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63" r:id="rId2"/>
    <p:sldId id="264" r:id="rId3"/>
    <p:sldId id="265" r:id="rId4"/>
    <p:sldId id="278" r:id="rId5"/>
    <p:sldId id="298" r:id="rId6"/>
    <p:sldId id="297" r:id="rId7"/>
    <p:sldId id="268" r:id="rId8"/>
    <p:sldId id="299" r:id="rId9"/>
    <p:sldId id="293" r:id="rId10"/>
    <p:sldId id="277" r:id="rId11"/>
    <p:sldId id="301" r:id="rId12"/>
    <p:sldId id="287" r:id="rId13"/>
    <p:sldId id="288" r:id="rId14"/>
    <p:sldId id="291" r:id="rId15"/>
    <p:sldId id="302" r:id="rId16"/>
    <p:sldId id="289" r:id="rId17"/>
    <p:sldId id="303" r:id="rId18"/>
    <p:sldId id="290" r:id="rId19"/>
    <p:sldId id="304" r:id="rId20"/>
    <p:sldId id="294" r:id="rId21"/>
    <p:sldId id="280" r:id="rId22"/>
    <p:sldId id="279" r:id="rId23"/>
    <p:sldId id="284" r:id="rId24"/>
    <p:sldId id="306" r:id="rId25"/>
    <p:sldId id="307" r:id="rId26"/>
    <p:sldId id="309" r:id="rId27"/>
    <p:sldId id="310" r:id="rId28"/>
    <p:sldId id="311" r:id="rId29"/>
    <p:sldId id="283" r:id="rId30"/>
    <p:sldId id="313" r:id="rId31"/>
    <p:sldId id="314" r:id="rId32"/>
    <p:sldId id="315" r:id="rId33"/>
    <p:sldId id="272" r:id="rId34"/>
    <p:sldId id="274" r:id="rId35"/>
    <p:sldId id="295" r:id="rId3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375FB9"/>
    <a:srgbClr val="44AED0"/>
    <a:srgbClr val="FFFFFF"/>
    <a:srgbClr val="B3DC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77"/>
    <p:restoredTop sz="86418"/>
  </p:normalViewPr>
  <p:slideViewPr>
    <p:cSldViewPr>
      <p:cViewPr varScale="1">
        <p:scale>
          <a:sx n="112" d="100"/>
          <a:sy n="112" d="100"/>
        </p:scale>
        <p:origin x="1344" y="192"/>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9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408A5F-0CB6-F048-87AA-9B623CEED306}"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zh-CN" altLang="en-US"/>
        </a:p>
      </dgm:t>
    </dgm:pt>
    <dgm:pt modelId="{B397C66A-711D-274B-9A60-DAF823AB3DA5}">
      <dgm:prSet phldrT="[文本]" custT="1"/>
      <dgm:spPr/>
      <dgm:t>
        <a:bodyPr/>
        <a:lstStyle/>
        <a:p>
          <a:r>
            <a:rPr lang="zh-CN" altLang="en-US" sz="1600" dirty="0">
              <a:latin typeface="Microsoft YaHei" panose="020B0503020204020204" pitchFamily="34" charset="-122"/>
              <a:ea typeface="Microsoft YaHei" panose="020B0503020204020204" pitchFamily="34" charset="-122"/>
            </a:rPr>
            <a:t>适应证：利血宝仅用于施行透析时的肾性贫血；益比奥及环尔博可用于透析或非透析患者</a:t>
          </a:r>
        </a:p>
      </dgm:t>
    </dgm:pt>
    <dgm:pt modelId="{570708AE-7A56-4442-9F38-D36C983FBBB6}" type="parTrans" cxnId="{DB60BBFD-01CA-FA4D-A784-5CEEC4780344}">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48CFDC88-7352-3D47-9DB5-E055A3462377}" type="sibTrans" cxnId="{DB60BBFD-01CA-FA4D-A784-5CEEC4780344}">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DDB63493-93CE-AC41-AA84-8EF155D1085D}">
      <dgm:prSet phldrT="[文本]" custT="1"/>
      <dgm:spPr/>
      <dgm:t>
        <a:bodyPr/>
        <a:lstStyle/>
        <a:p>
          <a:r>
            <a:rPr lang="zh-CN" altLang="en-US" sz="1600" dirty="0">
              <a:latin typeface="Microsoft YaHei" panose="020B0503020204020204" pitchFamily="34" charset="-122"/>
              <a:ea typeface="Microsoft YaHei" panose="020B0503020204020204" pitchFamily="34" charset="-122"/>
            </a:rPr>
            <a:t>给药途径：静脉注射 </a:t>
          </a:r>
          <a:r>
            <a:rPr lang="en-US" altLang="zh-CN" sz="1600" dirty="0">
              <a:latin typeface="Microsoft YaHei" panose="020B0503020204020204" pitchFamily="34" charset="-122"/>
              <a:ea typeface="Microsoft YaHei" panose="020B0503020204020204" pitchFamily="34" charset="-122"/>
            </a:rPr>
            <a:t>vs</a:t>
          </a:r>
          <a:r>
            <a:rPr lang="zh-CN" altLang="en-US" sz="1600" dirty="0">
              <a:latin typeface="Microsoft YaHei" panose="020B0503020204020204" pitchFamily="34" charset="-122"/>
              <a:ea typeface="Microsoft YaHei" panose="020B0503020204020204" pitchFamily="34" charset="-122"/>
            </a:rPr>
            <a:t> 皮下注射</a:t>
          </a:r>
        </a:p>
      </dgm:t>
    </dgm:pt>
    <dgm:pt modelId="{4D745045-773D-8341-BB1A-948588A91FA9}" type="parTrans" cxnId="{DD49A12C-6292-264D-84FF-CF20AA1D527C}">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CC450D64-98F0-A948-A703-F9AEACD36DD7}" type="sibTrans" cxnId="{DD49A12C-6292-264D-84FF-CF20AA1D527C}">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0281CF4D-629E-8145-AD28-DEE52FDA632B}">
      <dgm:prSet phldrT="[文本]" custT="1"/>
      <dgm:spPr/>
      <dgm:t>
        <a:bodyPr/>
        <a:lstStyle/>
        <a:p>
          <a:r>
            <a:rPr lang="zh-CN" altLang="en-US" sz="1600" dirty="0">
              <a:latin typeface="Microsoft YaHei" panose="020B0503020204020204" pitchFamily="34" charset="-122"/>
              <a:ea typeface="Microsoft YaHei" panose="020B0503020204020204" pitchFamily="34" charset="-122"/>
            </a:rPr>
            <a:t>配伍禁忌：静脉使用时勿与其他药物混合使用</a:t>
          </a:r>
        </a:p>
      </dgm:t>
    </dgm:pt>
    <dgm:pt modelId="{76EEED56-634E-0647-8837-2686F34A6D9A}" type="parTrans" cxnId="{ED0415EF-D93B-A94A-85DB-4307A9EF999A}">
      <dgm:prSet/>
      <dgm:spPr/>
      <dgm:t>
        <a:bodyPr/>
        <a:lstStyle/>
        <a:p>
          <a:endParaRPr lang="zh-CN" altLang="en-US" sz="1600"/>
        </a:p>
      </dgm:t>
    </dgm:pt>
    <dgm:pt modelId="{820018C6-A14C-F047-AC42-A8A4FA78AA02}" type="sibTrans" cxnId="{ED0415EF-D93B-A94A-85DB-4307A9EF999A}">
      <dgm:prSet/>
      <dgm:spPr/>
      <dgm:t>
        <a:bodyPr/>
        <a:lstStyle/>
        <a:p>
          <a:endParaRPr lang="zh-CN" altLang="en-US" sz="1600"/>
        </a:p>
      </dgm:t>
    </dgm:pt>
    <dgm:pt modelId="{6FB82868-C888-224A-83C5-C298901CA0B1}">
      <dgm:prSet phldrT="[文本]" custT="1"/>
      <dgm:spPr/>
      <dgm:t>
        <a:bodyPr/>
        <a:lstStyle/>
        <a:p>
          <a:r>
            <a:rPr lang="zh-CN" altLang="en-US" sz="1600" dirty="0">
              <a:latin typeface="Microsoft YaHei" panose="020B0503020204020204" pitchFamily="34" charset="-122"/>
              <a:ea typeface="Microsoft YaHei" panose="020B0503020204020204" pitchFamily="34" charset="-122"/>
            </a:rPr>
            <a:t>监测：</a:t>
          </a:r>
          <a:r>
            <a:rPr lang="en-US" altLang="zh-CN" sz="1600" dirty="0" err="1">
              <a:latin typeface="Microsoft YaHei" panose="020B0503020204020204" pitchFamily="34" charset="-122"/>
              <a:ea typeface="Microsoft YaHei" panose="020B0503020204020204" pitchFamily="34" charset="-122"/>
            </a:rPr>
            <a:t>HgB</a:t>
          </a:r>
          <a:r>
            <a:rPr lang="zh-CN" altLang="en-US" sz="1600" dirty="0">
              <a:latin typeface="Microsoft YaHei" panose="020B0503020204020204" pitchFamily="34" charset="-122"/>
              <a:ea typeface="Microsoft YaHei" panose="020B0503020204020204" pitchFamily="34" charset="-122"/>
            </a:rPr>
            <a:t>、血压、血钾</a:t>
          </a:r>
        </a:p>
      </dgm:t>
    </dgm:pt>
    <dgm:pt modelId="{912501D6-8AAB-A843-8CBA-F00C2CA02301}" type="parTrans" cxnId="{811F85A4-F87F-F448-B78D-64EDC7DB4326}">
      <dgm:prSet/>
      <dgm:spPr/>
      <dgm:t>
        <a:bodyPr/>
        <a:lstStyle/>
        <a:p>
          <a:endParaRPr lang="zh-CN" altLang="en-US" sz="1600"/>
        </a:p>
      </dgm:t>
    </dgm:pt>
    <dgm:pt modelId="{E28F7C63-1BDB-6D4D-A65E-EC9C7D82611A}" type="sibTrans" cxnId="{811F85A4-F87F-F448-B78D-64EDC7DB4326}">
      <dgm:prSet/>
      <dgm:spPr/>
      <dgm:t>
        <a:bodyPr/>
        <a:lstStyle/>
        <a:p>
          <a:endParaRPr lang="zh-CN" altLang="en-US" sz="1600"/>
        </a:p>
      </dgm:t>
    </dgm:pt>
    <dgm:pt modelId="{525D3A65-25A1-CE43-9B03-BC21FF85CE0B}">
      <dgm:prSet phldrT="[文本]" custT="1"/>
      <dgm:spPr/>
      <dgm:t>
        <a:bodyPr/>
        <a:lstStyle/>
        <a:p>
          <a:r>
            <a:rPr lang="zh-CN" altLang="en-US" sz="1600" dirty="0">
              <a:latin typeface="Microsoft YaHei" panose="020B0503020204020204" pitchFamily="34" charset="-122"/>
              <a:ea typeface="Microsoft YaHei" panose="020B0503020204020204" pitchFamily="34" charset="-122"/>
            </a:rPr>
            <a:t>用法用量：掌握最大剂量；根据治疗效果调整；老年患者需适当调整给药剂量与次数</a:t>
          </a:r>
        </a:p>
      </dgm:t>
    </dgm:pt>
    <dgm:pt modelId="{5E0AB694-4338-4245-9F89-F5CFEE591A88}" type="parTrans" cxnId="{7C30A020-E82B-CA45-A8FD-111538802063}">
      <dgm:prSet/>
      <dgm:spPr/>
      <dgm:t>
        <a:bodyPr/>
        <a:lstStyle/>
        <a:p>
          <a:endParaRPr lang="zh-CN" altLang="en-US" sz="1600"/>
        </a:p>
      </dgm:t>
    </dgm:pt>
    <dgm:pt modelId="{355A6DD9-57EC-EF43-A5E7-D295E4F3B94F}" type="sibTrans" cxnId="{7C30A020-E82B-CA45-A8FD-111538802063}">
      <dgm:prSet/>
      <dgm:spPr/>
      <dgm:t>
        <a:bodyPr/>
        <a:lstStyle/>
        <a:p>
          <a:endParaRPr lang="zh-CN" altLang="en-US" sz="1600"/>
        </a:p>
      </dgm:t>
    </dgm:pt>
    <dgm:pt modelId="{CD01A405-0C0F-4D4E-8B0A-11DFD20A9675}" type="pres">
      <dgm:prSet presAssocID="{0A408A5F-0CB6-F048-87AA-9B623CEED306}" presName="Name0" presStyleCnt="0">
        <dgm:presLayoutVars>
          <dgm:chMax val="7"/>
          <dgm:chPref val="7"/>
          <dgm:dir/>
        </dgm:presLayoutVars>
      </dgm:prSet>
      <dgm:spPr/>
    </dgm:pt>
    <dgm:pt modelId="{D1E9E757-C37E-5542-83A8-BB6750935C2D}" type="pres">
      <dgm:prSet presAssocID="{0A408A5F-0CB6-F048-87AA-9B623CEED306}" presName="Name1" presStyleCnt="0"/>
      <dgm:spPr/>
    </dgm:pt>
    <dgm:pt modelId="{ED1D679A-811D-0849-9927-0B3D7D7C828B}" type="pres">
      <dgm:prSet presAssocID="{0A408A5F-0CB6-F048-87AA-9B623CEED306}" presName="cycle" presStyleCnt="0"/>
      <dgm:spPr/>
    </dgm:pt>
    <dgm:pt modelId="{B9DB81C8-B4DA-CA41-83A6-8FD5BEC90EC5}" type="pres">
      <dgm:prSet presAssocID="{0A408A5F-0CB6-F048-87AA-9B623CEED306}" presName="srcNode" presStyleLbl="node1" presStyleIdx="0" presStyleCnt="5"/>
      <dgm:spPr/>
    </dgm:pt>
    <dgm:pt modelId="{81F964C8-CBFA-CA44-91F8-393FB87327AB}" type="pres">
      <dgm:prSet presAssocID="{0A408A5F-0CB6-F048-87AA-9B623CEED306}" presName="conn" presStyleLbl="parChTrans1D2" presStyleIdx="0" presStyleCnt="1"/>
      <dgm:spPr/>
    </dgm:pt>
    <dgm:pt modelId="{3426F0AB-3F59-7244-9268-76317C6E2322}" type="pres">
      <dgm:prSet presAssocID="{0A408A5F-0CB6-F048-87AA-9B623CEED306}" presName="extraNode" presStyleLbl="node1" presStyleIdx="0" presStyleCnt="5"/>
      <dgm:spPr/>
    </dgm:pt>
    <dgm:pt modelId="{BC025EE1-2AB8-DD48-B7F8-2F12DB37E3DC}" type="pres">
      <dgm:prSet presAssocID="{0A408A5F-0CB6-F048-87AA-9B623CEED306}" presName="dstNode" presStyleLbl="node1" presStyleIdx="0" presStyleCnt="5"/>
      <dgm:spPr/>
    </dgm:pt>
    <dgm:pt modelId="{CFCF81F2-B346-C44F-8A46-89D88BC90035}" type="pres">
      <dgm:prSet presAssocID="{B397C66A-711D-274B-9A60-DAF823AB3DA5}" presName="text_1" presStyleLbl="node1" presStyleIdx="0" presStyleCnt="5" custScaleY="132030">
        <dgm:presLayoutVars>
          <dgm:bulletEnabled val="1"/>
        </dgm:presLayoutVars>
      </dgm:prSet>
      <dgm:spPr/>
    </dgm:pt>
    <dgm:pt modelId="{0F4F0162-FBAB-8045-99D5-9EF8AE66AA18}" type="pres">
      <dgm:prSet presAssocID="{B397C66A-711D-274B-9A60-DAF823AB3DA5}" presName="accent_1" presStyleCnt="0"/>
      <dgm:spPr/>
    </dgm:pt>
    <dgm:pt modelId="{1929137E-BD47-0346-92C3-4406E585A53C}" type="pres">
      <dgm:prSet presAssocID="{B397C66A-711D-274B-9A60-DAF823AB3DA5}" presName="accentRepeatNode" presStyleLbl="solidFgAcc1" presStyleIdx="0" presStyleCnt="5"/>
      <dgm:spPr/>
    </dgm:pt>
    <dgm:pt modelId="{67255787-8200-4647-9B77-D32637488EEA}" type="pres">
      <dgm:prSet presAssocID="{DDB63493-93CE-AC41-AA84-8EF155D1085D}" presName="text_2" presStyleLbl="node1" presStyleIdx="1" presStyleCnt="5">
        <dgm:presLayoutVars>
          <dgm:bulletEnabled val="1"/>
        </dgm:presLayoutVars>
      </dgm:prSet>
      <dgm:spPr/>
    </dgm:pt>
    <dgm:pt modelId="{370728C8-818F-C84B-AD20-C1D3F154D27E}" type="pres">
      <dgm:prSet presAssocID="{DDB63493-93CE-AC41-AA84-8EF155D1085D}" presName="accent_2" presStyleCnt="0"/>
      <dgm:spPr/>
    </dgm:pt>
    <dgm:pt modelId="{E0AB2682-7212-4C4C-97F6-52B8A94B437E}" type="pres">
      <dgm:prSet presAssocID="{DDB63493-93CE-AC41-AA84-8EF155D1085D}" presName="accentRepeatNode" presStyleLbl="solidFgAcc1" presStyleIdx="1" presStyleCnt="5"/>
      <dgm:spPr/>
    </dgm:pt>
    <dgm:pt modelId="{B299F499-1876-974F-AD5E-D3D6D8AA8878}" type="pres">
      <dgm:prSet presAssocID="{525D3A65-25A1-CE43-9B03-BC21FF85CE0B}" presName="text_3" presStyleLbl="node1" presStyleIdx="2" presStyleCnt="5">
        <dgm:presLayoutVars>
          <dgm:bulletEnabled val="1"/>
        </dgm:presLayoutVars>
      </dgm:prSet>
      <dgm:spPr/>
    </dgm:pt>
    <dgm:pt modelId="{6E9E5295-C8BF-CC44-85C9-B230F8B50709}" type="pres">
      <dgm:prSet presAssocID="{525D3A65-25A1-CE43-9B03-BC21FF85CE0B}" presName="accent_3" presStyleCnt="0"/>
      <dgm:spPr/>
    </dgm:pt>
    <dgm:pt modelId="{90392BB4-79C5-9845-BBA3-A19F8A747926}" type="pres">
      <dgm:prSet presAssocID="{525D3A65-25A1-CE43-9B03-BC21FF85CE0B}" presName="accentRepeatNode" presStyleLbl="solidFgAcc1" presStyleIdx="2" presStyleCnt="5"/>
      <dgm:spPr/>
    </dgm:pt>
    <dgm:pt modelId="{BBEA4685-1F00-2345-8FA0-78BA305335F9}" type="pres">
      <dgm:prSet presAssocID="{0281CF4D-629E-8145-AD28-DEE52FDA632B}" presName="text_4" presStyleLbl="node1" presStyleIdx="3" presStyleCnt="5">
        <dgm:presLayoutVars>
          <dgm:bulletEnabled val="1"/>
        </dgm:presLayoutVars>
      </dgm:prSet>
      <dgm:spPr/>
    </dgm:pt>
    <dgm:pt modelId="{E6DCD5C5-38CD-0D46-BE81-24011F9E0325}" type="pres">
      <dgm:prSet presAssocID="{0281CF4D-629E-8145-AD28-DEE52FDA632B}" presName="accent_4" presStyleCnt="0"/>
      <dgm:spPr/>
    </dgm:pt>
    <dgm:pt modelId="{CD714654-11EB-884A-AB9E-951C52EAF24C}" type="pres">
      <dgm:prSet presAssocID="{0281CF4D-629E-8145-AD28-DEE52FDA632B}" presName="accentRepeatNode" presStyleLbl="solidFgAcc1" presStyleIdx="3" presStyleCnt="5"/>
      <dgm:spPr/>
    </dgm:pt>
    <dgm:pt modelId="{5FB7BD0A-4D1D-9F44-81AB-8084CE94227A}" type="pres">
      <dgm:prSet presAssocID="{6FB82868-C888-224A-83C5-C298901CA0B1}" presName="text_5" presStyleLbl="node1" presStyleIdx="4" presStyleCnt="5">
        <dgm:presLayoutVars>
          <dgm:bulletEnabled val="1"/>
        </dgm:presLayoutVars>
      </dgm:prSet>
      <dgm:spPr/>
    </dgm:pt>
    <dgm:pt modelId="{56EDAD03-514D-AE41-92B4-59F4ADB9C777}" type="pres">
      <dgm:prSet presAssocID="{6FB82868-C888-224A-83C5-C298901CA0B1}" presName="accent_5" presStyleCnt="0"/>
      <dgm:spPr/>
    </dgm:pt>
    <dgm:pt modelId="{9EC25629-1C1B-8D49-9666-F939D156CD1A}" type="pres">
      <dgm:prSet presAssocID="{6FB82868-C888-224A-83C5-C298901CA0B1}" presName="accentRepeatNode" presStyleLbl="solidFgAcc1" presStyleIdx="4" presStyleCnt="5"/>
      <dgm:spPr/>
    </dgm:pt>
  </dgm:ptLst>
  <dgm:cxnLst>
    <dgm:cxn modelId="{7C30A020-E82B-CA45-A8FD-111538802063}" srcId="{0A408A5F-0CB6-F048-87AA-9B623CEED306}" destId="{525D3A65-25A1-CE43-9B03-BC21FF85CE0B}" srcOrd="2" destOrd="0" parTransId="{5E0AB694-4338-4245-9F89-F5CFEE591A88}" sibTransId="{355A6DD9-57EC-EF43-A5E7-D295E4F3B94F}"/>
    <dgm:cxn modelId="{B8A4F728-2225-E04A-AD27-9432693A805A}" type="presOf" srcId="{525D3A65-25A1-CE43-9B03-BC21FF85CE0B}" destId="{B299F499-1876-974F-AD5E-D3D6D8AA8878}" srcOrd="0" destOrd="0" presId="urn:microsoft.com/office/officeart/2008/layout/VerticalCurvedList"/>
    <dgm:cxn modelId="{DD49A12C-6292-264D-84FF-CF20AA1D527C}" srcId="{0A408A5F-0CB6-F048-87AA-9B623CEED306}" destId="{DDB63493-93CE-AC41-AA84-8EF155D1085D}" srcOrd="1" destOrd="0" parTransId="{4D745045-773D-8341-BB1A-948588A91FA9}" sibTransId="{CC450D64-98F0-A948-A703-F9AEACD36DD7}"/>
    <dgm:cxn modelId="{B446255E-DE61-A64D-9778-BDE7B2A1CCE3}" type="presOf" srcId="{B397C66A-711D-274B-9A60-DAF823AB3DA5}" destId="{CFCF81F2-B346-C44F-8A46-89D88BC90035}" srcOrd="0" destOrd="0" presId="urn:microsoft.com/office/officeart/2008/layout/VerticalCurvedList"/>
    <dgm:cxn modelId="{E9613664-B2EB-CB46-B011-9644B1CA0728}" type="presOf" srcId="{0A408A5F-0CB6-F048-87AA-9B623CEED306}" destId="{CD01A405-0C0F-4D4E-8B0A-11DFD20A9675}" srcOrd="0" destOrd="0" presId="urn:microsoft.com/office/officeart/2008/layout/VerticalCurvedList"/>
    <dgm:cxn modelId="{DB18196B-7135-774A-A6A4-4B40DE0229E7}" type="presOf" srcId="{DDB63493-93CE-AC41-AA84-8EF155D1085D}" destId="{67255787-8200-4647-9B77-D32637488EEA}" srcOrd="0" destOrd="0" presId="urn:microsoft.com/office/officeart/2008/layout/VerticalCurvedList"/>
    <dgm:cxn modelId="{811F85A4-F87F-F448-B78D-64EDC7DB4326}" srcId="{0A408A5F-0CB6-F048-87AA-9B623CEED306}" destId="{6FB82868-C888-224A-83C5-C298901CA0B1}" srcOrd="4" destOrd="0" parTransId="{912501D6-8AAB-A843-8CBA-F00C2CA02301}" sibTransId="{E28F7C63-1BDB-6D4D-A65E-EC9C7D82611A}"/>
    <dgm:cxn modelId="{94F10BDE-0B90-FB4D-812D-C4CD12302B07}" type="presOf" srcId="{0281CF4D-629E-8145-AD28-DEE52FDA632B}" destId="{BBEA4685-1F00-2345-8FA0-78BA305335F9}" srcOrd="0" destOrd="0" presId="urn:microsoft.com/office/officeart/2008/layout/VerticalCurvedList"/>
    <dgm:cxn modelId="{8762F5E2-800E-284D-A833-F45A5B9C05E9}" type="presOf" srcId="{6FB82868-C888-224A-83C5-C298901CA0B1}" destId="{5FB7BD0A-4D1D-9F44-81AB-8084CE94227A}" srcOrd="0" destOrd="0" presId="urn:microsoft.com/office/officeart/2008/layout/VerticalCurvedList"/>
    <dgm:cxn modelId="{F01B13EB-3D6A-9943-A968-8C8753985284}" type="presOf" srcId="{48CFDC88-7352-3D47-9DB5-E055A3462377}" destId="{81F964C8-CBFA-CA44-91F8-393FB87327AB}" srcOrd="0" destOrd="0" presId="urn:microsoft.com/office/officeart/2008/layout/VerticalCurvedList"/>
    <dgm:cxn modelId="{ED0415EF-D93B-A94A-85DB-4307A9EF999A}" srcId="{0A408A5F-0CB6-F048-87AA-9B623CEED306}" destId="{0281CF4D-629E-8145-AD28-DEE52FDA632B}" srcOrd="3" destOrd="0" parTransId="{76EEED56-634E-0647-8837-2686F34A6D9A}" sibTransId="{820018C6-A14C-F047-AC42-A8A4FA78AA02}"/>
    <dgm:cxn modelId="{DB60BBFD-01CA-FA4D-A784-5CEEC4780344}" srcId="{0A408A5F-0CB6-F048-87AA-9B623CEED306}" destId="{B397C66A-711D-274B-9A60-DAF823AB3DA5}" srcOrd="0" destOrd="0" parTransId="{570708AE-7A56-4442-9F38-D36C983FBBB6}" sibTransId="{48CFDC88-7352-3D47-9DB5-E055A3462377}"/>
    <dgm:cxn modelId="{B8F4E06D-5DAF-C94B-89DE-640CA7EBC53A}" type="presParOf" srcId="{CD01A405-0C0F-4D4E-8B0A-11DFD20A9675}" destId="{D1E9E757-C37E-5542-83A8-BB6750935C2D}" srcOrd="0" destOrd="0" presId="urn:microsoft.com/office/officeart/2008/layout/VerticalCurvedList"/>
    <dgm:cxn modelId="{E6AEEAF0-FAF4-9B43-B410-CB543A991437}" type="presParOf" srcId="{D1E9E757-C37E-5542-83A8-BB6750935C2D}" destId="{ED1D679A-811D-0849-9927-0B3D7D7C828B}" srcOrd="0" destOrd="0" presId="urn:microsoft.com/office/officeart/2008/layout/VerticalCurvedList"/>
    <dgm:cxn modelId="{301D1E74-22DE-D344-B790-C9543E94F745}" type="presParOf" srcId="{ED1D679A-811D-0849-9927-0B3D7D7C828B}" destId="{B9DB81C8-B4DA-CA41-83A6-8FD5BEC90EC5}" srcOrd="0" destOrd="0" presId="urn:microsoft.com/office/officeart/2008/layout/VerticalCurvedList"/>
    <dgm:cxn modelId="{67F7EF4E-41AC-8C48-9772-0C645A5EAF26}" type="presParOf" srcId="{ED1D679A-811D-0849-9927-0B3D7D7C828B}" destId="{81F964C8-CBFA-CA44-91F8-393FB87327AB}" srcOrd="1" destOrd="0" presId="urn:microsoft.com/office/officeart/2008/layout/VerticalCurvedList"/>
    <dgm:cxn modelId="{60268B28-8299-7B4E-BE16-D20F22DFA465}" type="presParOf" srcId="{ED1D679A-811D-0849-9927-0B3D7D7C828B}" destId="{3426F0AB-3F59-7244-9268-76317C6E2322}" srcOrd="2" destOrd="0" presId="urn:microsoft.com/office/officeart/2008/layout/VerticalCurvedList"/>
    <dgm:cxn modelId="{820DB780-084F-3147-A856-C30AD248D827}" type="presParOf" srcId="{ED1D679A-811D-0849-9927-0B3D7D7C828B}" destId="{BC025EE1-2AB8-DD48-B7F8-2F12DB37E3DC}" srcOrd="3" destOrd="0" presId="urn:microsoft.com/office/officeart/2008/layout/VerticalCurvedList"/>
    <dgm:cxn modelId="{C6DD6CB7-4EC9-1144-80B9-96B8ADB3A858}" type="presParOf" srcId="{D1E9E757-C37E-5542-83A8-BB6750935C2D}" destId="{CFCF81F2-B346-C44F-8A46-89D88BC90035}" srcOrd="1" destOrd="0" presId="urn:microsoft.com/office/officeart/2008/layout/VerticalCurvedList"/>
    <dgm:cxn modelId="{23D06ED5-9A0D-9D44-9225-63BCEFF33D8D}" type="presParOf" srcId="{D1E9E757-C37E-5542-83A8-BB6750935C2D}" destId="{0F4F0162-FBAB-8045-99D5-9EF8AE66AA18}" srcOrd="2" destOrd="0" presId="urn:microsoft.com/office/officeart/2008/layout/VerticalCurvedList"/>
    <dgm:cxn modelId="{1C7DC61F-49FF-E043-B9C0-B054CE11DF24}" type="presParOf" srcId="{0F4F0162-FBAB-8045-99D5-9EF8AE66AA18}" destId="{1929137E-BD47-0346-92C3-4406E585A53C}" srcOrd="0" destOrd="0" presId="urn:microsoft.com/office/officeart/2008/layout/VerticalCurvedList"/>
    <dgm:cxn modelId="{A6F73337-F328-9844-BD28-E4445E6ED67D}" type="presParOf" srcId="{D1E9E757-C37E-5542-83A8-BB6750935C2D}" destId="{67255787-8200-4647-9B77-D32637488EEA}" srcOrd="3" destOrd="0" presId="urn:microsoft.com/office/officeart/2008/layout/VerticalCurvedList"/>
    <dgm:cxn modelId="{F247E825-C844-7C42-8840-D7251F6EB1DD}" type="presParOf" srcId="{D1E9E757-C37E-5542-83A8-BB6750935C2D}" destId="{370728C8-818F-C84B-AD20-C1D3F154D27E}" srcOrd="4" destOrd="0" presId="urn:microsoft.com/office/officeart/2008/layout/VerticalCurvedList"/>
    <dgm:cxn modelId="{BE88C1F1-597A-E841-A895-F68A93A4A5DC}" type="presParOf" srcId="{370728C8-818F-C84B-AD20-C1D3F154D27E}" destId="{E0AB2682-7212-4C4C-97F6-52B8A94B437E}" srcOrd="0" destOrd="0" presId="urn:microsoft.com/office/officeart/2008/layout/VerticalCurvedList"/>
    <dgm:cxn modelId="{BDA89491-07D3-B846-B1B5-8DCF5FED684A}" type="presParOf" srcId="{D1E9E757-C37E-5542-83A8-BB6750935C2D}" destId="{B299F499-1876-974F-AD5E-D3D6D8AA8878}" srcOrd="5" destOrd="0" presId="urn:microsoft.com/office/officeart/2008/layout/VerticalCurvedList"/>
    <dgm:cxn modelId="{714A8287-FF56-CB4A-8F77-E24A2F9E2AFE}" type="presParOf" srcId="{D1E9E757-C37E-5542-83A8-BB6750935C2D}" destId="{6E9E5295-C8BF-CC44-85C9-B230F8B50709}" srcOrd="6" destOrd="0" presId="urn:microsoft.com/office/officeart/2008/layout/VerticalCurvedList"/>
    <dgm:cxn modelId="{1FBA68D3-AECD-614E-AD1E-91E095DBEF9A}" type="presParOf" srcId="{6E9E5295-C8BF-CC44-85C9-B230F8B50709}" destId="{90392BB4-79C5-9845-BBA3-A19F8A747926}" srcOrd="0" destOrd="0" presId="urn:microsoft.com/office/officeart/2008/layout/VerticalCurvedList"/>
    <dgm:cxn modelId="{5302676F-DACB-E64F-AAAF-08F2C31BD933}" type="presParOf" srcId="{D1E9E757-C37E-5542-83A8-BB6750935C2D}" destId="{BBEA4685-1F00-2345-8FA0-78BA305335F9}" srcOrd="7" destOrd="0" presId="urn:microsoft.com/office/officeart/2008/layout/VerticalCurvedList"/>
    <dgm:cxn modelId="{3D50ACCE-29F7-AD42-A38A-E59884595117}" type="presParOf" srcId="{D1E9E757-C37E-5542-83A8-BB6750935C2D}" destId="{E6DCD5C5-38CD-0D46-BE81-24011F9E0325}" srcOrd="8" destOrd="0" presId="urn:microsoft.com/office/officeart/2008/layout/VerticalCurvedList"/>
    <dgm:cxn modelId="{1111F8B7-D54E-9E4E-AEF3-5D929FFCDCBB}" type="presParOf" srcId="{E6DCD5C5-38CD-0D46-BE81-24011F9E0325}" destId="{CD714654-11EB-884A-AB9E-951C52EAF24C}" srcOrd="0" destOrd="0" presId="urn:microsoft.com/office/officeart/2008/layout/VerticalCurvedList"/>
    <dgm:cxn modelId="{E81CB0A5-1D34-C646-8026-3F54BE9B84F9}" type="presParOf" srcId="{D1E9E757-C37E-5542-83A8-BB6750935C2D}" destId="{5FB7BD0A-4D1D-9F44-81AB-8084CE94227A}" srcOrd="9" destOrd="0" presId="urn:microsoft.com/office/officeart/2008/layout/VerticalCurvedList"/>
    <dgm:cxn modelId="{A104A6D0-68B0-F644-A69E-C435175ECB10}" type="presParOf" srcId="{D1E9E757-C37E-5542-83A8-BB6750935C2D}" destId="{56EDAD03-514D-AE41-92B4-59F4ADB9C777}" srcOrd="10" destOrd="0" presId="urn:microsoft.com/office/officeart/2008/layout/VerticalCurvedList"/>
    <dgm:cxn modelId="{2283554B-8A3D-D947-A4F7-4820272E66C9}" type="presParOf" srcId="{56EDAD03-514D-AE41-92B4-59F4ADB9C777}" destId="{9EC25629-1C1B-8D49-9666-F939D156CD1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408A5F-0CB6-F048-87AA-9B623CEED306}"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zh-CN" altLang="en-US"/>
        </a:p>
      </dgm:t>
    </dgm:pt>
    <dgm:pt modelId="{B397C66A-711D-274B-9A60-DAF823AB3DA5}">
      <dgm:prSet phldrT="[文本]" custT="1"/>
      <dgm:spPr/>
      <dgm:t>
        <a:bodyPr/>
        <a:lstStyle/>
        <a:p>
          <a:r>
            <a:rPr lang="zh-CN" altLang="en-US" sz="1600" dirty="0">
              <a:latin typeface="Microsoft YaHei" panose="020B0503020204020204" pitchFamily="34" charset="-122"/>
              <a:ea typeface="Microsoft YaHei" panose="020B0503020204020204" pitchFamily="34" charset="-122"/>
            </a:rPr>
            <a:t>适应证：口服铁剂效果不好，如不耐受或口服铁剂治疗不满意</a:t>
          </a:r>
        </a:p>
      </dgm:t>
    </dgm:pt>
    <dgm:pt modelId="{570708AE-7A56-4442-9F38-D36C983FBBB6}" type="parTrans" cxnId="{DB60BBFD-01CA-FA4D-A784-5CEEC4780344}">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48CFDC88-7352-3D47-9DB5-E055A3462377}" type="sibTrans" cxnId="{DB60BBFD-01CA-FA4D-A784-5CEEC4780344}">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0281CF4D-629E-8145-AD28-DEE52FDA632B}">
      <dgm:prSet phldrT="[文本]" custT="1"/>
      <dgm:spPr/>
      <dgm:t>
        <a:bodyPr/>
        <a:lstStyle/>
        <a:p>
          <a:r>
            <a:rPr lang="zh-CN" altLang="en-US" sz="1600" dirty="0">
              <a:latin typeface="Microsoft YaHei" panose="020B0503020204020204" pitchFamily="34" charset="-122"/>
              <a:ea typeface="Microsoft YaHei" panose="020B0503020204020204" pitchFamily="34" charset="-122"/>
            </a:rPr>
            <a:t>配伍禁忌及不良相互作用：静脉使用时勿与其他药物混合使用；静脉与口服铁剂不同时使用；口服铁剂与抑酸药及含金属离子药物</a:t>
          </a:r>
        </a:p>
      </dgm:t>
    </dgm:pt>
    <dgm:pt modelId="{76EEED56-634E-0647-8837-2686F34A6D9A}" type="parTrans" cxnId="{ED0415EF-D93B-A94A-85DB-4307A9EF999A}">
      <dgm:prSet/>
      <dgm:spPr/>
      <dgm:t>
        <a:bodyPr/>
        <a:lstStyle/>
        <a:p>
          <a:endParaRPr lang="zh-CN" altLang="en-US" sz="1600"/>
        </a:p>
      </dgm:t>
    </dgm:pt>
    <dgm:pt modelId="{820018C6-A14C-F047-AC42-A8A4FA78AA02}" type="sibTrans" cxnId="{ED0415EF-D93B-A94A-85DB-4307A9EF999A}">
      <dgm:prSet/>
      <dgm:spPr/>
      <dgm:t>
        <a:bodyPr/>
        <a:lstStyle/>
        <a:p>
          <a:endParaRPr lang="zh-CN" altLang="en-US" sz="1600"/>
        </a:p>
      </dgm:t>
    </dgm:pt>
    <dgm:pt modelId="{6FB82868-C888-224A-83C5-C298901CA0B1}">
      <dgm:prSet phldrT="[文本]" custT="1"/>
      <dgm:spPr/>
      <dgm:t>
        <a:bodyPr/>
        <a:lstStyle/>
        <a:p>
          <a:r>
            <a:rPr lang="zh-CN" altLang="en-US" sz="1600" dirty="0">
              <a:latin typeface="Microsoft YaHei" panose="020B0503020204020204" pitchFamily="34" charset="-122"/>
              <a:ea typeface="Microsoft YaHei" panose="020B0503020204020204" pitchFamily="34" charset="-122"/>
            </a:rPr>
            <a:t>监测：超敏反应；</a:t>
          </a:r>
        </a:p>
      </dgm:t>
    </dgm:pt>
    <dgm:pt modelId="{912501D6-8AAB-A843-8CBA-F00C2CA02301}" type="parTrans" cxnId="{811F85A4-F87F-F448-B78D-64EDC7DB4326}">
      <dgm:prSet/>
      <dgm:spPr/>
      <dgm:t>
        <a:bodyPr/>
        <a:lstStyle/>
        <a:p>
          <a:endParaRPr lang="zh-CN" altLang="en-US" sz="1600"/>
        </a:p>
      </dgm:t>
    </dgm:pt>
    <dgm:pt modelId="{E28F7C63-1BDB-6D4D-A65E-EC9C7D82611A}" type="sibTrans" cxnId="{811F85A4-F87F-F448-B78D-64EDC7DB4326}">
      <dgm:prSet/>
      <dgm:spPr/>
      <dgm:t>
        <a:bodyPr/>
        <a:lstStyle/>
        <a:p>
          <a:endParaRPr lang="zh-CN" altLang="en-US" sz="1600"/>
        </a:p>
      </dgm:t>
    </dgm:pt>
    <dgm:pt modelId="{525D3A65-25A1-CE43-9B03-BC21FF85CE0B}">
      <dgm:prSet phldrT="[文本]" custT="1"/>
      <dgm:spPr/>
      <dgm:t>
        <a:bodyPr/>
        <a:lstStyle/>
        <a:p>
          <a:r>
            <a:rPr lang="zh-CN" altLang="en-US" sz="1600" dirty="0">
              <a:latin typeface="Microsoft YaHei" panose="020B0503020204020204" pitchFamily="34" charset="-122"/>
              <a:ea typeface="Microsoft YaHei" panose="020B0503020204020204" pitchFamily="34" charset="-122"/>
            </a:rPr>
            <a:t>用法用量：负荷量；小剂量试验；</a:t>
          </a:r>
        </a:p>
      </dgm:t>
    </dgm:pt>
    <dgm:pt modelId="{5E0AB694-4338-4245-9F89-F5CFEE591A88}" type="parTrans" cxnId="{7C30A020-E82B-CA45-A8FD-111538802063}">
      <dgm:prSet/>
      <dgm:spPr/>
      <dgm:t>
        <a:bodyPr/>
        <a:lstStyle/>
        <a:p>
          <a:endParaRPr lang="zh-CN" altLang="en-US" sz="1600"/>
        </a:p>
      </dgm:t>
    </dgm:pt>
    <dgm:pt modelId="{355A6DD9-57EC-EF43-A5E7-D295E4F3B94F}" type="sibTrans" cxnId="{7C30A020-E82B-CA45-A8FD-111538802063}">
      <dgm:prSet/>
      <dgm:spPr/>
      <dgm:t>
        <a:bodyPr/>
        <a:lstStyle/>
        <a:p>
          <a:endParaRPr lang="zh-CN" altLang="en-US" sz="1600"/>
        </a:p>
      </dgm:t>
    </dgm:pt>
    <dgm:pt modelId="{3BD9A594-531B-B94E-AC9F-890B0F009236}">
      <dgm:prSet phldrT="[文本]" custT="1"/>
      <dgm:spPr/>
      <dgm:t>
        <a:bodyPr/>
        <a:lstStyle/>
        <a:p>
          <a:r>
            <a:rPr lang="zh-CN" altLang="en-US" sz="1600" dirty="0">
              <a:latin typeface="Microsoft YaHei" panose="020B0503020204020204" pitchFamily="34" charset="-122"/>
              <a:ea typeface="Microsoft YaHei" panose="020B0503020204020204" pitchFamily="34" charset="-122"/>
            </a:rPr>
            <a:t>给药途径：静脉滴注 </a:t>
          </a:r>
          <a:r>
            <a:rPr lang="en-US" altLang="zh-CN" sz="1600" dirty="0">
              <a:latin typeface="Microsoft YaHei" panose="020B0503020204020204" pitchFamily="34" charset="-122"/>
              <a:ea typeface="Microsoft YaHei" panose="020B0503020204020204" pitchFamily="34" charset="-122"/>
            </a:rPr>
            <a:t>vs</a:t>
          </a:r>
          <a:r>
            <a:rPr lang="zh-CN" altLang="en-US" sz="1600" dirty="0">
              <a:latin typeface="Microsoft YaHei" panose="020B0503020204020204" pitchFamily="34" charset="-122"/>
              <a:ea typeface="Microsoft YaHei" panose="020B0503020204020204" pitchFamily="34" charset="-122"/>
            </a:rPr>
            <a:t> 缓慢静脉注射 </a:t>
          </a:r>
          <a:r>
            <a:rPr lang="en-US" altLang="zh-CN" sz="1600" dirty="0">
              <a:latin typeface="Microsoft YaHei" panose="020B0503020204020204" pitchFamily="34" charset="-122"/>
              <a:ea typeface="Microsoft YaHei" panose="020B0503020204020204" pitchFamily="34" charset="-122"/>
            </a:rPr>
            <a:t>vs</a:t>
          </a:r>
          <a:r>
            <a:rPr lang="zh-CN" altLang="en-US" sz="1600" dirty="0">
              <a:latin typeface="Microsoft YaHei" panose="020B0503020204020204" pitchFamily="34" charset="-122"/>
              <a:ea typeface="Microsoft YaHei" panose="020B0503020204020204" pitchFamily="34" charset="-122"/>
            </a:rPr>
            <a:t> 肌肉注射</a:t>
          </a:r>
        </a:p>
      </dgm:t>
    </dgm:pt>
    <dgm:pt modelId="{21B800C0-CFC3-8E49-A01B-FAE0BD96148B}" type="parTrans" cxnId="{E1788671-F047-7D42-BCB1-47B8FF349D37}">
      <dgm:prSet/>
      <dgm:spPr/>
      <dgm:t>
        <a:bodyPr/>
        <a:lstStyle/>
        <a:p>
          <a:endParaRPr lang="zh-CN" altLang="en-US"/>
        </a:p>
      </dgm:t>
    </dgm:pt>
    <dgm:pt modelId="{3FD2A228-D967-5A48-8EA8-1F9F8FCE9ACC}" type="sibTrans" cxnId="{E1788671-F047-7D42-BCB1-47B8FF349D37}">
      <dgm:prSet/>
      <dgm:spPr/>
      <dgm:t>
        <a:bodyPr/>
        <a:lstStyle/>
        <a:p>
          <a:endParaRPr lang="zh-CN" altLang="en-US"/>
        </a:p>
      </dgm:t>
    </dgm:pt>
    <dgm:pt modelId="{16101EFD-F14B-154D-98E2-6F5D9979F1D8}">
      <dgm:prSet phldrT="[文本]" custT="1"/>
      <dgm:spPr/>
      <dgm:t>
        <a:bodyPr/>
        <a:lstStyle/>
        <a:p>
          <a:r>
            <a:rPr lang="zh-CN" altLang="en-US" sz="1600" dirty="0">
              <a:latin typeface="Microsoft YaHei" panose="020B0503020204020204" pitchFamily="34" charset="-122"/>
              <a:ea typeface="Microsoft YaHei" panose="020B0503020204020204" pitchFamily="34" charset="-122"/>
            </a:rPr>
            <a:t>药物遴选：浓度与溶媒选择（最大稀释量</a:t>
          </a:r>
          <a:r>
            <a:rPr lang="en-US" altLang="zh-CN" sz="1600" dirty="0">
              <a:latin typeface="Microsoft YaHei" panose="020B0503020204020204" pitchFamily="34" charset="-122"/>
              <a:ea typeface="Microsoft YaHei" panose="020B0503020204020204" pitchFamily="34" charset="-122"/>
            </a:rPr>
            <a:t>1</a:t>
          </a:r>
          <a:r>
            <a:rPr lang="zh-CN" altLang="en-US" sz="1600" dirty="0">
              <a:latin typeface="Microsoft YaHei" panose="020B0503020204020204" pitchFamily="34" charset="-122"/>
              <a:ea typeface="Microsoft YaHei" panose="020B0503020204020204" pitchFamily="34" charset="-122"/>
            </a:rPr>
            <a:t>：</a:t>
          </a:r>
          <a:r>
            <a:rPr lang="en-US" altLang="zh-CN" sz="1600" dirty="0">
              <a:latin typeface="Microsoft YaHei" panose="020B0503020204020204" pitchFamily="34" charset="-122"/>
              <a:ea typeface="Microsoft YaHei" panose="020B0503020204020204" pitchFamily="34" charset="-122"/>
            </a:rPr>
            <a:t>20</a:t>
          </a:r>
          <a:r>
            <a:rPr lang="zh-CN" altLang="en-US" sz="1600" dirty="0">
              <a:latin typeface="Microsoft YaHei" panose="020B0503020204020204" pitchFamily="34" charset="-122"/>
              <a:ea typeface="Microsoft YaHei" panose="020B0503020204020204" pitchFamily="34" charset="-122"/>
            </a:rPr>
            <a:t>）</a:t>
          </a:r>
        </a:p>
      </dgm:t>
    </dgm:pt>
    <dgm:pt modelId="{FCF7E060-37DA-2648-A32B-A67AB234F9CD}" type="parTrans" cxnId="{08149A4C-15B3-DA4E-B9FB-F77602C85040}">
      <dgm:prSet/>
      <dgm:spPr/>
      <dgm:t>
        <a:bodyPr/>
        <a:lstStyle/>
        <a:p>
          <a:endParaRPr lang="zh-CN" altLang="en-US"/>
        </a:p>
      </dgm:t>
    </dgm:pt>
    <dgm:pt modelId="{95E39289-10A8-8744-9280-FF216BE63F90}" type="sibTrans" cxnId="{08149A4C-15B3-DA4E-B9FB-F77602C85040}">
      <dgm:prSet/>
      <dgm:spPr/>
      <dgm:t>
        <a:bodyPr/>
        <a:lstStyle/>
        <a:p>
          <a:endParaRPr lang="zh-CN" altLang="en-US"/>
        </a:p>
      </dgm:t>
    </dgm:pt>
    <dgm:pt modelId="{5AEA1813-CCCA-B642-A874-BD56F6AC76C3}">
      <dgm:prSet phldrT="[文本]" custT="1"/>
      <dgm:spPr/>
      <dgm:t>
        <a:bodyPr/>
        <a:lstStyle/>
        <a:p>
          <a:r>
            <a:rPr lang="zh-CN" altLang="en-US" sz="1600" dirty="0">
              <a:latin typeface="Microsoft YaHei" panose="020B0503020204020204" pitchFamily="34" charset="-122"/>
              <a:ea typeface="Microsoft YaHei" panose="020B0503020204020204" pitchFamily="34" charset="-122"/>
            </a:rPr>
            <a:t>其他不适宜情况：维生素</a:t>
          </a:r>
          <a:r>
            <a:rPr lang="en-US" altLang="zh-CN" sz="1600" dirty="0">
              <a:latin typeface="Microsoft YaHei" panose="020B0503020204020204" pitchFamily="34" charset="-122"/>
              <a:ea typeface="Microsoft YaHei" panose="020B0503020204020204" pitchFamily="34" charset="-122"/>
            </a:rPr>
            <a:t>C</a:t>
          </a:r>
          <a:endParaRPr lang="zh-CN" altLang="en-US" sz="1600" dirty="0">
            <a:latin typeface="Microsoft YaHei" panose="020B0503020204020204" pitchFamily="34" charset="-122"/>
            <a:ea typeface="Microsoft YaHei" panose="020B0503020204020204" pitchFamily="34" charset="-122"/>
          </a:endParaRPr>
        </a:p>
      </dgm:t>
    </dgm:pt>
    <dgm:pt modelId="{46E82E4F-372B-B447-8913-94FBF891B356}" type="parTrans" cxnId="{6EDB19CA-9218-9645-BE33-A09091B23500}">
      <dgm:prSet/>
      <dgm:spPr/>
      <dgm:t>
        <a:bodyPr/>
        <a:lstStyle/>
        <a:p>
          <a:endParaRPr lang="zh-CN" altLang="en-US"/>
        </a:p>
      </dgm:t>
    </dgm:pt>
    <dgm:pt modelId="{83D33A8B-9DA4-8C47-AAD1-D6F9C18005CD}" type="sibTrans" cxnId="{6EDB19CA-9218-9645-BE33-A09091B23500}">
      <dgm:prSet/>
      <dgm:spPr/>
      <dgm:t>
        <a:bodyPr/>
        <a:lstStyle/>
        <a:p>
          <a:endParaRPr lang="zh-CN" altLang="en-US"/>
        </a:p>
      </dgm:t>
    </dgm:pt>
    <dgm:pt modelId="{CD01A405-0C0F-4D4E-8B0A-11DFD20A9675}" type="pres">
      <dgm:prSet presAssocID="{0A408A5F-0CB6-F048-87AA-9B623CEED306}" presName="Name0" presStyleCnt="0">
        <dgm:presLayoutVars>
          <dgm:chMax val="7"/>
          <dgm:chPref val="7"/>
          <dgm:dir/>
        </dgm:presLayoutVars>
      </dgm:prSet>
      <dgm:spPr/>
    </dgm:pt>
    <dgm:pt modelId="{D1E9E757-C37E-5542-83A8-BB6750935C2D}" type="pres">
      <dgm:prSet presAssocID="{0A408A5F-0CB6-F048-87AA-9B623CEED306}" presName="Name1" presStyleCnt="0"/>
      <dgm:spPr/>
    </dgm:pt>
    <dgm:pt modelId="{ED1D679A-811D-0849-9927-0B3D7D7C828B}" type="pres">
      <dgm:prSet presAssocID="{0A408A5F-0CB6-F048-87AA-9B623CEED306}" presName="cycle" presStyleCnt="0"/>
      <dgm:spPr/>
    </dgm:pt>
    <dgm:pt modelId="{B9DB81C8-B4DA-CA41-83A6-8FD5BEC90EC5}" type="pres">
      <dgm:prSet presAssocID="{0A408A5F-0CB6-F048-87AA-9B623CEED306}" presName="srcNode" presStyleLbl="node1" presStyleIdx="0" presStyleCnt="7"/>
      <dgm:spPr/>
    </dgm:pt>
    <dgm:pt modelId="{81F964C8-CBFA-CA44-91F8-393FB87327AB}" type="pres">
      <dgm:prSet presAssocID="{0A408A5F-0CB6-F048-87AA-9B623CEED306}" presName="conn" presStyleLbl="parChTrans1D2" presStyleIdx="0" presStyleCnt="1"/>
      <dgm:spPr/>
    </dgm:pt>
    <dgm:pt modelId="{3426F0AB-3F59-7244-9268-76317C6E2322}" type="pres">
      <dgm:prSet presAssocID="{0A408A5F-0CB6-F048-87AA-9B623CEED306}" presName="extraNode" presStyleLbl="node1" presStyleIdx="0" presStyleCnt="7"/>
      <dgm:spPr/>
    </dgm:pt>
    <dgm:pt modelId="{BC025EE1-2AB8-DD48-B7F8-2F12DB37E3DC}" type="pres">
      <dgm:prSet presAssocID="{0A408A5F-0CB6-F048-87AA-9B623CEED306}" presName="dstNode" presStyleLbl="node1" presStyleIdx="0" presStyleCnt="7"/>
      <dgm:spPr/>
    </dgm:pt>
    <dgm:pt modelId="{CFCF81F2-B346-C44F-8A46-89D88BC90035}" type="pres">
      <dgm:prSet presAssocID="{B397C66A-711D-274B-9A60-DAF823AB3DA5}" presName="text_1" presStyleLbl="node1" presStyleIdx="0" presStyleCnt="7" custScaleY="132030">
        <dgm:presLayoutVars>
          <dgm:bulletEnabled val="1"/>
        </dgm:presLayoutVars>
      </dgm:prSet>
      <dgm:spPr/>
    </dgm:pt>
    <dgm:pt modelId="{0F4F0162-FBAB-8045-99D5-9EF8AE66AA18}" type="pres">
      <dgm:prSet presAssocID="{B397C66A-711D-274B-9A60-DAF823AB3DA5}" presName="accent_1" presStyleCnt="0"/>
      <dgm:spPr/>
    </dgm:pt>
    <dgm:pt modelId="{1929137E-BD47-0346-92C3-4406E585A53C}" type="pres">
      <dgm:prSet presAssocID="{B397C66A-711D-274B-9A60-DAF823AB3DA5}" presName="accentRepeatNode" presStyleLbl="solidFgAcc1" presStyleIdx="0" presStyleCnt="7"/>
      <dgm:spPr/>
    </dgm:pt>
    <dgm:pt modelId="{5E94B90D-65AB-884B-AFB3-7C8A6616E644}" type="pres">
      <dgm:prSet presAssocID="{16101EFD-F14B-154D-98E2-6F5D9979F1D8}" presName="text_2" presStyleLbl="node1" presStyleIdx="1" presStyleCnt="7">
        <dgm:presLayoutVars>
          <dgm:bulletEnabled val="1"/>
        </dgm:presLayoutVars>
      </dgm:prSet>
      <dgm:spPr/>
    </dgm:pt>
    <dgm:pt modelId="{E67DE292-EED6-B941-A900-806678C15840}" type="pres">
      <dgm:prSet presAssocID="{16101EFD-F14B-154D-98E2-6F5D9979F1D8}" presName="accent_2" presStyleCnt="0"/>
      <dgm:spPr/>
    </dgm:pt>
    <dgm:pt modelId="{F5473B97-9022-3D4E-8CD3-830701EC847C}" type="pres">
      <dgm:prSet presAssocID="{16101EFD-F14B-154D-98E2-6F5D9979F1D8}" presName="accentRepeatNode" presStyleLbl="solidFgAcc1" presStyleIdx="1" presStyleCnt="7"/>
      <dgm:spPr/>
    </dgm:pt>
    <dgm:pt modelId="{5FBDD87E-7053-1840-80D4-2691E4F2F313}" type="pres">
      <dgm:prSet presAssocID="{525D3A65-25A1-CE43-9B03-BC21FF85CE0B}" presName="text_3" presStyleLbl="node1" presStyleIdx="2" presStyleCnt="7">
        <dgm:presLayoutVars>
          <dgm:bulletEnabled val="1"/>
        </dgm:presLayoutVars>
      </dgm:prSet>
      <dgm:spPr/>
    </dgm:pt>
    <dgm:pt modelId="{EB8B1C04-E826-8047-BC09-C1B48D7EBE61}" type="pres">
      <dgm:prSet presAssocID="{525D3A65-25A1-CE43-9B03-BC21FF85CE0B}" presName="accent_3" presStyleCnt="0"/>
      <dgm:spPr/>
    </dgm:pt>
    <dgm:pt modelId="{90392BB4-79C5-9845-BBA3-A19F8A747926}" type="pres">
      <dgm:prSet presAssocID="{525D3A65-25A1-CE43-9B03-BC21FF85CE0B}" presName="accentRepeatNode" presStyleLbl="solidFgAcc1" presStyleIdx="2" presStyleCnt="7"/>
      <dgm:spPr/>
    </dgm:pt>
    <dgm:pt modelId="{FFD3CC5B-63D6-5A46-ADAA-FE2E5B734EF2}" type="pres">
      <dgm:prSet presAssocID="{3BD9A594-531B-B94E-AC9F-890B0F009236}" presName="text_4" presStyleLbl="node1" presStyleIdx="3" presStyleCnt="7">
        <dgm:presLayoutVars>
          <dgm:bulletEnabled val="1"/>
        </dgm:presLayoutVars>
      </dgm:prSet>
      <dgm:spPr/>
    </dgm:pt>
    <dgm:pt modelId="{4F0927A2-E898-0E43-B2B2-BBC77FDA5AF3}" type="pres">
      <dgm:prSet presAssocID="{3BD9A594-531B-B94E-AC9F-890B0F009236}" presName="accent_4" presStyleCnt="0"/>
      <dgm:spPr/>
    </dgm:pt>
    <dgm:pt modelId="{0F158BE0-32CF-844C-BDC0-7F88BD169E4F}" type="pres">
      <dgm:prSet presAssocID="{3BD9A594-531B-B94E-AC9F-890B0F009236}" presName="accentRepeatNode" presStyleLbl="solidFgAcc1" presStyleIdx="3" presStyleCnt="7"/>
      <dgm:spPr/>
    </dgm:pt>
    <dgm:pt modelId="{E061EF47-E52B-4442-9B40-D2C7703D5D0E}" type="pres">
      <dgm:prSet presAssocID="{0281CF4D-629E-8145-AD28-DEE52FDA632B}" presName="text_5" presStyleLbl="node1" presStyleIdx="4" presStyleCnt="7" custScaleY="121061">
        <dgm:presLayoutVars>
          <dgm:bulletEnabled val="1"/>
        </dgm:presLayoutVars>
      </dgm:prSet>
      <dgm:spPr/>
    </dgm:pt>
    <dgm:pt modelId="{E8C541C4-33A7-E44D-A4FD-B3A6CDC0A699}" type="pres">
      <dgm:prSet presAssocID="{0281CF4D-629E-8145-AD28-DEE52FDA632B}" presName="accent_5" presStyleCnt="0"/>
      <dgm:spPr/>
    </dgm:pt>
    <dgm:pt modelId="{CD714654-11EB-884A-AB9E-951C52EAF24C}" type="pres">
      <dgm:prSet presAssocID="{0281CF4D-629E-8145-AD28-DEE52FDA632B}" presName="accentRepeatNode" presStyleLbl="solidFgAcc1" presStyleIdx="4" presStyleCnt="7"/>
      <dgm:spPr/>
    </dgm:pt>
    <dgm:pt modelId="{6D45032F-CCD5-4644-83C6-710F50280C2B}" type="pres">
      <dgm:prSet presAssocID="{5AEA1813-CCCA-B642-A874-BD56F6AC76C3}" presName="text_6" presStyleLbl="node1" presStyleIdx="5" presStyleCnt="7">
        <dgm:presLayoutVars>
          <dgm:bulletEnabled val="1"/>
        </dgm:presLayoutVars>
      </dgm:prSet>
      <dgm:spPr/>
    </dgm:pt>
    <dgm:pt modelId="{550E1530-A962-934D-BB78-A53D760BF2C6}" type="pres">
      <dgm:prSet presAssocID="{5AEA1813-CCCA-B642-A874-BD56F6AC76C3}" presName="accent_6" presStyleCnt="0"/>
      <dgm:spPr/>
    </dgm:pt>
    <dgm:pt modelId="{4EC78503-6D55-4444-A0DD-DB7AB8AED7A1}" type="pres">
      <dgm:prSet presAssocID="{5AEA1813-CCCA-B642-A874-BD56F6AC76C3}" presName="accentRepeatNode" presStyleLbl="solidFgAcc1" presStyleIdx="5" presStyleCnt="7"/>
      <dgm:spPr/>
    </dgm:pt>
    <dgm:pt modelId="{F0B81A76-A1E1-5C47-9FCE-76011A3A346A}" type="pres">
      <dgm:prSet presAssocID="{6FB82868-C888-224A-83C5-C298901CA0B1}" presName="text_7" presStyleLbl="node1" presStyleIdx="6" presStyleCnt="7">
        <dgm:presLayoutVars>
          <dgm:bulletEnabled val="1"/>
        </dgm:presLayoutVars>
      </dgm:prSet>
      <dgm:spPr/>
    </dgm:pt>
    <dgm:pt modelId="{8AFC7914-C845-F44C-9B93-A60026041E81}" type="pres">
      <dgm:prSet presAssocID="{6FB82868-C888-224A-83C5-C298901CA0B1}" presName="accent_7" presStyleCnt="0"/>
      <dgm:spPr/>
    </dgm:pt>
    <dgm:pt modelId="{9EC25629-1C1B-8D49-9666-F939D156CD1A}" type="pres">
      <dgm:prSet presAssocID="{6FB82868-C888-224A-83C5-C298901CA0B1}" presName="accentRepeatNode" presStyleLbl="solidFgAcc1" presStyleIdx="6" presStyleCnt="7"/>
      <dgm:spPr/>
    </dgm:pt>
  </dgm:ptLst>
  <dgm:cxnLst>
    <dgm:cxn modelId="{A35D9800-9FB3-1D49-8922-2A9C79F98FC4}" type="presOf" srcId="{3BD9A594-531B-B94E-AC9F-890B0F009236}" destId="{FFD3CC5B-63D6-5A46-ADAA-FE2E5B734EF2}" srcOrd="0" destOrd="0" presId="urn:microsoft.com/office/officeart/2008/layout/VerticalCurvedList"/>
    <dgm:cxn modelId="{DA41950A-0DFD-084D-A188-DF7169968F7B}" type="presOf" srcId="{6FB82868-C888-224A-83C5-C298901CA0B1}" destId="{F0B81A76-A1E1-5C47-9FCE-76011A3A346A}" srcOrd="0" destOrd="0" presId="urn:microsoft.com/office/officeart/2008/layout/VerticalCurvedList"/>
    <dgm:cxn modelId="{7C30A020-E82B-CA45-A8FD-111538802063}" srcId="{0A408A5F-0CB6-F048-87AA-9B623CEED306}" destId="{525D3A65-25A1-CE43-9B03-BC21FF85CE0B}" srcOrd="2" destOrd="0" parTransId="{5E0AB694-4338-4245-9F89-F5CFEE591A88}" sibTransId="{355A6DD9-57EC-EF43-A5E7-D295E4F3B94F}"/>
    <dgm:cxn modelId="{7040023B-07A4-2C4E-9EFF-8FEF14828AF5}" type="presOf" srcId="{16101EFD-F14B-154D-98E2-6F5D9979F1D8}" destId="{5E94B90D-65AB-884B-AFB3-7C8A6616E644}" srcOrd="0" destOrd="0" presId="urn:microsoft.com/office/officeart/2008/layout/VerticalCurvedList"/>
    <dgm:cxn modelId="{18F04C48-95B0-E84E-A6B5-99920BB7AC38}" type="presOf" srcId="{0281CF4D-629E-8145-AD28-DEE52FDA632B}" destId="{E061EF47-E52B-4442-9B40-D2C7703D5D0E}" srcOrd="0" destOrd="0" presId="urn:microsoft.com/office/officeart/2008/layout/VerticalCurvedList"/>
    <dgm:cxn modelId="{08149A4C-15B3-DA4E-B9FB-F77602C85040}" srcId="{0A408A5F-0CB6-F048-87AA-9B623CEED306}" destId="{16101EFD-F14B-154D-98E2-6F5D9979F1D8}" srcOrd="1" destOrd="0" parTransId="{FCF7E060-37DA-2648-A32B-A67AB234F9CD}" sibTransId="{95E39289-10A8-8744-9280-FF216BE63F90}"/>
    <dgm:cxn modelId="{B446255E-DE61-A64D-9778-BDE7B2A1CCE3}" type="presOf" srcId="{B397C66A-711D-274B-9A60-DAF823AB3DA5}" destId="{CFCF81F2-B346-C44F-8A46-89D88BC90035}" srcOrd="0" destOrd="0" presId="urn:microsoft.com/office/officeart/2008/layout/VerticalCurvedList"/>
    <dgm:cxn modelId="{E9613664-B2EB-CB46-B011-9644B1CA0728}" type="presOf" srcId="{0A408A5F-0CB6-F048-87AA-9B623CEED306}" destId="{CD01A405-0C0F-4D4E-8B0A-11DFD20A9675}" srcOrd="0" destOrd="0" presId="urn:microsoft.com/office/officeart/2008/layout/VerticalCurvedList"/>
    <dgm:cxn modelId="{3C770067-C388-D645-BE11-3685F2FD654F}" type="presOf" srcId="{525D3A65-25A1-CE43-9B03-BC21FF85CE0B}" destId="{5FBDD87E-7053-1840-80D4-2691E4F2F313}" srcOrd="0" destOrd="0" presId="urn:microsoft.com/office/officeart/2008/layout/VerticalCurvedList"/>
    <dgm:cxn modelId="{E1788671-F047-7D42-BCB1-47B8FF349D37}" srcId="{0A408A5F-0CB6-F048-87AA-9B623CEED306}" destId="{3BD9A594-531B-B94E-AC9F-890B0F009236}" srcOrd="3" destOrd="0" parTransId="{21B800C0-CFC3-8E49-A01B-FAE0BD96148B}" sibTransId="{3FD2A228-D967-5A48-8EA8-1F9F8FCE9ACC}"/>
    <dgm:cxn modelId="{811F85A4-F87F-F448-B78D-64EDC7DB4326}" srcId="{0A408A5F-0CB6-F048-87AA-9B623CEED306}" destId="{6FB82868-C888-224A-83C5-C298901CA0B1}" srcOrd="6" destOrd="0" parTransId="{912501D6-8AAB-A843-8CBA-F00C2CA02301}" sibTransId="{E28F7C63-1BDB-6D4D-A65E-EC9C7D82611A}"/>
    <dgm:cxn modelId="{6EDB19CA-9218-9645-BE33-A09091B23500}" srcId="{0A408A5F-0CB6-F048-87AA-9B623CEED306}" destId="{5AEA1813-CCCA-B642-A874-BD56F6AC76C3}" srcOrd="5" destOrd="0" parTransId="{46E82E4F-372B-B447-8913-94FBF891B356}" sibTransId="{83D33A8B-9DA4-8C47-AAD1-D6F9C18005CD}"/>
    <dgm:cxn modelId="{F01B13EB-3D6A-9943-A968-8C8753985284}" type="presOf" srcId="{48CFDC88-7352-3D47-9DB5-E055A3462377}" destId="{81F964C8-CBFA-CA44-91F8-393FB87327AB}" srcOrd="0" destOrd="0" presId="urn:microsoft.com/office/officeart/2008/layout/VerticalCurvedList"/>
    <dgm:cxn modelId="{ED0415EF-D93B-A94A-85DB-4307A9EF999A}" srcId="{0A408A5F-0CB6-F048-87AA-9B623CEED306}" destId="{0281CF4D-629E-8145-AD28-DEE52FDA632B}" srcOrd="4" destOrd="0" parTransId="{76EEED56-634E-0647-8837-2686F34A6D9A}" sibTransId="{820018C6-A14C-F047-AC42-A8A4FA78AA02}"/>
    <dgm:cxn modelId="{E4752FF3-EA72-574B-BED2-622AF48E3CCC}" type="presOf" srcId="{5AEA1813-CCCA-B642-A874-BD56F6AC76C3}" destId="{6D45032F-CCD5-4644-83C6-710F50280C2B}" srcOrd="0" destOrd="0" presId="urn:microsoft.com/office/officeart/2008/layout/VerticalCurvedList"/>
    <dgm:cxn modelId="{DB60BBFD-01CA-FA4D-A784-5CEEC4780344}" srcId="{0A408A5F-0CB6-F048-87AA-9B623CEED306}" destId="{B397C66A-711D-274B-9A60-DAF823AB3DA5}" srcOrd="0" destOrd="0" parTransId="{570708AE-7A56-4442-9F38-D36C983FBBB6}" sibTransId="{48CFDC88-7352-3D47-9DB5-E055A3462377}"/>
    <dgm:cxn modelId="{B8F4E06D-5DAF-C94B-89DE-640CA7EBC53A}" type="presParOf" srcId="{CD01A405-0C0F-4D4E-8B0A-11DFD20A9675}" destId="{D1E9E757-C37E-5542-83A8-BB6750935C2D}" srcOrd="0" destOrd="0" presId="urn:microsoft.com/office/officeart/2008/layout/VerticalCurvedList"/>
    <dgm:cxn modelId="{E6AEEAF0-FAF4-9B43-B410-CB543A991437}" type="presParOf" srcId="{D1E9E757-C37E-5542-83A8-BB6750935C2D}" destId="{ED1D679A-811D-0849-9927-0B3D7D7C828B}" srcOrd="0" destOrd="0" presId="urn:microsoft.com/office/officeart/2008/layout/VerticalCurvedList"/>
    <dgm:cxn modelId="{301D1E74-22DE-D344-B790-C9543E94F745}" type="presParOf" srcId="{ED1D679A-811D-0849-9927-0B3D7D7C828B}" destId="{B9DB81C8-B4DA-CA41-83A6-8FD5BEC90EC5}" srcOrd="0" destOrd="0" presId="urn:microsoft.com/office/officeart/2008/layout/VerticalCurvedList"/>
    <dgm:cxn modelId="{67F7EF4E-41AC-8C48-9772-0C645A5EAF26}" type="presParOf" srcId="{ED1D679A-811D-0849-9927-0B3D7D7C828B}" destId="{81F964C8-CBFA-CA44-91F8-393FB87327AB}" srcOrd="1" destOrd="0" presId="urn:microsoft.com/office/officeart/2008/layout/VerticalCurvedList"/>
    <dgm:cxn modelId="{60268B28-8299-7B4E-BE16-D20F22DFA465}" type="presParOf" srcId="{ED1D679A-811D-0849-9927-0B3D7D7C828B}" destId="{3426F0AB-3F59-7244-9268-76317C6E2322}" srcOrd="2" destOrd="0" presId="urn:microsoft.com/office/officeart/2008/layout/VerticalCurvedList"/>
    <dgm:cxn modelId="{820DB780-084F-3147-A856-C30AD248D827}" type="presParOf" srcId="{ED1D679A-811D-0849-9927-0B3D7D7C828B}" destId="{BC025EE1-2AB8-DD48-B7F8-2F12DB37E3DC}" srcOrd="3" destOrd="0" presId="urn:microsoft.com/office/officeart/2008/layout/VerticalCurvedList"/>
    <dgm:cxn modelId="{C6DD6CB7-4EC9-1144-80B9-96B8ADB3A858}" type="presParOf" srcId="{D1E9E757-C37E-5542-83A8-BB6750935C2D}" destId="{CFCF81F2-B346-C44F-8A46-89D88BC90035}" srcOrd="1" destOrd="0" presId="urn:microsoft.com/office/officeart/2008/layout/VerticalCurvedList"/>
    <dgm:cxn modelId="{23D06ED5-9A0D-9D44-9225-63BCEFF33D8D}" type="presParOf" srcId="{D1E9E757-C37E-5542-83A8-BB6750935C2D}" destId="{0F4F0162-FBAB-8045-99D5-9EF8AE66AA18}" srcOrd="2" destOrd="0" presId="urn:microsoft.com/office/officeart/2008/layout/VerticalCurvedList"/>
    <dgm:cxn modelId="{1C7DC61F-49FF-E043-B9C0-B054CE11DF24}" type="presParOf" srcId="{0F4F0162-FBAB-8045-99D5-9EF8AE66AA18}" destId="{1929137E-BD47-0346-92C3-4406E585A53C}" srcOrd="0" destOrd="0" presId="urn:microsoft.com/office/officeart/2008/layout/VerticalCurvedList"/>
    <dgm:cxn modelId="{A912A14F-4F9C-B548-86BE-48EA3158F1CC}" type="presParOf" srcId="{D1E9E757-C37E-5542-83A8-BB6750935C2D}" destId="{5E94B90D-65AB-884B-AFB3-7C8A6616E644}" srcOrd="3" destOrd="0" presId="urn:microsoft.com/office/officeart/2008/layout/VerticalCurvedList"/>
    <dgm:cxn modelId="{5BCFEDD0-E05F-9C45-AD12-F72FF3752D8F}" type="presParOf" srcId="{D1E9E757-C37E-5542-83A8-BB6750935C2D}" destId="{E67DE292-EED6-B941-A900-806678C15840}" srcOrd="4" destOrd="0" presId="urn:microsoft.com/office/officeart/2008/layout/VerticalCurvedList"/>
    <dgm:cxn modelId="{193A3856-5248-E04F-80B2-9D1731F2B371}" type="presParOf" srcId="{E67DE292-EED6-B941-A900-806678C15840}" destId="{F5473B97-9022-3D4E-8CD3-830701EC847C}" srcOrd="0" destOrd="0" presId="urn:microsoft.com/office/officeart/2008/layout/VerticalCurvedList"/>
    <dgm:cxn modelId="{3D0C7727-43F2-CD4D-84BE-2E0F93E8C1E5}" type="presParOf" srcId="{D1E9E757-C37E-5542-83A8-BB6750935C2D}" destId="{5FBDD87E-7053-1840-80D4-2691E4F2F313}" srcOrd="5" destOrd="0" presId="urn:microsoft.com/office/officeart/2008/layout/VerticalCurvedList"/>
    <dgm:cxn modelId="{3DFA6483-2D5D-B041-9909-6696E8DD06CA}" type="presParOf" srcId="{D1E9E757-C37E-5542-83A8-BB6750935C2D}" destId="{EB8B1C04-E826-8047-BC09-C1B48D7EBE61}" srcOrd="6" destOrd="0" presId="urn:microsoft.com/office/officeart/2008/layout/VerticalCurvedList"/>
    <dgm:cxn modelId="{6C580F95-DA6F-AC4C-998E-AB97E6BD45F5}" type="presParOf" srcId="{EB8B1C04-E826-8047-BC09-C1B48D7EBE61}" destId="{90392BB4-79C5-9845-BBA3-A19F8A747926}" srcOrd="0" destOrd="0" presId="urn:microsoft.com/office/officeart/2008/layout/VerticalCurvedList"/>
    <dgm:cxn modelId="{73A1EC62-1EDC-9F48-80D0-CD08BC72DE8D}" type="presParOf" srcId="{D1E9E757-C37E-5542-83A8-BB6750935C2D}" destId="{FFD3CC5B-63D6-5A46-ADAA-FE2E5B734EF2}" srcOrd="7" destOrd="0" presId="urn:microsoft.com/office/officeart/2008/layout/VerticalCurvedList"/>
    <dgm:cxn modelId="{F86E3A50-2842-9A47-BD1D-32D0E1EF43D7}" type="presParOf" srcId="{D1E9E757-C37E-5542-83A8-BB6750935C2D}" destId="{4F0927A2-E898-0E43-B2B2-BBC77FDA5AF3}" srcOrd="8" destOrd="0" presId="urn:microsoft.com/office/officeart/2008/layout/VerticalCurvedList"/>
    <dgm:cxn modelId="{7A79D6D9-3BB4-4946-8986-12FE9421C02A}" type="presParOf" srcId="{4F0927A2-E898-0E43-B2B2-BBC77FDA5AF3}" destId="{0F158BE0-32CF-844C-BDC0-7F88BD169E4F}" srcOrd="0" destOrd="0" presId="urn:microsoft.com/office/officeart/2008/layout/VerticalCurvedList"/>
    <dgm:cxn modelId="{0BA379D1-90AD-C346-BAC5-E1800251A12C}" type="presParOf" srcId="{D1E9E757-C37E-5542-83A8-BB6750935C2D}" destId="{E061EF47-E52B-4442-9B40-D2C7703D5D0E}" srcOrd="9" destOrd="0" presId="urn:microsoft.com/office/officeart/2008/layout/VerticalCurvedList"/>
    <dgm:cxn modelId="{A3ACFE7B-D6EF-C442-BDA1-B5C340F50E71}" type="presParOf" srcId="{D1E9E757-C37E-5542-83A8-BB6750935C2D}" destId="{E8C541C4-33A7-E44D-A4FD-B3A6CDC0A699}" srcOrd="10" destOrd="0" presId="urn:microsoft.com/office/officeart/2008/layout/VerticalCurvedList"/>
    <dgm:cxn modelId="{CF1AC833-CB26-C543-AD39-7B00E0214414}" type="presParOf" srcId="{E8C541C4-33A7-E44D-A4FD-B3A6CDC0A699}" destId="{CD714654-11EB-884A-AB9E-951C52EAF24C}" srcOrd="0" destOrd="0" presId="urn:microsoft.com/office/officeart/2008/layout/VerticalCurvedList"/>
    <dgm:cxn modelId="{506C0D53-A1E8-DE4E-A1B8-AD98A7B490D6}" type="presParOf" srcId="{D1E9E757-C37E-5542-83A8-BB6750935C2D}" destId="{6D45032F-CCD5-4644-83C6-710F50280C2B}" srcOrd="11" destOrd="0" presId="urn:microsoft.com/office/officeart/2008/layout/VerticalCurvedList"/>
    <dgm:cxn modelId="{AF8F7669-A46A-CB47-9D59-862923738049}" type="presParOf" srcId="{D1E9E757-C37E-5542-83A8-BB6750935C2D}" destId="{550E1530-A962-934D-BB78-A53D760BF2C6}" srcOrd="12" destOrd="0" presId="urn:microsoft.com/office/officeart/2008/layout/VerticalCurvedList"/>
    <dgm:cxn modelId="{9A2799F0-71FE-2A4C-8D2A-F8C2E7332283}" type="presParOf" srcId="{550E1530-A962-934D-BB78-A53D760BF2C6}" destId="{4EC78503-6D55-4444-A0DD-DB7AB8AED7A1}" srcOrd="0" destOrd="0" presId="urn:microsoft.com/office/officeart/2008/layout/VerticalCurvedList"/>
    <dgm:cxn modelId="{A6D23EA2-DC07-CC46-B398-030CA4FDC267}" type="presParOf" srcId="{D1E9E757-C37E-5542-83A8-BB6750935C2D}" destId="{F0B81A76-A1E1-5C47-9FCE-76011A3A346A}" srcOrd="13" destOrd="0" presId="urn:microsoft.com/office/officeart/2008/layout/VerticalCurvedList"/>
    <dgm:cxn modelId="{98C1976B-A20D-AD44-8F8D-48F4132A188E}" type="presParOf" srcId="{D1E9E757-C37E-5542-83A8-BB6750935C2D}" destId="{8AFC7914-C845-F44C-9B93-A60026041E81}" srcOrd="14" destOrd="0" presId="urn:microsoft.com/office/officeart/2008/layout/VerticalCurvedList"/>
    <dgm:cxn modelId="{7C1DFCC1-5266-DA4E-9622-9BA6B42C23D6}" type="presParOf" srcId="{8AFC7914-C845-F44C-9B93-A60026041E81}" destId="{9EC25629-1C1B-8D49-9666-F939D156CD1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408A5F-0CB6-F048-87AA-9B623CEED306}"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zh-CN" altLang="en-US"/>
        </a:p>
      </dgm:t>
    </dgm:pt>
    <dgm:pt modelId="{B397C66A-711D-274B-9A60-DAF823AB3DA5}">
      <dgm:prSet phldrT="[文本]" custT="1"/>
      <dgm:spPr/>
      <dgm:t>
        <a:bodyPr/>
        <a:lstStyle/>
        <a:p>
          <a:r>
            <a:rPr lang="zh-CN" altLang="en-US" sz="1600" dirty="0">
              <a:latin typeface="Microsoft YaHei" panose="020B0503020204020204" pitchFamily="34" charset="-122"/>
              <a:ea typeface="Microsoft YaHei" panose="020B0503020204020204" pitchFamily="34" charset="-122"/>
            </a:rPr>
            <a:t>适应证：适用于慢性肾脏病（</a:t>
          </a:r>
          <a:r>
            <a:rPr lang="en-US" altLang="zh-CN" sz="1600" dirty="0">
              <a:latin typeface="Microsoft YaHei" panose="020B0503020204020204" pitchFamily="34" charset="-122"/>
              <a:ea typeface="Microsoft YaHei" panose="020B0503020204020204" pitchFamily="34" charset="-122"/>
            </a:rPr>
            <a:t>CKD</a:t>
          </a:r>
          <a:r>
            <a:rPr lang="zh-CN" altLang="en-US" sz="1600" dirty="0">
              <a:latin typeface="Microsoft YaHei" panose="020B0503020204020204" pitchFamily="34" charset="-122"/>
              <a:ea typeface="Microsoft YaHei" panose="020B0503020204020204" pitchFamily="34" charset="-122"/>
            </a:rPr>
            <a:t>）引起的贫血，包括透析及非透析患者；</a:t>
          </a:r>
        </a:p>
      </dgm:t>
    </dgm:pt>
    <dgm:pt modelId="{570708AE-7A56-4442-9F38-D36C983FBBB6}" type="parTrans" cxnId="{DB60BBFD-01CA-FA4D-A784-5CEEC4780344}">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48CFDC88-7352-3D47-9DB5-E055A3462377}" type="sibTrans" cxnId="{DB60BBFD-01CA-FA4D-A784-5CEEC4780344}">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DDB63493-93CE-AC41-AA84-8EF155D1085D}">
      <dgm:prSet phldrT="[文本]" custT="1"/>
      <dgm:spPr/>
      <dgm:t>
        <a:bodyPr/>
        <a:lstStyle/>
        <a:p>
          <a:r>
            <a:rPr lang="zh-CN" altLang="en-US" sz="1600" dirty="0">
              <a:latin typeface="Microsoft YaHei" panose="020B0503020204020204" pitchFamily="34" charset="-122"/>
              <a:ea typeface="Microsoft YaHei" panose="020B0503020204020204" pitchFamily="34" charset="-122"/>
            </a:rPr>
            <a:t>用法用量：口服给药，每周</a:t>
          </a:r>
          <a:r>
            <a:rPr lang="zh-CN" altLang="en-US" sz="1600" dirty="0">
              <a:solidFill>
                <a:srgbClr val="FFC000"/>
              </a:solidFill>
              <a:latin typeface="Microsoft YaHei" panose="020B0503020204020204" pitchFamily="34" charset="-122"/>
              <a:ea typeface="Microsoft YaHei" panose="020B0503020204020204" pitchFamily="34" charset="-122"/>
            </a:rPr>
            <a:t>三次</a:t>
          </a:r>
          <a:r>
            <a:rPr lang="zh-CN" altLang="en-US" sz="1600" dirty="0">
              <a:latin typeface="Microsoft YaHei" panose="020B0503020204020204" pitchFamily="34" charset="-122"/>
              <a:ea typeface="Microsoft YaHei" panose="020B0503020204020204" pitchFamily="34" charset="-122"/>
            </a:rPr>
            <a:t>，可空腹或与食物同服；透析前后均可服用；如漏服无需补服；</a:t>
          </a:r>
        </a:p>
      </dgm:t>
    </dgm:pt>
    <dgm:pt modelId="{4D745045-773D-8341-BB1A-948588A91FA9}" type="parTrans" cxnId="{DD49A12C-6292-264D-84FF-CF20AA1D527C}">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CC450D64-98F0-A948-A703-F9AEACD36DD7}" type="sibTrans" cxnId="{DD49A12C-6292-264D-84FF-CF20AA1D527C}">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ED412377-6AE8-7C42-AE0D-87754066ADC3}">
      <dgm:prSet phldrT="[文本]" custT="1"/>
      <dgm:spPr/>
      <dgm:t>
        <a:bodyPr/>
        <a:lstStyle/>
        <a:p>
          <a:r>
            <a:rPr lang="zh-CN" altLang="en-US" sz="1600" dirty="0">
              <a:latin typeface="Microsoft YaHei" panose="020B0503020204020204" pitchFamily="34" charset="-122"/>
              <a:ea typeface="Microsoft YaHei" panose="020B0503020204020204" pitchFamily="34" charset="-122"/>
            </a:rPr>
            <a:t>药物遴选：妊娠和哺乳期女性；</a:t>
          </a:r>
          <a:r>
            <a:rPr lang="en-US" altLang="zh-CN" sz="1600" dirty="0">
              <a:latin typeface="Microsoft YaHei" panose="020B0503020204020204" pitchFamily="34" charset="-122"/>
              <a:ea typeface="Microsoft YaHei" panose="020B0503020204020204" pitchFamily="34" charset="-122"/>
            </a:rPr>
            <a:t>18</a:t>
          </a:r>
          <a:r>
            <a:rPr lang="zh-CN" altLang="en-US" sz="1600" dirty="0">
              <a:latin typeface="Microsoft YaHei" panose="020B0503020204020204" pitchFamily="34" charset="-122"/>
              <a:ea typeface="Microsoft YaHei" panose="020B0503020204020204" pitchFamily="34" charset="-122"/>
            </a:rPr>
            <a:t>岁以下安全性未建立；重度肝功能损伤患者无需调整起始剂量；运动员慎用；</a:t>
          </a:r>
        </a:p>
      </dgm:t>
    </dgm:pt>
    <dgm:pt modelId="{8B309C79-E1C0-084D-91EE-C00D8960BD65}" type="parTrans" cxnId="{AB969BE3-CAFF-5944-B85B-7378B0DED887}">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AA008918-BF44-854F-BBAA-B0B8E9733969}" type="sibTrans" cxnId="{AB969BE3-CAFF-5944-B85B-7378B0DED887}">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0281CF4D-629E-8145-AD28-DEE52FDA632B}">
      <dgm:prSet phldrT="[文本]" custT="1"/>
      <dgm:spPr/>
      <dgm:t>
        <a:bodyPr/>
        <a:lstStyle/>
        <a:p>
          <a:r>
            <a:rPr lang="zh-CN" altLang="en-US" sz="1600" dirty="0">
              <a:latin typeface="Microsoft YaHei" panose="020B0503020204020204" pitchFamily="34" charset="-122"/>
              <a:ea typeface="Microsoft YaHei" panose="020B0503020204020204" pitchFamily="34" charset="-122"/>
            </a:rPr>
            <a:t>不良相互作用：</a:t>
          </a:r>
          <a:r>
            <a:rPr lang="en-US" altLang="zh-CN" sz="1600" dirty="0">
              <a:latin typeface="Microsoft YaHei" panose="020B0503020204020204" pitchFamily="34" charset="-122"/>
              <a:ea typeface="Microsoft YaHei" panose="020B0503020204020204" pitchFamily="34" charset="-122"/>
            </a:rPr>
            <a:t>1</a:t>
          </a:r>
          <a:r>
            <a:rPr lang="zh-CN" altLang="en-US" sz="1600" dirty="0">
              <a:latin typeface="Microsoft YaHei" panose="020B0503020204020204" pitchFamily="34" charset="-122"/>
              <a:ea typeface="Microsoft YaHei" panose="020B0503020204020204" pitchFamily="34" charset="-122"/>
            </a:rPr>
            <a:t>）司维拉姆或醋酸钙、磷结合剂、口服铁、含镁</a:t>
          </a:r>
          <a:r>
            <a:rPr lang="en-US" altLang="zh-CN" sz="1600" dirty="0">
              <a:latin typeface="Microsoft YaHei" panose="020B0503020204020204" pitchFamily="34" charset="-122"/>
              <a:ea typeface="Microsoft YaHei" panose="020B0503020204020204" pitchFamily="34" charset="-122"/>
            </a:rPr>
            <a:t>/</a:t>
          </a:r>
          <a:r>
            <a:rPr lang="zh-CN" altLang="en-US" sz="1600" dirty="0">
              <a:latin typeface="Microsoft YaHei" panose="020B0503020204020204" pitchFamily="34" charset="-122"/>
              <a:ea typeface="Microsoft YaHei" panose="020B0503020204020204" pitchFamily="34" charset="-122"/>
            </a:rPr>
            <a:t>铝抗酸剂或其他含多价阳离子药物和矿物质补充剂使用前后至少间隔</a:t>
          </a:r>
          <a:r>
            <a:rPr lang="en-US" altLang="zh-CN" sz="1600" dirty="0">
              <a:latin typeface="Microsoft YaHei" panose="020B0503020204020204" pitchFamily="34" charset="-122"/>
              <a:ea typeface="Microsoft YaHei" panose="020B0503020204020204" pitchFamily="34" charset="-122"/>
            </a:rPr>
            <a:t>1</a:t>
          </a:r>
          <a:r>
            <a:rPr lang="zh-CN" altLang="en-US" sz="1600" dirty="0">
              <a:latin typeface="Microsoft YaHei" panose="020B0503020204020204" pitchFamily="34" charset="-122"/>
              <a:ea typeface="Microsoft YaHei" panose="020B0503020204020204" pitchFamily="34" charset="-122"/>
            </a:rPr>
            <a:t>小时（碳酸镧无影响）；</a:t>
          </a:r>
          <a:r>
            <a:rPr lang="en-US" altLang="zh-CN" sz="1600" dirty="0">
              <a:latin typeface="Microsoft YaHei" panose="020B0503020204020204" pitchFamily="34" charset="-122"/>
              <a:ea typeface="Microsoft YaHei" panose="020B0503020204020204" pitchFamily="34" charset="-122"/>
            </a:rPr>
            <a:t>2</a:t>
          </a:r>
          <a:r>
            <a:rPr lang="zh-CN" altLang="en-US" sz="1600" dirty="0">
              <a:latin typeface="Microsoft YaHei" panose="020B0503020204020204" pitchFamily="34" charset="-122"/>
              <a:ea typeface="Microsoft YaHei" panose="020B0503020204020204" pitchFamily="34" charset="-122"/>
            </a:rPr>
            <a:t>）增加他汀类药物血药浓度，建议减少他汀剂量；</a:t>
          </a:r>
        </a:p>
      </dgm:t>
    </dgm:pt>
    <dgm:pt modelId="{76EEED56-634E-0647-8837-2686F34A6D9A}" type="parTrans" cxnId="{ED0415EF-D93B-A94A-85DB-4307A9EF999A}">
      <dgm:prSet/>
      <dgm:spPr/>
      <dgm:t>
        <a:bodyPr/>
        <a:lstStyle/>
        <a:p>
          <a:endParaRPr lang="zh-CN" altLang="en-US" sz="1600"/>
        </a:p>
      </dgm:t>
    </dgm:pt>
    <dgm:pt modelId="{820018C6-A14C-F047-AC42-A8A4FA78AA02}" type="sibTrans" cxnId="{ED0415EF-D93B-A94A-85DB-4307A9EF999A}">
      <dgm:prSet/>
      <dgm:spPr/>
      <dgm:t>
        <a:bodyPr/>
        <a:lstStyle/>
        <a:p>
          <a:endParaRPr lang="zh-CN" altLang="en-US" sz="1600"/>
        </a:p>
      </dgm:t>
    </dgm:pt>
    <dgm:pt modelId="{4504182A-636E-0A4B-93C9-E841A383BA46}">
      <dgm:prSet phldrT="[文本]" custT="1"/>
      <dgm:spPr/>
      <dgm:t>
        <a:bodyPr/>
        <a:lstStyle/>
        <a:p>
          <a:r>
            <a:rPr lang="zh-CN" altLang="en-US" sz="1600" dirty="0">
              <a:latin typeface="Microsoft YaHei" panose="020B0503020204020204" pitchFamily="34" charset="-122"/>
              <a:ea typeface="Microsoft YaHei" panose="020B0503020204020204" pitchFamily="34" charset="-122"/>
            </a:rPr>
            <a:t>联合用药不适宜：不应与其他</a:t>
          </a:r>
          <a:r>
            <a:rPr lang="en-US" altLang="zh-CN" sz="1600" dirty="0">
              <a:latin typeface="Microsoft YaHei" panose="020B0503020204020204" pitchFamily="34" charset="-122"/>
              <a:ea typeface="Microsoft YaHei" panose="020B0503020204020204" pitchFamily="34" charset="-122"/>
            </a:rPr>
            <a:t>ESAs</a:t>
          </a:r>
          <a:r>
            <a:rPr lang="zh-CN" altLang="en-US" sz="1600" dirty="0">
              <a:latin typeface="Microsoft YaHei" panose="020B0503020204020204" pitchFamily="34" charset="-122"/>
              <a:ea typeface="Microsoft YaHei" panose="020B0503020204020204" pitchFamily="34" charset="-122"/>
            </a:rPr>
            <a:t>同时使用</a:t>
          </a:r>
        </a:p>
      </dgm:t>
    </dgm:pt>
    <dgm:pt modelId="{F7A27D5D-FD86-5D41-A6B1-4E6CE94EF649}" type="parTrans" cxnId="{6D3B2145-528E-CB4C-96E5-A24095693498}">
      <dgm:prSet/>
      <dgm:spPr/>
      <dgm:t>
        <a:bodyPr/>
        <a:lstStyle/>
        <a:p>
          <a:endParaRPr lang="zh-CN" altLang="en-US" sz="1600"/>
        </a:p>
      </dgm:t>
    </dgm:pt>
    <dgm:pt modelId="{EB85A9DA-0E32-2941-BBD9-281EDD08E5F2}" type="sibTrans" cxnId="{6D3B2145-528E-CB4C-96E5-A24095693498}">
      <dgm:prSet/>
      <dgm:spPr/>
      <dgm:t>
        <a:bodyPr/>
        <a:lstStyle/>
        <a:p>
          <a:endParaRPr lang="zh-CN" altLang="en-US" sz="1600"/>
        </a:p>
      </dgm:t>
    </dgm:pt>
    <dgm:pt modelId="{CD01A405-0C0F-4D4E-8B0A-11DFD20A9675}" type="pres">
      <dgm:prSet presAssocID="{0A408A5F-0CB6-F048-87AA-9B623CEED306}" presName="Name0" presStyleCnt="0">
        <dgm:presLayoutVars>
          <dgm:chMax val="7"/>
          <dgm:chPref val="7"/>
          <dgm:dir/>
        </dgm:presLayoutVars>
      </dgm:prSet>
      <dgm:spPr/>
    </dgm:pt>
    <dgm:pt modelId="{D1E9E757-C37E-5542-83A8-BB6750935C2D}" type="pres">
      <dgm:prSet presAssocID="{0A408A5F-0CB6-F048-87AA-9B623CEED306}" presName="Name1" presStyleCnt="0"/>
      <dgm:spPr/>
    </dgm:pt>
    <dgm:pt modelId="{ED1D679A-811D-0849-9927-0B3D7D7C828B}" type="pres">
      <dgm:prSet presAssocID="{0A408A5F-0CB6-F048-87AA-9B623CEED306}" presName="cycle" presStyleCnt="0"/>
      <dgm:spPr/>
    </dgm:pt>
    <dgm:pt modelId="{B9DB81C8-B4DA-CA41-83A6-8FD5BEC90EC5}" type="pres">
      <dgm:prSet presAssocID="{0A408A5F-0CB6-F048-87AA-9B623CEED306}" presName="srcNode" presStyleLbl="node1" presStyleIdx="0" presStyleCnt="5"/>
      <dgm:spPr/>
    </dgm:pt>
    <dgm:pt modelId="{81F964C8-CBFA-CA44-91F8-393FB87327AB}" type="pres">
      <dgm:prSet presAssocID="{0A408A5F-0CB6-F048-87AA-9B623CEED306}" presName="conn" presStyleLbl="parChTrans1D2" presStyleIdx="0" presStyleCnt="1"/>
      <dgm:spPr/>
    </dgm:pt>
    <dgm:pt modelId="{3426F0AB-3F59-7244-9268-76317C6E2322}" type="pres">
      <dgm:prSet presAssocID="{0A408A5F-0CB6-F048-87AA-9B623CEED306}" presName="extraNode" presStyleLbl="node1" presStyleIdx="0" presStyleCnt="5"/>
      <dgm:spPr/>
    </dgm:pt>
    <dgm:pt modelId="{BC025EE1-2AB8-DD48-B7F8-2F12DB37E3DC}" type="pres">
      <dgm:prSet presAssocID="{0A408A5F-0CB6-F048-87AA-9B623CEED306}" presName="dstNode" presStyleLbl="node1" presStyleIdx="0" presStyleCnt="5"/>
      <dgm:spPr/>
    </dgm:pt>
    <dgm:pt modelId="{CFCF81F2-B346-C44F-8A46-89D88BC90035}" type="pres">
      <dgm:prSet presAssocID="{B397C66A-711D-274B-9A60-DAF823AB3DA5}" presName="text_1" presStyleLbl="node1" presStyleIdx="0" presStyleCnt="5">
        <dgm:presLayoutVars>
          <dgm:bulletEnabled val="1"/>
        </dgm:presLayoutVars>
      </dgm:prSet>
      <dgm:spPr/>
    </dgm:pt>
    <dgm:pt modelId="{0F4F0162-FBAB-8045-99D5-9EF8AE66AA18}" type="pres">
      <dgm:prSet presAssocID="{B397C66A-711D-274B-9A60-DAF823AB3DA5}" presName="accent_1" presStyleCnt="0"/>
      <dgm:spPr/>
    </dgm:pt>
    <dgm:pt modelId="{1929137E-BD47-0346-92C3-4406E585A53C}" type="pres">
      <dgm:prSet presAssocID="{B397C66A-711D-274B-9A60-DAF823AB3DA5}" presName="accentRepeatNode" presStyleLbl="solidFgAcc1" presStyleIdx="0" presStyleCnt="5"/>
      <dgm:spPr/>
    </dgm:pt>
    <dgm:pt modelId="{67255787-8200-4647-9B77-D32637488EEA}" type="pres">
      <dgm:prSet presAssocID="{DDB63493-93CE-AC41-AA84-8EF155D1085D}" presName="text_2" presStyleLbl="node1" presStyleIdx="1" presStyleCnt="5">
        <dgm:presLayoutVars>
          <dgm:bulletEnabled val="1"/>
        </dgm:presLayoutVars>
      </dgm:prSet>
      <dgm:spPr/>
    </dgm:pt>
    <dgm:pt modelId="{370728C8-818F-C84B-AD20-C1D3F154D27E}" type="pres">
      <dgm:prSet presAssocID="{DDB63493-93CE-AC41-AA84-8EF155D1085D}" presName="accent_2" presStyleCnt="0"/>
      <dgm:spPr/>
    </dgm:pt>
    <dgm:pt modelId="{E0AB2682-7212-4C4C-97F6-52B8A94B437E}" type="pres">
      <dgm:prSet presAssocID="{DDB63493-93CE-AC41-AA84-8EF155D1085D}" presName="accentRepeatNode" presStyleLbl="solidFgAcc1" presStyleIdx="1" presStyleCnt="5"/>
      <dgm:spPr/>
    </dgm:pt>
    <dgm:pt modelId="{2FC72D75-7913-764F-8857-9770E11A18FC}" type="pres">
      <dgm:prSet presAssocID="{ED412377-6AE8-7C42-AE0D-87754066ADC3}" presName="text_3" presStyleLbl="node1" presStyleIdx="2" presStyleCnt="5">
        <dgm:presLayoutVars>
          <dgm:bulletEnabled val="1"/>
        </dgm:presLayoutVars>
      </dgm:prSet>
      <dgm:spPr/>
    </dgm:pt>
    <dgm:pt modelId="{5E321E26-1102-D14E-A219-59AEA87B902E}" type="pres">
      <dgm:prSet presAssocID="{ED412377-6AE8-7C42-AE0D-87754066ADC3}" presName="accent_3" presStyleCnt="0"/>
      <dgm:spPr/>
    </dgm:pt>
    <dgm:pt modelId="{55DC5824-EBC4-D04A-A6C4-00E2277E2CF6}" type="pres">
      <dgm:prSet presAssocID="{ED412377-6AE8-7C42-AE0D-87754066ADC3}" presName="accentRepeatNode" presStyleLbl="solidFgAcc1" presStyleIdx="2" presStyleCnt="5"/>
      <dgm:spPr/>
    </dgm:pt>
    <dgm:pt modelId="{D508ECD1-9FEF-C44A-8AE8-7FE95C0EEF10}" type="pres">
      <dgm:prSet presAssocID="{4504182A-636E-0A4B-93C9-E841A383BA46}" presName="text_4" presStyleLbl="node1" presStyleIdx="3" presStyleCnt="5">
        <dgm:presLayoutVars>
          <dgm:bulletEnabled val="1"/>
        </dgm:presLayoutVars>
      </dgm:prSet>
      <dgm:spPr/>
    </dgm:pt>
    <dgm:pt modelId="{D1990C70-F77A-BF41-AF03-BCBE56D26039}" type="pres">
      <dgm:prSet presAssocID="{4504182A-636E-0A4B-93C9-E841A383BA46}" presName="accent_4" presStyleCnt="0"/>
      <dgm:spPr/>
    </dgm:pt>
    <dgm:pt modelId="{9882A9B7-7BFF-F543-9E6A-1A322DC39539}" type="pres">
      <dgm:prSet presAssocID="{4504182A-636E-0A4B-93C9-E841A383BA46}" presName="accentRepeatNode" presStyleLbl="solidFgAcc1" presStyleIdx="3" presStyleCnt="5"/>
      <dgm:spPr/>
    </dgm:pt>
    <dgm:pt modelId="{B28C050B-0DA2-0942-B861-29414549974C}" type="pres">
      <dgm:prSet presAssocID="{0281CF4D-629E-8145-AD28-DEE52FDA632B}" presName="text_5" presStyleLbl="node1" presStyleIdx="4" presStyleCnt="5" custScaleY="162277">
        <dgm:presLayoutVars>
          <dgm:bulletEnabled val="1"/>
        </dgm:presLayoutVars>
      </dgm:prSet>
      <dgm:spPr/>
    </dgm:pt>
    <dgm:pt modelId="{BF0CBE59-D84A-FE47-B700-253F9571584F}" type="pres">
      <dgm:prSet presAssocID="{0281CF4D-629E-8145-AD28-DEE52FDA632B}" presName="accent_5" presStyleCnt="0"/>
      <dgm:spPr/>
    </dgm:pt>
    <dgm:pt modelId="{CD714654-11EB-884A-AB9E-951C52EAF24C}" type="pres">
      <dgm:prSet presAssocID="{0281CF4D-629E-8145-AD28-DEE52FDA632B}" presName="accentRepeatNode" presStyleLbl="solidFgAcc1" presStyleIdx="4" presStyleCnt="5"/>
      <dgm:spPr/>
    </dgm:pt>
  </dgm:ptLst>
  <dgm:cxnLst>
    <dgm:cxn modelId="{6F5B4D16-0E30-DE4B-9AFD-2017872530CE}" type="presOf" srcId="{0281CF4D-629E-8145-AD28-DEE52FDA632B}" destId="{B28C050B-0DA2-0942-B861-29414549974C}" srcOrd="0" destOrd="0" presId="urn:microsoft.com/office/officeart/2008/layout/VerticalCurvedList"/>
    <dgm:cxn modelId="{DD49A12C-6292-264D-84FF-CF20AA1D527C}" srcId="{0A408A5F-0CB6-F048-87AA-9B623CEED306}" destId="{DDB63493-93CE-AC41-AA84-8EF155D1085D}" srcOrd="1" destOrd="0" parTransId="{4D745045-773D-8341-BB1A-948588A91FA9}" sibTransId="{CC450D64-98F0-A948-A703-F9AEACD36DD7}"/>
    <dgm:cxn modelId="{6D3B2145-528E-CB4C-96E5-A24095693498}" srcId="{0A408A5F-0CB6-F048-87AA-9B623CEED306}" destId="{4504182A-636E-0A4B-93C9-E841A383BA46}" srcOrd="3" destOrd="0" parTransId="{F7A27D5D-FD86-5D41-A6B1-4E6CE94EF649}" sibTransId="{EB85A9DA-0E32-2941-BBD9-281EDD08E5F2}"/>
    <dgm:cxn modelId="{215E9158-1311-4041-A9FE-47E726867E06}" type="presOf" srcId="{ED412377-6AE8-7C42-AE0D-87754066ADC3}" destId="{2FC72D75-7913-764F-8857-9770E11A18FC}" srcOrd="0" destOrd="0" presId="urn:microsoft.com/office/officeart/2008/layout/VerticalCurvedList"/>
    <dgm:cxn modelId="{B446255E-DE61-A64D-9778-BDE7B2A1CCE3}" type="presOf" srcId="{B397C66A-711D-274B-9A60-DAF823AB3DA5}" destId="{CFCF81F2-B346-C44F-8A46-89D88BC90035}" srcOrd="0" destOrd="0" presId="urn:microsoft.com/office/officeart/2008/layout/VerticalCurvedList"/>
    <dgm:cxn modelId="{E9613664-B2EB-CB46-B011-9644B1CA0728}" type="presOf" srcId="{0A408A5F-0CB6-F048-87AA-9B623CEED306}" destId="{CD01A405-0C0F-4D4E-8B0A-11DFD20A9675}" srcOrd="0" destOrd="0" presId="urn:microsoft.com/office/officeart/2008/layout/VerticalCurvedList"/>
    <dgm:cxn modelId="{DB18196B-7135-774A-A6A4-4B40DE0229E7}" type="presOf" srcId="{DDB63493-93CE-AC41-AA84-8EF155D1085D}" destId="{67255787-8200-4647-9B77-D32637488EEA}" srcOrd="0" destOrd="0" presId="urn:microsoft.com/office/officeart/2008/layout/VerticalCurvedList"/>
    <dgm:cxn modelId="{5E5620AA-8BF3-F84B-982E-69AE35E59B6B}" type="presOf" srcId="{4504182A-636E-0A4B-93C9-E841A383BA46}" destId="{D508ECD1-9FEF-C44A-8AE8-7FE95C0EEF10}" srcOrd="0" destOrd="0" presId="urn:microsoft.com/office/officeart/2008/layout/VerticalCurvedList"/>
    <dgm:cxn modelId="{AB969BE3-CAFF-5944-B85B-7378B0DED887}" srcId="{0A408A5F-0CB6-F048-87AA-9B623CEED306}" destId="{ED412377-6AE8-7C42-AE0D-87754066ADC3}" srcOrd="2" destOrd="0" parTransId="{8B309C79-E1C0-084D-91EE-C00D8960BD65}" sibTransId="{AA008918-BF44-854F-BBAA-B0B8E9733969}"/>
    <dgm:cxn modelId="{F01B13EB-3D6A-9943-A968-8C8753985284}" type="presOf" srcId="{48CFDC88-7352-3D47-9DB5-E055A3462377}" destId="{81F964C8-CBFA-CA44-91F8-393FB87327AB}" srcOrd="0" destOrd="0" presId="urn:microsoft.com/office/officeart/2008/layout/VerticalCurvedList"/>
    <dgm:cxn modelId="{ED0415EF-D93B-A94A-85DB-4307A9EF999A}" srcId="{0A408A5F-0CB6-F048-87AA-9B623CEED306}" destId="{0281CF4D-629E-8145-AD28-DEE52FDA632B}" srcOrd="4" destOrd="0" parTransId="{76EEED56-634E-0647-8837-2686F34A6D9A}" sibTransId="{820018C6-A14C-F047-AC42-A8A4FA78AA02}"/>
    <dgm:cxn modelId="{DB60BBFD-01CA-FA4D-A784-5CEEC4780344}" srcId="{0A408A5F-0CB6-F048-87AA-9B623CEED306}" destId="{B397C66A-711D-274B-9A60-DAF823AB3DA5}" srcOrd="0" destOrd="0" parTransId="{570708AE-7A56-4442-9F38-D36C983FBBB6}" sibTransId="{48CFDC88-7352-3D47-9DB5-E055A3462377}"/>
    <dgm:cxn modelId="{B8F4E06D-5DAF-C94B-89DE-640CA7EBC53A}" type="presParOf" srcId="{CD01A405-0C0F-4D4E-8B0A-11DFD20A9675}" destId="{D1E9E757-C37E-5542-83A8-BB6750935C2D}" srcOrd="0" destOrd="0" presId="urn:microsoft.com/office/officeart/2008/layout/VerticalCurvedList"/>
    <dgm:cxn modelId="{E6AEEAF0-FAF4-9B43-B410-CB543A991437}" type="presParOf" srcId="{D1E9E757-C37E-5542-83A8-BB6750935C2D}" destId="{ED1D679A-811D-0849-9927-0B3D7D7C828B}" srcOrd="0" destOrd="0" presId="urn:microsoft.com/office/officeart/2008/layout/VerticalCurvedList"/>
    <dgm:cxn modelId="{301D1E74-22DE-D344-B790-C9543E94F745}" type="presParOf" srcId="{ED1D679A-811D-0849-9927-0B3D7D7C828B}" destId="{B9DB81C8-B4DA-CA41-83A6-8FD5BEC90EC5}" srcOrd="0" destOrd="0" presId="urn:microsoft.com/office/officeart/2008/layout/VerticalCurvedList"/>
    <dgm:cxn modelId="{67F7EF4E-41AC-8C48-9772-0C645A5EAF26}" type="presParOf" srcId="{ED1D679A-811D-0849-9927-0B3D7D7C828B}" destId="{81F964C8-CBFA-CA44-91F8-393FB87327AB}" srcOrd="1" destOrd="0" presId="urn:microsoft.com/office/officeart/2008/layout/VerticalCurvedList"/>
    <dgm:cxn modelId="{60268B28-8299-7B4E-BE16-D20F22DFA465}" type="presParOf" srcId="{ED1D679A-811D-0849-9927-0B3D7D7C828B}" destId="{3426F0AB-3F59-7244-9268-76317C6E2322}" srcOrd="2" destOrd="0" presId="urn:microsoft.com/office/officeart/2008/layout/VerticalCurvedList"/>
    <dgm:cxn modelId="{820DB780-084F-3147-A856-C30AD248D827}" type="presParOf" srcId="{ED1D679A-811D-0849-9927-0B3D7D7C828B}" destId="{BC025EE1-2AB8-DD48-B7F8-2F12DB37E3DC}" srcOrd="3" destOrd="0" presId="urn:microsoft.com/office/officeart/2008/layout/VerticalCurvedList"/>
    <dgm:cxn modelId="{C6DD6CB7-4EC9-1144-80B9-96B8ADB3A858}" type="presParOf" srcId="{D1E9E757-C37E-5542-83A8-BB6750935C2D}" destId="{CFCF81F2-B346-C44F-8A46-89D88BC90035}" srcOrd="1" destOrd="0" presId="urn:microsoft.com/office/officeart/2008/layout/VerticalCurvedList"/>
    <dgm:cxn modelId="{23D06ED5-9A0D-9D44-9225-63BCEFF33D8D}" type="presParOf" srcId="{D1E9E757-C37E-5542-83A8-BB6750935C2D}" destId="{0F4F0162-FBAB-8045-99D5-9EF8AE66AA18}" srcOrd="2" destOrd="0" presId="urn:microsoft.com/office/officeart/2008/layout/VerticalCurvedList"/>
    <dgm:cxn modelId="{1C7DC61F-49FF-E043-B9C0-B054CE11DF24}" type="presParOf" srcId="{0F4F0162-FBAB-8045-99D5-9EF8AE66AA18}" destId="{1929137E-BD47-0346-92C3-4406E585A53C}" srcOrd="0" destOrd="0" presId="urn:microsoft.com/office/officeart/2008/layout/VerticalCurvedList"/>
    <dgm:cxn modelId="{A6F73337-F328-9844-BD28-E4445E6ED67D}" type="presParOf" srcId="{D1E9E757-C37E-5542-83A8-BB6750935C2D}" destId="{67255787-8200-4647-9B77-D32637488EEA}" srcOrd="3" destOrd="0" presId="urn:microsoft.com/office/officeart/2008/layout/VerticalCurvedList"/>
    <dgm:cxn modelId="{F247E825-C844-7C42-8840-D7251F6EB1DD}" type="presParOf" srcId="{D1E9E757-C37E-5542-83A8-BB6750935C2D}" destId="{370728C8-818F-C84B-AD20-C1D3F154D27E}" srcOrd="4" destOrd="0" presId="urn:microsoft.com/office/officeart/2008/layout/VerticalCurvedList"/>
    <dgm:cxn modelId="{BE88C1F1-597A-E841-A895-F68A93A4A5DC}" type="presParOf" srcId="{370728C8-818F-C84B-AD20-C1D3F154D27E}" destId="{E0AB2682-7212-4C4C-97F6-52B8A94B437E}" srcOrd="0" destOrd="0" presId="urn:microsoft.com/office/officeart/2008/layout/VerticalCurvedList"/>
    <dgm:cxn modelId="{788506F7-9751-3244-A788-50AB5992D787}" type="presParOf" srcId="{D1E9E757-C37E-5542-83A8-BB6750935C2D}" destId="{2FC72D75-7913-764F-8857-9770E11A18FC}" srcOrd="5" destOrd="0" presId="urn:microsoft.com/office/officeart/2008/layout/VerticalCurvedList"/>
    <dgm:cxn modelId="{79215781-D047-6948-AC92-FADEA3D20704}" type="presParOf" srcId="{D1E9E757-C37E-5542-83A8-BB6750935C2D}" destId="{5E321E26-1102-D14E-A219-59AEA87B902E}" srcOrd="6" destOrd="0" presId="urn:microsoft.com/office/officeart/2008/layout/VerticalCurvedList"/>
    <dgm:cxn modelId="{47727B85-7941-B349-8015-64DB76278F3A}" type="presParOf" srcId="{5E321E26-1102-D14E-A219-59AEA87B902E}" destId="{55DC5824-EBC4-D04A-A6C4-00E2277E2CF6}" srcOrd="0" destOrd="0" presId="urn:microsoft.com/office/officeart/2008/layout/VerticalCurvedList"/>
    <dgm:cxn modelId="{F9E8025D-06A2-B640-A5DD-161402D56639}" type="presParOf" srcId="{D1E9E757-C37E-5542-83A8-BB6750935C2D}" destId="{D508ECD1-9FEF-C44A-8AE8-7FE95C0EEF10}" srcOrd="7" destOrd="0" presId="urn:microsoft.com/office/officeart/2008/layout/VerticalCurvedList"/>
    <dgm:cxn modelId="{A0A43233-01E2-284E-A2AB-8F53DD73A7E4}" type="presParOf" srcId="{D1E9E757-C37E-5542-83A8-BB6750935C2D}" destId="{D1990C70-F77A-BF41-AF03-BCBE56D26039}" srcOrd="8" destOrd="0" presId="urn:microsoft.com/office/officeart/2008/layout/VerticalCurvedList"/>
    <dgm:cxn modelId="{A855078D-E465-5B4C-BEC7-D00CEC6C6294}" type="presParOf" srcId="{D1990C70-F77A-BF41-AF03-BCBE56D26039}" destId="{9882A9B7-7BFF-F543-9E6A-1A322DC39539}" srcOrd="0" destOrd="0" presId="urn:microsoft.com/office/officeart/2008/layout/VerticalCurvedList"/>
    <dgm:cxn modelId="{AB09544E-891E-FC47-957B-16EBFCDE54B6}" type="presParOf" srcId="{D1E9E757-C37E-5542-83A8-BB6750935C2D}" destId="{B28C050B-0DA2-0942-B861-29414549974C}" srcOrd="9" destOrd="0" presId="urn:microsoft.com/office/officeart/2008/layout/VerticalCurvedList"/>
    <dgm:cxn modelId="{76079CE7-98A9-3B4E-81E3-AC4B270CE168}" type="presParOf" srcId="{D1E9E757-C37E-5542-83A8-BB6750935C2D}" destId="{BF0CBE59-D84A-FE47-B700-253F9571584F}" srcOrd="10" destOrd="0" presId="urn:microsoft.com/office/officeart/2008/layout/VerticalCurvedList"/>
    <dgm:cxn modelId="{7D4BEB58-43CF-5B4D-9A82-14431F6CA1A5}" type="presParOf" srcId="{BF0CBE59-D84A-FE47-B700-253F9571584F}" destId="{CD714654-11EB-884A-AB9E-951C52EAF24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408A5F-0CB6-F048-87AA-9B623CEED306}"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zh-CN" altLang="en-US"/>
        </a:p>
      </dgm:t>
    </dgm:pt>
    <dgm:pt modelId="{B397C66A-711D-274B-9A60-DAF823AB3DA5}">
      <dgm:prSet phldrT="[文本]" custT="1"/>
      <dgm:spPr/>
      <dgm:t>
        <a:bodyPr/>
        <a:lstStyle/>
        <a:p>
          <a:r>
            <a:rPr lang="zh-CN" altLang="en-US" sz="1600" dirty="0">
              <a:latin typeface="Microsoft YaHei" panose="020B0503020204020204" pitchFamily="34" charset="-122"/>
              <a:ea typeface="Microsoft YaHei" panose="020B0503020204020204" pitchFamily="34" charset="-122"/>
            </a:rPr>
            <a:t>适应证：用于治疗慢性肾脏病（</a:t>
          </a:r>
          <a:r>
            <a:rPr lang="en-US" altLang="zh-CN" sz="1600" dirty="0">
              <a:latin typeface="Microsoft YaHei" panose="020B0503020204020204" pitchFamily="34" charset="-122"/>
              <a:ea typeface="Microsoft YaHei" panose="020B0503020204020204" pitchFamily="34" charset="-122"/>
            </a:rPr>
            <a:t>CKD</a:t>
          </a:r>
          <a:r>
            <a:rPr lang="zh-CN" altLang="en-US" sz="1600" dirty="0">
              <a:latin typeface="Microsoft YaHei" panose="020B0503020204020204" pitchFamily="34" charset="-122"/>
              <a:ea typeface="Microsoft YaHei" panose="020B0503020204020204" pitchFamily="34" charset="-122"/>
            </a:rPr>
            <a:t>）维持性透析患者的继发性甲状旁腺功能亢进症；</a:t>
          </a:r>
        </a:p>
      </dgm:t>
    </dgm:pt>
    <dgm:pt modelId="{570708AE-7A56-4442-9F38-D36C983FBBB6}" type="parTrans" cxnId="{DB60BBFD-01CA-FA4D-A784-5CEEC4780344}">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48CFDC88-7352-3D47-9DB5-E055A3462377}" type="sibTrans" cxnId="{DB60BBFD-01CA-FA4D-A784-5CEEC4780344}">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DDB63493-93CE-AC41-AA84-8EF155D1085D}">
      <dgm:prSet phldrT="[文本]" custT="1"/>
      <dgm:spPr/>
      <dgm:t>
        <a:bodyPr/>
        <a:lstStyle/>
        <a:p>
          <a:r>
            <a:rPr lang="zh-CN" altLang="en-US" sz="1600" dirty="0">
              <a:latin typeface="Microsoft YaHei" panose="020B0503020204020204" pitchFamily="34" charset="-122"/>
              <a:ea typeface="Microsoft YaHei" panose="020B0503020204020204" pitchFamily="34" charset="-122"/>
            </a:rPr>
            <a:t>用法用量：口服给药，初始</a:t>
          </a:r>
          <a:r>
            <a:rPr lang="en-US" altLang="zh-CN" sz="1600" dirty="0">
              <a:latin typeface="Microsoft YaHei" panose="020B0503020204020204" pitchFamily="34" charset="-122"/>
              <a:ea typeface="Microsoft YaHei" panose="020B0503020204020204" pitchFamily="34" charset="-122"/>
            </a:rPr>
            <a:t>25</a:t>
          </a:r>
          <a:r>
            <a:rPr lang="zh-CN" altLang="en-US" sz="1600" dirty="0">
              <a:latin typeface="Microsoft YaHei" panose="020B0503020204020204" pitchFamily="34" charset="-122"/>
              <a:ea typeface="Microsoft YaHei" panose="020B0503020204020204" pitchFamily="34" charset="-122"/>
            </a:rPr>
            <a:t> </a:t>
          </a:r>
          <a:r>
            <a:rPr lang="en-US" altLang="zh-CN" sz="1600" dirty="0">
              <a:latin typeface="Microsoft YaHei" panose="020B0503020204020204" pitchFamily="34" charset="-122"/>
              <a:ea typeface="Microsoft YaHei" panose="020B0503020204020204" pitchFamily="34" charset="-122"/>
            </a:rPr>
            <a:t>mg</a:t>
          </a:r>
          <a:r>
            <a:rPr lang="zh-CN" altLang="en-US" sz="1600" dirty="0">
              <a:latin typeface="Microsoft YaHei" panose="020B0503020204020204" pitchFamily="34" charset="-122"/>
              <a:ea typeface="Microsoft YaHei" panose="020B0503020204020204" pitchFamily="34" charset="-122"/>
            </a:rPr>
            <a:t> 每日</a:t>
          </a:r>
          <a:r>
            <a:rPr lang="en-US" altLang="zh-CN" sz="1600" dirty="0">
              <a:latin typeface="Microsoft YaHei" panose="020B0503020204020204" pitchFamily="34" charset="-122"/>
              <a:ea typeface="Microsoft YaHei" panose="020B0503020204020204" pitchFamily="34" charset="-122"/>
            </a:rPr>
            <a:t>1</a:t>
          </a:r>
          <a:r>
            <a:rPr lang="zh-CN" altLang="en-US" sz="1600" dirty="0">
              <a:latin typeface="Microsoft YaHei" panose="020B0503020204020204" pitchFamily="34" charset="-122"/>
              <a:ea typeface="Microsoft YaHei" panose="020B0503020204020204" pitchFamily="34" charset="-122"/>
            </a:rPr>
            <a:t>次，随餐服用或餐后立即服用，最大剂量每日</a:t>
          </a:r>
          <a:r>
            <a:rPr lang="en-US" altLang="zh-CN" sz="1600" dirty="0">
              <a:latin typeface="Microsoft YaHei" panose="020B0503020204020204" pitchFamily="34" charset="-122"/>
              <a:ea typeface="Microsoft YaHei" panose="020B0503020204020204" pitchFamily="34" charset="-122"/>
            </a:rPr>
            <a:t>100</a:t>
          </a:r>
          <a:r>
            <a:rPr lang="zh-CN" altLang="en-US" sz="1600" dirty="0">
              <a:latin typeface="Microsoft YaHei" panose="020B0503020204020204" pitchFamily="34" charset="-122"/>
              <a:ea typeface="Microsoft YaHei" panose="020B0503020204020204" pitchFamily="34" charset="-122"/>
            </a:rPr>
            <a:t> </a:t>
          </a:r>
          <a:r>
            <a:rPr lang="en-US" altLang="zh-CN" sz="1600" dirty="0">
              <a:latin typeface="Microsoft YaHei" panose="020B0503020204020204" pitchFamily="34" charset="-122"/>
              <a:ea typeface="Microsoft YaHei" panose="020B0503020204020204" pitchFamily="34" charset="-122"/>
            </a:rPr>
            <a:t>mg</a:t>
          </a:r>
          <a:r>
            <a:rPr lang="zh-CN" altLang="en-US" sz="1600" dirty="0">
              <a:latin typeface="Microsoft YaHei" panose="020B0503020204020204" pitchFamily="34" charset="-122"/>
              <a:ea typeface="Microsoft YaHei" panose="020B0503020204020204" pitchFamily="34" charset="-122"/>
            </a:rPr>
            <a:t>；需整片吞服，不建议切分；</a:t>
          </a:r>
        </a:p>
      </dgm:t>
    </dgm:pt>
    <dgm:pt modelId="{4D745045-773D-8341-BB1A-948588A91FA9}" type="parTrans" cxnId="{DD49A12C-6292-264D-84FF-CF20AA1D527C}">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CC450D64-98F0-A948-A703-F9AEACD36DD7}" type="sibTrans" cxnId="{DD49A12C-6292-264D-84FF-CF20AA1D527C}">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ED412377-6AE8-7C42-AE0D-87754066ADC3}">
      <dgm:prSet phldrT="[文本]" custT="1"/>
      <dgm:spPr/>
      <dgm:t>
        <a:bodyPr/>
        <a:lstStyle/>
        <a:p>
          <a:r>
            <a:rPr lang="zh-CN" altLang="en-US" sz="1600" dirty="0">
              <a:latin typeface="Microsoft YaHei" panose="020B0503020204020204" pitchFamily="34" charset="-122"/>
              <a:ea typeface="Microsoft YaHei" panose="020B0503020204020204" pitchFamily="34" charset="-122"/>
            </a:rPr>
            <a:t>药物遴选：妊娠和哺乳期女性；</a:t>
          </a:r>
          <a:r>
            <a:rPr lang="en-US" altLang="zh-CN" sz="1600" dirty="0">
              <a:latin typeface="Microsoft YaHei" panose="020B0503020204020204" pitchFamily="34" charset="-122"/>
              <a:ea typeface="Microsoft YaHei" panose="020B0503020204020204" pitchFamily="34" charset="-122"/>
            </a:rPr>
            <a:t>18</a:t>
          </a:r>
          <a:r>
            <a:rPr lang="zh-CN" altLang="en-US" sz="1600" dirty="0">
              <a:latin typeface="Microsoft YaHei" panose="020B0503020204020204" pitchFamily="34" charset="-122"/>
              <a:ea typeface="Microsoft YaHei" panose="020B0503020204020204" pitchFamily="34" charset="-122"/>
            </a:rPr>
            <a:t>岁以下安全性未建立；重度肝功能损伤患者无需调整起始剂量；运动员慎用；</a:t>
          </a:r>
        </a:p>
      </dgm:t>
    </dgm:pt>
    <dgm:pt modelId="{8B309C79-E1C0-084D-91EE-C00D8960BD65}" type="parTrans" cxnId="{AB969BE3-CAFF-5944-B85B-7378B0DED887}">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AA008918-BF44-854F-BBAA-B0B8E9733969}" type="sibTrans" cxnId="{AB969BE3-CAFF-5944-B85B-7378B0DED887}">
      <dgm:prSet/>
      <dgm:spPr/>
      <dgm:t>
        <a:bodyPr/>
        <a:lstStyle/>
        <a:p>
          <a:endParaRPr lang="zh-CN" altLang="en-US" sz="1600">
            <a:latin typeface="Microsoft YaHei" panose="020B0503020204020204" pitchFamily="34" charset="-122"/>
            <a:ea typeface="Microsoft YaHei" panose="020B0503020204020204" pitchFamily="34" charset="-122"/>
          </a:endParaRPr>
        </a:p>
      </dgm:t>
    </dgm:pt>
    <dgm:pt modelId="{0281CF4D-629E-8145-AD28-DEE52FDA632B}">
      <dgm:prSet phldrT="[文本]" custT="1"/>
      <dgm:spPr/>
      <dgm:t>
        <a:bodyPr/>
        <a:lstStyle/>
        <a:p>
          <a:r>
            <a:rPr lang="zh-CN" altLang="en-US" sz="1600" dirty="0">
              <a:latin typeface="Microsoft YaHei" panose="020B0503020204020204" pitchFamily="34" charset="-122"/>
              <a:ea typeface="Microsoft YaHei" panose="020B0503020204020204" pitchFamily="34" charset="-122"/>
            </a:rPr>
            <a:t>不良相互作用：</a:t>
          </a:r>
          <a:r>
            <a:rPr lang="en-US" altLang="zh-CN" sz="1600" dirty="0">
              <a:latin typeface="Microsoft YaHei" panose="020B0503020204020204" pitchFamily="34" charset="-122"/>
              <a:ea typeface="Microsoft YaHei" panose="020B0503020204020204" pitchFamily="34" charset="-122"/>
            </a:rPr>
            <a:t>1</a:t>
          </a:r>
          <a:r>
            <a:rPr lang="zh-CN" altLang="en-US" sz="1600" dirty="0">
              <a:latin typeface="Microsoft YaHei" panose="020B0503020204020204" pitchFamily="34" charset="-122"/>
              <a:ea typeface="Microsoft YaHei" panose="020B0503020204020204" pitchFamily="34" charset="-122"/>
            </a:rPr>
            <a:t>）代谢性相互作用：</a:t>
          </a:r>
          <a:r>
            <a:rPr lang="en-US" altLang="zh-CN" sz="1600" dirty="0">
              <a:latin typeface="Microsoft YaHei" panose="020B0503020204020204" pitchFamily="34" charset="-122"/>
              <a:ea typeface="Microsoft YaHei" panose="020B0503020204020204" pitchFamily="34" charset="-122"/>
            </a:rPr>
            <a:t>CYP3A4</a:t>
          </a:r>
          <a:r>
            <a:rPr lang="zh-CN" altLang="en-US" sz="1600" dirty="0">
              <a:latin typeface="Microsoft YaHei" panose="020B0503020204020204" pitchFamily="34" charset="-122"/>
              <a:ea typeface="Microsoft YaHei" panose="020B0503020204020204" pitchFamily="34" charset="-122"/>
            </a:rPr>
            <a:t>底物，三唑类抗真菌药；</a:t>
          </a:r>
          <a:r>
            <a:rPr lang="en-US" altLang="zh-CN" sz="1600" dirty="0">
              <a:latin typeface="Microsoft YaHei" panose="020B0503020204020204" pitchFamily="34" charset="-122"/>
              <a:ea typeface="Microsoft YaHei" panose="020B0503020204020204" pitchFamily="34" charset="-122"/>
            </a:rPr>
            <a:t>CYP2D6</a:t>
          </a:r>
          <a:r>
            <a:rPr lang="zh-CN" altLang="en-US" sz="1600" dirty="0">
              <a:latin typeface="Microsoft YaHei" panose="020B0503020204020204" pitchFamily="34" charset="-122"/>
              <a:ea typeface="Microsoft YaHei" panose="020B0503020204020204" pitchFamily="34" charset="-122"/>
            </a:rPr>
            <a:t>抑制剂，影响部分抗抑郁药血药浓度；</a:t>
          </a:r>
          <a:r>
            <a:rPr lang="en-US" altLang="zh-CN" sz="1600" dirty="0">
              <a:latin typeface="Microsoft YaHei" panose="020B0503020204020204" pitchFamily="34" charset="-122"/>
              <a:ea typeface="Microsoft YaHei" panose="020B0503020204020204" pitchFamily="34" charset="-122"/>
            </a:rPr>
            <a:t>2</a:t>
          </a:r>
          <a:r>
            <a:rPr lang="zh-CN" altLang="en-US" sz="1600" dirty="0">
              <a:latin typeface="Microsoft YaHei" panose="020B0503020204020204" pitchFamily="34" charset="-122"/>
              <a:ea typeface="Microsoft YaHei" panose="020B0503020204020204" pitchFamily="34" charset="-122"/>
            </a:rPr>
            <a:t>）药效相互作用：降低血钙药物</a:t>
          </a:r>
        </a:p>
      </dgm:t>
    </dgm:pt>
    <dgm:pt modelId="{76EEED56-634E-0647-8837-2686F34A6D9A}" type="parTrans" cxnId="{ED0415EF-D93B-A94A-85DB-4307A9EF999A}">
      <dgm:prSet/>
      <dgm:spPr/>
      <dgm:t>
        <a:bodyPr/>
        <a:lstStyle/>
        <a:p>
          <a:endParaRPr lang="zh-CN" altLang="en-US" sz="1600"/>
        </a:p>
      </dgm:t>
    </dgm:pt>
    <dgm:pt modelId="{820018C6-A14C-F047-AC42-A8A4FA78AA02}" type="sibTrans" cxnId="{ED0415EF-D93B-A94A-85DB-4307A9EF999A}">
      <dgm:prSet/>
      <dgm:spPr/>
      <dgm:t>
        <a:bodyPr/>
        <a:lstStyle/>
        <a:p>
          <a:endParaRPr lang="zh-CN" altLang="en-US" sz="1600"/>
        </a:p>
      </dgm:t>
    </dgm:pt>
    <dgm:pt modelId="{4504182A-636E-0A4B-93C9-E841A383BA46}">
      <dgm:prSet phldrT="[文本]" custT="1"/>
      <dgm:spPr/>
      <dgm:t>
        <a:bodyPr/>
        <a:lstStyle/>
        <a:p>
          <a:r>
            <a:rPr lang="zh-CN" altLang="en-US" sz="1600" dirty="0">
              <a:latin typeface="Microsoft YaHei" panose="020B0503020204020204" pitchFamily="34" charset="-122"/>
              <a:ea typeface="Microsoft YaHei" panose="020B0503020204020204" pitchFamily="34" charset="-122"/>
            </a:rPr>
            <a:t>联合用药不适宜：不应与其他</a:t>
          </a:r>
          <a:r>
            <a:rPr lang="en-US" altLang="zh-CN" sz="1600" dirty="0">
              <a:latin typeface="Microsoft YaHei" panose="020B0503020204020204" pitchFamily="34" charset="-122"/>
              <a:ea typeface="Microsoft YaHei" panose="020B0503020204020204" pitchFamily="34" charset="-122"/>
            </a:rPr>
            <a:t>ESAs</a:t>
          </a:r>
          <a:r>
            <a:rPr lang="zh-CN" altLang="en-US" sz="1600" dirty="0">
              <a:latin typeface="Microsoft YaHei" panose="020B0503020204020204" pitchFamily="34" charset="-122"/>
              <a:ea typeface="Microsoft YaHei" panose="020B0503020204020204" pitchFamily="34" charset="-122"/>
            </a:rPr>
            <a:t>同时使用</a:t>
          </a:r>
        </a:p>
      </dgm:t>
    </dgm:pt>
    <dgm:pt modelId="{F7A27D5D-FD86-5D41-A6B1-4E6CE94EF649}" type="parTrans" cxnId="{6D3B2145-528E-CB4C-96E5-A24095693498}">
      <dgm:prSet/>
      <dgm:spPr/>
      <dgm:t>
        <a:bodyPr/>
        <a:lstStyle/>
        <a:p>
          <a:endParaRPr lang="zh-CN" altLang="en-US" sz="1600"/>
        </a:p>
      </dgm:t>
    </dgm:pt>
    <dgm:pt modelId="{EB85A9DA-0E32-2941-BBD9-281EDD08E5F2}" type="sibTrans" cxnId="{6D3B2145-528E-CB4C-96E5-A24095693498}">
      <dgm:prSet/>
      <dgm:spPr/>
      <dgm:t>
        <a:bodyPr/>
        <a:lstStyle/>
        <a:p>
          <a:endParaRPr lang="zh-CN" altLang="en-US" sz="1600"/>
        </a:p>
      </dgm:t>
    </dgm:pt>
    <dgm:pt modelId="{CD01A405-0C0F-4D4E-8B0A-11DFD20A9675}" type="pres">
      <dgm:prSet presAssocID="{0A408A5F-0CB6-F048-87AA-9B623CEED306}" presName="Name0" presStyleCnt="0">
        <dgm:presLayoutVars>
          <dgm:chMax val="7"/>
          <dgm:chPref val="7"/>
          <dgm:dir/>
        </dgm:presLayoutVars>
      </dgm:prSet>
      <dgm:spPr/>
    </dgm:pt>
    <dgm:pt modelId="{D1E9E757-C37E-5542-83A8-BB6750935C2D}" type="pres">
      <dgm:prSet presAssocID="{0A408A5F-0CB6-F048-87AA-9B623CEED306}" presName="Name1" presStyleCnt="0"/>
      <dgm:spPr/>
    </dgm:pt>
    <dgm:pt modelId="{ED1D679A-811D-0849-9927-0B3D7D7C828B}" type="pres">
      <dgm:prSet presAssocID="{0A408A5F-0CB6-F048-87AA-9B623CEED306}" presName="cycle" presStyleCnt="0"/>
      <dgm:spPr/>
    </dgm:pt>
    <dgm:pt modelId="{B9DB81C8-B4DA-CA41-83A6-8FD5BEC90EC5}" type="pres">
      <dgm:prSet presAssocID="{0A408A5F-0CB6-F048-87AA-9B623CEED306}" presName="srcNode" presStyleLbl="node1" presStyleIdx="0" presStyleCnt="5"/>
      <dgm:spPr/>
    </dgm:pt>
    <dgm:pt modelId="{81F964C8-CBFA-CA44-91F8-393FB87327AB}" type="pres">
      <dgm:prSet presAssocID="{0A408A5F-0CB6-F048-87AA-9B623CEED306}" presName="conn" presStyleLbl="parChTrans1D2" presStyleIdx="0" presStyleCnt="1"/>
      <dgm:spPr/>
    </dgm:pt>
    <dgm:pt modelId="{3426F0AB-3F59-7244-9268-76317C6E2322}" type="pres">
      <dgm:prSet presAssocID="{0A408A5F-0CB6-F048-87AA-9B623CEED306}" presName="extraNode" presStyleLbl="node1" presStyleIdx="0" presStyleCnt="5"/>
      <dgm:spPr/>
    </dgm:pt>
    <dgm:pt modelId="{BC025EE1-2AB8-DD48-B7F8-2F12DB37E3DC}" type="pres">
      <dgm:prSet presAssocID="{0A408A5F-0CB6-F048-87AA-9B623CEED306}" presName="dstNode" presStyleLbl="node1" presStyleIdx="0" presStyleCnt="5"/>
      <dgm:spPr/>
    </dgm:pt>
    <dgm:pt modelId="{CFCF81F2-B346-C44F-8A46-89D88BC90035}" type="pres">
      <dgm:prSet presAssocID="{B397C66A-711D-274B-9A60-DAF823AB3DA5}" presName="text_1" presStyleLbl="node1" presStyleIdx="0" presStyleCnt="5">
        <dgm:presLayoutVars>
          <dgm:bulletEnabled val="1"/>
        </dgm:presLayoutVars>
      </dgm:prSet>
      <dgm:spPr/>
    </dgm:pt>
    <dgm:pt modelId="{0F4F0162-FBAB-8045-99D5-9EF8AE66AA18}" type="pres">
      <dgm:prSet presAssocID="{B397C66A-711D-274B-9A60-DAF823AB3DA5}" presName="accent_1" presStyleCnt="0"/>
      <dgm:spPr/>
    </dgm:pt>
    <dgm:pt modelId="{1929137E-BD47-0346-92C3-4406E585A53C}" type="pres">
      <dgm:prSet presAssocID="{B397C66A-711D-274B-9A60-DAF823AB3DA5}" presName="accentRepeatNode" presStyleLbl="solidFgAcc1" presStyleIdx="0" presStyleCnt="5"/>
      <dgm:spPr/>
    </dgm:pt>
    <dgm:pt modelId="{67255787-8200-4647-9B77-D32637488EEA}" type="pres">
      <dgm:prSet presAssocID="{DDB63493-93CE-AC41-AA84-8EF155D1085D}" presName="text_2" presStyleLbl="node1" presStyleIdx="1" presStyleCnt="5">
        <dgm:presLayoutVars>
          <dgm:bulletEnabled val="1"/>
        </dgm:presLayoutVars>
      </dgm:prSet>
      <dgm:spPr/>
    </dgm:pt>
    <dgm:pt modelId="{370728C8-818F-C84B-AD20-C1D3F154D27E}" type="pres">
      <dgm:prSet presAssocID="{DDB63493-93CE-AC41-AA84-8EF155D1085D}" presName="accent_2" presStyleCnt="0"/>
      <dgm:spPr/>
    </dgm:pt>
    <dgm:pt modelId="{E0AB2682-7212-4C4C-97F6-52B8A94B437E}" type="pres">
      <dgm:prSet presAssocID="{DDB63493-93CE-AC41-AA84-8EF155D1085D}" presName="accentRepeatNode" presStyleLbl="solidFgAcc1" presStyleIdx="1" presStyleCnt="5"/>
      <dgm:spPr/>
    </dgm:pt>
    <dgm:pt modelId="{2FC72D75-7913-764F-8857-9770E11A18FC}" type="pres">
      <dgm:prSet presAssocID="{ED412377-6AE8-7C42-AE0D-87754066ADC3}" presName="text_3" presStyleLbl="node1" presStyleIdx="2" presStyleCnt="5">
        <dgm:presLayoutVars>
          <dgm:bulletEnabled val="1"/>
        </dgm:presLayoutVars>
      </dgm:prSet>
      <dgm:spPr/>
    </dgm:pt>
    <dgm:pt modelId="{5E321E26-1102-D14E-A219-59AEA87B902E}" type="pres">
      <dgm:prSet presAssocID="{ED412377-6AE8-7C42-AE0D-87754066ADC3}" presName="accent_3" presStyleCnt="0"/>
      <dgm:spPr/>
    </dgm:pt>
    <dgm:pt modelId="{55DC5824-EBC4-D04A-A6C4-00E2277E2CF6}" type="pres">
      <dgm:prSet presAssocID="{ED412377-6AE8-7C42-AE0D-87754066ADC3}" presName="accentRepeatNode" presStyleLbl="solidFgAcc1" presStyleIdx="2" presStyleCnt="5"/>
      <dgm:spPr/>
    </dgm:pt>
    <dgm:pt modelId="{D508ECD1-9FEF-C44A-8AE8-7FE95C0EEF10}" type="pres">
      <dgm:prSet presAssocID="{4504182A-636E-0A4B-93C9-E841A383BA46}" presName="text_4" presStyleLbl="node1" presStyleIdx="3" presStyleCnt="5">
        <dgm:presLayoutVars>
          <dgm:bulletEnabled val="1"/>
        </dgm:presLayoutVars>
      </dgm:prSet>
      <dgm:spPr/>
    </dgm:pt>
    <dgm:pt modelId="{D1990C70-F77A-BF41-AF03-BCBE56D26039}" type="pres">
      <dgm:prSet presAssocID="{4504182A-636E-0A4B-93C9-E841A383BA46}" presName="accent_4" presStyleCnt="0"/>
      <dgm:spPr/>
    </dgm:pt>
    <dgm:pt modelId="{9882A9B7-7BFF-F543-9E6A-1A322DC39539}" type="pres">
      <dgm:prSet presAssocID="{4504182A-636E-0A4B-93C9-E841A383BA46}" presName="accentRepeatNode" presStyleLbl="solidFgAcc1" presStyleIdx="3" presStyleCnt="5"/>
      <dgm:spPr/>
    </dgm:pt>
    <dgm:pt modelId="{B28C050B-0DA2-0942-B861-29414549974C}" type="pres">
      <dgm:prSet presAssocID="{0281CF4D-629E-8145-AD28-DEE52FDA632B}" presName="text_5" presStyleLbl="node1" presStyleIdx="4" presStyleCnt="5" custScaleY="162277">
        <dgm:presLayoutVars>
          <dgm:bulletEnabled val="1"/>
        </dgm:presLayoutVars>
      </dgm:prSet>
      <dgm:spPr/>
    </dgm:pt>
    <dgm:pt modelId="{BF0CBE59-D84A-FE47-B700-253F9571584F}" type="pres">
      <dgm:prSet presAssocID="{0281CF4D-629E-8145-AD28-DEE52FDA632B}" presName="accent_5" presStyleCnt="0"/>
      <dgm:spPr/>
    </dgm:pt>
    <dgm:pt modelId="{CD714654-11EB-884A-AB9E-951C52EAF24C}" type="pres">
      <dgm:prSet presAssocID="{0281CF4D-629E-8145-AD28-DEE52FDA632B}" presName="accentRepeatNode" presStyleLbl="solidFgAcc1" presStyleIdx="4" presStyleCnt="5"/>
      <dgm:spPr/>
    </dgm:pt>
  </dgm:ptLst>
  <dgm:cxnLst>
    <dgm:cxn modelId="{6F5B4D16-0E30-DE4B-9AFD-2017872530CE}" type="presOf" srcId="{0281CF4D-629E-8145-AD28-DEE52FDA632B}" destId="{B28C050B-0DA2-0942-B861-29414549974C}" srcOrd="0" destOrd="0" presId="urn:microsoft.com/office/officeart/2008/layout/VerticalCurvedList"/>
    <dgm:cxn modelId="{DD49A12C-6292-264D-84FF-CF20AA1D527C}" srcId="{0A408A5F-0CB6-F048-87AA-9B623CEED306}" destId="{DDB63493-93CE-AC41-AA84-8EF155D1085D}" srcOrd="1" destOrd="0" parTransId="{4D745045-773D-8341-BB1A-948588A91FA9}" sibTransId="{CC450D64-98F0-A948-A703-F9AEACD36DD7}"/>
    <dgm:cxn modelId="{6D3B2145-528E-CB4C-96E5-A24095693498}" srcId="{0A408A5F-0CB6-F048-87AA-9B623CEED306}" destId="{4504182A-636E-0A4B-93C9-E841A383BA46}" srcOrd="3" destOrd="0" parTransId="{F7A27D5D-FD86-5D41-A6B1-4E6CE94EF649}" sibTransId="{EB85A9DA-0E32-2941-BBD9-281EDD08E5F2}"/>
    <dgm:cxn modelId="{215E9158-1311-4041-A9FE-47E726867E06}" type="presOf" srcId="{ED412377-6AE8-7C42-AE0D-87754066ADC3}" destId="{2FC72D75-7913-764F-8857-9770E11A18FC}" srcOrd="0" destOrd="0" presId="urn:microsoft.com/office/officeart/2008/layout/VerticalCurvedList"/>
    <dgm:cxn modelId="{B446255E-DE61-A64D-9778-BDE7B2A1CCE3}" type="presOf" srcId="{B397C66A-711D-274B-9A60-DAF823AB3DA5}" destId="{CFCF81F2-B346-C44F-8A46-89D88BC90035}" srcOrd="0" destOrd="0" presId="urn:microsoft.com/office/officeart/2008/layout/VerticalCurvedList"/>
    <dgm:cxn modelId="{E9613664-B2EB-CB46-B011-9644B1CA0728}" type="presOf" srcId="{0A408A5F-0CB6-F048-87AA-9B623CEED306}" destId="{CD01A405-0C0F-4D4E-8B0A-11DFD20A9675}" srcOrd="0" destOrd="0" presId="urn:microsoft.com/office/officeart/2008/layout/VerticalCurvedList"/>
    <dgm:cxn modelId="{DB18196B-7135-774A-A6A4-4B40DE0229E7}" type="presOf" srcId="{DDB63493-93CE-AC41-AA84-8EF155D1085D}" destId="{67255787-8200-4647-9B77-D32637488EEA}" srcOrd="0" destOrd="0" presId="urn:microsoft.com/office/officeart/2008/layout/VerticalCurvedList"/>
    <dgm:cxn modelId="{5E5620AA-8BF3-F84B-982E-69AE35E59B6B}" type="presOf" srcId="{4504182A-636E-0A4B-93C9-E841A383BA46}" destId="{D508ECD1-9FEF-C44A-8AE8-7FE95C0EEF10}" srcOrd="0" destOrd="0" presId="urn:microsoft.com/office/officeart/2008/layout/VerticalCurvedList"/>
    <dgm:cxn modelId="{AB969BE3-CAFF-5944-B85B-7378B0DED887}" srcId="{0A408A5F-0CB6-F048-87AA-9B623CEED306}" destId="{ED412377-6AE8-7C42-AE0D-87754066ADC3}" srcOrd="2" destOrd="0" parTransId="{8B309C79-E1C0-084D-91EE-C00D8960BD65}" sibTransId="{AA008918-BF44-854F-BBAA-B0B8E9733969}"/>
    <dgm:cxn modelId="{F01B13EB-3D6A-9943-A968-8C8753985284}" type="presOf" srcId="{48CFDC88-7352-3D47-9DB5-E055A3462377}" destId="{81F964C8-CBFA-CA44-91F8-393FB87327AB}" srcOrd="0" destOrd="0" presId="urn:microsoft.com/office/officeart/2008/layout/VerticalCurvedList"/>
    <dgm:cxn modelId="{ED0415EF-D93B-A94A-85DB-4307A9EF999A}" srcId="{0A408A5F-0CB6-F048-87AA-9B623CEED306}" destId="{0281CF4D-629E-8145-AD28-DEE52FDA632B}" srcOrd="4" destOrd="0" parTransId="{76EEED56-634E-0647-8837-2686F34A6D9A}" sibTransId="{820018C6-A14C-F047-AC42-A8A4FA78AA02}"/>
    <dgm:cxn modelId="{DB60BBFD-01CA-FA4D-A784-5CEEC4780344}" srcId="{0A408A5F-0CB6-F048-87AA-9B623CEED306}" destId="{B397C66A-711D-274B-9A60-DAF823AB3DA5}" srcOrd="0" destOrd="0" parTransId="{570708AE-7A56-4442-9F38-D36C983FBBB6}" sibTransId="{48CFDC88-7352-3D47-9DB5-E055A3462377}"/>
    <dgm:cxn modelId="{B8F4E06D-5DAF-C94B-89DE-640CA7EBC53A}" type="presParOf" srcId="{CD01A405-0C0F-4D4E-8B0A-11DFD20A9675}" destId="{D1E9E757-C37E-5542-83A8-BB6750935C2D}" srcOrd="0" destOrd="0" presId="urn:microsoft.com/office/officeart/2008/layout/VerticalCurvedList"/>
    <dgm:cxn modelId="{E6AEEAF0-FAF4-9B43-B410-CB543A991437}" type="presParOf" srcId="{D1E9E757-C37E-5542-83A8-BB6750935C2D}" destId="{ED1D679A-811D-0849-9927-0B3D7D7C828B}" srcOrd="0" destOrd="0" presId="urn:microsoft.com/office/officeart/2008/layout/VerticalCurvedList"/>
    <dgm:cxn modelId="{301D1E74-22DE-D344-B790-C9543E94F745}" type="presParOf" srcId="{ED1D679A-811D-0849-9927-0B3D7D7C828B}" destId="{B9DB81C8-B4DA-CA41-83A6-8FD5BEC90EC5}" srcOrd="0" destOrd="0" presId="urn:microsoft.com/office/officeart/2008/layout/VerticalCurvedList"/>
    <dgm:cxn modelId="{67F7EF4E-41AC-8C48-9772-0C645A5EAF26}" type="presParOf" srcId="{ED1D679A-811D-0849-9927-0B3D7D7C828B}" destId="{81F964C8-CBFA-CA44-91F8-393FB87327AB}" srcOrd="1" destOrd="0" presId="urn:microsoft.com/office/officeart/2008/layout/VerticalCurvedList"/>
    <dgm:cxn modelId="{60268B28-8299-7B4E-BE16-D20F22DFA465}" type="presParOf" srcId="{ED1D679A-811D-0849-9927-0B3D7D7C828B}" destId="{3426F0AB-3F59-7244-9268-76317C6E2322}" srcOrd="2" destOrd="0" presId="urn:microsoft.com/office/officeart/2008/layout/VerticalCurvedList"/>
    <dgm:cxn modelId="{820DB780-084F-3147-A856-C30AD248D827}" type="presParOf" srcId="{ED1D679A-811D-0849-9927-0B3D7D7C828B}" destId="{BC025EE1-2AB8-DD48-B7F8-2F12DB37E3DC}" srcOrd="3" destOrd="0" presId="urn:microsoft.com/office/officeart/2008/layout/VerticalCurvedList"/>
    <dgm:cxn modelId="{C6DD6CB7-4EC9-1144-80B9-96B8ADB3A858}" type="presParOf" srcId="{D1E9E757-C37E-5542-83A8-BB6750935C2D}" destId="{CFCF81F2-B346-C44F-8A46-89D88BC90035}" srcOrd="1" destOrd="0" presId="urn:microsoft.com/office/officeart/2008/layout/VerticalCurvedList"/>
    <dgm:cxn modelId="{23D06ED5-9A0D-9D44-9225-63BCEFF33D8D}" type="presParOf" srcId="{D1E9E757-C37E-5542-83A8-BB6750935C2D}" destId="{0F4F0162-FBAB-8045-99D5-9EF8AE66AA18}" srcOrd="2" destOrd="0" presId="urn:microsoft.com/office/officeart/2008/layout/VerticalCurvedList"/>
    <dgm:cxn modelId="{1C7DC61F-49FF-E043-B9C0-B054CE11DF24}" type="presParOf" srcId="{0F4F0162-FBAB-8045-99D5-9EF8AE66AA18}" destId="{1929137E-BD47-0346-92C3-4406E585A53C}" srcOrd="0" destOrd="0" presId="urn:microsoft.com/office/officeart/2008/layout/VerticalCurvedList"/>
    <dgm:cxn modelId="{A6F73337-F328-9844-BD28-E4445E6ED67D}" type="presParOf" srcId="{D1E9E757-C37E-5542-83A8-BB6750935C2D}" destId="{67255787-8200-4647-9B77-D32637488EEA}" srcOrd="3" destOrd="0" presId="urn:microsoft.com/office/officeart/2008/layout/VerticalCurvedList"/>
    <dgm:cxn modelId="{F247E825-C844-7C42-8840-D7251F6EB1DD}" type="presParOf" srcId="{D1E9E757-C37E-5542-83A8-BB6750935C2D}" destId="{370728C8-818F-C84B-AD20-C1D3F154D27E}" srcOrd="4" destOrd="0" presId="urn:microsoft.com/office/officeart/2008/layout/VerticalCurvedList"/>
    <dgm:cxn modelId="{BE88C1F1-597A-E841-A895-F68A93A4A5DC}" type="presParOf" srcId="{370728C8-818F-C84B-AD20-C1D3F154D27E}" destId="{E0AB2682-7212-4C4C-97F6-52B8A94B437E}" srcOrd="0" destOrd="0" presId="urn:microsoft.com/office/officeart/2008/layout/VerticalCurvedList"/>
    <dgm:cxn modelId="{788506F7-9751-3244-A788-50AB5992D787}" type="presParOf" srcId="{D1E9E757-C37E-5542-83A8-BB6750935C2D}" destId="{2FC72D75-7913-764F-8857-9770E11A18FC}" srcOrd="5" destOrd="0" presId="urn:microsoft.com/office/officeart/2008/layout/VerticalCurvedList"/>
    <dgm:cxn modelId="{79215781-D047-6948-AC92-FADEA3D20704}" type="presParOf" srcId="{D1E9E757-C37E-5542-83A8-BB6750935C2D}" destId="{5E321E26-1102-D14E-A219-59AEA87B902E}" srcOrd="6" destOrd="0" presId="urn:microsoft.com/office/officeart/2008/layout/VerticalCurvedList"/>
    <dgm:cxn modelId="{47727B85-7941-B349-8015-64DB76278F3A}" type="presParOf" srcId="{5E321E26-1102-D14E-A219-59AEA87B902E}" destId="{55DC5824-EBC4-D04A-A6C4-00E2277E2CF6}" srcOrd="0" destOrd="0" presId="urn:microsoft.com/office/officeart/2008/layout/VerticalCurvedList"/>
    <dgm:cxn modelId="{F9E8025D-06A2-B640-A5DD-161402D56639}" type="presParOf" srcId="{D1E9E757-C37E-5542-83A8-BB6750935C2D}" destId="{D508ECD1-9FEF-C44A-8AE8-7FE95C0EEF10}" srcOrd="7" destOrd="0" presId="urn:microsoft.com/office/officeart/2008/layout/VerticalCurvedList"/>
    <dgm:cxn modelId="{A0A43233-01E2-284E-A2AB-8F53DD73A7E4}" type="presParOf" srcId="{D1E9E757-C37E-5542-83A8-BB6750935C2D}" destId="{D1990C70-F77A-BF41-AF03-BCBE56D26039}" srcOrd="8" destOrd="0" presId="urn:microsoft.com/office/officeart/2008/layout/VerticalCurvedList"/>
    <dgm:cxn modelId="{A855078D-E465-5B4C-BEC7-D00CEC6C6294}" type="presParOf" srcId="{D1990C70-F77A-BF41-AF03-BCBE56D26039}" destId="{9882A9B7-7BFF-F543-9E6A-1A322DC39539}" srcOrd="0" destOrd="0" presId="urn:microsoft.com/office/officeart/2008/layout/VerticalCurvedList"/>
    <dgm:cxn modelId="{AB09544E-891E-FC47-957B-16EBFCDE54B6}" type="presParOf" srcId="{D1E9E757-C37E-5542-83A8-BB6750935C2D}" destId="{B28C050B-0DA2-0942-B861-29414549974C}" srcOrd="9" destOrd="0" presId="urn:microsoft.com/office/officeart/2008/layout/VerticalCurvedList"/>
    <dgm:cxn modelId="{76079CE7-98A9-3B4E-81E3-AC4B270CE168}" type="presParOf" srcId="{D1E9E757-C37E-5542-83A8-BB6750935C2D}" destId="{BF0CBE59-D84A-FE47-B700-253F9571584F}" srcOrd="10" destOrd="0" presId="urn:microsoft.com/office/officeart/2008/layout/VerticalCurvedList"/>
    <dgm:cxn modelId="{7D4BEB58-43CF-5B4D-9A82-14431F6CA1A5}" type="presParOf" srcId="{BF0CBE59-D84A-FE47-B700-253F9571584F}" destId="{CD714654-11EB-884A-AB9E-951C52EAF24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964C8-CBFA-CA44-91F8-393FB87327AB}">
      <dsp:nvSpPr>
        <dsp:cNvPr id="0" name=""/>
        <dsp:cNvSpPr/>
      </dsp:nvSpPr>
      <dsp:spPr>
        <a:xfrm>
          <a:off x="-5589191" y="-855652"/>
          <a:ext cx="6654632" cy="6654632"/>
        </a:xfrm>
        <a:prstGeom prst="blockArc">
          <a:avLst>
            <a:gd name="adj1" fmla="val 18900000"/>
            <a:gd name="adj2" fmla="val 2700000"/>
            <a:gd name="adj3" fmla="val 32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F81F2-B346-C44F-8A46-89D88BC90035}">
      <dsp:nvSpPr>
        <dsp:cNvPr id="0" name=""/>
        <dsp:cNvSpPr/>
      </dsp:nvSpPr>
      <dsp:spPr>
        <a:xfrm>
          <a:off x="465793" y="209868"/>
          <a:ext cx="7761784" cy="8160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628"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适应证：利血宝仅用于施行透析时的肾性贫血；益比奥及环尔博可用于透析或非透析患者</a:t>
          </a:r>
        </a:p>
      </dsp:txBody>
      <dsp:txXfrm>
        <a:off x="465793" y="209868"/>
        <a:ext cx="7761784" cy="816095"/>
      </dsp:txXfrm>
    </dsp:sp>
    <dsp:sp modelId="{1929137E-BD47-0346-92C3-4406E585A53C}">
      <dsp:nvSpPr>
        <dsp:cNvPr id="0" name=""/>
        <dsp:cNvSpPr/>
      </dsp:nvSpPr>
      <dsp:spPr>
        <a:xfrm>
          <a:off x="79472" y="231594"/>
          <a:ext cx="772642" cy="77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255787-8200-4647-9B77-D32637488EEA}">
      <dsp:nvSpPr>
        <dsp:cNvPr id="0" name=""/>
        <dsp:cNvSpPr/>
      </dsp:nvSpPr>
      <dsp:spPr>
        <a:xfrm>
          <a:off x="908715" y="1235733"/>
          <a:ext cx="7318862" cy="6181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628"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给药途径：静脉注射 </a:t>
          </a:r>
          <a:r>
            <a:rPr lang="en-US" altLang="zh-CN" sz="1600" kern="1200" dirty="0">
              <a:latin typeface="Microsoft YaHei" panose="020B0503020204020204" pitchFamily="34" charset="-122"/>
              <a:ea typeface="Microsoft YaHei" panose="020B0503020204020204" pitchFamily="34" charset="-122"/>
            </a:rPr>
            <a:t>vs</a:t>
          </a:r>
          <a:r>
            <a:rPr lang="zh-CN" altLang="en-US" sz="1600" kern="1200" dirty="0">
              <a:latin typeface="Microsoft YaHei" panose="020B0503020204020204" pitchFamily="34" charset="-122"/>
              <a:ea typeface="Microsoft YaHei" panose="020B0503020204020204" pitchFamily="34" charset="-122"/>
            </a:rPr>
            <a:t> 皮下注射</a:t>
          </a:r>
        </a:p>
      </dsp:txBody>
      <dsp:txXfrm>
        <a:off x="908715" y="1235733"/>
        <a:ext cx="7318862" cy="618113"/>
      </dsp:txXfrm>
    </dsp:sp>
    <dsp:sp modelId="{E0AB2682-7212-4C4C-97F6-52B8A94B437E}">
      <dsp:nvSpPr>
        <dsp:cNvPr id="0" name=""/>
        <dsp:cNvSpPr/>
      </dsp:nvSpPr>
      <dsp:spPr>
        <a:xfrm>
          <a:off x="522394" y="1158468"/>
          <a:ext cx="772642" cy="77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99F499-1876-974F-AD5E-D3D6D8AA8878}">
      <dsp:nvSpPr>
        <dsp:cNvPr id="0" name=""/>
        <dsp:cNvSpPr/>
      </dsp:nvSpPr>
      <dsp:spPr>
        <a:xfrm>
          <a:off x="1044657" y="2162607"/>
          <a:ext cx="7182921" cy="6181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628"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用法用量：掌握最大剂量；根据治疗效果调整；老年患者需适当调整给药剂量与次数</a:t>
          </a:r>
        </a:p>
      </dsp:txBody>
      <dsp:txXfrm>
        <a:off x="1044657" y="2162607"/>
        <a:ext cx="7182921" cy="618113"/>
      </dsp:txXfrm>
    </dsp:sp>
    <dsp:sp modelId="{90392BB4-79C5-9845-BBA3-A19F8A747926}">
      <dsp:nvSpPr>
        <dsp:cNvPr id="0" name=""/>
        <dsp:cNvSpPr/>
      </dsp:nvSpPr>
      <dsp:spPr>
        <a:xfrm>
          <a:off x="658336" y="2085342"/>
          <a:ext cx="772642" cy="77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EA4685-1F00-2345-8FA0-78BA305335F9}">
      <dsp:nvSpPr>
        <dsp:cNvPr id="0" name=""/>
        <dsp:cNvSpPr/>
      </dsp:nvSpPr>
      <dsp:spPr>
        <a:xfrm>
          <a:off x="908715" y="3089481"/>
          <a:ext cx="7318862" cy="6181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628"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配伍禁忌：静脉使用时勿与其他药物混合使用</a:t>
          </a:r>
        </a:p>
      </dsp:txBody>
      <dsp:txXfrm>
        <a:off x="908715" y="3089481"/>
        <a:ext cx="7318862" cy="618113"/>
      </dsp:txXfrm>
    </dsp:sp>
    <dsp:sp modelId="{CD714654-11EB-884A-AB9E-951C52EAF24C}">
      <dsp:nvSpPr>
        <dsp:cNvPr id="0" name=""/>
        <dsp:cNvSpPr/>
      </dsp:nvSpPr>
      <dsp:spPr>
        <a:xfrm>
          <a:off x="522394" y="3012216"/>
          <a:ext cx="772642" cy="77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B7BD0A-4D1D-9F44-81AB-8084CE94227A}">
      <dsp:nvSpPr>
        <dsp:cNvPr id="0" name=""/>
        <dsp:cNvSpPr/>
      </dsp:nvSpPr>
      <dsp:spPr>
        <a:xfrm>
          <a:off x="465793" y="4016355"/>
          <a:ext cx="7761784" cy="6181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628"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监测：</a:t>
          </a:r>
          <a:r>
            <a:rPr lang="en-US" altLang="zh-CN" sz="1600" kern="1200" dirty="0" err="1">
              <a:latin typeface="Microsoft YaHei" panose="020B0503020204020204" pitchFamily="34" charset="-122"/>
              <a:ea typeface="Microsoft YaHei" panose="020B0503020204020204" pitchFamily="34" charset="-122"/>
            </a:rPr>
            <a:t>HgB</a:t>
          </a:r>
          <a:r>
            <a:rPr lang="zh-CN" altLang="en-US" sz="1600" kern="1200" dirty="0">
              <a:latin typeface="Microsoft YaHei" panose="020B0503020204020204" pitchFamily="34" charset="-122"/>
              <a:ea typeface="Microsoft YaHei" panose="020B0503020204020204" pitchFamily="34" charset="-122"/>
            </a:rPr>
            <a:t>、血压、血钾</a:t>
          </a:r>
        </a:p>
      </dsp:txBody>
      <dsp:txXfrm>
        <a:off x="465793" y="4016355"/>
        <a:ext cx="7761784" cy="618113"/>
      </dsp:txXfrm>
    </dsp:sp>
    <dsp:sp modelId="{9EC25629-1C1B-8D49-9666-F939D156CD1A}">
      <dsp:nvSpPr>
        <dsp:cNvPr id="0" name=""/>
        <dsp:cNvSpPr/>
      </dsp:nvSpPr>
      <dsp:spPr>
        <a:xfrm>
          <a:off x="79472" y="3939090"/>
          <a:ext cx="772642" cy="77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964C8-CBFA-CA44-91F8-393FB87327AB}">
      <dsp:nvSpPr>
        <dsp:cNvPr id="0" name=""/>
        <dsp:cNvSpPr/>
      </dsp:nvSpPr>
      <dsp:spPr>
        <a:xfrm>
          <a:off x="-5695879" y="-872376"/>
          <a:ext cx="6785312" cy="6785312"/>
        </a:xfrm>
        <a:prstGeom prst="blockArc">
          <a:avLst>
            <a:gd name="adj1" fmla="val 18900000"/>
            <a:gd name="adj2" fmla="val 2700000"/>
            <a:gd name="adj3" fmla="val 31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F81F2-B346-C44F-8A46-89D88BC90035}">
      <dsp:nvSpPr>
        <dsp:cNvPr id="0" name=""/>
        <dsp:cNvSpPr/>
      </dsp:nvSpPr>
      <dsp:spPr>
        <a:xfrm>
          <a:off x="353595" y="155781"/>
          <a:ext cx="7875766" cy="6048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06"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适应证：口服铁剂效果不好，如不耐受或口服铁剂治疗不满意</a:t>
          </a:r>
        </a:p>
      </dsp:txBody>
      <dsp:txXfrm>
        <a:off x="353595" y="155781"/>
        <a:ext cx="7875766" cy="604811"/>
      </dsp:txXfrm>
    </dsp:sp>
    <dsp:sp modelId="{1929137E-BD47-0346-92C3-4406E585A53C}">
      <dsp:nvSpPr>
        <dsp:cNvPr id="0" name=""/>
        <dsp:cNvSpPr/>
      </dsp:nvSpPr>
      <dsp:spPr>
        <a:xfrm>
          <a:off x="67291" y="171883"/>
          <a:ext cx="572607" cy="57260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94B90D-65AB-884B-AFB3-7C8A6616E644}">
      <dsp:nvSpPr>
        <dsp:cNvPr id="0" name=""/>
        <dsp:cNvSpPr/>
      </dsp:nvSpPr>
      <dsp:spPr>
        <a:xfrm>
          <a:off x="768433" y="916676"/>
          <a:ext cx="7460928" cy="458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06"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药物遴选：浓度与溶媒选择（最大稀释量</a:t>
          </a:r>
          <a:r>
            <a:rPr lang="en-US" altLang="zh-CN" sz="1600" kern="1200" dirty="0">
              <a:latin typeface="Microsoft YaHei" panose="020B0503020204020204" pitchFamily="34" charset="-122"/>
              <a:ea typeface="Microsoft YaHei" panose="020B0503020204020204" pitchFamily="34" charset="-122"/>
            </a:rPr>
            <a:t>1</a:t>
          </a:r>
          <a:r>
            <a:rPr lang="zh-CN" altLang="en-US" sz="1600" kern="1200" dirty="0">
              <a:latin typeface="Microsoft YaHei" panose="020B0503020204020204" pitchFamily="34" charset="-122"/>
              <a:ea typeface="Microsoft YaHei" panose="020B0503020204020204" pitchFamily="34" charset="-122"/>
            </a:rPr>
            <a:t>：</a:t>
          </a:r>
          <a:r>
            <a:rPr lang="en-US" altLang="zh-CN" sz="1600" kern="1200" dirty="0">
              <a:latin typeface="Microsoft YaHei" panose="020B0503020204020204" pitchFamily="34" charset="-122"/>
              <a:ea typeface="Microsoft YaHei" panose="020B0503020204020204" pitchFamily="34" charset="-122"/>
            </a:rPr>
            <a:t>20</a:t>
          </a:r>
          <a:r>
            <a:rPr lang="zh-CN" altLang="en-US" sz="1600" kern="1200" dirty="0">
              <a:latin typeface="Microsoft YaHei" panose="020B0503020204020204" pitchFamily="34" charset="-122"/>
              <a:ea typeface="Microsoft YaHei" panose="020B0503020204020204" pitchFamily="34" charset="-122"/>
            </a:rPr>
            <a:t>）</a:t>
          </a:r>
        </a:p>
      </dsp:txBody>
      <dsp:txXfrm>
        <a:off x="768433" y="916676"/>
        <a:ext cx="7460928" cy="458086"/>
      </dsp:txXfrm>
    </dsp:sp>
    <dsp:sp modelId="{F5473B97-9022-3D4E-8CD3-830701EC847C}">
      <dsp:nvSpPr>
        <dsp:cNvPr id="0" name=""/>
        <dsp:cNvSpPr/>
      </dsp:nvSpPr>
      <dsp:spPr>
        <a:xfrm>
          <a:off x="482129" y="859415"/>
          <a:ext cx="572607" cy="57260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BDD87E-7053-1840-80D4-2691E4F2F313}">
      <dsp:nvSpPr>
        <dsp:cNvPr id="0" name=""/>
        <dsp:cNvSpPr/>
      </dsp:nvSpPr>
      <dsp:spPr>
        <a:xfrm>
          <a:off x="995762" y="1603704"/>
          <a:ext cx="7233598" cy="458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06"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用法用量：负荷量；小剂量试验；</a:t>
          </a:r>
        </a:p>
      </dsp:txBody>
      <dsp:txXfrm>
        <a:off x="995762" y="1603704"/>
        <a:ext cx="7233598" cy="458086"/>
      </dsp:txXfrm>
    </dsp:sp>
    <dsp:sp modelId="{90392BB4-79C5-9845-BBA3-A19F8A747926}">
      <dsp:nvSpPr>
        <dsp:cNvPr id="0" name=""/>
        <dsp:cNvSpPr/>
      </dsp:nvSpPr>
      <dsp:spPr>
        <a:xfrm>
          <a:off x="709458" y="1546443"/>
          <a:ext cx="572607" cy="57260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D3CC5B-63D6-5A46-ADAA-FE2E5B734EF2}">
      <dsp:nvSpPr>
        <dsp:cNvPr id="0" name=""/>
        <dsp:cNvSpPr/>
      </dsp:nvSpPr>
      <dsp:spPr>
        <a:xfrm>
          <a:off x="1068346" y="2291236"/>
          <a:ext cx="7161014" cy="458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06"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给药途径：静脉滴注 </a:t>
          </a:r>
          <a:r>
            <a:rPr lang="en-US" altLang="zh-CN" sz="1600" kern="1200" dirty="0">
              <a:latin typeface="Microsoft YaHei" panose="020B0503020204020204" pitchFamily="34" charset="-122"/>
              <a:ea typeface="Microsoft YaHei" panose="020B0503020204020204" pitchFamily="34" charset="-122"/>
            </a:rPr>
            <a:t>vs</a:t>
          </a:r>
          <a:r>
            <a:rPr lang="zh-CN" altLang="en-US" sz="1600" kern="1200" dirty="0">
              <a:latin typeface="Microsoft YaHei" panose="020B0503020204020204" pitchFamily="34" charset="-122"/>
              <a:ea typeface="Microsoft YaHei" panose="020B0503020204020204" pitchFamily="34" charset="-122"/>
            </a:rPr>
            <a:t> 缓慢静脉注射 </a:t>
          </a:r>
          <a:r>
            <a:rPr lang="en-US" altLang="zh-CN" sz="1600" kern="1200" dirty="0">
              <a:latin typeface="Microsoft YaHei" panose="020B0503020204020204" pitchFamily="34" charset="-122"/>
              <a:ea typeface="Microsoft YaHei" panose="020B0503020204020204" pitchFamily="34" charset="-122"/>
            </a:rPr>
            <a:t>vs</a:t>
          </a:r>
          <a:r>
            <a:rPr lang="zh-CN" altLang="en-US" sz="1600" kern="1200" dirty="0">
              <a:latin typeface="Microsoft YaHei" panose="020B0503020204020204" pitchFamily="34" charset="-122"/>
              <a:ea typeface="Microsoft YaHei" panose="020B0503020204020204" pitchFamily="34" charset="-122"/>
            </a:rPr>
            <a:t> 肌肉注射</a:t>
          </a:r>
        </a:p>
      </dsp:txBody>
      <dsp:txXfrm>
        <a:off x="1068346" y="2291236"/>
        <a:ext cx="7161014" cy="458086"/>
      </dsp:txXfrm>
    </dsp:sp>
    <dsp:sp modelId="{0F158BE0-32CF-844C-BDC0-7F88BD169E4F}">
      <dsp:nvSpPr>
        <dsp:cNvPr id="0" name=""/>
        <dsp:cNvSpPr/>
      </dsp:nvSpPr>
      <dsp:spPr>
        <a:xfrm>
          <a:off x="782042" y="2233976"/>
          <a:ext cx="572607" cy="57260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61EF47-E52B-4442-9B40-D2C7703D5D0E}">
      <dsp:nvSpPr>
        <dsp:cNvPr id="0" name=""/>
        <dsp:cNvSpPr/>
      </dsp:nvSpPr>
      <dsp:spPr>
        <a:xfrm>
          <a:off x="995762" y="2930530"/>
          <a:ext cx="7233598" cy="554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06"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配伍禁忌及不良相互作用：静脉使用时勿与其他药物混合使用；静脉与口服铁剂不同时使用；口服铁剂与抑酸药及含金属离子药物</a:t>
          </a:r>
        </a:p>
      </dsp:txBody>
      <dsp:txXfrm>
        <a:off x="995762" y="2930530"/>
        <a:ext cx="7233598" cy="554563"/>
      </dsp:txXfrm>
    </dsp:sp>
    <dsp:sp modelId="{CD714654-11EB-884A-AB9E-951C52EAF24C}">
      <dsp:nvSpPr>
        <dsp:cNvPr id="0" name=""/>
        <dsp:cNvSpPr/>
      </dsp:nvSpPr>
      <dsp:spPr>
        <a:xfrm>
          <a:off x="709458" y="2921508"/>
          <a:ext cx="572607" cy="57260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45032F-CCD5-4644-83C6-710F50280C2B}">
      <dsp:nvSpPr>
        <dsp:cNvPr id="0" name=""/>
        <dsp:cNvSpPr/>
      </dsp:nvSpPr>
      <dsp:spPr>
        <a:xfrm>
          <a:off x="768433" y="3665797"/>
          <a:ext cx="7460928" cy="458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06"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其他不适宜情况：维生素</a:t>
          </a:r>
          <a:r>
            <a:rPr lang="en-US" altLang="zh-CN" sz="1600" kern="1200" dirty="0">
              <a:latin typeface="Microsoft YaHei" panose="020B0503020204020204" pitchFamily="34" charset="-122"/>
              <a:ea typeface="Microsoft YaHei" panose="020B0503020204020204" pitchFamily="34" charset="-122"/>
            </a:rPr>
            <a:t>C</a:t>
          </a:r>
          <a:endParaRPr lang="zh-CN" altLang="en-US" sz="1600" kern="1200" dirty="0">
            <a:latin typeface="Microsoft YaHei" panose="020B0503020204020204" pitchFamily="34" charset="-122"/>
            <a:ea typeface="Microsoft YaHei" panose="020B0503020204020204" pitchFamily="34" charset="-122"/>
          </a:endParaRPr>
        </a:p>
      </dsp:txBody>
      <dsp:txXfrm>
        <a:off x="768433" y="3665797"/>
        <a:ext cx="7460928" cy="458086"/>
      </dsp:txXfrm>
    </dsp:sp>
    <dsp:sp modelId="{4EC78503-6D55-4444-A0DD-DB7AB8AED7A1}">
      <dsp:nvSpPr>
        <dsp:cNvPr id="0" name=""/>
        <dsp:cNvSpPr/>
      </dsp:nvSpPr>
      <dsp:spPr>
        <a:xfrm>
          <a:off x="482129" y="3608536"/>
          <a:ext cx="572607" cy="57260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B81A76-A1E1-5C47-9FCE-76011A3A346A}">
      <dsp:nvSpPr>
        <dsp:cNvPr id="0" name=""/>
        <dsp:cNvSpPr/>
      </dsp:nvSpPr>
      <dsp:spPr>
        <a:xfrm>
          <a:off x="353595" y="4353330"/>
          <a:ext cx="7875766" cy="458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06"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监测：超敏反应；</a:t>
          </a:r>
        </a:p>
      </dsp:txBody>
      <dsp:txXfrm>
        <a:off x="353595" y="4353330"/>
        <a:ext cx="7875766" cy="458086"/>
      </dsp:txXfrm>
    </dsp:sp>
    <dsp:sp modelId="{9EC25629-1C1B-8D49-9666-F939D156CD1A}">
      <dsp:nvSpPr>
        <dsp:cNvPr id="0" name=""/>
        <dsp:cNvSpPr/>
      </dsp:nvSpPr>
      <dsp:spPr>
        <a:xfrm>
          <a:off x="67291" y="4296069"/>
          <a:ext cx="572607" cy="57260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964C8-CBFA-CA44-91F8-393FB87327AB}">
      <dsp:nvSpPr>
        <dsp:cNvPr id="0" name=""/>
        <dsp:cNvSpPr/>
      </dsp:nvSpPr>
      <dsp:spPr>
        <a:xfrm>
          <a:off x="-6179027" y="-945323"/>
          <a:ext cx="7355315" cy="7355315"/>
        </a:xfrm>
        <a:prstGeom prst="blockArc">
          <a:avLst>
            <a:gd name="adj1" fmla="val 18900000"/>
            <a:gd name="adj2" fmla="val 2700000"/>
            <a:gd name="adj3" fmla="val 29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F81F2-B346-C44F-8A46-89D88BC90035}">
      <dsp:nvSpPr>
        <dsp:cNvPr id="0" name=""/>
        <dsp:cNvSpPr/>
      </dsp:nvSpPr>
      <dsp:spPr>
        <a:xfrm>
          <a:off x="513968" y="341432"/>
          <a:ext cx="7705375" cy="6833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371"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适应证：适用于慢性肾脏病（</a:t>
          </a:r>
          <a:r>
            <a:rPr lang="en-US" altLang="zh-CN" sz="1600" kern="1200" dirty="0">
              <a:latin typeface="Microsoft YaHei" panose="020B0503020204020204" pitchFamily="34" charset="-122"/>
              <a:ea typeface="Microsoft YaHei" panose="020B0503020204020204" pitchFamily="34" charset="-122"/>
            </a:rPr>
            <a:t>CKD</a:t>
          </a:r>
          <a:r>
            <a:rPr lang="zh-CN" altLang="en-US" sz="1600" kern="1200" dirty="0">
              <a:latin typeface="Microsoft YaHei" panose="020B0503020204020204" pitchFamily="34" charset="-122"/>
              <a:ea typeface="Microsoft YaHei" panose="020B0503020204020204" pitchFamily="34" charset="-122"/>
            </a:rPr>
            <a:t>）引起的贫血，包括透析及非透析患者；</a:t>
          </a:r>
        </a:p>
      </dsp:txBody>
      <dsp:txXfrm>
        <a:off x="513968" y="341432"/>
        <a:ext cx="7705375" cy="683302"/>
      </dsp:txXfrm>
    </dsp:sp>
    <dsp:sp modelId="{1929137E-BD47-0346-92C3-4406E585A53C}">
      <dsp:nvSpPr>
        <dsp:cNvPr id="0" name=""/>
        <dsp:cNvSpPr/>
      </dsp:nvSpPr>
      <dsp:spPr>
        <a:xfrm>
          <a:off x="86904" y="256019"/>
          <a:ext cx="854127" cy="85412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255787-8200-4647-9B77-D32637488EEA}">
      <dsp:nvSpPr>
        <dsp:cNvPr id="0" name=""/>
        <dsp:cNvSpPr/>
      </dsp:nvSpPr>
      <dsp:spPr>
        <a:xfrm>
          <a:off x="1003602" y="1366057"/>
          <a:ext cx="7215741" cy="6833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371"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用法用量：口服给药，每周</a:t>
          </a:r>
          <a:r>
            <a:rPr lang="zh-CN" altLang="en-US" sz="1600" kern="1200" dirty="0">
              <a:solidFill>
                <a:srgbClr val="FFC000"/>
              </a:solidFill>
              <a:latin typeface="Microsoft YaHei" panose="020B0503020204020204" pitchFamily="34" charset="-122"/>
              <a:ea typeface="Microsoft YaHei" panose="020B0503020204020204" pitchFamily="34" charset="-122"/>
            </a:rPr>
            <a:t>三次</a:t>
          </a:r>
          <a:r>
            <a:rPr lang="zh-CN" altLang="en-US" sz="1600" kern="1200" dirty="0">
              <a:latin typeface="Microsoft YaHei" panose="020B0503020204020204" pitchFamily="34" charset="-122"/>
              <a:ea typeface="Microsoft YaHei" panose="020B0503020204020204" pitchFamily="34" charset="-122"/>
            </a:rPr>
            <a:t>，可空腹或与食物同服；透析前后均可服用；如漏服无需补服；</a:t>
          </a:r>
        </a:p>
      </dsp:txBody>
      <dsp:txXfrm>
        <a:off x="1003602" y="1366057"/>
        <a:ext cx="7215741" cy="683302"/>
      </dsp:txXfrm>
    </dsp:sp>
    <dsp:sp modelId="{E0AB2682-7212-4C4C-97F6-52B8A94B437E}">
      <dsp:nvSpPr>
        <dsp:cNvPr id="0" name=""/>
        <dsp:cNvSpPr/>
      </dsp:nvSpPr>
      <dsp:spPr>
        <a:xfrm>
          <a:off x="576538" y="1280645"/>
          <a:ext cx="854127" cy="85412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C72D75-7913-764F-8857-9770E11A18FC}">
      <dsp:nvSpPr>
        <dsp:cNvPr id="0" name=""/>
        <dsp:cNvSpPr/>
      </dsp:nvSpPr>
      <dsp:spPr>
        <a:xfrm>
          <a:off x="1153881" y="2390683"/>
          <a:ext cx="7065463" cy="6833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371"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药物遴选：妊娠和哺乳期女性；</a:t>
          </a:r>
          <a:r>
            <a:rPr lang="en-US" altLang="zh-CN" sz="1600" kern="1200" dirty="0">
              <a:latin typeface="Microsoft YaHei" panose="020B0503020204020204" pitchFamily="34" charset="-122"/>
              <a:ea typeface="Microsoft YaHei" panose="020B0503020204020204" pitchFamily="34" charset="-122"/>
            </a:rPr>
            <a:t>18</a:t>
          </a:r>
          <a:r>
            <a:rPr lang="zh-CN" altLang="en-US" sz="1600" kern="1200" dirty="0">
              <a:latin typeface="Microsoft YaHei" panose="020B0503020204020204" pitchFamily="34" charset="-122"/>
              <a:ea typeface="Microsoft YaHei" panose="020B0503020204020204" pitchFamily="34" charset="-122"/>
            </a:rPr>
            <a:t>岁以下安全性未建立；重度肝功能损伤患者无需调整起始剂量；运动员慎用；</a:t>
          </a:r>
        </a:p>
      </dsp:txBody>
      <dsp:txXfrm>
        <a:off x="1153881" y="2390683"/>
        <a:ext cx="7065463" cy="683302"/>
      </dsp:txXfrm>
    </dsp:sp>
    <dsp:sp modelId="{55DC5824-EBC4-D04A-A6C4-00E2277E2CF6}">
      <dsp:nvSpPr>
        <dsp:cNvPr id="0" name=""/>
        <dsp:cNvSpPr/>
      </dsp:nvSpPr>
      <dsp:spPr>
        <a:xfrm>
          <a:off x="726817" y="2305270"/>
          <a:ext cx="854127" cy="85412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08ECD1-9FEF-C44A-8AE8-7FE95C0EEF10}">
      <dsp:nvSpPr>
        <dsp:cNvPr id="0" name=""/>
        <dsp:cNvSpPr/>
      </dsp:nvSpPr>
      <dsp:spPr>
        <a:xfrm>
          <a:off x="1003602" y="3415308"/>
          <a:ext cx="7215741" cy="6833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371"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联合用药不适宜：不应与其他</a:t>
          </a:r>
          <a:r>
            <a:rPr lang="en-US" altLang="zh-CN" sz="1600" kern="1200" dirty="0">
              <a:latin typeface="Microsoft YaHei" panose="020B0503020204020204" pitchFamily="34" charset="-122"/>
              <a:ea typeface="Microsoft YaHei" panose="020B0503020204020204" pitchFamily="34" charset="-122"/>
            </a:rPr>
            <a:t>ESAs</a:t>
          </a:r>
          <a:r>
            <a:rPr lang="zh-CN" altLang="en-US" sz="1600" kern="1200" dirty="0">
              <a:latin typeface="Microsoft YaHei" panose="020B0503020204020204" pitchFamily="34" charset="-122"/>
              <a:ea typeface="Microsoft YaHei" panose="020B0503020204020204" pitchFamily="34" charset="-122"/>
            </a:rPr>
            <a:t>同时使用</a:t>
          </a:r>
        </a:p>
      </dsp:txBody>
      <dsp:txXfrm>
        <a:off x="1003602" y="3415308"/>
        <a:ext cx="7215741" cy="683302"/>
      </dsp:txXfrm>
    </dsp:sp>
    <dsp:sp modelId="{9882A9B7-7BFF-F543-9E6A-1A322DC39539}">
      <dsp:nvSpPr>
        <dsp:cNvPr id="0" name=""/>
        <dsp:cNvSpPr/>
      </dsp:nvSpPr>
      <dsp:spPr>
        <a:xfrm>
          <a:off x="576538" y="3329896"/>
          <a:ext cx="854127" cy="85412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8C050B-0DA2-0942-B861-29414549974C}">
      <dsp:nvSpPr>
        <dsp:cNvPr id="0" name=""/>
        <dsp:cNvSpPr/>
      </dsp:nvSpPr>
      <dsp:spPr>
        <a:xfrm>
          <a:off x="513968" y="4227164"/>
          <a:ext cx="7705375" cy="11088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371"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不良相互作用：</a:t>
          </a:r>
          <a:r>
            <a:rPr lang="en-US" altLang="zh-CN" sz="1600" kern="1200" dirty="0">
              <a:latin typeface="Microsoft YaHei" panose="020B0503020204020204" pitchFamily="34" charset="-122"/>
              <a:ea typeface="Microsoft YaHei" panose="020B0503020204020204" pitchFamily="34" charset="-122"/>
            </a:rPr>
            <a:t>1</a:t>
          </a:r>
          <a:r>
            <a:rPr lang="zh-CN" altLang="en-US" sz="1600" kern="1200" dirty="0">
              <a:latin typeface="Microsoft YaHei" panose="020B0503020204020204" pitchFamily="34" charset="-122"/>
              <a:ea typeface="Microsoft YaHei" panose="020B0503020204020204" pitchFamily="34" charset="-122"/>
            </a:rPr>
            <a:t>）司维拉姆或醋酸钙、磷结合剂、口服铁、含镁</a:t>
          </a:r>
          <a:r>
            <a:rPr lang="en-US" altLang="zh-CN" sz="1600" kern="1200" dirty="0">
              <a:latin typeface="Microsoft YaHei" panose="020B0503020204020204" pitchFamily="34" charset="-122"/>
              <a:ea typeface="Microsoft YaHei" panose="020B0503020204020204" pitchFamily="34" charset="-122"/>
            </a:rPr>
            <a:t>/</a:t>
          </a:r>
          <a:r>
            <a:rPr lang="zh-CN" altLang="en-US" sz="1600" kern="1200" dirty="0">
              <a:latin typeface="Microsoft YaHei" panose="020B0503020204020204" pitchFamily="34" charset="-122"/>
              <a:ea typeface="Microsoft YaHei" panose="020B0503020204020204" pitchFamily="34" charset="-122"/>
            </a:rPr>
            <a:t>铝抗酸剂或其他含多价阳离子药物和矿物质补充剂使用前后至少间隔</a:t>
          </a:r>
          <a:r>
            <a:rPr lang="en-US" altLang="zh-CN" sz="1600" kern="1200" dirty="0">
              <a:latin typeface="Microsoft YaHei" panose="020B0503020204020204" pitchFamily="34" charset="-122"/>
              <a:ea typeface="Microsoft YaHei" panose="020B0503020204020204" pitchFamily="34" charset="-122"/>
            </a:rPr>
            <a:t>1</a:t>
          </a:r>
          <a:r>
            <a:rPr lang="zh-CN" altLang="en-US" sz="1600" kern="1200" dirty="0">
              <a:latin typeface="Microsoft YaHei" panose="020B0503020204020204" pitchFamily="34" charset="-122"/>
              <a:ea typeface="Microsoft YaHei" panose="020B0503020204020204" pitchFamily="34" charset="-122"/>
            </a:rPr>
            <a:t>小时（碳酸镧无影响）；</a:t>
          </a:r>
          <a:r>
            <a:rPr lang="en-US" altLang="zh-CN" sz="1600" kern="1200" dirty="0">
              <a:latin typeface="Microsoft YaHei" panose="020B0503020204020204" pitchFamily="34" charset="-122"/>
              <a:ea typeface="Microsoft YaHei" panose="020B0503020204020204" pitchFamily="34" charset="-122"/>
            </a:rPr>
            <a:t>2</a:t>
          </a:r>
          <a:r>
            <a:rPr lang="zh-CN" altLang="en-US" sz="1600" kern="1200" dirty="0">
              <a:latin typeface="Microsoft YaHei" panose="020B0503020204020204" pitchFamily="34" charset="-122"/>
              <a:ea typeface="Microsoft YaHei" panose="020B0503020204020204" pitchFamily="34" charset="-122"/>
            </a:rPr>
            <a:t>）增加他汀类药物血药浓度，建议减少他汀剂量；</a:t>
          </a:r>
        </a:p>
      </dsp:txBody>
      <dsp:txXfrm>
        <a:off x="513968" y="4227164"/>
        <a:ext cx="7705375" cy="1108842"/>
      </dsp:txXfrm>
    </dsp:sp>
    <dsp:sp modelId="{CD714654-11EB-884A-AB9E-951C52EAF24C}">
      <dsp:nvSpPr>
        <dsp:cNvPr id="0" name=""/>
        <dsp:cNvSpPr/>
      </dsp:nvSpPr>
      <dsp:spPr>
        <a:xfrm>
          <a:off x="86904" y="4354521"/>
          <a:ext cx="854127" cy="85412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964C8-CBFA-CA44-91F8-393FB87327AB}">
      <dsp:nvSpPr>
        <dsp:cNvPr id="0" name=""/>
        <dsp:cNvSpPr/>
      </dsp:nvSpPr>
      <dsp:spPr>
        <a:xfrm>
          <a:off x="-6179027" y="-945323"/>
          <a:ext cx="7355315" cy="7355315"/>
        </a:xfrm>
        <a:prstGeom prst="blockArc">
          <a:avLst>
            <a:gd name="adj1" fmla="val 18900000"/>
            <a:gd name="adj2" fmla="val 2700000"/>
            <a:gd name="adj3" fmla="val 29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F81F2-B346-C44F-8A46-89D88BC90035}">
      <dsp:nvSpPr>
        <dsp:cNvPr id="0" name=""/>
        <dsp:cNvSpPr/>
      </dsp:nvSpPr>
      <dsp:spPr>
        <a:xfrm>
          <a:off x="513968" y="341432"/>
          <a:ext cx="7705375" cy="6833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371"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适应证：用于治疗慢性肾脏病（</a:t>
          </a:r>
          <a:r>
            <a:rPr lang="en-US" altLang="zh-CN" sz="1600" kern="1200" dirty="0">
              <a:latin typeface="Microsoft YaHei" panose="020B0503020204020204" pitchFamily="34" charset="-122"/>
              <a:ea typeface="Microsoft YaHei" panose="020B0503020204020204" pitchFamily="34" charset="-122"/>
            </a:rPr>
            <a:t>CKD</a:t>
          </a:r>
          <a:r>
            <a:rPr lang="zh-CN" altLang="en-US" sz="1600" kern="1200" dirty="0">
              <a:latin typeface="Microsoft YaHei" panose="020B0503020204020204" pitchFamily="34" charset="-122"/>
              <a:ea typeface="Microsoft YaHei" panose="020B0503020204020204" pitchFamily="34" charset="-122"/>
            </a:rPr>
            <a:t>）维持性透析患者的继发性甲状旁腺功能亢进症；</a:t>
          </a:r>
        </a:p>
      </dsp:txBody>
      <dsp:txXfrm>
        <a:off x="513968" y="341432"/>
        <a:ext cx="7705375" cy="683302"/>
      </dsp:txXfrm>
    </dsp:sp>
    <dsp:sp modelId="{1929137E-BD47-0346-92C3-4406E585A53C}">
      <dsp:nvSpPr>
        <dsp:cNvPr id="0" name=""/>
        <dsp:cNvSpPr/>
      </dsp:nvSpPr>
      <dsp:spPr>
        <a:xfrm>
          <a:off x="86904" y="256019"/>
          <a:ext cx="854127" cy="85412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255787-8200-4647-9B77-D32637488EEA}">
      <dsp:nvSpPr>
        <dsp:cNvPr id="0" name=""/>
        <dsp:cNvSpPr/>
      </dsp:nvSpPr>
      <dsp:spPr>
        <a:xfrm>
          <a:off x="1003602" y="1366057"/>
          <a:ext cx="7215741" cy="6833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371"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用法用量：口服给药，初始</a:t>
          </a:r>
          <a:r>
            <a:rPr lang="en-US" altLang="zh-CN" sz="1600" kern="1200" dirty="0">
              <a:latin typeface="Microsoft YaHei" panose="020B0503020204020204" pitchFamily="34" charset="-122"/>
              <a:ea typeface="Microsoft YaHei" panose="020B0503020204020204" pitchFamily="34" charset="-122"/>
            </a:rPr>
            <a:t>25</a:t>
          </a:r>
          <a:r>
            <a:rPr lang="zh-CN" altLang="en-US" sz="1600" kern="1200" dirty="0">
              <a:latin typeface="Microsoft YaHei" panose="020B0503020204020204" pitchFamily="34" charset="-122"/>
              <a:ea typeface="Microsoft YaHei" panose="020B0503020204020204" pitchFamily="34" charset="-122"/>
            </a:rPr>
            <a:t> </a:t>
          </a:r>
          <a:r>
            <a:rPr lang="en-US" altLang="zh-CN" sz="1600" kern="1200" dirty="0">
              <a:latin typeface="Microsoft YaHei" panose="020B0503020204020204" pitchFamily="34" charset="-122"/>
              <a:ea typeface="Microsoft YaHei" panose="020B0503020204020204" pitchFamily="34" charset="-122"/>
            </a:rPr>
            <a:t>mg</a:t>
          </a:r>
          <a:r>
            <a:rPr lang="zh-CN" altLang="en-US" sz="1600" kern="1200" dirty="0">
              <a:latin typeface="Microsoft YaHei" panose="020B0503020204020204" pitchFamily="34" charset="-122"/>
              <a:ea typeface="Microsoft YaHei" panose="020B0503020204020204" pitchFamily="34" charset="-122"/>
            </a:rPr>
            <a:t> 每日</a:t>
          </a:r>
          <a:r>
            <a:rPr lang="en-US" altLang="zh-CN" sz="1600" kern="1200" dirty="0">
              <a:latin typeface="Microsoft YaHei" panose="020B0503020204020204" pitchFamily="34" charset="-122"/>
              <a:ea typeface="Microsoft YaHei" panose="020B0503020204020204" pitchFamily="34" charset="-122"/>
            </a:rPr>
            <a:t>1</a:t>
          </a:r>
          <a:r>
            <a:rPr lang="zh-CN" altLang="en-US" sz="1600" kern="1200" dirty="0">
              <a:latin typeface="Microsoft YaHei" panose="020B0503020204020204" pitchFamily="34" charset="-122"/>
              <a:ea typeface="Microsoft YaHei" panose="020B0503020204020204" pitchFamily="34" charset="-122"/>
            </a:rPr>
            <a:t>次，随餐服用或餐后立即服用，最大剂量每日</a:t>
          </a:r>
          <a:r>
            <a:rPr lang="en-US" altLang="zh-CN" sz="1600" kern="1200" dirty="0">
              <a:latin typeface="Microsoft YaHei" panose="020B0503020204020204" pitchFamily="34" charset="-122"/>
              <a:ea typeface="Microsoft YaHei" panose="020B0503020204020204" pitchFamily="34" charset="-122"/>
            </a:rPr>
            <a:t>100</a:t>
          </a:r>
          <a:r>
            <a:rPr lang="zh-CN" altLang="en-US" sz="1600" kern="1200" dirty="0">
              <a:latin typeface="Microsoft YaHei" panose="020B0503020204020204" pitchFamily="34" charset="-122"/>
              <a:ea typeface="Microsoft YaHei" panose="020B0503020204020204" pitchFamily="34" charset="-122"/>
            </a:rPr>
            <a:t> </a:t>
          </a:r>
          <a:r>
            <a:rPr lang="en-US" altLang="zh-CN" sz="1600" kern="1200" dirty="0">
              <a:latin typeface="Microsoft YaHei" panose="020B0503020204020204" pitchFamily="34" charset="-122"/>
              <a:ea typeface="Microsoft YaHei" panose="020B0503020204020204" pitchFamily="34" charset="-122"/>
            </a:rPr>
            <a:t>mg</a:t>
          </a:r>
          <a:r>
            <a:rPr lang="zh-CN" altLang="en-US" sz="1600" kern="1200" dirty="0">
              <a:latin typeface="Microsoft YaHei" panose="020B0503020204020204" pitchFamily="34" charset="-122"/>
              <a:ea typeface="Microsoft YaHei" panose="020B0503020204020204" pitchFamily="34" charset="-122"/>
            </a:rPr>
            <a:t>；需整片吞服，不建议切分；</a:t>
          </a:r>
        </a:p>
      </dsp:txBody>
      <dsp:txXfrm>
        <a:off x="1003602" y="1366057"/>
        <a:ext cx="7215741" cy="683302"/>
      </dsp:txXfrm>
    </dsp:sp>
    <dsp:sp modelId="{E0AB2682-7212-4C4C-97F6-52B8A94B437E}">
      <dsp:nvSpPr>
        <dsp:cNvPr id="0" name=""/>
        <dsp:cNvSpPr/>
      </dsp:nvSpPr>
      <dsp:spPr>
        <a:xfrm>
          <a:off x="576538" y="1280645"/>
          <a:ext cx="854127" cy="85412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C72D75-7913-764F-8857-9770E11A18FC}">
      <dsp:nvSpPr>
        <dsp:cNvPr id="0" name=""/>
        <dsp:cNvSpPr/>
      </dsp:nvSpPr>
      <dsp:spPr>
        <a:xfrm>
          <a:off x="1153881" y="2390683"/>
          <a:ext cx="7065463" cy="6833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371"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药物遴选：妊娠和哺乳期女性；</a:t>
          </a:r>
          <a:r>
            <a:rPr lang="en-US" altLang="zh-CN" sz="1600" kern="1200" dirty="0">
              <a:latin typeface="Microsoft YaHei" panose="020B0503020204020204" pitchFamily="34" charset="-122"/>
              <a:ea typeface="Microsoft YaHei" panose="020B0503020204020204" pitchFamily="34" charset="-122"/>
            </a:rPr>
            <a:t>18</a:t>
          </a:r>
          <a:r>
            <a:rPr lang="zh-CN" altLang="en-US" sz="1600" kern="1200" dirty="0">
              <a:latin typeface="Microsoft YaHei" panose="020B0503020204020204" pitchFamily="34" charset="-122"/>
              <a:ea typeface="Microsoft YaHei" panose="020B0503020204020204" pitchFamily="34" charset="-122"/>
            </a:rPr>
            <a:t>岁以下安全性未建立；重度肝功能损伤患者无需调整起始剂量；运动员慎用；</a:t>
          </a:r>
        </a:p>
      </dsp:txBody>
      <dsp:txXfrm>
        <a:off x="1153881" y="2390683"/>
        <a:ext cx="7065463" cy="683302"/>
      </dsp:txXfrm>
    </dsp:sp>
    <dsp:sp modelId="{55DC5824-EBC4-D04A-A6C4-00E2277E2CF6}">
      <dsp:nvSpPr>
        <dsp:cNvPr id="0" name=""/>
        <dsp:cNvSpPr/>
      </dsp:nvSpPr>
      <dsp:spPr>
        <a:xfrm>
          <a:off x="726817" y="2305270"/>
          <a:ext cx="854127" cy="85412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08ECD1-9FEF-C44A-8AE8-7FE95C0EEF10}">
      <dsp:nvSpPr>
        <dsp:cNvPr id="0" name=""/>
        <dsp:cNvSpPr/>
      </dsp:nvSpPr>
      <dsp:spPr>
        <a:xfrm>
          <a:off x="1003602" y="3415308"/>
          <a:ext cx="7215741" cy="6833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371"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联合用药不适宜：不应与其他</a:t>
          </a:r>
          <a:r>
            <a:rPr lang="en-US" altLang="zh-CN" sz="1600" kern="1200" dirty="0">
              <a:latin typeface="Microsoft YaHei" panose="020B0503020204020204" pitchFamily="34" charset="-122"/>
              <a:ea typeface="Microsoft YaHei" panose="020B0503020204020204" pitchFamily="34" charset="-122"/>
            </a:rPr>
            <a:t>ESAs</a:t>
          </a:r>
          <a:r>
            <a:rPr lang="zh-CN" altLang="en-US" sz="1600" kern="1200" dirty="0">
              <a:latin typeface="Microsoft YaHei" panose="020B0503020204020204" pitchFamily="34" charset="-122"/>
              <a:ea typeface="Microsoft YaHei" panose="020B0503020204020204" pitchFamily="34" charset="-122"/>
            </a:rPr>
            <a:t>同时使用</a:t>
          </a:r>
        </a:p>
      </dsp:txBody>
      <dsp:txXfrm>
        <a:off x="1003602" y="3415308"/>
        <a:ext cx="7215741" cy="683302"/>
      </dsp:txXfrm>
    </dsp:sp>
    <dsp:sp modelId="{9882A9B7-7BFF-F543-9E6A-1A322DC39539}">
      <dsp:nvSpPr>
        <dsp:cNvPr id="0" name=""/>
        <dsp:cNvSpPr/>
      </dsp:nvSpPr>
      <dsp:spPr>
        <a:xfrm>
          <a:off x="576538" y="3329896"/>
          <a:ext cx="854127" cy="85412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8C050B-0DA2-0942-B861-29414549974C}">
      <dsp:nvSpPr>
        <dsp:cNvPr id="0" name=""/>
        <dsp:cNvSpPr/>
      </dsp:nvSpPr>
      <dsp:spPr>
        <a:xfrm>
          <a:off x="513968" y="4227164"/>
          <a:ext cx="7705375" cy="11088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371" tIns="40640" rIns="40640" bIns="40640" numCol="1" spcCol="1270" anchor="ctr" anchorCtr="0">
          <a:noAutofit/>
        </a:bodyPr>
        <a:lstStyle/>
        <a:p>
          <a:pPr marL="0" lvl="0" indent="0" algn="l" defTabSz="711200">
            <a:lnSpc>
              <a:spcPct val="90000"/>
            </a:lnSpc>
            <a:spcBef>
              <a:spcPct val="0"/>
            </a:spcBef>
            <a:spcAft>
              <a:spcPct val="35000"/>
            </a:spcAft>
            <a:buNone/>
          </a:pPr>
          <a:r>
            <a:rPr lang="zh-CN" altLang="en-US" sz="1600" kern="1200" dirty="0">
              <a:latin typeface="Microsoft YaHei" panose="020B0503020204020204" pitchFamily="34" charset="-122"/>
              <a:ea typeface="Microsoft YaHei" panose="020B0503020204020204" pitchFamily="34" charset="-122"/>
            </a:rPr>
            <a:t>不良相互作用：</a:t>
          </a:r>
          <a:r>
            <a:rPr lang="en-US" altLang="zh-CN" sz="1600" kern="1200" dirty="0">
              <a:latin typeface="Microsoft YaHei" panose="020B0503020204020204" pitchFamily="34" charset="-122"/>
              <a:ea typeface="Microsoft YaHei" panose="020B0503020204020204" pitchFamily="34" charset="-122"/>
            </a:rPr>
            <a:t>1</a:t>
          </a:r>
          <a:r>
            <a:rPr lang="zh-CN" altLang="en-US" sz="1600" kern="1200" dirty="0">
              <a:latin typeface="Microsoft YaHei" panose="020B0503020204020204" pitchFamily="34" charset="-122"/>
              <a:ea typeface="Microsoft YaHei" panose="020B0503020204020204" pitchFamily="34" charset="-122"/>
            </a:rPr>
            <a:t>）代谢性相互作用：</a:t>
          </a:r>
          <a:r>
            <a:rPr lang="en-US" altLang="zh-CN" sz="1600" kern="1200" dirty="0">
              <a:latin typeface="Microsoft YaHei" panose="020B0503020204020204" pitchFamily="34" charset="-122"/>
              <a:ea typeface="Microsoft YaHei" panose="020B0503020204020204" pitchFamily="34" charset="-122"/>
            </a:rPr>
            <a:t>CYP3A4</a:t>
          </a:r>
          <a:r>
            <a:rPr lang="zh-CN" altLang="en-US" sz="1600" kern="1200" dirty="0">
              <a:latin typeface="Microsoft YaHei" panose="020B0503020204020204" pitchFamily="34" charset="-122"/>
              <a:ea typeface="Microsoft YaHei" panose="020B0503020204020204" pitchFamily="34" charset="-122"/>
            </a:rPr>
            <a:t>底物，三唑类抗真菌药；</a:t>
          </a:r>
          <a:r>
            <a:rPr lang="en-US" altLang="zh-CN" sz="1600" kern="1200" dirty="0">
              <a:latin typeface="Microsoft YaHei" panose="020B0503020204020204" pitchFamily="34" charset="-122"/>
              <a:ea typeface="Microsoft YaHei" panose="020B0503020204020204" pitchFamily="34" charset="-122"/>
            </a:rPr>
            <a:t>CYP2D6</a:t>
          </a:r>
          <a:r>
            <a:rPr lang="zh-CN" altLang="en-US" sz="1600" kern="1200" dirty="0">
              <a:latin typeface="Microsoft YaHei" panose="020B0503020204020204" pitchFamily="34" charset="-122"/>
              <a:ea typeface="Microsoft YaHei" panose="020B0503020204020204" pitchFamily="34" charset="-122"/>
            </a:rPr>
            <a:t>抑制剂，影响部分抗抑郁药血药浓度；</a:t>
          </a:r>
          <a:r>
            <a:rPr lang="en-US" altLang="zh-CN" sz="1600" kern="1200" dirty="0">
              <a:latin typeface="Microsoft YaHei" panose="020B0503020204020204" pitchFamily="34" charset="-122"/>
              <a:ea typeface="Microsoft YaHei" panose="020B0503020204020204" pitchFamily="34" charset="-122"/>
            </a:rPr>
            <a:t>2</a:t>
          </a:r>
          <a:r>
            <a:rPr lang="zh-CN" altLang="en-US" sz="1600" kern="1200" dirty="0">
              <a:latin typeface="Microsoft YaHei" panose="020B0503020204020204" pitchFamily="34" charset="-122"/>
              <a:ea typeface="Microsoft YaHei" panose="020B0503020204020204" pitchFamily="34" charset="-122"/>
            </a:rPr>
            <a:t>）药效相互作用：降低血钙药物</a:t>
          </a:r>
        </a:p>
      </dsp:txBody>
      <dsp:txXfrm>
        <a:off x="513968" y="4227164"/>
        <a:ext cx="7705375" cy="1108842"/>
      </dsp:txXfrm>
    </dsp:sp>
    <dsp:sp modelId="{CD714654-11EB-884A-AB9E-951C52EAF24C}">
      <dsp:nvSpPr>
        <dsp:cNvPr id="0" name=""/>
        <dsp:cNvSpPr/>
      </dsp:nvSpPr>
      <dsp:spPr>
        <a:xfrm>
          <a:off x="86904" y="4354521"/>
          <a:ext cx="854127" cy="85412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75"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1048676"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697AC7-106A-4283-8231-DE27C1B809B6}" type="datetimeFigureOut">
              <a:rPr lang="zh-CN" altLang="en-US" smtClean="0"/>
              <a:t>2020/7/3</a:t>
            </a:fld>
            <a:endParaRPr lang="zh-CN" altLang="en-US"/>
          </a:p>
        </p:txBody>
      </p:sp>
      <p:sp>
        <p:nvSpPr>
          <p:cNvPr id="1048677"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1048678"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A395B5-0C54-4CC3-8657-208AD78445F4}"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69"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1048670"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A8D2BE-4D83-4DEE-81AC-943AC414CFF2}" type="datetimeFigureOut">
              <a:rPr lang="zh-CN" altLang="en-US" smtClean="0"/>
              <a:t>2020/7/3</a:t>
            </a:fld>
            <a:endParaRPr lang="zh-CN" altLang="en-US"/>
          </a:p>
        </p:txBody>
      </p:sp>
      <p:sp>
        <p:nvSpPr>
          <p:cNvPr id="1048671"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1048672"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73"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1048674"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D1282D-5F9D-49E4-8640-95869B09F94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4</a:t>
            </a:fld>
            <a:endParaRPr lang="zh-CN" altLang="en-US"/>
          </a:p>
        </p:txBody>
      </p:sp>
    </p:spTree>
    <p:extLst>
      <p:ext uri="{BB962C8B-B14F-4D97-AF65-F5344CB8AC3E}">
        <p14:creationId xmlns:p14="http://schemas.microsoft.com/office/powerpoint/2010/main" val="2140978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14</a:t>
            </a:fld>
            <a:endParaRPr lang="zh-CN" altLang="en-US"/>
          </a:p>
        </p:txBody>
      </p:sp>
    </p:spTree>
    <p:extLst>
      <p:ext uri="{BB962C8B-B14F-4D97-AF65-F5344CB8AC3E}">
        <p14:creationId xmlns:p14="http://schemas.microsoft.com/office/powerpoint/2010/main" val="1101400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15</a:t>
            </a:fld>
            <a:endParaRPr lang="zh-CN" altLang="en-US"/>
          </a:p>
        </p:txBody>
      </p:sp>
    </p:spTree>
    <p:extLst>
      <p:ext uri="{BB962C8B-B14F-4D97-AF65-F5344CB8AC3E}">
        <p14:creationId xmlns:p14="http://schemas.microsoft.com/office/powerpoint/2010/main" val="1386000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16</a:t>
            </a:fld>
            <a:endParaRPr lang="zh-CN" altLang="en-US"/>
          </a:p>
        </p:txBody>
      </p:sp>
    </p:spTree>
    <p:extLst>
      <p:ext uri="{BB962C8B-B14F-4D97-AF65-F5344CB8AC3E}">
        <p14:creationId xmlns:p14="http://schemas.microsoft.com/office/powerpoint/2010/main" val="2506457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17</a:t>
            </a:fld>
            <a:endParaRPr lang="zh-CN" altLang="en-US"/>
          </a:p>
        </p:txBody>
      </p:sp>
    </p:spTree>
    <p:extLst>
      <p:ext uri="{BB962C8B-B14F-4D97-AF65-F5344CB8AC3E}">
        <p14:creationId xmlns:p14="http://schemas.microsoft.com/office/powerpoint/2010/main" val="4173740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18</a:t>
            </a:fld>
            <a:endParaRPr lang="zh-CN" altLang="en-US"/>
          </a:p>
        </p:txBody>
      </p:sp>
    </p:spTree>
    <p:extLst>
      <p:ext uri="{BB962C8B-B14F-4D97-AF65-F5344CB8AC3E}">
        <p14:creationId xmlns:p14="http://schemas.microsoft.com/office/powerpoint/2010/main" val="1251893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19</a:t>
            </a:fld>
            <a:endParaRPr lang="zh-CN" altLang="en-US"/>
          </a:p>
        </p:txBody>
      </p:sp>
    </p:spTree>
    <p:extLst>
      <p:ext uri="{BB962C8B-B14F-4D97-AF65-F5344CB8AC3E}">
        <p14:creationId xmlns:p14="http://schemas.microsoft.com/office/powerpoint/2010/main" val="243444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22</a:t>
            </a:fld>
            <a:endParaRPr lang="zh-CN" altLang="en-US"/>
          </a:p>
        </p:txBody>
      </p:sp>
    </p:spTree>
    <p:extLst>
      <p:ext uri="{BB962C8B-B14F-4D97-AF65-F5344CB8AC3E}">
        <p14:creationId xmlns:p14="http://schemas.microsoft.com/office/powerpoint/2010/main" val="2297631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1200" dirty="0">
                <a:solidFill>
                  <a:schemeClr val="tx1"/>
                </a:solidFill>
                <a:effectLst/>
                <a:latin typeface="Arial" panose="020B0604020202020204" pitchFamily="34" charset="0"/>
                <a:ea typeface="+mn-ea"/>
                <a:cs typeface="+mn-cs"/>
              </a:rPr>
              <a:t>全院会诊：膀胱癌患合并尿毒症的患者，他每周需要进行三次血液透析，那么对血液透析的患者，化疗药物吉西他滨与奈达铂应怎么给药？我们为这位患者设计了个体化的给药方案。通过查阅文献等相关资料，我们发现血液透析患者和肾功能正常的患者之间没有观察到吉西他滨的药代动力学参数的明显差异，静脉给药的吉西他滨在体内</a:t>
            </a:r>
            <a:r>
              <a:rPr lang="en-US" altLang="zh-CN" sz="1200" kern="1200" dirty="0">
                <a:solidFill>
                  <a:schemeClr val="tx1"/>
                </a:solidFill>
                <a:effectLst/>
                <a:latin typeface="Arial" panose="020B0604020202020204" pitchFamily="34" charset="0"/>
                <a:ea typeface="+mn-ea"/>
                <a:cs typeface="+mn-cs"/>
              </a:rPr>
              <a:t>90%</a:t>
            </a:r>
            <a:r>
              <a:rPr lang="zh-CN" altLang="en-US" sz="1200" kern="1200" dirty="0">
                <a:solidFill>
                  <a:schemeClr val="tx1"/>
                </a:solidFill>
                <a:effectLst/>
                <a:latin typeface="Arial" panose="020B0604020202020204" pitchFamily="34" charset="0"/>
                <a:ea typeface="+mn-ea"/>
                <a:cs typeface="+mn-cs"/>
              </a:rPr>
              <a:t>以上代谢为无细胞毒性的代谢产物二氟尿苷。而二氟尿苷通过尿液排泄，可以被血透清除。结合吉西他滨半衰期</a:t>
            </a:r>
            <a:r>
              <a:rPr lang="en-US" altLang="zh-CN" sz="1200" kern="1200" dirty="0">
                <a:solidFill>
                  <a:schemeClr val="tx1"/>
                </a:solidFill>
                <a:effectLst/>
                <a:latin typeface="Arial" panose="020B0604020202020204" pitchFamily="34" charset="0"/>
                <a:ea typeface="+mn-ea"/>
                <a:cs typeface="+mn-cs"/>
              </a:rPr>
              <a:t>42-94min</a:t>
            </a:r>
            <a:r>
              <a:rPr lang="zh-CN" altLang="en-US" sz="1200" kern="1200" dirty="0">
                <a:solidFill>
                  <a:schemeClr val="tx1"/>
                </a:solidFill>
                <a:effectLst/>
                <a:latin typeface="Arial" panose="020B0604020202020204" pitchFamily="34" charset="0"/>
                <a:ea typeface="+mn-ea"/>
                <a:cs typeface="+mn-cs"/>
              </a:rPr>
              <a:t>，给药后</a:t>
            </a:r>
            <a:r>
              <a:rPr lang="en-US" altLang="zh-CN" sz="1200" kern="1200" dirty="0">
                <a:solidFill>
                  <a:schemeClr val="tx1"/>
                </a:solidFill>
                <a:effectLst/>
                <a:latin typeface="Arial" panose="020B0604020202020204" pitchFamily="34" charset="0"/>
                <a:ea typeface="+mn-ea"/>
                <a:cs typeface="+mn-cs"/>
              </a:rPr>
              <a:t>6-11</a:t>
            </a:r>
            <a:r>
              <a:rPr lang="zh-CN" altLang="en-US" sz="1200" kern="1200" dirty="0">
                <a:solidFill>
                  <a:schemeClr val="tx1"/>
                </a:solidFill>
                <a:effectLst/>
                <a:latin typeface="Arial" panose="020B0604020202020204" pitchFamily="34" charset="0"/>
                <a:ea typeface="+mn-ea"/>
                <a:cs typeface="+mn-cs"/>
              </a:rPr>
              <a:t>小时内被完全清除，因此，吉西他滨无需调整剂量，一般在透析前</a:t>
            </a:r>
            <a:r>
              <a:rPr lang="en-US" altLang="zh-CN" sz="1200" kern="1200" dirty="0">
                <a:solidFill>
                  <a:schemeClr val="tx1"/>
                </a:solidFill>
                <a:effectLst/>
                <a:latin typeface="Arial" panose="020B0604020202020204" pitchFamily="34" charset="0"/>
                <a:ea typeface="+mn-ea"/>
                <a:cs typeface="+mn-cs"/>
              </a:rPr>
              <a:t>6-12</a:t>
            </a:r>
            <a:r>
              <a:rPr lang="zh-CN" altLang="en-US" sz="1200" kern="1200" dirty="0">
                <a:solidFill>
                  <a:schemeClr val="tx1"/>
                </a:solidFill>
                <a:effectLst/>
                <a:latin typeface="Arial" panose="020B0604020202020204" pitchFamily="34" charset="0"/>
                <a:ea typeface="+mn-ea"/>
                <a:cs typeface="+mn-cs"/>
              </a:rPr>
              <a:t>小时给药。而奈达铂在血透患者中给药的相关文献较少，报道的给药剂量不一。使用剂量有</a:t>
            </a:r>
            <a:r>
              <a:rPr lang="en-US" altLang="zh-CN" sz="1200" kern="1200" dirty="0">
                <a:solidFill>
                  <a:schemeClr val="tx1"/>
                </a:solidFill>
                <a:effectLst/>
                <a:latin typeface="Arial" panose="020B0604020202020204" pitchFamily="34" charset="0"/>
                <a:ea typeface="+mn-ea"/>
                <a:cs typeface="+mn-cs"/>
              </a:rPr>
              <a:t>16mg/m</a:t>
            </a:r>
            <a:r>
              <a:rPr lang="en-US" altLang="zh-CN" sz="1200" kern="1200" baseline="30000" dirty="0">
                <a:solidFill>
                  <a:schemeClr val="tx1"/>
                </a:solidFill>
                <a:effectLst/>
                <a:latin typeface="Arial" panose="020B0604020202020204" pitchFamily="34" charset="0"/>
                <a:ea typeface="+mn-ea"/>
                <a:cs typeface="+mn-cs"/>
              </a:rPr>
              <a:t>2</a:t>
            </a:r>
            <a:r>
              <a:rPr lang="zh-CN" altLang="en-US" sz="1200" kern="1200" dirty="0">
                <a:solidFill>
                  <a:schemeClr val="tx1"/>
                </a:solidFill>
                <a:effectLst/>
                <a:latin typeface="Arial" panose="020B0604020202020204" pitchFamily="34" charset="0"/>
                <a:ea typeface="+mn-ea"/>
                <a:cs typeface="+mn-cs"/>
              </a:rPr>
              <a:t>、</a:t>
            </a:r>
            <a:r>
              <a:rPr lang="en-US" altLang="zh-CN" sz="1200" kern="1200" dirty="0">
                <a:solidFill>
                  <a:schemeClr val="tx1"/>
                </a:solidFill>
                <a:effectLst/>
                <a:latin typeface="Arial" panose="020B0604020202020204" pitchFamily="34" charset="0"/>
                <a:ea typeface="+mn-ea"/>
                <a:cs typeface="+mn-cs"/>
              </a:rPr>
              <a:t>50mg</a:t>
            </a:r>
            <a:r>
              <a:rPr lang="zh-CN" altLang="en-US" sz="1200" kern="1200" dirty="0">
                <a:solidFill>
                  <a:schemeClr val="tx1"/>
                </a:solidFill>
                <a:effectLst/>
                <a:latin typeface="Arial" panose="020B0604020202020204" pitchFamily="34" charset="0"/>
                <a:ea typeface="+mn-ea"/>
                <a:cs typeface="+mn-cs"/>
              </a:rPr>
              <a:t>，这两例均为</a:t>
            </a:r>
            <a:r>
              <a:rPr lang="en-US" altLang="zh-CN" sz="1200" kern="1200" dirty="0">
                <a:solidFill>
                  <a:schemeClr val="tx1"/>
                </a:solidFill>
                <a:effectLst/>
                <a:latin typeface="Arial" panose="020B0604020202020204" pitchFamily="34" charset="0"/>
                <a:ea typeface="+mn-ea"/>
                <a:cs typeface="+mn-cs"/>
              </a:rPr>
              <a:t>70</a:t>
            </a:r>
            <a:r>
              <a:rPr lang="zh-CN" altLang="en-US" sz="1200" kern="1200" dirty="0">
                <a:solidFill>
                  <a:schemeClr val="tx1"/>
                </a:solidFill>
                <a:effectLst/>
                <a:latin typeface="Arial" panose="020B0604020202020204" pitchFamily="34" charset="0"/>
                <a:ea typeface="+mn-ea"/>
                <a:cs typeface="+mn-cs"/>
              </a:rPr>
              <a:t>岁以上老年患者。还有一项研究将剂量减半，同时检测了浓度，虽然峰浓度也减半，但总体暴露水平与肾功能正常的患者一样。关于给药后的透析时间，有报道给药后</a:t>
            </a:r>
            <a:r>
              <a:rPr lang="en-US" altLang="zh-CN" sz="1200" kern="1200" dirty="0">
                <a:solidFill>
                  <a:schemeClr val="tx1"/>
                </a:solidFill>
                <a:effectLst/>
                <a:latin typeface="Arial" panose="020B0604020202020204" pitchFamily="34" charset="0"/>
                <a:ea typeface="+mn-ea"/>
                <a:cs typeface="+mn-cs"/>
              </a:rPr>
              <a:t>1</a:t>
            </a:r>
            <a:r>
              <a:rPr lang="zh-CN" altLang="en-US" sz="1200" kern="1200" dirty="0">
                <a:solidFill>
                  <a:schemeClr val="tx1"/>
                </a:solidFill>
                <a:effectLst/>
                <a:latin typeface="Arial" panose="020B0604020202020204" pitchFamily="34" charset="0"/>
                <a:ea typeface="+mn-ea"/>
                <a:cs typeface="+mn-cs"/>
              </a:rPr>
              <a:t>小时透析也有报道给药后</a:t>
            </a:r>
            <a:r>
              <a:rPr lang="en-US" altLang="zh-CN" sz="1200" kern="1200" dirty="0">
                <a:solidFill>
                  <a:schemeClr val="tx1"/>
                </a:solidFill>
                <a:effectLst/>
                <a:latin typeface="Arial" panose="020B0604020202020204" pitchFamily="34" charset="0"/>
                <a:ea typeface="+mn-ea"/>
                <a:cs typeface="+mn-cs"/>
              </a:rPr>
              <a:t>3</a:t>
            </a:r>
            <a:r>
              <a:rPr lang="zh-CN" altLang="en-US" sz="1200" kern="1200" dirty="0">
                <a:solidFill>
                  <a:schemeClr val="tx1"/>
                </a:solidFill>
                <a:effectLst/>
                <a:latin typeface="Arial" panose="020B0604020202020204" pitchFamily="34" charset="0"/>
                <a:ea typeface="+mn-ea"/>
                <a:cs typeface="+mn-cs"/>
              </a:rPr>
              <a:t>小时透析。</a:t>
            </a:r>
          </a:p>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23</a:t>
            </a:fld>
            <a:endParaRPr lang="zh-CN" altLang="en-US"/>
          </a:p>
        </p:txBody>
      </p:sp>
    </p:spTree>
    <p:extLst>
      <p:ext uri="{BB962C8B-B14F-4D97-AF65-F5344CB8AC3E}">
        <p14:creationId xmlns:p14="http://schemas.microsoft.com/office/powerpoint/2010/main" val="919618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24</a:t>
            </a:fld>
            <a:endParaRPr lang="zh-CN" altLang="en-US"/>
          </a:p>
        </p:txBody>
      </p:sp>
    </p:spTree>
    <p:extLst>
      <p:ext uri="{BB962C8B-B14F-4D97-AF65-F5344CB8AC3E}">
        <p14:creationId xmlns:p14="http://schemas.microsoft.com/office/powerpoint/2010/main" val="3337966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25</a:t>
            </a:fld>
            <a:endParaRPr lang="zh-CN" altLang="en-US"/>
          </a:p>
        </p:txBody>
      </p:sp>
    </p:spTree>
    <p:extLst>
      <p:ext uri="{BB962C8B-B14F-4D97-AF65-F5344CB8AC3E}">
        <p14:creationId xmlns:p14="http://schemas.microsoft.com/office/powerpoint/2010/main" val="139893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5</a:t>
            </a:fld>
            <a:endParaRPr lang="zh-CN" altLang="en-US"/>
          </a:p>
        </p:txBody>
      </p:sp>
    </p:spTree>
    <p:extLst>
      <p:ext uri="{BB962C8B-B14F-4D97-AF65-F5344CB8AC3E}">
        <p14:creationId xmlns:p14="http://schemas.microsoft.com/office/powerpoint/2010/main" val="20936252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30</a:t>
            </a:fld>
            <a:endParaRPr lang="zh-CN" altLang="en-US"/>
          </a:p>
        </p:txBody>
      </p:sp>
    </p:spTree>
    <p:extLst>
      <p:ext uri="{BB962C8B-B14F-4D97-AF65-F5344CB8AC3E}">
        <p14:creationId xmlns:p14="http://schemas.microsoft.com/office/powerpoint/2010/main" val="895724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31</a:t>
            </a:fld>
            <a:endParaRPr lang="zh-CN" altLang="en-US"/>
          </a:p>
        </p:txBody>
      </p:sp>
    </p:spTree>
    <p:extLst>
      <p:ext uri="{BB962C8B-B14F-4D97-AF65-F5344CB8AC3E}">
        <p14:creationId xmlns:p14="http://schemas.microsoft.com/office/powerpoint/2010/main" val="476310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32</a:t>
            </a:fld>
            <a:endParaRPr lang="zh-CN" altLang="en-US"/>
          </a:p>
        </p:txBody>
      </p:sp>
    </p:spTree>
    <p:extLst>
      <p:ext uri="{BB962C8B-B14F-4D97-AF65-F5344CB8AC3E}">
        <p14:creationId xmlns:p14="http://schemas.microsoft.com/office/powerpoint/2010/main" val="26824614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1"/>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34</a:t>
            </a:fld>
            <a:endParaRPr lang="zh-CN" altLang="en-US"/>
          </a:p>
        </p:txBody>
      </p:sp>
    </p:spTree>
    <p:extLst>
      <p:ext uri="{BB962C8B-B14F-4D97-AF65-F5344CB8AC3E}">
        <p14:creationId xmlns:p14="http://schemas.microsoft.com/office/powerpoint/2010/main" val="1626032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6</a:t>
            </a:fld>
            <a:endParaRPr lang="zh-CN" altLang="en-US"/>
          </a:p>
        </p:txBody>
      </p:sp>
    </p:spTree>
    <p:extLst>
      <p:ext uri="{BB962C8B-B14F-4D97-AF65-F5344CB8AC3E}">
        <p14:creationId xmlns:p14="http://schemas.microsoft.com/office/powerpoint/2010/main" val="1249690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7</a:t>
            </a:fld>
            <a:endParaRPr lang="zh-CN" altLang="en-US"/>
          </a:p>
        </p:txBody>
      </p:sp>
    </p:spTree>
    <p:extLst>
      <p:ext uri="{BB962C8B-B14F-4D97-AF65-F5344CB8AC3E}">
        <p14:creationId xmlns:p14="http://schemas.microsoft.com/office/powerpoint/2010/main" val="4175784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8</a:t>
            </a:fld>
            <a:endParaRPr lang="zh-CN" altLang="en-US"/>
          </a:p>
        </p:txBody>
      </p:sp>
    </p:spTree>
    <p:extLst>
      <p:ext uri="{BB962C8B-B14F-4D97-AF65-F5344CB8AC3E}">
        <p14:creationId xmlns:p14="http://schemas.microsoft.com/office/powerpoint/2010/main" val="4066054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10</a:t>
            </a:fld>
            <a:endParaRPr lang="zh-CN" altLang="en-US"/>
          </a:p>
        </p:txBody>
      </p:sp>
    </p:spTree>
    <p:extLst>
      <p:ext uri="{BB962C8B-B14F-4D97-AF65-F5344CB8AC3E}">
        <p14:creationId xmlns:p14="http://schemas.microsoft.com/office/powerpoint/2010/main" val="4212962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latin typeface="微软雅黑" pitchFamily="34" charset="-122"/>
                <a:ea typeface="微软雅黑" pitchFamily="34" charset="-122"/>
              </a:rPr>
              <a:t>本品为重组人红细胞生成素</a:t>
            </a:r>
            <a:r>
              <a:rPr lang="en-US" altLang="zh-CN" dirty="0">
                <a:latin typeface="微软雅黑" pitchFamily="34" charset="-122"/>
                <a:ea typeface="微软雅黑" pitchFamily="34" charset="-122"/>
              </a:rPr>
              <a:t>(</a:t>
            </a:r>
            <a:r>
              <a:rPr lang="en-US" altLang="zh-CN" dirty="0" err="1">
                <a:latin typeface="微软雅黑" pitchFamily="34" charset="-122"/>
                <a:ea typeface="微软雅黑" pitchFamily="34" charset="-122"/>
              </a:rPr>
              <a:t>rhEPO</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，与天然产品相比，生物学作用在体内、外基本一致。药效学试验表明，本品可增加红系造血祖细胞</a:t>
            </a:r>
            <a:r>
              <a:rPr lang="en-US" altLang="zh-CN" dirty="0">
                <a:latin typeface="微软雅黑" pitchFamily="34" charset="-122"/>
                <a:ea typeface="微软雅黑" pitchFamily="34" charset="-122"/>
              </a:rPr>
              <a:t>(CFU-E)</a:t>
            </a:r>
            <a:r>
              <a:rPr lang="zh-CN" altLang="en-US" dirty="0">
                <a:latin typeface="微软雅黑" pitchFamily="34" charset="-122"/>
                <a:ea typeface="微软雅黑" pitchFamily="34" charset="-122"/>
              </a:rPr>
              <a:t>的集落生成率，并对慢性肾功能衰竭性贫血有明显的治疗作用。</a:t>
            </a:r>
            <a:endParaRPr lang="en-US" altLang="zh-CN" dirty="0">
              <a:latin typeface="微软雅黑" pitchFamily="34" charset="-122"/>
              <a:ea typeface="微软雅黑" pitchFamily="34" charset="-122"/>
            </a:endParaRPr>
          </a:p>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11</a:t>
            </a:fld>
            <a:endParaRPr lang="zh-CN" altLang="en-US"/>
          </a:p>
        </p:txBody>
      </p:sp>
    </p:spTree>
    <p:extLst>
      <p:ext uri="{BB962C8B-B14F-4D97-AF65-F5344CB8AC3E}">
        <p14:creationId xmlns:p14="http://schemas.microsoft.com/office/powerpoint/2010/main" val="2343189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12</a:t>
            </a:fld>
            <a:endParaRPr lang="zh-CN" altLang="en-US"/>
          </a:p>
        </p:txBody>
      </p:sp>
    </p:spTree>
    <p:extLst>
      <p:ext uri="{BB962C8B-B14F-4D97-AF65-F5344CB8AC3E}">
        <p14:creationId xmlns:p14="http://schemas.microsoft.com/office/powerpoint/2010/main" val="4029199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1282D-5F9D-49E4-8640-95869B09F949}" type="slidenum">
              <a:rPr lang="zh-CN" altLang="en-US" smtClean="0"/>
              <a:t>13</a:t>
            </a:fld>
            <a:endParaRPr lang="zh-CN" altLang="en-US"/>
          </a:p>
        </p:txBody>
      </p:sp>
    </p:spTree>
    <p:extLst>
      <p:ext uri="{BB962C8B-B14F-4D97-AF65-F5344CB8AC3E}">
        <p14:creationId xmlns:p14="http://schemas.microsoft.com/office/powerpoint/2010/main" val="1451787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048580" name="标题 1"/>
          <p:cNvSpPr>
            <a:spLocks noGrp="1"/>
          </p:cNvSpPr>
          <p:nvPr>
            <p:ph type="ctrTitle"/>
          </p:nvPr>
        </p:nvSpPr>
        <p:spPr>
          <a:xfrm>
            <a:off x="1143000" y="1340768"/>
            <a:ext cx="6858000" cy="2387600"/>
          </a:xfrm>
        </p:spPr>
        <p:txBody>
          <a:bodyPr anchor="b"/>
          <a:lstStyle>
            <a:lvl1pPr algn="ctr">
              <a:defRPr sz="6000"/>
            </a:lvl1pPr>
          </a:lstStyle>
          <a:p>
            <a:r>
              <a:rPr lang="zh-CN" altLang="en-US"/>
              <a:t>单击此处编辑母版标题样式</a:t>
            </a:r>
          </a:p>
        </p:txBody>
      </p:sp>
      <p:sp>
        <p:nvSpPr>
          <p:cNvPr id="1048581" name="副标题 2"/>
          <p:cNvSpPr>
            <a:spLocks noGrp="1"/>
          </p:cNvSpPr>
          <p:nvPr>
            <p:ph type="subTitle" idx="1"/>
          </p:nvPr>
        </p:nvSpPr>
        <p:spPr>
          <a:xfrm>
            <a:off x="1143000" y="4365526"/>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048582" name="页脚占位符 4"/>
          <p:cNvSpPr>
            <a:spLocks noGrp="1"/>
          </p:cNvSpPr>
          <p:nvPr>
            <p:ph type="ftr" sz="quarter" idx="11"/>
          </p:nvPr>
        </p:nvSpPr>
        <p:spPr/>
        <p:txBody>
          <a:bodyPr/>
          <a:lstStyle/>
          <a:p>
            <a:endParaRPr lang="zh-CN" altLang="en-US"/>
          </a:p>
        </p:txBody>
      </p:sp>
      <p:sp>
        <p:nvSpPr>
          <p:cNvPr id="1048583" name="灯片编号占位符 5"/>
          <p:cNvSpPr>
            <a:spLocks noGrp="1"/>
          </p:cNvSpPr>
          <p:nvPr>
            <p:ph type="sldNum" sz="quarter" idx="12"/>
          </p:nvPr>
        </p:nvSpPr>
        <p:spPr/>
        <p:txBody>
          <a:bodyPr/>
          <a:lstStyle/>
          <a:p>
            <a:fld id="{54FA6E4E-5C42-4058-BEAA-032A0B0EA2A0}" type="slidenum">
              <a:rPr lang="zh-CN" altLang="en-US" smtClean="0"/>
              <a:t>‹#›</a:t>
            </a:fld>
            <a:endParaRPr lang="zh-CN" altLang="en-US"/>
          </a:p>
        </p:txBody>
      </p:sp>
      <p:sp>
        <p:nvSpPr>
          <p:cNvPr id="1048584" name="等腰三角形 6"/>
          <p:cNvSpPr/>
          <p:nvPr userDrawn="1"/>
        </p:nvSpPr>
        <p:spPr>
          <a:xfrm>
            <a:off x="0" y="5877272"/>
            <a:ext cx="3647166" cy="980728"/>
          </a:xfrm>
          <a:prstGeom prst="triangle">
            <a:avLst>
              <a:gd name="adj" fmla="val 0"/>
            </a:avLst>
          </a:prstGeom>
          <a:solidFill>
            <a:srgbClr val="44AE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2097152" name="图片 7"/>
          <p:cNvPicPr>
            <a:picLocks noChangeAspect="1"/>
          </p:cNvPicPr>
          <p:nvPr userDrawn="1"/>
        </p:nvPicPr>
        <p:blipFill>
          <a:blip r:embed="rId2"/>
          <a:stretch>
            <a:fillRect/>
          </a:stretch>
        </p:blipFill>
        <p:spPr>
          <a:xfrm>
            <a:off x="7458798" y="173932"/>
            <a:ext cx="1495044" cy="1426464"/>
          </a:xfrm>
          <a:prstGeom prst="rect">
            <a:avLst/>
          </a:prstGeom>
          <a:effectLst>
            <a:outerShdw dist="50800" sx="1000" sy="1000" algn="ctr" rotWithShape="0">
              <a:srgbClr val="000000"/>
            </a:outerShdw>
          </a:effectLst>
        </p:spPr>
      </p:pic>
      <p:sp>
        <p:nvSpPr>
          <p:cNvPr id="1048585" name="矩形 8"/>
          <p:cNvSpPr/>
          <p:nvPr userDrawn="1"/>
        </p:nvSpPr>
        <p:spPr>
          <a:xfrm>
            <a:off x="266036" y="6372036"/>
            <a:ext cx="1338828" cy="369332"/>
          </a:xfrm>
          <a:prstGeom prst="rect">
            <a:avLst/>
          </a:prstGeom>
        </p:spPr>
        <p:txBody>
          <a:bodyPr wrap="none">
            <a:spAutoFit/>
          </a:bodyPr>
          <a:lstStyle/>
          <a:p>
            <a:r>
              <a:rPr lang="zh-CN" altLang="en-US" dirty="0">
                <a:solidFill>
                  <a:schemeClr val="bg1"/>
                </a:solidFill>
              </a:rPr>
              <a:t>北京药学会</a:t>
            </a:r>
            <a:endParaRPr lang="en-US" altLang="zh-CN" dirty="0">
              <a:solidFill>
                <a:schemeClr val="bg1"/>
              </a:solidFill>
            </a:endParaRPr>
          </a:p>
        </p:txBody>
      </p:sp>
      <p:sp>
        <p:nvSpPr>
          <p:cNvPr id="1048586" name="任意多边形 12"/>
          <p:cNvSpPr/>
          <p:nvPr userDrawn="1"/>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rgbClr val="44AED0">
              <a:alpha val="40000"/>
            </a:srgbClr>
          </a:solidFill>
          <a:ln w="9525" cap="flat" cmpd="sng" algn="ctr">
            <a:noFill/>
            <a:prstDash val="solid"/>
            <a:round/>
            <a:headEnd type="none" w="med" len="med"/>
            <a:tailEnd type="none" w="med" len="med"/>
          </a:ln>
          <a:effectLst/>
        </p:spPr>
        <p:txBody>
          <a:bodyPr/>
          <a:lstStyle/>
          <a:p>
            <a:pPr fontAlgn="base">
              <a:spcBef>
                <a:spcPct val="0"/>
              </a:spcBef>
              <a:spcAft>
                <a:spcPct val="0"/>
              </a:spcAft>
            </a:pPr>
            <a:endParaRPr lang="en-US" dirty="0">
              <a:solidFill>
                <a:prstClr val="black"/>
              </a:solidFill>
              <a:latin typeface="Arial" charset="0"/>
              <a:ea typeface="宋体"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1048636" name="标题 1"/>
          <p:cNvSpPr>
            <a:spLocks noGrp="1"/>
          </p:cNvSpPr>
          <p:nvPr>
            <p:ph type="title"/>
          </p:nvPr>
        </p:nvSpPr>
        <p:spPr/>
        <p:txBody>
          <a:bodyPr/>
          <a:lstStyle/>
          <a:p>
            <a:r>
              <a:rPr lang="zh-CN" altLang="en-US"/>
              <a:t>单击此处编辑母版标题样式</a:t>
            </a:r>
          </a:p>
        </p:txBody>
      </p:sp>
      <p:sp>
        <p:nvSpPr>
          <p:cNvPr id="1048637"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38" name="日期占位符 3"/>
          <p:cNvSpPr>
            <a:spLocks noGrp="1"/>
          </p:cNvSpPr>
          <p:nvPr>
            <p:ph type="dt" sz="half" idx="10"/>
          </p:nvPr>
        </p:nvSpPr>
        <p:spPr>
          <a:xfrm>
            <a:off x="628650" y="6356350"/>
            <a:ext cx="2057400" cy="365125"/>
          </a:xfrm>
          <a:prstGeom prst="rect">
            <a:avLst/>
          </a:prstGeom>
        </p:spPr>
        <p:txBody>
          <a:bodyPr/>
          <a:lstStyle/>
          <a:p>
            <a:fld id="{6BB57CA0-76D5-4D8D-AE14-28AF40370E08}" type="datetimeFigureOut">
              <a:rPr lang="zh-CN" altLang="en-US" smtClean="0"/>
              <a:t>2020/7/3</a:t>
            </a:fld>
            <a:endParaRPr lang="zh-CN" altLang="en-US"/>
          </a:p>
        </p:txBody>
      </p:sp>
      <p:sp>
        <p:nvSpPr>
          <p:cNvPr id="1048639" name="页脚占位符 4"/>
          <p:cNvSpPr>
            <a:spLocks noGrp="1"/>
          </p:cNvSpPr>
          <p:nvPr>
            <p:ph type="ftr" sz="quarter" idx="11"/>
          </p:nvPr>
        </p:nvSpPr>
        <p:spPr/>
        <p:txBody>
          <a:bodyPr/>
          <a:lstStyle/>
          <a:p>
            <a:endParaRPr lang="zh-CN" altLang="en-US"/>
          </a:p>
        </p:txBody>
      </p:sp>
      <p:sp>
        <p:nvSpPr>
          <p:cNvPr id="1048640" name="灯片编号占位符 5"/>
          <p:cNvSpPr>
            <a:spLocks noGrp="1"/>
          </p:cNvSpPr>
          <p:nvPr>
            <p:ph type="sldNum" sz="quarter" idx="12"/>
          </p:nvPr>
        </p:nvSpPr>
        <p:spPr/>
        <p:txBody>
          <a:bodyPr/>
          <a:lstStyle/>
          <a:p>
            <a:fld id="{54FA6E4E-5C42-4058-BEAA-032A0B0EA2A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1048625"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1048626" name="竖排文字占位符 2"/>
          <p:cNvSpPr>
            <a:spLocks noGrp="1"/>
          </p:cNvSpPr>
          <p:nvPr>
            <p:ph type="body" orient="vert" idx="1"/>
          </p:nvPr>
        </p:nvSpPr>
        <p:spPr>
          <a:xfrm>
            <a:off x="628650" y="365125"/>
            <a:ext cx="57626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27" name="日期占位符 3"/>
          <p:cNvSpPr>
            <a:spLocks noGrp="1"/>
          </p:cNvSpPr>
          <p:nvPr>
            <p:ph type="dt" sz="half" idx="10"/>
          </p:nvPr>
        </p:nvSpPr>
        <p:spPr>
          <a:xfrm>
            <a:off x="628650" y="6356350"/>
            <a:ext cx="2057400" cy="365125"/>
          </a:xfrm>
          <a:prstGeom prst="rect">
            <a:avLst/>
          </a:prstGeom>
        </p:spPr>
        <p:txBody>
          <a:bodyPr/>
          <a:lstStyle/>
          <a:p>
            <a:fld id="{6BB57CA0-76D5-4D8D-AE14-28AF40370E08}" type="datetimeFigureOut">
              <a:rPr lang="zh-CN" altLang="en-US" smtClean="0"/>
              <a:t>2020/7/3</a:t>
            </a:fld>
            <a:endParaRPr lang="zh-CN" altLang="en-US"/>
          </a:p>
        </p:txBody>
      </p:sp>
      <p:sp>
        <p:nvSpPr>
          <p:cNvPr id="1048628" name="页脚占位符 4"/>
          <p:cNvSpPr>
            <a:spLocks noGrp="1"/>
          </p:cNvSpPr>
          <p:nvPr>
            <p:ph type="ftr" sz="quarter" idx="11"/>
          </p:nvPr>
        </p:nvSpPr>
        <p:spPr/>
        <p:txBody>
          <a:bodyPr/>
          <a:lstStyle/>
          <a:p>
            <a:endParaRPr lang="zh-CN" altLang="en-US"/>
          </a:p>
        </p:txBody>
      </p:sp>
      <p:sp>
        <p:nvSpPr>
          <p:cNvPr id="1048629" name="灯片编号占位符 5"/>
          <p:cNvSpPr>
            <a:spLocks noGrp="1"/>
          </p:cNvSpPr>
          <p:nvPr>
            <p:ph type="sldNum" sz="quarter" idx="12"/>
          </p:nvPr>
        </p:nvSpPr>
        <p:spPr/>
        <p:txBody>
          <a:bodyPr/>
          <a:lstStyle/>
          <a:p>
            <a:fld id="{54FA6E4E-5C42-4058-BEAA-032A0B0EA2A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cxnSp>
        <p:nvCxnSpPr>
          <p:cNvPr id="3145728" name="直接连接符 9"/>
          <p:cNvCxnSpPr>
            <a:cxnSpLocks/>
          </p:cNvCxnSpPr>
          <p:nvPr userDrawn="1"/>
        </p:nvCxnSpPr>
        <p:spPr>
          <a:xfrm flipH="1">
            <a:off x="764121" y="836712"/>
            <a:ext cx="7615758" cy="0"/>
          </a:xfrm>
          <a:prstGeom prst="line">
            <a:avLst/>
          </a:prstGeom>
          <a:ln w="28575">
            <a:solidFill>
              <a:srgbClr val="44AED0"/>
            </a:solidFill>
            <a:prstDash val="solid"/>
          </a:ln>
          <a:effectLst>
            <a:outerShdw blurRad="38100" dist="25400" dir="5400000" algn="ctr" rotWithShape="0">
              <a:schemeClr val="bg1">
                <a:lumMod val="50000"/>
              </a:schemeClr>
            </a:outerShdw>
          </a:effectLst>
        </p:spPr>
        <p:style>
          <a:lnRef idx="1">
            <a:schemeClr val="accent1"/>
          </a:lnRef>
          <a:fillRef idx="0">
            <a:schemeClr val="accent1"/>
          </a:fillRef>
          <a:effectRef idx="0">
            <a:schemeClr val="accent1"/>
          </a:effectRef>
          <a:fontRef idx="minor">
            <a:schemeClr val="tx1"/>
          </a:fontRef>
        </p:style>
      </p:cxnSp>
      <p:sp>
        <p:nvSpPr>
          <p:cNvPr id="1048589" name="标题 1"/>
          <p:cNvSpPr>
            <a:spLocks noGrp="1"/>
          </p:cNvSpPr>
          <p:nvPr>
            <p:ph type="title"/>
          </p:nvPr>
        </p:nvSpPr>
        <p:spPr>
          <a:xfrm>
            <a:off x="710729" y="204893"/>
            <a:ext cx="6984776" cy="597861"/>
          </a:xfrm>
        </p:spPr>
        <p:txBody>
          <a:bodyPr/>
          <a:lstStyle/>
          <a:p>
            <a:r>
              <a:rPr lang="zh-CN" altLang="en-US" dirty="0"/>
              <a:t>单击此处编辑母版标题样式</a:t>
            </a:r>
          </a:p>
        </p:txBody>
      </p:sp>
      <p:sp>
        <p:nvSpPr>
          <p:cNvPr id="1048590" name="内容占位符 2"/>
          <p:cNvSpPr>
            <a:spLocks noGrp="1"/>
          </p:cNvSpPr>
          <p:nvPr>
            <p:ph idx="1"/>
          </p:nvPr>
        </p:nvSpPr>
        <p:spPr>
          <a:xfrm>
            <a:off x="628650" y="1247875"/>
            <a:ext cx="7886700" cy="4621459"/>
          </a:xfrm>
        </p:spPr>
        <p:txBody>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1048591" name="日期占位符 3"/>
          <p:cNvSpPr>
            <a:spLocks noGrp="1"/>
          </p:cNvSpPr>
          <p:nvPr>
            <p:ph type="dt" sz="half" idx="10"/>
          </p:nvPr>
        </p:nvSpPr>
        <p:spPr>
          <a:xfrm>
            <a:off x="628650" y="6356350"/>
            <a:ext cx="2057400" cy="365125"/>
          </a:xfrm>
          <a:prstGeom prst="rect">
            <a:avLst/>
          </a:prstGeom>
        </p:spPr>
        <p:txBody>
          <a:bodyPr/>
          <a:lstStyle/>
          <a:p>
            <a:fld id="{6BB57CA0-76D5-4D8D-AE14-28AF40370E08}" type="datetimeFigureOut">
              <a:rPr lang="zh-CN" altLang="en-US" smtClean="0"/>
              <a:t>2020/7/3</a:t>
            </a:fld>
            <a:endParaRPr lang="zh-CN" altLang="en-US"/>
          </a:p>
        </p:txBody>
      </p:sp>
      <p:sp>
        <p:nvSpPr>
          <p:cNvPr id="1048592" name="页脚占位符 4"/>
          <p:cNvSpPr>
            <a:spLocks noGrp="1"/>
          </p:cNvSpPr>
          <p:nvPr>
            <p:ph type="ftr" sz="quarter" idx="11"/>
          </p:nvPr>
        </p:nvSpPr>
        <p:spPr/>
        <p:txBody>
          <a:bodyPr/>
          <a:lstStyle/>
          <a:p>
            <a:endParaRPr lang="zh-CN" altLang="en-US"/>
          </a:p>
        </p:txBody>
      </p:sp>
      <p:sp>
        <p:nvSpPr>
          <p:cNvPr id="1048593" name="灯片编号占位符 5"/>
          <p:cNvSpPr>
            <a:spLocks noGrp="1"/>
          </p:cNvSpPr>
          <p:nvPr>
            <p:ph type="sldNum" sz="quarter" idx="12"/>
          </p:nvPr>
        </p:nvSpPr>
        <p:spPr/>
        <p:txBody>
          <a:bodyPr/>
          <a:lstStyle/>
          <a:p>
            <a:fld id="{54FA6E4E-5C42-4058-BEAA-032A0B0EA2A0}" type="slidenum">
              <a:rPr lang="zh-CN" altLang="en-US" smtClean="0"/>
              <a:t>‹#›</a:t>
            </a:fld>
            <a:endParaRPr lang="zh-CN" altLang="en-US"/>
          </a:p>
        </p:txBody>
      </p:sp>
      <p:sp>
        <p:nvSpPr>
          <p:cNvPr id="1048594" name="等腰三角形 6"/>
          <p:cNvSpPr/>
          <p:nvPr userDrawn="1"/>
        </p:nvSpPr>
        <p:spPr>
          <a:xfrm>
            <a:off x="0" y="5877272"/>
            <a:ext cx="3647166" cy="980728"/>
          </a:xfrm>
          <a:prstGeom prst="triangle">
            <a:avLst>
              <a:gd name="adj" fmla="val 0"/>
            </a:avLst>
          </a:prstGeom>
          <a:solidFill>
            <a:srgbClr val="44AE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2097153" name="图片 7"/>
          <p:cNvPicPr>
            <a:picLocks noChangeAspect="1"/>
          </p:cNvPicPr>
          <p:nvPr userDrawn="1"/>
        </p:nvPicPr>
        <p:blipFill>
          <a:blip r:embed="rId2" cstate="print"/>
          <a:stretch>
            <a:fillRect/>
          </a:stretch>
        </p:blipFill>
        <p:spPr>
          <a:xfrm>
            <a:off x="7856230" y="94038"/>
            <a:ext cx="1141482" cy="1089120"/>
          </a:xfrm>
          <a:prstGeom prst="rect">
            <a:avLst/>
          </a:prstGeom>
          <a:effectLst>
            <a:outerShdw dist="50800" sx="1000" sy="1000" algn="ctr" rotWithShape="0">
              <a:srgbClr val="000000"/>
            </a:outerShdw>
          </a:effectLst>
        </p:spPr>
      </p:pic>
      <p:sp>
        <p:nvSpPr>
          <p:cNvPr id="1048595" name="矩形 8"/>
          <p:cNvSpPr/>
          <p:nvPr userDrawn="1"/>
        </p:nvSpPr>
        <p:spPr>
          <a:xfrm>
            <a:off x="266036" y="6372036"/>
            <a:ext cx="1338828" cy="369332"/>
          </a:xfrm>
          <a:prstGeom prst="rect">
            <a:avLst/>
          </a:prstGeom>
        </p:spPr>
        <p:txBody>
          <a:bodyPr wrap="none">
            <a:spAutoFit/>
          </a:bodyPr>
          <a:lstStyle/>
          <a:p>
            <a:r>
              <a:rPr lang="zh-CN" altLang="en-US" dirty="0">
                <a:solidFill>
                  <a:schemeClr val="bg1"/>
                </a:solidFill>
              </a:rPr>
              <a:t>北京药学会</a:t>
            </a:r>
            <a:endParaRPr lang="en-US" altLang="zh-CN" dirty="0">
              <a:solidFill>
                <a:schemeClr val="bg1"/>
              </a:solidFill>
            </a:endParaRPr>
          </a:p>
        </p:txBody>
      </p:sp>
      <p:sp>
        <p:nvSpPr>
          <p:cNvPr id="1048596" name="任意多边形 12"/>
          <p:cNvSpPr/>
          <p:nvPr userDrawn="1"/>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rgbClr val="44AED0">
              <a:alpha val="40000"/>
            </a:srgbClr>
          </a:solidFill>
          <a:ln w="9525" cap="flat" cmpd="sng" algn="ctr">
            <a:noFill/>
            <a:prstDash val="solid"/>
            <a:round/>
            <a:headEnd type="none" w="med" len="med"/>
            <a:tailEnd type="none" w="med" len="med"/>
          </a:ln>
          <a:effectLst/>
        </p:spPr>
        <p:txBody>
          <a:bodyPr/>
          <a:lstStyle/>
          <a:p>
            <a:pPr fontAlgn="base">
              <a:spcBef>
                <a:spcPct val="0"/>
              </a:spcBef>
              <a:spcAft>
                <a:spcPct val="0"/>
              </a:spcAft>
            </a:pPr>
            <a:endParaRPr lang="en-US" dirty="0">
              <a:solidFill>
                <a:prstClr val="black"/>
              </a:solidFill>
              <a:latin typeface="Arial" charset="0"/>
              <a:ea typeface="宋体" pitchFamily="2" charset="-122"/>
            </a:endParaRPr>
          </a:p>
        </p:txBody>
      </p:sp>
      <p:grpSp>
        <p:nvGrpSpPr>
          <p:cNvPr id="28" name="组合 1"/>
          <p:cNvGrpSpPr/>
          <p:nvPr userDrawn="1"/>
        </p:nvGrpSpPr>
        <p:grpSpPr bwMode="auto">
          <a:xfrm>
            <a:off x="258762" y="344316"/>
            <a:ext cx="369888" cy="348380"/>
            <a:chOff x="3453800" y="3717032"/>
            <a:chExt cx="369296" cy="228600"/>
          </a:xfrm>
          <a:solidFill>
            <a:srgbClr val="44AED0"/>
          </a:solidFill>
        </p:grpSpPr>
        <p:sp>
          <p:nvSpPr>
            <p:cNvPr id="1048597" name="燕尾形 10"/>
            <p:cNvSpPr/>
            <p:nvPr userDrawn="1"/>
          </p:nvSpPr>
          <p:spPr>
            <a:xfrm>
              <a:off x="3640825" y="3717032"/>
              <a:ext cx="182271" cy="228600"/>
            </a:xfrm>
            <a:prstGeom prst="chevron">
              <a:avLst>
                <a:gd name="adj" fmla="val 50000"/>
              </a:avLst>
            </a:prstGeom>
            <a:grp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base">
                <a:spcBef>
                  <a:spcPct val="0"/>
                </a:spcBef>
                <a:spcAft>
                  <a:spcPct val="0"/>
                </a:spcAft>
              </a:pPr>
              <a:endParaRPr lang="en-US">
                <a:solidFill>
                  <a:prstClr val="white"/>
                </a:solidFill>
              </a:endParaRPr>
            </a:p>
          </p:txBody>
        </p:sp>
        <p:sp>
          <p:nvSpPr>
            <p:cNvPr id="1048598" name="燕尾形 15"/>
            <p:cNvSpPr/>
            <p:nvPr userDrawn="1"/>
          </p:nvSpPr>
          <p:spPr>
            <a:xfrm>
              <a:off x="3453800" y="3717032"/>
              <a:ext cx="182271" cy="228600"/>
            </a:xfrm>
            <a:prstGeom prst="chevron">
              <a:avLst>
                <a:gd name="adj" fmla="val 50000"/>
              </a:avLst>
            </a:prstGeom>
            <a:grp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base">
                <a:spcBef>
                  <a:spcPct val="0"/>
                </a:spcBef>
                <a:spcAft>
                  <a:spcPct val="0"/>
                </a:spcAft>
              </a:pPr>
              <a:endParaRPr lang="en-US">
                <a:solidFill>
                  <a:prstClr val="white"/>
                </a:solidFil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048641"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1048642"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1048643" name="日期占位符 3"/>
          <p:cNvSpPr>
            <a:spLocks noGrp="1"/>
          </p:cNvSpPr>
          <p:nvPr>
            <p:ph type="dt" sz="half" idx="10"/>
          </p:nvPr>
        </p:nvSpPr>
        <p:spPr>
          <a:xfrm>
            <a:off x="628650" y="6356350"/>
            <a:ext cx="2057400" cy="365125"/>
          </a:xfrm>
          <a:prstGeom prst="rect">
            <a:avLst/>
          </a:prstGeom>
        </p:spPr>
        <p:txBody>
          <a:bodyPr/>
          <a:lstStyle/>
          <a:p>
            <a:fld id="{6BB57CA0-76D5-4D8D-AE14-28AF40370E08}" type="datetimeFigureOut">
              <a:rPr lang="zh-CN" altLang="en-US" smtClean="0"/>
              <a:t>2020/7/3</a:t>
            </a:fld>
            <a:endParaRPr lang="zh-CN" altLang="en-US"/>
          </a:p>
        </p:txBody>
      </p:sp>
      <p:sp>
        <p:nvSpPr>
          <p:cNvPr id="1048644" name="页脚占位符 4"/>
          <p:cNvSpPr>
            <a:spLocks noGrp="1"/>
          </p:cNvSpPr>
          <p:nvPr>
            <p:ph type="ftr" sz="quarter" idx="11"/>
          </p:nvPr>
        </p:nvSpPr>
        <p:spPr/>
        <p:txBody>
          <a:bodyPr/>
          <a:lstStyle/>
          <a:p>
            <a:endParaRPr lang="zh-CN" altLang="en-US"/>
          </a:p>
        </p:txBody>
      </p:sp>
      <p:sp>
        <p:nvSpPr>
          <p:cNvPr id="1048645" name="灯片编号占位符 5"/>
          <p:cNvSpPr>
            <a:spLocks noGrp="1"/>
          </p:cNvSpPr>
          <p:nvPr>
            <p:ph type="sldNum" sz="quarter" idx="12"/>
          </p:nvPr>
        </p:nvSpPr>
        <p:spPr/>
        <p:txBody>
          <a:bodyPr/>
          <a:lstStyle/>
          <a:p>
            <a:fld id="{54FA6E4E-5C42-4058-BEAA-032A0B0EA2A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1048646" name="标题 1"/>
          <p:cNvSpPr>
            <a:spLocks noGrp="1"/>
          </p:cNvSpPr>
          <p:nvPr>
            <p:ph type="title"/>
          </p:nvPr>
        </p:nvSpPr>
        <p:spPr/>
        <p:txBody>
          <a:bodyPr/>
          <a:lstStyle/>
          <a:p>
            <a:r>
              <a:rPr lang="zh-CN" altLang="en-US"/>
              <a:t>单击此处编辑母版标题样式</a:t>
            </a:r>
          </a:p>
        </p:txBody>
      </p:sp>
      <p:sp>
        <p:nvSpPr>
          <p:cNvPr id="1048647" name="内容占位符 2"/>
          <p:cNvSpPr>
            <a:spLocks noGrp="1"/>
          </p:cNvSpPr>
          <p:nvPr>
            <p:ph sz="half" idx="1"/>
          </p:nvPr>
        </p:nvSpPr>
        <p:spPr>
          <a:xfrm>
            <a:off x="628650" y="1825625"/>
            <a:ext cx="386715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48" name="内容占位符 3"/>
          <p:cNvSpPr>
            <a:spLocks noGrp="1"/>
          </p:cNvSpPr>
          <p:nvPr>
            <p:ph sz="half" idx="2"/>
          </p:nvPr>
        </p:nvSpPr>
        <p:spPr>
          <a:xfrm>
            <a:off x="4648200" y="1825625"/>
            <a:ext cx="386715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49" name="日期占位符 4"/>
          <p:cNvSpPr>
            <a:spLocks noGrp="1"/>
          </p:cNvSpPr>
          <p:nvPr>
            <p:ph type="dt" sz="half" idx="10"/>
          </p:nvPr>
        </p:nvSpPr>
        <p:spPr>
          <a:xfrm>
            <a:off x="628650" y="6356350"/>
            <a:ext cx="2057400" cy="365125"/>
          </a:xfrm>
          <a:prstGeom prst="rect">
            <a:avLst/>
          </a:prstGeom>
        </p:spPr>
        <p:txBody>
          <a:bodyPr/>
          <a:lstStyle/>
          <a:p>
            <a:fld id="{6BB57CA0-76D5-4D8D-AE14-28AF40370E08}" type="datetimeFigureOut">
              <a:rPr lang="zh-CN" altLang="en-US" smtClean="0"/>
              <a:t>2020/7/3</a:t>
            </a:fld>
            <a:endParaRPr lang="zh-CN" altLang="en-US"/>
          </a:p>
        </p:txBody>
      </p:sp>
      <p:sp>
        <p:nvSpPr>
          <p:cNvPr id="1048650" name="页脚占位符 5"/>
          <p:cNvSpPr>
            <a:spLocks noGrp="1"/>
          </p:cNvSpPr>
          <p:nvPr>
            <p:ph type="ftr" sz="quarter" idx="11"/>
          </p:nvPr>
        </p:nvSpPr>
        <p:spPr/>
        <p:txBody>
          <a:bodyPr/>
          <a:lstStyle/>
          <a:p>
            <a:endParaRPr lang="zh-CN" altLang="en-US"/>
          </a:p>
        </p:txBody>
      </p:sp>
      <p:sp>
        <p:nvSpPr>
          <p:cNvPr id="1048651" name="灯片编号占位符 6"/>
          <p:cNvSpPr>
            <a:spLocks noGrp="1"/>
          </p:cNvSpPr>
          <p:nvPr>
            <p:ph type="sldNum" sz="quarter" idx="12"/>
          </p:nvPr>
        </p:nvSpPr>
        <p:spPr/>
        <p:txBody>
          <a:bodyPr/>
          <a:lstStyle/>
          <a:p>
            <a:fld id="{54FA6E4E-5C42-4058-BEAA-032A0B0EA2A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4865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104865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4865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5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4865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57" name="日期占位符 6"/>
          <p:cNvSpPr>
            <a:spLocks noGrp="1"/>
          </p:cNvSpPr>
          <p:nvPr>
            <p:ph type="dt" sz="half" idx="10"/>
          </p:nvPr>
        </p:nvSpPr>
        <p:spPr>
          <a:xfrm>
            <a:off x="628650" y="6356350"/>
            <a:ext cx="2057400" cy="365125"/>
          </a:xfrm>
          <a:prstGeom prst="rect">
            <a:avLst/>
          </a:prstGeom>
        </p:spPr>
        <p:txBody>
          <a:bodyPr/>
          <a:lstStyle/>
          <a:p>
            <a:fld id="{6BB57CA0-76D5-4D8D-AE14-28AF40370E08}" type="datetimeFigureOut">
              <a:rPr lang="zh-CN" altLang="en-US" smtClean="0"/>
              <a:t>2020/7/3</a:t>
            </a:fld>
            <a:endParaRPr lang="zh-CN" altLang="en-US"/>
          </a:p>
        </p:txBody>
      </p:sp>
      <p:sp>
        <p:nvSpPr>
          <p:cNvPr id="1048658" name="页脚占位符 7"/>
          <p:cNvSpPr>
            <a:spLocks noGrp="1"/>
          </p:cNvSpPr>
          <p:nvPr>
            <p:ph type="ftr" sz="quarter" idx="11"/>
          </p:nvPr>
        </p:nvSpPr>
        <p:spPr/>
        <p:txBody>
          <a:bodyPr/>
          <a:lstStyle/>
          <a:p>
            <a:endParaRPr lang="zh-CN" altLang="en-US"/>
          </a:p>
        </p:txBody>
      </p:sp>
      <p:sp>
        <p:nvSpPr>
          <p:cNvPr id="1048659" name="灯片编号占位符 8"/>
          <p:cNvSpPr>
            <a:spLocks noGrp="1"/>
          </p:cNvSpPr>
          <p:nvPr>
            <p:ph type="sldNum" sz="quarter" idx="12"/>
          </p:nvPr>
        </p:nvSpPr>
        <p:spPr/>
        <p:txBody>
          <a:bodyPr/>
          <a:lstStyle/>
          <a:p>
            <a:fld id="{54FA6E4E-5C42-4058-BEAA-032A0B0EA2A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048621" name="标题 1"/>
          <p:cNvSpPr>
            <a:spLocks noGrp="1"/>
          </p:cNvSpPr>
          <p:nvPr>
            <p:ph type="title"/>
          </p:nvPr>
        </p:nvSpPr>
        <p:spPr/>
        <p:txBody>
          <a:bodyPr/>
          <a:lstStyle/>
          <a:p>
            <a:r>
              <a:rPr lang="zh-CN" altLang="en-US"/>
              <a:t>单击此处编辑母版标题样式</a:t>
            </a:r>
          </a:p>
        </p:txBody>
      </p:sp>
      <p:sp>
        <p:nvSpPr>
          <p:cNvPr id="1048622" name="日期占位符 2"/>
          <p:cNvSpPr>
            <a:spLocks noGrp="1"/>
          </p:cNvSpPr>
          <p:nvPr>
            <p:ph type="dt" sz="half" idx="10"/>
          </p:nvPr>
        </p:nvSpPr>
        <p:spPr>
          <a:xfrm>
            <a:off x="628650" y="6356350"/>
            <a:ext cx="2057400" cy="365125"/>
          </a:xfrm>
          <a:prstGeom prst="rect">
            <a:avLst/>
          </a:prstGeom>
        </p:spPr>
        <p:txBody>
          <a:bodyPr/>
          <a:lstStyle/>
          <a:p>
            <a:fld id="{6BB57CA0-76D5-4D8D-AE14-28AF40370E08}" type="datetimeFigureOut">
              <a:rPr lang="zh-CN" altLang="en-US" smtClean="0"/>
              <a:t>2020/7/3</a:t>
            </a:fld>
            <a:endParaRPr lang="zh-CN" altLang="en-US"/>
          </a:p>
        </p:txBody>
      </p:sp>
      <p:sp>
        <p:nvSpPr>
          <p:cNvPr id="1048623" name="页脚占位符 3"/>
          <p:cNvSpPr>
            <a:spLocks noGrp="1"/>
          </p:cNvSpPr>
          <p:nvPr>
            <p:ph type="ftr" sz="quarter" idx="11"/>
          </p:nvPr>
        </p:nvSpPr>
        <p:spPr/>
        <p:txBody>
          <a:bodyPr/>
          <a:lstStyle/>
          <a:p>
            <a:endParaRPr lang="zh-CN" altLang="en-US"/>
          </a:p>
        </p:txBody>
      </p:sp>
      <p:sp>
        <p:nvSpPr>
          <p:cNvPr id="1048624" name="灯片编号占位符 4"/>
          <p:cNvSpPr>
            <a:spLocks noGrp="1"/>
          </p:cNvSpPr>
          <p:nvPr>
            <p:ph type="sldNum" sz="quarter" idx="12"/>
          </p:nvPr>
        </p:nvSpPr>
        <p:spPr/>
        <p:txBody>
          <a:bodyPr/>
          <a:lstStyle/>
          <a:p>
            <a:fld id="{54FA6E4E-5C42-4058-BEAA-032A0B0EA2A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660" name="日期占位符 1"/>
          <p:cNvSpPr>
            <a:spLocks noGrp="1"/>
          </p:cNvSpPr>
          <p:nvPr>
            <p:ph type="dt" sz="half" idx="10"/>
          </p:nvPr>
        </p:nvSpPr>
        <p:spPr>
          <a:xfrm>
            <a:off x="628650" y="6356350"/>
            <a:ext cx="2057400" cy="365125"/>
          </a:xfrm>
          <a:prstGeom prst="rect">
            <a:avLst/>
          </a:prstGeom>
        </p:spPr>
        <p:txBody>
          <a:bodyPr/>
          <a:lstStyle/>
          <a:p>
            <a:fld id="{6BB57CA0-76D5-4D8D-AE14-28AF40370E08}" type="datetimeFigureOut">
              <a:rPr lang="zh-CN" altLang="en-US" smtClean="0"/>
              <a:t>2020/7/3</a:t>
            </a:fld>
            <a:endParaRPr lang="zh-CN" altLang="en-US"/>
          </a:p>
        </p:txBody>
      </p:sp>
      <p:sp>
        <p:nvSpPr>
          <p:cNvPr id="1048661" name="页脚占位符 2"/>
          <p:cNvSpPr>
            <a:spLocks noGrp="1"/>
          </p:cNvSpPr>
          <p:nvPr>
            <p:ph type="ftr" sz="quarter" idx="11"/>
          </p:nvPr>
        </p:nvSpPr>
        <p:spPr/>
        <p:txBody>
          <a:bodyPr/>
          <a:lstStyle/>
          <a:p>
            <a:endParaRPr lang="zh-CN" altLang="en-US"/>
          </a:p>
        </p:txBody>
      </p:sp>
      <p:sp>
        <p:nvSpPr>
          <p:cNvPr id="1048662" name="灯片编号占位符 3"/>
          <p:cNvSpPr>
            <a:spLocks noGrp="1"/>
          </p:cNvSpPr>
          <p:nvPr>
            <p:ph type="sldNum" sz="quarter" idx="12"/>
          </p:nvPr>
        </p:nvSpPr>
        <p:spPr/>
        <p:txBody>
          <a:bodyPr/>
          <a:lstStyle/>
          <a:p>
            <a:fld id="{54FA6E4E-5C42-4058-BEAA-032A0B0EA2A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048663"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1048664"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65"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048666" name="日期占位符 4"/>
          <p:cNvSpPr>
            <a:spLocks noGrp="1"/>
          </p:cNvSpPr>
          <p:nvPr>
            <p:ph type="dt" sz="half" idx="10"/>
          </p:nvPr>
        </p:nvSpPr>
        <p:spPr>
          <a:xfrm>
            <a:off x="628650" y="6356350"/>
            <a:ext cx="2057400" cy="365125"/>
          </a:xfrm>
          <a:prstGeom prst="rect">
            <a:avLst/>
          </a:prstGeom>
        </p:spPr>
        <p:txBody>
          <a:bodyPr/>
          <a:lstStyle/>
          <a:p>
            <a:fld id="{6BB57CA0-76D5-4D8D-AE14-28AF40370E08}" type="datetimeFigureOut">
              <a:rPr lang="zh-CN" altLang="en-US" smtClean="0"/>
              <a:t>2020/7/3</a:t>
            </a:fld>
            <a:endParaRPr lang="zh-CN" altLang="en-US"/>
          </a:p>
        </p:txBody>
      </p:sp>
      <p:sp>
        <p:nvSpPr>
          <p:cNvPr id="1048667" name="页脚占位符 5"/>
          <p:cNvSpPr>
            <a:spLocks noGrp="1"/>
          </p:cNvSpPr>
          <p:nvPr>
            <p:ph type="ftr" sz="quarter" idx="11"/>
          </p:nvPr>
        </p:nvSpPr>
        <p:spPr/>
        <p:txBody>
          <a:bodyPr/>
          <a:lstStyle/>
          <a:p>
            <a:endParaRPr lang="zh-CN" altLang="en-US"/>
          </a:p>
        </p:txBody>
      </p:sp>
      <p:sp>
        <p:nvSpPr>
          <p:cNvPr id="1048668" name="灯片编号占位符 6"/>
          <p:cNvSpPr>
            <a:spLocks noGrp="1"/>
          </p:cNvSpPr>
          <p:nvPr>
            <p:ph type="sldNum" sz="quarter" idx="12"/>
          </p:nvPr>
        </p:nvSpPr>
        <p:spPr/>
        <p:txBody>
          <a:bodyPr/>
          <a:lstStyle/>
          <a:p>
            <a:fld id="{54FA6E4E-5C42-4058-BEAA-032A0B0EA2A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048630"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1048631"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632"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048633" name="日期占位符 4"/>
          <p:cNvSpPr>
            <a:spLocks noGrp="1"/>
          </p:cNvSpPr>
          <p:nvPr>
            <p:ph type="dt" sz="half" idx="10"/>
          </p:nvPr>
        </p:nvSpPr>
        <p:spPr>
          <a:xfrm>
            <a:off x="628650" y="6356350"/>
            <a:ext cx="2057400" cy="365125"/>
          </a:xfrm>
          <a:prstGeom prst="rect">
            <a:avLst/>
          </a:prstGeom>
        </p:spPr>
        <p:txBody>
          <a:bodyPr/>
          <a:lstStyle/>
          <a:p>
            <a:fld id="{6BB57CA0-76D5-4D8D-AE14-28AF40370E08}" type="datetimeFigureOut">
              <a:rPr lang="zh-CN" altLang="en-US" smtClean="0"/>
              <a:t>2020/7/3</a:t>
            </a:fld>
            <a:endParaRPr lang="zh-CN" altLang="en-US"/>
          </a:p>
        </p:txBody>
      </p:sp>
      <p:sp>
        <p:nvSpPr>
          <p:cNvPr id="1048634" name="页脚占位符 5"/>
          <p:cNvSpPr>
            <a:spLocks noGrp="1"/>
          </p:cNvSpPr>
          <p:nvPr>
            <p:ph type="ftr" sz="quarter" idx="11"/>
          </p:nvPr>
        </p:nvSpPr>
        <p:spPr/>
        <p:txBody>
          <a:bodyPr/>
          <a:lstStyle/>
          <a:p>
            <a:endParaRPr lang="zh-CN" altLang="en-US"/>
          </a:p>
        </p:txBody>
      </p:sp>
      <p:sp>
        <p:nvSpPr>
          <p:cNvPr id="1048635" name="灯片编号占位符 6"/>
          <p:cNvSpPr>
            <a:spLocks noGrp="1"/>
          </p:cNvSpPr>
          <p:nvPr>
            <p:ph type="sldNum" sz="quarter" idx="12"/>
          </p:nvPr>
        </p:nvSpPr>
        <p:spPr/>
        <p:txBody>
          <a:bodyPr/>
          <a:lstStyle/>
          <a:p>
            <a:fld id="{54FA6E4E-5C42-4058-BEAA-032A0B0EA2A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48576"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1048577"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578"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79"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A6E4E-5C42-4058-BEAA-032A0B0EA2A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notesSlide" Target="../notesSlides/notesSlide1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25.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slideLayout" Target="../slideLayouts/slideLayout2.xml"/><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tags" Target="../tags/tag2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0" Type="http://schemas.openxmlformats.org/officeDocument/2006/relationships/tags" Target="../tags/tag21.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11" name="标题 1"/>
          <p:cNvSpPr>
            <a:spLocks noGrp="1"/>
          </p:cNvSpPr>
          <p:nvPr>
            <p:ph type="title"/>
          </p:nvPr>
        </p:nvSpPr>
        <p:spPr/>
        <p:txBody>
          <a:bodyPr>
            <a:normAutofit fontScale="90000"/>
          </a:bodyPr>
          <a:lstStyle/>
          <a:p>
            <a:r>
              <a:rPr lang="zh-CN" altLang="en-US" dirty="0">
                <a:latin typeface="微软雅黑" panose="020B0503020204020204" pitchFamily="34" charset="-122"/>
                <a:ea typeface="微软雅黑" panose="020B0503020204020204" pitchFamily="34" charset="-122"/>
              </a:rPr>
              <a:t>个人简介</a:t>
            </a:r>
          </a:p>
        </p:txBody>
      </p:sp>
      <p:sp>
        <p:nvSpPr>
          <p:cNvPr id="1048612" name="内容占位符 2"/>
          <p:cNvSpPr>
            <a:spLocks noGrp="1"/>
          </p:cNvSpPr>
          <p:nvPr>
            <p:ph idx="1"/>
          </p:nvPr>
        </p:nvSpPr>
        <p:spPr>
          <a:xfrm>
            <a:off x="3635896" y="1180257"/>
            <a:ext cx="5572132" cy="5688632"/>
          </a:xfrm>
        </p:spPr>
        <p:txBody>
          <a:bodyPr>
            <a:noAutofit/>
          </a:bodyPr>
          <a:lstStyle/>
          <a:p>
            <a:r>
              <a:rPr lang="zh-CN" altLang="en-US" sz="2000" b="1" dirty="0">
                <a:latin typeface="微软雅黑" pitchFamily="34" charset="-122"/>
                <a:ea typeface="微软雅黑" pitchFamily="34" charset="-122"/>
              </a:rPr>
              <a:t>基本情况</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  </a:t>
            </a:r>
            <a:endParaRPr lang="en-US" altLang="zh-CN" sz="2000" b="1" dirty="0">
              <a:latin typeface="微软雅黑" pitchFamily="34" charset="-122"/>
              <a:ea typeface="微软雅黑" pitchFamily="34" charset="-122"/>
            </a:endParaRPr>
          </a:p>
          <a:p>
            <a:pPr lvl="1"/>
            <a:r>
              <a:rPr lang="en-US" altLang="zh-CN" sz="2000" dirty="0">
                <a:latin typeface="微软雅黑" pitchFamily="34" charset="-122"/>
                <a:ea typeface="微软雅黑" pitchFamily="34" charset="-122"/>
              </a:rPr>
              <a:t>2012</a:t>
            </a:r>
            <a:r>
              <a:rPr lang="zh-CN" altLang="en-US" sz="2000" dirty="0">
                <a:latin typeface="微软雅黑" pitchFamily="34" charset="-122"/>
                <a:ea typeface="微软雅黑" pitchFamily="34" charset="-122"/>
              </a:rPr>
              <a:t>年至今 北京大学第三医院 药剂科</a:t>
            </a:r>
            <a:endParaRPr lang="en-US" altLang="zh-CN" sz="2000" dirty="0">
              <a:latin typeface="微软雅黑" pitchFamily="34" charset="-122"/>
              <a:ea typeface="微软雅黑" pitchFamily="34" charset="-122"/>
            </a:endParaRPr>
          </a:p>
          <a:p>
            <a:pPr lvl="1"/>
            <a:r>
              <a:rPr lang="zh-CN" altLang="en-US" sz="2000" dirty="0">
                <a:latin typeface="微软雅黑" pitchFamily="34" charset="-122"/>
                <a:ea typeface="微软雅黑" pitchFamily="34" charset="-122"/>
              </a:rPr>
              <a:t>北京市住院药师规范化培训基地、国家卫健委临床药师培训基地、美国肯塔基大学药学院高级临床实践带教师资</a:t>
            </a:r>
            <a:endParaRPr lang="en-US" altLang="zh-CN" sz="2000" dirty="0">
              <a:latin typeface="微软雅黑" pitchFamily="34" charset="-122"/>
              <a:ea typeface="微软雅黑" pitchFamily="34" charset="-122"/>
            </a:endParaRPr>
          </a:p>
          <a:p>
            <a:r>
              <a:rPr lang="zh-CN" altLang="en-US" sz="2000" b="1" dirty="0">
                <a:latin typeface="微软雅黑" pitchFamily="34" charset="-122"/>
                <a:ea typeface="微软雅黑" pitchFamily="34" charset="-122"/>
              </a:rPr>
              <a:t>研究方向</a:t>
            </a:r>
            <a:r>
              <a:rPr lang="en-US" altLang="zh-CN" sz="2000" b="1" dirty="0">
                <a:latin typeface="微软雅黑" pitchFamily="34" charset="-122"/>
                <a:ea typeface="微软雅黑" pitchFamily="34" charset="-122"/>
              </a:rPr>
              <a:t>:</a:t>
            </a:r>
          </a:p>
          <a:p>
            <a:pPr lvl="1"/>
            <a:r>
              <a:rPr lang="zh-CN" altLang="en-US" sz="2000" dirty="0">
                <a:latin typeface="微软雅黑" pitchFamily="34" charset="-122"/>
                <a:ea typeface="微软雅黑" pitchFamily="34" charset="-122"/>
              </a:rPr>
              <a:t>血液</a:t>
            </a:r>
            <a:r>
              <a:rPr lang="en-US" altLang="zh-CN" sz="2000" dirty="0">
                <a:latin typeface="微软雅黑" pitchFamily="34" charset="-122"/>
                <a:ea typeface="微软雅黑" pitchFamily="34" charset="-122"/>
              </a:rPr>
              <a:t>/</a:t>
            </a:r>
            <a:r>
              <a:rPr lang="zh-CN" altLang="zh-CN" sz="2000" dirty="0">
                <a:latin typeface="微软雅黑" pitchFamily="34" charset="-122"/>
                <a:ea typeface="微软雅黑" pitchFamily="34" charset="-122"/>
              </a:rPr>
              <a:t>肿瘤</a:t>
            </a:r>
            <a:r>
              <a:rPr lang="zh-CN" altLang="en-US" sz="2000" dirty="0">
                <a:latin typeface="微软雅黑" pitchFamily="34" charset="-122"/>
                <a:ea typeface="微软雅黑" pitchFamily="34" charset="-122"/>
              </a:rPr>
              <a:t>方向临床药师</a:t>
            </a:r>
            <a:endParaRPr lang="en-US" altLang="zh-CN" sz="2000" dirty="0">
              <a:latin typeface="微软雅黑" pitchFamily="34" charset="-122"/>
              <a:ea typeface="微软雅黑" pitchFamily="34" charset="-122"/>
            </a:endParaRPr>
          </a:p>
          <a:p>
            <a:pPr lvl="1"/>
            <a:r>
              <a:rPr lang="zh-CN" altLang="en-US" sz="2000" dirty="0">
                <a:latin typeface="微软雅黑" pitchFamily="34" charset="-122"/>
                <a:ea typeface="微软雅黑" pitchFamily="34" charset="-122"/>
              </a:rPr>
              <a:t>关注治疗药物监测与个体化治疗</a:t>
            </a:r>
            <a:r>
              <a:rPr lang="zh-CN" altLang="zh-CN" sz="2000" dirty="0">
                <a:latin typeface="微软雅黑" pitchFamily="34" charset="-122"/>
                <a:ea typeface="微软雅黑" pitchFamily="34" charset="-122"/>
              </a:rPr>
              <a:t> </a:t>
            </a:r>
            <a:endParaRPr lang="en-US" altLang="zh-CN" sz="2000" dirty="0">
              <a:latin typeface="微软雅黑" pitchFamily="34" charset="-122"/>
              <a:ea typeface="微软雅黑" pitchFamily="34" charset="-122"/>
            </a:endParaRPr>
          </a:p>
          <a:p>
            <a:r>
              <a:rPr lang="zh-CN" altLang="en-US" sz="2000" b="1" dirty="0">
                <a:latin typeface="微软雅黑" pitchFamily="34" charset="-122"/>
                <a:ea typeface="微软雅黑" pitchFamily="34" charset="-122"/>
              </a:rPr>
              <a:t>学术成就</a:t>
            </a:r>
            <a:r>
              <a:rPr lang="en-US" altLang="zh-CN" sz="2000" b="1" dirty="0">
                <a:latin typeface="微软雅黑" pitchFamily="34" charset="-122"/>
                <a:ea typeface="微软雅黑" pitchFamily="34" charset="-122"/>
              </a:rPr>
              <a:t>:</a:t>
            </a:r>
          </a:p>
          <a:p>
            <a:pPr lvl="1"/>
            <a:r>
              <a:rPr lang="zh-CN" altLang="en-US" sz="2000" dirty="0">
                <a:latin typeface="微软雅黑" pitchFamily="34" charset="-122"/>
                <a:ea typeface="微软雅黑" pitchFamily="34" charset="-122"/>
              </a:rPr>
              <a:t>发表</a:t>
            </a:r>
            <a:r>
              <a:rPr lang="en-US" altLang="zh-CN" sz="2000" dirty="0">
                <a:latin typeface="微软雅黑" pitchFamily="34" charset="-122"/>
                <a:ea typeface="微软雅黑" pitchFamily="34" charset="-122"/>
              </a:rPr>
              <a:t>SCI</a:t>
            </a:r>
            <a:r>
              <a:rPr lang="zh-CN" altLang="en-US" sz="2000" dirty="0">
                <a:latin typeface="微软雅黑" pitchFamily="34" charset="-122"/>
                <a:ea typeface="微软雅黑" pitchFamily="34" charset="-122"/>
              </a:rPr>
              <a:t>及核心期刊二十余篇</a:t>
            </a:r>
            <a:endParaRPr lang="en-US" altLang="zh-CN" sz="2000" dirty="0">
              <a:latin typeface="微软雅黑" pitchFamily="34" charset="-122"/>
              <a:ea typeface="微软雅黑" pitchFamily="34" charset="-122"/>
            </a:endParaRPr>
          </a:p>
          <a:p>
            <a:pPr lvl="1"/>
            <a:r>
              <a:rPr lang="zh-CN" altLang="en-US" sz="2000" dirty="0">
                <a:latin typeface="微软雅黑" pitchFamily="34" charset="-122"/>
                <a:ea typeface="微软雅黑" pitchFamily="34" charset="-122"/>
              </a:rPr>
              <a:t>十三五重大专项子课题负责人</a:t>
            </a:r>
            <a:endParaRPr lang="en-US" altLang="zh-CN" sz="2000" dirty="0">
              <a:latin typeface="微软雅黑" pitchFamily="34" charset="-122"/>
              <a:ea typeface="微软雅黑" pitchFamily="34" charset="-122"/>
            </a:endParaRPr>
          </a:p>
          <a:p>
            <a:pPr lvl="1"/>
            <a:r>
              <a:rPr lang="zh-CN" altLang="en-US" sz="2000" dirty="0">
                <a:latin typeface="微软雅黑" pitchFamily="34" charset="-122"/>
                <a:ea typeface="微软雅黑" pitchFamily="34" charset="-122"/>
              </a:rPr>
              <a:t>中国药学会施维雅青年医院药学奖 </a:t>
            </a:r>
            <a:endParaRPr lang="en-US" altLang="zh-CN" sz="2000" dirty="0">
              <a:latin typeface="微软雅黑" pitchFamily="34" charset="-122"/>
              <a:ea typeface="微软雅黑" pitchFamily="34" charset="-122"/>
            </a:endParaRPr>
          </a:p>
          <a:p>
            <a:r>
              <a:rPr lang="zh-CN" altLang="en-US" sz="2000" b="1" dirty="0">
                <a:latin typeface="微软雅黑" pitchFamily="34" charset="-122"/>
                <a:ea typeface="微软雅黑" pitchFamily="34" charset="-122"/>
              </a:rPr>
              <a:t>学术兼职</a:t>
            </a:r>
            <a:r>
              <a:rPr lang="en-US" altLang="zh-CN" sz="2000" b="1" dirty="0">
                <a:latin typeface="微软雅黑" pitchFamily="34" charset="-122"/>
                <a:ea typeface="微软雅黑" pitchFamily="34" charset="-122"/>
              </a:rPr>
              <a:t>:</a:t>
            </a:r>
          </a:p>
          <a:p>
            <a:pPr lvl="1"/>
            <a:r>
              <a:rPr lang="zh-CN" altLang="zh-CN" sz="2000" dirty="0">
                <a:latin typeface="微软雅黑" pitchFamily="34" charset="-122"/>
                <a:ea typeface="微软雅黑" pitchFamily="34" charset="-122"/>
              </a:rPr>
              <a:t>中国药理学会定量药理学专业委员会委</a:t>
            </a:r>
            <a:r>
              <a:rPr lang="zh-CN" altLang="en-US" sz="2000" dirty="0">
                <a:latin typeface="微软雅黑" pitchFamily="34" charset="-122"/>
                <a:ea typeface="微软雅黑" pitchFamily="34" charset="-122"/>
              </a:rPr>
              <a:t>员</a:t>
            </a:r>
            <a:endParaRPr lang="en-US" altLang="zh-CN" sz="2000" dirty="0">
              <a:latin typeface="微软雅黑" pitchFamily="34" charset="-122"/>
              <a:ea typeface="微软雅黑" pitchFamily="34" charset="-122"/>
            </a:endParaRPr>
          </a:p>
          <a:p>
            <a:pPr lvl="1"/>
            <a:r>
              <a:rPr lang="zh-CN" altLang="zh-CN" sz="2000" dirty="0">
                <a:latin typeface="微软雅黑" pitchFamily="34" charset="-122"/>
                <a:ea typeface="微软雅黑" pitchFamily="34" charset="-122"/>
              </a:rPr>
              <a:t>北京肿瘤学会临床试验委员会委员</a:t>
            </a:r>
            <a:endParaRPr lang="en-US" altLang="zh-CN" sz="2000" dirty="0">
              <a:latin typeface="微软雅黑" pitchFamily="34" charset="-122"/>
              <a:ea typeface="微软雅黑" pitchFamily="34" charset="-122"/>
            </a:endParaRPr>
          </a:p>
        </p:txBody>
      </p:sp>
      <p:sp>
        <p:nvSpPr>
          <p:cNvPr id="1048613" name="TextBox 4"/>
          <p:cNvSpPr txBox="1"/>
          <p:nvPr/>
        </p:nvSpPr>
        <p:spPr>
          <a:xfrm>
            <a:off x="683568" y="1857364"/>
            <a:ext cx="2786082" cy="2308324"/>
          </a:xfrm>
          <a:prstGeom prst="rect">
            <a:avLst/>
          </a:prstGeom>
          <a:noFill/>
          <a:ln>
            <a:solidFill>
              <a:srgbClr val="080808"/>
            </a:solidFill>
          </a:ln>
        </p:spPr>
        <p:txBody>
          <a:bodyPr wrap="square" rtlCol="0">
            <a:spAutoFit/>
          </a:bodyPr>
          <a:lstStyle/>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zh-CN" altLang="en-US" dirty="0"/>
          </a:p>
        </p:txBody>
      </p:sp>
      <p:sp>
        <p:nvSpPr>
          <p:cNvPr id="1048614" name="TextBox 5"/>
          <p:cNvSpPr txBox="1"/>
          <p:nvPr/>
        </p:nvSpPr>
        <p:spPr>
          <a:xfrm>
            <a:off x="869382" y="4758633"/>
            <a:ext cx="2500330" cy="923330"/>
          </a:xfrm>
          <a:prstGeom prst="rect">
            <a:avLst/>
          </a:prstGeom>
          <a:noFill/>
          <a:ln w="9525">
            <a:solidFill>
              <a:schemeClr val="tx1"/>
            </a:solidFill>
          </a:ln>
        </p:spPr>
        <p:txBody>
          <a:bodyPr wrap="square" rtlCol="0">
            <a:spAutoFit/>
          </a:bodyPr>
          <a:lstStyle/>
          <a:p>
            <a:r>
              <a:rPr lang="zh-CN" altLang="en-US" dirty="0"/>
              <a:t>姓名：刘维</a:t>
            </a:r>
            <a:endParaRPr lang="en-US" altLang="zh-CN" dirty="0"/>
          </a:p>
          <a:p>
            <a:r>
              <a:rPr lang="zh-CN" altLang="en-US" dirty="0"/>
              <a:t>职务：副主任药师</a:t>
            </a:r>
            <a:endParaRPr lang="en-US" altLang="zh-CN" dirty="0"/>
          </a:p>
          <a:p>
            <a:endParaRPr lang="zh-CN" altLang="en-US" dirty="0"/>
          </a:p>
        </p:txBody>
      </p:sp>
      <p:pic>
        <p:nvPicPr>
          <p:cNvPr id="5" name="图片 4">
            <a:extLst>
              <a:ext uri="{FF2B5EF4-FFF2-40B4-BE49-F238E27FC236}">
                <a16:creationId xmlns:a16="http://schemas.microsoft.com/office/drawing/2014/main" id="{208EF208-8562-304E-BF48-A18D0D232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0525" y="1942207"/>
            <a:ext cx="1512168" cy="213863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10865D-098F-B844-A2E8-21DD77A14582}"/>
              </a:ext>
            </a:extLst>
          </p:cNvPr>
          <p:cNvSpPr>
            <a:spLocks noGrp="1"/>
          </p:cNvSpPr>
          <p:nvPr>
            <p:ph type="title"/>
          </p:nvPr>
        </p:nvSpPr>
        <p:spPr/>
        <p:txBody>
          <a:bodyPr>
            <a:normAutofit/>
          </a:bodyPr>
          <a:lstStyle/>
          <a:p>
            <a:r>
              <a:rPr kumimoji="1" lang="en-US" altLang="zh-CN" sz="2800" b="1" dirty="0">
                <a:latin typeface="Microsoft YaHei" panose="020B0503020204020204" pitchFamily="34" charset="-122"/>
                <a:ea typeface="Microsoft YaHei" panose="020B0503020204020204" pitchFamily="34" charset="-122"/>
              </a:rPr>
              <a:t>HD/PD</a:t>
            </a:r>
            <a:r>
              <a:rPr kumimoji="1" lang="zh-CN" altLang="en-US" sz="2800" b="1" dirty="0">
                <a:latin typeface="Microsoft YaHei" panose="020B0503020204020204" pitchFamily="34" charset="-122"/>
                <a:ea typeface="Microsoft YaHei" panose="020B0503020204020204" pitchFamily="34" charset="-122"/>
              </a:rPr>
              <a:t>患者常见临床问题和治疗药物</a:t>
            </a:r>
            <a:endParaRPr kumimoji="1" lang="zh-CN" altLang="en-US" sz="2800" dirty="0"/>
          </a:p>
        </p:txBody>
      </p:sp>
      <p:sp>
        <p:nvSpPr>
          <p:cNvPr id="6" name="文本框 5">
            <a:extLst>
              <a:ext uri="{FF2B5EF4-FFF2-40B4-BE49-F238E27FC236}">
                <a16:creationId xmlns:a16="http://schemas.microsoft.com/office/drawing/2014/main" id="{45D224FE-A1EA-7647-9368-68F472DCB3AD}"/>
              </a:ext>
            </a:extLst>
          </p:cNvPr>
          <p:cNvSpPr txBox="1"/>
          <p:nvPr/>
        </p:nvSpPr>
        <p:spPr>
          <a:xfrm>
            <a:off x="701209" y="1184283"/>
            <a:ext cx="7775078" cy="5533502"/>
          </a:xfrm>
          <a:prstGeom prst="rect">
            <a:avLst/>
          </a:prstGeom>
          <a:noFill/>
        </p:spPr>
        <p:txBody>
          <a:bodyPr wrap="square" rtlCol="0">
            <a:spAutoFit/>
          </a:bodyPr>
          <a:lstStyle/>
          <a:p>
            <a:pPr>
              <a:lnSpc>
                <a:spcPct val="114000"/>
              </a:lnSpc>
            </a:pPr>
            <a:r>
              <a:rPr kumimoji="1" lang="zh-CN" altLang="en-US" sz="2400" dirty="0">
                <a:latin typeface="Microsoft YaHei" panose="020B0503020204020204" pitchFamily="34" charset="-122"/>
                <a:ea typeface="Microsoft YaHei" panose="020B0503020204020204" pitchFamily="34" charset="-122"/>
              </a:rPr>
              <a:t>慢性肾脏疾病相关用药</a:t>
            </a:r>
            <a:endParaRPr kumimoji="1" lang="en-US" altLang="zh-CN" sz="2400" dirty="0">
              <a:latin typeface="Microsoft YaHei" panose="020B0503020204020204" pitchFamily="34" charset="-122"/>
              <a:ea typeface="Microsoft YaHei" panose="020B0503020204020204" pitchFamily="34" charset="-122"/>
            </a:endParaRPr>
          </a:p>
          <a:p>
            <a:pPr>
              <a:lnSpc>
                <a:spcPct val="114000"/>
              </a:lnSpc>
            </a:pPr>
            <a:r>
              <a:rPr kumimoji="1" lang="en-US" altLang="zh-CN" sz="2400" dirty="0">
                <a:latin typeface="Microsoft YaHei" panose="020B0503020204020204" pitchFamily="34" charset="-122"/>
                <a:ea typeface="Microsoft YaHei" panose="020B0503020204020204" pitchFamily="34" charset="-122"/>
              </a:rPr>
              <a:t>1</a:t>
            </a:r>
            <a:r>
              <a:rPr kumimoji="1" lang="zh-CN" altLang="en-US" sz="2400" dirty="0">
                <a:latin typeface="Microsoft YaHei" panose="020B0503020204020204" pitchFamily="34" charset="-122"/>
                <a:ea typeface="Microsoft YaHei" panose="020B0503020204020204" pitchFamily="34" charset="-122"/>
              </a:rPr>
              <a:t>）肾性贫血：</a:t>
            </a:r>
            <a:endParaRPr kumimoji="1" lang="en-US" altLang="zh-CN" sz="2400" dirty="0">
              <a:latin typeface="Microsoft YaHei" panose="020B0503020204020204" pitchFamily="34" charset="-122"/>
              <a:ea typeface="Microsoft YaHei" panose="020B0503020204020204" pitchFamily="34" charset="-122"/>
            </a:endParaRPr>
          </a:p>
          <a:p>
            <a:pPr marL="800100" lvl="1" indent="-342900">
              <a:lnSpc>
                <a:spcPct val="114000"/>
              </a:lnSpc>
              <a:buFont typeface="Wingdings" pitchFamily="2" charset="2"/>
              <a:buChar char="Ø"/>
            </a:pPr>
            <a:r>
              <a:rPr kumimoji="1" lang="en-US" altLang="zh-CN" sz="2400" dirty="0">
                <a:latin typeface="Microsoft YaHei" panose="020B0503020204020204" pitchFamily="34" charset="-122"/>
                <a:ea typeface="Microsoft YaHei" panose="020B0503020204020204" pitchFamily="34" charset="-122"/>
              </a:rPr>
              <a:t>EPO</a:t>
            </a:r>
            <a:r>
              <a:rPr kumimoji="1" lang="zh-CN" altLang="en-US" sz="2400" dirty="0">
                <a:latin typeface="Microsoft YaHei" panose="020B0503020204020204" pitchFamily="34" charset="-122"/>
                <a:ea typeface="Microsoft YaHei" panose="020B0503020204020204" pitchFamily="34" charset="-122"/>
              </a:rPr>
              <a:t>、铁剂、罗沙司他</a:t>
            </a:r>
            <a:endParaRPr kumimoji="1" lang="en-US" altLang="zh-CN" sz="2400" dirty="0">
              <a:latin typeface="Microsoft YaHei" panose="020B0503020204020204" pitchFamily="34" charset="-122"/>
              <a:ea typeface="Microsoft YaHei" panose="020B0503020204020204" pitchFamily="34" charset="-122"/>
            </a:endParaRPr>
          </a:p>
          <a:p>
            <a:pPr>
              <a:lnSpc>
                <a:spcPct val="114000"/>
              </a:lnSpc>
            </a:pPr>
            <a:r>
              <a:rPr kumimoji="1" lang="en-US" altLang="zh-CN" sz="2400" dirty="0">
                <a:latin typeface="Microsoft YaHei" panose="020B0503020204020204" pitchFamily="34" charset="-122"/>
                <a:ea typeface="Microsoft YaHei" panose="020B0503020204020204" pitchFamily="34" charset="-122"/>
              </a:rPr>
              <a:t>2</a:t>
            </a:r>
            <a:r>
              <a:rPr kumimoji="1" lang="zh-CN" altLang="en-US" sz="2400" dirty="0">
                <a:latin typeface="Microsoft YaHei" panose="020B0503020204020204" pitchFamily="34" charset="-122"/>
                <a:ea typeface="Microsoft YaHei" panose="020B0503020204020204" pitchFamily="34" charset="-122"/>
              </a:rPr>
              <a:t>）肾性骨病（</a:t>
            </a:r>
            <a:r>
              <a:rPr kumimoji="1" lang="en-US" altLang="zh-CN" sz="2400" dirty="0">
                <a:latin typeface="Microsoft YaHei" panose="020B0503020204020204" pitchFamily="34" charset="-122"/>
                <a:ea typeface="Microsoft YaHei" panose="020B0503020204020204" pitchFamily="34" charset="-122"/>
              </a:rPr>
              <a:t>CKD-MBD</a:t>
            </a:r>
            <a:r>
              <a:rPr kumimoji="1" lang="zh-CN" altLang="en-US" sz="2400" dirty="0">
                <a:latin typeface="Microsoft YaHei" panose="020B0503020204020204" pitchFamily="34" charset="-122"/>
                <a:ea typeface="Microsoft YaHei" panose="020B0503020204020204" pitchFamily="34" charset="-122"/>
              </a:rPr>
              <a:t>）：</a:t>
            </a:r>
            <a:endParaRPr kumimoji="1" lang="en-US" altLang="zh-CN" sz="2400" dirty="0">
              <a:latin typeface="Microsoft YaHei" panose="020B0503020204020204" pitchFamily="34" charset="-122"/>
              <a:ea typeface="Microsoft YaHei" panose="020B0503020204020204" pitchFamily="34" charset="-122"/>
            </a:endParaRPr>
          </a:p>
          <a:p>
            <a:pPr marL="800100" lvl="1" indent="-342900">
              <a:lnSpc>
                <a:spcPct val="114000"/>
              </a:lnSpc>
              <a:buFont typeface="Wingdings" pitchFamily="2" charset="2"/>
              <a:buChar char="Ø"/>
            </a:pPr>
            <a:r>
              <a:rPr kumimoji="1" lang="zh-CN" altLang="en-US" sz="2400" dirty="0">
                <a:latin typeface="Microsoft YaHei" panose="020B0503020204020204" pitchFamily="34" charset="-122"/>
                <a:ea typeface="Microsoft YaHei" panose="020B0503020204020204" pitchFamily="34" charset="-122"/>
              </a:rPr>
              <a:t>司维拉姆、碳酸镧、碳酸钙、</a:t>
            </a:r>
            <a:endParaRPr kumimoji="1" lang="en-US" altLang="zh-CN" sz="2400" dirty="0">
              <a:latin typeface="Microsoft YaHei" panose="020B0503020204020204" pitchFamily="34" charset="-122"/>
              <a:ea typeface="Microsoft YaHei" panose="020B0503020204020204" pitchFamily="34" charset="-122"/>
            </a:endParaRPr>
          </a:p>
          <a:p>
            <a:pPr marL="800100" lvl="1" indent="-342900">
              <a:lnSpc>
                <a:spcPct val="114000"/>
              </a:lnSpc>
              <a:buFont typeface="Wingdings" pitchFamily="2" charset="2"/>
              <a:buChar char="Ø"/>
            </a:pPr>
            <a:r>
              <a:rPr kumimoji="1" lang="zh-CN" altLang="en-US" sz="2400" dirty="0">
                <a:latin typeface="Microsoft YaHei" panose="020B0503020204020204" pitchFamily="34" charset="-122"/>
                <a:ea typeface="Microsoft YaHei" panose="020B0503020204020204" pitchFamily="34" charset="-122"/>
              </a:rPr>
              <a:t>西那卡塞、骨化三醇、帕立骨化醇</a:t>
            </a:r>
            <a:endParaRPr kumimoji="1" lang="en-US" altLang="zh-CN" sz="2400" dirty="0">
              <a:latin typeface="Microsoft YaHei" panose="020B0503020204020204" pitchFamily="34" charset="-122"/>
              <a:ea typeface="Microsoft YaHei" panose="020B0503020204020204" pitchFamily="34" charset="-122"/>
            </a:endParaRPr>
          </a:p>
          <a:p>
            <a:pPr lvl="0">
              <a:lnSpc>
                <a:spcPct val="114000"/>
              </a:lnSpc>
            </a:pPr>
            <a:r>
              <a:rPr kumimoji="1" lang="en-US" altLang="zh-CN" sz="2400" dirty="0">
                <a:latin typeface="Microsoft YaHei" panose="020B0503020204020204" pitchFamily="34" charset="-122"/>
                <a:ea typeface="Microsoft YaHei" panose="020B0503020204020204" pitchFamily="34" charset="-122"/>
              </a:rPr>
              <a:t>3</a:t>
            </a:r>
            <a:r>
              <a:rPr kumimoji="1" lang="zh-CN" altLang="en-US" sz="2400" dirty="0">
                <a:latin typeface="Microsoft YaHei" panose="020B0503020204020204" pitchFamily="34" charset="-122"/>
                <a:ea typeface="Microsoft YaHei" panose="020B0503020204020204" pitchFamily="34" charset="-122"/>
              </a:rPr>
              <a:t>）其他常用药物：</a:t>
            </a:r>
            <a:endParaRPr kumimoji="1" lang="en-US" altLang="zh-CN" sz="2400" dirty="0">
              <a:latin typeface="Microsoft YaHei" panose="020B0503020204020204" pitchFamily="34" charset="-122"/>
              <a:ea typeface="Microsoft YaHei" panose="020B0503020204020204" pitchFamily="34" charset="-122"/>
            </a:endParaRPr>
          </a:p>
          <a:p>
            <a:pPr marL="800100" lvl="1" indent="-342900">
              <a:lnSpc>
                <a:spcPct val="114000"/>
              </a:lnSpc>
              <a:buFont typeface="Wingdings" pitchFamily="2" charset="2"/>
              <a:buChar char="Ø"/>
            </a:pPr>
            <a:r>
              <a:rPr kumimoji="1" lang="zh-CN" altLang="en-US" sz="2400" dirty="0">
                <a:latin typeface="Microsoft YaHei" panose="020B0503020204020204" pitchFamily="34" charset="-122"/>
                <a:ea typeface="Microsoft YaHei" panose="020B0503020204020204" pitchFamily="34" charset="-122"/>
              </a:rPr>
              <a:t>复方</a:t>
            </a:r>
            <a:r>
              <a:rPr kumimoji="1" lang="en-US" altLang="zh-CN" sz="2400" dirty="0">
                <a:latin typeface="Microsoft YaHei" panose="020B0503020204020204" pitchFamily="34" charset="-122"/>
                <a:ea typeface="Microsoft YaHei" panose="020B0503020204020204" pitchFamily="34" charset="-122"/>
              </a:rPr>
              <a:t>-</a:t>
            </a:r>
            <a:r>
              <a:rPr kumimoji="1" lang="el-GR" altLang="zh-CN" sz="2400" dirty="0">
                <a:latin typeface="Microsoft YaHei" panose="020B0503020204020204" pitchFamily="34" charset="-122"/>
                <a:ea typeface="Microsoft YaHei" panose="020B0503020204020204" pitchFamily="34" charset="-122"/>
              </a:rPr>
              <a:t>α</a:t>
            </a:r>
            <a:r>
              <a:rPr kumimoji="1" lang="zh-CN" altLang="en-US" sz="2400" dirty="0">
                <a:latin typeface="Microsoft YaHei" panose="020B0503020204020204" pitchFamily="34" charset="-122"/>
                <a:ea typeface="Microsoft YaHei" panose="020B0503020204020204" pitchFamily="34" charset="-122"/>
              </a:rPr>
              <a:t>酮酸、碳酸氢钠、聚苯乙烯磺酸钙</a:t>
            </a:r>
          </a:p>
          <a:p>
            <a:pPr>
              <a:lnSpc>
                <a:spcPct val="114000"/>
              </a:lnSpc>
            </a:pPr>
            <a:r>
              <a:rPr kumimoji="1" lang="en-US" altLang="zh-CN" sz="2400" dirty="0">
                <a:latin typeface="Microsoft YaHei" panose="020B0503020204020204" pitchFamily="34" charset="-122"/>
                <a:ea typeface="Microsoft YaHei" panose="020B0503020204020204" pitchFamily="34" charset="-122"/>
              </a:rPr>
              <a:t>4</a:t>
            </a:r>
            <a:r>
              <a:rPr kumimoji="1" lang="zh-CN" altLang="en-US" sz="2400" dirty="0">
                <a:latin typeface="Microsoft YaHei" panose="020B0503020204020204" pitchFamily="34" charset="-122"/>
                <a:ea typeface="Microsoft YaHei" panose="020B0503020204020204" pitchFamily="34" charset="-122"/>
              </a:rPr>
              <a:t>）合并症相关用药：</a:t>
            </a:r>
            <a:endParaRPr kumimoji="1" lang="en-US" altLang="zh-CN" sz="2400" dirty="0">
              <a:latin typeface="Microsoft YaHei" panose="020B0503020204020204" pitchFamily="34" charset="-122"/>
              <a:ea typeface="Microsoft YaHei" panose="020B0503020204020204" pitchFamily="34" charset="-122"/>
            </a:endParaRPr>
          </a:p>
          <a:p>
            <a:pPr marL="800100" lvl="1" indent="-342900">
              <a:lnSpc>
                <a:spcPct val="114000"/>
              </a:lnSpc>
              <a:buFont typeface="Wingdings" pitchFamily="2" charset="2"/>
              <a:buChar char="Ø"/>
            </a:pPr>
            <a:r>
              <a:rPr kumimoji="1" lang="zh-CN" altLang="en-US" sz="2400" dirty="0">
                <a:latin typeface="Microsoft YaHei" panose="020B0503020204020204" pitchFamily="34" charset="-122"/>
                <a:ea typeface="Microsoft YaHei" panose="020B0503020204020204" pitchFamily="34" charset="-122"/>
              </a:rPr>
              <a:t>高血压、糖尿病、冠心病等等</a:t>
            </a:r>
          </a:p>
          <a:p>
            <a:pPr marL="800100" lvl="1" indent="-342900">
              <a:lnSpc>
                <a:spcPct val="114000"/>
              </a:lnSpc>
              <a:buFont typeface="Wingdings" pitchFamily="2" charset="2"/>
              <a:buChar char="Ø"/>
            </a:pPr>
            <a:endParaRPr kumimoji="1" lang="zh-CN" altLang="en-US" sz="2400" dirty="0">
              <a:latin typeface="Microsoft YaHei" panose="020B0503020204020204" pitchFamily="34" charset="-122"/>
              <a:ea typeface="Microsoft YaHei" panose="020B0503020204020204" pitchFamily="34" charset="-122"/>
            </a:endParaRPr>
          </a:p>
          <a:p>
            <a:pPr>
              <a:lnSpc>
                <a:spcPct val="114000"/>
              </a:lnSpc>
            </a:pPr>
            <a:endParaRPr kumimoji="1" lang="zh-CN" altLang="en-US" sz="2400" dirty="0">
              <a:latin typeface="Microsoft YaHei" panose="020B0503020204020204" pitchFamily="34" charset="-122"/>
              <a:ea typeface="Microsoft YaHei" panose="020B0503020204020204" pitchFamily="34" charset="-122"/>
            </a:endParaRPr>
          </a:p>
          <a:p>
            <a:pPr>
              <a:lnSpc>
                <a:spcPct val="114000"/>
              </a:lnSpc>
            </a:pPr>
            <a:endParaRPr kumimoji="1" lang="zh-CN" altLang="en-US" sz="2400"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14583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48B235-17A7-7745-8635-EA3545F600BB}"/>
              </a:ext>
            </a:extLst>
          </p:cNvPr>
          <p:cNvSpPr>
            <a:spLocks noGrp="1"/>
          </p:cNvSpPr>
          <p:nvPr>
            <p:ph type="title"/>
          </p:nvPr>
        </p:nvSpPr>
        <p:spPr/>
        <p:txBody>
          <a:bodyPr>
            <a:noAutofit/>
          </a:bodyPr>
          <a:lstStyle/>
          <a:p>
            <a:r>
              <a:rPr kumimoji="1" lang="en-US" altLang="zh-CN" sz="2800" b="1" dirty="0">
                <a:latin typeface="Microsoft YaHei" panose="020B0503020204020204" pitchFamily="34" charset="-122"/>
                <a:ea typeface="Microsoft YaHei" panose="020B0503020204020204" pitchFamily="34" charset="-122"/>
              </a:rPr>
              <a:t>EPO—</a:t>
            </a:r>
            <a:r>
              <a:rPr kumimoji="1" lang="zh-CN" altLang="en-US" sz="2800" b="1" dirty="0">
                <a:latin typeface="Microsoft YaHei" panose="020B0503020204020204" pitchFamily="34" charset="-122"/>
                <a:ea typeface="Microsoft YaHei" panose="020B0503020204020204" pitchFamily="34" charset="-122"/>
              </a:rPr>
              <a:t>促红细胞生成素</a:t>
            </a:r>
            <a:endParaRPr kumimoji="1" lang="zh-CN" altLang="en-US" sz="2800" dirty="0"/>
          </a:p>
        </p:txBody>
      </p:sp>
      <p:sp>
        <p:nvSpPr>
          <p:cNvPr id="3" name="内容占位符 2">
            <a:extLst>
              <a:ext uri="{FF2B5EF4-FFF2-40B4-BE49-F238E27FC236}">
                <a16:creationId xmlns:a16="http://schemas.microsoft.com/office/drawing/2014/main" id="{F5CA875B-A45C-E74B-AE6E-8905B04175AF}"/>
              </a:ext>
            </a:extLst>
          </p:cNvPr>
          <p:cNvSpPr>
            <a:spLocks noGrp="1"/>
          </p:cNvSpPr>
          <p:nvPr>
            <p:ph idx="1"/>
          </p:nvPr>
        </p:nvSpPr>
        <p:spPr>
          <a:xfrm>
            <a:off x="478876" y="1064528"/>
            <a:ext cx="8191822" cy="4621459"/>
          </a:xfrm>
        </p:spPr>
        <p:txBody>
          <a:bodyPr>
            <a:normAutofit/>
          </a:bodyPr>
          <a:lstStyle/>
          <a:p>
            <a:pPr>
              <a:lnSpc>
                <a:spcPct val="150000"/>
              </a:lnSpc>
            </a:pPr>
            <a:r>
              <a:rPr lang="zh-CN" altLang="en-US" sz="1800" dirty="0">
                <a:latin typeface="微软雅黑" pitchFamily="34" charset="-122"/>
                <a:ea typeface="微软雅黑" pitchFamily="34" charset="-122"/>
              </a:rPr>
              <a:t>促红细胞生成素</a:t>
            </a:r>
            <a:r>
              <a:rPr lang="en-US" altLang="zh-CN" sz="1800" dirty="0">
                <a:latin typeface="微软雅黑" pitchFamily="34" charset="-122"/>
                <a:ea typeface="微软雅黑" pitchFamily="34" charset="-122"/>
              </a:rPr>
              <a:t>(EPO)</a:t>
            </a:r>
            <a:r>
              <a:rPr lang="zh-CN" altLang="en-US" sz="1800" dirty="0">
                <a:latin typeface="微软雅黑" pitchFamily="34" charset="-122"/>
                <a:ea typeface="微软雅黑" pitchFamily="34" charset="-122"/>
              </a:rPr>
              <a:t>是由肾脏分泌的一种活性糖蛋白，作用于骨髓中红系造血祖细胞，能促进其增殖、分化。</a:t>
            </a:r>
            <a:endParaRPr lang="en-US" altLang="zh-CN" sz="1800" dirty="0">
              <a:latin typeface="微软雅黑" pitchFamily="34" charset="-122"/>
              <a:ea typeface="微软雅黑" pitchFamily="34" charset="-122"/>
            </a:endParaRPr>
          </a:p>
          <a:p>
            <a:pPr marL="0" indent="0">
              <a:buNone/>
            </a:pPr>
            <a:endParaRPr lang="en-US" altLang="zh-CN" sz="1800" dirty="0">
              <a:latin typeface="微软雅黑" pitchFamily="34" charset="-122"/>
              <a:ea typeface="微软雅黑" pitchFamily="34" charset="-122"/>
            </a:endParaRPr>
          </a:p>
        </p:txBody>
      </p:sp>
      <p:graphicFrame>
        <p:nvGraphicFramePr>
          <p:cNvPr id="4" name="表格 3">
            <a:extLst>
              <a:ext uri="{FF2B5EF4-FFF2-40B4-BE49-F238E27FC236}">
                <a16:creationId xmlns:a16="http://schemas.microsoft.com/office/drawing/2014/main" id="{A1C4CE87-FA38-0F44-8128-81F78260B351}"/>
              </a:ext>
            </a:extLst>
          </p:cNvPr>
          <p:cNvGraphicFramePr>
            <a:graphicFrameLocks noGrp="1"/>
          </p:cNvGraphicFramePr>
          <p:nvPr>
            <p:extLst>
              <p:ext uri="{D42A27DB-BD31-4B8C-83A1-F6EECF244321}">
                <p14:modId xmlns:p14="http://schemas.microsoft.com/office/powerpoint/2010/main" val="1749451756"/>
              </p:ext>
            </p:extLst>
          </p:nvPr>
        </p:nvGraphicFramePr>
        <p:xfrm>
          <a:off x="495026" y="2060848"/>
          <a:ext cx="8347170" cy="4416735"/>
        </p:xfrm>
        <a:graphic>
          <a:graphicData uri="http://schemas.openxmlformats.org/drawingml/2006/table">
            <a:tbl>
              <a:tblPr>
                <a:tableStyleId>{5C22544A-7EE6-4342-B048-85BDC9FD1C3A}</a:tableStyleId>
              </a:tblPr>
              <a:tblGrid>
                <a:gridCol w="714322">
                  <a:extLst>
                    <a:ext uri="{9D8B030D-6E8A-4147-A177-3AD203B41FA5}">
                      <a16:colId xmlns:a16="http://schemas.microsoft.com/office/drawing/2014/main" val="1023124255"/>
                    </a:ext>
                  </a:extLst>
                </a:gridCol>
                <a:gridCol w="1800200">
                  <a:extLst>
                    <a:ext uri="{9D8B030D-6E8A-4147-A177-3AD203B41FA5}">
                      <a16:colId xmlns:a16="http://schemas.microsoft.com/office/drawing/2014/main" val="3458519674"/>
                    </a:ext>
                  </a:extLst>
                </a:gridCol>
                <a:gridCol w="2484476">
                  <a:extLst>
                    <a:ext uri="{9D8B030D-6E8A-4147-A177-3AD203B41FA5}">
                      <a16:colId xmlns:a16="http://schemas.microsoft.com/office/drawing/2014/main" val="1377326104"/>
                    </a:ext>
                  </a:extLst>
                </a:gridCol>
                <a:gridCol w="1824360">
                  <a:extLst>
                    <a:ext uri="{9D8B030D-6E8A-4147-A177-3AD203B41FA5}">
                      <a16:colId xmlns:a16="http://schemas.microsoft.com/office/drawing/2014/main" val="2084360915"/>
                    </a:ext>
                  </a:extLst>
                </a:gridCol>
                <a:gridCol w="1523812">
                  <a:extLst>
                    <a:ext uri="{9D8B030D-6E8A-4147-A177-3AD203B41FA5}">
                      <a16:colId xmlns:a16="http://schemas.microsoft.com/office/drawing/2014/main" val="2173875733"/>
                    </a:ext>
                  </a:extLst>
                </a:gridCol>
              </a:tblGrid>
              <a:tr h="294502">
                <a:tc>
                  <a:txBody>
                    <a:bodyPr/>
                    <a:lstStyle/>
                    <a:p>
                      <a:pPr algn="ctr" fontAlgn="ct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altLang="en-US" sz="1400" b="1" u="none" strike="noStrike" dirty="0">
                          <a:effectLst/>
                          <a:latin typeface="Microsoft YaHei" panose="020B0503020204020204" pitchFamily="34" charset="-122"/>
                          <a:ea typeface="Microsoft YaHei" panose="020B0503020204020204" pitchFamily="34" charset="-122"/>
                        </a:rPr>
                        <a:t>利血宝</a:t>
                      </a:r>
                      <a:endParaRPr lang="zh-CN" altLang="en-US" sz="1400" b="1"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zh-CN" altLang="en-US" sz="1400" b="1" u="none" strike="noStrike" dirty="0">
                          <a:effectLst/>
                          <a:latin typeface="Microsoft YaHei" panose="020B0503020204020204" pitchFamily="34" charset="-122"/>
                          <a:ea typeface="Microsoft YaHei" panose="020B0503020204020204" pitchFamily="34" charset="-122"/>
                        </a:rPr>
                        <a:t>益比奥</a:t>
                      </a:r>
                      <a:endParaRPr lang="zh-CN" altLang="en-US" sz="1400" b="1"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a:txBody>
                    <a:bodyPr/>
                    <a:lstStyle/>
                    <a:p>
                      <a:pPr algn="ctr" fontAlgn="ctr"/>
                      <a:r>
                        <a:rPr lang="zh-CN" altLang="en-US" sz="1400" b="1" u="none" strike="noStrike" dirty="0">
                          <a:effectLst/>
                          <a:latin typeface="Microsoft YaHei" panose="020B0503020204020204" pitchFamily="34" charset="-122"/>
                          <a:ea typeface="Microsoft YaHei" panose="020B0503020204020204" pitchFamily="34" charset="-122"/>
                        </a:rPr>
                        <a:t>环尔博</a:t>
                      </a:r>
                      <a:endParaRPr lang="zh-CN" altLang="en-US" sz="1400" b="1"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1206113"/>
                  </a:ext>
                </a:extLst>
              </a:tr>
              <a:tr h="398203">
                <a:tc>
                  <a:txBody>
                    <a:bodyPr/>
                    <a:lstStyle/>
                    <a:p>
                      <a:pPr algn="ctr" fontAlgn="ctr"/>
                      <a:r>
                        <a:rPr lang="zh-CN" altLang="en-US" sz="1400" b="1" u="none" strike="noStrike" dirty="0">
                          <a:effectLst/>
                          <a:latin typeface="Microsoft YaHei" panose="020B0503020204020204" pitchFamily="34" charset="-122"/>
                          <a:ea typeface="Microsoft YaHei" panose="020B0503020204020204" pitchFamily="34" charset="-122"/>
                        </a:rPr>
                        <a:t>规格</a:t>
                      </a:r>
                      <a:endParaRPr lang="zh-CN" altLang="en-US" sz="1400" b="1"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u="none" strike="noStrike" dirty="0">
                          <a:effectLst/>
                          <a:latin typeface="Microsoft YaHei" panose="020B0503020204020204" pitchFamily="34" charset="-122"/>
                          <a:ea typeface="Microsoft YaHei" panose="020B0503020204020204" pitchFamily="34" charset="-122"/>
                        </a:rPr>
                        <a:t>3000IU/2ml</a:t>
                      </a:r>
                      <a:endParaRPr 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u="none" strike="noStrike" dirty="0">
                          <a:effectLst/>
                          <a:latin typeface="Microsoft YaHei" panose="020B0503020204020204" pitchFamily="34" charset="-122"/>
                          <a:ea typeface="Microsoft YaHei" panose="020B0503020204020204" pitchFamily="34" charset="-122"/>
                        </a:rPr>
                        <a:t>4000IU/1ml</a:t>
                      </a:r>
                      <a:endParaRPr 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u="none" strike="noStrike" dirty="0">
                          <a:effectLst/>
                          <a:latin typeface="Microsoft YaHei" panose="020B0503020204020204" pitchFamily="34" charset="-122"/>
                          <a:ea typeface="Microsoft YaHei" panose="020B0503020204020204" pitchFamily="34" charset="-122"/>
                        </a:rPr>
                        <a:t>10000IU/1ml</a:t>
                      </a:r>
                      <a:endParaRPr 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u="none" strike="noStrike" dirty="0">
                          <a:effectLst/>
                          <a:latin typeface="Microsoft YaHei" panose="020B0503020204020204" pitchFamily="34" charset="-122"/>
                          <a:ea typeface="Microsoft YaHei" panose="020B0503020204020204" pitchFamily="34" charset="-122"/>
                        </a:rPr>
                        <a:t>3000IU/1ml？0.6mL</a:t>
                      </a:r>
                      <a:endParaRPr lang="en-US" sz="1100" b="0" i="0" u="none" strike="noStrike" dirty="0">
                        <a:solidFill>
                          <a:srgbClr val="FF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3485643"/>
                  </a:ext>
                </a:extLst>
              </a:tr>
              <a:tr h="1042065">
                <a:tc>
                  <a:txBody>
                    <a:bodyPr/>
                    <a:lstStyle/>
                    <a:p>
                      <a:pPr algn="ctr" fontAlgn="ctr"/>
                      <a:r>
                        <a:rPr lang="zh-CN" altLang="en-US" sz="1400" b="1" u="none" strike="noStrike" dirty="0">
                          <a:effectLst/>
                          <a:latin typeface="Microsoft YaHei" panose="020B0503020204020204" pitchFamily="34" charset="-122"/>
                          <a:ea typeface="Microsoft YaHei" panose="020B0503020204020204" pitchFamily="34" charset="-122"/>
                        </a:rPr>
                        <a:t>适应证</a:t>
                      </a:r>
                      <a:endParaRPr lang="zh-CN" altLang="en-US" sz="1400" b="1"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CN" altLang="en-US" sz="1100" u="none" strike="noStrike" dirty="0">
                          <a:effectLst/>
                          <a:latin typeface="Microsoft YaHei" panose="020B0503020204020204" pitchFamily="34" charset="-122"/>
                          <a:ea typeface="Microsoft YaHei" panose="020B0503020204020204" pitchFamily="34" charset="-122"/>
                        </a:rPr>
                        <a:t>施行透析时的肾性贫血</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r>
                        <a:rPr lang="en-US" altLang="zh-CN" sz="1100" u="none" strike="noStrike" dirty="0">
                          <a:effectLst/>
                          <a:latin typeface="Microsoft YaHei" panose="020B0503020204020204" pitchFamily="34" charset="-122"/>
                          <a:ea typeface="Microsoft YaHei" panose="020B0503020204020204" pitchFamily="34" charset="-122"/>
                        </a:rPr>
                        <a:t>1</a:t>
                      </a:r>
                      <a:r>
                        <a:rPr lang="zh-CN" altLang="en-US" sz="1100" u="none" strike="noStrike" dirty="0">
                          <a:effectLst/>
                          <a:latin typeface="Microsoft YaHei" panose="020B0503020204020204" pitchFamily="34" charset="-122"/>
                          <a:ea typeface="Microsoft YaHei" panose="020B0503020204020204" pitchFamily="34" charset="-122"/>
                        </a:rPr>
                        <a:t>、肾功能不全所致贫血，包括透析及非透析病人。</a:t>
                      </a:r>
                      <a:br>
                        <a:rPr lang="zh-CN" altLang="en-US" sz="1100" u="none" strike="noStrike" dirty="0">
                          <a:effectLst/>
                          <a:latin typeface="Microsoft YaHei" panose="020B0503020204020204" pitchFamily="34" charset="-122"/>
                          <a:ea typeface="Microsoft YaHei" panose="020B0503020204020204" pitchFamily="34" charset="-122"/>
                        </a:rPr>
                      </a:br>
                      <a:r>
                        <a:rPr lang="en-US" altLang="zh-CN" sz="1100" u="none" strike="noStrike" dirty="0">
                          <a:effectLst/>
                          <a:latin typeface="Microsoft YaHei" panose="020B0503020204020204" pitchFamily="34" charset="-122"/>
                          <a:ea typeface="Microsoft YaHei" panose="020B0503020204020204" pitchFamily="34" charset="-122"/>
                        </a:rPr>
                        <a:t>2</a:t>
                      </a:r>
                      <a:r>
                        <a:rPr lang="zh-CN" altLang="en-US" sz="1100" u="none" strike="noStrike" dirty="0">
                          <a:effectLst/>
                          <a:latin typeface="Microsoft YaHei" panose="020B0503020204020204" pitchFamily="34" charset="-122"/>
                          <a:ea typeface="Microsoft YaHei" panose="020B0503020204020204" pitchFamily="34" charset="-122"/>
                        </a:rPr>
                        <a:t>、外科围手术期的红细胞动员。</a:t>
                      </a:r>
                      <a:br>
                        <a:rPr lang="zh-CN" altLang="en-US" sz="1100" u="none" strike="noStrike" dirty="0">
                          <a:effectLst/>
                          <a:latin typeface="Microsoft YaHei" panose="020B0503020204020204" pitchFamily="34" charset="-122"/>
                          <a:ea typeface="Microsoft YaHei" panose="020B0503020204020204" pitchFamily="34" charset="-122"/>
                        </a:rPr>
                      </a:br>
                      <a:r>
                        <a:rPr lang="en-US" altLang="zh-CN" sz="1100" u="none" strike="noStrike" dirty="0">
                          <a:effectLst/>
                          <a:latin typeface="Microsoft YaHei" panose="020B0503020204020204" pitchFamily="34" charset="-122"/>
                          <a:ea typeface="Microsoft YaHei" panose="020B0503020204020204" pitchFamily="34" charset="-122"/>
                        </a:rPr>
                        <a:t>3</a:t>
                      </a:r>
                      <a:r>
                        <a:rPr lang="zh-CN" altLang="en-US" sz="1100" u="none" strike="noStrike" dirty="0">
                          <a:effectLst/>
                          <a:latin typeface="Microsoft YaHei" panose="020B0503020204020204" pitchFamily="34" charset="-122"/>
                          <a:ea typeface="Microsoft YaHei" panose="020B0503020204020204" pitchFamily="34" charset="-122"/>
                        </a:rPr>
                        <a:t>、治疗非骨髓恶性肿瘤应用化疗引起的贫血。不用于治疗肿瘤病人由其它因素</a:t>
                      </a:r>
                      <a:r>
                        <a:rPr lang="en-US" altLang="zh-CN" sz="1100" u="none" strike="noStrike" dirty="0">
                          <a:effectLst/>
                          <a:latin typeface="Microsoft YaHei" panose="020B0503020204020204" pitchFamily="34" charset="-122"/>
                          <a:ea typeface="Microsoft YaHei" panose="020B0503020204020204" pitchFamily="34" charset="-122"/>
                        </a:rPr>
                        <a:t>(</a:t>
                      </a:r>
                      <a:r>
                        <a:rPr lang="zh-CN" altLang="en-US" sz="1100" u="none" strike="noStrike" dirty="0">
                          <a:effectLst/>
                          <a:latin typeface="Microsoft YaHei" panose="020B0503020204020204" pitchFamily="34" charset="-122"/>
                          <a:ea typeface="Microsoft YaHei" panose="020B0503020204020204" pitchFamily="34" charset="-122"/>
                        </a:rPr>
                        <a:t>如：铁或叶酸盐缺乏、溶血或胃肠道出血</a:t>
                      </a:r>
                      <a:r>
                        <a:rPr lang="en-US" altLang="zh-CN" sz="1100" u="none" strike="noStrike" dirty="0">
                          <a:effectLst/>
                          <a:latin typeface="Microsoft YaHei" panose="020B0503020204020204" pitchFamily="34" charset="-122"/>
                          <a:ea typeface="Microsoft YaHei" panose="020B0503020204020204" pitchFamily="34" charset="-122"/>
                        </a:rPr>
                        <a:t>)</a:t>
                      </a:r>
                      <a:r>
                        <a:rPr lang="zh-CN" altLang="en-US" sz="1100" u="none" strike="noStrike" dirty="0">
                          <a:effectLst/>
                          <a:latin typeface="Microsoft YaHei" panose="020B0503020204020204" pitchFamily="34" charset="-122"/>
                          <a:ea typeface="Microsoft YaHei" panose="020B0503020204020204" pitchFamily="34" charset="-122"/>
                        </a:rPr>
                        <a:t>引起的贫血。</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a:txBody>
                    <a:bodyPr/>
                    <a:lstStyle/>
                    <a:p>
                      <a:pPr algn="l" fontAlgn="ctr"/>
                      <a:r>
                        <a:rPr lang="zh-CN" altLang="en-US" sz="1100" u="none" strike="noStrike" dirty="0">
                          <a:effectLst/>
                          <a:latin typeface="Microsoft YaHei" panose="020B0503020204020204" pitchFamily="34" charset="-122"/>
                          <a:ea typeface="Microsoft YaHei" panose="020B0503020204020204" pitchFamily="34" charset="-122"/>
                        </a:rPr>
                        <a:t>肾功能不全所致贫血，包括慢性肾功能衰竭进行透析及非透析治疗者</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7361564"/>
                  </a:ext>
                </a:extLst>
              </a:tr>
              <a:tr h="705067">
                <a:tc>
                  <a:txBody>
                    <a:bodyPr/>
                    <a:lstStyle/>
                    <a:p>
                      <a:pPr algn="ctr" fontAlgn="ctr"/>
                      <a:r>
                        <a:rPr lang="zh-CN" altLang="en-US" sz="1400" b="1" u="none" strike="noStrike" dirty="0">
                          <a:effectLst/>
                          <a:latin typeface="Microsoft YaHei" panose="020B0503020204020204" pitchFamily="34" charset="-122"/>
                          <a:ea typeface="Microsoft YaHei" panose="020B0503020204020204" pitchFamily="34" charset="-122"/>
                        </a:rPr>
                        <a:t>用法</a:t>
                      </a:r>
                      <a:endParaRPr lang="zh-CN" altLang="en-US" sz="1400" b="1"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CN" altLang="en-US" sz="1100" u="none" strike="noStrike" dirty="0">
                          <a:effectLst/>
                          <a:latin typeface="Microsoft YaHei" panose="020B0503020204020204" pitchFamily="34" charset="-122"/>
                          <a:ea typeface="Microsoft YaHei" panose="020B0503020204020204" pitchFamily="34" charset="-122"/>
                        </a:rPr>
                        <a:t>静脉注射</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r>
                        <a:rPr lang="zh-CN" altLang="en-US" sz="1100" u="none" strike="noStrike" dirty="0">
                          <a:effectLst/>
                          <a:latin typeface="Microsoft YaHei" panose="020B0503020204020204" pitchFamily="34" charset="-122"/>
                          <a:ea typeface="Microsoft YaHei" panose="020B0503020204020204" pitchFamily="34" charset="-122"/>
                        </a:rPr>
                        <a:t>皮下（三种适应症均可）或静脉（仅肾性贫血）注射</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a:txBody>
                    <a:bodyPr/>
                    <a:lstStyle/>
                    <a:p>
                      <a:pPr algn="l" fontAlgn="ctr"/>
                      <a:r>
                        <a:rPr lang="zh-CN" altLang="en-US" sz="1100" u="none" strike="noStrike" dirty="0">
                          <a:effectLst/>
                          <a:latin typeface="Microsoft YaHei" panose="020B0503020204020204" pitchFamily="34" charset="-122"/>
                          <a:ea typeface="Microsoft YaHei" panose="020B0503020204020204" pitchFamily="34" charset="-122"/>
                        </a:rPr>
                        <a:t>皮下（腹膜透析或非透析病人更适用）或静脉（血液透析病人多采用）注射</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8089138"/>
                  </a:ext>
                </a:extLst>
              </a:tr>
              <a:tr h="1271831">
                <a:tc rowSpan="2">
                  <a:txBody>
                    <a:bodyPr/>
                    <a:lstStyle/>
                    <a:p>
                      <a:pPr algn="ctr" fontAlgn="ctr"/>
                      <a:r>
                        <a:rPr lang="zh-CN" altLang="en-US" sz="1400" b="1" u="none" strike="noStrike" dirty="0">
                          <a:effectLst/>
                          <a:latin typeface="Microsoft YaHei" panose="020B0503020204020204" pitchFamily="34" charset="-122"/>
                          <a:ea typeface="Microsoft YaHei" panose="020B0503020204020204" pitchFamily="34" charset="-122"/>
                        </a:rPr>
                        <a:t>用量</a:t>
                      </a:r>
                      <a:endParaRPr lang="zh-CN" altLang="en-US" sz="1400" b="1"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CN" altLang="en-US" sz="1100" u="none" strike="noStrike" dirty="0">
                          <a:effectLst/>
                          <a:latin typeface="Microsoft YaHei" panose="020B0503020204020204" pitchFamily="34" charset="-122"/>
                          <a:ea typeface="Microsoft YaHei" panose="020B0503020204020204" pitchFamily="34" charset="-122"/>
                        </a:rPr>
                        <a:t>治疗期：</a:t>
                      </a:r>
                      <a:r>
                        <a:rPr lang="en-US" altLang="zh-CN" sz="1100" u="none" strike="noStrike" dirty="0">
                          <a:effectLst/>
                          <a:latin typeface="Microsoft YaHei" panose="020B0503020204020204" pitchFamily="34" charset="-122"/>
                          <a:ea typeface="Microsoft YaHei" panose="020B0503020204020204" pitchFamily="34" charset="-122"/>
                        </a:rPr>
                        <a:t>3000</a:t>
                      </a:r>
                      <a:r>
                        <a:rPr lang="en-US" sz="1100" u="none" strike="noStrike" dirty="0">
                          <a:effectLst/>
                          <a:latin typeface="Microsoft YaHei" panose="020B0503020204020204" pitchFamily="34" charset="-122"/>
                          <a:ea typeface="Microsoft YaHei" panose="020B0503020204020204" pitchFamily="34" charset="-122"/>
                        </a:rPr>
                        <a:t>IU，</a:t>
                      </a:r>
                      <a:r>
                        <a:rPr lang="en-US" altLang="zh-CN" sz="1100" u="none" strike="noStrike" dirty="0">
                          <a:effectLst/>
                          <a:latin typeface="Microsoft YaHei" panose="020B0503020204020204" pitchFamily="34" charset="-122"/>
                          <a:ea typeface="Microsoft YaHei" panose="020B0503020204020204" pitchFamily="34" charset="-122"/>
                        </a:rPr>
                        <a:t>tiw</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r>
                        <a:rPr lang="zh-CN" altLang="en-US" sz="1100" b="1" u="none" strike="noStrike" dirty="0">
                          <a:effectLst/>
                          <a:latin typeface="Microsoft YaHei" panose="020B0503020204020204" pitchFamily="34" charset="-122"/>
                          <a:ea typeface="Microsoft YaHei" panose="020B0503020204020204" pitchFamily="34" charset="-122"/>
                        </a:rPr>
                        <a:t>治疗期</a:t>
                      </a:r>
                      <a:r>
                        <a:rPr lang="zh-CN" altLang="en-US" sz="1100" u="none" strike="noStrike" dirty="0">
                          <a:effectLst/>
                          <a:latin typeface="Microsoft YaHei" panose="020B0503020204020204" pitchFamily="34" charset="-122"/>
                          <a:ea typeface="Microsoft YaHei" panose="020B0503020204020204" pitchFamily="34" charset="-122"/>
                        </a:rPr>
                        <a:t>：肾性贫血：多次给药：血透</a:t>
                      </a:r>
                      <a:r>
                        <a:rPr lang="en-US" altLang="zh-CN" sz="1100" u="none" strike="noStrike" dirty="0">
                          <a:effectLst/>
                          <a:latin typeface="Microsoft YaHei" panose="020B0503020204020204" pitchFamily="34" charset="-122"/>
                          <a:ea typeface="Microsoft YaHei" panose="020B0503020204020204" pitchFamily="34" charset="-122"/>
                        </a:rPr>
                        <a:t>-100~150</a:t>
                      </a:r>
                      <a:r>
                        <a:rPr lang="en-US" sz="1100" u="none" strike="noStrike" dirty="0">
                          <a:effectLst/>
                          <a:latin typeface="Microsoft YaHei" panose="020B0503020204020204" pitchFamily="34" charset="-122"/>
                          <a:ea typeface="Microsoft YaHei" panose="020B0503020204020204" pitchFamily="34" charset="-122"/>
                        </a:rPr>
                        <a:t>IU/kg/</a:t>
                      </a:r>
                      <a:r>
                        <a:rPr lang="zh-CN" altLang="en-US" sz="1100" u="none" strike="noStrike" dirty="0">
                          <a:effectLst/>
                          <a:latin typeface="Microsoft YaHei" panose="020B0503020204020204" pitchFamily="34" charset="-122"/>
                          <a:ea typeface="Microsoft YaHei" panose="020B0503020204020204" pitchFamily="34" charset="-122"/>
                        </a:rPr>
                        <a:t>周，非透析为</a:t>
                      </a:r>
                      <a:r>
                        <a:rPr lang="en-US" altLang="zh-CN" sz="1100" u="none" strike="noStrike" dirty="0">
                          <a:effectLst/>
                          <a:latin typeface="Microsoft YaHei" panose="020B0503020204020204" pitchFamily="34" charset="-122"/>
                          <a:ea typeface="Microsoft YaHei" panose="020B0503020204020204" pitchFamily="34" charset="-122"/>
                        </a:rPr>
                        <a:t>75-100</a:t>
                      </a:r>
                      <a:r>
                        <a:rPr lang="en-US" sz="1100" u="none" strike="noStrike" dirty="0">
                          <a:effectLst/>
                          <a:latin typeface="Microsoft YaHei" panose="020B0503020204020204" pitchFamily="34" charset="-122"/>
                          <a:ea typeface="Microsoft YaHei" panose="020B0503020204020204" pitchFamily="34" charset="-122"/>
                        </a:rPr>
                        <a:t>IU/kg/</a:t>
                      </a:r>
                      <a:r>
                        <a:rPr lang="zh-CN" altLang="en-US" sz="1100" u="none" strike="noStrike" dirty="0">
                          <a:effectLst/>
                          <a:latin typeface="Microsoft YaHei" panose="020B0503020204020204" pitchFamily="34" charset="-122"/>
                          <a:ea typeface="Microsoft YaHei" panose="020B0503020204020204" pitchFamily="34" charset="-122"/>
                        </a:rPr>
                        <a:t>周；单次给药：</a:t>
                      </a:r>
                      <a:r>
                        <a:rPr lang="en-US" altLang="zh-CN" sz="1100" u="none" strike="noStrike" dirty="0">
                          <a:effectLst/>
                          <a:latin typeface="Microsoft YaHei" panose="020B0503020204020204" pitchFamily="34" charset="-122"/>
                          <a:ea typeface="Microsoft YaHei" panose="020B0503020204020204" pitchFamily="34" charset="-122"/>
                        </a:rPr>
                        <a:t>10000</a:t>
                      </a:r>
                      <a:r>
                        <a:rPr lang="en-US" sz="1100" u="none" strike="noStrike" dirty="0">
                          <a:effectLst/>
                          <a:latin typeface="Microsoft YaHei" panose="020B0503020204020204" pitchFamily="34" charset="-122"/>
                          <a:ea typeface="Microsoft YaHei" panose="020B0503020204020204" pitchFamily="34" charset="-122"/>
                        </a:rPr>
                        <a:t>IU/</a:t>
                      </a:r>
                      <a:r>
                        <a:rPr lang="zh-CN" altLang="en-US" sz="1100" u="none" strike="noStrike" dirty="0">
                          <a:effectLst/>
                          <a:latin typeface="Microsoft YaHei" panose="020B0503020204020204" pitchFamily="34" charset="-122"/>
                          <a:ea typeface="Microsoft YaHei" panose="020B0503020204020204" pitchFamily="34" charset="-122"/>
                        </a:rPr>
                        <a:t>周；</a:t>
                      </a:r>
                      <a:endParaRPr lang="en-US" altLang="zh-CN" sz="1100" u="none" strike="noStrike" dirty="0">
                        <a:effectLst/>
                        <a:latin typeface="Microsoft YaHei" panose="020B0503020204020204" pitchFamily="34" charset="-122"/>
                        <a:ea typeface="Microsoft YaHei" panose="020B0503020204020204" pitchFamily="34" charset="-122"/>
                      </a:endParaRPr>
                    </a:p>
                    <a:p>
                      <a:pPr algn="l" fontAlgn="ctr"/>
                      <a:r>
                        <a:rPr lang="zh-CN" altLang="en-US" sz="1100" u="none" strike="noStrike" dirty="0">
                          <a:effectLst/>
                          <a:latin typeface="Microsoft YaHei" panose="020B0503020204020204" pitchFamily="34" charset="-122"/>
                          <a:ea typeface="Microsoft YaHei" panose="020B0503020204020204" pitchFamily="34" charset="-122"/>
                        </a:rPr>
                        <a:t>外科围手术期的红细胞动员：</a:t>
                      </a:r>
                      <a:r>
                        <a:rPr lang="en-US" altLang="zh-CN" sz="1100" u="none" strike="noStrike" dirty="0">
                          <a:effectLst/>
                          <a:latin typeface="Microsoft YaHei" panose="020B0503020204020204" pitchFamily="34" charset="-122"/>
                          <a:ea typeface="Microsoft YaHei" panose="020B0503020204020204" pitchFamily="34" charset="-122"/>
                        </a:rPr>
                        <a:t>150</a:t>
                      </a:r>
                      <a:r>
                        <a:rPr lang="en-US" sz="1100" u="none" strike="noStrike" dirty="0">
                          <a:effectLst/>
                          <a:latin typeface="Microsoft YaHei" panose="020B0503020204020204" pitchFamily="34" charset="-122"/>
                          <a:ea typeface="Microsoft YaHei" panose="020B0503020204020204" pitchFamily="34" charset="-122"/>
                        </a:rPr>
                        <a:t>IU/</a:t>
                      </a:r>
                      <a:r>
                        <a:rPr lang="en-US" sz="1100" u="none" strike="noStrike" dirty="0" err="1">
                          <a:effectLst/>
                          <a:latin typeface="Microsoft YaHei" panose="020B0503020204020204" pitchFamily="34" charset="-122"/>
                          <a:ea typeface="Microsoft YaHei" panose="020B0503020204020204" pitchFamily="34" charset="-122"/>
                        </a:rPr>
                        <a:t>kg，tiw</a:t>
                      </a:r>
                      <a:r>
                        <a:rPr lang="zh-CN" altLang="en-US" sz="1100" u="none" strike="noStrike" dirty="0">
                          <a:effectLst/>
                          <a:latin typeface="Microsoft YaHei" panose="020B0503020204020204" pitchFamily="34" charset="-122"/>
                          <a:ea typeface="Microsoft YaHei" panose="020B0503020204020204" pitchFamily="34" charset="-122"/>
                        </a:rPr>
                        <a:t>；</a:t>
                      </a:r>
                      <a:endParaRPr lang="en-US" altLang="zh-CN" sz="1100" u="none" strike="noStrike" dirty="0">
                        <a:effectLst/>
                        <a:latin typeface="Microsoft YaHei" panose="020B0503020204020204" pitchFamily="34" charset="-122"/>
                        <a:ea typeface="Microsoft YaHei" panose="020B0503020204020204" pitchFamily="34" charset="-122"/>
                      </a:endParaRPr>
                    </a:p>
                    <a:p>
                      <a:pPr algn="l" fontAlgn="ctr"/>
                      <a:r>
                        <a:rPr lang="zh-CN" altLang="en-US" sz="1100" u="none" strike="noStrike" dirty="0">
                          <a:effectLst/>
                          <a:latin typeface="Microsoft YaHei" panose="020B0503020204020204" pitchFamily="34" charset="-122"/>
                          <a:ea typeface="Microsoft YaHei" panose="020B0503020204020204" pitchFamily="34" charset="-122"/>
                        </a:rPr>
                        <a:t>化疗所致贫血：起始剂量</a:t>
                      </a:r>
                      <a:r>
                        <a:rPr lang="en-US" altLang="zh-CN" sz="1100" u="none" strike="noStrike" dirty="0">
                          <a:effectLst/>
                          <a:latin typeface="Microsoft YaHei" panose="020B0503020204020204" pitchFamily="34" charset="-122"/>
                          <a:ea typeface="Microsoft YaHei" panose="020B0503020204020204" pitchFamily="34" charset="-122"/>
                        </a:rPr>
                        <a:t>150</a:t>
                      </a:r>
                      <a:r>
                        <a:rPr lang="en-US" sz="1100" u="none" strike="noStrike" dirty="0">
                          <a:effectLst/>
                          <a:latin typeface="Microsoft YaHei" panose="020B0503020204020204" pitchFamily="34" charset="-122"/>
                          <a:ea typeface="Microsoft YaHei" panose="020B0503020204020204" pitchFamily="34" charset="-122"/>
                        </a:rPr>
                        <a:t>IU/kg/</a:t>
                      </a:r>
                      <a:r>
                        <a:rPr lang="zh-CN" altLang="en-US" sz="1100" u="none" strike="noStrike" dirty="0">
                          <a:effectLst/>
                          <a:latin typeface="Microsoft YaHei" panose="020B0503020204020204" pitchFamily="34" charset="-122"/>
                          <a:ea typeface="Microsoft YaHei" panose="020B0503020204020204" pitchFamily="34" charset="-122"/>
                        </a:rPr>
                        <a:t>次，</a:t>
                      </a:r>
                      <a:r>
                        <a:rPr lang="en-US" altLang="zh-CN" sz="1100" u="none" strike="noStrike" dirty="0" err="1">
                          <a:effectLst/>
                          <a:latin typeface="Microsoft YaHei" panose="020B0503020204020204" pitchFamily="34" charset="-122"/>
                          <a:ea typeface="Microsoft YaHei" panose="020B0503020204020204" pitchFamily="34" charset="-122"/>
                        </a:rPr>
                        <a:t>tiw</a:t>
                      </a:r>
                      <a:r>
                        <a:rPr lang="zh-CN" altLang="en-US" sz="1100" u="none" strike="noStrike" dirty="0">
                          <a:effectLst/>
                          <a:latin typeface="Microsoft YaHei" panose="020B0503020204020204" pitchFamily="34" charset="-122"/>
                          <a:ea typeface="Microsoft YaHei" panose="020B0503020204020204" pitchFamily="34" charset="-122"/>
                        </a:rPr>
                        <a:t>；</a:t>
                      </a:r>
                      <a:r>
                        <a:rPr lang="en-US" altLang="zh-CN" sz="1100" u="none" strike="noStrike" dirty="0">
                          <a:effectLst/>
                          <a:latin typeface="Microsoft YaHei" panose="020B0503020204020204" pitchFamily="34" charset="-122"/>
                          <a:ea typeface="Microsoft YaHei" panose="020B0503020204020204" pitchFamily="34" charset="-122"/>
                        </a:rPr>
                        <a:t>8</a:t>
                      </a:r>
                      <a:r>
                        <a:rPr lang="zh-CN" altLang="en-US" sz="1100" u="none" strike="noStrike" dirty="0">
                          <a:effectLst/>
                          <a:latin typeface="Microsoft YaHei" panose="020B0503020204020204" pitchFamily="34" charset="-122"/>
                          <a:ea typeface="Microsoft YaHei" panose="020B0503020204020204" pitchFamily="34" charset="-122"/>
                        </a:rPr>
                        <a:t>周后效果不佳，可增加至</a:t>
                      </a:r>
                      <a:r>
                        <a:rPr lang="en-US" altLang="zh-CN" sz="1100" u="none" strike="noStrike" dirty="0">
                          <a:effectLst/>
                          <a:latin typeface="Microsoft YaHei" panose="020B0503020204020204" pitchFamily="34" charset="-122"/>
                          <a:ea typeface="Microsoft YaHei" panose="020B0503020204020204" pitchFamily="34" charset="-122"/>
                        </a:rPr>
                        <a:t>200</a:t>
                      </a:r>
                      <a:r>
                        <a:rPr lang="en-US" sz="1100" u="none" strike="noStrike" dirty="0">
                          <a:effectLst/>
                          <a:latin typeface="Microsoft YaHei" panose="020B0503020204020204" pitchFamily="34" charset="-122"/>
                          <a:ea typeface="Microsoft YaHei" panose="020B0503020204020204" pitchFamily="34" charset="-122"/>
                        </a:rPr>
                        <a:t>IU/kg/</a:t>
                      </a:r>
                      <a:r>
                        <a:rPr lang="zh-CN" altLang="en-US" sz="1100" u="none" strike="noStrike" dirty="0">
                          <a:effectLst/>
                          <a:latin typeface="Microsoft YaHei" panose="020B0503020204020204" pitchFamily="34" charset="-122"/>
                          <a:ea typeface="Microsoft YaHei" panose="020B0503020204020204" pitchFamily="34" charset="-122"/>
                        </a:rPr>
                        <a:t>次，</a:t>
                      </a:r>
                      <a:r>
                        <a:rPr lang="en-US" altLang="zh-CN" sz="1100" u="none" strike="noStrike" dirty="0" err="1">
                          <a:effectLst/>
                          <a:latin typeface="Microsoft YaHei" panose="020B0503020204020204" pitchFamily="34" charset="-122"/>
                          <a:ea typeface="Microsoft YaHei" panose="020B0503020204020204" pitchFamily="34" charset="-122"/>
                        </a:rPr>
                        <a:t>tiw</a:t>
                      </a:r>
                      <a:r>
                        <a:rPr lang="zh-CN" altLang="en-US" sz="1100" u="none" strike="noStrike" dirty="0">
                          <a:effectLst/>
                          <a:latin typeface="Microsoft YaHei" panose="020B0503020204020204" pitchFamily="34" charset="-122"/>
                          <a:ea typeface="Microsoft YaHei" panose="020B0503020204020204" pitchFamily="34" charset="-122"/>
                        </a:rPr>
                        <a:t>；单次给药：</a:t>
                      </a:r>
                      <a:r>
                        <a:rPr lang="en-US" altLang="zh-CN" sz="1100" u="none" strike="noStrike" dirty="0">
                          <a:effectLst/>
                          <a:latin typeface="Microsoft YaHei" panose="020B0503020204020204" pitchFamily="34" charset="-122"/>
                          <a:ea typeface="Microsoft YaHei" panose="020B0503020204020204" pitchFamily="34" charset="-122"/>
                        </a:rPr>
                        <a:t>36000</a:t>
                      </a:r>
                      <a:r>
                        <a:rPr lang="en-US" sz="1100" u="none" strike="noStrike" dirty="0">
                          <a:effectLst/>
                          <a:latin typeface="Microsoft YaHei" panose="020B0503020204020204" pitchFamily="34" charset="-122"/>
                          <a:ea typeface="Microsoft YaHei" panose="020B0503020204020204" pitchFamily="34" charset="-122"/>
                        </a:rPr>
                        <a:t>IU（</a:t>
                      </a:r>
                      <a:r>
                        <a:rPr lang="zh-CN" altLang="en-US" sz="1100" u="none" strike="noStrike" dirty="0">
                          <a:effectLst/>
                          <a:latin typeface="Microsoft YaHei" panose="020B0503020204020204" pitchFamily="34" charset="-122"/>
                          <a:ea typeface="Microsoft YaHei" panose="020B0503020204020204" pitchFamily="34" charset="-122"/>
                        </a:rPr>
                        <a:t>男性</a:t>
                      </a:r>
                      <a:r>
                        <a:rPr lang="en-US" sz="1100" u="none" strike="noStrike" dirty="0">
                          <a:effectLst/>
                          <a:latin typeface="Microsoft YaHei" panose="020B0503020204020204" pitchFamily="34" charset="-122"/>
                          <a:ea typeface="Microsoft YaHei" panose="020B0503020204020204" pitchFamily="34" charset="-122"/>
                        </a:rPr>
                        <a:t>Hb&lt;110，</a:t>
                      </a:r>
                      <a:r>
                        <a:rPr lang="zh-CN" altLang="en-US" sz="1100" u="none" strike="noStrike" dirty="0">
                          <a:effectLst/>
                          <a:latin typeface="Microsoft YaHei" panose="020B0503020204020204" pitchFamily="34" charset="-122"/>
                          <a:ea typeface="Microsoft YaHei" panose="020B0503020204020204" pitchFamily="34" charset="-122"/>
                        </a:rPr>
                        <a:t>女性</a:t>
                      </a:r>
                      <a:r>
                        <a:rPr lang="en-US" altLang="zh-CN" sz="1100" u="none" strike="noStrike" dirty="0">
                          <a:effectLst/>
                          <a:latin typeface="Microsoft YaHei" panose="020B0503020204020204" pitchFamily="34" charset="-122"/>
                          <a:ea typeface="Microsoft YaHei" panose="020B0503020204020204" pitchFamily="34" charset="-122"/>
                        </a:rPr>
                        <a:t>&lt;100</a:t>
                      </a:r>
                      <a:r>
                        <a:rPr lang="zh-CN" altLang="en-US" sz="1100" u="none" strike="noStrike" dirty="0">
                          <a:effectLst/>
                          <a:latin typeface="Microsoft YaHei" panose="020B0503020204020204" pitchFamily="34" charset="-122"/>
                          <a:ea typeface="Microsoft YaHei" panose="020B0503020204020204" pitchFamily="34" charset="-122"/>
                        </a:rPr>
                        <a:t>），</a:t>
                      </a:r>
                      <a:r>
                        <a:rPr lang="en-US" altLang="zh-CN" sz="1100" u="none" strike="noStrike" dirty="0">
                          <a:effectLst/>
                          <a:latin typeface="Microsoft YaHei" panose="020B0503020204020204" pitchFamily="34" charset="-122"/>
                          <a:ea typeface="Microsoft YaHei" panose="020B0503020204020204" pitchFamily="34" charset="-122"/>
                        </a:rPr>
                        <a:t>1</a:t>
                      </a:r>
                      <a:r>
                        <a:rPr lang="zh-CN" altLang="en-US" sz="1100" u="none" strike="noStrike" dirty="0">
                          <a:effectLst/>
                          <a:latin typeface="Microsoft YaHei" panose="020B0503020204020204" pitchFamily="34" charset="-122"/>
                          <a:ea typeface="Microsoft YaHei" panose="020B0503020204020204" pitchFamily="34" charset="-122"/>
                        </a:rPr>
                        <a:t>次</a:t>
                      </a:r>
                      <a:r>
                        <a:rPr lang="en-US" altLang="zh-CN" sz="1100" u="none" strike="noStrike" dirty="0">
                          <a:effectLst/>
                          <a:latin typeface="Microsoft YaHei" panose="020B0503020204020204" pitchFamily="34" charset="-122"/>
                          <a:ea typeface="Microsoft YaHei" panose="020B0503020204020204" pitchFamily="34" charset="-122"/>
                        </a:rPr>
                        <a:t>/</a:t>
                      </a:r>
                      <a:r>
                        <a:rPr lang="zh-CN" altLang="en-US" sz="1100" u="none" strike="noStrike" dirty="0">
                          <a:effectLst/>
                          <a:latin typeface="Microsoft YaHei" panose="020B0503020204020204" pitchFamily="34" charset="-122"/>
                          <a:ea typeface="Microsoft YaHei" panose="020B0503020204020204" pitchFamily="34" charset="-122"/>
                        </a:rPr>
                        <a:t>周，</a:t>
                      </a:r>
                      <a:r>
                        <a:rPr lang="en-US" altLang="zh-CN" sz="1100" u="none" strike="noStrike" dirty="0">
                          <a:effectLst/>
                          <a:latin typeface="Microsoft YaHei" panose="020B0503020204020204" pitchFamily="34" charset="-122"/>
                          <a:ea typeface="Microsoft YaHei" panose="020B0503020204020204" pitchFamily="34" charset="-122"/>
                        </a:rPr>
                        <a:t>8</a:t>
                      </a:r>
                      <a:r>
                        <a:rPr lang="zh-CN" altLang="en-US" sz="1100" u="none" strike="noStrike" dirty="0">
                          <a:effectLst/>
                          <a:latin typeface="Microsoft YaHei" panose="020B0503020204020204" pitchFamily="34" charset="-122"/>
                          <a:ea typeface="Microsoft YaHei" panose="020B0503020204020204" pitchFamily="34" charset="-122"/>
                        </a:rPr>
                        <a:t>周；</a:t>
                      </a:r>
                      <a:r>
                        <a:rPr lang="en-US" altLang="zh-CN" sz="1100" u="none" strike="noStrike" dirty="0">
                          <a:effectLst/>
                          <a:latin typeface="Microsoft YaHei" panose="020B0503020204020204" pitchFamily="34" charset="-122"/>
                          <a:ea typeface="Microsoft YaHei" panose="020B0503020204020204" pitchFamily="34" charset="-122"/>
                        </a:rPr>
                        <a:t>8</a:t>
                      </a:r>
                      <a:r>
                        <a:rPr lang="zh-CN" altLang="en-US" sz="1100" u="none" strike="noStrike" dirty="0">
                          <a:effectLst/>
                          <a:latin typeface="Microsoft YaHei" panose="020B0503020204020204" pitchFamily="34" charset="-122"/>
                          <a:ea typeface="Microsoft YaHei" panose="020B0503020204020204" pitchFamily="34" charset="-122"/>
                        </a:rPr>
                        <a:t>周内，</a:t>
                      </a:r>
                      <a:r>
                        <a:rPr lang="en-US" sz="1100" u="none" strike="noStrike" dirty="0">
                          <a:effectLst/>
                          <a:latin typeface="Microsoft YaHei" panose="020B0503020204020204" pitchFamily="34" charset="-122"/>
                          <a:ea typeface="Microsoft YaHei" panose="020B0503020204020204" pitchFamily="34" charset="-122"/>
                        </a:rPr>
                        <a:t>Hb</a:t>
                      </a:r>
                      <a:r>
                        <a:rPr lang="zh-CN" altLang="en-US" sz="1100" u="none" strike="noStrike" dirty="0">
                          <a:effectLst/>
                          <a:latin typeface="Microsoft YaHei" panose="020B0503020204020204" pitchFamily="34" charset="-122"/>
                          <a:ea typeface="Microsoft YaHei" panose="020B0503020204020204" pitchFamily="34" charset="-122"/>
                        </a:rPr>
                        <a:t>达</a:t>
                      </a:r>
                      <a:r>
                        <a:rPr lang="en-US" altLang="zh-CN" sz="1100" u="none" strike="noStrike" dirty="0">
                          <a:effectLst/>
                          <a:latin typeface="Microsoft YaHei" panose="020B0503020204020204" pitchFamily="34" charset="-122"/>
                          <a:ea typeface="Microsoft YaHei" panose="020B0503020204020204" pitchFamily="34" charset="-122"/>
                        </a:rPr>
                        <a:t>120</a:t>
                      </a:r>
                      <a:r>
                        <a:rPr lang="zh-CN" altLang="en-US" sz="1100" u="none" strike="noStrike" dirty="0">
                          <a:effectLst/>
                          <a:latin typeface="Microsoft YaHei" panose="020B0503020204020204" pitchFamily="34" charset="-122"/>
                          <a:ea typeface="Microsoft YaHei" panose="020B0503020204020204" pitchFamily="34" charset="-122"/>
                        </a:rPr>
                        <a:t>，停止给药；</a:t>
                      </a:r>
                      <a:r>
                        <a:rPr lang="en-US" altLang="zh-CN" sz="1100" u="none" strike="noStrike" dirty="0">
                          <a:effectLst/>
                          <a:latin typeface="Microsoft YaHei" panose="020B0503020204020204" pitchFamily="34" charset="-122"/>
                          <a:ea typeface="Microsoft YaHei" panose="020B0503020204020204" pitchFamily="34" charset="-122"/>
                        </a:rPr>
                        <a:t>2</a:t>
                      </a:r>
                      <a:r>
                        <a:rPr lang="zh-CN" altLang="en-US" sz="1100" u="none" strike="noStrike" dirty="0">
                          <a:effectLst/>
                          <a:latin typeface="Microsoft YaHei" panose="020B0503020204020204" pitchFamily="34" charset="-122"/>
                          <a:ea typeface="Microsoft YaHei" panose="020B0503020204020204" pitchFamily="34" charset="-122"/>
                        </a:rPr>
                        <a:t>周内</a:t>
                      </a:r>
                      <a:r>
                        <a:rPr lang="en-US" sz="1100" u="none" strike="noStrike" dirty="0">
                          <a:effectLst/>
                          <a:latin typeface="Microsoft YaHei" panose="020B0503020204020204" pitchFamily="34" charset="-122"/>
                          <a:ea typeface="Microsoft YaHei" panose="020B0503020204020204" pitchFamily="34" charset="-122"/>
                        </a:rPr>
                        <a:t>Hb</a:t>
                      </a:r>
                      <a:r>
                        <a:rPr lang="zh-CN" altLang="en-US" sz="1100" u="none" strike="noStrike" dirty="0">
                          <a:effectLst/>
                          <a:latin typeface="Microsoft YaHei" panose="020B0503020204020204" pitchFamily="34" charset="-122"/>
                          <a:ea typeface="Microsoft YaHei" panose="020B0503020204020204" pitchFamily="34" charset="-122"/>
                        </a:rPr>
                        <a:t>上升</a:t>
                      </a:r>
                      <a:r>
                        <a:rPr lang="en-US" altLang="zh-CN" sz="1100" u="none" strike="noStrike" dirty="0">
                          <a:effectLst/>
                          <a:latin typeface="Microsoft YaHei" panose="020B0503020204020204" pitchFamily="34" charset="-122"/>
                          <a:ea typeface="Microsoft YaHei" panose="020B0503020204020204" pitchFamily="34" charset="-122"/>
                        </a:rPr>
                        <a:t>&gt;13</a:t>
                      </a:r>
                      <a:r>
                        <a:rPr lang="en-US" sz="1100" u="none" strike="noStrike" dirty="0">
                          <a:effectLst/>
                          <a:latin typeface="Microsoft YaHei" panose="020B0503020204020204" pitchFamily="34" charset="-122"/>
                          <a:ea typeface="Microsoft YaHei" panose="020B0503020204020204" pitchFamily="34" charset="-122"/>
                        </a:rPr>
                        <a:t>g/L，</a:t>
                      </a:r>
                      <a:r>
                        <a:rPr lang="zh-CN" altLang="en-US" sz="1100" u="none" strike="noStrike" dirty="0">
                          <a:effectLst/>
                          <a:latin typeface="Microsoft YaHei" panose="020B0503020204020204" pitchFamily="34" charset="-122"/>
                          <a:ea typeface="Microsoft YaHei" panose="020B0503020204020204" pitchFamily="34" charset="-122"/>
                        </a:rPr>
                        <a:t>减量。</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a:txBody>
                    <a:bodyPr/>
                    <a:lstStyle/>
                    <a:p>
                      <a:pPr algn="l" fontAlgn="ctr"/>
                      <a:r>
                        <a:rPr lang="zh-CN" altLang="en-US" sz="1100" u="none" strike="noStrike" dirty="0">
                          <a:effectLst/>
                          <a:latin typeface="Microsoft YaHei" panose="020B0503020204020204" pitchFamily="34" charset="-122"/>
                          <a:ea typeface="Microsoft YaHei" panose="020B0503020204020204" pitchFamily="34" charset="-122"/>
                        </a:rPr>
                        <a:t>治疗期：血透</a:t>
                      </a:r>
                      <a:r>
                        <a:rPr lang="en-US" altLang="zh-CN" sz="1100" u="none" strike="noStrike" dirty="0">
                          <a:effectLst/>
                          <a:latin typeface="Microsoft YaHei" panose="020B0503020204020204" pitchFamily="34" charset="-122"/>
                          <a:ea typeface="Microsoft YaHei" panose="020B0503020204020204" pitchFamily="34" charset="-122"/>
                        </a:rPr>
                        <a:t>-100~150</a:t>
                      </a:r>
                      <a:r>
                        <a:rPr lang="en-US" sz="1100" u="none" strike="noStrike" dirty="0">
                          <a:effectLst/>
                          <a:latin typeface="Microsoft YaHei" panose="020B0503020204020204" pitchFamily="34" charset="-122"/>
                          <a:ea typeface="Microsoft YaHei" panose="020B0503020204020204" pitchFamily="34" charset="-122"/>
                        </a:rPr>
                        <a:t>IU/kg/</a:t>
                      </a:r>
                      <a:r>
                        <a:rPr lang="zh-CN" altLang="en-US" sz="1100" u="none" strike="noStrike" dirty="0">
                          <a:effectLst/>
                          <a:latin typeface="Microsoft YaHei" panose="020B0503020204020204" pitchFamily="34" charset="-122"/>
                          <a:ea typeface="Microsoft YaHei" panose="020B0503020204020204" pitchFamily="34" charset="-122"/>
                        </a:rPr>
                        <a:t>周，非透析为</a:t>
                      </a:r>
                      <a:r>
                        <a:rPr lang="en-US" altLang="zh-CN" sz="1100" u="none" strike="noStrike" dirty="0">
                          <a:effectLst/>
                          <a:latin typeface="Microsoft YaHei" panose="020B0503020204020204" pitchFamily="34" charset="-122"/>
                          <a:ea typeface="Microsoft YaHei" panose="020B0503020204020204" pitchFamily="34" charset="-122"/>
                        </a:rPr>
                        <a:t>75-100</a:t>
                      </a:r>
                      <a:r>
                        <a:rPr lang="en-US" sz="1100" u="none" strike="noStrike" dirty="0">
                          <a:effectLst/>
                          <a:latin typeface="Microsoft YaHei" panose="020B0503020204020204" pitchFamily="34" charset="-122"/>
                          <a:ea typeface="Microsoft YaHei" panose="020B0503020204020204" pitchFamily="34" charset="-122"/>
                        </a:rPr>
                        <a:t>IU/kg/</a:t>
                      </a:r>
                      <a:r>
                        <a:rPr lang="zh-CN" altLang="en-US" sz="1100" u="none" strike="noStrike" dirty="0">
                          <a:effectLst/>
                          <a:latin typeface="Microsoft YaHei" panose="020B0503020204020204" pitchFamily="34" charset="-122"/>
                          <a:ea typeface="Microsoft YaHei" panose="020B0503020204020204" pitchFamily="34" charset="-122"/>
                        </a:rPr>
                        <a:t>周</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7561998"/>
                  </a:ext>
                </a:extLst>
              </a:tr>
              <a:tr h="705067">
                <a:tc vMerge="1">
                  <a:txBody>
                    <a:bodyPr/>
                    <a:lstStyle/>
                    <a:p>
                      <a:endParaRPr lang="zh-CN" altLang="en-US"/>
                    </a:p>
                  </a:txBody>
                  <a:tcPr/>
                </a:tc>
                <a:tc>
                  <a:txBody>
                    <a:bodyPr/>
                    <a:lstStyle/>
                    <a:p>
                      <a:pPr algn="l" fontAlgn="ctr"/>
                      <a:r>
                        <a:rPr lang="zh-CN" altLang="en-US" sz="1100" u="none" strike="noStrike" dirty="0">
                          <a:effectLst/>
                          <a:latin typeface="Microsoft YaHei" panose="020B0503020204020204" pitchFamily="34" charset="-122"/>
                          <a:ea typeface="Microsoft YaHei" panose="020B0503020204020204" pitchFamily="34" charset="-122"/>
                        </a:rPr>
                        <a:t>维持期：</a:t>
                      </a:r>
                      <a:r>
                        <a:rPr lang="en-US" altLang="zh-CN" sz="1100" u="none" strike="noStrike" dirty="0">
                          <a:effectLst/>
                          <a:latin typeface="Microsoft YaHei" panose="020B0503020204020204" pitchFamily="34" charset="-122"/>
                          <a:ea typeface="Microsoft YaHei" panose="020B0503020204020204" pitchFamily="34" charset="-122"/>
                        </a:rPr>
                        <a:t>1500</a:t>
                      </a:r>
                      <a:r>
                        <a:rPr lang="en-US" sz="1100" u="none" strike="noStrike" dirty="0">
                          <a:effectLst/>
                          <a:latin typeface="Microsoft YaHei" panose="020B0503020204020204" pitchFamily="34" charset="-122"/>
                          <a:ea typeface="Microsoft YaHei" panose="020B0503020204020204" pitchFamily="34" charset="-122"/>
                        </a:rPr>
                        <a:t>IU，2-3</a:t>
                      </a:r>
                      <a:r>
                        <a:rPr lang="zh-CN" altLang="en-US" sz="1100" u="none" strike="noStrike" dirty="0">
                          <a:effectLst/>
                          <a:latin typeface="Microsoft YaHei" panose="020B0503020204020204" pitchFamily="34" charset="-122"/>
                          <a:ea typeface="Microsoft YaHei" panose="020B0503020204020204" pitchFamily="34" charset="-122"/>
                        </a:rPr>
                        <a:t>次</a:t>
                      </a:r>
                      <a:r>
                        <a:rPr lang="en-US" altLang="zh-CN" sz="1100" u="none" strike="noStrike" dirty="0">
                          <a:effectLst/>
                          <a:latin typeface="Microsoft YaHei" panose="020B0503020204020204" pitchFamily="34" charset="-122"/>
                          <a:ea typeface="Microsoft YaHei" panose="020B0503020204020204" pitchFamily="34" charset="-122"/>
                        </a:rPr>
                        <a:t>/</a:t>
                      </a:r>
                      <a:r>
                        <a:rPr lang="zh-CN" altLang="en-US" sz="1100" u="none" strike="noStrike" dirty="0">
                          <a:effectLst/>
                          <a:latin typeface="Microsoft YaHei" panose="020B0503020204020204" pitchFamily="34" charset="-122"/>
                          <a:ea typeface="Microsoft YaHei" panose="020B0503020204020204" pitchFamily="34" charset="-122"/>
                        </a:rPr>
                        <a:t>周 </a:t>
                      </a:r>
                      <a:r>
                        <a:rPr lang="en-US" sz="1100" u="none" strike="noStrike" dirty="0">
                          <a:effectLst/>
                          <a:latin typeface="Microsoft YaHei" panose="020B0503020204020204" pitchFamily="34" charset="-122"/>
                          <a:ea typeface="Microsoft YaHei" panose="020B0503020204020204" pitchFamily="34" charset="-122"/>
                        </a:rPr>
                        <a:t>or 3000IU，2</a:t>
                      </a:r>
                      <a:r>
                        <a:rPr lang="zh-CN" altLang="en-US" sz="1100" u="none" strike="noStrike" dirty="0">
                          <a:effectLst/>
                          <a:latin typeface="Microsoft YaHei" panose="020B0503020204020204" pitchFamily="34" charset="-122"/>
                          <a:ea typeface="Microsoft YaHei" panose="020B0503020204020204" pitchFamily="34" charset="-122"/>
                        </a:rPr>
                        <a:t>次</a:t>
                      </a:r>
                      <a:r>
                        <a:rPr lang="en-US" altLang="zh-CN" sz="1100" u="none" strike="noStrike" dirty="0">
                          <a:effectLst/>
                          <a:latin typeface="Microsoft YaHei" panose="020B0503020204020204" pitchFamily="34" charset="-122"/>
                          <a:ea typeface="Microsoft YaHei" panose="020B0503020204020204" pitchFamily="34" charset="-122"/>
                        </a:rPr>
                        <a:t>/</a:t>
                      </a:r>
                      <a:r>
                        <a:rPr lang="zh-CN" altLang="en-US" sz="1100" u="none" strike="noStrike" dirty="0">
                          <a:effectLst/>
                          <a:latin typeface="Microsoft YaHei" panose="020B0503020204020204" pitchFamily="34" charset="-122"/>
                          <a:ea typeface="Microsoft YaHei" panose="020B0503020204020204" pitchFamily="34" charset="-122"/>
                        </a:rPr>
                        <a:t>周；最高不超过</a:t>
                      </a:r>
                      <a:r>
                        <a:rPr lang="en-US" altLang="zh-CN" sz="1100" u="none" strike="noStrike" dirty="0">
                          <a:effectLst/>
                          <a:latin typeface="Microsoft YaHei" panose="020B0503020204020204" pitchFamily="34" charset="-122"/>
                          <a:ea typeface="Microsoft YaHei" panose="020B0503020204020204" pitchFamily="34" charset="-122"/>
                        </a:rPr>
                        <a:t>3000</a:t>
                      </a:r>
                      <a:r>
                        <a:rPr lang="en-US" sz="1100" u="none" strike="noStrike" dirty="0">
                          <a:effectLst/>
                          <a:latin typeface="Microsoft YaHei" panose="020B0503020204020204" pitchFamily="34" charset="-122"/>
                          <a:ea typeface="Microsoft YaHei" panose="020B0503020204020204" pitchFamily="34" charset="-122"/>
                        </a:rPr>
                        <a:t>IU，3</a:t>
                      </a:r>
                      <a:r>
                        <a:rPr lang="zh-CN" altLang="en-US" sz="1100" u="none" strike="noStrike" dirty="0">
                          <a:effectLst/>
                          <a:latin typeface="Microsoft YaHei" panose="020B0503020204020204" pitchFamily="34" charset="-122"/>
                          <a:ea typeface="Microsoft YaHei" panose="020B0503020204020204" pitchFamily="34" charset="-122"/>
                        </a:rPr>
                        <a:t>次</a:t>
                      </a:r>
                      <a:r>
                        <a:rPr lang="en-US" altLang="zh-CN" sz="1100" u="none" strike="noStrike" dirty="0">
                          <a:effectLst/>
                          <a:latin typeface="Microsoft YaHei" panose="020B0503020204020204" pitchFamily="34" charset="-122"/>
                          <a:ea typeface="Microsoft YaHei" panose="020B0503020204020204" pitchFamily="34" charset="-122"/>
                        </a:rPr>
                        <a:t>/</a:t>
                      </a:r>
                      <a:r>
                        <a:rPr lang="zh-CN" altLang="en-US" sz="1100" u="none" strike="noStrike" dirty="0">
                          <a:effectLst/>
                          <a:latin typeface="Microsoft YaHei" panose="020B0503020204020204" pitchFamily="34" charset="-122"/>
                          <a:ea typeface="Microsoft YaHei" panose="020B0503020204020204" pitchFamily="34" charset="-122"/>
                        </a:rPr>
                        <a:t>周</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r>
                        <a:rPr lang="zh-CN" altLang="en-US" sz="1100" u="none" strike="noStrike" dirty="0">
                          <a:effectLst/>
                          <a:latin typeface="Microsoft YaHei" panose="020B0503020204020204" pitchFamily="34" charset="-122"/>
                          <a:ea typeface="Microsoft YaHei" panose="020B0503020204020204" pitchFamily="34" charset="-122"/>
                        </a:rPr>
                        <a:t>维持期：肾性贫血：治疗期剂量的</a:t>
                      </a:r>
                      <a:r>
                        <a:rPr lang="en-US" altLang="zh-CN" sz="1100" u="none" strike="noStrike" dirty="0">
                          <a:effectLst/>
                          <a:latin typeface="Microsoft YaHei" panose="020B0503020204020204" pitchFamily="34" charset="-122"/>
                          <a:ea typeface="Microsoft YaHei" panose="020B0503020204020204" pitchFamily="34" charset="-122"/>
                        </a:rPr>
                        <a:t>2/3</a:t>
                      </a:r>
                      <a:r>
                        <a:rPr lang="zh-CN" altLang="en-US" sz="1100" u="none" strike="noStrike" dirty="0">
                          <a:effectLst/>
                          <a:latin typeface="Microsoft YaHei" panose="020B0503020204020204" pitchFamily="34" charset="-122"/>
                          <a:ea typeface="Microsoft YaHei" panose="020B0503020204020204" pitchFamily="34" charset="-122"/>
                        </a:rPr>
                        <a:t>，检查红细胞压积调整剂量；化疗所致贫血：以</a:t>
                      </a:r>
                      <a:r>
                        <a:rPr lang="en-US" altLang="zh-CN" sz="1100" u="none" strike="noStrike" dirty="0">
                          <a:effectLst/>
                          <a:latin typeface="Microsoft YaHei" panose="020B0503020204020204" pitchFamily="34" charset="-122"/>
                          <a:ea typeface="Microsoft YaHei" panose="020B0503020204020204" pitchFamily="34" charset="-122"/>
                        </a:rPr>
                        <a:t>25%</a:t>
                      </a:r>
                      <a:r>
                        <a:rPr lang="zh-CN" altLang="en-US" sz="1100" u="none" strike="noStrike" dirty="0">
                          <a:effectLst/>
                          <a:latin typeface="Microsoft YaHei" panose="020B0503020204020204" pitchFamily="34" charset="-122"/>
                          <a:ea typeface="Microsoft YaHei" panose="020B0503020204020204" pitchFamily="34" charset="-122"/>
                        </a:rPr>
                        <a:t>减量，若初始治疗量红细胞比容快速增长，如</a:t>
                      </a:r>
                      <a:r>
                        <a:rPr lang="en-US" altLang="zh-CN" sz="1100" u="none" strike="noStrike" dirty="0">
                          <a:effectLst/>
                          <a:latin typeface="Microsoft YaHei" panose="020B0503020204020204" pitchFamily="34" charset="-122"/>
                          <a:ea typeface="Microsoft YaHei" panose="020B0503020204020204" pitchFamily="34" charset="-122"/>
                        </a:rPr>
                        <a:t>2</a:t>
                      </a:r>
                      <a:r>
                        <a:rPr lang="zh-CN" altLang="en-US" sz="1100" u="none" strike="noStrike" dirty="0">
                          <a:effectLst/>
                          <a:latin typeface="Microsoft YaHei" panose="020B0503020204020204" pitchFamily="34" charset="-122"/>
                          <a:ea typeface="Microsoft YaHei" panose="020B0503020204020204" pitchFamily="34" charset="-122"/>
                        </a:rPr>
                        <a:t>周内增加</a:t>
                      </a:r>
                      <a:r>
                        <a:rPr lang="en-US" altLang="zh-CN" sz="1100" u="none" strike="noStrike" dirty="0">
                          <a:effectLst/>
                          <a:latin typeface="Microsoft YaHei" panose="020B0503020204020204" pitchFamily="34" charset="-122"/>
                          <a:ea typeface="Microsoft YaHei" panose="020B0503020204020204" pitchFamily="34" charset="-122"/>
                        </a:rPr>
                        <a:t>4%</a:t>
                      </a:r>
                      <a:r>
                        <a:rPr lang="zh-CN" altLang="en-US" sz="1100" u="none" strike="noStrike" dirty="0">
                          <a:effectLst/>
                          <a:latin typeface="Microsoft YaHei" panose="020B0503020204020204" pitchFamily="34" charset="-122"/>
                          <a:ea typeface="Microsoft YaHei" panose="020B0503020204020204" pitchFamily="34" charset="-122"/>
                        </a:rPr>
                        <a:t>，也需减量。</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a:txBody>
                    <a:bodyPr/>
                    <a:lstStyle/>
                    <a:p>
                      <a:pPr algn="l" fontAlgn="ctr"/>
                      <a:r>
                        <a:rPr lang="zh-CN" altLang="en-US" sz="1100" u="none" strike="noStrike" dirty="0">
                          <a:effectLst/>
                          <a:latin typeface="Microsoft YaHei" panose="020B0503020204020204" pitchFamily="34" charset="-122"/>
                          <a:ea typeface="Microsoft YaHei" panose="020B0503020204020204" pitchFamily="34" charset="-122"/>
                        </a:rPr>
                        <a:t>维持期：治疗期剂量的</a:t>
                      </a:r>
                      <a:r>
                        <a:rPr lang="en-US" altLang="zh-CN" sz="1100" u="none" strike="noStrike" dirty="0">
                          <a:effectLst/>
                          <a:latin typeface="Microsoft YaHei" panose="020B0503020204020204" pitchFamily="34" charset="-122"/>
                          <a:ea typeface="Microsoft YaHei" panose="020B0503020204020204" pitchFamily="34" charset="-122"/>
                        </a:rPr>
                        <a:t>2/3</a:t>
                      </a:r>
                      <a:r>
                        <a:rPr lang="zh-CN" altLang="en-US" sz="1100" u="none" strike="noStrike" dirty="0">
                          <a:effectLst/>
                          <a:latin typeface="Microsoft YaHei" panose="020B0503020204020204" pitchFamily="34" charset="-122"/>
                          <a:ea typeface="Microsoft YaHei" panose="020B0503020204020204" pitchFamily="34" charset="-122"/>
                        </a:rPr>
                        <a:t>，检查红细胞压积调整剂量</a:t>
                      </a:r>
                      <a:endParaRPr lang="zh-CN" altLang="en-US" sz="11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7170" marR="7170" marT="71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8811974"/>
                  </a:ext>
                </a:extLst>
              </a:tr>
            </a:tbl>
          </a:graphicData>
        </a:graphic>
      </p:graphicFrame>
    </p:spTree>
    <p:extLst>
      <p:ext uri="{BB962C8B-B14F-4D97-AF65-F5344CB8AC3E}">
        <p14:creationId xmlns:p14="http://schemas.microsoft.com/office/powerpoint/2010/main" val="751178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C8A3DA-F7CF-8043-8362-27EAEA62F3F1}"/>
              </a:ext>
            </a:extLst>
          </p:cNvPr>
          <p:cNvSpPr>
            <a:spLocks noGrp="1"/>
          </p:cNvSpPr>
          <p:nvPr>
            <p:ph type="title"/>
          </p:nvPr>
        </p:nvSpPr>
        <p:spPr/>
        <p:txBody>
          <a:bodyPr>
            <a:noAutofit/>
          </a:bodyPr>
          <a:lstStyle/>
          <a:p>
            <a:r>
              <a:rPr kumimoji="1" lang="en-US" altLang="zh-CN" sz="2800" b="1" dirty="0">
                <a:latin typeface="Microsoft YaHei" panose="020B0503020204020204" pitchFamily="34" charset="-122"/>
                <a:ea typeface="Microsoft YaHei" panose="020B0503020204020204" pitchFamily="34" charset="-122"/>
              </a:rPr>
              <a:t>EPO—</a:t>
            </a:r>
            <a:r>
              <a:rPr kumimoji="1" lang="zh-CN" altLang="en-US" sz="2800" b="1" dirty="0">
                <a:latin typeface="Microsoft YaHei" panose="020B0503020204020204" pitchFamily="34" charset="-122"/>
                <a:ea typeface="Microsoft YaHei" panose="020B0503020204020204" pitchFamily="34" charset="-122"/>
              </a:rPr>
              <a:t>促红细胞生成素</a:t>
            </a:r>
          </a:p>
        </p:txBody>
      </p:sp>
      <p:graphicFrame>
        <p:nvGraphicFramePr>
          <p:cNvPr id="4" name="图示 3">
            <a:extLst>
              <a:ext uri="{FF2B5EF4-FFF2-40B4-BE49-F238E27FC236}">
                <a16:creationId xmlns:a16="http://schemas.microsoft.com/office/drawing/2014/main" id="{70ADC52E-241F-1342-9C7A-60387A6BE037}"/>
              </a:ext>
            </a:extLst>
          </p:cNvPr>
          <p:cNvGraphicFramePr/>
          <p:nvPr>
            <p:extLst>
              <p:ext uri="{D42A27DB-BD31-4B8C-83A1-F6EECF244321}">
                <p14:modId xmlns:p14="http://schemas.microsoft.com/office/powerpoint/2010/main" val="1510709285"/>
              </p:ext>
            </p:extLst>
          </p:nvPr>
        </p:nvGraphicFramePr>
        <p:xfrm>
          <a:off x="539552" y="1340768"/>
          <a:ext cx="8296653" cy="4943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3636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9EC6A3-6CD7-7F45-804B-544D051873E2}"/>
              </a:ext>
            </a:extLst>
          </p:cNvPr>
          <p:cNvSpPr>
            <a:spLocks noGrp="1"/>
          </p:cNvSpPr>
          <p:nvPr>
            <p:ph type="title"/>
          </p:nvPr>
        </p:nvSpPr>
        <p:spPr/>
        <p:txBody>
          <a:bodyPr>
            <a:noAutofit/>
          </a:bodyPr>
          <a:lstStyle/>
          <a:p>
            <a:r>
              <a:rPr kumimoji="1" lang="zh-CN" altLang="en-US" sz="2400" b="1" dirty="0">
                <a:latin typeface="Microsoft YaHei" panose="020B0503020204020204" pitchFamily="34" charset="-122"/>
                <a:ea typeface="Microsoft YaHei" panose="020B0503020204020204" pitchFamily="34" charset="-122"/>
              </a:rPr>
              <a:t>铁剂</a:t>
            </a:r>
          </a:p>
        </p:txBody>
      </p:sp>
      <p:graphicFrame>
        <p:nvGraphicFramePr>
          <p:cNvPr id="4" name="表格 3">
            <a:extLst>
              <a:ext uri="{FF2B5EF4-FFF2-40B4-BE49-F238E27FC236}">
                <a16:creationId xmlns:a16="http://schemas.microsoft.com/office/drawing/2014/main" id="{DF118073-5C66-5148-862F-79347B190ABC}"/>
              </a:ext>
            </a:extLst>
          </p:cNvPr>
          <p:cNvGraphicFramePr>
            <a:graphicFrameLocks noGrp="1"/>
          </p:cNvGraphicFramePr>
          <p:nvPr>
            <p:extLst>
              <p:ext uri="{D42A27DB-BD31-4B8C-83A1-F6EECF244321}">
                <p14:modId xmlns:p14="http://schemas.microsoft.com/office/powerpoint/2010/main" val="3237147365"/>
              </p:ext>
            </p:extLst>
          </p:nvPr>
        </p:nvGraphicFramePr>
        <p:xfrm>
          <a:off x="251520" y="1052736"/>
          <a:ext cx="8640960" cy="5184579"/>
        </p:xfrm>
        <a:graphic>
          <a:graphicData uri="http://schemas.openxmlformats.org/drawingml/2006/table">
            <a:tbl>
              <a:tblPr firstRow="1" firstCol="1" bandRow="1">
                <a:tableStyleId>{5C22544A-7EE6-4342-B048-85BDC9FD1C3A}</a:tableStyleId>
              </a:tblPr>
              <a:tblGrid>
                <a:gridCol w="933287">
                  <a:extLst>
                    <a:ext uri="{9D8B030D-6E8A-4147-A177-3AD203B41FA5}">
                      <a16:colId xmlns:a16="http://schemas.microsoft.com/office/drawing/2014/main" val="3114571589"/>
                    </a:ext>
                  </a:extLst>
                </a:gridCol>
                <a:gridCol w="2695702">
                  <a:extLst>
                    <a:ext uri="{9D8B030D-6E8A-4147-A177-3AD203B41FA5}">
                      <a16:colId xmlns:a16="http://schemas.microsoft.com/office/drawing/2014/main" val="2258357329"/>
                    </a:ext>
                  </a:extLst>
                </a:gridCol>
                <a:gridCol w="1872359">
                  <a:extLst>
                    <a:ext uri="{9D8B030D-6E8A-4147-A177-3AD203B41FA5}">
                      <a16:colId xmlns:a16="http://schemas.microsoft.com/office/drawing/2014/main" val="2761041582"/>
                    </a:ext>
                  </a:extLst>
                </a:gridCol>
                <a:gridCol w="3139612">
                  <a:extLst>
                    <a:ext uri="{9D8B030D-6E8A-4147-A177-3AD203B41FA5}">
                      <a16:colId xmlns:a16="http://schemas.microsoft.com/office/drawing/2014/main" val="2313973112"/>
                    </a:ext>
                  </a:extLst>
                </a:gridCol>
              </a:tblGrid>
              <a:tr h="306142">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通用名</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400" kern="100" dirty="0">
                          <a:effectLst/>
                          <a:latin typeface="Microsoft YaHei" panose="020B0503020204020204" pitchFamily="34" charset="-122"/>
                          <a:ea typeface="Microsoft YaHei" panose="020B0503020204020204" pitchFamily="34" charset="-122"/>
                        </a:rPr>
                        <a:t>琥珀酸亚铁片</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400" kern="100" dirty="0">
                          <a:effectLst/>
                          <a:latin typeface="Microsoft YaHei" panose="020B0503020204020204" pitchFamily="34" charset="-122"/>
                          <a:ea typeface="Microsoft YaHei" panose="020B0503020204020204" pitchFamily="34" charset="-122"/>
                        </a:rPr>
                        <a:t>多糖铁复合物胶囊</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400" kern="100" dirty="0">
                          <a:effectLst/>
                          <a:latin typeface="Microsoft YaHei" panose="020B0503020204020204" pitchFamily="34" charset="-122"/>
                          <a:ea typeface="Microsoft YaHei" panose="020B0503020204020204" pitchFamily="34" charset="-122"/>
                        </a:rPr>
                        <a:t>蛋白琥珀酸铁口服溶液</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161332566"/>
                  </a:ext>
                </a:extLst>
              </a:tr>
              <a:tr h="306142">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商品名</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速力菲</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力蜚能</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菲普利</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17238459"/>
                  </a:ext>
                </a:extLst>
              </a:tr>
              <a:tr h="306142">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规格</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latin typeface="Microsoft YaHei" panose="020B0503020204020204" pitchFamily="34" charset="-122"/>
                          <a:ea typeface="Microsoft YaHei" panose="020B0503020204020204" pitchFamily="34" charset="-122"/>
                        </a:rPr>
                        <a:t>0.1g*20</a:t>
                      </a:r>
                      <a:r>
                        <a:rPr lang="zh-CN" sz="1400" kern="100">
                          <a:effectLst/>
                          <a:latin typeface="Microsoft YaHei" panose="020B0503020204020204" pitchFamily="34" charset="-122"/>
                          <a:ea typeface="Microsoft YaHei" panose="020B0503020204020204" pitchFamily="34" charset="-122"/>
                        </a:rPr>
                        <a:t>片</a:t>
                      </a:r>
                      <a:r>
                        <a:rPr lang="en-US" sz="1400" kern="100">
                          <a:effectLst/>
                          <a:latin typeface="Microsoft YaHei" panose="020B0503020204020204" pitchFamily="34" charset="-122"/>
                          <a:ea typeface="Microsoft YaHei" panose="020B0503020204020204" pitchFamily="34" charset="-122"/>
                        </a:rPr>
                        <a:t>/</a:t>
                      </a:r>
                      <a:r>
                        <a:rPr lang="zh-CN" sz="1400" kern="100">
                          <a:effectLst/>
                          <a:latin typeface="Microsoft YaHei" panose="020B0503020204020204" pitchFamily="34" charset="-122"/>
                          <a:ea typeface="Microsoft YaHei" panose="020B0503020204020204" pitchFamily="34" charset="-122"/>
                        </a:rPr>
                        <a:t>盒</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latin typeface="Microsoft YaHei" panose="020B0503020204020204" pitchFamily="34" charset="-122"/>
                          <a:ea typeface="Microsoft YaHei" panose="020B0503020204020204" pitchFamily="34" charset="-122"/>
                        </a:rPr>
                        <a:t>150mg*10</a:t>
                      </a:r>
                      <a:r>
                        <a:rPr lang="zh-CN" sz="1400" kern="100">
                          <a:effectLst/>
                          <a:latin typeface="Microsoft YaHei" panose="020B0503020204020204" pitchFamily="34" charset="-122"/>
                          <a:ea typeface="Microsoft YaHei" panose="020B0503020204020204" pitchFamily="34" charset="-122"/>
                        </a:rPr>
                        <a:t>粒</a:t>
                      </a:r>
                      <a:r>
                        <a:rPr lang="en-US" sz="1400" kern="100">
                          <a:effectLst/>
                          <a:latin typeface="Microsoft YaHei" panose="020B0503020204020204" pitchFamily="34" charset="-122"/>
                          <a:ea typeface="Microsoft YaHei" panose="020B0503020204020204" pitchFamily="34" charset="-122"/>
                        </a:rPr>
                        <a:t>/</a:t>
                      </a:r>
                      <a:r>
                        <a:rPr lang="zh-CN" sz="1400" kern="100">
                          <a:effectLst/>
                          <a:latin typeface="Microsoft YaHei" panose="020B0503020204020204" pitchFamily="34" charset="-122"/>
                          <a:ea typeface="Microsoft YaHei" panose="020B0503020204020204" pitchFamily="34" charset="-122"/>
                        </a:rPr>
                        <a:t>盒</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latin typeface="Microsoft YaHei" panose="020B0503020204020204" pitchFamily="34" charset="-122"/>
                          <a:ea typeface="Microsoft YaHei" panose="020B0503020204020204" pitchFamily="34" charset="-122"/>
                        </a:rPr>
                        <a:t>15ml: 40mg*10</a:t>
                      </a:r>
                      <a:r>
                        <a:rPr lang="zh-CN" sz="1400" kern="100">
                          <a:effectLst/>
                          <a:latin typeface="Microsoft YaHei" panose="020B0503020204020204" pitchFamily="34" charset="-122"/>
                          <a:ea typeface="Microsoft YaHei" panose="020B0503020204020204" pitchFamily="34" charset="-122"/>
                        </a:rPr>
                        <a:t>支</a:t>
                      </a:r>
                      <a:r>
                        <a:rPr lang="en-US" sz="1400" kern="100">
                          <a:effectLst/>
                          <a:latin typeface="Microsoft YaHei" panose="020B0503020204020204" pitchFamily="34" charset="-122"/>
                          <a:ea typeface="Microsoft YaHei" panose="020B0503020204020204" pitchFamily="34" charset="-122"/>
                        </a:rPr>
                        <a:t>/</a:t>
                      </a:r>
                      <a:r>
                        <a:rPr lang="zh-CN" sz="1400" kern="100">
                          <a:effectLst/>
                          <a:latin typeface="Microsoft YaHei" panose="020B0503020204020204" pitchFamily="34" charset="-122"/>
                          <a:ea typeface="Microsoft YaHei" panose="020B0503020204020204" pitchFamily="34" charset="-122"/>
                        </a:rPr>
                        <a:t>盒</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45503012"/>
                  </a:ext>
                </a:extLst>
              </a:tr>
              <a:tr h="306142">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给药剂量</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latin typeface="Microsoft YaHei" panose="020B0503020204020204" pitchFamily="34" charset="-122"/>
                          <a:ea typeface="Microsoft YaHei" panose="020B0503020204020204" pitchFamily="34" charset="-122"/>
                        </a:rPr>
                        <a:t>0.1-0.2g tid</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latin typeface="Microsoft YaHei" panose="020B0503020204020204" pitchFamily="34" charset="-122"/>
                          <a:ea typeface="Microsoft YaHei" panose="020B0503020204020204" pitchFamily="34" charset="-122"/>
                        </a:rPr>
                        <a:t>0.15-0.3g qd</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spcAft>
                          <a:spcPts val="0"/>
                        </a:spcAft>
                      </a:pPr>
                      <a:r>
                        <a:rPr lang="en-US" sz="1400" kern="100" dirty="0">
                          <a:effectLst/>
                          <a:latin typeface="Microsoft YaHei" panose="020B0503020204020204" pitchFamily="34" charset="-122"/>
                          <a:ea typeface="Microsoft YaHei" panose="020B0503020204020204" pitchFamily="34" charset="-122"/>
                        </a:rPr>
                        <a:t>A</a:t>
                      </a:r>
                      <a:r>
                        <a:rPr lang="zh-CN" sz="1400" kern="100" dirty="0">
                          <a:effectLst/>
                          <a:latin typeface="Microsoft YaHei" panose="020B0503020204020204" pitchFamily="34" charset="-122"/>
                          <a:ea typeface="Microsoft YaHei" panose="020B0503020204020204" pitchFamily="34" charset="-122"/>
                        </a:rPr>
                        <a:t>：</a:t>
                      </a:r>
                      <a:r>
                        <a:rPr lang="en-US" sz="1400" kern="100" dirty="0">
                          <a:effectLst/>
                          <a:latin typeface="Microsoft YaHei" panose="020B0503020204020204" pitchFamily="34" charset="-122"/>
                          <a:ea typeface="Microsoft YaHei" panose="020B0503020204020204" pitchFamily="34" charset="-122"/>
                        </a:rPr>
                        <a:t>20-40mg bid P</a:t>
                      </a:r>
                      <a:r>
                        <a:rPr lang="zh-CN" sz="1400" kern="100" dirty="0">
                          <a:effectLst/>
                          <a:latin typeface="Microsoft YaHei" panose="020B0503020204020204" pitchFamily="34" charset="-122"/>
                          <a:ea typeface="Microsoft YaHei" panose="020B0503020204020204" pitchFamily="34" charset="-122"/>
                        </a:rPr>
                        <a:t>：</a:t>
                      </a:r>
                      <a:r>
                        <a:rPr lang="en-US" sz="1400" kern="100" dirty="0">
                          <a:effectLst/>
                          <a:latin typeface="Microsoft YaHei" panose="020B0503020204020204" pitchFamily="34" charset="-122"/>
                          <a:ea typeface="Microsoft YaHei" panose="020B0503020204020204" pitchFamily="34" charset="-122"/>
                        </a:rPr>
                        <a:t>0.75ml/kg bid</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682255560"/>
                  </a:ext>
                </a:extLst>
              </a:tr>
              <a:tr h="1347271">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吸收特点</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n-US" sz="1400" kern="100" dirty="0">
                          <a:effectLst/>
                          <a:latin typeface="Microsoft YaHei" panose="020B0503020204020204" pitchFamily="34" charset="-122"/>
                          <a:ea typeface="Microsoft YaHei" panose="020B0503020204020204" pitchFamily="34" charset="-122"/>
                        </a:rPr>
                        <a:t>Fe</a:t>
                      </a:r>
                      <a:r>
                        <a:rPr lang="en-US" sz="1400" kern="100" baseline="30000" dirty="0">
                          <a:effectLst/>
                          <a:latin typeface="Microsoft YaHei" panose="020B0503020204020204" pitchFamily="34" charset="-122"/>
                          <a:ea typeface="Microsoft YaHei" panose="020B0503020204020204" pitchFamily="34" charset="-122"/>
                        </a:rPr>
                        <a:t>2+</a:t>
                      </a:r>
                      <a:r>
                        <a:rPr lang="zh-CN" sz="1400" kern="100" dirty="0">
                          <a:effectLst/>
                          <a:latin typeface="Microsoft YaHei" panose="020B0503020204020204" pitchFamily="34" charset="-122"/>
                          <a:ea typeface="Microsoft YaHei" panose="020B0503020204020204" pitchFamily="34" charset="-122"/>
                        </a:rPr>
                        <a:t>形式吸收，胃黏膜损伤。需合用</a:t>
                      </a:r>
                      <a:r>
                        <a:rPr lang="en-US" sz="1400" kern="100" dirty="0" err="1">
                          <a:effectLst/>
                          <a:latin typeface="Microsoft YaHei" panose="020B0503020204020204" pitchFamily="34" charset="-122"/>
                          <a:ea typeface="Microsoft YaHei" panose="020B0503020204020204" pitchFamily="34" charset="-122"/>
                        </a:rPr>
                        <a:t>Vc</a:t>
                      </a:r>
                      <a:r>
                        <a:rPr lang="zh-CN" sz="1400" kern="100" dirty="0">
                          <a:effectLst/>
                          <a:latin typeface="Microsoft YaHei" panose="020B0503020204020204" pitchFamily="34" charset="-122"/>
                          <a:ea typeface="Microsoft YaHei" panose="020B0503020204020204" pitchFamily="34" charset="-122"/>
                        </a:rPr>
                        <a:t>等还原性物质</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有机物分子形式吸收，无胃黏膜损伤。不需合用</a:t>
                      </a:r>
                      <a:r>
                        <a:rPr lang="en-US" sz="1400" kern="100">
                          <a:effectLst/>
                          <a:latin typeface="Microsoft YaHei" panose="020B0503020204020204" pitchFamily="34" charset="-122"/>
                          <a:ea typeface="Microsoft YaHei" panose="020B0503020204020204" pitchFamily="34" charset="-122"/>
                        </a:rPr>
                        <a:t>Vc</a:t>
                      </a:r>
                      <a:r>
                        <a:rPr lang="zh-CN" sz="1400" kern="100">
                          <a:effectLst/>
                          <a:latin typeface="Microsoft YaHei" panose="020B0503020204020204" pitchFamily="34" charset="-122"/>
                          <a:ea typeface="Microsoft YaHei" panose="020B0503020204020204" pitchFamily="34" charset="-122"/>
                        </a:rPr>
                        <a:t>等还原性物质</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400" kern="100" dirty="0">
                          <a:effectLst/>
                          <a:latin typeface="Microsoft YaHei" panose="020B0503020204020204" pitchFamily="34" charset="-122"/>
                          <a:ea typeface="Microsoft YaHei" panose="020B0503020204020204" pitchFamily="34" charset="-122"/>
                        </a:rPr>
                        <a:t>包裹</a:t>
                      </a:r>
                      <a:r>
                        <a:rPr lang="en-US" sz="1400" kern="100" dirty="0">
                          <a:effectLst/>
                          <a:latin typeface="Microsoft YaHei" panose="020B0503020204020204" pitchFamily="34" charset="-122"/>
                          <a:ea typeface="Microsoft YaHei" panose="020B0503020204020204" pitchFamily="34" charset="-122"/>
                        </a:rPr>
                        <a:t>Fe</a:t>
                      </a:r>
                      <a:r>
                        <a:rPr lang="en-US" sz="1400" kern="100" baseline="30000" dirty="0">
                          <a:effectLst/>
                          <a:latin typeface="Microsoft YaHei" panose="020B0503020204020204" pitchFamily="34" charset="-122"/>
                          <a:ea typeface="Microsoft YaHei" panose="020B0503020204020204" pitchFamily="34" charset="-122"/>
                        </a:rPr>
                        <a:t>3+</a:t>
                      </a:r>
                      <a:r>
                        <a:rPr lang="zh-CN" sz="1400" kern="100" dirty="0">
                          <a:effectLst/>
                          <a:latin typeface="Microsoft YaHei" panose="020B0503020204020204" pitchFamily="34" charset="-122"/>
                          <a:ea typeface="Microsoft YaHei" panose="020B0503020204020204" pitchFamily="34" charset="-122"/>
                        </a:rPr>
                        <a:t>的蛋白在空肠被胰蛋白酶水解，释放</a:t>
                      </a:r>
                      <a:r>
                        <a:rPr lang="en-US" sz="1400" kern="100" dirty="0">
                          <a:effectLst/>
                          <a:latin typeface="Microsoft YaHei" panose="020B0503020204020204" pitchFamily="34" charset="-122"/>
                          <a:ea typeface="Microsoft YaHei" panose="020B0503020204020204" pitchFamily="34" charset="-122"/>
                        </a:rPr>
                        <a:t>Fe</a:t>
                      </a:r>
                      <a:r>
                        <a:rPr lang="en-US" sz="1400" kern="100" baseline="30000" dirty="0">
                          <a:effectLst/>
                          <a:latin typeface="Microsoft YaHei" panose="020B0503020204020204" pitchFamily="34" charset="-122"/>
                          <a:ea typeface="Microsoft YaHei" panose="020B0503020204020204" pitchFamily="34" charset="-122"/>
                        </a:rPr>
                        <a:t>3+</a:t>
                      </a:r>
                      <a:r>
                        <a:rPr lang="zh-CN" sz="1400" kern="100" dirty="0">
                          <a:effectLst/>
                          <a:latin typeface="Microsoft YaHei" panose="020B0503020204020204" pitchFamily="34" charset="-122"/>
                          <a:ea typeface="Microsoft YaHei" panose="020B0503020204020204" pitchFamily="34" charset="-122"/>
                        </a:rPr>
                        <a:t>离子。吸收速率稳定，无胃黏膜损伤。需合用</a:t>
                      </a:r>
                      <a:r>
                        <a:rPr lang="en-US" sz="1400" kern="100" dirty="0" err="1">
                          <a:effectLst/>
                          <a:latin typeface="Microsoft YaHei" panose="020B0503020204020204" pitchFamily="34" charset="-122"/>
                          <a:ea typeface="Microsoft YaHei" panose="020B0503020204020204" pitchFamily="34" charset="-122"/>
                        </a:rPr>
                        <a:t>Vc</a:t>
                      </a:r>
                      <a:r>
                        <a:rPr lang="zh-CN" sz="1400" kern="100" dirty="0">
                          <a:effectLst/>
                          <a:latin typeface="Microsoft YaHei" panose="020B0503020204020204" pitchFamily="34" charset="-122"/>
                          <a:ea typeface="Microsoft YaHei" panose="020B0503020204020204" pitchFamily="34" charset="-122"/>
                        </a:rPr>
                        <a:t>等还原性物质</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80236402"/>
                  </a:ext>
                </a:extLst>
              </a:tr>
              <a:tr h="306142">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禁止同服</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抑酸药</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gridSpan="2">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无</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hMerge="1">
                  <a:txBody>
                    <a:bodyPr/>
                    <a:lstStyle/>
                    <a:p>
                      <a:endParaRPr lang="zh-CN" altLang="en-US"/>
                    </a:p>
                  </a:txBody>
                  <a:tcPr/>
                </a:tc>
                <a:extLst>
                  <a:ext uri="{0D108BD9-81ED-4DB2-BD59-A6C34878D82A}">
                    <a16:rowId xmlns:a16="http://schemas.microsoft.com/office/drawing/2014/main" val="2576898617"/>
                  </a:ext>
                </a:extLst>
              </a:tr>
              <a:tr h="1347271">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间隔</a:t>
                      </a:r>
                      <a:r>
                        <a:rPr lang="en-US" sz="1400" kern="100">
                          <a:effectLst/>
                          <a:latin typeface="Microsoft YaHei" panose="020B0503020204020204" pitchFamily="34" charset="-122"/>
                          <a:ea typeface="Microsoft YaHei" panose="020B0503020204020204" pitchFamily="34" charset="-122"/>
                        </a:rPr>
                        <a:t>2h</a:t>
                      </a:r>
                      <a:r>
                        <a:rPr lang="zh-CN" sz="1400" kern="100">
                          <a:effectLst/>
                          <a:latin typeface="Microsoft YaHei" panose="020B0503020204020204" pitchFamily="34" charset="-122"/>
                          <a:ea typeface="Microsoft YaHei" panose="020B0503020204020204" pitchFamily="34" charset="-122"/>
                        </a:rPr>
                        <a:t>以上服用</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磷酸盐类、四环素类、鞣酸、左旋多巴、卡比多巴、甲基多巴、喹诺酮类、甲状腺素、吗替麦考酚酯、含金属离子制酸剂</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gridSpan="2">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含金属离子制酸剂、四环素类</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hMerge="1">
                  <a:txBody>
                    <a:bodyPr/>
                    <a:lstStyle/>
                    <a:p>
                      <a:endParaRPr lang="zh-CN" altLang="en-US"/>
                    </a:p>
                  </a:txBody>
                  <a:tcPr/>
                </a:tc>
                <a:extLst>
                  <a:ext uri="{0D108BD9-81ED-4DB2-BD59-A6C34878D82A}">
                    <a16:rowId xmlns:a16="http://schemas.microsoft.com/office/drawing/2014/main" val="1070620427"/>
                  </a:ext>
                </a:extLst>
              </a:tr>
              <a:tr h="653185">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服用时间</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餐前</a:t>
                      </a:r>
                      <a:r>
                        <a:rPr lang="en-US" sz="1400" kern="100">
                          <a:effectLst/>
                          <a:latin typeface="Microsoft YaHei" panose="020B0503020204020204" pitchFamily="34" charset="-122"/>
                          <a:ea typeface="Microsoft YaHei" panose="020B0503020204020204" pitchFamily="34" charset="-122"/>
                        </a:rPr>
                        <a:t>1h</a:t>
                      </a:r>
                      <a:r>
                        <a:rPr lang="zh-CN" sz="1400" kern="100">
                          <a:effectLst/>
                          <a:latin typeface="Microsoft YaHei" panose="020B0503020204020204" pitchFamily="34" charset="-122"/>
                          <a:ea typeface="Microsoft YaHei" panose="020B0503020204020204" pitchFamily="34" charset="-122"/>
                        </a:rPr>
                        <a:t>服用，如不能耐受，随餐或餐后服用</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随时服用</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餐前服用</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236037973"/>
                  </a:ext>
                </a:extLst>
              </a:tr>
              <a:tr h="306142">
                <a:tc>
                  <a:txBody>
                    <a:bodyPr/>
                    <a:lstStyle/>
                    <a:p>
                      <a:pPr algn="ctr">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其他</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gridSpan="3">
                  <a:txBody>
                    <a:bodyPr/>
                    <a:lstStyle/>
                    <a:p>
                      <a:pPr algn="ctr">
                        <a:lnSpc>
                          <a:spcPct val="150000"/>
                        </a:lnSpc>
                        <a:spcAft>
                          <a:spcPts val="0"/>
                        </a:spcAft>
                      </a:pPr>
                      <a:r>
                        <a:rPr lang="zh-CN" sz="1400" kern="100" dirty="0">
                          <a:effectLst/>
                          <a:latin typeface="Microsoft YaHei" panose="020B0503020204020204" pitchFamily="34" charset="-122"/>
                          <a:ea typeface="Microsoft YaHei" panose="020B0503020204020204" pitchFamily="34" charset="-122"/>
                        </a:rPr>
                        <a:t>用药前</a:t>
                      </a:r>
                      <a:r>
                        <a:rPr lang="en-US" sz="1400" kern="100" dirty="0">
                          <a:effectLst/>
                          <a:latin typeface="Microsoft YaHei" panose="020B0503020204020204" pitchFamily="34" charset="-122"/>
                          <a:ea typeface="Microsoft YaHei" panose="020B0503020204020204" pitchFamily="34" charset="-122"/>
                        </a:rPr>
                        <a:t>1h</a:t>
                      </a:r>
                      <a:r>
                        <a:rPr lang="zh-CN" sz="1400" kern="100" dirty="0">
                          <a:effectLst/>
                          <a:latin typeface="Microsoft YaHei" panose="020B0503020204020204" pitchFamily="34" charset="-122"/>
                          <a:ea typeface="Microsoft YaHei" panose="020B0503020204020204" pitchFamily="34" charset="-122"/>
                        </a:rPr>
                        <a:t>或后</a:t>
                      </a:r>
                      <a:r>
                        <a:rPr lang="en-US" sz="1400" kern="100" dirty="0">
                          <a:effectLst/>
                          <a:latin typeface="Microsoft YaHei" panose="020B0503020204020204" pitchFamily="34" charset="-122"/>
                          <a:ea typeface="Microsoft YaHei" panose="020B0503020204020204" pitchFamily="34" charset="-122"/>
                        </a:rPr>
                        <a:t>2h</a:t>
                      </a:r>
                      <a:r>
                        <a:rPr lang="zh-CN" sz="1400" kern="100" dirty="0">
                          <a:effectLst/>
                          <a:latin typeface="Microsoft YaHei" panose="020B0503020204020204" pitchFamily="34" charset="-122"/>
                          <a:ea typeface="Microsoft YaHei" panose="020B0503020204020204" pitchFamily="34" charset="-122"/>
                        </a:rPr>
                        <a:t>避免服用咖啡、茶或蛋白制品</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46914411"/>
                  </a:ext>
                </a:extLst>
              </a:tr>
            </a:tbl>
          </a:graphicData>
        </a:graphic>
      </p:graphicFrame>
    </p:spTree>
    <p:extLst>
      <p:ext uri="{BB962C8B-B14F-4D97-AF65-F5344CB8AC3E}">
        <p14:creationId xmlns:p14="http://schemas.microsoft.com/office/powerpoint/2010/main" val="3245352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96FC62-6609-B246-B20C-0F38A58C5966}"/>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铁剂</a:t>
            </a:r>
            <a:endParaRPr kumimoji="1" lang="zh-CN" altLang="en-US" sz="2800" dirty="0"/>
          </a:p>
        </p:txBody>
      </p:sp>
      <p:graphicFrame>
        <p:nvGraphicFramePr>
          <p:cNvPr id="4" name="内容占位符 3">
            <a:extLst>
              <a:ext uri="{FF2B5EF4-FFF2-40B4-BE49-F238E27FC236}">
                <a16:creationId xmlns:a16="http://schemas.microsoft.com/office/drawing/2014/main" id="{09463301-2A20-7B4A-A33C-08223E1D8245}"/>
              </a:ext>
            </a:extLst>
          </p:cNvPr>
          <p:cNvGraphicFramePr>
            <a:graphicFrameLocks noGrp="1"/>
          </p:cNvGraphicFramePr>
          <p:nvPr>
            <p:ph idx="1"/>
            <p:extLst>
              <p:ext uri="{D42A27DB-BD31-4B8C-83A1-F6EECF244321}">
                <p14:modId xmlns:p14="http://schemas.microsoft.com/office/powerpoint/2010/main" val="3151012455"/>
              </p:ext>
            </p:extLst>
          </p:nvPr>
        </p:nvGraphicFramePr>
        <p:xfrm>
          <a:off x="358160" y="1268760"/>
          <a:ext cx="8427679" cy="3089064"/>
        </p:xfrm>
        <a:graphic>
          <a:graphicData uri="http://schemas.openxmlformats.org/drawingml/2006/table">
            <a:tbl>
              <a:tblPr firstRow="1" firstCol="1" bandRow="1">
                <a:tableStyleId>{5C22544A-7EE6-4342-B048-85BDC9FD1C3A}</a:tableStyleId>
              </a:tblPr>
              <a:tblGrid>
                <a:gridCol w="2106920">
                  <a:extLst>
                    <a:ext uri="{9D8B030D-6E8A-4147-A177-3AD203B41FA5}">
                      <a16:colId xmlns:a16="http://schemas.microsoft.com/office/drawing/2014/main" val="1725170430"/>
                    </a:ext>
                  </a:extLst>
                </a:gridCol>
                <a:gridCol w="3259519">
                  <a:extLst>
                    <a:ext uri="{9D8B030D-6E8A-4147-A177-3AD203B41FA5}">
                      <a16:colId xmlns:a16="http://schemas.microsoft.com/office/drawing/2014/main" val="1932427191"/>
                    </a:ext>
                  </a:extLst>
                </a:gridCol>
                <a:gridCol w="1599131">
                  <a:extLst>
                    <a:ext uri="{9D8B030D-6E8A-4147-A177-3AD203B41FA5}">
                      <a16:colId xmlns:a16="http://schemas.microsoft.com/office/drawing/2014/main" val="355927095"/>
                    </a:ext>
                  </a:extLst>
                </a:gridCol>
                <a:gridCol w="1462109">
                  <a:extLst>
                    <a:ext uri="{9D8B030D-6E8A-4147-A177-3AD203B41FA5}">
                      <a16:colId xmlns:a16="http://schemas.microsoft.com/office/drawing/2014/main" val="2893875555"/>
                    </a:ext>
                  </a:extLst>
                </a:gridCol>
              </a:tblGrid>
              <a:tr h="291670">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通用名</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右旋糖酐铁注射液</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gridSpan="2">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蔗糖铁注射液</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3150042264"/>
                  </a:ext>
                </a:extLst>
              </a:tr>
              <a:tr h="291670">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商品名</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400" kern="100" dirty="0">
                          <a:effectLst/>
                          <a:latin typeface="Microsoft YaHei" panose="020B0503020204020204" pitchFamily="34" charset="-122"/>
                          <a:ea typeface="Microsoft YaHei" panose="020B0503020204020204" pitchFamily="34" charset="-122"/>
                        </a:rPr>
                        <a:t>科莫非</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维乐福</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森铁能</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419753719"/>
                  </a:ext>
                </a:extLst>
              </a:tr>
              <a:tr h="291670">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规格</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400" kern="100">
                          <a:effectLst/>
                          <a:latin typeface="Microsoft YaHei" panose="020B0503020204020204" pitchFamily="34" charset="-122"/>
                          <a:ea typeface="Microsoft YaHei" panose="020B0503020204020204" pitchFamily="34" charset="-122"/>
                        </a:rPr>
                        <a:t>100mg 2ml/</a:t>
                      </a:r>
                      <a:r>
                        <a:rPr lang="zh-CN" sz="1400" kern="100">
                          <a:effectLst/>
                          <a:latin typeface="Microsoft YaHei" panose="020B0503020204020204" pitchFamily="34" charset="-122"/>
                          <a:ea typeface="Microsoft YaHei" panose="020B0503020204020204" pitchFamily="34" charset="-122"/>
                        </a:rPr>
                        <a:t>支</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400" kern="100">
                          <a:effectLst/>
                          <a:latin typeface="Microsoft YaHei" panose="020B0503020204020204" pitchFamily="34" charset="-122"/>
                          <a:ea typeface="Microsoft YaHei" panose="020B0503020204020204" pitchFamily="34" charset="-122"/>
                        </a:rPr>
                        <a:t>100mg 5ml/</a:t>
                      </a:r>
                      <a:r>
                        <a:rPr lang="zh-CN" sz="1400" kern="100">
                          <a:effectLst/>
                          <a:latin typeface="Microsoft YaHei" panose="020B0503020204020204" pitchFamily="34" charset="-122"/>
                          <a:ea typeface="Microsoft YaHei" panose="020B0503020204020204" pitchFamily="34" charset="-122"/>
                        </a:rPr>
                        <a:t>支</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3868397092"/>
                  </a:ext>
                </a:extLst>
              </a:tr>
              <a:tr h="291670">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给药剂量</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gridSpan="3">
                  <a:txBody>
                    <a:bodyPr/>
                    <a:lstStyle/>
                    <a:p>
                      <a:pPr algn="just">
                        <a:lnSpc>
                          <a:spcPct val="150000"/>
                        </a:lnSpc>
                        <a:spcAft>
                          <a:spcPts val="0"/>
                        </a:spcAft>
                      </a:pPr>
                      <a:r>
                        <a:rPr lang="en-US" sz="1400" kern="100" dirty="0">
                          <a:effectLst/>
                          <a:latin typeface="Microsoft YaHei" panose="020B0503020204020204" pitchFamily="34" charset="-122"/>
                          <a:ea typeface="Microsoft YaHei" panose="020B0503020204020204" pitchFamily="34" charset="-122"/>
                        </a:rPr>
                        <a:t>0.1-0.2g 2-3</a:t>
                      </a:r>
                      <a:r>
                        <a:rPr lang="zh-CN" sz="1400" kern="100" dirty="0">
                          <a:effectLst/>
                          <a:latin typeface="Microsoft YaHei" panose="020B0503020204020204" pitchFamily="34" charset="-122"/>
                          <a:ea typeface="Microsoft YaHei" panose="020B0503020204020204" pitchFamily="34" charset="-122"/>
                        </a:rPr>
                        <a:t>次</a:t>
                      </a:r>
                      <a:r>
                        <a:rPr lang="en-US" sz="1400" kern="100" dirty="0">
                          <a:effectLst/>
                          <a:latin typeface="Microsoft YaHei" panose="020B0503020204020204" pitchFamily="34" charset="-122"/>
                          <a:ea typeface="Microsoft YaHei" panose="020B0503020204020204" pitchFamily="34" charset="-122"/>
                        </a:rPr>
                        <a:t>/</a:t>
                      </a:r>
                      <a:r>
                        <a:rPr lang="zh-CN" sz="1400" kern="100" dirty="0">
                          <a:effectLst/>
                          <a:latin typeface="Microsoft YaHei" panose="020B0503020204020204" pitchFamily="34" charset="-122"/>
                          <a:ea typeface="Microsoft YaHei" panose="020B0503020204020204" pitchFamily="34" charset="-122"/>
                        </a:rPr>
                        <a:t>周。计算总补铁量，个体化</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696736323"/>
                  </a:ext>
                </a:extLst>
              </a:tr>
              <a:tr h="291670">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给药方式</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400" kern="100">
                          <a:effectLst/>
                          <a:latin typeface="Microsoft YaHei" panose="020B0503020204020204" pitchFamily="34" charset="-122"/>
                          <a:ea typeface="Microsoft YaHei" panose="020B0503020204020204" pitchFamily="34" charset="-122"/>
                        </a:rPr>
                        <a:t>Ivgtt. Iv. Im.</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400" kern="100" dirty="0" err="1">
                          <a:effectLst/>
                          <a:latin typeface="Microsoft YaHei" panose="020B0503020204020204" pitchFamily="34" charset="-122"/>
                          <a:ea typeface="Microsoft YaHei" panose="020B0503020204020204" pitchFamily="34" charset="-122"/>
                        </a:rPr>
                        <a:t>Ivgtt</a:t>
                      </a:r>
                      <a:r>
                        <a:rPr lang="en-US" sz="1400" kern="100" dirty="0">
                          <a:effectLst/>
                          <a:latin typeface="Microsoft YaHei" panose="020B0503020204020204" pitchFamily="34" charset="-122"/>
                          <a:ea typeface="Microsoft YaHei" panose="020B0503020204020204" pitchFamily="34" charset="-122"/>
                        </a:rPr>
                        <a:t>. Iv.</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2436203645"/>
                  </a:ext>
                </a:extLst>
              </a:tr>
              <a:tr h="622309">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用法</a:t>
                      </a:r>
                      <a:r>
                        <a:rPr lang="en-US" sz="1400" kern="100">
                          <a:effectLst/>
                          <a:latin typeface="Microsoft YaHei" panose="020B0503020204020204" pitchFamily="34" charset="-122"/>
                          <a:ea typeface="Microsoft YaHei" panose="020B0503020204020204" pitchFamily="34" charset="-122"/>
                        </a:rPr>
                        <a:t>(ivgtt.)</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400" kern="100" dirty="0">
                          <a:effectLst/>
                          <a:latin typeface="Microsoft YaHei" panose="020B0503020204020204" pitchFamily="34" charset="-122"/>
                          <a:ea typeface="Microsoft YaHei" panose="020B0503020204020204" pitchFamily="34" charset="-122"/>
                        </a:rPr>
                        <a:t>0.1-0.2g+100ml NS or 5%GS</a:t>
                      </a:r>
                      <a:r>
                        <a:rPr lang="zh-CN" sz="1400" kern="100" dirty="0">
                          <a:effectLst/>
                          <a:latin typeface="Microsoft YaHei" panose="020B0503020204020204" pitchFamily="34" charset="-122"/>
                          <a:ea typeface="Microsoft YaHei" panose="020B0503020204020204" pitchFamily="34" charset="-122"/>
                        </a:rPr>
                        <a:t>，</a:t>
                      </a:r>
                      <a:r>
                        <a:rPr lang="en-US" sz="1400" kern="100" dirty="0">
                          <a:effectLst/>
                          <a:latin typeface="Microsoft YaHei" panose="020B0503020204020204" pitchFamily="34" charset="-122"/>
                          <a:ea typeface="Microsoft YaHei" panose="020B0503020204020204" pitchFamily="34" charset="-122"/>
                        </a:rPr>
                        <a:t>30min</a:t>
                      </a:r>
                      <a:r>
                        <a:rPr lang="zh-CN" sz="1400" kern="100" dirty="0">
                          <a:effectLst/>
                          <a:latin typeface="Microsoft YaHei" panose="020B0503020204020204" pitchFamily="34" charset="-122"/>
                          <a:ea typeface="Microsoft YaHei" panose="020B0503020204020204" pitchFamily="34" charset="-122"/>
                        </a:rPr>
                        <a:t>滴完</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400" kern="100" dirty="0">
                          <a:effectLst/>
                          <a:latin typeface="Microsoft YaHei" panose="020B0503020204020204" pitchFamily="34" charset="-122"/>
                          <a:ea typeface="Microsoft YaHei" panose="020B0503020204020204" pitchFamily="34" charset="-122"/>
                        </a:rPr>
                        <a:t>0.1g+</a:t>
                      </a:r>
                      <a:r>
                        <a:rPr lang="zh-CN" sz="1400" kern="100" dirty="0">
                          <a:effectLst/>
                          <a:latin typeface="Microsoft YaHei" panose="020B0503020204020204" pitchFamily="34" charset="-122"/>
                          <a:ea typeface="Microsoft YaHei" panose="020B0503020204020204" pitchFamily="34" charset="-122"/>
                        </a:rPr>
                        <a:t>不超过</a:t>
                      </a:r>
                      <a:r>
                        <a:rPr lang="en-US" sz="1400" kern="100" dirty="0">
                          <a:effectLst/>
                          <a:latin typeface="Microsoft YaHei" panose="020B0503020204020204" pitchFamily="34" charset="-122"/>
                          <a:ea typeface="Microsoft YaHei" panose="020B0503020204020204" pitchFamily="34" charset="-122"/>
                        </a:rPr>
                        <a:t>100ml NS*</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3598540940"/>
                  </a:ext>
                </a:extLst>
              </a:tr>
              <a:tr h="386096">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过敏反应</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400" kern="100" dirty="0">
                          <a:effectLst/>
                          <a:latin typeface="Microsoft YaHei" panose="020B0503020204020204" pitchFamily="34" charset="-122"/>
                          <a:ea typeface="Microsoft YaHei" panose="020B0503020204020204" pitchFamily="34" charset="-122"/>
                        </a:rPr>
                        <a:t>过敏反应较多</a:t>
                      </a:r>
                      <a:r>
                        <a:rPr lang="en-US" sz="1400" kern="100" dirty="0">
                          <a:effectLst/>
                          <a:latin typeface="Microsoft YaHei" panose="020B0503020204020204" pitchFamily="34" charset="-122"/>
                          <a:ea typeface="Microsoft YaHei" panose="020B0503020204020204" pitchFamily="34" charset="-122"/>
                        </a:rPr>
                        <a:t>(</a:t>
                      </a:r>
                      <a:r>
                        <a:rPr lang="zh-CN" sz="1400" kern="100" dirty="0">
                          <a:effectLst/>
                          <a:latin typeface="Microsoft YaHei" panose="020B0503020204020204" pitchFamily="34" charset="-122"/>
                          <a:ea typeface="Microsoft YaHei" panose="020B0503020204020204" pitchFamily="34" charset="-122"/>
                        </a:rPr>
                        <a:t>黑框警告！</a:t>
                      </a:r>
                      <a:r>
                        <a:rPr lang="en-US" sz="1400" kern="100" dirty="0">
                          <a:effectLst/>
                          <a:latin typeface="Microsoft YaHei" panose="020B0503020204020204" pitchFamily="34" charset="-122"/>
                          <a:ea typeface="Microsoft YaHei" panose="020B0503020204020204" pitchFamily="34" charset="-122"/>
                        </a:rPr>
                        <a:t>)</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gridSpan="2">
                  <a:txBody>
                    <a:bodyPr/>
                    <a:lstStyle/>
                    <a:p>
                      <a:pPr algn="just">
                        <a:lnSpc>
                          <a:spcPct val="150000"/>
                        </a:lnSpc>
                        <a:spcAft>
                          <a:spcPts val="0"/>
                        </a:spcAft>
                      </a:pPr>
                      <a:r>
                        <a:rPr lang="zh-CN" sz="1400" kern="100" dirty="0">
                          <a:effectLst/>
                          <a:latin typeface="Microsoft YaHei" panose="020B0503020204020204" pitchFamily="34" charset="-122"/>
                          <a:ea typeface="Microsoft YaHei" panose="020B0503020204020204" pitchFamily="34" charset="-122"/>
                        </a:rPr>
                        <a:t>过敏反应较少，仍需监测；蔗糖过敏</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3708137371"/>
                  </a:ext>
                </a:extLst>
              </a:tr>
              <a:tr h="622309">
                <a:tc>
                  <a:txBody>
                    <a:bodyPr/>
                    <a:lstStyle/>
                    <a:p>
                      <a:pPr algn="just">
                        <a:lnSpc>
                          <a:spcPct val="150000"/>
                        </a:lnSpc>
                        <a:spcAft>
                          <a:spcPts val="0"/>
                        </a:spcAft>
                      </a:pPr>
                      <a:r>
                        <a:rPr lang="zh-CN" sz="1400" kern="100">
                          <a:effectLst/>
                          <a:latin typeface="Microsoft YaHei" panose="020B0503020204020204" pitchFamily="34" charset="-122"/>
                          <a:ea typeface="Microsoft YaHei" panose="020B0503020204020204" pitchFamily="34" charset="-122"/>
                        </a:rPr>
                        <a:t>注意事项</a:t>
                      </a:r>
                      <a:endParaRPr lang="zh-CN" sz="1400" kern="10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400" kern="100" dirty="0">
                          <a:effectLst/>
                          <a:latin typeface="Microsoft YaHei" panose="020B0503020204020204" pitchFamily="34" charset="-122"/>
                          <a:ea typeface="Microsoft YaHei" panose="020B0503020204020204" pitchFamily="34" charset="-122"/>
                        </a:rPr>
                        <a:t>其他药物过敏史、免疫系统疾病或联用</a:t>
                      </a:r>
                      <a:r>
                        <a:rPr lang="en-US" sz="1400" kern="100" dirty="0">
                          <a:effectLst/>
                          <a:latin typeface="Microsoft YaHei" panose="020B0503020204020204" pitchFamily="34" charset="-122"/>
                          <a:ea typeface="Microsoft YaHei" panose="020B0503020204020204" pitchFamily="34" charset="-122"/>
                        </a:rPr>
                        <a:t>ACEI</a:t>
                      </a:r>
                      <a:r>
                        <a:rPr lang="zh-CN" sz="1400" kern="100" dirty="0">
                          <a:effectLst/>
                          <a:latin typeface="Microsoft YaHei" panose="020B0503020204020204" pitchFamily="34" charset="-122"/>
                          <a:ea typeface="Microsoft YaHei" panose="020B0503020204020204" pitchFamily="34" charset="-122"/>
                        </a:rPr>
                        <a:t>时过敏发生率高</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gridSpan="2">
                  <a:txBody>
                    <a:bodyPr/>
                    <a:lstStyle/>
                    <a:p>
                      <a:pPr algn="just">
                        <a:lnSpc>
                          <a:spcPct val="150000"/>
                        </a:lnSpc>
                        <a:spcAft>
                          <a:spcPts val="0"/>
                        </a:spcAft>
                      </a:pPr>
                      <a:r>
                        <a:rPr lang="zh-CN" sz="1400" kern="100" dirty="0">
                          <a:effectLst/>
                          <a:latin typeface="Microsoft YaHei" panose="020B0503020204020204" pitchFamily="34" charset="-122"/>
                          <a:ea typeface="Microsoft YaHei" panose="020B0503020204020204" pitchFamily="34" charset="-122"/>
                        </a:rPr>
                        <a:t>不应与口服铁剂联用，会降低口服铁剂吸收</a:t>
                      </a:r>
                      <a:endParaRPr lang="zh-CN" sz="1400" kern="100" dirty="0">
                        <a:effectLst/>
                        <a:latin typeface="Microsoft YaHei" panose="020B0503020204020204" pitchFamily="34" charset="-122"/>
                        <a:ea typeface="Microsoft YaHei" panose="020B0503020204020204" pitchFamily="34"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1002138121"/>
                  </a:ext>
                </a:extLst>
              </a:tr>
            </a:tbl>
          </a:graphicData>
        </a:graphic>
      </p:graphicFrame>
      <p:sp>
        <p:nvSpPr>
          <p:cNvPr id="5" name="矩形 4">
            <a:extLst>
              <a:ext uri="{FF2B5EF4-FFF2-40B4-BE49-F238E27FC236}">
                <a16:creationId xmlns:a16="http://schemas.microsoft.com/office/drawing/2014/main" id="{44180827-36FC-EF4A-9AE5-03D8A177B3CF}"/>
              </a:ext>
            </a:extLst>
          </p:cNvPr>
          <p:cNvSpPr/>
          <p:nvPr/>
        </p:nvSpPr>
        <p:spPr>
          <a:xfrm>
            <a:off x="358160" y="4653136"/>
            <a:ext cx="8427679" cy="1169551"/>
          </a:xfrm>
          <a:prstGeom prst="rect">
            <a:avLst/>
          </a:prstGeom>
        </p:spPr>
        <p:txBody>
          <a:bodyPr wrap="square">
            <a:spAutoFit/>
          </a:bodyPr>
          <a:lstStyle/>
          <a:p>
            <a:pPr algn="just">
              <a:spcAft>
                <a:spcPts val="0"/>
              </a:spcAft>
            </a:pPr>
            <a:r>
              <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a:t>
            </a:r>
            <a:r>
              <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输注时间：</a:t>
            </a:r>
            <a:r>
              <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100mg/15min</a:t>
            </a:r>
            <a:r>
              <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a:t>
            </a:r>
            <a:r>
              <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200mg/30min</a:t>
            </a:r>
            <a:r>
              <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a:t>
            </a:r>
            <a:r>
              <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300mg/1.5h</a:t>
            </a:r>
            <a:r>
              <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a:t>
            </a:r>
            <a:r>
              <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400mg/2.5h</a:t>
            </a:r>
            <a:r>
              <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a:t>
            </a:r>
            <a:r>
              <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500mg/3.5h</a:t>
            </a:r>
            <a:endPar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endParaRPr>
          </a:p>
          <a:p>
            <a:pPr marL="342900" lvl="0" indent="-342900" algn="just">
              <a:spcAft>
                <a:spcPts val="0"/>
              </a:spcAft>
              <a:buFont typeface="Wingdings" pitchFamily="2" charset="2"/>
              <a:buChar char=""/>
            </a:pPr>
            <a:r>
              <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科莫非可一次给药补足铁总量，适用于给药依从性差的患者。总量最高为</a:t>
            </a:r>
            <a:r>
              <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20mg/kg</a:t>
            </a:r>
            <a:r>
              <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，溶入</a:t>
            </a:r>
            <a:r>
              <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500ml NS or 5%GS</a:t>
            </a:r>
            <a:r>
              <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静脉滴注</a:t>
            </a:r>
            <a:r>
              <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4-6h</a:t>
            </a:r>
            <a:r>
              <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。不良反应发生率高，应在滴注期间及滴注完成后至少</a:t>
            </a:r>
            <a:r>
              <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1h</a:t>
            </a:r>
            <a:r>
              <a:rPr lang="zh-CN" altLang="zh-CN" sz="1400" kern="100" dirty="0">
                <a:latin typeface="Microsoft YaHei" panose="020B0503020204020204" pitchFamily="34" charset="-122"/>
                <a:ea typeface="Microsoft YaHei" panose="020B0503020204020204" pitchFamily="34" charset="-122"/>
                <a:cs typeface="Times New Roman" panose="02020603050405020304" pitchFamily="18" charset="0"/>
              </a:rPr>
              <a:t>内对病人进行密切观察。</a:t>
            </a:r>
            <a:r>
              <a:rPr lang="zh-CN" altLang="en-US" sz="1400" kern="100" dirty="0">
                <a:latin typeface="Microsoft YaHei" panose="020B0503020204020204" pitchFamily="34" charset="-122"/>
                <a:ea typeface="Microsoft YaHei" panose="020B0503020204020204" pitchFamily="34" charset="-122"/>
                <a:cs typeface="Times New Roman" panose="02020603050405020304" pitchFamily="18" charset="0"/>
              </a:rPr>
              <a:t>大分子，过敏反应发生率高。</a:t>
            </a:r>
            <a:endParaRPr lang="en-US" altLang="zh-CN" sz="1400" kern="100" dirty="0">
              <a:latin typeface="Microsoft YaHei" panose="020B0503020204020204" pitchFamily="34" charset="-122"/>
              <a:ea typeface="Microsoft YaHei" panose="020B0503020204020204" pitchFamily="34" charset="-122"/>
              <a:cs typeface="Times New Roman" panose="02020603050405020304" pitchFamily="18" charset="0"/>
            </a:endParaRPr>
          </a:p>
          <a:p>
            <a:pPr marL="342900" lvl="0" indent="-342900" algn="just">
              <a:spcAft>
                <a:spcPts val="0"/>
              </a:spcAft>
              <a:buFont typeface="Wingdings" pitchFamily="2" charset="2"/>
              <a:buChar char=""/>
            </a:pPr>
            <a:r>
              <a:rPr lang="en-US" altLang="zh-CN" sz="1400" dirty="0">
                <a:latin typeface="Microsoft YaHei" panose="020B0503020204020204" pitchFamily="34" charset="-122"/>
                <a:ea typeface="Microsoft YaHei" panose="020B0503020204020204" pitchFamily="34" charset="-122"/>
              </a:rPr>
              <a:t>*1</a:t>
            </a:r>
            <a:r>
              <a:rPr lang="zh-CN" altLang="zh-CN" sz="1400" dirty="0">
                <a:latin typeface="Microsoft YaHei" panose="020B0503020204020204" pitchFamily="34" charset="-122"/>
                <a:ea typeface="Microsoft YaHei" panose="020B0503020204020204" pitchFamily="34" charset="-122"/>
              </a:rPr>
              <a:t>支蔗糖铁注射液用不超过</a:t>
            </a:r>
            <a:r>
              <a:rPr lang="en-US" altLang="zh-CN" sz="1400" dirty="0">
                <a:latin typeface="Microsoft YaHei" panose="020B0503020204020204" pitchFamily="34" charset="-122"/>
                <a:ea typeface="Microsoft YaHei" panose="020B0503020204020204" pitchFamily="34" charset="-122"/>
              </a:rPr>
              <a:t>100ml NS</a:t>
            </a:r>
            <a:r>
              <a:rPr lang="zh-CN" altLang="zh-CN" sz="1400" dirty="0">
                <a:latin typeface="Microsoft YaHei" panose="020B0503020204020204" pitchFamily="34" charset="-122"/>
                <a:ea typeface="Microsoft YaHei" panose="020B0503020204020204" pitchFamily="34" charset="-122"/>
              </a:rPr>
              <a:t>溶解，</a:t>
            </a:r>
            <a:r>
              <a:rPr lang="en-US" altLang="zh-CN" sz="1400" dirty="0">
                <a:latin typeface="Microsoft YaHei" panose="020B0503020204020204" pitchFamily="34" charset="-122"/>
                <a:ea typeface="Microsoft YaHei" panose="020B0503020204020204" pitchFamily="34" charset="-122"/>
              </a:rPr>
              <a:t>1-2</a:t>
            </a:r>
            <a:r>
              <a:rPr lang="zh-CN" altLang="zh-CN" sz="1400" dirty="0">
                <a:latin typeface="Microsoft YaHei" panose="020B0503020204020204" pitchFamily="34" charset="-122"/>
                <a:ea typeface="Microsoft YaHei" panose="020B0503020204020204" pitchFamily="34" charset="-122"/>
              </a:rPr>
              <a:t>支右旋糖酐铁注射液用</a:t>
            </a:r>
            <a:r>
              <a:rPr lang="en-US" altLang="zh-CN" sz="1400" dirty="0">
                <a:latin typeface="Microsoft YaHei" panose="020B0503020204020204" pitchFamily="34" charset="-122"/>
                <a:ea typeface="Microsoft YaHei" panose="020B0503020204020204" pitchFamily="34" charset="-122"/>
              </a:rPr>
              <a:t>100ml NS</a:t>
            </a:r>
            <a:r>
              <a:rPr lang="zh-CN" altLang="zh-CN" sz="1400" dirty="0">
                <a:latin typeface="Microsoft YaHei" panose="020B0503020204020204" pitchFamily="34" charset="-122"/>
                <a:ea typeface="Microsoft YaHei" panose="020B0503020204020204" pitchFamily="34" charset="-122"/>
              </a:rPr>
              <a:t>或</a:t>
            </a:r>
            <a:r>
              <a:rPr lang="en-US" altLang="zh-CN" sz="1400" dirty="0">
                <a:latin typeface="Microsoft YaHei" panose="020B0503020204020204" pitchFamily="34" charset="-122"/>
                <a:ea typeface="Microsoft YaHei" panose="020B0503020204020204" pitchFamily="34" charset="-122"/>
              </a:rPr>
              <a:t>5%GS</a:t>
            </a:r>
            <a:r>
              <a:rPr lang="zh-CN" altLang="zh-CN" sz="1400" dirty="0">
                <a:latin typeface="Microsoft YaHei" panose="020B0503020204020204" pitchFamily="34" charset="-122"/>
                <a:ea typeface="Microsoft YaHei" panose="020B0503020204020204" pitchFamily="34" charset="-122"/>
              </a:rPr>
              <a:t>溶解；</a:t>
            </a:r>
            <a:r>
              <a:rPr lang="zh-CN" altLang="zh-CN" sz="1100" dirty="0">
                <a:latin typeface="Microsoft YaHei" panose="020B0503020204020204" pitchFamily="34" charset="-122"/>
                <a:ea typeface="Microsoft YaHei" panose="020B0503020204020204" pitchFamily="34" charset="-122"/>
              </a:rPr>
              <a:t> </a:t>
            </a:r>
            <a:endParaRPr lang="zh-CN" altLang="zh-CN" sz="1100" kern="100" dirty="0">
              <a:latin typeface="Microsoft YaHei" panose="020B0503020204020204" pitchFamily="34" charset="-122"/>
              <a:ea typeface="Microsoft YaHei"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703192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C8A3DA-F7CF-8043-8362-27EAEA62F3F1}"/>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铁剂</a:t>
            </a:r>
          </a:p>
        </p:txBody>
      </p:sp>
      <p:graphicFrame>
        <p:nvGraphicFramePr>
          <p:cNvPr id="4" name="图示 3">
            <a:extLst>
              <a:ext uri="{FF2B5EF4-FFF2-40B4-BE49-F238E27FC236}">
                <a16:creationId xmlns:a16="http://schemas.microsoft.com/office/drawing/2014/main" id="{70ADC52E-241F-1342-9C7A-60387A6BE037}"/>
              </a:ext>
            </a:extLst>
          </p:cNvPr>
          <p:cNvGraphicFramePr/>
          <p:nvPr>
            <p:extLst>
              <p:ext uri="{D42A27DB-BD31-4B8C-83A1-F6EECF244321}">
                <p14:modId xmlns:p14="http://schemas.microsoft.com/office/powerpoint/2010/main" val="37179403"/>
              </p:ext>
            </p:extLst>
          </p:nvPr>
        </p:nvGraphicFramePr>
        <p:xfrm>
          <a:off x="539552" y="1340768"/>
          <a:ext cx="8296653"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6834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9B8659-4FD4-484C-97D0-9C8A2BCDE95A}"/>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罗沙司他</a:t>
            </a:r>
          </a:p>
        </p:txBody>
      </p:sp>
      <p:sp>
        <p:nvSpPr>
          <p:cNvPr id="3" name="内容占位符 2">
            <a:extLst>
              <a:ext uri="{FF2B5EF4-FFF2-40B4-BE49-F238E27FC236}">
                <a16:creationId xmlns:a16="http://schemas.microsoft.com/office/drawing/2014/main" id="{654E295F-E22F-0546-BA4F-64FEDD472404}"/>
              </a:ext>
            </a:extLst>
          </p:cNvPr>
          <p:cNvSpPr>
            <a:spLocks noGrp="1"/>
          </p:cNvSpPr>
          <p:nvPr>
            <p:ph idx="1"/>
          </p:nvPr>
        </p:nvSpPr>
        <p:spPr>
          <a:xfrm>
            <a:off x="2923746" y="415816"/>
            <a:ext cx="3296505" cy="288032"/>
          </a:xfrm>
        </p:spPr>
        <p:txBody>
          <a:bodyPr>
            <a:normAutofit fontScale="62500" lnSpcReduction="20000"/>
          </a:bodyPr>
          <a:lstStyle/>
          <a:p>
            <a:pPr marL="0" indent="0">
              <a:buNone/>
            </a:pPr>
            <a:r>
              <a:rPr kumimoji="1" lang="zh-CN" altLang="en-US" dirty="0"/>
              <a:t>规格：</a:t>
            </a:r>
            <a:r>
              <a:rPr kumimoji="1" lang="en-US" altLang="zh-CN" dirty="0"/>
              <a:t>20</a:t>
            </a:r>
            <a:r>
              <a:rPr kumimoji="1" lang="zh-CN" altLang="en-US" dirty="0"/>
              <a:t> </a:t>
            </a:r>
            <a:r>
              <a:rPr kumimoji="1" lang="en-US" altLang="zh-CN" dirty="0"/>
              <a:t>mg</a:t>
            </a:r>
            <a:r>
              <a:rPr kumimoji="1" lang="zh-CN" altLang="en-US" dirty="0"/>
              <a:t>； </a:t>
            </a:r>
            <a:r>
              <a:rPr kumimoji="1" lang="en-US" altLang="zh-CN" dirty="0"/>
              <a:t>50</a:t>
            </a:r>
            <a:r>
              <a:rPr kumimoji="1" lang="zh-CN" altLang="en-US" dirty="0"/>
              <a:t> </a:t>
            </a:r>
            <a:r>
              <a:rPr kumimoji="1" lang="en-US" altLang="zh-CN" dirty="0"/>
              <a:t>mg</a:t>
            </a:r>
          </a:p>
          <a:p>
            <a:endParaRPr kumimoji="1" lang="zh-CN" altLang="en-US" dirty="0"/>
          </a:p>
        </p:txBody>
      </p:sp>
      <p:graphicFrame>
        <p:nvGraphicFramePr>
          <p:cNvPr id="5" name="图示 4">
            <a:extLst>
              <a:ext uri="{FF2B5EF4-FFF2-40B4-BE49-F238E27FC236}">
                <a16:creationId xmlns:a16="http://schemas.microsoft.com/office/drawing/2014/main" id="{592CAC4A-FC02-B642-A7DE-575C26CE7EA1}"/>
              </a:ext>
            </a:extLst>
          </p:cNvPr>
          <p:cNvGraphicFramePr/>
          <p:nvPr>
            <p:extLst>
              <p:ext uri="{D42A27DB-BD31-4B8C-83A1-F6EECF244321}">
                <p14:modId xmlns:p14="http://schemas.microsoft.com/office/powerpoint/2010/main" val="1188269721"/>
              </p:ext>
            </p:extLst>
          </p:nvPr>
        </p:nvGraphicFramePr>
        <p:xfrm>
          <a:off x="423671" y="1027696"/>
          <a:ext cx="8296653" cy="5464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内容占位符 2">
            <a:extLst>
              <a:ext uri="{FF2B5EF4-FFF2-40B4-BE49-F238E27FC236}">
                <a16:creationId xmlns:a16="http://schemas.microsoft.com/office/drawing/2014/main" id="{FA54AF2F-7ED1-AA46-8057-E1C279DE3EC1}"/>
              </a:ext>
            </a:extLst>
          </p:cNvPr>
          <p:cNvSpPr txBox="1">
            <a:spLocks/>
          </p:cNvSpPr>
          <p:nvPr/>
        </p:nvSpPr>
        <p:spPr>
          <a:xfrm>
            <a:off x="628650" y="1247875"/>
            <a:ext cx="7886700" cy="46214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kumimoji="1" lang="zh-CN" altLang="en-US" dirty="0"/>
          </a:p>
        </p:txBody>
      </p:sp>
    </p:spTree>
    <p:extLst>
      <p:ext uri="{BB962C8B-B14F-4D97-AF65-F5344CB8AC3E}">
        <p14:creationId xmlns:p14="http://schemas.microsoft.com/office/powerpoint/2010/main" val="2160735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9B8659-4FD4-484C-97D0-9C8A2BCDE95A}"/>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西那卡塞</a:t>
            </a:r>
          </a:p>
        </p:txBody>
      </p:sp>
      <p:graphicFrame>
        <p:nvGraphicFramePr>
          <p:cNvPr id="5" name="图示 4">
            <a:extLst>
              <a:ext uri="{FF2B5EF4-FFF2-40B4-BE49-F238E27FC236}">
                <a16:creationId xmlns:a16="http://schemas.microsoft.com/office/drawing/2014/main" id="{592CAC4A-FC02-B642-A7DE-575C26CE7EA1}"/>
              </a:ext>
            </a:extLst>
          </p:cNvPr>
          <p:cNvGraphicFramePr/>
          <p:nvPr>
            <p:extLst>
              <p:ext uri="{D42A27DB-BD31-4B8C-83A1-F6EECF244321}">
                <p14:modId xmlns:p14="http://schemas.microsoft.com/office/powerpoint/2010/main" val="2901219189"/>
              </p:ext>
            </p:extLst>
          </p:nvPr>
        </p:nvGraphicFramePr>
        <p:xfrm>
          <a:off x="423671" y="1027696"/>
          <a:ext cx="8296653" cy="5464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内容占位符 2">
            <a:extLst>
              <a:ext uri="{FF2B5EF4-FFF2-40B4-BE49-F238E27FC236}">
                <a16:creationId xmlns:a16="http://schemas.microsoft.com/office/drawing/2014/main" id="{FA54AF2F-7ED1-AA46-8057-E1C279DE3EC1}"/>
              </a:ext>
            </a:extLst>
          </p:cNvPr>
          <p:cNvSpPr txBox="1">
            <a:spLocks/>
          </p:cNvSpPr>
          <p:nvPr/>
        </p:nvSpPr>
        <p:spPr>
          <a:xfrm>
            <a:off x="628650" y="1247875"/>
            <a:ext cx="7886700" cy="46214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kumimoji="1" lang="zh-CN" altLang="en-US" dirty="0"/>
          </a:p>
        </p:txBody>
      </p:sp>
    </p:spTree>
    <p:extLst>
      <p:ext uri="{BB962C8B-B14F-4D97-AF65-F5344CB8AC3E}">
        <p14:creationId xmlns:p14="http://schemas.microsoft.com/office/powerpoint/2010/main" val="3716527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DFE89-7359-BA46-9E99-E70E5E6F0FD7}"/>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其他药物</a:t>
            </a:r>
          </a:p>
        </p:txBody>
      </p:sp>
      <p:sp>
        <p:nvSpPr>
          <p:cNvPr id="5" name="内容占位符 2">
            <a:extLst>
              <a:ext uri="{FF2B5EF4-FFF2-40B4-BE49-F238E27FC236}">
                <a16:creationId xmlns:a16="http://schemas.microsoft.com/office/drawing/2014/main" id="{3867903F-3C84-EE41-B983-572F6B0CE59D}"/>
              </a:ext>
            </a:extLst>
          </p:cNvPr>
          <p:cNvSpPr>
            <a:spLocks noGrp="1"/>
          </p:cNvSpPr>
          <p:nvPr>
            <p:ph idx="1"/>
          </p:nvPr>
        </p:nvSpPr>
        <p:spPr>
          <a:xfrm>
            <a:off x="628650" y="1247875"/>
            <a:ext cx="7886700" cy="4621459"/>
          </a:xfrm>
        </p:spPr>
        <p:txBody>
          <a:bodyPr>
            <a:normAutofit/>
          </a:bodyPr>
          <a:lstStyle/>
          <a:p>
            <a:r>
              <a:rPr kumimoji="1" lang="zh-CN" altLang="en-US" sz="2400" dirty="0">
                <a:latin typeface="Microsoft YaHei" panose="020B0503020204020204" pitchFamily="34" charset="-122"/>
                <a:ea typeface="Microsoft YaHei" panose="020B0503020204020204" pitchFamily="34" charset="-122"/>
              </a:rPr>
              <a:t>其他肾性骨病药物</a:t>
            </a:r>
            <a:endParaRPr kumimoji="1" lang="en-US" altLang="zh-CN" sz="24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碳酸钙</a:t>
            </a:r>
            <a:endParaRPr kumimoji="1" lang="en-US" altLang="zh-CN" sz="20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碳酸镧</a:t>
            </a:r>
            <a:endParaRPr kumimoji="1" lang="en-US" altLang="zh-CN" sz="20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骨化三醇</a:t>
            </a:r>
            <a:endParaRPr kumimoji="1" lang="en-US" altLang="zh-CN" sz="20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帕立骨化醇</a:t>
            </a:r>
            <a:endParaRPr kumimoji="1" lang="en-US" altLang="zh-CN" sz="2000" dirty="0">
              <a:latin typeface="Microsoft YaHei" panose="020B0503020204020204" pitchFamily="34" charset="-122"/>
              <a:ea typeface="Microsoft YaHei" panose="020B0503020204020204" pitchFamily="34" charset="-122"/>
            </a:endParaRPr>
          </a:p>
          <a:p>
            <a:endParaRPr kumimoji="1" lang="en-US" altLang="zh-CN" sz="2400" dirty="0">
              <a:latin typeface="Microsoft YaHei" panose="020B0503020204020204" pitchFamily="34" charset="-122"/>
              <a:ea typeface="Microsoft YaHei" panose="020B0503020204020204" pitchFamily="34" charset="-122"/>
            </a:endParaRPr>
          </a:p>
          <a:p>
            <a:r>
              <a:rPr kumimoji="1" lang="zh-CN" altLang="en-US" sz="2400" dirty="0">
                <a:latin typeface="Microsoft YaHei" panose="020B0503020204020204" pitchFamily="34" charset="-122"/>
                <a:ea typeface="Microsoft YaHei" panose="020B0503020204020204" pitchFamily="34" charset="-122"/>
              </a:rPr>
              <a:t>其他慢性病用药</a:t>
            </a:r>
            <a:endParaRPr kumimoji="1" lang="en-US" altLang="zh-CN" sz="24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高血压</a:t>
            </a:r>
            <a:endParaRPr kumimoji="1" lang="en-US" altLang="zh-CN" sz="20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高血脂</a:t>
            </a:r>
            <a:endParaRPr kumimoji="1" lang="en-US" altLang="zh-CN" sz="20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糖尿病</a:t>
            </a:r>
            <a:endParaRPr kumimoji="1" lang="en-US" altLang="zh-CN" sz="2000" dirty="0">
              <a:latin typeface="Microsoft YaHei" panose="020B0503020204020204" pitchFamily="34" charset="-122"/>
              <a:ea typeface="Microsoft YaHei" panose="020B0503020204020204" pitchFamily="34" charset="-122"/>
            </a:endParaRPr>
          </a:p>
          <a:p>
            <a:endParaRPr kumimoji="1" lang="en-US" altLang="zh-CN" sz="2400" dirty="0">
              <a:latin typeface="Microsoft YaHei" panose="020B0503020204020204" pitchFamily="34" charset="-122"/>
              <a:ea typeface="Microsoft YaHei" panose="020B0503020204020204" pitchFamily="34" charset="-122"/>
            </a:endParaRPr>
          </a:p>
          <a:p>
            <a:pPr lvl="1"/>
            <a:endParaRPr kumimoji="1" lang="zh-CN" altLang="en-US" sz="2000" dirty="0">
              <a:latin typeface="Microsoft YaHei" panose="020B0503020204020204" pitchFamily="34" charset="-122"/>
              <a:ea typeface="Microsoft YaHei" panose="020B0503020204020204" pitchFamily="34" charset="-122"/>
            </a:endParaRPr>
          </a:p>
          <a:p>
            <a:endParaRPr kumimoji="1" lang="zh-CN" altLang="en-US" sz="2400" dirty="0">
              <a:latin typeface="Microsoft YaHei" panose="020B0503020204020204" pitchFamily="34" charset="-122"/>
              <a:ea typeface="Microsoft YaHei" panose="020B0503020204020204" pitchFamily="34" charset="-122"/>
            </a:endParaRPr>
          </a:p>
        </p:txBody>
      </p:sp>
      <p:sp>
        <p:nvSpPr>
          <p:cNvPr id="3" name="文本框 2">
            <a:extLst>
              <a:ext uri="{FF2B5EF4-FFF2-40B4-BE49-F238E27FC236}">
                <a16:creationId xmlns:a16="http://schemas.microsoft.com/office/drawing/2014/main" id="{C36A2334-428B-C340-AAE9-02097910AE65}"/>
              </a:ext>
            </a:extLst>
          </p:cNvPr>
          <p:cNvSpPr txBox="1"/>
          <p:nvPr/>
        </p:nvSpPr>
        <p:spPr>
          <a:xfrm>
            <a:off x="5004048" y="1628800"/>
            <a:ext cx="3384376" cy="923330"/>
          </a:xfrm>
          <a:prstGeom prst="rect">
            <a:avLst/>
          </a:prstGeom>
          <a:noFill/>
        </p:spPr>
        <p:txBody>
          <a:bodyPr wrap="square" rtlCol="0">
            <a:spAutoFit/>
          </a:bodyPr>
          <a:lstStyle/>
          <a:p>
            <a:r>
              <a:rPr kumimoji="1" lang="en-US" altLang="zh-CN" dirty="0">
                <a:latin typeface="Microsoft YaHei" panose="020B0503020204020204" pitchFamily="34" charset="-122"/>
                <a:ea typeface="Microsoft YaHei" panose="020B0503020204020204" pitchFamily="34" charset="-122"/>
              </a:rPr>
              <a:t>CKD-MBD</a:t>
            </a:r>
            <a:r>
              <a:rPr kumimoji="1" lang="zh-CN" altLang="en-US" dirty="0">
                <a:latin typeface="Microsoft YaHei" panose="020B0503020204020204" pitchFamily="34" charset="-122"/>
                <a:ea typeface="Microsoft YaHei" panose="020B0503020204020204" pitchFamily="34" charset="-122"/>
              </a:rPr>
              <a:t>：钙磷比例失调</a:t>
            </a:r>
            <a:endParaRPr kumimoji="1" lang="en-US" altLang="zh-CN" dirty="0">
              <a:latin typeface="Microsoft YaHei" panose="020B0503020204020204" pitchFamily="34" charset="-122"/>
              <a:ea typeface="Microsoft YaHei" panose="020B0503020204020204" pitchFamily="34" charset="-122"/>
            </a:endParaRPr>
          </a:p>
          <a:p>
            <a:pPr marL="285750" indent="-285750">
              <a:buFont typeface="Wingdings" pitchFamily="2" charset="2"/>
              <a:buChar char="ü"/>
            </a:pPr>
            <a:r>
              <a:rPr kumimoji="1" lang="zh-CN" altLang="en-US" dirty="0">
                <a:latin typeface="Microsoft YaHei" panose="020B0503020204020204" pitchFamily="34" charset="-122"/>
                <a:ea typeface="Microsoft YaHei" panose="020B0503020204020204" pitchFamily="34" charset="-122"/>
              </a:rPr>
              <a:t>排泄减少</a:t>
            </a:r>
            <a:r>
              <a:rPr kumimoji="1" lang="en-US" altLang="zh-CN" dirty="0">
                <a:latin typeface="Microsoft YaHei" panose="020B0503020204020204" pitchFamily="34" charset="-122"/>
                <a:ea typeface="Microsoft YaHei" panose="020B0503020204020204" pitchFamily="34" charset="-122"/>
              </a:rPr>
              <a:t>——</a:t>
            </a:r>
            <a:r>
              <a:rPr kumimoji="1" lang="zh-CN" altLang="en-US" dirty="0">
                <a:latin typeface="Microsoft YaHei" panose="020B0503020204020204" pitchFamily="34" charset="-122"/>
                <a:ea typeface="Microsoft YaHei" panose="020B0503020204020204" pitchFamily="34" charset="-122"/>
              </a:rPr>
              <a:t>高磷血症</a:t>
            </a:r>
            <a:endParaRPr kumimoji="1" lang="en-US" altLang="zh-CN" dirty="0">
              <a:latin typeface="Microsoft YaHei" panose="020B0503020204020204" pitchFamily="34" charset="-122"/>
              <a:ea typeface="Microsoft YaHei" panose="020B0503020204020204" pitchFamily="34" charset="-122"/>
            </a:endParaRPr>
          </a:p>
          <a:p>
            <a:pPr marL="285750" indent="-285750">
              <a:buFont typeface="Wingdings" pitchFamily="2" charset="2"/>
              <a:buChar char="ü"/>
            </a:pPr>
            <a:r>
              <a:rPr kumimoji="1" lang="zh-CN" altLang="en-US" dirty="0">
                <a:latin typeface="Microsoft YaHei" panose="020B0503020204020204" pitchFamily="34" charset="-122"/>
                <a:ea typeface="Microsoft YaHei" panose="020B0503020204020204" pitchFamily="34" charset="-122"/>
              </a:rPr>
              <a:t>合成受损</a:t>
            </a:r>
            <a:r>
              <a:rPr kumimoji="1" lang="en-US" altLang="zh-CN" dirty="0">
                <a:latin typeface="Microsoft YaHei" panose="020B0503020204020204" pitchFamily="34" charset="-122"/>
                <a:ea typeface="Microsoft YaHei" panose="020B0503020204020204" pitchFamily="34" charset="-122"/>
              </a:rPr>
              <a:t>——</a:t>
            </a:r>
            <a:r>
              <a:rPr kumimoji="1" lang="zh-CN" altLang="en-US" dirty="0">
                <a:latin typeface="Microsoft YaHei" panose="020B0503020204020204" pitchFamily="34" charset="-122"/>
                <a:ea typeface="Microsoft YaHei" panose="020B0503020204020204" pitchFamily="34" charset="-122"/>
              </a:rPr>
              <a:t>低钙血症</a:t>
            </a:r>
          </a:p>
        </p:txBody>
      </p:sp>
    </p:spTree>
    <p:extLst>
      <p:ext uri="{BB962C8B-B14F-4D97-AF65-F5344CB8AC3E}">
        <p14:creationId xmlns:p14="http://schemas.microsoft.com/office/powerpoint/2010/main" val="3822998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DFE89-7359-BA46-9E99-E70E5E6F0FD7}"/>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其他药物</a:t>
            </a:r>
          </a:p>
        </p:txBody>
      </p:sp>
      <p:sp>
        <p:nvSpPr>
          <p:cNvPr id="5" name="内容占位符 2">
            <a:extLst>
              <a:ext uri="{FF2B5EF4-FFF2-40B4-BE49-F238E27FC236}">
                <a16:creationId xmlns:a16="http://schemas.microsoft.com/office/drawing/2014/main" id="{3867903F-3C84-EE41-B983-572F6B0CE59D}"/>
              </a:ext>
            </a:extLst>
          </p:cNvPr>
          <p:cNvSpPr>
            <a:spLocks noGrp="1"/>
          </p:cNvSpPr>
          <p:nvPr>
            <p:ph idx="1"/>
          </p:nvPr>
        </p:nvSpPr>
        <p:spPr>
          <a:xfrm>
            <a:off x="628650" y="1247875"/>
            <a:ext cx="7886700" cy="4621459"/>
          </a:xfrm>
        </p:spPr>
        <p:txBody>
          <a:bodyPr>
            <a:normAutofit/>
          </a:bodyPr>
          <a:lstStyle/>
          <a:p>
            <a:r>
              <a:rPr kumimoji="1" lang="zh-CN" altLang="en-US" sz="2400" dirty="0">
                <a:latin typeface="Microsoft YaHei" panose="020B0503020204020204" pitchFamily="34" charset="-122"/>
                <a:ea typeface="Microsoft YaHei" panose="020B0503020204020204" pitchFamily="34" charset="-122"/>
              </a:rPr>
              <a:t>其他肾性骨病药物</a:t>
            </a:r>
            <a:endParaRPr kumimoji="1" lang="en-US" altLang="zh-CN" sz="24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碳酸钙</a:t>
            </a:r>
            <a:endParaRPr kumimoji="1" lang="en-US" altLang="zh-CN" sz="20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碳酸镧</a:t>
            </a:r>
            <a:endParaRPr kumimoji="1" lang="en-US" altLang="zh-CN" sz="20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骨化三醇</a:t>
            </a:r>
            <a:endParaRPr kumimoji="1" lang="en-US" altLang="zh-CN" sz="20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帕立骨化醇</a:t>
            </a:r>
            <a:endParaRPr kumimoji="1" lang="en-US" altLang="zh-CN" sz="2000" dirty="0">
              <a:latin typeface="Microsoft YaHei" panose="020B0503020204020204" pitchFamily="34" charset="-122"/>
              <a:ea typeface="Microsoft YaHei" panose="020B0503020204020204" pitchFamily="34" charset="-122"/>
            </a:endParaRPr>
          </a:p>
          <a:p>
            <a:endParaRPr kumimoji="1" lang="en-US" altLang="zh-CN" sz="2400" dirty="0">
              <a:latin typeface="Microsoft YaHei" panose="020B0503020204020204" pitchFamily="34" charset="-122"/>
              <a:ea typeface="Microsoft YaHei" panose="020B0503020204020204" pitchFamily="34" charset="-122"/>
            </a:endParaRPr>
          </a:p>
          <a:p>
            <a:r>
              <a:rPr kumimoji="1" lang="zh-CN" altLang="en-US" sz="2400" dirty="0">
                <a:latin typeface="Microsoft YaHei" panose="020B0503020204020204" pitchFamily="34" charset="-122"/>
                <a:ea typeface="Microsoft YaHei" panose="020B0503020204020204" pitchFamily="34" charset="-122"/>
              </a:rPr>
              <a:t>其他慢性病用药</a:t>
            </a:r>
            <a:endParaRPr kumimoji="1" lang="en-US" altLang="zh-CN" sz="24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高血压</a:t>
            </a:r>
            <a:endParaRPr kumimoji="1" lang="en-US" altLang="zh-CN" sz="20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高血脂</a:t>
            </a:r>
            <a:endParaRPr kumimoji="1" lang="en-US" altLang="zh-CN" sz="2000" dirty="0">
              <a:latin typeface="Microsoft YaHei" panose="020B0503020204020204" pitchFamily="34" charset="-122"/>
              <a:ea typeface="Microsoft YaHei" panose="020B0503020204020204" pitchFamily="34" charset="-122"/>
            </a:endParaRPr>
          </a:p>
          <a:p>
            <a:pPr lvl="1"/>
            <a:r>
              <a:rPr kumimoji="1" lang="zh-CN" altLang="en-US" sz="2000" dirty="0">
                <a:latin typeface="Microsoft YaHei" panose="020B0503020204020204" pitchFamily="34" charset="-122"/>
                <a:ea typeface="Microsoft YaHei" panose="020B0503020204020204" pitchFamily="34" charset="-122"/>
              </a:rPr>
              <a:t>糖尿病</a:t>
            </a:r>
            <a:endParaRPr kumimoji="1" lang="en-US" altLang="zh-CN" sz="2000" dirty="0">
              <a:latin typeface="Microsoft YaHei" panose="020B0503020204020204" pitchFamily="34" charset="-122"/>
              <a:ea typeface="Microsoft YaHei" panose="020B0503020204020204" pitchFamily="34" charset="-122"/>
            </a:endParaRPr>
          </a:p>
          <a:p>
            <a:pPr lvl="1"/>
            <a:endParaRPr kumimoji="1" lang="zh-CN" altLang="en-US" sz="2000" dirty="0">
              <a:latin typeface="Microsoft YaHei" panose="020B0503020204020204" pitchFamily="34" charset="-122"/>
              <a:ea typeface="Microsoft YaHei" panose="020B0503020204020204" pitchFamily="34" charset="-122"/>
            </a:endParaRPr>
          </a:p>
          <a:p>
            <a:endParaRPr kumimoji="1" lang="zh-CN" altLang="en-US" sz="2400" dirty="0">
              <a:latin typeface="Microsoft YaHei" panose="020B0503020204020204" pitchFamily="34" charset="-122"/>
              <a:ea typeface="Microsoft YaHei" panose="020B0503020204020204" pitchFamily="34" charset="-122"/>
            </a:endParaRPr>
          </a:p>
        </p:txBody>
      </p:sp>
      <p:sp>
        <p:nvSpPr>
          <p:cNvPr id="3" name="文本框 2">
            <a:extLst>
              <a:ext uri="{FF2B5EF4-FFF2-40B4-BE49-F238E27FC236}">
                <a16:creationId xmlns:a16="http://schemas.microsoft.com/office/drawing/2014/main" id="{C36A2334-428B-C340-AAE9-02097910AE65}"/>
              </a:ext>
            </a:extLst>
          </p:cNvPr>
          <p:cNvSpPr txBox="1"/>
          <p:nvPr/>
        </p:nvSpPr>
        <p:spPr>
          <a:xfrm>
            <a:off x="5004048" y="1628800"/>
            <a:ext cx="3384376" cy="923330"/>
          </a:xfrm>
          <a:prstGeom prst="rect">
            <a:avLst/>
          </a:prstGeom>
          <a:noFill/>
        </p:spPr>
        <p:txBody>
          <a:bodyPr wrap="square" rtlCol="0">
            <a:spAutoFit/>
          </a:bodyPr>
          <a:lstStyle/>
          <a:p>
            <a:r>
              <a:rPr kumimoji="1" lang="en-US" altLang="zh-CN" dirty="0">
                <a:latin typeface="Microsoft YaHei" panose="020B0503020204020204" pitchFamily="34" charset="-122"/>
                <a:ea typeface="Microsoft YaHei" panose="020B0503020204020204" pitchFamily="34" charset="-122"/>
              </a:rPr>
              <a:t>CKD-MBD</a:t>
            </a:r>
            <a:r>
              <a:rPr kumimoji="1" lang="zh-CN" altLang="en-US" dirty="0">
                <a:latin typeface="Microsoft YaHei" panose="020B0503020204020204" pitchFamily="34" charset="-122"/>
                <a:ea typeface="Microsoft YaHei" panose="020B0503020204020204" pitchFamily="34" charset="-122"/>
              </a:rPr>
              <a:t>：钙磷比例失调</a:t>
            </a:r>
            <a:endParaRPr kumimoji="1" lang="en-US" altLang="zh-CN" dirty="0">
              <a:latin typeface="Microsoft YaHei" panose="020B0503020204020204" pitchFamily="34" charset="-122"/>
              <a:ea typeface="Microsoft YaHei" panose="020B0503020204020204" pitchFamily="34" charset="-122"/>
            </a:endParaRPr>
          </a:p>
          <a:p>
            <a:pPr marL="285750" indent="-285750">
              <a:buFont typeface="Wingdings" pitchFamily="2" charset="2"/>
              <a:buChar char="ü"/>
            </a:pPr>
            <a:r>
              <a:rPr kumimoji="1" lang="zh-CN" altLang="en-US" dirty="0">
                <a:latin typeface="Microsoft YaHei" panose="020B0503020204020204" pitchFamily="34" charset="-122"/>
                <a:ea typeface="Microsoft YaHei" panose="020B0503020204020204" pitchFamily="34" charset="-122"/>
              </a:rPr>
              <a:t>排泄减少</a:t>
            </a:r>
            <a:r>
              <a:rPr kumimoji="1" lang="en-US" altLang="zh-CN" dirty="0">
                <a:latin typeface="Microsoft YaHei" panose="020B0503020204020204" pitchFamily="34" charset="-122"/>
                <a:ea typeface="Microsoft YaHei" panose="020B0503020204020204" pitchFamily="34" charset="-122"/>
              </a:rPr>
              <a:t>——</a:t>
            </a:r>
            <a:r>
              <a:rPr kumimoji="1" lang="zh-CN" altLang="en-US" dirty="0">
                <a:latin typeface="Microsoft YaHei" panose="020B0503020204020204" pitchFamily="34" charset="-122"/>
                <a:ea typeface="Microsoft YaHei" panose="020B0503020204020204" pitchFamily="34" charset="-122"/>
              </a:rPr>
              <a:t>高磷血症</a:t>
            </a:r>
            <a:endParaRPr kumimoji="1" lang="en-US" altLang="zh-CN" dirty="0">
              <a:latin typeface="Microsoft YaHei" panose="020B0503020204020204" pitchFamily="34" charset="-122"/>
              <a:ea typeface="Microsoft YaHei" panose="020B0503020204020204" pitchFamily="34" charset="-122"/>
            </a:endParaRPr>
          </a:p>
          <a:p>
            <a:pPr marL="285750" indent="-285750">
              <a:buFont typeface="Wingdings" pitchFamily="2" charset="2"/>
              <a:buChar char="ü"/>
            </a:pPr>
            <a:r>
              <a:rPr kumimoji="1" lang="zh-CN" altLang="en-US" dirty="0">
                <a:latin typeface="Microsoft YaHei" panose="020B0503020204020204" pitchFamily="34" charset="-122"/>
                <a:ea typeface="Microsoft YaHei" panose="020B0503020204020204" pitchFamily="34" charset="-122"/>
              </a:rPr>
              <a:t>合成受损</a:t>
            </a:r>
            <a:r>
              <a:rPr kumimoji="1" lang="en-US" altLang="zh-CN" dirty="0">
                <a:latin typeface="Microsoft YaHei" panose="020B0503020204020204" pitchFamily="34" charset="-122"/>
                <a:ea typeface="Microsoft YaHei" panose="020B0503020204020204" pitchFamily="34" charset="-122"/>
              </a:rPr>
              <a:t>——</a:t>
            </a:r>
            <a:r>
              <a:rPr kumimoji="1" lang="zh-CN" altLang="en-US" dirty="0">
                <a:latin typeface="Microsoft YaHei" panose="020B0503020204020204" pitchFamily="34" charset="-122"/>
                <a:ea typeface="Microsoft YaHei" panose="020B0503020204020204" pitchFamily="34" charset="-122"/>
              </a:rPr>
              <a:t>低钙血症</a:t>
            </a:r>
          </a:p>
        </p:txBody>
      </p:sp>
      <p:sp>
        <p:nvSpPr>
          <p:cNvPr id="6" name="圆角矩形 5">
            <a:extLst>
              <a:ext uri="{FF2B5EF4-FFF2-40B4-BE49-F238E27FC236}">
                <a16:creationId xmlns:a16="http://schemas.microsoft.com/office/drawing/2014/main" id="{4496A430-5F34-594B-977A-158CEFF43D90}"/>
              </a:ext>
            </a:extLst>
          </p:cNvPr>
          <p:cNvSpPr/>
          <p:nvPr/>
        </p:nvSpPr>
        <p:spPr>
          <a:xfrm>
            <a:off x="4662474" y="3053055"/>
            <a:ext cx="3600400" cy="252392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dirty="0"/>
          </a:p>
        </p:txBody>
      </p:sp>
      <p:sp>
        <p:nvSpPr>
          <p:cNvPr id="7" name="矩形 6">
            <a:extLst>
              <a:ext uri="{FF2B5EF4-FFF2-40B4-BE49-F238E27FC236}">
                <a16:creationId xmlns:a16="http://schemas.microsoft.com/office/drawing/2014/main" id="{8F65F4BB-2EBD-5449-A58F-C6E99D9191B6}"/>
              </a:ext>
            </a:extLst>
          </p:cNvPr>
          <p:cNvSpPr/>
          <p:nvPr/>
        </p:nvSpPr>
        <p:spPr>
          <a:xfrm>
            <a:off x="4376660" y="3250866"/>
            <a:ext cx="3886214" cy="2308324"/>
          </a:xfrm>
          <a:prstGeom prst="rect">
            <a:avLst/>
          </a:prstGeom>
        </p:spPr>
        <p:txBody>
          <a:bodyPr wrap="square">
            <a:spAutoFit/>
          </a:bodyPr>
          <a:lstStyle/>
          <a:p>
            <a:pPr lvl="1"/>
            <a:r>
              <a:rPr lang="en-US" altLang="zh-CN" dirty="0">
                <a:latin typeface="微软雅黑" panose="020B0503020204020204" pitchFamily="34" charset="-122"/>
                <a:ea typeface="微软雅黑" panose="020B0503020204020204" pitchFamily="34" charset="-122"/>
              </a:rPr>
              <a:t>Rx</a:t>
            </a:r>
            <a:r>
              <a:rPr lang="zh-CN" altLang="en-US" dirty="0">
                <a:latin typeface="微软雅黑" panose="020B0503020204020204" pitchFamily="34" charset="-122"/>
                <a:ea typeface="微软雅黑" panose="020B0503020204020204" pitchFamily="34" charset="-122"/>
              </a:rPr>
              <a:t> 高血压，肾性贫血，血液透析，继发性甲状旁腺功能亢进</a:t>
            </a:r>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碳酸钙 </a:t>
            </a:r>
            <a:r>
              <a:rPr lang="en-US" altLang="zh-CN" dirty="0">
                <a:latin typeface="微软雅黑" panose="020B0503020204020204" pitchFamily="34" charset="-122"/>
                <a:ea typeface="微软雅黑" panose="020B0503020204020204" pitchFamily="34" charset="-122"/>
              </a:rPr>
              <a:t>2g</a:t>
            </a:r>
            <a:r>
              <a:rPr lang="zh-CN" altLang="en-US"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tid</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po</a:t>
            </a:r>
            <a:r>
              <a:rPr lang="zh-CN" altLang="en-US" dirty="0">
                <a:latin typeface="微软雅黑" panose="020B0503020204020204" pitchFamily="34" charset="-122"/>
                <a:ea typeface="微软雅黑" panose="020B0503020204020204" pitchFamily="34" charset="-122"/>
              </a:rPr>
              <a:t> </a:t>
            </a:r>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硝苯地平 </a:t>
            </a:r>
            <a:r>
              <a:rPr lang="en-US" altLang="zh-CN" dirty="0">
                <a:latin typeface="微软雅黑" panose="020B0503020204020204" pitchFamily="34" charset="-122"/>
                <a:ea typeface="微软雅黑" panose="020B0503020204020204" pitchFamily="34" charset="-122"/>
              </a:rPr>
              <a:t>30</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mg</a:t>
            </a:r>
            <a:r>
              <a:rPr lang="zh-CN" altLang="en-US"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qd</a:t>
            </a:r>
            <a:r>
              <a:rPr lang="zh-CN" altLang="en-US" dirty="0">
                <a:latin typeface="微软雅黑" panose="020B0503020204020204" pitchFamily="34" charset="-122"/>
                <a:ea typeface="微软雅黑" panose="020B0503020204020204" pitchFamily="34" charset="-122"/>
              </a:rPr>
              <a:t> </a:t>
            </a:r>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罗沙司他 </a:t>
            </a:r>
            <a:r>
              <a:rPr lang="en-US" altLang="zh-CN" dirty="0">
                <a:latin typeface="微软雅黑" panose="020B0503020204020204" pitchFamily="34" charset="-122"/>
                <a:ea typeface="微软雅黑" panose="020B0503020204020204" pitchFamily="34" charset="-122"/>
              </a:rPr>
              <a:t>100mg</a:t>
            </a:r>
            <a:r>
              <a:rPr lang="zh-CN" altLang="en-US"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qd</a:t>
            </a:r>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西那卡塞 </a:t>
            </a:r>
            <a:r>
              <a:rPr lang="en-US" altLang="zh-CN" dirty="0">
                <a:latin typeface="微软雅黑" panose="020B0503020204020204" pitchFamily="34" charset="-122"/>
                <a:ea typeface="微软雅黑" panose="020B0503020204020204" pitchFamily="34" charset="-122"/>
              </a:rPr>
              <a:t>25</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mg</a:t>
            </a:r>
            <a:r>
              <a:rPr lang="zh-CN" altLang="en-US"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qd</a:t>
            </a:r>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id="{9F20F1F8-D207-1643-9434-98A791F4A599}"/>
              </a:ext>
            </a:extLst>
          </p:cNvPr>
          <p:cNvSpPr txBox="1"/>
          <p:nvPr/>
        </p:nvSpPr>
        <p:spPr>
          <a:xfrm>
            <a:off x="6319767" y="5742054"/>
            <a:ext cx="2751475" cy="923330"/>
          </a:xfrm>
          <a:prstGeom prst="rect">
            <a:avLst/>
          </a:prstGeom>
          <a:noFill/>
        </p:spPr>
        <p:txBody>
          <a:bodyPr wrap="square" rtlCol="0">
            <a:spAutoFit/>
          </a:bodyPr>
          <a:lstStyle/>
          <a:p>
            <a:r>
              <a:rPr kumimoji="1" lang="zh-CN" altLang="en-US" dirty="0">
                <a:latin typeface="Microsoft YaHei" panose="020B0503020204020204" pitchFamily="34" charset="-122"/>
                <a:ea typeface="Microsoft YaHei" panose="020B0503020204020204" pitchFamily="34" charset="-122"/>
              </a:rPr>
              <a:t>给药途径？</a:t>
            </a:r>
            <a:endParaRPr kumimoji="1" lang="en-US" altLang="zh-CN" dirty="0">
              <a:latin typeface="Microsoft YaHei" panose="020B0503020204020204" pitchFamily="34" charset="-122"/>
              <a:ea typeface="Microsoft YaHei" panose="020B0503020204020204" pitchFamily="34" charset="-122"/>
            </a:endParaRPr>
          </a:p>
          <a:p>
            <a:r>
              <a:rPr kumimoji="1" lang="zh-CN" altLang="en-US" dirty="0">
                <a:latin typeface="Microsoft YaHei" panose="020B0503020204020204" pitchFamily="34" charset="-122"/>
                <a:ea typeface="Microsoft YaHei" panose="020B0503020204020204" pitchFamily="34" charset="-122"/>
              </a:rPr>
              <a:t>相互作用？</a:t>
            </a:r>
            <a:endParaRPr kumimoji="1" lang="en-US" altLang="zh-CN" dirty="0">
              <a:latin typeface="Microsoft YaHei" panose="020B0503020204020204" pitchFamily="34" charset="-122"/>
              <a:ea typeface="Microsoft YaHei" panose="020B0503020204020204" pitchFamily="34" charset="-122"/>
            </a:endParaRPr>
          </a:p>
          <a:p>
            <a:r>
              <a:rPr kumimoji="1" lang="zh-CN" altLang="en-US" dirty="0">
                <a:latin typeface="Microsoft YaHei" panose="020B0503020204020204" pitchFamily="34" charset="-122"/>
                <a:ea typeface="Microsoft YaHei" panose="020B0503020204020204" pitchFamily="34" charset="-122"/>
              </a:rPr>
              <a:t>用法用量？</a:t>
            </a:r>
          </a:p>
        </p:txBody>
      </p:sp>
    </p:spTree>
    <p:extLst>
      <p:ext uri="{BB962C8B-B14F-4D97-AF65-F5344CB8AC3E}">
        <p14:creationId xmlns:p14="http://schemas.microsoft.com/office/powerpoint/2010/main" val="1990890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标题 1"/>
          <p:cNvSpPr>
            <a:spLocks noGrp="1"/>
          </p:cNvSpPr>
          <p:nvPr>
            <p:ph type="ctrTitle"/>
          </p:nvPr>
        </p:nvSpPr>
        <p:spPr>
          <a:xfrm>
            <a:off x="1371600" y="2001950"/>
            <a:ext cx="6400800" cy="1427050"/>
          </a:xfrm>
        </p:spPr>
        <p:txBody>
          <a:bodyPr>
            <a:normAutofit/>
          </a:bodyPr>
          <a:lstStyle/>
          <a:p>
            <a:r>
              <a:rPr lang="zh-CN" altLang="en-US" sz="4800" b="1" dirty="0">
                <a:solidFill>
                  <a:schemeClr val="accent1">
                    <a:lumMod val="50000"/>
                  </a:schemeClr>
                </a:solidFill>
                <a:latin typeface="微软雅黑" panose="020B0503020204020204" pitchFamily="34" charset="-122"/>
                <a:ea typeface="微软雅黑" panose="020B0503020204020204" pitchFamily="34" charset="-122"/>
              </a:rPr>
              <a:t>肾脏替代治疗合并用药的处方审核要点</a:t>
            </a:r>
          </a:p>
        </p:txBody>
      </p:sp>
      <p:sp>
        <p:nvSpPr>
          <p:cNvPr id="1048616" name="副标题 2"/>
          <p:cNvSpPr>
            <a:spLocks noGrp="1"/>
          </p:cNvSpPr>
          <p:nvPr>
            <p:ph type="subTitle" idx="1"/>
          </p:nvPr>
        </p:nvSpPr>
        <p:spPr>
          <a:xfrm>
            <a:off x="2428860" y="4572008"/>
            <a:ext cx="6400800" cy="1357322"/>
          </a:xfrm>
        </p:spPr>
        <p:txBody>
          <a:bodyPr>
            <a:normAutofit/>
          </a:bodyPr>
          <a:lstStyle/>
          <a:p>
            <a:pPr eaLnBrk="0" fontAlgn="base" hangingPunct="0">
              <a:lnSpc>
                <a:spcPct val="120000"/>
              </a:lnSpc>
              <a:spcBef>
                <a:spcPct val="0"/>
              </a:spcBef>
              <a:spcAft>
                <a:spcPct val="0"/>
              </a:spcAft>
              <a:buClr>
                <a:schemeClr val="tx1"/>
              </a:buClr>
              <a:buSzPct val="100000"/>
            </a:pPr>
            <a:r>
              <a:rPr lang="zh-CN" altLang="en-US" sz="3200" dirty="0">
                <a:latin typeface="黑体"/>
                <a:ea typeface="黑体"/>
                <a:cs typeface="黑体"/>
              </a:rPr>
              <a:t>北京大学第三医院 刘维 </a:t>
            </a:r>
            <a:endParaRPr lang="en-US" altLang="zh-CN" sz="3200" dirty="0">
              <a:latin typeface="黑体"/>
              <a:ea typeface="黑体"/>
              <a:cs typeface="黑体"/>
            </a:endParaRPr>
          </a:p>
          <a:p>
            <a:pPr lvl="0" eaLnBrk="0" fontAlgn="base" hangingPunct="0">
              <a:lnSpc>
                <a:spcPct val="120000"/>
              </a:lnSpc>
              <a:spcBef>
                <a:spcPct val="0"/>
              </a:spcBef>
              <a:spcAft>
                <a:spcPct val="0"/>
              </a:spcAft>
              <a:buClr>
                <a:schemeClr val="tx1"/>
              </a:buClr>
              <a:buSzPct val="100000"/>
            </a:pPr>
            <a:r>
              <a:rPr lang="en-US" altLang="zh-CN" sz="3200" dirty="0">
                <a:latin typeface="黑体"/>
                <a:ea typeface="黑体"/>
                <a:cs typeface="黑体"/>
              </a:rPr>
              <a:t>2020.07.04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91BE7D17-3FD1-EE4C-B97A-91142A2FC990}"/>
              </a:ext>
            </a:extLst>
          </p:cNvPr>
          <p:cNvSpPr>
            <a:spLocks noGrp="1"/>
          </p:cNvSpPr>
          <p:nvPr>
            <p:ph type="title"/>
          </p:nvPr>
        </p:nvSpPr>
        <p:spPr/>
        <p:txBody>
          <a:bodyPr>
            <a:normAutofit/>
          </a:bodyPr>
          <a:lstStyle/>
          <a:p>
            <a:r>
              <a:rPr lang="zh-CN" altLang="en-US" sz="4800" dirty="0">
                <a:latin typeface="Microsoft YaHei" panose="020B0503020204020204" pitchFamily="34" charset="-122"/>
                <a:ea typeface="Microsoft YaHei" panose="020B0503020204020204" pitchFamily="34" charset="-122"/>
              </a:rPr>
              <a:t>血液滤过合并用药</a:t>
            </a:r>
          </a:p>
        </p:txBody>
      </p:sp>
      <p:sp>
        <p:nvSpPr>
          <p:cNvPr id="5" name="文本占位符 4">
            <a:extLst>
              <a:ext uri="{FF2B5EF4-FFF2-40B4-BE49-F238E27FC236}">
                <a16:creationId xmlns:a16="http://schemas.microsoft.com/office/drawing/2014/main" id="{7EF7CA1E-45E5-A14A-A89C-F5047778EA1F}"/>
              </a:ext>
            </a:extLst>
          </p:cNvPr>
          <p:cNvSpPr>
            <a:spLocks noGrp="1"/>
          </p:cNvSpPr>
          <p:nvPr>
            <p:ph type="body" idx="1"/>
          </p:nvPr>
        </p:nvSpPr>
        <p:spPr/>
        <p:txBody>
          <a:bodyPr/>
          <a:lstStyle/>
          <a:p>
            <a:r>
              <a:rPr lang="en-US" altLang="zh-CN" dirty="0"/>
              <a:t>Hemofiltration,</a:t>
            </a:r>
            <a:r>
              <a:rPr lang="zh-CN" altLang="en-US" dirty="0"/>
              <a:t> </a:t>
            </a:r>
            <a:r>
              <a:rPr lang="en-US" altLang="zh-CN" dirty="0"/>
              <a:t>HD</a:t>
            </a:r>
            <a:endParaRPr lang="zh-CN" altLang="en-US" dirty="0"/>
          </a:p>
        </p:txBody>
      </p:sp>
    </p:spTree>
    <p:extLst>
      <p:ext uri="{BB962C8B-B14F-4D97-AF65-F5344CB8AC3E}">
        <p14:creationId xmlns:p14="http://schemas.microsoft.com/office/powerpoint/2010/main" val="984941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4C4666-A25E-D340-8626-DF44F621BFD0}"/>
              </a:ext>
            </a:extLst>
          </p:cNvPr>
          <p:cNvSpPr>
            <a:spLocks noGrp="1"/>
          </p:cNvSpPr>
          <p:nvPr>
            <p:ph type="title"/>
          </p:nvPr>
        </p:nvSpPr>
        <p:spPr>
          <a:xfrm>
            <a:off x="683568" y="188640"/>
            <a:ext cx="6984776" cy="597861"/>
          </a:xfrm>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用药优化原则</a:t>
            </a:r>
          </a:p>
        </p:txBody>
      </p:sp>
      <p:sp>
        <p:nvSpPr>
          <p:cNvPr id="3" name="内容占位符 2">
            <a:extLst>
              <a:ext uri="{FF2B5EF4-FFF2-40B4-BE49-F238E27FC236}">
                <a16:creationId xmlns:a16="http://schemas.microsoft.com/office/drawing/2014/main" id="{18C809D7-8776-7644-9E66-A236E7350F5E}"/>
              </a:ext>
            </a:extLst>
          </p:cNvPr>
          <p:cNvSpPr>
            <a:spLocks noGrp="1"/>
          </p:cNvSpPr>
          <p:nvPr>
            <p:ph idx="1"/>
          </p:nvPr>
        </p:nvSpPr>
        <p:spPr/>
        <p:txBody>
          <a:bodyPr/>
          <a:lstStyle/>
          <a:p>
            <a:endParaRPr kumimoji="1" lang="en-US" altLang="zh-CN" b="1" dirty="0">
              <a:latin typeface="Microsoft YaHei" panose="020B0503020204020204" pitchFamily="34" charset="-122"/>
              <a:ea typeface="Microsoft YaHei" panose="020B0503020204020204" pitchFamily="34" charset="-122"/>
            </a:endParaRPr>
          </a:p>
          <a:p>
            <a:r>
              <a:rPr kumimoji="1" lang="zh-CN" altLang="en-US" b="1" dirty="0">
                <a:latin typeface="Microsoft YaHei" panose="020B0503020204020204" pitchFamily="34" charset="-122"/>
                <a:ea typeface="Microsoft YaHei" panose="020B0503020204020204" pitchFamily="34" charset="-122"/>
              </a:rPr>
              <a:t>原则一：从说明书寻找药物特点信息</a:t>
            </a:r>
            <a:endParaRPr kumimoji="1" lang="en-US" altLang="zh-CN" b="1" dirty="0">
              <a:latin typeface="Microsoft YaHei" panose="020B0503020204020204" pitchFamily="34" charset="-122"/>
              <a:ea typeface="Microsoft YaHei" panose="020B0503020204020204" pitchFamily="34" charset="-122"/>
            </a:endParaRPr>
          </a:p>
          <a:p>
            <a:endParaRPr kumimoji="1" lang="en-US" altLang="zh-CN" b="1" dirty="0">
              <a:latin typeface="Microsoft YaHei" panose="020B0503020204020204" pitchFamily="34" charset="-122"/>
              <a:ea typeface="Microsoft YaHei" panose="020B0503020204020204" pitchFamily="34" charset="-122"/>
            </a:endParaRPr>
          </a:p>
          <a:p>
            <a:r>
              <a:rPr kumimoji="1" lang="zh-CN" altLang="en-US" b="1" dirty="0">
                <a:latin typeface="Microsoft YaHei" panose="020B0503020204020204" pitchFamily="34" charset="-122"/>
                <a:ea typeface="Microsoft YaHei" panose="020B0503020204020204" pitchFamily="34" charset="-122"/>
              </a:rPr>
              <a:t>原则二：证据大于经验</a:t>
            </a:r>
            <a:r>
              <a:rPr kumimoji="1" lang="en-US" altLang="zh-CN" b="1" dirty="0">
                <a:latin typeface="Microsoft YaHei" panose="020B0503020204020204" pitchFamily="34" charset="-122"/>
                <a:ea typeface="Microsoft YaHei" panose="020B0503020204020204" pitchFamily="34" charset="-122"/>
              </a:rPr>
              <a:t>——</a:t>
            </a:r>
            <a:r>
              <a:rPr kumimoji="1" lang="zh-CN" altLang="en-US" b="1" dirty="0">
                <a:latin typeface="Microsoft YaHei" panose="020B0503020204020204" pitchFamily="34" charset="-122"/>
                <a:ea typeface="Microsoft YaHei" panose="020B0503020204020204" pitchFamily="34" charset="-122"/>
              </a:rPr>
              <a:t>循证</a:t>
            </a:r>
            <a:endParaRPr kumimoji="1" lang="en-US" altLang="zh-CN" b="1" dirty="0">
              <a:latin typeface="Microsoft YaHei" panose="020B0503020204020204" pitchFamily="34" charset="-122"/>
              <a:ea typeface="Microsoft YaHei" panose="020B0503020204020204" pitchFamily="34" charset="-122"/>
            </a:endParaRPr>
          </a:p>
          <a:p>
            <a:endParaRPr kumimoji="1" lang="en-US" altLang="zh-CN" b="1" dirty="0">
              <a:latin typeface="Microsoft YaHei" panose="020B0503020204020204" pitchFamily="34" charset="-122"/>
              <a:ea typeface="Microsoft YaHei" panose="020B0503020204020204" pitchFamily="34" charset="-122"/>
            </a:endParaRPr>
          </a:p>
          <a:p>
            <a:r>
              <a:rPr kumimoji="1" lang="zh-CN" altLang="en-US" b="1" dirty="0">
                <a:latin typeface="Microsoft YaHei" panose="020B0503020204020204" pitchFamily="34" charset="-122"/>
                <a:ea typeface="Microsoft YaHei" panose="020B0503020204020204" pitchFamily="34" charset="-122"/>
              </a:rPr>
              <a:t>原则三：用浓度说话</a:t>
            </a:r>
            <a:r>
              <a:rPr kumimoji="1" lang="en-US" altLang="zh-CN" b="1" dirty="0">
                <a:latin typeface="Microsoft YaHei" panose="020B0503020204020204" pitchFamily="34" charset="-122"/>
                <a:ea typeface="Microsoft YaHei" panose="020B0503020204020204" pitchFamily="34" charset="-122"/>
              </a:rPr>
              <a:t>——</a:t>
            </a:r>
            <a:r>
              <a:rPr kumimoji="1" lang="zh-CN" altLang="en-US" b="1" dirty="0">
                <a:latin typeface="Microsoft YaHei" panose="020B0503020204020204" pitchFamily="34" charset="-122"/>
                <a:ea typeface="Microsoft YaHei" panose="020B0503020204020204" pitchFamily="34" charset="-122"/>
              </a:rPr>
              <a:t>治疗药物监测</a:t>
            </a:r>
            <a:endParaRPr kumimoji="1" lang="en-US" altLang="zh-CN" b="1" dirty="0">
              <a:latin typeface="Microsoft YaHei" panose="020B0503020204020204" pitchFamily="34" charset="-122"/>
              <a:ea typeface="Microsoft YaHei" panose="020B0503020204020204" pitchFamily="34" charset="-122"/>
            </a:endParaRPr>
          </a:p>
          <a:p>
            <a:pPr lvl="1"/>
            <a:r>
              <a:rPr kumimoji="1" lang="zh-CN" altLang="en-US" dirty="0">
                <a:latin typeface="Microsoft YaHei" panose="020B0503020204020204" pitchFamily="34" charset="-122"/>
                <a:ea typeface="Microsoft YaHei" panose="020B0503020204020204" pitchFamily="34" charset="-122"/>
              </a:rPr>
              <a:t>积极进行治疗药物监测，随时协调采血时间和方案</a:t>
            </a:r>
            <a:endParaRPr kumimoji="1" lang="en-US" altLang="zh-CN"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4129391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5943F3-1197-E44C-838E-01E6FE948E75}"/>
              </a:ext>
            </a:extLst>
          </p:cNvPr>
          <p:cNvSpPr>
            <a:spLocks noGrp="1"/>
          </p:cNvSpPr>
          <p:nvPr>
            <p:ph type="title"/>
          </p:nvPr>
        </p:nvSpPr>
        <p:spPr/>
        <p:txBody>
          <a:bodyPr>
            <a:noAutofit/>
          </a:bodyPr>
          <a:lstStyle/>
          <a:p>
            <a:r>
              <a:rPr lang="zh-CN" altLang="en-US" sz="2800" b="1" dirty="0">
                <a:latin typeface="Microsoft YaHei" panose="020B0503020204020204" pitchFamily="34" charset="-122"/>
                <a:ea typeface="Microsoft YaHei" panose="020B0503020204020204" pitchFamily="34" charset="-122"/>
              </a:rPr>
              <a:t>如何循证</a:t>
            </a:r>
          </a:p>
        </p:txBody>
      </p:sp>
      <p:sp>
        <p:nvSpPr>
          <p:cNvPr id="3" name="内容占位符 2">
            <a:extLst>
              <a:ext uri="{FF2B5EF4-FFF2-40B4-BE49-F238E27FC236}">
                <a16:creationId xmlns:a16="http://schemas.microsoft.com/office/drawing/2014/main" id="{426C9A74-C2A8-944F-AF9A-23A717B232CD}"/>
              </a:ext>
            </a:extLst>
          </p:cNvPr>
          <p:cNvSpPr>
            <a:spLocks noGrp="1"/>
          </p:cNvSpPr>
          <p:nvPr>
            <p:ph idx="1"/>
          </p:nvPr>
        </p:nvSpPr>
        <p:spPr/>
        <p:txBody>
          <a:bodyPr>
            <a:normAutofit/>
          </a:bodyPr>
          <a:lstStyle/>
          <a:p>
            <a:r>
              <a:rPr kumimoji="1" lang="zh-CN" altLang="en-US" dirty="0">
                <a:latin typeface="Microsoft YaHei" panose="020B0503020204020204" pitchFamily="34" charset="-122"/>
                <a:ea typeface="Microsoft YaHei" panose="020B0503020204020204" pitchFamily="34" charset="-122"/>
              </a:rPr>
              <a:t>说明书通常没有肾脏替代治疗的剂量调整信息</a:t>
            </a:r>
            <a:endParaRPr kumimoji="1" lang="en-US" altLang="zh-CN" dirty="0">
              <a:latin typeface="Microsoft YaHei" panose="020B0503020204020204" pitchFamily="34" charset="-122"/>
              <a:ea typeface="Microsoft YaHei" panose="020B0503020204020204" pitchFamily="34" charset="-122"/>
            </a:endParaRPr>
          </a:p>
          <a:p>
            <a:pPr lvl="1"/>
            <a:r>
              <a:rPr kumimoji="1" lang="zh-CN" altLang="en-US" dirty="0">
                <a:latin typeface="Microsoft YaHei" panose="020B0503020204020204" pitchFamily="34" charset="-122"/>
                <a:ea typeface="Microsoft YaHei" panose="020B0503020204020204" pitchFamily="34" charset="-122"/>
              </a:rPr>
              <a:t>完全没用吗？</a:t>
            </a:r>
            <a:endParaRPr kumimoji="1" lang="en-US" altLang="zh-CN" dirty="0">
              <a:latin typeface="Microsoft YaHei" panose="020B0503020204020204" pitchFamily="34" charset="-122"/>
              <a:ea typeface="Microsoft YaHei" panose="020B0503020204020204" pitchFamily="34" charset="-122"/>
            </a:endParaRPr>
          </a:p>
          <a:p>
            <a:endParaRPr kumimoji="1" lang="en-US" altLang="zh-CN" dirty="0">
              <a:latin typeface="Microsoft YaHei" panose="020B0503020204020204" pitchFamily="34" charset="-122"/>
              <a:ea typeface="Microsoft YaHei" panose="020B0503020204020204" pitchFamily="34" charset="-122"/>
            </a:endParaRPr>
          </a:p>
          <a:p>
            <a:r>
              <a:rPr kumimoji="1" lang="zh-CN" altLang="en-US" dirty="0">
                <a:latin typeface="Microsoft YaHei" panose="020B0503020204020204" pitchFamily="34" charset="-122"/>
                <a:ea typeface="Microsoft YaHei" panose="020B0503020204020204" pitchFamily="34" charset="-122"/>
              </a:rPr>
              <a:t>影响药物治疗剂量调整的三个因素</a:t>
            </a:r>
            <a:endParaRPr kumimoji="1" lang="en-US" altLang="zh-CN" dirty="0">
              <a:latin typeface="Microsoft YaHei" panose="020B0503020204020204" pitchFamily="34" charset="-122"/>
              <a:ea typeface="Microsoft YaHei" panose="020B0503020204020204" pitchFamily="34" charset="-122"/>
            </a:endParaRPr>
          </a:p>
          <a:p>
            <a:pPr lvl="1"/>
            <a:r>
              <a:rPr kumimoji="1" lang="zh-CN" altLang="en-US" dirty="0">
                <a:latin typeface="Microsoft YaHei" panose="020B0503020204020204" pitchFamily="34" charset="-122"/>
                <a:ea typeface="Microsoft YaHei" panose="020B0503020204020204" pitchFamily="34" charset="-122"/>
              </a:rPr>
              <a:t>药物因素</a:t>
            </a:r>
            <a:r>
              <a:rPr kumimoji="1" lang="en-US" altLang="zh-CN" dirty="0">
                <a:latin typeface="Microsoft YaHei" panose="020B0503020204020204" pitchFamily="34" charset="-122"/>
                <a:ea typeface="Microsoft YaHei" panose="020B0503020204020204" pitchFamily="34" charset="-122"/>
              </a:rPr>
              <a:t>——</a:t>
            </a:r>
            <a:r>
              <a:rPr kumimoji="1" lang="zh-CN" altLang="en-US" dirty="0">
                <a:latin typeface="Microsoft YaHei" panose="020B0503020204020204" pitchFamily="34" charset="-122"/>
                <a:ea typeface="Microsoft YaHei" panose="020B0503020204020204" pitchFamily="34" charset="-122"/>
              </a:rPr>
              <a:t>是否经肾排泄、</a:t>
            </a:r>
            <a:r>
              <a:rPr kumimoji="1" lang="en-US" altLang="zh-CN" dirty="0">
                <a:latin typeface="Microsoft YaHei" panose="020B0503020204020204" pitchFamily="34" charset="-122"/>
                <a:ea typeface="Microsoft YaHei" panose="020B0503020204020204" pitchFamily="34" charset="-122"/>
              </a:rPr>
              <a:t>V</a:t>
            </a:r>
            <a:r>
              <a:rPr kumimoji="1" lang="zh-CN" altLang="en-US" dirty="0">
                <a:latin typeface="Microsoft YaHei" panose="020B0503020204020204" pitchFamily="34" charset="-122"/>
                <a:ea typeface="Microsoft YaHei" panose="020B0503020204020204" pitchFamily="34" charset="-122"/>
              </a:rPr>
              <a:t>、蛋白结合率等</a:t>
            </a:r>
            <a:endParaRPr kumimoji="1" lang="en-US" altLang="zh-CN" dirty="0">
              <a:latin typeface="Microsoft YaHei" panose="020B0503020204020204" pitchFamily="34" charset="-122"/>
              <a:ea typeface="Microsoft YaHei" panose="020B0503020204020204" pitchFamily="34" charset="-122"/>
            </a:endParaRPr>
          </a:p>
          <a:p>
            <a:pPr lvl="1"/>
            <a:r>
              <a:rPr kumimoji="1" lang="zh-CN" altLang="en-US" dirty="0">
                <a:latin typeface="Microsoft YaHei" panose="020B0503020204020204" pitchFamily="34" charset="-122"/>
                <a:ea typeface="Microsoft YaHei" panose="020B0503020204020204" pitchFamily="34" charset="-122"/>
              </a:rPr>
              <a:t>机体因素</a:t>
            </a:r>
            <a:endParaRPr kumimoji="1" lang="en-US" altLang="zh-CN" dirty="0">
              <a:latin typeface="Microsoft YaHei" panose="020B0503020204020204" pitchFamily="34" charset="-122"/>
              <a:ea typeface="Microsoft YaHei" panose="020B0503020204020204" pitchFamily="34" charset="-122"/>
            </a:endParaRPr>
          </a:p>
          <a:p>
            <a:pPr lvl="1"/>
            <a:r>
              <a:rPr kumimoji="1" lang="zh-CN" altLang="en-US" dirty="0">
                <a:latin typeface="Microsoft YaHei" panose="020B0503020204020204" pitchFamily="34" charset="-122"/>
                <a:ea typeface="Microsoft YaHei" panose="020B0503020204020204" pitchFamily="34" charset="-122"/>
              </a:rPr>
              <a:t>替代治疗模式</a:t>
            </a:r>
            <a:endParaRPr kumimoji="1" lang="en-US" altLang="zh-CN" dirty="0">
              <a:latin typeface="Microsoft YaHei" panose="020B0503020204020204" pitchFamily="34" charset="-122"/>
              <a:ea typeface="Microsoft YaHei" panose="020B0503020204020204" pitchFamily="34" charset="-122"/>
            </a:endParaRPr>
          </a:p>
          <a:p>
            <a:pPr lvl="2"/>
            <a:r>
              <a:rPr kumimoji="1" lang="zh-CN" altLang="en-US" dirty="0">
                <a:latin typeface="Microsoft YaHei" panose="020B0503020204020204" pitchFamily="34" charset="-122"/>
                <a:ea typeface="Microsoft YaHei" panose="020B0503020204020204" pitchFamily="34" charset="-122"/>
              </a:rPr>
              <a:t>替代治疗类型、模式、频次、间隔、时间</a:t>
            </a:r>
          </a:p>
          <a:p>
            <a:pPr lvl="2"/>
            <a:r>
              <a:rPr kumimoji="1" lang="zh-CN" altLang="en-US" dirty="0">
                <a:latin typeface="Microsoft YaHei" panose="020B0503020204020204" pitchFamily="34" charset="-122"/>
                <a:ea typeface="Microsoft YaHei" panose="020B0503020204020204" pitchFamily="34" charset="-122"/>
              </a:rPr>
              <a:t>尿量、引流液、冲洗液情况</a:t>
            </a:r>
          </a:p>
          <a:p>
            <a:pPr lvl="2"/>
            <a:r>
              <a:rPr kumimoji="1" lang="zh-CN" altLang="en-US" dirty="0">
                <a:latin typeface="Microsoft YaHei" panose="020B0503020204020204" pitchFamily="34" charset="-122"/>
                <a:ea typeface="Microsoft YaHei" panose="020B0503020204020204" pitchFamily="34" charset="-122"/>
              </a:rPr>
              <a:t>医嘱随时调整</a:t>
            </a:r>
          </a:p>
          <a:p>
            <a:pPr lvl="2"/>
            <a:r>
              <a:rPr kumimoji="1" lang="zh-CN" altLang="en-US" dirty="0">
                <a:latin typeface="Microsoft YaHei" panose="020B0503020204020204" pitchFamily="34" charset="-122"/>
                <a:ea typeface="Microsoft YaHei" panose="020B0503020204020204" pitchFamily="34" charset="-122"/>
              </a:rPr>
              <a:t>药物给药时间与时长</a:t>
            </a:r>
          </a:p>
        </p:txBody>
      </p:sp>
    </p:spTree>
    <p:extLst>
      <p:ext uri="{BB962C8B-B14F-4D97-AF65-F5344CB8AC3E}">
        <p14:creationId xmlns:p14="http://schemas.microsoft.com/office/powerpoint/2010/main" val="1031373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302734-4DDC-3947-9C88-3D4E05011A8E}"/>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病例一</a:t>
            </a:r>
          </a:p>
        </p:txBody>
      </p:sp>
      <p:sp>
        <p:nvSpPr>
          <p:cNvPr id="3" name="内容占位符 2">
            <a:extLst>
              <a:ext uri="{FF2B5EF4-FFF2-40B4-BE49-F238E27FC236}">
                <a16:creationId xmlns:a16="http://schemas.microsoft.com/office/drawing/2014/main" id="{05AD6C61-CE87-BB42-8C0D-BD3FB4249338}"/>
              </a:ext>
            </a:extLst>
          </p:cNvPr>
          <p:cNvSpPr>
            <a:spLocks noGrp="1"/>
          </p:cNvSpPr>
          <p:nvPr>
            <p:ph idx="1"/>
          </p:nvPr>
        </p:nvSpPr>
        <p:spPr/>
        <p:txBody>
          <a:bodyPr/>
          <a:lstStyle/>
          <a:p>
            <a:pPr>
              <a:lnSpc>
                <a:spcPct val="100000"/>
              </a:lnSpc>
            </a:pPr>
            <a:r>
              <a:rPr kumimoji="1" lang="zh-CN" altLang="en-US" sz="2000" dirty="0">
                <a:latin typeface="Microsoft YaHei" panose="020B0503020204020204" pitchFamily="34" charset="-122"/>
                <a:ea typeface="Microsoft YaHei" panose="020B0503020204020204" pitchFamily="34" charset="-122"/>
              </a:rPr>
              <a:t>关键词：血液透析、血液滤过、化疗、感染</a:t>
            </a:r>
            <a:endParaRPr kumimoji="1" lang="en-US" altLang="zh-CN" sz="2000" dirty="0">
              <a:latin typeface="Microsoft YaHei" panose="020B0503020204020204" pitchFamily="34" charset="-122"/>
              <a:ea typeface="Microsoft YaHei" panose="020B0503020204020204" pitchFamily="34" charset="-122"/>
            </a:endParaRPr>
          </a:p>
          <a:p>
            <a:pPr>
              <a:lnSpc>
                <a:spcPct val="100000"/>
              </a:lnSpc>
            </a:pPr>
            <a:r>
              <a:rPr lang="zh-CN" altLang="en-US" sz="2000" dirty="0">
                <a:latin typeface="微软雅黑" panose="020B0503020204020204" pitchFamily="34" charset="-122"/>
                <a:ea typeface="微软雅黑" panose="020B0503020204020204" pitchFamily="34" charset="-122"/>
              </a:rPr>
              <a:t>赵某，男，</a:t>
            </a:r>
            <a:r>
              <a:rPr lang="en-US" altLang="zh-CN" sz="2000" dirty="0">
                <a:latin typeface="微软雅黑" panose="020B0503020204020204" pitchFamily="34" charset="-122"/>
                <a:ea typeface="微软雅黑" panose="020B0503020204020204" pitchFamily="34" charset="-122"/>
              </a:rPr>
              <a:t>56</a:t>
            </a:r>
            <a:r>
              <a:rPr lang="zh-CN" altLang="en-US" sz="2000" dirty="0">
                <a:latin typeface="微软雅黑" panose="020B0503020204020204" pitchFamily="34" charset="-122"/>
                <a:ea typeface="微软雅黑" panose="020B0503020204020204" pitchFamily="34" charset="-122"/>
              </a:rPr>
              <a:t>岁</a:t>
            </a:r>
            <a:endParaRPr lang="en-US" altLang="zh-CN" sz="2000" dirty="0">
              <a:latin typeface="微软雅黑" panose="020B0503020204020204" pitchFamily="34" charset="-122"/>
              <a:ea typeface="微软雅黑" panose="020B0503020204020204" pitchFamily="34" charset="-122"/>
            </a:endParaRPr>
          </a:p>
          <a:p>
            <a:pPr>
              <a:lnSpc>
                <a:spcPct val="100000"/>
              </a:lnSpc>
            </a:pPr>
            <a:r>
              <a:rPr lang="zh-CN" altLang="en-US" sz="2000" dirty="0">
                <a:latin typeface="微软雅黑" panose="020B0503020204020204" pitchFamily="34" charset="-122"/>
                <a:ea typeface="微软雅黑" panose="020B0503020204020204" pitchFamily="34" charset="-122"/>
              </a:rPr>
              <a:t>膀胱癌术后</a:t>
            </a:r>
            <a:r>
              <a:rPr lang="en-US" altLang="zh-CN" sz="2000" dirty="0">
                <a:latin typeface="微软雅黑" panose="020B0503020204020204" pitchFamily="34" charset="-122"/>
                <a:ea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rPr>
              <a:t>月，</a:t>
            </a:r>
            <a:r>
              <a:rPr lang="en-US" altLang="zh-CN" sz="2000" dirty="0">
                <a:latin typeface="微软雅黑" panose="020B0503020204020204" pitchFamily="34" charset="-122"/>
                <a:ea typeface="微软雅黑" panose="020B0503020204020204" pitchFamily="34" charset="-122"/>
              </a:rPr>
              <a:t>pT2N0M0</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II</a:t>
            </a:r>
            <a:r>
              <a:rPr lang="zh-CN" altLang="en-US" sz="2000" dirty="0">
                <a:latin typeface="微软雅黑" panose="020B0503020204020204" pitchFamily="34" charset="-122"/>
                <a:ea typeface="微软雅黑" panose="020B0503020204020204" pitchFamily="34" charset="-122"/>
              </a:rPr>
              <a:t>期</a:t>
            </a:r>
            <a:endParaRPr lang="en-US" altLang="zh-CN" sz="2000" dirty="0">
              <a:latin typeface="微软雅黑" panose="020B0503020204020204" pitchFamily="34" charset="-122"/>
              <a:ea typeface="微软雅黑" panose="020B0503020204020204" pitchFamily="34" charset="-122"/>
            </a:endParaRPr>
          </a:p>
          <a:p>
            <a:pPr>
              <a:lnSpc>
                <a:spcPct val="100000"/>
              </a:lnSpc>
            </a:pPr>
            <a:r>
              <a:rPr lang="zh-CN" altLang="en-US" sz="2000" dirty="0">
                <a:latin typeface="微软雅黑" panose="020B0503020204020204" pitchFamily="34" charset="-122"/>
                <a:ea typeface="微软雅黑" panose="020B0503020204020204" pitchFamily="34" charset="-122"/>
              </a:rPr>
              <a:t>糖尿病</a:t>
            </a:r>
            <a:r>
              <a:rPr lang="en-US" altLang="zh-CN" sz="2000" dirty="0">
                <a:latin typeface="微软雅黑" panose="020B0503020204020204" pitchFamily="34" charset="-122"/>
                <a:ea typeface="微软雅黑" panose="020B0503020204020204" pitchFamily="34" charset="-122"/>
              </a:rPr>
              <a:t>13</a:t>
            </a:r>
            <a:r>
              <a:rPr lang="zh-CN" altLang="en-US" sz="2000" dirty="0">
                <a:latin typeface="微软雅黑" panose="020B0503020204020204" pitchFamily="34" charset="-122"/>
                <a:ea typeface="微软雅黑" panose="020B0503020204020204" pitchFamily="34" charset="-122"/>
              </a:rPr>
              <a:t>年，肾功能不全</a:t>
            </a:r>
            <a:r>
              <a:rPr lang="en-US" altLang="zh-CN" sz="2000" dirty="0">
                <a:latin typeface="微软雅黑" panose="020B0503020204020204" pitchFamily="34" charset="-122"/>
                <a:ea typeface="微软雅黑" panose="020B0503020204020204" pitchFamily="34" charset="-122"/>
              </a:rPr>
              <a:t>5</a:t>
            </a:r>
            <a:r>
              <a:rPr lang="zh-CN" altLang="en-US" sz="2000" dirty="0">
                <a:latin typeface="微软雅黑" panose="020B0503020204020204" pitchFamily="34" charset="-122"/>
                <a:ea typeface="微软雅黑" panose="020B0503020204020204" pitchFamily="34" charset="-122"/>
              </a:rPr>
              <a:t>年余，规律透析</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年</a:t>
            </a:r>
            <a:endParaRPr lang="en-US" altLang="zh-CN" sz="2000" dirty="0">
              <a:latin typeface="微软雅黑" panose="020B0503020204020204" pitchFamily="34" charset="-122"/>
              <a:ea typeface="微软雅黑" panose="020B0503020204020204" pitchFamily="34" charset="-122"/>
            </a:endParaRPr>
          </a:p>
          <a:p>
            <a:pPr>
              <a:lnSpc>
                <a:spcPct val="100000"/>
              </a:lnSpc>
            </a:pPr>
            <a:endParaRPr lang="en-US" altLang="zh-CN" sz="2000" dirty="0">
              <a:latin typeface="微软雅黑" panose="020B0503020204020204" pitchFamily="34" charset="-122"/>
              <a:ea typeface="微软雅黑" panose="020B0503020204020204" pitchFamily="34" charset="-122"/>
            </a:endParaRPr>
          </a:p>
          <a:p>
            <a:pPr>
              <a:lnSpc>
                <a:spcPct val="100000"/>
              </a:lnSpc>
            </a:pPr>
            <a:r>
              <a:rPr lang="zh-CN" altLang="en-US" sz="2000" dirty="0">
                <a:latin typeface="微软雅黑" panose="020B0503020204020204" pitchFamily="34" charset="-122"/>
                <a:ea typeface="微软雅黑" panose="020B0503020204020204" pitchFamily="34" charset="-122"/>
              </a:rPr>
              <a:t>吉西他滨和奈达铂，如何给药？</a:t>
            </a:r>
            <a:endParaRPr lang="en-US" altLang="zh-CN" sz="2000" dirty="0">
              <a:latin typeface="微软雅黑" panose="020B0503020204020204" pitchFamily="34" charset="-122"/>
              <a:ea typeface="微软雅黑" panose="020B0503020204020204" pitchFamily="34" charset="-122"/>
            </a:endParaRPr>
          </a:p>
          <a:p>
            <a:pPr>
              <a:lnSpc>
                <a:spcPct val="100000"/>
              </a:lnSpc>
            </a:pPr>
            <a:endParaRPr lang="zh-CN" altLang="en-US" sz="2000" dirty="0">
              <a:latin typeface="微软雅黑" panose="020B0503020204020204" pitchFamily="34" charset="-122"/>
              <a:ea typeface="微软雅黑" panose="020B0503020204020204" pitchFamily="34" charset="-122"/>
            </a:endParaRPr>
          </a:p>
          <a:p>
            <a:endParaRPr kumimoji="1" lang="zh-CN" altLang="en-US"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268321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302734-4DDC-3947-9C88-3D4E05011A8E}"/>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病例一</a:t>
            </a:r>
          </a:p>
        </p:txBody>
      </p:sp>
      <p:sp>
        <p:nvSpPr>
          <p:cNvPr id="3" name="内容占位符 2">
            <a:extLst>
              <a:ext uri="{FF2B5EF4-FFF2-40B4-BE49-F238E27FC236}">
                <a16:creationId xmlns:a16="http://schemas.microsoft.com/office/drawing/2014/main" id="{05AD6C61-CE87-BB42-8C0D-BD3FB4249338}"/>
              </a:ext>
            </a:extLst>
          </p:cNvPr>
          <p:cNvSpPr>
            <a:spLocks noGrp="1"/>
          </p:cNvSpPr>
          <p:nvPr>
            <p:ph idx="1"/>
          </p:nvPr>
        </p:nvSpPr>
        <p:spPr/>
        <p:txBody>
          <a:bodyPr/>
          <a:lstStyle/>
          <a:p>
            <a:pPr>
              <a:lnSpc>
                <a:spcPct val="100000"/>
              </a:lnSpc>
            </a:pPr>
            <a:endParaRPr lang="zh-CN" altLang="en-US" sz="2000" dirty="0">
              <a:latin typeface="微软雅黑" panose="020B0503020204020204" pitchFamily="34" charset="-122"/>
              <a:ea typeface="微软雅黑" panose="020B0503020204020204" pitchFamily="34" charset="-122"/>
            </a:endParaRPr>
          </a:p>
          <a:p>
            <a:endParaRPr kumimoji="1" lang="zh-CN" altLang="en-US" dirty="0">
              <a:latin typeface="Microsoft YaHei" panose="020B0503020204020204" pitchFamily="34" charset="-122"/>
              <a:ea typeface="Microsoft YaHei" panose="020B0503020204020204" pitchFamily="34" charset="-122"/>
            </a:endParaRPr>
          </a:p>
        </p:txBody>
      </p:sp>
      <p:sp>
        <p:nvSpPr>
          <p:cNvPr id="4" name="灯片编号占位符 2">
            <a:extLst>
              <a:ext uri="{FF2B5EF4-FFF2-40B4-BE49-F238E27FC236}">
                <a16:creationId xmlns:a16="http://schemas.microsoft.com/office/drawing/2014/main" id="{365C4E96-F26F-4043-844E-5C8EDE2C7DA1}"/>
              </a:ext>
            </a:extLst>
          </p:cNvPr>
          <p:cNvSpPr>
            <a:spLocks noGrp="1"/>
          </p:cNvSpPr>
          <p:nvPr>
            <p:ph type="sldNum" sz="quarter" idx="12"/>
          </p:nvPr>
        </p:nvSpPr>
        <p:spPr>
          <a:xfrm>
            <a:off x="8620760" y="6492875"/>
            <a:ext cx="2743200" cy="365125"/>
          </a:xfrm>
        </p:spPr>
        <p:txBody>
          <a:bodyPr/>
          <a:lstStyle/>
          <a:p>
            <a:fld id="{AFA182AA-6955-4647-B134-B8C44E715F85}" type="slidenum">
              <a:rPr lang="zh-CN" altLang="en-US" sz="1050"/>
              <a:t>24</a:t>
            </a:fld>
            <a:endParaRPr lang="zh-CN" altLang="en-US" sz="1400">
              <a:solidFill>
                <a:schemeClr val="tx1"/>
              </a:solidFill>
            </a:endParaRPr>
          </a:p>
        </p:txBody>
      </p:sp>
      <p:sp>
        <p:nvSpPr>
          <p:cNvPr id="6" name="燕尾形箭头 5">
            <a:extLst>
              <a:ext uri="{FF2B5EF4-FFF2-40B4-BE49-F238E27FC236}">
                <a16:creationId xmlns:a16="http://schemas.microsoft.com/office/drawing/2014/main" id="{F6ACB898-0087-BC4F-960D-5DE74318CC5C}"/>
              </a:ext>
            </a:extLst>
          </p:cNvPr>
          <p:cNvSpPr/>
          <p:nvPr>
            <p:custDataLst>
              <p:tags r:id="rId1"/>
            </p:custDataLst>
          </p:nvPr>
        </p:nvSpPr>
        <p:spPr bwMode="auto">
          <a:xfrm>
            <a:off x="488640" y="1453261"/>
            <a:ext cx="2525560" cy="530204"/>
          </a:xfrm>
          <a:prstGeom prst="notchedRightArrow">
            <a:avLst>
              <a:gd name="adj1" fmla="val 100000"/>
              <a:gd name="adj2" fmla="val 31781"/>
            </a:avLst>
          </a:prstGeom>
          <a:solidFill>
            <a:schemeClr val="accent1"/>
          </a:solidFill>
          <a:ln w="19050">
            <a:noFill/>
            <a:round/>
          </a:ln>
        </p:spPr>
        <p:txBody>
          <a:bodyPr wrap="square" lIns="91440" tIns="45720" rIns="91440" bIns="45720" anchor="ctr">
            <a:noAutofit/>
          </a:bodyPr>
          <a:lstStyle/>
          <a:p>
            <a:pPr algn="ctr"/>
            <a:r>
              <a:rPr lang="zh-CN" sz="20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药品说明书</a:t>
            </a:r>
            <a:endParaRPr lang="en-US" altLang="zh-CN" sz="20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燕尾形箭头 6">
            <a:extLst>
              <a:ext uri="{FF2B5EF4-FFF2-40B4-BE49-F238E27FC236}">
                <a16:creationId xmlns:a16="http://schemas.microsoft.com/office/drawing/2014/main" id="{CAEAC2D3-69B9-2049-9FC9-29BD84625E49}"/>
              </a:ext>
            </a:extLst>
          </p:cNvPr>
          <p:cNvSpPr/>
          <p:nvPr>
            <p:custDataLst>
              <p:tags r:id="rId2"/>
            </p:custDataLst>
          </p:nvPr>
        </p:nvSpPr>
        <p:spPr bwMode="auto">
          <a:xfrm>
            <a:off x="3362031" y="1458398"/>
            <a:ext cx="2345537" cy="530204"/>
          </a:xfrm>
          <a:prstGeom prst="notchedRightArrow">
            <a:avLst>
              <a:gd name="adj1" fmla="val 100000"/>
              <a:gd name="adj2" fmla="val 31781"/>
            </a:avLst>
          </a:prstGeom>
          <a:solidFill>
            <a:srgbClr val="0070C0"/>
          </a:solidFill>
          <a:ln w="19050">
            <a:noFill/>
            <a:round/>
          </a:ln>
        </p:spPr>
        <p:txBody>
          <a:bodyPr wrap="square" lIns="91440" tIns="45720" rIns="91440" bIns="45720" anchor="ctr"/>
          <a:lstStyle/>
          <a:p>
            <a:pPr algn="ctr">
              <a:buClrTx/>
              <a:buSzTx/>
            </a:pPr>
            <a:r>
              <a:rPr lang="zh-CN" sz="20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指南、专家共识</a:t>
            </a:r>
          </a:p>
        </p:txBody>
      </p:sp>
      <p:sp>
        <p:nvSpPr>
          <p:cNvPr id="8" name="燕尾形箭头 7">
            <a:extLst>
              <a:ext uri="{FF2B5EF4-FFF2-40B4-BE49-F238E27FC236}">
                <a16:creationId xmlns:a16="http://schemas.microsoft.com/office/drawing/2014/main" id="{ABFCA530-B0E6-D742-A41E-955377C3AF80}"/>
              </a:ext>
            </a:extLst>
          </p:cNvPr>
          <p:cNvSpPr/>
          <p:nvPr>
            <p:custDataLst>
              <p:tags r:id="rId3"/>
            </p:custDataLst>
          </p:nvPr>
        </p:nvSpPr>
        <p:spPr bwMode="auto">
          <a:xfrm>
            <a:off x="6055399" y="1453261"/>
            <a:ext cx="2345537" cy="530204"/>
          </a:xfrm>
          <a:prstGeom prst="notchedRightArrow">
            <a:avLst>
              <a:gd name="adj1" fmla="val 100000"/>
              <a:gd name="adj2" fmla="val 31781"/>
            </a:avLst>
          </a:prstGeom>
          <a:solidFill>
            <a:srgbClr val="0070C0"/>
          </a:solidFill>
          <a:ln w="19050">
            <a:noFill/>
            <a:round/>
          </a:ln>
        </p:spPr>
        <p:txBody>
          <a:bodyPr wrap="square" lIns="91440" tIns="45720" rIns="91440" bIns="45720" anchor="ctr"/>
          <a:lstStyle/>
          <a:p>
            <a:pPr algn="ctr">
              <a:buClrTx/>
              <a:buSzTx/>
            </a:pPr>
            <a:r>
              <a:rPr lang="zh-CN" sz="20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文献</a:t>
            </a:r>
          </a:p>
        </p:txBody>
      </p:sp>
      <p:grpSp>
        <p:nvGrpSpPr>
          <p:cNvPr id="9" name="组合 8">
            <a:extLst>
              <a:ext uri="{FF2B5EF4-FFF2-40B4-BE49-F238E27FC236}">
                <a16:creationId xmlns:a16="http://schemas.microsoft.com/office/drawing/2014/main" id="{B68CBBAF-6CE1-924B-B441-2898DC4073B4}"/>
              </a:ext>
            </a:extLst>
          </p:cNvPr>
          <p:cNvGrpSpPr/>
          <p:nvPr>
            <p:custDataLst>
              <p:tags r:id="rId4"/>
            </p:custDataLst>
          </p:nvPr>
        </p:nvGrpSpPr>
        <p:grpSpPr>
          <a:xfrm>
            <a:off x="488640" y="2199125"/>
            <a:ext cx="4521353" cy="1781453"/>
            <a:chOff x="1802930" y="1764081"/>
            <a:chExt cx="4455012" cy="1755314"/>
          </a:xfrm>
        </p:grpSpPr>
        <p:sp>
          <p:nvSpPr>
            <p:cNvPr id="10" name="矩形 9">
              <a:extLst>
                <a:ext uri="{FF2B5EF4-FFF2-40B4-BE49-F238E27FC236}">
                  <a16:creationId xmlns:a16="http://schemas.microsoft.com/office/drawing/2014/main" id="{A9792157-B0B8-844D-9F07-BC9FB06A7017}"/>
                </a:ext>
              </a:extLst>
            </p:cNvPr>
            <p:cNvSpPr/>
            <p:nvPr>
              <p:custDataLst>
                <p:tags r:id="rId9"/>
              </p:custDataLst>
            </p:nvPr>
          </p:nvSpPr>
          <p:spPr>
            <a:xfrm>
              <a:off x="3276414" y="1871073"/>
              <a:ext cx="2981528" cy="1648048"/>
            </a:xfrm>
            <a:prstGeom prst="rect">
              <a:avLst/>
            </a:prstGeom>
          </p:spPr>
          <p:txBody>
            <a:bodyPr wrap="square">
              <a:normAutofit/>
            </a:bodyPr>
            <a:lstStyle/>
            <a:p>
              <a:pPr marL="342900" indent="-342900">
                <a:buFont typeface="Wingdings" panose="05000000000000000000" charset="0"/>
                <a:buChar char="ü"/>
              </a:pPr>
              <a:r>
                <a:rPr lang="zh-CN" altLang="en-US" sz="16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99%以dFdU通过尿液排泄</a:t>
              </a:r>
            </a:p>
            <a:p>
              <a:pPr marL="342900" indent="-342900" algn="just">
                <a:buFont typeface="Wingdings" panose="05000000000000000000" charset="0"/>
                <a:buChar char="ü"/>
              </a:pP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342900" indent="-342900"/>
              <a:endParaRPr lang="zh-CN" altLang="en-US" sz="16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11" name="矩形 10">
              <a:extLst>
                <a:ext uri="{FF2B5EF4-FFF2-40B4-BE49-F238E27FC236}">
                  <a16:creationId xmlns:a16="http://schemas.microsoft.com/office/drawing/2014/main" id="{211F40A8-D411-6342-A02B-9BBF114C5003}"/>
                </a:ext>
              </a:extLst>
            </p:cNvPr>
            <p:cNvSpPr/>
            <p:nvPr>
              <p:custDataLst>
                <p:tags r:id="rId10"/>
              </p:custDataLst>
            </p:nvPr>
          </p:nvSpPr>
          <p:spPr>
            <a:xfrm>
              <a:off x="3185061" y="1764081"/>
              <a:ext cx="90849" cy="1755314"/>
            </a:xfrm>
            <a:prstGeom prst="rect">
              <a:avLst/>
            </a:prstGeom>
            <a:solidFill>
              <a:srgbClr val="5F5F5F">
                <a:lumMod val="40000"/>
                <a:lumOff val="60000"/>
              </a:srgbClr>
            </a:solidFill>
            <a:ln>
              <a:noFill/>
            </a:ln>
          </p:spPr>
          <p:style>
            <a:lnRef idx="2">
              <a:srgbClr val="2CBEBB">
                <a:shade val="50000"/>
              </a:srgbClr>
            </a:lnRef>
            <a:fillRef idx="1">
              <a:srgbClr val="2CBEBB"/>
            </a:fillRef>
            <a:effectRef idx="0">
              <a:srgbClr val="2CBEBB"/>
            </a:effectRef>
            <a:fontRef idx="minor">
              <a:srgbClr val="FFFFFF"/>
            </a:fontRef>
          </p:style>
          <p:txBody>
            <a:bodyPr rtlCol="0" anchor="ctr">
              <a:normAutofit/>
            </a:bodyPr>
            <a:lstStyle/>
            <a:p>
              <a:pPr algn="ctr"/>
              <a:endParaRPr lang="zh-CN" altLang="en-US" sz="1400">
                <a:solidFill>
                  <a:srgbClr val="FFFFFF"/>
                </a:solidFill>
                <a:sym typeface="Arial" panose="020B0604020202020204" pitchFamily="34" charset="0"/>
              </a:endParaRPr>
            </a:p>
          </p:txBody>
        </p:sp>
        <p:sp>
          <p:nvSpPr>
            <p:cNvPr id="12" name="文本框 11">
              <a:extLst>
                <a:ext uri="{FF2B5EF4-FFF2-40B4-BE49-F238E27FC236}">
                  <a16:creationId xmlns:a16="http://schemas.microsoft.com/office/drawing/2014/main" id="{BFE30EA5-EDD7-4D42-823B-22F1944B4380}"/>
                </a:ext>
              </a:extLst>
            </p:cNvPr>
            <p:cNvSpPr txBox="1"/>
            <p:nvPr>
              <p:custDataLst>
                <p:tags r:id="rId11"/>
              </p:custDataLst>
            </p:nvPr>
          </p:nvSpPr>
          <p:spPr>
            <a:xfrm rot="16200000">
              <a:off x="2003908" y="1884096"/>
              <a:ext cx="934720" cy="1336675"/>
            </a:xfrm>
            <a:prstGeom prst="rect">
              <a:avLst/>
            </a:prstGeom>
            <a:noFill/>
          </p:spPr>
          <p:txBody>
            <a:bodyPr vert="eaVert" wrap="square" lIns="0" tIns="0" rIns="0" bIns="0" rtlCol="0"/>
            <a:lstStyle/>
            <a:p>
              <a:pPr algn="ctr"/>
              <a:r>
                <a:rPr lang="zh-CN" altLang="en-US"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吉西他滨</a:t>
              </a:r>
            </a:p>
          </p:txBody>
        </p:sp>
      </p:grpSp>
      <p:grpSp>
        <p:nvGrpSpPr>
          <p:cNvPr id="13" name="组合 12">
            <a:extLst>
              <a:ext uri="{FF2B5EF4-FFF2-40B4-BE49-F238E27FC236}">
                <a16:creationId xmlns:a16="http://schemas.microsoft.com/office/drawing/2014/main" id="{6120F5B5-9556-1F4E-81CD-094D5EFBE7B8}"/>
              </a:ext>
            </a:extLst>
          </p:cNvPr>
          <p:cNvGrpSpPr/>
          <p:nvPr>
            <p:custDataLst>
              <p:tags r:id="rId5"/>
            </p:custDataLst>
          </p:nvPr>
        </p:nvGrpSpPr>
        <p:grpSpPr>
          <a:xfrm>
            <a:off x="453716" y="4199427"/>
            <a:ext cx="4556276" cy="1781453"/>
            <a:chOff x="2920179" y="4003242"/>
            <a:chExt cx="4489423" cy="1755314"/>
          </a:xfrm>
        </p:grpSpPr>
        <p:sp>
          <p:nvSpPr>
            <p:cNvPr id="14" name="矩形 13">
              <a:extLst>
                <a:ext uri="{FF2B5EF4-FFF2-40B4-BE49-F238E27FC236}">
                  <a16:creationId xmlns:a16="http://schemas.microsoft.com/office/drawing/2014/main" id="{3698E229-2F50-CC4A-A0D0-2C2BCD8D4103}"/>
                </a:ext>
              </a:extLst>
            </p:cNvPr>
            <p:cNvSpPr/>
            <p:nvPr>
              <p:custDataLst>
                <p:tags r:id="rId6"/>
              </p:custDataLst>
            </p:nvPr>
          </p:nvSpPr>
          <p:spPr>
            <a:xfrm>
              <a:off x="4613903" y="4243504"/>
              <a:ext cx="2795699" cy="815264"/>
            </a:xfrm>
            <a:prstGeom prst="rect">
              <a:avLst/>
            </a:prstGeom>
          </p:spPr>
          <p:txBody>
            <a:bodyPr wrap="square"/>
            <a:lstStyle/>
            <a:p>
              <a:pPr marL="342900" indent="-342900">
                <a:buFont typeface="Wingdings" panose="05000000000000000000" charset="0"/>
                <a:buChar char="ü"/>
              </a:pPr>
              <a:r>
                <a:rPr lang="zh-CN" altLang="en-US" sz="16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以尿排泄为主，可经血液透析清除</a:t>
              </a:r>
              <a:endParaRPr lang="en-US" altLang="zh-CN" sz="16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342900" indent="-342900">
                <a:buFont typeface="Wingdings" panose="05000000000000000000" charset="0"/>
                <a:buChar char="ü"/>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24</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小时尿排泄量</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40-69%</a:t>
              </a:r>
              <a:endParaRPr lang="zh-CN" altLang="en-US" sz="16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342900" indent="-342900"/>
              <a:endParaRPr lang="zh-CN" altLang="en-US" sz="16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15" name="矩形 14">
              <a:extLst>
                <a:ext uri="{FF2B5EF4-FFF2-40B4-BE49-F238E27FC236}">
                  <a16:creationId xmlns:a16="http://schemas.microsoft.com/office/drawing/2014/main" id="{1FC26548-FE6A-884A-B70A-2B924605FC05}"/>
                </a:ext>
              </a:extLst>
            </p:cNvPr>
            <p:cNvSpPr/>
            <p:nvPr>
              <p:custDataLst>
                <p:tags r:id="rId7"/>
              </p:custDataLst>
            </p:nvPr>
          </p:nvSpPr>
          <p:spPr>
            <a:xfrm>
              <a:off x="4337047" y="4003242"/>
              <a:ext cx="90849" cy="1755314"/>
            </a:xfrm>
            <a:prstGeom prst="rect">
              <a:avLst/>
            </a:prstGeom>
            <a:solidFill>
              <a:srgbClr val="5F5F5F">
                <a:lumMod val="40000"/>
                <a:lumOff val="60000"/>
              </a:srgbClr>
            </a:solidFill>
            <a:ln>
              <a:noFill/>
            </a:ln>
          </p:spPr>
          <p:style>
            <a:lnRef idx="2">
              <a:srgbClr val="2CBEBB">
                <a:shade val="50000"/>
              </a:srgbClr>
            </a:lnRef>
            <a:fillRef idx="1">
              <a:srgbClr val="2CBEBB"/>
            </a:fillRef>
            <a:effectRef idx="0">
              <a:srgbClr val="2CBEBB"/>
            </a:effectRef>
            <a:fontRef idx="minor">
              <a:srgbClr val="FFFFFF"/>
            </a:fontRef>
          </p:style>
          <p:txBody>
            <a:bodyPr rtlCol="0" anchor="ctr">
              <a:normAutofit/>
            </a:bodyPr>
            <a:lstStyle/>
            <a:p>
              <a:pPr algn="ctr"/>
              <a:endParaRPr lang="zh-CN" altLang="en-US" sz="1400">
                <a:solidFill>
                  <a:srgbClr val="FFFFFF"/>
                </a:solidFill>
                <a:sym typeface="Arial" panose="020B0604020202020204" pitchFamily="34" charset="0"/>
              </a:endParaRPr>
            </a:p>
          </p:txBody>
        </p:sp>
        <p:sp>
          <p:nvSpPr>
            <p:cNvPr id="16" name="文本框 15">
              <a:extLst>
                <a:ext uri="{FF2B5EF4-FFF2-40B4-BE49-F238E27FC236}">
                  <a16:creationId xmlns:a16="http://schemas.microsoft.com/office/drawing/2014/main" id="{B106FE94-5535-794C-B85D-6A4C406ACA3A}"/>
                </a:ext>
              </a:extLst>
            </p:cNvPr>
            <p:cNvSpPr txBox="1"/>
            <p:nvPr>
              <p:custDataLst>
                <p:tags r:id="rId8"/>
              </p:custDataLst>
            </p:nvPr>
          </p:nvSpPr>
          <p:spPr>
            <a:xfrm rot="16200000">
              <a:off x="3110362" y="4199457"/>
              <a:ext cx="981710" cy="1362075"/>
            </a:xfrm>
            <a:prstGeom prst="rect">
              <a:avLst/>
            </a:prstGeom>
            <a:noFill/>
          </p:spPr>
          <p:txBody>
            <a:bodyPr vert="eaVert" wrap="square" lIns="0" tIns="0" rIns="0" bIns="0" rtlCol="0"/>
            <a:lstStyle/>
            <a:p>
              <a:pPr algn="ctr"/>
              <a:r>
                <a:rPr lang="zh-CN" altLang="en-US"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奈达铂</a:t>
              </a:r>
            </a:p>
          </p:txBody>
        </p:sp>
      </p:grpSp>
      <p:sp>
        <p:nvSpPr>
          <p:cNvPr id="17" name="文本框 16">
            <a:extLst>
              <a:ext uri="{FF2B5EF4-FFF2-40B4-BE49-F238E27FC236}">
                <a16:creationId xmlns:a16="http://schemas.microsoft.com/office/drawing/2014/main" id="{3DA885E5-9F28-4445-91B3-C8EBE8FB7400}"/>
              </a:ext>
            </a:extLst>
          </p:cNvPr>
          <p:cNvSpPr txBox="1"/>
          <p:nvPr/>
        </p:nvSpPr>
        <p:spPr>
          <a:xfrm>
            <a:off x="6790171" y="6522302"/>
            <a:ext cx="2217274" cy="261610"/>
          </a:xfrm>
          <a:prstGeom prst="rect">
            <a:avLst/>
          </a:prstGeom>
          <a:noFill/>
        </p:spPr>
        <p:txBody>
          <a:bodyPr wrap="none" rtlCol="0" anchor="t">
            <a:spAutoFit/>
          </a:bodyPr>
          <a:lstStyle/>
          <a:p>
            <a:pPr algn="l"/>
            <a:r>
              <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dFdU：2'-脱氧-2'，2'-二氟尿苷</a:t>
            </a:r>
          </a:p>
        </p:txBody>
      </p:sp>
      <p:sp>
        <p:nvSpPr>
          <p:cNvPr id="18" name="矩形 17">
            <a:extLst>
              <a:ext uri="{FF2B5EF4-FFF2-40B4-BE49-F238E27FC236}">
                <a16:creationId xmlns:a16="http://schemas.microsoft.com/office/drawing/2014/main" id="{34437223-92C6-DA4E-B7E2-7DB4C2CAFBF7}"/>
              </a:ext>
            </a:extLst>
          </p:cNvPr>
          <p:cNvSpPr/>
          <p:nvPr/>
        </p:nvSpPr>
        <p:spPr>
          <a:xfrm>
            <a:off x="5636495" y="2307710"/>
            <a:ext cx="3256083" cy="1569660"/>
          </a:xfrm>
          <a:prstGeom prst="rect">
            <a:avLst/>
          </a:prstGeom>
        </p:spPr>
        <p:txBody>
          <a:bodyPr wrap="square">
            <a:spAutoFit/>
          </a:bodyPr>
          <a:lstStyle/>
          <a:p>
            <a:pPr marL="342900" indent="-342900" algn="just">
              <a:buFont typeface="Wingdings" panose="05000000000000000000" charset="0"/>
              <a:buChar char="ü"/>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血液透析患者和肾功能正常的患者之间没有观察到吉西他滨的药代动力学参数的明显差异</a:t>
            </a:r>
          </a:p>
          <a:p>
            <a:pPr marL="342900" indent="-342900" algn="just">
              <a:buFont typeface="Wingdings" panose="05000000000000000000" charset="0"/>
              <a:buChar char="ü"/>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给药后6</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-12h</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透析</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marL="342900" indent="-342900" algn="just">
              <a:buFont typeface="Wingdings" panose="05000000000000000000" charset="0"/>
              <a:buChar char="ü"/>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无需调整剂量</a:t>
            </a:r>
          </a:p>
          <a:p>
            <a:pPr marL="342900" indent="-342900" algn="just">
              <a:buFont typeface="Wingdings" panose="05000000000000000000" charset="0"/>
              <a:buChar char="ü"/>
            </a:pP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19" name="矩形 18">
            <a:extLst>
              <a:ext uri="{FF2B5EF4-FFF2-40B4-BE49-F238E27FC236}">
                <a16:creationId xmlns:a16="http://schemas.microsoft.com/office/drawing/2014/main" id="{2AC32624-BAEF-D24C-904A-87DC03E8AF54}"/>
              </a:ext>
            </a:extLst>
          </p:cNvPr>
          <p:cNvSpPr/>
          <p:nvPr/>
        </p:nvSpPr>
        <p:spPr>
          <a:xfrm>
            <a:off x="5636495" y="4443267"/>
            <a:ext cx="3256083" cy="1077218"/>
          </a:xfrm>
          <a:prstGeom prst="rect">
            <a:avLst/>
          </a:prstGeom>
        </p:spPr>
        <p:txBody>
          <a:bodyPr wrap="square">
            <a:spAutoFit/>
          </a:bodyPr>
          <a:lstStyle/>
          <a:p>
            <a:pPr marL="342900" indent="-342900">
              <a:buFont typeface="Wingdings" panose="05000000000000000000" charset="0"/>
              <a:buChar char="ü"/>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相关文献较少，血透患者给予半量的奈达铂，总体暴露水平与肾功能正常的患者一致</a:t>
            </a:r>
          </a:p>
          <a:p>
            <a:pPr marL="342900" indent="-342900">
              <a:buFont typeface="Wingdings" panose="05000000000000000000" charset="0"/>
              <a:buChar char="ü"/>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给药后</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1h</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3h</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透析</a:t>
            </a:r>
          </a:p>
        </p:txBody>
      </p:sp>
    </p:spTree>
    <p:extLst>
      <p:ext uri="{BB962C8B-B14F-4D97-AF65-F5344CB8AC3E}">
        <p14:creationId xmlns:p14="http://schemas.microsoft.com/office/powerpoint/2010/main" val="359600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302734-4DDC-3947-9C88-3D4E05011A8E}"/>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病例一</a:t>
            </a:r>
          </a:p>
        </p:txBody>
      </p:sp>
      <p:sp>
        <p:nvSpPr>
          <p:cNvPr id="3" name="内容占位符 2">
            <a:extLst>
              <a:ext uri="{FF2B5EF4-FFF2-40B4-BE49-F238E27FC236}">
                <a16:creationId xmlns:a16="http://schemas.microsoft.com/office/drawing/2014/main" id="{05AD6C61-CE87-BB42-8C0D-BD3FB4249338}"/>
              </a:ext>
            </a:extLst>
          </p:cNvPr>
          <p:cNvSpPr>
            <a:spLocks noGrp="1"/>
          </p:cNvSpPr>
          <p:nvPr>
            <p:ph idx="1"/>
          </p:nvPr>
        </p:nvSpPr>
        <p:spPr/>
        <p:txBody>
          <a:bodyPr/>
          <a:lstStyle/>
          <a:p>
            <a:pPr>
              <a:lnSpc>
                <a:spcPct val="100000"/>
              </a:lnSpc>
            </a:pPr>
            <a:endParaRPr lang="zh-CN" altLang="en-US" sz="2000" dirty="0">
              <a:latin typeface="微软雅黑" panose="020B0503020204020204" pitchFamily="34" charset="-122"/>
              <a:ea typeface="微软雅黑" panose="020B0503020204020204" pitchFamily="34" charset="-122"/>
            </a:endParaRPr>
          </a:p>
          <a:p>
            <a:endParaRPr kumimoji="1" lang="zh-CN" altLang="en-US" dirty="0">
              <a:latin typeface="Microsoft YaHei" panose="020B0503020204020204" pitchFamily="34" charset="-122"/>
              <a:ea typeface="Microsoft YaHei" panose="020B0503020204020204" pitchFamily="34" charset="-122"/>
            </a:endParaRPr>
          </a:p>
        </p:txBody>
      </p:sp>
      <p:sp>
        <p:nvSpPr>
          <p:cNvPr id="4" name="灯片编号占位符 2">
            <a:extLst>
              <a:ext uri="{FF2B5EF4-FFF2-40B4-BE49-F238E27FC236}">
                <a16:creationId xmlns:a16="http://schemas.microsoft.com/office/drawing/2014/main" id="{365C4E96-F26F-4043-844E-5C8EDE2C7DA1}"/>
              </a:ext>
            </a:extLst>
          </p:cNvPr>
          <p:cNvSpPr>
            <a:spLocks noGrp="1"/>
          </p:cNvSpPr>
          <p:nvPr>
            <p:ph type="sldNum" sz="quarter" idx="12"/>
          </p:nvPr>
        </p:nvSpPr>
        <p:spPr>
          <a:xfrm>
            <a:off x="8620760" y="6492875"/>
            <a:ext cx="2743200" cy="365125"/>
          </a:xfrm>
        </p:spPr>
        <p:txBody>
          <a:bodyPr/>
          <a:lstStyle/>
          <a:p>
            <a:fld id="{AFA182AA-6955-4647-B134-B8C44E715F85}" type="slidenum">
              <a:rPr lang="zh-CN" altLang="en-US" sz="1050"/>
              <a:t>25</a:t>
            </a:fld>
            <a:endParaRPr lang="zh-CN" altLang="en-US" sz="1400">
              <a:solidFill>
                <a:schemeClr val="tx1"/>
              </a:solidFill>
            </a:endParaRPr>
          </a:p>
        </p:txBody>
      </p:sp>
      <p:sp>
        <p:nvSpPr>
          <p:cNvPr id="6" name="燕尾形箭头 5">
            <a:extLst>
              <a:ext uri="{FF2B5EF4-FFF2-40B4-BE49-F238E27FC236}">
                <a16:creationId xmlns:a16="http://schemas.microsoft.com/office/drawing/2014/main" id="{F6ACB898-0087-BC4F-960D-5DE74318CC5C}"/>
              </a:ext>
            </a:extLst>
          </p:cNvPr>
          <p:cNvSpPr/>
          <p:nvPr>
            <p:custDataLst>
              <p:tags r:id="rId1"/>
            </p:custDataLst>
          </p:nvPr>
        </p:nvSpPr>
        <p:spPr bwMode="auto">
          <a:xfrm>
            <a:off x="488640" y="1453261"/>
            <a:ext cx="2525560" cy="530204"/>
          </a:xfrm>
          <a:prstGeom prst="notchedRightArrow">
            <a:avLst>
              <a:gd name="adj1" fmla="val 100000"/>
              <a:gd name="adj2" fmla="val 31781"/>
            </a:avLst>
          </a:prstGeom>
          <a:solidFill>
            <a:schemeClr val="accent1"/>
          </a:solidFill>
          <a:ln w="19050">
            <a:noFill/>
            <a:round/>
          </a:ln>
        </p:spPr>
        <p:txBody>
          <a:bodyPr wrap="square" lIns="91440" tIns="45720" rIns="91440" bIns="45720" anchor="ctr">
            <a:noAutofit/>
          </a:bodyPr>
          <a:lstStyle/>
          <a:p>
            <a:pPr algn="ctr"/>
            <a:r>
              <a:rPr lang="zh-CN" sz="20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药品说明书</a:t>
            </a:r>
            <a:endParaRPr lang="en-US" altLang="zh-CN" sz="20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燕尾形箭头 6">
            <a:extLst>
              <a:ext uri="{FF2B5EF4-FFF2-40B4-BE49-F238E27FC236}">
                <a16:creationId xmlns:a16="http://schemas.microsoft.com/office/drawing/2014/main" id="{CAEAC2D3-69B9-2049-9FC9-29BD84625E49}"/>
              </a:ext>
            </a:extLst>
          </p:cNvPr>
          <p:cNvSpPr/>
          <p:nvPr>
            <p:custDataLst>
              <p:tags r:id="rId2"/>
            </p:custDataLst>
          </p:nvPr>
        </p:nvSpPr>
        <p:spPr bwMode="auto">
          <a:xfrm>
            <a:off x="3362031" y="1458398"/>
            <a:ext cx="2345537" cy="530204"/>
          </a:xfrm>
          <a:prstGeom prst="notchedRightArrow">
            <a:avLst>
              <a:gd name="adj1" fmla="val 100000"/>
              <a:gd name="adj2" fmla="val 31781"/>
            </a:avLst>
          </a:prstGeom>
          <a:solidFill>
            <a:srgbClr val="0070C0"/>
          </a:solidFill>
          <a:ln w="19050">
            <a:noFill/>
            <a:round/>
          </a:ln>
        </p:spPr>
        <p:txBody>
          <a:bodyPr wrap="square" lIns="91440" tIns="45720" rIns="91440" bIns="45720" anchor="ctr"/>
          <a:lstStyle/>
          <a:p>
            <a:pPr algn="ctr">
              <a:buClrTx/>
              <a:buSzTx/>
            </a:pPr>
            <a:r>
              <a:rPr lang="zh-CN" sz="20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指南、专家共识</a:t>
            </a:r>
          </a:p>
        </p:txBody>
      </p:sp>
      <p:sp>
        <p:nvSpPr>
          <p:cNvPr id="8" name="燕尾形箭头 7">
            <a:extLst>
              <a:ext uri="{FF2B5EF4-FFF2-40B4-BE49-F238E27FC236}">
                <a16:creationId xmlns:a16="http://schemas.microsoft.com/office/drawing/2014/main" id="{ABFCA530-B0E6-D742-A41E-955377C3AF80}"/>
              </a:ext>
            </a:extLst>
          </p:cNvPr>
          <p:cNvSpPr/>
          <p:nvPr>
            <p:custDataLst>
              <p:tags r:id="rId3"/>
            </p:custDataLst>
          </p:nvPr>
        </p:nvSpPr>
        <p:spPr bwMode="auto">
          <a:xfrm>
            <a:off x="6055399" y="1453261"/>
            <a:ext cx="2345537" cy="530204"/>
          </a:xfrm>
          <a:prstGeom prst="notchedRightArrow">
            <a:avLst>
              <a:gd name="adj1" fmla="val 100000"/>
              <a:gd name="adj2" fmla="val 31781"/>
            </a:avLst>
          </a:prstGeom>
          <a:solidFill>
            <a:srgbClr val="0070C0"/>
          </a:solidFill>
          <a:ln w="19050">
            <a:noFill/>
            <a:round/>
          </a:ln>
        </p:spPr>
        <p:txBody>
          <a:bodyPr wrap="square" lIns="91440" tIns="45720" rIns="91440" bIns="45720" anchor="ctr"/>
          <a:lstStyle/>
          <a:p>
            <a:pPr algn="ctr">
              <a:buClrTx/>
              <a:buSzTx/>
            </a:pPr>
            <a:r>
              <a:rPr lang="zh-CN" sz="20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文献</a:t>
            </a:r>
          </a:p>
        </p:txBody>
      </p:sp>
      <p:grpSp>
        <p:nvGrpSpPr>
          <p:cNvPr id="9" name="组合 8">
            <a:extLst>
              <a:ext uri="{FF2B5EF4-FFF2-40B4-BE49-F238E27FC236}">
                <a16:creationId xmlns:a16="http://schemas.microsoft.com/office/drawing/2014/main" id="{B68CBBAF-6CE1-924B-B441-2898DC4073B4}"/>
              </a:ext>
            </a:extLst>
          </p:cNvPr>
          <p:cNvGrpSpPr/>
          <p:nvPr>
            <p:custDataLst>
              <p:tags r:id="rId4"/>
            </p:custDataLst>
          </p:nvPr>
        </p:nvGrpSpPr>
        <p:grpSpPr>
          <a:xfrm>
            <a:off x="488640" y="2199125"/>
            <a:ext cx="1494915" cy="1781453"/>
            <a:chOff x="1802930" y="1764081"/>
            <a:chExt cx="1472980" cy="1755314"/>
          </a:xfrm>
        </p:grpSpPr>
        <p:sp>
          <p:nvSpPr>
            <p:cNvPr id="11" name="矩形 10">
              <a:extLst>
                <a:ext uri="{FF2B5EF4-FFF2-40B4-BE49-F238E27FC236}">
                  <a16:creationId xmlns:a16="http://schemas.microsoft.com/office/drawing/2014/main" id="{211F40A8-D411-6342-A02B-9BBF114C5003}"/>
                </a:ext>
              </a:extLst>
            </p:cNvPr>
            <p:cNvSpPr/>
            <p:nvPr>
              <p:custDataLst>
                <p:tags r:id="rId11"/>
              </p:custDataLst>
            </p:nvPr>
          </p:nvSpPr>
          <p:spPr>
            <a:xfrm>
              <a:off x="3185061" y="1764081"/>
              <a:ext cx="90849" cy="1755314"/>
            </a:xfrm>
            <a:prstGeom prst="rect">
              <a:avLst/>
            </a:prstGeom>
            <a:solidFill>
              <a:srgbClr val="5F5F5F">
                <a:lumMod val="40000"/>
                <a:lumOff val="60000"/>
              </a:srgbClr>
            </a:solidFill>
            <a:ln>
              <a:noFill/>
            </a:ln>
          </p:spPr>
          <p:style>
            <a:lnRef idx="2">
              <a:srgbClr val="2CBEBB">
                <a:shade val="50000"/>
              </a:srgbClr>
            </a:lnRef>
            <a:fillRef idx="1">
              <a:srgbClr val="2CBEBB"/>
            </a:fillRef>
            <a:effectRef idx="0">
              <a:srgbClr val="2CBEBB"/>
            </a:effectRef>
            <a:fontRef idx="minor">
              <a:srgbClr val="FFFFFF"/>
            </a:fontRef>
          </p:style>
          <p:txBody>
            <a:bodyPr rtlCol="0" anchor="ctr">
              <a:normAutofit/>
            </a:bodyPr>
            <a:lstStyle/>
            <a:p>
              <a:pPr algn="ctr"/>
              <a:endParaRPr lang="zh-CN" altLang="en-US" sz="1400">
                <a:solidFill>
                  <a:srgbClr val="FFFFFF"/>
                </a:solidFill>
                <a:sym typeface="Arial" panose="020B0604020202020204" pitchFamily="34" charset="0"/>
              </a:endParaRPr>
            </a:p>
          </p:txBody>
        </p:sp>
        <p:sp>
          <p:nvSpPr>
            <p:cNvPr id="12" name="文本框 11">
              <a:extLst>
                <a:ext uri="{FF2B5EF4-FFF2-40B4-BE49-F238E27FC236}">
                  <a16:creationId xmlns:a16="http://schemas.microsoft.com/office/drawing/2014/main" id="{BFE30EA5-EDD7-4D42-823B-22F1944B4380}"/>
                </a:ext>
              </a:extLst>
            </p:cNvPr>
            <p:cNvSpPr txBox="1"/>
            <p:nvPr>
              <p:custDataLst>
                <p:tags r:id="rId12"/>
              </p:custDataLst>
            </p:nvPr>
          </p:nvSpPr>
          <p:spPr>
            <a:xfrm rot="16200000">
              <a:off x="2003908" y="1884096"/>
              <a:ext cx="934720" cy="1336675"/>
            </a:xfrm>
            <a:prstGeom prst="rect">
              <a:avLst/>
            </a:prstGeom>
            <a:noFill/>
          </p:spPr>
          <p:txBody>
            <a:bodyPr vert="eaVert" wrap="square" lIns="0" tIns="0" rIns="0" bIns="0" rtlCol="0"/>
            <a:lstStyle/>
            <a:p>
              <a:pPr algn="ctr"/>
              <a:r>
                <a:rPr lang="zh-CN" altLang="en-US"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吉西他滨</a:t>
              </a:r>
            </a:p>
          </p:txBody>
        </p:sp>
      </p:grpSp>
      <p:grpSp>
        <p:nvGrpSpPr>
          <p:cNvPr id="13" name="组合 12">
            <a:extLst>
              <a:ext uri="{FF2B5EF4-FFF2-40B4-BE49-F238E27FC236}">
                <a16:creationId xmlns:a16="http://schemas.microsoft.com/office/drawing/2014/main" id="{6120F5B5-9556-1F4E-81CD-094D5EFBE7B8}"/>
              </a:ext>
            </a:extLst>
          </p:cNvPr>
          <p:cNvGrpSpPr/>
          <p:nvPr>
            <p:custDataLst>
              <p:tags r:id="rId5"/>
            </p:custDataLst>
          </p:nvPr>
        </p:nvGrpSpPr>
        <p:grpSpPr>
          <a:xfrm>
            <a:off x="453716" y="4199427"/>
            <a:ext cx="1530169" cy="1781453"/>
            <a:chOff x="2920179" y="4003242"/>
            <a:chExt cx="1507717" cy="1755314"/>
          </a:xfrm>
        </p:grpSpPr>
        <p:sp>
          <p:nvSpPr>
            <p:cNvPr id="15" name="矩形 14">
              <a:extLst>
                <a:ext uri="{FF2B5EF4-FFF2-40B4-BE49-F238E27FC236}">
                  <a16:creationId xmlns:a16="http://schemas.microsoft.com/office/drawing/2014/main" id="{1FC26548-FE6A-884A-B70A-2B924605FC05}"/>
                </a:ext>
              </a:extLst>
            </p:cNvPr>
            <p:cNvSpPr/>
            <p:nvPr>
              <p:custDataLst>
                <p:tags r:id="rId9"/>
              </p:custDataLst>
            </p:nvPr>
          </p:nvSpPr>
          <p:spPr>
            <a:xfrm>
              <a:off x="4337047" y="4003242"/>
              <a:ext cx="90849" cy="1755314"/>
            </a:xfrm>
            <a:prstGeom prst="rect">
              <a:avLst/>
            </a:prstGeom>
            <a:solidFill>
              <a:srgbClr val="5F5F5F">
                <a:lumMod val="40000"/>
                <a:lumOff val="60000"/>
              </a:srgbClr>
            </a:solidFill>
            <a:ln>
              <a:noFill/>
            </a:ln>
          </p:spPr>
          <p:style>
            <a:lnRef idx="2">
              <a:srgbClr val="2CBEBB">
                <a:shade val="50000"/>
              </a:srgbClr>
            </a:lnRef>
            <a:fillRef idx="1">
              <a:srgbClr val="2CBEBB"/>
            </a:fillRef>
            <a:effectRef idx="0">
              <a:srgbClr val="2CBEBB"/>
            </a:effectRef>
            <a:fontRef idx="minor">
              <a:srgbClr val="FFFFFF"/>
            </a:fontRef>
          </p:style>
          <p:txBody>
            <a:bodyPr rtlCol="0" anchor="ctr">
              <a:normAutofit/>
            </a:bodyPr>
            <a:lstStyle/>
            <a:p>
              <a:pPr algn="ctr"/>
              <a:endParaRPr lang="zh-CN" altLang="en-US" sz="1400">
                <a:solidFill>
                  <a:srgbClr val="FFFFFF"/>
                </a:solidFill>
                <a:sym typeface="Arial" panose="020B0604020202020204" pitchFamily="34" charset="0"/>
              </a:endParaRPr>
            </a:p>
          </p:txBody>
        </p:sp>
        <p:sp>
          <p:nvSpPr>
            <p:cNvPr id="16" name="文本框 15">
              <a:extLst>
                <a:ext uri="{FF2B5EF4-FFF2-40B4-BE49-F238E27FC236}">
                  <a16:creationId xmlns:a16="http://schemas.microsoft.com/office/drawing/2014/main" id="{B106FE94-5535-794C-B85D-6A4C406ACA3A}"/>
                </a:ext>
              </a:extLst>
            </p:cNvPr>
            <p:cNvSpPr txBox="1"/>
            <p:nvPr>
              <p:custDataLst>
                <p:tags r:id="rId10"/>
              </p:custDataLst>
            </p:nvPr>
          </p:nvSpPr>
          <p:spPr>
            <a:xfrm rot="16200000">
              <a:off x="3110362" y="4199457"/>
              <a:ext cx="981710" cy="1362075"/>
            </a:xfrm>
            <a:prstGeom prst="rect">
              <a:avLst/>
            </a:prstGeom>
            <a:noFill/>
          </p:spPr>
          <p:txBody>
            <a:bodyPr vert="eaVert" wrap="square" lIns="0" tIns="0" rIns="0" bIns="0" rtlCol="0"/>
            <a:lstStyle/>
            <a:p>
              <a:pPr algn="ctr"/>
              <a:r>
                <a:rPr lang="zh-CN" altLang="en-US"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奈达铂</a:t>
              </a:r>
            </a:p>
          </p:txBody>
        </p:sp>
      </p:grpSp>
      <p:sp>
        <p:nvSpPr>
          <p:cNvPr id="17" name="文本框 16">
            <a:extLst>
              <a:ext uri="{FF2B5EF4-FFF2-40B4-BE49-F238E27FC236}">
                <a16:creationId xmlns:a16="http://schemas.microsoft.com/office/drawing/2014/main" id="{3DA885E5-9F28-4445-91B3-C8EBE8FB7400}"/>
              </a:ext>
            </a:extLst>
          </p:cNvPr>
          <p:cNvSpPr txBox="1"/>
          <p:nvPr/>
        </p:nvSpPr>
        <p:spPr>
          <a:xfrm>
            <a:off x="6790171" y="6522302"/>
            <a:ext cx="2217274" cy="261610"/>
          </a:xfrm>
          <a:prstGeom prst="rect">
            <a:avLst/>
          </a:prstGeom>
          <a:noFill/>
        </p:spPr>
        <p:txBody>
          <a:bodyPr wrap="none" rtlCol="0" anchor="t">
            <a:spAutoFit/>
          </a:bodyPr>
          <a:lstStyle/>
          <a:p>
            <a:pPr algn="l"/>
            <a:r>
              <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dFdU：2'-脱氧-2'，2'-二氟尿苷</a:t>
            </a:r>
          </a:p>
        </p:txBody>
      </p:sp>
      <p:sp>
        <p:nvSpPr>
          <p:cNvPr id="20" name="下箭头 19">
            <a:extLst>
              <a:ext uri="{FF2B5EF4-FFF2-40B4-BE49-F238E27FC236}">
                <a16:creationId xmlns:a16="http://schemas.microsoft.com/office/drawing/2014/main" id="{780461C3-9BAA-294F-90A7-62E20FBDB9E0}"/>
              </a:ext>
            </a:extLst>
          </p:cNvPr>
          <p:cNvSpPr/>
          <p:nvPr>
            <p:custDataLst>
              <p:tags r:id="rId6"/>
            </p:custDataLst>
          </p:nvPr>
        </p:nvSpPr>
        <p:spPr>
          <a:xfrm>
            <a:off x="7063855" y="2186427"/>
            <a:ext cx="578201" cy="754172"/>
          </a:xfrm>
          <a:prstGeom prst="downArrow">
            <a:avLst/>
          </a:prstGeom>
          <a:solidFill>
            <a:srgbClr val="0F6FC6"/>
          </a:solidFill>
          <a:ln>
            <a:noFill/>
          </a:ln>
        </p:spPr>
        <p:txBody>
          <a:bodyPr anchor="ctr"/>
          <a:lstStyle/>
          <a:p>
            <a:pPr algn="ctr"/>
            <a:endParaRPr lang="zh-CN" altLang="en-US" sz="1400">
              <a:solidFill>
                <a:srgbClr val="FFFFFF"/>
              </a:solidFill>
              <a:latin typeface="宋体" panose="02010600030101010101" pitchFamily="2" charset="-122"/>
              <a:sym typeface="宋体" panose="02010600030101010101" pitchFamily="2" charset="-122"/>
            </a:endParaRPr>
          </a:p>
        </p:txBody>
      </p:sp>
      <p:sp>
        <p:nvSpPr>
          <p:cNvPr id="22" name="燕尾形箭头 21">
            <a:extLst>
              <a:ext uri="{FF2B5EF4-FFF2-40B4-BE49-F238E27FC236}">
                <a16:creationId xmlns:a16="http://schemas.microsoft.com/office/drawing/2014/main" id="{F3A6B1B7-1359-5448-A7AE-ECC68717590F}"/>
              </a:ext>
            </a:extLst>
          </p:cNvPr>
          <p:cNvSpPr/>
          <p:nvPr>
            <p:custDataLst>
              <p:tags r:id="rId7"/>
            </p:custDataLst>
          </p:nvPr>
        </p:nvSpPr>
        <p:spPr bwMode="auto">
          <a:xfrm flipH="1">
            <a:off x="5952113" y="3203336"/>
            <a:ext cx="2563237" cy="594571"/>
          </a:xfrm>
          <a:prstGeom prst="notchedRightArrow">
            <a:avLst>
              <a:gd name="adj1" fmla="val 100000"/>
              <a:gd name="adj2" fmla="val 31781"/>
            </a:avLst>
          </a:prstGeom>
          <a:solidFill>
            <a:srgbClr val="0070C0"/>
          </a:solidFill>
          <a:ln w="19050">
            <a:noFill/>
            <a:round/>
          </a:ln>
        </p:spPr>
        <p:txBody>
          <a:bodyPr wrap="square" lIns="91440" tIns="45720" rIns="91440" bIns="45720" anchor="ctr"/>
          <a:lstStyle/>
          <a:p>
            <a:pPr algn="ctr">
              <a:buClrTx/>
              <a:buSzTx/>
            </a:pPr>
            <a:r>
              <a:rPr lang="zh-CN" sz="20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提出用药建议</a:t>
            </a:r>
          </a:p>
        </p:txBody>
      </p:sp>
      <p:sp>
        <p:nvSpPr>
          <p:cNvPr id="23" name="文本框 22">
            <a:extLst>
              <a:ext uri="{FF2B5EF4-FFF2-40B4-BE49-F238E27FC236}">
                <a16:creationId xmlns:a16="http://schemas.microsoft.com/office/drawing/2014/main" id="{ED77F5AB-EAC4-FA44-9D10-89C7AB93418C}"/>
              </a:ext>
            </a:extLst>
          </p:cNvPr>
          <p:cNvSpPr txBox="1"/>
          <p:nvPr/>
        </p:nvSpPr>
        <p:spPr>
          <a:xfrm>
            <a:off x="3226775" y="4987743"/>
            <a:ext cx="5590694" cy="1200329"/>
          </a:xfrm>
          <a:prstGeom prst="rect">
            <a:avLst/>
          </a:prstGeom>
          <a:noFill/>
          <a:ln w="38100">
            <a:solidFill>
              <a:srgbClr val="0F6FC6"/>
            </a:solidFill>
          </a:ln>
        </p:spPr>
        <p:txBody>
          <a:bodyPr wrap="square" rtlCol="0">
            <a:spAutoFit/>
          </a:bodyPr>
          <a:lstStyle/>
          <a:p>
            <a:pPr algn="ctr"/>
            <a:r>
              <a:rPr lang="en-US" altLang="zh-CN" dirty="0">
                <a:latin typeface="微软雅黑" panose="020B0503020204020204" pitchFamily="34" charset="-122"/>
                <a:ea typeface="微软雅黑" panose="020B0503020204020204" pitchFamily="34" charset="-122"/>
                <a:cs typeface="微软雅黑" panose="020B0503020204020204" pitchFamily="34" charset="-122"/>
              </a:rPr>
              <a:t>吉西他滨和奈达铂均可以作为接受血液透析患者的治疗方案，吉西他滨无需减量，奈达铂可予半量。给药顺序，先给吉西他滨，后给奈达铂，在奈达铂给药结束后3h透析</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5" name="下箭头 24">
            <a:extLst>
              <a:ext uri="{FF2B5EF4-FFF2-40B4-BE49-F238E27FC236}">
                <a16:creationId xmlns:a16="http://schemas.microsoft.com/office/drawing/2014/main" id="{0B2F3ACB-7DA4-1142-A808-E5D46BD93257}"/>
              </a:ext>
            </a:extLst>
          </p:cNvPr>
          <p:cNvSpPr/>
          <p:nvPr>
            <p:custDataLst>
              <p:tags r:id="rId8"/>
            </p:custDataLst>
          </p:nvPr>
        </p:nvSpPr>
        <p:spPr>
          <a:xfrm>
            <a:off x="7063854" y="4059866"/>
            <a:ext cx="578201" cy="754172"/>
          </a:xfrm>
          <a:prstGeom prst="downArrow">
            <a:avLst/>
          </a:prstGeom>
          <a:solidFill>
            <a:srgbClr val="0F6FC6"/>
          </a:solidFill>
          <a:ln>
            <a:noFill/>
          </a:ln>
        </p:spPr>
        <p:txBody>
          <a:bodyPr anchor="ctr"/>
          <a:lstStyle/>
          <a:p>
            <a:pPr algn="ctr"/>
            <a:endParaRPr lang="zh-CN" altLang="en-US" sz="1400">
              <a:solidFill>
                <a:srgbClr val="FFFFFF"/>
              </a:solidFill>
              <a:latin typeface="宋体" panose="02010600030101010101" pitchFamily="2" charset="-122"/>
              <a:sym typeface="宋体" panose="02010600030101010101" pitchFamily="2" charset="-122"/>
            </a:endParaRPr>
          </a:p>
        </p:txBody>
      </p:sp>
    </p:spTree>
    <p:extLst>
      <p:ext uri="{BB962C8B-B14F-4D97-AF65-F5344CB8AC3E}">
        <p14:creationId xmlns:p14="http://schemas.microsoft.com/office/powerpoint/2010/main" val="127565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animBg="1"/>
      <p:bldP spid="22" grpId="0" animBg="1"/>
      <p:bldP spid="23" grpId="0" bldLvl="0" animBg="1"/>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302734-4DDC-3947-9C88-3D4E05011A8E}"/>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病例一</a:t>
            </a:r>
          </a:p>
        </p:txBody>
      </p:sp>
      <p:sp>
        <p:nvSpPr>
          <p:cNvPr id="3" name="内容占位符 2">
            <a:extLst>
              <a:ext uri="{FF2B5EF4-FFF2-40B4-BE49-F238E27FC236}">
                <a16:creationId xmlns:a16="http://schemas.microsoft.com/office/drawing/2014/main" id="{05AD6C61-CE87-BB42-8C0D-BD3FB4249338}"/>
              </a:ext>
            </a:extLst>
          </p:cNvPr>
          <p:cNvSpPr>
            <a:spLocks noGrp="1"/>
          </p:cNvSpPr>
          <p:nvPr>
            <p:ph idx="1"/>
          </p:nvPr>
        </p:nvSpPr>
        <p:spPr/>
        <p:txBody>
          <a:bodyPr/>
          <a:lstStyle/>
          <a:p>
            <a:pPr>
              <a:lnSpc>
                <a:spcPct val="100000"/>
              </a:lnSpc>
            </a:pPr>
            <a:r>
              <a:rPr lang="zh-CN" altLang="en-US" sz="2000" dirty="0">
                <a:latin typeface="微软雅黑" panose="020B0503020204020204" pitchFamily="34" charset="-122"/>
                <a:ea typeface="微软雅黑" panose="020B0503020204020204" pitchFamily="34" charset="-122"/>
              </a:rPr>
              <a:t>赵某，男，</a:t>
            </a:r>
            <a:r>
              <a:rPr lang="en-US" altLang="zh-CN" sz="2000" dirty="0">
                <a:latin typeface="微软雅黑" panose="020B0503020204020204" pitchFamily="34" charset="-122"/>
                <a:ea typeface="微软雅黑" panose="020B0503020204020204" pitchFamily="34" charset="-122"/>
              </a:rPr>
              <a:t>56</a:t>
            </a:r>
            <a:r>
              <a:rPr lang="zh-CN" altLang="en-US" sz="2000" dirty="0">
                <a:latin typeface="微软雅黑" panose="020B0503020204020204" pitchFamily="34" charset="-122"/>
                <a:ea typeface="微软雅黑" panose="020B0503020204020204" pitchFamily="34" charset="-122"/>
              </a:rPr>
              <a:t>岁</a:t>
            </a:r>
            <a:endParaRPr lang="en-US" altLang="zh-CN" sz="2000" dirty="0">
              <a:latin typeface="微软雅黑" panose="020B0503020204020204" pitchFamily="34" charset="-122"/>
              <a:ea typeface="微软雅黑" panose="020B0503020204020204" pitchFamily="34" charset="-122"/>
            </a:endParaRPr>
          </a:p>
          <a:p>
            <a:pPr>
              <a:lnSpc>
                <a:spcPct val="100000"/>
              </a:lnSpc>
            </a:pPr>
            <a:r>
              <a:rPr lang="zh-CN" altLang="en-US" sz="2000" dirty="0">
                <a:latin typeface="微软雅黑" panose="020B0503020204020204" pitchFamily="34" charset="-122"/>
                <a:ea typeface="微软雅黑" panose="020B0503020204020204" pitchFamily="34" charset="-122"/>
              </a:rPr>
              <a:t>膀胱癌术后</a:t>
            </a:r>
            <a:r>
              <a:rPr lang="en-US" altLang="zh-CN" sz="2000" dirty="0">
                <a:latin typeface="微软雅黑" panose="020B0503020204020204" pitchFamily="34" charset="-122"/>
                <a:ea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rPr>
              <a:t>月，</a:t>
            </a:r>
            <a:r>
              <a:rPr lang="en-US" altLang="zh-CN" sz="2000" dirty="0">
                <a:latin typeface="微软雅黑" panose="020B0503020204020204" pitchFamily="34" charset="-122"/>
                <a:ea typeface="微软雅黑" panose="020B0503020204020204" pitchFamily="34" charset="-122"/>
              </a:rPr>
              <a:t>pT2N0M0</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II</a:t>
            </a:r>
            <a:r>
              <a:rPr lang="zh-CN" altLang="en-US" sz="2000" dirty="0">
                <a:latin typeface="微软雅黑" panose="020B0503020204020204" pitchFamily="34" charset="-122"/>
                <a:ea typeface="微软雅黑" panose="020B0503020204020204" pitchFamily="34" charset="-122"/>
              </a:rPr>
              <a:t>期</a:t>
            </a:r>
            <a:endParaRPr lang="en-US" altLang="zh-CN" sz="2000" dirty="0">
              <a:latin typeface="微软雅黑" panose="020B0503020204020204" pitchFamily="34" charset="-122"/>
              <a:ea typeface="微软雅黑" panose="020B0503020204020204" pitchFamily="34" charset="-122"/>
            </a:endParaRPr>
          </a:p>
          <a:p>
            <a:pPr>
              <a:lnSpc>
                <a:spcPct val="100000"/>
              </a:lnSpc>
            </a:pPr>
            <a:r>
              <a:rPr lang="zh-CN" altLang="en-US" sz="2000" dirty="0">
                <a:latin typeface="微软雅黑" panose="020B0503020204020204" pitchFamily="34" charset="-122"/>
                <a:ea typeface="微软雅黑" panose="020B0503020204020204" pitchFamily="34" charset="-122"/>
              </a:rPr>
              <a:t>糖尿病</a:t>
            </a:r>
            <a:r>
              <a:rPr lang="en-US" altLang="zh-CN" sz="2000" dirty="0">
                <a:latin typeface="微软雅黑" panose="020B0503020204020204" pitchFamily="34" charset="-122"/>
                <a:ea typeface="微软雅黑" panose="020B0503020204020204" pitchFamily="34" charset="-122"/>
              </a:rPr>
              <a:t>13</a:t>
            </a:r>
            <a:r>
              <a:rPr lang="zh-CN" altLang="en-US" sz="2000" dirty="0">
                <a:latin typeface="微软雅黑" panose="020B0503020204020204" pitchFamily="34" charset="-122"/>
                <a:ea typeface="微软雅黑" panose="020B0503020204020204" pitchFamily="34" charset="-122"/>
              </a:rPr>
              <a:t>年，肾功能不全</a:t>
            </a:r>
            <a:r>
              <a:rPr lang="en-US" altLang="zh-CN" sz="2000" dirty="0">
                <a:latin typeface="微软雅黑" panose="020B0503020204020204" pitchFamily="34" charset="-122"/>
                <a:ea typeface="微软雅黑" panose="020B0503020204020204" pitchFamily="34" charset="-122"/>
              </a:rPr>
              <a:t>5</a:t>
            </a:r>
            <a:r>
              <a:rPr lang="zh-CN" altLang="en-US" sz="2000" dirty="0">
                <a:latin typeface="微软雅黑" panose="020B0503020204020204" pitchFamily="34" charset="-122"/>
                <a:ea typeface="微软雅黑" panose="020B0503020204020204" pitchFamily="34" charset="-122"/>
              </a:rPr>
              <a:t>年余</a:t>
            </a:r>
            <a:endParaRPr lang="en-US" altLang="zh-CN" sz="2000" dirty="0">
              <a:latin typeface="微软雅黑" panose="020B0503020204020204" pitchFamily="34" charset="-122"/>
              <a:ea typeface="微软雅黑" panose="020B0503020204020204" pitchFamily="34" charset="-122"/>
            </a:endParaRPr>
          </a:p>
          <a:p>
            <a:pPr>
              <a:lnSpc>
                <a:spcPct val="100000"/>
              </a:lnSpc>
            </a:pPr>
            <a:r>
              <a:rPr lang="zh-CN" altLang="en-US" sz="2000" dirty="0">
                <a:latin typeface="微软雅黑" panose="020B0503020204020204" pitchFamily="34" charset="-122"/>
                <a:ea typeface="微软雅黑" panose="020B0503020204020204" pitchFamily="34" charset="-122"/>
              </a:rPr>
              <a:t>规律血液透析</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年</a:t>
            </a:r>
            <a:endParaRPr lang="en-US" altLang="zh-CN" sz="2000" dirty="0">
              <a:latin typeface="微软雅黑" panose="020B0503020204020204" pitchFamily="34" charset="-122"/>
              <a:ea typeface="微软雅黑" panose="020B0503020204020204" pitchFamily="34" charset="-122"/>
            </a:endParaRPr>
          </a:p>
          <a:p>
            <a:pPr>
              <a:lnSpc>
                <a:spcPct val="100000"/>
              </a:lnSpc>
            </a:pPr>
            <a:endParaRPr lang="en-US" altLang="zh-CN" sz="2000" dirty="0">
              <a:latin typeface="微软雅黑" panose="020B0503020204020204" pitchFamily="34" charset="-122"/>
              <a:ea typeface="微软雅黑" panose="020B0503020204020204" pitchFamily="34" charset="-122"/>
            </a:endParaRPr>
          </a:p>
          <a:p>
            <a:pPr>
              <a:lnSpc>
                <a:spcPct val="100000"/>
              </a:lnSpc>
            </a:pPr>
            <a:r>
              <a:rPr lang="zh-CN" altLang="en-US" sz="2000" dirty="0">
                <a:latin typeface="微软雅黑" panose="020B0503020204020204" pitchFamily="34" charset="-122"/>
                <a:ea typeface="微软雅黑" panose="020B0503020204020204" pitchFamily="34" charset="-122"/>
              </a:rPr>
              <a:t>化疗后腹泻，粒细胞缺乏合并发热，血小板低，暂停透析</a:t>
            </a:r>
            <a:endParaRPr lang="en-US" altLang="zh-CN" sz="2000" dirty="0">
              <a:latin typeface="微软雅黑" panose="020B0503020204020204" pitchFamily="34" charset="-122"/>
              <a:ea typeface="微软雅黑" panose="020B0503020204020204" pitchFamily="34" charset="-122"/>
            </a:endParaRPr>
          </a:p>
          <a:p>
            <a:pPr>
              <a:lnSpc>
                <a:spcPct val="100000"/>
              </a:lnSpc>
            </a:pPr>
            <a:r>
              <a:rPr lang="zh-CN" altLang="en-US" sz="2000" dirty="0">
                <a:latin typeface="微软雅黑" panose="020B0503020204020204" pitchFamily="34" charset="-122"/>
                <a:ea typeface="微软雅黑" panose="020B0503020204020204" pitchFamily="34" charset="-122"/>
              </a:rPr>
              <a:t>体温</a:t>
            </a:r>
            <a:r>
              <a:rPr lang="en-US" altLang="zh-CN" sz="2000" dirty="0">
                <a:latin typeface="微软雅黑" panose="020B0503020204020204" pitchFamily="34" charset="-122"/>
                <a:ea typeface="微软雅黑" panose="020B0503020204020204" pitchFamily="34" charset="-122"/>
              </a:rPr>
              <a:t>38.9℃</a:t>
            </a:r>
            <a:r>
              <a:rPr lang="zh-CN" altLang="en-US" sz="2000" dirty="0">
                <a:latin typeface="微软雅黑" panose="020B0503020204020204" pitchFamily="34" charset="-122"/>
                <a:ea typeface="微软雅黑" panose="020B0503020204020204" pitchFamily="34" charset="-122"/>
              </a:rPr>
              <a:t>，血培养电话回报球菌，加用万古霉素</a:t>
            </a:r>
          </a:p>
          <a:p>
            <a:endParaRPr kumimoji="1" lang="zh-CN" altLang="en-US" dirty="0">
              <a:latin typeface="Microsoft YaHei" panose="020B0503020204020204" pitchFamily="34" charset="-122"/>
              <a:ea typeface="Microsoft YaHei" panose="020B0503020204020204" pitchFamily="34" charset="-122"/>
            </a:endParaRPr>
          </a:p>
        </p:txBody>
      </p:sp>
      <p:graphicFrame>
        <p:nvGraphicFramePr>
          <p:cNvPr id="4" name="表格 3">
            <a:extLst>
              <a:ext uri="{FF2B5EF4-FFF2-40B4-BE49-F238E27FC236}">
                <a16:creationId xmlns:a16="http://schemas.microsoft.com/office/drawing/2014/main" id="{DEE9C483-3830-BE48-A8C1-2FB3B6228BFC}"/>
              </a:ext>
            </a:extLst>
          </p:cNvPr>
          <p:cNvGraphicFramePr>
            <a:graphicFrameLocks noGrp="1"/>
          </p:cNvGraphicFramePr>
          <p:nvPr>
            <p:extLst>
              <p:ext uri="{D42A27DB-BD31-4B8C-83A1-F6EECF244321}">
                <p14:modId xmlns:p14="http://schemas.microsoft.com/office/powerpoint/2010/main" val="805605224"/>
              </p:ext>
            </p:extLst>
          </p:nvPr>
        </p:nvGraphicFramePr>
        <p:xfrm>
          <a:off x="869044" y="4385974"/>
          <a:ext cx="7375362" cy="1747520"/>
        </p:xfrm>
        <a:graphic>
          <a:graphicData uri="http://schemas.openxmlformats.org/drawingml/2006/table">
            <a:tbl>
              <a:tblPr firstRow="1" bandRow="1">
                <a:tableStyleId>{5C22544A-7EE6-4342-B048-85BDC9FD1C3A}</a:tableStyleId>
              </a:tblPr>
              <a:tblGrid>
                <a:gridCol w="1192038">
                  <a:extLst>
                    <a:ext uri="{9D8B030D-6E8A-4147-A177-3AD203B41FA5}">
                      <a16:colId xmlns:a16="http://schemas.microsoft.com/office/drawing/2014/main" val="1680198319"/>
                    </a:ext>
                  </a:extLst>
                </a:gridCol>
                <a:gridCol w="883332">
                  <a:extLst>
                    <a:ext uri="{9D8B030D-6E8A-4147-A177-3AD203B41FA5}">
                      <a16:colId xmlns:a16="http://schemas.microsoft.com/office/drawing/2014/main" val="3922687180"/>
                    </a:ext>
                  </a:extLst>
                </a:gridCol>
                <a:gridCol w="883332">
                  <a:extLst>
                    <a:ext uri="{9D8B030D-6E8A-4147-A177-3AD203B41FA5}">
                      <a16:colId xmlns:a16="http://schemas.microsoft.com/office/drawing/2014/main" val="1755693349"/>
                    </a:ext>
                  </a:extLst>
                </a:gridCol>
                <a:gridCol w="883332">
                  <a:extLst>
                    <a:ext uri="{9D8B030D-6E8A-4147-A177-3AD203B41FA5}">
                      <a16:colId xmlns:a16="http://schemas.microsoft.com/office/drawing/2014/main" val="186956790"/>
                    </a:ext>
                  </a:extLst>
                </a:gridCol>
                <a:gridCol w="883332">
                  <a:extLst>
                    <a:ext uri="{9D8B030D-6E8A-4147-A177-3AD203B41FA5}">
                      <a16:colId xmlns:a16="http://schemas.microsoft.com/office/drawing/2014/main" val="2780510251"/>
                    </a:ext>
                  </a:extLst>
                </a:gridCol>
                <a:gridCol w="883332">
                  <a:extLst>
                    <a:ext uri="{9D8B030D-6E8A-4147-A177-3AD203B41FA5}">
                      <a16:colId xmlns:a16="http://schemas.microsoft.com/office/drawing/2014/main" val="1300478423"/>
                    </a:ext>
                  </a:extLst>
                </a:gridCol>
                <a:gridCol w="883332">
                  <a:extLst>
                    <a:ext uri="{9D8B030D-6E8A-4147-A177-3AD203B41FA5}">
                      <a16:colId xmlns:a16="http://schemas.microsoft.com/office/drawing/2014/main" val="845960426"/>
                    </a:ext>
                  </a:extLst>
                </a:gridCol>
                <a:gridCol w="883332">
                  <a:extLst>
                    <a:ext uri="{9D8B030D-6E8A-4147-A177-3AD203B41FA5}">
                      <a16:colId xmlns:a16="http://schemas.microsoft.com/office/drawing/2014/main" val="3792145765"/>
                    </a:ext>
                  </a:extLst>
                </a:gridCol>
              </a:tblGrid>
              <a:tr h="370840">
                <a:tc>
                  <a:txBody>
                    <a:bodyPr/>
                    <a:lstStyle/>
                    <a:p>
                      <a:pPr algn="ctr"/>
                      <a:endParaRPr lang="zh-CN" altLang="en-US" dirty="0"/>
                    </a:p>
                  </a:txBody>
                  <a:tcPr/>
                </a:tc>
                <a:tc>
                  <a:txBody>
                    <a:bodyPr/>
                    <a:lstStyle/>
                    <a:p>
                      <a:pPr algn="ctr"/>
                      <a:r>
                        <a:rPr lang="en-US" altLang="zh-CN" dirty="0"/>
                        <a:t>4.8</a:t>
                      </a:r>
                      <a:endParaRPr lang="zh-CN" altLang="en-US" dirty="0"/>
                    </a:p>
                  </a:txBody>
                  <a:tcPr/>
                </a:tc>
                <a:tc>
                  <a:txBody>
                    <a:bodyPr/>
                    <a:lstStyle/>
                    <a:p>
                      <a:pPr algn="ctr"/>
                      <a:r>
                        <a:rPr lang="en-US" altLang="zh-CN" dirty="0"/>
                        <a:t>4.10</a:t>
                      </a:r>
                      <a:endParaRPr lang="zh-CN" altLang="en-US" dirty="0"/>
                    </a:p>
                  </a:txBody>
                  <a:tcPr/>
                </a:tc>
                <a:tc>
                  <a:txBody>
                    <a:bodyPr/>
                    <a:lstStyle/>
                    <a:p>
                      <a:pPr algn="ctr"/>
                      <a:r>
                        <a:rPr lang="en-US" altLang="zh-CN" dirty="0"/>
                        <a:t>4.11</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4.14</a:t>
                      </a:r>
                      <a:endParaRPr lang="zh-CN" altLang="en-US" dirty="0"/>
                    </a:p>
                    <a:p>
                      <a:pPr algn="ctr"/>
                      <a:endParaRPr lang="zh-CN" altLang="en-US" dirty="0"/>
                    </a:p>
                  </a:txBody>
                  <a:tcPr/>
                </a:tc>
                <a:tc>
                  <a:txBody>
                    <a:bodyPr/>
                    <a:lstStyle/>
                    <a:p>
                      <a:pPr algn="ctr"/>
                      <a:r>
                        <a:rPr lang="en-US" altLang="zh-CN" dirty="0"/>
                        <a:t>4.18</a:t>
                      </a:r>
                      <a:endParaRPr lang="zh-CN" altLang="en-US" dirty="0"/>
                    </a:p>
                  </a:txBody>
                  <a:tcPr/>
                </a:tc>
                <a:tc>
                  <a:txBody>
                    <a:bodyPr/>
                    <a:lstStyle/>
                    <a:p>
                      <a:pPr algn="ctr"/>
                      <a:r>
                        <a:rPr lang="en-US" altLang="zh-CN" dirty="0"/>
                        <a:t>4.20</a:t>
                      </a:r>
                      <a:endParaRPr lang="zh-CN" altLang="en-US" dirty="0"/>
                    </a:p>
                  </a:txBody>
                  <a:tcPr/>
                </a:tc>
                <a:tc>
                  <a:txBody>
                    <a:bodyPr/>
                    <a:lstStyle/>
                    <a:p>
                      <a:pPr algn="ctr"/>
                      <a:r>
                        <a:rPr lang="en-US" altLang="zh-CN" dirty="0"/>
                        <a:t>4.21</a:t>
                      </a:r>
                      <a:endParaRPr lang="zh-CN" altLang="en-US" dirty="0"/>
                    </a:p>
                  </a:txBody>
                  <a:tcPr/>
                </a:tc>
                <a:extLst>
                  <a:ext uri="{0D108BD9-81ED-4DB2-BD59-A6C34878D82A}">
                    <a16:rowId xmlns:a16="http://schemas.microsoft.com/office/drawing/2014/main" val="3685771349"/>
                  </a:ext>
                </a:extLst>
              </a:tr>
              <a:tr h="370840">
                <a:tc>
                  <a:txBody>
                    <a:bodyPr/>
                    <a:lstStyle/>
                    <a:p>
                      <a:pPr algn="ctr"/>
                      <a:r>
                        <a:rPr lang="zh-CN" altLang="en-US" dirty="0"/>
                        <a:t>万古霉素</a:t>
                      </a:r>
                    </a:p>
                  </a:txBody>
                  <a:tcPr/>
                </a:tc>
                <a:tc>
                  <a:txBody>
                    <a:bodyPr/>
                    <a:lstStyle/>
                    <a:p>
                      <a:pPr algn="ctr"/>
                      <a:r>
                        <a:rPr lang="en-US" altLang="zh-CN" dirty="0"/>
                        <a:t>0.5g</a:t>
                      </a:r>
                      <a:r>
                        <a:rPr lang="zh-CN" altLang="en-US" dirty="0"/>
                        <a:t> </a:t>
                      </a:r>
                    </a:p>
                  </a:txBody>
                  <a:tcPr/>
                </a:tc>
                <a:tc>
                  <a:txBody>
                    <a:bodyPr/>
                    <a:lstStyle/>
                    <a:p>
                      <a:pPr algn="ctr"/>
                      <a:r>
                        <a:rPr lang="en-US" altLang="zh-CN" dirty="0"/>
                        <a:t>0.5g</a:t>
                      </a:r>
                      <a:endParaRPr lang="zh-CN" altLang="en-US" dirty="0"/>
                    </a:p>
                  </a:txBody>
                  <a:tcPr/>
                </a:tc>
                <a:tc>
                  <a:txBody>
                    <a:bodyPr/>
                    <a:lstStyle/>
                    <a:p>
                      <a:pPr algn="ctr"/>
                      <a:endParaRPr lang="zh-CN" altLang="en-US" dirty="0"/>
                    </a:p>
                  </a:txBody>
                  <a:tcPr/>
                </a:tc>
                <a:tc>
                  <a:txBody>
                    <a:bodyPr/>
                    <a:lstStyle/>
                    <a:p>
                      <a:pPr algn="ctr"/>
                      <a:r>
                        <a:rPr lang="en-US" altLang="zh-CN" dirty="0"/>
                        <a:t>0.5g</a:t>
                      </a:r>
                      <a:endParaRPr lang="zh-CN" altLang="en-US" dirty="0"/>
                    </a:p>
                  </a:txBody>
                  <a:tcPr/>
                </a:tc>
                <a:tc>
                  <a:txBody>
                    <a:bodyPr/>
                    <a:lstStyle/>
                    <a:p>
                      <a:pPr algn="ctr"/>
                      <a:r>
                        <a:rPr lang="en-US" altLang="zh-CN" dirty="0"/>
                        <a:t>0.5g</a:t>
                      </a:r>
                      <a:endParaRPr lang="zh-CN" altLang="en-US" dirty="0"/>
                    </a:p>
                  </a:txBody>
                  <a:tcPr/>
                </a:tc>
                <a:tc>
                  <a:txBody>
                    <a:bodyPr/>
                    <a:lstStyle/>
                    <a:p>
                      <a:pPr algn="ctr"/>
                      <a:r>
                        <a:rPr lang="en-US" altLang="zh-CN" dirty="0"/>
                        <a:t>0.5g</a:t>
                      </a:r>
                      <a:endParaRPr lang="zh-CN" altLang="en-US" dirty="0"/>
                    </a:p>
                  </a:txBody>
                  <a:tcPr/>
                </a:tc>
                <a:tc>
                  <a:txBody>
                    <a:bodyPr/>
                    <a:lstStyle/>
                    <a:p>
                      <a:pPr algn="ctr"/>
                      <a:r>
                        <a:rPr lang="zh-CN" altLang="en-US" dirty="0"/>
                        <a:t>停用</a:t>
                      </a:r>
                    </a:p>
                  </a:txBody>
                  <a:tcPr/>
                </a:tc>
                <a:extLst>
                  <a:ext uri="{0D108BD9-81ED-4DB2-BD59-A6C34878D82A}">
                    <a16:rowId xmlns:a16="http://schemas.microsoft.com/office/drawing/2014/main" val="3668701267"/>
                  </a:ext>
                </a:extLst>
              </a:tr>
              <a:tr h="211138">
                <a:tc>
                  <a:txBody>
                    <a:bodyPr/>
                    <a:lstStyle/>
                    <a:p>
                      <a:pPr algn="ctr"/>
                      <a:r>
                        <a:rPr lang="zh-CN" altLang="en-US" dirty="0"/>
                        <a:t>浓度</a:t>
                      </a:r>
                    </a:p>
                  </a:txBody>
                  <a:tcPr/>
                </a:tc>
                <a:tc>
                  <a:txBody>
                    <a:bodyPr/>
                    <a:lstStyle/>
                    <a:p>
                      <a:pPr algn="ctr"/>
                      <a:endParaRPr lang="zh-CN" altLang="en-US" dirty="0"/>
                    </a:p>
                  </a:txBody>
                  <a:tcPr/>
                </a:tc>
                <a:tc>
                  <a:txBody>
                    <a:bodyPr/>
                    <a:lstStyle/>
                    <a:p>
                      <a:pPr algn="ctr"/>
                      <a:r>
                        <a:rPr lang="en-US" altLang="zh-CN" dirty="0"/>
                        <a:t>4.6</a:t>
                      </a:r>
                    </a:p>
                  </a:txBody>
                  <a:tcPr/>
                </a:tc>
                <a:tc>
                  <a:txBody>
                    <a:bodyPr/>
                    <a:lstStyle/>
                    <a:p>
                      <a:pPr algn="ct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18.0</a:t>
                      </a:r>
                      <a:endParaRPr lang="zh-CN" altLang="en-US" dirty="0"/>
                    </a:p>
                  </a:txBody>
                  <a:tcPr/>
                </a:tc>
                <a:tc>
                  <a:txBody>
                    <a:bodyPr/>
                    <a:lstStyle/>
                    <a:p>
                      <a:pPr algn="ctr"/>
                      <a:r>
                        <a:rPr lang="en-US" altLang="zh-CN" dirty="0"/>
                        <a:t>24.7</a:t>
                      </a:r>
                      <a:endParaRPr lang="zh-CN" altLang="en-US" dirty="0"/>
                    </a:p>
                  </a:txBody>
                  <a:tcPr/>
                </a:tc>
                <a:tc>
                  <a:txBody>
                    <a:bodyPr/>
                    <a:lstStyle/>
                    <a:p>
                      <a:pPr algn="ctr"/>
                      <a:r>
                        <a:rPr lang="en-US" altLang="zh-CN" dirty="0"/>
                        <a:t>23.2</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1520996747"/>
                  </a:ext>
                </a:extLst>
              </a:tr>
              <a:tr h="370840">
                <a:tc>
                  <a:txBody>
                    <a:bodyPr/>
                    <a:lstStyle/>
                    <a:p>
                      <a:pPr algn="ctr"/>
                      <a:r>
                        <a:rPr lang="en-US" altLang="zh-CN" dirty="0"/>
                        <a:t>RRT</a:t>
                      </a:r>
                      <a:endParaRPr lang="zh-CN" altLang="en-US" dirty="0"/>
                    </a:p>
                  </a:txBody>
                  <a:tcPr/>
                </a:tc>
                <a:tc>
                  <a:txBody>
                    <a:bodyPr/>
                    <a:lstStyle/>
                    <a:p>
                      <a:pPr algn="ctr"/>
                      <a:r>
                        <a:rPr lang="en-US" altLang="zh-CN" dirty="0"/>
                        <a:t>HF</a:t>
                      </a:r>
                      <a:endParaRPr lang="zh-CN" altLang="en-US" dirty="0"/>
                    </a:p>
                  </a:txBody>
                  <a:tcPr/>
                </a:tc>
                <a:tc>
                  <a:txBody>
                    <a:bodyPr/>
                    <a:lstStyle/>
                    <a:p>
                      <a:pPr algn="ctr"/>
                      <a:endParaRPr lang="zh-CN" altLang="en-US" dirty="0"/>
                    </a:p>
                  </a:txBody>
                  <a:tcPr/>
                </a:tc>
                <a:tc>
                  <a:txBody>
                    <a:bodyPr/>
                    <a:lstStyle/>
                    <a:p>
                      <a:pPr algn="ctr"/>
                      <a:r>
                        <a:rPr lang="en-US" altLang="zh-CN" dirty="0"/>
                        <a:t>HF</a:t>
                      </a:r>
                      <a:endParaRPr lang="zh-CN" altLang="en-US" dirty="0"/>
                    </a:p>
                  </a:txBody>
                  <a:tcPr/>
                </a:tc>
                <a:tc>
                  <a:txBody>
                    <a:bodyPr/>
                    <a:lstStyle/>
                    <a:p>
                      <a:pPr algn="ctr"/>
                      <a:r>
                        <a:rPr lang="en-US" altLang="zh-CN" dirty="0"/>
                        <a:t>HF</a:t>
                      </a:r>
                      <a:endParaRPr lang="zh-CN" altLang="en-US" dirty="0"/>
                    </a:p>
                  </a:txBody>
                  <a:tcPr/>
                </a:tc>
                <a:tc>
                  <a:txBody>
                    <a:bodyPr/>
                    <a:lstStyle/>
                    <a:p>
                      <a:pPr algn="ctr"/>
                      <a:r>
                        <a:rPr lang="en-US" altLang="zh-CN" dirty="0"/>
                        <a:t>HF</a:t>
                      </a:r>
                      <a:endParaRPr lang="zh-CN" altLang="en-US" dirty="0"/>
                    </a:p>
                  </a:txBody>
                  <a:tcPr/>
                </a:tc>
                <a:tc>
                  <a:txBody>
                    <a:bodyPr/>
                    <a:lstStyle/>
                    <a:p>
                      <a:pPr algn="ct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2050345909"/>
                  </a:ext>
                </a:extLst>
              </a:tr>
            </a:tbl>
          </a:graphicData>
        </a:graphic>
      </p:graphicFrame>
      <p:sp>
        <p:nvSpPr>
          <p:cNvPr id="5" name="文本框 4">
            <a:extLst>
              <a:ext uri="{FF2B5EF4-FFF2-40B4-BE49-F238E27FC236}">
                <a16:creationId xmlns:a16="http://schemas.microsoft.com/office/drawing/2014/main" id="{C871FBE8-8B0B-8F43-B4E4-52530353C7C3}"/>
              </a:ext>
            </a:extLst>
          </p:cNvPr>
          <p:cNvSpPr txBox="1"/>
          <p:nvPr/>
        </p:nvSpPr>
        <p:spPr>
          <a:xfrm>
            <a:off x="5631437" y="1412776"/>
            <a:ext cx="2880320" cy="1477328"/>
          </a:xfrm>
          <a:prstGeom prst="rect">
            <a:avLst/>
          </a:prstGeom>
          <a:noFill/>
          <a:ln w="38100">
            <a:solidFill>
              <a:srgbClr val="0F6FC6"/>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cs typeface="微软雅黑" panose="020B0503020204020204" pitchFamily="34" charset="-122"/>
              </a:rPr>
              <a:t>2020.3.16</a:t>
            </a:r>
          </a:p>
          <a:p>
            <a:r>
              <a:rPr lang="en-US" altLang="zh-CN" dirty="0">
                <a:latin typeface="微软雅黑" panose="020B0503020204020204" pitchFamily="34" charset="-122"/>
                <a:ea typeface="微软雅黑" panose="020B0503020204020204" pitchFamily="34" charset="-122"/>
                <a:cs typeface="微软雅黑" panose="020B0503020204020204" pitchFamily="34" charset="-122"/>
              </a:rPr>
              <a:t>吉西他滨1g</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d1,8</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rPr>
              <a:t>奈达铂</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40</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mg</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d1</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cs typeface="微软雅黑" panose="020B0503020204020204" pitchFamily="34" charset="-122"/>
              </a:rPr>
              <a:t>恶心、呕吐、腹泻</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度；骨髓抑制</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IV</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度；</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Tree>
    <p:extLst>
      <p:ext uri="{BB962C8B-B14F-4D97-AF65-F5344CB8AC3E}">
        <p14:creationId xmlns:p14="http://schemas.microsoft.com/office/powerpoint/2010/main" val="414283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302734-4DDC-3947-9C88-3D4E05011A8E}"/>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病例一</a:t>
            </a:r>
          </a:p>
        </p:txBody>
      </p:sp>
      <p:sp>
        <p:nvSpPr>
          <p:cNvPr id="3" name="内容占位符 2">
            <a:extLst>
              <a:ext uri="{FF2B5EF4-FFF2-40B4-BE49-F238E27FC236}">
                <a16:creationId xmlns:a16="http://schemas.microsoft.com/office/drawing/2014/main" id="{05AD6C61-CE87-BB42-8C0D-BD3FB4249338}"/>
              </a:ext>
            </a:extLst>
          </p:cNvPr>
          <p:cNvSpPr>
            <a:spLocks noGrp="1"/>
          </p:cNvSpPr>
          <p:nvPr>
            <p:ph idx="1"/>
          </p:nvPr>
        </p:nvSpPr>
        <p:spPr/>
        <p:txBody>
          <a:bodyPr>
            <a:normAutofit/>
          </a:bodyPr>
          <a:lstStyle/>
          <a:p>
            <a:r>
              <a:rPr kumimoji="1" lang="zh-CN" altLang="en-US" sz="2400" dirty="0">
                <a:latin typeface="Microsoft YaHei" panose="020B0503020204020204" pitchFamily="34" charset="-122"/>
                <a:ea typeface="Microsoft YaHei" panose="020B0503020204020204" pitchFamily="34" charset="-122"/>
              </a:rPr>
              <a:t>万古霉素治疗药物监测</a:t>
            </a:r>
          </a:p>
        </p:txBody>
      </p:sp>
      <p:pic>
        <p:nvPicPr>
          <p:cNvPr id="7" name="图片 6">
            <a:extLst>
              <a:ext uri="{FF2B5EF4-FFF2-40B4-BE49-F238E27FC236}">
                <a16:creationId xmlns:a16="http://schemas.microsoft.com/office/drawing/2014/main" id="{1DEAF8B8-099A-0044-AF38-B06EBEE315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132856"/>
            <a:ext cx="8608276" cy="2917895"/>
          </a:xfrm>
          <a:prstGeom prst="rect">
            <a:avLst/>
          </a:prstGeom>
        </p:spPr>
      </p:pic>
    </p:spTree>
    <p:extLst>
      <p:ext uri="{BB962C8B-B14F-4D97-AF65-F5344CB8AC3E}">
        <p14:creationId xmlns:p14="http://schemas.microsoft.com/office/powerpoint/2010/main" val="244618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4C4666-A25E-D340-8626-DF44F621BFD0}"/>
              </a:ext>
            </a:extLst>
          </p:cNvPr>
          <p:cNvSpPr>
            <a:spLocks noGrp="1"/>
          </p:cNvSpPr>
          <p:nvPr>
            <p:ph type="title"/>
          </p:nvPr>
        </p:nvSpPr>
        <p:spPr>
          <a:xfrm>
            <a:off x="683568" y="188640"/>
            <a:ext cx="6984776" cy="597861"/>
          </a:xfrm>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用药优化原则</a:t>
            </a:r>
          </a:p>
        </p:txBody>
      </p:sp>
      <p:sp>
        <p:nvSpPr>
          <p:cNvPr id="3" name="内容占位符 2">
            <a:extLst>
              <a:ext uri="{FF2B5EF4-FFF2-40B4-BE49-F238E27FC236}">
                <a16:creationId xmlns:a16="http://schemas.microsoft.com/office/drawing/2014/main" id="{18C809D7-8776-7644-9E66-A236E7350F5E}"/>
              </a:ext>
            </a:extLst>
          </p:cNvPr>
          <p:cNvSpPr>
            <a:spLocks noGrp="1"/>
          </p:cNvSpPr>
          <p:nvPr>
            <p:ph idx="1"/>
          </p:nvPr>
        </p:nvSpPr>
        <p:spPr/>
        <p:txBody>
          <a:bodyPr/>
          <a:lstStyle/>
          <a:p>
            <a:endParaRPr kumimoji="1" lang="en-US" altLang="zh-CN" b="1" dirty="0">
              <a:latin typeface="Microsoft YaHei" panose="020B0503020204020204" pitchFamily="34" charset="-122"/>
              <a:ea typeface="Microsoft YaHei" panose="020B0503020204020204" pitchFamily="34" charset="-122"/>
            </a:endParaRPr>
          </a:p>
          <a:p>
            <a:r>
              <a:rPr kumimoji="1" lang="zh-CN" altLang="en-US" b="1" dirty="0">
                <a:latin typeface="Microsoft YaHei" panose="020B0503020204020204" pitchFamily="34" charset="-122"/>
                <a:ea typeface="Microsoft YaHei" panose="020B0503020204020204" pitchFamily="34" charset="-122"/>
              </a:rPr>
              <a:t>原则一：从说明书寻找药物特点信息</a:t>
            </a:r>
            <a:endParaRPr kumimoji="1" lang="en-US" altLang="zh-CN" b="1" dirty="0">
              <a:latin typeface="Microsoft YaHei" panose="020B0503020204020204" pitchFamily="34" charset="-122"/>
              <a:ea typeface="Microsoft YaHei" panose="020B0503020204020204" pitchFamily="34" charset="-122"/>
            </a:endParaRPr>
          </a:p>
          <a:p>
            <a:endParaRPr kumimoji="1" lang="en-US" altLang="zh-CN" b="1" dirty="0">
              <a:latin typeface="Microsoft YaHei" panose="020B0503020204020204" pitchFamily="34" charset="-122"/>
              <a:ea typeface="Microsoft YaHei" panose="020B0503020204020204" pitchFamily="34" charset="-122"/>
            </a:endParaRPr>
          </a:p>
          <a:p>
            <a:r>
              <a:rPr kumimoji="1" lang="zh-CN" altLang="en-US" b="1" dirty="0">
                <a:latin typeface="Microsoft YaHei" panose="020B0503020204020204" pitchFamily="34" charset="-122"/>
                <a:ea typeface="Microsoft YaHei" panose="020B0503020204020204" pitchFamily="34" charset="-122"/>
              </a:rPr>
              <a:t>原则二：证据大于经验</a:t>
            </a:r>
            <a:r>
              <a:rPr kumimoji="1" lang="en-US" altLang="zh-CN" b="1" dirty="0">
                <a:latin typeface="Microsoft YaHei" panose="020B0503020204020204" pitchFamily="34" charset="-122"/>
                <a:ea typeface="Microsoft YaHei" panose="020B0503020204020204" pitchFamily="34" charset="-122"/>
              </a:rPr>
              <a:t>——</a:t>
            </a:r>
            <a:r>
              <a:rPr kumimoji="1" lang="zh-CN" altLang="en-US" b="1" dirty="0">
                <a:latin typeface="Microsoft YaHei" panose="020B0503020204020204" pitchFamily="34" charset="-122"/>
                <a:ea typeface="Microsoft YaHei" panose="020B0503020204020204" pitchFamily="34" charset="-122"/>
              </a:rPr>
              <a:t>循证</a:t>
            </a:r>
            <a:endParaRPr kumimoji="1" lang="en-US" altLang="zh-CN" b="1" dirty="0">
              <a:latin typeface="Microsoft YaHei" panose="020B0503020204020204" pitchFamily="34" charset="-122"/>
              <a:ea typeface="Microsoft YaHei" panose="020B0503020204020204" pitchFamily="34" charset="-122"/>
            </a:endParaRPr>
          </a:p>
          <a:p>
            <a:endParaRPr kumimoji="1" lang="en-US" altLang="zh-CN" b="1" dirty="0">
              <a:latin typeface="Microsoft YaHei" panose="020B0503020204020204" pitchFamily="34" charset="-122"/>
              <a:ea typeface="Microsoft YaHei" panose="020B0503020204020204" pitchFamily="34" charset="-122"/>
            </a:endParaRPr>
          </a:p>
          <a:p>
            <a:r>
              <a:rPr kumimoji="1" lang="zh-CN" altLang="en-US" b="1" dirty="0">
                <a:latin typeface="Microsoft YaHei" panose="020B0503020204020204" pitchFamily="34" charset="-122"/>
                <a:ea typeface="Microsoft YaHei" panose="020B0503020204020204" pitchFamily="34" charset="-122"/>
              </a:rPr>
              <a:t>原则三：用浓度说话</a:t>
            </a:r>
            <a:r>
              <a:rPr kumimoji="1" lang="en-US" altLang="zh-CN" b="1" dirty="0">
                <a:latin typeface="Microsoft YaHei" panose="020B0503020204020204" pitchFamily="34" charset="-122"/>
                <a:ea typeface="Microsoft YaHei" panose="020B0503020204020204" pitchFamily="34" charset="-122"/>
              </a:rPr>
              <a:t>——</a:t>
            </a:r>
            <a:r>
              <a:rPr kumimoji="1" lang="zh-CN" altLang="en-US" b="1" dirty="0">
                <a:latin typeface="Microsoft YaHei" panose="020B0503020204020204" pitchFamily="34" charset="-122"/>
                <a:ea typeface="Microsoft YaHei" panose="020B0503020204020204" pitchFamily="34" charset="-122"/>
              </a:rPr>
              <a:t>治疗药物监测</a:t>
            </a:r>
            <a:endParaRPr kumimoji="1" lang="en-US" altLang="zh-CN" b="1" dirty="0">
              <a:latin typeface="Microsoft YaHei" panose="020B0503020204020204" pitchFamily="34" charset="-122"/>
              <a:ea typeface="Microsoft YaHei" panose="020B0503020204020204" pitchFamily="34" charset="-122"/>
            </a:endParaRPr>
          </a:p>
          <a:p>
            <a:pPr lvl="1"/>
            <a:r>
              <a:rPr kumimoji="1" lang="zh-CN" altLang="en-US" dirty="0">
                <a:latin typeface="Microsoft YaHei" panose="020B0503020204020204" pitchFamily="34" charset="-122"/>
                <a:ea typeface="Microsoft YaHei" panose="020B0503020204020204" pitchFamily="34" charset="-122"/>
              </a:rPr>
              <a:t>积极进行治疗药物监测，随时协调采血时间和方案</a:t>
            </a:r>
            <a:endParaRPr kumimoji="1" lang="en-US" altLang="zh-CN"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308172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0E7875-1916-CB49-AF65-9D078C989616}"/>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临床沟通原则</a:t>
            </a:r>
            <a:endParaRPr kumimoji="1" lang="zh-CN" altLang="en-US" sz="2800" dirty="0"/>
          </a:p>
        </p:txBody>
      </p:sp>
      <p:sp>
        <p:nvSpPr>
          <p:cNvPr id="3" name="内容占位符 2">
            <a:extLst>
              <a:ext uri="{FF2B5EF4-FFF2-40B4-BE49-F238E27FC236}">
                <a16:creationId xmlns:a16="http://schemas.microsoft.com/office/drawing/2014/main" id="{7E729513-A17B-C247-BCB7-462889FAB700}"/>
              </a:ext>
            </a:extLst>
          </p:cNvPr>
          <p:cNvSpPr>
            <a:spLocks noGrp="1"/>
          </p:cNvSpPr>
          <p:nvPr>
            <p:ph idx="1"/>
          </p:nvPr>
        </p:nvSpPr>
        <p:spPr/>
        <p:txBody>
          <a:bodyPr>
            <a:normAutofit/>
          </a:bodyPr>
          <a:lstStyle/>
          <a:p>
            <a:r>
              <a:rPr kumimoji="1" lang="zh-CN" altLang="en-US" b="1" dirty="0">
                <a:latin typeface="Microsoft YaHei" panose="020B0503020204020204" pitchFamily="34" charset="-122"/>
                <a:ea typeface="Microsoft YaHei" panose="020B0503020204020204" pitchFamily="34" charset="-122"/>
              </a:rPr>
              <a:t>原则一：</a:t>
            </a:r>
            <a:r>
              <a:rPr kumimoji="1" lang="en-US" altLang="zh-CN" b="1" dirty="0">
                <a:latin typeface="Microsoft YaHei" panose="020B0503020204020204" pitchFamily="34" charset="-122"/>
                <a:ea typeface="Microsoft YaHei" panose="020B0503020204020204" pitchFamily="34" charset="-122"/>
              </a:rPr>
              <a:t>less</a:t>
            </a:r>
            <a:r>
              <a:rPr kumimoji="1" lang="zh-CN" altLang="en-US" b="1" dirty="0">
                <a:latin typeface="Microsoft YaHei" panose="020B0503020204020204" pitchFamily="34" charset="-122"/>
                <a:ea typeface="Microsoft YaHei" panose="020B0503020204020204" pitchFamily="34" charset="-122"/>
              </a:rPr>
              <a:t> </a:t>
            </a:r>
            <a:r>
              <a:rPr kumimoji="1" lang="en-US" altLang="zh-CN" b="1" dirty="0">
                <a:latin typeface="Microsoft YaHei" panose="020B0503020204020204" pitchFamily="34" charset="-122"/>
                <a:ea typeface="Microsoft YaHei" panose="020B0503020204020204" pitchFamily="34" charset="-122"/>
              </a:rPr>
              <a:t>is</a:t>
            </a:r>
            <a:r>
              <a:rPr kumimoji="1" lang="zh-CN" altLang="en-US" b="1" dirty="0">
                <a:latin typeface="Microsoft YaHei" panose="020B0503020204020204" pitchFamily="34" charset="-122"/>
                <a:ea typeface="Microsoft YaHei" panose="020B0503020204020204" pitchFamily="34" charset="-122"/>
              </a:rPr>
              <a:t> </a:t>
            </a:r>
            <a:r>
              <a:rPr kumimoji="1" lang="en-US" altLang="zh-CN" b="1" dirty="0">
                <a:latin typeface="Microsoft YaHei" panose="020B0503020204020204" pitchFamily="34" charset="-122"/>
                <a:ea typeface="Microsoft YaHei" panose="020B0503020204020204" pitchFamily="34" charset="-122"/>
              </a:rPr>
              <a:t>enough</a:t>
            </a:r>
          </a:p>
          <a:p>
            <a:pPr lvl="1"/>
            <a:r>
              <a:rPr kumimoji="1" lang="zh-CN" altLang="en-US" dirty="0">
                <a:latin typeface="Microsoft YaHei" panose="020B0503020204020204" pitchFamily="34" charset="-122"/>
                <a:ea typeface="Microsoft YaHei" panose="020B0503020204020204" pitchFamily="34" charset="-122"/>
              </a:rPr>
              <a:t>减量不是降低治疗强度</a:t>
            </a:r>
            <a:endParaRPr kumimoji="1" lang="en-US" altLang="zh-CN" dirty="0">
              <a:latin typeface="Microsoft YaHei" panose="020B0503020204020204" pitchFamily="34" charset="-122"/>
              <a:ea typeface="Microsoft YaHei" panose="020B0503020204020204" pitchFamily="34" charset="-122"/>
            </a:endParaRPr>
          </a:p>
          <a:p>
            <a:endParaRPr kumimoji="1" lang="en-US" altLang="zh-CN" b="1" dirty="0">
              <a:latin typeface="Microsoft YaHei" panose="020B0503020204020204" pitchFamily="34" charset="-122"/>
              <a:ea typeface="Microsoft YaHei" panose="020B0503020204020204" pitchFamily="34" charset="-122"/>
            </a:endParaRPr>
          </a:p>
          <a:p>
            <a:r>
              <a:rPr kumimoji="1" lang="zh-CN" altLang="en-US" b="1" dirty="0">
                <a:latin typeface="Microsoft YaHei" panose="020B0503020204020204" pitchFamily="34" charset="-122"/>
                <a:ea typeface="Microsoft YaHei" panose="020B0503020204020204" pitchFamily="34" charset="-122"/>
              </a:rPr>
              <a:t>原则二：透后给，不透不给</a:t>
            </a:r>
            <a:endParaRPr kumimoji="1" lang="en-US" altLang="zh-CN" b="1" dirty="0">
              <a:latin typeface="Microsoft YaHei" panose="020B0503020204020204" pitchFamily="34" charset="-122"/>
              <a:ea typeface="Microsoft YaHei" panose="020B0503020204020204" pitchFamily="34" charset="-122"/>
            </a:endParaRPr>
          </a:p>
          <a:p>
            <a:pPr lvl="1"/>
            <a:r>
              <a:rPr kumimoji="1" lang="zh-CN" altLang="en-US" dirty="0">
                <a:latin typeface="Microsoft YaHei" panose="020B0503020204020204" pitchFamily="34" charset="-122"/>
                <a:ea typeface="Microsoft YaHei" panose="020B0503020204020204" pitchFamily="34" charset="-122"/>
              </a:rPr>
              <a:t>需要透析后使用的药物，不透不给</a:t>
            </a:r>
            <a:endParaRPr kumimoji="1" lang="en-US" altLang="zh-CN" dirty="0">
              <a:latin typeface="Microsoft YaHei" panose="020B0503020204020204" pitchFamily="34" charset="-122"/>
              <a:ea typeface="Microsoft YaHei" panose="020B0503020204020204" pitchFamily="34" charset="-122"/>
            </a:endParaRPr>
          </a:p>
          <a:p>
            <a:pPr lvl="1"/>
            <a:r>
              <a:rPr kumimoji="1" lang="zh-CN" altLang="en-US" dirty="0">
                <a:latin typeface="Microsoft YaHei" panose="020B0503020204020204" pitchFamily="34" charset="-122"/>
                <a:ea typeface="Microsoft YaHei" panose="020B0503020204020204" pitchFamily="34" charset="-122"/>
              </a:rPr>
              <a:t>滤过同样适用</a:t>
            </a:r>
            <a:endParaRPr kumimoji="1" lang="en-US" altLang="zh-CN" dirty="0">
              <a:latin typeface="Microsoft YaHei" panose="020B0503020204020204" pitchFamily="34" charset="-122"/>
              <a:ea typeface="Microsoft YaHei" panose="020B0503020204020204" pitchFamily="34" charset="-122"/>
            </a:endParaRPr>
          </a:p>
          <a:p>
            <a:pPr marL="0" indent="0">
              <a:buNone/>
            </a:pPr>
            <a:endParaRPr kumimoji="1" lang="en-US" altLang="zh-CN" b="1" dirty="0">
              <a:latin typeface="Microsoft YaHei" panose="020B0503020204020204" pitchFamily="34" charset="-122"/>
              <a:ea typeface="Microsoft YaHei" panose="020B0503020204020204" pitchFamily="34" charset="-122"/>
            </a:endParaRPr>
          </a:p>
          <a:p>
            <a:r>
              <a:rPr kumimoji="1" lang="zh-CN" altLang="en-US" b="1" dirty="0">
                <a:latin typeface="Microsoft YaHei" panose="020B0503020204020204" pitchFamily="34" charset="-122"/>
                <a:ea typeface="Microsoft YaHei" panose="020B0503020204020204" pitchFamily="34" charset="-122"/>
              </a:rPr>
              <a:t>原则三：及时跟踪并调整药物治疗方案</a:t>
            </a:r>
          </a:p>
        </p:txBody>
      </p:sp>
    </p:spTree>
    <p:extLst>
      <p:ext uri="{BB962C8B-B14F-4D97-AF65-F5344CB8AC3E}">
        <p14:creationId xmlns:p14="http://schemas.microsoft.com/office/powerpoint/2010/main" val="404968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标题 1"/>
          <p:cNvSpPr>
            <a:spLocks noGrp="1"/>
          </p:cNvSpPr>
          <p:nvPr>
            <p:ph type="title"/>
          </p:nvPr>
        </p:nvSpPr>
        <p:spPr/>
        <p:txBody>
          <a:bodyPr>
            <a:normAutofit/>
          </a:bodyPr>
          <a:lstStyle/>
          <a:p>
            <a:r>
              <a:rPr lang="zh-CN" altLang="en-US" sz="2800" b="1" dirty="0">
                <a:latin typeface="微软雅黑" pitchFamily="34" charset="-122"/>
                <a:ea typeface="微软雅黑" pitchFamily="34" charset="-122"/>
              </a:rPr>
              <a:t>概要</a:t>
            </a:r>
          </a:p>
        </p:txBody>
      </p:sp>
      <p:sp>
        <p:nvSpPr>
          <p:cNvPr id="1048618" name="内容占位符 2"/>
          <p:cNvSpPr>
            <a:spLocks noGrp="1"/>
          </p:cNvSpPr>
          <p:nvPr>
            <p:ph idx="1"/>
          </p:nvPr>
        </p:nvSpPr>
        <p:spPr/>
        <p:txBody>
          <a:bodyPr/>
          <a:lstStyle/>
          <a:p>
            <a:pPr marL="228600" lvl="1">
              <a:spcBef>
                <a:spcPts val="1000"/>
              </a:spcBef>
            </a:pPr>
            <a:r>
              <a:rPr lang="en-US" altLang="zh-CN" dirty="0">
                <a:latin typeface="微软雅黑" panose="020B0503020204020204" pitchFamily="34" charset="-122"/>
                <a:ea typeface="微软雅黑" panose="020B0503020204020204" pitchFamily="34" charset="-122"/>
              </a:rPr>
              <a:t>Overview</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of</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RRT</a:t>
            </a:r>
            <a:r>
              <a:rPr lang="en-US" altLang="zh-CN" dirty="0">
                <a:solidFill>
                  <a:schemeClr val="bg1">
                    <a:lumMod val="50000"/>
                  </a:schemeClr>
                </a:solidFill>
                <a:latin typeface="微软雅黑" panose="020B0503020204020204" pitchFamily="34" charset="-122"/>
                <a:ea typeface="微软雅黑" panose="020B0503020204020204" pitchFamily="34" charset="-122"/>
              </a:rPr>
              <a:t>——</a:t>
            </a:r>
            <a:r>
              <a:rPr lang="zh-CN" altLang="en-US" dirty="0">
                <a:solidFill>
                  <a:schemeClr val="bg1">
                    <a:lumMod val="50000"/>
                  </a:schemeClr>
                </a:solidFill>
                <a:latin typeface="微软雅黑" panose="020B0503020204020204" pitchFamily="34" charset="-122"/>
                <a:ea typeface="微软雅黑" panose="020B0503020204020204" pitchFamily="34" charset="-122"/>
              </a:rPr>
              <a:t>关于肾脏替代治疗</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a:p>
            <a:pPr marL="228600" lvl="1">
              <a:spcBef>
                <a:spcPts val="1000"/>
              </a:spcBef>
            </a:pPr>
            <a:r>
              <a:rPr lang="zh-CN" altLang="en-US" dirty="0">
                <a:latin typeface="微软雅黑" panose="020B0503020204020204" pitchFamily="34" charset="-122"/>
                <a:ea typeface="微软雅黑" panose="020B0503020204020204" pitchFamily="34" charset="-122"/>
              </a:rPr>
              <a:t>药师的困惑</a:t>
            </a:r>
            <a:r>
              <a:rPr lang="en-US" altLang="zh-CN" dirty="0">
                <a:solidFill>
                  <a:schemeClr val="bg1">
                    <a:lumMod val="50000"/>
                  </a:schemeClr>
                </a:solidFill>
                <a:latin typeface="微软雅黑" panose="020B0503020204020204" pitchFamily="34" charset="-122"/>
                <a:ea typeface="微软雅黑" panose="020B0503020204020204" pitchFamily="34" charset="-122"/>
              </a:rPr>
              <a:t>——</a:t>
            </a:r>
            <a:r>
              <a:rPr lang="zh-CN" altLang="en-US" dirty="0">
                <a:solidFill>
                  <a:schemeClr val="bg1">
                    <a:lumMod val="50000"/>
                  </a:schemeClr>
                </a:solidFill>
                <a:latin typeface="微软雅黑" panose="020B0503020204020204" pitchFamily="34" charset="-122"/>
                <a:ea typeface="微软雅黑" panose="020B0503020204020204" pitchFamily="34" charset="-122"/>
              </a:rPr>
              <a:t>处方怎么审？</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a:p>
            <a:pPr marL="228600" lvl="1">
              <a:spcBef>
                <a:spcPts val="1000"/>
              </a:spcBef>
            </a:pPr>
            <a:r>
              <a:rPr lang="en-US" altLang="zh-CN" dirty="0">
                <a:latin typeface="微软雅黑" panose="020B0503020204020204" pitchFamily="34" charset="-122"/>
                <a:ea typeface="微软雅黑" panose="020B0503020204020204" pitchFamily="34" charset="-122"/>
              </a:rPr>
              <a:t>RRT</a:t>
            </a:r>
            <a:r>
              <a:rPr lang="zh-CN" altLang="en-US" dirty="0">
                <a:latin typeface="微软雅黑" panose="020B0503020204020204" pitchFamily="34" charset="-122"/>
                <a:ea typeface="微软雅黑" panose="020B0503020204020204" pitchFamily="34" charset="-122"/>
              </a:rPr>
              <a:t>患者药物治疗特点及其影响因素</a:t>
            </a:r>
            <a:endParaRPr lang="en-US" altLang="zh-CN" dirty="0">
              <a:latin typeface="微软雅黑" panose="020B0503020204020204" pitchFamily="34" charset="-122"/>
              <a:ea typeface="微软雅黑" panose="020B0503020204020204" pitchFamily="34" charset="-122"/>
            </a:endParaRPr>
          </a:p>
          <a:p>
            <a:pPr marL="685800" lvl="2">
              <a:spcBef>
                <a:spcPts val="1000"/>
              </a:spcBef>
            </a:pPr>
            <a:r>
              <a:rPr lang="zh-CN" altLang="en-US" dirty="0">
                <a:latin typeface="微软雅黑" panose="020B0503020204020204" pitchFamily="34" charset="-122"/>
                <a:ea typeface="微软雅黑" panose="020B0503020204020204" pitchFamily="34" charset="-122"/>
              </a:rPr>
              <a:t>血液透析</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腹膜透析患者药物治疗特点</a:t>
            </a:r>
            <a:endParaRPr lang="en-US" altLang="zh-CN" dirty="0">
              <a:latin typeface="微软雅黑" panose="020B0503020204020204" pitchFamily="34" charset="-122"/>
              <a:ea typeface="微软雅黑" panose="020B0503020204020204" pitchFamily="34" charset="-122"/>
            </a:endParaRPr>
          </a:p>
          <a:p>
            <a:pPr marL="685800" lvl="2">
              <a:spcBef>
                <a:spcPts val="1000"/>
              </a:spcBef>
            </a:pPr>
            <a:r>
              <a:rPr lang="zh-CN" altLang="en-US" dirty="0">
                <a:latin typeface="微软雅黑" panose="020B0503020204020204" pitchFamily="34" charset="-122"/>
                <a:ea typeface="微软雅黑" panose="020B0503020204020204" pitchFamily="34" charset="-122"/>
              </a:rPr>
              <a:t>血液滤过的影响因素及浓度</a:t>
            </a:r>
            <a:r>
              <a:rPr lang="en-US" altLang="zh-CN" dirty="0">
                <a:latin typeface="微软雅黑" panose="020B0503020204020204" pitchFamily="34" charset="-122"/>
                <a:ea typeface="微软雅黑" panose="020B0503020204020204" pitchFamily="34" charset="-122"/>
              </a:rPr>
              <a:t>vs</a:t>
            </a:r>
            <a:r>
              <a:rPr lang="zh-CN" altLang="en-US" dirty="0">
                <a:latin typeface="微软雅黑" panose="020B0503020204020204" pitchFamily="34" charset="-122"/>
                <a:ea typeface="微软雅黑" panose="020B0503020204020204" pitchFamily="34" charset="-122"/>
              </a:rPr>
              <a:t>疗效的关系</a:t>
            </a:r>
            <a:endParaRPr lang="en-US" altLang="zh-CN" dirty="0">
              <a:latin typeface="微软雅黑" panose="020B0503020204020204" pitchFamily="34" charset="-122"/>
              <a:ea typeface="微软雅黑" panose="020B0503020204020204" pitchFamily="34" charset="-122"/>
            </a:endParaRPr>
          </a:p>
          <a:p>
            <a:pPr marL="228600" lvl="1">
              <a:spcBef>
                <a:spcPts val="1000"/>
              </a:spcBef>
            </a:pPr>
            <a:r>
              <a:rPr lang="zh-CN" altLang="en-US" dirty="0">
                <a:latin typeface="微软雅黑" panose="020B0503020204020204" pitchFamily="34" charset="-122"/>
                <a:ea typeface="微软雅黑" panose="020B0503020204020204" pitchFamily="34" charset="-122"/>
              </a:rPr>
              <a:t>用药优化原则与临床沟通要点</a:t>
            </a:r>
            <a:endParaRPr lang="en-US" altLang="zh-CN" dirty="0">
              <a:latin typeface="微软雅黑" panose="020B0503020204020204" pitchFamily="34" charset="-122"/>
              <a:ea typeface="微软雅黑" panose="020B0503020204020204" pitchFamily="34" charset="-122"/>
            </a:endParaRPr>
          </a:p>
          <a:p>
            <a:pPr marL="228600" lvl="1">
              <a:spcBef>
                <a:spcPts val="1000"/>
              </a:spcBef>
            </a:pPr>
            <a:r>
              <a:rPr lang="zh-CN" altLang="en-US" dirty="0">
                <a:latin typeface="微软雅黑" panose="020B0503020204020204" pitchFamily="34" charset="-122"/>
                <a:ea typeface="微软雅黑" panose="020B0503020204020204" pitchFamily="34" charset="-122"/>
              </a:rPr>
              <a:t>总结与展望</a:t>
            </a:r>
            <a:endParaRPr lang="en-US" altLang="zh-CN" dirty="0">
              <a:latin typeface="微软雅黑" panose="020B0503020204020204" pitchFamily="34" charset="-122"/>
              <a:ea typeface="微软雅黑" panose="020B0503020204020204" pitchFamily="34" charset="-122"/>
            </a:endParaRPr>
          </a:p>
          <a:p>
            <a:pPr marL="0" indent="0">
              <a:buNone/>
            </a:pP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302734-4DDC-3947-9C88-3D4E05011A8E}"/>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病例二</a:t>
            </a:r>
          </a:p>
        </p:txBody>
      </p:sp>
      <p:sp>
        <p:nvSpPr>
          <p:cNvPr id="3" name="内容占位符 2">
            <a:extLst>
              <a:ext uri="{FF2B5EF4-FFF2-40B4-BE49-F238E27FC236}">
                <a16:creationId xmlns:a16="http://schemas.microsoft.com/office/drawing/2014/main" id="{05AD6C61-CE87-BB42-8C0D-BD3FB4249338}"/>
              </a:ext>
            </a:extLst>
          </p:cNvPr>
          <p:cNvSpPr>
            <a:spLocks noGrp="1"/>
          </p:cNvSpPr>
          <p:nvPr>
            <p:ph idx="1"/>
          </p:nvPr>
        </p:nvSpPr>
        <p:spPr/>
        <p:txBody>
          <a:bodyPr>
            <a:normAutofit/>
          </a:bodyPr>
          <a:lstStyle/>
          <a:p>
            <a:pPr lvl="1"/>
            <a:r>
              <a:rPr lang="zh-CN" altLang="en-US" dirty="0">
                <a:latin typeface="微软雅黑" panose="020B0503020204020204" pitchFamily="34" charset="-122"/>
                <a:ea typeface="微软雅黑" panose="020B0503020204020204" pitchFamily="34" charset="-122"/>
              </a:rPr>
              <a:t>高**，男性，</a:t>
            </a:r>
            <a:r>
              <a:rPr lang="en-US" altLang="zh-CN" dirty="0">
                <a:latin typeface="微软雅黑" panose="020B0503020204020204" pitchFamily="34" charset="-122"/>
                <a:ea typeface="微软雅黑" panose="020B0503020204020204" pitchFamily="34" charset="-122"/>
              </a:rPr>
              <a:t>38</a:t>
            </a:r>
            <a:r>
              <a:rPr lang="zh-CN" altLang="en-US" dirty="0">
                <a:latin typeface="微软雅黑" panose="020B0503020204020204" pitchFamily="34" charset="-122"/>
                <a:ea typeface="微软雅黑" panose="020B0503020204020204" pitchFamily="34" charset="-122"/>
              </a:rPr>
              <a:t>岁，体重</a:t>
            </a:r>
            <a:r>
              <a:rPr lang="en-US" altLang="zh-CN" dirty="0">
                <a:latin typeface="微软雅黑" panose="020B0503020204020204" pitchFamily="34" charset="-122"/>
                <a:ea typeface="微软雅黑" panose="020B0503020204020204" pitchFamily="34" charset="-122"/>
              </a:rPr>
              <a:t>~70kg</a:t>
            </a:r>
          </a:p>
          <a:p>
            <a:pPr lvl="1"/>
            <a:r>
              <a:rPr lang="zh-CN" altLang="en-US" dirty="0">
                <a:latin typeface="微软雅黑" panose="020B0503020204020204" pitchFamily="34" charset="-122"/>
                <a:ea typeface="微软雅黑" panose="020B0503020204020204" pitchFamily="34" charset="-122"/>
              </a:rPr>
              <a:t>主诉：腹痛，腹泻，尿量减少</a:t>
            </a:r>
            <a:r>
              <a:rPr lang="en-US" altLang="zh-CN"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天，呼吸困难</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天</a:t>
            </a:r>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主要诊断：呼吸困难原因待查，弥漫性腹膜炎可能，肾病综合征，急性肾衰竭</a:t>
            </a:r>
            <a:endParaRPr lang="en-US" altLang="zh-CN" dirty="0">
              <a:latin typeface="微软雅黑" panose="020B0503020204020204" pitchFamily="34" charset="-122"/>
              <a:ea typeface="微软雅黑" panose="020B0503020204020204" pitchFamily="34" charset="-122"/>
            </a:endParaRPr>
          </a:p>
          <a:p>
            <a:pPr lvl="1"/>
            <a:r>
              <a:rPr lang="en-US" altLang="zh-CN" dirty="0" err="1">
                <a:latin typeface="微软雅黑" panose="020B0503020204020204" pitchFamily="34" charset="-122"/>
                <a:ea typeface="微软雅黑" panose="020B0503020204020204" pitchFamily="34" charset="-122"/>
              </a:rPr>
              <a:t>SCr</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412</a:t>
            </a:r>
            <a:r>
              <a:rPr lang="zh-CN" altLang="en-US"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μmol</a:t>
            </a:r>
            <a:r>
              <a:rPr lang="en-US" altLang="zh-CN" dirty="0">
                <a:latin typeface="微软雅黑" panose="020B0503020204020204" pitchFamily="34" charset="-122"/>
                <a:ea typeface="微软雅黑" panose="020B0503020204020204" pitchFamily="34" charset="-122"/>
              </a:rPr>
              <a:t>/L</a:t>
            </a:r>
          </a:p>
          <a:p>
            <a:pPr lvl="1"/>
            <a:endParaRPr lang="en-US" altLang="zh-CN" dirty="0">
              <a:latin typeface="微软雅黑" panose="020B0503020204020204" pitchFamily="34" charset="-122"/>
              <a:ea typeface="微软雅黑" panose="020B0503020204020204" pitchFamily="34" charset="-122"/>
            </a:endParaRPr>
          </a:p>
          <a:p>
            <a:pPr lvl="1"/>
            <a:r>
              <a:rPr lang="en-US" altLang="zh-CN" dirty="0">
                <a:latin typeface="微软雅黑" panose="020B0503020204020204" pitchFamily="34" charset="-122"/>
                <a:ea typeface="微软雅黑" panose="020B0503020204020204" pitchFamily="34" charset="-122"/>
              </a:rPr>
              <a:t>5.4</a:t>
            </a:r>
            <a:r>
              <a:rPr lang="zh-CN" altLang="en-US" dirty="0">
                <a:latin typeface="微软雅黑" panose="020B0503020204020204" pitchFamily="34" charset="-122"/>
                <a:ea typeface="微软雅黑" panose="020B0503020204020204" pitchFamily="34" charset="-122"/>
              </a:rPr>
              <a:t>起先后行</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次血液滤过</a:t>
            </a:r>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美罗培南 </a:t>
            </a:r>
            <a:r>
              <a:rPr lang="en-US" altLang="zh-CN" dirty="0">
                <a:latin typeface="微软雅黑" panose="020B0503020204020204" pitchFamily="34" charset="-122"/>
                <a:ea typeface="微软雅黑" panose="020B0503020204020204" pitchFamily="34" charset="-122"/>
              </a:rPr>
              <a:t>1g</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q12h</a:t>
            </a:r>
          </a:p>
          <a:p>
            <a:pPr lvl="1"/>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14692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302734-4DDC-3947-9C88-3D4E05011A8E}"/>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病例二</a:t>
            </a:r>
          </a:p>
        </p:txBody>
      </p:sp>
      <p:sp>
        <p:nvSpPr>
          <p:cNvPr id="3" name="内容占位符 2">
            <a:extLst>
              <a:ext uri="{FF2B5EF4-FFF2-40B4-BE49-F238E27FC236}">
                <a16:creationId xmlns:a16="http://schemas.microsoft.com/office/drawing/2014/main" id="{05AD6C61-CE87-BB42-8C0D-BD3FB4249338}"/>
              </a:ext>
            </a:extLst>
          </p:cNvPr>
          <p:cNvSpPr>
            <a:spLocks noGrp="1"/>
          </p:cNvSpPr>
          <p:nvPr>
            <p:ph idx="1"/>
          </p:nvPr>
        </p:nvSpPr>
        <p:spPr>
          <a:xfrm>
            <a:off x="628650" y="1247875"/>
            <a:ext cx="7886700" cy="1245021"/>
          </a:xfrm>
        </p:spPr>
        <p:txBody>
          <a:bodyPr>
            <a:normAutofit/>
          </a:bodyPr>
          <a:lstStyle/>
          <a:p>
            <a:pPr marL="457200" lvl="1" indent="0">
              <a:buNone/>
            </a:pPr>
            <a:r>
              <a:rPr lang="zh-CN" altLang="en-US" dirty="0">
                <a:latin typeface="微软雅黑" panose="020B0503020204020204" pitchFamily="34" charset="-122"/>
                <a:ea typeface="微软雅黑" panose="020B0503020204020204" pitchFamily="34" charset="-122"/>
              </a:rPr>
              <a:t>高**，男性，</a:t>
            </a:r>
            <a:r>
              <a:rPr lang="en-US" altLang="zh-CN" dirty="0">
                <a:latin typeface="微软雅黑" panose="020B0503020204020204" pitchFamily="34" charset="-122"/>
                <a:ea typeface="微软雅黑" panose="020B0503020204020204" pitchFamily="34" charset="-122"/>
              </a:rPr>
              <a:t>38</a:t>
            </a:r>
            <a:r>
              <a:rPr lang="zh-CN" altLang="en-US" dirty="0">
                <a:latin typeface="微软雅黑" panose="020B0503020204020204" pitchFamily="34" charset="-122"/>
                <a:ea typeface="微软雅黑" panose="020B0503020204020204" pitchFamily="34" charset="-122"/>
              </a:rPr>
              <a:t>岁，体重</a:t>
            </a:r>
            <a:r>
              <a:rPr lang="en-US" altLang="zh-CN" dirty="0">
                <a:latin typeface="微软雅黑" panose="020B0503020204020204" pitchFamily="34" charset="-122"/>
                <a:ea typeface="微软雅黑" panose="020B0503020204020204" pitchFamily="34" charset="-122"/>
              </a:rPr>
              <a:t>~70kg</a:t>
            </a:r>
          </a:p>
          <a:p>
            <a:pPr marL="457200" lvl="1" indent="0">
              <a:buNone/>
            </a:pPr>
            <a:r>
              <a:rPr lang="zh-CN" altLang="en-US" dirty="0">
                <a:latin typeface="微软雅黑" panose="020B0503020204020204" pitchFamily="34" charset="-122"/>
                <a:ea typeface="微软雅黑" panose="020B0503020204020204" pitchFamily="34" charset="-122"/>
              </a:rPr>
              <a:t>主诉：腹痛，腹泻，尿量减少</a:t>
            </a:r>
            <a:r>
              <a:rPr lang="en-US" altLang="zh-CN"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天，呼吸困难</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天</a:t>
            </a:r>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p:txBody>
      </p:sp>
      <p:graphicFrame>
        <p:nvGraphicFramePr>
          <p:cNvPr id="4" name="表格 3">
            <a:extLst>
              <a:ext uri="{FF2B5EF4-FFF2-40B4-BE49-F238E27FC236}">
                <a16:creationId xmlns:a16="http://schemas.microsoft.com/office/drawing/2014/main" id="{18B48D2F-371E-8848-AA0C-F18027612FBD}"/>
              </a:ext>
            </a:extLst>
          </p:cNvPr>
          <p:cNvGraphicFramePr>
            <a:graphicFrameLocks noGrp="1"/>
          </p:cNvGraphicFramePr>
          <p:nvPr>
            <p:extLst>
              <p:ext uri="{D42A27DB-BD31-4B8C-83A1-F6EECF244321}">
                <p14:modId xmlns:p14="http://schemas.microsoft.com/office/powerpoint/2010/main" val="2605434480"/>
              </p:ext>
            </p:extLst>
          </p:nvPr>
        </p:nvGraphicFramePr>
        <p:xfrm>
          <a:off x="395536" y="2518901"/>
          <a:ext cx="8577780" cy="2667000"/>
        </p:xfrm>
        <a:graphic>
          <a:graphicData uri="http://schemas.openxmlformats.org/drawingml/2006/table">
            <a:tbl>
              <a:tblPr firstRow="1" bandRow="1">
                <a:tableStyleId>{5C22544A-7EE6-4342-B048-85BDC9FD1C3A}</a:tableStyleId>
              </a:tblPr>
              <a:tblGrid>
                <a:gridCol w="1108999">
                  <a:extLst>
                    <a:ext uri="{9D8B030D-6E8A-4147-A177-3AD203B41FA5}">
                      <a16:colId xmlns:a16="http://schemas.microsoft.com/office/drawing/2014/main" val="1680198319"/>
                    </a:ext>
                  </a:extLst>
                </a:gridCol>
                <a:gridCol w="699903">
                  <a:extLst>
                    <a:ext uri="{9D8B030D-6E8A-4147-A177-3AD203B41FA5}">
                      <a16:colId xmlns:a16="http://schemas.microsoft.com/office/drawing/2014/main" val="3922687180"/>
                    </a:ext>
                  </a:extLst>
                </a:gridCol>
                <a:gridCol w="699903">
                  <a:extLst>
                    <a:ext uri="{9D8B030D-6E8A-4147-A177-3AD203B41FA5}">
                      <a16:colId xmlns:a16="http://schemas.microsoft.com/office/drawing/2014/main" val="186956790"/>
                    </a:ext>
                  </a:extLst>
                </a:gridCol>
                <a:gridCol w="699903">
                  <a:extLst>
                    <a:ext uri="{9D8B030D-6E8A-4147-A177-3AD203B41FA5}">
                      <a16:colId xmlns:a16="http://schemas.microsoft.com/office/drawing/2014/main" val="2780510251"/>
                    </a:ext>
                  </a:extLst>
                </a:gridCol>
                <a:gridCol w="699903">
                  <a:extLst>
                    <a:ext uri="{9D8B030D-6E8A-4147-A177-3AD203B41FA5}">
                      <a16:colId xmlns:a16="http://schemas.microsoft.com/office/drawing/2014/main" val="1300478423"/>
                    </a:ext>
                  </a:extLst>
                </a:gridCol>
                <a:gridCol w="699903">
                  <a:extLst>
                    <a:ext uri="{9D8B030D-6E8A-4147-A177-3AD203B41FA5}">
                      <a16:colId xmlns:a16="http://schemas.microsoft.com/office/drawing/2014/main" val="845960426"/>
                    </a:ext>
                  </a:extLst>
                </a:gridCol>
                <a:gridCol w="990110">
                  <a:extLst>
                    <a:ext uri="{9D8B030D-6E8A-4147-A177-3AD203B41FA5}">
                      <a16:colId xmlns:a16="http://schemas.microsoft.com/office/drawing/2014/main" val="3792145765"/>
                    </a:ext>
                  </a:extLst>
                </a:gridCol>
                <a:gridCol w="162016">
                  <a:extLst>
                    <a:ext uri="{9D8B030D-6E8A-4147-A177-3AD203B41FA5}">
                      <a16:colId xmlns:a16="http://schemas.microsoft.com/office/drawing/2014/main" val="577638704"/>
                    </a:ext>
                  </a:extLst>
                </a:gridCol>
                <a:gridCol w="720080">
                  <a:extLst>
                    <a:ext uri="{9D8B030D-6E8A-4147-A177-3AD203B41FA5}">
                      <a16:colId xmlns:a16="http://schemas.microsoft.com/office/drawing/2014/main" val="1468439133"/>
                    </a:ext>
                  </a:extLst>
                </a:gridCol>
                <a:gridCol w="116840">
                  <a:extLst>
                    <a:ext uri="{9D8B030D-6E8A-4147-A177-3AD203B41FA5}">
                      <a16:colId xmlns:a16="http://schemas.microsoft.com/office/drawing/2014/main" val="3616281915"/>
                    </a:ext>
                  </a:extLst>
                </a:gridCol>
                <a:gridCol w="990110">
                  <a:extLst>
                    <a:ext uri="{9D8B030D-6E8A-4147-A177-3AD203B41FA5}">
                      <a16:colId xmlns:a16="http://schemas.microsoft.com/office/drawing/2014/main" val="538889492"/>
                    </a:ext>
                  </a:extLst>
                </a:gridCol>
                <a:gridCol w="990110">
                  <a:extLst>
                    <a:ext uri="{9D8B030D-6E8A-4147-A177-3AD203B41FA5}">
                      <a16:colId xmlns:a16="http://schemas.microsoft.com/office/drawing/2014/main" val="2596850813"/>
                    </a:ext>
                  </a:extLst>
                </a:gridCol>
              </a:tblGrid>
              <a:tr h="370840">
                <a:tc>
                  <a:txBody>
                    <a:bodyPr/>
                    <a:lstStyle/>
                    <a:p>
                      <a:pPr algn="ctr"/>
                      <a:endParaRPr lang="zh-CN" altLang="en-US" sz="1400" dirty="0"/>
                    </a:p>
                  </a:txBody>
                  <a:tcPr/>
                </a:tc>
                <a:tc>
                  <a:txBody>
                    <a:bodyPr/>
                    <a:lstStyle/>
                    <a:p>
                      <a:pPr algn="ctr"/>
                      <a:r>
                        <a:rPr lang="en-US" altLang="zh-CN" sz="1400" dirty="0"/>
                        <a:t>5.2</a:t>
                      </a:r>
                      <a:endParaRPr lang="zh-CN" altLang="en-US" sz="1400" dirty="0"/>
                    </a:p>
                  </a:txBody>
                  <a:tcPr/>
                </a:tc>
                <a:tc>
                  <a:txBody>
                    <a:bodyPr/>
                    <a:lstStyle/>
                    <a:p>
                      <a:pPr algn="ctr"/>
                      <a:r>
                        <a:rPr lang="en-US" altLang="zh-CN" sz="1400" dirty="0"/>
                        <a:t>5.4</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5.5</a:t>
                      </a:r>
                      <a:endParaRPr lang="zh-CN" altLang="en-US" sz="1400" dirty="0"/>
                    </a:p>
                    <a:p>
                      <a:pPr algn="ctr"/>
                      <a:endParaRPr lang="zh-CN" altLang="en-US" sz="1400" dirty="0"/>
                    </a:p>
                  </a:txBody>
                  <a:tcPr/>
                </a:tc>
                <a:tc>
                  <a:txBody>
                    <a:bodyPr/>
                    <a:lstStyle/>
                    <a:p>
                      <a:pPr algn="ctr"/>
                      <a:r>
                        <a:rPr lang="en-US" altLang="zh-CN" sz="1400" dirty="0"/>
                        <a:t>5.6</a:t>
                      </a:r>
                      <a:endParaRPr lang="zh-CN" altLang="en-US" sz="1400" dirty="0"/>
                    </a:p>
                  </a:txBody>
                  <a:tcPr/>
                </a:tc>
                <a:tc>
                  <a:txBody>
                    <a:bodyPr/>
                    <a:lstStyle/>
                    <a:p>
                      <a:pPr algn="ctr"/>
                      <a:r>
                        <a:rPr lang="en-US" altLang="zh-CN" sz="1400" dirty="0"/>
                        <a:t>5.7</a:t>
                      </a:r>
                      <a:endParaRPr lang="zh-CN" altLang="en-US" sz="1400" dirty="0"/>
                    </a:p>
                  </a:txBody>
                  <a:tcPr/>
                </a:tc>
                <a:tc>
                  <a:txBody>
                    <a:bodyPr/>
                    <a:lstStyle/>
                    <a:p>
                      <a:pPr algn="ctr"/>
                      <a:r>
                        <a:rPr lang="en-US" altLang="zh-CN" sz="1400" dirty="0"/>
                        <a:t>5.8</a:t>
                      </a:r>
                      <a:endParaRPr lang="zh-CN" altLang="en-US" sz="1400" dirty="0"/>
                    </a:p>
                  </a:txBody>
                  <a:tcPr/>
                </a:tc>
                <a:tc gridSpan="3">
                  <a:txBody>
                    <a:bodyPr/>
                    <a:lstStyle/>
                    <a:p>
                      <a:pPr algn="ctr"/>
                      <a:r>
                        <a:rPr lang="en-US" altLang="zh-CN" sz="1400" dirty="0"/>
                        <a:t>5.9</a:t>
                      </a:r>
                      <a:endParaRPr lang="zh-CN" altLang="en-US" sz="1400" dirty="0"/>
                    </a:p>
                  </a:txBody>
                  <a:tcPr/>
                </a:tc>
                <a:tc hMerge="1">
                  <a:txBody>
                    <a:bodyPr/>
                    <a:lstStyle/>
                    <a:p>
                      <a:pPr algn="ctr"/>
                      <a:endParaRPr lang="zh-CN" altLang="en-US" sz="1400" dirty="0"/>
                    </a:p>
                  </a:txBody>
                  <a:tcPr/>
                </a:tc>
                <a:tc hMerge="1">
                  <a:txBody>
                    <a:bodyPr/>
                    <a:lstStyle/>
                    <a:p>
                      <a:pPr algn="ctr"/>
                      <a:endParaRPr lang="zh-CN" altLang="en-US" sz="1400" dirty="0"/>
                    </a:p>
                  </a:txBody>
                  <a:tcPr/>
                </a:tc>
                <a:tc>
                  <a:txBody>
                    <a:bodyPr/>
                    <a:lstStyle/>
                    <a:p>
                      <a:pPr algn="ctr"/>
                      <a:r>
                        <a:rPr lang="en-US" altLang="zh-CN" sz="1400" dirty="0"/>
                        <a:t>5.10</a:t>
                      </a:r>
                      <a:endParaRPr lang="zh-CN" altLang="en-US" sz="1400" dirty="0"/>
                    </a:p>
                  </a:txBody>
                  <a:tcPr/>
                </a:tc>
                <a:tc>
                  <a:txBody>
                    <a:bodyPr/>
                    <a:lstStyle/>
                    <a:p>
                      <a:pPr algn="ctr"/>
                      <a:r>
                        <a:rPr lang="en-US" altLang="zh-CN" sz="1400" dirty="0"/>
                        <a:t>5.11</a:t>
                      </a:r>
                      <a:endParaRPr lang="zh-CN" altLang="en-US" sz="1400" dirty="0"/>
                    </a:p>
                  </a:txBody>
                  <a:tcPr/>
                </a:tc>
                <a:extLst>
                  <a:ext uri="{0D108BD9-81ED-4DB2-BD59-A6C34878D82A}">
                    <a16:rowId xmlns:a16="http://schemas.microsoft.com/office/drawing/2014/main" val="3685771349"/>
                  </a:ext>
                </a:extLst>
              </a:tr>
              <a:tr h="370840">
                <a:tc>
                  <a:txBody>
                    <a:bodyPr/>
                    <a:lstStyle/>
                    <a:p>
                      <a:pPr algn="ctr"/>
                      <a:r>
                        <a:rPr lang="zh-CN" altLang="en-US" sz="1400" dirty="0"/>
                        <a:t>美罗培南</a:t>
                      </a:r>
                    </a:p>
                  </a:txBody>
                  <a:tcPr/>
                </a:tc>
                <a:tc gridSpan="5">
                  <a:txBody>
                    <a:bodyPr/>
                    <a:lstStyle/>
                    <a:p>
                      <a:pPr algn="ctr"/>
                      <a:r>
                        <a:rPr lang="en-US" altLang="zh-CN" sz="1400" dirty="0"/>
                        <a:t>1g</a:t>
                      </a:r>
                      <a:r>
                        <a:rPr lang="zh-CN" altLang="en-US" sz="1400" dirty="0"/>
                        <a:t> </a:t>
                      </a:r>
                      <a:r>
                        <a:rPr lang="en-US" altLang="zh-CN" sz="1400" dirty="0"/>
                        <a:t>q12h</a:t>
                      </a:r>
                      <a:endParaRPr lang="zh-CN" altLang="en-US" sz="1400" dirty="0"/>
                    </a:p>
                  </a:txBody>
                  <a:tcPr/>
                </a:tc>
                <a:tc hMerge="1">
                  <a:txBody>
                    <a:bodyPr/>
                    <a:lstStyle/>
                    <a:p>
                      <a:pPr algn="ctr"/>
                      <a:endParaRPr lang="zh-CN" altLang="en-US" dirty="0"/>
                    </a:p>
                  </a:txBody>
                  <a:tcPr/>
                </a:tc>
                <a:tc hMerge="1">
                  <a:txBody>
                    <a:bodyPr/>
                    <a:lstStyle/>
                    <a:p>
                      <a:pPr algn="ctr"/>
                      <a:endParaRPr lang="zh-CN" altLang="en-US" dirty="0"/>
                    </a:p>
                  </a:txBody>
                  <a:tcPr/>
                </a:tc>
                <a:tc hMerge="1">
                  <a:txBody>
                    <a:bodyPr/>
                    <a:lstStyle/>
                    <a:p>
                      <a:pPr algn="ctr"/>
                      <a:endParaRPr lang="zh-CN" altLang="en-US" dirty="0"/>
                    </a:p>
                  </a:txBody>
                  <a:tcPr/>
                </a:tc>
                <a:tc hMerge="1">
                  <a:txBody>
                    <a:bodyPr/>
                    <a:lstStyle/>
                    <a:p>
                      <a:pPr algn="ctr"/>
                      <a:endParaRPr lang="zh-CN" altLang="en-US" dirty="0"/>
                    </a:p>
                  </a:txBody>
                  <a:tcPr/>
                </a:tc>
                <a:tc gridSpan="6">
                  <a:txBody>
                    <a:bodyPr/>
                    <a:lstStyle/>
                    <a:p>
                      <a:pPr algn="ctr"/>
                      <a:r>
                        <a:rPr lang="en-US" altLang="zh-CN" sz="1400" dirty="0"/>
                        <a:t>0.5g</a:t>
                      </a:r>
                      <a:r>
                        <a:rPr lang="zh-CN" altLang="en-US" sz="1400" dirty="0"/>
                        <a:t> </a:t>
                      </a:r>
                      <a:r>
                        <a:rPr lang="en-US" altLang="zh-CN" sz="1400" dirty="0"/>
                        <a:t>q12h</a:t>
                      </a:r>
                      <a:endParaRPr lang="zh-CN" altLang="en-US" sz="1400" dirty="0"/>
                    </a:p>
                  </a:txBody>
                  <a:tcPr/>
                </a:tc>
                <a:tc hMerge="1">
                  <a:txBody>
                    <a:bodyPr/>
                    <a:lstStyle/>
                    <a:p>
                      <a:pPr algn="ctr"/>
                      <a:endParaRPr lang="zh-CN" altLang="en-US" dirty="0"/>
                    </a:p>
                  </a:txBody>
                  <a:tcPr/>
                </a:tc>
                <a:tc hMerge="1">
                  <a:txBody>
                    <a:bodyPr/>
                    <a:lstStyle/>
                    <a:p>
                      <a:endParaRPr lang="zh-CN" altLang="en-US"/>
                    </a:p>
                  </a:txBody>
                  <a:tcPr/>
                </a:tc>
                <a:tc hMerge="1">
                  <a:txBody>
                    <a:bodyPr/>
                    <a:lstStyle/>
                    <a:p>
                      <a:endParaRPr lang="zh-CN" altLang="en-US"/>
                    </a:p>
                  </a:txBody>
                  <a:tcPr/>
                </a:tc>
                <a:tc hMerge="1">
                  <a:txBody>
                    <a:bodyPr/>
                    <a:lstStyle/>
                    <a:p>
                      <a:pPr algn="ctr"/>
                      <a:endParaRPr lang="zh-CN" altLang="en-US" dirty="0"/>
                    </a:p>
                  </a:txBody>
                  <a:tcPr/>
                </a:tc>
                <a:tc hMerge="1">
                  <a:txBody>
                    <a:bodyPr/>
                    <a:lstStyle/>
                    <a:p>
                      <a:pPr algn="ctr"/>
                      <a:endParaRPr lang="zh-CN" altLang="en-US" dirty="0"/>
                    </a:p>
                  </a:txBody>
                  <a:tcPr/>
                </a:tc>
                <a:extLst>
                  <a:ext uri="{0D108BD9-81ED-4DB2-BD59-A6C34878D82A}">
                    <a16:rowId xmlns:a16="http://schemas.microsoft.com/office/drawing/2014/main" val="3668701267"/>
                  </a:ext>
                </a:extLst>
              </a:tr>
              <a:tr h="211138">
                <a:tc>
                  <a:txBody>
                    <a:bodyPr/>
                    <a:lstStyle/>
                    <a:p>
                      <a:pPr algn="ctr"/>
                      <a:r>
                        <a:rPr lang="zh-CN" altLang="en-US" sz="1400" dirty="0"/>
                        <a:t>浓度</a:t>
                      </a:r>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gridSpan="2">
                  <a:txBody>
                    <a:bodyPr/>
                    <a:lstStyle/>
                    <a:p>
                      <a:pPr algn="ctr"/>
                      <a:r>
                        <a:rPr lang="zh-CN" altLang="en-US" sz="1400" dirty="0"/>
                        <a:t>血</a:t>
                      </a:r>
                      <a:r>
                        <a:rPr lang="en-US" altLang="zh-CN" sz="1400" dirty="0"/>
                        <a:t>24.7;</a:t>
                      </a:r>
                      <a:r>
                        <a:rPr lang="zh-CN" altLang="en-US" sz="1400" dirty="0"/>
                        <a:t> </a:t>
                      </a:r>
                      <a:r>
                        <a:rPr lang="en-US" altLang="zh-CN" sz="1400" dirty="0"/>
                        <a:t>20.0</a:t>
                      </a:r>
                    </a:p>
                    <a:p>
                      <a:pPr algn="ctr"/>
                      <a:r>
                        <a:rPr lang="zh-CN" altLang="en-US" sz="1400" dirty="0"/>
                        <a:t>引</a:t>
                      </a:r>
                      <a:r>
                        <a:rPr lang="en-US" altLang="zh-CN" sz="1400" dirty="0"/>
                        <a:t>25.0;</a:t>
                      </a:r>
                      <a:r>
                        <a:rPr lang="zh-CN" altLang="en-US" sz="1400" dirty="0"/>
                        <a:t> </a:t>
                      </a:r>
                      <a:r>
                        <a:rPr lang="en-US" altLang="zh-CN" sz="1400" dirty="0"/>
                        <a:t>7.05</a:t>
                      </a:r>
                      <a:endParaRPr lang="zh-CN" altLang="en-US" sz="1400" dirty="0"/>
                    </a:p>
                  </a:txBody>
                  <a:tcPr/>
                </a:tc>
                <a:tc hMerge="1">
                  <a:txBody>
                    <a:bodyPr/>
                    <a:lstStyle/>
                    <a:p>
                      <a:pPr algn="ctr"/>
                      <a:endParaRPr lang="zh-CN" altLang="en-US" sz="1600" dirty="0"/>
                    </a:p>
                  </a:txBody>
                  <a:tcPr/>
                </a:tc>
                <a:tc>
                  <a:txBody>
                    <a:bodyPr/>
                    <a:lstStyle/>
                    <a:p>
                      <a:pPr algn="ctr"/>
                      <a:endParaRPr lang="zh-CN" altLang="en-US" sz="1400" dirty="0"/>
                    </a:p>
                  </a:txBody>
                  <a:tcPr/>
                </a:tc>
                <a:tc gridSpan="2">
                  <a:txBody>
                    <a:bodyPr/>
                    <a:lstStyle/>
                    <a:p>
                      <a:pPr algn="ctr"/>
                      <a:r>
                        <a:rPr lang="zh-CN" altLang="en-US" sz="1400" dirty="0"/>
                        <a:t>血</a:t>
                      </a:r>
                      <a:r>
                        <a:rPr lang="en-US" altLang="zh-CN" sz="1400" dirty="0"/>
                        <a:t>21.7;</a:t>
                      </a:r>
                      <a:r>
                        <a:rPr lang="zh-CN" altLang="en-US" sz="1400" dirty="0"/>
                        <a:t> </a:t>
                      </a:r>
                      <a:r>
                        <a:rPr lang="en-US" altLang="zh-CN" sz="1400" dirty="0"/>
                        <a:t>9.88</a:t>
                      </a:r>
                    </a:p>
                    <a:p>
                      <a:pPr algn="ctr"/>
                      <a:r>
                        <a:rPr lang="zh-CN" altLang="en-US" sz="1400" dirty="0"/>
                        <a:t>引</a:t>
                      </a:r>
                      <a:r>
                        <a:rPr lang="en-US" altLang="zh-CN" sz="1400" dirty="0"/>
                        <a:t>11.3;</a:t>
                      </a:r>
                      <a:r>
                        <a:rPr lang="zh-CN" altLang="en-US" sz="1400" dirty="0"/>
                        <a:t> </a:t>
                      </a:r>
                      <a:r>
                        <a:rPr lang="en-US" altLang="zh-CN" sz="1400" dirty="0"/>
                        <a:t>12.8</a:t>
                      </a:r>
                      <a:endParaRPr lang="zh-CN" altLang="en-US" sz="1400" dirty="0"/>
                    </a:p>
                  </a:txBody>
                  <a:tcPr/>
                </a:tc>
                <a:tc hMerge="1">
                  <a:txBody>
                    <a:bodyPr/>
                    <a:lstStyle/>
                    <a:p>
                      <a:pPr algn="ctr"/>
                      <a:r>
                        <a:rPr lang="zh-CN" altLang="en-US" sz="1400" dirty="0"/>
                        <a:t>血</a:t>
                      </a:r>
                      <a:r>
                        <a:rPr lang="en-US" altLang="zh-CN" sz="1400" dirty="0"/>
                        <a:t>24.7;</a:t>
                      </a:r>
                      <a:r>
                        <a:rPr lang="zh-CN" altLang="en-US" sz="1400" dirty="0"/>
                        <a:t> </a:t>
                      </a:r>
                      <a:r>
                        <a:rPr lang="en-US" altLang="zh-CN" sz="1400" dirty="0"/>
                        <a:t>20.0</a:t>
                      </a:r>
                    </a:p>
                    <a:p>
                      <a:pPr algn="ctr"/>
                      <a:r>
                        <a:rPr lang="zh-CN" altLang="en-US" sz="1400" dirty="0"/>
                        <a:t>引</a:t>
                      </a:r>
                      <a:r>
                        <a:rPr lang="en-US" altLang="zh-CN" sz="1400" dirty="0"/>
                        <a:t>25.0;</a:t>
                      </a:r>
                      <a:r>
                        <a:rPr lang="zh-CN" altLang="en-US" sz="1400" dirty="0"/>
                        <a:t> </a:t>
                      </a:r>
                      <a:r>
                        <a:rPr lang="en-US" altLang="zh-CN" sz="1400" dirty="0"/>
                        <a:t>7.05</a:t>
                      </a:r>
                      <a:endParaRPr lang="zh-CN" altLang="en-US" sz="1400" dirty="0"/>
                    </a:p>
                    <a:p>
                      <a:pPr algn="ctr"/>
                      <a:endParaRPr lang="zh-CN" altLang="en-US" sz="1200" dirty="0"/>
                    </a:p>
                  </a:txBody>
                  <a:tcPr/>
                </a:tc>
                <a:tc>
                  <a:txBody>
                    <a:bodyPr/>
                    <a:lstStyle/>
                    <a:p>
                      <a:pPr algn="ctr"/>
                      <a:endParaRPr lang="zh-CN" altLang="en-US" sz="1400" dirty="0"/>
                    </a:p>
                  </a:txBody>
                  <a:tcPr/>
                </a:tc>
                <a:extLst>
                  <a:ext uri="{0D108BD9-81ED-4DB2-BD59-A6C34878D82A}">
                    <a16:rowId xmlns:a16="http://schemas.microsoft.com/office/drawing/2014/main" val="1520996747"/>
                  </a:ext>
                </a:extLst>
              </a:tr>
              <a:tr h="370840">
                <a:tc>
                  <a:txBody>
                    <a:bodyPr/>
                    <a:lstStyle/>
                    <a:p>
                      <a:pPr algn="ctr"/>
                      <a:r>
                        <a:rPr lang="en-US" altLang="zh-CN" sz="1400" dirty="0"/>
                        <a:t>HF</a:t>
                      </a:r>
                      <a:endParaRPr lang="zh-CN" altLang="en-US" sz="1400" dirty="0"/>
                    </a:p>
                  </a:txBody>
                  <a:tcPr/>
                </a:tc>
                <a:tc>
                  <a:txBody>
                    <a:bodyPr/>
                    <a:lstStyle/>
                    <a:p>
                      <a:pPr algn="ct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dirty="0"/>
                        <a:t>起始</a:t>
                      </a:r>
                      <a:r>
                        <a:rPr lang="en-US" altLang="zh-CN" sz="1400" dirty="0"/>
                        <a:t>2825</a:t>
                      </a:r>
                      <a:endParaRPr lang="zh-CN" altLang="en-US" sz="1400" dirty="0"/>
                    </a:p>
                  </a:txBody>
                  <a:tcPr/>
                </a:tc>
                <a:tc>
                  <a:txBody>
                    <a:bodyPr/>
                    <a:lstStyle/>
                    <a:p>
                      <a:pPr algn="ctr"/>
                      <a:r>
                        <a:rPr lang="en-US" altLang="zh-CN" sz="1400" dirty="0"/>
                        <a:t>2250</a:t>
                      </a:r>
                      <a:endParaRPr lang="zh-CN" altLang="en-US" sz="1400" dirty="0"/>
                    </a:p>
                  </a:txBody>
                  <a:tcPr/>
                </a:tc>
                <a:tc>
                  <a:txBody>
                    <a:bodyPr/>
                    <a:lstStyle/>
                    <a:p>
                      <a:pPr algn="ctr"/>
                      <a:r>
                        <a:rPr lang="en-US" altLang="zh-CN" sz="1400" dirty="0"/>
                        <a:t>2330</a:t>
                      </a:r>
                      <a:endParaRPr lang="zh-CN" altLang="en-US" sz="1400" dirty="0"/>
                    </a:p>
                  </a:txBody>
                  <a:tcPr/>
                </a:tc>
                <a:tc>
                  <a:txBody>
                    <a:bodyPr/>
                    <a:lstStyle/>
                    <a:p>
                      <a:pPr algn="ctr"/>
                      <a:r>
                        <a:rPr lang="en-US" altLang="zh-CN" sz="1400" dirty="0"/>
                        <a:t>/</a:t>
                      </a:r>
                      <a:endParaRPr lang="zh-CN" altLang="en-US" sz="1400" dirty="0"/>
                    </a:p>
                  </a:txBody>
                  <a:tcPr/>
                </a:tc>
                <a:tc gridSpan="2">
                  <a:txBody>
                    <a:bodyPr/>
                    <a:lstStyle/>
                    <a:p>
                      <a:pPr algn="ctr"/>
                      <a:r>
                        <a:rPr lang="en-US" altLang="zh-CN" sz="1400" dirty="0"/>
                        <a:t>/</a:t>
                      </a:r>
                      <a:endParaRPr lang="zh-CN" altLang="en-US" sz="1400" dirty="0"/>
                    </a:p>
                  </a:txBody>
                  <a:tcPr/>
                </a:tc>
                <a:tc hMerge="1">
                  <a:txBody>
                    <a:bodyPr/>
                    <a:lstStyle/>
                    <a:p>
                      <a:pPr algn="ctr"/>
                      <a:endParaRPr lang="zh-CN" altLang="en-US" sz="1600" dirty="0"/>
                    </a:p>
                  </a:txBody>
                  <a:tcPr/>
                </a:tc>
                <a:tc>
                  <a:txBody>
                    <a:bodyPr/>
                    <a:lstStyle/>
                    <a:p>
                      <a:pPr algn="ctr"/>
                      <a:r>
                        <a:rPr lang="en-US" altLang="zh-CN" sz="1400" dirty="0"/>
                        <a:t>2030</a:t>
                      </a:r>
                      <a:endParaRPr lang="zh-CN" altLang="en-US" sz="1400" dirty="0"/>
                    </a:p>
                  </a:txBody>
                  <a:tcPr/>
                </a:tc>
                <a:tc gridSpan="2">
                  <a:txBody>
                    <a:bodyPr/>
                    <a:lstStyle/>
                    <a:p>
                      <a:pPr algn="ctr"/>
                      <a:r>
                        <a:rPr lang="en-US" altLang="zh-CN" sz="1400" dirty="0"/>
                        <a:t>/</a:t>
                      </a:r>
                      <a:endParaRPr lang="zh-CN" altLang="en-US" sz="1400" dirty="0"/>
                    </a:p>
                  </a:txBody>
                  <a:tcPr/>
                </a:tc>
                <a:tc hMerge="1">
                  <a:txBody>
                    <a:bodyPr/>
                    <a:lstStyle/>
                    <a:p>
                      <a:pPr algn="ctr"/>
                      <a:endParaRPr lang="zh-CN" altLang="en-US" sz="1400" dirty="0"/>
                    </a:p>
                  </a:txBody>
                  <a:tcPr/>
                </a:tc>
                <a:tc>
                  <a:txBody>
                    <a:bodyPr/>
                    <a:lstStyle/>
                    <a:p>
                      <a:pPr algn="ctr"/>
                      <a:r>
                        <a:rPr lang="en-US" altLang="zh-CN" sz="1400" dirty="0"/>
                        <a:t>/</a:t>
                      </a:r>
                      <a:endParaRPr lang="zh-CN" altLang="en-US" sz="1400" dirty="0"/>
                    </a:p>
                  </a:txBody>
                  <a:tcPr/>
                </a:tc>
                <a:extLst>
                  <a:ext uri="{0D108BD9-81ED-4DB2-BD59-A6C34878D82A}">
                    <a16:rowId xmlns:a16="http://schemas.microsoft.com/office/drawing/2014/main" val="2050345909"/>
                  </a:ext>
                </a:extLst>
              </a:tr>
              <a:tr h="370840">
                <a:tc>
                  <a:txBody>
                    <a:bodyPr/>
                    <a:lstStyle/>
                    <a:p>
                      <a:pPr algn="ctr"/>
                      <a:r>
                        <a:rPr lang="zh-CN" altLang="en-US" sz="1400" dirty="0"/>
                        <a:t>引流液</a:t>
                      </a:r>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gridSpan="2">
                  <a:txBody>
                    <a:bodyPr/>
                    <a:lstStyle/>
                    <a:p>
                      <a:pPr algn="ctr"/>
                      <a:r>
                        <a:rPr lang="en-US" altLang="zh-CN" sz="1400" dirty="0"/>
                        <a:t>900ml</a:t>
                      </a:r>
                      <a:endParaRPr lang="zh-CN" altLang="en-US" sz="1400" dirty="0"/>
                    </a:p>
                  </a:txBody>
                  <a:tcPr/>
                </a:tc>
                <a:tc hMerge="1">
                  <a:txBody>
                    <a:bodyPr/>
                    <a:lstStyle/>
                    <a:p>
                      <a:pPr algn="ctr"/>
                      <a:endParaRPr lang="zh-CN" altLang="en-US" sz="1600" dirty="0"/>
                    </a:p>
                  </a:txBody>
                  <a:tcPr/>
                </a:tc>
                <a:tc>
                  <a:txBody>
                    <a:bodyPr/>
                    <a:lstStyle/>
                    <a:p>
                      <a:pPr algn="ctr"/>
                      <a:r>
                        <a:rPr lang="en-US" altLang="zh-CN" sz="1400" dirty="0"/>
                        <a:t>1830</a:t>
                      </a:r>
                      <a:endParaRPr lang="zh-CN" altLang="en-US" sz="1400" dirty="0"/>
                    </a:p>
                  </a:txBody>
                  <a:tcPr/>
                </a:tc>
                <a:tc gridSpan="2">
                  <a:txBody>
                    <a:bodyPr/>
                    <a:lstStyle/>
                    <a:p>
                      <a:pPr algn="ctr"/>
                      <a:r>
                        <a:rPr lang="en-US" altLang="zh-CN" sz="1400" dirty="0"/>
                        <a:t>1480</a:t>
                      </a:r>
                      <a:endParaRPr lang="zh-CN" altLang="en-US" sz="1400" dirty="0"/>
                    </a:p>
                  </a:txBody>
                  <a:tcPr/>
                </a:tc>
                <a:tc hMerge="1">
                  <a:txBody>
                    <a:bodyPr/>
                    <a:lstStyle/>
                    <a:p>
                      <a:pPr algn="ctr"/>
                      <a:endParaRPr lang="zh-CN" altLang="en-US" sz="1400" dirty="0"/>
                    </a:p>
                  </a:txBody>
                  <a:tcPr/>
                </a:tc>
                <a:tc>
                  <a:txBody>
                    <a:bodyPr/>
                    <a:lstStyle/>
                    <a:p>
                      <a:pPr algn="ctr"/>
                      <a:r>
                        <a:rPr lang="en-US" altLang="zh-CN" sz="1400" dirty="0"/>
                        <a:t>600</a:t>
                      </a:r>
                      <a:endParaRPr lang="zh-CN" altLang="en-US" sz="1400" dirty="0"/>
                    </a:p>
                  </a:txBody>
                  <a:tcPr/>
                </a:tc>
                <a:extLst>
                  <a:ext uri="{0D108BD9-81ED-4DB2-BD59-A6C34878D82A}">
                    <a16:rowId xmlns:a16="http://schemas.microsoft.com/office/drawing/2014/main" val="282654763"/>
                  </a:ext>
                </a:extLst>
              </a:tr>
              <a:tr h="370840">
                <a:tc>
                  <a:txBody>
                    <a:bodyPr/>
                    <a:lstStyle/>
                    <a:p>
                      <a:pPr algn="ctr"/>
                      <a:r>
                        <a:rPr lang="en-US" altLang="zh-CN" sz="1400" dirty="0"/>
                        <a:t>PCT</a:t>
                      </a: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gridSpan="2">
                  <a:txBody>
                    <a:bodyPr/>
                    <a:lstStyle/>
                    <a:p>
                      <a:pPr algn="ctr"/>
                      <a:endParaRPr lang="zh-CN" altLang="en-US" sz="1400" dirty="0"/>
                    </a:p>
                  </a:txBody>
                  <a:tcPr/>
                </a:tc>
                <a:tc hMerge="1">
                  <a:txBody>
                    <a:bodyPr/>
                    <a:lstStyle/>
                    <a:p>
                      <a:endParaRPr lang="zh-CN" altLang="en-US"/>
                    </a:p>
                  </a:txBody>
                  <a:tcPr/>
                </a:tc>
                <a:tc>
                  <a:txBody>
                    <a:bodyPr/>
                    <a:lstStyle/>
                    <a:p>
                      <a:pPr algn="ctr"/>
                      <a:r>
                        <a:rPr lang="en-US" altLang="zh-CN" sz="1400" dirty="0"/>
                        <a:t>34.39</a:t>
                      </a:r>
                      <a:endParaRPr lang="zh-CN" altLang="en-US" sz="1400" dirty="0"/>
                    </a:p>
                  </a:txBody>
                  <a:tcPr/>
                </a:tc>
                <a:tc gridSpan="2">
                  <a:txBody>
                    <a:bodyPr/>
                    <a:lstStyle/>
                    <a:p>
                      <a:pPr algn="ctr"/>
                      <a:endParaRPr lang="zh-CN" altLang="en-US" sz="1400" dirty="0"/>
                    </a:p>
                  </a:txBody>
                  <a:tcPr/>
                </a:tc>
                <a:tc hMerge="1">
                  <a:txBody>
                    <a:bodyPr/>
                    <a:lstStyle/>
                    <a:p>
                      <a:endParaRPr lang="zh-CN" altLang="en-US"/>
                    </a:p>
                  </a:txBody>
                  <a:tcPr/>
                </a:tc>
                <a:tc>
                  <a:txBody>
                    <a:bodyPr/>
                    <a:lstStyle/>
                    <a:p>
                      <a:pPr algn="ctr"/>
                      <a:r>
                        <a:rPr lang="en-US" altLang="zh-CN" sz="1400" dirty="0"/>
                        <a:t>13.52</a:t>
                      </a:r>
                      <a:endParaRPr lang="zh-CN" altLang="en-US" sz="1400" dirty="0"/>
                    </a:p>
                  </a:txBody>
                  <a:tcPr/>
                </a:tc>
                <a:extLst>
                  <a:ext uri="{0D108BD9-81ED-4DB2-BD59-A6C34878D82A}">
                    <a16:rowId xmlns:a16="http://schemas.microsoft.com/office/drawing/2014/main" val="3569251141"/>
                  </a:ext>
                </a:extLst>
              </a:tr>
            </a:tbl>
          </a:graphicData>
        </a:graphic>
      </p:graphicFrame>
    </p:spTree>
    <p:extLst>
      <p:ext uri="{BB962C8B-B14F-4D97-AF65-F5344CB8AC3E}">
        <p14:creationId xmlns:p14="http://schemas.microsoft.com/office/powerpoint/2010/main" val="2635193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302734-4DDC-3947-9C88-3D4E05011A8E}"/>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病例二</a:t>
            </a:r>
          </a:p>
        </p:txBody>
      </p:sp>
      <p:sp>
        <p:nvSpPr>
          <p:cNvPr id="3" name="内容占位符 2">
            <a:extLst>
              <a:ext uri="{FF2B5EF4-FFF2-40B4-BE49-F238E27FC236}">
                <a16:creationId xmlns:a16="http://schemas.microsoft.com/office/drawing/2014/main" id="{05AD6C61-CE87-BB42-8C0D-BD3FB4249338}"/>
              </a:ext>
            </a:extLst>
          </p:cNvPr>
          <p:cNvSpPr>
            <a:spLocks noGrp="1"/>
          </p:cNvSpPr>
          <p:nvPr>
            <p:ph idx="1"/>
          </p:nvPr>
        </p:nvSpPr>
        <p:spPr>
          <a:xfrm>
            <a:off x="628650" y="1247875"/>
            <a:ext cx="7886700" cy="1245021"/>
          </a:xfrm>
        </p:spPr>
        <p:txBody>
          <a:bodyPr>
            <a:normAutofit/>
          </a:bodyPr>
          <a:lstStyle/>
          <a:p>
            <a:pPr marL="457200" lvl="1" indent="0">
              <a:buNone/>
            </a:pPr>
            <a:r>
              <a:rPr lang="zh-CN" altLang="en-US" dirty="0">
                <a:latin typeface="微软雅黑" panose="020B0503020204020204" pitchFamily="34" charset="-122"/>
                <a:ea typeface="微软雅黑" panose="020B0503020204020204" pitchFamily="34" charset="-122"/>
              </a:rPr>
              <a:t>高**，男性，</a:t>
            </a:r>
            <a:r>
              <a:rPr lang="en-US" altLang="zh-CN" dirty="0">
                <a:latin typeface="微软雅黑" panose="020B0503020204020204" pitchFamily="34" charset="-122"/>
                <a:ea typeface="微软雅黑" panose="020B0503020204020204" pitchFamily="34" charset="-122"/>
              </a:rPr>
              <a:t>38</a:t>
            </a:r>
            <a:r>
              <a:rPr lang="zh-CN" altLang="en-US" dirty="0">
                <a:latin typeface="微软雅黑" panose="020B0503020204020204" pitchFamily="34" charset="-122"/>
                <a:ea typeface="微软雅黑" panose="020B0503020204020204" pitchFamily="34" charset="-122"/>
              </a:rPr>
              <a:t>岁，体重</a:t>
            </a:r>
            <a:r>
              <a:rPr lang="en-US" altLang="zh-CN" dirty="0">
                <a:latin typeface="微软雅黑" panose="020B0503020204020204" pitchFamily="34" charset="-122"/>
                <a:ea typeface="微软雅黑" panose="020B0503020204020204" pitchFamily="34" charset="-122"/>
              </a:rPr>
              <a:t>~70kg</a:t>
            </a:r>
          </a:p>
          <a:p>
            <a:pPr marL="457200" lvl="1" indent="0">
              <a:buNone/>
            </a:pPr>
            <a:r>
              <a:rPr lang="zh-CN" altLang="en-US" dirty="0">
                <a:latin typeface="微软雅黑" panose="020B0503020204020204" pitchFamily="34" charset="-122"/>
                <a:ea typeface="微软雅黑" panose="020B0503020204020204" pitchFamily="34" charset="-122"/>
              </a:rPr>
              <a:t>主诉：腹痛，腹泻，尿量减少</a:t>
            </a:r>
            <a:r>
              <a:rPr lang="en-US" altLang="zh-CN"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天，呼吸困难</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天</a:t>
            </a:r>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p:txBody>
      </p:sp>
      <p:graphicFrame>
        <p:nvGraphicFramePr>
          <p:cNvPr id="4" name="表格 3">
            <a:extLst>
              <a:ext uri="{FF2B5EF4-FFF2-40B4-BE49-F238E27FC236}">
                <a16:creationId xmlns:a16="http://schemas.microsoft.com/office/drawing/2014/main" id="{18B48D2F-371E-8848-AA0C-F18027612FBD}"/>
              </a:ext>
            </a:extLst>
          </p:cNvPr>
          <p:cNvGraphicFramePr>
            <a:graphicFrameLocks noGrp="1"/>
          </p:cNvGraphicFramePr>
          <p:nvPr>
            <p:extLst>
              <p:ext uri="{D42A27DB-BD31-4B8C-83A1-F6EECF244321}">
                <p14:modId xmlns:p14="http://schemas.microsoft.com/office/powerpoint/2010/main" val="203682955"/>
              </p:ext>
            </p:extLst>
          </p:nvPr>
        </p:nvGraphicFramePr>
        <p:xfrm>
          <a:off x="395536" y="2342334"/>
          <a:ext cx="8577780" cy="2667000"/>
        </p:xfrm>
        <a:graphic>
          <a:graphicData uri="http://schemas.openxmlformats.org/drawingml/2006/table">
            <a:tbl>
              <a:tblPr firstRow="1" bandRow="1">
                <a:tableStyleId>{5C22544A-7EE6-4342-B048-85BDC9FD1C3A}</a:tableStyleId>
              </a:tblPr>
              <a:tblGrid>
                <a:gridCol w="1108999">
                  <a:extLst>
                    <a:ext uri="{9D8B030D-6E8A-4147-A177-3AD203B41FA5}">
                      <a16:colId xmlns:a16="http://schemas.microsoft.com/office/drawing/2014/main" val="1680198319"/>
                    </a:ext>
                  </a:extLst>
                </a:gridCol>
                <a:gridCol w="699903">
                  <a:extLst>
                    <a:ext uri="{9D8B030D-6E8A-4147-A177-3AD203B41FA5}">
                      <a16:colId xmlns:a16="http://schemas.microsoft.com/office/drawing/2014/main" val="3922687180"/>
                    </a:ext>
                  </a:extLst>
                </a:gridCol>
                <a:gridCol w="699903">
                  <a:extLst>
                    <a:ext uri="{9D8B030D-6E8A-4147-A177-3AD203B41FA5}">
                      <a16:colId xmlns:a16="http://schemas.microsoft.com/office/drawing/2014/main" val="186956790"/>
                    </a:ext>
                  </a:extLst>
                </a:gridCol>
                <a:gridCol w="699903">
                  <a:extLst>
                    <a:ext uri="{9D8B030D-6E8A-4147-A177-3AD203B41FA5}">
                      <a16:colId xmlns:a16="http://schemas.microsoft.com/office/drawing/2014/main" val="2780510251"/>
                    </a:ext>
                  </a:extLst>
                </a:gridCol>
                <a:gridCol w="699903">
                  <a:extLst>
                    <a:ext uri="{9D8B030D-6E8A-4147-A177-3AD203B41FA5}">
                      <a16:colId xmlns:a16="http://schemas.microsoft.com/office/drawing/2014/main" val="1300478423"/>
                    </a:ext>
                  </a:extLst>
                </a:gridCol>
                <a:gridCol w="699903">
                  <a:extLst>
                    <a:ext uri="{9D8B030D-6E8A-4147-A177-3AD203B41FA5}">
                      <a16:colId xmlns:a16="http://schemas.microsoft.com/office/drawing/2014/main" val="845960426"/>
                    </a:ext>
                  </a:extLst>
                </a:gridCol>
                <a:gridCol w="990110">
                  <a:extLst>
                    <a:ext uri="{9D8B030D-6E8A-4147-A177-3AD203B41FA5}">
                      <a16:colId xmlns:a16="http://schemas.microsoft.com/office/drawing/2014/main" val="3792145765"/>
                    </a:ext>
                  </a:extLst>
                </a:gridCol>
                <a:gridCol w="162016">
                  <a:extLst>
                    <a:ext uri="{9D8B030D-6E8A-4147-A177-3AD203B41FA5}">
                      <a16:colId xmlns:a16="http://schemas.microsoft.com/office/drawing/2014/main" val="577638704"/>
                    </a:ext>
                  </a:extLst>
                </a:gridCol>
                <a:gridCol w="720080">
                  <a:extLst>
                    <a:ext uri="{9D8B030D-6E8A-4147-A177-3AD203B41FA5}">
                      <a16:colId xmlns:a16="http://schemas.microsoft.com/office/drawing/2014/main" val="1468439133"/>
                    </a:ext>
                  </a:extLst>
                </a:gridCol>
                <a:gridCol w="116840">
                  <a:extLst>
                    <a:ext uri="{9D8B030D-6E8A-4147-A177-3AD203B41FA5}">
                      <a16:colId xmlns:a16="http://schemas.microsoft.com/office/drawing/2014/main" val="3616281915"/>
                    </a:ext>
                  </a:extLst>
                </a:gridCol>
                <a:gridCol w="990110">
                  <a:extLst>
                    <a:ext uri="{9D8B030D-6E8A-4147-A177-3AD203B41FA5}">
                      <a16:colId xmlns:a16="http://schemas.microsoft.com/office/drawing/2014/main" val="538889492"/>
                    </a:ext>
                  </a:extLst>
                </a:gridCol>
                <a:gridCol w="990110">
                  <a:extLst>
                    <a:ext uri="{9D8B030D-6E8A-4147-A177-3AD203B41FA5}">
                      <a16:colId xmlns:a16="http://schemas.microsoft.com/office/drawing/2014/main" val="2596850813"/>
                    </a:ext>
                  </a:extLst>
                </a:gridCol>
              </a:tblGrid>
              <a:tr h="370840">
                <a:tc>
                  <a:txBody>
                    <a:bodyPr/>
                    <a:lstStyle/>
                    <a:p>
                      <a:pPr algn="ctr"/>
                      <a:endParaRPr lang="zh-CN" altLang="en-US" sz="1400" dirty="0"/>
                    </a:p>
                  </a:txBody>
                  <a:tcPr/>
                </a:tc>
                <a:tc>
                  <a:txBody>
                    <a:bodyPr/>
                    <a:lstStyle/>
                    <a:p>
                      <a:pPr algn="ctr"/>
                      <a:r>
                        <a:rPr lang="en-US" altLang="zh-CN" sz="1400" dirty="0"/>
                        <a:t>5.2</a:t>
                      </a:r>
                      <a:endParaRPr lang="zh-CN" altLang="en-US" sz="1400" dirty="0"/>
                    </a:p>
                  </a:txBody>
                  <a:tcPr/>
                </a:tc>
                <a:tc>
                  <a:txBody>
                    <a:bodyPr/>
                    <a:lstStyle/>
                    <a:p>
                      <a:pPr algn="ctr"/>
                      <a:r>
                        <a:rPr lang="en-US" altLang="zh-CN" sz="1400" dirty="0"/>
                        <a:t>5.4</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5.5</a:t>
                      </a:r>
                      <a:endParaRPr lang="zh-CN" altLang="en-US" sz="1400" dirty="0"/>
                    </a:p>
                    <a:p>
                      <a:pPr algn="ctr"/>
                      <a:endParaRPr lang="zh-CN" altLang="en-US" sz="1400" dirty="0"/>
                    </a:p>
                  </a:txBody>
                  <a:tcPr/>
                </a:tc>
                <a:tc>
                  <a:txBody>
                    <a:bodyPr/>
                    <a:lstStyle/>
                    <a:p>
                      <a:pPr algn="ctr"/>
                      <a:r>
                        <a:rPr lang="en-US" altLang="zh-CN" sz="1400" dirty="0"/>
                        <a:t>5.6</a:t>
                      </a:r>
                      <a:endParaRPr lang="zh-CN" altLang="en-US" sz="1400" dirty="0"/>
                    </a:p>
                  </a:txBody>
                  <a:tcPr/>
                </a:tc>
                <a:tc>
                  <a:txBody>
                    <a:bodyPr/>
                    <a:lstStyle/>
                    <a:p>
                      <a:pPr algn="ctr"/>
                      <a:r>
                        <a:rPr lang="en-US" altLang="zh-CN" sz="1400" dirty="0"/>
                        <a:t>5.7</a:t>
                      </a:r>
                      <a:endParaRPr lang="zh-CN" altLang="en-US" sz="1400" dirty="0"/>
                    </a:p>
                  </a:txBody>
                  <a:tcPr/>
                </a:tc>
                <a:tc>
                  <a:txBody>
                    <a:bodyPr/>
                    <a:lstStyle/>
                    <a:p>
                      <a:pPr algn="ctr"/>
                      <a:r>
                        <a:rPr lang="en-US" altLang="zh-CN" sz="1400" dirty="0"/>
                        <a:t>5.8</a:t>
                      </a:r>
                      <a:endParaRPr lang="zh-CN" altLang="en-US" sz="1400" dirty="0"/>
                    </a:p>
                  </a:txBody>
                  <a:tcPr/>
                </a:tc>
                <a:tc gridSpan="3">
                  <a:txBody>
                    <a:bodyPr/>
                    <a:lstStyle/>
                    <a:p>
                      <a:pPr algn="ctr"/>
                      <a:r>
                        <a:rPr lang="en-US" altLang="zh-CN" sz="1400" dirty="0"/>
                        <a:t>5.9</a:t>
                      </a:r>
                      <a:endParaRPr lang="zh-CN" altLang="en-US" sz="1400" dirty="0"/>
                    </a:p>
                  </a:txBody>
                  <a:tcPr/>
                </a:tc>
                <a:tc hMerge="1">
                  <a:txBody>
                    <a:bodyPr/>
                    <a:lstStyle/>
                    <a:p>
                      <a:pPr algn="ctr"/>
                      <a:endParaRPr lang="zh-CN" altLang="en-US" sz="1400" dirty="0"/>
                    </a:p>
                  </a:txBody>
                  <a:tcPr/>
                </a:tc>
                <a:tc hMerge="1">
                  <a:txBody>
                    <a:bodyPr/>
                    <a:lstStyle/>
                    <a:p>
                      <a:pPr algn="ctr"/>
                      <a:endParaRPr lang="zh-CN" altLang="en-US" sz="1400" dirty="0"/>
                    </a:p>
                  </a:txBody>
                  <a:tcPr/>
                </a:tc>
                <a:tc>
                  <a:txBody>
                    <a:bodyPr/>
                    <a:lstStyle/>
                    <a:p>
                      <a:pPr algn="ctr"/>
                      <a:r>
                        <a:rPr lang="en-US" altLang="zh-CN" sz="1400" dirty="0"/>
                        <a:t>5.10</a:t>
                      </a:r>
                      <a:endParaRPr lang="zh-CN" altLang="en-US" sz="1400" dirty="0"/>
                    </a:p>
                  </a:txBody>
                  <a:tcPr/>
                </a:tc>
                <a:tc>
                  <a:txBody>
                    <a:bodyPr/>
                    <a:lstStyle/>
                    <a:p>
                      <a:pPr algn="ctr"/>
                      <a:r>
                        <a:rPr lang="en-US" altLang="zh-CN" sz="1400" dirty="0"/>
                        <a:t>5.11</a:t>
                      </a:r>
                      <a:endParaRPr lang="zh-CN" altLang="en-US" sz="1400" dirty="0"/>
                    </a:p>
                  </a:txBody>
                  <a:tcPr/>
                </a:tc>
                <a:extLst>
                  <a:ext uri="{0D108BD9-81ED-4DB2-BD59-A6C34878D82A}">
                    <a16:rowId xmlns:a16="http://schemas.microsoft.com/office/drawing/2014/main" val="3685771349"/>
                  </a:ext>
                </a:extLst>
              </a:tr>
              <a:tr h="370840">
                <a:tc>
                  <a:txBody>
                    <a:bodyPr/>
                    <a:lstStyle/>
                    <a:p>
                      <a:pPr algn="ctr"/>
                      <a:r>
                        <a:rPr lang="zh-CN" altLang="en-US" sz="1400" dirty="0"/>
                        <a:t>美罗培南</a:t>
                      </a:r>
                    </a:p>
                  </a:txBody>
                  <a:tcPr/>
                </a:tc>
                <a:tc gridSpan="5">
                  <a:txBody>
                    <a:bodyPr/>
                    <a:lstStyle/>
                    <a:p>
                      <a:pPr algn="ctr"/>
                      <a:r>
                        <a:rPr lang="en-US" altLang="zh-CN" sz="1400" dirty="0"/>
                        <a:t>1g</a:t>
                      </a:r>
                      <a:r>
                        <a:rPr lang="zh-CN" altLang="en-US" sz="1400" dirty="0"/>
                        <a:t> </a:t>
                      </a:r>
                      <a:r>
                        <a:rPr lang="en-US" altLang="zh-CN" sz="1400" dirty="0"/>
                        <a:t>q12h</a:t>
                      </a:r>
                      <a:endParaRPr lang="zh-CN" altLang="en-US" sz="1400" dirty="0"/>
                    </a:p>
                  </a:txBody>
                  <a:tcPr/>
                </a:tc>
                <a:tc hMerge="1">
                  <a:txBody>
                    <a:bodyPr/>
                    <a:lstStyle/>
                    <a:p>
                      <a:pPr algn="ctr"/>
                      <a:endParaRPr lang="zh-CN" altLang="en-US" dirty="0"/>
                    </a:p>
                  </a:txBody>
                  <a:tcPr/>
                </a:tc>
                <a:tc hMerge="1">
                  <a:txBody>
                    <a:bodyPr/>
                    <a:lstStyle/>
                    <a:p>
                      <a:pPr algn="ctr"/>
                      <a:endParaRPr lang="zh-CN" altLang="en-US" dirty="0"/>
                    </a:p>
                  </a:txBody>
                  <a:tcPr/>
                </a:tc>
                <a:tc hMerge="1">
                  <a:txBody>
                    <a:bodyPr/>
                    <a:lstStyle/>
                    <a:p>
                      <a:pPr algn="ctr"/>
                      <a:endParaRPr lang="zh-CN" altLang="en-US" dirty="0"/>
                    </a:p>
                  </a:txBody>
                  <a:tcPr/>
                </a:tc>
                <a:tc hMerge="1">
                  <a:txBody>
                    <a:bodyPr/>
                    <a:lstStyle/>
                    <a:p>
                      <a:pPr algn="ctr"/>
                      <a:endParaRPr lang="zh-CN" altLang="en-US" dirty="0"/>
                    </a:p>
                  </a:txBody>
                  <a:tcPr/>
                </a:tc>
                <a:tc gridSpan="6">
                  <a:txBody>
                    <a:bodyPr/>
                    <a:lstStyle/>
                    <a:p>
                      <a:pPr algn="ctr"/>
                      <a:r>
                        <a:rPr lang="en-US" altLang="zh-CN" sz="1400" dirty="0"/>
                        <a:t>0.5g</a:t>
                      </a:r>
                      <a:r>
                        <a:rPr lang="zh-CN" altLang="en-US" sz="1400" dirty="0"/>
                        <a:t> </a:t>
                      </a:r>
                      <a:r>
                        <a:rPr lang="en-US" altLang="zh-CN" sz="1400" dirty="0"/>
                        <a:t>q12h</a:t>
                      </a:r>
                      <a:endParaRPr lang="zh-CN" altLang="en-US" sz="1400" dirty="0"/>
                    </a:p>
                  </a:txBody>
                  <a:tcPr/>
                </a:tc>
                <a:tc hMerge="1">
                  <a:txBody>
                    <a:bodyPr/>
                    <a:lstStyle/>
                    <a:p>
                      <a:pPr algn="ctr"/>
                      <a:endParaRPr lang="zh-CN" altLang="en-US" dirty="0"/>
                    </a:p>
                  </a:txBody>
                  <a:tcPr/>
                </a:tc>
                <a:tc hMerge="1">
                  <a:txBody>
                    <a:bodyPr/>
                    <a:lstStyle/>
                    <a:p>
                      <a:endParaRPr lang="zh-CN" altLang="en-US"/>
                    </a:p>
                  </a:txBody>
                  <a:tcPr/>
                </a:tc>
                <a:tc hMerge="1">
                  <a:txBody>
                    <a:bodyPr/>
                    <a:lstStyle/>
                    <a:p>
                      <a:endParaRPr lang="zh-CN" altLang="en-US"/>
                    </a:p>
                  </a:txBody>
                  <a:tcPr/>
                </a:tc>
                <a:tc hMerge="1">
                  <a:txBody>
                    <a:bodyPr/>
                    <a:lstStyle/>
                    <a:p>
                      <a:pPr algn="ctr"/>
                      <a:endParaRPr lang="zh-CN" altLang="en-US" dirty="0"/>
                    </a:p>
                  </a:txBody>
                  <a:tcPr/>
                </a:tc>
                <a:tc hMerge="1">
                  <a:txBody>
                    <a:bodyPr/>
                    <a:lstStyle/>
                    <a:p>
                      <a:pPr algn="ctr"/>
                      <a:endParaRPr lang="zh-CN" altLang="en-US" dirty="0"/>
                    </a:p>
                  </a:txBody>
                  <a:tcPr/>
                </a:tc>
                <a:extLst>
                  <a:ext uri="{0D108BD9-81ED-4DB2-BD59-A6C34878D82A}">
                    <a16:rowId xmlns:a16="http://schemas.microsoft.com/office/drawing/2014/main" val="3668701267"/>
                  </a:ext>
                </a:extLst>
              </a:tr>
              <a:tr h="211138">
                <a:tc>
                  <a:txBody>
                    <a:bodyPr/>
                    <a:lstStyle/>
                    <a:p>
                      <a:pPr algn="ctr"/>
                      <a:r>
                        <a:rPr lang="zh-CN" altLang="en-US" sz="1400" dirty="0"/>
                        <a:t>浓度</a:t>
                      </a:r>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gridSpan="2">
                  <a:txBody>
                    <a:bodyPr/>
                    <a:lstStyle/>
                    <a:p>
                      <a:pPr algn="ctr"/>
                      <a:r>
                        <a:rPr lang="zh-CN" altLang="en-US" sz="1400" dirty="0"/>
                        <a:t>血</a:t>
                      </a:r>
                      <a:r>
                        <a:rPr lang="en-US" altLang="zh-CN" sz="1400" dirty="0"/>
                        <a:t>24.7;</a:t>
                      </a:r>
                      <a:r>
                        <a:rPr lang="zh-CN" altLang="en-US" sz="1400" dirty="0"/>
                        <a:t> </a:t>
                      </a:r>
                      <a:r>
                        <a:rPr lang="en-US" altLang="zh-CN" sz="1400" dirty="0"/>
                        <a:t>20.0</a:t>
                      </a:r>
                    </a:p>
                    <a:p>
                      <a:pPr algn="ctr"/>
                      <a:r>
                        <a:rPr lang="zh-CN" altLang="en-US" sz="1400" dirty="0"/>
                        <a:t>引</a:t>
                      </a:r>
                      <a:r>
                        <a:rPr lang="en-US" altLang="zh-CN" sz="1400" dirty="0"/>
                        <a:t>25.0;</a:t>
                      </a:r>
                      <a:r>
                        <a:rPr lang="zh-CN" altLang="en-US" sz="1400" dirty="0"/>
                        <a:t> </a:t>
                      </a:r>
                      <a:r>
                        <a:rPr lang="en-US" altLang="zh-CN" sz="1400" dirty="0"/>
                        <a:t>7.05</a:t>
                      </a:r>
                      <a:endParaRPr lang="zh-CN" altLang="en-US" sz="1400" dirty="0"/>
                    </a:p>
                  </a:txBody>
                  <a:tcPr/>
                </a:tc>
                <a:tc hMerge="1">
                  <a:txBody>
                    <a:bodyPr/>
                    <a:lstStyle/>
                    <a:p>
                      <a:pPr algn="ctr"/>
                      <a:endParaRPr lang="zh-CN" altLang="en-US" sz="1600" dirty="0"/>
                    </a:p>
                  </a:txBody>
                  <a:tcPr/>
                </a:tc>
                <a:tc>
                  <a:txBody>
                    <a:bodyPr/>
                    <a:lstStyle/>
                    <a:p>
                      <a:pPr algn="ctr"/>
                      <a:endParaRPr lang="zh-CN" altLang="en-US" sz="1400" dirty="0"/>
                    </a:p>
                  </a:txBody>
                  <a:tcPr/>
                </a:tc>
                <a:tc gridSpan="2">
                  <a:txBody>
                    <a:bodyPr/>
                    <a:lstStyle/>
                    <a:p>
                      <a:pPr algn="ctr"/>
                      <a:r>
                        <a:rPr lang="zh-CN" altLang="en-US" sz="1400" dirty="0"/>
                        <a:t>血</a:t>
                      </a:r>
                      <a:r>
                        <a:rPr lang="en-US" altLang="zh-CN" sz="1400" dirty="0"/>
                        <a:t>21.7;</a:t>
                      </a:r>
                      <a:r>
                        <a:rPr lang="zh-CN" altLang="en-US" sz="1400" dirty="0"/>
                        <a:t> </a:t>
                      </a:r>
                      <a:r>
                        <a:rPr lang="en-US" altLang="zh-CN" sz="1400" dirty="0"/>
                        <a:t>9.88</a:t>
                      </a:r>
                    </a:p>
                    <a:p>
                      <a:pPr algn="ctr"/>
                      <a:r>
                        <a:rPr lang="zh-CN" altLang="en-US" sz="1400" dirty="0"/>
                        <a:t>引</a:t>
                      </a:r>
                      <a:r>
                        <a:rPr lang="en-US" altLang="zh-CN" sz="1400" dirty="0"/>
                        <a:t>11.3;</a:t>
                      </a:r>
                      <a:r>
                        <a:rPr lang="zh-CN" altLang="en-US" sz="1400" dirty="0"/>
                        <a:t> </a:t>
                      </a:r>
                      <a:r>
                        <a:rPr lang="en-US" altLang="zh-CN" sz="1400" dirty="0"/>
                        <a:t>12.8</a:t>
                      </a:r>
                      <a:endParaRPr lang="zh-CN" altLang="en-US" sz="1400" dirty="0"/>
                    </a:p>
                  </a:txBody>
                  <a:tcPr/>
                </a:tc>
                <a:tc hMerge="1">
                  <a:txBody>
                    <a:bodyPr/>
                    <a:lstStyle/>
                    <a:p>
                      <a:pPr algn="ctr"/>
                      <a:r>
                        <a:rPr lang="zh-CN" altLang="en-US" sz="1400" dirty="0"/>
                        <a:t>血</a:t>
                      </a:r>
                      <a:r>
                        <a:rPr lang="en-US" altLang="zh-CN" sz="1400" dirty="0"/>
                        <a:t>24.7;</a:t>
                      </a:r>
                      <a:r>
                        <a:rPr lang="zh-CN" altLang="en-US" sz="1400" dirty="0"/>
                        <a:t> </a:t>
                      </a:r>
                      <a:r>
                        <a:rPr lang="en-US" altLang="zh-CN" sz="1400" dirty="0"/>
                        <a:t>20.0</a:t>
                      </a:r>
                    </a:p>
                    <a:p>
                      <a:pPr algn="ctr"/>
                      <a:r>
                        <a:rPr lang="zh-CN" altLang="en-US" sz="1400" dirty="0"/>
                        <a:t>引</a:t>
                      </a:r>
                      <a:r>
                        <a:rPr lang="en-US" altLang="zh-CN" sz="1400" dirty="0"/>
                        <a:t>25.0;</a:t>
                      </a:r>
                      <a:r>
                        <a:rPr lang="zh-CN" altLang="en-US" sz="1400" dirty="0"/>
                        <a:t> </a:t>
                      </a:r>
                      <a:r>
                        <a:rPr lang="en-US" altLang="zh-CN" sz="1400" dirty="0"/>
                        <a:t>7.05</a:t>
                      </a:r>
                      <a:endParaRPr lang="zh-CN" altLang="en-US" sz="1400" dirty="0"/>
                    </a:p>
                    <a:p>
                      <a:pPr algn="ctr"/>
                      <a:endParaRPr lang="zh-CN" altLang="en-US" sz="1200" dirty="0"/>
                    </a:p>
                  </a:txBody>
                  <a:tcPr/>
                </a:tc>
                <a:tc>
                  <a:txBody>
                    <a:bodyPr/>
                    <a:lstStyle/>
                    <a:p>
                      <a:pPr algn="ctr"/>
                      <a:endParaRPr lang="zh-CN" altLang="en-US" sz="1400" dirty="0"/>
                    </a:p>
                  </a:txBody>
                  <a:tcPr/>
                </a:tc>
                <a:extLst>
                  <a:ext uri="{0D108BD9-81ED-4DB2-BD59-A6C34878D82A}">
                    <a16:rowId xmlns:a16="http://schemas.microsoft.com/office/drawing/2014/main" val="1520996747"/>
                  </a:ext>
                </a:extLst>
              </a:tr>
              <a:tr h="370840">
                <a:tc>
                  <a:txBody>
                    <a:bodyPr/>
                    <a:lstStyle/>
                    <a:p>
                      <a:pPr algn="ctr"/>
                      <a:r>
                        <a:rPr lang="en-US" altLang="zh-CN" sz="1400" dirty="0"/>
                        <a:t>HF</a:t>
                      </a:r>
                      <a:endParaRPr lang="zh-CN" altLang="en-US" sz="1400" dirty="0"/>
                    </a:p>
                  </a:txBody>
                  <a:tcPr/>
                </a:tc>
                <a:tc>
                  <a:txBody>
                    <a:bodyPr/>
                    <a:lstStyle/>
                    <a:p>
                      <a:pPr algn="ct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dirty="0"/>
                        <a:t>起始</a:t>
                      </a:r>
                      <a:r>
                        <a:rPr lang="en-US" altLang="zh-CN" sz="1400" dirty="0"/>
                        <a:t>2825</a:t>
                      </a:r>
                      <a:endParaRPr lang="zh-CN" altLang="en-US" sz="1400" dirty="0"/>
                    </a:p>
                  </a:txBody>
                  <a:tcPr/>
                </a:tc>
                <a:tc>
                  <a:txBody>
                    <a:bodyPr/>
                    <a:lstStyle/>
                    <a:p>
                      <a:pPr algn="ctr"/>
                      <a:r>
                        <a:rPr lang="en-US" altLang="zh-CN" sz="1400" dirty="0"/>
                        <a:t>2250</a:t>
                      </a:r>
                      <a:endParaRPr lang="zh-CN" altLang="en-US" sz="1400" dirty="0"/>
                    </a:p>
                  </a:txBody>
                  <a:tcPr/>
                </a:tc>
                <a:tc>
                  <a:txBody>
                    <a:bodyPr/>
                    <a:lstStyle/>
                    <a:p>
                      <a:pPr algn="ctr"/>
                      <a:r>
                        <a:rPr lang="en-US" altLang="zh-CN" sz="1400" dirty="0"/>
                        <a:t>2330</a:t>
                      </a:r>
                      <a:endParaRPr lang="zh-CN" altLang="en-US" sz="1400" dirty="0"/>
                    </a:p>
                  </a:txBody>
                  <a:tcPr/>
                </a:tc>
                <a:tc>
                  <a:txBody>
                    <a:bodyPr/>
                    <a:lstStyle/>
                    <a:p>
                      <a:pPr algn="ctr"/>
                      <a:r>
                        <a:rPr lang="en-US" altLang="zh-CN" sz="1400" dirty="0"/>
                        <a:t>/</a:t>
                      </a:r>
                      <a:endParaRPr lang="zh-CN" altLang="en-US" sz="1400" dirty="0"/>
                    </a:p>
                  </a:txBody>
                  <a:tcPr/>
                </a:tc>
                <a:tc gridSpan="2">
                  <a:txBody>
                    <a:bodyPr/>
                    <a:lstStyle/>
                    <a:p>
                      <a:pPr algn="ctr"/>
                      <a:r>
                        <a:rPr lang="en-US" altLang="zh-CN" sz="1400" dirty="0"/>
                        <a:t>/</a:t>
                      </a:r>
                      <a:endParaRPr lang="zh-CN" altLang="en-US" sz="1400" dirty="0"/>
                    </a:p>
                  </a:txBody>
                  <a:tcPr/>
                </a:tc>
                <a:tc hMerge="1">
                  <a:txBody>
                    <a:bodyPr/>
                    <a:lstStyle/>
                    <a:p>
                      <a:pPr algn="ctr"/>
                      <a:endParaRPr lang="zh-CN" altLang="en-US" sz="1600" dirty="0"/>
                    </a:p>
                  </a:txBody>
                  <a:tcPr/>
                </a:tc>
                <a:tc>
                  <a:txBody>
                    <a:bodyPr/>
                    <a:lstStyle/>
                    <a:p>
                      <a:pPr algn="ctr"/>
                      <a:r>
                        <a:rPr lang="en-US" altLang="zh-CN" sz="1400" dirty="0"/>
                        <a:t>2030</a:t>
                      </a:r>
                      <a:endParaRPr lang="zh-CN" altLang="en-US" sz="1400" dirty="0"/>
                    </a:p>
                  </a:txBody>
                  <a:tcPr/>
                </a:tc>
                <a:tc gridSpan="2">
                  <a:txBody>
                    <a:bodyPr/>
                    <a:lstStyle/>
                    <a:p>
                      <a:pPr algn="ctr"/>
                      <a:r>
                        <a:rPr lang="en-US" altLang="zh-CN" sz="1400" dirty="0"/>
                        <a:t>/</a:t>
                      </a:r>
                      <a:endParaRPr lang="zh-CN" altLang="en-US" sz="1400" dirty="0"/>
                    </a:p>
                  </a:txBody>
                  <a:tcPr/>
                </a:tc>
                <a:tc hMerge="1">
                  <a:txBody>
                    <a:bodyPr/>
                    <a:lstStyle/>
                    <a:p>
                      <a:pPr algn="ctr"/>
                      <a:endParaRPr lang="zh-CN" altLang="en-US" sz="1400" dirty="0"/>
                    </a:p>
                  </a:txBody>
                  <a:tcPr/>
                </a:tc>
                <a:tc>
                  <a:txBody>
                    <a:bodyPr/>
                    <a:lstStyle/>
                    <a:p>
                      <a:pPr algn="ctr"/>
                      <a:r>
                        <a:rPr lang="en-US" altLang="zh-CN" sz="1400" dirty="0"/>
                        <a:t>/</a:t>
                      </a:r>
                      <a:endParaRPr lang="zh-CN" altLang="en-US" sz="1400" dirty="0"/>
                    </a:p>
                  </a:txBody>
                  <a:tcPr/>
                </a:tc>
                <a:extLst>
                  <a:ext uri="{0D108BD9-81ED-4DB2-BD59-A6C34878D82A}">
                    <a16:rowId xmlns:a16="http://schemas.microsoft.com/office/drawing/2014/main" val="2050345909"/>
                  </a:ext>
                </a:extLst>
              </a:tr>
              <a:tr h="370840">
                <a:tc>
                  <a:txBody>
                    <a:bodyPr/>
                    <a:lstStyle/>
                    <a:p>
                      <a:pPr algn="ctr"/>
                      <a:r>
                        <a:rPr lang="zh-CN" altLang="en-US" sz="1400" dirty="0"/>
                        <a:t>引流液</a:t>
                      </a:r>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gridSpan="2">
                  <a:txBody>
                    <a:bodyPr/>
                    <a:lstStyle/>
                    <a:p>
                      <a:pPr algn="ctr"/>
                      <a:r>
                        <a:rPr lang="en-US" altLang="zh-CN" sz="1400" dirty="0"/>
                        <a:t>900ml</a:t>
                      </a:r>
                      <a:endParaRPr lang="zh-CN" altLang="en-US" sz="1400" dirty="0"/>
                    </a:p>
                  </a:txBody>
                  <a:tcPr/>
                </a:tc>
                <a:tc hMerge="1">
                  <a:txBody>
                    <a:bodyPr/>
                    <a:lstStyle/>
                    <a:p>
                      <a:pPr algn="ctr"/>
                      <a:endParaRPr lang="zh-CN" altLang="en-US" sz="1600" dirty="0"/>
                    </a:p>
                  </a:txBody>
                  <a:tcPr/>
                </a:tc>
                <a:tc>
                  <a:txBody>
                    <a:bodyPr/>
                    <a:lstStyle/>
                    <a:p>
                      <a:pPr algn="ctr"/>
                      <a:r>
                        <a:rPr lang="en-US" altLang="zh-CN" sz="1400" dirty="0"/>
                        <a:t>1830</a:t>
                      </a:r>
                      <a:endParaRPr lang="zh-CN" altLang="en-US" sz="1400" dirty="0"/>
                    </a:p>
                  </a:txBody>
                  <a:tcPr/>
                </a:tc>
                <a:tc gridSpan="2">
                  <a:txBody>
                    <a:bodyPr/>
                    <a:lstStyle/>
                    <a:p>
                      <a:pPr algn="ctr"/>
                      <a:r>
                        <a:rPr lang="en-US" altLang="zh-CN" sz="1400" dirty="0"/>
                        <a:t>1480</a:t>
                      </a:r>
                      <a:endParaRPr lang="zh-CN" altLang="en-US" sz="1400" dirty="0"/>
                    </a:p>
                  </a:txBody>
                  <a:tcPr/>
                </a:tc>
                <a:tc hMerge="1">
                  <a:txBody>
                    <a:bodyPr/>
                    <a:lstStyle/>
                    <a:p>
                      <a:pPr algn="ctr"/>
                      <a:endParaRPr lang="zh-CN" altLang="en-US" sz="1400" dirty="0"/>
                    </a:p>
                  </a:txBody>
                  <a:tcPr/>
                </a:tc>
                <a:tc>
                  <a:txBody>
                    <a:bodyPr/>
                    <a:lstStyle/>
                    <a:p>
                      <a:pPr algn="ctr"/>
                      <a:r>
                        <a:rPr lang="en-US" altLang="zh-CN" sz="1400" dirty="0"/>
                        <a:t>600</a:t>
                      </a:r>
                      <a:endParaRPr lang="zh-CN" altLang="en-US" sz="1400" dirty="0"/>
                    </a:p>
                  </a:txBody>
                  <a:tcPr/>
                </a:tc>
                <a:extLst>
                  <a:ext uri="{0D108BD9-81ED-4DB2-BD59-A6C34878D82A}">
                    <a16:rowId xmlns:a16="http://schemas.microsoft.com/office/drawing/2014/main" val="282654763"/>
                  </a:ext>
                </a:extLst>
              </a:tr>
              <a:tr h="370840">
                <a:tc>
                  <a:txBody>
                    <a:bodyPr/>
                    <a:lstStyle/>
                    <a:p>
                      <a:pPr algn="ctr"/>
                      <a:r>
                        <a:rPr lang="en-US" altLang="zh-CN" sz="1400" dirty="0"/>
                        <a:t>PCT</a:t>
                      </a: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a:txBody>
                    <a:bodyPr/>
                    <a:lstStyle/>
                    <a:p>
                      <a:pPr algn="ctr"/>
                      <a:endParaRPr lang="zh-CN" altLang="en-US" sz="1400" dirty="0"/>
                    </a:p>
                  </a:txBody>
                  <a:tcPr/>
                </a:tc>
                <a:tc gridSpan="2">
                  <a:txBody>
                    <a:bodyPr/>
                    <a:lstStyle/>
                    <a:p>
                      <a:pPr algn="ctr"/>
                      <a:endParaRPr lang="zh-CN" altLang="en-US" sz="1400" dirty="0"/>
                    </a:p>
                  </a:txBody>
                  <a:tcPr/>
                </a:tc>
                <a:tc hMerge="1">
                  <a:txBody>
                    <a:bodyPr/>
                    <a:lstStyle/>
                    <a:p>
                      <a:endParaRPr lang="zh-CN" altLang="en-US"/>
                    </a:p>
                  </a:txBody>
                  <a:tcPr/>
                </a:tc>
                <a:tc>
                  <a:txBody>
                    <a:bodyPr/>
                    <a:lstStyle/>
                    <a:p>
                      <a:pPr algn="ctr"/>
                      <a:r>
                        <a:rPr lang="en-US" altLang="zh-CN" sz="1400" dirty="0"/>
                        <a:t>34.39</a:t>
                      </a:r>
                      <a:endParaRPr lang="zh-CN" altLang="en-US" sz="1400" dirty="0"/>
                    </a:p>
                  </a:txBody>
                  <a:tcPr/>
                </a:tc>
                <a:tc gridSpan="2">
                  <a:txBody>
                    <a:bodyPr/>
                    <a:lstStyle/>
                    <a:p>
                      <a:pPr algn="ctr"/>
                      <a:endParaRPr lang="zh-CN" altLang="en-US" sz="1400" dirty="0"/>
                    </a:p>
                  </a:txBody>
                  <a:tcPr/>
                </a:tc>
                <a:tc hMerge="1">
                  <a:txBody>
                    <a:bodyPr/>
                    <a:lstStyle/>
                    <a:p>
                      <a:endParaRPr lang="zh-CN" altLang="en-US"/>
                    </a:p>
                  </a:txBody>
                  <a:tcPr/>
                </a:tc>
                <a:tc>
                  <a:txBody>
                    <a:bodyPr/>
                    <a:lstStyle/>
                    <a:p>
                      <a:pPr algn="ctr"/>
                      <a:r>
                        <a:rPr lang="en-US" altLang="zh-CN" sz="1400" dirty="0"/>
                        <a:t>13.52</a:t>
                      </a:r>
                      <a:endParaRPr lang="zh-CN" altLang="en-US" sz="1400" dirty="0"/>
                    </a:p>
                  </a:txBody>
                  <a:tcPr/>
                </a:tc>
                <a:extLst>
                  <a:ext uri="{0D108BD9-81ED-4DB2-BD59-A6C34878D82A}">
                    <a16:rowId xmlns:a16="http://schemas.microsoft.com/office/drawing/2014/main" val="3569251141"/>
                  </a:ext>
                </a:extLst>
              </a:tr>
            </a:tbl>
          </a:graphicData>
        </a:graphic>
      </p:graphicFrame>
      <p:sp>
        <p:nvSpPr>
          <p:cNvPr id="5" name="矩形 4">
            <a:extLst>
              <a:ext uri="{FF2B5EF4-FFF2-40B4-BE49-F238E27FC236}">
                <a16:creationId xmlns:a16="http://schemas.microsoft.com/office/drawing/2014/main" id="{FB5BDAA6-F345-D94F-9111-668507D43415}"/>
              </a:ext>
            </a:extLst>
          </p:cNvPr>
          <p:cNvSpPr/>
          <p:nvPr/>
        </p:nvSpPr>
        <p:spPr>
          <a:xfrm>
            <a:off x="5292080" y="5268782"/>
            <a:ext cx="4572000" cy="1384995"/>
          </a:xfrm>
          <a:prstGeom prst="rect">
            <a:avLst/>
          </a:prstGeom>
        </p:spPr>
        <p:txBody>
          <a:bodyPr>
            <a:spAutoFit/>
          </a:bodyPr>
          <a:lstStyle/>
          <a:p>
            <a:r>
              <a:rPr kumimoji="1" lang="zh-CN" altLang="en-US" sz="1400" b="1" dirty="0">
                <a:latin typeface="Microsoft YaHei" panose="020B0503020204020204" pitchFamily="34" charset="-122"/>
                <a:ea typeface="Microsoft YaHei" panose="020B0503020204020204" pitchFamily="34" charset="-122"/>
              </a:rPr>
              <a:t>原则一：</a:t>
            </a:r>
            <a:r>
              <a:rPr kumimoji="1" lang="en-US" altLang="zh-CN" sz="1400" b="1" dirty="0">
                <a:latin typeface="Microsoft YaHei" panose="020B0503020204020204" pitchFamily="34" charset="-122"/>
                <a:ea typeface="Microsoft YaHei" panose="020B0503020204020204" pitchFamily="34" charset="-122"/>
              </a:rPr>
              <a:t>less</a:t>
            </a:r>
            <a:r>
              <a:rPr kumimoji="1" lang="zh-CN" altLang="en-US" sz="1400" b="1" dirty="0">
                <a:latin typeface="Microsoft YaHei" panose="020B0503020204020204" pitchFamily="34" charset="-122"/>
                <a:ea typeface="Microsoft YaHei" panose="020B0503020204020204" pitchFamily="34" charset="-122"/>
              </a:rPr>
              <a:t> </a:t>
            </a:r>
            <a:r>
              <a:rPr kumimoji="1" lang="en-US" altLang="zh-CN" sz="1400" b="1" dirty="0">
                <a:latin typeface="Microsoft YaHei" panose="020B0503020204020204" pitchFamily="34" charset="-122"/>
                <a:ea typeface="Microsoft YaHei" panose="020B0503020204020204" pitchFamily="34" charset="-122"/>
              </a:rPr>
              <a:t>is</a:t>
            </a:r>
            <a:r>
              <a:rPr kumimoji="1" lang="zh-CN" altLang="en-US" sz="1400" b="1" dirty="0">
                <a:latin typeface="Microsoft YaHei" panose="020B0503020204020204" pitchFamily="34" charset="-122"/>
                <a:ea typeface="Microsoft YaHei" panose="020B0503020204020204" pitchFamily="34" charset="-122"/>
              </a:rPr>
              <a:t> </a:t>
            </a:r>
            <a:r>
              <a:rPr kumimoji="1" lang="en-US" altLang="zh-CN" sz="1400" b="1" dirty="0">
                <a:latin typeface="Microsoft YaHei" panose="020B0503020204020204" pitchFamily="34" charset="-122"/>
                <a:ea typeface="Microsoft YaHei" panose="020B0503020204020204" pitchFamily="34" charset="-122"/>
              </a:rPr>
              <a:t>enough</a:t>
            </a:r>
          </a:p>
          <a:p>
            <a:pPr lvl="1"/>
            <a:r>
              <a:rPr kumimoji="1" lang="zh-CN" altLang="en-US" sz="1400" dirty="0">
                <a:latin typeface="Microsoft YaHei" panose="020B0503020204020204" pitchFamily="34" charset="-122"/>
                <a:ea typeface="Microsoft YaHei" panose="020B0503020204020204" pitchFamily="34" charset="-122"/>
              </a:rPr>
              <a:t>减量不是降低治疗强度</a:t>
            </a:r>
            <a:endParaRPr kumimoji="1" lang="en-US" altLang="zh-CN" sz="1400" b="1" dirty="0">
              <a:latin typeface="Microsoft YaHei" panose="020B0503020204020204" pitchFamily="34" charset="-122"/>
              <a:ea typeface="Microsoft YaHei" panose="020B0503020204020204" pitchFamily="34" charset="-122"/>
            </a:endParaRPr>
          </a:p>
          <a:p>
            <a:r>
              <a:rPr kumimoji="1" lang="zh-CN" altLang="en-US" sz="1400" b="1" dirty="0">
                <a:latin typeface="Microsoft YaHei" panose="020B0503020204020204" pitchFamily="34" charset="-122"/>
                <a:ea typeface="Microsoft YaHei" panose="020B0503020204020204" pitchFamily="34" charset="-122"/>
              </a:rPr>
              <a:t>原则二：透后给，不透不给</a:t>
            </a:r>
            <a:endParaRPr kumimoji="1" lang="en-US" altLang="zh-CN" sz="1400" b="1" dirty="0">
              <a:latin typeface="Microsoft YaHei" panose="020B0503020204020204" pitchFamily="34" charset="-122"/>
              <a:ea typeface="Microsoft YaHei" panose="020B0503020204020204" pitchFamily="34" charset="-122"/>
            </a:endParaRPr>
          </a:p>
          <a:p>
            <a:pPr lvl="1"/>
            <a:r>
              <a:rPr kumimoji="1" lang="zh-CN" altLang="en-US" sz="1400" dirty="0">
                <a:latin typeface="Microsoft YaHei" panose="020B0503020204020204" pitchFamily="34" charset="-122"/>
                <a:ea typeface="Microsoft YaHei" panose="020B0503020204020204" pitchFamily="34" charset="-122"/>
              </a:rPr>
              <a:t>需要透析后使用的药物，不透不给</a:t>
            </a:r>
            <a:endParaRPr kumimoji="1" lang="en-US" altLang="zh-CN" sz="1400" dirty="0">
              <a:latin typeface="Microsoft YaHei" panose="020B0503020204020204" pitchFamily="34" charset="-122"/>
              <a:ea typeface="Microsoft YaHei" panose="020B0503020204020204" pitchFamily="34" charset="-122"/>
            </a:endParaRPr>
          </a:p>
          <a:p>
            <a:pPr lvl="1"/>
            <a:r>
              <a:rPr kumimoji="1" lang="zh-CN" altLang="en-US" sz="1400" dirty="0">
                <a:latin typeface="Microsoft YaHei" panose="020B0503020204020204" pitchFamily="34" charset="-122"/>
                <a:ea typeface="Microsoft YaHei" panose="020B0503020204020204" pitchFamily="34" charset="-122"/>
              </a:rPr>
              <a:t>滤过同样适用</a:t>
            </a:r>
            <a:endParaRPr kumimoji="1" lang="en-US" altLang="zh-CN" sz="1400" b="1" dirty="0">
              <a:latin typeface="Microsoft YaHei" panose="020B0503020204020204" pitchFamily="34" charset="-122"/>
              <a:ea typeface="Microsoft YaHei" panose="020B0503020204020204" pitchFamily="34" charset="-122"/>
            </a:endParaRPr>
          </a:p>
          <a:p>
            <a:r>
              <a:rPr kumimoji="1" lang="zh-CN" altLang="en-US" sz="1400" b="1" dirty="0">
                <a:latin typeface="Microsoft YaHei" panose="020B0503020204020204" pitchFamily="34" charset="-122"/>
                <a:ea typeface="Microsoft YaHei" panose="020B0503020204020204" pitchFamily="34" charset="-122"/>
              </a:rPr>
              <a:t>原则三：及时跟踪并调整药物治疗方案</a:t>
            </a:r>
            <a:endParaRPr lang="zh-CN" altLang="en-US" sz="1400" dirty="0"/>
          </a:p>
        </p:txBody>
      </p:sp>
      <p:sp>
        <p:nvSpPr>
          <p:cNvPr id="6" name="内容占位符 2">
            <a:extLst>
              <a:ext uri="{FF2B5EF4-FFF2-40B4-BE49-F238E27FC236}">
                <a16:creationId xmlns:a16="http://schemas.microsoft.com/office/drawing/2014/main" id="{6E9D9486-6AD9-B24A-80D0-10E1C1157D23}"/>
              </a:ext>
            </a:extLst>
          </p:cNvPr>
          <p:cNvSpPr txBox="1">
            <a:spLocks/>
          </p:cNvSpPr>
          <p:nvPr/>
        </p:nvSpPr>
        <p:spPr>
          <a:xfrm>
            <a:off x="1331640" y="5025176"/>
            <a:ext cx="3806455" cy="18722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kumimoji="1" lang="en-US" altLang="zh-CN" sz="1400" b="1" dirty="0">
              <a:latin typeface="Microsoft YaHei" panose="020B0503020204020204" pitchFamily="34" charset="-122"/>
              <a:ea typeface="Microsoft YaHei" panose="020B0503020204020204" pitchFamily="34" charset="-122"/>
            </a:endParaRPr>
          </a:p>
          <a:p>
            <a:pPr marL="0" indent="0">
              <a:buNone/>
            </a:pPr>
            <a:r>
              <a:rPr kumimoji="1" lang="zh-CN" altLang="en-US" sz="1400" b="1" dirty="0">
                <a:latin typeface="Microsoft YaHei" panose="020B0503020204020204" pitchFamily="34" charset="-122"/>
                <a:ea typeface="Microsoft YaHei" panose="020B0503020204020204" pitchFamily="34" charset="-122"/>
              </a:rPr>
              <a:t>原则一：从说明书寻找药物特点信息</a:t>
            </a:r>
            <a:endParaRPr kumimoji="1" lang="en-US" altLang="zh-CN" sz="1400" b="1" dirty="0">
              <a:latin typeface="Microsoft YaHei" panose="020B0503020204020204" pitchFamily="34" charset="-122"/>
              <a:ea typeface="Microsoft YaHei" panose="020B0503020204020204" pitchFamily="34" charset="-122"/>
            </a:endParaRPr>
          </a:p>
          <a:p>
            <a:pPr marL="0" indent="0">
              <a:buNone/>
            </a:pPr>
            <a:r>
              <a:rPr kumimoji="1" lang="zh-CN" altLang="en-US" sz="1400" b="1" dirty="0">
                <a:latin typeface="Microsoft YaHei" panose="020B0503020204020204" pitchFamily="34" charset="-122"/>
                <a:ea typeface="Microsoft YaHei" panose="020B0503020204020204" pitchFamily="34" charset="-122"/>
              </a:rPr>
              <a:t>原则二：证据大于经验</a:t>
            </a:r>
            <a:r>
              <a:rPr kumimoji="1" lang="en-US" altLang="zh-CN" sz="1400" b="1" dirty="0">
                <a:latin typeface="Microsoft YaHei" panose="020B0503020204020204" pitchFamily="34" charset="-122"/>
                <a:ea typeface="Microsoft YaHei" panose="020B0503020204020204" pitchFamily="34" charset="-122"/>
              </a:rPr>
              <a:t>——</a:t>
            </a:r>
            <a:r>
              <a:rPr kumimoji="1" lang="zh-CN" altLang="en-US" sz="1400" b="1" dirty="0">
                <a:latin typeface="Microsoft YaHei" panose="020B0503020204020204" pitchFamily="34" charset="-122"/>
                <a:ea typeface="Microsoft YaHei" panose="020B0503020204020204" pitchFamily="34" charset="-122"/>
              </a:rPr>
              <a:t>循证</a:t>
            </a:r>
            <a:endParaRPr kumimoji="1" lang="en-US" altLang="zh-CN" sz="1400" b="1" dirty="0">
              <a:latin typeface="Microsoft YaHei" panose="020B0503020204020204" pitchFamily="34" charset="-122"/>
              <a:ea typeface="Microsoft YaHei" panose="020B0503020204020204" pitchFamily="34" charset="-122"/>
            </a:endParaRPr>
          </a:p>
          <a:p>
            <a:pPr marL="0" indent="0">
              <a:buNone/>
            </a:pPr>
            <a:r>
              <a:rPr kumimoji="1" lang="zh-CN" altLang="en-US" sz="1400" b="1" dirty="0">
                <a:latin typeface="Microsoft YaHei" panose="020B0503020204020204" pitchFamily="34" charset="-122"/>
                <a:ea typeface="Microsoft YaHei" panose="020B0503020204020204" pitchFamily="34" charset="-122"/>
              </a:rPr>
              <a:t>原则三：用浓度说话</a:t>
            </a:r>
            <a:r>
              <a:rPr kumimoji="1" lang="en-US" altLang="zh-CN" sz="1400" b="1" dirty="0">
                <a:latin typeface="Microsoft YaHei" panose="020B0503020204020204" pitchFamily="34" charset="-122"/>
                <a:ea typeface="Microsoft YaHei" panose="020B0503020204020204" pitchFamily="34" charset="-122"/>
              </a:rPr>
              <a:t>——</a:t>
            </a:r>
            <a:r>
              <a:rPr kumimoji="1" lang="zh-CN" altLang="en-US" sz="1400" b="1" dirty="0">
                <a:latin typeface="Microsoft YaHei" panose="020B0503020204020204" pitchFamily="34" charset="-122"/>
                <a:ea typeface="Microsoft YaHei" panose="020B0503020204020204" pitchFamily="34" charset="-122"/>
              </a:rPr>
              <a:t>治疗药物监测</a:t>
            </a:r>
            <a:endParaRPr kumimoji="1" lang="en-US" altLang="zh-CN" sz="1400" b="1" dirty="0">
              <a:latin typeface="Microsoft YaHei" panose="020B0503020204020204" pitchFamily="34" charset="-122"/>
              <a:ea typeface="Microsoft YaHei" panose="020B0503020204020204" pitchFamily="34" charset="-122"/>
            </a:endParaRPr>
          </a:p>
          <a:p>
            <a:pPr marL="457200" lvl="1" indent="0">
              <a:buNone/>
            </a:pPr>
            <a:r>
              <a:rPr kumimoji="1" lang="zh-CN" altLang="en-US" sz="1200" dirty="0">
                <a:latin typeface="Microsoft YaHei" panose="020B0503020204020204" pitchFamily="34" charset="-122"/>
                <a:ea typeface="Microsoft YaHei" panose="020B0503020204020204" pitchFamily="34" charset="-122"/>
              </a:rPr>
              <a:t>积极进行治疗药物监测，随时协调采血时间和方案</a:t>
            </a:r>
            <a:endParaRPr kumimoji="1" lang="en-US" altLang="zh-CN" sz="1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582228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DF0077-ED05-F04F-89E1-B12F815511F7}"/>
              </a:ext>
            </a:extLst>
          </p:cNvPr>
          <p:cNvSpPr>
            <a:spLocks noGrp="1"/>
          </p:cNvSpPr>
          <p:nvPr>
            <p:ph type="title"/>
          </p:nvPr>
        </p:nvSpPr>
        <p:spPr/>
        <p:txBody>
          <a:bodyPr>
            <a:noAutofit/>
          </a:bodyPr>
          <a:lstStyle/>
          <a:p>
            <a:r>
              <a:rPr kumimoji="1" lang="zh-CN" altLang="en-US" sz="2800" b="1" dirty="0">
                <a:latin typeface="Microsoft YaHei" panose="020B0503020204020204" pitchFamily="34" charset="-122"/>
                <a:ea typeface="Microsoft YaHei" panose="020B0503020204020204" pitchFamily="34" charset="-122"/>
              </a:rPr>
              <a:t>处方审核以外的工作延伸</a:t>
            </a:r>
          </a:p>
        </p:txBody>
      </p:sp>
      <p:sp>
        <p:nvSpPr>
          <p:cNvPr id="3" name="内容占位符 2">
            <a:extLst>
              <a:ext uri="{FF2B5EF4-FFF2-40B4-BE49-F238E27FC236}">
                <a16:creationId xmlns:a16="http://schemas.microsoft.com/office/drawing/2014/main" id="{BE06E132-8768-0E41-A325-51E3B4F5A4A0}"/>
              </a:ext>
            </a:extLst>
          </p:cNvPr>
          <p:cNvSpPr>
            <a:spLocks noGrp="1"/>
          </p:cNvSpPr>
          <p:nvPr>
            <p:ph idx="1"/>
          </p:nvPr>
        </p:nvSpPr>
        <p:spPr/>
        <p:txBody>
          <a:bodyPr/>
          <a:lstStyle/>
          <a:p>
            <a:r>
              <a:rPr kumimoji="1" lang="en-US" altLang="zh-CN" sz="2400" dirty="0" err="1">
                <a:latin typeface="Microsoft YaHei" panose="020B0503020204020204" pitchFamily="34" charset="-122"/>
                <a:ea typeface="Microsoft YaHei" panose="020B0503020204020204" pitchFamily="34" charset="-122"/>
              </a:rPr>
              <a:t>Polymedicine</a:t>
            </a:r>
            <a:endParaRPr kumimoji="1" lang="en-US" altLang="zh-CN" sz="2400" dirty="0">
              <a:latin typeface="Microsoft YaHei" panose="020B0503020204020204" pitchFamily="34" charset="-122"/>
              <a:ea typeface="Microsoft YaHei" panose="020B0503020204020204" pitchFamily="34" charset="-122"/>
            </a:endParaRPr>
          </a:p>
          <a:p>
            <a:r>
              <a:rPr kumimoji="1" lang="en-US" altLang="zh-CN" sz="2400" dirty="0">
                <a:latin typeface="Microsoft YaHei" panose="020B0503020204020204" pitchFamily="34" charset="-122"/>
                <a:ea typeface="Microsoft YaHei" panose="020B0503020204020204" pitchFamily="34" charset="-122"/>
              </a:rPr>
              <a:t>Non-adherence</a:t>
            </a:r>
          </a:p>
          <a:p>
            <a:r>
              <a:rPr kumimoji="1" lang="zh-CN" altLang="en-US" sz="2400" dirty="0">
                <a:latin typeface="Microsoft YaHei" panose="020B0503020204020204" pitchFamily="34" charset="-122"/>
                <a:ea typeface="Microsoft YaHei" panose="020B0503020204020204" pitchFamily="34" charset="-122"/>
              </a:rPr>
              <a:t>患者教育</a:t>
            </a:r>
            <a:endParaRPr kumimoji="1" lang="en-US" altLang="zh-CN" sz="2400" dirty="0">
              <a:latin typeface="Microsoft YaHei" panose="020B0503020204020204" pitchFamily="34" charset="-122"/>
              <a:ea typeface="Microsoft YaHei" panose="020B0503020204020204" pitchFamily="34" charset="-122"/>
            </a:endParaRPr>
          </a:p>
          <a:p>
            <a:r>
              <a:rPr kumimoji="1" lang="zh-CN" altLang="en-US" sz="2400" dirty="0">
                <a:latin typeface="Microsoft YaHei" panose="020B0503020204020204" pitchFamily="34" charset="-122"/>
                <a:ea typeface="Microsoft YaHei" panose="020B0503020204020204" pitchFamily="34" charset="-122"/>
              </a:rPr>
              <a:t>医嘱重整</a:t>
            </a:r>
            <a:endParaRPr kumimoji="1" lang="en-US" altLang="zh-CN" sz="2400" dirty="0">
              <a:latin typeface="Microsoft YaHei" panose="020B0503020204020204" pitchFamily="34" charset="-122"/>
              <a:ea typeface="Microsoft YaHei" panose="020B0503020204020204" pitchFamily="34" charset="-122"/>
            </a:endParaRPr>
          </a:p>
          <a:p>
            <a:r>
              <a:rPr kumimoji="1" lang="zh-CN" altLang="en-US" sz="2400" dirty="0">
                <a:latin typeface="Microsoft YaHei" panose="020B0503020204020204" pitchFamily="34" charset="-122"/>
                <a:ea typeface="Microsoft YaHei" panose="020B0503020204020204" pitchFamily="34" charset="-122"/>
              </a:rPr>
              <a:t>优化给药方案</a:t>
            </a:r>
            <a:endParaRPr kumimoji="1" lang="en-US" altLang="zh-CN" sz="2400" dirty="0">
              <a:latin typeface="Microsoft YaHei" panose="020B0503020204020204" pitchFamily="34" charset="-122"/>
              <a:ea typeface="Microsoft YaHei" panose="020B0503020204020204" pitchFamily="34" charset="-122"/>
            </a:endParaRPr>
          </a:p>
          <a:p>
            <a:r>
              <a:rPr kumimoji="1" lang="zh-CN" altLang="en-US" sz="2400" dirty="0">
                <a:latin typeface="Microsoft YaHei" panose="020B0503020204020204" pitchFamily="34" charset="-122"/>
                <a:ea typeface="Microsoft YaHei" panose="020B0503020204020204" pitchFamily="34" charset="-122"/>
              </a:rPr>
              <a:t>提升依从性</a:t>
            </a:r>
          </a:p>
          <a:p>
            <a:endParaRPr kumimoji="1" lang="zh-CN" altLang="en-US"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287536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469316-79C7-AD45-8932-9308F69AF803}"/>
              </a:ext>
            </a:extLst>
          </p:cNvPr>
          <p:cNvSpPr>
            <a:spLocks noGrp="1"/>
          </p:cNvSpPr>
          <p:nvPr>
            <p:ph type="title"/>
          </p:nvPr>
        </p:nvSpPr>
        <p:spPr/>
        <p:txBody>
          <a:bodyPr>
            <a:noAutofit/>
          </a:bodyPr>
          <a:lstStyle/>
          <a:p>
            <a:r>
              <a:rPr kumimoji="1" lang="zh-CN" altLang="en-US" sz="2800" dirty="0">
                <a:latin typeface="Microsoft YaHei" panose="020B0503020204020204" pitchFamily="34" charset="-122"/>
                <a:ea typeface="Microsoft YaHei" panose="020B0503020204020204" pitchFamily="34" charset="-122"/>
              </a:rPr>
              <a:t>总结</a:t>
            </a:r>
          </a:p>
        </p:txBody>
      </p:sp>
      <p:sp>
        <p:nvSpPr>
          <p:cNvPr id="3" name="内容占位符 2">
            <a:extLst>
              <a:ext uri="{FF2B5EF4-FFF2-40B4-BE49-F238E27FC236}">
                <a16:creationId xmlns:a16="http://schemas.microsoft.com/office/drawing/2014/main" id="{1F348E22-5128-8542-A309-D98E085AEE5C}"/>
              </a:ext>
            </a:extLst>
          </p:cNvPr>
          <p:cNvSpPr>
            <a:spLocks noGrp="1"/>
          </p:cNvSpPr>
          <p:nvPr>
            <p:ph idx="1"/>
          </p:nvPr>
        </p:nvSpPr>
        <p:spPr/>
        <p:txBody>
          <a:bodyPr>
            <a:normAutofit/>
          </a:bodyPr>
          <a:lstStyle/>
          <a:p>
            <a:pPr>
              <a:lnSpc>
                <a:spcPct val="150000"/>
              </a:lnSpc>
            </a:pPr>
            <a:r>
              <a:rPr kumimoji="1" lang="zh-CN" altLang="en-US" sz="2400" b="1" dirty="0">
                <a:latin typeface="Microsoft YaHei" panose="020B0503020204020204" pitchFamily="34" charset="-122"/>
                <a:ea typeface="Microsoft YaHei" panose="020B0503020204020204" pitchFamily="34" charset="-122"/>
              </a:rPr>
              <a:t>掌握用药优化原则和临床沟通原则</a:t>
            </a:r>
            <a:endParaRPr kumimoji="1" lang="en-US" altLang="zh-CN" sz="2400" b="1" dirty="0">
              <a:latin typeface="Microsoft YaHei" panose="020B0503020204020204" pitchFamily="34" charset="-122"/>
              <a:ea typeface="Microsoft YaHei" panose="020B0503020204020204" pitchFamily="34" charset="-122"/>
            </a:endParaRPr>
          </a:p>
          <a:p>
            <a:pPr>
              <a:lnSpc>
                <a:spcPct val="150000"/>
              </a:lnSpc>
            </a:pPr>
            <a:r>
              <a:rPr kumimoji="1" lang="zh-CN" altLang="en-US" sz="2400" b="1" dirty="0">
                <a:latin typeface="Microsoft YaHei" panose="020B0503020204020204" pitchFamily="34" charset="-122"/>
                <a:ea typeface="Microsoft YaHei" panose="020B0503020204020204" pitchFamily="34" charset="-122"/>
              </a:rPr>
              <a:t>药动学知识理论</a:t>
            </a:r>
            <a:r>
              <a:rPr kumimoji="1" lang="zh-CN" altLang="en-US" sz="2400" dirty="0">
                <a:latin typeface="Microsoft YaHei" panose="020B0503020204020204" pitchFamily="34" charset="-122"/>
                <a:ea typeface="Microsoft YaHei" panose="020B0503020204020204" pitchFamily="34" charset="-122"/>
              </a:rPr>
              <a:t>是合理用药分析的必要工具</a:t>
            </a:r>
            <a:endParaRPr kumimoji="1" lang="en-US" altLang="zh-CN" sz="2400" dirty="0">
              <a:latin typeface="Microsoft YaHei" panose="020B0503020204020204" pitchFamily="34" charset="-122"/>
              <a:ea typeface="Microsoft YaHei" panose="020B0503020204020204" pitchFamily="34" charset="-122"/>
            </a:endParaRPr>
          </a:p>
          <a:p>
            <a:pPr>
              <a:lnSpc>
                <a:spcPct val="150000"/>
              </a:lnSpc>
            </a:pPr>
            <a:r>
              <a:rPr kumimoji="1" lang="zh-CN" altLang="en-US" sz="2400" b="1" dirty="0">
                <a:latin typeface="Microsoft YaHei" panose="020B0503020204020204" pitchFamily="34" charset="-122"/>
                <a:ea typeface="Microsoft YaHei" panose="020B0503020204020204" pitchFamily="34" charset="-122"/>
              </a:rPr>
              <a:t>治疗药物监测</a:t>
            </a:r>
            <a:r>
              <a:rPr kumimoji="1" lang="zh-CN" altLang="en-US" sz="2400" dirty="0">
                <a:latin typeface="Microsoft YaHei" panose="020B0503020204020204" pitchFamily="34" charset="-122"/>
                <a:ea typeface="Microsoft YaHei" panose="020B0503020204020204" pitchFamily="34" charset="-122"/>
              </a:rPr>
              <a:t>是强有力的支持手段</a:t>
            </a:r>
          </a:p>
        </p:txBody>
      </p:sp>
    </p:spTree>
    <p:extLst>
      <p:ext uri="{BB962C8B-B14F-4D97-AF65-F5344CB8AC3E}">
        <p14:creationId xmlns:p14="http://schemas.microsoft.com/office/powerpoint/2010/main" val="243962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0713622-6E15-044A-884B-F8F8082E3086}"/>
              </a:ext>
            </a:extLst>
          </p:cNvPr>
          <p:cNvSpPr>
            <a:spLocks noGrp="1"/>
          </p:cNvSpPr>
          <p:nvPr>
            <p:ph idx="1"/>
          </p:nvPr>
        </p:nvSpPr>
        <p:spPr>
          <a:xfrm>
            <a:off x="2123728" y="3802127"/>
            <a:ext cx="5373439" cy="2435185"/>
          </a:xfrm>
        </p:spPr>
        <p:txBody>
          <a:bodyPr/>
          <a:lstStyle/>
          <a:p>
            <a:pPr marL="0" indent="0">
              <a:buNone/>
            </a:pPr>
            <a:r>
              <a:rPr kumimoji="1" lang="zh-CN" altLang="en-US" dirty="0">
                <a:latin typeface="Microsoft YaHei" panose="020B0503020204020204" pitchFamily="34" charset="-122"/>
                <a:ea typeface="Microsoft YaHei" panose="020B0503020204020204" pitchFamily="34" charset="-122"/>
              </a:rPr>
              <a:t>感谢</a:t>
            </a:r>
            <a:endParaRPr kumimoji="1" lang="en-US" altLang="zh-CN" dirty="0">
              <a:latin typeface="Microsoft YaHei" panose="020B0503020204020204" pitchFamily="34" charset="-122"/>
              <a:ea typeface="Microsoft YaHei" panose="020B0503020204020204" pitchFamily="34" charset="-122"/>
            </a:endParaRPr>
          </a:p>
          <a:p>
            <a:r>
              <a:rPr kumimoji="1" lang="zh-CN" altLang="en-US" dirty="0">
                <a:latin typeface="Microsoft YaHei" panose="020B0503020204020204" pitchFamily="34" charset="-122"/>
                <a:ea typeface="Microsoft YaHei" panose="020B0503020204020204" pitchFamily="34" charset="-122"/>
              </a:rPr>
              <a:t>北医三院 </a:t>
            </a:r>
            <a:r>
              <a:rPr kumimoji="1" lang="en-US" altLang="zh-CN" dirty="0">
                <a:latin typeface="Microsoft YaHei" panose="020B0503020204020204" pitchFamily="34" charset="-122"/>
                <a:ea typeface="Microsoft YaHei" panose="020B0503020204020204" pitchFamily="34" charset="-122"/>
              </a:rPr>
              <a:t>ICU</a:t>
            </a:r>
            <a:r>
              <a:rPr kumimoji="1" lang="zh-CN" altLang="en-US" dirty="0">
                <a:latin typeface="Microsoft YaHei" panose="020B0503020204020204" pitchFamily="34" charset="-122"/>
                <a:ea typeface="Microsoft YaHei" panose="020B0503020204020204" pitchFamily="34" charset="-122"/>
              </a:rPr>
              <a:t> 薄世宁老师</a:t>
            </a:r>
            <a:endParaRPr kumimoji="1" lang="en-US" altLang="zh-CN" dirty="0">
              <a:latin typeface="Microsoft YaHei" panose="020B0503020204020204" pitchFamily="34" charset="-122"/>
              <a:ea typeface="Microsoft YaHei" panose="020B0503020204020204" pitchFamily="34" charset="-122"/>
            </a:endParaRPr>
          </a:p>
          <a:p>
            <a:r>
              <a:rPr kumimoji="1" lang="zh-CN" altLang="en-US" dirty="0">
                <a:latin typeface="Microsoft YaHei" panose="020B0503020204020204" pitchFamily="34" charset="-122"/>
                <a:ea typeface="Microsoft YaHei" panose="020B0503020204020204" pitchFamily="34" charset="-122"/>
              </a:rPr>
              <a:t>北医三院 肾内科 王松老师</a:t>
            </a:r>
            <a:endParaRPr kumimoji="1" lang="en-US" altLang="zh-CN" dirty="0">
              <a:latin typeface="Microsoft YaHei" panose="020B0503020204020204" pitchFamily="34" charset="-122"/>
              <a:ea typeface="Microsoft YaHei" panose="020B0503020204020204" pitchFamily="34" charset="-122"/>
            </a:endParaRPr>
          </a:p>
          <a:p>
            <a:r>
              <a:rPr kumimoji="1" lang="zh-CN" altLang="en-US" dirty="0">
                <a:latin typeface="Microsoft YaHei" panose="020B0503020204020204" pitchFamily="34" charset="-122"/>
                <a:ea typeface="Microsoft YaHei" panose="020B0503020204020204" pitchFamily="34" charset="-122"/>
              </a:rPr>
              <a:t>北医三院 药剂科 应颖秋老师</a:t>
            </a:r>
          </a:p>
        </p:txBody>
      </p:sp>
      <p:pic>
        <p:nvPicPr>
          <p:cNvPr id="4" name="内容占位符 3">
            <a:extLst>
              <a:ext uri="{FF2B5EF4-FFF2-40B4-BE49-F238E27FC236}">
                <a16:creationId xmlns:a16="http://schemas.microsoft.com/office/drawing/2014/main" id="{43F0663C-E6B4-6F4D-A418-721BF65CE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116" y="620688"/>
            <a:ext cx="6453559" cy="3393446"/>
          </a:xfrm>
          <a:prstGeom prst="rect">
            <a:avLst/>
          </a:prstGeom>
        </p:spPr>
      </p:pic>
    </p:spTree>
    <p:extLst>
      <p:ext uri="{BB962C8B-B14F-4D97-AF65-F5344CB8AC3E}">
        <p14:creationId xmlns:p14="http://schemas.microsoft.com/office/powerpoint/2010/main" val="260903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3" presetClass="entr" presetSubtype="1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blinds(horizontal)">
                                      <p:cBhvr>
                                        <p:cTn id="23" dur="500"/>
                                        <p:tgtEl>
                                          <p:spTgt spid="3">
                                            <p:txEl>
                                              <p:pRg st="0" end="0"/>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linds(horizontal)">
                                      <p:cBhvr>
                                        <p:cTn id="26" dur="500"/>
                                        <p:tgtEl>
                                          <p:spTgt spid="3">
                                            <p:txEl>
                                              <p:pRg st="1" end="1"/>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linds(horizontal)">
                                      <p:cBhvr>
                                        <p:cTn id="29" dur="500"/>
                                        <p:tgtEl>
                                          <p:spTgt spid="3">
                                            <p:txEl>
                                              <p:pRg st="2" end="2"/>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E786A6-1273-F04F-97A6-4745C7645647}"/>
              </a:ext>
            </a:extLst>
          </p:cNvPr>
          <p:cNvSpPr>
            <a:spLocks noGrp="1"/>
          </p:cNvSpPr>
          <p:nvPr>
            <p:ph type="title"/>
          </p:nvPr>
        </p:nvSpPr>
        <p:spPr/>
        <p:txBody>
          <a:bodyPr>
            <a:normAutofit/>
          </a:bodyPr>
          <a:lstStyle/>
          <a:p>
            <a:r>
              <a:rPr kumimoji="1" lang="en-US" altLang="zh-CN" sz="2800" dirty="0">
                <a:latin typeface="Microsoft YaHei" panose="020B0503020204020204" pitchFamily="34" charset="-122"/>
                <a:ea typeface="Microsoft YaHei" panose="020B0503020204020204" pitchFamily="34" charset="-122"/>
              </a:rPr>
              <a:t>Overview</a:t>
            </a:r>
            <a:r>
              <a:rPr kumimoji="1" lang="zh-CN" altLang="en-US" sz="2800" dirty="0">
                <a:latin typeface="Microsoft YaHei" panose="020B0503020204020204" pitchFamily="34" charset="-122"/>
                <a:ea typeface="Microsoft YaHei" panose="020B0503020204020204" pitchFamily="34" charset="-122"/>
              </a:rPr>
              <a:t> </a:t>
            </a:r>
            <a:r>
              <a:rPr kumimoji="1" lang="en-US" altLang="zh-CN" sz="2800" dirty="0">
                <a:latin typeface="Microsoft YaHei" panose="020B0503020204020204" pitchFamily="34" charset="-122"/>
                <a:ea typeface="Microsoft YaHei" panose="020B0503020204020204" pitchFamily="34" charset="-122"/>
              </a:rPr>
              <a:t>of</a:t>
            </a:r>
            <a:r>
              <a:rPr kumimoji="1" lang="zh-CN" altLang="en-US" sz="2800" dirty="0">
                <a:latin typeface="Microsoft YaHei" panose="020B0503020204020204" pitchFamily="34" charset="-122"/>
                <a:ea typeface="Microsoft YaHei" panose="020B0503020204020204" pitchFamily="34" charset="-122"/>
              </a:rPr>
              <a:t> </a:t>
            </a:r>
            <a:r>
              <a:rPr kumimoji="1" lang="en-US" altLang="zh-CN" sz="2800" dirty="0">
                <a:latin typeface="Microsoft YaHei" panose="020B0503020204020204" pitchFamily="34" charset="-122"/>
                <a:ea typeface="Microsoft YaHei" panose="020B0503020204020204" pitchFamily="34" charset="-122"/>
              </a:rPr>
              <a:t>RRT</a:t>
            </a:r>
            <a:endParaRPr kumimoji="1" lang="zh-CN" altLang="en-US" sz="2800" dirty="0">
              <a:latin typeface="Microsoft YaHei" panose="020B0503020204020204" pitchFamily="34" charset="-122"/>
              <a:ea typeface="Microsoft YaHei" panose="020B0503020204020204" pitchFamily="34" charset="-122"/>
            </a:endParaRPr>
          </a:p>
        </p:txBody>
      </p:sp>
      <p:sp>
        <p:nvSpPr>
          <p:cNvPr id="3" name="内容占位符 2">
            <a:extLst>
              <a:ext uri="{FF2B5EF4-FFF2-40B4-BE49-F238E27FC236}">
                <a16:creationId xmlns:a16="http://schemas.microsoft.com/office/drawing/2014/main" id="{89B7080C-2C2C-BA4D-A083-6F58261D78BF}"/>
              </a:ext>
            </a:extLst>
          </p:cNvPr>
          <p:cNvSpPr>
            <a:spLocks noGrp="1"/>
          </p:cNvSpPr>
          <p:nvPr>
            <p:ph idx="1"/>
          </p:nvPr>
        </p:nvSpPr>
        <p:spPr>
          <a:xfrm>
            <a:off x="628650" y="1247875"/>
            <a:ext cx="7886700" cy="4917429"/>
          </a:xfrm>
        </p:spPr>
        <p:txBody>
          <a:bodyPr>
            <a:normAutofit/>
          </a:bodyPr>
          <a:lstStyle/>
          <a:p>
            <a:pPr marL="457200" lvl="1" indent="0">
              <a:lnSpc>
                <a:spcPct val="114000"/>
              </a:lnSpc>
              <a:buNone/>
            </a:pPr>
            <a:r>
              <a:rPr lang="zh-CN" altLang="en-US" b="1" dirty="0">
                <a:latin typeface="微软雅黑" panose="020B0503020204020204" pitchFamily="34" charset="-122"/>
                <a:ea typeface="微软雅黑" panose="020B0503020204020204" pitchFamily="34" charset="-122"/>
              </a:rPr>
              <a:t>血液净化（</a:t>
            </a:r>
            <a:r>
              <a:rPr lang="en-US" altLang="zh-CN" b="1" dirty="0">
                <a:latin typeface="微软雅黑" panose="020B0503020204020204" pitchFamily="34" charset="-122"/>
                <a:ea typeface="微软雅黑" panose="020B0503020204020204" pitchFamily="34" charset="-122"/>
              </a:rPr>
              <a:t>blood</a:t>
            </a:r>
            <a:r>
              <a:rPr lang="zh-CN" altLang="en-US" b="1" dirty="0">
                <a:latin typeface="微软雅黑" panose="020B0503020204020204" pitchFamily="34" charset="-122"/>
                <a:ea typeface="微软雅黑" panose="020B0503020204020204" pitchFamily="34" charset="-122"/>
              </a:rPr>
              <a:t> </a:t>
            </a:r>
            <a:r>
              <a:rPr lang="en-US" altLang="zh-CN" b="1" dirty="0">
                <a:latin typeface="微软雅黑" panose="020B0503020204020204" pitchFamily="34" charset="-122"/>
                <a:ea typeface="微软雅黑" panose="020B0503020204020204" pitchFamily="34" charset="-122"/>
              </a:rPr>
              <a:t>purification</a:t>
            </a:r>
            <a:r>
              <a:rPr lang="zh-CN" altLang="en-US" b="1" dirty="0">
                <a:latin typeface="微软雅黑" panose="020B0503020204020204" pitchFamily="34" charset="-122"/>
                <a:ea typeface="微软雅黑" panose="020B0503020204020204" pitchFamily="34" charset="-122"/>
              </a:rPr>
              <a:t>）：</a:t>
            </a:r>
            <a:endParaRPr lang="en-US" altLang="zh-CN" b="1" dirty="0">
              <a:latin typeface="微软雅黑" panose="020B0503020204020204" pitchFamily="34" charset="-122"/>
              <a:ea typeface="微软雅黑" panose="020B0503020204020204" pitchFamily="34" charset="-122"/>
            </a:endParaRPr>
          </a:p>
          <a:p>
            <a:pPr marL="457200" lvl="1" indent="0">
              <a:lnSpc>
                <a:spcPct val="114000"/>
              </a:lnSpc>
              <a:buNone/>
            </a:pPr>
            <a:r>
              <a:rPr lang="zh-CN" altLang="en-US" dirty="0">
                <a:latin typeface="微软雅黑" panose="020B0503020204020204" pitchFamily="34" charset="-122"/>
                <a:ea typeface="微软雅黑" panose="020B0503020204020204" pitchFamily="34" charset="-122"/>
              </a:rPr>
              <a:t>技术指各种连续或间断清除体内过多水分、溶质方法的总称，该技术是在肾脏替代治疗技术的基础上逐步发展而来，主要包括</a:t>
            </a:r>
            <a:r>
              <a:rPr lang="zh-CN" altLang="en-US" dirty="0">
                <a:solidFill>
                  <a:srgbClr val="FF0000"/>
                </a:solidFill>
                <a:latin typeface="微软雅黑" panose="020B0503020204020204" pitchFamily="34" charset="-122"/>
                <a:ea typeface="微软雅黑" panose="020B0503020204020204" pitchFamily="34" charset="-122"/>
              </a:rPr>
              <a:t>肾脏替代治疗</a:t>
            </a:r>
            <a:r>
              <a:rPr lang="zh-CN" altLang="en-US" dirty="0">
                <a:latin typeface="微软雅黑" panose="020B0503020204020204" pitchFamily="34" charset="-122"/>
                <a:ea typeface="微软雅黑" panose="020B0503020204020204" pitchFamily="34" charset="-122"/>
              </a:rPr>
              <a:t>、血液灌流、血浆置换等。</a:t>
            </a:r>
            <a:endParaRPr lang="en-US" altLang="zh-CN" dirty="0">
              <a:latin typeface="微软雅黑" panose="020B0503020204020204" pitchFamily="34" charset="-122"/>
              <a:ea typeface="微软雅黑" panose="020B0503020204020204" pitchFamily="34" charset="-122"/>
            </a:endParaRPr>
          </a:p>
          <a:p>
            <a:pPr>
              <a:lnSpc>
                <a:spcPct val="114000"/>
              </a:lnSpc>
            </a:pPr>
            <a:endParaRPr kumimoji="1" lang="zh-CN" altLang="en-US" dirty="0"/>
          </a:p>
        </p:txBody>
      </p:sp>
      <p:sp>
        <p:nvSpPr>
          <p:cNvPr id="7" name="文本框 6">
            <a:extLst>
              <a:ext uri="{FF2B5EF4-FFF2-40B4-BE49-F238E27FC236}">
                <a16:creationId xmlns:a16="http://schemas.microsoft.com/office/drawing/2014/main" id="{C3CEF256-FF7D-CC41-BCFB-54FC331E1EA5}"/>
              </a:ext>
            </a:extLst>
          </p:cNvPr>
          <p:cNvSpPr txBox="1"/>
          <p:nvPr/>
        </p:nvSpPr>
        <p:spPr>
          <a:xfrm>
            <a:off x="4932040" y="6326991"/>
            <a:ext cx="4536504" cy="369332"/>
          </a:xfrm>
          <a:prstGeom prst="rect">
            <a:avLst/>
          </a:prstGeom>
          <a:noFill/>
        </p:spPr>
        <p:txBody>
          <a:bodyPr wrap="square" rtlCol="0">
            <a:spAutoFit/>
          </a:bodyPr>
          <a:lstStyle/>
          <a:p>
            <a:r>
              <a:rPr kumimoji="1" lang="zh-CN" altLang="en-US" dirty="0"/>
              <a:t>血液净化急诊临床应用专家共识，</a:t>
            </a:r>
            <a:r>
              <a:rPr kumimoji="1" lang="en-US" altLang="zh-CN" dirty="0"/>
              <a:t>2017</a:t>
            </a:r>
            <a:endParaRPr kumimoji="1" lang="zh-CN" altLang="en-US" dirty="0"/>
          </a:p>
        </p:txBody>
      </p:sp>
    </p:spTree>
    <p:extLst>
      <p:ext uri="{BB962C8B-B14F-4D97-AF65-F5344CB8AC3E}">
        <p14:creationId xmlns:p14="http://schemas.microsoft.com/office/powerpoint/2010/main" val="4231853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E786A6-1273-F04F-97A6-4745C7645647}"/>
              </a:ext>
            </a:extLst>
          </p:cNvPr>
          <p:cNvSpPr>
            <a:spLocks noGrp="1"/>
          </p:cNvSpPr>
          <p:nvPr>
            <p:ph type="title"/>
          </p:nvPr>
        </p:nvSpPr>
        <p:spPr/>
        <p:txBody>
          <a:bodyPr>
            <a:normAutofit/>
          </a:bodyPr>
          <a:lstStyle/>
          <a:p>
            <a:r>
              <a:rPr kumimoji="1" lang="en-US" altLang="zh-CN" sz="2800" dirty="0">
                <a:latin typeface="Microsoft YaHei" panose="020B0503020204020204" pitchFamily="34" charset="-122"/>
                <a:ea typeface="Microsoft YaHei" panose="020B0503020204020204" pitchFamily="34" charset="-122"/>
              </a:rPr>
              <a:t>Overview</a:t>
            </a:r>
            <a:r>
              <a:rPr kumimoji="1" lang="zh-CN" altLang="en-US" sz="2800" dirty="0">
                <a:latin typeface="Microsoft YaHei" panose="020B0503020204020204" pitchFamily="34" charset="-122"/>
                <a:ea typeface="Microsoft YaHei" panose="020B0503020204020204" pitchFamily="34" charset="-122"/>
              </a:rPr>
              <a:t> </a:t>
            </a:r>
            <a:r>
              <a:rPr kumimoji="1" lang="en-US" altLang="zh-CN" sz="2800" dirty="0">
                <a:latin typeface="Microsoft YaHei" panose="020B0503020204020204" pitchFamily="34" charset="-122"/>
                <a:ea typeface="Microsoft YaHei" panose="020B0503020204020204" pitchFamily="34" charset="-122"/>
              </a:rPr>
              <a:t>of</a:t>
            </a:r>
            <a:r>
              <a:rPr kumimoji="1" lang="zh-CN" altLang="en-US" sz="2800" dirty="0">
                <a:latin typeface="Microsoft YaHei" panose="020B0503020204020204" pitchFamily="34" charset="-122"/>
                <a:ea typeface="Microsoft YaHei" panose="020B0503020204020204" pitchFamily="34" charset="-122"/>
              </a:rPr>
              <a:t> </a:t>
            </a:r>
            <a:r>
              <a:rPr kumimoji="1" lang="en-US" altLang="zh-CN" sz="2800" dirty="0">
                <a:latin typeface="Microsoft YaHei" panose="020B0503020204020204" pitchFamily="34" charset="-122"/>
                <a:ea typeface="Microsoft YaHei" panose="020B0503020204020204" pitchFamily="34" charset="-122"/>
              </a:rPr>
              <a:t>RRT</a:t>
            </a:r>
            <a:endParaRPr kumimoji="1" lang="zh-CN" altLang="en-US" sz="2800" dirty="0">
              <a:latin typeface="Microsoft YaHei" panose="020B0503020204020204" pitchFamily="34" charset="-122"/>
              <a:ea typeface="Microsoft YaHei" panose="020B0503020204020204" pitchFamily="34" charset="-122"/>
            </a:endParaRPr>
          </a:p>
        </p:txBody>
      </p:sp>
      <p:sp>
        <p:nvSpPr>
          <p:cNvPr id="3" name="内容占位符 2">
            <a:extLst>
              <a:ext uri="{FF2B5EF4-FFF2-40B4-BE49-F238E27FC236}">
                <a16:creationId xmlns:a16="http://schemas.microsoft.com/office/drawing/2014/main" id="{89B7080C-2C2C-BA4D-A083-6F58261D78BF}"/>
              </a:ext>
            </a:extLst>
          </p:cNvPr>
          <p:cNvSpPr>
            <a:spLocks noGrp="1"/>
          </p:cNvSpPr>
          <p:nvPr>
            <p:ph idx="1"/>
          </p:nvPr>
        </p:nvSpPr>
        <p:spPr>
          <a:xfrm>
            <a:off x="628650" y="1247875"/>
            <a:ext cx="7886700" cy="4917429"/>
          </a:xfrm>
        </p:spPr>
        <p:txBody>
          <a:bodyPr>
            <a:normAutofit fontScale="92500"/>
          </a:bodyPr>
          <a:lstStyle/>
          <a:p>
            <a:pPr marL="457200" lvl="1" indent="0">
              <a:lnSpc>
                <a:spcPct val="114000"/>
              </a:lnSpc>
              <a:buNone/>
            </a:pPr>
            <a:r>
              <a:rPr lang="zh-CN" altLang="en-US" b="1" dirty="0">
                <a:latin typeface="微软雅黑" panose="020B0503020204020204" pitchFamily="34" charset="-122"/>
                <a:ea typeface="微软雅黑" panose="020B0503020204020204" pitchFamily="34" charset="-122"/>
              </a:rPr>
              <a:t>血液净化（</a:t>
            </a:r>
            <a:r>
              <a:rPr lang="en-US" altLang="zh-CN" b="1" dirty="0">
                <a:latin typeface="微软雅黑" panose="020B0503020204020204" pitchFamily="34" charset="-122"/>
                <a:ea typeface="微软雅黑" panose="020B0503020204020204" pitchFamily="34" charset="-122"/>
              </a:rPr>
              <a:t>blood</a:t>
            </a:r>
            <a:r>
              <a:rPr lang="zh-CN" altLang="en-US" b="1" dirty="0">
                <a:latin typeface="微软雅黑" panose="020B0503020204020204" pitchFamily="34" charset="-122"/>
                <a:ea typeface="微软雅黑" panose="020B0503020204020204" pitchFamily="34" charset="-122"/>
              </a:rPr>
              <a:t> </a:t>
            </a:r>
            <a:r>
              <a:rPr lang="en-US" altLang="zh-CN" b="1" dirty="0">
                <a:latin typeface="微软雅黑" panose="020B0503020204020204" pitchFamily="34" charset="-122"/>
                <a:ea typeface="微软雅黑" panose="020B0503020204020204" pitchFamily="34" charset="-122"/>
              </a:rPr>
              <a:t>purification</a:t>
            </a:r>
            <a:r>
              <a:rPr lang="zh-CN" altLang="en-US" b="1" dirty="0">
                <a:latin typeface="微软雅黑" panose="020B0503020204020204" pitchFamily="34" charset="-122"/>
                <a:ea typeface="微软雅黑" panose="020B0503020204020204" pitchFamily="34" charset="-122"/>
              </a:rPr>
              <a:t>）：</a:t>
            </a:r>
            <a:endParaRPr lang="en-US" altLang="zh-CN" b="1" dirty="0">
              <a:latin typeface="微软雅黑" panose="020B0503020204020204" pitchFamily="34" charset="-122"/>
              <a:ea typeface="微软雅黑" panose="020B0503020204020204" pitchFamily="34" charset="-122"/>
            </a:endParaRPr>
          </a:p>
          <a:p>
            <a:pPr marL="457200" lvl="1" indent="0">
              <a:lnSpc>
                <a:spcPct val="114000"/>
              </a:lnSpc>
              <a:buNone/>
            </a:pPr>
            <a:r>
              <a:rPr lang="zh-CN" altLang="en-US" dirty="0">
                <a:latin typeface="微软雅黑" panose="020B0503020204020204" pitchFamily="34" charset="-122"/>
                <a:ea typeface="微软雅黑" panose="020B0503020204020204" pitchFamily="34" charset="-122"/>
              </a:rPr>
              <a:t>技术指各种连续或间断清除体内过多水分、溶质方法的总称，该技术是在肾脏替代治疗技术的基础上逐步发展而来，主要包括</a:t>
            </a:r>
            <a:r>
              <a:rPr lang="zh-CN" altLang="en-US" dirty="0">
                <a:solidFill>
                  <a:srgbClr val="FF0000"/>
                </a:solidFill>
                <a:latin typeface="微软雅黑" panose="020B0503020204020204" pitchFamily="34" charset="-122"/>
                <a:ea typeface="微软雅黑" panose="020B0503020204020204" pitchFamily="34" charset="-122"/>
              </a:rPr>
              <a:t>肾脏替代治疗</a:t>
            </a:r>
            <a:r>
              <a:rPr lang="zh-CN" altLang="en-US" dirty="0">
                <a:latin typeface="微软雅黑" panose="020B0503020204020204" pitchFamily="34" charset="-122"/>
                <a:ea typeface="微软雅黑" panose="020B0503020204020204" pitchFamily="34" charset="-122"/>
              </a:rPr>
              <a:t>、血液灌流、血浆置换等。</a:t>
            </a:r>
            <a:endParaRPr lang="en-US" altLang="zh-CN" dirty="0">
              <a:latin typeface="微软雅黑" panose="020B0503020204020204" pitchFamily="34" charset="-122"/>
              <a:ea typeface="微软雅黑" panose="020B0503020204020204" pitchFamily="34" charset="-122"/>
            </a:endParaRPr>
          </a:p>
          <a:p>
            <a:pPr marL="457200" lvl="1" indent="0">
              <a:lnSpc>
                <a:spcPct val="114000"/>
              </a:lnSpc>
              <a:buNone/>
            </a:pPr>
            <a:endParaRPr lang="en-US" altLang="zh-CN" dirty="0">
              <a:latin typeface="微软雅黑" panose="020B0503020204020204" pitchFamily="34" charset="-122"/>
              <a:ea typeface="微软雅黑" panose="020B0503020204020204" pitchFamily="34" charset="-122"/>
            </a:endParaRPr>
          </a:p>
          <a:p>
            <a:pPr marL="457200" lvl="1" indent="0">
              <a:lnSpc>
                <a:spcPct val="114000"/>
              </a:lnSpc>
              <a:buNone/>
            </a:pPr>
            <a:r>
              <a:rPr lang="zh-CN" altLang="en-US" b="1" dirty="0">
                <a:latin typeface="微软雅黑" panose="020B0503020204020204" pitchFamily="34" charset="-122"/>
                <a:ea typeface="微软雅黑" panose="020B0503020204020204" pitchFamily="34" charset="-122"/>
              </a:rPr>
              <a:t>肾脏替代治疗 </a:t>
            </a:r>
            <a:r>
              <a:rPr lang="en-US" altLang="zh-CN" b="1" dirty="0">
                <a:latin typeface="微软雅黑" panose="020B0503020204020204" pitchFamily="34" charset="-122"/>
                <a:ea typeface="微软雅黑" panose="020B0503020204020204" pitchFamily="34" charset="-122"/>
              </a:rPr>
              <a:t>Renal</a:t>
            </a:r>
            <a:r>
              <a:rPr lang="zh-CN" altLang="en-US" b="1" dirty="0">
                <a:latin typeface="微软雅黑" panose="020B0503020204020204" pitchFamily="34" charset="-122"/>
                <a:ea typeface="微软雅黑" panose="020B0503020204020204" pitchFamily="34" charset="-122"/>
              </a:rPr>
              <a:t> </a:t>
            </a:r>
            <a:r>
              <a:rPr lang="en-US" altLang="zh-CN" b="1" dirty="0">
                <a:latin typeface="微软雅黑" panose="020B0503020204020204" pitchFamily="34" charset="-122"/>
                <a:ea typeface="微软雅黑" panose="020B0503020204020204" pitchFamily="34" charset="-122"/>
              </a:rPr>
              <a:t>Replacement</a:t>
            </a:r>
            <a:r>
              <a:rPr lang="zh-CN" altLang="en-US" b="1" dirty="0">
                <a:latin typeface="微软雅黑" panose="020B0503020204020204" pitchFamily="34" charset="-122"/>
                <a:ea typeface="微软雅黑" panose="020B0503020204020204" pitchFamily="34" charset="-122"/>
              </a:rPr>
              <a:t> </a:t>
            </a:r>
            <a:r>
              <a:rPr lang="en-US" altLang="zh-CN" b="1" dirty="0">
                <a:latin typeface="微软雅黑" panose="020B0503020204020204" pitchFamily="34" charset="-122"/>
                <a:ea typeface="微软雅黑" panose="020B0503020204020204" pitchFamily="34" charset="-122"/>
              </a:rPr>
              <a:t>Therapy</a:t>
            </a:r>
          </a:p>
          <a:p>
            <a:pPr marL="457200" lvl="1" indent="0">
              <a:lnSpc>
                <a:spcPct val="114000"/>
              </a:lnSpc>
              <a:buNone/>
            </a:pPr>
            <a:r>
              <a:rPr lang="zh-CN" altLang="en-US" dirty="0">
                <a:latin typeface="微软雅黑" panose="020B0503020204020204" pitchFamily="34" charset="-122"/>
                <a:ea typeface="微软雅黑" panose="020B0503020204020204" pitchFamily="34" charset="-122"/>
              </a:rPr>
              <a:t>三种主要模式：</a:t>
            </a:r>
            <a:endParaRPr lang="en-US" altLang="zh-CN" dirty="0">
              <a:latin typeface="微软雅黑" panose="020B0503020204020204" pitchFamily="34" charset="-122"/>
              <a:ea typeface="微软雅黑" panose="020B0503020204020204" pitchFamily="34" charset="-122"/>
            </a:endParaRPr>
          </a:p>
          <a:p>
            <a:pPr lvl="1">
              <a:lnSpc>
                <a:spcPct val="114000"/>
              </a:lnSpc>
              <a:buFont typeface="Wingdings" pitchFamily="2" charset="2"/>
              <a:buChar char="Ø"/>
            </a:pPr>
            <a:r>
              <a:rPr lang="zh-CN" altLang="en-US" dirty="0">
                <a:latin typeface="微软雅黑" panose="020B0503020204020204" pitchFamily="34" charset="-122"/>
                <a:ea typeface="微软雅黑" panose="020B0503020204020204" pitchFamily="34" charset="-122"/>
              </a:rPr>
              <a:t>血液透析</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腹膜透析 </a:t>
            </a:r>
            <a:r>
              <a:rPr lang="en-US" altLang="zh-CN" dirty="0">
                <a:latin typeface="微软雅黑" panose="020B0503020204020204" pitchFamily="34" charset="-122"/>
                <a:ea typeface="微软雅黑" panose="020B0503020204020204" pitchFamily="34" charset="-122"/>
              </a:rPr>
              <a:t>Hemodialysis, HD</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Peritoneal</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dialysis</a:t>
            </a:r>
          </a:p>
          <a:p>
            <a:pPr lvl="1">
              <a:lnSpc>
                <a:spcPct val="114000"/>
              </a:lnSpc>
              <a:buFont typeface="Wingdings" pitchFamily="2" charset="2"/>
              <a:buChar char="Ø"/>
            </a:pPr>
            <a:r>
              <a:rPr lang="zh-CN" altLang="en-US" dirty="0">
                <a:latin typeface="微软雅黑" panose="020B0503020204020204" pitchFamily="34" charset="-122"/>
                <a:ea typeface="微软雅黑" panose="020B0503020204020204" pitchFamily="34" charset="-122"/>
              </a:rPr>
              <a:t>血液滤过 </a:t>
            </a:r>
            <a:r>
              <a:rPr lang="en-US" altLang="zh-CN" dirty="0">
                <a:latin typeface="微软雅黑" panose="020B0503020204020204" pitchFamily="34" charset="-122"/>
                <a:ea typeface="微软雅黑" panose="020B0503020204020204" pitchFamily="34" charset="-122"/>
              </a:rPr>
              <a:t>Hemofiltration, HF</a:t>
            </a:r>
          </a:p>
          <a:p>
            <a:pPr lvl="1">
              <a:lnSpc>
                <a:spcPct val="114000"/>
              </a:lnSpc>
              <a:buFont typeface="Wingdings" pitchFamily="2" charset="2"/>
              <a:buChar char="Ø"/>
            </a:pPr>
            <a:r>
              <a:rPr lang="zh-CN" altLang="en-US" dirty="0">
                <a:latin typeface="微软雅黑" panose="020B0503020204020204" pitchFamily="34" charset="-122"/>
                <a:ea typeface="微软雅黑" panose="020B0503020204020204" pitchFamily="34" charset="-122"/>
              </a:rPr>
              <a:t>血液透析滤过 </a:t>
            </a:r>
            <a:r>
              <a:rPr lang="en-US" altLang="zh-CN" dirty="0">
                <a:latin typeface="微软雅黑" panose="020B0503020204020204" pitchFamily="34" charset="-122"/>
                <a:ea typeface="微软雅黑" panose="020B0503020204020204" pitchFamily="34" charset="-122"/>
              </a:rPr>
              <a:t>Hemodiafiltration, HDF</a:t>
            </a:r>
          </a:p>
          <a:p>
            <a:pPr>
              <a:lnSpc>
                <a:spcPct val="114000"/>
              </a:lnSpc>
            </a:pPr>
            <a:endParaRPr kumimoji="1" lang="zh-CN" altLang="en-US" dirty="0"/>
          </a:p>
        </p:txBody>
      </p:sp>
      <p:sp>
        <p:nvSpPr>
          <p:cNvPr id="5" name="文本框 4">
            <a:extLst>
              <a:ext uri="{FF2B5EF4-FFF2-40B4-BE49-F238E27FC236}">
                <a16:creationId xmlns:a16="http://schemas.microsoft.com/office/drawing/2014/main" id="{94F6D3C4-4F0E-DD4B-B538-E4F2E3934ADC}"/>
              </a:ext>
            </a:extLst>
          </p:cNvPr>
          <p:cNvSpPr txBox="1"/>
          <p:nvPr/>
        </p:nvSpPr>
        <p:spPr>
          <a:xfrm>
            <a:off x="5621518" y="6525344"/>
            <a:ext cx="3456384" cy="307777"/>
          </a:xfrm>
          <a:prstGeom prst="rect">
            <a:avLst/>
          </a:prstGeom>
          <a:noFill/>
        </p:spPr>
        <p:txBody>
          <a:bodyPr wrap="square" rtlCol="0">
            <a:spAutoFit/>
          </a:bodyPr>
          <a:lstStyle/>
          <a:p>
            <a:r>
              <a:rPr kumimoji="1" lang="zh-CN" altLang="en-US" sz="1400" dirty="0">
                <a:latin typeface="Microsoft YaHei" panose="020B0503020204020204" pitchFamily="34" charset="-122"/>
                <a:ea typeface="Microsoft YaHei" panose="020B0503020204020204" pitchFamily="34" charset="-122"/>
              </a:rPr>
              <a:t>血液净化急诊临床应用专家共识，</a:t>
            </a:r>
            <a:r>
              <a:rPr kumimoji="1" lang="en-US" altLang="zh-CN" sz="1400" dirty="0">
                <a:latin typeface="Microsoft YaHei" panose="020B0503020204020204" pitchFamily="34" charset="-122"/>
                <a:ea typeface="Microsoft YaHei" panose="020B0503020204020204" pitchFamily="34" charset="-122"/>
              </a:rPr>
              <a:t>2017</a:t>
            </a:r>
            <a:endParaRPr kumimoji="1" lang="zh-CN" altLang="en-US" sz="1400"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6311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E786A6-1273-F04F-97A6-4745C7645647}"/>
              </a:ext>
            </a:extLst>
          </p:cNvPr>
          <p:cNvSpPr>
            <a:spLocks noGrp="1"/>
          </p:cNvSpPr>
          <p:nvPr>
            <p:ph type="title"/>
          </p:nvPr>
        </p:nvSpPr>
        <p:spPr/>
        <p:txBody>
          <a:bodyPr>
            <a:normAutofit/>
          </a:bodyPr>
          <a:lstStyle/>
          <a:p>
            <a:r>
              <a:rPr lang="zh-CN" altLang="en-US" sz="2800" b="1" dirty="0">
                <a:latin typeface="微软雅黑" panose="020B0503020204020204" pitchFamily="34" charset="-122"/>
                <a:ea typeface="微软雅黑" panose="020B0503020204020204" pitchFamily="34" charset="-122"/>
              </a:rPr>
              <a:t>关于</a:t>
            </a:r>
            <a:r>
              <a:rPr lang="en-US" altLang="zh-CN" sz="2800" b="1" dirty="0">
                <a:latin typeface="微软雅黑" panose="020B0503020204020204" pitchFamily="34" charset="-122"/>
                <a:ea typeface="微软雅黑" panose="020B0503020204020204" pitchFamily="34" charset="-122"/>
              </a:rPr>
              <a:t>RRT——</a:t>
            </a:r>
            <a:r>
              <a:rPr lang="zh-CN" altLang="en-US" sz="2800" b="1" dirty="0">
                <a:latin typeface="微软雅黑" panose="020B0503020204020204" pitchFamily="34" charset="-122"/>
                <a:ea typeface="微软雅黑" panose="020B0503020204020204" pitchFamily="34" charset="-122"/>
              </a:rPr>
              <a:t>药师的困惑</a:t>
            </a:r>
            <a:endParaRPr kumimoji="1" lang="zh-CN" altLang="en-US" sz="2800" dirty="0">
              <a:latin typeface="Microsoft YaHei" panose="020B0503020204020204" pitchFamily="34" charset="-122"/>
              <a:ea typeface="Microsoft YaHei" panose="020B0503020204020204" pitchFamily="34" charset="-122"/>
            </a:endParaRPr>
          </a:p>
        </p:txBody>
      </p:sp>
      <p:sp>
        <p:nvSpPr>
          <p:cNvPr id="7" name="文本框 6">
            <a:extLst>
              <a:ext uri="{FF2B5EF4-FFF2-40B4-BE49-F238E27FC236}">
                <a16:creationId xmlns:a16="http://schemas.microsoft.com/office/drawing/2014/main" id="{C3CEF256-FF7D-CC41-BCFB-54FC331E1EA5}"/>
              </a:ext>
            </a:extLst>
          </p:cNvPr>
          <p:cNvSpPr txBox="1"/>
          <p:nvPr/>
        </p:nvSpPr>
        <p:spPr>
          <a:xfrm>
            <a:off x="5621518" y="6525344"/>
            <a:ext cx="3456384" cy="307777"/>
          </a:xfrm>
          <a:prstGeom prst="rect">
            <a:avLst/>
          </a:prstGeom>
          <a:noFill/>
        </p:spPr>
        <p:txBody>
          <a:bodyPr wrap="square" rtlCol="0">
            <a:spAutoFit/>
          </a:bodyPr>
          <a:lstStyle/>
          <a:p>
            <a:r>
              <a:rPr kumimoji="1" lang="zh-CN" altLang="en-US" sz="1400" dirty="0">
                <a:latin typeface="Microsoft YaHei" panose="020B0503020204020204" pitchFamily="34" charset="-122"/>
                <a:ea typeface="Microsoft YaHei" panose="020B0503020204020204" pitchFamily="34" charset="-122"/>
              </a:rPr>
              <a:t>血液净化急诊临床应用专家共识，</a:t>
            </a:r>
            <a:r>
              <a:rPr kumimoji="1" lang="en-US" altLang="zh-CN" sz="1400" dirty="0">
                <a:latin typeface="Microsoft YaHei" panose="020B0503020204020204" pitchFamily="34" charset="-122"/>
                <a:ea typeface="Microsoft YaHei" panose="020B0503020204020204" pitchFamily="34" charset="-122"/>
              </a:rPr>
              <a:t>2017</a:t>
            </a:r>
            <a:endParaRPr kumimoji="1" lang="zh-CN" altLang="en-US" sz="1400" dirty="0">
              <a:latin typeface="Microsoft YaHei" panose="020B0503020204020204" pitchFamily="34" charset="-122"/>
              <a:ea typeface="Microsoft YaHei" panose="020B0503020204020204" pitchFamily="34" charset="-122"/>
            </a:endParaRPr>
          </a:p>
        </p:txBody>
      </p:sp>
      <p:sp>
        <p:nvSpPr>
          <p:cNvPr id="8" name="内容占位符 2">
            <a:extLst>
              <a:ext uri="{FF2B5EF4-FFF2-40B4-BE49-F238E27FC236}">
                <a16:creationId xmlns:a16="http://schemas.microsoft.com/office/drawing/2014/main" id="{62C2B7A2-E48F-FD41-B52A-22DCFAFD5DB5}"/>
              </a:ext>
            </a:extLst>
          </p:cNvPr>
          <p:cNvSpPr txBox="1">
            <a:spLocks/>
          </p:cNvSpPr>
          <p:nvPr/>
        </p:nvSpPr>
        <p:spPr>
          <a:xfrm>
            <a:off x="4766742" y="2193205"/>
            <a:ext cx="3867150" cy="382808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zh-CN" altLang="en-US" dirty="0">
                <a:latin typeface="微软雅黑" panose="020B0503020204020204" pitchFamily="34" charset="-122"/>
                <a:ea typeface="微软雅黑" panose="020B0503020204020204" pitchFamily="34" charset="-122"/>
              </a:rPr>
              <a:t>肾内科</a:t>
            </a:r>
            <a:endParaRPr lang="en-US" altLang="zh-CN" dirty="0">
              <a:latin typeface="微软雅黑" panose="020B0503020204020204" pitchFamily="34" charset="-122"/>
              <a:ea typeface="微软雅黑" panose="020B0503020204020204" pitchFamily="34" charset="-122"/>
            </a:endParaRPr>
          </a:p>
          <a:p>
            <a:pPr lvl="1">
              <a:buFontTx/>
              <a:buChar char="-"/>
            </a:pPr>
            <a:r>
              <a:rPr lang="en-US" altLang="zh-CN" dirty="0">
                <a:latin typeface="微软雅黑" panose="020B0503020204020204" pitchFamily="34" charset="-122"/>
                <a:ea typeface="微软雅黑" panose="020B0503020204020204" pitchFamily="34" charset="-122"/>
              </a:rPr>
              <a:t>Hemodialysis</a:t>
            </a:r>
          </a:p>
          <a:p>
            <a:pPr lvl="1">
              <a:buFontTx/>
              <a:buChar char="-"/>
            </a:pPr>
            <a:r>
              <a:rPr lang="en-US" altLang="zh-CN" dirty="0">
                <a:latin typeface="微软雅黑" panose="020B0503020204020204" pitchFamily="34" charset="-122"/>
                <a:ea typeface="微软雅黑" panose="020B0503020204020204" pitchFamily="34" charset="-122"/>
              </a:rPr>
              <a:t>Peritoneal</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dialysis</a:t>
            </a:r>
          </a:p>
          <a:p>
            <a:endParaRPr lang="zh-CN" altLang="en-US" dirty="0"/>
          </a:p>
        </p:txBody>
      </p:sp>
      <p:sp>
        <p:nvSpPr>
          <p:cNvPr id="9" name="内容占位符 2">
            <a:extLst>
              <a:ext uri="{FF2B5EF4-FFF2-40B4-BE49-F238E27FC236}">
                <a16:creationId xmlns:a16="http://schemas.microsoft.com/office/drawing/2014/main" id="{DE1F158C-42B2-8642-AFBC-FAA80AB967C9}"/>
              </a:ext>
            </a:extLst>
          </p:cNvPr>
          <p:cNvSpPr txBox="1">
            <a:spLocks/>
          </p:cNvSpPr>
          <p:nvPr/>
        </p:nvSpPr>
        <p:spPr>
          <a:xfrm>
            <a:off x="755818" y="2193205"/>
            <a:ext cx="3867150" cy="38280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zh-CN" altLang="en-US" dirty="0">
                <a:latin typeface="微软雅黑" panose="020B0503020204020204" pitchFamily="34" charset="-122"/>
                <a:ea typeface="微软雅黑" panose="020B0503020204020204" pitchFamily="34" charset="-122"/>
              </a:rPr>
              <a:t>急诊、</a:t>
            </a:r>
            <a:r>
              <a:rPr lang="en-US" altLang="zh-CN" dirty="0">
                <a:latin typeface="微软雅黑" panose="020B0503020204020204" pitchFamily="34" charset="-122"/>
                <a:ea typeface="微软雅黑" panose="020B0503020204020204" pitchFamily="34" charset="-122"/>
              </a:rPr>
              <a:t>ICU</a:t>
            </a:r>
          </a:p>
          <a:p>
            <a:pPr lvl="1">
              <a:buFontTx/>
              <a:buChar char="-"/>
            </a:pPr>
            <a:r>
              <a:rPr lang="en-US" altLang="zh-CN" dirty="0">
                <a:latin typeface="微软雅黑" panose="020B0503020204020204" pitchFamily="34" charset="-122"/>
                <a:ea typeface="微软雅黑" panose="020B0503020204020204" pitchFamily="34" charset="-122"/>
              </a:rPr>
              <a:t>Hemofiltration</a:t>
            </a:r>
          </a:p>
          <a:p>
            <a:pPr lvl="1">
              <a:buFontTx/>
              <a:buChar char="-"/>
            </a:pPr>
            <a:r>
              <a:rPr lang="en-US" altLang="zh-CN" dirty="0">
                <a:latin typeface="微软雅黑" panose="020B0503020204020204" pitchFamily="34" charset="-122"/>
                <a:ea typeface="微软雅黑" panose="020B0503020204020204" pitchFamily="34" charset="-122"/>
              </a:rPr>
              <a:t>Hemoperfusion</a:t>
            </a:r>
          </a:p>
          <a:p>
            <a:pPr lvl="1">
              <a:buFontTx/>
              <a:buChar char="-"/>
            </a:pPr>
            <a:r>
              <a:rPr lang="en-US" altLang="zh-CN" dirty="0">
                <a:latin typeface="微软雅黑" panose="020B0503020204020204" pitchFamily="34" charset="-122"/>
                <a:ea typeface="微软雅黑" panose="020B0503020204020204" pitchFamily="34" charset="-122"/>
              </a:rPr>
              <a:t>CRRT</a:t>
            </a:r>
          </a:p>
          <a:p>
            <a:pPr lvl="1">
              <a:buFontTx/>
              <a:buChar char="-"/>
            </a:pPr>
            <a:r>
              <a:rPr lang="en-US" altLang="zh-CN" dirty="0">
                <a:latin typeface="微软雅黑" panose="020B0503020204020204" pitchFamily="34" charset="-122"/>
                <a:ea typeface="微软雅黑" panose="020B0503020204020204" pitchFamily="34" charset="-122"/>
              </a:rPr>
              <a:t>etc.</a:t>
            </a:r>
          </a:p>
          <a:p>
            <a:pPr marL="457200" lvl="1" indent="0">
              <a:buFont typeface="Arial" panose="020B0604020202020204" pitchFamily="34" charset="0"/>
              <a:buNone/>
            </a:pPr>
            <a:endParaRPr lang="en-US" altLang="zh-CN" dirty="0">
              <a:latin typeface="微软雅黑" panose="020B0503020204020204" pitchFamily="34" charset="-122"/>
              <a:ea typeface="微软雅黑" panose="020B0503020204020204" pitchFamily="34" charset="-122"/>
            </a:endParaRPr>
          </a:p>
          <a:p>
            <a:pPr marL="457200" lvl="1" indent="0">
              <a:buFont typeface="Arial" panose="020B0604020202020204" pitchFamily="34" charset="0"/>
              <a:buNone/>
            </a:pPr>
            <a:endParaRPr lang="en-US" altLang="zh-CN" dirty="0">
              <a:latin typeface="微软雅黑" panose="020B0503020204020204" pitchFamily="34" charset="-122"/>
              <a:ea typeface="微软雅黑" panose="020B0503020204020204" pitchFamily="34" charset="-122"/>
            </a:endParaRPr>
          </a:p>
          <a:p>
            <a:pPr marL="457200" lvl="1" indent="0">
              <a:buFont typeface="Arial" panose="020B0604020202020204" pitchFamily="34" charset="0"/>
              <a:buNone/>
            </a:pPr>
            <a:endParaRPr lang="en-US" altLang="zh-CN" dirty="0">
              <a:latin typeface="微软雅黑" panose="020B0503020204020204" pitchFamily="34" charset="-122"/>
              <a:ea typeface="微软雅黑" panose="020B0503020204020204" pitchFamily="34" charset="-122"/>
            </a:endParaRPr>
          </a:p>
          <a:p>
            <a:pPr lvl="1"/>
            <a:endParaRPr lang="zh-CN" altLang="zh-CN" dirty="0">
              <a:latin typeface="微软雅黑" panose="020B0503020204020204" pitchFamily="34" charset="-122"/>
              <a:ea typeface="微软雅黑" panose="020B0503020204020204" pitchFamily="34" charset="-122"/>
            </a:endParaRPr>
          </a:p>
          <a:p>
            <a:endParaRPr lang="zh-CN" altLang="en-US" dirty="0">
              <a:latin typeface="微软雅黑" pitchFamily="34" charset="-122"/>
              <a:ea typeface="微软雅黑" pitchFamily="34" charset="-122"/>
            </a:endParaRPr>
          </a:p>
        </p:txBody>
      </p:sp>
      <p:sp>
        <p:nvSpPr>
          <p:cNvPr id="10" name="矩形 9">
            <a:extLst>
              <a:ext uri="{FF2B5EF4-FFF2-40B4-BE49-F238E27FC236}">
                <a16:creationId xmlns:a16="http://schemas.microsoft.com/office/drawing/2014/main" id="{6DE38FE5-2711-2B41-862F-64A8373C3FBC}"/>
              </a:ext>
            </a:extLst>
          </p:cNvPr>
          <p:cNvSpPr/>
          <p:nvPr/>
        </p:nvSpPr>
        <p:spPr>
          <a:xfrm>
            <a:off x="1626337" y="1352698"/>
            <a:ext cx="6280810" cy="584775"/>
          </a:xfrm>
          <a:prstGeom prst="rect">
            <a:avLst/>
          </a:prstGeom>
          <a:noFill/>
        </p:spPr>
        <p:txBody>
          <a:bodyPr wrap="square" lIns="91440" tIns="45720" rIns="91440" bIns="45720">
            <a:spAutoFit/>
          </a:bodyPr>
          <a:lstStyle/>
          <a:p>
            <a:pPr algn="ctr"/>
            <a:r>
              <a:rPr lang="zh-CN" altLang="en-US" sz="3200" b="1" dirty="0">
                <a:ln w="22225">
                  <a:solidFill>
                    <a:schemeClr val="accent2"/>
                  </a:solidFill>
                  <a:prstDash val="solid"/>
                </a:ln>
                <a:solidFill>
                  <a:schemeClr val="accent2">
                    <a:lumMod val="40000"/>
                    <a:lumOff val="60000"/>
                  </a:schemeClr>
                </a:solidFill>
              </a:rPr>
              <a:t>血透</a:t>
            </a:r>
            <a:r>
              <a:rPr lang="en-US" altLang="zh-CN" sz="3200" b="1" dirty="0">
                <a:ln w="22225">
                  <a:solidFill>
                    <a:schemeClr val="accent2"/>
                  </a:solidFill>
                  <a:prstDash val="solid"/>
                </a:ln>
                <a:solidFill>
                  <a:schemeClr val="accent2">
                    <a:lumMod val="40000"/>
                    <a:lumOff val="60000"/>
                  </a:schemeClr>
                </a:solidFill>
              </a:rPr>
              <a:t>≠</a:t>
            </a:r>
            <a:r>
              <a:rPr lang="zh-CN" altLang="en-US" sz="3200" b="1" dirty="0">
                <a:ln w="22225">
                  <a:solidFill>
                    <a:schemeClr val="accent2"/>
                  </a:solidFill>
                  <a:prstDash val="solid"/>
                </a:ln>
                <a:solidFill>
                  <a:schemeClr val="accent2">
                    <a:lumMod val="40000"/>
                    <a:lumOff val="60000"/>
                  </a:schemeClr>
                </a:solidFill>
              </a:rPr>
              <a:t>血滤</a:t>
            </a:r>
            <a:r>
              <a:rPr lang="en-US" altLang="zh-CN" sz="3200" b="1" dirty="0">
                <a:ln w="22225">
                  <a:solidFill>
                    <a:schemeClr val="accent2"/>
                  </a:solidFill>
                  <a:prstDash val="solid"/>
                </a:ln>
                <a:solidFill>
                  <a:schemeClr val="accent2">
                    <a:lumMod val="40000"/>
                    <a:lumOff val="60000"/>
                  </a:schemeClr>
                </a:solidFill>
              </a:rPr>
              <a:t>≠</a:t>
            </a:r>
            <a:r>
              <a:rPr lang="zh-CN" altLang="en-US" sz="3200" b="1" dirty="0">
                <a:ln w="22225">
                  <a:solidFill>
                    <a:schemeClr val="accent2"/>
                  </a:solidFill>
                  <a:prstDash val="solid"/>
                </a:ln>
                <a:solidFill>
                  <a:schemeClr val="accent2">
                    <a:lumMod val="40000"/>
                    <a:lumOff val="60000"/>
                  </a:schemeClr>
                </a:solidFill>
              </a:rPr>
              <a:t>血液灌流</a:t>
            </a:r>
            <a:r>
              <a:rPr lang="en-US" altLang="zh-CN" sz="3200" b="1" dirty="0">
                <a:ln w="22225">
                  <a:solidFill>
                    <a:schemeClr val="accent2"/>
                  </a:solidFill>
                  <a:prstDash val="solid"/>
                </a:ln>
                <a:solidFill>
                  <a:schemeClr val="accent2">
                    <a:lumMod val="40000"/>
                    <a:lumOff val="60000"/>
                  </a:schemeClr>
                </a:solidFill>
              </a:rPr>
              <a:t>≠CRRT</a:t>
            </a:r>
            <a:endParaRPr lang="zh-CN" altLang="en-US" sz="3200" b="1" dirty="0">
              <a:ln w="22225">
                <a:solidFill>
                  <a:schemeClr val="accent2"/>
                </a:solidFill>
                <a:prstDash val="solid"/>
              </a:ln>
              <a:solidFill>
                <a:schemeClr val="accent2">
                  <a:lumMod val="40000"/>
                  <a:lumOff val="60000"/>
                </a:schemeClr>
              </a:solidFill>
            </a:endParaRPr>
          </a:p>
        </p:txBody>
      </p:sp>
      <p:pic>
        <p:nvPicPr>
          <p:cNvPr id="11" name="图片 10">
            <a:extLst>
              <a:ext uri="{FF2B5EF4-FFF2-40B4-BE49-F238E27FC236}">
                <a16:creationId xmlns:a16="http://schemas.microsoft.com/office/drawing/2014/main" id="{AD6232AA-3966-7647-B619-EA492D2EDE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482" y="3771528"/>
            <a:ext cx="3603906" cy="2683524"/>
          </a:xfrm>
          <a:prstGeom prst="rect">
            <a:avLst/>
          </a:prstGeom>
        </p:spPr>
      </p:pic>
      <p:sp>
        <p:nvSpPr>
          <p:cNvPr id="12" name="矩形 11">
            <a:extLst>
              <a:ext uri="{FF2B5EF4-FFF2-40B4-BE49-F238E27FC236}">
                <a16:creationId xmlns:a16="http://schemas.microsoft.com/office/drawing/2014/main" id="{041CACAD-4FC4-F641-A5AA-1BC9A17729E7}"/>
              </a:ext>
            </a:extLst>
          </p:cNvPr>
          <p:cNvSpPr/>
          <p:nvPr/>
        </p:nvSpPr>
        <p:spPr>
          <a:xfrm>
            <a:off x="330304" y="5153300"/>
            <a:ext cx="4241696" cy="923330"/>
          </a:xfrm>
          <a:prstGeom prst="rect">
            <a:avLst/>
          </a:prstGeom>
        </p:spPr>
        <p:txBody>
          <a:bodyPr wrap="square">
            <a:spAutoFit/>
          </a:bodyPr>
          <a:lstStyle/>
          <a:p>
            <a:pPr lvl="1"/>
            <a:r>
              <a:rPr lang="en-US" altLang="zh-CN" dirty="0">
                <a:solidFill>
                  <a:schemeClr val="bg1">
                    <a:lumMod val="50000"/>
                  </a:schemeClr>
                </a:solidFill>
                <a:latin typeface="微软雅黑" panose="020B0503020204020204" pitchFamily="34" charset="-122"/>
                <a:ea typeface="微软雅黑" panose="020B0503020204020204" pitchFamily="34" charset="-122"/>
              </a:rPr>
              <a:t>CRRT</a:t>
            </a:r>
            <a:r>
              <a:rPr lang="zh-CN" altLang="en-US" dirty="0">
                <a:solidFill>
                  <a:schemeClr val="bg1">
                    <a:lumMod val="50000"/>
                  </a:schemeClr>
                </a:solidFill>
                <a:latin typeface="微软雅黑" panose="020B0503020204020204" pitchFamily="34" charset="-122"/>
                <a:ea typeface="微软雅黑" panose="020B0503020204020204" pitchFamily="34" charset="-122"/>
              </a:rPr>
              <a:t>：每天连续</a:t>
            </a:r>
            <a:r>
              <a:rPr lang="en-US" altLang="zh-CN" dirty="0">
                <a:solidFill>
                  <a:schemeClr val="bg1">
                    <a:lumMod val="50000"/>
                  </a:schemeClr>
                </a:solidFill>
                <a:latin typeface="微软雅黑" panose="020B0503020204020204" pitchFamily="34" charset="-122"/>
                <a:ea typeface="微软雅黑" panose="020B0503020204020204" pitchFamily="34" charset="-122"/>
              </a:rPr>
              <a:t>24</a:t>
            </a:r>
            <a:r>
              <a:rPr lang="zh-CN" altLang="en-US" dirty="0">
                <a:solidFill>
                  <a:schemeClr val="bg1">
                    <a:lumMod val="50000"/>
                  </a:schemeClr>
                </a:solidFill>
                <a:latin typeface="微软雅黑" panose="020B0503020204020204" pitchFamily="34" charset="-122"/>
                <a:ea typeface="微软雅黑" panose="020B0503020204020204" pitchFamily="34" charset="-122"/>
              </a:rPr>
              <a:t>小时或接近</a:t>
            </a:r>
            <a:r>
              <a:rPr lang="en-US" altLang="zh-CN" dirty="0">
                <a:solidFill>
                  <a:schemeClr val="bg1">
                    <a:lumMod val="50000"/>
                  </a:schemeClr>
                </a:solidFill>
                <a:latin typeface="微软雅黑" panose="020B0503020204020204" pitchFamily="34" charset="-122"/>
                <a:ea typeface="微软雅黑" panose="020B0503020204020204" pitchFamily="34" charset="-122"/>
              </a:rPr>
              <a:t>24</a:t>
            </a:r>
            <a:r>
              <a:rPr lang="zh-CN" altLang="en-US" dirty="0">
                <a:solidFill>
                  <a:schemeClr val="bg1">
                    <a:lumMod val="50000"/>
                  </a:schemeClr>
                </a:solidFill>
                <a:latin typeface="微软雅黑" panose="020B0503020204020204" pitchFamily="34" charset="-122"/>
                <a:ea typeface="微软雅黑" panose="020B0503020204020204" pitchFamily="34" charset="-122"/>
              </a:rPr>
              <a:t>小时的一种长时间、连续的体外血液净化疗法以替代受损的肾功能。</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9604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标题 1"/>
          <p:cNvSpPr>
            <a:spLocks noGrp="1"/>
          </p:cNvSpPr>
          <p:nvPr>
            <p:ph type="title"/>
          </p:nvPr>
        </p:nvSpPr>
        <p:spPr>
          <a:xfrm>
            <a:off x="755576" y="188640"/>
            <a:ext cx="7886700" cy="597861"/>
          </a:xfrm>
        </p:spPr>
        <p:txBody>
          <a:bodyPr>
            <a:normAutofit/>
          </a:bodyPr>
          <a:lstStyle/>
          <a:p>
            <a:r>
              <a:rPr lang="zh-CN" altLang="en-US" sz="2800" b="1" dirty="0">
                <a:latin typeface="微软雅黑" panose="020B0503020204020204" pitchFamily="34" charset="-122"/>
                <a:ea typeface="微软雅黑" panose="020B0503020204020204" pitchFamily="34" charset="-122"/>
              </a:rPr>
              <a:t>关于</a:t>
            </a:r>
            <a:r>
              <a:rPr lang="en-US" altLang="zh-CN" sz="2800" b="1" dirty="0">
                <a:latin typeface="微软雅黑" panose="020B0503020204020204" pitchFamily="34" charset="-122"/>
                <a:ea typeface="微软雅黑" panose="020B0503020204020204" pitchFamily="34" charset="-122"/>
              </a:rPr>
              <a:t>RRT——</a:t>
            </a:r>
            <a:r>
              <a:rPr lang="zh-CN" altLang="en-US" sz="2800" b="1" dirty="0">
                <a:latin typeface="微软雅黑" panose="020B0503020204020204" pitchFamily="34" charset="-122"/>
                <a:ea typeface="微软雅黑" panose="020B0503020204020204" pitchFamily="34" charset="-122"/>
              </a:rPr>
              <a:t>药师的困惑</a:t>
            </a:r>
            <a:endParaRPr lang="zh-CN" altLang="en-US" sz="2800" dirty="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ndParaRPr>
          </a:p>
        </p:txBody>
      </p:sp>
      <p:sp>
        <p:nvSpPr>
          <p:cNvPr id="1048620" name="内容占位符 2"/>
          <p:cNvSpPr>
            <a:spLocks noGrp="1"/>
          </p:cNvSpPr>
          <p:nvPr>
            <p:ph idx="1"/>
          </p:nvPr>
        </p:nvSpPr>
        <p:spPr>
          <a:xfrm>
            <a:off x="628650" y="1247876"/>
            <a:ext cx="6175598" cy="766526"/>
          </a:xfrm>
        </p:spPr>
        <p:txBody>
          <a:bodyPr>
            <a:normAutofit/>
          </a:bodyPr>
          <a:lstStyle/>
          <a:p>
            <a:pPr marL="457200" lvl="1" indent="0">
              <a:buNone/>
            </a:pPr>
            <a:r>
              <a:rPr lang="en-US" altLang="zh-CN" dirty="0">
                <a:latin typeface="微软雅黑" panose="020B0503020204020204" pitchFamily="34" charset="-122"/>
                <a:ea typeface="微软雅黑" panose="020B0503020204020204" pitchFamily="34" charset="-122"/>
              </a:rPr>
              <a:t>RRT</a:t>
            </a:r>
            <a:r>
              <a:rPr lang="zh-CN" altLang="en-US" dirty="0">
                <a:latin typeface="微软雅黑" panose="020B0503020204020204" pitchFamily="34" charset="-122"/>
                <a:ea typeface="微软雅黑" panose="020B0503020204020204" pitchFamily="34" charset="-122"/>
              </a:rPr>
              <a:t>患者用药</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处方怎么审？</a:t>
            </a:r>
            <a:endParaRPr lang="en-US" altLang="zh-CN" dirty="0">
              <a:latin typeface="微软雅黑" panose="020B0503020204020204" pitchFamily="34" charset="-122"/>
              <a:ea typeface="微软雅黑" panose="020B0503020204020204" pitchFamily="34" charset="-122"/>
            </a:endParaRPr>
          </a:p>
          <a:p>
            <a:pPr marL="457200" lvl="1" indent="0">
              <a:buNone/>
            </a:pPr>
            <a:endParaRPr lang="en-US" altLang="zh-CN" dirty="0">
              <a:latin typeface="微软雅黑" panose="020B0503020204020204" pitchFamily="34" charset="-122"/>
              <a:ea typeface="微软雅黑" panose="020B0503020204020204" pitchFamily="34" charset="-122"/>
            </a:endParaRPr>
          </a:p>
          <a:p>
            <a:pPr marL="457200" lvl="1" indent="0">
              <a:buNone/>
            </a:pPr>
            <a:endParaRPr lang="en-US" altLang="zh-CN" dirty="0">
              <a:latin typeface="微软雅黑" panose="020B0503020204020204" pitchFamily="34" charset="-122"/>
              <a:ea typeface="微软雅黑" panose="020B0503020204020204" pitchFamily="34" charset="-122"/>
            </a:endParaRPr>
          </a:p>
          <a:p>
            <a:pPr marL="457200" lvl="1" indent="0">
              <a:buNone/>
            </a:pPr>
            <a:endParaRPr lang="en-US" altLang="zh-CN" dirty="0">
              <a:latin typeface="微软雅黑" panose="020B0503020204020204" pitchFamily="34" charset="-122"/>
              <a:ea typeface="微软雅黑" panose="020B0503020204020204" pitchFamily="34" charset="-122"/>
            </a:endParaRPr>
          </a:p>
          <a:p>
            <a:pPr marL="457200" lvl="1" indent="0">
              <a:buNone/>
            </a:pPr>
            <a:endParaRPr lang="en-US" altLang="zh-CN" dirty="0">
              <a:latin typeface="微软雅黑" panose="020B0503020204020204" pitchFamily="34" charset="-122"/>
              <a:ea typeface="微软雅黑" panose="020B0503020204020204" pitchFamily="34" charset="-122"/>
            </a:endParaRPr>
          </a:p>
          <a:p>
            <a:pPr marL="457200" lvl="1" indent="0">
              <a:buNone/>
            </a:pPr>
            <a:endParaRPr lang="en-US" altLang="zh-CN" dirty="0">
              <a:latin typeface="微软雅黑" panose="020B0503020204020204" pitchFamily="34" charset="-122"/>
              <a:ea typeface="微软雅黑" panose="020B0503020204020204" pitchFamily="34" charset="-122"/>
            </a:endParaRPr>
          </a:p>
          <a:p>
            <a:pPr marL="457200" lvl="1" indent="0">
              <a:buNone/>
            </a:pPr>
            <a:endParaRPr lang="en-US" altLang="zh-CN" dirty="0">
              <a:latin typeface="微软雅黑" panose="020B0503020204020204" pitchFamily="34" charset="-122"/>
              <a:ea typeface="微软雅黑" panose="020B0503020204020204" pitchFamily="34" charset="-122"/>
            </a:endParaRPr>
          </a:p>
        </p:txBody>
      </p:sp>
      <p:sp>
        <p:nvSpPr>
          <p:cNvPr id="2" name="圆角矩形 1">
            <a:extLst>
              <a:ext uri="{FF2B5EF4-FFF2-40B4-BE49-F238E27FC236}">
                <a16:creationId xmlns:a16="http://schemas.microsoft.com/office/drawing/2014/main" id="{0D81039C-37E7-254A-B9EE-2FC8FB72045C}"/>
              </a:ext>
            </a:extLst>
          </p:cNvPr>
          <p:cNvSpPr/>
          <p:nvPr/>
        </p:nvSpPr>
        <p:spPr>
          <a:xfrm>
            <a:off x="914464" y="2516902"/>
            <a:ext cx="3528392" cy="3875849"/>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dirty="0"/>
          </a:p>
        </p:txBody>
      </p:sp>
      <p:sp>
        <p:nvSpPr>
          <p:cNvPr id="3" name="矩形 2">
            <a:extLst>
              <a:ext uri="{FF2B5EF4-FFF2-40B4-BE49-F238E27FC236}">
                <a16:creationId xmlns:a16="http://schemas.microsoft.com/office/drawing/2014/main" id="{E7399231-683B-B246-ACF0-22B71388EF3E}"/>
              </a:ext>
            </a:extLst>
          </p:cNvPr>
          <p:cNvSpPr/>
          <p:nvPr/>
        </p:nvSpPr>
        <p:spPr>
          <a:xfrm>
            <a:off x="628650" y="2714714"/>
            <a:ext cx="3655318" cy="3416320"/>
          </a:xfrm>
          <a:prstGeom prst="rect">
            <a:avLst/>
          </a:prstGeom>
        </p:spPr>
        <p:txBody>
          <a:bodyPr wrap="square">
            <a:spAutoFit/>
          </a:bodyPr>
          <a:lstStyle/>
          <a:p>
            <a:pPr lvl="1"/>
            <a:r>
              <a:rPr lang="en-US" altLang="zh-CN" dirty="0">
                <a:latin typeface="微软雅黑" panose="020B0503020204020204" pitchFamily="34" charset="-122"/>
                <a:ea typeface="微软雅黑" panose="020B0503020204020204" pitchFamily="34" charset="-122"/>
              </a:rPr>
              <a:t>Rx</a:t>
            </a:r>
            <a:r>
              <a:rPr lang="zh-CN" altLang="en-US" dirty="0">
                <a:latin typeface="微软雅黑" panose="020B0503020204020204" pitchFamily="34" charset="-122"/>
                <a:ea typeface="微软雅黑" panose="020B0503020204020204" pitchFamily="34" charset="-122"/>
              </a:rPr>
              <a:t> 高血压，肾性贫血，血液透析，继发性甲状旁腺功能亢进</a:t>
            </a:r>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碳酸钙 </a:t>
            </a:r>
            <a:r>
              <a:rPr lang="en-US" altLang="zh-CN" dirty="0">
                <a:latin typeface="微软雅黑" panose="020B0503020204020204" pitchFamily="34" charset="-122"/>
                <a:ea typeface="微软雅黑" panose="020B0503020204020204" pitchFamily="34" charset="-122"/>
              </a:rPr>
              <a:t>2g</a:t>
            </a:r>
            <a:r>
              <a:rPr lang="zh-CN" altLang="en-US"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tid</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po</a:t>
            </a:r>
            <a:r>
              <a:rPr lang="zh-CN" altLang="en-US" dirty="0">
                <a:latin typeface="微软雅黑" panose="020B0503020204020204" pitchFamily="34" charset="-122"/>
                <a:ea typeface="微软雅黑" panose="020B0503020204020204" pitchFamily="34" charset="-122"/>
              </a:rPr>
              <a:t> </a:t>
            </a:r>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硝苯地平 </a:t>
            </a:r>
            <a:r>
              <a:rPr lang="en-US" altLang="zh-CN" dirty="0">
                <a:latin typeface="微软雅黑" panose="020B0503020204020204" pitchFamily="34" charset="-122"/>
                <a:ea typeface="微软雅黑" panose="020B0503020204020204" pitchFamily="34" charset="-122"/>
              </a:rPr>
              <a:t>30</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mg</a:t>
            </a:r>
            <a:r>
              <a:rPr lang="zh-CN" altLang="en-US"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qd</a:t>
            </a:r>
            <a:r>
              <a:rPr lang="zh-CN" altLang="en-US" dirty="0">
                <a:latin typeface="微软雅黑" panose="020B0503020204020204" pitchFamily="34" charset="-122"/>
                <a:ea typeface="微软雅黑" panose="020B0503020204020204" pitchFamily="34" charset="-122"/>
              </a:rPr>
              <a:t> </a:t>
            </a:r>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罗沙司他 </a:t>
            </a:r>
            <a:r>
              <a:rPr lang="en-US" altLang="zh-CN" dirty="0">
                <a:latin typeface="微软雅黑" panose="020B0503020204020204" pitchFamily="34" charset="-122"/>
                <a:ea typeface="微软雅黑" panose="020B0503020204020204" pitchFamily="34" charset="-122"/>
              </a:rPr>
              <a:t>100mg</a:t>
            </a:r>
            <a:r>
              <a:rPr lang="zh-CN" altLang="en-US"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qd</a:t>
            </a:r>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西那卡塞 </a:t>
            </a:r>
            <a:r>
              <a:rPr lang="en-US" altLang="zh-CN" dirty="0">
                <a:latin typeface="微软雅黑" panose="020B0503020204020204" pitchFamily="34" charset="-122"/>
                <a:ea typeface="微软雅黑" panose="020B0503020204020204" pitchFamily="34" charset="-122"/>
              </a:rPr>
              <a:t>25</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mg</a:t>
            </a:r>
            <a:r>
              <a:rPr lang="zh-CN" altLang="en-US"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qd</a:t>
            </a:r>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p:txBody>
      </p:sp>
      <p:sp>
        <p:nvSpPr>
          <p:cNvPr id="4" name="矩形 3">
            <a:extLst>
              <a:ext uri="{FF2B5EF4-FFF2-40B4-BE49-F238E27FC236}">
                <a16:creationId xmlns:a16="http://schemas.microsoft.com/office/drawing/2014/main" id="{F268D598-9F77-4347-86D1-073B25CBE908}"/>
              </a:ext>
            </a:extLst>
          </p:cNvPr>
          <p:cNvSpPr/>
          <p:nvPr/>
        </p:nvSpPr>
        <p:spPr>
          <a:xfrm>
            <a:off x="1619672" y="1916832"/>
            <a:ext cx="1672253" cy="400110"/>
          </a:xfrm>
          <a:prstGeom prst="rect">
            <a:avLst/>
          </a:prstGeom>
        </p:spPr>
        <p:txBody>
          <a:bodyPr wrap="none">
            <a:spAutoFit/>
          </a:bodyPr>
          <a:lstStyle/>
          <a:p>
            <a:pPr lvl="1"/>
            <a:r>
              <a:rPr lang="zh-CN" altLang="en-US" sz="2000" dirty="0">
                <a:latin typeface="微软雅黑" panose="020B0503020204020204" pitchFamily="34" charset="-122"/>
                <a:ea typeface="微软雅黑" panose="020B0503020204020204" pitchFamily="34" charset="-122"/>
              </a:rPr>
              <a:t>门诊处方</a:t>
            </a:r>
            <a:endParaRPr lang="en-US" altLang="zh-CN" sz="2000" dirty="0">
              <a:latin typeface="微软雅黑" panose="020B0503020204020204" pitchFamily="34" charset="-122"/>
              <a:ea typeface="微软雅黑" panose="020B0503020204020204" pitchFamily="34" charset="-122"/>
            </a:endParaRPr>
          </a:p>
        </p:txBody>
      </p:sp>
      <p:sp>
        <p:nvSpPr>
          <p:cNvPr id="10" name="矩形 9">
            <a:extLst>
              <a:ext uri="{FF2B5EF4-FFF2-40B4-BE49-F238E27FC236}">
                <a16:creationId xmlns:a16="http://schemas.microsoft.com/office/drawing/2014/main" id="{89107AB7-E57C-F54B-8B90-79021A7559A2}"/>
              </a:ext>
            </a:extLst>
          </p:cNvPr>
          <p:cNvSpPr/>
          <p:nvPr/>
        </p:nvSpPr>
        <p:spPr>
          <a:xfrm>
            <a:off x="5796136" y="1916832"/>
            <a:ext cx="1672253" cy="400110"/>
          </a:xfrm>
          <a:prstGeom prst="rect">
            <a:avLst/>
          </a:prstGeom>
        </p:spPr>
        <p:txBody>
          <a:bodyPr wrap="none">
            <a:spAutoFit/>
          </a:bodyPr>
          <a:lstStyle/>
          <a:p>
            <a:pPr lvl="1"/>
            <a:r>
              <a:rPr lang="zh-CN" altLang="en-US" sz="2000" dirty="0">
                <a:latin typeface="微软雅黑" panose="020B0503020204020204" pitchFamily="34" charset="-122"/>
                <a:ea typeface="微软雅黑" panose="020B0503020204020204" pitchFamily="34" charset="-122"/>
              </a:rPr>
              <a:t>住院医嘱</a:t>
            </a:r>
            <a:endParaRPr lang="en-US" altLang="zh-CN" sz="2000" dirty="0">
              <a:latin typeface="微软雅黑" panose="020B0503020204020204" pitchFamily="34" charset="-122"/>
              <a:ea typeface="微软雅黑" panose="020B0503020204020204" pitchFamily="34" charset="-122"/>
            </a:endParaRPr>
          </a:p>
        </p:txBody>
      </p:sp>
      <p:sp>
        <p:nvSpPr>
          <p:cNvPr id="11" name="圆角矩形 10">
            <a:extLst>
              <a:ext uri="{FF2B5EF4-FFF2-40B4-BE49-F238E27FC236}">
                <a16:creationId xmlns:a16="http://schemas.microsoft.com/office/drawing/2014/main" id="{FC94BFBB-33B1-E744-86FD-D9E32984F937}"/>
              </a:ext>
            </a:extLst>
          </p:cNvPr>
          <p:cNvSpPr/>
          <p:nvPr/>
        </p:nvSpPr>
        <p:spPr>
          <a:xfrm>
            <a:off x="4973674" y="2516902"/>
            <a:ext cx="3764256" cy="3875849"/>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dirty="0"/>
          </a:p>
        </p:txBody>
      </p:sp>
      <p:sp>
        <p:nvSpPr>
          <p:cNvPr id="12" name="矩形 11">
            <a:extLst>
              <a:ext uri="{FF2B5EF4-FFF2-40B4-BE49-F238E27FC236}">
                <a16:creationId xmlns:a16="http://schemas.microsoft.com/office/drawing/2014/main" id="{F72E1463-E780-AF48-B66A-31663BEAEFDB}"/>
              </a:ext>
            </a:extLst>
          </p:cNvPr>
          <p:cNvSpPr/>
          <p:nvPr/>
        </p:nvSpPr>
        <p:spPr>
          <a:xfrm>
            <a:off x="4652698" y="2714714"/>
            <a:ext cx="4087450" cy="3693319"/>
          </a:xfrm>
          <a:prstGeom prst="rect">
            <a:avLst/>
          </a:prstGeom>
        </p:spPr>
        <p:txBody>
          <a:bodyPr wrap="square">
            <a:spAutoFit/>
          </a:bodyPr>
          <a:lstStyle/>
          <a:p>
            <a:pPr lvl="1"/>
            <a:r>
              <a:rPr lang="zh-CN" altLang="en-US" dirty="0">
                <a:latin typeface="微软雅黑" panose="020B0503020204020204" pitchFamily="34" charset="-122"/>
                <a:ea typeface="微软雅黑" panose="020B0503020204020204" pitchFamily="34" charset="-122"/>
              </a:rPr>
              <a:t>高**，男性，</a:t>
            </a:r>
            <a:r>
              <a:rPr lang="en-US" altLang="zh-CN" dirty="0">
                <a:latin typeface="微软雅黑" panose="020B0503020204020204" pitchFamily="34" charset="-122"/>
                <a:ea typeface="微软雅黑" panose="020B0503020204020204" pitchFamily="34" charset="-122"/>
              </a:rPr>
              <a:t>38</a:t>
            </a:r>
            <a:r>
              <a:rPr lang="zh-CN" altLang="en-US" dirty="0">
                <a:latin typeface="微软雅黑" panose="020B0503020204020204" pitchFamily="34" charset="-122"/>
                <a:ea typeface="微软雅黑" panose="020B0503020204020204" pitchFamily="34" charset="-122"/>
              </a:rPr>
              <a:t>岁，体重</a:t>
            </a:r>
            <a:r>
              <a:rPr lang="en-US" altLang="zh-CN" dirty="0">
                <a:latin typeface="微软雅黑" panose="020B0503020204020204" pitchFamily="34" charset="-122"/>
                <a:ea typeface="微软雅黑" panose="020B0503020204020204" pitchFamily="34" charset="-122"/>
              </a:rPr>
              <a:t>~70kg</a:t>
            </a:r>
          </a:p>
          <a:p>
            <a:pPr lvl="1"/>
            <a:r>
              <a:rPr lang="zh-CN" altLang="en-US" dirty="0">
                <a:latin typeface="微软雅黑" panose="020B0503020204020204" pitchFamily="34" charset="-122"/>
                <a:ea typeface="微软雅黑" panose="020B0503020204020204" pitchFamily="34" charset="-122"/>
              </a:rPr>
              <a:t>主诉：腹痛，腹泻，尿量减少</a:t>
            </a:r>
            <a:r>
              <a:rPr lang="en-US" altLang="zh-CN"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天，呼吸困难</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天</a:t>
            </a:r>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主要诊断：呼吸困难原因待查，弥漫性腹膜炎可能，肾病综合征，急性肾衰竭</a:t>
            </a:r>
            <a:endParaRPr lang="en-US" altLang="zh-CN" dirty="0">
              <a:latin typeface="微软雅黑" panose="020B0503020204020204" pitchFamily="34" charset="-122"/>
              <a:ea typeface="微软雅黑" panose="020B0503020204020204" pitchFamily="34" charset="-122"/>
            </a:endParaRPr>
          </a:p>
          <a:p>
            <a:pPr lvl="1"/>
            <a:r>
              <a:rPr lang="en-US" altLang="zh-CN" dirty="0" err="1">
                <a:latin typeface="微软雅黑" panose="020B0503020204020204" pitchFamily="34" charset="-122"/>
                <a:ea typeface="微软雅黑" panose="020B0503020204020204" pitchFamily="34" charset="-122"/>
              </a:rPr>
              <a:t>SCr</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412</a:t>
            </a:r>
            <a:r>
              <a:rPr lang="zh-CN" altLang="en-US"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μmol</a:t>
            </a:r>
            <a:r>
              <a:rPr lang="en-US" altLang="zh-CN" dirty="0">
                <a:latin typeface="微软雅黑" panose="020B0503020204020204" pitchFamily="34" charset="-122"/>
                <a:ea typeface="微软雅黑" panose="020B0503020204020204" pitchFamily="34" charset="-122"/>
              </a:rPr>
              <a:t>/L</a:t>
            </a:r>
          </a:p>
          <a:p>
            <a:pPr lvl="1"/>
            <a:endParaRPr lang="en-US" altLang="zh-CN" dirty="0">
              <a:latin typeface="微软雅黑" panose="020B0503020204020204" pitchFamily="34" charset="-122"/>
              <a:ea typeface="微软雅黑" panose="020B0503020204020204" pitchFamily="34" charset="-122"/>
            </a:endParaRPr>
          </a:p>
          <a:p>
            <a:pPr lvl="1"/>
            <a:r>
              <a:rPr lang="en-US" altLang="zh-CN" dirty="0">
                <a:latin typeface="微软雅黑" panose="020B0503020204020204" pitchFamily="34" charset="-122"/>
                <a:ea typeface="微软雅黑" panose="020B0503020204020204" pitchFamily="34" charset="-122"/>
              </a:rPr>
              <a:t>5.4</a:t>
            </a:r>
            <a:r>
              <a:rPr lang="zh-CN" altLang="en-US" dirty="0">
                <a:latin typeface="微软雅黑" panose="020B0503020204020204" pitchFamily="34" charset="-122"/>
                <a:ea typeface="微软雅黑" panose="020B0503020204020204" pitchFamily="34" charset="-122"/>
              </a:rPr>
              <a:t>起先后行</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次血液滤过</a:t>
            </a:r>
            <a:endParaRPr lang="en-US" altLang="zh-CN" dirty="0">
              <a:latin typeface="微软雅黑" panose="020B0503020204020204" pitchFamily="34" charset="-122"/>
              <a:ea typeface="微软雅黑" panose="020B0503020204020204" pitchFamily="34" charset="-122"/>
            </a:endParaRPr>
          </a:p>
          <a:p>
            <a:pPr lvl="1"/>
            <a:endParaRPr lang="en-US" altLang="zh-CN" dirty="0">
              <a:latin typeface="微软雅黑" panose="020B0503020204020204" pitchFamily="34" charset="-122"/>
              <a:ea typeface="微软雅黑" panose="020B0503020204020204" pitchFamily="34" charset="-122"/>
            </a:endParaRPr>
          </a:p>
          <a:p>
            <a:pPr lvl="1"/>
            <a:r>
              <a:rPr lang="zh-CN" altLang="en-US" dirty="0">
                <a:latin typeface="微软雅黑" panose="020B0503020204020204" pitchFamily="34" charset="-122"/>
                <a:ea typeface="微软雅黑" panose="020B0503020204020204" pitchFamily="34" charset="-122"/>
              </a:rPr>
              <a:t>美罗培南 </a:t>
            </a:r>
            <a:r>
              <a:rPr lang="en-US" altLang="zh-CN" dirty="0">
                <a:latin typeface="微软雅黑" panose="020B0503020204020204" pitchFamily="34" charset="-122"/>
                <a:ea typeface="微软雅黑" panose="020B0503020204020204" pitchFamily="34" charset="-122"/>
              </a:rPr>
              <a:t>1g</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q12h</a:t>
            </a:r>
          </a:p>
          <a:p>
            <a:pPr lvl="1"/>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1034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标题 1"/>
          <p:cNvSpPr>
            <a:spLocks noGrp="1"/>
          </p:cNvSpPr>
          <p:nvPr>
            <p:ph type="title"/>
          </p:nvPr>
        </p:nvSpPr>
        <p:spPr>
          <a:xfrm>
            <a:off x="755576" y="188640"/>
            <a:ext cx="7886700" cy="597861"/>
          </a:xfrm>
        </p:spPr>
        <p:txBody>
          <a:bodyPr>
            <a:normAutofit/>
          </a:bodyPr>
          <a:lstStyle/>
          <a:p>
            <a:r>
              <a:rPr lang="zh-CN" altLang="en-US" sz="2800" b="1" dirty="0">
                <a:latin typeface="微软雅黑" panose="020B0503020204020204" pitchFamily="34" charset="-122"/>
                <a:ea typeface="微软雅黑" panose="020B0503020204020204" pitchFamily="34" charset="-122"/>
              </a:rPr>
              <a:t>关于</a:t>
            </a:r>
            <a:r>
              <a:rPr lang="en-US" altLang="zh-CN" sz="2800" b="1" dirty="0">
                <a:latin typeface="微软雅黑" panose="020B0503020204020204" pitchFamily="34" charset="-122"/>
                <a:ea typeface="微软雅黑" panose="020B0503020204020204" pitchFamily="34" charset="-122"/>
              </a:rPr>
              <a:t>RRT——</a:t>
            </a:r>
            <a:r>
              <a:rPr lang="zh-CN" altLang="en-US" sz="2800" b="1" dirty="0">
                <a:latin typeface="微软雅黑" panose="020B0503020204020204" pitchFamily="34" charset="-122"/>
                <a:ea typeface="微软雅黑" panose="020B0503020204020204" pitchFamily="34" charset="-122"/>
              </a:rPr>
              <a:t>药师的困惑</a:t>
            </a:r>
            <a:endParaRPr lang="zh-CN" altLang="en-US" sz="2800" dirty="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ndParaRPr>
          </a:p>
        </p:txBody>
      </p:sp>
      <p:sp>
        <p:nvSpPr>
          <p:cNvPr id="1048620" name="内容占位符 2"/>
          <p:cNvSpPr>
            <a:spLocks noGrp="1"/>
          </p:cNvSpPr>
          <p:nvPr>
            <p:ph idx="1"/>
          </p:nvPr>
        </p:nvSpPr>
        <p:spPr>
          <a:xfrm>
            <a:off x="628650" y="1247875"/>
            <a:ext cx="7886700" cy="812973"/>
          </a:xfrm>
        </p:spPr>
        <p:txBody>
          <a:bodyPr/>
          <a:lstStyle/>
          <a:p>
            <a:pPr marL="457200" lvl="1" indent="0">
              <a:buNone/>
            </a:pPr>
            <a:r>
              <a:rPr lang="en-US" altLang="zh-CN" dirty="0">
                <a:latin typeface="微软雅黑" panose="020B0503020204020204" pitchFamily="34" charset="-122"/>
                <a:ea typeface="微软雅黑" panose="020B0503020204020204" pitchFamily="34" charset="-122"/>
              </a:rPr>
              <a:t>RRT</a:t>
            </a:r>
            <a:r>
              <a:rPr lang="zh-CN" altLang="en-US" dirty="0">
                <a:latin typeface="微软雅黑" panose="020B0503020204020204" pitchFamily="34" charset="-122"/>
                <a:ea typeface="微软雅黑" panose="020B0503020204020204" pitchFamily="34" charset="-122"/>
              </a:rPr>
              <a:t>患者用药</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处方怎么审？</a:t>
            </a:r>
            <a:endParaRPr lang="en-US" altLang="zh-CN" dirty="0">
              <a:latin typeface="微软雅黑" panose="020B0503020204020204" pitchFamily="34" charset="-122"/>
              <a:ea typeface="微软雅黑" panose="020B0503020204020204" pitchFamily="34" charset="-122"/>
            </a:endParaRPr>
          </a:p>
          <a:p>
            <a:pPr marL="457200" lvl="1" indent="0">
              <a:buNone/>
            </a:pPr>
            <a:endParaRPr lang="en-US" altLang="zh-CN" dirty="0">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F7D1996F-39BF-6F41-9622-76B41078D1BC}"/>
              </a:ext>
            </a:extLst>
          </p:cNvPr>
          <p:cNvSpPr txBox="1"/>
          <p:nvPr/>
        </p:nvSpPr>
        <p:spPr>
          <a:xfrm>
            <a:off x="827584" y="1878911"/>
            <a:ext cx="2899742" cy="373121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lnSpc>
                <a:spcPct val="150000"/>
              </a:lnSpc>
              <a:buFont typeface="Wingdings" pitchFamily="2" charset="2"/>
              <a:buChar char="ü"/>
            </a:pPr>
            <a:r>
              <a:rPr kumimoji="1" lang="zh-CN" altLang="en-US" sz="2000" dirty="0">
                <a:latin typeface="Microsoft YaHei" panose="020B0503020204020204" pitchFamily="34" charset="-122"/>
                <a:ea typeface="Microsoft YaHei" panose="020B0503020204020204" pitchFamily="34" charset="-122"/>
              </a:rPr>
              <a:t>诊断不全</a:t>
            </a:r>
            <a:r>
              <a:rPr kumimoji="1" lang="en-US" altLang="zh-CN" sz="2000" dirty="0">
                <a:latin typeface="Microsoft YaHei" panose="020B0503020204020204" pitchFamily="34" charset="-122"/>
                <a:ea typeface="Microsoft YaHei" panose="020B0503020204020204" pitchFamily="34" charset="-122"/>
              </a:rPr>
              <a:t>/</a:t>
            </a:r>
            <a:r>
              <a:rPr kumimoji="1" lang="zh-CN" altLang="en-US" sz="2000" dirty="0">
                <a:latin typeface="Microsoft YaHei" panose="020B0503020204020204" pitchFamily="34" charset="-122"/>
                <a:ea typeface="Microsoft YaHei" panose="020B0503020204020204" pitchFamily="34" charset="-122"/>
              </a:rPr>
              <a:t>不适宜</a:t>
            </a:r>
            <a:endParaRPr kumimoji="1" lang="en-US" altLang="zh-CN" sz="2000" dirty="0">
              <a:latin typeface="Microsoft YaHei" panose="020B0503020204020204" pitchFamily="34" charset="-122"/>
              <a:ea typeface="Microsoft YaHei" panose="020B0503020204020204" pitchFamily="34" charset="-122"/>
            </a:endParaRPr>
          </a:p>
          <a:p>
            <a:pPr marL="285750" indent="-285750">
              <a:lnSpc>
                <a:spcPct val="150000"/>
              </a:lnSpc>
              <a:buFont typeface="Wingdings" pitchFamily="2" charset="2"/>
              <a:buChar char="ü"/>
            </a:pPr>
            <a:r>
              <a:rPr kumimoji="1" lang="zh-CN" altLang="en-US" sz="2000" dirty="0">
                <a:latin typeface="Microsoft YaHei" panose="020B0503020204020204" pitchFamily="34" charset="-122"/>
                <a:ea typeface="Microsoft YaHei" panose="020B0503020204020204" pitchFamily="34" charset="-122"/>
              </a:rPr>
              <a:t>遴选药品</a:t>
            </a:r>
            <a:endParaRPr kumimoji="1" lang="en-US" altLang="zh-CN" sz="2000" dirty="0">
              <a:latin typeface="Microsoft YaHei" panose="020B0503020204020204" pitchFamily="34" charset="-122"/>
              <a:ea typeface="Microsoft YaHei" panose="020B0503020204020204" pitchFamily="34" charset="-122"/>
            </a:endParaRPr>
          </a:p>
          <a:p>
            <a:pPr marL="285750" indent="-285750">
              <a:lnSpc>
                <a:spcPct val="150000"/>
              </a:lnSpc>
              <a:buFont typeface="Wingdings" pitchFamily="2" charset="2"/>
              <a:buChar char="ü"/>
            </a:pPr>
            <a:r>
              <a:rPr kumimoji="1" lang="zh-CN" altLang="en-US" sz="2000" dirty="0">
                <a:latin typeface="Microsoft YaHei" panose="020B0503020204020204" pitchFamily="34" charset="-122"/>
                <a:ea typeface="Microsoft YaHei" panose="020B0503020204020204" pitchFamily="34" charset="-122"/>
              </a:rPr>
              <a:t>给药途径</a:t>
            </a:r>
            <a:endParaRPr kumimoji="1" lang="en-US" altLang="zh-CN" sz="2000" dirty="0">
              <a:latin typeface="Microsoft YaHei" panose="020B0503020204020204" pitchFamily="34" charset="-122"/>
              <a:ea typeface="Microsoft YaHei" panose="020B0503020204020204" pitchFamily="34" charset="-122"/>
            </a:endParaRPr>
          </a:p>
          <a:p>
            <a:pPr marL="285750" indent="-285750">
              <a:lnSpc>
                <a:spcPct val="150000"/>
              </a:lnSpc>
              <a:buFont typeface="Wingdings" pitchFamily="2" charset="2"/>
              <a:buChar char="ü"/>
            </a:pPr>
            <a:r>
              <a:rPr kumimoji="1" lang="zh-CN" altLang="en-US" sz="2000" dirty="0">
                <a:latin typeface="Microsoft YaHei" panose="020B0503020204020204" pitchFamily="34" charset="-122"/>
                <a:ea typeface="Microsoft YaHei" panose="020B0503020204020204" pitchFamily="34" charset="-122"/>
              </a:rPr>
              <a:t>用法用量不适宜</a:t>
            </a:r>
            <a:endParaRPr kumimoji="1" lang="en-US" altLang="zh-CN" sz="2000" dirty="0">
              <a:latin typeface="Microsoft YaHei" panose="020B0503020204020204" pitchFamily="34" charset="-122"/>
              <a:ea typeface="Microsoft YaHei" panose="020B0503020204020204" pitchFamily="34" charset="-122"/>
            </a:endParaRPr>
          </a:p>
          <a:p>
            <a:pPr marL="285750" indent="-285750">
              <a:lnSpc>
                <a:spcPct val="150000"/>
              </a:lnSpc>
              <a:buFont typeface="Wingdings" pitchFamily="2" charset="2"/>
              <a:buChar char="ü"/>
            </a:pPr>
            <a:r>
              <a:rPr kumimoji="1" lang="zh-CN" altLang="en-US" sz="2000" dirty="0">
                <a:latin typeface="Microsoft YaHei" panose="020B0503020204020204" pitchFamily="34" charset="-122"/>
                <a:ea typeface="Microsoft YaHei" panose="020B0503020204020204" pitchFamily="34" charset="-122"/>
              </a:rPr>
              <a:t>联合用药不适宜</a:t>
            </a:r>
            <a:endParaRPr kumimoji="1" lang="en-US" altLang="zh-CN" sz="2000" dirty="0">
              <a:latin typeface="Microsoft YaHei" panose="020B0503020204020204" pitchFamily="34" charset="-122"/>
              <a:ea typeface="Microsoft YaHei" panose="020B0503020204020204" pitchFamily="34" charset="-122"/>
            </a:endParaRPr>
          </a:p>
          <a:p>
            <a:pPr marL="285750" indent="-285750">
              <a:lnSpc>
                <a:spcPct val="150000"/>
              </a:lnSpc>
              <a:buFont typeface="Wingdings" pitchFamily="2" charset="2"/>
              <a:buChar char="ü"/>
            </a:pPr>
            <a:r>
              <a:rPr kumimoji="1" lang="zh-CN" altLang="en-US" sz="2000" dirty="0">
                <a:latin typeface="Microsoft YaHei" panose="020B0503020204020204" pitchFamily="34" charset="-122"/>
                <a:ea typeface="Microsoft YaHei" panose="020B0503020204020204" pitchFamily="34" charset="-122"/>
              </a:rPr>
              <a:t>重复给药</a:t>
            </a:r>
            <a:endParaRPr kumimoji="1" lang="en-US" altLang="zh-CN" sz="2000" dirty="0">
              <a:latin typeface="Microsoft YaHei" panose="020B0503020204020204" pitchFamily="34" charset="-122"/>
              <a:ea typeface="Microsoft YaHei" panose="020B0503020204020204" pitchFamily="34" charset="-122"/>
            </a:endParaRPr>
          </a:p>
          <a:p>
            <a:pPr marL="285750" indent="-285750">
              <a:lnSpc>
                <a:spcPct val="150000"/>
              </a:lnSpc>
              <a:buFont typeface="Wingdings" pitchFamily="2" charset="2"/>
              <a:buChar char="ü"/>
            </a:pPr>
            <a:r>
              <a:rPr kumimoji="1" lang="zh-CN" altLang="en-US" sz="2000" dirty="0">
                <a:latin typeface="Microsoft YaHei" panose="020B0503020204020204" pitchFamily="34" charset="-122"/>
                <a:ea typeface="Microsoft YaHei" panose="020B0503020204020204" pitchFamily="34" charset="-122"/>
              </a:rPr>
              <a:t>配伍禁忌或不良相互作用等</a:t>
            </a:r>
          </a:p>
        </p:txBody>
      </p:sp>
      <p:sp>
        <p:nvSpPr>
          <p:cNvPr id="2" name="矩形 1">
            <a:extLst>
              <a:ext uri="{FF2B5EF4-FFF2-40B4-BE49-F238E27FC236}">
                <a16:creationId xmlns:a16="http://schemas.microsoft.com/office/drawing/2014/main" id="{237BFAD9-4E70-3449-B093-8DF4A84DD7D0}"/>
              </a:ext>
            </a:extLst>
          </p:cNvPr>
          <p:cNvSpPr/>
          <p:nvPr/>
        </p:nvSpPr>
        <p:spPr>
          <a:xfrm>
            <a:off x="3995936" y="1878911"/>
            <a:ext cx="4824536" cy="373121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1">
              <a:lnSpc>
                <a:spcPct val="150000"/>
              </a:lnSpc>
            </a:pPr>
            <a:r>
              <a:rPr lang="zh-CN" altLang="en-US" sz="2000" dirty="0">
                <a:latin typeface="微软雅黑" panose="020B0503020204020204" pitchFamily="34" charset="-122"/>
                <a:ea typeface="微软雅黑" panose="020B0503020204020204" pitchFamily="34" charset="-122"/>
              </a:rPr>
              <a:t>与传统处方审核不同之处：</a:t>
            </a:r>
            <a:endParaRPr lang="en-US" altLang="zh-CN" sz="2000" dirty="0">
              <a:latin typeface="微软雅黑" panose="020B0503020204020204" pitchFamily="34" charset="-122"/>
              <a:ea typeface="微软雅黑" panose="020B0503020204020204" pitchFamily="34" charset="-122"/>
            </a:endParaRPr>
          </a:p>
          <a:p>
            <a:pPr lvl="1">
              <a:lnSpc>
                <a:spcPct val="150000"/>
              </a:lnSpc>
              <a:buFont typeface="Wingdings" pitchFamily="2" charset="2"/>
              <a:buChar char="Ø"/>
            </a:pPr>
            <a:r>
              <a:rPr lang="zh-CN" altLang="en-US" sz="2000" dirty="0">
                <a:latin typeface="微软雅黑" panose="020B0503020204020204" pitchFamily="34" charset="-122"/>
                <a:ea typeface="微软雅黑" panose="020B0503020204020204" pitchFamily="34" charset="-122"/>
              </a:rPr>
              <a:t>药物使用与</a:t>
            </a:r>
            <a:r>
              <a:rPr lang="en-US" altLang="zh-CN" sz="2000" dirty="0">
                <a:latin typeface="微软雅黑" panose="020B0503020204020204" pitchFamily="34" charset="-122"/>
                <a:ea typeface="微软雅黑" panose="020B0503020204020204" pitchFamily="34" charset="-122"/>
              </a:rPr>
              <a:t>RRT</a:t>
            </a:r>
            <a:r>
              <a:rPr lang="zh-CN" altLang="en-US" sz="2000" dirty="0">
                <a:latin typeface="微软雅黑" panose="020B0503020204020204" pitchFamily="34" charset="-122"/>
                <a:ea typeface="微软雅黑" panose="020B0503020204020204" pitchFamily="34" charset="-122"/>
              </a:rPr>
              <a:t>模式有很大关系</a:t>
            </a:r>
          </a:p>
          <a:p>
            <a:pPr lvl="1">
              <a:lnSpc>
                <a:spcPct val="150000"/>
              </a:lnSpc>
              <a:buFont typeface="Wingdings" pitchFamily="2" charset="2"/>
              <a:buChar char="Ø"/>
            </a:pPr>
            <a:r>
              <a:rPr lang="zh-CN" altLang="en-US" sz="2000" dirty="0">
                <a:latin typeface="微软雅黑" panose="020B0503020204020204" pitchFamily="34" charset="-122"/>
                <a:ea typeface="微软雅黑" panose="020B0503020204020204" pitchFamily="34" charset="-122"/>
              </a:rPr>
              <a:t>从处方及医嘱难以判断</a:t>
            </a:r>
            <a:endParaRPr lang="en-US" altLang="zh-CN" sz="2000" dirty="0">
              <a:latin typeface="微软雅黑" panose="020B0503020204020204" pitchFamily="34" charset="-122"/>
              <a:ea typeface="微软雅黑" panose="020B0503020204020204" pitchFamily="34" charset="-122"/>
            </a:endParaRPr>
          </a:p>
          <a:p>
            <a:pPr lvl="1">
              <a:lnSpc>
                <a:spcPct val="150000"/>
              </a:lnSpc>
              <a:buFont typeface="Wingdings" pitchFamily="2" charset="2"/>
              <a:buChar char="Ø"/>
            </a:pPr>
            <a:r>
              <a:rPr lang="zh-CN" altLang="en-US" sz="2000" dirty="0">
                <a:latin typeface="微软雅黑" panose="020B0503020204020204" pitchFamily="34" charset="-122"/>
                <a:ea typeface="微软雅黑" panose="020B0503020204020204" pitchFamily="34" charset="-122"/>
              </a:rPr>
              <a:t>血清肌酐和肌酐清除率不再作为判断依据</a:t>
            </a:r>
            <a:endParaRPr lang="en-US" altLang="zh-CN" sz="2000" dirty="0">
              <a:latin typeface="微软雅黑" panose="020B0503020204020204" pitchFamily="34" charset="-122"/>
              <a:ea typeface="微软雅黑" panose="020B0503020204020204" pitchFamily="34" charset="-122"/>
            </a:endParaRPr>
          </a:p>
          <a:p>
            <a:pPr lvl="1">
              <a:lnSpc>
                <a:spcPct val="150000"/>
              </a:lnSpc>
              <a:buFont typeface="Wingdings" pitchFamily="2" charset="2"/>
              <a:buChar char="Ø"/>
            </a:pPr>
            <a:r>
              <a:rPr lang="zh-CN" altLang="en-US" sz="2000" dirty="0">
                <a:latin typeface="微软雅黑" panose="020B0503020204020204" pitchFamily="34" charset="-122"/>
                <a:ea typeface="微软雅黑" panose="020B0503020204020204" pitchFamily="34" charset="-122"/>
              </a:rPr>
              <a:t>药师无从下手？我们能做什么？</a:t>
            </a:r>
          </a:p>
          <a:p>
            <a:pPr lvl="1">
              <a:lnSpc>
                <a:spcPct val="150000"/>
              </a:lnSpc>
              <a:buFont typeface="Wingdings" pitchFamily="2" charset="2"/>
              <a:buChar char="Ø"/>
            </a:pPr>
            <a:r>
              <a:rPr lang="zh-CN" altLang="en-US" sz="2000" dirty="0">
                <a:latin typeface="微软雅黑" panose="020B0503020204020204" pitchFamily="34" charset="-122"/>
                <a:ea typeface="微软雅黑" panose="020B0503020204020204" pitchFamily="34" charset="-122"/>
              </a:rPr>
              <a:t>说明书？？？</a:t>
            </a:r>
            <a:endParaRPr lang="en-US" altLang="zh-CN" sz="2000" dirty="0">
              <a:latin typeface="微软雅黑" panose="020B0503020204020204" pitchFamily="34" charset="-122"/>
              <a:ea typeface="微软雅黑" panose="020B0503020204020204" pitchFamily="34" charset="-122"/>
            </a:endParaRPr>
          </a:p>
          <a:p>
            <a:pPr lvl="1">
              <a:lnSpc>
                <a:spcPct val="150000"/>
              </a:lnSpc>
              <a:buFont typeface="Wingdings" pitchFamily="2" charset="2"/>
              <a:buChar char="Ø"/>
            </a:pP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92879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00B92E99-5A66-BE4D-B597-E5501898D2D2}"/>
              </a:ext>
            </a:extLst>
          </p:cNvPr>
          <p:cNvSpPr>
            <a:spLocks noGrp="1"/>
          </p:cNvSpPr>
          <p:nvPr>
            <p:ph type="title"/>
          </p:nvPr>
        </p:nvSpPr>
        <p:spPr/>
        <p:txBody>
          <a:bodyPr>
            <a:normAutofit/>
          </a:bodyPr>
          <a:lstStyle/>
          <a:p>
            <a:r>
              <a:rPr lang="zh-CN" altLang="en-US" sz="4800" dirty="0">
                <a:latin typeface="Microsoft YaHei" panose="020B0503020204020204" pitchFamily="34" charset="-122"/>
                <a:ea typeface="Microsoft YaHei" panose="020B0503020204020204" pitchFamily="34" charset="-122"/>
              </a:rPr>
              <a:t>慢性肾脏病及</a:t>
            </a:r>
            <a:br>
              <a:rPr lang="en-US" altLang="zh-CN" sz="4800" dirty="0">
                <a:latin typeface="Microsoft YaHei" panose="020B0503020204020204" pitchFamily="34" charset="-122"/>
                <a:ea typeface="Microsoft YaHei" panose="020B0503020204020204" pitchFamily="34" charset="-122"/>
              </a:rPr>
            </a:br>
            <a:r>
              <a:rPr lang="zh-CN" altLang="en-US" sz="4800" dirty="0">
                <a:latin typeface="Microsoft YaHei" panose="020B0503020204020204" pitchFamily="34" charset="-122"/>
                <a:ea typeface="Microsoft YaHei" panose="020B0503020204020204" pitchFamily="34" charset="-122"/>
              </a:rPr>
              <a:t>血液透析</a:t>
            </a:r>
            <a:r>
              <a:rPr lang="en-US" altLang="zh-CN" sz="4800" dirty="0">
                <a:latin typeface="Microsoft YaHei" panose="020B0503020204020204" pitchFamily="34" charset="-122"/>
                <a:ea typeface="Microsoft YaHei" panose="020B0503020204020204" pitchFamily="34" charset="-122"/>
              </a:rPr>
              <a:t>/</a:t>
            </a:r>
            <a:r>
              <a:rPr lang="zh-CN" altLang="en-US" sz="4800" dirty="0">
                <a:latin typeface="Microsoft YaHei" panose="020B0503020204020204" pitchFamily="34" charset="-122"/>
                <a:ea typeface="Microsoft YaHei" panose="020B0503020204020204" pitchFamily="34" charset="-122"/>
              </a:rPr>
              <a:t>腹膜透析合并用药</a:t>
            </a:r>
          </a:p>
        </p:txBody>
      </p:sp>
      <p:sp>
        <p:nvSpPr>
          <p:cNvPr id="5" name="文本占位符 4">
            <a:extLst>
              <a:ext uri="{FF2B5EF4-FFF2-40B4-BE49-F238E27FC236}">
                <a16:creationId xmlns:a16="http://schemas.microsoft.com/office/drawing/2014/main" id="{1B705698-9AB6-AE49-95DD-E44EDA9B8140}"/>
              </a:ext>
            </a:extLst>
          </p:cNvPr>
          <p:cNvSpPr>
            <a:spLocks noGrp="1"/>
          </p:cNvSpPr>
          <p:nvPr>
            <p:ph type="body" idx="1"/>
          </p:nvPr>
        </p:nvSpPr>
        <p:spPr/>
        <p:txBody>
          <a:bodyPr/>
          <a:lstStyle/>
          <a:p>
            <a:r>
              <a:rPr lang="en-US" altLang="zh-CN" dirty="0"/>
              <a:t>Hemodialysis,</a:t>
            </a:r>
            <a:r>
              <a:rPr lang="zh-CN" altLang="en-US" dirty="0"/>
              <a:t> </a:t>
            </a:r>
            <a:r>
              <a:rPr lang="en-US" altLang="zh-CN" dirty="0"/>
              <a:t>HD</a:t>
            </a:r>
            <a:r>
              <a:rPr lang="zh-CN" altLang="en-US" dirty="0"/>
              <a:t> </a:t>
            </a:r>
            <a:r>
              <a:rPr lang="en-US" altLang="zh-CN" dirty="0"/>
              <a:t>/</a:t>
            </a:r>
            <a:r>
              <a:rPr lang="zh-CN" altLang="en-US" dirty="0"/>
              <a:t> </a:t>
            </a:r>
            <a:r>
              <a:rPr lang="en-US" altLang="zh-CN" dirty="0"/>
              <a:t>Peritoneal dialysis,</a:t>
            </a:r>
            <a:r>
              <a:rPr lang="zh-CN" altLang="en-US" dirty="0"/>
              <a:t> </a:t>
            </a:r>
            <a:r>
              <a:rPr lang="en-US" altLang="zh-CN" dirty="0"/>
              <a:t>PD</a:t>
            </a:r>
          </a:p>
          <a:p>
            <a:endParaRPr lang="zh-CN" altLang="en-US" dirty="0"/>
          </a:p>
        </p:txBody>
      </p:sp>
    </p:spTree>
    <p:extLst>
      <p:ext uri="{BB962C8B-B14F-4D97-AF65-F5344CB8AC3E}">
        <p14:creationId xmlns:p14="http://schemas.microsoft.com/office/powerpoint/2010/main" val="21176916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COLOR_SCHEME_SHAPE_ID" val="2"/>
  <p:tag name="KSO_WM_UNIT_COLOR_SCHEME_PARENT_PAGE" val="0_2"/>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191985_2*m_h_i*1_1_2"/>
  <p:tag name="KSO_WM_TEMPLATE_CATEGORY" val="diagram"/>
  <p:tag name="KSO_WM_TEMPLATE_INDEX" val="2019198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REFSHAPE" val="1838874508"/>
  <p:tag name="KSO_WM_UNIT_DIAGRAM_SCHEMECOLOR_ID" val="2"/>
  <p:tag name="KSO_WM_UNIT_USESOURCEFORMAT_APPLY" val="1"/>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99"/>
  <p:tag name="KSO_WM_UNIT_TYPE" val="l_i"/>
  <p:tag name="KSO_WM_UNIT_INDEX" val="1_1"/>
  <p:tag name="KSO_WM_UNIT_ID" val="diagram160099_5*l_i*1_1"/>
  <p:tag name="KSO_WM_UNIT_CLEAR" val="1"/>
  <p:tag name="KSO_WM_UNIT_LAYERLEVEL" val="1_1"/>
  <p:tag name="KSO_WM_BEAUTIFY_FLAG" val="#wm#"/>
  <p:tag name="KSO_WM_TAG_VERSION" val="1.0"/>
  <p:tag name="KSO_WM_DIAGRAM_GROUP_CODE" val="l1-1"/>
  <p:tag name="KSO_WM_UNIT_FILL_FORE_SCHEMECOLOR_INDEX" val="13"/>
  <p:tag name="KSO_WM_UNIT_FILL_TYPE" val="1"/>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99"/>
  <p:tag name="KSO_WM_UNIT_TYPE" val="l_i"/>
  <p:tag name="KSO_WM_UNIT_INDEX" val="1_3"/>
  <p:tag name="KSO_WM_UNIT_ID" val="diagram160099_5*l_i*1_3"/>
  <p:tag name="KSO_WM_UNIT_CLEAR" val="1"/>
  <p:tag name="KSO_WM_UNIT_LAYERLEVEL" val="1_1"/>
  <p:tag name="KSO_WM_BEAUTIFY_FLAG" val="#wm#"/>
  <p:tag name="KSO_WM_TAG_VERSION" val="1.0"/>
  <p:tag name="KSO_WM_DIAGRAM_GROUP_CODE" val="l1-1"/>
  <p:tag name="KSO_WM_UNIT_TEXT_FILL_FORE_SCHEMECOLOR_INDEX" val="5"/>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UNIT_COLOR_SCHEME_SHAPE_ID" val="2"/>
  <p:tag name="KSO_WM_UNIT_COLOR_SCHEME_PARENT_PAGE" val="0_2"/>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191985_2*m_h_i*1_1_2"/>
  <p:tag name="KSO_WM_TEMPLATE_CATEGORY" val="diagram"/>
  <p:tag name="KSO_WM_TEMPLATE_INDEX" val="2019198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REFSHAPE" val="1838874508"/>
  <p:tag name="KSO_WM_UNIT_DIAGRAM_SCHEMECOLOR_ID" val="2"/>
  <p:tag name="KSO_WM_UNIT_USESOURCEFORMAT_APPLY" val="1"/>
</p:tagLst>
</file>

<file path=ppt/tags/tag13.xml><?xml version="1.0" encoding="utf-8"?>
<p:tagLst xmlns:a="http://schemas.openxmlformats.org/drawingml/2006/main" xmlns:r="http://schemas.openxmlformats.org/officeDocument/2006/relationships" xmlns:p="http://schemas.openxmlformats.org/presentationml/2006/main">
  <p:tag name="KSO_WM_UNIT_COLOR_SCHEME_SHAPE_ID" val="6"/>
  <p:tag name="KSO_WM_UNIT_COLOR_SCHEME_PARENT_PAGE" val="0_2"/>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191985_2*m_h_i*1_2_2"/>
  <p:tag name="KSO_WM_TEMPLATE_CATEGORY" val="diagram"/>
  <p:tag name="KSO_WM_TEMPLATE_INDEX" val="20191985"/>
  <p:tag name="KSO_WM_UNIT_LAYERLEVEL" val="1_1_1"/>
  <p:tag name="KSO_WM_TAG_VERSION" val="1.0"/>
  <p:tag name="KSO_WM_BEAUTIFY_FLAG" val="#wm#"/>
  <p:tag name="KSO_WM_UNIT_FILL_FORE_SCHEMECOLOR_INDEX" val="6"/>
  <p:tag name="KSO_WM_UNIT_FILL_TYPE" val="1"/>
  <p:tag name="KSO_WM_UNIT_TEXT_FILL_FORE_SCHEMECOLOR_INDEX" val="13"/>
  <p:tag name="KSO_WM_UNIT_TEXT_FILL_TYPE" val="1"/>
  <p:tag name="REFSHAPE" val="1838878860"/>
  <p:tag name="KSO_WM_UNIT_DIAGRAM_SCHEMECOLOR_ID" val="2"/>
  <p:tag name="KSO_WM_UNIT_USESOURCEFORMAT_APPLY" val="1"/>
</p:tagLst>
</file>

<file path=ppt/tags/tag14.xml><?xml version="1.0" encoding="utf-8"?>
<p:tagLst xmlns:a="http://schemas.openxmlformats.org/drawingml/2006/main" xmlns:r="http://schemas.openxmlformats.org/officeDocument/2006/relationships" xmlns:p="http://schemas.openxmlformats.org/presentationml/2006/main">
  <p:tag name="KSO_WM_UNIT_COLOR_SCHEME_SHAPE_ID" val="6"/>
  <p:tag name="KSO_WM_UNIT_COLOR_SCHEME_PARENT_PAGE" val="0_2"/>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191985_2*m_h_i*1_2_2"/>
  <p:tag name="KSO_WM_TEMPLATE_CATEGORY" val="diagram"/>
  <p:tag name="KSO_WM_TEMPLATE_INDEX" val="20191985"/>
  <p:tag name="KSO_WM_UNIT_LAYERLEVEL" val="1_1_1"/>
  <p:tag name="KSO_WM_TAG_VERSION" val="1.0"/>
  <p:tag name="KSO_WM_BEAUTIFY_FLAG" val="#wm#"/>
  <p:tag name="KSO_WM_UNIT_FILL_FORE_SCHEMECOLOR_INDEX" val="6"/>
  <p:tag name="KSO_WM_UNIT_FILL_TYPE" val="1"/>
  <p:tag name="KSO_WM_UNIT_TEXT_FILL_FORE_SCHEMECOLOR_INDEX" val="13"/>
  <p:tag name="KSO_WM_UNIT_TEXT_FILL_TYPE" val="1"/>
  <p:tag name="REFSHAPE" val="1838878860"/>
  <p:tag name="KSO_WM_UNIT_DIAGRAM_SCHEMECOLOR_ID" val="2"/>
  <p:tag name="KSO_WM_UNIT_USESOURCEFORMAT_APPLY" val="1"/>
</p:tagLst>
</file>

<file path=ppt/tags/tag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099_5*i*0"/>
  <p:tag name="KSO_WM_TEMPLATE_CATEGORY" val="diagram"/>
  <p:tag name="KSO_WM_TEMPLATE_INDEX" val="160099"/>
  <p:tag name="KSO_WM_UNIT_INDEX" val="0"/>
</p:tagLst>
</file>

<file path=ppt/tags/tag1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099_5*i*11"/>
  <p:tag name="KSO_WM_TEMPLATE_CATEGORY" val="diagram"/>
  <p:tag name="KSO_WM_TEMPLATE_INDEX" val="160099"/>
  <p:tag name="KSO_WM_UNIT_INDEX" val="11"/>
</p:tagLst>
</file>

<file path=ppt/tags/tag17.xml><?xml version="1.0" encoding="utf-8"?>
<p:tagLst xmlns:a="http://schemas.openxmlformats.org/drawingml/2006/main" xmlns:r="http://schemas.openxmlformats.org/officeDocument/2006/relationships" xmlns:p="http://schemas.openxmlformats.org/presentationml/2006/main">
  <p:tag name="REFSHAPE" val="470019636"/>
</p:tagLst>
</file>

<file path=ppt/tags/tag18.xml><?xml version="1.0" encoding="utf-8"?>
<p:tagLst xmlns:a="http://schemas.openxmlformats.org/drawingml/2006/main" xmlns:r="http://schemas.openxmlformats.org/officeDocument/2006/relationships" xmlns:p="http://schemas.openxmlformats.org/presentationml/2006/main">
  <p:tag name="KSO_WM_UNIT_COLOR_SCHEME_SHAPE_ID" val="6"/>
  <p:tag name="KSO_WM_UNIT_COLOR_SCHEME_PARENT_PAGE" val="0_2"/>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191985_2*m_h_i*1_2_2"/>
  <p:tag name="KSO_WM_TEMPLATE_CATEGORY" val="diagram"/>
  <p:tag name="KSO_WM_TEMPLATE_INDEX" val="20191985"/>
  <p:tag name="KSO_WM_UNIT_LAYERLEVEL" val="1_1_1"/>
  <p:tag name="KSO_WM_TAG_VERSION" val="1.0"/>
  <p:tag name="KSO_WM_BEAUTIFY_FLAG" val="#wm#"/>
  <p:tag name="KSO_WM_UNIT_FILL_FORE_SCHEMECOLOR_INDEX" val="6"/>
  <p:tag name="KSO_WM_UNIT_FILL_TYPE" val="1"/>
  <p:tag name="KSO_WM_UNIT_TEXT_FILL_FORE_SCHEMECOLOR_INDEX" val="13"/>
  <p:tag name="KSO_WM_UNIT_TEXT_FILL_TYPE" val="1"/>
  <p:tag name="REFSHAPE" val="1838878860"/>
  <p:tag name="KSO_WM_UNIT_DIAGRAM_SCHEMECOLOR_ID" val="2"/>
  <p:tag name="KSO_WM_UNIT_USESOURCEFORMAT_APPLY" val="1"/>
</p:tagLst>
</file>

<file path=ppt/tags/tag19.xml><?xml version="1.0" encoding="utf-8"?>
<p:tagLst xmlns:a="http://schemas.openxmlformats.org/drawingml/2006/main" xmlns:r="http://schemas.openxmlformats.org/officeDocument/2006/relationships" xmlns:p="http://schemas.openxmlformats.org/presentationml/2006/main">
  <p:tag name="REFSHAPE" val="470019636"/>
</p:tagLst>
</file>

<file path=ppt/tags/tag2.xml><?xml version="1.0" encoding="utf-8"?>
<p:tagLst xmlns:a="http://schemas.openxmlformats.org/drawingml/2006/main" xmlns:r="http://schemas.openxmlformats.org/officeDocument/2006/relationships" xmlns:p="http://schemas.openxmlformats.org/presentationml/2006/main">
  <p:tag name="KSO_WM_UNIT_COLOR_SCHEME_SHAPE_ID" val="6"/>
  <p:tag name="KSO_WM_UNIT_COLOR_SCHEME_PARENT_PAGE" val="0_2"/>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191985_2*m_h_i*1_2_2"/>
  <p:tag name="KSO_WM_TEMPLATE_CATEGORY" val="diagram"/>
  <p:tag name="KSO_WM_TEMPLATE_INDEX" val="20191985"/>
  <p:tag name="KSO_WM_UNIT_LAYERLEVEL" val="1_1_1"/>
  <p:tag name="KSO_WM_TAG_VERSION" val="1.0"/>
  <p:tag name="KSO_WM_BEAUTIFY_FLAG" val="#wm#"/>
  <p:tag name="KSO_WM_UNIT_FILL_FORE_SCHEMECOLOR_INDEX" val="6"/>
  <p:tag name="KSO_WM_UNIT_FILL_TYPE" val="1"/>
  <p:tag name="KSO_WM_UNIT_TEXT_FILL_FORE_SCHEMECOLOR_INDEX" val="13"/>
  <p:tag name="KSO_WM_UNIT_TEXT_FILL_TYPE" val="1"/>
  <p:tag name="REFSHAPE" val="1838878860"/>
  <p:tag name="KSO_WM_UNIT_DIAGRAM_SCHEMECOLOR_ID" val="2"/>
  <p:tag name="KSO_WM_UNIT_USESOURCEFORMAT_APPLY" val="1"/>
</p:tagLst>
</file>

<file path=ppt/tags/tag2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99"/>
  <p:tag name="KSO_WM_UNIT_TYPE" val="l_i"/>
  <p:tag name="KSO_WM_UNIT_INDEX" val="1_4"/>
  <p:tag name="KSO_WM_UNIT_ID" val="diagram160099_5*l_i*1_4"/>
  <p:tag name="KSO_WM_UNIT_CLEAR" val="1"/>
  <p:tag name="KSO_WM_UNIT_LAYERLEVEL" val="1_1"/>
  <p:tag name="KSO_WM_BEAUTIFY_FLAG" val="#wm#"/>
  <p:tag name="KSO_WM_TAG_VERSION" val="1.0"/>
  <p:tag name="KSO_WM_DIAGRAM_GROUP_CODE" val="l1-1"/>
  <p:tag name="KSO_WM_UNIT_FILL_FORE_SCHEMECOLOR_INDEX" val="13"/>
  <p:tag name="KSO_WM_UNIT_FILL_TYPE" val="1"/>
</p:tagLst>
</file>

<file path=ppt/tags/tag2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99"/>
  <p:tag name="KSO_WM_UNIT_TYPE" val="l_i"/>
  <p:tag name="KSO_WM_UNIT_INDEX" val="1_6"/>
  <p:tag name="KSO_WM_UNIT_ID" val="diagram160099_5*l_i*1_6"/>
  <p:tag name="KSO_WM_UNIT_CLEAR" val="1"/>
  <p:tag name="KSO_WM_UNIT_LAYERLEVEL" val="1_1"/>
  <p:tag name="KSO_WM_BEAUTIFY_FLAG" val="#wm#"/>
  <p:tag name="KSO_WM_TAG_VERSION" val="1.0"/>
  <p:tag name="KSO_WM_DIAGRAM_GROUP_CODE" val="l1-1"/>
  <p:tag name="KSO_WM_UNIT_TEXT_FILL_FORE_SCHEMECOLOR_INDEX" val="6"/>
  <p:tag name="KSO_WM_UNIT_TEXT_FILL_TYPE" val="1"/>
</p:tagLst>
</file>

<file path=ppt/tags/tag2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99"/>
  <p:tag name="KSO_WM_UNIT_TYPE" val="l_i"/>
  <p:tag name="KSO_WM_UNIT_INDEX" val="1_1"/>
  <p:tag name="KSO_WM_UNIT_ID" val="diagram160099_5*l_i*1_1"/>
  <p:tag name="KSO_WM_UNIT_CLEAR" val="1"/>
  <p:tag name="KSO_WM_UNIT_LAYERLEVEL" val="1_1"/>
  <p:tag name="KSO_WM_BEAUTIFY_FLAG" val="#wm#"/>
  <p:tag name="KSO_WM_TAG_VERSION" val="1.0"/>
  <p:tag name="KSO_WM_DIAGRAM_GROUP_CODE" val="l1-1"/>
  <p:tag name="KSO_WM_UNIT_FILL_FORE_SCHEMECOLOR_INDEX" val="13"/>
  <p:tag name="KSO_WM_UNIT_FILL_TYPE" val="1"/>
</p:tagLst>
</file>

<file path=ppt/tags/tag2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99"/>
  <p:tag name="KSO_WM_UNIT_TYPE" val="l_i"/>
  <p:tag name="KSO_WM_UNIT_INDEX" val="1_3"/>
  <p:tag name="KSO_WM_UNIT_ID" val="diagram160099_5*l_i*1_3"/>
  <p:tag name="KSO_WM_UNIT_CLEAR" val="1"/>
  <p:tag name="KSO_WM_UNIT_LAYERLEVEL" val="1_1"/>
  <p:tag name="KSO_WM_BEAUTIFY_FLAG" val="#wm#"/>
  <p:tag name="KSO_WM_TAG_VERSION" val="1.0"/>
  <p:tag name="KSO_WM_DIAGRAM_GROUP_CODE" val="l1-1"/>
  <p:tag name="KSO_WM_UNIT_TEXT_FILL_FORE_SCHEMECOLOR_INDEX" val="5"/>
  <p:tag name="KSO_WM_UNIT_TEXT_FILL_TYPE" val="1"/>
</p:tagLst>
</file>

<file path=ppt/tags/tag3.xml><?xml version="1.0" encoding="utf-8"?>
<p:tagLst xmlns:a="http://schemas.openxmlformats.org/drawingml/2006/main" xmlns:r="http://schemas.openxmlformats.org/officeDocument/2006/relationships" xmlns:p="http://schemas.openxmlformats.org/presentationml/2006/main">
  <p:tag name="KSO_WM_UNIT_COLOR_SCHEME_SHAPE_ID" val="6"/>
  <p:tag name="KSO_WM_UNIT_COLOR_SCHEME_PARENT_PAGE" val="0_2"/>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191985_2*m_h_i*1_2_2"/>
  <p:tag name="KSO_WM_TEMPLATE_CATEGORY" val="diagram"/>
  <p:tag name="KSO_WM_TEMPLATE_INDEX" val="20191985"/>
  <p:tag name="KSO_WM_UNIT_LAYERLEVEL" val="1_1_1"/>
  <p:tag name="KSO_WM_TAG_VERSION" val="1.0"/>
  <p:tag name="KSO_WM_BEAUTIFY_FLAG" val="#wm#"/>
  <p:tag name="KSO_WM_UNIT_FILL_FORE_SCHEMECOLOR_INDEX" val="6"/>
  <p:tag name="KSO_WM_UNIT_FILL_TYPE" val="1"/>
  <p:tag name="KSO_WM_UNIT_TEXT_FILL_FORE_SCHEMECOLOR_INDEX" val="13"/>
  <p:tag name="KSO_WM_UNIT_TEXT_FILL_TYPE" val="1"/>
  <p:tag name="REFSHAPE" val="1838878860"/>
  <p:tag name="KSO_WM_UNIT_DIAGRAM_SCHEMECOLOR_ID" val="2"/>
  <p:tag name="KSO_WM_UNIT_USESOURCEFORMAT_APPLY" val="1"/>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099_5*i*0"/>
  <p:tag name="KSO_WM_TEMPLATE_CATEGORY" val="diagram"/>
  <p:tag name="KSO_WM_TEMPLATE_INDEX" val="160099"/>
  <p:tag name="KSO_WM_UNIT_INDEX" val="0"/>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099_5*i*11"/>
  <p:tag name="KSO_WM_TEMPLATE_CATEGORY" val="diagram"/>
  <p:tag name="KSO_WM_TEMPLATE_INDEX" val="160099"/>
  <p:tag name="KSO_WM_UNIT_INDEX" val="11"/>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99"/>
  <p:tag name="KSO_WM_UNIT_TYPE" val="l_h_a"/>
  <p:tag name="KSO_WM_UNIT_INDEX" val="1_2_1"/>
  <p:tag name="KSO_WM_UNIT_ID" val="diagram160099_5*l_h_a*1_2_1"/>
  <p:tag name="KSO_WM_UNIT_CLEAR" val="1"/>
  <p:tag name="KSO_WM_UNIT_LAYERLEVEL" val="1_1_1"/>
  <p:tag name="KSO_WM_UNIT_VALUE" val="25"/>
  <p:tag name="KSO_WM_UNIT_HIGHLIGHT" val="0"/>
  <p:tag name="KSO_WM_UNIT_COMPATIBLE" val="0"/>
  <p:tag name="KSO_WM_BEAUTIFY_FLAG" val="#wm#"/>
  <p:tag name="KSO_WM_TAG_VERSION" val="1.0"/>
  <p:tag name="KSO_WM_DIAGRAM_GROUP_CODE" val="l1-1"/>
  <p:tag name="KSO_WM_UNIT_PRESET_TEXT" val="LOREM IPSUM"/>
  <p:tag name="KSO_WM_UNIT_TEXT_FILL_FORE_SCHEMECOLOR_INDEX" val="6"/>
  <p:tag name="KSO_WM_UNIT_TEXT_FILL_TYPE" val="1"/>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99"/>
  <p:tag name="KSO_WM_UNIT_TYPE" val="l_i"/>
  <p:tag name="KSO_WM_UNIT_INDEX" val="1_4"/>
  <p:tag name="KSO_WM_UNIT_ID" val="diagram160099_5*l_i*1_4"/>
  <p:tag name="KSO_WM_UNIT_CLEAR" val="1"/>
  <p:tag name="KSO_WM_UNIT_LAYERLEVEL" val="1_1"/>
  <p:tag name="KSO_WM_BEAUTIFY_FLAG" val="#wm#"/>
  <p:tag name="KSO_WM_TAG_VERSION" val="1.0"/>
  <p:tag name="KSO_WM_DIAGRAM_GROUP_CODE" val="l1-1"/>
  <p:tag name="KSO_WM_UNIT_FILL_FORE_SCHEMECOLOR_INDEX" val="13"/>
  <p:tag name="KSO_WM_UNIT_FILL_TYPE" val="1"/>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99"/>
  <p:tag name="KSO_WM_UNIT_TYPE" val="l_i"/>
  <p:tag name="KSO_WM_UNIT_INDEX" val="1_6"/>
  <p:tag name="KSO_WM_UNIT_ID" val="diagram160099_5*l_i*1_6"/>
  <p:tag name="KSO_WM_UNIT_CLEAR" val="1"/>
  <p:tag name="KSO_WM_UNIT_LAYERLEVEL" val="1_1"/>
  <p:tag name="KSO_WM_BEAUTIFY_FLAG" val="#wm#"/>
  <p:tag name="KSO_WM_TAG_VERSION" val="1.0"/>
  <p:tag name="KSO_WM_DIAGRAM_GROUP_CODE" val="l1-1"/>
  <p:tag name="KSO_WM_UNIT_TEXT_FILL_FORE_SCHEMECOLOR_INDEX" val="6"/>
  <p:tag name="KSO_WM_UNIT_TEXT_FILL_TYPE" val="1"/>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99"/>
  <p:tag name="KSO_WM_UNIT_TYPE" val="l_h_a"/>
  <p:tag name="KSO_WM_UNIT_INDEX" val="1_1_1"/>
  <p:tag name="KSO_WM_UNIT_ID" val="diagram160099_5*l_h_a*1_1_1"/>
  <p:tag name="KSO_WM_UNIT_CLEAR" val="1"/>
  <p:tag name="KSO_WM_UNIT_LAYERLEVEL" val="1_1_1"/>
  <p:tag name="KSO_WM_UNIT_VALUE" val="25"/>
  <p:tag name="KSO_WM_UNIT_HIGHLIGHT" val="0"/>
  <p:tag name="KSO_WM_UNIT_COMPATIBLE" val="0"/>
  <p:tag name="KSO_WM_BEAUTIFY_FLAG" val="#wm#"/>
  <p:tag name="KSO_WM_UNIT_PRESET_TEXT_INDEX" val="4"/>
  <p:tag name="KSO_WM_UNIT_PRESET_TEXT_LEN" val="12"/>
  <p:tag name="KSO_WM_TAG_VERSION" val="1.0"/>
  <p:tag name="KSO_WM_DIAGRAM_GROUP_CODE" val="l1-1"/>
  <p:tag name="KSO_WM_UNIT_TEXT_FILL_FORE_SCHEMECOLOR_INDEX" val="5"/>
  <p:tag name="KSO_WM_UNIT_TEXT_FILL_TYPE" val="1"/>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6360</TotalTime>
  <Words>3652</Words>
  <Application>Microsoft Macintosh PowerPoint</Application>
  <PresentationFormat>全屏显示(4:3)</PresentationFormat>
  <Paragraphs>513</Paragraphs>
  <Slides>35</Slides>
  <Notes>23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35</vt:i4>
      </vt:variant>
    </vt:vector>
  </HeadingPairs>
  <TitlesOfParts>
    <vt:vector size="45" baseType="lpstr">
      <vt:lpstr>等线</vt:lpstr>
      <vt:lpstr>等线 Light</vt:lpstr>
      <vt:lpstr>黑体</vt:lpstr>
      <vt:lpstr>宋体</vt:lpstr>
      <vt:lpstr>Microsoft YaHei</vt:lpstr>
      <vt:lpstr>Microsoft YaHei</vt:lpstr>
      <vt:lpstr>Arial</vt:lpstr>
      <vt:lpstr>Calibri</vt:lpstr>
      <vt:lpstr>Wingdings</vt:lpstr>
      <vt:lpstr>自定义设计方案</vt:lpstr>
      <vt:lpstr>个人简介</vt:lpstr>
      <vt:lpstr>肾脏替代治疗合并用药的处方审核要点</vt:lpstr>
      <vt:lpstr>概要</vt:lpstr>
      <vt:lpstr>Overview of RRT</vt:lpstr>
      <vt:lpstr>Overview of RRT</vt:lpstr>
      <vt:lpstr>关于RRT——药师的困惑</vt:lpstr>
      <vt:lpstr>关于RRT——药师的困惑</vt:lpstr>
      <vt:lpstr>关于RRT——药师的困惑</vt:lpstr>
      <vt:lpstr>慢性肾脏病及 血液透析/腹膜透析合并用药</vt:lpstr>
      <vt:lpstr>HD/PD患者常见临床问题和治疗药物</vt:lpstr>
      <vt:lpstr>EPO—促红细胞生成素</vt:lpstr>
      <vt:lpstr>EPO—促红细胞生成素</vt:lpstr>
      <vt:lpstr>铁剂</vt:lpstr>
      <vt:lpstr>铁剂</vt:lpstr>
      <vt:lpstr>铁剂</vt:lpstr>
      <vt:lpstr>罗沙司他</vt:lpstr>
      <vt:lpstr>西那卡塞</vt:lpstr>
      <vt:lpstr>其他药物</vt:lpstr>
      <vt:lpstr>其他药物</vt:lpstr>
      <vt:lpstr>血液滤过合并用药</vt:lpstr>
      <vt:lpstr>用药优化原则</vt:lpstr>
      <vt:lpstr>如何循证</vt:lpstr>
      <vt:lpstr>病例一</vt:lpstr>
      <vt:lpstr>病例一</vt:lpstr>
      <vt:lpstr>病例一</vt:lpstr>
      <vt:lpstr>病例一</vt:lpstr>
      <vt:lpstr>病例一</vt:lpstr>
      <vt:lpstr>用药优化原则</vt:lpstr>
      <vt:lpstr>临床沟通原则</vt:lpstr>
      <vt:lpstr>病例二</vt:lpstr>
      <vt:lpstr>病例二</vt:lpstr>
      <vt:lpstr>病例二</vt:lpstr>
      <vt:lpstr>处方审核以外的工作延伸</vt:lpstr>
      <vt:lpstr>总结</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刘维</cp:lastModifiedBy>
  <cp:revision>364</cp:revision>
  <dcterms:created xsi:type="dcterms:W3CDTF">2020-05-07T07:54:21Z</dcterms:created>
  <dcterms:modified xsi:type="dcterms:W3CDTF">2020-07-03T05:59:43Z</dcterms:modified>
</cp:coreProperties>
</file>