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Lst>
  <p:notesMasterIdLst>
    <p:notesMasterId r:id="rId53"/>
  </p:notesMasterIdLst>
  <p:handoutMasterIdLst>
    <p:handoutMasterId r:id="rId54"/>
  </p:handoutMasterIdLst>
  <p:sldIdLst>
    <p:sldId id="260" r:id="rId3"/>
    <p:sldId id="256" r:id="rId4"/>
    <p:sldId id="269" r:id="rId5"/>
    <p:sldId id="271" r:id="rId6"/>
    <p:sldId id="273" r:id="rId7"/>
    <p:sldId id="309" r:id="rId8"/>
    <p:sldId id="275" r:id="rId9"/>
    <p:sldId id="311"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310" r:id="rId24"/>
    <p:sldId id="289" r:id="rId25"/>
    <p:sldId id="290" r:id="rId26"/>
    <p:sldId id="291" r:id="rId27"/>
    <p:sldId id="292" r:id="rId28"/>
    <p:sldId id="293" r:id="rId29"/>
    <p:sldId id="294" r:id="rId30"/>
    <p:sldId id="295" r:id="rId31"/>
    <p:sldId id="320" r:id="rId32"/>
    <p:sldId id="296" r:id="rId33"/>
    <p:sldId id="297" r:id="rId34"/>
    <p:sldId id="298" r:id="rId35"/>
    <p:sldId id="299" r:id="rId36"/>
    <p:sldId id="315" r:id="rId37"/>
    <p:sldId id="316" r:id="rId38"/>
    <p:sldId id="317" r:id="rId39"/>
    <p:sldId id="318" r:id="rId40"/>
    <p:sldId id="319" r:id="rId41"/>
    <p:sldId id="300" r:id="rId42"/>
    <p:sldId id="301" r:id="rId43"/>
    <p:sldId id="302" r:id="rId44"/>
    <p:sldId id="303" r:id="rId45"/>
    <p:sldId id="304" r:id="rId46"/>
    <p:sldId id="312" r:id="rId47"/>
    <p:sldId id="305" r:id="rId48"/>
    <p:sldId id="313" r:id="rId49"/>
    <p:sldId id="307" r:id="rId50"/>
    <p:sldId id="314" r:id="rId51"/>
    <p:sldId id="308"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24D45CCB-0349-404A-8366-56573B08BD8E}">
          <p14:sldIdLst>
            <p14:sldId id="260"/>
            <p14:sldId id="256"/>
            <p14:sldId id="269"/>
            <p14:sldId id="271"/>
            <p14:sldId id="273"/>
            <p14:sldId id="309"/>
            <p14:sldId id="275"/>
            <p14:sldId id="311"/>
            <p14:sldId id="276"/>
            <p14:sldId id="277"/>
            <p14:sldId id="278"/>
            <p14:sldId id="279"/>
            <p14:sldId id="280"/>
            <p14:sldId id="281"/>
            <p14:sldId id="282"/>
            <p14:sldId id="283"/>
            <p14:sldId id="284"/>
            <p14:sldId id="285"/>
            <p14:sldId id="286"/>
            <p14:sldId id="287"/>
            <p14:sldId id="288"/>
            <p14:sldId id="310"/>
            <p14:sldId id="289"/>
            <p14:sldId id="290"/>
            <p14:sldId id="291"/>
            <p14:sldId id="292"/>
            <p14:sldId id="293"/>
            <p14:sldId id="294"/>
            <p14:sldId id="295"/>
            <p14:sldId id="320"/>
            <p14:sldId id="296"/>
            <p14:sldId id="297"/>
            <p14:sldId id="298"/>
            <p14:sldId id="299"/>
            <p14:sldId id="315"/>
            <p14:sldId id="316"/>
            <p14:sldId id="317"/>
            <p14:sldId id="318"/>
            <p14:sldId id="319"/>
            <p14:sldId id="300"/>
            <p14:sldId id="301"/>
            <p14:sldId id="302"/>
            <p14:sldId id="303"/>
            <p14:sldId id="304"/>
            <p14:sldId id="312"/>
            <p14:sldId id="305"/>
            <p14:sldId id="313"/>
            <p14:sldId id="307"/>
            <p14:sldId id="314"/>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75FB9"/>
    <a:srgbClr val="44AED0"/>
    <a:srgbClr val="FFFFFF"/>
    <a:srgbClr val="B3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1"/>
    <p:restoredTop sz="83422"/>
  </p:normalViewPr>
  <p:slideViewPr>
    <p:cSldViewPr>
      <p:cViewPr varScale="1">
        <p:scale>
          <a:sx n="79" d="100"/>
          <a:sy n="79" d="100"/>
        </p:scale>
        <p:origin x="1760" y="192"/>
      </p:cViewPr>
      <p:guideLst>
        <p:guide orient="horz" pos="2160"/>
        <p:guide pos="2880"/>
      </p:guideLst>
    </p:cSldViewPr>
  </p:slideViewPr>
  <p:notesTextViewPr>
    <p:cViewPr>
      <p:scale>
        <a:sx n="100" d="100"/>
        <a:sy n="100" d="100"/>
      </p:scale>
      <p:origin x="0" y="0"/>
    </p:cViewPr>
  </p:notesTextViewPr>
  <p:notesViewPr>
    <p:cSldViewPr>
      <p:cViewPr varScale="1">
        <p:scale>
          <a:sx n="97" d="100"/>
          <a:sy n="97" d="100"/>
        </p:scale>
        <p:origin x="36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95148-F839-4DEE-B5F0-61A28C7E6D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F042E55E-83B3-4C78-950E-97F890C2D52B}">
      <dgm:prSet phldrT="[文本]" custT="1"/>
      <dgm:spPr>
        <a:solidFill>
          <a:schemeClr val="accent1"/>
        </a:solidFill>
      </dgm:spPr>
      <dgm:t>
        <a:bodyPr/>
        <a:lstStyle/>
        <a:p>
          <a:r>
            <a:rPr lang="zh-CN" altLang="en-US" sz="2400" b="1" dirty="0">
              <a:solidFill>
                <a:srgbClr val="FFFF00"/>
              </a:solidFill>
              <a:latin typeface="宋体" pitchFamily="2" charset="-122"/>
              <a:ea typeface="宋体" pitchFamily="2" charset="-122"/>
            </a:rPr>
            <a:t>处方</a:t>
          </a:r>
        </a:p>
      </dgm:t>
    </dgm:pt>
    <dgm:pt modelId="{4490895B-BC97-4869-81D7-5361C33E0B4C}" type="parTrans" cxnId="{B3A53873-688C-48D2-B529-F9AB669FBD27}">
      <dgm:prSet/>
      <dgm:spPr/>
      <dgm:t>
        <a:bodyPr/>
        <a:lstStyle/>
        <a:p>
          <a:endParaRPr lang="zh-CN" altLang="en-US" sz="2400" b="1">
            <a:solidFill>
              <a:srgbClr val="FFFF00"/>
            </a:solidFill>
            <a:latin typeface="宋体" pitchFamily="2" charset="-122"/>
            <a:ea typeface="宋体" pitchFamily="2" charset="-122"/>
          </a:endParaRPr>
        </a:p>
      </dgm:t>
    </dgm:pt>
    <dgm:pt modelId="{EC68D8F4-ACD8-4B54-8282-427F3139D260}" type="sibTrans" cxnId="{B3A53873-688C-48D2-B529-F9AB669FBD27}">
      <dgm:prSet/>
      <dgm:spPr/>
      <dgm:t>
        <a:bodyPr/>
        <a:lstStyle/>
        <a:p>
          <a:endParaRPr lang="zh-CN" altLang="en-US" sz="2400" b="1">
            <a:solidFill>
              <a:srgbClr val="FFFF00"/>
            </a:solidFill>
            <a:latin typeface="宋体" pitchFamily="2" charset="-122"/>
            <a:ea typeface="宋体" pitchFamily="2" charset="-122"/>
          </a:endParaRPr>
        </a:p>
      </dgm:t>
    </dgm:pt>
    <dgm:pt modelId="{6BFCFBDE-6CA9-4AEF-A283-FAA1E714EA3C}">
      <dgm:prSet phldrT="[文本]" custT="1"/>
      <dgm:spPr/>
      <dgm:t>
        <a:bodyPr/>
        <a:lstStyle/>
        <a:p>
          <a:r>
            <a:rPr lang="zh-CN" altLang="en-US" sz="2400" b="1" dirty="0">
              <a:solidFill>
                <a:srgbClr val="FFFF00"/>
              </a:solidFill>
              <a:latin typeface="宋体" pitchFamily="2" charset="-122"/>
              <a:ea typeface="宋体" pitchFamily="2" charset="-122"/>
            </a:rPr>
            <a:t>不合理</a:t>
          </a:r>
        </a:p>
      </dgm:t>
    </dgm:pt>
    <dgm:pt modelId="{CF5DE304-1E5C-4C7D-8EF6-74E9F2149E76}" type="parTrans" cxnId="{3B867B26-B27D-4661-804F-DC3F21258696}">
      <dgm:prSet custT="1"/>
      <dgm:spPr/>
      <dgm:t>
        <a:bodyPr/>
        <a:lstStyle/>
        <a:p>
          <a:endParaRPr lang="zh-CN" altLang="en-US" sz="2400" b="1">
            <a:solidFill>
              <a:srgbClr val="FFFF00"/>
            </a:solidFill>
            <a:latin typeface="宋体" pitchFamily="2" charset="-122"/>
            <a:ea typeface="宋体" pitchFamily="2" charset="-122"/>
          </a:endParaRPr>
        </a:p>
      </dgm:t>
    </dgm:pt>
    <dgm:pt modelId="{9E8C8DE7-8CE1-4D4E-8A85-432828918E77}" type="sibTrans" cxnId="{3B867B26-B27D-4661-804F-DC3F21258696}">
      <dgm:prSet/>
      <dgm:spPr/>
      <dgm:t>
        <a:bodyPr/>
        <a:lstStyle/>
        <a:p>
          <a:endParaRPr lang="zh-CN" altLang="en-US" sz="2400" b="1">
            <a:solidFill>
              <a:srgbClr val="FFFF00"/>
            </a:solidFill>
            <a:latin typeface="宋体" pitchFamily="2" charset="-122"/>
            <a:ea typeface="宋体" pitchFamily="2" charset="-122"/>
          </a:endParaRPr>
        </a:p>
      </dgm:t>
    </dgm:pt>
    <dgm:pt modelId="{A85E3511-E2D8-4D46-AA95-9369CD7CE8AB}">
      <dgm:prSet phldrT="[文本]" custT="1"/>
      <dgm:spPr/>
      <dgm:t>
        <a:bodyPr/>
        <a:lstStyle/>
        <a:p>
          <a:r>
            <a:rPr lang="zh-CN" altLang="en-US" sz="2400" b="1" dirty="0">
              <a:solidFill>
                <a:srgbClr val="FFFF00"/>
              </a:solidFill>
              <a:latin typeface="宋体" pitchFamily="2" charset="-122"/>
              <a:ea typeface="宋体" pitchFamily="2" charset="-122"/>
            </a:rPr>
            <a:t>不规范处方</a:t>
          </a:r>
        </a:p>
      </dgm:t>
    </dgm:pt>
    <dgm:pt modelId="{017BB9B2-00C9-474D-8919-6F5F7E7A81AE}" type="parTrans" cxnId="{9D0F9A51-DED8-4C54-90CF-54FC9786DC72}">
      <dgm:prSet custT="1"/>
      <dgm:spPr/>
      <dgm:t>
        <a:bodyPr/>
        <a:lstStyle/>
        <a:p>
          <a:endParaRPr lang="zh-CN" altLang="en-US" sz="2400" b="1">
            <a:solidFill>
              <a:srgbClr val="FFFF00"/>
            </a:solidFill>
            <a:latin typeface="宋体" pitchFamily="2" charset="-122"/>
            <a:ea typeface="宋体" pitchFamily="2" charset="-122"/>
          </a:endParaRPr>
        </a:p>
      </dgm:t>
    </dgm:pt>
    <dgm:pt modelId="{3DEB0ABB-DEF2-4918-ABFB-043CD6828714}" type="sibTrans" cxnId="{9D0F9A51-DED8-4C54-90CF-54FC9786DC72}">
      <dgm:prSet/>
      <dgm:spPr/>
      <dgm:t>
        <a:bodyPr/>
        <a:lstStyle/>
        <a:p>
          <a:endParaRPr lang="zh-CN" altLang="en-US" sz="2400" b="1">
            <a:solidFill>
              <a:srgbClr val="FFFF00"/>
            </a:solidFill>
            <a:latin typeface="宋体" pitchFamily="2" charset="-122"/>
            <a:ea typeface="宋体" pitchFamily="2" charset="-122"/>
          </a:endParaRPr>
        </a:p>
      </dgm:t>
    </dgm:pt>
    <dgm:pt modelId="{F964A7EF-F5D0-4041-B1C9-AAEA5D69946D}">
      <dgm:prSet phldrT="[文本]" custT="1"/>
      <dgm:spPr/>
      <dgm:t>
        <a:bodyPr/>
        <a:lstStyle/>
        <a:p>
          <a:r>
            <a:rPr lang="zh-CN" altLang="en-US" sz="2400" b="1" dirty="0">
              <a:solidFill>
                <a:srgbClr val="FFFF00"/>
              </a:solidFill>
              <a:latin typeface="宋体" pitchFamily="2" charset="-122"/>
              <a:ea typeface="宋体" pitchFamily="2" charset="-122"/>
            </a:rPr>
            <a:t>不适宜处方</a:t>
          </a:r>
        </a:p>
      </dgm:t>
    </dgm:pt>
    <dgm:pt modelId="{CF929064-D851-4AA6-A15F-0DB1D3C674B8}" type="parTrans" cxnId="{01A17699-1AE1-4788-A9FD-A272686C5E30}">
      <dgm:prSet custT="1"/>
      <dgm:spPr/>
      <dgm:t>
        <a:bodyPr/>
        <a:lstStyle/>
        <a:p>
          <a:endParaRPr lang="zh-CN" altLang="en-US" sz="2400" b="1">
            <a:solidFill>
              <a:srgbClr val="FFFF00"/>
            </a:solidFill>
            <a:latin typeface="宋体" pitchFamily="2" charset="-122"/>
            <a:ea typeface="宋体" pitchFamily="2" charset="-122"/>
          </a:endParaRPr>
        </a:p>
      </dgm:t>
    </dgm:pt>
    <dgm:pt modelId="{1FEB27A2-1DCF-4C90-92A0-A2255925570D}" type="sibTrans" cxnId="{01A17699-1AE1-4788-A9FD-A272686C5E30}">
      <dgm:prSet/>
      <dgm:spPr/>
      <dgm:t>
        <a:bodyPr/>
        <a:lstStyle/>
        <a:p>
          <a:endParaRPr lang="zh-CN" altLang="en-US" sz="2400" b="1">
            <a:solidFill>
              <a:srgbClr val="FFFF00"/>
            </a:solidFill>
            <a:latin typeface="宋体" pitchFamily="2" charset="-122"/>
            <a:ea typeface="宋体" pitchFamily="2" charset="-122"/>
          </a:endParaRPr>
        </a:p>
      </dgm:t>
    </dgm:pt>
    <dgm:pt modelId="{26CDDE4E-24F1-473D-9E36-3C17D4988456}">
      <dgm:prSet phldrT="[文本]" custT="1"/>
      <dgm:spPr/>
      <dgm:t>
        <a:bodyPr/>
        <a:lstStyle/>
        <a:p>
          <a:r>
            <a:rPr lang="zh-CN" altLang="en-US" sz="2400" b="1" dirty="0">
              <a:solidFill>
                <a:srgbClr val="FFFF00"/>
              </a:solidFill>
              <a:latin typeface="宋体" pitchFamily="2" charset="-122"/>
              <a:ea typeface="宋体" pitchFamily="2" charset="-122"/>
            </a:rPr>
            <a:t>超常处方</a:t>
          </a:r>
        </a:p>
      </dgm:t>
    </dgm:pt>
    <dgm:pt modelId="{EBA7A14C-A10D-49F5-B345-0AF0A74DD48A}" type="parTrans" cxnId="{3637E4DD-C3E4-4400-8104-9CB952D71B5F}">
      <dgm:prSet custT="1"/>
      <dgm:spPr/>
      <dgm:t>
        <a:bodyPr/>
        <a:lstStyle/>
        <a:p>
          <a:endParaRPr lang="zh-CN" altLang="en-US" sz="2400" b="1">
            <a:solidFill>
              <a:srgbClr val="FFFF00"/>
            </a:solidFill>
            <a:latin typeface="宋体" pitchFamily="2" charset="-122"/>
            <a:ea typeface="宋体" pitchFamily="2" charset="-122"/>
          </a:endParaRPr>
        </a:p>
      </dgm:t>
    </dgm:pt>
    <dgm:pt modelId="{391AC27D-5FBB-4B63-B00B-FB743CBC0610}" type="sibTrans" cxnId="{3637E4DD-C3E4-4400-8104-9CB952D71B5F}">
      <dgm:prSet/>
      <dgm:spPr/>
      <dgm:t>
        <a:bodyPr/>
        <a:lstStyle/>
        <a:p>
          <a:endParaRPr lang="zh-CN" altLang="en-US" sz="2400" b="1">
            <a:solidFill>
              <a:srgbClr val="FFFF00"/>
            </a:solidFill>
            <a:latin typeface="宋体" pitchFamily="2" charset="-122"/>
            <a:ea typeface="宋体" pitchFamily="2" charset="-122"/>
          </a:endParaRPr>
        </a:p>
      </dgm:t>
    </dgm:pt>
    <dgm:pt modelId="{28951C03-798F-4111-8608-4A77AB51691E}">
      <dgm:prSet phldrT="[文本]" custT="1"/>
      <dgm:spPr/>
      <dgm:t>
        <a:bodyPr/>
        <a:lstStyle/>
        <a:p>
          <a:r>
            <a:rPr lang="zh-CN" altLang="en-US" sz="2400" b="1" dirty="0">
              <a:solidFill>
                <a:srgbClr val="FFFF00"/>
              </a:solidFill>
              <a:latin typeface="宋体" pitchFamily="2" charset="-122"/>
              <a:ea typeface="宋体" pitchFamily="2" charset="-122"/>
            </a:rPr>
            <a:t>合理</a:t>
          </a:r>
        </a:p>
      </dgm:t>
    </dgm:pt>
    <dgm:pt modelId="{1B5D5C4C-F5F4-4ABA-89B7-7BEC836E548A}" type="sibTrans" cxnId="{7592B656-1CAB-46A9-93B8-D46F73BE7309}">
      <dgm:prSet/>
      <dgm:spPr/>
      <dgm:t>
        <a:bodyPr/>
        <a:lstStyle/>
        <a:p>
          <a:endParaRPr lang="zh-CN" altLang="en-US" sz="2400" b="1">
            <a:solidFill>
              <a:srgbClr val="FFFF00"/>
            </a:solidFill>
            <a:latin typeface="宋体" pitchFamily="2" charset="-122"/>
            <a:ea typeface="宋体" pitchFamily="2" charset="-122"/>
          </a:endParaRPr>
        </a:p>
      </dgm:t>
    </dgm:pt>
    <dgm:pt modelId="{7A127BBC-EA2C-4513-937A-7034F6E2F6DF}" type="parTrans" cxnId="{7592B656-1CAB-46A9-93B8-D46F73BE7309}">
      <dgm:prSet custT="1"/>
      <dgm:spPr/>
      <dgm:t>
        <a:bodyPr/>
        <a:lstStyle/>
        <a:p>
          <a:endParaRPr lang="zh-CN" altLang="en-US" sz="2400" b="1">
            <a:solidFill>
              <a:srgbClr val="FFFF00"/>
            </a:solidFill>
            <a:latin typeface="宋体" pitchFamily="2" charset="-122"/>
            <a:ea typeface="宋体" pitchFamily="2" charset="-122"/>
          </a:endParaRPr>
        </a:p>
      </dgm:t>
    </dgm:pt>
    <dgm:pt modelId="{3B106035-1EA4-425A-B395-5CF34C1C86E1}" type="pres">
      <dgm:prSet presAssocID="{E2795148-F839-4DEE-B5F0-61A28C7E6D6F}" presName="diagram" presStyleCnt="0">
        <dgm:presLayoutVars>
          <dgm:chPref val="1"/>
          <dgm:dir/>
          <dgm:animOne val="branch"/>
          <dgm:animLvl val="lvl"/>
          <dgm:resizeHandles val="exact"/>
        </dgm:presLayoutVars>
      </dgm:prSet>
      <dgm:spPr/>
    </dgm:pt>
    <dgm:pt modelId="{BF59D798-A893-43F9-A502-163BA3BC47A9}" type="pres">
      <dgm:prSet presAssocID="{F042E55E-83B3-4C78-950E-97F890C2D52B}" presName="root1" presStyleCnt="0"/>
      <dgm:spPr/>
    </dgm:pt>
    <dgm:pt modelId="{0F0FE535-CD2D-49A8-8713-49E37BE8D8EC}" type="pres">
      <dgm:prSet presAssocID="{F042E55E-83B3-4C78-950E-97F890C2D52B}" presName="LevelOneTextNode" presStyleLbl="node0" presStyleIdx="0" presStyleCnt="1">
        <dgm:presLayoutVars>
          <dgm:chPref val="3"/>
        </dgm:presLayoutVars>
      </dgm:prSet>
      <dgm:spPr/>
    </dgm:pt>
    <dgm:pt modelId="{CF5C21FA-1C12-4921-B493-F62276511E6B}" type="pres">
      <dgm:prSet presAssocID="{F042E55E-83B3-4C78-950E-97F890C2D52B}" presName="level2hierChild" presStyleCnt="0"/>
      <dgm:spPr/>
    </dgm:pt>
    <dgm:pt modelId="{121C4EDC-6D3E-4E69-85E0-9E27012E5D6E}" type="pres">
      <dgm:prSet presAssocID="{CF5DE304-1E5C-4C7D-8EF6-74E9F2149E76}" presName="conn2-1" presStyleLbl="parChTrans1D2" presStyleIdx="0" presStyleCnt="2"/>
      <dgm:spPr/>
    </dgm:pt>
    <dgm:pt modelId="{9B3E358C-066B-4F5D-9429-DAF40EFB1AAA}" type="pres">
      <dgm:prSet presAssocID="{CF5DE304-1E5C-4C7D-8EF6-74E9F2149E76}" presName="connTx" presStyleLbl="parChTrans1D2" presStyleIdx="0" presStyleCnt="2"/>
      <dgm:spPr/>
    </dgm:pt>
    <dgm:pt modelId="{58BA754A-F246-4960-A28F-324A01E2E426}" type="pres">
      <dgm:prSet presAssocID="{6BFCFBDE-6CA9-4AEF-A283-FAA1E714EA3C}" presName="root2" presStyleCnt="0"/>
      <dgm:spPr/>
    </dgm:pt>
    <dgm:pt modelId="{C10302AF-F314-4CA8-BBD5-E284E2E8E5D0}" type="pres">
      <dgm:prSet presAssocID="{6BFCFBDE-6CA9-4AEF-A283-FAA1E714EA3C}" presName="LevelTwoTextNode" presStyleLbl="node2" presStyleIdx="0" presStyleCnt="2">
        <dgm:presLayoutVars>
          <dgm:chPref val="3"/>
        </dgm:presLayoutVars>
      </dgm:prSet>
      <dgm:spPr/>
    </dgm:pt>
    <dgm:pt modelId="{FB56803D-C9E5-4F49-853D-35AA7C61B406}" type="pres">
      <dgm:prSet presAssocID="{6BFCFBDE-6CA9-4AEF-A283-FAA1E714EA3C}" presName="level3hierChild" presStyleCnt="0"/>
      <dgm:spPr/>
    </dgm:pt>
    <dgm:pt modelId="{E4CB6C5E-BD04-40F1-AB81-6D2997EB2B97}" type="pres">
      <dgm:prSet presAssocID="{017BB9B2-00C9-474D-8919-6F5F7E7A81AE}" presName="conn2-1" presStyleLbl="parChTrans1D3" presStyleIdx="0" presStyleCnt="3"/>
      <dgm:spPr/>
    </dgm:pt>
    <dgm:pt modelId="{B267B4C4-08A0-4154-B022-1A7F9671DE0B}" type="pres">
      <dgm:prSet presAssocID="{017BB9B2-00C9-474D-8919-6F5F7E7A81AE}" presName="connTx" presStyleLbl="parChTrans1D3" presStyleIdx="0" presStyleCnt="3"/>
      <dgm:spPr/>
    </dgm:pt>
    <dgm:pt modelId="{81D65CDF-D3F6-454A-931E-B0CE35096A94}" type="pres">
      <dgm:prSet presAssocID="{A85E3511-E2D8-4D46-AA95-9369CD7CE8AB}" presName="root2" presStyleCnt="0"/>
      <dgm:spPr/>
    </dgm:pt>
    <dgm:pt modelId="{25D4C278-BA01-4EA4-A52A-E061B7A60FE3}" type="pres">
      <dgm:prSet presAssocID="{A85E3511-E2D8-4D46-AA95-9369CD7CE8AB}" presName="LevelTwoTextNode" presStyleLbl="node3" presStyleIdx="0" presStyleCnt="3">
        <dgm:presLayoutVars>
          <dgm:chPref val="3"/>
        </dgm:presLayoutVars>
      </dgm:prSet>
      <dgm:spPr/>
    </dgm:pt>
    <dgm:pt modelId="{0D4D6C7A-6365-4777-8BAD-65343E97CA17}" type="pres">
      <dgm:prSet presAssocID="{A85E3511-E2D8-4D46-AA95-9369CD7CE8AB}" presName="level3hierChild" presStyleCnt="0"/>
      <dgm:spPr/>
    </dgm:pt>
    <dgm:pt modelId="{8E2E4E9B-149E-499A-85B3-22315D57BFC4}" type="pres">
      <dgm:prSet presAssocID="{CF929064-D851-4AA6-A15F-0DB1D3C674B8}" presName="conn2-1" presStyleLbl="parChTrans1D3" presStyleIdx="1" presStyleCnt="3"/>
      <dgm:spPr/>
    </dgm:pt>
    <dgm:pt modelId="{006BB3E1-F287-4A13-8DEA-2D9FE3600C61}" type="pres">
      <dgm:prSet presAssocID="{CF929064-D851-4AA6-A15F-0DB1D3C674B8}" presName="connTx" presStyleLbl="parChTrans1D3" presStyleIdx="1" presStyleCnt="3"/>
      <dgm:spPr/>
    </dgm:pt>
    <dgm:pt modelId="{32C01356-22BA-4075-8BA0-7266777BB73C}" type="pres">
      <dgm:prSet presAssocID="{F964A7EF-F5D0-4041-B1C9-AAEA5D69946D}" presName="root2" presStyleCnt="0"/>
      <dgm:spPr/>
    </dgm:pt>
    <dgm:pt modelId="{FBE8C883-36DE-44F4-AC98-89FB0699163B}" type="pres">
      <dgm:prSet presAssocID="{F964A7EF-F5D0-4041-B1C9-AAEA5D69946D}" presName="LevelTwoTextNode" presStyleLbl="node3" presStyleIdx="1" presStyleCnt="3">
        <dgm:presLayoutVars>
          <dgm:chPref val="3"/>
        </dgm:presLayoutVars>
      </dgm:prSet>
      <dgm:spPr/>
    </dgm:pt>
    <dgm:pt modelId="{8693D6FE-1C05-468F-BE44-DF7C5B641C8F}" type="pres">
      <dgm:prSet presAssocID="{F964A7EF-F5D0-4041-B1C9-AAEA5D69946D}" presName="level3hierChild" presStyleCnt="0"/>
      <dgm:spPr/>
    </dgm:pt>
    <dgm:pt modelId="{672D441B-AF18-4D3B-ACE3-7E453BD30E65}" type="pres">
      <dgm:prSet presAssocID="{EBA7A14C-A10D-49F5-B345-0AF0A74DD48A}" presName="conn2-1" presStyleLbl="parChTrans1D3" presStyleIdx="2" presStyleCnt="3"/>
      <dgm:spPr/>
    </dgm:pt>
    <dgm:pt modelId="{4D06F129-9196-43F5-97C4-4AE1CF315189}" type="pres">
      <dgm:prSet presAssocID="{EBA7A14C-A10D-49F5-B345-0AF0A74DD48A}" presName="connTx" presStyleLbl="parChTrans1D3" presStyleIdx="2" presStyleCnt="3"/>
      <dgm:spPr/>
    </dgm:pt>
    <dgm:pt modelId="{A9CE9D19-420D-4746-9E29-457ADE46BBE4}" type="pres">
      <dgm:prSet presAssocID="{26CDDE4E-24F1-473D-9E36-3C17D4988456}" presName="root2" presStyleCnt="0"/>
      <dgm:spPr/>
    </dgm:pt>
    <dgm:pt modelId="{2FF96205-91ED-4013-A613-3DDFA47138CC}" type="pres">
      <dgm:prSet presAssocID="{26CDDE4E-24F1-473D-9E36-3C17D4988456}" presName="LevelTwoTextNode" presStyleLbl="node3" presStyleIdx="2" presStyleCnt="3">
        <dgm:presLayoutVars>
          <dgm:chPref val="3"/>
        </dgm:presLayoutVars>
      </dgm:prSet>
      <dgm:spPr/>
    </dgm:pt>
    <dgm:pt modelId="{A1B66CD0-CEB4-49F9-B204-0246CF96A3DE}" type="pres">
      <dgm:prSet presAssocID="{26CDDE4E-24F1-473D-9E36-3C17D4988456}" presName="level3hierChild" presStyleCnt="0"/>
      <dgm:spPr/>
    </dgm:pt>
    <dgm:pt modelId="{4A2E9976-53DF-499A-BC65-F148B82CB105}" type="pres">
      <dgm:prSet presAssocID="{7A127BBC-EA2C-4513-937A-7034F6E2F6DF}" presName="conn2-1" presStyleLbl="parChTrans1D2" presStyleIdx="1" presStyleCnt="2"/>
      <dgm:spPr/>
    </dgm:pt>
    <dgm:pt modelId="{B355282F-09B6-4629-AF4C-88CF66F0AAEB}" type="pres">
      <dgm:prSet presAssocID="{7A127BBC-EA2C-4513-937A-7034F6E2F6DF}" presName="connTx" presStyleLbl="parChTrans1D2" presStyleIdx="1" presStyleCnt="2"/>
      <dgm:spPr/>
    </dgm:pt>
    <dgm:pt modelId="{A9E2A0AE-FBC2-407D-A56C-129A56CA7262}" type="pres">
      <dgm:prSet presAssocID="{28951C03-798F-4111-8608-4A77AB51691E}" presName="root2" presStyleCnt="0"/>
      <dgm:spPr/>
    </dgm:pt>
    <dgm:pt modelId="{F7F3E49E-6A6B-4A4D-B55D-155ABE45EDC8}" type="pres">
      <dgm:prSet presAssocID="{28951C03-798F-4111-8608-4A77AB51691E}" presName="LevelTwoTextNode" presStyleLbl="node2" presStyleIdx="1" presStyleCnt="2">
        <dgm:presLayoutVars>
          <dgm:chPref val="3"/>
        </dgm:presLayoutVars>
      </dgm:prSet>
      <dgm:spPr/>
    </dgm:pt>
    <dgm:pt modelId="{10A0B39C-13C9-41CE-8BD2-F9FCD3D734BE}" type="pres">
      <dgm:prSet presAssocID="{28951C03-798F-4111-8608-4A77AB51691E}" presName="level3hierChild" presStyleCnt="0"/>
      <dgm:spPr/>
    </dgm:pt>
  </dgm:ptLst>
  <dgm:cxnLst>
    <dgm:cxn modelId="{B0F62C00-18A7-4F49-A6BC-1F0F65E3AE67}" type="presOf" srcId="{CF5DE304-1E5C-4C7D-8EF6-74E9F2149E76}" destId="{121C4EDC-6D3E-4E69-85E0-9E27012E5D6E}" srcOrd="0" destOrd="0" presId="urn:microsoft.com/office/officeart/2005/8/layout/hierarchy2"/>
    <dgm:cxn modelId="{4E71850E-9E39-A041-B6D7-D0D9DF19363A}" type="presOf" srcId="{F964A7EF-F5D0-4041-B1C9-AAEA5D69946D}" destId="{FBE8C883-36DE-44F4-AC98-89FB0699163B}" srcOrd="0" destOrd="0" presId="urn:microsoft.com/office/officeart/2005/8/layout/hierarchy2"/>
    <dgm:cxn modelId="{EE39920F-BA9A-BC46-96CC-6C4978BEDC2B}" type="presOf" srcId="{F042E55E-83B3-4C78-950E-97F890C2D52B}" destId="{0F0FE535-CD2D-49A8-8713-49E37BE8D8EC}" srcOrd="0" destOrd="0" presId="urn:microsoft.com/office/officeart/2005/8/layout/hierarchy2"/>
    <dgm:cxn modelId="{3B867B26-B27D-4661-804F-DC3F21258696}" srcId="{F042E55E-83B3-4C78-950E-97F890C2D52B}" destId="{6BFCFBDE-6CA9-4AEF-A283-FAA1E714EA3C}" srcOrd="0" destOrd="0" parTransId="{CF5DE304-1E5C-4C7D-8EF6-74E9F2149E76}" sibTransId="{9E8C8DE7-8CE1-4D4E-8A85-432828918E77}"/>
    <dgm:cxn modelId="{8D03322E-C71B-ED49-9551-20968EBE0656}" type="presOf" srcId="{CF929064-D851-4AA6-A15F-0DB1D3C674B8}" destId="{006BB3E1-F287-4A13-8DEA-2D9FE3600C61}" srcOrd="1" destOrd="0" presId="urn:microsoft.com/office/officeart/2005/8/layout/hierarchy2"/>
    <dgm:cxn modelId="{F057E234-6881-9A48-A405-ED355A3FD225}" type="presOf" srcId="{6BFCFBDE-6CA9-4AEF-A283-FAA1E714EA3C}" destId="{C10302AF-F314-4CA8-BBD5-E284E2E8E5D0}" srcOrd="0" destOrd="0" presId="urn:microsoft.com/office/officeart/2005/8/layout/hierarchy2"/>
    <dgm:cxn modelId="{9D0F9A51-DED8-4C54-90CF-54FC9786DC72}" srcId="{6BFCFBDE-6CA9-4AEF-A283-FAA1E714EA3C}" destId="{A85E3511-E2D8-4D46-AA95-9369CD7CE8AB}" srcOrd="0" destOrd="0" parTransId="{017BB9B2-00C9-474D-8919-6F5F7E7A81AE}" sibTransId="{3DEB0ABB-DEF2-4918-ABFB-043CD6828714}"/>
    <dgm:cxn modelId="{7592B656-1CAB-46A9-93B8-D46F73BE7309}" srcId="{F042E55E-83B3-4C78-950E-97F890C2D52B}" destId="{28951C03-798F-4111-8608-4A77AB51691E}" srcOrd="1" destOrd="0" parTransId="{7A127BBC-EA2C-4513-937A-7034F6E2F6DF}" sibTransId="{1B5D5C4C-F5F4-4ABA-89B7-7BEC836E548A}"/>
    <dgm:cxn modelId="{F5AB9F5B-AC3C-F746-9E48-E966103CE0D0}" type="presOf" srcId="{A85E3511-E2D8-4D46-AA95-9369CD7CE8AB}" destId="{25D4C278-BA01-4EA4-A52A-E061B7A60FE3}" srcOrd="0" destOrd="0" presId="urn:microsoft.com/office/officeart/2005/8/layout/hierarchy2"/>
    <dgm:cxn modelId="{FBEF6269-97DB-6148-AF6B-8D905A39F08A}" type="presOf" srcId="{7A127BBC-EA2C-4513-937A-7034F6E2F6DF}" destId="{4A2E9976-53DF-499A-BC65-F148B82CB105}" srcOrd="0" destOrd="0" presId="urn:microsoft.com/office/officeart/2005/8/layout/hierarchy2"/>
    <dgm:cxn modelId="{B3A53873-688C-48D2-B529-F9AB669FBD27}" srcId="{E2795148-F839-4DEE-B5F0-61A28C7E6D6F}" destId="{F042E55E-83B3-4C78-950E-97F890C2D52B}" srcOrd="0" destOrd="0" parTransId="{4490895B-BC97-4869-81D7-5361C33E0B4C}" sibTransId="{EC68D8F4-ACD8-4B54-8282-427F3139D260}"/>
    <dgm:cxn modelId="{857FD47C-B958-E546-A3A3-396CE06FED07}" type="presOf" srcId="{7A127BBC-EA2C-4513-937A-7034F6E2F6DF}" destId="{B355282F-09B6-4629-AF4C-88CF66F0AAEB}" srcOrd="1" destOrd="0" presId="urn:microsoft.com/office/officeart/2005/8/layout/hierarchy2"/>
    <dgm:cxn modelId="{ABDE0C84-6F33-3341-B4BE-27F799D6B281}" type="presOf" srcId="{26CDDE4E-24F1-473D-9E36-3C17D4988456}" destId="{2FF96205-91ED-4013-A613-3DDFA47138CC}" srcOrd="0" destOrd="0" presId="urn:microsoft.com/office/officeart/2005/8/layout/hierarchy2"/>
    <dgm:cxn modelId="{8B0F5989-26DA-8A42-82F2-4400D24BAA75}" type="presOf" srcId="{CF929064-D851-4AA6-A15F-0DB1D3C674B8}" destId="{8E2E4E9B-149E-499A-85B3-22315D57BFC4}" srcOrd="0" destOrd="0" presId="urn:microsoft.com/office/officeart/2005/8/layout/hierarchy2"/>
    <dgm:cxn modelId="{8D72958D-1B65-0949-9EFE-E0980456009E}" type="presOf" srcId="{017BB9B2-00C9-474D-8919-6F5F7E7A81AE}" destId="{E4CB6C5E-BD04-40F1-AB81-6D2997EB2B97}" srcOrd="0" destOrd="0" presId="urn:microsoft.com/office/officeart/2005/8/layout/hierarchy2"/>
    <dgm:cxn modelId="{01A17699-1AE1-4788-A9FD-A272686C5E30}" srcId="{6BFCFBDE-6CA9-4AEF-A283-FAA1E714EA3C}" destId="{F964A7EF-F5D0-4041-B1C9-AAEA5D69946D}" srcOrd="1" destOrd="0" parTransId="{CF929064-D851-4AA6-A15F-0DB1D3C674B8}" sibTransId="{1FEB27A2-1DCF-4C90-92A0-A2255925570D}"/>
    <dgm:cxn modelId="{62CD659A-D5F3-6C42-9285-B0A079931295}" type="presOf" srcId="{EBA7A14C-A10D-49F5-B345-0AF0A74DD48A}" destId="{672D441B-AF18-4D3B-ACE3-7E453BD30E65}" srcOrd="0" destOrd="0" presId="urn:microsoft.com/office/officeart/2005/8/layout/hierarchy2"/>
    <dgm:cxn modelId="{3760479D-4DD9-2344-B74A-96D41C7B374A}" type="presOf" srcId="{E2795148-F839-4DEE-B5F0-61A28C7E6D6F}" destId="{3B106035-1EA4-425A-B395-5CF34C1C86E1}" srcOrd="0" destOrd="0" presId="urn:microsoft.com/office/officeart/2005/8/layout/hierarchy2"/>
    <dgm:cxn modelId="{BB1EBBB6-46F6-C643-B52A-C2DCD72B5E14}" type="presOf" srcId="{CF5DE304-1E5C-4C7D-8EF6-74E9F2149E76}" destId="{9B3E358C-066B-4F5D-9429-DAF40EFB1AAA}" srcOrd="1" destOrd="0" presId="urn:microsoft.com/office/officeart/2005/8/layout/hierarchy2"/>
    <dgm:cxn modelId="{0A08F2C8-B652-9C4E-BCC8-1EA8A5A3F181}" type="presOf" srcId="{EBA7A14C-A10D-49F5-B345-0AF0A74DD48A}" destId="{4D06F129-9196-43F5-97C4-4AE1CF315189}" srcOrd="1" destOrd="0" presId="urn:microsoft.com/office/officeart/2005/8/layout/hierarchy2"/>
    <dgm:cxn modelId="{D224B8CE-A80C-3F4F-AB81-B5B1DF6D8BDF}" type="presOf" srcId="{28951C03-798F-4111-8608-4A77AB51691E}" destId="{F7F3E49E-6A6B-4A4D-B55D-155ABE45EDC8}" srcOrd="0" destOrd="0" presId="urn:microsoft.com/office/officeart/2005/8/layout/hierarchy2"/>
    <dgm:cxn modelId="{3637E4DD-C3E4-4400-8104-9CB952D71B5F}" srcId="{6BFCFBDE-6CA9-4AEF-A283-FAA1E714EA3C}" destId="{26CDDE4E-24F1-473D-9E36-3C17D4988456}" srcOrd="2" destOrd="0" parTransId="{EBA7A14C-A10D-49F5-B345-0AF0A74DD48A}" sibTransId="{391AC27D-5FBB-4B63-B00B-FB743CBC0610}"/>
    <dgm:cxn modelId="{341FA4DF-8A42-2948-8BA5-E8D053D81105}" type="presOf" srcId="{017BB9B2-00C9-474D-8919-6F5F7E7A81AE}" destId="{B267B4C4-08A0-4154-B022-1A7F9671DE0B}" srcOrd="1" destOrd="0" presId="urn:microsoft.com/office/officeart/2005/8/layout/hierarchy2"/>
    <dgm:cxn modelId="{0114D554-D6C7-D441-BC98-67C3DB3FD828}" type="presParOf" srcId="{3B106035-1EA4-425A-B395-5CF34C1C86E1}" destId="{BF59D798-A893-43F9-A502-163BA3BC47A9}" srcOrd="0" destOrd="0" presId="urn:microsoft.com/office/officeart/2005/8/layout/hierarchy2"/>
    <dgm:cxn modelId="{665B4AB2-5634-1248-8943-E02DC97164BF}" type="presParOf" srcId="{BF59D798-A893-43F9-A502-163BA3BC47A9}" destId="{0F0FE535-CD2D-49A8-8713-49E37BE8D8EC}" srcOrd="0" destOrd="0" presId="urn:microsoft.com/office/officeart/2005/8/layout/hierarchy2"/>
    <dgm:cxn modelId="{55F0016E-B619-354F-A695-41F97B5C68D0}" type="presParOf" srcId="{BF59D798-A893-43F9-A502-163BA3BC47A9}" destId="{CF5C21FA-1C12-4921-B493-F62276511E6B}" srcOrd="1" destOrd="0" presId="urn:microsoft.com/office/officeart/2005/8/layout/hierarchy2"/>
    <dgm:cxn modelId="{97918A31-57E1-D841-8DE0-F73271B67FC4}" type="presParOf" srcId="{CF5C21FA-1C12-4921-B493-F62276511E6B}" destId="{121C4EDC-6D3E-4E69-85E0-9E27012E5D6E}" srcOrd="0" destOrd="0" presId="urn:microsoft.com/office/officeart/2005/8/layout/hierarchy2"/>
    <dgm:cxn modelId="{98C09C4B-A414-E740-8FF3-3FE61D822D8C}" type="presParOf" srcId="{121C4EDC-6D3E-4E69-85E0-9E27012E5D6E}" destId="{9B3E358C-066B-4F5D-9429-DAF40EFB1AAA}" srcOrd="0" destOrd="0" presId="urn:microsoft.com/office/officeart/2005/8/layout/hierarchy2"/>
    <dgm:cxn modelId="{E91BB09A-AF5B-3846-AC31-83A63502E0B7}" type="presParOf" srcId="{CF5C21FA-1C12-4921-B493-F62276511E6B}" destId="{58BA754A-F246-4960-A28F-324A01E2E426}" srcOrd="1" destOrd="0" presId="urn:microsoft.com/office/officeart/2005/8/layout/hierarchy2"/>
    <dgm:cxn modelId="{C18B828E-F889-D04E-8877-711A4D833AC9}" type="presParOf" srcId="{58BA754A-F246-4960-A28F-324A01E2E426}" destId="{C10302AF-F314-4CA8-BBD5-E284E2E8E5D0}" srcOrd="0" destOrd="0" presId="urn:microsoft.com/office/officeart/2005/8/layout/hierarchy2"/>
    <dgm:cxn modelId="{7FA74704-F2AA-334A-82D2-1D799F502656}" type="presParOf" srcId="{58BA754A-F246-4960-A28F-324A01E2E426}" destId="{FB56803D-C9E5-4F49-853D-35AA7C61B406}" srcOrd="1" destOrd="0" presId="urn:microsoft.com/office/officeart/2005/8/layout/hierarchy2"/>
    <dgm:cxn modelId="{465336B5-3688-B347-BFBE-537792BCF19A}" type="presParOf" srcId="{FB56803D-C9E5-4F49-853D-35AA7C61B406}" destId="{E4CB6C5E-BD04-40F1-AB81-6D2997EB2B97}" srcOrd="0" destOrd="0" presId="urn:microsoft.com/office/officeart/2005/8/layout/hierarchy2"/>
    <dgm:cxn modelId="{3DA425D8-99C7-D845-828A-E1DFE2FF7795}" type="presParOf" srcId="{E4CB6C5E-BD04-40F1-AB81-6D2997EB2B97}" destId="{B267B4C4-08A0-4154-B022-1A7F9671DE0B}" srcOrd="0" destOrd="0" presId="urn:microsoft.com/office/officeart/2005/8/layout/hierarchy2"/>
    <dgm:cxn modelId="{CCD1AD31-597E-AF49-BC88-6390EE9AA8CF}" type="presParOf" srcId="{FB56803D-C9E5-4F49-853D-35AA7C61B406}" destId="{81D65CDF-D3F6-454A-931E-B0CE35096A94}" srcOrd="1" destOrd="0" presId="urn:microsoft.com/office/officeart/2005/8/layout/hierarchy2"/>
    <dgm:cxn modelId="{A4E20F4D-B697-8D42-ADA5-0E287099C792}" type="presParOf" srcId="{81D65CDF-D3F6-454A-931E-B0CE35096A94}" destId="{25D4C278-BA01-4EA4-A52A-E061B7A60FE3}" srcOrd="0" destOrd="0" presId="urn:microsoft.com/office/officeart/2005/8/layout/hierarchy2"/>
    <dgm:cxn modelId="{7EEED74F-06D1-C049-92B1-20E61D67ADC4}" type="presParOf" srcId="{81D65CDF-D3F6-454A-931E-B0CE35096A94}" destId="{0D4D6C7A-6365-4777-8BAD-65343E97CA17}" srcOrd="1" destOrd="0" presId="urn:microsoft.com/office/officeart/2005/8/layout/hierarchy2"/>
    <dgm:cxn modelId="{7AEB3370-7205-A84B-9FB0-AE84A397ABC6}" type="presParOf" srcId="{FB56803D-C9E5-4F49-853D-35AA7C61B406}" destId="{8E2E4E9B-149E-499A-85B3-22315D57BFC4}" srcOrd="2" destOrd="0" presId="urn:microsoft.com/office/officeart/2005/8/layout/hierarchy2"/>
    <dgm:cxn modelId="{3FE1DA22-2C3F-D348-A5DD-AF6DE7D666AC}" type="presParOf" srcId="{8E2E4E9B-149E-499A-85B3-22315D57BFC4}" destId="{006BB3E1-F287-4A13-8DEA-2D9FE3600C61}" srcOrd="0" destOrd="0" presId="urn:microsoft.com/office/officeart/2005/8/layout/hierarchy2"/>
    <dgm:cxn modelId="{FDDE50EE-436C-E74B-ACEB-1150E4B4B561}" type="presParOf" srcId="{FB56803D-C9E5-4F49-853D-35AA7C61B406}" destId="{32C01356-22BA-4075-8BA0-7266777BB73C}" srcOrd="3" destOrd="0" presId="urn:microsoft.com/office/officeart/2005/8/layout/hierarchy2"/>
    <dgm:cxn modelId="{8BA87C41-E9D6-744F-AD61-0836FBD404B1}" type="presParOf" srcId="{32C01356-22BA-4075-8BA0-7266777BB73C}" destId="{FBE8C883-36DE-44F4-AC98-89FB0699163B}" srcOrd="0" destOrd="0" presId="urn:microsoft.com/office/officeart/2005/8/layout/hierarchy2"/>
    <dgm:cxn modelId="{57D3DC59-2CDE-9C40-AA3F-08351735C8F1}" type="presParOf" srcId="{32C01356-22BA-4075-8BA0-7266777BB73C}" destId="{8693D6FE-1C05-468F-BE44-DF7C5B641C8F}" srcOrd="1" destOrd="0" presId="urn:microsoft.com/office/officeart/2005/8/layout/hierarchy2"/>
    <dgm:cxn modelId="{3FF1EBED-3442-3D43-BBA0-52F9F934E22B}" type="presParOf" srcId="{FB56803D-C9E5-4F49-853D-35AA7C61B406}" destId="{672D441B-AF18-4D3B-ACE3-7E453BD30E65}" srcOrd="4" destOrd="0" presId="urn:microsoft.com/office/officeart/2005/8/layout/hierarchy2"/>
    <dgm:cxn modelId="{CC5577C7-39ED-6049-9E4B-AD3746F9451E}" type="presParOf" srcId="{672D441B-AF18-4D3B-ACE3-7E453BD30E65}" destId="{4D06F129-9196-43F5-97C4-4AE1CF315189}" srcOrd="0" destOrd="0" presId="urn:microsoft.com/office/officeart/2005/8/layout/hierarchy2"/>
    <dgm:cxn modelId="{A0347C5C-BFB7-1847-B18A-543FA36716CA}" type="presParOf" srcId="{FB56803D-C9E5-4F49-853D-35AA7C61B406}" destId="{A9CE9D19-420D-4746-9E29-457ADE46BBE4}" srcOrd="5" destOrd="0" presId="urn:microsoft.com/office/officeart/2005/8/layout/hierarchy2"/>
    <dgm:cxn modelId="{6C091F08-08A4-2946-9043-F406CF19BAF1}" type="presParOf" srcId="{A9CE9D19-420D-4746-9E29-457ADE46BBE4}" destId="{2FF96205-91ED-4013-A613-3DDFA47138CC}" srcOrd="0" destOrd="0" presId="urn:microsoft.com/office/officeart/2005/8/layout/hierarchy2"/>
    <dgm:cxn modelId="{51BEDA10-F574-3C4E-9026-92E3B07BAAF6}" type="presParOf" srcId="{A9CE9D19-420D-4746-9E29-457ADE46BBE4}" destId="{A1B66CD0-CEB4-49F9-B204-0246CF96A3DE}" srcOrd="1" destOrd="0" presId="urn:microsoft.com/office/officeart/2005/8/layout/hierarchy2"/>
    <dgm:cxn modelId="{A3F321F1-262F-D24A-876B-6F63D1768FF6}" type="presParOf" srcId="{CF5C21FA-1C12-4921-B493-F62276511E6B}" destId="{4A2E9976-53DF-499A-BC65-F148B82CB105}" srcOrd="2" destOrd="0" presId="urn:microsoft.com/office/officeart/2005/8/layout/hierarchy2"/>
    <dgm:cxn modelId="{693F0F3D-9C25-924F-8FA8-498479E46D13}" type="presParOf" srcId="{4A2E9976-53DF-499A-BC65-F148B82CB105}" destId="{B355282F-09B6-4629-AF4C-88CF66F0AAEB}" srcOrd="0" destOrd="0" presId="urn:microsoft.com/office/officeart/2005/8/layout/hierarchy2"/>
    <dgm:cxn modelId="{4C1EB229-1AE5-3748-B8B1-37F14B48EE7D}" type="presParOf" srcId="{CF5C21FA-1C12-4921-B493-F62276511E6B}" destId="{A9E2A0AE-FBC2-407D-A56C-129A56CA7262}" srcOrd="3" destOrd="0" presId="urn:microsoft.com/office/officeart/2005/8/layout/hierarchy2"/>
    <dgm:cxn modelId="{7FF24031-404B-1B4B-BBFB-BB0954E9FEB2}" type="presParOf" srcId="{A9E2A0AE-FBC2-407D-A56C-129A56CA7262}" destId="{F7F3E49E-6A6B-4A4D-B55D-155ABE45EDC8}" srcOrd="0" destOrd="0" presId="urn:microsoft.com/office/officeart/2005/8/layout/hierarchy2"/>
    <dgm:cxn modelId="{7E7C4ADC-7C2B-AB48-B89D-EC39B1687849}" type="presParOf" srcId="{A9E2A0AE-FBC2-407D-A56C-129A56CA7262}" destId="{10A0B39C-13C9-41CE-8BD2-F9FCD3D734BE}"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B8E6E-569D-4032-80E2-990A91D7783D}"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zh-CN" altLang="en-US"/>
        </a:p>
      </dgm:t>
    </dgm:pt>
    <dgm:pt modelId="{D2705198-C73D-4A5A-9A60-5989E0DDBDDB}">
      <dgm:prSet phldrT="[文本]" custT="1"/>
      <dgm:spPr/>
      <dgm:t>
        <a:bodyPr/>
        <a:lstStyle/>
        <a:p>
          <a:r>
            <a:rPr lang="zh-CN" altLang="en-US" sz="3600" b="1" dirty="0">
              <a:latin typeface="Microsoft YaHei" charset="0"/>
              <a:ea typeface="Microsoft YaHei" charset="0"/>
              <a:cs typeface="Microsoft YaHei" charset="0"/>
            </a:rPr>
            <a:t>不规范处方</a:t>
          </a:r>
          <a:endParaRPr lang="en-US" altLang="zh-CN" sz="3600" b="1" dirty="0">
            <a:latin typeface="Microsoft YaHei" charset="0"/>
            <a:ea typeface="Microsoft YaHei" charset="0"/>
            <a:cs typeface="Microsoft YaHei" charset="0"/>
          </a:endParaRPr>
        </a:p>
      </dgm:t>
    </dgm:pt>
    <dgm:pt modelId="{038ACFBF-7D22-4F93-BB24-E8D46EEDA3E9}" type="parTrans" cxnId="{39B0B55D-B541-4DDF-ACE9-3015AC9F983E}">
      <dgm:prSet/>
      <dgm:spPr/>
      <dgm:t>
        <a:bodyPr/>
        <a:lstStyle/>
        <a:p>
          <a:endParaRPr lang="zh-CN" altLang="en-US">
            <a:latin typeface="Microsoft YaHei" charset="0"/>
            <a:ea typeface="Microsoft YaHei" charset="0"/>
            <a:cs typeface="Microsoft YaHei" charset="0"/>
          </a:endParaRPr>
        </a:p>
      </dgm:t>
    </dgm:pt>
    <dgm:pt modelId="{2485047A-14E3-46C2-BE30-453584EF8D7E}" type="sibTrans" cxnId="{39B0B55D-B541-4DDF-ACE9-3015AC9F983E}">
      <dgm:prSet/>
      <dgm:spPr/>
      <dgm:t>
        <a:bodyPr/>
        <a:lstStyle/>
        <a:p>
          <a:endParaRPr lang="zh-CN" altLang="en-US">
            <a:latin typeface="Microsoft YaHei" charset="0"/>
            <a:ea typeface="Microsoft YaHei" charset="0"/>
            <a:cs typeface="Microsoft YaHei" charset="0"/>
          </a:endParaRPr>
        </a:p>
      </dgm:t>
    </dgm:pt>
    <dgm:pt modelId="{E4402BD6-C7DC-4CA4-B797-2954FF1EEC72}">
      <dgm:prSet phldrT="[文本]" custT="1"/>
      <dgm:spPr/>
      <dgm:t>
        <a:bodyPr/>
        <a:lstStyle/>
        <a:p>
          <a:r>
            <a:rPr lang="en-US" altLang="zh-CN" sz="2400" b="1" dirty="0">
              <a:latin typeface="Microsoft YaHei" charset="0"/>
              <a:ea typeface="Microsoft YaHei" charset="0"/>
              <a:cs typeface="Microsoft YaHei" charset="0"/>
            </a:rPr>
            <a:t>15</a:t>
          </a:r>
          <a:r>
            <a:rPr lang="zh-CN" altLang="en-US" sz="2400" b="1" dirty="0">
              <a:latin typeface="Microsoft YaHei" charset="0"/>
              <a:ea typeface="Microsoft YaHei" charset="0"/>
              <a:cs typeface="Microsoft YaHei" charset="0"/>
            </a:rPr>
            <a:t>种情况</a:t>
          </a:r>
        </a:p>
      </dgm:t>
    </dgm:pt>
    <dgm:pt modelId="{9D4924FA-96E0-4F18-86EB-C6EB550663BD}" type="parTrans" cxnId="{7921C0C8-8894-4B80-846D-A513F02C32E9}">
      <dgm:prSet/>
      <dgm:spPr/>
      <dgm:t>
        <a:bodyPr/>
        <a:lstStyle/>
        <a:p>
          <a:endParaRPr lang="zh-CN" altLang="en-US">
            <a:latin typeface="Microsoft YaHei" charset="0"/>
            <a:ea typeface="Microsoft YaHei" charset="0"/>
            <a:cs typeface="Microsoft YaHei" charset="0"/>
          </a:endParaRPr>
        </a:p>
      </dgm:t>
    </dgm:pt>
    <dgm:pt modelId="{934A9F7D-B358-41F9-ABB3-BA56CC9E1465}" type="sibTrans" cxnId="{7921C0C8-8894-4B80-846D-A513F02C32E9}">
      <dgm:prSet/>
      <dgm:spPr/>
      <dgm:t>
        <a:bodyPr/>
        <a:lstStyle/>
        <a:p>
          <a:endParaRPr lang="zh-CN" altLang="en-US">
            <a:latin typeface="Microsoft YaHei" charset="0"/>
            <a:ea typeface="Microsoft YaHei" charset="0"/>
            <a:cs typeface="Microsoft YaHei" charset="0"/>
          </a:endParaRPr>
        </a:p>
      </dgm:t>
    </dgm:pt>
    <dgm:pt modelId="{A4B15A48-BD14-4D86-8B2F-6A9D8F89FFBF}">
      <dgm:prSet phldrT="[文本]" custT="1"/>
      <dgm:spPr/>
      <dgm:t>
        <a:bodyPr/>
        <a:lstStyle/>
        <a:p>
          <a:pPr marR="0" eaLnBrk="1" fontAlgn="auto" latinLnBrk="0" hangingPunct="1">
            <a:buClrTx/>
            <a:buSzTx/>
            <a:buFontTx/>
            <a:tabLst/>
            <a:defRPr/>
          </a:pPr>
          <a:r>
            <a:rPr lang="zh-CN" altLang="en-US" sz="3600" b="1" dirty="0">
              <a:latin typeface="Microsoft YaHei" charset="0"/>
              <a:ea typeface="Microsoft YaHei" charset="0"/>
              <a:cs typeface="Microsoft YaHei" charset="0"/>
            </a:rPr>
            <a:t>不适宜处方</a:t>
          </a:r>
          <a:endParaRPr lang="en-US" altLang="zh-CN" sz="3600" b="1" dirty="0">
            <a:latin typeface="Microsoft YaHei" charset="0"/>
            <a:ea typeface="Microsoft YaHei" charset="0"/>
            <a:cs typeface="Microsoft YaHei" charset="0"/>
          </a:endParaRPr>
        </a:p>
      </dgm:t>
    </dgm:pt>
    <dgm:pt modelId="{1C11D474-8B10-412E-A111-BAA39D142E22}" type="parTrans" cxnId="{68554175-24C3-4CC3-916D-BE109280E2F3}">
      <dgm:prSet/>
      <dgm:spPr/>
      <dgm:t>
        <a:bodyPr/>
        <a:lstStyle/>
        <a:p>
          <a:endParaRPr lang="zh-CN" altLang="en-US">
            <a:latin typeface="Microsoft YaHei" charset="0"/>
            <a:ea typeface="Microsoft YaHei" charset="0"/>
            <a:cs typeface="Microsoft YaHei" charset="0"/>
          </a:endParaRPr>
        </a:p>
      </dgm:t>
    </dgm:pt>
    <dgm:pt modelId="{B2CB913A-BC0E-45E4-9F01-52C6B82705D9}" type="sibTrans" cxnId="{68554175-24C3-4CC3-916D-BE109280E2F3}">
      <dgm:prSet/>
      <dgm:spPr/>
      <dgm:t>
        <a:bodyPr/>
        <a:lstStyle/>
        <a:p>
          <a:endParaRPr lang="zh-CN" altLang="en-US">
            <a:latin typeface="Microsoft YaHei" charset="0"/>
            <a:ea typeface="Microsoft YaHei" charset="0"/>
            <a:cs typeface="Microsoft YaHei" charset="0"/>
          </a:endParaRPr>
        </a:p>
      </dgm:t>
    </dgm:pt>
    <dgm:pt modelId="{2B104074-C584-4E99-8A81-03170E779CC6}">
      <dgm:prSet phldrT="[文本]" custT="1"/>
      <dgm:spPr/>
      <dgm:t>
        <a:bodyPr/>
        <a:lstStyle/>
        <a:p>
          <a:r>
            <a:rPr lang="en-US" altLang="zh-CN" sz="2400" b="1" dirty="0">
              <a:latin typeface="Microsoft YaHei" charset="0"/>
              <a:ea typeface="Microsoft YaHei" charset="0"/>
              <a:cs typeface="Microsoft YaHei" charset="0"/>
            </a:rPr>
            <a:t>8</a:t>
          </a:r>
          <a:r>
            <a:rPr lang="zh-CN" altLang="en-US" sz="2400" b="1" dirty="0">
              <a:latin typeface="Microsoft YaHei" charset="0"/>
              <a:ea typeface="Microsoft YaHei" charset="0"/>
              <a:cs typeface="Microsoft YaHei" charset="0"/>
            </a:rPr>
            <a:t>种情况</a:t>
          </a:r>
        </a:p>
      </dgm:t>
    </dgm:pt>
    <dgm:pt modelId="{7E77337C-675F-4617-9FA6-3308574BD557}" type="parTrans" cxnId="{B2E89ACA-AE04-4A50-A6C7-E2AD4DC0DBAF}">
      <dgm:prSet/>
      <dgm:spPr/>
      <dgm:t>
        <a:bodyPr/>
        <a:lstStyle/>
        <a:p>
          <a:endParaRPr lang="zh-CN" altLang="en-US">
            <a:latin typeface="Microsoft YaHei" charset="0"/>
            <a:ea typeface="Microsoft YaHei" charset="0"/>
            <a:cs typeface="Microsoft YaHei" charset="0"/>
          </a:endParaRPr>
        </a:p>
      </dgm:t>
    </dgm:pt>
    <dgm:pt modelId="{E015D4DC-BC4E-489D-8426-8E712DD8487A}" type="sibTrans" cxnId="{B2E89ACA-AE04-4A50-A6C7-E2AD4DC0DBAF}">
      <dgm:prSet/>
      <dgm:spPr/>
      <dgm:t>
        <a:bodyPr/>
        <a:lstStyle/>
        <a:p>
          <a:endParaRPr lang="zh-CN" altLang="en-US">
            <a:latin typeface="Microsoft YaHei" charset="0"/>
            <a:ea typeface="Microsoft YaHei" charset="0"/>
            <a:cs typeface="Microsoft YaHei" charset="0"/>
          </a:endParaRPr>
        </a:p>
      </dgm:t>
    </dgm:pt>
    <dgm:pt modelId="{92AB577C-4E02-4CCA-AED6-F045105BD130}">
      <dgm:prSet phldrT="[文本]" custT="1"/>
      <dgm:spPr/>
      <dgm:t>
        <a:bodyPr/>
        <a:lstStyle/>
        <a:p>
          <a:pPr marR="0" eaLnBrk="1" fontAlgn="auto" latinLnBrk="0" hangingPunct="1">
            <a:buClrTx/>
            <a:buSzTx/>
            <a:buFontTx/>
            <a:tabLst/>
            <a:defRPr/>
          </a:pPr>
          <a:r>
            <a:rPr lang="zh-CN" altLang="en-US" sz="3600" b="1" dirty="0">
              <a:latin typeface="Microsoft YaHei" charset="0"/>
              <a:ea typeface="Microsoft YaHei" charset="0"/>
              <a:cs typeface="Microsoft YaHei" charset="0"/>
            </a:rPr>
            <a:t>超常处方</a:t>
          </a:r>
        </a:p>
      </dgm:t>
    </dgm:pt>
    <dgm:pt modelId="{DB708445-54D6-4775-9AF3-C32CC2CB2799}" type="parTrans" cxnId="{728E76EE-283D-4A0A-838A-7D87CDF13EAC}">
      <dgm:prSet/>
      <dgm:spPr/>
      <dgm:t>
        <a:bodyPr/>
        <a:lstStyle/>
        <a:p>
          <a:endParaRPr lang="zh-CN" altLang="en-US">
            <a:latin typeface="Microsoft YaHei" charset="0"/>
            <a:ea typeface="Microsoft YaHei" charset="0"/>
            <a:cs typeface="Microsoft YaHei" charset="0"/>
          </a:endParaRPr>
        </a:p>
      </dgm:t>
    </dgm:pt>
    <dgm:pt modelId="{9936B1FD-BF91-4B28-A110-9088CEE9EBF4}" type="sibTrans" cxnId="{728E76EE-283D-4A0A-838A-7D87CDF13EAC}">
      <dgm:prSet/>
      <dgm:spPr/>
      <dgm:t>
        <a:bodyPr/>
        <a:lstStyle/>
        <a:p>
          <a:endParaRPr lang="zh-CN" altLang="en-US">
            <a:latin typeface="Microsoft YaHei" charset="0"/>
            <a:ea typeface="Microsoft YaHei" charset="0"/>
            <a:cs typeface="Microsoft YaHei" charset="0"/>
          </a:endParaRPr>
        </a:p>
      </dgm:t>
    </dgm:pt>
    <dgm:pt modelId="{4AEA3C72-4CCC-4424-BF21-6B0459E1DFA3}">
      <dgm:prSet phldrT="[文本]" custT="1"/>
      <dgm:spPr/>
      <dgm:t>
        <a:bodyPr/>
        <a:lstStyle/>
        <a:p>
          <a:r>
            <a:rPr lang="en-US" altLang="zh-CN" sz="2400" b="1" dirty="0">
              <a:latin typeface="Microsoft YaHei" charset="0"/>
              <a:ea typeface="Microsoft YaHei" charset="0"/>
              <a:cs typeface="Microsoft YaHei" charset="0"/>
            </a:rPr>
            <a:t>4</a:t>
          </a:r>
          <a:r>
            <a:rPr lang="zh-CN" altLang="en-US" sz="2400" b="1" dirty="0">
              <a:latin typeface="Microsoft YaHei" charset="0"/>
              <a:ea typeface="Microsoft YaHei" charset="0"/>
              <a:cs typeface="Microsoft YaHei" charset="0"/>
            </a:rPr>
            <a:t>种情况</a:t>
          </a:r>
        </a:p>
      </dgm:t>
    </dgm:pt>
    <dgm:pt modelId="{0D087815-DFF8-4070-BBC4-48BAF6353CCE}" type="parTrans" cxnId="{6568A12F-BDBD-462E-BBA4-4D3C43304CA5}">
      <dgm:prSet/>
      <dgm:spPr/>
      <dgm:t>
        <a:bodyPr/>
        <a:lstStyle/>
        <a:p>
          <a:endParaRPr lang="zh-CN" altLang="en-US">
            <a:latin typeface="Microsoft YaHei" charset="0"/>
            <a:ea typeface="Microsoft YaHei" charset="0"/>
            <a:cs typeface="Microsoft YaHei" charset="0"/>
          </a:endParaRPr>
        </a:p>
      </dgm:t>
    </dgm:pt>
    <dgm:pt modelId="{C2E064BD-3193-4E3E-891F-5A5400F17AE6}" type="sibTrans" cxnId="{6568A12F-BDBD-462E-BBA4-4D3C43304CA5}">
      <dgm:prSet/>
      <dgm:spPr/>
      <dgm:t>
        <a:bodyPr/>
        <a:lstStyle/>
        <a:p>
          <a:endParaRPr lang="zh-CN" altLang="en-US">
            <a:latin typeface="Microsoft YaHei" charset="0"/>
            <a:ea typeface="Microsoft YaHei" charset="0"/>
            <a:cs typeface="Microsoft YaHei" charset="0"/>
          </a:endParaRPr>
        </a:p>
      </dgm:t>
    </dgm:pt>
    <dgm:pt modelId="{82ACE0CF-ED1F-43FC-81FD-EA7DDAF2F710}">
      <dgm:prSet phldrT="[文本]" custT="1"/>
      <dgm:spPr/>
      <dgm:t>
        <a:bodyPr/>
        <a:lstStyle/>
        <a:p>
          <a:r>
            <a:rPr lang="en-US" altLang="zh-CN" sz="2000" b="1">
              <a:latin typeface="Microsoft YaHei" charset="0"/>
              <a:ea typeface="Microsoft YaHei" charset="0"/>
              <a:cs typeface="Microsoft YaHei" charset="0"/>
            </a:rPr>
            <a:t>2-1</a:t>
          </a:r>
          <a:r>
            <a:rPr lang="zh-CN" altLang="en-US" sz="2000" b="1">
              <a:latin typeface="Microsoft YaHei" charset="0"/>
              <a:ea typeface="Microsoft YaHei" charset="0"/>
              <a:cs typeface="Microsoft YaHei" charset="0"/>
            </a:rPr>
            <a:t>与</a:t>
          </a:r>
          <a:r>
            <a:rPr lang="en-US" altLang="zh-CN" sz="2000" b="1">
              <a:latin typeface="Microsoft YaHei" charset="0"/>
              <a:ea typeface="Microsoft YaHei" charset="0"/>
              <a:cs typeface="Microsoft YaHei" charset="0"/>
            </a:rPr>
            <a:t>2-2</a:t>
          </a:r>
          <a:r>
            <a:rPr lang="zh-CN" altLang="en-US" sz="2000" b="1">
              <a:latin typeface="Microsoft YaHei" charset="0"/>
              <a:ea typeface="Microsoft YaHei" charset="0"/>
              <a:cs typeface="Microsoft YaHei" charset="0"/>
            </a:rPr>
            <a:t>（诊断）；</a:t>
          </a:r>
          <a:r>
            <a:rPr lang="en-US" altLang="zh-CN" sz="2000" b="1">
              <a:latin typeface="Microsoft YaHei" charset="0"/>
              <a:ea typeface="Microsoft YaHei" charset="0"/>
              <a:cs typeface="Microsoft YaHei" charset="0"/>
            </a:rPr>
            <a:t>2-3</a:t>
          </a:r>
          <a:r>
            <a:rPr lang="zh-CN" altLang="en-US" sz="2000" b="1">
              <a:latin typeface="Microsoft YaHei" charset="0"/>
              <a:ea typeface="Microsoft YaHei" charset="0"/>
              <a:cs typeface="Microsoft YaHei" charset="0"/>
            </a:rPr>
            <a:t>与</a:t>
          </a:r>
          <a:r>
            <a:rPr lang="en-US" altLang="zh-CN" sz="2000" b="1">
              <a:latin typeface="Microsoft YaHei" charset="0"/>
              <a:ea typeface="Microsoft YaHei" charset="0"/>
              <a:cs typeface="Microsoft YaHei" charset="0"/>
            </a:rPr>
            <a:t>2-5</a:t>
          </a:r>
          <a:r>
            <a:rPr lang="zh-CN" altLang="en-US" sz="2000" b="1">
              <a:latin typeface="Microsoft YaHei" charset="0"/>
              <a:ea typeface="Microsoft YaHei" charset="0"/>
              <a:cs typeface="Microsoft YaHei" charset="0"/>
            </a:rPr>
            <a:t>（用法）；</a:t>
          </a:r>
          <a:r>
            <a:rPr lang="en-US" altLang="zh-CN" sz="2000" b="1">
              <a:latin typeface="Microsoft YaHei" charset="0"/>
              <a:ea typeface="Microsoft YaHei" charset="0"/>
              <a:cs typeface="Microsoft YaHei" charset="0"/>
            </a:rPr>
            <a:t>2-6</a:t>
          </a:r>
          <a:r>
            <a:rPr lang="zh-CN" altLang="en-US" sz="2000" b="1">
              <a:latin typeface="Microsoft YaHei" charset="0"/>
              <a:ea typeface="Microsoft YaHei" charset="0"/>
              <a:cs typeface="Microsoft YaHei" charset="0"/>
            </a:rPr>
            <a:t>与</a:t>
          </a:r>
          <a:r>
            <a:rPr lang="en-US" altLang="zh-CN" sz="2000" b="1">
              <a:latin typeface="Microsoft YaHei" charset="0"/>
              <a:ea typeface="Microsoft YaHei" charset="0"/>
              <a:cs typeface="Microsoft YaHei" charset="0"/>
            </a:rPr>
            <a:t>2-7</a:t>
          </a:r>
          <a:r>
            <a:rPr lang="zh-CN" altLang="en-US" sz="2000" b="1">
              <a:latin typeface="Microsoft YaHei" charset="0"/>
              <a:ea typeface="Microsoft YaHei" charset="0"/>
              <a:cs typeface="Microsoft YaHei" charset="0"/>
            </a:rPr>
            <a:t>；</a:t>
          </a:r>
          <a:r>
            <a:rPr lang="en-US" altLang="zh-CN" sz="2000" b="1">
              <a:latin typeface="Microsoft YaHei" charset="0"/>
              <a:ea typeface="Microsoft YaHei" charset="0"/>
              <a:cs typeface="Microsoft YaHei" charset="0"/>
            </a:rPr>
            <a:t>2-6</a:t>
          </a:r>
          <a:r>
            <a:rPr lang="zh-CN" altLang="en-US" sz="2000" b="1">
              <a:latin typeface="Microsoft YaHei" charset="0"/>
              <a:ea typeface="Microsoft YaHei" charset="0"/>
              <a:cs typeface="Microsoft YaHei" charset="0"/>
            </a:rPr>
            <a:t>与</a:t>
          </a:r>
          <a:r>
            <a:rPr lang="en-US" altLang="zh-CN" sz="2000" b="1">
              <a:latin typeface="Microsoft YaHei" charset="0"/>
              <a:ea typeface="Microsoft YaHei" charset="0"/>
              <a:cs typeface="Microsoft YaHei" charset="0"/>
            </a:rPr>
            <a:t>2-8</a:t>
          </a:r>
          <a:r>
            <a:rPr lang="zh-CN" altLang="en-US" sz="2000" b="1">
              <a:latin typeface="Microsoft YaHei" charset="0"/>
              <a:ea typeface="Microsoft YaHei" charset="0"/>
              <a:cs typeface="Microsoft YaHei" charset="0"/>
            </a:rPr>
            <a:t>（联用）</a:t>
          </a:r>
          <a:endParaRPr lang="zh-CN" altLang="en-US" sz="2000" b="1" dirty="0">
            <a:latin typeface="Microsoft YaHei" charset="0"/>
            <a:ea typeface="Microsoft YaHei" charset="0"/>
            <a:cs typeface="Microsoft YaHei" charset="0"/>
          </a:endParaRPr>
        </a:p>
      </dgm:t>
    </dgm:pt>
    <dgm:pt modelId="{E133DF9B-F37A-429C-9829-372B913F603F}" type="parTrans" cxnId="{9D7759C6-DB4A-4BD0-BFEA-4A4FAB79874E}">
      <dgm:prSet/>
      <dgm:spPr/>
      <dgm:t>
        <a:bodyPr/>
        <a:lstStyle/>
        <a:p>
          <a:endParaRPr lang="zh-CN" altLang="en-US">
            <a:latin typeface="Microsoft YaHei" charset="0"/>
            <a:ea typeface="Microsoft YaHei" charset="0"/>
            <a:cs typeface="Microsoft YaHei" charset="0"/>
          </a:endParaRPr>
        </a:p>
      </dgm:t>
    </dgm:pt>
    <dgm:pt modelId="{E009657A-3B9A-4B6D-9D8C-7460446DF69F}" type="sibTrans" cxnId="{9D7759C6-DB4A-4BD0-BFEA-4A4FAB79874E}">
      <dgm:prSet/>
      <dgm:spPr/>
      <dgm:t>
        <a:bodyPr/>
        <a:lstStyle/>
        <a:p>
          <a:endParaRPr lang="zh-CN" altLang="en-US">
            <a:latin typeface="Microsoft YaHei" charset="0"/>
            <a:ea typeface="Microsoft YaHei" charset="0"/>
            <a:cs typeface="Microsoft YaHei" charset="0"/>
          </a:endParaRPr>
        </a:p>
      </dgm:t>
    </dgm:pt>
    <dgm:pt modelId="{CD83EEE3-B308-4C40-B94D-E6354E85F5A3}">
      <dgm:prSet phldrT="[文本]" custT="1"/>
      <dgm:spPr/>
      <dgm:t>
        <a:bodyPr/>
        <a:lstStyle/>
        <a:p>
          <a:r>
            <a:rPr lang="en-US" altLang="zh-CN" sz="2000" b="1" dirty="0">
              <a:latin typeface="Microsoft YaHei" charset="0"/>
              <a:ea typeface="Microsoft YaHei" charset="0"/>
              <a:cs typeface="Microsoft YaHei" charset="0"/>
            </a:rPr>
            <a:t>1-10</a:t>
          </a:r>
          <a:r>
            <a:rPr lang="zh-CN" altLang="en-US" sz="2000" b="1" dirty="0">
              <a:latin typeface="Microsoft YaHei" charset="0"/>
              <a:ea typeface="Microsoft YaHei" charset="0"/>
              <a:cs typeface="Microsoft YaHei" charset="0"/>
            </a:rPr>
            <a:t>与</a:t>
          </a:r>
          <a:r>
            <a:rPr lang="en-US" altLang="zh-CN" sz="2000" b="1" dirty="0">
              <a:latin typeface="Microsoft YaHei" charset="0"/>
              <a:ea typeface="Microsoft YaHei" charset="0"/>
              <a:cs typeface="Microsoft YaHei" charset="0"/>
            </a:rPr>
            <a:t>2-1</a:t>
          </a:r>
          <a:r>
            <a:rPr lang="zh-CN" altLang="en-US" sz="2000" b="1" dirty="0">
              <a:latin typeface="Microsoft YaHei" charset="0"/>
              <a:ea typeface="Microsoft YaHei" charset="0"/>
              <a:cs typeface="Microsoft YaHei" charset="0"/>
            </a:rPr>
            <a:t>、</a:t>
          </a:r>
          <a:r>
            <a:rPr lang="en-US" altLang="zh-CN" sz="2000" b="1" dirty="0">
              <a:latin typeface="Microsoft YaHei" charset="0"/>
              <a:ea typeface="Microsoft YaHei" charset="0"/>
              <a:cs typeface="Microsoft YaHei" charset="0"/>
            </a:rPr>
            <a:t>2-2</a:t>
          </a:r>
          <a:r>
            <a:rPr lang="zh-CN" altLang="en-US" sz="2000" b="1" dirty="0">
              <a:latin typeface="Microsoft YaHei" charset="0"/>
              <a:ea typeface="Microsoft YaHei" charset="0"/>
              <a:cs typeface="Microsoft YaHei" charset="0"/>
            </a:rPr>
            <a:t>（诊断）；</a:t>
          </a:r>
          <a:r>
            <a:rPr lang="en-US" altLang="zh-CN" sz="2000" b="1" dirty="0">
              <a:latin typeface="Microsoft YaHei" charset="0"/>
              <a:ea typeface="Microsoft YaHei" charset="0"/>
              <a:cs typeface="Microsoft YaHei" charset="0"/>
            </a:rPr>
            <a:t>1-9</a:t>
          </a:r>
          <a:r>
            <a:rPr lang="zh-CN" altLang="en-US" sz="2000" b="1" dirty="0">
              <a:latin typeface="Microsoft YaHei" charset="0"/>
              <a:ea typeface="Microsoft YaHei" charset="0"/>
              <a:cs typeface="Microsoft YaHei" charset="0"/>
            </a:rPr>
            <a:t>与</a:t>
          </a:r>
          <a:r>
            <a:rPr lang="en-US" altLang="zh-CN" sz="2000" b="1" dirty="0">
              <a:latin typeface="Microsoft YaHei" charset="0"/>
              <a:ea typeface="Microsoft YaHei" charset="0"/>
              <a:cs typeface="Microsoft YaHei" charset="0"/>
            </a:rPr>
            <a:t>2-5</a:t>
          </a:r>
          <a:r>
            <a:rPr lang="zh-CN" altLang="en-US" sz="2000" b="1" dirty="0">
              <a:latin typeface="Microsoft YaHei" charset="0"/>
              <a:ea typeface="Microsoft YaHei" charset="0"/>
              <a:cs typeface="Microsoft YaHei" charset="0"/>
            </a:rPr>
            <a:t>（用量）</a:t>
          </a:r>
        </a:p>
      </dgm:t>
    </dgm:pt>
    <dgm:pt modelId="{B85426C5-FA08-4597-A027-075757CE13C9}" type="parTrans" cxnId="{58F92EBC-4AC3-4169-A281-EB557AB68A0B}">
      <dgm:prSet/>
      <dgm:spPr/>
      <dgm:t>
        <a:bodyPr/>
        <a:lstStyle/>
        <a:p>
          <a:endParaRPr lang="zh-CN" altLang="en-US">
            <a:latin typeface="Microsoft YaHei" charset="0"/>
            <a:ea typeface="Microsoft YaHei" charset="0"/>
            <a:cs typeface="Microsoft YaHei" charset="0"/>
          </a:endParaRPr>
        </a:p>
      </dgm:t>
    </dgm:pt>
    <dgm:pt modelId="{3FA8F36C-C7DD-48F4-BB20-2696BB4A4DD8}" type="sibTrans" cxnId="{58F92EBC-4AC3-4169-A281-EB557AB68A0B}">
      <dgm:prSet/>
      <dgm:spPr/>
      <dgm:t>
        <a:bodyPr/>
        <a:lstStyle/>
        <a:p>
          <a:endParaRPr lang="zh-CN" altLang="en-US">
            <a:latin typeface="Microsoft YaHei" charset="0"/>
            <a:ea typeface="Microsoft YaHei" charset="0"/>
            <a:cs typeface="Microsoft YaHei" charset="0"/>
          </a:endParaRPr>
        </a:p>
      </dgm:t>
    </dgm:pt>
    <dgm:pt modelId="{83EB5221-6BE6-4712-8928-681009C32C7E}">
      <dgm:prSet phldrT="[文本]" custT="1"/>
      <dgm:spPr/>
      <dgm:t>
        <a:bodyPr/>
        <a:lstStyle/>
        <a:p>
          <a:r>
            <a:rPr lang="en-US" altLang="zh-CN" sz="2000" b="1" dirty="0">
              <a:latin typeface="Microsoft YaHei" charset="0"/>
              <a:ea typeface="Microsoft YaHei" charset="0"/>
              <a:cs typeface="Microsoft YaHei" charset="0"/>
            </a:rPr>
            <a:t>3-1</a:t>
          </a:r>
          <a:r>
            <a:rPr lang="zh-CN" altLang="en-US" sz="2000" b="1" dirty="0">
              <a:latin typeface="Microsoft YaHei" charset="0"/>
              <a:ea typeface="Microsoft YaHei" charset="0"/>
              <a:cs typeface="Microsoft YaHei" charset="0"/>
            </a:rPr>
            <a:t>与</a:t>
          </a:r>
          <a:r>
            <a:rPr lang="en-US" altLang="zh-CN" sz="2000" b="1" dirty="0">
              <a:latin typeface="Microsoft YaHei" charset="0"/>
              <a:ea typeface="Microsoft YaHei" charset="0"/>
              <a:cs typeface="Microsoft YaHei" charset="0"/>
            </a:rPr>
            <a:t>3-3</a:t>
          </a:r>
          <a:r>
            <a:rPr lang="zh-CN" altLang="en-US" sz="2000" b="1" dirty="0">
              <a:latin typeface="Microsoft YaHei" charset="0"/>
              <a:ea typeface="Microsoft YaHei" charset="0"/>
              <a:cs typeface="Microsoft YaHei" charset="0"/>
            </a:rPr>
            <a:t>（适应症）、</a:t>
          </a:r>
          <a:r>
            <a:rPr lang="en-US" altLang="zh-CN" sz="2000" b="1" dirty="0">
              <a:latin typeface="Microsoft YaHei" charset="0"/>
              <a:ea typeface="Microsoft YaHei" charset="0"/>
              <a:cs typeface="Microsoft YaHei" charset="0"/>
            </a:rPr>
            <a:t>1-10</a:t>
          </a:r>
          <a:r>
            <a:rPr lang="zh-CN" altLang="en-US" sz="2000" b="1" dirty="0">
              <a:latin typeface="Microsoft YaHei" charset="0"/>
              <a:ea typeface="Microsoft YaHei" charset="0"/>
              <a:cs typeface="Microsoft YaHei" charset="0"/>
            </a:rPr>
            <a:t>、</a:t>
          </a:r>
          <a:r>
            <a:rPr lang="en-US" altLang="zh-CN" sz="2000" b="1" dirty="0">
              <a:latin typeface="Microsoft YaHei" charset="0"/>
              <a:ea typeface="Microsoft YaHei" charset="0"/>
              <a:cs typeface="Microsoft YaHei" charset="0"/>
            </a:rPr>
            <a:t>2-1</a:t>
          </a:r>
          <a:r>
            <a:rPr lang="zh-CN" altLang="en-US" sz="2000" b="1" dirty="0">
              <a:latin typeface="Microsoft YaHei" charset="0"/>
              <a:ea typeface="Microsoft YaHei" charset="0"/>
              <a:cs typeface="Microsoft YaHei" charset="0"/>
            </a:rPr>
            <a:t>、</a:t>
          </a:r>
          <a:r>
            <a:rPr lang="en-US" altLang="zh-CN" sz="2000" b="1" dirty="0">
              <a:latin typeface="Microsoft YaHei" charset="0"/>
              <a:ea typeface="Microsoft YaHei" charset="0"/>
              <a:cs typeface="Microsoft YaHei" charset="0"/>
            </a:rPr>
            <a:t>2-2</a:t>
          </a:r>
          <a:r>
            <a:rPr lang="zh-CN" altLang="en-US" sz="2000" b="1" dirty="0">
              <a:latin typeface="Microsoft YaHei" charset="0"/>
              <a:ea typeface="Microsoft YaHei" charset="0"/>
              <a:cs typeface="Microsoft YaHei" charset="0"/>
            </a:rPr>
            <a:t>（诊断）；</a:t>
          </a:r>
          <a:r>
            <a:rPr lang="en-US" altLang="zh-CN" sz="2000" b="1" dirty="0">
              <a:latin typeface="Microsoft YaHei" charset="0"/>
              <a:ea typeface="Microsoft YaHei" charset="0"/>
              <a:cs typeface="Microsoft YaHei" charset="0"/>
            </a:rPr>
            <a:t>3-4</a:t>
          </a:r>
          <a:r>
            <a:rPr lang="zh-CN" altLang="en-US" sz="2000" b="1" dirty="0">
              <a:latin typeface="Microsoft YaHei" charset="0"/>
              <a:ea typeface="Microsoft YaHei" charset="0"/>
              <a:cs typeface="Microsoft YaHei" charset="0"/>
            </a:rPr>
            <a:t>与</a:t>
          </a:r>
          <a:r>
            <a:rPr lang="en-US" altLang="zh-CN" sz="2000" b="1" dirty="0">
              <a:latin typeface="Microsoft YaHei" charset="0"/>
              <a:ea typeface="Microsoft YaHei" charset="0"/>
              <a:cs typeface="Microsoft YaHei" charset="0"/>
            </a:rPr>
            <a:t>2-7</a:t>
          </a:r>
          <a:r>
            <a:rPr lang="zh-CN" altLang="en-US" sz="2000" b="1" dirty="0">
              <a:latin typeface="Microsoft YaHei" charset="0"/>
              <a:ea typeface="Microsoft YaHei" charset="0"/>
              <a:cs typeface="Microsoft YaHei" charset="0"/>
            </a:rPr>
            <a:t>（联用）</a:t>
          </a:r>
        </a:p>
      </dgm:t>
    </dgm:pt>
    <dgm:pt modelId="{ABA4A868-4320-414F-91DC-D88C59CAE5E2}" type="parTrans" cxnId="{F529045D-F98D-4C22-B2C1-B7667361BFBB}">
      <dgm:prSet/>
      <dgm:spPr/>
      <dgm:t>
        <a:bodyPr/>
        <a:lstStyle/>
        <a:p>
          <a:endParaRPr lang="zh-CN" altLang="en-US">
            <a:latin typeface="Microsoft YaHei" charset="0"/>
            <a:ea typeface="Microsoft YaHei" charset="0"/>
            <a:cs typeface="Microsoft YaHei" charset="0"/>
          </a:endParaRPr>
        </a:p>
      </dgm:t>
    </dgm:pt>
    <dgm:pt modelId="{E470BBCD-D41E-4C33-A46C-EF2D53FB048B}" type="sibTrans" cxnId="{F529045D-F98D-4C22-B2C1-B7667361BFBB}">
      <dgm:prSet/>
      <dgm:spPr/>
      <dgm:t>
        <a:bodyPr/>
        <a:lstStyle/>
        <a:p>
          <a:endParaRPr lang="zh-CN" altLang="en-US">
            <a:latin typeface="Microsoft YaHei" charset="0"/>
            <a:ea typeface="Microsoft YaHei" charset="0"/>
            <a:cs typeface="Microsoft YaHei" charset="0"/>
          </a:endParaRPr>
        </a:p>
      </dgm:t>
    </dgm:pt>
    <dgm:pt modelId="{8C0F8353-C0E7-4176-A5F0-B4880C8D98AC}" type="pres">
      <dgm:prSet presAssocID="{A6FB8E6E-569D-4032-80E2-990A91D7783D}" presName="Name0" presStyleCnt="0">
        <dgm:presLayoutVars>
          <dgm:dir/>
          <dgm:animLvl val="lvl"/>
          <dgm:resizeHandles val="exact"/>
        </dgm:presLayoutVars>
      </dgm:prSet>
      <dgm:spPr/>
    </dgm:pt>
    <dgm:pt modelId="{10488864-FE65-47ED-97AF-31755160382E}" type="pres">
      <dgm:prSet presAssocID="{D2705198-C73D-4A5A-9A60-5989E0DDBDDB}" presName="linNode" presStyleCnt="0"/>
      <dgm:spPr/>
    </dgm:pt>
    <dgm:pt modelId="{536FA01E-C9D8-485D-B0B0-69687CCB707C}" type="pres">
      <dgm:prSet presAssocID="{D2705198-C73D-4A5A-9A60-5989E0DDBDDB}" presName="parentText" presStyleLbl="node1" presStyleIdx="0" presStyleCnt="3">
        <dgm:presLayoutVars>
          <dgm:chMax val="1"/>
          <dgm:bulletEnabled val="1"/>
        </dgm:presLayoutVars>
      </dgm:prSet>
      <dgm:spPr/>
    </dgm:pt>
    <dgm:pt modelId="{2A4144D8-D693-49B2-ADA8-64522D03726E}" type="pres">
      <dgm:prSet presAssocID="{D2705198-C73D-4A5A-9A60-5989E0DDBDDB}" presName="descendantText" presStyleLbl="alignAccFollowNode1" presStyleIdx="0" presStyleCnt="3">
        <dgm:presLayoutVars>
          <dgm:bulletEnabled val="1"/>
        </dgm:presLayoutVars>
      </dgm:prSet>
      <dgm:spPr/>
    </dgm:pt>
    <dgm:pt modelId="{2FBCE2C3-EF10-452F-B1EA-6D2F7E38A1EB}" type="pres">
      <dgm:prSet presAssocID="{2485047A-14E3-46C2-BE30-453584EF8D7E}" presName="sp" presStyleCnt="0"/>
      <dgm:spPr/>
    </dgm:pt>
    <dgm:pt modelId="{85C8CA04-B0D6-4A3D-AD43-5256494179FA}" type="pres">
      <dgm:prSet presAssocID="{A4B15A48-BD14-4D86-8B2F-6A9D8F89FFBF}" presName="linNode" presStyleCnt="0"/>
      <dgm:spPr/>
    </dgm:pt>
    <dgm:pt modelId="{B629666D-4146-4BC8-863B-CA00086B4BDB}" type="pres">
      <dgm:prSet presAssocID="{A4B15A48-BD14-4D86-8B2F-6A9D8F89FFBF}" presName="parentText" presStyleLbl="node1" presStyleIdx="1" presStyleCnt="3">
        <dgm:presLayoutVars>
          <dgm:chMax val="1"/>
          <dgm:bulletEnabled val="1"/>
        </dgm:presLayoutVars>
      </dgm:prSet>
      <dgm:spPr/>
    </dgm:pt>
    <dgm:pt modelId="{6CD6A857-2620-4240-964E-6816CE6294A5}" type="pres">
      <dgm:prSet presAssocID="{A4B15A48-BD14-4D86-8B2F-6A9D8F89FFBF}" presName="descendantText" presStyleLbl="alignAccFollowNode1" presStyleIdx="1" presStyleCnt="3">
        <dgm:presLayoutVars>
          <dgm:bulletEnabled val="1"/>
        </dgm:presLayoutVars>
      </dgm:prSet>
      <dgm:spPr/>
    </dgm:pt>
    <dgm:pt modelId="{A2776687-481B-41BD-B6CF-97FF8BCC6971}" type="pres">
      <dgm:prSet presAssocID="{B2CB913A-BC0E-45E4-9F01-52C6B82705D9}" presName="sp" presStyleCnt="0"/>
      <dgm:spPr/>
    </dgm:pt>
    <dgm:pt modelId="{1F4047C2-B7C7-43D6-B7BB-7E0739E74A7C}" type="pres">
      <dgm:prSet presAssocID="{92AB577C-4E02-4CCA-AED6-F045105BD130}" presName="linNode" presStyleCnt="0"/>
      <dgm:spPr/>
    </dgm:pt>
    <dgm:pt modelId="{B9CBD9FC-3B69-4130-B270-38E92CF728FD}" type="pres">
      <dgm:prSet presAssocID="{92AB577C-4E02-4CCA-AED6-F045105BD130}" presName="parentText" presStyleLbl="node1" presStyleIdx="2" presStyleCnt="3">
        <dgm:presLayoutVars>
          <dgm:chMax val="1"/>
          <dgm:bulletEnabled val="1"/>
        </dgm:presLayoutVars>
      </dgm:prSet>
      <dgm:spPr/>
    </dgm:pt>
    <dgm:pt modelId="{518B04D0-9A69-4F20-90D5-C0C2F25D2E39}" type="pres">
      <dgm:prSet presAssocID="{92AB577C-4E02-4CCA-AED6-F045105BD130}" presName="descendantText" presStyleLbl="alignAccFollowNode1" presStyleIdx="2" presStyleCnt="3">
        <dgm:presLayoutVars>
          <dgm:bulletEnabled val="1"/>
        </dgm:presLayoutVars>
      </dgm:prSet>
      <dgm:spPr/>
    </dgm:pt>
  </dgm:ptLst>
  <dgm:cxnLst>
    <dgm:cxn modelId="{F7C20402-E468-7A4F-A8D4-283F7884EC96}" type="presOf" srcId="{A4B15A48-BD14-4D86-8B2F-6A9D8F89FFBF}" destId="{B629666D-4146-4BC8-863B-CA00086B4BDB}" srcOrd="0" destOrd="0" presId="urn:microsoft.com/office/officeart/2005/8/layout/vList5"/>
    <dgm:cxn modelId="{6568A12F-BDBD-462E-BBA4-4D3C43304CA5}" srcId="{92AB577C-4E02-4CCA-AED6-F045105BD130}" destId="{4AEA3C72-4CCC-4424-BF21-6B0459E1DFA3}" srcOrd="0" destOrd="0" parTransId="{0D087815-DFF8-4070-BBC4-48BAF6353CCE}" sibTransId="{C2E064BD-3193-4E3E-891F-5A5400F17AE6}"/>
    <dgm:cxn modelId="{31318F50-E868-2749-8EC1-B4483AB198C5}" type="presOf" srcId="{CD83EEE3-B308-4C40-B94D-E6354E85F5A3}" destId="{2A4144D8-D693-49B2-ADA8-64522D03726E}" srcOrd="0" destOrd="1" presId="urn:microsoft.com/office/officeart/2005/8/layout/vList5"/>
    <dgm:cxn modelId="{2D89CB57-971B-1546-8A2E-CB1085BA1C32}" type="presOf" srcId="{D2705198-C73D-4A5A-9A60-5989E0DDBDDB}" destId="{536FA01E-C9D8-485D-B0B0-69687CCB707C}" srcOrd="0" destOrd="0" presId="urn:microsoft.com/office/officeart/2005/8/layout/vList5"/>
    <dgm:cxn modelId="{F529045D-F98D-4C22-B2C1-B7667361BFBB}" srcId="{92AB577C-4E02-4CCA-AED6-F045105BD130}" destId="{83EB5221-6BE6-4712-8928-681009C32C7E}" srcOrd="1" destOrd="0" parTransId="{ABA4A868-4320-414F-91DC-D88C59CAE5E2}" sibTransId="{E470BBCD-D41E-4C33-A46C-EF2D53FB048B}"/>
    <dgm:cxn modelId="{39B0B55D-B541-4DDF-ACE9-3015AC9F983E}" srcId="{A6FB8E6E-569D-4032-80E2-990A91D7783D}" destId="{D2705198-C73D-4A5A-9A60-5989E0DDBDDB}" srcOrd="0" destOrd="0" parTransId="{038ACFBF-7D22-4F93-BB24-E8D46EEDA3E9}" sibTransId="{2485047A-14E3-46C2-BE30-453584EF8D7E}"/>
    <dgm:cxn modelId="{68554175-24C3-4CC3-916D-BE109280E2F3}" srcId="{A6FB8E6E-569D-4032-80E2-990A91D7783D}" destId="{A4B15A48-BD14-4D86-8B2F-6A9D8F89FFBF}" srcOrd="1" destOrd="0" parTransId="{1C11D474-8B10-412E-A111-BAA39D142E22}" sibTransId="{B2CB913A-BC0E-45E4-9F01-52C6B82705D9}"/>
    <dgm:cxn modelId="{5EC68194-7501-9245-9540-35867868F22F}" type="presOf" srcId="{E4402BD6-C7DC-4CA4-B797-2954FF1EEC72}" destId="{2A4144D8-D693-49B2-ADA8-64522D03726E}" srcOrd="0" destOrd="0" presId="urn:microsoft.com/office/officeart/2005/8/layout/vList5"/>
    <dgm:cxn modelId="{C545ED99-794C-7644-9207-78FFB56680D9}" type="presOf" srcId="{83EB5221-6BE6-4712-8928-681009C32C7E}" destId="{518B04D0-9A69-4F20-90D5-C0C2F25D2E39}" srcOrd="0" destOrd="1" presId="urn:microsoft.com/office/officeart/2005/8/layout/vList5"/>
    <dgm:cxn modelId="{AF5E569F-DDC7-F341-B8EF-B9F8DA76D567}" type="presOf" srcId="{4AEA3C72-4CCC-4424-BF21-6B0459E1DFA3}" destId="{518B04D0-9A69-4F20-90D5-C0C2F25D2E39}" srcOrd="0" destOrd="0" presId="urn:microsoft.com/office/officeart/2005/8/layout/vList5"/>
    <dgm:cxn modelId="{58F92EBC-4AC3-4169-A281-EB557AB68A0B}" srcId="{D2705198-C73D-4A5A-9A60-5989E0DDBDDB}" destId="{CD83EEE3-B308-4C40-B94D-E6354E85F5A3}" srcOrd="1" destOrd="0" parTransId="{B85426C5-FA08-4597-A027-075757CE13C9}" sibTransId="{3FA8F36C-C7DD-48F4-BB20-2696BB4A4DD8}"/>
    <dgm:cxn modelId="{9D7759C6-DB4A-4BD0-BFEA-4A4FAB79874E}" srcId="{A4B15A48-BD14-4D86-8B2F-6A9D8F89FFBF}" destId="{82ACE0CF-ED1F-43FC-81FD-EA7DDAF2F710}" srcOrd="1" destOrd="0" parTransId="{E133DF9B-F37A-429C-9829-372B913F603F}" sibTransId="{E009657A-3B9A-4B6D-9D8C-7460446DF69F}"/>
    <dgm:cxn modelId="{7921C0C8-8894-4B80-846D-A513F02C32E9}" srcId="{D2705198-C73D-4A5A-9A60-5989E0DDBDDB}" destId="{E4402BD6-C7DC-4CA4-B797-2954FF1EEC72}" srcOrd="0" destOrd="0" parTransId="{9D4924FA-96E0-4F18-86EB-C6EB550663BD}" sibTransId="{934A9F7D-B358-41F9-ABB3-BA56CC9E1465}"/>
    <dgm:cxn modelId="{B2E89ACA-AE04-4A50-A6C7-E2AD4DC0DBAF}" srcId="{A4B15A48-BD14-4D86-8B2F-6A9D8F89FFBF}" destId="{2B104074-C584-4E99-8A81-03170E779CC6}" srcOrd="0" destOrd="0" parTransId="{7E77337C-675F-4617-9FA6-3308574BD557}" sibTransId="{E015D4DC-BC4E-489D-8426-8E712DD8487A}"/>
    <dgm:cxn modelId="{0880B7D3-FF20-8B47-AA6B-EEBDB3A8FD3F}" type="presOf" srcId="{A6FB8E6E-569D-4032-80E2-990A91D7783D}" destId="{8C0F8353-C0E7-4176-A5F0-B4880C8D98AC}" srcOrd="0" destOrd="0" presId="urn:microsoft.com/office/officeart/2005/8/layout/vList5"/>
    <dgm:cxn modelId="{67D390D9-4BE7-F74D-9BE9-27C341DEE1CE}" type="presOf" srcId="{2B104074-C584-4E99-8A81-03170E779CC6}" destId="{6CD6A857-2620-4240-964E-6816CE6294A5}" srcOrd="0" destOrd="0" presId="urn:microsoft.com/office/officeart/2005/8/layout/vList5"/>
    <dgm:cxn modelId="{D4BB56DB-0026-854E-8CD2-42BB75BA7E07}" type="presOf" srcId="{82ACE0CF-ED1F-43FC-81FD-EA7DDAF2F710}" destId="{6CD6A857-2620-4240-964E-6816CE6294A5}" srcOrd="0" destOrd="1" presId="urn:microsoft.com/office/officeart/2005/8/layout/vList5"/>
    <dgm:cxn modelId="{728E76EE-283D-4A0A-838A-7D87CDF13EAC}" srcId="{A6FB8E6E-569D-4032-80E2-990A91D7783D}" destId="{92AB577C-4E02-4CCA-AED6-F045105BD130}" srcOrd="2" destOrd="0" parTransId="{DB708445-54D6-4775-9AF3-C32CC2CB2799}" sibTransId="{9936B1FD-BF91-4B28-A110-9088CEE9EBF4}"/>
    <dgm:cxn modelId="{150AC0F0-916A-2943-8C3D-55D82E294A8E}" type="presOf" srcId="{92AB577C-4E02-4CCA-AED6-F045105BD130}" destId="{B9CBD9FC-3B69-4130-B270-38E92CF728FD}" srcOrd="0" destOrd="0" presId="urn:microsoft.com/office/officeart/2005/8/layout/vList5"/>
    <dgm:cxn modelId="{74BF070E-D3D9-FD44-BA82-3A6DA7DD1D00}" type="presParOf" srcId="{8C0F8353-C0E7-4176-A5F0-B4880C8D98AC}" destId="{10488864-FE65-47ED-97AF-31755160382E}" srcOrd="0" destOrd="0" presId="urn:microsoft.com/office/officeart/2005/8/layout/vList5"/>
    <dgm:cxn modelId="{B353FE99-4238-EC4C-B6B7-96A40A656293}" type="presParOf" srcId="{10488864-FE65-47ED-97AF-31755160382E}" destId="{536FA01E-C9D8-485D-B0B0-69687CCB707C}" srcOrd="0" destOrd="0" presId="urn:microsoft.com/office/officeart/2005/8/layout/vList5"/>
    <dgm:cxn modelId="{324F3A46-2B58-ED43-BE5B-C74EE14C381E}" type="presParOf" srcId="{10488864-FE65-47ED-97AF-31755160382E}" destId="{2A4144D8-D693-49B2-ADA8-64522D03726E}" srcOrd="1" destOrd="0" presId="urn:microsoft.com/office/officeart/2005/8/layout/vList5"/>
    <dgm:cxn modelId="{4B69FF5E-BE55-AB45-8CA6-6E9FF46F31AD}" type="presParOf" srcId="{8C0F8353-C0E7-4176-A5F0-B4880C8D98AC}" destId="{2FBCE2C3-EF10-452F-B1EA-6D2F7E38A1EB}" srcOrd="1" destOrd="0" presId="urn:microsoft.com/office/officeart/2005/8/layout/vList5"/>
    <dgm:cxn modelId="{945F56FD-4726-6945-8752-D839EB1F4777}" type="presParOf" srcId="{8C0F8353-C0E7-4176-A5F0-B4880C8D98AC}" destId="{85C8CA04-B0D6-4A3D-AD43-5256494179FA}" srcOrd="2" destOrd="0" presId="urn:microsoft.com/office/officeart/2005/8/layout/vList5"/>
    <dgm:cxn modelId="{CCE50249-0F49-AE48-9587-B17B2AFCCD98}" type="presParOf" srcId="{85C8CA04-B0D6-4A3D-AD43-5256494179FA}" destId="{B629666D-4146-4BC8-863B-CA00086B4BDB}" srcOrd="0" destOrd="0" presId="urn:microsoft.com/office/officeart/2005/8/layout/vList5"/>
    <dgm:cxn modelId="{16A7DF31-D0C9-9545-9242-2D39265DE1AA}" type="presParOf" srcId="{85C8CA04-B0D6-4A3D-AD43-5256494179FA}" destId="{6CD6A857-2620-4240-964E-6816CE6294A5}" srcOrd="1" destOrd="0" presId="urn:microsoft.com/office/officeart/2005/8/layout/vList5"/>
    <dgm:cxn modelId="{0395C98F-580C-AD4C-BFD6-3F5C5FCD8B79}" type="presParOf" srcId="{8C0F8353-C0E7-4176-A5F0-B4880C8D98AC}" destId="{A2776687-481B-41BD-B6CF-97FF8BCC6971}" srcOrd="3" destOrd="0" presId="urn:microsoft.com/office/officeart/2005/8/layout/vList5"/>
    <dgm:cxn modelId="{7729580D-09AB-034E-A8AA-2B43B367F898}" type="presParOf" srcId="{8C0F8353-C0E7-4176-A5F0-B4880C8D98AC}" destId="{1F4047C2-B7C7-43D6-B7BB-7E0739E74A7C}" srcOrd="4" destOrd="0" presId="urn:microsoft.com/office/officeart/2005/8/layout/vList5"/>
    <dgm:cxn modelId="{645D6DBD-7D2D-334E-BAF8-5BFA919D0CFA}" type="presParOf" srcId="{1F4047C2-B7C7-43D6-B7BB-7E0739E74A7C}" destId="{B9CBD9FC-3B69-4130-B270-38E92CF728FD}" srcOrd="0" destOrd="0" presId="urn:microsoft.com/office/officeart/2005/8/layout/vList5"/>
    <dgm:cxn modelId="{7BCC088D-A520-F24E-812F-9205F7F4A914}" type="presParOf" srcId="{1F4047C2-B7C7-43D6-B7BB-7E0739E74A7C}" destId="{518B04D0-9A69-4F20-90D5-C0C2F25D2E39}"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FE535-CD2D-49A8-8713-49E37BE8D8EC}">
      <dsp:nvSpPr>
        <dsp:cNvPr id="0" name=""/>
        <dsp:cNvSpPr/>
      </dsp:nvSpPr>
      <dsp:spPr>
        <a:xfrm>
          <a:off x="5420" y="1606035"/>
          <a:ext cx="1742313" cy="87115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处方</a:t>
          </a:r>
        </a:p>
      </dsp:txBody>
      <dsp:txXfrm>
        <a:off x="30935" y="1631550"/>
        <a:ext cx="1691283" cy="820126"/>
      </dsp:txXfrm>
    </dsp:sp>
    <dsp:sp modelId="{121C4EDC-6D3E-4E69-85E0-9E27012E5D6E}">
      <dsp:nvSpPr>
        <dsp:cNvPr id="0" name=""/>
        <dsp:cNvSpPr/>
      </dsp:nvSpPr>
      <dsp:spPr>
        <a:xfrm rot="19457599">
          <a:off x="1667063" y="1765712"/>
          <a:ext cx="858266" cy="50888"/>
        </a:xfrm>
        <a:custGeom>
          <a:avLst/>
          <a:gdLst/>
          <a:ahLst/>
          <a:cxnLst/>
          <a:rect l="0" t="0" r="0" b="0"/>
          <a:pathLst>
            <a:path>
              <a:moveTo>
                <a:pt x="0" y="25444"/>
              </a:moveTo>
              <a:lnTo>
                <a:pt x="858266" y="2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rgbClr val="FFFF00"/>
            </a:solidFill>
            <a:latin typeface="宋体" pitchFamily="2" charset="-122"/>
            <a:ea typeface="宋体" pitchFamily="2" charset="-122"/>
          </a:endParaRPr>
        </a:p>
      </dsp:txBody>
      <dsp:txXfrm>
        <a:off x="2074740" y="1769699"/>
        <a:ext cx="42913" cy="42913"/>
      </dsp:txXfrm>
    </dsp:sp>
    <dsp:sp modelId="{C10302AF-F314-4CA8-BBD5-E284E2E8E5D0}">
      <dsp:nvSpPr>
        <dsp:cNvPr id="0" name=""/>
        <dsp:cNvSpPr/>
      </dsp:nvSpPr>
      <dsp:spPr>
        <a:xfrm>
          <a:off x="2444659" y="1105120"/>
          <a:ext cx="1742313" cy="87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不合理</a:t>
          </a:r>
        </a:p>
      </dsp:txBody>
      <dsp:txXfrm>
        <a:off x="2470174" y="1130635"/>
        <a:ext cx="1691283" cy="820126"/>
      </dsp:txXfrm>
    </dsp:sp>
    <dsp:sp modelId="{E4CB6C5E-BD04-40F1-AB81-6D2997EB2B97}">
      <dsp:nvSpPr>
        <dsp:cNvPr id="0" name=""/>
        <dsp:cNvSpPr/>
      </dsp:nvSpPr>
      <dsp:spPr>
        <a:xfrm rot="18289469">
          <a:off x="3925237" y="1014339"/>
          <a:ext cx="1220397" cy="50888"/>
        </a:xfrm>
        <a:custGeom>
          <a:avLst/>
          <a:gdLst/>
          <a:ahLst/>
          <a:cxnLst/>
          <a:rect l="0" t="0" r="0" b="0"/>
          <a:pathLst>
            <a:path>
              <a:moveTo>
                <a:pt x="0" y="25444"/>
              </a:moveTo>
              <a:lnTo>
                <a:pt x="1220397" y="25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rgbClr val="FFFF00"/>
            </a:solidFill>
            <a:latin typeface="宋体" pitchFamily="2" charset="-122"/>
            <a:ea typeface="宋体" pitchFamily="2" charset="-122"/>
          </a:endParaRPr>
        </a:p>
      </dsp:txBody>
      <dsp:txXfrm>
        <a:off x="4504926" y="1009273"/>
        <a:ext cx="61019" cy="61019"/>
      </dsp:txXfrm>
    </dsp:sp>
    <dsp:sp modelId="{25D4C278-BA01-4EA4-A52A-E061B7A60FE3}">
      <dsp:nvSpPr>
        <dsp:cNvPr id="0" name=""/>
        <dsp:cNvSpPr/>
      </dsp:nvSpPr>
      <dsp:spPr>
        <a:xfrm>
          <a:off x="4883899" y="103290"/>
          <a:ext cx="1742313" cy="87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不规范处方</a:t>
          </a:r>
        </a:p>
      </dsp:txBody>
      <dsp:txXfrm>
        <a:off x="4909414" y="128805"/>
        <a:ext cx="1691283" cy="820126"/>
      </dsp:txXfrm>
    </dsp:sp>
    <dsp:sp modelId="{8E2E4E9B-149E-499A-85B3-22315D57BFC4}">
      <dsp:nvSpPr>
        <dsp:cNvPr id="0" name=""/>
        <dsp:cNvSpPr/>
      </dsp:nvSpPr>
      <dsp:spPr>
        <a:xfrm>
          <a:off x="4186973" y="1515254"/>
          <a:ext cx="696925" cy="50888"/>
        </a:xfrm>
        <a:custGeom>
          <a:avLst/>
          <a:gdLst/>
          <a:ahLst/>
          <a:cxnLst/>
          <a:rect l="0" t="0" r="0" b="0"/>
          <a:pathLst>
            <a:path>
              <a:moveTo>
                <a:pt x="0" y="25444"/>
              </a:moveTo>
              <a:lnTo>
                <a:pt x="696925" y="25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rgbClr val="FFFF00"/>
            </a:solidFill>
            <a:latin typeface="宋体" pitchFamily="2" charset="-122"/>
            <a:ea typeface="宋体" pitchFamily="2" charset="-122"/>
          </a:endParaRPr>
        </a:p>
      </dsp:txBody>
      <dsp:txXfrm>
        <a:off x="4518013" y="1523275"/>
        <a:ext cx="34846" cy="34846"/>
      </dsp:txXfrm>
    </dsp:sp>
    <dsp:sp modelId="{FBE8C883-36DE-44F4-AC98-89FB0699163B}">
      <dsp:nvSpPr>
        <dsp:cNvPr id="0" name=""/>
        <dsp:cNvSpPr/>
      </dsp:nvSpPr>
      <dsp:spPr>
        <a:xfrm>
          <a:off x="4883899" y="1105120"/>
          <a:ext cx="1742313" cy="87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不适宜处方</a:t>
          </a:r>
        </a:p>
      </dsp:txBody>
      <dsp:txXfrm>
        <a:off x="4909414" y="1130635"/>
        <a:ext cx="1691283" cy="820126"/>
      </dsp:txXfrm>
    </dsp:sp>
    <dsp:sp modelId="{672D441B-AF18-4D3B-ACE3-7E453BD30E65}">
      <dsp:nvSpPr>
        <dsp:cNvPr id="0" name=""/>
        <dsp:cNvSpPr/>
      </dsp:nvSpPr>
      <dsp:spPr>
        <a:xfrm rot="3310531">
          <a:off x="3925237" y="2016169"/>
          <a:ext cx="1220397" cy="50888"/>
        </a:xfrm>
        <a:custGeom>
          <a:avLst/>
          <a:gdLst/>
          <a:ahLst/>
          <a:cxnLst/>
          <a:rect l="0" t="0" r="0" b="0"/>
          <a:pathLst>
            <a:path>
              <a:moveTo>
                <a:pt x="0" y="25444"/>
              </a:moveTo>
              <a:lnTo>
                <a:pt x="1220397" y="25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rgbClr val="FFFF00"/>
            </a:solidFill>
            <a:latin typeface="宋体" pitchFamily="2" charset="-122"/>
            <a:ea typeface="宋体" pitchFamily="2" charset="-122"/>
          </a:endParaRPr>
        </a:p>
      </dsp:txBody>
      <dsp:txXfrm>
        <a:off x="4504926" y="2011104"/>
        <a:ext cx="61019" cy="61019"/>
      </dsp:txXfrm>
    </dsp:sp>
    <dsp:sp modelId="{2FF96205-91ED-4013-A613-3DDFA47138CC}">
      <dsp:nvSpPr>
        <dsp:cNvPr id="0" name=""/>
        <dsp:cNvSpPr/>
      </dsp:nvSpPr>
      <dsp:spPr>
        <a:xfrm>
          <a:off x="4883899" y="2106951"/>
          <a:ext cx="1742313" cy="87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超常处方</a:t>
          </a:r>
        </a:p>
      </dsp:txBody>
      <dsp:txXfrm>
        <a:off x="4909414" y="2132466"/>
        <a:ext cx="1691283" cy="820126"/>
      </dsp:txXfrm>
    </dsp:sp>
    <dsp:sp modelId="{4A2E9976-53DF-499A-BC65-F148B82CB105}">
      <dsp:nvSpPr>
        <dsp:cNvPr id="0" name=""/>
        <dsp:cNvSpPr/>
      </dsp:nvSpPr>
      <dsp:spPr>
        <a:xfrm rot="2142401">
          <a:off x="1667063" y="2266627"/>
          <a:ext cx="858266" cy="50888"/>
        </a:xfrm>
        <a:custGeom>
          <a:avLst/>
          <a:gdLst/>
          <a:ahLst/>
          <a:cxnLst/>
          <a:rect l="0" t="0" r="0" b="0"/>
          <a:pathLst>
            <a:path>
              <a:moveTo>
                <a:pt x="0" y="25444"/>
              </a:moveTo>
              <a:lnTo>
                <a:pt x="858266" y="2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rgbClr val="FFFF00"/>
            </a:solidFill>
            <a:latin typeface="宋体" pitchFamily="2" charset="-122"/>
            <a:ea typeface="宋体" pitchFamily="2" charset="-122"/>
          </a:endParaRPr>
        </a:p>
      </dsp:txBody>
      <dsp:txXfrm>
        <a:off x="2074740" y="2270615"/>
        <a:ext cx="42913" cy="42913"/>
      </dsp:txXfrm>
    </dsp:sp>
    <dsp:sp modelId="{F7F3E49E-6A6B-4A4D-B55D-155ABE45EDC8}">
      <dsp:nvSpPr>
        <dsp:cNvPr id="0" name=""/>
        <dsp:cNvSpPr/>
      </dsp:nvSpPr>
      <dsp:spPr>
        <a:xfrm>
          <a:off x="2444659" y="2106951"/>
          <a:ext cx="1742313" cy="87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00"/>
              </a:solidFill>
              <a:latin typeface="宋体" pitchFamily="2" charset="-122"/>
              <a:ea typeface="宋体" pitchFamily="2" charset="-122"/>
            </a:rPr>
            <a:t>合理</a:t>
          </a:r>
        </a:p>
      </dsp:txBody>
      <dsp:txXfrm>
        <a:off x="2470174" y="2132466"/>
        <a:ext cx="1691283" cy="820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44D8-D693-49B2-ADA8-64522D03726E}">
      <dsp:nvSpPr>
        <dsp:cNvPr id="0" name=""/>
        <dsp:cNvSpPr/>
      </dsp:nvSpPr>
      <dsp:spPr>
        <a:xfrm rot="5400000">
          <a:off x="5103429" y="-1907261"/>
          <a:ext cx="1262390" cy="5397293"/>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1" kern="1200" dirty="0">
              <a:latin typeface="Microsoft YaHei" charset="0"/>
              <a:ea typeface="Microsoft YaHei" charset="0"/>
              <a:cs typeface="Microsoft YaHei" charset="0"/>
            </a:rPr>
            <a:t>15</a:t>
          </a:r>
          <a:r>
            <a:rPr lang="zh-CN" altLang="en-US" sz="2400" b="1" kern="1200" dirty="0">
              <a:latin typeface="Microsoft YaHei" charset="0"/>
              <a:ea typeface="Microsoft YaHei" charset="0"/>
              <a:cs typeface="Microsoft YaHei" charset="0"/>
            </a:rPr>
            <a:t>种情况</a:t>
          </a:r>
        </a:p>
        <a:p>
          <a:pPr marL="228600" lvl="1" indent="-228600" algn="l" defTabSz="889000">
            <a:lnSpc>
              <a:spcPct val="90000"/>
            </a:lnSpc>
            <a:spcBef>
              <a:spcPct val="0"/>
            </a:spcBef>
            <a:spcAft>
              <a:spcPct val="15000"/>
            </a:spcAft>
            <a:buChar char="•"/>
          </a:pPr>
          <a:r>
            <a:rPr lang="en-US" altLang="zh-CN" sz="2000" b="1" kern="1200" dirty="0">
              <a:latin typeface="Microsoft YaHei" charset="0"/>
              <a:ea typeface="Microsoft YaHei" charset="0"/>
              <a:cs typeface="Microsoft YaHei" charset="0"/>
            </a:rPr>
            <a:t>1-10</a:t>
          </a:r>
          <a:r>
            <a:rPr lang="zh-CN" altLang="en-US" sz="2000" b="1" kern="1200" dirty="0">
              <a:latin typeface="Microsoft YaHei" charset="0"/>
              <a:ea typeface="Microsoft YaHei" charset="0"/>
              <a:cs typeface="Microsoft YaHei" charset="0"/>
            </a:rPr>
            <a:t>与</a:t>
          </a:r>
          <a:r>
            <a:rPr lang="en-US" altLang="zh-CN" sz="2000" b="1" kern="1200" dirty="0">
              <a:latin typeface="Microsoft YaHei" charset="0"/>
              <a:ea typeface="Microsoft YaHei" charset="0"/>
              <a:cs typeface="Microsoft YaHei" charset="0"/>
            </a:rPr>
            <a:t>2-1</a:t>
          </a:r>
          <a:r>
            <a:rPr lang="zh-CN" altLang="en-US" sz="2000" b="1" kern="1200" dirty="0">
              <a:latin typeface="Microsoft YaHei" charset="0"/>
              <a:ea typeface="Microsoft YaHei" charset="0"/>
              <a:cs typeface="Microsoft YaHei" charset="0"/>
            </a:rPr>
            <a:t>、</a:t>
          </a:r>
          <a:r>
            <a:rPr lang="en-US" altLang="zh-CN" sz="2000" b="1" kern="1200" dirty="0">
              <a:latin typeface="Microsoft YaHei" charset="0"/>
              <a:ea typeface="Microsoft YaHei" charset="0"/>
              <a:cs typeface="Microsoft YaHei" charset="0"/>
            </a:rPr>
            <a:t>2-2</a:t>
          </a:r>
          <a:r>
            <a:rPr lang="zh-CN" altLang="en-US" sz="2000" b="1" kern="1200" dirty="0">
              <a:latin typeface="Microsoft YaHei" charset="0"/>
              <a:ea typeface="Microsoft YaHei" charset="0"/>
              <a:cs typeface="Microsoft YaHei" charset="0"/>
            </a:rPr>
            <a:t>（诊断）；</a:t>
          </a:r>
          <a:r>
            <a:rPr lang="en-US" altLang="zh-CN" sz="2000" b="1" kern="1200" dirty="0">
              <a:latin typeface="Microsoft YaHei" charset="0"/>
              <a:ea typeface="Microsoft YaHei" charset="0"/>
              <a:cs typeface="Microsoft YaHei" charset="0"/>
            </a:rPr>
            <a:t>1-9</a:t>
          </a:r>
          <a:r>
            <a:rPr lang="zh-CN" altLang="en-US" sz="2000" b="1" kern="1200" dirty="0">
              <a:latin typeface="Microsoft YaHei" charset="0"/>
              <a:ea typeface="Microsoft YaHei" charset="0"/>
              <a:cs typeface="Microsoft YaHei" charset="0"/>
            </a:rPr>
            <a:t>与</a:t>
          </a:r>
          <a:r>
            <a:rPr lang="en-US" altLang="zh-CN" sz="2000" b="1" kern="1200" dirty="0">
              <a:latin typeface="Microsoft YaHei" charset="0"/>
              <a:ea typeface="Microsoft YaHei" charset="0"/>
              <a:cs typeface="Microsoft YaHei" charset="0"/>
            </a:rPr>
            <a:t>2-5</a:t>
          </a:r>
          <a:r>
            <a:rPr lang="zh-CN" altLang="en-US" sz="2000" b="1" kern="1200" dirty="0">
              <a:latin typeface="Microsoft YaHei" charset="0"/>
              <a:ea typeface="Microsoft YaHei" charset="0"/>
              <a:cs typeface="Microsoft YaHei" charset="0"/>
            </a:rPr>
            <a:t>（用量）</a:t>
          </a:r>
        </a:p>
      </dsp:txBody>
      <dsp:txXfrm rot="-5400000">
        <a:off x="3035978" y="221815"/>
        <a:ext cx="5335668" cy="1139140"/>
      </dsp:txXfrm>
    </dsp:sp>
    <dsp:sp modelId="{536FA01E-C9D8-485D-B0B0-69687CCB707C}">
      <dsp:nvSpPr>
        <dsp:cNvPr id="0" name=""/>
        <dsp:cNvSpPr/>
      </dsp:nvSpPr>
      <dsp:spPr>
        <a:xfrm>
          <a:off x="0" y="2390"/>
          <a:ext cx="3035977" cy="1577987"/>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latin typeface="Microsoft YaHei" charset="0"/>
              <a:ea typeface="Microsoft YaHei" charset="0"/>
              <a:cs typeface="Microsoft YaHei" charset="0"/>
            </a:rPr>
            <a:t>不规范处方</a:t>
          </a:r>
          <a:endParaRPr lang="en-US" altLang="zh-CN" sz="3600" b="1" kern="1200" dirty="0">
            <a:latin typeface="Microsoft YaHei" charset="0"/>
            <a:ea typeface="Microsoft YaHei" charset="0"/>
            <a:cs typeface="Microsoft YaHei" charset="0"/>
          </a:endParaRPr>
        </a:p>
      </dsp:txBody>
      <dsp:txXfrm>
        <a:off x="77031" y="79421"/>
        <a:ext cx="2881915" cy="1423925"/>
      </dsp:txXfrm>
    </dsp:sp>
    <dsp:sp modelId="{6CD6A857-2620-4240-964E-6816CE6294A5}">
      <dsp:nvSpPr>
        <dsp:cNvPr id="0" name=""/>
        <dsp:cNvSpPr/>
      </dsp:nvSpPr>
      <dsp:spPr>
        <a:xfrm rot="5400000">
          <a:off x="5103429" y="-250374"/>
          <a:ext cx="1262390" cy="5397293"/>
        </a:xfrm>
        <a:prstGeom prst="round2SameRect">
          <a:avLst/>
        </a:prstGeom>
        <a:solidFill>
          <a:schemeClr val="accent4">
            <a:tint val="40000"/>
            <a:alpha val="90000"/>
            <a:hueOff val="5430963"/>
            <a:satOff val="-25622"/>
            <a:lumOff val="-9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1" kern="1200" dirty="0">
              <a:latin typeface="Microsoft YaHei" charset="0"/>
              <a:ea typeface="Microsoft YaHei" charset="0"/>
              <a:cs typeface="Microsoft YaHei" charset="0"/>
            </a:rPr>
            <a:t>8</a:t>
          </a:r>
          <a:r>
            <a:rPr lang="zh-CN" altLang="en-US" sz="2400" b="1" kern="1200" dirty="0">
              <a:latin typeface="Microsoft YaHei" charset="0"/>
              <a:ea typeface="Microsoft YaHei" charset="0"/>
              <a:cs typeface="Microsoft YaHei" charset="0"/>
            </a:rPr>
            <a:t>种情况</a:t>
          </a:r>
        </a:p>
        <a:p>
          <a:pPr marL="228600" lvl="1" indent="-228600" algn="l" defTabSz="889000">
            <a:lnSpc>
              <a:spcPct val="90000"/>
            </a:lnSpc>
            <a:spcBef>
              <a:spcPct val="0"/>
            </a:spcBef>
            <a:spcAft>
              <a:spcPct val="15000"/>
            </a:spcAft>
            <a:buChar char="•"/>
          </a:pPr>
          <a:r>
            <a:rPr lang="en-US" altLang="zh-CN" sz="2000" b="1" kern="1200">
              <a:latin typeface="Microsoft YaHei" charset="0"/>
              <a:ea typeface="Microsoft YaHei" charset="0"/>
              <a:cs typeface="Microsoft YaHei" charset="0"/>
            </a:rPr>
            <a:t>2-1</a:t>
          </a:r>
          <a:r>
            <a:rPr lang="zh-CN" altLang="en-US" sz="2000" b="1" kern="1200">
              <a:latin typeface="Microsoft YaHei" charset="0"/>
              <a:ea typeface="Microsoft YaHei" charset="0"/>
              <a:cs typeface="Microsoft YaHei" charset="0"/>
            </a:rPr>
            <a:t>与</a:t>
          </a:r>
          <a:r>
            <a:rPr lang="en-US" altLang="zh-CN" sz="2000" b="1" kern="1200">
              <a:latin typeface="Microsoft YaHei" charset="0"/>
              <a:ea typeface="Microsoft YaHei" charset="0"/>
              <a:cs typeface="Microsoft YaHei" charset="0"/>
            </a:rPr>
            <a:t>2-2</a:t>
          </a:r>
          <a:r>
            <a:rPr lang="zh-CN" altLang="en-US" sz="2000" b="1" kern="1200">
              <a:latin typeface="Microsoft YaHei" charset="0"/>
              <a:ea typeface="Microsoft YaHei" charset="0"/>
              <a:cs typeface="Microsoft YaHei" charset="0"/>
            </a:rPr>
            <a:t>（诊断）；</a:t>
          </a:r>
          <a:r>
            <a:rPr lang="en-US" altLang="zh-CN" sz="2000" b="1" kern="1200">
              <a:latin typeface="Microsoft YaHei" charset="0"/>
              <a:ea typeface="Microsoft YaHei" charset="0"/>
              <a:cs typeface="Microsoft YaHei" charset="0"/>
            </a:rPr>
            <a:t>2-3</a:t>
          </a:r>
          <a:r>
            <a:rPr lang="zh-CN" altLang="en-US" sz="2000" b="1" kern="1200">
              <a:latin typeface="Microsoft YaHei" charset="0"/>
              <a:ea typeface="Microsoft YaHei" charset="0"/>
              <a:cs typeface="Microsoft YaHei" charset="0"/>
            </a:rPr>
            <a:t>与</a:t>
          </a:r>
          <a:r>
            <a:rPr lang="en-US" altLang="zh-CN" sz="2000" b="1" kern="1200">
              <a:latin typeface="Microsoft YaHei" charset="0"/>
              <a:ea typeface="Microsoft YaHei" charset="0"/>
              <a:cs typeface="Microsoft YaHei" charset="0"/>
            </a:rPr>
            <a:t>2-5</a:t>
          </a:r>
          <a:r>
            <a:rPr lang="zh-CN" altLang="en-US" sz="2000" b="1" kern="1200">
              <a:latin typeface="Microsoft YaHei" charset="0"/>
              <a:ea typeface="Microsoft YaHei" charset="0"/>
              <a:cs typeface="Microsoft YaHei" charset="0"/>
            </a:rPr>
            <a:t>（用法）；</a:t>
          </a:r>
          <a:r>
            <a:rPr lang="en-US" altLang="zh-CN" sz="2000" b="1" kern="1200">
              <a:latin typeface="Microsoft YaHei" charset="0"/>
              <a:ea typeface="Microsoft YaHei" charset="0"/>
              <a:cs typeface="Microsoft YaHei" charset="0"/>
            </a:rPr>
            <a:t>2-6</a:t>
          </a:r>
          <a:r>
            <a:rPr lang="zh-CN" altLang="en-US" sz="2000" b="1" kern="1200">
              <a:latin typeface="Microsoft YaHei" charset="0"/>
              <a:ea typeface="Microsoft YaHei" charset="0"/>
              <a:cs typeface="Microsoft YaHei" charset="0"/>
            </a:rPr>
            <a:t>与</a:t>
          </a:r>
          <a:r>
            <a:rPr lang="en-US" altLang="zh-CN" sz="2000" b="1" kern="1200">
              <a:latin typeface="Microsoft YaHei" charset="0"/>
              <a:ea typeface="Microsoft YaHei" charset="0"/>
              <a:cs typeface="Microsoft YaHei" charset="0"/>
            </a:rPr>
            <a:t>2-7</a:t>
          </a:r>
          <a:r>
            <a:rPr lang="zh-CN" altLang="en-US" sz="2000" b="1" kern="1200">
              <a:latin typeface="Microsoft YaHei" charset="0"/>
              <a:ea typeface="Microsoft YaHei" charset="0"/>
              <a:cs typeface="Microsoft YaHei" charset="0"/>
            </a:rPr>
            <a:t>；</a:t>
          </a:r>
          <a:r>
            <a:rPr lang="en-US" altLang="zh-CN" sz="2000" b="1" kern="1200">
              <a:latin typeface="Microsoft YaHei" charset="0"/>
              <a:ea typeface="Microsoft YaHei" charset="0"/>
              <a:cs typeface="Microsoft YaHei" charset="0"/>
            </a:rPr>
            <a:t>2-6</a:t>
          </a:r>
          <a:r>
            <a:rPr lang="zh-CN" altLang="en-US" sz="2000" b="1" kern="1200">
              <a:latin typeface="Microsoft YaHei" charset="0"/>
              <a:ea typeface="Microsoft YaHei" charset="0"/>
              <a:cs typeface="Microsoft YaHei" charset="0"/>
            </a:rPr>
            <a:t>与</a:t>
          </a:r>
          <a:r>
            <a:rPr lang="en-US" altLang="zh-CN" sz="2000" b="1" kern="1200">
              <a:latin typeface="Microsoft YaHei" charset="0"/>
              <a:ea typeface="Microsoft YaHei" charset="0"/>
              <a:cs typeface="Microsoft YaHei" charset="0"/>
            </a:rPr>
            <a:t>2-8</a:t>
          </a:r>
          <a:r>
            <a:rPr lang="zh-CN" altLang="en-US" sz="2000" b="1" kern="1200">
              <a:latin typeface="Microsoft YaHei" charset="0"/>
              <a:ea typeface="Microsoft YaHei" charset="0"/>
              <a:cs typeface="Microsoft YaHei" charset="0"/>
            </a:rPr>
            <a:t>（联用）</a:t>
          </a:r>
          <a:endParaRPr lang="zh-CN" altLang="en-US" sz="2000" b="1" kern="1200" dirty="0">
            <a:latin typeface="Microsoft YaHei" charset="0"/>
            <a:ea typeface="Microsoft YaHei" charset="0"/>
            <a:cs typeface="Microsoft YaHei" charset="0"/>
          </a:endParaRPr>
        </a:p>
      </dsp:txBody>
      <dsp:txXfrm rot="-5400000">
        <a:off x="3035978" y="1878702"/>
        <a:ext cx="5335668" cy="1139140"/>
      </dsp:txXfrm>
    </dsp:sp>
    <dsp:sp modelId="{B629666D-4146-4BC8-863B-CA00086B4BDB}">
      <dsp:nvSpPr>
        <dsp:cNvPr id="0" name=""/>
        <dsp:cNvSpPr/>
      </dsp:nvSpPr>
      <dsp:spPr>
        <a:xfrm>
          <a:off x="0" y="1659278"/>
          <a:ext cx="3035977" cy="1577987"/>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lang="zh-CN" altLang="en-US" sz="3600" b="1" kern="1200" dirty="0">
              <a:latin typeface="Microsoft YaHei" charset="0"/>
              <a:ea typeface="Microsoft YaHei" charset="0"/>
              <a:cs typeface="Microsoft YaHei" charset="0"/>
            </a:rPr>
            <a:t>不适宜处方</a:t>
          </a:r>
          <a:endParaRPr lang="en-US" altLang="zh-CN" sz="3600" b="1" kern="1200" dirty="0">
            <a:latin typeface="Microsoft YaHei" charset="0"/>
            <a:ea typeface="Microsoft YaHei" charset="0"/>
            <a:cs typeface="Microsoft YaHei" charset="0"/>
          </a:endParaRPr>
        </a:p>
      </dsp:txBody>
      <dsp:txXfrm>
        <a:off x="77031" y="1736309"/>
        <a:ext cx="2881915" cy="1423925"/>
      </dsp:txXfrm>
    </dsp:sp>
    <dsp:sp modelId="{518B04D0-9A69-4F20-90D5-C0C2F25D2E39}">
      <dsp:nvSpPr>
        <dsp:cNvPr id="0" name=""/>
        <dsp:cNvSpPr/>
      </dsp:nvSpPr>
      <dsp:spPr>
        <a:xfrm rot="5400000">
          <a:off x="5103429" y="1406512"/>
          <a:ext cx="1262390" cy="5397293"/>
        </a:xfrm>
        <a:prstGeom prst="round2SameRect">
          <a:avLst/>
        </a:prstGeom>
        <a:solidFill>
          <a:schemeClr val="accent4">
            <a:tint val="40000"/>
            <a:alpha val="90000"/>
            <a:hueOff val="10861925"/>
            <a:satOff val="-51245"/>
            <a:lumOff val="-18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1" kern="1200" dirty="0">
              <a:latin typeface="Microsoft YaHei" charset="0"/>
              <a:ea typeface="Microsoft YaHei" charset="0"/>
              <a:cs typeface="Microsoft YaHei" charset="0"/>
            </a:rPr>
            <a:t>4</a:t>
          </a:r>
          <a:r>
            <a:rPr lang="zh-CN" altLang="en-US" sz="2400" b="1" kern="1200" dirty="0">
              <a:latin typeface="Microsoft YaHei" charset="0"/>
              <a:ea typeface="Microsoft YaHei" charset="0"/>
              <a:cs typeface="Microsoft YaHei" charset="0"/>
            </a:rPr>
            <a:t>种情况</a:t>
          </a:r>
        </a:p>
        <a:p>
          <a:pPr marL="228600" lvl="1" indent="-228600" algn="l" defTabSz="889000">
            <a:lnSpc>
              <a:spcPct val="90000"/>
            </a:lnSpc>
            <a:spcBef>
              <a:spcPct val="0"/>
            </a:spcBef>
            <a:spcAft>
              <a:spcPct val="15000"/>
            </a:spcAft>
            <a:buChar char="•"/>
          </a:pPr>
          <a:r>
            <a:rPr lang="en-US" altLang="zh-CN" sz="2000" b="1" kern="1200" dirty="0">
              <a:latin typeface="Microsoft YaHei" charset="0"/>
              <a:ea typeface="Microsoft YaHei" charset="0"/>
              <a:cs typeface="Microsoft YaHei" charset="0"/>
            </a:rPr>
            <a:t>3-1</a:t>
          </a:r>
          <a:r>
            <a:rPr lang="zh-CN" altLang="en-US" sz="2000" b="1" kern="1200" dirty="0">
              <a:latin typeface="Microsoft YaHei" charset="0"/>
              <a:ea typeface="Microsoft YaHei" charset="0"/>
              <a:cs typeface="Microsoft YaHei" charset="0"/>
            </a:rPr>
            <a:t>与</a:t>
          </a:r>
          <a:r>
            <a:rPr lang="en-US" altLang="zh-CN" sz="2000" b="1" kern="1200" dirty="0">
              <a:latin typeface="Microsoft YaHei" charset="0"/>
              <a:ea typeface="Microsoft YaHei" charset="0"/>
              <a:cs typeface="Microsoft YaHei" charset="0"/>
            </a:rPr>
            <a:t>3-3</a:t>
          </a:r>
          <a:r>
            <a:rPr lang="zh-CN" altLang="en-US" sz="2000" b="1" kern="1200" dirty="0">
              <a:latin typeface="Microsoft YaHei" charset="0"/>
              <a:ea typeface="Microsoft YaHei" charset="0"/>
              <a:cs typeface="Microsoft YaHei" charset="0"/>
            </a:rPr>
            <a:t>（适应症）、</a:t>
          </a:r>
          <a:r>
            <a:rPr lang="en-US" altLang="zh-CN" sz="2000" b="1" kern="1200" dirty="0">
              <a:latin typeface="Microsoft YaHei" charset="0"/>
              <a:ea typeface="Microsoft YaHei" charset="0"/>
              <a:cs typeface="Microsoft YaHei" charset="0"/>
            </a:rPr>
            <a:t>1-10</a:t>
          </a:r>
          <a:r>
            <a:rPr lang="zh-CN" altLang="en-US" sz="2000" b="1" kern="1200" dirty="0">
              <a:latin typeface="Microsoft YaHei" charset="0"/>
              <a:ea typeface="Microsoft YaHei" charset="0"/>
              <a:cs typeface="Microsoft YaHei" charset="0"/>
            </a:rPr>
            <a:t>、</a:t>
          </a:r>
          <a:r>
            <a:rPr lang="en-US" altLang="zh-CN" sz="2000" b="1" kern="1200" dirty="0">
              <a:latin typeface="Microsoft YaHei" charset="0"/>
              <a:ea typeface="Microsoft YaHei" charset="0"/>
              <a:cs typeface="Microsoft YaHei" charset="0"/>
            </a:rPr>
            <a:t>2-1</a:t>
          </a:r>
          <a:r>
            <a:rPr lang="zh-CN" altLang="en-US" sz="2000" b="1" kern="1200" dirty="0">
              <a:latin typeface="Microsoft YaHei" charset="0"/>
              <a:ea typeface="Microsoft YaHei" charset="0"/>
              <a:cs typeface="Microsoft YaHei" charset="0"/>
            </a:rPr>
            <a:t>、</a:t>
          </a:r>
          <a:r>
            <a:rPr lang="en-US" altLang="zh-CN" sz="2000" b="1" kern="1200" dirty="0">
              <a:latin typeface="Microsoft YaHei" charset="0"/>
              <a:ea typeface="Microsoft YaHei" charset="0"/>
              <a:cs typeface="Microsoft YaHei" charset="0"/>
            </a:rPr>
            <a:t>2-2</a:t>
          </a:r>
          <a:r>
            <a:rPr lang="zh-CN" altLang="en-US" sz="2000" b="1" kern="1200" dirty="0">
              <a:latin typeface="Microsoft YaHei" charset="0"/>
              <a:ea typeface="Microsoft YaHei" charset="0"/>
              <a:cs typeface="Microsoft YaHei" charset="0"/>
            </a:rPr>
            <a:t>（诊断）；</a:t>
          </a:r>
          <a:r>
            <a:rPr lang="en-US" altLang="zh-CN" sz="2000" b="1" kern="1200" dirty="0">
              <a:latin typeface="Microsoft YaHei" charset="0"/>
              <a:ea typeface="Microsoft YaHei" charset="0"/>
              <a:cs typeface="Microsoft YaHei" charset="0"/>
            </a:rPr>
            <a:t>3-4</a:t>
          </a:r>
          <a:r>
            <a:rPr lang="zh-CN" altLang="en-US" sz="2000" b="1" kern="1200" dirty="0">
              <a:latin typeface="Microsoft YaHei" charset="0"/>
              <a:ea typeface="Microsoft YaHei" charset="0"/>
              <a:cs typeface="Microsoft YaHei" charset="0"/>
            </a:rPr>
            <a:t>与</a:t>
          </a:r>
          <a:r>
            <a:rPr lang="en-US" altLang="zh-CN" sz="2000" b="1" kern="1200" dirty="0">
              <a:latin typeface="Microsoft YaHei" charset="0"/>
              <a:ea typeface="Microsoft YaHei" charset="0"/>
              <a:cs typeface="Microsoft YaHei" charset="0"/>
            </a:rPr>
            <a:t>2-7</a:t>
          </a:r>
          <a:r>
            <a:rPr lang="zh-CN" altLang="en-US" sz="2000" b="1" kern="1200" dirty="0">
              <a:latin typeface="Microsoft YaHei" charset="0"/>
              <a:ea typeface="Microsoft YaHei" charset="0"/>
              <a:cs typeface="Microsoft YaHei" charset="0"/>
            </a:rPr>
            <a:t>（联用）</a:t>
          </a:r>
        </a:p>
      </dsp:txBody>
      <dsp:txXfrm rot="-5400000">
        <a:off x="3035978" y="3535589"/>
        <a:ext cx="5335668" cy="1139140"/>
      </dsp:txXfrm>
    </dsp:sp>
    <dsp:sp modelId="{B9CBD9FC-3B69-4130-B270-38E92CF728FD}">
      <dsp:nvSpPr>
        <dsp:cNvPr id="0" name=""/>
        <dsp:cNvSpPr/>
      </dsp:nvSpPr>
      <dsp:spPr>
        <a:xfrm>
          <a:off x="0" y="3316165"/>
          <a:ext cx="3035977" cy="1577987"/>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lang="zh-CN" altLang="en-US" sz="3600" b="1" kern="1200" dirty="0">
              <a:latin typeface="Microsoft YaHei" charset="0"/>
              <a:ea typeface="Microsoft YaHei" charset="0"/>
              <a:cs typeface="Microsoft YaHei" charset="0"/>
            </a:rPr>
            <a:t>超常处方</a:t>
          </a:r>
        </a:p>
      </dsp:txBody>
      <dsp:txXfrm>
        <a:off x="77031" y="3393196"/>
        <a:ext cx="2881915" cy="14239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97AC7-106A-4283-8231-DE27C1B809B6}" type="datetimeFigureOut">
              <a:rPr lang="zh-CN" altLang="en-US" smtClean="0"/>
              <a:pPr/>
              <a:t>2020/6/24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A395B5-0C54-4CC3-8657-208AD78445F4}" type="slidenum">
              <a:rPr lang="zh-CN" altLang="en-US" smtClean="0"/>
              <a:pPr/>
              <a:t>‹#›</a:t>
            </a:fld>
            <a:endParaRPr lang="zh-CN" altLang="en-US"/>
          </a:p>
        </p:txBody>
      </p:sp>
    </p:spTree>
    <p:extLst>
      <p:ext uri="{BB962C8B-B14F-4D97-AF65-F5344CB8AC3E}">
        <p14:creationId xmlns:p14="http://schemas.microsoft.com/office/powerpoint/2010/main" val="118866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8D2BE-4D83-4DEE-81AC-943AC414CFF2}" type="datetimeFigureOut">
              <a:rPr lang="zh-CN" altLang="en-US" smtClean="0"/>
              <a:pPr/>
              <a:t>2020/6/24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282D-5F9D-49E4-8640-95869B09F949}" type="slidenum">
              <a:rPr lang="zh-CN" altLang="en-US" smtClean="0"/>
              <a:pPr/>
              <a:t>‹#›</a:t>
            </a:fld>
            <a:endParaRPr lang="zh-CN" altLang="en-US"/>
          </a:p>
        </p:txBody>
      </p:sp>
    </p:spTree>
    <p:extLst>
      <p:ext uri="{BB962C8B-B14F-4D97-AF65-F5344CB8AC3E}">
        <p14:creationId xmlns:p14="http://schemas.microsoft.com/office/powerpoint/2010/main" val="93276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2</a:t>
            </a:fld>
            <a:endParaRPr lang="zh-CN" altLang="en-US"/>
          </a:p>
        </p:txBody>
      </p:sp>
    </p:spTree>
    <p:extLst>
      <p:ext uri="{BB962C8B-B14F-4D97-AF65-F5344CB8AC3E}">
        <p14:creationId xmlns:p14="http://schemas.microsoft.com/office/powerpoint/2010/main" val="316265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25</a:t>
            </a:fld>
            <a:endParaRPr lang="zh-CN" altLang="en-US"/>
          </a:p>
        </p:txBody>
      </p:sp>
    </p:spTree>
    <p:extLst>
      <p:ext uri="{BB962C8B-B14F-4D97-AF65-F5344CB8AC3E}">
        <p14:creationId xmlns:p14="http://schemas.microsoft.com/office/powerpoint/2010/main" val="346143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27</a:t>
            </a:fld>
            <a:endParaRPr lang="zh-CN" altLang="en-US"/>
          </a:p>
        </p:txBody>
      </p:sp>
    </p:spTree>
    <p:extLst>
      <p:ext uri="{BB962C8B-B14F-4D97-AF65-F5344CB8AC3E}">
        <p14:creationId xmlns:p14="http://schemas.microsoft.com/office/powerpoint/2010/main" val="294071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None/>
            </a:pPr>
            <a:r>
              <a:rPr lang="zh-CN" altLang="en-US" dirty="0">
                <a:latin typeface="Calibri" pitchFamily="34" charset="0"/>
                <a:ea typeface="微软雅黑" pitchFamily="34" charset="-122"/>
                <a:cs typeface="Times New Roman" pitchFamily="18" charset="0"/>
              </a:rPr>
              <a:t>喹诺酮儿童应用</a:t>
            </a:r>
            <a:endParaRPr lang="en-US" altLang="zh-CN" dirty="0">
              <a:latin typeface="Calibri" pitchFamily="34" charset="0"/>
              <a:ea typeface="微软雅黑" pitchFamily="34" charset="-122"/>
              <a:cs typeface="Times New Roman" pitchFamily="18" charset="0"/>
            </a:endParaRPr>
          </a:p>
          <a:p>
            <a:pPr>
              <a:lnSpc>
                <a:spcPct val="150000"/>
              </a:lnSpc>
            </a:pPr>
            <a:r>
              <a:rPr lang="en-US" altLang="zh-CN" dirty="0">
                <a:latin typeface="Calibri" pitchFamily="34" charset="0"/>
                <a:ea typeface="微软雅黑" pitchFamily="34" charset="-122"/>
                <a:cs typeface="Times New Roman" pitchFamily="18" charset="0"/>
              </a:rPr>
              <a:t>1</a:t>
            </a:r>
            <a:r>
              <a:rPr lang="zh-CN" altLang="en-US" dirty="0">
                <a:latin typeface="Calibri" pitchFamily="34" charset="0"/>
                <a:ea typeface="微软雅黑" pitchFamily="34" charset="-122"/>
                <a:cs typeface="Times New Roman" pitchFamily="18" charset="0"/>
              </a:rPr>
              <a:t>、目前无其他安全有效的治疗药物可用</a:t>
            </a:r>
            <a:r>
              <a:rPr lang="en-US" altLang="zh-CN" dirty="0">
                <a:latin typeface="Calibri" pitchFamily="34" charset="0"/>
                <a:ea typeface="微软雅黑" pitchFamily="34" charset="-122"/>
                <a:cs typeface="Times New Roman" pitchFamily="18" charset="0"/>
              </a:rPr>
              <a:t>;</a:t>
            </a:r>
            <a:endParaRPr lang="zh-CN" altLang="en-US" dirty="0">
              <a:latin typeface="Calibri" pitchFamily="34" charset="0"/>
              <a:ea typeface="微软雅黑" pitchFamily="34" charset="-122"/>
              <a:cs typeface="Times New Roman" pitchFamily="18" charset="0"/>
            </a:endParaRPr>
          </a:p>
          <a:p>
            <a:pPr>
              <a:lnSpc>
                <a:spcPct val="150000"/>
              </a:lnSpc>
            </a:pPr>
            <a:r>
              <a:rPr lang="en-US" altLang="zh-CN" dirty="0">
                <a:latin typeface="Calibri" pitchFamily="34" charset="0"/>
                <a:ea typeface="微软雅黑" pitchFamily="34" charset="-122"/>
                <a:cs typeface="Times New Roman" pitchFamily="18" charset="0"/>
              </a:rPr>
              <a:t>2</a:t>
            </a:r>
            <a:r>
              <a:rPr lang="zh-CN" altLang="en-US" dirty="0">
                <a:latin typeface="Calibri" pitchFamily="34" charset="0"/>
                <a:ea typeface="微软雅黑" pitchFamily="34" charset="-122"/>
                <a:cs typeface="Times New Roman" pitchFamily="18" charset="0"/>
              </a:rPr>
              <a:t>、药敏试验显示对氟喹诺酮类药物敏感的重症感染患者</a:t>
            </a:r>
            <a:r>
              <a:rPr lang="en-US" altLang="zh-CN" dirty="0">
                <a:latin typeface="Calibri" pitchFamily="34" charset="0"/>
                <a:ea typeface="微软雅黑" pitchFamily="34" charset="-122"/>
                <a:cs typeface="Times New Roman" pitchFamily="18" charset="0"/>
              </a:rPr>
              <a:t>;</a:t>
            </a:r>
            <a:endParaRPr lang="zh-CN" altLang="en-US" dirty="0">
              <a:latin typeface="Calibri" pitchFamily="34" charset="0"/>
              <a:ea typeface="微软雅黑" pitchFamily="34" charset="-122"/>
              <a:cs typeface="Times New Roman" pitchFamily="18" charset="0"/>
            </a:endParaRPr>
          </a:p>
          <a:p>
            <a:pPr>
              <a:lnSpc>
                <a:spcPct val="150000"/>
              </a:lnSpc>
            </a:pPr>
            <a:r>
              <a:rPr lang="en-US" altLang="zh-CN" dirty="0">
                <a:latin typeface="Calibri" pitchFamily="34" charset="0"/>
                <a:ea typeface="微软雅黑" pitchFamily="34" charset="-122"/>
                <a:cs typeface="Times New Roman" pitchFamily="18" charset="0"/>
              </a:rPr>
              <a:t>3</a:t>
            </a:r>
            <a:r>
              <a:rPr lang="zh-CN" altLang="en-US" dirty="0">
                <a:latin typeface="Calibri" pitchFamily="34" charset="0"/>
                <a:ea typeface="微软雅黑" pitchFamily="34" charset="-122"/>
                <a:cs typeface="Times New Roman" pitchFamily="18" charset="0"/>
              </a:rPr>
              <a:t>、儿童使用 氟喹诺酮药物必须请感染学专家、感染科临床药师会诊</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在充分权衡利弊后谨慎使用</a:t>
            </a:r>
            <a:r>
              <a:rPr lang="en-US" altLang="zh-CN" dirty="0">
                <a:latin typeface="Calibri" pitchFamily="34" charset="0"/>
                <a:ea typeface="微软雅黑" pitchFamily="34" charset="-122"/>
                <a:cs typeface="Times New Roman" pitchFamily="18" charset="0"/>
              </a:rPr>
              <a:t>; </a:t>
            </a:r>
            <a:endParaRPr lang="zh-CN" altLang="en-US" dirty="0">
              <a:latin typeface="Calibri" pitchFamily="34" charset="0"/>
              <a:ea typeface="微软雅黑" pitchFamily="34" charset="-122"/>
              <a:cs typeface="Times New Roman" pitchFamily="18" charset="0"/>
            </a:endParaRPr>
          </a:p>
          <a:p>
            <a:pPr>
              <a:lnSpc>
                <a:spcPct val="150000"/>
              </a:lnSpc>
            </a:pPr>
            <a:r>
              <a:rPr lang="en-US" altLang="zh-CN" dirty="0">
                <a:latin typeface="Calibri" pitchFamily="34" charset="0"/>
                <a:ea typeface="微软雅黑" pitchFamily="34" charset="-122"/>
                <a:cs typeface="Times New Roman" pitchFamily="18" charset="0"/>
              </a:rPr>
              <a:t>4</a:t>
            </a:r>
            <a:r>
              <a:rPr lang="zh-CN" altLang="en-US" dirty="0">
                <a:latin typeface="Calibri" pitchFamily="34" charset="0"/>
                <a:ea typeface="微软雅黑" pitchFamily="34" charset="-122"/>
                <a:cs typeface="Times New Roman" pitchFamily="18" charset="0"/>
              </a:rPr>
              <a:t>、对于超说明书用药的情况</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应通过医院药事管理与药物治疗学委员会及伦理委员会 审批备案</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并做好患者及家属的知情同意</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以尽可能避免因用药引起的医疗纠纷</a:t>
            </a:r>
            <a:r>
              <a:rPr lang="en-US" altLang="zh-CN" dirty="0">
                <a:latin typeface="Calibri" pitchFamily="34" charset="0"/>
                <a:ea typeface="微软雅黑" pitchFamily="34" charset="-122"/>
                <a:cs typeface="Times New Roman" pitchFamily="18" charset="0"/>
              </a:rPr>
              <a:t>;</a:t>
            </a:r>
            <a:endParaRPr lang="zh-CN" altLang="en-US" dirty="0">
              <a:latin typeface="Calibri" pitchFamily="34" charset="0"/>
              <a:ea typeface="微软雅黑" pitchFamily="34" charset="-122"/>
              <a:cs typeface="Times New Roman" pitchFamily="18" charset="0"/>
            </a:endParaRPr>
          </a:p>
          <a:p>
            <a:pPr>
              <a:lnSpc>
                <a:spcPct val="150000"/>
              </a:lnSpc>
            </a:pPr>
            <a:r>
              <a:rPr lang="en-US" altLang="zh-CN" dirty="0">
                <a:latin typeface="Calibri" pitchFamily="34" charset="0"/>
                <a:ea typeface="微软雅黑" pitchFamily="34" charset="-122"/>
                <a:cs typeface="Times New Roman" pitchFamily="18" charset="0"/>
              </a:rPr>
              <a:t>5</a:t>
            </a:r>
            <a:r>
              <a:rPr lang="zh-CN" altLang="en-US" dirty="0">
                <a:latin typeface="Calibri" pitchFamily="34" charset="0"/>
                <a:ea typeface="微软雅黑" pitchFamily="34" charset="-122"/>
                <a:cs typeface="Times New Roman" pitchFamily="18" charset="0"/>
              </a:rPr>
              <a:t>、</a:t>
            </a:r>
            <a:r>
              <a:rPr lang="en-US" altLang="zh-CN" dirty="0">
                <a:latin typeface="Calibri" pitchFamily="34" charset="0"/>
                <a:ea typeface="微软雅黑" pitchFamily="34" charset="-122"/>
                <a:cs typeface="Times New Roman" pitchFamily="18" charset="0"/>
              </a:rPr>
              <a:t> </a:t>
            </a:r>
            <a:r>
              <a:rPr lang="zh-CN" altLang="en-US" dirty="0">
                <a:latin typeface="Calibri" pitchFamily="34" charset="0"/>
                <a:ea typeface="微软雅黑" pitchFamily="34" charset="-122"/>
                <a:cs typeface="Times New Roman" pitchFamily="18" charset="0"/>
              </a:rPr>
              <a:t>使用氟喹诺酮类药时应谨慎严格控制剂量和时间</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避免长期用药</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同时密切注意短期 可能出现的不良反应，如关节软骨的变化、中枢神经系统影响等</a:t>
            </a:r>
            <a:r>
              <a:rPr lang="en-US" altLang="zh-CN" dirty="0">
                <a:latin typeface="Calibri" pitchFamily="34" charset="0"/>
                <a:ea typeface="微软雅黑" pitchFamily="34" charset="-122"/>
                <a:cs typeface="Times New Roman" pitchFamily="18" charset="0"/>
              </a:rPr>
              <a:t>),</a:t>
            </a:r>
            <a:r>
              <a:rPr lang="zh-CN" altLang="en-US" dirty="0">
                <a:latin typeface="Calibri" pitchFamily="34" charset="0"/>
                <a:ea typeface="微软雅黑" pitchFamily="34" charset="-122"/>
                <a:cs typeface="Times New Roman" pitchFamily="18" charset="0"/>
              </a:rPr>
              <a:t>必要时作随访。 </a:t>
            </a:r>
          </a:p>
          <a:p>
            <a:endParaRPr kumimoji="1" lang="zh-CN" altLang="en-US" dirty="0"/>
          </a:p>
        </p:txBody>
      </p:sp>
      <p:sp>
        <p:nvSpPr>
          <p:cNvPr id="4" name="幻灯片编号占位符 3"/>
          <p:cNvSpPr>
            <a:spLocks noGrp="1"/>
          </p:cNvSpPr>
          <p:nvPr>
            <p:ph type="sldNum" sz="quarter" idx="10"/>
          </p:nvPr>
        </p:nvSpPr>
        <p:spPr/>
        <p:txBody>
          <a:bodyPr/>
          <a:lstStyle/>
          <a:p>
            <a:fld id="{2D0FE7F1-C1A5-4BA1-962F-87654D4B83AD}" type="slidenum">
              <a:rPr lang="zh-CN" altLang="en-US" smtClean="0"/>
              <a:pPr/>
              <a:t>29</a:t>
            </a:fld>
            <a:endParaRPr lang="zh-CN" altLang="en-US"/>
          </a:p>
        </p:txBody>
      </p:sp>
    </p:spTree>
    <p:extLst>
      <p:ext uri="{BB962C8B-B14F-4D97-AF65-F5344CB8AC3E}">
        <p14:creationId xmlns:p14="http://schemas.microsoft.com/office/powerpoint/2010/main" val="190695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D0FE7F1-C1A5-4BA1-962F-87654D4B83AD}" type="slidenum">
              <a:rPr lang="zh-CN" altLang="en-US" smtClean="0"/>
              <a:pPr/>
              <a:t>40</a:t>
            </a:fld>
            <a:endParaRPr lang="zh-CN" altLang="en-US"/>
          </a:p>
        </p:txBody>
      </p:sp>
    </p:spTree>
    <p:extLst>
      <p:ext uri="{BB962C8B-B14F-4D97-AF65-F5344CB8AC3E}">
        <p14:creationId xmlns:p14="http://schemas.microsoft.com/office/powerpoint/2010/main" val="102241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ct val="90000"/>
              </a:lnSpc>
            </a:pPr>
            <a:r>
              <a:rPr lang="zh-CN" altLang="en-US" dirty="0"/>
              <a:t>药师在审核处方时应注意核对剂量和剂量单位，同时注意单位时间内进入机体的药量，特别是静脉注射或静脉滴注时的速度，过快也会造成单位时间内进入体内药量过大而引起毒性反应。处方中药品的用法应注意血浆半衰期的影响。血浆半衰期长的药品一般每日</a:t>
            </a:r>
            <a:r>
              <a:rPr lang="en-US" altLang="zh-CN" dirty="0"/>
              <a:t>1~2</a:t>
            </a:r>
            <a:r>
              <a:rPr lang="zh-CN" altLang="en-US" dirty="0"/>
              <a:t>次，血浆半衰期短的药品一般每日</a:t>
            </a:r>
            <a:r>
              <a:rPr lang="en-US" altLang="zh-CN" dirty="0"/>
              <a:t>3~4</a:t>
            </a:r>
            <a:r>
              <a:rPr lang="zh-CN" altLang="en-US" dirty="0"/>
              <a:t>次。根据病情和药物作用机制的特点，每种药品服用时应选择适宜的时间。</a:t>
            </a:r>
          </a:p>
          <a:p>
            <a:pPr eaLnBrk="1" hangingPunct="1">
              <a:lnSpc>
                <a:spcPct val="90000"/>
              </a:lnSpc>
            </a:pPr>
            <a:endParaRPr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2D0FE7F1-C1A5-4BA1-962F-87654D4B83AD}" type="slidenum">
              <a:rPr lang="zh-CN" altLang="en-US" smtClean="0"/>
              <a:pPr/>
              <a:t>41</a:t>
            </a:fld>
            <a:endParaRPr lang="zh-CN" altLang="en-US"/>
          </a:p>
        </p:txBody>
      </p:sp>
    </p:spTree>
    <p:extLst>
      <p:ext uri="{BB962C8B-B14F-4D97-AF65-F5344CB8AC3E}">
        <p14:creationId xmlns:p14="http://schemas.microsoft.com/office/powerpoint/2010/main" val="5698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临床应用广泛</a:t>
            </a:r>
          </a:p>
          <a:p>
            <a:r>
              <a:rPr kumimoji="1" lang="zh-CN" altLang="en-US" dirty="0"/>
              <a:t>说明书内容常过于简单</a:t>
            </a:r>
          </a:p>
          <a:p>
            <a:r>
              <a:rPr kumimoji="1" lang="zh-CN" altLang="en-US" dirty="0"/>
              <a:t>缺乏高质量临床研究</a:t>
            </a:r>
          </a:p>
          <a:p>
            <a:endParaRPr kumimoji="1" lang="zh-CN" altLang="en-US" dirty="0"/>
          </a:p>
        </p:txBody>
      </p:sp>
      <p:sp>
        <p:nvSpPr>
          <p:cNvPr id="4" name="幻灯片编号占位符 3"/>
          <p:cNvSpPr>
            <a:spLocks noGrp="1"/>
          </p:cNvSpPr>
          <p:nvPr>
            <p:ph type="sldNum" sz="quarter" idx="10"/>
          </p:nvPr>
        </p:nvSpPr>
        <p:spPr/>
        <p:txBody>
          <a:bodyPr/>
          <a:lstStyle/>
          <a:p>
            <a:fld id="{E4D1282D-5F9D-49E4-8640-95869B09F949}" type="slidenum">
              <a:rPr lang="zh-CN" altLang="en-US" smtClean="0"/>
              <a:pPr/>
              <a:t>45</a:t>
            </a:fld>
            <a:endParaRPr lang="zh-CN" altLang="en-US"/>
          </a:p>
        </p:txBody>
      </p:sp>
    </p:spTree>
    <p:extLst>
      <p:ext uri="{BB962C8B-B14F-4D97-AF65-F5344CB8AC3E}">
        <p14:creationId xmlns:p14="http://schemas.microsoft.com/office/powerpoint/2010/main" val="183556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由于难以在儿童开展药物临床试验，缺乏儿童专用的药品剂型等原因，超说明书用药现象在儿科普遍存在。药品说明书中儿童用药信息的缺乏，药品外包装存在安全隐患等，导致儿童更易出现用药安全问题。因此，审核儿科药物处方时需格外谨慎。</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5</a:t>
            </a:fld>
            <a:endParaRPr lang="zh-CN" altLang="en-US"/>
          </a:p>
        </p:txBody>
      </p:sp>
    </p:spTree>
    <p:extLst>
      <p:ext uri="{BB962C8B-B14F-4D97-AF65-F5344CB8AC3E}">
        <p14:creationId xmlns:p14="http://schemas.microsoft.com/office/powerpoint/2010/main" val="152928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药物在儿科人群体内的药代动力学与成人差别较大，药物不良反应发生率较高。由于缺乏相关的疗效及安全性数据，儿科用药多是未被正式批准的。了解药物在其体内的药代动力学特性，对确保儿童用药的安全性和有效性意义重大。</a:t>
            </a:r>
          </a:p>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6</a:t>
            </a:fld>
            <a:endParaRPr lang="zh-CN" altLang="en-US"/>
          </a:p>
        </p:txBody>
      </p:sp>
    </p:spTree>
    <p:extLst>
      <p:ext uri="{BB962C8B-B14F-4D97-AF65-F5344CB8AC3E}">
        <p14:creationId xmlns:p14="http://schemas.microsoft.com/office/powerpoint/2010/main" val="41741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婴幼儿胃内酸度仍低于成人，</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岁左右才达到成人胃液的</a:t>
            </a:r>
            <a:r>
              <a:rPr lang="en-US" altLang="zh-CN" sz="1200" kern="1200" dirty="0">
                <a:solidFill>
                  <a:schemeClr val="tx1"/>
                </a:solidFill>
                <a:effectLst/>
                <a:latin typeface="+mn-lt"/>
                <a:ea typeface="+mn-ea"/>
                <a:cs typeface="+mn-cs"/>
              </a:rPr>
              <a:t>pH</a:t>
            </a:r>
            <a:r>
              <a:rPr lang="zh-CN" altLang="zh-CN" sz="1200" kern="1200" dirty="0">
                <a:solidFill>
                  <a:schemeClr val="tx1"/>
                </a:solidFill>
                <a:effectLst/>
                <a:latin typeface="+mn-lt"/>
                <a:ea typeface="+mn-ea"/>
                <a:cs typeface="+mn-cs"/>
              </a:rPr>
              <a:t>水平。胃和十二指肠的</a:t>
            </a:r>
            <a:r>
              <a:rPr lang="en-US" altLang="zh-CN" sz="1200" kern="1200" dirty="0">
                <a:solidFill>
                  <a:schemeClr val="tx1"/>
                </a:solidFill>
                <a:effectLst/>
                <a:latin typeface="+mn-lt"/>
                <a:ea typeface="+mn-ea"/>
                <a:cs typeface="+mn-cs"/>
              </a:rPr>
              <a:t>pH</a:t>
            </a:r>
            <a:r>
              <a:rPr lang="zh-CN" altLang="zh-CN" sz="1200" kern="1200" dirty="0">
                <a:solidFill>
                  <a:schemeClr val="tx1"/>
                </a:solidFill>
                <a:effectLst/>
                <a:latin typeface="+mn-lt"/>
                <a:ea typeface="+mn-ea"/>
                <a:cs typeface="+mn-cs"/>
              </a:rPr>
              <a:t>值、胃肠排空速率、吸收部位的表面积、胃肠道的透过性、</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糖蛋白的活性及胆道功能等都会影响药物在儿童体内的吸收。</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儿童胃液少，</a:t>
            </a:r>
            <a:r>
              <a:rPr lang="en-US" altLang="zh-CN" sz="1200" kern="1200" dirty="0">
                <a:solidFill>
                  <a:schemeClr val="tx1"/>
                </a:solidFill>
                <a:effectLst/>
                <a:latin typeface="+mn-lt"/>
                <a:ea typeface="+mn-ea"/>
                <a:cs typeface="+mn-cs"/>
              </a:rPr>
              <a:t>pH</a:t>
            </a:r>
            <a:r>
              <a:rPr lang="zh-CN" altLang="zh-CN" sz="1200" kern="1200" dirty="0">
                <a:solidFill>
                  <a:schemeClr val="tx1"/>
                </a:solidFill>
                <a:effectLst/>
                <a:latin typeface="+mn-lt"/>
                <a:ea typeface="+mn-ea"/>
                <a:cs typeface="+mn-cs"/>
              </a:rPr>
              <a:t>值较高，弱碱性药物</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如氨茶碱等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在胃内吸收良好，酸性药物</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如阿司匹林</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则吸收相对减少。胃部收缩力较成人弱，胃排空时间较长，儿童胃肠排空时间一般可长达</a:t>
            </a:r>
            <a:r>
              <a:rPr lang="en-US" altLang="zh-CN" sz="1200" kern="1200" dirty="0">
                <a:solidFill>
                  <a:schemeClr val="tx1"/>
                </a:solidFill>
                <a:effectLst/>
                <a:latin typeface="+mn-lt"/>
                <a:ea typeface="+mn-ea"/>
                <a:cs typeface="+mn-cs"/>
              </a:rPr>
              <a:t> 6 ~ 8 h</a:t>
            </a:r>
            <a:r>
              <a:rPr lang="zh-CN" altLang="zh-CN" sz="1200" kern="1200" dirty="0">
                <a:solidFill>
                  <a:schemeClr val="tx1"/>
                </a:solidFill>
                <a:effectLst/>
                <a:latin typeface="+mn-lt"/>
                <a:ea typeface="+mn-ea"/>
                <a:cs typeface="+mn-cs"/>
              </a:rPr>
              <a:t>。肠蠕动不规律，又因其肠黏膜发育不完全，肠壁薄，黏膜血管丰富，通透性高，因此药物吸收增加，血中药物游离浓度增大。</a:t>
            </a:r>
          </a:p>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7</a:t>
            </a:fld>
            <a:endParaRPr lang="zh-CN" altLang="en-US"/>
          </a:p>
        </p:txBody>
      </p:sp>
    </p:spTree>
    <p:extLst>
      <p:ext uri="{BB962C8B-B14F-4D97-AF65-F5344CB8AC3E}">
        <p14:creationId xmlns:p14="http://schemas.microsoft.com/office/powerpoint/2010/main" val="121300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皮肤黏膜给药，皮肤黏膜表面积大，血液丰富，某些外用药、透皮制剂容易吸收；肌肉吸收量较成人低，单次给药剂量从</a:t>
            </a:r>
            <a:r>
              <a:rPr lang="en-US" altLang="zh-CN" sz="1200" kern="1200" dirty="0">
                <a:solidFill>
                  <a:schemeClr val="tx1"/>
                </a:solidFill>
                <a:effectLst/>
                <a:latin typeface="+mn-lt"/>
                <a:ea typeface="+mn-ea"/>
                <a:cs typeface="+mn-cs"/>
              </a:rPr>
              <a:t>0.5ml-1ml</a:t>
            </a:r>
            <a:r>
              <a:rPr lang="zh-CN" altLang="zh-CN" sz="1200" kern="1200" dirty="0">
                <a:solidFill>
                  <a:schemeClr val="tx1"/>
                </a:solidFill>
                <a:effectLst/>
                <a:latin typeface="+mn-lt"/>
                <a:ea typeface="+mn-ea"/>
                <a:cs typeface="+mn-cs"/>
              </a:rPr>
              <a:t>不等，成人则是</a:t>
            </a:r>
            <a:r>
              <a:rPr lang="en-US" altLang="zh-CN" sz="1200" kern="1200" dirty="0">
                <a:solidFill>
                  <a:schemeClr val="tx1"/>
                </a:solidFill>
                <a:effectLst/>
                <a:latin typeface="+mn-lt"/>
                <a:ea typeface="+mn-ea"/>
                <a:cs typeface="+mn-cs"/>
              </a:rPr>
              <a:t>3ml-5ml</a:t>
            </a:r>
            <a:r>
              <a:rPr lang="zh-CN" altLang="zh-CN" sz="1200" kern="1200" dirty="0">
                <a:solidFill>
                  <a:schemeClr val="tx1"/>
                </a:solidFill>
                <a:effectLst/>
                <a:latin typeface="+mn-lt"/>
                <a:ea typeface="+mn-ea"/>
                <a:cs typeface="+mn-cs"/>
              </a:rPr>
              <a:t>左右，不提倡肌注给药，最佳给药方式是静脉或直肠给药。</a:t>
            </a:r>
          </a:p>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8</a:t>
            </a:fld>
            <a:endParaRPr lang="zh-CN" altLang="en-US"/>
          </a:p>
        </p:txBody>
      </p:sp>
    </p:spTree>
    <p:extLst>
      <p:ext uri="{BB962C8B-B14F-4D97-AF65-F5344CB8AC3E}">
        <p14:creationId xmlns:p14="http://schemas.microsoft.com/office/powerpoint/2010/main" val="215733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zh-CN" sz="1200" kern="1200" dirty="0">
                <a:solidFill>
                  <a:schemeClr val="tx1"/>
                </a:solidFill>
                <a:effectLst/>
                <a:latin typeface="+mn-lt"/>
                <a:ea typeface="+mn-ea"/>
                <a:cs typeface="+mn-cs"/>
              </a:rPr>
              <a:t>新生儿细胞外液与体重之比为成人的</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倍，脱水状态时，细胞外液的减少使药物在体液中易达中毒浓度。</a:t>
            </a:r>
            <a:endParaRPr lang="zh-CN" altLang="en-US" dirty="0"/>
          </a:p>
        </p:txBody>
      </p:sp>
      <p:sp>
        <p:nvSpPr>
          <p:cNvPr id="2765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defRPr>
            </a:lvl1pPr>
            <a:lvl2pPr marL="742950" indent="-285750">
              <a:defRPr sz="2400">
                <a:solidFill>
                  <a:schemeClr val="tx1"/>
                </a:solidFill>
                <a:latin typeface="Arial" charset="0"/>
                <a:ea typeface="宋体" charset="0"/>
              </a:defRPr>
            </a:lvl2pPr>
            <a:lvl3pPr marL="1143000" indent="-228600">
              <a:defRPr sz="2400">
                <a:solidFill>
                  <a:schemeClr val="tx1"/>
                </a:solidFill>
                <a:latin typeface="Arial" charset="0"/>
                <a:ea typeface="宋体" charset="0"/>
              </a:defRPr>
            </a:lvl3pPr>
            <a:lvl4pPr marL="1600200" indent="-228600">
              <a:defRPr sz="2400">
                <a:solidFill>
                  <a:schemeClr val="tx1"/>
                </a:solidFill>
                <a:latin typeface="Arial" charset="0"/>
                <a:ea typeface="宋体" charset="0"/>
              </a:defRPr>
            </a:lvl4pPr>
            <a:lvl5pPr marL="2057400" indent="-22860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fld id="{B127FD94-A551-7042-BE56-516D823FE121}" type="slidenum">
              <a:rPr lang="zh-CN" altLang="en-US" sz="1200"/>
              <a:pPr/>
              <a:t>9</a:t>
            </a:fld>
            <a:endParaRPr lang="en-US" altLang="zh-CN" sz="1200"/>
          </a:p>
        </p:txBody>
      </p:sp>
    </p:spTree>
    <p:extLst>
      <p:ext uri="{BB962C8B-B14F-4D97-AF65-F5344CB8AC3E}">
        <p14:creationId xmlns:p14="http://schemas.microsoft.com/office/powerpoint/2010/main" val="198320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肝脏是药物代谢最主要的器官，由于婴幼儿期肝脏的相对重量增加，新生儿肝脏重量约占体重的</a:t>
            </a:r>
            <a:r>
              <a:rPr lang="en-US" altLang="zh-CN" sz="1200" kern="1200" dirty="0">
                <a:solidFill>
                  <a:schemeClr val="tx1"/>
                </a:solidFill>
                <a:effectLst/>
                <a:latin typeface="+mn-lt"/>
                <a:ea typeface="+mn-ea"/>
                <a:cs typeface="+mn-cs"/>
              </a:rPr>
              <a:t>3.6%</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个月为</a:t>
            </a:r>
            <a:r>
              <a:rPr lang="en-US" altLang="zh-CN" sz="1200" kern="1200" dirty="0">
                <a:solidFill>
                  <a:schemeClr val="tx1"/>
                </a:solidFill>
                <a:effectLst/>
                <a:latin typeface="+mn-lt"/>
                <a:ea typeface="+mn-ea"/>
                <a:cs typeface="+mn-cs"/>
              </a:rPr>
              <a:t>3.9%</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岁时达到</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，约为成人的</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倍。因此，幼儿药物的肝代谢速率高于新生儿，亦高于成人，很多以肝代谢为主要消除途径的药物半衰期短于成人。</a:t>
            </a:r>
          </a:p>
          <a:p>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10</a:t>
            </a:fld>
            <a:endParaRPr lang="zh-CN" altLang="en-US"/>
          </a:p>
        </p:txBody>
      </p:sp>
    </p:spTree>
    <p:extLst>
      <p:ext uri="{BB962C8B-B14F-4D97-AF65-F5344CB8AC3E}">
        <p14:creationId xmlns:p14="http://schemas.microsoft.com/office/powerpoint/2010/main" val="326763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婴幼儿期肾小球率过滤和肾血流量迅速增加，对某些药物的消除速率快于成人，其半衰期短于新生儿和年长儿，也短于成人。一些以肾排泄为主要消除渠道的药物由于在新生儿清除率降低，药物消除半衰期延长，血药浓度较高，使药物有效作用时间延长而可能引起蓄积中毒，如地高辛、氨茶碱、安定、苯巴比妥等。</a:t>
            </a:r>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11</a:t>
            </a:fld>
            <a:endParaRPr lang="zh-CN" altLang="en-US"/>
          </a:p>
        </p:txBody>
      </p:sp>
    </p:spTree>
    <p:extLst>
      <p:ext uri="{BB962C8B-B14F-4D97-AF65-F5344CB8AC3E}">
        <p14:creationId xmlns:p14="http://schemas.microsoft.com/office/powerpoint/2010/main" val="331073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在实际工作中，药物剂量受各种因素影响，任何一个公式都不能用来计算所有的药物，有的药物如营养剂、维生素、钙剂、鞣酸蛋白、黄连素、酵母、微生态制剂等小儿剂量只略小于成人，不必计算</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E4D1282D-5F9D-49E4-8640-95869B09F949}" type="slidenum">
              <a:rPr lang="zh-CN" altLang="en-US" smtClean="0"/>
              <a:pPr/>
              <a:t>21</a:t>
            </a:fld>
            <a:endParaRPr lang="zh-CN" altLang="en-US"/>
          </a:p>
        </p:txBody>
      </p:sp>
    </p:spTree>
    <p:extLst>
      <p:ext uri="{BB962C8B-B14F-4D97-AF65-F5344CB8AC3E}">
        <p14:creationId xmlns:p14="http://schemas.microsoft.com/office/powerpoint/2010/main" val="25343713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AC3301-1246-41BF-BA94-1EA45429ADFF}"/>
              </a:ext>
            </a:extLst>
          </p:cNvPr>
          <p:cNvSpPr>
            <a:spLocks noGrp="1"/>
          </p:cNvSpPr>
          <p:nvPr>
            <p:ph type="ctrTitle"/>
          </p:nvPr>
        </p:nvSpPr>
        <p:spPr>
          <a:xfrm>
            <a:off x="1143000" y="1340768"/>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C71B8D-EFD8-41AE-BE99-41EBA5F62033}"/>
              </a:ext>
            </a:extLst>
          </p:cNvPr>
          <p:cNvSpPr>
            <a:spLocks noGrp="1"/>
          </p:cNvSpPr>
          <p:nvPr>
            <p:ph type="subTitle" idx="1"/>
          </p:nvPr>
        </p:nvSpPr>
        <p:spPr>
          <a:xfrm>
            <a:off x="1143000" y="436552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5" name="页脚占位符 4">
            <a:extLst>
              <a:ext uri="{FF2B5EF4-FFF2-40B4-BE49-F238E27FC236}">
                <a16:creationId xmlns:a16="http://schemas.microsoft.com/office/drawing/2014/main" id="{9D509904-FEBA-4CDC-BB60-08D08C2AB5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F33106-F829-4BA5-A030-F870E163BDA9}"/>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
        <p:nvSpPr>
          <p:cNvPr id="7" name="等腰三角形 6">
            <a:extLst>
              <a:ext uri="{FF2B5EF4-FFF2-40B4-BE49-F238E27FC236}">
                <a16:creationId xmlns:a16="http://schemas.microsoft.com/office/drawing/2014/main" id="{5A2B5940-C491-4208-8A86-068E96AB4656}"/>
              </a:ext>
            </a:extLst>
          </p:cNvPr>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DD28E1E4-6EFB-4019-8229-5E9A76B3D3A8}"/>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GlowDiffused trans="60000"/>
                    </a14:imgEffect>
                  </a14:imgLayer>
                </a14:imgProps>
              </a:ext>
              <a:ext uri="{28A0092B-C50C-407E-A947-70E740481C1C}">
                <a14:useLocalDpi xmlns:a14="http://schemas.microsoft.com/office/drawing/2010/main" val="0"/>
              </a:ext>
            </a:extLst>
          </a:blip>
          <a:stretch>
            <a:fillRect/>
          </a:stretch>
        </p:blipFill>
        <p:spPr>
          <a:xfrm>
            <a:off x="7458798" y="173932"/>
            <a:ext cx="1495044" cy="1426464"/>
          </a:xfrm>
          <a:prstGeom prst="rect">
            <a:avLst/>
          </a:prstGeom>
          <a:effectLst>
            <a:outerShdw dist="50800" sx="1000" sy="1000" algn="ctr" rotWithShape="0">
              <a:srgbClr val="000000"/>
            </a:outerShdw>
          </a:effectLst>
        </p:spPr>
      </p:pic>
      <p:sp>
        <p:nvSpPr>
          <p:cNvPr id="9" name="矩形 8">
            <a:extLst>
              <a:ext uri="{FF2B5EF4-FFF2-40B4-BE49-F238E27FC236}">
                <a16:creationId xmlns:a16="http://schemas.microsoft.com/office/drawing/2014/main" id="{72F2A08C-CA11-4390-B8FF-45BB85ECA8B5}"/>
              </a:ext>
            </a:extLst>
          </p:cNvPr>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1" name="任意多边形 12">
            <a:extLst>
              <a:ext uri="{FF2B5EF4-FFF2-40B4-BE49-F238E27FC236}">
                <a16:creationId xmlns:a16="http://schemas.microsoft.com/office/drawing/2014/main" id="{B4C1498C-8513-4DA3-816A-8127C5D205F8}"/>
              </a:ext>
            </a:extLst>
          </p:cNvPr>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a typeface="宋体" pitchFamily="2" charset="-122"/>
            </a:endParaRPr>
          </a:p>
        </p:txBody>
      </p:sp>
    </p:spTree>
    <p:extLst>
      <p:ext uri="{BB962C8B-B14F-4D97-AF65-F5344CB8AC3E}">
        <p14:creationId xmlns:p14="http://schemas.microsoft.com/office/powerpoint/2010/main" val="58861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33605-6DF0-4DCD-86F9-09E409853F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BD61C17-AE79-4001-A60F-DC94818E8C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BEB5DD9-8F6E-4072-A240-39BA802DCD6C}"/>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5" name="页脚占位符 4">
            <a:extLst>
              <a:ext uri="{FF2B5EF4-FFF2-40B4-BE49-F238E27FC236}">
                <a16:creationId xmlns:a16="http://schemas.microsoft.com/office/drawing/2014/main" id="{2DCF6FE1-2AE1-4C8D-A6D5-3D21ACAF27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097334-5CE4-44C5-B2B8-6DE7A52D2BEE}"/>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266496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6531F0-6A63-423B-91E4-A48B01EF4F4B}"/>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4C2698-D314-4F36-B020-FB8E24CFD607}"/>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FA5681-06CD-4DE0-90E7-5C351D269A58}"/>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5" name="页脚占位符 4">
            <a:extLst>
              <a:ext uri="{FF2B5EF4-FFF2-40B4-BE49-F238E27FC236}">
                <a16:creationId xmlns:a16="http://schemas.microsoft.com/office/drawing/2014/main" id="{6E8F11A9-D3FD-4AA3-A138-32A832F568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202D7C-A258-490A-8711-B7FDE1BAA303}"/>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36386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AC3301-1246-41BF-BA94-1EA45429ADFF}"/>
              </a:ext>
            </a:extLst>
          </p:cNvPr>
          <p:cNvSpPr>
            <a:spLocks noGrp="1"/>
          </p:cNvSpPr>
          <p:nvPr>
            <p:ph type="ctrTitle"/>
          </p:nvPr>
        </p:nvSpPr>
        <p:spPr>
          <a:xfrm>
            <a:off x="1143000" y="1340768"/>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C71B8D-EFD8-41AE-BE99-41EBA5F62033}"/>
              </a:ext>
            </a:extLst>
          </p:cNvPr>
          <p:cNvSpPr>
            <a:spLocks noGrp="1"/>
          </p:cNvSpPr>
          <p:nvPr>
            <p:ph type="subTitle" idx="1"/>
          </p:nvPr>
        </p:nvSpPr>
        <p:spPr>
          <a:xfrm>
            <a:off x="1143000" y="436552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5" name="页脚占位符 4">
            <a:extLst>
              <a:ext uri="{FF2B5EF4-FFF2-40B4-BE49-F238E27FC236}">
                <a16:creationId xmlns:a16="http://schemas.microsoft.com/office/drawing/2014/main" id="{9D509904-FEBA-4CDC-BB60-08D08C2AB57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DF33106-F829-4BA5-A030-F870E163BDA9}"/>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等腰三角形 6">
            <a:extLst>
              <a:ext uri="{FF2B5EF4-FFF2-40B4-BE49-F238E27FC236}">
                <a16:creationId xmlns:a16="http://schemas.microsoft.com/office/drawing/2014/main" id="{5A2B5940-C491-4208-8A86-068E96AB4656}"/>
              </a:ext>
            </a:extLst>
          </p:cNvPr>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a:extLst>
              <a:ext uri="{FF2B5EF4-FFF2-40B4-BE49-F238E27FC236}">
                <a16:creationId xmlns:a16="http://schemas.microsoft.com/office/drawing/2014/main" id="{DD28E1E4-6EFB-4019-8229-5E9A76B3D3A8}"/>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GlowDiffused trans="60000"/>
                    </a14:imgEffect>
                  </a14:imgLayer>
                </a14:imgProps>
              </a:ext>
              <a:ext uri="{28A0092B-C50C-407E-A947-70E740481C1C}">
                <a14:useLocalDpi xmlns:a14="http://schemas.microsoft.com/office/drawing/2010/main" val="0"/>
              </a:ext>
            </a:extLst>
          </a:blip>
          <a:stretch>
            <a:fillRect/>
          </a:stretch>
        </p:blipFill>
        <p:spPr>
          <a:xfrm>
            <a:off x="7458798" y="173932"/>
            <a:ext cx="1495044" cy="1426464"/>
          </a:xfrm>
          <a:prstGeom prst="rect">
            <a:avLst/>
          </a:prstGeom>
          <a:effectLst>
            <a:outerShdw dist="50800" sx="1000" sy="1000" algn="ctr" rotWithShape="0">
              <a:srgbClr val="000000"/>
            </a:outerShdw>
          </a:effectLst>
        </p:spPr>
      </p:pic>
      <p:sp>
        <p:nvSpPr>
          <p:cNvPr id="9" name="矩形 8">
            <a:extLst>
              <a:ext uri="{FF2B5EF4-FFF2-40B4-BE49-F238E27FC236}">
                <a16:creationId xmlns:a16="http://schemas.microsoft.com/office/drawing/2014/main" id="{72F2A08C-CA11-4390-B8FF-45BB85ECA8B5}"/>
              </a:ext>
            </a:extLst>
          </p:cNvPr>
          <p:cNvSpPr/>
          <p:nvPr userDrawn="1"/>
        </p:nvSpPr>
        <p:spPr>
          <a:xfrm>
            <a:off x="266036" y="6372036"/>
            <a:ext cx="1338828" cy="369332"/>
          </a:xfrm>
          <a:prstGeom prst="rect">
            <a:avLst/>
          </a:prstGeom>
        </p:spPr>
        <p:txBody>
          <a:bodyPr wrap="none">
            <a:spAutoFit/>
          </a:bodyPr>
          <a:lstStyle/>
          <a:p>
            <a:r>
              <a:rPr lang="zh-CN" altLang="en-US" dirty="0">
                <a:solidFill>
                  <a:prstClr val="white"/>
                </a:solidFill>
              </a:rPr>
              <a:t>北京药学会</a:t>
            </a:r>
            <a:endParaRPr lang="en-US" altLang="zh-CN" dirty="0">
              <a:solidFill>
                <a:prstClr val="white"/>
              </a:solidFill>
            </a:endParaRPr>
          </a:p>
        </p:txBody>
      </p:sp>
      <p:sp>
        <p:nvSpPr>
          <p:cNvPr id="11" name="任意多边形 12">
            <a:extLst>
              <a:ext uri="{FF2B5EF4-FFF2-40B4-BE49-F238E27FC236}">
                <a16:creationId xmlns:a16="http://schemas.microsoft.com/office/drawing/2014/main" id="{B4C1498C-8513-4DA3-816A-8127C5D205F8}"/>
              </a:ext>
            </a:extLst>
          </p:cNvPr>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a typeface="宋体" pitchFamily="2" charset="-122"/>
            </a:endParaRPr>
          </a:p>
        </p:txBody>
      </p:sp>
    </p:spTree>
    <p:extLst>
      <p:ext uri="{BB962C8B-B14F-4D97-AF65-F5344CB8AC3E}">
        <p14:creationId xmlns:p14="http://schemas.microsoft.com/office/powerpoint/2010/main" val="365683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C6A891B2-1F0D-4287-B834-EF4FA53F3BC5}"/>
              </a:ext>
            </a:extLst>
          </p:cNvPr>
          <p:cNvCxnSpPr>
            <a:cxnSpLocks/>
          </p:cNvCxnSpPr>
          <p:nvPr userDrawn="1"/>
        </p:nvCxnSpPr>
        <p:spPr>
          <a:xfrm flipH="1">
            <a:off x="764121" y="836712"/>
            <a:ext cx="7615758" cy="0"/>
          </a:xfrm>
          <a:prstGeom prst="line">
            <a:avLst/>
          </a:prstGeom>
          <a:ln w="28575">
            <a:solidFill>
              <a:srgbClr val="44AED0"/>
            </a:solidFill>
            <a:prstDash val="solid"/>
          </a:ln>
          <a:effectLst>
            <a:outerShdw blurRad="381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214DC513-3FA4-4553-9737-608F377BFC8C}"/>
              </a:ext>
            </a:extLst>
          </p:cNvPr>
          <p:cNvSpPr>
            <a:spLocks noGrp="1"/>
          </p:cNvSpPr>
          <p:nvPr>
            <p:ph type="title"/>
          </p:nvPr>
        </p:nvSpPr>
        <p:spPr>
          <a:xfrm>
            <a:off x="710729" y="204893"/>
            <a:ext cx="6984776" cy="597861"/>
          </a:xfrm>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7B80898D-AA76-45D4-9B9F-231022B06FA6}"/>
              </a:ext>
            </a:extLst>
          </p:cNvPr>
          <p:cNvSpPr>
            <a:spLocks noGrp="1"/>
          </p:cNvSpPr>
          <p:nvPr>
            <p:ph idx="1"/>
          </p:nvPr>
        </p:nvSpPr>
        <p:spPr>
          <a:xfrm>
            <a:off x="628650" y="1247875"/>
            <a:ext cx="7886700" cy="4621459"/>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B8DEB44C-3E7F-4FDC-86CE-26BF67EF841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5" name="页脚占位符 4">
            <a:extLst>
              <a:ext uri="{FF2B5EF4-FFF2-40B4-BE49-F238E27FC236}">
                <a16:creationId xmlns:a16="http://schemas.microsoft.com/office/drawing/2014/main" id="{D957900D-3F39-47C1-AEA7-9703A0D3055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1D113A4-B84C-4934-850F-0160C271FFAC}"/>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等腰三角形 6">
            <a:extLst>
              <a:ext uri="{FF2B5EF4-FFF2-40B4-BE49-F238E27FC236}">
                <a16:creationId xmlns:a16="http://schemas.microsoft.com/office/drawing/2014/main" id="{E6FA0D70-C4A5-47A8-88AA-91AC61D98C87}"/>
              </a:ext>
            </a:extLst>
          </p:cNvPr>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a:extLst>
              <a:ext uri="{FF2B5EF4-FFF2-40B4-BE49-F238E27FC236}">
                <a16:creationId xmlns:a16="http://schemas.microsoft.com/office/drawing/2014/main" id="{DEB300BE-84A0-41B5-BB4D-70F739B2912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GlowDiffused trans="60000"/>
                    </a14:imgEffect>
                  </a14:imgLayer>
                </a14:imgProps>
              </a:ext>
              <a:ext uri="{28A0092B-C50C-407E-A947-70E740481C1C}">
                <a14:useLocalDpi xmlns:a14="http://schemas.microsoft.com/office/drawing/2010/main" val="0"/>
              </a:ext>
            </a:extLst>
          </a:blip>
          <a:stretch>
            <a:fillRect/>
          </a:stretch>
        </p:blipFill>
        <p:spPr>
          <a:xfrm>
            <a:off x="7856230" y="94038"/>
            <a:ext cx="1141482" cy="1089120"/>
          </a:xfrm>
          <a:prstGeom prst="rect">
            <a:avLst/>
          </a:prstGeom>
          <a:effectLst>
            <a:outerShdw dist="50800" sx="1000" sy="1000" algn="ctr" rotWithShape="0">
              <a:srgbClr val="000000"/>
            </a:outerShdw>
          </a:effectLst>
        </p:spPr>
      </p:pic>
      <p:sp>
        <p:nvSpPr>
          <p:cNvPr id="9" name="矩形 8">
            <a:extLst>
              <a:ext uri="{FF2B5EF4-FFF2-40B4-BE49-F238E27FC236}">
                <a16:creationId xmlns:a16="http://schemas.microsoft.com/office/drawing/2014/main" id="{42984BD1-E7D8-415D-A4DE-D9AD3A682128}"/>
              </a:ext>
            </a:extLst>
          </p:cNvPr>
          <p:cNvSpPr/>
          <p:nvPr userDrawn="1"/>
        </p:nvSpPr>
        <p:spPr>
          <a:xfrm>
            <a:off x="266036" y="6372036"/>
            <a:ext cx="1338828" cy="369332"/>
          </a:xfrm>
          <a:prstGeom prst="rect">
            <a:avLst/>
          </a:prstGeom>
        </p:spPr>
        <p:txBody>
          <a:bodyPr wrap="none">
            <a:spAutoFit/>
          </a:bodyPr>
          <a:lstStyle/>
          <a:p>
            <a:r>
              <a:rPr lang="zh-CN" altLang="en-US" dirty="0">
                <a:solidFill>
                  <a:prstClr val="white"/>
                </a:solidFill>
              </a:rPr>
              <a:t>北京药学会</a:t>
            </a:r>
            <a:endParaRPr lang="en-US" altLang="zh-CN" dirty="0">
              <a:solidFill>
                <a:prstClr val="white"/>
              </a:solidFill>
            </a:endParaRPr>
          </a:p>
        </p:txBody>
      </p:sp>
      <p:sp>
        <p:nvSpPr>
          <p:cNvPr id="13" name="任意多边形 12">
            <a:extLst>
              <a:ext uri="{FF2B5EF4-FFF2-40B4-BE49-F238E27FC236}">
                <a16:creationId xmlns:a16="http://schemas.microsoft.com/office/drawing/2014/main" id="{EF8922AD-BF8F-4525-B817-ADB7A7115150}"/>
              </a:ext>
            </a:extLst>
          </p:cNvPr>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a typeface="宋体" pitchFamily="2" charset="-122"/>
            </a:endParaRPr>
          </a:p>
        </p:txBody>
      </p:sp>
      <p:grpSp>
        <p:nvGrpSpPr>
          <p:cNvPr id="12" name="组合 1">
            <a:extLst>
              <a:ext uri="{FF2B5EF4-FFF2-40B4-BE49-F238E27FC236}">
                <a16:creationId xmlns:a16="http://schemas.microsoft.com/office/drawing/2014/main" id="{DDDC7F90-31F7-4674-96D1-6170BAE732F5}"/>
              </a:ext>
            </a:extLst>
          </p:cNvPr>
          <p:cNvGrpSpPr>
            <a:grpSpLocks/>
          </p:cNvGrpSpPr>
          <p:nvPr userDrawn="1"/>
        </p:nvGrpSpPr>
        <p:grpSpPr bwMode="auto">
          <a:xfrm>
            <a:off x="258762" y="344316"/>
            <a:ext cx="369888" cy="348380"/>
            <a:chOff x="3453800" y="3717032"/>
            <a:chExt cx="369296" cy="228600"/>
          </a:xfrm>
          <a:solidFill>
            <a:srgbClr val="44AED0"/>
          </a:solidFill>
        </p:grpSpPr>
        <p:sp>
          <p:nvSpPr>
            <p:cNvPr id="14" name="燕尾形 10">
              <a:extLst>
                <a:ext uri="{FF2B5EF4-FFF2-40B4-BE49-F238E27FC236}">
                  <a16:creationId xmlns:a16="http://schemas.microsoft.com/office/drawing/2014/main" id="{81AEA64C-7F2F-40F4-817A-A97BDDDECC55}"/>
                </a:ext>
              </a:extLst>
            </p:cNvPr>
            <p:cNvSpPr/>
            <p:nvPr userDrawn="1"/>
          </p:nvSpPr>
          <p:spPr>
            <a:xfrm>
              <a:off x="3640825"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15" name="燕尾形 15">
              <a:extLst>
                <a:ext uri="{FF2B5EF4-FFF2-40B4-BE49-F238E27FC236}">
                  <a16:creationId xmlns:a16="http://schemas.microsoft.com/office/drawing/2014/main" id="{4377F475-533C-4706-BA68-AEBC17DD845E}"/>
                </a:ext>
              </a:extLst>
            </p:cNvPr>
            <p:cNvSpPr/>
            <p:nvPr userDrawn="1"/>
          </p:nvSpPr>
          <p:spPr>
            <a:xfrm>
              <a:off x="3453800"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368905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8A7F26-D99A-4549-8D12-C32043EAF899}"/>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506D5D-B6B0-4D31-8C33-7A0A0A37E1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B2AF93-E76D-4F59-8A9B-B212E0D14145}"/>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5" name="页脚占位符 4">
            <a:extLst>
              <a:ext uri="{FF2B5EF4-FFF2-40B4-BE49-F238E27FC236}">
                <a16:creationId xmlns:a16="http://schemas.microsoft.com/office/drawing/2014/main" id="{45313D2C-0B8B-4CA7-96C8-CA74D8549C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5EFB366-5475-4CC4-A708-603D1EF19E66}"/>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82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88A768-65C2-42D9-BAC3-FDA2911A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99E3DE-532D-4D9E-9D06-4FD340524701}"/>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B89FF26-0C00-45FC-AEE0-7DDBA3113826}"/>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B3B554E-4EEF-4B2A-B6A7-BE3E88D98E6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6" name="页脚占位符 5">
            <a:extLst>
              <a:ext uri="{FF2B5EF4-FFF2-40B4-BE49-F238E27FC236}">
                <a16:creationId xmlns:a16="http://schemas.microsoft.com/office/drawing/2014/main" id="{D815DB81-A395-4CB9-8CD3-BAF5925FD6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2409EB5-8945-4FEA-ABD3-D43219EC7EC8}"/>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411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2C90A-E722-4253-8434-A6AE6F13B354}"/>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FFC8E9C-480C-40E2-BE89-D19C83E9BDE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6493C84-5AE7-4208-98D8-4172662CD0DE}"/>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B304FC5-DD5B-4E96-98A1-02DC79CF0C1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891C7D8-95C0-45DE-9BCC-3E7AE090D9E0}"/>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951824D-2A5C-4320-9F9E-9EF4E196F51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8" name="页脚占位符 7">
            <a:extLst>
              <a:ext uri="{FF2B5EF4-FFF2-40B4-BE49-F238E27FC236}">
                <a16:creationId xmlns:a16="http://schemas.microsoft.com/office/drawing/2014/main" id="{7B768AE6-0744-4E20-831E-537596716DC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BB726939-1E96-4B8F-B6BD-AB2C1B170F92}"/>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900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3FDEE-3B2D-4584-8210-C0E845F00E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880C8AF-8857-4379-B584-631F9EFF9288}"/>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4" name="页脚占位符 3">
            <a:extLst>
              <a:ext uri="{FF2B5EF4-FFF2-40B4-BE49-F238E27FC236}">
                <a16:creationId xmlns:a16="http://schemas.microsoft.com/office/drawing/2014/main" id="{027DB6EC-6A9D-4762-8BDB-5EB14C473B8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3DF3E8CF-6085-468B-80D5-1CF0043AE3AA}"/>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731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0774F0-CB24-446B-AC36-A5C813DF50F7}"/>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3" name="页脚占位符 2">
            <a:extLst>
              <a:ext uri="{FF2B5EF4-FFF2-40B4-BE49-F238E27FC236}">
                <a16:creationId xmlns:a16="http://schemas.microsoft.com/office/drawing/2014/main" id="{A082BAE0-4DC2-47A7-979E-C4FB96E2E5B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58B292C3-160A-41E8-8650-3BE22233DEA5}"/>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943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B739F-D6FF-481D-A41E-B53691152EE6}"/>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786DC-7CED-4B17-8E75-0CE96E45E3E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BD51D0-5C9C-456C-8AC1-525D18ED62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AF8235-9C56-4BF8-9812-3B14B434C299}"/>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6" name="页脚占位符 5">
            <a:extLst>
              <a:ext uri="{FF2B5EF4-FFF2-40B4-BE49-F238E27FC236}">
                <a16:creationId xmlns:a16="http://schemas.microsoft.com/office/drawing/2014/main" id="{7888C1B0-08AC-4E0A-A4FF-38055EBA8BA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0259D01-F2C7-4A34-9111-7AB82A2D64D6}"/>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445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C6A891B2-1F0D-4287-B834-EF4FA53F3BC5}"/>
              </a:ext>
            </a:extLst>
          </p:cNvPr>
          <p:cNvCxnSpPr>
            <a:cxnSpLocks/>
          </p:cNvCxnSpPr>
          <p:nvPr userDrawn="1"/>
        </p:nvCxnSpPr>
        <p:spPr>
          <a:xfrm flipH="1">
            <a:off x="764121" y="836712"/>
            <a:ext cx="7615758" cy="0"/>
          </a:xfrm>
          <a:prstGeom prst="line">
            <a:avLst/>
          </a:prstGeom>
          <a:ln w="28575">
            <a:solidFill>
              <a:srgbClr val="44AED0"/>
            </a:solidFill>
            <a:prstDash val="solid"/>
          </a:ln>
          <a:effectLst>
            <a:outerShdw blurRad="381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214DC513-3FA4-4553-9737-608F377BFC8C}"/>
              </a:ext>
            </a:extLst>
          </p:cNvPr>
          <p:cNvSpPr>
            <a:spLocks noGrp="1"/>
          </p:cNvSpPr>
          <p:nvPr>
            <p:ph type="title"/>
          </p:nvPr>
        </p:nvSpPr>
        <p:spPr>
          <a:xfrm>
            <a:off x="710729" y="204893"/>
            <a:ext cx="6984776" cy="597861"/>
          </a:xfrm>
        </p:spPr>
        <p:txBody>
          <a:bodyPr>
            <a:normAutofit/>
          </a:bodyPr>
          <a:lstStyle>
            <a:lvl1pPr>
              <a:defRPr sz="2800" b="1" i="0">
                <a:latin typeface="Microsoft YaHei" charset="0"/>
                <a:ea typeface="Microsoft YaHei" charset="0"/>
                <a:cs typeface="Microsoft YaHei" charset="0"/>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7B80898D-AA76-45D4-9B9F-231022B06FA6}"/>
              </a:ext>
            </a:extLst>
          </p:cNvPr>
          <p:cNvSpPr>
            <a:spLocks noGrp="1"/>
          </p:cNvSpPr>
          <p:nvPr>
            <p:ph idx="1"/>
          </p:nvPr>
        </p:nvSpPr>
        <p:spPr>
          <a:xfrm>
            <a:off x="628650" y="1247875"/>
            <a:ext cx="7886700" cy="4621459"/>
          </a:xfrm>
        </p:spPr>
        <p:txBody>
          <a:bodyPr/>
          <a:lstStyle>
            <a:lvl1pPr>
              <a:defRPr b="0" i="0">
                <a:latin typeface="Microsoft YaHei" charset="0"/>
                <a:ea typeface="Microsoft YaHei" charset="0"/>
                <a:cs typeface="Microsoft YaHei" charset="0"/>
              </a:defRPr>
            </a:lvl1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B8DEB44C-3E7F-4FDC-86CE-26BF67EF841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5" name="页脚占位符 4">
            <a:extLst>
              <a:ext uri="{FF2B5EF4-FFF2-40B4-BE49-F238E27FC236}">
                <a16:creationId xmlns:a16="http://schemas.microsoft.com/office/drawing/2014/main" id="{D957900D-3F39-47C1-AEA7-9703A0D305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D113A4-B84C-4934-850F-0160C271FFAC}"/>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
        <p:nvSpPr>
          <p:cNvPr id="7" name="等腰三角形 6">
            <a:extLst>
              <a:ext uri="{FF2B5EF4-FFF2-40B4-BE49-F238E27FC236}">
                <a16:creationId xmlns:a16="http://schemas.microsoft.com/office/drawing/2014/main" id="{E6FA0D70-C4A5-47A8-88AA-91AC61D98C87}"/>
              </a:ext>
            </a:extLst>
          </p:cNvPr>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DEB300BE-84A0-41B5-BB4D-70F739B2912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GlowDiffused trans="60000"/>
                    </a14:imgEffect>
                  </a14:imgLayer>
                </a14:imgProps>
              </a:ext>
              <a:ext uri="{28A0092B-C50C-407E-A947-70E740481C1C}">
                <a14:useLocalDpi xmlns:a14="http://schemas.microsoft.com/office/drawing/2010/main" val="0"/>
              </a:ext>
            </a:extLst>
          </a:blip>
          <a:stretch>
            <a:fillRect/>
          </a:stretch>
        </p:blipFill>
        <p:spPr>
          <a:xfrm>
            <a:off x="7856230" y="94038"/>
            <a:ext cx="1141482" cy="1089120"/>
          </a:xfrm>
          <a:prstGeom prst="rect">
            <a:avLst/>
          </a:prstGeom>
          <a:effectLst>
            <a:outerShdw dist="50800" sx="1000" sy="1000" algn="ctr" rotWithShape="0">
              <a:srgbClr val="000000"/>
            </a:outerShdw>
          </a:effectLst>
        </p:spPr>
      </p:pic>
      <p:sp>
        <p:nvSpPr>
          <p:cNvPr id="9" name="矩形 8">
            <a:extLst>
              <a:ext uri="{FF2B5EF4-FFF2-40B4-BE49-F238E27FC236}">
                <a16:creationId xmlns:a16="http://schemas.microsoft.com/office/drawing/2014/main" id="{42984BD1-E7D8-415D-A4DE-D9AD3A682128}"/>
              </a:ext>
            </a:extLst>
          </p:cNvPr>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3" name="任意多边形 12">
            <a:extLst>
              <a:ext uri="{FF2B5EF4-FFF2-40B4-BE49-F238E27FC236}">
                <a16:creationId xmlns:a16="http://schemas.microsoft.com/office/drawing/2014/main" id="{EF8922AD-BF8F-4525-B817-ADB7A7115150}"/>
              </a:ext>
            </a:extLst>
          </p:cNvPr>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a typeface="宋体" pitchFamily="2" charset="-122"/>
            </a:endParaRPr>
          </a:p>
        </p:txBody>
      </p:sp>
      <p:grpSp>
        <p:nvGrpSpPr>
          <p:cNvPr id="12" name="组合 1">
            <a:extLst>
              <a:ext uri="{FF2B5EF4-FFF2-40B4-BE49-F238E27FC236}">
                <a16:creationId xmlns:a16="http://schemas.microsoft.com/office/drawing/2014/main" id="{DDDC7F90-31F7-4674-96D1-6170BAE732F5}"/>
              </a:ext>
            </a:extLst>
          </p:cNvPr>
          <p:cNvGrpSpPr>
            <a:grpSpLocks/>
          </p:cNvGrpSpPr>
          <p:nvPr userDrawn="1"/>
        </p:nvGrpSpPr>
        <p:grpSpPr bwMode="auto">
          <a:xfrm>
            <a:off x="258762" y="344316"/>
            <a:ext cx="369888" cy="348380"/>
            <a:chOff x="3453800" y="3717032"/>
            <a:chExt cx="369296" cy="228600"/>
          </a:xfrm>
          <a:solidFill>
            <a:srgbClr val="44AED0"/>
          </a:solidFill>
        </p:grpSpPr>
        <p:sp>
          <p:nvSpPr>
            <p:cNvPr id="14" name="燕尾形 10">
              <a:extLst>
                <a:ext uri="{FF2B5EF4-FFF2-40B4-BE49-F238E27FC236}">
                  <a16:creationId xmlns:a16="http://schemas.microsoft.com/office/drawing/2014/main" id="{81AEA64C-7F2F-40F4-817A-A97BDDDECC55}"/>
                </a:ext>
              </a:extLst>
            </p:cNvPr>
            <p:cNvSpPr/>
            <p:nvPr userDrawn="1"/>
          </p:nvSpPr>
          <p:spPr>
            <a:xfrm>
              <a:off x="3640825"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15" name="燕尾形 15">
              <a:extLst>
                <a:ext uri="{FF2B5EF4-FFF2-40B4-BE49-F238E27FC236}">
                  <a16:creationId xmlns:a16="http://schemas.microsoft.com/office/drawing/2014/main" id="{4377F475-533C-4706-BA68-AEBC17DD845E}"/>
                </a:ext>
              </a:extLst>
            </p:cNvPr>
            <p:cNvSpPr/>
            <p:nvPr userDrawn="1"/>
          </p:nvSpPr>
          <p:spPr>
            <a:xfrm>
              <a:off x="3453800"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1051864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239429-3690-4564-B78B-4E49ABA4B919}"/>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EA1D180-9C85-4A06-B4A1-95B0941EF8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081B782-B3BB-4729-8897-83072BD4E5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7B5A58-9928-48DF-93A4-05FB6A64B863}"/>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6" name="页脚占位符 5">
            <a:extLst>
              <a:ext uri="{FF2B5EF4-FFF2-40B4-BE49-F238E27FC236}">
                <a16:creationId xmlns:a16="http://schemas.microsoft.com/office/drawing/2014/main" id="{10F61844-56E8-48E6-8177-6D77A1B27DA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A71ECDE1-7AB5-4114-BBD3-08EFE00273AF}"/>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8537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33605-6DF0-4DCD-86F9-09E409853F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BD61C17-AE79-4001-A60F-DC94818E8C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BEB5DD9-8F6E-4072-A240-39BA802DCD6C}"/>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5" name="页脚占位符 4">
            <a:extLst>
              <a:ext uri="{FF2B5EF4-FFF2-40B4-BE49-F238E27FC236}">
                <a16:creationId xmlns:a16="http://schemas.microsoft.com/office/drawing/2014/main" id="{2DCF6FE1-2AE1-4C8D-A6D5-3D21ACAF274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8097334-5CE4-44C5-B2B8-6DE7A52D2BEE}"/>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5570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6531F0-6A63-423B-91E4-A48B01EF4F4B}"/>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4C2698-D314-4F36-B020-FB8E24CFD607}"/>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FA5681-06CD-4DE0-90E7-5C351D269A58}"/>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solidFill>
                  <a:prstClr val="black"/>
                </a:solidFill>
              </a:rPr>
              <a:pPr/>
              <a:t>2020/6/24</a:t>
            </a:fld>
            <a:endParaRPr lang="zh-CN" altLang="en-US">
              <a:solidFill>
                <a:prstClr val="black"/>
              </a:solidFill>
            </a:endParaRPr>
          </a:p>
        </p:txBody>
      </p:sp>
      <p:sp>
        <p:nvSpPr>
          <p:cNvPr id="5" name="页脚占位符 4">
            <a:extLst>
              <a:ext uri="{FF2B5EF4-FFF2-40B4-BE49-F238E27FC236}">
                <a16:creationId xmlns:a16="http://schemas.microsoft.com/office/drawing/2014/main" id="{6E8F11A9-D3FD-4AA3-A138-32A832F568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1202D7C-A258-490A-8711-B7FDE1BAA303}"/>
              </a:ext>
            </a:extLst>
          </p:cNvPr>
          <p:cNvSpPr>
            <a:spLocks noGrp="1"/>
          </p:cNvSpPr>
          <p:nvPr>
            <p:ph type="sldNum" sz="quarter" idx="12"/>
          </p:nvPr>
        </p:nvSpPr>
        <p:spPr/>
        <p:txBody>
          <a:body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4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8A7F26-D99A-4549-8D12-C32043EAF899}"/>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506D5D-B6B0-4D31-8C33-7A0A0A37E1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B2AF93-E76D-4F59-8A9B-B212E0D14145}"/>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5" name="页脚占位符 4">
            <a:extLst>
              <a:ext uri="{FF2B5EF4-FFF2-40B4-BE49-F238E27FC236}">
                <a16:creationId xmlns:a16="http://schemas.microsoft.com/office/drawing/2014/main" id="{45313D2C-0B8B-4CA7-96C8-CA74D8549C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EFB366-5475-4CC4-A708-603D1EF19E66}"/>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390178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88A768-65C2-42D9-BAC3-FDA2911A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99E3DE-532D-4D9E-9D06-4FD340524701}"/>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B89FF26-0C00-45FC-AEE0-7DDBA3113826}"/>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B3B554E-4EEF-4B2A-B6A7-BE3E88D98E6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6" name="页脚占位符 5">
            <a:extLst>
              <a:ext uri="{FF2B5EF4-FFF2-40B4-BE49-F238E27FC236}">
                <a16:creationId xmlns:a16="http://schemas.microsoft.com/office/drawing/2014/main" id="{D815DB81-A395-4CB9-8CD3-BAF5925FD6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409EB5-8945-4FEA-ABD3-D43219EC7EC8}"/>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205127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2C90A-E722-4253-8434-A6AE6F13B354}"/>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FFC8E9C-480C-40E2-BE89-D19C83E9BDE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6493C84-5AE7-4208-98D8-4172662CD0DE}"/>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B304FC5-DD5B-4E96-98A1-02DC79CF0C1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891C7D8-95C0-45DE-9BCC-3E7AE090D9E0}"/>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951824D-2A5C-4320-9F9E-9EF4E196F510}"/>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8" name="页脚占位符 7">
            <a:extLst>
              <a:ext uri="{FF2B5EF4-FFF2-40B4-BE49-F238E27FC236}">
                <a16:creationId xmlns:a16="http://schemas.microsoft.com/office/drawing/2014/main" id="{7B768AE6-0744-4E20-831E-537596716DC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B726939-1E96-4B8F-B6BD-AB2C1B170F92}"/>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202939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3FDEE-3B2D-4584-8210-C0E845F00E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880C8AF-8857-4379-B584-631F9EFF9288}"/>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4" name="页脚占位符 3">
            <a:extLst>
              <a:ext uri="{FF2B5EF4-FFF2-40B4-BE49-F238E27FC236}">
                <a16:creationId xmlns:a16="http://schemas.microsoft.com/office/drawing/2014/main" id="{027DB6EC-6A9D-4762-8BDB-5EB14C473B8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3E8CF-6085-468B-80D5-1CF0043AE3AA}"/>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113981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0774F0-CB24-446B-AC36-A5C813DF50F7}"/>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3" name="页脚占位符 2">
            <a:extLst>
              <a:ext uri="{FF2B5EF4-FFF2-40B4-BE49-F238E27FC236}">
                <a16:creationId xmlns:a16="http://schemas.microsoft.com/office/drawing/2014/main" id="{A082BAE0-4DC2-47A7-979E-C4FB96E2E5B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8B292C3-160A-41E8-8650-3BE22233DEA5}"/>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382553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B739F-D6FF-481D-A41E-B53691152EE6}"/>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786DC-7CED-4B17-8E75-0CE96E45E3E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BD51D0-5C9C-456C-8AC1-525D18ED62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AF8235-9C56-4BF8-9812-3B14B434C299}"/>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6" name="页脚占位符 5">
            <a:extLst>
              <a:ext uri="{FF2B5EF4-FFF2-40B4-BE49-F238E27FC236}">
                <a16:creationId xmlns:a16="http://schemas.microsoft.com/office/drawing/2014/main" id="{7888C1B0-08AC-4E0A-A4FF-38055EBA8B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259D01-F2C7-4A34-9111-7AB82A2D64D6}"/>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47128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239429-3690-4564-B78B-4E49ABA4B919}"/>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EA1D180-9C85-4A06-B4A1-95B0941EF8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081B782-B3BB-4729-8897-83072BD4E5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7B5A58-9928-48DF-93A4-05FB6A64B863}"/>
              </a:ext>
            </a:extLst>
          </p:cNvPr>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pPr/>
              <a:t>2020/6/24</a:t>
            </a:fld>
            <a:endParaRPr lang="zh-CN" altLang="en-US"/>
          </a:p>
        </p:txBody>
      </p:sp>
      <p:sp>
        <p:nvSpPr>
          <p:cNvPr id="6" name="页脚占位符 5">
            <a:extLst>
              <a:ext uri="{FF2B5EF4-FFF2-40B4-BE49-F238E27FC236}">
                <a16:creationId xmlns:a16="http://schemas.microsoft.com/office/drawing/2014/main" id="{10F61844-56E8-48E6-8177-6D77A1B27D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1ECDE1-7AB5-4114-BBD3-08EFE00273AF}"/>
              </a:ext>
            </a:extLst>
          </p:cNvPr>
          <p:cNvSpPr>
            <a:spLocks noGrp="1"/>
          </p:cNvSpPr>
          <p:nvPr>
            <p:ph type="sldNum" sz="quarter" idx="12"/>
          </p:nvPr>
        </p:nvSpPr>
        <p:spPr/>
        <p:txBody>
          <a:body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15736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AF583B3-183C-42B3-95F2-19647A6121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271D7D-108C-4F25-A314-ACD1693DD5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a:extLst>
              <a:ext uri="{FF2B5EF4-FFF2-40B4-BE49-F238E27FC236}">
                <a16:creationId xmlns:a16="http://schemas.microsoft.com/office/drawing/2014/main" id="{4C8078DA-77F0-44D6-ACD8-19A1839279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54947AF-4AE3-47A9-949D-5F8A2DFDAEE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6E4E-5C42-4058-BEAA-032A0B0EA2A0}" type="slidenum">
              <a:rPr lang="zh-CN" altLang="en-US" smtClean="0"/>
              <a:pPr/>
              <a:t>‹#›</a:t>
            </a:fld>
            <a:endParaRPr lang="zh-CN" altLang="en-US"/>
          </a:p>
        </p:txBody>
      </p:sp>
    </p:spTree>
    <p:extLst>
      <p:ext uri="{BB962C8B-B14F-4D97-AF65-F5344CB8AC3E}">
        <p14:creationId xmlns:p14="http://schemas.microsoft.com/office/powerpoint/2010/main" val="78941740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AF583B3-183C-42B3-95F2-19647A6121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271D7D-108C-4F25-A314-ACD1693DD5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a:extLst>
              <a:ext uri="{FF2B5EF4-FFF2-40B4-BE49-F238E27FC236}">
                <a16:creationId xmlns:a16="http://schemas.microsoft.com/office/drawing/2014/main" id="{4C8078DA-77F0-44D6-ACD8-19A1839279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54947AF-4AE3-47A9-949D-5F8A2DFDAEE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6E4E-5C42-4058-BEAA-032A0B0EA2A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95462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个人简介</a:t>
            </a:r>
          </a:p>
        </p:txBody>
      </p:sp>
      <p:sp>
        <p:nvSpPr>
          <p:cNvPr id="3" name="内容占位符 2"/>
          <p:cNvSpPr>
            <a:spLocks noGrp="1"/>
          </p:cNvSpPr>
          <p:nvPr>
            <p:ph idx="1"/>
          </p:nvPr>
        </p:nvSpPr>
        <p:spPr>
          <a:xfrm>
            <a:off x="3851920" y="1052736"/>
            <a:ext cx="4762872" cy="5010057"/>
          </a:xfrm>
        </p:spPr>
        <p:txBody>
          <a:bodyPr>
            <a:noAutofit/>
          </a:bodyPr>
          <a:lstStyle/>
          <a:p>
            <a:pPr>
              <a:lnSpc>
                <a:spcPct val="150000"/>
              </a:lnSpc>
            </a:pPr>
            <a:r>
              <a:rPr lang="zh-CN" altLang="en-US" sz="2400" dirty="0">
                <a:latin typeface="微软雅黑" pitchFamily="34" charset="-122"/>
                <a:ea typeface="微软雅黑" pitchFamily="34" charset="-122"/>
              </a:rPr>
              <a:t>基本情况</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中日友好医院药学部临床药师</a:t>
            </a:r>
            <a:r>
              <a:rPr lang="zh-CN" altLang="en-US"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毕业于中国医科大学临床药学专业。从事临床药学工作，现任儿科临床药师</a:t>
            </a:r>
            <a:endParaRPr lang="en-US" altLang="zh-CN" sz="2400" dirty="0">
              <a:latin typeface="微软雅黑" pitchFamily="34" charset="-122"/>
              <a:ea typeface="微软雅黑" pitchFamily="34" charset="-122"/>
            </a:endParaRPr>
          </a:p>
          <a:p>
            <a:pPr>
              <a:lnSpc>
                <a:spcPct val="150000"/>
              </a:lnSpc>
            </a:pPr>
            <a:r>
              <a:rPr lang="zh-CN" altLang="en-US" sz="2400" dirty="0">
                <a:latin typeface="微软雅黑" pitchFamily="34" charset="-122"/>
                <a:ea typeface="微软雅黑" pitchFamily="34" charset="-122"/>
              </a:rPr>
              <a:t>研究方向</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小儿用药、抗感染用药</a:t>
            </a:r>
            <a:endParaRPr lang="en-US" altLang="zh-CN" sz="2400" dirty="0">
              <a:latin typeface="微软雅黑" pitchFamily="34" charset="-122"/>
              <a:ea typeface="微软雅黑" pitchFamily="34" charset="-122"/>
            </a:endParaRPr>
          </a:p>
          <a:p>
            <a:pPr>
              <a:lnSpc>
                <a:spcPct val="150000"/>
              </a:lnSpc>
            </a:pPr>
            <a:r>
              <a:rPr lang="zh-CN" altLang="en-US" sz="2400" dirty="0">
                <a:latin typeface="微软雅黑" pitchFamily="34" charset="-122"/>
                <a:ea typeface="微软雅黑" pitchFamily="34" charset="-122"/>
              </a:rPr>
              <a:t>学术成就</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核心期刊第一作者发表论文十余篇，专著</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部</a:t>
            </a:r>
            <a:endParaRPr lang="en-US" altLang="zh-CN" sz="2400" dirty="0">
              <a:latin typeface="微软雅黑" pitchFamily="34" charset="-122"/>
              <a:ea typeface="微软雅黑" pitchFamily="34" charset="-122"/>
            </a:endParaRPr>
          </a:p>
          <a:p>
            <a:pPr>
              <a:lnSpc>
                <a:spcPct val="150000"/>
              </a:lnSpc>
            </a:pPr>
            <a:r>
              <a:rPr lang="zh-CN" altLang="en-US" sz="2400" dirty="0">
                <a:latin typeface="微软雅黑" pitchFamily="34" charset="-122"/>
                <a:ea typeface="微软雅黑" pitchFamily="34" charset="-122"/>
              </a:rPr>
              <a:t>学术兼职</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中国医院协会小儿用药专业临床药师带教师资</a:t>
            </a:r>
            <a:endParaRPr lang="zh-CN" altLang="en-US" sz="2400" dirty="0">
              <a:latin typeface="微软雅黑" pitchFamily="34" charset="-122"/>
              <a:ea typeface="微软雅黑" pitchFamily="34" charset="-122"/>
            </a:endParaRPr>
          </a:p>
        </p:txBody>
      </p:sp>
      <p:sp>
        <p:nvSpPr>
          <p:cNvPr id="5" name="TextBox 4"/>
          <p:cNvSpPr txBox="1"/>
          <p:nvPr/>
        </p:nvSpPr>
        <p:spPr>
          <a:xfrm>
            <a:off x="785786" y="1857364"/>
            <a:ext cx="2786082" cy="2308324"/>
          </a:xfrm>
          <a:prstGeom prst="rect">
            <a:avLst/>
          </a:prstGeom>
          <a:noFill/>
          <a:ln>
            <a:solidFill>
              <a:srgbClr val="080808"/>
            </a:solidFill>
          </a:ln>
        </p:spPr>
        <p:txBody>
          <a:bodyPr wrap="square" rtlCol="0">
            <a:spAutoFit/>
          </a:bodyPr>
          <a:lstStyle/>
          <a:p>
            <a:r>
              <a:rPr lang="zh-CN" altLang="en-US" dirty="0"/>
              <a:t>照片</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6" name="TextBox 5"/>
          <p:cNvSpPr txBox="1"/>
          <p:nvPr/>
        </p:nvSpPr>
        <p:spPr>
          <a:xfrm>
            <a:off x="785786" y="4758633"/>
            <a:ext cx="2686144" cy="923330"/>
          </a:xfrm>
          <a:prstGeom prst="rect">
            <a:avLst/>
          </a:prstGeom>
          <a:noFill/>
          <a:ln w="9525">
            <a:solidFill>
              <a:schemeClr val="tx1"/>
            </a:solidFill>
          </a:ln>
        </p:spPr>
        <p:txBody>
          <a:bodyPr wrap="square" rtlCol="0">
            <a:spAutoFit/>
          </a:bodyPr>
          <a:lstStyle/>
          <a:p>
            <a:r>
              <a:rPr lang="zh-CN" altLang="en-US" dirty="0"/>
              <a:t>姓名  刘莹</a:t>
            </a:r>
            <a:endParaRPr lang="en-US" altLang="zh-CN" dirty="0"/>
          </a:p>
          <a:p>
            <a:r>
              <a:rPr lang="zh-CN" altLang="en-US" dirty="0"/>
              <a:t>职务  主管药师</a:t>
            </a:r>
            <a:endParaRPr lang="en-US" altLang="zh-CN" dirty="0"/>
          </a:p>
          <a:p>
            <a:endParaRPr lang="zh-CN" altLang="en-US" dirty="0"/>
          </a:p>
        </p:txBody>
      </p:sp>
      <p:pic>
        <p:nvPicPr>
          <p:cNvPr id="8" name="图片 7">
            <a:extLst>
              <a:ext uri="{FF2B5EF4-FFF2-40B4-BE49-F238E27FC236}">
                <a16:creationId xmlns:a16="http://schemas.microsoft.com/office/drawing/2014/main" id="{5A47C8EF-1DB8-E54D-87B2-7CA8E4728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86" y="1128387"/>
            <a:ext cx="2786082" cy="33337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a:xfrm>
            <a:off x="619621" y="188640"/>
            <a:ext cx="8229600" cy="857250"/>
          </a:xfrm>
        </p:spPr>
        <p:txBody>
          <a:bodyPr/>
          <a:lstStyle/>
          <a:p>
            <a:pPr eaLnBrk="1" hangingPunct="1">
              <a:defRPr/>
            </a:pPr>
            <a:r>
              <a:rPr lang="zh-CN" altLang="en-US" b="1" dirty="0"/>
              <a:t>儿童药代动力学特点</a:t>
            </a:r>
            <a:r>
              <a:rPr lang="en-US" altLang="zh-CN" b="1" dirty="0"/>
              <a:t>—</a:t>
            </a:r>
            <a:r>
              <a:rPr lang="zh-CN" altLang="en-US" b="1" dirty="0"/>
              <a:t>代谢</a:t>
            </a:r>
          </a:p>
        </p:txBody>
      </p:sp>
      <p:sp>
        <p:nvSpPr>
          <p:cNvPr id="28674" name="Rectangle 3"/>
          <p:cNvSpPr>
            <a:spLocks noGrp="1" noRot="1" noChangeArrowheads="1"/>
          </p:cNvSpPr>
          <p:nvPr>
            <p:ph idx="1"/>
          </p:nvPr>
        </p:nvSpPr>
        <p:spPr>
          <a:xfrm>
            <a:off x="628650" y="1855980"/>
            <a:ext cx="7886700" cy="4621459"/>
          </a:xfrm>
        </p:spPr>
        <p:txBody>
          <a:bodyPr>
            <a:normAutofit/>
          </a:bodyPr>
          <a:lstStyle/>
          <a:p>
            <a:pPr eaLnBrk="1" hangingPunct="1">
              <a:buFont typeface="Wingdings" charset="2"/>
              <a:buNone/>
            </a:pPr>
            <a:r>
              <a:rPr lang="en-US" altLang="zh-CN" sz="2400" dirty="0">
                <a:solidFill>
                  <a:schemeClr val="hlink"/>
                </a:solidFill>
              </a:rPr>
              <a:t>  </a:t>
            </a:r>
            <a:r>
              <a:rPr lang="zh-CN" altLang="en-US" sz="2400" dirty="0">
                <a:solidFill>
                  <a:schemeClr val="hlink"/>
                </a:solidFill>
              </a:rPr>
              <a:t>易出现毒副作用：酶系统未健全，代谢能力低</a:t>
            </a:r>
          </a:p>
          <a:p>
            <a:pPr eaLnBrk="1" hangingPunct="1">
              <a:lnSpc>
                <a:spcPct val="110000"/>
              </a:lnSpc>
              <a:buFont typeface="Wingdings" charset="2"/>
              <a:buChar char="ü"/>
            </a:pPr>
            <a:r>
              <a:rPr lang="zh-CN" altLang="en-US" sz="2400" dirty="0"/>
              <a:t>   婴幼儿肝酶系统发育不成熟，如葡萄糖醛酸转移酶、乙酰酯酶、尿嘧啶二磷酸葡萄糖脱氢酶等</a:t>
            </a:r>
            <a:r>
              <a:rPr lang="en-US" altLang="zh-CN" sz="2400" dirty="0"/>
              <a:t>,</a:t>
            </a:r>
            <a:r>
              <a:rPr lang="zh-CN" altLang="en-US" sz="2400" dirty="0"/>
              <a:t>许多药物在体内不能充分代谢而引起一些毒副作用；</a:t>
            </a:r>
            <a:endParaRPr lang="en-US" altLang="zh-CN" sz="2400" dirty="0"/>
          </a:p>
          <a:p>
            <a:pPr eaLnBrk="1" hangingPunct="1">
              <a:lnSpc>
                <a:spcPct val="110000"/>
              </a:lnSpc>
              <a:buFont typeface="Wingdings" charset="2"/>
              <a:buChar char="ü"/>
            </a:pPr>
            <a:r>
              <a:rPr lang="zh-CN" altLang="en-US" sz="2400" dirty="0"/>
              <a:t>   如在患有缺氧、呼吸功能或心功能不全、黄疸等疾病时。药物的转化清除变得更慢，即使给予常用的药物剂量，也容易蓄积中毒。</a:t>
            </a:r>
          </a:p>
        </p:txBody>
      </p:sp>
    </p:spTree>
    <p:extLst>
      <p:ext uri="{BB962C8B-B14F-4D97-AF65-F5344CB8AC3E}">
        <p14:creationId xmlns:p14="http://schemas.microsoft.com/office/powerpoint/2010/main" val="5654210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normAutofit/>
          </a:bodyPr>
          <a:lstStyle/>
          <a:p>
            <a:pPr eaLnBrk="1" hangingPunct="1">
              <a:defRPr/>
            </a:pPr>
            <a:r>
              <a:rPr lang="zh-CN" altLang="en-US" b="1"/>
              <a:t>儿童药代动力学特点</a:t>
            </a:r>
            <a:r>
              <a:rPr lang="en-US" altLang="zh-CN" b="1"/>
              <a:t>—</a:t>
            </a:r>
            <a:r>
              <a:rPr lang="zh-CN" altLang="en-US" b="1"/>
              <a:t>排泄</a:t>
            </a:r>
          </a:p>
        </p:txBody>
      </p:sp>
      <p:sp>
        <p:nvSpPr>
          <p:cNvPr id="5" name="Rectangle 3"/>
          <p:cNvSpPr txBox="1">
            <a:spLocks noRot="1" noChangeArrowheads="1"/>
          </p:cNvSpPr>
          <p:nvPr/>
        </p:nvSpPr>
        <p:spPr>
          <a:xfrm>
            <a:off x="1115616" y="1484784"/>
            <a:ext cx="6969447" cy="3886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charset="2"/>
              <a:buNone/>
            </a:pPr>
            <a:r>
              <a:rPr lang="zh-CN" altLang="en-US" b="1" dirty="0">
                <a:solidFill>
                  <a:schemeClr val="hlink"/>
                </a:solidFill>
                <a:latin typeface="宋体" charset="0"/>
              </a:rPr>
              <a:t>排泄慢</a:t>
            </a:r>
          </a:p>
          <a:p>
            <a:pPr>
              <a:lnSpc>
                <a:spcPct val="150000"/>
              </a:lnSpc>
              <a:buFont typeface="Wingdings" charset="2"/>
              <a:buNone/>
            </a:pPr>
            <a:r>
              <a:rPr lang="zh-CN" altLang="en-US" dirty="0">
                <a:latin typeface="宋体" charset="0"/>
              </a:rPr>
              <a:t>     </a:t>
            </a:r>
            <a:r>
              <a:rPr lang="zh-CN" altLang="en-US" sz="2400" dirty="0">
                <a:latin typeface="宋体" charset="0"/>
              </a:rPr>
              <a:t>肾功能发育不完善，体内药物排泄慢、半衰期延长、高血药浓度持续时间长</a:t>
            </a:r>
          </a:p>
          <a:p>
            <a:pPr>
              <a:lnSpc>
                <a:spcPct val="150000"/>
              </a:lnSpc>
              <a:buFont typeface="Wingdings" charset="2"/>
              <a:buNone/>
            </a:pPr>
            <a:r>
              <a:rPr lang="zh-CN" altLang="en-US" b="1" dirty="0">
                <a:solidFill>
                  <a:schemeClr val="hlink"/>
                </a:solidFill>
                <a:latin typeface="宋体" charset="0"/>
              </a:rPr>
              <a:t>易发生药物中毒</a:t>
            </a:r>
            <a:r>
              <a:rPr lang="zh-CN" altLang="en-US" dirty="0"/>
              <a:t> </a:t>
            </a:r>
          </a:p>
          <a:p>
            <a:pPr>
              <a:lnSpc>
                <a:spcPct val="150000"/>
              </a:lnSpc>
              <a:buFont typeface="Wingdings" charset="2"/>
              <a:buNone/>
            </a:pPr>
            <a:r>
              <a:rPr lang="zh-CN" altLang="en-US" dirty="0"/>
              <a:t>   	</a:t>
            </a:r>
            <a:r>
              <a:rPr lang="zh-CN" altLang="en-US" sz="2400" dirty="0"/>
              <a:t>肾脏约在</a:t>
            </a:r>
            <a:r>
              <a:rPr lang="en-US" altLang="zh-CN" sz="2400" dirty="0"/>
              <a:t>34-36</a:t>
            </a:r>
            <a:r>
              <a:rPr lang="zh-CN" altLang="en-US" sz="2400" dirty="0"/>
              <a:t>周时才发育完全，肾功能约于</a:t>
            </a:r>
            <a:r>
              <a:rPr lang="en-US" altLang="zh-CN" sz="2400" dirty="0"/>
              <a:t>1-2</a:t>
            </a:r>
            <a:r>
              <a:rPr lang="zh-CN" altLang="en-US" sz="2400" dirty="0"/>
              <a:t>岁时达到与成人相同的肾小球滤过速率</a:t>
            </a:r>
          </a:p>
        </p:txBody>
      </p:sp>
    </p:spTree>
    <p:extLst>
      <p:ext uri="{BB962C8B-B14F-4D97-AF65-F5344CB8AC3E}">
        <p14:creationId xmlns:p14="http://schemas.microsoft.com/office/powerpoint/2010/main" val="4168023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p:txBody>
          <a:bodyPr>
            <a:normAutofit/>
          </a:bodyPr>
          <a:lstStyle/>
          <a:p>
            <a:pPr eaLnBrk="1" hangingPunct="1">
              <a:defRPr/>
            </a:pPr>
            <a:r>
              <a:rPr lang="zh-CN" altLang="en-US" b="1" dirty="0"/>
              <a:t>选择合适的药物</a:t>
            </a:r>
          </a:p>
        </p:txBody>
      </p:sp>
      <p:sp>
        <p:nvSpPr>
          <p:cNvPr id="30722" name="Rectangle 3"/>
          <p:cNvSpPr>
            <a:spLocks noGrp="1" noRot="1" noChangeArrowheads="1"/>
          </p:cNvSpPr>
          <p:nvPr>
            <p:ph idx="1"/>
          </p:nvPr>
        </p:nvSpPr>
        <p:spPr>
          <a:xfrm>
            <a:off x="953598" y="2078851"/>
            <a:ext cx="3618402" cy="3394472"/>
          </a:xfrm>
        </p:spPr>
        <p:txBody>
          <a:bodyPr>
            <a:noAutofit/>
          </a:bodyPr>
          <a:lstStyle/>
          <a:p>
            <a:pPr eaLnBrk="1" hangingPunct="1">
              <a:lnSpc>
                <a:spcPct val="150000"/>
              </a:lnSpc>
              <a:buFont typeface="Wingdings" charset="2"/>
              <a:buNone/>
            </a:pPr>
            <a:r>
              <a:rPr lang="en-US" altLang="zh-CN" sz="2400" b="1" dirty="0"/>
              <a:t>      </a:t>
            </a:r>
            <a:r>
              <a:rPr lang="zh-CN" altLang="en-US" sz="2400" b="1" dirty="0"/>
              <a:t>选择用药的主要依据是</a:t>
            </a:r>
            <a:r>
              <a:rPr lang="zh-CN" altLang="en-US" b="1" dirty="0"/>
              <a:t>小儿年龄、病种和病情</a:t>
            </a:r>
            <a:r>
              <a:rPr lang="zh-CN" altLang="en-US" sz="2400" b="1" dirty="0"/>
              <a:t>，同时要考虑小儿对药物的特殊反应和药物的远期影响。</a:t>
            </a:r>
          </a:p>
          <a:p>
            <a:pPr eaLnBrk="1" hangingPunct="1">
              <a:lnSpc>
                <a:spcPct val="150000"/>
              </a:lnSpc>
              <a:buFont typeface="Wingdings" charset="2"/>
              <a:buNone/>
            </a:pPr>
            <a:r>
              <a:rPr lang="zh-CN" altLang="en-US" sz="2400" b="1" dirty="0"/>
              <a:t>     </a:t>
            </a:r>
          </a:p>
        </p:txBody>
      </p:sp>
      <p:pic>
        <p:nvPicPr>
          <p:cNvPr id="2" name="图片 1"/>
          <p:cNvPicPr>
            <a:picLocks noChangeAspect="1"/>
          </p:cNvPicPr>
          <p:nvPr/>
        </p:nvPicPr>
        <p:blipFill>
          <a:blip r:embed="rId2"/>
          <a:stretch>
            <a:fillRect/>
          </a:stretch>
        </p:blipFill>
        <p:spPr>
          <a:xfrm>
            <a:off x="5058054" y="2402886"/>
            <a:ext cx="2466274" cy="2466274"/>
          </a:xfrm>
          <a:prstGeom prst="rect">
            <a:avLst/>
          </a:prstGeom>
        </p:spPr>
      </p:pic>
    </p:spTree>
    <p:extLst>
      <p:ext uri="{BB962C8B-B14F-4D97-AF65-F5344CB8AC3E}">
        <p14:creationId xmlns:p14="http://schemas.microsoft.com/office/powerpoint/2010/main" val="10496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p:cNvSpPr>
          <p:nvPr>
            <p:ph type="title"/>
          </p:nvPr>
        </p:nvSpPr>
        <p:spPr/>
        <p:txBody>
          <a:bodyPr>
            <a:normAutofit/>
          </a:bodyPr>
          <a:lstStyle/>
          <a:p>
            <a:pPr eaLnBrk="1" hangingPunct="1">
              <a:defRPr/>
            </a:pPr>
            <a:r>
              <a:rPr lang="zh-CN" altLang="en-US" b="1" dirty="0">
                <a:latin typeface="宋体" charset="0"/>
              </a:rPr>
              <a:t>按年龄计算</a:t>
            </a:r>
            <a:endParaRPr lang="zh-CN" altLang="en-US" b="1" dirty="0"/>
          </a:p>
        </p:txBody>
      </p:sp>
      <p:sp>
        <p:nvSpPr>
          <p:cNvPr id="56322" name="Rectangle 3"/>
          <p:cNvSpPr>
            <a:spLocks noGrp="1" noRot="1" noChangeArrowheads="1"/>
          </p:cNvSpPr>
          <p:nvPr>
            <p:ph idx="1"/>
          </p:nvPr>
        </p:nvSpPr>
        <p:spPr/>
        <p:txBody>
          <a:bodyPr>
            <a:normAutofit/>
          </a:bodyPr>
          <a:lstStyle/>
          <a:p>
            <a:pPr eaLnBrk="1" hangingPunct="1">
              <a:lnSpc>
                <a:spcPct val="150000"/>
              </a:lnSpc>
              <a:buFont typeface="Wingdings" charset="2"/>
              <a:buNone/>
            </a:pPr>
            <a:r>
              <a:rPr lang="zh-CN" altLang="en-US" sz="2400" dirty="0"/>
              <a:t>   </a:t>
            </a:r>
            <a:r>
              <a:rPr lang="en-US" altLang="zh-CN" sz="2400" dirty="0" err="1"/>
              <a:t>Fried’s</a:t>
            </a:r>
            <a:r>
              <a:rPr lang="zh-CN" altLang="en-US" sz="2400" dirty="0"/>
              <a:t>公式：婴儿药量</a:t>
            </a:r>
            <a:r>
              <a:rPr lang="en-US" altLang="zh-CN" sz="2400" dirty="0"/>
              <a:t>=</a:t>
            </a:r>
            <a:r>
              <a:rPr lang="zh-CN" altLang="en-US" sz="2400" dirty="0"/>
              <a:t>月龄</a:t>
            </a:r>
            <a:r>
              <a:rPr lang="en-US" altLang="zh-CN" sz="2400" dirty="0"/>
              <a:t>×</a:t>
            </a:r>
            <a:r>
              <a:rPr lang="zh-CN" altLang="en-US" sz="2400" dirty="0"/>
              <a:t>成人剂量</a:t>
            </a:r>
            <a:r>
              <a:rPr lang="en-US" altLang="zh-CN" sz="2400" dirty="0"/>
              <a:t>/150</a:t>
            </a:r>
            <a:endParaRPr lang="zh-CN" altLang="en-US" sz="2400" dirty="0"/>
          </a:p>
          <a:p>
            <a:pPr eaLnBrk="1" hangingPunct="1">
              <a:lnSpc>
                <a:spcPct val="150000"/>
              </a:lnSpc>
              <a:buFont typeface="Wingdings" charset="2"/>
              <a:buNone/>
            </a:pPr>
            <a:r>
              <a:rPr lang="zh-CN" altLang="en-US" sz="2400" dirty="0"/>
              <a:t>   </a:t>
            </a:r>
            <a:r>
              <a:rPr lang="en-US" altLang="zh-CN" sz="2400" dirty="0"/>
              <a:t>Young’s</a:t>
            </a:r>
            <a:r>
              <a:rPr lang="zh-CN" altLang="en-US" sz="2400" dirty="0"/>
              <a:t>公式：小儿药量</a:t>
            </a:r>
            <a:r>
              <a:rPr lang="en-US" altLang="zh-CN" sz="2400" dirty="0"/>
              <a:t>=(</a:t>
            </a:r>
            <a:r>
              <a:rPr lang="zh-CN" altLang="en-US" sz="2400" dirty="0"/>
              <a:t>年龄</a:t>
            </a:r>
            <a:r>
              <a:rPr lang="en-US" altLang="zh-CN" sz="2400" dirty="0"/>
              <a:t>×</a:t>
            </a:r>
            <a:r>
              <a:rPr lang="zh-CN" altLang="en-US" sz="2400" dirty="0"/>
              <a:t>成人剂量</a:t>
            </a:r>
            <a:r>
              <a:rPr lang="en-US" altLang="zh-CN" sz="2400" dirty="0"/>
              <a:t>)/(</a:t>
            </a:r>
            <a:r>
              <a:rPr lang="zh-CN" altLang="en-US" sz="2400" dirty="0"/>
              <a:t>年龄</a:t>
            </a:r>
            <a:r>
              <a:rPr lang="en-US" altLang="zh-CN" sz="2400" dirty="0"/>
              <a:t>+12)</a:t>
            </a:r>
          </a:p>
          <a:p>
            <a:pPr eaLnBrk="1" hangingPunct="1">
              <a:lnSpc>
                <a:spcPct val="150000"/>
              </a:lnSpc>
              <a:buFont typeface="Wingdings" charset="2"/>
              <a:buNone/>
            </a:pPr>
            <a:r>
              <a:rPr lang="zh-CN" altLang="en-US" sz="2400" dirty="0"/>
              <a:t> </a:t>
            </a:r>
          </a:p>
          <a:p>
            <a:pPr eaLnBrk="1" hangingPunct="1">
              <a:lnSpc>
                <a:spcPct val="150000"/>
              </a:lnSpc>
              <a:buFont typeface="Wingdings" charset="2"/>
              <a:buNone/>
            </a:pPr>
            <a:r>
              <a:rPr lang="zh-CN" altLang="en-US" sz="2400" dirty="0">
                <a:solidFill>
                  <a:schemeClr val="hlink"/>
                </a:solidFill>
              </a:rPr>
              <a:t>方法评价：</a:t>
            </a:r>
            <a:r>
              <a:rPr lang="zh-CN" altLang="en-US" sz="2400" dirty="0"/>
              <a:t>比较简单易行剂量，幅度大、不需十分精确的药物，如镇咳药、助消化药等可按年龄计算。</a:t>
            </a:r>
          </a:p>
          <a:p>
            <a:pPr eaLnBrk="1" hangingPunct="1">
              <a:lnSpc>
                <a:spcPct val="150000"/>
              </a:lnSpc>
              <a:buFont typeface="Wingdings" charset="2"/>
              <a:buNone/>
            </a:pPr>
            <a:r>
              <a:rPr lang="zh-CN" altLang="en-US" sz="2400" dirty="0"/>
              <a:t>  </a:t>
            </a:r>
            <a:endParaRPr lang="zh-CN" altLang="en-US" sz="2400" dirty="0">
              <a:solidFill>
                <a:schemeClr val="hlink"/>
              </a:solidFill>
            </a:endParaRPr>
          </a:p>
          <a:p>
            <a:pPr eaLnBrk="1" hangingPunct="1">
              <a:lnSpc>
                <a:spcPct val="150000"/>
              </a:lnSpc>
              <a:buFont typeface="Wingdings" charset="2"/>
              <a:buNone/>
            </a:pPr>
            <a:endParaRPr lang="en-US" altLang="zh-CN" sz="2400" dirty="0"/>
          </a:p>
        </p:txBody>
      </p:sp>
    </p:spTree>
    <p:extLst>
      <p:ext uri="{BB962C8B-B14F-4D97-AF65-F5344CB8AC3E}">
        <p14:creationId xmlns:p14="http://schemas.microsoft.com/office/powerpoint/2010/main" val="113562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p:txBody>
          <a:bodyPr>
            <a:normAutofit/>
          </a:bodyPr>
          <a:lstStyle/>
          <a:p>
            <a:pPr eaLnBrk="1" hangingPunct="1">
              <a:lnSpc>
                <a:spcPct val="80000"/>
              </a:lnSpc>
              <a:buFont typeface="Wingdings" charset="2"/>
              <a:buNone/>
              <a:defRPr/>
            </a:pPr>
            <a:r>
              <a:rPr lang="zh-CN" altLang="en-US" b="1" dirty="0">
                <a:latin typeface="宋体" charset="0"/>
              </a:rPr>
              <a:t>按体重计算：</a:t>
            </a:r>
          </a:p>
        </p:txBody>
      </p:sp>
      <p:sp>
        <p:nvSpPr>
          <p:cNvPr id="57346" name="Rectangle 3"/>
          <p:cNvSpPr>
            <a:spLocks noGrp="1" noRot="1" noChangeArrowheads="1"/>
          </p:cNvSpPr>
          <p:nvPr>
            <p:ph idx="1"/>
          </p:nvPr>
        </p:nvSpPr>
        <p:spPr/>
        <p:txBody>
          <a:bodyPr/>
          <a:lstStyle/>
          <a:p>
            <a:pPr eaLnBrk="1" hangingPunct="1">
              <a:lnSpc>
                <a:spcPct val="150000"/>
              </a:lnSpc>
            </a:pPr>
            <a:r>
              <a:rPr lang="zh-CN" altLang="en-US" sz="2100" dirty="0">
                <a:solidFill>
                  <a:schemeClr val="hlink"/>
                </a:solidFill>
                <a:latin typeface="宋体" charset="0"/>
              </a:rPr>
              <a:t>药品说明书给定儿童剂量：</a:t>
            </a:r>
          </a:p>
          <a:p>
            <a:pPr eaLnBrk="1" hangingPunct="1">
              <a:lnSpc>
                <a:spcPct val="150000"/>
              </a:lnSpc>
              <a:buFont typeface="Wingdings" charset="2"/>
              <a:buNone/>
            </a:pPr>
            <a:r>
              <a:rPr lang="zh-CN" altLang="en-US" sz="2100" dirty="0">
                <a:latin typeface="宋体" charset="0"/>
              </a:rPr>
              <a:t>  儿童用药量</a:t>
            </a:r>
            <a:r>
              <a:rPr lang="en-US" altLang="zh-CN" sz="2100" dirty="0">
                <a:latin typeface="宋体" charset="0"/>
              </a:rPr>
              <a:t>=</a:t>
            </a:r>
            <a:r>
              <a:rPr lang="zh-CN" altLang="en-US" sz="2100" dirty="0">
                <a:latin typeface="宋体" charset="0"/>
              </a:rPr>
              <a:t>儿童体重</a:t>
            </a:r>
            <a:r>
              <a:rPr lang="en-US" altLang="zh-CN" sz="2100" dirty="0">
                <a:latin typeface="宋体" charset="0"/>
              </a:rPr>
              <a:t>(kg)×</a:t>
            </a:r>
            <a:r>
              <a:rPr lang="zh-CN" altLang="en-US" sz="2100" dirty="0">
                <a:latin typeface="宋体" charset="0"/>
              </a:rPr>
              <a:t>给定儿童剂量</a:t>
            </a:r>
            <a:r>
              <a:rPr lang="en-US" altLang="zh-CN" sz="2100" dirty="0">
                <a:latin typeface="宋体" charset="0"/>
              </a:rPr>
              <a:t>mg/(</a:t>
            </a:r>
            <a:r>
              <a:rPr lang="en-US" altLang="zh-CN" sz="2100" dirty="0" err="1">
                <a:latin typeface="宋体" charset="0"/>
              </a:rPr>
              <a:t>kg·d</a:t>
            </a:r>
            <a:r>
              <a:rPr lang="zh-CN" altLang="en-US" sz="2100" dirty="0">
                <a:latin typeface="宋体" charset="0"/>
              </a:rPr>
              <a:t>或次</a:t>
            </a:r>
            <a:r>
              <a:rPr lang="en-US" altLang="zh-CN" sz="2100" dirty="0">
                <a:latin typeface="宋体" charset="0"/>
              </a:rPr>
              <a:t>)</a:t>
            </a:r>
            <a:endParaRPr lang="zh-CN" altLang="en-US" sz="2100" dirty="0">
              <a:latin typeface="宋体" charset="0"/>
            </a:endParaRPr>
          </a:p>
          <a:p>
            <a:pPr eaLnBrk="1" hangingPunct="1">
              <a:lnSpc>
                <a:spcPct val="150000"/>
              </a:lnSpc>
            </a:pPr>
            <a:r>
              <a:rPr lang="zh-CN" altLang="en-US" sz="2100" dirty="0">
                <a:solidFill>
                  <a:schemeClr val="hlink"/>
                </a:solidFill>
                <a:latin typeface="宋体" charset="0"/>
              </a:rPr>
              <a:t>无儿童给定剂量</a:t>
            </a:r>
            <a:r>
              <a:rPr lang="zh-CN" altLang="en-US" sz="2100" dirty="0">
                <a:latin typeface="宋体" charset="0"/>
              </a:rPr>
              <a:t>：</a:t>
            </a:r>
          </a:p>
          <a:p>
            <a:pPr eaLnBrk="1" hangingPunct="1">
              <a:lnSpc>
                <a:spcPct val="150000"/>
              </a:lnSpc>
              <a:buFont typeface="Wingdings" charset="2"/>
              <a:buNone/>
            </a:pPr>
            <a:r>
              <a:rPr lang="zh-CN" altLang="en-US" sz="2100" dirty="0">
                <a:latin typeface="宋体" charset="0"/>
              </a:rPr>
              <a:t>  儿童用药量</a:t>
            </a:r>
            <a:r>
              <a:rPr lang="en-US" altLang="zh-CN" sz="2100" dirty="0">
                <a:latin typeface="宋体" charset="0"/>
              </a:rPr>
              <a:t>=</a:t>
            </a:r>
            <a:r>
              <a:rPr lang="zh-CN" altLang="en-US" sz="2100" dirty="0">
                <a:latin typeface="宋体" charset="0"/>
              </a:rPr>
              <a:t>成人剂量</a:t>
            </a:r>
            <a:r>
              <a:rPr lang="en-US" altLang="zh-CN" sz="2100" dirty="0">
                <a:latin typeface="宋体" charset="0"/>
              </a:rPr>
              <a:t>×</a:t>
            </a:r>
            <a:r>
              <a:rPr lang="zh-CN" altLang="en-US" sz="2100" dirty="0">
                <a:latin typeface="宋体" charset="0"/>
              </a:rPr>
              <a:t>小儿体重</a:t>
            </a:r>
            <a:r>
              <a:rPr lang="en-US" altLang="zh-CN" sz="2100" dirty="0">
                <a:latin typeface="宋体" charset="0"/>
              </a:rPr>
              <a:t>(kg)</a:t>
            </a:r>
            <a:r>
              <a:rPr lang="zh-CN" altLang="en-US" sz="2100" dirty="0">
                <a:latin typeface="宋体" charset="0"/>
              </a:rPr>
              <a:t>／</a:t>
            </a:r>
            <a:r>
              <a:rPr lang="en-US" altLang="zh-CN" sz="2100" dirty="0">
                <a:latin typeface="宋体" charset="0"/>
              </a:rPr>
              <a:t>50</a:t>
            </a:r>
            <a:endParaRPr lang="zh-CN" altLang="en-US" sz="2100" dirty="0">
              <a:latin typeface="宋体" charset="0"/>
            </a:endParaRPr>
          </a:p>
          <a:p>
            <a:pPr eaLnBrk="1" hangingPunct="1">
              <a:lnSpc>
                <a:spcPct val="150000"/>
              </a:lnSpc>
              <a:buFont typeface="Wingdings" charset="2"/>
              <a:buNone/>
            </a:pPr>
            <a:r>
              <a:rPr lang="zh-CN" altLang="en-US" sz="2100" dirty="0">
                <a:solidFill>
                  <a:schemeClr val="hlink"/>
                </a:solidFill>
                <a:latin typeface="宋体" charset="0"/>
              </a:rPr>
              <a:t>方法评价：</a:t>
            </a:r>
            <a:r>
              <a:rPr lang="zh-CN" altLang="en-US" sz="2100" dirty="0">
                <a:latin typeface="宋体" charset="0"/>
              </a:rPr>
              <a:t>简单易记，对年幼儿剂量偏小，对年长儿，特别是体重过重儿剂量偏大。</a:t>
            </a:r>
            <a:endParaRPr lang="en-US" altLang="zh-CN" sz="2100" dirty="0">
              <a:latin typeface="宋体" charset="0"/>
            </a:endParaRPr>
          </a:p>
        </p:txBody>
      </p:sp>
    </p:spTree>
    <p:extLst>
      <p:ext uri="{BB962C8B-B14F-4D97-AF65-F5344CB8AC3E}">
        <p14:creationId xmlns:p14="http://schemas.microsoft.com/office/powerpoint/2010/main" val="173183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p:cNvSpPr>
          <p:nvPr>
            <p:ph type="title"/>
          </p:nvPr>
        </p:nvSpPr>
        <p:spPr/>
        <p:txBody>
          <a:bodyPr>
            <a:normAutofit/>
          </a:bodyPr>
          <a:lstStyle/>
          <a:p>
            <a:pPr marL="67866" indent="-67866">
              <a:defRPr/>
            </a:pPr>
            <a:r>
              <a:rPr lang="zh-CN" altLang="en-US" b="1" dirty="0">
                <a:latin typeface="宋体" charset="0"/>
              </a:rPr>
              <a:t>按体表面积计算：</a:t>
            </a:r>
          </a:p>
        </p:txBody>
      </p:sp>
      <p:sp>
        <p:nvSpPr>
          <p:cNvPr id="58370" name="Rectangle 3"/>
          <p:cNvSpPr>
            <a:spLocks noGrp="1" noRot="1" noChangeArrowheads="1"/>
          </p:cNvSpPr>
          <p:nvPr>
            <p:ph idx="1"/>
          </p:nvPr>
        </p:nvSpPr>
        <p:spPr>
          <a:xfrm>
            <a:off x="710729" y="1412776"/>
            <a:ext cx="8181751" cy="2914650"/>
          </a:xfrm>
        </p:spPr>
        <p:txBody>
          <a:bodyPr>
            <a:noAutofit/>
          </a:bodyPr>
          <a:lstStyle/>
          <a:p>
            <a:pPr eaLnBrk="1" hangingPunct="1">
              <a:lnSpc>
                <a:spcPct val="160000"/>
              </a:lnSpc>
              <a:buFont typeface="Wingdings" charset="2"/>
              <a:buNone/>
            </a:pPr>
            <a:r>
              <a:rPr lang="zh-CN" altLang="en-US" sz="2400" dirty="0"/>
              <a:t> 计算公式为：</a:t>
            </a:r>
          </a:p>
          <a:p>
            <a:pPr eaLnBrk="1" latinLnBrk="1" hangingPunct="1">
              <a:lnSpc>
                <a:spcPct val="160000"/>
              </a:lnSpc>
              <a:buFont typeface="Wingdings" charset="2"/>
              <a:buNone/>
            </a:pPr>
            <a:r>
              <a:rPr lang="en-US" altLang="zh-CN" sz="2400" dirty="0"/>
              <a:t>&lt;30kg </a:t>
            </a:r>
            <a:r>
              <a:rPr lang="zh-CN" altLang="en-US" sz="2400" dirty="0"/>
              <a:t>儿童的体表面积</a:t>
            </a:r>
            <a:r>
              <a:rPr lang="en-US" altLang="zh-CN" sz="2400" dirty="0"/>
              <a:t>(m</a:t>
            </a:r>
            <a:r>
              <a:rPr lang="en-US" altLang="zh-CN" sz="2400" baseline="30000" dirty="0"/>
              <a:t>2</a:t>
            </a:r>
            <a:r>
              <a:rPr lang="en-US" altLang="zh-CN" sz="2400" dirty="0"/>
              <a:t>)</a:t>
            </a:r>
            <a:r>
              <a:rPr lang="zh-CN" altLang="en-US" sz="2400" dirty="0"/>
              <a:t>＝体重</a:t>
            </a:r>
            <a:r>
              <a:rPr lang="en-US" altLang="zh-CN" sz="2400" dirty="0"/>
              <a:t>(kg)×0.035+0.1</a:t>
            </a:r>
          </a:p>
          <a:p>
            <a:pPr eaLnBrk="1" latinLnBrk="1" hangingPunct="1">
              <a:lnSpc>
                <a:spcPct val="160000"/>
              </a:lnSpc>
              <a:buFont typeface="Wingdings" charset="2"/>
              <a:buNone/>
            </a:pPr>
            <a:r>
              <a:rPr lang="en-US" altLang="zh-CN" sz="2400" dirty="0"/>
              <a:t>&gt;30kg </a:t>
            </a:r>
            <a:r>
              <a:rPr lang="zh-CN" altLang="en-US" sz="2400" dirty="0"/>
              <a:t>儿童体表面积</a:t>
            </a:r>
            <a:r>
              <a:rPr lang="en-US" altLang="zh-CN" sz="2400" dirty="0"/>
              <a:t>(m</a:t>
            </a:r>
            <a:r>
              <a:rPr lang="en-US" altLang="zh-CN" sz="2400" baseline="30000" dirty="0"/>
              <a:t>2</a:t>
            </a:r>
            <a:r>
              <a:rPr lang="en-US" altLang="zh-CN" sz="2400" dirty="0"/>
              <a:t>)</a:t>
            </a:r>
            <a:r>
              <a:rPr lang="zh-CN" altLang="en-US" sz="2400" dirty="0"/>
              <a:t>＝</a:t>
            </a:r>
            <a:r>
              <a:rPr lang="en-US" altLang="zh-CN" sz="2400" dirty="0"/>
              <a:t>[</a:t>
            </a:r>
            <a:r>
              <a:rPr lang="zh-CN" altLang="en-US" sz="2400" dirty="0"/>
              <a:t>体重</a:t>
            </a:r>
            <a:r>
              <a:rPr lang="en-US" altLang="zh-CN" sz="2400" dirty="0"/>
              <a:t>(kg) -30]×0.02+1.05</a:t>
            </a:r>
            <a:endParaRPr lang="zh-CN" altLang="en-US" sz="2400" dirty="0"/>
          </a:p>
          <a:p>
            <a:pPr eaLnBrk="1" hangingPunct="1">
              <a:lnSpc>
                <a:spcPct val="160000"/>
              </a:lnSpc>
              <a:buFont typeface="Wingdings" charset="2"/>
              <a:buNone/>
            </a:pPr>
            <a:r>
              <a:rPr lang="zh-CN" altLang="en-US" sz="2400" dirty="0"/>
              <a:t> 儿童用药量</a:t>
            </a:r>
            <a:r>
              <a:rPr lang="en-US" altLang="zh-CN" sz="2400" dirty="0"/>
              <a:t>=</a:t>
            </a:r>
            <a:r>
              <a:rPr lang="zh-CN" altLang="en-US" sz="2400" dirty="0"/>
              <a:t>成人剂量</a:t>
            </a:r>
            <a:r>
              <a:rPr lang="en-US" altLang="zh-CN" sz="2400" dirty="0"/>
              <a:t>×</a:t>
            </a:r>
            <a:r>
              <a:rPr lang="zh-CN" altLang="en-US" sz="2400" dirty="0"/>
              <a:t>儿童体表面积</a:t>
            </a:r>
            <a:r>
              <a:rPr lang="en-US" altLang="zh-CN" sz="2400" dirty="0"/>
              <a:t>/1.73</a:t>
            </a:r>
          </a:p>
          <a:p>
            <a:pPr eaLnBrk="1" hangingPunct="1">
              <a:lnSpc>
                <a:spcPct val="160000"/>
              </a:lnSpc>
              <a:buFont typeface="Wingdings" charset="2"/>
              <a:buNone/>
            </a:pPr>
            <a:r>
              <a:rPr lang="zh-CN" altLang="en-US" sz="2400" dirty="0">
                <a:solidFill>
                  <a:schemeClr val="hlink"/>
                </a:solidFill>
              </a:rPr>
              <a:t>方法评价：</a:t>
            </a:r>
            <a:r>
              <a:rPr lang="zh-CN" altLang="en-US" sz="2400" dirty="0"/>
              <a:t>较按年龄、体重计算更为准确，因其与基础代谢、肾小球滤过率关系更为密切，但计算较为繁琐。</a:t>
            </a:r>
          </a:p>
          <a:p>
            <a:pPr eaLnBrk="1" hangingPunct="1">
              <a:lnSpc>
                <a:spcPct val="160000"/>
              </a:lnSpc>
              <a:buFont typeface="Wingdings" charset="2"/>
              <a:buNone/>
            </a:pPr>
            <a:endParaRPr lang="zh-CN" altLang="en-US" sz="2400" dirty="0"/>
          </a:p>
        </p:txBody>
      </p:sp>
    </p:spTree>
    <p:extLst>
      <p:ext uri="{BB962C8B-B14F-4D97-AF65-F5344CB8AC3E}">
        <p14:creationId xmlns:p14="http://schemas.microsoft.com/office/powerpoint/2010/main" val="208585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827584" y="188640"/>
            <a:ext cx="6405563" cy="857250"/>
          </a:xfrm>
        </p:spPr>
        <p:txBody>
          <a:bodyPr>
            <a:normAutofit/>
          </a:bodyPr>
          <a:lstStyle/>
          <a:p>
            <a:pPr eaLnBrk="1" hangingPunct="1">
              <a:defRPr/>
            </a:pPr>
            <a:r>
              <a:rPr lang="zh-CN" altLang="en-US" b="1" dirty="0">
                <a:latin typeface="Tahoma" charset="0"/>
              </a:rPr>
              <a:t>儿童体重与体表面积粗略折算表</a:t>
            </a:r>
          </a:p>
        </p:txBody>
      </p:sp>
      <p:graphicFrame>
        <p:nvGraphicFramePr>
          <p:cNvPr id="35888" name="Group 48"/>
          <p:cNvGraphicFramePr>
            <a:graphicFrameLocks noGrp="1"/>
          </p:cNvGraphicFramePr>
          <p:nvPr>
            <p:ph idx="1"/>
            <p:extLst>
              <p:ext uri="{D42A27DB-BD31-4B8C-83A1-F6EECF244321}">
                <p14:modId xmlns:p14="http://schemas.microsoft.com/office/powerpoint/2010/main" val="598979265"/>
              </p:ext>
            </p:extLst>
          </p:nvPr>
        </p:nvGraphicFramePr>
        <p:xfrm>
          <a:off x="1331640" y="1988840"/>
          <a:ext cx="6381700" cy="2619503"/>
        </p:xfrm>
        <a:graphic>
          <a:graphicData uri="http://schemas.openxmlformats.org/drawingml/2006/table">
            <a:tbl>
              <a:tblPr/>
              <a:tblGrid>
                <a:gridCol w="885063">
                  <a:extLst>
                    <a:ext uri="{9D8B030D-6E8A-4147-A177-3AD203B41FA5}">
                      <a16:colId xmlns:a16="http://schemas.microsoft.com/office/drawing/2014/main" val="20000"/>
                    </a:ext>
                  </a:extLst>
                </a:gridCol>
                <a:gridCol w="1250781">
                  <a:extLst>
                    <a:ext uri="{9D8B030D-6E8A-4147-A177-3AD203B41FA5}">
                      <a16:colId xmlns:a16="http://schemas.microsoft.com/office/drawing/2014/main" val="20001"/>
                    </a:ext>
                  </a:extLst>
                </a:gridCol>
                <a:gridCol w="871467">
                  <a:extLst>
                    <a:ext uri="{9D8B030D-6E8A-4147-A177-3AD203B41FA5}">
                      <a16:colId xmlns:a16="http://schemas.microsoft.com/office/drawing/2014/main" val="20002"/>
                    </a:ext>
                  </a:extLst>
                </a:gridCol>
                <a:gridCol w="1252141">
                  <a:extLst>
                    <a:ext uri="{9D8B030D-6E8A-4147-A177-3AD203B41FA5}">
                      <a16:colId xmlns:a16="http://schemas.microsoft.com/office/drawing/2014/main" val="20003"/>
                    </a:ext>
                  </a:extLst>
                </a:gridCol>
                <a:gridCol w="871467">
                  <a:extLst>
                    <a:ext uri="{9D8B030D-6E8A-4147-A177-3AD203B41FA5}">
                      <a16:colId xmlns:a16="http://schemas.microsoft.com/office/drawing/2014/main" val="20004"/>
                    </a:ext>
                  </a:extLst>
                </a:gridCol>
                <a:gridCol w="1250781">
                  <a:extLst>
                    <a:ext uri="{9D8B030D-6E8A-4147-A177-3AD203B41FA5}">
                      <a16:colId xmlns:a16="http://schemas.microsoft.com/office/drawing/2014/main" val="20005"/>
                    </a:ext>
                  </a:extLst>
                </a:gridCol>
              </a:tblGrid>
              <a:tr h="716243">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体重（</a:t>
                      </a:r>
                      <a:r>
                        <a:rPr kumimoji="0" lang="en-US" altLang="zh-CN" sz="1800" b="1" i="0" u="none" strike="noStrike" cap="none" normalizeH="0" baseline="0">
                          <a:ln>
                            <a:noFill/>
                          </a:ln>
                          <a:solidFill>
                            <a:schemeClr val="tx1"/>
                          </a:solidFill>
                          <a:effectLst/>
                          <a:latin typeface="Times New Roman" charset="0"/>
                          <a:ea typeface="宋体" charset="0"/>
                        </a:rPr>
                        <a:t>kg</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体表面积（</a:t>
                      </a:r>
                      <a:r>
                        <a:rPr kumimoji="0" lang="en-US" altLang="zh-CN" sz="1800" b="1" i="0" u="none" strike="noStrike" cap="none" normalizeH="0" baseline="0">
                          <a:ln>
                            <a:noFill/>
                          </a:ln>
                          <a:solidFill>
                            <a:schemeClr val="tx1"/>
                          </a:solidFill>
                          <a:effectLst/>
                          <a:latin typeface="Times New Roman" charset="0"/>
                          <a:ea typeface="宋体" charset="0"/>
                        </a:rPr>
                        <a:t>m</a:t>
                      </a:r>
                      <a:r>
                        <a:rPr kumimoji="0" lang="en-US" altLang="zh-CN" sz="1800" b="1" i="0" u="none" strike="noStrike" cap="none" normalizeH="0" baseline="30000">
                          <a:ln>
                            <a:noFill/>
                          </a:ln>
                          <a:solidFill>
                            <a:schemeClr val="tx1"/>
                          </a:solidFill>
                          <a:effectLst/>
                          <a:latin typeface="Times New Roman" charset="0"/>
                          <a:ea typeface="宋体" charset="0"/>
                        </a:rPr>
                        <a:t>2</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体重（</a:t>
                      </a:r>
                      <a:r>
                        <a:rPr kumimoji="0" lang="en-US" altLang="zh-CN" sz="1800" b="1" i="0" u="none" strike="noStrike" cap="none" normalizeH="0" baseline="0">
                          <a:ln>
                            <a:noFill/>
                          </a:ln>
                          <a:solidFill>
                            <a:schemeClr val="tx1"/>
                          </a:solidFill>
                          <a:effectLst/>
                          <a:latin typeface="Times New Roman" charset="0"/>
                          <a:ea typeface="宋体" charset="0"/>
                        </a:rPr>
                        <a:t>kg</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体表面积（</a:t>
                      </a:r>
                      <a:r>
                        <a:rPr kumimoji="0" lang="en-US" altLang="zh-CN" sz="1800" b="1" i="0" u="none" strike="noStrike" cap="none" normalizeH="0" baseline="0">
                          <a:ln>
                            <a:noFill/>
                          </a:ln>
                          <a:solidFill>
                            <a:schemeClr val="tx1"/>
                          </a:solidFill>
                          <a:effectLst/>
                          <a:latin typeface="Times New Roman" charset="0"/>
                          <a:ea typeface="宋体" charset="0"/>
                        </a:rPr>
                        <a:t>m</a:t>
                      </a:r>
                      <a:r>
                        <a:rPr kumimoji="0" lang="en-US" altLang="zh-CN" sz="1800" b="1" i="0" u="none" strike="noStrike" cap="none" normalizeH="0" baseline="30000">
                          <a:ln>
                            <a:noFill/>
                          </a:ln>
                          <a:solidFill>
                            <a:schemeClr val="tx1"/>
                          </a:solidFill>
                          <a:effectLst/>
                          <a:latin typeface="Times New Roman" charset="0"/>
                          <a:ea typeface="宋体" charset="0"/>
                        </a:rPr>
                        <a:t>2</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体重（</a:t>
                      </a:r>
                      <a:r>
                        <a:rPr kumimoji="0" lang="en-US" altLang="zh-CN" sz="1800" b="1" i="0" u="none" strike="noStrike" cap="none" normalizeH="0" baseline="0">
                          <a:ln>
                            <a:noFill/>
                          </a:ln>
                          <a:solidFill>
                            <a:schemeClr val="tx1"/>
                          </a:solidFill>
                          <a:effectLst/>
                          <a:latin typeface="Times New Roman" charset="0"/>
                          <a:ea typeface="宋体" charset="0"/>
                        </a:rPr>
                        <a:t>kg</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ahoma" charset="0"/>
                          <a:ea typeface="宋体" charset="0"/>
                        </a:rPr>
                        <a:t>体表面积（</a:t>
                      </a:r>
                      <a:r>
                        <a:rPr kumimoji="0" lang="en-US" altLang="zh-CN" sz="1800" b="1" i="0" u="none" strike="noStrike" cap="none" normalizeH="0" baseline="0">
                          <a:ln>
                            <a:noFill/>
                          </a:ln>
                          <a:solidFill>
                            <a:schemeClr val="tx1"/>
                          </a:solidFill>
                          <a:effectLst/>
                          <a:latin typeface="Times New Roman" charset="0"/>
                          <a:ea typeface="宋体" charset="0"/>
                        </a:rPr>
                        <a:t>m</a:t>
                      </a:r>
                      <a:r>
                        <a:rPr kumimoji="0" lang="en-US" altLang="zh-CN" sz="1800" b="1" i="0" u="none" strike="noStrike" cap="none" normalizeH="0" baseline="30000">
                          <a:ln>
                            <a:noFill/>
                          </a:ln>
                          <a:solidFill>
                            <a:schemeClr val="tx1"/>
                          </a:solidFill>
                          <a:effectLst/>
                          <a:latin typeface="Times New Roman" charset="0"/>
                          <a:ea typeface="宋体" charset="0"/>
                        </a:rPr>
                        <a:t>2</a:t>
                      </a:r>
                      <a:r>
                        <a:rPr kumimoji="0" lang="zh-CN" altLang="en-US" sz="1800" b="1" i="0" u="none" strike="noStrike" cap="none" normalizeH="0" baseline="0">
                          <a:ln>
                            <a:noFill/>
                          </a:ln>
                          <a:solidFill>
                            <a:schemeClr val="tx1"/>
                          </a:solidFill>
                          <a:effectLst/>
                          <a:latin typeface="Tahoma" charset="0"/>
                          <a:ea typeface="宋体" charset="0"/>
                        </a:rPr>
                        <a:t>）</a:t>
                      </a:r>
                      <a:endParaRPr kumimoji="0" lang="zh-CN" altLang="en-US"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0652">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3</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0.21</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8</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0.42</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16</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0.70 </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1"/>
                  </a:ext>
                </a:extLst>
              </a:tr>
              <a:tr h="380652">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4</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0.25</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9</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0.46</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18</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0.75 </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2"/>
                  </a:ext>
                </a:extLst>
              </a:tr>
              <a:tr h="380652">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5</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0.29</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10</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0.49</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20</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0.80 </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3"/>
                  </a:ext>
                </a:extLst>
              </a:tr>
              <a:tr h="380652">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6</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0.33</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12</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0.56</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25</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0.90 </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4"/>
                  </a:ext>
                </a:extLst>
              </a:tr>
              <a:tr h="380652">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7</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0.39</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14</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0.62</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charset="0"/>
                          <a:ea typeface="宋体" charset="0"/>
                        </a:rPr>
                        <a:t>30</a:t>
                      </a:r>
                      <a:endParaRPr kumimoji="0" lang="zh-CN" altLang="zh-CN" sz="1800" b="1" i="0" u="none" strike="noStrike" cap="none" normalizeH="0" baseline="0">
                        <a:ln>
                          <a:noFill/>
                        </a:ln>
                        <a:solidFill>
                          <a:schemeClr val="tx1"/>
                        </a:solidFill>
                        <a:effectLst/>
                        <a:latin typeface="Tahoma" charset="0"/>
                        <a:ea typeface="微软雅黑" charset="0"/>
                        <a:cs typeface="Times New Roman" charset="0"/>
                      </a:endParaRP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charset="0"/>
                          <a:ea typeface="宋体" charset="0"/>
                        </a:rPr>
                        <a:t>1.15 </a:t>
                      </a:r>
                      <a:endParaRPr kumimoji="0" lang="zh-CN" altLang="zh-CN" sz="1800" b="1" i="0" u="none" strike="noStrike" cap="none" normalizeH="0" baseline="0" dirty="0">
                        <a:ln>
                          <a:noFill/>
                        </a:ln>
                        <a:solidFill>
                          <a:schemeClr val="tx1"/>
                        </a:solidFill>
                        <a:effectLst/>
                        <a:latin typeface="Tahoma" charset="0"/>
                        <a:ea typeface="微软雅黑" charset="0"/>
                        <a:cs typeface="Times New Roman" charset="0"/>
                      </a:endParaRPr>
                    </a:p>
                  </a:txBody>
                  <a:tcPr marL="51435" marR="51435"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59436" name="矩形 4"/>
          <p:cNvSpPr>
            <a:spLocks noChangeArrowheads="1"/>
          </p:cNvSpPr>
          <p:nvPr/>
        </p:nvSpPr>
        <p:spPr bwMode="auto">
          <a:xfrm>
            <a:off x="1331640" y="5089628"/>
            <a:ext cx="6117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defRPr>
            </a:lvl1pPr>
            <a:lvl2pPr marL="742950" indent="-285750">
              <a:defRPr sz="2400">
                <a:solidFill>
                  <a:schemeClr val="tx1"/>
                </a:solidFill>
                <a:latin typeface="Arial" charset="0"/>
                <a:ea typeface="宋体" charset="0"/>
              </a:defRPr>
            </a:lvl2pPr>
            <a:lvl3pPr marL="1143000" indent="-228600">
              <a:defRPr sz="2400">
                <a:solidFill>
                  <a:schemeClr val="tx1"/>
                </a:solidFill>
                <a:latin typeface="Arial" charset="0"/>
                <a:ea typeface="宋体" charset="0"/>
              </a:defRPr>
            </a:lvl3pPr>
            <a:lvl4pPr marL="1600200" indent="-228600">
              <a:defRPr sz="2400">
                <a:solidFill>
                  <a:schemeClr val="tx1"/>
                </a:solidFill>
                <a:latin typeface="Arial" charset="0"/>
                <a:ea typeface="宋体" charset="0"/>
              </a:defRPr>
            </a:lvl4pPr>
            <a:lvl5pPr marL="2057400" indent="-22860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eaLnBrk="1" hangingPunct="1"/>
            <a:r>
              <a:rPr lang="zh-CN" altLang="en-US" b="1">
                <a:latin typeface="Microsoft YaHei" charset="0"/>
                <a:ea typeface="Microsoft YaHei" charset="0"/>
                <a:cs typeface="Microsoft YaHei" charset="0"/>
              </a:rPr>
              <a:t>儿童用药量</a:t>
            </a:r>
            <a:r>
              <a:rPr lang="en-US" altLang="zh-CN" b="1">
                <a:latin typeface="Microsoft YaHei" charset="0"/>
                <a:ea typeface="Microsoft YaHei" charset="0"/>
                <a:cs typeface="Microsoft YaHei" charset="0"/>
              </a:rPr>
              <a:t>=</a:t>
            </a:r>
            <a:r>
              <a:rPr lang="zh-CN" altLang="en-US" b="1">
                <a:latin typeface="Microsoft YaHei" charset="0"/>
                <a:ea typeface="Microsoft YaHei" charset="0"/>
                <a:cs typeface="Microsoft YaHei" charset="0"/>
              </a:rPr>
              <a:t>成人剂量</a:t>
            </a:r>
            <a:r>
              <a:rPr lang="en-US" altLang="zh-CN" b="1">
                <a:latin typeface="Microsoft YaHei" charset="0"/>
                <a:ea typeface="Microsoft YaHei" charset="0"/>
                <a:cs typeface="Microsoft YaHei" charset="0"/>
              </a:rPr>
              <a:t>×</a:t>
            </a:r>
            <a:r>
              <a:rPr lang="zh-CN" altLang="en-US" b="1">
                <a:latin typeface="Microsoft YaHei" charset="0"/>
                <a:ea typeface="Microsoft YaHei" charset="0"/>
                <a:cs typeface="Microsoft YaHei" charset="0"/>
              </a:rPr>
              <a:t>儿童体表面积</a:t>
            </a:r>
            <a:r>
              <a:rPr lang="en-US" altLang="zh-CN" b="1">
                <a:latin typeface="Microsoft YaHei" charset="0"/>
                <a:ea typeface="Microsoft YaHei" charset="0"/>
                <a:cs typeface="Microsoft YaHei" charset="0"/>
              </a:rPr>
              <a:t>/1.73</a:t>
            </a:r>
            <a:endParaRPr lang="zh-CN" altLang="en-US">
              <a:latin typeface="Microsoft YaHei" charset="0"/>
              <a:ea typeface="Microsoft YaHei" charset="0"/>
              <a:cs typeface="Microsoft YaHei" charset="0"/>
            </a:endParaRPr>
          </a:p>
        </p:txBody>
      </p:sp>
    </p:spTree>
    <p:extLst>
      <p:ext uri="{BB962C8B-B14F-4D97-AF65-F5344CB8AC3E}">
        <p14:creationId xmlns:p14="http://schemas.microsoft.com/office/powerpoint/2010/main" val="137206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内容占位符 2"/>
          <p:cNvSpPr>
            <a:spLocks noGrp="1"/>
          </p:cNvSpPr>
          <p:nvPr>
            <p:ph idx="1"/>
          </p:nvPr>
        </p:nvSpPr>
        <p:spPr>
          <a:xfrm>
            <a:off x="755576" y="1268760"/>
            <a:ext cx="7992888" cy="4824536"/>
          </a:xfrm>
        </p:spPr>
        <p:txBody>
          <a:bodyPr>
            <a:normAutofit/>
          </a:bodyPr>
          <a:lstStyle/>
          <a:p>
            <a:pPr eaLnBrk="1" hangingPunct="1">
              <a:buFont typeface="Wingdings" charset="2"/>
              <a:buNone/>
            </a:pPr>
            <a:r>
              <a:rPr lang="zh-CN" altLang="en-US" sz="2400" b="1" dirty="0">
                <a:solidFill>
                  <a:schemeClr val="hlink"/>
                </a:solidFill>
              </a:rPr>
              <a:t> 按成人剂量折算：</a:t>
            </a:r>
            <a:endParaRPr lang="en-US" altLang="zh-CN" sz="2400" b="1" dirty="0">
              <a:solidFill>
                <a:schemeClr val="hlink"/>
              </a:solidFill>
            </a:endParaRPr>
          </a:p>
          <a:p>
            <a:pPr algn="ctr" eaLnBrk="1" hangingPunct="1">
              <a:buFont typeface="Wingdings" charset="2"/>
              <a:buNone/>
            </a:pPr>
            <a:r>
              <a:rPr lang="zh-CN" altLang="en-US" sz="2400" b="1" dirty="0"/>
              <a:t>儿童计量按成人剂量折算表</a:t>
            </a:r>
            <a:endParaRPr lang="en-US" altLang="zh-CN" sz="2400" b="1" dirty="0"/>
          </a:p>
          <a:p>
            <a:pPr algn="ctr" eaLnBrk="1" hangingPunct="1">
              <a:buFont typeface="Wingdings" charset="2"/>
              <a:buNone/>
            </a:pPr>
            <a:endParaRPr lang="en-US" altLang="zh-CN" sz="2400" b="1" dirty="0"/>
          </a:p>
          <a:p>
            <a:pPr algn="ctr" eaLnBrk="1" hangingPunct="1">
              <a:buFont typeface="Wingdings" charset="2"/>
              <a:buNone/>
            </a:pPr>
            <a:endParaRPr lang="en-US" altLang="zh-CN" sz="2400" b="1" dirty="0"/>
          </a:p>
          <a:p>
            <a:pPr algn="ctr" eaLnBrk="1" hangingPunct="1">
              <a:buFont typeface="Wingdings" charset="2"/>
              <a:buNone/>
            </a:pPr>
            <a:endParaRPr lang="en-US" altLang="zh-CN" sz="2400" b="1" dirty="0"/>
          </a:p>
          <a:p>
            <a:pPr algn="ctr" eaLnBrk="1" hangingPunct="1">
              <a:buFont typeface="Wingdings" charset="2"/>
              <a:buNone/>
            </a:pPr>
            <a:endParaRPr lang="en-US" altLang="zh-CN" sz="2400" b="1" dirty="0"/>
          </a:p>
          <a:p>
            <a:pPr algn="ctr" eaLnBrk="1" hangingPunct="1">
              <a:buFont typeface="Wingdings" charset="2"/>
              <a:buNone/>
            </a:pPr>
            <a:endParaRPr lang="en-US" altLang="zh-CN" sz="2400" b="1" dirty="0"/>
          </a:p>
          <a:p>
            <a:pPr eaLnBrk="1" hangingPunct="1">
              <a:buFont typeface="Wingdings" charset="2"/>
              <a:buNone/>
            </a:pPr>
            <a:endParaRPr lang="zh-CN" altLang="en-US" sz="2400" b="1" dirty="0">
              <a:solidFill>
                <a:schemeClr val="hlink"/>
              </a:solidFill>
            </a:endParaRPr>
          </a:p>
          <a:p>
            <a:pPr eaLnBrk="1" hangingPunct="1">
              <a:buFont typeface="Wingdings" charset="2"/>
              <a:buNone/>
            </a:pPr>
            <a:r>
              <a:rPr lang="zh-CN" altLang="en-US" sz="2400" b="1" dirty="0">
                <a:solidFill>
                  <a:schemeClr val="hlink"/>
                </a:solidFill>
              </a:rPr>
              <a:t>方法评价：</a:t>
            </a:r>
            <a:r>
              <a:rPr lang="zh-CN" altLang="en-US" sz="2400" b="1" dirty="0"/>
              <a:t>总的趋势是剂量偏小。</a:t>
            </a:r>
            <a:endParaRPr lang="en-US" altLang="zh-CN" sz="2400" b="1" dirty="0"/>
          </a:p>
          <a:p>
            <a:pPr eaLnBrk="1" hangingPunct="1">
              <a:buFont typeface="Wingdings" charset="2"/>
              <a:buNone/>
            </a:pPr>
            <a:endParaRPr lang="zh-CN" altLang="en-US" sz="2400" b="1" dirty="0">
              <a:solidFill>
                <a:schemeClr val="hlink"/>
              </a:solidFill>
            </a:endParaRPr>
          </a:p>
        </p:txBody>
      </p:sp>
      <p:graphicFrame>
        <p:nvGraphicFramePr>
          <p:cNvPr id="4" name="表格 3"/>
          <p:cNvGraphicFramePr>
            <a:graphicFrameLocks noGrp="1"/>
          </p:cNvGraphicFramePr>
          <p:nvPr/>
        </p:nvGraphicFramePr>
        <p:xfrm>
          <a:off x="1709739" y="2619375"/>
          <a:ext cx="5670949" cy="1843086"/>
        </p:xfrm>
        <a:graphic>
          <a:graphicData uri="http://schemas.openxmlformats.org/drawingml/2006/table">
            <a:tbl>
              <a:tblPr/>
              <a:tblGrid>
                <a:gridCol w="1179910">
                  <a:extLst>
                    <a:ext uri="{9D8B030D-6E8A-4147-A177-3AD203B41FA5}">
                      <a16:colId xmlns:a16="http://schemas.microsoft.com/office/drawing/2014/main" val="20000"/>
                    </a:ext>
                  </a:extLst>
                </a:gridCol>
                <a:gridCol w="1747838">
                  <a:extLst>
                    <a:ext uri="{9D8B030D-6E8A-4147-A177-3AD203B41FA5}">
                      <a16:colId xmlns:a16="http://schemas.microsoft.com/office/drawing/2014/main" val="20001"/>
                    </a:ext>
                  </a:extLst>
                </a:gridCol>
                <a:gridCol w="994172">
                  <a:extLst>
                    <a:ext uri="{9D8B030D-6E8A-4147-A177-3AD203B41FA5}">
                      <a16:colId xmlns:a16="http://schemas.microsoft.com/office/drawing/2014/main" val="20002"/>
                    </a:ext>
                  </a:extLst>
                </a:gridCol>
                <a:gridCol w="1749029">
                  <a:extLst>
                    <a:ext uri="{9D8B030D-6E8A-4147-A177-3AD203B41FA5}">
                      <a16:colId xmlns:a16="http://schemas.microsoft.com/office/drawing/2014/main" val="20003"/>
                    </a:ext>
                  </a:extLst>
                </a:gridCol>
              </a:tblGrid>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年龄</a:t>
                      </a: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相当成人剂量的比例</a:t>
                      </a: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年龄</a:t>
                      </a: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相当成人剂量的比例</a:t>
                      </a: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extLst>
                  <a:ext uri="{0D108BD9-81ED-4DB2-BD59-A6C34878D82A}">
                    <a16:rowId xmlns:a16="http://schemas.microsoft.com/office/drawing/2014/main" val="10000"/>
                  </a:ext>
                </a:extLst>
              </a:tr>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出生～</a:t>
                      </a:r>
                      <a:r>
                        <a:rPr kumimoji="0" lang="en-US" altLang="zh-CN" sz="1400" b="1" i="0" u="none" strike="noStrike" cap="none" normalizeH="0" baseline="0">
                          <a:ln>
                            <a:noFill/>
                          </a:ln>
                          <a:solidFill>
                            <a:schemeClr val="tx1"/>
                          </a:solidFill>
                          <a:effectLst/>
                          <a:latin typeface="宋体" charset="0"/>
                          <a:ea typeface="宋体" charset="0"/>
                        </a:rPr>
                        <a:t>1</a:t>
                      </a:r>
                      <a:r>
                        <a:rPr kumimoji="0" lang="zh-CN" altLang="zh-CN" sz="1400" b="1" i="0" u="none" strike="noStrike" cap="none" normalizeH="0" baseline="0">
                          <a:ln>
                            <a:noFill/>
                          </a:ln>
                          <a:solidFill>
                            <a:schemeClr val="tx1"/>
                          </a:solidFill>
                          <a:effectLst/>
                          <a:latin typeface="宋体" charset="0"/>
                          <a:ea typeface="宋体" charset="0"/>
                        </a:rPr>
                        <a:t>个月</a:t>
                      </a: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1/18</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1/14</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4</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6</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1/3</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2/5</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0FFFD"/>
                    </a:solidFill>
                  </a:tcPr>
                </a:tc>
                <a:extLst>
                  <a:ext uri="{0D108BD9-81ED-4DB2-BD59-A6C34878D82A}">
                    <a16:rowId xmlns:a16="http://schemas.microsoft.com/office/drawing/2014/main" val="10001"/>
                  </a:ext>
                </a:extLst>
              </a:tr>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a:t>
                      </a:r>
                      <a:r>
                        <a:rPr kumimoji="0" lang="zh-CN" altLang="zh-CN" sz="1400" b="1" i="0" u="none" strike="noStrike" cap="none" normalizeH="0" baseline="0">
                          <a:ln>
                            <a:noFill/>
                          </a:ln>
                          <a:solidFill>
                            <a:schemeClr val="tx1"/>
                          </a:solidFill>
                          <a:effectLst/>
                          <a:latin typeface="宋体" charset="0"/>
                          <a:ea typeface="宋体" charset="0"/>
                        </a:rPr>
                        <a:t>个月～</a:t>
                      </a:r>
                      <a:r>
                        <a:rPr kumimoji="0" lang="en-US" altLang="zh-CN" sz="1400" b="1" i="0" u="none" strike="noStrike" cap="none" normalizeH="0" baseline="0">
                          <a:ln>
                            <a:noFill/>
                          </a:ln>
                          <a:solidFill>
                            <a:schemeClr val="tx1"/>
                          </a:solidFill>
                          <a:effectLst/>
                          <a:latin typeface="宋体" charset="0"/>
                          <a:ea typeface="宋体" charset="0"/>
                        </a:rPr>
                        <a:t>6</a:t>
                      </a:r>
                      <a:r>
                        <a:rPr kumimoji="0" lang="zh-CN" altLang="zh-CN" sz="1400" b="1" i="0" u="none" strike="noStrike" cap="none" normalizeH="0" baseline="0">
                          <a:ln>
                            <a:noFill/>
                          </a:ln>
                          <a:solidFill>
                            <a:schemeClr val="tx1"/>
                          </a:solidFill>
                          <a:effectLst/>
                          <a:latin typeface="宋体" charset="0"/>
                          <a:ea typeface="宋体" charset="0"/>
                        </a:rPr>
                        <a:t>个月</a:t>
                      </a:r>
                    </a:p>
                  </a:txBody>
                  <a:tcPr marL="51435" marR="51435" marT="0" marB="0" anchor="b" horzOverflow="overflow">
                    <a:lnL>
                      <a:noFill/>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1/14</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1/7</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6</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9</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2/5</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1/2</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a:noFill/>
                    </a:lnR>
                    <a:lnT>
                      <a:noFill/>
                    </a:lnT>
                    <a:lnB>
                      <a:noFill/>
                    </a:lnB>
                    <a:lnTlToBr>
                      <a:noFill/>
                    </a:lnTlToBr>
                    <a:lnBlToTr>
                      <a:noFill/>
                    </a:lnBlToTr>
                    <a:solidFill>
                      <a:srgbClr val="B0FFFD"/>
                    </a:solidFill>
                  </a:tcPr>
                </a:tc>
                <a:extLst>
                  <a:ext uri="{0D108BD9-81ED-4DB2-BD59-A6C34878D82A}">
                    <a16:rowId xmlns:a16="http://schemas.microsoft.com/office/drawing/2014/main" val="10002"/>
                  </a:ext>
                </a:extLst>
              </a:tr>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6</a:t>
                      </a:r>
                      <a:r>
                        <a:rPr kumimoji="0" lang="zh-CN" altLang="zh-CN" sz="1400" b="1" i="0" u="none" strike="noStrike" cap="none" normalizeH="0" baseline="0">
                          <a:ln>
                            <a:noFill/>
                          </a:ln>
                          <a:solidFill>
                            <a:schemeClr val="tx1"/>
                          </a:solidFill>
                          <a:effectLst/>
                          <a:latin typeface="宋体" charset="0"/>
                          <a:ea typeface="宋体" charset="0"/>
                        </a:rPr>
                        <a:t>个月～</a:t>
                      </a:r>
                      <a:r>
                        <a:rPr kumimoji="0" lang="en-US" altLang="zh-CN" sz="1400" b="1" i="0" u="none" strike="noStrike" cap="none" normalizeH="0" baseline="0">
                          <a:ln>
                            <a:noFill/>
                          </a:ln>
                          <a:solidFill>
                            <a:schemeClr val="tx1"/>
                          </a:solidFill>
                          <a:effectLst/>
                          <a:latin typeface="宋体" charset="0"/>
                          <a:ea typeface="宋体" charset="0"/>
                        </a:rPr>
                        <a:t>1</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a:noFill/>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1/7</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1/5</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9</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14</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1/2</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2/3</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a:noFill/>
                    </a:lnR>
                    <a:lnT>
                      <a:noFill/>
                    </a:lnT>
                    <a:lnB>
                      <a:noFill/>
                    </a:lnB>
                    <a:lnTlToBr>
                      <a:noFill/>
                    </a:lnTlToBr>
                    <a:lnBlToTr>
                      <a:noFill/>
                    </a:lnBlToTr>
                    <a:solidFill>
                      <a:srgbClr val="B0FFFD"/>
                    </a:solidFill>
                  </a:tcPr>
                </a:tc>
                <a:extLst>
                  <a:ext uri="{0D108BD9-81ED-4DB2-BD59-A6C34878D82A}">
                    <a16:rowId xmlns:a16="http://schemas.microsoft.com/office/drawing/2014/main" val="10003"/>
                  </a:ext>
                </a:extLst>
              </a:tr>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2</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a:noFill/>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1/5</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1/4</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14</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18</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2/3</a:t>
                      </a:r>
                      <a:r>
                        <a:rPr kumimoji="0" lang="zh-CN" altLang="zh-CN" sz="1400" b="1" i="0" u="none" strike="noStrike" cap="none" normalizeH="0" baseline="0">
                          <a:ln>
                            <a:noFill/>
                          </a:ln>
                          <a:solidFill>
                            <a:schemeClr val="tx1"/>
                          </a:solidFill>
                          <a:effectLst/>
                          <a:latin typeface="宋体" charset="0"/>
                          <a:ea typeface="宋体" charset="0"/>
                        </a:rPr>
                        <a:t>～全量</a:t>
                      </a:r>
                    </a:p>
                  </a:txBody>
                  <a:tcPr marL="51435" marR="51435" marT="0" marB="0" anchor="b" horzOverflow="overflow">
                    <a:lnL>
                      <a:noFill/>
                    </a:lnL>
                    <a:lnR>
                      <a:noFill/>
                    </a:lnR>
                    <a:lnT>
                      <a:noFill/>
                    </a:lnT>
                    <a:lnB>
                      <a:noFill/>
                    </a:lnB>
                    <a:lnTlToBr>
                      <a:noFill/>
                    </a:lnTlToBr>
                    <a:lnBlToTr>
                      <a:noFill/>
                    </a:lnBlToTr>
                    <a:solidFill>
                      <a:srgbClr val="B0FFFD"/>
                    </a:solidFill>
                  </a:tcPr>
                </a:tc>
                <a:extLst>
                  <a:ext uri="{0D108BD9-81ED-4DB2-BD59-A6C34878D82A}">
                    <a16:rowId xmlns:a16="http://schemas.microsoft.com/office/drawing/2014/main" val="10004"/>
                  </a:ext>
                </a:extLst>
              </a:tr>
              <a:tr h="307181">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2</a:t>
                      </a:r>
                      <a:r>
                        <a:rPr kumimoji="0" lang="zh-CN" altLang="zh-CN" sz="1400" b="1" i="0" u="none" strike="noStrike" cap="none" normalizeH="0" baseline="0">
                          <a:ln>
                            <a:noFill/>
                          </a:ln>
                          <a:solidFill>
                            <a:schemeClr val="tx1"/>
                          </a:solidFill>
                          <a:effectLst/>
                          <a:latin typeface="宋体" charset="0"/>
                          <a:ea typeface="宋体" charset="0"/>
                        </a:rPr>
                        <a:t>岁～</a:t>
                      </a:r>
                      <a:r>
                        <a:rPr kumimoji="0" lang="en-US" altLang="zh-CN" sz="1400" b="1" i="0" u="none" strike="noStrike" cap="none" normalizeH="0" baseline="0">
                          <a:ln>
                            <a:noFill/>
                          </a:ln>
                          <a:solidFill>
                            <a:schemeClr val="tx1"/>
                          </a:solidFill>
                          <a:effectLst/>
                          <a:latin typeface="宋体" charset="0"/>
                          <a:ea typeface="宋体" charset="0"/>
                        </a:rPr>
                        <a:t>4</a:t>
                      </a:r>
                      <a:r>
                        <a:rPr kumimoji="0" lang="zh-CN" altLang="zh-CN" sz="1400" b="1" i="0" u="none" strike="noStrike" cap="none" normalizeH="0" baseline="0">
                          <a:ln>
                            <a:noFill/>
                          </a:ln>
                          <a:solidFill>
                            <a:schemeClr val="tx1"/>
                          </a:solidFill>
                          <a:effectLst/>
                          <a:latin typeface="宋体" charset="0"/>
                          <a:ea typeface="宋体" charset="0"/>
                        </a:rPr>
                        <a:t>岁</a:t>
                      </a:r>
                    </a:p>
                  </a:txBody>
                  <a:tcPr marL="51435" marR="51435"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rPr>
                        <a:t>1/4</a:t>
                      </a:r>
                      <a:r>
                        <a:rPr kumimoji="0" lang="zh-CN" altLang="zh-CN" sz="1400" b="1" i="0" u="none" strike="noStrike" cap="none" normalizeH="0" baseline="0">
                          <a:ln>
                            <a:noFill/>
                          </a:ln>
                          <a:solidFill>
                            <a:schemeClr val="tx1"/>
                          </a:solidFill>
                          <a:effectLst/>
                          <a:latin typeface="宋体" charset="0"/>
                          <a:ea typeface="宋体" charset="0"/>
                        </a:rPr>
                        <a:t>～</a:t>
                      </a:r>
                      <a:r>
                        <a:rPr kumimoji="0" lang="en-US" altLang="zh-CN" sz="1400" b="1" i="0" u="none" strike="noStrike" cap="none" normalizeH="0" baseline="0">
                          <a:ln>
                            <a:noFill/>
                          </a:ln>
                          <a:solidFill>
                            <a:schemeClr val="tx1"/>
                          </a:solidFill>
                          <a:effectLst/>
                          <a:latin typeface="宋体" charset="0"/>
                          <a:ea typeface="宋体" charset="0"/>
                        </a:rPr>
                        <a:t>1/3</a:t>
                      </a:r>
                      <a:endParaRPr kumimoji="0" lang="zh-CN" altLang="zh-CN" sz="1400" b="1" i="0" u="none" strike="noStrike" cap="none" normalizeH="0" baseline="0">
                        <a:ln>
                          <a:noFill/>
                        </a:ln>
                        <a:solidFill>
                          <a:schemeClr val="tx1"/>
                        </a:solidFill>
                        <a:effectLst/>
                        <a:latin typeface="宋体" charset="0"/>
                        <a:ea typeface="宋体" charset="0"/>
                      </a:endParaRPr>
                    </a:p>
                  </a:txBody>
                  <a:tcPr marL="51435" marR="51435"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chemeClr val="tx1"/>
                          </a:solidFill>
                          <a:effectLst/>
                          <a:latin typeface="宋体" charset="0"/>
                          <a:ea typeface="宋体" charset="0"/>
                        </a:rPr>
                        <a:t>　</a:t>
                      </a:r>
                    </a:p>
                  </a:txBody>
                  <a:tcPr marL="51435" marR="51435"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tc>
                  <a:txBody>
                    <a:bodyPr/>
                    <a:lstStyle>
                      <a:lvl1pPr>
                        <a:lnSpc>
                          <a:spcPct val="90000"/>
                        </a:lnSpc>
                        <a:spcBef>
                          <a:spcPts val="1200"/>
                        </a:spcBef>
                        <a:spcAft>
                          <a:spcPts val="200"/>
                        </a:spcAft>
                        <a:buClr>
                          <a:schemeClr val="accent1"/>
                        </a:buClr>
                        <a:buSzPct val="100000"/>
                        <a:buFont typeface="Calibri" charset="0"/>
                        <a:defRPr>
                          <a:solidFill>
                            <a:srgbClr val="404040"/>
                          </a:solidFill>
                          <a:latin typeface="Calibri" charset="0"/>
                          <a:ea typeface="宋体" charset="0"/>
                        </a:defRPr>
                      </a:lvl1pPr>
                      <a:lvl2pPr marL="742950" indent="-285750">
                        <a:lnSpc>
                          <a:spcPct val="90000"/>
                        </a:lnSpc>
                        <a:spcBef>
                          <a:spcPts val="200"/>
                        </a:spcBef>
                        <a:spcAft>
                          <a:spcPts val="400"/>
                        </a:spcAft>
                        <a:buClr>
                          <a:schemeClr val="accent1"/>
                        </a:buClr>
                        <a:buFont typeface="Calibri" charset="0"/>
                        <a:defRPr sz="2400">
                          <a:solidFill>
                            <a:srgbClr val="404040"/>
                          </a:solidFill>
                          <a:latin typeface="Calibri" charset="0"/>
                          <a:ea typeface="宋体" charset="0"/>
                        </a:defRPr>
                      </a:lvl2pPr>
                      <a:lvl3pPr marL="11430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3pPr>
                      <a:lvl4pPr marL="16002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4pPr>
                      <a:lvl5pPr marL="2057400" indent="-22860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5pPr>
                      <a:lvl6pPr marL="25146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6pPr>
                      <a:lvl7pPr marL="29718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7pPr>
                      <a:lvl8pPr marL="34290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8pPr>
                      <a:lvl9pPr marL="3886200" indent="-228600" eaLnBrk="0" fontAlgn="base" hangingPunct="0">
                        <a:lnSpc>
                          <a:spcPct val="90000"/>
                        </a:lnSpc>
                        <a:spcBef>
                          <a:spcPts val="200"/>
                        </a:spcBef>
                        <a:spcAft>
                          <a:spcPts val="400"/>
                        </a:spcAft>
                        <a:buClr>
                          <a:schemeClr val="accent1"/>
                        </a:buClr>
                        <a:buFont typeface="Calibri" charset="0"/>
                        <a:defRPr sz="1200">
                          <a:solidFill>
                            <a:srgbClr val="404040"/>
                          </a:solidFill>
                          <a:latin typeface="Calibri"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宋体" charset="0"/>
                          <a:ea typeface="宋体" charset="0"/>
                        </a:rPr>
                        <a:t>　</a:t>
                      </a:r>
                    </a:p>
                  </a:txBody>
                  <a:tcPr marL="51435" marR="51435"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0FFFD"/>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155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xfrm>
            <a:off x="1173323" y="908720"/>
            <a:ext cx="6405563" cy="857250"/>
          </a:xfrm>
        </p:spPr>
        <p:txBody>
          <a:bodyPr/>
          <a:lstStyle/>
          <a:p>
            <a:pPr eaLnBrk="1" hangingPunct="1"/>
            <a:r>
              <a:rPr lang="zh-CN" altLang="en-US" sz="3000" b="1" dirty="0"/>
              <a:t>确定剂量</a:t>
            </a:r>
          </a:p>
        </p:txBody>
      </p:sp>
      <p:sp>
        <p:nvSpPr>
          <p:cNvPr id="38914" name="Rectangle 3"/>
          <p:cNvSpPr>
            <a:spLocks noGrp="1" noRot="1" noChangeArrowheads="1"/>
          </p:cNvSpPr>
          <p:nvPr>
            <p:ph idx="1"/>
          </p:nvPr>
        </p:nvSpPr>
        <p:spPr>
          <a:xfrm>
            <a:off x="1358503" y="2025253"/>
            <a:ext cx="6405563" cy="1223963"/>
          </a:xfrm>
        </p:spPr>
        <p:txBody>
          <a:bodyPr/>
          <a:lstStyle/>
          <a:p>
            <a:pPr marL="457200" indent="-457200">
              <a:buClr>
                <a:srgbClr val="FF0000"/>
              </a:buClr>
              <a:buFont typeface="Wingdings" charset="2"/>
              <a:buAutoNum type="arabicPeriod"/>
            </a:pPr>
            <a:r>
              <a:rPr lang="zh-CN" altLang="en-US" sz="2100" dirty="0"/>
              <a:t>按年龄折算</a:t>
            </a:r>
          </a:p>
          <a:p>
            <a:pPr marL="457200" indent="-457200">
              <a:buClr>
                <a:srgbClr val="FF0000"/>
              </a:buClr>
              <a:buFont typeface="Wingdings" charset="2"/>
              <a:buAutoNum type="arabicPeriod"/>
            </a:pPr>
            <a:r>
              <a:rPr lang="zh-CN" altLang="en-US" sz="2100" dirty="0"/>
              <a:t>按体重计算</a:t>
            </a:r>
          </a:p>
          <a:p>
            <a:pPr marL="457200" indent="-457200">
              <a:buClr>
                <a:srgbClr val="FF0000"/>
              </a:buClr>
              <a:buFont typeface="Wingdings" charset="2"/>
              <a:buAutoNum type="arabicPeriod"/>
            </a:pPr>
            <a:r>
              <a:rPr lang="zh-CN" altLang="en-US" sz="2100" dirty="0"/>
              <a:t>按体表面积计算</a:t>
            </a:r>
            <a:r>
              <a:rPr lang="en-US" altLang="zh-CN" sz="2100" dirty="0"/>
              <a:t>—— </a:t>
            </a:r>
            <a:r>
              <a:rPr lang="zh-CN" altLang="en-US" sz="2100" dirty="0"/>
              <a:t>最为科学</a:t>
            </a:r>
          </a:p>
        </p:txBody>
      </p:sp>
      <p:sp>
        <p:nvSpPr>
          <p:cNvPr id="38915" name="Rectangle 4"/>
          <p:cNvSpPr>
            <a:spLocks noRot="1" noChangeArrowheads="1"/>
          </p:cNvSpPr>
          <p:nvPr/>
        </p:nvSpPr>
        <p:spPr bwMode="auto">
          <a:xfrm>
            <a:off x="1385887" y="3267075"/>
            <a:ext cx="7002537" cy="26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charset="2"/>
              <a:buChar char=""/>
              <a:defRPr>
                <a:solidFill>
                  <a:srgbClr val="404040"/>
                </a:solidFill>
                <a:latin typeface="Trebuchet MS" charset="0"/>
                <a:ea typeface="华文新魏"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ea typeface="华文新魏"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ea typeface="华文新魏"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9pPr>
          </a:lstStyle>
          <a:p>
            <a:pPr eaLnBrk="1" hangingPunct="1">
              <a:spcBef>
                <a:spcPct val="20000"/>
              </a:spcBef>
              <a:buClr>
                <a:schemeClr val="hlink"/>
              </a:buClr>
              <a:buSzPct val="75000"/>
              <a:buFont typeface="Wingdings" charset="2"/>
              <a:buNone/>
            </a:pPr>
            <a:r>
              <a:rPr lang="zh-CN" altLang="en-US" sz="2000" u="sng" dirty="0">
                <a:solidFill>
                  <a:srgbClr val="FF0000"/>
                </a:solidFill>
                <a:latin typeface="Microsoft YaHei" charset="0"/>
                <a:ea typeface="Microsoft YaHei" charset="0"/>
                <a:cs typeface="Microsoft YaHei" charset="0"/>
              </a:rPr>
              <a:t>体重计算方法：</a:t>
            </a:r>
          </a:p>
          <a:p>
            <a:pPr eaLnBrk="1" hangingPunct="1">
              <a:spcBef>
                <a:spcPct val="20000"/>
              </a:spcBef>
              <a:buClr>
                <a:schemeClr val="hlink"/>
              </a:buClr>
              <a:buSzPct val="75000"/>
              <a:buFont typeface="Wingdings" charset="2"/>
              <a:buChar char="u"/>
            </a:pPr>
            <a:r>
              <a:rPr lang="en-US" altLang="en-US" sz="2000" dirty="0">
                <a:solidFill>
                  <a:schemeClr val="tx1"/>
                </a:solidFill>
                <a:latin typeface="Microsoft YaHei" charset="0"/>
                <a:ea typeface="Microsoft YaHei" charset="0"/>
                <a:cs typeface="Microsoft YaHei" charset="0"/>
              </a:rPr>
              <a:t>≤</a:t>
            </a:r>
            <a:r>
              <a:rPr lang="en-US" altLang="zh-CN" sz="2000" dirty="0">
                <a:solidFill>
                  <a:schemeClr val="tx1"/>
                </a:solidFill>
                <a:latin typeface="Microsoft YaHei" charset="0"/>
                <a:ea typeface="Microsoft YaHei" charset="0"/>
                <a:cs typeface="Microsoft YaHei" charset="0"/>
              </a:rPr>
              <a:t>1</a:t>
            </a:r>
            <a:r>
              <a:rPr lang="zh-CN" altLang="en-US" sz="2000" dirty="0">
                <a:solidFill>
                  <a:schemeClr val="tx1"/>
                </a:solidFill>
                <a:latin typeface="Microsoft YaHei" charset="0"/>
                <a:ea typeface="Microsoft YaHei" charset="0"/>
                <a:cs typeface="Microsoft YaHei" charset="0"/>
              </a:rPr>
              <a:t>岁：</a:t>
            </a:r>
          </a:p>
          <a:p>
            <a:pPr eaLnBrk="1" hangingPunct="1">
              <a:spcBef>
                <a:spcPct val="20000"/>
              </a:spcBef>
              <a:buClr>
                <a:schemeClr val="hlink"/>
              </a:buClr>
              <a:buSzPct val="75000"/>
              <a:buFont typeface="Wingdings" charset="2"/>
              <a:buNone/>
            </a:pPr>
            <a:r>
              <a:rPr lang="zh-CN" altLang="en-US" sz="2000" dirty="0">
                <a:solidFill>
                  <a:schemeClr val="tx1"/>
                </a:solidFill>
                <a:latin typeface="Microsoft YaHei" charset="0"/>
                <a:ea typeface="Microsoft YaHei" charset="0"/>
                <a:cs typeface="Microsoft YaHei" charset="0"/>
              </a:rPr>
              <a:t>  </a:t>
            </a:r>
            <a:r>
              <a:rPr lang="en-US" altLang="zh-CN" sz="2000" dirty="0">
                <a:solidFill>
                  <a:srgbClr val="000000"/>
                </a:solidFill>
                <a:latin typeface="Microsoft YaHei" charset="0"/>
                <a:ea typeface="Microsoft YaHei" charset="0"/>
                <a:cs typeface="Microsoft YaHei" charset="0"/>
              </a:rPr>
              <a:t>1-3m   </a:t>
            </a:r>
            <a:r>
              <a:rPr lang="zh-CN" altLang="en-US" sz="2000" dirty="0">
                <a:solidFill>
                  <a:srgbClr val="000000"/>
                </a:solidFill>
                <a:latin typeface="Microsoft YaHei" charset="0"/>
                <a:ea typeface="Microsoft YaHei" charset="0"/>
                <a:cs typeface="Microsoft YaHei" charset="0"/>
              </a:rPr>
              <a:t>体重</a:t>
            </a:r>
            <a:r>
              <a:rPr lang="en-US" altLang="zh-CN" sz="2000" dirty="0">
                <a:solidFill>
                  <a:srgbClr val="000000"/>
                </a:solidFill>
                <a:latin typeface="Microsoft YaHei" charset="0"/>
                <a:ea typeface="Microsoft YaHei" charset="0"/>
                <a:cs typeface="Microsoft YaHei" charset="0"/>
              </a:rPr>
              <a:t>(kg)=</a:t>
            </a:r>
            <a:r>
              <a:rPr lang="zh-CN" altLang="en-US" sz="2000" dirty="0">
                <a:solidFill>
                  <a:srgbClr val="000000"/>
                </a:solidFill>
                <a:latin typeface="Microsoft YaHei" charset="0"/>
                <a:ea typeface="Microsoft YaHei" charset="0"/>
                <a:cs typeface="Microsoft YaHei" charset="0"/>
              </a:rPr>
              <a:t>出生时体重＋月龄</a:t>
            </a:r>
            <a:r>
              <a:rPr lang="en-US" altLang="zh-CN" sz="2000" dirty="0">
                <a:solidFill>
                  <a:srgbClr val="000000"/>
                </a:solidFill>
                <a:latin typeface="Microsoft YaHei" charset="0"/>
                <a:ea typeface="Microsoft YaHei" charset="0"/>
                <a:cs typeface="Microsoft YaHei" charset="0"/>
              </a:rPr>
              <a:t>×0.7</a:t>
            </a:r>
          </a:p>
          <a:p>
            <a:pPr eaLnBrk="1" hangingPunct="1">
              <a:spcBef>
                <a:spcPct val="20000"/>
              </a:spcBef>
              <a:buClr>
                <a:schemeClr val="hlink"/>
              </a:buClr>
              <a:buSzPct val="75000"/>
              <a:buFont typeface="Wingdings" charset="2"/>
              <a:buNone/>
            </a:pPr>
            <a:r>
              <a:rPr lang="en-US" altLang="zh-CN" sz="2000" dirty="0">
                <a:solidFill>
                  <a:srgbClr val="000000"/>
                </a:solidFill>
                <a:latin typeface="Microsoft YaHei" charset="0"/>
                <a:ea typeface="Microsoft YaHei" charset="0"/>
                <a:cs typeface="Microsoft YaHei" charset="0"/>
              </a:rPr>
              <a:t>  4-6m   </a:t>
            </a:r>
            <a:r>
              <a:rPr lang="zh-CN" altLang="en-US" sz="2000" dirty="0">
                <a:solidFill>
                  <a:srgbClr val="000000"/>
                </a:solidFill>
                <a:latin typeface="Microsoft YaHei" charset="0"/>
                <a:ea typeface="Microsoft YaHei" charset="0"/>
                <a:cs typeface="Microsoft YaHei" charset="0"/>
              </a:rPr>
              <a:t>体重</a:t>
            </a:r>
            <a:r>
              <a:rPr lang="en-US" altLang="zh-CN" sz="2000" dirty="0">
                <a:solidFill>
                  <a:srgbClr val="000000"/>
                </a:solidFill>
                <a:latin typeface="Microsoft YaHei" charset="0"/>
                <a:ea typeface="Microsoft YaHei" charset="0"/>
                <a:cs typeface="Microsoft YaHei" charset="0"/>
              </a:rPr>
              <a:t>(kg)=</a:t>
            </a:r>
            <a:r>
              <a:rPr lang="zh-CN" altLang="en-US" sz="2000" dirty="0">
                <a:solidFill>
                  <a:srgbClr val="000000"/>
                </a:solidFill>
                <a:latin typeface="Microsoft YaHei" charset="0"/>
                <a:ea typeface="Microsoft YaHei" charset="0"/>
                <a:cs typeface="Microsoft YaHei" charset="0"/>
              </a:rPr>
              <a:t>出生时体重＋月龄</a:t>
            </a:r>
            <a:r>
              <a:rPr lang="en-US" altLang="zh-CN" sz="2000" dirty="0">
                <a:solidFill>
                  <a:srgbClr val="000000"/>
                </a:solidFill>
                <a:latin typeface="Microsoft YaHei" charset="0"/>
                <a:ea typeface="Microsoft YaHei" charset="0"/>
                <a:cs typeface="Microsoft YaHei" charset="0"/>
              </a:rPr>
              <a:t>×0.6</a:t>
            </a:r>
          </a:p>
          <a:p>
            <a:pPr eaLnBrk="1" hangingPunct="1">
              <a:spcBef>
                <a:spcPct val="20000"/>
              </a:spcBef>
              <a:buClr>
                <a:schemeClr val="hlink"/>
              </a:buClr>
              <a:buSzPct val="75000"/>
              <a:buFont typeface="Wingdings" charset="2"/>
              <a:buNone/>
            </a:pPr>
            <a:r>
              <a:rPr lang="en-US" altLang="zh-CN" sz="2000" dirty="0">
                <a:solidFill>
                  <a:srgbClr val="000000"/>
                </a:solidFill>
                <a:latin typeface="Microsoft YaHei" charset="0"/>
                <a:ea typeface="Microsoft YaHei" charset="0"/>
                <a:cs typeface="Microsoft YaHei" charset="0"/>
              </a:rPr>
              <a:t>  7-12m  </a:t>
            </a:r>
            <a:r>
              <a:rPr lang="zh-CN" altLang="en-US" sz="2000" dirty="0">
                <a:solidFill>
                  <a:srgbClr val="000000"/>
                </a:solidFill>
                <a:latin typeface="Microsoft YaHei" charset="0"/>
                <a:ea typeface="Microsoft YaHei" charset="0"/>
                <a:cs typeface="Microsoft YaHei" charset="0"/>
              </a:rPr>
              <a:t>体重</a:t>
            </a:r>
            <a:r>
              <a:rPr lang="en-US" altLang="zh-CN" sz="2000" dirty="0">
                <a:solidFill>
                  <a:srgbClr val="000000"/>
                </a:solidFill>
                <a:latin typeface="Microsoft YaHei" charset="0"/>
                <a:ea typeface="Microsoft YaHei" charset="0"/>
                <a:cs typeface="Microsoft YaHei" charset="0"/>
              </a:rPr>
              <a:t>(kg)=</a:t>
            </a:r>
            <a:r>
              <a:rPr lang="zh-CN" altLang="en-US" sz="2000" dirty="0">
                <a:solidFill>
                  <a:srgbClr val="000000"/>
                </a:solidFill>
                <a:latin typeface="Microsoft YaHei" charset="0"/>
                <a:ea typeface="Microsoft YaHei" charset="0"/>
                <a:cs typeface="Microsoft YaHei" charset="0"/>
              </a:rPr>
              <a:t>出生时体重＋月龄</a:t>
            </a:r>
            <a:r>
              <a:rPr lang="en-US" altLang="zh-CN" sz="2000" dirty="0">
                <a:solidFill>
                  <a:srgbClr val="000000"/>
                </a:solidFill>
                <a:latin typeface="Microsoft YaHei" charset="0"/>
                <a:ea typeface="Microsoft YaHei" charset="0"/>
                <a:cs typeface="Microsoft YaHei" charset="0"/>
              </a:rPr>
              <a:t>×0.5</a:t>
            </a:r>
          </a:p>
          <a:p>
            <a:pPr eaLnBrk="1" hangingPunct="1">
              <a:spcBef>
                <a:spcPct val="20000"/>
              </a:spcBef>
              <a:buClr>
                <a:schemeClr val="hlink"/>
              </a:buClr>
              <a:buSzPct val="75000"/>
              <a:buFont typeface="Wingdings" charset="2"/>
              <a:buChar char="u"/>
            </a:pPr>
            <a:r>
              <a:rPr lang="en-US" altLang="zh-CN" sz="2000" dirty="0">
                <a:solidFill>
                  <a:schemeClr val="tx1"/>
                </a:solidFill>
                <a:latin typeface="Microsoft YaHei" charset="0"/>
                <a:ea typeface="Microsoft YaHei" charset="0"/>
                <a:cs typeface="Microsoft YaHei" charset="0"/>
              </a:rPr>
              <a:t> &gt;1</a:t>
            </a:r>
            <a:r>
              <a:rPr lang="zh-CN" altLang="en-US" sz="2000" dirty="0">
                <a:solidFill>
                  <a:schemeClr val="tx1"/>
                </a:solidFill>
                <a:latin typeface="Microsoft YaHei" charset="0"/>
                <a:ea typeface="Microsoft YaHei" charset="0"/>
                <a:cs typeface="Microsoft YaHei" charset="0"/>
              </a:rPr>
              <a:t>岁：体重</a:t>
            </a:r>
            <a:r>
              <a:rPr lang="en-US" altLang="zh-CN" sz="2000" dirty="0">
                <a:solidFill>
                  <a:schemeClr val="tx1"/>
                </a:solidFill>
                <a:latin typeface="Microsoft YaHei" charset="0"/>
                <a:ea typeface="Microsoft YaHei" charset="0"/>
                <a:cs typeface="Microsoft YaHei" charset="0"/>
              </a:rPr>
              <a:t>(kg)=</a:t>
            </a:r>
            <a:r>
              <a:rPr lang="zh-CN" altLang="en-US" sz="2000" dirty="0">
                <a:solidFill>
                  <a:schemeClr val="tx1"/>
                </a:solidFill>
                <a:latin typeface="Microsoft YaHei" charset="0"/>
                <a:ea typeface="Microsoft YaHei" charset="0"/>
                <a:cs typeface="Microsoft YaHei" charset="0"/>
              </a:rPr>
              <a:t>实足年龄</a:t>
            </a:r>
            <a:r>
              <a:rPr lang="en-US" altLang="zh-CN" sz="2000" dirty="0">
                <a:solidFill>
                  <a:schemeClr val="tx1"/>
                </a:solidFill>
                <a:latin typeface="Microsoft YaHei" charset="0"/>
                <a:ea typeface="Microsoft YaHei" charset="0"/>
                <a:cs typeface="Microsoft YaHei" charset="0"/>
              </a:rPr>
              <a:t>×2</a:t>
            </a:r>
            <a:r>
              <a:rPr lang="zh-CN" altLang="en-US" sz="2000" dirty="0">
                <a:solidFill>
                  <a:schemeClr val="tx1"/>
                </a:solidFill>
                <a:latin typeface="Microsoft YaHei" charset="0"/>
                <a:ea typeface="Microsoft YaHei" charset="0"/>
                <a:cs typeface="Microsoft YaHei" charset="0"/>
              </a:rPr>
              <a:t>＋</a:t>
            </a:r>
            <a:r>
              <a:rPr lang="en-US" altLang="zh-CN" sz="2000" dirty="0">
                <a:solidFill>
                  <a:schemeClr val="tx1"/>
                </a:solidFill>
                <a:latin typeface="Microsoft YaHei" charset="0"/>
                <a:ea typeface="Microsoft YaHei" charset="0"/>
                <a:cs typeface="Microsoft YaHei" charset="0"/>
              </a:rPr>
              <a:t>8</a:t>
            </a:r>
          </a:p>
        </p:txBody>
      </p:sp>
      <p:sp>
        <p:nvSpPr>
          <p:cNvPr id="38916" name="Line 5"/>
          <p:cNvSpPr>
            <a:spLocks noChangeShapeType="1"/>
          </p:cNvSpPr>
          <p:nvPr/>
        </p:nvSpPr>
        <p:spPr bwMode="auto">
          <a:xfrm>
            <a:off x="1412083" y="3213497"/>
            <a:ext cx="61841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Tree>
    <p:extLst>
      <p:ext uri="{BB962C8B-B14F-4D97-AF65-F5344CB8AC3E}">
        <p14:creationId xmlns:p14="http://schemas.microsoft.com/office/powerpoint/2010/main" val="592268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Rot="1" noChangeArrowheads="1"/>
          </p:cNvSpPr>
          <p:nvPr/>
        </p:nvSpPr>
        <p:spPr bwMode="auto">
          <a:xfrm>
            <a:off x="395536" y="1340563"/>
            <a:ext cx="8748464"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000">
                <a:solidFill>
                  <a:srgbClr val="000000"/>
                </a:solidFill>
                <a:latin typeface="Arial" charset="0"/>
                <a:ea typeface="楷体_GB2312" charset="0"/>
              </a:defRPr>
            </a:lvl1pPr>
            <a:lvl2pPr marL="914400" indent="-457200">
              <a:defRPr sz="2000">
                <a:solidFill>
                  <a:srgbClr val="000000"/>
                </a:solidFill>
                <a:latin typeface="Arial" charset="0"/>
                <a:ea typeface="楷体_GB2312" charset="0"/>
              </a:defRPr>
            </a:lvl2pPr>
            <a:lvl3pPr marL="1371600" indent="-457200">
              <a:defRPr sz="2000">
                <a:solidFill>
                  <a:srgbClr val="000000"/>
                </a:solidFill>
                <a:latin typeface="Arial" charset="0"/>
                <a:ea typeface="楷体_GB2312" charset="0"/>
              </a:defRPr>
            </a:lvl3pPr>
            <a:lvl4pPr marL="1828800" indent="-457200">
              <a:defRPr sz="2000">
                <a:solidFill>
                  <a:srgbClr val="000000"/>
                </a:solidFill>
                <a:latin typeface="Arial" charset="0"/>
                <a:ea typeface="楷体_GB2312" charset="0"/>
              </a:defRPr>
            </a:lvl4pPr>
            <a:lvl5pPr marL="2286000" indent="-457200">
              <a:defRPr sz="2000">
                <a:solidFill>
                  <a:srgbClr val="000000"/>
                </a:solidFill>
                <a:latin typeface="Arial" charset="0"/>
                <a:ea typeface="楷体_GB2312" charset="0"/>
              </a:defRPr>
            </a:lvl5pPr>
            <a:lvl6pPr marL="2743200" indent="-457200" eaLnBrk="0" fontAlgn="base" hangingPunct="0">
              <a:spcBef>
                <a:spcPct val="0"/>
              </a:spcBef>
              <a:spcAft>
                <a:spcPct val="0"/>
              </a:spcAft>
              <a:defRPr sz="2000">
                <a:solidFill>
                  <a:srgbClr val="000000"/>
                </a:solidFill>
                <a:latin typeface="Arial" charset="0"/>
                <a:ea typeface="楷体_GB2312" charset="0"/>
              </a:defRPr>
            </a:lvl6pPr>
            <a:lvl7pPr marL="3200400" indent="-457200" eaLnBrk="0" fontAlgn="base" hangingPunct="0">
              <a:spcBef>
                <a:spcPct val="0"/>
              </a:spcBef>
              <a:spcAft>
                <a:spcPct val="0"/>
              </a:spcAft>
              <a:defRPr sz="2000">
                <a:solidFill>
                  <a:srgbClr val="000000"/>
                </a:solidFill>
                <a:latin typeface="Arial" charset="0"/>
                <a:ea typeface="楷体_GB2312" charset="0"/>
              </a:defRPr>
            </a:lvl7pPr>
            <a:lvl8pPr marL="3657600" indent="-457200" eaLnBrk="0" fontAlgn="base" hangingPunct="0">
              <a:spcBef>
                <a:spcPct val="0"/>
              </a:spcBef>
              <a:spcAft>
                <a:spcPct val="0"/>
              </a:spcAft>
              <a:defRPr sz="2000">
                <a:solidFill>
                  <a:srgbClr val="000000"/>
                </a:solidFill>
                <a:latin typeface="Arial" charset="0"/>
                <a:ea typeface="楷体_GB2312" charset="0"/>
              </a:defRPr>
            </a:lvl8pPr>
            <a:lvl9pPr marL="4114800" indent="-457200" eaLnBrk="0" fontAlgn="base" hangingPunct="0">
              <a:spcBef>
                <a:spcPct val="0"/>
              </a:spcBef>
              <a:spcAft>
                <a:spcPct val="0"/>
              </a:spcAft>
              <a:defRPr sz="2000">
                <a:solidFill>
                  <a:srgbClr val="000000"/>
                </a:solidFill>
                <a:latin typeface="Arial" charset="0"/>
                <a:ea typeface="楷体_GB2312" charset="0"/>
              </a:defRPr>
            </a:lvl9pPr>
          </a:lstStyle>
          <a:p>
            <a:pPr eaLnBrk="1" hangingPunct="1">
              <a:spcBef>
                <a:spcPct val="20000"/>
              </a:spcBef>
              <a:buClr>
                <a:schemeClr val="hlink"/>
              </a:buClr>
              <a:buSzPct val="75000"/>
              <a:buFont typeface="Wingdings" charset="2"/>
              <a:buNone/>
            </a:pPr>
            <a:r>
              <a:rPr lang="zh-CN" altLang="en-US" sz="2400" u="sng" dirty="0">
                <a:solidFill>
                  <a:srgbClr val="FF0000"/>
                </a:solidFill>
                <a:latin typeface="Microsoft YaHei" charset="0"/>
                <a:ea typeface="Microsoft YaHei" charset="0"/>
                <a:cs typeface="Microsoft YaHei" charset="0"/>
              </a:rPr>
              <a:t>按年龄计算用药剂量：</a:t>
            </a:r>
          </a:p>
          <a:p>
            <a:pPr marL="0" indent="0">
              <a:spcBef>
                <a:spcPct val="20000"/>
              </a:spcBef>
              <a:buClr>
                <a:schemeClr val="hlink"/>
              </a:buClr>
              <a:buSzPct val="75000"/>
            </a:pPr>
            <a:r>
              <a:rPr lang="zh-CN" altLang="en-US" sz="2200" b="1" dirty="0">
                <a:latin typeface="Microsoft YaHei" charset="0"/>
                <a:ea typeface="Microsoft YaHei" charset="0"/>
                <a:cs typeface="Microsoft YaHei" charset="0"/>
              </a:rPr>
              <a:t> </a:t>
            </a:r>
            <a:r>
              <a:rPr lang="en-US" altLang="zh-CN" sz="2200" b="1" dirty="0">
                <a:latin typeface="Microsoft YaHei" charset="0"/>
                <a:ea typeface="Microsoft YaHei" charset="0"/>
                <a:cs typeface="Microsoft YaHei" charset="0"/>
              </a:rPr>
              <a:t>1</a:t>
            </a:r>
            <a:r>
              <a:rPr lang="zh-CN" altLang="en-US" sz="2200" b="1" dirty="0">
                <a:latin typeface="Microsoft YaHei" charset="0"/>
                <a:ea typeface="Microsoft YaHei" charset="0"/>
                <a:cs typeface="Microsoft YaHei" charset="0"/>
              </a:rPr>
              <a:t>岁以内剂量</a:t>
            </a:r>
            <a:r>
              <a:rPr lang="en-US" altLang="zh-CN" sz="2200" b="1" dirty="0">
                <a:latin typeface="Microsoft YaHei" charset="0"/>
                <a:ea typeface="Microsoft YaHei" charset="0"/>
                <a:cs typeface="Microsoft YaHei" charset="0"/>
              </a:rPr>
              <a:t>=[0.01×(14</a:t>
            </a:r>
            <a:r>
              <a:rPr lang="zh-CN" altLang="en-US" sz="2200" b="1" dirty="0">
                <a:latin typeface="Microsoft YaHei" charset="0"/>
                <a:ea typeface="Microsoft YaHei" charset="0"/>
                <a:cs typeface="Microsoft YaHei" charset="0"/>
              </a:rPr>
              <a:t>＋月龄</a:t>
            </a:r>
            <a:r>
              <a:rPr lang="en-US" altLang="zh-CN" sz="2200" b="1" dirty="0">
                <a:latin typeface="Microsoft YaHei" charset="0"/>
                <a:ea typeface="Microsoft YaHei" charset="0"/>
                <a:cs typeface="Microsoft YaHei" charset="0"/>
              </a:rPr>
              <a:t>)]×</a:t>
            </a:r>
            <a:r>
              <a:rPr lang="zh-CN" altLang="en-US" sz="2200" b="1" dirty="0">
                <a:latin typeface="Microsoft YaHei" charset="0"/>
                <a:ea typeface="Microsoft YaHei" charset="0"/>
                <a:cs typeface="Microsoft YaHei" charset="0"/>
              </a:rPr>
              <a:t>成人剂量</a:t>
            </a:r>
            <a:r>
              <a:rPr lang="en-US" altLang="zh-CN" sz="2200" b="1" dirty="0">
                <a:latin typeface="Microsoft YaHei" charset="0"/>
                <a:ea typeface="Microsoft YaHei" charset="0"/>
                <a:cs typeface="Microsoft YaHei" charset="0"/>
              </a:rPr>
              <a:t>(</a:t>
            </a:r>
            <a:r>
              <a:rPr lang="en-US" altLang="en-US" sz="2200" b="1" dirty="0">
                <a:latin typeface="Microsoft YaHei" charset="0"/>
                <a:ea typeface="Microsoft YaHei" charset="0"/>
                <a:cs typeface="Microsoft YaHei" charset="0"/>
              </a:rPr>
              <a:t>≤</a:t>
            </a:r>
            <a:r>
              <a:rPr lang="en-US" altLang="zh-CN" sz="2200" b="1" dirty="0">
                <a:latin typeface="Microsoft YaHei" charset="0"/>
                <a:ea typeface="Microsoft YaHei" charset="0"/>
                <a:cs typeface="Microsoft YaHei" charset="0"/>
              </a:rPr>
              <a:t>1</a:t>
            </a:r>
            <a:r>
              <a:rPr lang="zh-CN" altLang="en-US" sz="2200" b="1" dirty="0">
                <a:latin typeface="Microsoft YaHei" charset="0"/>
                <a:ea typeface="Microsoft YaHei" charset="0"/>
                <a:cs typeface="Microsoft YaHei" charset="0"/>
              </a:rPr>
              <a:t>岁</a:t>
            </a:r>
            <a:r>
              <a:rPr lang="en-US" altLang="zh-CN" sz="2200" b="1" dirty="0">
                <a:latin typeface="Microsoft YaHei" charset="0"/>
                <a:ea typeface="Microsoft YaHei" charset="0"/>
                <a:cs typeface="Microsoft YaHei" charset="0"/>
              </a:rPr>
              <a:t>)</a:t>
            </a:r>
          </a:p>
          <a:p>
            <a:pPr eaLnBrk="1" hangingPunct="1">
              <a:spcBef>
                <a:spcPct val="20000"/>
              </a:spcBef>
              <a:buClr>
                <a:schemeClr val="hlink"/>
              </a:buClr>
              <a:buSzPct val="75000"/>
              <a:buFont typeface="Wingdings" charset="2"/>
              <a:buNone/>
            </a:pPr>
            <a:r>
              <a:rPr lang="zh-CN" altLang="en-US" sz="2200" dirty="0">
                <a:latin typeface="Microsoft YaHei" charset="0"/>
                <a:ea typeface="Microsoft YaHei" charset="0"/>
                <a:cs typeface="Microsoft YaHei" charset="0"/>
              </a:rPr>
              <a:t> 例：</a:t>
            </a:r>
            <a:r>
              <a:rPr lang="en-US" altLang="zh-CN" sz="2200" dirty="0">
                <a:latin typeface="Microsoft YaHei" charset="0"/>
                <a:ea typeface="Microsoft YaHei" charset="0"/>
                <a:cs typeface="Microsoft YaHei" charset="0"/>
              </a:rPr>
              <a:t>10</a:t>
            </a:r>
            <a:r>
              <a:rPr lang="zh-CN" altLang="en-US" sz="2200" dirty="0">
                <a:latin typeface="Microsoft YaHei" charset="0"/>
                <a:ea typeface="Microsoft YaHei" charset="0"/>
                <a:cs typeface="Microsoft YaHei" charset="0"/>
              </a:rPr>
              <a:t>个月剂量</a:t>
            </a:r>
            <a:r>
              <a:rPr lang="en-US" altLang="zh-CN" sz="2200" dirty="0">
                <a:latin typeface="Microsoft YaHei" charset="0"/>
                <a:ea typeface="Microsoft YaHei" charset="0"/>
                <a:cs typeface="Microsoft YaHei" charset="0"/>
              </a:rPr>
              <a:t>= [0.01×(14</a:t>
            </a:r>
            <a:r>
              <a:rPr lang="zh-CN" altLang="en-US" sz="2200" dirty="0">
                <a:latin typeface="Microsoft YaHei" charset="0"/>
                <a:ea typeface="Microsoft YaHei" charset="0"/>
                <a:cs typeface="Microsoft YaHei" charset="0"/>
              </a:rPr>
              <a:t>＋</a:t>
            </a:r>
            <a:r>
              <a:rPr lang="en-US" altLang="zh-CN" sz="2200" dirty="0">
                <a:latin typeface="Microsoft YaHei" charset="0"/>
                <a:ea typeface="Microsoft YaHei" charset="0"/>
                <a:cs typeface="Microsoft YaHei" charset="0"/>
              </a:rPr>
              <a:t>10)]×</a:t>
            </a:r>
            <a:r>
              <a:rPr lang="zh-CN" altLang="en-US" sz="2200" dirty="0">
                <a:latin typeface="Microsoft YaHei" charset="0"/>
                <a:ea typeface="Microsoft YaHei" charset="0"/>
                <a:cs typeface="Microsoft YaHei" charset="0"/>
              </a:rPr>
              <a:t>成人剂量  </a:t>
            </a:r>
            <a:r>
              <a:rPr lang="en-US" altLang="zh-CN" sz="2200" dirty="0">
                <a:latin typeface="Microsoft YaHei" charset="0"/>
                <a:ea typeface="Microsoft YaHei" charset="0"/>
                <a:cs typeface="Microsoft YaHei" charset="0"/>
              </a:rPr>
              <a:t>(100mg)=24mg</a:t>
            </a:r>
          </a:p>
          <a:p>
            <a:pPr eaLnBrk="1" hangingPunct="1">
              <a:spcBef>
                <a:spcPct val="20000"/>
              </a:spcBef>
              <a:buClr>
                <a:schemeClr val="hlink"/>
              </a:buClr>
              <a:buSzPct val="75000"/>
              <a:buFont typeface="Wingdings" charset="2"/>
              <a:buNone/>
            </a:pPr>
            <a:r>
              <a:rPr lang="en-US" altLang="zh-CN" sz="2200" b="1" dirty="0">
                <a:latin typeface="Microsoft YaHei" charset="0"/>
                <a:ea typeface="Microsoft YaHei" charset="0"/>
                <a:cs typeface="Microsoft YaHei" charset="0"/>
              </a:rPr>
              <a:t>1</a:t>
            </a:r>
            <a:r>
              <a:rPr lang="zh-CN" altLang="en-US" sz="2200" b="1" dirty="0">
                <a:latin typeface="Microsoft YaHei" charset="0"/>
                <a:ea typeface="Microsoft YaHei" charset="0"/>
                <a:cs typeface="Microsoft YaHei" charset="0"/>
              </a:rPr>
              <a:t>岁以上剂量</a:t>
            </a:r>
            <a:r>
              <a:rPr lang="en-US" altLang="zh-CN" sz="2200" b="1" dirty="0">
                <a:latin typeface="Microsoft YaHei" charset="0"/>
                <a:ea typeface="Microsoft YaHei" charset="0"/>
                <a:cs typeface="Microsoft YaHei" charset="0"/>
              </a:rPr>
              <a:t>=[0.04×(5.5</a:t>
            </a:r>
            <a:r>
              <a:rPr lang="zh-CN" altLang="en-US" sz="2200" b="1" dirty="0">
                <a:latin typeface="Microsoft YaHei" charset="0"/>
                <a:ea typeface="Microsoft YaHei" charset="0"/>
                <a:cs typeface="Microsoft YaHei" charset="0"/>
              </a:rPr>
              <a:t>＋年龄</a:t>
            </a:r>
            <a:r>
              <a:rPr lang="en-US" altLang="zh-CN" sz="2200" b="1" dirty="0">
                <a:latin typeface="Microsoft YaHei" charset="0"/>
                <a:ea typeface="Microsoft YaHei" charset="0"/>
                <a:cs typeface="Microsoft YaHei" charset="0"/>
              </a:rPr>
              <a:t>)]×</a:t>
            </a:r>
            <a:r>
              <a:rPr lang="zh-CN" altLang="en-US" sz="2200" b="1" dirty="0">
                <a:latin typeface="Microsoft YaHei" charset="0"/>
                <a:ea typeface="Microsoft YaHei" charset="0"/>
                <a:cs typeface="Microsoft YaHei" charset="0"/>
              </a:rPr>
              <a:t>成人剂量</a:t>
            </a:r>
            <a:r>
              <a:rPr lang="en-US" altLang="zh-CN" sz="2200" b="1" dirty="0">
                <a:latin typeface="Microsoft YaHei" charset="0"/>
                <a:ea typeface="Microsoft YaHei" charset="0"/>
                <a:cs typeface="Microsoft YaHei" charset="0"/>
              </a:rPr>
              <a:t>(1-14</a:t>
            </a:r>
            <a:r>
              <a:rPr lang="zh-CN" altLang="en-US" sz="2200" b="1" dirty="0">
                <a:latin typeface="Microsoft YaHei" charset="0"/>
                <a:ea typeface="Microsoft YaHei" charset="0"/>
                <a:cs typeface="Microsoft YaHei" charset="0"/>
              </a:rPr>
              <a:t>岁</a:t>
            </a:r>
            <a:r>
              <a:rPr lang="en-US" altLang="zh-CN" sz="2200" b="1" dirty="0">
                <a:latin typeface="Microsoft YaHei" charset="0"/>
                <a:ea typeface="Microsoft YaHei" charset="0"/>
                <a:cs typeface="Microsoft YaHei" charset="0"/>
              </a:rPr>
              <a:t>)</a:t>
            </a:r>
          </a:p>
          <a:p>
            <a:pPr eaLnBrk="1" hangingPunct="1">
              <a:spcBef>
                <a:spcPct val="20000"/>
              </a:spcBef>
              <a:buClr>
                <a:schemeClr val="hlink"/>
              </a:buClr>
              <a:buSzPct val="75000"/>
              <a:buFont typeface="Wingdings" charset="2"/>
              <a:buNone/>
            </a:pPr>
            <a:r>
              <a:rPr lang="zh-CN" altLang="en-US" sz="2200" dirty="0">
                <a:latin typeface="Microsoft YaHei" charset="0"/>
                <a:ea typeface="Microsoft YaHei" charset="0"/>
                <a:cs typeface="Microsoft YaHei" charset="0"/>
              </a:rPr>
              <a:t>   例：</a:t>
            </a:r>
            <a:r>
              <a:rPr lang="en-US" altLang="zh-CN" sz="2200" dirty="0">
                <a:latin typeface="Microsoft YaHei" charset="0"/>
                <a:ea typeface="Microsoft YaHei" charset="0"/>
                <a:cs typeface="Microsoft YaHei" charset="0"/>
              </a:rPr>
              <a:t>5</a:t>
            </a:r>
            <a:r>
              <a:rPr lang="zh-CN" altLang="en-US" sz="2200" dirty="0">
                <a:latin typeface="Microsoft YaHei" charset="0"/>
                <a:ea typeface="Microsoft YaHei" charset="0"/>
                <a:cs typeface="Microsoft YaHei" charset="0"/>
              </a:rPr>
              <a:t>岁剂量＝</a:t>
            </a:r>
            <a:r>
              <a:rPr lang="en-US" altLang="zh-CN" sz="2200" dirty="0">
                <a:latin typeface="Microsoft YaHei" charset="0"/>
                <a:ea typeface="Microsoft YaHei" charset="0"/>
                <a:cs typeface="Microsoft YaHei" charset="0"/>
              </a:rPr>
              <a:t>[0.04×(5.5</a:t>
            </a:r>
            <a:r>
              <a:rPr lang="zh-CN" altLang="en-US" sz="2200" dirty="0">
                <a:latin typeface="Microsoft YaHei" charset="0"/>
                <a:ea typeface="Microsoft YaHei" charset="0"/>
                <a:cs typeface="Microsoft YaHei" charset="0"/>
              </a:rPr>
              <a:t>＋</a:t>
            </a:r>
            <a:r>
              <a:rPr lang="en-US" altLang="zh-CN" sz="2200" dirty="0">
                <a:latin typeface="Microsoft YaHei" charset="0"/>
                <a:ea typeface="Microsoft YaHei" charset="0"/>
                <a:cs typeface="Microsoft YaHei" charset="0"/>
              </a:rPr>
              <a:t>5)]×</a:t>
            </a:r>
            <a:r>
              <a:rPr lang="zh-CN" altLang="en-US" sz="2200" dirty="0">
                <a:latin typeface="Microsoft YaHei" charset="0"/>
                <a:ea typeface="Microsoft YaHei" charset="0"/>
                <a:cs typeface="Microsoft YaHei" charset="0"/>
              </a:rPr>
              <a:t>成人剂量（</a:t>
            </a:r>
            <a:r>
              <a:rPr lang="en-US" altLang="zh-CN" sz="2200" dirty="0">
                <a:latin typeface="Microsoft YaHei" charset="0"/>
                <a:ea typeface="Microsoft YaHei" charset="0"/>
                <a:cs typeface="Microsoft YaHei" charset="0"/>
              </a:rPr>
              <a:t>100mg)=24mg</a:t>
            </a:r>
            <a:r>
              <a:rPr lang="zh-CN" altLang="en-US" sz="2200" dirty="0">
                <a:solidFill>
                  <a:srgbClr val="000066"/>
                </a:solidFill>
                <a:latin typeface="Microsoft YaHei" charset="0"/>
                <a:ea typeface="Microsoft YaHei" charset="0"/>
                <a:cs typeface="Microsoft YaHei" charset="0"/>
              </a:rPr>
              <a:t>    </a:t>
            </a:r>
          </a:p>
          <a:p>
            <a:pPr eaLnBrk="1" hangingPunct="1">
              <a:spcBef>
                <a:spcPct val="20000"/>
              </a:spcBef>
              <a:buClr>
                <a:schemeClr val="hlink"/>
              </a:buClr>
              <a:buSzPct val="75000"/>
              <a:buFont typeface="Wingdings" charset="2"/>
              <a:buNone/>
            </a:pPr>
            <a:r>
              <a:rPr lang="en-US" altLang="zh-CN" sz="2200" dirty="0">
                <a:solidFill>
                  <a:srgbClr val="000066"/>
                </a:solidFill>
                <a:latin typeface="Microsoft YaHei" charset="0"/>
                <a:ea typeface="Microsoft YaHei" charset="0"/>
                <a:cs typeface="Microsoft YaHei" charset="0"/>
              </a:rPr>
              <a:t>      </a:t>
            </a:r>
            <a:endParaRPr lang="zh-CN" altLang="en-US" sz="2200" dirty="0">
              <a:solidFill>
                <a:srgbClr val="000066"/>
              </a:solidFill>
              <a:latin typeface="Microsoft YaHei" charset="0"/>
              <a:ea typeface="Microsoft YaHei" charset="0"/>
              <a:cs typeface="Microsoft YaHei" charset="0"/>
            </a:endParaRPr>
          </a:p>
        </p:txBody>
      </p:sp>
      <p:sp>
        <p:nvSpPr>
          <p:cNvPr id="19465" name="Text Box 9"/>
          <p:cNvSpPr txBox="1">
            <a:spLocks noChangeArrowheads="1"/>
          </p:cNvSpPr>
          <p:nvPr/>
        </p:nvSpPr>
        <p:spPr bwMode="auto">
          <a:xfrm>
            <a:off x="2328863" y="3164682"/>
            <a:ext cx="39719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09600" indent="-609600" eaLnBrk="0" hangingPunct="0">
              <a:defRPr sz="2400">
                <a:solidFill>
                  <a:srgbClr val="000000"/>
                </a:solidFill>
                <a:latin typeface="Arial" charset="0"/>
                <a:ea typeface="楷体_GB2312" charset="0"/>
              </a:defRPr>
            </a:lvl1pPr>
            <a:lvl2pPr eaLnBrk="0" hangingPunct="0">
              <a:defRPr sz="2400">
                <a:solidFill>
                  <a:srgbClr val="000000"/>
                </a:solidFill>
                <a:latin typeface="Arial" charset="0"/>
                <a:ea typeface="楷体_GB2312" charset="0"/>
              </a:defRPr>
            </a:lvl2pPr>
            <a:lvl3pPr eaLnBrk="0" hangingPunct="0">
              <a:defRPr sz="2400">
                <a:solidFill>
                  <a:srgbClr val="000000"/>
                </a:solidFill>
                <a:latin typeface="Arial" charset="0"/>
                <a:ea typeface="楷体_GB2312" charset="0"/>
              </a:defRPr>
            </a:lvl3pPr>
            <a:lvl4pPr eaLnBrk="0" hangingPunct="0">
              <a:defRPr sz="2400">
                <a:solidFill>
                  <a:srgbClr val="000000"/>
                </a:solidFill>
                <a:latin typeface="Arial" charset="0"/>
                <a:ea typeface="楷体_GB2312" charset="0"/>
              </a:defRPr>
            </a:lvl4pPr>
            <a:lvl5pPr eaLnBrk="0" hangingPunct="0">
              <a:defRPr sz="2400">
                <a:solidFill>
                  <a:srgbClr val="000000"/>
                </a:solidFill>
                <a:latin typeface="Arial" charset="0"/>
                <a:ea typeface="楷体_GB2312" charset="0"/>
              </a:defRPr>
            </a:lvl5pPr>
            <a:lvl6pPr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6pPr>
            <a:lvl7pPr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7pPr>
            <a:lvl8pPr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8pPr>
            <a:lvl9pPr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9pPr>
          </a:lstStyle>
          <a:p>
            <a:pPr algn="just" eaLnBrk="1" hangingPunct="1">
              <a:spcBef>
                <a:spcPct val="50000"/>
              </a:spcBef>
              <a:buClr>
                <a:schemeClr val="hlink"/>
              </a:buClr>
              <a:buSzPct val="75000"/>
              <a:buFont typeface="Wingdings" charset="2"/>
              <a:buNone/>
              <a:defRPr/>
            </a:pPr>
            <a:endParaRPr lang="zh-CN" altLang="en-US" sz="1500"/>
          </a:p>
        </p:txBody>
      </p:sp>
      <p:sp>
        <p:nvSpPr>
          <p:cNvPr id="19466" name="Text Box 10"/>
          <p:cNvSpPr txBox="1">
            <a:spLocks noChangeArrowheads="1"/>
          </p:cNvSpPr>
          <p:nvPr/>
        </p:nvSpPr>
        <p:spPr bwMode="auto">
          <a:xfrm>
            <a:off x="611560" y="4250137"/>
            <a:ext cx="710592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609600" indent="-609600" eaLnBrk="0" hangingPunct="0">
              <a:defRPr sz="2400">
                <a:solidFill>
                  <a:srgbClr val="000000"/>
                </a:solidFill>
                <a:latin typeface="Arial" charset="0"/>
                <a:ea typeface="楷体_GB2312" charset="0"/>
              </a:defRPr>
            </a:lvl1pPr>
            <a:lvl2pPr marL="914400" indent="-457200" eaLnBrk="0" hangingPunct="0">
              <a:defRPr sz="2400">
                <a:solidFill>
                  <a:srgbClr val="000000"/>
                </a:solidFill>
                <a:latin typeface="Arial" charset="0"/>
                <a:ea typeface="楷体_GB2312" charset="0"/>
              </a:defRPr>
            </a:lvl2pPr>
            <a:lvl3pPr marL="1371600" indent="-457200" eaLnBrk="0" hangingPunct="0">
              <a:defRPr sz="2400">
                <a:solidFill>
                  <a:srgbClr val="000000"/>
                </a:solidFill>
                <a:latin typeface="Arial" charset="0"/>
                <a:ea typeface="楷体_GB2312" charset="0"/>
              </a:defRPr>
            </a:lvl3pPr>
            <a:lvl4pPr marL="1828800" indent="-457200" eaLnBrk="0" hangingPunct="0">
              <a:defRPr sz="2400">
                <a:solidFill>
                  <a:srgbClr val="000000"/>
                </a:solidFill>
                <a:latin typeface="Arial" charset="0"/>
                <a:ea typeface="楷体_GB2312" charset="0"/>
              </a:defRPr>
            </a:lvl4pPr>
            <a:lvl5pPr marL="2286000" indent="-457200" eaLnBrk="0" hangingPunct="0">
              <a:defRPr sz="2400">
                <a:solidFill>
                  <a:srgbClr val="000000"/>
                </a:solidFill>
                <a:latin typeface="Arial" charset="0"/>
                <a:ea typeface="楷体_GB2312" charset="0"/>
              </a:defRPr>
            </a:lvl5pPr>
            <a:lvl6pPr marL="2743200" indent="-457200"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6pPr>
            <a:lvl7pPr marL="3200400" indent="-457200"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7pPr>
            <a:lvl8pPr marL="3657600" indent="-457200"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8pPr>
            <a:lvl9pPr marL="4114800" indent="-457200" algn="just" eaLnBrk="0" fontAlgn="base" hangingPunct="0">
              <a:spcBef>
                <a:spcPct val="0"/>
              </a:spcBef>
              <a:spcAft>
                <a:spcPct val="0"/>
              </a:spcAft>
              <a:buClr>
                <a:schemeClr val="hlink"/>
              </a:buClr>
              <a:buSzPct val="75000"/>
              <a:buFont typeface="Wingdings" charset="2"/>
              <a:defRPr sz="2400">
                <a:solidFill>
                  <a:srgbClr val="000000"/>
                </a:solidFill>
                <a:latin typeface="Arial" charset="0"/>
                <a:ea typeface="楷体_GB2312" charset="0"/>
              </a:defRPr>
            </a:lvl9pPr>
          </a:lstStyle>
          <a:p>
            <a:pPr algn="just" eaLnBrk="1" hangingPunct="1">
              <a:lnSpc>
                <a:spcPct val="150000"/>
              </a:lnSpc>
              <a:buClr>
                <a:schemeClr val="hlink"/>
              </a:buClr>
              <a:buSzPct val="75000"/>
              <a:buFont typeface="Wingdings" charset="2"/>
              <a:buChar char="v"/>
              <a:defRPr/>
            </a:pPr>
            <a:r>
              <a:rPr lang="en-US" altLang="zh-CN" sz="2200" b="1" dirty="0">
                <a:latin typeface="Microsoft YaHei" charset="0"/>
                <a:ea typeface="Microsoft YaHei" charset="0"/>
                <a:cs typeface="Microsoft YaHei" charset="0"/>
              </a:rPr>
              <a:t>1</a:t>
            </a:r>
            <a:r>
              <a:rPr lang="zh-CN" altLang="en-US" sz="2200" b="1" dirty="0">
                <a:latin typeface="Microsoft YaHei" charset="0"/>
                <a:ea typeface="Microsoft YaHei" charset="0"/>
                <a:cs typeface="Microsoft YaHei" charset="0"/>
              </a:rPr>
              <a:t>岁以内剂量</a:t>
            </a:r>
            <a:r>
              <a:rPr lang="en-US" altLang="zh-CN" sz="2200" b="1" dirty="0">
                <a:latin typeface="Microsoft YaHei" charset="0"/>
                <a:ea typeface="Microsoft YaHei" charset="0"/>
                <a:cs typeface="Microsoft YaHei" charset="0"/>
              </a:rPr>
              <a:t>=0.01×</a:t>
            </a:r>
            <a:r>
              <a:rPr lang="zh-CN" altLang="en-US" sz="2200" b="1" dirty="0">
                <a:latin typeface="Microsoft YaHei" charset="0"/>
                <a:ea typeface="Microsoft YaHei" charset="0"/>
                <a:cs typeface="Microsoft YaHei" charset="0"/>
              </a:rPr>
              <a:t>（月龄</a:t>
            </a:r>
            <a:r>
              <a:rPr lang="en-US" altLang="zh-CN" sz="2200" b="1" dirty="0">
                <a:latin typeface="Microsoft YaHei" charset="0"/>
                <a:ea typeface="Microsoft YaHei" charset="0"/>
                <a:cs typeface="Microsoft YaHei" charset="0"/>
              </a:rPr>
              <a:t>+3</a:t>
            </a:r>
            <a:r>
              <a:rPr lang="zh-CN" altLang="en-US" sz="2200" b="1" dirty="0">
                <a:latin typeface="Microsoft YaHei" charset="0"/>
                <a:ea typeface="Microsoft YaHei" charset="0"/>
                <a:cs typeface="Microsoft YaHei" charset="0"/>
              </a:rPr>
              <a:t>）</a:t>
            </a:r>
            <a:r>
              <a:rPr lang="en-US" altLang="zh-CN" sz="2200" b="1" dirty="0">
                <a:latin typeface="Microsoft YaHei" charset="0"/>
                <a:ea typeface="Microsoft YaHei" charset="0"/>
                <a:cs typeface="Microsoft YaHei" charset="0"/>
              </a:rPr>
              <a:t>×</a:t>
            </a:r>
            <a:r>
              <a:rPr lang="zh-CN" altLang="en-US" sz="2200" b="1" dirty="0">
                <a:latin typeface="Microsoft YaHei" charset="0"/>
                <a:ea typeface="Microsoft YaHei" charset="0"/>
                <a:cs typeface="Microsoft YaHei" charset="0"/>
              </a:rPr>
              <a:t>成人剂量。   </a:t>
            </a:r>
          </a:p>
          <a:p>
            <a:pPr algn="just" eaLnBrk="1" hangingPunct="1">
              <a:lnSpc>
                <a:spcPct val="150000"/>
              </a:lnSpc>
              <a:buClr>
                <a:schemeClr val="hlink"/>
              </a:buClr>
              <a:buSzPct val="75000"/>
              <a:buFont typeface="Wingdings" charset="2"/>
              <a:buNone/>
              <a:defRPr/>
            </a:pPr>
            <a:r>
              <a:rPr lang="en-US" altLang="zh-CN" sz="2200" dirty="0">
                <a:latin typeface="Microsoft YaHei" charset="0"/>
                <a:ea typeface="Microsoft YaHei" charset="0"/>
                <a:cs typeface="Microsoft YaHei" charset="0"/>
              </a:rPr>
              <a:t>      10</a:t>
            </a:r>
            <a:r>
              <a:rPr lang="zh-CN" altLang="en-US" sz="2200" dirty="0">
                <a:latin typeface="Microsoft YaHei" charset="0"/>
                <a:ea typeface="Microsoft YaHei" charset="0"/>
                <a:cs typeface="Microsoft YaHei" charset="0"/>
              </a:rPr>
              <a:t>个月剂量</a:t>
            </a:r>
            <a:r>
              <a:rPr lang="en-US" altLang="zh-CN" sz="2200" dirty="0">
                <a:latin typeface="Microsoft YaHei" charset="0"/>
                <a:ea typeface="Microsoft YaHei" charset="0"/>
                <a:cs typeface="Microsoft YaHei" charset="0"/>
              </a:rPr>
              <a:t>= 0.01×</a:t>
            </a:r>
            <a:r>
              <a:rPr lang="zh-CN" altLang="en-US" sz="2200" dirty="0">
                <a:latin typeface="Microsoft YaHei" charset="0"/>
                <a:ea typeface="Microsoft YaHei" charset="0"/>
                <a:cs typeface="Microsoft YaHei" charset="0"/>
              </a:rPr>
              <a:t>（月龄</a:t>
            </a:r>
            <a:r>
              <a:rPr lang="en-US" altLang="zh-CN" sz="2200" dirty="0">
                <a:latin typeface="Microsoft YaHei" charset="0"/>
                <a:ea typeface="Microsoft YaHei" charset="0"/>
                <a:cs typeface="Microsoft YaHei" charset="0"/>
              </a:rPr>
              <a:t>+3</a:t>
            </a:r>
            <a:r>
              <a:rPr lang="zh-CN" altLang="en-US" sz="2200" dirty="0">
                <a:latin typeface="Microsoft YaHei" charset="0"/>
                <a:ea typeface="Microsoft YaHei" charset="0"/>
                <a:cs typeface="Microsoft YaHei" charset="0"/>
              </a:rPr>
              <a:t>）</a:t>
            </a:r>
            <a:r>
              <a:rPr lang="en-US" altLang="zh-CN" sz="2200" dirty="0">
                <a:latin typeface="Microsoft YaHei" charset="0"/>
                <a:ea typeface="Microsoft YaHei" charset="0"/>
                <a:cs typeface="Microsoft YaHei" charset="0"/>
              </a:rPr>
              <a:t>×100mg=13mg</a:t>
            </a:r>
          </a:p>
          <a:p>
            <a:pPr algn="just" eaLnBrk="1" hangingPunct="1">
              <a:lnSpc>
                <a:spcPct val="150000"/>
              </a:lnSpc>
              <a:buClr>
                <a:schemeClr val="hlink"/>
              </a:buClr>
              <a:buSzPct val="75000"/>
              <a:buFont typeface="Wingdings" charset="2"/>
              <a:buNone/>
              <a:defRPr/>
            </a:pPr>
            <a:r>
              <a:rPr lang="en-US" altLang="zh-CN" sz="2200" dirty="0">
                <a:latin typeface="Microsoft YaHei" charset="0"/>
                <a:ea typeface="Microsoft YaHei" charset="0"/>
                <a:cs typeface="Microsoft YaHei" charset="0"/>
              </a:rPr>
              <a:t>       </a:t>
            </a:r>
            <a:r>
              <a:rPr lang="en-US" altLang="zh-CN" sz="2200" b="1" dirty="0">
                <a:latin typeface="Microsoft YaHei" charset="0"/>
                <a:ea typeface="Microsoft YaHei" charset="0"/>
                <a:cs typeface="Microsoft YaHei" charset="0"/>
              </a:rPr>
              <a:t>1</a:t>
            </a:r>
            <a:r>
              <a:rPr lang="zh-CN" altLang="en-US" sz="2200" b="1" dirty="0">
                <a:latin typeface="Microsoft YaHei" charset="0"/>
                <a:ea typeface="Microsoft YaHei" charset="0"/>
                <a:cs typeface="Microsoft YaHei" charset="0"/>
              </a:rPr>
              <a:t>岁以上剂量</a:t>
            </a:r>
            <a:r>
              <a:rPr lang="en-US" altLang="zh-CN" sz="2200" b="1" dirty="0">
                <a:latin typeface="Microsoft YaHei" charset="0"/>
                <a:ea typeface="Microsoft YaHei" charset="0"/>
                <a:cs typeface="Microsoft YaHei" charset="0"/>
              </a:rPr>
              <a:t>=0.05×</a:t>
            </a:r>
            <a:r>
              <a:rPr lang="zh-CN" altLang="en-US" sz="2200" b="1" dirty="0">
                <a:latin typeface="Microsoft YaHei" charset="0"/>
                <a:ea typeface="Microsoft YaHei" charset="0"/>
                <a:cs typeface="Microsoft YaHei" charset="0"/>
              </a:rPr>
              <a:t>（年龄</a:t>
            </a:r>
            <a:r>
              <a:rPr lang="en-US" altLang="zh-CN" sz="2200" b="1" dirty="0">
                <a:latin typeface="Microsoft YaHei" charset="0"/>
                <a:ea typeface="Microsoft YaHei" charset="0"/>
                <a:cs typeface="Microsoft YaHei" charset="0"/>
              </a:rPr>
              <a:t>+2</a:t>
            </a:r>
            <a:r>
              <a:rPr lang="zh-CN" altLang="en-US" sz="2200" b="1" dirty="0">
                <a:latin typeface="Microsoft YaHei" charset="0"/>
                <a:ea typeface="Microsoft YaHei" charset="0"/>
                <a:cs typeface="Microsoft YaHei" charset="0"/>
              </a:rPr>
              <a:t>）</a:t>
            </a:r>
            <a:r>
              <a:rPr lang="en-US" altLang="zh-CN" sz="2200" b="1" dirty="0">
                <a:latin typeface="Microsoft YaHei" charset="0"/>
                <a:ea typeface="Microsoft YaHei" charset="0"/>
                <a:cs typeface="Microsoft YaHei" charset="0"/>
              </a:rPr>
              <a:t>×</a:t>
            </a:r>
            <a:r>
              <a:rPr lang="zh-CN" altLang="en-US" sz="2200" b="1" dirty="0">
                <a:latin typeface="Microsoft YaHei" charset="0"/>
                <a:ea typeface="Microsoft YaHei" charset="0"/>
                <a:cs typeface="Microsoft YaHei" charset="0"/>
              </a:rPr>
              <a:t>成人剂量。</a:t>
            </a:r>
          </a:p>
          <a:p>
            <a:pPr algn="just" eaLnBrk="1" hangingPunct="1">
              <a:lnSpc>
                <a:spcPct val="150000"/>
              </a:lnSpc>
              <a:buClr>
                <a:schemeClr val="hlink"/>
              </a:buClr>
              <a:buSzPct val="75000"/>
              <a:buFont typeface="Wingdings" charset="2"/>
              <a:buNone/>
              <a:defRPr/>
            </a:pPr>
            <a:r>
              <a:rPr lang="zh-CN" altLang="en-US" sz="2200" dirty="0">
                <a:latin typeface="Microsoft YaHei" charset="0"/>
                <a:ea typeface="Microsoft YaHei" charset="0"/>
                <a:cs typeface="Microsoft YaHei" charset="0"/>
              </a:rPr>
              <a:t>       </a:t>
            </a:r>
            <a:r>
              <a:rPr lang="en-US" altLang="zh-CN" sz="2200" dirty="0">
                <a:latin typeface="Microsoft YaHei" charset="0"/>
                <a:ea typeface="Microsoft YaHei" charset="0"/>
                <a:cs typeface="Microsoft YaHei" charset="0"/>
              </a:rPr>
              <a:t> 5</a:t>
            </a:r>
            <a:r>
              <a:rPr lang="zh-CN" altLang="en-US" sz="2200" dirty="0">
                <a:latin typeface="Microsoft YaHei" charset="0"/>
                <a:ea typeface="Microsoft YaHei" charset="0"/>
                <a:cs typeface="Microsoft YaHei" charset="0"/>
              </a:rPr>
              <a:t>岁剂量＝ </a:t>
            </a:r>
            <a:r>
              <a:rPr lang="en-US" altLang="zh-CN" sz="2200" dirty="0">
                <a:latin typeface="Microsoft YaHei" charset="0"/>
                <a:ea typeface="Microsoft YaHei" charset="0"/>
                <a:cs typeface="Microsoft YaHei" charset="0"/>
              </a:rPr>
              <a:t>0.05×</a:t>
            </a:r>
            <a:r>
              <a:rPr lang="zh-CN" altLang="en-US" sz="2200" dirty="0">
                <a:latin typeface="Microsoft YaHei" charset="0"/>
                <a:ea typeface="Microsoft YaHei" charset="0"/>
                <a:cs typeface="Microsoft YaHei" charset="0"/>
              </a:rPr>
              <a:t>（</a:t>
            </a:r>
            <a:r>
              <a:rPr lang="en-US" altLang="zh-CN" sz="2200" dirty="0">
                <a:latin typeface="Microsoft YaHei" charset="0"/>
                <a:ea typeface="Microsoft YaHei" charset="0"/>
                <a:cs typeface="Microsoft YaHei" charset="0"/>
              </a:rPr>
              <a:t>5+2</a:t>
            </a:r>
            <a:r>
              <a:rPr lang="zh-CN" altLang="en-US" sz="2200" dirty="0">
                <a:latin typeface="Microsoft YaHei" charset="0"/>
                <a:ea typeface="Microsoft YaHei" charset="0"/>
                <a:cs typeface="Microsoft YaHei" charset="0"/>
              </a:rPr>
              <a:t>）</a:t>
            </a:r>
            <a:r>
              <a:rPr lang="en-US" altLang="zh-CN" sz="2200" dirty="0">
                <a:latin typeface="Microsoft YaHei" charset="0"/>
                <a:ea typeface="Microsoft YaHei" charset="0"/>
                <a:cs typeface="Microsoft YaHei" charset="0"/>
              </a:rPr>
              <a:t>×100mg=35mg</a:t>
            </a:r>
          </a:p>
        </p:txBody>
      </p:sp>
    </p:spTree>
    <p:extLst>
      <p:ext uri="{BB962C8B-B14F-4D97-AF65-F5344CB8AC3E}">
        <p14:creationId xmlns:p14="http://schemas.microsoft.com/office/powerpoint/2010/main" val="67557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785926"/>
            <a:ext cx="8034116" cy="2786082"/>
          </a:xfrm>
        </p:spPr>
        <p:txBody>
          <a:bodyPr>
            <a:normAutofit fontScale="90000"/>
          </a:bodyPr>
          <a:lstStyle/>
          <a:p>
            <a:pPr eaLnBrk="0" hangingPunct="0">
              <a:lnSpc>
                <a:spcPct val="200000"/>
              </a:lnSpc>
            </a:pPr>
            <a:br>
              <a:rPr lang="zh-CN" altLang="en-US" sz="4800" b="1" dirty="0">
                <a:solidFill>
                  <a:srgbClr val="FFFF00"/>
                </a:solidFill>
                <a:latin typeface="微软雅黑" panose="020B0503020204020204" pitchFamily="34" charset="-122"/>
                <a:ea typeface="微软雅黑" panose="020B0503020204020204" pitchFamily="34" charset="-122"/>
              </a:rPr>
            </a:br>
            <a:r>
              <a:rPr lang="zh-CN" altLang="en-US" sz="5300" b="1" dirty="0">
                <a:solidFill>
                  <a:schemeClr val="accent1">
                    <a:lumMod val="50000"/>
                  </a:schemeClr>
                </a:solidFill>
                <a:latin typeface="微软雅黑" panose="020B0503020204020204" pitchFamily="34" charset="-122"/>
                <a:ea typeface="微软雅黑" panose="020B0503020204020204" pitchFamily="34" charset="-122"/>
              </a:rPr>
              <a:t>儿科处方审核要点</a:t>
            </a:r>
            <a:br>
              <a:rPr lang="en-US" altLang="zh-CN" sz="4800" b="1" dirty="0">
                <a:latin typeface="微软雅黑" panose="020B0503020204020204" pitchFamily="34" charset="-122"/>
                <a:ea typeface="微软雅黑" panose="020B0503020204020204" pitchFamily="34" charset="-122"/>
                <a:cs typeface="黑体"/>
              </a:rPr>
            </a:br>
            <a:endParaRPr lang="zh-CN" altLang="en-US" sz="4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2555776" y="4797152"/>
            <a:ext cx="6400800" cy="1357322"/>
          </a:xfrm>
        </p:spPr>
        <p:txBody>
          <a:bodyPr>
            <a:normAutofit fontScale="92500" lnSpcReduction="20000"/>
          </a:bodyPr>
          <a:lstStyle/>
          <a:p>
            <a:pPr eaLnBrk="0" hangingPunct="0"/>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中日友好医院</a:t>
            </a:r>
          </a:p>
          <a:p>
            <a:pPr eaLnBrk="0" hangingPunct="0"/>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刘莹</a:t>
            </a:r>
          </a:p>
          <a:p>
            <a:pPr eaLnBrk="0" hangingPunct="0"/>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 2020-7-8</a:t>
            </a:r>
            <a:endParaRPr lang="en-US" altLang="zh-CN" sz="3200" dirty="0">
              <a:solidFill>
                <a:schemeClr val="accent1">
                  <a:lumMod val="50000"/>
                </a:schemeClr>
              </a:solidFill>
              <a:latin typeface="微软雅黑" panose="020B0503020204020204" pitchFamily="34" charset="-122"/>
              <a:ea typeface="微软雅黑" panose="020B0503020204020204" pitchFamily="34" charset="-122"/>
              <a:cs typeface="黑体"/>
            </a:endParaRPr>
          </a:p>
        </p:txBody>
      </p:sp>
    </p:spTree>
    <p:extLst>
      <p:ext uri="{BB962C8B-B14F-4D97-AF65-F5344CB8AC3E}">
        <p14:creationId xmlns:p14="http://schemas.microsoft.com/office/powerpoint/2010/main" val="287412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Rot="1" noChangeArrowheads="1"/>
          </p:cNvSpPr>
          <p:nvPr/>
        </p:nvSpPr>
        <p:spPr bwMode="auto">
          <a:xfrm>
            <a:off x="755576" y="1196752"/>
            <a:ext cx="7848872" cy="480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charset="2"/>
              <a:buChar char=""/>
              <a:defRPr>
                <a:solidFill>
                  <a:srgbClr val="404040"/>
                </a:solidFill>
                <a:latin typeface="Trebuchet MS" charset="0"/>
                <a:ea typeface="华文新魏"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ea typeface="华文新魏"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ea typeface="华文新魏"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9pPr>
          </a:lstStyle>
          <a:p>
            <a:pPr eaLnBrk="1" hangingPunct="1">
              <a:spcBef>
                <a:spcPct val="20000"/>
              </a:spcBef>
              <a:spcAft>
                <a:spcPct val="40000"/>
              </a:spcAft>
              <a:buClr>
                <a:schemeClr val="hlink"/>
              </a:buClr>
              <a:buSzPct val="75000"/>
              <a:buFont typeface="Wingdings" charset="2"/>
              <a:buNone/>
            </a:pPr>
            <a:r>
              <a:rPr lang="zh-CN" altLang="en-US" sz="2400" u="sng" dirty="0">
                <a:solidFill>
                  <a:srgbClr val="FF0000"/>
                </a:solidFill>
                <a:latin typeface="Microsoft YaHei" charset="0"/>
                <a:ea typeface="Microsoft YaHei" charset="0"/>
                <a:cs typeface="Microsoft YaHei" charset="0"/>
              </a:rPr>
              <a:t>按体表面积计算用药剂量：</a:t>
            </a:r>
          </a:p>
          <a:p>
            <a:pPr algn="just" eaLnBrk="1" hangingPunct="1">
              <a:spcBef>
                <a:spcPct val="0"/>
              </a:spcBef>
              <a:buClr>
                <a:schemeClr val="hlink"/>
              </a:buClr>
              <a:buSzPct val="75000"/>
              <a:buFont typeface="Wingdings" charset="2"/>
              <a:buChar char="ü"/>
            </a:pPr>
            <a:r>
              <a:rPr lang="zh-CN" altLang="en-US" sz="2400" dirty="0">
                <a:solidFill>
                  <a:srgbClr val="000000"/>
                </a:solidFill>
                <a:latin typeface="Microsoft YaHei" charset="0"/>
                <a:ea typeface="Microsoft YaHei" charset="0"/>
                <a:cs typeface="Microsoft YaHei" charset="0"/>
              </a:rPr>
              <a:t>体表面积</a:t>
            </a:r>
            <a:r>
              <a:rPr lang="en-US" altLang="zh-CN" sz="2400" dirty="0">
                <a:solidFill>
                  <a:srgbClr val="000000"/>
                </a:solidFill>
                <a:latin typeface="Microsoft YaHei" charset="0"/>
                <a:ea typeface="Microsoft YaHei" charset="0"/>
                <a:cs typeface="Microsoft YaHei" charset="0"/>
              </a:rPr>
              <a:t>(m</a:t>
            </a:r>
            <a:r>
              <a:rPr lang="en-US" altLang="zh-CN" sz="2400" baseline="30000" dirty="0">
                <a:solidFill>
                  <a:srgbClr val="000000"/>
                </a:solidFill>
                <a:latin typeface="Microsoft YaHei" charset="0"/>
                <a:ea typeface="Microsoft YaHei" charset="0"/>
                <a:cs typeface="Microsoft YaHei" charset="0"/>
              </a:rPr>
              <a:t>2</a:t>
            </a:r>
            <a:r>
              <a:rPr lang="en-US" altLang="zh-CN" sz="2400" dirty="0">
                <a:solidFill>
                  <a:srgbClr val="000000"/>
                </a:solidFill>
                <a:latin typeface="Microsoft YaHei" charset="0"/>
                <a:ea typeface="Microsoft YaHei" charset="0"/>
                <a:cs typeface="Microsoft YaHei" charset="0"/>
              </a:rPr>
              <a:t>)=</a:t>
            </a:r>
            <a:r>
              <a:rPr lang="zh-CN" altLang="en-US" sz="2400" dirty="0">
                <a:solidFill>
                  <a:srgbClr val="000000"/>
                </a:solidFill>
                <a:latin typeface="Microsoft YaHei" charset="0"/>
                <a:ea typeface="Microsoft YaHei" charset="0"/>
                <a:cs typeface="Microsoft YaHei" charset="0"/>
              </a:rPr>
              <a:t>体重</a:t>
            </a:r>
            <a:r>
              <a:rPr lang="en-US" altLang="zh-CN" sz="2400" dirty="0">
                <a:solidFill>
                  <a:srgbClr val="000000"/>
                </a:solidFill>
                <a:latin typeface="Microsoft YaHei" charset="0"/>
                <a:ea typeface="Microsoft YaHei" charset="0"/>
                <a:cs typeface="Microsoft YaHei" charset="0"/>
              </a:rPr>
              <a:t>(kg)×0.035</a:t>
            </a:r>
            <a:r>
              <a:rPr lang="zh-CN" altLang="en-US" sz="2400" dirty="0">
                <a:solidFill>
                  <a:srgbClr val="000000"/>
                </a:solidFill>
                <a:latin typeface="Microsoft YaHei" charset="0"/>
                <a:ea typeface="Microsoft YaHei" charset="0"/>
                <a:cs typeface="Microsoft YaHei" charset="0"/>
              </a:rPr>
              <a:t>＋</a:t>
            </a:r>
            <a:r>
              <a:rPr lang="en-US" altLang="zh-CN" sz="2400" dirty="0">
                <a:solidFill>
                  <a:srgbClr val="000000"/>
                </a:solidFill>
                <a:latin typeface="Microsoft YaHei" charset="0"/>
                <a:ea typeface="Microsoft YaHei" charset="0"/>
                <a:cs typeface="Microsoft YaHei" charset="0"/>
              </a:rPr>
              <a:t>0.1 (</a:t>
            </a:r>
            <a:r>
              <a:rPr lang="en-US" altLang="en-US" sz="2400" dirty="0">
                <a:solidFill>
                  <a:schemeClr val="tx1"/>
                </a:solidFill>
                <a:latin typeface="Microsoft YaHei" charset="0"/>
                <a:ea typeface="Microsoft YaHei" charset="0"/>
                <a:cs typeface="Microsoft YaHei" charset="0"/>
              </a:rPr>
              <a:t>≤</a:t>
            </a:r>
            <a:r>
              <a:rPr lang="en-US" altLang="zh-CN" sz="2400" dirty="0">
                <a:solidFill>
                  <a:schemeClr val="tx1"/>
                </a:solidFill>
                <a:latin typeface="Microsoft YaHei" charset="0"/>
                <a:ea typeface="Microsoft YaHei" charset="0"/>
                <a:cs typeface="Microsoft YaHei" charset="0"/>
              </a:rPr>
              <a:t>30kg</a:t>
            </a:r>
            <a:r>
              <a:rPr lang="en-US" altLang="zh-CN" sz="2400" dirty="0">
                <a:solidFill>
                  <a:srgbClr val="000000"/>
                </a:solidFill>
                <a:latin typeface="Microsoft YaHei" charset="0"/>
                <a:ea typeface="Microsoft YaHei" charset="0"/>
                <a:cs typeface="Microsoft YaHei" charset="0"/>
              </a:rPr>
              <a:t>)</a:t>
            </a:r>
          </a:p>
          <a:p>
            <a:pPr algn="just" eaLnBrk="1" hangingPunct="1">
              <a:spcBef>
                <a:spcPct val="0"/>
              </a:spcBef>
              <a:buClr>
                <a:schemeClr val="hlink"/>
              </a:buClr>
              <a:buSzPct val="75000"/>
              <a:buFont typeface="Wingdings" charset="2"/>
              <a:buChar char="ü"/>
            </a:pPr>
            <a:r>
              <a:rPr lang="zh-CN" altLang="en-US" sz="2400" dirty="0">
                <a:solidFill>
                  <a:srgbClr val="000000"/>
                </a:solidFill>
                <a:latin typeface="Microsoft YaHei" charset="0"/>
                <a:ea typeface="Microsoft YaHei" charset="0"/>
                <a:cs typeface="Microsoft YaHei" charset="0"/>
              </a:rPr>
              <a:t>体重在</a:t>
            </a:r>
            <a:r>
              <a:rPr lang="en-US" altLang="zh-CN" sz="2400" dirty="0">
                <a:solidFill>
                  <a:srgbClr val="000000"/>
                </a:solidFill>
                <a:latin typeface="Microsoft YaHei" charset="0"/>
                <a:ea typeface="Microsoft YaHei" charset="0"/>
                <a:cs typeface="Microsoft YaHei" charset="0"/>
              </a:rPr>
              <a:t>30kg</a:t>
            </a:r>
            <a:r>
              <a:rPr lang="zh-CN" altLang="en-US" sz="2400" dirty="0">
                <a:solidFill>
                  <a:srgbClr val="000000"/>
                </a:solidFill>
                <a:latin typeface="Microsoft YaHei" charset="0"/>
                <a:ea typeface="Microsoft YaHei" charset="0"/>
                <a:cs typeface="Microsoft YaHei" charset="0"/>
              </a:rPr>
              <a:t>以上者，体重每增加</a:t>
            </a:r>
            <a:r>
              <a:rPr lang="en-US" altLang="zh-CN" sz="2400" dirty="0">
                <a:solidFill>
                  <a:srgbClr val="000000"/>
                </a:solidFill>
                <a:latin typeface="Microsoft YaHei" charset="0"/>
                <a:ea typeface="Microsoft YaHei" charset="0"/>
                <a:cs typeface="Microsoft YaHei" charset="0"/>
              </a:rPr>
              <a:t>5kg</a:t>
            </a:r>
            <a:r>
              <a:rPr lang="zh-CN" altLang="en-US" sz="2400" dirty="0">
                <a:solidFill>
                  <a:srgbClr val="000000"/>
                </a:solidFill>
                <a:latin typeface="Microsoft YaHei" charset="0"/>
                <a:ea typeface="Microsoft YaHei" charset="0"/>
                <a:cs typeface="Microsoft YaHei" charset="0"/>
              </a:rPr>
              <a:t>，体表面积增加</a:t>
            </a:r>
            <a:r>
              <a:rPr lang="en-US" altLang="zh-CN" sz="2400" dirty="0">
                <a:solidFill>
                  <a:srgbClr val="000000"/>
                </a:solidFill>
                <a:latin typeface="Microsoft YaHei" charset="0"/>
                <a:ea typeface="Microsoft YaHei" charset="0"/>
                <a:cs typeface="Microsoft YaHei" charset="0"/>
              </a:rPr>
              <a:t>0.1m</a:t>
            </a:r>
            <a:r>
              <a:rPr lang="en-US" altLang="zh-CN" sz="2400" baseline="30000" dirty="0">
                <a:solidFill>
                  <a:srgbClr val="000000"/>
                </a:solidFill>
                <a:latin typeface="Microsoft YaHei" charset="0"/>
                <a:ea typeface="Microsoft YaHei" charset="0"/>
                <a:cs typeface="Microsoft YaHei" charset="0"/>
              </a:rPr>
              <a:t>2</a:t>
            </a:r>
          </a:p>
          <a:p>
            <a:pPr algn="just" eaLnBrk="1" hangingPunct="1">
              <a:spcBef>
                <a:spcPct val="0"/>
              </a:spcBef>
              <a:buClr>
                <a:schemeClr val="hlink"/>
              </a:buClr>
              <a:buSzPct val="75000"/>
              <a:buFont typeface="Wingdings" charset="2"/>
              <a:buChar char="ü"/>
            </a:pPr>
            <a:r>
              <a:rPr lang="zh-CN" altLang="en-US" sz="2400" dirty="0">
                <a:solidFill>
                  <a:srgbClr val="000000"/>
                </a:solidFill>
                <a:latin typeface="Microsoft YaHei" charset="0"/>
                <a:ea typeface="Microsoft YaHei" charset="0"/>
                <a:cs typeface="Microsoft YaHei" charset="0"/>
              </a:rPr>
              <a:t>体表面积</a:t>
            </a:r>
            <a:r>
              <a:rPr lang="en-US" altLang="zh-CN" sz="2400" dirty="0">
                <a:solidFill>
                  <a:srgbClr val="000000"/>
                </a:solidFill>
                <a:latin typeface="Microsoft YaHei" charset="0"/>
                <a:ea typeface="Microsoft YaHei" charset="0"/>
                <a:cs typeface="Microsoft YaHei" charset="0"/>
              </a:rPr>
              <a:t>(m</a:t>
            </a:r>
            <a:r>
              <a:rPr lang="en-US" altLang="zh-CN" sz="2400" baseline="30000" dirty="0">
                <a:solidFill>
                  <a:srgbClr val="000000"/>
                </a:solidFill>
                <a:latin typeface="Microsoft YaHei" charset="0"/>
                <a:ea typeface="Microsoft YaHei" charset="0"/>
                <a:cs typeface="Microsoft YaHei" charset="0"/>
              </a:rPr>
              <a:t>2</a:t>
            </a:r>
            <a:r>
              <a:rPr lang="en-US" altLang="zh-CN" sz="2400" dirty="0">
                <a:solidFill>
                  <a:srgbClr val="000000"/>
                </a:solidFill>
                <a:latin typeface="Microsoft YaHei" charset="0"/>
                <a:ea typeface="Microsoft YaHei" charset="0"/>
                <a:cs typeface="Microsoft YaHei" charset="0"/>
              </a:rPr>
              <a:t>)=0.0128×</a:t>
            </a:r>
            <a:r>
              <a:rPr lang="zh-CN" altLang="en-US" sz="2400" dirty="0">
                <a:solidFill>
                  <a:srgbClr val="000000"/>
                </a:solidFill>
                <a:latin typeface="Microsoft YaHei" charset="0"/>
                <a:ea typeface="Microsoft YaHei" charset="0"/>
                <a:cs typeface="Microsoft YaHei" charset="0"/>
              </a:rPr>
              <a:t>体重</a:t>
            </a:r>
            <a:r>
              <a:rPr lang="en-US" altLang="zh-CN" sz="2400" dirty="0">
                <a:solidFill>
                  <a:srgbClr val="000000"/>
                </a:solidFill>
                <a:latin typeface="Microsoft YaHei" charset="0"/>
                <a:ea typeface="Microsoft YaHei" charset="0"/>
                <a:cs typeface="Microsoft YaHei" charset="0"/>
              </a:rPr>
              <a:t>(kg)</a:t>
            </a:r>
            <a:r>
              <a:rPr lang="zh-CN" altLang="en-US" sz="2400" dirty="0">
                <a:solidFill>
                  <a:srgbClr val="000000"/>
                </a:solidFill>
                <a:latin typeface="Microsoft YaHei" charset="0"/>
                <a:ea typeface="Microsoft YaHei" charset="0"/>
                <a:cs typeface="Microsoft YaHei" charset="0"/>
              </a:rPr>
              <a:t>＋</a:t>
            </a:r>
            <a:r>
              <a:rPr lang="en-US" altLang="zh-CN" sz="2400" dirty="0">
                <a:solidFill>
                  <a:srgbClr val="000000"/>
                </a:solidFill>
                <a:latin typeface="Microsoft YaHei" charset="0"/>
                <a:ea typeface="Microsoft YaHei" charset="0"/>
                <a:cs typeface="Microsoft YaHei" charset="0"/>
              </a:rPr>
              <a:t>0.0061×</a:t>
            </a:r>
            <a:r>
              <a:rPr lang="zh-CN" altLang="en-US" sz="2400" dirty="0">
                <a:solidFill>
                  <a:srgbClr val="000000"/>
                </a:solidFill>
                <a:latin typeface="Microsoft YaHei" charset="0"/>
                <a:ea typeface="Microsoft YaHei" charset="0"/>
                <a:cs typeface="Microsoft YaHei" charset="0"/>
              </a:rPr>
              <a:t>身高</a:t>
            </a:r>
            <a:r>
              <a:rPr lang="en-US" altLang="zh-CN" sz="2400" dirty="0">
                <a:solidFill>
                  <a:srgbClr val="000000"/>
                </a:solidFill>
                <a:latin typeface="Microsoft YaHei" charset="0"/>
                <a:ea typeface="Microsoft YaHei" charset="0"/>
                <a:cs typeface="Microsoft YaHei" charset="0"/>
              </a:rPr>
              <a:t>(cm)</a:t>
            </a:r>
            <a:endParaRPr lang="zh-CN" altLang="en-US" sz="2400" baseline="30000" dirty="0">
              <a:solidFill>
                <a:srgbClr val="000000"/>
              </a:solidFill>
              <a:latin typeface="Microsoft YaHei" charset="0"/>
              <a:ea typeface="Microsoft YaHei" charset="0"/>
              <a:cs typeface="Microsoft YaHei" charset="0"/>
            </a:endParaRPr>
          </a:p>
          <a:p>
            <a:pPr algn="just" eaLnBrk="1" hangingPunct="1">
              <a:spcBef>
                <a:spcPct val="0"/>
              </a:spcBef>
              <a:buClr>
                <a:schemeClr val="hlink"/>
              </a:buClr>
              <a:buSzPct val="75000"/>
              <a:buFont typeface="Wingdings" charset="2"/>
              <a:buChar char="ü"/>
            </a:pPr>
            <a:r>
              <a:rPr lang="zh-CN" altLang="en-US" sz="2400" dirty="0">
                <a:solidFill>
                  <a:schemeClr val="tx1"/>
                </a:solidFill>
                <a:latin typeface="Microsoft YaHei" charset="0"/>
                <a:ea typeface="Microsoft YaHei" charset="0"/>
                <a:cs typeface="Microsoft YaHei" charset="0"/>
              </a:rPr>
              <a:t>儿童用药量</a:t>
            </a:r>
            <a:r>
              <a:rPr lang="en-US" altLang="zh-CN" sz="2400" dirty="0">
                <a:solidFill>
                  <a:schemeClr val="tx1"/>
                </a:solidFill>
                <a:latin typeface="Microsoft YaHei" charset="0"/>
                <a:ea typeface="Microsoft YaHei" charset="0"/>
                <a:cs typeface="Microsoft YaHei" charset="0"/>
              </a:rPr>
              <a:t>=</a:t>
            </a:r>
            <a:r>
              <a:rPr lang="zh-CN" altLang="en-US" sz="2400" dirty="0">
                <a:solidFill>
                  <a:schemeClr val="tx1"/>
                </a:solidFill>
                <a:latin typeface="Microsoft YaHei" charset="0"/>
                <a:ea typeface="Microsoft YaHei" charset="0"/>
                <a:cs typeface="Microsoft YaHei" charset="0"/>
              </a:rPr>
              <a:t>儿童体表面积</a:t>
            </a:r>
            <a:r>
              <a:rPr lang="en-US" altLang="zh-CN" sz="2400" dirty="0">
                <a:solidFill>
                  <a:schemeClr val="tx1"/>
                </a:solidFill>
                <a:latin typeface="Microsoft YaHei" charset="0"/>
                <a:ea typeface="Microsoft YaHei" charset="0"/>
                <a:cs typeface="Microsoft YaHei" charset="0"/>
              </a:rPr>
              <a:t>×</a:t>
            </a:r>
            <a:r>
              <a:rPr lang="zh-CN" altLang="en-US" sz="2400" dirty="0">
                <a:solidFill>
                  <a:schemeClr val="tx1"/>
                </a:solidFill>
                <a:latin typeface="Microsoft YaHei" charset="0"/>
                <a:ea typeface="Microsoft YaHei" charset="0"/>
                <a:cs typeface="Microsoft YaHei" charset="0"/>
              </a:rPr>
              <a:t>儿童剂量</a:t>
            </a:r>
            <a:r>
              <a:rPr lang="en-US" altLang="zh-CN" sz="2400" dirty="0">
                <a:solidFill>
                  <a:schemeClr val="tx1"/>
                </a:solidFill>
                <a:latin typeface="Microsoft YaHei" charset="0"/>
                <a:ea typeface="Microsoft YaHei" charset="0"/>
                <a:cs typeface="Microsoft YaHei" charset="0"/>
              </a:rPr>
              <a:t>/m</a:t>
            </a:r>
            <a:r>
              <a:rPr lang="en-US" altLang="zh-CN" sz="2400" baseline="30000" dirty="0">
                <a:solidFill>
                  <a:schemeClr val="tx1"/>
                </a:solidFill>
                <a:latin typeface="Microsoft YaHei" charset="0"/>
                <a:ea typeface="Microsoft YaHei" charset="0"/>
                <a:cs typeface="Microsoft YaHei" charset="0"/>
              </a:rPr>
              <a:t>2</a:t>
            </a:r>
            <a:endParaRPr lang="en-US" altLang="zh-CN" sz="2400" dirty="0">
              <a:solidFill>
                <a:schemeClr val="tx1"/>
              </a:solidFill>
              <a:latin typeface="Microsoft YaHei" charset="0"/>
              <a:ea typeface="Microsoft YaHei" charset="0"/>
              <a:cs typeface="Microsoft YaHei" charset="0"/>
            </a:endParaRPr>
          </a:p>
          <a:p>
            <a:pPr eaLnBrk="1" hangingPunct="1">
              <a:spcBef>
                <a:spcPct val="20000"/>
              </a:spcBef>
              <a:buClr>
                <a:schemeClr val="hlink"/>
              </a:buClr>
              <a:buSzPct val="75000"/>
              <a:buFont typeface="Wingdings" charset="2"/>
              <a:buNone/>
            </a:pPr>
            <a:r>
              <a:rPr lang="en-US" altLang="zh-CN" sz="2400" dirty="0">
                <a:solidFill>
                  <a:srgbClr val="FF0000"/>
                </a:solidFill>
                <a:latin typeface="Microsoft YaHei" charset="0"/>
                <a:ea typeface="Microsoft YaHei" charset="0"/>
                <a:cs typeface="Microsoft YaHei" charset="0"/>
              </a:rPr>
              <a:t> </a:t>
            </a:r>
          </a:p>
        </p:txBody>
      </p:sp>
      <p:sp>
        <p:nvSpPr>
          <p:cNvPr id="40963" name="Rectangle 7"/>
          <p:cNvSpPr>
            <a:spLocks noRot="1" noChangeArrowheads="1"/>
          </p:cNvSpPr>
          <p:nvPr/>
        </p:nvSpPr>
        <p:spPr bwMode="auto">
          <a:xfrm>
            <a:off x="755576" y="4077072"/>
            <a:ext cx="7848872"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charset="2"/>
              <a:buChar char=""/>
              <a:defRPr>
                <a:solidFill>
                  <a:srgbClr val="404040"/>
                </a:solidFill>
                <a:latin typeface="Trebuchet MS" charset="0"/>
                <a:ea typeface="华文新魏"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ea typeface="华文新魏"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ea typeface="华文新魏"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ea typeface="华文新魏"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ea typeface="华文新魏" charset="0"/>
              </a:defRPr>
            </a:lvl9pPr>
          </a:lstStyle>
          <a:p>
            <a:pPr eaLnBrk="1" hangingPunct="1">
              <a:spcBef>
                <a:spcPct val="20000"/>
              </a:spcBef>
              <a:spcAft>
                <a:spcPct val="40000"/>
              </a:spcAft>
              <a:buClr>
                <a:schemeClr val="hlink"/>
              </a:buClr>
              <a:buSzPct val="75000"/>
              <a:buFont typeface="Wingdings" charset="2"/>
              <a:buNone/>
            </a:pPr>
            <a:r>
              <a:rPr lang="zh-CN" altLang="en-US" sz="2400" u="sng" dirty="0">
                <a:solidFill>
                  <a:srgbClr val="FF0000"/>
                </a:solidFill>
                <a:latin typeface="Microsoft YaHei" charset="0"/>
                <a:ea typeface="Microsoft YaHei" charset="0"/>
                <a:cs typeface="Microsoft YaHei" charset="0"/>
              </a:rPr>
              <a:t>临床实际计算方法：</a:t>
            </a:r>
          </a:p>
          <a:p>
            <a:pPr algn="ctr" eaLnBrk="1" hangingPunct="1">
              <a:spcBef>
                <a:spcPct val="0"/>
              </a:spcBef>
              <a:buClr>
                <a:schemeClr val="hlink"/>
              </a:buClr>
              <a:buSzPct val="75000"/>
              <a:buFont typeface="Wingdings" charset="2"/>
              <a:buNone/>
            </a:pPr>
            <a:r>
              <a:rPr lang="zh-CN" altLang="en-US" sz="2400" dirty="0">
                <a:solidFill>
                  <a:srgbClr val="000000"/>
                </a:solidFill>
                <a:latin typeface="Microsoft YaHei" charset="0"/>
                <a:ea typeface="Microsoft YaHei" charset="0"/>
                <a:cs typeface="Microsoft YaHei" charset="0"/>
              </a:rPr>
              <a:t>   </a:t>
            </a:r>
            <a:r>
              <a:rPr lang="zh-CN" altLang="en-US" sz="2400" dirty="0">
                <a:solidFill>
                  <a:schemeClr val="tx1"/>
                </a:solidFill>
                <a:latin typeface="Microsoft YaHei" charset="0"/>
                <a:ea typeface="Microsoft YaHei" charset="0"/>
                <a:cs typeface="Microsoft YaHei" charset="0"/>
              </a:rPr>
              <a:t>儿童用药量</a:t>
            </a:r>
            <a:r>
              <a:rPr lang="en-US" altLang="zh-CN" sz="2400" dirty="0">
                <a:solidFill>
                  <a:schemeClr val="tx1"/>
                </a:solidFill>
                <a:latin typeface="Microsoft YaHei" charset="0"/>
                <a:ea typeface="Microsoft YaHei" charset="0"/>
                <a:cs typeface="Microsoft YaHei" charset="0"/>
              </a:rPr>
              <a:t>=</a:t>
            </a:r>
            <a:r>
              <a:rPr lang="zh-CN" altLang="en-US" sz="2400" dirty="0">
                <a:solidFill>
                  <a:schemeClr val="tx1"/>
                </a:solidFill>
                <a:latin typeface="Microsoft YaHei" charset="0"/>
                <a:ea typeface="Microsoft YaHei" charset="0"/>
                <a:cs typeface="Microsoft YaHei" charset="0"/>
              </a:rPr>
              <a:t>儿童体重</a:t>
            </a:r>
            <a:r>
              <a:rPr lang="en-US" altLang="zh-CN" sz="2400" dirty="0">
                <a:solidFill>
                  <a:schemeClr val="tx1"/>
                </a:solidFill>
                <a:latin typeface="Microsoft YaHei" charset="0"/>
                <a:ea typeface="Microsoft YaHei" charset="0"/>
                <a:cs typeface="Microsoft YaHei" charset="0"/>
              </a:rPr>
              <a:t>(kg)×</a:t>
            </a:r>
            <a:r>
              <a:rPr lang="zh-CN" altLang="en-US" sz="2400" dirty="0">
                <a:solidFill>
                  <a:schemeClr val="tx1"/>
                </a:solidFill>
                <a:latin typeface="Microsoft YaHei" charset="0"/>
                <a:ea typeface="Microsoft YaHei" charset="0"/>
                <a:cs typeface="Microsoft YaHei" charset="0"/>
              </a:rPr>
              <a:t>给定儿童剂量 </a:t>
            </a:r>
            <a:r>
              <a:rPr lang="en-US" altLang="zh-CN" sz="2400" dirty="0">
                <a:solidFill>
                  <a:schemeClr val="tx1"/>
                </a:solidFill>
                <a:latin typeface="Microsoft YaHei" charset="0"/>
                <a:ea typeface="Microsoft YaHei" charset="0"/>
                <a:cs typeface="Microsoft YaHei" charset="0"/>
              </a:rPr>
              <a:t>mg/(</a:t>
            </a:r>
            <a:r>
              <a:rPr lang="en-US" altLang="zh-CN" sz="2400" dirty="0" err="1">
                <a:solidFill>
                  <a:schemeClr val="tx1"/>
                </a:solidFill>
                <a:latin typeface="Microsoft YaHei" charset="0"/>
                <a:ea typeface="Microsoft YaHei" charset="0"/>
                <a:cs typeface="Microsoft YaHei" charset="0"/>
              </a:rPr>
              <a:t>kg·d</a:t>
            </a:r>
            <a:r>
              <a:rPr lang="en-US" altLang="zh-CN" sz="2400" dirty="0">
                <a:solidFill>
                  <a:schemeClr val="tx1"/>
                </a:solidFill>
                <a:latin typeface="Microsoft YaHei" charset="0"/>
                <a:ea typeface="Microsoft YaHei" charset="0"/>
                <a:cs typeface="Microsoft YaHei" charset="0"/>
              </a:rPr>
              <a:t>)</a:t>
            </a:r>
          </a:p>
          <a:p>
            <a:pPr eaLnBrk="1" hangingPunct="1">
              <a:spcBef>
                <a:spcPct val="20000"/>
              </a:spcBef>
              <a:buClr>
                <a:schemeClr val="hlink"/>
              </a:buClr>
              <a:buSzPct val="75000"/>
              <a:buFont typeface="Wingdings" charset="2"/>
              <a:buNone/>
            </a:pPr>
            <a:r>
              <a:rPr lang="zh-CN" altLang="en-US" sz="2400" dirty="0">
                <a:solidFill>
                  <a:schemeClr val="tx1"/>
                </a:solidFill>
                <a:latin typeface="Microsoft YaHei" charset="0"/>
                <a:ea typeface="Microsoft YaHei" charset="0"/>
                <a:cs typeface="Microsoft YaHei" charset="0"/>
              </a:rPr>
              <a:t>注：给定儿童剂量由药品说明书提供</a:t>
            </a:r>
          </a:p>
        </p:txBody>
      </p:sp>
    </p:spTree>
    <p:extLst>
      <p:ext uri="{BB962C8B-B14F-4D97-AF65-F5344CB8AC3E}">
        <p14:creationId xmlns:p14="http://schemas.microsoft.com/office/powerpoint/2010/main" val="59904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a:xfrm>
            <a:off x="971600" y="51470"/>
            <a:ext cx="6405563" cy="857250"/>
          </a:xfrm>
        </p:spPr>
        <p:txBody>
          <a:bodyPr/>
          <a:lstStyle/>
          <a:p>
            <a:pPr eaLnBrk="1" hangingPunct="1"/>
            <a:r>
              <a:rPr lang="zh-CN" altLang="en-US" dirty="0"/>
              <a:t>三种剂量计算方法的比较</a:t>
            </a:r>
          </a:p>
        </p:txBody>
      </p:sp>
      <p:sp>
        <p:nvSpPr>
          <p:cNvPr id="41986" name="Rectangle 3"/>
          <p:cNvSpPr>
            <a:spLocks noGrp="1" noRot="1" noChangeArrowheads="1"/>
          </p:cNvSpPr>
          <p:nvPr>
            <p:ph idx="1"/>
          </p:nvPr>
        </p:nvSpPr>
        <p:spPr>
          <a:xfrm>
            <a:off x="952148" y="1304764"/>
            <a:ext cx="7992888" cy="4248472"/>
          </a:xfrm>
        </p:spPr>
        <p:txBody>
          <a:bodyPr>
            <a:noAutofit/>
          </a:bodyPr>
          <a:lstStyle/>
          <a:p>
            <a:pPr marL="457200" indent="-457200" algn="just">
              <a:lnSpc>
                <a:spcPct val="150000"/>
              </a:lnSpc>
              <a:spcBef>
                <a:spcPct val="0"/>
              </a:spcBef>
              <a:buNone/>
            </a:pPr>
            <a:r>
              <a:rPr lang="zh-CN" altLang="en-US" sz="2000" dirty="0">
                <a:solidFill>
                  <a:srgbClr val="000000"/>
                </a:solidFill>
              </a:rPr>
              <a:t>        患儿，</a:t>
            </a:r>
            <a:r>
              <a:rPr lang="en-US" altLang="zh-CN" sz="2000" dirty="0">
                <a:solidFill>
                  <a:srgbClr val="000000"/>
                </a:solidFill>
              </a:rPr>
              <a:t>1.5</a:t>
            </a:r>
            <a:r>
              <a:rPr lang="zh-CN" altLang="en-US" sz="2000" dirty="0">
                <a:solidFill>
                  <a:srgbClr val="000000"/>
                </a:solidFill>
              </a:rPr>
              <a:t>岁，体重</a:t>
            </a:r>
            <a:r>
              <a:rPr lang="en-US" altLang="zh-CN" sz="2000" dirty="0">
                <a:solidFill>
                  <a:srgbClr val="000000"/>
                </a:solidFill>
              </a:rPr>
              <a:t>12kg</a:t>
            </a:r>
            <a:r>
              <a:rPr lang="zh-CN" altLang="en-US" sz="2000" dirty="0">
                <a:solidFill>
                  <a:srgbClr val="000000"/>
                </a:solidFill>
              </a:rPr>
              <a:t>，因发热达</a:t>
            </a:r>
            <a:r>
              <a:rPr lang="en-US" altLang="zh-CN" sz="2000" dirty="0">
                <a:solidFill>
                  <a:srgbClr val="000000"/>
                </a:solidFill>
              </a:rPr>
              <a:t>39.8℃</a:t>
            </a:r>
            <a:r>
              <a:rPr lang="zh-CN" altLang="en-US" sz="2000" dirty="0">
                <a:solidFill>
                  <a:srgbClr val="000000"/>
                </a:solidFill>
              </a:rPr>
              <a:t>入院，既往有高</a:t>
            </a:r>
          </a:p>
          <a:p>
            <a:pPr marL="457200" indent="-457200" algn="just">
              <a:lnSpc>
                <a:spcPct val="150000"/>
              </a:lnSpc>
              <a:spcBef>
                <a:spcPct val="0"/>
              </a:spcBef>
              <a:buNone/>
            </a:pPr>
            <a:r>
              <a:rPr lang="zh-CN" altLang="en-US" sz="2000" dirty="0">
                <a:solidFill>
                  <a:srgbClr val="000000"/>
                </a:solidFill>
              </a:rPr>
              <a:t>热惊厥史。入院后给予苯巴比妥钠肌注预防，说明书给定儿</a:t>
            </a:r>
          </a:p>
          <a:p>
            <a:pPr marL="457200" indent="-457200" algn="just">
              <a:lnSpc>
                <a:spcPct val="150000"/>
              </a:lnSpc>
              <a:spcBef>
                <a:spcPct val="0"/>
              </a:spcBef>
              <a:buNone/>
            </a:pPr>
            <a:r>
              <a:rPr lang="zh-CN" altLang="en-US" sz="2000" dirty="0">
                <a:solidFill>
                  <a:srgbClr val="000000"/>
                </a:solidFill>
              </a:rPr>
              <a:t>童剂量是</a:t>
            </a:r>
            <a:r>
              <a:rPr lang="en-US" altLang="zh-CN" sz="2000" dirty="0">
                <a:solidFill>
                  <a:srgbClr val="000000"/>
                </a:solidFill>
              </a:rPr>
              <a:t>3-5mg/(</a:t>
            </a:r>
            <a:r>
              <a:rPr lang="en-US" altLang="zh-CN" sz="2000" dirty="0" err="1">
                <a:solidFill>
                  <a:srgbClr val="000000"/>
                </a:solidFill>
              </a:rPr>
              <a:t>kg·d</a:t>
            </a:r>
            <a:r>
              <a:rPr lang="en-US" altLang="zh-CN" sz="2000" dirty="0">
                <a:solidFill>
                  <a:srgbClr val="000000"/>
                </a:solidFill>
              </a:rPr>
              <a:t>)</a:t>
            </a:r>
            <a:r>
              <a:rPr lang="zh-CN" altLang="en-US" sz="2000" dirty="0">
                <a:solidFill>
                  <a:srgbClr val="000000"/>
                </a:solidFill>
              </a:rPr>
              <a:t>，</a:t>
            </a:r>
            <a:r>
              <a:rPr lang="en-US" altLang="zh-CN" sz="2000" dirty="0">
                <a:solidFill>
                  <a:srgbClr val="000000"/>
                </a:solidFill>
              </a:rPr>
              <a:t>125mg/(m</a:t>
            </a:r>
            <a:r>
              <a:rPr lang="en-US" altLang="zh-CN" sz="2000" baseline="30000" dirty="0">
                <a:solidFill>
                  <a:srgbClr val="000000"/>
                </a:solidFill>
              </a:rPr>
              <a:t>2</a:t>
            </a:r>
            <a:r>
              <a:rPr lang="en-US" altLang="zh-CN" sz="2000" dirty="0">
                <a:solidFill>
                  <a:srgbClr val="000000"/>
                </a:solidFill>
              </a:rPr>
              <a:t>)</a:t>
            </a:r>
            <a:r>
              <a:rPr lang="zh-CN" altLang="en-US" sz="2000" dirty="0">
                <a:solidFill>
                  <a:srgbClr val="000000"/>
                </a:solidFill>
              </a:rPr>
              <a:t>，成人剂量为</a:t>
            </a:r>
            <a:r>
              <a:rPr lang="en-US" altLang="zh-CN" sz="2000" dirty="0">
                <a:solidFill>
                  <a:srgbClr val="000000"/>
                </a:solidFill>
              </a:rPr>
              <a:t>100-</a:t>
            </a:r>
          </a:p>
          <a:p>
            <a:pPr marL="457200" indent="-457200" algn="just">
              <a:lnSpc>
                <a:spcPct val="150000"/>
              </a:lnSpc>
              <a:spcBef>
                <a:spcPct val="0"/>
              </a:spcBef>
              <a:spcAft>
                <a:spcPct val="50000"/>
              </a:spcAft>
              <a:buNone/>
            </a:pPr>
            <a:r>
              <a:rPr lang="en-US" altLang="zh-CN" sz="2000" dirty="0">
                <a:solidFill>
                  <a:srgbClr val="000000"/>
                </a:solidFill>
              </a:rPr>
              <a:t>200mg/d</a:t>
            </a:r>
            <a:r>
              <a:rPr lang="zh-CN" altLang="en-US" sz="2000" dirty="0">
                <a:solidFill>
                  <a:srgbClr val="000000"/>
                </a:solidFill>
              </a:rPr>
              <a:t>，试用三种方式计算并比较给药剂量。</a:t>
            </a:r>
          </a:p>
          <a:p>
            <a:pPr marL="457200" indent="-457200" algn="just">
              <a:lnSpc>
                <a:spcPct val="150000"/>
              </a:lnSpc>
              <a:spcBef>
                <a:spcPct val="0"/>
              </a:spcBef>
              <a:buFont typeface="Wingdings" charset="2"/>
              <a:buAutoNum type="arabicPeriod"/>
            </a:pPr>
            <a:r>
              <a:rPr lang="zh-CN" altLang="en-US" sz="2000" dirty="0">
                <a:solidFill>
                  <a:srgbClr val="000000"/>
                </a:solidFill>
              </a:rPr>
              <a:t>按年龄计算：</a:t>
            </a:r>
            <a:r>
              <a:rPr lang="en-US" altLang="zh-CN" sz="2000" dirty="0">
                <a:solidFill>
                  <a:srgbClr val="000000"/>
                </a:solidFill>
              </a:rPr>
              <a:t>0.04*</a:t>
            </a:r>
            <a:r>
              <a:rPr lang="zh-CN" altLang="en-US" sz="2000" dirty="0">
                <a:solidFill>
                  <a:srgbClr val="000000"/>
                </a:solidFill>
              </a:rPr>
              <a:t>（</a:t>
            </a:r>
            <a:r>
              <a:rPr lang="en-US" altLang="zh-CN" sz="2000" dirty="0">
                <a:solidFill>
                  <a:srgbClr val="000000"/>
                </a:solidFill>
              </a:rPr>
              <a:t>5.5+1.5</a:t>
            </a:r>
            <a:r>
              <a:rPr lang="zh-CN" altLang="en-US" sz="2000" dirty="0">
                <a:solidFill>
                  <a:srgbClr val="000000"/>
                </a:solidFill>
              </a:rPr>
              <a:t>）*</a:t>
            </a:r>
            <a:r>
              <a:rPr lang="en-US" altLang="zh-CN" sz="2000" dirty="0">
                <a:solidFill>
                  <a:srgbClr val="000000"/>
                </a:solidFill>
              </a:rPr>
              <a:t>100</a:t>
            </a:r>
            <a:r>
              <a:rPr lang="en-US" altLang="zh-CN" sz="2000" dirty="0">
                <a:solidFill>
                  <a:srgbClr val="FF0000"/>
                </a:solidFill>
              </a:rPr>
              <a:t>(200)</a:t>
            </a:r>
            <a:r>
              <a:rPr lang="en-US" altLang="zh-CN" sz="2000" dirty="0">
                <a:solidFill>
                  <a:srgbClr val="000000"/>
                </a:solidFill>
              </a:rPr>
              <a:t>=28</a:t>
            </a:r>
            <a:r>
              <a:rPr lang="en-US" altLang="zh-CN" sz="2000" dirty="0">
                <a:solidFill>
                  <a:srgbClr val="FF0000"/>
                </a:solidFill>
              </a:rPr>
              <a:t>(56)</a:t>
            </a:r>
            <a:r>
              <a:rPr lang="en-US" altLang="zh-CN" sz="2000" dirty="0">
                <a:solidFill>
                  <a:srgbClr val="000000"/>
                </a:solidFill>
              </a:rPr>
              <a:t>mg</a:t>
            </a:r>
          </a:p>
          <a:p>
            <a:pPr marL="457200" indent="-457200" algn="just">
              <a:lnSpc>
                <a:spcPct val="150000"/>
              </a:lnSpc>
              <a:spcBef>
                <a:spcPct val="0"/>
              </a:spcBef>
              <a:buFont typeface="Wingdings" charset="2"/>
              <a:buAutoNum type="arabicPeriod"/>
            </a:pPr>
            <a:r>
              <a:rPr lang="zh-CN" altLang="en-US" sz="2000" dirty="0">
                <a:solidFill>
                  <a:srgbClr val="000000"/>
                </a:solidFill>
              </a:rPr>
              <a:t>按体重计算：</a:t>
            </a:r>
            <a:r>
              <a:rPr lang="en-US" altLang="zh-CN" sz="2000" dirty="0">
                <a:solidFill>
                  <a:srgbClr val="000000"/>
                </a:solidFill>
              </a:rPr>
              <a:t>100</a:t>
            </a:r>
            <a:r>
              <a:rPr lang="en-US" altLang="zh-CN" sz="2000" dirty="0">
                <a:solidFill>
                  <a:srgbClr val="FF0000"/>
                </a:solidFill>
              </a:rPr>
              <a:t>(200)</a:t>
            </a:r>
            <a:r>
              <a:rPr lang="en-US" altLang="zh-CN" sz="2000" dirty="0">
                <a:solidFill>
                  <a:srgbClr val="000000"/>
                </a:solidFill>
              </a:rPr>
              <a:t>*12/50=24</a:t>
            </a:r>
            <a:r>
              <a:rPr lang="en-US" altLang="zh-CN" sz="2000" dirty="0">
                <a:solidFill>
                  <a:srgbClr val="FF0000"/>
                </a:solidFill>
              </a:rPr>
              <a:t>(48)</a:t>
            </a:r>
            <a:r>
              <a:rPr lang="en-US" altLang="zh-CN" sz="2000" dirty="0">
                <a:solidFill>
                  <a:srgbClr val="000000"/>
                </a:solidFill>
              </a:rPr>
              <a:t>mg</a:t>
            </a:r>
          </a:p>
          <a:p>
            <a:pPr marL="457200" indent="-457200" algn="just">
              <a:lnSpc>
                <a:spcPct val="150000"/>
              </a:lnSpc>
              <a:spcBef>
                <a:spcPct val="0"/>
              </a:spcBef>
              <a:buFont typeface="Wingdings" charset="2"/>
              <a:buAutoNum type="arabicPeriod"/>
            </a:pPr>
            <a:r>
              <a:rPr lang="zh-CN" altLang="en-US" sz="2000" dirty="0">
                <a:solidFill>
                  <a:srgbClr val="000000"/>
                </a:solidFill>
              </a:rPr>
              <a:t>按体表面积计算：</a:t>
            </a:r>
            <a:r>
              <a:rPr lang="en-US" altLang="zh-CN" sz="2000" dirty="0">
                <a:solidFill>
                  <a:srgbClr val="000000"/>
                </a:solidFill>
              </a:rPr>
              <a:t>(12*0.035+0.1)*125=65mg</a:t>
            </a:r>
          </a:p>
          <a:p>
            <a:pPr marL="457200" indent="-457200" algn="just">
              <a:lnSpc>
                <a:spcPct val="150000"/>
              </a:lnSpc>
              <a:spcBef>
                <a:spcPct val="0"/>
              </a:spcBef>
              <a:spcAft>
                <a:spcPct val="30000"/>
              </a:spcAft>
              <a:buFont typeface="Wingdings" charset="2"/>
              <a:buAutoNum type="arabicPeriod"/>
            </a:pPr>
            <a:r>
              <a:rPr lang="zh-CN" altLang="en-US" sz="2000" dirty="0">
                <a:solidFill>
                  <a:srgbClr val="000000"/>
                </a:solidFill>
              </a:rPr>
              <a:t>按说明书给定儿童剂量计算：</a:t>
            </a:r>
            <a:r>
              <a:rPr lang="en-US" altLang="zh-CN" sz="2000" dirty="0">
                <a:solidFill>
                  <a:srgbClr val="000000"/>
                </a:solidFill>
              </a:rPr>
              <a:t>12*3</a:t>
            </a:r>
            <a:r>
              <a:rPr lang="en-US" altLang="zh-CN" sz="2000" dirty="0">
                <a:solidFill>
                  <a:srgbClr val="FF0000"/>
                </a:solidFill>
              </a:rPr>
              <a:t>(5)</a:t>
            </a:r>
            <a:r>
              <a:rPr lang="en-US" altLang="zh-CN" sz="2000" dirty="0">
                <a:solidFill>
                  <a:srgbClr val="000000"/>
                </a:solidFill>
              </a:rPr>
              <a:t>=36</a:t>
            </a:r>
            <a:r>
              <a:rPr lang="en-US" altLang="zh-CN" sz="2000" dirty="0">
                <a:solidFill>
                  <a:srgbClr val="FF0000"/>
                </a:solidFill>
              </a:rPr>
              <a:t>(60)</a:t>
            </a:r>
            <a:r>
              <a:rPr lang="en-US" altLang="zh-CN" sz="2000" dirty="0">
                <a:solidFill>
                  <a:srgbClr val="000000"/>
                </a:solidFill>
              </a:rPr>
              <a:t>mg</a:t>
            </a:r>
          </a:p>
          <a:p>
            <a:pPr marL="457200" indent="-457200" algn="just">
              <a:lnSpc>
                <a:spcPct val="150000"/>
              </a:lnSpc>
              <a:spcBef>
                <a:spcPct val="0"/>
              </a:spcBef>
              <a:buNone/>
            </a:pPr>
            <a:r>
              <a:rPr lang="zh-CN" altLang="en-US" sz="2000" dirty="0">
                <a:solidFill>
                  <a:srgbClr val="FF0000"/>
                </a:solidFill>
              </a:rPr>
              <a:t>注意：如果计算的用药剂量超过成人规定剂量，则儿童实际用量不能超过成人使用剂量</a:t>
            </a:r>
          </a:p>
        </p:txBody>
      </p:sp>
    </p:spTree>
    <p:extLst>
      <p:ext uri="{BB962C8B-B14F-4D97-AF65-F5344CB8AC3E}">
        <p14:creationId xmlns:p14="http://schemas.microsoft.com/office/powerpoint/2010/main" val="82686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kumimoji="1" lang="zh-CN" altLang="en-US" sz="4400" b="1" dirty="0">
                <a:latin typeface="Microsoft YaHei" charset="0"/>
                <a:ea typeface="Microsoft YaHei" charset="0"/>
                <a:cs typeface="Microsoft YaHei" charset="0"/>
              </a:rPr>
              <a:t>儿科处方审核点评</a:t>
            </a:r>
            <a:br>
              <a:rPr kumimoji="1" lang="zh-CN" altLang="en-US" sz="4400" b="1" dirty="0">
                <a:latin typeface="Microsoft YaHei" charset="0"/>
                <a:ea typeface="Microsoft YaHei" charset="0"/>
                <a:cs typeface="Microsoft YaHei" charset="0"/>
              </a:rPr>
            </a:br>
            <a:r>
              <a:rPr kumimoji="1" lang="zh-CN" altLang="en-US" sz="4400" b="1" dirty="0">
                <a:latin typeface="Microsoft YaHei" charset="0"/>
                <a:ea typeface="Microsoft YaHei" charset="0"/>
                <a:cs typeface="Microsoft YaHei" charset="0"/>
              </a:rPr>
              <a:t>特点和实践</a:t>
            </a:r>
          </a:p>
        </p:txBody>
      </p:sp>
    </p:spTree>
    <p:extLst>
      <p:ext uri="{BB962C8B-B14F-4D97-AF65-F5344CB8AC3E}">
        <p14:creationId xmlns:p14="http://schemas.microsoft.com/office/powerpoint/2010/main" val="144869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845586" y="2186862"/>
            <a:ext cx="7974886" cy="326350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None/>
            </a:pPr>
            <a:r>
              <a:rPr lang="en-US" altLang="zh-CN" sz="2100" b="1" dirty="0">
                <a:latin typeface="Microsoft YaHei" charset="0"/>
                <a:ea typeface="Microsoft YaHei" charset="0"/>
                <a:cs typeface="Microsoft YaHei" charset="0"/>
              </a:rPr>
              <a:t>1.《</a:t>
            </a:r>
            <a:r>
              <a:rPr lang="zh-CN" altLang="en-US" sz="2100" b="1" dirty="0">
                <a:latin typeface="Microsoft YaHei" charset="0"/>
                <a:ea typeface="Microsoft YaHei" charset="0"/>
                <a:cs typeface="Microsoft YaHei" charset="0"/>
              </a:rPr>
              <a:t>中华人民共和国药品管理法</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a:t>
            </a:r>
            <a:r>
              <a:rPr lang="en-US" altLang="zh-CN" sz="2100" b="1" dirty="0">
                <a:latin typeface="Microsoft YaHei" charset="0"/>
                <a:ea typeface="Microsoft YaHei" charset="0"/>
                <a:cs typeface="Microsoft YaHei" charset="0"/>
              </a:rPr>
              <a:t>2015</a:t>
            </a:r>
            <a:r>
              <a:rPr lang="zh-CN" altLang="en-US" sz="2100" b="1" dirty="0">
                <a:latin typeface="Microsoft YaHei" charset="0"/>
                <a:ea typeface="Microsoft YaHei" charset="0"/>
                <a:cs typeface="Microsoft YaHei" charset="0"/>
              </a:rPr>
              <a:t>年修订版）</a:t>
            </a:r>
            <a:endParaRPr lang="en-US" altLang="zh-CN" sz="2100" b="1" dirty="0">
              <a:latin typeface="Microsoft YaHei" charset="0"/>
              <a:ea typeface="Microsoft YaHei" charset="0"/>
              <a:cs typeface="Microsoft YaHei" charset="0"/>
            </a:endParaRPr>
          </a:p>
          <a:p>
            <a:pPr>
              <a:lnSpc>
                <a:spcPct val="150000"/>
              </a:lnSpc>
              <a:buFont typeface="Arial" pitchFamily="34" charset="0"/>
              <a:buNone/>
            </a:pPr>
            <a:r>
              <a:rPr lang="en-US" altLang="zh-CN" sz="2100" b="1" dirty="0">
                <a:latin typeface="Microsoft YaHei" charset="0"/>
                <a:ea typeface="Microsoft YaHei" charset="0"/>
                <a:cs typeface="Microsoft YaHei" charset="0"/>
              </a:rPr>
              <a:t>2. 《</a:t>
            </a:r>
            <a:r>
              <a:rPr lang="zh-CN" altLang="en-US" sz="2100" b="1" dirty="0">
                <a:latin typeface="Microsoft YaHei" charset="0"/>
                <a:ea typeface="Microsoft YaHei" charset="0"/>
                <a:cs typeface="Microsoft YaHei" charset="0"/>
              </a:rPr>
              <a:t>中华人民共和国执业医师法</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a:t>
            </a:r>
            <a:r>
              <a:rPr lang="en-US" altLang="zh-CN" sz="2100" b="1" dirty="0">
                <a:latin typeface="Microsoft YaHei" charset="0"/>
                <a:ea typeface="Microsoft YaHei" charset="0"/>
                <a:cs typeface="Microsoft YaHei" charset="0"/>
              </a:rPr>
              <a:t>1998</a:t>
            </a:r>
            <a:r>
              <a:rPr lang="zh-CN" altLang="en-US" sz="2100" b="1" dirty="0">
                <a:latin typeface="Microsoft YaHei" charset="0"/>
                <a:ea typeface="Microsoft YaHei" charset="0"/>
                <a:cs typeface="Microsoft YaHei" charset="0"/>
              </a:rPr>
              <a:t>年签发）</a:t>
            </a:r>
          </a:p>
          <a:p>
            <a:pPr>
              <a:lnSpc>
                <a:spcPct val="150000"/>
              </a:lnSpc>
              <a:buFont typeface="Arial" pitchFamily="34" charset="0"/>
              <a:buNone/>
            </a:pPr>
            <a:r>
              <a:rPr lang="en-US" altLang="zh-CN" sz="2100" b="1" dirty="0">
                <a:latin typeface="Microsoft YaHei" charset="0"/>
                <a:ea typeface="Microsoft YaHei" charset="0"/>
                <a:cs typeface="Microsoft YaHei" charset="0"/>
              </a:rPr>
              <a:t>3. 《</a:t>
            </a:r>
            <a:r>
              <a:rPr lang="zh-CN" altLang="en-US" sz="2100" b="1" dirty="0">
                <a:latin typeface="Microsoft YaHei" charset="0"/>
                <a:ea typeface="Microsoft YaHei" charset="0"/>
                <a:cs typeface="Microsoft YaHei" charset="0"/>
              </a:rPr>
              <a:t>处方管理办法</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（卫生部令第</a:t>
            </a:r>
            <a:r>
              <a:rPr lang="en-US" altLang="zh-CN" sz="2100" b="1" dirty="0">
                <a:latin typeface="Microsoft YaHei" charset="0"/>
                <a:ea typeface="Microsoft YaHei" charset="0"/>
                <a:cs typeface="Microsoft YaHei" charset="0"/>
              </a:rPr>
              <a:t>53</a:t>
            </a:r>
            <a:r>
              <a:rPr lang="zh-CN" altLang="en-US" sz="2100" b="1" dirty="0">
                <a:latin typeface="Microsoft YaHei" charset="0"/>
                <a:ea typeface="Microsoft YaHei" charset="0"/>
                <a:cs typeface="Microsoft YaHei" charset="0"/>
              </a:rPr>
              <a:t>号）及其附件</a:t>
            </a:r>
            <a:r>
              <a:rPr lang="en-US" altLang="zh-CN" sz="2100" b="1" dirty="0">
                <a:latin typeface="Microsoft YaHei" charset="0"/>
                <a:ea typeface="Microsoft YaHei" charset="0"/>
                <a:cs typeface="Microsoft YaHei" charset="0"/>
              </a:rPr>
              <a:t>1</a:t>
            </a:r>
            <a:r>
              <a:rPr lang="zh-CN" altLang="en-US" sz="2100" b="1" dirty="0">
                <a:latin typeface="Microsoft YaHei" charset="0"/>
                <a:ea typeface="Microsoft YaHei" charset="0"/>
                <a:cs typeface="Microsoft YaHei" charset="0"/>
              </a:rPr>
              <a:t>：处方标准</a:t>
            </a:r>
          </a:p>
          <a:p>
            <a:pPr>
              <a:lnSpc>
                <a:spcPct val="150000"/>
              </a:lnSpc>
              <a:buFont typeface="Arial" pitchFamily="34" charset="0"/>
              <a:buNone/>
            </a:pPr>
            <a:r>
              <a:rPr lang="en-US" altLang="zh-CN" sz="2100" b="1" dirty="0">
                <a:latin typeface="Microsoft YaHei" charset="0"/>
                <a:ea typeface="Microsoft YaHei" charset="0"/>
                <a:cs typeface="Microsoft YaHei" charset="0"/>
              </a:rPr>
              <a:t>4. 《</a:t>
            </a:r>
            <a:r>
              <a:rPr lang="zh-CN" altLang="en-US" sz="2100" b="1" dirty="0">
                <a:latin typeface="Microsoft YaHei" charset="0"/>
                <a:ea typeface="Microsoft YaHei" charset="0"/>
                <a:cs typeface="Microsoft YaHei" charset="0"/>
              </a:rPr>
              <a:t>医疗机构药事管理规定</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（卫医政发</a:t>
            </a:r>
            <a:r>
              <a:rPr lang="en-US" altLang="zh-CN" sz="2100" b="1" dirty="0">
                <a:latin typeface="Microsoft YaHei" charset="0"/>
                <a:ea typeface="Microsoft YaHei" charset="0"/>
                <a:cs typeface="Microsoft YaHei" charset="0"/>
              </a:rPr>
              <a:t>〔2011〕11</a:t>
            </a:r>
            <a:r>
              <a:rPr lang="zh-CN" altLang="en-US" sz="2100" b="1" dirty="0">
                <a:latin typeface="Microsoft YaHei" charset="0"/>
                <a:ea typeface="Microsoft YaHei" charset="0"/>
                <a:cs typeface="Microsoft YaHei" charset="0"/>
              </a:rPr>
              <a:t>号）</a:t>
            </a:r>
          </a:p>
          <a:p>
            <a:pPr>
              <a:lnSpc>
                <a:spcPct val="150000"/>
              </a:lnSpc>
              <a:buFont typeface="Arial" pitchFamily="34" charset="0"/>
              <a:buNone/>
            </a:pPr>
            <a:r>
              <a:rPr lang="en-US" altLang="zh-CN" sz="2100" b="1" dirty="0">
                <a:latin typeface="Microsoft YaHei" charset="0"/>
                <a:ea typeface="Microsoft YaHei" charset="0"/>
                <a:cs typeface="Microsoft YaHei" charset="0"/>
              </a:rPr>
              <a:t>5. 《</a:t>
            </a:r>
            <a:r>
              <a:rPr lang="zh-CN" altLang="en-US" sz="2100" b="1" dirty="0">
                <a:latin typeface="Microsoft YaHei" charset="0"/>
                <a:ea typeface="Microsoft YaHei" charset="0"/>
                <a:cs typeface="Microsoft YaHei" charset="0"/>
              </a:rPr>
              <a:t>医院处方点评管理规范（试行）</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（卫医管发</a:t>
            </a:r>
            <a:r>
              <a:rPr lang="en-US" altLang="zh-CN" sz="2100" b="1" dirty="0">
                <a:latin typeface="Microsoft YaHei" charset="0"/>
                <a:ea typeface="Microsoft YaHei" charset="0"/>
                <a:cs typeface="Microsoft YaHei" charset="0"/>
              </a:rPr>
              <a:t>〔2010〕28</a:t>
            </a:r>
            <a:r>
              <a:rPr lang="zh-CN" altLang="en-US" sz="2100" b="1" dirty="0">
                <a:latin typeface="Microsoft YaHei" charset="0"/>
                <a:ea typeface="Microsoft YaHei" charset="0"/>
                <a:cs typeface="Microsoft YaHei" charset="0"/>
              </a:rPr>
              <a:t>号）</a:t>
            </a:r>
            <a:endParaRPr lang="en-US" altLang="zh-CN" sz="2100" b="1" dirty="0">
              <a:latin typeface="Microsoft YaHei" charset="0"/>
              <a:ea typeface="Microsoft YaHei" charset="0"/>
              <a:cs typeface="Microsoft YaHei" charset="0"/>
            </a:endParaRPr>
          </a:p>
          <a:p>
            <a:pPr>
              <a:lnSpc>
                <a:spcPct val="150000"/>
              </a:lnSpc>
              <a:buFont typeface="Arial" pitchFamily="34" charset="0"/>
              <a:buNone/>
            </a:pPr>
            <a:r>
              <a:rPr lang="en-US" altLang="zh-CN" sz="2100" b="1" dirty="0">
                <a:latin typeface="Microsoft YaHei" charset="0"/>
                <a:ea typeface="Microsoft YaHei" charset="0"/>
                <a:cs typeface="Microsoft YaHei" charset="0"/>
              </a:rPr>
              <a:t>6. 《</a:t>
            </a:r>
            <a:r>
              <a:rPr lang="zh-CN" altLang="en-US" sz="2100" b="1" dirty="0">
                <a:latin typeface="Microsoft YaHei" charset="0"/>
                <a:ea typeface="Microsoft YaHei" charset="0"/>
                <a:cs typeface="Microsoft YaHei" charset="0"/>
              </a:rPr>
              <a:t>中药处方格式及书写规范</a:t>
            </a:r>
            <a:r>
              <a:rPr lang="en-US" altLang="zh-CN" sz="2100" b="1" dirty="0">
                <a:latin typeface="Microsoft YaHei" charset="0"/>
                <a:ea typeface="Microsoft YaHei" charset="0"/>
                <a:cs typeface="Microsoft YaHei" charset="0"/>
              </a:rPr>
              <a:t>》</a:t>
            </a:r>
            <a:r>
              <a:rPr lang="zh-CN" altLang="en-US" sz="2100" b="1" dirty="0">
                <a:latin typeface="Microsoft YaHei" charset="0"/>
                <a:ea typeface="Microsoft YaHei" charset="0"/>
                <a:cs typeface="Microsoft YaHei" charset="0"/>
              </a:rPr>
              <a:t>（国中医药医政发</a:t>
            </a:r>
            <a:r>
              <a:rPr lang="en-US" altLang="zh-CN" sz="2100" b="1" dirty="0">
                <a:latin typeface="Microsoft YaHei" charset="0"/>
                <a:ea typeface="Microsoft YaHei" charset="0"/>
                <a:cs typeface="Microsoft YaHei" charset="0"/>
              </a:rPr>
              <a:t>〔2010〕57</a:t>
            </a:r>
            <a:r>
              <a:rPr lang="zh-CN" altLang="en-US" sz="2100" b="1" dirty="0">
                <a:latin typeface="Microsoft YaHei" charset="0"/>
                <a:ea typeface="Microsoft YaHei" charset="0"/>
                <a:cs typeface="Microsoft YaHei" charset="0"/>
              </a:rPr>
              <a:t>号）</a:t>
            </a:r>
            <a:endParaRPr lang="en-US" altLang="zh-CN" sz="2100" b="1" dirty="0">
              <a:latin typeface="Microsoft YaHei" charset="0"/>
              <a:ea typeface="Microsoft YaHei" charset="0"/>
              <a:cs typeface="Microsoft YaHei" charset="0"/>
            </a:endParaRPr>
          </a:p>
          <a:p>
            <a:pPr>
              <a:lnSpc>
                <a:spcPct val="150000"/>
              </a:lnSpc>
              <a:buFont typeface="Arial" pitchFamily="34" charset="0"/>
              <a:buNone/>
            </a:pPr>
            <a:r>
              <a:rPr lang="zh-CN" altLang="en-US" sz="2100" b="1" dirty="0">
                <a:latin typeface="Microsoft YaHei" charset="0"/>
                <a:ea typeface="Microsoft YaHei" charset="0"/>
                <a:cs typeface="Microsoft YaHei" charset="0"/>
              </a:rPr>
              <a:t>                                     </a:t>
            </a:r>
            <a:r>
              <a:rPr lang="zh-CN" altLang="en-US" sz="2100" b="1" u="sng" dirty="0">
                <a:solidFill>
                  <a:srgbClr val="FF0000"/>
                </a:solidFill>
                <a:latin typeface="Microsoft YaHei" charset="0"/>
                <a:ea typeface="Microsoft YaHei" charset="0"/>
                <a:cs typeface="Microsoft YaHei" charset="0"/>
              </a:rPr>
              <a:t>其他专项管理政策与整治方案等</a:t>
            </a:r>
          </a:p>
        </p:txBody>
      </p:sp>
      <p:sp>
        <p:nvSpPr>
          <p:cNvPr id="5" name="标题 1"/>
          <p:cNvSpPr>
            <a:spLocks noGrp="1"/>
          </p:cNvSpPr>
          <p:nvPr>
            <p:ph type="title"/>
          </p:nvPr>
        </p:nvSpPr>
        <p:spPr/>
        <p:txBody>
          <a:bodyPr>
            <a:normAutofit/>
          </a:bodyPr>
          <a:lstStyle/>
          <a:p>
            <a:r>
              <a:rPr lang="zh-CN" altLang="en-US" dirty="0"/>
              <a:t>处方点评相关政策与法规依据</a:t>
            </a:r>
          </a:p>
        </p:txBody>
      </p:sp>
    </p:spTree>
    <p:extLst>
      <p:ext uri="{BB962C8B-B14F-4D97-AF65-F5344CB8AC3E}">
        <p14:creationId xmlns:p14="http://schemas.microsoft.com/office/powerpoint/2010/main" val="83665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t>处方审核的行政要求</a:t>
            </a:r>
          </a:p>
        </p:txBody>
      </p:sp>
      <p:sp>
        <p:nvSpPr>
          <p:cNvPr id="4" name="object 12"/>
          <p:cNvSpPr txBox="1"/>
          <p:nvPr/>
        </p:nvSpPr>
        <p:spPr>
          <a:xfrm>
            <a:off x="251520" y="1124744"/>
            <a:ext cx="5545435" cy="5318091"/>
          </a:xfrm>
          <a:prstGeom prst="rect">
            <a:avLst/>
          </a:prstGeom>
        </p:spPr>
        <p:txBody>
          <a:bodyPr vert="horz" wrap="square" lIns="0" tIns="9049" rIns="0" bIns="0" rtlCol="0">
            <a:spAutoFit/>
          </a:bodyPr>
          <a:lstStyle/>
          <a:p>
            <a:pPr marL="792480">
              <a:lnSpc>
                <a:spcPct val="150000"/>
              </a:lnSpc>
              <a:spcBef>
                <a:spcPts val="71"/>
              </a:spcBef>
            </a:pPr>
            <a:r>
              <a:rPr sz="2100" b="1" spc="11" dirty="0">
                <a:solidFill>
                  <a:srgbClr val="C00000"/>
                </a:solidFill>
                <a:latin typeface="Microsoft YaHei" charset="0"/>
                <a:ea typeface="Microsoft YaHei" charset="0"/>
                <a:cs typeface="Microsoft YaHei" charset="0"/>
              </a:rPr>
              <a:t>《</a:t>
            </a:r>
            <a:r>
              <a:rPr sz="2100" b="1" dirty="0">
                <a:solidFill>
                  <a:srgbClr val="C00000"/>
                </a:solidFill>
                <a:latin typeface="Microsoft YaHei" charset="0"/>
                <a:ea typeface="Microsoft YaHei" charset="0"/>
                <a:cs typeface="Microsoft YaHei" charset="0"/>
              </a:rPr>
              <a:t>医疗机</a:t>
            </a:r>
            <a:r>
              <a:rPr sz="2100" b="1" spc="11" dirty="0">
                <a:solidFill>
                  <a:srgbClr val="C00000"/>
                </a:solidFill>
                <a:latin typeface="Microsoft YaHei" charset="0"/>
                <a:ea typeface="Microsoft YaHei" charset="0"/>
                <a:cs typeface="Microsoft YaHei" charset="0"/>
              </a:rPr>
              <a:t>构</a:t>
            </a:r>
            <a:r>
              <a:rPr sz="2100" b="1" dirty="0">
                <a:solidFill>
                  <a:srgbClr val="C00000"/>
                </a:solidFill>
                <a:latin typeface="Microsoft YaHei" charset="0"/>
                <a:ea typeface="Microsoft YaHei" charset="0"/>
                <a:cs typeface="Microsoft YaHei" charset="0"/>
              </a:rPr>
              <a:t>处方审</a:t>
            </a:r>
            <a:r>
              <a:rPr sz="2100" b="1" spc="11" dirty="0">
                <a:solidFill>
                  <a:srgbClr val="C00000"/>
                </a:solidFill>
                <a:latin typeface="Microsoft YaHei" charset="0"/>
                <a:ea typeface="Microsoft YaHei" charset="0"/>
                <a:cs typeface="Microsoft YaHei" charset="0"/>
              </a:rPr>
              <a:t>核</a:t>
            </a:r>
            <a:r>
              <a:rPr sz="2100" b="1" dirty="0">
                <a:solidFill>
                  <a:srgbClr val="C00000"/>
                </a:solidFill>
                <a:latin typeface="Microsoft YaHei" charset="0"/>
                <a:ea typeface="Microsoft YaHei" charset="0"/>
                <a:cs typeface="Microsoft YaHei" charset="0"/>
              </a:rPr>
              <a:t>规范</a:t>
            </a:r>
            <a:r>
              <a:rPr sz="2100" b="1" spc="-4" dirty="0">
                <a:solidFill>
                  <a:srgbClr val="C00000"/>
                </a:solidFill>
                <a:latin typeface="Microsoft YaHei" charset="0"/>
                <a:ea typeface="Microsoft YaHei" charset="0"/>
                <a:cs typeface="Microsoft YaHei" charset="0"/>
              </a:rPr>
              <a:t>》</a:t>
            </a:r>
            <a:endParaRPr sz="2100" b="1" dirty="0">
              <a:latin typeface="Microsoft YaHei" charset="0"/>
              <a:ea typeface="Microsoft YaHei" charset="0"/>
              <a:cs typeface="Microsoft YaHei" charset="0"/>
            </a:endParaRPr>
          </a:p>
          <a:p>
            <a:pPr marL="266700" indent="-257175">
              <a:lnSpc>
                <a:spcPct val="150000"/>
              </a:lnSpc>
              <a:spcBef>
                <a:spcPts val="1185"/>
              </a:spcBef>
              <a:buFont typeface="Wingdings"/>
              <a:buChar char=""/>
              <a:tabLst>
                <a:tab pos="266700" algn="l"/>
              </a:tabLst>
            </a:pPr>
            <a:r>
              <a:rPr b="1" spc="19" dirty="0">
                <a:solidFill>
                  <a:srgbClr val="006FC0"/>
                </a:solidFill>
                <a:latin typeface="Microsoft YaHei" charset="0"/>
                <a:ea typeface="Microsoft YaHei" charset="0"/>
                <a:cs typeface="Microsoft YaHei" charset="0"/>
              </a:rPr>
              <a:t>药师</a:t>
            </a:r>
            <a:r>
              <a:rPr b="1" spc="8" dirty="0">
                <a:solidFill>
                  <a:srgbClr val="006FC0"/>
                </a:solidFill>
                <a:latin typeface="Microsoft YaHei" charset="0"/>
                <a:ea typeface="Microsoft YaHei" charset="0"/>
                <a:cs typeface="Microsoft YaHei" charset="0"/>
              </a:rPr>
              <a:t>是处方</a:t>
            </a:r>
            <a:r>
              <a:rPr b="1" spc="4" dirty="0">
                <a:solidFill>
                  <a:srgbClr val="006FC0"/>
                </a:solidFill>
                <a:latin typeface="Microsoft YaHei" charset="0"/>
                <a:ea typeface="Microsoft YaHei" charset="0"/>
                <a:cs typeface="Microsoft YaHei" charset="0"/>
              </a:rPr>
              <a:t>审</a:t>
            </a:r>
            <a:r>
              <a:rPr b="1" spc="8" dirty="0">
                <a:solidFill>
                  <a:srgbClr val="006FC0"/>
                </a:solidFill>
                <a:latin typeface="Microsoft YaHei" charset="0"/>
                <a:ea typeface="Microsoft YaHei" charset="0"/>
                <a:cs typeface="Microsoft YaHei" charset="0"/>
              </a:rPr>
              <a:t>核工</a:t>
            </a:r>
            <a:r>
              <a:rPr b="1" spc="4" dirty="0">
                <a:solidFill>
                  <a:srgbClr val="006FC0"/>
                </a:solidFill>
                <a:latin typeface="Microsoft YaHei" charset="0"/>
                <a:ea typeface="Microsoft YaHei" charset="0"/>
                <a:cs typeface="Microsoft YaHei" charset="0"/>
              </a:rPr>
              <a:t>作</a:t>
            </a:r>
            <a:r>
              <a:rPr b="1" spc="8" dirty="0">
                <a:solidFill>
                  <a:srgbClr val="006FC0"/>
                </a:solidFill>
                <a:latin typeface="Microsoft YaHei" charset="0"/>
                <a:ea typeface="Microsoft YaHei" charset="0"/>
                <a:cs typeface="Microsoft YaHei" charset="0"/>
              </a:rPr>
              <a:t>的第一</a:t>
            </a:r>
            <a:r>
              <a:rPr b="1" spc="4" dirty="0">
                <a:solidFill>
                  <a:srgbClr val="006FC0"/>
                </a:solidFill>
                <a:latin typeface="Microsoft YaHei" charset="0"/>
                <a:ea typeface="Microsoft YaHei" charset="0"/>
                <a:cs typeface="Microsoft YaHei" charset="0"/>
              </a:rPr>
              <a:t>责</a:t>
            </a:r>
            <a:r>
              <a:rPr b="1" spc="8" dirty="0">
                <a:solidFill>
                  <a:srgbClr val="006FC0"/>
                </a:solidFill>
                <a:latin typeface="Microsoft YaHei" charset="0"/>
                <a:ea typeface="Microsoft YaHei" charset="0"/>
                <a:cs typeface="Microsoft YaHei" charset="0"/>
              </a:rPr>
              <a:t>任人</a:t>
            </a:r>
            <a:r>
              <a:rPr b="1" spc="4" dirty="0">
                <a:solidFill>
                  <a:srgbClr val="006FC0"/>
                </a:solidFill>
                <a:latin typeface="Microsoft YaHei" charset="0"/>
                <a:ea typeface="Microsoft YaHei" charset="0"/>
                <a:cs typeface="Microsoft YaHei" charset="0"/>
              </a:rPr>
              <a:t>。</a:t>
            </a:r>
            <a:endParaRPr b="1" dirty="0">
              <a:latin typeface="Microsoft YaHei" charset="0"/>
              <a:ea typeface="Microsoft YaHei" charset="0"/>
              <a:cs typeface="Microsoft YaHei" charset="0"/>
            </a:endParaRPr>
          </a:p>
          <a:p>
            <a:pPr marL="266700" marR="3810" indent="-257175">
              <a:lnSpc>
                <a:spcPct val="150000"/>
              </a:lnSpc>
              <a:buFont typeface="Wingdings"/>
              <a:buChar char=""/>
              <a:tabLst>
                <a:tab pos="266700" algn="l"/>
              </a:tabLst>
            </a:pPr>
            <a:r>
              <a:rPr b="1" spc="8" dirty="0">
                <a:latin typeface="Microsoft YaHei" charset="0"/>
                <a:ea typeface="Microsoft YaHei" charset="0"/>
                <a:cs typeface="Microsoft YaHei" charset="0"/>
              </a:rPr>
              <a:t>医院药学</a:t>
            </a:r>
            <a:r>
              <a:rPr b="1" dirty="0">
                <a:latin typeface="Microsoft YaHei" charset="0"/>
                <a:ea typeface="Microsoft YaHei" charset="0"/>
                <a:cs typeface="Microsoft YaHei" charset="0"/>
              </a:rPr>
              <a:t>人员</a:t>
            </a:r>
            <a:r>
              <a:rPr b="1" spc="8" dirty="0">
                <a:latin typeface="Microsoft YaHei" charset="0"/>
                <a:ea typeface="Microsoft YaHei" charset="0"/>
                <a:cs typeface="Microsoft YaHei" charset="0"/>
              </a:rPr>
              <a:t>对医师开</a:t>
            </a:r>
            <a:r>
              <a:rPr b="1" dirty="0">
                <a:latin typeface="Microsoft YaHei" charset="0"/>
                <a:ea typeface="Microsoft YaHei" charset="0"/>
                <a:cs typeface="Microsoft YaHei" charset="0"/>
              </a:rPr>
              <a:t>具的</a:t>
            </a:r>
            <a:r>
              <a:rPr b="1" spc="8" dirty="0">
                <a:latin typeface="Microsoft YaHei" charset="0"/>
                <a:ea typeface="Microsoft YaHei" charset="0"/>
                <a:cs typeface="Microsoft YaHei" charset="0"/>
              </a:rPr>
              <a:t>处方</a:t>
            </a:r>
            <a:r>
              <a:rPr b="1" spc="26" dirty="0">
                <a:latin typeface="Microsoft YaHei" charset="0"/>
                <a:ea typeface="Microsoft YaHei" charset="0"/>
                <a:cs typeface="Microsoft YaHei" charset="0"/>
              </a:rPr>
              <a:t>，</a:t>
            </a:r>
            <a:r>
              <a:rPr b="1" spc="8" dirty="0">
                <a:solidFill>
                  <a:srgbClr val="006FC0"/>
                </a:solidFill>
                <a:latin typeface="Microsoft YaHei" charset="0"/>
                <a:ea typeface="Microsoft YaHei" charset="0"/>
                <a:cs typeface="Microsoft YaHei" charset="0"/>
              </a:rPr>
              <a:t>进</a:t>
            </a:r>
            <a:r>
              <a:rPr b="1" dirty="0">
                <a:solidFill>
                  <a:srgbClr val="006FC0"/>
                </a:solidFill>
                <a:latin typeface="Microsoft YaHei" charset="0"/>
                <a:ea typeface="Microsoft YaHei" charset="0"/>
                <a:cs typeface="Microsoft YaHei" charset="0"/>
              </a:rPr>
              <a:t>行合</a:t>
            </a:r>
            <a:r>
              <a:rPr b="1" spc="8" dirty="0">
                <a:solidFill>
                  <a:srgbClr val="006FC0"/>
                </a:solidFill>
                <a:latin typeface="Microsoft YaHei" charset="0"/>
                <a:ea typeface="Microsoft YaHei" charset="0"/>
                <a:cs typeface="Microsoft YaHei" charset="0"/>
              </a:rPr>
              <a:t>法性、规</a:t>
            </a:r>
            <a:r>
              <a:rPr b="1" dirty="0">
                <a:solidFill>
                  <a:srgbClr val="006FC0"/>
                </a:solidFill>
                <a:latin typeface="Microsoft YaHei" charset="0"/>
                <a:ea typeface="Microsoft YaHei" charset="0"/>
                <a:cs typeface="Microsoft YaHei" charset="0"/>
              </a:rPr>
              <a:t>范 </a:t>
            </a:r>
            <a:r>
              <a:rPr b="1" spc="8" dirty="0">
                <a:solidFill>
                  <a:srgbClr val="006FC0"/>
                </a:solidFill>
                <a:latin typeface="Microsoft YaHei" charset="0"/>
                <a:ea typeface="Microsoft YaHei" charset="0"/>
                <a:cs typeface="Microsoft YaHei" charset="0"/>
              </a:rPr>
              <a:t>性和适宜</a:t>
            </a:r>
            <a:r>
              <a:rPr b="1" dirty="0">
                <a:solidFill>
                  <a:srgbClr val="006FC0"/>
                </a:solidFill>
                <a:latin typeface="Microsoft YaHei" charset="0"/>
                <a:ea typeface="Microsoft YaHei" charset="0"/>
                <a:cs typeface="Microsoft YaHei" charset="0"/>
              </a:rPr>
              <a:t>性审</a:t>
            </a:r>
            <a:r>
              <a:rPr b="1" spc="8" dirty="0">
                <a:solidFill>
                  <a:srgbClr val="006FC0"/>
                </a:solidFill>
                <a:latin typeface="Microsoft YaHei" charset="0"/>
                <a:ea typeface="Microsoft YaHei" charset="0"/>
                <a:cs typeface="Microsoft YaHei" charset="0"/>
              </a:rPr>
              <a:t>核</a:t>
            </a:r>
            <a:r>
              <a:rPr b="1" spc="15" dirty="0">
                <a:solidFill>
                  <a:srgbClr val="006FC0"/>
                </a:solidFill>
                <a:latin typeface="Microsoft YaHei" charset="0"/>
                <a:ea typeface="Microsoft YaHei" charset="0"/>
                <a:cs typeface="Microsoft YaHei" charset="0"/>
              </a:rPr>
              <a:t>，</a:t>
            </a:r>
            <a:r>
              <a:rPr b="1" spc="8" dirty="0">
                <a:latin typeface="Microsoft YaHei" charset="0"/>
                <a:ea typeface="Microsoft YaHei" charset="0"/>
                <a:cs typeface="Microsoft YaHei" charset="0"/>
              </a:rPr>
              <a:t>并作</a:t>
            </a:r>
            <a:r>
              <a:rPr b="1" dirty="0">
                <a:latin typeface="Microsoft YaHei" charset="0"/>
                <a:ea typeface="Microsoft YaHei" charset="0"/>
                <a:cs typeface="Microsoft YaHei" charset="0"/>
              </a:rPr>
              <a:t>出</a:t>
            </a:r>
            <a:r>
              <a:rPr b="1" dirty="0">
                <a:solidFill>
                  <a:srgbClr val="006FC0"/>
                </a:solidFill>
                <a:latin typeface="Microsoft YaHei" charset="0"/>
                <a:ea typeface="Microsoft YaHei" charset="0"/>
                <a:cs typeface="Microsoft YaHei" charset="0"/>
              </a:rPr>
              <a:t>是</a:t>
            </a:r>
            <a:r>
              <a:rPr b="1" spc="8" dirty="0">
                <a:solidFill>
                  <a:srgbClr val="006FC0"/>
                </a:solidFill>
                <a:latin typeface="Microsoft YaHei" charset="0"/>
                <a:ea typeface="Microsoft YaHei" charset="0"/>
                <a:cs typeface="Microsoft YaHei" charset="0"/>
              </a:rPr>
              <a:t>否同</a:t>
            </a:r>
            <a:r>
              <a:rPr b="1" spc="11" dirty="0">
                <a:solidFill>
                  <a:srgbClr val="006FC0"/>
                </a:solidFill>
                <a:latin typeface="Microsoft YaHei" charset="0"/>
                <a:ea typeface="Microsoft YaHei" charset="0"/>
                <a:cs typeface="Microsoft YaHei" charset="0"/>
              </a:rPr>
              <a:t>意</a:t>
            </a:r>
            <a:r>
              <a:rPr b="1" spc="8" dirty="0">
                <a:latin typeface="Microsoft YaHei" charset="0"/>
                <a:ea typeface="Microsoft YaHei" charset="0"/>
                <a:cs typeface="Microsoft YaHei" charset="0"/>
              </a:rPr>
              <a:t>调</a:t>
            </a:r>
            <a:r>
              <a:rPr b="1" dirty="0">
                <a:latin typeface="Microsoft YaHei" charset="0"/>
                <a:ea typeface="Microsoft YaHei" charset="0"/>
                <a:cs typeface="Microsoft YaHei" charset="0"/>
              </a:rPr>
              <a:t>配发</a:t>
            </a:r>
            <a:r>
              <a:rPr b="1" spc="8" dirty="0">
                <a:latin typeface="Microsoft YaHei" charset="0"/>
                <a:ea typeface="Microsoft YaHei" charset="0"/>
                <a:cs typeface="Microsoft YaHei" charset="0"/>
              </a:rPr>
              <a:t>药的决定</a:t>
            </a:r>
            <a:r>
              <a:rPr b="1" dirty="0">
                <a:latin typeface="Microsoft YaHei" charset="0"/>
                <a:ea typeface="Microsoft YaHei" charset="0"/>
                <a:cs typeface="Microsoft YaHei" charset="0"/>
              </a:rPr>
              <a:t>。</a:t>
            </a:r>
          </a:p>
          <a:p>
            <a:pPr marL="266700" indent="-257175">
              <a:lnSpc>
                <a:spcPct val="150000"/>
              </a:lnSpc>
              <a:spcBef>
                <a:spcPts val="1084"/>
              </a:spcBef>
              <a:buFont typeface="Wingdings"/>
              <a:buChar char=""/>
              <a:tabLst>
                <a:tab pos="266700" algn="l"/>
              </a:tabLst>
            </a:pPr>
            <a:r>
              <a:rPr b="1" spc="8" dirty="0">
                <a:latin typeface="Microsoft YaHei" charset="0"/>
                <a:ea typeface="Microsoft YaHei" charset="0"/>
                <a:cs typeface="Microsoft YaHei" charset="0"/>
              </a:rPr>
              <a:t>所有处方</a:t>
            </a:r>
            <a:r>
              <a:rPr b="1" spc="4" dirty="0">
                <a:latin typeface="Microsoft YaHei" charset="0"/>
                <a:ea typeface="Microsoft YaHei" charset="0"/>
                <a:cs typeface="Microsoft YaHei" charset="0"/>
              </a:rPr>
              <a:t>均应当</a:t>
            </a:r>
            <a:r>
              <a:rPr b="1" spc="11" dirty="0">
                <a:latin typeface="Microsoft YaHei" charset="0"/>
                <a:ea typeface="Microsoft YaHei" charset="0"/>
                <a:cs typeface="Microsoft YaHei" charset="0"/>
              </a:rPr>
              <a:t>经</a:t>
            </a:r>
            <a:r>
              <a:rPr b="1" spc="8" dirty="0">
                <a:latin typeface="Microsoft YaHei" charset="0"/>
                <a:ea typeface="Microsoft YaHei" charset="0"/>
                <a:cs typeface="Microsoft YaHei" charset="0"/>
              </a:rPr>
              <a:t>审核</a:t>
            </a:r>
            <a:r>
              <a:rPr b="1" spc="4" dirty="0">
                <a:latin typeface="Microsoft YaHei" charset="0"/>
                <a:ea typeface="Microsoft YaHei" charset="0"/>
                <a:cs typeface="Microsoft YaHei" charset="0"/>
              </a:rPr>
              <a:t>通过后</a:t>
            </a:r>
            <a:r>
              <a:rPr b="1" spc="11" dirty="0">
                <a:latin typeface="Microsoft YaHei" charset="0"/>
                <a:ea typeface="Microsoft YaHei" charset="0"/>
                <a:cs typeface="Microsoft YaHei" charset="0"/>
              </a:rPr>
              <a:t>方</a:t>
            </a:r>
            <a:r>
              <a:rPr b="1" spc="8" dirty="0">
                <a:latin typeface="Microsoft YaHei" charset="0"/>
                <a:ea typeface="Microsoft YaHei" charset="0"/>
                <a:cs typeface="Microsoft YaHei" charset="0"/>
              </a:rPr>
              <a:t>可进</a:t>
            </a:r>
            <a:r>
              <a:rPr b="1" spc="4" dirty="0">
                <a:latin typeface="Microsoft YaHei" charset="0"/>
                <a:ea typeface="Microsoft YaHei" charset="0"/>
                <a:cs typeface="Microsoft YaHei" charset="0"/>
              </a:rPr>
              <a:t>入划价</a:t>
            </a:r>
            <a:r>
              <a:rPr b="1" spc="11" dirty="0">
                <a:latin typeface="Microsoft YaHei" charset="0"/>
                <a:ea typeface="Microsoft YaHei" charset="0"/>
                <a:cs typeface="Microsoft YaHei" charset="0"/>
              </a:rPr>
              <a:t>收</a:t>
            </a:r>
            <a:r>
              <a:rPr b="1" spc="8" dirty="0">
                <a:latin typeface="Microsoft YaHei" charset="0"/>
                <a:ea typeface="Microsoft YaHei" charset="0"/>
                <a:cs typeface="Microsoft YaHei" charset="0"/>
              </a:rPr>
              <a:t>费和</a:t>
            </a:r>
            <a:r>
              <a:rPr b="1" spc="4" dirty="0">
                <a:latin typeface="Microsoft YaHei" charset="0"/>
                <a:ea typeface="Microsoft YaHei" charset="0"/>
                <a:cs typeface="Microsoft YaHei" charset="0"/>
              </a:rPr>
              <a:t>调</a:t>
            </a:r>
            <a:endParaRPr b="1" dirty="0">
              <a:latin typeface="Microsoft YaHei" charset="0"/>
              <a:ea typeface="Microsoft YaHei" charset="0"/>
              <a:cs typeface="Microsoft YaHei" charset="0"/>
            </a:endParaRPr>
          </a:p>
          <a:p>
            <a:pPr marL="266700">
              <a:lnSpc>
                <a:spcPct val="150000"/>
              </a:lnSpc>
              <a:spcBef>
                <a:spcPts val="1080"/>
              </a:spcBef>
            </a:pPr>
            <a:r>
              <a:rPr b="1" spc="8" dirty="0">
                <a:latin typeface="Microsoft YaHei" charset="0"/>
                <a:ea typeface="Microsoft YaHei" charset="0"/>
                <a:cs typeface="Microsoft YaHei" charset="0"/>
              </a:rPr>
              <a:t>配环节，</a:t>
            </a:r>
            <a:r>
              <a:rPr b="1" dirty="0">
                <a:solidFill>
                  <a:srgbClr val="006FC0"/>
                </a:solidFill>
                <a:latin typeface="Microsoft YaHei" charset="0"/>
                <a:ea typeface="Microsoft YaHei" charset="0"/>
                <a:cs typeface="Microsoft YaHei" charset="0"/>
              </a:rPr>
              <a:t>未经</a:t>
            </a:r>
            <a:r>
              <a:rPr b="1" spc="8" dirty="0">
                <a:solidFill>
                  <a:srgbClr val="006FC0"/>
                </a:solidFill>
                <a:latin typeface="Microsoft YaHei" charset="0"/>
                <a:ea typeface="Microsoft YaHei" charset="0"/>
                <a:cs typeface="Microsoft YaHei" charset="0"/>
              </a:rPr>
              <a:t>审核通过</a:t>
            </a:r>
            <a:r>
              <a:rPr b="1" dirty="0">
                <a:solidFill>
                  <a:srgbClr val="006FC0"/>
                </a:solidFill>
                <a:latin typeface="Microsoft YaHei" charset="0"/>
                <a:ea typeface="Microsoft YaHei" charset="0"/>
                <a:cs typeface="Microsoft YaHei" charset="0"/>
              </a:rPr>
              <a:t>的处</a:t>
            </a:r>
            <a:r>
              <a:rPr b="1" spc="8" dirty="0">
                <a:solidFill>
                  <a:srgbClr val="006FC0"/>
                </a:solidFill>
                <a:latin typeface="Microsoft YaHei" charset="0"/>
                <a:ea typeface="Microsoft YaHei" charset="0"/>
                <a:cs typeface="Microsoft YaHei" charset="0"/>
              </a:rPr>
              <a:t>方不得收</a:t>
            </a:r>
            <a:r>
              <a:rPr b="1" dirty="0">
                <a:solidFill>
                  <a:srgbClr val="006FC0"/>
                </a:solidFill>
                <a:latin typeface="Microsoft YaHei" charset="0"/>
                <a:ea typeface="Microsoft YaHei" charset="0"/>
                <a:cs typeface="Microsoft YaHei" charset="0"/>
              </a:rPr>
              <a:t>费和</a:t>
            </a:r>
            <a:r>
              <a:rPr b="1" spc="8" dirty="0">
                <a:solidFill>
                  <a:srgbClr val="006FC0"/>
                </a:solidFill>
                <a:latin typeface="Microsoft YaHei" charset="0"/>
                <a:ea typeface="Microsoft YaHei" charset="0"/>
                <a:cs typeface="Microsoft YaHei" charset="0"/>
              </a:rPr>
              <a:t>调配</a:t>
            </a:r>
            <a:r>
              <a:rPr b="1" dirty="0">
                <a:solidFill>
                  <a:srgbClr val="006FC0"/>
                </a:solidFill>
                <a:latin typeface="Microsoft YaHei" charset="0"/>
                <a:ea typeface="Microsoft YaHei" charset="0"/>
                <a:cs typeface="Microsoft YaHei" charset="0"/>
              </a:rPr>
              <a:t>。</a:t>
            </a:r>
            <a:endParaRPr b="1" dirty="0">
              <a:latin typeface="Microsoft YaHei" charset="0"/>
              <a:ea typeface="Microsoft YaHei" charset="0"/>
              <a:cs typeface="Microsoft YaHei" charset="0"/>
            </a:endParaRPr>
          </a:p>
          <a:p>
            <a:pPr marL="266700" indent="-257175">
              <a:lnSpc>
                <a:spcPct val="150000"/>
              </a:lnSpc>
              <a:spcBef>
                <a:spcPts val="1080"/>
              </a:spcBef>
              <a:buFont typeface="Wingdings"/>
              <a:buChar char=""/>
              <a:tabLst>
                <a:tab pos="266700" algn="l"/>
              </a:tabLst>
            </a:pPr>
            <a:r>
              <a:rPr b="1" spc="8" dirty="0">
                <a:latin typeface="Microsoft YaHei" charset="0"/>
                <a:ea typeface="Microsoft YaHei" charset="0"/>
                <a:cs typeface="Microsoft YaHei" charset="0"/>
              </a:rPr>
              <a:t>医疗机构</a:t>
            </a:r>
            <a:r>
              <a:rPr b="1" dirty="0">
                <a:latin typeface="Microsoft YaHei" charset="0"/>
                <a:ea typeface="Microsoft YaHei" charset="0"/>
                <a:cs typeface="Microsoft YaHei" charset="0"/>
              </a:rPr>
              <a:t>应当</a:t>
            </a:r>
            <a:r>
              <a:rPr b="1" spc="8" dirty="0">
                <a:latin typeface="Microsoft YaHei" charset="0"/>
                <a:ea typeface="Microsoft YaHei" charset="0"/>
                <a:cs typeface="Microsoft YaHei" charset="0"/>
              </a:rPr>
              <a:t>积极推</a:t>
            </a:r>
            <a:r>
              <a:rPr b="1" spc="19" dirty="0">
                <a:latin typeface="Microsoft YaHei" charset="0"/>
                <a:ea typeface="Microsoft YaHei" charset="0"/>
                <a:cs typeface="Microsoft YaHei" charset="0"/>
              </a:rPr>
              <a:t>进</a:t>
            </a:r>
            <a:r>
              <a:rPr b="1" dirty="0">
                <a:solidFill>
                  <a:srgbClr val="006FC0"/>
                </a:solidFill>
                <a:latin typeface="Microsoft YaHei" charset="0"/>
                <a:ea typeface="Microsoft YaHei" charset="0"/>
                <a:cs typeface="Microsoft YaHei" charset="0"/>
              </a:rPr>
              <a:t>处方</a:t>
            </a:r>
            <a:r>
              <a:rPr b="1" spc="8" dirty="0">
                <a:solidFill>
                  <a:srgbClr val="006FC0"/>
                </a:solidFill>
                <a:latin typeface="Microsoft YaHei" charset="0"/>
                <a:ea typeface="Microsoft YaHei" charset="0"/>
                <a:cs typeface="Microsoft YaHei" charset="0"/>
              </a:rPr>
              <a:t>审核信息</a:t>
            </a:r>
            <a:r>
              <a:rPr b="1" spc="4" dirty="0">
                <a:solidFill>
                  <a:srgbClr val="006FC0"/>
                </a:solidFill>
                <a:latin typeface="Microsoft YaHei" charset="0"/>
                <a:ea typeface="Microsoft YaHei" charset="0"/>
                <a:cs typeface="Microsoft YaHei" charset="0"/>
              </a:rPr>
              <a:t>化</a:t>
            </a:r>
            <a:r>
              <a:rPr b="1" dirty="0">
                <a:latin typeface="Microsoft YaHei" charset="0"/>
                <a:ea typeface="Microsoft YaHei" charset="0"/>
                <a:cs typeface="Microsoft YaHei" charset="0"/>
              </a:rPr>
              <a:t>，</a:t>
            </a:r>
            <a:r>
              <a:rPr b="1" spc="8" dirty="0">
                <a:latin typeface="Microsoft YaHei" charset="0"/>
                <a:ea typeface="Microsoft YaHei" charset="0"/>
                <a:cs typeface="Microsoft YaHei" charset="0"/>
              </a:rPr>
              <a:t>通过信息</a:t>
            </a:r>
            <a:r>
              <a:rPr b="1" dirty="0">
                <a:latin typeface="Microsoft YaHei" charset="0"/>
                <a:ea typeface="Microsoft YaHei" charset="0"/>
                <a:cs typeface="Microsoft YaHei" charset="0"/>
              </a:rPr>
              <a:t>系</a:t>
            </a:r>
          </a:p>
          <a:p>
            <a:pPr marL="266700">
              <a:lnSpc>
                <a:spcPct val="150000"/>
              </a:lnSpc>
              <a:spcBef>
                <a:spcPts val="1080"/>
              </a:spcBef>
            </a:pPr>
            <a:r>
              <a:rPr b="1" spc="8" dirty="0">
                <a:latin typeface="Microsoft YaHei" charset="0"/>
                <a:ea typeface="Microsoft YaHei" charset="0"/>
                <a:cs typeface="Microsoft YaHei" charset="0"/>
              </a:rPr>
              <a:t>统为处方</a:t>
            </a:r>
            <a:r>
              <a:rPr b="1" spc="4" dirty="0">
                <a:latin typeface="Microsoft YaHei" charset="0"/>
                <a:ea typeface="Microsoft YaHei" charset="0"/>
                <a:cs typeface="Microsoft YaHei" charset="0"/>
              </a:rPr>
              <a:t>审核提</a:t>
            </a:r>
            <a:r>
              <a:rPr b="1" spc="11" dirty="0">
                <a:latin typeface="Microsoft YaHei" charset="0"/>
                <a:ea typeface="Microsoft YaHei" charset="0"/>
                <a:cs typeface="Microsoft YaHei" charset="0"/>
              </a:rPr>
              <a:t>供</a:t>
            </a:r>
            <a:r>
              <a:rPr b="1" spc="8" dirty="0">
                <a:latin typeface="Microsoft YaHei" charset="0"/>
                <a:ea typeface="Microsoft YaHei" charset="0"/>
                <a:cs typeface="Microsoft YaHei" charset="0"/>
              </a:rPr>
              <a:t>必要</a:t>
            </a:r>
            <a:r>
              <a:rPr b="1" spc="4" dirty="0">
                <a:latin typeface="Microsoft YaHei" charset="0"/>
                <a:ea typeface="Microsoft YaHei" charset="0"/>
                <a:cs typeface="Microsoft YaHei" charset="0"/>
              </a:rPr>
              <a:t>的信息</a:t>
            </a:r>
            <a:endParaRPr b="1" dirty="0">
              <a:latin typeface="Microsoft YaHei" charset="0"/>
              <a:ea typeface="Microsoft YaHei" charset="0"/>
              <a:cs typeface="Microsoft YaHei" charset="0"/>
            </a:endParaRPr>
          </a:p>
          <a:p>
            <a:pPr marL="266700" marR="6191" indent="-257175">
              <a:lnSpc>
                <a:spcPct val="150000"/>
              </a:lnSpc>
              <a:buFont typeface="Wingdings"/>
              <a:buChar char=""/>
              <a:tabLst>
                <a:tab pos="266700" algn="l"/>
              </a:tabLst>
            </a:pPr>
            <a:r>
              <a:rPr b="1" spc="8" dirty="0">
                <a:latin typeface="Microsoft YaHei" charset="0"/>
                <a:ea typeface="Microsoft YaHei" charset="0"/>
                <a:cs typeface="Microsoft YaHei" charset="0"/>
              </a:rPr>
              <a:t>二级以上</a:t>
            </a:r>
            <a:r>
              <a:rPr b="1" dirty="0">
                <a:latin typeface="Microsoft YaHei" charset="0"/>
                <a:ea typeface="Microsoft YaHei" charset="0"/>
                <a:cs typeface="Microsoft YaHei" charset="0"/>
              </a:rPr>
              <a:t>医院</a:t>
            </a:r>
            <a:r>
              <a:rPr b="1" spc="8" dirty="0">
                <a:latin typeface="Microsoft YaHei" charset="0"/>
                <a:ea typeface="Microsoft YaHei" charset="0"/>
                <a:cs typeface="Microsoft YaHei" charset="0"/>
              </a:rPr>
              <a:t>、妇幼保</a:t>
            </a:r>
            <a:r>
              <a:rPr b="1" dirty="0">
                <a:latin typeface="Microsoft YaHei" charset="0"/>
                <a:ea typeface="Microsoft YaHei" charset="0"/>
                <a:cs typeface="Microsoft YaHei" charset="0"/>
              </a:rPr>
              <a:t>健院</a:t>
            </a:r>
            <a:r>
              <a:rPr b="1" spc="8" dirty="0">
                <a:latin typeface="Microsoft YaHei" charset="0"/>
                <a:ea typeface="Microsoft YaHei" charset="0"/>
                <a:cs typeface="Microsoft YaHei" charset="0"/>
              </a:rPr>
              <a:t>和专科疾</a:t>
            </a:r>
            <a:r>
              <a:rPr b="1" dirty="0">
                <a:latin typeface="Microsoft YaHei" charset="0"/>
                <a:ea typeface="Microsoft YaHei" charset="0"/>
                <a:cs typeface="Microsoft YaHei" charset="0"/>
              </a:rPr>
              <a:t>病防</a:t>
            </a:r>
            <a:r>
              <a:rPr b="1" spc="8" dirty="0">
                <a:latin typeface="Microsoft YaHei" charset="0"/>
                <a:ea typeface="Microsoft YaHei" charset="0"/>
                <a:cs typeface="Microsoft YaHei" charset="0"/>
              </a:rPr>
              <a:t>治机构应</a:t>
            </a:r>
            <a:r>
              <a:rPr b="1" dirty="0">
                <a:latin typeface="Microsoft YaHei" charset="0"/>
                <a:ea typeface="Microsoft YaHei" charset="0"/>
                <a:cs typeface="Microsoft YaHei" charset="0"/>
              </a:rPr>
              <a:t>当 </a:t>
            </a:r>
            <a:r>
              <a:rPr b="1" spc="8" dirty="0">
                <a:latin typeface="Microsoft YaHei" charset="0"/>
                <a:ea typeface="Microsoft YaHei" charset="0"/>
                <a:cs typeface="Microsoft YaHei" charset="0"/>
              </a:rPr>
              <a:t>按照本规</a:t>
            </a:r>
            <a:r>
              <a:rPr b="1" dirty="0">
                <a:latin typeface="Microsoft YaHei" charset="0"/>
                <a:ea typeface="Microsoft YaHei" charset="0"/>
                <a:cs typeface="Microsoft YaHei" charset="0"/>
              </a:rPr>
              <a:t>范执</a:t>
            </a:r>
            <a:r>
              <a:rPr b="1" spc="8" dirty="0">
                <a:latin typeface="Microsoft YaHei" charset="0"/>
                <a:ea typeface="Microsoft YaHei" charset="0"/>
                <a:cs typeface="Microsoft YaHei" charset="0"/>
              </a:rPr>
              <a:t>行</a:t>
            </a:r>
            <a:r>
              <a:rPr b="1" dirty="0">
                <a:latin typeface="Microsoft YaHei" charset="0"/>
                <a:ea typeface="Microsoft YaHei" charset="0"/>
                <a:cs typeface="Microsoft YaHei" charset="0"/>
              </a:rPr>
              <a:t>。</a:t>
            </a:r>
          </a:p>
        </p:txBody>
      </p:sp>
      <p:sp>
        <p:nvSpPr>
          <p:cNvPr id="5" name="object 7"/>
          <p:cNvSpPr/>
          <p:nvPr/>
        </p:nvSpPr>
        <p:spPr>
          <a:xfrm>
            <a:off x="5796955" y="1713282"/>
            <a:ext cx="2880320" cy="3847061"/>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067467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处方点评结果认定的难点与解决办法</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272167754"/>
              </p:ext>
            </p:extLst>
          </p:nvPr>
        </p:nvGraphicFramePr>
        <p:xfrm>
          <a:off x="1493658" y="2149365"/>
          <a:ext cx="6631633" cy="308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691370" y="1593088"/>
            <a:ext cx="4288353" cy="400110"/>
          </a:xfrm>
          <a:prstGeom prst="rect">
            <a:avLst/>
          </a:prstGeom>
        </p:spPr>
        <p:txBody>
          <a:bodyPr wrap="none">
            <a:spAutoFit/>
          </a:bodyPr>
          <a:lstStyle/>
          <a:p>
            <a:r>
              <a:rPr lang="en-US" altLang="zh-CN" sz="2000" b="1" dirty="0">
                <a:effectLst>
                  <a:outerShdw blurRad="38100" dist="38100" dir="2700000" algn="tl">
                    <a:srgbClr val="000000">
                      <a:alpha val="43137"/>
                    </a:srgbClr>
                  </a:outerShdw>
                </a:effectLst>
                <a:latin typeface="Microsoft YaHei" charset="0"/>
                <a:ea typeface="Microsoft YaHei" charset="0"/>
                <a:cs typeface="Microsoft YaHei" charset="0"/>
              </a:rPr>
              <a:t>《</a:t>
            </a:r>
            <a:r>
              <a:rPr lang="zh-CN" altLang="zh-CN" sz="2000" b="1" dirty="0">
                <a:effectLst>
                  <a:outerShdw blurRad="38100" dist="38100" dir="2700000" algn="tl">
                    <a:srgbClr val="000000">
                      <a:alpha val="43137"/>
                    </a:srgbClr>
                  </a:outerShdw>
                </a:effectLst>
                <a:latin typeface="Microsoft YaHei" charset="0"/>
                <a:ea typeface="Microsoft YaHei" charset="0"/>
                <a:cs typeface="Microsoft YaHei" charset="0"/>
              </a:rPr>
              <a:t>医院处方点评规范</a:t>
            </a:r>
            <a:r>
              <a:rPr lang="en-US" altLang="zh-CN" sz="2000" b="1" dirty="0">
                <a:effectLst>
                  <a:outerShdw blurRad="38100" dist="38100" dir="2700000" algn="tl">
                    <a:srgbClr val="000000">
                      <a:alpha val="43137"/>
                    </a:srgbClr>
                  </a:outerShdw>
                </a:effectLst>
                <a:latin typeface="Microsoft YaHei" charset="0"/>
                <a:ea typeface="Microsoft YaHei" charset="0"/>
                <a:cs typeface="Microsoft YaHei" charset="0"/>
              </a:rPr>
              <a:t>》</a:t>
            </a:r>
            <a:r>
              <a:rPr lang="zh-CN" altLang="en-US" sz="2000" b="1" dirty="0">
                <a:effectLst>
                  <a:outerShdw blurRad="38100" dist="38100" dir="2700000" algn="tl">
                    <a:srgbClr val="000000">
                      <a:alpha val="43137"/>
                    </a:srgbClr>
                  </a:outerShdw>
                </a:effectLst>
                <a:latin typeface="Microsoft YaHei" charset="0"/>
                <a:ea typeface="Microsoft YaHei" charset="0"/>
                <a:cs typeface="Microsoft YaHei" charset="0"/>
              </a:rPr>
              <a:t>中有关规定：</a:t>
            </a:r>
            <a:endParaRPr lang="en-US" altLang="zh-CN" sz="2000" b="1" dirty="0">
              <a:effectLst>
                <a:outerShdw blurRad="38100" dist="38100" dir="2700000" algn="tl">
                  <a:srgbClr val="000000">
                    <a:alpha val="43137"/>
                  </a:srgbClr>
                </a:outerShdw>
              </a:effectLst>
              <a:latin typeface="Microsoft YaHei" charset="0"/>
              <a:ea typeface="Microsoft YaHei" charset="0"/>
              <a:cs typeface="Microsoft YaHei" charset="0"/>
            </a:endParaRPr>
          </a:p>
        </p:txBody>
      </p:sp>
      <p:sp>
        <p:nvSpPr>
          <p:cNvPr id="7" name="矩形 6"/>
          <p:cNvSpPr/>
          <p:nvPr/>
        </p:nvSpPr>
        <p:spPr>
          <a:xfrm>
            <a:off x="2143169" y="5386930"/>
            <a:ext cx="4085015" cy="499817"/>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500" b="1" dirty="0">
                <a:latin typeface="Microsoft YaHei" charset="0"/>
                <a:ea typeface="Microsoft YaHei" charset="0"/>
                <a:cs typeface="Microsoft YaHei" charset="0"/>
              </a:rPr>
              <a:t>《</a:t>
            </a:r>
            <a:r>
              <a:rPr lang="zh-CN" altLang="en-US" sz="1500" b="1" dirty="0">
                <a:latin typeface="Microsoft YaHei" charset="0"/>
                <a:ea typeface="Microsoft YaHei" charset="0"/>
                <a:cs typeface="Microsoft YaHei" charset="0"/>
              </a:rPr>
              <a:t>北京市医疗机构处方专项点评指南（试行）</a:t>
            </a:r>
            <a:r>
              <a:rPr lang="en-US" altLang="zh-CN" sz="1500" b="1" dirty="0">
                <a:latin typeface="Microsoft YaHei" charset="0"/>
                <a:ea typeface="Microsoft YaHei" charset="0"/>
                <a:cs typeface="Microsoft YaHei" charset="0"/>
              </a:rPr>
              <a:t>》</a:t>
            </a:r>
            <a:r>
              <a:rPr lang="zh-CN" altLang="en-US" sz="1500" b="1" dirty="0">
                <a:latin typeface="Microsoft YaHei" charset="0"/>
                <a:ea typeface="Microsoft YaHei" charset="0"/>
                <a:cs typeface="Microsoft YaHei" charset="0"/>
              </a:rPr>
              <a:t>（卫办医管函</a:t>
            </a:r>
            <a:r>
              <a:rPr lang="en-US" altLang="zh-CN" sz="1500" b="1" dirty="0">
                <a:latin typeface="Microsoft YaHei" charset="0"/>
                <a:ea typeface="Microsoft YaHei" charset="0"/>
                <a:cs typeface="Microsoft YaHei" charset="0"/>
              </a:rPr>
              <a:t>〔2012〕1179</a:t>
            </a:r>
            <a:r>
              <a:rPr lang="zh-CN" altLang="en-US" sz="1500" b="1" dirty="0">
                <a:latin typeface="Microsoft YaHei" charset="0"/>
                <a:ea typeface="Microsoft YaHei" charset="0"/>
                <a:cs typeface="Microsoft YaHei" charset="0"/>
              </a:rPr>
              <a:t>号）</a:t>
            </a:r>
          </a:p>
        </p:txBody>
      </p:sp>
    </p:spTree>
    <p:extLst>
      <p:ext uri="{BB962C8B-B14F-4D97-AF65-F5344CB8AC3E}">
        <p14:creationId xmlns:p14="http://schemas.microsoft.com/office/powerpoint/2010/main" val="163459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1824"/>
            <a:ext cx="6984776" cy="597861"/>
          </a:xfrm>
        </p:spPr>
        <p:txBody>
          <a:bodyPr>
            <a:noAutofit/>
          </a:bodyPr>
          <a:lstStyle/>
          <a:p>
            <a:r>
              <a:rPr lang="zh-CN" altLang="en-US" spc="53" dirty="0"/>
              <a:t>儿科处方审核要点</a:t>
            </a:r>
            <a:br>
              <a:rPr lang="zh-CN" altLang="en-US" dirty="0"/>
            </a:br>
            <a:endParaRPr kumimoji="1" lang="zh-CN" altLang="en-US" dirty="0"/>
          </a:p>
        </p:txBody>
      </p:sp>
      <p:sp>
        <p:nvSpPr>
          <p:cNvPr id="4" name="object 2"/>
          <p:cNvSpPr/>
          <p:nvPr/>
        </p:nvSpPr>
        <p:spPr>
          <a:xfrm>
            <a:off x="1355598" y="1821941"/>
            <a:ext cx="7558659" cy="1083564"/>
          </a:xfrm>
          <a:prstGeom prst="rect">
            <a:avLst/>
          </a:prstGeom>
          <a:blipFill>
            <a:blip r:embed="rId2"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5" name="object 3"/>
          <p:cNvSpPr/>
          <p:nvPr/>
        </p:nvSpPr>
        <p:spPr>
          <a:xfrm>
            <a:off x="1698974" y="1598689"/>
            <a:ext cx="7116794" cy="1090695"/>
          </a:xfrm>
          <a:prstGeom prst="rect">
            <a:avLst/>
          </a:prstGeom>
          <a:blipFill>
            <a:blip r:embed="rId3"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6" name="object 4"/>
          <p:cNvSpPr/>
          <p:nvPr/>
        </p:nvSpPr>
        <p:spPr>
          <a:xfrm>
            <a:off x="1125854" y="2846070"/>
            <a:ext cx="7827264" cy="1084707"/>
          </a:xfrm>
          <a:prstGeom prst="rect">
            <a:avLst/>
          </a:prstGeom>
          <a:blipFill>
            <a:blip r:embed="rId4"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7" name="object 5"/>
          <p:cNvSpPr/>
          <p:nvPr/>
        </p:nvSpPr>
        <p:spPr>
          <a:xfrm>
            <a:off x="1474851" y="2953607"/>
            <a:ext cx="7371493" cy="760762"/>
          </a:xfrm>
          <a:prstGeom prst="rect">
            <a:avLst/>
          </a:prstGeom>
          <a:blipFill>
            <a:blip r:embed="rId5"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8" name="object 6"/>
          <p:cNvSpPr/>
          <p:nvPr/>
        </p:nvSpPr>
        <p:spPr>
          <a:xfrm>
            <a:off x="1126997" y="3851909"/>
            <a:ext cx="7796403" cy="1084707"/>
          </a:xfrm>
          <a:prstGeom prst="rect">
            <a:avLst/>
          </a:prstGeom>
          <a:blipFill>
            <a:blip r:embed="rId6"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9" name="object 7"/>
          <p:cNvSpPr/>
          <p:nvPr/>
        </p:nvSpPr>
        <p:spPr>
          <a:xfrm>
            <a:off x="1474850" y="3959352"/>
            <a:ext cx="7340918" cy="760762"/>
          </a:xfrm>
          <a:prstGeom prst="rect">
            <a:avLst/>
          </a:prstGeom>
          <a:blipFill>
            <a:blip r:embed="rId7"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10" name="object 8"/>
          <p:cNvSpPr/>
          <p:nvPr/>
        </p:nvSpPr>
        <p:spPr>
          <a:xfrm>
            <a:off x="500158" y="2901696"/>
            <a:ext cx="1221581" cy="923449"/>
          </a:xfrm>
          <a:custGeom>
            <a:avLst/>
            <a:gdLst/>
            <a:ahLst/>
            <a:cxnLst/>
            <a:rect l="l" t="t" r="r" b="b"/>
            <a:pathLst>
              <a:path w="1628775" h="1231264">
                <a:moveTo>
                  <a:pt x="615823" y="0"/>
                </a:moveTo>
                <a:lnTo>
                  <a:pt x="567695" y="1851"/>
                </a:lnTo>
                <a:lnTo>
                  <a:pt x="520581" y="7316"/>
                </a:lnTo>
                <a:lnTo>
                  <a:pt x="474617" y="16257"/>
                </a:lnTo>
                <a:lnTo>
                  <a:pt x="429940" y="28536"/>
                </a:lnTo>
                <a:lnTo>
                  <a:pt x="386687" y="44018"/>
                </a:lnTo>
                <a:lnTo>
                  <a:pt x="344995" y="62565"/>
                </a:lnTo>
                <a:lnTo>
                  <a:pt x="305001" y="84041"/>
                </a:lnTo>
                <a:lnTo>
                  <a:pt x="266841" y="108308"/>
                </a:lnTo>
                <a:lnTo>
                  <a:pt x="230653" y="135230"/>
                </a:lnTo>
                <a:lnTo>
                  <a:pt x="196573" y="164670"/>
                </a:lnTo>
                <a:lnTo>
                  <a:pt x="164738" y="196492"/>
                </a:lnTo>
                <a:lnTo>
                  <a:pt x="135286" y="230557"/>
                </a:lnTo>
                <a:lnTo>
                  <a:pt x="108353" y="266731"/>
                </a:lnTo>
                <a:lnTo>
                  <a:pt x="84075" y="304875"/>
                </a:lnTo>
                <a:lnTo>
                  <a:pt x="62591" y="344853"/>
                </a:lnTo>
                <a:lnTo>
                  <a:pt x="44036" y="386528"/>
                </a:lnTo>
                <a:lnTo>
                  <a:pt x="28548" y="429763"/>
                </a:lnTo>
                <a:lnTo>
                  <a:pt x="16263" y="474421"/>
                </a:lnTo>
                <a:lnTo>
                  <a:pt x="7319" y="520366"/>
                </a:lnTo>
                <a:lnTo>
                  <a:pt x="1852" y="567461"/>
                </a:lnTo>
                <a:lnTo>
                  <a:pt x="0" y="615569"/>
                </a:lnTo>
                <a:lnTo>
                  <a:pt x="739" y="644753"/>
                </a:lnTo>
                <a:lnTo>
                  <a:pt x="2933" y="673592"/>
                </a:lnTo>
                <a:lnTo>
                  <a:pt x="6547" y="702026"/>
                </a:lnTo>
                <a:lnTo>
                  <a:pt x="11544" y="729996"/>
                </a:lnTo>
                <a:lnTo>
                  <a:pt x="12509" y="739521"/>
                </a:lnTo>
                <a:lnTo>
                  <a:pt x="23823" y="785609"/>
                </a:lnTo>
                <a:lnTo>
                  <a:pt x="38526" y="830263"/>
                </a:lnTo>
                <a:lnTo>
                  <a:pt x="56472" y="873338"/>
                </a:lnTo>
                <a:lnTo>
                  <a:pt x="77515" y="914687"/>
                </a:lnTo>
                <a:lnTo>
                  <a:pt x="101511" y="954167"/>
                </a:lnTo>
                <a:lnTo>
                  <a:pt x="128312" y="991630"/>
                </a:lnTo>
                <a:lnTo>
                  <a:pt x="157774" y="1026931"/>
                </a:lnTo>
                <a:lnTo>
                  <a:pt x="189751" y="1059926"/>
                </a:lnTo>
                <a:lnTo>
                  <a:pt x="224097" y="1090469"/>
                </a:lnTo>
                <a:lnTo>
                  <a:pt x="260668" y="1118414"/>
                </a:lnTo>
                <a:lnTo>
                  <a:pt x="299317" y="1143616"/>
                </a:lnTo>
                <a:lnTo>
                  <a:pt x="339898" y="1165930"/>
                </a:lnTo>
                <a:lnTo>
                  <a:pt x="382267" y="1185210"/>
                </a:lnTo>
                <a:lnTo>
                  <a:pt x="426277" y="1201310"/>
                </a:lnTo>
                <a:lnTo>
                  <a:pt x="471783" y="1214086"/>
                </a:lnTo>
                <a:lnTo>
                  <a:pt x="518640" y="1223392"/>
                </a:lnTo>
                <a:lnTo>
                  <a:pt x="566702" y="1229082"/>
                </a:lnTo>
                <a:lnTo>
                  <a:pt x="615823" y="1231011"/>
                </a:lnTo>
                <a:lnTo>
                  <a:pt x="668389" y="1228797"/>
                </a:lnTo>
                <a:lnTo>
                  <a:pt x="719733" y="1222275"/>
                </a:lnTo>
                <a:lnTo>
                  <a:pt x="769675" y="1211625"/>
                </a:lnTo>
                <a:lnTo>
                  <a:pt x="818035" y="1197026"/>
                </a:lnTo>
                <a:lnTo>
                  <a:pt x="864632" y="1178658"/>
                </a:lnTo>
                <a:lnTo>
                  <a:pt x="909288" y="1156700"/>
                </a:lnTo>
                <a:lnTo>
                  <a:pt x="951821" y="1131331"/>
                </a:lnTo>
                <a:lnTo>
                  <a:pt x="992053" y="1102731"/>
                </a:lnTo>
                <a:lnTo>
                  <a:pt x="1029803" y="1071080"/>
                </a:lnTo>
                <a:lnTo>
                  <a:pt x="1064891" y="1036556"/>
                </a:lnTo>
                <a:lnTo>
                  <a:pt x="1097138" y="999341"/>
                </a:lnTo>
                <a:lnTo>
                  <a:pt x="1126363" y="959612"/>
                </a:lnTo>
                <a:lnTo>
                  <a:pt x="1127125" y="958342"/>
                </a:lnTo>
                <a:lnTo>
                  <a:pt x="1366283" y="958342"/>
                </a:lnTo>
                <a:lnTo>
                  <a:pt x="1628775" y="615569"/>
                </a:lnTo>
                <a:lnTo>
                  <a:pt x="1366262" y="272669"/>
                </a:lnTo>
                <a:lnTo>
                  <a:pt x="1127125" y="272669"/>
                </a:lnTo>
                <a:lnTo>
                  <a:pt x="1126363" y="271399"/>
                </a:lnTo>
                <a:lnTo>
                  <a:pt x="1097138" y="231669"/>
                </a:lnTo>
                <a:lnTo>
                  <a:pt x="1064891" y="194454"/>
                </a:lnTo>
                <a:lnTo>
                  <a:pt x="1029803" y="159930"/>
                </a:lnTo>
                <a:lnTo>
                  <a:pt x="992053" y="128279"/>
                </a:lnTo>
                <a:lnTo>
                  <a:pt x="951821" y="99679"/>
                </a:lnTo>
                <a:lnTo>
                  <a:pt x="909288" y="74310"/>
                </a:lnTo>
                <a:lnTo>
                  <a:pt x="864632" y="52352"/>
                </a:lnTo>
                <a:lnTo>
                  <a:pt x="818035" y="33984"/>
                </a:lnTo>
                <a:lnTo>
                  <a:pt x="769675" y="19385"/>
                </a:lnTo>
                <a:lnTo>
                  <a:pt x="719733" y="8735"/>
                </a:lnTo>
                <a:lnTo>
                  <a:pt x="668389" y="2213"/>
                </a:lnTo>
                <a:lnTo>
                  <a:pt x="615823" y="0"/>
                </a:lnTo>
                <a:close/>
              </a:path>
              <a:path w="1628775" h="1231264">
                <a:moveTo>
                  <a:pt x="1366283" y="958342"/>
                </a:moveTo>
                <a:lnTo>
                  <a:pt x="1296162" y="958342"/>
                </a:lnTo>
                <a:lnTo>
                  <a:pt x="1296162" y="1049909"/>
                </a:lnTo>
                <a:lnTo>
                  <a:pt x="1366283" y="958342"/>
                </a:lnTo>
                <a:close/>
              </a:path>
              <a:path w="1628775" h="1231264">
                <a:moveTo>
                  <a:pt x="1296162" y="181101"/>
                </a:moveTo>
                <a:lnTo>
                  <a:pt x="1296162" y="272669"/>
                </a:lnTo>
                <a:lnTo>
                  <a:pt x="1366262" y="272669"/>
                </a:lnTo>
                <a:lnTo>
                  <a:pt x="1296162" y="181101"/>
                </a:lnTo>
                <a:close/>
              </a:path>
            </a:pathLst>
          </a:custGeom>
          <a:solidFill>
            <a:srgbClr val="006FC0"/>
          </a:solidFill>
        </p:spPr>
        <p:txBody>
          <a:bodyPr wrap="square" lIns="0" tIns="0" rIns="0" bIns="0" rtlCol="0"/>
          <a:lstStyle/>
          <a:p>
            <a:endParaRPr sz="1600">
              <a:latin typeface="Microsoft YaHei" charset="0"/>
              <a:ea typeface="Microsoft YaHei" charset="0"/>
              <a:cs typeface="Microsoft YaHei" charset="0"/>
            </a:endParaRPr>
          </a:p>
        </p:txBody>
      </p:sp>
      <p:sp>
        <p:nvSpPr>
          <p:cNvPr id="11" name="object 9"/>
          <p:cNvSpPr/>
          <p:nvPr/>
        </p:nvSpPr>
        <p:spPr>
          <a:xfrm>
            <a:off x="378333" y="2785491"/>
            <a:ext cx="1244727" cy="1244727"/>
          </a:xfrm>
          <a:prstGeom prst="rect">
            <a:avLst/>
          </a:prstGeom>
          <a:blipFill>
            <a:blip r:embed="rId8"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12" name="object 10"/>
          <p:cNvSpPr/>
          <p:nvPr/>
        </p:nvSpPr>
        <p:spPr>
          <a:xfrm>
            <a:off x="549926" y="2957607"/>
            <a:ext cx="813768" cy="812483"/>
          </a:xfrm>
          <a:prstGeom prst="rect">
            <a:avLst/>
          </a:prstGeom>
          <a:blipFill>
            <a:blip r:embed="rId9"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13" name="object 11"/>
          <p:cNvSpPr/>
          <p:nvPr/>
        </p:nvSpPr>
        <p:spPr>
          <a:xfrm>
            <a:off x="500158" y="3877628"/>
            <a:ext cx="1221581" cy="924401"/>
          </a:xfrm>
          <a:custGeom>
            <a:avLst/>
            <a:gdLst/>
            <a:ahLst/>
            <a:cxnLst/>
            <a:rect l="l" t="t" r="r" b="b"/>
            <a:pathLst>
              <a:path w="1628775" h="1232535">
                <a:moveTo>
                  <a:pt x="615823" y="0"/>
                </a:moveTo>
                <a:lnTo>
                  <a:pt x="567695" y="1853"/>
                </a:lnTo>
                <a:lnTo>
                  <a:pt x="520581" y="7323"/>
                </a:lnTo>
                <a:lnTo>
                  <a:pt x="474617" y="16271"/>
                </a:lnTo>
                <a:lnTo>
                  <a:pt x="429940" y="28562"/>
                </a:lnTo>
                <a:lnTo>
                  <a:pt x="386687" y="44058"/>
                </a:lnTo>
                <a:lnTo>
                  <a:pt x="344995" y="62621"/>
                </a:lnTo>
                <a:lnTo>
                  <a:pt x="305001" y="84116"/>
                </a:lnTo>
                <a:lnTo>
                  <a:pt x="266841" y="108404"/>
                </a:lnTo>
                <a:lnTo>
                  <a:pt x="230653" y="135350"/>
                </a:lnTo>
                <a:lnTo>
                  <a:pt x="196573" y="164816"/>
                </a:lnTo>
                <a:lnTo>
                  <a:pt x="164738" y="196664"/>
                </a:lnTo>
                <a:lnTo>
                  <a:pt x="135286" y="230759"/>
                </a:lnTo>
                <a:lnTo>
                  <a:pt x="108353" y="266963"/>
                </a:lnTo>
                <a:lnTo>
                  <a:pt x="84075" y="305138"/>
                </a:lnTo>
                <a:lnTo>
                  <a:pt x="62591" y="345149"/>
                </a:lnTo>
                <a:lnTo>
                  <a:pt x="44036" y="386858"/>
                </a:lnTo>
                <a:lnTo>
                  <a:pt x="28548" y="430127"/>
                </a:lnTo>
                <a:lnTo>
                  <a:pt x="16263" y="474821"/>
                </a:lnTo>
                <a:lnTo>
                  <a:pt x="7319" y="520802"/>
                </a:lnTo>
                <a:lnTo>
                  <a:pt x="1852" y="567933"/>
                </a:lnTo>
                <a:lnTo>
                  <a:pt x="0" y="616076"/>
                </a:lnTo>
                <a:lnTo>
                  <a:pt x="739" y="645336"/>
                </a:lnTo>
                <a:lnTo>
                  <a:pt x="2933" y="674227"/>
                </a:lnTo>
                <a:lnTo>
                  <a:pt x="6547" y="702712"/>
                </a:lnTo>
                <a:lnTo>
                  <a:pt x="11544" y="730757"/>
                </a:lnTo>
                <a:lnTo>
                  <a:pt x="12509" y="740282"/>
                </a:lnTo>
                <a:lnTo>
                  <a:pt x="23821" y="786413"/>
                </a:lnTo>
                <a:lnTo>
                  <a:pt x="38523" y="831110"/>
                </a:lnTo>
                <a:lnTo>
                  <a:pt x="56468" y="874226"/>
                </a:lnTo>
                <a:lnTo>
                  <a:pt x="77510" y="915616"/>
                </a:lnTo>
                <a:lnTo>
                  <a:pt x="101505" y="955135"/>
                </a:lnTo>
                <a:lnTo>
                  <a:pt x="128306" y="992636"/>
                </a:lnTo>
                <a:lnTo>
                  <a:pt x="157768" y="1027975"/>
                </a:lnTo>
                <a:lnTo>
                  <a:pt x="189746" y="1061005"/>
                </a:lnTo>
                <a:lnTo>
                  <a:pt x="224093" y="1091580"/>
                </a:lnTo>
                <a:lnTo>
                  <a:pt x="260664" y="1119556"/>
                </a:lnTo>
                <a:lnTo>
                  <a:pt x="299313" y="1144786"/>
                </a:lnTo>
                <a:lnTo>
                  <a:pt x="339895" y="1167125"/>
                </a:lnTo>
                <a:lnTo>
                  <a:pt x="382265" y="1186426"/>
                </a:lnTo>
                <a:lnTo>
                  <a:pt x="426276" y="1202545"/>
                </a:lnTo>
                <a:lnTo>
                  <a:pt x="471782" y="1215336"/>
                </a:lnTo>
                <a:lnTo>
                  <a:pt x="518640" y="1224652"/>
                </a:lnTo>
                <a:lnTo>
                  <a:pt x="566702" y="1230349"/>
                </a:lnTo>
                <a:lnTo>
                  <a:pt x="615823" y="1232280"/>
                </a:lnTo>
                <a:lnTo>
                  <a:pt x="668389" y="1230064"/>
                </a:lnTo>
                <a:lnTo>
                  <a:pt x="719733" y="1223535"/>
                </a:lnTo>
                <a:lnTo>
                  <a:pt x="769675" y="1212873"/>
                </a:lnTo>
                <a:lnTo>
                  <a:pt x="818035" y="1198259"/>
                </a:lnTo>
                <a:lnTo>
                  <a:pt x="864632" y="1179871"/>
                </a:lnTo>
                <a:lnTo>
                  <a:pt x="909288" y="1157890"/>
                </a:lnTo>
                <a:lnTo>
                  <a:pt x="951821" y="1132496"/>
                </a:lnTo>
                <a:lnTo>
                  <a:pt x="992053" y="1103869"/>
                </a:lnTo>
                <a:lnTo>
                  <a:pt x="1029803" y="1072189"/>
                </a:lnTo>
                <a:lnTo>
                  <a:pt x="1064891" y="1037635"/>
                </a:lnTo>
                <a:lnTo>
                  <a:pt x="1097138" y="1000388"/>
                </a:lnTo>
                <a:lnTo>
                  <a:pt x="1126363" y="960627"/>
                </a:lnTo>
                <a:lnTo>
                  <a:pt x="1127125" y="959357"/>
                </a:lnTo>
                <a:lnTo>
                  <a:pt x="1366277" y="959357"/>
                </a:lnTo>
                <a:lnTo>
                  <a:pt x="1628775" y="616076"/>
                </a:lnTo>
                <a:lnTo>
                  <a:pt x="1366298" y="272922"/>
                </a:lnTo>
                <a:lnTo>
                  <a:pt x="1127125" y="272922"/>
                </a:lnTo>
                <a:lnTo>
                  <a:pt x="1126363" y="271652"/>
                </a:lnTo>
                <a:lnTo>
                  <a:pt x="1097138" y="231865"/>
                </a:lnTo>
                <a:lnTo>
                  <a:pt x="1064891" y="194601"/>
                </a:lnTo>
                <a:lnTo>
                  <a:pt x="1029803" y="160037"/>
                </a:lnTo>
                <a:lnTo>
                  <a:pt x="992053" y="128354"/>
                </a:lnTo>
                <a:lnTo>
                  <a:pt x="951821" y="99730"/>
                </a:lnTo>
                <a:lnTo>
                  <a:pt x="909288" y="74342"/>
                </a:lnTo>
                <a:lnTo>
                  <a:pt x="864632" y="52370"/>
                </a:lnTo>
                <a:lnTo>
                  <a:pt x="818035" y="33993"/>
                </a:lnTo>
                <a:lnTo>
                  <a:pt x="769675" y="19389"/>
                </a:lnTo>
                <a:lnTo>
                  <a:pt x="719733" y="8736"/>
                </a:lnTo>
                <a:lnTo>
                  <a:pt x="668389" y="2213"/>
                </a:lnTo>
                <a:lnTo>
                  <a:pt x="615823" y="0"/>
                </a:lnTo>
                <a:close/>
              </a:path>
              <a:path w="1628775" h="1232535">
                <a:moveTo>
                  <a:pt x="1366277" y="959357"/>
                </a:moveTo>
                <a:lnTo>
                  <a:pt x="1296162" y="959357"/>
                </a:lnTo>
                <a:lnTo>
                  <a:pt x="1296162" y="1051052"/>
                </a:lnTo>
                <a:lnTo>
                  <a:pt x="1366277" y="959357"/>
                </a:lnTo>
                <a:close/>
              </a:path>
              <a:path w="1628775" h="1232535">
                <a:moveTo>
                  <a:pt x="1296162" y="181228"/>
                </a:moveTo>
                <a:lnTo>
                  <a:pt x="1296162" y="272922"/>
                </a:lnTo>
                <a:lnTo>
                  <a:pt x="1366298" y="272922"/>
                </a:lnTo>
                <a:lnTo>
                  <a:pt x="1296162" y="181228"/>
                </a:lnTo>
                <a:close/>
              </a:path>
            </a:pathLst>
          </a:custGeom>
          <a:solidFill>
            <a:srgbClr val="006FC0"/>
          </a:solidFill>
        </p:spPr>
        <p:txBody>
          <a:bodyPr wrap="square" lIns="0" tIns="0" rIns="0" bIns="0" rtlCol="0"/>
          <a:lstStyle/>
          <a:p>
            <a:endParaRPr sz="1600">
              <a:latin typeface="Microsoft YaHei" charset="0"/>
              <a:ea typeface="Microsoft YaHei" charset="0"/>
              <a:cs typeface="Microsoft YaHei" charset="0"/>
            </a:endParaRPr>
          </a:p>
        </p:txBody>
      </p:sp>
      <p:sp>
        <p:nvSpPr>
          <p:cNvPr id="14" name="object 12"/>
          <p:cNvSpPr/>
          <p:nvPr/>
        </p:nvSpPr>
        <p:spPr>
          <a:xfrm>
            <a:off x="378333" y="3761613"/>
            <a:ext cx="1244727" cy="1244727"/>
          </a:xfrm>
          <a:prstGeom prst="rect">
            <a:avLst/>
          </a:prstGeom>
          <a:blipFill>
            <a:blip r:embed="rId10"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15" name="object 13"/>
          <p:cNvSpPr/>
          <p:nvPr/>
        </p:nvSpPr>
        <p:spPr>
          <a:xfrm>
            <a:off x="549926" y="3933443"/>
            <a:ext cx="813768" cy="813435"/>
          </a:xfrm>
          <a:prstGeom prst="rect">
            <a:avLst/>
          </a:prstGeom>
          <a:blipFill>
            <a:blip r:embed="rId11"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16" name="object 14"/>
          <p:cNvSpPr txBox="1"/>
          <p:nvPr/>
        </p:nvSpPr>
        <p:spPr>
          <a:xfrm>
            <a:off x="885444" y="3221984"/>
            <a:ext cx="125254" cy="255839"/>
          </a:xfrm>
          <a:prstGeom prst="rect">
            <a:avLst/>
          </a:prstGeom>
        </p:spPr>
        <p:txBody>
          <a:bodyPr vert="horz" wrap="square" lIns="0" tIns="9525" rIns="0" bIns="0" rtlCol="0">
            <a:spAutoFit/>
          </a:bodyPr>
          <a:lstStyle/>
          <a:p>
            <a:pPr marL="9525">
              <a:spcBef>
                <a:spcPts val="75"/>
              </a:spcBef>
            </a:pPr>
            <a:r>
              <a:rPr sz="1600" spc="83" dirty="0">
                <a:solidFill>
                  <a:srgbClr val="006FC0"/>
                </a:solidFill>
                <a:latin typeface="Microsoft YaHei" charset="0"/>
                <a:ea typeface="Microsoft YaHei" charset="0"/>
                <a:cs typeface="Microsoft YaHei" charset="0"/>
              </a:rPr>
              <a:t>2</a:t>
            </a:r>
            <a:endParaRPr sz="1600">
              <a:latin typeface="Microsoft YaHei" charset="0"/>
              <a:ea typeface="Microsoft YaHei" charset="0"/>
              <a:cs typeface="Microsoft YaHei" charset="0"/>
            </a:endParaRPr>
          </a:p>
        </p:txBody>
      </p:sp>
      <p:sp>
        <p:nvSpPr>
          <p:cNvPr id="17" name="object 15"/>
          <p:cNvSpPr txBox="1"/>
          <p:nvPr/>
        </p:nvSpPr>
        <p:spPr>
          <a:xfrm>
            <a:off x="885444" y="4219099"/>
            <a:ext cx="125254" cy="255839"/>
          </a:xfrm>
          <a:prstGeom prst="rect">
            <a:avLst/>
          </a:prstGeom>
        </p:spPr>
        <p:txBody>
          <a:bodyPr vert="horz" wrap="square" lIns="0" tIns="9525" rIns="0" bIns="0" rtlCol="0">
            <a:spAutoFit/>
          </a:bodyPr>
          <a:lstStyle/>
          <a:p>
            <a:pPr marL="9525">
              <a:spcBef>
                <a:spcPts val="75"/>
              </a:spcBef>
            </a:pPr>
            <a:r>
              <a:rPr sz="1600" spc="83" dirty="0">
                <a:solidFill>
                  <a:srgbClr val="006FC0"/>
                </a:solidFill>
                <a:latin typeface="Microsoft YaHei" charset="0"/>
                <a:ea typeface="Microsoft YaHei" charset="0"/>
                <a:cs typeface="Microsoft YaHei" charset="0"/>
              </a:rPr>
              <a:t>3</a:t>
            </a:r>
            <a:endParaRPr sz="1600">
              <a:latin typeface="Microsoft YaHei" charset="0"/>
              <a:ea typeface="Microsoft YaHei" charset="0"/>
              <a:cs typeface="Microsoft YaHei" charset="0"/>
            </a:endParaRPr>
          </a:p>
        </p:txBody>
      </p:sp>
      <p:sp>
        <p:nvSpPr>
          <p:cNvPr id="18" name="object 16"/>
          <p:cNvSpPr/>
          <p:nvPr/>
        </p:nvSpPr>
        <p:spPr>
          <a:xfrm>
            <a:off x="491728" y="1888902"/>
            <a:ext cx="1221581" cy="923449"/>
          </a:xfrm>
          <a:custGeom>
            <a:avLst/>
            <a:gdLst/>
            <a:ahLst/>
            <a:cxnLst/>
            <a:rect l="l" t="t" r="r" b="b"/>
            <a:pathLst>
              <a:path w="1628775" h="1231264">
                <a:moveTo>
                  <a:pt x="615759" y="0"/>
                </a:moveTo>
                <a:lnTo>
                  <a:pt x="567640" y="1851"/>
                </a:lnTo>
                <a:lnTo>
                  <a:pt x="520534" y="7316"/>
                </a:lnTo>
                <a:lnTo>
                  <a:pt x="474577" y="16256"/>
                </a:lnTo>
                <a:lnTo>
                  <a:pt x="429907" y="28535"/>
                </a:lnTo>
                <a:lnTo>
                  <a:pt x="386659" y="44016"/>
                </a:lnTo>
                <a:lnTo>
                  <a:pt x="344972" y="62562"/>
                </a:lnTo>
                <a:lnTo>
                  <a:pt x="304982" y="84036"/>
                </a:lnTo>
                <a:lnTo>
                  <a:pt x="266826" y="108301"/>
                </a:lnTo>
                <a:lnTo>
                  <a:pt x="230641" y="135220"/>
                </a:lnTo>
                <a:lnTo>
                  <a:pt x="196564" y="164657"/>
                </a:lnTo>
                <a:lnTo>
                  <a:pt x="164732" y="196473"/>
                </a:lnTo>
                <a:lnTo>
                  <a:pt x="135281" y="230534"/>
                </a:lnTo>
                <a:lnTo>
                  <a:pt x="108349" y="266701"/>
                </a:lnTo>
                <a:lnTo>
                  <a:pt x="84073" y="304837"/>
                </a:lnTo>
                <a:lnTo>
                  <a:pt x="62589" y="344806"/>
                </a:lnTo>
                <a:lnTo>
                  <a:pt x="44035" y="386471"/>
                </a:lnTo>
                <a:lnTo>
                  <a:pt x="28548" y="429695"/>
                </a:lnTo>
                <a:lnTo>
                  <a:pt x="16263" y="474341"/>
                </a:lnTo>
                <a:lnTo>
                  <a:pt x="7319" y="520272"/>
                </a:lnTo>
                <a:lnTo>
                  <a:pt x="1852" y="567351"/>
                </a:lnTo>
                <a:lnTo>
                  <a:pt x="0" y="615441"/>
                </a:lnTo>
                <a:lnTo>
                  <a:pt x="739" y="644679"/>
                </a:lnTo>
                <a:lnTo>
                  <a:pt x="2933" y="673512"/>
                </a:lnTo>
                <a:lnTo>
                  <a:pt x="6547" y="701917"/>
                </a:lnTo>
                <a:lnTo>
                  <a:pt x="11544" y="729868"/>
                </a:lnTo>
                <a:lnTo>
                  <a:pt x="12509" y="739521"/>
                </a:lnTo>
                <a:lnTo>
                  <a:pt x="23821" y="785589"/>
                </a:lnTo>
                <a:lnTo>
                  <a:pt x="38523" y="830226"/>
                </a:lnTo>
                <a:lnTo>
                  <a:pt x="56467" y="873284"/>
                </a:lnTo>
                <a:lnTo>
                  <a:pt x="77510" y="914620"/>
                </a:lnTo>
                <a:lnTo>
                  <a:pt x="101504" y="954087"/>
                </a:lnTo>
                <a:lnTo>
                  <a:pt x="128304" y="991540"/>
                </a:lnTo>
                <a:lnTo>
                  <a:pt x="157765" y="1026833"/>
                </a:lnTo>
                <a:lnTo>
                  <a:pt x="189740" y="1059821"/>
                </a:lnTo>
                <a:lnTo>
                  <a:pt x="224085" y="1090358"/>
                </a:lnTo>
                <a:lnTo>
                  <a:pt x="260653" y="1118298"/>
                </a:lnTo>
                <a:lnTo>
                  <a:pt x="299299" y="1143497"/>
                </a:lnTo>
                <a:lnTo>
                  <a:pt x="339876" y="1165808"/>
                </a:lnTo>
                <a:lnTo>
                  <a:pt x="382241" y="1185086"/>
                </a:lnTo>
                <a:lnTo>
                  <a:pt x="426246" y="1201185"/>
                </a:lnTo>
                <a:lnTo>
                  <a:pt x="471746" y="1213960"/>
                </a:lnTo>
                <a:lnTo>
                  <a:pt x="518595" y="1223265"/>
                </a:lnTo>
                <a:lnTo>
                  <a:pt x="566648" y="1228955"/>
                </a:lnTo>
                <a:lnTo>
                  <a:pt x="615759" y="1230884"/>
                </a:lnTo>
                <a:lnTo>
                  <a:pt x="668355" y="1228672"/>
                </a:lnTo>
                <a:lnTo>
                  <a:pt x="719723" y="1222158"/>
                </a:lnTo>
                <a:lnTo>
                  <a:pt x="769685" y="1211518"/>
                </a:lnTo>
                <a:lnTo>
                  <a:pt x="818061" y="1196932"/>
                </a:lnTo>
                <a:lnTo>
                  <a:pt x="864671" y="1178579"/>
                </a:lnTo>
                <a:lnTo>
                  <a:pt x="909335" y="1156636"/>
                </a:lnTo>
                <a:lnTo>
                  <a:pt x="951876" y="1131283"/>
                </a:lnTo>
                <a:lnTo>
                  <a:pt x="992112" y="1102698"/>
                </a:lnTo>
                <a:lnTo>
                  <a:pt x="1029864" y="1071060"/>
                </a:lnTo>
                <a:lnTo>
                  <a:pt x="1064954" y="1036547"/>
                </a:lnTo>
                <a:lnTo>
                  <a:pt x="1097201" y="999338"/>
                </a:lnTo>
                <a:lnTo>
                  <a:pt x="1126426" y="959612"/>
                </a:lnTo>
                <a:lnTo>
                  <a:pt x="1127061" y="958341"/>
                </a:lnTo>
                <a:lnTo>
                  <a:pt x="1366199" y="958341"/>
                </a:lnTo>
                <a:lnTo>
                  <a:pt x="1628711" y="615441"/>
                </a:lnTo>
                <a:lnTo>
                  <a:pt x="1366296" y="272668"/>
                </a:lnTo>
                <a:lnTo>
                  <a:pt x="1127061" y="272668"/>
                </a:lnTo>
                <a:lnTo>
                  <a:pt x="1126426" y="271272"/>
                </a:lnTo>
                <a:lnTo>
                  <a:pt x="1097201" y="231545"/>
                </a:lnTo>
                <a:lnTo>
                  <a:pt x="1064954" y="194336"/>
                </a:lnTo>
                <a:lnTo>
                  <a:pt x="1029864" y="159823"/>
                </a:lnTo>
                <a:lnTo>
                  <a:pt x="992112" y="128185"/>
                </a:lnTo>
                <a:lnTo>
                  <a:pt x="951876" y="99600"/>
                </a:lnTo>
                <a:lnTo>
                  <a:pt x="909335" y="74247"/>
                </a:lnTo>
                <a:lnTo>
                  <a:pt x="864671" y="52304"/>
                </a:lnTo>
                <a:lnTo>
                  <a:pt x="818061" y="33951"/>
                </a:lnTo>
                <a:lnTo>
                  <a:pt x="769685" y="19365"/>
                </a:lnTo>
                <a:lnTo>
                  <a:pt x="719723" y="8725"/>
                </a:lnTo>
                <a:lnTo>
                  <a:pt x="668355" y="2211"/>
                </a:lnTo>
                <a:lnTo>
                  <a:pt x="615759" y="0"/>
                </a:lnTo>
                <a:close/>
              </a:path>
              <a:path w="1628775" h="1231264">
                <a:moveTo>
                  <a:pt x="1366199" y="958341"/>
                </a:moveTo>
                <a:lnTo>
                  <a:pt x="1296098" y="958341"/>
                </a:lnTo>
                <a:lnTo>
                  <a:pt x="1296098" y="1049909"/>
                </a:lnTo>
                <a:lnTo>
                  <a:pt x="1366199" y="958341"/>
                </a:lnTo>
                <a:close/>
              </a:path>
              <a:path w="1628775" h="1231264">
                <a:moveTo>
                  <a:pt x="1296098" y="180975"/>
                </a:moveTo>
                <a:lnTo>
                  <a:pt x="1296098" y="272668"/>
                </a:lnTo>
                <a:lnTo>
                  <a:pt x="1366296" y="272668"/>
                </a:lnTo>
                <a:lnTo>
                  <a:pt x="1296098" y="180975"/>
                </a:lnTo>
                <a:close/>
              </a:path>
            </a:pathLst>
          </a:custGeom>
          <a:solidFill>
            <a:srgbClr val="006FC0"/>
          </a:solidFill>
        </p:spPr>
        <p:txBody>
          <a:bodyPr wrap="square" lIns="0" tIns="0" rIns="0" bIns="0" rtlCol="0"/>
          <a:lstStyle/>
          <a:p>
            <a:endParaRPr sz="1600">
              <a:latin typeface="Microsoft YaHei" charset="0"/>
              <a:ea typeface="Microsoft YaHei" charset="0"/>
              <a:cs typeface="Microsoft YaHei" charset="0"/>
            </a:endParaRPr>
          </a:p>
        </p:txBody>
      </p:sp>
      <p:sp>
        <p:nvSpPr>
          <p:cNvPr id="19" name="object 17"/>
          <p:cNvSpPr/>
          <p:nvPr/>
        </p:nvSpPr>
        <p:spPr>
          <a:xfrm>
            <a:off x="370332" y="1772793"/>
            <a:ext cx="1244727" cy="1244727"/>
          </a:xfrm>
          <a:prstGeom prst="rect">
            <a:avLst/>
          </a:prstGeom>
          <a:blipFill>
            <a:blip r:embed="rId12"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0" name="object 18"/>
          <p:cNvSpPr/>
          <p:nvPr/>
        </p:nvSpPr>
        <p:spPr>
          <a:xfrm>
            <a:off x="541496" y="1944718"/>
            <a:ext cx="813721" cy="812483"/>
          </a:xfrm>
          <a:prstGeom prst="rect">
            <a:avLst/>
          </a:prstGeom>
          <a:blipFill>
            <a:blip r:embed="rId13" cstate="print"/>
            <a:stretch>
              <a:fillRect/>
            </a:stretch>
          </a:blipFill>
        </p:spPr>
        <p:txBody>
          <a:bodyPr wrap="square" lIns="0" tIns="0" rIns="0" bIns="0" rtlCol="0"/>
          <a:lstStyle/>
          <a:p>
            <a:endParaRPr dirty="0">
              <a:latin typeface="Microsoft YaHei" charset="0"/>
              <a:ea typeface="Microsoft YaHei" charset="0"/>
              <a:cs typeface="Microsoft YaHei" charset="0"/>
            </a:endParaRPr>
          </a:p>
        </p:txBody>
      </p:sp>
      <p:sp>
        <p:nvSpPr>
          <p:cNvPr id="21" name="object 19"/>
          <p:cNvSpPr txBox="1"/>
          <p:nvPr/>
        </p:nvSpPr>
        <p:spPr>
          <a:xfrm>
            <a:off x="876986" y="2238279"/>
            <a:ext cx="125254" cy="255839"/>
          </a:xfrm>
          <a:prstGeom prst="rect">
            <a:avLst/>
          </a:prstGeom>
        </p:spPr>
        <p:txBody>
          <a:bodyPr vert="horz" wrap="square" lIns="0" tIns="9525" rIns="0" bIns="0" rtlCol="0">
            <a:spAutoFit/>
          </a:bodyPr>
          <a:lstStyle/>
          <a:p>
            <a:pPr marL="9525">
              <a:spcBef>
                <a:spcPts val="75"/>
              </a:spcBef>
            </a:pPr>
            <a:r>
              <a:rPr sz="1600" spc="83" dirty="0">
                <a:solidFill>
                  <a:srgbClr val="006FC0"/>
                </a:solidFill>
                <a:latin typeface="Microsoft YaHei" charset="0"/>
                <a:ea typeface="Microsoft YaHei" charset="0"/>
                <a:cs typeface="Microsoft YaHei" charset="0"/>
              </a:rPr>
              <a:t>1</a:t>
            </a:r>
            <a:endParaRPr sz="1600">
              <a:latin typeface="Microsoft YaHei" charset="0"/>
              <a:ea typeface="Microsoft YaHei" charset="0"/>
              <a:cs typeface="Microsoft YaHei" charset="0"/>
            </a:endParaRPr>
          </a:p>
        </p:txBody>
      </p:sp>
      <p:sp>
        <p:nvSpPr>
          <p:cNvPr id="22" name="object 20"/>
          <p:cNvSpPr/>
          <p:nvPr/>
        </p:nvSpPr>
        <p:spPr>
          <a:xfrm>
            <a:off x="1796795" y="1786305"/>
            <a:ext cx="6901562" cy="835738"/>
          </a:xfrm>
          <a:prstGeom prst="rect">
            <a:avLst/>
          </a:prstGeom>
          <a:blipFill>
            <a:blip r:embed="rId14"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3" name="object 21"/>
          <p:cNvSpPr/>
          <p:nvPr/>
        </p:nvSpPr>
        <p:spPr>
          <a:xfrm>
            <a:off x="1792796" y="1780296"/>
            <a:ext cx="6909190" cy="844889"/>
          </a:xfrm>
          <a:prstGeom prst="rect">
            <a:avLst/>
          </a:prstGeom>
          <a:blipFill>
            <a:blip r:embed="rId15"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4" name="object 22"/>
          <p:cNvSpPr/>
          <p:nvPr/>
        </p:nvSpPr>
        <p:spPr>
          <a:xfrm>
            <a:off x="1804796" y="3055238"/>
            <a:ext cx="6893433" cy="582930"/>
          </a:xfrm>
          <a:prstGeom prst="rect">
            <a:avLst/>
          </a:prstGeom>
          <a:blipFill>
            <a:blip r:embed="rId16"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5" name="object 23"/>
          <p:cNvSpPr/>
          <p:nvPr/>
        </p:nvSpPr>
        <p:spPr>
          <a:xfrm>
            <a:off x="1801273" y="3052095"/>
            <a:ext cx="6900958" cy="589312"/>
          </a:xfrm>
          <a:prstGeom prst="rect">
            <a:avLst/>
          </a:prstGeom>
          <a:blipFill>
            <a:blip r:embed="rId17"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6" name="object 24"/>
          <p:cNvSpPr/>
          <p:nvPr/>
        </p:nvSpPr>
        <p:spPr>
          <a:xfrm>
            <a:off x="1804796" y="4048507"/>
            <a:ext cx="6893433" cy="581786"/>
          </a:xfrm>
          <a:prstGeom prst="rect">
            <a:avLst/>
          </a:prstGeom>
          <a:blipFill>
            <a:blip r:embed="rId18"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7" name="object 25"/>
          <p:cNvSpPr/>
          <p:nvPr/>
        </p:nvSpPr>
        <p:spPr>
          <a:xfrm>
            <a:off x="1801273" y="4045077"/>
            <a:ext cx="6900958" cy="589312"/>
          </a:xfrm>
          <a:prstGeom prst="rect">
            <a:avLst/>
          </a:prstGeom>
          <a:blipFill>
            <a:blip r:embed="rId19"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28" name="object 26"/>
          <p:cNvSpPr txBox="1"/>
          <p:nvPr/>
        </p:nvSpPr>
        <p:spPr>
          <a:xfrm>
            <a:off x="1950549" y="1795471"/>
            <a:ext cx="6425989" cy="747801"/>
          </a:xfrm>
          <a:prstGeom prst="rect">
            <a:avLst/>
          </a:prstGeom>
        </p:spPr>
        <p:txBody>
          <a:bodyPr vert="horz" wrap="square" lIns="0" tIns="9049" rIns="0" bIns="0" rtlCol="0">
            <a:spAutoFit/>
          </a:bodyPr>
          <a:lstStyle/>
          <a:p>
            <a:pPr marL="9525" marR="3810">
              <a:spcBef>
                <a:spcPts val="71"/>
              </a:spcBef>
            </a:pPr>
            <a:r>
              <a:rPr lang="zh-CN" altLang="en-US" sz="1600" b="1" spc="4" dirty="0">
                <a:solidFill>
                  <a:srgbClr val="FFFFFF"/>
                </a:solidFill>
                <a:latin typeface="Microsoft YaHei" charset="0"/>
                <a:ea typeface="Microsoft YaHei" charset="0"/>
                <a:cs typeface="Microsoft YaHei" charset="0"/>
              </a:rPr>
              <a:t>合</a:t>
            </a:r>
            <a:r>
              <a:rPr lang="zh-CN" altLang="en-US" sz="1600" b="1" spc="-4" dirty="0">
                <a:solidFill>
                  <a:srgbClr val="FFFFFF"/>
                </a:solidFill>
                <a:latin typeface="Microsoft YaHei" charset="0"/>
                <a:ea typeface="Microsoft YaHei" charset="0"/>
                <a:cs typeface="Microsoft YaHei" charset="0"/>
              </a:rPr>
              <a:t>法性</a:t>
            </a:r>
            <a:r>
              <a:rPr lang="zh-CN" altLang="en-US"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规范性</a:t>
            </a:r>
            <a:r>
              <a:rPr lang="zh-CN" altLang="en-US" sz="1600" b="1" spc="4" dirty="0">
                <a:solidFill>
                  <a:srgbClr val="FFFFFF"/>
                </a:solidFill>
                <a:latin typeface="Microsoft YaHei" charset="0"/>
                <a:ea typeface="Microsoft YaHei" charset="0"/>
                <a:cs typeface="Microsoft YaHei" charset="0"/>
              </a:rPr>
              <a:t>审</a:t>
            </a:r>
            <a:r>
              <a:rPr lang="zh-CN" altLang="en-US" sz="1600" b="1" spc="-4" dirty="0">
                <a:solidFill>
                  <a:srgbClr val="FFFFFF"/>
                </a:solidFill>
                <a:latin typeface="Microsoft YaHei" charset="0"/>
                <a:ea typeface="Microsoft YaHei" charset="0"/>
                <a:cs typeface="Microsoft YaHei" charset="0"/>
              </a:rPr>
              <a:t>核内</a:t>
            </a:r>
            <a:r>
              <a:rPr lang="zh-CN" altLang="en-US" sz="1600" b="1" spc="4" dirty="0">
                <a:solidFill>
                  <a:srgbClr val="FFFFFF"/>
                </a:solidFill>
                <a:latin typeface="Microsoft YaHei" charset="0"/>
                <a:ea typeface="Microsoft YaHei" charset="0"/>
                <a:cs typeface="Microsoft YaHei" charset="0"/>
              </a:rPr>
              <a:t>容</a:t>
            </a:r>
            <a:r>
              <a:rPr lang="zh-CN" altLang="en-US" sz="1600" b="1" spc="-4" dirty="0">
                <a:solidFill>
                  <a:srgbClr val="FFFFFF"/>
                </a:solidFill>
                <a:latin typeface="Microsoft YaHei" charset="0"/>
                <a:ea typeface="Microsoft YaHei" charset="0"/>
                <a:cs typeface="Microsoft YaHei" charset="0"/>
              </a:rPr>
              <a:t>及评判</a:t>
            </a:r>
            <a:r>
              <a:rPr lang="zh-CN" altLang="en-US" sz="1600" b="1" spc="4" dirty="0">
                <a:solidFill>
                  <a:srgbClr val="FFFFFF"/>
                </a:solidFill>
                <a:latin typeface="Microsoft YaHei" charset="0"/>
                <a:ea typeface="Microsoft YaHei" charset="0"/>
                <a:cs typeface="Microsoft YaHei" charset="0"/>
              </a:rPr>
              <a:t>指</a:t>
            </a:r>
            <a:r>
              <a:rPr lang="zh-CN" altLang="en-US" sz="1600" b="1" spc="-4" dirty="0">
                <a:solidFill>
                  <a:srgbClr val="FFFFFF"/>
                </a:solidFill>
                <a:latin typeface="Microsoft YaHei" charset="0"/>
                <a:ea typeface="Microsoft YaHei" charset="0"/>
                <a:cs typeface="Microsoft YaHei" charset="0"/>
              </a:rPr>
              <a:t>标：</a:t>
            </a:r>
            <a:r>
              <a:rPr lang="zh-CN" altLang="en-US" sz="1600" b="1" spc="4" dirty="0">
                <a:solidFill>
                  <a:srgbClr val="FFFFFF"/>
                </a:solidFill>
                <a:latin typeface="Microsoft YaHei" charset="0"/>
                <a:ea typeface="Microsoft YaHei" charset="0"/>
                <a:cs typeface="Microsoft YaHei" charset="0"/>
              </a:rPr>
              <a:t>医</a:t>
            </a:r>
            <a:r>
              <a:rPr lang="zh-CN" altLang="en-US" sz="1600" b="1" spc="-4" dirty="0">
                <a:solidFill>
                  <a:srgbClr val="FFFFFF"/>
                </a:solidFill>
                <a:latin typeface="Microsoft YaHei" charset="0"/>
                <a:ea typeface="Microsoft YaHei" charset="0"/>
                <a:cs typeface="Microsoft YaHei" charset="0"/>
              </a:rPr>
              <a:t>生是否</a:t>
            </a:r>
            <a:r>
              <a:rPr lang="zh-CN" altLang="en-US" sz="1600" b="1" spc="4" dirty="0">
                <a:solidFill>
                  <a:srgbClr val="FFFFFF"/>
                </a:solidFill>
                <a:latin typeface="Microsoft YaHei" charset="0"/>
                <a:ea typeface="Microsoft YaHei" charset="0"/>
                <a:cs typeface="Microsoft YaHei" charset="0"/>
              </a:rPr>
              <a:t>取</a:t>
            </a:r>
            <a:r>
              <a:rPr lang="zh-CN" altLang="en-US" sz="1600" b="1" spc="-4" dirty="0">
                <a:solidFill>
                  <a:srgbClr val="FFFFFF"/>
                </a:solidFill>
                <a:latin typeface="Microsoft YaHei" charset="0"/>
                <a:ea typeface="Microsoft YaHei" charset="0"/>
                <a:cs typeface="Microsoft YaHei" charset="0"/>
              </a:rPr>
              <a:t>得处</a:t>
            </a:r>
            <a:r>
              <a:rPr lang="zh-CN" altLang="en-US" sz="1600" b="1" spc="4" dirty="0">
                <a:solidFill>
                  <a:srgbClr val="FFFFFF"/>
                </a:solidFill>
                <a:latin typeface="Microsoft YaHei" charset="0"/>
                <a:ea typeface="Microsoft YaHei" charset="0"/>
                <a:cs typeface="Microsoft YaHei" charset="0"/>
              </a:rPr>
              <a:t>方</a:t>
            </a:r>
            <a:r>
              <a:rPr lang="zh-CN" altLang="en-US" sz="1600" b="1" spc="-4" dirty="0">
                <a:solidFill>
                  <a:srgbClr val="FFFFFF"/>
                </a:solidFill>
                <a:latin typeface="Microsoft YaHei" charset="0"/>
                <a:ea typeface="Microsoft YaHei" charset="0"/>
                <a:cs typeface="Microsoft YaHei" charset="0"/>
              </a:rPr>
              <a:t>权，是</a:t>
            </a:r>
            <a:r>
              <a:rPr lang="zh-CN" altLang="en-US" sz="1600" b="1" spc="4" dirty="0">
                <a:solidFill>
                  <a:srgbClr val="FFFFFF"/>
                </a:solidFill>
                <a:latin typeface="Microsoft YaHei" charset="0"/>
                <a:ea typeface="Microsoft YaHei" charset="0"/>
                <a:cs typeface="Microsoft YaHei" charset="0"/>
              </a:rPr>
              <a:t>否</a:t>
            </a:r>
            <a:r>
              <a:rPr lang="zh-CN" altLang="en-US" sz="1600" b="1" spc="-4" dirty="0">
                <a:solidFill>
                  <a:srgbClr val="FFFFFF"/>
                </a:solidFill>
                <a:latin typeface="Microsoft YaHei" charset="0"/>
                <a:ea typeface="Microsoft YaHei" charset="0"/>
                <a:cs typeface="Microsoft YaHei" charset="0"/>
              </a:rPr>
              <a:t>具备</a:t>
            </a:r>
            <a:r>
              <a:rPr lang="zh-CN" altLang="en-US" sz="1600" b="1" spc="4" dirty="0">
                <a:solidFill>
                  <a:srgbClr val="FFFFFF"/>
                </a:solidFill>
                <a:latin typeface="Microsoft YaHei" charset="0"/>
                <a:ea typeface="Microsoft YaHei" charset="0"/>
                <a:cs typeface="Microsoft YaHei" charset="0"/>
              </a:rPr>
              <a:t>麻</a:t>
            </a:r>
            <a:r>
              <a:rPr lang="zh-CN" altLang="en-US" sz="1600" b="1" spc="-4" dirty="0">
                <a:solidFill>
                  <a:srgbClr val="FFFFFF"/>
                </a:solidFill>
                <a:latin typeface="Microsoft YaHei" charset="0"/>
                <a:ea typeface="Microsoft YaHei" charset="0"/>
                <a:cs typeface="Microsoft YaHei" charset="0"/>
              </a:rPr>
              <a:t>精毒放</a:t>
            </a:r>
            <a:r>
              <a:rPr lang="zh-CN" altLang="en-US" sz="1600" b="1" spc="4" dirty="0">
                <a:solidFill>
                  <a:srgbClr val="FFFFFF"/>
                </a:solidFill>
                <a:latin typeface="Microsoft YaHei" charset="0"/>
                <a:ea typeface="Microsoft YaHei" charset="0"/>
                <a:cs typeface="Microsoft YaHei" charset="0"/>
              </a:rPr>
              <a:t>等</a:t>
            </a:r>
            <a:r>
              <a:rPr lang="zh-CN" altLang="en-US" sz="1600" b="1" spc="-4" dirty="0">
                <a:solidFill>
                  <a:srgbClr val="FFFFFF"/>
                </a:solidFill>
                <a:latin typeface="Microsoft YaHei" charset="0"/>
                <a:ea typeface="Microsoft YaHei" charset="0"/>
                <a:cs typeface="Microsoft YaHei" charset="0"/>
              </a:rPr>
              <a:t>药品</a:t>
            </a:r>
            <a:r>
              <a:rPr lang="zh-CN" altLang="en-US" sz="1600" b="1" spc="4" dirty="0">
                <a:solidFill>
                  <a:srgbClr val="FFFFFF"/>
                </a:solidFill>
                <a:latin typeface="Microsoft YaHei" charset="0"/>
                <a:ea typeface="Microsoft YaHei" charset="0"/>
                <a:cs typeface="Microsoft YaHei" charset="0"/>
              </a:rPr>
              <a:t>处</a:t>
            </a:r>
            <a:r>
              <a:rPr lang="zh-CN" altLang="en-US" sz="1600" b="1" spc="-4" dirty="0">
                <a:solidFill>
                  <a:srgbClr val="FFFFFF"/>
                </a:solidFill>
                <a:latin typeface="Microsoft YaHei" charset="0"/>
                <a:ea typeface="Microsoft YaHei" charset="0"/>
                <a:cs typeface="Microsoft YaHei" charset="0"/>
              </a:rPr>
              <a:t>方权</a:t>
            </a:r>
            <a:r>
              <a:rPr lang="zh-CN" altLang="en-US" sz="1600" b="1" spc="8" dirty="0">
                <a:solidFill>
                  <a:srgbClr val="FFFFFF"/>
                </a:solidFill>
                <a:latin typeface="Microsoft YaHei" charset="0"/>
                <a:ea typeface="Microsoft YaHei" charset="0"/>
                <a:cs typeface="Microsoft YaHei" charset="0"/>
              </a:rPr>
              <a:t>限</a:t>
            </a:r>
            <a:r>
              <a:rPr lang="zh-CN" altLang="en-US" sz="1600" b="1" spc="-4" dirty="0">
                <a:solidFill>
                  <a:srgbClr val="FFFFFF"/>
                </a:solidFill>
                <a:latin typeface="Microsoft YaHei" charset="0"/>
                <a:ea typeface="Microsoft YaHei" charset="0"/>
                <a:cs typeface="Microsoft YaHei" charset="0"/>
              </a:rPr>
              <a:t>； </a:t>
            </a:r>
            <a:r>
              <a:rPr lang="zh-CN" altLang="en-US" sz="1600" b="1" spc="4" dirty="0">
                <a:solidFill>
                  <a:srgbClr val="FFFFFF"/>
                </a:solidFill>
                <a:latin typeface="Microsoft YaHei" charset="0"/>
                <a:ea typeface="Microsoft YaHei" charset="0"/>
                <a:cs typeface="Microsoft YaHei" charset="0"/>
              </a:rPr>
              <a:t>依</a:t>
            </a:r>
            <a:r>
              <a:rPr lang="zh-CN" altLang="en-US" sz="1600" b="1" spc="-4" dirty="0">
                <a:solidFill>
                  <a:srgbClr val="FFFFFF"/>
                </a:solidFill>
                <a:latin typeface="Microsoft YaHei" charset="0"/>
                <a:ea typeface="Microsoft YaHei" charset="0"/>
                <a:cs typeface="Microsoft YaHei" charset="0"/>
              </a:rPr>
              <a:t>据</a:t>
            </a:r>
            <a:r>
              <a:rPr lang="en-US" altLang="zh-CN"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处</a:t>
            </a:r>
            <a:r>
              <a:rPr lang="zh-CN" altLang="en-US" sz="1600" b="1" spc="-4" dirty="0">
                <a:solidFill>
                  <a:srgbClr val="FFFFFF"/>
                </a:solidFill>
                <a:latin typeface="Microsoft YaHei" charset="0"/>
                <a:ea typeface="Microsoft YaHei" charset="0"/>
                <a:cs typeface="Microsoft YaHei" charset="0"/>
              </a:rPr>
              <a:t>方点评</a:t>
            </a:r>
            <a:r>
              <a:rPr lang="zh-CN" altLang="en-US" sz="1600" b="1" spc="4" dirty="0">
                <a:solidFill>
                  <a:srgbClr val="FFFFFF"/>
                </a:solidFill>
                <a:latin typeface="Microsoft YaHei" charset="0"/>
                <a:ea typeface="Microsoft YaHei" charset="0"/>
                <a:cs typeface="Microsoft YaHei" charset="0"/>
              </a:rPr>
              <a:t>管</a:t>
            </a:r>
            <a:r>
              <a:rPr lang="zh-CN" altLang="en-US" sz="1600" b="1" spc="-4" dirty="0">
                <a:solidFill>
                  <a:srgbClr val="FFFFFF"/>
                </a:solidFill>
                <a:latin typeface="Microsoft YaHei" charset="0"/>
                <a:ea typeface="Microsoft YaHei" charset="0"/>
                <a:cs typeface="Microsoft YaHei" charset="0"/>
              </a:rPr>
              <a:t>理规</a:t>
            </a:r>
            <a:r>
              <a:rPr lang="zh-CN" altLang="en-US" sz="1600" b="1" spc="4" dirty="0">
                <a:solidFill>
                  <a:srgbClr val="FFFFFF"/>
                </a:solidFill>
                <a:latin typeface="Microsoft YaHei" charset="0"/>
                <a:ea typeface="Microsoft YaHei" charset="0"/>
                <a:cs typeface="Microsoft YaHei" charset="0"/>
              </a:rPr>
              <a:t>范</a:t>
            </a:r>
            <a:r>
              <a:rPr lang="en-US" altLang="zh-CN"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，对</a:t>
            </a:r>
            <a:r>
              <a:rPr lang="zh-CN" altLang="en-US" sz="1600" b="1" spc="4" dirty="0">
                <a:solidFill>
                  <a:srgbClr val="FFFFFF"/>
                </a:solidFill>
                <a:latin typeface="Microsoft YaHei" charset="0"/>
                <a:ea typeface="Microsoft YaHei" charset="0"/>
                <a:cs typeface="Microsoft YaHei" charset="0"/>
              </a:rPr>
              <a:t>处</a:t>
            </a:r>
            <a:r>
              <a:rPr lang="zh-CN" altLang="en-US" sz="1600" b="1" spc="-4" dirty="0">
                <a:solidFill>
                  <a:srgbClr val="FFFFFF"/>
                </a:solidFill>
                <a:latin typeface="Microsoft YaHei" charset="0"/>
                <a:ea typeface="Microsoft YaHei" charset="0"/>
                <a:cs typeface="Microsoft YaHei" charset="0"/>
              </a:rPr>
              <a:t>方书</a:t>
            </a:r>
            <a:r>
              <a:rPr lang="zh-CN" altLang="en-US" sz="1600" b="1" spc="4" dirty="0">
                <a:solidFill>
                  <a:srgbClr val="FFFFFF"/>
                </a:solidFill>
                <a:latin typeface="Microsoft YaHei" charset="0"/>
                <a:ea typeface="Microsoft YaHei" charset="0"/>
                <a:cs typeface="Microsoft YaHei" charset="0"/>
              </a:rPr>
              <a:t>写</a:t>
            </a:r>
            <a:r>
              <a:rPr lang="zh-CN" altLang="en-US" sz="1600" b="1" spc="-4" dirty="0">
                <a:solidFill>
                  <a:srgbClr val="FFFFFF"/>
                </a:solidFill>
                <a:latin typeface="Microsoft YaHei" charset="0"/>
                <a:ea typeface="Microsoft YaHei" charset="0"/>
                <a:cs typeface="Microsoft YaHei" charset="0"/>
              </a:rPr>
              <a:t>的规范</a:t>
            </a:r>
            <a:r>
              <a:rPr lang="zh-CN" altLang="en-US" sz="1600" b="1" spc="4" dirty="0">
                <a:solidFill>
                  <a:srgbClr val="FFFFFF"/>
                </a:solidFill>
                <a:latin typeface="Microsoft YaHei" charset="0"/>
                <a:ea typeface="Microsoft YaHei" charset="0"/>
                <a:cs typeface="Microsoft YaHei" charset="0"/>
              </a:rPr>
              <a:t>性</a:t>
            </a:r>
            <a:r>
              <a:rPr lang="zh-CN" altLang="en-US" sz="1600" b="1" spc="-4" dirty="0">
                <a:solidFill>
                  <a:srgbClr val="FFFFFF"/>
                </a:solidFill>
                <a:latin typeface="Microsoft YaHei" charset="0"/>
                <a:ea typeface="Microsoft YaHei" charset="0"/>
                <a:cs typeface="Microsoft YaHei" charset="0"/>
              </a:rPr>
              <a:t>审核；</a:t>
            </a:r>
            <a:endParaRPr lang="zh-CN" altLang="en-US" sz="1600" b="1" dirty="0">
              <a:latin typeface="Microsoft YaHei" charset="0"/>
              <a:ea typeface="Microsoft YaHei" charset="0"/>
              <a:cs typeface="Microsoft YaHei" charset="0"/>
            </a:endParaRPr>
          </a:p>
        </p:txBody>
      </p:sp>
      <p:sp>
        <p:nvSpPr>
          <p:cNvPr id="29" name="object 27"/>
          <p:cNvSpPr txBox="1"/>
          <p:nvPr/>
        </p:nvSpPr>
        <p:spPr>
          <a:xfrm>
            <a:off x="1917383" y="3140968"/>
            <a:ext cx="6570345" cy="501580"/>
          </a:xfrm>
          <a:prstGeom prst="rect">
            <a:avLst/>
          </a:prstGeom>
        </p:spPr>
        <p:txBody>
          <a:bodyPr vert="horz" wrap="square" lIns="0" tIns="9049" rIns="0" bIns="0" rtlCol="0">
            <a:spAutoFit/>
          </a:bodyPr>
          <a:lstStyle/>
          <a:p>
            <a:pPr marL="9525" marR="3810">
              <a:spcBef>
                <a:spcPts val="71"/>
              </a:spcBef>
            </a:pPr>
            <a:r>
              <a:rPr lang="zh-CN" altLang="en-US" sz="1600" b="1" spc="4" dirty="0">
                <a:solidFill>
                  <a:srgbClr val="FFFFFF"/>
                </a:solidFill>
                <a:latin typeface="Microsoft YaHei" charset="0"/>
                <a:ea typeface="Microsoft YaHei" charset="0"/>
                <a:cs typeface="Microsoft YaHei" charset="0"/>
              </a:rPr>
              <a:t>适</a:t>
            </a:r>
            <a:r>
              <a:rPr lang="zh-CN" altLang="en-US" sz="1600" b="1" spc="-4" dirty="0">
                <a:solidFill>
                  <a:srgbClr val="FFFFFF"/>
                </a:solidFill>
                <a:latin typeface="Microsoft YaHei" charset="0"/>
                <a:ea typeface="Microsoft YaHei" charset="0"/>
                <a:cs typeface="Microsoft YaHei" charset="0"/>
              </a:rPr>
              <a:t>应性</a:t>
            </a:r>
            <a:r>
              <a:rPr lang="zh-CN" altLang="en-US" sz="1600" b="1" spc="4" dirty="0">
                <a:solidFill>
                  <a:srgbClr val="FFFFFF"/>
                </a:solidFill>
                <a:latin typeface="Microsoft YaHei" charset="0"/>
                <a:ea typeface="Microsoft YaHei" charset="0"/>
                <a:cs typeface="Microsoft YaHei" charset="0"/>
              </a:rPr>
              <a:t>审</a:t>
            </a:r>
            <a:r>
              <a:rPr lang="zh-CN" altLang="en-US" sz="1600" b="1" spc="-4" dirty="0">
                <a:solidFill>
                  <a:srgbClr val="FFFFFF"/>
                </a:solidFill>
                <a:latin typeface="Microsoft YaHei" charset="0"/>
                <a:ea typeface="Microsoft YaHei" charset="0"/>
                <a:cs typeface="Microsoft YaHei" charset="0"/>
              </a:rPr>
              <a:t>核内容</a:t>
            </a:r>
            <a:r>
              <a:rPr lang="zh-CN" altLang="en-US" sz="1600" b="1" spc="4" dirty="0">
                <a:solidFill>
                  <a:srgbClr val="FFFFFF"/>
                </a:solidFill>
                <a:latin typeface="Microsoft YaHei" charset="0"/>
                <a:ea typeface="Microsoft YaHei" charset="0"/>
                <a:cs typeface="Microsoft YaHei" charset="0"/>
              </a:rPr>
              <a:t>及</a:t>
            </a:r>
            <a:r>
              <a:rPr lang="zh-CN" altLang="en-US" sz="1600" b="1" spc="-4" dirty="0">
                <a:solidFill>
                  <a:srgbClr val="FFFFFF"/>
                </a:solidFill>
                <a:latin typeface="Microsoft YaHei" charset="0"/>
                <a:ea typeface="Microsoft YaHei" charset="0"/>
                <a:cs typeface="Microsoft YaHei" charset="0"/>
              </a:rPr>
              <a:t>评判</a:t>
            </a:r>
            <a:r>
              <a:rPr lang="zh-CN" altLang="en-US" sz="1600" b="1" spc="4" dirty="0">
                <a:solidFill>
                  <a:srgbClr val="FFFFFF"/>
                </a:solidFill>
                <a:latin typeface="Microsoft YaHei" charset="0"/>
                <a:ea typeface="Microsoft YaHei" charset="0"/>
                <a:cs typeface="Microsoft YaHei" charset="0"/>
              </a:rPr>
              <a:t>指</a:t>
            </a:r>
            <a:r>
              <a:rPr lang="zh-CN" altLang="en-US" sz="1600" b="1" spc="-4" dirty="0">
                <a:solidFill>
                  <a:srgbClr val="FFFFFF"/>
                </a:solidFill>
                <a:latin typeface="Microsoft YaHei" charset="0"/>
                <a:ea typeface="Microsoft YaHei" charset="0"/>
                <a:cs typeface="Microsoft YaHei" charset="0"/>
              </a:rPr>
              <a:t>标：依</a:t>
            </a:r>
            <a:r>
              <a:rPr lang="zh-CN" altLang="en-US" sz="1600" b="1" spc="8" dirty="0">
                <a:solidFill>
                  <a:srgbClr val="FFFFFF"/>
                </a:solidFill>
                <a:latin typeface="Microsoft YaHei" charset="0"/>
                <a:ea typeface="Microsoft YaHei" charset="0"/>
                <a:cs typeface="Microsoft YaHei" charset="0"/>
              </a:rPr>
              <a:t>据</a:t>
            </a:r>
            <a:r>
              <a:rPr lang="en-US" altLang="zh-CN"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处</a:t>
            </a:r>
            <a:r>
              <a:rPr lang="zh-CN" altLang="en-US" sz="1600" b="1" spc="4" dirty="0">
                <a:solidFill>
                  <a:srgbClr val="FFFFFF"/>
                </a:solidFill>
                <a:latin typeface="Microsoft YaHei" charset="0"/>
                <a:ea typeface="Microsoft YaHei" charset="0"/>
                <a:cs typeface="Microsoft YaHei" charset="0"/>
              </a:rPr>
              <a:t>方</a:t>
            </a:r>
            <a:r>
              <a:rPr lang="zh-CN" altLang="en-US" sz="1600" b="1" spc="-4" dirty="0">
                <a:solidFill>
                  <a:srgbClr val="FFFFFF"/>
                </a:solidFill>
                <a:latin typeface="Microsoft YaHei" charset="0"/>
                <a:ea typeface="Microsoft YaHei" charset="0"/>
                <a:cs typeface="Microsoft YaHei" charset="0"/>
              </a:rPr>
              <a:t>点评管</a:t>
            </a:r>
            <a:r>
              <a:rPr lang="zh-CN" altLang="en-US" sz="1600" b="1" spc="4" dirty="0">
                <a:solidFill>
                  <a:srgbClr val="FFFFFF"/>
                </a:solidFill>
                <a:latin typeface="Microsoft YaHei" charset="0"/>
                <a:ea typeface="Microsoft YaHei" charset="0"/>
                <a:cs typeface="Microsoft YaHei" charset="0"/>
              </a:rPr>
              <a:t>理</a:t>
            </a:r>
            <a:r>
              <a:rPr lang="zh-CN" altLang="en-US" sz="1600" b="1" spc="-4" dirty="0">
                <a:solidFill>
                  <a:srgbClr val="FFFFFF"/>
                </a:solidFill>
                <a:latin typeface="Microsoft YaHei" charset="0"/>
                <a:ea typeface="Microsoft YaHei" charset="0"/>
                <a:cs typeface="Microsoft YaHei" charset="0"/>
              </a:rPr>
              <a:t>规范</a:t>
            </a:r>
            <a:r>
              <a:rPr lang="en-US" altLang="zh-CN"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，对西</a:t>
            </a:r>
            <a:r>
              <a:rPr lang="zh-CN" altLang="en-US" sz="1600" b="1" spc="4" dirty="0">
                <a:solidFill>
                  <a:srgbClr val="FFFFFF"/>
                </a:solidFill>
                <a:latin typeface="Microsoft YaHei" charset="0"/>
                <a:ea typeface="Microsoft YaHei" charset="0"/>
                <a:cs typeface="Microsoft YaHei" charset="0"/>
              </a:rPr>
              <a:t>药</a:t>
            </a:r>
            <a:r>
              <a:rPr lang="zh-CN" altLang="en-US" sz="1600" b="1" spc="-4" dirty="0">
                <a:solidFill>
                  <a:srgbClr val="FFFFFF"/>
                </a:solidFill>
                <a:latin typeface="Microsoft YaHei" charset="0"/>
                <a:ea typeface="Microsoft YaHei" charset="0"/>
                <a:cs typeface="Microsoft YaHei" charset="0"/>
              </a:rPr>
              <a:t>、中</a:t>
            </a:r>
            <a:r>
              <a:rPr lang="zh-CN" altLang="en-US" sz="1600" b="1" spc="4" dirty="0">
                <a:solidFill>
                  <a:srgbClr val="FFFFFF"/>
                </a:solidFill>
                <a:latin typeface="Microsoft YaHei" charset="0"/>
                <a:ea typeface="Microsoft YaHei" charset="0"/>
                <a:cs typeface="Microsoft YaHei" charset="0"/>
              </a:rPr>
              <a:t>成</a:t>
            </a:r>
            <a:r>
              <a:rPr lang="zh-CN" altLang="en-US" sz="1600" b="1" spc="-4" dirty="0">
                <a:solidFill>
                  <a:srgbClr val="FFFFFF"/>
                </a:solidFill>
                <a:latin typeface="Microsoft YaHei" charset="0"/>
                <a:ea typeface="Microsoft YaHei" charset="0"/>
                <a:cs typeface="Microsoft YaHei" charset="0"/>
              </a:rPr>
              <a:t>药、中</a:t>
            </a:r>
            <a:r>
              <a:rPr lang="zh-CN" altLang="en-US" sz="1600" b="1" spc="4" dirty="0">
                <a:solidFill>
                  <a:srgbClr val="FFFFFF"/>
                </a:solidFill>
                <a:latin typeface="Microsoft YaHei" charset="0"/>
                <a:ea typeface="Microsoft YaHei" charset="0"/>
                <a:cs typeface="Microsoft YaHei" charset="0"/>
              </a:rPr>
              <a:t>药</a:t>
            </a:r>
            <a:r>
              <a:rPr lang="zh-CN" altLang="en-US" sz="1600" b="1" spc="-4" dirty="0">
                <a:solidFill>
                  <a:srgbClr val="FFFFFF"/>
                </a:solidFill>
                <a:latin typeface="Microsoft YaHei" charset="0"/>
                <a:ea typeface="Microsoft YaHei" charset="0"/>
                <a:cs typeface="Microsoft YaHei" charset="0"/>
              </a:rPr>
              <a:t>饮片</a:t>
            </a:r>
            <a:r>
              <a:rPr lang="zh-CN" altLang="en-US" sz="1600" b="1" spc="4" dirty="0">
                <a:solidFill>
                  <a:srgbClr val="FFFFFF"/>
                </a:solidFill>
                <a:latin typeface="Microsoft YaHei" charset="0"/>
                <a:ea typeface="Microsoft YaHei" charset="0"/>
                <a:cs typeface="Microsoft YaHei" charset="0"/>
              </a:rPr>
              <a:t>等</a:t>
            </a:r>
            <a:r>
              <a:rPr lang="zh-CN" altLang="en-US" sz="1600" b="1" spc="-4" dirty="0">
                <a:solidFill>
                  <a:srgbClr val="FFFFFF"/>
                </a:solidFill>
                <a:latin typeface="Microsoft YaHei" charset="0"/>
                <a:ea typeface="Microsoft YaHei" charset="0"/>
                <a:cs typeface="Microsoft YaHei" charset="0"/>
              </a:rPr>
              <a:t>处方进行 </a:t>
            </a:r>
            <a:r>
              <a:rPr lang="zh-CN" altLang="en-US" sz="1600" b="1" spc="4" dirty="0">
                <a:solidFill>
                  <a:srgbClr val="FFFFFF"/>
                </a:solidFill>
                <a:latin typeface="Microsoft YaHei" charset="0"/>
                <a:ea typeface="Microsoft YaHei" charset="0"/>
                <a:cs typeface="Microsoft YaHei" charset="0"/>
              </a:rPr>
              <a:t>适</a:t>
            </a:r>
            <a:r>
              <a:rPr lang="zh-CN" altLang="en-US" sz="1600" b="1" spc="-4" dirty="0">
                <a:solidFill>
                  <a:srgbClr val="FFFFFF"/>
                </a:solidFill>
                <a:latin typeface="Microsoft YaHei" charset="0"/>
                <a:ea typeface="Microsoft YaHei" charset="0"/>
                <a:cs typeface="Microsoft YaHei" charset="0"/>
              </a:rPr>
              <a:t>宜性</a:t>
            </a:r>
            <a:r>
              <a:rPr lang="zh-CN" altLang="en-US" sz="1600" b="1" spc="4" dirty="0">
                <a:solidFill>
                  <a:srgbClr val="FFFFFF"/>
                </a:solidFill>
                <a:latin typeface="Microsoft YaHei" charset="0"/>
                <a:ea typeface="Microsoft YaHei" charset="0"/>
                <a:cs typeface="Microsoft YaHei" charset="0"/>
              </a:rPr>
              <a:t>审</a:t>
            </a:r>
            <a:r>
              <a:rPr lang="zh-CN" altLang="en-US" sz="1600" b="1" spc="-4" dirty="0">
                <a:solidFill>
                  <a:srgbClr val="FFFFFF"/>
                </a:solidFill>
                <a:latin typeface="Microsoft YaHei" charset="0"/>
                <a:ea typeface="Microsoft YaHei" charset="0"/>
                <a:cs typeface="Microsoft YaHei" charset="0"/>
              </a:rPr>
              <a:t>核；</a:t>
            </a:r>
            <a:endParaRPr lang="zh-CN" altLang="en-US" sz="1600" b="1" dirty="0">
              <a:latin typeface="Microsoft YaHei" charset="0"/>
              <a:ea typeface="Microsoft YaHei" charset="0"/>
              <a:cs typeface="Microsoft YaHei" charset="0"/>
            </a:endParaRPr>
          </a:p>
        </p:txBody>
      </p:sp>
      <p:sp>
        <p:nvSpPr>
          <p:cNvPr id="30" name="object 28"/>
          <p:cNvSpPr txBox="1"/>
          <p:nvPr/>
        </p:nvSpPr>
        <p:spPr>
          <a:xfrm>
            <a:off x="1793522" y="4119406"/>
            <a:ext cx="6570345" cy="501580"/>
          </a:xfrm>
          <a:prstGeom prst="rect">
            <a:avLst/>
          </a:prstGeom>
        </p:spPr>
        <p:txBody>
          <a:bodyPr vert="horz" wrap="square" lIns="0" tIns="9049" rIns="0" bIns="0" rtlCol="0">
            <a:spAutoFit/>
          </a:bodyPr>
          <a:lstStyle/>
          <a:p>
            <a:pPr marL="9525" marR="3810">
              <a:spcBef>
                <a:spcPts val="71"/>
              </a:spcBef>
            </a:pPr>
            <a:r>
              <a:rPr lang="zh-CN" altLang="en-US" sz="1600" b="1" spc="4" dirty="0">
                <a:solidFill>
                  <a:srgbClr val="FFFFFF"/>
                </a:solidFill>
                <a:latin typeface="Microsoft YaHei" charset="0"/>
                <a:ea typeface="Microsoft YaHei" charset="0"/>
                <a:cs typeface="Microsoft YaHei" charset="0"/>
              </a:rPr>
              <a:t>儿</a:t>
            </a:r>
            <a:r>
              <a:rPr lang="zh-CN" altLang="en-US" sz="1600" b="1" spc="-4" dirty="0">
                <a:solidFill>
                  <a:srgbClr val="FFFFFF"/>
                </a:solidFill>
                <a:latin typeface="Microsoft YaHei" charset="0"/>
                <a:ea typeface="Microsoft YaHei" charset="0"/>
                <a:cs typeface="Microsoft YaHei" charset="0"/>
              </a:rPr>
              <a:t>科处</a:t>
            </a:r>
            <a:r>
              <a:rPr lang="zh-CN" altLang="en-US" sz="1600" b="1" spc="4" dirty="0">
                <a:solidFill>
                  <a:srgbClr val="FFFFFF"/>
                </a:solidFill>
                <a:latin typeface="Microsoft YaHei" charset="0"/>
                <a:ea typeface="Microsoft YaHei" charset="0"/>
                <a:cs typeface="Microsoft YaHei" charset="0"/>
              </a:rPr>
              <a:t>方</a:t>
            </a:r>
            <a:r>
              <a:rPr lang="zh-CN" altLang="en-US" sz="1600" b="1" spc="-4" dirty="0">
                <a:solidFill>
                  <a:srgbClr val="FFFFFF"/>
                </a:solidFill>
                <a:latin typeface="Microsoft YaHei" charset="0"/>
                <a:ea typeface="Microsoft YaHei" charset="0"/>
                <a:cs typeface="Microsoft YaHei" charset="0"/>
              </a:rPr>
              <a:t>审核规</a:t>
            </a:r>
            <a:r>
              <a:rPr lang="zh-CN" altLang="en-US" sz="1600" b="1" spc="4" dirty="0">
                <a:solidFill>
                  <a:srgbClr val="FFFFFF"/>
                </a:solidFill>
                <a:latin typeface="Microsoft YaHei" charset="0"/>
                <a:ea typeface="Microsoft YaHei" charset="0"/>
                <a:cs typeface="Microsoft YaHei" charset="0"/>
              </a:rPr>
              <a:t>则</a:t>
            </a:r>
            <a:r>
              <a:rPr lang="zh-CN" altLang="en-US" sz="1600" b="1" spc="-4" dirty="0">
                <a:solidFill>
                  <a:srgbClr val="FFFFFF"/>
                </a:solidFill>
                <a:latin typeface="Microsoft YaHei" charset="0"/>
                <a:ea typeface="Microsoft YaHei" charset="0"/>
                <a:cs typeface="Microsoft YaHei" charset="0"/>
              </a:rPr>
              <a:t>及评</a:t>
            </a:r>
            <a:r>
              <a:rPr lang="zh-CN" altLang="en-US" sz="1600" b="1" spc="4" dirty="0">
                <a:solidFill>
                  <a:srgbClr val="FFFFFF"/>
                </a:solidFill>
                <a:latin typeface="Microsoft YaHei" charset="0"/>
                <a:ea typeface="Microsoft YaHei" charset="0"/>
                <a:cs typeface="Microsoft YaHei" charset="0"/>
              </a:rPr>
              <a:t>判</a:t>
            </a:r>
            <a:r>
              <a:rPr lang="zh-CN" altLang="en-US" sz="1600" b="1" spc="-4" dirty="0">
                <a:solidFill>
                  <a:srgbClr val="FFFFFF"/>
                </a:solidFill>
                <a:latin typeface="Microsoft YaHei" charset="0"/>
                <a:ea typeface="Microsoft YaHei" charset="0"/>
                <a:cs typeface="Microsoft YaHei" charset="0"/>
              </a:rPr>
              <a:t>标</a:t>
            </a:r>
            <a:r>
              <a:rPr lang="zh-CN" altLang="en-US" sz="1600" b="1" dirty="0">
                <a:solidFill>
                  <a:srgbClr val="FFFFFF"/>
                </a:solidFill>
                <a:latin typeface="Microsoft YaHei" charset="0"/>
                <a:ea typeface="Microsoft YaHei" charset="0"/>
                <a:cs typeface="Microsoft YaHei" charset="0"/>
              </a:rPr>
              <a:t>准</a:t>
            </a:r>
            <a:r>
              <a:rPr lang="zh-CN" altLang="en-US"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依</a:t>
            </a:r>
            <a:r>
              <a:rPr lang="zh-CN" altLang="en-US" sz="1600" b="1" spc="-4" dirty="0">
                <a:solidFill>
                  <a:srgbClr val="FFFFFF"/>
                </a:solidFill>
                <a:latin typeface="Microsoft YaHei" charset="0"/>
                <a:ea typeface="Microsoft YaHei" charset="0"/>
                <a:cs typeface="Microsoft YaHei" charset="0"/>
              </a:rPr>
              <a:t>据药</a:t>
            </a:r>
            <a:r>
              <a:rPr lang="zh-CN" altLang="en-US" sz="1600" b="1" spc="4" dirty="0">
                <a:solidFill>
                  <a:srgbClr val="FFFFFF"/>
                </a:solidFill>
                <a:latin typeface="Microsoft YaHei" charset="0"/>
                <a:ea typeface="Microsoft YaHei" charset="0"/>
                <a:cs typeface="Microsoft YaHei" charset="0"/>
              </a:rPr>
              <a:t>品</a:t>
            </a:r>
            <a:r>
              <a:rPr lang="zh-CN" altLang="en-US" sz="1600" b="1" spc="-4" dirty="0">
                <a:solidFill>
                  <a:srgbClr val="FFFFFF"/>
                </a:solidFill>
                <a:latin typeface="Microsoft YaHei" charset="0"/>
                <a:ea typeface="Microsoft YaHei" charset="0"/>
                <a:cs typeface="Microsoft YaHei" charset="0"/>
              </a:rPr>
              <a:t>说明书</a:t>
            </a:r>
            <a:r>
              <a:rPr lang="zh-CN" altLang="en-US" sz="1600" b="1" spc="4" dirty="0">
                <a:solidFill>
                  <a:srgbClr val="FFFFFF"/>
                </a:solidFill>
                <a:latin typeface="Microsoft YaHei" charset="0"/>
                <a:ea typeface="Microsoft YaHei" charset="0"/>
                <a:cs typeface="Microsoft YaHei" charset="0"/>
              </a:rPr>
              <a:t>、</a:t>
            </a:r>
            <a:r>
              <a:rPr lang="zh-CN" altLang="en-US" sz="1600" b="1" spc="-4" dirty="0">
                <a:solidFill>
                  <a:srgbClr val="FFFFFF"/>
                </a:solidFill>
                <a:latin typeface="Microsoft YaHei" charset="0"/>
                <a:ea typeface="Microsoft YaHei" charset="0"/>
                <a:cs typeface="Microsoft YaHei" charset="0"/>
              </a:rPr>
              <a:t>处方</a:t>
            </a:r>
            <a:r>
              <a:rPr lang="zh-CN" altLang="en-US" sz="1600" b="1" spc="4" dirty="0">
                <a:solidFill>
                  <a:srgbClr val="FFFFFF"/>
                </a:solidFill>
                <a:latin typeface="Microsoft YaHei" charset="0"/>
                <a:ea typeface="Microsoft YaHei" charset="0"/>
                <a:cs typeface="Microsoft YaHei" charset="0"/>
              </a:rPr>
              <a:t>集</a:t>
            </a:r>
            <a:r>
              <a:rPr lang="zh-CN" altLang="en-US" sz="1600" b="1" spc="-4" dirty="0">
                <a:solidFill>
                  <a:srgbClr val="FFFFFF"/>
                </a:solidFill>
                <a:latin typeface="Microsoft YaHei" charset="0"/>
                <a:ea typeface="Microsoft YaHei" charset="0"/>
                <a:cs typeface="Microsoft YaHei" charset="0"/>
              </a:rPr>
              <a:t>、用药</a:t>
            </a:r>
            <a:r>
              <a:rPr lang="zh-CN" altLang="en-US" sz="1600" b="1" spc="4" dirty="0">
                <a:solidFill>
                  <a:srgbClr val="FFFFFF"/>
                </a:solidFill>
                <a:latin typeface="Microsoft YaHei" charset="0"/>
                <a:ea typeface="Microsoft YaHei" charset="0"/>
                <a:cs typeface="Microsoft YaHei" charset="0"/>
              </a:rPr>
              <a:t>指</a:t>
            </a:r>
            <a:r>
              <a:rPr lang="zh-CN" altLang="en-US" sz="1600" b="1" spc="-4" dirty="0">
                <a:solidFill>
                  <a:srgbClr val="FFFFFF"/>
                </a:solidFill>
                <a:latin typeface="Microsoft YaHei" charset="0"/>
                <a:ea typeface="Microsoft YaHei" charset="0"/>
                <a:cs typeface="Microsoft YaHei" charset="0"/>
              </a:rPr>
              <a:t>南、</a:t>
            </a:r>
            <a:r>
              <a:rPr lang="zh-CN" altLang="en-US" sz="1600" b="1" spc="4" dirty="0">
                <a:solidFill>
                  <a:srgbClr val="FFFFFF"/>
                </a:solidFill>
                <a:latin typeface="Microsoft YaHei" charset="0"/>
                <a:ea typeface="Microsoft YaHei" charset="0"/>
                <a:cs typeface="Microsoft YaHei" charset="0"/>
              </a:rPr>
              <a:t>临</a:t>
            </a:r>
            <a:r>
              <a:rPr lang="zh-CN" altLang="en-US" sz="1600" b="1" spc="-4" dirty="0">
                <a:solidFill>
                  <a:srgbClr val="FFFFFF"/>
                </a:solidFill>
                <a:latin typeface="Microsoft YaHei" charset="0"/>
                <a:ea typeface="Microsoft YaHei" charset="0"/>
                <a:cs typeface="Microsoft YaHei" charset="0"/>
              </a:rPr>
              <a:t>床用药</a:t>
            </a:r>
            <a:r>
              <a:rPr lang="zh-CN" altLang="en-US" sz="1600" b="1" spc="4" dirty="0">
                <a:solidFill>
                  <a:srgbClr val="FFFFFF"/>
                </a:solidFill>
                <a:latin typeface="Microsoft YaHei" charset="0"/>
                <a:ea typeface="Microsoft YaHei" charset="0"/>
                <a:cs typeface="Microsoft YaHei" charset="0"/>
              </a:rPr>
              <a:t>须</a:t>
            </a:r>
            <a:r>
              <a:rPr lang="zh-CN" altLang="en-US" sz="1600" b="1" spc="-4" dirty="0">
                <a:solidFill>
                  <a:srgbClr val="FFFFFF"/>
                </a:solidFill>
                <a:latin typeface="Microsoft YaHei" charset="0"/>
                <a:ea typeface="Microsoft YaHei" charset="0"/>
                <a:cs typeface="Microsoft YaHei" charset="0"/>
              </a:rPr>
              <a:t>知、</a:t>
            </a:r>
            <a:r>
              <a:rPr lang="zh-CN" altLang="en-US" sz="1600" b="1" spc="4" dirty="0">
                <a:solidFill>
                  <a:srgbClr val="FFFFFF"/>
                </a:solidFill>
                <a:latin typeface="Microsoft YaHei" charset="0"/>
                <a:ea typeface="Microsoft YaHei" charset="0"/>
                <a:cs typeface="Microsoft YaHei" charset="0"/>
              </a:rPr>
              <a:t>疾</a:t>
            </a:r>
            <a:r>
              <a:rPr lang="zh-CN" altLang="en-US" sz="1600" b="1" spc="-4" dirty="0">
                <a:solidFill>
                  <a:srgbClr val="FFFFFF"/>
                </a:solidFill>
                <a:latin typeface="Microsoft YaHei" charset="0"/>
                <a:ea typeface="Microsoft YaHei" charset="0"/>
                <a:cs typeface="Microsoft YaHei" charset="0"/>
              </a:rPr>
              <a:t>病诊疗指 </a:t>
            </a:r>
            <a:r>
              <a:rPr lang="zh-CN" altLang="en-US" sz="1600" b="1" spc="4" dirty="0">
                <a:solidFill>
                  <a:srgbClr val="FFFFFF"/>
                </a:solidFill>
                <a:latin typeface="Microsoft YaHei" charset="0"/>
                <a:ea typeface="Microsoft YaHei" charset="0"/>
                <a:cs typeface="Microsoft YaHei" charset="0"/>
              </a:rPr>
              <a:t>南</a:t>
            </a:r>
            <a:r>
              <a:rPr lang="zh-CN" altLang="en-US" sz="1600" b="1" spc="-4" dirty="0">
                <a:solidFill>
                  <a:srgbClr val="FFFFFF"/>
                </a:solidFill>
                <a:latin typeface="Microsoft YaHei" charset="0"/>
                <a:ea typeface="Microsoft YaHei" charset="0"/>
                <a:cs typeface="Microsoft YaHei" charset="0"/>
              </a:rPr>
              <a:t>、专</a:t>
            </a:r>
            <a:r>
              <a:rPr lang="zh-CN" altLang="en-US" sz="1600" b="1" spc="4" dirty="0">
                <a:solidFill>
                  <a:srgbClr val="FFFFFF"/>
                </a:solidFill>
                <a:latin typeface="Microsoft YaHei" charset="0"/>
                <a:ea typeface="Microsoft YaHei" charset="0"/>
                <a:cs typeface="Microsoft YaHei" charset="0"/>
              </a:rPr>
              <a:t>家</a:t>
            </a:r>
            <a:r>
              <a:rPr lang="zh-CN" altLang="en-US" sz="1600" b="1" spc="-4" dirty="0">
                <a:solidFill>
                  <a:srgbClr val="FFFFFF"/>
                </a:solidFill>
                <a:latin typeface="Microsoft YaHei" charset="0"/>
                <a:ea typeface="Microsoft YaHei" charset="0"/>
                <a:cs typeface="Microsoft YaHei" charset="0"/>
              </a:rPr>
              <a:t>共识等</a:t>
            </a:r>
            <a:r>
              <a:rPr lang="zh-CN" altLang="en-US" sz="1600" b="1" spc="4" dirty="0">
                <a:solidFill>
                  <a:srgbClr val="FFFFFF"/>
                </a:solidFill>
                <a:latin typeface="Microsoft YaHei" charset="0"/>
                <a:ea typeface="Microsoft YaHei" charset="0"/>
                <a:cs typeface="Microsoft YaHei" charset="0"/>
              </a:rPr>
              <a:t>，做到有理可依。</a:t>
            </a:r>
            <a:endParaRPr lang="zh-CN" altLang="en-US" sz="1600" b="1" dirty="0">
              <a:latin typeface="Microsoft YaHei" charset="0"/>
              <a:ea typeface="Microsoft YaHei" charset="0"/>
              <a:cs typeface="Microsoft YaHei" charset="0"/>
            </a:endParaRPr>
          </a:p>
        </p:txBody>
      </p:sp>
      <p:sp>
        <p:nvSpPr>
          <p:cNvPr id="31" name="object 29"/>
          <p:cNvSpPr/>
          <p:nvPr/>
        </p:nvSpPr>
        <p:spPr>
          <a:xfrm>
            <a:off x="1126997" y="4833746"/>
            <a:ext cx="7796403" cy="1084707"/>
          </a:xfrm>
          <a:prstGeom prst="rect">
            <a:avLst/>
          </a:prstGeom>
          <a:blipFill>
            <a:blip r:embed="rId20"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2" name="object 30"/>
          <p:cNvSpPr/>
          <p:nvPr/>
        </p:nvSpPr>
        <p:spPr>
          <a:xfrm>
            <a:off x="1474850" y="4940998"/>
            <a:ext cx="7340918" cy="760714"/>
          </a:xfrm>
          <a:prstGeom prst="rect">
            <a:avLst/>
          </a:prstGeom>
          <a:blipFill>
            <a:blip r:embed="rId21"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3" name="object 31"/>
          <p:cNvSpPr/>
          <p:nvPr/>
        </p:nvSpPr>
        <p:spPr>
          <a:xfrm>
            <a:off x="500158" y="4859179"/>
            <a:ext cx="1221581" cy="924401"/>
          </a:xfrm>
          <a:custGeom>
            <a:avLst/>
            <a:gdLst/>
            <a:ahLst/>
            <a:cxnLst/>
            <a:rect l="l" t="t" r="r" b="b"/>
            <a:pathLst>
              <a:path w="1628775" h="1232534">
                <a:moveTo>
                  <a:pt x="615823" y="0"/>
                </a:moveTo>
                <a:lnTo>
                  <a:pt x="567695" y="1853"/>
                </a:lnTo>
                <a:lnTo>
                  <a:pt x="520581" y="7324"/>
                </a:lnTo>
                <a:lnTo>
                  <a:pt x="474617" y="16274"/>
                </a:lnTo>
                <a:lnTo>
                  <a:pt x="429940" y="28566"/>
                </a:lnTo>
                <a:lnTo>
                  <a:pt x="386687" y="44064"/>
                </a:lnTo>
                <a:lnTo>
                  <a:pt x="344995" y="62630"/>
                </a:lnTo>
                <a:lnTo>
                  <a:pt x="305001" y="84128"/>
                </a:lnTo>
                <a:lnTo>
                  <a:pt x="266841" y="108420"/>
                </a:lnTo>
                <a:lnTo>
                  <a:pt x="230653" y="135369"/>
                </a:lnTo>
                <a:lnTo>
                  <a:pt x="196573" y="164839"/>
                </a:lnTo>
                <a:lnTo>
                  <a:pt x="164738" y="196692"/>
                </a:lnTo>
                <a:lnTo>
                  <a:pt x="135286" y="230791"/>
                </a:lnTo>
                <a:lnTo>
                  <a:pt x="108353" y="267000"/>
                </a:lnTo>
                <a:lnTo>
                  <a:pt x="84075" y="305181"/>
                </a:lnTo>
                <a:lnTo>
                  <a:pt x="62591" y="345198"/>
                </a:lnTo>
                <a:lnTo>
                  <a:pt x="44036" y="386913"/>
                </a:lnTo>
                <a:lnTo>
                  <a:pt x="28548" y="430189"/>
                </a:lnTo>
                <a:lnTo>
                  <a:pt x="16263" y="474889"/>
                </a:lnTo>
                <a:lnTo>
                  <a:pt x="7319" y="520877"/>
                </a:lnTo>
                <a:lnTo>
                  <a:pt x="1852" y="568014"/>
                </a:lnTo>
                <a:lnTo>
                  <a:pt x="0" y="616165"/>
                </a:lnTo>
                <a:lnTo>
                  <a:pt x="739" y="645420"/>
                </a:lnTo>
                <a:lnTo>
                  <a:pt x="2933" y="674293"/>
                </a:lnTo>
                <a:lnTo>
                  <a:pt x="6547" y="702748"/>
                </a:lnTo>
                <a:lnTo>
                  <a:pt x="11544" y="730745"/>
                </a:lnTo>
                <a:lnTo>
                  <a:pt x="12509" y="740346"/>
                </a:lnTo>
                <a:lnTo>
                  <a:pt x="23821" y="786471"/>
                </a:lnTo>
                <a:lnTo>
                  <a:pt x="38523" y="831162"/>
                </a:lnTo>
                <a:lnTo>
                  <a:pt x="56468" y="874273"/>
                </a:lnTo>
                <a:lnTo>
                  <a:pt x="77510" y="915659"/>
                </a:lnTo>
                <a:lnTo>
                  <a:pt x="101505" y="955174"/>
                </a:lnTo>
                <a:lnTo>
                  <a:pt x="128306" y="992673"/>
                </a:lnTo>
                <a:lnTo>
                  <a:pt x="157768" y="1028009"/>
                </a:lnTo>
                <a:lnTo>
                  <a:pt x="189746" y="1061037"/>
                </a:lnTo>
                <a:lnTo>
                  <a:pt x="224093" y="1091611"/>
                </a:lnTo>
                <a:lnTo>
                  <a:pt x="260664" y="1119585"/>
                </a:lnTo>
                <a:lnTo>
                  <a:pt x="299313" y="1144814"/>
                </a:lnTo>
                <a:lnTo>
                  <a:pt x="339895" y="1167152"/>
                </a:lnTo>
                <a:lnTo>
                  <a:pt x="382265" y="1186453"/>
                </a:lnTo>
                <a:lnTo>
                  <a:pt x="426276" y="1202571"/>
                </a:lnTo>
                <a:lnTo>
                  <a:pt x="471782" y="1215362"/>
                </a:lnTo>
                <a:lnTo>
                  <a:pt x="518640" y="1224678"/>
                </a:lnTo>
                <a:lnTo>
                  <a:pt x="566702" y="1230375"/>
                </a:lnTo>
                <a:lnTo>
                  <a:pt x="615823" y="1232306"/>
                </a:lnTo>
                <a:lnTo>
                  <a:pt x="668389" y="1230091"/>
                </a:lnTo>
                <a:lnTo>
                  <a:pt x="719733" y="1223565"/>
                </a:lnTo>
                <a:lnTo>
                  <a:pt x="769675" y="1212908"/>
                </a:lnTo>
                <a:lnTo>
                  <a:pt x="818035" y="1198298"/>
                </a:lnTo>
                <a:lnTo>
                  <a:pt x="864632" y="1179916"/>
                </a:lnTo>
                <a:lnTo>
                  <a:pt x="909288" y="1157939"/>
                </a:lnTo>
                <a:lnTo>
                  <a:pt x="951821" y="1132549"/>
                </a:lnTo>
                <a:lnTo>
                  <a:pt x="992053" y="1103923"/>
                </a:lnTo>
                <a:lnTo>
                  <a:pt x="1029803" y="1072241"/>
                </a:lnTo>
                <a:lnTo>
                  <a:pt x="1064891" y="1037683"/>
                </a:lnTo>
                <a:lnTo>
                  <a:pt x="1097138" y="1000427"/>
                </a:lnTo>
                <a:lnTo>
                  <a:pt x="1126363" y="960653"/>
                </a:lnTo>
                <a:lnTo>
                  <a:pt x="1127125" y="959370"/>
                </a:lnTo>
                <a:lnTo>
                  <a:pt x="1366290" y="959370"/>
                </a:lnTo>
                <a:lnTo>
                  <a:pt x="1628775" y="616165"/>
                </a:lnTo>
                <a:lnTo>
                  <a:pt x="1366322" y="272973"/>
                </a:lnTo>
                <a:lnTo>
                  <a:pt x="1127125" y="272973"/>
                </a:lnTo>
                <a:lnTo>
                  <a:pt x="1126363" y="271678"/>
                </a:lnTo>
                <a:lnTo>
                  <a:pt x="1097138" y="231911"/>
                </a:lnTo>
                <a:lnTo>
                  <a:pt x="1064891" y="194659"/>
                </a:lnTo>
                <a:lnTo>
                  <a:pt x="1029803" y="160102"/>
                </a:lnTo>
                <a:lnTo>
                  <a:pt x="992053" y="128418"/>
                </a:lnTo>
                <a:lnTo>
                  <a:pt x="951821" y="99789"/>
                </a:lnTo>
                <a:lnTo>
                  <a:pt x="909288" y="74393"/>
                </a:lnTo>
                <a:lnTo>
                  <a:pt x="864632" y="52411"/>
                </a:lnTo>
                <a:lnTo>
                  <a:pt x="818035" y="34022"/>
                </a:lnTo>
                <a:lnTo>
                  <a:pt x="769675" y="19407"/>
                </a:lnTo>
                <a:lnTo>
                  <a:pt x="719733" y="8745"/>
                </a:lnTo>
                <a:lnTo>
                  <a:pt x="668389" y="2216"/>
                </a:lnTo>
                <a:lnTo>
                  <a:pt x="615823" y="0"/>
                </a:lnTo>
                <a:close/>
              </a:path>
              <a:path w="1628775" h="1232534">
                <a:moveTo>
                  <a:pt x="1366290" y="959370"/>
                </a:moveTo>
                <a:lnTo>
                  <a:pt x="1296162" y="959370"/>
                </a:lnTo>
                <a:lnTo>
                  <a:pt x="1296162" y="1051064"/>
                </a:lnTo>
                <a:lnTo>
                  <a:pt x="1366290" y="959370"/>
                </a:lnTo>
                <a:close/>
              </a:path>
              <a:path w="1628775" h="1232534">
                <a:moveTo>
                  <a:pt x="1296162" y="181229"/>
                </a:moveTo>
                <a:lnTo>
                  <a:pt x="1296162" y="272973"/>
                </a:lnTo>
                <a:lnTo>
                  <a:pt x="1366322" y="272973"/>
                </a:lnTo>
                <a:lnTo>
                  <a:pt x="1296162" y="181229"/>
                </a:lnTo>
                <a:close/>
              </a:path>
            </a:pathLst>
          </a:custGeom>
          <a:solidFill>
            <a:srgbClr val="006FC0"/>
          </a:solidFill>
        </p:spPr>
        <p:txBody>
          <a:bodyPr wrap="square" lIns="0" tIns="0" rIns="0" bIns="0" rtlCol="0"/>
          <a:lstStyle/>
          <a:p>
            <a:endParaRPr sz="1600">
              <a:latin typeface="Microsoft YaHei" charset="0"/>
              <a:ea typeface="Microsoft YaHei" charset="0"/>
              <a:cs typeface="Microsoft YaHei" charset="0"/>
            </a:endParaRPr>
          </a:p>
        </p:txBody>
      </p:sp>
      <p:sp>
        <p:nvSpPr>
          <p:cNvPr id="34" name="object 32"/>
          <p:cNvSpPr/>
          <p:nvPr/>
        </p:nvSpPr>
        <p:spPr>
          <a:xfrm>
            <a:off x="378333" y="4743449"/>
            <a:ext cx="1244727" cy="1244727"/>
          </a:xfrm>
          <a:prstGeom prst="rect">
            <a:avLst/>
          </a:prstGeom>
          <a:blipFill>
            <a:blip r:embed="rId22"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5" name="object 33"/>
          <p:cNvSpPr/>
          <p:nvPr/>
        </p:nvSpPr>
        <p:spPr>
          <a:xfrm>
            <a:off x="549926" y="4914995"/>
            <a:ext cx="813768" cy="813435"/>
          </a:xfrm>
          <a:prstGeom prst="rect">
            <a:avLst/>
          </a:prstGeom>
          <a:blipFill>
            <a:blip r:embed="rId23"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6" name="object 34"/>
          <p:cNvSpPr txBox="1"/>
          <p:nvPr/>
        </p:nvSpPr>
        <p:spPr>
          <a:xfrm>
            <a:off x="885444" y="5200955"/>
            <a:ext cx="125254" cy="255839"/>
          </a:xfrm>
          <a:prstGeom prst="rect">
            <a:avLst/>
          </a:prstGeom>
        </p:spPr>
        <p:txBody>
          <a:bodyPr vert="horz" wrap="square" lIns="0" tIns="9525" rIns="0" bIns="0" rtlCol="0">
            <a:spAutoFit/>
          </a:bodyPr>
          <a:lstStyle/>
          <a:p>
            <a:pPr marL="9525">
              <a:spcBef>
                <a:spcPts val="75"/>
              </a:spcBef>
            </a:pPr>
            <a:r>
              <a:rPr sz="1600" spc="83" dirty="0">
                <a:solidFill>
                  <a:srgbClr val="006FC0"/>
                </a:solidFill>
                <a:latin typeface="Microsoft YaHei" charset="0"/>
                <a:ea typeface="Microsoft YaHei" charset="0"/>
                <a:cs typeface="Microsoft YaHei" charset="0"/>
              </a:rPr>
              <a:t>4</a:t>
            </a:r>
            <a:endParaRPr sz="1600">
              <a:latin typeface="Microsoft YaHei" charset="0"/>
              <a:ea typeface="Microsoft YaHei" charset="0"/>
              <a:cs typeface="Microsoft YaHei" charset="0"/>
            </a:endParaRPr>
          </a:p>
        </p:txBody>
      </p:sp>
      <p:sp>
        <p:nvSpPr>
          <p:cNvPr id="37" name="object 35"/>
          <p:cNvSpPr/>
          <p:nvPr/>
        </p:nvSpPr>
        <p:spPr>
          <a:xfrm>
            <a:off x="1804796" y="5030342"/>
            <a:ext cx="6893433" cy="581787"/>
          </a:xfrm>
          <a:prstGeom prst="rect">
            <a:avLst/>
          </a:prstGeom>
          <a:blipFill>
            <a:blip r:embed="rId24"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8" name="object 36"/>
          <p:cNvSpPr/>
          <p:nvPr/>
        </p:nvSpPr>
        <p:spPr>
          <a:xfrm>
            <a:off x="1801273" y="5026723"/>
            <a:ext cx="6900958" cy="589235"/>
          </a:xfrm>
          <a:prstGeom prst="rect">
            <a:avLst/>
          </a:prstGeom>
          <a:blipFill>
            <a:blip r:embed="rId25" cstate="print"/>
            <a:stretch>
              <a:fillRect/>
            </a:stretch>
          </a:blipFill>
        </p:spPr>
        <p:txBody>
          <a:bodyPr wrap="square" lIns="0" tIns="0" rIns="0" bIns="0" rtlCol="0"/>
          <a:lstStyle/>
          <a:p>
            <a:endParaRPr sz="1600">
              <a:latin typeface="Microsoft YaHei" charset="0"/>
              <a:ea typeface="Microsoft YaHei" charset="0"/>
              <a:cs typeface="Microsoft YaHei" charset="0"/>
            </a:endParaRPr>
          </a:p>
        </p:txBody>
      </p:sp>
      <p:sp>
        <p:nvSpPr>
          <p:cNvPr id="39" name="object 37"/>
          <p:cNvSpPr txBox="1"/>
          <p:nvPr/>
        </p:nvSpPr>
        <p:spPr>
          <a:xfrm>
            <a:off x="1907286" y="5133518"/>
            <a:ext cx="6569869" cy="255359"/>
          </a:xfrm>
          <a:prstGeom prst="rect">
            <a:avLst/>
          </a:prstGeom>
        </p:spPr>
        <p:txBody>
          <a:bodyPr vert="horz" wrap="square" lIns="0" tIns="9049" rIns="0" bIns="0" rtlCol="0">
            <a:spAutoFit/>
          </a:bodyPr>
          <a:lstStyle/>
          <a:p>
            <a:pPr marL="9525" marR="3810">
              <a:spcBef>
                <a:spcPts val="71"/>
              </a:spcBef>
            </a:pPr>
            <a:r>
              <a:rPr lang="zh-CN" altLang="en-US" sz="1600" b="1" spc="4" dirty="0">
                <a:solidFill>
                  <a:srgbClr val="FFFFFF"/>
                </a:solidFill>
                <a:latin typeface="Microsoft YaHei" charset="0"/>
                <a:ea typeface="Microsoft YaHei" charset="0"/>
                <a:cs typeface="Microsoft YaHei" charset="0"/>
              </a:rPr>
              <a:t>对于超常处方，要结合本院实际情况进行相关备案（超说明书备案）</a:t>
            </a:r>
            <a:endParaRPr sz="1600" b="1" dirty="0">
              <a:latin typeface="Microsoft YaHei" charset="0"/>
              <a:ea typeface="Microsoft YaHei" charset="0"/>
              <a:cs typeface="Microsoft YaHei" charset="0"/>
            </a:endParaRPr>
          </a:p>
        </p:txBody>
      </p:sp>
    </p:spTree>
    <p:extLst>
      <p:ext uri="{BB962C8B-B14F-4D97-AF65-F5344CB8AC3E}">
        <p14:creationId xmlns:p14="http://schemas.microsoft.com/office/powerpoint/2010/main" val="202783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处方点评结果认定的难点与解决办法</a:t>
            </a:r>
          </a:p>
        </p:txBody>
      </p:sp>
      <p:graphicFrame>
        <p:nvGraphicFramePr>
          <p:cNvPr id="5" name="图示 4"/>
          <p:cNvGraphicFramePr/>
          <p:nvPr>
            <p:extLst>
              <p:ext uri="{D42A27DB-BD31-4B8C-83A1-F6EECF244321}">
                <p14:modId xmlns:p14="http://schemas.microsoft.com/office/powerpoint/2010/main" val="537791018"/>
              </p:ext>
            </p:extLst>
          </p:nvPr>
        </p:nvGraphicFramePr>
        <p:xfrm>
          <a:off x="395536" y="1340768"/>
          <a:ext cx="843327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04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儿科处方点评案例分享（一）</a:t>
            </a:r>
            <a:endParaRPr kumimoji="1" lang="zh-CN" altLang="en-US" dirty="0"/>
          </a:p>
        </p:txBody>
      </p:sp>
      <p:graphicFrame>
        <p:nvGraphicFramePr>
          <p:cNvPr id="5" name="表格 4">
            <a:extLst>
              <a:ext uri="{FF2B5EF4-FFF2-40B4-BE49-F238E27FC236}">
                <a16:creationId xmlns:a16="http://schemas.microsoft.com/office/drawing/2014/main" id="{4DA278E9-CBD1-47A9-AB0D-3DACCFDF9670}"/>
              </a:ext>
            </a:extLst>
          </p:cNvPr>
          <p:cNvGraphicFramePr>
            <a:graphicFrameLocks noGrp="1"/>
          </p:cNvGraphicFramePr>
          <p:nvPr>
            <p:extLst>
              <p:ext uri="{D42A27DB-BD31-4B8C-83A1-F6EECF244321}">
                <p14:modId xmlns:p14="http://schemas.microsoft.com/office/powerpoint/2010/main" val="2050085941"/>
              </p:ext>
            </p:extLst>
          </p:nvPr>
        </p:nvGraphicFramePr>
        <p:xfrm>
          <a:off x="306701" y="1412776"/>
          <a:ext cx="6754339" cy="4202430"/>
        </p:xfrm>
        <a:graphic>
          <a:graphicData uri="http://schemas.openxmlformats.org/drawingml/2006/table">
            <a:tbl>
              <a:tblPr firstRow="1" bandRow="1">
                <a:tableStyleId>{5940675A-B579-460E-94D1-54222C63F5DA}</a:tableStyleId>
              </a:tblPr>
              <a:tblGrid>
                <a:gridCol w="573537">
                  <a:extLst>
                    <a:ext uri="{9D8B030D-6E8A-4147-A177-3AD203B41FA5}">
                      <a16:colId xmlns:a16="http://schemas.microsoft.com/office/drawing/2014/main" val="2918300345"/>
                    </a:ext>
                  </a:extLst>
                </a:gridCol>
                <a:gridCol w="579293">
                  <a:extLst>
                    <a:ext uri="{9D8B030D-6E8A-4147-A177-3AD203B41FA5}">
                      <a16:colId xmlns:a16="http://schemas.microsoft.com/office/drawing/2014/main" val="528451200"/>
                    </a:ext>
                  </a:extLst>
                </a:gridCol>
                <a:gridCol w="984105">
                  <a:extLst>
                    <a:ext uri="{9D8B030D-6E8A-4147-A177-3AD203B41FA5}">
                      <a16:colId xmlns:a16="http://schemas.microsoft.com/office/drawing/2014/main" val="2116111985"/>
                    </a:ext>
                  </a:extLst>
                </a:gridCol>
                <a:gridCol w="716192">
                  <a:extLst>
                    <a:ext uri="{9D8B030D-6E8A-4147-A177-3AD203B41FA5}">
                      <a16:colId xmlns:a16="http://schemas.microsoft.com/office/drawing/2014/main" val="2634473918"/>
                    </a:ext>
                  </a:extLst>
                </a:gridCol>
                <a:gridCol w="541513">
                  <a:extLst>
                    <a:ext uri="{9D8B030D-6E8A-4147-A177-3AD203B41FA5}">
                      <a16:colId xmlns:a16="http://schemas.microsoft.com/office/drawing/2014/main" val="710091130"/>
                    </a:ext>
                  </a:extLst>
                </a:gridCol>
                <a:gridCol w="716192">
                  <a:extLst>
                    <a:ext uri="{9D8B030D-6E8A-4147-A177-3AD203B41FA5}">
                      <a16:colId xmlns:a16="http://schemas.microsoft.com/office/drawing/2014/main" val="3622176783"/>
                    </a:ext>
                  </a:extLst>
                </a:gridCol>
                <a:gridCol w="2643507">
                  <a:extLst>
                    <a:ext uri="{9D8B030D-6E8A-4147-A177-3AD203B41FA5}">
                      <a16:colId xmlns:a16="http://schemas.microsoft.com/office/drawing/2014/main" val="2060162465"/>
                    </a:ext>
                  </a:extLst>
                </a:gridCol>
              </a:tblGrid>
              <a:tr h="278130">
                <a:tc gridSpan="6">
                  <a:txBody>
                    <a:bodyPr/>
                    <a:lstStyle/>
                    <a:p>
                      <a:r>
                        <a:rPr lang="zh-CN" altLang="en-US" sz="1400" dirty="0">
                          <a:latin typeface="Microsoft YaHei" charset="0"/>
                          <a:ea typeface="Microsoft YaHei" charset="0"/>
                          <a:cs typeface="Microsoft YaHei" charset="0"/>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400" dirty="0">
                          <a:latin typeface="Microsoft YaHei" charset="0"/>
                          <a:ea typeface="Microsoft YaHei" charset="0"/>
                          <a:cs typeface="Microsoft YaHei" charset="0"/>
                        </a:rPr>
                        <a:t>XXXX</a:t>
                      </a:r>
                      <a:r>
                        <a:rPr lang="zh-CN" altLang="en-US" sz="1400" dirty="0">
                          <a:latin typeface="Microsoft YaHei" charset="0"/>
                          <a:ea typeface="Microsoft YaHei" charset="0"/>
                          <a:cs typeface="Microsoft YaHei" charset="0"/>
                        </a:rPr>
                        <a:t>年</a:t>
                      </a:r>
                      <a:r>
                        <a:rPr lang="en-US" altLang="zh-CN" sz="1400" dirty="0">
                          <a:latin typeface="Microsoft YaHei" charset="0"/>
                          <a:ea typeface="Microsoft YaHei" charset="0"/>
                          <a:cs typeface="Microsoft YaHei" charset="0"/>
                        </a:rPr>
                        <a:t>XX</a:t>
                      </a:r>
                      <a:r>
                        <a:rPr lang="zh-CN" altLang="en-US" sz="1400" dirty="0">
                          <a:latin typeface="Microsoft YaHei" charset="0"/>
                          <a:ea typeface="Microsoft YaHei" charset="0"/>
                          <a:cs typeface="Microsoft YaHei" charset="0"/>
                        </a:rPr>
                        <a:t>月</a:t>
                      </a:r>
                      <a:r>
                        <a:rPr lang="en-US" altLang="zh-CN" sz="1400" dirty="0">
                          <a:latin typeface="Microsoft YaHei" charset="0"/>
                          <a:ea typeface="Microsoft YaHei" charset="0"/>
                          <a:cs typeface="Microsoft YaHei" charset="0"/>
                        </a:rPr>
                        <a:t>XX</a:t>
                      </a:r>
                      <a:r>
                        <a:rPr lang="zh-CN" altLang="en-US" sz="1400" dirty="0">
                          <a:latin typeface="Microsoft YaHei" charset="0"/>
                          <a:ea typeface="Microsoft YaHei" charset="0"/>
                          <a:cs typeface="Microsoft YaHei" charset="0"/>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400" dirty="0">
                          <a:latin typeface="Microsoft YaHei" charset="0"/>
                          <a:ea typeface="Microsoft YaHei" charset="0"/>
                          <a:cs typeface="Microsoft YaHei" charset="0"/>
                        </a:rPr>
                        <a:t>姓名</a:t>
                      </a:r>
                    </a:p>
                  </a:txBody>
                  <a:tcPr marL="68580" marR="68580" marT="34290" marB="34290"/>
                </a:tc>
                <a:tc>
                  <a:txBody>
                    <a:bodyPr/>
                    <a:lstStyle/>
                    <a:p>
                      <a:r>
                        <a:rPr lang="en-US" altLang="zh-CN" sz="1400" dirty="0">
                          <a:latin typeface="Microsoft YaHei" charset="0"/>
                          <a:ea typeface="Microsoft YaHei" charset="0"/>
                          <a:cs typeface="Microsoft YaHei" charset="0"/>
                        </a:rPr>
                        <a:t>XXX</a:t>
                      </a:r>
                      <a:endParaRPr lang="zh-CN" altLang="en-US" sz="1400" dirty="0">
                        <a:latin typeface="Microsoft YaHei" charset="0"/>
                        <a:ea typeface="Microsoft YaHei" charset="0"/>
                        <a:cs typeface="Microsoft YaHei" charset="0"/>
                      </a:endParaRPr>
                    </a:p>
                  </a:txBody>
                  <a:tcPr marL="68580" marR="68580" marT="34290" marB="34290"/>
                </a:tc>
                <a:tc>
                  <a:txBody>
                    <a:bodyPr/>
                    <a:lstStyle/>
                    <a:p>
                      <a:r>
                        <a:rPr lang="zh-CN" altLang="en-US" sz="1400" dirty="0">
                          <a:latin typeface="Microsoft YaHei" charset="0"/>
                          <a:ea typeface="Microsoft YaHei" charset="0"/>
                          <a:cs typeface="Microsoft YaHei" charset="0"/>
                        </a:rPr>
                        <a:t>性别</a:t>
                      </a:r>
                    </a:p>
                  </a:txBody>
                  <a:tcPr marL="68580" marR="68580" marT="34290" marB="34290"/>
                </a:tc>
                <a:tc>
                  <a:txBody>
                    <a:bodyPr/>
                    <a:lstStyle/>
                    <a:p>
                      <a:r>
                        <a:rPr lang="zh-CN" altLang="en-US" sz="1400" dirty="0">
                          <a:latin typeface="Microsoft YaHei" charset="0"/>
                          <a:ea typeface="Microsoft YaHei" charset="0"/>
                          <a:cs typeface="Microsoft YaHei" charset="0"/>
                        </a:rPr>
                        <a:t>男</a:t>
                      </a:r>
                    </a:p>
                  </a:txBody>
                  <a:tcPr marL="68580" marR="68580" marT="34290" marB="34290"/>
                </a:tc>
                <a:tc>
                  <a:txBody>
                    <a:bodyPr/>
                    <a:lstStyle/>
                    <a:p>
                      <a:r>
                        <a:rPr lang="zh-CN" altLang="en-US" sz="1400" dirty="0">
                          <a:latin typeface="Microsoft YaHei" charset="0"/>
                          <a:ea typeface="Microsoft YaHei" charset="0"/>
                          <a:cs typeface="Microsoft YaHei" charset="0"/>
                        </a:rPr>
                        <a:t>年龄</a:t>
                      </a:r>
                    </a:p>
                  </a:txBody>
                  <a:tcPr marL="68580" marR="68580" marT="34290" marB="34290"/>
                </a:tc>
                <a:tc>
                  <a:txBody>
                    <a:bodyPr/>
                    <a:lstStyle/>
                    <a:p>
                      <a:r>
                        <a:rPr lang="en-US" altLang="zh-CN" sz="1400" dirty="0">
                          <a:latin typeface="Microsoft YaHei" charset="0"/>
                          <a:ea typeface="Microsoft YaHei" charset="0"/>
                          <a:cs typeface="Microsoft YaHei" charset="0"/>
                        </a:rPr>
                        <a:t>16</a:t>
                      </a:r>
                      <a:r>
                        <a:rPr lang="zh-CN" altLang="en-US" sz="1400" dirty="0">
                          <a:latin typeface="Microsoft YaHei" charset="0"/>
                          <a:ea typeface="Microsoft YaHei" charset="0"/>
                          <a:cs typeface="Microsoft YaHei" charset="0"/>
                        </a:rPr>
                        <a:t>岁</a:t>
                      </a:r>
                    </a:p>
                  </a:txBody>
                  <a:tcPr marL="68580" marR="68580" marT="34290" marB="34290"/>
                </a:tc>
                <a:tc>
                  <a:txBody>
                    <a:bodyPr/>
                    <a:lstStyle/>
                    <a:p>
                      <a:r>
                        <a:rPr lang="zh-CN" altLang="en-US" sz="1400" dirty="0">
                          <a:latin typeface="Microsoft YaHei" charset="0"/>
                          <a:ea typeface="Microsoft YaHei" charset="0"/>
                          <a:cs typeface="Microsoft YaHei" charset="0"/>
                        </a:rPr>
                        <a:t>体重</a:t>
                      </a:r>
                      <a:r>
                        <a:rPr lang="en-US" altLang="zh-CN" sz="1400" dirty="0">
                          <a:latin typeface="Microsoft YaHei" charset="0"/>
                          <a:ea typeface="Microsoft YaHei" charset="0"/>
                          <a:cs typeface="Microsoft YaHei" charset="0"/>
                        </a:rPr>
                        <a:t>85kg</a:t>
                      </a:r>
                      <a:endParaRPr lang="zh-CN" altLang="en-US" sz="1400" dirty="0">
                        <a:latin typeface="Microsoft YaHei" charset="0"/>
                        <a:ea typeface="Microsoft YaHei" charset="0"/>
                        <a:cs typeface="Microsoft YaHei" charset="0"/>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1800" dirty="0">
                          <a:latin typeface="Microsoft YaHei" charset="0"/>
                          <a:ea typeface="Microsoft YaHei" charset="0"/>
                          <a:cs typeface="Microsoft YaHei" charset="0"/>
                        </a:rPr>
                        <a:t>诊断：</a:t>
                      </a:r>
                      <a:endParaRPr lang="en-US" altLang="zh-CN" sz="1800" dirty="0">
                        <a:latin typeface="Microsoft YaHei" charset="0"/>
                        <a:ea typeface="Microsoft YaHei" charset="0"/>
                        <a:cs typeface="Microsoft YaHei" charset="0"/>
                      </a:endParaRPr>
                    </a:p>
                    <a:p>
                      <a:r>
                        <a:rPr lang="zh-CN" altLang="en-US" sz="1800" dirty="0">
                          <a:latin typeface="Microsoft YaHei" charset="0"/>
                          <a:ea typeface="Microsoft YaHei" charset="0"/>
                          <a:cs typeface="Microsoft YaHei" charset="0"/>
                        </a:rPr>
                        <a:t>肺炎，阿奇霉素一轮无效</a:t>
                      </a:r>
                    </a:p>
                    <a:p>
                      <a:endParaRPr lang="zh-CN" altLang="en-US" sz="1800" dirty="0">
                        <a:latin typeface="Microsoft YaHei" charset="0"/>
                        <a:ea typeface="Microsoft YaHei" charset="0"/>
                        <a:cs typeface="Microsoft YaHei" charset="0"/>
                      </a:endParaRPr>
                    </a:p>
                    <a:p>
                      <a:endParaRPr lang="zh-CN" altLang="en-US" sz="1800" dirty="0">
                        <a:latin typeface="Microsoft YaHei" charset="0"/>
                        <a:ea typeface="Microsoft YaHei" charset="0"/>
                        <a:cs typeface="Microsoft YaHei" charset="0"/>
                      </a:endParaRPr>
                    </a:p>
                    <a:p>
                      <a:endParaRPr lang="zh-CN" altLang="en-US" sz="1800" dirty="0">
                        <a:latin typeface="Microsoft YaHei" charset="0"/>
                        <a:ea typeface="Microsoft YaHei" charset="0"/>
                        <a:cs typeface="Microsoft YaHei" charset="0"/>
                      </a:endParaRPr>
                    </a:p>
                    <a:p>
                      <a:endParaRPr lang="zh-CN" altLang="en-US" sz="1800" dirty="0">
                        <a:latin typeface="Microsoft YaHei" charset="0"/>
                        <a:ea typeface="Microsoft YaHei" charset="0"/>
                        <a:cs typeface="Microsoft YaHei" charset="0"/>
                      </a:endParaRPr>
                    </a:p>
                    <a:p>
                      <a:endParaRPr lang="zh-CN" altLang="en-US" sz="1800" dirty="0">
                        <a:latin typeface="Microsoft YaHei" charset="0"/>
                        <a:ea typeface="Microsoft YaHei" charset="0"/>
                        <a:cs typeface="Microsoft YaHei" charset="0"/>
                      </a:endParaRPr>
                    </a:p>
                    <a:p>
                      <a:endParaRPr lang="zh-CN" altLang="en-US" sz="1800" dirty="0">
                        <a:latin typeface="Microsoft YaHei" charset="0"/>
                        <a:ea typeface="Microsoft YaHei" charset="0"/>
                        <a:cs typeface="Microsoft YaHei" charset="0"/>
                      </a:endParaRPr>
                    </a:p>
                    <a:p>
                      <a:r>
                        <a:rPr lang="zh-CN" altLang="en-US" sz="1800" dirty="0">
                          <a:latin typeface="Microsoft YaHei" charset="0"/>
                          <a:ea typeface="Microsoft YaHei" charset="0"/>
                          <a:cs typeface="Microsoft YaHei" charset="0"/>
                        </a:rPr>
                        <a:t>过敏：头孢过敏</a:t>
                      </a:r>
                    </a:p>
                  </a:txBody>
                  <a:tcPr marL="68580" marR="68580" marT="34290" marB="34290"/>
                </a:tc>
                <a:tc hMerge="1">
                  <a:txBody>
                    <a:bodyPr/>
                    <a:lstStyle/>
                    <a:p>
                      <a:endParaRPr lang="zh-CN" altLang="en-US" dirty="0"/>
                    </a:p>
                  </a:txBody>
                  <a:tcPr/>
                </a:tc>
                <a:tc gridSpan="5">
                  <a:txBody>
                    <a:bodyPr/>
                    <a:lstStyle/>
                    <a:p>
                      <a:r>
                        <a:rPr lang="en-US" altLang="zh-CN" sz="1800" dirty="0">
                          <a:latin typeface="Microsoft YaHei" charset="0"/>
                          <a:ea typeface="Microsoft YaHei" charset="0"/>
                          <a:cs typeface="Microsoft YaHei" charset="0"/>
                        </a:rPr>
                        <a:t>R</a:t>
                      </a:r>
                      <a:r>
                        <a:rPr lang="zh-CN" altLang="en-US" sz="1800" dirty="0">
                          <a:latin typeface="Microsoft YaHei" charset="0"/>
                          <a:ea typeface="Microsoft YaHei" charset="0"/>
                          <a:cs typeface="Microsoft YaHei" charset="0"/>
                        </a:rPr>
                        <a:t>：</a:t>
                      </a:r>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r>
                        <a:rPr lang="en-US" altLang="zh-CN" sz="1800" dirty="0">
                          <a:latin typeface="Microsoft YaHei" charset="0"/>
                          <a:ea typeface="Microsoft YaHei" charset="0"/>
                          <a:cs typeface="Microsoft YaHei" charset="0"/>
                        </a:rPr>
                        <a:t>  </a:t>
                      </a:r>
                      <a:r>
                        <a:rPr lang="zh-CN" altLang="en-US" sz="1800" dirty="0">
                          <a:latin typeface="Microsoft YaHei" charset="0"/>
                          <a:ea typeface="Microsoft YaHei" charset="0"/>
                          <a:cs typeface="Microsoft YaHei" charset="0"/>
                        </a:rPr>
                        <a:t>莫西沙星片    </a:t>
                      </a:r>
                      <a:r>
                        <a:rPr lang="en-US" altLang="zh-CN" sz="1800" dirty="0">
                          <a:latin typeface="Microsoft YaHei" charset="0"/>
                          <a:ea typeface="Microsoft YaHei" charset="0"/>
                          <a:cs typeface="Microsoft YaHei" charset="0"/>
                        </a:rPr>
                        <a:t>0.4g</a:t>
                      </a:r>
                      <a:r>
                        <a:rPr lang="zh-CN" altLang="en-US" sz="1800" dirty="0">
                          <a:latin typeface="Microsoft YaHei" charset="0"/>
                          <a:ea typeface="Microsoft YaHei" charset="0"/>
                          <a:cs typeface="Microsoft YaHei" charset="0"/>
                        </a:rPr>
                        <a:t>*</a:t>
                      </a:r>
                      <a:r>
                        <a:rPr lang="en-US" altLang="zh-CN" sz="1800" dirty="0">
                          <a:latin typeface="Microsoft YaHei" charset="0"/>
                          <a:ea typeface="Microsoft YaHei" charset="0"/>
                          <a:cs typeface="Microsoft YaHei" charset="0"/>
                        </a:rPr>
                        <a:t>7</a:t>
                      </a:r>
                      <a:r>
                        <a:rPr lang="zh-CN" altLang="en-US" sz="1800" dirty="0">
                          <a:latin typeface="Microsoft YaHei" charset="0"/>
                          <a:ea typeface="Microsoft YaHei" charset="0"/>
                          <a:cs typeface="Microsoft YaHei" charset="0"/>
                        </a:rPr>
                        <a:t>片     </a:t>
                      </a:r>
                      <a:r>
                        <a:rPr lang="en-US" altLang="zh-CN" sz="1800" dirty="0">
                          <a:latin typeface="Microsoft YaHei" charset="0"/>
                          <a:ea typeface="Microsoft YaHei" charset="0"/>
                          <a:cs typeface="Microsoft YaHei" charset="0"/>
                        </a:rPr>
                        <a:t>1</a:t>
                      </a:r>
                      <a:r>
                        <a:rPr lang="zh-CN" altLang="en-US" sz="1800" dirty="0">
                          <a:latin typeface="Microsoft YaHei" charset="0"/>
                          <a:ea typeface="Microsoft YaHei" charset="0"/>
                          <a:cs typeface="Microsoft YaHei" charset="0"/>
                        </a:rPr>
                        <a:t>盒  </a:t>
                      </a:r>
                      <a:r>
                        <a:rPr lang="en-US" altLang="zh-CN" sz="1800" dirty="0">
                          <a:latin typeface="Microsoft YaHei" charset="0"/>
                          <a:ea typeface="Microsoft YaHei" charset="0"/>
                          <a:cs typeface="Microsoft YaHei" charset="0"/>
                        </a:rPr>
                        <a:t>1</a:t>
                      </a:r>
                      <a:r>
                        <a:rPr lang="zh-CN" altLang="en-US" sz="1800" dirty="0">
                          <a:latin typeface="Microsoft YaHei" charset="0"/>
                          <a:ea typeface="Microsoft YaHei" charset="0"/>
                          <a:cs typeface="Microsoft YaHei" charset="0"/>
                        </a:rPr>
                        <a:t>片，</a:t>
                      </a:r>
                      <a:r>
                        <a:rPr lang="en-US" altLang="zh-CN" sz="1800" dirty="0" err="1">
                          <a:latin typeface="Microsoft YaHei" charset="0"/>
                          <a:ea typeface="Microsoft YaHei" charset="0"/>
                          <a:cs typeface="Microsoft YaHei" charset="0"/>
                        </a:rPr>
                        <a:t>qd</a:t>
                      </a:r>
                      <a:r>
                        <a:rPr lang="zh-CN" altLang="en-US" sz="1800" dirty="0">
                          <a:latin typeface="Microsoft YaHei" charset="0"/>
                          <a:ea typeface="Microsoft YaHei" charset="0"/>
                          <a:cs typeface="Microsoft YaHei" charset="0"/>
                        </a:rPr>
                        <a:t>，</a:t>
                      </a:r>
                      <a:r>
                        <a:rPr lang="en-US" altLang="zh-CN" sz="1800" dirty="0">
                          <a:latin typeface="Microsoft YaHei" charset="0"/>
                          <a:ea typeface="Microsoft YaHei" charset="0"/>
                          <a:cs typeface="Microsoft YaHei" charset="0"/>
                        </a:rPr>
                        <a:t>5</a:t>
                      </a:r>
                      <a:r>
                        <a:rPr lang="zh-CN" altLang="en-US" sz="1800" dirty="0">
                          <a:latin typeface="Microsoft YaHei" charset="0"/>
                          <a:ea typeface="Microsoft YaHei" charset="0"/>
                          <a:cs typeface="Microsoft YaHei" charset="0"/>
                        </a:rPr>
                        <a:t>天，</a:t>
                      </a:r>
                      <a:r>
                        <a:rPr lang="en-US" altLang="zh-CN" sz="1800" dirty="0" err="1">
                          <a:latin typeface="Microsoft YaHei" charset="0"/>
                          <a:ea typeface="Microsoft YaHei" charset="0"/>
                          <a:cs typeface="Microsoft YaHei" charset="0"/>
                        </a:rPr>
                        <a:t>po</a:t>
                      </a:r>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endParaRPr lang="en-US" altLang="zh-CN" sz="1800" dirty="0">
                        <a:latin typeface="Microsoft YaHei" charset="0"/>
                        <a:ea typeface="Microsoft YaHei" charset="0"/>
                        <a:cs typeface="Microsoft YaHei" charset="0"/>
                      </a:endParaRPr>
                    </a:p>
                    <a:p>
                      <a:r>
                        <a:rPr lang="zh-CN" altLang="en-US" sz="1800" dirty="0">
                          <a:latin typeface="Microsoft YaHei" charset="0"/>
                          <a:ea typeface="Microsoft YaHei" charset="0"/>
                          <a:cs typeface="Microsoft YaHei" charset="0"/>
                        </a:rPr>
                        <a:t>                              医师签名（盖章）：</a:t>
                      </a:r>
                      <a:r>
                        <a:rPr lang="en-US" altLang="zh-CN" sz="1800" dirty="0">
                          <a:latin typeface="Microsoft YaHei" charset="0"/>
                          <a:ea typeface="Microsoft YaHei" charset="0"/>
                          <a:cs typeface="Microsoft YaHei" charset="0"/>
                        </a:rPr>
                        <a:t>XXX     </a:t>
                      </a:r>
                      <a:endParaRPr lang="zh-CN" altLang="en-US" sz="1800" dirty="0">
                        <a:latin typeface="Microsoft YaHei" charset="0"/>
                        <a:ea typeface="Microsoft YaHei" charset="0"/>
                        <a:cs typeface="Microsoft YaHei" charset="0"/>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200" dirty="0">
                          <a:latin typeface="Microsoft YaHei" charset="0"/>
                          <a:ea typeface="Microsoft YaHei" charset="0"/>
                          <a:cs typeface="Microsoft YaHei" charset="0"/>
                        </a:rPr>
                        <a:t>金额：</a:t>
                      </a:r>
                      <a:r>
                        <a:rPr lang="en-US" altLang="zh-CN" sz="1200" dirty="0">
                          <a:latin typeface="Microsoft YaHei" charset="0"/>
                          <a:ea typeface="Microsoft YaHei" charset="0"/>
                          <a:cs typeface="Microsoft YaHei" charset="0"/>
                        </a:rPr>
                        <a:t>XXX       </a:t>
                      </a:r>
                      <a:r>
                        <a:rPr lang="zh-CN" altLang="en-US" sz="1200" dirty="0">
                          <a:latin typeface="Microsoft YaHei" charset="0"/>
                          <a:ea typeface="Microsoft YaHei" charset="0"/>
                          <a:cs typeface="Microsoft YaHei" charset="0"/>
                        </a:rPr>
                        <a:t>审核</a:t>
                      </a:r>
                      <a:r>
                        <a:rPr lang="en-US" altLang="zh-CN" sz="1200" dirty="0">
                          <a:latin typeface="Microsoft YaHei" charset="0"/>
                          <a:ea typeface="Microsoft YaHei" charset="0"/>
                          <a:cs typeface="Microsoft YaHei" charset="0"/>
                        </a:rPr>
                        <a:t>/</a:t>
                      </a:r>
                      <a:r>
                        <a:rPr lang="zh-CN" altLang="en-US" sz="1200" dirty="0">
                          <a:latin typeface="Microsoft YaHei" charset="0"/>
                          <a:ea typeface="Microsoft YaHei" charset="0"/>
                          <a:cs typeface="Microsoft YaHei" charset="0"/>
                        </a:rPr>
                        <a:t>调配签名（盖章）：</a:t>
                      </a:r>
                      <a:r>
                        <a:rPr lang="en-US" altLang="zh-CN" sz="1200" dirty="0">
                          <a:latin typeface="Microsoft YaHei" charset="0"/>
                          <a:ea typeface="Microsoft YaHei" charset="0"/>
                          <a:cs typeface="Microsoft YaHei" charset="0"/>
                        </a:rPr>
                        <a:t>XXX      </a:t>
                      </a:r>
                      <a:r>
                        <a:rPr lang="zh-CN" altLang="en-US" sz="1200" dirty="0">
                          <a:latin typeface="Microsoft YaHei" charset="0"/>
                          <a:ea typeface="Microsoft YaHei" charset="0"/>
                          <a:cs typeface="Microsoft YaHei" charset="0"/>
                        </a:rPr>
                        <a:t>核对发药签名（盖章）：</a:t>
                      </a:r>
                      <a:r>
                        <a:rPr lang="en-US" altLang="zh-CN" sz="1200" dirty="0">
                          <a:latin typeface="Microsoft YaHei" charset="0"/>
                          <a:ea typeface="Microsoft YaHei" charset="0"/>
                          <a:cs typeface="Microsoft YaHei" charset="0"/>
                        </a:rPr>
                        <a:t>XXX</a:t>
                      </a:r>
                      <a:endParaRPr lang="zh-CN" altLang="en-US" sz="1200" dirty="0">
                        <a:latin typeface="Microsoft YaHei" charset="0"/>
                        <a:ea typeface="Microsoft YaHei" charset="0"/>
                        <a:cs typeface="Microsoft YaHei" charset="0"/>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
        <p:nvSpPr>
          <p:cNvPr id="7" name="文本框 6"/>
          <p:cNvSpPr txBox="1"/>
          <p:nvPr/>
        </p:nvSpPr>
        <p:spPr>
          <a:xfrm>
            <a:off x="7046675" y="3904374"/>
            <a:ext cx="1959744" cy="1061829"/>
          </a:xfrm>
          <a:prstGeom prst="rect">
            <a:avLst/>
          </a:prstGeom>
          <a:noFill/>
        </p:spPr>
        <p:txBody>
          <a:bodyPr wrap="square" rtlCol="0">
            <a:spAutoFit/>
          </a:bodyPr>
          <a:lstStyle/>
          <a:p>
            <a:r>
              <a:rPr kumimoji="1" lang="en-US" altLang="zh-CN" sz="2100" dirty="0">
                <a:latin typeface="Microsoft YaHei" charset="0"/>
                <a:ea typeface="Microsoft YaHei" charset="0"/>
                <a:cs typeface="Microsoft YaHei" charset="0"/>
              </a:rPr>
              <a:t>3-3</a:t>
            </a:r>
            <a:r>
              <a:rPr kumimoji="1" lang="zh-CN" altLang="en-US" sz="2100" dirty="0">
                <a:latin typeface="Microsoft YaHei" charset="0"/>
                <a:ea typeface="Microsoft YaHei" charset="0"/>
                <a:cs typeface="Microsoft YaHei" charset="0"/>
              </a:rPr>
              <a:t> 无正当理由超说明书用药</a:t>
            </a:r>
          </a:p>
        </p:txBody>
      </p:sp>
      <p:sp>
        <p:nvSpPr>
          <p:cNvPr id="6" name="矩形 5"/>
          <p:cNvSpPr/>
          <p:nvPr/>
        </p:nvSpPr>
        <p:spPr>
          <a:xfrm>
            <a:off x="7046675" y="2267978"/>
            <a:ext cx="1808296" cy="961225"/>
          </a:xfrm>
          <a:prstGeom prst="rect">
            <a:avLst/>
          </a:prstGeom>
        </p:spPr>
        <p:txBody>
          <a:bodyPr wrap="square">
            <a:spAutoFit/>
          </a:bodyPr>
          <a:lstStyle/>
          <a:p>
            <a:pPr indent="304800">
              <a:lnSpc>
                <a:spcPct val="150000"/>
              </a:lnSpc>
              <a:spcAft>
                <a:spcPts val="0"/>
              </a:spcAft>
            </a:pPr>
            <a:r>
              <a:rPr lang="en-US" altLang="zh-CN" sz="2000" kern="0" dirty="0">
                <a:solidFill>
                  <a:srgbClr val="000000"/>
                </a:solidFill>
                <a:latin typeface="Microsoft YaHei" charset="0"/>
                <a:ea typeface="Microsoft YaHei" charset="0"/>
                <a:cs typeface="Microsoft YaHei" charset="0"/>
              </a:rPr>
              <a:t>2-2</a:t>
            </a:r>
            <a:r>
              <a:rPr lang="zh-CN" altLang="en-US" sz="2000" kern="0" dirty="0">
                <a:solidFill>
                  <a:srgbClr val="000000"/>
                </a:solidFill>
                <a:latin typeface="Microsoft YaHei" charset="0"/>
                <a:ea typeface="Microsoft YaHei" charset="0"/>
                <a:cs typeface="Microsoft YaHei" charset="0"/>
              </a:rPr>
              <a:t> </a:t>
            </a:r>
            <a:r>
              <a:rPr lang="zh-CN" altLang="zh-CN" sz="2000" kern="0" dirty="0">
                <a:solidFill>
                  <a:srgbClr val="000000"/>
                </a:solidFill>
                <a:latin typeface="Microsoft YaHei" charset="0"/>
                <a:ea typeface="Microsoft YaHei" charset="0"/>
                <a:cs typeface="Microsoft YaHei" charset="0"/>
              </a:rPr>
              <a:t>遴选的药品不适宜的；</a:t>
            </a:r>
            <a:endParaRPr lang="zh-CN" altLang="zh-CN" sz="2000" kern="100" dirty="0">
              <a:latin typeface="Microsoft YaHei" charset="0"/>
              <a:ea typeface="Microsoft YaHei" charset="0"/>
              <a:cs typeface="Microsoft YaHei" charset="0"/>
            </a:endParaRPr>
          </a:p>
        </p:txBody>
      </p:sp>
      <p:sp>
        <p:nvSpPr>
          <p:cNvPr id="3" name="文本框 2"/>
          <p:cNvSpPr txBox="1"/>
          <p:nvPr/>
        </p:nvSpPr>
        <p:spPr>
          <a:xfrm>
            <a:off x="7630936" y="3342447"/>
            <a:ext cx="532518" cy="523220"/>
          </a:xfrm>
          <a:prstGeom prst="rect">
            <a:avLst/>
          </a:prstGeom>
          <a:noFill/>
        </p:spPr>
        <p:txBody>
          <a:bodyPr wrap="none" rtlCol="0">
            <a:spAutoFit/>
          </a:bodyPr>
          <a:lstStyle/>
          <a:p>
            <a:r>
              <a:rPr kumimoji="1" lang="en-US" altLang="zh-CN" sz="2800" b="1"/>
              <a:t>or</a:t>
            </a:r>
            <a:endParaRPr kumimoji="1" lang="zh-CN" altLang="en-US" sz="2800" b="1" dirty="0"/>
          </a:p>
        </p:txBody>
      </p:sp>
    </p:spTree>
    <p:extLst>
      <p:ext uri="{BB962C8B-B14F-4D97-AF65-F5344CB8AC3E}">
        <p14:creationId xmlns:p14="http://schemas.microsoft.com/office/powerpoint/2010/main" val="11724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儿科处方点评案例分享（一）</a:t>
            </a:r>
            <a:endParaRPr kumimoji="1" lang="zh-CN" altLang="en-US" dirty="0"/>
          </a:p>
        </p:txBody>
      </p:sp>
      <p:sp>
        <p:nvSpPr>
          <p:cNvPr id="4" name="内容占位符 2"/>
          <p:cNvSpPr>
            <a:spLocks noGrp="1"/>
          </p:cNvSpPr>
          <p:nvPr>
            <p:ph idx="1"/>
          </p:nvPr>
        </p:nvSpPr>
        <p:spPr/>
        <p:txBody>
          <a:bodyPr>
            <a:normAutofit fontScale="62500" lnSpcReduction="20000"/>
          </a:bodyPr>
          <a:lstStyle/>
          <a:p>
            <a:pPr marL="0" indent="0">
              <a:lnSpc>
                <a:spcPct val="120000"/>
              </a:lnSpc>
              <a:buNone/>
            </a:pPr>
            <a:r>
              <a:rPr kumimoji="1" lang="zh-CN" altLang="en-US" sz="3800" dirty="0">
                <a:latin typeface="Calibri" pitchFamily="34" charset="0"/>
                <a:ea typeface="微软雅黑" pitchFamily="34" charset="-122"/>
                <a:cs typeface="Times New Roman" pitchFamily="18" charset="0"/>
              </a:rPr>
              <a:t>喹诺酮药物说明书</a:t>
            </a:r>
            <a:r>
              <a:rPr kumimoji="1" lang="en-US" altLang="zh-CN" sz="3800" dirty="0">
                <a:latin typeface="Calibri" pitchFamily="34" charset="0"/>
                <a:ea typeface="微软雅黑" pitchFamily="34" charset="-122"/>
                <a:cs typeface="Times New Roman" pitchFamily="18" charset="0"/>
              </a:rPr>
              <a:t>18</a:t>
            </a:r>
            <a:r>
              <a:rPr kumimoji="1" lang="zh-CN" altLang="en-US" sz="3800" dirty="0">
                <a:latin typeface="Calibri" pitchFamily="34" charset="0"/>
                <a:ea typeface="微软雅黑" pitchFamily="34" charset="-122"/>
                <a:cs typeface="Times New Roman" pitchFamily="18" charset="0"/>
              </a:rPr>
              <a:t>岁以下禁用，影响软骨发育，该患者应用如何点评？</a:t>
            </a:r>
            <a:endParaRPr kumimoji="1" lang="zh-CN" altLang="en-US" sz="3800" dirty="0"/>
          </a:p>
          <a:p>
            <a:pPr marL="0" indent="0">
              <a:buNone/>
            </a:pPr>
            <a:endParaRPr lang="zh-CN" altLang="en-US" sz="1800" b="1" dirty="0"/>
          </a:p>
          <a:p>
            <a:pPr marL="0" indent="0">
              <a:buNone/>
            </a:pPr>
            <a:r>
              <a:rPr lang="zh-CN" altLang="en-US" sz="2550" b="1" dirty="0"/>
              <a:t>处方分析：</a:t>
            </a:r>
            <a:endParaRPr lang="en-US" altLang="zh-CN" sz="2550" b="1" dirty="0"/>
          </a:p>
          <a:p>
            <a:pPr marL="0" indent="0">
              <a:lnSpc>
                <a:spcPct val="150000"/>
              </a:lnSpc>
              <a:buNone/>
            </a:pPr>
            <a:r>
              <a:rPr lang="en-US" altLang="zh-CN" dirty="0">
                <a:latin typeface="Calibri" pitchFamily="34" charset="0"/>
                <a:ea typeface="微软雅黑" pitchFamily="34" charset="-122"/>
                <a:cs typeface="Times New Roman" pitchFamily="18" charset="0"/>
              </a:rPr>
              <a:t>1</a:t>
            </a:r>
            <a:r>
              <a:rPr lang="zh-CN" altLang="en-US" dirty="0">
                <a:latin typeface="Calibri" pitchFamily="34" charset="0"/>
                <a:ea typeface="微软雅黑" pitchFamily="34" charset="-122"/>
                <a:cs typeface="Times New Roman" pitchFamily="18" charset="0"/>
              </a:rPr>
              <a:t>、当疑似肺炎支原体感染的儿童采用大环内酯类抗生素治疗未取得预期效果时，特别是儿童病情严重时，应考虑可能为大环内酯类耐药。该处方示阿奇霉素一轮无效。</a:t>
            </a:r>
          </a:p>
          <a:p>
            <a:pPr marL="0" indent="0">
              <a:lnSpc>
                <a:spcPct val="150000"/>
              </a:lnSpc>
              <a:buNone/>
            </a:pPr>
            <a:r>
              <a:rPr lang="en-US" altLang="zh-CN" dirty="0">
                <a:latin typeface="Calibri" pitchFamily="34" charset="0"/>
                <a:ea typeface="微软雅黑" pitchFamily="34" charset="-122"/>
                <a:cs typeface="Times New Roman" pitchFamily="18" charset="0"/>
              </a:rPr>
              <a:t>2</a:t>
            </a:r>
            <a:r>
              <a:rPr lang="zh-CN" altLang="en-US" dirty="0">
                <a:latin typeface="Calibri" pitchFamily="34" charset="0"/>
                <a:ea typeface="微软雅黑" pitchFamily="34" charset="-122"/>
                <a:cs typeface="Times New Roman" pitchFamily="18" charset="0"/>
              </a:rPr>
              <a:t>、四环素类抗生素和氟喹诺酮类可作为耐大环内酯类的肺炎支原体菌株的替代治疗。患儿体重</a:t>
            </a:r>
            <a:r>
              <a:rPr lang="en-US" altLang="zh-CN" dirty="0">
                <a:latin typeface="Calibri" pitchFamily="34" charset="0"/>
                <a:ea typeface="微软雅黑" pitchFamily="34" charset="-122"/>
                <a:cs typeface="Times New Roman" pitchFamily="18" charset="0"/>
              </a:rPr>
              <a:t>85kg</a:t>
            </a:r>
            <a:r>
              <a:rPr lang="zh-CN" altLang="en-US" dirty="0">
                <a:latin typeface="Calibri" pitchFamily="34" charset="0"/>
                <a:ea typeface="微软雅黑" pitchFamily="34" charset="-122"/>
                <a:cs typeface="Times New Roman" pitchFamily="18" charset="0"/>
              </a:rPr>
              <a:t>，属于高壮人群，可以选用四环素或者喹诺酮</a:t>
            </a:r>
          </a:p>
          <a:p>
            <a:pPr marL="0" indent="0">
              <a:lnSpc>
                <a:spcPct val="150000"/>
              </a:lnSpc>
              <a:buNone/>
            </a:pPr>
            <a:r>
              <a:rPr lang="en-US" altLang="zh-CN" dirty="0">
                <a:latin typeface="Calibri" pitchFamily="34" charset="0"/>
                <a:ea typeface="微软雅黑" pitchFamily="34" charset="-122"/>
                <a:cs typeface="Times New Roman" pitchFamily="18" charset="0"/>
              </a:rPr>
              <a:t>3</a:t>
            </a:r>
            <a:r>
              <a:rPr lang="zh-CN" altLang="en-US" dirty="0">
                <a:latin typeface="Calibri" pitchFamily="34" charset="0"/>
                <a:ea typeface="微软雅黑" pitchFamily="34" charset="-122"/>
                <a:cs typeface="Times New Roman" pitchFamily="18" charset="0"/>
              </a:rPr>
              <a:t>、对于儿童患者，氟喹诺酮类不常作为一线治疗，但在没有其他安全有效替代方案时，可以权衡利弊后使用</a:t>
            </a:r>
          </a:p>
          <a:p>
            <a:pPr marL="0" indent="0">
              <a:buNone/>
            </a:pPr>
            <a:endParaRPr lang="zh-CN" altLang="en-US" dirty="0"/>
          </a:p>
        </p:txBody>
      </p:sp>
    </p:spTree>
    <p:extLst>
      <p:ext uri="{BB962C8B-B14F-4D97-AF65-F5344CB8AC3E}">
        <p14:creationId xmlns:p14="http://schemas.microsoft.com/office/powerpoint/2010/main" val="148662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4924" y="227940"/>
            <a:ext cx="6984776" cy="597861"/>
          </a:xfrm>
        </p:spPr>
        <p:txBody>
          <a:bodyPr>
            <a:normAutofit/>
          </a:bodyPr>
          <a:lstStyle/>
          <a:p>
            <a:r>
              <a:rPr lang="zh-CN" altLang="en-US" sz="2800" b="1" dirty="0">
                <a:latin typeface="微软雅黑" pitchFamily="34" charset="-122"/>
                <a:ea typeface="微软雅黑" pitchFamily="34" charset="-122"/>
              </a:rPr>
              <a:t>概要</a:t>
            </a:r>
          </a:p>
        </p:txBody>
      </p:sp>
      <p:pic>
        <p:nvPicPr>
          <p:cNvPr id="4" name="Picture 5" descr="C:\Users\c\Desktop\ppt-logo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6951" y="188641"/>
            <a:ext cx="1517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5"/>
          <p:cNvCxnSpPr/>
          <p:nvPr/>
        </p:nvCxnSpPr>
        <p:spPr bwMode="auto">
          <a:xfrm>
            <a:off x="452555" y="1124744"/>
            <a:ext cx="8136565" cy="1588"/>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sp>
        <p:nvSpPr>
          <p:cNvPr id="6" name="object 10"/>
          <p:cNvSpPr/>
          <p:nvPr/>
        </p:nvSpPr>
        <p:spPr>
          <a:xfrm>
            <a:off x="224356" y="2778251"/>
            <a:ext cx="1534667" cy="1534668"/>
          </a:xfrm>
          <a:prstGeom prst="rect">
            <a:avLst/>
          </a:prstGeom>
          <a:blipFill>
            <a:blip r:embed="rId3" cstate="print"/>
            <a:stretch>
              <a:fillRect/>
            </a:stretch>
          </a:blipFill>
        </p:spPr>
        <p:txBody>
          <a:bodyPr wrap="square" lIns="0" tIns="0" rIns="0" bIns="0" rtlCol="0"/>
          <a:lstStyle/>
          <a:p>
            <a:endParaRPr/>
          </a:p>
        </p:txBody>
      </p:sp>
      <p:sp>
        <p:nvSpPr>
          <p:cNvPr id="7" name="object 11"/>
          <p:cNvSpPr/>
          <p:nvPr/>
        </p:nvSpPr>
        <p:spPr>
          <a:xfrm>
            <a:off x="734895" y="3288791"/>
            <a:ext cx="512063" cy="512064"/>
          </a:xfrm>
          <a:prstGeom prst="rect">
            <a:avLst/>
          </a:prstGeom>
          <a:blipFill>
            <a:blip r:embed="rId4" cstate="print"/>
            <a:stretch>
              <a:fillRect/>
            </a:stretch>
          </a:blipFill>
        </p:spPr>
        <p:txBody>
          <a:bodyPr wrap="square" lIns="0" tIns="0" rIns="0" bIns="0" rtlCol="0"/>
          <a:lstStyle/>
          <a:p>
            <a:endParaRPr/>
          </a:p>
        </p:txBody>
      </p:sp>
      <p:sp>
        <p:nvSpPr>
          <p:cNvPr id="8" name="object 12"/>
          <p:cNvSpPr/>
          <p:nvPr/>
        </p:nvSpPr>
        <p:spPr>
          <a:xfrm>
            <a:off x="372691" y="2926460"/>
            <a:ext cx="1022350" cy="1022350"/>
          </a:xfrm>
          <a:custGeom>
            <a:avLst/>
            <a:gdLst/>
            <a:ahLst/>
            <a:cxnLst/>
            <a:rect l="l" t="t" r="r" b="b"/>
            <a:pathLst>
              <a:path w="1022350" h="1022350">
                <a:moveTo>
                  <a:pt x="851535" y="0"/>
                </a:moveTo>
                <a:lnTo>
                  <a:pt x="170306" y="0"/>
                </a:lnTo>
                <a:lnTo>
                  <a:pt x="125015" y="6080"/>
                </a:lnTo>
                <a:lnTo>
                  <a:pt x="84327" y="23240"/>
                </a:lnTo>
                <a:lnTo>
                  <a:pt x="49863" y="49863"/>
                </a:lnTo>
                <a:lnTo>
                  <a:pt x="23240" y="84327"/>
                </a:lnTo>
                <a:lnTo>
                  <a:pt x="6080" y="125015"/>
                </a:lnTo>
                <a:lnTo>
                  <a:pt x="0" y="170306"/>
                </a:lnTo>
                <a:lnTo>
                  <a:pt x="0" y="851662"/>
                </a:lnTo>
                <a:lnTo>
                  <a:pt x="6080" y="896909"/>
                </a:lnTo>
                <a:lnTo>
                  <a:pt x="23241" y="937584"/>
                </a:lnTo>
                <a:lnTo>
                  <a:pt x="49863" y="972057"/>
                </a:lnTo>
                <a:lnTo>
                  <a:pt x="84328" y="998699"/>
                </a:lnTo>
                <a:lnTo>
                  <a:pt x="125015" y="1015880"/>
                </a:lnTo>
                <a:lnTo>
                  <a:pt x="170306" y="1021969"/>
                </a:lnTo>
                <a:lnTo>
                  <a:pt x="851535" y="1021969"/>
                </a:lnTo>
                <a:lnTo>
                  <a:pt x="896835" y="1015880"/>
                </a:lnTo>
                <a:lnTo>
                  <a:pt x="937546" y="998699"/>
                </a:lnTo>
                <a:lnTo>
                  <a:pt x="972042" y="972057"/>
                </a:lnTo>
                <a:lnTo>
                  <a:pt x="998695" y="937584"/>
                </a:lnTo>
                <a:lnTo>
                  <a:pt x="1015879" y="896909"/>
                </a:lnTo>
                <a:lnTo>
                  <a:pt x="1021969" y="851662"/>
                </a:lnTo>
                <a:lnTo>
                  <a:pt x="1021969" y="170306"/>
                </a:lnTo>
                <a:lnTo>
                  <a:pt x="1015879" y="125015"/>
                </a:lnTo>
                <a:lnTo>
                  <a:pt x="998695" y="84327"/>
                </a:lnTo>
                <a:lnTo>
                  <a:pt x="972042" y="49863"/>
                </a:lnTo>
                <a:lnTo>
                  <a:pt x="937546" y="23240"/>
                </a:lnTo>
                <a:lnTo>
                  <a:pt x="896835" y="6080"/>
                </a:lnTo>
                <a:lnTo>
                  <a:pt x="851535" y="0"/>
                </a:lnTo>
                <a:close/>
              </a:path>
            </a:pathLst>
          </a:custGeom>
          <a:solidFill>
            <a:srgbClr val="5B9BD4"/>
          </a:solidFill>
        </p:spPr>
        <p:txBody>
          <a:bodyPr wrap="square" lIns="0" tIns="0" rIns="0" bIns="0" rtlCol="0"/>
          <a:lstStyle/>
          <a:p>
            <a:endParaRPr/>
          </a:p>
        </p:txBody>
      </p:sp>
      <p:sp>
        <p:nvSpPr>
          <p:cNvPr id="9" name="object 13"/>
          <p:cNvSpPr/>
          <p:nvPr/>
        </p:nvSpPr>
        <p:spPr>
          <a:xfrm>
            <a:off x="224356" y="4297679"/>
            <a:ext cx="1534667" cy="1534668"/>
          </a:xfrm>
          <a:prstGeom prst="rect">
            <a:avLst/>
          </a:prstGeom>
          <a:blipFill>
            <a:blip r:embed="rId5" cstate="print"/>
            <a:stretch>
              <a:fillRect/>
            </a:stretch>
          </a:blipFill>
        </p:spPr>
        <p:txBody>
          <a:bodyPr wrap="square" lIns="0" tIns="0" rIns="0" bIns="0" rtlCol="0"/>
          <a:lstStyle/>
          <a:p>
            <a:endParaRPr/>
          </a:p>
        </p:txBody>
      </p:sp>
      <p:sp>
        <p:nvSpPr>
          <p:cNvPr id="10" name="object 14"/>
          <p:cNvSpPr/>
          <p:nvPr/>
        </p:nvSpPr>
        <p:spPr>
          <a:xfrm>
            <a:off x="734895" y="4809744"/>
            <a:ext cx="512063" cy="512064"/>
          </a:xfrm>
          <a:prstGeom prst="rect">
            <a:avLst/>
          </a:prstGeom>
          <a:blipFill>
            <a:blip r:embed="rId4" cstate="print"/>
            <a:stretch>
              <a:fillRect/>
            </a:stretch>
          </a:blipFill>
        </p:spPr>
        <p:txBody>
          <a:bodyPr wrap="square" lIns="0" tIns="0" rIns="0" bIns="0" rtlCol="0"/>
          <a:lstStyle/>
          <a:p>
            <a:endParaRPr/>
          </a:p>
        </p:txBody>
      </p:sp>
      <p:sp>
        <p:nvSpPr>
          <p:cNvPr id="11" name="object 15"/>
          <p:cNvSpPr/>
          <p:nvPr/>
        </p:nvSpPr>
        <p:spPr>
          <a:xfrm>
            <a:off x="372691" y="4446651"/>
            <a:ext cx="1022350" cy="1022350"/>
          </a:xfrm>
          <a:custGeom>
            <a:avLst/>
            <a:gdLst/>
            <a:ahLst/>
            <a:cxnLst/>
            <a:rect l="l" t="t" r="r" b="b"/>
            <a:pathLst>
              <a:path w="1022350" h="1022350">
                <a:moveTo>
                  <a:pt x="851535" y="0"/>
                </a:moveTo>
                <a:lnTo>
                  <a:pt x="170306" y="0"/>
                </a:lnTo>
                <a:lnTo>
                  <a:pt x="125015" y="6088"/>
                </a:lnTo>
                <a:lnTo>
                  <a:pt x="84327" y="23269"/>
                </a:lnTo>
                <a:lnTo>
                  <a:pt x="49863" y="49911"/>
                </a:lnTo>
                <a:lnTo>
                  <a:pt x="23240" y="84384"/>
                </a:lnTo>
                <a:lnTo>
                  <a:pt x="6080" y="125059"/>
                </a:lnTo>
                <a:lnTo>
                  <a:pt x="0" y="170306"/>
                </a:lnTo>
                <a:lnTo>
                  <a:pt x="0" y="851662"/>
                </a:lnTo>
                <a:lnTo>
                  <a:pt x="6080" y="896953"/>
                </a:lnTo>
                <a:lnTo>
                  <a:pt x="23241" y="937641"/>
                </a:lnTo>
                <a:lnTo>
                  <a:pt x="49863" y="972105"/>
                </a:lnTo>
                <a:lnTo>
                  <a:pt x="84328" y="998728"/>
                </a:lnTo>
                <a:lnTo>
                  <a:pt x="125015" y="1015888"/>
                </a:lnTo>
                <a:lnTo>
                  <a:pt x="170306" y="1021969"/>
                </a:lnTo>
                <a:lnTo>
                  <a:pt x="851535" y="1021969"/>
                </a:lnTo>
                <a:lnTo>
                  <a:pt x="896835" y="1015888"/>
                </a:lnTo>
                <a:lnTo>
                  <a:pt x="937546" y="998728"/>
                </a:lnTo>
                <a:lnTo>
                  <a:pt x="972042" y="972105"/>
                </a:lnTo>
                <a:lnTo>
                  <a:pt x="998695" y="937641"/>
                </a:lnTo>
                <a:lnTo>
                  <a:pt x="1015879" y="896953"/>
                </a:lnTo>
                <a:lnTo>
                  <a:pt x="1021969" y="851662"/>
                </a:lnTo>
                <a:lnTo>
                  <a:pt x="1021969" y="170306"/>
                </a:lnTo>
                <a:lnTo>
                  <a:pt x="1015879" y="125059"/>
                </a:lnTo>
                <a:lnTo>
                  <a:pt x="998695" y="84384"/>
                </a:lnTo>
                <a:lnTo>
                  <a:pt x="972042" y="49911"/>
                </a:lnTo>
                <a:lnTo>
                  <a:pt x="937546" y="23269"/>
                </a:lnTo>
                <a:lnTo>
                  <a:pt x="896835" y="6088"/>
                </a:lnTo>
                <a:lnTo>
                  <a:pt x="851535" y="0"/>
                </a:lnTo>
                <a:close/>
              </a:path>
            </a:pathLst>
          </a:custGeom>
          <a:solidFill>
            <a:srgbClr val="5B9BD4"/>
          </a:solidFill>
        </p:spPr>
        <p:txBody>
          <a:bodyPr wrap="square" lIns="0" tIns="0" rIns="0" bIns="0" rtlCol="0"/>
          <a:lstStyle/>
          <a:p>
            <a:endParaRPr/>
          </a:p>
        </p:txBody>
      </p:sp>
      <p:sp>
        <p:nvSpPr>
          <p:cNvPr id="12" name="object 16"/>
          <p:cNvSpPr/>
          <p:nvPr/>
        </p:nvSpPr>
        <p:spPr>
          <a:xfrm>
            <a:off x="1579191" y="1243583"/>
            <a:ext cx="7569708" cy="1534668"/>
          </a:xfrm>
          <a:prstGeom prst="rect">
            <a:avLst/>
          </a:prstGeom>
          <a:blipFill>
            <a:blip r:embed="rId6" cstate="print"/>
            <a:stretch>
              <a:fillRect/>
            </a:stretch>
          </a:blipFill>
        </p:spPr>
        <p:txBody>
          <a:bodyPr wrap="square" lIns="0" tIns="0" rIns="0" bIns="0" rtlCol="0"/>
          <a:lstStyle/>
          <a:p>
            <a:endParaRPr/>
          </a:p>
        </p:txBody>
      </p:sp>
      <p:sp>
        <p:nvSpPr>
          <p:cNvPr id="13" name="object 17"/>
          <p:cNvSpPr/>
          <p:nvPr/>
        </p:nvSpPr>
        <p:spPr>
          <a:xfrm>
            <a:off x="5107250" y="1755649"/>
            <a:ext cx="512064" cy="512063"/>
          </a:xfrm>
          <a:prstGeom prst="rect">
            <a:avLst/>
          </a:prstGeom>
          <a:blipFill>
            <a:blip r:embed="rId4" cstate="print"/>
            <a:stretch>
              <a:fillRect/>
            </a:stretch>
          </a:blipFill>
        </p:spPr>
        <p:txBody>
          <a:bodyPr wrap="square" lIns="0" tIns="0" rIns="0" bIns="0" rtlCol="0"/>
          <a:lstStyle/>
          <a:p>
            <a:endParaRPr/>
          </a:p>
        </p:txBody>
      </p:sp>
      <p:sp>
        <p:nvSpPr>
          <p:cNvPr id="14" name="object 18"/>
          <p:cNvSpPr/>
          <p:nvPr/>
        </p:nvSpPr>
        <p:spPr>
          <a:xfrm>
            <a:off x="1727782" y="1392175"/>
            <a:ext cx="7057009" cy="1022223"/>
          </a:xfrm>
          <a:prstGeom prst="rect">
            <a:avLst/>
          </a:prstGeom>
          <a:solidFill>
            <a:schemeClr val="accent2">
              <a:lumMod val="60000"/>
              <a:lumOff val="40000"/>
            </a:schemeClr>
          </a:solidFill>
        </p:spPr>
        <p:txBody>
          <a:bodyPr wrap="square" lIns="0" tIns="0" rIns="0" bIns="0" rtlCol="0"/>
          <a:lstStyle/>
          <a:p>
            <a:endParaRPr/>
          </a:p>
        </p:txBody>
      </p:sp>
      <p:sp>
        <p:nvSpPr>
          <p:cNvPr id="15" name="object 19"/>
          <p:cNvSpPr/>
          <p:nvPr/>
        </p:nvSpPr>
        <p:spPr>
          <a:xfrm>
            <a:off x="1579191" y="2778251"/>
            <a:ext cx="7569708" cy="1534668"/>
          </a:xfrm>
          <a:prstGeom prst="rect">
            <a:avLst/>
          </a:prstGeom>
          <a:blipFill>
            <a:blip r:embed="rId7" cstate="print"/>
            <a:stretch>
              <a:fillRect/>
            </a:stretch>
          </a:blipFill>
        </p:spPr>
        <p:txBody>
          <a:bodyPr wrap="square" lIns="0" tIns="0" rIns="0" bIns="0" rtlCol="0"/>
          <a:lstStyle/>
          <a:p>
            <a:endParaRPr/>
          </a:p>
        </p:txBody>
      </p:sp>
      <p:sp>
        <p:nvSpPr>
          <p:cNvPr id="16" name="object 20"/>
          <p:cNvSpPr/>
          <p:nvPr/>
        </p:nvSpPr>
        <p:spPr>
          <a:xfrm>
            <a:off x="5107250" y="3288791"/>
            <a:ext cx="512064" cy="512064"/>
          </a:xfrm>
          <a:prstGeom prst="rect">
            <a:avLst/>
          </a:prstGeom>
          <a:blipFill>
            <a:blip r:embed="rId4" cstate="print"/>
            <a:stretch>
              <a:fillRect/>
            </a:stretch>
          </a:blipFill>
        </p:spPr>
        <p:txBody>
          <a:bodyPr wrap="square" lIns="0" tIns="0" rIns="0" bIns="0" rtlCol="0"/>
          <a:lstStyle/>
          <a:p>
            <a:endParaRPr/>
          </a:p>
        </p:txBody>
      </p:sp>
      <p:sp>
        <p:nvSpPr>
          <p:cNvPr id="17" name="object 21"/>
          <p:cNvSpPr/>
          <p:nvPr/>
        </p:nvSpPr>
        <p:spPr>
          <a:xfrm>
            <a:off x="1818460" y="2965068"/>
            <a:ext cx="7057390" cy="1022350"/>
          </a:xfrm>
          <a:custGeom>
            <a:avLst/>
            <a:gdLst/>
            <a:ahLst/>
            <a:cxnLst/>
            <a:rect l="l" t="t" r="r" b="b"/>
            <a:pathLst>
              <a:path w="7057390" h="1022350">
                <a:moveTo>
                  <a:pt x="6886575" y="0"/>
                </a:moveTo>
                <a:lnTo>
                  <a:pt x="170307" y="0"/>
                </a:lnTo>
                <a:lnTo>
                  <a:pt x="125015" y="6080"/>
                </a:lnTo>
                <a:lnTo>
                  <a:pt x="84327" y="23240"/>
                </a:lnTo>
                <a:lnTo>
                  <a:pt x="49863" y="49863"/>
                </a:lnTo>
                <a:lnTo>
                  <a:pt x="23240" y="84327"/>
                </a:lnTo>
                <a:lnTo>
                  <a:pt x="6080" y="125015"/>
                </a:lnTo>
                <a:lnTo>
                  <a:pt x="0" y="170307"/>
                </a:lnTo>
                <a:lnTo>
                  <a:pt x="0" y="851662"/>
                </a:lnTo>
                <a:lnTo>
                  <a:pt x="6080" y="896962"/>
                </a:lnTo>
                <a:lnTo>
                  <a:pt x="23240" y="937673"/>
                </a:lnTo>
                <a:lnTo>
                  <a:pt x="49863" y="972169"/>
                </a:lnTo>
                <a:lnTo>
                  <a:pt x="84328" y="998822"/>
                </a:lnTo>
                <a:lnTo>
                  <a:pt x="125015" y="1016006"/>
                </a:lnTo>
                <a:lnTo>
                  <a:pt x="170307" y="1022096"/>
                </a:lnTo>
                <a:lnTo>
                  <a:pt x="6886575" y="1022096"/>
                </a:lnTo>
                <a:lnTo>
                  <a:pt x="6931875" y="1016006"/>
                </a:lnTo>
                <a:lnTo>
                  <a:pt x="6972586" y="998822"/>
                </a:lnTo>
                <a:lnTo>
                  <a:pt x="7007082" y="972169"/>
                </a:lnTo>
                <a:lnTo>
                  <a:pt x="7033735" y="937673"/>
                </a:lnTo>
                <a:lnTo>
                  <a:pt x="7050919" y="896962"/>
                </a:lnTo>
                <a:lnTo>
                  <a:pt x="7057009" y="851662"/>
                </a:lnTo>
                <a:lnTo>
                  <a:pt x="7057009" y="170307"/>
                </a:lnTo>
                <a:lnTo>
                  <a:pt x="7050919" y="125015"/>
                </a:lnTo>
                <a:lnTo>
                  <a:pt x="7033735" y="84327"/>
                </a:lnTo>
                <a:lnTo>
                  <a:pt x="7007082" y="49863"/>
                </a:lnTo>
                <a:lnTo>
                  <a:pt x="6972586" y="23240"/>
                </a:lnTo>
                <a:lnTo>
                  <a:pt x="6931875" y="6080"/>
                </a:lnTo>
                <a:lnTo>
                  <a:pt x="6886575" y="0"/>
                </a:lnTo>
                <a:close/>
              </a:path>
            </a:pathLst>
          </a:custGeom>
          <a:solidFill>
            <a:schemeClr val="accent2">
              <a:lumMod val="60000"/>
              <a:lumOff val="40000"/>
            </a:schemeClr>
          </a:solidFill>
        </p:spPr>
        <p:txBody>
          <a:bodyPr wrap="square" lIns="0" tIns="0" rIns="0" bIns="0" rtlCol="0"/>
          <a:lstStyle/>
          <a:p>
            <a:endParaRPr/>
          </a:p>
        </p:txBody>
      </p:sp>
      <p:sp>
        <p:nvSpPr>
          <p:cNvPr id="18" name="object 22"/>
          <p:cNvSpPr/>
          <p:nvPr/>
        </p:nvSpPr>
        <p:spPr>
          <a:xfrm>
            <a:off x="1579191" y="4297679"/>
            <a:ext cx="7569708" cy="1534668"/>
          </a:xfrm>
          <a:prstGeom prst="rect">
            <a:avLst/>
          </a:prstGeom>
          <a:blipFill>
            <a:blip r:embed="rId8" cstate="print"/>
            <a:stretch>
              <a:fillRect/>
            </a:stretch>
          </a:blipFill>
        </p:spPr>
        <p:txBody>
          <a:bodyPr wrap="square" lIns="0" tIns="0" rIns="0" bIns="0" rtlCol="0"/>
          <a:lstStyle/>
          <a:p>
            <a:endParaRPr/>
          </a:p>
        </p:txBody>
      </p:sp>
      <p:sp>
        <p:nvSpPr>
          <p:cNvPr id="19" name="object 23"/>
          <p:cNvSpPr/>
          <p:nvPr/>
        </p:nvSpPr>
        <p:spPr>
          <a:xfrm>
            <a:off x="5107250" y="4809744"/>
            <a:ext cx="512064" cy="512064"/>
          </a:xfrm>
          <a:prstGeom prst="rect">
            <a:avLst/>
          </a:prstGeom>
          <a:blipFill>
            <a:blip r:embed="rId4" cstate="print"/>
            <a:stretch>
              <a:fillRect/>
            </a:stretch>
          </a:blipFill>
        </p:spPr>
        <p:txBody>
          <a:bodyPr wrap="square" lIns="0" tIns="0" rIns="0" bIns="0" rtlCol="0"/>
          <a:lstStyle/>
          <a:p>
            <a:endParaRPr/>
          </a:p>
        </p:txBody>
      </p:sp>
      <p:sp>
        <p:nvSpPr>
          <p:cNvPr id="20" name="object 24"/>
          <p:cNvSpPr/>
          <p:nvPr/>
        </p:nvSpPr>
        <p:spPr>
          <a:xfrm>
            <a:off x="1727781" y="4446523"/>
            <a:ext cx="7057390" cy="1022350"/>
          </a:xfrm>
          <a:custGeom>
            <a:avLst/>
            <a:gdLst/>
            <a:ahLst/>
            <a:cxnLst/>
            <a:rect l="l" t="t" r="r" b="b"/>
            <a:pathLst>
              <a:path w="7057390" h="1022350">
                <a:moveTo>
                  <a:pt x="6886575" y="0"/>
                </a:moveTo>
                <a:lnTo>
                  <a:pt x="170307" y="0"/>
                </a:lnTo>
                <a:lnTo>
                  <a:pt x="125015" y="6080"/>
                </a:lnTo>
                <a:lnTo>
                  <a:pt x="84327" y="23241"/>
                </a:lnTo>
                <a:lnTo>
                  <a:pt x="49863" y="49863"/>
                </a:lnTo>
                <a:lnTo>
                  <a:pt x="23240" y="84328"/>
                </a:lnTo>
                <a:lnTo>
                  <a:pt x="6080" y="125015"/>
                </a:lnTo>
                <a:lnTo>
                  <a:pt x="0" y="170306"/>
                </a:lnTo>
                <a:lnTo>
                  <a:pt x="0" y="851788"/>
                </a:lnTo>
                <a:lnTo>
                  <a:pt x="6080" y="897036"/>
                </a:lnTo>
                <a:lnTo>
                  <a:pt x="23240" y="937711"/>
                </a:lnTo>
                <a:lnTo>
                  <a:pt x="49863" y="972185"/>
                </a:lnTo>
                <a:lnTo>
                  <a:pt x="84327" y="998826"/>
                </a:lnTo>
                <a:lnTo>
                  <a:pt x="125015" y="1016007"/>
                </a:lnTo>
                <a:lnTo>
                  <a:pt x="170307" y="1022095"/>
                </a:lnTo>
                <a:lnTo>
                  <a:pt x="6886575" y="1022095"/>
                </a:lnTo>
                <a:lnTo>
                  <a:pt x="6931875" y="1016007"/>
                </a:lnTo>
                <a:lnTo>
                  <a:pt x="6972586" y="998826"/>
                </a:lnTo>
                <a:lnTo>
                  <a:pt x="7007082" y="972185"/>
                </a:lnTo>
                <a:lnTo>
                  <a:pt x="7033735" y="937711"/>
                </a:lnTo>
                <a:lnTo>
                  <a:pt x="7050919" y="897036"/>
                </a:lnTo>
                <a:lnTo>
                  <a:pt x="7057009" y="851788"/>
                </a:lnTo>
                <a:lnTo>
                  <a:pt x="7057009" y="170306"/>
                </a:lnTo>
                <a:lnTo>
                  <a:pt x="7050919" y="125015"/>
                </a:lnTo>
                <a:lnTo>
                  <a:pt x="7033735" y="84328"/>
                </a:lnTo>
                <a:lnTo>
                  <a:pt x="7007082" y="49863"/>
                </a:lnTo>
                <a:lnTo>
                  <a:pt x="6972586" y="23241"/>
                </a:lnTo>
                <a:lnTo>
                  <a:pt x="6931875" y="6080"/>
                </a:lnTo>
                <a:lnTo>
                  <a:pt x="6886575" y="0"/>
                </a:lnTo>
                <a:close/>
              </a:path>
            </a:pathLst>
          </a:custGeom>
          <a:solidFill>
            <a:schemeClr val="accent2">
              <a:lumMod val="60000"/>
              <a:lumOff val="40000"/>
            </a:schemeClr>
          </a:solidFill>
        </p:spPr>
        <p:txBody>
          <a:bodyPr wrap="square" lIns="0" tIns="0" rIns="0" bIns="0" rtlCol="0"/>
          <a:lstStyle/>
          <a:p>
            <a:endParaRPr/>
          </a:p>
        </p:txBody>
      </p:sp>
      <p:sp>
        <p:nvSpPr>
          <p:cNvPr id="21" name="object 25"/>
          <p:cNvSpPr txBox="1"/>
          <p:nvPr/>
        </p:nvSpPr>
        <p:spPr>
          <a:xfrm>
            <a:off x="2227906" y="3264534"/>
            <a:ext cx="5849620" cy="443070"/>
          </a:xfrm>
          <a:prstGeom prst="rect">
            <a:avLst/>
          </a:prstGeom>
        </p:spPr>
        <p:txBody>
          <a:bodyPr vert="horz" wrap="square" lIns="0" tIns="12065" rIns="0" bIns="0" rtlCol="0">
            <a:spAutoFit/>
          </a:bodyPr>
          <a:lstStyle/>
          <a:p>
            <a:pPr marL="12700">
              <a:spcBef>
                <a:spcPts val="95"/>
              </a:spcBef>
            </a:pPr>
            <a:r>
              <a:rPr sz="2800" b="1" spc="65" dirty="0">
                <a:solidFill>
                  <a:srgbClr val="FFFFFF"/>
                </a:solidFill>
                <a:latin typeface="Heiti SC Medium" charset="-122"/>
                <a:ea typeface="Heiti SC Medium" charset="-122"/>
                <a:cs typeface="Heiti SC Medium" charset="-122"/>
              </a:rPr>
              <a:t>儿</a:t>
            </a:r>
            <a:r>
              <a:rPr lang="zh-CN" altLang="en-US" sz="2800" b="1" spc="65" dirty="0">
                <a:solidFill>
                  <a:srgbClr val="FFFFFF"/>
                </a:solidFill>
                <a:latin typeface="Heiti SC Medium" charset="-122"/>
                <a:ea typeface="Heiti SC Medium" charset="-122"/>
                <a:cs typeface="Heiti SC Medium" charset="-122"/>
              </a:rPr>
              <a:t>童的药代动力学特点</a:t>
            </a:r>
            <a:endParaRPr sz="2800" b="1" dirty="0">
              <a:latin typeface="Heiti SC Medium" charset="-122"/>
              <a:ea typeface="Heiti SC Medium" charset="-122"/>
              <a:cs typeface="Heiti SC Medium" charset="-122"/>
            </a:endParaRPr>
          </a:p>
        </p:txBody>
      </p:sp>
      <p:sp>
        <p:nvSpPr>
          <p:cNvPr id="22" name="object 26"/>
          <p:cNvSpPr txBox="1"/>
          <p:nvPr/>
        </p:nvSpPr>
        <p:spPr>
          <a:xfrm>
            <a:off x="2227906" y="1651763"/>
            <a:ext cx="6266180" cy="513715"/>
          </a:xfrm>
          <a:prstGeom prst="rect">
            <a:avLst/>
          </a:prstGeom>
        </p:spPr>
        <p:txBody>
          <a:bodyPr vert="horz" wrap="square" lIns="0" tIns="13335" rIns="0" bIns="0" rtlCol="0">
            <a:spAutoFit/>
          </a:bodyPr>
          <a:lstStyle/>
          <a:p>
            <a:pPr marL="12700">
              <a:spcBef>
                <a:spcPts val="105"/>
              </a:spcBef>
            </a:pPr>
            <a:r>
              <a:rPr sz="3200" b="1" spc="70" dirty="0">
                <a:solidFill>
                  <a:srgbClr val="FFFFFF"/>
                </a:solidFill>
                <a:latin typeface="Heiti SC Medium" charset="-122"/>
                <a:ea typeface="Heiti SC Medium" charset="-122"/>
                <a:cs typeface="Heiti SC Medium" charset="-122"/>
              </a:rPr>
              <a:t>儿童用药存在</a:t>
            </a:r>
            <a:r>
              <a:rPr lang="zh-CN" altLang="en-US" sz="3200" b="1" spc="70" dirty="0">
                <a:solidFill>
                  <a:srgbClr val="FFFFFF"/>
                </a:solidFill>
                <a:latin typeface="Heiti SC Medium" charset="-122"/>
                <a:ea typeface="Heiti SC Medium" charset="-122"/>
                <a:cs typeface="Heiti SC Medium" charset="-122"/>
              </a:rPr>
              <a:t>的</a:t>
            </a:r>
            <a:r>
              <a:rPr sz="3200" b="1" spc="70" dirty="0">
                <a:solidFill>
                  <a:srgbClr val="FFFFFF"/>
                </a:solidFill>
                <a:latin typeface="Heiti SC Medium" charset="-122"/>
                <a:ea typeface="Heiti SC Medium" charset="-122"/>
                <a:cs typeface="Heiti SC Medium" charset="-122"/>
              </a:rPr>
              <a:t>问题</a:t>
            </a:r>
            <a:endParaRPr sz="3200" b="1" dirty="0">
              <a:latin typeface="Heiti SC Medium" charset="-122"/>
              <a:ea typeface="Heiti SC Medium" charset="-122"/>
              <a:cs typeface="Heiti SC Medium" charset="-122"/>
            </a:endParaRPr>
          </a:p>
        </p:txBody>
      </p:sp>
      <p:sp>
        <p:nvSpPr>
          <p:cNvPr id="23" name="object 27"/>
          <p:cNvSpPr txBox="1"/>
          <p:nvPr/>
        </p:nvSpPr>
        <p:spPr>
          <a:xfrm>
            <a:off x="2261689" y="4718050"/>
            <a:ext cx="5711825" cy="452120"/>
          </a:xfrm>
          <a:prstGeom prst="rect">
            <a:avLst/>
          </a:prstGeom>
        </p:spPr>
        <p:txBody>
          <a:bodyPr vert="horz" wrap="square" lIns="0" tIns="12065" rIns="0" bIns="0" rtlCol="0">
            <a:spAutoFit/>
          </a:bodyPr>
          <a:lstStyle/>
          <a:p>
            <a:pPr marL="12700">
              <a:spcBef>
                <a:spcPts val="95"/>
              </a:spcBef>
            </a:pPr>
            <a:r>
              <a:rPr lang="zh-CN" altLang="en-US" sz="2800" b="1" spc="-5" dirty="0">
                <a:solidFill>
                  <a:srgbClr val="FFFFFF"/>
                </a:solidFill>
                <a:latin typeface="Heiti SC Medium" charset="-122"/>
                <a:ea typeface="Heiti SC Medium" charset="-122"/>
                <a:cs typeface="Heiti SC Medium" charset="-122"/>
              </a:rPr>
              <a:t>儿科处方审核的点评特点及实践</a:t>
            </a:r>
            <a:endParaRPr sz="2800" b="1" dirty="0">
              <a:latin typeface="Heiti SC Medium" charset="-122"/>
              <a:ea typeface="Heiti SC Medium" charset="-122"/>
              <a:cs typeface="Heiti SC Medium" charset="-122"/>
            </a:endParaRPr>
          </a:p>
        </p:txBody>
      </p:sp>
      <p:sp>
        <p:nvSpPr>
          <p:cNvPr id="24" name="object 35"/>
          <p:cNvSpPr/>
          <p:nvPr/>
        </p:nvSpPr>
        <p:spPr>
          <a:xfrm>
            <a:off x="218259" y="2916936"/>
            <a:ext cx="1301495" cy="1118615"/>
          </a:xfrm>
          <a:prstGeom prst="rect">
            <a:avLst/>
          </a:prstGeom>
          <a:blipFill>
            <a:blip r:embed="rId9" cstate="print"/>
            <a:stretch>
              <a:fillRect/>
            </a:stretch>
          </a:blipFill>
        </p:spPr>
        <p:txBody>
          <a:bodyPr wrap="square" lIns="0" tIns="0" rIns="0" bIns="0" rtlCol="0"/>
          <a:lstStyle/>
          <a:p>
            <a:endParaRPr/>
          </a:p>
        </p:txBody>
      </p:sp>
      <p:sp>
        <p:nvSpPr>
          <p:cNvPr id="25" name="object 36"/>
          <p:cNvSpPr/>
          <p:nvPr/>
        </p:nvSpPr>
        <p:spPr>
          <a:xfrm>
            <a:off x="290141" y="2951861"/>
            <a:ext cx="1156970" cy="972819"/>
          </a:xfrm>
          <a:custGeom>
            <a:avLst/>
            <a:gdLst/>
            <a:ahLst/>
            <a:cxnLst/>
            <a:rect l="l" t="t" r="r" b="b"/>
            <a:pathLst>
              <a:path w="1156970" h="972820">
                <a:moveTo>
                  <a:pt x="578485" y="0"/>
                </a:moveTo>
                <a:lnTo>
                  <a:pt x="525824" y="1986"/>
                </a:lnTo>
                <a:lnTo>
                  <a:pt x="474490" y="7833"/>
                </a:lnTo>
                <a:lnTo>
                  <a:pt x="424685" y="17368"/>
                </a:lnTo>
                <a:lnTo>
                  <a:pt x="376615" y="30420"/>
                </a:lnTo>
                <a:lnTo>
                  <a:pt x="330483" y="46817"/>
                </a:lnTo>
                <a:lnTo>
                  <a:pt x="286493" y="66388"/>
                </a:lnTo>
                <a:lnTo>
                  <a:pt x="244849" y="88961"/>
                </a:lnTo>
                <a:lnTo>
                  <a:pt x="205756" y="114366"/>
                </a:lnTo>
                <a:lnTo>
                  <a:pt x="169418" y="142430"/>
                </a:lnTo>
                <a:lnTo>
                  <a:pt x="136038" y="172983"/>
                </a:lnTo>
                <a:lnTo>
                  <a:pt x="105820" y="205852"/>
                </a:lnTo>
                <a:lnTo>
                  <a:pt x="78970" y="240867"/>
                </a:lnTo>
                <a:lnTo>
                  <a:pt x="55690" y="277856"/>
                </a:lnTo>
                <a:lnTo>
                  <a:pt x="36186" y="316647"/>
                </a:lnTo>
                <a:lnTo>
                  <a:pt x="20661" y="357069"/>
                </a:lnTo>
                <a:lnTo>
                  <a:pt x="9318" y="398952"/>
                </a:lnTo>
                <a:lnTo>
                  <a:pt x="2363" y="442122"/>
                </a:lnTo>
                <a:lnTo>
                  <a:pt x="0" y="486410"/>
                </a:lnTo>
                <a:lnTo>
                  <a:pt x="2363" y="530677"/>
                </a:lnTo>
                <a:lnTo>
                  <a:pt x="9318" y="573830"/>
                </a:lnTo>
                <a:lnTo>
                  <a:pt x="20661" y="615696"/>
                </a:lnTo>
                <a:lnTo>
                  <a:pt x="36186" y="656105"/>
                </a:lnTo>
                <a:lnTo>
                  <a:pt x="55690" y="694884"/>
                </a:lnTo>
                <a:lnTo>
                  <a:pt x="78970" y="731863"/>
                </a:lnTo>
                <a:lnTo>
                  <a:pt x="105820" y="766869"/>
                </a:lnTo>
                <a:lnTo>
                  <a:pt x="136038" y="799731"/>
                </a:lnTo>
                <a:lnTo>
                  <a:pt x="169418" y="830278"/>
                </a:lnTo>
                <a:lnTo>
                  <a:pt x="205756" y="858337"/>
                </a:lnTo>
                <a:lnTo>
                  <a:pt x="244849" y="883738"/>
                </a:lnTo>
                <a:lnTo>
                  <a:pt x="286493" y="906309"/>
                </a:lnTo>
                <a:lnTo>
                  <a:pt x="330483" y="925878"/>
                </a:lnTo>
                <a:lnTo>
                  <a:pt x="376615" y="942274"/>
                </a:lnTo>
                <a:lnTo>
                  <a:pt x="424685" y="955325"/>
                </a:lnTo>
                <a:lnTo>
                  <a:pt x="474490" y="964859"/>
                </a:lnTo>
                <a:lnTo>
                  <a:pt x="525824" y="970706"/>
                </a:lnTo>
                <a:lnTo>
                  <a:pt x="578485" y="972693"/>
                </a:lnTo>
                <a:lnTo>
                  <a:pt x="631125" y="970706"/>
                </a:lnTo>
                <a:lnTo>
                  <a:pt x="682442" y="964859"/>
                </a:lnTo>
                <a:lnTo>
                  <a:pt x="732230" y="955325"/>
                </a:lnTo>
                <a:lnTo>
                  <a:pt x="780287" y="942274"/>
                </a:lnTo>
                <a:lnTo>
                  <a:pt x="826407" y="925878"/>
                </a:lnTo>
                <a:lnTo>
                  <a:pt x="870387" y="906309"/>
                </a:lnTo>
                <a:lnTo>
                  <a:pt x="912022" y="883738"/>
                </a:lnTo>
                <a:lnTo>
                  <a:pt x="951108" y="858337"/>
                </a:lnTo>
                <a:lnTo>
                  <a:pt x="987440" y="830278"/>
                </a:lnTo>
                <a:lnTo>
                  <a:pt x="1020816" y="799731"/>
                </a:lnTo>
                <a:lnTo>
                  <a:pt x="1051029" y="766869"/>
                </a:lnTo>
                <a:lnTo>
                  <a:pt x="1077877" y="731863"/>
                </a:lnTo>
                <a:lnTo>
                  <a:pt x="1101154" y="694884"/>
                </a:lnTo>
                <a:lnTo>
                  <a:pt x="1120657" y="656105"/>
                </a:lnTo>
                <a:lnTo>
                  <a:pt x="1136182" y="615696"/>
                </a:lnTo>
                <a:lnTo>
                  <a:pt x="1147524" y="573830"/>
                </a:lnTo>
                <a:lnTo>
                  <a:pt x="1154479" y="530677"/>
                </a:lnTo>
                <a:lnTo>
                  <a:pt x="1156842" y="486410"/>
                </a:lnTo>
                <a:lnTo>
                  <a:pt x="1154479" y="442122"/>
                </a:lnTo>
                <a:lnTo>
                  <a:pt x="1147524" y="398952"/>
                </a:lnTo>
                <a:lnTo>
                  <a:pt x="1136182" y="357069"/>
                </a:lnTo>
                <a:lnTo>
                  <a:pt x="1120657" y="316647"/>
                </a:lnTo>
                <a:lnTo>
                  <a:pt x="1101154" y="277856"/>
                </a:lnTo>
                <a:lnTo>
                  <a:pt x="1077877" y="240867"/>
                </a:lnTo>
                <a:lnTo>
                  <a:pt x="1051029" y="205852"/>
                </a:lnTo>
                <a:lnTo>
                  <a:pt x="1020816" y="172983"/>
                </a:lnTo>
                <a:lnTo>
                  <a:pt x="987440" y="142430"/>
                </a:lnTo>
                <a:lnTo>
                  <a:pt x="951108" y="114366"/>
                </a:lnTo>
                <a:lnTo>
                  <a:pt x="912022" y="88961"/>
                </a:lnTo>
                <a:lnTo>
                  <a:pt x="870387" y="66388"/>
                </a:lnTo>
                <a:lnTo>
                  <a:pt x="826407" y="46817"/>
                </a:lnTo>
                <a:lnTo>
                  <a:pt x="780287" y="30420"/>
                </a:lnTo>
                <a:lnTo>
                  <a:pt x="732230" y="17368"/>
                </a:lnTo>
                <a:lnTo>
                  <a:pt x="682442" y="7833"/>
                </a:lnTo>
                <a:lnTo>
                  <a:pt x="631125" y="1986"/>
                </a:lnTo>
                <a:lnTo>
                  <a:pt x="578485" y="0"/>
                </a:lnTo>
                <a:close/>
              </a:path>
            </a:pathLst>
          </a:custGeom>
          <a:solidFill>
            <a:srgbClr val="006FC0"/>
          </a:solidFill>
        </p:spPr>
        <p:txBody>
          <a:bodyPr wrap="square" lIns="0" tIns="0" rIns="0" bIns="0" rtlCol="0"/>
          <a:lstStyle/>
          <a:p>
            <a:endParaRPr/>
          </a:p>
        </p:txBody>
      </p:sp>
      <p:sp>
        <p:nvSpPr>
          <p:cNvPr id="26" name="object 37"/>
          <p:cNvSpPr/>
          <p:nvPr/>
        </p:nvSpPr>
        <p:spPr>
          <a:xfrm>
            <a:off x="290141" y="2951861"/>
            <a:ext cx="1156970" cy="972819"/>
          </a:xfrm>
          <a:custGeom>
            <a:avLst/>
            <a:gdLst/>
            <a:ahLst/>
            <a:cxnLst/>
            <a:rect l="l" t="t" r="r" b="b"/>
            <a:pathLst>
              <a:path w="1156970" h="972820">
                <a:moveTo>
                  <a:pt x="0" y="486410"/>
                </a:moveTo>
                <a:lnTo>
                  <a:pt x="2363" y="442122"/>
                </a:lnTo>
                <a:lnTo>
                  <a:pt x="9318" y="398952"/>
                </a:lnTo>
                <a:lnTo>
                  <a:pt x="20661" y="357069"/>
                </a:lnTo>
                <a:lnTo>
                  <a:pt x="36186" y="316647"/>
                </a:lnTo>
                <a:lnTo>
                  <a:pt x="55690" y="277856"/>
                </a:lnTo>
                <a:lnTo>
                  <a:pt x="78970" y="240867"/>
                </a:lnTo>
                <a:lnTo>
                  <a:pt x="105820" y="205852"/>
                </a:lnTo>
                <a:lnTo>
                  <a:pt x="136038" y="172983"/>
                </a:lnTo>
                <a:lnTo>
                  <a:pt x="169418" y="142430"/>
                </a:lnTo>
                <a:lnTo>
                  <a:pt x="205756" y="114366"/>
                </a:lnTo>
                <a:lnTo>
                  <a:pt x="244849" y="88961"/>
                </a:lnTo>
                <a:lnTo>
                  <a:pt x="286493" y="66388"/>
                </a:lnTo>
                <a:lnTo>
                  <a:pt x="330483" y="46817"/>
                </a:lnTo>
                <a:lnTo>
                  <a:pt x="376615" y="30420"/>
                </a:lnTo>
                <a:lnTo>
                  <a:pt x="424685" y="17368"/>
                </a:lnTo>
                <a:lnTo>
                  <a:pt x="474490" y="7833"/>
                </a:lnTo>
                <a:lnTo>
                  <a:pt x="525824" y="1986"/>
                </a:lnTo>
                <a:lnTo>
                  <a:pt x="578485" y="0"/>
                </a:lnTo>
                <a:lnTo>
                  <a:pt x="631125" y="1986"/>
                </a:lnTo>
                <a:lnTo>
                  <a:pt x="682442" y="7833"/>
                </a:lnTo>
                <a:lnTo>
                  <a:pt x="732230" y="17368"/>
                </a:lnTo>
                <a:lnTo>
                  <a:pt x="780287" y="30420"/>
                </a:lnTo>
                <a:lnTo>
                  <a:pt x="826407" y="46817"/>
                </a:lnTo>
                <a:lnTo>
                  <a:pt x="870387" y="66388"/>
                </a:lnTo>
                <a:lnTo>
                  <a:pt x="912022" y="88961"/>
                </a:lnTo>
                <a:lnTo>
                  <a:pt x="951108" y="114366"/>
                </a:lnTo>
                <a:lnTo>
                  <a:pt x="987440" y="142430"/>
                </a:lnTo>
                <a:lnTo>
                  <a:pt x="1020816" y="172983"/>
                </a:lnTo>
                <a:lnTo>
                  <a:pt x="1051029" y="205852"/>
                </a:lnTo>
                <a:lnTo>
                  <a:pt x="1077877" y="240867"/>
                </a:lnTo>
                <a:lnTo>
                  <a:pt x="1101154" y="277856"/>
                </a:lnTo>
                <a:lnTo>
                  <a:pt x="1120657" y="316647"/>
                </a:lnTo>
                <a:lnTo>
                  <a:pt x="1136182" y="357069"/>
                </a:lnTo>
                <a:lnTo>
                  <a:pt x="1147524" y="398952"/>
                </a:lnTo>
                <a:lnTo>
                  <a:pt x="1154479" y="442122"/>
                </a:lnTo>
                <a:lnTo>
                  <a:pt x="1156842" y="486410"/>
                </a:lnTo>
                <a:lnTo>
                  <a:pt x="1154479" y="530677"/>
                </a:lnTo>
                <a:lnTo>
                  <a:pt x="1147524" y="573830"/>
                </a:lnTo>
                <a:lnTo>
                  <a:pt x="1136182" y="615696"/>
                </a:lnTo>
                <a:lnTo>
                  <a:pt x="1120657" y="656105"/>
                </a:lnTo>
                <a:lnTo>
                  <a:pt x="1101154" y="694884"/>
                </a:lnTo>
                <a:lnTo>
                  <a:pt x="1077877" y="731863"/>
                </a:lnTo>
                <a:lnTo>
                  <a:pt x="1051029" y="766869"/>
                </a:lnTo>
                <a:lnTo>
                  <a:pt x="1020816" y="799731"/>
                </a:lnTo>
                <a:lnTo>
                  <a:pt x="987440" y="830278"/>
                </a:lnTo>
                <a:lnTo>
                  <a:pt x="951108" y="858337"/>
                </a:lnTo>
                <a:lnTo>
                  <a:pt x="912022" y="883738"/>
                </a:lnTo>
                <a:lnTo>
                  <a:pt x="870387" y="906309"/>
                </a:lnTo>
                <a:lnTo>
                  <a:pt x="826407" y="925878"/>
                </a:lnTo>
                <a:lnTo>
                  <a:pt x="780287" y="942274"/>
                </a:lnTo>
                <a:lnTo>
                  <a:pt x="732230" y="955325"/>
                </a:lnTo>
                <a:lnTo>
                  <a:pt x="682442" y="964859"/>
                </a:lnTo>
                <a:lnTo>
                  <a:pt x="631125" y="970706"/>
                </a:lnTo>
                <a:lnTo>
                  <a:pt x="578485" y="972693"/>
                </a:lnTo>
                <a:lnTo>
                  <a:pt x="525824" y="970706"/>
                </a:lnTo>
                <a:lnTo>
                  <a:pt x="474490" y="964859"/>
                </a:lnTo>
                <a:lnTo>
                  <a:pt x="424685" y="955325"/>
                </a:lnTo>
                <a:lnTo>
                  <a:pt x="376615" y="942274"/>
                </a:lnTo>
                <a:lnTo>
                  <a:pt x="330483" y="925878"/>
                </a:lnTo>
                <a:lnTo>
                  <a:pt x="286493" y="906309"/>
                </a:lnTo>
                <a:lnTo>
                  <a:pt x="244849" y="883738"/>
                </a:lnTo>
                <a:lnTo>
                  <a:pt x="205756" y="858337"/>
                </a:lnTo>
                <a:lnTo>
                  <a:pt x="169418" y="830278"/>
                </a:lnTo>
                <a:lnTo>
                  <a:pt x="136038" y="799731"/>
                </a:lnTo>
                <a:lnTo>
                  <a:pt x="105820" y="766869"/>
                </a:lnTo>
                <a:lnTo>
                  <a:pt x="78970" y="731863"/>
                </a:lnTo>
                <a:lnTo>
                  <a:pt x="55690" y="694884"/>
                </a:lnTo>
                <a:lnTo>
                  <a:pt x="36186" y="656105"/>
                </a:lnTo>
                <a:lnTo>
                  <a:pt x="20661" y="615696"/>
                </a:lnTo>
                <a:lnTo>
                  <a:pt x="9318" y="573830"/>
                </a:lnTo>
                <a:lnTo>
                  <a:pt x="2363" y="530677"/>
                </a:lnTo>
                <a:lnTo>
                  <a:pt x="0" y="486410"/>
                </a:lnTo>
                <a:close/>
              </a:path>
            </a:pathLst>
          </a:custGeom>
          <a:ln w="38100">
            <a:solidFill>
              <a:srgbClr val="FFFFFF"/>
            </a:solidFill>
          </a:ln>
        </p:spPr>
        <p:txBody>
          <a:bodyPr wrap="square" lIns="0" tIns="0" rIns="0" bIns="0" rtlCol="0"/>
          <a:lstStyle/>
          <a:p>
            <a:endParaRPr/>
          </a:p>
        </p:txBody>
      </p:sp>
      <p:sp>
        <p:nvSpPr>
          <p:cNvPr id="27" name="object 38"/>
          <p:cNvSpPr/>
          <p:nvPr/>
        </p:nvSpPr>
        <p:spPr>
          <a:xfrm>
            <a:off x="390471" y="3017521"/>
            <a:ext cx="1033271" cy="891539"/>
          </a:xfrm>
          <a:prstGeom prst="rect">
            <a:avLst/>
          </a:prstGeom>
          <a:blipFill>
            <a:blip r:embed="rId10" cstate="print"/>
            <a:stretch>
              <a:fillRect/>
            </a:stretch>
          </a:blipFill>
        </p:spPr>
        <p:txBody>
          <a:bodyPr wrap="square" lIns="0" tIns="0" rIns="0" bIns="0" rtlCol="0"/>
          <a:lstStyle/>
          <a:p>
            <a:endParaRPr/>
          </a:p>
        </p:txBody>
      </p:sp>
      <p:sp>
        <p:nvSpPr>
          <p:cNvPr id="28" name="object 39"/>
          <p:cNvSpPr/>
          <p:nvPr/>
        </p:nvSpPr>
        <p:spPr>
          <a:xfrm>
            <a:off x="463623" y="2991611"/>
            <a:ext cx="815340" cy="696468"/>
          </a:xfrm>
          <a:prstGeom prst="rect">
            <a:avLst/>
          </a:prstGeom>
          <a:blipFill>
            <a:blip r:embed="rId11" cstate="print"/>
            <a:stretch>
              <a:fillRect/>
            </a:stretch>
          </a:blipFill>
        </p:spPr>
        <p:txBody>
          <a:bodyPr wrap="square" lIns="0" tIns="0" rIns="0" bIns="0" rtlCol="0"/>
          <a:lstStyle/>
          <a:p>
            <a:endParaRPr/>
          </a:p>
        </p:txBody>
      </p:sp>
      <p:sp>
        <p:nvSpPr>
          <p:cNvPr id="29" name="object 40"/>
          <p:cNvSpPr/>
          <p:nvPr/>
        </p:nvSpPr>
        <p:spPr>
          <a:xfrm>
            <a:off x="718131" y="2991611"/>
            <a:ext cx="687324" cy="696468"/>
          </a:xfrm>
          <a:prstGeom prst="rect">
            <a:avLst/>
          </a:prstGeom>
          <a:blipFill>
            <a:blip r:embed="rId12" cstate="print"/>
            <a:stretch>
              <a:fillRect/>
            </a:stretch>
          </a:blipFill>
        </p:spPr>
        <p:txBody>
          <a:bodyPr wrap="square" lIns="0" tIns="0" rIns="0" bIns="0" rtlCol="0"/>
          <a:lstStyle/>
          <a:p>
            <a:endParaRPr/>
          </a:p>
        </p:txBody>
      </p:sp>
      <p:sp>
        <p:nvSpPr>
          <p:cNvPr id="30" name="object 41"/>
          <p:cNvSpPr txBox="1"/>
          <p:nvPr/>
        </p:nvSpPr>
        <p:spPr>
          <a:xfrm>
            <a:off x="731086" y="3082494"/>
            <a:ext cx="280035" cy="574675"/>
          </a:xfrm>
          <a:prstGeom prst="rect">
            <a:avLst/>
          </a:prstGeom>
        </p:spPr>
        <p:txBody>
          <a:bodyPr vert="horz" wrap="square" lIns="0" tIns="12700" rIns="0" bIns="0" rtlCol="0">
            <a:spAutoFit/>
          </a:bodyPr>
          <a:lstStyle/>
          <a:p>
            <a:pPr marL="12700">
              <a:spcBef>
                <a:spcPts val="100"/>
              </a:spcBef>
            </a:pPr>
            <a:r>
              <a:rPr sz="3600" b="1" dirty="0">
                <a:latin typeface="Arial"/>
                <a:cs typeface="Arial"/>
              </a:rPr>
              <a:t>2</a:t>
            </a:r>
            <a:endParaRPr sz="3600">
              <a:latin typeface="Arial"/>
              <a:cs typeface="Arial"/>
            </a:endParaRPr>
          </a:p>
        </p:txBody>
      </p:sp>
      <p:sp>
        <p:nvSpPr>
          <p:cNvPr id="31" name="object 42"/>
          <p:cNvSpPr/>
          <p:nvPr/>
        </p:nvSpPr>
        <p:spPr>
          <a:xfrm>
            <a:off x="204542" y="4437888"/>
            <a:ext cx="1301496" cy="1117092"/>
          </a:xfrm>
          <a:prstGeom prst="rect">
            <a:avLst/>
          </a:prstGeom>
          <a:blipFill>
            <a:blip r:embed="rId13" cstate="print"/>
            <a:stretch>
              <a:fillRect/>
            </a:stretch>
          </a:blipFill>
        </p:spPr>
        <p:txBody>
          <a:bodyPr wrap="square" lIns="0" tIns="0" rIns="0" bIns="0" rtlCol="0"/>
          <a:lstStyle/>
          <a:p>
            <a:endParaRPr/>
          </a:p>
        </p:txBody>
      </p:sp>
      <p:sp>
        <p:nvSpPr>
          <p:cNvPr id="32" name="object 43"/>
          <p:cNvSpPr/>
          <p:nvPr/>
        </p:nvSpPr>
        <p:spPr>
          <a:xfrm>
            <a:off x="277441" y="4472052"/>
            <a:ext cx="1156970" cy="972819"/>
          </a:xfrm>
          <a:custGeom>
            <a:avLst/>
            <a:gdLst/>
            <a:ahLst/>
            <a:cxnLst/>
            <a:rect l="l" t="t" r="r" b="b"/>
            <a:pathLst>
              <a:path w="1156970" h="972820">
                <a:moveTo>
                  <a:pt x="578485" y="0"/>
                </a:moveTo>
                <a:lnTo>
                  <a:pt x="525824" y="1988"/>
                </a:lnTo>
                <a:lnTo>
                  <a:pt x="474490" y="7837"/>
                </a:lnTo>
                <a:lnTo>
                  <a:pt x="424685" y="17377"/>
                </a:lnTo>
                <a:lnTo>
                  <a:pt x="376615" y="30434"/>
                </a:lnTo>
                <a:lnTo>
                  <a:pt x="330483" y="46838"/>
                </a:lnTo>
                <a:lnTo>
                  <a:pt x="286493" y="66416"/>
                </a:lnTo>
                <a:lnTo>
                  <a:pt x="244849" y="88996"/>
                </a:lnTo>
                <a:lnTo>
                  <a:pt x="205756" y="114408"/>
                </a:lnTo>
                <a:lnTo>
                  <a:pt x="169418" y="142478"/>
                </a:lnTo>
                <a:lnTo>
                  <a:pt x="136038" y="173035"/>
                </a:lnTo>
                <a:lnTo>
                  <a:pt x="105820" y="205907"/>
                </a:lnTo>
                <a:lnTo>
                  <a:pt x="78970" y="240923"/>
                </a:lnTo>
                <a:lnTo>
                  <a:pt x="55690" y="277911"/>
                </a:lnTo>
                <a:lnTo>
                  <a:pt x="36186" y="316698"/>
                </a:lnTo>
                <a:lnTo>
                  <a:pt x="20661" y="357114"/>
                </a:lnTo>
                <a:lnTo>
                  <a:pt x="9318" y="398985"/>
                </a:lnTo>
                <a:lnTo>
                  <a:pt x="2363" y="442141"/>
                </a:lnTo>
                <a:lnTo>
                  <a:pt x="0" y="486410"/>
                </a:lnTo>
                <a:lnTo>
                  <a:pt x="2363" y="530678"/>
                </a:lnTo>
                <a:lnTo>
                  <a:pt x="9318" y="573834"/>
                </a:lnTo>
                <a:lnTo>
                  <a:pt x="20661" y="615705"/>
                </a:lnTo>
                <a:lnTo>
                  <a:pt x="36186" y="656121"/>
                </a:lnTo>
                <a:lnTo>
                  <a:pt x="55690" y="694908"/>
                </a:lnTo>
                <a:lnTo>
                  <a:pt x="78970" y="731896"/>
                </a:lnTo>
                <a:lnTo>
                  <a:pt x="105820" y="766912"/>
                </a:lnTo>
                <a:lnTo>
                  <a:pt x="136038" y="799784"/>
                </a:lnTo>
                <a:lnTo>
                  <a:pt x="169418" y="830341"/>
                </a:lnTo>
                <a:lnTo>
                  <a:pt x="205756" y="858411"/>
                </a:lnTo>
                <a:lnTo>
                  <a:pt x="244849" y="883823"/>
                </a:lnTo>
                <a:lnTo>
                  <a:pt x="286493" y="906403"/>
                </a:lnTo>
                <a:lnTo>
                  <a:pt x="330483" y="925981"/>
                </a:lnTo>
                <a:lnTo>
                  <a:pt x="376615" y="942385"/>
                </a:lnTo>
                <a:lnTo>
                  <a:pt x="424685" y="955442"/>
                </a:lnTo>
                <a:lnTo>
                  <a:pt x="474490" y="964982"/>
                </a:lnTo>
                <a:lnTo>
                  <a:pt x="525824" y="970831"/>
                </a:lnTo>
                <a:lnTo>
                  <a:pt x="578485" y="972820"/>
                </a:lnTo>
                <a:lnTo>
                  <a:pt x="631125" y="970831"/>
                </a:lnTo>
                <a:lnTo>
                  <a:pt x="682442" y="964982"/>
                </a:lnTo>
                <a:lnTo>
                  <a:pt x="732230" y="955442"/>
                </a:lnTo>
                <a:lnTo>
                  <a:pt x="780287" y="942385"/>
                </a:lnTo>
                <a:lnTo>
                  <a:pt x="826407" y="925981"/>
                </a:lnTo>
                <a:lnTo>
                  <a:pt x="870387" y="906403"/>
                </a:lnTo>
                <a:lnTo>
                  <a:pt x="912022" y="883823"/>
                </a:lnTo>
                <a:lnTo>
                  <a:pt x="951108" y="858411"/>
                </a:lnTo>
                <a:lnTo>
                  <a:pt x="987440" y="830341"/>
                </a:lnTo>
                <a:lnTo>
                  <a:pt x="1020816" y="799784"/>
                </a:lnTo>
                <a:lnTo>
                  <a:pt x="1051029" y="766912"/>
                </a:lnTo>
                <a:lnTo>
                  <a:pt x="1077877" y="731896"/>
                </a:lnTo>
                <a:lnTo>
                  <a:pt x="1101154" y="694908"/>
                </a:lnTo>
                <a:lnTo>
                  <a:pt x="1120657" y="656121"/>
                </a:lnTo>
                <a:lnTo>
                  <a:pt x="1136182" y="615705"/>
                </a:lnTo>
                <a:lnTo>
                  <a:pt x="1147524" y="573834"/>
                </a:lnTo>
                <a:lnTo>
                  <a:pt x="1154479" y="530678"/>
                </a:lnTo>
                <a:lnTo>
                  <a:pt x="1156842" y="486410"/>
                </a:lnTo>
                <a:lnTo>
                  <a:pt x="1154479" y="442141"/>
                </a:lnTo>
                <a:lnTo>
                  <a:pt x="1147524" y="398985"/>
                </a:lnTo>
                <a:lnTo>
                  <a:pt x="1136182" y="357114"/>
                </a:lnTo>
                <a:lnTo>
                  <a:pt x="1120657" y="316698"/>
                </a:lnTo>
                <a:lnTo>
                  <a:pt x="1101154" y="277911"/>
                </a:lnTo>
                <a:lnTo>
                  <a:pt x="1077877" y="240923"/>
                </a:lnTo>
                <a:lnTo>
                  <a:pt x="1051029" y="205907"/>
                </a:lnTo>
                <a:lnTo>
                  <a:pt x="1020816" y="173035"/>
                </a:lnTo>
                <a:lnTo>
                  <a:pt x="987440" y="142478"/>
                </a:lnTo>
                <a:lnTo>
                  <a:pt x="951108" y="114408"/>
                </a:lnTo>
                <a:lnTo>
                  <a:pt x="912022" y="88996"/>
                </a:lnTo>
                <a:lnTo>
                  <a:pt x="870387" y="66416"/>
                </a:lnTo>
                <a:lnTo>
                  <a:pt x="826407" y="46838"/>
                </a:lnTo>
                <a:lnTo>
                  <a:pt x="780287" y="30434"/>
                </a:lnTo>
                <a:lnTo>
                  <a:pt x="732230" y="17377"/>
                </a:lnTo>
                <a:lnTo>
                  <a:pt x="682442" y="7837"/>
                </a:lnTo>
                <a:lnTo>
                  <a:pt x="631125" y="1988"/>
                </a:lnTo>
                <a:lnTo>
                  <a:pt x="578485" y="0"/>
                </a:lnTo>
                <a:close/>
              </a:path>
            </a:pathLst>
          </a:custGeom>
          <a:solidFill>
            <a:srgbClr val="006FC0"/>
          </a:solidFill>
        </p:spPr>
        <p:txBody>
          <a:bodyPr wrap="square" lIns="0" tIns="0" rIns="0" bIns="0" rtlCol="0"/>
          <a:lstStyle/>
          <a:p>
            <a:endParaRPr/>
          </a:p>
        </p:txBody>
      </p:sp>
      <p:sp>
        <p:nvSpPr>
          <p:cNvPr id="33" name="object 44"/>
          <p:cNvSpPr/>
          <p:nvPr/>
        </p:nvSpPr>
        <p:spPr>
          <a:xfrm>
            <a:off x="277441" y="4472052"/>
            <a:ext cx="1156970" cy="972819"/>
          </a:xfrm>
          <a:custGeom>
            <a:avLst/>
            <a:gdLst/>
            <a:ahLst/>
            <a:cxnLst/>
            <a:rect l="l" t="t" r="r" b="b"/>
            <a:pathLst>
              <a:path w="1156970" h="972820">
                <a:moveTo>
                  <a:pt x="0" y="486410"/>
                </a:moveTo>
                <a:lnTo>
                  <a:pt x="2363" y="442141"/>
                </a:lnTo>
                <a:lnTo>
                  <a:pt x="9318" y="398985"/>
                </a:lnTo>
                <a:lnTo>
                  <a:pt x="20661" y="357114"/>
                </a:lnTo>
                <a:lnTo>
                  <a:pt x="36186" y="316698"/>
                </a:lnTo>
                <a:lnTo>
                  <a:pt x="55690" y="277911"/>
                </a:lnTo>
                <a:lnTo>
                  <a:pt x="78970" y="240923"/>
                </a:lnTo>
                <a:lnTo>
                  <a:pt x="105820" y="205907"/>
                </a:lnTo>
                <a:lnTo>
                  <a:pt x="136038" y="173035"/>
                </a:lnTo>
                <a:lnTo>
                  <a:pt x="169418" y="142478"/>
                </a:lnTo>
                <a:lnTo>
                  <a:pt x="205756" y="114408"/>
                </a:lnTo>
                <a:lnTo>
                  <a:pt x="244849" y="88996"/>
                </a:lnTo>
                <a:lnTo>
                  <a:pt x="286493" y="66416"/>
                </a:lnTo>
                <a:lnTo>
                  <a:pt x="330483" y="46838"/>
                </a:lnTo>
                <a:lnTo>
                  <a:pt x="376615" y="30434"/>
                </a:lnTo>
                <a:lnTo>
                  <a:pt x="424685" y="17377"/>
                </a:lnTo>
                <a:lnTo>
                  <a:pt x="474490" y="7837"/>
                </a:lnTo>
                <a:lnTo>
                  <a:pt x="525824" y="1988"/>
                </a:lnTo>
                <a:lnTo>
                  <a:pt x="578485" y="0"/>
                </a:lnTo>
                <a:lnTo>
                  <a:pt x="631125" y="1988"/>
                </a:lnTo>
                <a:lnTo>
                  <a:pt x="682442" y="7837"/>
                </a:lnTo>
                <a:lnTo>
                  <a:pt x="732230" y="17377"/>
                </a:lnTo>
                <a:lnTo>
                  <a:pt x="780287" y="30434"/>
                </a:lnTo>
                <a:lnTo>
                  <a:pt x="826407" y="46838"/>
                </a:lnTo>
                <a:lnTo>
                  <a:pt x="870387" y="66416"/>
                </a:lnTo>
                <a:lnTo>
                  <a:pt x="912022" y="88996"/>
                </a:lnTo>
                <a:lnTo>
                  <a:pt x="951108" y="114408"/>
                </a:lnTo>
                <a:lnTo>
                  <a:pt x="987440" y="142478"/>
                </a:lnTo>
                <a:lnTo>
                  <a:pt x="1020816" y="173035"/>
                </a:lnTo>
                <a:lnTo>
                  <a:pt x="1051029" y="205907"/>
                </a:lnTo>
                <a:lnTo>
                  <a:pt x="1077877" y="240923"/>
                </a:lnTo>
                <a:lnTo>
                  <a:pt x="1101154" y="277911"/>
                </a:lnTo>
                <a:lnTo>
                  <a:pt x="1120657" y="316698"/>
                </a:lnTo>
                <a:lnTo>
                  <a:pt x="1136182" y="357114"/>
                </a:lnTo>
                <a:lnTo>
                  <a:pt x="1147524" y="398985"/>
                </a:lnTo>
                <a:lnTo>
                  <a:pt x="1154479" y="442141"/>
                </a:lnTo>
                <a:lnTo>
                  <a:pt x="1156842" y="486410"/>
                </a:lnTo>
                <a:lnTo>
                  <a:pt x="1154479" y="530678"/>
                </a:lnTo>
                <a:lnTo>
                  <a:pt x="1147524" y="573834"/>
                </a:lnTo>
                <a:lnTo>
                  <a:pt x="1136182" y="615705"/>
                </a:lnTo>
                <a:lnTo>
                  <a:pt x="1120657" y="656121"/>
                </a:lnTo>
                <a:lnTo>
                  <a:pt x="1101154" y="694908"/>
                </a:lnTo>
                <a:lnTo>
                  <a:pt x="1077877" y="731896"/>
                </a:lnTo>
                <a:lnTo>
                  <a:pt x="1051029" y="766912"/>
                </a:lnTo>
                <a:lnTo>
                  <a:pt x="1020816" y="799784"/>
                </a:lnTo>
                <a:lnTo>
                  <a:pt x="987440" y="830341"/>
                </a:lnTo>
                <a:lnTo>
                  <a:pt x="951108" y="858411"/>
                </a:lnTo>
                <a:lnTo>
                  <a:pt x="912022" y="883823"/>
                </a:lnTo>
                <a:lnTo>
                  <a:pt x="870387" y="906403"/>
                </a:lnTo>
                <a:lnTo>
                  <a:pt x="826407" y="925981"/>
                </a:lnTo>
                <a:lnTo>
                  <a:pt x="780287" y="942385"/>
                </a:lnTo>
                <a:lnTo>
                  <a:pt x="732230" y="955442"/>
                </a:lnTo>
                <a:lnTo>
                  <a:pt x="682442" y="964982"/>
                </a:lnTo>
                <a:lnTo>
                  <a:pt x="631125" y="970831"/>
                </a:lnTo>
                <a:lnTo>
                  <a:pt x="578485" y="972820"/>
                </a:lnTo>
                <a:lnTo>
                  <a:pt x="525824" y="970831"/>
                </a:lnTo>
                <a:lnTo>
                  <a:pt x="474490" y="964982"/>
                </a:lnTo>
                <a:lnTo>
                  <a:pt x="424685" y="955442"/>
                </a:lnTo>
                <a:lnTo>
                  <a:pt x="376615" y="942385"/>
                </a:lnTo>
                <a:lnTo>
                  <a:pt x="330483" y="925981"/>
                </a:lnTo>
                <a:lnTo>
                  <a:pt x="286493" y="906403"/>
                </a:lnTo>
                <a:lnTo>
                  <a:pt x="244849" y="883823"/>
                </a:lnTo>
                <a:lnTo>
                  <a:pt x="205756" y="858411"/>
                </a:lnTo>
                <a:lnTo>
                  <a:pt x="169418" y="830341"/>
                </a:lnTo>
                <a:lnTo>
                  <a:pt x="136038" y="799784"/>
                </a:lnTo>
                <a:lnTo>
                  <a:pt x="105820" y="766912"/>
                </a:lnTo>
                <a:lnTo>
                  <a:pt x="78970" y="731896"/>
                </a:lnTo>
                <a:lnTo>
                  <a:pt x="55690" y="694908"/>
                </a:lnTo>
                <a:lnTo>
                  <a:pt x="36186" y="656121"/>
                </a:lnTo>
                <a:lnTo>
                  <a:pt x="20661" y="615705"/>
                </a:lnTo>
                <a:lnTo>
                  <a:pt x="9318" y="573834"/>
                </a:lnTo>
                <a:lnTo>
                  <a:pt x="2363" y="530678"/>
                </a:lnTo>
                <a:lnTo>
                  <a:pt x="0" y="486410"/>
                </a:lnTo>
                <a:close/>
              </a:path>
            </a:pathLst>
          </a:custGeom>
          <a:ln w="38100">
            <a:solidFill>
              <a:srgbClr val="FFFFFF"/>
            </a:solidFill>
          </a:ln>
        </p:spPr>
        <p:txBody>
          <a:bodyPr wrap="square" lIns="0" tIns="0" rIns="0" bIns="0" rtlCol="0"/>
          <a:lstStyle/>
          <a:p>
            <a:endParaRPr/>
          </a:p>
        </p:txBody>
      </p:sp>
      <p:sp>
        <p:nvSpPr>
          <p:cNvPr id="34" name="object 45"/>
          <p:cNvSpPr/>
          <p:nvPr/>
        </p:nvSpPr>
        <p:spPr>
          <a:xfrm>
            <a:off x="376755" y="4535423"/>
            <a:ext cx="1033272" cy="896112"/>
          </a:xfrm>
          <a:prstGeom prst="rect">
            <a:avLst/>
          </a:prstGeom>
          <a:blipFill>
            <a:blip r:embed="rId14" cstate="print"/>
            <a:stretch>
              <a:fillRect/>
            </a:stretch>
          </a:blipFill>
        </p:spPr>
        <p:txBody>
          <a:bodyPr wrap="square" lIns="0" tIns="0" rIns="0" bIns="0" rtlCol="0"/>
          <a:lstStyle/>
          <a:p>
            <a:endParaRPr/>
          </a:p>
        </p:txBody>
      </p:sp>
      <p:sp>
        <p:nvSpPr>
          <p:cNvPr id="35" name="object 46"/>
          <p:cNvSpPr/>
          <p:nvPr/>
        </p:nvSpPr>
        <p:spPr>
          <a:xfrm>
            <a:off x="448383" y="4511040"/>
            <a:ext cx="815340" cy="696468"/>
          </a:xfrm>
          <a:prstGeom prst="rect">
            <a:avLst/>
          </a:prstGeom>
          <a:blipFill>
            <a:blip r:embed="rId15" cstate="print"/>
            <a:stretch>
              <a:fillRect/>
            </a:stretch>
          </a:blipFill>
        </p:spPr>
        <p:txBody>
          <a:bodyPr wrap="square" lIns="0" tIns="0" rIns="0" bIns="0" rtlCol="0"/>
          <a:lstStyle/>
          <a:p>
            <a:endParaRPr/>
          </a:p>
        </p:txBody>
      </p:sp>
      <p:sp>
        <p:nvSpPr>
          <p:cNvPr id="36" name="object 47"/>
          <p:cNvSpPr/>
          <p:nvPr/>
        </p:nvSpPr>
        <p:spPr>
          <a:xfrm>
            <a:off x="702891" y="4511040"/>
            <a:ext cx="687324" cy="696468"/>
          </a:xfrm>
          <a:prstGeom prst="rect">
            <a:avLst/>
          </a:prstGeom>
          <a:blipFill>
            <a:blip r:embed="rId12" cstate="print"/>
            <a:stretch>
              <a:fillRect/>
            </a:stretch>
          </a:blipFill>
        </p:spPr>
        <p:txBody>
          <a:bodyPr wrap="square" lIns="0" tIns="0" rIns="0" bIns="0" rtlCol="0"/>
          <a:lstStyle/>
          <a:p>
            <a:endParaRPr/>
          </a:p>
        </p:txBody>
      </p:sp>
      <p:sp>
        <p:nvSpPr>
          <p:cNvPr id="37" name="object 48"/>
          <p:cNvSpPr txBox="1"/>
          <p:nvPr/>
        </p:nvSpPr>
        <p:spPr>
          <a:xfrm>
            <a:off x="716988" y="4603242"/>
            <a:ext cx="280035" cy="574040"/>
          </a:xfrm>
          <a:prstGeom prst="rect">
            <a:avLst/>
          </a:prstGeom>
        </p:spPr>
        <p:txBody>
          <a:bodyPr vert="horz" wrap="square" lIns="0" tIns="12700" rIns="0" bIns="0" rtlCol="0">
            <a:spAutoFit/>
          </a:bodyPr>
          <a:lstStyle/>
          <a:p>
            <a:pPr marL="12700">
              <a:spcBef>
                <a:spcPts val="100"/>
              </a:spcBef>
            </a:pPr>
            <a:r>
              <a:rPr sz="3600" b="1" spc="-5" dirty="0">
                <a:latin typeface="Arial"/>
                <a:cs typeface="Arial"/>
              </a:rPr>
              <a:t>3</a:t>
            </a:r>
            <a:endParaRPr sz="3600">
              <a:latin typeface="Arial"/>
              <a:cs typeface="Arial"/>
            </a:endParaRPr>
          </a:p>
        </p:txBody>
      </p:sp>
      <p:sp>
        <p:nvSpPr>
          <p:cNvPr id="38" name="object 11"/>
          <p:cNvSpPr/>
          <p:nvPr/>
        </p:nvSpPr>
        <p:spPr>
          <a:xfrm>
            <a:off x="752828" y="1856640"/>
            <a:ext cx="512063" cy="512064"/>
          </a:xfrm>
          <a:prstGeom prst="rect">
            <a:avLst/>
          </a:prstGeom>
          <a:blipFill>
            <a:blip r:embed="rId4" cstate="print"/>
            <a:stretch>
              <a:fillRect/>
            </a:stretch>
          </a:blipFill>
        </p:spPr>
        <p:txBody>
          <a:bodyPr wrap="square" lIns="0" tIns="0" rIns="0" bIns="0" rtlCol="0"/>
          <a:lstStyle/>
          <a:p>
            <a:endParaRPr/>
          </a:p>
        </p:txBody>
      </p:sp>
      <p:sp>
        <p:nvSpPr>
          <p:cNvPr id="39" name="object 12"/>
          <p:cNvSpPr/>
          <p:nvPr/>
        </p:nvSpPr>
        <p:spPr>
          <a:xfrm>
            <a:off x="390624" y="1494309"/>
            <a:ext cx="1022350" cy="1022350"/>
          </a:xfrm>
          <a:custGeom>
            <a:avLst/>
            <a:gdLst/>
            <a:ahLst/>
            <a:cxnLst/>
            <a:rect l="l" t="t" r="r" b="b"/>
            <a:pathLst>
              <a:path w="1022350" h="1022350">
                <a:moveTo>
                  <a:pt x="851535" y="0"/>
                </a:moveTo>
                <a:lnTo>
                  <a:pt x="170306" y="0"/>
                </a:lnTo>
                <a:lnTo>
                  <a:pt x="125015" y="6080"/>
                </a:lnTo>
                <a:lnTo>
                  <a:pt x="84327" y="23240"/>
                </a:lnTo>
                <a:lnTo>
                  <a:pt x="49863" y="49863"/>
                </a:lnTo>
                <a:lnTo>
                  <a:pt x="23240" y="84327"/>
                </a:lnTo>
                <a:lnTo>
                  <a:pt x="6080" y="125015"/>
                </a:lnTo>
                <a:lnTo>
                  <a:pt x="0" y="170306"/>
                </a:lnTo>
                <a:lnTo>
                  <a:pt x="0" y="851662"/>
                </a:lnTo>
                <a:lnTo>
                  <a:pt x="6080" y="896909"/>
                </a:lnTo>
                <a:lnTo>
                  <a:pt x="23241" y="937584"/>
                </a:lnTo>
                <a:lnTo>
                  <a:pt x="49863" y="972057"/>
                </a:lnTo>
                <a:lnTo>
                  <a:pt x="84328" y="998699"/>
                </a:lnTo>
                <a:lnTo>
                  <a:pt x="125015" y="1015880"/>
                </a:lnTo>
                <a:lnTo>
                  <a:pt x="170306" y="1021969"/>
                </a:lnTo>
                <a:lnTo>
                  <a:pt x="851535" y="1021969"/>
                </a:lnTo>
                <a:lnTo>
                  <a:pt x="896835" y="1015880"/>
                </a:lnTo>
                <a:lnTo>
                  <a:pt x="937546" y="998699"/>
                </a:lnTo>
                <a:lnTo>
                  <a:pt x="972042" y="972057"/>
                </a:lnTo>
                <a:lnTo>
                  <a:pt x="998695" y="937584"/>
                </a:lnTo>
                <a:lnTo>
                  <a:pt x="1015879" y="896909"/>
                </a:lnTo>
                <a:lnTo>
                  <a:pt x="1021969" y="851662"/>
                </a:lnTo>
                <a:lnTo>
                  <a:pt x="1021969" y="170306"/>
                </a:lnTo>
                <a:lnTo>
                  <a:pt x="1015879" y="125015"/>
                </a:lnTo>
                <a:lnTo>
                  <a:pt x="998695" y="84327"/>
                </a:lnTo>
                <a:lnTo>
                  <a:pt x="972042" y="49863"/>
                </a:lnTo>
                <a:lnTo>
                  <a:pt x="937546" y="23240"/>
                </a:lnTo>
                <a:lnTo>
                  <a:pt x="896835" y="6080"/>
                </a:lnTo>
                <a:lnTo>
                  <a:pt x="851535" y="0"/>
                </a:lnTo>
                <a:close/>
              </a:path>
            </a:pathLst>
          </a:custGeom>
          <a:solidFill>
            <a:srgbClr val="5B9BD4"/>
          </a:solidFill>
        </p:spPr>
        <p:txBody>
          <a:bodyPr wrap="square" lIns="0" tIns="0" rIns="0" bIns="0" rtlCol="0"/>
          <a:lstStyle/>
          <a:p>
            <a:endParaRPr/>
          </a:p>
        </p:txBody>
      </p:sp>
      <p:sp>
        <p:nvSpPr>
          <p:cNvPr id="40" name="object 35"/>
          <p:cNvSpPr/>
          <p:nvPr/>
        </p:nvSpPr>
        <p:spPr>
          <a:xfrm>
            <a:off x="236192" y="1484785"/>
            <a:ext cx="1301495" cy="1118615"/>
          </a:xfrm>
          <a:prstGeom prst="rect">
            <a:avLst/>
          </a:prstGeom>
          <a:blipFill>
            <a:blip r:embed="rId9" cstate="print"/>
            <a:stretch>
              <a:fillRect/>
            </a:stretch>
          </a:blipFill>
        </p:spPr>
        <p:txBody>
          <a:bodyPr wrap="square" lIns="0" tIns="0" rIns="0" bIns="0" rtlCol="0"/>
          <a:lstStyle/>
          <a:p>
            <a:endParaRPr/>
          </a:p>
        </p:txBody>
      </p:sp>
      <p:sp>
        <p:nvSpPr>
          <p:cNvPr id="41" name="object 36"/>
          <p:cNvSpPr/>
          <p:nvPr/>
        </p:nvSpPr>
        <p:spPr>
          <a:xfrm>
            <a:off x="308074" y="1519710"/>
            <a:ext cx="1156970" cy="972819"/>
          </a:xfrm>
          <a:custGeom>
            <a:avLst/>
            <a:gdLst/>
            <a:ahLst/>
            <a:cxnLst/>
            <a:rect l="l" t="t" r="r" b="b"/>
            <a:pathLst>
              <a:path w="1156970" h="972820">
                <a:moveTo>
                  <a:pt x="578485" y="0"/>
                </a:moveTo>
                <a:lnTo>
                  <a:pt x="525824" y="1986"/>
                </a:lnTo>
                <a:lnTo>
                  <a:pt x="474490" y="7833"/>
                </a:lnTo>
                <a:lnTo>
                  <a:pt x="424685" y="17368"/>
                </a:lnTo>
                <a:lnTo>
                  <a:pt x="376615" y="30420"/>
                </a:lnTo>
                <a:lnTo>
                  <a:pt x="330483" y="46817"/>
                </a:lnTo>
                <a:lnTo>
                  <a:pt x="286493" y="66388"/>
                </a:lnTo>
                <a:lnTo>
                  <a:pt x="244849" y="88961"/>
                </a:lnTo>
                <a:lnTo>
                  <a:pt x="205756" y="114366"/>
                </a:lnTo>
                <a:lnTo>
                  <a:pt x="169418" y="142430"/>
                </a:lnTo>
                <a:lnTo>
                  <a:pt x="136038" y="172983"/>
                </a:lnTo>
                <a:lnTo>
                  <a:pt x="105820" y="205852"/>
                </a:lnTo>
                <a:lnTo>
                  <a:pt x="78970" y="240867"/>
                </a:lnTo>
                <a:lnTo>
                  <a:pt x="55690" y="277856"/>
                </a:lnTo>
                <a:lnTo>
                  <a:pt x="36186" y="316647"/>
                </a:lnTo>
                <a:lnTo>
                  <a:pt x="20661" y="357069"/>
                </a:lnTo>
                <a:lnTo>
                  <a:pt x="9318" y="398952"/>
                </a:lnTo>
                <a:lnTo>
                  <a:pt x="2363" y="442122"/>
                </a:lnTo>
                <a:lnTo>
                  <a:pt x="0" y="486410"/>
                </a:lnTo>
                <a:lnTo>
                  <a:pt x="2363" y="530677"/>
                </a:lnTo>
                <a:lnTo>
                  <a:pt x="9318" y="573830"/>
                </a:lnTo>
                <a:lnTo>
                  <a:pt x="20661" y="615696"/>
                </a:lnTo>
                <a:lnTo>
                  <a:pt x="36186" y="656105"/>
                </a:lnTo>
                <a:lnTo>
                  <a:pt x="55690" y="694884"/>
                </a:lnTo>
                <a:lnTo>
                  <a:pt x="78970" y="731863"/>
                </a:lnTo>
                <a:lnTo>
                  <a:pt x="105820" y="766869"/>
                </a:lnTo>
                <a:lnTo>
                  <a:pt x="136038" y="799731"/>
                </a:lnTo>
                <a:lnTo>
                  <a:pt x="169418" y="830278"/>
                </a:lnTo>
                <a:lnTo>
                  <a:pt x="205756" y="858337"/>
                </a:lnTo>
                <a:lnTo>
                  <a:pt x="244849" y="883738"/>
                </a:lnTo>
                <a:lnTo>
                  <a:pt x="286493" y="906309"/>
                </a:lnTo>
                <a:lnTo>
                  <a:pt x="330483" y="925878"/>
                </a:lnTo>
                <a:lnTo>
                  <a:pt x="376615" y="942274"/>
                </a:lnTo>
                <a:lnTo>
                  <a:pt x="424685" y="955325"/>
                </a:lnTo>
                <a:lnTo>
                  <a:pt x="474490" y="964859"/>
                </a:lnTo>
                <a:lnTo>
                  <a:pt x="525824" y="970706"/>
                </a:lnTo>
                <a:lnTo>
                  <a:pt x="578485" y="972693"/>
                </a:lnTo>
                <a:lnTo>
                  <a:pt x="631125" y="970706"/>
                </a:lnTo>
                <a:lnTo>
                  <a:pt x="682442" y="964859"/>
                </a:lnTo>
                <a:lnTo>
                  <a:pt x="732230" y="955325"/>
                </a:lnTo>
                <a:lnTo>
                  <a:pt x="780287" y="942274"/>
                </a:lnTo>
                <a:lnTo>
                  <a:pt x="826407" y="925878"/>
                </a:lnTo>
                <a:lnTo>
                  <a:pt x="870387" y="906309"/>
                </a:lnTo>
                <a:lnTo>
                  <a:pt x="912022" y="883738"/>
                </a:lnTo>
                <a:lnTo>
                  <a:pt x="951108" y="858337"/>
                </a:lnTo>
                <a:lnTo>
                  <a:pt x="987440" y="830278"/>
                </a:lnTo>
                <a:lnTo>
                  <a:pt x="1020816" y="799731"/>
                </a:lnTo>
                <a:lnTo>
                  <a:pt x="1051029" y="766869"/>
                </a:lnTo>
                <a:lnTo>
                  <a:pt x="1077877" y="731863"/>
                </a:lnTo>
                <a:lnTo>
                  <a:pt x="1101154" y="694884"/>
                </a:lnTo>
                <a:lnTo>
                  <a:pt x="1120657" y="656105"/>
                </a:lnTo>
                <a:lnTo>
                  <a:pt x="1136182" y="615696"/>
                </a:lnTo>
                <a:lnTo>
                  <a:pt x="1147524" y="573830"/>
                </a:lnTo>
                <a:lnTo>
                  <a:pt x="1154479" y="530677"/>
                </a:lnTo>
                <a:lnTo>
                  <a:pt x="1156842" y="486410"/>
                </a:lnTo>
                <a:lnTo>
                  <a:pt x="1154479" y="442122"/>
                </a:lnTo>
                <a:lnTo>
                  <a:pt x="1147524" y="398952"/>
                </a:lnTo>
                <a:lnTo>
                  <a:pt x="1136182" y="357069"/>
                </a:lnTo>
                <a:lnTo>
                  <a:pt x="1120657" y="316647"/>
                </a:lnTo>
                <a:lnTo>
                  <a:pt x="1101154" y="277856"/>
                </a:lnTo>
                <a:lnTo>
                  <a:pt x="1077877" y="240867"/>
                </a:lnTo>
                <a:lnTo>
                  <a:pt x="1051029" y="205852"/>
                </a:lnTo>
                <a:lnTo>
                  <a:pt x="1020816" y="172983"/>
                </a:lnTo>
                <a:lnTo>
                  <a:pt x="987440" y="142430"/>
                </a:lnTo>
                <a:lnTo>
                  <a:pt x="951108" y="114366"/>
                </a:lnTo>
                <a:lnTo>
                  <a:pt x="912022" y="88961"/>
                </a:lnTo>
                <a:lnTo>
                  <a:pt x="870387" y="66388"/>
                </a:lnTo>
                <a:lnTo>
                  <a:pt x="826407" y="46817"/>
                </a:lnTo>
                <a:lnTo>
                  <a:pt x="780287" y="30420"/>
                </a:lnTo>
                <a:lnTo>
                  <a:pt x="732230" y="17368"/>
                </a:lnTo>
                <a:lnTo>
                  <a:pt x="682442" y="7833"/>
                </a:lnTo>
                <a:lnTo>
                  <a:pt x="631125" y="1986"/>
                </a:lnTo>
                <a:lnTo>
                  <a:pt x="578485" y="0"/>
                </a:lnTo>
                <a:close/>
              </a:path>
            </a:pathLst>
          </a:custGeom>
          <a:solidFill>
            <a:srgbClr val="006FC0"/>
          </a:solidFill>
        </p:spPr>
        <p:txBody>
          <a:bodyPr wrap="square" lIns="0" tIns="0" rIns="0" bIns="0" rtlCol="0"/>
          <a:lstStyle/>
          <a:p>
            <a:endParaRPr/>
          </a:p>
        </p:txBody>
      </p:sp>
      <p:sp>
        <p:nvSpPr>
          <p:cNvPr id="42" name="object 37"/>
          <p:cNvSpPr/>
          <p:nvPr/>
        </p:nvSpPr>
        <p:spPr>
          <a:xfrm>
            <a:off x="308074" y="1519710"/>
            <a:ext cx="1156970" cy="972819"/>
          </a:xfrm>
          <a:custGeom>
            <a:avLst/>
            <a:gdLst/>
            <a:ahLst/>
            <a:cxnLst/>
            <a:rect l="l" t="t" r="r" b="b"/>
            <a:pathLst>
              <a:path w="1156970" h="972820">
                <a:moveTo>
                  <a:pt x="0" y="486410"/>
                </a:moveTo>
                <a:lnTo>
                  <a:pt x="2363" y="442122"/>
                </a:lnTo>
                <a:lnTo>
                  <a:pt x="9318" y="398952"/>
                </a:lnTo>
                <a:lnTo>
                  <a:pt x="20661" y="357069"/>
                </a:lnTo>
                <a:lnTo>
                  <a:pt x="36186" y="316647"/>
                </a:lnTo>
                <a:lnTo>
                  <a:pt x="55690" y="277856"/>
                </a:lnTo>
                <a:lnTo>
                  <a:pt x="78970" y="240867"/>
                </a:lnTo>
                <a:lnTo>
                  <a:pt x="105820" y="205852"/>
                </a:lnTo>
                <a:lnTo>
                  <a:pt x="136038" y="172983"/>
                </a:lnTo>
                <a:lnTo>
                  <a:pt x="169418" y="142430"/>
                </a:lnTo>
                <a:lnTo>
                  <a:pt x="205756" y="114366"/>
                </a:lnTo>
                <a:lnTo>
                  <a:pt x="244849" y="88961"/>
                </a:lnTo>
                <a:lnTo>
                  <a:pt x="286493" y="66388"/>
                </a:lnTo>
                <a:lnTo>
                  <a:pt x="330483" y="46817"/>
                </a:lnTo>
                <a:lnTo>
                  <a:pt x="376615" y="30420"/>
                </a:lnTo>
                <a:lnTo>
                  <a:pt x="424685" y="17368"/>
                </a:lnTo>
                <a:lnTo>
                  <a:pt x="474490" y="7833"/>
                </a:lnTo>
                <a:lnTo>
                  <a:pt x="525824" y="1986"/>
                </a:lnTo>
                <a:lnTo>
                  <a:pt x="578485" y="0"/>
                </a:lnTo>
                <a:lnTo>
                  <a:pt x="631125" y="1986"/>
                </a:lnTo>
                <a:lnTo>
                  <a:pt x="682442" y="7833"/>
                </a:lnTo>
                <a:lnTo>
                  <a:pt x="732230" y="17368"/>
                </a:lnTo>
                <a:lnTo>
                  <a:pt x="780287" y="30420"/>
                </a:lnTo>
                <a:lnTo>
                  <a:pt x="826407" y="46817"/>
                </a:lnTo>
                <a:lnTo>
                  <a:pt x="870387" y="66388"/>
                </a:lnTo>
                <a:lnTo>
                  <a:pt x="912022" y="88961"/>
                </a:lnTo>
                <a:lnTo>
                  <a:pt x="951108" y="114366"/>
                </a:lnTo>
                <a:lnTo>
                  <a:pt x="987440" y="142430"/>
                </a:lnTo>
                <a:lnTo>
                  <a:pt x="1020816" y="172983"/>
                </a:lnTo>
                <a:lnTo>
                  <a:pt x="1051029" y="205852"/>
                </a:lnTo>
                <a:lnTo>
                  <a:pt x="1077877" y="240867"/>
                </a:lnTo>
                <a:lnTo>
                  <a:pt x="1101154" y="277856"/>
                </a:lnTo>
                <a:lnTo>
                  <a:pt x="1120657" y="316647"/>
                </a:lnTo>
                <a:lnTo>
                  <a:pt x="1136182" y="357069"/>
                </a:lnTo>
                <a:lnTo>
                  <a:pt x="1147524" y="398952"/>
                </a:lnTo>
                <a:lnTo>
                  <a:pt x="1154479" y="442122"/>
                </a:lnTo>
                <a:lnTo>
                  <a:pt x="1156842" y="486410"/>
                </a:lnTo>
                <a:lnTo>
                  <a:pt x="1154479" y="530677"/>
                </a:lnTo>
                <a:lnTo>
                  <a:pt x="1147524" y="573830"/>
                </a:lnTo>
                <a:lnTo>
                  <a:pt x="1136182" y="615696"/>
                </a:lnTo>
                <a:lnTo>
                  <a:pt x="1120657" y="656105"/>
                </a:lnTo>
                <a:lnTo>
                  <a:pt x="1101154" y="694884"/>
                </a:lnTo>
                <a:lnTo>
                  <a:pt x="1077877" y="731863"/>
                </a:lnTo>
                <a:lnTo>
                  <a:pt x="1051029" y="766869"/>
                </a:lnTo>
                <a:lnTo>
                  <a:pt x="1020816" y="799731"/>
                </a:lnTo>
                <a:lnTo>
                  <a:pt x="987440" y="830278"/>
                </a:lnTo>
                <a:lnTo>
                  <a:pt x="951108" y="858337"/>
                </a:lnTo>
                <a:lnTo>
                  <a:pt x="912022" y="883738"/>
                </a:lnTo>
                <a:lnTo>
                  <a:pt x="870387" y="906309"/>
                </a:lnTo>
                <a:lnTo>
                  <a:pt x="826407" y="925878"/>
                </a:lnTo>
                <a:lnTo>
                  <a:pt x="780287" y="942274"/>
                </a:lnTo>
                <a:lnTo>
                  <a:pt x="732230" y="955325"/>
                </a:lnTo>
                <a:lnTo>
                  <a:pt x="682442" y="964859"/>
                </a:lnTo>
                <a:lnTo>
                  <a:pt x="631125" y="970706"/>
                </a:lnTo>
                <a:lnTo>
                  <a:pt x="578485" y="972693"/>
                </a:lnTo>
                <a:lnTo>
                  <a:pt x="525824" y="970706"/>
                </a:lnTo>
                <a:lnTo>
                  <a:pt x="474490" y="964859"/>
                </a:lnTo>
                <a:lnTo>
                  <a:pt x="424685" y="955325"/>
                </a:lnTo>
                <a:lnTo>
                  <a:pt x="376615" y="942274"/>
                </a:lnTo>
                <a:lnTo>
                  <a:pt x="330483" y="925878"/>
                </a:lnTo>
                <a:lnTo>
                  <a:pt x="286493" y="906309"/>
                </a:lnTo>
                <a:lnTo>
                  <a:pt x="244849" y="883738"/>
                </a:lnTo>
                <a:lnTo>
                  <a:pt x="205756" y="858337"/>
                </a:lnTo>
                <a:lnTo>
                  <a:pt x="169418" y="830278"/>
                </a:lnTo>
                <a:lnTo>
                  <a:pt x="136038" y="799731"/>
                </a:lnTo>
                <a:lnTo>
                  <a:pt x="105820" y="766869"/>
                </a:lnTo>
                <a:lnTo>
                  <a:pt x="78970" y="731863"/>
                </a:lnTo>
                <a:lnTo>
                  <a:pt x="55690" y="694884"/>
                </a:lnTo>
                <a:lnTo>
                  <a:pt x="36186" y="656105"/>
                </a:lnTo>
                <a:lnTo>
                  <a:pt x="20661" y="615696"/>
                </a:lnTo>
                <a:lnTo>
                  <a:pt x="9318" y="573830"/>
                </a:lnTo>
                <a:lnTo>
                  <a:pt x="2363" y="530677"/>
                </a:lnTo>
                <a:lnTo>
                  <a:pt x="0" y="486410"/>
                </a:lnTo>
                <a:close/>
              </a:path>
            </a:pathLst>
          </a:custGeom>
          <a:ln w="38100">
            <a:solidFill>
              <a:srgbClr val="FFFFFF"/>
            </a:solidFill>
          </a:ln>
        </p:spPr>
        <p:txBody>
          <a:bodyPr wrap="square" lIns="0" tIns="0" rIns="0" bIns="0" rtlCol="0"/>
          <a:lstStyle/>
          <a:p>
            <a:endParaRPr/>
          </a:p>
        </p:txBody>
      </p:sp>
      <p:sp>
        <p:nvSpPr>
          <p:cNvPr id="43" name="object 38"/>
          <p:cNvSpPr/>
          <p:nvPr/>
        </p:nvSpPr>
        <p:spPr>
          <a:xfrm>
            <a:off x="408404" y="1585370"/>
            <a:ext cx="1033271" cy="891539"/>
          </a:xfrm>
          <a:prstGeom prst="rect">
            <a:avLst/>
          </a:prstGeom>
          <a:blipFill>
            <a:blip r:embed="rId10" cstate="print"/>
            <a:stretch>
              <a:fillRect/>
            </a:stretch>
          </a:blipFill>
        </p:spPr>
        <p:txBody>
          <a:bodyPr wrap="square" lIns="0" tIns="0" rIns="0" bIns="0" rtlCol="0"/>
          <a:lstStyle/>
          <a:p>
            <a:endParaRPr/>
          </a:p>
        </p:txBody>
      </p:sp>
      <p:sp>
        <p:nvSpPr>
          <p:cNvPr id="44" name="object 40"/>
          <p:cNvSpPr/>
          <p:nvPr/>
        </p:nvSpPr>
        <p:spPr>
          <a:xfrm>
            <a:off x="1214777" y="553312"/>
            <a:ext cx="687324" cy="696468"/>
          </a:xfrm>
          <a:prstGeom prst="rect">
            <a:avLst/>
          </a:prstGeom>
          <a:blipFill>
            <a:blip r:embed="rId12" cstate="print"/>
            <a:stretch>
              <a:fillRect/>
            </a:stretch>
          </a:blipFill>
        </p:spPr>
        <p:txBody>
          <a:bodyPr wrap="square" lIns="0" tIns="0" rIns="0" bIns="0" rtlCol="0"/>
          <a:lstStyle/>
          <a:p>
            <a:endParaRPr/>
          </a:p>
        </p:txBody>
      </p:sp>
      <p:sp>
        <p:nvSpPr>
          <p:cNvPr id="45" name="object 41"/>
          <p:cNvSpPr txBox="1"/>
          <p:nvPr/>
        </p:nvSpPr>
        <p:spPr>
          <a:xfrm>
            <a:off x="740248" y="1668880"/>
            <a:ext cx="280035" cy="566822"/>
          </a:xfrm>
          <a:prstGeom prst="rect">
            <a:avLst/>
          </a:prstGeom>
        </p:spPr>
        <p:txBody>
          <a:bodyPr vert="horz" wrap="square" lIns="0" tIns="12700" rIns="0" bIns="0" rtlCol="0">
            <a:spAutoFit/>
          </a:bodyPr>
          <a:lstStyle/>
          <a:p>
            <a:pPr marL="12700">
              <a:spcBef>
                <a:spcPts val="100"/>
              </a:spcBef>
            </a:pPr>
            <a:r>
              <a:rPr lang="en-US" altLang="zh-CN" sz="3600" b="1" dirty="0">
                <a:latin typeface="Arial"/>
                <a:cs typeface="Arial"/>
              </a:rPr>
              <a:t>1</a:t>
            </a:r>
            <a:endParaRPr sz="3600" dirty="0">
              <a:latin typeface="Arial"/>
              <a:cs typeface="Arial"/>
            </a:endParaRPr>
          </a:p>
        </p:txBody>
      </p:sp>
    </p:spTree>
    <p:extLst>
      <p:ext uri="{BB962C8B-B14F-4D97-AF65-F5344CB8AC3E}">
        <p14:creationId xmlns:p14="http://schemas.microsoft.com/office/powerpoint/2010/main" val="107231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Calibri" pitchFamily="34" charset="0"/>
                <a:ea typeface="微软雅黑" pitchFamily="34" charset="-122"/>
                <a:cs typeface="Times New Roman" pitchFamily="18" charset="0"/>
              </a:rPr>
              <a:t>喹诺酮</a:t>
            </a:r>
            <a:r>
              <a:rPr lang="zh-CN" altLang="en-US">
                <a:latin typeface="Calibri" pitchFamily="34" charset="0"/>
                <a:ea typeface="微软雅黑" pitchFamily="34" charset="-122"/>
                <a:cs typeface="Times New Roman" pitchFamily="18" charset="0"/>
              </a:rPr>
              <a:t>儿童应用</a:t>
            </a:r>
            <a:endParaRPr kumimoji="1" lang="zh-CN" altLang="en-US"/>
          </a:p>
        </p:txBody>
      </p:sp>
      <p:sp>
        <p:nvSpPr>
          <p:cNvPr id="3" name="内容占位符 2"/>
          <p:cNvSpPr>
            <a:spLocks noGrp="1"/>
          </p:cNvSpPr>
          <p:nvPr>
            <p:ph idx="1"/>
          </p:nvPr>
        </p:nvSpPr>
        <p:spPr/>
        <p:txBody>
          <a:bodyPr>
            <a:noAutofit/>
          </a:bodyPr>
          <a:lstStyle/>
          <a:p>
            <a:pPr marL="0" indent="0">
              <a:lnSpc>
                <a:spcPct val="150000"/>
              </a:lnSpc>
              <a:buNone/>
            </a:pPr>
            <a:r>
              <a:rPr lang="en-US" altLang="zh-CN" sz="2000" dirty="0"/>
              <a:t>1</a:t>
            </a:r>
            <a:r>
              <a:rPr lang="zh-CN" altLang="en-US" sz="2000" dirty="0"/>
              <a:t>、目前无其他安全有效的治疗药物可用</a:t>
            </a:r>
            <a:r>
              <a:rPr lang="en-US" altLang="zh-CN" sz="2000" dirty="0"/>
              <a:t>;</a:t>
            </a:r>
            <a:endParaRPr lang="zh-CN" altLang="en-US" sz="2000" dirty="0"/>
          </a:p>
          <a:p>
            <a:pPr marL="0" indent="0">
              <a:lnSpc>
                <a:spcPct val="150000"/>
              </a:lnSpc>
              <a:buNone/>
            </a:pPr>
            <a:r>
              <a:rPr lang="en-US" altLang="zh-CN" sz="2000" dirty="0"/>
              <a:t>2</a:t>
            </a:r>
            <a:r>
              <a:rPr lang="zh-CN" altLang="en-US" sz="2000" dirty="0"/>
              <a:t>、药敏试验显示对氟喹诺酮类药物敏感的重症感染患者</a:t>
            </a:r>
            <a:r>
              <a:rPr lang="en-US" altLang="zh-CN" sz="2000" dirty="0"/>
              <a:t>;</a:t>
            </a:r>
            <a:endParaRPr lang="zh-CN" altLang="en-US" sz="2000" dirty="0"/>
          </a:p>
          <a:p>
            <a:pPr marL="0" indent="0">
              <a:lnSpc>
                <a:spcPct val="150000"/>
              </a:lnSpc>
              <a:buNone/>
            </a:pPr>
            <a:r>
              <a:rPr lang="en-US" altLang="zh-CN" sz="2000" dirty="0"/>
              <a:t>3</a:t>
            </a:r>
            <a:r>
              <a:rPr lang="zh-CN" altLang="en-US" sz="2000" dirty="0"/>
              <a:t>、儿童使用 氟喹诺酮药物必须请感染学专家、感染科临床药师会诊</a:t>
            </a:r>
            <a:r>
              <a:rPr lang="en-US" altLang="zh-CN" sz="2000" dirty="0"/>
              <a:t>,</a:t>
            </a:r>
            <a:r>
              <a:rPr lang="zh-CN" altLang="en-US" sz="2000" dirty="0"/>
              <a:t>在充分权衡利弊后谨慎使用</a:t>
            </a:r>
            <a:r>
              <a:rPr lang="en-US" altLang="zh-CN" sz="2000" dirty="0"/>
              <a:t>; </a:t>
            </a:r>
            <a:endParaRPr lang="zh-CN" altLang="en-US" sz="2000" dirty="0"/>
          </a:p>
          <a:p>
            <a:pPr marL="0" indent="0">
              <a:lnSpc>
                <a:spcPct val="150000"/>
              </a:lnSpc>
              <a:buNone/>
            </a:pPr>
            <a:r>
              <a:rPr lang="en-US" altLang="zh-CN" sz="2000" dirty="0"/>
              <a:t>4</a:t>
            </a:r>
            <a:r>
              <a:rPr lang="zh-CN" altLang="en-US" sz="2000" dirty="0"/>
              <a:t>、对于超说明书用药的情况</a:t>
            </a:r>
            <a:r>
              <a:rPr lang="en-US" altLang="zh-CN" sz="2000" dirty="0"/>
              <a:t>,</a:t>
            </a:r>
            <a:r>
              <a:rPr lang="zh-CN" altLang="en-US" sz="2000" dirty="0"/>
              <a:t>应通过医院药事管理与药物治疗学委员会及伦理委员会 审批备案</a:t>
            </a:r>
            <a:r>
              <a:rPr lang="en-US" altLang="zh-CN" sz="2000" dirty="0"/>
              <a:t>,</a:t>
            </a:r>
            <a:r>
              <a:rPr lang="zh-CN" altLang="en-US" sz="2000" dirty="0"/>
              <a:t>并做好患者及家属的知情同意</a:t>
            </a:r>
            <a:r>
              <a:rPr lang="en-US" altLang="zh-CN" sz="2000" dirty="0"/>
              <a:t>,</a:t>
            </a:r>
            <a:r>
              <a:rPr lang="zh-CN" altLang="en-US" sz="2000" dirty="0"/>
              <a:t>以尽可能避免因用药引起的医疗纠纷</a:t>
            </a:r>
            <a:r>
              <a:rPr lang="en-US" altLang="zh-CN" sz="2000" dirty="0"/>
              <a:t>;</a:t>
            </a:r>
            <a:endParaRPr lang="zh-CN" altLang="en-US" sz="2000" dirty="0"/>
          </a:p>
          <a:p>
            <a:pPr marL="0" indent="0">
              <a:lnSpc>
                <a:spcPct val="150000"/>
              </a:lnSpc>
              <a:buNone/>
            </a:pPr>
            <a:r>
              <a:rPr lang="en-US" altLang="zh-CN" sz="2000" dirty="0"/>
              <a:t>5</a:t>
            </a:r>
            <a:r>
              <a:rPr lang="zh-CN" altLang="en-US" sz="2000" dirty="0"/>
              <a:t>、使用氟喹诺酮类药时应谨慎严格控制剂量和时间</a:t>
            </a:r>
            <a:r>
              <a:rPr lang="en-US" altLang="zh-CN" sz="2000" dirty="0"/>
              <a:t>,</a:t>
            </a:r>
            <a:r>
              <a:rPr lang="zh-CN" altLang="en-US" sz="2000" dirty="0"/>
              <a:t>避免长期用药</a:t>
            </a:r>
            <a:r>
              <a:rPr lang="en-US" altLang="zh-CN" sz="2000" dirty="0"/>
              <a:t>,</a:t>
            </a:r>
            <a:r>
              <a:rPr lang="zh-CN" altLang="en-US" sz="2000" dirty="0"/>
              <a:t>同时密切注意短期 可能出现的不良反应，如关节软骨的变化、中枢神经系统影响等</a:t>
            </a:r>
            <a:r>
              <a:rPr lang="en-US" altLang="zh-CN" sz="2000" dirty="0"/>
              <a:t>),</a:t>
            </a:r>
            <a:r>
              <a:rPr lang="zh-CN" altLang="en-US" sz="2000" dirty="0"/>
              <a:t>必要时作随访。 </a:t>
            </a:r>
          </a:p>
        </p:txBody>
      </p:sp>
    </p:spTree>
    <p:extLst>
      <p:ext uri="{BB962C8B-B14F-4D97-AF65-F5344CB8AC3E}">
        <p14:creationId xmlns:p14="http://schemas.microsoft.com/office/powerpoint/2010/main" val="103991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儿科处方点评案例分享（二）</a:t>
            </a:r>
            <a:endParaRPr kumimoji="1" lang="zh-CN" altLang="en-US" dirty="0"/>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953050690"/>
              </p:ext>
            </p:extLst>
          </p:nvPr>
        </p:nvGraphicFramePr>
        <p:xfrm>
          <a:off x="739994" y="1556792"/>
          <a:ext cx="8008471" cy="4114800"/>
        </p:xfrm>
        <a:graphic>
          <a:graphicData uri="http://schemas.openxmlformats.org/drawingml/2006/table">
            <a:tbl>
              <a:tblPr firstRow="1" bandRow="1">
                <a:tableStyleId>{5940675A-B579-460E-94D1-54222C63F5DA}</a:tableStyleId>
              </a:tblPr>
              <a:tblGrid>
                <a:gridCol w="680030">
                  <a:extLst>
                    <a:ext uri="{9D8B030D-6E8A-4147-A177-3AD203B41FA5}">
                      <a16:colId xmlns:a16="http://schemas.microsoft.com/office/drawing/2014/main" val="2918300345"/>
                    </a:ext>
                  </a:extLst>
                </a:gridCol>
                <a:gridCol w="1139137">
                  <a:extLst>
                    <a:ext uri="{9D8B030D-6E8A-4147-A177-3AD203B41FA5}">
                      <a16:colId xmlns:a16="http://schemas.microsoft.com/office/drawing/2014/main" val="528451200"/>
                    </a:ext>
                  </a:extLst>
                </a:gridCol>
                <a:gridCol w="714549">
                  <a:extLst>
                    <a:ext uri="{9D8B030D-6E8A-4147-A177-3AD203B41FA5}">
                      <a16:colId xmlns:a16="http://schemas.microsoft.com/office/drawing/2014/main" val="2116111985"/>
                    </a:ext>
                  </a:extLst>
                </a:gridCol>
                <a:gridCol w="849174">
                  <a:extLst>
                    <a:ext uri="{9D8B030D-6E8A-4147-A177-3AD203B41FA5}">
                      <a16:colId xmlns:a16="http://schemas.microsoft.com/office/drawing/2014/main" val="2634473918"/>
                    </a:ext>
                  </a:extLst>
                </a:gridCol>
                <a:gridCol w="642059">
                  <a:extLst>
                    <a:ext uri="{9D8B030D-6E8A-4147-A177-3AD203B41FA5}">
                      <a16:colId xmlns:a16="http://schemas.microsoft.com/office/drawing/2014/main" val="710091130"/>
                    </a:ext>
                  </a:extLst>
                </a:gridCol>
                <a:gridCol w="849174">
                  <a:extLst>
                    <a:ext uri="{9D8B030D-6E8A-4147-A177-3AD203B41FA5}">
                      <a16:colId xmlns:a16="http://schemas.microsoft.com/office/drawing/2014/main" val="3622176783"/>
                    </a:ext>
                  </a:extLst>
                </a:gridCol>
                <a:gridCol w="3134348">
                  <a:extLst>
                    <a:ext uri="{9D8B030D-6E8A-4147-A177-3AD203B41FA5}">
                      <a16:colId xmlns:a16="http://schemas.microsoft.com/office/drawing/2014/main" val="2060162465"/>
                    </a:ext>
                  </a:extLst>
                </a:gridCol>
              </a:tblGrid>
              <a:tr h="278130">
                <a:tc gridSpan="6">
                  <a:txBody>
                    <a:bodyPr/>
                    <a:lstStyle/>
                    <a:p>
                      <a:r>
                        <a:rPr lang="zh-CN" altLang="en-US" sz="18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800" dirty="0">
                          <a:latin typeface="黑体" panose="02010609060101010101" pitchFamily="49" charset="-122"/>
                          <a:ea typeface="黑体" panose="02010609060101010101" pitchFamily="49" charset="-122"/>
                        </a:rPr>
                        <a:t>XXXX</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8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男</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2</a:t>
                      </a:r>
                      <a:r>
                        <a:rPr lang="zh-CN" altLang="en-US" sz="18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体重</a:t>
                      </a:r>
                      <a:r>
                        <a:rPr lang="en-US" altLang="zh-CN" sz="1800" dirty="0">
                          <a:latin typeface="黑体" panose="02010609060101010101" pitchFamily="49" charset="-122"/>
                          <a:ea typeface="黑体" panose="02010609060101010101" pitchFamily="49" charset="-122"/>
                        </a:rPr>
                        <a:t>10kg</a:t>
                      </a:r>
                      <a:endParaRPr lang="zh-CN" altLang="en-US" sz="18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853481">
                <a:tc gridSpan="2">
                  <a:txBody>
                    <a:bodyPr/>
                    <a:lstStyle/>
                    <a:p>
                      <a:r>
                        <a:rPr lang="zh-CN" altLang="en-US" sz="1800" dirty="0">
                          <a:latin typeface="黑体" panose="02010609060101010101" pitchFamily="49" charset="-122"/>
                          <a:ea typeface="黑体" panose="02010609060101010101" pitchFamily="49" charset="-122"/>
                        </a:rPr>
                        <a:t>诊断：</a:t>
                      </a:r>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癫痫</a:t>
                      </a: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800" dirty="0">
                          <a:latin typeface="黑体" panose="02010609060101010101" pitchFamily="49" charset="-122"/>
                          <a:ea typeface="黑体" panose="02010609060101010101" pitchFamily="49" charset="-122"/>
                        </a:rPr>
                        <a:t>R</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地西泮注射液    </a:t>
                      </a:r>
                      <a:r>
                        <a:rPr lang="en-US" altLang="zh-CN" sz="1800" dirty="0">
                          <a:latin typeface="黑体" panose="02010609060101010101" pitchFamily="49" charset="-122"/>
                          <a:ea typeface="黑体" panose="02010609060101010101" pitchFamily="49" charset="-122"/>
                        </a:rPr>
                        <a:t>10mg</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10</a:t>
                      </a:r>
                      <a:r>
                        <a:rPr lang="zh-CN" altLang="en-US" sz="1800" dirty="0">
                          <a:latin typeface="黑体" panose="02010609060101010101" pitchFamily="49" charset="-122"/>
                          <a:ea typeface="黑体" panose="02010609060101010101" pitchFamily="49" charset="-122"/>
                        </a:rPr>
                        <a:t>支     </a:t>
                      </a: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盒  </a:t>
                      </a: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支，</a:t>
                      </a:r>
                      <a:r>
                        <a:rPr lang="en-US" altLang="zh-CN" sz="1800" dirty="0" err="1">
                          <a:latin typeface="黑体" panose="02010609060101010101" pitchFamily="49" charset="-122"/>
                          <a:ea typeface="黑体" panose="02010609060101010101" pitchFamily="49" charset="-122"/>
                        </a:rPr>
                        <a:t>st</a:t>
                      </a:r>
                      <a:r>
                        <a:rPr lang="zh-CN" altLang="en-US" sz="1800" dirty="0">
                          <a:latin typeface="黑体" panose="02010609060101010101" pitchFamily="49" charset="-122"/>
                          <a:ea typeface="黑体" panose="02010609060101010101" pitchFamily="49" charset="-122"/>
                        </a:rPr>
                        <a:t>，</a:t>
                      </a:r>
                      <a:r>
                        <a:rPr lang="en-US" altLang="zh-CN" sz="1800" dirty="0" err="1">
                          <a:latin typeface="黑体" panose="02010609060101010101" pitchFamily="49" charset="-122"/>
                          <a:ea typeface="黑体" panose="02010609060101010101" pitchFamily="49" charset="-122"/>
                        </a:rPr>
                        <a:t>im</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pPr algn="r"/>
                      <a:r>
                        <a:rPr lang="zh-CN" altLang="en-US" sz="1800" dirty="0">
                          <a:latin typeface="黑体" panose="02010609060101010101" pitchFamily="49" charset="-122"/>
                          <a:ea typeface="黑体" panose="02010609060101010101" pitchFamily="49" charset="-122"/>
                        </a:rPr>
                        <a:t>医师签名（盖章）：</a:t>
                      </a:r>
                      <a:r>
                        <a:rPr lang="en-US" altLang="zh-CN" sz="1800" dirty="0">
                          <a:latin typeface="黑体" panose="02010609060101010101" pitchFamily="49" charset="-122"/>
                          <a:ea typeface="黑体" panose="02010609060101010101" pitchFamily="49" charset="-122"/>
                        </a:rPr>
                        <a:t>XXX     </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800" dirty="0">
                          <a:latin typeface="黑体" panose="02010609060101010101" pitchFamily="49" charset="-122"/>
                          <a:ea typeface="黑体" panose="02010609060101010101" pitchFamily="49" charset="-122"/>
                        </a:rPr>
                        <a:t>金额：</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审核</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调配签名（盖章）：</a:t>
                      </a:r>
                      <a:r>
                        <a:rPr lang="en-US" altLang="zh-CN" sz="1800" dirty="0">
                          <a:latin typeface="黑体" panose="02010609060101010101" pitchFamily="49" charset="-122"/>
                          <a:ea typeface="黑体" panose="02010609060101010101" pitchFamily="49" charset="-122"/>
                        </a:rPr>
                        <a:t>XXX</a:t>
                      </a:r>
                      <a:r>
                        <a:rPr lang="zh-CN" altLang="en-US" sz="1800" dirty="0">
                          <a:latin typeface="黑体" panose="02010609060101010101" pitchFamily="49" charset="-122"/>
                          <a:ea typeface="黑体" panose="02010609060101010101" pitchFamily="49" charset="-122"/>
                        </a:rPr>
                        <a:t>核对发药签名（盖章）：</a:t>
                      </a:r>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Tree>
    <p:extLst>
      <p:ext uri="{BB962C8B-B14F-4D97-AF65-F5344CB8AC3E}">
        <p14:creationId xmlns:p14="http://schemas.microsoft.com/office/powerpoint/2010/main" val="112910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kumimoji="1" lang="zh-CN" altLang="en-US"/>
          </a:p>
        </p:txBody>
      </p:sp>
      <p:sp>
        <p:nvSpPr>
          <p:cNvPr id="4" name="内容占位符 2"/>
          <p:cNvSpPr txBox="1">
            <a:spLocks/>
          </p:cNvSpPr>
          <p:nvPr/>
        </p:nvSpPr>
        <p:spPr>
          <a:xfrm>
            <a:off x="236669" y="824498"/>
            <a:ext cx="8229600" cy="300781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2000" dirty="0">
                <a:latin typeface="Microsoft YaHei" charset="0"/>
                <a:ea typeface="Microsoft YaHei" charset="0"/>
                <a:cs typeface="Microsoft YaHei" charset="0"/>
              </a:rPr>
              <a:t>      地西泮在治疗癫痫时，儿童使用分年龄阶段，每个阶段并不一样，用量过大会出现呼吸抑制等不良反应。</a:t>
            </a:r>
          </a:p>
          <a:p>
            <a:pPr marL="0" indent="0">
              <a:lnSpc>
                <a:spcPct val="150000"/>
              </a:lnSpc>
              <a:buNone/>
            </a:pPr>
            <a:r>
              <a:rPr lang="zh-CN" altLang="en-US" sz="2000" dirty="0">
                <a:latin typeface="Microsoft YaHei" charset="0"/>
                <a:ea typeface="Microsoft YaHei" charset="0"/>
                <a:cs typeface="Microsoft YaHei" charset="0"/>
              </a:rPr>
              <a:t>处方分析：</a:t>
            </a:r>
            <a:endParaRPr lang="en-US" altLang="zh-CN" sz="2000" dirty="0">
              <a:latin typeface="Microsoft YaHei" charset="0"/>
              <a:ea typeface="Microsoft YaHei" charset="0"/>
              <a:cs typeface="Microsoft YaHei" charset="0"/>
            </a:endParaRPr>
          </a:p>
          <a:p>
            <a:pPr marL="0" indent="0">
              <a:lnSpc>
                <a:spcPct val="150000"/>
              </a:lnSpc>
              <a:buNone/>
            </a:pPr>
            <a:r>
              <a:rPr kumimoji="1" lang="en-US" altLang="zh-CN" sz="2000" dirty="0">
                <a:latin typeface="Microsoft YaHei" charset="0"/>
                <a:ea typeface="Microsoft YaHei" charset="0"/>
                <a:cs typeface="Microsoft YaHei" charset="0"/>
              </a:rPr>
              <a:t>1</a:t>
            </a:r>
            <a:r>
              <a:rPr kumimoji="1" lang="zh-CN" altLang="en-US" sz="2000" dirty="0">
                <a:latin typeface="Microsoft YaHei" charset="0"/>
                <a:ea typeface="Microsoft YaHei" charset="0"/>
                <a:cs typeface="Microsoft YaHei" charset="0"/>
              </a:rPr>
              <a:t>、地西泮注射液在治疗儿童</a:t>
            </a:r>
            <a:r>
              <a:rPr lang="zh-CN" altLang="en-US" sz="2000" dirty="0">
                <a:solidFill>
                  <a:srgbClr val="000000"/>
                </a:solidFill>
                <a:latin typeface="Microsoft YaHei" charset="0"/>
                <a:ea typeface="Microsoft YaHei" charset="0"/>
                <a:cs typeface="Microsoft YaHei" charset="0"/>
              </a:rPr>
              <a:t>癫痫发作、癫痫持续状态和严重复发性癫痫时出生</a:t>
            </a:r>
            <a:r>
              <a:rPr lang="en-US" altLang="zh-CN" sz="2000" dirty="0">
                <a:solidFill>
                  <a:srgbClr val="000000"/>
                </a:solidFill>
                <a:latin typeface="Microsoft YaHei" charset="0"/>
                <a:ea typeface="Microsoft YaHei" charset="0"/>
                <a:cs typeface="Microsoft YaHei" charset="0"/>
              </a:rPr>
              <a:t>30</a:t>
            </a:r>
            <a:r>
              <a:rPr lang="zh-CN" altLang="en-US" sz="2000" dirty="0">
                <a:solidFill>
                  <a:srgbClr val="000000"/>
                </a:solidFill>
                <a:latin typeface="Microsoft YaHei" charset="0"/>
                <a:ea typeface="Microsoft YaHei" charset="0"/>
                <a:cs typeface="Microsoft YaHei" charset="0"/>
              </a:rPr>
              <a:t>日至</a:t>
            </a:r>
            <a:r>
              <a:rPr lang="en-US" altLang="zh-CN" sz="2000" dirty="0">
                <a:solidFill>
                  <a:srgbClr val="000000"/>
                </a:solidFill>
                <a:latin typeface="Microsoft YaHei" charset="0"/>
                <a:ea typeface="Microsoft YaHei" charset="0"/>
                <a:cs typeface="Microsoft YaHei" charset="0"/>
              </a:rPr>
              <a:t>5</a:t>
            </a:r>
            <a:r>
              <a:rPr lang="zh-CN" altLang="en-US" sz="2000" dirty="0">
                <a:solidFill>
                  <a:srgbClr val="000000"/>
                </a:solidFill>
                <a:latin typeface="Microsoft YaHei" charset="0"/>
                <a:ea typeface="Microsoft YaHei" charset="0"/>
                <a:cs typeface="Microsoft YaHei" charset="0"/>
              </a:rPr>
              <a:t>岁的儿童，每</a:t>
            </a:r>
            <a:r>
              <a:rPr lang="en-US" altLang="zh-CN" sz="2000" dirty="0">
                <a:solidFill>
                  <a:srgbClr val="000000"/>
                </a:solidFill>
                <a:latin typeface="Microsoft YaHei" charset="0"/>
                <a:ea typeface="Microsoft YaHei" charset="0"/>
                <a:cs typeface="Microsoft YaHei" charset="0"/>
              </a:rPr>
              <a:t>2-5</a:t>
            </a:r>
            <a:r>
              <a:rPr lang="zh-CN" altLang="en-US" sz="2000" dirty="0">
                <a:solidFill>
                  <a:srgbClr val="000000"/>
                </a:solidFill>
                <a:latin typeface="Microsoft YaHei" charset="0"/>
                <a:ea typeface="Microsoft YaHei" charset="0"/>
                <a:cs typeface="Microsoft YaHei" charset="0"/>
              </a:rPr>
              <a:t>分钟用</a:t>
            </a:r>
            <a:r>
              <a:rPr lang="en-US" altLang="zh-CN" sz="2000" dirty="0">
                <a:solidFill>
                  <a:srgbClr val="000000"/>
                </a:solidFill>
                <a:latin typeface="Microsoft YaHei" charset="0"/>
                <a:ea typeface="Microsoft YaHei" charset="0"/>
                <a:cs typeface="Microsoft YaHei" charset="0"/>
              </a:rPr>
              <a:t>0.2-0.5mg</a:t>
            </a:r>
            <a:r>
              <a:rPr lang="zh-CN" altLang="en-US" sz="2000" dirty="0">
                <a:solidFill>
                  <a:srgbClr val="000000"/>
                </a:solidFill>
                <a:latin typeface="Microsoft YaHei" charset="0"/>
                <a:ea typeface="Microsoft YaHei" charset="0"/>
                <a:cs typeface="Microsoft YaHei" charset="0"/>
              </a:rPr>
              <a:t>，最大剂量为</a:t>
            </a:r>
            <a:r>
              <a:rPr lang="en-US" altLang="zh-CN" sz="2000" dirty="0">
                <a:solidFill>
                  <a:srgbClr val="000000"/>
                </a:solidFill>
                <a:latin typeface="Microsoft YaHei" charset="0"/>
                <a:ea typeface="Microsoft YaHei" charset="0"/>
                <a:cs typeface="Microsoft YaHei" charset="0"/>
              </a:rPr>
              <a:t>5mg</a:t>
            </a:r>
            <a:r>
              <a:rPr lang="zh-CN" altLang="en-US" sz="2000" dirty="0">
                <a:solidFill>
                  <a:srgbClr val="000000"/>
                </a:solidFill>
                <a:latin typeface="Microsoft YaHei" charset="0"/>
                <a:ea typeface="Microsoft YaHei" charset="0"/>
                <a:cs typeface="Microsoft YaHei" charset="0"/>
              </a:rPr>
              <a:t>。</a:t>
            </a:r>
            <a:r>
              <a:rPr lang="en-US" altLang="zh-CN" sz="2000" dirty="0">
                <a:solidFill>
                  <a:srgbClr val="000000"/>
                </a:solidFill>
                <a:latin typeface="Microsoft YaHei" charset="0"/>
                <a:ea typeface="Microsoft YaHei" charset="0"/>
                <a:cs typeface="Microsoft YaHei" charset="0"/>
              </a:rPr>
              <a:t>5</a:t>
            </a:r>
            <a:r>
              <a:rPr lang="zh-CN" altLang="en-US" sz="2000" dirty="0">
                <a:solidFill>
                  <a:srgbClr val="000000"/>
                </a:solidFill>
                <a:latin typeface="Microsoft YaHei" charset="0"/>
                <a:ea typeface="Microsoft YaHei" charset="0"/>
                <a:cs typeface="Microsoft YaHei" charset="0"/>
              </a:rPr>
              <a:t>岁以上儿童，每</a:t>
            </a:r>
            <a:r>
              <a:rPr lang="en-US" altLang="zh-CN" sz="2000" dirty="0">
                <a:solidFill>
                  <a:srgbClr val="000000"/>
                </a:solidFill>
                <a:latin typeface="Microsoft YaHei" charset="0"/>
                <a:ea typeface="Microsoft YaHei" charset="0"/>
                <a:cs typeface="Microsoft YaHei" charset="0"/>
              </a:rPr>
              <a:t>2-5</a:t>
            </a:r>
            <a:r>
              <a:rPr lang="zh-CN" altLang="en-US" sz="2000" dirty="0">
                <a:solidFill>
                  <a:srgbClr val="000000"/>
                </a:solidFill>
                <a:latin typeface="Microsoft YaHei" charset="0"/>
                <a:ea typeface="Microsoft YaHei" charset="0"/>
                <a:cs typeface="Microsoft YaHei" charset="0"/>
              </a:rPr>
              <a:t>分钟用</a:t>
            </a:r>
            <a:r>
              <a:rPr lang="en-US" altLang="zh-CN" sz="2000" dirty="0">
                <a:solidFill>
                  <a:srgbClr val="000000"/>
                </a:solidFill>
                <a:latin typeface="Microsoft YaHei" charset="0"/>
                <a:ea typeface="Microsoft YaHei" charset="0"/>
                <a:cs typeface="Microsoft YaHei" charset="0"/>
              </a:rPr>
              <a:t>1mg</a:t>
            </a:r>
            <a:r>
              <a:rPr lang="zh-CN" altLang="en-US" sz="2000" dirty="0">
                <a:solidFill>
                  <a:srgbClr val="000000"/>
                </a:solidFill>
                <a:latin typeface="Microsoft YaHei" charset="0"/>
                <a:ea typeface="Microsoft YaHei" charset="0"/>
                <a:cs typeface="Microsoft YaHei" charset="0"/>
              </a:rPr>
              <a:t>，最大剂量为</a:t>
            </a:r>
            <a:r>
              <a:rPr lang="en-US" altLang="zh-CN" sz="2000" dirty="0">
                <a:solidFill>
                  <a:srgbClr val="000000"/>
                </a:solidFill>
                <a:latin typeface="Microsoft YaHei" charset="0"/>
                <a:ea typeface="Microsoft YaHei" charset="0"/>
                <a:cs typeface="Microsoft YaHei" charset="0"/>
              </a:rPr>
              <a:t>10mg</a:t>
            </a:r>
            <a:r>
              <a:rPr lang="zh-CN" altLang="en-US" sz="2000" dirty="0">
                <a:solidFill>
                  <a:srgbClr val="000000"/>
                </a:solidFill>
                <a:latin typeface="Microsoft YaHei" charset="0"/>
                <a:ea typeface="Microsoft YaHei" charset="0"/>
                <a:cs typeface="Microsoft YaHei" charset="0"/>
              </a:rPr>
              <a:t>。必要时在</a:t>
            </a:r>
            <a:r>
              <a:rPr lang="en-US" altLang="zh-CN" sz="2000" dirty="0">
                <a:solidFill>
                  <a:srgbClr val="000000"/>
                </a:solidFill>
                <a:latin typeface="Microsoft YaHei" charset="0"/>
                <a:ea typeface="Microsoft YaHei" charset="0"/>
                <a:cs typeface="Microsoft YaHei" charset="0"/>
              </a:rPr>
              <a:t>2-4</a:t>
            </a:r>
            <a:r>
              <a:rPr lang="zh-CN" altLang="en-US" sz="2000" dirty="0">
                <a:solidFill>
                  <a:srgbClr val="000000"/>
                </a:solidFill>
                <a:latin typeface="Microsoft YaHei" charset="0"/>
                <a:ea typeface="Microsoft YaHei" charset="0"/>
                <a:cs typeface="Microsoft YaHei" charset="0"/>
              </a:rPr>
              <a:t>小时内可重复注射。该患儿</a:t>
            </a:r>
            <a:r>
              <a:rPr lang="en-US" altLang="zh-CN" sz="2000" dirty="0">
                <a:solidFill>
                  <a:srgbClr val="000000"/>
                </a:solidFill>
                <a:latin typeface="Microsoft YaHei" charset="0"/>
                <a:ea typeface="Microsoft YaHei" charset="0"/>
                <a:cs typeface="Microsoft YaHei" charset="0"/>
              </a:rPr>
              <a:t>2</a:t>
            </a:r>
            <a:r>
              <a:rPr lang="zh-CN" altLang="en-US" sz="2000" dirty="0">
                <a:solidFill>
                  <a:srgbClr val="000000"/>
                </a:solidFill>
                <a:latin typeface="Microsoft YaHei" charset="0"/>
                <a:ea typeface="Microsoft YaHei" charset="0"/>
                <a:cs typeface="Microsoft YaHei" charset="0"/>
              </a:rPr>
              <a:t>岁，最大剂量不超过</a:t>
            </a:r>
            <a:r>
              <a:rPr lang="en-US" altLang="zh-CN" sz="2000" dirty="0">
                <a:solidFill>
                  <a:srgbClr val="000000"/>
                </a:solidFill>
                <a:latin typeface="Microsoft YaHei" charset="0"/>
                <a:ea typeface="Microsoft YaHei" charset="0"/>
                <a:cs typeface="Microsoft YaHei" charset="0"/>
              </a:rPr>
              <a:t>5mg</a:t>
            </a:r>
            <a:r>
              <a:rPr lang="zh-CN" altLang="en-US" sz="2000" dirty="0">
                <a:solidFill>
                  <a:srgbClr val="000000"/>
                </a:solidFill>
                <a:latin typeface="Microsoft YaHei" charset="0"/>
                <a:ea typeface="Microsoft YaHei" charset="0"/>
                <a:cs typeface="Microsoft YaHei" charset="0"/>
              </a:rPr>
              <a:t>（半支）</a:t>
            </a:r>
            <a:endParaRPr lang="en-US" altLang="zh-CN" sz="2000" dirty="0">
              <a:solidFill>
                <a:srgbClr val="000000"/>
              </a:solidFill>
              <a:latin typeface="Microsoft YaHei" charset="0"/>
              <a:ea typeface="Microsoft YaHei" charset="0"/>
              <a:cs typeface="Microsoft YaHei" charset="0"/>
            </a:endParaRPr>
          </a:p>
          <a:p>
            <a:pPr marL="0" indent="0">
              <a:lnSpc>
                <a:spcPct val="150000"/>
              </a:lnSpc>
              <a:buNone/>
            </a:pPr>
            <a:r>
              <a:rPr kumimoji="1" lang="en-US" altLang="zh-CN" sz="2000" dirty="0">
                <a:latin typeface="Microsoft YaHei" charset="0"/>
                <a:ea typeface="Microsoft YaHei" charset="0"/>
                <a:cs typeface="Microsoft YaHei" charset="0"/>
              </a:rPr>
              <a:t>2</a:t>
            </a:r>
            <a:r>
              <a:rPr kumimoji="1" lang="zh-CN" altLang="en-US" sz="2000" dirty="0">
                <a:latin typeface="Microsoft YaHei" charset="0"/>
                <a:ea typeface="Microsoft YaHei" charset="0"/>
                <a:cs typeface="Microsoft YaHei" charset="0"/>
              </a:rPr>
              <a:t>、本品含有苯甲醇，苯甲醇</a:t>
            </a:r>
            <a:r>
              <a:rPr lang="zh-CN" altLang="en-US" sz="2000" dirty="0">
                <a:solidFill>
                  <a:srgbClr val="000000"/>
                </a:solidFill>
                <a:latin typeface="Microsoft YaHei" charset="0"/>
                <a:ea typeface="Microsoft YaHei" charset="0"/>
                <a:cs typeface="Microsoft YaHei" charset="0"/>
              </a:rPr>
              <a:t>具有溶血作用，肌内注射对肌肉有刺激性，易形成难于吸收的硬结。反复肌内注射可引起臀肌挛缩症。</a:t>
            </a:r>
            <a:r>
              <a:rPr kumimoji="1" lang="zh-CN" altLang="en-US" sz="2000" dirty="0">
                <a:latin typeface="Microsoft YaHei" charset="0"/>
                <a:ea typeface="Microsoft YaHei" charset="0"/>
                <a:cs typeface="Microsoft YaHei" charset="0"/>
              </a:rPr>
              <a:t>禁用于儿童肌肉注射，应该静注</a:t>
            </a:r>
            <a:endParaRPr lang="zh-CN" altLang="en-US" sz="2000" dirty="0">
              <a:latin typeface="Microsoft YaHei" charset="0"/>
              <a:ea typeface="Microsoft YaHei" charset="0"/>
              <a:cs typeface="Microsoft YaHei" charset="0"/>
            </a:endParaRPr>
          </a:p>
        </p:txBody>
      </p:sp>
      <p:sp>
        <p:nvSpPr>
          <p:cNvPr id="7" name="文本框 6"/>
          <p:cNvSpPr txBox="1"/>
          <p:nvPr/>
        </p:nvSpPr>
        <p:spPr>
          <a:xfrm>
            <a:off x="710729" y="5710336"/>
            <a:ext cx="3640740" cy="646331"/>
          </a:xfrm>
          <a:prstGeom prst="rect">
            <a:avLst/>
          </a:prstGeom>
          <a:noFill/>
        </p:spPr>
        <p:txBody>
          <a:bodyPr wrap="none" rtlCol="0">
            <a:spAutoFit/>
          </a:bodyPr>
          <a:lstStyle/>
          <a:p>
            <a:r>
              <a:rPr kumimoji="1" lang="en-US" altLang="zh-CN" b="1" dirty="0">
                <a:latin typeface="Microsoft YaHei" charset="0"/>
                <a:ea typeface="Microsoft YaHei" charset="0"/>
                <a:cs typeface="Microsoft YaHei" charset="0"/>
              </a:rPr>
              <a:t>2-3</a:t>
            </a:r>
            <a:r>
              <a:rPr kumimoji="1" lang="zh-CN" altLang="en-US" b="1" dirty="0">
                <a:latin typeface="Microsoft YaHei" charset="0"/>
                <a:ea typeface="Microsoft YaHei" charset="0"/>
                <a:cs typeface="Microsoft YaHei" charset="0"/>
              </a:rPr>
              <a:t> 药品剂型或给药途径不适宜的</a:t>
            </a:r>
          </a:p>
          <a:p>
            <a:r>
              <a:rPr kumimoji="1" lang="en-US" altLang="zh-CN" b="1" dirty="0">
                <a:latin typeface="Microsoft YaHei" charset="0"/>
                <a:ea typeface="Microsoft YaHei" charset="0"/>
                <a:cs typeface="Microsoft YaHei" charset="0"/>
              </a:rPr>
              <a:t>2-5</a:t>
            </a:r>
            <a:r>
              <a:rPr kumimoji="1" lang="zh-CN" altLang="en-US" b="1" dirty="0">
                <a:latin typeface="Microsoft YaHei" charset="0"/>
                <a:ea typeface="Microsoft YaHei" charset="0"/>
                <a:cs typeface="Microsoft YaHei" charset="0"/>
              </a:rPr>
              <a:t> 用法用量不适宜的</a:t>
            </a:r>
          </a:p>
        </p:txBody>
      </p:sp>
    </p:spTree>
    <p:extLst>
      <p:ext uri="{BB962C8B-B14F-4D97-AF65-F5344CB8AC3E}">
        <p14:creationId xmlns:p14="http://schemas.microsoft.com/office/powerpoint/2010/main" val="172960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儿科处方点评案例分享（三）</a:t>
            </a:r>
            <a:endParaRPr kumimoji="1" lang="zh-CN" altLang="en-US" dirty="0"/>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1280607476"/>
              </p:ext>
            </p:extLst>
          </p:nvPr>
        </p:nvGraphicFramePr>
        <p:xfrm>
          <a:off x="539552" y="1268760"/>
          <a:ext cx="7893717" cy="3840480"/>
        </p:xfrm>
        <a:graphic>
          <a:graphicData uri="http://schemas.openxmlformats.org/drawingml/2006/table">
            <a:tbl>
              <a:tblPr firstRow="1" bandRow="1">
                <a:tableStyleId>{5940675A-B579-460E-94D1-54222C63F5DA}</a:tableStyleId>
              </a:tblPr>
              <a:tblGrid>
                <a:gridCol w="670286">
                  <a:extLst>
                    <a:ext uri="{9D8B030D-6E8A-4147-A177-3AD203B41FA5}">
                      <a16:colId xmlns:a16="http://schemas.microsoft.com/office/drawing/2014/main" val="2918300345"/>
                    </a:ext>
                  </a:extLst>
                </a:gridCol>
                <a:gridCol w="769874">
                  <a:extLst>
                    <a:ext uri="{9D8B030D-6E8A-4147-A177-3AD203B41FA5}">
                      <a16:colId xmlns:a16="http://schemas.microsoft.com/office/drawing/2014/main" val="528451200"/>
                    </a:ext>
                  </a:extLst>
                </a:gridCol>
                <a:gridCol w="1057248">
                  <a:extLst>
                    <a:ext uri="{9D8B030D-6E8A-4147-A177-3AD203B41FA5}">
                      <a16:colId xmlns:a16="http://schemas.microsoft.com/office/drawing/2014/main" val="2116111985"/>
                    </a:ext>
                  </a:extLst>
                </a:gridCol>
                <a:gridCol w="837006">
                  <a:extLst>
                    <a:ext uri="{9D8B030D-6E8A-4147-A177-3AD203B41FA5}">
                      <a16:colId xmlns:a16="http://schemas.microsoft.com/office/drawing/2014/main" val="2634473918"/>
                    </a:ext>
                  </a:extLst>
                </a:gridCol>
                <a:gridCol w="632859">
                  <a:extLst>
                    <a:ext uri="{9D8B030D-6E8A-4147-A177-3AD203B41FA5}">
                      <a16:colId xmlns:a16="http://schemas.microsoft.com/office/drawing/2014/main" val="710091130"/>
                    </a:ext>
                  </a:extLst>
                </a:gridCol>
                <a:gridCol w="837006">
                  <a:extLst>
                    <a:ext uri="{9D8B030D-6E8A-4147-A177-3AD203B41FA5}">
                      <a16:colId xmlns:a16="http://schemas.microsoft.com/office/drawing/2014/main" val="3622176783"/>
                    </a:ext>
                  </a:extLst>
                </a:gridCol>
                <a:gridCol w="3089438">
                  <a:extLst>
                    <a:ext uri="{9D8B030D-6E8A-4147-A177-3AD203B41FA5}">
                      <a16:colId xmlns:a16="http://schemas.microsoft.com/office/drawing/2014/main" val="2060162465"/>
                    </a:ext>
                  </a:extLst>
                </a:gridCol>
              </a:tblGrid>
              <a:tr h="278130">
                <a:tc gridSpan="6">
                  <a:txBody>
                    <a:bodyPr/>
                    <a:lstStyle/>
                    <a:p>
                      <a:r>
                        <a:rPr lang="zh-CN" altLang="en-US" sz="18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800" dirty="0">
                          <a:latin typeface="黑体" panose="02010609060101010101" pitchFamily="49" charset="-122"/>
                          <a:ea typeface="黑体" panose="02010609060101010101" pitchFamily="49" charset="-122"/>
                        </a:rPr>
                        <a:t>XXXX</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8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男</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4</a:t>
                      </a:r>
                      <a:r>
                        <a:rPr lang="zh-CN" altLang="en-US" sz="18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体重</a:t>
                      </a:r>
                      <a:r>
                        <a:rPr lang="en-US" altLang="zh-CN" sz="1800" dirty="0">
                          <a:latin typeface="黑体" panose="02010609060101010101" pitchFamily="49" charset="-122"/>
                          <a:ea typeface="黑体" panose="02010609060101010101" pitchFamily="49" charset="-122"/>
                        </a:rPr>
                        <a:t>17kg</a:t>
                      </a:r>
                      <a:endParaRPr lang="zh-CN" altLang="en-US" sz="18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1800" dirty="0">
                          <a:latin typeface="黑体" panose="02010609060101010101" pitchFamily="49" charset="-122"/>
                          <a:ea typeface="黑体" panose="02010609060101010101" pitchFamily="49" charset="-122"/>
                        </a:rPr>
                        <a:t>诊断：</a:t>
                      </a:r>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流感，咳嗽</a:t>
                      </a: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800" dirty="0">
                          <a:latin typeface="黑体" panose="02010609060101010101" pitchFamily="49" charset="-122"/>
                          <a:ea typeface="黑体" panose="02010609060101010101" pitchFamily="49" charset="-122"/>
                        </a:rPr>
                        <a:t>R</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阿奇霉素混悬液   </a:t>
                      </a:r>
                      <a:r>
                        <a:rPr lang="en-US" altLang="zh-CN" sz="1800" dirty="0">
                          <a:latin typeface="黑体" panose="02010609060101010101" pitchFamily="49" charset="-122"/>
                          <a:ea typeface="黑体" panose="02010609060101010101" pitchFamily="49" charset="-122"/>
                        </a:rPr>
                        <a:t>0.5g/</a:t>
                      </a:r>
                      <a:r>
                        <a:rPr lang="zh-CN" altLang="en-US" sz="1800" dirty="0">
                          <a:latin typeface="黑体" panose="02010609060101010101" pitchFamily="49" charset="-122"/>
                          <a:ea typeface="黑体" panose="02010609060101010101" pitchFamily="49" charset="-122"/>
                        </a:rPr>
                        <a:t>袋   </a:t>
                      </a:r>
                      <a:r>
                        <a:rPr lang="en-US" altLang="zh-CN" sz="1800" dirty="0">
                          <a:latin typeface="黑体" panose="02010609060101010101" pitchFamily="49" charset="-122"/>
                          <a:ea typeface="黑体" panose="02010609060101010101" pitchFamily="49" charset="-122"/>
                        </a:rPr>
                        <a:t>0.17g</a:t>
                      </a:r>
                      <a:r>
                        <a:rPr lang="zh-CN" altLang="en-US" sz="1800" dirty="0">
                          <a:latin typeface="黑体" panose="02010609060101010101" pitchFamily="49" charset="-122"/>
                          <a:ea typeface="黑体" panose="02010609060101010101" pitchFamily="49" charset="-122"/>
                        </a:rPr>
                        <a:t>，每天一次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                              医师签名（盖章）：</a:t>
                      </a:r>
                      <a:r>
                        <a:rPr lang="en-US" altLang="zh-CN" sz="1800" dirty="0">
                          <a:latin typeface="黑体" panose="02010609060101010101" pitchFamily="49" charset="-122"/>
                          <a:ea typeface="黑体" panose="02010609060101010101" pitchFamily="49" charset="-122"/>
                        </a:rPr>
                        <a:t>XXX     </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800" dirty="0">
                          <a:latin typeface="黑体" panose="02010609060101010101" pitchFamily="49" charset="-122"/>
                          <a:ea typeface="黑体" panose="02010609060101010101" pitchFamily="49" charset="-122"/>
                        </a:rPr>
                        <a:t>金额：</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审核</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调配签名（盖章）：</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核对发药签名（盖章）：</a:t>
                      </a:r>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Tree>
    <p:extLst>
      <p:ext uri="{BB962C8B-B14F-4D97-AF65-F5344CB8AC3E}">
        <p14:creationId xmlns:p14="http://schemas.microsoft.com/office/powerpoint/2010/main" val="119495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kumimoji="1" lang="zh-CN" altLang="en-US"/>
          </a:p>
        </p:txBody>
      </p:sp>
      <p:sp>
        <p:nvSpPr>
          <p:cNvPr id="3" name="内容占位符 2"/>
          <p:cNvSpPr>
            <a:spLocks noGrp="1"/>
          </p:cNvSpPr>
          <p:nvPr>
            <p:ph idx="1"/>
          </p:nvPr>
        </p:nvSpPr>
        <p:spPr/>
        <p:txBody>
          <a:bodyPr>
            <a:normAutofit/>
          </a:bodyPr>
          <a:lstStyle/>
          <a:p>
            <a:pPr marL="0" indent="0">
              <a:lnSpc>
                <a:spcPct val="100000"/>
              </a:lnSpc>
              <a:buNone/>
            </a:pPr>
            <a:r>
              <a:rPr lang="zh-CN" altLang="en-US" sz="2000" dirty="0"/>
              <a:t>        流感的病原体主要是流感病毒</a:t>
            </a:r>
            <a:r>
              <a:rPr lang="en-US" altLang="zh-CN" sz="2000" dirty="0"/>
              <a:t>A</a:t>
            </a:r>
            <a:r>
              <a:rPr lang="zh-CN" altLang="en-US" sz="2000" dirty="0"/>
              <a:t>、</a:t>
            </a:r>
            <a:r>
              <a:rPr lang="en-US" altLang="zh-CN" sz="2000" dirty="0"/>
              <a:t>B</a:t>
            </a:r>
            <a:r>
              <a:rPr lang="zh-CN" altLang="en-US" sz="2000" dirty="0"/>
              <a:t>、</a:t>
            </a:r>
            <a:r>
              <a:rPr lang="en-US" altLang="zh-CN" sz="2000" dirty="0"/>
              <a:t>C</a:t>
            </a:r>
            <a:r>
              <a:rPr lang="zh-CN" altLang="en-US" sz="2000" dirty="0"/>
              <a:t>型及变异型等，并非细菌。咳嗽的原因可能由于寒冷刺激、花粉过敏、空气污染和气道阻塞所致，并不一定细菌感染，但在临床上无明显感染指征常被给予抗菌药物。</a:t>
            </a:r>
          </a:p>
          <a:p>
            <a:pPr marL="0" indent="0">
              <a:lnSpc>
                <a:spcPct val="100000"/>
              </a:lnSpc>
              <a:buNone/>
            </a:pPr>
            <a:r>
              <a:rPr lang="zh-CN" altLang="en-US" sz="2000" dirty="0"/>
              <a:t>       此患者咳嗽，但无感染诊断（白细胞计数不高，</a:t>
            </a:r>
            <a:r>
              <a:rPr lang="en-US" altLang="zh-CN" sz="2000" dirty="0"/>
              <a:t>C</a:t>
            </a:r>
            <a:r>
              <a:rPr lang="zh-CN" altLang="en-US" sz="2000" dirty="0"/>
              <a:t>反应蛋白正常</a:t>
            </a:r>
            <a:r>
              <a:rPr lang="en-US" altLang="zh-CN" sz="2000" dirty="0"/>
              <a:t>),</a:t>
            </a:r>
            <a:r>
              <a:rPr lang="zh-CN" altLang="en-US" sz="2000" dirty="0"/>
              <a:t>给予阿奇霉素口服，一日一次，一次</a:t>
            </a:r>
            <a:r>
              <a:rPr lang="en-US" altLang="zh-CN" sz="2000" dirty="0"/>
              <a:t>0.17</a:t>
            </a:r>
            <a:r>
              <a:rPr lang="zh-CN" altLang="en-US" sz="2000" dirty="0"/>
              <a:t>克。</a:t>
            </a:r>
          </a:p>
          <a:p>
            <a:pPr marL="0" indent="0">
              <a:lnSpc>
                <a:spcPct val="100000"/>
              </a:lnSpc>
              <a:buNone/>
            </a:pPr>
            <a:r>
              <a:rPr lang="zh-CN" altLang="en-US" sz="2000" dirty="0"/>
              <a:t>分析：由于上面所述原因，咳嗽的病因有多种可能，并非阿奇霉素的适应证，属于非适应证用药</a:t>
            </a:r>
            <a:endParaRPr kumimoji="1" lang="zh-CN" altLang="en-US" sz="2000" dirty="0"/>
          </a:p>
        </p:txBody>
      </p:sp>
      <p:sp>
        <p:nvSpPr>
          <p:cNvPr id="4" name="矩形 3"/>
          <p:cNvSpPr/>
          <p:nvPr/>
        </p:nvSpPr>
        <p:spPr>
          <a:xfrm>
            <a:off x="342595" y="5398359"/>
            <a:ext cx="2717411" cy="507831"/>
          </a:xfrm>
          <a:prstGeom prst="rect">
            <a:avLst/>
          </a:prstGeom>
        </p:spPr>
        <p:txBody>
          <a:bodyPr wrap="none">
            <a:spAutoFit/>
          </a:bodyPr>
          <a:lstStyle/>
          <a:p>
            <a:pPr indent="228600" algn="just">
              <a:lnSpc>
                <a:spcPct val="150000"/>
              </a:lnSpc>
            </a:pPr>
            <a:r>
              <a:rPr lang="en-US" altLang="zh-CN" b="1" kern="0" dirty="0">
                <a:solidFill>
                  <a:srgbClr val="000000"/>
                </a:solidFill>
                <a:latin typeface="Heiti SC Medium" charset="-122"/>
                <a:ea typeface="Heiti SC Medium" charset="-122"/>
                <a:cs typeface="Heiti SC Medium" charset="-122"/>
              </a:rPr>
              <a:t>2-1. </a:t>
            </a:r>
            <a:r>
              <a:rPr lang="zh-CN" altLang="zh-CN" b="1" kern="0" dirty="0">
                <a:solidFill>
                  <a:srgbClr val="000000"/>
                </a:solidFill>
                <a:latin typeface="Heiti SC Medium" charset="-122"/>
                <a:ea typeface="Heiti SC Medium" charset="-122"/>
                <a:cs typeface="Heiti SC Medium" charset="-122"/>
              </a:rPr>
              <a:t>适应证不适宜的；</a:t>
            </a:r>
            <a:endParaRPr lang="zh-CN" altLang="zh-CN" b="1" kern="100" dirty="0">
              <a:latin typeface="Heiti SC Medium" charset="-122"/>
              <a:ea typeface="Heiti SC Medium" charset="-122"/>
              <a:cs typeface="Heiti SC Medium" charset="-122"/>
            </a:endParaRPr>
          </a:p>
        </p:txBody>
      </p:sp>
    </p:spTree>
    <p:extLst>
      <p:ext uri="{BB962C8B-B14F-4D97-AF65-F5344CB8AC3E}">
        <p14:creationId xmlns:p14="http://schemas.microsoft.com/office/powerpoint/2010/main" val="42540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儿科处方点评案例分享（四）</a:t>
            </a:r>
            <a:endParaRPr kumimoji="1" lang="zh-CN" altLang="en-US" dirty="0"/>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464490817"/>
              </p:ext>
            </p:extLst>
          </p:nvPr>
        </p:nvGraphicFramePr>
        <p:xfrm>
          <a:off x="395537" y="1412775"/>
          <a:ext cx="8496944" cy="4035468"/>
        </p:xfrm>
        <a:graphic>
          <a:graphicData uri="http://schemas.openxmlformats.org/drawingml/2006/table">
            <a:tbl>
              <a:tblPr firstRow="1" bandRow="1">
                <a:tableStyleId>{5940675A-B579-460E-94D1-54222C63F5DA}</a:tableStyleId>
              </a:tblPr>
              <a:tblGrid>
                <a:gridCol w="721508">
                  <a:extLst>
                    <a:ext uri="{9D8B030D-6E8A-4147-A177-3AD203B41FA5}">
                      <a16:colId xmlns:a16="http://schemas.microsoft.com/office/drawing/2014/main" val="2918300345"/>
                    </a:ext>
                  </a:extLst>
                </a:gridCol>
                <a:gridCol w="537372">
                  <a:extLst>
                    <a:ext uri="{9D8B030D-6E8A-4147-A177-3AD203B41FA5}">
                      <a16:colId xmlns:a16="http://schemas.microsoft.com/office/drawing/2014/main" val="528451200"/>
                    </a:ext>
                  </a:extLst>
                </a:gridCol>
                <a:gridCol w="1429377">
                  <a:extLst>
                    <a:ext uri="{9D8B030D-6E8A-4147-A177-3AD203B41FA5}">
                      <a16:colId xmlns:a16="http://schemas.microsoft.com/office/drawing/2014/main" val="2116111985"/>
                    </a:ext>
                  </a:extLst>
                </a:gridCol>
                <a:gridCol w="900968">
                  <a:extLst>
                    <a:ext uri="{9D8B030D-6E8A-4147-A177-3AD203B41FA5}">
                      <a16:colId xmlns:a16="http://schemas.microsoft.com/office/drawing/2014/main" val="2634473918"/>
                    </a:ext>
                  </a:extLst>
                </a:gridCol>
                <a:gridCol w="681221">
                  <a:extLst>
                    <a:ext uri="{9D8B030D-6E8A-4147-A177-3AD203B41FA5}">
                      <a16:colId xmlns:a16="http://schemas.microsoft.com/office/drawing/2014/main" val="710091130"/>
                    </a:ext>
                  </a:extLst>
                </a:gridCol>
                <a:gridCol w="900968">
                  <a:extLst>
                    <a:ext uri="{9D8B030D-6E8A-4147-A177-3AD203B41FA5}">
                      <a16:colId xmlns:a16="http://schemas.microsoft.com/office/drawing/2014/main" val="3622176783"/>
                    </a:ext>
                  </a:extLst>
                </a:gridCol>
                <a:gridCol w="3325530">
                  <a:extLst>
                    <a:ext uri="{9D8B030D-6E8A-4147-A177-3AD203B41FA5}">
                      <a16:colId xmlns:a16="http://schemas.microsoft.com/office/drawing/2014/main" val="2060162465"/>
                    </a:ext>
                  </a:extLst>
                </a:gridCol>
              </a:tblGrid>
              <a:tr h="324430">
                <a:tc gridSpan="6">
                  <a:txBody>
                    <a:bodyPr/>
                    <a:lstStyle/>
                    <a:p>
                      <a:r>
                        <a:rPr lang="zh-CN" altLang="en-US" sz="14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400" dirty="0">
                          <a:latin typeface="黑体" panose="02010609060101010101" pitchFamily="49" charset="-122"/>
                          <a:ea typeface="黑体" panose="02010609060101010101" pitchFamily="49" charset="-122"/>
                        </a:rPr>
                        <a:t>XXXX</a:t>
                      </a:r>
                      <a:r>
                        <a:rPr lang="zh-CN" altLang="en-US"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XX</a:t>
                      </a:r>
                      <a:r>
                        <a:rPr lang="zh-CN" altLang="en-US"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XX</a:t>
                      </a:r>
                      <a:r>
                        <a:rPr lang="zh-CN" altLang="en-US" sz="14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324430">
                <a:tc>
                  <a:txBody>
                    <a:bodyPr/>
                    <a:lstStyle/>
                    <a:p>
                      <a:r>
                        <a:rPr lang="zh-CN" altLang="en-US" sz="14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400" dirty="0">
                          <a:latin typeface="黑体" panose="02010609060101010101" pitchFamily="49" charset="-122"/>
                          <a:ea typeface="黑体" panose="02010609060101010101" pitchFamily="49" charset="-122"/>
                        </a:rPr>
                        <a:t>XXX</a:t>
                      </a:r>
                      <a:endParaRPr lang="zh-CN" altLang="en-US" sz="14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4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400" dirty="0">
                          <a:latin typeface="黑体" panose="02010609060101010101" pitchFamily="49" charset="-122"/>
                          <a:ea typeface="黑体" panose="02010609060101010101" pitchFamily="49" charset="-122"/>
                        </a:rPr>
                        <a:t>女</a:t>
                      </a:r>
                    </a:p>
                  </a:txBody>
                  <a:tcPr marL="68580" marR="68580" marT="34290" marB="34290"/>
                </a:tc>
                <a:tc>
                  <a:txBody>
                    <a:bodyPr/>
                    <a:lstStyle/>
                    <a:p>
                      <a:r>
                        <a:rPr lang="zh-CN" altLang="en-US" sz="14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400" dirty="0">
                          <a:latin typeface="黑体" panose="02010609060101010101" pitchFamily="49" charset="-122"/>
                          <a:ea typeface="黑体" panose="02010609060101010101" pitchFamily="49" charset="-122"/>
                        </a:rPr>
                        <a:t>1.5</a:t>
                      </a:r>
                      <a:r>
                        <a:rPr lang="zh-CN" altLang="en-US" sz="14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400" dirty="0">
                          <a:latin typeface="黑体" panose="02010609060101010101" pitchFamily="49" charset="-122"/>
                          <a:ea typeface="黑体" panose="02010609060101010101" pitchFamily="49" charset="-122"/>
                        </a:rPr>
                        <a:t>体重</a:t>
                      </a:r>
                      <a:r>
                        <a:rPr lang="en-US" altLang="zh-CN" sz="1400" dirty="0">
                          <a:latin typeface="黑体" panose="02010609060101010101" pitchFamily="49" charset="-122"/>
                          <a:ea typeface="黑体" panose="02010609060101010101" pitchFamily="49" charset="-122"/>
                        </a:rPr>
                        <a:t>11kg</a:t>
                      </a:r>
                      <a:endParaRPr lang="zh-CN" altLang="en-US" sz="14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3066562">
                <a:tc gridSpan="2">
                  <a:txBody>
                    <a:bodyPr/>
                    <a:lstStyle/>
                    <a:p>
                      <a:r>
                        <a:rPr lang="zh-CN" altLang="en-US" sz="1400" dirty="0">
                          <a:latin typeface="黑体" panose="02010609060101010101" pitchFamily="49" charset="-122"/>
                          <a:ea typeface="黑体" panose="02010609060101010101" pitchFamily="49" charset="-122"/>
                        </a:rPr>
                        <a:t>诊断：</a:t>
                      </a:r>
                      <a:endParaRPr lang="en-US" altLang="zh-CN" sz="1400" dirty="0">
                        <a:latin typeface="黑体" panose="02010609060101010101" pitchFamily="49" charset="-122"/>
                        <a:ea typeface="黑体" panose="02010609060101010101" pitchFamily="49" charset="-122"/>
                      </a:endParaRPr>
                    </a:p>
                    <a:p>
                      <a:r>
                        <a:rPr lang="zh-CN" altLang="en-US" sz="1400" dirty="0">
                          <a:latin typeface="黑体" panose="02010609060101010101" pitchFamily="49" charset="-122"/>
                          <a:ea typeface="黑体" panose="02010609060101010101" pitchFamily="49" charset="-122"/>
                        </a:rPr>
                        <a:t>疱疹性咽颊炎</a:t>
                      </a:r>
                    </a:p>
                    <a:p>
                      <a:endParaRPr lang="zh-CN" altLang="en-US" sz="1400" dirty="0">
                        <a:latin typeface="黑体" panose="02010609060101010101" pitchFamily="49" charset="-122"/>
                        <a:ea typeface="黑体" panose="02010609060101010101" pitchFamily="49" charset="-122"/>
                      </a:endParaRPr>
                    </a:p>
                    <a:p>
                      <a:endParaRPr lang="zh-CN" altLang="en-US" sz="1400" dirty="0">
                        <a:latin typeface="黑体" panose="02010609060101010101" pitchFamily="49" charset="-122"/>
                        <a:ea typeface="黑体" panose="02010609060101010101" pitchFamily="49" charset="-122"/>
                      </a:endParaRPr>
                    </a:p>
                    <a:p>
                      <a:r>
                        <a:rPr lang="zh-CN" altLang="en-US" sz="14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400" dirty="0">
                          <a:latin typeface="黑体" panose="02010609060101010101" pitchFamily="49" charset="-122"/>
                          <a:ea typeface="黑体" panose="02010609060101010101" pitchFamily="49" charset="-122"/>
                        </a:rPr>
                        <a:t>R</a:t>
                      </a:r>
                      <a:r>
                        <a:rPr lang="zh-CN" altLang="en-US" sz="1400" dirty="0">
                          <a:latin typeface="黑体" panose="02010609060101010101" pitchFamily="49" charset="-122"/>
                          <a:ea typeface="黑体" panose="02010609060101010101" pitchFamily="49" charset="-122"/>
                        </a:rPr>
                        <a:t>：</a:t>
                      </a:r>
                      <a:endParaRPr lang="en-US" altLang="zh-CN" sz="1400" dirty="0">
                        <a:latin typeface="黑体" panose="02010609060101010101" pitchFamily="49" charset="-122"/>
                        <a:ea typeface="黑体" panose="02010609060101010101" pitchFamily="49" charset="-122"/>
                      </a:endParaRPr>
                    </a:p>
                    <a:p>
                      <a:endParaRPr lang="en-US" altLang="zh-CN" sz="1400" dirty="0">
                        <a:latin typeface="黑体" panose="02010609060101010101" pitchFamily="49" charset="-122"/>
                        <a:ea typeface="黑体" panose="02010609060101010101" pitchFamily="49" charset="-122"/>
                      </a:endParaRPr>
                    </a:p>
                    <a:p>
                      <a:r>
                        <a:rPr lang="zh-CN" altLang="en-US" sz="14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奥司他韦颗粒     </a:t>
                      </a:r>
                      <a:r>
                        <a:rPr lang="en-US" altLang="zh-CN" sz="1800" dirty="0">
                          <a:latin typeface="黑体" panose="02010609060101010101" pitchFamily="49" charset="-122"/>
                          <a:ea typeface="黑体" panose="02010609060101010101" pitchFamily="49" charset="-122"/>
                        </a:rPr>
                        <a:t>15mg/</a:t>
                      </a:r>
                      <a:r>
                        <a:rPr lang="zh-CN" altLang="en-US" sz="1800" dirty="0">
                          <a:latin typeface="黑体" panose="02010609060101010101" pitchFamily="49" charset="-122"/>
                          <a:ea typeface="黑体" panose="02010609060101010101" pitchFamily="49" charset="-122"/>
                        </a:rPr>
                        <a:t>袋    </a:t>
                      </a:r>
                      <a:r>
                        <a:rPr lang="en-US" altLang="zh-CN" sz="1800" dirty="0">
                          <a:latin typeface="黑体" panose="02010609060101010101" pitchFamily="49" charset="-122"/>
                          <a:ea typeface="黑体" panose="02010609060101010101" pitchFamily="49" charset="-122"/>
                        </a:rPr>
                        <a:t>30mg</a:t>
                      </a:r>
                      <a:r>
                        <a:rPr lang="zh-CN" altLang="en-US" sz="1800" baseline="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每天</a:t>
                      </a:r>
                      <a:r>
                        <a:rPr lang="en-US" altLang="zh-CN" sz="1800" dirty="0">
                          <a:latin typeface="黑体" panose="02010609060101010101" pitchFamily="49" charset="-122"/>
                          <a:ea typeface="黑体" panose="02010609060101010101" pitchFamily="49" charset="-122"/>
                        </a:rPr>
                        <a:t>2</a:t>
                      </a:r>
                      <a:r>
                        <a:rPr lang="zh-CN" altLang="en-US" sz="1800" dirty="0">
                          <a:latin typeface="黑体" panose="02010609060101010101" pitchFamily="49" charset="-122"/>
                          <a:ea typeface="黑体" panose="02010609060101010101" pitchFamily="49" charset="-122"/>
                        </a:rPr>
                        <a:t>次</a:t>
                      </a:r>
                      <a:r>
                        <a:rPr lang="en-US" altLang="zh-CN" sz="1800" dirty="0">
                          <a:latin typeface="黑体" panose="02010609060101010101" pitchFamily="49" charset="-122"/>
                          <a:ea typeface="黑体" panose="02010609060101010101" pitchFamily="49" charset="-122"/>
                        </a:rPr>
                        <a:t>X5</a:t>
                      </a:r>
                      <a:r>
                        <a:rPr lang="zh-CN" altLang="en-US" sz="1800" dirty="0">
                          <a:latin typeface="黑体" panose="02010609060101010101" pitchFamily="49" charset="-122"/>
                          <a:ea typeface="黑体" panose="02010609060101010101" pitchFamily="49" charset="-122"/>
                        </a:rPr>
                        <a:t>天，口服</a:t>
                      </a:r>
                    </a:p>
                    <a:p>
                      <a:r>
                        <a:rPr lang="zh-CN" altLang="en-US" sz="1800" dirty="0">
                          <a:latin typeface="黑体" panose="02010609060101010101" pitchFamily="49" charset="-122"/>
                          <a:ea typeface="黑体" panose="02010609060101010101" pitchFamily="49" charset="-122"/>
                        </a:rPr>
                        <a:t> 重组人</a:t>
                      </a:r>
                      <a:r>
                        <a:rPr lang="en-US" altLang="zh-CN" sz="1800" dirty="0">
                          <a:latin typeface="黑体" panose="02010609060101010101" pitchFamily="49" charset="-122"/>
                          <a:ea typeface="黑体" panose="02010609060101010101" pitchFamily="49" charset="-122"/>
                        </a:rPr>
                        <a:t>a1b</a:t>
                      </a:r>
                      <a:r>
                        <a:rPr lang="zh-CN" altLang="en-US" sz="1800" dirty="0">
                          <a:latin typeface="黑体" panose="02010609060101010101" pitchFamily="49" charset="-122"/>
                          <a:ea typeface="黑体" panose="02010609060101010101" pitchFamily="49" charset="-122"/>
                        </a:rPr>
                        <a:t>干扰素注射液   </a:t>
                      </a:r>
                      <a:r>
                        <a:rPr lang="en-US" altLang="zh-CN" sz="1800" dirty="0">
                          <a:latin typeface="黑体" panose="02010609060101010101" pitchFamily="49" charset="-122"/>
                          <a:ea typeface="黑体" panose="02010609060101010101" pitchFamily="49" charset="-122"/>
                        </a:rPr>
                        <a:t>40ug/</a:t>
                      </a:r>
                      <a:r>
                        <a:rPr lang="zh-CN" altLang="en-US" sz="1800" dirty="0">
                          <a:latin typeface="黑体" panose="02010609060101010101" pitchFamily="49" charset="-122"/>
                          <a:ea typeface="黑体" panose="02010609060101010101" pitchFamily="49" charset="-122"/>
                        </a:rPr>
                        <a:t>支    </a:t>
                      </a:r>
                      <a:r>
                        <a:rPr lang="en-US" altLang="zh-CN" sz="1800" dirty="0">
                          <a:latin typeface="黑体" panose="02010609060101010101" pitchFamily="49" charset="-122"/>
                          <a:ea typeface="黑体" panose="02010609060101010101" pitchFamily="49" charset="-122"/>
                        </a:rPr>
                        <a:t>22ug</a:t>
                      </a:r>
                      <a:r>
                        <a:rPr lang="zh-CN" altLang="en-US" sz="1800" dirty="0">
                          <a:latin typeface="黑体" panose="02010609060101010101" pitchFamily="49" charset="-122"/>
                          <a:ea typeface="黑体" panose="02010609060101010101" pitchFamily="49" charset="-122"/>
                        </a:rPr>
                        <a:t>  每天</a:t>
                      </a:r>
                      <a:r>
                        <a:rPr lang="en-US" altLang="zh-CN" sz="1800" dirty="0">
                          <a:latin typeface="黑体" panose="02010609060101010101" pitchFamily="49" charset="-122"/>
                          <a:ea typeface="黑体" panose="02010609060101010101" pitchFamily="49" charset="-122"/>
                        </a:rPr>
                        <a:t>2</a:t>
                      </a:r>
                      <a:r>
                        <a:rPr lang="zh-CN" altLang="en-US" sz="1800" dirty="0">
                          <a:latin typeface="黑体" panose="02010609060101010101" pitchFamily="49" charset="-122"/>
                          <a:ea typeface="黑体" panose="02010609060101010101" pitchFamily="49" charset="-122"/>
                        </a:rPr>
                        <a:t>次</a:t>
                      </a:r>
                      <a:r>
                        <a:rPr lang="en-US" altLang="zh-CN" sz="1800" dirty="0">
                          <a:latin typeface="黑体" panose="02010609060101010101" pitchFamily="49" charset="-122"/>
                          <a:ea typeface="黑体" panose="02010609060101010101" pitchFamily="49" charset="-122"/>
                        </a:rPr>
                        <a:t>X5</a:t>
                      </a:r>
                      <a:r>
                        <a:rPr lang="zh-CN" altLang="en-US" sz="1800" dirty="0">
                          <a:latin typeface="黑体" panose="02010609060101010101" pitchFamily="49" charset="-122"/>
                          <a:ea typeface="黑体" panose="02010609060101010101" pitchFamily="49" charset="-122"/>
                        </a:rPr>
                        <a:t>天，雾化</a:t>
                      </a:r>
                    </a:p>
                    <a:p>
                      <a:endParaRPr lang="en-US" altLang="zh-CN" sz="1400" dirty="0">
                        <a:latin typeface="黑体" panose="02010609060101010101" pitchFamily="49" charset="-122"/>
                        <a:ea typeface="黑体" panose="02010609060101010101" pitchFamily="49" charset="-122"/>
                      </a:endParaRPr>
                    </a:p>
                    <a:p>
                      <a:endParaRPr lang="en-US" altLang="zh-CN" sz="1400" dirty="0">
                        <a:latin typeface="黑体" panose="02010609060101010101" pitchFamily="49" charset="-122"/>
                        <a:ea typeface="黑体" panose="02010609060101010101" pitchFamily="49" charset="-122"/>
                      </a:endParaRPr>
                    </a:p>
                    <a:p>
                      <a:endParaRPr lang="en-US" altLang="zh-CN" sz="1400" dirty="0">
                        <a:latin typeface="黑体" panose="02010609060101010101" pitchFamily="49" charset="-122"/>
                        <a:ea typeface="黑体" panose="02010609060101010101" pitchFamily="49" charset="-122"/>
                      </a:endParaRPr>
                    </a:p>
                    <a:p>
                      <a:endParaRPr lang="en-US" altLang="zh-CN" sz="1400" dirty="0">
                        <a:latin typeface="黑体" panose="02010609060101010101" pitchFamily="49" charset="-122"/>
                        <a:ea typeface="黑体" panose="02010609060101010101" pitchFamily="49" charset="-122"/>
                      </a:endParaRPr>
                    </a:p>
                    <a:p>
                      <a:endParaRPr lang="en-US" altLang="zh-CN" sz="1400" dirty="0">
                        <a:latin typeface="黑体" panose="02010609060101010101" pitchFamily="49" charset="-122"/>
                        <a:ea typeface="黑体" panose="02010609060101010101" pitchFamily="49" charset="-122"/>
                      </a:endParaRPr>
                    </a:p>
                    <a:p>
                      <a:r>
                        <a:rPr lang="zh-CN" altLang="en-US" sz="1400" dirty="0">
                          <a:latin typeface="黑体" panose="02010609060101010101" pitchFamily="49" charset="-122"/>
                          <a:ea typeface="黑体" panose="02010609060101010101" pitchFamily="49" charset="-122"/>
                        </a:rPr>
                        <a:t>                              </a:t>
                      </a:r>
                      <a:r>
                        <a:rPr lang="zh-CN" altLang="en-US" sz="1200" dirty="0">
                          <a:latin typeface="黑体" panose="02010609060101010101" pitchFamily="49" charset="-122"/>
                          <a:ea typeface="黑体" panose="02010609060101010101" pitchFamily="49" charset="-122"/>
                        </a:rPr>
                        <a:t>医师签名（盖章）：</a:t>
                      </a:r>
                      <a:r>
                        <a:rPr lang="en-US" altLang="zh-CN" sz="1200" dirty="0">
                          <a:latin typeface="黑体" panose="02010609060101010101" pitchFamily="49" charset="-122"/>
                          <a:ea typeface="黑体" panose="02010609060101010101" pitchFamily="49" charset="-122"/>
                        </a:rPr>
                        <a:t>XXX     </a:t>
                      </a:r>
                      <a:endParaRPr lang="zh-CN" altLang="en-US" sz="14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320046">
                <a:tc gridSpan="7">
                  <a:txBody>
                    <a:bodyPr/>
                    <a:lstStyle/>
                    <a:p>
                      <a:r>
                        <a:rPr lang="zh-CN" altLang="en-US" sz="1200" dirty="0">
                          <a:latin typeface="黑体" panose="02010609060101010101" pitchFamily="49" charset="-122"/>
                          <a:ea typeface="黑体" panose="02010609060101010101" pitchFamily="49" charset="-122"/>
                        </a:rPr>
                        <a:t>金额：</a:t>
                      </a:r>
                      <a:r>
                        <a:rPr lang="en-US" altLang="zh-CN" sz="1200" dirty="0">
                          <a:latin typeface="黑体" panose="02010609060101010101" pitchFamily="49" charset="-122"/>
                          <a:ea typeface="黑体" panose="02010609060101010101" pitchFamily="49" charset="-122"/>
                        </a:rPr>
                        <a:t>XXX       </a:t>
                      </a:r>
                      <a:r>
                        <a:rPr lang="zh-CN" altLang="en-US" sz="1200" dirty="0">
                          <a:latin typeface="黑体" panose="02010609060101010101" pitchFamily="49" charset="-122"/>
                          <a:ea typeface="黑体" panose="02010609060101010101" pitchFamily="49" charset="-122"/>
                        </a:rPr>
                        <a:t>审核</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调配签名（盖章）：</a:t>
                      </a:r>
                      <a:r>
                        <a:rPr lang="en-US" altLang="zh-CN" sz="1200" dirty="0">
                          <a:latin typeface="黑体" panose="02010609060101010101" pitchFamily="49" charset="-122"/>
                          <a:ea typeface="黑体" panose="02010609060101010101" pitchFamily="49" charset="-122"/>
                        </a:rPr>
                        <a:t>XXX      </a:t>
                      </a:r>
                      <a:r>
                        <a:rPr lang="zh-CN" altLang="en-US" sz="1200" dirty="0">
                          <a:latin typeface="黑体" panose="02010609060101010101" pitchFamily="49" charset="-122"/>
                          <a:ea typeface="黑体" panose="02010609060101010101" pitchFamily="49" charset="-122"/>
                        </a:rPr>
                        <a:t>核对发药签名（盖章）：</a:t>
                      </a:r>
                      <a:r>
                        <a:rPr lang="en-US" altLang="zh-CN" sz="1200" dirty="0">
                          <a:latin typeface="黑体" panose="02010609060101010101" pitchFamily="49" charset="-122"/>
                          <a:ea typeface="黑体" panose="02010609060101010101" pitchFamily="49" charset="-122"/>
                        </a:rPr>
                        <a:t>XXX</a:t>
                      </a:r>
                      <a:endParaRPr lang="zh-CN" altLang="en-US" sz="12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Tree>
    <p:extLst>
      <p:ext uri="{BB962C8B-B14F-4D97-AF65-F5344CB8AC3E}">
        <p14:creationId xmlns:p14="http://schemas.microsoft.com/office/powerpoint/2010/main" val="624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常见儿科抗病毒药物</a:t>
            </a:r>
          </a:p>
        </p:txBody>
      </p:sp>
      <p:graphicFrame>
        <p:nvGraphicFramePr>
          <p:cNvPr id="4" name="object 6"/>
          <p:cNvGraphicFramePr>
            <a:graphicFrameLocks noGrp="1"/>
          </p:cNvGraphicFramePr>
          <p:nvPr/>
        </p:nvGraphicFramePr>
        <p:xfrm>
          <a:off x="539551" y="1484784"/>
          <a:ext cx="8133636" cy="3952240"/>
        </p:xfrm>
        <a:graphic>
          <a:graphicData uri="http://schemas.openxmlformats.org/drawingml/2006/table">
            <a:tbl>
              <a:tblPr firstRow="1" bandRow="1">
                <a:tableStyleId>{2D5ABB26-0587-4C30-8999-92F81FD0307C}</a:tableStyleId>
              </a:tblPr>
              <a:tblGrid>
                <a:gridCol w="345630">
                  <a:extLst>
                    <a:ext uri="{9D8B030D-6E8A-4147-A177-3AD203B41FA5}">
                      <a16:colId xmlns:a16="http://schemas.microsoft.com/office/drawing/2014/main" val="20000"/>
                    </a:ext>
                  </a:extLst>
                </a:gridCol>
                <a:gridCol w="1454571">
                  <a:extLst>
                    <a:ext uri="{9D8B030D-6E8A-4147-A177-3AD203B41FA5}">
                      <a16:colId xmlns:a16="http://schemas.microsoft.com/office/drawing/2014/main" val="20001"/>
                    </a:ext>
                  </a:extLst>
                </a:gridCol>
                <a:gridCol w="1408719">
                  <a:extLst>
                    <a:ext uri="{9D8B030D-6E8A-4147-A177-3AD203B41FA5}">
                      <a16:colId xmlns:a16="http://schemas.microsoft.com/office/drawing/2014/main" val="20002"/>
                    </a:ext>
                  </a:extLst>
                </a:gridCol>
                <a:gridCol w="1470065">
                  <a:extLst>
                    <a:ext uri="{9D8B030D-6E8A-4147-A177-3AD203B41FA5}">
                      <a16:colId xmlns:a16="http://schemas.microsoft.com/office/drawing/2014/main" val="20003"/>
                    </a:ext>
                  </a:extLst>
                </a:gridCol>
                <a:gridCol w="3454651">
                  <a:extLst>
                    <a:ext uri="{9D8B030D-6E8A-4147-A177-3AD203B41FA5}">
                      <a16:colId xmlns:a16="http://schemas.microsoft.com/office/drawing/2014/main" val="20004"/>
                    </a:ext>
                  </a:extLst>
                </a:gridCol>
              </a:tblGrid>
              <a:tr h="400050">
                <a:tc>
                  <a:txBody>
                    <a:bodyPr/>
                    <a:lstStyle/>
                    <a:p>
                      <a:pPr marL="97155">
                        <a:lnSpc>
                          <a:spcPct val="100000"/>
                        </a:lnSpc>
                        <a:spcBef>
                          <a:spcPts val="320"/>
                        </a:spcBef>
                      </a:pPr>
                      <a:r>
                        <a:rPr sz="1800" dirty="0">
                          <a:solidFill>
                            <a:srgbClr val="FFFFFF"/>
                          </a:solidFill>
                          <a:latin typeface="Noto Sans CJK JP Regular"/>
                          <a:cs typeface="Noto Sans CJK JP Regular"/>
                        </a:rPr>
                        <a:t>序号</a:t>
                      </a:r>
                      <a:endParaRPr sz="1800" dirty="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A6446F"/>
                    </a:solidFill>
                  </a:tcPr>
                </a:tc>
                <a:tc>
                  <a:txBody>
                    <a:bodyPr/>
                    <a:lstStyle/>
                    <a:p>
                      <a:pPr marL="97790">
                        <a:lnSpc>
                          <a:spcPct val="100000"/>
                        </a:lnSpc>
                        <a:spcBef>
                          <a:spcPts val="320"/>
                        </a:spcBef>
                      </a:pPr>
                      <a:r>
                        <a:rPr sz="1800" dirty="0">
                          <a:solidFill>
                            <a:srgbClr val="FFFFFF"/>
                          </a:solidFill>
                          <a:latin typeface="Noto Sans CJK JP Regular"/>
                          <a:cs typeface="Noto Sans CJK JP Regular"/>
                        </a:rPr>
                        <a:t>疾病名称</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A6446F"/>
                    </a:solidFill>
                  </a:tcPr>
                </a:tc>
                <a:tc>
                  <a:txBody>
                    <a:bodyPr/>
                    <a:lstStyle/>
                    <a:p>
                      <a:pPr marL="97790">
                        <a:lnSpc>
                          <a:spcPct val="100000"/>
                        </a:lnSpc>
                        <a:spcBef>
                          <a:spcPts val="320"/>
                        </a:spcBef>
                      </a:pPr>
                      <a:r>
                        <a:rPr sz="1800" dirty="0">
                          <a:solidFill>
                            <a:srgbClr val="FFFFFF"/>
                          </a:solidFill>
                          <a:latin typeface="Noto Sans CJK JP Regular"/>
                          <a:cs typeface="Noto Sans CJK JP Regular"/>
                        </a:rPr>
                        <a:t>病毒名称</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A6446F"/>
                    </a:solidFill>
                  </a:tcPr>
                </a:tc>
                <a:tc>
                  <a:txBody>
                    <a:bodyPr/>
                    <a:lstStyle/>
                    <a:p>
                      <a:pPr marL="97155">
                        <a:lnSpc>
                          <a:spcPct val="100000"/>
                        </a:lnSpc>
                        <a:spcBef>
                          <a:spcPts val="320"/>
                        </a:spcBef>
                      </a:pPr>
                      <a:r>
                        <a:rPr sz="1800" dirty="0">
                          <a:solidFill>
                            <a:srgbClr val="FFFFFF"/>
                          </a:solidFill>
                          <a:latin typeface="Noto Sans CJK JP Regular"/>
                          <a:cs typeface="Noto Sans CJK JP Regular"/>
                        </a:rPr>
                        <a:t>病毒类型</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A6446F"/>
                    </a:solidFill>
                  </a:tcPr>
                </a:tc>
                <a:tc>
                  <a:txBody>
                    <a:bodyPr/>
                    <a:lstStyle/>
                    <a:p>
                      <a:pPr marL="97155">
                        <a:lnSpc>
                          <a:spcPct val="100000"/>
                        </a:lnSpc>
                        <a:spcBef>
                          <a:spcPts val="320"/>
                        </a:spcBef>
                      </a:pPr>
                      <a:r>
                        <a:rPr sz="1800" dirty="0">
                          <a:solidFill>
                            <a:srgbClr val="FFFFFF"/>
                          </a:solidFill>
                          <a:latin typeface="Noto Sans CJK JP Regular"/>
                          <a:cs typeface="Noto Sans CJK JP Regular"/>
                        </a:rPr>
                        <a:t>抗病毒药物</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A6446F"/>
                    </a:solidFill>
                  </a:tcPr>
                </a:tc>
                <a:extLst>
                  <a:ext uri="{0D108BD9-81ED-4DB2-BD59-A6C34878D82A}">
                    <a16:rowId xmlns:a16="http://schemas.microsoft.com/office/drawing/2014/main" val="10000"/>
                  </a:ext>
                </a:extLst>
              </a:tr>
              <a:tr h="361315">
                <a:tc>
                  <a:txBody>
                    <a:bodyPr/>
                    <a:lstStyle/>
                    <a:p>
                      <a:pPr marL="97155">
                        <a:lnSpc>
                          <a:spcPct val="100000"/>
                        </a:lnSpc>
                        <a:spcBef>
                          <a:spcPts val="110"/>
                        </a:spcBef>
                      </a:pPr>
                      <a:r>
                        <a:rPr sz="1800" dirty="0">
                          <a:latin typeface="Trebuchet MS"/>
                          <a:cs typeface="Trebuchet MS"/>
                        </a:rPr>
                        <a:t>1</a:t>
                      </a:r>
                      <a:endParaRPr sz="1800">
                        <a:latin typeface="Trebuchet MS"/>
                        <a:cs typeface="Trebuchet MS"/>
                      </a:endParaRPr>
                    </a:p>
                  </a:txBody>
                  <a:tcPr marL="0" marR="0" marT="13970" marB="0">
                    <a:lnL w="12700">
                      <a:solidFill>
                        <a:srgbClr val="FFFFFF"/>
                      </a:solidFill>
                      <a:prstDash val="solid"/>
                    </a:lnL>
                    <a:lnR w="12700">
                      <a:solidFill>
                        <a:srgbClr val="FFFFFF"/>
                      </a:solidFill>
                      <a:prstDash val="solid"/>
                    </a:lnR>
                    <a:lnB w="12700">
                      <a:solidFill>
                        <a:srgbClr val="FFFFFF"/>
                      </a:solidFill>
                      <a:prstDash val="solid"/>
                    </a:lnB>
                    <a:solidFill>
                      <a:srgbClr val="E0CFD4"/>
                    </a:solidFill>
                  </a:tcPr>
                </a:tc>
                <a:tc>
                  <a:txBody>
                    <a:bodyPr/>
                    <a:lstStyle/>
                    <a:p>
                      <a:pPr marL="97790">
                        <a:lnSpc>
                          <a:spcPct val="100000"/>
                        </a:lnSpc>
                        <a:spcBef>
                          <a:spcPts val="170"/>
                        </a:spcBef>
                      </a:pPr>
                      <a:r>
                        <a:rPr sz="1800" dirty="0">
                          <a:latin typeface="Noto Sans CJK JP Regular"/>
                          <a:cs typeface="Noto Sans CJK JP Regular"/>
                        </a:rPr>
                        <a:t>流行性感冒</a:t>
                      </a:r>
                      <a:endParaRPr sz="1800">
                        <a:latin typeface="Noto Sans CJK JP Regular"/>
                        <a:cs typeface="Noto Sans CJK JP Regular"/>
                      </a:endParaRPr>
                    </a:p>
                  </a:txBody>
                  <a:tcPr marL="0" marR="0" marT="21590" marB="0">
                    <a:lnL w="12700">
                      <a:solidFill>
                        <a:srgbClr val="FFFFFF"/>
                      </a:solidFill>
                      <a:prstDash val="solid"/>
                    </a:lnL>
                    <a:lnR w="12700">
                      <a:solidFill>
                        <a:srgbClr val="FFFFFF"/>
                      </a:solidFill>
                      <a:prstDash val="solid"/>
                    </a:lnR>
                    <a:lnB w="12700">
                      <a:solidFill>
                        <a:srgbClr val="FFFFFF"/>
                      </a:solidFill>
                      <a:prstDash val="solid"/>
                    </a:lnB>
                    <a:solidFill>
                      <a:srgbClr val="E0CFD4"/>
                    </a:solidFill>
                  </a:tcPr>
                </a:tc>
                <a:tc>
                  <a:txBody>
                    <a:bodyPr/>
                    <a:lstStyle/>
                    <a:p>
                      <a:pPr marL="97790">
                        <a:lnSpc>
                          <a:spcPct val="100000"/>
                        </a:lnSpc>
                        <a:spcBef>
                          <a:spcPts val="170"/>
                        </a:spcBef>
                      </a:pPr>
                      <a:r>
                        <a:rPr sz="1800" dirty="0">
                          <a:latin typeface="Noto Sans CJK JP Regular"/>
                          <a:cs typeface="Noto Sans CJK JP Regular"/>
                        </a:rPr>
                        <a:t>流感病毒</a:t>
                      </a:r>
                      <a:endParaRPr sz="1800">
                        <a:latin typeface="Noto Sans CJK JP Regular"/>
                        <a:cs typeface="Noto Sans CJK JP Regular"/>
                      </a:endParaRPr>
                    </a:p>
                  </a:txBody>
                  <a:tcPr marL="0" marR="0" marT="21590" marB="0">
                    <a:lnL w="12700">
                      <a:solidFill>
                        <a:srgbClr val="FFFFFF"/>
                      </a:solidFill>
                      <a:prstDash val="solid"/>
                    </a:lnL>
                    <a:lnR w="12700">
                      <a:solidFill>
                        <a:srgbClr val="FFFFFF"/>
                      </a:solidFill>
                      <a:prstDash val="solid"/>
                    </a:lnR>
                    <a:lnB w="12700">
                      <a:solidFill>
                        <a:srgbClr val="FFFFFF"/>
                      </a:solidFill>
                      <a:prstDash val="solid"/>
                    </a:lnB>
                    <a:solidFill>
                      <a:srgbClr val="E0CFD4"/>
                    </a:solidFill>
                  </a:tcPr>
                </a:tc>
                <a:tc>
                  <a:txBody>
                    <a:bodyPr/>
                    <a:lstStyle/>
                    <a:p>
                      <a:pPr marL="97155">
                        <a:lnSpc>
                          <a:spcPct val="100000"/>
                        </a:lnSpc>
                        <a:spcBef>
                          <a:spcPts val="170"/>
                        </a:spcBef>
                      </a:pPr>
                      <a:r>
                        <a:rPr sz="1800" spc="195" dirty="0">
                          <a:latin typeface="Noto Sans CJK JP Regular"/>
                          <a:cs typeface="Noto Sans CJK JP Regular"/>
                        </a:rPr>
                        <a:t>RNA</a:t>
                      </a:r>
                      <a:r>
                        <a:rPr sz="1800" dirty="0">
                          <a:latin typeface="Noto Sans CJK JP Regular"/>
                          <a:cs typeface="Noto Sans CJK JP Regular"/>
                        </a:rPr>
                        <a:t>病毒</a:t>
                      </a:r>
                      <a:endParaRPr sz="1800">
                        <a:latin typeface="Noto Sans CJK JP Regular"/>
                        <a:cs typeface="Noto Sans CJK JP Regular"/>
                      </a:endParaRPr>
                    </a:p>
                  </a:txBody>
                  <a:tcPr marL="0" marR="0" marT="21590" marB="0">
                    <a:lnL w="12700">
                      <a:solidFill>
                        <a:srgbClr val="FFFFFF"/>
                      </a:solidFill>
                      <a:prstDash val="solid"/>
                    </a:lnL>
                    <a:lnR w="12700">
                      <a:solidFill>
                        <a:srgbClr val="FFFFFF"/>
                      </a:solidFill>
                      <a:prstDash val="solid"/>
                    </a:lnR>
                    <a:lnB w="12700">
                      <a:solidFill>
                        <a:srgbClr val="FFFFFF"/>
                      </a:solidFill>
                      <a:prstDash val="solid"/>
                    </a:lnB>
                    <a:solidFill>
                      <a:srgbClr val="E0CFD4"/>
                    </a:solidFill>
                  </a:tcPr>
                </a:tc>
                <a:tc>
                  <a:txBody>
                    <a:bodyPr/>
                    <a:lstStyle/>
                    <a:p>
                      <a:pPr marL="97155">
                        <a:lnSpc>
                          <a:spcPct val="100000"/>
                        </a:lnSpc>
                        <a:spcBef>
                          <a:spcPts val="170"/>
                        </a:spcBef>
                      </a:pPr>
                      <a:r>
                        <a:rPr sz="1800" dirty="0">
                          <a:latin typeface="Noto Sans CJK JP Regular"/>
                          <a:cs typeface="Noto Sans CJK JP Regular"/>
                        </a:rPr>
                        <a:t>神经氨酸酶抑制剂（奥司他韦、帕拉米韦、扎那米韦</a:t>
                      </a:r>
                      <a:endParaRPr sz="1800">
                        <a:latin typeface="Noto Sans CJK JP Regular"/>
                        <a:cs typeface="Noto Sans CJK JP Regular"/>
                      </a:endParaRPr>
                    </a:p>
                  </a:txBody>
                  <a:tcPr marL="0" marR="0" marT="21590" marB="0">
                    <a:lnL w="12700">
                      <a:solidFill>
                        <a:srgbClr val="FFFFFF"/>
                      </a:solidFill>
                      <a:prstDash val="solid"/>
                    </a:lnL>
                    <a:lnR w="12700">
                      <a:solidFill>
                        <a:srgbClr val="FFFFFF"/>
                      </a:solidFill>
                      <a:prstDash val="solid"/>
                    </a:lnR>
                    <a:lnB w="12700">
                      <a:solidFill>
                        <a:srgbClr val="FFFFFF"/>
                      </a:solidFill>
                      <a:prstDash val="solid"/>
                    </a:lnB>
                    <a:solidFill>
                      <a:srgbClr val="E0CFD4"/>
                    </a:solidFill>
                  </a:tcPr>
                </a:tc>
                <a:extLst>
                  <a:ext uri="{0D108BD9-81ED-4DB2-BD59-A6C34878D82A}">
                    <a16:rowId xmlns:a16="http://schemas.microsoft.com/office/drawing/2014/main" val="10001"/>
                  </a:ext>
                </a:extLst>
              </a:tr>
              <a:tr h="381000">
                <a:tc>
                  <a:txBody>
                    <a:bodyPr/>
                    <a:lstStyle/>
                    <a:p>
                      <a:pPr marL="97155">
                        <a:lnSpc>
                          <a:spcPct val="100000"/>
                        </a:lnSpc>
                        <a:spcBef>
                          <a:spcPts val="259"/>
                        </a:spcBef>
                      </a:pPr>
                      <a:r>
                        <a:rPr sz="1800" dirty="0">
                          <a:latin typeface="Trebuchet MS"/>
                          <a:cs typeface="Trebuchet MS"/>
                        </a:rPr>
                        <a:t>2</a:t>
                      </a:r>
                      <a:endParaRPr sz="1800">
                        <a:latin typeface="Trebuchet MS"/>
                        <a:cs typeface="Trebuchet MS"/>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a:lnSpc>
                          <a:spcPct val="100000"/>
                        </a:lnSpc>
                        <a:spcBef>
                          <a:spcPts val="320"/>
                        </a:spcBef>
                      </a:pPr>
                      <a:r>
                        <a:rPr sz="1800" dirty="0">
                          <a:latin typeface="Noto Sans CJK JP Regular"/>
                          <a:cs typeface="Noto Sans CJK JP Regular"/>
                        </a:rPr>
                        <a:t>病毒性腹泻</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a:lnSpc>
                          <a:spcPct val="100000"/>
                        </a:lnSpc>
                        <a:spcBef>
                          <a:spcPts val="320"/>
                        </a:spcBef>
                      </a:pPr>
                      <a:r>
                        <a:rPr sz="1800" dirty="0">
                          <a:latin typeface="Noto Sans CJK JP Regular"/>
                          <a:cs typeface="Noto Sans CJK JP Regular"/>
                        </a:rPr>
                        <a:t>轮状病毒、诺如病毒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320"/>
                        </a:spcBef>
                      </a:pPr>
                      <a:r>
                        <a:rPr sz="1800" spc="195" dirty="0">
                          <a:latin typeface="Noto Sans CJK JP Regular"/>
                          <a:cs typeface="Noto Sans CJK JP Regular"/>
                        </a:rPr>
                        <a:t>RNA</a:t>
                      </a:r>
                      <a:r>
                        <a:rPr sz="1800" dirty="0">
                          <a:latin typeface="Noto Sans CJK JP Regular"/>
                          <a:cs typeface="Noto Sans CJK JP Regular"/>
                        </a:rPr>
                        <a:t>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259"/>
                        </a:spcBef>
                      </a:pPr>
                      <a:r>
                        <a:rPr sz="1800" dirty="0">
                          <a:latin typeface="Trebuchet MS"/>
                          <a:cs typeface="Trebuchet MS"/>
                        </a:rPr>
                        <a:t>/</a:t>
                      </a:r>
                      <a:endParaRPr sz="1800">
                        <a:latin typeface="Trebuchet MS"/>
                        <a:cs typeface="Trebuchet MS"/>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extLst>
                  <a:ext uri="{0D108BD9-81ED-4DB2-BD59-A6C34878D82A}">
                    <a16:rowId xmlns:a16="http://schemas.microsoft.com/office/drawing/2014/main" val="10002"/>
                  </a:ext>
                </a:extLst>
              </a:tr>
              <a:tr h="384810">
                <a:tc>
                  <a:txBody>
                    <a:bodyPr/>
                    <a:lstStyle/>
                    <a:p>
                      <a:pPr marL="97155">
                        <a:lnSpc>
                          <a:spcPct val="100000"/>
                        </a:lnSpc>
                        <a:spcBef>
                          <a:spcPts val="259"/>
                        </a:spcBef>
                      </a:pPr>
                      <a:r>
                        <a:rPr sz="1800" dirty="0">
                          <a:latin typeface="Trebuchet MS"/>
                          <a:cs typeface="Trebuchet MS"/>
                        </a:rPr>
                        <a:t>3</a:t>
                      </a:r>
                      <a:endParaRPr sz="1800">
                        <a:latin typeface="Trebuchet MS"/>
                        <a:cs typeface="Trebuchet MS"/>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790">
                        <a:lnSpc>
                          <a:spcPct val="100000"/>
                        </a:lnSpc>
                        <a:spcBef>
                          <a:spcPts val="320"/>
                        </a:spcBef>
                      </a:pPr>
                      <a:r>
                        <a:rPr sz="1800" dirty="0">
                          <a:latin typeface="Noto Sans CJK JP Regular"/>
                          <a:cs typeface="Noto Sans CJK JP Regular"/>
                        </a:rPr>
                        <a:t>手足口病</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790">
                        <a:lnSpc>
                          <a:spcPct val="100000"/>
                        </a:lnSpc>
                        <a:spcBef>
                          <a:spcPts val="320"/>
                        </a:spcBef>
                      </a:pPr>
                      <a:r>
                        <a:rPr sz="1800" dirty="0">
                          <a:latin typeface="Noto Sans CJK JP Regular"/>
                          <a:cs typeface="Noto Sans CJK JP Regular"/>
                        </a:rPr>
                        <a:t>肠道病毒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155">
                        <a:lnSpc>
                          <a:spcPct val="100000"/>
                        </a:lnSpc>
                        <a:spcBef>
                          <a:spcPts val="320"/>
                        </a:spcBef>
                      </a:pPr>
                      <a:r>
                        <a:rPr sz="1800" spc="195" dirty="0">
                          <a:latin typeface="Noto Sans CJK JP Regular"/>
                          <a:cs typeface="Noto Sans CJK JP Regular"/>
                        </a:rPr>
                        <a:t>RNA</a:t>
                      </a:r>
                      <a:r>
                        <a:rPr sz="1800" dirty="0">
                          <a:latin typeface="Noto Sans CJK JP Regular"/>
                          <a:cs typeface="Noto Sans CJK JP Regular"/>
                        </a:rPr>
                        <a:t>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155">
                        <a:lnSpc>
                          <a:spcPct val="100000"/>
                        </a:lnSpc>
                        <a:spcBef>
                          <a:spcPts val="320"/>
                        </a:spcBef>
                      </a:pPr>
                      <a:r>
                        <a:rPr sz="1800" dirty="0">
                          <a:latin typeface="Noto Sans CJK JP Regular"/>
                          <a:cs typeface="Noto Sans CJK JP Regular"/>
                        </a:rPr>
                        <a:t>中成药</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extLst>
                  <a:ext uri="{0D108BD9-81ED-4DB2-BD59-A6C34878D82A}">
                    <a16:rowId xmlns:a16="http://schemas.microsoft.com/office/drawing/2014/main" val="10003"/>
                  </a:ext>
                </a:extLst>
              </a:tr>
              <a:tr h="381000">
                <a:tc>
                  <a:txBody>
                    <a:bodyPr/>
                    <a:lstStyle/>
                    <a:p>
                      <a:pPr marL="97155">
                        <a:lnSpc>
                          <a:spcPct val="100000"/>
                        </a:lnSpc>
                        <a:spcBef>
                          <a:spcPts val="260"/>
                        </a:spcBef>
                      </a:pPr>
                      <a:r>
                        <a:rPr sz="1800" dirty="0">
                          <a:latin typeface="Trebuchet MS"/>
                          <a:cs typeface="Trebuchet MS"/>
                        </a:rPr>
                        <a:t>4</a:t>
                      </a:r>
                      <a:endParaRPr sz="1800">
                        <a:latin typeface="Trebuchet MS"/>
                        <a:cs typeface="Trebuchet MS"/>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a:lnSpc>
                          <a:spcPct val="100000"/>
                        </a:lnSpc>
                        <a:spcBef>
                          <a:spcPts val="320"/>
                        </a:spcBef>
                      </a:pPr>
                      <a:r>
                        <a:rPr sz="1800" dirty="0">
                          <a:latin typeface="Noto Sans CJK JP Regular"/>
                          <a:cs typeface="Noto Sans CJK JP Regular"/>
                        </a:rPr>
                        <a:t>流行性腮腺炎</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a:lnSpc>
                          <a:spcPct val="100000"/>
                        </a:lnSpc>
                        <a:spcBef>
                          <a:spcPts val="320"/>
                        </a:spcBef>
                      </a:pPr>
                      <a:r>
                        <a:rPr sz="1800" dirty="0">
                          <a:latin typeface="Noto Sans CJK JP Regular"/>
                          <a:cs typeface="Noto Sans CJK JP Regular"/>
                        </a:rPr>
                        <a:t>腮腺炎病毒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320"/>
                        </a:spcBef>
                      </a:pPr>
                      <a:r>
                        <a:rPr sz="1800" spc="195" dirty="0">
                          <a:latin typeface="Noto Sans CJK JP Regular"/>
                          <a:cs typeface="Noto Sans CJK JP Regular"/>
                        </a:rPr>
                        <a:t>RNA</a:t>
                      </a:r>
                      <a:r>
                        <a:rPr sz="1800" dirty="0">
                          <a:latin typeface="Noto Sans CJK JP Regular"/>
                          <a:cs typeface="Noto Sans CJK JP Regular"/>
                        </a:rPr>
                        <a:t>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260"/>
                        </a:spcBef>
                      </a:pPr>
                      <a:r>
                        <a:rPr sz="1800" dirty="0">
                          <a:latin typeface="Trebuchet MS"/>
                          <a:cs typeface="Trebuchet MS"/>
                        </a:rPr>
                        <a:t>/</a:t>
                      </a:r>
                      <a:endParaRPr sz="1800">
                        <a:latin typeface="Trebuchet MS"/>
                        <a:cs typeface="Trebuchet MS"/>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extLst>
                  <a:ext uri="{0D108BD9-81ED-4DB2-BD59-A6C34878D82A}">
                    <a16:rowId xmlns:a16="http://schemas.microsoft.com/office/drawing/2014/main" val="10004"/>
                  </a:ext>
                </a:extLst>
              </a:tr>
              <a:tr h="373380">
                <a:tc>
                  <a:txBody>
                    <a:bodyPr/>
                    <a:lstStyle/>
                    <a:p>
                      <a:pPr marL="97155">
                        <a:lnSpc>
                          <a:spcPct val="100000"/>
                        </a:lnSpc>
                        <a:spcBef>
                          <a:spcPts val="260"/>
                        </a:spcBef>
                      </a:pPr>
                      <a:r>
                        <a:rPr sz="1800" dirty="0">
                          <a:latin typeface="Trebuchet MS"/>
                          <a:cs typeface="Trebuchet MS"/>
                        </a:rPr>
                        <a:t>5</a:t>
                      </a:r>
                      <a:endParaRPr sz="1800">
                        <a:latin typeface="Trebuchet MS"/>
                        <a:cs typeface="Trebuchet MS"/>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790">
                        <a:lnSpc>
                          <a:spcPct val="100000"/>
                        </a:lnSpc>
                        <a:spcBef>
                          <a:spcPts val="320"/>
                        </a:spcBef>
                      </a:pPr>
                      <a:r>
                        <a:rPr sz="1800" dirty="0">
                          <a:latin typeface="Noto Sans CJK JP Regular"/>
                          <a:cs typeface="Noto Sans CJK JP Regular"/>
                        </a:rPr>
                        <a:t>疱疹性咽颊炎</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790">
                        <a:lnSpc>
                          <a:spcPct val="100000"/>
                        </a:lnSpc>
                        <a:spcBef>
                          <a:spcPts val="320"/>
                        </a:spcBef>
                      </a:pPr>
                      <a:r>
                        <a:rPr sz="1800" dirty="0">
                          <a:latin typeface="Noto Sans CJK JP Regular"/>
                          <a:cs typeface="Noto Sans CJK JP Regular"/>
                        </a:rPr>
                        <a:t>柯萨奇病毒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155">
                        <a:lnSpc>
                          <a:spcPct val="100000"/>
                        </a:lnSpc>
                        <a:spcBef>
                          <a:spcPts val="320"/>
                        </a:spcBef>
                      </a:pPr>
                      <a:r>
                        <a:rPr sz="1800" spc="195" dirty="0">
                          <a:latin typeface="Noto Sans CJK JP Regular"/>
                          <a:cs typeface="Noto Sans CJK JP Regular"/>
                        </a:rPr>
                        <a:t>RNA</a:t>
                      </a:r>
                      <a:r>
                        <a:rPr sz="1800" dirty="0">
                          <a:latin typeface="Noto Sans CJK JP Regular"/>
                          <a:cs typeface="Noto Sans CJK JP Regular"/>
                        </a:rPr>
                        <a:t>病毒</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tc>
                  <a:txBody>
                    <a:bodyPr/>
                    <a:lstStyle/>
                    <a:p>
                      <a:pPr marL="97155">
                        <a:lnSpc>
                          <a:spcPct val="100000"/>
                        </a:lnSpc>
                        <a:spcBef>
                          <a:spcPts val="320"/>
                        </a:spcBef>
                      </a:pPr>
                      <a:r>
                        <a:rPr sz="1800" dirty="0">
                          <a:latin typeface="Noto Sans CJK JP Regular"/>
                          <a:cs typeface="Noto Sans CJK JP Regular"/>
                        </a:rPr>
                        <a:t>/</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FD4"/>
                    </a:solidFill>
                  </a:tcPr>
                </a:tc>
                <a:extLst>
                  <a:ext uri="{0D108BD9-81ED-4DB2-BD59-A6C34878D82A}">
                    <a16:rowId xmlns:a16="http://schemas.microsoft.com/office/drawing/2014/main" val="10005"/>
                  </a:ext>
                </a:extLst>
              </a:tr>
              <a:tr h="640080">
                <a:tc>
                  <a:txBody>
                    <a:bodyPr/>
                    <a:lstStyle/>
                    <a:p>
                      <a:pPr marL="97155">
                        <a:lnSpc>
                          <a:spcPct val="100000"/>
                        </a:lnSpc>
                        <a:spcBef>
                          <a:spcPts val="260"/>
                        </a:spcBef>
                      </a:pPr>
                      <a:r>
                        <a:rPr sz="1800" dirty="0">
                          <a:latin typeface="Trebuchet MS"/>
                          <a:cs typeface="Trebuchet MS"/>
                        </a:rPr>
                        <a:t>6</a:t>
                      </a:r>
                      <a:endParaRPr sz="1800">
                        <a:latin typeface="Trebuchet MS"/>
                        <a:cs typeface="Trebuchet MS"/>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marR="177165">
                        <a:lnSpc>
                          <a:spcPct val="100000"/>
                        </a:lnSpc>
                        <a:spcBef>
                          <a:spcPts val="320"/>
                        </a:spcBef>
                      </a:pPr>
                      <a:r>
                        <a:rPr sz="1800" dirty="0">
                          <a:latin typeface="Noto Sans CJK JP Regular"/>
                          <a:cs typeface="Noto Sans CJK JP Regular"/>
                        </a:rPr>
                        <a:t>病毒性肺炎、 脑炎</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790">
                        <a:lnSpc>
                          <a:spcPct val="100000"/>
                        </a:lnSpc>
                        <a:spcBef>
                          <a:spcPts val="320"/>
                        </a:spcBef>
                      </a:pPr>
                      <a:r>
                        <a:rPr sz="1800" dirty="0">
                          <a:latin typeface="Noto Sans CJK JP Regular"/>
                          <a:cs typeface="Noto Sans CJK JP Regular"/>
                        </a:rPr>
                        <a:t>疱疹、巨细胞病毒等</a:t>
                      </a:r>
                      <a:endParaRPr sz="1800">
                        <a:latin typeface="Noto Sans CJK JP Regular"/>
                        <a:cs typeface="Noto Sans CJK JP Regular"/>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320"/>
                        </a:spcBef>
                      </a:pPr>
                      <a:r>
                        <a:rPr sz="1800" spc="220" dirty="0">
                          <a:latin typeface="Noto Sans CJK JP Regular"/>
                          <a:cs typeface="Noto Sans CJK JP Regular"/>
                        </a:rPr>
                        <a:t>DNA</a:t>
                      </a:r>
                      <a:r>
                        <a:rPr sz="1800" dirty="0">
                          <a:latin typeface="Noto Sans CJK JP Regular"/>
                          <a:cs typeface="Noto Sans CJK JP Regular"/>
                        </a:rPr>
                        <a:t>病毒</a:t>
                      </a: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tc>
                  <a:txBody>
                    <a:bodyPr/>
                    <a:lstStyle/>
                    <a:p>
                      <a:pPr marL="97155">
                        <a:lnSpc>
                          <a:spcPct val="100000"/>
                        </a:lnSpc>
                        <a:spcBef>
                          <a:spcPts val="320"/>
                        </a:spcBef>
                      </a:pPr>
                      <a:r>
                        <a:rPr sz="1800" dirty="0">
                          <a:latin typeface="Noto Sans CJK JP Regular"/>
                          <a:cs typeface="Noto Sans CJK JP Regular"/>
                        </a:rPr>
                        <a:t>阿昔洛韦、更昔洛韦</a:t>
                      </a: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9E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319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675714" y="1446081"/>
            <a:ext cx="8216765" cy="1406855"/>
          </a:xfrm>
        </p:spPr>
        <p:txBody>
          <a:bodyPr>
            <a:normAutofit/>
          </a:bodyPr>
          <a:lstStyle/>
          <a:p>
            <a:r>
              <a:rPr kumimoji="1" lang="zh-CN" altLang="en-US" sz="2400" dirty="0"/>
              <a:t>疱疹性咽颊炎</a:t>
            </a:r>
            <a:r>
              <a:rPr kumimoji="1" lang="en-US" altLang="zh-CN" sz="2400" dirty="0"/>
              <a:t>——</a:t>
            </a:r>
            <a:r>
              <a:rPr kumimoji="1" lang="zh-CN" altLang="en-US" sz="2400" dirty="0"/>
              <a:t>肠道病毒，柯萨奇病毒，</a:t>
            </a:r>
            <a:r>
              <a:rPr kumimoji="1" lang="en-US" altLang="zh-CN" sz="2400" dirty="0"/>
              <a:t>RNA</a:t>
            </a:r>
            <a:r>
              <a:rPr kumimoji="1" lang="zh-CN" altLang="en-US" sz="2400" dirty="0"/>
              <a:t>病毒</a:t>
            </a:r>
          </a:p>
          <a:p>
            <a:r>
              <a:rPr kumimoji="1" lang="zh-CN" altLang="en-US" sz="2400" dirty="0"/>
              <a:t>奥司他韦（神经氨酸酶抑制剂）</a:t>
            </a:r>
            <a:r>
              <a:rPr kumimoji="1" lang="en-US" altLang="zh-CN" sz="2400" dirty="0"/>
              <a:t>——</a:t>
            </a:r>
            <a:r>
              <a:rPr kumimoji="1" lang="zh-CN" altLang="en-US" sz="2400" dirty="0"/>
              <a:t>流感病毒，</a:t>
            </a:r>
            <a:r>
              <a:rPr kumimoji="1" lang="en-US" altLang="zh-CN" sz="2400" dirty="0"/>
              <a:t>RNA</a:t>
            </a:r>
            <a:r>
              <a:rPr kumimoji="1" lang="zh-CN" altLang="en-US" sz="2400" dirty="0"/>
              <a:t>病毒</a:t>
            </a:r>
          </a:p>
          <a:p>
            <a:endParaRPr kumimoji="1" lang="zh-CN" altLang="en-US" sz="2400" dirty="0"/>
          </a:p>
        </p:txBody>
      </p:sp>
      <p:sp>
        <p:nvSpPr>
          <p:cNvPr id="5" name="矩形 4"/>
          <p:cNvSpPr/>
          <p:nvPr/>
        </p:nvSpPr>
        <p:spPr>
          <a:xfrm>
            <a:off x="342595" y="5398359"/>
            <a:ext cx="2717411" cy="507831"/>
          </a:xfrm>
          <a:prstGeom prst="rect">
            <a:avLst/>
          </a:prstGeom>
        </p:spPr>
        <p:txBody>
          <a:bodyPr wrap="none">
            <a:spAutoFit/>
          </a:bodyPr>
          <a:lstStyle/>
          <a:p>
            <a:pPr indent="228600" algn="just">
              <a:lnSpc>
                <a:spcPct val="150000"/>
              </a:lnSpc>
            </a:pPr>
            <a:r>
              <a:rPr lang="en-US" altLang="zh-CN" b="1" kern="0" dirty="0">
                <a:solidFill>
                  <a:srgbClr val="000000"/>
                </a:solidFill>
                <a:latin typeface="Heiti SC Medium" charset="-122"/>
                <a:ea typeface="Heiti SC Medium" charset="-122"/>
                <a:cs typeface="Heiti SC Medium" charset="-122"/>
              </a:rPr>
              <a:t>2-1. </a:t>
            </a:r>
            <a:r>
              <a:rPr lang="zh-CN" altLang="zh-CN" b="1" kern="0" dirty="0">
                <a:solidFill>
                  <a:srgbClr val="000000"/>
                </a:solidFill>
                <a:latin typeface="Heiti SC Medium" charset="-122"/>
                <a:ea typeface="Heiti SC Medium" charset="-122"/>
                <a:cs typeface="Heiti SC Medium" charset="-122"/>
              </a:rPr>
              <a:t>适应证不适宜的；</a:t>
            </a:r>
            <a:endParaRPr lang="zh-CN" altLang="zh-CN" b="1" kern="100" dirty="0">
              <a:latin typeface="Heiti SC Medium" charset="-122"/>
              <a:ea typeface="Heiti SC Medium" charset="-122"/>
              <a:cs typeface="Heiti SC Medium" charset="-122"/>
            </a:endParaRPr>
          </a:p>
        </p:txBody>
      </p:sp>
      <p:sp>
        <p:nvSpPr>
          <p:cNvPr id="6" name="矩形 5"/>
          <p:cNvSpPr/>
          <p:nvPr/>
        </p:nvSpPr>
        <p:spPr>
          <a:xfrm>
            <a:off x="723000" y="2933947"/>
            <a:ext cx="2954655" cy="461665"/>
          </a:xfrm>
          <a:prstGeom prst="rect">
            <a:avLst/>
          </a:prstGeom>
        </p:spPr>
        <p:txBody>
          <a:bodyPr wrap="none">
            <a:spAutoFit/>
          </a:bodyPr>
          <a:lstStyle/>
          <a:p>
            <a:r>
              <a:rPr kumimoji="1" lang="zh-CN" altLang="en-US" sz="2400" dirty="0">
                <a:latin typeface="Microsoft YaHei" charset="0"/>
                <a:ea typeface="Microsoft YaHei" charset="0"/>
                <a:cs typeface="Microsoft YaHei" charset="0"/>
              </a:rPr>
              <a:t>干扰素注射液雾化？</a:t>
            </a:r>
          </a:p>
        </p:txBody>
      </p:sp>
      <p:sp>
        <p:nvSpPr>
          <p:cNvPr id="8" name="矩形 7"/>
          <p:cNvSpPr/>
          <p:nvPr/>
        </p:nvSpPr>
        <p:spPr>
          <a:xfrm>
            <a:off x="710729" y="3910494"/>
            <a:ext cx="7560840" cy="1200329"/>
          </a:xfrm>
          <a:prstGeom prst="rect">
            <a:avLst/>
          </a:prstGeom>
        </p:spPr>
        <p:txBody>
          <a:bodyPr wrap="square">
            <a:spAutoFit/>
          </a:bodyPr>
          <a:lstStyle/>
          <a:p>
            <a:pPr>
              <a:buSzPts val="2800"/>
            </a:pPr>
            <a:r>
              <a:rPr lang="zh-CN" altLang="en-US" sz="2400" dirty="0">
                <a:solidFill>
                  <a:srgbClr val="000000"/>
                </a:solidFill>
                <a:latin typeface="Noto Sans CJK JP Regular" charset="0"/>
                <a:ea typeface="Microsoft YaHei" charset="0"/>
              </a:rPr>
              <a:t>重组人干扰素</a:t>
            </a:r>
            <a:r>
              <a:rPr lang="el-GR" altLang="zh-CN" sz="2400" dirty="0">
                <a:solidFill>
                  <a:srgbClr val="000000"/>
                </a:solidFill>
                <a:latin typeface="Trebuchet MS" charset="0"/>
                <a:ea typeface="Microsoft YaHei" charset="0"/>
              </a:rPr>
              <a:t>-α1b</a:t>
            </a:r>
            <a:r>
              <a:rPr lang="zh-CN" altLang="en-US" sz="2400" dirty="0">
                <a:solidFill>
                  <a:srgbClr val="000000"/>
                </a:solidFill>
                <a:latin typeface="Noto Sans CJK JP Regular" charset="0"/>
                <a:ea typeface="Microsoft YaHei" charset="0"/>
              </a:rPr>
              <a:t>在儿科的临床应用专家共识（中华实用儿科临床杂志，主编： 申昆玲，张国成，尚云晓等；</a:t>
            </a:r>
            <a:r>
              <a:rPr lang="is-IS" altLang="zh-CN" sz="2400" dirty="0">
                <a:solidFill>
                  <a:srgbClr val="000000"/>
                </a:solidFill>
                <a:latin typeface="Trebuchet MS" charset="0"/>
                <a:ea typeface="Microsoft YaHei" charset="0"/>
              </a:rPr>
              <a:t>2015.08</a:t>
            </a:r>
            <a:r>
              <a:rPr lang="zh-CN" altLang="is-IS" sz="2400" dirty="0">
                <a:solidFill>
                  <a:srgbClr val="000000"/>
                </a:solidFill>
                <a:latin typeface="Noto Sans CJK JP Regular" charset="0"/>
                <a:ea typeface="Microsoft YaHei" charset="0"/>
              </a:rPr>
              <a:t>）</a:t>
            </a:r>
          </a:p>
        </p:txBody>
      </p:sp>
    </p:spTree>
    <p:extLst>
      <p:ext uri="{BB962C8B-B14F-4D97-AF65-F5344CB8AC3E}">
        <p14:creationId xmlns:p14="http://schemas.microsoft.com/office/powerpoint/2010/main" val="2551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奥司他韦</a:t>
            </a:r>
          </a:p>
        </p:txBody>
      </p:sp>
      <p:sp>
        <p:nvSpPr>
          <p:cNvPr id="3" name="内容占位符 2"/>
          <p:cNvSpPr>
            <a:spLocks noGrp="1"/>
          </p:cNvSpPr>
          <p:nvPr>
            <p:ph idx="1"/>
          </p:nvPr>
        </p:nvSpPr>
        <p:spPr/>
        <p:txBody>
          <a:bodyPr/>
          <a:lstStyle/>
          <a:p>
            <a:pPr>
              <a:lnSpc>
                <a:spcPct val="100000"/>
              </a:lnSpc>
            </a:pPr>
            <a:r>
              <a:rPr kumimoji="1" lang="zh-CN" altLang="en-US" dirty="0"/>
              <a:t>如果处方中的宝宝</a:t>
            </a:r>
            <a:r>
              <a:rPr kumimoji="1" lang="en-US" altLang="zh-CN" dirty="0"/>
              <a:t>4m</a:t>
            </a:r>
            <a:r>
              <a:rPr kumimoji="1" lang="zh-CN" altLang="en-US" dirty="0"/>
              <a:t>，诊断为甲型流感，奥司他韦能吃么？</a:t>
            </a:r>
          </a:p>
          <a:p>
            <a:pPr marL="0" indent="0">
              <a:lnSpc>
                <a:spcPct val="100000"/>
              </a:lnSpc>
              <a:buNone/>
            </a:pPr>
            <a:r>
              <a:rPr lang="zh-CN" altLang="en-US" sz="2400" dirty="0"/>
              <a:t>      </a:t>
            </a:r>
            <a:r>
              <a:rPr lang="zh-CN" altLang="zh-CN" sz="2400" dirty="0"/>
              <a:t>中国药品说明书标示的是：奥司他韦用于成人和</a:t>
            </a:r>
            <a:r>
              <a:rPr lang="en-US" altLang="zh-CN" sz="2400" dirty="0"/>
              <a:t>1</a:t>
            </a:r>
            <a:r>
              <a:rPr lang="zh-CN" altLang="zh-CN" sz="2400" dirty="0"/>
              <a:t>岁及</a:t>
            </a:r>
            <a:r>
              <a:rPr lang="en-US" altLang="zh-CN" sz="2400" dirty="0"/>
              <a:t>1</a:t>
            </a:r>
            <a:r>
              <a:rPr lang="zh-CN" altLang="zh-CN" sz="2400" dirty="0"/>
              <a:t>岁以上儿童甲型和乙型流感的治疗（患者应在首次出现症状</a:t>
            </a:r>
            <a:r>
              <a:rPr lang="en-US" altLang="zh-CN" sz="2400" dirty="0"/>
              <a:t>48</a:t>
            </a:r>
            <a:r>
              <a:rPr lang="zh-CN" altLang="zh-CN" sz="2400" dirty="0"/>
              <a:t>小时以内使用）；用于成人和</a:t>
            </a:r>
            <a:r>
              <a:rPr lang="en-US" altLang="zh-CN" sz="2400" dirty="0"/>
              <a:t>13</a:t>
            </a:r>
            <a:r>
              <a:rPr lang="zh-CN" altLang="zh-CN" sz="2400" dirty="0"/>
              <a:t>岁及</a:t>
            </a:r>
            <a:r>
              <a:rPr lang="en-US" altLang="zh-CN" sz="2400" dirty="0"/>
              <a:t>13</a:t>
            </a:r>
            <a:r>
              <a:rPr lang="zh-CN" altLang="zh-CN" sz="2400" dirty="0"/>
              <a:t>岁以上青少年甲型和乙型流感的预防。</a:t>
            </a:r>
          </a:p>
          <a:p>
            <a:pPr>
              <a:lnSpc>
                <a:spcPct val="100000"/>
              </a:lnSpc>
            </a:pPr>
            <a:endParaRPr kumimoji="1" lang="zh-CN" altLang="en-US" dirty="0"/>
          </a:p>
        </p:txBody>
      </p:sp>
      <p:pic>
        <p:nvPicPr>
          <p:cNvPr id="4" name="图片 3"/>
          <p:cNvPicPr/>
          <p:nvPr/>
        </p:nvPicPr>
        <p:blipFill>
          <a:blip r:embed="rId2"/>
          <a:stretch>
            <a:fillRect/>
          </a:stretch>
        </p:blipFill>
        <p:spPr>
          <a:xfrm>
            <a:off x="1835696" y="3792430"/>
            <a:ext cx="6048672" cy="2860677"/>
          </a:xfrm>
          <a:prstGeom prst="rect">
            <a:avLst/>
          </a:prstGeom>
        </p:spPr>
      </p:pic>
    </p:spTree>
    <p:extLst>
      <p:ext uri="{BB962C8B-B14F-4D97-AF65-F5344CB8AC3E}">
        <p14:creationId xmlns:p14="http://schemas.microsoft.com/office/powerpoint/2010/main" val="17747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审核处方依据</a:t>
            </a:r>
          </a:p>
        </p:txBody>
      </p:sp>
      <p:sp>
        <p:nvSpPr>
          <p:cNvPr id="4" name="object 6"/>
          <p:cNvSpPr txBox="1">
            <a:spLocks noGrp="1"/>
          </p:cNvSpPr>
          <p:nvPr>
            <p:ph idx="1"/>
          </p:nvPr>
        </p:nvSpPr>
        <p:spPr>
          <a:xfrm>
            <a:off x="628650" y="1247875"/>
            <a:ext cx="8263830" cy="4064382"/>
          </a:xfrm>
          <a:prstGeom prst="rect">
            <a:avLst/>
          </a:prstGeom>
        </p:spPr>
        <p:txBody>
          <a:bodyPr vert="horz" wrap="square" lIns="0" tIns="12700" rIns="0" bIns="0" rtlCol="0">
            <a:spAutoFit/>
          </a:bodyPr>
          <a:lstStyle/>
          <a:p>
            <a:pPr marL="355600" marR="5080" indent="-342900">
              <a:lnSpc>
                <a:spcPct val="150000"/>
              </a:lnSpc>
              <a:buFont typeface="Wingdings" charset="2"/>
              <a:buChar char="Ø"/>
              <a:tabLst>
                <a:tab pos="441959" algn="l"/>
              </a:tabLst>
            </a:pPr>
            <a:r>
              <a:rPr sz="2400" spc="335" dirty="0">
                <a:latin typeface="Noto Sans CJK JP Regular"/>
                <a:cs typeface="Noto Sans CJK JP Regular"/>
              </a:rPr>
              <a:t>儿童流感诊断与治疗专家共识（中华实用儿科临床杂志，主编：中华医学会儿科学分会</a:t>
            </a:r>
            <a:r>
              <a:rPr sz="2400" spc="55" dirty="0">
                <a:latin typeface="Noto Sans CJK JP Regular"/>
                <a:cs typeface="Noto Sans CJK JP Regular"/>
              </a:rPr>
              <a:t>，2015</a:t>
            </a:r>
            <a:r>
              <a:rPr sz="2400" dirty="0">
                <a:latin typeface="Noto Sans CJK JP Regular"/>
                <a:cs typeface="Noto Sans CJK JP Regular"/>
              </a:rPr>
              <a:t>年版）</a:t>
            </a:r>
          </a:p>
          <a:p>
            <a:pPr marL="355600" marR="5080" indent="-342900">
              <a:lnSpc>
                <a:spcPct val="150000"/>
              </a:lnSpc>
              <a:spcBef>
                <a:spcPts val="575"/>
              </a:spcBef>
              <a:buFont typeface="Wingdings" charset="2"/>
              <a:buChar char="Ø"/>
              <a:tabLst>
                <a:tab pos="441959" algn="l"/>
              </a:tabLst>
            </a:pPr>
            <a:r>
              <a:rPr sz="2400" spc="335" dirty="0">
                <a:latin typeface="Noto Sans CJK JP Regular"/>
                <a:cs typeface="Noto Sans CJK JP Regular"/>
              </a:rPr>
              <a:t>流行性感冒抗病毒药物治疗与预防应用中国专家共识（中华医学杂志，主编：中华医学会呼吸病学分会，中华医学会儿科学分会</a:t>
            </a:r>
            <a:r>
              <a:rPr sz="2400" spc="-65" dirty="0">
                <a:latin typeface="Noto Sans CJK JP Regular"/>
                <a:cs typeface="Noto Sans CJK JP Regular"/>
              </a:rPr>
              <a:t>；</a:t>
            </a:r>
            <a:r>
              <a:rPr sz="2400" spc="-65" dirty="0">
                <a:latin typeface="Trebuchet MS"/>
                <a:cs typeface="Trebuchet MS"/>
              </a:rPr>
              <a:t>2016.01</a:t>
            </a:r>
            <a:r>
              <a:rPr sz="2400" spc="-65" dirty="0">
                <a:latin typeface="Noto Sans CJK JP Regular"/>
                <a:cs typeface="Noto Sans CJK JP Regular"/>
              </a:rPr>
              <a:t>）</a:t>
            </a:r>
            <a:endParaRPr sz="2400" dirty="0">
              <a:latin typeface="Noto Sans CJK JP Regular"/>
              <a:cs typeface="Noto Sans CJK JP Regular"/>
            </a:endParaRPr>
          </a:p>
          <a:p>
            <a:pPr>
              <a:lnSpc>
                <a:spcPct val="150000"/>
              </a:lnSpc>
              <a:spcBef>
                <a:spcPts val="575"/>
              </a:spcBef>
              <a:buFont typeface="Wingdings" charset="2"/>
              <a:buChar char="Ø"/>
              <a:tabLst>
                <a:tab pos="441959" algn="l"/>
              </a:tabLst>
            </a:pPr>
            <a:r>
              <a:rPr lang="zh-CN" altLang="en-US" sz="2400" dirty="0">
                <a:latin typeface="Noto Sans CJK JP Regular"/>
                <a:cs typeface="Noto Sans CJK JP Regular"/>
              </a:rPr>
              <a:t>  </a:t>
            </a:r>
            <a:r>
              <a:rPr sz="2400" dirty="0">
                <a:latin typeface="Noto Sans CJK JP Regular"/>
                <a:cs typeface="Noto Sans CJK JP Regular"/>
              </a:rPr>
              <a:t>流行性感冒诊疗方案</a:t>
            </a:r>
            <a:r>
              <a:rPr sz="2400" spc="-40" dirty="0">
                <a:latin typeface="Noto Sans CJK JP Regular"/>
                <a:cs typeface="Noto Sans CJK JP Regular"/>
              </a:rPr>
              <a:t>（</a:t>
            </a:r>
            <a:r>
              <a:rPr sz="2400" spc="-40" dirty="0">
                <a:latin typeface="Trebuchet MS"/>
                <a:cs typeface="Trebuchet MS"/>
              </a:rPr>
              <a:t>2018</a:t>
            </a:r>
            <a:r>
              <a:rPr sz="2400" dirty="0">
                <a:latin typeface="Noto Sans CJK JP Regular"/>
                <a:cs typeface="Noto Sans CJK JP Regular"/>
              </a:rPr>
              <a:t>年版）</a:t>
            </a:r>
          </a:p>
          <a:p>
            <a:pPr>
              <a:lnSpc>
                <a:spcPct val="150000"/>
              </a:lnSpc>
              <a:spcBef>
                <a:spcPts val="635"/>
              </a:spcBef>
              <a:buFont typeface="Wingdings" charset="2"/>
              <a:buChar char="Ø"/>
              <a:tabLst>
                <a:tab pos="441959" algn="l"/>
              </a:tabLst>
            </a:pPr>
            <a:endParaRPr sz="2400" dirty="0">
              <a:latin typeface="Noto Sans CJK JP Regular"/>
              <a:cs typeface="Noto Sans CJK JP Regular"/>
            </a:endParaRPr>
          </a:p>
        </p:txBody>
      </p:sp>
    </p:spTree>
    <p:extLst>
      <p:ext uri="{BB962C8B-B14F-4D97-AF65-F5344CB8AC3E}">
        <p14:creationId xmlns:p14="http://schemas.microsoft.com/office/powerpoint/2010/main" val="106410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spc="-5" dirty="0">
                <a:latin typeface="Noto Sans CJK JP Regular"/>
                <a:cs typeface="Noto Sans CJK JP Regular"/>
              </a:rPr>
              <a:t>用药靠掰</a:t>
            </a:r>
            <a:r>
              <a:rPr lang="en-US" altLang="zh-CN" b="1" spc="-15" dirty="0">
                <a:latin typeface="Noto Sans CJK JP Regular"/>
                <a:cs typeface="Noto Sans CJK JP Regular"/>
              </a:rPr>
              <a:t>?</a:t>
            </a:r>
            <a:r>
              <a:rPr lang="zh-CN" altLang="en-US" b="1" spc="-5" dirty="0">
                <a:latin typeface="Noto Sans CJK JP Regular"/>
                <a:cs typeface="Noto Sans CJK JP Regular"/>
              </a:rPr>
              <a:t>剂量靠猜</a:t>
            </a:r>
            <a:r>
              <a:rPr lang="en-US" altLang="zh-CN" b="1" spc="-5" dirty="0">
                <a:latin typeface="Noto Sans CJK JP Regular"/>
                <a:cs typeface="Noto Sans CJK JP Regular"/>
              </a:rPr>
              <a:t>?</a:t>
            </a:r>
            <a:r>
              <a:rPr lang="zh-CN" altLang="en-US" b="1" spc="215" dirty="0">
                <a:latin typeface="Noto Sans CJK JP Regular"/>
                <a:cs typeface="Noto Sans CJK JP Regular"/>
              </a:rPr>
              <a:t> </a:t>
            </a:r>
            <a:endParaRPr kumimoji="1" lang="zh-CN" altLang="en-US" dirty="0"/>
          </a:p>
        </p:txBody>
      </p:sp>
      <p:sp>
        <p:nvSpPr>
          <p:cNvPr id="29" name="object 36"/>
          <p:cNvSpPr txBox="1"/>
          <p:nvPr/>
        </p:nvSpPr>
        <p:spPr>
          <a:xfrm>
            <a:off x="12576654" y="6425895"/>
            <a:ext cx="102870" cy="197490"/>
          </a:xfrm>
          <a:prstGeom prst="rect">
            <a:avLst/>
          </a:prstGeom>
        </p:spPr>
        <p:txBody>
          <a:bodyPr vert="horz" wrap="square" lIns="0" tIns="12700" rIns="0" bIns="0" rtlCol="0">
            <a:spAutoFit/>
          </a:bodyPr>
          <a:lstStyle/>
          <a:p>
            <a:pPr marL="12700">
              <a:spcBef>
                <a:spcPts val="100"/>
              </a:spcBef>
            </a:pPr>
            <a:r>
              <a:rPr sz="1200" spc="-20" dirty="0">
                <a:solidFill>
                  <a:srgbClr val="888888"/>
                </a:solidFill>
                <a:latin typeface="Trebuchet MS"/>
                <a:cs typeface="Trebuchet MS"/>
              </a:rPr>
              <a:t>9</a:t>
            </a:r>
            <a:endParaRPr sz="1200">
              <a:latin typeface="Trebuchet MS"/>
              <a:cs typeface="Trebuchet MS"/>
            </a:endParaRPr>
          </a:p>
        </p:txBody>
      </p:sp>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816100"/>
            <a:ext cx="8280400" cy="3213100"/>
          </a:xfrm>
          <a:prstGeom prst="rect">
            <a:avLst/>
          </a:prstGeom>
        </p:spPr>
      </p:pic>
    </p:spTree>
    <p:extLst>
      <p:ext uri="{BB962C8B-B14F-4D97-AF65-F5344CB8AC3E}">
        <p14:creationId xmlns:p14="http://schemas.microsoft.com/office/powerpoint/2010/main" val="29024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1728510161"/>
              </p:ext>
            </p:extLst>
          </p:nvPr>
        </p:nvGraphicFramePr>
        <p:xfrm>
          <a:off x="539552" y="1052736"/>
          <a:ext cx="8352929" cy="5151120"/>
        </p:xfrm>
        <a:graphic>
          <a:graphicData uri="http://schemas.openxmlformats.org/drawingml/2006/table">
            <a:tbl>
              <a:tblPr firstRow="1" bandRow="1">
                <a:tableStyleId>{5940675A-B579-460E-94D1-54222C63F5DA}</a:tableStyleId>
              </a:tblPr>
              <a:tblGrid>
                <a:gridCol w="709279">
                  <a:extLst>
                    <a:ext uri="{9D8B030D-6E8A-4147-A177-3AD203B41FA5}">
                      <a16:colId xmlns:a16="http://schemas.microsoft.com/office/drawing/2014/main" val="2918300345"/>
                    </a:ext>
                  </a:extLst>
                </a:gridCol>
                <a:gridCol w="802889">
                  <a:extLst>
                    <a:ext uri="{9D8B030D-6E8A-4147-A177-3AD203B41FA5}">
                      <a16:colId xmlns:a16="http://schemas.microsoft.com/office/drawing/2014/main" val="528451200"/>
                    </a:ext>
                  </a:extLst>
                </a:gridCol>
                <a:gridCol w="1130526">
                  <a:extLst>
                    <a:ext uri="{9D8B030D-6E8A-4147-A177-3AD203B41FA5}">
                      <a16:colId xmlns:a16="http://schemas.microsoft.com/office/drawing/2014/main" val="2116111985"/>
                    </a:ext>
                  </a:extLst>
                </a:gridCol>
                <a:gridCol w="885698">
                  <a:extLst>
                    <a:ext uri="{9D8B030D-6E8A-4147-A177-3AD203B41FA5}">
                      <a16:colId xmlns:a16="http://schemas.microsoft.com/office/drawing/2014/main" val="2634473918"/>
                    </a:ext>
                  </a:extLst>
                </a:gridCol>
                <a:gridCol w="669676">
                  <a:extLst>
                    <a:ext uri="{9D8B030D-6E8A-4147-A177-3AD203B41FA5}">
                      <a16:colId xmlns:a16="http://schemas.microsoft.com/office/drawing/2014/main" val="710091130"/>
                    </a:ext>
                  </a:extLst>
                </a:gridCol>
                <a:gridCol w="885698">
                  <a:extLst>
                    <a:ext uri="{9D8B030D-6E8A-4147-A177-3AD203B41FA5}">
                      <a16:colId xmlns:a16="http://schemas.microsoft.com/office/drawing/2014/main" val="3622176783"/>
                    </a:ext>
                  </a:extLst>
                </a:gridCol>
                <a:gridCol w="3269163">
                  <a:extLst>
                    <a:ext uri="{9D8B030D-6E8A-4147-A177-3AD203B41FA5}">
                      <a16:colId xmlns:a16="http://schemas.microsoft.com/office/drawing/2014/main" val="2060162465"/>
                    </a:ext>
                  </a:extLst>
                </a:gridCol>
              </a:tblGrid>
              <a:tr h="278130">
                <a:tc gridSpan="6">
                  <a:txBody>
                    <a:bodyPr/>
                    <a:lstStyle/>
                    <a:p>
                      <a:r>
                        <a:rPr lang="zh-CN" altLang="en-US" sz="20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2000" dirty="0">
                          <a:latin typeface="黑体" panose="02010609060101010101" pitchFamily="49" charset="-122"/>
                          <a:ea typeface="黑体" panose="02010609060101010101" pitchFamily="49" charset="-122"/>
                        </a:rPr>
                        <a:t>XXXX</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XX</a:t>
                      </a:r>
                      <a:r>
                        <a:rPr lang="zh-CN" altLang="en-US" sz="2000" dirty="0">
                          <a:latin typeface="黑体" panose="02010609060101010101" pitchFamily="49" charset="-122"/>
                          <a:ea typeface="黑体" panose="02010609060101010101" pitchFamily="49" charset="-122"/>
                        </a:rPr>
                        <a:t>月</a:t>
                      </a:r>
                      <a:r>
                        <a:rPr lang="en-US" altLang="zh-CN" sz="2000" dirty="0">
                          <a:latin typeface="黑体" panose="02010609060101010101" pitchFamily="49" charset="-122"/>
                          <a:ea typeface="黑体" panose="02010609060101010101" pitchFamily="49" charset="-122"/>
                        </a:rPr>
                        <a:t>XX</a:t>
                      </a:r>
                      <a:r>
                        <a:rPr lang="zh-CN" altLang="en-US" sz="20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20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2000" dirty="0">
                          <a:latin typeface="黑体" panose="02010609060101010101" pitchFamily="49" charset="-122"/>
                          <a:ea typeface="黑体" panose="02010609060101010101" pitchFamily="49" charset="-122"/>
                        </a:rPr>
                        <a:t>XXX</a:t>
                      </a:r>
                      <a:endParaRPr lang="zh-CN" altLang="en-US" sz="20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20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2000" dirty="0">
                          <a:latin typeface="黑体" panose="02010609060101010101" pitchFamily="49" charset="-122"/>
                          <a:ea typeface="黑体" panose="02010609060101010101" pitchFamily="49" charset="-122"/>
                        </a:rPr>
                        <a:t>男</a:t>
                      </a:r>
                    </a:p>
                  </a:txBody>
                  <a:tcPr marL="68580" marR="68580" marT="34290" marB="34290"/>
                </a:tc>
                <a:tc>
                  <a:txBody>
                    <a:bodyPr/>
                    <a:lstStyle/>
                    <a:p>
                      <a:r>
                        <a:rPr lang="zh-CN" altLang="en-US" sz="20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2000" dirty="0">
                          <a:latin typeface="黑体" panose="02010609060101010101" pitchFamily="49" charset="-122"/>
                          <a:ea typeface="黑体" panose="02010609060101010101" pitchFamily="49" charset="-122"/>
                        </a:rPr>
                        <a:t>体重</a:t>
                      </a:r>
                      <a:r>
                        <a:rPr lang="en-US" altLang="zh-CN" sz="2000" dirty="0">
                          <a:latin typeface="黑体" panose="02010609060101010101" pitchFamily="49" charset="-122"/>
                          <a:ea typeface="黑体" panose="02010609060101010101" pitchFamily="49" charset="-122"/>
                        </a:rPr>
                        <a:t>25kg</a:t>
                      </a:r>
                      <a:endParaRPr lang="zh-CN" altLang="en-US" sz="20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2000" dirty="0">
                          <a:latin typeface="黑体" panose="02010609060101010101" pitchFamily="49" charset="-122"/>
                          <a:ea typeface="黑体" panose="02010609060101010101" pitchFamily="49" charset="-122"/>
                        </a:rPr>
                        <a:t>诊断：</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呼吸道感染、发热</a:t>
                      </a:r>
                    </a:p>
                    <a:p>
                      <a:endParaRPr lang="zh-CN" altLang="en-US"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2000" dirty="0">
                          <a:latin typeface="黑体" panose="02010609060101010101" pitchFamily="49" charset="-122"/>
                          <a:ea typeface="黑体" panose="02010609060101010101" pitchFamily="49" charset="-122"/>
                        </a:rPr>
                        <a:t>R</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注射用头孢唑肟    </a:t>
                      </a:r>
                      <a:r>
                        <a:rPr lang="en-US" altLang="zh-CN" sz="2000" dirty="0">
                          <a:latin typeface="黑体" panose="02010609060101010101" pitchFamily="49" charset="-122"/>
                          <a:ea typeface="黑体" panose="02010609060101010101" pitchFamily="49" charset="-122"/>
                        </a:rPr>
                        <a:t>1g/</a:t>
                      </a:r>
                      <a:r>
                        <a:rPr lang="zh-CN" altLang="en-US" sz="2000" dirty="0">
                          <a:latin typeface="黑体" panose="02010609060101010101" pitchFamily="49" charset="-122"/>
                          <a:ea typeface="黑体" panose="02010609060101010101" pitchFamily="49" charset="-122"/>
                        </a:rPr>
                        <a:t>支   </a:t>
                      </a:r>
                      <a:r>
                        <a:rPr lang="en-US" altLang="zh-CN" sz="2000" dirty="0">
                          <a:latin typeface="黑体" panose="02010609060101010101" pitchFamily="49" charset="-122"/>
                          <a:ea typeface="黑体" panose="02010609060101010101" pitchFamily="49" charset="-122"/>
                        </a:rPr>
                        <a:t>1.25g</a:t>
                      </a:r>
                      <a:r>
                        <a:rPr lang="zh-CN" altLang="en-US" sz="2000" baseline="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每天一次</a:t>
                      </a:r>
                      <a:r>
                        <a:rPr lang="en-US" altLang="zh-CN" sz="2000" dirty="0">
                          <a:latin typeface="黑体" panose="02010609060101010101" pitchFamily="49" charset="-122"/>
                          <a:ea typeface="黑体" panose="02010609060101010101" pitchFamily="49" charset="-122"/>
                        </a:rPr>
                        <a:t>X3</a:t>
                      </a:r>
                      <a:r>
                        <a:rPr lang="zh-CN" altLang="en-US" sz="2000" dirty="0">
                          <a:latin typeface="黑体" panose="02010609060101010101" pitchFamily="49" charset="-122"/>
                          <a:ea typeface="黑体" panose="02010609060101010101" pitchFamily="49" charset="-122"/>
                        </a:rPr>
                        <a:t>天，静脉滴注</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葡萄糖注射液   </a:t>
                      </a:r>
                      <a:r>
                        <a:rPr lang="en-US" altLang="zh-CN" sz="2000" dirty="0">
                          <a:latin typeface="黑体" panose="02010609060101010101" pitchFamily="49" charset="-122"/>
                          <a:ea typeface="黑体" panose="02010609060101010101" pitchFamily="49" charset="-122"/>
                        </a:rPr>
                        <a:t>100ml</a:t>
                      </a: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100ml</a:t>
                      </a:r>
                      <a:r>
                        <a:rPr lang="zh-CN" altLang="en-US" sz="2000" dirty="0">
                          <a:latin typeface="黑体" panose="02010609060101010101" pitchFamily="49" charset="-122"/>
                          <a:ea typeface="黑体" panose="02010609060101010101" pitchFamily="49" charset="-122"/>
                        </a:rPr>
                        <a:t>    每天一次</a:t>
                      </a:r>
                      <a:r>
                        <a:rPr lang="en-US" altLang="zh-CN" sz="2000" dirty="0">
                          <a:latin typeface="黑体" panose="02010609060101010101" pitchFamily="49" charset="-122"/>
                          <a:ea typeface="黑体" panose="02010609060101010101" pitchFamily="49" charset="-122"/>
                        </a:rPr>
                        <a:t>X3</a:t>
                      </a:r>
                      <a:r>
                        <a:rPr lang="zh-CN" altLang="en-US" sz="2000" dirty="0">
                          <a:latin typeface="黑体" panose="02010609060101010101" pitchFamily="49" charset="-122"/>
                          <a:ea typeface="黑体" panose="02010609060101010101" pitchFamily="49" charset="-122"/>
                        </a:rPr>
                        <a:t>天，静脉滴注</a:t>
                      </a:r>
                    </a:p>
                    <a:p>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                              医师签名（盖章）：</a:t>
                      </a:r>
                      <a:r>
                        <a:rPr lang="en-US" altLang="zh-CN" sz="2000" dirty="0">
                          <a:latin typeface="黑体" panose="02010609060101010101" pitchFamily="49" charset="-122"/>
                          <a:ea typeface="黑体" panose="02010609060101010101" pitchFamily="49" charset="-122"/>
                        </a:rPr>
                        <a:t>XXX     </a:t>
                      </a:r>
                      <a:endParaRPr lang="zh-CN" altLang="en-US" sz="20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2000" dirty="0">
                          <a:latin typeface="黑体" panose="02010609060101010101" pitchFamily="49" charset="-122"/>
                          <a:ea typeface="黑体" panose="02010609060101010101" pitchFamily="49" charset="-122"/>
                        </a:rPr>
                        <a:t>金额：</a:t>
                      </a:r>
                      <a:r>
                        <a:rPr lang="en-US" altLang="zh-CN" sz="2000" dirty="0">
                          <a:latin typeface="黑体" panose="02010609060101010101" pitchFamily="49" charset="-122"/>
                          <a:ea typeface="黑体" panose="02010609060101010101" pitchFamily="49" charset="-122"/>
                        </a:rPr>
                        <a:t>XXX </a:t>
                      </a:r>
                      <a:r>
                        <a:rPr lang="zh-CN" altLang="en-US" sz="2000" dirty="0">
                          <a:latin typeface="黑体" panose="02010609060101010101" pitchFamily="49" charset="-122"/>
                          <a:ea typeface="黑体" panose="02010609060101010101" pitchFamily="49" charset="-122"/>
                        </a:rPr>
                        <a:t>审核</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调配签名（盖章）：</a:t>
                      </a:r>
                      <a:r>
                        <a:rPr lang="en-US" altLang="zh-CN" sz="2000" dirty="0">
                          <a:latin typeface="黑体" panose="02010609060101010101" pitchFamily="49" charset="-122"/>
                          <a:ea typeface="黑体" panose="02010609060101010101" pitchFamily="49" charset="-122"/>
                        </a:rPr>
                        <a:t>XXX </a:t>
                      </a:r>
                      <a:r>
                        <a:rPr lang="zh-CN" altLang="en-US" sz="2000" dirty="0">
                          <a:latin typeface="黑体" panose="02010609060101010101" pitchFamily="49" charset="-122"/>
                          <a:ea typeface="黑体" panose="02010609060101010101" pitchFamily="49" charset="-122"/>
                        </a:rPr>
                        <a:t>核对发药签名（盖章）：</a:t>
                      </a:r>
                      <a:r>
                        <a:rPr lang="en-US" altLang="zh-CN" sz="2000" dirty="0">
                          <a:latin typeface="黑体" panose="02010609060101010101" pitchFamily="49" charset="-122"/>
                          <a:ea typeface="黑体" panose="02010609060101010101" pitchFamily="49" charset="-122"/>
                        </a:rPr>
                        <a:t>XXX</a:t>
                      </a:r>
                      <a:endParaRPr lang="zh-CN" altLang="en-US" sz="20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
        <p:nvSpPr>
          <p:cNvPr id="5" name="标题 1"/>
          <p:cNvSpPr txBox="1">
            <a:spLocks/>
          </p:cNvSpPr>
          <p:nvPr/>
        </p:nvSpPr>
        <p:spPr>
          <a:xfrm>
            <a:off x="-828600" y="0"/>
            <a:ext cx="82296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latin typeface="Microsoft YaHei" charset="0"/>
                <a:ea typeface="Microsoft YaHei" charset="0"/>
                <a:cs typeface="Microsoft YaHei" charset="0"/>
              </a:rPr>
              <a:t>儿科处方点评案例分享（五）</a:t>
            </a:r>
            <a:endParaRPr kumimoji="1" lang="zh-CN" altLang="en-US" sz="28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744083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kumimoji="1" lang="zh-CN" altLang="en-US"/>
          </a:p>
        </p:txBody>
      </p:sp>
      <p:sp>
        <p:nvSpPr>
          <p:cNvPr id="3" name="内容占位符 2"/>
          <p:cNvSpPr>
            <a:spLocks noGrp="1"/>
          </p:cNvSpPr>
          <p:nvPr>
            <p:ph idx="1"/>
          </p:nvPr>
        </p:nvSpPr>
        <p:spPr>
          <a:xfrm>
            <a:off x="628650" y="1247875"/>
            <a:ext cx="7183710" cy="2757189"/>
          </a:xfrm>
        </p:spPr>
        <p:txBody>
          <a:bodyPr>
            <a:normAutofit lnSpcReduction="10000"/>
          </a:bodyPr>
          <a:lstStyle/>
          <a:p>
            <a:pPr>
              <a:lnSpc>
                <a:spcPct val="150000"/>
              </a:lnSpc>
            </a:pPr>
            <a:r>
              <a:rPr kumimoji="1" lang="zh-CN" altLang="en-US" dirty="0"/>
              <a:t>头孢属于时间依赖性抗生素，需要一天多次给药。</a:t>
            </a:r>
          </a:p>
          <a:p>
            <a:pPr>
              <a:lnSpc>
                <a:spcPct val="150000"/>
              </a:lnSpc>
            </a:pPr>
            <a:r>
              <a:rPr kumimoji="1" lang="zh-CN" altLang="en-US" dirty="0"/>
              <a:t>一天一次的用药方案危害大</a:t>
            </a:r>
          </a:p>
          <a:p>
            <a:pPr>
              <a:lnSpc>
                <a:spcPct val="150000"/>
              </a:lnSpc>
            </a:pPr>
            <a:r>
              <a:rPr kumimoji="1" lang="zh-CN" altLang="en-US" dirty="0"/>
              <a:t>如果搭配口服头孢一次？如何再判断？</a:t>
            </a:r>
          </a:p>
        </p:txBody>
      </p:sp>
    </p:spTree>
    <p:extLst>
      <p:ext uri="{BB962C8B-B14F-4D97-AF65-F5344CB8AC3E}">
        <p14:creationId xmlns:p14="http://schemas.microsoft.com/office/powerpoint/2010/main" val="1639588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0728" y="204893"/>
            <a:ext cx="7821711" cy="597861"/>
          </a:xfrm>
        </p:spPr>
        <p:txBody>
          <a:bodyPr>
            <a:normAutofit/>
          </a:bodyPr>
          <a:lstStyle/>
          <a:p>
            <a:r>
              <a:rPr lang="zh-CN" altLang="en-US" dirty="0"/>
              <a:t>儿科处方点评案例分享（六）</a:t>
            </a:r>
            <a:r>
              <a:rPr kumimoji="1" lang="zh-CN" altLang="en-US" dirty="0"/>
              <a:t>中成药联用</a:t>
            </a:r>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3095565791"/>
              </p:ext>
            </p:extLst>
          </p:nvPr>
        </p:nvGraphicFramePr>
        <p:xfrm>
          <a:off x="539552" y="1196752"/>
          <a:ext cx="8208911" cy="3840480"/>
        </p:xfrm>
        <a:graphic>
          <a:graphicData uri="http://schemas.openxmlformats.org/drawingml/2006/table">
            <a:tbl>
              <a:tblPr firstRow="1" bandRow="1">
                <a:tableStyleId>{5940675A-B579-460E-94D1-54222C63F5DA}</a:tableStyleId>
              </a:tblPr>
              <a:tblGrid>
                <a:gridCol w="697050">
                  <a:extLst>
                    <a:ext uri="{9D8B030D-6E8A-4147-A177-3AD203B41FA5}">
                      <a16:colId xmlns:a16="http://schemas.microsoft.com/office/drawing/2014/main" val="2918300345"/>
                    </a:ext>
                  </a:extLst>
                </a:gridCol>
                <a:gridCol w="743110">
                  <a:extLst>
                    <a:ext uri="{9D8B030D-6E8A-4147-A177-3AD203B41FA5}">
                      <a16:colId xmlns:a16="http://schemas.microsoft.com/office/drawing/2014/main" val="528451200"/>
                    </a:ext>
                  </a:extLst>
                </a:gridCol>
                <a:gridCol w="1156970">
                  <a:extLst>
                    <a:ext uri="{9D8B030D-6E8A-4147-A177-3AD203B41FA5}">
                      <a16:colId xmlns:a16="http://schemas.microsoft.com/office/drawing/2014/main" val="2116111985"/>
                    </a:ext>
                  </a:extLst>
                </a:gridCol>
                <a:gridCol w="870427">
                  <a:extLst>
                    <a:ext uri="{9D8B030D-6E8A-4147-A177-3AD203B41FA5}">
                      <a16:colId xmlns:a16="http://schemas.microsoft.com/office/drawing/2014/main" val="2634473918"/>
                    </a:ext>
                  </a:extLst>
                </a:gridCol>
                <a:gridCol w="658129">
                  <a:extLst>
                    <a:ext uri="{9D8B030D-6E8A-4147-A177-3AD203B41FA5}">
                      <a16:colId xmlns:a16="http://schemas.microsoft.com/office/drawing/2014/main" val="710091130"/>
                    </a:ext>
                  </a:extLst>
                </a:gridCol>
                <a:gridCol w="870427">
                  <a:extLst>
                    <a:ext uri="{9D8B030D-6E8A-4147-A177-3AD203B41FA5}">
                      <a16:colId xmlns:a16="http://schemas.microsoft.com/office/drawing/2014/main" val="3622176783"/>
                    </a:ext>
                  </a:extLst>
                </a:gridCol>
                <a:gridCol w="3212798">
                  <a:extLst>
                    <a:ext uri="{9D8B030D-6E8A-4147-A177-3AD203B41FA5}">
                      <a16:colId xmlns:a16="http://schemas.microsoft.com/office/drawing/2014/main" val="2060162465"/>
                    </a:ext>
                  </a:extLst>
                </a:gridCol>
              </a:tblGrid>
              <a:tr h="278130">
                <a:tc gridSpan="6">
                  <a:txBody>
                    <a:bodyPr/>
                    <a:lstStyle/>
                    <a:p>
                      <a:r>
                        <a:rPr lang="zh-CN" altLang="en-US" sz="18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800" dirty="0">
                          <a:latin typeface="黑体" panose="02010609060101010101" pitchFamily="49" charset="-122"/>
                          <a:ea typeface="黑体" panose="02010609060101010101" pitchFamily="49" charset="-122"/>
                        </a:rPr>
                        <a:t>XXXX</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8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女</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体重</a:t>
                      </a:r>
                      <a:r>
                        <a:rPr lang="en-US" altLang="zh-CN" sz="1800" dirty="0">
                          <a:latin typeface="黑体" panose="02010609060101010101" pitchFamily="49" charset="-122"/>
                          <a:ea typeface="黑体" panose="02010609060101010101" pitchFamily="49" charset="-122"/>
                        </a:rPr>
                        <a:t>15kg</a:t>
                      </a:r>
                      <a:endParaRPr lang="zh-CN" altLang="en-US" sz="18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1800" dirty="0">
                          <a:latin typeface="黑体" panose="02010609060101010101" pitchFamily="49" charset="-122"/>
                          <a:ea typeface="黑体" panose="02010609060101010101" pitchFamily="49" charset="-122"/>
                        </a:rPr>
                        <a:t>诊断：</a:t>
                      </a:r>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呼吸道感染、发热、咳嗽</a:t>
                      </a: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800" dirty="0">
                          <a:latin typeface="黑体" panose="02010609060101010101" pitchFamily="49" charset="-122"/>
                          <a:ea typeface="黑体" panose="02010609060101010101" pitchFamily="49" charset="-122"/>
                        </a:rPr>
                        <a:t>R</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小儿肺热咳喘口服液   </a:t>
                      </a:r>
                      <a:r>
                        <a:rPr lang="en-US" altLang="zh-CN" sz="1800" dirty="0">
                          <a:latin typeface="黑体" panose="02010609060101010101" pitchFamily="49" charset="-122"/>
                          <a:ea typeface="黑体" panose="02010609060101010101" pitchFamily="49" charset="-122"/>
                        </a:rPr>
                        <a:t>10ml/</a:t>
                      </a:r>
                      <a:r>
                        <a:rPr lang="zh-CN" altLang="en-US" sz="1800" dirty="0">
                          <a:latin typeface="黑体" panose="02010609060101010101" pitchFamily="49" charset="-122"/>
                          <a:ea typeface="黑体" panose="02010609060101010101" pitchFamily="49" charset="-122"/>
                        </a:rPr>
                        <a:t>支    </a:t>
                      </a: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支</a:t>
                      </a:r>
                      <a:r>
                        <a:rPr lang="zh-CN" altLang="en-US" sz="1800" baseline="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p>
                    <a:p>
                      <a:r>
                        <a:rPr lang="zh-CN" altLang="en-US" sz="1800" dirty="0">
                          <a:latin typeface="黑体" panose="02010609060101010101" pitchFamily="49" charset="-122"/>
                          <a:ea typeface="黑体" panose="02010609060101010101" pitchFamily="49" charset="-122"/>
                        </a:rPr>
                        <a:t> 小儿咳喘灵口服液     </a:t>
                      </a:r>
                      <a:r>
                        <a:rPr lang="en-US" altLang="zh-CN" sz="1800" dirty="0">
                          <a:latin typeface="黑体" panose="02010609060101010101" pitchFamily="49" charset="-122"/>
                          <a:ea typeface="黑体" panose="02010609060101010101" pitchFamily="49" charset="-122"/>
                        </a:rPr>
                        <a:t>1.25ml/</a:t>
                      </a:r>
                      <a:r>
                        <a:rPr lang="zh-CN" altLang="en-US" sz="1800" dirty="0">
                          <a:latin typeface="黑体" panose="02010609060101010101" pitchFamily="49" charset="-122"/>
                          <a:ea typeface="黑体" panose="02010609060101010101" pitchFamily="49" charset="-122"/>
                        </a:rPr>
                        <a:t>支  </a:t>
                      </a:r>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支    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                              医师签名（盖章）：</a:t>
                      </a:r>
                      <a:r>
                        <a:rPr lang="en-US" altLang="zh-CN" sz="1800" dirty="0">
                          <a:latin typeface="黑体" panose="02010609060101010101" pitchFamily="49" charset="-122"/>
                          <a:ea typeface="黑体" panose="02010609060101010101" pitchFamily="49" charset="-122"/>
                        </a:rPr>
                        <a:t>XXX     </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800" dirty="0">
                          <a:latin typeface="黑体" panose="02010609060101010101" pitchFamily="49" charset="-122"/>
                          <a:ea typeface="黑体" panose="02010609060101010101" pitchFamily="49" charset="-122"/>
                        </a:rPr>
                        <a:t>金额：</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审核</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调配签名（盖章）：</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核对发药签名（盖章）：</a:t>
                      </a:r>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Tree>
    <p:extLst>
      <p:ext uri="{BB962C8B-B14F-4D97-AF65-F5344CB8AC3E}">
        <p14:creationId xmlns:p14="http://schemas.microsoft.com/office/powerpoint/2010/main" val="21962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kumimoji="1" lang="zh-CN" altLang="en-US"/>
          </a:p>
        </p:txBody>
      </p:sp>
      <p:sp>
        <p:nvSpPr>
          <p:cNvPr id="3" name="内容占位符 2"/>
          <p:cNvSpPr>
            <a:spLocks noGrp="1"/>
          </p:cNvSpPr>
          <p:nvPr>
            <p:ph idx="1"/>
          </p:nvPr>
        </p:nvSpPr>
        <p:spPr/>
        <p:txBody>
          <a:bodyPr>
            <a:normAutofit/>
          </a:bodyPr>
          <a:lstStyle/>
          <a:p>
            <a:pPr>
              <a:lnSpc>
                <a:spcPct val="100000"/>
              </a:lnSpc>
            </a:pPr>
            <a:r>
              <a:rPr lang="zh-CN" altLang="en-US" sz="2400" dirty="0"/>
              <a:t>小儿肺热咳喘口服液</a:t>
            </a:r>
          </a:p>
          <a:p>
            <a:pPr>
              <a:lnSpc>
                <a:spcPct val="100000"/>
              </a:lnSpc>
            </a:pPr>
            <a:r>
              <a:rPr lang="zh-CN" altLang="zh-CN" sz="2400" dirty="0"/>
              <a:t>药品成份：</a:t>
            </a:r>
            <a:r>
              <a:rPr lang="zh-CN" altLang="zh-CN" sz="2400" b="1" dirty="0"/>
              <a:t>麻黄、苦杏仁、石膏、甘草、金银花</a:t>
            </a:r>
            <a:r>
              <a:rPr lang="zh-CN" altLang="zh-CN" sz="2400" dirty="0"/>
              <a:t>、连翘、知母、黄芩、板蓝根、麦冬、鱼腥草。</a:t>
            </a:r>
          </a:p>
          <a:p>
            <a:pPr>
              <a:lnSpc>
                <a:spcPct val="100000"/>
              </a:lnSpc>
            </a:pPr>
            <a:r>
              <a:rPr lang="zh-CN" altLang="en-US" sz="2400" dirty="0"/>
              <a:t>小儿咳喘灵口服液 </a:t>
            </a:r>
          </a:p>
          <a:p>
            <a:pPr>
              <a:lnSpc>
                <a:spcPct val="100000"/>
              </a:lnSpc>
            </a:pPr>
            <a:r>
              <a:rPr lang="zh-CN" altLang="zh-CN" sz="2400" dirty="0"/>
              <a:t>药品成份：</a:t>
            </a:r>
            <a:r>
              <a:rPr lang="zh-CN" altLang="en-US" sz="2400" b="1" dirty="0"/>
              <a:t>麻黄、金银花、苦杏仁</a:t>
            </a:r>
            <a:r>
              <a:rPr lang="zh-CN" altLang="en-US" sz="2400" dirty="0"/>
              <a:t>、板蓝根、</a:t>
            </a:r>
            <a:r>
              <a:rPr lang="zh-CN" altLang="en-US" sz="2400" b="1" dirty="0"/>
              <a:t>石膏、甘草</a:t>
            </a:r>
            <a:r>
              <a:rPr lang="zh-CN" altLang="en-US" sz="2400" dirty="0"/>
              <a:t>、瓜蒌。</a:t>
            </a:r>
            <a:endParaRPr kumimoji="1" lang="zh-CN" altLang="en-US" sz="2400" dirty="0"/>
          </a:p>
        </p:txBody>
      </p:sp>
      <p:sp>
        <p:nvSpPr>
          <p:cNvPr id="4" name="矩形 3"/>
          <p:cNvSpPr/>
          <p:nvPr/>
        </p:nvSpPr>
        <p:spPr>
          <a:xfrm>
            <a:off x="791580" y="4922020"/>
            <a:ext cx="7723770" cy="1015663"/>
          </a:xfrm>
          <a:prstGeom prst="rect">
            <a:avLst/>
          </a:prstGeom>
        </p:spPr>
        <p:txBody>
          <a:bodyPr wrap="square">
            <a:spAutoFit/>
          </a:bodyPr>
          <a:lstStyle/>
          <a:p>
            <a:pPr algn="just">
              <a:lnSpc>
                <a:spcPct val="150000"/>
              </a:lnSpc>
            </a:pPr>
            <a:r>
              <a:rPr lang="en-US" altLang="zh-CN" sz="2000" kern="0" dirty="0">
                <a:solidFill>
                  <a:srgbClr val="000000"/>
                </a:solidFill>
                <a:latin typeface="Microsoft YaHei" charset="0"/>
                <a:ea typeface="Microsoft YaHei" charset="0"/>
                <a:cs typeface="Microsoft YaHei" charset="0"/>
              </a:rPr>
              <a:t>2-7</a:t>
            </a:r>
            <a:r>
              <a:rPr lang="zh-CN" altLang="zh-CN" sz="2000" kern="0" dirty="0">
                <a:solidFill>
                  <a:srgbClr val="000000"/>
                </a:solidFill>
                <a:latin typeface="Microsoft YaHei" charset="0"/>
                <a:ea typeface="Microsoft YaHei" charset="0"/>
                <a:cs typeface="Microsoft YaHei" charset="0"/>
              </a:rPr>
              <a:t>重复给药的；</a:t>
            </a:r>
          </a:p>
          <a:p>
            <a:pPr algn="just">
              <a:lnSpc>
                <a:spcPct val="150000"/>
              </a:lnSpc>
            </a:pPr>
            <a:r>
              <a:rPr lang="en-US" altLang="zh-CN" sz="2000" kern="0" dirty="0">
                <a:solidFill>
                  <a:srgbClr val="000000"/>
                </a:solidFill>
                <a:latin typeface="Microsoft YaHei" charset="0"/>
                <a:ea typeface="Microsoft YaHei" charset="0"/>
                <a:cs typeface="Microsoft YaHei" charset="0"/>
              </a:rPr>
              <a:t>3-4</a:t>
            </a:r>
            <a:r>
              <a:rPr lang="zh-CN" altLang="zh-CN" sz="2000" kern="0" dirty="0">
                <a:solidFill>
                  <a:srgbClr val="000000"/>
                </a:solidFill>
                <a:latin typeface="Microsoft YaHei" charset="0"/>
                <a:ea typeface="Microsoft YaHei" charset="0"/>
                <a:cs typeface="Microsoft YaHei" charset="0"/>
              </a:rPr>
              <a:t>无正当理由为同一患者同时开具</a:t>
            </a:r>
            <a:r>
              <a:rPr lang="en-US" altLang="zh-CN" sz="2000" kern="0" dirty="0">
                <a:solidFill>
                  <a:srgbClr val="000000"/>
                </a:solidFill>
                <a:latin typeface="Microsoft YaHei" charset="0"/>
                <a:ea typeface="Microsoft YaHei" charset="0"/>
                <a:cs typeface="Microsoft YaHei" charset="0"/>
              </a:rPr>
              <a:t>2</a:t>
            </a:r>
            <a:r>
              <a:rPr lang="zh-CN" altLang="zh-CN" sz="2000" kern="0" dirty="0">
                <a:solidFill>
                  <a:srgbClr val="000000"/>
                </a:solidFill>
                <a:latin typeface="Microsoft YaHei" charset="0"/>
                <a:ea typeface="Microsoft YaHei" charset="0"/>
                <a:cs typeface="Microsoft YaHei" charset="0"/>
              </a:rPr>
              <a:t>种以上药理作用相同药物的。</a:t>
            </a:r>
            <a:endParaRPr lang="zh-CN" altLang="zh-CN" sz="2000" kern="1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90265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kumimoji="1" lang="zh-CN" altLang="en-US" dirty="0"/>
          </a:p>
        </p:txBody>
      </p:sp>
      <p:sp>
        <p:nvSpPr>
          <p:cNvPr id="3" name="内容占位符 2"/>
          <p:cNvSpPr>
            <a:spLocks noGrp="1"/>
          </p:cNvSpPr>
          <p:nvPr>
            <p:ph idx="1"/>
          </p:nvPr>
        </p:nvSpPr>
        <p:spPr/>
        <p:txBody>
          <a:bodyPr/>
          <a:lstStyle/>
          <a:p>
            <a:pPr>
              <a:lnSpc>
                <a:spcPct val="150000"/>
              </a:lnSpc>
            </a:pPr>
            <a:r>
              <a:rPr kumimoji="1" lang="zh-CN" altLang="en-US" dirty="0"/>
              <a:t>麻黄：</a:t>
            </a:r>
            <a:r>
              <a:rPr lang="zh-CN" altLang="en-US" dirty="0"/>
              <a:t>不良反应主要表现在</a:t>
            </a:r>
            <a:r>
              <a:rPr lang="zh-CN" altLang="en-US" b="1" dirty="0"/>
              <a:t>中枢神经和交感神经兴奋症状</a:t>
            </a:r>
            <a:r>
              <a:rPr lang="en-US" altLang="zh-CN" dirty="0"/>
              <a:t>,</a:t>
            </a:r>
            <a:r>
              <a:rPr lang="zh-CN" altLang="en-US" dirty="0"/>
              <a:t>如烦躁不安、神经过敏、耳鸣、失眠等。严重者排尿困难、心动过缓、心律失常</a:t>
            </a:r>
          </a:p>
          <a:p>
            <a:pPr>
              <a:lnSpc>
                <a:spcPct val="150000"/>
              </a:lnSpc>
            </a:pPr>
            <a:r>
              <a:rPr lang="zh-CN" altLang="zh-CN" dirty="0"/>
              <a:t>苦杏仁</a:t>
            </a:r>
            <a:r>
              <a:rPr lang="zh-CN" altLang="en-US" dirty="0"/>
              <a:t>：含有</a:t>
            </a:r>
            <a:r>
              <a:rPr lang="zh-CN" altLang="en-US" b="1" dirty="0"/>
              <a:t>氢氰酸</a:t>
            </a:r>
            <a:r>
              <a:rPr lang="zh-CN" altLang="en-US" dirty="0"/>
              <a:t>，有毒，严重者中枢麻痹而死亡。</a:t>
            </a:r>
            <a:endParaRPr kumimoji="1" lang="zh-CN" altLang="en-US" dirty="0"/>
          </a:p>
        </p:txBody>
      </p:sp>
    </p:spTree>
    <p:extLst>
      <p:ext uri="{BB962C8B-B14F-4D97-AF65-F5344CB8AC3E}">
        <p14:creationId xmlns:p14="http://schemas.microsoft.com/office/powerpoint/2010/main" val="1902661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中成药处方点评</a:t>
            </a:r>
          </a:p>
        </p:txBody>
      </p:sp>
      <p:sp>
        <p:nvSpPr>
          <p:cNvPr id="3" name="内容占位符 2"/>
          <p:cNvSpPr>
            <a:spLocks noGrp="1"/>
          </p:cNvSpPr>
          <p:nvPr>
            <p:ph idx="1"/>
          </p:nvPr>
        </p:nvSpPr>
        <p:spPr/>
        <p:txBody>
          <a:bodyPr>
            <a:normAutofit fontScale="92500"/>
          </a:bodyPr>
          <a:lstStyle/>
          <a:p>
            <a:pPr>
              <a:lnSpc>
                <a:spcPct val="150000"/>
              </a:lnSpc>
              <a:buFont typeface="Wingdings" charset="2"/>
              <a:buChar char="Ø"/>
            </a:pPr>
            <a:r>
              <a:rPr kumimoji="1" lang="zh-CN" altLang="en-US" sz="2400" dirty="0"/>
              <a:t>宜优先选用儿童专用药，根据说明书推荐剂量选择相应药量</a:t>
            </a:r>
          </a:p>
          <a:p>
            <a:pPr>
              <a:lnSpc>
                <a:spcPct val="150000"/>
              </a:lnSpc>
              <a:buFont typeface="Wingdings" charset="2"/>
              <a:buChar char="Ø"/>
            </a:pPr>
            <a:r>
              <a:rPr kumimoji="1" lang="zh-CN" altLang="en-US" sz="2400" dirty="0"/>
              <a:t>非儿童专用中成药应结合具体病情，</a:t>
            </a:r>
            <a:r>
              <a:rPr kumimoji="1" lang="zh-CN" altLang="en-US" sz="2400" dirty="0">
                <a:solidFill>
                  <a:srgbClr val="FF0000"/>
                </a:solidFill>
              </a:rPr>
              <a:t>根据儿童年龄与体重选择相应药量。一般情况</a:t>
            </a:r>
            <a:r>
              <a:rPr kumimoji="1" lang="en-US" altLang="zh-CN" sz="2400" dirty="0">
                <a:solidFill>
                  <a:srgbClr val="FF0000"/>
                </a:solidFill>
              </a:rPr>
              <a:t>3</a:t>
            </a:r>
            <a:r>
              <a:rPr kumimoji="1" lang="zh-CN" altLang="en-US" sz="2400" dirty="0">
                <a:solidFill>
                  <a:srgbClr val="FF0000"/>
                </a:solidFill>
              </a:rPr>
              <a:t>岁以内服</a:t>
            </a:r>
            <a:r>
              <a:rPr kumimoji="1" lang="en-US" altLang="zh-CN" sz="2400" dirty="0">
                <a:solidFill>
                  <a:srgbClr val="FF0000"/>
                </a:solidFill>
              </a:rPr>
              <a:t>1/4</a:t>
            </a:r>
            <a:r>
              <a:rPr kumimoji="1" lang="zh-CN" altLang="en-US" sz="2400" dirty="0">
                <a:solidFill>
                  <a:srgbClr val="FF0000"/>
                </a:solidFill>
              </a:rPr>
              <a:t>成人量，</a:t>
            </a:r>
            <a:r>
              <a:rPr kumimoji="1" lang="en-US" altLang="zh-CN" sz="2400" dirty="0">
                <a:solidFill>
                  <a:srgbClr val="FF0000"/>
                </a:solidFill>
              </a:rPr>
              <a:t>3-5</a:t>
            </a:r>
            <a:r>
              <a:rPr kumimoji="1" lang="zh-CN" altLang="en-US" sz="2400" dirty="0">
                <a:solidFill>
                  <a:srgbClr val="FF0000"/>
                </a:solidFill>
              </a:rPr>
              <a:t>岁的可服</a:t>
            </a:r>
            <a:r>
              <a:rPr kumimoji="1" lang="en-US" altLang="zh-CN" sz="2400" dirty="0">
                <a:solidFill>
                  <a:srgbClr val="FF0000"/>
                </a:solidFill>
              </a:rPr>
              <a:t>1/3</a:t>
            </a:r>
            <a:r>
              <a:rPr kumimoji="1" lang="zh-CN" altLang="en-US" sz="2400" dirty="0">
                <a:solidFill>
                  <a:srgbClr val="FF0000"/>
                </a:solidFill>
              </a:rPr>
              <a:t>成人量，</a:t>
            </a:r>
            <a:r>
              <a:rPr kumimoji="1" lang="en-US" altLang="zh-CN" sz="2400" dirty="0">
                <a:solidFill>
                  <a:srgbClr val="FF0000"/>
                </a:solidFill>
              </a:rPr>
              <a:t>5-10</a:t>
            </a:r>
            <a:r>
              <a:rPr kumimoji="1" lang="zh-CN" altLang="en-US" sz="2400" dirty="0">
                <a:solidFill>
                  <a:srgbClr val="FF0000"/>
                </a:solidFill>
              </a:rPr>
              <a:t>岁可服</a:t>
            </a:r>
            <a:r>
              <a:rPr kumimoji="1" lang="en-US" altLang="zh-CN" sz="2400" dirty="0">
                <a:solidFill>
                  <a:srgbClr val="FF0000"/>
                </a:solidFill>
              </a:rPr>
              <a:t>1/2</a:t>
            </a:r>
            <a:r>
              <a:rPr kumimoji="1" lang="zh-CN" altLang="en-US" sz="2400" dirty="0">
                <a:solidFill>
                  <a:srgbClr val="FF0000"/>
                </a:solidFill>
              </a:rPr>
              <a:t>成人量，</a:t>
            </a:r>
            <a:r>
              <a:rPr kumimoji="1" lang="en-US" altLang="zh-CN" sz="2400" dirty="0">
                <a:solidFill>
                  <a:srgbClr val="FF0000"/>
                </a:solidFill>
              </a:rPr>
              <a:t>10</a:t>
            </a:r>
            <a:r>
              <a:rPr kumimoji="1" lang="zh-CN" altLang="en-US" sz="2400" dirty="0">
                <a:solidFill>
                  <a:srgbClr val="FF0000"/>
                </a:solidFill>
              </a:rPr>
              <a:t>岁以上与成人量相差不大即可。</a:t>
            </a:r>
          </a:p>
          <a:p>
            <a:pPr>
              <a:lnSpc>
                <a:spcPct val="150000"/>
              </a:lnSpc>
              <a:buFont typeface="Wingdings" charset="2"/>
              <a:buChar char="Ø"/>
            </a:pPr>
            <a:r>
              <a:rPr kumimoji="1" lang="zh-CN" altLang="en-US" sz="2400" dirty="0"/>
              <a:t>儿童患者使用中成药的种类不宜多，</a:t>
            </a:r>
            <a:r>
              <a:rPr kumimoji="1" lang="zh-CN" altLang="en-US" sz="2400" dirty="0">
                <a:solidFill>
                  <a:srgbClr val="FF0000"/>
                </a:solidFill>
              </a:rPr>
              <a:t>多种中成药的联合应用。功能相同或基本相似的中成药原则上不宜叠加使用。</a:t>
            </a:r>
          </a:p>
          <a:p>
            <a:pPr>
              <a:lnSpc>
                <a:spcPct val="150000"/>
              </a:lnSpc>
            </a:pPr>
            <a:endParaRPr kumimoji="1" lang="zh-CN" altLang="en-US" sz="2400" dirty="0"/>
          </a:p>
        </p:txBody>
      </p:sp>
    </p:spTree>
    <p:extLst>
      <p:ext uri="{BB962C8B-B14F-4D97-AF65-F5344CB8AC3E}">
        <p14:creationId xmlns:p14="http://schemas.microsoft.com/office/powerpoint/2010/main" val="1509850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儿科处方点评案例分享（七）</a:t>
            </a:r>
            <a:endParaRPr kumimoji="1" lang="zh-CN" altLang="en-US" dirty="0"/>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1547954802"/>
              </p:ext>
            </p:extLst>
          </p:nvPr>
        </p:nvGraphicFramePr>
        <p:xfrm>
          <a:off x="467544" y="1290678"/>
          <a:ext cx="8496944" cy="4114800"/>
        </p:xfrm>
        <a:graphic>
          <a:graphicData uri="http://schemas.openxmlformats.org/drawingml/2006/table">
            <a:tbl>
              <a:tblPr firstRow="1" bandRow="1">
                <a:tableStyleId>{5940675A-B579-460E-94D1-54222C63F5DA}</a:tableStyleId>
              </a:tblPr>
              <a:tblGrid>
                <a:gridCol w="721508">
                  <a:extLst>
                    <a:ext uri="{9D8B030D-6E8A-4147-A177-3AD203B41FA5}">
                      <a16:colId xmlns:a16="http://schemas.microsoft.com/office/drawing/2014/main" val="2918300345"/>
                    </a:ext>
                  </a:extLst>
                </a:gridCol>
                <a:gridCol w="718652">
                  <a:extLst>
                    <a:ext uri="{9D8B030D-6E8A-4147-A177-3AD203B41FA5}">
                      <a16:colId xmlns:a16="http://schemas.microsoft.com/office/drawing/2014/main" val="528451200"/>
                    </a:ext>
                  </a:extLst>
                </a:gridCol>
                <a:gridCol w="1248098">
                  <a:extLst>
                    <a:ext uri="{9D8B030D-6E8A-4147-A177-3AD203B41FA5}">
                      <a16:colId xmlns:a16="http://schemas.microsoft.com/office/drawing/2014/main" val="2116111985"/>
                    </a:ext>
                  </a:extLst>
                </a:gridCol>
                <a:gridCol w="900968">
                  <a:extLst>
                    <a:ext uri="{9D8B030D-6E8A-4147-A177-3AD203B41FA5}">
                      <a16:colId xmlns:a16="http://schemas.microsoft.com/office/drawing/2014/main" val="2634473918"/>
                    </a:ext>
                  </a:extLst>
                </a:gridCol>
                <a:gridCol w="681222">
                  <a:extLst>
                    <a:ext uri="{9D8B030D-6E8A-4147-A177-3AD203B41FA5}">
                      <a16:colId xmlns:a16="http://schemas.microsoft.com/office/drawing/2014/main" val="710091130"/>
                    </a:ext>
                  </a:extLst>
                </a:gridCol>
                <a:gridCol w="900968">
                  <a:extLst>
                    <a:ext uri="{9D8B030D-6E8A-4147-A177-3AD203B41FA5}">
                      <a16:colId xmlns:a16="http://schemas.microsoft.com/office/drawing/2014/main" val="3622176783"/>
                    </a:ext>
                  </a:extLst>
                </a:gridCol>
                <a:gridCol w="3325528">
                  <a:extLst>
                    <a:ext uri="{9D8B030D-6E8A-4147-A177-3AD203B41FA5}">
                      <a16:colId xmlns:a16="http://schemas.microsoft.com/office/drawing/2014/main" val="2060162465"/>
                    </a:ext>
                  </a:extLst>
                </a:gridCol>
              </a:tblGrid>
              <a:tr h="278130">
                <a:tc gridSpan="6">
                  <a:txBody>
                    <a:bodyPr/>
                    <a:lstStyle/>
                    <a:p>
                      <a:r>
                        <a:rPr lang="zh-CN" altLang="en-US" sz="18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800" dirty="0">
                          <a:latin typeface="黑体" panose="02010609060101010101" pitchFamily="49" charset="-122"/>
                          <a:ea typeface="黑体" panose="02010609060101010101" pitchFamily="49" charset="-122"/>
                        </a:rPr>
                        <a:t>XXXX</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8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女</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2</a:t>
                      </a:r>
                      <a:r>
                        <a:rPr lang="zh-CN" altLang="en-US" sz="18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体重</a:t>
                      </a:r>
                      <a:r>
                        <a:rPr lang="en-US" altLang="zh-CN" sz="1800" dirty="0">
                          <a:latin typeface="黑体" panose="02010609060101010101" pitchFamily="49" charset="-122"/>
                          <a:ea typeface="黑体" panose="02010609060101010101" pitchFamily="49" charset="-122"/>
                        </a:rPr>
                        <a:t>12kg</a:t>
                      </a:r>
                      <a:endParaRPr lang="zh-CN" altLang="en-US" sz="18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1800" dirty="0">
                          <a:latin typeface="黑体" panose="02010609060101010101" pitchFamily="49" charset="-122"/>
                          <a:ea typeface="黑体" panose="02010609060101010101" pitchFamily="49" charset="-122"/>
                        </a:rPr>
                        <a:t>诊断：</a:t>
                      </a:r>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发热、咳嗽、感冒</a:t>
                      </a: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800" dirty="0">
                          <a:latin typeface="黑体" panose="02010609060101010101" pitchFamily="49" charset="-122"/>
                          <a:ea typeface="黑体" panose="02010609060101010101" pitchFamily="49" charset="-122"/>
                        </a:rPr>
                        <a:t>R</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小儿氨酚黄那敏颗粒    </a:t>
                      </a:r>
                      <a:r>
                        <a:rPr lang="en-US" altLang="zh-CN" sz="1800" dirty="0">
                          <a:latin typeface="黑体" panose="02010609060101010101" pitchFamily="49" charset="-122"/>
                          <a:ea typeface="黑体" panose="02010609060101010101" pitchFamily="49" charset="-122"/>
                        </a:rPr>
                        <a:t>6g/</a:t>
                      </a:r>
                      <a:r>
                        <a:rPr lang="zh-CN" altLang="en-US" sz="1800" dirty="0">
                          <a:latin typeface="黑体" panose="02010609060101010101" pitchFamily="49" charset="-122"/>
                          <a:ea typeface="黑体" panose="02010609060101010101" pitchFamily="49" charset="-122"/>
                        </a:rPr>
                        <a:t>袋    </a:t>
                      </a: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袋</a:t>
                      </a:r>
                      <a:r>
                        <a:rPr lang="zh-CN" altLang="en-US" sz="1800" baseline="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p>
                    <a:p>
                      <a:r>
                        <a:rPr lang="zh-CN" altLang="en-US" sz="1800" dirty="0">
                          <a:latin typeface="黑体" panose="02010609060101010101" pitchFamily="49" charset="-122"/>
                          <a:ea typeface="黑体" panose="02010609060101010101" pitchFamily="49" charset="-122"/>
                        </a:rPr>
                        <a:t> 美敏伪麻溶液       </a:t>
                      </a:r>
                      <a:r>
                        <a:rPr lang="en-US" altLang="zh-CN" sz="1800" dirty="0">
                          <a:latin typeface="黑体" panose="02010609060101010101" pitchFamily="49" charset="-122"/>
                          <a:ea typeface="黑体" panose="02010609060101010101" pitchFamily="49" charset="-122"/>
                        </a:rPr>
                        <a:t>100ml/</a:t>
                      </a:r>
                      <a:r>
                        <a:rPr lang="zh-CN" altLang="en-US" sz="1800" dirty="0">
                          <a:latin typeface="黑体" panose="02010609060101010101" pitchFamily="49" charset="-122"/>
                          <a:ea typeface="黑体" panose="02010609060101010101" pitchFamily="49" charset="-122"/>
                        </a:rPr>
                        <a:t>瓶  </a:t>
                      </a:r>
                      <a:r>
                        <a:rPr lang="en-US" altLang="zh-CN" sz="1800" dirty="0">
                          <a:latin typeface="黑体" panose="02010609060101010101" pitchFamily="49" charset="-122"/>
                          <a:ea typeface="黑体" panose="02010609060101010101" pitchFamily="49" charset="-122"/>
                        </a:rPr>
                        <a:t>1.5</a:t>
                      </a:r>
                      <a:r>
                        <a:rPr lang="zh-CN" altLang="en-US" sz="1800" dirty="0">
                          <a:latin typeface="黑体" panose="02010609060101010101" pitchFamily="49" charset="-122"/>
                          <a:ea typeface="黑体" panose="02010609060101010101" pitchFamily="49" charset="-122"/>
                        </a:rPr>
                        <a:t>毫升    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p>
                    <a:p>
                      <a:r>
                        <a:rPr lang="zh-CN" altLang="en-US" sz="1800" dirty="0">
                          <a:latin typeface="黑体" panose="02010609060101010101" pitchFamily="49" charset="-122"/>
                          <a:ea typeface="黑体" panose="02010609060101010101" pitchFamily="49" charset="-122"/>
                        </a:rPr>
                        <a:t>对乙酰氨基酚口服混悬溶液 </a:t>
                      </a:r>
                      <a:r>
                        <a:rPr lang="en-US" altLang="zh-CN" sz="1800" dirty="0">
                          <a:latin typeface="黑体" panose="02010609060101010101" pitchFamily="49" charset="-122"/>
                          <a:ea typeface="黑体" panose="02010609060101010101" pitchFamily="49" charset="-122"/>
                        </a:rPr>
                        <a:t>100ml</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3.2g</a:t>
                      </a:r>
                      <a:r>
                        <a:rPr lang="zh-CN" altLang="en-US" sz="1800" dirty="0">
                          <a:latin typeface="黑体" panose="02010609060101010101" pitchFamily="49" charset="-122"/>
                          <a:ea typeface="黑体" panose="02010609060101010101" pitchFamily="49" charset="-122"/>
                        </a:rPr>
                        <a:t>   </a:t>
                      </a:r>
                      <a:r>
                        <a:rPr lang="en-US" altLang="zh-CN" sz="1800" dirty="0">
                          <a:latin typeface="黑体" panose="02010609060101010101" pitchFamily="49" charset="-122"/>
                          <a:ea typeface="黑体" panose="02010609060101010101" pitchFamily="49" charset="-122"/>
                        </a:rPr>
                        <a:t>3ml</a:t>
                      </a:r>
                      <a:r>
                        <a:rPr lang="zh-CN" altLang="en-US" sz="1800" dirty="0">
                          <a:latin typeface="黑体" panose="02010609060101010101" pitchFamily="49" charset="-122"/>
                          <a:ea typeface="黑体" panose="02010609060101010101" pitchFamily="49" charset="-122"/>
                        </a:rPr>
                        <a:t>  </a:t>
                      </a:r>
                      <a:r>
                        <a:rPr lang="en-US" altLang="zh-CN" sz="1800" dirty="0" err="1">
                          <a:latin typeface="黑体" panose="02010609060101010101" pitchFamily="49" charset="-122"/>
                          <a:ea typeface="黑体" panose="02010609060101010101" pitchFamily="49" charset="-122"/>
                        </a:rPr>
                        <a:t>st</a:t>
                      </a:r>
                      <a:r>
                        <a:rPr lang="zh-CN" altLang="en-US" sz="1800" dirty="0">
                          <a:latin typeface="黑体" panose="02010609060101010101" pitchFamily="49" charset="-122"/>
                          <a:ea typeface="黑体" panose="02010609060101010101" pitchFamily="49" charset="-122"/>
                        </a:rPr>
                        <a:t>        口服</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                              医师签名（盖章）：</a:t>
                      </a:r>
                      <a:r>
                        <a:rPr lang="en-US" altLang="zh-CN" sz="1800" dirty="0">
                          <a:latin typeface="黑体" panose="02010609060101010101" pitchFamily="49" charset="-122"/>
                          <a:ea typeface="黑体" panose="02010609060101010101" pitchFamily="49" charset="-122"/>
                        </a:rPr>
                        <a:t>XXX     </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800" dirty="0">
                          <a:latin typeface="黑体" panose="02010609060101010101" pitchFamily="49" charset="-122"/>
                          <a:ea typeface="黑体" panose="02010609060101010101" pitchFamily="49" charset="-122"/>
                        </a:rPr>
                        <a:t>金额：</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审核</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调配签名（盖章）：</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核对发药签名（盖章）：</a:t>
                      </a:r>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
        <p:nvSpPr>
          <p:cNvPr id="5" name="矩形 4"/>
          <p:cNvSpPr/>
          <p:nvPr/>
        </p:nvSpPr>
        <p:spPr>
          <a:xfrm>
            <a:off x="1259632" y="5662569"/>
            <a:ext cx="4572000" cy="461665"/>
          </a:xfrm>
          <a:prstGeom prst="rect">
            <a:avLst/>
          </a:prstGeom>
        </p:spPr>
        <p:txBody>
          <a:bodyPr>
            <a:spAutoFit/>
          </a:bodyPr>
          <a:lstStyle/>
          <a:p>
            <a:pPr indent="228600" algn="just">
              <a:lnSpc>
                <a:spcPct val="150000"/>
              </a:lnSpc>
            </a:pPr>
            <a:r>
              <a:rPr lang="en-US" altLang="zh-CN" sz="1600" kern="0" dirty="0">
                <a:solidFill>
                  <a:srgbClr val="000000"/>
                </a:solidFill>
                <a:latin typeface="Times New Roman" charset="0"/>
              </a:rPr>
              <a:t>2-7</a:t>
            </a:r>
            <a:r>
              <a:rPr lang="zh-CN" altLang="zh-CN" sz="1600" kern="0" dirty="0">
                <a:solidFill>
                  <a:srgbClr val="000000"/>
                </a:solidFill>
                <a:latin typeface="Times New Roman" charset="0"/>
              </a:rPr>
              <a:t>．重复给药的；</a:t>
            </a:r>
            <a:endParaRPr lang="zh-CN" altLang="zh-CN" sz="1600" kern="100" dirty="0">
              <a:latin typeface="Times New Roman" charset="0"/>
            </a:endParaRPr>
          </a:p>
        </p:txBody>
      </p:sp>
    </p:spTree>
    <p:extLst>
      <p:ext uri="{BB962C8B-B14F-4D97-AF65-F5344CB8AC3E}">
        <p14:creationId xmlns:p14="http://schemas.microsoft.com/office/powerpoint/2010/main" val="19951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重复给药</a:t>
            </a:r>
          </a:p>
        </p:txBody>
      </p:sp>
      <p:sp>
        <p:nvSpPr>
          <p:cNvPr id="3" name="内容占位符 2"/>
          <p:cNvSpPr>
            <a:spLocks noGrp="1"/>
          </p:cNvSpPr>
          <p:nvPr>
            <p:ph idx="1"/>
          </p:nvPr>
        </p:nvSpPr>
        <p:spPr/>
        <p:txBody>
          <a:bodyPr>
            <a:normAutofit/>
          </a:bodyPr>
          <a:lstStyle/>
          <a:p>
            <a:pPr>
              <a:lnSpc>
                <a:spcPct val="150000"/>
              </a:lnSpc>
              <a:buFont typeface="Wingdings" charset="2"/>
              <a:buChar char="Ø"/>
            </a:pPr>
            <a:r>
              <a:rPr kumimoji="1" lang="zh-CN" altLang="en-US" sz="2400" dirty="0"/>
              <a:t>成分相同</a:t>
            </a:r>
          </a:p>
          <a:p>
            <a:pPr>
              <a:lnSpc>
                <a:spcPct val="150000"/>
              </a:lnSpc>
            </a:pPr>
            <a:r>
              <a:rPr kumimoji="1" lang="zh-CN" altLang="en-US" sz="2400" dirty="0"/>
              <a:t>复方感冒灵颗粒</a:t>
            </a:r>
            <a:r>
              <a:rPr kumimoji="1" lang="en-US" altLang="zh-CN" sz="2400" dirty="0"/>
              <a:t>+</a:t>
            </a:r>
            <a:r>
              <a:rPr kumimoji="1" lang="zh-CN" altLang="en-US" sz="2400" dirty="0"/>
              <a:t>对乙酰氨基酚片</a:t>
            </a:r>
            <a:r>
              <a:rPr kumimoji="1" lang="en-US" altLang="zh-CN" sz="2400" dirty="0"/>
              <a:t>——</a:t>
            </a:r>
            <a:r>
              <a:rPr kumimoji="1" lang="zh-CN" altLang="en-US" sz="2400" dirty="0"/>
              <a:t>药理作用相似</a:t>
            </a:r>
          </a:p>
          <a:p>
            <a:pPr>
              <a:lnSpc>
                <a:spcPct val="150000"/>
              </a:lnSpc>
              <a:buFont typeface="Wingdings" charset="2"/>
              <a:buChar char="Ø"/>
            </a:pPr>
            <a:r>
              <a:rPr kumimoji="1" lang="zh-CN" altLang="en-US" sz="2400" dirty="0"/>
              <a:t>药理作用相似：</a:t>
            </a:r>
          </a:p>
          <a:p>
            <a:pPr>
              <a:lnSpc>
                <a:spcPct val="150000"/>
              </a:lnSpc>
            </a:pPr>
            <a:r>
              <a:rPr kumimoji="1" lang="zh-CN" altLang="en-US" sz="2400" dirty="0"/>
              <a:t>注射用奥美拉唑</a:t>
            </a:r>
            <a:r>
              <a:rPr kumimoji="1" lang="en-US" altLang="zh-CN" sz="2400" dirty="0"/>
              <a:t>+</a:t>
            </a:r>
            <a:r>
              <a:rPr kumimoji="1" lang="zh-CN" altLang="en-US" sz="2400" dirty="0"/>
              <a:t>西咪替丁注射液</a:t>
            </a:r>
          </a:p>
          <a:p>
            <a:pPr>
              <a:lnSpc>
                <a:spcPct val="150000"/>
              </a:lnSpc>
            </a:pPr>
            <a:r>
              <a:rPr kumimoji="1" lang="zh-CN" altLang="en-US" sz="2400" dirty="0"/>
              <a:t>马来酸氯苯那敏片</a:t>
            </a:r>
            <a:r>
              <a:rPr kumimoji="1" lang="en-US" altLang="zh-CN" sz="2400" dirty="0"/>
              <a:t>+</a:t>
            </a:r>
            <a:r>
              <a:rPr kumimoji="1" lang="zh-CN" altLang="en-US" sz="2400" dirty="0"/>
              <a:t>氯雷他定</a:t>
            </a:r>
          </a:p>
          <a:p>
            <a:pPr marL="0" indent="0">
              <a:lnSpc>
                <a:spcPct val="150000"/>
              </a:lnSpc>
              <a:buNone/>
            </a:pPr>
            <a:endParaRPr kumimoji="1" lang="zh-CN" altLang="en-US" sz="2400" dirty="0"/>
          </a:p>
        </p:txBody>
      </p:sp>
    </p:spTree>
    <p:extLst>
      <p:ext uri="{BB962C8B-B14F-4D97-AF65-F5344CB8AC3E}">
        <p14:creationId xmlns:p14="http://schemas.microsoft.com/office/powerpoint/2010/main" val="1710735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儿科处方点评案例分享（七）</a:t>
            </a:r>
            <a:endParaRPr kumimoji="1" lang="zh-CN" altLang="en-US" dirty="0"/>
          </a:p>
        </p:txBody>
      </p:sp>
      <p:graphicFrame>
        <p:nvGraphicFramePr>
          <p:cNvPr id="4" name="内容占位符 3">
            <a:extLst>
              <a:ext uri="{FF2B5EF4-FFF2-40B4-BE49-F238E27FC236}">
                <a16:creationId xmlns:a16="http://schemas.microsoft.com/office/drawing/2014/main" id="{4DA278E9-CBD1-47A9-AB0D-3DACCFDF9670}"/>
              </a:ext>
            </a:extLst>
          </p:cNvPr>
          <p:cNvGraphicFramePr>
            <a:graphicFrameLocks/>
          </p:cNvGraphicFramePr>
          <p:nvPr>
            <p:extLst>
              <p:ext uri="{D42A27DB-BD31-4B8C-83A1-F6EECF244321}">
                <p14:modId xmlns:p14="http://schemas.microsoft.com/office/powerpoint/2010/main" val="816062981"/>
              </p:ext>
            </p:extLst>
          </p:nvPr>
        </p:nvGraphicFramePr>
        <p:xfrm>
          <a:off x="525536" y="1196752"/>
          <a:ext cx="8294936" cy="4389120"/>
        </p:xfrm>
        <a:graphic>
          <a:graphicData uri="http://schemas.openxmlformats.org/drawingml/2006/table">
            <a:tbl>
              <a:tblPr firstRow="1" bandRow="1">
                <a:tableStyleId>{5940675A-B579-460E-94D1-54222C63F5DA}</a:tableStyleId>
              </a:tblPr>
              <a:tblGrid>
                <a:gridCol w="704355">
                  <a:extLst>
                    <a:ext uri="{9D8B030D-6E8A-4147-A177-3AD203B41FA5}">
                      <a16:colId xmlns:a16="http://schemas.microsoft.com/office/drawing/2014/main" val="2918300345"/>
                    </a:ext>
                  </a:extLst>
                </a:gridCol>
                <a:gridCol w="461789">
                  <a:extLst>
                    <a:ext uri="{9D8B030D-6E8A-4147-A177-3AD203B41FA5}">
                      <a16:colId xmlns:a16="http://schemas.microsoft.com/office/drawing/2014/main" val="528451200"/>
                    </a:ext>
                  </a:extLst>
                </a:gridCol>
                <a:gridCol w="1458203">
                  <a:extLst>
                    <a:ext uri="{9D8B030D-6E8A-4147-A177-3AD203B41FA5}">
                      <a16:colId xmlns:a16="http://schemas.microsoft.com/office/drawing/2014/main" val="2116111985"/>
                    </a:ext>
                  </a:extLst>
                </a:gridCol>
                <a:gridCol w="879548">
                  <a:extLst>
                    <a:ext uri="{9D8B030D-6E8A-4147-A177-3AD203B41FA5}">
                      <a16:colId xmlns:a16="http://schemas.microsoft.com/office/drawing/2014/main" val="2634473918"/>
                    </a:ext>
                  </a:extLst>
                </a:gridCol>
                <a:gridCol w="665026">
                  <a:extLst>
                    <a:ext uri="{9D8B030D-6E8A-4147-A177-3AD203B41FA5}">
                      <a16:colId xmlns:a16="http://schemas.microsoft.com/office/drawing/2014/main" val="710091130"/>
                    </a:ext>
                  </a:extLst>
                </a:gridCol>
                <a:gridCol w="879548">
                  <a:extLst>
                    <a:ext uri="{9D8B030D-6E8A-4147-A177-3AD203B41FA5}">
                      <a16:colId xmlns:a16="http://schemas.microsoft.com/office/drawing/2014/main" val="3622176783"/>
                    </a:ext>
                  </a:extLst>
                </a:gridCol>
                <a:gridCol w="3246467">
                  <a:extLst>
                    <a:ext uri="{9D8B030D-6E8A-4147-A177-3AD203B41FA5}">
                      <a16:colId xmlns:a16="http://schemas.microsoft.com/office/drawing/2014/main" val="2060162465"/>
                    </a:ext>
                  </a:extLst>
                </a:gridCol>
              </a:tblGrid>
              <a:tr h="278130">
                <a:tc gridSpan="6">
                  <a:txBody>
                    <a:bodyPr/>
                    <a:lstStyle/>
                    <a:p>
                      <a:r>
                        <a:rPr lang="zh-CN" altLang="en-US" sz="1800" dirty="0">
                          <a:latin typeface="黑体" panose="02010609060101010101" pitchFamily="49" charset="-122"/>
                          <a:ea typeface="黑体" panose="02010609060101010101" pitchFamily="49" charset="-122"/>
                        </a:rPr>
                        <a:t>科别：儿科</a:t>
                      </a:r>
                    </a:p>
                  </a:txBody>
                  <a:tcPr marL="68580" marR="68580" marT="34290" marB="3429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r"/>
                      <a:r>
                        <a:rPr lang="en-US" altLang="zh-CN" sz="1800" dirty="0">
                          <a:latin typeface="黑体" panose="02010609060101010101" pitchFamily="49" charset="-122"/>
                          <a:ea typeface="黑体" panose="02010609060101010101" pitchFamily="49" charset="-122"/>
                        </a:rPr>
                        <a:t>XXXX</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XX</a:t>
                      </a:r>
                      <a:r>
                        <a:rPr lang="zh-CN" altLang="en-US" sz="1800" dirty="0">
                          <a:latin typeface="黑体" panose="02010609060101010101" pitchFamily="49" charset="-122"/>
                          <a:ea typeface="黑体" panose="02010609060101010101" pitchFamily="49" charset="-122"/>
                        </a:rPr>
                        <a:t>日</a:t>
                      </a:r>
                    </a:p>
                  </a:txBody>
                  <a:tcPr marL="68580" marR="68580" marT="34290" marB="34290"/>
                </a:tc>
                <a:extLst>
                  <a:ext uri="{0D108BD9-81ED-4DB2-BD59-A6C34878D82A}">
                    <a16:rowId xmlns:a16="http://schemas.microsoft.com/office/drawing/2014/main" val="2271251997"/>
                  </a:ext>
                </a:extLst>
              </a:tr>
              <a:tr h="278130">
                <a:tc>
                  <a:txBody>
                    <a:bodyPr/>
                    <a:lstStyle/>
                    <a:p>
                      <a:r>
                        <a:rPr lang="zh-CN" altLang="en-US" sz="1800" dirty="0">
                          <a:latin typeface="黑体" panose="02010609060101010101" pitchFamily="49" charset="-122"/>
                          <a:ea typeface="黑体" panose="02010609060101010101" pitchFamily="49" charset="-122"/>
                        </a:rPr>
                        <a:t>姓名</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性别</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女</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年龄</a:t>
                      </a:r>
                    </a:p>
                  </a:txBody>
                  <a:tcPr marL="68580" marR="68580" marT="34290" marB="34290"/>
                </a:tc>
                <a:tc>
                  <a:txBody>
                    <a:bodyPr/>
                    <a:lstStyle/>
                    <a:p>
                      <a:r>
                        <a:rPr lang="en-US" altLang="zh-CN" sz="1800" dirty="0">
                          <a:latin typeface="黑体" panose="02010609060101010101" pitchFamily="49" charset="-122"/>
                          <a:ea typeface="黑体" panose="02010609060101010101" pitchFamily="49" charset="-122"/>
                        </a:rPr>
                        <a:t>7</a:t>
                      </a:r>
                      <a:r>
                        <a:rPr lang="zh-CN" altLang="en-US" sz="1800" dirty="0">
                          <a:latin typeface="黑体" panose="02010609060101010101" pitchFamily="49" charset="-122"/>
                          <a:ea typeface="黑体" panose="02010609060101010101" pitchFamily="49" charset="-122"/>
                        </a:rPr>
                        <a:t>岁</a:t>
                      </a:r>
                    </a:p>
                  </a:txBody>
                  <a:tcPr marL="68580" marR="68580" marT="34290" marB="34290"/>
                </a:tc>
                <a:tc>
                  <a:txBody>
                    <a:bodyPr/>
                    <a:lstStyle/>
                    <a:p>
                      <a:r>
                        <a:rPr lang="zh-CN" altLang="en-US" sz="1800" dirty="0">
                          <a:latin typeface="黑体" panose="02010609060101010101" pitchFamily="49" charset="-122"/>
                          <a:ea typeface="黑体" panose="02010609060101010101" pitchFamily="49" charset="-122"/>
                        </a:rPr>
                        <a:t>体重</a:t>
                      </a:r>
                      <a:r>
                        <a:rPr lang="en-US" altLang="zh-CN" sz="1800" dirty="0">
                          <a:latin typeface="黑体" panose="02010609060101010101" pitchFamily="49" charset="-122"/>
                          <a:ea typeface="黑体" panose="02010609060101010101" pitchFamily="49" charset="-122"/>
                        </a:rPr>
                        <a:t>25kg</a:t>
                      </a:r>
                      <a:endParaRPr lang="zh-CN" altLang="en-US" sz="1800"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2306202511"/>
                  </a:ext>
                </a:extLst>
              </a:tr>
              <a:tr h="2664941">
                <a:tc gridSpan="2">
                  <a:txBody>
                    <a:bodyPr/>
                    <a:lstStyle/>
                    <a:p>
                      <a:r>
                        <a:rPr lang="zh-CN" altLang="en-US" sz="1800" dirty="0">
                          <a:latin typeface="黑体" panose="02010609060101010101" pitchFamily="49" charset="-122"/>
                          <a:ea typeface="黑体" panose="02010609060101010101" pitchFamily="49" charset="-122"/>
                        </a:rPr>
                        <a:t>诊断：</a:t>
                      </a:r>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消化不良，嗳气</a:t>
                      </a: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过敏：</a:t>
                      </a:r>
                    </a:p>
                  </a:txBody>
                  <a:tcPr marL="68580" marR="68580" marT="34290" marB="34290"/>
                </a:tc>
                <a:tc hMerge="1">
                  <a:txBody>
                    <a:bodyPr/>
                    <a:lstStyle/>
                    <a:p>
                      <a:endParaRPr lang="zh-CN" altLang="en-US" dirty="0"/>
                    </a:p>
                  </a:txBody>
                  <a:tcPr/>
                </a:tc>
                <a:tc gridSpan="5">
                  <a:txBody>
                    <a:bodyPr/>
                    <a:lstStyle/>
                    <a:p>
                      <a:r>
                        <a:rPr lang="en-US" altLang="zh-CN" sz="1800" dirty="0">
                          <a:latin typeface="黑体" panose="02010609060101010101" pitchFamily="49" charset="-122"/>
                          <a:ea typeface="黑体" panose="02010609060101010101" pitchFamily="49" charset="-122"/>
                        </a:rPr>
                        <a:t>R</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枸缘酸莫沙必利分散片 </a:t>
                      </a:r>
                      <a:r>
                        <a:rPr lang="en-US" altLang="zh-CN" sz="1800" dirty="0">
                          <a:latin typeface="黑体" panose="02010609060101010101" pitchFamily="49" charset="-122"/>
                          <a:ea typeface="黑体" panose="02010609060101010101" pitchFamily="49" charset="-122"/>
                        </a:rPr>
                        <a:t>5mg/</a:t>
                      </a:r>
                      <a:r>
                        <a:rPr lang="zh-CN" altLang="en-US" sz="1800" dirty="0">
                          <a:latin typeface="黑体" panose="02010609060101010101" pitchFamily="49" charset="-122"/>
                          <a:ea typeface="黑体" panose="02010609060101010101" pitchFamily="49" charset="-122"/>
                        </a:rPr>
                        <a:t>片    </a:t>
                      </a:r>
                      <a:r>
                        <a:rPr lang="en-US" altLang="zh-CN" sz="1800" dirty="0">
                          <a:latin typeface="黑体" panose="02010609060101010101" pitchFamily="49" charset="-122"/>
                          <a:ea typeface="黑体" panose="02010609060101010101" pitchFamily="49" charset="-122"/>
                        </a:rPr>
                        <a:t>0.5</a:t>
                      </a:r>
                      <a:r>
                        <a:rPr lang="zh-CN" altLang="en-US" sz="1800" dirty="0">
                          <a:latin typeface="黑体" panose="02010609060101010101" pitchFamily="49" charset="-122"/>
                          <a:ea typeface="黑体" panose="02010609060101010101" pitchFamily="49" charset="-122"/>
                        </a:rPr>
                        <a:t>片</a:t>
                      </a:r>
                      <a:r>
                        <a:rPr lang="zh-CN" altLang="en-US" sz="1800" baseline="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p>
                    <a:p>
                      <a:r>
                        <a:rPr lang="zh-CN" altLang="en-US" sz="1800" dirty="0">
                          <a:latin typeface="黑体" panose="02010609060101010101" pitchFamily="49" charset="-122"/>
                          <a:ea typeface="黑体" panose="02010609060101010101" pitchFamily="49" charset="-122"/>
                        </a:rPr>
                        <a:t> 铝碳酸镁片         </a:t>
                      </a:r>
                      <a:r>
                        <a:rPr lang="en-US" altLang="zh-CN" sz="1800" dirty="0">
                          <a:latin typeface="黑体" panose="02010609060101010101" pitchFamily="49" charset="-122"/>
                          <a:ea typeface="黑体" panose="02010609060101010101" pitchFamily="49" charset="-122"/>
                        </a:rPr>
                        <a:t>0.5g/</a:t>
                      </a:r>
                      <a:r>
                        <a:rPr lang="zh-CN" altLang="en-US" sz="1800" dirty="0">
                          <a:latin typeface="黑体" panose="02010609060101010101" pitchFamily="49" charset="-122"/>
                          <a:ea typeface="黑体" panose="02010609060101010101" pitchFamily="49" charset="-122"/>
                        </a:rPr>
                        <a:t>片    </a:t>
                      </a:r>
                      <a:r>
                        <a:rPr lang="en-US" altLang="zh-CN" sz="1800" dirty="0">
                          <a:latin typeface="黑体" panose="02010609060101010101" pitchFamily="49" charset="-122"/>
                          <a:ea typeface="黑体" panose="02010609060101010101" pitchFamily="49" charset="-122"/>
                        </a:rPr>
                        <a:t>0.5</a:t>
                      </a:r>
                      <a:r>
                        <a:rPr lang="zh-CN" altLang="en-US" sz="1800" dirty="0">
                          <a:latin typeface="黑体" panose="02010609060101010101" pitchFamily="49" charset="-122"/>
                          <a:ea typeface="黑体" panose="02010609060101010101" pitchFamily="49" charset="-122"/>
                        </a:rPr>
                        <a:t>片     每天三次</a:t>
                      </a:r>
                      <a:r>
                        <a:rPr lang="en-US" altLang="zh-CN" sz="1800" dirty="0">
                          <a:latin typeface="黑体" panose="02010609060101010101" pitchFamily="49" charset="-122"/>
                          <a:ea typeface="黑体" panose="02010609060101010101" pitchFamily="49" charset="-122"/>
                        </a:rPr>
                        <a:t>X3</a:t>
                      </a:r>
                      <a:r>
                        <a:rPr lang="zh-CN" altLang="en-US" sz="1800" dirty="0">
                          <a:latin typeface="黑体" panose="02010609060101010101" pitchFamily="49" charset="-122"/>
                          <a:ea typeface="黑体" panose="02010609060101010101" pitchFamily="49" charset="-122"/>
                        </a:rPr>
                        <a:t>天，口服</a:t>
                      </a: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endParaRPr lang="en-US" altLang="zh-CN"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                              医师签名（盖章）：</a:t>
                      </a:r>
                      <a:r>
                        <a:rPr lang="en-US" altLang="zh-CN" sz="1800" dirty="0">
                          <a:latin typeface="黑体" panose="02010609060101010101" pitchFamily="49" charset="-122"/>
                          <a:ea typeface="黑体" panose="02010609060101010101" pitchFamily="49" charset="-122"/>
                        </a:rPr>
                        <a:t>XXX     </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4108199115"/>
                  </a:ext>
                </a:extLst>
              </a:tr>
              <a:tr h="278130">
                <a:tc gridSpan="7">
                  <a:txBody>
                    <a:bodyPr/>
                    <a:lstStyle/>
                    <a:p>
                      <a:r>
                        <a:rPr lang="zh-CN" altLang="en-US" sz="1800" dirty="0">
                          <a:latin typeface="黑体" panose="02010609060101010101" pitchFamily="49" charset="-122"/>
                          <a:ea typeface="黑体" panose="02010609060101010101" pitchFamily="49" charset="-122"/>
                        </a:rPr>
                        <a:t>金额：</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审核</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调配签名（盖章）：</a:t>
                      </a:r>
                      <a:r>
                        <a:rPr lang="en-US" altLang="zh-CN" sz="1800" dirty="0">
                          <a:latin typeface="黑体" panose="02010609060101010101" pitchFamily="49" charset="-122"/>
                          <a:ea typeface="黑体" panose="02010609060101010101" pitchFamily="49" charset="-122"/>
                        </a:rPr>
                        <a:t>XXX      </a:t>
                      </a:r>
                      <a:r>
                        <a:rPr lang="zh-CN" altLang="en-US" sz="1800" dirty="0">
                          <a:latin typeface="黑体" panose="02010609060101010101" pitchFamily="49" charset="-122"/>
                          <a:ea typeface="黑体" panose="02010609060101010101" pitchFamily="49" charset="-122"/>
                        </a:rPr>
                        <a:t>核对发药签名（盖章）：</a:t>
                      </a:r>
                      <a:r>
                        <a:rPr lang="en-US" altLang="zh-CN" sz="1800" dirty="0">
                          <a:latin typeface="黑体" panose="02010609060101010101" pitchFamily="49" charset="-122"/>
                          <a:ea typeface="黑体" panose="02010609060101010101" pitchFamily="49" charset="-122"/>
                        </a:rPr>
                        <a:t>XXX</a:t>
                      </a:r>
                      <a:endParaRPr lang="zh-CN" altLang="en-US" sz="1800" dirty="0">
                        <a:latin typeface="黑体" panose="02010609060101010101" pitchFamily="49" charset="-122"/>
                        <a:ea typeface="黑体" panose="02010609060101010101" pitchFamily="49" charset="-122"/>
                      </a:endParaRPr>
                    </a:p>
                  </a:txBody>
                  <a:tcPr marL="68580" marR="68580" marT="34290" marB="34290"/>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tc hMerge="1">
                  <a:txBody>
                    <a:bodyPr/>
                    <a:lstStyle/>
                    <a:p>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352691632"/>
                  </a:ext>
                </a:extLst>
              </a:tr>
            </a:tbl>
          </a:graphicData>
        </a:graphic>
      </p:graphicFrame>
      <p:sp>
        <p:nvSpPr>
          <p:cNvPr id="6" name="文本框 5"/>
          <p:cNvSpPr txBox="1"/>
          <p:nvPr/>
        </p:nvSpPr>
        <p:spPr>
          <a:xfrm>
            <a:off x="3347864" y="3394170"/>
            <a:ext cx="692497" cy="1674186"/>
          </a:xfrm>
          <a:prstGeom prst="rect">
            <a:avLst/>
          </a:prstGeom>
          <a:noFill/>
        </p:spPr>
        <p:txBody>
          <a:bodyPr vert="eaVert" wrap="square" rtlCol="0">
            <a:spAutoFit/>
          </a:bodyPr>
          <a:lstStyle/>
          <a:p>
            <a:r>
              <a:rPr kumimoji="1" lang="zh-CN" altLang="en-US" sz="3300" b="1" dirty="0">
                <a:solidFill>
                  <a:srgbClr val="FF0000"/>
                </a:solidFill>
                <a:latin typeface="Microsoft YaHei" charset="0"/>
                <a:ea typeface="Microsoft YaHei" charset="0"/>
                <a:cs typeface="Microsoft YaHei" charset="0"/>
              </a:rPr>
              <a:t>合格！</a:t>
            </a:r>
          </a:p>
        </p:txBody>
      </p:sp>
    </p:spTree>
    <p:extLst>
      <p:ext uri="{BB962C8B-B14F-4D97-AF65-F5344CB8AC3E}">
        <p14:creationId xmlns:p14="http://schemas.microsoft.com/office/powerpoint/2010/main" val="17361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总结</a:t>
            </a:r>
          </a:p>
        </p:txBody>
      </p:sp>
      <p:sp>
        <p:nvSpPr>
          <p:cNvPr id="3" name="内容占位符 2"/>
          <p:cNvSpPr>
            <a:spLocks noGrp="1"/>
          </p:cNvSpPr>
          <p:nvPr>
            <p:ph idx="1"/>
          </p:nvPr>
        </p:nvSpPr>
        <p:spPr/>
        <p:txBody>
          <a:bodyPr/>
          <a:lstStyle/>
          <a:p>
            <a:pPr marL="0" indent="0">
              <a:lnSpc>
                <a:spcPct val="150000"/>
              </a:lnSpc>
              <a:buNone/>
            </a:pPr>
            <a:r>
              <a:rPr kumimoji="1" lang="en-US" altLang="zh-CN" dirty="0"/>
              <a:t>1</a:t>
            </a:r>
            <a:r>
              <a:rPr kumimoji="1" lang="zh-CN" altLang="en-US" dirty="0"/>
              <a:t>、明确点评目的</a:t>
            </a:r>
          </a:p>
          <a:p>
            <a:pPr marL="0" indent="0">
              <a:lnSpc>
                <a:spcPct val="150000"/>
              </a:lnSpc>
              <a:buNone/>
            </a:pPr>
            <a:r>
              <a:rPr kumimoji="1" lang="zh-CN" altLang="en-US" dirty="0"/>
              <a:t>	（合理用药，优质的药学服务）</a:t>
            </a:r>
          </a:p>
          <a:p>
            <a:pPr marL="0" indent="0">
              <a:lnSpc>
                <a:spcPct val="150000"/>
              </a:lnSpc>
              <a:buNone/>
            </a:pPr>
            <a:r>
              <a:rPr kumimoji="1" lang="en-US" altLang="zh-CN" dirty="0"/>
              <a:t>2</a:t>
            </a:r>
            <a:r>
              <a:rPr kumimoji="1" lang="zh-CN" altLang="en-US" dirty="0"/>
              <a:t>、儿童不是缩小版成人	</a:t>
            </a:r>
          </a:p>
          <a:p>
            <a:pPr marL="0" indent="0">
              <a:lnSpc>
                <a:spcPct val="150000"/>
              </a:lnSpc>
              <a:buNone/>
            </a:pPr>
            <a:r>
              <a:rPr kumimoji="1" lang="en-US" altLang="zh-CN" dirty="0"/>
              <a:t>3</a:t>
            </a:r>
            <a:r>
              <a:rPr kumimoji="1" lang="zh-CN" altLang="en-US" dirty="0"/>
              <a:t>、循证思维</a:t>
            </a:r>
          </a:p>
          <a:p>
            <a:pPr marL="342900" lvl="1" indent="0">
              <a:lnSpc>
                <a:spcPct val="150000"/>
              </a:lnSpc>
              <a:buNone/>
            </a:pPr>
            <a:r>
              <a:rPr kumimoji="1" lang="zh-CN" altLang="en-US" dirty="0"/>
              <a:t>	</a:t>
            </a:r>
            <a:r>
              <a:rPr kumimoji="1" lang="zh-CN" altLang="en-US" dirty="0">
                <a:latin typeface="Microsoft YaHei" charset="0"/>
                <a:ea typeface="Microsoft YaHei" charset="0"/>
                <a:cs typeface="Microsoft YaHei" charset="0"/>
              </a:rPr>
              <a:t>大胆假设；小心求证；灵活应变</a:t>
            </a:r>
          </a:p>
          <a:p>
            <a:pPr marL="342900" lvl="1" indent="0">
              <a:lnSpc>
                <a:spcPct val="150000"/>
              </a:lnSpc>
              <a:buNone/>
            </a:pPr>
            <a:r>
              <a:rPr kumimoji="1" lang="zh-CN" altLang="en-US" dirty="0">
                <a:latin typeface="Microsoft YaHei" charset="0"/>
                <a:ea typeface="Microsoft YaHei" charset="0"/>
                <a:cs typeface="Microsoft YaHei" charset="0"/>
              </a:rPr>
              <a:t>（根据现有的文献证据，给予最适合病患的建议）</a:t>
            </a:r>
          </a:p>
        </p:txBody>
      </p:sp>
    </p:spTree>
    <p:extLst>
      <p:ext uri="{BB962C8B-B14F-4D97-AF65-F5344CB8AC3E}">
        <p14:creationId xmlns:p14="http://schemas.microsoft.com/office/powerpoint/2010/main" val="23338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t>问题</a:t>
            </a:r>
          </a:p>
        </p:txBody>
      </p:sp>
      <p:sp>
        <p:nvSpPr>
          <p:cNvPr id="3" name="内容占位符 2"/>
          <p:cNvSpPr>
            <a:spLocks noGrp="1"/>
          </p:cNvSpPr>
          <p:nvPr>
            <p:ph idx="1"/>
          </p:nvPr>
        </p:nvSpPr>
        <p:spPr>
          <a:xfrm>
            <a:off x="1187624" y="1247875"/>
            <a:ext cx="7327726" cy="4621459"/>
          </a:xfrm>
        </p:spPr>
        <p:txBody>
          <a:bodyPr>
            <a:normAutofit lnSpcReduction="10000"/>
          </a:bodyPr>
          <a:lstStyle/>
          <a:p>
            <a:pPr marL="0" indent="0">
              <a:lnSpc>
                <a:spcPct val="150000"/>
              </a:lnSpc>
              <a:buNone/>
            </a:pPr>
            <a:r>
              <a:rPr kumimoji="1" lang="en-US" altLang="zh-CN" sz="2400" dirty="0"/>
              <a:t>1</a:t>
            </a:r>
            <a:r>
              <a:rPr kumimoji="1" lang="zh-CN" altLang="en-US" sz="2400" dirty="0"/>
              <a:t>、药品说明书无儿童用法用量</a:t>
            </a:r>
          </a:p>
          <a:p>
            <a:pPr marL="0" indent="0">
              <a:lnSpc>
                <a:spcPct val="150000"/>
              </a:lnSpc>
              <a:buNone/>
            </a:pPr>
            <a:r>
              <a:rPr kumimoji="1" lang="zh-CN" altLang="en-US" sz="2400" dirty="0"/>
              <a:t>（儿科标签外用药的主要类型）</a:t>
            </a:r>
          </a:p>
          <a:p>
            <a:pPr marL="514350" indent="-514350">
              <a:lnSpc>
                <a:spcPct val="150000"/>
              </a:lnSpc>
              <a:buFont typeface="+mj-ea"/>
              <a:buAutoNum type="circleNumDbPlain"/>
            </a:pPr>
            <a:r>
              <a:rPr kumimoji="1" lang="zh-CN" altLang="en-US" sz="2400" dirty="0"/>
              <a:t>无儿童用法用量或用法用量不明确</a:t>
            </a:r>
          </a:p>
          <a:p>
            <a:pPr marL="514350" indent="-514350">
              <a:lnSpc>
                <a:spcPct val="150000"/>
              </a:lnSpc>
              <a:buFont typeface="+mj-ea"/>
              <a:buAutoNum type="circleNumDbPlain"/>
            </a:pPr>
            <a:r>
              <a:rPr kumimoji="1" lang="zh-CN" altLang="en-US" sz="2400" dirty="0"/>
              <a:t>无新生儿用法用量</a:t>
            </a:r>
          </a:p>
          <a:p>
            <a:pPr marL="514350" indent="-514350">
              <a:lnSpc>
                <a:spcPct val="150000"/>
              </a:lnSpc>
              <a:buFont typeface="+mj-ea"/>
              <a:buAutoNum type="circleNumDbPlain"/>
            </a:pPr>
            <a:r>
              <a:rPr kumimoji="1" lang="zh-CN" altLang="en-US" sz="2400" dirty="0"/>
              <a:t>无儿童最大剂量</a:t>
            </a:r>
          </a:p>
          <a:p>
            <a:pPr marL="0" indent="0">
              <a:lnSpc>
                <a:spcPct val="150000"/>
              </a:lnSpc>
              <a:buNone/>
            </a:pPr>
            <a:endParaRPr kumimoji="1" lang="zh-CN" altLang="en-US" sz="2400" dirty="0"/>
          </a:p>
          <a:p>
            <a:pPr marL="0" indent="0">
              <a:lnSpc>
                <a:spcPct val="150000"/>
              </a:lnSpc>
              <a:buNone/>
            </a:pPr>
            <a:r>
              <a:rPr kumimoji="1" lang="en-US" altLang="zh-CN" sz="2400" dirty="0"/>
              <a:t>2</a:t>
            </a:r>
            <a:r>
              <a:rPr kumimoji="1" lang="zh-CN" altLang="en-US" sz="2400" dirty="0"/>
              <a:t>、儿科超说明书用药</a:t>
            </a:r>
          </a:p>
          <a:p>
            <a:pPr>
              <a:lnSpc>
                <a:spcPct val="150000"/>
              </a:lnSpc>
            </a:pPr>
            <a:endParaRPr kumimoji="1" lang="zh-CN" altLang="en-US" dirty="0"/>
          </a:p>
        </p:txBody>
      </p:sp>
    </p:spTree>
    <p:extLst>
      <p:ext uri="{BB962C8B-B14F-4D97-AF65-F5344CB8AC3E}">
        <p14:creationId xmlns:p14="http://schemas.microsoft.com/office/powerpoint/2010/main" val="665857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kumimoji="1" lang="zh-CN" altLang="en-US" b="1" dirty="0">
                <a:latin typeface="Microsoft YaHei" charset="0"/>
                <a:ea typeface="Microsoft YaHei" charset="0"/>
                <a:cs typeface="Microsoft YaHei" charset="0"/>
              </a:rPr>
              <a:t>谢谢聆听！</a:t>
            </a:r>
          </a:p>
        </p:txBody>
      </p:sp>
    </p:spTree>
    <p:extLst>
      <p:ext uri="{BB962C8B-B14F-4D97-AF65-F5344CB8AC3E}">
        <p14:creationId xmlns:p14="http://schemas.microsoft.com/office/powerpoint/2010/main" val="101113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kumimoji="1" lang="zh-CN" altLang="en-US" sz="4400" b="1" dirty="0">
                <a:latin typeface="Microsoft YaHei" charset="0"/>
                <a:ea typeface="Microsoft YaHei" charset="0"/>
                <a:cs typeface="Microsoft YaHei" charset="0"/>
              </a:rPr>
              <a:t>儿童药代动力学特点</a:t>
            </a:r>
          </a:p>
        </p:txBody>
      </p:sp>
    </p:spTree>
    <p:extLst>
      <p:ext uri="{BB962C8B-B14F-4D97-AF65-F5344CB8AC3E}">
        <p14:creationId xmlns:p14="http://schemas.microsoft.com/office/powerpoint/2010/main" val="50851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812731" y="21265"/>
            <a:ext cx="6405563" cy="857250"/>
          </a:xfrm>
        </p:spPr>
        <p:txBody>
          <a:bodyPr>
            <a:normAutofit/>
          </a:bodyPr>
          <a:lstStyle/>
          <a:p>
            <a:pPr eaLnBrk="1" hangingPunct="1">
              <a:defRPr/>
            </a:pPr>
            <a:r>
              <a:rPr lang="zh-CN" altLang="en-US" b="1" dirty="0"/>
              <a:t>儿童药代动力学特点</a:t>
            </a:r>
            <a:r>
              <a:rPr lang="en-US" altLang="zh-CN" b="1" dirty="0"/>
              <a:t>—</a:t>
            </a:r>
            <a:r>
              <a:rPr lang="zh-CN" altLang="en-US" b="1" dirty="0"/>
              <a:t>吸收</a:t>
            </a:r>
          </a:p>
        </p:txBody>
      </p:sp>
      <p:sp>
        <p:nvSpPr>
          <p:cNvPr id="25602" name="Rectangle 3"/>
          <p:cNvSpPr>
            <a:spLocks noGrp="1" noRot="1" noChangeArrowheads="1"/>
          </p:cNvSpPr>
          <p:nvPr>
            <p:ph idx="1"/>
          </p:nvPr>
        </p:nvSpPr>
        <p:spPr>
          <a:xfrm>
            <a:off x="812731" y="1268760"/>
            <a:ext cx="7935733" cy="3050381"/>
          </a:xfrm>
        </p:spPr>
        <p:txBody>
          <a:bodyPr>
            <a:noAutofit/>
          </a:bodyPr>
          <a:lstStyle/>
          <a:p>
            <a:pPr>
              <a:lnSpc>
                <a:spcPct val="120000"/>
              </a:lnSpc>
              <a:buNone/>
            </a:pPr>
            <a:r>
              <a:rPr lang="zh-CN" altLang="en-US" sz="2400" dirty="0"/>
              <a:t>口服：吸收率高</a:t>
            </a:r>
          </a:p>
          <a:p>
            <a:pPr>
              <a:lnSpc>
                <a:spcPct val="120000"/>
              </a:lnSpc>
              <a:buFont typeface="Arial" charset="0"/>
              <a:buChar char="•"/>
            </a:pPr>
            <a:r>
              <a:rPr lang="zh-CN" altLang="en-US" sz="2400" dirty="0"/>
              <a:t>新生儿胃酸分泌能力较弱，胃部</a:t>
            </a:r>
            <a:r>
              <a:rPr lang="en-US" altLang="zh-CN" sz="2400" dirty="0"/>
              <a:t>PH&gt;</a:t>
            </a:r>
            <a:r>
              <a:rPr lang="zh-CN" altLang="en-US" sz="2400" dirty="0"/>
              <a:t>成人</a:t>
            </a:r>
          </a:p>
          <a:p>
            <a:pPr>
              <a:lnSpc>
                <a:spcPct val="120000"/>
              </a:lnSpc>
              <a:buFont typeface="Arial" charset="0"/>
              <a:buChar char="•"/>
            </a:pPr>
            <a:r>
              <a:rPr lang="zh-CN" altLang="en-US" sz="2400" dirty="0"/>
              <a:t>胃部收缩力较成人弱，胃排空时间较长</a:t>
            </a:r>
          </a:p>
          <a:p>
            <a:pPr>
              <a:lnSpc>
                <a:spcPct val="120000"/>
              </a:lnSpc>
              <a:buFont typeface="Arial" charset="0"/>
              <a:buChar char="•"/>
            </a:pPr>
            <a:r>
              <a:rPr lang="zh-CN" altLang="en-US" sz="2400" dirty="0"/>
              <a:t>新生儿皮层角质层较薄，</a:t>
            </a:r>
            <a:r>
              <a:rPr lang="en-US" altLang="zh-CN" sz="2400" dirty="0"/>
              <a:t>BSA</a:t>
            </a:r>
            <a:r>
              <a:rPr lang="zh-CN" altLang="en-US" sz="2400" dirty="0"/>
              <a:t>与</a:t>
            </a:r>
            <a:r>
              <a:rPr lang="en-US" altLang="zh-CN" sz="2400" dirty="0"/>
              <a:t>BMI</a:t>
            </a:r>
            <a:r>
              <a:rPr lang="zh-CN" altLang="en-US" sz="2400" dirty="0"/>
              <a:t>比值约为成人的</a:t>
            </a:r>
            <a:r>
              <a:rPr lang="en-US" altLang="zh-CN" sz="2400" dirty="0"/>
              <a:t>3</a:t>
            </a:r>
            <a:r>
              <a:rPr lang="zh-CN" altLang="en-US" sz="2400" dirty="0"/>
              <a:t>倍。</a:t>
            </a:r>
          </a:p>
          <a:p>
            <a:pPr>
              <a:lnSpc>
                <a:spcPct val="120000"/>
              </a:lnSpc>
              <a:buFont typeface="Arial" charset="0"/>
              <a:buChar char="•"/>
            </a:pPr>
            <a:r>
              <a:rPr lang="zh-CN" altLang="en-US" sz="2400" dirty="0"/>
              <a:t>肌肉吸收量较成人低，单次给药剂量从</a:t>
            </a:r>
            <a:r>
              <a:rPr lang="en-US" altLang="zh-CN" sz="2400" dirty="0"/>
              <a:t>0.5ml-1ml</a:t>
            </a:r>
            <a:r>
              <a:rPr lang="zh-CN" altLang="en-US" sz="2400" dirty="0"/>
              <a:t>不等，成人则是</a:t>
            </a:r>
            <a:r>
              <a:rPr lang="en-US" altLang="zh-CN" sz="2400" dirty="0"/>
              <a:t>3ml-5ml</a:t>
            </a:r>
            <a:r>
              <a:rPr lang="zh-CN" altLang="en-US" sz="2400" dirty="0"/>
              <a:t>左右</a:t>
            </a:r>
          </a:p>
          <a:p>
            <a:pPr>
              <a:lnSpc>
                <a:spcPct val="120000"/>
              </a:lnSpc>
              <a:buFont typeface="Arial" charset="0"/>
              <a:buChar char="•"/>
            </a:pPr>
            <a:r>
              <a:rPr lang="zh-CN" altLang="en-US" sz="2400" dirty="0"/>
              <a:t>消化道面积相对较大；</a:t>
            </a:r>
          </a:p>
          <a:p>
            <a:pPr>
              <a:lnSpc>
                <a:spcPct val="120000"/>
              </a:lnSpc>
              <a:buFont typeface="Arial" charset="0"/>
              <a:buChar char="•"/>
            </a:pPr>
            <a:r>
              <a:rPr lang="zh-CN" altLang="en-US" sz="2400" dirty="0"/>
              <a:t>肠壁薄，粘膜血管丰富，通透性高。</a:t>
            </a:r>
          </a:p>
        </p:txBody>
      </p:sp>
    </p:spTree>
    <p:extLst>
      <p:ext uri="{BB962C8B-B14F-4D97-AF65-F5344CB8AC3E}">
        <p14:creationId xmlns:p14="http://schemas.microsoft.com/office/powerpoint/2010/main" val="13235447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儿童药代动力学特点</a:t>
            </a:r>
            <a:r>
              <a:rPr lang="en-US" altLang="zh-CN" dirty="0"/>
              <a:t>—</a:t>
            </a:r>
            <a:r>
              <a:rPr lang="zh-CN" altLang="en-US" dirty="0"/>
              <a:t>吸收</a:t>
            </a:r>
            <a:endParaRPr kumimoji="1" lang="zh-CN" altLang="en-US" dirty="0"/>
          </a:p>
        </p:txBody>
      </p:sp>
      <p:sp>
        <p:nvSpPr>
          <p:cNvPr id="3" name="内容占位符 2"/>
          <p:cNvSpPr>
            <a:spLocks noGrp="1"/>
          </p:cNvSpPr>
          <p:nvPr>
            <p:ph idx="1"/>
          </p:nvPr>
        </p:nvSpPr>
        <p:spPr>
          <a:xfrm>
            <a:off x="1763688" y="1844824"/>
            <a:ext cx="5688632" cy="2448272"/>
          </a:xfrm>
        </p:spPr>
        <p:txBody>
          <a:bodyPr>
            <a:normAutofit/>
          </a:bodyPr>
          <a:lstStyle/>
          <a:p>
            <a:pPr>
              <a:lnSpc>
                <a:spcPct val="150000"/>
              </a:lnSpc>
              <a:buNone/>
            </a:pPr>
            <a:r>
              <a:rPr lang="zh-CN" altLang="en-US" sz="2400" dirty="0"/>
              <a:t>肌注：不提倡</a:t>
            </a:r>
          </a:p>
          <a:p>
            <a:pPr>
              <a:lnSpc>
                <a:spcPct val="150000"/>
              </a:lnSpc>
              <a:buNone/>
            </a:pPr>
            <a:r>
              <a:rPr lang="zh-CN" altLang="en-US" sz="2400" dirty="0"/>
              <a:t>皮肤黏膜给药：切勿过量</a:t>
            </a:r>
          </a:p>
          <a:p>
            <a:pPr>
              <a:lnSpc>
                <a:spcPct val="150000"/>
              </a:lnSpc>
              <a:buNone/>
            </a:pPr>
            <a:r>
              <a:rPr lang="zh-CN" altLang="zh-CN" sz="2400" dirty="0"/>
              <a:t>最佳给药方式是静脉或直肠给药</a:t>
            </a:r>
            <a:endParaRPr lang="zh-CN" altLang="en-US" sz="2400" dirty="0"/>
          </a:p>
          <a:p>
            <a:pPr>
              <a:lnSpc>
                <a:spcPct val="150000"/>
              </a:lnSpc>
            </a:pPr>
            <a:endParaRPr kumimoji="1" lang="zh-CN" altLang="en-US" sz="2400" dirty="0"/>
          </a:p>
        </p:txBody>
      </p:sp>
    </p:spTree>
    <p:extLst>
      <p:ext uri="{BB962C8B-B14F-4D97-AF65-F5344CB8AC3E}">
        <p14:creationId xmlns:p14="http://schemas.microsoft.com/office/powerpoint/2010/main" val="58477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xfrm>
            <a:off x="770892" y="188640"/>
            <a:ext cx="8229600" cy="857250"/>
          </a:xfrm>
        </p:spPr>
        <p:txBody>
          <a:bodyPr/>
          <a:lstStyle/>
          <a:p>
            <a:pPr eaLnBrk="1" hangingPunct="1">
              <a:defRPr/>
            </a:pPr>
            <a:r>
              <a:rPr lang="zh-CN" altLang="en-US" b="1" dirty="0"/>
              <a:t>儿童药代动力学特点</a:t>
            </a:r>
            <a:r>
              <a:rPr lang="en-US" altLang="zh-CN" b="1" dirty="0"/>
              <a:t>—</a:t>
            </a:r>
            <a:r>
              <a:rPr lang="zh-CN" altLang="en-US" b="1" dirty="0"/>
              <a:t>分布</a:t>
            </a:r>
          </a:p>
        </p:txBody>
      </p:sp>
      <p:sp>
        <p:nvSpPr>
          <p:cNvPr id="26626" name="Rectangle 3"/>
          <p:cNvSpPr>
            <a:spLocks noGrp="1" noRot="1" noChangeArrowheads="1"/>
          </p:cNvSpPr>
          <p:nvPr>
            <p:ph idx="1"/>
          </p:nvPr>
        </p:nvSpPr>
        <p:spPr>
          <a:xfrm>
            <a:off x="673299" y="1045890"/>
            <a:ext cx="8316924" cy="3281536"/>
          </a:xfrm>
        </p:spPr>
        <p:txBody>
          <a:bodyPr>
            <a:noAutofit/>
          </a:bodyPr>
          <a:lstStyle/>
          <a:p>
            <a:pPr eaLnBrk="1" hangingPunct="1">
              <a:lnSpc>
                <a:spcPct val="150000"/>
              </a:lnSpc>
              <a:buFont typeface="Wingdings" charset="2"/>
              <a:buNone/>
            </a:pPr>
            <a:r>
              <a:rPr lang="zh-CN" altLang="en-US" sz="2400" dirty="0">
                <a:solidFill>
                  <a:schemeClr val="hlink"/>
                </a:solidFill>
              </a:rPr>
              <a:t> </a:t>
            </a:r>
            <a:endParaRPr lang="zh-CN" altLang="en-US" sz="2400" dirty="0"/>
          </a:p>
          <a:p>
            <a:pPr eaLnBrk="1" hangingPunct="1">
              <a:lnSpc>
                <a:spcPct val="150000"/>
              </a:lnSpc>
              <a:buFont typeface="Wingdings" charset="2"/>
              <a:buChar char="Ø"/>
            </a:pPr>
            <a:r>
              <a:rPr lang="zh-CN" altLang="en-US" sz="2400" dirty="0"/>
              <a:t>体内的液体重量占其体重的比例较大；</a:t>
            </a:r>
          </a:p>
          <a:p>
            <a:pPr eaLnBrk="1" hangingPunct="1">
              <a:lnSpc>
                <a:spcPct val="150000"/>
              </a:lnSpc>
              <a:buFont typeface="Wingdings" charset="2"/>
              <a:buChar char="Ø"/>
            </a:pPr>
            <a:r>
              <a:rPr lang="zh-CN" altLang="en-US" sz="2400" dirty="0"/>
              <a:t>婴幼儿血浆蛋白低，药物的结合率低，致使血中游离型药物浓度高；</a:t>
            </a:r>
          </a:p>
          <a:p>
            <a:pPr eaLnBrk="1" hangingPunct="1">
              <a:lnSpc>
                <a:spcPct val="150000"/>
              </a:lnSpc>
              <a:buFont typeface="Wingdings" charset="2"/>
              <a:buChar char="Ø"/>
            </a:pPr>
            <a:r>
              <a:rPr lang="zh-CN" altLang="en-US" sz="2400" dirty="0"/>
              <a:t>新生儿及婴儿的血脑屏障发育未尽完善，通透性较大。</a:t>
            </a:r>
          </a:p>
          <a:p>
            <a:pPr>
              <a:lnSpc>
                <a:spcPct val="150000"/>
              </a:lnSpc>
              <a:buFont typeface="Wingdings" charset="2"/>
              <a:buChar char="Ø"/>
            </a:pPr>
            <a:r>
              <a:rPr lang="zh-CN" altLang="en-US" sz="2400" dirty="0"/>
              <a:t>生理水分比例较成人高，水溶性的药物</a:t>
            </a:r>
            <a:r>
              <a:rPr lang="en-US" altLang="zh-CN" sz="2400" dirty="0"/>
              <a:t>VD</a:t>
            </a:r>
            <a:r>
              <a:rPr lang="zh-CN" altLang="en-US" sz="2400" dirty="0"/>
              <a:t>较成人大，单次给药剂量比成人高</a:t>
            </a:r>
          </a:p>
          <a:p>
            <a:pPr eaLnBrk="1" hangingPunct="1">
              <a:lnSpc>
                <a:spcPct val="150000"/>
              </a:lnSpc>
              <a:buFont typeface="Wingdings" charset="2"/>
              <a:buChar char="Ø"/>
            </a:pPr>
            <a:endParaRPr lang="zh-CN" altLang="en-US" sz="2400" dirty="0"/>
          </a:p>
        </p:txBody>
      </p:sp>
    </p:spTree>
    <p:extLst>
      <p:ext uri="{BB962C8B-B14F-4D97-AF65-F5344CB8AC3E}">
        <p14:creationId xmlns:p14="http://schemas.microsoft.com/office/powerpoint/2010/main" val="1180997624"/>
      </p:ext>
    </p:extLst>
  </p:cSld>
  <p:clrMapOvr>
    <a:masterClrMapping/>
  </p:clrMapOvr>
  <p:transition/>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TotalTime>
  <Words>4879</Words>
  <Application>Microsoft Macintosh PowerPoint</Application>
  <PresentationFormat>全屏显示(4:3)</PresentationFormat>
  <Paragraphs>608</Paragraphs>
  <Slides>50</Slides>
  <Notes>15</Notes>
  <HiddenSlides>1</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50</vt:i4>
      </vt:variant>
    </vt:vector>
  </HeadingPairs>
  <TitlesOfParts>
    <vt:vector size="66" baseType="lpstr">
      <vt:lpstr>等线</vt:lpstr>
      <vt:lpstr>等线 Light</vt:lpstr>
      <vt:lpstr>黑体</vt:lpstr>
      <vt:lpstr>宋体</vt:lpstr>
      <vt:lpstr>微软雅黑</vt:lpstr>
      <vt:lpstr>微软雅黑</vt:lpstr>
      <vt:lpstr>Heiti SC Medium</vt:lpstr>
      <vt:lpstr>Noto Sans CJK JP Regular</vt:lpstr>
      <vt:lpstr>Arial</vt:lpstr>
      <vt:lpstr>Calibri</vt:lpstr>
      <vt:lpstr>Tahoma</vt:lpstr>
      <vt:lpstr>Times New Roman</vt:lpstr>
      <vt:lpstr>Trebuchet MS</vt:lpstr>
      <vt:lpstr>Wingdings</vt:lpstr>
      <vt:lpstr>自定义设计方案</vt:lpstr>
      <vt:lpstr>1_自定义设计方案</vt:lpstr>
      <vt:lpstr>个人简介</vt:lpstr>
      <vt:lpstr> 儿科处方审核要点 </vt:lpstr>
      <vt:lpstr>概要</vt:lpstr>
      <vt:lpstr>用药靠掰?剂量靠猜? </vt:lpstr>
      <vt:lpstr>问题</vt:lpstr>
      <vt:lpstr>儿童药代动力学特点</vt:lpstr>
      <vt:lpstr>儿童药代动力学特点—吸收</vt:lpstr>
      <vt:lpstr>儿童药代动力学特点—吸收</vt:lpstr>
      <vt:lpstr>儿童药代动力学特点—分布</vt:lpstr>
      <vt:lpstr>儿童药代动力学特点—代谢</vt:lpstr>
      <vt:lpstr>儿童药代动力学特点—排泄</vt:lpstr>
      <vt:lpstr>选择合适的药物</vt:lpstr>
      <vt:lpstr>按年龄计算</vt:lpstr>
      <vt:lpstr>按体重计算：</vt:lpstr>
      <vt:lpstr>按体表面积计算：</vt:lpstr>
      <vt:lpstr>儿童体重与体表面积粗略折算表</vt:lpstr>
      <vt:lpstr>PowerPoint 演示文稿</vt:lpstr>
      <vt:lpstr>确定剂量</vt:lpstr>
      <vt:lpstr>PowerPoint 演示文稿</vt:lpstr>
      <vt:lpstr>PowerPoint 演示文稿</vt:lpstr>
      <vt:lpstr>三种剂量计算方法的比较</vt:lpstr>
      <vt:lpstr>儿科处方审核点评 特点和实践</vt:lpstr>
      <vt:lpstr>处方点评相关政策与法规依据</vt:lpstr>
      <vt:lpstr>处方审核的行政要求</vt:lpstr>
      <vt:lpstr>处方点评结果认定的难点与解决办法</vt:lpstr>
      <vt:lpstr>儿科处方审核要点 </vt:lpstr>
      <vt:lpstr>处方点评结果认定的难点与解决办法</vt:lpstr>
      <vt:lpstr>儿科处方点评案例分享（一）</vt:lpstr>
      <vt:lpstr>儿科处方点评案例分享（一）</vt:lpstr>
      <vt:lpstr>喹诺酮儿童应用</vt:lpstr>
      <vt:lpstr>儿科处方点评案例分享（二）</vt:lpstr>
      <vt:lpstr>PowerPoint 演示文稿</vt:lpstr>
      <vt:lpstr>儿科处方点评案例分享（三）</vt:lpstr>
      <vt:lpstr>PowerPoint 演示文稿</vt:lpstr>
      <vt:lpstr>儿科处方点评案例分享（四）</vt:lpstr>
      <vt:lpstr>常见儿科抗病毒药物</vt:lpstr>
      <vt:lpstr>PowerPoint 演示文稿</vt:lpstr>
      <vt:lpstr>奥司他韦</vt:lpstr>
      <vt:lpstr>审核处方依据</vt:lpstr>
      <vt:lpstr>PowerPoint 演示文稿</vt:lpstr>
      <vt:lpstr>PowerPoint 演示文稿</vt:lpstr>
      <vt:lpstr>儿科处方点评案例分享（六）中成药联用</vt:lpstr>
      <vt:lpstr>PowerPoint 演示文稿</vt:lpstr>
      <vt:lpstr>PowerPoint 演示文稿</vt:lpstr>
      <vt:lpstr>中成药处方点评</vt:lpstr>
      <vt:lpstr>儿科处方点评案例分享（七）</vt:lpstr>
      <vt:lpstr>重复给药</vt:lpstr>
      <vt:lpstr>儿科处方点评案例分享（七）</vt:lpstr>
      <vt:lpstr>总结</vt:lpstr>
      <vt:lpstr>谢谢聆听！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Microsoft Office User</cp:lastModifiedBy>
  <cp:revision>80</cp:revision>
  <dcterms:modified xsi:type="dcterms:W3CDTF">2020-06-24T03:11:56Z</dcterms:modified>
</cp:coreProperties>
</file>