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1" r:id="rId2"/>
    <p:sldId id="264" r:id="rId3"/>
    <p:sldId id="267" r:id="rId4"/>
    <p:sldId id="268" r:id="rId5"/>
    <p:sldId id="294" r:id="rId6"/>
    <p:sldId id="269" r:id="rId7"/>
    <p:sldId id="270" r:id="rId8"/>
    <p:sldId id="271" r:id="rId9"/>
    <p:sldId id="274" r:id="rId10"/>
    <p:sldId id="286" r:id="rId11"/>
    <p:sldId id="288" r:id="rId12"/>
    <p:sldId id="287" r:id="rId13"/>
    <p:sldId id="273" r:id="rId14"/>
    <p:sldId id="272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95" r:id="rId23"/>
    <p:sldId id="292" r:id="rId24"/>
    <p:sldId id="293" r:id="rId25"/>
    <p:sldId id="289" r:id="rId26"/>
    <p:sldId id="284" r:id="rId27"/>
    <p:sldId id="285" r:id="rId28"/>
    <p:sldId id="290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ED0"/>
    <a:srgbClr val="080808"/>
    <a:srgbClr val="375FB9"/>
    <a:srgbClr val="FFFFFF"/>
    <a:srgbClr val="B3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29" autoAdjust="0"/>
  </p:normalViewPr>
  <p:slideViewPr>
    <p:cSldViewPr>
      <p:cViewPr varScale="1">
        <p:scale>
          <a:sx n="89" d="100"/>
          <a:sy n="89" d="100"/>
        </p:scale>
        <p:origin x="22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7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7AC7-106A-4283-8231-DE27C1B809B6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7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7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95B5-0C54-4CC3-8657-208AD78445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7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8D2BE-4D83-4DEE-81AC-943AC414CFF2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7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7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7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7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1282D-5F9D-49E4-8640-95869B09F9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格列美脲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门冬胰岛素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b="0" baseline="0" dirty="0">
                <a:latin typeface="+mn-lt"/>
                <a:ea typeface="+mn-ea"/>
              </a:rPr>
              <a:t> 两种低血糖风险高的药物合用是可能有低血糖的不良反应，但若患者长期使用，血糖控制好，未出现</a:t>
            </a:r>
            <a:r>
              <a:rPr lang="en-US" altLang="zh-CN" sz="1200" b="0" baseline="0" dirty="0">
                <a:latin typeface="+mn-lt"/>
                <a:ea typeface="+mn-ea"/>
              </a:rPr>
              <a:t>ADR</a:t>
            </a:r>
            <a:r>
              <a:rPr lang="zh-CN" altLang="en-US" sz="1200" b="0" baseline="0" dirty="0">
                <a:latin typeface="+mn-lt"/>
                <a:ea typeface="+mn-ea"/>
              </a:rPr>
              <a:t>，处方审核可以通过</a:t>
            </a:r>
            <a:endParaRPr lang="en-US" altLang="zh-CN" sz="1200" b="0" baseline="0" dirty="0">
              <a:latin typeface="+mn-lt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既往反复泌尿系感染患者使用达格列净，降糖药物并非无药可选，使用高不良反应风险药物需要发起医药对话，提醒医生重视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82D-5F9D-49E4-8640-95869B09F9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47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易维特，易维适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82D-5F9D-49E4-8640-95869B09F9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24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咪多吡，美多芭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82D-5F9D-49E4-8640-95869B09F9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1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青光眼：</a:t>
            </a:r>
            <a:r>
              <a:rPr lang="en-US" altLang="zh-CN" dirty="0"/>
              <a:t>M</a:t>
            </a:r>
            <a:r>
              <a:rPr lang="zh-CN" altLang="en-US" dirty="0"/>
              <a:t>受体阻滞剂，硝酸酯类等。前列腺增生：增加尿潴留风险的药物。房室传导阻滞：</a:t>
            </a:r>
            <a:r>
              <a:rPr lang="en-US" altLang="zh-CN" dirty="0"/>
              <a:t>b</a:t>
            </a:r>
            <a:r>
              <a:rPr lang="zh-CN" altLang="en-US" dirty="0"/>
              <a:t>受体阻滞剂、非二氢吡啶类</a:t>
            </a:r>
            <a:r>
              <a:rPr lang="en-US" altLang="zh-CN" dirty="0"/>
              <a:t>CCB</a:t>
            </a:r>
            <a:r>
              <a:rPr lang="zh-CN" altLang="en-US" dirty="0"/>
              <a:t>等。肠梗阻（机械性、完全）：胃肠动力药等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82D-5F9D-49E4-8640-95869B09F9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1"/>
          <p:cNvSpPr>
            <a:spLocks noGrp="1"/>
          </p:cNvSpPr>
          <p:nvPr>
            <p:ph type="ctrTitle"/>
          </p:nvPr>
        </p:nvSpPr>
        <p:spPr>
          <a:xfrm>
            <a:off x="1143000" y="1340768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1" name="副标题 2"/>
          <p:cNvSpPr>
            <a:spLocks noGrp="1"/>
          </p:cNvSpPr>
          <p:nvPr>
            <p:ph type="subTitle" idx="1"/>
          </p:nvPr>
        </p:nvSpPr>
        <p:spPr>
          <a:xfrm>
            <a:off x="1143000" y="436552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0485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84" name="等腰三角形 6"/>
          <p:cNvSpPr/>
          <p:nvPr userDrawn="1"/>
        </p:nvSpPr>
        <p:spPr>
          <a:xfrm>
            <a:off x="0" y="5877272"/>
            <a:ext cx="3647166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97152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798" y="173932"/>
            <a:ext cx="1495044" cy="1426464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048585" name="矩形 8"/>
          <p:cNvSpPr/>
          <p:nvPr userDrawn="1"/>
        </p:nvSpPr>
        <p:spPr>
          <a:xfrm>
            <a:off x="266036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北京药学会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48586" name="任意多边形 12"/>
          <p:cNvSpPr/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7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38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2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2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9"/>
          <p:cNvCxnSpPr>
            <a:cxnSpLocks/>
          </p:cNvCxnSpPr>
          <p:nvPr userDrawn="1"/>
        </p:nvCxnSpPr>
        <p:spPr>
          <a:xfrm flipH="1">
            <a:off x="764121" y="836712"/>
            <a:ext cx="7615758" cy="0"/>
          </a:xfrm>
          <a:prstGeom prst="line">
            <a:avLst/>
          </a:prstGeom>
          <a:ln w="28575">
            <a:solidFill>
              <a:srgbClr val="44AED0"/>
            </a:solidFill>
            <a:prstDash val="solid"/>
          </a:ln>
          <a:effectLst>
            <a:outerShdw blurRad="38100" dist="254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9" name="标题 1"/>
          <p:cNvSpPr>
            <a:spLocks noGrp="1"/>
          </p:cNvSpPr>
          <p:nvPr>
            <p:ph type="title"/>
          </p:nvPr>
        </p:nvSpPr>
        <p:spPr>
          <a:xfrm>
            <a:off x="710729" y="204893"/>
            <a:ext cx="6984776" cy="597861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90" name="内容占位符 2"/>
          <p:cNvSpPr>
            <a:spLocks noGrp="1"/>
          </p:cNvSpPr>
          <p:nvPr>
            <p:ph idx="1"/>
          </p:nvPr>
        </p:nvSpPr>
        <p:spPr>
          <a:xfrm>
            <a:off x="628650" y="1247875"/>
            <a:ext cx="7886700" cy="462145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48591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5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94" name="等腰三角形 6"/>
          <p:cNvSpPr/>
          <p:nvPr userDrawn="1"/>
        </p:nvSpPr>
        <p:spPr>
          <a:xfrm>
            <a:off x="0" y="5877272"/>
            <a:ext cx="3647166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97153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6230" y="94038"/>
            <a:ext cx="1141482" cy="108912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048595" name="矩形 8"/>
          <p:cNvSpPr/>
          <p:nvPr userDrawn="1"/>
        </p:nvSpPr>
        <p:spPr>
          <a:xfrm>
            <a:off x="266036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北京药学会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48596" name="任意多边形 12"/>
          <p:cNvSpPr/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28" name="组合 1"/>
          <p:cNvGrpSpPr/>
          <p:nvPr userDrawn="1"/>
        </p:nvGrpSpPr>
        <p:grpSpPr bwMode="auto">
          <a:xfrm>
            <a:off x="258762" y="344316"/>
            <a:ext cx="369888" cy="348380"/>
            <a:chOff x="3453800" y="3717032"/>
            <a:chExt cx="369296" cy="228600"/>
          </a:xfrm>
          <a:solidFill>
            <a:srgbClr val="44AED0"/>
          </a:solidFill>
        </p:grpSpPr>
        <p:sp>
          <p:nvSpPr>
            <p:cNvPr id="1048597" name="燕尾形 10"/>
            <p:cNvSpPr/>
            <p:nvPr userDrawn="1"/>
          </p:nvSpPr>
          <p:spPr>
            <a:xfrm>
              <a:off x="3640825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598" name="燕尾形 15"/>
            <p:cNvSpPr/>
            <p:nvPr userDrawn="1"/>
          </p:nvSpPr>
          <p:spPr>
            <a:xfrm>
              <a:off x="3453800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2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4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7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48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49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5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5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5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5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5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2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6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4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65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66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1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32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33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104863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57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7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6E4E-5C42-4058-BEAA-032A0B0EA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/>
          </p:nvPr>
        </p:nvSpPr>
        <p:spPr>
          <a:xfrm>
            <a:off x="710729" y="204893"/>
            <a:ext cx="2781151" cy="59786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</a:p>
        </p:txBody>
      </p:sp>
      <p:sp>
        <p:nvSpPr>
          <p:cNvPr id="1048612" name="内容占位符 2"/>
          <p:cNvSpPr>
            <a:spLocks noGrp="1"/>
          </p:cNvSpPr>
          <p:nvPr>
            <p:ph idx="1"/>
          </p:nvPr>
        </p:nvSpPr>
        <p:spPr>
          <a:xfrm>
            <a:off x="4214810" y="1643051"/>
            <a:ext cx="4471990" cy="4234222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基本情况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中国医学科学院北京协和医院副主任药师，国家临床药师培训老年用药专业带教老师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研究方向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老年人多重用药的管理、如何避免老年人不适当用药、末期老年患者用药管理等方面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学术成就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发表专业核心期刊文章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余篇，参编书籍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余部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学术兼职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中国老年保健医学研究会老年合理用药分会委员会委员兼副秘书长，中国老年保健医学研究会缓和医疗分会委员会委员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614" name="TextBox 5"/>
          <p:cNvSpPr txBox="1"/>
          <p:nvPr/>
        </p:nvSpPr>
        <p:spPr>
          <a:xfrm>
            <a:off x="827584" y="4874662"/>
            <a:ext cx="2304256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  闫雪莲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职务  副主任药师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2304256" cy="33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5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6864096" cy="33692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530" y="2737375"/>
            <a:ext cx="6864096" cy="3369278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6876256" y="1399066"/>
            <a:ext cx="2088232" cy="936104"/>
          </a:xfrm>
          <a:prstGeom prst="wedgeRoundRectCallout">
            <a:avLst>
              <a:gd name="adj1" fmla="val -85440"/>
              <a:gd name="adj2" fmla="val 29585"/>
              <a:gd name="adj3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对乙酰氨基酚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325mg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羟考酮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5mg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7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6" y="1196752"/>
            <a:ext cx="7833019" cy="38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6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3608" y="1546914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注意形似音似药品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老年人个体差异大，有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60+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衰弱老人，也有百岁成功老化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用药剂量范围大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注意日最大剂量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注意超常用法用量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注意根据肝肾功能调整剂量</a:t>
            </a:r>
          </a:p>
        </p:txBody>
      </p:sp>
    </p:spTree>
    <p:extLst>
      <p:ext uri="{BB962C8B-B14F-4D97-AF65-F5344CB8AC3E}">
        <p14:creationId xmlns:p14="http://schemas.microsoft.com/office/powerpoint/2010/main" val="250839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827311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3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96" y="1196752"/>
            <a:ext cx="8332623" cy="4331034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6585656" y="1124744"/>
            <a:ext cx="2088232" cy="1656184"/>
          </a:xfrm>
          <a:prstGeom prst="wedgeRoundRectCallout">
            <a:avLst>
              <a:gd name="adj1" fmla="val -85440"/>
              <a:gd name="adj2" fmla="val 29585"/>
              <a:gd name="adj3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对乙酰氨基酚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325mg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伪麻黄碱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30mg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右美沙芬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15mg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氯苯那敏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2mg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588224" y="3284984"/>
            <a:ext cx="2088232" cy="1656184"/>
          </a:xfrm>
          <a:prstGeom prst="wedgeRoundRectCallout">
            <a:avLst>
              <a:gd name="adj1" fmla="val -63967"/>
              <a:gd name="adj2" fmla="val -64380"/>
              <a:gd name="adj3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甲氧那明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12.5mg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那可丁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7mg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氨茶碱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25mg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氯苯那敏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2mg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82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内容占位符 2"/>
          <p:cNvSpPr>
            <a:spLocks noGrp="1"/>
          </p:cNvSpPr>
          <p:nvPr>
            <p:ph idx="1"/>
          </p:nvPr>
        </p:nvSpPr>
        <p:spPr>
          <a:xfrm>
            <a:off x="971600" y="1247875"/>
            <a:ext cx="7543750" cy="46214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一些容易被内科医生忽视的老年人用药禁忌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闭角型青光眼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前列腺增生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度以上房室传导阻滞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病态窦房结综合征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rgbClr val="375FB9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肠梗阻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3480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55576" y="1196752"/>
            <a:ext cx="7979718" cy="4032448"/>
            <a:chOff x="755576" y="1196752"/>
            <a:chExt cx="7979718" cy="403244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1196752"/>
              <a:ext cx="7979718" cy="403244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71600" y="3239398"/>
              <a:ext cx="1440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反流性食管炎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9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8280920" cy="40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67681"/>
            <a:ext cx="8388424" cy="41175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18501"/>
          <a:stretch/>
        </p:blipFill>
        <p:spPr>
          <a:xfrm>
            <a:off x="6444208" y="3253314"/>
            <a:ext cx="2648892" cy="35600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02" b="32150"/>
          <a:stretch/>
        </p:blipFill>
        <p:spPr>
          <a:xfrm>
            <a:off x="3454151" y="3382868"/>
            <a:ext cx="2990057" cy="34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2" y="1268760"/>
            <a:ext cx="8419815" cy="41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6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8034116" cy="142705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老年患者处方审核要点</a:t>
            </a:r>
          </a:p>
        </p:txBody>
      </p:sp>
      <p:sp>
        <p:nvSpPr>
          <p:cNvPr id="1048616" name="副标题 2"/>
          <p:cNvSpPr>
            <a:spLocks noGrp="1"/>
          </p:cNvSpPr>
          <p:nvPr>
            <p:ph type="subTitle" idx="1"/>
          </p:nvPr>
        </p:nvSpPr>
        <p:spPr>
          <a:xfrm>
            <a:off x="3322656" y="4365104"/>
            <a:ext cx="2817500" cy="13573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闫雪莲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黑体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/>
              </a:rPr>
              <a:t>2024.06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88715" y="1192213"/>
            <a:ext cx="2143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缓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控释片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肠溶片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肠溶胶囊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缓释胶囊</a:t>
            </a:r>
          </a:p>
        </p:txBody>
      </p:sp>
      <p:sp>
        <p:nvSpPr>
          <p:cNvPr id="6" name="云形标注 5"/>
          <p:cNvSpPr/>
          <p:nvPr/>
        </p:nvSpPr>
        <p:spPr>
          <a:xfrm>
            <a:off x="3895130" y="1192213"/>
            <a:ext cx="3413174" cy="2451080"/>
          </a:xfrm>
          <a:prstGeom prst="cloudCallout">
            <a:avLst>
              <a:gd name="adj1" fmla="val -76123"/>
              <a:gd name="adj2" fmla="val 16362"/>
            </a:avLst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掰开？打开？研碎？</a:t>
            </a:r>
          </a:p>
        </p:txBody>
      </p:sp>
      <p:pic>
        <p:nvPicPr>
          <p:cNvPr id="7" name="Picture 4" descr="20111171146275533892"/>
          <p:cNvPicPr>
            <a:picLocks noChangeAspect="1" noChangeArrowheads="1"/>
          </p:cNvPicPr>
          <p:nvPr/>
        </p:nvPicPr>
        <p:blipFill rotWithShape="1">
          <a:blip r:embed="rId2"/>
          <a:srcRect l="15298" t="20447" r="8208" b="12208"/>
          <a:stretch/>
        </p:blipFill>
        <p:spPr bwMode="auto">
          <a:xfrm>
            <a:off x="4932040" y="3761419"/>
            <a:ext cx="3786214" cy="23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929258" y="252512"/>
            <a:ext cx="3714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  <a:cs typeface="+mj-cs"/>
              </a:rPr>
              <a:t>特殊剂型药物</a:t>
            </a:r>
          </a:p>
        </p:txBody>
      </p:sp>
      <p:pic>
        <p:nvPicPr>
          <p:cNvPr id="9" name="Picture 3" descr="5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274" y="3634685"/>
            <a:ext cx="3642742" cy="238660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0945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h.jpg"/>
          <p:cNvPicPr>
            <a:picLocks noChangeAspect="1"/>
          </p:cNvPicPr>
          <p:nvPr/>
        </p:nvPicPr>
        <p:blipFill>
          <a:blip r:embed="rId2"/>
          <a:srcRect l="13542" t="30556" r="11458" b="20834"/>
          <a:stretch>
            <a:fillRect/>
          </a:stretch>
        </p:blipFill>
        <p:spPr bwMode="auto">
          <a:xfrm>
            <a:off x="2110599" y="1662600"/>
            <a:ext cx="4462711" cy="200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2h.jpg"/>
          <p:cNvPicPr>
            <a:picLocks noChangeAspect="1"/>
          </p:cNvPicPr>
          <p:nvPr/>
        </p:nvPicPr>
        <p:blipFill>
          <a:blip r:embed="rId3"/>
          <a:srcRect t="15279" b="13889"/>
          <a:stretch>
            <a:fillRect/>
          </a:stretch>
        </p:blipFill>
        <p:spPr bwMode="auto">
          <a:xfrm>
            <a:off x="2110599" y="3971693"/>
            <a:ext cx="4462711" cy="219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91680" y="1065547"/>
            <a:ext cx="24288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人工胃液（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pH 1.2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692055" y="1065547"/>
            <a:ext cx="24288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人工肠液（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pH 6.8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0" name="右弧形箭头 9"/>
          <p:cNvSpPr/>
          <p:nvPr/>
        </p:nvSpPr>
        <p:spPr>
          <a:xfrm>
            <a:off x="6985340" y="2897874"/>
            <a:ext cx="758780" cy="1857375"/>
          </a:xfrm>
          <a:prstGeom prst="curvedLeftArrow">
            <a:avLst>
              <a:gd name="adj1" fmla="val 51692"/>
              <a:gd name="adj2" fmla="val 85692"/>
              <a:gd name="adj3" fmla="val 35917"/>
            </a:avLst>
          </a:prstGeom>
          <a:solidFill>
            <a:srgbClr val="D7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27584" y="287976"/>
            <a:ext cx="7059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枯草杆菌、肠球菌二联活菌肠溶胶囊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766931" y="3569387"/>
            <a:ext cx="1391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室温，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2h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后</a:t>
            </a:r>
          </a:p>
        </p:txBody>
      </p:sp>
    </p:spTree>
    <p:extLst>
      <p:ext uri="{BB962C8B-B14F-4D97-AF65-F5344CB8AC3E}">
        <p14:creationId xmlns:p14="http://schemas.microsoft.com/office/powerpoint/2010/main" val="321385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9918" y="1052736"/>
            <a:ext cx="8468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M84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，胃中低分化腺癌，腹腔转移，消化道出血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胃潴留，幽门梗阻，反酸明显，已置入三腔空肠营养管（空肠喂养，胃引流，压力调节），喂养腔内径约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1.9mm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末期患者，控制反酸症状，住院期间静脉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，出院需转口服（空肠入，经口全部胃引流出）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如何选择恰当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肠溶微丸粒径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肠溶微丸研碎（直接至空肠）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1520" y="2780928"/>
            <a:ext cx="5876258" cy="1685133"/>
            <a:chOff x="254452" y="2524157"/>
            <a:chExt cx="7387319" cy="238003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l="49279" t="12339" r="17688" b="50883"/>
            <a:stretch/>
          </p:blipFill>
          <p:spPr>
            <a:xfrm>
              <a:off x="254452" y="2529027"/>
              <a:ext cx="3792512" cy="23751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49279" t="49716" r="17688" b="11527"/>
            <a:stretch/>
          </p:blipFill>
          <p:spPr>
            <a:xfrm>
              <a:off x="4046964" y="2524157"/>
              <a:ext cx="3594807" cy="2372445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5973644" y="3506131"/>
            <a:ext cx="3237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埃索美拉唑肠溶微丸直径约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el-GR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24821" t="17140" r="23719" b="16489"/>
          <a:stretch/>
        </p:blipFill>
        <p:spPr>
          <a:xfrm>
            <a:off x="2843808" y="4528710"/>
            <a:ext cx="2997881" cy="21749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73644" y="5288234"/>
            <a:ext cx="323772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兰索拉唑肠溶胶囊微丸直径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1100</a:t>
            </a:r>
            <a:r>
              <a:rPr lang="el-GR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μ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兰索拉唑口崩片微丸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330</a:t>
            </a:r>
            <a:r>
              <a:rPr lang="el-GR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μ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447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55576" y="1484784"/>
            <a:ext cx="716942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M68y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诊断：充血性心力衰竭，慢性肾功能不全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处方：沙库巴曲缬沙坦钠片（诺欣妥）  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100mg  bid  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po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螺内酯片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20mg  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qd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po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71600" y="3717032"/>
            <a:ext cx="7128792" cy="2088232"/>
          </a:xfrm>
          <a:prstGeom prst="roundRect">
            <a:avLst/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沙库巴曲缬沙坦与保钾利尿剂合用可能导致血钾升高及血肌酐升高。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查阅患者既往病历，近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月血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有升高趋势，最近一次血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 123umol/L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 5.1mmol/L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与医师沟通，医师撤销螺内酯医嘱，重新复查肝肾功能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55576" y="980728"/>
            <a:ext cx="716942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M63y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诊断：幽门螺杆菌感染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处方：埃索美拉唑镁肠溶片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20mg  bid  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po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枸橼酸铋钾片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0.6g  bid  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po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左氧氟沙星片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0.5g  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qd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po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阿莫西林胶囊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1g  bid  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po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克拉霉素片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0.5g  bid  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po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87624" y="4437112"/>
            <a:ext cx="4896544" cy="1440160"/>
          </a:xfrm>
          <a:prstGeom prst="roundRect">
            <a:avLst/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查阅患者病历，标注“青霉素过敏史”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与医师沟通，医师撤销阿莫西林医嘱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492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55576" y="1628800"/>
            <a:ext cx="716942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核查用药适应证</a:t>
            </a: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、禁忌证</a:t>
            </a:r>
            <a:r>
              <a:rPr lang="zh-CN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及是否存在重复用药问题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核查用法用量是否正确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关注特殊剂型</a:t>
            </a:r>
            <a:r>
              <a:rPr lang="en-US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装置药物，给药途径是否恰当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关注需要根据肝肾功能调整剂量的药物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zh-CN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关注存在潜在相互作用、可能发生不良反应的药物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优化老年人药物治疗需结合疾病、功能状态、预期生存期、社会支持情况及个人意愿等方面综合考虑</a:t>
            </a:r>
            <a:endParaRPr lang="en-US" altLang="zh-CN" sz="2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6141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98894" y="1215043"/>
            <a:ext cx="8033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Beers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标准由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Beers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等人于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1991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年制定并发表，后分别于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1997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年及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2003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年进行了修订。</a:t>
            </a:r>
            <a:endParaRPr lang="en-US" altLang="zh-CN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年开始，美国老年医学会管理并定期更新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Beers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标准，分别于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年、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年及</a:t>
            </a:r>
            <a:r>
              <a:rPr lang="en-US" altLang="zh-CN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年更新。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3438" t="15381" r="5663" b="58984"/>
          <a:stretch>
            <a:fillRect/>
          </a:stretch>
        </p:blipFill>
        <p:spPr bwMode="auto">
          <a:xfrm>
            <a:off x="179512" y="2295736"/>
            <a:ext cx="7215270" cy="15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19922" t="14111" r="21356" b="62451"/>
          <a:stretch>
            <a:fillRect/>
          </a:stretch>
        </p:blipFill>
        <p:spPr bwMode="auto">
          <a:xfrm>
            <a:off x="1000101" y="3719122"/>
            <a:ext cx="7401949" cy="177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19336" t="14649" r="19726" b="64843"/>
          <a:stretch>
            <a:fillRect/>
          </a:stretch>
        </p:blipFill>
        <p:spPr bwMode="auto">
          <a:xfrm>
            <a:off x="1643042" y="5169162"/>
            <a:ext cx="742955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2"/>
          <p:cNvSpPr txBox="1"/>
          <p:nvPr/>
        </p:nvSpPr>
        <p:spPr>
          <a:xfrm>
            <a:off x="858934" y="336273"/>
            <a:ext cx="5729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判断老年人潜在不适当用药的标准</a:t>
            </a:r>
          </a:p>
        </p:txBody>
      </p:sp>
    </p:spTree>
    <p:extLst>
      <p:ext uri="{BB962C8B-B14F-4D97-AF65-F5344CB8AC3E}">
        <p14:creationId xmlns:p14="http://schemas.microsoft.com/office/powerpoint/2010/main" val="3129322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/>
          <p:cNvSpPr>
            <a:spLocks noChangeArrowheads="1"/>
          </p:cNvSpPr>
          <p:nvPr/>
        </p:nvSpPr>
        <p:spPr bwMode="ltGray">
          <a:xfrm>
            <a:off x="737825" y="1294595"/>
            <a:ext cx="3755373" cy="683419"/>
          </a:xfrm>
          <a:prstGeom prst="roundRect">
            <a:avLst>
              <a:gd name="adj" fmla="val 11505"/>
            </a:avLst>
          </a:prstGeom>
          <a:solidFill>
            <a:srgbClr val="1A522F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203200" dist="20000" dir="5400000" sx="101000" sy="101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gray">
          <a:xfrm>
            <a:off x="973118" y="1376066"/>
            <a:ext cx="33993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Beers</a:t>
            </a:r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标准中涉及的药物为潜在不适当用药，并非绝对不适当用药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736576" y="1435327"/>
            <a:ext cx="312668" cy="44863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ltGray">
          <a:xfrm>
            <a:off x="737825" y="2098273"/>
            <a:ext cx="3755373" cy="683419"/>
          </a:xfrm>
          <a:prstGeom prst="roundRect">
            <a:avLst>
              <a:gd name="adj" fmla="val 11505"/>
            </a:avLst>
          </a:prstGeom>
          <a:solidFill>
            <a:srgbClr val="1A522F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203200" dist="20000" dir="5400000" sx="101000" sy="101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gray">
          <a:xfrm>
            <a:off x="985818" y="2217843"/>
            <a:ext cx="33993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读懂评价为潜在不适当用药的原因、证据等级及推荐强度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736576" y="2239004"/>
            <a:ext cx="312668" cy="44863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ltGray">
          <a:xfrm>
            <a:off x="737825" y="2922974"/>
            <a:ext cx="3755373" cy="683419"/>
          </a:xfrm>
          <a:prstGeom prst="roundRect">
            <a:avLst>
              <a:gd name="adj" fmla="val 11505"/>
            </a:avLst>
          </a:prstGeom>
          <a:solidFill>
            <a:srgbClr val="1A522F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203200" dist="20000" dir="5400000" sx="101000" sy="101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gray">
          <a:xfrm>
            <a:off x="1049244" y="3004273"/>
            <a:ext cx="33993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发现不适当用药的同时需要明确恰当的替代治疗方案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gray">
          <a:xfrm>
            <a:off x="736576" y="3063705"/>
            <a:ext cx="312668" cy="44863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ltGray">
          <a:xfrm>
            <a:off x="4663390" y="2114153"/>
            <a:ext cx="3755373" cy="683419"/>
          </a:xfrm>
          <a:prstGeom prst="roundRect">
            <a:avLst>
              <a:gd name="adj" fmla="val 11505"/>
            </a:avLst>
          </a:prstGeom>
          <a:solidFill>
            <a:srgbClr val="1A522F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203200" dist="20000" dir="5400000" sx="101000" sy="101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65807" y="2186812"/>
            <a:ext cx="33993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Beers</a:t>
            </a:r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标准只是优化老年人药物治疗中的一部分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gray">
          <a:xfrm>
            <a:off x="4662141" y="2254884"/>
            <a:ext cx="312668" cy="44863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ltGray">
          <a:xfrm>
            <a:off x="4663390" y="1294595"/>
            <a:ext cx="3755373" cy="683419"/>
          </a:xfrm>
          <a:prstGeom prst="roundRect">
            <a:avLst>
              <a:gd name="adj" fmla="val 11505"/>
            </a:avLst>
          </a:prstGeom>
          <a:solidFill>
            <a:srgbClr val="1A522F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203200" dist="20000" dir="5400000" sx="101000" sy="101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4974809" y="1465573"/>
            <a:ext cx="33993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Beers</a:t>
            </a:r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标准并不适用于所有国家</a:t>
            </a: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gray">
          <a:xfrm>
            <a:off x="4662141" y="1435326"/>
            <a:ext cx="312668" cy="44863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ltGray">
          <a:xfrm>
            <a:off x="4663390" y="2917818"/>
            <a:ext cx="3755373" cy="683419"/>
          </a:xfrm>
          <a:prstGeom prst="roundRect">
            <a:avLst>
              <a:gd name="adj" fmla="val 11505"/>
            </a:avLst>
          </a:prstGeom>
          <a:solidFill>
            <a:srgbClr val="1A522F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203200" dist="20000" dir="5400000" sx="101000" sy="101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gray">
          <a:xfrm>
            <a:off x="4974809" y="2990477"/>
            <a:ext cx="33993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Beers</a:t>
            </a:r>
            <a:r>
              <a: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标准中涉及的药物不应被过度限制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gray">
          <a:xfrm>
            <a:off x="4662141" y="3058549"/>
            <a:ext cx="312668" cy="44863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571472" y="3952870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1A5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Beers</a:t>
            </a:r>
            <a:r>
              <a:rPr lang="zh-CN" altLang="en-US" sz="3600" b="1" i="1" dirty="0">
                <a:solidFill>
                  <a:srgbClr val="1A5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标准是帮助临床为老年人合理选择药物的工具，而非限制用药的</a:t>
            </a:r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枷锁</a:t>
            </a:r>
            <a:r>
              <a:rPr lang="zh-CN" altLang="en-US" sz="3600" b="1" i="1" dirty="0">
                <a:solidFill>
                  <a:srgbClr val="1A5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！</a:t>
            </a:r>
            <a:endParaRPr lang="en-US" altLang="zh-CN" sz="3600" b="1" i="1" dirty="0">
              <a:solidFill>
                <a:srgbClr val="1A5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600" b="1" i="1" dirty="0">
              <a:solidFill>
                <a:srgbClr val="1A5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i="1" dirty="0">
                <a:solidFill>
                  <a:srgbClr val="1A5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不要让医生无药可用！</a:t>
            </a:r>
          </a:p>
        </p:txBody>
      </p:sp>
      <p:sp>
        <p:nvSpPr>
          <p:cNvPr id="23" name="TextBox 2"/>
          <p:cNvSpPr txBox="1"/>
          <p:nvPr/>
        </p:nvSpPr>
        <p:spPr>
          <a:xfrm>
            <a:off x="736576" y="286938"/>
            <a:ext cx="2145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正确使用</a:t>
            </a:r>
          </a:p>
        </p:txBody>
      </p:sp>
    </p:spTree>
    <p:extLst>
      <p:ext uri="{BB962C8B-B14F-4D97-AF65-F5344CB8AC3E}">
        <p14:creationId xmlns:p14="http://schemas.microsoft.com/office/powerpoint/2010/main" val="1858248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285293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7200" b="1" i="1" dirty="0">
                <a:solidFill>
                  <a:srgbClr val="44A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感谢聆听！</a:t>
            </a:r>
          </a:p>
        </p:txBody>
      </p:sp>
    </p:spTree>
    <p:extLst>
      <p:ext uri="{BB962C8B-B14F-4D97-AF65-F5344CB8AC3E}">
        <p14:creationId xmlns:p14="http://schemas.microsoft.com/office/powerpoint/2010/main" val="350794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9" y="4149080"/>
            <a:ext cx="3331360" cy="24882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5184576" cy="30543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34" y="4154156"/>
            <a:ext cx="2714373" cy="245422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05F1F1B-AED1-4E77-BDE5-F812ECB5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18069"/>
          <a:stretch>
            <a:fillRect/>
          </a:stretch>
        </p:blipFill>
        <p:spPr bwMode="auto">
          <a:xfrm>
            <a:off x="6300192" y="4149080"/>
            <a:ext cx="2721626" cy="2459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199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4400"/>
          <a:stretch/>
        </p:blipFill>
        <p:spPr>
          <a:xfrm>
            <a:off x="35496" y="1196752"/>
            <a:ext cx="4457925" cy="3084987"/>
          </a:xfrm>
          <a:prstGeom prst="rect">
            <a:avLst/>
          </a:prstGeom>
        </p:spPr>
      </p:pic>
      <p:pic>
        <p:nvPicPr>
          <p:cNvPr id="8" name="Picture 5" descr="图片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1196752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10020" r="31925" b="17289"/>
          <a:stretch/>
        </p:blipFill>
        <p:spPr>
          <a:xfrm>
            <a:off x="1475656" y="4437112"/>
            <a:ext cx="1656184" cy="16157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2269" r="28738" b="2269"/>
          <a:stretch/>
        </p:blipFill>
        <p:spPr>
          <a:xfrm>
            <a:off x="7740352" y="4878530"/>
            <a:ext cx="1368152" cy="19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内容占位符 2"/>
          <p:cNvSpPr>
            <a:spLocks noGrp="1"/>
          </p:cNvSpPr>
          <p:nvPr>
            <p:ph idx="1"/>
          </p:nvPr>
        </p:nvSpPr>
        <p:spPr>
          <a:xfrm>
            <a:off x="683568" y="836712"/>
            <a:ext cx="8335838" cy="5133453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处方审核的目的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杜绝低级错误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尽量避免因药物本身的不良反应、相互作用等带来的安全性问题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-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衰弱高龄老年患者安全性问题更重要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-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充分权衡利弊，药物带来的风险是否有临床意义非常重要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格列美脲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门冬胰岛素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既往反复泌尿系感染患者使用达格列净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终极目标是优化患者药物治疗方案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-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针对老年患者，功能状态、预期生存期、社会支持等均影响药物的有效性及安全性</a:t>
            </a:r>
          </a:p>
        </p:txBody>
      </p:sp>
    </p:spTree>
    <p:extLst>
      <p:ext uri="{BB962C8B-B14F-4D97-AF65-F5344CB8AC3E}">
        <p14:creationId xmlns:p14="http://schemas.microsoft.com/office/powerpoint/2010/main" val="248552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内容占位符 2"/>
          <p:cNvSpPr>
            <a:spLocks noGrp="1"/>
          </p:cNvSpPr>
          <p:nvPr>
            <p:ph idx="1"/>
          </p:nvPr>
        </p:nvSpPr>
        <p:spPr>
          <a:xfrm>
            <a:off x="628650" y="1247875"/>
            <a:ext cx="7886700" cy="4621459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四查十对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查处方，对科别、姓名、年龄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查药品，对药名、剂型、规格、数量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查配伍禁忌，对药品性状、用法用量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查用药合理性，对临床诊断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10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92696"/>
            <a:ext cx="8016048" cy="43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3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19" y="1124744"/>
            <a:ext cx="831231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6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37" y="1124744"/>
            <a:ext cx="8273116" cy="40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4887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1062</Words>
  <Application>Microsoft Office PowerPoint</Application>
  <PresentationFormat>全屏显示(4:3)</PresentationFormat>
  <Paragraphs>113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等线 Light</vt:lpstr>
      <vt:lpstr>宋体</vt:lpstr>
      <vt:lpstr>微软雅黑</vt:lpstr>
      <vt:lpstr>Arial</vt:lpstr>
      <vt:lpstr>Calibri</vt:lpstr>
      <vt:lpstr>Wingdings</vt:lpstr>
      <vt:lpstr>自定义设计方案</vt:lpstr>
      <vt:lpstr>个人简介</vt:lpstr>
      <vt:lpstr>老年患者处方审核要点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少红 王</cp:lastModifiedBy>
  <cp:revision>78</cp:revision>
  <dcterms:created xsi:type="dcterms:W3CDTF">2020-05-07T07:54:21Z</dcterms:created>
  <dcterms:modified xsi:type="dcterms:W3CDTF">2024-05-30T02:02:49Z</dcterms:modified>
</cp:coreProperties>
</file>