
<file path=[Content_Types].xml><?xml version="1.0" encoding="utf-8"?>
<Types xmlns="http://schemas.openxmlformats.org/package/2006/content-types">
  <Default Extension="vml" ContentType="application/vnd.openxmlformats-officedocument.vmlDrawing"/>
  <Default Extension="xls" ContentType="application/vnd.ms-excel"/>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1"/>
  </p:notesMasterIdLst>
  <p:handoutMasterIdLst>
    <p:handoutMasterId r:id="rId42"/>
  </p:handoutMasterIdLst>
  <p:sldIdLst>
    <p:sldId id="263" r:id="rId4"/>
    <p:sldId id="257" r:id="rId5"/>
    <p:sldId id="345" r:id="rId6"/>
    <p:sldId id="271" r:id="rId7"/>
    <p:sldId id="282" r:id="rId8"/>
    <p:sldId id="273" r:id="rId9"/>
    <p:sldId id="306" r:id="rId10"/>
    <p:sldId id="274" r:id="rId12"/>
    <p:sldId id="272" r:id="rId13"/>
    <p:sldId id="275" r:id="rId14"/>
    <p:sldId id="276" r:id="rId15"/>
    <p:sldId id="277" r:id="rId16"/>
    <p:sldId id="279" r:id="rId17"/>
    <p:sldId id="307" r:id="rId18"/>
    <p:sldId id="308" r:id="rId19"/>
    <p:sldId id="314" r:id="rId20"/>
    <p:sldId id="322" r:id="rId21"/>
    <p:sldId id="324" r:id="rId22"/>
    <p:sldId id="283" r:id="rId23"/>
    <p:sldId id="316" r:id="rId24"/>
    <p:sldId id="309" r:id="rId25"/>
    <p:sldId id="315" r:id="rId26"/>
    <p:sldId id="327" r:id="rId27"/>
    <p:sldId id="310" r:id="rId28"/>
    <p:sldId id="312" r:id="rId29"/>
    <p:sldId id="284" r:id="rId30"/>
    <p:sldId id="302" r:id="rId31"/>
    <p:sldId id="303" r:id="rId32"/>
    <p:sldId id="304" r:id="rId33"/>
    <p:sldId id="317" r:id="rId34"/>
    <p:sldId id="318" r:id="rId35"/>
    <p:sldId id="319" r:id="rId36"/>
    <p:sldId id="285" r:id="rId37"/>
    <p:sldId id="320" r:id="rId38"/>
    <p:sldId id="321" r:id="rId39"/>
    <p:sldId id="270" r:id="rId40"/>
    <p:sldId id="280"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375FB9"/>
    <a:srgbClr val="44AED0"/>
    <a:srgbClr val="FFFFFF"/>
    <a:srgbClr val="B3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8"/>
      </p:cViewPr>
      <p:guideLst>
        <p:guide orient="horz" pos="2191"/>
        <p:guide pos="2877"/>
      </p:guideLst>
    </p:cSldViewPr>
  </p:slideViewPr>
  <p:notesTextViewPr>
    <p:cViewPr>
      <p:scale>
        <a:sx n="100" d="100"/>
        <a:sy n="100" d="100"/>
      </p:scale>
      <p:origin x="0" y="0"/>
    </p:cViewPr>
  </p:notesTextViewPr>
  <p:notesViewPr>
    <p:cSldViewPr>
      <p:cViewPr varScale="1">
        <p:scale>
          <a:sx n="54" d="100"/>
          <a:sy n="54" d="100"/>
        </p:scale>
        <p:origin x="-2910" y="-90"/>
      </p:cViewPr>
      <p:guideLst>
        <p:guide orient="horz" pos="2922"/>
        <p:guide pos="215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76A61F9-3A16-4097-ACBE-4E32B5FCFC3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2A53574A-A5C1-4E6C-B443-863D48C3DFB5}">
      <dgm:prSet phldrT="[文本]" custT="1"/>
      <dgm:spPr/>
      <dgm:t>
        <a:bodyPr/>
        <a:lstStyle/>
        <a:p>
          <a:r>
            <a:rPr lang="zh-CN" altLang="en-US" sz="2400" b="1" dirty="0" smtClean="0"/>
            <a:t>患病率</a:t>
          </a:r>
          <a:r>
            <a:rPr lang="zh-CN" altLang="en-US" sz="2400" b="1" dirty="0" smtClean="0">
              <a:sym typeface="Symbol" panose="05050102010706020507"/>
            </a:rPr>
            <a:t></a:t>
          </a:r>
          <a:endParaRPr lang="zh-CN" altLang="en-US" sz="2400" b="1" dirty="0"/>
        </a:p>
      </dgm:t>
    </dgm:pt>
    <dgm:pt modelId="{304F8787-5073-4ABA-8D72-82CBDCB3F8E4}" cxnId="{A0C323F8-0246-4EE4-B4CA-E7A04A7B90C9}" type="parTrans">
      <dgm:prSet/>
      <dgm:spPr/>
      <dgm:t>
        <a:bodyPr/>
        <a:lstStyle/>
        <a:p>
          <a:endParaRPr lang="zh-CN" altLang="en-US"/>
        </a:p>
      </dgm:t>
    </dgm:pt>
    <dgm:pt modelId="{7F60823E-BB21-4036-91A9-64B150A8B47D}" cxnId="{A0C323F8-0246-4EE4-B4CA-E7A04A7B90C9}" type="sibTrans">
      <dgm:prSet/>
      <dgm:spPr/>
      <dgm:t>
        <a:bodyPr/>
        <a:lstStyle/>
        <a:p>
          <a:endParaRPr lang="zh-CN" altLang="en-US"/>
        </a:p>
      </dgm:t>
    </dgm:pt>
    <dgm:pt modelId="{357EB604-DB25-46BA-8847-DC2C6C56224A}">
      <dgm:prSet phldrT="[文本]"/>
      <dgm:spPr/>
      <dgm:t>
        <a:bodyPr/>
        <a:lstStyle/>
        <a:p>
          <a:r>
            <a:rPr lang="zh-CN" altLang="en-US" b="1" dirty="0" smtClean="0"/>
            <a:t>多病共存，</a:t>
          </a:r>
          <a:endParaRPr lang="zh-CN" altLang="en-US" b="1" dirty="0"/>
        </a:p>
      </dgm:t>
    </dgm:pt>
    <dgm:pt modelId="{3DA478CB-58E1-4421-B668-57A5DC936067}" cxnId="{ECFB50B5-E34A-4304-B364-1B6F61AE8645}" type="parTrans">
      <dgm:prSet/>
      <dgm:spPr/>
      <dgm:t>
        <a:bodyPr/>
        <a:lstStyle/>
        <a:p>
          <a:endParaRPr lang="zh-CN" altLang="en-US"/>
        </a:p>
      </dgm:t>
    </dgm:pt>
    <dgm:pt modelId="{F13E891A-BE68-4CF4-8ACA-0584444B4C14}" cxnId="{ECFB50B5-E34A-4304-B364-1B6F61AE8645}" type="sibTrans">
      <dgm:prSet/>
      <dgm:spPr/>
      <dgm:t>
        <a:bodyPr/>
        <a:lstStyle/>
        <a:p>
          <a:endParaRPr lang="zh-CN" altLang="en-US"/>
        </a:p>
      </dgm:t>
    </dgm:pt>
    <dgm:pt modelId="{2E9425C7-7E21-465D-992F-02791BA4A4DA}">
      <dgm:prSet phldrT="[文本]" custT="1"/>
      <dgm:spPr/>
      <dgm:t>
        <a:bodyPr/>
        <a:lstStyle/>
        <a:p>
          <a:r>
            <a:rPr lang="zh-CN" altLang="en-US" sz="2400" b="1" dirty="0" smtClean="0"/>
            <a:t>老年</a:t>
          </a:r>
          <a:endParaRPr lang="en-US" altLang="zh-CN" sz="2400" b="1" dirty="0" smtClean="0"/>
        </a:p>
        <a:p>
          <a:r>
            <a:rPr lang="zh-CN" altLang="en-US" sz="2400" b="1" dirty="0" smtClean="0"/>
            <a:t>综合征</a:t>
          </a:r>
          <a:endParaRPr lang="zh-CN" altLang="en-US" sz="2400" b="1" dirty="0"/>
        </a:p>
      </dgm:t>
    </dgm:pt>
    <dgm:pt modelId="{F8D8BEA3-192B-4B38-A9E3-0DFBFC498577}" cxnId="{FC857F81-4468-45F9-ABC6-876D2742CE59}" type="parTrans">
      <dgm:prSet/>
      <dgm:spPr/>
      <dgm:t>
        <a:bodyPr/>
        <a:lstStyle/>
        <a:p>
          <a:endParaRPr lang="zh-CN" altLang="en-US"/>
        </a:p>
      </dgm:t>
    </dgm:pt>
    <dgm:pt modelId="{25E14891-4C55-4520-8E3C-E89AB772E5A8}" cxnId="{FC857F81-4468-45F9-ABC6-876D2742CE59}" type="sibTrans">
      <dgm:prSet/>
      <dgm:spPr/>
      <dgm:t>
        <a:bodyPr/>
        <a:lstStyle/>
        <a:p>
          <a:endParaRPr lang="zh-CN" altLang="en-US"/>
        </a:p>
      </dgm:t>
    </dgm:pt>
    <dgm:pt modelId="{D3FFECDA-75DB-499B-8487-F1521D073A5E}">
      <dgm:prSet phldrT="[文本]"/>
      <dgm:spPr/>
      <dgm:t>
        <a:bodyPr/>
        <a:lstStyle/>
        <a:p>
          <a:r>
            <a:rPr lang="zh-CN" altLang="en-US" b="1" dirty="0" smtClean="0"/>
            <a:t>老年人特有，</a:t>
          </a:r>
          <a:endParaRPr lang="zh-CN" altLang="en-US" b="1" dirty="0"/>
        </a:p>
      </dgm:t>
    </dgm:pt>
    <dgm:pt modelId="{77BE1C71-3EC0-4D04-88E4-CA9801BB916B}" cxnId="{7DC329AF-4498-4DA3-9B95-01BE5551CBA1}" type="parTrans">
      <dgm:prSet/>
      <dgm:spPr/>
      <dgm:t>
        <a:bodyPr/>
        <a:lstStyle/>
        <a:p>
          <a:endParaRPr lang="zh-CN" altLang="en-US"/>
        </a:p>
      </dgm:t>
    </dgm:pt>
    <dgm:pt modelId="{E81D0EC8-490A-4F86-A6F2-C69EC513129C}" cxnId="{7DC329AF-4498-4DA3-9B95-01BE5551CBA1}" type="sibTrans">
      <dgm:prSet/>
      <dgm:spPr/>
      <dgm:t>
        <a:bodyPr/>
        <a:lstStyle/>
        <a:p>
          <a:endParaRPr lang="zh-CN" altLang="en-US"/>
        </a:p>
      </dgm:t>
    </dgm:pt>
    <dgm:pt modelId="{D3963A3C-C525-47E4-9934-F9187B767B51}">
      <dgm:prSet phldrT="[文本]" custT="1"/>
      <dgm:spPr/>
      <dgm:t>
        <a:bodyPr/>
        <a:lstStyle/>
        <a:p>
          <a:r>
            <a:rPr lang="zh-CN" altLang="en-US" sz="3200" b="1" dirty="0" smtClean="0"/>
            <a:t>功能</a:t>
          </a:r>
          <a:endParaRPr lang="zh-CN" altLang="en-US" sz="3200" b="1" dirty="0"/>
        </a:p>
      </dgm:t>
    </dgm:pt>
    <dgm:pt modelId="{D8F87BCB-2C0B-4E59-A2A7-509F98FD47BB}" cxnId="{1F1F601E-6CEC-450D-9433-C5C8C6C90528}" type="parTrans">
      <dgm:prSet/>
      <dgm:spPr/>
      <dgm:t>
        <a:bodyPr/>
        <a:lstStyle/>
        <a:p>
          <a:endParaRPr lang="zh-CN" altLang="en-US"/>
        </a:p>
      </dgm:t>
    </dgm:pt>
    <dgm:pt modelId="{6A9FFA8F-36D4-4A39-89D0-B8EA85C6B7A1}" cxnId="{1F1F601E-6CEC-450D-9433-C5C8C6C90528}" type="sibTrans">
      <dgm:prSet/>
      <dgm:spPr/>
      <dgm:t>
        <a:bodyPr/>
        <a:lstStyle/>
        <a:p>
          <a:endParaRPr lang="zh-CN" altLang="en-US"/>
        </a:p>
      </dgm:t>
    </dgm:pt>
    <dgm:pt modelId="{7BBFD3A2-412E-448C-BB4E-B815102A92A9}">
      <dgm:prSet phldrT="[文本]"/>
      <dgm:spPr/>
      <dgm:t>
        <a:bodyPr/>
        <a:lstStyle/>
        <a:p>
          <a:r>
            <a:rPr lang="zh-CN" altLang="en-US" b="1" dirty="0" smtClean="0"/>
            <a:t>缺乏有效的治愈手段</a:t>
          </a:r>
          <a:endParaRPr lang="zh-CN" altLang="en-US" b="1" dirty="0"/>
        </a:p>
      </dgm:t>
    </dgm:pt>
    <dgm:pt modelId="{30211DB3-B7FC-4F64-9620-8E81F6BA8DB3}" cxnId="{08C44BCB-2573-4F17-B115-3A9A702AA597}" type="parTrans">
      <dgm:prSet/>
      <dgm:spPr/>
      <dgm:t>
        <a:bodyPr/>
        <a:lstStyle/>
        <a:p>
          <a:endParaRPr lang="zh-CN" altLang="en-US"/>
        </a:p>
      </dgm:t>
    </dgm:pt>
    <dgm:pt modelId="{86F0FB89-4DCF-40A4-91DE-E20D50154952}" cxnId="{08C44BCB-2573-4F17-B115-3A9A702AA597}" type="sibTrans">
      <dgm:prSet/>
      <dgm:spPr/>
      <dgm:t>
        <a:bodyPr/>
        <a:lstStyle/>
        <a:p>
          <a:endParaRPr lang="zh-CN" altLang="en-US"/>
        </a:p>
      </dgm:t>
    </dgm:pt>
    <dgm:pt modelId="{2F68A5F8-B27B-412D-948E-C2A6B142DE79}">
      <dgm:prSet/>
      <dgm:spPr/>
      <dgm:t>
        <a:bodyPr/>
        <a:lstStyle/>
        <a:p>
          <a:r>
            <a:rPr lang="zh-CN" altLang="en-US" b="1" dirty="0" smtClean="0"/>
            <a:t>残障率</a:t>
          </a:r>
          <a:r>
            <a:rPr lang="zh-CN" altLang="en-US" b="1" dirty="0" smtClean="0">
              <a:sym typeface="Symbol" panose="05050102010706020507"/>
            </a:rPr>
            <a:t></a:t>
          </a:r>
          <a:endParaRPr lang="zh-CN" altLang="en-US" b="1" dirty="0"/>
        </a:p>
      </dgm:t>
    </dgm:pt>
    <dgm:pt modelId="{E7F03D7D-CACF-4611-AF7F-E29DE5742EE9}" cxnId="{1237030F-99AC-4FD9-B32D-4ECADD2FA692}" type="parTrans">
      <dgm:prSet/>
      <dgm:spPr/>
      <dgm:t>
        <a:bodyPr/>
        <a:lstStyle/>
        <a:p>
          <a:endParaRPr lang="zh-CN" altLang="en-US"/>
        </a:p>
      </dgm:t>
    </dgm:pt>
    <dgm:pt modelId="{799CEA49-94E1-42D6-A94A-AC5B2ABDFC79}" cxnId="{1237030F-99AC-4FD9-B32D-4ECADD2FA692}" type="sibTrans">
      <dgm:prSet/>
      <dgm:spPr/>
      <dgm:t>
        <a:bodyPr/>
        <a:lstStyle/>
        <a:p>
          <a:endParaRPr lang="zh-CN" altLang="en-US"/>
        </a:p>
      </dgm:t>
    </dgm:pt>
    <dgm:pt modelId="{1D176FA0-BAFA-4869-A9B4-601292A289A9}">
      <dgm:prSet phldrT="[文本]"/>
      <dgm:spPr/>
      <dgm:t>
        <a:bodyPr/>
        <a:lstStyle/>
        <a:p>
          <a:r>
            <a:rPr lang="zh-CN" altLang="en-US" b="1" dirty="0" smtClean="0"/>
            <a:t>受忽视</a:t>
          </a:r>
          <a:endParaRPr lang="zh-CN" altLang="en-US" b="1" dirty="0"/>
        </a:p>
      </dgm:t>
    </dgm:pt>
    <dgm:pt modelId="{4015939F-C269-4F68-8609-99237613E05A}" cxnId="{9BAE42E4-63A1-468C-AF3E-42CC958FBF13}" type="parTrans">
      <dgm:prSet/>
      <dgm:spPr/>
      <dgm:t>
        <a:bodyPr/>
        <a:lstStyle/>
        <a:p>
          <a:endParaRPr lang="zh-CN" altLang="en-US"/>
        </a:p>
      </dgm:t>
    </dgm:pt>
    <dgm:pt modelId="{32744B5C-CED1-4519-BEF4-A49803A12DC5}" cxnId="{9BAE42E4-63A1-468C-AF3E-42CC958FBF13}" type="sibTrans">
      <dgm:prSet/>
      <dgm:spPr/>
      <dgm:t>
        <a:bodyPr/>
        <a:lstStyle/>
        <a:p>
          <a:endParaRPr lang="zh-CN" altLang="en-US"/>
        </a:p>
      </dgm:t>
    </dgm:pt>
    <dgm:pt modelId="{9D81FC3A-728A-4B98-A77C-A34CB46F935E}">
      <dgm:prSet phldrT="[文本]"/>
      <dgm:spPr/>
      <dgm:t>
        <a:bodyPr/>
        <a:lstStyle/>
        <a:p>
          <a:r>
            <a:rPr lang="zh-CN" altLang="en-US" b="1" dirty="0" smtClean="0"/>
            <a:t>影响生活质量</a:t>
          </a:r>
          <a:endParaRPr lang="zh-CN" altLang="en-US" b="1" dirty="0"/>
        </a:p>
      </dgm:t>
    </dgm:pt>
    <dgm:pt modelId="{5206F8F8-202A-4BF3-BE9F-6D45B1435F99}" cxnId="{FFA2681B-C10D-4885-AD02-E65635D739FF}" type="parTrans">
      <dgm:prSet/>
      <dgm:spPr/>
      <dgm:t>
        <a:bodyPr/>
        <a:lstStyle/>
        <a:p>
          <a:endParaRPr lang="zh-CN" altLang="en-US"/>
        </a:p>
      </dgm:t>
    </dgm:pt>
    <dgm:pt modelId="{7459CB2D-8513-49AE-8890-264E2181BF44}" cxnId="{FFA2681B-C10D-4885-AD02-E65635D739FF}" type="sibTrans">
      <dgm:prSet/>
      <dgm:spPr/>
      <dgm:t>
        <a:bodyPr/>
        <a:lstStyle/>
        <a:p>
          <a:endParaRPr lang="zh-CN" altLang="en-US"/>
        </a:p>
      </dgm:t>
    </dgm:pt>
    <dgm:pt modelId="{A1FA49E6-7647-4826-858B-2BD7AA6122BA}">
      <dgm:prSet phldrT="[文本]"/>
      <dgm:spPr/>
      <dgm:t>
        <a:bodyPr/>
        <a:lstStyle/>
        <a:p>
          <a:r>
            <a:rPr lang="zh-CN" altLang="en-US" b="1" dirty="0" smtClean="0"/>
            <a:t>多因素参与</a:t>
          </a:r>
          <a:endParaRPr lang="zh-CN" altLang="en-US" b="1" dirty="0"/>
        </a:p>
      </dgm:t>
    </dgm:pt>
    <dgm:pt modelId="{02DEDB78-193C-4EBE-B46E-FA3C18007CBA}" cxnId="{CA7A1375-3BFC-4C20-B2E2-63B09AB1DF16}" type="parTrans">
      <dgm:prSet/>
      <dgm:spPr/>
      <dgm:t>
        <a:bodyPr/>
        <a:lstStyle/>
        <a:p>
          <a:endParaRPr lang="zh-CN" altLang="en-US"/>
        </a:p>
      </dgm:t>
    </dgm:pt>
    <dgm:pt modelId="{E05BD3A0-CDB8-4354-AF00-B1E4F95DF4F3}" cxnId="{CA7A1375-3BFC-4C20-B2E2-63B09AB1DF16}" type="sibTrans">
      <dgm:prSet/>
      <dgm:spPr/>
      <dgm:t>
        <a:bodyPr/>
        <a:lstStyle/>
        <a:p>
          <a:endParaRPr lang="zh-CN" altLang="en-US"/>
        </a:p>
      </dgm:t>
    </dgm:pt>
    <dgm:pt modelId="{DF08536E-E698-4F7A-BDD2-4487D2094E4C}">
      <dgm:prSet/>
      <dgm:spPr/>
      <dgm:t>
        <a:bodyPr/>
        <a:lstStyle/>
        <a:p>
          <a:r>
            <a:rPr lang="zh-CN" altLang="en-US" b="1" dirty="0" smtClean="0"/>
            <a:t>生活自理能力</a:t>
          </a:r>
          <a:r>
            <a:rPr lang="zh-CN" altLang="en-US" b="1" dirty="0" smtClean="0">
              <a:sym typeface="Symbol" panose="05050102010706020507"/>
            </a:rPr>
            <a:t> </a:t>
          </a:r>
          <a:endParaRPr lang="zh-CN" altLang="en-US" b="1" dirty="0"/>
        </a:p>
      </dgm:t>
    </dgm:pt>
    <dgm:pt modelId="{53D29EB4-0E40-4F5B-B2C8-3F85E2EA3D04}" cxnId="{8CF6F9B3-1CB9-4DD9-A536-2D81C086EA6E}" type="parTrans">
      <dgm:prSet/>
      <dgm:spPr/>
      <dgm:t>
        <a:bodyPr/>
        <a:lstStyle/>
        <a:p>
          <a:endParaRPr lang="zh-CN" altLang="en-US"/>
        </a:p>
      </dgm:t>
    </dgm:pt>
    <dgm:pt modelId="{5BB75A6D-4248-4474-85FA-719D9E35CC37}" cxnId="{8CF6F9B3-1CB9-4DD9-A536-2D81C086EA6E}" type="sibTrans">
      <dgm:prSet/>
      <dgm:spPr/>
      <dgm:t>
        <a:bodyPr/>
        <a:lstStyle/>
        <a:p>
          <a:endParaRPr lang="zh-CN" altLang="en-US"/>
        </a:p>
      </dgm:t>
    </dgm:pt>
    <dgm:pt modelId="{5E618C68-36D1-4366-B2E6-9811706F9869}" type="pres">
      <dgm:prSet presAssocID="{976A61F9-3A16-4097-ACBE-4E32B5FCFC36}" presName="linearFlow" presStyleCnt="0">
        <dgm:presLayoutVars>
          <dgm:dir/>
          <dgm:animLvl val="lvl"/>
          <dgm:resizeHandles val="exact"/>
        </dgm:presLayoutVars>
      </dgm:prSet>
      <dgm:spPr/>
      <dgm:t>
        <a:bodyPr/>
        <a:lstStyle/>
        <a:p>
          <a:endParaRPr lang="zh-CN" altLang="en-US"/>
        </a:p>
      </dgm:t>
    </dgm:pt>
    <dgm:pt modelId="{B9362AAA-104E-470C-B5EA-DA5517CBAA87}" type="pres">
      <dgm:prSet presAssocID="{2A53574A-A5C1-4E6C-B443-863D48C3DFB5}" presName="composite" presStyleCnt="0"/>
      <dgm:spPr/>
    </dgm:pt>
    <dgm:pt modelId="{AB39F28A-4484-45E6-8CF9-6D4A4702CCF9}" type="pres">
      <dgm:prSet presAssocID="{2A53574A-A5C1-4E6C-B443-863D48C3DFB5}" presName="parentText" presStyleLbl="alignNode1" presStyleIdx="0" presStyleCnt="3">
        <dgm:presLayoutVars>
          <dgm:chMax val="1"/>
          <dgm:bulletEnabled val="1"/>
        </dgm:presLayoutVars>
      </dgm:prSet>
      <dgm:spPr/>
      <dgm:t>
        <a:bodyPr/>
        <a:lstStyle/>
        <a:p>
          <a:endParaRPr lang="zh-CN" altLang="en-US"/>
        </a:p>
      </dgm:t>
    </dgm:pt>
    <dgm:pt modelId="{C3E1D594-5DB7-463A-A41F-3AC9D607D2F6}" type="pres">
      <dgm:prSet presAssocID="{2A53574A-A5C1-4E6C-B443-863D48C3DFB5}" presName="descendantText" presStyleLbl="alignAcc1" presStyleIdx="0" presStyleCnt="3" custLinFactNeighborX="1287" custLinFactNeighborY="-5910">
        <dgm:presLayoutVars>
          <dgm:bulletEnabled val="1"/>
        </dgm:presLayoutVars>
      </dgm:prSet>
      <dgm:spPr/>
      <dgm:t>
        <a:bodyPr/>
        <a:lstStyle/>
        <a:p>
          <a:endParaRPr lang="zh-CN" altLang="en-US"/>
        </a:p>
      </dgm:t>
    </dgm:pt>
    <dgm:pt modelId="{D1E2540A-1D5B-4263-B9D3-D1B6269D0EFF}" type="pres">
      <dgm:prSet presAssocID="{7F60823E-BB21-4036-91A9-64B150A8B47D}" presName="sp" presStyleCnt="0"/>
      <dgm:spPr/>
    </dgm:pt>
    <dgm:pt modelId="{0D845E1B-6BE3-4E0F-B3D0-3C8253483D29}" type="pres">
      <dgm:prSet presAssocID="{2E9425C7-7E21-465D-992F-02791BA4A4DA}" presName="composite" presStyleCnt="0"/>
      <dgm:spPr/>
    </dgm:pt>
    <dgm:pt modelId="{EC03D797-C052-40C3-AC05-2A893C6E49B3}" type="pres">
      <dgm:prSet presAssocID="{2E9425C7-7E21-465D-992F-02791BA4A4DA}" presName="parentText" presStyleLbl="alignNode1" presStyleIdx="1" presStyleCnt="3">
        <dgm:presLayoutVars>
          <dgm:chMax val="1"/>
          <dgm:bulletEnabled val="1"/>
        </dgm:presLayoutVars>
      </dgm:prSet>
      <dgm:spPr/>
      <dgm:t>
        <a:bodyPr/>
        <a:lstStyle/>
        <a:p>
          <a:endParaRPr lang="zh-CN" altLang="en-US"/>
        </a:p>
      </dgm:t>
    </dgm:pt>
    <dgm:pt modelId="{BEDD0A78-BA77-4585-9D28-5B5AF9275D13}" type="pres">
      <dgm:prSet presAssocID="{2E9425C7-7E21-465D-992F-02791BA4A4DA}" presName="descendantText" presStyleLbl="alignAcc1" presStyleIdx="1" presStyleCnt="3">
        <dgm:presLayoutVars>
          <dgm:bulletEnabled val="1"/>
        </dgm:presLayoutVars>
      </dgm:prSet>
      <dgm:spPr/>
      <dgm:t>
        <a:bodyPr/>
        <a:lstStyle/>
        <a:p>
          <a:endParaRPr lang="zh-CN" altLang="en-US"/>
        </a:p>
      </dgm:t>
    </dgm:pt>
    <dgm:pt modelId="{7A03669A-F535-4ED3-B53C-6D85A72B1E23}" type="pres">
      <dgm:prSet presAssocID="{25E14891-4C55-4520-8E3C-E89AB772E5A8}" presName="sp" presStyleCnt="0"/>
      <dgm:spPr/>
    </dgm:pt>
    <dgm:pt modelId="{32F5F243-F4F5-4147-A3C7-73B898ED82E8}" type="pres">
      <dgm:prSet presAssocID="{D3963A3C-C525-47E4-9934-F9187B767B51}" presName="composite" presStyleCnt="0"/>
      <dgm:spPr/>
    </dgm:pt>
    <dgm:pt modelId="{E5351427-02BE-401A-84C2-4538C0E59C09}" type="pres">
      <dgm:prSet presAssocID="{D3963A3C-C525-47E4-9934-F9187B767B51}" presName="parentText" presStyleLbl="alignNode1" presStyleIdx="2" presStyleCnt="3" custLinFactNeighborX="-4036" custLinFactNeighborY="-1952">
        <dgm:presLayoutVars>
          <dgm:chMax val="1"/>
          <dgm:bulletEnabled val="1"/>
        </dgm:presLayoutVars>
      </dgm:prSet>
      <dgm:spPr/>
      <dgm:t>
        <a:bodyPr/>
        <a:lstStyle/>
        <a:p>
          <a:endParaRPr lang="zh-CN" altLang="en-US"/>
        </a:p>
      </dgm:t>
    </dgm:pt>
    <dgm:pt modelId="{5A36110D-DA13-4E8D-BE36-B2F7723E3984}" type="pres">
      <dgm:prSet presAssocID="{D3963A3C-C525-47E4-9934-F9187B767B51}" presName="descendantText" presStyleLbl="alignAcc1" presStyleIdx="2" presStyleCnt="3">
        <dgm:presLayoutVars>
          <dgm:bulletEnabled val="1"/>
        </dgm:presLayoutVars>
      </dgm:prSet>
      <dgm:spPr/>
      <dgm:t>
        <a:bodyPr/>
        <a:lstStyle/>
        <a:p>
          <a:endParaRPr lang="zh-CN" altLang="en-US"/>
        </a:p>
      </dgm:t>
    </dgm:pt>
  </dgm:ptLst>
  <dgm:cxnLst>
    <dgm:cxn modelId="{7DC329AF-4498-4DA3-9B95-01BE5551CBA1}" srcId="{2E9425C7-7E21-465D-992F-02791BA4A4DA}" destId="{D3FFECDA-75DB-499B-8487-F1521D073A5E}" srcOrd="0" destOrd="0" parTransId="{77BE1C71-3EC0-4D04-88E4-CA9801BB916B}" sibTransId="{E81D0EC8-490A-4F86-A6F2-C69EC513129C}"/>
    <dgm:cxn modelId="{773568DD-0F52-4952-81EF-D2306B43FD21}" type="presOf" srcId="{1D176FA0-BAFA-4869-A9B4-601292A289A9}" destId="{BEDD0A78-BA77-4585-9D28-5B5AF9275D13}" srcOrd="0" destOrd="2" presId="urn:microsoft.com/office/officeart/2005/8/layout/chevron2"/>
    <dgm:cxn modelId="{5C4BC6C1-8318-4DD2-8D72-36491813B39C}" type="presOf" srcId="{A1FA49E6-7647-4826-858B-2BD7AA6122BA}" destId="{C3E1D594-5DB7-463A-A41F-3AC9D607D2F6}" srcOrd="0" destOrd="1" presId="urn:microsoft.com/office/officeart/2005/8/layout/chevron2"/>
    <dgm:cxn modelId="{794BE510-9EC0-470B-AF90-F20A3F6A7D41}" type="presOf" srcId="{357EB604-DB25-46BA-8847-DC2C6C56224A}" destId="{C3E1D594-5DB7-463A-A41F-3AC9D607D2F6}" srcOrd="0" destOrd="0" presId="urn:microsoft.com/office/officeart/2005/8/layout/chevron2"/>
    <dgm:cxn modelId="{49137036-D63A-4FDC-8031-E5553486DB72}" type="presOf" srcId="{2E9425C7-7E21-465D-992F-02791BA4A4DA}" destId="{EC03D797-C052-40C3-AC05-2A893C6E49B3}" srcOrd="0" destOrd="0" presId="urn:microsoft.com/office/officeart/2005/8/layout/chevron2"/>
    <dgm:cxn modelId="{B6B87211-9D9D-40D4-BAE7-D48A22046C92}" type="presOf" srcId="{DF08536E-E698-4F7A-BDD2-4487D2094E4C}" destId="{5A36110D-DA13-4E8D-BE36-B2F7723E3984}" srcOrd="0" destOrd="1" presId="urn:microsoft.com/office/officeart/2005/8/layout/chevron2"/>
    <dgm:cxn modelId="{1F1F601E-6CEC-450D-9433-C5C8C6C90528}" srcId="{976A61F9-3A16-4097-ACBE-4E32B5FCFC36}" destId="{D3963A3C-C525-47E4-9934-F9187B767B51}" srcOrd="2" destOrd="0" parTransId="{D8F87BCB-2C0B-4E59-A2A7-509F98FD47BB}" sibTransId="{6A9FFA8F-36D4-4A39-89D0-B8EA85C6B7A1}"/>
    <dgm:cxn modelId="{BACDE9CB-3672-4EEA-807B-3FBA3F2D2EEF}" type="presOf" srcId="{976A61F9-3A16-4097-ACBE-4E32B5FCFC36}" destId="{5E618C68-36D1-4366-B2E6-9811706F9869}" srcOrd="0" destOrd="0" presId="urn:microsoft.com/office/officeart/2005/8/layout/chevron2"/>
    <dgm:cxn modelId="{FFA2681B-C10D-4885-AD02-E65635D739FF}" srcId="{2E9425C7-7E21-465D-992F-02791BA4A4DA}" destId="{9D81FC3A-728A-4B98-A77C-A34CB46F935E}" srcOrd="1" destOrd="0" parTransId="{5206F8F8-202A-4BF3-BE9F-6D45B1435F99}" sibTransId="{7459CB2D-8513-49AE-8890-264E2181BF44}"/>
    <dgm:cxn modelId="{8CF6F9B3-1CB9-4DD9-A536-2D81C086EA6E}" srcId="{D3963A3C-C525-47E4-9934-F9187B767B51}" destId="{DF08536E-E698-4F7A-BDD2-4487D2094E4C}" srcOrd="1" destOrd="0" parTransId="{53D29EB4-0E40-4F5B-B2C8-3F85E2EA3D04}" sibTransId="{5BB75A6D-4248-4474-85FA-719D9E35CC37}"/>
    <dgm:cxn modelId="{A0C323F8-0246-4EE4-B4CA-E7A04A7B90C9}" srcId="{976A61F9-3A16-4097-ACBE-4E32B5FCFC36}" destId="{2A53574A-A5C1-4E6C-B443-863D48C3DFB5}" srcOrd="0" destOrd="0" parTransId="{304F8787-5073-4ABA-8D72-82CBDCB3F8E4}" sibTransId="{7F60823E-BB21-4036-91A9-64B150A8B47D}"/>
    <dgm:cxn modelId="{9BAE42E4-63A1-468C-AF3E-42CC958FBF13}" srcId="{2E9425C7-7E21-465D-992F-02791BA4A4DA}" destId="{1D176FA0-BAFA-4869-A9B4-601292A289A9}" srcOrd="2" destOrd="0" parTransId="{4015939F-C269-4F68-8609-99237613E05A}" sibTransId="{32744B5C-CED1-4519-BEF4-A49803A12DC5}"/>
    <dgm:cxn modelId="{17DC9A99-CD9F-43A0-ABCC-6113D0CE74C7}" type="presOf" srcId="{9D81FC3A-728A-4B98-A77C-A34CB46F935E}" destId="{BEDD0A78-BA77-4585-9D28-5B5AF9275D13}" srcOrd="0" destOrd="1" presId="urn:microsoft.com/office/officeart/2005/8/layout/chevron2"/>
    <dgm:cxn modelId="{FC857F81-4468-45F9-ABC6-876D2742CE59}" srcId="{976A61F9-3A16-4097-ACBE-4E32B5FCFC36}" destId="{2E9425C7-7E21-465D-992F-02791BA4A4DA}" srcOrd="1" destOrd="0" parTransId="{F8D8BEA3-192B-4B38-A9E3-0DFBFC498577}" sibTransId="{25E14891-4C55-4520-8E3C-E89AB772E5A8}"/>
    <dgm:cxn modelId="{4DBE5283-E8CB-4FF6-9858-855FDDB1D097}" type="presOf" srcId="{7BBFD3A2-412E-448C-BB4E-B815102A92A9}" destId="{C3E1D594-5DB7-463A-A41F-3AC9D607D2F6}" srcOrd="0" destOrd="2" presId="urn:microsoft.com/office/officeart/2005/8/layout/chevron2"/>
    <dgm:cxn modelId="{CA7A1375-3BFC-4C20-B2E2-63B09AB1DF16}" srcId="{2A53574A-A5C1-4E6C-B443-863D48C3DFB5}" destId="{A1FA49E6-7647-4826-858B-2BD7AA6122BA}" srcOrd="1" destOrd="0" parTransId="{02DEDB78-193C-4EBE-B46E-FA3C18007CBA}" sibTransId="{E05BD3A0-CDB8-4354-AF00-B1E4F95DF4F3}"/>
    <dgm:cxn modelId="{504ADC28-92DC-4C75-ACC2-410F808BB1A8}" type="presOf" srcId="{2F68A5F8-B27B-412D-948E-C2A6B142DE79}" destId="{5A36110D-DA13-4E8D-BE36-B2F7723E3984}" srcOrd="0" destOrd="0" presId="urn:microsoft.com/office/officeart/2005/8/layout/chevron2"/>
    <dgm:cxn modelId="{4329D511-8CC3-464A-8017-E584F3AA305D}" type="presOf" srcId="{D3FFECDA-75DB-499B-8487-F1521D073A5E}" destId="{BEDD0A78-BA77-4585-9D28-5B5AF9275D13}" srcOrd="0" destOrd="0" presId="urn:microsoft.com/office/officeart/2005/8/layout/chevron2"/>
    <dgm:cxn modelId="{78AFCB66-126B-41AB-B895-30C12FDF4A91}" type="presOf" srcId="{D3963A3C-C525-47E4-9934-F9187B767B51}" destId="{E5351427-02BE-401A-84C2-4538C0E59C09}" srcOrd="0" destOrd="0" presId="urn:microsoft.com/office/officeart/2005/8/layout/chevron2"/>
    <dgm:cxn modelId="{33C1EABA-9732-4FD8-A327-34A041A95F92}" type="presOf" srcId="{2A53574A-A5C1-4E6C-B443-863D48C3DFB5}" destId="{AB39F28A-4484-45E6-8CF9-6D4A4702CCF9}" srcOrd="0" destOrd="0" presId="urn:microsoft.com/office/officeart/2005/8/layout/chevron2"/>
    <dgm:cxn modelId="{ECFB50B5-E34A-4304-B364-1B6F61AE8645}" srcId="{2A53574A-A5C1-4E6C-B443-863D48C3DFB5}" destId="{357EB604-DB25-46BA-8847-DC2C6C56224A}" srcOrd="0" destOrd="0" parTransId="{3DA478CB-58E1-4421-B668-57A5DC936067}" sibTransId="{F13E891A-BE68-4CF4-8ACA-0584444B4C14}"/>
    <dgm:cxn modelId="{08C44BCB-2573-4F17-B115-3A9A702AA597}" srcId="{2A53574A-A5C1-4E6C-B443-863D48C3DFB5}" destId="{7BBFD3A2-412E-448C-BB4E-B815102A92A9}" srcOrd="2" destOrd="0" parTransId="{30211DB3-B7FC-4F64-9620-8E81F6BA8DB3}" sibTransId="{86F0FB89-4DCF-40A4-91DE-E20D50154952}"/>
    <dgm:cxn modelId="{1237030F-99AC-4FD9-B32D-4ECADD2FA692}" srcId="{D3963A3C-C525-47E4-9934-F9187B767B51}" destId="{2F68A5F8-B27B-412D-948E-C2A6B142DE79}" srcOrd="0" destOrd="0" parTransId="{E7F03D7D-CACF-4611-AF7F-E29DE5742EE9}" sibTransId="{799CEA49-94E1-42D6-A94A-AC5B2ABDFC79}"/>
    <dgm:cxn modelId="{30021F6F-67C9-4A57-8D00-9676E499C796}" type="presParOf" srcId="{5E618C68-36D1-4366-B2E6-9811706F9869}" destId="{B9362AAA-104E-470C-B5EA-DA5517CBAA87}" srcOrd="0" destOrd="0" presId="urn:microsoft.com/office/officeart/2005/8/layout/chevron2"/>
    <dgm:cxn modelId="{A549D7FC-13D3-4F93-9C24-DDBE151F2576}" type="presParOf" srcId="{B9362AAA-104E-470C-B5EA-DA5517CBAA87}" destId="{AB39F28A-4484-45E6-8CF9-6D4A4702CCF9}" srcOrd="0" destOrd="0" presId="urn:microsoft.com/office/officeart/2005/8/layout/chevron2"/>
    <dgm:cxn modelId="{19F0D083-CE27-42FC-957E-CA0155CB1987}" type="presParOf" srcId="{B9362AAA-104E-470C-B5EA-DA5517CBAA87}" destId="{C3E1D594-5DB7-463A-A41F-3AC9D607D2F6}" srcOrd="1" destOrd="0" presId="urn:microsoft.com/office/officeart/2005/8/layout/chevron2"/>
    <dgm:cxn modelId="{9C8C5D61-3FB9-42E8-8B0B-A8A3CF7353E0}" type="presParOf" srcId="{5E618C68-36D1-4366-B2E6-9811706F9869}" destId="{D1E2540A-1D5B-4263-B9D3-D1B6269D0EFF}" srcOrd="1" destOrd="0" presId="urn:microsoft.com/office/officeart/2005/8/layout/chevron2"/>
    <dgm:cxn modelId="{ADB4BB17-3464-40B1-962D-E4926F26117A}" type="presParOf" srcId="{5E618C68-36D1-4366-B2E6-9811706F9869}" destId="{0D845E1B-6BE3-4E0F-B3D0-3C8253483D29}" srcOrd="2" destOrd="0" presId="urn:microsoft.com/office/officeart/2005/8/layout/chevron2"/>
    <dgm:cxn modelId="{69EBD5FE-04EF-4E26-81AB-1E3E3827E164}" type="presParOf" srcId="{0D845E1B-6BE3-4E0F-B3D0-3C8253483D29}" destId="{EC03D797-C052-40C3-AC05-2A893C6E49B3}" srcOrd="0" destOrd="0" presId="urn:microsoft.com/office/officeart/2005/8/layout/chevron2"/>
    <dgm:cxn modelId="{E2504AEE-71B6-46EB-AEA9-FB5920229EF7}" type="presParOf" srcId="{0D845E1B-6BE3-4E0F-B3D0-3C8253483D29}" destId="{BEDD0A78-BA77-4585-9D28-5B5AF9275D13}" srcOrd="1" destOrd="0" presId="urn:microsoft.com/office/officeart/2005/8/layout/chevron2"/>
    <dgm:cxn modelId="{913550E6-AEEA-443F-A5ED-C17CF8458060}" type="presParOf" srcId="{5E618C68-36D1-4366-B2E6-9811706F9869}" destId="{7A03669A-F535-4ED3-B53C-6D85A72B1E23}" srcOrd="3" destOrd="0" presId="urn:microsoft.com/office/officeart/2005/8/layout/chevron2"/>
    <dgm:cxn modelId="{B48F9C12-14E4-47B0-8F0D-CB3AFC732E03}" type="presParOf" srcId="{5E618C68-36D1-4366-B2E6-9811706F9869}" destId="{32F5F243-F4F5-4147-A3C7-73B898ED82E8}" srcOrd="4" destOrd="0" presId="urn:microsoft.com/office/officeart/2005/8/layout/chevron2"/>
    <dgm:cxn modelId="{5AFA37E2-4F05-487D-B300-BC4E317BE02A}" type="presParOf" srcId="{32F5F243-F4F5-4147-A3C7-73B898ED82E8}" destId="{E5351427-02BE-401A-84C2-4538C0E59C09}" srcOrd="0" destOrd="0" presId="urn:microsoft.com/office/officeart/2005/8/layout/chevron2"/>
    <dgm:cxn modelId="{13460DC2-DF46-4455-B6EA-C412A9FE63C4}" type="presParOf" srcId="{32F5F243-F4F5-4147-A3C7-73B898ED82E8}" destId="{5A36110D-DA13-4E8D-BE36-B2F7723E3984}"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9F28A-4484-45E6-8CF9-6D4A4702CCF9}">
      <dsp:nvSpPr>
        <dsp:cNvPr id="0" name=""/>
        <dsp:cNvSpPr/>
      </dsp:nvSpPr>
      <dsp:spPr>
        <a:xfrm rot="5400000">
          <a:off x="-305792" y="309320"/>
          <a:ext cx="2038615" cy="14270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患病率</a:t>
          </a:r>
          <a:r>
            <a:rPr lang="zh-CN" altLang="en-US" sz="2400" b="1" kern="1200" dirty="0" smtClean="0">
              <a:sym typeface="Symbol"/>
            </a:rPr>
            <a:t></a:t>
          </a:r>
          <a:endParaRPr lang="zh-CN" altLang="en-US" sz="2400" b="1" kern="1200" dirty="0"/>
        </a:p>
      </dsp:txBody>
      <dsp:txXfrm rot="-5400000">
        <a:off x="1" y="717042"/>
        <a:ext cx="1427030" cy="611585"/>
      </dsp:txXfrm>
    </dsp:sp>
    <dsp:sp modelId="{C3E1D594-5DB7-463A-A41F-3AC9D607D2F6}">
      <dsp:nvSpPr>
        <dsp:cNvPr id="0" name=""/>
        <dsp:cNvSpPr/>
      </dsp:nvSpPr>
      <dsp:spPr>
        <a:xfrm rot="5400000">
          <a:off x="2246827" y="-819797"/>
          <a:ext cx="1325099" cy="29646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b="1" kern="1200" dirty="0" smtClean="0"/>
            <a:t>多病共存，</a:t>
          </a:r>
          <a:endParaRPr lang="zh-CN" altLang="en-US" sz="2100" b="1" kern="1200" dirty="0"/>
        </a:p>
        <a:p>
          <a:pPr marL="228600" lvl="1" indent="-228600" algn="l" defTabSz="933450">
            <a:lnSpc>
              <a:spcPct val="90000"/>
            </a:lnSpc>
            <a:spcBef>
              <a:spcPct val="0"/>
            </a:spcBef>
            <a:spcAft>
              <a:spcPct val="15000"/>
            </a:spcAft>
            <a:buChar char="••"/>
          </a:pPr>
          <a:r>
            <a:rPr lang="zh-CN" altLang="en-US" sz="2100" b="1" kern="1200" dirty="0" smtClean="0"/>
            <a:t>多因素参与</a:t>
          </a:r>
          <a:endParaRPr lang="zh-CN" altLang="en-US" sz="2100" b="1" kern="1200" dirty="0"/>
        </a:p>
        <a:p>
          <a:pPr marL="228600" lvl="1" indent="-228600" algn="l" defTabSz="933450">
            <a:lnSpc>
              <a:spcPct val="90000"/>
            </a:lnSpc>
            <a:spcBef>
              <a:spcPct val="0"/>
            </a:spcBef>
            <a:spcAft>
              <a:spcPct val="15000"/>
            </a:spcAft>
            <a:buChar char="••"/>
          </a:pPr>
          <a:r>
            <a:rPr lang="zh-CN" altLang="en-US" sz="2100" b="1" kern="1200" dirty="0" smtClean="0"/>
            <a:t>缺乏有效的治愈手段</a:t>
          </a:r>
          <a:endParaRPr lang="zh-CN" altLang="en-US" sz="2100" b="1" kern="1200" dirty="0"/>
        </a:p>
      </dsp:txBody>
      <dsp:txXfrm rot="-5400000">
        <a:off x="1427030" y="64686"/>
        <a:ext cx="2900008" cy="1195727"/>
      </dsp:txXfrm>
    </dsp:sp>
    <dsp:sp modelId="{EC03D797-C052-40C3-AC05-2A893C6E49B3}">
      <dsp:nvSpPr>
        <dsp:cNvPr id="0" name=""/>
        <dsp:cNvSpPr/>
      </dsp:nvSpPr>
      <dsp:spPr>
        <a:xfrm rot="5400000">
          <a:off x="-305792" y="2140719"/>
          <a:ext cx="2038615" cy="14270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老年</a:t>
          </a:r>
          <a:endParaRPr lang="en-US" altLang="zh-CN" sz="2400" b="1" kern="1200" dirty="0" smtClean="0"/>
        </a:p>
        <a:p>
          <a:pPr lvl="0" algn="ctr" defTabSz="1066800">
            <a:lnSpc>
              <a:spcPct val="90000"/>
            </a:lnSpc>
            <a:spcBef>
              <a:spcPct val="0"/>
            </a:spcBef>
            <a:spcAft>
              <a:spcPct val="35000"/>
            </a:spcAft>
          </a:pPr>
          <a:r>
            <a:rPr lang="zh-CN" altLang="en-US" sz="2400" b="1" kern="1200" dirty="0" smtClean="0"/>
            <a:t>综合征</a:t>
          </a:r>
          <a:endParaRPr lang="zh-CN" altLang="en-US" sz="2400" b="1" kern="1200" dirty="0"/>
        </a:p>
      </dsp:txBody>
      <dsp:txXfrm rot="-5400000">
        <a:off x="1" y="2548441"/>
        <a:ext cx="1427030" cy="611585"/>
      </dsp:txXfrm>
    </dsp:sp>
    <dsp:sp modelId="{BEDD0A78-BA77-4585-9D28-5B5AF9275D13}">
      <dsp:nvSpPr>
        <dsp:cNvPr id="0" name=""/>
        <dsp:cNvSpPr/>
      </dsp:nvSpPr>
      <dsp:spPr>
        <a:xfrm rot="5400000">
          <a:off x="2246479" y="1015478"/>
          <a:ext cx="1325796" cy="29646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b="1" kern="1200" dirty="0" smtClean="0"/>
            <a:t>老年人特有，</a:t>
          </a:r>
          <a:endParaRPr lang="zh-CN" altLang="en-US" sz="2100" b="1" kern="1200" dirty="0"/>
        </a:p>
        <a:p>
          <a:pPr marL="228600" lvl="1" indent="-228600" algn="l" defTabSz="933450">
            <a:lnSpc>
              <a:spcPct val="90000"/>
            </a:lnSpc>
            <a:spcBef>
              <a:spcPct val="0"/>
            </a:spcBef>
            <a:spcAft>
              <a:spcPct val="15000"/>
            </a:spcAft>
            <a:buChar char="••"/>
          </a:pPr>
          <a:r>
            <a:rPr lang="zh-CN" altLang="en-US" sz="2100" b="1" kern="1200" dirty="0" smtClean="0"/>
            <a:t>影响生活质量</a:t>
          </a:r>
          <a:endParaRPr lang="zh-CN" altLang="en-US" sz="2100" b="1" kern="1200" dirty="0"/>
        </a:p>
        <a:p>
          <a:pPr marL="228600" lvl="1" indent="-228600" algn="l" defTabSz="933450">
            <a:lnSpc>
              <a:spcPct val="90000"/>
            </a:lnSpc>
            <a:spcBef>
              <a:spcPct val="0"/>
            </a:spcBef>
            <a:spcAft>
              <a:spcPct val="15000"/>
            </a:spcAft>
            <a:buChar char="••"/>
          </a:pPr>
          <a:r>
            <a:rPr lang="zh-CN" altLang="en-US" sz="2100" b="1" kern="1200" dirty="0" smtClean="0"/>
            <a:t>受忽视</a:t>
          </a:r>
          <a:endParaRPr lang="zh-CN" altLang="en-US" sz="2100" b="1" kern="1200" dirty="0"/>
        </a:p>
      </dsp:txBody>
      <dsp:txXfrm rot="-5400000">
        <a:off x="1427030" y="1899647"/>
        <a:ext cx="2899974" cy="1196356"/>
      </dsp:txXfrm>
    </dsp:sp>
    <dsp:sp modelId="{E5351427-02BE-401A-84C2-4538C0E59C09}">
      <dsp:nvSpPr>
        <dsp:cNvPr id="0" name=""/>
        <dsp:cNvSpPr/>
      </dsp:nvSpPr>
      <dsp:spPr>
        <a:xfrm rot="5400000">
          <a:off x="-305792" y="3932304"/>
          <a:ext cx="2038615" cy="14270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t>功能</a:t>
          </a:r>
          <a:endParaRPr lang="zh-CN" altLang="en-US" sz="3200" b="1" kern="1200" dirty="0"/>
        </a:p>
      </dsp:txBody>
      <dsp:txXfrm rot="-5400000">
        <a:off x="1" y="4340026"/>
        <a:ext cx="1427030" cy="611585"/>
      </dsp:txXfrm>
    </dsp:sp>
    <dsp:sp modelId="{5A36110D-DA13-4E8D-BE36-B2F7723E3984}">
      <dsp:nvSpPr>
        <dsp:cNvPr id="0" name=""/>
        <dsp:cNvSpPr/>
      </dsp:nvSpPr>
      <dsp:spPr>
        <a:xfrm rot="5400000">
          <a:off x="2246827" y="2846529"/>
          <a:ext cx="1325099" cy="29646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b="1" kern="1200" dirty="0" smtClean="0"/>
            <a:t>残障率</a:t>
          </a:r>
          <a:r>
            <a:rPr lang="zh-CN" altLang="en-US" sz="2100" b="1" kern="1200" dirty="0" smtClean="0">
              <a:sym typeface="Symbol"/>
            </a:rPr>
            <a:t></a:t>
          </a:r>
          <a:endParaRPr lang="zh-CN" altLang="en-US" sz="2100" b="1" kern="1200" dirty="0"/>
        </a:p>
        <a:p>
          <a:pPr marL="228600" lvl="1" indent="-228600" algn="l" defTabSz="933450">
            <a:lnSpc>
              <a:spcPct val="90000"/>
            </a:lnSpc>
            <a:spcBef>
              <a:spcPct val="0"/>
            </a:spcBef>
            <a:spcAft>
              <a:spcPct val="15000"/>
            </a:spcAft>
            <a:buChar char="••"/>
          </a:pPr>
          <a:r>
            <a:rPr lang="zh-CN" altLang="en-US" sz="2100" b="1" kern="1200" dirty="0" smtClean="0"/>
            <a:t>生活自理能力</a:t>
          </a:r>
          <a:r>
            <a:rPr lang="zh-CN" altLang="en-US" sz="2100" b="1" kern="1200" dirty="0" smtClean="0">
              <a:sym typeface="Symbol"/>
            </a:rPr>
            <a:t> </a:t>
          </a:r>
          <a:endParaRPr lang="zh-CN" altLang="en-US" sz="2100" b="1" kern="1200" dirty="0"/>
        </a:p>
      </dsp:txBody>
      <dsp:txXfrm rot="-5400000">
        <a:off x="1427030" y="3731012"/>
        <a:ext cx="2900008" cy="11957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75"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676"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697AC7-106A-4283-8231-DE27C1B809B6}" type="datetimeFigureOut">
              <a:rPr lang="zh-CN" altLang="en-US" smtClean="0"/>
            </a:fld>
            <a:endParaRPr lang="zh-CN" altLang="en-US"/>
          </a:p>
        </p:txBody>
      </p:sp>
      <p:sp>
        <p:nvSpPr>
          <p:cNvPr id="1048677"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678"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A395B5-0C54-4CC3-8657-208AD78445F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6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67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8D2BE-4D83-4DEE-81AC-943AC414CFF2}" type="datetimeFigureOut">
              <a:rPr lang="zh-CN" altLang="en-US" smtClean="0"/>
            </a:fld>
            <a:endParaRPr lang="zh-CN" altLang="en-US"/>
          </a:p>
        </p:txBody>
      </p:sp>
      <p:sp>
        <p:nvSpPr>
          <p:cNvPr id="1048671"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67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7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67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282D-5F9D-49E4-8640-95869B09F9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老年人群常同时存在</a:t>
            </a:r>
            <a:r>
              <a:rPr lang="en-US" altLang="zh-CN" smtClean="0"/>
              <a:t>2</a:t>
            </a:r>
            <a:r>
              <a:rPr lang="zh-CN" altLang="en-US" smtClean="0"/>
              <a:t>种或</a:t>
            </a:r>
            <a:r>
              <a:rPr lang="en-US" altLang="zh-CN" smtClean="0"/>
              <a:t>2</a:t>
            </a:r>
            <a:r>
              <a:rPr lang="zh-CN" altLang="en-US" smtClean="0"/>
              <a:t>种以上的慢性疾病，称之为老年共病。</a:t>
            </a:r>
            <a:endParaRPr lang="en-US" altLang="zh-CN" smtClean="0"/>
          </a:p>
          <a:p>
            <a:pPr eaLnBrk="1" hangingPunct="1">
              <a:spcBef>
                <a:spcPct val="0"/>
              </a:spcBef>
            </a:pPr>
            <a:r>
              <a:rPr lang="zh-CN" altLang="en-US" smtClean="0"/>
              <a:t>随着年龄的增加，老年共病的发病率亦随之显著增加。</a:t>
            </a:r>
            <a:endParaRPr lang="zh-CN" altLang="en-US" smtClean="0"/>
          </a:p>
        </p:txBody>
      </p:sp>
      <p:sp>
        <p:nvSpPr>
          <p:cNvPr id="5018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FD71312-4C5B-43C0-9505-0F012871088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lnSpc>
                <a:spcPct val="110000"/>
              </a:lnSpc>
              <a:buClr>
                <a:srgbClr val="C00000"/>
              </a:buClr>
              <a:buFont typeface="Wingdings" panose="05000000000000000000" pitchFamily="2" charset="2"/>
              <a:buChar char="Ø"/>
              <a:defRPr/>
            </a:pPr>
            <a:r>
              <a:rPr lang="en-US" altLang="zh-CN" sz="2400" b="1" dirty="0" smtClean="0">
                <a:solidFill>
                  <a:schemeClr val="bg1"/>
                </a:solidFill>
                <a:latin typeface="+mn-ea"/>
              </a:rPr>
              <a:t>OTC</a:t>
            </a:r>
            <a:r>
              <a:rPr lang="zh-CN" altLang="en-US" sz="2400" b="1" dirty="0" smtClean="0">
                <a:solidFill>
                  <a:schemeClr val="bg1"/>
                </a:solidFill>
                <a:latin typeface="+mn-ea"/>
              </a:rPr>
              <a:t>近</a:t>
            </a:r>
            <a:r>
              <a:rPr lang="en-US" altLang="zh-CN" sz="2400" b="1" dirty="0" smtClean="0">
                <a:solidFill>
                  <a:schemeClr val="bg1"/>
                </a:solidFill>
                <a:latin typeface="+mn-ea"/>
              </a:rPr>
              <a:t>4000</a:t>
            </a:r>
            <a:r>
              <a:rPr lang="zh-CN" altLang="en-US" sz="2400" b="1" dirty="0" smtClean="0">
                <a:solidFill>
                  <a:schemeClr val="bg1"/>
                </a:solidFill>
                <a:latin typeface="+mn-ea"/>
              </a:rPr>
              <a:t>种，</a:t>
            </a:r>
            <a:r>
              <a:rPr lang="zh-CN" altLang="en-US" sz="2400" b="1" dirty="0" smtClean="0">
                <a:solidFill>
                  <a:srgbClr val="C00000"/>
                </a:solidFill>
                <a:latin typeface="+mn-ea"/>
              </a:rPr>
              <a:t>说明书不易看懂</a:t>
            </a:r>
            <a:endParaRPr lang="zh-CN" altLang="en-US" sz="2400" b="1" dirty="0" smtClean="0">
              <a:solidFill>
                <a:srgbClr val="C00000"/>
              </a:solidFill>
              <a:latin typeface="+mn-ea"/>
            </a:endParaRPr>
          </a:p>
          <a:p>
            <a:pPr eaLnBrk="1" hangingPunct="1">
              <a:lnSpc>
                <a:spcPct val="110000"/>
              </a:lnSpc>
              <a:buClr>
                <a:srgbClr val="C00000"/>
              </a:buClr>
              <a:buFont typeface="Wingdings" panose="05000000000000000000" pitchFamily="2" charset="2"/>
              <a:buChar char="Ø"/>
              <a:defRPr/>
            </a:pPr>
            <a:r>
              <a:rPr lang="zh-CN" altLang="en-US" sz="2400" b="1" dirty="0" smtClean="0">
                <a:solidFill>
                  <a:schemeClr val="bg1"/>
                </a:solidFill>
                <a:latin typeface="+mn-ea"/>
              </a:rPr>
              <a:t>常见病自我药疗比例</a:t>
            </a:r>
            <a:r>
              <a:rPr lang="en-US" altLang="zh-CN" sz="2400" b="1" dirty="0" smtClean="0">
                <a:solidFill>
                  <a:schemeClr val="bg1"/>
                </a:solidFill>
                <a:latin typeface="+mn-ea"/>
              </a:rPr>
              <a:t>&gt;70</a:t>
            </a:r>
            <a:r>
              <a:rPr lang="zh-CN" altLang="en-US" sz="2400" b="1" dirty="0" smtClean="0">
                <a:solidFill>
                  <a:schemeClr val="bg1"/>
                </a:solidFill>
                <a:latin typeface="+mn-ea"/>
              </a:rPr>
              <a:t>％，</a:t>
            </a:r>
            <a:r>
              <a:rPr lang="en-US" altLang="zh-CN" sz="2400" b="1" dirty="0" smtClean="0">
                <a:solidFill>
                  <a:schemeClr val="bg1"/>
                </a:solidFill>
                <a:latin typeface="+mn-ea"/>
              </a:rPr>
              <a:t>&lt;10</a:t>
            </a:r>
            <a:r>
              <a:rPr lang="zh-CN" altLang="en-US" sz="2400" b="1" dirty="0" smtClean="0">
                <a:solidFill>
                  <a:schemeClr val="bg1"/>
                </a:solidFill>
                <a:latin typeface="+mn-ea"/>
              </a:rPr>
              <a:t>％习惯看医生</a:t>
            </a:r>
            <a:endParaRPr lang="zh-CN" altLang="en-US" sz="2400" b="1" dirty="0" smtClean="0">
              <a:solidFill>
                <a:schemeClr val="bg1"/>
              </a:solidFill>
              <a:latin typeface="+mn-ea"/>
            </a:endParaRPr>
          </a:p>
          <a:p>
            <a:pPr eaLnBrk="1" hangingPunct="1">
              <a:lnSpc>
                <a:spcPct val="110000"/>
              </a:lnSpc>
              <a:buClr>
                <a:srgbClr val="C00000"/>
              </a:buClr>
              <a:buFont typeface="Wingdings" panose="05000000000000000000" pitchFamily="2" charset="2"/>
              <a:buChar char="Ø"/>
              <a:defRPr/>
            </a:pPr>
            <a:r>
              <a:rPr lang="zh-CN" altLang="en-US" sz="2400" b="1" dirty="0" smtClean="0">
                <a:solidFill>
                  <a:schemeClr val="bg1"/>
                </a:solidFill>
                <a:latin typeface="+mn-ea"/>
              </a:rPr>
              <a:t>关于药品说明书</a:t>
            </a:r>
            <a:endParaRPr lang="en-US" altLang="zh-CN" sz="2400" b="1" dirty="0" smtClean="0">
              <a:solidFill>
                <a:schemeClr val="bg1"/>
              </a:solidFill>
              <a:latin typeface="+mn-ea"/>
            </a:endParaRPr>
          </a:p>
          <a:p>
            <a:pPr lvl="1" eaLnBrk="1" hangingPunct="1">
              <a:lnSpc>
                <a:spcPct val="110000"/>
              </a:lnSpc>
              <a:buClr>
                <a:srgbClr val="C00000"/>
              </a:buClr>
              <a:buFont typeface="Wingdings" panose="05000000000000000000" pitchFamily="2" charset="2"/>
              <a:buChar char="Ø"/>
              <a:defRPr/>
            </a:pPr>
            <a:r>
              <a:rPr lang="en-US" altLang="zh-CN" sz="2400" b="1" dirty="0" smtClean="0">
                <a:solidFill>
                  <a:schemeClr val="bg1"/>
                </a:solidFill>
                <a:latin typeface="+mn-ea"/>
              </a:rPr>
              <a:t>&gt;50% </a:t>
            </a:r>
            <a:r>
              <a:rPr lang="zh-CN" altLang="en-US" sz="2400" b="1" dirty="0" smtClean="0">
                <a:solidFill>
                  <a:schemeClr val="bg1"/>
                </a:solidFill>
                <a:latin typeface="+mn-ea"/>
              </a:rPr>
              <a:t>被访者表示能读懂</a:t>
            </a:r>
            <a:r>
              <a:rPr lang="en-US" altLang="zh-CN" sz="2400" b="1" dirty="0" smtClean="0">
                <a:solidFill>
                  <a:schemeClr val="bg1"/>
                </a:solidFill>
                <a:latin typeface="+mn-ea"/>
              </a:rPr>
              <a:t>60</a:t>
            </a:r>
            <a:r>
              <a:rPr lang="zh-CN" altLang="en-US" sz="2400" b="1" dirty="0" smtClean="0">
                <a:solidFill>
                  <a:schemeClr val="bg1"/>
                </a:solidFill>
                <a:latin typeface="+mn-ea"/>
              </a:rPr>
              <a:t>％内容</a:t>
            </a:r>
            <a:endParaRPr lang="en-US" altLang="zh-CN" sz="2400" b="1" dirty="0" smtClean="0">
              <a:solidFill>
                <a:schemeClr val="bg1"/>
              </a:solidFill>
              <a:latin typeface="+mn-ea"/>
            </a:endParaRPr>
          </a:p>
          <a:p>
            <a:pPr lvl="1" eaLnBrk="1" hangingPunct="1">
              <a:lnSpc>
                <a:spcPct val="110000"/>
              </a:lnSpc>
              <a:buClr>
                <a:srgbClr val="C00000"/>
              </a:buClr>
              <a:buFont typeface="Wingdings" panose="05000000000000000000" pitchFamily="2" charset="2"/>
              <a:buChar char="Ø"/>
              <a:defRPr/>
            </a:pPr>
            <a:r>
              <a:rPr lang="en-US" altLang="zh-CN" sz="2400" b="1" dirty="0" smtClean="0">
                <a:solidFill>
                  <a:schemeClr val="bg1"/>
                </a:solidFill>
                <a:latin typeface="+mn-ea"/>
              </a:rPr>
              <a:t>15</a:t>
            </a:r>
            <a:r>
              <a:rPr lang="zh-CN" altLang="en-US" sz="2400" b="1" dirty="0" smtClean="0">
                <a:solidFill>
                  <a:schemeClr val="bg1"/>
                </a:solidFill>
                <a:latin typeface="+mn-ea"/>
              </a:rPr>
              <a:t>％仅能读懂</a:t>
            </a:r>
            <a:r>
              <a:rPr lang="en-US" altLang="zh-CN" sz="2400" b="1" dirty="0" smtClean="0">
                <a:solidFill>
                  <a:schemeClr val="bg1"/>
                </a:solidFill>
                <a:latin typeface="+mn-ea"/>
              </a:rPr>
              <a:t>&lt;20</a:t>
            </a:r>
            <a:r>
              <a:rPr lang="zh-CN" altLang="en-US" sz="2400" b="1" dirty="0" smtClean="0">
                <a:solidFill>
                  <a:schemeClr val="bg1"/>
                </a:solidFill>
                <a:latin typeface="+mn-ea"/>
              </a:rPr>
              <a:t>％的内容</a:t>
            </a:r>
            <a:endParaRPr lang="zh-CN" altLang="en-US" sz="2400" b="1" dirty="0" smtClean="0">
              <a:solidFill>
                <a:schemeClr val="bg1"/>
              </a:solidFill>
              <a:latin typeface="+mn-ea"/>
            </a:endParaRPr>
          </a:p>
          <a:p>
            <a:pPr eaLnBrk="1" hangingPunct="1">
              <a:lnSpc>
                <a:spcPct val="110000"/>
              </a:lnSpc>
              <a:buClr>
                <a:srgbClr val="C00000"/>
              </a:buClr>
              <a:buFont typeface="Wingdings" panose="05000000000000000000" pitchFamily="2" charset="2"/>
              <a:buChar char="Ø"/>
              <a:defRPr/>
            </a:pPr>
            <a:r>
              <a:rPr lang="zh-CN" altLang="en-US" sz="2400" b="1" dirty="0" smtClean="0">
                <a:solidFill>
                  <a:schemeClr val="bg1"/>
                </a:solidFill>
                <a:latin typeface="+mn-ea"/>
              </a:rPr>
              <a:t>绝大多数被访者能严格按说明书规定的次数及剂量服药，但</a:t>
            </a:r>
            <a:r>
              <a:rPr lang="en-US" altLang="zh-CN" sz="2400" b="1" dirty="0" smtClean="0">
                <a:solidFill>
                  <a:schemeClr val="bg1"/>
                </a:solidFill>
                <a:latin typeface="+mn-ea"/>
              </a:rPr>
              <a:t>7</a:t>
            </a:r>
            <a:r>
              <a:rPr lang="zh-CN" altLang="en-US" sz="2400" b="1" dirty="0" smtClean="0">
                <a:solidFill>
                  <a:schemeClr val="bg1"/>
                </a:solidFill>
                <a:latin typeface="+mn-ea"/>
              </a:rPr>
              <a:t>％的会超剂量服药，</a:t>
            </a:r>
            <a:r>
              <a:rPr lang="en-US" altLang="zh-CN" sz="2400" b="1" dirty="0" smtClean="0">
                <a:solidFill>
                  <a:schemeClr val="bg1"/>
                </a:solidFill>
                <a:latin typeface="+mn-ea"/>
              </a:rPr>
              <a:t>4</a:t>
            </a:r>
            <a:r>
              <a:rPr lang="zh-CN" altLang="en-US" sz="2400" b="1" dirty="0" smtClean="0">
                <a:solidFill>
                  <a:schemeClr val="bg1"/>
                </a:solidFill>
                <a:latin typeface="+mn-ea"/>
              </a:rPr>
              <a:t>％的会增加服药次数</a:t>
            </a:r>
            <a:endParaRPr lang="en-US" altLang="zh-CN" sz="2400" b="1" dirty="0" smtClean="0">
              <a:solidFill>
                <a:schemeClr val="bg1"/>
              </a:solidFill>
              <a:latin typeface="+mn-ea"/>
            </a:endParaRPr>
          </a:p>
          <a:p>
            <a:pPr eaLnBrk="1" hangingPunct="1">
              <a:lnSpc>
                <a:spcPct val="110000"/>
              </a:lnSpc>
              <a:buClr>
                <a:srgbClr val="C00000"/>
              </a:buClr>
              <a:buFont typeface="Wingdings" panose="05000000000000000000" pitchFamily="2" charset="2"/>
              <a:buChar char="Ø"/>
              <a:defRPr/>
            </a:pPr>
            <a:r>
              <a:rPr lang="en-US" altLang="zh-CN" sz="2400" b="1" dirty="0" smtClean="0">
                <a:solidFill>
                  <a:schemeClr val="bg1"/>
                </a:solidFill>
                <a:latin typeface="+mn-ea"/>
              </a:rPr>
              <a:t>2011</a:t>
            </a:r>
            <a:r>
              <a:rPr lang="zh-CN" altLang="en-US" sz="2400" b="1" dirty="0" smtClean="0">
                <a:solidFill>
                  <a:schemeClr val="bg1"/>
                </a:solidFill>
                <a:latin typeface="+mn-ea"/>
              </a:rPr>
              <a:t>年中国居民健康素养调查：</a:t>
            </a:r>
            <a:endParaRPr lang="en-US" altLang="zh-CN" sz="2400" b="1" dirty="0" smtClean="0">
              <a:solidFill>
                <a:schemeClr val="bg1"/>
              </a:solidFill>
              <a:latin typeface="+mn-ea"/>
            </a:endParaRPr>
          </a:p>
          <a:p>
            <a:pPr eaLnBrk="1" hangingPunct="1">
              <a:lnSpc>
                <a:spcPct val="110000"/>
              </a:lnSpc>
              <a:buClr>
                <a:srgbClr val="C00000"/>
              </a:buClr>
              <a:buFont typeface="Arial" panose="020B0604020202020204" pitchFamily="34" charset="0"/>
              <a:buNone/>
              <a:defRPr/>
            </a:pPr>
            <a:r>
              <a:rPr lang="en-US" altLang="zh-CN" sz="2400" b="1" dirty="0" smtClean="0">
                <a:solidFill>
                  <a:schemeClr val="bg1"/>
                </a:solidFill>
                <a:latin typeface="+mn-ea"/>
              </a:rPr>
              <a:t>     </a:t>
            </a:r>
            <a:r>
              <a:rPr lang="zh-CN" altLang="en-US" sz="2400" b="1" dirty="0" smtClean="0">
                <a:solidFill>
                  <a:schemeClr val="bg1"/>
                </a:solidFill>
                <a:latin typeface="+mn-ea"/>
              </a:rPr>
              <a:t>认识药品说明书</a:t>
            </a:r>
            <a:r>
              <a:rPr lang="en-US" altLang="zh-CN" sz="2400" b="1" dirty="0" smtClean="0">
                <a:solidFill>
                  <a:schemeClr val="bg1"/>
                </a:solidFill>
                <a:latin typeface="+mn-ea"/>
              </a:rPr>
              <a:t>18.7%</a:t>
            </a:r>
            <a:endParaRPr lang="en-US" altLang="zh-CN" sz="2400" b="1" dirty="0" smtClean="0">
              <a:solidFill>
                <a:schemeClr val="bg1"/>
              </a:solidFill>
              <a:latin typeface="+mn-ea"/>
            </a:endParaRPr>
          </a:p>
          <a:p>
            <a:pPr algn="r" eaLnBrk="1" hangingPunct="1">
              <a:lnSpc>
                <a:spcPct val="80000"/>
              </a:lnSpc>
              <a:buClr>
                <a:srgbClr val="C00000"/>
              </a:buClr>
              <a:buFont typeface="Wingdings" panose="05000000000000000000" pitchFamily="2" charset="2"/>
              <a:buChar char="Ø"/>
              <a:defRPr/>
            </a:pPr>
            <a:endParaRPr lang="zh-CN" altLang="en-US" sz="900" dirty="0" smtClean="0">
              <a:solidFill>
                <a:schemeClr val="bg1"/>
              </a:solidFill>
              <a:latin typeface="+mn-ea"/>
            </a:endParaRPr>
          </a:p>
          <a:p>
            <a:endParaRPr lang="zh-CN" altLang="en-US" dirty="0"/>
          </a:p>
        </p:txBody>
      </p:sp>
      <p:sp>
        <p:nvSpPr>
          <p:cNvPr id="4" name="灯片编号占位符 3"/>
          <p:cNvSpPr>
            <a:spLocks noGrp="1"/>
          </p:cNvSpPr>
          <p:nvPr>
            <p:ph type="sldNum" sz="quarter" idx="10"/>
          </p:nvPr>
        </p:nvSpPr>
        <p:spPr/>
        <p:txBody>
          <a:bodyPr/>
          <a:lstStyle/>
          <a:p>
            <a:fld id="{E4D1282D-5F9D-49E4-8640-95869B09F94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p:txBody>
          <a:bodyPr/>
          <a:lstStyle/>
          <a:p>
            <a:pPr>
              <a:defRPr/>
            </a:pPr>
            <a:fld id="{B444E2D0-E27B-4CB6-8D41-70A061F25CB2}" type="slidenum">
              <a:rPr lang="en-US" altLang="zh-CN" smtClean="0"/>
            </a:fld>
            <a:endParaRPr lang="en-US" altLang="zh-CN" smtClean="0"/>
          </a:p>
        </p:txBody>
      </p:sp>
      <p:sp>
        <p:nvSpPr>
          <p:cNvPr id="63491" name="Rectangle 2"/>
          <p:cNvSpPr>
            <a:spLocks noGrp="1" noRot="1" noChangeAspect="1" noChangeArrowheads="1" noTextEdit="1"/>
          </p:cNvSpPr>
          <p:nvPr>
            <p:ph type="sldImg"/>
          </p:nvPr>
        </p:nvSpPr>
        <p:spPr bwMode="auto">
          <a:xfrm>
            <a:off x="1146175" y="690563"/>
            <a:ext cx="4565650" cy="342423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171450" indent="-171450">
              <a:buSzPct val="140000"/>
              <a:buFontTx/>
              <a:buChar char="•"/>
            </a:pPr>
            <a:r>
              <a:rPr lang="en-US" altLang="zh-CN" sz="1600" smtClean="0">
                <a:latin typeface="Arial" panose="020B0604020202020204" pitchFamily="34" charset="0"/>
              </a:rPr>
              <a:t>In hospital sessions, you already have interviewed or will interview many older adults with complex symptom presentations. You have experienced the frustration of trying to fit the square peg of an older patient’s experience into the round hole of the Harvard Red Book. </a:t>
            </a:r>
            <a:endParaRPr lang="en-US" altLang="zh-CN" sz="1600" smtClean="0">
              <a:latin typeface="Arial" panose="020B0604020202020204" pitchFamily="34" charset="0"/>
            </a:endParaRPr>
          </a:p>
          <a:p>
            <a:pPr marL="171450" indent="-171450">
              <a:buSzPct val="140000"/>
              <a:buFontTx/>
              <a:buChar char="•"/>
            </a:pPr>
            <a:r>
              <a:rPr lang="en-US" altLang="zh-CN" sz="1600" smtClean="0">
                <a:latin typeface="Arial" panose="020B0604020202020204" pitchFamily="34" charset="0"/>
              </a:rPr>
              <a:t>Occam’s Razor refers to Sir Edward of Occam’s philosophical tent that the simplest explanation is usually correct.  In medicine, it is also referred to as the law of parsimony – that a single diagnosis unifies all symptoms, signs and abnormal lab and imaging tests.</a:t>
            </a:r>
            <a:endParaRPr lang="en-US" altLang="zh-CN" sz="1600" i="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mtClean="0"/>
              <a:t>(Screening Tool to Alert doctors to Right Treatment/Screening Tool of Older Persons‘ potentially inappropriate Prescriptions )</a:t>
            </a:r>
            <a:r>
              <a:rPr lang="zh-CN" altLang="en-US" smtClean="0"/>
              <a:t>欧洲</a:t>
            </a:r>
            <a:endParaRPr lang="en-US" altLang="zh-CN" smtClean="0"/>
          </a:p>
          <a:p>
            <a:endParaRPr lang="zh-CN" altLang="en-US" smtClean="0"/>
          </a:p>
        </p:txBody>
      </p:sp>
      <p:sp>
        <p:nvSpPr>
          <p:cNvPr id="4" name="灯片编号占位符 3"/>
          <p:cNvSpPr>
            <a:spLocks noGrp="1"/>
          </p:cNvSpPr>
          <p:nvPr>
            <p:ph type="sldNum" sz="quarter" idx="5"/>
          </p:nvPr>
        </p:nvSpPr>
        <p:spPr/>
        <p:txBody>
          <a:bodyPr/>
          <a:lstStyle/>
          <a:p>
            <a:pPr>
              <a:defRPr/>
            </a:pPr>
            <a:fld id="{29F066F9-AC35-4A3B-82B3-4744155C36A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E4E96222-8AC1-450E-B32E-813FA102DB7E}" type="slidenum">
              <a:rPr lang="en-US" altLang="zh-CN">
                <a:latin typeface="Arial" panose="020B0604020202020204" pitchFamily="34" charset="0"/>
              </a:rPr>
            </a:fld>
            <a:endParaRPr lang="en-US" altLang="zh-CN">
              <a:latin typeface="Arial" panose="020B0604020202020204" pitchFamily="34" charset="0"/>
            </a:endParaRPr>
          </a:p>
        </p:txBody>
      </p:sp>
      <p:sp>
        <p:nvSpPr>
          <p:cNvPr id="72707"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80000"/>
              </a:lnSpc>
              <a:spcBef>
                <a:spcPct val="0"/>
              </a:spcBef>
            </a:pPr>
            <a:endParaRPr lang="zh-CN" altLang="en-US" smtClean="0">
              <a:latin typeface="Arial" panose="020B0604020202020204" pitchFamily="34" charset="0"/>
            </a:endParaRPr>
          </a:p>
        </p:txBody>
      </p:sp>
      <p:sp>
        <p:nvSpPr>
          <p:cNvPr id="41987"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A267A35-7345-41E6-970E-287F41A0717C}"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p:txBody>
          <a:bodyPr/>
          <a:lstStyle/>
          <a:p>
            <a:pPr>
              <a:defRPr/>
            </a:pPr>
            <a:fld id="{2C1439BF-4CBB-4162-AA35-0582D4412E5D}" type="slidenum">
              <a:rPr lang="en-US" altLang="zh-CN"/>
            </a:fld>
            <a:endParaRPr lang="en-US" altLang="zh-CN"/>
          </a:p>
        </p:txBody>
      </p:sp>
      <p:sp>
        <p:nvSpPr>
          <p:cNvPr id="71683" name="Rectangle 2"/>
          <p:cNvSpPr>
            <a:spLocks noGrp="1" noRot="1" noChangeAspect="1" noChangeArrowheads="1" noTextEdit="1"/>
          </p:cNvSpPr>
          <p:nvPr>
            <p:ph type="sldImg"/>
          </p:nvPr>
        </p:nvSpPr>
        <p:spPr bwMode="auto">
          <a:solidFill>
            <a:srgbClr val="FFFFFF"/>
          </a:solidFill>
          <a:ln>
            <a:solidFill>
              <a:srgbClr val="000000"/>
            </a:solidFill>
            <a:miter lim="800000"/>
          </a:ln>
        </p:spPr>
      </p:sp>
      <p:sp>
        <p:nvSpPr>
          <p:cNvPr id="71684" name="Rectangle 3"/>
          <p:cNvSpPr>
            <a:spLocks noGrp="1" noChangeArrowheads="1"/>
          </p:cNvSpPr>
          <p:nvPr>
            <p:ph type="body" idx="1"/>
          </p:nvPr>
        </p:nvSpPr>
        <p:spPr bwMode="auto">
          <a:solidFill>
            <a:srgbClr val="FFFFFF"/>
          </a:solidFill>
          <a:ln>
            <a:solidFill>
              <a:srgbClr val="000000"/>
            </a:solidFill>
            <a:miter lim="800000"/>
          </a:ln>
        </p:spPr>
        <p:txBody>
          <a:bodyPr wrap="square" numCol="1" anchor="t" anchorCtr="0" compatLnSpc="1"/>
          <a:lstStyle/>
          <a:p>
            <a:endParaRPr lang="it-IT" altLang="en-US" smtClean="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2B3D149-1978-F647-A7E8-84EFC172586C}"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6868" name="灯片编号占位符 3"/>
          <p:cNvSpPr>
            <a:spLocks noGrp="1"/>
          </p:cNvSpPr>
          <p:nvPr>
            <p:ph type="sldNum" sz="quarter" idx="5"/>
          </p:nvPr>
        </p:nvSpPr>
        <p:spPr bwMode="auto">
          <a:ln>
            <a:miter lim="800000"/>
          </a:ln>
        </p:spPr>
        <p:txBody>
          <a:bodyPr/>
          <a:lstStyle/>
          <a:p>
            <a:pPr>
              <a:defRPr/>
            </a:pPr>
            <a:fld id="{39754B4F-CD23-4FA7-87C4-66DBB5163A38}"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0" name="标题 1"/>
          <p:cNvSpPr>
            <a:spLocks noGrp="1"/>
          </p:cNvSpPr>
          <p:nvPr>
            <p:ph type="ctrTitle"/>
          </p:nvPr>
        </p:nvSpPr>
        <p:spPr>
          <a:xfrm>
            <a:off x="1143000" y="1340768"/>
            <a:ext cx="6858000" cy="2387600"/>
          </a:xfrm>
        </p:spPr>
        <p:txBody>
          <a:bodyPr anchor="b"/>
          <a:lstStyle>
            <a:lvl1pPr algn="ctr">
              <a:defRPr sz="6000"/>
            </a:lvl1pPr>
          </a:lstStyle>
          <a:p>
            <a:r>
              <a:rPr lang="zh-CN" altLang="en-US"/>
              <a:t>单击此处编辑母版标题样式</a:t>
            </a:r>
            <a:endParaRPr lang="zh-CN" altLang="en-US"/>
          </a:p>
        </p:txBody>
      </p:sp>
      <p:sp>
        <p:nvSpPr>
          <p:cNvPr id="1048581" name="副标题 2"/>
          <p:cNvSpPr>
            <a:spLocks noGrp="1"/>
          </p:cNvSpPr>
          <p:nvPr>
            <p:ph type="subTitle" idx="1"/>
          </p:nvPr>
        </p:nvSpPr>
        <p:spPr>
          <a:xfrm>
            <a:off x="1143000" y="436552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048582" name="页脚占位符 4"/>
          <p:cNvSpPr>
            <a:spLocks noGrp="1"/>
          </p:cNvSpPr>
          <p:nvPr>
            <p:ph type="ftr" sz="quarter" idx="11"/>
          </p:nvPr>
        </p:nvSpPr>
        <p:spPr/>
        <p:txBody>
          <a:bodyPr/>
          <a:lstStyle/>
          <a:p>
            <a:endParaRPr lang="zh-CN" altLang="en-US"/>
          </a:p>
        </p:txBody>
      </p:sp>
      <p:sp>
        <p:nvSpPr>
          <p:cNvPr id="1048583"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
        <p:nvSpPr>
          <p:cNvPr id="1048584" name="等腰三角形 6"/>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97152" name="图片 7"/>
          <p:cNvPicPr>
            <a:picLocks noChangeAspect="1"/>
          </p:cNvPicPr>
          <p:nvPr userDrawn="1"/>
        </p:nvPicPr>
        <p:blipFill>
          <a:blip r:embed="rId2" cstate="print"/>
          <a:stretch>
            <a:fillRect/>
          </a:stretch>
        </p:blipFill>
        <p:spPr>
          <a:xfrm>
            <a:off x="7458798" y="173932"/>
            <a:ext cx="1495044" cy="1426464"/>
          </a:xfrm>
          <a:prstGeom prst="rect">
            <a:avLst/>
          </a:prstGeom>
          <a:effectLst>
            <a:outerShdw dist="50800" sx="1000" sy="1000" algn="ctr" rotWithShape="0">
              <a:srgbClr val="000000"/>
            </a:outerShdw>
          </a:effectLst>
        </p:spPr>
      </p:pic>
      <p:sp>
        <p:nvSpPr>
          <p:cNvPr id="1048585" name="矩形 8"/>
          <p:cNvSpPr/>
          <p:nvPr userDrawn="1"/>
        </p:nvSpPr>
        <p:spPr>
          <a:xfrm>
            <a:off x="266036" y="6372036"/>
            <a:ext cx="1338828" cy="369332"/>
          </a:xfrm>
          <a:prstGeom prst="rect">
            <a:avLst/>
          </a:prstGeom>
        </p:spPr>
        <p:txBody>
          <a:bodyPr wrap="none">
            <a:spAutoFit/>
          </a:bodyPr>
          <a:lstStyle/>
          <a:p>
            <a:r>
              <a:rPr lang="zh-CN" altLang="en-US" dirty="0">
                <a:solidFill>
                  <a:schemeClr val="bg1"/>
                </a:solidFill>
              </a:rPr>
              <a:t>北京药学会</a:t>
            </a:r>
            <a:endParaRPr lang="en-US" altLang="zh-CN" dirty="0">
              <a:solidFill>
                <a:schemeClr val="bg1"/>
              </a:solidFill>
            </a:endParaRPr>
          </a:p>
        </p:txBody>
      </p:sp>
      <p:sp>
        <p:nvSpPr>
          <p:cNvPr id="1048586" name="任意多边形 12"/>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pPr>
            <a:endParaRPr lang="en-US" dirty="0">
              <a:solidFill>
                <a:prstClr val="black"/>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36" name="标题 1"/>
          <p:cNvSpPr>
            <a:spLocks noGrp="1"/>
          </p:cNvSpPr>
          <p:nvPr>
            <p:ph type="title"/>
          </p:nvPr>
        </p:nvSpPr>
        <p:spPr/>
        <p:txBody>
          <a:bodyPr/>
          <a:lstStyle/>
          <a:p>
            <a:r>
              <a:rPr lang="zh-CN" altLang="en-US"/>
              <a:t>单击此处编辑母版标题样式</a:t>
            </a:r>
            <a:endParaRPr lang="zh-CN" altLang="en-US"/>
          </a:p>
        </p:txBody>
      </p:sp>
      <p:sp>
        <p:nvSpPr>
          <p:cNvPr id="1048637"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38"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39" name="页脚占位符 4"/>
          <p:cNvSpPr>
            <a:spLocks noGrp="1"/>
          </p:cNvSpPr>
          <p:nvPr>
            <p:ph type="ftr" sz="quarter" idx="11"/>
          </p:nvPr>
        </p:nvSpPr>
        <p:spPr/>
        <p:txBody>
          <a:bodyPr/>
          <a:lstStyle/>
          <a:p>
            <a:endParaRPr lang="zh-CN" altLang="en-US"/>
          </a:p>
        </p:txBody>
      </p:sp>
      <p:sp>
        <p:nvSpPr>
          <p:cNvPr id="1048640"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25"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1048626" name="竖排文字占位符 2"/>
          <p:cNvSpPr>
            <a:spLocks noGrp="1"/>
          </p:cNvSpPr>
          <p:nvPr>
            <p:ph type="body" orient="vert" idx="1"/>
          </p:nvPr>
        </p:nvSpPr>
        <p:spPr>
          <a:xfrm>
            <a:off x="628650" y="365125"/>
            <a:ext cx="57626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27"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28" name="页脚占位符 4"/>
          <p:cNvSpPr>
            <a:spLocks noGrp="1"/>
          </p:cNvSpPr>
          <p:nvPr>
            <p:ph type="ftr" sz="quarter" idx="11"/>
          </p:nvPr>
        </p:nvSpPr>
        <p:spPr/>
        <p:txBody>
          <a:bodyPr/>
          <a:lstStyle/>
          <a:p>
            <a:endParaRPr lang="zh-CN" altLang="en-US"/>
          </a:p>
        </p:txBody>
      </p:sp>
      <p:sp>
        <p:nvSpPr>
          <p:cNvPr id="1048629"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0" name="标题 1"/>
          <p:cNvSpPr>
            <a:spLocks noGrp="1"/>
          </p:cNvSpPr>
          <p:nvPr>
            <p:ph type="ctrTitle"/>
          </p:nvPr>
        </p:nvSpPr>
        <p:spPr>
          <a:xfrm>
            <a:off x="1143000" y="1340768"/>
            <a:ext cx="6858000" cy="2387600"/>
          </a:xfrm>
        </p:spPr>
        <p:txBody>
          <a:bodyPr anchor="b"/>
          <a:lstStyle>
            <a:lvl1pPr algn="ctr">
              <a:defRPr sz="6000"/>
            </a:lvl1pPr>
          </a:lstStyle>
          <a:p>
            <a:r>
              <a:rPr lang="zh-CN" altLang="en-US"/>
              <a:t>单击此处编辑母版标题样式</a:t>
            </a:r>
            <a:endParaRPr lang="zh-CN" altLang="en-US"/>
          </a:p>
        </p:txBody>
      </p:sp>
      <p:sp>
        <p:nvSpPr>
          <p:cNvPr id="1048581" name="副标题 2"/>
          <p:cNvSpPr>
            <a:spLocks noGrp="1"/>
          </p:cNvSpPr>
          <p:nvPr>
            <p:ph type="subTitle" idx="1"/>
          </p:nvPr>
        </p:nvSpPr>
        <p:spPr>
          <a:xfrm>
            <a:off x="1143000" y="436552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048582" name="页脚占位符 4"/>
          <p:cNvSpPr>
            <a:spLocks noGrp="1"/>
          </p:cNvSpPr>
          <p:nvPr>
            <p:ph type="ftr" sz="quarter" idx="11"/>
          </p:nvPr>
        </p:nvSpPr>
        <p:spPr/>
        <p:txBody>
          <a:bodyPr/>
          <a:lstStyle/>
          <a:p>
            <a:endParaRPr lang="zh-CN" altLang="en-US"/>
          </a:p>
        </p:txBody>
      </p:sp>
      <p:sp>
        <p:nvSpPr>
          <p:cNvPr id="1048583"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
        <p:nvSpPr>
          <p:cNvPr id="1048584" name="等腰三角形 6"/>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97152" name="图片 7"/>
          <p:cNvPicPr>
            <a:picLocks noChangeAspect="1"/>
          </p:cNvPicPr>
          <p:nvPr userDrawn="1"/>
        </p:nvPicPr>
        <p:blipFill>
          <a:blip r:embed="rId2" cstate="print"/>
          <a:stretch>
            <a:fillRect/>
          </a:stretch>
        </p:blipFill>
        <p:spPr>
          <a:xfrm>
            <a:off x="7458798" y="173932"/>
            <a:ext cx="1495044" cy="1426464"/>
          </a:xfrm>
          <a:prstGeom prst="rect">
            <a:avLst/>
          </a:prstGeom>
          <a:effectLst>
            <a:outerShdw dist="50800" sx="1000" sy="1000" algn="ctr" rotWithShape="0">
              <a:srgbClr val="000000"/>
            </a:outerShdw>
          </a:effectLst>
        </p:spPr>
      </p:pic>
      <p:sp>
        <p:nvSpPr>
          <p:cNvPr id="1048585" name="矩形 8"/>
          <p:cNvSpPr/>
          <p:nvPr userDrawn="1"/>
        </p:nvSpPr>
        <p:spPr>
          <a:xfrm>
            <a:off x="266036" y="6372036"/>
            <a:ext cx="1338828" cy="369332"/>
          </a:xfrm>
          <a:prstGeom prst="rect">
            <a:avLst/>
          </a:prstGeom>
        </p:spPr>
        <p:txBody>
          <a:bodyPr wrap="none">
            <a:spAutoFit/>
          </a:bodyPr>
          <a:lstStyle/>
          <a:p>
            <a:r>
              <a:rPr lang="zh-CN" altLang="en-US" dirty="0">
                <a:solidFill>
                  <a:schemeClr val="bg1"/>
                </a:solidFill>
              </a:rPr>
              <a:t>北京药学会</a:t>
            </a:r>
            <a:endParaRPr lang="en-US" altLang="zh-CN" dirty="0">
              <a:solidFill>
                <a:schemeClr val="bg1"/>
              </a:solidFill>
            </a:endParaRPr>
          </a:p>
        </p:txBody>
      </p:sp>
      <p:sp>
        <p:nvSpPr>
          <p:cNvPr id="1048586" name="任意多边形 12"/>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pPr>
            <a:endParaRPr lang="en-US" dirty="0">
              <a:solidFill>
                <a:prstClr val="black"/>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3145728" name="直接连接符 9"/>
          <p:cNvCxnSpPr/>
          <p:nvPr userDrawn="1"/>
        </p:nvCxnSpPr>
        <p:spPr>
          <a:xfrm flipH="1">
            <a:off x="764121" y="836712"/>
            <a:ext cx="7615758" cy="0"/>
          </a:xfrm>
          <a:prstGeom prst="line">
            <a:avLst/>
          </a:prstGeom>
          <a:ln w="28575">
            <a:solidFill>
              <a:srgbClr val="44AED0"/>
            </a:solidFill>
            <a:prstDash val="solid"/>
          </a:ln>
          <a:effectLst>
            <a:outerShdw blurRad="381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1048589" name="标题 1"/>
          <p:cNvSpPr>
            <a:spLocks noGrp="1"/>
          </p:cNvSpPr>
          <p:nvPr>
            <p:ph type="title"/>
          </p:nvPr>
        </p:nvSpPr>
        <p:spPr>
          <a:xfrm>
            <a:off x="710729" y="204893"/>
            <a:ext cx="6984776" cy="597861"/>
          </a:xfrm>
        </p:spPr>
        <p:txBody>
          <a:bodyPr/>
          <a:lstStyle/>
          <a:p>
            <a:r>
              <a:rPr lang="zh-CN" altLang="en-US" dirty="0"/>
              <a:t>单击此处编辑母版标题样式</a:t>
            </a:r>
            <a:endParaRPr lang="zh-CN" altLang="en-US" dirty="0"/>
          </a:p>
        </p:txBody>
      </p:sp>
      <p:sp>
        <p:nvSpPr>
          <p:cNvPr id="1048590" name="内容占位符 2"/>
          <p:cNvSpPr>
            <a:spLocks noGrp="1"/>
          </p:cNvSpPr>
          <p:nvPr>
            <p:ph idx="1"/>
          </p:nvPr>
        </p:nvSpPr>
        <p:spPr>
          <a:xfrm>
            <a:off x="628650" y="1247875"/>
            <a:ext cx="7886700" cy="4621459"/>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591"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592" name="页脚占位符 4"/>
          <p:cNvSpPr>
            <a:spLocks noGrp="1"/>
          </p:cNvSpPr>
          <p:nvPr>
            <p:ph type="ftr" sz="quarter" idx="11"/>
          </p:nvPr>
        </p:nvSpPr>
        <p:spPr/>
        <p:txBody>
          <a:bodyPr/>
          <a:lstStyle/>
          <a:p>
            <a:endParaRPr lang="zh-CN" altLang="en-US"/>
          </a:p>
        </p:txBody>
      </p:sp>
      <p:sp>
        <p:nvSpPr>
          <p:cNvPr id="1048593"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
        <p:nvSpPr>
          <p:cNvPr id="1048594" name="等腰三角形 6"/>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97153" name="图片 7"/>
          <p:cNvPicPr>
            <a:picLocks noChangeAspect="1"/>
          </p:cNvPicPr>
          <p:nvPr userDrawn="1"/>
        </p:nvPicPr>
        <p:blipFill>
          <a:blip r:embed="rId2" cstate="print"/>
          <a:stretch>
            <a:fillRect/>
          </a:stretch>
        </p:blipFill>
        <p:spPr>
          <a:xfrm>
            <a:off x="7856230" y="94038"/>
            <a:ext cx="1141482" cy="1089120"/>
          </a:xfrm>
          <a:prstGeom prst="rect">
            <a:avLst/>
          </a:prstGeom>
          <a:effectLst>
            <a:outerShdw dist="50800" sx="1000" sy="1000" algn="ctr" rotWithShape="0">
              <a:srgbClr val="000000"/>
            </a:outerShdw>
          </a:effectLst>
        </p:spPr>
      </p:pic>
      <p:sp>
        <p:nvSpPr>
          <p:cNvPr id="1048595" name="矩形 8"/>
          <p:cNvSpPr/>
          <p:nvPr userDrawn="1"/>
        </p:nvSpPr>
        <p:spPr>
          <a:xfrm>
            <a:off x="266036" y="6372036"/>
            <a:ext cx="1338828" cy="369332"/>
          </a:xfrm>
          <a:prstGeom prst="rect">
            <a:avLst/>
          </a:prstGeom>
        </p:spPr>
        <p:txBody>
          <a:bodyPr wrap="none">
            <a:spAutoFit/>
          </a:bodyPr>
          <a:lstStyle/>
          <a:p>
            <a:r>
              <a:rPr lang="zh-CN" altLang="en-US" dirty="0">
                <a:solidFill>
                  <a:schemeClr val="bg1"/>
                </a:solidFill>
              </a:rPr>
              <a:t>北京药学会</a:t>
            </a:r>
            <a:endParaRPr lang="en-US" altLang="zh-CN" dirty="0">
              <a:solidFill>
                <a:schemeClr val="bg1"/>
              </a:solidFill>
            </a:endParaRPr>
          </a:p>
        </p:txBody>
      </p:sp>
      <p:sp>
        <p:nvSpPr>
          <p:cNvPr id="1048596" name="任意多边形 12"/>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pPr>
            <a:endParaRPr lang="en-US" dirty="0">
              <a:solidFill>
                <a:prstClr val="black"/>
              </a:solidFill>
              <a:latin typeface="Arial" panose="020B0604020202020204" pitchFamily="34" charset="0"/>
              <a:ea typeface="宋体" panose="02010600030101010101" pitchFamily="2" charset="-122"/>
            </a:endParaRPr>
          </a:p>
        </p:txBody>
      </p:sp>
      <p:grpSp>
        <p:nvGrpSpPr>
          <p:cNvPr id="28" name="组合 1"/>
          <p:cNvGrpSpPr/>
          <p:nvPr userDrawn="1"/>
        </p:nvGrpSpPr>
        <p:grpSpPr bwMode="auto">
          <a:xfrm>
            <a:off x="258762" y="344316"/>
            <a:ext cx="369888" cy="348380"/>
            <a:chOff x="3453800" y="3717032"/>
            <a:chExt cx="369296" cy="228600"/>
          </a:xfrm>
          <a:solidFill>
            <a:srgbClr val="44AED0"/>
          </a:solidFill>
        </p:grpSpPr>
        <p:sp>
          <p:nvSpPr>
            <p:cNvPr id="1048597" name="燕尾形 10"/>
            <p:cNvSpPr/>
            <p:nvPr userDrawn="1"/>
          </p:nvSpPr>
          <p:spPr>
            <a:xfrm>
              <a:off x="3640825"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pPr>
              <a:endParaRPr lang="en-US">
                <a:solidFill>
                  <a:prstClr val="white"/>
                </a:solidFill>
              </a:endParaRPr>
            </a:p>
          </p:txBody>
        </p:sp>
        <p:sp>
          <p:nvSpPr>
            <p:cNvPr id="1048598" name="燕尾形 15"/>
            <p:cNvSpPr/>
            <p:nvPr userDrawn="1"/>
          </p:nvSpPr>
          <p:spPr>
            <a:xfrm>
              <a:off x="3453800"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pPr>
              <a:endParaRPr lang="en-US">
                <a:solidFill>
                  <a:prstClr val="white"/>
                </a:solidFil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41"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1048642"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643"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44" name="页脚占位符 4"/>
          <p:cNvSpPr>
            <a:spLocks noGrp="1"/>
          </p:cNvSpPr>
          <p:nvPr>
            <p:ph type="ftr" sz="quarter" idx="11"/>
          </p:nvPr>
        </p:nvSpPr>
        <p:spPr/>
        <p:txBody>
          <a:bodyPr/>
          <a:lstStyle/>
          <a:p>
            <a:endParaRPr lang="zh-CN" altLang="en-US"/>
          </a:p>
        </p:txBody>
      </p:sp>
      <p:sp>
        <p:nvSpPr>
          <p:cNvPr id="1048645"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46" name="标题 1"/>
          <p:cNvSpPr>
            <a:spLocks noGrp="1"/>
          </p:cNvSpPr>
          <p:nvPr>
            <p:ph type="title"/>
          </p:nvPr>
        </p:nvSpPr>
        <p:spPr/>
        <p:txBody>
          <a:bodyPr/>
          <a:lstStyle/>
          <a:p>
            <a:r>
              <a:rPr lang="zh-CN" altLang="en-US"/>
              <a:t>单击此处编辑母版标题样式</a:t>
            </a:r>
            <a:endParaRPr lang="zh-CN" altLang="en-US"/>
          </a:p>
        </p:txBody>
      </p:sp>
      <p:sp>
        <p:nvSpPr>
          <p:cNvPr id="1048647" name="内容占位符 2"/>
          <p:cNvSpPr>
            <a:spLocks noGrp="1"/>
          </p:cNvSpPr>
          <p:nvPr>
            <p:ph sz="half" idx="1"/>
          </p:nvPr>
        </p:nvSpPr>
        <p:spPr>
          <a:xfrm>
            <a:off x="62865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48" name="内容占位符 3"/>
          <p:cNvSpPr>
            <a:spLocks noGrp="1"/>
          </p:cNvSpPr>
          <p:nvPr>
            <p:ph sz="half" idx="2"/>
          </p:nvPr>
        </p:nvSpPr>
        <p:spPr>
          <a:xfrm>
            <a:off x="464820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49" name="日期占位符 4"/>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50" name="页脚占位符 5"/>
          <p:cNvSpPr>
            <a:spLocks noGrp="1"/>
          </p:cNvSpPr>
          <p:nvPr>
            <p:ph type="ftr" sz="quarter" idx="11"/>
          </p:nvPr>
        </p:nvSpPr>
        <p:spPr/>
        <p:txBody>
          <a:bodyPr/>
          <a:lstStyle/>
          <a:p>
            <a:endParaRPr lang="zh-CN" altLang="en-US"/>
          </a:p>
        </p:txBody>
      </p:sp>
      <p:sp>
        <p:nvSpPr>
          <p:cNvPr id="1048651" name="灯片编号占位符 6"/>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5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104865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5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5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5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57" name="日期占位符 6"/>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58" name="页脚占位符 7"/>
          <p:cNvSpPr>
            <a:spLocks noGrp="1"/>
          </p:cNvSpPr>
          <p:nvPr>
            <p:ph type="ftr" sz="quarter" idx="11"/>
          </p:nvPr>
        </p:nvSpPr>
        <p:spPr/>
        <p:txBody>
          <a:bodyPr/>
          <a:lstStyle/>
          <a:p>
            <a:endParaRPr lang="zh-CN" altLang="en-US"/>
          </a:p>
        </p:txBody>
      </p:sp>
      <p:sp>
        <p:nvSpPr>
          <p:cNvPr id="1048659" name="灯片编号占位符 8"/>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21" name="标题 1"/>
          <p:cNvSpPr>
            <a:spLocks noGrp="1"/>
          </p:cNvSpPr>
          <p:nvPr>
            <p:ph type="title"/>
          </p:nvPr>
        </p:nvSpPr>
        <p:spPr/>
        <p:txBody>
          <a:bodyPr/>
          <a:lstStyle/>
          <a:p>
            <a:r>
              <a:rPr lang="zh-CN" altLang="en-US"/>
              <a:t>单击此处编辑母版标题样式</a:t>
            </a:r>
            <a:endParaRPr lang="zh-CN" altLang="en-US"/>
          </a:p>
        </p:txBody>
      </p:sp>
      <p:sp>
        <p:nvSpPr>
          <p:cNvPr id="1048622" name="日期占位符 2"/>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23" name="页脚占位符 3"/>
          <p:cNvSpPr>
            <a:spLocks noGrp="1"/>
          </p:cNvSpPr>
          <p:nvPr>
            <p:ph type="ftr" sz="quarter" idx="11"/>
          </p:nvPr>
        </p:nvSpPr>
        <p:spPr/>
        <p:txBody>
          <a:bodyPr/>
          <a:lstStyle/>
          <a:p>
            <a:endParaRPr lang="zh-CN" altLang="en-US"/>
          </a:p>
        </p:txBody>
      </p:sp>
      <p:sp>
        <p:nvSpPr>
          <p:cNvPr id="1048624" name="灯片编号占位符 4"/>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60" name="日期占位符 1"/>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61" name="页脚占位符 2"/>
          <p:cNvSpPr>
            <a:spLocks noGrp="1"/>
          </p:cNvSpPr>
          <p:nvPr>
            <p:ph type="ftr" sz="quarter" idx="11"/>
          </p:nvPr>
        </p:nvSpPr>
        <p:spPr/>
        <p:txBody>
          <a:bodyPr/>
          <a:lstStyle/>
          <a:p>
            <a:endParaRPr lang="zh-CN" altLang="en-US"/>
          </a:p>
        </p:txBody>
      </p:sp>
      <p:sp>
        <p:nvSpPr>
          <p:cNvPr id="1048662" name="灯片编号占位符 3"/>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63"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1048664"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65"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66" name="日期占位符 4"/>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67" name="页脚占位符 5"/>
          <p:cNvSpPr>
            <a:spLocks noGrp="1"/>
          </p:cNvSpPr>
          <p:nvPr>
            <p:ph type="ftr" sz="quarter" idx="11"/>
          </p:nvPr>
        </p:nvSpPr>
        <p:spPr/>
        <p:txBody>
          <a:bodyPr/>
          <a:lstStyle/>
          <a:p>
            <a:endParaRPr lang="zh-CN" altLang="en-US"/>
          </a:p>
        </p:txBody>
      </p:sp>
      <p:sp>
        <p:nvSpPr>
          <p:cNvPr id="1048668" name="灯片编号占位符 6"/>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3145728" name="直接连接符 9"/>
          <p:cNvCxnSpPr/>
          <p:nvPr userDrawn="1"/>
        </p:nvCxnSpPr>
        <p:spPr>
          <a:xfrm flipH="1">
            <a:off x="764121" y="836712"/>
            <a:ext cx="7615758" cy="0"/>
          </a:xfrm>
          <a:prstGeom prst="line">
            <a:avLst/>
          </a:prstGeom>
          <a:ln w="28575">
            <a:solidFill>
              <a:srgbClr val="44AED0"/>
            </a:solidFill>
            <a:prstDash val="solid"/>
          </a:ln>
          <a:effectLst>
            <a:outerShdw blurRad="38100" dist="25400" dir="5400000" algn="ctr" rotWithShape="0">
              <a:schemeClr val="bg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1048589" name="标题 1"/>
          <p:cNvSpPr>
            <a:spLocks noGrp="1"/>
          </p:cNvSpPr>
          <p:nvPr>
            <p:ph type="title"/>
          </p:nvPr>
        </p:nvSpPr>
        <p:spPr>
          <a:xfrm>
            <a:off x="710729" y="204893"/>
            <a:ext cx="6984776" cy="597861"/>
          </a:xfrm>
        </p:spPr>
        <p:txBody>
          <a:bodyPr/>
          <a:lstStyle/>
          <a:p>
            <a:r>
              <a:rPr lang="zh-CN" altLang="en-US" dirty="0"/>
              <a:t>单击此处编辑母版标题样式</a:t>
            </a:r>
            <a:endParaRPr lang="zh-CN" altLang="en-US" dirty="0"/>
          </a:p>
        </p:txBody>
      </p:sp>
      <p:sp>
        <p:nvSpPr>
          <p:cNvPr id="1048590" name="内容占位符 2"/>
          <p:cNvSpPr>
            <a:spLocks noGrp="1"/>
          </p:cNvSpPr>
          <p:nvPr>
            <p:ph idx="1"/>
          </p:nvPr>
        </p:nvSpPr>
        <p:spPr>
          <a:xfrm>
            <a:off x="628650" y="1247875"/>
            <a:ext cx="7886700" cy="4621459"/>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591"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592" name="页脚占位符 4"/>
          <p:cNvSpPr>
            <a:spLocks noGrp="1"/>
          </p:cNvSpPr>
          <p:nvPr>
            <p:ph type="ftr" sz="quarter" idx="11"/>
          </p:nvPr>
        </p:nvSpPr>
        <p:spPr/>
        <p:txBody>
          <a:bodyPr/>
          <a:lstStyle/>
          <a:p>
            <a:endParaRPr lang="zh-CN" altLang="en-US"/>
          </a:p>
        </p:txBody>
      </p:sp>
      <p:sp>
        <p:nvSpPr>
          <p:cNvPr id="1048593"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
        <p:nvSpPr>
          <p:cNvPr id="1048594" name="等腰三角形 6"/>
          <p:cNvSpPr/>
          <p:nvPr userDrawn="1"/>
        </p:nvSpPr>
        <p:spPr>
          <a:xfrm>
            <a:off x="0" y="5877272"/>
            <a:ext cx="3647166" cy="980728"/>
          </a:xfrm>
          <a:prstGeom prst="triangle">
            <a:avLst>
              <a:gd name="adj" fmla="val 0"/>
            </a:avLst>
          </a:prstGeom>
          <a:solidFill>
            <a:srgbClr val="44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97153" name="图片 7"/>
          <p:cNvPicPr>
            <a:picLocks noChangeAspect="1"/>
          </p:cNvPicPr>
          <p:nvPr userDrawn="1"/>
        </p:nvPicPr>
        <p:blipFill>
          <a:blip r:embed="rId2" cstate="print"/>
          <a:stretch>
            <a:fillRect/>
          </a:stretch>
        </p:blipFill>
        <p:spPr>
          <a:xfrm>
            <a:off x="7856230" y="94038"/>
            <a:ext cx="1141482" cy="1089120"/>
          </a:xfrm>
          <a:prstGeom prst="rect">
            <a:avLst/>
          </a:prstGeom>
          <a:effectLst>
            <a:outerShdw dist="50800" sx="1000" sy="1000" algn="ctr" rotWithShape="0">
              <a:srgbClr val="000000"/>
            </a:outerShdw>
          </a:effectLst>
        </p:spPr>
      </p:pic>
      <p:sp>
        <p:nvSpPr>
          <p:cNvPr id="1048595" name="矩形 8"/>
          <p:cNvSpPr/>
          <p:nvPr userDrawn="1"/>
        </p:nvSpPr>
        <p:spPr>
          <a:xfrm>
            <a:off x="266036" y="6372036"/>
            <a:ext cx="1338828" cy="369332"/>
          </a:xfrm>
          <a:prstGeom prst="rect">
            <a:avLst/>
          </a:prstGeom>
        </p:spPr>
        <p:txBody>
          <a:bodyPr wrap="none">
            <a:spAutoFit/>
          </a:bodyPr>
          <a:lstStyle/>
          <a:p>
            <a:r>
              <a:rPr lang="zh-CN" altLang="en-US" dirty="0">
                <a:solidFill>
                  <a:schemeClr val="bg1"/>
                </a:solidFill>
              </a:rPr>
              <a:t>北京药学会</a:t>
            </a:r>
            <a:endParaRPr lang="en-US" altLang="zh-CN" dirty="0">
              <a:solidFill>
                <a:schemeClr val="bg1"/>
              </a:solidFill>
            </a:endParaRPr>
          </a:p>
        </p:txBody>
      </p:sp>
      <p:sp>
        <p:nvSpPr>
          <p:cNvPr id="1048596" name="任意多边形 12"/>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44AED0">
              <a:alpha val="4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pPr>
            <a:endParaRPr lang="en-US" dirty="0">
              <a:solidFill>
                <a:prstClr val="black"/>
              </a:solidFill>
              <a:latin typeface="Arial" panose="020B0604020202020204" pitchFamily="34" charset="0"/>
              <a:ea typeface="宋体" panose="02010600030101010101" pitchFamily="2" charset="-122"/>
            </a:endParaRPr>
          </a:p>
        </p:txBody>
      </p:sp>
      <p:grpSp>
        <p:nvGrpSpPr>
          <p:cNvPr id="28" name="组合 1"/>
          <p:cNvGrpSpPr/>
          <p:nvPr userDrawn="1"/>
        </p:nvGrpSpPr>
        <p:grpSpPr bwMode="auto">
          <a:xfrm>
            <a:off x="258762" y="344316"/>
            <a:ext cx="369888" cy="348380"/>
            <a:chOff x="3453800" y="3717032"/>
            <a:chExt cx="369296" cy="228600"/>
          </a:xfrm>
          <a:solidFill>
            <a:srgbClr val="44AED0"/>
          </a:solidFill>
        </p:grpSpPr>
        <p:sp>
          <p:nvSpPr>
            <p:cNvPr id="1048597" name="燕尾形 10"/>
            <p:cNvSpPr/>
            <p:nvPr userDrawn="1"/>
          </p:nvSpPr>
          <p:spPr>
            <a:xfrm>
              <a:off x="3640825"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pPr>
              <a:endParaRPr lang="en-US">
                <a:solidFill>
                  <a:prstClr val="white"/>
                </a:solidFill>
              </a:endParaRPr>
            </a:p>
          </p:txBody>
        </p:sp>
        <p:sp>
          <p:nvSpPr>
            <p:cNvPr id="1048598" name="燕尾形 15"/>
            <p:cNvSpPr/>
            <p:nvPr userDrawn="1"/>
          </p:nvSpPr>
          <p:spPr>
            <a:xfrm>
              <a:off x="3453800" y="3717032"/>
              <a:ext cx="182271" cy="228600"/>
            </a:xfrm>
            <a:prstGeom prst="chevron">
              <a:avLst>
                <a:gd name="adj" fmla="val 50000"/>
              </a:avLst>
            </a:prstGeom>
            <a:grp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pPr>
              <a:endParaRPr lang="en-US">
                <a:solidFill>
                  <a:prstClr val="white"/>
                </a:solidFil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30"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1048631"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32"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33" name="日期占位符 4"/>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34" name="页脚占位符 5"/>
          <p:cNvSpPr>
            <a:spLocks noGrp="1"/>
          </p:cNvSpPr>
          <p:nvPr>
            <p:ph type="ftr" sz="quarter" idx="11"/>
          </p:nvPr>
        </p:nvSpPr>
        <p:spPr/>
        <p:txBody>
          <a:bodyPr/>
          <a:lstStyle/>
          <a:p>
            <a:endParaRPr lang="zh-CN" altLang="en-US"/>
          </a:p>
        </p:txBody>
      </p:sp>
      <p:sp>
        <p:nvSpPr>
          <p:cNvPr id="1048635" name="灯片编号占位符 6"/>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36" name="标题 1"/>
          <p:cNvSpPr>
            <a:spLocks noGrp="1"/>
          </p:cNvSpPr>
          <p:nvPr>
            <p:ph type="title"/>
          </p:nvPr>
        </p:nvSpPr>
        <p:spPr/>
        <p:txBody>
          <a:bodyPr/>
          <a:lstStyle/>
          <a:p>
            <a:r>
              <a:rPr lang="zh-CN" altLang="en-US"/>
              <a:t>单击此处编辑母版标题样式</a:t>
            </a:r>
            <a:endParaRPr lang="zh-CN" altLang="en-US"/>
          </a:p>
        </p:txBody>
      </p:sp>
      <p:sp>
        <p:nvSpPr>
          <p:cNvPr id="1048637"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38"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39" name="页脚占位符 4"/>
          <p:cNvSpPr>
            <a:spLocks noGrp="1"/>
          </p:cNvSpPr>
          <p:nvPr>
            <p:ph type="ftr" sz="quarter" idx="11"/>
          </p:nvPr>
        </p:nvSpPr>
        <p:spPr/>
        <p:txBody>
          <a:bodyPr/>
          <a:lstStyle/>
          <a:p>
            <a:endParaRPr lang="zh-CN" altLang="en-US"/>
          </a:p>
        </p:txBody>
      </p:sp>
      <p:sp>
        <p:nvSpPr>
          <p:cNvPr id="1048640"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25"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1048626" name="竖排文字占位符 2"/>
          <p:cNvSpPr>
            <a:spLocks noGrp="1"/>
          </p:cNvSpPr>
          <p:nvPr>
            <p:ph type="body" orient="vert" idx="1"/>
          </p:nvPr>
        </p:nvSpPr>
        <p:spPr>
          <a:xfrm>
            <a:off x="628650" y="365125"/>
            <a:ext cx="57626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27"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28" name="页脚占位符 4"/>
          <p:cNvSpPr>
            <a:spLocks noGrp="1"/>
          </p:cNvSpPr>
          <p:nvPr>
            <p:ph type="ftr" sz="quarter" idx="11"/>
          </p:nvPr>
        </p:nvSpPr>
        <p:spPr/>
        <p:txBody>
          <a:bodyPr/>
          <a:lstStyle/>
          <a:p>
            <a:endParaRPr lang="zh-CN" altLang="en-US"/>
          </a:p>
        </p:txBody>
      </p:sp>
      <p:sp>
        <p:nvSpPr>
          <p:cNvPr id="1048629"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41"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1048642"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643" name="日期占位符 3"/>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44" name="页脚占位符 4"/>
          <p:cNvSpPr>
            <a:spLocks noGrp="1"/>
          </p:cNvSpPr>
          <p:nvPr>
            <p:ph type="ftr" sz="quarter" idx="11"/>
          </p:nvPr>
        </p:nvSpPr>
        <p:spPr/>
        <p:txBody>
          <a:bodyPr/>
          <a:lstStyle/>
          <a:p>
            <a:endParaRPr lang="zh-CN" altLang="en-US"/>
          </a:p>
        </p:txBody>
      </p:sp>
      <p:sp>
        <p:nvSpPr>
          <p:cNvPr id="1048645" name="灯片编号占位符 5"/>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46" name="标题 1"/>
          <p:cNvSpPr>
            <a:spLocks noGrp="1"/>
          </p:cNvSpPr>
          <p:nvPr>
            <p:ph type="title"/>
          </p:nvPr>
        </p:nvSpPr>
        <p:spPr/>
        <p:txBody>
          <a:bodyPr/>
          <a:lstStyle/>
          <a:p>
            <a:r>
              <a:rPr lang="zh-CN" altLang="en-US"/>
              <a:t>单击此处编辑母版标题样式</a:t>
            </a:r>
            <a:endParaRPr lang="zh-CN" altLang="en-US"/>
          </a:p>
        </p:txBody>
      </p:sp>
      <p:sp>
        <p:nvSpPr>
          <p:cNvPr id="1048647" name="内容占位符 2"/>
          <p:cNvSpPr>
            <a:spLocks noGrp="1"/>
          </p:cNvSpPr>
          <p:nvPr>
            <p:ph sz="half" idx="1"/>
          </p:nvPr>
        </p:nvSpPr>
        <p:spPr>
          <a:xfrm>
            <a:off x="62865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48" name="内容占位符 3"/>
          <p:cNvSpPr>
            <a:spLocks noGrp="1"/>
          </p:cNvSpPr>
          <p:nvPr>
            <p:ph sz="half" idx="2"/>
          </p:nvPr>
        </p:nvSpPr>
        <p:spPr>
          <a:xfrm>
            <a:off x="4648200" y="1825625"/>
            <a:ext cx="386715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49" name="日期占位符 4"/>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50" name="页脚占位符 5"/>
          <p:cNvSpPr>
            <a:spLocks noGrp="1"/>
          </p:cNvSpPr>
          <p:nvPr>
            <p:ph type="ftr" sz="quarter" idx="11"/>
          </p:nvPr>
        </p:nvSpPr>
        <p:spPr/>
        <p:txBody>
          <a:bodyPr/>
          <a:lstStyle/>
          <a:p>
            <a:endParaRPr lang="zh-CN" altLang="en-US"/>
          </a:p>
        </p:txBody>
      </p:sp>
      <p:sp>
        <p:nvSpPr>
          <p:cNvPr id="1048651" name="灯片编号占位符 6"/>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5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104865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5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5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5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57" name="日期占位符 6"/>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58" name="页脚占位符 7"/>
          <p:cNvSpPr>
            <a:spLocks noGrp="1"/>
          </p:cNvSpPr>
          <p:nvPr>
            <p:ph type="ftr" sz="quarter" idx="11"/>
          </p:nvPr>
        </p:nvSpPr>
        <p:spPr/>
        <p:txBody>
          <a:bodyPr/>
          <a:lstStyle/>
          <a:p>
            <a:endParaRPr lang="zh-CN" altLang="en-US"/>
          </a:p>
        </p:txBody>
      </p:sp>
      <p:sp>
        <p:nvSpPr>
          <p:cNvPr id="1048659" name="灯片编号占位符 8"/>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21" name="标题 1"/>
          <p:cNvSpPr>
            <a:spLocks noGrp="1"/>
          </p:cNvSpPr>
          <p:nvPr>
            <p:ph type="title"/>
          </p:nvPr>
        </p:nvSpPr>
        <p:spPr/>
        <p:txBody>
          <a:bodyPr/>
          <a:lstStyle/>
          <a:p>
            <a:r>
              <a:rPr lang="zh-CN" altLang="en-US"/>
              <a:t>单击此处编辑母版标题样式</a:t>
            </a:r>
            <a:endParaRPr lang="zh-CN" altLang="en-US"/>
          </a:p>
        </p:txBody>
      </p:sp>
      <p:sp>
        <p:nvSpPr>
          <p:cNvPr id="1048622" name="日期占位符 2"/>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23" name="页脚占位符 3"/>
          <p:cNvSpPr>
            <a:spLocks noGrp="1"/>
          </p:cNvSpPr>
          <p:nvPr>
            <p:ph type="ftr" sz="quarter" idx="11"/>
          </p:nvPr>
        </p:nvSpPr>
        <p:spPr/>
        <p:txBody>
          <a:bodyPr/>
          <a:lstStyle/>
          <a:p>
            <a:endParaRPr lang="zh-CN" altLang="en-US"/>
          </a:p>
        </p:txBody>
      </p:sp>
      <p:sp>
        <p:nvSpPr>
          <p:cNvPr id="1048624" name="灯片编号占位符 4"/>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60" name="日期占位符 1"/>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61" name="页脚占位符 2"/>
          <p:cNvSpPr>
            <a:spLocks noGrp="1"/>
          </p:cNvSpPr>
          <p:nvPr>
            <p:ph type="ftr" sz="quarter" idx="11"/>
          </p:nvPr>
        </p:nvSpPr>
        <p:spPr/>
        <p:txBody>
          <a:bodyPr/>
          <a:lstStyle/>
          <a:p>
            <a:endParaRPr lang="zh-CN" altLang="en-US"/>
          </a:p>
        </p:txBody>
      </p:sp>
      <p:sp>
        <p:nvSpPr>
          <p:cNvPr id="1048662" name="灯片编号占位符 3"/>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63"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1048664"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65"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66" name="日期占位符 4"/>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67" name="页脚占位符 5"/>
          <p:cNvSpPr>
            <a:spLocks noGrp="1"/>
          </p:cNvSpPr>
          <p:nvPr>
            <p:ph type="ftr" sz="quarter" idx="11"/>
          </p:nvPr>
        </p:nvSpPr>
        <p:spPr/>
        <p:txBody>
          <a:bodyPr/>
          <a:lstStyle/>
          <a:p>
            <a:endParaRPr lang="zh-CN" altLang="en-US"/>
          </a:p>
        </p:txBody>
      </p:sp>
      <p:sp>
        <p:nvSpPr>
          <p:cNvPr id="1048668" name="灯片编号占位符 6"/>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30"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1048631"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32"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33" name="日期占位符 4"/>
          <p:cNvSpPr>
            <a:spLocks noGrp="1"/>
          </p:cNvSpPr>
          <p:nvPr>
            <p:ph type="dt" sz="half" idx="10"/>
          </p:nvPr>
        </p:nvSpPr>
        <p:spPr>
          <a:xfrm>
            <a:off x="628650" y="6356350"/>
            <a:ext cx="2057400" cy="365125"/>
          </a:xfrm>
          <a:prstGeom prst="rect">
            <a:avLst/>
          </a:prstGeom>
        </p:spPr>
        <p:txBody>
          <a:bodyPr/>
          <a:lstStyle/>
          <a:p>
            <a:fld id="{6BB57CA0-76D5-4D8D-AE14-28AF40370E08}" type="datetimeFigureOut">
              <a:rPr lang="zh-CN" altLang="en-US" smtClean="0"/>
            </a:fld>
            <a:endParaRPr lang="zh-CN" altLang="en-US"/>
          </a:p>
        </p:txBody>
      </p:sp>
      <p:sp>
        <p:nvSpPr>
          <p:cNvPr id="1048634" name="页脚占位符 5"/>
          <p:cNvSpPr>
            <a:spLocks noGrp="1"/>
          </p:cNvSpPr>
          <p:nvPr>
            <p:ph type="ftr" sz="quarter" idx="11"/>
          </p:nvPr>
        </p:nvSpPr>
        <p:spPr/>
        <p:txBody>
          <a:bodyPr/>
          <a:lstStyle/>
          <a:p>
            <a:endParaRPr lang="zh-CN" altLang="en-US"/>
          </a:p>
        </p:txBody>
      </p:sp>
      <p:sp>
        <p:nvSpPr>
          <p:cNvPr id="1048635" name="灯片编号占位符 6"/>
          <p:cNvSpPr>
            <a:spLocks noGrp="1"/>
          </p:cNvSpPr>
          <p:nvPr>
            <p:ph type="sldNum" sz="quarter" idx="12"/>
          </p:nvPr>
        </p:nvSpPr>
        <p:spPr/>
        <p:txBody>
          <a:bodyPr/>
          <a:lstStyle/>
          <a:p>
            <a:fld id="{54FA6E4E-5C42-4058-BEAA-032A0B0EA2A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7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79"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A6E4E-5C42-4058-BEAA-032A0B0EA2A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7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79"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A6E4E-5C42-4058-BEAA-032A0B0EA2A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ncbi.nlm.nih.gov/pubmed?term=%22Allen%20ER%22%5bAuthor%5d" TargetMode="External"/><Relationship Id="rId2" Type="http://schemas.openxmlformats.org/officeDocument/2006/relationships/hyperlink" Target="http://www.ncbi.nlm.nih.gov/pubmed?term=%22Fulton%20MM%22%5bAuthor%5d" TargetMode="Externa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oleObject" Target="../embeddings/Workbook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11"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个人</a:t>
            </a:r>
            <a:r>
              <a:rPr lang="zh-CN" altLang="en-US" dirty="0" smtClean="0">
                <a:latin typeface="微软雅黑" panose="020B0503020204020204" pitchFamily="34" charset="-122"/>
                <a:ea typeface="微软雅黑" panose="020B0503020204020204" pitchFamily="34" charset="-122"/>
              </a:rPr>
              <a:t>简介</a:t>
            </a:r>
            <a:endParaRPr lang="zh-CN" altLang="en-US" dirty="0">
              <a:latin typeface="微软雅黑" panose="020B0503020204020204" pitchFamily="34" charset="-122"/>
              <a:ea typeface="微软雅黑" panose="020B0503020204020204" pitchFamily="34" charset="-122"/>
            </a:endParaRPr>
          </a:p>
        </p:txBody>
      </p:sp>
      <p:sp>
        <p:nvSpPr>
          <p:cNvPr id="1048612" name="内容占位符 2"/>
          <p:cNvSpPr>
            <a:spLocks noGrp="1"/>
          </p:cNvSpPr>
          <p:nvPr>
            <p:ph idx="1"/>
          </p:nvPr>
        </p:nvSpPr>
        <p:spPr>
          <a:xfrm>
            <a:off x="3995936" y="980728"/>
            <a:ext cx="4968552" cy="5672379"/>
          </a:xfrm>
        </p:spPr>
        <p:txBody>
          <a:bodyPr>
            <a:noAutofit/>
          </a:bodyPr>
          <a:lstStyle/>
          <a:p>
            <a:pPr>
              <a:lnSpc>
                <a:spcPts val="1900"/>
              </a:lnSpc>
              <a:buFont typeface="Wingdings" panose="05000000000000000000" pitchFamily="2" charset="2"/>
              <a:buChar char="Ø"/>
            </a:pP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北京大学医学部毕业</a:t>
            </a:r>
            <a:endPar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ts val="1900"/>
              </a:lnSpc>
              <a:buFont typeface="Wingdings" panose="05000000000000000000" pitchFamily="2" charset="2"/>
              <a:buChar char="Ø"/>
            </a:pP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北京协和医院老年医学科 医师</a:t>
            </a:r>
            <a:endPar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ts val="1900"/>
              </a:lnSpc>
              <a:buFont typeface="Wingdings" panose="05000000000000000000" pitchFamily="2" charset="2"/>
              <a:buChar char="Ø"/>
            </a:pP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2012年</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——8</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 台湾台北荣民总医院高龄医学中心进修老年医学</a:t>
            </a:r>
            <a:endPar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buFont typeface="Wingdings" panose="05000000000000000000" pitchFamily="2" charset="2"/>
              <a:buChar char="Ø"/>
            </a:pP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2013</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月美国哈佛大学参观学习</a:t>
            </a:r>
            <a:endPar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buFont typeface="Wingdings" panose="05000000000000000000" pitchFamily="2" charset="2"/>
              <a:buChar char="Ø"/>
            </a:pP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台湾进修舒缓医学</a:t>
            </a:r>
            <a:endPar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buFont typeface="Wingdings" panose="05000000000000000000" pitchFamily="2" charset="2"/>
              <a:buChar char="Ø"/>
            </a:pPr>
            <a:r>
              <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主编及编写《安宁缓和医疗症状处理手册》、《协和老年医学》、《老年医学临床实践》、《老年医学诊疗常规》、《现代老年医学概要》</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老年医学速查手册</a:t>
            </a: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等多部书籍。</a:t>
            </a:r>
            <a:endPar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buFont typeface="Wingdings" panose="05000000000000000000" pitchFamily="2" charset="2"/>
              <a:buChar char="Ø"/>
            </a:pP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社会兼职：</a:t>
            </a:r>
            <a:endPar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pPr>
            <a:r>
              <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中国老年学学会老年医学委员会青年委员</a:t>
            </a:r>
            <a:endPar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pPr>
            <a:r>
              <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中国老年医学学会舒缓与姑息医疗分会委员</a:t>
            </a:r>
            <a:endPar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pPr>
            <a:r>
              <a:rPr lang="en-US"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Asia Pacific Hospice Palliative Care Network </a:t>
            </a:r>
            <a:r>
              <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委员</a:t>
            </a:r>
            <a:endPar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pPr>
            <a:r>
              <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中国老年保健医学研究会缓和医疗分会委员</a:t>
            </a:r>
            <a:endPar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pPr>
            <a:r>
              <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rPr>
              <a:t>北京健康管理协会老年健康管理分会委员</a:t>
            </a:r>
            <a:r>
              <a:rPr lang="zh-CN" altLang="en-US" sz="1800" noProof="1" smtClean="0">
                <a:latin typeface="微软雅黑" panose="020B0503020204020204" pitchFamily="34" charset="-122"/>
                <a:ea typeface="微软雅黑" panose="020B0503020204020204" pitchFamily="34" charset="-122"/>
                <a:cs typeface="微软雅黑" panose="020B0503020204020204" pitchFamily="34" charset="-122"/>
              </a:rPr>
              <a:t>等</a:t>
            </a:r>
            <a:endParaRPr lang="zh-CN" altLang="zh-CN" sz="1800" noProof="1"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ts val="1900"/>
              </a:lnSpc>
              <a:buFont typeface="Wingdings" panose="05000000000000000000" pitchFamily="2" charset="2"/>
              <a:buChar char="Ø"/>
            </a:pPr>
            <a:endParaRPr lang="en-US" altLang="zh-CN" sz="2000" noProof="1"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学术兼职</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（微软雅黑</a:t>
            </a:r>
            <a:r>
              <a:rPr lang="en-US" altLang="zh-CN" sz="2000" dirty="0">
                <a:latin typeface="微软雅黑" panose="020B0503020204020204" pitchFamily="34" charset="-122"/>
                <a:ea typeface="微软雅黑" panose="020B0503020204020204" pitchFamily="34" charset="-122"/>
              </a:rPr>
              <a:t>20-24</a:t>
            </a:r>
            <a:r>
              <a:rPr lang="zh-CN" altLang="en-US" sz="2000" dirty="0">
                <a:latin typeface="微软雅黑" panose="020B0503020204020204" pitchFamily="34" charset="-122"/>
                <a:ea typeface="微软雅黑" panose="020B0503020204020204" pitchFamily="34" charset="-122"/>
              </a:rPr>
              <a:t>号</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indent="0">
              <a:buNone/>
            </a:pPr>
            <a:endParaRPr lang="zh-CN" altLang="en-US" sz="2400" dirty="0">
              <a:latin typeface="微软雅黑" panose="020B0503020204020204" pitchFamily="34" charset="-122"/>
              <a:ea typeface="微软雅黑" panose="020B0503020204020204" pitchFamily="34" charset="-122"/>
            </a:endParaRPr>
          </a:p>
        </p:txBody>
      </p:sp>
      <p:sp>
        <p:nvSpPr>
          <p:cNvPr id="1048613" name="TextBox 4"/>
          <p:cNvSpPr txBox="1"/>
          <p:nvPr/>
        </p:nvSpPr>
        <p:spPr>
          <a:xfrm>
            <a:off x="785786" y="1857364"/>
            <a:ext cx="2786082" cy="2308324"/>
          </a:xfrm>
          <a:prstGeom prst="rect">
            <a:avLst/>
          </a:prstGeom>
          <a:noFill/>
          <a:ln>
            <a:solidFill>
              <a:srgbClr val="080808"/>
            </a:solidFill>
          </a:ln>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1048614" name="TextBox 5"/>
          <p:cNvSpPr txBox="1"/>
          <p:nvPr/>
        </p:nvSpPr>
        <p:spPr>
          <a:xfrm>
            <a:off x="971600" y="4758633"/>
            <a:ext cx="2500330" cy="1198880"/>
          </a:xfrm>
          <a:prstGeom prst="rect">
            <a:avLst/>
          </a:prstGeom>
          <a:solidFill>
            <a:schemeClr val="bg1"/>
          </a:solidFill>
          <a:ln w="9525">
            <a:noFill/>
          </a:ln>
        </p:spPr>
        <p:txBody>
          <a:bodyPr wrap="square" rtlCol="0">
            <a:spAutoFit/>
          </a:bodyPr>
          <a:lstStyle/>
          <a:p>
            <a:r>
              <a:rPr lang="en-US" altLang="zh-CN" dirty="0" smtClean="0">
                <a:ln>
                  <a:noFill/>
                </a:ln>
              </a:rPr>
              <a:t>  </a:t>
            </a:r>
            <a:r>
              <a:rPr lang="zh-CN" altLang="en-US" dirty="0" smtClean="0">
                <a:ln>
                  <a:noFill/>
                </a:ln>
              </a:rPr>
              <a:t>曲璇</a:t>
            </a:r>
            <a:r>
              <a:rPr lang="en-US" altLang="zh-CN" dirty="0" smtClean="0">
                <a:ln>
                  <a:noFill/>
                </a:ln>
              </a:rPr>
              <a:t> </a:t>
            </a:r>
            <a:endParaRPr lang="en-US" altLang="zh-CN" dirty="0" smtClean="0">
              <a:ln>
                <a:noFill/>
              </a:ln>
            </a:endParaRPr>
          </a:p>
          <a:p>
            <a:r>
              <a:rPr lang="en-US" altLang="zh-CN" dirty="0" smtClean="0">
                <a:ln>
                  <a:noFill/>
                </a:ln>
              </a:rPr>
              <a:t>  </a:t>
            </a:r>
            <a:r>
              <a:rPr lang="zh-CN" altLang="en-US" dirty="0" smtClean="0">
                <a:ln>
                  <a:noFill/>
                </a:ln>
              </a:rPr>
              <a:t>北京协和医院老年科</a:t>
            </a:r>
            <a:endParaRPr lang="en-US" altLang="zh-CN" dirty="0">
              <a:ln>
                <a:noFill/>
              </a:ln>
            </a:endParaRPr>
          </a:p>
          <a:p>
            <a:r>
              <a:rPr lang="en-US" altLang="zh-CN" dirty="0" smtClean="0">
                <a:ln>
                  <a:noFill/>
                </a:ln>
                <a:sym typeface="+mn-ea"/>
              </a:rPr>
              <a:t>  </a:t>
            </a:r>
            <a:r>
              <a:rPr lang="zh-CN" altLang="en-US" dirty="0" smtClean="0">
                <a:ln>
                  <a:noFill/>
                </a:ln>
                <a:sym typeface="+mn-ea"/>
              </a:rPr>
              <a:t>副主任医师</a:t>
            </a:r>
            <a:endParaRPr lang="en-US" altLang="zh-CN" dirty="0" smtClean="0">
              <a:ln>
                <a:noFill/>
              </a:ln>
            </a:endParaRPr>
          </a:p>
          <a:p>
            <a:endParaRPr lang="en-US" altLang="zh-CN" dirty="0" smtClean="0">
              <a:ln>
                <a:noFill/>
              </a:ln>
            </a:endParaRPr>
          </a:p>
        </p:txBody>
      </p:sp>
      <p:pic>
        <p:nvPicPr>
          <p:cNvPr id="6" name="内容占位符 5" descr="C:\Users\ADMINI~1\AppData\Local\Temp\WeChat Files\467513370096834384.jpg"/>
          <p:cNvPicPr>
            <a:picLocks noChangeArrowheads="1"/>
          </p:cNvPicPr>
          <p:nvPr/>
        </p:nvPicPr>
        <p:blipFill>
          <a:blip r:embed="rId1" cstate="print"/>
          <a:srcRect/>
          <a:stretch>
            <a:fillRect/>
          </a:stretch>
        </p:blipFill>
        <p:spPr>
          <a:xfrm>
            <a:off x="755576" y="1196752"/>
            <a:ext cx="2808312" cy="31683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老年综合评估</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全面关注与老年人健康和功能状态相关的所有问题，从疾病、体能、认知、心理和社会等多维度对老年患者进行全面的评估，进而确定治疗目标，做针对性的干预。</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smtClean="0">
                <a:solidFill>
                  <a:srgbClr val="FF0000"/>
                </a:solidFill>
                <a:latin typeface="微软雅黑" panose="020B0503020204020204" pitchFamily="34" charset="-122"/>
                <a:ea typeface="微软雅黑" panose="020B0503020204020204" pitchFamily="34" charset="-122"/>
              </a:rPr>
              <a:t>最大限度地提高或维持老年人的生活质量。</a:t>
            </a:r>
            <a:endParaRPr lang="zh-CN" altLang="en-US" dirty="0"/>
          </a:p>
        </p:txBody>
      </p:sp>
      <p:sp>
        <p:nvSpPr>
          <p:cNvPr id="4" name="圆角矩形 3"/>
          <p:cNvSpPr>
            <a:spLocks noChangeArrowheads="1"/>
          </p:cNvSpPr>
          <p:nvPr/>
        </p:nvSpPr>
        <p:spPr bwMode="auto">
          <a:xfrm>
            <a:off x="3275856" y="5013176"/>
            <a:ext cx="2952328" cy="698624"/>
          </a:xfrm>
          <a:prstGeom prst="roundRect">
            <a:avLst>
              <a:gd name="adj" fmla="val 16667"/>
            </a:avLst>
          </a:prstGeom>
          <a:solidFill>
            <a:srgbClr val="C6D9F1"/>
          </a:solidFill>
          <a:ln w="25400">
            <a:solidFill>
              <a:srgbClr val="385D8A"/>
            </a:solidFill>
            <a:round/>
          </a:ln>
        </p:spPr>
        <p:txBody>
          <a:bodyPr anchor="ctr"/>
          <a:lstStyle/>
          <a:p>
            <a:pPr algn="ctr"/>
            <a:r>
              <a:rPr lang="zh-CN" altLang="en-US" sz="3600" b="1" dirty="0">
                <a:solidFill>
                  <a:srgbClr val="FF0000"/>
                </a:solidFill>
                <a:latin typeface="微软雅黑" panose="020B0503020204020204" pitchFamily="34" charset="-122"/>
                <a:ea typeface="微软雅黑" panose="020B0503020204020204" pitchFamily="34" charset="-122"/>
              </a:rPr>
              <a:t>全人管理</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老年综合评估</a:t>
            </a:r>
            <a:endParaRPr lang="zh-CN" altLang="en-US" dirty="0">
              <a:latin typeface="微软雅黑" panose="020B0503020204020204" pitchFamily="34" charset="-122"/>
              <a:ea typeface="微软雅黑" panose="020B0503020204020204" pitchFamily="34" charset="-122"/>
            </a:endParaRPr>
          </a:p>
        </p:txBody>
      </p:sp>
      <p:pic>
        <p:nvPicPr>
          <p:cNvPr id="4" name="Picture 3"/>
          <p:cNvPicPr>
            <a:picLocks noGrp="1" noChangeAspect="1" noChangeArrowheads="1"/>
          </p:cNvPicPr>
          <p:nvPr>
            <p:ph idx="1"/>
          </p:nvPr>
        </p:nvPicPr>
        <p:blipFill>
          <a:blip r:embed="rId1" cstate="print"/>
          <a:srcRect/>
          <a:stretch>
            <a:fillRect/>
          </a:stretch>
        </p:blipFill>
        <p:spPr>
          <a:xfrm>
            <a:off x="0" y="980728"/>
            <a:ext cx="9127095" cy="5112568"/>
          </a:xfrm>
        </p:spPr>
      </p:pic>
      <p:sp>
        <p:nvSpPr>
          <p:cNvPr id="5" name="圆角矩形 4"/>
          <p:cNvSpPr/>
          <p:nvPr/>
        </p:nvSpPr>
        <p:spPr>
          <a:xfrm>
            <a:off x="179512" y="2204864"/>
            <a:ext cx="8136904" cy="2880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老年综合评估</a:t>
            </a:r>
            <a:endParaRPr lang="zh-CN" altLang="en-US" dirty="0">
              <a:latin typeface="微软雅黑" panose="020B0503020204020204" pitchFamily="34" charset="-122"/>
              <a:ea typeface="微软雅黑" panose="020B0503020204020204" pitchFamily="34" charset="-122"/>
            </a:endParaRPr>
          </a:p>
        </p:txBody>
      </p:sp>
      <p:pic>
        <p:nvPicPr>
          <p:cNvPr id="2050" name="Picture 2"/>
          <p:cNvPicPr>
            <a:picLocks noGrp="1" noChangeAspect="1" noChangeArrowheads="1"/>
          </p:cNvPicPr>
          <p:nvPr>
            <p:ph idx="1"/>
          </p:nvPr>
        </p:nvPicPr>
        <p:blipFill>
          <a:blip r:embed="rId1" cstate="print"/>
          <a:srcRect l="17131" t="21113" r="16218" b="12337"/>
          <a:stretch>
            <a:fillRect/>
          </a:stretch>
        </p:blipFill>
        <p:spPr bwMode="auto">
          <a:xfrm>
            <a:off x="683568" y="1268760"/>
            <a:ext cx="7692562" cy="432048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4000" dirty="0" smtClean="0">
                <a:latin typeface="微软雅黑" panose="020B0503020204020204" pitchFamily="34" charset="-122"/>
                <a:ea typeface="微软雅黑" panose="020B0503020204020204" pitchFamily="34" charset="-122"/>
              </a:rPr>
              <a:t>多重用药</a:t>
            </a:r>
            <a:endParaRPr lang="zh-CN" altLang="en-US" dirty="0"/>
          </a:p>
        </p:txBody>
      </p:sp>
      <p:sp>
        <p:nvSpPr>
          <p:cNvPr id="3" name="内容占位符 2"/>
          <p:cNvSpPr>
            <a:spLocks noGrp="1"/>
          </p:cNvSpPr>
          <p:nvPr>
            <p:ph idx="1"/>
          </p:nvPr>
        </p:nvSpPr>
        <p:spPr>
          <a:xfrm>
            <a:off x="628650" y="1247875"/>
            <a:ext cx="8119814" cy="4621459"/>
          </a:xfrm>
        </p:spPr>
        <p:txBody>
          <a:bodyPr/>
          <a:lstStyle/>
          <a:p>
            <a:pPr>
              <a:buNone/>
            </a:pPr>
            <a:r>
              <a:rPr lang="zh-CN" altLang="en-US" sz="3200" dirty="0" smtClean="0">
                <a:latin typeface="微软雅黑" panose="020B0503020204020204" pitchFamily="34" charset="-122"/>
                <a:ea typeface="微软雅黑" panose="020B0503020204020204" pitchFamily="34" charset="-122"/>
              </a:rPr>
              <a:t>多重用药 </a:t>
            </a:r>
            <a:r>
              <a:rPr lang="en-US" altLang="zh-CN" sz="3200" dirty="0" err="1" smtClean="0">
                <a:latin typeface="微软雅黑" panose="020B0503020204020204" pitchFamily="34" charset="-122"/>
                <a:ea typeface="微软雅黑" panose="020B0503020204020204" pitchFamily="34" charset="-122"/>
              </a:rPr>
              <a:t>polypharmacy</a:t>
            </a:r>
            <a:r>
              <a:rPr lang="zh-CN" altLang="en-US" sz="3200" dirty="0" smtClean="0">
                <a:latin typeface="微软雅黑" panose="020B0503020204020204" pitchFamily="34" charset="-122"/>
                <a:ea typeface="微软雅黑" panose="020B0503020204020204" pitchFamily="34" charset="-122"/>
              </a:rPr>
              <a:t>，</a:t>
            </a:r>
            <a:r>
              <a:rPr lang="zh-CN" altLang="en-US" sz="3200" dirty="0" smtClean="0">
                <a:solidFill>
                  <a:srgbClr val="FF0000"/>
                </a:solidFill>
                <a:latin typeface="微软雅黑" panose="020B0503020204020204" pitchFamily="34" charset="-122"/>
                <a:ea typeface="微软雅黑" panose="020B0503020204020204" pitchFamily="34" charset="-122"/>
              </a:rPr>
              <a:t>同时使用多种药物（</a:t>
            </a:r>
            <a:r>
              <a:rPr lang="zh-CN" altLang="en-US" sz="3200" dirty="0" smtClean="0">
                <a:solidFill>
                  <a:srgbClr val="FF0000"/>
                </a:solidFill>
                <a:latin typeface="微软雅黑" panose="020B0503020204020204" pitchFamily="34" charset="-122"/>
                <a:ea typeface="微软雅黑" panose="020B0503020204020204" pitchFamily="34" charset="-122"/>
                <a:sym typeface="Symbol" panose="05050102010706020507" pitchFamily="18" charset="2"/>
              </a:rPr>
              <a:t> </a:t>
            </a:r>
            <a:r>
              <a:rPr lang="en-US" altLang="zh-CN" sz="3200" dirty="0" smtClean="0">
                <a:solidFill>
                  <a:srgbClr val="FF0000"/>
                </a:solidFill>
                <a:latin typeface="微软雅黑" panose="020B0503020204020204" pitchFamily="34" charset="-122"/>
                <a:ea typeface="微软雅黑" panose="020B0503020204020204" pitchFamily="34" charset="-122"/>
                <a:sym typeface="Symbol" panose="05050102010706020507" pitchFamily="18" charset="2"/>
              </a:rPr>
              <a:t>5</a:t>
            </a:r>
            <a:r>
              <a:rPr lang="zh-CN" altLang="en-US" sz="3200" dirty="0" smtClean="0">
                <a:solidFill>
                  <a:srgbClr val="FF0000"/>
                </a:solidFill>
                <a:latin typeface="微软雅黑" panose="020B0503020204020204" pitchFamily="34" charset="-122"/>
                <a:ea typeface="微软雅黑" panose="020B0503020204020204" pitchFamily="34" charset="-122"/>
              </a:rPr>
              <a:t>种）</a:t>
            </a:r>
            <a:endParaRPr lang="zh-CN" altLang="en-US" sz="3200" dirty="0" smtClean="0">
              <a:solidFill>
                <a:srgbClr val="FF0000"/>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sym typeface="Symbol" panose="05050102010706020507" pitchFamily="18" charset="2"/>
              </a:rPr>
              <a:t> &gt;5</a:t>
            </a:r>
            <a:r>
              <a:rPr lang="zh-CN" altLang="en-US" sz="2400" dirty="0" smtClean="0">
                <a:latin typeface="微软雅黑" panose="020B0503020204020204" pitchFamily="34" charset="-122"/>
                <a:ea typeface="微软雅黑" panose="020B0503020204020204" pitchFamily="34" charset="-122"/>
              </a:rPr>
              <a:t>种药物潜在的药物相互作用发生率增至</a:t>
            </a:r>
            <a:r>
              <a:rPr lang="en-US" altLang="zh-CN" sz="2400" dirty="0" smtClean="0">
                <a:latin typeface="微软雅黑" panose="020B0503020204020204" pitchFamily="34" charset="-122"/>
                <a:ea typeface="微软雅黑" panose="020B0503020204020204" pitchFamily="34" charset="-122"/>
              </a:rPr>
              <a:t>54%</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ADR&gt;10%</a:t>
            </a:r>
            <a:r>
              <a:rPr lang="zh-CN" altLang="en-US" sz="2400" dirty="0" smtClean="0">
                <a:latin typeface="微软雅黑" panose="020B0503020204020204" pitchFamily="34" charset="-122"/>
                <a:ea typeface="微软雅黑" panose="020B0503020204020204" pitchFamily="34" charset="-122"/>
              </a:rPr>
              <a:t>）</a:t>
            </a:r>
            <a:endParaRPr lang="zh-CN" altLang="en-US" sz="240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 近</a:t>
            </a:r>
            <a:r>
              <a:rPr lang="en-US" altLang="zh-CN" sz="2400" dirty="0" smtClean="0">
                <a:latin typeface="微软雅黑" panose="020B0503020204020204" pitchFamily="34" charset="-122"/>
                <a:ea typeface="微软雅黑" panose="020B0503020204020204" pitchFamily="34" charset="-122"/>
              </a:rPr>
              <a:t>1/3</a:t>
            </a:r>
            <a:r>
              <a:rPr lang="zh-CN" altLang="en-US" sz="2400" dirty="0" smtClean="0">
                <a:latin typeface="微软雅黑" panose="020B0503020204020204" pitchFamily="34" charset="-122"/>
                <a:ea typeface="微软雅黑" panose="020B0503020204020204" pitchFamily="34" charset="-122"/>
              </a:rPr>
              <a:t>老年人住院问题与药物相关，其中</a:t>
            </a:r>
            <a:r>
              <a:rPr lang="en-US" altLang="zh-CN" sz="2400" dirty="0" smtClean="0">
                <a:latin typeface="微软雅黑" panose="020B0503020204020204" pitchFamily="34" charset="-122"/>
                <a:ea typeface="微软雅黑" panose="020B0503020204020204" pitchFamily="34" charset="-122"/>
              </a:rPr>
              <a:t>70%</a:t>
            </a:r>
            <a:r>
              <a:rPr lang="zh-CN" altLang="en-US" sz="2400" dirty="0" smtClean="0">
                <a:latin typeface="微软雅黑" panose="020B0503020204020204" pitchFamily="34" charset="-122"/>
                <a:ea typeface="微软雅黑" panose="020B0503020204020204" pitchFamily="34" charset="-122"/>
              </a:rPr>
              <a:t>为药物不良  反应。</a:t>
            </a:r>
            <a:endParaRPr lang="zh-CN" altLang="en-US" sz="2400" dirty="0" smtClean="0">
              <a:latin typeface="华文新魏" panose="02010800040101010101" pitchFamily="2" charset="-122"/>
              <a:ea typeface="华文新魏" panose="02010800040101010101" pitchFamily="2" charset="-122"/>
            </a:endParaRPr>
          </a:p>
          <a:p>
            <a:endParaRPr lang="zh-CN" altLang="en-US" dirty="0"/>
          </a:p>
        </p:txBody>
      </p:sp>
      <p:pic>
        <p:nvPicPr>
          <p:cNvPr id="4" name="Picture 14" descr="032bf"/>
          <p:cNvPicPr>
            <a:picLocks noChangeAspect="1" noChangeArrowheads="1"/>
          </p:cNvPicPr>
          <p:nvPr/>
        </p:nvPicPr>
        <p:blipFill>
          <a:blip r:embed="rId1" cstate="print"/>
          <a:srcRect/>
          <a:stretch>
            <a:fillRect/>
          </a:stretch>
        </p:blipFill>
        <p:spPr>
          <a:xfrm>
            <a:off x="6372200" y="3976071"/>
            <a:ext cx="2232248" cy="1710415"/>
          </a:xfrm>
          <a:prstGeom prst="rect">
            <a:avLst/>
          </a:prstGeom>
        </p:spPr>
      </p:pic>
      <p:sp>
        <p:nvSpPr>
          <p:cNvPr id="5" name="矩形 4"/>
          <p:cNvSpPr/>
          <p:nvPr/>
        </p:nvSpPr>
        <p:spPr>
          <a:xfrm>
            <a:off x="179512" y="5733256"/>
            <a:ext cx="8640960" cy="646331"/>
          </a:xfrm>
          <a:prstGeom prst="rect">
            <a:avLst/>
          </a:prstGeom>
        </p:spPr>
        <p:txBody>
          <a:bodyPr wrap="square">
            <a:spAutoFit/>
          </a:bodyPr>
          <a:lstStyle/>
          <a:p>
            <a:r>
              <a:rPr lang="en-US" altLang="zh-CN" dirty="0" smtClean="0">
                <a:latin typeface="Calibri" panose="020F0502020204030204" pitchFamily="34" charset="0"/>
                <a:hlinkClick r:id="rId2"/>
              </a:rPr>
              <a:t>Fulton MM</a:t>
            </a:r>
            <a:r>
              <a:rPr lang="en-US" altLang="zh-CN" dirty="0" smtClean="0">
                <a:latin typeface="Calibri" panose="020F0502020204030204" pitchFamily="34" charset="0"/>
              </a:rPr>
              <a:t>, </a:t>
            </a:r>
            <a:r>
              <a:rPr lang="en-US" altLang="zh-CN" dirty="0" smtClean="0">
                <a:latin typeface="Calibri" panose="020F0502020204030204" pitchFamily="34" charset="0"/>
                <a:hlinkClick r:id="rId3"/>
              </a:rPr>
              <a:t>Allen ER</a:t>
            </a:r>
            <a:r>
              <a:rPr lang="en-US" altLang="zh-CN" dirty="0" smtClean="0">
                <a:latin typeface="Calibri" panose="020F0502020204030204" pitchFamily="34" charset="0"/>
              </a:rPr>
              <a:t>. </a:t>
            </a:r>
            <a:r>
              <a:rPr lang="en-US" altLang="zh-CN" dirty="0" err="1" smtClean="0">
                <a:latin typeface="Calibri" panose="020F0502020204030204" pitchFamily="34" charset="0"/>
              </a:rPr>
              <a:t>Polypharmacy</a:t>
            </a:r>
            <a:r>
              <a:rPr lang="en-US" altLang="zh-CN" dirty="0" smtClean="0">
                <a:latin typeface="Calibri" panose="020F0502020204030204" pitchFamily="34" charset="0"/>
              </a:rPr>
              <a:t> in the elderly: a literature review [J]. J Am </a:t>
            </a:r>
            <a:r>
              <a:rPr lang="en-US" altLang="zh-CN" dirty="0" err="1" smtClean="0">
                <a:latin typeface="Calibri" panose="020F0502020204030204" pitchFamily="34" charset="0"/>
              </a:rPr>
              <a:t>Acad</a:t>
            </a:r>
            <a:r>
              <a:rPr lang="en-US" altLang="zh-CN" dirty="0" smtClean="0">
                <a:latin typeface="Calibri" panose="020F0502020204030204" pitchFamily="34" charset="0"/>
              </a:rPr>
              <a:t> Nurse </a:t>
            </a:r>
            <a:r>
              <a:rPr lang="en-US" altLang="zh-CN" dirty="0" err="1" smtClean="0">
                <a:latin typeface="Calibri" panose="020F0502020204030204" pitchFamily="34" charset="0"/>
              </a:rPr>
              <a:t>Pract</a:t>
            </a:r>
            <a:r>
              <a:rPr lang="en-US" altLang="zh-CN" dirty="0" smtClean="0">
                <a:latin typeface="Calibri" panose="020F0502020204030204" pitchFamily="34" charset="0"/>
              </a:rPr>
              <a:t>, 2005; 17(4):123-132.</a:t>
            </a:r>
            <a:endParaRPr lang="en-US" altLang="zh-CN" dirty="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多重用药</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a:buFont typeface="Wingdings" panose="05000000000000000000" pitchFamily="2" charset="2"/>
              <a:buChar char="Ø"/>
              <a:defRPr/>
            </a:pPr>
            <a:r>
              <a:rPr lang="zh-CN" altLang="en-US" sz="2400" b="1" dirty="0">
                <a:latin typeface="+mn-ea"/>
              </a:rPr>
              <a:t>欧洲（</a:t>
            </a:r>
            <a:r>
              <a:rPr lang="en-US" altLang="zh-CN" sz="2400" b="1" dirty="0">
                <a:latin typeface="+mn-ea"/>
              </a:rPr>
              <a:t>n=2707</a:t>
            </a:r>
            <a:r>
              <a:rPr lang="zh-CN" altLang="en-US" sz="2400" b="1" dirty="0">
                <a:latin typeface="+mn-ea"/>
              </a:rPr>
              <a:t>，</a:t>
            </a:r>
            <a:r>
              <a:rPr lang="en-US" altLang="zh-CN" sz="2400" b="1" dirty="0">
                <a:latin typeface="+mn-ea"/>
              </a:rPr>
              <a:t>M 82.2yr</a:t>
            </a:r>
            <a:r>
              <a:rPr lang="zh-CN" altLang="en-US" sz="2400" b="1" dirty="0">
                <a:latin typeface="+mn-ea"/>
              </a:rPr>
              <a:t>）</a:t>
            </a:r>
            <a:r>
              <a:rPr lang="en-US" altLang="zh-CN" sz="2400" b="1" dirty="0">
                <a:latin typeface="+mn-ea"/>
              </a:rPr>
              <a:t>51%&gt;6</a:t>
            </a:r>
            <a:r>
              <a:rPr lang="zh-CN" altLang="en-US" sz="2400" b="1" dirty="0">
                <a:latin typeface="+mn-ea"/>
              </a:rPr>
              <a:t>种</a:t>
            </a:r>
            <a:r>
              <a:rPr lang="zh-CN" altLang="en-US" sz="2400" dirty="0">
                <a:latin typeface="+mn-ea"/>
              </a:rPr>
              <a:t> ；                                                           </a:t>
            </a:r>
            <a:endParaRPr lang="en-US" altLang="zh-CN" sz="2400" dirty="0">
              <a:latin typeface="+mn-ea"/>
            </a:endParaRPr>
          </a:p>
          <a:p>
            <a:pPr>
              <a:buNone/>
              <a:defRPr/>
            </a:pPr>
            <a:r>
              <a:rPr lang="zh-CN" altLang="en-US" sz="2400" b="1" dirty="0">
                <a:latin typeface="+mn-ea"/>
              </a:rPr>
              <a:t>  随机抽样 </a:t>
            </a:r>
            <a:r>
              <a:rPr lang="en-US" altLang="zh-CN" sz="2400" b="1" dirty="0">
                <a:latin typeface="+mn-ea"/>
              </a:rPr>
              <a:t>(2590</a:t>
            </a:r>
            <a:r>
              <a:rPr lang="zh-CN" altLang="en-US" sz="2400" b="1" dirty="0">
                <a:latin typeface="+mn-ea"/>
              </a:rPr>
              <a:t>例门诊老人）≥</a:t>
            </a:r>
            <a:r>
              <a:rPr lang="en-US" altLang="zh-CN" sz="2400" b="1" dirty="0">
                <a:latin typeface="+mn-ea"/>
              </a:rPr>
              <a:t>65y</a:t>
            </a:r>
            <a:r>
              <a:rPr lang="zh-CN" altLang="en-US" sz="2400" b="1" dirty="0">
                <a:latin typeface="+mn-ea"/>
              </a:rPr>
              <a:t>女性最高，</a:t>
            </a:r>
            <a:r>
              <a:rPr lang="en-US" altLang="zh-CN" sz="2400" b="1" dirty="0">
                <a:latin typeface="+mn-ea"/>
              </a:rPr>
              <a:t>12%</a:t>
            </a:r>
            <a:r>
              <a:rPr lang="en-US" altLang="zh-CN" sz="2400" b="1" dirty="0">
                <a:latin typeface="+mn-ea"/>
                <a:sym typeface="Symbol" panose="05050102010706020507" pitchFamily="18" charset="2"/>
              </a:rPr>
              <a:t></a:t>
            </a:r>
            <a:r>
              <a:rPr lang="en-US" altLang="zh-CN" sz="2400" b="1" dirty="0">
                <a:latin typeface="+mn-ea"/>
              </a:rPr>
              <a:t>10</a:t>
            </a:r>
            <a:r>
              <a:rPr lang="zh-CN" altLang="en-US" sz="2400" b="1" dirty="0">
                <a:latin typeface="+mn-ea"/>
              </a:rPr>
              <a:t>种。</a:t>
            </a:r>
            <a:endParaRPr lang="zh-CN" altLang="en-US" sz="2400" b="1" dirty="0">
              <a:latin typeface="+mn-ea"/>
            </a:endParaRPr>
          </a:p>
          <a:p>
            <a:pPr>
              <a:buFont typeface="Wingdings" panose="05000000000000000000" pitchFamily="2" charset="2"/>
              <a:buChar char="Ø"/>
              <a:defRPr/>
            </a:pPr>
            <a:r>
              <a:rPr lang="zh-CN" altLang="en-US" sz="2400" b="1" dirty="0">
                <a:latin typeface="+mn-ea"/>
              </a:rPr>
              <a:t>美国 平均每人</a:t>
            </a:r>
            <a:r>
              <a:rPr lang="en-US" altLang="zh-CN" sz="2400" b="1" dirty="0">
                <a:latin typeface="+mn-ea"/>
              </a:rPr>
              <a:t>10</a:t>
            </a:r>
            <a:r>
              <a:rPr lang="zh-CN" altLang="en-US" sz="2400" b="1" dirty="0">
                <a:latin typeface="+mn-ea"/>
              </a:rPr>
              <a:t>种，只有</a:t>
            </a:r>
            <a:r>
              <a:rPr lang="en-US" altLang="zh-CN" sz="2400" b="1" dirty="0">
                <a:latin typeface="+mn-ea"/>
              </a:rPr>
              <a:t>2</a:t>
            </a:r>
            <a:r>
              <a:rPr lang="zh-CN" altLang="en-US" sz="2400" b="1" dirty="0">
                <a:latin typeface="+mn-ea"/>
              </a:rPr>
              <a:t>种有效；</a:t>
            </a:r>
            <a:endParaRPr lang="en-US" altLang="zh-CN" sz="2400" b="1" dirty="0">
              <a:latin typeface="+mn-ea"/>
            </a:endParaRPr>
          </a:p>
          <a:p>
            <a:pPr>
              <a:buNone/>
              <a:defRPr/>
            </a:pPr>
            <a:r>
              <a:rPr lang="zh-CN" altLang="en-US" sz="2400" b="1" dirty="0">
                <a:latin typeface="Arial" panose="020B0604020202020204" pitchFamily="34" charset="0"/>
              </a:rPr>
              <a:t>   </a:t>
            </a:r>
            <a:r>
              <a:rPr lang="zh-CN" altLang="en-US" sz="2400" b="1" dirty="0" smtClean="0">
                <a:latin typeface="Arial" panose="020B0604020202020204" pitchFamily="34" charset="0"/>
              </a:rPr>
              <a:t>服</a:t>
            </a: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种</a:t>
            </a:r>
            <a:r>
              <a:rPr lang="en-US" altLang="zh-CN" sz="2400" b="1" dirty="0">
                <a:latin typeface="Arial" panose="020B0604020202020204" pitchFamily="34" charset="0"/>
              </a:rPr>
              <a:t>CNS</a:t>
            </a:r>
            <a:r>
              <a:rPr lang="zh-CN" altLang="en-US" sz="2400" b="1" dirty="0">
                <a:latin typeface="Arial" panose="020B0604020202020204" pitchFamily="34" charset="0"/>
              </a:rPr>
              <a:t>药物（如苯二氮卓类、抗抑郁、抗精神病药）</a:t>
            </a:r>
            <a:r>
              <a:rPr lang="en-US" altLang="zh-CN" sz="2400" b="1" dirty="0" smtClean="0">
                <a:latin typeface="Arial" panose="020B0604020202020204" pitchFamily="34" charset="0"/>
              </a:rPr>
              <a:t>,</a:t>
            </a:r>
            <a:r>
              <a:rPr lang="zh-CN" altLang="en-US" sz="2400" b="1" dirty="0" smtClean="0">
                <a:latin typeface="Arial" panose="020B0604020202020204" pitchFamily="34" charset="0"/>
              </a:rPr>
              <a:t>   </a:t>
            </a:r>
            <a:r>
              <a:rPr lang="zh-CN" altLang="en-US" sz="2400" b="1" dirty="0">
                <a:latin typeface="Arial" panose="020B0604020202020204" pitchFamily="34" charset="0"/>
              </a:rPr>
              <a:t>跌倒风险增加</a:t>
            </a:r>
            <a:r>
              <a:rPr lang="en-US" altLang="zh-CN" sz="2400" b="1" dirty="0">
                <a:latin typeface="Arial" panose="020B0604020202020204" pitchFamily="34" charset="0"/>
              </a:rPr>
              <a:t>2.37</a:t>
            </a:r>
            <a:r>
              <a:rPr lang="zh-CN" altLang="en-US" sz="2400" b="1" dirty="0">
                <a:latin typeface="Arial" panose="020B0604020202020204" pitchFamily="34" charset="0"/>
              </a:rPr>
              <a:t>倍。</a:t>
            </a:r>
            <a:endParaRPr lang="en-US" altLang="zh-CN" sz="2400" b="1" dirty="0">
              <a:latin typeface="+mn-ea"/>
            </a:endParaRPr>
          </a:p>
          <a:p>
            <a:pPr>
              <a:buFont typeface="Wingdings" panose="05000000000000000000" pitchFamily="2" charset="2"/>
              <a:buChar char="Ø"/>
              <a:defRPr/>
            </a:pPr>
            <a:r>
              <a:rPr lang="zh-CN" altLang="en-US" sz="2400" b="1" dirty="0">
                <a:latin typeface="+mn-ea"/>
              </a:rPr>
              <a:t>中国 华东医院＞</a:t>
            </a:r>
            <a:r>
              <a:rPr lang="en-US" altLang="zh-CN" sz="2400" b="1" dirty="0">
                <a:latin typeface="+mn-ea"/>
              </a:rPr>
              <a:t>60</a:t>
            </a:r>
            <a:r>
              <a:rPr lang="zh-CN" altLang="en-US" sz="2400" b="1" dirty="0">
                <a:latin typeface="+mn-ea"/>
              </a:rPr>
              <a:t>岁</a:t>
            </a:r>
            <a:r>
              <a:rPr lang="en-US" altLang="zh-CN" sz="2400" b="1" dirty="0">
                <a:latin typeface="+mn-ea"/>
              </a:rPr>
              <a:t>426</a:t>
            </a:r>
            <a:r>
              <a:rPr lang="zh-CN" altLang="en-US" sz="2400" b="1" dirty="0">
                <a:latin typeface="+mn-ea"/>
              </a:rPr>
              <a:t>例内科住院老人</a:t>
            </a:r>
            <a:endParaRPr lang="en-US" altLang="zh-CN" sz="2400" b="1" dirty="0">
              <a:latin typeface="+mn-ea"/>
            </a:endParaRPr>
          </a:p>
          <a:p>
            <a:pPr lvl="1">
              <a:buNone/>
              <a:defRPr/>
            </a:pPr>
            <a:r>
              <a:rPr lang="en-US" altLang="zh-CN" b="1" dirty="0">
                <a:latin typeface="+mn-ea"/>
              </a:rPr>
              <a:t>          75.1%</a:t>
            </a:r>
            <a:r>
              <a:rPr lang="zh-CN" altLang="en-US" b="1" dirty="0">
                <a:latin typeface="+mn-ea"/>
              </a:rPr>
              <a:t>≥</a:t>
            </a:r>
            <a:r>
              <a:rPr lang="en-US" altLang="zh-CN" b="1" dirty="0">
                <a:latin typeface="+mn-ea"/>
              </a:rPr>
              <a:t>5</a:t>
            </a:r>
            <a:r>
              <a:rPr lang="zh-CN" altLang="en-US" b="1" dirty="0">
                <a:latin typeface="+mn-ea"/>
              </a:rPr>
              <a:t>种，平均</a:t>
            </a:r>
            <a:r>
              <a:rPr lang="en-US" altLang="zh-CN" b="1" dirty="0">
                <a:latin typeface="+mn-ea"/>
              </a:rPr>
              <a:t>8</a:t>
            </a:r>
            <a:r>
              <a:rPr lang="zh-CN" altLang="en-US" b="1" dirty="0">
                <a:latin typeface="+mn-ea"/>
              </a:rPr>
              <a:t>种，最高</a:t>
            </a:r>
            <a:r>
              <a:rPr lang="en-US" altLang="zh-CN" b="1" dirty="0">
                <a:latin typeface="+mn-ea"/>
              </a:rPr>
              <a:t>23</a:t>
            </a:r>
            <a:r>
              <a:rPr lang="zh-CN" altLang="en-US" b="1" dirty="0">
                <a:latin typeface="+mn-ea"/>
              </a:rPr>
              <a:t>种</a:t>
            </a:r>
            <a:r>
              <a:rPr lang="zh-CN" altLang="en-US" b="1" dirty="0" smtClean="0">
                <a:latin typeface="+mn-ea"/>
              </a:rPr>
              <a:t>；</a:t>
            </a:r>
            <a:endParaRPr lang="en-US" altLang="zh-CN" b="1" dirty="0" smtClean="0">
              <a:latin typeface="+mn-ea"/>
            </a:endParaRPr>
          </a:p>
          <a:p>
            <a:pPr lvl="1">
              <a:buNone/>
              <a:defRPr/>
            </a:pPr>
            <a:r>
              <a:rPr lang="zh-CN" altLang="en-US" b="1" dirty="0" smtClean="0"/>
              <a:t>上海</a:t>
            </a:r>
            <a:r>
              <a:rPr lang="en-US" altLang="zh-CN" b="1" dirty="0"/>
              <a:t>17</a:t>
            </a:r>
            <a:r>
              <a:rPr lang="zh-CN" altLang="en-US" b="1" dirty="0"/>
              <a:t>家二甲以上医院调查，</a:t>
            </a:r>
            <a:r>
              <a:rPr lang="en-US" altLang="zh-CN" b="1" dirty="0"/>
              <a:t>1/3</a:t>
            </a:r>
            <a:r>
              <a:rPr lang="zh-CN" altLang="en-US" b="1" dirty="0"/>
              <a:t>急性肾衰竭是药源性。</a:t>
            </a:r>
            <a:endParaRPr lang="en-US" altLang="zh-CN" b="1" dirty="0"/>
          </a:p>
          <a:p>
            <a:pPr lvl="1">
              <a:buNone/>
              <a:defRPr/>
            </a:pPr>
            <a:r>
              <a:rPr lang="en-US" altLang="zh-CN" b="1" dirty="0"/>
              <a:t>                       </a:t>
            </a:r>
            <a:endParaRPr lang="en-US" altLang="zh-CN" b="1" dirty="0" smtClean="0"/>
          </a:p>
          <a:p>
            <a:pPr lvl="1">
              <a:buNone/>
              <a:defRPr/>
            </a:pPr>
            <a:r>
              <a:rPr lang="zh-CN" altLang="en-US" b="1" dirty="0" smtClean="0">
                <a:solidFill>
                  <a:srgbClr val="C00000"/>
                </a:solidFill>
              </a:rPr>
              <a:t>中药</a:t>
            </a:r>
            <a:r>
              <a:rPr lang="zh-CN" altLang="en-US" b="1" dirty="0">
                <a:solidFill>
                  <a:srgbClr val="C00000"/>
                </a:solidFill>
              </a:rPr>
              <a:t>自行调理不可取</a:t>
            </a:r>
            <a:endParaRPr lang="zh-CN" altLang="en-US" dirty="0"/>
          </a:p>
        </p:txBody>
      </p:sp>
      <p:sp>
        <p:nvSpPr>
          <p:cNvPr id="4" name="矩形 3"/>
          <p:cNvSpPr/>
          <p:nvPr/>
        </p:nvSpPr>
        <p:spPr>
          <a:xfrm>
            <a:off x="1970967" y="6195014"/>
            <a:ext cx="6840760" cy="523220"/>
          </a:xfrm>
          <a:prstGeom prst="rect">
            <a:avLst/>
          </a:prstGeom>
        </p:spPr>
        <p:txBody>
          <a:bodyPr wrap="square">
            <a:spAutoFit/>
          </a:bodyPr>
          <a:lstStyle/>
          <a:p>
            <a:pPr>
              <a:defRPr/>
            </a:pPr>
            <a:r>
              <a:rPr lang="en-US" altLang="zh-CN" sz="1400" dirty="0" err="1">
                <a:latin typeface="+mn-ea"/>
              </a:rPr>
              <a:t>Fialova</a:t>
            </a:r>
            <a:r>
              <a:rPr lang="en-US" altLang="zh-CN" sz="1400" dirty="0">
                <a:latin typeface="+mn-ea"/>
              </a:rPr>
              <a:t> D, </a:t>
            </a:r>
            <a:r>
              <a:rPr lang="en-US" altLang="zh-CN" sz="1400" dirty="0" err="1">
                <a:latin typeface="+mn-ea"/>
              </a:rPr>
              <a:t>Topinkova</a:t>
            </a:r>
            <a:r>
              <a:rPr lang="en-US" altLang="zh-CN" sz="1400" dirty="0">
                <a:latin typeface="+mn-ea"/>
              </a:rPr>
              <a:t> E. JAMA,2005; Gerontology,1998. </a:t>
            </a:r>
            <a:r>
              <a:rPr lang="en-US" altLang="zh-CN" sz="1400" dirty="0" err="1">
                <a:latin typeface="+mn-ea"/>
              </a:rPr>
              <a:t>Pittsburgheiner</a:t>
            </a:r>
            <a:r>
              <a:rPr lang="en-US" altLang="zh-CN" sz="1400" dirty="0">
                <a:latin typeface="+mn-ea"/>
              </a:rPr>
              <a:t> DK.;</a:t>
            </a:r>
            <a:r>
              <a:rPr lang="zh-CN" altLang="en-US" sz="1400" dirty="0"/>
              <a:t>中国医学论坛报 </a:t>
            </a:r>
            <a:r>
              <a:rPr lang="en-US" altLang="zh-CN" sz="1400" dirty="0"/>
              <a:t>2012-05-18</a:t>
            </a:r>
            <a:endParaRPr lang="zh-CN"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p>
        </p:txBody>
      </p:sp>
      <p:sp>
        <p:nvSpPr>
          <p:cNvPr id="3" name="内容占位符 2"/>
          <p:cNvSpPr>
            <a:spLocks noGrp="1"/>
          </p:cNvSpPr>
          <p:nvPr>
            <p:ph idx="1"/>
          </p:nvPr>
        </p:nvSpPr>
        <p:spPr>
          <a:xfrm>
            <a:off x="323528" y="1247875"/>
            <a:ext cx="8568952" cy="5421485"/>
          </a:xfrm>
        </p:spPr>
        <p:txBody>
          <a:bodyPr>
            <a:normAutofit fontScale="47500" lnSpcReduction="20000"/>
          </a:bodyPr>
          <a:lstStyle/>
          <a:p>
            <a:pPr>
              <a:lnSpc>
                <a:spcPct val="150000"/>
              </a:lnSpc>
              <a:buClr>
                <a:srgbClr val="C00000"/>
              </a:buClr>
              <a:buFont typeface="Wingdings" panose="05000000000000000000" pitchFamily="2" charset="2"/>
              <a:buChar char="Ø"/>
            </a:pPr>
            <a:r>
              <a:rPr lang="zh-CN" altLang="zh-CN" sz="4400" b="1" dirty="0">
                <a:latin typeface="微软雅黑" panose="020B0503020204020204" pitchFamily="34" charset="-122"/>
                <a:ea typeface="微软雅黑" panose="020B0503020204020204" pitchFamily="34" charset="-122"/>
              </a:rPr>
              <a:t>自购药</a:t>
            </a:r>
            <a:r>
              <a:rPr lang="en-US" altLang="zh-CN" sz="4400" b="1" dirty="0">
                <a:latin typeface="微软雅黑" panose="020B0503020204020204" pitchFamily="34" charset="-122"/>
                <a:ea typeface="微软雅黑" panose="020B0503020204020204" pitchFamily="34" charset="-122"/>
              </a:rPr>
              <a:t>: </a:t>
            </a:r>
            <a:r>
              <a:rPr lang="zh-CN" altLang="zh-CN" sz="4400" b="1" dirty="0">
                <a:latin typeface="微软雅黑" panose="020B0503020204020204" pitchFamily="34" charset="-122"/>
                <a:ea typeface="微软雅黑" panose="020B0503020204020204" pitchFamily="34" charset="-122"/>
              </a:rPr>
              <a:t>广告药品、</a:t>
            </a:r>
            <a:r>
              <a:rPr lang="en-US" altLang="zh-CN" sz="4400" b="1" dirty="0">
                <a:latin typeface="微软雅黑" panose="020B0503020204020204" pitchFamily="34" charset="-122"/>
                <a:ea typeface="微软雅黑" panose="020B0503020204020204" pitchFamily="34" charset="-122"/>
              </a:rPr>
              <a:t>OTC</a:t>
            </a:r>
            <a:r>
              <a:rPr lang="zh-CN" altLang="en-US" sz="4400" b="1" dirty="0">
                <a:latin typeface="微软雅黑" panose="020B0503020204020204" pitchFamily="34" charset="-122"/>
                <a:ea typeface="微软雅黑" panose="020B0503020204020204" pitchFamily="34" charset="-122"/>
              </a:rPr>
              <a:t>、</a:t>
            </a:r>
            <a:r>
              <a:rPr lang="zh-CN" altLang="zh-CN" sz="4400" b="1" dirty="0">
                <a:latin typeface="微软雅黑" panose="020B0503020204020204" pitchFamily="34" charset="-122"/>
                <a:ea typeface="微软雅黑" panose="020B0503020204020204" pitchFamily="34" charset="-122"/>
              </a:rPr>
              <a:t>保健品和中草药</a:t>
            </a:r>
            <a:endParaRPr lang="zh-CN" altLang="en-US" sz="4400" b="1" dirty="0">
              <a:latin typeface="微软雅黑" panose="020B0503020204020204" pitchFamily="34" charset="-122"/>
              <a:ea typeface="微软雅黑" panose="020B0503020204020204" pitchFamily="34" charset="-122"/>
            </a:endParaRPr>
          </a:p>
          <a:p>
            <a:pPr>
              <a:lnSpc>
                <a:spcPct val="150000"/>
              </a:lnSpc>
              <a:buClr>
                <a:srgbClr val="C00000"/>
              </a:buClr>
              <a:buFont typeface="Wingdings" panose="05000000000000000000" pitchFamily="2" charset="2"/>
              <a:buChar char="Ø"/>
            </a:pPr>
            <a:r>
              <a:rPr lang="zh-CN" altLang="zh-CN" sz="4400" b="1" dirty="0">
                <a:latin typeface="微软雅黑" panose="020B0503020204020204" pitchFamily="34" charset="-122"/>
                <a:ea typeface="微软雅黑" panose="020B0503020204020204" pitchFamily="34" charset="-122"/>
              </a:rPr>
              <a:t>居住乡村社区老</a:t>
            </a:r>
            <a:r>
              <a:rPr lang="zh-CN" altLang="en-US" sz="4400" b="1" dirty="0">
                <a:latin typeface="微软雅黑" panose="020B0503020204020204" pitchFamily="34" charset="-122"/>
                <a:ea typeface="微软雅黑" panose="020B0503020204020204" pitchFamily="34" charset="-122"/>
              </a:rPr>
              <a:t>人</a:t>
            </a:r>
            <a:r>
              <a:rPr lang="zh-CN" altLang="zh-CN" sz="4400" b="1" dirty="0">
                <a:latin typeface="微软雅黑" panose="020B0503020204020204" pitchFamily="34" charset="-122"/>
                <a:ea typeface="微软雅黑" panose="020B0503020204020204" pitchFamily="34" charset="-122"/>
              </a:rPr>
              <a:t>约九成使用至少</a:t>
            </a:r>
            <a:r>
              <a:rPr lang="en-US" altLang="zh-CN" sz="4400" b="1" dirty="0">
                <a:latin typeface="微软雅黑" panose="020B0503020204020204" pitchFamily="34" charset="-122"/>
                <a:ea typeface="微软雅黑" panose="020B0503020204020204" pitchFamily="34" charset="-122"/>
              </a:rPr>
              <a:t>1</a:t>
            </a:r>
            <a:r>
              <a:rPr lang="zh-CN" altLang="zh-CN" sz="4400" b="1" dirty="0">
                <a:latin typeface="微软雅黑" panose="020B0503020204020204" pitchFamily="34" charset="-122"/>
                <a:ea typeface="微软雅黑" panose="020B0503020204020204" pitchFamily="34" charset="-122"/>
              </a:rPr>
              <a:t>种</a:t>
            </a:r>
            <a:r>
              <a:rPr lang="en-US" altLang="zh-CN" sz="4400" b="1" dirty="0">
                <a:latin typeface="微软雅黑" panose="020B0503020204020204" pitchFamily="34" charset="-122"/>
                <a:ea typeface="微软雅黑" panose="020B0503020204020204" pitchFamily="34" charset="-122"/>
              </a:rPr>
              <a:t>OTC</a:t>
            </a:r>
            <a:r>
              <a:rPr lang="zh-CN" altLang="zh-CN" sz="4400" b="1" dirty="0">
                <a:latin typeface="微软雅黑" panose="020B0503020204020204" pitchFamily="34" charset="-122"/>
                <a:ea typeface="微软雅黑" panose="020B0503020204020204" pitchFamily="34" charset="-122"/>
              </a:rPr>
              <a:t>，半数</a:t>
            </a:r>
            <a:r>
              <a:rPr lang="en-US" altLang="zh-CN" sz="4400" b="1" dirty="0">
                <a:latin typeface="微软雅黑" panose="020B0503020204020204" pitchFamily="34" charset="-122"/>
                <a:ea typeface="微软雅黑" panose="020B0503020204020204" pitchFamily="34" charset="-122"/>
              </a:rPr>
              <a:t>2-4</a:t>
            </a:r>
            <a:r>
              <a:rPr lang="zh-CN" altLang="zh-CN" sz="4400" b="1" dirty="0">
                <a:latin typeface="微软雅黑" panose="020B0503020204020204" pitchFamily="34" charset="-122"/>
                <a:ea typeface="微软雅黑" panose="020B0503020204020204" pitchFamily="34" charset="-122"/>
              </a:rPr>
              <a:t>种</a:t>
            </a:r>
            <a:r>
              <a:rPr lang="en-US" altLang="zh-CN" sz="4400" b="1" dirty="0">
                <a:latin typeface="微软雅黑" panose="020B0503020204020204" pitchFamily="34" charset="-122"/>
                <a:ea typeface="微软雅黑" panose="020B0503020204020204" pitchFamily="34" charset="-122"/>
              </a:rPr>
              <a:t>OTC</a:t>
            </a:r>
            <a:r>
              <a:rPr lang="zh-CN" altLang="zh-CN" sz="4400" b="1" dirty="0">
                <a:latin typeface="微软雅黑" panose="020B0503020204020204" pitchFamily="34" charset="-122"/>
                <a:ea typeface="微软雅黑" panose="020B0503020204020204" pitchFamily="34" charset="-122"/>
              </a:rPr>
              <a:t>药品</a:t>
            </a:r>
            <a:endParaRPr lang="en-US" altLang="zh-CN" sz="4400" b="1" baseline="30000" dirty="0">
              <a:latin typeface="微软雅黑" panose="020B0503020204020204" pitchFamily="34" charset="-122"/>
              <a:ea typeface="微软雅黑" panose="020B0503020204020204" pitchFamily="34" charset="-122"/>
            </a:endParaRPr>
          </a:p>
          <a:p>
            <a:pPr>
              <a:lnSpc>
                <a:spcPct val="150000"/>
              </a:lnSpc>
              <a:buClr>
                <a:srgbClr val="C00000"/>
              </a:buClr>
              <a:buFont typeface="Wingdings" panose="05000000000000000000" pitchFamily="2" charset="2"/>
              <a:buChar char="Ø"/>
            </a:pPr>
            <a:r>
              <a:rPr lang="zh-CN" altLang="zh-CN" sz="4400" b="1" dirty="0">
                <a:latin typeface="微软雅黑" panose="020B0503020204020204" pitchFamily="34" charset="-122"/>
                <a:ea typeface="微软雅黑" panose="020B0503020204020204" pitchFamily="34" charset="-122"/>
              </a:rPr>
              <a:t>止痛药、感冒药及维生素或营养补充剂为最常用</a:t>
            </a:r>
            <a:r>
              <a:rPr lang="en-US" altLang="zh-CN" sz="4400" b="1" dirty="0">
                <a:latin typeface="微软雅黑" panose="020B0503020204020204" pitchFamily="34" charset="-122"/>
                <a:ea typeface="微软雅黑" panose="020B0503020204020204" pitchFamily="34" charset="-122"/>
              </a:rPr>
              <a:t>OTC</a:t>
            </a:r>
            <a:r>
              <a:rPr lang="zh-CN" altLang="zh-CN" sz="4400" b="1" dirty="0" smtClean="0">
                <a:latin typeface="微软雅黑" panose="020B0503020204020204" pitchFamily="34" charset="-122"/>
                <a:ea typeface="微软雅黑" panose="020B0503020204020204" pitchFamily="34" charset="-122"/>
              </a:rPr>
              <a:t>药品</a:t>
            </a:r>
            <a:endParaRPr lang="en-US" altLang="zh-CN" sz="4400" b="1" dirty="0" smtClean="0">
              <a:latin typeface="微软雅黑" panose="020B0503020204020204" pitchFamily="34" charset="-122"/>
              <a:ea typeface="微软雅黑" panose="020B0503020204020204" pitchFamily="34" charset="-122"/>
            </a:endParaRPr>
          </a:p>
          <a:p>
            <a:pPr marL="0" lvl="1">
              <a:lnSpc>
                <a:spcPct val="170000"/>
              </a:lnSpc>
              <a:defRPr/>
            </a:pPr>
            <a:r>
              <a:rPr lang="zh-CN" altLang="en-US" sz="4400" dirty="0">
                <a:latin typeface="微软雅黑" panose="020B0503020204020204" pitchFamily="34" charset="-122"/>
                <a:ea typeface="微软雅黑" panose="020B0503020204020204" pitchFamily="34" charset="-122"/>
              </a:rPr>
              <a:t>美国人</a:t>
            </a:r>
            <a:r>
              <a:rPr lang="en-US" altLang="zh-CN" sz="4400" dirty="0">
                <a:latin typeface="微软雅黑" panose="020B0503020204020204" pitchFamily="34" charset="-122"/>
                <a:ea typeface="微软雅黑" panose="020B0503020204020204" pitchFamily="34" charset="-122"/>
              </a:rPr>
              <a:t>14%</a:t>
            </a:r>
            <a:r>
              <a:rPr lang="zh-CN" altLang="en-US" sz="4400" dirty="0">
                <a:latin typeface="微软雅黑" panose="020B0503020204020204" pitchFamily="34" charset="-122"/>
                <a:ea typeface="微软雅黑" panose="020B0503020204020204" pitchFamily="34" charset="-122"/>
              </a:rPr>
              <a:t>用人参、银杏叶提取物和氨基葡萄糖等中草药或补品</a:t>
            </a:r>
            <a:r>
              <a:rPr lang="zh-CN" altLang="en-US" sz="4400" dirty="0" smtClean="0">
                <a:latin typeface="微软雅黑" panose="020B0503020204020204" pitchFamily="34" charset="-122"/>
                <a:ea typeface="微软雅黑" panose="020B0503020204020204" pitchFamily="34" charset="-122"/>
              </a:rPr>
              <a:t>药</a:t>
            </a:r>
            <a:endParaRPr lang="en-US" altLang="zh-CN" sz="4400" dirty="0">
              <a:latin typeface="微软雅黑" panose="020B0503020204020204" pitchFamily="34" charset="-122"/>
              <a:ea typeface="微软雅黑" panose="020B0503020204020204" pitchFamily="34" charset="-122"/>
            </a:endParaRPr>
          </a:p>
          <a:p>
            <a:pPr marL="0" lvl="1">
              <a:lnSpc>
                <a:spcPct val="170000"/>
              </a:lnSpc>
              <a:defRPr/>
            </a:pPr>
            <a:r>
              <a:rPr lang="en-US" altLang="zh-CN" sz="4400" dirty="0">
                <a:latin typeface="微软雅黑" panose="020B0503020204020204" pitchFamily="34" charset="-122"/>
                <a:ea typeface="微软雅黑" panose="020B0503020204020204" pitchFamily="34" charset="-122"/>
              </a:rPr>
              <a:t>&gt;50</a:t>
            </a:r>
            <a:r>
              <a:rPr lang="zh-CN" altLang="en-US" sz="4400" dirty="0">
                <a:latin typeface="微软雅黑" panose="020B0503020204020204" pitchFamily="34" charset="-122"/>
                <a:ea typeface="微软雅黑" panose="020B0503020204020204" pitchFamily="34" charset="-122"/>
              </a:rPr>
              <a:t>岁使用率</a:t>
            </a:r>
            <a:r>
              <a:rPr lang="en-US" altLang="zh-CN" sz="4400" dirty="0">
                <a:latin typeface="微软雅黑" panose="020B0503020204020204" pitchFamily="34" charset="-122"/>
                <a:ea typeface="微软雅黑" panose="020B0503020204020204" pitchFamily="34" charset="-122"/>
              </a:rPr>
              <a:t>28</a:t>
            </a:r>
            <a:r>
              <a:rPr lang="zh-CN" altLang="en-US" sz="4400" dirty="0">
                <a:latin typeface="微软雅黑" panose="020B0503020204020204" pitchFamily="34" charset="-122"/>
                <a:ea typeface="微软雅黑" panose="020B0503020204020204" pitchFamily="34" charset="-122"/>
              </a:rPr>
              <a:t>－</a:t>
            </a:r>
            <a:r>
              <a:rPr lang="en-US" altLang="zh-CN" sz="4400" dirty="0">
                <a:latin typeface="微软雅黑" panose="020B0503020204020204" pitchFamily="34" charset="-122"/>
                <a:ea typeface="微软雅黑" panose="020B0503020204020204" pitchFamily="34" charset="-122"/>
              </a:rPr>
              <a:t>39% </a:t>
            </a:r>
            <a:r>
              <a:rPr lang="zh-CN" altLang="en-US" sz="4400" dirty="0">
                <a:latin typeface="微软雅黑" panose="020B0503020204020204" pitchFamily="34" charset="-122"/>
                <a:ea typeface="微软雅黑" panose="020B0503020204020204" pitchFamily="34" charset="-122"/>
              </a:rPr>
              <a:t>（</a:t>
            </a:r>
            <a:r>
              <a:rPr lang="en-US" altLang="zh-CN" sz="4400" dirty="0">
                <a:latin typeface="微软雅黑" panose="020B0503020204020204" pitchFamily="34" charset="-122"/>
                <a:ea typeface="微软雅黑" panose="020B0503020204020204" pitchFamily="34" charset="-122"/>
              </a:rPr>
              <a:t>1991—1997</a:t>
            </a:r>
            <a:r>
              <a:rPr lang="zh-CN" altLang="en-US" sz="4400" dirty="0" smtClean="0">
                <a:latin typeface="微软雅黑" panose="020B0503020204020204" pitchFamily="34" charset="-122"/>
                <a:ea typeface="微软雅黑" panose="020B0503020204020204" pitchFamily="34" charset="-122"/>
              </a:rPr>
              <a:t>）</a:t>
            </a:r>
            <a:endParaRPr lang="en-US" altLang="zh-CN" sz="4400" dirty="0" smtClean="0">
              <a:latin typeface="微软雅黑" panose="020B0503020204020204" pitchFamily="34" charset="-122"/>
              <a:ea typeface="微软雅黑" panose="020B0503020204020204" pitchFamily="34" charset="-122"/>
            </a:endParaRPr>
          </a:p>
          <a:p>
            <a:pPr marL="0" lvl="1">
              <a:lnSpc>
                <a:spcPct val="170000"/>
              </a:lnSpc>
              <a:defRPr/>
            </a:pPr>
            <a:r>
              <a:rPr lang="zh-CN" altLang="en-US" sz="4400" dirty="0" smtClean="0">
                <a:latin typeface="微软雅黑" panose="020B0503020204020204" pitchFamily="34" charset="-122"/>
                <a:ea typeface="微软雅黑" panose="020B0503020204020204" pitchFamily="34" charset="-122"/>
              </a:rPr>
              <a:t>华法林</a:t>
            </a:r>
            <a:r>
              <a:rPr lang="en-US" altLang="zh-CN" sz="4400" dirty="0">
                <a:latin typeface="微软雅黑" panose="020B0503020204020204" pitchFamily="34" charset="-122"/>
                <a:ea typeface="微软雅黑" panose="020B0503020204020204" pitchFamily="34" charset="-122"/>
              </a:rPr>
              <a:t>+</a:t>
            </a:r>
            <a:r>
              <a:rPr lang="zh-CN" altLang="en-US" sz="4400" dirty="0">
                <a:latin typeface="微软雅黑" panose="020B0503020204020204" pitchFamily="34" charset="-122"/>
                <a:ea typeface="微软雅黑" panose="020B0503020204020204" pitchFamily="34" charset="-122"/>
              </a:rPr>
              <a:t>银杏叶</a:t>
            </a:r>
            <a:r>
              <a:rPr lang="zh-CN" altLang="en-US" sz="4400" dirty="0">
                <a:latin typeface="微软雅黑" panose="020B0503020204020204" pitchFamily="34" charset="-122"/>
                <a:ea typeface="微软雅黑" panose="020B0503020204020204" pitchFamily="34" charset="-122"/>
                <a:sym typeface="Symbol" panose="05050102010706020507" pitchFamily="18" charset="2"/>
              </a:rPr>
              <a:t></a:t>
            </a:r>
            <a:r>
              <a:rPr lang="zh-CN" altLang="en-US" sz="4400" dirty="0">
                <a:latin typeface="微软雅黑" panose="020B0503020204020204" pitchFamily="34" charset="-122"/>
                <a:ea typeface="微软雅黑" panose="020B0503020204020204" pitchFamily="34" charset="-122"/>
              </a:rPr>
              <a:t>出血风险增加</a:t>
            </a:r>
            <a:endParaRPr lang="zh-CN" altLang="en-US" sz="4400" dirty="0">
              <a:latin typeface="微软雅黑" panose="020B0503020204020204" pitchFamily="34" charset="-122"/>
              <a:ea typeface="微软雅黑" panose="020B0503020204020204" pitchFamily="34" charset="-122"/>
            </a:endParaRPr>
          </a:p>
          <a:p>
            <a:pPr>
              <a:lnSpc>
                <a:spcPct val="150000"/>
              </a:lnSpc>
              <a:buClr>
                <a:srgbClr val="C00000"/>
              </a:buClr>
              <a:buFont typeface="Wingdings" panose="05000000000000000000" pitchFamily="2" charset="2"/>
              <a:buChar char="Ø"/>
            </a:pPr>
            <a:endParaRPr lang="en-US" altLang="zh-CN" sz="1300" b="1" dirty="0"/>
          </a:p>
          <a:p>
            <a:endParaRPr lang="en-US" altLang="zh-CN" sz="1300" dirty="0" smtClean="0"/>
          </a:p>
          <a:p>
            <a:endParaRPr lang="en-US" altLang="zh-CN" sz="1300" dirty="0" smtClean="0"/>
          </a:p>
          <a:p>
            <a:endParaRPr lang="en-US" altLang="zh-CN" sz="1300" dirty="0" smtClean="0"/>
          </a:p>
          <a:p>
            <a:r>
              <a:rPr lang="en-US" altLang="zh-CN" sz="1300" dirty="0" smtClean="0"/>
              <a:t>Kaufman </a:t>
            </a:r>
            <a:r>
              <a:rPr lang="en-US" altLang="zh-CN" sz="1300" dirty="0"/>
              <a:t>DW, Kelly JP, Rosenberg L, et al. Recent patterns of medication use in the ambulatory adult population of the United States: The Slone survey[J]. JAMA, 2002;287(3):337-344.</a:t>
            </a:r>
            <a:endParaRPr lang="zh-CN" altLang="zh-CN" sz="1300" dirty="0"/>
          </a:p>
          <a:p>
            <a:r>
              <a:rPr lang="en-US" altLang="zh-CN" sz="1300" dirty="0" err="1" smtClean="0"/>
              <a:t>Stoehr</a:t>
            </a:r>
            <a:r>
              <a:rPr lang="en-US" altLang="zh-CN" sz="1300" dirty="0" smtClean="0"/>
              <a:t> </a:t>
            </a:r>
            <a:r>
              <a:rPr lang="en-US" altLang="zh-CN" sz="1300" dirty="0"/>
              <a:t>GP, </a:t>
            </a:r>
            <a:r>
              <a:rPr lang="en-US" altLang="zh-CN" sz="1300" dirty="0" err="1"/>
              <a:t>Ganguli</a:t>
            </a:r>
            <a:r>
              <a:rPr lang="en-US" altLang="zh-CN" sz="1300" dirty="0"/>
              <a:t> M, </a:t>
            </a:r>
            <a:r>
              <a:rPr lang="en-US" altLang="zh-CN" sz="1300" dirty="0" err="1"/>
              <a:t>Seaberg</a:t>
            </a:r>
            <a:r>
              <a:rPr lang="en-US" altLang="zh-CN" sz="1300" dirty="0"/>
              <a:t> EC, et al. Over-the-counter medication use in an older rural community: The MOVIES Project[J]. </a:t>
            </a:r>
            <a:r>
              <a:rPr lang="en-US" altLang="zh-CN" sz="1300" dirty="0" err="1"/>
              <a:t>JAm</a:t>
            </a:r>
            <a:r>
              <a:rPr lang="en-US" altLang="zh-CN" sz="1300" dirty="0"/>
              <a:t> </a:t>
            </a:r>
            <a:r>
              <a:rPr lang="en-US" altLang="zh-CN" sz="1300" dirty="0" err="1"/>
              <a:t>Geriatr</a:t>
            </a:r>
            <a:r>
              <a:rPr lang="en-US" altLang="zh-CN" sz="1300" dirty="0"/>
              <a:t> </a:t>
            </a:r>
            <a:r>
              <a:rPr lang="en-US" altLang="zh-CN" sz="1300" dirty="0" err="1"/>
              <a:t>Soc</a:t>
            </a:r>
            <a:r>
              <a:rPr lang="en-US" altLang="zh-CN" sz="1300" dirty="0"/>
              <a:t>, 1997;45(2):158-165.</a:t>
            </a:r>
            <a:endParaRPr lang="zh-CN" altLang="zh-CN" sz="1300" dirty="0"/>
          </a:p>
          <a:p>
            <a:r>
              <a:rPr lang="en-US" altLang="zh-CN" sz="1300" dirty="0" err="1" smtClean="0"/>
              <a:t>Gurwitz</a:t>
            </a:r>
            <a:r>
              <a:rPr lang="en-US" altLang="zh-CN" sz="1300" dirty="0" smtClean="0"/>
              <a:t> </a:t>
            </a:r>
            <a:r>
              <a:rPr lang="en-US" altLang="zh-CN" sz="1300" dirty="0"/>
              <a:t>JH, Field TS, </a:t>
            </a:r>
            <a:r>
              <a:rPr lang="en-US" altLang="zh-CN" sz="1300" dirty="0" err="1"/>
              <a:t>Harrold</a:t>
            </a:r>
            <a:r>
              <a:rPr lang="en-US" altLang="zh-CN" sz="1300" dirty="0"/>
              <a:t> LR, et al. Incidence and preventability of adverse drug events among older persons in the ambulatory setting[J]. JAMA,2003;289(9):1107-1116.</a:t>
            </a:r>
            <a:endParaRPr lang="en-US" altLang="zh-CN" sz="1300" dirty="0"/>
          </a:p>
          <a:p>
            <a:r>
              <a:rPr lang="en-US" altLang="zh-CN" sz="1300" dirty="0"/>
              <a:t>Joseph T. </a:t>
            </a:r>
            <a:r>
              <a:rPr lang="en-US" altLang="zh-CN" sz="1300" dirty="0" err="1"/>
              <a:t>Dipiro</a:t>
            </a:r>
            <a:r>
              <a:rPr lang="en-US" altLang="zh-CN" sz="1300" dirty="0"/>
              <a:t> Pharmacotherapy 7</a:t>
            </a:r>
            <a:r>
              <a:rPr lang="en-US" altLang="zh-CN" sz="1300" baseline="30000" dirty="0"/>
              <a:t>th</a:t>
            </a:r>
            <a:r>
              <a:rPr lang="en-US" altLang="zh-CN" sz="1300" dirty="0"/>
              <a:t> ed,2007:61</a:t>
            </a:r>
            <a:endParaRPr lang="en-US" altLang="zh-CN" sz="1300" dirty="0"/>
          </a:p>
          <a:p>
            <a:endParaRPr lang="zh-CN" alt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诊治现状</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28650" y="1247875"/>
            <a:ext cx="8263830" cy="4621459"/>
          </a:xfrm>
        </p:spPr>
        <p:txBody>
          <a:bodyPr/>
          <a:lstStyle/>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专科诊治</a:t>
            </a:r>
            <a:endParaRPr lang="en-US" altLang="zh-CN" dirty="0" smtClean="0">
              <a:latin typeface="微软雅黑" panose="020B0503020204020204" pitchFamily="34" charset="-122"/>
              <a:ea typeface="微软雅黑" panose="020B0503020204020204" pitchFamily="34" charset="-122"/>
            </a:endParaRPr>
          </a:p>
          <a:p>
            <a:pPr>
              <a:lnSpc>
                <a:spcPct val="150000"/>
              </a:lnSpc>
              <a:buNone/>
            </a:pPr>
            <a:r>
              <a:rPr lang="zh-CN" altLang="en-US" dirty="0" smtClean="0">
                <a:latin typeface="微软雅黑" panose="020B0503020204020204" pitchFamily="34" charset="-122"/>
                <a:ea typeface="微软雅黑" panose="020B0503020204020204" pitchFamily="34" charset="-122"/>
              </a:rPr>
              <a:t>心内科、消化科、呼吸科、内分泌科、肾内科。。。</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用药规范与否</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老年人个体差异</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疾病症状与药物不良反应的症状相互重叠</a:t>
            </a:r>
            <a:endParaRPr lang="en-US" altLang="zh-CN"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老年人倾向于使用更多的药物</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0686" y="188640"/>
            <a:ext cx="8463314" cy="838200"/>
          </a:xfrm>
          <a:noFill/>
          <a:ln>
            <a:noFill/>
          </a:ln>
          <a:effectLst/>
          <a:sp3d prstMaterial="plastic"/>
        </p:spPr>
        <p:txBody>
          <a:bodyPr vert="horz" rtlCol="0" anchor="ctr">
            <a:normAutofit/>
            <a:scene3d>
              <a:camera prst="orthographicFront"/>
              <a:lightRig rig="soft" dir="t"/>
            </a:scene3d>
            <a:sp3d prstMaterial="matte">
              <a:bevelT w="12700" h="127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i="0" u="none" strike="noStrike" kern="1200" cap="none" spc="50" normalizeH="0" baseline="0" noProof="0" dirty="0">
                <a:ln w="12700">
                  <a:noFill/>
                  <a:prstDash val="solid"/>
                </a:ln>
                <a:uLnTx/>
                <a:uFillTx/>
                <a:latin typeface="微软雅黑" panose="020B0503020204020204" pitchFamily="34" charset="-122"/>
                <a:ea typeface="微软雅黑" panose="020B0503020204020204" pitchFamily="34" charset="-122"/>
                <a:cs typeface="+mj-cs"/>
              </a:rPr>
              <a:t>老年人是药物主要消费者</a:t>
            </a:r>
            <a:endParaRPr kumimoji="0" lang="zh-CN" altLang="en-US" sz="3600" i="0" u="none" strike="noStrike" kern="1200" cap="none" spc="50" normalizeH="0" baseline="0" noProof="0" dirty="0">
              <a:ln w="12700">
                <a:noFill/>
                <a:prstDash val="solid"/>
              </a:ln>
              <a:uLnTx/>
              <a:uFillTx/>
              <a:latin typeface="微软雅黑" panose="020B0503020204020204" pitchFamily="34" charset="-122"/>
              <a:ea typeface="微软雅黑" panose="020B0503020204020204" pitchFamily="34" charset="-122"/>
              <a:cs typeface="+mj-cs"/>
            </a:endParaRPr>
          </a:p>
        </p:txBody>
      </p:sp>
      <p:sp>
        <p:nvSpPr>
          <p:cNvPr id="26627" name="Rectangle 3"/>
          <p:cNvSpPr>
            <a:spLocks noGrp="1" noChangeArrowheads="1"/>
          </p:cNvSpPr>
          <p:nvPr>
            <p:ph idx="1"/>
          </p:nvPr>
        </p:nvSpPr>
        <p:spPr>
          <a:xfrm>
            <a:off x="228600" y="1143000"/>
            <a:ext cx="8915400" cy="5500688"/>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20%       65Y</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前</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一生医疗费用                             </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10</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余年       </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40%</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mn-cs"/>
              </a:rPr>
              <a:t>                </a:t>
            </a:r>
            <a:r>
              <a:rPr kumimoji="0" lang="en-US" altLang="zh-CN" sz="24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80%</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65Y</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后</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临终前       </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40%</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mn-cs"/>
              </a:rPr>
              <a:t>                          </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处方药的</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40%</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lvl="0" eaLnBrk="1" hangingPunct="1">
              <a:buNone/>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平均用处方药</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5.7</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种</a:t>
            </a:r>
            <a:r>
              <a:rPr lang="en-US" altLang="zh-CN" sz="2400" b="1" dirty="0" smtClean="0">
                <a:latin typeface="微软雅黑" panose="020B0503020204020204" pitchFamily="34" charset="-122"/>
                <a:ea typeface="微软雅黑" panose="020B0503020204020204" pitchFamily="34" charset="-122"/>
              </a:rPr>
              <a:t>+OTC3.2</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种</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mn-cs"/>
              </a:rPr>
              <a:t>                          </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医院</a:t>
            </a:r>
            <a:r>
              <a:rPr kumimoji="0" lang="zh-CN" altLang="en-US" sz="2400" b="1" i="0" u="none" strike="noStrike" kern="1200" cap="none" spc="0" normalizeH="0" baseline="0" noProof="0" dirty="0" smtClean="0">
                <a:ln>
                  <a:noFill/>
                </a:ln>
                <a:solidFill>
                  <a:schemeClr val="tx1"/>
                </a:solidFill>
                <a:uLnTx/>
                <a:uFillTx/>
                <a:latin typeface="微软雅黑" panose="020B0503020204020204" pitchFamily="34" charset="-122"/>
                <a:ea typeface="微软雅黑" panose="020B0503020204020204" pitchFamily="34" charset="-122"/>
                <a:cs typeface="+mn-cs"/>
              </a:rPr>
              <a:t>住院</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人数的</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40%</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消耗医疗资源的</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40%</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en-US" altLang="zh-CN" sz="2400" b="0" i="0" u="none" strike="noStrike" kern="1200" cap="none" spc="0" normalizeH="0" baseline="0" noProof="0" dirty="0" smtClean="0">
                <a:ln>
                  <a:noFill/>
                </a:ln>
                <a:solidFill>
                  <a:schemeClr val="tx1"/>
                </a:solidFill>
                <a:effectLst/>
                <a:uLnTx/>
                <a:uFillTx/>
                <a:latin typeface="+mn-lt"/>
                <a:ea typeface="黑体" panose="02010609060101010101" charset="-122"/>
                <a:cs typeface="+mn-cs"/>
              </a:rPr>
              <a:t>                                                    </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老年人仅占总人口的一小部分</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却不成比例消耗了大量医疗资源</a:t>
            </a:r>
            <a:endPar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6628" name="Text Box 4"/>
          <p:cNvSpPr txBox="1"/>
          <p:nvPr/>
        </p:nvSpPr>
        <p:spPr>
          <a:xfrm>
            <a:off x="762000" y="4114800"/>
            <a:ext cx="3352800" cy="357918"/>
          </a:xfrm>
          <a:prstGeom prst="rect">
            <a:avLst/>
          </a:prstGeom>
          <a:noFill/>
          <a:ln w="9525">
            <a:noFill/>
          </a:ln>
        </p:spPr>
        <p:txBody>
          <a:bodyPr wrap="square">
            <a:spAutoFit/>
          </a:bodyPr>
          <a:lstStyle/>
          <a:p>
            <a:pPr eaLnBrk="0" hangingPunct="0">
              <a:lnSpc>
                <a:spcPts val="2000"/>
              </a:lnSpc>
              <a:spcBef>
                <a:spcPct val="50000"/>
              </a:spcBef>
            </a:pPr>
            <a:r>
              <a:rPr lang="zh-CN" altLang="en-US" sz="2400" b="1" dirty="0">
                <a:latin typeface="微软雅黑" panose="020B0503020204020204" pitchFamily="34" charset="-122"/>
                <a:ea typeface="微软雅黑" panose="020B0503020204020204" pitchFamily="34" charset="-122"/>
              </a:rPr>
              <a:t>老年人占总人口</a:t>
            </a:r>
            <a:r>
              <a:rPr lang="en-US" altLang="zh-CN" sz="2400" b="1" dirty="0" smtClean="0">
                <a:latin typeface="微软雅黑" panose="020B0503020204020204" pitchFamily="34" charset="-122"/>
                <a:ea typeface="微软雅黑" panose="020B0503020204020204" pitchFamily="34" charset="-122"/>
              </a:rPr>
              <a:t>1/8, </a:t>
            </a:r>
            <a:r>
              <a:rPr lang="zh-CN" altLang="en-US" sz="2400" b="1" dirty="0" smtClean="0">
                <a:latin typeface="微软雅黑" panose="020B0503020204020204" pitchFamily="34" charset="-122"/>
                <a:ea typeface="微软雅黑" panose="020B0503020204020204" pitchFamily="34" charset="-122"/>
              </a:rPr>
              <a:t>占</a:t>
            </a:r>
            <a:endParaRPr lang="zh-CN" altLang="en-US" sz="2400" b="1" dirty="0">
              <a:latin typeface="微软雅黑" panose="020B0503020204020204" pitchFamily="34" charset="-122"/>
              <a:ea typeface="微软雅黑" panose="020B0503020204020204" pitchFamily="34" charset="-122"/>
            </a:endParaRPr>
          </a:p>
        </p:txBody>
      </p:sp>
      <p:sp>
        <p:nvSpPr>
          <p:cNvPr id="26629" name="AutoShape 5"/>
          <p:cNvSpPr/>
          <p:nvPr/>
        </p:nvSpPr>
        <p:spPr>
          <a:xfrm>
            <a:off x="4038600" y="3505200"/>
            <a:ext cx="152400" cy="1524000"/>
          </a:xfrm>
          <a:prstGeom prst="leftBrace">
            <a:avLst>
              <a:gd name="adj1" fmla="val 100000"/>
              <a:gd name="adj2" fmla="val 50000"/>
            </a:avLst>
          </a:prstGeom>
          <a:noFill/>
          <a:ln w="19050" cap="flat" cmpd="sng">
            <a:solidFill>
              <a:schemeClr val="tx1"/>
            </a:solidFill>
            <a:prstDash val="solid"/>
            <a:headEnd type="none" w="med" len="med"/>
            <a:tailEnd type="none" w="med" len="med"/>
          </a:ln>
        </p:spPr>
        <p:txBody>
          <a:bodyPr wrap="none" anchor="ctr"/>
          <a:lstStyle/>
          <a:p>
            <a:pPr eaLnBrk="0" hangingPunct="0"/>
            <a:endParaRPr lang="zh-CN" altLang="en-US" dirty="0">
              <a:latin typeface="Arial" panose="020B0604020202020204" pitchFamily="34" charset="0"/>
            </a:endParaRPr>
          </a:p>
        </p:txBody>
      </p:sp>
      <p:sp>
        <p:nvSpPr>
          <p:cNvPr id="26630" name="AutoShape 5"/>
          <p:cNvSpPr/>
          <p:nvPr/>
        </p:nvSpPr>
        <p:spPr>
          <a:xfrm>
            <a:off x="2590800" y="1295400"/>
            <a:ext cx="152400" cy="990600"/>
          </a:xfrm>
          <a:prstGeom prst="leftBrace">
            <a:avLst>
              <a:gd name="adj1" fmla="val 99997"/>
              <a:gd name="adj2" fmla="val 50000"/>
            </a:avLst>
          </a:prstGeom>
          <a:noFill/>
          <a:ln w="19050" cap="flat" cmpd="sng">
            <a:solidFill>
              <a:schemeClr val="tx1"/>
            </a:solidFill>
            <a:prstDash val="solid"/>
            <a:headEnd type="none" w="med" len="med"/>
            <a:tailEnd type="none" w="med" len="med"/>
          </a:ln>
        </p:spPr>
        <p:txBody>
          <a:bodyPr wrap="none" anchor="ctr"/>
          <a:lstStyle/>
          <a:p>
            <a:pPr eaLnBrk="0" hangingPunct="0"/>
            <a:endParaRPr lang="zh-CN" altLang="en-US" dirty="0">
              <a:latin typeface="Arial" panose="020B0604020202020204" pitchFamily="34" charset="0"/>
            </a:endParaRPr>
          </a:p>
        </p:txBody>
      </p:sp>
      <p:sp>
        <p:nvSpPr>
          <p:cNvPr id="26631" name="AutoShape 5"/>
          <p:cNvSpPr/>
          <p:nvPr/>
        </p:nvSpPr>
        <p:spPr>
          <a:xfrm>
            <a:off x="5029200" y="1828800"/>
            <a:ext cx="152400" cy="990600"/>
          </a:xfrm>
          <a:prstGeom prst="leftBrace">
            <a:avLst>
              <a:gd name="adj1" fmla="val 99997"/>
              <a:gd name="adj2" fmla="val 50000"/>
            </a:avLst>
          </a:prstGeom>
          <a:noFill/>
          <a:ln w="19050" cap="flat" cmpd="sng">
            <a:solidFill>
              <a:schemeClr val="tx1"/>
            </a:solidFill>
            <a:prstDash val="solid"/>
            <a:headEnd type="none" w="med" len="med"/>
            <a:tailEnd type="none" w="med" len="med"/>
          </a:ln>
        </p:spPr>
        <p:txBody>
          <a:bodyPr wrap="none" anchor="ctr"/>
          <a:lstStyle/>
          <a:p>
            <a:pPr eaLnBrk="0" hangingPunct="0"/>
            <a:endParaRPr lang="zh-CN" altLang="en-US" dirty="0">
              <a:latin typeface="Arial" panose="020B0604020202020204" pitchFamily="34" charset="0"/>
            </a:endParaRPr>
          </a:p>
        </p:txBody>
      </p:sp>
      <p:sp>
        <p:nvSpPr>
          <p:cNvPr id="26632" name="Line 5"/>
          <p:cNvSpPr/>
          <p:nvPr/>
        </p:nvSpPr>
        <p:spPr>
          <a:xfrm>
            <a:off x="3429000" y="1371600"/>
            <a:ext cx="574675" cy="0"/>
          </a:xfrm>
          <a:prstGeom prst="line">
            <a:avLst/>
          </a:prstGeom>
          <a:ln w="28575" cap="flat" cmpd="sng">
            <a:solidFill>
              <a:schemeClr val="tx1"/>
            </a:solidFill>
            <a:prstDash val="solid"/>
            <a:headEnd type="none" w="med" len="med"/>
            <a:tailEnd type="triangle" w="med" len="med"/>
          </a:ln>
        </p:spPr>
      </p:sp>
      <p:sp>
        <p:nvSpPr>
          <p:cNvPr id="26633" name="Line 5"/>
          <p:cNvSpPr/>
          <p:nvPr/>
        </p:nvSpPr>
        <p:spPr>
          <a:xfrm>
            <a:off x="3429000" y="2209800"/>
            <a:ext cx="574675" cy="0"/>
          </a:xfrm>
          <a:prstGeom prst="line">
            <a:avLst/>
          </a:prstGeom>
          <a:ln w="28575" cap="flat" cmpd="sng">
            <a:solidFill>
              <a:schemeClr val="tx1"/>
            </a:solidFill>
            <a:prstDash val="solid"/>
            <a:headEnd type="none" w="med" len="med"/>
            <a:tailEnd type="triangle" w="med" len="med"/>
          </a:ln>
        </p:spPr>
      </p:sp>
      <p:sp>
        <p:nvSpPr>
          <p:cNvPr id="26634" name="下箭头 14"/>
          <p:cNvSpPr/>
          <p:nvPr/>
        </p:nvSpPr>
        <p:spPr>
          <a:xfrm>
            <a:off x="5638800" y="5105400"/>
            <a:ext cx="71438" cy="428625"/>
          </a:xfrm>
          <a:prstGeom prst="downArrow">
            <a:avLst>
              <a:gd name="adj1" fmla="val 50000"/>
              <a:gd name="adj2" fmla="val 49999"/>
            </a:avLst>
          </a:prstGeom>
          <a:solidFill>
            <a:schemeClr val="tx1"/>
          </a:solidFill>
          <a:ln w="9525" cap="rnd" cmpd="sng">
            <a:solidFill>
              <a:schemeClr val="tx1"/>
            </a:solidFill>
            <a:prstDash val="solid"/>
            <a:round/>
            <a:headEnd type="none" w="med" len="med"/>
            <a:tailEnd type="none" w="med" len="med"/>
          </a:ln>
        </p:spPr>
        <p:txBody>
          <a:bodyPr/>
          <a:lstStyle/>
          <a:p>
            <a:pPr eaLnBrk="0" hangingPunct="0"/>
            <a:endParaRPr lang="zh-CN" altLang="en-US" dirty="0">
              <a:latin typeface="Arial" panose="020B0604020202020204" pitchFamily="34" charset="0"/>
            </a:endParaRPr>
          </a:p>
        </p:txBody>
      </p:sp>
      <p:sp>
        <p:nvSpPr>
          <p:cNvPr id="26635" name="Line 5"/>
          <p:cNvSpPr/>
          <p:nvPr/>
        </p:nvSpPr>
        <p:spPr>
          <a:xfrm>
            <a:off x="6248400" y="1828800"/>
            <a:ext cx="574675" cy="0"/>
          </a:xfrm>
          <a:prstGeom prst="line">
            <a:avLst/>
          </a:prstGeom>
          <a:ln w="28575" cap="flat" cmpd="sng">
            <a:solidFill>
              <a:schemeClr val="tx1"/>
            </a:solidFill>
            <a:prstDash val="solid"/>
            <a:headEnd type="none" w="med" len="med"/>
            <a:tailEnd type="triangle" w="med" len="med"/>
          </a:ln>
        </p:spPr>
      </p:sp>
      <p:sp>
        <p:nvSpPr>
          <p:cNvPr id="26636" name="Line 5"/>
          <p:cNvSpPr/>
          <p:nvPr/>
        </p:nvSpPr>
        <p:spPr>
          <a:xfrm>
            <a:off x="6248400" y="2667000"/>
            <a:ext cx="574675" cy="0"/>
          </a:xfrm>
          <a:prstGeom prst="line">
            <a:avLst/>
          </a:prstGeom>
          <a:ln w="2857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200" dirty="0" smtClean="0">
                <a:latin typeface="微软雅黑" panose="020B0503020204020204" pitchFamily="34" charset="-122"/>
                <a:ea typeface="微软雅黑" panose="020B0503020204020204" pitchFamily="34" charset="-122"/>
              </a:rPr>
              <a:t>药物不良反应</a:t>
            </a:r>
            <a:r>
              <a:rPr lang="zh-CN" altLang="en-US" sz="3200" spc="50" dirty="0" smtClean="0">
                <a:ln w="12700">
                  <a:noFill/>
                  <a:prstDash val="solid"/>
                </a:ln>
                <a:effectLst>
                  <a:outerShdw blurRad="38100" dist="20320" dir="2700000" algn="tl" rotWithShape="0">
                    <a:srgbClr val="000000">
                      <a:alpha val="70000"/>
                    </a:srgbClr>
                  </a:outerShdw>
                </a:effectLst>
                <a:latin typeface="微软雅黑" panose="020B0503020204020204" pitchFamily="34" charset="-122"/>
                <a:ea typeface="微软雅黑" panose="020B0503020204020204" pitchFamily="34" charset="-122"/>
              </a:rPr>
              <a:t>已成为美国第四大死因</a:t>
            </a:r>
            <a:br>
              <a:rPr lang="en-US" altLang="zh-CN" sz="3200" spc="50" dirty="0" smtClean="0">
                <a:ln w="12700">
                  <a:noFill/>
                  <a:prstDash val="solid"/>
                </a:ln>
                <a:solidFill>
                  <a:srgbClr val="FF0000"/>
                </a:solidFill>
                <a:effectLst>
                  <a:outerShdw blurRad="38100" dist="20320" dir="2700000" algn="tl" rotWithShape="0">
                    <a:srgbClr val="000000">
                      <a:alpha val="70000"/>
                    </a:srgbClr>
                  </a:outerShdw>
                </a:effectLst>
                <a:latin typeface="微软雅黑" panose="020B0503020204020204" pitchFamily="34" charset="-122"/>
                <a:ea typeface="微软雅黑" panose="020B0503020204020204" pitchFamily="34" charset="-122"/>
              </a:rPr>
            </a:br>
            <a:r>
              <a:rPr lang="en-US" altLang="zh-CN" sz="3200" dirty="0" smtClean="0">
                <a:latin typeface="微软雅黑" panose="020B0503020204020204" pitchFamily="34" charset="-122"/>
                <a:ea typeface="微软雅黑" panose="020B0503020204020204" pitchFamily="34" charset="-122"/>
              </a:rPr>
              <a:t>Adverse Drug Reaction (ADR)</a:t>
            </a:r>
            <a:endParaRPr lang="zh-CN" altLang="en-US" sz="3200" dirty="0"/>
          </a:p>
        </p:txBody>
      </p:sp>
      <p:pic>
        <p:nvPicPr>
          <p:cNvPr id="23554" name="Picture 2"/>
          <p:cNvPicPr>
            <a:picLocks noGrp="1" noChangeAspect="1" noChangeArrowheads="1"/>
          </p:cNvPicPr>
          <p:nvPr>
            <p:ph idx="1"/>
          </p:nvPr>
        </p:nvPicPr>
        <p:blipFill>
          <a:blip r:embed="rId1" cstate="print"/>
          <a:srcRect/>
          <a:stretch>
            <a:fillRect/>
          </a:stretch>
        </p:blipFill>
        <p:spPr bwMode="auto">
          <a:xfrm>
            <a:off x="0" y="1268760"/>
            <a:ext cx="8748649" cy="416854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0"/>
            <a:ext cx="8316416" cy="914400"/>
          </a:xfrm>
        </p:spPr>
        <p:txBody>
          <a:bodyPr>
            <a:normAutofit/>
          </a:bodyPr>
          <a:lstStyle/>
          <a:p>
            <a:pPr>
              <a:defRPr/>
            </a:pPr>
            <a:r>
              <a:rPr lang="zh-CN" altLang="en-US" sz="4000" dirty="0" smtClean="0">
                <a:latin typeface="微软雅黑" panose="020B0503020204020204" pitchFamily="34" charset="-122"/>
                <a:ea typeface="微软雅黑" panose="020B0503020204020204" pitchFamily="34" charset="-122"/>
              </a:rPr>
              <a:t>老年患者的病历与成人不同</a:t>
            </a:r>
            <a:endParaRPr lang="en-US" altLang="zh-CN" sz="4000" dirty="0" smtClean="0">
              <a:latin typeface="微软雅黑" panose="020B0503020204020204" pitchFamily="34" charset="-122"/>
              <a:ea typeface="微软雅黑" panose="020B0503020204020204" pitchFamily="34" charset="-122"/>
            </a:endParaRPr>
          </a:p>
        </p:txBody>
      </p:sp>
      <p:sp>
        <p:nvSpPr>
          <p:cNvPr id="33795" name="Rectangle 3"/>
          <p:cNvSpPr>
            <a:spLocks noGrp="1" noChangeArrowheads="1"/>
          </p:cNvSpPr>
          <p:nvPr>
            <p:ph type="body" idx="1"/>
          </p:nvPr>
        </p:nvSpPr>
        <p:spPr>
          <a:xfrm>
            <a:off x="0" y="981075"/>
            <a:ext cx="9396413" cy="5562600"/>
          </a:xfrm>
        </p:spPr>
        <p:txBody>
          <a:bodyPr/>
          <a:lstStyle/>
          <a:p>
            <a:pPr marL="822325" lvl="1">
              <a:lnSpc>
                <a:spcPts val="3000"/>
              </a:lnSpc>
              <a:spcBef>
                <a:spcPts val="1200"/>
              </a:spcBef>
              <a:spcAft>
                <a:spcPts val="1200"/>
              </a:spcAft>
              <a:buFont typeface="Wingdings" panose="05000000000000000000" pitchFamily="2" charset="2"/>
              <a:buChar char="Ø"/>
              <a:defRPr/>
            </a:pPr>
            <a:r>
              <a:rPr lang="zh-CN" altLang="en-US" b="1" dirty="0" smtClean="0">
                <a:latin typeface="+mj-ea"/>
                <a:ea typeface="+mj-ea"/>
              </a:rPr>
              <a:t>主诉通常不是单一或主要的，有多种。</a:t>
            </a:r>
            <a:endParaRPr lang="en-US" altLang="zh-CN" b="1" dirty="0" smtClean="0">
              <a:latin typeface="+mj-ea"/>
              <a:ea typeface="+mj-ea"/>
            </a:endParaRPr>
          </a:p>
          <a:p>
            <a:pPr marL="822325" lvl="1">
              <a:lnSpc>
                <a:spcPts val="3000"/>
              </a:lnSpc>
              <a:spcBef>
                <a:spcPts val="1200"/>
              </a:spcBef>
              <a:spcAft>
                <a:spcPts val="1200"/>
              </a:spcAft>
              <a:buFont typeface="Wingdings" panose="05000000000000000000" pitchFamily="2" charset="2"/>
              <a:buChar char="Ø"/>
              <a:defRPr/>
            </a:pPr>
            <a:r>
              <a:rPr lang="zh-CN" altLang="en-US" b="1" dirty="0" smtClean="0">
                <a:latin typeface="+mj-ea"/>
                <a:ea typeface="+mj-ea"/>
              </a:rPr>
              <a:t>主述、现病史、既往史令人沮丧</a:t>
            </a:r>
            <a:endParaRPr lang="en-US" altLang="zh-CN" b="1" dirty="0" smtClean="0">
              <a:latin typeface="+mj-ea"/>
              <a:ea typeface="+mj-ea"/>
            </a:endParaRPr>
          </a:p>
          <a:p>
            <a:pPr marL="822325" lvl="1">
              <a:lnSpc>
                <a:spcPts val="3000"/>
              </a:lnSpc>
              <a:spcBef>
                <a:spcPts val="1200"/>
              </a:spcBef>
              <a:spcAft>
                <a:spcPts val="1200"/>
              </a:spcAft>
              <a:buFont typeface="Wingdings" panose="05000000000000000000" pitchFamily="2" charset="2"/>
              <a:buChar char="Ø"/>
              <a:defRPr/>
            </a:pPr>
            <a:r>
              <a:rPr lang="zh-CN" altLang="en-US" b="1" dirty="0" smtClean="0">
                <a:latin typeface="+mj-ea"/>
                <a:ea typeface="+mj-ea"/>
              </a:rPr>
              <a:t>围绕一个问题列表整理病史</a:t>
            </a:r>
            <a:endParaRPr lang="en-US" altLang="zh-CN" b="1" dirty="0" smtClean="0">
              <a:latin typeface="+mj-ea"/>
              <a:ea typeface="+mj-ea"/>
            </a:endParaRPr>
          </a:p>
          <a:p>
            <a:pPr marL="822325" lvl="1">
              <a:lnSpc>
                <a:spcPts val="3000"/>
              </a:lnSpc>
              <a:spcBef>
                <a:spcPts val="1200"/>
              </a:spcBef>
              <a:spcAft>
                <a:spcPts val="1200"/>
              </a:spcAft>
              <a:buFont typeface="Wingdings" panose="05000000000000000000" pitchFamily="2" charset="2"/>
              <a:buChar char="Ø"/>
              <a:defRPr/>
            </a:pPr>
            <a:r>
              <a:rPr lang="zh-CN" altLang="en-US" b="1" dirty="0" smtClean="0">
                <a:latin typeface="+mj-ea"/>
                <a:ea typeface="+mj-ea"/>
              </a:rPr>
              <a:t>用药史：补品、草药、维生素、</a:t>
            </a:r>
            <a:r>
              <a:rPr lang="en-US" altLang="zh-CN" b="1" dirty="0" smtClean="0">
                <a:latin typeface="+mj-ea"/>
                <a:ea typeface="+mj-ea"/>
              </a:rPr>
              <a:t>OTC</a:t>
            </a:r>
            <a:r>
              <a:rPr lang="zh-CN" altLang="en-US" b="1" dirty="0" smtClean="0">
                <a:latin typeface="+mj-ea"/>
                <a:ea typeface="+mj-ea"/>
              </a:rPr>
              <a:t>，家人给的药，过期药（带外包装）</a:t>
            </a:r>
            <a:endParaRPr lang="zh-CN" altLang="en-US" b="1" dirty="0" smtClean="0">
              <a:latin typeface="+mj-ea"/>
              <a:ea typeface="+mj-ea"/>
            </a:endParaRPr>
          </a:p>
          <a:p>
            <a:pPr marL="822325" lvl="1">
              <a:lnSpc>
                <a:spcPts val="3000"/>
              </a:lnSpc>
              <a:spcBef>
                <a:spcPts val="1200"/>
              </a:spcBef>
              <a:spcAft>
                <a:spcPts val="1200"/>
              </a:spcAft>
              <a:buFont typeface="Arial" panose="020B0604020202020204" pitchFamily="34" charset="0"/>
              <a:buNone/>
              <a:defRPr/>
            </a:pPr>
            <a:endParaRPr lang="en-US" altLang="zh-CN" b="1" dirty="0" smtClean="0">
              <a:ea typeface="黑体" panose="02010609060101010101" charset="-122"/>
            </a:endParaRPr>
          </a:p>
        </p:txBody>
      </p:sp>
      <p:sp>
        <p:nvSpPr>
          <p:cNvPr id="23556" name="Line 4"/>
          <p:cNvSpPr>
            <a:spLocks noChangeShapeType="1"/>
          </p:cNvSpPr>
          <p:nvPr/>
        </p:nvSpPr>
        <p:spPr bwMode="auto">
          <a:xfrm>
            <a:off x="250825" y="836613"/>
            <a:ext cx="8459788" cy="0"/>
          </a:xfrm>
          <a:prstGeom prst="line">
            <a:avLst/>
          </a:prstGeom>
          <a:noFill/>
          <a:ln w="762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81" name="TextBox 1"/>
          <p:cNvSpPr txBox="1">
            <a:spLocks noChangeArrowheads="1"/>
          </p:cNvSpPr>
          <p:nvPr/>
        </p:nvSpPr>
        <p:spPr bwMode="auto">
          <a:xfrm>
            <a:off x="2743200" y="6477000"/>
            <a:ext cx="6372225" cy="261938"/>
          </a:xfrm>
          <a:prstGeom prst="rect">
            <a:avLst/>
          </a:prstGeom>
          <a:noFill/>
          <a:ln w="9525">
            <a:noFill/>
            <a:miter lim="800000"/>
          </a:ln>
        </p:spPr>
        <p:txBody>
          <a:bodyPr>
            <a:spAutoFit/>
          </a:bodyPr>
          <a:lstStyle/>
          <a:p>
            <a:pPr algn="r" eaLnBrk="0" hangingPunct="0">
              <a:defRPr/>
            </a:pPr>
            <a:r>
              <a:rPr lang="en-US" altLang="zh-CN" sz="1100" dirty="0">
                <a:solidFill>
                  <a:schemeClr val="bg1">
                    <a:lumMod val="65000"/>
                  </a:schemeClr>
                </a:solidFill>
                <a:latin typeface="+mj-ea"/>
                <a:ea typeface="+mj-ea"/>
              </a:rPr>
              <a:t>Miller WT. Occam versus </a:t>
            </a:r>
            <a:r>
              <a:rPr lang="en-US" altLang="zh-CN" sz="1100" dirty="0" err="1">
                <a:solidFill>
                  <a:schemeClr val="bg1">
                    <a:lumMod val="65000"/>
                  </a:schemeClr>
                </a:solidFill>
                <a:latin typeface="+mj-ea"/>
                <a:ea typeface="+mj-ea"/>
              </a:rPr>
              <a:t>Hickam</a:t>
            </a:r>
            <a:r>
              <a:rPr lang="en-US" altLang="zh-CN" sz="1100" dirty="0">
                <a:solidFill>
                  <a:schemeClr val="bg1">
                    <a:lumMod val="65000"/>
                  </a:schemeClr>
                </a:solidFill>
                <a:latin typeface="+mj-ea"/>
                <a:ea typeface="+mj-ea"/>
              </a:rPr>
              <a:t>. </a:t>
            </a:r>
            <a:r>
              <a:rPr lang="en-US" altLang="zh-CN" sz="1100" dirty="0" err="1">
                <a:solidFill>
                  <a:schemeClr val="bg1">
                    <a:lumMod val="65000"/>
                  </a:schemeClr>
                </a:solidFill>
                <a:latin typeface="+mj-ea"/>
                <a:ea typeface="+mj-ea"/>
              </a:rPr>
              <a:t>Semin</a:t>
            </a:r>
            <a:r>
              <a:rPr lang="en-US" altLang="zh-CN" sz="1100" dirty="0">
                <a:solidFill>
                  <a:schemeClr val="bg1">
                    <a:lumMod val="65000"/>
                  </a:schemeClr>
                </a:solidFill>
                <a:latin typeface="+mj-ea"/>
                <a:ea typeface="+mj-ea"/>
              </a:rPr>
              <a:t> </a:t>
            </a:r>
            <a:r>
              <a:rPr lang="en-US" altLang="zh-CN" sz="1100" dirty="0" err="1">
                <a:solidFill>
                  <a:schemeClr val="bg1">
                    <a:lumMod val="65000"/>
                  </a:schemeClr>
                </a:solidFill>
                <a:latin typeface="+mj-ea"/>
                <a:ea typeface="+mj-ea"/>
              </a:rPr>
              <a:t>Roetgenol</a:t>
            </a:r>
            <a:r>
              <a:rPr lang="en-US" altLang="zh-CN" sz="1100" dirty="0">
                <a:solidFill>
                  <a:schemeClr val="bg1">
                    <a:lumMod val="65000"/>
                  </a:schemeClr>
                </a:solidFill>
                <a:latin typeface="+mj-ea"/>
                <a:ea typeface="+mj-ea"/>
              </a:rPr>
              <a:t> 1998;33:213.</a:t>
            </a:r>
            <a:endParaRPr lang="en-US" altLang="zh-CN" sz="1100" dirty="0">
              <a:solidFill>
                <a:schemeClr val="bg1">
                  <a:lumMod val="65000"/>
                </a:schemeClr>
              </a:solidFill>
              <a:latin typeface="+mj-ea"/>
              <a:ea typeface="+mj-ea"/>
            </a:endParaRPr>
          </a:p>
        </p:txBody>
      </p:sp>
      <p:pic>
        <p:nvPicPr>
          <p:cNvPr id="23558" name="Picture 6" descr="F:\工作照片记录\2015工作照\mmexport1425547433769.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03800" y="4059238"/>
            <a:ext cx="30241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C:\Users\liuxh\Pictures\照片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4076700"/>
            <a:ext cx="302418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7"/>
          <p:cNvSpPr txBox="1">
            <a:spLocks noChangeArrowheads="1"/>
          </p:cNvSpPr>
          <p:nvPr/>
        </p:nvSpPr>
        <p:spPr bwMode="auto">
          <a:xfrm>
            <a:off x="7596188" y="1341438"/>
            <a:ext cx="882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C00000"/>
                </a:solidFill>
              </a:rPr>
              <a:t>多元论</a:t>
            </a:r>
            <a:endParaRPr lang="en-US" altLang="zh-CN" b="1">
              <a:solidFill>
                <a:srgbClr val="C00000"/>
              </a:solidFill>
            </a:endParaRPr>
          </a:p>
          <a:p>
            <a:pPr eaLnBrk="1" hangingPunct="1"/>
            <a:r>
              <a:rPr lang="zh-CN" altLang="en-US" b="1">
                <a:solidFill>
                  <a:srgbClr val="C00000"/>
                </a:solidFill>
              </a:rPr>
              <a:t>不典型</a:t>
            </a:r>
            <a:endParaRPr lang="en-US" altLang="zh-CN" b="1">
              <a:solidFill>
                <a:srgbClr val="C00000"/>
              </a:solidFill>
            </a:endParaRPr>
          </a:p>
          <a:p>
            <a:pPr eaLnBrk="1" hangingPunct="1"/>
            <a:r>
              <a:rPr lang="zh-CN" altLang="en-US" b="1">
                <a:solidFill>
                  <a:srgbClr val="C00000"/>
                </a:solidFill>
              </a:rPr>
              <a:t>无重点</a:t>
            </a:r>
            <a:endParaRPr lang="zh-CN" altLang="en-US" b="1">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标题 1"/>
          <p:cNvSpPr>
            <a:spLocks noGrp="1"/>
          </p:cNvSpPr>
          <p:nvPr>
            <p:ph type="ctrTitle"/>
          </p:nvPr>
        </p:nvSpPr>
        <p:spPr>
          <a:xfrm>
            <a:off x="571472" y="785794"/>
            <a:ext cx="8034116" cy="3363286"/>
          </a:xfrm>
        </p:spPr>
        <p:txBody>
          <a:bodyPr>
            <a:normAutofit fontScale="90000"/>
          </a:bodyPr>
          <a:lstStyle/>
          <a:p>
            <a:br>
              <a:rPr lang="en-US" altLang="en-US" sz="4800" dirty="0" smtClean="0">
                <a:latin typeface="微软雅黑" panose="020B0503020204020204" pitchFamily="34" charset="-122"/>
                <a:ea typeface="微软雅黑" panose="020B0503020204020204" pitchFamily="34" charset="-122"/>
              </a:rPr>
            </a:br>
            <a:br>
              <a:rPr lang="en-US" altLang="en-US" sz="4800" dirty="0" smtClean="0">
                <a:latin typeface="微软雅黑" panose="020B0503020204020204" pitchFamily="34" charset="-122"/>
                <a:ea typeface="微软雅黑" panose="020B0503020204020204" pitchFamily="34" charset="-122"/>
              </a:rPr>
            </a:br>
            <a:br>
              <a:rPr lang="en-US" altLang="en-US" sz="4800" dirty="0" smtClean="0">
                <a:latin typeface="微软雅黑" panose="020B0503020204020204" pitchFamily="34" charset="-122"/>
                <a:ea typeface="微软雅黑" panose="020B0503020204020204" pitchFamily="34" charset="-122"/>
              </a:rPr>
            </a:br>
            <a:br>
              <a:rPr lang="en-US" altLang="en-US" sz="4800" dirty="0" smtClean="0">
                <a:latin typeface="微软雅黑" panose="020B0503020204020204" pitchFamily="34" charset="-122"/>
                <a:ea typeface="微软雅黑" panose="020B0503020204020204" pitchFamily="34" charset="-122"/>
              </a:rPr>
            </a:br>
            <a:br>
              <a:rPr lang="en-US" altLang="en-US" sz="4800" dirty="0" smtClean="0">
                <a:latin typeface="微软雅黑" panose="020B0503020204020204" pitchFamily="34" charset="-122"/>
                <a:ea typeface="微软雅黑" panose="020B0503020204020204" pitchFamily="34" charset="-122"/>
              </a:rPr>
            </a:br>
            <a:br>
              <a:rPr lang="en-US" altLang="en-US" sz="4800" dirty="0" smtClean="0">
                <a:latin typeface="微软雅黑" panose="020B0503020204020204" pitchFamily="34" charset="-122"/>
                <a:ea typeface="微软雅黑" panose="020B0503020204020204" pitchFamily="34" charset="-122"/>
              </a:rPr>
            </a:br>
            <a:r>
              <a:rPr lang="zh-CN" altLang="en-US" sz="5300" dirty="0" smtClean="0">
                <a:solidFill>
                  <a:srgbClr val="002060"/>
                </a:solidFill>
                <a:latin typeface="微软雅黑" panose="020B0503020204020204" pitchFamily="34" charset="-122"/>
                <a:ea typeface="微软雅黑" panose="020B0503020204020204" pitchFamily="34" charset="-122"/>
              </a:rPr>
              <a:t>老年人多重用药的干预策略</a:t>
            </a:r>
            <a:br>
              <a:rPr lang="en-US" altLang="zh-CN" sz="5300" dirty="0" smtClean="0">
                <a:latin typeface="微软雅黑" panose="020B0503020204020204" pitchFamily="34" charset="-122"/>
                <a:ea typeface="微软雅黑" panose="020B0503020204020204" pitchFamily="34" charset="-122"/>
              </a:rPr>
            </a:br>
            <a:endParaRPr lang="zh-CN" altLang="en-US" sz="53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048588" name="副标题 2"/>
          <p:cNvSpPr>
            <a:spLocks noGrp="1"/>
          </p:cNvSpPr>
          <p:nvPr>
            <p:ph type="subTitle" idx="1"/>
          </p:nvPr>
        </p:nvSpPr>
        <p:spPr>
          <a:xfrm rot="10800000" flipV="1">
            <a:off x="827584" y="4653136"/>
            <a:ext cx="8043874" cy="214314"/>
          </a:xfrm>
        </p:spPr>
        <p:txBody>
          <a:bodyPr>
            <a:noAutofit/>
          </a:bodyPr>
          <a:lstStyle/>
          <a:p>
            <a:pPr lvl="0" eaLnBrk="0" fontAlgn="base" hangingPunct="0">
              <a:lnSpc>
                <a:spcPct val="120000"/>
              </a:lnSpc>
              <a:spcBef>
                <a:spcPct val="0"/>
              </a:spcBef>
              <a:spcAft>
                <a:spcPct val="0"/>
              </a:spcAft>
              <a:buClr>
                <a:schemeClr val="tx1"/>
              </a:buClr>
              <a:buSzPct val="100000"/>
            </a:pPr>
            <a:r>
              <a:rPr lang="zh-CN" altLang="en-US" sz="2800" dirty="0" smtClean="0">
                <a:solidFill>
                  <a:srgbClr val="002060"/>
                </a:solidFill>
                <a:latin typeface="微软雅黑" panose="020B0503020204020204" pitchFamily="34" charset="-122"/>
                <a:ea typeface="微软雅黑" panose="020B0503020204020204" pitchFamily="34" charset="-122"/>
                <a:cs typeface="黑体" panose="02010609060101010101" charset="-122"/>
              </a:rPr>
              <a:t>北京协和医院  老年医学科</a:t>
            </a:r>
            <a:endParaRPr lang="en-US" altLang="zh-CN" sz="2800" dirty="0" smtClean="0">
              <a:solidFill>
                <a:srgbClr val="002060"/>
              </a:solidFill>
              <a:latin typeface="微软雅黑" panose="020B0503020204020204" pitchFamily="34" charset="-122"/>
              <a:ea typeface="微软雅黑" panose="020B0503020204020204" pitchFamily="34" charset="-122"/>
              <a:cs typeface="黑体" panose="02010609060101010101" charset="-122"/>
            </a:endParaRPr>
          </a:p>
          <a:p>
            <a:pPr lvl="0" eaLnBrk="0" fontAlgn="base" hangingPunct="0">
              <a:lnSpc>
                <a:spcPct val="120000"/>
              </a:lnSpc>
              <a:spcBef>
                <a:spcPct val="0"/>
              </a:spcBef>
              <a:spcAft>
                <a:spcPct val="0"/>
              </a:spcAft>
              <a:buClr>
                <a:schemeClr val="tx1"/>
              </a:buClr>
              <a:buSzPct val="100000"/>
            </a:pPr>
            <a:r>
              <a:rPr lang="zh-CN" altLang="en-US" sz="2800" dirty="0" smtClean="0">
                <a:solidFill>
                  <a:srgbClr val="002060"/>
                </a:solidFill>
                <a:latin typeface="微软雅黑" panose="020B0503020204020204" pitchFamily="34" charset="-122"/>
                <a:ea typeface="微软雅黑" panose="020B0503020204020204" pitchFamily="34" charset="-122"/>
                <a:cs typeface="黑体" panose="02010609060101010101" charset="-122"/>
              </a:rPr>
              <a:t>曲璇</a:t>
            </a:r>
            <a:endParaRPr lang="zh-CN" altLang="en-US" sz="2800" dirty="0" smtClean="0">
              <a:solidFill>
                <a:srgbClr val="002060"/>
              </a:solidFill>
              <a:latin typeface="微软雅黑" panose="020B0503020204020204" pitchFamily="34" charset="-122"/>
              <a:ea typeface="微软雅黑" panose="020B0503020204020204" pitchFamily="34" charset="-122"/>
              <a:cs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老年人用药常见的问题</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pPr lvl="2" indent="-514350">
              <a:lnSpc>
                <a:spcPct val="150000"/>
              </a:lnSpc>
              <a:spcBef>
                <a:spcPts val="0"/>
              </a:spcBef>
              <a:buFont typeface="Wingdings" panose="05000000000000000000" pitchFamily="2" charset="2"/>
              <a:buChar char="Ø"/>
              <a:defRPr/>
            </a:pPr>
            <a:r>
              <a:rPr lang="zh-CN" altLang="zh-CN" sz="2800" dirty="0">
                <a:latin typeface="微软雅黑" panose="020B0503020204020204" pitchFamily="34" charset="-122"/>
                <a:ea typeface="微软雅黑" panose="020B0503020204020204" pitchFamily="34" charset="-122"/>
              </a:rPr>
              <a:t>高危用药</a:t>
            </a:r>
            <a:endParaRPr lang="en-US" altLang="zh-CN" sz="2800" dirty="0">
              <a:latin typeface="微软雅黑" panose="020B0503020204020204" pitchFamily="34" charset="-122"/>
              <a:ea typeface="微软雅黑" panose="020B0503020204020204" pitchFamily="34" charset="-122"/>
            </a:endParaRPr>
          </a:p>
          <a:p>
            <a:pPr lvl="2" indent="-514350">
              <a:lnSpc>
                <a:spcPct val="150000"/>
              </a:lnSpc>
              <a:spcBef>
                <a:spcPts val="0"/>
              </a:spcBef>
              <a:buFont typeface="Wingdings" panose="05000000000000000000" pitchFamily="2" charset="2"/>
              <a:buChar char="Ø"/>
              <a:defRPr/>
            </a:pPr>
            <a:r>
              <a:rPr lang="zh-CN" altLang="zh-CN" sz="2800" dirty="0">
                <a:latin typeface="微软雅黑" panose="020B0503020204020204" pitchFamily="34" charset="-122"/>
                <a:ea typeface="微软雅黑" panose="020B0503020204020204" pitchFamily="34" charset="-122"/>
              </a:rPr>
              <a:t>超适应证用药</a:t>
            </a:r>
            <a:endParaRPr lang="en-US" altLang="zh-CN" sz="2800" dirty="0">
              <a:latin typeface="微软雅黑" panose="020B0503020204020204" pitchFamily="34" charset="-122"/>
              <a:ea typeface="微软雅黑" panose="020B0503020204020204" pitchFamily="34" charset="-122"/>
            </a:endParaRPr>
          </a:p>
          <a:p>
            <a:pPr lvl="2" indent="-514350">
              <a:lnSpc>
                <a:spcPct val="150000"/>
              </a:lnSpc>
              <a:spcBef>
                <a:spcPts val="0"/>
              </a:spcBef>
              <a:buFont typeface="Wingdings" panose="05000000000000000000" pitchFamily="2" charset="2"/>
              <a:buChar char="Ø"/>
              <a:defRPr/>
            </a:pPr>
            <a:r>
              <a:rPr lang="zh-CN" altLang="zh-CN" sz="2800" dirty="0">
                <a:latin typeface="微软雅黑" panose="020B0503020204020204" pitchFamily="34" charset="-122"/>
                <a:ea typeface="微软雅黑" panose="020B0503020204020204" pitchFamily="34" charset="-122"/>
              </a:rPr>
              <a:t>非必须用药</a:t>
            </a:r>
            <a:endParaRPr lang="en-US" altLang="zh-CN" sz="2800" dirty="0">
              <a:latin typeface="微软雅黑" panose="020B0503020204020204" pitchFamily="34" charset="-122"/>
              <a:ea typeface="微软雅黑" panose="020B0503020204020204" pitchFamily="34" charset="-122"/>
            </a:endParaRPr>
          </a:p>
          <a:p>
            <a:pPr lvl="2" indent="-514350">
              <a:lnSpc>
                <a:spcPct val="150000"/>
              </a:lnSpc>
              <a:spcBef>
                <a:spcPts val="0"/>
              </a:spcBef>
              <a:buFont typeface="Wingdings" panose="05000000000000000000" pitchFamily="2" charset="2"/>
              <a:buChar char="Ø"/>
              <a:defRPr/>
            </a:pPr>
            <a:r>
              <a:rPr lang="zh-CN" altLang="zh-CN" sz="2800" dirty="0" smtClean="0">
                <a:latin typeface="微软雅黑" panose="020B0503020204020204" pitchFamily="34" charset="-122"/>
                <a:ea typeface="微软雅黑" panose="020B0503020204020204" pitchFamily="34" charset="-122"/>
              </a:rPr>
              <a:t>用药不足</a:t>
            </a:r>
            <a:endParaRPr lang="en-US" altLang="zh-CN" sz="2800" dirty="0" smtClean="0">
              <a:latin typeface="微软雅黑" panose="020B0503020204020204" pitchFamily="34" charset="-122"/>
              <a:ea typeface="微软雅黑" panose="020B0503020204020204" pitchFamily="34" charset="-122"/>
            </a:endParaRPr>
          </a:p>
          <a:p>
            <a:pPr lvl="2" indent="-514350">
              <a:lnSpc>
                <a:spcPct val="150000"/>
              </a:lnSpc>
              <a:spcBef>
                <a:spcPts val="0"/>
              </a:spcBef>
              <a:buFont typeface="Wingdings" panose="05000000000000000000" pitchFamily="2" charset="2"/>
              <a:buChar char="Ø"/>
              <a:defRPr/>
            </a:pPr>
            <a:r>
              <a:rPr lang="zh-CN" altLang="en-US" sz="2800" dirty="0" smtClean="0">
                <a:latin typeface="微软雅黑" panose="020B0503020204020204" pitchFamily="34" charset="-122"/>
                <a:ea typeface="微软雅黑" panose="020B0503020204020204" pitchFamily="34" charset="-122"/>
              </a:rPr>
              <a:t>药物不良反应</a:t>
            </a:r>
            <a:endParaRPr lang="en-US" altLang="zh-CN" sz="2800" dirty="0">
              <a:latin typeface="微软雅黑" panose="020B0503020204020204" pitchFamily="34" charset="-122"/>
              <a:ea typeface="微软雅黑" panose="020B0503020204020204" pitchFamily="34" charset="-122"/>
            </a:endParaRPr>
          </a:p>
          <a:p>
            <a:pPr lvl="2" indent="-514350">
              <a:lnSpc>
                <a:spcPct val="150000"/>
              </a:lnSpc>
              <a:spcBef>
                <a:spcPts val="0"/>
              </a:spcBef>
              <a:buFont typeface="Wingdings" panose="05000000000000000000" pitchFamily="2" charset="2"/>
              <a:buChar char="Ø"/>
              <a:defRPr/>
            </a:pPr>
            <a:r>
              <a:rPr lang="zh-CN" altLang="zh-CN" sz="2800" dirty="0">
                <a:latin typeface="微软雅黑" panose="020B0503020204020204" pitchFamily="34" charset="-122"/>
                <a:ea typeface="微软雅黑" panose="020B0503020204020204" pitchFamily="34" charset="-122"/>
              </a:rPr>
              <a:t>药物相互作用</a:t>
            </a:r>
            <a:endParaRPr lang="en-US" altLang="zh-CN" sz="2800" dirty="0">
              <a:latin typeface="微软雅黑" panose="020B0503020204020204" pitchFamily="34" charset="-122"/>
              <a:ea typeface="微软雅黑" panose="020B0503020204020204" pitchFamily="34" charset="-122"/>
            </a:endParaRPr>
          </a:p>
          <a:p>
            <a:pPr lvl="2" indent="-514350">
              <a:lnSpc>
                <a:spcPct val="150000"/>
              </a:lnSpc>
              <a:spcBef>
                <a:spcPts val="0"/>
              </a:spcBef>
              <a:buFont typeface="Wingdings" panose="05000000000000000000" pitchFamily="2" charset="2"/>
              <a:buChar char="Ø"/>
              <a:defRPr/>
            </a:pPr>
            <a:r>
              <a:rPr lang="zh-CN" altLang="zh-CN" sz="2800" dirty="0">
                <a:latin typeface="微软雅黑" panose="020B0503020204020204" pitchFamily="34" charset="-122"/>
                <a:ea typeface="微软雅黑" panose="020B0503020204020204" pitchFamily="34" charset="-122"/>
              </a:rPr>
              <a:t>减轻用药负担</a:t>
            </a:r>
            <a:endParaRPr lang="zh-CN" altLang="en-US" sz="2800"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依从</a:t>
            </a:r>
            <a:r>
              <a:rPr lang="zh-CN" altLang="en-US" dirty="0" smtClean="0">
                <a:latin typeface="微软雅黑" panose="020B0503020204020204" pitchFamily="34" charset="-122"/>
                <a:ea typeface="微软雅黑" panose="020B0503020204020204" pitchFamily="34" charset="-122"/>
              </a:rPr>
              <a:t>性差</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fontScale="85000" lnSpcReduction="20000"/>
          </a:bodyPr>
          <a:lstStyle/>
          <a:p>
            <a:pPr lvl="1">
              <a:lnSpc>
                <a:spcPct val="150000"/>
              </a:lnSpc>
              <a:buClr>
                <a:srgbClr val="C00000"/>
              </a:buClr>
              <a:buFont typeface="Wingdings" panose="05000000000000000000" pitchFamily="2" charset="2"/>
              <a:buChar char="Ø"/>
            </a:pPr>
            <a:r>
              <a:rPr lang="zh-CN" altLang="en-US" sz="2800" dirty="0" smtClean="0">
                <a:latin typeface="微软雅黑" panose="020B0503020204020204" pitchFamily="34" charset="-122"/>
                <a:ea typeface="微软雅黑" panose="020B0503020204020204" pitchFamily="34" charset="-122"/>
              </a:rPr>
              <a:t>视力、听力下降</a:t>
            </a:r>
            <a:endParaRPr lang="en-US" altLang="zh-CN" sz="2800" dirty="0" smtClean="0">
              <a:latin typeface="微软雅黑" panose="020B0503020204020204" pitchFamily="34" charset="-122"/>
              <a:ea typeface="微软雅黑" panose="020B0503020204020204" pitchFamily="34" charset="-122"/>
            </a:endParaRPr>
          </a:p>
          <a:p>
            <a:pPr lvl="1">
              <a:lnSpc>
                <a:spcPct val="150000"/>
              </a:lnSpc>
              <a:buClr>
                <a:srgbClr val="C00000"/>
              </a:buClr>
              <a:buFont typeface="Wingdings" panose="05000000000000000000" pitchFamily="2" charset="2"/>
              <a:buChar char="Ø"/>
            </a:pPr>
            <a:r>
              <a:rPr lang="zh-CN" altLang="en-US" sz="2800" dirty="0" smtClean="0">
                <a:latin typeface="微软雅黑" panose="020B0503020204020204" pitchFamily="34" charset="-122"/>
                <a:ea typeface="微软雅黑" panose="020B0503020204020204" pitchFamily="34" charset="-122"/>
              </a:rPr>
              <a:t>行动敏捷性和感觉降低</a:t>
            </a:r>
            <a:endParaRPr lang="zh-CN" altLang="en-US" sz="2800" dirty="0" smtClean="0">
              <a:latin typeface="微软雅黑" panose="020B0503020204020204" pitchFamily="34" charset="-122"/>
              <a:ea typeface="微软雅黑" panose="020B0503020204020204" pitchFamily="34" charset="-122"/>
            </a:endParaRPr>
          </a:p>
          <a:p>
            <a:pPr lvl="1">
              <a:lnSpc>
                <a:spcPct val="150000"/>
              </a:lnSpc>
              <a:buClr>
                <a:srgbClr val="C00000"/>
              </a:buClr>
              <a:buFont typeface="Wingdings" panose="05000000000000000000" pitchFamily="2" charset="2"/>
              <a:buChar char="Ø"/>
            </a:pPr>
            <a:r>
              <a:rPr lang="zh-CN" altLang="en-US" sz="2800" dirty="0" smtClean="0">
                <a:latin typeface="微软雅黑" panose="020B0503020204020204" pitchFamily="34" charset="-122"/>
                <a:ea typeface="微软雅黑" panose="020B0503020204020204" pitchFamily="34" charset="-122"/>
              </a:rPr>
              <a:t>手部功能下降，打不开药瓶盖和特殊包装</a:t>
            </a:r>
            <a:endParaRPr lang="en-US" altLang="zh-CN" sz="2800" dirty="0" smtClean="0">
              <a:latin typeface="微软雅黑" panose="020B0503020204020204" pitchFamily="34" charset="-122"/>
              <a:ea typeface="微软雅黑" panose="020B0503020204020204" pitchFamily="34" charset="-122"/>
            </a:endParaRPr>
          </a:p>
          <a:p>
            <a:pPr lvl="1">
              <a:lnSpc>
                <a:spcPct val="150000"/>
              </a:lnSpc>
              <a:buClr>
                <a:srgbClr val="C00000"/>
              </a:buClr>
              <a:buFont typeface="Wingdings" panose="05000000000000000000" pitchFamily="2" charset="2"/>
              <a:buChar char="Ø"/>
            </a:pPr>
            <a:r>
              <a:rPr lang="zh-CN" altLang="en-US" sz="2800" dirty="0" smtClean="0">
                <a:latin typeface="微软雅黑" panose="020B0503020204020204" pitchFamily="34" charset="-122"/>
                <a:ea typeface="微软雅黑" panose="020B0503020204020204" pitchFamily="34" charset="-122"/>
              </a:rPr>
              <a:t>记忆力下降，对疾病理解和用药的执行力下降</a:t>
            </a:r>
            <a:endParaRPr lang="en-US" altLang="zh-CN" sz="2800" dirty="0" smtClean="0">
              <a:latin typeface="微软雅黑" panose="020B0503020204020204" pitchFamily="34" charset="-122"/>
              <a:ea typeface="微软雅黑" panose="020B0503020204020204" pitchFamily="34" charset="-122"/>
            </a:endParaRPr>
          </a:p>
          <a:p>
            <a:pPr lvl="1">
              <a:lnSpc>
                <a:spcPct val="150000"/>
              </a:lnSpc>
              <a:buClr>
                <a:srgbClr val="C00000"/>
              </a:buClr>
              <a:buFont typeface="Wingdings" panose="05000000000000000000" pitchFamily="2" charset="2"/>
              <a:buChar char="Ø"/>
            </a:pPr>
            <a:r>
              <a:rPr lang="zh-CN" altLang="en-US" sz="2800" dirty="0" smtClean="0">
                <a:latin typeface="微软雅黑" panose="020B0503020204020204" pitchFamily="34" charset="-122"/>
                <a:ea typeface="微软雅黑" panose="020B0503020204020204" pitchFamily="34" charset="-122"/>
              </a:rPr>
              <a:t>对</a:t>
            </a:r>
            <a:r>
              <a:rPr lang="zh-CN" altLang="en-US" sz="2800" dirty="0">
                <a:latin typeface="微软雅黑" panose="020B0503020204020204" pitchFamily="34" charset="-122"/>
                <a:ea typeface="微软雅黑" panose="020B0503020204020204" pitchFamily="34" charset="-122"/>
              </a:rPr>
              <a:t>某些药物效应敏感性增高</a:t>
            </a:r>
            <a:endParaRPr lang="zh-CN" altLang="en-US" sz="2800" dirty="0">
              <a:latin typeface="微软雅黑" panose="020B0503020204020204" pitchFamily="34" charset="-122"/>
              <a:ea typeface="微软雅黑" panose="020B0503020204020204" pitchFamily="34" charset="-122"/>
            </a:endParaRPr>
          </a:p>
          <a:p>
            <a:pPr lvl="1">
              <a:lnSpc>
                <a:spcPct val="150000"/>
              </a:lnSpc>
              <a:buClr>
                <a:srgbClr val="C00000"/>
              </a:buClr>
              <a:buFont typeface="Wingdings" panose="05000000000000000000" pitchFamily="2" charset="2"/>
              <a:buChar char="Ø"/>
            </a:pPr>
            <a:r>
              <a:rPr lang="zh-CN" altLang="en-US" sz="2800" dirty="0">
                <a:latin typeface="微软雅黑" panose="020B0503020204020204" pitchFamily="34" charset="-122"/>
                <a:ea typeface="微软雅黑" panose="020B0503020204020204" pitchFamily="34" charset="-122"/>
              </a:rPr>
              <a:t>社会和财力支持的减少</a:t>
            </a:r>
            <a:endParaRPr lang="zh-CN" altLang="en-US" sz="2800" dirty="0">
              <a:latin typeface="微软雅黑" panose="020B0503020204020204" pitchFamily="34" charset="-122"/>
              <a:ea typeface="微软雅黑" panose="020B0503020204020204" pitchFamily="34" charset="-122"/>
            </a:endParaRPr>
          </a:p>
          <a:p>
            <a:pPr lvl="1">
              <a:lnSpc>
                <a:spcPct val="150000"/>
              </a:lnSpc>
              <a:buClr>
                <a:srgbClr val="C00000"/>
              </a:buClr>
              <a:buFont typeface="Wingdings" panose="05000000000000000000" pitchFamily="2" charset="2"/>
              <a:buChar char="Ø"/>
            </a:pPr>
            <a:r>
              <a:rPr lang="zh-CN" altLang="en-US" sz="2800" dirty="0" smtClean="0">
                <a:latin typeface="微软雅黑" panose="020B0503020204020204" pitchFamily="34" charset="-122"/>
                <a:ea typeface="微软雅黑" panose="020B0503020204020204" pitchFamily="34" charset="-122"/>
              </a:rPr>
              <a:t>服用</a:t>
            </a:r>
            <a:r>
              <a:rPr lang="zh-CN" altLang="en-US" sz="2800" dirty="0">
                <a:latin typeface="微软雅黑" panose="020B0503020204020204" pitchFamily="34" charset="-122"/>
                <a:ea typeface="微软雅黑" panose="020B0503020204020204" pitchFamily="34" charset="-122"/>
              </a:rPr>
              <a:t>多种药</a:t>
            </a:r>
            <a:endParaRPr lang="en-US" altLang="zh-CN" sz="2800" dirty="0">
              <a:latin typeface="微软雅黑" panose="020B0503020204020204" pitchFamily="34" charset="-122"/>
              <a:ea typeface="微软雅黑" panose="020B0503020204020204" pitchFamily="34" charset="-122"/>
            </a:endParaRPr>
          </a:p>
          <a:p>
            <a:pPr lvl="1">
              <a:lnSpc>
                <a:spcPct val="150000"/>
              </a:lnSpc>
              <a:buClr>
                <a:srgbClr val="C00000"/>
              </a:buClr>
              <a:buNone/>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（相互作用不耐受）</a:t>
            </a:r>
            <a:endParaRPr lang="zh-CN" altLang="en-US" sz="2800" dirty="0">
              <a:latin typeface="微软雅黑" panose="020B0503020204020204" pitchFamily="34" charset="-122"/>
              <a:ea typeface="微软雅黑" panose="020B0503020204020204" pitchFamily="34" charset="-122"/>
            </a:endParaRPr>
          </a:p>
          <a:p>
            <a:endParaRPr lang="zh-CN" altLang="en-US" dirty="0"/>
          </a:p>
        </p:txBody>
      </p:sp>
      <p:sp>
        <p:nvSpPr>
          <p:cNvPr id="4" name="矩形 3"/>
          <p:cNvSpPr/>
          <p:nvPr/>
        </p:nvSpPr>
        <p:spPr>
          <a:xfrm>
            <a:off x="3275856" y="6165304"/>
            <a:ext cx="6120680" cy="307777"/>
          </a:xfrm>
          <a:prstGeom prst="rect">
            <a:avLst/>
          </a:prstGeom>
        </p:spPr>
        <p:txBody>
          <a:bodyPr wrap="square">
            <a:spAutoFit/>
          </a:bodyPr>
          <a:lstStyle/>
          <a:p>
            <a:r>
              <a:rPr lang="en-US" altLang="zh-CN" sz="1400" dirty="0"/>
              <a:t>Goodman &amp; Gilman’s </a:t>
            </a:r>
            <a:r>
              <a:rPr lang="zh-CN" altLang="en-US" sz="1400" dirty="0"/>
              <a:t>治疗学的药理学基础</a:t>
            </a:r>
            <a:r>
              <a:rPr lang="en-US" altLang="zh-CN" sz="1400" dirty="0"/>
              <a:t>2004</a:t>
            </a:r>
            <a:r>
              <a:rPr lang="zh-CN" altLang="en-US" sz="1400" dirty="0"/>
              <a:t>：</a:t>
            </a:r>
            <a:r>
              <a:rPr lang="en-US" altLang="zh-CN" sz="1400" dirty="0"/>
              <a:t>1480</a:t>
            </a:r>
            <a:endParaRPr lang="en-US" altLang="zh-CN"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normAutofit fontScale="90000"/>
          </a:bodyPr>
          <a:lstStyle/>
          <a:p>
            <a:endParaRPr lang="zh-CN" altLang="en-US" dirty="0"/>
          </a:p>
        </p:txBody>
      </p:sp>
      <p:sp>
        <p:nvSpPr>
          <p:cNvPr id="12" name="圆角矩形 11"/>
          <p:cNvSpPr/>
          <p:nvPr/>
        </p:nvSpPr>
        <p:spPr>
          <a:xfrm>
            <a:off x="6084168" y="1772816"/>
            <a:ext cx="2376264" cy="331236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zh-CN" altLang="en-US" sz="2400" dirty="0" smtClean="0">
                <a:solidFill>
                  <a:schemeClr val="tx1"/>
                </a:solidFill>
                <a:latin typeface="微软雅黑" panose="020B0503020204020204" pitchFamily="34" charset="-122"/>
                <a:ea typeface="微软雅黑" panose="020B0503020204020204" pitchFamily="34" charset="-122"/>
              </a:rPr>
              <a:t>尿失禁</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400" dirty="0" smtClean="0">
                <a:solidFill>
                  <a:schemeClr val="tx1"/>
                </a:solidFill>
                <a:latin typeface="微软雅黑" panose="020B0503020204020204" pitchFamily="34" charset="-122"/>
                <a:ea typeface="微软雅黑" panose="020B0503020204020204" pitchFamily="34" charset="-122"/>
              </a:rPr>
              <a:t>抑郁</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400" dirty="0" smtClean="0">
                <a:solidFill>
                  <a:schemeClr val="tx1"/>
                </a:solidFill>
                <a:latin typeface="微软雅黑" panose="020B0503020204020204" pitchFamily="34" charset="-122"/>
                <a:ea typeface="微软雅黑" panose="020B0503020204020204" pitchFamily="34" charset="-122"/>
              </a:rPr>
              <a:t>衰弱</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400" dirty="0" smtClean="0">
                <a:solidFill>
                  <a:schemeClr val="tx1"/>
                </a:solidFill>
                <a:latin typeface="微软雅黑" panose="020B0503020204020204" pitchFamily="34" charset="-122"/>
                <a:ea typeface="微软雅黑" panose="020B0503020204020204" pitchFamily="34" charset="-122"/>
              </a:rPr>
              <a:t>营养不良</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400" dirty="0" smtClean="0">
                <a:solidFill>
                  <a:schemeClr val="tx1"/>
                </a:solidFill>
                <a:latin typeface="微软雅黑" panose="020B0503020204020204" pitchFamily="34" charset="-122"/>
                <a:ea typeface="微软雅黑" panose="020B0503020204020204" pitchFamily="34" charset="-122"/>
              </a:rPr>
              <a:t>生活不能自理</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400" dirty="0" smtClean="0">
                <a:solidFill>
                  <a:schemeClr val="tx1"/>
                </a:solidFill>
                <a:latin typeface="微软雅黑" panose="020B0503020204020204" pitchFamily="34" charset="-122"/>
                <a:ea typeface="微软雅黑" panose="020B0503020204020204" pitchFamily="34" charset="-122"/>
              </a:rPr>
              <a:t>多重用药</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2400" dirty="0" smtClean="0">
                <a:solidFill>
                  <a:schemeClr val="tx1"/>
                </a:solidFill>
                <a:latin typeface="微软雅黑" panose="020B0503020204020204" pitchFamily="34" charset="-122"/>
                <a:ea typeface="微软雅黑" panose="020B0503020204020204" pitchFamily="34" charset="-122"/>
              </a:rPr>
              <a:t>环境</a:t>
            </a:r>
            <a:endParaRPr lang="zh-CN" altLang="en-US" sz="2400" dirty="0" smtClean="0">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467544" y="1700808"/>
            <a:ext cx="2376264" cy="338437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心律失常</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糖尿病</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高血压</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骨关节炎</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慢性支气管炎</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陈旧脑梗</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视力下降</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r>
              <a:rPr lang="zh-CN" altLang="en-US" sz="2400" dirty="0" smtClean="0">
                <a:solidFill>
                  <a:schemeClr val="tx1"/>
                </a:solidFill>
                <a:latin typeface="微软雅黑" panose="020B0503020204020204" pitchFamily="34" charset="-122"/>
                <a:ea typeface="微软雅黑" panose="020B0503020204020204" pitchFamily="34" charset="-122"/>
              </a:rPr>
              <a:t>听力下降</a:t>
            </a:r>
            <a:endParaRPr lang="zh-CN" altLang="en-US" sz="2400" dirty="0" smtClean="0">
              <a:solidFill>
                <a:schemeClr val="tx1"/>
              </a:solidFill>
              <a:latin typeface="微软雅黑" panose="020B0503020204020204" pitchFamily="34" charset="-122"/>
              <a:ea typeface="微软雅黑" panose="020B0503020204020204" pitchFamily="34" charset="-122"/>
            </a:endParaRPr>
          </a:p>
        </p:txBody>
      </p:sp>
      <p:pic>
        <p:nvPicPr>
          <p:cNvPr id="17" name="内容占位符 16" descr="c40096e9ac32be07b216a551d061946d_i_5_1845391663x1519687024_26.jpg"/>
          <p:cNvPicPr>
            <a:picLocks noGrp="1" noChangeAspect="1"/>
          </p:cNvPicPr>
          <p:nvPr>
            <p:ph idx="1"/>
          </p:nvPr>
        </p:nvPicPr>
        <p:blipFill>
          <a:blip r:embed="rId1" cstate="print"/>
          <a:stretch>
            <a:fillRect/>
          </a:stretch>
        </p:blipFill>
        <p:spPr>
          <a:xfrm>
            <a:off x="2915816" y="2708920"/>
            <a:ext cx="3120008" cy="1579504"/>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dirty="0"/>
          </a:p>
        </p:txBody>
      </p:sp>
      <p:sp>
        <p:nvSpPr>
          <p:cNvPr id="3" name="内容占位符 2"/>
          <p:cNvSpPr>
            <a:spLocks noGrp="1"/>
          </p:cNvSpPr>
          <p:nvPr>
            <p:ph idx="1"/>
          </p:nvPr>
        </p:nvSpPr>
        <p:spPr>
          <a:xfrm>
            <a:off x="251520" y="1340768"/>
            <a:ext cx="8496944" cy="4621459"/>
          </a:xfrm>
        </p:spPr>
        <p:txBody>
          <a:bodyPr/>
          <a:lstStyle/>
          <a:p>
            <a:pPr>
              <a:buNone/>
            </a:pPr>
            <a:r>
              <a:rPr lang="zh-CN" altLang="en-US" sz="3200"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跌倒               利尿剂、扩血管剂、抗抑郁药   </a:t>
            </a:r>
            <a:endParaRPr lang="en-US" altLang="zh-CN" b="1" dirty="0" smtClean="0">
              <a:latin typeface="微软雅黑" panose="020B0503020204020204" pitchFamily="34" charset="-122"/>
              <a:ea typeface="微软雅黑" panose="020B0503020204020204" pitchFamily="34" charset="-122"/>
            </a:endParaRPr>
          </a:p>
          <a:p>
            <a:pPr>
              <a:buNone/>
            </a:pP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导泻剂、镇静剂</a:t>
            </a:r>
            <a:endParaRPr lang="zh-CN" altLang="en-US" b="1" dirty="0" smtClean="0">
              <a:latin typeface="微软雅黑" panose="020B0503020204020204" pitchFamily="34" charset="-122"/>
              <a:ea typeface="微软雅黑" panose="020B0503020204020204" pitchFamily="34" charset="-122"/>
            </a:endParaRPr>
          </a:p>
          <a:p>
            <a:pPr>
              <a:buNone/>
            </a:pPr>
            <a:r>
              <a:rPr lang="zh-CN" altLang="en-US" b="1" dirty="0" smtClean="0">
                <a:latin typeface="微软雅黑" panose="020B0503020204020204" pitchFamily="34" charset="-122"/>
                <a:ea typeface="微软雅黑" panose="020B0503020204020204" pitchFamily="34" charset="-122"/>
              </a:rPr>
              <a:t>   精神症状         抗胆碱能药、抗抑郁药、</a:t>
            </a:r>
            <a:endParaRPr lang="zh-CN" altLang="en-US" b="1" dirty="0" smtClean="0">
              <a:latin typeface="微软雅黑" panose="020B0503020204020204" pitchFamily="34" charset="-122"/>
              <a:ea typeface="微软雅黑" panose="020B0503020204020204" pitchFamily="34" charset="-122"/>
            </a:endParaRPr>
          </a:p>
          <a:p>
            <a:pPr>
              <a:buNone/>
            </a:pPr>
            <a:r>
              <a:rPr lang="zh-CN" altLang="en-US" b="1" dirty="0" smtClean="0">
                <a:latin typeface="微软雅黑" panose="020B0503020204020204" pitchFamily="34" charset="-122"/>
                <a:ea typeface="微软雅黑" panose="020B0503020204020204" pitchFamily="34" charset="-122"/>
              </a:rPr>
              <a:t>                         洋地黄、抗心律失常药</a:t>
            </a:r>
            <a:endParaRPr lang="zh-CN" altLang="en-US" b="1" dirty="0" smtClean="0">
              <a:latin typeface="微软雅黑" panose="020B0503020204020204" pitchFamily="34" charset="-122"/>
              <a:ea typeface="微软雅黑" panose="020B0503020204020204" pitchFamily="34" charset="-122"/>
            </a:endParaRPr>
          </a:p>
          <a:p>
            <a:pPr>
              <a:buNone/>
            </a:pPr>
            <a:r>
              <a:rPr lang="zh-CN" altLang="en-US" b="1" dirty="0" smtClean="0">
                <a:latin typeface="微软雅黑" panose="020B0503020204020204" pitchFamily="34" charset="-122"/>
                <a:ea typeface="微软雅黑" panose="020B0503020204020204" pitchFamily="34" charset="-122"/>
              </a:rPr>
              <a:t>   便失禁            导泻剂、抗生素</a:t>
            </a:r>
            <a:endParaRPr lang="zh-CN" altLang="en-US" b="1" dirty="0" smtClean="0">
              <a:latin typeface="微软雅黑" panose="020B0503020204020204" pitchFamily="34" charset="-122"/>
              <a:ea typeface="微软雅黑" panose="020B0503020204020204" pitchFamily="34" charset="-122"/>
            </a:endParaRPr>
          </a:p>
          <a:p>
            <a:pPr>
              <a:buNone/>
            </a:pPr>
            <a:r>
              <a:rPr lang="zh-CN" altLang="en-US" b="1" dirty="0" smtClean="0">
                <a:latin typeface="微软雅黑" panose="020B0503020204020204" pitchFamily="34" charset="-122"/>
                <a:ea typeface="微软雅黑" panose="020B0503020204020204" pitchFamily="34" charset="-122"/>
              </a:rPr>
              <a:t>   尿失禁            镇静剂、利尿剂、抗胆碱药</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药物核查</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9125" t="19877" r="32832" b="4365"/>
          <a:stretch>
            <a:fillRect/>
          </a:stretch>
        </p:blipFill>
        <p:spPr bwMode="auto">
          <a:xfrm>
            <a:off x="1763688" y="980728"/>
            <a:ext cx="6250900" cy="55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normAutofit fontScale="62500" lnSpcReduction="20000"/>
          </a:bodyPr>
          <a:lstStyle/>
          <a:p>
            <a:pPr>
              <a:lnSpc>
                <a:spcPct val="100000"/>
              </a:lnSpc>
              <a:buFont typeface="Wingdings" panose="05000000000000000000" pitchFamily="2" charset="2"/>
              <a:buChar char="Ø"/>
              <a:defRPr/>
            </a:pPr>
            <a:r>
              <a:rPr lang="en-US" altLang="zh-CN" b="1" dirty="0" smtClean="0">
                <a:latin typeface="微软雅黑" panose="020B0503020204020204" pitchFamily="34" charset="-122"/>
                <a:ea typeface="微软雅黑" panose="020B0503020204020204" pitchFamily="34" charset="-122"/>
              </a:rPr>
              <a:t> </a:t>
            </a:r>
            <a:r>
              <a:rPr lang="zh-CN" altLang="en-US" b="1" dirty="0" smtClean="0"/>
              <a:t>多药合用难以确定何药所致？                            </a:t>
            </a:r>
            <a:endParaRPr lang="zh-CN" altLang="en-US" b="1" dirty="0" smtClean="0"/>
          </a:p>
          <a:p>
            <a:pPr>
              <a:lnSpc>
                <a:spcPct val="100000"/>
              </a:lnSpc>
              <a:buNone/>
              <a:defRPr/>
            </a:pPr>
            <a:r>
              <a:rPr lang="zh-CN" altLang="en-US" b="1" dirty="0" smtClean="0"/>
              <a:t>        病情允许           停用所用药物</a:t>
            </a:r>
            <a:endParaRPr lang="en-US" altLang="zh-CN" b="1" dirty="0" smtClean="0"/>
          </a:p>
          <a:p>
            <a:pPr>
              <a:lnSpc>
                <a:spcPct val="100000"/>
              </a:lnSpc>
              <a:buNone/>
              <a:defRPr/>
            </a:pPr>
            <a:r>
              <a:rPr lang="en-US" altLang="zh-CN" b="1" dirty="0" smtClean="0"/>
              <a:t>        </a:t>
            </a:r>
            <a:r>
              <a:rPr lang="zh-CN" altLang="en-US" b="1" dirty="0" smtClean="0"/>
              <a:t>病情不允许        先停可能性最大药物</a:t>
            </a:r>
            <a:r>
              <a:rPr lang="en-US" altLang="zh-CN" b="1" dirty="0" smtClean="0"/>
              <a:t>,</a:t>
            </a:r>
            <a:r>
              <a:rPr lang="zh-CN" altLang="en-US" b="1" dirty="0" smtClean="0"/>
              <a:t>后逐一停用</a:t>
            </a:r>
            <a:endParaRPr lang="zh-CN" altLang="en-US" b="1" dirty="0" smtClean="0"/>
          </a:p>
          <a:p>
            <a:pPr>
              <a:lnSpc>
                <a:spcPct val="100000"/>
              </a:lnSpc>
              <a:buFont typeface="Wingdings" panose="05000000000000000000" pitchFamily="2" charset="2"/>
              <a:buNone/>
              <a:defRPr/>
            </a:pPr>
            <a:r>
              <a:rPr lang="zh-CN" altLang="en-US" b="1" dirty="0" smtClean="0"/>
              <a:t>                                  替代治疗</a:t>
            </a:r>
            <a:r>
              <a:rPr lang="en-US" altLang="zh-CN" b="1" dirty="0" smtClean="0"/>
              <a:t>(</a:t>
            </a:r>
            <a:r>
              <a:rPr lang="zh-CN" altLang="en-US" b="1" dirty="0" smtClean="0"/>
              <a:t>作用类似而不同种类药物）          </a:t>
            </a:r>
            <a:endParaRPr lang="zh-CN" altLang="en-US" b="1" dirty="0" smtClean="0"/>
          </a:p>
          <a:p>
            <a:pPr>
              <a:lnSpc>
                <a:spcPct val="100000"/>
              </a:lnSpc>
              <a:buFont typeface="Wingdings" panose="05000000000000000000" pitchFamily="2" charset="2"/>
              <a:buChar char="Ø"/>
              <a:defRPr/>
            </a:pPr>
            <a:r>
              <a:rPr lang="zh-CN" altLang="en-US" b="1" dirty="0" smtClean="0"/>
              <a:t> 服药</a:t>
            </a:r>
            <a:r>
              <a:rPr lang="zh-CN" altLang="en-US" b="1" dirty="0"/>
              <a:t>方案简单化：可提高</a:t>
            </a:r>
            <a:r>
              <a:rPr lang="zh-CN" altLang="en-US" b="1" dirty="0" smtClean="0"/>
              <a:t>安全性</a:t>
            </a:r>
            <a:endParaRPr lang="en-US" altLang="zh-CN" b="1" dirty="0" smtClean="0"/>
          </a:p>
          <a:p>
            <a:pPr>
              <a:lnSpc>
                <a:spcPct val="100000"/>
              </a:lnSpc>
              <a:buClr>
                <a:srgbClr val="C00000"/>
              </a:buClr>
              <a:buFont typeface="Wingdings" panose="05000000000000000000" pitchFamily="2" charset="2"/>
              <a:buChar char="Ø"/>
              <a:defRPr/>
            </a:pPr>
            <a:r>
              <a:rPr lang="zh-CN" altLang="en-US" b="1" dirty="0" smtClean="0"/>
              <a:t>服药时间方便化</a:t>
            </a:r>
            <a:endParaRPr lang="en-US" altLang="zh-CN" b="1" dirty="0"/>
          </a:p>
          <a:p>
            <a:pPr>
              <a:buClr>
                <a:srgbClr val="C00000"/>
              </a:buClr>
              <a:buNone/>
              <a:defRPr/>
            </a:pPr>
            <a:r>
              <a:rPr lang="en-US" altLang="zh-CN" b="1" dirty="0">
                <a:latin typeface="+mj-ea"/>
              </a:rPr>
              <a:t>  </a:t>
            </a:r>
            <a:r>
              <a:rPr lang="zh-CN" altLang="en-US" b="1" dirty="0"/>
              <a:t>建议日服药时间分</a:t>
            </a:r>
            <a:r>
              <a:rPr lang="en-US" altLang="zh-CN" b="1" dirty="0"/>
              <a:t>4</a:t>
            </a:r>
            <a:r>
              <a:rPr lang="zh-CN" altLang="en-US" b="1" dirty="0"/>
              <a:t>段：</a:t>
            </a:r>
            <a:endParaRPr lang="en-US" altLang="zh-CN" b="1" dirty="0"/>
          </a:p>
          <a:p>
            <a:pPr>
              <a:buClr>
                <a:srgbClr val="C00000"/>
              </a:buClr>
              <a:buNone/>
              <a:defRPr/>
            </a:pPr>
            <a:r>
              <a:rPr lang="zh-CN" altLang="en-US" b="1" dirty="0"/>
              <a:t>    早、午、傍晚和睡前，代替</a:t>
            </a:r>
            <a:r>
              <a:rPr lang="en-US" altLang="zh-CN" b="1" dirty="0"/>
              <a:t>bid</a:t>
            </a:r>
            <a:r>
              <a:rPr lang="zh-CN" altLang="en-US" b="1" dirty="0"/>
              <a:t>或</a:t>
            </a:r>
            <a:r>
              <a:rPr lang="en-US" altLang="zh-CN" b="1" dirty="0"/>
              <a:t>q8h</a:t>
            </a:r>
            <a:r>
              <a:rPr lang="zh-CN" altLang="en-US" b="1" dirty="0"/>
              <a:t>，</a:t>
            </a:r>
            <a:endParaRPr lang="en-US" altLang="zh-CN" b="1" dirty="0"/>
          </a:p>
          <a:p>
            <a:pPr algn="just">
              <a:lnSpc>
                <a:spcPct val="95000"/>
              </a:lnSpc>
              <a:buClr>
                <a:srgbClr val="730000"/>
              </a:buClr>
              <a:buFont typeface="Wingdings" panose="05000000000000000000" pitchFamily="2" charset="2"/>
              <a:buChar char="Ø"/>
              <a:defRPr/>
            </a:pPr>
            <a:r>
              <a:rPr lang="zh-CN" altLang="en-US" b="1" dirty="0">
                <a:latin typeface="+mn-ea"/>
              </a:rPr>
              <a:t>事先一定要阅读说明书，清楚服药方法</a:t>
            </a:r>
            <a:endParaRPr lang="en-US" altLang="zh-CN" b="1" dirty="0">
              <a:latin typeface="+mn-ea"/>
            </a:endParaRPr>
          </a:p>
          <a:p>
            <a:pPr algn="just">
              <a:lnSpc>
                <a:spcPct val="95000"/>
              </a:lnSpc>
              <a:buClr>
                <a:srgbClr val="730000"/>
              </a:buClr>
              <a:buFont typeface="Wingdings" panose="05000000000000000000" pitchFamily="2" charset="2"/>
              <a:buChar char="Ø"/>
              <a:defRPr/>
            </a:pPr>
            <a:r>
              <a:rPr lang="zh-CN" altLang="en-US" b="1" dirty="0">
                <a:latin typeface="+mn-ea"/>
              </a:rPr>
              <a:t>不要轻易换品牌品种</a:t>
            </a:r>
            <a:endParaRPr lang="en-US" altLang="zh-CN" b="1" dirty="0">
              <a:latin typeface="+mn-ea"/>
            </a:endParaRPr>
          </a:p>
          <a:p>
            <a:pPr algn="just">
              <a:lnSpc>
                <a:spcPct val="95000"/>
              </a:lnSpc>
              <a:buClr>
                <a:srgbClr val="730000"/>
              </a:buClr>
              <a:buFont typeface="Wingdings" panose="05000000000000000000" pitchFamily="2" charset="2"/>
              <a:buChar char="Ø"/>
              <a:defRPr/>
            </a:pPr>
            <a:r>
              <a:rPr lang="zh-CN" altLang="en-US" b="1" dirty="0">
                <a:latin typeface="+mn-ea"/>
              </a:rPr>
              <a:t>缓释、控释片整片吞服，不可嚼碎</a:t>
            </a:r>
            <a:endParaRPr lang="en-US" altLang="zh-CN" b="1" dirty="0">
              <a:latin typeface="+mn-ea"/>
            </a:endParaRPr>
          </a:p>
          <a:p>
            <a:pPr algn="just">
              <a:lnSpc>
                <a:spcPct val="95000"/>
              </a:lnSpc>
              <a:buClr>
                <a:srgbClr val="730000"/>
              </a:buClr>
              <a:buFont typeface="Wingdings" panose="05000000000000000000" pitchFamily="2" charset="2"/>
              <a:buChar char="Ø"/>
              <a:defRPr/>
            </a:pPr>
            <a:r>
              <a:rPr lang="zh-CN" altLang="en-US" b="1" dirty="0" smtClean="0"/>
              <a:t>特殊药物的服用方法，如阿仑</a:t>
            </a:r>
            <a:r>
              <a:rPr lang="zh-CN" altLang="en-US" b="1" dirty="0"/>
              <a:t>磷酸盐</a:t>
            </a:r>
            <a:r>
              <a:rPr lang="zh-CN" altLang="en-US" b="1" dirty="0" smtClean="0"/>
              <a:t>服用</a:t>
            </a:r>
            <a:endParaRPr lang="en-US" altLang="zh-CN" b="1" dirty="0" smtClean="0"/>
          </a:p>
          <a:p>
            <a:pPr algn="just">
              <a:lnSpc>
                <a:spcPct val="95000"/>
              </a:lnSpc>
              <a:buClr>
                <a:srgbClr val="730000"/>
              </a:buClr>
              <a:buFont typeface="Wingdings" panose="05000000000000000000" pitchFamily="2" charset="2"/>
              <a:buChar char="Ø"/>
              <a:defRPr/>
            </a:pPr>
            <a:r>
              <a:rPr lang="zh-CN" altLang="en-US" b="1" dirty="0"/>
              <a:t>教育</a:t>
            </a:r>
            <a:endParaRPr lang="zh-CN" altLang="en-US" b="1" dirty="0"/>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323850" y="188913"/>
            <a:ext cx="37861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cs typeface="Arial" panose="020B0604020202020204" pitchFamily="34" charset="0"/>
              </a:rPr>
              <a:t>老年人用药管理</a:t>
            </a:r>
            <a:endParaRPr lang="zh-CN" altLang="en-US" sz="4000" b="1"/>
          </a:p>
        </p:txBody>
      </p:sp>
      <p:sp>
        <p:nvSpPr>
          <p:cNvPr id="4" name="TextBox 3"/>
          <p:cNvSpPr txBox="1">
            <a:spLocks noChangeArrowheads="1"/>
          </p:cNvSpPr>
          <p:nvPr/>
        </p:nvSpPr>
        <p:spPr bwMode="auto">
          <a:xfrm>
            <a:off x="395288" y="1412875"/>
            <a:ext cx="24050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600"/>
              </a:lnSpc>
              <a:buFont typeface="Wingdings" panose="05000000000000000000" pitchFamily="2" charset="2"/>
              <a:buChar char="Ø"/>
            </a:pPr>
            <a:r>
              <a:rPr lang="zh-CN" altLang="en-US" sz="3600" b="1"/>
              <a:t>基本原则</a:t>
            </a:r>
            <a:endParaRPr lang="en-US" altLang="zh-CN" sz="3600" b="1"/>
          </a:p>
        </p:txBody>
      </p:sp>
      <p:sp>
        <p:nvSpPr>
          <p:cNvPr id="7" name="TextBox 6"/>
          <p:cNvSpPr txBox="1">
            <a:spLocks noChangeArrowheads="1"/>
          </p:cNvSpPr>
          <p:nvPr/>
        </p:nvSpPr>
        <p:spPr bwMode="auto">
          <a:xfrm>
            <a:off x="4221390" y="165100"/>
            <a:ext cx="4665436" cy="1631950"/>
          </a:xfrm>
          <a:prstGeom prst="rect">
            <a:avLst/>
          </a:prstGeom>
          <a:noFill/>
          <a:ln w="9525">
            <a:solidFill>
              <a:srgbClr val="A5002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Char char="•"/>
            </a:pPr>
            <a:r>
              <a:rPr lang="zh-CN" altLang="en-US" sz="2400" b="1"/>
              <a:t>起始量小</a:t>
            </a:r>
            <a:endParaRPr lang="en-US" altLang="zh-CN" sz="2400" b="1"/>
          </a:p>
          <a:p>
            <a:pPr eaLnBrk="1" hangingPunct="1">
              <a:lnSpc>
                <a:spcPct val="114000"/>
              </a:lnSpc>
              <a:buFont typeface="Arial" panose="020B0604020202020204" pitchFamily="34" charset="0"/>
              <a:buChar char="•"/>
            </a:pPr>
            <a:r>
              <a:rPr lang="zh-CN" altLang="en-US" sz="2400" b="1"/>
              <a:t>滴定增量</a:t>
            </a:r>
            <a:endParaRPr lang="en-US" altLang="zh-CN" sz="2400" b="1"/>
          </a:p>
          <a:p>
            <a:pPr eaLnBrk="1" hangingPunct="1">
              <a:lnSpc>
                <a:spcPct val="114000"/>
              </a:lnSpc>
              <a:buFont typeface="Arial" panose="020B0604020202020204" pitchFamily="34" charset="0"/>
              <a:buChar char="•"/>
            </a:pPr>
            <a:r>
              <a:rPr lang="zh-CN" altLang="en-US" sz="2400" b="1"/>
              <a:t>不要同时开始</a:t>
            </a:r>
            <a:r>
              <a:rPr lang="en-US" altLang="zh-CN" sz="2400" b="1"/>
              <a:t>2</a:t>
            </a:r>
            <a:r>
              <a:rPr lang="zh-CN" altLang="en-US" sz="2400" b="1"/>
              <a:t>种药</a:t>
            </a:r>
            <a:r>
              <a:rPr lang="zh-CN" altLang="en-US" sz="2000" b="1"/>
              <a:t>（抗感染除外）</a:t>
            </a:r>
            <a:endParaRPr lang="en-US" altLang="zh-CN" sz="2000" b="1"/>
          </a:p>
          <a:p>
            <a:pPr eaLnBrk="1" hangingPunct="1"/>
            <a:endParaRPr lang="zh-CN" altLang="en-US" b="1"/>
          </a:p>
        </p:txBody>
      </p:sp>
      <p:sp>
        <p:nvSpPr>
          <p:cNvPr id="9" name="矩形 8"/>
          <p:cNvSpPr>
            <a:spLocks noChangeArrowheads="1"/>
          </p:cNvSpPr>
          <p:nvPr/>
        </p:nvSpPr>
        <p:spPr bwMode="auto">
          <a:xfrm>
            <a:off x="611560" y="4581525"/>
            <a:ext cx="2592288"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4600"/>
              </a:lnSpc>
              <a:buFont typeface="Wingdings" panose="05000000000000000000" pitchFamily="2" charset="2"/>
              <a:buChar char="Ø"/>
            </a:pPr>
            <a:r>
              <a:rPr lang="zh-CN" altLang="en-US" sz="3600" b="1" dirty="0"/>
              <a:t>药师参与</a:t>
            </a:r>
            <a:endParaRPr lang="en-US" altLang="zh-CN" sz="3600" b="1" dirty="0"/>
          </a:p>
          <a:p>
            <a:pPr>
              <a:lnSpc>
                <a:spcPts val="4600"/>
              </a:lnSpc>
            </a:pPr>
            <a:endParaRPr lang="zh-CN" altLang="en-US" sz="3600" b="1" dirty="0"/>
          </a:p>
        </p:txBody>
      </p:sp>
      <p:sp>
        <p:nvSpPr>
          <p:cNvPr id="10" name="圆角矩形 9"/>
          <p:cNvSpPr/>
          <p:nvPr/>
        </p:nvSpPr>
        <p:spPr>
          <a:xfrm flipV="1">
            <a:off x="395288" y="908050"/>
            <a:ext cx="3527425" cy="73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751" name="TextBox 10"/>
          <p:cNvSpPr txBox="1">
            <a:spLocks noChangeArrowheads="1"/>
          </p:cNvSpPr>
          <p:nvPr/>
        </p:nvSpPr>
        <p:spPr bwMode="auto">
          <a:xfrm>
            <a:off x="468313" y="3068638"/>
            <a:ext cx="1477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lang="zh-CN" altLang="en-US" sz="3600" b="1"/>
              <a:t>核查</a:t>
            </a:r>
            <a:endParaRPr lang="zh-CN" altLang="en-US" sz="3600" b="1"/>
          </a:p>
        </p:txBody>
      </p:sp>
      <p:sp>
        <p:nvSpPr>
          <p:cNvPr id="12" name="TextBox 11"/>
          <p:cNvSpPr txBox="1"/>
          <p:nvPr/>
        </p:nvSpPr>
        <p:spPr>
          <a:xfrm>
            <a:off x="6875463" y="1934369"/>
            <a:ext cx="2011362" cy="1477963"/>
          </a:xfrm>
          <a:prstGeom prst="rect">
            <a:avLst/>
          </a:prstGeom>
          <a:noFill/>
          <a:ln>
            <a:solidFill>
              <a:schemeClr val="accent4">
                <a:lumMod val="75000"/>
              </a:schemeClr>
            </a:solidFill>
          </a:ln>
        </p:spPr>
        <p:txBody>
          <a:bodyPr wrap="none">
            <a:spAutoFit/>
          </a:bodyPr>
          <a:lstStyle/>
          <a:p>
            <a:pPr>
              <a:buFont typeface="Arial" panose="020B0604020202020204" pitchFamily="34" charset="0"/>
              <a:buChar char="•"/>
              <a:defRPr/>
            </a:pPr>
            <a:r>
              <a:rPr lang="zh-CN" altLang="en-US" sz="2400" b="1" dirty="0">
                <a:latin typeface="Arial" panose="020B0604020202020204" pitchFamily="34" charset="0"/>
              </a:rPr>
              <a:t>社区老人</a:t>
            </a:r>
            <a:r>
              <a:rPr lang="en-US" altLang="zh-CN" sz="2400" b="1" dirty="0">
                <a:latin typeface="Arial" panose="020B0604020202020204" pitchFamily="34" charset="0"/>
              </a:rPr>
              <a:t>1</a:t>
            </a:r>
            <a:r>
              <a:rPr lang="zh-CN" altLang="en-US" sz="2400" b="1" dirty="0">
                <a:latin typeface="Arial" panose="020B0604020202020204" pitchFamily="34" charset="0"/>
              </a:rPr>
              <a:t>年</a:t>
            </a:r>
            <a:endParaRPr lang="en-US" altLang="zh-CN" sz="2400" b="1" dirty="0">
              <a:latin typeface="Arial" panose="020B0604020202020204" pitchFamily="34" charset="0"/>
            </a:endParaRPr>
          </a:p>
          <a:p>
            <a:pPr>
              <a:buFont typeface="Arial" panose="020B0604020202020204" pitchFamily="34" charset="0"/>
              <a:buChar char="•"/>
              <a:defRPr/>
            </a:pPr>
            <a:r>
              <a:rPr lang="zh-CN" altLang="en-US" sz="2400" b="1" dirty="0">
                <a:latin typeface="Arial" panose="020B0604020202020204" pitchFamily="34" charset="0"/>
              </a:rPr>
              <a:t>衰弱老人</a:t>
            </a:r>
            <a:r>
              <a:rPr lang="en-US" altLang="zh-CN" sz="2400" b="1" dirty="0">
                <a:latin typeface="Arial" panose="020B0604020202020204" pitchFamily="34" charset="0"/>
              </a:rPr>
              <a:t>3</a:t>
            </a:r>
            <a:r>
              <a:rPr lang="zh-CN" altLang="en-US" sz="2400" b="1" dirty="0">
                <a:latin typeface="Arial" panose="020B0604020202020204" pitchFamily="34" charset="0"/>
              </a:rPr>
              <a:t>月</a:t>
            </a:r>
            <a:endParaRPr lang="en-US" altLang="zh-CN" sz="2400" b="1" dirty="0">
              <a:latin typeface="Arial" panose="020B0604020202020204" pitchFamily="34" charset="0"/>
            </a:endParaRPr>
          </a:p>
          <a:p>
            <a:pPr>
              <a:buFont typeface="Arial" panose="020B0604020202020204" pitchFamily="34" charset="0"/>
              <a:buChar char="•"/>
              <a:defRPr/>
            </a:pPr>
            <a:r>
              <a:rPr lang="zh-CN" altLang="en-US" sz="2400" b="1" dirty="0">
                <a:latin typeface="Arial" panose="020B0604020202020204" pitchFamily="34" charset="0"/>
              </a:rPr>
              <a:t>每次住院</a:t>
            </a:r>
            <a:endParaRPr lang="zh-CN" altLang="en-US" sz="2400" b="1" dirty="0">
              <a:latin typeface="Arial" panose="020B0604020202020204" pitchFamily="34" charset="0"/>
            </a:endParaRPr>
          </a:p>
          <a:p>
            <a:pPr>
              <a:defRPr/>
            </a:pPr>
            <a:endParaRPr lang="zh-CN" altLang="en-US" b="1" dirty="0">
              <a:latin typeface="Arial" panose="020B0604020202020204" pitchFamily="34" charset="0"/>
            </a:endParaRPr>
          </a:p>
        </p:txBody>
      </p:sp>
      <p:sp>
        <p:nvSpPr>
          <p:cNvPr id="13" name="TextBox 12"/>
          <p:cNvSpPr txBox="1"/>
          <p:nvPr/>
        </p:nvSpPr>
        <p:spPr>
          <a:xfrm>
            <a:off x="3941990" y="1934369"/>
            <a:ext cx="2709862" cy="2914650"/>
          </a:xfrm>
          <a:prstGeom prst="rect">
            <a:avLst/>
          </a:prstGeom>
          <a:noFill/>
          <a:ln>
            <a:solidFill>
              <a:schemeClr val="accent2">
                <a:lumMod val="75000"/>
              </a:schemeClr>
            </a:solidFill>
          </a:ln>
        </p:spPr>
        <p:txBody>
          <a:bodyPr wrap="none">
            <a:spAutoFit/>
          </a:bodyPr>
          <a:lstStyle/>
          <a:p>
            <a:pPr>
              <a:lnSpc>
                <a:spcPts val="3200"/>
              </a:lnSpc>
              <a:defRPr/>
            </a:pPr>
            <a:r>
              <a:rPr lang="zh-CN" altLang="en-US" sz="2400" b="1" dirty="0">
                <a:solidFill>
                  <a:srgbClr val="990033"/>
                </a:solidFill>
                <a:latin typeface="Arial" panose="020B0604020202020204" pitchFamily="34" charset="0"/>
              </a:rPr>
              <a:t>监测</a:t>
            </a:r>
            <a:r>
              <a:rPr lang="en-US" altLang="zh-CN" sz="2400" b="1" dirty="0">
                <a:solidFill>
                  <a:srgbClr val="990033"/>
                </a:solidFill>
                <a:latin typeface="Arial" panose="020B0604020202020204" pitchFamily="34" charset="0"/>
              </a:rPr>
              <a:t>ADR</a:t>
            </a:r>
            <a:r>
              <a:rPr lang="zh-CN" altLang="en-US" sz="2400" b="1" dirty="0">
                <a:solidFill>
                  <a:srgbClr val="990033"/>
                </a:solidFill>
                <a:latin typeface="Arial" panose="020B0604020202020204" pitchFamily="34" charset="0"/>
              </a:rPr>
              <a:t>重点人群</a:t>
            </a:r>
            <a:endParaRPr lang="en-US" altLang="zh-CN" sz="2400" b="1" dirty="0">
              <a:solidFill>
                <a:srgbClr val="990033"/>
              </a:solidFill>
              <a:latin typeface="+mj-ea"/>
            </a:endParaRPr>
          </a:p>
          <a:p>
            <a:pPr>
              <a:lnSpc>
                <a:spcPts val="3200"/>
              </a:lnSpc>
              <a:buFont typeface="Arial" panose="020B0604020202020204" pitchFamily="34" charset="0"/>
              <a:buChar char="•"/>
              <a:defRPr/>
            </a:pPr>
            <a:r>
              <a:rPr lang="en-US" altLang="zh-CN" sz="2400" b="1" dirty="0">
                <a:latin typeface="+mj-ea"/>
              </a:rPr>
              <a:t>&gt;85</a:t>
            </a:r>
            <a:r>
              <a:rPr lang="zh-CN" altLang="en-US" sz="2400" b="1" dirty="0">
                <a:latin typeface="+mj-ea"/>
              </a:rPr>
              <a:t>岁</a:t>
            </a:r>
            <a:endParaRPr lang="en-US" altLang="zh-CN" sz="2400" b="1" dirty="0">
              <a:latin typeface="+mj-ea"/>
            </a:endParaRPr>
          </a:p>
          <a:p>
            <a:pPr>
              <a:lnSpc>
                <a:spcPts val="3200"/>
              </a:lnSpc>
              <a:buFont typeface="Arial" panose="020B0604020202020204" pitchFamily="34" charset="0"/>
              <a:buChar char="•"/>
              <a:defRPr/>
            </a:pPr>
            <a:r>
              <a:rPr lang="zh-CN" altLang="en-US" sz="2400" b="1" dirty="0">
                <a:latin typeface="+mj-ea"/>
              </a:rPr>
              <a:t>衰弱，低</a:t>
            </a:r>
            <a:r>
              <a:rPr lang="en-US" altLang="zh-CN" sz="2400" b="1" dirty="0">
                <a:latin typeface="+mj-ea"/>
              </a:rPr>
              <a:t>BMI</a:t>
            </a:r>
            <a:endParaRPr lang="en-US" altLang="zh-CN" sz="2400" b="1" dirty="0">
              <a:latin typeface="+mj-ea"/>
            </a:endParaRPr>
          </a:p>
          <a:p>
            <a:pPr>
              <a:lnSpc>
                <a:spcPts val="3200"/>
              </a:lnSpc>
              <a:buFont typeface="Arial" panose="020B0604020202020204" pitchFamily="34" charset="0"/>
              <a:buChar char="•"/>
              <a:defRPr/>
            </a:pPr>
            <a:r>
              <a:rPr lang="en-US" altLang="zh-CN" sz="2400" b="1" dirty="0">
                <a:latin typeface="+mj-ea"/>
                <a:sym typeface="Symbol" panose="05050102010706020507"/>
              </a:rPr>
              <a:t>6</a:t>
            </a:r>
            <a:r>
              <a:rPr lang="zh-CN" altLang="en-US" sz="2400" b="1" dirty="0">
                <a:latin typeface="+mj-ea"/>
                <a:sym typeface="Symbol" panose="05050102010706020507"/>
              </a:rPr>
              <a:t>种慢病</a:t>
            </a:r>
            <a:endParaRPr lang="en-US" altLang="zh-CN" sz="2400" b="1" dirty="0">
              <a:latin typeface="+mj-ea"/>
              <a:sym typeface="Symbol" panose="05050102010706020507"/>
            </a:endParaRPr>
          </a:p>
          <a:p>
            <a:pPr>
              <a:lnSpc>
                <a:spcPts val="3200"/>
              </a:lnSpc>
              <a:buFont typeface="Arial" panose="020B0604020202020204" pitchFamily="34" charset="0"/>
              <a:buChar char="•"/>
              <a:defRPr/>
            </a:pPr>
            <a:r>
              <a:rPr lang="en-US" altLang="zh-CN" sz="2400" b="1" dirty="0" err="1">
                <a:latin typeface="+mj-ea"/>
                <a:sym typeface="Symbol" panose="05050102010706020507"/>
              </a:rPr>
              <a:t>CrCl</a:t>
            </a:r>
            <a:r>
              <a:rPr lang="en-US" altLang="zh-CN" sz="2400" b="1" dirty="0">
                <a:latin typeface="+mj-ea"/>
                <a:sym typeface="Symbol" panose="05050102010706020507"/>
              </a:rPr>
              <a:t>&lt;50%</a:t>
            </a:r>
            <a:endParaRPr lang="en-US" altLang="zh-CN" sz="2400" b="1" dirty="0">
              <a:latin typeface="+mj-ea"/>
              <a:sym typeface="Symbol" panose="05050102010706020507"/>
            </a:endParaRPr>
          </a:p>
          <a:p>
            <a:pPr>
              <a:lnSpc>
                <a:spcPts val="3200"/>
              </a:lnSpc>
              <a:buFont typeface="Arial" panose="020B0604020202020204" pitchFamily="34" charset="0"/>
              <a:buChar char="•"/>
              <a:defRPr/>
            </a:pPr>
            <a:r>
              <a:rPr lang="en-US" altLang="zh-CN" sz="2400" b="1" dirty="0">
                <a:latin typeface="+mj-ea"/>
                <a:sym typeface="Symbol" panose="05050102010706020507"/>
              </a:rPr>
              <a:t>9</a:t>
            </a:r>
            <a:r>
              <a:rPr lang="zh-CN" altLang="en-US" sz="2400" b="1" dirty="0">
                <a:latin typeface="+mj-ea"/>
                <a:sym typeface="Symbol" panose="05050102010706020507"/>
              </a:rPr>
              <a:t>种药物</a:t>
            </a:r>
            <a:endParaRPr lang="en-US" altLang="zh-CN" sz="2400" b="1" dirty="0">
              <a:latin typeface="+mj-ea"/>
              <a:sym typeface="Symbol" panose="05050102010706020507"/>
            </a:endParaRPr>
          </a:p>
          <a:p>
            <a:pPr>
              <a:lnSpc>
                <a:spcPts val="3200"/>
              </a:lnSpc>
              <a:buFont typeface="Arial" panose="020B0604020202020204" pitchFamily="34" charset="0"/>
              <a:buChar char="•"/>
              <a:defRPr/>
            </a:pPr>
            <a:r>
              <a:rPr lang="zh-CN" altLang="en-US" sz="2400" b="1" dirty="0">
                <a:latin typeface="+mj-ea"/>
                <a:sym typeface="Symbol" panose="05050102010706020507"/>
              </a:rPr>
              <a:t>有</a:t>
            </a:r>
            <a:r>
              <a:rPr lang="en-US" altLang="zh-CN" sz="2400" b="1" dirty="0">
                <a:latin typeface="+mj-ea"/>
                <a:sym typeface="Symbol" panose="05050102010706020507"/>
              </a:rPr>
              <a:t>ADR</a:t>
            </a:r>
            <a:r>
              <a:rPr lang="zh-CN" altLang="en-US" sz="2400" b="1" dirty="0">
                <a:latin typeface="+mj-ea"/>
                <a:sym typeface="Symbol" panose="05050102010706020507"/>
              </a:rPr>
              <a:t>史</a:t>
            </a:r>
            <a:endParaRPr lang="en-US" altLang="zh-CN" sz="2400" b="1" dirty="0">
              <a:latin typeface="+mj-ea"/>
              <a:sym typeface="Symbol" panose="05050102010706020507"/>
            </a:endParaRPr>
          </a:p>
        </p:txBody>
      </p:sp>
      <p:sp>
        <p:nvSpPr>
          <p:cNvPr id="8" name="TextBox 7"/>
          <p:cNvSpPr txBox="1"/>
          <p:nvPr/>
        </p:nvSpPr>
        <p:spPr>
          <a:xfrm>
            <a:off x="5686549" y="4555990"/>
            <a:ext cx="3284414" cy="2215991"/>
          </a:xfrm>
          <a:prstGeom prst="rect">
            <a:avLst/>
          </a:prstGeom>
          <a:solidFill>
            <a:schemeClr val="bg1">
              <a:lumMod val="95000"/>
            </a:schemeClr>
          </a:solidFill>
          <a:ln>
            <a:solidFill>
              <a:schemeClr val="bg2">
                <a:lumMod val="50000"/>
              </a:schemeClr>
            </a:solidFill>
          </a:ln>
        </p:spPr>
        <p:txBody>
          <a:bodyPr wrap="square">
            <a:spAutoFit/>
          </a:bodyPr>
          <a:lstStyle/>
          <a:p>
            <a:pPr>
              <a:buFont typeface="Arial" panose="020B0604020202020204" pitchFamily="34" charset="0"/>
              <a:buChar char="•"/>
              <a:defRPr/>
            </a:pPr>
            <a:r>
              <a:rPr lang="zh-CN" altLang="en-US" sz="2400" b="1" dirty="0"/>
              <a:t>核查用药</a:t>
            </a:r>
            <a:endParaRPr lang="en-US" altLang="zh-CN" sz="2400" b="1" dirty="0"/>
          </a:p>
          <a:p>
            <a:pPr>
              <a:buFont typeface="Arial" panose="020B0604020202020204" pitchFamily="34" charset="0"/>
              <a:buChar char="•"/>
              <a:defRPr/>
            </a:pPr>
            <a:r>
              <a:rPr lang="zh-CN" altLang="en-US" sz="2400" b="1" dirty="0"/>
              <a:t>不当用药</a:t>
            </a:r>
            <a:endParaRPr lang="en-US" altLang="zh-CN" sz="2400" b="1" dirty="0"/>
          </a:p>
          <a:p>
            <a:pPr lvl="1">
              <a:defRPr/>
            </a:pPr>
            <a:r>
              <a:rPr lang="en-US" altLang="zh-CN" dirty="0"/>
              <a:t>Beers Criteria</a:t>
            </a:r>
            <a:endParaRPr lang="en-US" altLang="zh-CN" dirty="0"/>
          </a:p>
          <a:p>
            <a:pPr>
              <a:buFont typeface="Arial" panose="020B0604020202020204" pitchFamily="34" charset="0"/>
              <a:buChar char="•"/>
              <a:defRPr/>
            </a:pPr>
            <a:r>
              <a:rPr lang="zh-CN" altLang="en-US" sz="2400" b="1" dirty="0" smtClean="0">
                <a:latin typeface="Arial" panose="020B0604020202020204" pitchFamily="34" charset="0"/>
              </a:rPr>
              <a:t>教育</a:t>
            </a:r>
            <a:r>
              <a:rPr lang="zh-CN" altLang="en-US" sz="2400" b="1" dirty="0">
                <a:latin typeface="Arial" panose="020B0604020202020204" pitchFamily="34" charset="0"/>
              </a:rPr>
              <a:t>（患者、医师、团队）</a:t>
            </a:r>
            <a:endParaRPr lang="en-US" altLang="zh-CN" sz="2400" b="1" dirty="0">
              <a:latin typeface="Arial" panose="020B0604020202020204" pitchFamily="34" charset="0"/>
            </a:endParaRPr>
          </a:p>
          <a:p>
            <a:pPr>
              <a:buFont typeface="Arial" panose="020B0604020202020204" pitchFamily="34" charset="0"/>
              <a:buChar char="•"/>
              <a:defRPr/>
            </a:pPr>
            <a:r>
              <a:rPr lang="zh-CN" altLang="en-US" sz="2400" b="1" dirty="0">
                <a:latin typeface="Arial" panose="020B0604020202020204" pitchFamily="34" charset="0"/>
              </a:rPr>
              <a:t>转诊</a:t>
            </a:r>
            <a:endParaRPr lang="zh-CN"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P spid="12" grpId="0" animBg="1"/>
      <p:bldP spid="13"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a:effectLst>
                  <a:outerShdw blurRad="38100" dist="38100" dir="2700000" algn="tl">
                    <a:srgbClr val="000000">
                      <a:alpha val="43137"/>
                    </a:srgbClr>
                  </a:outerShdw>
                </a:effectLst>
                <a:latin typeface="+mj-ea"/>
              </a:rPr>
              <a:t>慢病晚期老年人药物治疗模型</a:t>
            </a:r>
            <a:endParaRPr lang="zh-CN" altLang="en-US" dirty="0"/>
          </a:p>
        </p:txBody>
      </p:sp>
      <p:sp>
        <p:nvSpPr>
          <p:cNvPr id="3" name="内容占位符 2"/>
          <p:cNvSpPr>
            <a:spLocks noGrp="1"/>
          </p:cNvSpPr>
          <p:nvPr>
            <p:ph idx="1"/>
          </p:nvPr>
        </p:nvSpPr>
        <p:spPr>
          <a:xfrm>
            <a:off x="628650" y="1412776"/>
            <a:ext cx="7886700" cy="4456558"/>
          </a:xfrm>
        </p:spPr>
        <p:txBody>
          <a:bodyPr/>
          <a:lstStyle/>
          <a:p>
            <a:pPr>
              <a:lnSpc>
                <a:spcPct val="150000"/>
              </a:lnSpc>
              <a:buFont typeface="Wingdings" panose="05000000000000000000" pitchFamily="2" charset="2"/>
              <a:buChar char="Ø"/>
              <a:defRPr/>
            </a:pPr>
            <a:r>
              <a:rPr lang="zh-CN" altLang="zh-CN" dirty="0">
                <a:latin typeface="微软雅黑" panose="020B0503020204020204" pitchFamily="34" charset="-122"/>
                <a:ea typeface="微软雅黑" panose="020B0503020204020204" pitchFamily="34" charset="-122"/>
              </a:rPr>
              <a:t>患者的预期</a:t>
            </a:r>
            <a:r>
              <a:rPr lang="zh-CN" altLang="zh-CN" dirty="0" smtClean="0">
                <a:latin typeface="微软雅黑" panose="020B0503020204020204" pitchFamily="34" charset="-122"/>
                <a:ea typeface="微软雅黑" panose="020B0503020204020204" pitchFamily="34" charset="-122"/>
              </a:rPr>
              <a:t>寿命</a:t>
            </a:r>
            <a:endParaRPr lang="zh-CN" altLang="en-US"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达到</a:t>
            </a:r>
            <a:r>
              <a:rPr lang="zh-CN" altLang="en-US" dirty="0">
                <a:latin typeface="微软雅黑" panose="020B0503020204020204" pitchFamily="34" charset="-122"/>
                <a:ea typeface="微软雅黑" panose="020B0503020204020204" pitchFamily="34" charset="-122"/>
              </a:rPr>
              <a:t>药物获</a:t>
            </a:r>
            <a:r>
              <a:rPr lang="zh-CN" altLang="zh-CN" dirty="0">
                <a:latin typeface="微软雅黑" panose="020B0503020204020204" pitchFamily="34" charset="-122"/>
                <a:ea typeface="微软雅黑" panose="020B0503020204020204" pitchFamily="34" charset="-122"/>
              </a:rPr>
              <a:t>益的</a:t>
            </a:r>
            <a:r>
              <a:rPr lang="zh-CN" altLang="zh-CN" dirty="0" smtClean="0">
                <a:latin typeface="微软雅黑" panose="020B0503020204020204" pitchFamily="34" charset="-122"/>
                <a:ea typeface="微软雅黑" panose="020B0503020204020204" pitchFamily="34" charset="-122"/>
              </a:rPr>
              <a:t>时间</a:t>
            </a:r>
            <a:endParaRPr lang="zh-CN" altLang="en-US"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defRPr/>
            </a:pPr>
            <a:r>
              <a:rPr lang="zh-CN" altLang="zh-CN" dirty="0" smtClean="0">
                <a:latin typeface="微软雅黑" panose="020B0503020204020204" pitchFamily="34" charset="-122"/>
                <a:ea typeface="微软雅黑" panose="020B0503020204020204" pitchFamily="34" charset="-122"/>
              </a:rPr>
              <a:t>患者</a:t>
            </a:r>
            <a:r>
              <a:rPr lang="zh-CN" altLang="zh-CN" dirty="0">
                <a:latin typeface="微软雅黑" panose="020B0503020204020204" pitchFamily="34" charset="-122"/>
                <a:ea typeface="微软雅黑" panose="020B0503020204020204" pitchFamily="34" charset="-122"/>
              </a:rPr>
              <a:t>的</a:t>
            </a:r>
            <a:r>
              <a:rPr lang="zh-CN" altLang="en-US" dirty="0">
                <a:latin typeface="微软雅黑" panose="020B0503020204020204" pitchFamily="34" charset="-122"/>
                <a:ea typeface="微软雅黑" panose="020B0503020204020204" pitchFamily="34" charset="-122"/>
              </a:rPr>
              <a:t>治疗</a:t>
            </a:r>
            <a:r>
              <a:rPr lang="zh-CN" altLang="zh-CN" dirty="0" smtClean="0">
                <a:latin typeface="微软雅黑" panose="020B0503020204020204" pitchFamily="34" charset="-122"/>
                <a:ea typeface="微软雅黑" panose="020B0503020204020204" pitchFamily="34" charset="-122"/>
              </a:rPr>
              <a:t>目标</a:t>
            </a:r>
            <a:endParaRPr lang="zh-CN" altLang="en-US"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defRPr/>
            </a:pPr>
            <a:r>
              <a:rPr lang="zh-CN" altLang="zh-CN" dirty="0" smtClean="0">
                <a:latin typeface="微软雅黑" panose="020B0503020204020204" pitchFamily="34" charset="-122"/>
                <a:ea typeface="微软雅黑" panose="020B0503020204020204" pitchFamily="34" charset="-122"/>
              </a:rPr>
              <a:t>药</a:t>
            </a:r>
            <a:r>
              <a:rPr lang="zh-CN" altLang="en-US" dirty="0" smtClean="0">
                <a:latin typeface="微软雅黑" panose="020B0503020204020204" pitchFamily="34" charset="-122"/>
                <a:ea typeface="微软雅黑" panose="020B0503020204020204" pitchFamily="34" charset="-122"/>
              </a:rPr>
              <a:t>物</a:t>
            </a:r>
            <a:r>
              <a:rPr lang="zh-CN" altLang="zh-CN" dirty="0">
                <a:latin typeface="微软雅黑" panose="020B0503020204020204" pitchFamily="34" charset="-122"/>
                <a:ea typeface="微软雅黑" panose="020B0503020204020204" pitchFamily="34" charset="-122"/>
              </a:rPr>
              <a:t>的治疗</a:t>
            </a:r>
            <a:r>
              <a:rPr lang="zh-CN" altLang="zh-CN" dirty="0" smtClean="0">
                <a:latin typeface="微软雅黑" panose="020B0503020204020204" pitchFamily="34" charset="-122"/>
                <a:ea typeface="微软雅黑" panose="020B0503020204020204" pitchFamily="34" charset="-122"/>
              </a:rPr>
              <a:t>目标</a:t>
            </a:r>
            <a:endParaRPr lang="zh-CN" altLang="en-US" dirty="0">
              <a:latin typeface="微软雅黑" panose="020B0503020204020204" pitchFamily="34" charset="-122"/>
              <a:ea typeface="微软雅黑" panose="020B0503020204020204" pitchFamily="34" charset="-122"/>
            </a:endParaRPr>
          </a:p>
          <a:p>
            <a:pPr>
              <a:buNone/>
              <a:defRPr/>
            </a:pPr>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a:buNone/>
              <a:defRPr/>
            </a:pPr>
            <a:r>
              <a:rPr lang="zh-CN" altLang="zh-CN" dirty="0">
                <a:solidFill>
                  <a:srgbClr val="660033"/>
                </a:solidFill>
                <a:latin typeface="微软雅黑" panose="020B0503020204020204" pitchFamily="34" charset="-122"/>
                <a:ea typeface="微软雅黑" panose="020B0503020204020204" pitchFamily="34" charset="-122"/>
              </a:rPr>
              <a:t>帮助医生和</a:t>
            </a:r>
            <a:r>
              <a:rPr lang="zh-CN" altLang="en-US" dirty="0">
                <a:solidFill>
                  <a:srgbClr val="660033"/>
                </a:solidFill>
                <a:latin typeface="微软雅黑" panose="020B0503020204020204" pitchFamily="34" charset="-122"/>
                <a:ea typeface="微软雅黑" panose="020B0503020204020204" pitchFamily="34" charset="-122"/>
              </a:rPr>
              <a:t>患方</a:t>
            </a:r>
            <a:r>
              <a:rPr lang="zh-CN" altLang="zh-CN" dirty="0">
                <a:solidFill>
                  <a:srgbClr val="660033"/>
                </a:solidFill>
                <a:latin typeface="微软雅黑" panose="020B0503020204020204" pitchFamily="34" charset="-122"/>
                <a:ea typeface="微软雅黑" panose="020B0503020204020204" pitchFamily="34" charset="-122"/>
              </a:rPr>
              <a:t>宏观考量药物</a:t>
            </a:r>
            <a:r>
              <a:rPr lang="zh-CN" altLang="en-US" dirty="0">
                <a:solidFill>
                  <a:srgbClr val="660033"/>
                </a:solidFill>
                <a:latin typeface="微软雅黑" panose="020B0503020204020204" pitchFamily="34" charset="-122"/>
                <a:ea typeface="微软雅黑" panose="020B0503020204020204" pitchFamily="34" charset="-122"/>
              </a:rPr>
              <a:t>的获益</a:t>
            </a:r>
            <a:r>
              <a:rPr lang="en-US" altLang="zh-CN" dirty="0">
                <a:solidFill>
                  <a:srgbClr val="660033"/>
                </a:solidFill>
                <a:latin typeface="微软雅黑" panose="020B0503020204020204" pitchFamily="34" charset="-122"/>
                <a:ea typeface="微软雅黑" panose="020B0503020204020204" pitchFamily="34" charset="-122"/>
              </a:rPr>
              <a:t>-</a:t>
            </a:r>
            <a:r>
              <a:rPr lang="zh-CN" altLang="en-US" dirty="0">
                <a:solidFill>
                  <a:srgbClr val="660033"/>
                </a:solidFill>
                <a:latin typeface="微软雅黑" panose="020B0503020204020204" pitchFamily="34" charset="-122"/>
                <a:ea typeface="微软雅黑" panose="020B0503020204020204" pitchFamily="34" charset="-122"/>
              </a:rPr>
              <a:t>风险</a:t>
            </a:r>
            <a:endParaRPr lang="zh-CN" altLang="en-US" dirty="0">
              <a:solidFill>
                <a:srgbClr val="660033"/>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病例</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28650" y="1196752"/>
            <a:ext cx="7886700" cy="5184576"/>
          </a:xfrm>
        </p:spPr>
        <p:txBody>
          <a:bodyPr>
            <a:normAutofit fontScale="92500" lnSpcReduction="20000"/>
          </a:body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女</a:t>
            </a:r>
            <a:r>
              <a:rPr lang="zh-CN" altLang="en-US" dirty="0" smtClean="0">
                <a:latin typeface="微软雅黑" panose="020B0503020204020204" pitchFamily="34" charset="-122"/>
                <a:ea typeface="微软雅黑" panose="020B0503020204020204" pitchFamily="34" charset="-122"/>
              </a:rPr>
              <a:t>性，</a:t>
            </a:r>
            <a:r>
              <a:rPr lang="en-US" altLang="zh-CN" dirty="0" smtClean="0">
                <a:latin typeface="微软雅黑" panose="020B0503020204020204" pitchFamily="34" charset="-122"/>
                <a:ea typeface="微软雅黑" panose="020B0503020204020204" pitchFamily="34" charset="-122"/>
              </a:rPr>
              <a:t>84</a:t>
            </a:r>
            <a:r>
              <a:rPr lang="zh-CN" altLang="en-US" dirty="0" smtClean="0">
                <a:latin typeface="微软雅黑" panose="020B0503020204020204" pitchFamily="34" charset="-122"/>
                <a:ea typeface="微软雅黑" panose="020B0503020204020204" pitchFamily="34" charset="-122"/>
              </a:rPr>
              <a:t>岁</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“多关节肿痛</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年，加重半年”入院</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年前发现右肺占位性病变，恶性可能性大</a:t>
            </a:r>
            <a:endParaRPr lang="en-US" altLang="zh-CN"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近</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年记忆力下降明显，诊断阿尔茨海默病</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骨质疏松、哮喘病史</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生活半自理，</a:t>
            </a:r>
            <a:r>
              <a:rPr lang="en-US" altLang="zh-CN" dirty="0" smtClean="0">
                <a:latin typeface="微软雅黑" panose="020B0503020204020204" pitchFamily="34" charset="-122"/>
                <a:ea typeface="微软雅黑" panose="020B0503020204020204" pitchFamily="34" charset="-122"/>
              </a:rPr>
              <a:t>ADL 3</a:t>
            </a:r>
            <a:r>
              <a:rPr lang="zh-CN" altLang="en-US" dirty="0" smtClean="0">
                <a:latin typeface="微软雅黑" panose="020B0503020204020204" pitchFamily="34" charset="-122"/>
                <a:ea typeface="微软雅黑" panose="020B0503020204020204" pitchFamily="34" charset="-122"/>
              </a:rPr>
              <a:t>分，</a:t>
            </a:r>
            <a:r>
              <a:rPr lang="en-US" altLang="zh-CN" dirty="0" smtClean="0">
                <a:latin typeface="微软雅黑" panose="020B0503020204020204" pitchFamily="34" charset="-122"/>
                <a:ea typeface="微软雅黑" panose="020B0503020204020204" pitchFamily="34" charset="-122"/>
              </a:rPr>
              <a:t>IADL 3</a:t>
            </a:r>
            <a:r>
              <a:rPr lang="zh-CN" altLang="en-US" dirty="0" smtClean="0">
                <a:latin typeface="微软雅黑" panose="020B0503020204020204" pitchFamily="34" charset="-122"/>
                <a:ea typeface="微软雅黑" panose="020B0503020204020204" pitchFamily="34" charset="-122"/>
              </a:rPr>
              <a:t>分，需他人照顾</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BMI 18kg/m</a:t>
            </a:r>
            <a:r>
              <a:rPr lang="en-US" altLang="zh-CN" baseline="30000" dirty="0" smtClean="0">
                <a:latin typeface="微软雅黑" panose="020B0503020204020204" pitchFamily="34" charset="-122"/>
                <a:ea typeface="微软雅黑" panose="020B0503020204020204" pitchFamily="34" charset="-122"/>
              </a:rPr>
              <a:t>2  </a:t>
            </a:r>
            <a:endParaRPr lang="en-US" altLang="zh-CN" baseline="30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MNA-SF 7</a:t>
            </a:r>
            <a:r>
              <a:rPr lang="zh-CN" altLang="en-US" dirty="0" smtClean="0">
                <a:latin typeface="微软雅黑" panose="020B0503020204020204" pitchFamily="34" charset="-122"/>
                <a:ea typeface="微软雅黑" panose="020B0503020204020204" pitchFamily="34" charset="-122"/>
              </a:rPr>
              <a:t>分</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NRS 5-6</a:t>
            </a:r>
            <a:r>
              <a:rPr lang="zh-CN" altLang="en-US" dirty="0" smtClean="0">
                <a:latin typeface="微软雅黑" panose="020B0503020204020204" pitchFamily="34" charset="-122"/>
                <a:ea typeface="微软雅黑" panose="020B0503020204020204" pitchFamily="34" charset="-122"/>
              </a:rPr>
              <a:t>分</a:t>
            </a:r>
            <a:endParaRPr lang="en-US" altLang="zh-CN" dirty="0" smtClean="0">
              <a:latin typeface="微软雅黑" panose="020B0503020204020204" pitchFamily="34" charset="-122"/>
              <a:ea typeface="微软雅黑" panose="020B0503020204020204" pitchFamily="34" charset="-122"/>
            </a:endParaRPr>
          </a:p>
          <a:p>
            <a:endParaRPr lang="en-US" altLang="zh-CN" dirty="0"/>
          </a:p>
          <a:p>
            <a:endParaRPr lang="en-US" altLang="zh-CN" dirty="0" smtClean="0"/>
          </a:p>
          <a:p>
            <a:pPr>
              <a:buNone/>
            </a:pPr>
            <a:r>
              <a:rPr lang="zh-CN" altLang="en-US" b="1" dirty="0" smtClean="0"/>
              <a:t>患者就诊意愿</a:t>
            </a:r>
            <a:r>
              <a:rPr lang="en-US" altLang="zh-CN" b="1" dirty="0" smtClean="0"/>
              <a:t>——</a:t>
            </a:r>
            <a:r>
              <a:rPr lang="zh-CN" altLang="en-US" b="1" dirty="0" smtClean="0"/>
              <a:t>缓解关节疼痛</a:t>
            </a:r>
            <a:endParaRPr lang="en-US" altLang="zh-CN" b="1" dirty="0" smtClean="0"/>
          </a:p>
          <a:p>
            <a:endParaRPr lang="en-US" altLang="zh-CN" dirty="0" smtClean="0"/>
          </a:p>
          <a:p>
            <a:endParaRPr lang="en-US" altLang="zh-CN" dirty="0" smtClean="0"/>
          </a:p>
          <a:p>
            <a:endParaRPr lang="en-US" altLang="zh-C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a:latin typeface="Myriad Pro"/>
                <a:ea typeface="黑体" panose="02010609060101010101" charset="-122"/>
              </a:rPr>
              <a:t>治疗</a:t>
            </a:r>
            <a:r>
              <a:rPr lang="zh-CN" altLang="en-US" b="1" dirty="0" smtClean="0">
                <a:latin typeface="Myriad Pro"/>
                <a:ea typeface="黑体" panose="02010609060101010101" charset="-122"/>
              </a:rPr>
              <a:t>策略</a:t>
            </a:r>
            <a:endParaRPr lang="zh-CN" altLang="en-US" dirty="0"/>
          </a:p>
        </p:txBody>
      </p:sp>
      <p:sp>
        <p:nvSpPr>
          <p:cNvPr id="4" name="矩形 4"/>
          <p:cNvSpPr>
            <a:spLocks noGrp="1" noChangeArrowheads="1"/>
          </p:cNvSpPr>
          <p:nvPr>
            <p:ph idx="1"/>
          </p:nvPr>
        </p:nvSpPr>
        <p:spPr bwMode="auto">
          <a:xfrm>
            <a:off x="628650" y="1247875"/>
            <a:ext cx="8047806" cy="506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Wingdings" panose="05000000000000000000" pitchFamily="2" charset="2"/>
              <a:buChar char="Ø"/>
            </a:pPr>
            <a:r>
              <a:rPr lang="zh-CN" altLang="en-US" sz="2100" b="1" dirty="0">
                <a:latin typeface="Times New Roman" panose="02020603050405020304" pitchFamily="18" charset="0"/>
                <a:cs typeface="Times New Roman" panose="02020603050405020304" pitchFamily="18" charset="0"/>
              </a:rPr>
              <a:t>类风湿关节炎</a:t>
            </a:r>
            <a:r>
              <a:rPr lang="zh-CN" altLang="en-US" sz="2100" dirty="0">
                <a:latin typeface="Times New Roman" panose="02020603050405020304" pitchFamily="18" charset="0"/>
                <a:cs typeface="Times New Roman" panose="02020603050405020304" pitchFamily="18" charset="0"/>
              </a:rPr>
              <a:t>： </a:t>
            </a:r>
            <a:r>
              <a:rPr lang="en-US" altLang="zh-CN" sz="2100" dirty="0">
                <a:latin typeface="Times New Roman" panose="02020603050405020304" pitchFamily="18" charset="0"/>
                <a:cs typeface="Times New Roman" panose="02020603050405020304" pitchFamily="18" charset="0"/>
              </a:rPr>
              <a:t>DMARDs</a:t>
            </a:r>
            <a:r>
              <a:rPr lang="zh-CN" altLang="en-US" sz="2100" dirty="0">
                <a:latin typeface="Times New Roman" panose="02020603050405020304" pitchFamily="18" charset="0"/>
                <a:cs typeface="Times New Roman" panose="02020603050405020304" pitchFamily="18" charset="0"/>
              </a:rPr>
              <a:t>，</a:t>
            </a:r>
            <a:r>
              <a:rPr lang="en-US" altLang="zh-CN" sz="2100" b="1" dirty="0">
                <a:solidFill>
                  <a:srgbClr val="FF0000"/>
                </a:solidFill>
                <a:latin typeface="Times New Roman" panose="02020603050405020304" pitchFamily="18" charset="0"/>
                <a:cs typeface="Times New Roman" panose="02020603050405020304" pitchFamily="18" charset="0"/>
              </a:rPr>
              <a:t>NSAIDs</a:t>
            </a:r>
            <a:r>
              <a:rPr lang="zh-CN" altLang="en-US" sz="2100" dirty="0">
                <a:latin typeface="Times New Roman" panose="02020603050405020304" pitchFamily="18" charset="0"/>
                <a:cs typeface="Times New Roman" panose="02020603050405020304" pitchFamily="18" charset="0"/>
              </a:rPr>
              <a:t>，</a:t>
            </a:r>
            <a:r>
              <a:rPr lang="zh-CN" altLang="en-US" sz="2100" b="1" dirty="0">
                <a:solidFill>
                  <a:srgbClr val="FF0000"/>
                </a:solidFill>
                <a:latin typeface="Times New Roman" panose="02020603050405020304" pitchFamily="18" charset="0"/>
                <a:cs typeface="Times New Roman" panose="02020603050405020304" pitchFamily="18" charset="0"/>
              </a:rPr>
              <a:t>激素</a:t>
            </a:r>
            <a:r>
              <a:rPr lang="zh-CN" altLang="en-US" sz="2100" dirty="0">
                <a:latin typeface="Times New Roman" panose="02020603050405020304" pitchFamily="18" charset="0"/>
                <a:cs typeface="Times New Roman" panose="02020603050405020304" pitchFamily="18" charset="0"/>
              </a:rPr>
              <a:t>？</a:t>
            </a:r>
            <a:r>
              <a:rPr lang="zh-CN" altLang="en-US" sz="2100" b="1" dirty="0">
                <a:solidFill>
                  <a:srgbClr val="FF0000"/>
                </a:solidFill>
                <a:latin typeface="Times New Roman" panose="02020603050405020304" pitchFamily="18" charset="0"/>
                <a:cs typeface="Times New Roman" panose="02020603050405020304" pitchFamily="18" charset="0"/>
              </a:rPr>
              <a:t>康复治疗</a:t>
            </a:r>
            <a:r>
              <a:rPr lang="zh-CN" altLang="en-US" sz="2100" dirty="0">
                <a:latin typeface="Times New Roman" panose="02020603050405020304" pitchFamily="18" charset="0"/>
                <a:cs typeface="Times New Roman" panose="02020603050405020304" pitchFamily="18" charset="0"/>
              </a:rPr>
              <a:t>？</a:t>
            </a:r>
            <a:endParaRPr lang="en-US" altLang="zh-CN" sz="21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zh-CN" altLang="en-US" sz="2100" b="1" dirty="0">
                <a:latin typeface="Times New Roman" panose="02020603050405020304" pitchFamily="18" charset="0"/>
                <a:cs typeface="Times New Roman" panose="02020603050405020304" pitchFamily="18" charset="0"/>
              </a:rPr>
              <a:t>肺内病变进展缓慢</a:t>
            </a:r>
            <a:r>
              <a:rPr lang="zh-CN" altLang="en-US" sz="2100" dirty="0">
                <a:latin typeface="Times New Roman" panose="02020603050405020304" pitchFamily="18" charset="0"/>
                <a:cs typeface="Times New Roman" panose="02020603050405020304" pitchFamily="18" charset="0"/>
              </a:rPr>
              <a:t>，</a:t>
            </a:r>
            <a:r>
              <a:rPr lang="zh-CN" altLang="en-US" sz="2100" b="1" dirty="0">
                <a:latin typeface="Times New Roman" panose="02020603050405020304" pitchFamily="18" charset="0"/>
                <a:cs typeface="Times New Roman" panose="02020603050405020304" pitchFamily="18" charset="0"/>
              </a:rPr>
              <a:t>骨转移可能</a:t>
            </a:r>
            <a:r>
              <a:rPr lang="zh-CN" altLang="en-US" sz="2100" dirty="0">
                <a:latin typeface="Times New Roman" panose="02020603050405020304" pitchFamily="18" charset="0"/>
                <a:cs typeface="Times New Roman" panose="02020603050405020304" pitchFamily="18" charset="0"/>
              </a:rPr>
              <a:t>：手术，化疗，</a:t>
            </a:r>
            <a:r>
              <a:rPr lang="zh-CN" altLang="en-US" sz="2100" b="1" dirty="0">
                <a:solidFill>
                  <a:srgbClr val="FF0000"/>
                </a:solidFill>
                <a:latin typeface="Times New Roman" panose="02020603050405020304" pitchFamily="18" charset="0"/>
                <a:cs typeface="Times New Roman" panose="02020603050405020304" pitchFamily="18" charset="0"/>
              </a:rPr>
              <a:t>预防骨破坏</a:t>
            </a:r>
            <a:r>
              <a:rPr lang="zh-CN" altLang="en-US" sz="2100" dirty="0">
                <a:latin typeface="Times New Roman" panose="02020603050405020304" pitchFamily="18" charset="0"/>
                <a:cs typeface="Times New Roman" panose="02020603050405020304" pitchFamily="18" charset="0"/>
              </a:rPr>
              <a:t>？</a:t>
            </a:r>
            <a:endParaRPr lang="en-US" altLang="zh-CN" sz="21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zh-CN" altLang="en-US" sz="2100" b="1" dirty="0">
                <a:latin typeface="Times New Roman" panose="02020603050405020304" pitchFamily="18" charset="0"/>
                <a:cs typeface="Times New Roman" panose="02020603050405020304" pitchFamily="18" charset="0"/>
              </a:rPr>
              <a:t>中度痴呆状态</a:t>
            </a:r>
            <a:r>
              <a:rPr lang="zh-CN" altLang="en-US" sz="2100" dirty="0">
                <a:latin typeface="Times New Roman" panose="02020603050405020304" pitchFamily="18" charset="0"/>
                <a:cs typeface="Times New Roman" panose="02020603050405020304" pitchFamily="18" charset="0"/>
              </a:rPr>
              <a:t>：改善记忆，延缓痴呆进展？</a:t>
            </a:r>
            <a:endParaRPr lang="en-US" altLang="zh-CN" sz="21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zh-CN" altLang="en-US" sz="2100" b="1" dirty="0">
                <a:latin typeface="Times New Roman" panose="02020603050405020304" pitchFamily="18" charset="0"/>
                <a:cs typeface="Times New Roman" panose="02020603050405020304" pitchFamily="18" charset="0"/>
              </a:rPr>
              <a:t>骨质疏松：</a:t>
            </a:r>
            <a:r>
              <a:rPr lang="zh-CN" altLang="en-US" sz="2100" b="1" dirty="0">
                <a:solidFill>
                  <a:srgbClr val="FF0000"/>
                </a:solidFill>
                <a:latin typeface="Times New Roman" panose="02020603050405020304" pitchFamily="18" charset="0"/>
                <a:cs typeface="Times New Roman" panose="02020603050405020304" pitchFamily="18" charset="0"/>
              </a:rPr>
              <a:t>药物干预</a:t>
            </a:r>
            <a:r>
              <a:rPr lang="zh-CN" altLang="en-US" sz="2100" dirty="0">
                <a:latin typeface="Times New Roman" panose="02020603050405020304" pitchFamily="18" charset="0"/>
                <a:cs typeface="Times New Roman" panose="02020603050405020304" pitchFamily="18" charset="0"/>
              </a:rPr>
              <a:t>？</a:t>
            </a:r>
            <a:endParaRPr lang="en-US" altLang="zh-CN" sz="21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zh-CN" altLang="en-US" sz="2100" b="1" dirty="0">
                <a:latin typeface="Times New Roman" panose="02020603050405020304" pitchFamily="18" charset="0"/>
                <a:cs typeface="Times New Roman" panose="02020603050405020304" pitchFamily="18" charset="0"/>
              </a:rPr>
              <a:t>营养风险</a:t>
            </a:r>
            <a:r>
              <a:rPr lang="zh-CN" altLang="en-US" sz="2100" dirty="0">
                <a:latin typeface="Times New Roman" panose="02020603050405020304" pitchFamily="18" charset="0"/>
                <a:cs typeface="Times New Roman" panose="02020603050405020304" pitchFamily="18" charset="0"/>
              </a:rPr>
              <a:t>：</a:t>
            </a:r>
            <a:r>
              <a:rPr lang="zh-CN" altLang="en-US" sz="2100" b="1" dirty="0">
                <a:solidFill>
                  <a:srgbClr val="FF0000"/>
                </a:solidFill>
                <a:latin typeface="Times New Roman" panose="02020603050405020304" pitchFamily="18" charset="0"/>
                <a:cs typeface="Times New Roman" panose="02020603050405020304" pitchFamily="18" charset="0"/>
              </a:rPr>
              <a:t>药物干预</a:t>
            </a:r>
            <a:r>
              <a:rPr lang="zh-CN" altLang="en-US" sz="2100" dirty="0">
                <a:latin typeface="Times New Roman" panose="02020603050405020304" pitchFamily="18" charset="0"/>
                <a:cs typeface="Times New Roman" panose="02020603050405020304" pitchFamily="18" charset="0"/>
              </a:rPr>
              <a:t>？</a:t>
            </a:r>
            <a:endParaRPr lang="en-US" altLang="zh-CN" sz="21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zh-CN" altLang="en-US" sz="2100" b="1" dirty="0">
                <a:latin typeface="Times New Roman" panose="02020603050405020304" pitchFamily="18" charset="0"/>
                <a:cs typeface="Times New Roman" panose="02020603050405020304" pitchFamily="18" charset="0"/>
              </a:rPr>
              <a:t>中度疼痛</a:t>
            </a:r>
            <a:r>
              <a:rPr lang="zh-CN" altLang="en-US" sz="2100" dirty="0">
                <a:latin typeface="Times New Roman" panose="02020603050405020304" pitchFamily="18" charset="0"/>
                <a:cs typeface="Times New Roman" panose="02020603050405020304" pitchFamily="18" charset="0"/>
              </a:rPr>
              <a:t>：</a:t>
            </a:r>
            <a:r>
              <a:rPr lang="en-US" altLang="zh-CN" sz="2100" b="1" dirty="0">
                <a:solidFill>
                  <a:srgbClr val="FF0000"/>
                </a:solidFill>
                <a:latin typeface="Times New Roman" panose="02020603050405020304" pitchFamily="18" charset="0"/>
                <a:cs typeface="Times New Roman" panose="02020603050405020304" pitchFamily="18" charset="0"/>
              </a:rPr>
              <a:t>NSAIDs</a:t>
            </a:r>
            <a:r>
              <a:rPr lang="zh-CN" altLang="en-US" sz="2100" dirty="0">
                <a:latin typeface="Times New Roman" panose="02020603050405020304" pitchFamily="18" charset="0"/>
                <a:cs typeface="Times New Roman" panose="02020603050405020304" pitchFamily="18" charset="0"/>
              </a:rPr>
              <a:t>，弱阿片类药物，强阿片类药物？</a:t>
            </a:r>
            <a:endParaRPr lang="en-US" altLang="zh-CN" sz="2100" dirty="0">
              <a:latin typeface="Times New Roman" panose="02020603050405020304" pitchFamily="18" charset="0"/>
              <a:cs typeface="Times New Roman" panose="02020603050405020304" pitchFamily="18" charset="0"/>
            </a:endParaRPr>
          </a:p>
          <a:p>
            <a:pPr>
              <a:lnSpc>
                <a:spcPct val="150000"/>
              </a:lnSpc>
              <a:spcAft>
                <a:spcPts val="1200"/>
              </a:spcAft>
            </a:pPr>
            <a:endParaRPr lang="en-US" altLang="zh-CN" sz="2200" dirty="0">
              <a:latin typeface="Times New Roman" panose="02020603050405020304" pitchFamily="18" charset="0"/>
              <a:cs typeface="Times New Roman" panose="02020603050405020304" pitchFamily="18" charset="0"/>
            </a:endParaRPr>
          </a:p>
          <a:p>
            <a:pPr>
              <a:lnSpc>
                <a:spcPct val="150000"/>
              </a:lnSpc>
              <a:spcAft>
                <a:spcPts val="1200"/>
              </a:spcAft>
            </a:pPr>
            <a:endParaRPr lang="en-US" altLang="zh-CN" sz="22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1" cstate="print"/>
          <a:srcRect l="18044" t="63315" r="17131" b="4221"/>
          <a:stretch>
            <a:fillRect/>
          </a:stretch>
        </p:blipFill>
        <p:spPr bwMode="auto">
          <a:xfrm>
            <a:off x="3563888" y="5085184"/>
            <a:ext cx="5112568" cy="14401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t>老龄化国家</a:t>
            </a:r>
            <a:endParaRPr lang="zh-CN" altLang="en-US" b="1" dirty="0"/>
          </a:p>
        </p:txBody>
      </p:sp>
      <p:pic>
        <p:nvPicPr>
          <p:cNvPr id="1026" name="Picture 2"/>
          <p:cNvPicPr>
            <a:picLocks noGrp="1" noChangeAspect="1" noChangeArrowheads="1"/>
          </p:cNvPicPr>
          <p:nvPr>
            <p:ph idx="1"/>
          </p:nvPr>
        </p:nvPicPr>
        <p:blipFill>
          <a:blip r:embed="rId1" cstate="print"/>
          <a:srcRect l="58982" t="16644" r="13479" b="11777"/>
          <a:stretch>
            <a:fillRect/>
          </a:stretch>
        </p:blipFill>
        <p:spPr bwMode="auto">
          <a:xfrm>
            <a:off x="5614219" y="1196975"/>
            <a:ext cx="3053531" cy="4464685"/>
          </a:xfrm>
          <a:prstGeom prst="rect">
            <a:avLst/>
          </a:prstGeom>
          <a:noFill/>
          <a:ln w="9525">
            <a:noFill/>
            <a:miter lim="800000"/>
            <a:headEnd/>
            <a:tailEnd/>
          </a:ln>
        </p:spPr>
      </p:pic>
      <p:sp>
        <p:nvSpPr>
          <p:cNvPr id="5" name="圆角矩形 7"/>
          <p:cNvSpPr>
            <a:spLocks noChangeArrowheads="1"/>
          </p:cNvSpPr>
          <p:nvPr/>
        </p:nvSpPr>
        <p:spPr bwMode="auto">
          <a:xfrm>
            <a:off x="2123728" y="5877272"/>
            <a:ext cx="5786437" cy="620183"/>
          </a:xfrm>
          <a:prstGeom prst="roundRect">
            <a:avLst>
              <a:gd name="adj" fmla="val 16667"/>
            </a:avLst>
          </a:prstGeom>
          <a:solidFill>
            <a:schemeClr val="accent1"/>
          </a:solidFill>
          <a:ln w="25400">
            <a:solidFill>
              <a:srgbClr val="385D8A"/>
            </a:solidFill>
            <a:round/>
          </a:ln>
        </p:spPr>
        <p:txBody>
          <a:bodyPr anchor="ctr"/>
          <a:lstStyle/>
          <a:p>
            <a:pPr algn="ctr"/>
            <a:r>
              <a:rPr lang="zh-CN" altLang="en-US" sz="2800">
                <a:solidFill>
                  <a:srgbClr val="FFFFFF"/>
                </a:solidFill>
                <a:latin typeface="Calibri" panose="020F0502020204030204" pitchFamily="34" charset="0"/>
                <a:ea typeface="微软雅黑" panose="020B0503020204020204" pitchFamily="34" charset="-122"/>
              </a:rPr>
              <a:t>中国面对</a:t>
            </a:r>
            <a:r>
              <a:rPr lang="zh-CN" altLang="en-US" sz="2800">
                <a:solidFill>
                  <a:srgbClr val="FFFFFF"/>
                </a:solidFill>
                <a:latin typeface="微软雅黑" panose="020B0503020204020204" pitchFamily="34" charset="-122"/>
                <a:ea typeface="微软雅黑" panose="020B0503020204020204" pitchFamily="34" charset="-122"/>
              </a:rPr>
              <a:t>“</a:t>
            </a:r>
            <a:r>
              <a:rPr lang="zh-CN" altLang="en-US" sz="2800">
                <a:solidFill>
                  <a:srgbClr val="FFFFFF"/>
                </a:solidFill>
                <a:latin typeface="Calibri" panose="020F0502020204030204" pitchFamily="34" charset="0"/>
                <a:ea typeface="微软雅黑" panose="020B0503020204020204" pitchFamily="34" charset="-122"/>
              </a:rPr>
              <a:t>银色浪潮</a:t>
            </a:r>
            <a:r>
              <a:rPr lang="zh-CN" altLang="en-US" sz="2800">
                <a:solidFill>
                  <a:srgbClr val="FFFFFF"/>
                </a:solidFill>
                <a:latin typeface="微软雅黑" panose="020B0503020204020204" pitchFamily="34" charset="-122"/>
                <a:ea typeface="微软雅黑" panose="020B0503020204020204" pitchFamily="34" charset="-122"/>
              </a:rPr>
              <a:t>”</a:t>
            </a:r>
            <a:endParaRPr lang="zh-CN" altLang="en-US" sz="2800">
              <a:solidFill>
                <a:srgbClr val="FFFFFF"/>
              </a:solidFill>
              <a:latin typeface="Calibri" panose="020F0502020204030204" pitchFamily="34" charset="0"/>
              <a:ea typeface="微软雅黑" panose="020B0503020204020204" pitchFamily="34" charset="-122"/>
            </a:endParaRPr>
          </a:p>
        </p:txBody>
      </p:sp>
      <p:pic>
        <p:nvPicPr>
          <p:cNvPr id="3" name="Picture 2"/>
          <p:cNvPicPr>
            <a:picLocks noGrp="1" noChangeAspect="1" noChangeArrowheads="1"/>
          </p:cNvPicPr>
          <p:nvPr/>
        </p:nvPicPr>
        <p:blipFill>
          <a:blip r:embed="rId1" cstate="print"/>
          <a:srcRect l="12566" t="18246" r="40675" b="59114"/>
          <a:stretch>
            <a:fillRect/>
          </a:stretch>
        </p:blipFill>
        <p:spPr bwMode="auto">
          <a:xfrm>
            <a:off x="429260" y="1268730"/>
            <a:ext cx="5184775" cy="1412240"/>
          </a:xfrm>
          <a:prstGeom prst="rect">
            <a:avLst/>
          </a:prstGeom>
          <a:noFill/>
          <a:ln w="9525">
            <a:noFill/>
            <a:miter lim="800000"/>
            <a:headEnd/>
            <a:tailEnd/>
          </a:ln>
        </p:spPr>
      </p:pic>
      <p:sp>
        <p:nvSpPr>
          <p:cNvPr id="4" name="文本框 3"/>
          <p:cNvSpPr txBox="1"/>
          <p:nvPr/>
        </p:nvSpPr>
        <p:spPr>
          <a:xfrm>
            <a:off x="364490" y="2838450"/>
            <a:ext cx="5173980" cy="2399665"/>
          </a:xfrm>
          <a:prstGeom prst="rect">
            <a:avLst/>
          </a:prstGeom>
          <a:noFill/>
        </p:spPr>
        <p:txBody>
          <a:bodyPr wrap="square" rtlCol="0">
            <a:spAutoFit/>
          </a:bodyPr>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1999</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年进入老龄化社会</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月公布第七次人口普查数据：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60</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岁及以上人口的比重达到</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18.7%</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2.6</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亿）</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其中</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65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岁及以上人口比重达到</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13.5%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老龄化进程明显加快</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疼痛</a:t>
            </a:r>
            <a:endParaRPr lang="zh-CN" altLang="en-US"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1"/>
          </p:nvPr>
        </p:nvSpPr>
        <p:spPr>
          <a:xfrm>
            <a:off x="628650" y="1340768"/>
            <a:ext cx="7886700" cy="4528566"/>
          </a:xfrm>
        </p:spPr>
        <p:txBody>
          <a:bodyPr>
            <a:normAutofit/>
          </a:bodyPr>
          <a:lstStyle/>
          <a:p>
            <a:r>
              <a:rPr lang="zh-CN" altLang="en-US" dirty="0" smtClean="0">
                <a:latin typeface="微软雅黑" panose="020B0503020204020204" pitchFamily="34" charset="-122"/>
                <a:ea typeface="微软雅黑" panose="020B0503020204020204" pitchFamily="34" charset="-122"/>
              </a:rPr>
              <a:t>疼痛  </a:t>
            </a:r>
            <a:r>
              <a:rPr lang="en-US" altLang="zh-CN" dirty="0" smtClean="0">
                <a:latin typeface="微软雅黑" panose="020B0503020204020204" pitchFamily="34" charset="-122"/>
                <a:ea typeface="微软雅黑" panose="020B0503020204020204" pitchFamily="34" charset="-122"/>
              </a:rPr>
              <a:t>NRS 5-6</a:t>
            </a:r>
            <a:r>
              <a:rPr lang="zh-CN" altLang="en-US" dirty="0" smtClean="0">
                <a:latin typeface="微软雅黑" panose="020B0503020204020204" pitchFamily="34" charset="-122"/>
                <a:ea typeface="微软雅黑" panose="020B0503020204020204" pitchFamily="34" charset="-122"/>
              </a:rPr>
              <a:t>分</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院外曾使用双氯芬酸钠</a:t>
            </a:r>
            <a:endParaRPr lang="en-US" altLang="zh-CN" dirty="0" smtClean="0">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dirty="0" smtClean="0"/>
          </a:p>
          <a:p>
            <a:endParaRPr lang="en-US" altLang="zh-CN" dirty="0" smtClean="0"/>
          </a:p>
          <a:p>
            <a:endParaRPr lang="en-US" altLang="zh-CN" dirty="0" smtClean="0"/>
          </a:p>
        </p:txBody>
      </p:sp>
      <p:sp>
        <p:nvSpPr>
          <p:cNvPr id="8" name="右箭头 7"/>
          <p:cNvSpPr/>
          <p:nvPr/>
        </p:nvSpPr>
        <p:spPr>
          <a:xfrm>
            <a:off x="827584" y="2564904"/>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907704" y="2420888"/>
            <a:ext cx="23762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  对乙酰氨基酚</a:t>
            </a:r>
            <a:r>
              <a:rPr lang="en-US" altLang="zh-CN" sz="2400" dirty="0" smtClean="0">
                <a:latin typeface="微软雅黑" panose="020B0503020204020204" pitchFamily="34" charset="-122"/>
                <a:ea typeface="微软雅黑" panose="020B0503020204020204" pitchFamily="34" charset="-122"/>
                <a:cs typeface="Times New Roman" panose="02020603050405020304" pitchFamily="18" charset="0"/>
              </a:rPr>
              <a:t>0.65 bid</a:t>
            </a:r>
            <a:endParaRPr lang="en-US" altLang="zh-CN" sz="2400" dirty="0" smtClean="0">
              <a:latin typeface="微软雅黑" panose="020B0503020204020204" pitchFamily="34" charset="-122"/>
              <a:ea typeface="微软雅黑" panose="020B0503020204020204" pitchFamily="34" charset="-122"/>
            </a:endParaRPr>
          </a:p>
        </p:txBody>
      </p:sp>
      <p:sp>
        <p:nvSpPr>
          <p:cNvPr id="11" name="圆角矩形 10"/>
          <p:cNvSpPr/>
          <p:nvPr/>
        </p:nvSpPr>
        <p:spPr>
          <a:xfrm>
            <a:off x="899592" y="3501008"/>
            <a:ext cx="734481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安全性：</a:t>
            </a:r>
            <a:r>
              <a:rPr lang="en-US" altLang="zh-CN" sz="2400" dirty="0" smtClean="0">
                <a:latin typeface="微软雅黑" panose="020B0503020204020204" pitchFamily="34" charset="-122"/>
                <a:ea typeface="微软雅黑" panose="020B0503020204020204" pitchFamily="34" charset="-122"/>
                <a:cs typeface="Times New Roman" panose="02020603050405020304" pitchFamily="18" charset="0"/>
              </a:rPr>
              <a:t>NSAIDs</a:t>
            </a: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长期使用可增加老年患者消化道出血风险，建议选择对老年人相对安全的对乙酰氨基酚</a:t>
            </a:r>
            <a:endParaRPr lang="zh-CN" altLang="en-US" sz="2400" dirty="0">
              <a:latin typeface="微软雅黑" panose="020B0503020204020204" pitchFamily="34" charset="-122"/>
              <a:ea typeface="微软雅黑" panose="020B0503020204020204" pitchFamily="34" charset="-122"/>
            </a:endParaRPr>
          </a:p>
        </p:txBody>
      </p:sp>
      <p:sp>
        <p:nvSpPr>
          <p:cNvPr id="12" name="右箭头 11"/>
          <p:cNvSpPr/>
          <p:nvPr/>
        </p:nvSpPr>
        <p:spPr>
          <a:xfrm>
            <a:off x="4355976" y="2636912"/>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508104" y="2420888"/>
            <a:ext cx="23762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anose="020B0503020204020204" pitchFamily="34" charset="-122"/>
                <a:ea typeface="微软雅黑" panose="020B0503020204020204" pitchFamily="34" charset="-122"/>
              </a:rPr>
              <a:t>     塞来昔布</a:t>
            </a:r>
            <a:r>
              <a:rPr lang="en-US" altLang="zh-CN" sz="2400" dirty="0" smtClean="0">
                <a:latin typeface="微软雅黑" panose="020B0503020204020204" pitchFamily="34" charset="-122"/>
                <a:ea typeface="微软雅黑" panose="020B0503020204020204" pitchFamily="34" charset="-122"/>
              </a:rPr>
              <a:t>0.2 </a:t>
            </a:r>
            <a:r>
              <a:rPr lang="en-US" altLang="zh-CN" sz="2400" dirty="0" err="1" smtClean="0">
                <a:latin typeface="微软雅黑" panose="020B0503020204020204" pitchFamily="34" charset="-122"/>
                <a:ea typeface="微软雅黑" panose="020B0503020204020204" pitchFamily="34" charset="-122"/>
              </a:rPr>
              <a:t>qd</a:t>
            </a:r>
            <a:endParaRPr lang="en-US" altLang="zh-CN" sz="2400" dirty="0" smtClean="0">
              <a:latin typeface="微软雅黑" panose="020B0503020204020204" pitchFamily="34" charset="-122"/>
              <a:ea typeface="微软雅黑" panose="020B0503020204020204" pitchFamily="34" charset="-122"/>
            </a:endParaRPr>
          </a:p>
        </p:txBody>
      </p:sp>
      <p:sp>
        <p:nvSpPr>
          <p:cNvPr id="14" name="圆角矩形 13"/>
          <p:cNvSpPr/>
          <p:nvPr/>
        </p:nvSpPr>
        <p:spPr>
          <a:xfrm>
            <a:off x="899592" y="4941168"/>
            <a:ext cx="734481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安全性：胃肠道不良反应较小的</a:t>
            </a:r>
            <a:r>
              <a:rPr lang="en-US" altLang="zh-CN" sz="2400" dirty="0" smtClean="0">
                <a:latin typeface="微软雅黑" panose="020B0503020204020204" pitchFamily="34" charset="-122"/>
                <a:ea typeface="微软雅黑" panose="020B0503020204020204" pitchFamily="34" charset="-122"/>
                <a:cs typeface="Times New Roman" panose="02020603050405020304" pitchFamily="18" charset="0"/>
              </a:rPr>
              <a:t>COX-2</a:t>
            </a: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抑制剂，从最小剂量开始，监测大便常规</a:t>
            </a:r>
            <a:r>
              <a:rPr lang="en-US" altLang="zh-CN" sz="2400" dirty="0" smtClean="0">
                <a:latin typeface="微软雅黑" panose="020B0503020204020204" pitchFamily="34" charset="-122"/>
                <a:ea typeface="微软雅黑" panose="020B0503020204020204" pitchFamily="34" charset="-122"/>
                <a:cs typeface="Times New Roman" panose="02020603050405020304" pitchFamily="18" charset="0"/>
              </a:rPr>
              <a:t>+OB</a:t>
            </a: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，血常规，肝功能等</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类风湿关节炎</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67544" y="2780928"/>
            <a:ext cx="8047806" cy="3448446"/>
          </a:xfrm>
        </p:spPr>
        <p:txBody>
          <a:bodyPr/>
          <a:lstStyle/>
          <a:p>
            <a:endParaRPr lang="zh-CN" altLang="en-US" dirty="0"/>
          </a:p>
        </p:txBody>
      </p:sp>
      <p:graphicFrame>
        <p:nvGraphicFramePr>
          <p:cNvPr id="4" name="Group 23"/>
          <p:cNvGraphicFramePr>
            <a:graphicFrameLocks noGrp="1"/>
          </p:cNvGraphicFramePr>
          <p:nvPr/>
        </p:nvGraphicFramePr>
        <p:xfrm>
          <a:off x="1403649" y="1052736"/>
          <a:ext cx="6264696" cy="1513161"/>
        </p:xfrm>
        <a:graphic>
          <a:graphicData uri="http://schemas.openxmlformats.org/drawingml/2006/table">
            <a:tbl>
              <a:tblPr/>
              <a:tblGrid>
                <a:gridCol w="3185858"/>
                <a:gridCol w="1037256"/>
                <a:gridCol w="895662"/>
                <a:gridCol w="1145920"/>
              </a:tblGrid>
              <a:tr h="50438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复方倍他米松注射液</a:t>
                      </a:r>
                      <a:endParaRPr kumimoji="0" lang="zh-CN" altLang="en-US" sz="22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 mL</a:t>
                      </a:r>
                      <a:endParaRPr kumimoji="0" lang="zh-CN" altLang="en-US" sz="22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once</a:t>
                      </a:r>
                      <a:endParaRPr kumimoji="0" lang="zh-CN" altLang="en-US" sz="22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im</a:t>
                      </a:r>
                      <a:endParaRPr kumimoji="0" lang="zh-CN" altLang="en-US" sz="22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0438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泼尼松片</a:t>
                      </a:r>
                      <a:endPar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 mg</a:t>
                      </a:r>
                      <a:endPar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qd</a:t>
                      </a:r>
                      <a:endParaRPr kumimoji="0"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po</a:t>
                      </a:r>
                      <a:endParaRPr kumimoji="0"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50438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埃索美拉唑肠溶片</a:t>
                      </a:r>
                      <a:endParaRPr kumimoji="0"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 mg</a:t>
                      </a:r>
                      <a:endPar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qd</a:t>
                      </a:r>
                      <a:endPar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po</a:t>
                      </a:r>
                      <a:endPar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697" marB="45697"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5" name="圆角矩形 4"/>
          <p:cNvSpPr/>
          <p:nvPr/>
        </p:nvSpPr>
        <p:spPr>
          <a:xfrm>
            <a:off x="827584" y="2708920"/>
            <a:ext cx="756084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spcBef>
                <a:spcPct val="0"/>
              </a:spcBef>
              <a:spcAft>
                <a:spcPts val="1200"/>
              </a:spcAft>
            </a:pPr>
            <a:r>
              <a:rPr lang="zh-CN" altLang="en-US" sz="2000" b="1" dirty="0" smtClean="0">
                <a:latin typeface="微软雅黑" panose="020B0503020204020204" pitchFamily="34" charset="-122"/>
                <a:ea typeface="微软雅黑" panose="020B0503020204020204" pitchFamily="34" charset="-122"/>
                <a:cs typeface="Times New Roman" panose="02020603050405020304" pitchFamily="18" charset="0"/>
              </a:rPr>
              <a:t>安全性：</a:t>
            </a:r>
            <a:r>
              <a:rPr lang="zh-CN" altLang="en-US" sz="2000" dirty="0" smtClean="0">
                <a:latin typeface="微软雅黑" panose="020B0503020204020204" pitchFamily="34" charset="-122"/>
                <a:ea typeface="微软雅黑" panose="020B0503020204020204" pitchFamily="34" charset="-122"/>
              </a:rPr>
              <a:t>     代谢综合征风险：监测血钾、血钙等；</a:t>
            </a:r>
            <a:endParaRPr lang="en-US" altLang="zh-CN" sz="2000" dirty="0" smtClean="0">
              <a:latin typeface="微软雅黑" panose="020B0503020204020204" pitchFamily="34" charset="-122"/>
              <a:ea typeface="微软雅黑" panose="020B0503020204020204" pitchFamily="34" charset="-122"/>
            </a:endParaRPr>
          </a:p>
          <a:p>
            <a:pPr>
              <a:lnSpc>
                <a:spcPts val="2600"/>
              </a:lnSpc>
              <a:spcBef>
                <a:spcPct val="0"/>
              </a:spcBef>
            </a:pPr>
            <a:r>
              <a:rPr lang="zh-CN" altLang="en-US" sz="2000" dirty="0" smtClean="0">
                <a:latin typeface="微软雅黑" panose="020B0503020204020204" pitchFamily="34" charset="-122"/>
                <a:ea typeface="微软雅黑" panose="020B0503020204020204" pitchFamily="34" charset="-122"/>
              </a:rPr>
              <a:t>                   机会性感染风险：注意口腔、肛周卫生，加强护理；</a:t>
            </a:r>
            <a:endParaRPr lang="en-US" altLang="zh-CN" sz="2000" dirty="0" smtClean="0">
              <a:latin typeface="微软雅黑" panose="020B0503020204020204" pitchFamily="34" charset="-122"/>
              <a:ea typeface="微软雅黑" panose="020B0503020204020204" pitchFamily="34" charset="-122"/>
            </a:endParaRPr>
          </a:p>
          <a:p>
            <a:pPr>
              <a:lnSpc>
                <a:spcPts val="2600"/>
              </a:lnSpc>
              <a:spcBef>
                <a:spcPct val="0"/>
              </a:spcBef>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骨质疏松进展：补充</a:t>
            </a:r>
            <a:r>
              <a:rPr lang="en-US" altLang="zh-CN" sz="2000" dirty="0" err="1" smtClean="0">
                <a:latin typeface="微软雅黑" panose="020B0503020204020204" pitchFamily="34" charset="-122"/>
                <a:ea typeface="微软雅黑" panose="020B0503020204020204" pitchFamily="34" charset="-122"/>
              </a:rPr>
              <a:t>Vit</a:t>
            </a:r>
            <a:r>
              <a:rPr lang="en-US" altLang="zh-CN" sz="2000" dirty="0" smtClean="0">
                <a:latin typeface="微软雅黑" panose="020B0503020204020204" pitchFamily="34" charset="-122"/>
                <a:ea typeface="微软雅黑" panose="020B0503020204020204" pitchFamily="34" charset="-122"/>
              </a:rPr>
              <a:t> D</a:t>
            </a:r>
            <a:r>
              <a:rPr lang="zh-CN" altLang="en-US" sz="2000" dirty="0" smtClean="0">
                <a:latin typeface="微软雅黑" panose="020B0503020204020204" pitchFamily="34" charset="-122"/>
                <a:ea typeface="微软雅黑" panose="020B0503020204020204" pitchFamily="34" charset="-122"/>
              </a:rPr>
              <a:t>、钙剂；</a:t>
            </a:r>
            <a:endParaRPr lang="en-US" altLang="zh-CN" sz="2000" dirty="0" smtClean="0">
              <a:latin typeface="微软雅黑" panose="020B0503020204020204" pitchFamily="34" charset="-122"/>
              <a:ea typeface="微软雅黑" panose="020B0503020204020204" pitchFamily="34" charset="-122"/>
            </a:endParaRPr>
          </a:p>
          <a:p>
            <a:pPr>
              <a:lnSpc>
                <a:spcPts val="2600"/>
              </a:lnSpc>
              <a:spcBef>
                <a:spcPct val="0"/>
              </a:spcBef>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消化道出血风险</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继续监测</a:t>
            </a:r>
            <a:r>
              <a:rPr lang="en-US" altLang="zh-CN" sz="2000" dirty="0" smtClean="0">
                <a:latin typeface="微软雅黑" panose="020B0503020204020204" pitchFamily="34" charset="-122"/>
                <a:ea typeface="微软雅黑" panose="020B0503020204020204" pitchFamily="34" charset="-122"/>
              </a:rPr>
              <a:t>OB </a:t>
            </a:r>
            <a:endParaRPr lang="zh-CN" altLang="en-US" sz="2000" dirty="0">
              <a:latin typeface="微软雅黑" panose="020B0503020204020204" pitchFamily="34" charset="-122"/>
              <a:ea typeface="微软雅黑" panose="020B0503020204020204" pitchFamily="34" charset="-122"/>
            </a:endParaRPr>
          </a:p>
        </p:txBody>
      </p:sp>
      <p:sp>
        <p:nvSpPr>
          <p:cNvPr id="6" name="圆角矩形 5"/>
          <p:cNvSpPr/>
          <p:nvPr/>
        </p:nvSpPr>
        <p:spPr>
          <a:xfrm>
            <a:off x="899592" y="4941168"/>
            <a:ext cx="74888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smtClean="0">
                <a:latin typeface="微软雅黑" panose="020B0503020204020204" pitchFamily="34" charset="-122"/>
                <a:ea typeface="微软雅黑" panose="020B0503020204020204" pitchFamily="34" charset="-122"/>
                <a:cs typeface="Times New Roman" panose="02020603050405020304" pitchFamily="18" charset="0"/>
              </a:rPr>
              <a:t>患者教育：</a:t>
            </a:r>
            <a:r>
              <a:rPr lang="zh-CN" altLang="en-US" dirty="0" smtClean="0">
                <a:latin typeface="Times New Roman" panose="02020603050405020304" pitchFamily="18" charset="0"/>
                <a:cs typeface="Times New Roman" panose="02020603050405020304" pitchFamily="18" charset="0"/>
              </a:rPr>
              <a:t>详细交代注意事项</a:t>
            </a:r>
            <a:endParaRPr lang="en-US" altLang="zh-CN" dirty="0" smtClean="0">
              <a:latin typeface="Times New Roman" panose="02020603050405020304" pitchFamily="18" charset="0"/>
              <a:cs typeface="Times New Roman" panose="02020603050405020304" pitchFamily="18" charset="0"/>
            </a:endParaRPr>
          </a:p>
          <a:p>
            <a:pPr>
              <a:lnSpc>
                <a:spcPct val="150000"/>
              </a:lnSpc>
            </a:pPr>
            <a:r>
              <a:rPr lang="zh-CN" altLang="en-US" b="1" dirty="0" smtClean="0">
                <a:latin typeface="微软雅黑" panose="020B0503020204020204" pitchFamily="34" charset="-122"/>
                <a:ea typeface="微软雅黑" panose="020B0503020204020204" pitchFamily="34" charset="-122"/>
                <a:cs typeface="Times New Roman" panose="02020603050405020304" pitchFamily="18" charset="0"/>
              </a:rPr>
              <a:t>服药时间：</a:t>
            </a:r>
            <a:r>
              <a:rPr lang="zh-CN" altLang="en-US" dirty="0" smtClean="0">
                <a:latin typeface="Times New Roman" panose="02020603050405020304" pitchFamily="18" charset="0"/>
                <a:cs typeface="Times New Roman" panose="02020603050405020304" pitchFamily="18" charset="0"/>
              </a:rPr>
              <a:t>泼尼松片早餐后顿服</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痴呆</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pPr>
              <a:lnSpc>
                <a:spcPct val="150000"/>
              </a:lnSpc>
              <a:buNone/>
            </a:pPr>
            <a:r>
              <a:rPr lang="zh-CN" altLang="en-US" dirty="0" smtClean="0"/>
              <a:t>痴呆药物治疗？</a:t>
            </a:r>
            <a:endParaRPr lang="en-US" altLang="zh-CN" dirty="0" smtClean="0"/>
          </a:p>
          <a:p>
            <a:pPr>
              <a:lnSpc>
                <a:spcPct val="150000"/>
              </a:lnSpc>
            </a:pPr>
            <a:endParaRPr lang="en-US" altLang="zh-CN" dirty="0" smtClean="0"/>
          </a:p>
          <a:p>
            <a:pPr>
              <a:lnSpc>
                <a:spcPct val="150000"/>
              </a:lnSpc>
            </a:pPr>
            <a:endParaRPr lang="en-US" altLang="zh-CN" dirty="0" smtClean="0"/>
          </a:p>
          <a:p>
            <a:pPr>
              <a:lnSpc>
                <a:spcPct val="150000"/>
              </a:lnSpc>
            </a:pPr>
            <a:r>
              <a:rPr lang="zh-CN" altLang="en-US" b="1" dirty="0" smtClean="0"/>
              <a:t>综上：不建议加用痴呆药物</a:t>
            </a:r>
            <a:endParaRPr lang="zh-CN" altLang="en-US" dirty="0"/>
          </a:p>
        </p:txBody>
      </p:sp>
      <p:sp>
        <p:nvSpPr>
          <p:cNvPr id="4" name="圆角矩形 3"/>
          <p:cNvSpPr/>
          <p:nvPr/>
        </p:nvSpPr>
        <p:spPr>
          <a:xfrm>
            <a:off x="539552" y="3645024"/>
            <a:ext cx="820891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1200"/>
              </a:spcBef>
            </a:pPr>
            <a:r>
              <a:rPr lang="zh-CN" altLang="en-US" sz="2000" b="1" dirty="0" smtClean="0">
                <a:latin typeface="微软雅黑" panose="020B0503020204020204" pitchFamily="34" charset="-122"/>
                <a:ea typeface="微软雅黑" panose="020B0503020204020204" pitchFamily="34" charset="-122"/>
              </a:rPr>
              <a:t>安全性：</a:t>
            </a:r>
            <a:r>
              <a:rPr lang="zh-CN" altLang="en-US" sz="2000" dirty="0" smtClean="0">
                <a:latin typeface="微软雅黑" panose="020B0503020204020204" pitchFamily="34" charset="-122"/>
                <a:ea typeface="微软雅黑" panose="020B0503020204020204" pitchFamily="34" charset="-122"/>
              </a:rPr>
              <a:t>患者哮喘病史</a:t>
            </a:r>
            <a:r>
              <a:rPr lang="en-US" altLang="zh-CN" sz="2000" dirty="0" smtClean="0">
                <a:latin typeface="微软雅黑" panose="020B0503020204020204" pitchFamily="34" charset="-122"/>
                <a:ea typeface="微软雅黑" panose="020B0503020204020204" pitchFamily="34" charset="-122"/>
              </a:rPr>
              <a:t>60</a:t>
            </a:r>
            <a:r>
              <a:rPr lang="zh-CN" altLang="en-US" sz="2000" dirty="0" smtClean="0">
                <a:latin typeface="微软雅黑" panose="020B0503020204020204" pitchFamily="34" charset="-122"/>
                <a:ea typeface="微软雅黑" panose="020B0503020204020204" pitchFamily="34" charset="-122"/>
              </a:rPr>
              <a:t>余年，现无明显胸闷、喘憋症状，入院查体闻及双肺呼吸音粗，多奈哌齐或增加哮喘复发风险。</a:t>
            </a:r>
            <a:endParaRPr lang="en-US" altLang="zh-CN" sz="2000" dirty="0" smtClean="0">
              <a:latin typeface="微软雅黑" panose="020B0503020204020204" pitchFamily="34" charset="-122"/>
              <a:ea typeface="微软雅黑" panose="020B0503020204020204" pitchFamily="34" charset="-122"/>
            </a:endParaRPr>
          </a:p>
        </p:txBody>
      </p:sp>
      <p:sp>
        <p:nvSpPr>
          <p:cNvPr id="5" name="圆角矩形 4"/>
          <p:cNvSpPr/>
          <p:nvPr/>
        </p:nvSpPr>
        <p:spPr>
          <a:xfrm>
            <a:off x="539552" y="2132856"/>
            <a:ext cx="820891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smtClean="0">
                <a:latin typeface="微软雅黑" panose="020B0503020204020204" pitchFamily="34" charset="-122"/>
                <a:ea typeface="微软雅黑" panose="020B0503020204020204" pitchFamily="34" charset="-122"/>
              </a:rPr>
              <a:t>患者老年女性，目前肺内病变肺癌可能性大、骨转移可能性大，预期生存时间较短，痴呆药物的长期获益小。</a:t>
            </a:r>
            <a:endParaRPr lang="en-US" altLang="zh-CN" sz="2000" dirty="0" smtClean="0">
              <a:latin typeface="微软雅黑" panose="020B0503020204020204" pitchFamily="34" charset="-122"/>
              <a:ea typeface="微软雅黑" panose="020B0503020204020204" pitchFamily="34" charset="-122"/>
            </a:endParaRPr>
          </a:p>
        </p:txBody>
      </p:sp>
      <p:sp>
        <p:nvSpPr>
          <p:cNvPr id="6" name="矩形 5"/>
          <p:cNvSpPr/>
          <p:nvPr/>
        </p:nvSpPr>
        <p:spPr>
          <a:xfrm>
            <a:off x="3059832" y="5445224"/>
            <a:ext cx="3262432" cy="461665"/>
          </a:xfrm>
          <a:prstGeom prst="rect">
            <a:avLst/>
          </a:prstGeom>
        </p:spPr>
        <p:txBody>
          <a:bodyPr wrap="none">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不建议加用痴呆药物！</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p:txBody>
          <a:bodyPr/>
          <a:lstStyle/>
          <a:p>
            <a:pPr eaLnBrk="1" hangingPunct="1">
              <a:defRPr/>
            </a:pPr>
            <a:r>
              <a:rPr lang="zh-CN" altLang="en-US" sz="4000" b="1" dirty="0" smtClean="0">
                <a:effectLst>
                  <a:outerShdw blurRad="38100" dist="38100" dir="2700000" algn="tl">
                    <a:srgbClr val="000000">
                      <a:alpha val="43137"/>
                    </a:srgbClr>
                  </a:outerShdw>
                </a:effectLst>
                <a:latin typeface="+mj-ea"/>
              </a:rPr>
              <a:t>慢病晚期老年人药物治疗模型</a:t>
            </a:r>
            <a:endParaRPr lang="zh-CN" altLang="en-US" sz="4000" b="1" dirty="0" smtClean="0">
              <a:effectLst>
                <a:outerShdw blurRad="38100" dist="38100" dir="2700000" algn="tl">
                  <a:srgbClr val="000000">
                    <a:alpha val="43137"/>
                  </a:srgbClr>
                </a:outerShdw>
              </a:effectLst>
              <a:latin typeface="+mj-ea"/>
            </a:endParaRPr>
          </a:p>
        </p:txBody>
      </p:sp>
      <p:sp>
        <p:nvSpPr>
          <p:cNvPr id="12291" name="内容占位符 2"/>
          <p:cNvSpPr>
            <a:spLocks noGrp="1"/>
          </p:cNvSpPr>
          <p:nvPr>
            <p:ph idx="4294967295"/>
          </p:nvPr>
        </p:nvSpPr>
        <p:spPr>
          <a:xfrm>
            <a:off x="1043608" y="1700808"/>
            <a:ext cx="7200800" cy="4598392"/>
          </a:xfrm>
        </p:spPr>
        <p:txBody>
          <a:bodyPr/>
          <a:lstStyle/>
          <a:p>
            <a:pPr eaLnBrk="1" hangingPunct="1">
              <a:buFontTx/>
              <a:buNone/>
              <a:defRPr/>
            </a:pPr>
            <a:r>
              <a:rPr lang="en-US" altLang="zh-CN" b="1" dirty="0" smtClean="0">
                <a:latin typeface="+mj-ea"/>
                <a:ea typeface="+mj-ea"/>
              </a:rPr>
              <a:t> </a:t>
            </a:r>
            <a:endParaRPr lang="en-US" altLang="zh-CN" b="1" dirty="0" smtClean="0">
              <a:latin typeface="+mj-ea"/>
              <a:ea typeface="+mj-ea"/>
            </a:endParaRPr>
          </a:p>
          <a:p>
            <a:pPr eaLnBrk="1" hangingPunct="1">
              <a:buFont typeface="Wingdings" panose="05000000000000000000" pitchFamily="2" charset="2"/>
              <a:buChar char="Ø"/>
              <a:defRPr/>
            </a:pPr>
            <a:r>
              <a:rPr lang="zh-CN" altLang="zh-CN" dirty="0" smtClean="0">
                <a:latin typeface="微软雅黑" panose="020B0503020204020204" pitchFamily="34" charset="-122"/>
                <a:ea typeface="微软雅黑" panose="020B0503020204020204" pitchFamily="34" charset="-122"/>
              </a:rPr>
              <a:t>患者的预期寿命</a:t>
            </a:r>
            <a:endParaRPr lang="zh-CN" altLang="en-US" dirty="0" smtClean="0">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defRPr/>
            </a:pPr>
            <a:r>
              <a:rPr lang="zh-CN" altLang="en-US" dirty="0" smtClean="0">
                <a:latin typeface="微软雅黑" panose="020B0503020204020204" pitchFamily="34" charset="-122"/>
                <a:ea typeface="微软雅黑" panose="020B0503020204020204" pitchFamily="34" charset="-122"/>
              </a:rPr>
              <a:t>达到药物获</a:t>
            </a:r>
            <a:r>
              <a:rPr lang="zh-CN" altLang="zh-CN" dirty="0" smtClean="0">
                <a:latin typeface="微软雅黑" panose="020B0503020204020204" pitchFamily="34" charset="-122"/>
                <a:ea typeface="微软雅黑" panose="020B0503020204020204" pitchFamily="34" charset="-122"/>
              </a:rPr>
              <a:t>益的时间</a:t>
            </a:r>
            <a:endParaRPr lang="zh-CN" altLang="en-US" dirty="0" smtClean="0">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defRPr/>
            </a:pPr>
            <a:r>
              <a:rPr lang="zh-CN" altLang="zh-CN" dirty="0" smtClean="0">
                <a:latin typeface="微软雅黑" panose="020B0503020204020204" pitchFamily="34" charset="-122"/>
                <a:ea typeface="微软雅黑" panose="020B0503020204020204" pitchFamily="34" charset="-122"/>
              </a:rPr>
              <a:t>患者的</a:t>
            </a:r>
            <a:r>
              <a:rPr lang="zh-CN" altLang="en-US" dirty="0" smtClean="0">
                <a:latin typeface="微软雅黑" panose="020B0503020204020204" pitchFamily="34" charset="-122"/>
                <a:ea typeface="微软雅黑" panose="020B0503020204020204" pitchFamily="34" charset="-122"/>
              </a:rPr>
              <a:t>治疗</a:t>
            </a:r>
            <a:r>
              <a:rPr lang="zh-CN" altLang="zh-CN" dirty="0" smtClean="0">
                <a:latin typeface="微软雅黑" panose="020B0503020204020204" pitchFamily="34" charset="-122"/>
                <a:ea typeface="微软雅黑" panose="020B0503020204020204" pitchFamily="34" charset="-122"/>
              </a:rPr>
              <a:t>目标</a:t>
            </a:r>
            <a:endParaRPr lang="zh-CN" altLang="en-US" dirty="0" smtClean="0">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defRPr/>
            </a:pPr>
            <a:r>
              <a:rPr lang="zh-CN" altLang="zh-CN" dirty="0" smtClean="0">
                <a:latin typeface="微软雅黑" panose="020B0503020204020204" pitchFamily="34" charset="-122"/>
                <a:ea typeface="微软雅黑" panose="020B0503020204020204" pitchFamily="34" charset="-122"/>
              </a:rPr>
              <a:t>药</a:t>
            </a:r>
            <a:r>
              <a:rPr lang="zh-CN" altLang="en-US" dirty="0" smtClean="0">
                <a:latin typeface="微软雅黑" panose="020B0503020204020204" pitchFamily="34" charset="-122"/>
                <a:ea typeface="微软雅黑" panose="020B0503020204020204" pitchFamily="34" charset="-122"/>
              </a:rPr>
              <a:t>物</a:t>
            </a:r>
            <a:r>
              <a:rPr lang="zh-CN" altLang="zh-CN" dirty="0" smtClean="0">
                <a:latin typeface="微软雅黑" panose="020B0503020204020204" pitchFamily="34" charset="-122"/>
                <a:ea typeface="微软雅黑" panose="020B0503020204020204" pitchFamily="34" charset="-122"/>
              </a:rPr>
              <a:t>的治疗目标</a:t>
            </a:r>
            <a:endParaRPr lang="zh-CN" altLang="en-US" dirty="0" smtClean="0">
              <a:latin typeface="微软雅黑" panose="020B0503020204020204" pitchFamily="34" charset="-122"/>
              <a:ea typeface="微软雅黑" panose="020B0503020204020204" pitchFamily="34" charset="-122"/>
            </a:endParaRPr>
          </a:p>
          <a:p>
            <a:pPr eaLnBrk="1" hangingPunct="1">
              <a:buFontTx/>
              <a:buNone/>
              <a:defRPr/>
            </a:pPr>
            <a:r>
              <a:rPr lang="zh-CN" altLang="en-US"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eaLnBrk="1" hangingPunct="1">
              <a:buFontTx/>
              <a:buNone/>
              <a:defRPr/>
            </a:pPr>
            <a:r>
              <a:rPr lang="zh-CN" altLang="zh-CN" dirty="0" smtClean="0">
                <a:solidFill>
                  <a:srgbClr val="FF0000"/>
                </a:solidFill>
                <a:latin typeface="微软雅黑" panose="020B0503020204020204" pitchFamily="34" charset="-122"/>
                <a:ea typeface="微软雅黑" panose="020B0503020204020204" pitchFamily="34" charset="-122"/>
              </a:rPr>
              <a:t>帮助医生和</a:t>
            </a:r>
            <a:r>
              <a:rPr lang="zh-CN" altLang="en-US" dirty="0" smtClean="0">
                <a:solidFill>
                  <a:srgbClr val="FF0000"/>
                </a:solidFill>
                <a:latin typeface="微软雅黑" panose="020B0503020204020204" pitchFamily="34" charset="-122"/>
                <a:ea typeface="微软雅黑" panose="020B0503020204020204" pitchFamily="34" charset="-122"/>
              </a:rPr>
              <a:t>患方</a:t>
            </a:r>
            <a:r>
              <a:rPr lang="zh-CN" altLang="zh-CN" dirty="0" smtClean="0">
                <a:solidFill>
                  <a:srgbClr val="FF0000"/>
                </a:solidFill>
                <a:latin typeface="微软雅黑" panose="020B0503020204020204" pitchFamily="34" charset="-122"/>
                <a:ea typeface="微软雅黑" panose="020B0503020204020204" pitchFamily="34" charset="-122"/>
              </a:rPr>
              <a:t>宏观考量药物</a:t>
            </a:r>
            <a:r>
              <a:rPr lang="zh-CN" altLang="en-US" dirty="0" smtClean="0">
                <a:solidFill>
                  <a:srgbClr val="FF0000"/>
                </a:solidFill>
                <a:latin typeface="微软雅黑" panose="020B0503020204020204" pitchFamily="34" charset="-122"/>
                <a:ea typeface="微软雅黑" panose="020B0503020204020204" pitchFamily="34" charset="-122"/>
              </a:rPr>
              <a:t>的获益</a:t>
            </a:r>
            <a:r>
              <a:rPr lang="en-US" altLang="zh-CN" dirty="0" smtClean="0">
                <a:solidFill>
                  <a:srgbClr val="FF0000"/>
                </a:solidFill>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风险</a:t>
            </a:r>
            <a:endParaRPr lang="zh-CN" altLang="en-US" dirty="0" smtClean="0">
              <a:solidFill>
                <a:srgbClr val="FF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684213" y="1412875"/>
            <a:ext cx="7991475" cy="46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098" name="Picture 2"/>
          <p:cNvPicPr>
            <a:picLocks noGrp="1" noChangeAspect="1" noChangeArrowheads="1"/>
          </p:cNvPicPr>
          <p:nvPr>
            <p:ph idx="1"/>
          </p:nvPr>
        </p:nvPicPr>
        <p:blipFill rotWithShape="1">
          <a:blip r:embed="rId1" cstate="print">
            <a:extLst>
              <a:ext uri="{28A0092B-C50C-407E-A947-70E740481C1C}">
                <a14:useLocalDpi xmlns:a14="http://schemas.microsoft.com/office/drawing/2010/main" val="0"/>
              </a:ext>
            </a:extLst>
          </a:blip>
          <a:srcRect b="9535"/>
          <a:stretch>
            <a:fillRect/>
          </a:stretch>
        </p:blipFill>
        <p:spPr bwMode="auto">
          <a:xfrm>
            <a:off x="323528" y="908720"/>
            <a:ext cx="8209546" cy="569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5576" y="188640"/>
            <a:ext cx="8172400" cy="508000"/>
          </a:xfrm>
        </p:spPr>
        <p:txBody>
          <a:bodyPr>
            <a:noAutofit/>
          </a:bodyPr>
          <a:lstStyle/>
          <a:p>
            <a:r>
              <a:rPr lang="zh-CN" altLang="en-US" sz="4000" dirty="0" smtClean="0">
                <a:latin typeface="微软雅黑" panose="020B0503020204020204" pitchFamily="34" charset="-122"/>
                <a:ea typeface="微软雅黑" panose="020B0503020204020204" pitchFamily="34" charset="-122"/>
                <a:cs typeface="Arial" panose="020B0604020202020204" pitchFamily="34" charset="0"/>
              </a:rPr>
              <a:t>老年人用药管理</a:t>
            </a:r>
            <a:endParaRPr lang="en-US" altLang="zh-CN" sz="4000" dirty="0" smtClean="0">
              <a:latin typeface="微软雅黑" panose="020B0503020204020204" pitchFamily="34" charset="-122"/>
              <a:ea typeface="微软雅黑" panose="020B0503020204020204" pitchFamily="34" charset="-122"/>
              <a:cs typeface="Arial" panose="020B0604020202020204" pitchFamily="34" charset="0"/>
            </a:endParaRPr>
          </a:p>
        </p:txBody>
      </p:sp>
      <p:sp>
        <p:nvSpPr>
          <p:cNvPr id="28675" name="Rectangle 3"/>
          <p:cNvSpPr>
            <a:spLocks noGrp="1" noChangeArrowheads="1"/>
          </p:cNvSpPr>
          <p:nvPr>
            <p:ph type="body" idx="1"/>
          </p:nvPr>
        </p:nvSpPr>
        <p:spPr>
          <a:xfrm>
            <a:off x="323528" y="1052513"/>
            <a:ext cx="8504560" cy="6477000"/>
          </a:xfrm>
        </p:spPr>
        <p:txBody>
          <a:bodyPr/>
          <a:lstStyle/>
          <a:p>
            <a:pPr marL="514350" lvl="1" indent="-335280">
              <a:lnSpc>
                <a:spcPct val="114000"/>
              </a:lnSpc>
              <a:spcBef>
                <a:spcPct val="0"/>
              </a:spcBef>
              <a:spcAft>
                <a:spcPts val="0"/>
              </a:spcAft>
              <a:buFont typeface="Wingdings" panose="05000000000000000000" pitchFamily="2" charset="2"/>
              <a:buChar char="Ø"/>
              <a:defRPr/>
            </a:pPr>
            <a:r>
              <a:rPr lang="en-US" altLang="zh-CN" sz="2400" dirty="0" smtClean="0">
                <a:latin typeface="微软雅黑" panose="020B0503020204020204" pitchFamily="34" charset="-122"/>
                <a:ea typeface="微软雅黑" panose="020B0503020204020204" pitchFamily="34" charset="-122"/>
                <a:cs typeface="Arial" panose="020B0604020202020204" pitchFamily="34" charset="0"/>
              </a:rPr>
              <a:t>用</a:t>
            </a: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“好”药：副作用，治疗窗，治疗指数</a:t>
            </a:r>
            <a:endParaRPr lang="en-US" altLang="zh-CN"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明确适应证，添加新药之前评估目前用药，新发症状需考虑</a:t>
            </a:r>
            <a:r>
              <a:rPr lang="en-US" altLang="zh-CN" sz="2400" dirty="0" smtClean="0">
                <a:latin typeface="微软雅黑" panose="020B0503020204020204" pitchFamily="34" charset="-122"/>
                <a:ea typeface="微软雅黑" panose="020B0503020204020204" pitchFamily="34" charset="-122"/>
                <a:cs typeface="Arial" panose="020B0604020202020204" pitchFamily="34" charset="0"/>
              </a:rPr>
              <a:t>ADR</a:t>
            </a:r>
            <a:endParaRPr lang="en-US" altLang="zh-CN"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患者教育：了解治疗方案，药疗目的、用法用量、副作用、疗效，列出用药单、自我核对</a:t>
            </a:r>
            <a:endParaRPr lang="en-US" altLang="zh-CN"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每次随访询问依从性、</a:t>
            </a:r>
            <a:r>
              <a:rPr lang="en-US" altLang="zh-CN" sz="2400" dirty="0" smtClean="0">
                <a:latin typeface="微软雅黑" panose="020B0503020204020204" pitchFamily="34" charset="-122"/>
                <a:ea typeface="微软雅黑" panose="020B0503020204020204" pitchFamily="34" charset="-122"/>
                <a:cs typeface="Arial" panose="020B0604020202020204" pitchFamily="34" charset="0"/>
              </a:rPr>
              <a:t>ADR</a:t>
            </a: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及疗效，解决不依从行为</a:t>
            </a:r>
            <a:endParaRPr lang="zh-CN" altLang="en-US"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停用一种药物要比新用一种药物更好*</a:t>
            </a:r>
            <a:endParaRPr lang="zh-CN" altLang="en-US"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不因年龄问题而拒绝用药</a:t>
            </a:r>
            <a:endParaRPr lang="zh-CN" altLang="en-US"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cs typeface="Arial" panose="020B0604020202020204" pitchFamily="34" charset="0"/>
              </a:rPr>
              <a:t>不要贪心</a:t>
            </a:r>
            <a:endParaRPr lang="en-US" altLang="zh-CN"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rPr>
              <a:t>减少作用机制相同的药物</a:t>
            </a:r>
            <a:endParaRPr lang="en-US" altLang="zh-CN" sz="2400" dirty="0" smtClean="0">
              <a:latin typeface="微软雅黑" panose="020B0503020204020204" pitchFamily="34" charset="-122"/>
              <a:ea typeface="微软雅黑" panose="020B0503020204020204" pitchFamily="34" charset="-122"/>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rPr>
              <a:t>避免处方瀑布</a:t>
            </a:r>
            <a:endParaRPr lang="en-US" altLang="zh-CN" sz="2400" dirty="0" smtClean="0">
              <a:latin typeface="微软雅黑" panose="020B0503020204020204" pitchFamily="34" charset="-122"/>
              <a:ea typeface="微软雅黑" panose="020B0503020204020204" pitchFamily="34" charset="-122"/>
            </a:endParaRPr>
          </a:p>
          <a:p>
            <a:pPr marL="514350" lvl="1" indent="-335280">
              <a:lnSpc>
                <a:spcPct val="114000"/>
              </a:lnSpc>
              <a:spcBef>
                <a:spcPct val="0"/>
              </a:spcBef>
              <a:spcAft>
                <a:spcPts val="0"/>
              </a:spcAft>
              <a:buFont typeface="Wingdings" panose="05000000000000000000" pitchFamily="2" charset="2"/>
              <a:buChar char="Ø"/>
              <a:defRPr/>
            </a:pPr>
            <a:r>
              <a:rPr lang="zh-CN" altLang="en-US" sz="2400" dirty="0" smtClean="0">
                <a:latin typeface="微软雅黑" panose="020B0503020204020204" pitchFamily="34" charset="-122"/>
                <a:ea typeface="微软雅黑" panose="020B0503020204020204" pitchFamily="34" charset="-122"/>
              </a:rPr>
              <a:t>缓慢减药，根据患者接受及适应程度逐渐减少药物种类</a:t>
            </a:r>
            <a:endParaRPr lang="en-US" altLang="zh-CN" sz="2400" dirty="0" smtClean="0">
              <a:latin typeface="微软雅黑" panose="020B0503020204020204" pitchFamily="34" charset="-122"/>
              <a:ea typeface="微软雅黑" panose="020B0503020204020204" pitchFamily="34" charset="-122"/>
              <a:cs typeface="Arial" panose="020B0604020202020204" pitchFamily="34" charset="0"/>
            </a:endParaRPr>
          </a:p>
          <a:p>
            <a:pPr marL="514350" lvl="1" indent="-335280">
              <a:lnSpc>
                <a:spcPts val="3200"/>
              </a:lnSpc>
              <a:spcBef>
                <a:spcPct val="0"/>
              </a:spcBef>
              <a:spcAft>
                <a:spcPts val="1200"/>
              </a:spcAft>
              <a:defRPr/>
            </a:pPr>
            <a:endParaRPr lang="zh-CN" altLang="en-US" sz="2400" dirty="0" smtClean="0">
              <a:ea typeface="黑体" panose="02010609060101010101" charset="-122"/>
              <a:cs typeface="Arial" panose="020B0604020202020204" pitchFamily="34" charset="0"/>
            </a:endParaRPr>
          </a:p>
          <a:p>
            <a:pPr marL="514350" lvl="1" indent="-335280">
              <a:lnSpc>
                <a:spcPts val="3200"/>
              </a:lnSpc>
              <a:spcBef>
                <a:spcPct val="0"/>
              </a:spcBef>
              <a:spcAft>
                <a:spcPts val="1200"/>
              </a:spcAft>
              <a:defRPr/>
            </a:pPr>
            <a:endParaRPr lang="en-US" altLang="zh-CN" sz="2400" dirty="0" smtClean="0">
              <a:ea typeface="黑体" panose="02010609060101010101" charset="-122"/>
              <a:cs typeface="Arial" panose="020B0604020202020204" pitchFamily="34" charset="0"/>
            </a:endParaRPr>
          </a:p>
          <a:p>
            <a:pPr marL="514350" lvl="1" indent="-335280">
              <a:lnSpc>
                <a:spcPts val="3200"/>
              </a:lnSpc>
              <a:spcBef>
                <a:spcPct val="0"/>
              </a:spcBef>
              <a:spcAft>
                <a:spcPts val="1200"/>
              </a:spcAft>
              <a:defRPr/>
            </a:pPr>
            <a:endParaRPr lang="en-US" altLang="zh-CN" dirty="0" smtClean="0">
              <a:ea typeface="黑体" panose="02010609060101010101" charset="-122"/>
              <a:cs typeface="Arial" panose="020B0604020202020204" pitchFamily="34" charset="0"/>
            </a:endParaRPr>
          </a:p>
        </p:txBody>
      </p:sp>
      <p:sp>
        <p:nvSpPr>
          <p:cNvPr id="34820" name="Line 4"/>
          <p:cNvSpPr>
            <a:spLocks noChangeShapeType="1"/>
          </p:cNvSpPr>
          <p:nvPr/>
        </p:nvSpPr>
        <p:spPr bwMode="auto">
          <a:xfrm>
            <a:off x="250825" y="836613"/>
            <a:ext cx="8459788" cy="0"/>
          </a:xfrm>
          <a:prstGeom prst="line">
            <a:avLst/>
          </a:prstGeom>
          <a:noFill/>
          <a:ln w="762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95536" y="1268760"/>
          <a:ext cx="8181023" cy="4957763"/>
        </p:xfrm>
        <a:graphic>
          <a:graphicData uri="http://schemas.openxmlformats.org/drawingml/2006/table">
            <a:tbl>
              <a:tblPr firstRow="1" bandRow="1">
                <a:tableStyleId>{5C22544A-7EE6-4342-B048-85BDC9FD1C3A}</a:tableStyleId>
              </a:tblPr>
              <a:tblGrid>
                <a:gridCol w="2160240"/>
                <a:gridCol w="6020783"/>
              </a:tblGrid>
              <a:tr h="663637">
                <a:tc>
                  <a:txBody>
                    <a:bodyPr/>
                    <a:lstStyle/>
                    <a:p>
                      <a:r>
                        <a:rPr lang="en-US" altLang="zh-CN" sz="2800" dirty="0"/>
                        <a:t>The</a:t>
                      </a:r>
                      <a:r>
                        <a:rPr lang="zh-CN" altLang="en-US" sz="2800" dirty="0"/>
                        <a:t>  </a:t>
                      </a:r>
                      <a:r>
                        <a:rPr lang="en-US" altLang="zh-CN" sz="2800" dirty="0"/>
                        <a:t>4Ms</a:t>
                      </a:r>
                      <a:endParaRPr lang="zh-CN" altLang="en-US" sz="2800"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kern="1200" dirty="0">
                          <a:solidFill>
                            <a:schemeClr val="lt1"/>
                          </a:solidFill>
                          <a:effectLst/>
                          <a:latin typeface="+mn-lt"/>
                          <a:ea typeface="+mn-ea"/>
                          <a:cs typeface="+mn-cs"/>
                        </a:rPr>
                        <a:t>Description </a:t>
                      </a:r>
                      <a:endParaRPr lang="en-US" altLang="zh-CN" sz="2800" dirty="0">
                        <a:effectLst/>
                      </a:endParaRPr>
                    </a:p>
                  </a:txBody>
                  <a:tcPr marL="68580" marR="68580"/>
                </a:tc>
              </a:tr>
              <a:tr h="1210163">
                <a:tc>
                  <a:txBody>
                    <a:bodyPr/>
                    <a:lstStyle/>
                    <a:p>
                      <a:r>
                        <a:rPr lang="en-US" sz="2400" b="1" dirty="0">
                          <a:solidFill>
                            <a:srgbClr val="44545E"/>
                          </a:solidFill>
                          <a:effectLst/>
                          <a:latin typeface="CenturyGothic"/>
                        </a:rPr>
                        <a:t>What Matters </a:t>
                      </a:r>
                      <a:endParaRPr lang="en-US" sz="2400" dirty="0">
                        <a:effectLst/>
                      </a:endParaRPr>
                    </a:p>
                  </a:txBody>
                  <a:tcPr marL="68580" marR="68580" anchor="ctr"/>
                </a:tc>
                <a:tc>
                  <a:txBody>
                    <a:bodyPr/>
                    <a:lstStyle/>
                    <a:p>
                      <a:r>
                        <a:rPr lang="zh-CN" altLang="en-US" sz="2400" b="1" dirty="0">
                          <a:effectLst/>
                        </a:rPr>
                        <a:t>了解每位老人对健康的需求及照护目标和意愿，应贯穿始终而不限于临终</a:t>
                      </a:r>
                      <a:endParaRPr lang="en-US" sz="2400" b="1" dirty="0">
                        <a:effectLst/>
                      </a:endParaRPr>
                    </a:p>
                  </a:txBody>
                  <a:tcPr marL="68580" marR="68580" anchor="ctr"/>
                </a:tc>
              </a:tr>
              <a:tr h="1210163">
                <a:tc>
                  <a:txBody>
                    <a:bodyPr/>
                    <a:lstStyle/>
                    <a:p>
                      <a:r>
                        <a:rPr lang="en-US" sz="2400" b="1" dirty="0">
                          <a:solidFill>
                            <a:srgbClr val="44545E"/>
                          </a:solidFill>
                          <a:effectLst/>
                          <a:latin typeface="CenturyGothic"/>
                        </a:rPr>
                        <a:t>Medication </a:t>
                      </a:r>
                      <a:endParaRPr lang="en-US" sz="2400" dirty="0">
                        <a:effectLst/>
                      </a:endParaRPr>
                    </a:p>
                  </a:txBody>
                  <a:tcPr marL="68580" marR="68580" anchor="ctr"/>
                </a:tc>
                <a:tc>
                  <a:txBody>
                    <a:bodyPr/>
                    <a:lstStyle/>
                    <a:p>
                      <a:r>
                        <a:rPr lang="zh-CN" altLang="en-US" sz="2400" b="1" dirty="0">
                          <a:solidFill>
                            <a:schemeClr val="tx1"/>
                          </a:solidFill>
                          <a:effectLst/>
                          <a:latin typeface="CenturyGothic"/>
                        </a:rPr>
                        <a:t>药物选择应基于对老人伤害最小，不影响老人的活动能力及认知心理，在任何地点都应这样</a:t>
                      </a:r>
                      <a:endParaRPr lang="en-US" sz="2400" b="1" dirty="0">
                        <a:solidFill>
                          <a:schemeClr val="tx1"/>
                        </a:solidFill>
                        <a:effectLst/>
                      </a:endParaRPr>
                    </a:p>
                  </a:txBody>
                  <a:tcPr marL="68580" marR="68580" anchor="ctr"/>
                </a:tc>
              </a:tr>
              <a:tr h="663637">
                <a:tc>
                  <a:txBody>
                    <a:bodyPr/>
                    <a:lstStyle/>
                    <a:p>
                      <a:r>
                        <a:rPr lang="en-US" sz="2400" b="1" dirty="0">
                          <a:solidFill>
                            <a:srgbClr val="44545E"/>
                          </a:solidFill>
                          <a:effectLst/>
                          <a:latin typeface="CenturyGothic"/>
                        </a:rPr>
                        <a:t>Mentation </a:t>
                      </a:r>
                      <a:endParaRPr lang="en-US" sz="2400" dirty="0">
                        <a:effectLst/>
                      </a:endParaRPr>
                    </a:p>
                  </a:txBody>
                  <a:tcPr marL="68580" marR="68580" anchor="ctr"/>
                </a:tc>
                <a:tc>
                  <a:txBody>
                    <a:bodyPr/>
                    <a:lstStyle/>
                    <a:p>
                      <a:r>
                        <a:rPr lang="zh-CN" altLang="en-US" sz="2400" b="1" dirty="0">
                          <a:solidFill>
                            <a:schemeClr val="tx1"/>
                          </a:solidFill>
                          <a:effectLst/>
                          <a:latin typeface="CenturyGothic"/>
                        </a:rPr>
                        <a:t>预防、识别、治疗和管理痴呆、抑郁和谵妄</a:t>
                      </a:r>
                      <a:endParaRPr lang="en-US" sz="2400" b="1" dirty="0">
                        <a:solidFill>
                          <a:schemeClr val="tx1"/>
                        </a:solidFill>
                        <a:effectLst/>
                      </a:endParaRPr>
                    </a:p>
                  </a:txBody>
                  <a:tcPr marL="68580" marR="68580" anchor="ctr"/>
                </a:tc>
              </a:tr>
              <a:tr h="1210163">
                <a:tc>
                  <a:txBody>
                    <a:bodyPr/>
                    <a:lstStyle/>
                    <a:p>
                      <a:r>
                        <a:rPr lang="en-US" sz="2400" b="1" dirty="0">
                          <a:solidFill>
                            <a:srgbClr val="44545E"/>
                          </a:solidFill>
                          <a:effectLst/>
                          <a:latin typeface="CenturyGothic"/>
                        </a:rPr>
                        <a:t>Mobility </a:t>
                      </a:r>
                      <a:endParaRPr lang="en-US" sz="2400" dirty="0">
                        <a:effectLst/>
                      </a:endParaRPr>
                    </a:p>
                  </a:txBody>
                  <a:tcPr marL="68580" marR="68580" anchor="ctr"/>
                </a:tc>
                <a:tc>
                  <a:txBody>
                    <a:bodyPr/>
                    <a:lstStyle/>
                    <a:p>
                      <a:r>
                        <a:rPr lang="zh-CN" altLang="en-US" sz="2400" b="1" dirty="0">
                          <a:solidFill>
                            <a:schemeClr val="tx1"/>
                          </a:solidFill>
                          <a:effectLst/>
                        </a:rPr>
                        <a:t>确保老人每天活动的安全性，以维护功能和做其想做的事</a:t>
                      </a:r>
                      <a:endParaRPr lang="zh-CN" altLang="en-US" sz="2400" b="1" dirty="0">
                        <a:solidFill>
                          <a:schemeClr val="tx1"/>
                        </a:solidFill>
                        <a:effectLst/>
                      </a:endParaRPr>
                    </a:p>
                  </a:txBody>
                  <a:tcPr marL="68580" marR="68580" anchor="ctr"/>
                </a:tc>
              </a:tr>
            </a:tbl>
          </a:graphicData>
        </a:graphic>
      </p:graphicFrame>
      <p:sp>
        <p:nvSpPr>
          <p:cNvPr id="5" name="标题 1"/>
          <p:cNvSpPr>
            <a:spLocks noGrp="1"/>
          </p:cNvSpPr>
          <p:nvPr>
            <p:ph type="title"/>
          </p:nvPr>
        </p:nvSpPr>
        <p:spPr>
          <a:xfrm>
            <a:off x="683568" y="0"/>
            <a:ext cx="7886700" cy="922655"/>
          </a:xfrm>
        </p:spPr>
        <p:txBody>
          <a:bodyPr/>
          <a:lstStyle/>
          <a:p>
            <a:r>
              <a:rPr kumimoji="1" lang="en-US" altLang="zh-CN" b="1" dirty="0"/>
              <a:t>The</a:t>
            </a:r>
            <a:r>
              <a:rPr kumimoji="1" lang="zh-CN" altLang="en-US" b="1" dirty="0"/>
              <a:t> </a:t>
            </a:r>
            <a:r>
              <a:rPr kumimoji="1" lang="en-US" altLang="zh-CN" b="1" dirty="0"/>
              <a:t>4Ms</a:t>
            </a:r>
            <a:r>
              <a:rPr kumimoji="1" lang="zh-CN" altLang="en-US" b="1" dirty="0"/>
              <a:t> </a:t>
            </a:r>
            <a:r>
              <a:rPr kumimoji="1" lang="en-US" altLang="zh-CN" b="1" dirty="0"/>
              <a:t>Framework</a:t>
            </a:r>
            <a:endParaRPr kumimoji="1" lang="zh-CN" alt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540252" y="908377"/>
          <a:ext cx="4391725" cy="57084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4"/>
          <p:cNvSpPr txBox="1">
            <a:spLocks noChangeArrowheads="1"/>
          </p:cNvSpPr>
          <p:nvPr/>
        </p:nvSpPr>
        <p:spPr bwMode="auto">
          <a:xfrm>
            <a:off x="5220335" y="1484630"/>
            <a:ext cx="345694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C00000"/>
              </a:buClr>
            </a:pPr>
            <a:r>
              <a:rPr lang="zh-CN" altLang="en-US" sz="2400" b="1" dirty="0"/>
              <a:t>老年医学关注：</a:t>
            </a:r>
            <a:endParaRPr lang="zh-CN" altLang="en-US" sz="2400" b="1" dirty="0"/>
          </a:p>
          <a:p>
            <a:pPr eaLnBrk="1" hangingPunct="1">
              <a:lnSpc>
                <a:spcPct val="150000"/>
              </a:lnSpc>
              <a:buClr>
                <a:srgbClr val="C00000"/>
              </a:buClr>
              <a:buFont typeface="Wingdings" panose="05000000000000000000" pitchFamily="2" charset="2"/>
              <a:buChar char="Ø"/>
            </a:pPr>
            <a:r>
              <a:rPr lang="zh-CN" altLang="en-US" sz="2400" b="1" dirty="0"/>
              <a:t>将慢病的治愈转变为功能的维持</a:t>
            </a:r>
            <a:endParaRPr lang="en-US" altLang="zh-CN" sz="2400" b="1" dirty="0"/>
          </a:p>
          <a:p>
            <a:pPr eaLnBrk="1" hangingPunct="1">
              <a:lnSpc>
                <a:spcPct val="150000"/>
              </a:lnSpc>
              <a:buClr>
                <a:srgbClr val="C00000"/>
              </a:buClr>
              <a:buFont typeface="Wingdings" panose="05000000000000000000" pitchFamily="2" charset="2"/>
              <a:buChar char="Ø"/>
            </a:pPr>
            <a:r>
              <a:rPr lang="zh-CN" altLang="en-US" sz="2400" b="1" dirty="0"/>
              <a:t>全人个体化管理</a:t>
            </a:r>
            <a:endParaRPr lang="en-US" altLang="zh-CN" sz="2400" b="1" dirty="0"/>
          </a:p>
          <a:p>
            <a:pPr eaLnBrk="1" hangingPunct="1">
              <a:lnSpc>
                <a:spcPct val="150000"/>
              </a:lnSpc>
              <a:buClr>
                <a:srgbClr val="C00000"/>
              </a:buClr>
              <a:buFont typeface="Wingdings" panose="05000000000000000000" pitchFamily="2" charset="2"/>
              <a:buChar char="Ø"/>
            </a:pPr>
            <a:r>
              <a:rPr lang="zh-CN" altLang="en-US" sz="2400" b="1" dirty="0"/>
              <a:t>避免住院、医院获得性问题</a:t>
            </a:r>
            <a:endParaRPr lang="en-US" altLang="zh-CN" sz="2400" b="1" dirty="0"/>
          </a:p>
          <a:p>
            <a:pPr eaLnBrk="1" hangingPunct="1">
              <a:lnSpc>
                <a:spcPct val="150000"/>
              </a:lnSpc>
              <a:buClr>
                <a:srgbClr val="C00000"/>
              </a:buClr>
              <a:buFont typeface="Wingdings" panose="05000000000000000000" pitchFamily="2" charset="2"/>
              <a:buChar char="Ø"/>
            </a:pPr>
            <a:r>
              <a:rPr lang="zh-CN" altLang="en-US" sz="2400" b="1" dirty="0"/>
              <a:t>关注老年综合征</a:t>
            </a:r>
            <a:endParaRPr lang="en-US" altLang="zh-CN" sz="2400" b="1" dirty="0"/>
          </a:p>
          <a:p>
            <a:pPr eaLnBrk="1" hangingPunct="1">
              <a:lnSpc>
                <a:spcPct val="150000"/>
              </a:lnSpc>
              <a:buClr>
                <a:srgbClr val="C00000"/>
              </a:buClr>
              <a:buFont typeface="Wingdings" panose="05000000000000000000" pitchFamily="2" charset="2"/>
              <a:buChar char="Ø"/>
            </a:pPr>
            <a:r>
              <a:rPr lang="zh-CN" altLang="en-US" sz="2400" b="1" dirty="0" smtClean="0"/>
              <a:t>避免</a:t>
            </a:r>
            <a:r>
              <a:rPr lang="zh-CN" altLang="en-US" sz="2400" b="1" dirty="0"/>
              <a:t>多重用药</a:t>
            </a:r>
            <a:endParaRPr lang="en-US" altLang="zh-CN" sz="2400" b="1" dirty="0"/>
          </a:p>
          <a:p>
            <a:pPr eaLnBrk="1" hangingPunct="1"/>
            <a:endParaRPr lang="en-US" altLang="zh-CN" sz="2400" dirty="0"/>
          </a:p>
        </p:txBody>
      </p:sp>
      <p:sp>
        <p:nvSpPr>
          <p:cNvPr id="7170" name="标题 1"/>
          <p:cNvSpPr>
            <a:spLocks noGrp="1"/>
          </p:cNvSpPr>
          <p:nvPr>
            <p:ph type="title"/>
          </p:nvPr>
        </p:nvSpPr>
        <p:spPr>
          <a:xfrm>
            <a:off x="1188832" y="0"/>
            <a:ext cx="3455387" cy="1142456"/>
          </a:xfrm>
        </p:spPr>
        <p:txBody>
          <a:bodyPr>
            <a:normAutofit/>
          </a:bodyPr>
          <a:lstStyle/>
          <a:p>
            <a:pPr algn="l">
              <a:defRPr/>
            </a:pPr>
            <a:r>
              <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rPr>
              <a:t>总结</a:t>
            </a:r>
            <a:endParaRPr lang="zh-CN" altLang="en-US" sz="4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0"/>
            <a:ext cx="8229600" cy="857250"/>
          </a:xfrm>
        </p:spPr>
        <p:txBody>
          <a:bodyPr>
            <a:normAutofit/>
          </a:bodyPr>
          <a:lstStyle/>
          <a:p>
            <a:r>
              <a:rPr lang="zh-CN" altLang="en-US" sz="4000" dirty="0" smtClean="0">
                <a:latin typeface="微软雅黑" panose="020B0503020204020204" pitchFamily="34" charset="-122"/>
                <a:ea typeface="微软雅黑" panose="020B0503020204020204" pitchFamily="34" charset="-122"/>
              </a:rPr>
              <a:t>什么是“老”？</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84067" y="1412776"/>
            <a:ext cx="3961580" cy="4026324"/>
          </a:xfrm>
        </p:spPr>
        <p:txBody>
          <a:bodyPr>
            <a:normAutofit/>
          </a:bodyPr>
          <a:lstStyle/>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联合国基本标准</a:t>
            </a:r>
            <a:endParaRPr lang="en-US" altLang="zh-CN" dirty="0" smtClean="0">
              <a:latin typeface="微软雅黑" panose="020B0503020204020204" pitchFamily="34" charset="-122"/>
              <a:ea typeface="微软雅黑" panose="020B0503020204020204" pitchFamily="34" charset="-122"/>
            </a:endParaRPr>
          </a:p>
          <a:p>
            <a:pPr lvl="1"/>
            <a:r>
              <a:rPr lang="zh-CN" altLang="en-US" dirty="0" smtClean="0">
                <a:latin typeface="微软雅黑" panose="020B0503020204020204" pitchFamily="34" charset="-122"/>
                <a:ea typeface="微软雅黑" panose="020B0503020204020204" pitchFamily="34" charset="-122"/>
              </a:rPr>
              <a:t>发展中国家</a:t>
            </a:r>
            <a:r>
              <a:rPr lang="en-US" altLang="zh-CN" dirty="0" smtClean="0">
                <a:latin typeface="微软雅黑" panose="020B0503020204020204" pitchFamily="34" charset="-122"/>
                <a:ea typeface="微软雅黑" panose="020B0503020204020204" pitchFamily="34" charset="-122"/>
              </a:rPr>
              <a:t>60</a:t>
            </a:r>
            <a:r>
              <a:rPr lang="zh-CN" altLang="en-US" dirty="0" smtClean="0">
                <a:latin typeface="微软雅黑" panose="020B0503020204020204" pitchFamily="34" charset="-122"/>
                <a:ea typeface="微软雅黑" panose="020B0503020204020204" pitchFamily="34" charset="-122"/>
              </a:rPr>
              <a:t>岁</a:t>
            </a:r>
            <a:endParaRPr lang="en-US" altLang="zh-CN" dirty="0" smtClean="0">
              <a:latin typeface="微软雅黑" panose="020B0503020204020204" pitchFamily="34" charset="-122"/>
              <a:ea typeface="微软雅黑" panose="020B0503020204020204" pitchFamily="34" charset="-122"/>
            </a:endParaRPr>
          </a:p>
          <a:p>
            <a:pPr lvl="1"/>
            <a:r>
              <a:rPr lang="zh-CN" altLang="en-US" dirty="0" smtClean="0">
                <a:latin typeface="微软雅黑" panose="020B0503020204020204" pitchFamily="34" charset="-122"/>
                <a:ea typeface="微软雅黑" panose="020B0503020204020204" pitchFamily="34" charset="-122"/>
              </a:rPr>
              <a:t>发达国家</a:t>
            </a:r>
            <a:r>
              <a:rPr lang="en-US" altLang="zh-CN" dirty="0" smtClean="0">
                <a:latin typeface="微软雅黑" panose="020B0503020204020204" pitchFamily="34" charset="-122"/>
                <a:ea typeface="微软雅黑" panose="020B0503020204020204" pitchFamily="34" charset="-122"/>
              </a:rPr>
              <a:t>65</a:t>
            </a:r>
            <a:r>
              <a:rPr lang="zh-CN" altLang="en-US" dirty="0" smtClean="0">
                <a:latin typeface="微软雅黑" panose="020B0503020204020204" pitchFamily="34" charset="-122"/>
                <a:ea typeface="微软雅黑" panose="020B0503020204020204" pitchFamily="34" charset="-122"/>
              </a:rPr>
              <a:t>岁</a:t>
            </a:r>
            <a:endParaRPr lang="en-US" altLang="zh-CN" dirty="0" smtClean="0">
              <a:latin typeface="微软雅黑" panose="020B0503020204020204" pitchFamily="34" charset="-122"/>
              <a:ea typeface="微软雅黑" panose="020B0503020204020204" pitchFamily="34" charset="-122"/>
            </a:endParaRPr>
          </a:p>
          <a:p>
            <a:pPr lvl="1"/>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定义</a:t>
            </a:r>
            <a:r>
              <a:rPr lang="zh-CN" altLang="en-US" dirty="0">
                <a:latin typeface="微软雅黑" panose="020B0503020204020204" pitchFamily="34" charset="-122"/>
                <a:ea typeface="微软雅黑" panose="020B0503020204020204" pitchFamily="34" charset="-122"/>
              </a:rPr>
              <a:t>老龄应考虑</a:t>
            </a:r>
            <a:endParaRPr lang="en-US" altLang="zh-CN"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年龄</a:t>
            </a:r>
            <a:endParaRPr lang="en-US" altLang="zh-CN"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社会角色转变</a:t>
            </a:r>
            <a:endParaRPr lang="en-US" altLang="zh-CN"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个人能力改变</a:t>
            </a:r>
            <a:endParaRPr lang="en-US" altLang="zh-CN" dirty="0">
              <a:latin typeface="微软雅黑" panose="020B0503020204020204" pitchFamily="34" charset="-122"/>
              <a:ea typeface="微软雅黑" panose="020B0503020204020204" pitchFamily="34" charset="-122"/>
            </a:endParaRPr>
          </a:p>
          <a:p>
            <a:pPr lvl="1"/>
            <a:endParaRPr lang="zh-CN" altLang="en-US" b="1" dirty="0"/>
          </a:p>
        </p:txBody>
      </p:sp>
      <p:sp>
        <p:nvSpPr>
          <p:cNvPr id="4" name="右箭头 3"/>
          <p:cNvSpPr/>
          <p:nvPr/>
        </p:nvSpPr>
        <p:spPr>
          <a:xfrm>
            <a:off x="4303395" y="3636010"/>
            <a:ext cx="1962785" cy="9817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latin typeface="微软雅黑" panose="020B0503020204020204" pitchFamily="34" charset="-122"/>
                <a:ea typeface="微软雅黑" panose="020B0503020204020204" pitchFamily="34" charset="-122"/>
              </a:rPr>
              <a:t>变化？</a:t>
            </a:r>
            <a:endParaRPr lang="zh-CN" altLang="en-US" sz="2400" dirty="0">
              <a:ln w="18415" cmpd="sng">
                <a:solidFill>
                  <a:srgbClr val="FFFFFF"/>
                </a:solidFill>
                <a:prstDash val="solid"/>
              </a:ln>
              <a:solidFill>
                <a:srgbClr val="FFFFFF"/>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429391" y="4441215"/>
            <a:ext cx="2143140" cy="8036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社会职能</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6" name="圆角矩形 5"/>
          <p:cNvSpPr/>
          <p:nvPr/>
        </p:nvSpPr>
        <p:spPr>
          <a:xfrm>
            <a:off x="6429391" y="3599616"/>
            <a:ext cx="2143140" cy="8036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心智</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9" name="圆角矩形 8"/>
          <p:cNvSpPr/>
          <p:nvPr/>
        </p:nvSpPr>
        <p:spPr>
          <a:xfrm>
            <a:off x="6429391" y="2742360"/>
            <a:ext cx="2143140" cy="8036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躯体功能</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z="900" smtClean="0"/>
            </a:fld>
            <a:endParaRPr lang="zh-CN" altLang="en-US"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老年人的生理变化</a:t>
            </a:r>
            <a:endParaRPr lang="zh-CN" altLang="en-US" dirty="0">
              <a:latin typeface="微软雅黑" panose="020B0503020204020204" pitchFamily="34" charset="-122"/>
              <a:ea typeface="微软雅黑" panose="020B0503020204020204" pitchFamily="34" charset="-122"/>
            </a:endParaRPr>
          </a:p>
        </p:txBody>
      </p:sp>
      <p:pic>
        <p:nvPicPr>
          <p:cNvPr id="1026"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395536" y="904638"/>
            <a:ext cx="8077075" cy="595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476672"/>
            <a:ext cx="6984776" cy="597861"/>
          </a:xfrm>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老年人的特点</a:t>
            </a:r>
            <a:br>
              <a:rPr lang="zh-CN" altLang="en-US" dirty="0" smtClean="0">
                <a:latin typeface="微软雅黑" panose="020B0503020204020204" pitchFamily="34" charset="-122"/>
                <a:ea typeface="微软雅黑" panose="020B0503020204020204" pitchFamily="34" charset="-122"/>
              </a:rPr>
            </a:br>
            <a:endParaRPr lang="zh-CN" altLang="en-US" dirty="0"/>
          </a:p>
        </p:txBody>
      </p:sp>
      <p:sp>
        <p:nvSpPr>
          <p:cNvPr id="3" name="内容占位符 2"/>
          <p:cNvSpPr>
            <a:spLocks noGrp="1"/>
          </p:cNvSpPr>
          <p:nvPr>
            <p:ph idx="1"/>
          </p:nvPr>
        </p:nvSpPr>
        <p:spPr/>
        <p:txBody>
          <a:bodyPr/>
          <a:lstStyle/>
          <a:p>
            <a:pPr algn="ctr">
              <a:lnSpc>
                <a:spcPct val="80000"/>
              </a:lnSpc>
              <a:buNone/>
            </a:pPr>
            <a:endParaRPr lang="en-US" altLang="zh-CN" sz="24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老年人患病的</a:t>
            </a:r>
            <a:r>
              <a:rPr lang="zh-CN" altLang="en-US" dirty="0" smtClean="0">
                <a:solidFill>
                  <a:srgbClr val="FF0000"/>
                </a:solidFill>
                <a:latin typeface="微软雅黑" panose="020B0503020204020204" pitchFamily="34" charset="-122"/>
                <a:ea typeface="微软雅黑" panose="020B0503020204020204" pitchFamily="34" charset="-122"/>
              </a:rPr>
              <a:t>特点</a:t>
            </a:r>
            <a:r>
              <a:rPr lang="zh-CN" altLang="en-US" dirty="0" smtClean="0">
                <a:latin typeface="微软雅黑" panose="020B0503020204020204" pitchFamily="34" charset="-122"/>
                <a:ea typeface="微软雅黑" panose="020B0503020204020204" pitchFamily="34" charset="-122"/>
              </a:rPr>
              <a:t>：器官功能减退，合并多种疾病</a:t>
            </a:r>
            <a:r>
              <a:rPr lang="en-US" altLang="zh-CN" dirty="0" smtClean="0">
                <a:latin typeface="微软雅黑" panose="020B0503020204020204" pitchFamily="34" charset="-122"/>
                <a:ea typeface="微软雅黑" panose="020B0503020204020204" pitchFamily="34" charset="-122"/>
              </a:rPr>
              <a:t>(</a:t>
            </a:r>
            <a:r>
              <a:rPr lang="en-US" altLang="zh-CN" dirty="0" err="1" smtClean="0">
                <a:latin typeface="微软雅黑" panose="020B0503020204020204" pitchFamily="34" charset="-122"/>
                <a:ea typeface="微软雅黑" panose="020B0503020204020204" pitchFamily="34" charset="-122"/>
              </a:rPr>
              <a:t>Multimorbidity</a:t>
            </a:r>
            <a:r>
              <a:rPr lang="en-US"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zh-CN" altLang="en-US"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老年</a:t>
            </a:r>
            <a:r>
              <a:rPr lang="zh-CN" altLang="en-US" dirty="0" smtClean="0">
                <a:solidFill>
                  <a:srgbClr val="FF0000"/>
                </a:solidFill>
                <a:latin typeface="微软雅黑" panose="020B0503020204020204" pitchFamily="34" charset="-122"/>
                <a:ea typeface="微软雅黑" panose="020B0503020204020204" pitchFamily="34" charset="-122"/>
              </a:rPr>
              <a:t>常见病</a:t>
            </a:r>
            <a:r>
              <a:rPr lang="zh-CN" altLang="en-US" dirty="0" smtClean="0">
                <a:latin typeface="微软雅黑" panose="020B0503020204020204" pitchFamily="34" charset="-122"/>
                <a:ea typeface="微软雅黑" panose="020B0503020204020204" pitchFamily="34" charset="-122"/>
              </a:rPr>
              <a:t>：高血压、糖尿病、心脑血管病、骨质疏松、前列腺疾病、肿瘤等</a:t>
            </a:r>
            <a:endParaRPr lang="en-US" altLang="zh-CN"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zh-CN" altLang="en-US"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老年综合征</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老年问题：常常被忽视，更容易影响生活质量</a:t>
            </a:r>
            <a:endParaRPr lang="zh-CN" altLang="en-US" dirty="0" smtClean="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p:txBody>
          <a:bodyPr>
            <a:normAutofit fontScale="90000"/>
          </a:bodyPr>
          <a:lstStyle/>
          <a:p>
            <a:pPr eaLnBrk="1" hangingPunct="1"/>
            <a:r>
              <a:rPr lang="zh-CN" altLang="en-US" dirty="0" smtClean="0">
                <a:latin typeface="微软雅黑" panose="020B0503020204020204" pitchFamily="34" charset="-122"/>
                <a:ea typeface="微软雅黑" panose="020B0503020204020204" pitchFamily="34" charset="-122"/>
              </a:rPr>
              <a:t>共病随增龄显著增加</a:t>
            </a:r>
            <a:endParaRPr lang="zh-CN" altLang="en-US" dirty="0" smtClean="0">
              <a:latin typeface="微软雅黑" panose="020B0503020204020204" pitchFamily="34" charset="-122"/>
              <a:ea typeface="微软雅黑" panose="020B0503020204020204" pitchFamily="34" charset="-122"/>
            </a:endParaRPr>
          </a:p>
        </p:txBody>
      </p:sp>
      <p:sp>
        <p:nvSpPr>
          <p:cNvPr id="1028" name="内容占位符 2"/>
          <p:cNvSpPr>
            <a:spLocks noGrp="1"/>
          </p:cNvSpPr>
          <p:nvPr>
            <p:ph idx="1"/>
          </p:nvPr>
        </p:nvSpPr>
        <p:spPr/>
        <p:txBody>
          <a:bodyPr/>
          <a:lstStyle/>
          <a:p>
            <a:pPr eaLnBrk="1" hangingPunct="1"/>
            <a:r>
              <a:rPr lang="zh-CN" altLang="en-US" sz="1800" smtClean="0"/>
              <a:t>美国</a:t>
            </a:r>
            <a:r>
              <a:rPr lang="en-US" altLang="zh-CN" sz="1800" smtClean="0"/>
              <a:t>2006</a:t>
            </a:r>
            <a:r>
              <a:rPr lang="zh-CN" altLang="en-US" sz="1800" smtClean="0"/>
              <a:t>年医疗费用委员会调查显示：</a:t>
            </a:r>
            <a:r>
              <a:rPr lang="en-US" altLang="zh-CN" sz="1800" smtClean="0"/>
              <a:t>65</a:t>
            </a:r>
            <a:r>
              <a:rPr lang="zh-CN" altLang="en-US" sz="1800" smtClean="0"/>
              <a:t>岁以上老年人中</a:t>
            </a:r>
            <a:r>
              <a:rPr lang="en-US" altLang="zh-CN" sz="1800" smtClean="0"/>
              <a:t>73.1%</a:t>
            </a:r>
            <a:r>
              <a:rPr lang="zh-CN" altLang="en-US" sz="1800" smtClean="0"/>
              <a:t>存在</a:t>
            </a:r>
            <a:r>
              <a:rPr lang="zh-CN" altLang="en-US" sz="1800" smtClean="0">
                <a:sym typeface="Symbol" panose="05050102010706020507" pitchFamily="18" charset="2"/>
              </a:rPr>
              <a:t></a:t>
            </a:r>
            <a:r>
              <a:rPr lang="en-US" altLang="zh-CN" sz="1800" smtClean="0"/>
              <a:t>2</a:t>
            </a:r>
            <a:r>
              <a:rPr lang="zh-CN" altLang="en-US" sz="1800" smtClean="0"/>
              <a:t>种慢病</a:t>
            </a:r>
            <a:endParaRPr lang="zh-CN" altLang="en-US" sz="1800" smtClean="0"/>
          </a:p>
        </p:txBody>
      </p:sp>
      <p:grpSp>
        <p:nvGrpSpPr>
          <p:cNvPr id="1029" name="组合 12"/>
          <p:cNvGrpSpPr/>
          <p:nvPr/>
        </p:nvGrpSpPr>
        <p:grpSpPr bwMode="auto">
          <a:xfrm>
            <a:off x="451339" y="1865302"/>
            <a:ext cx="7955567" cy="4505349"/>
            <a:chOff x="776536" y="1932590"/>
            <a:chExt cx="8330013" cy="4504267"/>
          </a:xfrm>
        </p:grpSpPr>
        <p:graphicFrame>
          <p:nvGraphicFramePr>
            <p:cNvPr id="1026" name="图表 9"/>
            <p:cNvGraphicFramePr/>
            <p:nvPr/>
          </p:nvGraphicFramePr>
          <p:xfrm>
            <a:off x="995096" y="1932590"/>
            <a:ext cx="8111453" cy="4504267"/>
          </p:xfrm>
          <a:graphic>
            <a:graphicData uri="http://schemas.openxmlformats.org/presentationml/2006/ole">
              <mc:AlternateContent xmlns:mc="http://schemas.openxmlformats.org/markup-compatibility/2006">
                <mc:Choice xmlns:v="urn:schemas-microsoft-com:vml" Requires="v">
                  <p:oleObj spid="_x0000_s1033" name="" r:id="rId1" imgW="8394065" imgH="4504690" progId="Excel.Sheet.8">
                    <p:embed/>
                  </p:oleObj>
                </mc:Choice>
                <mc:Fallback>
                  <p:oleObj name="" r:id="rId1" imgW="8394065" imgH="4504690" progId="Excel.Sheet.8">
                    <p:embed/>
                    <p:pic>
                      <p:nvPicPr>
                        <p:cNvPr id="0"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096" y="1932590"/>
                          <a:ext cx="8111453" cy="4504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76536" y="2996232"/>
              <a:ext cx="451168" cy="2376984"/>
            </a:xfrm>
            <a:prstGeom prst="rect">
              <a:avLst/>
            </a:prstGeom>
            <a:noFill/>
          </p:spPr>
          <p:txBody>
            <a:bodyPr vert="vert270">
              <a:spAutoFit/>
            </a:bodyPr>
            <a:lstStyle/>
            <a:p>
              <a:pPr algn="ctr" fontAlgn="auto">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慢性病人口百分比</a:t>
              </a:r>
              <a:endParaRPr lang="zh-CN" altLang="en-US" sz="1600" dirty="0">
                <a:latin typeface="微软雅黑" panose="020B0503020204020204" pitchFamily="34" charset="-122"/>
                <a:ea typeface="微软雅黑" panose="020B0503020204020204" pitchFamily="34" charset="-122"/>
              </a:endParaRPr>
            </a:p>
          </p:txBody>
        </p:sp>
        <p:sp>
          <p:nvSpPr>
            <p:cNvPr id="12" name="圆角矩形 11"/>
            <p:cNvSpPr/>
            <p:nvPr/>
          </p:nvSpPr>
          <p:spPr>
            <a:xfrm>
              <a:off x="7257656" y="2492855"/>
              <a:ext cx="1439226" cy="3888441"/>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030" name="TextBox 13"/>
          <p:cNvSpPr txBox="1">
            <a:spLocks noChangeArrowheads="1"/>
          </p:cNvSpPr>
          <p:nvPr/>
        </p:nvSpPr>
        <p:spPr bwMode="auto">
          <a:xfrm>
            <a:off x="52755" y="6535738"/>
            <a:ext cx="5828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latin typeface="Times New Roman" panose="02020603050405020304" pitchFamily="18" charset="0"/>
                <a:ea typeface="微软雅黑" panose="020B0503020204020204" pitchFamily="34" charset="-122"/>
                <a:cs typeface="Times New Roman" panose="02020603050405020304" pitchFamily="18" charset="0"/>
              </a:rPr>
              <a:t>Robert Wood Johnson Foundation. Chronic Care: Making the Case for Ongoing Care. 2010</a:t>
            </a:r>
            <a:endParaRPr lang="en-US" altLang="zh-CN" sz="120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微软雅黑" panose="020B0503020204020204" pitchFamily="34" charset="-122"/>
                <a:ea typeface="微软雅黑" panose="020B0503020204020204" pitchFamily="34" charset="-122"/>
              </a:rPr>
              <a:t>老年综合征</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1247875"/>
            <a:ext cx="8640960" cy="4621459"/>
          </a:xfrm>
        </p:spPr>
        <p:txBody>
          <a:bodyPr/>
          <a:lstStyle/>
          <a:p>
            <a:pPr>
              <a:buNone/>
            </a:pPr>
            <a:r>
              <a:rPr lang="zh-CN" altLang="en-US" dirty="0" smtClean="0">
                <a:latin typeface="微软雅黑" panose="020B0503020204020204" pitchFamily="34" charset="-122"/>
                <a:ea typeface="微软雅黑" panose="020B0503020204020204" pitchFamily="34" charset="-122"/>
              </a:rPr>
              <a:t>老年综合征</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问题（</a:t>
            </a:r>
            <a:r>
              <a:rPr lang="en-US" altLang="zh-CN" dirty="0" smtClean="0">
                <a:latin typeface="微软雅黑" panose="020B0503020204020204" pitchFamily="34" charset="-122"/>
                <a:ea typeface="微软雅黑" panose="020B0503020204020204" pitchFamily="34" charset="-122"/>
              </a:rPr>
              <a:t>Geriatric  Syndrome/Problem</a:t>
            </a:r>
            <a:r>
              <a:rPr lang="zh-CN" altLang="en-US"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a:p>
            <a:pPr>
              <a:buNone/>
            </a:pPr>
            <a:r>
              <a:rPr lang="zh-CN" altLang="en-US" dirty="0" smtClean="0">
                <a:solidFill>
                  <a:srgbClr val="7030A0"/>
                </a:solidFill>
                <a:latin typeface="微软雅黑" panose="020B0503020204020204" pitchFamily="34" charset="-122"/>
                <a:ea typeface="微软雅黑" panose="020B0503020204020204" pitchFamily="34" charset="-122"/>
              </a:rPr>
              <a:t>由多种病因造成的一种临床表现或一组症候群。</a:t>
            </a:r>
            <a:endParaRPr lang="en-US" altLang="zh-CN" dirty="0" smtClean="0">
              <a:solidFill>
                <a:srgbClr val="7030A0"/>
              </a:solidFill>
              <a:latin typeface="微软雅黑" panose="020B0503020204020204" pitchFamily="34" charset="-122"/>
              <a:ea typeface="微软雅黑" panose="020B0503020204020204" pitchFamily="34" charset="-122"/>
            </a:endParaRPr>
          </a:p>
          <a:p>
            <a:pPr>
              <a:buNone/>
            </a:pPr>
            <a:r>
              <a:rPr lang="zh-CN" altLang="en-US" dirty="0" smtClean="0">
                <a:latin typeface="微软雅黑" panose="020B0503020204020204" pitchFamily="34" charset="-122"/>
                <a:ea typeface="微软雅黑" panose="020B0503020204020204" pitchFamily="34" charset="-122"/>
              </a:rPr>
              <a:t>不属于哪个传统专科。</a:t>
            </a:r>
            <a:endParaRPr lang="zh-CN" altLang="en-US" sz="3200" dirty="0" smtClean="0">
              <a:solidFill>
                <a:srgbClr val="7030A0"/>
              </a:solidFill>
              <a:latin typeface="微软雅黑" panose="020B0503020204020204" pitchFamily="34" charset="-122"/>
              <a:ea typeface="微软雅黑" panose="020B0503020204020204" pitchFamily="34" charset="-122"/>
            </a:endParaRPr>
          </a:p>
          <a:p>
            <a:endParaRPr lang="zh-CN" altLang="en-US" dirty="0"/>
          </a:p>
        </p:txBody>
      </p:sp>
      <p:sp>
        <p:nvSpPr>
          <p:cNvPr id="4" name="TextBox 13"/>
          <p:cNvSpPr txBox="1">
            <a:spLocks noChangeArrowheads="1"/>
          </p:cNvSpPr>
          <p:nvPr/>
        </p:nvSpPr>
        <p:spPr bwMode="auto">
          <a:xfrm>
            <a:off x="1187624" y="3573016"/>
            <a:ext cx="6912768" cy="1569660"/>
          </a:xfrm>
          <a:prstGeom prst="rect">
            <a:avLst/>
          </a:prstGeom>
          <a:solidFill>
            <a:srgbClr val="D7E4BD"/>
          </a:solidFill>
          <a:ln w="9525">
            <a:noFill/>
            <a:miter lim="800000"/>
          </a:ln>
        </p:spPr>
        <p:txBody>
          <a:bodyPr wrap="square">
            <a:spAutoFit/>
          </a:bodyPr>
          <a:lstStyle/>
          <a:p>
            <a:r>
              <a:rPr lang="zh-CN" altLang="en-US" sz="2400" dirty="0">
                <a:latin typeface="微软雅黑" panose="020B0503020204020204" pitchFamily="34" charset="-122"/>
                <a:ea typeface="微软雅黑" panose="020B0503020204020204" pitchFamily="34" charset="-122"/>
              </a:rPr>
              <a:t>跌倒、视力障碍、听力障碍、睡眠障碍、头晕、疼痛、尿便失禁、便秘、痴呆、焦虑抑郁、谵妄、 营养不良、衰弱症（肌少症）、多重用药、医疗不连续、受虐、压疮</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9"/>
          <p:cNvSpPr/>
          <p:nvPr/>
        </p:nvSpPr>
        <p:spPr>
          <a:xfrm>
            <a:off x="650875" y="1341438"/>
            <a:ext cx="7881938" cy="508000"/>
          </a:xfrm>
          <a:prstGeom prst="rect">
            <a:avLst/>
          </a:prstGeom>
          <a:solidFill>
            <a:srgbClr val="113F65"/>
          </a:solidFill>
          <a:ln w="12700" cap="flat" cmpd="sng">
            <a:solidFill>
              <a:srgbClr val="C0C0C0"/>
            </a:solidFill>
            <a:prstDash val="solid"/>
            <a:miter/>
            <a:headEnd type="none" w="med" len="med"/>
            <a:tailEnd type="none" w="med" len="med"/>
          </a:ln>
        </p:spPr>
        <p:txBody>
          <a:bodyPr lIns="288000" tIns="0" rIns="0" bIns="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800100">
              <a:spcBef>
                <a:spcPct val="0"/>
              </a:spcBef>
              <a:buNone/>
            </a:pPr>
            <a:endParaRPr lang="en-US" altLang="zh-CN" sz="2800" b="1" dirty="0">
              <a:solidFill>
                <a:schemeClr val="bg1"/>
              </a:solidFill>
              <a:latin typeface="Arial" panose="020B0604020202020204" pitchFamily="34" charset="0"/>
            </a:endParaRPr>
          </a:p>
        </p:txBody>
      </p:sp>
      <p:sp>
        <p:nvSpPr>
          <p:cNvPr id="29699" name="Rectangle 5"/>
          <p:cNvSpPr/>
          <p:nvPr/>
        </p:nvSpPr>
        <p:spPr>
          <a:xfrm>
            <a:off x="630555" y="1849755"/>
            <a:ext cx="7881938" cy="3815431"/>
          </a:xfrm>
          <a:prstGeom prst="rect">
            <a:avLst/>
          </a:prstGeom>
          <a:gradFill rotWithShape="1">
            <a:gsLst>
              <a:gs pos="0">
                <a:srgbClr val="FFFFFF"/>
              </a:gs>
              <a:gs pos="100000">
                <a:srgbClr val="EAEAEA"/>
              </a:gs>
            </a:gsLst>
            <a:lin ang="5400000" scaled="1"/>
            <a:tileRect/>
          </a:gradFill>
          <a:ln w="12700" cap="flat" cmpd="sng">
            <a:solidFill>
              <a:srgbClr val="C0C0C0"/>
            </a:solidFill>
            <a:prstDash val="solid"/>
            <a:miter/>
            <a:headEnd type="none" w="med" len="med"/>
            <a:tailEnd type="none" w="med" len="med"/>
          </a:ln>
        </p:spPr>
        <p:txBody>
          <a:bodyPr lIns="108000" tIns="108000" rIns="144000" bIns="720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eaLnBrk="1" hangingPunct="1">
              <a:lnSpc>
                <a:spcPct val="200000"/>
              </a:lnSpc>
              <a:spcBef>
                <a:spcPct val="0"/>
              </a:spcBef>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sym typeface="汉仪大宋简"/>
              </a:rPr>
              <a:t>老年人能够全面积极地生活</a:t>
            </a:r>
            <a:endParaRPr lang="zh-CN" altLang="en-US" sz="2400" dirty="0">
              <a:latin typeface="微软雅黑" panose="020B0503020204020204" pitchFamily="34" charset="-122"/>
              <a:ea typeface="微软雅黑" panose="020B0503020204020204" pitchFamily="34" charset="-122"/>
              <a:sym typeface="汉仪大宋简"/>
            </a:endParaRPr>
          </a:p>
          <a:p>
            <a:pPr marL="457200" lvl="0" indent="-457200" eaLnBrk="1" hangingPunct="1">
              <a:lnSpc>
                <a:spcPct val="200000"/>
              </a:lnSpc>
              <a:spcBef>
                <a:spcPct val="0"/>
              </a:spcBef>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sym typeface="汉仪大宋简"/>
              </a:rPr>
              <a:t>预防老年疾病、尽早地发现和治疗老年病</a:t>
            </a:r>
            <a:endParaRPr lang="zh-CN" altLang="en-US" sz="2400" dirty="0">
              <a:latin typeface="微软雅黑" panose="020B0503020204020204" pitchFamily="34" charset="-122"/>
              <a:ea typeface="微软雅黑" panose="020B0503020204020204" pitchFamily="34" charset="-122"/>
              <a:sym typeface="汉仪大宋简"/>
            </a:endParaRPr>
          </a:p>
          <a:p>
            <a:pPr marL="457200" lvl="0" indent="-457200" eaLnBrk="1" hangingPunct="1">
              <a:lnSpc>
                <a:spcPct val="200000"/>
              </a:lnSpc>
              <a:spcBef>
                <a:spcPct val="0"/>
              </a:spcBef>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sym typeface="汉仪大宋简"/>
              </a:rPr>
              <a:t>减轻老年人因残疾和疾病所遭受的痛苦、缩短临终依赖期</a:t>
            </a:r>
            <a:endParaRPr lang="zh-CN" altLang="en-US" sz="2400" dirty="0">
              <a:latin typeface="微软雅黑" panose="020B0503020204020204" pitchFamily="34" charset="-122"/>
              <a:ea typeface="微软雅黑" panose="020B0503020204020204" pitchFamily="34" charset="-122"/>
              <a:sym typeface="汉仪大宋简"/>
            </a:endParaRPr>
          </a:p>
          <a:p>
            <a:pPr marL="457200" lvl="0" indent="-457200" eaLnBrk="1" hangingPunct="1">
              <a:lnSpc>
                <a:spcPct val="200000"/>
              </a:lnSpc>
              <a:spcBef>
                <a:spcPct val="0"/>
              </a:spcBef>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sym typeface="汉仪大宋简"/>
              </a:rPr>
              <a:t>对生命的最后阶段提供系统的医疗和社会支持</a:t>
            </a:r>
            <a:endParaRPr lang="zh-CN" altLang="en-US" sz="2400" dirty="0">
              <a:latin typeface="微软雅黑" panose="020B0503020204020204" pitchFamily="34" charset="-122"/>
              <a:ea typeface="微软雅黑" panose="020B0503020204020204" pitchFamily="34" charset="-122"/>
              <a:sym typeface="汉仪大宋简"/>
            </a:endParaRPr>
          </a:p>
        </p:txBody>
      </p:sp>
      <p:sp>
        <p:nvSpPr>
          <p:cNvPr id="29700" name="矩形 3"/>
          <p:cNvSpPr/>
          <p:nvPr/>
        </p:nvSpPr>
        <p:spPr>
          <a:xfrm>
            <a:off x="2209165" y="234950"/>
            <a:ext cx="5166995" cy="90691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ctr" eaLnBrk="1" hangingPunct="1">
              <a:lnSpc>
                <a:spcPct val="150000"/>
              </a:lnSpc>
              <a:spcBef>
                <a:spcPct val="0"/>
              </a:spcBef>
              <a:buNone/>
            </a:pPr>
            <a:r>
              <a:rPr lang="zh-CN" altLang="en-US" sz="4000" b="1" dirty="0">
                <a:latin typeface="微软雅黑" panose="020B0503020204020204" pitchFamily="34" charset="-122"/>
                <a:ea typeface="微软雅黑" panose="020B0503020204020204" pitchFamily="34" charset="-122"/>
                <a:sym typeface="汉仪粗宋简"/>
              </a:rPr>
              <a:t>老年医学的目标</a:t>
            </a:r>
            <a:endParaRPr lang="en-US" altLang="zh-CN" sz="4000" b="1" dirty="0">
              <a:latin typeface="微软雅黑" panose="020B0503020204020204" pitchFamily="34" charset="-122"/>
              <a:ea typeface="微软雅黑" panose="020B0503020204020204" pitchFamily="34" charset="-122"/>
              <a:sym typeface="汉仪粗宋简"/>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5499</Words>
  <Application>WPS 演示</Application>
  <PresentationFormat>全屏显示(4:3)</PresentationFormat>
  <Paragraphs>459</Paragraphs>
  <Slides>37</Slides>
  <Notes>9</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vt:i4>
      </vt:variant>
      <vt:variant>
        <vt:lpstr>幻灯片标题</vt:lpstr>
      </vt:variant>
      <vt:variant>
        <vt:i4>37</vt:i4>
      </vt:variant>
    </vt:vector>
  </HeadingPairs>
  <TitlesOfParts>
    <vt:vector size="58" baseType="lpstr">
      <vt:lpstr>Arial</vt:lpstr>
      <vt:lpstr>宋体</vt:lpstr>
      <vt:lpstr>Wingdings</vt:lpstr>
      <vt:lpstr>微软雅黑</vt:lpstr>
      <vt:lpstr>黑体</vt:lpstr>
      <vt:lpstr>Calibri</vt:lpstr>
      <vt:lpstr>Symbol</vt:lpstr>
      <vt:lpstr>Times New Roman</vt:lpstr>
      <vt:lpstr>汉仪大宋简</vt:lpstr>
      <vt:lpstr>汉仪粗宋简</vt:lpstr>
      <vt:lpstr>等线</vt:lpstr>
      <vt:lpstr>Arial Unicode MS</vt:lpstr>
      <vt:lpstr>等线 Light</vt:lpstr>
      <vt:lpstr>华文新魏</vt:lpstr>
      <vt:lpstr>Symbol</vt:lpstr>
      <vt:lpstr>Myriad Pro</vt:lpstr>
      <vt:lpstr>Segoe Print</vt:lpstr>
      <vt:lpstr>CenturyGothic</vt:lpstr>
      <vt:lpstr>自定义设计方案</vt:lpstr>
      <vt:lpstr>1_自定义设计方案</vt:lpstr>
      <vt:lpstr>Excel.Sheet.8</vt:lpstr>
      <vt:lpstr>个人简介</vt:lpstr>
      <vt:lpstr>      老年人多重用药的干预策略 </vt:lpstr>
      <vt:lpstr>老龄化国家</vt:lpstr>
      <vt:lpstr>什么是“老”？</vt:lpstr>
      <vt:lpstr>老年人的生理变化</vt:lpstr>
      <vt:lpstr>老年人的特点 </vt:lpstr>
      <vt:lpstr>共病随增龄显著增加</vt:lpstr>
      <vt:lpstr>老年综合征</vt:lpstr>
      <vt:lpstr>PowerPoint 演示文稿</vt:lpstr>
      <vt:lpstr>老年综合评估</vt:lpstr>
      <vt:lpstr>老年综合评估</vt:lpstr>
      <vt:lpstr>老年综合评估</vt:lpstr>
      <vt:lpstr>多重用药</vt:lpstr>
      <vt:lpstr>多重用药</vt:lpstr>
      <vt:lpstr>PowerPoint 演示文稿</vt:lpstr>
      <vt:lpstr>诊治现状</vt:lpstr>
      <vt:lpstr>老年人是药物主要消费者</vt:lpstr>
      <vt:lpstr>药物不良反应已成为美国第四大死因 Adverse Drug Reaction (ADR)</vt:lpstr>
      <vt:lpstr>老年患者的病历与成人不同</vt:lpstr>
      <vt:lpstr>老年人用药常见的问题</vt:lpstr>
      <vt:lpstr>依从性差</vt:lpstr>
      <vt:lpstr>PowerPoint 演示文稿</vt:lpstr>
      <vt:lpstr>PowerPoint 演示文稿</vt:lpstr>
      <vt:lpstr>药物核查</vt:lpstr>
      <vt:lpstr>PowerPoint 演示文稿</vt:lpstr>
      <vt:lpstr>PowerPoint 演示文稿</vt:lpstr>
      <vt:lpstr>慢病晚期老年人药物治疗模型</vt:lpstr>
      <vt:lpstr>病例</vt:lpstr>
      <vt:lpstr>治疗策略</vt:lpstr>
      <vt:lpstr>疼痛</vt:lpstr>
      <vt:lpstr>类风湿关节炎</vt:lpstr>
      <vt:lpstr>痴呆</vt:lpstr>
      <vt:lpstr>慢病晚期老年人药物治疗模型</vt:lpstr>
      <vt:lpstr>PowerPoint 演示文稿</vt:lpstr>
      <vt:lpstr>老年人用药管理</vt:lpstr>
      <vt:lpstr>The 4Ms Framework</vt:lpstr>
      <vt:lpstr>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曲璇</cp:lastModifiedBy>
  <cp:revision>72</cp:revision>
  <dcterms:created xsi:type="dcterms:W3CDTF">2020-05-07T07:54:00Z</dcterms:created>
  <dcterms:modified xsi:type="dcterms:W3CDTF">2021-05-13T15:33:58Z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0A642685F9E54E4BB4FFF132C8BFBA95</vt:lpwstr>
  </property>
  <property fmtid="{D5CDD505-2E9C-101B-9397-08002B2CF9AE}" pid="3" name="KSOProductBuildVer">
    <vt:lpwstr>2052-11.1.0.10495</vt:lpwstr>
  </property>
</Properties>
</file>