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63"/>
  </p:notesMasterIdLst>
  <p:handoutMasterIdLst>
    <p:handoutMasterId r:id="rId64"/>
  </p:handoutMasterIdLst>
  <p:sldIdLst>
    <p:sldId id="260" r:id="rId5"/>
    <p:sldId id="262" r:id="rId6"/>
    <p:sldId id="411" r:id="rId7"/>
    <p:sldId id="412" r:id="rId8"/>
    <p:sldId id="375" r:id="rId9"/>
    <p:sldId id="376" r:id="rId10"/>
    <p:sldId id="267" r:id="rId11"/>
    <p:sldId id="384" r:id="rId12"/>
    <p:sldId id="278" r:id="rId13"/>
    <p:sldId id="382" r:id="rId14"/>
    <p:sldId id="280" r:id="rId15"/>
    <p:sldId id="380" r:id="rId16"/>
    <p:sldId id="408" r:id="rId17"/>
    <p:sldId id="282" r:id="rId18"/>
    <p:sldId id="285" r:id="rId19"/>
    <p:sldId id="289" r:id="rId20"/>
    <p:sldId id="386" r:id="rId21"/>
    <p:sldId id="387" r:id="rId22"/>
    <p:sldId id="388" r:id="rId23"/>
    <p:sldId id="389" r:id="rId24"/>
    <p:sldId id="290" r:id="rId25"/>
    <p:sldId id="373" r:id="rId26"/>
    <p:sldId id="286" r:id="rId27"/>
    <p:sldId id="294" r:id="rId28"/>
    <p:sldId id="397" r:id="rId29"/>
    <p:sldId id="396" r:id="rId30"/>
    <p:sldId id="406" r:id="rId31"/>
    <p:sldId id="390" r:id="rId32"/>
    <p:sldId id="391" r:id="rId33"/>
    <p:sldId id="413" r:id="rId34"/>
    <p:sldId id="296" r:id="rId35"/>
    <p:sldId id="410" r:id="rId36"/>
    <p:sldId id="297" r:id="rId37"/>
    <p:sldId id="298" r:id="rId38"/>
    <p:sldId id="300" r:id="rId39"/>
    <p:sldId id="378" r:id="rId40"/>
    <p:sldId id="299" r:id="rId41"/>
    <p:sldId id="302" r:id="rId42"/>
    <p:sldId id="379" r:id="rId43"/>
    <p:sldId id="303" r:id="rId44"/>
    <p:sldId id="304" r:id="rId45"/>
    <p:sldId id="301" r:id="rId46"/>
    <p:sldId id="398" r:id="rId47"/>
    <p:sldId id="319" r:id="rId48"/>
    <p:sldId id="321" r:id="rId49"/>
    <p:sldId id="399" r:id="rId50"/>
    <p:sldId id="371" r:id="rId51"/>
    <p:sldId id="325" r:id="rId52"/>
    <p:sldId id="323" r:id="rId53"/>
    <p:sldId id="324" r:id="rId54"/>
    <p:sldId id="327" r:id="rId55"/>
    <p:sldId id="326" r:id="rId56"/>
    <p:sldId id="400" r:id="rId57"/>
    <p:sldId id="401" r:id="rId58"/>
    <p:sldId id="403" r:id="rId59"/>
    <p:sldId id="328" r:id="rId60"/>
    <p:sldId id="333" r:id="rId61"/>
    <p:sldId id="330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无标题节" id="{24D45CCB-0349-404A-8366-56573B08BD8E}">
          <p14:sldIdLst>
            <p14:sldId id="260"/>
            <p14:sldId id="262"/>
            <p14:sldId id="404"/>
            <p14:sldId id="375"/>
            <p14:sldId id="376"/>
            <p14:sldId id="267"/>
            <p14:sldId id="384"/>
            <p14:sldId id="278"/>
            <p14:sldId id="382"/>
            <p14:sldId id="383"/>
            <p14:sldId id="280"/>
            <p14:sldId id="380"/>
            <p14:sldId id="282"/>
            <p14:sldId id="285"/>
            <p14:sldId id="289"/>
            <p14:sldId id="287"/>
            <p14:sldId id="386"/>
            <p14:sldId id="387"/>
            <p14:sldId id="388"/>
            <p14:sldId id="389"/>
            <p14:sldId id="290"/>
            <p14:sldId id="373"/>
            <p14:sldId id="286"/>
            <p14:sldId id="294"/>
            <p14:sldId id="397"/>
            <p14:sldId id="396"/>
            <p14:sldId id="406"/>
            <p14:sldId id="390"/>
            <p14:sldId id="391"/>
            <p14:sldId id="295"/>
            <p14:sldId id="296"/>
            <p14:sldId id="297"/>
            <p14:sldId id="298"/>
            <p14:sldId id="300"/>
            <p14:sldId id="299"/>
            <p14:sldId id="378"/>
            <p14:sldId id="302"/>
            <p14:sldId id="379"/>
            <p14:sldId id="303"/>
            <p14:sldId id="304"/>
            <p14:sldId id="301"/>
            <p14:sldId id="398"/>
            <p14:sldId id="319"/>
            <p14:sldId id="321"/>
            <p14:sldId id="399"/>
            <p14:sldId id="371"/>
            <p14:sldId id="325"/>
            <p14:sldId id="323"/>
            <p14:sldId id="324"/>
            <p14:sldId id="327"/>
            <p14:sldId id="326"/>
            <p14:sldId id="400"/>
            <p14:sldId id="401"/>
            <p14:sldId id="403"/>
            <p14:sldId id="328"/>
            <p14:sldId id="333"/>
            <p14:sldId id="3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1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FB9"/>
    <a:srgbClr val="00CCFF"/>
    <a:srgbClr val="B80858"/>
    <a:srgbClr val="BA0660"/>
    <a:srgbClr val="CC0066"/>
    <a:srgbClr val="B50B84"/>
    <a:srgbClr val="0099CC"/>
    <a:srgbClr val="FFFFFF"/>
    <a:srgbClr val="080808"/>
    <a:srgbClr val="44AE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18" y="-114"/>
      </p:cViewPr>
      <p:guideLst>
        <p:guide orient="horz" pos="210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0" y="-90"/>
      </p:cViewPr>
      <p:guideLst>
        <p:guide orient="horz" pos="281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n/contents/misoprostol-drug-information?search=%E7%BB%88%E6%AD%A2%E5%A6%8A%E5%A8%A0&amp;topicRef=3296&amp;source=see_link" TargetMode="External"/><Relationship Id="rId1" Type="http://schemas.openxmlformats.org/officeDocument/2006/relationships/hyperlink" Target="https://www.uptodate.cn/contents/mifepristone-drug-information?search=%E7%BB%88%E6%AD%A2%E5%A6%8A%E5%A8%A0&amp;topicRef=3296&amp;source=see_link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n/contents/misoprostol-drug-information?search=%E7%BB%88%E6%AD%A2%E5%A6%8A%E5%A8%A0&amp;topicRef=3296&amp;source=see_link" TargetMode="External"/><Relationship Id="rId1" Type="http://schemas.openxmlformats.org/officeDocument/2006/relationships/hyperlink" Target="https://www.uptodate.cn/contents/mifepristone-drug-information?search=%E7%BB%88%E6%AD%A2%E5%A6%8A%E5%A8%A0&amp;topicRef=3296&amp;source=see_lin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490B4-087F-425B-8A45-30B383FA1E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81564A4-1A6D-413C-8AE2-BDACF40BB0EF}">
      <dgm:prSet phldrT="[文本]"/>
      <dgm:spPr/>
      <dgm:t>
        <a:bodyPr/>
        <a:lstStyle/>
        <a:p>
          <a:r>
            <a: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VB</a:t>
          </a:r>
          <a:r>
            <a:rPr lang="en-US" altLang="zh-CN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6</a:t>
          </a:r>
          <a:r>
            <a: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或</a:t>
          </a:r>
          <a:r>
            <a: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VB</a:t>
          </a:r>
          <a:r>
            <a:rPr lang="en-US" altLang="zh-CN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6</a:t>
          </a:r>
          <a:r>
            <a: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-</a:t>
          </a:r>
          <a:r>
            <a: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多西拉敏</a:t>
          </a:r>
          <a:endParaRPr lang="zh-CN" altLang="en-US" dirty="0"/>
        </a:p>
      </dgm:t>
    </dgm:pt>
    <dgm:pt modelId="{6FFB8B1A-C6CF-4143-B3FE-882B1C409C67}" type="parTrans" cxnId="{C29F336D-BD09-4FC5-BCB5-F373F1084FF0}">
      <dgm:prSet/>
      <dgm:spPr/>
      <dgm:t>
        <a:bodyPr/>
        <a:lstStyle/>
        <a:p>
          <a:endParaRPr lang="zh-CN" altLang="en-US"/>
        </a:p>
      </dgm:t>
    </dgm:pt>
    <dgm:pt modelId="{62FBBB29-B9F5-4323-83CF-F53B2E1E7A55}" type="sibTrans" cxnId="{C29F336D-BD09-4FC5-BCB5-F373F1084FF0}">
      <dgm:prSet/>
      <dgm:spPr/>
      <dgm:t>
        <a:bodyPr/>
        <a:lstStyle/>
        <a:p>
          <a:endParaRPr lang="zh-CN" altLang="en-US"/>
        </a:p>
      </dgm:t>
    </dgm:pt>
    <dgm:pt modelId="{6741A02A-06B9-49A4-8214-4F20A0915E09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首选。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I-A 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dirty="0"/>
        </a:p>
      </dgm:t>
    </dgm:pt>
    <dgm:pt modelId="{C61CBEA2-E604-4E25-A0E2-4791D3C539C2}" type="parTrans" cxnId="{F170B0CF-5090-4FCA-BDFC-3080C729F6E4}">
      <dgm:prSet/>
      <dgm:spPr/>
      <dgm:t>
        <a:bodyPr/>
        <a:lstStyle/>
        <a:p>
          <a:endParaRPr lang="zh-CN" altLang="en-US"/>
        </a:p>
      </dgm:t>
    </dgm:pt>
    <dgm:pt modelId="{A1018533-D54B-46C6-B07D-B9D1D37BF011}" type="sibTrans" cxnId="{F170B0CF-5090-4FCA-BDFC-3080C729F6E4}">
      <dgm:prSet/>
      <dgm:spPr/>
      <dgm:t>
        <a:bodyPr/>
        <a:lstStyle/>
        <a:p>
          <a:endParaRPr lang="zh-CN" altLang="en-US"/>
        </a:p>
      </dgm:t>
    </dgm:pt>
    <dgm:pt modelId="{8BC49E82-10F0-436A-ACAE-41E32D2EF8EB}">
      <dgm:prSet phldrT="[文本]"/>
      <dgm:spPr/>
      <dgm:t>
        <a:bodyPr/>
        <a:lstStyle/>
        <a:p>
          <a:r>
            <a:rPr lang="zh-CN" altLang="en-US" dirty="0"/>
            <a:t>甲氧氯普胺</a:t>
          </a:r>
        </a:p>
      </dgm:t>
    </dgm:pt>
    <dgm:pt modelId="{D3AC556C-A47D-4856-BBB4-6EA4FAAC20CB}" type="parTrans" cxnId="{F0B7D844-8789-4535-BD29-5EA5E8BA4F74}">
      <dgm:prSet/>
      <dgm:spPr/>
      <dgm:t>
        <a:bodyPr/>
        <a:lstStyle/>
        <a:p>
          <a:endParaRPr lang="zh-CN" altLang="en-US"/>
        </a:p>
      </dgm:t>
    </dgm:pt>
    <dgm:pt modelId="{42A7A140-5324-421D-8A7D-F872FF126B38}" type="sibTrans" cxnId="{F0B7D844-8789-4535-BD29-5EA5E8BA4F74}">
      <dgm:prSet/>
      <dgm:spPr/>
      <dgm:t>
        <a:bodyPr/>
        <a:lstStyle/>
        <a:p>
          <a:endParaRPr lang="zh-CN" altLang="en-US"/>
        </a:p>
      </dgm:t>
    </dgm:pt>
    <dgm:pt modelId="{048E7BF1-257C-40A5-B90E-A19594581F30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多巴胺受体拮抗剂。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II-2B 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，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B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级。不增加胎儿畸形、早产、死产等</a:t>
          </a:r>
          <a:endParaRPr lang="zh-CN" altLang="en-US" dirty="0"/>
        </a:p>
      </dgm:t>
    </dgm:pt>
    <dgm:pt modelId="{DE1E4081-BA92-45AC-B5F6-5D9F82CE854D}" type="parTrans" cxnId="{F35AF073-567C-42ED-9AEB-09F19036DE69}">
      <dgm:prSet/>
      <dgm:spPr/>
      <dgm:t>
        <a:bodyPr/>
        <a:lstStyle/>
        <a:p>
          <a:endParaRPr lang="zh-CN" altLang="en-US"/>
        </a:p>
      </dgm:t>
    </dgm:pt>
    <dgm:pt modelId="{F061E9C0-AE9B-4817-B8C4-2C5FE8DB1146}" type="sibTrans" cxnId="{F35AF073-567C-42ED-9AEB-09F19036DE69}">
      <dgm:prSet/>
      <dgm:spPr/>
      <dgm:t>
        <a:bodyPr/>
        <a:lstStyle/>
        <a:p>
          <a:endParaRPr lang="zh-CN" altLang="en-US"/>
        </a:p>
      </dgm:t>
    </dgm:pt>
    <dgm:pt modelId="{E715739A-369C-4404-9203-303206D160A1}">
      <dgm:prSet phldrT="[文本]"/>
      <dgm:spPr/>
      <dgm:t>
        <a:bodyPr/>
        <a:lstStyle/>
        <a:p>
          <a:r>
            <a:rPr lang="zh-CN" altLang="en-US" dirty="0"/>
            <a:t>异丙嗪</a:t>
          </a:r>
        </a:p>
      </dgm:t>
    </dgm:pt>
    <dgm:pt modelId="{7016C34E-7A00-414C-9CBA-D96424EDD74B}" type="parTrans" cxnId="{84B8F707-35B1-493D-85D2-99BF7B52D137}">
      <dgm:prSet/>
      <dgm:spPr/>
      <dgm:t>
        <a:bodyPr/>
        <a:lstStyle/>
        <a:p>
          <a:endParaRPr lang="zh-CN" altLang="en-US"/>
        </a:p>
      </dgm:t>
    </dgm:pt>
    <dgm:pt modelId="{F432E29F-8D8A-48CD-A58D-BE7E1E22CF14}" type="sibTrans" cxnId="{84B8F707-35B1-493D-85D2-99BF7B52D137}">
      <dgm:prSet/>
      <dgm:spPr/>
      <dgm:t>
        <a:bodyPr/>
        <a:lstStyle/>
        <a:p>
          <a:endParaRPr lang="zh-CN" altLang="en-US"/>
        </a:p>
      </dgm:t>
    </dgm:pt>
    <dgm:pt modelId="{8E20D92B-AF9B-4756-AFA1-C4778DDAE0A3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噻嗪类。</a:t>
          </a:r>
          <a:r>
            <a:rPr lang="en-US" b="1" dirty="0"/>
            <a:t>C</a:t>
          </a:r>
          <a:r>
            <a:rPr lang="zh-CN" b="1" dirty="0"/>
            <a:t>级</a:t>
          </a:r>
          <a:r>
            <a:rPr lang="zh-CN" altLang="en-US" b="1" dirty="0"/>
            <a:t>。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止吐疗效与甲氧氯普胺基本相似。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I-A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dirty="0"/>
        </a:p>
      </dgm:t>
    </dgm:pt>
    <dgm:pt modelId="{26D45E57-74A9-4550-A58F-7053F6CF3AC0}" type="parTrans" cxnId="{984A59A3-07C5-443B-BD50-AAA978ADFADD}">
      <dgm:prSet/>
      <dgm:spPr/>
      <dgm:t>
        <a:bodyPr/>
        <a:lstStyle/>
        <a:p>
          <a:endParaRPr lang="zh-CN" altLang="en-US"/>
        </a:p>
      </dgm:t>
    </dgm:pt>
    <dgm:pt modelId="{3BF0FA3E-70FF-4A23-A423-8A2019244474}" type="sibTrans" cxnId="{984A59A3-07C5-443B-BD50-AAA978ADFADD}">
      <dgm:prSet/>
      <dgm:spPr/>
      <dgm:t>
        <a:bodyPr/>
        <a:lstStyle/>
        <a:p>
          <a:endParaRPr lang="zh-CN" altLang="en-US"/>
        </a:p>
      </dgm:t>
    </dgm:pt>
    <dgm:pt modelId="{E24E3EAD-F684-4D58-A958-CEDB4EAE03C6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我国尚无多西拉敏。</a:t>
          </a:r>
          <a:endParaRPr lang="zh-CN" altLang="en-US" dirty="0"/>
        </a:p>
      </dgm:t>
    </dgm:pt>
    <dgm:pt modelId="{AA8725A0-9FD6-41ED-872A-F72CA7484174}" type="parTrans" cxnId="{B87E681E-A4FD-42CD-8C8D-2E03391030B0}">
      <dgm:prSet/>
      <dgm:spPr/>
      <dgm:t>
        <a:bodyPr/>
        <a:lstStyle/>
        <a:p>
          <a:endParaRPr lang="zh-CN" altLang="en-US"/>
        </a:p>
      </dgm:t>
    </dgm:pt>
    <dgm:pt modelId="{8EDFEE04-7CB5-4B4C-9A8E-ADB5B4F9F612}" type="sibTrans" cxnId="{B87E681E-A4FD-42CD-8C8D-2E03391030B0}">
      <dgm:prSet/>
      <dgm:spPr/>
      <dgm:t>
        <a:bodyPr/>
        <a:lstStyle/>
        <a:p>
          <a:endParaRPr lang="zh-CN" altLang="en-US"/>
        </a:p>
      </dgm:t>
    </dgm:pt>
    <dgm:pt modelId="{E5CE505A-8D7F-4B88-915C-5F4D639353B8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嗜睡、头晕、肌张力障碍</a:t>
          </a:r>
          <a:endParaRPr lang="zh-CN" altLang="en-US" dirty="0"/>
        </a:p>
      </dgm:t>
    </dgm:pt>
    <dgm:pt modelId="{0E8FC9AE-5984-4CB4-B9F1-EBE789B0B465}" type="parTrans" cxnId="{831DA9B2-67CE-4E0F-A517-F0AC412877FF}">
      <dgm:prSet/>
      <dgm:spPr/>
      <dgm:t>
        <a:bodyPr/>
        <a:lstStyle/>
        <a:p>
          <a:endParaRPr lang="zh-CN" altLang="en-US"/>
        </a:p>
      </dgm:t>
    </dgm:pt>
    <dgm:pt modelId="{8C5E9FAB-ABC6-4B6C-9B3B-6AC6E4C7319F}" type="sibTrans" cxnId="{831DA9B2-67CE-4E0F-A517-F0AC412877FF}">
      <dgm:prSet/>
      <dgm:spPr/>
      <dgm:t>
        <a:bodyPr/>
        <a:lstStyle/>
        <a:p>
          <a:endParaRPr lang="zh-CN" altLang="en-US"/>
        </a:p>
      </dgm:t>
    </dgm:pt>
    <dgm:pt modelId="{12637936-8830-40C4-82F4-A4D8249D797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孕</a:t>
          </a:r>
          <a:r>
            <a: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晚期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持续用可致</a:t>
          </a:r>
          <a:r>
            <a:rPr lang="zh-CN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新生儿戒断效应和锥体外系反应</a:t>
          </a:r>
          <a:endParaRPr lang="zh-CN" altLang="en-US" dirty="0"/>
        </a:p>
      </dgm:t>
    </dgm:pt>
    <dgm:pt modelId="{56E57A18-FDD8-498E-993E-244632775A60}" type="parTrans" cxnId="{757DD6EE-CC45-478A-8C91-9AED0B4A55C1}">
      <dgm:prSet/>
      <dgm:spPr/>
      <dgm:t>
        <a:bodyPr/>
        <a:lstStyle/>
        <a:p>
          <a:endParaRPr lang="zh-CN" altLang="en-US"/>
        </a:p>
      </dgm:t>
    </dgm:pt>
    <dgm:pt modelId="{8D9E4BAB-7223-45D7-9655-14DA74DE93E3}" type="sibTrans" cxnId="{757DD6EE-CC45-478A-8C91-9AED0B4A55C1}">
      <dgm:prSet/>
      <dgm:spPr/>
      <dgm:t>
        <a:bodyPr/>
        <a:lstStyle/>
        <a:p>
          <a:endParaRPr lang="zh-CN" altLang="en-US"/>
        </a:p>
      </dgm:t>
    </dgm:pt>
    <dgm:pt modelId="{D26B47B5-90C1-437E-8C4E-96D1B2222FCE}">
      <dgm:prSet phldrT="[文本]"/>
      <dgm:spPr/>
      <dgm:t>
        <a:bodyPr/>
        <a:lstStyle/>
        <a:p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2013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年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FDA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认证推荐一线用药</a:t>
          </a:r>
          <a:endParaRPr lang="zh-CN" altLang="en-US" dirty="0"/>
        </a:p>
      </dgm:t>
    </dgm:pt>
    <dgm:pt modelId="{F255440C-039E-4E51-ADCA-121701F636DD}" type="parTrans" cxnId="{314D7BB3-CC22-4A4D-A40A-B8B67CA8C10E}">
      <dgm:prSet/>
      <dgm:spPr/>
    </dgm:pt>
    <dgm:pt modelId="{56474C97-CF5A-4A2D-9161-7023B3FAA7FB}" type="sibTrans" cxnId="{314D7BB3-CC22-4A4D-A40A-B8B67CA8C10E}">
      <dgm:prSet/>
      <dgm:spPr/>
    </dgm:pt>
    <dgm:pt modelId="{D51A9792-650D-4DFF-A725-EB4701296F02}" type="pres">
      <dgm:prSet presAssocID="{4EE490B4-087F-425B-8A45-30B383FA1E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F711F54-B15C-428B-8B9B-4F42BF8F1E0A}" type="pres">
      <dgm:prSet presAssocID="{E81564A4-1A6D-413C-8AE2-BDACF40BB0EF}" presName="composite" presStyleCnt="0"/>
      <dgm:spPr/>
    </dgm:pt>
    <dgm:pt modelId="{28F3D4A8-C028-4546-B093-1391309D07ED}" type="pres">
      <dgm:prSet presAssocID="{E81564A4-1A6D-413C-8AE2-BDACF40BB0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7C9078-1129-4BA8-AC20-87EE29F36185}" type="pres">
      <dgm:prSet presAssocID="{E81564A4-1A6D-413C-8AE2-BDACF40BB0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A507CC-279D-4E30-B9C7-A93F2070375E}" type="pres">
      <dgm:prSet presAssocID="{62FBBB29-B9F5-4323-83CF-F53B2E1E7A55}" presName="space" presStyleCnt="0"/>
      <dgm:spPr/>
    </dgm:pt>
    <dgm:pt modelId="{19B19582-ADB0-4E6A-9DC3-5E8E7E3A3AE1}" type="pres">
      <dgm:prSet presAssocID="{8BC49E82-10F0-436A-ACAE-41E32D2EF8EB}" presName="composite" presStyleCnt="0"/>
      <dgm:spPr/>
    </dgm:pt>
    <dgm:pt modelId="{C8DA7E3D-B2E5-4D16-88BF-2AB2DCF1C3E9}" type="pres">
      <dgm:prSet presAssocID="{8BC49E82-10F0-436A-ACAE-41E32D2EF8E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42F0F4-9F86-4608-9939-F9F040C3C7B9}" type="pres">
      <dgm:prSet presAssocID="{8BC49E82-10F0-436A-ACAE-41E32D2EF8E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B11EC2-D4AA-449B-BBCD-DF17513B1046}" type="pres">
      <dgm:prSet presAssocID="{42A7A140-5324-421D-8A7D-F872FF126B38}" presName="space" presStyleCnt="0"/>
      <dgm:spPr/>
    </dgm:pt>
    <dgm:pt modelId="{1B0C164D-DFD4-4D01-9BCC-CBD49F4ADD1C}" type="pres">
      <dgm:prSet presAssocID="{E715739A-369C-4404-9203-303206D160A1}" presName="composite" presStyleCnt="0"/>
      <dgm:spPr/>
    </dgm:pt>
    <dgm:pt modelId="{B8FB0306-B709-4170-9E3F-25A50D133195}" type="pres">
      <dgm:prSet presAssocID="{E715739A-369C-4404-9203-303206D160A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49C524-F271-45C7-AF8A-2C6AED45203A}" type="pres">
      <dgm:prSet presAssocID="{E715739A-369C-4404-9203-303206D160A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D1D4385-2E0D-4722-947C-096725CA736D}" type="presOf" srcId="{E715739A-369C-4404-9203-303206D160A1}" destId="{B8FB0306-B709-4170-9E3F-25A50D133195}" srcOrd="0" destOrd="0" presId="urn:microsoft.com/office/officeart/2005/8/layout/hList1"/>
    <dgm:cxn modelId="{F170B0CF-5090-4FCA-BDFC-3080C729F6E4}" srcId="{E81564A4-1A6D-413C-8AE2-BDACF40BB0EF}" destId="{6741A02A-06B9-49A4-8214-4F20A0915E09}" srcOrd="0" destOrd="0" parTransId="{C61CBEA2-E604-4E25-A0E2-4791D3C539C2}" sibTransId="{A1018533-D54B-46C6-B07D-B9D1D37BF011}"/>
    <dgm:cxn modelId="{B87E681E-A4FD-42CD-8C8D-2E03391030B0}" srcId="{E81564A4-1A6D-413C-8AE2-BDACF40BB0EF}" destId="{E24E3EAD-F684-4D58-A958-CEDB4EAE03C6}" srcOrd="2" destOrd="0" parTransId="{AA8725A0-9FD6-41ED-872A-F72CA7484174}" sibTransId="{8EDFEE04-7CB5-4B4C-9A8E-ADB5B4F9F612}"/>
    <dgm:cxn modelId="{314D7BB3-CC22-4A4D-A40A-B8B67CA8C10E}" srcId="{E81564A4-1A6D-413C-8AE2-BDACF40BB0EF}" destId="{D26B47B5-90C1-437E-8C4E-96D1B2222FCE}" srcOrd="1" destOrd="0" parTransId="{F255440C-039E-4E51-ADCA-121701F636DD}" sibTransId="{56474C97-CF5A-4A2D-9161-7023B3FAA7FB}"/>
    <dgm:cxn modelId="{C093E128-4659-438F-A5AC-89CFD2F880E4}" type="presOf" srcId="{048E7BF1-257C-40A5-B90E-A19594581F30}" destId="{6142F0F4-9F86-4608-9939-F9F040C3C7B9}" srcOrd="0" destOrd="0" presId="urn:microsoft.com/office/officeart/2005/8/layout/hList1"/>
    <dgm:cxn modelId="{A43CCD7B-0689-401B-BACE-B914EC8A053F}" type="presOf" srcId="{E24E3EAD-F684-4D58-A958-CEDB4EAE03C6}" destId="{D27C9078-1129-4BA8-AC20-87EE29F36185}" srcOrd="0" destOrd="2" presId="urn:microsoft.com/office/officeart/2005/8/layout/hList1"/>
    <dgm:cxn modelId="{07D181B4-9538-4383-9AAF-6AFEC23D3F66}" type="presOf" srcId="{8BC49E82-10F0-436A-ACAE-41E32D2EF8EB}" destId="{C8DA7E3D-B2E5-4D16-88BF-2AB2DCF1C3E9}" srcOrd="0" destOrd="0" presId="urn:microsoft.com/office/officeart/2005/8/layout/hList1"/>
    <dgm:cxn modelId="{F0B7D844-8789-4535-BD29-5EA5E8BA4F74}" srcId="{4EE490B4-087F-425B-8A45-30B383FA1E63}" destId="{8BC49E82-10F0-436A-ACAE-41E32D2EF8EB}" srcOrd="1" destOrd="0" parTransId="{D3AC556C-A47D-4856-BBB4-6EA4FAAC20CB}" sibTransId="{42A7A140-5324-421D-8A7D-F872FF126B38}"/>
    <dgm:cxn modelId="{831DA9B2-67CE-4E0F-A517-F0AC412877FF}" srcId="{8BC49E82-10F0-436A-ACAE-41E32D2EF8EB}" destId="{E5CE505A-8D7F-4B88-915C-5F4D639353B8}" srcOrd="1" destOrd="0" parTransId="{0E8FC9AE-5984-4CB4-B9F1-EBE789B0B465}" sibTransId="{8C5E9FAB-ABC6-4B6C-9B3B-6AC6E4C7319F}"/>
    <dgm:cxn modelId="{1C9B4596-6687-478F-B5B6-62898CB6CC7C}" type="presOf" srcId="{E5CE505A-8D7F-4B88-915C-5F4D639353B8}" destId="{6142F0F4-9F86-4608-9939-F9F040C3C7B9}" srcOrd="0" destOrd="1" presId="urn:microsoft.com/office/officeart/2005/8/layout/hList1"/>
    <dgm:cxn modelId="{E4E3E833-51E4-46CF-AA90-79D414877EB7}" type="presOf" srcId="{D26B47B5-90C1-437E-8C4E-96D1B2222FCE}" destId="{D27C9078-1129-4BA8-AC20-87EE29F36185}" srcOrd="0" destOrd="1" presId="urn:microsoft.com/office/officeart/2005/8/layout/hList1"/>
    <dgm:cxn modelId="{984A59A3-07C5-443B-BD50-AAA978ADFADD}" srcId="{E715739A-369C-4404-9203-303206D160A1}" destId="{8E20D92B-AF9B-4756-AFA1-C4778DDAE0A3}" srcOrd="0" destOrd="0" parTransId="{26D45E57-74A9-4550-A58F-7053F6CF3AC0}" sibTransId="{3BF0FA3E-70FF-4A23-A423-8A2019244474}"/>
    <dgm:cxn modelId="{757DD6EE-CC45-478A-8C91-9AED0B4A55C1}" srcId="{E715739A-369C-4404-9203-303206D160A1}" destId="{12637936-8830-40C4-82F4-A4D8249D7977}" srcOrd="1" destOrd="0" parTransId="{56E57A18-FDD8-498E-993E-244632775A60}" sibTransId="{8D9E4BAB-7223-45D7-9655-14DA74DE93E3}"/>
    <dgm:cxn modelId="{8A28054F-C2AB-4A30-AF62-9EDD4F39ABBC}" type="presOf" srcId="{12637936-8830-40C4-82F4-A4D8249D7977}" destId="{AE49C524-F271-45C7-AF8A-2C6AED45203A}" srcOrd="0" destOrd="1" presId="urn:microsoft.com/office/officeart/2005/8/layout/hList1"/>
    <dgm:cxn modelId="{C29F336D-BD09-4FC5-BCB5-F373F1084FF0}" srcId="{4EE490B4-087F-425B-8A45-30B383FA1E63}" destId="{E81564A4-1A6D-413C-8AE2-BDACF40BB0EF}" srcOrd="0" destOrd="0" parTransId="{6FFB8B1A-C6CF-4143-B3FE-882B1C409C67}" sibTransId="{62FBBB29-B9F5-4323-83CF-F53B2E1E7A55}"/>
    <dgm:cxn modelId="{93DCA258-DF8B-4B08-AF34-D617172335FD}" type="presOf" srcId="{8E20D92B-AF9B-4756-AFA1-C4778DDAE0A3}" destId="{AE49C524-F271-45C7-AF8A-2C6AED45203A}" srcOrd="0" destOrd="0" presId="urn:microsoft.com/office/officeart/2005/8/layout/hList1"/>
    <dgm:cxn modelId="{F35AF073-567C-42ED-9AEB-09F19036DE69}" srcId="{8BC49E82-10F0-436A-ACAE-41E32D2EF8EB}" destId="{048E7BF1-257C-40A5-B90E-A19594581F30}" srcOrd="0" destOrd="0" parTransId="{DE1E4081-BA92-45AC-B5F6-5D9F82CE854D}" sibTransId="{F061E9C0-AE9B-4817-B8C4-2C5FE8DB1146}"/>
    <dgm:cxn modelId="{84B8F707-35B1-493D-85D2-99BF7B52D137}" srcId="{4EE490B4-087F-425B-8A45-30B383FA1E63}" destId="{E715739A-369C-4404-9203-303206D160A1}" srcOrd="2" destOrd="0" parTransId="{7016C34E-7A00-414C-9CBA-D96424EDD74B}" sibTransId="{F432E29F-8D8A-48CD-A58D-BE7E1E22CF14}"/>
    <dgm:cxn modelId="{1A34B518-ECC5-4207-9494-B86B06FF5120}" type="presOf" srcId="{6741A02A-06B9-49A4-8214-4F20A0915E09}" destId="{D27C9078-1129-4BA8-AC20-87EE29F36185}" srcOrd="0" destOrd="0" presId="urn:microsoft.com/office/officeart/2005/8/layout/hList1"/>
    <dgm:cxn modelId="{76D8A2B4-47CE-46DE-9161-45516D91D621}" type="presOf" srcId="{E81564A4-1A6D-413C-8AE2-BDACF40BB0EF}" destId="{28F3D4A8-C028-4546-B093-1391309D07ED}" srcOrd="0" destOrd="0" presId="urn:microsoft.com/office/officeart/2005/8/layout/hList1"/>
    <dgm:cxn modelId="{AE4A04DE-CC35-465F-A63D-B8852430B93B}" type="presOf" srcId="{4EE490B4-087F-425B-8A45-30B383FA1E63}" destId="{D51A9792-650D-4DFF-A725-EB4701296F02}" srcOrd="0" destOrd="0" presId="urn:microsoft.com/office/officeart/2005/8/layout/hList1"/>
    <dgm:cxn modelId="{D1CB03E2-59DF-43B4-98B5-AF32F143FB00}" type="presParOf" srcId="{D51A9792-650D-4DFF-A725-EB4701296F02}" destId="{1F711F54-B15C-428B-8B9B-4F42BF8F1E0A}" srcOrd="0" destOrd="0" presId="urn:microsoft.com/office/officeart/2005/8/layout/hList1"/>
    <dgm:cxn modelId="{F25E0DA7-2443-4137-B45F-2B84B09A31E6}" type="presParOf" srcId="{1F711F54-B15C-428B-8B9B-4F42BF8F1E0A}" destId="{28F3D4A8-C028-4546-B093-1391309D07ED}" srcOrd="0" destOrd="0" presId="urn:microsoft.com/office/officeart/2005/8/layout/hList1"/>
    <dgm:cxn modelId="{7EF32B06-DC46-4292-94C1-FD31C8669316}" type="presParOf" srcId="{1F711F54-B15C-428B-8B9B-4F42BF8F1E0A}" destId="{D27C9078-1129-4BA8-AC20-87EE29F36185}" srcOrd="1" destOrd="0" presId="urn:microsoft.com/office/officeart/2005/8/layout/hList1"/>
    <dgm:cxn modelId="{651897C8-978E-4F32-B6B6-C13BFA50F22E}" type="presParOf" srcId="{D51A9792-650D-4DFF-A725-EB4701296F02}" destId="{AAA507CC-279D-4E30-B9C7-A93F2070375E}" srcOrd="1" destOrd="0" presId="urn:microsoft.com/office/officeart/2005/8/layout/hList1"/>
    <dgm:cxn modelId="{BB1807BF-0F17-46D4-8466-D0E0ADD51B37}" type="presParOf" srcId="{D51A9792-650D-4DFF-A725-EB4701296F02}" destId="{19B19582-ADB0-4E6A-9DC3-5E8E7E3A3AE1}" srcOrd="2" destOrd="0" presId="urn:microsoft.com/office/officeart/2005/8/layout/hList1"/>
    <dgm:cxn modelId="{0690F17D-B8DD-4F2E-B68D-F0E222AADD4F}" type="presParOf" srcId="{19B19582-ADB0-4E6A-9DC3-5E8E7E3A3AE1}" destId="{C8DA7E3D-B2E5-4D16-88BF-2AB2DCF1C3E9}" srcOrd="0" destOrd="0" presId="urn:microsoft.com/office/officeart/2005/8/layout/hList1"/>
    <dgm:cxn modelId="{C230B06A-8EA4-4C8B-9442-305F6AA9C9D9}" type="presParOf" srcId="{19B19582-ADB0-4E6A-9DC3-5E8E7E3A3AE1}" destId="{6142F0F4-9F86-4608-9939-F9F040C3C7B9}" srcOrd="1" destOrd="0" presId="urn:microsoft.com/office/officeart/2005/8/layout/hList1"/>
    <dgm:cxn modelId="{ADA2BCA0-5DE8-4F0E-AEB4-E0B2C969B02B}" type="presParOf" srcId="{D51A9792-650D-4DFF-A725-EB4701296F02}" destId="{A8B11EC2-D4AA-449B-BBCD-DF17513B1046}" srcOrd="3" destOrd="0" presId="urn:microsoft.com/office/officeart/2005/8/layout/hList1"/>
    <dgm:cxn modelId="{C84E6DD9-40EC-4A5E-8787-BF228CCBB00C}" type="presParOf" srcId="{D51A9792-650D-4DFF-A725-EB4701296F02}" destId="{1B0C164D-DFD4-4D01-9BCC-CBD49F4ADD1C}" srcOrd="4" destOrd="0" presId="urn:microsoft.com/office/officeart/2005/8/layout/hList1"/>
    <dgm:cxn modelId="{076A6707-29AC-4779-BABB-A76414030B08}" type="presParOf" srcId="{1B0C164D-DFD4-4D01-9BCC-CBD49F4ADD1C}" destId="{B8FB0306-B709-4170-9E3F-25A50D133195}" srcOrd="0" destOrd="0" presId="urn:microsoft.com/office/officeart/2005/8/layout/hList1"/>
    <dgm:cxn modelId="{CDD24D29-F74E-4705-9893-5F88CE139B65}" type="presParOf" srcId="{1B0C164D-DFD4-4D01-9BCC-CBD49F4ADD1C}" destId="{AE49C524-F271-45C7-AF8A-2C6AED45203A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A024DE-A792-4000-9B81-AAEAE2255AC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9C6290F-7F5B-444F-80DB-4406A901FD05}">
      <dgm:prSet phldrT="[文本]" custT="1"/>
      <dgm:spPr/>
      <dgm:t>
        <a:bodyPr/>
        <a:lstStyle/>
        <a:p>
          <a:r>
            <a:rPr lang="zh-CN" altLang="en-US" sz="2800" dirty="0"/>
            <a:t>口服</a:t>
          </a:r>
        </a:p>
      </dgm:t>
    </dgm:pt>
    <dgm:pt modelId="{985B1372-0B50-4776-8E07-0EC93B3046BC}" type="parTrans" cxnId="{A29625AF-B6E6-4560-B39F-BC43BDFC52B8}">
      <dgm:prSet/>
      <dgm:spPr/>
      <dgm:t>
        <a:bodyPr/>
        <a:lstStyle/>
        <a:p>
          <a:endParaRPr lang="zh-CN" altLang="en-US"/>
        </a:p>
      </dgm:t>
    </dgm:pt>
    <dgm:pt modelId="{1D4F775C-F9F8-4221-8182-1E3C213ED565}" type="sibTrans" cxnId="{A29625AF-B6E6-4560-B39F-BC43BDFC52B8}">
      <dgm:prSet/>
      <dgm:spPr/>
      <dgm:t>
        <a:bodyPr/>
        <a:lstStyle/>
        <a:p>
          <a:endParaRPr lang="zh-CN" altLang="en-US"/>
        </a:p>
      </dgm:t>
    </dgm:pt>
    <dgm:pt modelId="{6D987F99-81E3-4260-BD43-EC66DB5F15CD}">
      <dgm:prSet phldrT="[文本]" custT="1"/>
      <dgm:spPr/>
      <dgm:t>
        <a:bodyPr/>
        <a:lstStyle/>
        <a:p>
          <a:r>
            <a:rPr lang="zh-CN" altLang="en-US" sz="2000" dirty="0"/>
            <a:t>地屈孕酮、黄体酮胶囊、胶</a:t>
          </a:r>
          <a:r>
            <a:rPr lang="zh-CN" altLang="en-US" sz="2000" dirty="0" smtClean="0"/>
            <a:t>丸</a:t>
          </a:r>
          <a:endParaRPr lang="zh-CN" altLang="en-US" sz="2000" dirty="0"/>
        </a:p>
      </dgm:t>
    </dgm:pt>
    <dgm:pt modelId="{79D8B10F-460A-4440-ABB4-B34ABBEFFE51}" type="parTrans" cxnId="{976AC912-0192-47FC-A9BC-C82B36747812}">
      <dgm:prSet/>
      <dgm:spPr/>
      <dgm:t>
        <a:bodyPr/>
        <a:lstStyle/>
        <a:p>
          <a:endParaRPr lang="zh-CN" altLang="en-US"/>
        </a:p>
      </dgm:t>
    </dgm:pt>
    <dgm:pt modelId="{F9536C6C-30EF-47AF-98C4-658BA275CF63}" type="sibTrans" cxnId="{976AC912-0192-47FC-A9BC-C82B36747812}">
      <dgm:prSet/>
      <dgm:spPr/>
      <dgm:t>
        <a:bodyPr/>
        <a:lstStyle/>
        <a:p>
          <a:endParaRPr lang="zh-CN" altLang="en-US"/>
        </a:p>
      </dgm:t>
    </dgm:pt>
    <dgm:pt modelId="{65F36A0F-6DDF-43C8-8DE0-70C4E39D0A22}">
      <dgm:prSet phldrT="[文本]" custT="1"/>
      <dgm:spPr/>
      <dgm:t>
        <a:bodyPr/>
        <a:lstStyle/>
        <a:p>
          <a:r>
            <a:rPr lang="zh-CN" altLang="en-US" sz="2000" dirty="0"/>
            <a:t>恶心、嗜睡、眩晕</a:t>
          </a:r>
        </a:p>
      </dgm:t>
    </dgm:pt>
    <dgm:pt modelId="{AD759D88-B2F0-4C5C-A0B7-953043D71695}" type="parTrans" cxnId="{BA17EC62-424B-48DD-A057-87DEB165676D}">
      <dgm:prSet/>
      <dgm:spPr/>
      <dgm:t>
        <a:bodyPr/>
        <a:lstStyle/>
        <a:p>
          <a:endParaRPr lang="zh-CN" altLang="en-US"/>
        </a:p>
      </dgm:t>
    </dgm:pt>
    <dgm:pt modelId="{478D9F87-BDC5-4784-A267-7E945B7D607C}" type="sibTrans" cxnId="{BA17EC62-424B-48DD-A057-87DEB165676D}">
      <dgm:prSet/>
      <dgm:spPr/>
      <dgm:t>
        <a:bodyPr/>
        <a:lstStyle/>
        <a:p>
          <a:endParaRPr lang="zh-CN" altLang="en-US"/>
        </a:p>
      </dgm:t>
    </dgm:pt>
    <dgm:pt modelId="{0223E493-B5DE-45FB-982C-1673F20FCCF0}">
      <dgm:prSet phldrT="[文本]" custT="1"/>
      <dgm:spPr/>
      <dgm:t>
        <a:bodyPr/>
        <a:lstStyle/>
        <a:p>
          <a:r>
            <a:rPr lang="zh-CN" altLang="en-US" sz="2800" dirty="0"/>
            <a:t>肌肉注射</a:t>
          </a:r>
        </a:p>
      </dgm:t>
    </dgm:pt>
    <dgm:pt modelId="{D4D29056-65DB-4EF0-8903-62498B499F2E}" type="parTrans" cxnId="{7F431E32-16E4-4C2B-95F6-ACBA377C0E28}">
      <dgm:prSet/>
      <dgm:spPr/>
      <dgm:t>
        <a:bodyPr/>
        <a:lstStyle/>
        <a:p>
          <a:endParaRPr lang="zh-CN" altLang="en-US"/>
        </a:p>
      </dgm:t>
    </dgm:pt>
    <dgm:pt modelId="{6E5CD704-533A-4703-A09C-3A7533C995A4}" type="sibTrans" cxnId="{7F431E32-16E4-4C2B-95F6-ACBA377C0E28}">
      <dgm:prSet/>
      <dgm:spPr/>
      <dgm:t>
        <a:bodyPr/>
        <a:lstStyle/>
        <a:p>
          <a:endParaRPr lang="zh-CN" altLang="en-US"/>
        </a:p>
      </dgm:t>
    </dgm:pt>
    <dgm:pt modelId="{7706DCD4-7933-4CFD-A280-904B329DF6B5}">
      <dgm:prSet phldrT="[文本]" custT="1"/>
      <dgm:spPr/>
      <dgm:t>
        <a:bodyPr/>
        <a:lstStyle/>
        <a:p>
          <a:r>
            <a:rPr lang="zh-CN" altLang="en-US" sz="2000" dirty="0"/>
            <a:t>黄体酮注射液</a:t>
          </a:r>
        </a:p>
      </dgm:t>
    </dgm:pt>
    <dgm:pt modelId="{38FB3270-EDD3-45BD-B369-C72435B9742B}" type="parTrans" cxnId="{39CF383E-1CBC-4A69-B278-0DE2DDEECD43}">
      <dgm:prSet/>
      <dgm:spPr/>
      <dgm:t>
        <a:bodyPr/>
        <a:lstStyle/>
        <a:p>
          <a:endParaRPr lang="zh-CN" altLang="en-US"/>
        </a:p>
      </dgm:t>
    </dgm:pt>
    <dgm:pt modelId="{FDE522B2-BFF1-46D9-9469-47B4D6CBF3EF}" type="sibTrans" cxnId="{39CF383E-1CBC-4A69-B278-0DE2DDEECD43}">
      <dgm:prSet/>
      <dgm:spPr/>
      <dgm:t>
        <a:bodyPr/>
        <a:lstStyle/>
        <a:p>
          <a:endParaRPr lang="zh-CN" altLang="en-US"/>
        </a:p>
      </dgm:t>
    </dgm:pt>
    <dgm:pt modelId="{34C1B2FE-179D-462C-AF41-3D83CAD43AF6}">
      <dgm:prSet phldrT="[文本]" custT="1"/>
      <dgm:spPr/>
      <dgm:t>
        <a:bodyPr/>
        <a:lstStyle/>
        <a:p>
          <a:r>
            <a:rPr lang="zh-CN" altLang="en-US" sz="2000" dirty="0"/>
            <a:t>注射部位疼痛、红肿，局部硬结</a:t>
          </a:r>
        </a:p>
      </dgm:t>
    </dgm:pt>
    <dgm:pt modelId="{FE411BC7-8359-4589-80EA-3F36B4892D6C}" type="parTrans" cxnId="{25C05361-BA8C-49D4-AB12-6FD47E39370A}">
      <dgm:prSet/>
      <dgm:spPr/>
      <dgm:t>
        <a:bodyPr/>
        <a:lstStyle/>
        <a:p>
          <a:endParaRPr lang="zh-CN" altLang="en-US"/>
        </a:p>
      </dgm:t>
    </dgm:pt>
    <dgm:pt modelId="{6104B94C-EFE2-4000-BE62-A9389008B707}" type="sibTrans" cxnId="{25C05361-BA8C-49D4-AB12-6FD47E39370A}">
      <dgm:prSet/>
      <dgm:spPr/>
      <dgm:t>
        <a:bodyPr/>
        <a:lstStyle/>
        <a:p>
          <a:endParaRPr lang="zh-CN" altLang="en-US"/>
        </a:p>
      </dgm:t>
    </dgm:pt>
    <dgm:pt modelId="{E465F229-A664-4C37-8F4D-D59F3E71F64A}">
      <dgm:prSet phldrT="[文本]" custT="1"/>
      <dgm:spPr/>
      <dgm:t>
        <a:bodyPr/>
        <a:lstStyle/>
        <a:p>
          <a:r>
            <a:rPr lang="zh-CN" altLang="en-US" sz="2800" dirty="0"/>
            <a:t>阴道用</a:t>
          </a:r>
        </a:p>
      </dgm:t>
    </dgm:pt>
    <dgm:pt modelId="{C6FCA8C4-E7BB-4AFE-A7BF-13FEB13E7576}" type="parTrans" cxnId="{7DB55C71-4585-4BEE-8ED4-5BDD00F9B299}">
      <dgm:prSet/>
      <dgm:spPr/>
      <dgm:t>
        <a:bodyPr/>
        <a:lstStyle/>
        <a:p>
          <a:endParaRPr lang="zh-CN" altLang="en-US"/>
        </a:p>
      </dgm:t>
    </dgm:pt>
    <dgm:pt modelId="{D2A72F6D-F65C-4665-989E-16302B1A2C23}" type="sibTrans" cxnId="{7DB55C71-4585-4BEE-8ED4-5BDD00F9B299}">
      <dgm:prSet/>
      <dgm:spPr/>
      <dgm:t>
        <a:bodyPr/>
        <a:lstStyle/>
        <a:p>
          <a:endParaRPr lang="zh-CN" altLang="en-US"/>
        </a:p>
      </dgm:t>
    </dgm:pt>
    <dgm:pt modelId="{D662A9E7-974D-4D14-9820-F494546A342B}">
      <dgm:prSet phldrT="[文本]" custT="1"/>
      <dgm:spPr/>
      <dgm:t>
        <a:bodyPr/>
        <a:lstStyle/>
        <a:p>
          <a:r>
            <a:rPr lang="zh-CN" altLang="en-US" sz="2000" dirty="0"/>
            <a:t>微粒化黄体酮、黄体酮栓、黄体酮阴道缓释凝胶</a:t>
          </a:r>
        </a:p>
      </dgm:t>
    </dgm:pt>
    <dgm:pt modelId="{006E3925-C16F-4AD9-8923-A15CF0A3FEAA}" type="parTrans" cxnId="{6D876521-0D47-40A7-83BB-0EE5B9E32EC0}">
      <dgm:prSet/>
      <dgm:spPr/>
      <dgm:t>
        <a:bodyPr/>
        <a:lstStyle/>
        <a:p>
          <a:endParaRPr lang="zh-CN" altLang="en-US"/>
        </a:p>
      </dgm:t>
    </dgm:pt>
    <dgm:pt modelId="{BA8EA227-6FFD-49E2-80F7-06274603B0AA}" type="sibTrans" cxnId="{6D876521-0D47-40A7-83BB-0EE5B9E32EC0}">
      <dgm:prSet/>
      <dgm:spPr/>
      <dgm:t>
        <a:bodyPr/>
        <a:lstStyle/>
        <a:p>
          <a:endParaRPr lang="zh-CN" altLang="en-US"/>
        </a:p>
      </dgm:t>
    </dgm:pt>
    <dgm:pt modelId="{A6E8300C-7FA9-48F7-ADCB-98A2CD3CBEC5}">
      <dgm:prSet phldrT="[文本]" custT="1"/>
      <dgm:spPr/>
      <dgm:t>
        <a:bodyPr/>
        <a:lstStyle/>
        <a:p>
          <a:r>
            <a:rPr lang="zh-CN" altLang="en-US" sz="2000" dirty="0"/>
            <a:t>阴道出血者慎用，不应和其他阴道制剂同时使用，间隔</a:t>
          </a:r>
          <a:r>
            <a:rPr lang="en-US" altLang="zh-CN" sz="2000" dirty="0"/>
            <a:t>6</a:t>
          </a:r>
          <a:r>
            <a:rPr lang="zh-CN" altLang="en-US" sz="2000" dirty="0"/>
            <a:t>小时</a:t>
          </a:r>
        </a:p>
      </dgm:t>
    </dgm:pt>
    <dgm:pt modelId="{E7C30362-9484-4379-8219-F9805DEA3725}" type="parTrans" cxnId="{CC3D2CA8-ED80-455E-A276-395DB917B7B7}">
      <dgm:prSet/>
      <dgm:spPr/>
      <dgm:t>
        <a:bodyPr/>
        <a:lstStyle/>
        <a:p>
          <a:endParaRPr lang="zh-CN" altLang="en-US"/>
        </a:p>
      </dgm:t>
    </dgm:pt>
    <dgm:pt modelId="{BE65AB26-7CE4-47C9-BF92-2B34C4CEF151}" type="sibTrans" cxnId="{CC3D2CA8-ED80-455E-A276-395DB917B7B7}">
      <dgm:prSet/>
      <dgm:spPr/>
      <dgm:t>
        <a:bodyPr/>
        <a:lstStyle/>
        <a:p>
          <a:endParaRPr lang="zh-CN" altLang="en-US"/>
        </a:p>
      </dgm:t>
    </dgm:pt>
    <dgm:pt modelId="{435FFCCD-D76E-422E-A5AF-FBA5F3FDCBAE}">
      <dgm:prSet phldrT="[文本]" custT="1"/>
      <dgm:spPr/>
      <dgm:t>
        <a:bodyPr/>
        <a:lstStyle/>
        <a:p>
          <a:r>
            <a:rPr lang="zh-CN" altLang="en-US" sz="2000" dirty="0"/>
            <a:t>长期肌内注射时需频繁更换注射部位，以防形成局部硬结</a:t>
          </a:r>
        </a:p>
      </dgm:t>
    </dgm:pt>
    <dgm:pt modelId="{8A0AFC43-19B8-4855-ADC0-5DE01A7A42DA}" type="parTrans" cxnId="{AE0F6E6B-7E88-46E5-9A3F-3E986915F18D}">
      <dgm:prSet/>
      <dgm:spPr/>
      <dgm:t>
        <a:bodyPr/>
        <a:lstStyle/>
        <a:p>
          <a:endParaRPr lang="zh-CN" altLang="en-US"/>
        </a:p>
      </dgm:t>
    </dgm:pt>
    <dgm:pt modelId="{864DB428-46A1-4E6D-8D90-3F3212B2BB2A}" type="sibTrans" cxnId="{AE0F6E6B-7E88-46E5-9A3F-3E986915F18D}">
      <dgm:prSet/>
      <dgm:spPr/>
      <dgm:t>
        <a:bodyPr/>
        <a:lstStyle/>
        <a:p>
          <a:endParaRPr lang="zh-CN" altLang="en-US"/>
        </a:p>
      </dgm:t>
    </dgm:pt>
    <dgm:pt modelId="{28433777-B855-4486-BCC8-4566B693889F}">
      <dgm:prSet phldrT="[文本]" custT="1"/>
      <dgm:spPr/>
      <dgm:t>
        <a:bodyPr/>
        <a:lstStyle/>
        <a:p>
          <a:r>
            <a:rPr lang="zh-CN" altLang="en-US" sz="2000" dirty="0"/>
            <a:t>最好休息时服用，远隔进餐时间服用</a:t>
          </a:r>
          <a:r>
            <a:rPr lang="zh-CN" altLang="en-US" sz="2000" dirty="0" smtClean="0"/>
            <a:t>，漏服一次，不可加倍服用</a:t>
          </a:r>
          <a:endParaRPr lang="zh-CN" altLang="en-US" sz="2000" dirty="0"/>
        </a:p>
      </dgm:t>
    </dgm:pt>
    <dgm:pt modelId="{8877981C-C3A5-4C34-98ED-54152A46CFEE}" type="parTrans" cxnId="{62B43A73-E64F-4089-8B3A-4826CA36ADA3}">
      <dgm:prSet/>
      <dgm:spPr/>
      <dgm:t>
        <a:bodyPr/>
        <a:lstStyle/>
        <a:p>
          <a:endParaRPr lang="zh-CN" altLang="en-US"/>
        </a:p>
      </dgm:t>
    </dgm:pt>
    <dgm:pt modelId="{2300DAE4-2897-4FD8-B480-ABF1BC5D44E4}" type="sibTrans" cxnId="{62B43A73-E64F-4089-8B3A-4826CA36ADA3}">
      <dgm:prSet/>
      <dgm:spPr/>
      <dgm:t>
        <a:bodyPr/>
        <a:lstStyle/>
        <a:p>
          <a:endParaRPr lang="zh-CN" altLang="en-US"/>
        </a:p>
      </dgm:t>
    </dgm:pt>
    <dgm:pt modelId="{028B8937-843D-42AD-AB32-860EFB4A991F}" type="pres">
      <dgm:prSet presAssocID="{35A024DE-A792-4000-9B81-AAEAE2255A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00F8A87-BBE2-4785-8EC3-79D1C3E8FCA3}" type="pres">
      <dgm:prSet presAssocID="{F9C6290F-7F5B-444F-80DB-4406A901FD05}" presName="composite" presStyleCnt="0"/>
      <dgm:spPr/>
    </dgm:pt>
    <dgm:pt modelId="{5588E8BA-B53E-4BFF-9166-6F8934497CE2}" type="pres">
      <dgm:prSet presAssocID="{F9C6290F-7F5B-444F-80DB-4406A901FD0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68A6B3-05C7-41B6-9DA3-AED19801854A}" type="pres">
      <dgm:prSet presAssocID="{F9C6290F-7F5B-444F-80DB-4406A901FD05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C01B89-7301-4EAE-8E79-D5C9219F7B2B}" type="pres">
      <dgm:prSet presAssocID="{1D4F775C-F9F8-4221-8182-1E3C213ED565}" presName="space" presStyleCnt="0"/>
      <dgm:spPr/>
    </dgm:pt>
    <dgm:pt modelId="{92B01350-116D-4CF5-9547-55CE8ECC9EEF}" type="pres">
      <dgm:prSet presAssocID="{0223E493-B5DE-45FB-982C-1673F20FCCF0}" presName="composite" presStyleCnt="0"/>
      <dgm:spPr/>
    </dgm:pt>
    <dgm:pt modelId="{0D259BC4-8903-4348-B243-AE60A47153D4}" type="pres">
      <dgm:prSet presAssocID="{0223E493-B5DE-45FB-982C-1673F20FCCF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99C0F9-AFA2-4247-845A-E9D51395FCF7}" type="pres">
      <dgm:prSet presAssocID="{0223E493-B5DE-45FB-982C-1673F20FCCF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E6A908-F951-46B6-8661-EC60D2151DE3}" type="pres">
      <dgm:prSet presAssocID="{6E5CD704-533A-4703-A09C-3A7533C995A4}" presName="space" presStyleCnt="0"/>
      <dgm:spPr/>
    </dgm:pt>
    <dgm:pt modelId="{5C77B6B4-E316-4416-AA25-481133D66EE5}" type="pres">
      <dgm:prSet presAssocID="{E465F229-A664-4C37-8F4D-D59F3E71F64A}" presName="composite" presStyleCnt="0"/>
      <dgm:spPr/>
    </dgm:pt>
    <dgm:pt modelId="{DD570780-2476-4C82-A53D-F674F788F937}" type="pres">
      <dgm:prSet presAssocID="{E465F229-A664-4C37-8F4D-D59F3E71F64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252F43-03BD-44BD-BDC5-ED5BE352D164}" type="pres">
      <dgm:prSet presAssocID="{E465F229-A664-4C37-8F4D-D59F3E71F64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6846907-A7B6-4B56-82BD-5FBD995752D0}" type="presOf" srcId="{E465F229-A664-4C37-8F4D-D59F3E71F64A}" destId="{DD570780-2476-4C82-A53D-F674F788F937}" srcOrd="0" destOrd="0" presId="urn:microsoft.com/office/officeart/2005/8/layout/hList1"/>
    <dgm:cxn modelId="{BF8265C6-D252-4C3F-A42F-DE802173DF66}" type="presOf" srcId="{0223E493-B5DE-45FB-982C-1673F20FCCF0}" destId="{0D259BC4-8903-4348-B243-AE60A47153D4}" srcOrd="0" destOrd="0" presId="urn:microsoft.com/office/officeart/2005/8/layout/hList1"/>
    <dgm:cxn modelId="{01E69DE1-9DB9-4121-90EC-A7521E2F4A58}" type="presOf" srcId="{F9C6290F-7F5B-444F-80DB-4406A901FD05}" destId="{5588E8BA-B53E-4BFF-9166-6F8934497CE2}" srcOrd="0" destOrd="0" presId="urn:microsoft.com/office/officeart/2005/8/layout/hList1"/>
    <dgm:cxn modelId="{62B43A73-E64F-4089-8B3A-4826CA36ADA3}" srcId="{F9C6290F-7F5B-444F-80DB-4406A901FD05}" destId="{28433777-B855-4486-BCC8-4566B693889F}" srcOrd="2" destOrd="0" parTransId="{8877981C-C3A5-4C34-98ED-54152A46CFEE}" sibTransId="{2300DAE4-2897-4FD8-B480-ABF1BC5D44E4}"/>
    <dgm:cxn modelId="{CC3D2CA8-ED80-455E-A276-395DB917B7B7}" srcId="{E465F229-A664-4C37-8F4D-D59F3E71F64A}" destId="{A6E8300C-7FA9-48F7-ADCB-98A2CD3CBEC5}" srcOrd="1" destOrd="0" parTransId="{E7C30362-9484-4379-8219-F9805DEA3725}" sibTransId="{BE65AB26-7CE4-47C9-BF92-2B34C4CEF151}"/>
    <dgm:cxn modelId="{6D876521-0D47-40A7-83BB-0EE5B9E32EC0}" srcId="{E465F229-A664-4C37-8F4D-D59F3E71F64A}" destId="{D662A9E7-974D-4D14-9820-F494546A342B}" srcOrd="0" destOrd="0" parTransId="{006E3925-C16F-4AD9-8923-A15CF0A3FEAA}" sibTransId="{BA8EA227-6FFD-49E2-80F7-06274603B0AA}"/>
    <dgm:cxn modelId="{7807A104-6A0C-4C7C-98A2-92FFD2E0B00E}" type="presOf" srcId="{A6E8300C-7FA9-48F7-ADCB-98A2CD3CBEC5}" destId="{D2252F43-03BD-44BD-BDC5-ED5BE352D164}" srcOrd="0" destOrd="1" presId="urn:microsoft.com/office/officeart/2005/8/layout/hList1"/>
    <dgm:cxn modelId="{39CF383E-1CBC-4A69-B278-0DE2DDEECD43}" srcId="{0223E493-B5DE-45FB-982C-1673F20FCCF0}" destId="{7706DCD4-7933-4CFD-A280-904B329DF6B5}" srcOrd="0" destOrd="0" parTransId="{38FB3270-EDD3-45BD-B369-C72435B9742B}" sibTransId="{FDE522B2-BFF1-46D9-9469-47B4D6CBF3EF}"/>
    <dgm:cxn modelId="{25C05361-BA8C-49D4-AB12-6FD47E39370A}" srcId="{0223E493-B5DE-45FB-982C-1673F20FCCF0}" destId="{34C1B2FE-179D-462C-AF41-3D83CAD43AF6}" srcOrd="1" destOrd="0" parTransId="{FE411BC7-8359-4589-80EA-3F36B4892D6C}" sibTransId="{6104B94C-EFE2-4000-BE62-A9389008B707}"/>
    <dgm:cxn modelId="{A29625AF-B6E6-4560-B39F-BC43BDFC52B8}" srcId="{35A024DE-A792-4000-9B81-AAEAE2255ACB}" destId="{F9C6290F-7F5B-444F-80DB-4406A901FD05}" srcOrd="0" destOrd="0" parTransId="{985B1372-0B50-4776-8E07-0EC93B3046BC}" sibTransId="{1D4F775C-F9F8-4221-8182-1E3C213ED565}"/>
    <dgm:cxn modelId="{7DB55C71-4585-4BEE-8ED4-5BDD00F9B299}" srcId="{35A024DE-A792-4000-9B81-AAEAE2255ACB}" destId="{E465F229-A664-4C37-8F4D-D59F3E71F64A}" srcOrd="2" destOrd="0" parTransId="{C6FCA8C4-E7BB-4AFE-A7BF-13FEB13E7576}" sibTransId="{D2A72F6D-F65C-4665-989E-16302B1A2C23}"/>
    <dgm:cxn modelId="{42EBAF4B-2D38-4A4E-B264-D925A828D196}" type="presOf" srcId="{D662A9E7-974D-4D14-9820-F494546A342B}" destId="{D2252F43-03BD-44BD-BDC5-ED5BE352D164}" srcOrd="0" destOrd="0" presId="urn:microsoft.com/office/officeart/2005/8/layout/hList1"/>
    <dgm:cxn modelId="{11C9244B-F081-4E10-A76F-3BB0CD126235}" type="presOf" srcId="{65F36A0F-6DDF-43C8-8DE0-70C4E39D0A22}" destId="{C768A6B3-05C7-41B6-9DA3-AED19801854A}" srcOrd="0" destOrd="1" presId="urn:microsoft.com/office/officeart/2005/8/layout/hList1"/>
    <dgm:cxn modelId="{7F431E32-16E4-4C2B-95F6-ACBA377C0E28}" srcId="{35A024DE-A792-4000-9B81-AAEAE2255ACB}" destId="{0223E493-B5DE-45FB-982C-1673F20FCCF0}" srcOrd="1" destOrd="0" parTransId="{D4D29056-65DB-4EF0-8903-62498B499F2E}" sibTransId="{6E5CD704-533A-4703-A09C-3A7533C995A4}"/>
    <dgm:cxn modelId="{EB0C5E1C-5F29-46FC-99A6-2019D73F4FFF}" type="presOf" srcId="{6D987F99-81E3-4260-BD43-EC66DB5F15CD}" destId="{C768A6B3-05C7-41B6-9DA3-AED19801854A}" srcOrd="0" destOrd="0" presId="urn:microsoft.com/office/officeart/2005/8/layout/hList1"/>
    <dgm:cxn modelId="{BA17EC62-424B-48DD-A057-87DEB165676D}" srcId="{F9C6290F-7F5B-444F-80DB-4406A901FD05}" destId="{65F36A0F-6DDF-43C8-8DE0-70C4E39D0A22}" srcOrd="1" destOrd="0" parTransId="{AD759D88-B2F0-4C5C-A0B7-953043D71695}" sibTransId="{478D9F87-BDC5-4784-A267-7E945B7D607C}"/>
    <dgm:cxn modelId="{1BE9AFD4-6894-4423-B554-D94C80636BB5}" type="presOf" srcId="{28433777-B855-4486-BCC8-4566B693889F}" destId="{C768A6B3-05C7-41B6-9DA3-AED19801854A}" srcOrd="0" destOrd="2" presId="urn:microsoft.com/office/officeart/2005/8/layout/hList1"/>
    <dgm:cxn modelId="{24786728-BF64-410E-BEAC-3F2FE8C494DD}" type="presOf" srcId="{7706DCD4-7933-4CFD-A280-904B329DF6B5}" destId="{C699C0F9-AFA2-4247-845A-E9D51395FCF7}" srcOrd="0" destOrd="0" presId="urn:microsoft.com/office/officeart/2005/8/layout/hList1"/>
    <dgm:cxn modelId="{2076D6DE-3991-4C09-90C5-690C168AF89E}" type="presOf" srcId="{35A024DE-A792-4000-9B81-AAEAE2255ACB}" destId="{028B8937-843D-42AD-AB32-860EFB4A991F}" srcOrd="0" destOrd="0" presId="urn:microsoft.com/office/officeart/2005/8/layout/hList1"/>
    <dgm:cxn modelId="{AE0F6E6B-7E88-46E5-9A3F-3E986915F18D}" srcId="{0223E493-B5DE-45FB-982C-1673F20FCCF0}" destId="{435FFCCD-D76E-422E-A5AF-FBA5F3FDCBAE}" srcOrd="2" destOrd="0" parTransId="{8A0AFC43-19B8-4855-ADC0-5DE01A7A42DA}" sibTransId="{864DB428-46A1-4E6D-8D90-3F3212B2BB2A}"/>
    <dgm:cxn modelId="{976AC912-0192-47FC-A9BC-C82B36747812}" srcId="{F9C6290F-7F5B-444F-80DB-4406A901FD05}" destId="{6D987F99-81E3-4260-BD43-EC66DB5F15CD}" srcOrd="0" destOrd="0" parTransId="{79D8B10F-460A-4440-ABB4-B34ABBEFFE51}" sibTransId="{F9536C6C-30EF-47AF-98C4-658BA275CF63}"/>
    <dgm:cxn modelId="{E5248939-8C2B-4A64-84CB-26F7185B9A14}" type="presOf" srcId="{34C1B2FE-179D-462C-AF41-3D83CAD43AF6}" destId="{C699C0F9-AFA2-4247-845A-E9D51395FCF7}" srcOrd="0" destOrd="1" presId="urn:microsoft.com/office/officeart/2005/8/layout/hList1"/>
    <dgm:cxn modelId="{CD40F24C-ADA6-44E4-B1BA-417FD4D2BE4C}" type="presOf" srcId="{435FFCCD-D76E-422E-A5AF-FBA5F3FDCBAE}" destId="{C699C0F9-AFA2-4247-845A-E9D51395FCF7}" srcOrd="0" destOrd="2" presId="urn:microsoft.com/office/officeart/2005/8/layout/hList1"/>
    <dgm:cxn modelId="{4661571B-FC93-4689-A08B-7DE9309CCD39}" type="presParOf" srcId="{028B8937-843D-42AD-AB32-860EFB4A991F}" destId="{500F8A87-BBE2-4785-8EC3-79D1C3E8FCA3}" srcOrd="0" destOrd="0" presId="urn:microsoft.com/office/officeart/2005/8/layout/hList1"/>
    <dgm:cxn modelId="{991E8266-F4D9-4597-9D41-153CB0DBA932}" type="presParOf" srcId="{500F8A87-BBE2-4785-8EC3-79D1C3E8FCA3}" destId="{5588E8BA-B53E-4BFF-9166-6F8934497CE2}" srcOrd="0" destOrd="0" presId="urn:microsoft.com/office/officeart/2005/8/layout/hList1"/>
    <dgm:cxn modelId="{5D1661DB-FE3C-422D-9038-C9CDDDFEC515}" type="presParOf" srcId="{500F8A87-BBE2-4785-8EC3-79D1C3E8FCA3}" destId="{C768A6B3-05C7-41B6-9DA3-AED19801854A}" srcOrd="1" destOrd="0" presId="urn:microsoft.com/office/officeart/2005/8/layout/hList1"/>
    <dgm:cxn modelId="{DA16F46A-B3EB-4B2C-A333-057A068F79C9}" type="presParOf" srcId="{028B8937-843D-42AD-AB32-860EFB4A991F}" destId="{79C01B89-7301-4EAE-8E79-D5C9219F7B2B}" srcOrd="1" destOrd="0" presId="urn:microsoft.com/office/officeart/2005/8/layout/hList1"/>
    <dgm:cxn modelId="{BC32B702-85FF-43A8-9E52-6DA034B3AFAA}" type="presParOf" srcId="{028B8937-843D-42AD-AB32-860EFB4A991F}" destId="{92B01350-116D-4CF5-9547-55CE8ECC9EEF}" srcOrd="2" destOrd="0" presId="urn:microsoft.com/office/officeart/2005/8/layout/hList1"/>
    <dgm:cxn modelId="{307E03A8-CE5C-420B-93CD-FC7CD01C3B36}" type="presParOf" srcId="{92B01350-116D-4CF5-9547-55CE8ECC9EEF}" destId="{0D259BC4-8903-4348-B243-AE60A47153D4}" srcOrd="0" destOrd="0" presId="urn:microsoft.com/office/officeart/2005/8/layout/hList1"/>
    <dgm:cxn modelId="{FC030CB8-F968-4D8E-B9E2-1348D547D0FD}" type="presParOf" srcId="{92B01350-116D-4CF5-9547-55CE8ECC9EEF}" destId="{C699C0F9-AFA2-4247-845A-E9D51395FCF7}" srcOrd="1" destOrd="0" presId="urn:microsoft.com/office/officeart/2005/8/layout/hList1"/>
    <dgm:cxn modelId="{273B2B21-D9E3-4B45-95D6-5206375B18C5}" type="presParOf" srcId="{028B8937-843D-42AD-AB32-860EFB4A991F}" destId="{A7E6A908-F951-46B6-8661-EC60D2151DE3}" srcOrd="3" destOrd="0" presId="urn:microsoft.com/office/officeart/2005/8/layout/hList1"/>
    <dgm:cxn modelId="{F290F7EA-A1A7-432B-8F9F-0E0AEC8EC4F7}" type="presParOf" srcId="{028B8937-843D-42AD-AB32-860EFB4A991F}" destId="{5C77B6B4-E316-4416-AA25-481133D66EE5}" srcOrd="4" destOrd="0" presId="urn:microsoft.com/office/officeart/2005/8/layout/hList1"/>
    <dgm:cxn modelId="{B016B6B0-F734-4DB5-8E99-C5A677184E34}" type="presParOf" srcId="{5C77B6B4-E316-4416-AA25-481133D66EE5}" destId="{DD570780-2476-4C82-A53D-F674F788F937}" srcOrd="0" destOrd="0" presId="urn:microsoft.com/office/officeart/2005/8/layout/hList1"/>
    <dgm:cxn modelId="{50914252-7B20-487E-8DA1-E1D96D1F0152}" type="presParOf" srcId="{5C77B6B4-E316-4416-AA25-481133D66EE5}" destId="{D2252F43-03BD-44BD-BDC5-ED5BE352D164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59746-0322-4125-8BC5-16133AF51CF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E198426-FECB-4A38-AFD5-E37652811DCF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苯海拉明</a:t>
          </a:r>
        </a:p>
      </dgm:t>
    </dgm:pt>
    <dgm:pt modelId="{BCB9DA4B-1F18-4612-92A5-EEA1D9D70DF1}" type="parTrans" cxnId="{78A62B75-9D86-4F77-BA69-679CCF49B78A}">
      <dgm:prSet/>
      <dgm:spPr/>
      <dgm:t>
        <a:bodyPr/>
        <a:lstStyle/>
        <a:p>
          <a:endParaRPr lang="zh-CN" altLang="en-US"/>
        </a:p>
      </dgm:t>
    </dgm:pt>
    <dgm:pt modelId="{18DEF112-4E49-44A2-82E3-499CBB44AF1F}" type="sibTrans" cxnId="{78A62B75-9D86-4F77-BA69-679CCF49B78A}">
      <dgm:prSet/>
      <dgm:spPr/>
      <dgm:t>
        <a:bodyPr/>
        <a:lstStyle/>
        <a:p>
          <a:endParaRPr lang="zh-CN" altLang="en-US"/>
        </a:p>
      </dgm:t>
    </dgm:pt>
    <dgm:pt modelId="{C9C1D611-8E40-452A-B1DD-6D19DD15EE37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抗组胺药。</a:t>
          </a:r>
          <a:r>
            <a:rPr 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级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90B8F5E-01FD-4E7C-A0F3-5429B71B9F57}" type="parTrans" cxnId="{021C0EB4-2BE5-4579-B744-2BCFB9A1F6F8}">
      <dgm:prSet/>
      <dgm:spPr/>
      <dgm:t>
        <a:bodyPr/>
        <a:lstStyle/>
        <a:p>
          <a:endParaRPr lang="zh-CN" altLang="en-US"/>
        </a:p>
      </dgm:t>
    </dgm:pt>
    <dgm:pt modelId="{36925548-BF5A-4917-A345-4C9B9A6F2D85}" type="sibTrans" cxnId="{021C0EB4-2BE5-4579-B744-2BCFB9A1F6F8}">
      <dgm:prSet/>
      <dgm:spPr/>
      <dgm:t>
        <a:bodyPr/>
        <a:lstStyle/>
        <a:p>
          <a:endParaRPr lang="zh-CN" altLang="en-US"/>
        </a:p>
      </dgm:t>
    </dgm:pt>
    <dgm:pt modelId="{177B4806-15DA-463C-9475-5FF436088AE3}">
      <dgm:prSet phldrT="[文本]"/>
      <dgm:spPr/>
      <dgm:t>
        <a:bodyPr/>
        <a:lstStyle/>
        <a:p>
          <a:r>
            <a:rPr lang="zh-CN" altLang="en-US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多数研究表明与出生缺陷之间无相关性</a:t>
          </a:r>
        </a:p>
      </dgm:t>
    </dgm:pt>
    <dgm:pt modelId="{09608FBE-C79A-4883-AFAE-43B8C14E21E9}" type="parTrans" cxnId="{8C9F2E9D-85EF-49DE-9DB7-F99F0C35235F}">
      <dgm:prSet/>
      <dgm:spPr/>
      <dgm:t>
        <a:bodyPr/>
        <a:lstStyle/>
        <a:p>
          <a:endParaRPr lang="zh-CN" altLang="en-US"/>
        </a:p>
      </dgm:t>
    </dgm:pt>
    <dgm:pt modelId="{3F0DE266-0B08-4788-9045-B3B6413FD265}" type="sibTrans" cxnId="{8C9F2E9D-85EF-49DE-9DB7-F99F0C35235F}">
      <dgm:prSet/>
      <dgm:spPr/>
      <dgm:t>
        <a:bodyPr/>
        <a:lstStyle/>
        <a:p>
          <a:endParaRPr lang="zh-CN" altLang="en-US"/>
        </a:p>
      </dgm:t>
    </dgm:pt>
    <dgm:pt modelId="{9558EA18-A3F3-4A70-9357-4BE1581054E4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昂丹司琼</a:t>
          </a:r>
        </a:p>
      </dgm:t>
    </dgm:pt>
    <dgm:pt modelId="{92D3D1C6-ACE5-41FB-9354-A50E6F96EF25}" type="parTrans" cxnId="{C4E7FB1C-28A6-417D-ADB0-CEBE53FA89D1}">
      <dgm:prSet/>
      <dgm:spPr/>
      <dgm:t>
        <a:bodyPr/>
        <a:lstStyle/>
        <a:p>
          <a:endParaRPr lang="zh-CN" altLang="en-US"/>
        </a:p>
      </dgm:t>
    </dgm:pt>
    <dgm:pt modelId="{875D8DFD-1849-4681-9E10-8D6702FA1318}" type="sibTrans" cxnId="{C4E7FB1C-28A6-417D-ADB0-CEBE53FA89D1}">
      <dgm:prSet/>
      <dgm:spPr/>
      <dgm:t>
        <a:bodyPr/>
        <a:lstStyle/>
        <a:p>
          <a:endParaRPr lang="zh-CN" altLang="en-US"/>
        </a:p>
      </dgm:t>
    </dgm:pt>
    <dgm:pt modelId="{84AECCCA-DA9D-419E-9A52-82A0F1AC5AC3}">
      <dgm:prSet phldrT="[文本]"/>
      <dgm:spPr/>
      <dgm:t>
        <a:bodyPr/>
        <a:lstStyle/>
        <a:p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5-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羟色胺受体拮抗剂。</a:t>
          </a:r>
          <a:r>
            <a:rPr 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级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186C27-84D3-41D2-8779-5782D76063C3}" type="parTrans" cxnId="{0F7496D0-1BF5-4D2E-9A0F-B61F8624B69E}">
      <dgm:prSet/>
      <dgm:spPr/>
      <dgm:t>
        <a:bodyPr/>
        <a:lstStyle/>
        <a:p>
          <a:endParaRPr lang="zh-CN" altLang="en-US"/>
        </a:p>
      </dgm:t>
    </dgm:pt>
    <dgm:pt modelId="{F83F8078-44E5-472C-905C-9D5555B02E76}" type="sibTrans" cxnId="{0F7496D0-1BF5-4D2E-9A0F-B61F8624B69E}">
      <dgm:prSet/>
      <dgm:spPr/>
      <dgm:t>
        <a:bodyPr/>
        <a:lstStyle/>
        <a:p>
          <a:endParaRPr lang="zh-CN" altLang="en-US"/>
        </a:p>
      </dgm:t>
    </dgm:pt>
    <dgm:pt modelId="{32644492-29B9-418F-8A8B-9AD15A390B0D}">
      <dgm:prSet phldrT="[文本]"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糖皮质激素</a:t>
          </a:r>
        </a:p>
      </dgm:t>
    </dgm:pt>
    <dgm:pt modelId="{598354B5-DFDF-4BFD-ACD5-AE31B754D7DA}" type="parTrans" cxnId="{027C5CB0-ACD3-4CCF-A80F-84B7F9C3939B}">
      <dgm:prSet/>
      <dgm:spPr/>
      <dgm:t>
        <a:bodyPr/>
        <a:lstStyle/>
        <a:p>
          <a:endParaRPr lang="zh-CN" altLang="en-US"/>
        </a:p>
      </dgm:t>
    </dgm:pt>
    <dgm:pt modelId="{37FD20B8-2050-4A46-B156-92B2CB80CF1B}" type="sibTrans" cxnId="{027C5CB0-ACD3-4CCF-A80F-84B7F9C3939B}">
      <dgm:prSet/>
      <dgm:spPr/>
      <dgm:t>
        <a:bodyPr/>
        <a:lstStyle/>
        <a:p>
          <a:endParaRPr lang="zh-CN" altLang="en-US"/>
        </a:p>
      </dgm:t>
    </dgm:pt>
    <dgm:pt modelId="{D9E161A3-F071-4D50-BC9D-27E6C9B6E27A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甲基强的松龙，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C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级。</a:t>
          </a:r>
          <a:endParaRPr lang="zh-CN" altLang="en-US" dirty="0"/>
        </a:p>
      </dgm:t>
    </dgm:pt>
    <dgm:pt modelId="{22C475F8-ACD6-495C-9A13-F9F422535FEE}" type="parTrans" cxnId="{5A9F746D-0576-4A7B-A4EB-397F30C6B4E4}">
      <dgm:prSet/>
      <dgm:spPr/>
      <dgm:t>
        <a:bodyPr/>
        <a:lstStyle/>
        <a:p>
          <a:endParaRPr lang="zh-CN" altLang="en-US"/>
        </a:p>
      </dgm:t>
    </dgm:pt>
    <dgm:pt modelId="{BFAFD9CF-793C-4CE1-80F6-B20F6053BBA5}" type="sibTrans" cxnId="{5A9F746D-0576-4A7B-A4EB-397F30C6B4E4}">
      <dgm:prSet/>
      <dgm:spPr/>
      <dgm:t>
        <a:bodyPr/>
        <a:lstStyle/>
        <a:p>
          <a:endParaRPr lang="zh-CN" altLang="en-US"/>
        </a:p>
      </dgm:t>
    </dgm:pt>
    <dgm:pt modelId="{B7C5EC8F-665E-4B48-98FB-B5F915DE5985}">
      <dgm:prSet phldrT="[文本]"/>
      <dgm:spPr/>
      <dgm:t>
        <a:bodyPr/>
        <a:lstStyle/>
        <a:p>
          <a:r>
            <a:rPr lang="zh-CN" altLang="en-US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嗜睡、口干、头晕、便秘</a:t>
          </a:r>
          <a:r>
            <a:rPr lang="zh-CN" altLang="en-US" dirty="0"/>
            <a:t/>
          </a:r>
          <a:br>
            <a:rPr lang="zh-CN" altLang="en-US" dirty="0"/>
          </a:br>
          <a:endParaRPr lang="zh-CN" altLang="en-US" dirty="0"/>
        </a:p>
      </dgm:t>
    </dgm:pt>
    <dgm:pt modelId="{BE7B9B62-1A5C-4EA6-94DE-F0A9A0A25360}" type="parTrans" cxnId="{1971FC94-C8BF-4EF3-8F43-0D3ACB6AE89C}">
      <dgm:prSet/>
      <dgm:spPr/>
      <dgm:t>
        <a:bodyPr/>
        <a:lstStyle/>
        <a:p>
          <a:endParaRPr lang="zh-CN" altLang="en-US"/>
        </a:p>
      </dgm:t>
    </dgm:pt>
    <dgm:pt modelId="{184020B4-8715-46A1-8E35-456BD1D3EDCE}" type="sibTrans" cxnId="{1971FC94-C8BF-4EF3-8F43-0D3ACB6AE89C}">
      <dgm:prSet/>
      <dgm:spPr/>
      <dgm:t>
        <a:bodyPr/>
        <a:lstStyle/>
        <a:p>
          <a:endParaRPr lang="zh-CN" altLang="en-US"/>
        </a:p>
      </dgm:t>
    </dgm:pt>
    <dgm:pt modelId="{49696652-8ED6-4042-9C2D-1C265163C0C9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效果明显，数据有限。</a:t>
          </a:r>
          <a:endParaRPr lang="zh-CN" altLang="en-US" dirty="0"/>
        </a:p>
      </dgm:t>
    </dgm:pt>
    <dgm:pt modelId="{B6C938EF-2BE4-41EC-98DE-D1BEC9C3E319}" type="parTrans" cxnId="{44E45E7F-3348-4427-AF4F-D63E0FCF9BC3}">
      <dgm:prSet/>
      <dgm:spPr/>
      <dgm:t>
        <a:bodyPr/>
        <a:lstStyle/>
        <a:p>
          <a:endParaRPr lang="zh-CN" altLang="en-US"/>
        </a:p>
      </dgm:t>
    </dgm:pt>
    <dgm:pt modelId="{747C48D6-1796-41F0-988B-7FCD022313CC}" type="sibTrans" cxnId="{44E45E7F-3348-4427-AF4F-D63E0FCF9BC3}">
      <dgm:prSet/>
      <dgm:spPr/>
      <dgm:t>
        <a:bodyPr/>
        <a:lstStyle/>
        <a:p>
          <a:endParaRPr lang="zh-CN" altLang="en-US"/>
        </a:p>
      </dgm:t>
    </dgm:pt>
    <dgm:pt modelId="{7503D204-F73E-4C46-AEF9-18431749E086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潜在心律失常，权衡利弊，单次不超过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16mg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dirty="0"/>
        </a:p>
      </dgm:t>
    </dgm:pt>
    <dgm:pt modelId="{56F9BF07-3001-4AC3-A196-A41750D550A9}" type="parTrans" cxnId="{6F0B4530-1161-48FC-92AB-5EF207BE7289}">
      <dgm:prSet/>
      <dgm:spPr/>
      <dgm:t>
        <a:bodyPr/>
        <a:lstStyle/>
        <a:p>
          <a:endParaRPr lang="zh-CN" altLang="en-US"/>
        </a:p>
      </dgm:t>
    </dgm:pt>
    <dgm:pt modelId="{57299CD3-235D-4EBB-82C0-C5092F186B84}" type="sibTrans" cxnId="{6F0B4530-1161-48FC-92AB-5EF207BE7289}">
      <dgm:prSet/>
      <dgm:spPr/>
      <dgm:t>
        <a:bodyPr/>
        <a:lstStyle/>
        <a:p>
          <a:endParaRPr lang="zh-CN" altLang="en-US"/>
        </a:p>
      </dgm:t>
    </dgm:pt>
    <dgm:pt modelId="{BD67D5A8-1CF0-4A7E-8E66-E680FFDF8E08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孕早期与胎儿唇裂有关。</a:t>
          </a:r>
          <a:endParaRPr lang="zh-CN" altLang="en-US" dirty="0"/>
        </a:p>
      </dgm:t>
    </dgm:pt>
    <dgm:pt modelId="{57C324AE-6289-42C4-93F7-EBBAF90ED47F}" type="parTrans" cxnId="{005751B9-7457-4FA4-B415-8E44A62D3A62}">
      <dgm:prSet/>
      <dgm:spPr/>
      <dgm:t>
        <a:bodyPr/>
        <a:lstStyle/>
        <a:p>
          <a:endParaRPr lang="zh-CN" altLang="en-US"/>
        </a:p>
      </dgm:t>
    </dgm:pt>
    <dgm:pt modelId="{960DFF1B-DA55-4D48-96C1-39C09C5E94AC}" type="sibTrans" cxnId="{005751B9-7457-4FA4-B415-8E44A62D3A62}">
      <dgm:prSet/>
      <dgm:spPr/>
      <dgm:t>
        <a:bodyPr/>
        <a:lstStyle/>
        <a:p>
          <a:endParaRPr lang="zh-CN" altLang="en-US"/>
        </a:p>
      </dgm:t>
    </dgm:pt>
    <dgm:pt modelId="{E0E07EAB-A1B0-40CD-8A0C-AE8A81F4C891}">
      <dgm:prSet phldrT="[文本]"/>
      <dgm:spPr/>
      <dgm:t>
        <a:bodyPr/>
        <a:lstStyle/>
        <a:p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顽固性</a:t>
          </a:r>
          <a:r>
            <a: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HG</a:t>
          </a:r>
          <a:r>
            <a: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最后止吐方案。</a:t>
          </a:r>
          <a:endParaRPr lang="zh-CN" altLang="en-US" dirty="0"/>
        </a:p>
      </dgm:t>
    </dgm:pt>
    <dgm:pt modelId="{0224F36A-43D1-4103-9B61-490E86BE9163}" type="parTrans" cxnId="{00879C3E-F61B-4528-BF26-B99FF505F704}">
      <dgm:prSet/>
      <dgm:spPr/>
      <dgm:t>
        <a:bodyPr/>
        <a:lstStyle/>
        <a:p>
          <a:endParaRPr lang="zh-CN" altLang="en-US"/>
        </a:p>
      </dgm:t>
    </dgm:pt>
    <dgm:pt modelId="{C3F773FF-88A0-40BE-B4A1-1FA28B2361E8}" type="sibTrans" cxnId="{00879C3E-F61B-4528-BF26-B99FF505F704}">
      <dgm:prSet/>
      <dgm:spPr/>
      <dgm:t>
        <a:bodyPr/>
        <a:lstStyle/>
        <a:p>
          <a:endParaRPr lang="zh-CN" altLang="en-US"/>
        </a:p>
      </dgm:t>
    </dgm:pt>
    <dgm:pt modelId="{CD7853AA-0FA9-487A-B4CA-4CE4EBEB4E5E}">
      <dgm:prSet phldrT="[文本]"/>
      <dgm:spPr/>
      <dgm:t>
        <a:bodyPr/>
        <a:lstStyle/>
        <a:p>
          <a:r>
            <a:rPr lang="zh-CN" altLang="en-US" b="1" dirty="0"/>
            <a:t>避免孕</a:t>
          </a:r>
          <a:r>
            <a:rPr lang="en-US" altLang="zh-CN" b="1" dirty="0"/>
            <a:t>10</a:t>
          </a:r>
          <a:r>
            <a:rPr lang="zh-CN" altLang="en-US" b="1" dirty="0"/>
            <a:t>周前应用</a:t>
          </a:r>
        </a:p>
      </dgm:t>
    </dgm:pt>
    <dgm:pt modelId="{E2C9C152-8C60-42E2-882D-75517E31B6D6}" type="parTrans" cxnId="{A44F3DA7-84FF-4A8D-A691-BAACD1A0C087}">
      <dgm:prSet/>
      <dgm:spPr/>
    </dgm:pt>
    <dgm:pt modelId="{452CF673-B114-4902-9F10-E2C00992A0BC}" type="sibTrans" cxnId="{A44F3DA7-84FF-4A8D-A691-BAACD1A0C087}">
      <dgm:prSet/>
      <dgm:spPr/>
    </dgm:pt>
    <dgm:pt modelId="{BC6A6554-5532-4248-B7A7-51613D53419B}" type="pres">
      <dgm:prSet presAssocID="{04259746-0322-4125-8BC5-16133AF51C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8949B9-7DE2-4671-9331-540A40DF8D5F}" type="pres">
      <dgm:prSet presAssocID="{EE198426-FECB-4A38-AFD5-E37652811DCF}" presName="composite" presStyleCnt="0"/>
      <dgm:spPr/>
    </dgm:pt>
    <dgm:pt modelId="{9184AAD6-0DD8-4B7E-A233-4E4273315577}" type="pres">
      <dgm:prSet presAssocID="{EE198426-FECB-4A38-AFD5-E37652811DC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F80054-1AFD-485B-840E-DA6B992EEC1A}" type="pres">
      <dgm:prSet presAssocID="{EE198426-FECB-4A38-AFD5-E37652811DC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5C6802-E195-41B2-82AC-FA230B3E9178}" type="pres">
      <dgm:prSet presAssocID="{18DEF112-4E49-44A2-82E3-499CBB44AF1F}" presName="space" presStyleCnt="0"/>
      <dgm:spPr/>
    </dgm:pt>
    <dgm:pt modelId="{9B333500-EF2C-49C4-B82F-801488FFCE99}" type="pres">
      <dgm:prSet presAssocID="{9558EA18-A3F3-4A70-9357-4BE1581054E4}" presName="composite" presStyleCnt="0"/>
      <dgm:spPr/>
    </dgm:pt>
    <dgm:pt modelId="{F9BB931D-5FF4-4821-B18B-8C6709A89C1B}" type="pres">
      <dgm:prSet presAssocID="{9558EA18-A3F3-4A70-9357-4BE1581054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B4AAD90-64B2-4948-84BF-42EB5CC99931}" type="pres">
      <dgm:prSet presAssocID="{9558EA18-A3F3-4A70-9357-4BE1581054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1BF025-696D-4145-8352-31D89757F4D9}" type="pres">
      <dgm:prSet presAssocID="{875D8DFD-1849-4681-9E10-8D6702FA1318}" presName="space" presStyleCnt="0"/>
      <dgm:spPr/>
    </dgm:pt>
    <dgm:pt modelId="{0991A681-38F2-4906-A181-C31AC5EF81B4}" type="pres">
      <dgm:prSet presAssocID="{32644492-29B9-418F-8A8B-9AD15A390B0D}" presName="composite" presStyleCnt="0"/>
      <dgm:spPr/>
    </dgm:pt>
    <dgm:pt modelId="{95C51981-4593-49B6-9D3B-D5F056E23447}" type="pres">
      <dgm:prSet presAssocID="{32644492-29B9-418F-8A8B-9AD15A390B0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6CB7FE-C522-45C8-84FB-DB6DA1DF3E86}" type="pres">
      <dgm:prSet presAssocID="{32644492-29B9-418F-8A8B-9AD15A390B0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8A62B75-9D86-4F77-BA69-679CCF49B78A}" srcId="{04259746-0322-4125-8BC5-16133AF51CFD}" destId="{EE198426-FECB-4A38-AFD5-E37652811DCF}" srcOrd="0" destOrd="0" parTransId="{BCB9DA4B-1F18-4612-92A5-EEA1D9D70DF1}" sibTransId="{18DEF112-4E49-44A2-82E3-499CBB44AF1F}"/>
    <dgm:cxn modelId="{06EEFF02-5379-4807-A9A5-FFCB09759F8A}" type="presOf" srcId="{49696652-8ED6-4042-9C2D-1C265163C0C9}" destId="{6B4AAD90-64B2-4948-84BF-42EB5CC99931}" srcOrd="0" destOrd="1" presId="urn:microsoft.com/office/officeart/2005/8/layout/hList1"/>
    <dgm:cxn modelId="{D64EBB99-179E-4B73-947A-C21E2F7CBE91}" type="presOf" srcId="{04259746-0322-4125-8BC5-16133AF51CFD}" destId="{BC6A6554-5532-4248-B7A7-51613D53419B}" srcOrd="0" destOrd="0" presId="urn:microsoft.com/office/officeart/2005/8/layout/hList1"/>
    <dgm:cxn modelId="{6F0B4530-1161-48FC-92AB-5EF207BE7289}" srcId="{9558EA18-A3F3-4A70-9357-4BE1581054E4}" destId="{7503D204-F73E-4C46-AEF9-18431749E086}" srcOrd="2" destOrd="0" parTransId="{56F9BF07-3001-4AC3-A196-A41750D550A9}" sibTransId="{57299CD3-235D-4EBB-82C0-C5092F186B84}"/>
    <dgm:cxn modelId="{9E37435A-C71D-4850-A487-AEF57A29A8BC}" type="presOf" srcId="{7503D204-F73E-4C46-AEF9-18431749E086}" destId="{6B4AAD90-64B2-4948-84BF-42EB5CC99931}" srcOrd="0" destOrd="2" presId="urn:microsoft.com/office/officeart/2005/8/layout/hList1"/>
    <dgm:cxn modelId="{D1BD65D4-1ABB-40FD-A156-353A2B891AD9}" type="presOf" srcId="{B7C5EC8F-665E-4B48-98FB-B5F915DE5985}" destId="{06F80054-1AFD-485B-840E-DA6B992EEC1A}" srcOrd="0" destOrd="2" presId="urn:microsoft.com/office/officeart/2005/8/layout/hList1"/>
    <dgm:cxn modelId="{0F7496D0-1BF5-4D2E-9A0F-B61F8624B69E}" srcId="{9558EA18-A3F3-4A70-9357-4BE1581054E4}" destId="{84AECCCA-DA9D-419E-9A52-82A0F1AC5AC3}" srcOrd="0" destOrd="0" parTransId="{36186C27-84D3-41D2-8779-5782D76063C3}" sibTransId="{F83F8078-44E5-472C-905C-9D5555B02E76}"/>
    <dgm:cxn modelId="{1971FC94-C8BF-4EF3-8F43-0D3ACB6AE89C}" srcId="{EE198426-FECB-4A38-AFD5-E37652811DCF}" destId="{B7C5EC8F-665E-4B48-98FB-B5F915DE5985}" srcOrd="2" destOrd="0" parTransId="{BE7B9B62-1A5C-4EA6-94DE-F0A9A0A25360}" sibTransId="{184020B4-8715-46A1-8E35-456BD1D3EDCE}"/>
    <dgm:cxn modelId="{005751B9-7457-4FA4-B415-8E44A62D3A62}" srcId="{32644492-29B9-418F-8A8B-9AD15A390B0D}" destId="{BD67D5A8-1CF0-4A7E-8E66-E680FFDF8E08}" srcOrd="2" destOrd="0" parTransId="{57C324AE-6289-42C4-93F7-EBBAF90ED47F}" sibTransId="{960DFF1B-DA55-4D48-96C1-39C09C5E94AC}"/>
    <dgm:cxn modelId="{8C9F2E9D-85EF-49DE-9DB7-F99F0C35235F}" srcId="{EE198426-FECB-4A38-AFD5-E37652811DCF}" destId="{177B4806-15DA-463C-9475-5FF436088AE3}" srcOrd="1" destOrd="0" parTransId="{09608FBE-C79A-4883-AFAE-43B8C14E21E9}" sibTransId="{3F0DE266-0B08-4788-9045-B3B6413FD265}"/>
    <dgm:cxn modelId="{F8DF191E-CDFF-478F-9796-60E61FB590A3}" type="presOf" srcId="{84AECCCA-DA9D-419E-9A52-82A0F1AC5AC3}" destId="{6B4AAD90-64B2-4948-84BF-42EB5CC99931}" srcOrd="0" destOrd="0" presId="urn:microsoft.com/office/officeart/2005/8/layout/hList1"/>
    <dgm:cxn modelId="{619AD2A2-E9ED-4457-AF96-546265515BEE}" type="presOf" srcId="{9558EA18-A3F3-4A70-9357-4BE1581054E4}" destId="{F9BB931D-5FF4-4821-B18B-8C6709A89C1B}" srcOrd="0" destOrd="0" presId="urn:microsoft.com/office/officeart/2005/8/layout/hList1"/>
    <dgm:cxn modelId="{A44F3DA7-84FF-4A8D-A691-BAACD1A0C087}" srcId="{32644492-29B9-418F-8A8B-9AD15A390B0D}" destId="{CD7853AA-0FA9-487A-B4CA-4CE4EBEB4E5E}" srcOrd="3" destOrd="0" parTransId="{E2C9C152-8C60-42E2-882D-75517E31B6D6}" sibTransId="{452CF673-B114-4902-9F10-E2C00992A0BC}"/>
    <dgm:cxn modelId="{44E45E7F-3348-4427-AF4F-D63E0FCF9BC3}" srcId="{9558EA18-A3F3-4A70-9357-4BE1581054E4}" destId="{49696652-8ED6-4042-9C2D-1C265163C0C9}" srcOrd="1" destOrd="0" parTransId="{B6C938EF-2BE4-41EC-98DE-D1BEC9C3E319}" sibTransId="{747C48D6-1796-41F0-988B-7FCD022313CC}"/>
    <dgm:cxn modelId="{AD1A7772-2CAA-4647-85BF-C39862E71DAF}" type="presOf" srcId="{D9E161A3-F071-4D50-BC9D-27E6C9B6E27A}" destId="{BA6CB7FE-C522-45C8-84FB-DB6DA1DF3E86}" srcOrd="0" destOrd="0" presId="urn:microsoft.com/office/officeart/2005/8/layout/hList1"/>
    <dgm:cxn modelId="{65444C27-3AED-487A-9641-80CF1160741E}" type="presOf" srcId="{E0E07EAB-A1B0-40CD-8A0C-AE8A81F4C891}" destId="{BA6CB7FE-C522-45C8-84FB-DB6DA1DF3E86}" srcOrd="0" destOrd="1" presId="urn:microsoft.com/office/officeart/2005/8/layout/hList1"/>
    <dgm:cxn modelId="{C4E7FB1C-28A6-417D-ADB0-CEBE53FA89D1}" srcId="{04259746-0322-4125-8BC5-16133AF51CFD}" destId="{9558EA18-A3F3-4A70-9357-4BE1581054E4}" srcOrd="1" destOrd="0" parTransId="{92D3D1C6-ACE5-41FB-9354-A50E6F96EF25}" sibTransId="{875D8DFD-1849-4681-9E10-8D6702FA1318}"/>
    <dgm:cxn modelId="{00879C3E-F61B-4528-BF26-B99FF505F704}" srcId="{32644492-29B9-418F-8A8B-9AD15A390B0D}" destId="{E0E07EAB-A1B0-40CD-8A0C-AE8A81F4C891}" srcOrd="1" destOrd="0" parTransId="{0224F36A-43D1-4103-9B61-490E86BE9163}" sibTransId="{C3F773FF-88A0-40BE-B4A1-1FA28B2361E8}"/>
    <dgm:cxn modelId="{7B37CC4F-9872-45F7-9532-F36B9CC03DB5}" type="presOf" srcId="{C9C1D611-8E40-452A-B1DD-6D19DD15EE37}" destId="{06F80054-1AFD-485B-840E-DA6B992EEC1A}" srcOrd="0" destOrd="0" presId="urn:microsoft.com/office/officeart/2005/8/layout/hList1"/>
    <dgm:cxn modelId="{D581BE9B-97AF-41DD-A258-41FC0331A5E1}" type="presOf" srcId="{BD67D5A8-1CF0-4A7E-8E66-E680FFDF8E08}" destId="{BA6CB7FE-C522-45C8-84FB-DB6DA1DF3E86}" srcOrd="0" destOrd="2" presId="urn:microsoft.com/office/officeart/2005/8/layout/hList1"/>
    <dgm:cxn modelId="{021C0EB4-2BE5-4579-B744-2BCFB9A1F6F8}" srcId="{EE198426-FECB-4A38-AFD5-E37652811DCF}" destId="{C9C1D611-8E40-452A-B1DD-6D19DD15EE37}" srcOrd="0" destOrd="0" parTransId="{090B8F5E-01FD-4E7C-A0F3-5429B71B9F57}" sibTransId="{36925548-BF5A-4917-A345-4C9B9A6F2D85}"/>
    <dgm:cxn modelId="{5A9F746D-0576-4A7B-A4EB-397F30C6B4E4}" srcId="{32644492-29B9-418F-8A8B-9AD15A390B0D}" destId="{D9E161A3-F071-4D50-BC9D-27E6C9B6E27A}" srcOrd="0" destOrd="0" parTransId="{22C475F8-ACD6-495C-9A13-F9F422535FEE}" sibTransId="{BFAFD9CF-793C-4CE1-80F6-B20F6053BBA5}"/>
    <dgm:cxn modelId="{9A92B53F-E727-4066-8531-41B0B021D78E}" type="presOf" srcId="{EE198426-FECB-4A38-AFD5-E37652811DCF}" destId="{9184AAD6-0DD8-4B7E-A233-4E4273315577}" srcOrd="0" destOrd="0" presId="urn:microsoft.com/office/officeart/2005/8/layout/hList1"/>
    <dgm:cxn modelId="{6C056482-F05C-457E-B75B-7D80D04CED64}" type="presOf" srcId="{177B4806-15DA-463C-9475-5FF436088AE3}" destId="{06F80054-1AFD-485B-840E-DA6B992EEC1A}" srcOrd="0" destOrd="1" presId="urn:microsoft.com/office/officeart/2005/8/layout/hList1"/>
    <dgm:cxn modelId="{7C0BB20C-3E9A-4BA2-ABE5-546623922DAA}" type="presOf" srcId="{CD7853AA-0FA9-487A-B4CA-4CE4EBEB4E5E}" destId="{BA6CB7FE-C522-45C8-84FB-DB6DA1DF3E86}" srcOrd="0" destOrd="3" presId="urn:microsoft.com/office/officeart/2005/8/layout/hList1"/>
    <dgm:cxn modelId="{027C5CB0-ACD3-4CCF-A80F-84B7F9C3939B}" srcId="{04259746-0322-4125-8BC5-16133AF51CFD}" destId="{32644492-29B9-418F-8A8B-9AD15A390B0D}" srcOrd="2" destOrd="0" parTransId="{598354B5-DFDF-4BFD-ACD5-AE31B754D7DA}" sibTransId="{37FD20B8-2050-4A46-B156-92B2CB80CF1B}"/>
    <dgm:cxn modelId="{896033F3-3BE6-4DD7-A204-EF526CA8458F}" type="presOf" srcId="{32644492-29B9-418F-8A8B-9AD15A390B0D}" destId="{95C51981-4593-49B6-9D3B-D5F056E23447}" srcOrd="0" destOrd="0" presId="urn:microsoft.com/office/officeart/2005/8/layout/hList1"/>
    <dgm:cxn modelId="{06926D2C-FB7C-470F-89F9-A26AC3DCF197}" type="presParOf" srcId="{BC6A6554-5532-4248-B7A7-51613D53419B}" destId="{758949B9-7DE2-4671-9331-540A40DF8D5F}" srcOrd="0" destOrd="0" presId="urn:microsoft.com/office/officeart/2005/8/layout/hList1"/>
    <dgm:cxn modelId="{B9C13BD4-9386-4C43-A1CF-0F1273A0400C}" type="presParOf" srcId="{758949B9-7DE2-4671-9331-540A40DF8D5F}" destId="{9184AAD6-0DD8-4B7E-A233-4E4273315577}" srcOrd="0" destOrd="0" presId="urn:microsoft.com/office/officeart/2005/8/layout/hList1"/>
    <dgm:cxn modelId="{D876EFAA-871C-452B-8638-ECEFC6C88407}" type="presParOf" srcId="{758949B9-7DE2-4671-9331-540A40DF8D5F}" destId="{06F80054-1AFD-485B-840E-DA6B992EEC1A}" srcOrd="1" destOrd="0" presId="urn:microsoft.com/office/officeart/2005/8/layout/hList1"/>
    <dgm:cxn modelId="{F529B683-0D8E-4237-B611-AE8046F03FD4}" type="presParOf" srcId="{BC6A6554-5532-4248-B7A7-51613D53419B}" destId="{525C6802-E195-41B2-82AC-FA230B3E9178}" srcOrd="1" destOrd="0" presId="urn:microsoft.com/office/officeart/2005/8/layout/hList1"/>
    <dgm:cxn modelId="{A8AD05C7-D457-4D77-90D4-B40D96765FBE}" type="presParOf" srcId="{BC6A6554-5532-4248-B7A7-51613D53419B}" destId="{9B333500-EF2C-49C4-B82F-801488FFCE99}" srcOrd="2" destOrd="0" presId="urn:microsoft.com/office/officeart/2005/8/layout/hList1"/>
    <dgm:cxn modelId="{F7DAF8DC-1A25-4BBD-A9EE-F1EC4D822078}" type="presParOf" srcId="{9B333500-EF2C-49C4-B82F-801488FFCE99}" destId="{F9BB931D-5FF4-4821-B18B-8C6709A89C1B}" srcOrd="0" destOrd="0" presId="urn:microsoft.com/office/officeart/2005/8/layout/hList1"/>
    <dgm:cxn modelId="{74A6956F-DC75-4FCA-B723-33063117648F}" type="presParOf" srcId="{9B333500-EF2C-49C4-B82F-801488FFCE99}" destId="{6B4AAD90-64B2-4948-84BF-42EB5CC99931}" srcOrd="1" destOrd="0" presId="urn:microsoft.com/office/officeart/2005/8/layout/hList1"/>
    <dgm:cxn modelId="{2CEC0C44-F091-49DA-BA76-00A1102EF7A5}" type="presParOf" srcId="{BC6A6554-5532-4248-B7A7-51613D53419B}" destId="{3B1BF025-696D-4145-8352-31D89757F4D9}" srcOrd="3" destOrd="0" presId="urn:microsoft.com/office/officeart/2005/8/layout/hList1"/>
    <dgm:cxn modelId="{DF1C4F0F-5636-4E06-B0ED-66E27BE6B517}" type="presParOf" srcId="{BC6A6554-5532-4248-B7A7-51613D53419B}" destId="{0991A681-38F2-4906-A181-C31AC5EF81B4}" srcOrd="4" destOrd="0" presId="urn:microsoft.com/office/officeart/2005/8/layout/hList1"/>
    <dgm:cxn modelId="{A5646368-E2B0-4B30-8A0E-BB214103ACA0}" type="presParOf" srcId="{0991A681-38F2-4906-A181-C31AC5EF81B4}" destId="{95C51981-4593-49B6-9D3B-D5F056E23447}" srcOrd="0" destOrd="0" presId="urn:microsoft.com/office/officeart/2005/8/layout/hList1"/>
    <dgm:cxn modelId="{D237A902-294E-4A34-8C05-83044FAD448E}" type="presParOf" srcId="{0991A681-38F2-4906-A181-C31AC5EF81B4}" destId="{BA6CB7FE-C522-45C8-84FB-DB6DA1DF3E86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6C7F4-0C63-4AC8-A2FD-85B3C4B7FBC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zh-CN" altLang="en-US"/>
        </a:p>
      </dgm:t>
    </dgm:pt>
    <dgm:pt modelId="{E1B9E9C4-4519-4045-A429-0782B72D5BC2}">
      <dgm:prSet phldrT="[文本]" custT="1"/>
      <dgm:spPr>
        <a:solidFill>
          <a:srgbClr val="375FB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孕妇</a:t>
          </a:r>
        </a:p>
      </dgm:t>
    </dgm:pt>
    <dgm:pt modelId="{8F12282E-07BE-47ED-9EC4-9745EAE902B6}" type="parTrans" cxnId="{798967B7-5439-40B0-A39B-3C07A0C1BC05}">
      <dgm:prSet/>
      <dgm:spPr/>
      <dgm:t>
        <a:bodyPr/>
        <a:lstStyle/>
        <a:p>
          <a:endParaRPr lang="zh-CN" altLang="en-US"/>
        </a:p>
      </dgm:t>
    </dgm:pt>
    <dgm:pt modelId="{D0BA5DF8-0971-49F3-9B1A-DA365265C886}" type="sibTrans" cxnId="{798967B7-5439-40B0-A39B-3C07A0C1BC05}">
      <dgm:prSet/>
      <dgm:spPr/>
      <dgm:t>
        <a:bodyPr/>
        <a:lstStyle/>
        <a:p>
          <a:endParaRPr lang="zh-CN" altLang="en-US"/>
        </a:p>
      </dgm:t>
    </dgm:pt>
    <dgm:pt modelId="{A64CF0ED-1D30-4220-AACA-8076A5801145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p3d>
          <a:bevelT w="165100" prst="coolSlant"/>
        </a:sp3d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妊娠期高血压、胎膜早破</a:t>
          </a:r>
        </a:p>
      </dgm:t>
    </dgm:pt>
    <dgm:pt modelId="{BF736A42-E9F5-4827-90E3-97FDD2A2404B}" type="parTrans" cxnId="{4CF531B6-7EA2-4A64-8E45-A35CD2A74B84}">
      <dgm:prSet/>
      <dgm:spPr/>
      <dgm:t>
        <a:bodyPr/>
        <a:lstStyle/>
        <a:p>
          <a:endParaRPr lang="zh-CN" altLang="en-US"/>
        </a:p>
      </dgm:t>
    </dgm:pt>
    <dgm:pt modelId="{5413BDF1-5BE4-4B7B-A216-37404F9A6885}" type="sibTrans" cxnId="{4CF531B6-7EA2-4A64-8E45-A35CD2A74B84}">
      <dgm:prSet/>
      <dgm:spPr/>
      <dgm:t>
        <a:bodyPr/>
        <a:lstStyle/>
        <a:p>
          <a:endParaRPr lang="zh-CN" altLang="en-US"/>
        </a:p>
      </dgm:t>
    </dgm:pt>
    <dgm:pt modelId="{D9F6318A-F479-4380-968E-7DAC44FF5DC8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  <a:sp3d>
          <a:bevelT w="165100" prst="coolSlant"/>
        </a:sp3d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产褥期感染、产后抑郁</a:t>
          </a:r>
        </a:p>
      </dgm:t>
    </dgm:pt>
    <dgm:pt modelId="{94EAE592-28CA-46AA-BB4B-4F99C7502FF0}" type="parTrans" cxnId="{32C44601-FC50-4BD2-B938-9FB2D938BA07}">
      <dgm:prSet/>
      <dgm:spPr/>
      <dgm:t>
        <a:bodyPr/>
        <a:lstStyle/>
        <a:p>
          <a:endParaRPr lang="zh-CN" altLang="en-US"/>
        </a:p>
      </dgm:t>
    </dgm:pt>
    <dgm:pt modelId="{606F2C7C-87EA-42DA-90ED-552342BAFAA3}" type="sibTrans" cxnId="{32C44601-FC50-4BD2-B938-9FB2D938BA07}">
      <dgm:prSet/>
      <dgm:spPr/>
      <dgm:t>
        <a:bodyPr/>
        <a:lstStyle/>
        <a:p>
          <a:endParaRPr lang="zh-CN" altLang="en-US"/>
        </a:p>
      </dgm:t>
    </dgm:pt>
    <dgm:pt modelId="{AB2E5D7E-71F9-41DA-AA2F-A66D2B23360F}">
      <dgm:prSet phldrT="[文本]" custT="1"/>
      <dgm:spPr>
        <a:solidFill>
          <a:srgbClr val="375FB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rPr>
            <a:t>胎儿</a:t>
          </a:r>
        </a:p>
      </dgm:t>
    </dgm:pt>
    <dgm:pt modelId="{3209F5C1-DAC5-44D3-AF10-9189A8B4479D}" type="parTrans" cxnId="{9ECD367E-2FB8-4A19-9E18-22C661F91E8D}">
      <dgm:prSet/>
      <dgm:spPr/>
      <dgm:t>
        <a:bodyPr/>
        <a:lstStyle/>
        <a:p>
          <a:endParaRPr lang="zh-CN" altLang="en-US"/>
        </a:p>
      </dgm:t>
    </dgm:pt>
    <dgm:pt modelId="{F1894CA7-9C04-4358-BE5E-1EF2D99B7A14}" type="sibTrans" cxnId="{9ECD367E-2FB8-4A19-9E18-22C661F91E8D}">
      <dgm:prSet/>
      <dgm:spPr/>
      <dgm:t>
        <a:bodyPr/>
        <a:lstStyle/>
        <a:p>
          <a:endParaRPr lang="zh-CN" altLang="en-US"/>
        </a:p>
      </dgm:t>
    </dgm:pt>
    <dgm:pt modelId="{B78D34AA-D99D-4615-B26C-7EA68976B6F7}">
      <dgm:prSet phldrT="[文本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胎儿生长受限、早产、死胎</a:t>
          </a:r>
        </a:p>
      </dgm:t>
    </dgm:pt>
    <dgm:pt modelId="{E120CA1B-7584-44A2-A990-E6377C68F8D7}" type="parTrans" cxnId="{F10A6478-844C-4C29-B214-1DE7F53084ED}">
      <dgm:prSet/>
      <dgm:spPr/>
      <dgm:t>
        <a:bodyPr/>
        <a:lstStyle/>
        <a:p>
          <a:endParaRPr lang="zh-CN" altLang="en-US"/>
        </a:p>
      </dgm:t>
    </dgm:pt>
    <dgm:pt modelId="{BB58F9AA-375C-4A22-9E73-4725253D0258}" type="sibTrans" cxnId="{F10A6478-844C-4C29-B214-1DE7F53084ED}">
      <dgm:prSet/>
      <dgm:spPr/>
      <dgm:t>
        <a:bodyPr/>
        <a:lstStyle/>
        <a:p>
          <a:endParaRPr lang="zh-CN" altLang="en-US"/>
        </a:p>
      </dgm:t>
    </dgm:pt>
    <dgm:pt modelId="{E29893AA-57CA-4AFC-873C-81F06B99BE5A}">
      <dgm:prSet phldrT="[文本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rPr>
            <a:t>新生儿窒息、缺血缺氧性脑病</a:t>
          </a:r>
        </a:p>
      </dgm:t>
    </dgm:pt>
    <dgm:pt modelId="{F8B9629B-BD25-461A-9CAF-9A90B6E77F21}" type="parTrans" cxnId="{AEA7F987-140F-4B10-8CDF-CB9E28CC1199}">
      <dgm:prSet/>
      <dgm:spPr/>
      <dgm:t>
        <a:bodyPr/>
        <a:lstStyle/>
        <a:p>
          <a:endParaRPr lang="zh-CN" altLang="en-US"/>
        </a:p>
      </dgm:t>
    </dgm:pt>
    <dgm:pt modelId="{18AF1FE3-234E-4D1A-8FB8-35EE2199C939}" type="sibTrans" cxnId="{AEA7F987-140F-4B10-8CDF-CB9E28CC1199}">
      <dgm:prSet/>
      <dgm:spPr/>
      <dgm:t>
        <a:bodyPr/>
        <a:lstStyle/>
        <a:p>
          <a:endParaRPr lang="zh-CN" altLang="en-US"/>
        </a:p>
      </dgm:t>
    </dgm:pt>
    <dgm:pt modelId="{A7593050-DF8B-4B4D-A4DD-19E6D1A52BE1}" type="pres">
      <dgm:prSet presAssocID="{FA66C7F4-0C63-4AC8-A2FD-85B3C4B7FBC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736C189-B6AA-41B7-A8E6-7E39A200B95B}" type="pres">
      <dgm:prSet presAssocID="{E1B9E9C4-4519-4045-A429-0782B72D5BC2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405248D4-4CF4-4DB0-B31A-2152BCAB4BD4}" type="pres">
      <dgm:prSet presAssocID="{E1B9E9C4-4519-4045-A429-0782B72D5BC2}" presName="parentShp" presStyleLbl="node1" presStyleIdx="0" presStyleCnt="2" custScaleX="646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2E57CB-D1F4-4031-97D3-AF796314182C}" type="pres">
      <dgm:prSet presAssocID="{E1B9E9C4-4519-4045-A429-0782B72D5BC2}" presName="childShp" presStyleLbl="bgAccFollowNode1" presStyleIdx="0" presStyleCnt="2" custScaleY="12615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90E372-4D78-42EC-9BCE-3BFFDA9E65B1}" type="pres">
      <dgm:prSet presAssocID="{D0BA5DF8-0971-49F3-9B1A-DA365265C886}" presName="spacing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F3B079FF-3F53-448B-90C2-B65A3EC6D18D}" type="pres">
      <dgm:prSet presAssocID="{AB2E5D7E-71F9-41DA-AA2F-A66D2B23360F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296FC5E5-9ED3-4CDD-A668-98336A494D5B}" type="pres">
      <dgm:prSet presAssocID="{AB2E5D7E-71F9-41DA-AA2F-A66D2B23360F}" presName="parentShp" presStyleLbl="node1" presStyleIdx="1" presStyleCnt="2" custScaleX="646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587AAD-B3C7-43FF-A2DA-79058E9F1A29}" type="pres">
      <dgm:prSet presAssocID="{AB2E5D7E-71F9-41DA-AA2F-A66D2B23360F}" presName="childShp" presStyleLbl="bgAccFollowNode1" presStyleIdx="1" presStyleCnt="2" custScaleY="1204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98967B7-5439-40B0-A39B-3C07A0C1BC05}" srcId="{FA66C7F4-0C63-4AC8-A2FD-85B3C4B7FBC2}" destId="{E1B9E9C4-4519-4045-A429-0782B72D5BC2}" srcOrd="0" destOrd="0" parTransId="{8F12282E-07BE-47ED-9EC4-9745EAE902B6}" sibTransId="{D0BA5DF8-0971-49F3-9B1A-DA365265C886}"/>
    <dgm:cxn modelId="{F10A6478-844C-4C29-B214-1DE7F53084ED}" srcId="{AB2E5D7E-71F9-41DA-AA2F-A66D2B23360F}" destId="{B78D34AA-D99D-4615-B26C-7EA68976B6F7}" srcOrd="0" destOrd="0" parTransId="{E120CA1B-7584-44A2-A990-E6377C68F8D7}" sibTransId="{BB58F9AA-375C-4A22-9E73-4725253D0258}"/>
    <dgm:cxn modelId="{46FAA43F-7B4B-4432-AB77-8B101434CD1A}" type="presOf" srcId="{B78D34AA-D99D-4615-B26C-7EA68976B6F7}" destId="{C6587AAD-B3C7-43FF-A2DA-79058E9F1A29}" srcOrd="0" destOrd="0" presId="urn:microsoft.com/office/officeart/2005/8/layout/vList6"/>
    <dgm:cxn modelId="{9ECD367E-2FB8-4A19-9E18-22C661F91E8D}" srcId="{FA66C7F4-0C63-4AC8-A2FD-85B3C4B7FBC2}" destId="{AB2E5D7E-71F9-41DA-AA2F-A66D2B23360F}" srcOrd="1" destOrd="0" parTransId="{3209F5C1-DAC5-44D3-AF10-9189A8B4479D}" sibTransId="{F1894CA7-9C04-4358-BE5E-1EF2D99B7A14}"/>
    <dgm:cxn modelId="{695AA16E-447C-475C-A6E3-577327E17614}" type="presOf" srcId="{E1B9E9C4-4519-4045-A429-0782B72D5BC2}" destId="{405248D4-4CF4-4DB0-B31A-2152BCAB4BD4}" srcOrd="0" destOrd="0" presId="urn:microsoft.com/office/officeart/2005/8/layout/vList6"/>
    <dgm:cxn modelId="{77B88CEE-885F-47BC-A10E-688100E0D843}" type="presOf" srcId="{AB2E5D7E-71F9-41DA-AA2F-A66D2B23360F}" destId="{296FC5E5-9ED3-4CDD-A668-98336A494D5B}" srcOrd="0" destOrd="0" presId="urn:microsoft.com/office/officeart/2005/8/layout/vList6"/>
    <dgm:cxn modelId="{86EAA2C0-C66A-4478-BDEE-D7935FE69017}" type="presOf" srcId="{D9F6318A-F479-4380-968E-7DAC44FF5DC8}" destId="{FE2E57CB-D1F4-4031-97D3-AF796314182C}" srcOrd="0" destOrd="1" presId="urn:microsoft.com/office/officeart/2005/8/layout/vList6"/>
    <dgm:cxn modelId="{4CF531B6-7EA2-4A64-8E45-A35CD2A74B84}" srcId="{E1B9E9C4-4519-4045-A429-0782B72D5BC2}" destId="{A64CF0ED-1D30-4220-AACA-8076A5801145}" srcOrd="0" destOrd="0" parTransId="{BF736A42-E9F5-4827-90E3-97FDD2A2404B}" sibTransId="{5413BDF1-5BE4-4B7B-A216-37404F9A6885}"/>
    <dgm:cxn modelId="{EC621F17-2701-4685-AD80-64364ADC6DCC}" type="presOf" srcId="{E29893AA-57CA-4AFC-873C-81F06B99BE5A}" destId="{C6587AAD-B3C7-43FF-A2DA-79058E9F1A29}" srcOrd="0" destOrd="1" presId="urn:microsoft.com/office/officeart/2005/8/layout/vList6"/>
    <dgm:cxn modelId="{32C44601-FC50-4BD2-B938-9FB2D938BA07}" srcId="{E1B9E9C4-4519-4045-A429-0782B72D5BC2}" destId="{D9F6318A-F479-4380-968E-7DAC44FF5DC8}" srcOrd="1" destOrd="0" parTransId="{94EAE592-28CA-46AA-BB4B-4F99C7502FF0}" sibTransId="{606F2C7C-87EA-42DA-90ED-552342BAFAA3}"/>
    <dgm:cxn modelId="{2432CA51-C44C-4648-A2B6-CA6CD5C0F9C0}" type="presOf" srcId="{A64CF0ED-1D30-4220-AACA-8076A5801145}" destId="{FE2E57CB-D1F4-4031-97D3-AF796314182C}" srcOrd="0" destOrd="0" presId="urn:microsoft.com/office/officeart/2005/8/layout/vList6"/>
    <dgm:cxn modelId="{27ACB93E-0E1C-47A7-AA8D-C14FDAB86276}" type="presOf" srcId="{FA66C7F4-0C63-4AC8-A2FD-85B3C4B7FBC2}" destId="{A7593050-DF8B-4B4D-A4DD-19E6D1A52BE1}" srcOrd="0" destOrd="0" presId="urn:microsoft.com/office/officeart/2005/8/layout/vList6"/>
    <dgm:cxn modelId="{AEA7F987-140F-4B10-8CDF-CB9E28CC1199}" srcId="{AB2E5D7E-71F9-41DA-AA2F-A66D2B23360F}" destId="{E29893AA-57CA-4AFC-873C-81F06B99BE5A}" srcOrd="1" destOrd="0" parTransId="{F8B9629B-BD25-461A-9CAF-9A90B6E77F21}" sibTransId="{18AF1FE3-234E-4D1A-8FB8-35EE2199C939}"/>
    <dgm:cxn modelId="{3B9342A7-2049-4A8D-A8E0-9726FD0A95FA}" type="presParOf" srcId="{A7593050-DF8B-4B4D-A4DD-19E6D1A52BE1}" destId="{6736C189-B6AA-41B7-A8E6-7E39A200B95B}" srcOrd="0" destOrd="0" presId="urn:microsoft.com/office/officeart/2005/8/layout/vList6"/>
    <dgm:cxn modelId="{38B2B88B-7E33-48DE-B5F5-299008458FFC}" type="presParOf" srcId="{6736C189-B6AA-41B7-A8E6-7E39A200B95B}" destId="{405248D4-4CF4-4DB0-B31A-2152BCAB4BD4}" srcOrd="0" destOrd="0" presId="urn:microsoft.com/office/officeart/2005/8/layout/vList6"/>
    <dgm:cxn modelId="{A355D324-AE43-498E-8090-9A0849DACC4C}" type="presParOf" srcId="{6736C189-B6AA-41B7-A8E6-7E39A200B95B}" destId="{FE2E57CB-D1F4-4031-97D3-AF796314182C}" srcOrd="1" destOrd="0" presId="urn:microsoft.com/office/officeart/2005/8/layout/vList6"/>
    <dgm:cxn modelId="{102C1123-CCA6-4BD3-8A71-152E18AE97FB}" type="presParOf" srcId="{A7593050-DF8B-4B4D-A4DD-19E6D1A52BE1}" destId="{D790E372-4D78-42EC-9BCE-3BFFDA9E65B1}" srcOrd="1" destOrd="0" presId="urn:microsoft.com/office/officeart/2005/8/layout/vList6"/>
    <dgm:cxn modelId="{F8A2E2A7-1996-4E52-A507-F0732FDDD196}" type="presParOf" srcId="{A7593050-DF8B-4B4D-A4DD-19E6D1A52BE1}" destId="{F3B079FF-3F53-448B-90C2-B65A3EC6D18D}" srcOrd="2" destOrd="0" presId="urn:microsoft.com/office/officeart/2005/8/layout/vList6"/>
    <dgm:cxn modelId="{87A1530D-EBC9-42E4-B40B-AD47A1EADDB9}" type="presParOf" srcId="{F3B079FF-3F53-448B-90C2-B65A3EC6D18D}" destId="{296FC5E5-9ED3-4CDD-A668-98336A494D5B}" srcOrd="0" destOrd="0" presId="urn:microsoft.com/office/officeart/2005/8/layout/vList6"/>
    <dgm:cxn modelId="{4C2182FD-133C-448F-9F3F-15106DC49D62}" type="presParOf" srcId="{F3B079FF-3F53-448B-90C2-B65A3EC6D18D}" destId="{C6587AAD-B3C7-43FF-A2DA-79058E9F1A29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984D6-4949-40F0-AFA2-C7BE59F1D4D5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ADF6289-7B7D-41AE-B12B-E9917F4D4163}">
      <dgm:prSet phldrT="[文本]" custT="1"/>
      <dgm:spPr>
        <a:solidFill>
          <a:srgbClr val="0070C0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altLang="zh-CN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ID</a:t>
          </a:r>
          <a:r>
            <a: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和轻中度贫血</a:t>
          </a:r>
        </a:p>
      </dgm:t>
    </dgm:pt>
    <dgm:pt modelId="{004FBF12-026A-45B9-9108-4A6B826C9FE6}" type="parTrans" cxnId="{2900760D-CD18-47E6-ACF2-3BF0D21988E1}">
      <dgm:prSet/>
      <dgm:spPr/>
      <dgm:t>
        <a:bodyPr/>
        <a:lstStyle/>
        <a:p>
          <a:endParaRPr lang="zh-CN" altLang="en-US"/>
        </a:p>
      </dgm:t>
    </dgm:pt>
    <dgm:pt modelId="{92861644-D564-40F3-A123-D700FE6279F7}" type="sibTrans" cxnId="{2900760D-CD18-47E6-ACF2-3BF0D21988E1}">
      <dgm:prSet/>
      <dgm:spPr/>
      <dgm:t>
        <a:bodyPr/>
        <a:lstStyle/>
        <a:p>
          <a:endParaRPr lang="zh-CN" altLang="en-US"/>
        </a:p>
      </dgm:t>
    </dgm:pt>
    <dgm:pt modelId="{09BC2180-DAA5-4DA9-A289-213EC98C32AE}">
      <dgm:prSet phldrT="[文本]" custT="1"/>
      <dgm:spPr>
        <a:solidFill>
          <a:srgbClr val="FFFFFF">
            <a:alpha val="90000"/>
          </a:srgbClr>
        </a:solidFill>
        <a:ln w="12700"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口服铁剂</a:t>
          </a:r>
        </a:p>
      </dgm:t>
    </dgm:pt>
    <dgm:pt modelId="{75921AF7-E79F-4E36-972B-51FD026A8BCC}" type="parTrans" cxnId="{3C6ED7D6-7664-4011-9806-553889B74336}">
      <dgm:prSet/>
      <dgm:spPr/>
      <dgm:t>
        <a:bodyPr/>
        <a:lstStyle/>
        <a:p>
          <a:endParaRPr lang="zh-CN" altLang="en-US"/>
        </a:p>
      </dgm:t>
    </dgm:pt>
    <dgm:pt modelId="{29A6DCCA-904A-48D3-8A61-2BD9260CC754}" type="sibTrans" cxnId="{3C6ED7D6-7664-4011-9806-553889B74336}">
      <dgm:prSet/>
      <dgm:spPr/>
      <dgm:t>
        <a:bodyPr/>
        <a:lstStyle/>
        <a:p>
          <a:endParaRPr lang="zh-CN" altLang="en-US"/>
        </a:p>
      </dgm:t>
    </dgm:pt>
    <dgm:pt modelId="{B6BB470B-BB56-42B9-B48B-AF48FD4C8825}">
      <dgm:prSet phldrT="[文本]" custT="1"/>
      <dgm:spPr>
        <a:solidFill>
          <a:srgbClr val="FFFFFF">
            <a:alpha val="90000"/>
          </a:srgbClr>
        </a:solidFill>
        <a:ln w="12700"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改善饮食结构，进食富含铁的食物</a:t>
          </a:r>
        </a:p>
      </dgm:t>
    </dgm:pt>
    <dgm:pt modelId="{FC357725-424B-45E2-8802-EC4CA8ACE0DA}" type="parTrans" cxnId="{1340D3B5-813C-4498-AA2C-E0B3AC34FAAC}">
      <dgm:prSet/>
      <dgm:spPr/>
      <dgm:t>
        <a:bodyPr/>
        <a:lstStyle/>
        <a:p>
          <a:endParaRPr lang="zh-CN" altLang="en-US"/>
        </a:p>
      </dgm:t>
    </dgm:pt>
    <dgm:pt modelId="{02E44DE1-002B-49EB-BC99-4BF33CC296D4}" type="sibTrans" cxnId="{1340D3B5-813C-4498-AA2C-E0B3AC34FAAC}">
      <dgm:prSet/>
      <dgm:spPr/>
      <dgm:t>
        <a:bodyPr/>
        <a:lstStyle/>
        <a:p>
          <a:endParaRPr lang="zh-CN" altLang="en-US"/>
        </a:p>
      </dgm:t>
    </dgm:pt>
    <dgm:pt modelId="{25EA423E-5BA7-41BD-9BFB-3BAE23AA79C9}">
      <dgm:prSet phldrT="[文本]" custT="1"/>
      <dgm:spPr>
        <a:solidFill>
          <a:srgbClr val="0070C0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重度贫血者</a:t>
          </a:r>
        </a:p>
      </dgm:t>
    </dgm:pt>
    <dgm:pt modelId="{FC30EC9E-D744-4796-A391-EBD9A0197113}" type="parTrans" cxnId="{0976AB21-A9B4-46CC-8158-30A1998F9B78}">
      <dgm:prSet/>
      <dgm:spPr/>
      <dgm:t>
        <a:bodyPr/>
        <a:lstStyle/>
        <a:p>
          <a:endParaRPr lang="zh-CN" altLang="en-US"/>
        </a:p>
      </dgm:t>
    </dgm:pt>
    <dgm:pt modelId="{88ABDF16-0CE1-4968-98A6-77C510795DBA}" type="sibTrans" cxnId="{0976AB21-A9B4-46CC-8158-30A1998F9B78}">
      <dgm:prSet/>
      <dgm:spPr/>
      <dgm:t>
        <a:bodyPr/>
        <a:lstStyle/>
        <a:p>
          <a:endParaRPr lang="zh-CN" altLang="en-US"/>
        </a:p>
      </dgm:t>
    </dgm:pt>
    <dgm:pt modelId="{CC290330-E944-4E02-BEFA-3C03594F944D}">
      <dgm:prSet phldrT="[文本]" custT="1"/>
      <dgm:spPr>
        <a:solidFill>
          <a:srgbClr val="FFFFFF">
            <a:alpha val="90000"/>
          </a:srgbClr>
        </a:solidFill>
        <a:ln w="12700"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口服或注射铁剂</a:t>
          </a:r>
        </a:p>
      </dgm:t>
    </dgm:pt>
    <dgm:pt modelId="{62977D18-F68E-4839-9CAC-CA4209FE8586}" type="parTrans" cxnId="{404BE6B8-53BB-4912-ACF1-8380363E52E8}">
      <dgm:prSet/>
      <dgm:spPr/>
      <dgm:t>
        <a:bodyPr/>
        <a:lstStyle/>
        <a:p>
          <a:endParaRPr lang="zh-CN" altLang="en-US"/>
        </a:p>
      </dgm:t>
    </dgm:pt>
    <dgm:pt modelId="{8A3BF785-E269-415B-9B42-5112E4447D5F}" type="sibTrans" cxnId="{404BE6B8-53BB-4912-ACF1-8380363E52E8}">
      <dgm:prSet/>
      <dgm:spPr/>
      <dgm:t>
        <a:bodyPr/>
        <a:lstStyle/>
        <a:p>
          <a:endParaRPr lang="zh-CN" altLang="en-US"/>
        </a:p>
      </dgm:t>
    </dgm:pt>
    <dgm:pt modelId="{65471BEB-A003-443D-A382-5F962FFD8E8D}">
      <dgm:prSet phldrT="[文本]" custT="1"/>
      <dgm:spPr>
        <a:solidFill>
          <a:srgbClr val="FFFFFF">
            <a:alpha val="90000"/>
          </a:srgbClr>
        </a:solidFill>
        <a:ln w="12700">
          <a:solidFill>
            <a:schemeClr val="accent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少量多次输注浓缩红细胞</a:t>
          </a:r>
        </a:p>
      </dgm:t>
    </dgm:pt>
    <dgm:pt modelId="{87F8E636-A820-4193-B99D-E0E7A0EA95B0}" type="parTrans" cxnId="{BA238614-6E16-4A40-9ACC-54728B1E8061}">
      <dgm:prSet/>
      <dgm:spPr/>
      <dgm:t>
        <a:bodyPr/>
        <a:lstStyle/>
        <a:p>
          <a:endParaRPr lang="zh-CN" altLang="en-US"/>
        </a:p>
      </dgm:t>
    </dgm:pt>
    <dgm:pt modelId="{79613EE3-19FC-41A1-9345-D060678DCC6F}" type="sibTrans" cxnId="{BA238614-6E16-4A40-9ACC-54728B1E8061}">
      <dgm:prSet/>
      <dgm:spPr/>
      <dgm:t>
        <a:bodyPr/>
        <a:lstStyle/>
        <a:p>
          <a:endParaRPr lang="zh-CN" altLang="en-US"/>
        </a:p>
      </dgm:t>
    </dgm:pt>
    <dgm:pt modelId="{402FF29D-4025-4A12-9E8B-00527487958C}">
      <dgm:prSet phldrT="[文本]" custT="1"/>
      <dgm:spPr>
        <a:solidFill>
          <a:srgbClr val="0070C0"/>
        </a:solidFill>
        <a:ln>
          <a:noFill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极重度贫血</a:t>
          </a:r>
        </a:p>
      </dgm:t>
    </dgm:pt>
    <dgm:pt modelId="{168BE43E-129A-4EFB-8F15-D5D852D3EAE3}" type="parTrans" cxnId="{B04D0A14-95FD-4EE3-940C-C803D7C58DE6}">
      <dgm:prSet/>
      <dgm:spPr/>
      <dgm:t>
        <a:bodyPr/>
        <a:lstStyle/>
        <a:p>
          <a:endParaRPr lang="zh-CN" altLang="en-US"/>
        </a:p>
      </dgm:t>
    </dgm:pt>
    <dgm:pt modelId="{D5C89E0D-9F5E-4F1C-B2FE-CBCFCACC3E13}" type="sibTrans" cxnId="{B04D0A14-95FD-4EE3-940C-C803D7C58DE6}">
      <dgm:prSet/>
      <dgm:spPr/>
      <dgm:t>
        <a:bodyPr/>
        <a:lstStyle/>
        <a:p>
          <a:endParaRPr lang="zh-CN" altLang="en-US"/>
        </a:p>
      </dgm:t>
    </dgm:pt>
    <dgm:pt modelId="{459AB4F7-2484-4548-92BF-78DA161A5514}">
      <dgm:prSet phldrT="[文本]" custT="1"/>
      <dgm:spPr>
        <a:solidFill>
          <a:srgbClr val="FFFFFF">
            <a:alpha val="90000"/>
          </a:srgbClr>
        </a:solidFill>
        <a:ln w="12700">
          <a:solidFill>
            <a:schemeClr val="accent1">
              <a:alpha val="89804"/>
            </a:scheme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首选输注浓缩红细胞，待</a:t>
          </a:r>
          <a:r>
            <a:rPr lang="en-US" altLang="zh-CN" sz="20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Hb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达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70g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／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L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、症状改善，改口服或注射铁剂</a:t>
          </a:r>
        </a:p>
      </dgm:t>
    </dgm:pt>
    <dgm:pt modelId="{79C95B40-8F20-40E7-A849-ECC01BE71DA9}" type="parTrans" cxnId="{DFB4DC35-81EE-47D9-A35D-1501A1E380BE}">
      <dgm:prSet/>
      <dgm:spPr/>
      <dgm:t>
        <a:bodyPr/>
        <a:lstStyle/>
        <a:p>
          <a:endParaRPr lang="zh-CN" altLang="en-US"/>
        </a:p>
      </dgm:t>
    </dgm:pt>
    <dgm:pt modelId="{4B805830-D8A6-44AA-A81D-1B6A64A144E7}" type="sibTrans" cxnId="{DFB4DC35-81EE-47D9-A35D-1501A1E380BE}">
      <dgm:prSet/>
      <dgm:spPr/>
      <dgm:t>
        <a:bodyPr/>
        <a:lstStyle/>
        <a:p>
          <a:endParaRPr lang="zh-CN" altLang="en-US"/>
        </a:p>
      </dgm:t>
    </dgm:pt>
    <dgm:pt modelId="{57D2047E-8B5A-40BB-B8CA-2D6915FE0346}" type="pres">
      <dgm:prSet presAssocID="{00C984D6-4949-40F0-AFA2-C7BE59F1D4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8C0F1E0-EF20-4DB0-B9BB-776D30EA4C16}" type="pres">
      <dgm:prSet presAssocID="{6ADF6289-7B7D-41AE-B12B-E9917F4D4163}" presName="composite" presStyleCnt="0"/>
      <dgm:spPr/>
    </dgm:pt>
    <dgm:pt modelId="{EF6EC830-70C5-473A-8ECB-CB56FB60DB45}" type="pres">
      <dgm:prSet presAssocID="{6ADF6289-7B7D-41AE-B12B-E9917F4D41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AD6843-C326-4D79-AAF8-B571CB66DA2B}" type="pres">
      <dgm:prSet presAssocID="{6ADF6289-7B7D-41AE-B12B-E9917F4D416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365614-C96B-4981-A139-6C51F2F64B72}" type="pres">
      <dgm:prSet presAssocID="{92861644-D564-40F3-A123-D700FE6279F7}" presName="space" presStyleCnt="0"/>
      <dgm:spPr/>
    </dgm:pt>
    <dgm:pt modelId="{18BFAE96-8DB9-4BD3-A7A9-64EE89BF1321}" type="pres">
      <dgm:prSet presAssocID="{25EA423E-5BA7-41BD-9BFB-3BAE23AA79C9}" presName="composite" presStyleCnt="0"/>
      <dgm:spPr/>
    </dgm:pt>
    <dgm:pt modelId="{09CED09E-C84B-4202-8DC7-2047062222C9}" type="pres">
      <dgm:prSet presAssocID="{25EA423E-5BA7-41BD-9BFB-3BAE23AA79C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069528-E860-4742-A88A-55CC2175542A}" type="pres">
      <dgm:prSet presAssocID="{25EA423E-5BA7-41BD-9BFB-3BAE23AA79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18C477-12A9-43ED-AF48-8D65E7BBE937}" type="pres">
      <dgm:prSet presAssocID="{88ABDF16-0CE1-4968-98A6-77C510795DBA}" presName="space" presStyleCnt="0"/>
      <dgm:spPr/>
    </dgm:pt>
    <dgm:pt modelId="{E4023315-28EA-4CC3-A4D1-4B8208530383}" type="pres">
      <dgm:prSet presAssocID="{402FF29D-4025-4A12-9E8B-00527487958C}" presName="composite" presStyleCnt="0"/>
      <dgm:spPr/>
    </dgm:pt>
    <dgm:pt modelId="{170D6F68-3727-410F-9835-44AD48E2DC4C}" type="pres">
      <dgm:prSet presAssocID="{402FF29D-4025-4A12-9E8B-00527487958C}" presName="parTx" presStyleLbl="alignNode1" presStyleIdx="2" presStyleCnt="3" custScaleX="1024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D594CE-448F-4274-BEF3-B8577DA198E9}" type="pres">
      <dgm:prSet presAssocID="{402FF29D-4025-4A12-9E8B-00527487958C}" presName="desTx" presStyleLbl="alignAccFollowNode1" presStyleIdx="2" presStyleCnt="3" custScaleX="997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B4DC35-81EE-47D9-A35D-1501A1E380BE}" srcId="{402FF29D-4025-4A12-9E8B-00527487958C}" destId="{459AB4F7-2484-4548-92BF-78DA161A5514}" srcOrd="0" destOrd="0" parTransId="{79C95B40-8F20-40E7-A849-ECC01BE71DA9}" sibTransId="{4B805830-D8A6-44AA-A81D-1B6A64A144E7}"/>
    <dgm:cxn modelId="{1C3FF8F6-095C-4545-A3C5-240FB25DCC8E}" type="presOf" srcId="{00C984D6-4949-40F0-AFA2-C7BE59F1D4D5}" destId="{57D2047E-8B5A-40BB-B8CA-2D6915FE0346}" srcOrd="0" destOrd="0" presId="urn:microsoft.com/office/officeart/2005/8/layout/hList1"/>
    <dgm:cxn modelId="{2900760D-CD18-47E6-ACF2-3BF0D21988E1}" srcId="{00C984D6-4949-40F0-AFA2-C7BE59F1D4D5}" destId="{6ADF6289-7B7D-41AE-B12B-E9917F4D4163}" srcOrd="0" destOrd="0" parTransId="{004FBF12-026A-45B9-9108-4A6B826C9FE6}" sibTransId="{92861644-D564-40F3-A123-D700FE6279F7}"/>
    <dgm:cxn modelId="{BA238614-6E16-4A40-9ACC-54728B1E8061}" srcId="{25EA423E-5BA7-41BD-9BFB-3BAE23AA79C9}" destId="{65471BEB-A003-443D-A382-5F962FFD8E8D}" srcOrd="1" destOrd="0" parTransId="{87F8E636-A820-4193-B99D-E0E7A0EA95B0}" sibTransId="{79613EE3-19FC-41A1-9345-D060678DCC6F}"/>
    <dgm:cxn modelId="{FAE3E1D1-A25D-44CD-85EE-1C9917ED8EC9}" type="presOf" srcId="{6ADF6289-7B7D-41AE-B12B-E9917F4D4163}" destId="{EF6EC830-70C5-473A-8ECB-CB56FB60DB45}" srcOrd="0" destOrd="0" presId="urn:microsoft.com/office/officeart/2005/8/layout/hList1"/>
    <dgm:cxn modelId="{6BA817D2-8007-4B80-A822-A2ACCB912869}" type="presOf" srcId="{65471BEB-A003-443D-A382-5F962FFD8E8D}" destId="{BC069528-E860-4742-A88A-55CC2175542A}" srcOrd="0" destOrd="1" presId="urn:microsoft.com/office/officeart/2005/8/layout/hList1"/>
    <dgm:cxn modelId="{3D11A852-0594-4D59-92AC-9E83BA5FD109}" type="presOf" srcId="{402FF29D-4025-4A12-9E8B-00527487958C}" destId="{170D6F68-3727-410F-9835-44AD48E2DC4C}" srcOrd="0" destOrd="0" presId="urn:microsoft.com/office/officeart/2005/8/layout/hList1"/>
    <dgm:cxn modelId="{73D8C688-9BB7-4EED-9364-A360E0D5AD23}" type="presOf" srcId="{09BC2180-DAA5-4DA9-A289-213EC98C32AE}" destId="{78AD6843-C326-4D79-AAF8-B571CB66DA2B}" srcOrd="0" destOrd="0" presId="urn:microsoft.com/office/officeart/2005/8/layout/hList1"/>
    <dgm:cxn modelId="{3C6ED7D6-7664-4011-9806-553889B74336}" srcId="{6ADF6289-7B7D-41AE-B12B-E9917F4D4163}" destId="{09BC2180-DAA5-4DA9-A289-213EC98C32AE}" srcOrd="0" destOrd="0" parTransId="{75921AF7-E79F-4E36-972B-51FD026A8BCC}" sibTransId="{29A6DCCA-904A-48D3-8A61-2BD9260CC754}"/>
    <dgm:cxn modelId="{1340D3B5-813C-4498-AA2C-E0B3AC34FAAC}" srcId="{6ADF6289-7B7D-41AE-B12B-E9917F4D4163}" destId="{B6BB470B-BB56-42B9-B48B-AF48FD4C8825}" srcOrd="1" destOrd="0" parTransId="{FC357725-424B-45E2-8802-EC4CA8ACE0DA}" sibTransId="{02E44DE1-002B-49EB-BC99-4BF33CC296D4}"/>
    <dgm:cxn modelId="{B04D0A14-95FD-4EE3-940C-C803D7C58DE6}" srcId="{00C984D6-4949-40F0-AFA2-C7BE59F1D4D5}" destId="{402FF29D-4025-4A12-9E8B-00527487958C}" srcOrd="2" destOrd="0" parTransId="{168BE43E-129A-4EFB-8F15-D5D852D3EAE3}" sibTransId="{D5C89E0D-9F5E-4F1C-B2FE-CBCFCACC3E13}"/>
    <dgm:cxn modelId="{404BE6B8-53BB-4912-ACF1-8380363E52E8}" srcId="{25EA423E-5BA7-41BD-9BFB-3BAE23AA79C9}" destId="{CC290330-E944-4E02-BEFA-3C03594F944D}" srcOrd="0" destOrd="0" parTransId="{62977D18-F68E-4839-9CAC-CA4209FE8586}" sibTransId="{8A3BF785-E269-415B-9B42-5112E4447D5F}"/>
    <dgm:cxn modelId="{546C58C9-E058-4DD1-A5B3-F19C7137EE61}" type="presOf" srcId="{25EA423E-5BA7-41BD-9BFB-3BAE23AA79C9}" destId="{09CED09E-C84B-4202-8DC7-2047062222C9}" srcOrd="0" destOrd="0" presId="urn:microsoft.com/office/officeart/2005/8/layout/hList1"/>
    <dgm:cxn modelId="{A1D314DA-2DF3-4E16-BB6A-2AAE2CECE23A}" type="presOf" srcId="{CC290330-E944-4E02-BEFA-3C03594F944D}" destId="{BC069528-E860-4742-A88A-55CC2175542A}" srcOrd="0" destOrd="0" presId="urn:microsoft.com/office/officeart/2005/8/layout/hList1"/>
    <dgm:cxn modelId="{57B33B1F-1BC4-4CE5-ADD6-5283FE9EE295}" type="presOf" srcId="{459AB4F7-2484-4548-92BF-78DA161A5514}" destId="{88D594CE-448F-4274-BEF3-B8577DA198E9}" srcOrd="0" destOrd="0" presId="urn:microsoft.com/office/officeart/2005/8/layout/hList1"/>
    <dgm:cxn modelId="{0976AB21-A9B4-46CC-8158-30A1998F9B78}" srcId="{00C984D6-4949-40F0-AFA2-C7BE59F1D4D5}" destId="{25EA423E-5BA7-41BD-9BFB-3BAE23AA79C9}" srcOrd="1" destOrd="0" parTransId="{FC30EC9E-D744-4796-A391-EBD9A0197113}" sibTransId="{88ABDF16-0CE1-4968-98A6-77C510795DBA}"/>
    <dgm:cxn modelId="{8BDB48CE-634F-4E4C-A8B5-03BECBD8A418}" type="presOf" srcId="{B6BB470B-BB56-42B9-B48B-AF48FD4C8825}" destId="{78AD6843-C326-4D79-AAF8-B571CB66DA2B}" srcOrd="0" destOrd="1" presId="urn:microsoft.com/office/officeart/2005/8/layout/hList1"/>
    <dgm:cxn modelId="{529C935B-1938-44A0-97DE-88C947E283BB}" type="presParOf" srcId="{57D2047E-8B5A-40BB-B8CA-2D6915FE0346}" destId="{F8C0F1E0-EF20-4DB0-B9BB-776D30EA4C16}" srcOrd="0" destOrd="0" presId="urn:microsoft.com/office/officeart/2005/8/layout/hList1"/>
    <dgm:cxn modelId="{DB389D7B-A3CB-41D9-80F6-C7E995A080F4}" type="presParOf" srcId="{F8C0F1E0-EF20-4DB0-B9BB-776D30EA4C16}" destId="{EF6EC830-70C5-473A-8ECB-CB56FB60DB45}" srcOrd="0" destOrd="0" presId="urn:microsoft.com/office/officeart/2005/8/layout/hList1"/>
    <dgm:cxn modelId="{1DC0C3FF-E8F2-4F18-84F6-805D579C7F62}" type="presParOf" srcId="{F8C0F1E0-EF20-4DB0-B9BB-776D30EA4C16}" destId="{78AD6843-C326-4D79-AAF8-B571CB66DA2B}" srcOrd="1" destOrd="0" presId="urn:microsoft.com/office/officeart/2005/8/layout/hList1"/>
    <dgm:cxn modelId="{34A2A405-D781-49A0-B27A-0517FBF5E9AF}" type="presParOf" srcId="{57D2047E-8B5A-40BB-B8CA-2D6915FE0346}" destId="{16365614-C96B-4981-A139-6C51F2F64B72}" srcOrd="1" destOrd="0" presId="urn:microsoft.com/office/officeart/2005/8/layout/hList1"/>
    <dgm:cxn modelId="{8C292AD0-6630-4DBC-95A4-BC4B6D20B4D2}" type="presParOf" srcId="{57D2047E-8B5A-40BB-B8CA-2D6915FE0346}" destId="{18BFAE96-8DB9-4BD3-A7A9-64EE89BF1321}" srcOrd="2" destOrd="0" presId="urn:microsoft.com/office/officeart/2005/8/layout/hList1"/>
    <dgm:cxn modelId="{32EEEFAC-953E-45B9-BA86-FEB6D837A29C}" type="presParOf" srcId="{18BFAE96-8DB9-4BD3-A7A9-64EE89BF1321}" destId="{09CED09E-C84B-4202-8DC7-2047062222C9}" srcOrd="0" destOrd="0" presId="urn:microsoft.com/office/officeart/2005/8/layout/hList1"/>
    <dgm:cxn modelId="{1A9A11AC-0B58-44E5-99D6-3DE7C3983539}" type="presParOf" srcId="{18BFAE96-8DB9-4BD3-A7A9-64EE89BF1321}" destId="{BC069528-E860-4742-A88A-55CC2175542A}" srcOrd="1" destOrd="0" presId="urn:microsoft.com/office/officeart/2005/8/layout/hList1"/>
    <dgm:cxn modelId="{F0B06FB2-878D-48CD-A5AE-44C08DF0D545}" type="presParOf" srcId="{57D2047E-8B5A-40BB-B8CA-2D6915FE0346}" destId="{1918C477-12A9-43ED-AF48-8D65E7BBE937}" srcOrd="3" destOrd="0" presId="urn:microsoft.com/office/officeart/2005/8/layout/hList1"/>
    <dgm:cxn modelId="{26E1EF35-C1E0-41D2-B2DB-E15BF2D2F1E8}" type="presParOf" srcId="{57D2047E-8B5A-40BB-B8CA-2D6915FE0346}" destId="{E4023315-28EA-4CC3-A4D1-4B8208530383}" srcOrd="4" destOrd="0" presId="urn:microsoft.com/office/officeart/2005/8/layout/hList1"/>
    <dgm:cxn modelId="{CFEDEBC0-6EC0-4EA5-B413-8E0FC08D7697}" type="presParOf" srcId="{E4023315-28EA-4CC3-A4D1-4B8208530383}" destId="{170D6F68-3727-410F-9835-44AD48E2DC4C}" srcOrd="0" destOrd="0" presId="urn:microsoft.com/office/officeart/2005/8/layout/hList1"/>
    <dgm:cxn modelId="{52D53C1D-02CF-4D27-B345-B07D9C4C825F}" type="presParOf" srcId="{E4023315-28EA-4CC3-A4D1-4B8208530383}" destId="{88D594CE-448F-4274-BEF3-B8577DA198E9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9FB5F6-EC2C-41C4-BF73-66E99AB0971B}" type="doc">
      <dgm:prSet loTypeId="urn:microsoft.com/office/officeart/2005/8/layout/hList1" loCatId="list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34501FD-47B9-4627-BA88-2AB25ACCA5BA}">
      <dgm:prSet phldrT="[文本]" custT="1"/>
      <dgm:spPr>
        <a:solidFill>
          <a:srgbClr val="375FB9"/>
        </a:solidFill>
      </dgm:spPr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饮食</a:t>
          </a:r>
        </a:p>
      </dgm:t>
    </dgm:pt>
    <dgm:pt modelId="{931FDCD0-2BC4-42A3-98A6-F243ED60C968}" type="parTrans" cxnId="{4B850222-0C24-48F0-8058-D34ECB3EF1E8}">
      <dgm:prSet/>
      <dgm:spPr/>
      <dgm:t>
        <a:bodyPr/>
        <a:lstStyle/>
        <a:p>
          <a:endParaRPr lang="zh-CN" altLang="en-US"/>
        </a:p>
      </dgm:t>
    </dgm:pt>
    <dgm:pt modelId="{7C8352D2-A78A-4773-9A12-3E86DF1ECCBE}" type="sibTrans" cxnId="{4B850222-0C24-48F0-8058-D34ECB3EF1E8}">
      <dgm:prSet/>
      <dgm:spPr/>
      <dgm:t>
        <a:bodyPr/>
        <a:lstStyle/>
        <a:p>
          <a:endParaRPr lang="zh-CN" altLang="en-US"/>
        </a:p>
      </dgm:t>
    </dgm:pt>
    <dgm:pt modelId="{7FE5C2AC-D055-446A-9F6F-509D420F5D70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动物中铁吸收高于植物</a:t>
          </a:r>
        </a:p>
      </dgm:t>
    </dgm:pt>
    <dgm:pt modelId="{D362FC79-4ED2-4FF5-8E18-6196E5C713EB}" type="parTrans" cxnId="{74EB5A12-12A7-4F75-A76B-6498605C1CC5}">
      <dgm:prSet/>
      <dgm:spPr/>
      <dgm:t>
        <a:bodyPr/>
        <a:lstStyle/>
        <a:p>
          <a:endParaRPr lang="zh-CN" altLang="en-US"/>
        </a:p>
      </dgm:t>
    </dgm:pt>
    <dgm:pt modelId="{7F3419C1-A0A3-4A33-A182-A05D58F97A93}" type="sibTrans" cxnId="{74EB5A12-12A7-4F75-A76B-6498605C1CC5}">
      <dgm:prSet/>
      <dgm:spPr/>
      <dgm:t>
        <a:bodyPr/>
        <a:lstStyle/>
        <a:p>
          <a:endParaRPr lang="zh-CN" altLang="en-US"/>
        </a:p>
      </dgm:t>
    </dgm:pt>
    <dgm:pt modelId="{696E6979-92E3-4952-9DEC-D672DDB41110}">
      <dgm:prSet phldrT="[文本]" custT="1"/>
      <dgm:spPr>
        <a:solidFill>
          <a:srgbClr val="375FB9"/>
        </a:solidFill>
        <a:ln>
          <a:solidFill>
            <a:srgbClr val="375FB9"/>
          </a:solidFill>
        </a:ln>
      </dgm:spPr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静脉铁</a:t>
          </a:r>
        </a:p>
      </dgm:t>
    </dgm:pt>
    <dgm:pt modelId="{614605E3-6D99-4B19-BE71-9847A97AB110}" type="parTrans" cxnId="{7C756327-9E43-4F77-9C45-4DD2A6D9CF49}">
      <dgm:prSet/>
      <dgm:spPr/>
      <dgm:t>
        <a:bodyPr/>
        <a:lstStyle/>
        <a:p>
          <a:endParaRPr lang="zh-CN" altLang="en-US"/>
        </a:p>
      </dgm:t>
    </dgm:pt>
    <dgm:pt modelId="{287E0FDD-BB1F-463D-9C2C-A95935686655}" type="sibTrans" cxnId="{7C756327-9E43-4F77-9C45-4DD2A6D9CF49}">
      <dgm:prSet/>
      <dgm:spPr/>
      <dgm:t>
        <a:bodyPr/>
        <a:lstStyle/>
        <a:p>
          <a:endParaRPr lang="zh-CN" altLang="en-US"/>
        </a:p>
      </dgm:t>
    </dgm:pt>
    <dgm:pt modelId="{F0C84324-63F2-4026-A6F9-272256E3A74B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快速有效补铁</a:t>
          </a:r>
        </a:p>
      </dgm:t>
    </dgm:pt>
    <dgm:pt modelId="{E43C9B5A-5E67-44AD-9135-390569160130}" type="parTrans" cxnId="{1A9E60E1-27FD-4B40-91D7-6686B9B8885B}">
      <dgm:prSet/>
      <dgm:spPr/>
      <dgm:t>
        <a:bodyPr/>
        <a:lstStyle/>
        <a:p>
          <a:endParaRPr lang="zh-CN" altLang="en-US"/>
        </a:p>
      </dgm:t>
    </dgm:pt>
    <dgm:pt modelId="{75272FA0-C9CD-434A-B0E1-6476B2466354}" type="sibTrans" cxnId="{1A9E60E1-27FD-4B40-91D7-6686B9B8885B}">
      <dgm:prSet/>
      <dgm:spPr/>
      <dgm:t>
        <a:bodyPr/>
        <a:lstStyle/>
        <a:p>
          <a:endParaRPr lang="zh-CN" altLang="en-US"/>
        </a:p>
      </dgm:t>
    </dgm:pt>
    <dgm:pt modelId="{1D62242E-D5EF-46E1-B0EB-95B4326271C6}">
      <dgm:prSet phldrT="[文本]" custT="1"/>
      <dgm:spPr>
        <a:solidFill>
          <a:srgbClr val="375FB9"/>
        </a:solidFill>
      </dgm:spPr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输血</a:t>
          </a:r>
        </a:p>
      </dgm:t>
    </dgm:pt>
    <dgm:pt modelId="{1CE1C36F-4B10-48F7-9262-B474DF7A7E7D}" type="parTrans" cxnId="{5CE81821-877E-4B8E-A42C-5B407668F76A}">
      <dgm:prSet/>
      <dgm:spPr/>
      <dgm:t>
        <a:bodyPr/>
        <a:lstStyle/>
        <a:p>
          <a:endParaRPr lang="zh-CN" altLang="en-US"/>
        </a:p>
      </dgm:t>
    </dgm:pt>
    <dgm:pt modelId="{27782183-8D7B-4616-997D-898CC3FEF61A}" type="sibTrans" cxnId="{5CE81821-877E-4B8E-A42C-5B407668F76A}">
      <dgm:prSet/>
      <dgm:spPr/>
      <dgm:t>
        <a:bodyPr/>
        <a:lstStyle/>
        <a:p>
          <a:endParaRPr lang="zh-CN" altLang="en-US"/>
        </a:p>
      </dgm:t>
    </dgm:pt>
    <dgm:pt modelId="{A5ABC167-D179-42B1-8196-2DC04C431D56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快速补足血容量</a:t>
          </a:r>
        </a:p>
      </dgm:t>
    </dgm:pt>
    <dgm:pt modelId="{50166903-97FD-469C-90D0-A40A1C962C9D}" type="parTrans" cxnId="{718D3FBE-B297-4A93-807C-9721CC26B3F1}">
      <dgm:prSet/>
      <dgm:spPr/>
      <dgm:t>
        <a:bodyPr/>
        <a:lstStyle/>
        <a:p>
          <a:endParaRPr lang="zh-CN" altLang="en-US"/>
        </a:p>
      </dgm:t>
    </dgm:pt>
    <dgm:pt modelId="{D720D2AD-7F67-4FD8-A14C-D4C83E36FAD7}" type="sibTrans" cxnId="{718D3FBE-B297-4A93-807C-9721CC26B3F1}">
      <dgm:prSet/>
      <dgm:spPr/>
      <dgm:t>
        <a:bodyPr/>
        <a:lstStyle/>
        <a:p>
          <a:endParaRPr lang="zh-CN" altLang="en-US"/>
        </a:p>
      </dgm:t>
    </dgm:pt>
    <dgm:pt modelId="{E6CC4D1C-D831-4778-8E2D-ACBF86730C90}">
      <dgm:prSet custT="1"/>
      <dgm:spPr>
        <a:solidFill>
          <a:srgbClr val="375FB9"/>
        </a:solidFill>
      </dgm:spPr>
      <dgm:t>
        <a:bodyPr/>
        <a:lstStyle/>
        <a:p>
          <a:r>
            <a: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口服铁</a:t>
          </a:r>
        </a:p>
      </dgm:t>
    </dgm:pt>
    <dgm:pt modelId="{F58C191D-8E50-4D45-AE19-656DFF8B8F29}" type="parTrans" cxnId="{57AE72F5-9F3A-4C7B-B32F-D7FA855F03A7}">
      <dgm:prSet/>
      <dgm:spPr/>
      <dgm:t>
        <a:bodyPr/>
        <a:lstStyle/>
        <a:p>
          <a:endParaRPr lang="zh-CN" altLang="en-US"/>
        </a:p>
      </dgm:t>
    </dgm:pt>
    <dgm:pt modelId="{C1874BC7-02A4-46D9-8BA3-837AEFB9DAF0}" type="sibTrans" cxnId="{57AE72F5-9F3A-4C7B-B32F-D7FA855F03A7}">
      <dgm:prSet/>
      <dgm:spPr/>
      <dgm:t>
        <a:bodyPr/>
        <a:lstStyle/>
        <a:p>
          <a:endParaRPr lang="zh-CN" altLang="en-US"/>
        </a:p>
      </dgm:t>
    </dgm:pt>
    <dgm:pt modelId="{8C7945E7-2F4B-4C93-8FDD-49AD6DDD45C6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服用便捷</a:t>
          </a:r>
        </a:p>
      </dgm:t>
    </dgm:pt>
    <dgm:pt modelId="{EA0CD79E-C609-4745-B93C-FA50B428684C}" type="parTrans" cxnId="{20E9D7DA-04CD-466F-8608-D56ACCFDF951}">
      <dgm:prSet/>
      <dgm:spPr/>
      <dgm:t>
        <a:bodyPr/>
        <a:lstStyle/>
        <a:p>
          <a:endParaRPr lang="zh-CN" altLang="en-US"/>
        </a:p>
      </dgm:t>
    </dgm:pt>
    <dgm:pt modelId="{1EC124E3-8E55-4242-9FFD-1EADB5C04BEA}" type="sibTrans" cxnId="{20E9D7DA-04CD-466F-8608-D56ACCFDF951}">
      <dgm:prSet/>
      <dgm:spPr/>
      <dgm:t>
        <a:bodyPr/>
        <a:lstStyle/>
        <a:p>
          <a:endParaRPr lang="zh-CN" altLang="en-US"/>
        </a:p>
      </dgm:t>
    </dgm:pt>
    <dgm:pt modelId="{5F9C67E7-C53D-43D4-89F1-A629E8B0047B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价格低廉</a:t>
          </a:r>
        </a:p>
      </dgm:t>
    </dgm:pt>
    <dgm:pt modelId="{973C0635-83CD-43ED-9121-B5F52296FDCE}" type="parTrans" cxnId="{16CA16D3-513F-45DF-A2E8-AD97EB7ABAD5}">
      <dgm:prSet/>
      <dgm:spPr/>
      <dgm:t>
        <a:bodyPr/>
        <a:lstStyle/>
        <a:p>
          <a:endParaRPr lang="zh-CN" altLang="en-US"/>
        </a:p>
      </dgm:t>
    </dgm:pt>
    <dgm:pt modelId="{97DF9928-6B2B-4E2F-945E-A8469D7A8271}" type="sibTrans" cxnId="{16CA16D3-513F-45DF-A2E8-AD97EB7ABAD5}">
      <dgm:prSet/>
      <dgm:spPr/>
      <dgm:t>
        <a:bodyPr/>
        <a:lstStyle/>
        <a:p>
          <a:endParaRPr lang="zh-CN" altLang="en-US"/>
        </a:p>
      </dgm:t>
    </dgm:pt>
    <dgm:pt modelId="{CC3583C0-60F5-4484-B826-1D633011D00E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耐受性良好</a:t>
          </a:r>
        </a:p>
      </dgm:t>
    </dgm:pt>
    <dgm:pt modelId="{2E699B22-6D4D-4C00-9A2F-9A5B83CAD3A8}" type="parTrans" cxnId="{0C013918-3048-4611-987F-90A54672AF67}">
      <dgm:prSet/>
      <dgm:spPr/>
      <dgm:t>
        <a:bodyPr/>
        <a:lstStyle/>
        <a:p>
          <a:endParaRPr lang="zh-CN" altLang="en-US"/>
        </a:p>
      </dgm:t>
    </dgm:pt>
    <dgm:pt modelId="{5CC250B0-4BF3-4CEE-9CCF-F57A5FFFF4C6}" type="sibTrans" cxnId="{0C013918-3048-4611-987F-90A54672AF67}">
      <dgm:prSet/>
      <dgm:spPr/>
      <dgm:t>
        <a:bodyPr/>
        <a:lstStyle/>
        <a:p>
          <a:endParaRPr lang="zh-CN" altLang="en-US"/>
        </a:p>
      </dgm:t>
    </dgm:pt>
    <dgm:pt modelId="{78C90900-3E51-4076-8862-D8EF84137F4A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zh-CN" altLang="en-US" sz="2400" dirty="0"/>
        </a:p>
      </dgm:t>
    </dgm:pt>
    <dgm:pt modelId="{B53B6C21-5F0D-497C-9532-7FA2F2A10C2E}" type="parTrans" cxnId="{83037B7B-61B7-4280-81FF-579D6575079D}">
      <dgm:prSet/>
      <dgm:spPr/>
      <dgm:t>
        <a:bodyPr/>
        <a:lstStyle/>
        <a:p>
          <a:endParaRPr lang="zh-CN" altLang="en-US"/>
        </a:p>
      </dgm:t>
    </dgm:pt>
    <dgm:pt modelId="{D431D876-CB40-413A-AFA1-C0A571E9CAC1}" type="sibTrans" cxnId="{83037B7B-61B7-4280-81FF-579D6575079D}">
      <dgm:prSet/>
      <dgm:spPr/>
      <dgm:t>
        <a:bodyPr/>
        <a:lstStyle/>
        <a:p>
          <a:endParaRPr lang="zh-CN" altLang="en-US"/>
        </a:p>
      </dgm:t>
    </dgm:pt>
    <dgm:pt modelId="{F747DB28-46D5-4225-B9E5-674B4F785FF0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zh-CN" altLang="en-US" sz="2400" dirty="0"/>
        </a:p>
      </dgm:t>
    </dgm:pt>
    <dgm:pt modelId="{4BB04142-88CB-4246-9EA7-B8526FA42D7C}" type="parTrans" cxnId="{E147E1FC-04A7-4108-A705-C8A198B283E9}">
      <dgm:prSet/>
      <dgm:spPr/>
      <dgm:t>
        <a:bodyPr/>
        <a:lstStyle/>
        <a:p>
          <a:endParaRPr lang="zh-CN" altLang="en-US"/>
        </a:p>
      </dgm:t>
    </dgm:pt>
    <dgm:pt modelId="{11B8C81E-271F-419D-BE0B-7EB3F86193D4}" type="sibTrans" cxnId="{E147E1FC-04A7-4108-A705-C8A198B283E9}">
      <dgm:prSet/>
      <dgm:spPr/>
      <dgm:t>
        <a:bodyPr/>
        <a:lstStyle/>
        <a:p>
          <a:endParaRPr lang="zh-CN" altLang="en-US"/>
        </a:p>
      </dgm:t>
    </dgm:pt>
    <dgm:pt modelId="{FE0578AC-C0C7-4D87-9EB7-31F9AC3CD2CF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zh-CN" altLang="en-US" sz="2400" dirty="0"/>
        </a:p>
      </dgm:t>
    </dgm:pt>
    <dgm:pt modelId="{11B5E31C-3123-4C4A-AF56-B0367627F46F}" type="parTrans" cxnId="{A776261E-56CB-4A72-936B-B12C3BE7FCEC}">
      <dgm:prSet/>
      <dgm:spPr/>
      <dgm:t>
        <a:bodyPr/>
        <a:lstStyle/>
        <a:p>
          <a:endParaRPr lang="zh-CN" altLang="en-US"/>
        </a:p>
      </dgm:t>
    </dgm:pt>
    <dgm:pt modelId="{53826129-864A-4525-9417-2520C57FB0D7}" type="sibTrans" cxnId="{A776261E-56CB-4A72-936B-B12C3BE7FCEC}">
      <dgm:prSet/>
      <dgm:spPr/>
      <dgm:t>
        <a:bodyPr/>
        <a:lstStyle/>
        <a:p>
          <a:endParaRPr lang="zh-CN" altLang="en-US"/>
        </a:p>
      </dgm:t>
    </dgm:pt>
    <dgm:pt modelId="{DD662366-0D0E-497A-811D-E520D8796B1F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zh-CN" altLang="en-US" sz="2400" dirty="0"/>
        </a:p>
      </dgm:t>
    </dgm:pt>
    <dgm:pt modelId="{17C4BE66-4DE4-4DC0-B79A-23C2783680CB}" type="parTrans" cxnId="{C72AF231-56D7-4FCA-86B0-8E036B285F89}">
      <dgm:prSet/>
      <dgm:spPr/>
      <dgm:t>
        <a:bodyPr/>
        <a:lstStyle/>
        <a:p>
          <a:endParaRPr lang="zh-CN" altLang="en-US"/>
        </a:p>
      </dgm:t>
    </dgm:pt>
    <dgm:pt modelId="{2D0121B0-C9BF-4E57-8C10-99A676AFF339}" type="sibTrans" cxnId="{C72AF231-56D7-4FCA-86B0-8E036B285F89}">
      <dgm:prSet/>
      <dgm:spPr/>
      <dgm:t>
        <a:bodyPr/>
        <a:lstStyle/>
        <a:p>
          <a:endParaRPr lang="zh-CN" altLang="en-US"/>
        </a:p>
      </dgm:t>
    </dgm:pt>
    <dgm:pt modelId="{655FFDAE-151D-40CB-BB36-B49556420AB0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适合紧急情况</a:t>
          </a:r>
        </a:p>
      </dgm:t>
    </dgm:pt>
    <dgm:pt modelId="{F39D474B-9D5A-46C9-A52C-E64039D39209}" type="parTrans" cxnId="{60C31CBB-70AB-4A34-8CC2-0C29FA0DDE3C}">
      <dgm:prSet/>
      <dgm:spPr/>
      <dgm:t>
        <a:bodyPr/>
        <a:lstStyle/>
        <a:p>
          <a:endParaRPr lang="zh-CN" altLang="en-US"/>
        </a:p>
      </dgm:t>
    </dgm:pt>
    <dgm:pt modelId="{7968A50B-344A-4CD8-B7FB-0D40488CBFFA}" type="sibTrans" cxnId="{60C31CBB-70AB-4A34-8CC2-0C29FA0DDE3C}">
      <dgm:prSet/>
      <dgm:spPr/>
      <dgm:t>
        <a:bodyPr/>
        <a:lstStyle/>
        <a:p>
          <a:endParaRPr lang="zh-CN" altLang="en-US"/>
        </a:p>
      </dgm:t>
    </dgm:pt>
    <dgm:pt modelId="{E4AC56A4-54B0-46A3-A34A-70FC6A5B603C}">
      <dgm:prSet phldrT="[文本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富含</a:t>
          </a:r>
          <a:r>
            <a:rPr lang="en-US" altLang="zh-CN" sz="20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VitC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食物</a:t>
          </a:r>
        </a:p>
      </dgm:t>
    </dgm:pt>
    <dgm:pt modelId="{DD197313-D674-4E8F-A6C0-D88EAE5ECB4B}" type="parTrans" cxnId="{3328EA70-B6BA-46AF-805F-C5B1F5C69E4A}">
      <dgm:prSet/>
      <dgm:spPr/>
    </dgm:pt>
    <dgm:pt modelId="{8CA6CD8F-14D5-469D-9F56-E51E027DB43B}" type="sibTrans" cxnId="{3328EA70-B6BA-46AF-805F-C5B1F5C69E4A}">
      <dgm:prSet/>
      <dgm:spPr/>
    </dgm:pt>
    <dgm:pt modelId="{9A5C842D-CAFD-412E-99D5-5F4E9B3CB15B}" type="pres">
      <dgm:prSet presAssocID="{859FB5F6-EC2C-41C4-BF73-66E99AB097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814D6B7-947D-4A8B-ADF4-E69F085BE2AB}" type="pres">
      <dgm:prSet presAssocID="{534501FD-47B9-4627-BA88-2AB25ACCA5BA}" presName="composite" presStyleCnt="0"/>
      <dgm:spPr/>
    </dgm:pt>
    <dgm:pt modelId="{445A628D-0472-4658-A9E3-203838DB5497}" type="pres">
      <dgm:prSet presAssocID="{534501FD-47B9-4627-BA88-2AB25ACCA5B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D02DD9-B900-4960-A754-AD8741279B53}" type="pres">
      <dgm:prSet presAssocID="{534501FD-47B9-4627-BA88-2AB25ACCA5B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7B83CA-6B95-497F-AA92-9E3E49223CEB}" type="pres">
      <dgm:prSet presAssocID="{7C8352D2-A78A-4773-9A12-3E86DF1ECCBE}" presName="space" presStyleCnt="0"/>
      <dgm:spPr/>
    </dgm:pt>
    <dgm:pt modelId="{6F028854-0B2B-43DD-82DB-EE966F80556F}" type="pres">
      <dgm:prSet presAssocID="{E6CC4D1C-D831-4778-8E2D-ACBF86730C90}" presName="composite" presStyleCnt="0"/>
      <dgm:spPr/>
    </dgm:pt>
    <dgm:pt modelId="{2F710CEB-DD71-41FD-B374-554D437CC147}" type="pres">
      <dgm:prSet presAssocID="{E6CC4D1C-D831-4778-8E2D-ACBF86730C9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78AC2F-64D9-4773-B5B2-1ED578856436}" type="pres">
      <dgm:prSet presAssocID="{E6CC4D1C-D831-4778-8E2D-ACBF86730C9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0771D9-2ABE-4C8F-A2EA-E4412CAD4887}" type="pres">
      <dgm:prSet presAssocID="{C1874BC7-02A4-46D9-8BA3-837AEFB9DAF0}" presName="space" presStyleCnt="0"/>
      <dgm:spPr/>
    </dgm:pt>
    <dgm:pt modelId="{E3F031EB-C210-48EE-8377-CBFDA2FFD2B1}" type="pres">
      <dgm:prSet presAssocID="{696E6979-92E3-4952-9DEC-D672DDB41110}" presName="composite" presStyleCnt="0"/>
      <dgm:spPr/>
    </dgm:pt>
    <dgm:pt modelId="{0735D568-B467-43E3-BB90-1D41CC208856}" type="pres">
      <dgm:prSet presAssocID="{696E6979-92E3-4952-9DEC-D672DDB4111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62E0ED-D06F-4976-A5DA-8F147AF5A667}" type="pres">
      <dgm:prSet presAssocID="{696E6979-92E3-4952-9DEC-D672DDB4111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33DA78-4A5A-4C75-922F-DBA6B4202CDF}" type="pres">
      <dgm:prSet presAssocID="{287E0FDD-BB1F-463D-9C2C-A95935686655}" presName="space" presStyleCnt="0"/>
      <dgm:spPr/>
    </dgm:pt>
    <dgm:pt modelId="{F38C80FA-D26E-4210-80BD-D50CC6453995}" type="pres">
      <dgm:prSet presAssocID="{1D62242E-D5EF-46E1-B0EB-95B4326271C6}" presName="composite" presStyleCnt="0"/>
      <dgm:spPr/>
    </dgm:pt>
    <dgm:pt modelId="{C07FA6FD-AC85-43D6-9E4C-8FB7607E411F}" type="pres">
      <dgm:prSet presAssocID="{1D62242E-D5EF-46E1-B0EB-95B4326271C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77FD0D-0582-4056-A1F5-EB102AF8F7E8}" type="pres">
      <dgm:prSet presAssocID="{1D62242E-D5EF-46E1-B0EB-95B4326271C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C756327-9E43-4F77-9C45-4DD2A6D9CF49}" srcId="{859FB5F6-EC2C-41C4-BF73-66E99AB0971B}" destId="{696E6979-92E3-4952-9DEC-D672DDB41110}" srcOrd="2" destOrd="0" parTransId="{614605E3-6D99-4B19-BE71-9847A97AB110}" sibTransId="{287E0FDD-BB1F-463D-9C2C-A95935686655}"/>
    <dgm:cxn modelId="{7B82FAE8-C3EE-4DA4-9A54-B107F63C9064}" type="presOf" srcId="{FE0578AC-C0C7-4D87-9EB7-31F9AC3CD2CF}" destId="{4162E0ED-D06F-4976-A5DA-8F147AF5A667}" srcOrd="0" destOrd="0" presId="urn:microsoft.com/office/officeart/2005/8/layout/hList1"/>
    <dgm:cxn modelId="{57AE72F5-9F3A-4C7B-B32F-D7FA855F03A7}" srcId="{859FB5F6-EC2C-41C4-BF73-66E99AB0971B}" destId="{E6CC4D1C-D831-4778-8E2D-ACBF86730C90}" srcOrd="1" destOrd="0" parTransId="{F58C191D-8E50-4D45-AE19-656DFF8B8F29}" sibTransId="{C1874BC7-02A4-46D9-8BA3-837AEFB9DAF0}"/>
    <dgm:cxn modelId="{538AFDD0-D9B3-4026-9E72-D8608387DEFA}" type="presOf" srcId="{E4AC56A4-54B0-46A3-A34A-70FC6A5B603C}" destId="{5CD02DD9-B900-4960-A754-AD8741279B53}" srcOrd="0" destOrd="2" presId="urn:microsoft.com/office/officeart/2005/8/layout/hList1"/>
    <dgm:cxn modelId="{5CE81821-877E-4B8E-A42C-5B407668F76A}" srcId="{859FB5F6-EC2C-41C4-BF73-66E99AB0971B}" destId="{1D62242E-D5EF-46E1-B0EB-95B4326271C6}" srcOrd="3" destOrd="0" parTransId="{1CE1C36F-4B10-48F7-9262-B474DF7A7E7D}" sibTransId="{27782183-8D7B-4616-997D-898CC3FEF61A}"/>
    <dgm:cxn modelId="{2DA17C74-D3C5-4E59-91B8-81FB673DABFE}" type="presOf" srcId="{655FFDAE-151D-40CB-BB36-B49556420AB0}" destId="{2377FD0D-0582-4056-A1F5-EB102AF8F7E8}" srcOrd="0" destOrd="2" presId="urn:microsoft.com/office/officeart/2005/8/layout/hList1"/>
    <dgm:cxn modelId="{3863CBEC-CB48-47CE-A4E2-2BB6A7314AE2}" type="presOf" srcId="{F747DB28-46D5-4225-B9E5-674B4F785FF0}" destId="{BF78AC2F-64D9-4773-B5B2-1ED578856436}" srcOrd="0" destOrd="0" presId="urn:microsoft.com/office/officeart/2005/8/layout/hList1"/>
    <dgm:cxn modelId="{20E9D7DA-04CD-466F-8608-D56ACCFDF951}" srcId="{E6CC4D1C-D831-4778-8E2D-ACBF86730C90}" destId="{8C7945E7-2F4B-4C93-8FDD-49AD6DDD45C6}" srcOrd="1" destOrd="0" parTransId="{EA0CD79E-C609-4745-B93C-FA50B428684C}" sibTransId="{1EC124E3-8E55-4242-9FFD-1EADB5C04BEA}"/>
    <dgm:cxn modelId="{04F91CBE-2F14-4797-A95B-6155B8A25E03}" type="presOf" srcId="{5F9C67E7-C53D-43D4-89F1-A629E8B0047B}" destId="{BF78AC2F-64D9-4773-B5B2-1ED578856436}" srcOrd="0" destOrd="2" presId="urn:microsoft.com/office/officeart/2005/8/layout/hList1"/>
    <dgm:cxn modelId="{33411B86-E574-4A30-BF65-B5A61785E403}" type="presOf" srcId="{696E6979-92E3-4952-9DEC-D672DDB41110}" destId="{0735D568-B467-43E3-BB90-1D41CC208856}" srcOrd="0" destOrd="0" presId="urn:microsoft.com/office/officeart/2005/8/layout/hList1"/>
    <dgm:cxn modelId="{E147E1FC-04A7-4108-A705-C8A198B283E9}" srcId="{E6CC4D1C-D831-4778-8E2D-ACBF86730C90}" destId="{F747DB28-46D5-4225-B9E5-674B4F785FF0}" srcOrd="0" destOrd="0" parTransId="{4BB04142-88CB-4246-9EA7-B8526FA42D7C}" sibTransId="{11B8C81E-271F-419D-BE0B-7EB3F86193D4}"/>
    <dgm:cxn modelId="{C8ABBB3F-93F5-4ECA-ACD2-47AAD3270D8B}" type="presOf" srcId="{78C90900-3E51-4076-8862-D8EF84137F4A}" destId="{5CD02DD9-B900-4960-A754-AD8741279B53}" srcOrd="0" destOrd="0" presId="urn:microsoft.com/office/officeart/2005/8/layout/hList1"/>
    <dgm:cxn modelId="{65A5BA30-AF87-4D8B-9789-8A7875C07E2F}" type="presOf" srcId="{7FE5C2AC-D055-446A-9F6F-509D420F5D70}" destId="{5CD02DD9-B900-4960-A754-AD8741279B53}" srcOrd="0" destOrd="1" presId="urn:microsoft.com/office/officeart/2005/8/layout/hList1"/>
    <dgm:cxn modelId="{4B850222-0C24-48F0-8058-D34ECB3EF1E8}" srcId="{859FB5F6-EC2C-41C4-BF73-66E99AB0971B}" destId="{534501FD-47B9-4627-BA88-2AB25ACCA5BA}" srcOrd="0" destOrd="0" parTransId="{931FDCD0-2BC4-42A3-98A6-F243ED60C968}" sibTransId="{7C8352D2-A78A-4773-9A12-3E86DF1ECCBE}"/>
    <dgm:cxn modelId="{A776261E-56CB-4A72-936B-B12C3BE7FCEC}" srcId="{696E6979-92E3-4952-9DEC-D672DDB41110}" destId="{FE0578AC-C0C7-4D87-9EB7-31F9AC3CD2CF}" srcOrd="0" destOrd="0" parTransId="{11B5E31C-3123-4C4A-AF56-B0367627F46F}" sibTransId="{53826129-864A-4525-9417-2520C57FB0D7}"/>
    <dgm:cxn modelId="{718D3FBE-B297-4A93-807C-9721CC26B3F1}" srcId="{1D62242E-D5EF-46E1-B0EB-95B4326271C6}" destId="{A5ABC167-D179-42B1-8196-2DC04C431D56}" srcOrd="1" destOrd="0" parTransId="{50166903-97FD-469C-90D0-A40A1C962C9D}" sibTransId="{D720D2AD-7F67-4FD8-A14C-D4C83E36FAD7}"/>
    <dgm:cxn modelId="{1C78342C-295F-44BD-B87E-489BDABB88BF}" type="presOf" srcId="{CC3583C0-60F5-4484-B826-1D633011D00E}" destId="{4162E0ED-D06F-4976-A5DA-8F147AF5A667}" srcOrd="0" destOrd="2" presId="urn:microsoft.com/office/officeart/2005/8/layout/hList1"/>
    <dgm:cxn modelId="{E5974B97-C106-4EC3-98B0-57C116A74B05}" type="presOf" srcId="{534501FD-47B9-4627-BA88-2AB25ACCA5BA}" destId="{445A628D-0472-4658-A9E3-203838DB5497}" srcOrd="0" destOrd="0" presId="urn:microsoft.com/office/officeart/2005/8/layout/hList1"/>
    <dgm:cxn modelId="{16CA16D3-513F-45DF-A2E8-AD97EB7ABAD5}" srcId="{E6CC4D1C-D831-4778-8E2D-ACBF86730C90}" destId="{5F9C67E7-C53D-43D4-89F1-A629E8B0047B}" srcOrd="2" destOrd="0" parTransId="{973C0635-83CD-43ED-9121-B5F52296FDCE}" sibTransId="{97DF9928-6B2B-4E2F-945E-A8469D7A8271}"/>
    <dgm:cxn modelId="{0C013918-3048-4611-987F-90A54672AF67}" srcId="{696E6979-92E3-4952-9DEC-D672DDB41110}" destId="{CC3583C0-60F5-4484-B826-1D633011D00E}" srcOrd="2" destOrd="0" parTransId="{2E699B22-6D4D-4C00-9A2F-9A5B83CAD3A8}" sibTransId="{5CC250B0-4BF3-4CEE-9CCF-F57A5FFFF4C6}"/>
    <dgm:cxn modelId="{60C31CBB-70AB-4A34-8CC2-0C29FA0DDE3C}" srcId="{1D62242E-D5EF-46E1-B0EB-95B4326271C6}" destId="{655FFDAE-151D-40CB-BB36-B49556420AB0}" srcOrd="2" destOrd="0" parTransId="{F39D474B-9D5A-46C9-A52C-E64039D39209}" sibTransId="{7968A50B-344A-4CD8-B7FB-0D40488CBFFA}"/>
    <dgm:cxn modelId="{3328EA70-B6BA-46AF-805F-C5B1F5C69E4A}" srcId="{534501FD-47B9-4627-BA88-2AB25ACCA5BA}" destId="{E4AC56A4-54B0-46A3-A34A-70FC6A5B603C}" srcOrd="2" destOrd="0" parTransId="{DD197313-D674-4E8F-A6C0-D88EAE5ECB4B}" sibTransId="{8CA6CD8F-14D5-469D-9F56-E51E027DB43B}"/>
    <dgm:cxn modelId="{C72AF231-56D7-4FCA-86B0-8E036B285F89}" srcId="{1D62242E-D5EF-46E1-B0EB-95B4326271C6}" destId="{DD662366-0D0E-497A-811D-E520D8796B1F}" srcOrd="0" destOrd="0" parTransId="{17C4BE66-4DE4-4DC0-B79A-23C2783680CB}" sibTransId="{2D0121B0-C9BF-4E57-8C10-99A676AFF339}"/>
    <dgm:cxn modelId="{B0556ABB-F9E7-44CA-9345-281AC8AD922B}" type="presOf" srcId="{8C7945E7-2F4B-4C93-8FDD-49AD6DDD45C6}" destId="{BF78AC2F-64D9-4773-B5B2-1ED578856436}" srcOrd="0" destOrd="1" presId="urn:microsoft.com/office/officeart/2005/8/layout/hList1"/>
    <dgm:cxn modelId="{6578F5FD-679E-43C0-BB1D-2A9C9328B538}" type="presOf" srcId="{A5ABC167-D179-42B1-8196-2DC04C431D56}" destId="{2377FD0D-0582-4056-A1F5-EB102AF8F7E8}" srcOrd="0" destOrd="1" presId="urn:microsoft.com/office/officeart/2005/8/layout/hList1"/>
    <dgm:cxn modelId="{4E93E54E-181A-4DC6-8A8D-DDB5F8E4E84D}" type="presOf" srcId="{1D62242E-D5EF-46E1-B0EB-95B4326271C6}" destId="{C07FA6FD-AC85-43D6-9E4C-8FB7607E411F}" srcOrd="0" destOrd="0" presId="urn:microsoft.com/office/officeart/2005/8/layout/hList1"/>
    <dgm:cxn modelId="{83037B7B-61B7-4280-81FF-579D6575079D}" srcId="{534501FD-47B9-4627-BA88-2AB25ACCA5BA}" destId="{78C90900-3E51-4076-8862-D8EF84137F4A}" srcOrd="0" destOrd="0" parTransId="{B53B6C21-5F0D-497C-9532-7FA2F2A10C2E}" sibTransId="{D431D876-CB40-413A-AFA1-C0A571E9CAC1}"/>
    <dgm:cxn modelId="{41487B56-46C8-4652-A9F1-38A9BACC4FE9}" type="presOf" srcId="{F0C84324-63F2-4026-A6F9-272256E3A74B}" destId="{4162E0ED-D06F-4976-A5DA-8F147AF5A667}" srcOrd="0" destOrd="1" presId="urn:microsoft.com/office/officeart/2005/8/layout/hList1"/>
    <dgm:cxn modelId="{74EB5A12-12A7-4F75-A76B-6498605C1CC5}" srcId="{534501FD-47B9-4627-BA88-2AB25ACCA5BA}" destId="{7FE5C2AC-D055-446A-9F6F-509D420F5D70}" srcOrd="1" destOrd="0" parTransId="{D362FC79-4ED2-4FF5-8E18-6196E5C713EB}" sibTransId="{7F3419C1-A0A3-4A33-A182-A05D58F97A93}"/>
    <dgm:cxn modelId="{82C4C20B-65F6-4401-A057-9F508ACCED38}" type="presOf" srcId="{DD662366-0D0E-497A-811D-E520D8796B1F}" destId="{2377FD0D-0582-4056-A1F5-EB102AF8F7E8}" srcOrd="0" destOrd="0" presId="urn:microsoft.com/office/officeart/2005/8/layout/hList1"/>
    <dgm:cxn modelId="{DF0D61D5-C1AE-470B-9B0E-83CA0597022D}" type="presOf" srcId="{859FB5F6-EC2C-41C4-BF73-66E99AB0971B}" destId="{9A5C842D-CAFD-412E-99D5-5F4E9B3CB15B}" srcOrd="0" destOrd="0" presId="urn:microsoft.com/office/officeart/2005/8/layout/hList1"/>
    <dgm:cxn modelId="{A31F844E-14C0-4DB0-A3F6-C2A3B2A48560}" type="presOf" srcId="{E6CC4D1C-D831-4778-8E2D-ACBF86730C90}" destId="{2F710CEB-DD71-41FD-B374-554D437CC147}" srcOrd="0" destOrd="0" presId="urn:microsoft.com/office/officeart/2005/8/layout/hList1"/>
    <dgm:cxn modelId="{1A9E60E1-27FD-4B40-91D7-6686B9B8885B}" srcId="{696E6979-92E3-4952-9DEC-D672DDB41110}" destId="{F0C84324-63F2-4026-A6F9-272256E3A74B}" srcOrd="1" destOrd="0" parTransId="{E43C9B5A-5E67-44AD-9135-390569160130}" sibTransId="{75272FA0-C9CD-434A-B0E1-6476B2466354}"/>
    <dgm:cxn modelId="{B5E3365B-A7CD-49AC-85CC-46FD3C7778E6}" type="presParOf" srcId="{9A5C842D-CAFD-412E-99D5-5F4E9B3CB15B}" destId="{6814D6B7-947D-4A8B-ADF4-E69F085BE2AB}" srcOrd="0" destOrd="0" presId="urn:microsoft.com/office/officeart/2005/8/layout/hList1"/>
    <dgm:cxn modelId="{87F5FD81-D43B-4536-A4D1-C31AA3AD587A}" type="presParOf" srcId="{6814D6B7-947D-4A8B-ADF4-E69F085BE2AB}" destId="{445A628D-0472-4658-A9E3-203838DB5497}" srcOrd="0" destOrd="0" presId="urn:microsoft.com/office/officeart/2005/8/layout/hList1"/>
    <dgm:cxn modelId="{0D9EA8F5-D968-4D29-8457-6F478B8C452F}" type="presParOf" srcId="{6814D6B7-947D-4A8B-ADF4-E69F085BE2AB}" destId="{5CD02DD9-B900-4960-A754-AD8741279B53}" srcOrd="1" destOrd="0" presId="urn:microsoft.com/office/officeart/2005/8/layout/hList1"/>
    <dgm:cxn modelId="{AFBEF77D-8402-4D86-93FA-EB7B6FDEEC60}" type="presParOf" srcId="{9A5C842D-CAFD-412E-99D5-5F4E9B3CB15B}" destId="{EE7B83CA-6B95-497F-AA92-9E3E49223CEB}" srcOrd="1" destOrd="0" presId="urn:microsoft.com/office/officeart/2005/8/layout/hList1"/>
    <dgm:cxn modelId="{42064844-9CA4-4743-B824-C611436C4020}" type="presParOf" srcId="{9A5C842D-CAFD-412E-99D5-5F4E9B3CB15B}" destId="{6F028854-0B2B-43DD-82DB-EE966F80556F}" srcOrd="2" destOrd="0" presId="urn:microsoft.com/office/officeart/2005/8/layout/hList1"/>
    <dgm:cxn modelId="{9B3C412E-1FAB-4DF2-8977-27470BD4628B}" type="presParOf" srcId="{6F028854-0B2B-43DD-82DB-EE966F80556F}" destId="{2F710CEB-DD71-41FD-B374-554D437CC147}" srcOrd="0" destOrd="0" presId="urn:microsoft.com/office/officeart/2005/8/layout/hList1"/>
    <dgm:cxn modelId="{4D8CC87E-02DA-47B5-8173-294172CE0AE0}" type="presParOf" srcId="{6F028854-0B2B-43DD-82DB-EE966F80556F}" destId="{BF78AC2F-64D9-4773-B5B2-1ED578856436}" srcOrd="1" destOrd="0" presId="urn:microsoft.com/office/officeart/2005/8/layout/hList1"/>
    <dgm:cxn modelId="{D7A8D36D-1A4D-4D37-80DE-85144BECA10C}" type="presParOf" srcId="{9A5C842D-CAFD-412E-99D5-5F4E9B3CB15B}" destId="{C10771D9-2ABE-4C8F-A2EA-E4412CAD4887}" srcOrd="3" destOrd="0" presId="urn:microsoft.com/office/officeart/2005/8/layout/hList1"/>
    <dgm:cxn modelId="{03B21808-836D-4D5F-AD66-7A3592879466}" type="presParOf" srcId="{9A5C842D-CAFD-412E-99D5-5F4E9B3CB15B}" destId="{E3F031EB-C210-48EE-8377-CBFDA2FFD2B1}" srcOrd="4" destOrd="0" presId="urn:microsoft.com/office/officeart/2005/8/layout/hList1"/>
    <dgm:cxn modelId="{4DF02CBB-D56C-48CC-90F6-FBA787CF697E}" type="presParOf" srcId="{E3F031EB-C210-48EE-8377-CBFDA2FFD2B1}" destId="{0735D568-B467-43E3-BB90-1D41CC208856}" srcOrd="0" destOrd="0" presId="urn:microsoft.com/office/officeart/2005/8/layout/hList1"/>
    <dgm:cxn modelId="{E19DBE5B-59C4-480C-A14F-36F47BDD05B7}" type="presParOf" srcId="{E3F031EB-C210-48EE-8377-CBFDA2FFD2B1}" destId="{4162E0ED-D06F-4976-A5DA-8F147AF5A667}" srcOrd="1" destOrd="0" presId="urn:microsoft.com/office/officeart/2005/8/layout/hList1"/>
    <dgm:cxn modelId="{CDBEE2F3-D125-4DC2-8F90-3F205C304676}" type="presParOf" srcId="{9A5C842D-CAFD-412E-99D5-5F4E9B3CB15B}" destId="{D833DA78-4A5A-4C75-922F-DBA6B4202CDF}" srcOrd="5" destOrd="0" presId="urn:microsoft.com/office/officeart/2005/8/layout/hList1"/>
    <dgm:cxn modelId="{55C86D7B-81B7-48D1-987E-5EE87835CB99}" type="presParOf" srcId="{9A5C842D-CAFD-412E-99D5-5F4E9B3CB15B}" destId="{F38C80FA-D26E-4210-80BD-D50CC6453995}" srcOrd="6" destOrd="0" presId="urn:microsoft.com/office/officeart/2005/8/layout/hList1"/>
    <dgm:cxn modelId="{79B5F667-C1F8-4E98-97E6-86332D90435F}" type="presParOf" srcId="{F38C80FA-D26E-4210-80BD-D50CC6453995}" destId="{C07FA6FD-AC85-43D6-9E4C-8FB7607E411F}" srcOrd="0" destOrd="0" presId="urn:microsoft.com/office/officeart/2005/8/layout/hList1"/>
    <dgm:cxn modelId="{C9F531E1-4BCF-4590-A909-019FA34BE4B8}" type="presParOf" srcId="{F38C80FA-D26E-4210-80BD-D50CC6453995}" destId="{2377FD0D-0582-4056-A1F5-EB102AF8F7E8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69C6F1-05D9-457E-A25C-BA56BD8E296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2D61D64-BCC0-4431-B87B-B6BA12CBDE91}">
      <dgm:prSet phldrT="[文本]" custT="1"/>
      <dgm:spPr>
        <a:ln>
          <a:solidFill>
            <a:srgbClr val="375FB9"/>
          </a:solidFill>
        </a:ln>
      </dgm:spPr>
      <dgm:t>
        <a:bodyPr/>
        <a:lstStyle/>
        <a:p>
          <a:pPr algn="l">
            <a:lnSpc>
              <a:spcPct val="150000"/>
            </a:lnSpc>
          </a:pPr>
          <a:endParaRPr lang="en-US" altLang="zh-CN" sz="2000" b="1" dirty="0" smtClean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algn="l">
            <a:lnSpc>
              <a:spcPct val="150000"/>
            </a:lnSpc>
          </a:pPr>
          <a:r>
            <a:rPr lang="zh-CN" altLang="en-US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流产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妊娠不足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28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周，胎儿体重不足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1000g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而终止妊娠者</a:t>
          </a:r>
          <a:endParaRPr lang="en-US" altLang="zh-CN" sz="20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>
            <a:lnSpc>
              <a:spcPct val="150000"/>
            </a:lnSpc>
          </a:pPr>
          <a:r>
            <a: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</a:t>
          </a:r>
          <a:endParaRPr lang="en-US" altLang="zh-CN" sz="17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>
            <a:lnSpc>
              <a:spcPct val="90000"/>
            </a:lnSpc>
          </a:pPr>
          <a:r>
            <a: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</a:t>
          </a:r>
          <a:endParaRPr lang="en-US" altLang="zh-CN" sz="17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>
            <a:lnSpc>
              <a:spcPct val="90000"/>
            </a:lnSpc>
          </a:pPr>
          <a:endParaRPr lang="en-US" altLang="zh-CN" sz="17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>
            <a:lnSpc>
              <a:spcPct val="90000"/>
            </a:lnSpc>
          </a:pPr>
          <a:endParaRPr lang="zh-CN" altLang="en-US" sz="1700" dirty="0"/>
        </a:p>
      </dgm:t>
    </dgm:pt>
    <dgm:pt modelId="{2BBA1F7C-EE05-4269-9936-58331F112CD8}" type="parTrans" cxnId="{13F7631B-1FFC-484E-AD63-BF9A0FE63AC2}">
      <dgm:prSet/>
      <dgm:spPr/>
      <dgm:t>
        <a:bodyPr/>
        <a:lstStyle/>
        <a:p>
          <a:endParaRPr lang="zh-CN" altLang="en-US"/>
        </a:p>
      </dgm:t>
    </dgm:pt>
    <dgm:pt modelId="{95854146-D5A2-41A6-B4B6-5C3A5A81078E}" type="sibTrans" cxnId="{13F7631B-1FFC-484E-AD63-BF9A0FE63AC2}">
      <dgm:prSet/>
      <dgm:spPr/>
      <dgm:t>
        <a:bodyPr/>
        <a:lstStyle/>
        <a:p>
          <a:endParaRPr lang="zh-CN" altLang="en-US"/>
        </a:p>
      </dgm:t>
    </dgm:pt>
    <dgm:pt modelId="{25D8B4B2-CD24-430F-9C78-0396DD412032}">
      <dgm:prSet phldrT="[文本]" custT="1"/>
      <dgm:spPr>
        <a:ln>
          <a:solidFill>
            <a:srgbClr val="375FB9"/>
          </a:solidFill>
        </a:ln>
      </dgm:spPr>
      <dgm:t>
        <a:bodyPr/>
        <a:lstStyle/>
        <a:p>
          <a:pPr algn="l">
            <a:lnSpc>
              <a:spcPct val="90000"/>
            </a:lnSpc>
          </a:pPr>
          <a:endParaRPr lang="en-US" altLang="zh-CN" sz="1800" dirty="0"/>
        </a:p>
        <a:p>
          <a:pPr algn="l">
            <a:lnSpc>
              <a:spcPct val="100000"/>
            </a:lnSpc>
          </a:pPr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先兆流产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：妊娠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28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rPr>
            <a:t>周前出现少量阴道流液，无妊娠物排出，随后下腹痛和腰背痛。经休息及治疗症状消失，继续妊娠。若出血增多下腹痛加剧，发展</a:t>
          </a:r>
          <a:r>
            <a: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难免流产。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algn="l">
            <a:lnSpc>
              <a:spcPct val="100000"/>
            </a:lnSpc>
          </a:pPr>
          <a:r>
            <a: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                         </a:t>
          </a:r>
          <a:endParaRPr lang="en-US" altLang="zh-CN" sz="1600" dirty="0"/>
        </a:p>
        <a:p>
          <a:pPr algn="l">
            <a:lnSpc>
              <a:spcPct val="90000"/>
            </a:lnSpc>
          </a:pPr>
          <a:endParaRPr lang="en-US" altLang="zh-CN" sz="700" dirty="0"/>
        </a:p>
        <a:p>
          <a:pPr algn="l">
            <a:lnSpc>
              <a:spcPct val="90000"/>
            </a:lnSpc>
          </a:pPr>
          <a:endParaRPr lang="en-US" altLang="zh-CN" sz="700" dirty="0"/>
        </a:p>
        <a:p>
          <a:pPr algn="l">
            <a:lnSpc>
              <a:spcPct val="90000"/>
            </a:lnSpc>
          </a:pPr>
          <a:endParaRPr lang="zh-CN" altLang="en-US" sz="700" dirty="0"/>
        </a:p>
      </dgm:t>
    </dgm:pt>
    <dgm:pt modelId="{63B40C28-D52D-48F6-8521-4E38F75A7944}" type="parTrans" cxnId="{036A0692-6CA0-4B98-BD59-F88A8FCA0733}">
      <dgm:prSet/>
      <dgm:spPr/>
      <dgm:t>
        <a:bodyPr/>
        <a:lstStyle/>
        <a:p>
          <a:endParaRPr lang="zh-CN" altLang="en-US"/>
        </a:p>
      </dgm:t>
    </dgm:pt>
    <dgm:pt modelId="{B4BA62B4-E339-43AB-912B-D468E6BC809D}" type="sibTrans" cxnId="{036A0692-6CA0-4B98-BD59-F88A8FCA0733}">
      <dgm:prSet/>
      <dgm:spPr/>
      <dgm:t>
        <a:bodyPr/>
        <a:lstStyle/>
        <a:p>
          <a:endParaRPr lang="zh-CN" altLang="en-US"/>
        </a:p>
      </dgm:t>
    </dgm:pt>
    <dgm:pt modelId="{1D51E37A-686E-455A-9079-A1581F0EAEFE}" type="pres">
      <dgm:prSet presAssocID="{8269C6F1-05D9-457E-A25C-BA56BD8E296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027040-56B0-4D8C-A83C-0774739896A9}" type="pres">
      <dgm:prSet presAssocID="{A2D61D64-BCC0-4431-B87B-B6BA12CBDE91}" presName="upArrow" presStyleLbl="node1" presStyleIdx="0" presStyleCnt="2" custScaleX="32942"/>
      <dgm:spPr/>
    </dgm:pt>
    <dgm:pt modelId="{7C879C46-EE52-47BB-8834-88163B3B4597}" type="pres">
      <dgm:prSet presAssocID="{A2D61D64-BCC0-4431-B87B-B6BA12CBDE91}" presName="upArrowText" presStyleLbl="revTx" presStyleIdx="0" presStyleCnt="2" custScaleX="12754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2B7BBE-D278-46C0-A100-43B7F04B9DC1}" type="pres">
      <dgm:prSet presAssocID="{25D8B4B2-CD24-430F-9C78-0396DD412032}" presName="downArrow" presStyleLbl="node1" presStyleIdx="1" presStyleCnt="2" custScaleX="35320" custLinFactNeighborX="-3447" custLinFactNeighborY="-226"/>
      <dgm:spPr/>
    </dgm:pt>
    <dgm:pt modelId="{9FDD4CDD-B494-4B02-99BA-00DF4913A229}" type="pres">
      <dgm:prSet presAssocID="{25D8B4B2-CD24-430F-9C78-0396DD412032}" presName="downArrowText" presStyleLbl="revTx" presStyleIdx="1" presStyleCnt="2" custScaleX="139053" custScaleY="99763" custLinFactNeighborX="-1739" custLinFactNeighborY="402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36F3061-34DB-4BB5-8FBC-3296824EA6ED}" type="presOf" srcId="{A2D61D64-BCC0-4431-B87B-B6BA12CBDE91}" destId="{7C879C46-EE52-47BB-8834-88163B3B4597}" srcOrd="0" destOrd="0" presId="urn:microsoft.com/office/officeart/2005/8/layout/arrow4"/>
    <dgm:cxn modelId="{13F7631B-1FFC-484E-AD63-BF9A0FE63AC2}" srcId="{8269C6F1-05D9-457E-A25C-BA56BD8E296C}" destId="{A2D61D64-BCC0-4431-B87B-B6BA12CBDE91}" srcOrd="0" destOrd="0" parTransId="{2BBA1F7C-EE05-4269-9936-58331F112CD8}" sibTransId="{95854146-D5A2-41A6-B4B6-5C3A5A81078E}"/>
    <dgm:cxn modelId="{036A0692-6CA0-4B98-BD59-F88A8FCA0733}" srcId="{8269C6F1-05D9-457E-A25C-BA56BD8E296C}" destId="{25D8B4B2-CD24-430F-9C78-0396DD412032}" srcOrd="1" destOrd="0" parTransId="{63B40C28-D52D-48F6-8521-4E38F75A7944}" sibTransId="{B4BA62B4-E339-43AB-912B-D468E6BC809D}"/>
    <dgm:cxn modelId="{02A18CCF-692B-406B-BBB3-94740F2A5EB2}" type="presOf" srcId="{8269C6F1-05D9-457E-A25C-BA56BD8E296C}" destId="{1D51E37A-686E-455A-9079-A1581F0EAEFE}" srcOrd="0" destOrd="0" presId="urn:microsoft.com/office/officeart/2005/8/layout/arrow4"/>
    <dgm:cxn modelId="{3347D6EE-61B9-4B21-A068-02003B80BE54}" type="presOf" srcId="{25D8B4B2-CD24-430F-9C78-0396DD412032}" destId="{9FDD4CDD-B494-4B02-99BA-00DF4913A229}" srcOrd="0" destOrd="0" presId="urn:microsoft.com/office/officeart/2005/8/layout/arrow4"/>
    <dgm:cxn modelId="{27347B17-CD44-4209-8D5F-F57A4FDC037E}" type="presParOf" srcId="{1D51E37A-686E-455A-9079-A1581F0EAEFE}" destId="{11027040-56B0-4D8C-A83C-0774739896A9}" srcOrd="0" destOrd="0" presId="urn:microsoft.com/office/officeart/2005/8/layout/arrow4"/>
    <dgm:cxn modelId="{B896E892-D4D7-41DE-9935-B7EB810F5880}" type="presParOf" srcId="{1D51E37A-686E-455A-9079-A1581F0EAEFE}" destId="{7C879C46-EE52-47BB-8834-88163B3B4597}" srcOrd="1" destOrd="0" presId="urn:microsoft.com/office/officeart/2005/8/layout/arrow4"/>
    <dgm:cxn modelId="{3B0D568B-C553-46E3-B760-AF4048A4128A}" type="presParOf" srcId="{1D51E37A-686E-455A-9079-A1581F0EAEFE}" destId="{952B7BBE-D278-46C0-A100-43B7F04B9DC1}" srcOrd="2" destOrd="0" presId="urn:microsoft.com/office/officeart/2005/8/layout/arrow4"/>
    <dgm:cxn modelId="{B171581C-7961-43BA-8463-2E0A32A911E9}" type="presParOf" srcId="{1D51E37A-686E-455A-9079-A1581F0EAEFE}" destId="{9FDD4CDD-B494-4B02-99BA-00DF4913A229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6D0454-9EAD-46BC-B524-509496B6DD9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F4DF723-8C39-4D83-860B-A65811D1D213}">
      <dgm:prSet phldrT="[文本]" custT="1"/>
      <dgm:spPr/>
      <dgm:t>
        <a:bodyPr/>
        <a:lstStyle/>
        <a:p>
          <a:r>
            <a:rPr lang="zh-CN" altLang="en-US" sz="2000" dirty="0"/>
            <a:t>米非司酮</a:t>
          </a:r>
        </a:p>
      </dgm:t>
    </dgm:pt>
    <dgm:pt modelId="{47A98E8B-D209-4AC5-9FB6-6E364AA780A5}" type="parTrans" cxnId="{DFECCFD1-46A4-40D5-B806-1DD17C877B8C}">
      <dgm:prSet/>
      <dgm:spPr/>
      <dgm:t>
        <a:bodyPr/>
        <a:lstStyle/>
        <a:p>
          <a:endParaRPr lang="zh-CN" altLang="en-US"/>
        </a:p>
      </dgm:t>
    </dgm:pt>
    <dgm:pt modelId="{0A130A68-9780-4938-A218-00D0D5D0EC43}" type="sibTrans" cxnId="{DFECCFD1-46A4-40D5-B806-1DD17C877B8C}">
      <dgm:prSet/>
      <dgm:spPr/>
      <dgm:t>
        <a:bodyPr/>
        <a:lstStyle/>
        <a:p>
          <a:endParaRPr lang="zh-CN" altLang="en-US"/>
        </a:p>
      </dgm:t>
    </dgm:pt>
    <dgm:pt modelId="{69B49FC0-8C9D-4DD1-B36B-DBF46C1A08C8}">
      <dgm:prSet phldrT="[文本]" custT="1"/>
      <dgm:spPr/>
      <dgm:t>
        <a:bodyPr/>
        <a:lstStyle/>
        <a:p>
          <a:r>
            <a:rPr lang="zh-CN" altLang="en-US" sz="1800" dirty="0"/>
            <a:t>孕激素受体拮抗剂。促进宫颈扩张、软化宫颈，蜕膜坏死，增加子宫对前列腺素的敏感性。</a:t>
          </a:r>
        </a:p>
      </dgm:t>
    </dgm:pt>
    <dgm:pt modelId="{5DE07A5F-A02A-4502-905E-8385878C7C48}" type="parTrans" cxnId="{043E829B-E4F2-4C52-B789-D8D2ADA40122}">
      <dgm:prSet/>
      <dgm:spPr/>
      <dgm:t>
        <a:bodyPr/>
        <a:lstStyle/>
        <a:p>
          <a:endParaRPr lang="zh-CN" altLang="en-US"/>
        </a:p>
      </dgm:t>
    </dgm:pt>
    <dgm:pt modelId="{5625F86B-436C-4150-9CD7-8FAFEFFFAD8A}" type="sibTrans" cxnId="{043E829B-E4F2-4C52-B789-D8D2ADA40122}">
      <dgm:prSet/>
      <dgm:spPr/>
      <dgm:t>
        <a:bodyPr/>
        <a:lstStyle/>
        <a:p>
          <a:endParaRPr lang="zh-CN" altLang="en-US"/>
        </a:p>
      </dgm:t>
    </dgm:pt>
    <dgm:pt modelId="{F5B82850-146E-44A1-8673-0D4D623F96EE}">
      <dgm:prSet phldrT="[文本]" custT="1"/>
      <dgm:spPr/>
      <dgm:t>
        <a:bodyPr/>
        <a:lstStyle/>
        <a:p>
          <a:r>
            <a:rPr lang="zh-CN" altLang="en-US" sz="2000" dirty="0"/>
            <a:t>米索前列醇</a:t>
          </a:r>
        </a:p>
      </dgm:t>
    </dgm:pt>
    <dgm:pt modelId="{8F153E66-6916-4956-882C-984E08810CD3}" type="parTrans" cxnId="{AA9D36DC-50AE-421F-A361-407C39B2350C}">
      <dgm:prSet/>
      <dgm:spPr/>
      <dgm:t>
        <a:bodyPr/>
        <a:lstStyle/>
        <a:p>
          <a:endParaRPr lang="zh-CN" altLang="en-US"/>
        </a:p>
      </dgm:t>
    </dgm:pt>
    <dgm:pt modelId="{F866F250-AD91-4004-AAA2-917B9C56AD30}" type="sibTrans" cxnId="{AA9D36DC-50AE-421F-A361-407C39B2350C}">
      <dgm:prSet/>
      <dgm:spPr/>
      <dgm:t>
        <a:bodyPr/>
        <a:lstStyle/>
        <a:p>
          <a:endParaRPr lang="zh-CN" altLang="en-US"/>
        </a:p>
      </dgm:t>
    </dgm:pt>
    <dgm:pt modelId="{318DFEFA-6B15-4A7B-B424-3455C0830529}">
      <dgm:prSet phldrT="[文本]" custT="1"/>
      <dgm:spPr/>
      <dgm:t>
        <a:bodyPr/>
        <a:lstStyle/>
        <a:p>
          <a:r>
            <a:rPr lang="zh-CN" altLang="en-US" sz="1800" b="0" i="0" dirty="0"/>
            <a:t>合成前列腺素 </a:t>
          </a:r>
          <a:r>
            <a:rPr lang="en-US" sz="1800" b="0" i="0" dirty="0"/>
            <a:t>E1</a:t>
          </a:r>
          <a:r>
            <a:rPr lang="zh-CN" altLang="en-US" sz="1800" b="0" i="0" dirty="0"/>
            <a:t>，</a:t>
          </a:r>
          <a:r>
            <a:rPr lang="zh-CN" altLang="en-US" sz="1800" dirty="0"/>
            <a:t>子宫收缩及引产药。诱导宫颈软化和扩张以及子宫收缩，从而促进子宫</a:t>
          </a:r>
          <a:r>
            <a:rPr lang="zh-CN" altLang="en-US" sz="1800" dirty="0" smtClean="0"/>
            <a:t>排空。</a:t>
          </a:r>
          <a:endParaRPr lang="zh-CN" altLang="en-US" sz="1800" dirty="0"/>
        </a:p>
      </dgm:t>
    </dgm:pt>
    <dgm:pt modelId="{B9735B6B-B8E8-48D9-8D11-31E4D931664D}" type="parTrans" cxnId="{B3CF24CA-BF3C-45FF-AF8D-B39F5FA54E34}">
      <dgm:prSet/>
      <dgm:spPr/>
      <dgm:t>
        <a:bodyPr/>
        <a:lstStyle/>
        <a:p>
          <a:endParaRPr lang="zh-CN" altLang="en-US"/>
        </a:p>
      </dgm:t>
    </dgm:pt>
    <dgm:pt modelId="{F2BF401C-465A-46EC-BE20-26D5F2D24844}" type="sibTrans" cxnId="{B3CF24CA-BF3C-45FF-AF8D-B39F5FA54E34}">
      <dgm:prSet/>
      <dgm:spPr/>
      <dgm:t>
        <a:bodyPr/>
        <a:lstStyle/>
        <a:p>
          <a:endParaRPr lang="zh-CN" altLang="en-US"/>
        </a:p>
      </dgm:t>
    </dgm:pt>
    <dgm:pt modelId="{31F5FB8A-6D71-4E09-8D46-C221CDF7968B}">
      <dgm:prSet phldrT="[文本]" custT="1"/>
      <dgm:spPr/>
      <dgm:t>
        <a:bodyPr/>
        <a:lstStyle/>
        <a:p>
          <a:r>
            <a:rPr lang="zh-CN" altLang="en-US" sz="2000" dirty="0"/>
            <a:t>流产：出血和痉挛</a:t>
          </a:r>
        </a:p>
      </dgm:t>
    </dgm:pt>
    <dgm:pt modelId="{46E9DBCA-90F9-42F4-9924-A3F5C12E9717}" type="parTrans" cxnId="{350A247E-E635-4A18-A9C3-90E7928DFA52}">
      <dgm:prSet/>
      <dgm:spPr/>
      <dgm:t>
        <a:bodyPr/>
        <a:lstStyle/>
        <a:p>
          <a:endParaRPr lang="zh-CN" altLang="en-US"/>
        </a:p>
      </dgm:t>
    </dgm:pt>
    <dgm:pt modelId="{2BEEE250-E068-4526-9210-960C7C1FA429}" type="sibTrans" cxnId="{350A247E-E635-4A18-A9C3-90E7928DFA52}">
      <dgm:prSet/>
      <dgm:spPr/>
      <dgm:t>
        <a:bodyPr/>
        <a:lstStyle/>
        <a:p>
          <a:endParaRPr lang="zh-CN" altLang="en-US"/>
        </a:p>
      </dgm:t>
    </dgm:pt>
    <dgm:pt modelId="{4EC2D3E6-377A-4C09-8ADD-7ED31CE7781E}">
      <dgm:prSet phldrT="[文本]" custT="1"/>
      <dgm:spPr/>
      <dgm:t>
        <a:bodyPr/>
        <a:lstStyle/>
        <a:p>
          <a:r>
            <a:rPr lang="en-US" altLang="zh-CN" sz="2000" dirty="0"/>
            <a:t>ADR</a:t>
          </a:r>
          <a:endParaRPr lang="zh-CN" altLang="en-US" sz="2000" dirty="0"/>
        </a:p>
      </dgm:t>
    </dgm:pt>
    <dgm:pt modelId="{E10A4EF9-53FC-4A1D-8C85-39F65F3160F4}" type="parTrans" cxnId="{D4E9DF58-B3F6-4D4B-85F5-673FD57F3FBF}">
      <dgm:prSet/>
      <dgm:spPr/>
      <dgm:t>
        <a:bodyPr/>
        <a:lstStyle/>
        <a:p>
          <a:endParaRPr lang="zh-CN" altLang="en-US"/>
        </a:p>
      </dgm:t>
    </dgm:pt>
    <dgm:pt modelId="{17E0F11C-29B7-41A1-AA1D-BD46F4091B39}" type="sibTrans" cxnId="{D4E9DF58-B3F6-4D4B-85F5-673FD57F3FBF}">
      <dgm:prSet/>
      <dgm:spPr/>
      <dgm:t>
        <a:bodyPr/>
        <a:lstStyle/>
        <a:p>
          <a:endParaRPr lang="zh-CN" altLang="en-US"/>
        </a:p>
      </dgm:t>
    </dgm:pt>
    <dgm:pt modelId="{8264366E-866B-4851-B7C1-D14F41B1423E}">
      <dgm:prSet custT="1"/>
      <dgm:spPr/>
      <dgm:t>
        <a:bodyPr/>
        <a:lstStyle/>
        <a:p>
          <a:r>
            <a:rPr lang="en-US" altLang="zh-CN" sz="1800" dirty="0"/>
            <a:t>200mg </a:t>
          </a:r>
          <a:r>
            <a:rPr lang="zh-CN" altLang="en-US" sz="1800" dirty="0"/>
            <a:t>顿服或分次服，给药后 </a:t>
          </a:r>
          <a:r>
            <a:rPr lang="en-US" altLang="zh-CN" sz="1800" dirty="0"/>
            <a:t>30 </a:t>
          </a:r>
          <a:r>
            <a:rPr lang="en-US" altLang="zh-CN" sz="1800" dirty="0" smtClean="0"/>
            <a:t>min</a:t>
          </a:r>
          <a:r>
            <a:rPr lang="zh-CN" altLang="en-US" sz="1800" dirty="0" smtClean="0"/>
            <a:t>内</a:t>
          </a:r>
          <a:r>
            <a:rPr lang="zh-CN" altLang="en-US" sz="1800" dirty="0"/>
            <a:t>呕吐，则应重复给药。</a:t>
          </a:r>
        </a:p>
      </dgm:t>
    </dgm:pt>
    <dgm:pt modelId="{DCFEFDCE-6899-4975-801D-410474360EE5}" type="parTrans" cxnId="{66E322B5-A889-40CF-AA5C-800B657AAC29}">
      <dgm:prSet/>
      <dgm:spPr/>
      <dgm:t>
        <a:bodyPr/>
        <a:lstStyle/>
        <a:p>
          <a:endParaRPr lang="zh-CN" altLang="en-US"/>
        </a:p>
      </dgm:t>
    </dgm:pt>
    <dgm:pt modelId="{DB278C1E-4314-429D-A728-EE837DDC423A}" type="sibTrans" cxnId="{66E322B5-A889-40CF-AA5C-800B657AAC29}">
      <dgm:prSet/>
      <dgm:spPr/>
      <dgm:t>
        <a:bodyPr/>
        <a:lstStyle/>
        <a:p>
          <a:endParaRPr lang="zh-CN" altLang="en-US"/>
        </a:p>
      </dgm:t>
    </dgm:pt>
    <dgm:pt modelId="{98E2811F-55C7-4E31-ACDB-42A0838FAE37}">
      <dgm:prSet custT="1"/>
      <dgm:spPr/>
      <dgm:t>
        <a:bodyPr/>
        <a:lstStyle/>
        <a:p>
          <a:r>
            <a:rPr lang="zh-CN" sz="1800" dirty="0"/>
            <a:t>空腹或饭后</a:t>
          </a:r>
          <a:r>
            <a:rPr lang="en-US" sz="1800" dirty="0"/>
            <a:t>2</a:t>
          </a:r>
          <a:r>
            <a:rPr lang="en-US" altLang="zh-CN" sz="1800" dirty="0"/>
            <a:t>h</a:t>
          </a:r>
          <a:r>
            <a:rPr lang="zh-CN" sz="1800" dirty="0"/>
            <a:t>后服用，服药后禁食</a:t>
          </a:r>
          <a:r>
            <a:rPr lang="en-US" sz="1800" dirty="0" smtClean="0"/>
            <a:t>2</a:t>
          </a:r>
          <a:r>
            <a:rPr lang="en-US" altLang="zh-CN" sz="1800" dirty="0" smtClean="0"/>
            <a:t>h</a:t>
          </a:r>
          <a:endParaRPr lang="zh-CN" altLang="en-US" sz="1800" dirty="0"/>
        </a:p>
      </dgm:t>
    </dgm:pt>
    <dgm:pt modelId="{969EC16D-3AB2-4C05-9C01-FBE8B60B89EA}" type="parTrans" cxnId="{A7C7FC3E-3ED3-4839-90B0-CB9ABB22FC0E}">
      <dgm:prSet/>
      <dgm:spPr/>
      <dgm:t>
        <a:bodyPr/>
        <a:lstStyle/>
        <a:p>
          <a:endParaRPr lang="zh-CN" altLang="en-US"/>
        </a:p>
      </dgm:t>
    </dgm:pt>
    <dgm:pt modelId="{56F07C84-D93C-49E1-9FD0-997D25E81D09}" type="sibTrans" cxnId="{A7C7FC3E-3ED3-4839-90B0-CB9ABB22FC0E}">
      <dgm:prSet/>
      <dgm:spPr/>
      <dgm:t>
        <a:bodyPr/>
        <a:lstStyle/>
        <a:p>
          <a:endParaRPr lang="zh-CN" altLang="en-US"/>
        </a:p>
      </dgm:t>
    </dgm:pt>
    <dgm:pt modelId="{3172D082-753B-4F2B-BED9-E983958110C1}">
      <dgm:prSet phldrT="[文本]" custT="1"/>
      <dgm:spPr/>
      <dgm:t>
        <a:bodyPr/>
        <a:lstStyle/>
        <a:p>
          <a:r>
            <a:rPr lang="zh-CN" altLang="en-US" sz="1800" dirty="0"/>
            <a:t>在</a:t>
          </a:r>
          <a:r>
            <a:rPr lang="zh-CN" altLang="en-US" sz="1800" dirty="0">
              <a:solidFill>
                <a:schemeClr val="tx1"/>
              </a:solidFill>
              <a:hlinkClick xmlns:r="http://schemas.openxmlformats.org/officeDocument/2006/relationships" r:id="rId1"/>
            </a:rPr>
            <a:t>米非司酮</a:t>
          </a:r>
          <a:r>
            <a:rPr lang="zh-CN" altLang="en-US" sz="1800" dirty="0"/>
            <a:t>给药后 </a:t>
          </a:r>
          <a:r>
            <a:rPr lang="en-US" altLang="zh-CN" sz="1800" dirty="0"/>
            <a:t>24 </a:t>
          </a:r>
          <a:r>
            <a:rPr lang="en-US" altLang="zh-CN" sz="1800" dirty="0" smtClean="0"/>
            <a:t>-</a:t>
          </a:r>
          <a:r>
            <a:rPr lang="zh-CN" altLang="en-US" sz="1800" dirty="0" smtClean="0"/>
            <a:t> </a:t>
          </a:r>
          <a:r>
            <a:rPr lang="en-US" altLang="zh-CN" sz="1800" dirty="0"/>
            <a:t>48 </a:t>
          </a:r>
          <a:r>
            <a:rPr lang="en-US" altLang="zh-CN" sz="1800" dirty="0" smtClean="0"/>
            <a:t>h</a:t>
          </a:r>
          <a:r>
            <a:rPr lang="zh-CN" altLang="en-US" sz="1800" dirty="0" smtClean="0"/>
            <a:t>用</a:t>
          </a:r>
          <a:r>
            <a:rPr lang="zh-CN" altLang="en-US" sz="1800" dirty="0" smtClean="0">
              <a:hlinkClick xmlns:r="http://schemas.openxmlformats.org/officeDocument/2006/relationships" r:id="rId2"/>
            </a:rPr>
            <a:t>米</a:t>
          </a:r>
          <a:r>
            <a:rPr lang="zh-CN" altLang="en-US" sz="1800" dirty="0">
              <a:hlinkClick xmlns:r="http://schemas.openxmlformats.org/officeDocument/2006/relationships" r:id="rId2"/>
            </a:rPr>
            <a:t>索前列醇</a:t>
          </a:r>
          <a:endParaRPr lang="zh-CN" altLang="en-US" sz="1800" dirty="0"/>
        </a:p>
      </dgm:t>
    </dgm:pt>
    <dgm:pt modelId="{4B977044-677B-4878-9295-96F99A02A779}" type="parTrans" cxnId="{3BBDA755-7EF8-4F07-B688-152C12D6CA91}">
      <dgm:prSet/>
      <dgm:spPr/>
      <dgm:t>
        <a:bodyPr/>
        <a:lstStyle/>
        <a:p>
          <a:endParaRPr lang="zh-CN" altLang="en-US"/>
        </a:p>
      </dgm:t>
    </dgm:pt>
    <dgm:pt modelId="{97F1B11E-7BAB-4F35-AEC1-0302BE5585E2}" type="sibTrans" cxnId="{3BBDA755-7EF8-4F07-B688-152C12D6CA91}">
      <dgm:prSet/>
      <dgm:spPr/>
      <dgm:t>
        <a:bodyPr/>
        <a:lstStyle/>
        <a:p>
          <a:endParaRPr lang="zh-CN" altLang="en-US"/>
        </a:p>
      </dgm:t>
    </dgm:pt>
    <dgm:pt modelId="{2130AEA4-A58E-4420-82EE-8816DFECBED0}">
      <dgm:prSet phldrT="[文本]" custT="1"/>
      <dgm:spPr/>
      <dgm:t>
        <a:bodyPr/>
        <a:lstStyle/>
        <a:p>
          <a:r>
            <a:rPr lang="zh-CN" altLang="en-US" sz="1800" dirty="0"/>
            <a:t>用药</a:t>
          </a:r>
          <a:r>
            <a:rPr lang="zh-CN" altLang="en-US" sz="1800" dirty="0" smtClean="0"/>
            <a:t>后可能</a:t>
          </a:r>
          <a:r>
            <a:rPr lang="zh-CN" altLang="en-US" sz="1800" dirty="0"/>
            <a:t>会</a:t>
          </a:r>
          <a:r>
            <a:rPr lang="zh-CN" altLang="en-US" sz="1800" dirty="0" smtClean="0"/>
            <a:t>在几个小时内</a:t>
          </a:r>
          <a:r>
            <a:rPr lang="zh-CN" altLang="en-US" sz="1800" dirty="0"/>
            <a:t>流产</a:t>
          </a:r>
        </a:p>
      </dgm:t>
    </dgm:pt>
    <dgm:pt modelId="{3640ED41-00A6-4870-86CB-C21AE66F4737}" type="parTrans" cxnId="{F2FE82B7-8AE3-4AE5-B611-78D58B1846D2}">
      <dgm:prSet/>
      <dgm:spPr/>
      <dgm:t>
        <a:bodyPr/>
        <a:lstStyle/>
        <a:p>
          <a:endParaRPr lang="zh-CN" altLang="en-US"/>
        </a:p>
      </dgm:t>
    </dgm:pt>
    <dgm:pt modelId="{46AACBC9-3BDC-4628-982A-69C703A2D4B7}" type="sibTrans" cxnId="{F2FE82B7-8AE3-4AE5-B611-78D58B1846D2}">
      <dgm:prSet/>
      <dgm:spPr/>
      <dgm:t>
        <a:bodyPr/>
        <a:lstStyle/>
        <a:p>
          <a:endParaRPr lang="zh-CN" altLang="en-US"/>
        </a:p>
      </dgm:t>
    </dgm:pt>
    <dgm:pt modelId="{A795AF0D-215D-42AF-86B3-B0A26791A9B0}">
      <dgm:prSet phldrT="[文本]" custT="1"/>
      <dgm:spPr/>
      <dgm:t>
        <a:bodyPr/>
        <a:lstStyle/>
        <a:p>
          <a:r>
            <a:rPr lang="zh-CN" altLang="en-US" sz="1800" dirty="0"/>
            <a:t>可能会导致先天性异常（肢体</a:t>
          </a:r>
          <a:r>
            <a:rPr lang="zh-CN" altLang="en-US" sz="1800" dirty="0" smtClean="0"/>
            <a:t>缺损）</a:t>
          </a:r>
          <a:endParaRPr lang="zh-CN" altLang="en-US" sz="1800" dirty="0"/>
        </a:p>
      </dgm:t>
    </dgm:pt>
    <dgm:pt modelId="{A1DBF82A-D1D1-451B-8958-0C2507137C83}" type="parTrans" cxnId="{681B9E07-2457-4AE7-9C06-BDC11825A505}">
      <dgm:prSet/>
      <dgm:spPr/>
      <dgm:t>
        <a:bodyPr/>
        <a:lstStyle/>
        <a:p>
          <a:endParaRPr lang="zh-CN" altLang="en-US"/>
        </a:p>
      </dgm:t>
    </dgm:pt>
    <dgm:pt modelId="{A4AF9339-4EAF-4B44-931B-571BC072FDB9}" type="sibTrans" cxnId="{681B9E07-2457-4AE7-9C06-BDC11825A505}">
      <dgm:prSet/>
      <dgm:spPr/>
      <dgm:t>
        <a:bodyPr/>
        <a:lstStyle/>
        <a:p>
          <a:endParaRPr lang="zh-CN" altLang="en-US"/>
        </a:p>
      </dgm:t>
    </dgm:pt>
    <dgm:pt modelId="{B14FB2FD-F9B2-4DC2-9B44-FFD48F2F6C21}">
      <dgm:prSet custT="1"/>
      <dgm:spPr/>
      <dgm:t>
        <a:bodyPr/>
        <a:lstStyle/>
        <a:p>
          <a:r>
            <a:rPr lang="zh-CN" altLang="en-US" sz="2000" dirty="0"/>
            <a:t>头痛、头晕、</a:t>
          </a:r>
          <a:endParaRPr lang="en-US" altLang="zh-CN" sz="2000" dirty="0"/>
        </a:p>
      </dgm:t>
    </dgm:pt>
    <dgm:pt modelId="{575BC5B1-1EC8-47A8-AB8C-1EB7C1D7E373}" type="parTrans" cxnId="{BDA1B004-532B-4F33-94AA-11B14BAF4AA5}">
      <dgm:prSet/>
      <dgm:spPr/>
      <dgm:t>
        <a:bodyPr/>
        <a:lstStyle/>
        <a:p>
          <a:endParaRPr lang="zh-CN" altLang="en-US"/>
        </a:p>
      </dgm:t>
    </dgm:pt>
    <dgm:pt modelId="{D76EC37C-9A4D-40E0-BFA3-7F875E43AFD1}" type="sibTrans" cxnId="{BDA1B004-532B-4F33-94AA-11B14BAF4AA5}">
      <dgm:prSet/>
      <dgm:spPr/>
      <dgm:t>
        <a:bodyPr/>
        <a:lstStyle/>
        <a:p>
          <a:endParaRPr lang="zh-CN" altLang="en-US"/>
        </a:p>
      </dgm:t>
    </dgm:pt>
    <dgm:pt modelId="{BABBD1B4-6A02-44AD-A69E-0609CAD4AB67}">
      <dgm:prSet custT="1"/>
      <dgm:spPr/>
      <dgm:t>
        <a:bodyPr/>
        <a:lstStyle/>
        <a:p>
          <a:r>
            <a:rPr lang="zh-CN" altLang="en-US" sz="2000" dirty="0"/>
            <a:t>体温调节作用（如发烧和发冷）</a:t>
          </a:r>
          <a:endParaRPr lang="en-US" altLang="zh-CN" sz="2000" dirty="0"/>
        </a:p>
      </dgm:t>
    </dgm:pt>
    <dgm:pt modelId="{2C08E475-77B9-4085-8718-952BE4A7E2DF}" type="parTrans" cxnId="{CFBA3C7B-E5F6-4BA6-B1FC-12F7BF5A3A81}">
      <dgm:prSet/>
      <dgm:spPr/>
      <dgm:t>
        <a:bodyPr/>
        <a:lstStyle/>
        <a:p>
          <a:endParaRPr lang="zh-CN" altLang="en-US"/>
        </a:p>
      </dgm:t>
    </dgm:pt>
    <dgm:pt modelId="{7871C5FF-EF6F-4FBC-B116-A7165FAD77C2}" type="sibTrans" cxnId="{CFBA3C7B-E5F6-4BA6-B1FC-12F7BF5A3A81}">
      <dgm:prSet/>
      <dgm:spPr/>
      <dgm:t>
        <a:bodyPr/>
        <a:lstStyle/>
        <a:p>
          <a:endParaRPr lang="zh-CN" altLang="en-US"/>
        </a:p>
      </dgm:t>
    </dgm:pt>
    <dgm:pt modelId="{00537D8A-9D17-47E2-85AD-26AB23EC2054}">
      <dgm:prSet phldrT="[文本]" custT="1"/>
      <dgm:spPr/>
      <dgm:t>
        <a:bodyPr/>
        <a:lstStyle/>
        <a:p>
          <a:r>
            <a:rPr lang="zh-CN" altLang="en-US" sz="2000" dirty="0"/>
            <a:t>胃肠道不适：恶心、呕吐、腹泻</a:t>
          </a:r>
        </a:p>
      </dgm:t>
    </dgm:pt>
    <dgm:pt modelId="{4D42F9CB-E4C6-4E93-87E8-9AE034858512}" type="parTrans" cxnId="{DBD0447B-5C12-4903-BF8A-13E41B2A79E9}">
      <dgm:prSet/>
      <dgm:spPr/>
      <dgm:t>
        <a:bodyPr/>
        <a:lstStyle/>
        <a:p>
          <a:endParaRPr lang="zh-CN" altLang="en-US"/>
        </a:p>
      </dgm:t>
    </dgm:pt>
    <dgm:pt modelId="{206D1DD9-1BCB-4418-B28B-FD7A62F98F9C}" type="sibTrans" cxnId="{DBD0447B-5C12-4903-BF8A-13E41B2A79E9}">
      <dgm:prSet/>
      <dgm:spPr/>
      <dgm:t>
        <a:bodyPr/>
        <a:lstStyle/>
        <a:p>
          <a:endParaRPr lang="zh-CN" altLang="en-US"/>
        </a:p>
      </dgm:t>
    </dgm:pt>
    <dgm:pt modelId="{F70AFCC2-D96E-40D5-9059-9072586C12A8}" type="pres">
      <dgm:prSet presAssocID="{D16D0454-9EAD-46BC-B524-509496B6DD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E5A7003-DCCE-4351-84A2-6E4218DDA32A}" type="pres">
      <dgm:prSet presAssocID="{4F4DF723-8C39-4D83-860B-A65811D1D213}" presName="composite" presStyleCnt="0"/>
      <dgm:spPr/>
    </dgm:pt>
    <dgm:pt modelId="{FB518EBF-33BA-4CBD-88B9-5693759A910D}" type="pres">
      <dgm:prSet presAssocID="{4F4DF723-8C39-4D83-860B-A65811D1D21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A4F7DB-E258-445A-894E-21A076F8A922}" type="pres">
      <dgm:prSet presAssocID="{4F4DF723-8C39-4D83-860B-A65811D1D213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C30D2756-F54D-4E79-A28D-8C96C706E9CC}" type="pres">
      <dgm:prSet presAssocID="{4F4DF723-8C39-4D83-860B-A65811D1D213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F9E704-0490-43FB-BD88-8541F6C5A293}" type="pres">
      <dgm:prSet presAssocID="{0A130A68-9780-4938-A218-00D0D5D0EC43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F1EFC0A-6AD5-470A-9D1C-F348D7276F3A}" type="pres">
      <dgm:prSet presAssocID="{0A130A68-9780-4938-A218-00D0D5D0EC43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69D7EFAD-D777-4213-A340-9047C8A1CF6A}" type="pres">
      <dgm:prSet presAssocID="{F5B82850-146E-44A1-8673-0D4D623F96EE}" presName="composite" presStyleCnt="0"/>
      <dgm:spPr/>
    </dgm:pt>
    <dgm:pt modelId="{9F6A5BF3-3456-483D-A591-C99CC16BECBE}" type="pres">
      <dgm:prSet presAssocID="{F5B82850-146E-44A1-8673-0D4D623F96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508A7A-55C2-496F-9E80-BD0894873022}" type="pres">
      <dgm:prSet presAssocID="{F5B82850-146E-44A1-8673-0D4D623F96EE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87174C50-8F45-41D4-8ECB-FE75BE18F3C5}" type="pres">
      <dgm:prSet presAssocID="{F5B82850-146E-44A1-8673-0D4D623F96E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8802E8-A39C-4578-8ACC-67482AD79F5A}" type="pres">
      <dgm:prSet presAssocID="{F866F250-AD91-4004-AAA2-917B9C56AD3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48A4E68E-2E39-480D-8BB3-6E942E20CDA9}" type="pres">
      <dgm:prSet presAssocID="{F866F250-AD91-4004-AAA2-917B9C56AD30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AE5C3111-4F14-4022-9F96-544252F6FA5C}" type="pres">
      <dgm:prSet presAssocID="{31F5FB8A-6D71-4E09-8D46-C221CDF7968B}" presName="composite" presStyleCnt="0"/>
      <dgm:spPr/>
    </dgm:pt>
    <dgm:pt modelId="{3343C4C6-747A-4641-9D90-B3A49F6D4DA4}" type="pres">
      <dgm:prSet presAssocID="{31F5FB8A-6D71-4E09-8D46-C221CDF796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46F49D-C3BE-46DD-BC5B-282C40EA5BD2}" type="pres">
      <dgm:prSet presAssocID="{31F5FB8A-6D71-4E09-8D46-C221CDF7968B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0B315635-60E3-4AAA-926B-611F5512BBCF}" type="pres">
      <dgm:prSet presAssocID="{31F5FB8A-6D71-4E09-8D46-C221CDF7968B}" presName="desTx" presStyleLbl="fgAcc1" presStyleIdx="2" presStyleCnt="3" custLinFactNeighborX="2288" custLinFactNeighborY="7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ECCFD1-46A4-40D5-B806-1DD17C877B8C}" srcId="{D16D0454-9EAD-46BC-B524-509496B6DD9A}" destId="{4F4DF723-8C39-4D83-860B-A65811D1D213}" srcOrd="0" destOrd="0" parTransId="{47A98E8B-D209-4AC5-9FB6-6E364AA780A5}" sibTransId="{0A130A68-9780-4938-A218-00D0D5D0EC43}"/>
    <dgm:cxn modelId="{791EE720-EFE0-41F7-B232-C539D6397502}" type="presOf" srcId="{B14FB2FD-F9B2-4DC2-9B44-FFD48F2F6C21}" destId="{0B315635-60E3-4AAA-926B-611F5512BBCF}" srcOrd="0" destOrd="2" presId="urn:microsoft.com/office/officeart/2005/8/layout/process3"/>
    <dgm:cxn modelId="{66E322B5-A889-40CF-AA5C-800B657AAC29}" srcId="{4F4DF723-8C39-4D83-860B-A65811D1D213}" destId="{8264366E-866B-4851-B7C1-D14F41B1423E}" srcOrd="1" destOrd="0" parTransId="{DCFEFDCE-6899-4975-801D-410474360EE5}" sibTransId="{DB278C1E-4314-429D-A728-EE837DDC423A}"/>
    <dgm:cxn modelId="{47A9AB0E-E88D-4A02-8702-56FC84143888}" type="presOf" srcId="{31F5FB8A-6D71-4E09-8D46-C221CDF7968B}" destId="{B246F49D-C3BE-46DD-BC5B-282C40EA5BD2}" srcOrd="1" destOrd="0" presId="urn:microsoft.com/office/officeart/2005/8/layout/process3"/>
    <dgm:cxn modelId="{B15AA661-7552-49AB-9C2B-7FF576C3CE3F}" type="presOf" srcId="{BABBD1B4-6A02-44AD-A69E-0609CAD4AB67}" destId="{0B315635-60E3-4AAA-926B-611F5512BBCF}" srcOrd="0" destOrd="3" presId="urn:microsoft.com/office/officeart/2005/8/layout/process3"/>
    <dgm:cxn modelId="{A22903B3-CBDA-4CA3-9D00-B1DF0E54D02D}" type="presOf" srcId="{F5B82850-146E-44A1-8673-0D4D623F96EE}" destId="{16508A7A-55C2-496F-9E80-BD0894873022}" srcOrd="1" destOrd="0" presId="urn:microsoft.com/office/officeart/2005/8/layout/process3"/>
    <dgm:cxn modelId="{0BD39AE6-E69A-477B-84A7-BE0AD815B78F}" type="presOf" srcId="{318DFEFA-6B15-4A7B-B424-3455C0830529}" destId="{87174C50-8F45-41D4-8ECB-FE75BE18F3C5}" srcOrd="0" destOrd="0" presId="urn:microsoft.com/office/officeart/2005/8/layout/process3"/>
    <dgm:cxn modelId="{B1AC6C58-2663-4D97-9FA8-E4AEC1398A76}" type="presOf" srcId="{31F5FB8A-6D71-4E09-8D46-C221CDF7968B}" destId="{3343C4C6-747A-4641-9D90-B3A49F6D4DA4}" srcOrd="0" destOrd="0" presId="urn:microsoft.com/office/officeart/2005/8/layout/process3"/>
    <dgm:cxn modelId="{B3CF24CA-BF3C-45FF-AF8D-B39F5FA54E34}" srcId="{F5B82850-146E-44A1-8673-0D4D623F96EE}" destId="{318DFEFA-6B15-4A7B-B424-3455C0830529}" srcOrd="0" destOrd="0" parTransId="{B9735B6B-B8E8-48D9-8D11-31E4D931664D}" sibTransId="{F2BF401C-465A-46EC-BE20-26D5F2D24844}"/>
    <dgm:cxn modelId="{3FB5D81D-DC58-4B97-A828-A07E84317B87}" type="presOf" srcId="{A795AF0D-215D-42AF-86B3-B0A26791A9B0}" destId="{87174C50-8F45-41D4-8ECB-FE75BE18F3C5}" srcOrd="0" destOrd="3" presId="urn:microsoft.com/office/officeart/2005/8/layout/process3"/>
    <dgm:cxn modelId="{15E790E2-BC89-48C2-A80E-E35F4D0A4979}" type="presOf" srcId="{3172D082-753B-4F2B-BED9-E983958110C1}" destId="{87174C50-8F45-41D4-8ECB-FE75BE18F3C5}" srcOrd="0" destOrd="1" presId="urn:microsoft.com/office/officeart/2005/8/layout/process3"/>
    <dgm:cxn modelId="{DBD0447B-5C12-4903-BF8A-13E41B2A79E9}" srcId="{31F5FB8A-6D71-4E09-8D46-C221CDF7968B}" destId="{00537D8A-9D17-47E2-85AD-26AB23EC2054}" srcOrd="1" destOrd="0" parTransId="{4D42F9CB-E4C6-4E93-87E8-9AE034858512}" sibTransId="{206D1DD9-1BCB-4418-B28B-FD7A62F98F9C}"/>
    <dgm:cxn modelId="{CFBA3C7B-E5F6-4BA6-B1FC-12F7BF5A3A81}" srcId="{31F5FB8A-6D71-4E09-8D46-C221CDF7968B}" destId="{BABBD1B4-6A02-44AD-A69E-0609CAD4AB67}" srcOrd="3" destOrd="0" parTransId="{2C08E475-77B9-4085-8718-952BE4A7E2DF}" sibTransId="{7871C5FF-EF6F-4FBC-B116-A7165FAD77C2}"/>
    <dgm:cxn modelId="{42E81EB3-1F46-4B4C-B44B-131CF656CA34}" type="presOf" srcId="{4F4DF723-8C39-4D83-860B-A65811D1D213}" destId="{FB518EBF-33BA-4CBD-88B9-5693759A910D}" srcOrd="0" destOrd="0" presId="urn:microsoft.com/office/officeart/2005/8/layout/process3"/>
    <dgm:cxn modelId="{0B9847BA-F625-40EC-BBD5-9CED42E9545A}" type="presOf" srcId="{0A130A68-9780-4938-A218-00D0D5D0EC43}" destId="{0F1EFC0A-6AD5-470A-9D1C-F348D7276F3A}" srcOrd="1" destOrd="0" presId="urn:microsoft.com/office/officeart/2005/8/layout/process3"/>
    <dgm:cxn modelId="{AA9D36DC-50AE-421F-A361-407C39B2350C}" srcId="{D16D0454-9EAD-46BC-B524-509496B6DD9A}" destId="{F5B82850-146E-44A1-8673-0D4D623F96EE}" srcOrd="1" destOrd="0" parTransId="{8F153E66-6916-4956-882C-984E08810CD3}" sibTransId="{F866F250-AD91-4004-AAA2-917B9C56AD30}"/>
    <dgm:cxn modelId="{220BA474-7A2D-4243-88D1-761C15BA7D03}" type="presOf" srcId="{69B49FC0-8C9D-4DD1-B36B-DBF46C1A08C8}" destId="{C30D2756-F54D-4E79-A28D-8C96C706E9CC}" srcOrd="0" destOrd="0" presId="urn:microsoft.com/office/officeart/2005/8/layout/process3"/>
    <dgm:cxn modelId="{480CEB24-1D68-42A7-8DB8-6CFAFEDC58A5}" type="presOf" srcId="{4F4DF723-8C39-4D83-860B-A65811D1D213}" destId="{E9A4F7DB-E258-445A-894E-21A076F8A922}" srcOrd="1" destOrd="0" presId="urn:microsoft.com/office/officeart/2005/8/layout/process3"/>
    <dgm:cxn modelId="{BDA1B004-532B-4F33-94AA-11B14BAF4AA5}" srcId="{31F5FB8A-6D71-4E09-8D46-C221CDF7968B}" destId="{B14FB2FD-F9B2-4DC2-9B44-FFD48F2F6C21}" srcOrd="2" destOrd="0" parTransId="{575BC5B1-1EC8-47A8-AB8C-1EB7C1D7E373}" sibTransId="{D76EC37C-9A4D-40E0-BFA3-7F875E43AFD1}"/>
    <dgm:cxn modelId="{3BBDA755-7EF8-4F07-B688-152C12D6CA91}" srcId="{F5B82850-146E-44A1-8673-0D4D623F96EE}" destId="{3172D082-753B-4F2B-BED9-E983958110C1}" srcOrd="1" destOrd="0" parTransId="{4B977044-677B-4878-9295-96F99A02A779}" sibTransId="{97F1B11E-7BAB-4F35-AEC1-0302BE5585E2}"/>
    <dgm:cxn modelId="{CEB71D9F-D71A-4DFE-B323-8A24D968FD34}" type="presOf" srcId="{98E2811F-55C7-4E31-ACDB-42A0838FAE37}" destId="{C30D2756-F54D-4E79-A28D-8C96C706E9CC}" srcOrd="0" destOrd="2" presId="urn:microsoft.com/office/officeart/2005/8/layout/process3"/>
    <dgm:cxn modelId="{043E829B-E4F2-4C52-B789-D8D2ADA40122}" srcId="{4F4DF723-8C39-4D83-860B-A65811D1D213}" destId="{69B49FC0-8C9D-4DD1-B36B-DBF46C1A08C8}" srcOrd="0" destOrd="0" parTransId="{5DE07A5F-A02A-4502-905E-8385878C7C48}" sibTransId="{5625F86B-436C-4150-9CD7-8FAFEFFFAD8A}"/>
    <dgm:cxn modelId="{681B9E07-2457-4AE7-9C06-BDC11825A505}" srcId="{F5B82850-146E-44A1-8673-0D4D623F96EE}" destId="{A795AF0D-215D-42AF-86B3-B0A26791A9B0}" srcOrd="3" destOrd="0" parTransId="{A1DBF82A-D1D1-451B-8958-0C2507137C83}" sibTransId="{A4AF9339-4EAF-4B44-931B-571BC072FDB9}"/>
    <dgm:cxn modelId="{E67FA451-0133-4EAA-87B1-4070D23997A3}" type="presOf" srcId="{4EC2D3E6-377A-4C09-8ADD-7ED31CE7781E}" destId="{0B315635-60E3-4AAA-926B-611F5512BBCF}" srcOrd="0" destOrd="0" presId="urn:microsoft.com/office/officeart/2005/8/layout/process3"/>
    <dgm:cxn modelId="{6D327035-DFCC-40CB-A586-FC3F4E615C16}" type="presOf" srcId="{2130AEA4-A58E-4420-82EE-8816DFECBED0}" destId="{87174C50-8F45-41D4-8ECB-FE75BE18F3C5}" srcOrd="0" destOrd="2" presId="urn:microsoft.com/office/officeart/2005/8/layout/process3"/>
    <dgm:cxn modelId="{D4E9DF58-B3F6-4D4B-85F5-673FD57F3FBF}" srcId="{31F5FB8A-6D71-4E09-8D46-C221CDF7968B}" destId="{4EC2D3E6-377A-4C09-8ADD-7ED31CE7781E}" srcOrd="0" destOrd="0" parTransId="{E10A4EF9-53FC-4A1D-8C85-39F65F3160F4}" sibTransId="{17E0F11C-29B7-41A1-AA1D-BD46F4091B39}"/>
    <dgm:cxn modelId="{350A247E-E635-4A18-A9C3-90E7928DFA52}" srcId="{D16D0454-9EAD-46BC-B524-509496B6DD9A}" destId="{31F5FB8A-6D71-4E09-8D46-C221CDF7968B}" srcOrd="2" destOrd="0" parTransId="{46E9DBCA-90F9-42F4-9924-A3F5C12E9717}" sibTransId="{2BEEE250-E068-4526-9210-960C7C1FA429}"/>
    <dgm:cxn modelId="{960BE7A6-7975-44EB-9515-5887DBDCE77F}" type="presOf" srcId="{F866F250-AD91-4004-AAA2-917B9C56AD30}" destId="{B68802E8-A39C-4578-8ACC-67482AD79F5A}" srcOrd="0" destOrd="0" presId="urn:microsoft.com/office/officeart/2005/8/layout/process3"/>
    <dgm:cxn modelId="{A7C7FC3E-3ED3-4839-90B0-CB9ABB22FC0E}" srcId="{4F4DF723-8C39-4D83-860B-A65811D1D213}" destId="{98E2811F-55C7-4E31-ACDB-42A0838FAE37}" srcOrd="2" destOrd="0" parTransId="{969EC16D-3AB2-4C05-9C01-FBE8B60B89EA}" sibTransId="{56F07C84-D93C-49E1-9FD0-997D25E81D09}"/>
    <dgm:cxn modelId="{F2FE82B7-8AE3-4AE5-B611-78D58B1846D2}" srcId="{F5B82850-146E-44A1-8673-0D4D623F96EE}" destId="{2130AEA4-A58E-4420-82EE-8816DFECBED0}" srcOrd="2" destOrd="0" parTransId="{3640ED41-00A6-4870-86CB-C21AE66F4737}" sibTransId="{46AACBC9-3BDC-4628-982A-69C703A2D4B7}"/>
    <dgm:cxn modelId="{79DD920C-575A-452A-A546-0E45E0E28BE9}" type="presOf" srcId="{00537D8A-9D17-47E2-85AD-26AB23EC2054}" destId="{0B315635-60E3-4AAA-926B-611F5512BBCF}" srcOrd="0" destOrd="1" presId="urn:microsoft.com/office/officeart/2005/8/layout/process3"/>
    <dgm:cxn modelId="{3BBB2308-CAA4-49B8-AE00-8C43633D9477}" type="presOf" srcId="{F5B82850-146E-44A1-8673-0D4D623F96EE}" destId="{9F6A5BF3-3456-483D-A591-C99CC16BECBE}" srcOrd="0" destOrd="0" presId="urn:microsoft.com/office/officeart/2005/8/layout/process3"/>
    <dgm:cxn modelId="{E1F84525-3538-469B-9D5E-7A715D14151B}" type="presOf" srcId="{F866F250-AD91-4004-AAA2-917B9C56AD30}" destId="{48A4E68E-2E39-480D-8BB3-6E942E20CDA9}" srcOrd="1" destOrd="0" presId="urn:microsoft.com/office/officeart/2005/8/layout/process3"/>
    <dgm:cxn modelId="{20CBE39C-8144-418B-9245-3BE49B6831C1}" type="presOf" srcId="{0A130A68-9780-4938-A218-00D0D5D0EC43}" destId="{71F9E704-0490-43FB-BD88-8541F6C5A293}" srcOrd="0" destOrd="0" presId="urn:microsoft.com/office/officeart/2005/8/layout/process3"/>
    <dgm:cxn modelId="{0140F676-8616-412E-8CF7-DF7C68B41E90}" type="presOf" srcId="{8264366E-866B-4851-B7C1-D14F41B1423E}" destId="{C30D2756-F54D-4E79-A28D-8C96C706E9CC}" srcOrd="0" destOrd="1" presId="urn:microsoft.com/office/officeart/2005/8/layout/process3"/>
    <dgm:cxn modelId="{1A72860B-0403-4F78-83A2-1EF982AAF999}" type="presOf" srcId="{D16D0454-9EAD-46BC-B524-509496B6DD9A}" destId="{F70AFCC2-D96E-40D5-9059-9072586C12A8}" srcOrd="0" destOrd="0" presId="urn:microsoft.com/office/officeart/2005/8/layout/process3"/>
    <dgm:cxn modelId="{CED7B58C-2421-47E0-A5A3-FE66001C99EB}" type="presParOf" srcId="{F70AFCC2-D96E-40D5-9059-9072586C12A8}" destId="{0E5A7003-DCCE-4351-84A2-6E4218DDA32A}" srcOrd="0" destOrd="0" presId="urn:microsoft.com/office/officeart/2005/8/layout/process3"/>
    <dgm:cxn modelId="{2766D892-7F15-4B97-A83B-27BC381465D1}" type="presParOf" srcId="{0E5A7003-DCCE-4351-84A2-6E4218DDA32A}" destId="{FB518EBF-33BA-4CBD-88B9-5693759A910D}" srcOrd="0" destOrd="0" presId="urn:microsoft.com/office/officeart/2005/8/layout/process3"/>
    <dgm:cxn modelId="{E0C40C30-67F2-41DB-98FE-1E9B253F3459}" type="presParOf" srcId="{0E5A7003-DCCE-4351-84A2-6E4218DDA32A}" destId="{E9A4F7DB-E258-445A-894E-21A076F8A922}" srcOrd="1" destOrd="0" presId="urn:microsoft.com/office/officeart/2005/8/layout/process3"/>
    <dgm:cxn modelId="{87A2D646-FD5A-4FDE-AD43-EC1D7C6AF1DF}" type="presParOf" srcId="{0E5A7003-DCCE-4351-84A2-6E4218DDA32A}" destId="{C30D2756-F54D-4E79-A28D-8C96C706E9CC}" srcOrd="2" destOrd="0" presId="urn:microsoft.com/office/officeart/2005/8/layout/process3"/>
    <dgm:cxn modelId="{DFD7A307-D505-4BE9-927E-824A709C14D8}" type="presParOf" srcId="{F70AFCC2-D96E-40D5-9059-9072586C12A8}" destId="{71F9E704-0490-43FB-BD88-8541F6C5A293}" srcOrd="1" destOrd="0" presId="urn:microsoft.com/office/officeart/2005/8/layout/process3"/>
    <dgm:cxn modelId="{E21C3E6B-7F83-4FC7-8727-7314AAAA44F5}" type="presParOf" srcId="{71F9E704-0490-43FB-BD88-8541F6C5A293}" destId="{0F1EFC0A-6AD5-470A-9D1C-F348D7276F3A}" srcOrd="0" destOrd="0" presId="urn:microsoft.com/office/officeart/2005/8/layout/process3"/>
    <dgm:cxn modelId="{7F06C8B4-5E43-4BDB-81A8-3D369177051D}" type="presParOf" srcId="{F70AFCC2-D96E-40D5-9059-9072586C12A8}" destId="{69D7EFAD-D777-4213-A340-9047C8A1CF6A}" srcOrd="2" destOrd="0" presId="urn:microsoft.com/office/officeart/2005/8/layout/process3"/>
    <dgm:cxn modelId="{D626361F-C12B-4903-A5D9-857162F81FD2}" type="presParOf" srcId="{69D7EFAD-D777-4213-A340-9047C8A1CF6A}" destId="{9F6A5BF3-3456-483D-A591-C99CC16BECBE}" srcOrd="0" destOrd="0" presId="urn:microsoft.com/office/officeart/2005/8/layout/process3"/>
    <dgm:cxn modelId="{AFBCBD73-300F-4F95-AFC6-BD587FC635EA}" type="presParOf" srcId="{69D7EFAD-D777-4213-A340-9047C8A1CF6A}" destId="{16508A7A-55C2-496F-9E80-BD0894873022}" srcOrd="1" destOrd="0" presId="urn:microsoft.com/office/officeart/2005/8/layout/process3"/>
    <dgm:cxn modelId="{90E3E31D-FFBB-4F28-B037-E266F8879478}" type="presParOf" srcId="{69D7EFAD-D777-4213-A340-9047C8A1CF6A}" destId="{87174C50-8F45-41D4-8ECB-FE75BE18F3C5}" srcOrd="2" destOrd="0" presId="urn:microsoft.com/office/officeart/2005/8/layout/process3"/>
    <dgm:cxn modelId="{7B6AAB7B-0994-4DD9-AC90-B1717395C7E8}" type="presParOf" srcId="{F70AFCC2-D96E-40D5-9059-9072586C12A8}" destId="{B68802E8-A39C-4578-8ACC-67482AD79F5A}" srcOrd="3" destOrd="0" presId="urn:microsoft.com/office/officeart/2005/8/layout/process3"/>
    <dgm:cxn modelId="{5F51F396-F770-4692-A857-0848F390B415}" type="presParOf" srcId="{B68802E8-A39C-4578-8ACC-67482AD79F5A}" destId="{48A4E68E-2E39-480D-8BB3-6E942E20CDA9}" srcOrd="0" destOrd="0" presId="urn:microsoft.com/office/officeart/2005/8/layout/process3"/>
    <dgm:cxn modelId="{3BAD9E07-221C-4D9A-9537-2DE005163B9F}" type="presParOf" srcId="{F70AFCC2-D96E-40D5-9059-9072586C12A8}" destId="{AE5C3111-4F14-4022-9F96-544252F6FA5C}" srcOrd="4" destOrd="0" presId="urn:microsoft.com/office/officeart/2005/8/layout/process3"/>
    <dgm:cxn modelId="{6CE9FFAB-F3AA-4392-95FF-0F7098D5407F}" type="presParOf" srcId="{AE5C3111-4F14-4022-9F96-544252F6FA5C}" destId="{3343C4C6-747A-4641-9D90-B3A49F6D4DA4}" srcOrd="0" destOrd="0" presId="urn:microsoft.com/office/officeart/2005/8/layout/process3"/>
    <dgm:cxn modelId="{7844B142-4A7F-4F34-9CC2-0C87682F2D00}" type="presParOf" srcId="{AE5C3111-4F14-4022-9F96-544252F6FA5C}" destId="{B246F49D-C3BE-46DD-BC5B-282C40EA5BD2}" srcOrd="1" destOrd="0" presId="urn:microsoft.com/office/officeart/2005/8/layout/process3"/>
    <dgm:cxn modelId="{27794549-EA9D-4331-A842-B178954C796C}" type="presParOf" srcId="{AE5C3111-4F14-4022-9F96-544252F6FA5C}" destId="{0B315635-60E3-4AAA-926B-611F5512BBCF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98003-A72D-4CBA-9C8A-A4968529081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4F1155E-7803-4844-83E2-5D7E5A59304B}">
      <dgm:prSet phldrT="[文本]" custT="1"/>
      <dgm:spPr/>
      <dgm:t>
        <a:bodyPr/>
        <a:lstStyle/>
        <a:p>
          <a:r>
            <a:rPr lang="zh-CN" altLang="en-US" sz="2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卡前列甲酯栓</a:t>
          </a:r>
          <a:endParaRPr lang="zh-CN" altLang="en-US" sz="2800" b="0" dirty="0">
            <a:solidFill>
              <a:schemeClr val="bg1"/>
            </a:solidFill>
          </a:endParaRPr>
        </a:p>
      </dgm:t>
    </dgm:pt>
    <dgm:pt modelId="{0E2AC2E1-2292-4619-B8EA-5628E6A93E7D}" type="parTrans" cxnId="{A38ED381-60AF-43B9-BE44-DE4DD1023827}">
      <dgm:prSet/>
      <dgm:spPr/>
      <dgm:t>
        <a:bodyPr/>
        <a:lstStyle/>
        <a:p>
          <a:endParaRPr lang="zh-CN" altLang="en-US"/>
        </a:p>
      </dgm:t>
    </dgm:pt>
    <dgm:pt modelId="{E19483EF-AB4C-4FBB-AE24-6931C6B1C4E7}" type="sibTrans" cxnId="{A38ED381-60AF-43B9-BE44-DE4DD1023827}">
      <dgm:prSet/>
      <dgm:spPr/>
      <dgm:t>
        <a:bodyPr/>
        <a:lstStyle/>
        <a:p>
          <a:endParaRPr lang="zh-CN" altLang="en-US"/>
        </a:p>
      </dgm:t>
    </dgm:pt>
    <dgm:pt modelId="{804A734A-056E-4177-9C22-15FE2308DD7A}">
      <dgm:prSet phldrT="[文本]" custT="1"/>
      <dgm:spPr>
        <a:noFill/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r>
            <a:rPr lang="zh-CN" altLang="en-US" sz="2000" dirty="0">
              <a:solidFill>
                <a:srgbClr val="C00000"/>
              </a:solidFill>
              <a:latin typeface="+mj-ea"/>
            </a:rPr>
            <a:t>适应症：</a:t>
          </a:r>
          <a:r>
            <a:rPr lang="zh-CN" altLang="en-US" sz="2000" dirty="0">
              <a:latin typeface="+mj-ea"/>
            </a:rPr>
            <a:t>终止妊娠。不宜单独使用，须与米非司酮等序贯治疗。用于终止早期妊娠。</a:t>
          </a:r>
          <a:endParaRPr lang="zh-CN" altLang="en-US" sz="2000" dirty="0"/>
        </a:p>
      </dgm:t>
    </dgm:pt>
    <dgm:pt modelId="{CB26BBE1-E75F-465B-B914-3654975ADA54}" type="parTrans" cxnId="{124332A9-049C-4627-AC9C-6F01D1425F3A}">
      <dgm:prSet/>
      <dgm:spPr/>
      <dgm:t>
        <a:bodyPr/>
        <a:lstStyle/>
        <a:p>
          <a:endParaRPr lang="zh-CN" altLang="en-US"/>
        </a:p>
      </dgm:t>
    </dgm:pt>
    <dgm:pt modelId="{639FA5EF-335E-42BE-BF23-56DF51D3CCA7}" type="sibTrans" cxnId="{124332A9-049C-4627-AC9C-6F01D1425F3A}">
      <dgm:prSet/>
      <dgm:spPr/>
      <dgm:t>
        <a:bodyPr/>
        <a:lstStyle/>
        <a:p>
          <a:endParaRPr lang="zh-CN" altLang="en-US"/>
        </a:p>
      </dgm:t>
    </dgm:pt>
    <dgm:pt modelId="{E658C22A-7049-4879-AB61-75E49B46CA9D}">
      <dgm:prSet phldrT="[文本]" custT="1"/>
      <dgm:spPr>
        <a:noFill/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r>
            <a: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用法：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阴道后穹隆放置，用药后卧床休息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2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小时。</a:t>
          </a:r>
          <a:endParaRPr lang="zh-CN" altLang="en-US" sz="2000" dirty="0"/>
        </a:p>
      </dgm:t>
    </dgm:pt>
    <dgm:pt modelId="{8B0CCAE9-CCF4-483C-9ED5-6B10DBF3561E}" type="parTrans" cxnId="{0FC591AF-B970-4C7E-9775-A4251DACA1DE}">
      <dgm:prSet/>
      <dgm:spPr/>
      <dgm:t>
        <a:bodyPr/>
        <a:lstStyle/>
        <a:p>
          <a:endParaRPr lang="zh-CN" altLang="en-US"/>
        </a:p>
      </dgm:t>
    </dgm:pt>
    <dgm:pt modelId="{599EBE11-17F7-4C87-B08D-CE976F634C1D}" type="sibTrans" cxnId="{0FC591AF-B970-4C7E-9775-A4251DACA1DE}">
      <dgm:prSet/>
      <dgm:spPr/>
      <dgm:t>
        <a:bodyPr/>
        <a:lstStyle/>
        <a:p>
          <a:endParaRPr lang="zh-CN" altLang="en-US"/>
        </a:p>
      </dgm:t>
    </dgm:pt>
    <dgm:pt modelId="{62739CFC-66F8-453C-AB8A-93489BF19DAF}">
      <dgm:prSet phldrT="[文本]" custT="1"/>
      <dgm:spPr/>
      <dgm:t>
        <a:bodyPr/>
        <a:lstStyle/>
        <a:p>
          <a:r>
            <a:rPr lang="zh-CN" altLang="en-US" sz="2800" dirty="0"/>
            <a:t>利凡诺注射液</a:t>
          </a:r>
        </a:p>
      </dgm:t>
    </dgm:pt>
    <dgm:pt modelId="{6C7BD581-A26B-49E5-8456-27AF5293DAD6}" type="parTrans" cxnId="{DEC673CE-3657-4D37-9CF6-A20ADEB3652D}">
      <dgm:prSet/>
      <dgm:spPr/>
      <dgm:t>
        <a:bodyPr/>
        <a:lstStyle/>
        <a:p>
          <a:endParaRPr lang="zh-CN" altLang="en-US"/>
        </a:p>
      </dgm:t>
    </dgm:pt>
    <dgm:pt modelId="{00E1D60E-FDA7-4555-A639-9F95892D258D}" type="sibTrans" cxnId="{DEC673CE-3657-4D37-9CF6-A20ADEB3652D}">
      <dgm:prSet/>
      <dgm:spPr/>
      <dgm:t>
        <a:bodyPr/>
        <a:lstStyle/>
        <a:p>
          <a:endParaRPr lang="zh-CN" altLang="en-US"/>
        </a:p>
      </dgm:t>
    </dgm:pt>
    <dgm:pt modelId="{0202C6F7-E380-40E4-A1BF-7C4A4F41FFB7}">
      <dgm:prSet phldrT="[文本]" custT="1"/>
      <dgm:spPr>
        <a:solidFill>
          <a:schemeClr val="bg1">
            <a:alpha val="90000"/>
          </a:schemeClr>
        </a:solidFill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>
              <a:solidFill>
                <a:srgbClr val="C00000"/>
              </a:solidFill>
              <a:latin typeface="+mj-ea"/>
              <a:ea typeface="+mj-ea"/>
            </a:rPr>
            <a:t>适应症：</a:t>
          </a:r>
          <a:r>
            <a:rPr lang="zh-CN" altLang="en-US" sz="2000" dirty="0">
              <a:latin typeface="+mj-ea"/>
              <a:ea typeface="+mj-ea"/>
            </a:rPr>
            <a:t>中期妊娠引产药，用于终止</a:t>
          </a:r>
          <a:r>
            <a:rPr lang="en-US" altLang="zh-CN" sz="2000" dirty="0">
              <a:latin typeface="+mj-ea"/>
              <a:ea typeface="+mj-ea"/>
            </a:rPr>
            <a:t>12~26</a:t>
          </a:r>
          <a:r>
            <a:rPr lang="zh-CN" altLang="en-US" sz="2000" dirty="0">
              <a:latin typeface="+mj-ea"/>
              <a:ea typeface="+mj-ea"/>
            </a:rPr>
            <a:t>周妊娠。</a:t>
          </a:r>
          <a:endParaRPr lang="zh-CN" altLang="en-US" sz="2000" dirty="0"/>
        </a:p>
      </dgm:t>
    </dgm:pt>
    <dgm:pt modelId="{1A33DED4-6F4D-4420-9919-374D2708A219}" type="parTrans" cxnId="{065B7B09-355C-4E6D-9482-C33EC8149FBC}">
      <dgm:prSet/>
      <dgm:spPr/>
      <dgm:t>
        <a:bodyPr/>
        <a:lstStyle/>
        <a:p>
          <a:endParaRPr lang="zh-CN" altLang="en-US"/>
        </a:p>
      </dgm:t>
    </dgm:pt>
    <dgm:pt modelId="{071A9F47-CDB0-4C71-9233-CD07DA0EEB73}" type="sibTrans" cxnId="{065B7B09-355C-4E6D-9482-C33EC8149FBC}">
      <dgm:prSet/>
      <dgm:spPr/>
      <dgm:t>
        <a:bodyPr/>
        <a:lstStyle/>
        <a:p>
          <a:endParaRPr lang="zh-CN" altLang="en-US"/>
        </a:p>
      </dgm:t>
    </dgm:pt>
    <dgm:pt modelId="{61953C06-8C52-4E61-999E-348E77844B08}">
      <dgm:prSet phldrT="[文本]" custT="1"/>
      <dgm:spPr>
        <a:solidFill>
          <a:schemeClr val="bg1">
            <a:alpha val="90000"/>
          </a:schemeClr>
        </a:solidFill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用法：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羊膜腔内（﹥</a:t>
          </a:r>
          <a:r>
            <a:rPr lang="en-US" altLang="zh-CN" sz="2000" dirty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+mn-ea"/>
            </a:rPr>
            <a:t>16</a:t>
          </a:r>
          <a:r>
            <a:rPr lang="zh-CN" altLang="en-US" sz="2000" dirty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+mn-ea"/>
            </a:rPr>
            <a:t>周）、宫腔内给药。</a:t>
          </a:r>
          <a:endParaRPr lang="zh-CN" altLang="en-US" sz="2000" dirty="0"/>
        </a:p>
      </dgm:t>
    </dgm:pt>
    <dgm:pt modelId="{B403A57E-294D-4B6B-A8F8-B1F75062A8D4}" type="parTrans" cxnId="{C729B0AB-3005-463B-88EE-A5AC4DD0E29C}">
      <dgm:prSet/>
      <dgm:spPr/>
      <dgm:t>
        <a:bodyPr/>
        <a:lstStyle/>
        <a:p>
          <a:endParaRPr lang="zh-CN" altLang="en-US"/>
        </a:p>
      </dgm:t>
    </dgm:pt>
    <dgm:pt modelId="{D9090DD9-6BD8-4E39-B9B0-E273CB005CBB}" type="sibTrans" cxnId="{C729B0AB-3005-463B-88EE-A5AC4DD0E29C}">
      <dgm:prSet/>
      <dgm:spPr/>
      <dgm:t>
        <a:bodyPr/>
        <a:lstStyle/>
        <a:p>
          <a:endParaRPr lang="zh-CN" altLang="en-US"/>
        </a:p>
      </dgm:t>
    </dgm:pt>
    <dgm:pt modelId="{F228744B-BA66-499B-8EB2-FD3FF5F45EC4}">
      <dgm:prSet phldrT="[文本]" custT="1"/>
      <dgm:spPr>
        <a:noFill/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r>
            <a:rPr lang="zh-CN" altLang="en-US" sz="2000" dirty="0">
              <a:solidFill>
                <a:srgbClr val="C00000"/>
              </a:solidFill>
            </a:rPr>
            <a:t>注意事项：</a:t>
          </a:r>
          <a:r>
            <a:rPr lang="zh-CN" altLang="en-US" sz="2000" dirty="0">
              <a:latin typeface="+mj-ea"/>
              <a:ea typeface="+mj-ea"/>
              <a:sym typeface="+mn-ea"/>
            </a:rPr>
            <a:t>对体温中枢有刺激作用，可出现体温升高。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用药</a:t>
          </a:r>
          <a:r>
            <a: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24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小时内未完全排出妊娠物，及时改用其他方法。</a:t>
          </a:r>
          <a:endParaRPr lang="zh-CN" altLang="en-US" sz="2000" dirty="0"/>
        </a:p>
      </dgm:t>
    </dgm:pt>
    <dgm:pt modelId="{721682D3-A501-412B-857B-496D59AD0AFC}" type="parTrans" cxnId="{CEDBA3A0-C1FB-4989-83EA-7B41BB1B917A}">
      <dgm:prSet/>
      <dgm:spPr/>
      <dgm:t>
        <a:bodyPr/>
        <a:lstStyle/>
        <a:p>
          <a:endParaRPr lang="zh-CN" altLang="en-US"/>
        </a:p>
      </dgm:t>
    </dgm:pt>
    <dgm:pt modelId="{F3218393-396A-4597-816C-8D5D6C0F38DF}" type="sibTrans" cxnId="{CEDBA3A0-C1FB-4989-83EA-7B41BB1B917A}">
      <dgm:prSet/>
      <dgm:spPr/>
      <dgm:t>
        <a:bodyPr/>
        <a:lstStyle/>
        <a:p>
          <a:endParaRPr lang="zh-CN" altLang="en-US"/>
        </a:p>
      </dgm:t>
    </dgm:pt>
    <dgm:pt modelId="{83D48604-8425-43A6-84E4-4A17E3833D59}">
      <dgm:prSet phldrT="[文本]" custT="1"/>
      <dgm:spPr>
        <a:solidFill>
          <a:schemeClr val="bg1">
            <a:alpha val="90000"/>
          </a:schemeClr>
        </a:solidFill>
        <a:ln>
          <a:solidFill>
            <a:srgbClr val="375FB9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2000" dirty="0">
              <a:solidFill>
                <a:srgbClr val="C00000"/>
              </a:solidFill>
            </a:rPr>
            <a:t>注意事项：</a:t>
          </a:r>
          <a:r>
            <a:rPr lang="zh-CN" altLang="en-US" sz="2000" dirty="0">
              <a:latin typeface="+mj-ea"/>
              <a:ea typeface="+mj-ea"/>
              <a:sym typeface="+mn-ea"/>
            </a:rPr>
            <a:t>肝肾功能不全者严禁使用。</a:t>
          </a:r>
          <a:r>
            <a: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慎用其他引产药（如缩宫素）。</a:t>
          </a:r>
          <a:r>
            <a:rPr lang="zh-CN" altLang="en-US" sz="2000" dirty="0">
              <a:latin typeface="+mj-ea"/>
              <a:ea typeface="+mj-ea"/>
            </a:rPr>
            <a:t>约有</a:t>
          </a:r>
          <a:r>
            <a:rPr lang="en-US" altLang="zh-CN" sz="2000" dirty="0">
              <a:latin typeface="+mj-ea"/>
              <a:ea typeface="+mj-ea"/>
            </a:rPr>
            <a:t>3-4%</a:t>
          </a:r>
          <a:r>
            <a:rPr lang="zh-CN" altLang="en-US" sz="2000" dirty="0">
              <a:latin typeface="+mj-ea"/>
              <a:ea typeface="+mj-ea"/>
            </a:rPr>
            <a:t>孕妇发烧达</a:t>
          </a:r>
          <a:r>
            <a:rPr lang="en-US" altLang="zh-CN" sz="2000" dirty="0">
              <a:latin typeface="+mj-ea"/>
              <a:ea typeface="+mj-ea"/>
            </a:rPr>
            <a:t>38℃</a:t>
          </a:r>
          <a:r>
            <a:rPr lang="zh-CN" altLang="en-US" sz="2000" dirty="0">
              <a:latin typeface="+mj-ea"/>
              <a:ea typeface="+mj-ea"/>
            </a:rPr>
            <a:t>以上。</a:t>
          </a:r>
          <a:endParaRPr lang="zh-CN" altLang="en-US" sz="2000" dirty="0"/>
        </a:p>
      </dgm:t>
    </dgm:pt>
    <dgm:pt modelId="{3E22F0B4-6A63-416E-B4D8-5A069A0D899A}" type="parTrans" cxnId="{BFE08EBB-B56E-4040-8154-DBEE82A11216}">
      <dgm:prSet/>
      <dgm:spPr/>
      <dgm:t>
        <a:bodyPr/>
        <a:lstStyle/>
        <a:p>
          <a:endParaRPr lang="zh-CN" altLang="en-US"/>
        </a:p>
      </dgm:t>
    </dgm:pt>
    <dgm:pt modelId="{2FA10EE8-5A51-46C8-BC9E-72F588BEC368}" type="sibTrans" cxnId="{BFE08EBB-B56E-4040-8154-DBEE82A11216}">
      <dgm:prSet/>
      <dgm:spPr/>
      <dgm:t>
        <a:bodyPr/>
        <a:lstStyle/>
        <a:p>
          <a:endParaRPr lang="zh-CN" altLang="en-US"/>
        </a:p>
      </dgm:t>
    </dgm:pt>
    <dgm:pt modelId="{431DA25A-FAC1-4AC4-9B69-1769FDFB95D8}" type="pres">
      <dgm:prSet presAssocID="{7E198003-A72D-4CBA-9C8A-A496852908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BA33BAA-3758-4573-AE63-EC709B896266}" type="pres">
      <dgm:prSet presAssocID="{94F1155E-7803-4844-83E2-5D7E5A59304B}" presName="composite" presStyleCnt="0"/>
      <dgm:spPr/>
    </dgm:pt>
    <dgm:pt modelId="{C1973F94-03EB-4BC0-92D0-470404CAE623}" type="pres">
      <dgm:prSet presAssocID="{94F1155E-7803-4844-83E2-5D7E5A59304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56F619-744E-4EE2-80DB-6BC12522B284}" type="pres">
      <dgm:prSet presAssocID="{94F1155E-7803-4844-83E2-5D7E5A59304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ADAB78-2577-492F-B057-D0D1F795F723}" type="pres">
      <dgm:prSet presAssocID="{E19483EF-AB4C-4FBB-AE24-6931C6B1C4E7}" presName="space" presStyleCnt="0"/>
      <dgm:spPr/>
    </dgm:pt>
    <dgm:pt modelId="{B9359F7C-23D9-4567-B15F-B86337386537}" type="pres">
      <dgm:prSet presAssocID="{62739CFC-66F8-453C-AB8A-93489BF19DAF}" presName="composite" presStyleCnt="0"/>
      <dgm:spPr/>
    </dgm:pt>
    <dgm:pt modelId="{E3225A70-A5C0-4737-8436-96D78F0BB820}" type="pres">
      <dgm:prSet presAssocID="{62739CFC-66F8-453C-AB8A-93489BF19D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0E879F-69B6-45BD-950E-DE0EE3568E5E}" type="pres">
      <dgm:prSet presAssocID="{62739CFC-66F8-453C-AB8A-93489BF19DA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729B0AB-3005-463B-88EE-A5AC4DD0E29C}" srcId="{62739CFC-66F8-453C-AB8A-93489BF19DAF}" destId="{61953C06-8C52-4E61-999E-348E77844B08}" srcOrd="1" destOrd="0" parTransId="{B403A57E-294D-4B6B-A8F8-B1F75062A8D4}" sibTransId="{D9090DD9-6BD8-4E39-B9B0-E273CB005CBB}"/>
    <dgm:cxn modelId="{A38ED381-60AF-43B9-BE44-DE4DD1023827}" srcId="{7E198003-A72D-4CBA-9C8A-A49685290812}" destId="{94F1155E-7803-4844-83E2-5D7E5A59304B}" srcOrd="0" destOrd="0" parTransId="{0E2AC2E1-2292-4619-B8EA-5628E6A93E7D}" sibTransId="{E19483EF-AB4C-4FBB-AE24-6931C6B1C4E7}"/>
    <dgm:cxn modelId="{DEC673CE-3657-4D37-9CF6-A20ADEB3652D}" srcId="{7E198003-A72D-4CBA-9C8A-A49685290812}" destId="{62739CFC-66F8-453C-AB8A-93489BF19DAF}" srcOrd="1" destOrd="0" parTransId="{6C7BD581-A26B-49E5-8456-27AF5293DAD6}" sibTransId="{00E1D60E-FDA7-4555-A639-9F95892D258D}"/>
    <dgm:cxn modelId="{065B7B09-355C-4E6D-9482-C33EC8149FBC}" srcId="{62739CFC-66F8-453C-AB8A-93489BF19DAF}" destId="{0202C6F7-E380-40E4-A1BF-7C4A4F41FFB7}" srcOrd="0" destOrd="0" parTransId="{1A33DED4-6F4D-4420-9919-374D2708A219}" sibTransId="{071A9F47-CDB0-4C71-9233-CD07DA0EEB73}"/>
    <dgm:cxn modelId="{C7D7B260-858D-438A-9C6A-A3327DB62133}" type="presOf" srcId="{94F1155E-7803-4844-83E2-5D7E5A59304B}" destId="{C1973F94-03EB-4BC0-92D0-470404CAE623}" srcOrd="0" destOrd="0" presId="urn:microsoft.com/office/officeart/2005/8/layout/hList1"/>
    <dgm:cxn modelId="{0FC591AF-B970-4C7E-9775-A4251DACA1DE}" srcId="{94F1155E-7803-4844-83E2-5D7E5A59304B}" destId="{E658C22A-7049-4879-AB61-75E49B46CA9D}" srcOrd="1" destOrd="0" parTransId="{8B0CCAE9-CCF4-483C-9ED5-6B10DBF3561E}" sibTransId="{599EBE11-17F7-4C87-B08D-CE976F634C1D}"/>
    <dgm:cxn modelId="{124332A9-049C-4627-AC9C-6F01D1425F3A}" srcId="{94F1155E-7803-4844-83E2-5D7E5A59304B}" destId="{804A734A-056E-4177-9C22-15FE2308DD7A}" srcOrd="0" destOrd="0" parTransId="{CB26BBE1-E75F-465B-B914-3654975ADA54}" sibTransId="{639FA5EF-335E-42BE-BF23-56DF51D3CCA7}"/>
    <dgm:cxn modelId="{BD48858A-96DE-4319-A46E-9020E3D2413D}" type="presOf" srcId="{62739CFC-66F8-453C-AB8A-93489BF19DAF}" destId="{E3225A70-A5C0-4737-8436-96D78F0BB820}" srcOrd="0" destOrd="0" presId="urn:microsoft.com/office/officeart/2005/8/layout/hList1"/>
    <dgm:cxn modelId="{7682ED5F-66BE-427E-8292-44BBEB055EC1}" type="presOf" srcId="{0202C6F7-E380-40E4-A1BF-7C4A4F41FFB7}" destId="{760E879F-69B6-45BD-950E-DE0EE3568E5E}" srcOrd="0" destOrd="0" presId="urn:microsoft.com/office/officeart/2005/8/layout/hList1"/>
    <dgm:cxn modelId="{BFE08EBB-B56E-4040-8154-DBEE82A11216}" srcId="{62739CFC-66F8-453C-AB8A-93489BF19DAF}" destId="{83D48604-8425-43A6-84E4-4A17E3833D59}" srcOrd="2" destOrd="0" parTransId="{3E22F0B4-6A63-416E-B4D8-5A069A0D899A}" sibTransId="{2FA10EE8-5A51-46C8-BC9E-72F588BEC368}"/>
    <dgm:cxn modelId="{AB502F0D-76BE-4F3F-9FA1-3D9656DD0058}" type="presOf" srcId="{F228744B-BA66-499B-8EB2-FD3FF5F45EC4}" destId="{F756F619-744E-4EE2-80DB-6BC12522B284}" srcOrd="0" destOrd="2" presId="urn:microsoft.com/office/officeart/2005/8/layout/hList1"/>
    <dgm:cxn modelId="{CEDBA3A0-C1FB-4989-83EA-7B41BB1B917A}" srcId="{94F1155E-7803-4844-83E2-5D7E5A59304B}" destId="{F228744B-BA66-499B-8EB2-FD3FF5F45EC4}" srcOrd="2" destOrd="0" parTransId="{721682D3-A501-412B-857B-496D59AD0AFC}" sibTransId="{F3218393-396A-4597-816C-8D5D6C0F38DF}"/>
    <dgm:cxn modelId="{E675F476-868E-4F6A-BDB6-892D3551E943}" type="presOf" srcId="{E658C22A-7049-4879-AB61-75E49B46CA9D}" destId="{F756F619-744E-4EE2-80DB-6BC12522B284}" srcOrd="0" destOrd="1" presId="urn:microsoft.com/office/officeart/2005/8/layout/hList1"/>
    <dgm:cxn modelId="{E8457DE8-6E07-4FEE-9381-F0518C226F0A}" type="presOf" srcId="{61953C06-8C52-4E61-999E-348E77844B08}" destId="{760E879F-69B6-45BD-950E-DE0EE3568E5E}" srcOrd="0" destOrd="1" presId="urn:microsoft.com/office/officeart/2005/8/layout/hList1"/>
    <dgm:cxn modelId="{26C7F2CA-B5FD-4A0E-AA08-DAD5AB746E78}" type="presOf" srcId="{7E198003-A72D-4CBA-9C8A-A49685290812}" destId="{431DA25A-FAC1-4AC4-9B69-1769FDFB95D8}" srcOrd="0" destOrd="0" presId="urn:microsoft.com/office/officeart/2005/8/layout/hList1"/>
    <dgm:cxn modelId="{1609A6B7-2F09-4FAB-A034-6130BF44E15C}" type="presOf" srcId="{83D48604-8425-43A6-84E4-4A17E3833D59}" destId="{760E879F-69B6-45BD-950E-DE0EE3568E5E}" srcOrd="0" destOrd="2" presId="urn:microsoft.com/office/officeart/2005/8/layout/hList1"/>
    <dgm:cxn modelId="{8A7A72EE-DCAA-4E45-BCA9-AC318BE6F483}" type="presOf" srcId="{804A734A-056E-4177-9C22-15FE2308DD7A}" destId="{F756F619-744E-4EE2-80DB-6BC12522B284}" srcOrd="0" destOrd="0" presId="urn:microsoft.com/office/officeart/2005/8/layout/hList1"/>
    <dgm:cxn modelId="{72CF7CC4-6474-4143-BED0-36C21176CD03}" type="presParOf" srcId="{431DA25A-FAC1-4AC4-9B69-1769FDFB95D8}" destId="{DBA33BAA-3758-4573-AE63-EC709B896266}" srcOrd="0" destOrd="0" presId="urn:microsoft.com/office/officeart/2005/8/layout/hList1"/>
    <dgm:cxn modelId="{6776E017-EA66-427F-8F66-3E6D8C8000C4}" type="presParOf" srcId="{DBA33BAA-3758-4573-AE63-EC709B896266}" destId="{C1973F94-03EB-4BC0-92D0-470404CAE623}" srcOrd="0" destOrd="0" presId="urn:microsoft.com/office/officeart/2005/8/layout/hList1"/>
    <dgm:cxn modelId="{0FE7FA62-5573-47C4-90D9-5536A8989D6A}" type="presParOf" srcId="{DBA33BAA-3758-4573-AE63-EC709B896266}" destId="{F756F619-744E-4EE2-80DB-6BC12522B284}" srcOrd="1" destOrd="0" presId="urn:microsoft.com/office/officeart/2005/8/layout/hList1"/>
    <dgm:cxn modelId="{ADBF9517-A87B-4749-8F3D-A09D4A9E164D}" type="presParOf" srcId="{431DA25A-FAC1-4AC4-9B69-1769FDFB95D8}" destId="{C5ADAB78-2577-492F-B057-D0D1F795F723}" srcOrd="1" destOrd="0" presId="urn:microsoft.com/office/officeart/2005/8/layout/hList1"/>
    <dgm:cxn modelId="{BAA80F38-B8A6-4C9B-A9AF-471D455DF35B}" type="presParOf" srcId="{431DA25A-FAC1-4AC4-9B69-1769FDFB95D8}" destId="{B9359F7C-23D9-4567-B15F-B86337386537}" srcOrd="2" destOrd="0" presId="urn:microsoft.com/office/officeart/2005/8/layout/hList1"/>
    <dgm:cxn modelId="{A9821974-F5A5-4130-B849-0486173149EC}" type="presParOf" srcId="{B9359F7C-23D9-4567-B15F-B86337386537}" destId="{E3225A70-A5C0-4737-8436-96D78F0BB820}" srcOrd="0" destOrd="0" presId="urn:microsoft.com/office/officeart/2005/8/layout/hList1"/>
    <dgm:cxn modelId="{2A9A3507-433E-43F2-BB9E-C32D14412A38}" type="presParOf" srcId="{B9359F7C-23D9-4567-B15F-B86337386537}" destId="{760E879F-69B6-45BD-950E-DE0EE3568E5E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613FF6-7EE6-4BD4-B3F8-704E1E7A4DA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ED0719-FE1A-45D1-BA72-48B4E426F774}">
      <dgm:prSet phldrT="[文本]" custT="1"/>
      <dgm:spPr/>
      <dgm:t>
        <a:bodyPr/>
        <a:lstStyle/>
        <a:p>
          <a:r>
            <a:rPr lang="zh-CN" altLang="en-US" sz="2800" dirty="0"/>
            <a:t>适应症</a:t>
          </a:r>
        </a:p>
      </dgm:t>
    </dgm:pt>
    <dgm:pt modelId="{847CBBC4-7750-417E-A770-F08C50930C3B}" type="parTrans" cxnId="{1D1FD0C4-F1FE-40C9-B221-1A2F34175530}">
      <dgm:prSet/>
      <dgm:spPr/>
      <dgm:t>
        <a:bodyPr/>
        <a:lstStyle/>
        <a:p>
          <a:endParaRPr lang="zh-CN" altLang="en-US"/>
        </a:p>
      </dgm:t>
    </dgm:pt>
    <dgm:pt modelId="{639AE889-8644-4AB5-B3C8-89053F5AB72C}" type="sibTrans" cxnId="{1D1FD0C4-F1FE-40C9-B221-1A2F34175530}">
      <dgm:prSet/>
      <dgm:spPr/>
      <dgm:t>
        <a:bodyPr/>
        <a:lstStyle/>
        <a:p>
          <a:endParaRPr lang="zh-CN" altLang="en-US"/>
        </a:p>
      </dgm:t>
    </dgm:pt>
    <dgm:pt modelId="{7D1169B7-5E47-45E9-863A-813A2066E808}">
      <dgm:prSet phldrT="[文本]" custT="1"/>
      <dgm:spPr/>
      <dgm:t>
        <a:bodyPr/>
        <a:lstStyle/>
        <a:p>
          <a:r>
            <a:rPr lang="zh-CN" altLang="en-US" sz="2800" dirty="0"/>
            <a:t>禁忌症</a:t>
          </a:r>
        </a:p>
      </dgm:t>
    </dgm:pt>
    <dgm:pt modelId="{4CA74E31-8372-4DE6-9FE0-06921C3F7673}" type="parTrans" cxnId="{430B64A2-DFD7-4401-A6C9-04C0D03E024E}">
      <dgm:prSet/>
      <dgm:spPr/>
      <dgm:t>
        <a:bodyPr/>
        <a:lstStyle/>
        <a:p>
          <a:endParaRPr lang="zh-CN" altLang="en-US"/>
        </a:p>
      </dgm:t>
    </dgm:pt>
    <dgm:pt modelId="{31BAEC58-261D-4CFF-9FAD-9799CBA3CFD7}" type="sibTrans" cxnId="{430B64A2-DFD7-4401-A6C9-04C0D03E024E}">
      <dgm:prSet/>
      <dgm:spPr/>
      <dgm:t>
        <a:bodyPr/>
        <a:lstStyle/>
        <a:p>
          <a:endParaRPr lang="zh-CN" altLang="en-US"/>
        </a:p>
      </dgm:t>
    </dgm:pt>
    <dgm:pt modelId="{15071DE0-46CB-4B78-ADF2-C916D9E243E0}">
      <dgm:prSet phldrT="[文本]" custT="1"/>
      <dgm:spPr/>
      <dgm:t>
        <a:bodyPr/>
        <a:lstStyle/>
        <a:p>
          <a:r>
            <a:rPr lang="en-US" altLang="zh-CN" sz="1800" dirty="0"/>
            <a:t>1</a:t>
          </a:r>
          <a:r>
            <a:rPr lang="zh-CN" altLang="en-US" sz="1800" dirty="0"/>
            <a:t>、对本药过敏</a:t>
          </a:r>
          <a:endParaRPr lang="en-US" altLang="zh-CN" sz="1800" dirty="0"/>
        </a:p>
        <a:p>
          <a:r>
            <a:rPr lang="en-US" altLang="zh-CN" sz="1800" dirty="0"/>
            <a:t>2</a:t>
          </a:r>
          <a:r>
            <a:rPr lang="zh-CN" altLang="en-US" sz="1800" dirty="0"/>
            <a:t>、不明原因阴道出血</a:t>
          </a:r>
          <a:endParaRPr lang="en-US" altLang="zh-CN" sz="1800" dirty="0"/>
        </a:p>
        <a:p>
          <a:r>
            <a:rPr lang="en-US" altLang="zh-CN" sz="1800" dirty="0"/>
            <a:t>3</a:t>
          </a:r>
          <a:r>
            <a:rPr lang="zh-CN" altLang="en-US" sz="1800" dirty="0"/>
            <a:t>、妊娠期或使用性激素发生或加重的疾病或症状（严重瘙痒、阻塞性黄疸）</a:t>
          </a:r>
          <a:endParaRPr lang="en-US" altLang="zh-CN" sz="1800" dirty="0"/>
        </a:p>
        <a:p>
          <a:r>
            <a:rPr lang="en-US" altLang="zh-CN" sz="1800" dirty="0"/>
            <a:t>4</a:t>
          </a:r>
          <a:r>
            <a:rPr lang="zh-CN" altLang="en-US" sz="1800" dirty="0"/>
            <a:t>、异位妊娠、疑似妊娠滋养细胞疾病、流产不可避免、胎膜早破、胎儿畸形</a:t>
          </a:r>
          <a:endParaRPr lang="en-US" altLang="zh-CN" sz="1800" dirty="0"/>
        </a:p>
        <a:p>
          <a:r>
            <a:rPr lang="en-US" altLang="zh-CN" sz="1800" dirty="0"/>
            <a:t>5</a:t>
          </a:r>
          <a:r>
            <a:rPr lang="zh-CN" altLang="en-US" sz="1800" dirty="0"/>
            <a:t>、确诊或疑似孕激素依赖性肿瘤、性激素相关恶性肿瘤</a:t>
          </a:r>
          <a:endParaRPr lang="en-US" altLang="zh-CN" sz="1800" dirty="0"/>
        </a:p>
        <a:p>
          <a:r>
            <a:rPr lang="en-US" altLang="zh-CN" sz="1800" dirty="0"/>
            <a:t>6</a:t>
          </a:r>
          <a:r>
            <a:rPr lang="zh-CN" altLang="en-US" sz="1800" dirty="0"/>
            <a:t>、严重肝功能障碍或肝脏疾病或肿瘤</a:t>
          </a:r>
        </a:p>
      </dgm:t>
    </dgm:pt>
    <dgm:pt modelId="{B5F735C9-569A-47DB-837C-86A6FE13F48D}" type="parTrans" cxnId="{86FDC6B2-C985-4231-AEF2-AD821EB3A88B}">
      <dgm:prSet/>
      <dgm:spPr/>
      <dgm:t>
        <a:bodyPr/>
        <a:lstStyle/>
        <a:p>
          <a:endParaRPr lang="zh-CN" altLang="en-US"/>
        </a:p>
      </dgm:t>
    </dgm:pt>
    <dgm:pt modelId="{39AF77F1-D048-43C3-9545-BC86D9B6E5FF}" type="sibTrans" cxnId="{86FDC6B2-C985-4231-AEF2-AD821EB3A88B}">
      <dgm:prSet/>
      <dgm:spPr/>
      <dgm:t>
        <a:bodyPr/>
        <a:lstStyle/>
        <a:p>
          <a:endParaRPr lang="zh-CN" altLang="en-US"/>
        </a:p>
      </dgm:t>
    </dgm:pt>
    <dgm:pt modelId="{41D0C73C-6DDB-4A04-A05F-9B67EC79E932}">
      <dgm:prSet phldrT="[文本]" custT="1"/>
      <dgm:spPr/>
      <dgm:t>
        <a:bodyPr/>
        <a:lstStyle/>
        <a:p>
          <a:pPr>
            <a:lnSpc>
              <a:spcPct val="100000"/>
            </a:lnSpc>
          </a:pPr>
          <a:endParaRPr lang="en-US" altLang="zh-CN" sz="1600" dirty="0"/>
        </a:p>
        <a:p>
          <a:pPr>
            <a:lnSpc>
              <a:spcPct val="100000"/>
            </a:lnSpc>
          </a:pPr>
          <a:r>
            <a:rPr lang="zh-CN" altLang="en-US" sz="1800" dirty="0"/>
            <a:t>妊娠早期维持蜕膜化子宫内膜、松弛子宫平滑肌、改善子宫血液供应以及免疫调节</a:t>
          </a:r>
          <a:endParaRPr lang="en-US" altLang="zh-CN" sz="1800" dirty="0"/>
        </a:p>
        <a:p>
          <a:pPr>
            <a:lnSpc>
              <a:spcPct val="100000"/>
            </a:lnSpc>
          </a:pPr>
          <a:r>
            <a:rPr lang="en-US" altLang="zh-CN" sz="1800" dirty="0"/>
            <a:t>1</a:t>
          </a:r>
          <a:r>
            <a:rPr lang="zh-CN" altLang="en-US" sz="1800" dirty="0"/>
            <a:t>、早期先兆流产（孕</a:t>
          </a:r>
          <a:r>
            <a:rPr lang="en-US" altLang="zh-CN" sz="1800" dirty="0"/>
            <a:t>12</a:t>
          </a:r>
          <a:r>
            <a:rPr lang="zh-CN" altLang="en-US" sz="1800" dirty="0"/>
            <a:t>周前）</a:t>
          </a:r>
          <a:endParaRPr lang="en-US" altLang="zh-CN" sz="1800" dirty="0"/>
        </a:p>
        <a:p>
          <a:pPr>
            <a:lnSpc>
              <a:spcPct val="100000"/>
            </a:lnSpc>
          </a:pPr>
          <a:r>
            <a:rPr lang="en-US" altLang="zh-CN" sz="1800" dirty="0"/>
            <a:t>2</a:t>
          </a:r>
          <a:r>
            <a:rPr lang="zh-CN" altLang="en-US" sz="1800" dirty="0"/>
            <a:t>、晚期先兆流产（孕</a:t>
          </a:r>
          <a:r>
            <a:rPr lang="en-US" altLang="zh-CN" sz="1800" dirty="0"/>
            <a:t>13-28</a:t>
          </a:r>
          <a:r>
            <a:rPr lang="zh-CN" altLang="en-US" sz="1800" dirty="0"/>
            <a:t>周）</a:t>
          </a:r>
          <a:endParaRPr lang="en-US" altLang="zh-CN" sz="1800" dirty="0"/>
        </a:p>
        <a:p>
          <a:pPr>
            <a:lnSpc>
              <a:spcPct val="100000"/>
            </a:lnSpc>
          </a:pPr>
          <a:r>
            <a:rPr lang="en-US" altLang="zh-CN" sz="1800" dirty="0"/>
            <a:t>3</a:t>
          </a:r>
          <a:r>
            <a:rPr lang="zh-CN" altLang="en-US" sz="1800" dirty="0"/>
            <a:t>、复发性流产再次妊娠</a:t>
          </a:r>
          <a:endParaRPr lang="en-US" altLang="zh-CN" sz="1800" dirty="0"/>
        </a:p>
        <a:p>
          <a:pPr>
            <a:lnSpc>
              <a:spcPct val="100000"/>
            </a:lnSpc>
          </a:pPr>
          <a:r>
            <a:rPr lang="en-US" altLang="zh-CN" sz="1800" dirty="0"/>
            <a:t>4</a:t>
          </a:r>
          <a:r>
            <a:rPr lang="zh-CN" altLang="en-US" sz="1800" dirty="0"/>
            <a:t>、助孕周期</a:t>
          </a:r>
          <a:endParaRPr lang="en-US" altLang="zh-CN" sz="1800" dirty="0"/>
        </a:p>
        <a:p>
          <a:pPr>
            <a:lnSpc>
              <a:spcPct val="90000"/>
            </a:lnSpc>
          </a:pPr>
          <a:endParaRPr lang="zh-CN" altLang="en-US" sz="2700" dirty="0"/>
        </a:p>
      </dgm:t>
    </dgm:pt>
    <dgm:pt modelId="{8A7D71C1-07B8-4005-89D0-1D089A942718}" type="sibTrans" cxnId="{630AC1BE-9F0F-442C-B5EB-D5BDE65CD1D7}">
      <dgm:prSet/>
      <dgm:spPr/>
      <dgm:t>
        <a:bodyPr/>
        <a:lstStyle/>
        <a:p>
          <a:endParaRPr lang="zh-CN" altLang="en-US"/>
        </a:p>
      </dgm:t>
    </dgm:pt>
    <dgm:pt modelId="{EEAFDDF3-2189-47D4-8CC0-7F22C7601A08}" type="parTrans" cxnId="{630AC1BE-9F0F-442C-B5EB-D5BDE65CD1D7}">
      <dgm:prSet/>
      <dgm:spPr/>
      <dgm:t>
        <a:bodyPr/>
        <a:lstStyle/>
        <a:p>
          <a:endParaRPr lang="zh-CN" altLang="en-US"/>
        </a:p>
      </dgm:t>
    </dgm:pt>
    <dgm:pt modelId="{9706CA1D-12F5-4614-A453-8ACD9018D2E4}" type="pres">
      <dgm:prSet presAssocID="{99613FF6-7EE6-4BD4-B3F8-704E1E7A4DA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BCDB617D-F7BB-4495-9499-86DD5E1BE294}" type="pres">
      <dgm:prSet presAssocID="{7EED0719-FE1A-45D1-BA72-48B4E426F774}" presName="posSpace" presStyleCnt="0"/>
      <dgm:spPr/>
    </dgm:pt>
    <dgm:pt modelId="{92EE87D9-C62B-4DBB-BC1E-9EFE9ED12842}" type="pres">
      <dgm:prSet presAssocID="{7EED0719-FE1A-45D1-BA72-48B4E426F774}" presName="vertFlow" presStyleCnt="0"/>
      <dgm:spPr/>
    </dgm:pt>
    <dgm:pt modelId="{85C668B3-4BB9-454C-B6B9-F140710D18BF}" type="pres">
      <dgm:prSet presAssocID="{7EED0719-FE1A-45D1-BA72-48B4E426F774}" presName="topSpace" presStyleCnt="0"/>
      <dgm:spPr/>
    </dgm:pt>
    <dgm:pt modelId="{DE696F42-DE26-493A-AF9D-5051874B97C1}" type="pres">
      <dgm:prSet presAssocID="{7EED0719-FE1A-45D1-BA72-48B4E426F774}" presName="firstComp" presStyleCnt="0"/>
      <dgm:spPr/>
    </dgm:pt>
    <dgm:pt modelId="{E70B51E5-8E38-45B7-A620-E0A88F7550B7}" type="pres">
      <dgm:prSet presAssocID="{7EED0719-FE1A-45D1-BA72-48B4E426F774}" presName="firstChild" presStyleLbl="bgAccFollowNode1" presStyleIdx="0" presStyleCnt="2" custScaleX="101790" custScaleY="212708" custLinFactNeighborX="-13614" custLinFactNeighborY="2003"/>
      <dgm:spPr/>
      <dgm:t>
        <a:bodyPr/>
        <a:lstStyle/>
        <a:p>
          <a:endParaRPr lang="zh-CN" altLang="en-US"/>
        </a:p>
      </dgm:t>
    </dgm:pt>
    <dgm:pt modelId="{2AD2EC11-CB62-4A2F-A0FB-7A7DC91D127A}" type="pres">
      <dgm:prSet presAssocID="{7EED0719-FE1A-45D1-BA72-48B4E426F774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B70B83-4A2E-4508-94A0-9E41878C80B9}" type="pres">
      <dgm:prSet presAssocID="{7EED0719-FE1A-45D1-BA72-48B4E426F774}" presName="negSpace" presStyleCnt="0"/>
      <dgm:spPr/>
    </dgm:pt>
    <dgm:pt modelId="{ADEB4BFD-D0F0-4939-A8F0-87702E018921}" type="pres">
      <dgm:prSet presAssocID="{7EED0719-FE1A-45D1-BA72-48B4E426F774}" presName="circle" presStyleLbl="node1" presStyleIdx="0" presStyleCnt="2" custScaleX="81177" custScaleY="57645" custLinFactNeighborX="222" custLinFactNeighborY="-31"/>
      <dgm:spPr/>
      <dgm:t>
        <a:bodyPr/>
        <a:lstStyle/>
        <a:p>
          <a:endParaRPr lang="zh-CN" altLang="en-US"/>
        </a:p>
      </dgm:t>
    </dgm:pt>
    <dgm:pt modelId="{260420A8-C144-4B3B-892F-CE7F3223AD08}" type="pres">
      <dgm:prSet presAssocID="{639AE889-8644-4AB5-B3C8-89053F5AB72C}" presName="transSpace" presStyleCnt="0"/>
      <dgm:spPr/>
    </dgm:pt>
    <dgm:pt modelId="{8F0560B3-057D-41E4-A476-4627AA22C9E8}" type="pres">
      <dgm:prSet presAssocID="{7D1169B7-5E47-45E9-863A-813A2066E808}" presName="posSpace" presStyleCnt="0"/>
      <dgm:spPr/>
    </dgm:pt>
    <dgm:pt modelId="{7424F697-1784-470B-A9B5-EC87A60E96E4}" type="pres">
      <dgm:prSet presAssocID="{7D1169B7-5E47-45E9-863A-813A2066E808}" presName="vertFlow" presStyleCnt="0"/>
      <dgm:spPr/>
    </dgm:pt>
    <dgm:pt modelId="{1BAA0E29-8F30-46AB-A30C-A1427909ABFC}" type="pres">
      <dgm:prSet presAssocID="{7D1169B7-5E47-45E9-863A-813A2066E808}" presName="topSpace" presStyleCnt="0"/>
      <dgm:spPr/>
    </dgm:pt>
    <dgm:pt modelId="{88F772C5-1DA5-4909-83D0-2EFE1D2E4849}" type="pres">
      <dgm:prSet presAssocID="{7D1169B7-5E47-45E9-863A-813A2066E808}" presName="firstComp" presStyleCnt="0"/>
      <dgm:spPr/>
    </dgm:pt>
    <dgm:pt modelId="{40C76A58-E15F-4B82-85B6-6987FF087E8F}" type="pres">
      <dgm:prSet presAssocID="{7D1169B7-5E47-45E9-863A-813A2066E808}" presName="firstChild" presStyleLbl="bgAccFollowNode1" presStyleIdx="1" presStyleCnt="2" custScaleX="120075" custScaleY="215797" custLinFactNeighborX="7568" custLinFactNeighborY="2003"/>
      <dgm:spPr/>
      <dgm:t>
        <a:bodyPr/>
        <a:lstStyle/>
        <a:p>
          <a:endParaRPr lang="zh-CN" altLang="en-US"/>
        </a:p>
      </dgm:t>
    </dgm:pt>
    <dgm:pt modelId="{D389FE75-48FF-4319-B566-0C2AACFC44B9}" type="pres">
      <dgm:prSet presAssocID="{7D1169B7-5E47-45E9-863A-813A2066E808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1455A0-BDDE-4257-9D3A-6381BC239763}" type="pres">
      <dgm:prSet presAssocID="{7D1169B7-5E47-45E9-863A-813A2066E808}" presName="negSpace" presStyleCnt="0"/>
      <dgm:spPr/>
    </dgm:pt>
    <dgm:pt modelId="{92D3DEB7-8849-4CDC-A32F-F276BBD5BC8A}" type="pres">
      <dgm:prSet presAssocID="{7D1169B7-5E47-45E9-863A-813A2066E808}" presName="circle" presStyleLbl="node1" presStyleIdx="1" presStyleCnt="2" custScaleX="84622" custScaleY="57571" custLinFactNeighborX="-8567" custLinFactNeighborY="-3563"/>
      <dgm:spPr/>
      <dgm:t>
        <a:bodyPr/>
        <a:lstStyle/>
        <a:p>
          <a:endParaRPr lang="zh-CN" altLang="en-US"/>
        </a:p>
      </dgm:t>
    </dgm:pt>
  </dgm:ptLst>
  <dgm:cxnLst>
    <dgm:cxn modelId="{86FDC6B2-C985-4231-AEF2-AD821EB3A88B}" srcId="{7D1169B7-5E47-45E9-863A-813A2066E808}" destId="{15071DE0-46CB-4B78-ADF2-C916D9E243E0}" srcOrd="0" destOrd="0" parTransId="{B5F735C9-569A-47DB-837C-86A6FE13F48D}" sibTransId="{39AF77F1-D048-43C3-9545-BC86D9B6E5FF}"/>
    <dgm:cxn modelId="{430B64A2-DFD7-4401-A6C9-04C0D03E024E}" srcId="{99613FF6-7EE6-4BD4-B3F8-704E1E7A4DA6}" destId="{7D1169B7-5E47-45E9-863A-813A2066E808}" srcOrd="1" destOrd="0" parTransId="{4CA74E31-8372-4DE6-9FE0-06921C3F7673}" sibTransId="{31BAEC58-261D-4CFF-9FAD-9799CBA3CFD7}"/>
    <dgm:cxn modelId="{00524B55-A6F0-497A-AC08-CFFFD40C4AC0}" type="presOf" srcId="{7EED0719-FE1A-45D1-BA72-48B4E426F774}" destId="{ADEB4BFD-D0F0-4939-A8F0-87702E018921}" srcOrd="0" destOrd="0" presId="urn:microsoft.com/office/officeart/2005/8/layout/hList9"/>
    <dgm:cxn modelId="{C718CEA4-7E68-49F3-B4C7-E82B6F5EF4DE}" type="presOf" srcId="{15071DE0-46CB-4B78-ADF2-C916D9E243E0}" destId="{40C76A58-E15F-4B82-85B6-6987FF087E8F}" srcOrd="0" destOrd="0" presId="urn:microsoft.com/office/officeart/2005/8/layout/hList9"/>
    <dgm:cxn modelId="{1D1FD0C4-F1FE-40C9-B221-1A2F34175530}" srcId="{99613FF6-7EE6-4BD4-B3F8-704E1E7A4DA6}" destId="{7EED0719-FE1A-45D1-BA72-48B4E426F774}" srcOrd="0" destOrd="0" parTransId="{847CBBC4-7750-417E-A770-F08C50930C3B}" sibTransId="{639AE889-8644-4AB5-B3C8-89053F5AB72C}"/>
    <dgm:cxn modelId="{3E06A8C5-4011-4CF2-B321-3442A7BC7011}" type="presOf" srcId="{7D1169B7-5E47-45E9-863A-813A2066E808}" destId="{92D3DEB7-8849-4CDC-A32F-F276BBD5BC8A}" srcOrd="0" destOrd="0" presId="urn:microsoft.com/office/officeart/2005/8/layout/hList9"/>
    <dgm:cxn modelId="{814F4120-7990-4C9A-A043-A68EFEF1745E}" type="presOf" srcId="{41D0C73C-6DDB-4A04-A05F-9B67EC79E932}" destId="{E70B51E5-8E38-45B7-A620-E0A88F7550B7}" srcOrd="0" destOrd="0" presId="urn:microsoft.com/office/officeart/2005/8/layout/hList9"/>
    <dgm:cxn modelId="{E3C496DF-7159-4EE2-8B86-6127482A9DEB}" type="presOf" srcId="{41D0C73C-6DDB-4A04-A05F-9B67EC79E932}" destId="{2AD2EC11-CB62-4A2F-A0FB-7A7DC91D127A}" srcOrd="1" destOrd="0" presId="urn:microsoft.com/office/officeart/2005/8/layout/hList9"/>
    <dgm:cxn modelId="{630AC1BE-9F0F-442C-B5EB-D5BDE65CD1D7}" srcId="{7EED0719-FE1A-45D1-BA72-48B4E426F774}" destId="{41D0C73C-6DDB-4A04-A05F-9B67EC79E932}" srcOrd="0" destOrd="0" parTransId="{EEAFDDF3-2189-47D4-8CC0-7F22C7601A08}" sibTransId="{8A7D71C1-07B8-4005-89D0-1D089A942718}"/>
    <dgm:cxn modelId="{CD91E3F3-E6CE-4FE9-BBFB-D5BC04DFE3F2}" type="presOf" srcId="{15071DE0-46CB-4B78-ADF2-C916D9E243E0}" destId="{D389FE75-48FF-4319-B566-0C2AACFC44B9}" srcOrd="1" destOrd="0" presId="urn:microsoft.com/office/officeart/2005/8/layout/hList9"/>
    <dgm:cxn modelId="{DCD8BD08-78A5-44E7-9FB2-0AD16425C9B8}" type="presOf" srcId="{99613FF6-7EE6-4BD4-B3F8-704E1E7A4DA6}" destId="{9706CA1D-12F5-4614-A453-8ACD9018D2E4}" srcOrd="0" destOrd="0" presId="urn:microsoft.com/office/officeart/2005/8/layout/hList9"/>
    <dgm:cxn modelId="{0E9D2990-6832-48A4-991A-7E9893270115}" type="presParOf" srcId="{9706CA1D-12F5-4614-A453-8ACD9018D2E4}" destId="{BCDB617D-F7BB-4495-9499-86DD5E1BE294}" srcOrd="0" destOrd="0" presId="urn:microsoft.com/office/officeart/2005/8/layout/hList9"/>
    <dgm:cxn modelId="{43156C6E-27DC-4814-BE72-2721E8D7A34F}" type="presParOf" srcId="{9706CA1D-12F5-4614-A453-8ACD9018D2E4}" destId="{92EE87D9-C62B-4DBB-BC1E-9EFE9ED12842}" srcOrd="1" destOrd="0" presId="urn:microsoft.com/office/officeart/2005/8/layout/hList9"/>
    <dgm:cxn modelId="{2605BE35-9E10-4E84-A464-618E19B23780}" type="presParOf" srcId="{92EE87D9-C62B-4DBB-BC1E-9EFE9ED12842}" destId="{85C668B3-4BB9-454C-B6B9-F140710D18BF}" srcOrd="0" destOrd="0" presId="urn:microsoft.com/office/officeart/2005/8/layout/hList9"/>
    <dgm:cxn modelId="{F89D83EA-017D-449B-8A41-506B5B202B7D}" type="presParOf" srcId="{92EE87D9-C62B-4DBB-BC1E-9EFE9ED12842}" destId="{DE696F42-DE26-493A-AF9D-5051874B97C1}" srcOrd="1" destOrd="0" presId="urn:microsoft.com/office/officeart/2005/8/layout/hList9"/>
    <dgm:cxn modelId="{D71ED080-EA8C-4248-B237-B1E41A14868C}" type="presParOf" srcId="{DE696F42-DE26-493A-AF9D-5051874B97C1}" destId="{E70B51E5-8E38-45B7-A620-E0A88F7550B7}" srcOrd="0" destOrd="0" presId="urn:microsoft.com/office/officeart/2005/8/layout/hList9"/>
    <dgm:cxn modelId="{809B3FAC-7A56-4BEE-97D2-F3CD53823232}" type="presParOf" srcId="{DE696F42-DE26-493A-AF9D-5051874B97C1}" destId="{2AD2EC11-CB62-4A2F-A0FB-7A7DC91D127A}" srcOrd="1" destOrd="0" presId="urn:microsoft.com/office/officeart/2005/8/layout/hList9"/>
    <dgm:cxn modelId="{A43FB4EC-C920-4E42-B0C9-66022B7D1F5B}" type="presParOf" srcId="{9706CA1D-12F5-4614-A453-8ACD9018D2E4}" destId="{71B70B83-4A2E-4508-94A0-9E41878C80B9}" srcOrd="2" destOrd="0" presId="urn:microsoft.com/office/officeart/2005/8/layout/hList9"/>
    <dgm:cxn modelId="{81A6B2C9-08A3-4137-BFA0-E4C1A0E1BB74}" type="presParOf" srcId="{9706CA1D-12F5-4614-A453-8ACD9018D2E4}" destId="{ADEB4BFD-D0F0-4939-A8F0-87702E018921}" srcOrd="3" destOrd="0" presId="urn:microsoft.com/office/officeart/2005/8/layout/hList9"/>
    <dgm:cxn modelId="{1B40E499-D041-4106-A074-2609E7A6080A}" type="presParOf" srcId="{9706CA1D-12F5-4614-A453-8ACD9018D2E4}" destId="{260420A8-C144-4B3B-892F-CE7F3223AD08}" srcOrd="4" destOrd="0" presId="urn:microsoft.com/office/officeart/2005/8/layout/hList9"/>
    <dgm:cxn modelId="{3ACC8A4F-5C61-4392-9C3F-3204066039CA}" type="presParOf" srcId="{9706CA1D-12F5-4614-A453-8ACD9018D2E4}" destId="{8F0560B3-057D-41E4-A476-4627AA22C9E8}" srcOrd="5" destOrd="0" presId="urn:microsoft.com/office/officeart/2005/8/layout/hList9"/>
    <dgm:cxn modelId="{1E803768-6AAC-4EDF-B1D6-014D32828259}" type="presParOf" srcId="{9706CA1D-12F5-4614-A453-8ACD9018D2E4}" destId="{7424F697-1784-470B-A9B5-EC87A60E96E4}" srcOrd="6" destOrd="0" presId="urn:microsoft.com/office/officeart/2005/8/layout/hList9"/>
    <dgm:cxn modelId="{528DB1EE-3B70-4968-925D-84869CC1555D}" type="presParOf" srcId="{7424F697-1784-470B-A9B5-EC87A60E96E4}" destId="{1BAA0E29-8F30-46AB-A30C-A1427909ABFC}" srcOrd="0" destOrd="0" presId="urn:microsoft.com/office/officeart/2005/8/layout/hList9"/>
    <dgm:cxn modelId="{CEA277DA-A15F-4618-A782-287B1906F454}" type="presParOf" srcId="{7424F697-1784-470B-A9B5-EC87A60E96E4}" destId="{88F772C5-1DA5-4909-83D0-2EFE1D2E4849}" srcOrd="1" destOrd="0" presId="urn:microsoft.com/office/officeart/2005/8/layout/hList9"/>
    <dgm:cxn modelId="{87BD8EF5-FCF2-4DC3-A835-70FF663D33D9}" type="presParOf" srcId="{88F772C5-1DA5-4909-83D0-2EFE1D2E4849}" destId="{40C76A58-E15F-4B82-85B6-6987FF087E8F}" srcOrd="0" destOrd="0" presId="urn:microsoft.com/office/officeart/2005/8/layout/hList9"/>
    <dgm:cxn modelId="{992CF9A7-E137-4C6E-869A-309F0BC4EB52}" type="presParOf" srcId="{88F772C5-1DA5-4909-83D0-2EFE1D2E4849}" destId="{D389FE75-48FF-4319-B566-0C2AACFC44B9}" srcOrd="1" destOrd="0" presId="urn:microsoft.com/office/officeart/2005/8/layout/hList9"/>
    <dgm:cxn modelId="{292F8AE0-D0A6-4FE5-B1B4-0D19699E7250}" type="presParOf" srcId="{9706CA1D-12F5-4614-A453-8ACD9018D2E4}" destId="{201455A0-BDDE-4257-9D3A-6381BC239763}" srcOrd="7" destOrd="0" presId="urn:microsoft.com/office/officeart/2005/8/layout/hList9"/>
    <dgm:cxn modelId="{5F33B88E-75FE-436D-B7F0-0801CF3E790F}" type="presParOf" srcId="{9706CA1D-12F5-4614-A453-8ACD9018D2E4}" destId="{92D3DEB7-8849-4CDC-A32F-F276BBD5BC8A}" srcOrd="8" destOrd="0" presId="urn:microsoft.com/office/officeart/2005/8/layout/hList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73F94-03EB-4BC0-92D0-470404CAE623}">
      <dsp:nvSpPr>
        <dsp:cNvPr id="0" name=""/>
        <dsp:cNvSpPr/>
      </dsp:nvSpPr>
      <dsp:spPr>
        <a:xfrm>
          <a:off x="51" y="1690"/>
          <a:ext cx="491378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rPr>
            <a:t>卡前列甲酯栓</a:t>
          </a:r>
          <a:endParaRPr lang="zh-CN" altLang="en-US" sz="2800" b="0" kern="1200" dirty="0">
            <a:solidFill>
              <a:schemeClr val="bg1"/>
            </a:solidFill>
          </a:endParaRPr>
        </a:p>
      </dsp:txBody>
      <dsp:txXfrm>
        <a:off x="51" y="1690"/>
        <a:ext cx="4913783" cy="950400"/>
      </dsp:txXfrm>
    </dsp:sp>
    <dsp:sp modelId="{F756F619-744E-4EE2-80DB-6BC12522B284}">
      <dsp:nvSpPr>
        <dsp:cNvPr id="0" name=""/>
        <dsp:cNvSpPr/>
      </dsp:nvSpPr>
      <dsp:spPr>
        <a:xfrm>
          <a:off x="51" y="952090"/>
          <a:ext cx="4913783" cy="3261060"/>
        </a:xfrm>
        <a:prstGeom prst="rect">
          <a:avLst/>
        </a:prstGeom>
        <a:noFill/>
        <a:ln w="12700" cap="flat" cmpd="sng" algn="ctr">
          <a:solidFill>
            <a:srgbClr val="375FB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  <a:latin typeface="+mj-ea"/>
            </a:rPr>
            <a:t>适应症：</a:t>
          </a:r>
          <a:r>
            <a:rPr lang="zh-CN" altLang="en-US" sz="2000" kern="1200" dirty="0">
              <a:latin typeface="+mj-ea"/>
            </a:rPr>
            <a:t>终止妊娠。不宜单独使用，须与米非司酮等序贯治疗。用于终止早期妊娠。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用法：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阴道后穹隆放置，用药后卧床休息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2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小时。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</a:rPr>
            <a:t>注意事项：</a:t>
          </a:r>
          <a:r>
            <a:rPr lang="zh-CN" altLang="en-US" sz="2000" kern="1200" dirty="0">
              <a:latin typeface="+mj-ea"/>
              <a:ea typeface="+mj-ea"/>
              <a:sym typeface="+mn-ea"/>
            </a:rPr>
            <a:t>对体温中枢有刺激作用，可出现体温升高。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用药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24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小时内未完全排出妊娠物，及时改用其他方法。</a:t>
          </a:r>
          <a:endParaRPr lang="zh-CN" altLang="en-US" sz="2000" kern="1200" dirty="0"/>
        </a:p>
      </dsp:txBody>
      <dsp:txXfrm>
        <a:off x="51" y="952090"/>
        <a:ext cx="4913783" cy="3261060"/>
      </dsp:txXfrm>
    </dsp:sp>
    <dsp:sp modelId="{E3225A70-A5C0-4737-8436-96D78F0BB820}">
      <dsp:nvSpPr>
        <dsp:cNvPr id="0" name=""/>
        <dsp:cNvSpPr/>
      </dsp:nvSpPr>
      <dsp:spPr>
        <a:xfrm>
          <a:off x="5601764" y="1690"/>
          <a:ext cx="4913783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利凡诺注射液</a:t>
          </a:r>
        </a:p>
      </dsp:txBody>
      <dsp:txXfrm>
        <a:off x="5601764" y="1690"/>
        <a:ext cx="4913783" cy="950400"/>
      </dsp:txXfrm>
    </dsp:sp>
    <dsp:sp modelId="{760E879F-69B6-45BD-950E-DE0EE3568E5E}">
      <dsp:nvSpPr>
        <dsp:cNvPr id="0" name=""/>
        <dsp:cNvSpPr/>
      </dsp:nvSpPr>
      <dsp:spPr>
        <a:xfrm>
          <a:off x="5601764" y="952090"/>
          <a:ext cx="4913783" cy="326106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375FB9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  <a:latin typeface="+mj-ea"/>
              <a:ea typeface="+mj-ea"/>
            </a:rPr>
            <a:t>适应症：</a:t>
          </a:r>
          <a:r>
            <a:rPr lang="zh-CN" altLang="en-US" sz="2000" kern="1200" dirty="0">
              <a:latin typeface="+mj-ea"/>
              <a:ea typeface="+mj-ea"/>
            </a:rPr>
            <a:t>中期妊娠引产药，用于终止</a:t>
          </a:r>
          <a:r>
            <a:rPr lang="en-US" altLang="zh-CN" sz="2000" kern="1200" dirty="0">
              <a:latin typeface="+mj-ea"/>
              <a:ea typeface="+mj-ea"/>
            </a:rPr>
            <a:t>12~26</a:t>
          </a:r>
          <a:r>
            <a:rPr lang="zh-CN" altLang="en-US" sz="2000" kern="1200" dirty="0">
              <a:latin typeface="+mj-ea"/>
              <a:ea typeface="+mj-ea"/>
            </a:rPr>
            <a:t>周妊娠。</a:t>
          </a:r>
          <a:endParaRPr lang="zh-CN" alt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用法：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羊膜腔内（﹥</a:t>
          </a:r>
          <a:r>
            <a:rPr lang="en-US" altLang="zh-CN" sz="2000" kern="1200" dirty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+mn-ea"/>
            </a:rPr>
            <a:t>16</a:t>
          </a:r>
          <a:r>
            <a:rPr lang="zh-CN" altLang="en-US" sz="2000" kern="1200" dirty="0">
              <a:latin typeface="微软雅黑" pitchFamily="34" charset="-122"/>
              <a:ea typeface="微软雅黑" pitchFamily="34" charset="-122"/>
              <a:cs typeface="微软雅黑" panose="020B0503020204020204" pitchFamily="34" charset="-122"/>
              <a:sym typeface="+mn-ea"/>
            </a:rPr>
            <a:t>周）、宫腔内给药。</a:t>
          </a:r>
          <a:endParaRPr lang="zh-CN" altLang="en-US" sz="2000" kern="1200" dirty="0"/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solidFill>
                <a:srgbClr val="C00000"/>
              </a:solidFill>
            </a:rPr>
            <a:t>注意事项：</a:t>
          </a:r>
          <a:r>
            <a:rPr lang="zh-CN" altLang="en-US" sz="2000" kern="1200" dirty="0">
              <a:latin typeface="+mj-ea"/>
              <a:ea typeface="+mj-ea"/>
              <a:sym typeface="+mn-ea"/>
            </a:rPr>
            <a:t>肝肾功能不全者严禁使用。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rPr>
            <a:t>慎用其他引产药（如缩宫素）。</a:t>
          </a:r>
          <a:r>
            <a:rPr lang="zh-CN" altLang="en-US" sz="2000" kern="1200" dirty="0">
              <a:latin typeface="+mj-ea"/>
              <a:ea typeface="+mj-ea"/>
            </a:rPr>
            <a:t>约有</a:t>
          </a:r>
          <a:r>
            <a:rPr lang="en-US" altLang="zh-CN" sz="2000" kern="1200" dirty="0">
              <a:latin typeface="+mj-ea"/>
              <a:ea typeface="+mj-ea"/>
            </a:rPr>
            <a:t>3-4%</a:t>
          </a:r>
          <a:r>
            <a:rPr lang="zh-CN" altLang="en-US" sz="2000" kern="1200" dirty="0">
              <a:latin typeface="+mj-ea"/>
              <a:ea typeface="+mj-ea"/>
            </a:rPr>
            <a:t>孕妇发烧达</a:t>
          </a:r>
          <a:r>
            <a:rPr lang="en-US" altLang="zh-CN" sz="2000" kern="1200" dirty="0">
              <a:latin typeface="+mj-ea"/>
              <a:ea typeface="+mj-ea"/>
            </a:rPr>
            <a:t>38℃</a:t>
          </a:r>
          <a:r>
            <a:rPr lang="zh-CN" altLang="en-US" sz="2000" kern="1200" dirty="0">
              <a:latin typeface="+mj-ea"/>
              <a:ea typeface="+mj-ea"/>
            </a:rPr>
            <a:t>以上。</a:t>
          </a:r>
          <a:endParaRPr lang="zh-CN" altLang="en-US" sz="2000" kern="1200" dirty="0"/>
        </a:p>
      </dsp:txBody>
      <dsp:txXfrm>
        <a:off x="5601764" y="952090"/>
        <a:ext cx="4913783" cy="32610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B51E5-8E38-45B7-A620-E0A88F7550B7}">
      <dsp:nvSpPr>
        <dsp:cNvPr id="0" name=""/>
        <dsp:cNvSpPr/>
      </dsp:nvSpPr>
      <dsp:spPr>
        <a:xfrm>
          <a:off x="1857395" y="785821"/>
          <a:ext cx="2652600" cy="39799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妊娠早期维持蜕膜化子宫内膜、松弛子宫平滑肌、改善子宫血液供应以及免疫调节</a:t>
          </a:r>
          <a:endParaRPr lang="en-US" altLang="zh-CN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、早期先兆流产（孕</a:t>
          </a:r>
          <a:r>
            <a:rPr lang="en-US" altLang="zh-CN" sz="1600" kern="1200" dirty="0"/>
            <a:t>12</a:t>
          </a:r>
          <a:r>
            <a:rPr lang="zh-CN" altLang="en-US" sz="1600" kern="1200" dirty="0"/>
            <a:t>周前）</a:t>
          </a:r>
          <a:endParaRPr lang="en-US" altLang="zh-CN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2</a:t>
          </a:r>
          <a:r>
            <a:rPr lang="zh-CN" altLang="en-US" sz="1600" kern="1200" dirty="0"/>
            <a:t>、晚期先兆流产（孕</a:t>
          </a:r>
          <a:r>
            <a:rPr lang="en-US" altLang="zh-CN" sz="1600" kern="1200" dirty="0"/>
            <a:t>13-28</a:t>
          </a:r>
          <a:r>
            <a:rPr lang="zh-CN" altLang="en-US" sz="1600" kern="1200" dirty="0"/>
            <a:t>周）</a:t>
          </a:r>
          <a:endParaRPr lang="en-US" altLang="zh-CN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3</a:t>
          </a:r>
          <a:r>
            <a:rPr lang="zh-CN" altLang="en-US" sz="1600" kern="1200" dirty="0"/>
            <a:t>、复发性流产再次妊娠</a:t>
          </a:r>
          <a:endParaRPr lang="en-US" altLang="zh-CN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4</a:t>
          </a:r>
          <a:r>
            <a:rPr lang="zh-CN" altLang="en-US" sz="1600" kern="1200" dirty="0"/>
            <a:t>、助孕周期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700" kern="1200" dirty="0"/>
        </a:p>
      </dsp:txBody>
      <dsp:txXfrm>
        <a:off x="2281811" y="785821"/>
        <a:ext cx="2228184" cy="3979914"/>
      </dsp:txXfrm>
    </dsp:sp>
    <dsp:sp modelId="{ADEB4BFD-D0F0-4939-A8F0-87702E018921}">
      <dsp:nvSpPr>
        <dsp:cNvPr id="0" name=""/>
        <dsp:cNvSpPr/>
      </dsp:nvSpPr>
      <dsp:spPr>
        <a:xfrm>
          <a:off x="735466" y="0"/>
          <a:ext cx="1518119" cy="10780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适应症</a:t>
          </a:r>
        </a:p>
      </dsp:txBody>
      <dsp:txXfrm>
        <a:off x="957789" y="157875"/>
        <a:ext cx="1073473" cy="762288"/>
      </dsp:txXfrm>
    </dsp:sp>
    <dsp:sp modelId="{40C76A58-E15F-4B82-85B6-6987FF087E8F}">
      <dsp:nvSpPr>
        <dsp:cNvPr id="0" name=""/>
        <dsp:cNvSpPr/>
      </dsp:nvSpPr>
      <dsp:spPr>
        <a:xfrm>
          <a:off x="6548667" y="748343"/>
          <a:ext cx="3480618" cy="4037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、对本药过敏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2</a:t>
          </a:r>
          <a:r>
            <a:rPr lang="zh-CN" altLang="en-US" sz="1600" kern="1200" dirty="0"/>
            <a:t>、不明原因阴道出血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3</a:t>
          </a:r>
          <a:r>
            <a:rPr lang="zh-CN" altLang="en-US" sz="1600" kern="1200" dirty="0"/>
            <a:t>、妊娠期或使用性激素发生或加重的疾病或症状（严重瘙痒、阻塞性黄疸）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4</a:t>
          </a:r>
          <a:r>
            <a:rPr lang="zh-CN" altLang="en-US" sz="1600" kern="1200" dirty="0"/>
            <a:t>、异位妊娠、疑似妊娠滋养细胞疾病、流产不可避免、胎膜早破、胎儿畸形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5</a:t>
          </a:r>
          <a:r>
            <a:rPr lang="zh-CN" altLang="en-US" sz="1600" kern="1200" dirty="0"/>
            <a:t>、确诊或疑似孕激素依赖性肿瘤、性激素相关恶性肿瘤</a:t>
          </a:r>
          <a:endParaRPr lang="en-US" altLang="zh-CN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6</a:t>
          </a:r>
          <a:r>
            <a:rPr lang="zh-CN" altLang="en-US" sz="1600" kern="1200" dirty="0"/>
            <a:t>、严重肝功能障碍或肝脏疾病或肿瘤</a:t>
          </a:r>
        </a:p>
      </dsp:txBody>
      <dsp:txXfrm>
        <a:off x="7105566" y="748343"/>
        <a:ext cx="2923719" cy="4037711"/>
      </dsp:txXfrm>
    </dsp:sp>
    <dsp:sp modelId="{92D3DEB7-8849-4CDC-A32F-F276BBD5BC8A}">
      <dsp:nvSpPr>
        <dsp:cNvPr id="0" name=""/>
        <dsp:cNvSpPr/>
      </dsp:nvSpPr>
      <dsp:spPr>
        <a:xfrm>
          <a:off x="5359484" y="0"/>
          <a:ext cx="1582545" cy="10766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禁忌症</a:t>
          </a:r>
        </a:p>
      </dsp:txBody>
      <dsp:txXfrm>
        <a:off x="5591242" y="157672"/>
        <a:ext cx="1119029" cy="7613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8E8BA-B53E-4BFF-9166-6F8934497CE2}">
      <dsp:nvSpPr>
        <dsp:cNvPr id="0" name=""/>
        <dsp:cNvSpPr/>
      </dsp:nvSpPr>
      <dsp:spPr>
        <a:xfrm>
          <a:off x="7033" y="0"/>
          <a:ext cx="2674636" cy="3571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口服</a:t>
          </a:r>
        </a:p>
      </dsp:txBody>
      <dsp:txXfrm>
        <a:off x="7033" y="0"/>
        <a:ext cx="2674636" cy="3571899"/>
      </dsp:txXfrm>
    </dsp:sp>
    <dsp:sp modelId="{C768A6B3-05C7-41B6-9DA3-AED19801854A}">
      <dsp:nvSpPr>
        <dsp:cNvPr id="0" name=""/>
        <dsp:cNvSpPr/>
      </dsp:nvSpPr>
      <dsp:spPr>
        <a:xfrm>
          <a:off x="7033" y="3571899"/>
          <a:ext cx="2674636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地屈孕酮、黄体酮胶囊、胶丸等口服制剂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恶心、嗜睡、眩晕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最好休息时服用，远隔进餐时间服用，漏服一次，不可加倍服用</a:t>
          </a:r>
        </a:p>
      </dsp:txBody>
      <dsp:txXfrm>
        <a:off x="7033" y="3571899"/>
        <a:ext cx="2674636" cy="1"/>
      </dsp:txXfrm>
    </dsp:sp>
    <dsp:sp modelId="{0D259BC4-8903-4348-B243-AE60A47153D4}">
      <dsp:nvSpPr>
        <dsp:cNvPr id="0" name=""/>
        <dsp:cNvSpPr/>
      </dsp:nvSpPr>
      <dsp:spPr>
        <a:xfrm>
          <a:off x="3056118" y="0"/>
          <a:ext cx="2674636" cy="3571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肌肉注射</a:t>
          </a:r>
        </a:p>
      </dsp:txBody>
      <dsp:txXfrm>
        <a:off x="3056118" y="0"/>
        <a:ext cx="2674636" cy="3571899"/>
      </dsp:txXfrm>
    </dsp:sp>
    <dsp:sp modelId="{C699C0F9-AFA2-4247-845A-E9D51395FCF7}">
      <dsp:nvSpPr>
        <dsp:cNvPr id="0" name=""/>
        <dsp:cNvSpPr/>
      </dsp:nvSpPr>
      <dsp:spPr>
        <a:xfrm>
          <a:off x="3056118" y="3571899"/>
          <a:ext cx="2674636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黄体酮注射液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注射部位疼痛、红肿，局部硬结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长期肌内注射时需频繁更换注射部位，以防形成局部硬结</a:t>
          </a:r>
        </a:p>
      </dsp:txBody>
      <dsp:txXfrm>
        <a:off x="3056118" y="3571899"/>
        <a:ext cx="2674636" cy="1"/>
      </dsp:txXfrm>
    </dsp:sp>
    <dsp:sp modelId="{DD570780-2476-4C82-A53D-F674F788F937}">
      <dsp:nvSpPr>
        <dsp:cNvPr id="0" name=""/>
        <dsp:cNvSpPr/>
      </dsp:nvSpPr>
      <dsp:spPr>
        <a:xfrm>
          <a:off x="6105204" y="0"/>
          <a:ext cx="2674636" cy="3571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阴道用</a:t>
          </a:r>
        </a:p>
      </dsp:txBody>
      <dsp:txXfrm>
        <a:off x="6105204" y="0"/>
        <a:ext cx="2674636" cy="3571899"/>
      </dsp:txXfrm>
    </dsp:sp>
    <dsp:sp modelId="{D2252F43-03BD-44BD-BDC5-ED5BE352D164}">
      <dsp:nvSpPr>
        <dsp:cNvPr id="0" name=""/>
        <dsp:cNvSpPr/>
      </dsp:nvSpPr>
      <dsp:spPr>
        <a:xfrm>
          <a:off x="6105204" y="3571899"/>
          <a:ext cx="2674636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微粒化黄体酮、黄体酮栓、黄体酮阴道缓释凝胶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/>
            <a:t>阴道出血者慎用，不应和其他阴道制剂同时使用，间隔</a:t>
          </a:r>
          <a:r>
            <a:rPr lang="en-US" altLang="zh-CN" sz="2000" kern="1200" dirty="0"/>
            <a:t>6</a:t>
          </a:r>
          <a:r>
            <a:rPr lang="zh-CN" altLang="en-US" sz="2000" kern="1200" dirty="0"/>
            <a:t>小时</a:t>
          </a:r>
        </a:p>
      </dsp:txBody>
      <dsp:txXfrm>
        <a:off x="6105204" y="3571899"/>
        <a:ext cx="2674636" cy="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3D4A8-C028-4546-B093-1391309D07ED}">
      <dsp:nvSpPr>
        <dsp:cNvPr id="0" name=""/>
        <dsp:cNvSpPr/>
      </dsp:nvSpPr>
      <dsp:spPr>
        <a:xfrm>
          <a:off x="3330" y="118854"/>
          <a:ext cx="324750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9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VB</a:t>
          </a:r>
          <a:r>
            <a:rPr lang="en-US" altLang="zh-CN" sz="1900" kern="12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6</a:t>
          </a:r>
          <a:r>
            <a:rPr lang="zh-CN" altLang="en-US" sz="19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或</a:t>
          </a:r>
          <a:r>
            <a:rPr lang="en-US" altLang="zh-CN" sz="19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VB</a:t>
          </a:r>
          <a:r>
            <a:rPr lang="en-US" altLang="zh-CN" sz="1900" kern="1200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6</a:t>
          </a:r>
          <a:r>
            <a:rPr lang="en-US" altLang="zh-CN" sz="19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-</a:t>
          </a:r>
          <a:r>
            <a:rPr lang="zh-CN" altLang="en-US" sz="19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多西拉敏</a:t>
          </a:r>
          <a:endParaRPr lang="zh-CN" altLang="en-US" sz="1900" kern="1200" dirty="0"/>
        </a:p>
      </dsp:txBody>
      <dsp:txXfrm>
        <a:off x="3330" y="118854"/>
        <a:ext cx="3247504" cy="547200"/>
      </dsp:txXfrm>
    </dsp:sp>
    <dsp:sp modelId="{D27C9078-1129-4BA8-AC20-87EE29F36185}">
      <dsp:nvSpPr>
        <dsp:cNvPr id="0" name=""/>
        <dsp:cNvSpPr/>
      </dsp:nvSpPr>
      <dsp:spPr>
        <a:xfrm>
          <a:off x="3330" y="666054"/>
          <a:ext cx="3247504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首选。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 I-A 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2013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年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FDA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认证推荐一线用药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我国尚无多西拉敏。</a:t>
          </a:r>
          <a:endParaRPr lang="zh-CN" altLang="en-US" sz="1900" kern="1200" dirty="0"/>
        </a:p>
      </dsp:txBody>
      <dsp:txXfrm>
        <a:off x="3330" y="666054"/>
        <a:ext cx="3247504" cy="1929734"/>
      </dsp:txXfrm>
    </dsp:sp>
    <dsp:sp modelId="{C8DA7E3D-B2E5-4D16-88BF-2AB2DCF1C3E9}">
      <dsp:nvSpPr>
        <dsp:cNvPr id="0" name=""/>
        <dsp:cNvSpPr/>
      </dsp:nvSpPr>
      <dsp:spPr>
        <a:xfrm>
          <a:off x="3705485" y="118854"/>
          <a:ext cx="324750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甲氧氯普胺</a:t>
          </a:r>
        </a:p>
      </dsp:txBody>
      <dsp:txXfrm>
        <a:off x="3705485" y="118854"/>
        <a:ext cx="3247504" cy="547200"/>
      </dsp:txXfrm>
    </dsp:sp>
    <dsp:sp modelId="{6142F0F4-9F86-4608-9939-F9F040C3C7B9}">
      <dsp:nvSpPr>
        <dsp:cNvPr id="0" name=""/>
        <dsp:cNvSpPr/>
      </dsp:nvSpPr>
      <dsp:spPr>
        <a:xfrm>
          <a:off x="3705485" y="666054"/>
          <a:ext cx="3247504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多巴胺受体拮抗剂。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II-2B 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，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B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级。不增加胎儿畸形、早产、死产等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嗜睡、头晕、肌张力障碍</a:t>
          </a:r>
          <a:endParaRPr lang="zh-CN" altLang="en-US" sz="1900" kern="1200" dirty="0"/>
        </a:p>
      </dsp:txBody>
      <dsp:txXfrm>
        <a:off x="3705485" y="666054"/>
        <a:ext cx="3247504" cy="1929734"/>
      </dsp:txXfrm>
    </dsp:sp>
    <dsp:sp modelId="{B8FB0306-B709-4170-9E3F-25A50D133195}">
      <dsp:nvSpPr>
        <dsp:cNvPr id="0" name=""/>
        <dsp:cNvSpPr/>
      </dsp:nvSpPr>
      <dsp:spPr>
        <a:xfrm>
          <a:off x="7407640" y="118854"/>
          <a:ext cx="3247504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/>
            <a:t>异丙嗪</a:t>
          </a:r>
        </a:p>
      </dsp:txBody>
      <dsp:txXfrm>
        <a:off x="7407640" y="118854"/>
        <a:ext cx="3247504" cy="547200"/>
      </dsp:txXfrm>
    </dsp:sp>
    <dsp:sp modelId="{AE49C524-F271-45C7-AF8A-2C6AED45203A}">
      <dsp:nvSpPr>
        <dsp:cNvPr id="0" name=""/>
        <dsp:cNvSpPr/>
      </dsp:nvSpPr>
      <dsp:spPr>
        <a:xfrm>
          <a:off x="7407640" y="666054"/>
          <a:ext cx="3247504" cy="19297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噻嗪类。</a:t>
          </a:r>
          <a:r>
            <a:rPr lang="en-US" sz="1900" b="1" kern="1200" dirty="0"/>
            <a:t>C</a:t>
          </a:r>
          <a:r>
            <a:rPr lang="zh-CN" sz="1900" b="1" kern="1200" dirty="0"/>
            <a:t>级</a:t>
          </a:r>
          <a:r>
            <a:rPr lang="zh-CN" altLang="en-US" sz="1900" b="1" kern="1200" dirty="0"/>
            <a:t>。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止吐疗效与甲氧氯普胺基本相似。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I-A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孕</a:t>
          </a:r>
          <a:r>
            <a:rPr lang="zh-CN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晚期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持续用可致</a:t>
          </a:r>
          <a:r>
            <a:rPr lang="zh-CN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新生儿戒断效应和锥体外系反应</a:t>
          </a:r>
          <a:endParaRPr lang="zh-CN" altLang="en-US" sz="1900" kern="1200" dirty="0"/>
        </a:p>
      </dsp:txBody>
      <dsp:txXfrm>
        <a:off x="7407640" y="666054"/>
        <a:ext cx="3247504" cy="19297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AAD6-0DD8-4B7E-A233-4E4273315577}">
      <dsp:nvSpPr>
        <dsp:cNvPr id="0" name=""/>
        <dsp:cNvSpPr/>
      </dsp:nvSpPr>
      <dsp:spPr>
        <a:xfrm>
          <a:off x="3348" y="14544"/>
          <a:ext cx="326493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苯海拉明</a:t>
          </a:r>
        </a:p>
      </dsp:txBody>
      <dsp:txXfrm>
        <a:off x="3348" y="14544"/>
        <a:ext cx="3264939" cy="547200"/>
      </dsp:txXfrm>
    </dsp:sp>
    <dsp:sp modelId="{06F80054-1AFD-485B-840E-DA6B992EEC1A}">
      <dsp:nvSpPr>
        <dsp:cNvPr id="0" name=""/>
        <dsp:cNvSpPr/>
      </dsp:nvSpPr>
      <dsp:spPr>
        <a:xfrm>
          <a:off x="3348" y="561744"/>
          <a:ext cx="3264939" cy="213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抗组胺药。</a:t>
          </a:r>
          <a:r>
            <a:rPr 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级</a:t>
          </a:r>
          <a:endParaRPr lang="zh-CN" altLang="en-US" sz="19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i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多数研究表明与出生缺陷之间无相关性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i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嗜睡、口干、头晕、便秘</a:t>
          </a:r>
          <a:br>
            <a:rPr lang="zh-CN" altLang="en-US" sz="1900" kern="1200" dirty="0"/>
          </a:br>
          <a:endParaRPr lang="zh-CN" altLang="en-US" sz="1900" kern="1200" dirty="0"/>
        </a:p>
      </dsp:txBody>
      <dsp:txXfrm>
        <a:off x="3348" y="561744"/>
        <a:ext cx="3264939" cy="2138354"/>
      </dsp:txXfrm>
    </dsp:sp>
    <dsp:sp modelId="{F9BB931D-5FF4-4821-B18B-8C6709A89C1B}">
      <dsp:nvSpPr>
        <dsp:cNvPr id="0" name=""/>
        <dsp:cNvSpPr/>
      </dsp:nvSpPr>
      <dsp:spPr>
        <a:xfrm>
          <a:off x="3725380" y="14544"/>
          <a:ext cx="326493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昂丹司琼</a:t>
          </a:r>
        </a:p>
      </dsp:txBody>
      <dsp:txXfrm>
        <a:off x="3725380" y="14544"/>
        <a:ext cx="3264939" cy="547200"/>
      </dsp:txXfrm>
    </dsp:sp>
    <dsp:sp modelId="{6B4AAD90-64B2-4948-84BF-42EB5CC99931}">
      <dsp:nvSpPr>
        <dsp:cNvPr id="0" name=""/>
        <dsp:cNvSpPr/>
      </dsp:nvSpPr>
      <dsp:spPr>
        <a:xfrm>
          <a:off x="3725380" y="561744"/>
          <a:ext cx="3264939" cy="213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5-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羟色胺受体拮抗剂。</a:t>
          </a:r>
          <a:r>
            <a:rPr 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B</a:t>
          </a:r>
          <a:r>
            <a:rPr 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级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9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效果明显，数据有限。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潜在心律失常，权衡利弊，单次不超过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16mg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。</a:t>
          </a:r>
          <a:endParaRPr lang="zh-CN" altLang="en-US" sz="1900" kern="1200" dirty="0"/>
        </a:p>
      </dsp:txBody>
      <dsp:txXfrm>
        <a:off x="3725380" y="561744"/>
        <a:ext cx="3264939" cy="2138354"/>
      </dsp:txXfrm>
    </dsp:sp>
    <dsp:sp modelId="{95C51981-4593-49B6-9D3B-D5F056E23447}">
      <dsp:nvSpPr>
        <dsp:cNvPr id="0" name=""/>
        <dsp:cNvSpPr/>
      </dsp:nvSpPr>
      <dsp:spPr>
        <a:xfrm>
          <a:off x="7447411" y="14544"/>
          <a:ext cx="3264939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糖皮质激素</a:t>
          </a:r>
        </a:p>
      </dsp:txBody>
      <dsp:txXfrm>
        <a:off x="7447411" y="14544"/>
        <a:ext cx="3264939" cy="547200"/>
      </dsp:txXfrm>
    </dsp:sp>
    <dsp:sp modelId="{BA6CB7FE-C522-45C8-84FB-DB6DA1DF3E86}">
      <dsp:nvSpPr>
        <dsp:cNvPr id="0" name=""/>
        <dsp:cNvSpPr/>
      </dsp:nvSpPr>
      <dsp:spPr>
        <a:xfrm>
          <a:off x="7447411" y="561744"/>
          <a:ext cx="3264939" cy="21383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甲基强的松龙，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C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级。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顽固性</a:t>
          </a:r>
          <a:r>
            <a:rPr lang="en-US" altLang="zh-CN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HG</a:t>
          </a: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最后止吐方案。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rPr>
            <a:t>孕早期与胎儿唇裂有关。</a:t>
          </a:r>
          <a:endParaRPr lang="zh-CN" alt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900" b="1" kern="1200" dirty="0"/>
            <a:t>避免孕</a:t>
          </a:r>
          <a:r>
            <a:rPr lang="en-US" altLang="zh-CN" sz="1900" b="1" kern="1200" dirty="0"/>
            <a:t>10</a:t>
          </a:r>
          <a:r>
            <a:rPr lang="zh-CN" altLang="en-US" sz="1900" b="1" kern="1200" dirty="0"/>
            <a:t>周前应用</a:t>
          </a:r>
        </a:p>
      </dsp:txBody>
      <dsp:txXfrm>
        <a:off x="7447411" y="561744"/>
        <a:ext cx="3264939" cy="2138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E57CB-D1F4-4031-97D3-AF796314182C}">
      <dsp:nvSpPr>
        <dsp:cNvPr id="0" name=""/>
        <dsp:cNvSpPr/>
      </dsp:nvSpPr>
      <dsp:spPr>
        <a:xfrm>
          <a:off x="2289050" y="226"/>
          <a:ext cx="4171162" cy="88425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妊娠期高血压、胎膜早破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产褥期感染、产后抑郁</a:t>
          </a:r>
        </a:p>
      </dsp:txBody>
      <dsp:txXfrm>
        <a:off x="2289050" y="110758"/>
        <a:ext cx="3839567" cy="663190"/>
      </dsp:txXfrm>
    </dsp:sp>
    <dsp:sp modelId="{405248D4-4CF4-4DB0-B31A-2152BCAB4BD4}">
      <dsp:nvSpPr>
        <dsp:cNvPr id="0" name=""/>
        <dsp:cNvSpPr/>
      </dsp:nvSpPr>
      <dsp:spPr>
        <a:xfrm>
          <a:off x="491724" y="226"/>
          <a:ext cx="1797326" cy="884254"/>
        </a:xfrm>
        <a:prstGeom prst="roundRect">
          <a:avLst/>
        </a:prstGeom>
        <a:solidFill>
          <a:srgbClr val="375FB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孕妇</a:t>
          </a:r>
        </a:p>
      </dsp:txBody>
      <dsp:txXfrm>
        <a:off x="534890" y="43392"/>
        <a:ext cx="1710994" cy="797922"/>
      </dsp:txXfrm>
    </dsp:sp>
    <dsp:sp modelId="{C6587AAD-B3C7-43FF-A2DA-79058E9F1A29}">
      <dsp:nvSpPr>
        <dsp:cNvPr id="0" name=""/>
        <dsp:cNvSpPr/>
      </dsp:nvSpPr>
      <dsp:spPr>
        <a:xfrm>
          <a:off x="2289050" y="972906"/>
          <a:ext cx="4171162" cy="8842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胎儿生长受限、早产、死胎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新生儿窒息、缺血缺氧性脑病</a:t>
          </a:r>
        </a:p>
      </dsp:txBody>
      <dsp:txXfrm>
        <a:off x="2289050" y="1083438"/>
        <a:ext cx="3839567" cy="663190"/>
      </dsp:txXfrm>
    </dsp:sp>
    <dsp:sp modelId="{296FC5E5-9ED3-4CDD-A668-98336A494D5B}">
      <dsp:nvSpPr>
        <dsp:cNvPr id="0" name=""/>
        <dsp:cNvSpPr/>
      </dsp:nvSpPr>
      <dsp:spPr>
        <a:xfrm>
          <a:off x="491724" y="972906"/>
          <a:ext cx="1797326" cy="884254"/>
        </a:xfrm>
        <a:prstGeom prst="roundRect">
          <a:avLst/>
        </a:prstGeom>
        <a:solidFill>
          <a:srgbClr val="375FB9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胎儿</a:t>
          </a:r>
        </a:p>
      </dsp:txBody>
      <dsp:txXfrm>
        <a:off x="534890" y="1016072"/>
        <a:ext cx="1710994" cy="797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EC830-70C5-473A-8ECB-CB56FB60DB45}">
      <dsp:nvSpPr>
        <dsp:cNvPr id="0" name=""/>
        <dsp:cNvSpPr/>
      </dsp:nvSpPr>
      <dsp:spPr>
        <a:xfrm>
          <a:off x="3429" y="2659"/>
          <a:ext cx="3343274" cy="1152000"/>
        </a:xfrm>
        <a:prstGeom prst="rect">
          <a:avLst/>
        </a:prstGeom>
        <a:solidFill>
          <a:srgbClr val="0070C0"/>
        </a:solidFill>
        <a:ln w="635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ID</a:t>
          </a:r>
          <a:r>
            <a:rPr lang="zh-CN" altLang="en-US" sz="24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和轻中度贫血</a:t>
          </a:r>
        </a:p>
      </dsp:txBody>
      <dsp:txXfrm>
        <a:off x="3429" y="2659"/>
        <a:ext cx="3343274" cy="1152000"/>
      </dsp:txXfrm>
    </dsp:sp>
    <dsp:sp modelId="{78AD6843-C326-4D79-AAF8-B571CB66DA2B}">
      <dsp:nvSpPr>
        <dsp:cNvPr id="0" name=""/>
        <dsp:cNvSpPr/>
      </dsp:nvSpPr>
      <dsp:spPr>
        <a:xfrm>
          <a:off x="3429" y="1154659"/>
          <a:ext cx="3343274" cy="2305799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口服铁剂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改善饮食结构，进食富含铁的食物</a:t>
          </a:r>
        </a:p>
      </dsp:txBody>
      <dsp:txXfrm>
        <a:off x="3429" y="1154659"/>
        <a:ext cx="3343274" cy="2305799"/>
      </dsp:txXfrm>
    </dsp:sp>
    <dsp:sp modelId="{09CED09E-C84B-4202-8DC7-2047062222C9}">
      <dsp:nvSpPr>
        <dsp:cNvPr id="0" name=""/>
        <dsp:cNvSpPr/>
      </dsp:nvSpPr>
      <dsp:spPr>
        <a:xfrm>
          <a:off x="3814762" y="2659"/>
          <a:ext cx="3343274" cy="1152000"/>
        </a:xfrm>
        <a:prstGeom prst="rect">
          <a:avLst/>
        </a:prstGeom>
        <a:solidFill>
          <a:srgbClr val="0070C0"/>
        </a:solidFill>
        <a:ln w="635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重度贫血者</a:t>
          </a:r>
        </a:p>
      </dsp:txBody>
      <dsp:txXfrm>
        <a:off x="3814762" y="2659"/>
        <a:ext cx="3343274" cy="1152000"/>
      </dsp:txXfrm>
    </dsp:sp>
    <dsp:sp modelId="{BC069528-E860-4742-A88A-55CC2175542A}">
      <dsp:nvSpPr>
        <dsp:cNvPr id="0" name=""/>
        <dsp:cNvSpPr/>
      </dsp:nvSpPr>
      <dsp:spPr>
        <a:xfrm>
          <a:off x="3814762" y="1154659"/>
          <a:ext cx="3343274" cy="2305799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口服或注射铁剂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少量多次输注浓缩红细胞</a:t>
          </a:r>
        </a:p>
      </dsp:txBody>
      <dsp:txXfrm>
        <a:off x="3814762" y="1154659"/>
        <a:ext cx="3343274" cy="2305799"/>
      </dsp:txXfrm>
    </dsp:sp>
    <dsp:sp modelId="{170D6F68-3727-410F-9835-44AD48E2DC4C}">
      <dsp:nvSpPr>
        <dsp:cNvPr id="0" name=""/>
        <dsp:cNvSpPr/>
      </dsp:nvSpPr>
      <dsp:spPr>
        <a:xfrm>
          <a:off x="7626096" y="2659"/>
          <a:ext cx="3343274" cy="1152000"/>
        </a:xfrm>
        <a:prstGeom prst="rect">
          <a:avLst/>
        </a:prstGeom>
        <a:solidFill>
          <a:srgbClr val="0070C0"/>
        </a:solidFill>
        <a:ln w="6350" cap="flat" cmpd="sng" algn="ctr">
          <a:noFill/>
          <a:prstDash val="solid"/>
          <a:miter lim="800000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极重度贫血</a:t>
          </a:r>
        </a:p>
      </dsp:txBody>
      <dsp:txXfrm>
        <a:off x="7626096" y="2659"/>
        <a:ext cx="3343274" cy="1152000"/>
      </dsp:txXfrm>
    </dsp:sp>
    <dsp:sp modelId="{88D594CE-448F-4274-BEF3-B8577DA198E9}">
      <dsp:nvSpPr>
        <dsp:cNvPr id="0" name=""/>
        <dsp:cNvSpPr/>
      </dsp:nvSpPr>
      <dsp:spPr>
        <a:xfrm>
          <a:off x="7626096" y="1154659"/>
          <a:ext cx="3343274" cy="2305799"/>
        </a:xfrm>
        <a:prstGeom prst="rect">
          <a:avLst/>
        </a:prstGeom>
        <a:solidFill>
          <a:srgbClr val="FFFFFF">
            <a:alpha val="90000"/>
          </a:srgbClr>
        </a:solidFill>
        <a:ln w="12700" cap="flat" cmpd="sng" algn="ctr">
          <a:solidFill>
            <a:schemeClr val="accent1">
              <a:alpha val="89804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首选输注浓缩红细胞，待</a:t>
          </a:r>
          <a:r>
            <a:rPr lang="en-US" altLang="zh-CN" sz="20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Hb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达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70g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／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L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、症状改善，改口服或注射铁剂</a:t>
          </a:r>
        </a:p>
      </dsp:txBody>
      <dsp:txXfrm>
        <a:off x="7626096" y="1154659"/>
        <a:ext cx="3343274" cy="2305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A628D-0472-4658-A9E3-203838DB5497}">
      <dsp:nvSpPr>
        <dsp:cNvPr id="0" name=""/>
        <dsp:cNvSpPr/>
      </dsp:nvSpPr>
      <dsp:spPr>
        <a:xfrm>
          <a:off x="4001" y="13563"/>
          <a:ext cx="2406393" cy="962557"/>
        </a:xfrm>
        <a:prstGeom prst="rect">
          <a:avLst/>
        </a:prstGeom>
        <a:solidFill>
          <a:srgbClr val="375FB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饮食</a:t>
          </a:r>
        </a:p>
      </dsp:txBody>
      <dsp:txXfrm>
        <a:off x="4001" y="13563"/>
        <a:ext cx="2406393" cy="962557"/>
      </dsp:txXfrm>
    </dsp:sp>
    <dsp:sp modelId="{5CD02DD9-B900-4960-A754-AD8741279B53}">
      <dsp:nvSpPr>
        <dsp:cNvPr id="0" name=""/>
        <dsp:cNvSpPr/>
      </dsp:nvSpPr>
      <dsp:spPr>
        <a:xfrm>
          <a:off x="4001" y="976121"/>
          <a:ext cx="2406393" cy="2108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动物中铁吸收高于植物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富含</a:t>
          </a:r>
          <a:r>
            <a:rPr lang="en-US" altLang="zh-CN" sz="20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VitC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食物</a:t>
          </a:r>
        </a:p>
      </dsp:txBody>
      <dsp:txXfrm>
        <a:off x="4001" y="976121"/>
        <a:ext cx="2406393" cy="2108160"/>
      </dsp:txXfrm>
    </dsp:sp>
    <dsp:sp modelId="{2F710CEB-DD71-41FD-B374-554D437CC147}">
      <dsp:nvSpPr>
        <dsp:cNvPr id="0" name=""/>
        <dsp:cNvSpPr/>
      </dsp:nvSpPr>
      <dsp:spPr>
        <a:xfrm>
          <a:off x="2747290" y="13563"/>
          <a:ext cx="2406393" cy="962557"/>
        </a:xfrm>
        <a:prstGeom prst="rect">
          <a:avLst/>
        </a:prstGeom>
        <a:solidFill>
          <a:srgbClr val="375FB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口服铁</a:t>
          </a:r>
        </a:p>
      </dsp:txBody>
      <dsp:txXfrm>
        <a:off x="2747290" y="13563"/>
        <a:ext cx="2406393" cy="962557"/>
      </dsp:txXfrm>
    </dsp:sp>
    <dsp:sp modelId="{BF78AC2F-64D9-4773-B5B2-1ED578856436}">
      <dsp:nvSpPr>
        <dsp:cNvPr id="0" name=""/>
        <dsp:cNvSpPr/>
      </dsp:nvSpPr>
      <dsp:spPr>
        <a:xfrm>
          <a:off x="2747290" y="976121"/>
          <a:ext cx="2406393" cy="2108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服用便捷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价格低廉</a:t>
          </a:r>
        </a:p>
      </dsp:txBody>
      <dsp:txXfrm>
        <a:off x="2747290" y="976121"/>
        <a:ext cx="2406393" cy="2108160"/>
      </dsp:txXfrm>
    </dsp:sp>
    <dsp:sp modelId="{0735D568-B467-43E3-BB90-1D41CC208856}">
      <dsp:nvSpPr>
        <dsp:cNvPr id="0" name=""/>
        <dsp:cNvSpPr/>
      </dsp:nvSpPr>
      <dsp:spPr>
        <a:xfrm>
          <a:off x="5490578" y="13563"/>
          <a:ext cx="2406393" cy="962557"/>
        </a:xfrm>
        <a:prstGeom prst="rect">
          <a:avLst/>
        </a:prstGeom>
        <a:solidFill>
          <a:srgbClr val="375FB9"/>
        </a:solidFill>
        <a:ln>
          <a:solidFill>
            <a:srgbClr val="375FB9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静脉铁</a:t>
          </a:r>
        </a:p>
      </dsp:txBody>
      <dsp:txXfrm>
        <a:off x="5490578" y="13563"/>
        <a:ext cx="2406393" cy="962557"/>
      </dsp:txXfrm>
    </dsp:sp>
    <dsp:sp modelId="{4162E0ED-D06F-4976-A5DA-8F147AF5A667}">
      <dsp:nvSpPr>
        <dsp:cNvPr id="0" name=""/>
        <dsp:cNvSpPr/>
      </dsp:nvSpPr>
      <dsp:spPr>
        <a:xfrm>
          <a:off x="5490578" y="976121"/>
          <a:ext cx="2406393" cy="2108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快速有效补铁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耐受性良好</a:t>
          </a:r>
        </a:p>
      </dsp:txBody>
      <dsp:txXfrm>
        <a:off x="5490578" y="976121"/>
        <a:ext cx="2406393" cy="2108160"/>
      </dsp:txXfrm>
    </dsp:sp>
    <dsp:sp modelId="{C07FA6FD-AC85-43D6-9E4C-8FB7607E411F}">
      <dsp:nvSpPr>
        <dsp:cNvPr id="0" name=""/>
        <dsp:cNvSpPr/>
      </dsp:nvSpPr>
      <dsp:spPr>
        <a:xfrm>
          <a:off x="8233866" y="13563"/>
          <a:ext cx="2406393" cy="962557"/>
        </a:xfrm>
        <a:prstGeom prst="rect">
          <a:avLst/>
        </a:prstGeom>
        <a:solidFill>
          <a:srgbClr val="375FB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输血</a:t>
          </a:r>
        </a:p>
      </dsp:txBody>
      <dsp:txXfrm>
        <a:off x="8233866" y="13563"/>
        <a:ext cx="2406393" cy="962557"/>
      </dsp:txXfrm>
    </dsp:sp>
    <dsp:sp modelId="{2377FD0D-0582-4056-A1F5-EB102AF8F7E8}">
      <dsp:nvSpPr>
        <dsp:cNvPr id="0" name=""/>
        <dsp:cNvSpPr/>
      </dsp:nvSpPr>
      <dsp:spPr>
        <a:xfrm>
          <a:off x="8233866" y="976121"/>
          <a:ext cx="2406393" cy="2108160"/>
        </a:xfrm>
        <a:prstGeom prst="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快速补足血容量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适合紧急情况</a:t>
          </a:r>
        </a:p>
      </dsp:txBody>
      <dsp:txXfrm>
        <a:off x="8233866" y="976121"/>
        <a:ext cx="2406393" cy="21081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27040-56B0-4D8C-A83C-0774739896A9}">
      <dsp:nvSpPr>
        <dsp:cNvPr id="0" name=""/>
        <dsp:cNvSpPr/>
      </dsp:nvSpPr>
      <dsp:spPr>
        <a:xfrm>
          <a:off x="181626" y="0"/>
          <a:ext cx="1031185" cy="2347729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79C46-EE52-47BB-8834-88163B3B4597}">
      <dsp:nvSpPr>
        <dsp:cNvPr id="0" name=""/>
        <dsp:cNvSpPr/>
      </dsp:nvSpPr>
      <dsp:spPr>
        <a:xfrm>
          <a:off x="1545343" y="0"/>
          <a:ext cx="7510611" cy="2347729"/>
        </a:xfrm>
        <a:prstGeom prst="rect">
          <a:avLst/>
        </a:prstGeom>
        <a:noFill/>
        <a:ln>
          <a:solidFill>
            <a:srgbClr val="375FB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流产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：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妊娠不足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28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周，胎儿体重不足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1000g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而终止妊娠者</a:t>
          </a:r>
          <a:endParaRPr lang="en-US" altLang="zh-CN" sz="2000" kern="12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人工流产</a:t>
          </a:r>
          <a:endParaRPr lang="en-US" altLang="zh-CN" sz="1700" kern="12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自然流产</a:t>
          </a:r>
          <a:endParaRPr lang="en-US" altLang="zh-CN" sz="1700" kern="12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700" kern="1200" dirty="0"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700" kern="1200" dirty="0"/>
        </a:p>
      </dsp:txBody>
      <dsp:txXfrm>
        <a:off x="1545343" y="0"/>
        <a:ext cx="7510611" cy="2347729"/>
      </dsp:txXfrm>
    </dsp:sp>
    <dsp:sp modelId="{952B7BBE-D278-46C0-A100-43B7F04B9DC1}">
      <dsp:nvSpPr>
        <dsp:cNvPr id="0" name=""/>
        <dsp:cNvSpPr/>
      </dsp:nvSpPr>
      <dsp:spPr>
        <a:xfrm>
          <a:off x="975597" y="2538067"/>
          <a:ext cx="1105624" cy="234772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D4CDD-B494-4B02-99BA-00DF4913A229}">
      <dsp:nvSpPr>
        <dsp:cNvPr id="0" name=""/>
        <dsp:cNvSpPr/>
      </dsp:nvSpPr>
      <dsp:spPr>
        <a:xfrm>
          <a:off x="2043104" y="2548937"/>
          <a:ext cx="8188464" cy="2342165"/>
        </a:xfrm>
        <a:prstGeom prst="rect">
          <a:avLst/>
        </a:prstGeom>
        <a:noFill/>
        <a:ln>
          <a:solidFill>
            <a:srgbClr val="375FB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20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先兆流产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：妊娠</a:t>
          </a:r>
          <a:r>
            <a:rPr lang="en-US" altLang="zh-CN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28</a:t>
          </a: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周前出现少量阴道流液，无妊娠物排出，随后下腹痛和腰背痛。经休息及治疗症状消失，继续妊娠。若出血增多下腹痛加剧，发展难免流产</a:t>
          </a:r>
          <a:r>
            <a:rPr lang="zh-CN" altLang="en-US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</a:t>
          </a:r>
          <a:r>
            <a:rPr lang="en-US" altLang="zh-CN" sz="18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适当休息，禁性生活。黄体功能不全者使用</a:t>
          </a:r>
          <a:r>
            <a:rPr lang="zh-CN" altLang="en-US" sz="1600" b="1" u="none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孕激素</a:t>
          </a: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。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                                        其他对症治疗</a:t>
          </a:r>
          <a:endParaRPr lang="en-US" altLang="zh-CN" sz="16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CN" sz="7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 dirty="0"/>
        </a:p>
      </dsp:txBody>
      <dsp:txXfrm>
        <a:off x="2043104" y="2548937"/>
        <a:ext cx="8188464" cy="23421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4F7DB-E258-445A-894E-21A076F8A922}">
      <dsp:nvSpPr>
        <dsp:cNvPr id="0" name=""/>
        <dsp:cNvSpPr/>
      </dsp:nvSpPr>
      <dsp:spPr>
        <a:xfrm>
          <a:off x="5230" y="65619"/>
          <a:ext cx="2378024" cy="82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米非司酮</a:t>
          </a:r>
        </a:p>
      </dsp:txBody>
      <dsp:txXfrm>
        <a:off x="5230" y="65619"/>
        <a:ext cx="2378024" cy="547301"/>
      </dsp:txXfrm>
    </dsp:sp>
    <dsp:sp modelId="{C30D2756-F54D-4E79-A28D-8C96C706E9CC}">
      <dsp:nvSpPr>
        <dsp:cNvPr id="0" name=""/>
        <dsp:cNvSpPr/>
      </dsp:nvSpPr>
      <dsp:spPr>
        <a:xfrm>
          <a:off x="492295" y="612921"/>
          <a:ext cx="2378024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孕激素受体拮抗剂。促进宫颈扩张、软化宫颈，蜕膜坏死，增加子宫对前列腺素的敏感性。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700" kern="1200" dirty="0"/>
            <a:t>200mg </a:t>
          </a:r>
          <a:r>
            <a:rPr lang="zh-CN" altLang="en-US" sz="1700" kern="1200" dirty="0"/>
            <a:t>顿服或分次服，给药后 </a:t>
          </a:r>
          <a:r>
            <a:rPr lang="en-US" altLang="zh-CN" sz="1700" kern="1200" dirty="0"/>
            <a:t>30 </a:t>
          </a:r>
          <a:r>
            <a:rPr lang="zh-CN" altLang="en-US" sz="1700" kern="1200" dirty="0"/>
            <a:t>分钟内呕吐，则应重复给药。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空腹或饭后</a:t>
          </a:r>
          <a:r>
            <a:rPr lang="en-US" sz="1700" kern="1200" dirty="0"/>
            <a:t>2</a:t>
          </a:r>
          <a:r>
            <a:rPr lang="en-US" altLang="zh-CN" sz="1700" kern="1200" dirty="0"/>
            <a:t>h</a:t>
          </a:r>
          <a:r>
            <a:rPr lang="zh-CN" sz="1700" kern="1200" dirty="0"/>
            <a:t>后服用，服药后禁食</a:t>
          </a:r>
          <a:r>
            <a:rPr lang="en-US" sz="1700" kern="1200" dirty="0"/>
            <a:t>2</a:t>
          </a:r>
          <a:r>
            <a:rPr lang="zh-CN" sz="1700" kern="1200" dirty="0"/>
            <a:t>小时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没有证据表明致畸性</a:t>
          </a:r>
        </a:p>
      </dsp:txBody>
      <dsp:txXfrm>
        <a:off x="561945" y="682571"/>
        <a:ext cx="2238724" cy="4144700"/>
      </dsp:txXfrm>
    </dsp:sp>
    <dsp:sp modelId="{71F9E704-0490-43FB-BD88-8541F6C5A293}">
      <dsp:nvSpPr>
        <dsp:cNvPr id="0" name=""/>
        <dsp:cNvSpPr/>
      </dsp:nvSpPr>
      <dsp:spPr>
        <a:xfrm>
          <a:off x="2743754" y="43240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743754" y="161652"/>
        <a:ext cx="586641" cy="355235"/>
      </dsp:txXfrm>
    </dsp:sp>
    <dsp:sp modelId="{16508A7A-55C2-496F-9E80-BD0894873022}">
      <dsp:nvSpPr>
        <dsp:cNvPr id="0" name=""/>
        <dsp:cNvSpPr/>
      </dsp:nvSpPr>
      <dsp:spPr>
        <a:xfrm>
          <a:off x="3825254" y="65619"/>
          <a:ext cx="2378024" cy="82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米索前列醇</a:t>
          </a:r>
        </a:p>
      </dsp:txBody>
      <dsp:txXfrm>
        <a:off x="3825254" y="65619"/>
        <a:ext cx="2378024" cy="547301"/>
      </dsp:txXfrm>
    </dsp:sp>
    <dsp:sp modelId="{87174C50-8F45-41D4-8ECB-FE75BE18F3C5}">
      <dsp:nvSpPr>
        <dsp:cNvPr id="0" name=""/>
        <dsp:cNvSpPr/>
      </dsp:nvSpPr>
      <dsp:spPr>
        <a:xfrm>
          <a:off x="4312320" y="612921"/>
          <a:ext cx="2378024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b="0" i="0" kern="1200" dirty="0"/>
            <a:t>合成前列腺素 </a:t>
          </a:r>
          <a:r>
            <a:rPr lang="en-US" sz="1700" b="0" i="0" kern="1200" dirty="0"/>
            <a:t>E1</a:t>
          </a:r>
          <a:r>
            <a:rPr lang="zh-CN" altLang="en-US" sz="1700" b="0" i="0" kern="1200" dirty="0"/>
            <a:t>，</a:t>
          </a:r>
          <a:r>
            <a:rPr lang="zh-CN" altLang="en-US" sz="1700" kern="1200" dirty="0"/>
            <a:t>子宫收缩及引产药。诱导宫颈软化和扩张以及子宫收缩，从而促进子宫排空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在</a:t>
          </a:r>
          <a:r>
            <a:rPr lang="zh-CN" altLang="en-US" sz="17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米非司酮</a:t>
          </a:r>
          <a:r>
            <a:rPr lang="zh-CN" altLang="en-US" sz="1700" kern="1200" dirty="0"/>
            <a:t>给药后 </a:t>
          </a:r>
          <a:r>
            <a:rPr lang="en-US" altLang="zh-CN" sz="1700" kern="1200" dirty="0"/>
            <a:t>24 </a:t>
          </a:r>
          <a:r>
            <a:rPr lang="zh-CN" altLang="en-US" sz="1700" kern="1200" dirty="0"/>
            <a:t>至 </a:t>
          </a:r>
          <a:r>
            <a:rPr lang="en-US" altLang="zh-CN" sz="1700" kern="1200" dirty="0"/>
            <a:t>48 </a:t>
          </a:r>
          <a:r>
            <a:rPr lang="zh-CN" altLang="en-US" sz="1700" kern="1200" dirty="0"/>
            <a:t>小时服用</a:t>
          </a:r>
          <a:r>
            <a:rPr lang="zh-CN" altLang="en-US" sz="1700" kern="1200" dirty="0">
              <a:hlinkClick xmlns:r="http://schemas.openxmlformats.org/officeDocument/2006/relationships" r:id="rId2"/>
            </a:rPr>
            <a:t>米索前列醇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用药后患者可能会在接下来的几个小时内流产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可能会导致先天性异常（肢体缺损、面部麻痹）</a:t>
          </a:r>
        </a:p>
      </dsp:txBody>
      <dsp:txXfrm>
        <a:off x="4381970" y="682571"/>
        <a:ext cx="2238724" cy="4144700"/>
      </dsp:txXfrm>
    </dsp:sp>
    <dsp:sp modelId="{B68802E8-A39C-4578-8ACC-67482AD79F5A}">
      <dsp:nvSpPr>
        <dsp:cNvPr id="0" name=""/>
        <dsp:cNvSpPr/>
      </dsp:nvSpPr>
      <dsp:spPr>
        <a:xfrm>
          <a:off x="6563779" y="43240"/>
          <a:ext cx="764259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6563779" y="161652"/>
        <a:ext cx="586641" cy="355235"/>
      </dsp:txXfrm>
    </dsp:sp>
    <dsp:sp modelId="{B246F49D-C3BE-46DD-BC5B-282C40EA5BD2}">
      <dsp:nvSpPr>
        <dsp:cNvPr id="0" name=""/>
        <dsp:cNvSpPr/>
      </dsp:nvSpPr>
      <dsp:spPr>
        <a:xfrm>
          <a:off x="7645279" y="65619"/>
          <a:ext cx="2378024" cy="820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流产：出血和痉挛</a:t>
          </a:r>
        </a:p>
      </dsp:txBody>
      <dsp:txXfrm>
        <a:off x="7645279" y="65619"/>
        <a:ext cx="2378024" cy="547301"/>
      </dsp:txXfrm>
    </dsp:sp>
    <dsp:sp modelId="{0B315635-60E3-4AAA-926B-611F5512BBCF}">
      <dsp:nvSpPr>
        <dsp:cNvPr id="0" name=""/>
        <dsp:cNvSpPr/>
      </dsp:nvSpPr>
      <dsp:spPr>
        <a:xfrm>
          <a:off x="8132345" y="612921"/>
          <a:ext cx="2378024" cy="42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400" kern="1200" dirty="0"/>
            <a:t>ADR</a:t>
          </a:r>
          <a:endParaRPr lang="zh-CN" altLang="en-US" sz="24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胃肠道不适：恶心、呕吐、腹泻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头痛、头晕、</a:t>
          </a:r>
          <a:endParaRPr lang="en-US" altLang="zh-CN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体温调节作用（如发烧和发冷）</a:t>
          </a:r>
          <a:endParaRPr lang="en-US" altLang="zh-CN" sz="1700" kern="1200" dirty="0"/>
        </a:p>
      </dsp:txBody>
      <dsp:txXfrm>
        <a:off x="8201995" y="682571"/>
        <a:ext cx="2238724" cy="4144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7AC7-106A-4283-8231-DE27C1B809B6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395B5-0C54-4CC3-8657-208AD78445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D2BE-4D83-4DEE-81AC-943AC414CFF2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1282D-5F9D-49E4-8640-95869B09F9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7262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5781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67364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1072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1282D-5F9D-49E4-8640-95869B09F949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219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07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3655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64" y="173932"/>
            <a:ext cx="1993392" cy="14264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北京药学会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1" name="任意多边形 12"/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076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36552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等腰三角形 6"/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64" y="173932"/>
            <a:ext cx="1993392" cy="14264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</a:rPr>
              <a:t>北京药学会</a:t>
            </a:r>
            <a:endParaRPr lang="en-US" altLang="zh-CN" sz="1800" dirty="0">
              <a:solidFill>
                <a:prstClr val="white"/>
              </a:solidFill>
            </a:endParaRPr>
          </a:p>
        </p:txBody>
      </p:sp>
      <p:sp>
        <p:nvSpPr>
          <p:cNvPr id="11" name="任意多边形 12"/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1018828" y="836712"/>
            <a:ext cx="10154344" cy="0"/>
          </a:xfrm>
          <a:prstGeom prst="line">
            <a:avLst/>
          </a:prstGeom>
          <a:ln w="28575">
            <a:solidFill>
              <a:srgbClr val="44AED0"/>
            </a:solidFill>
            <a:prstDash val="solid"/>
          </a:ln>
          <a:effectLst>
            <a:outerShdw blurRad="38100" dist="254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7639" y="204894"/>
            <a:ext cx="9313035" cy="59786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7876"/>
            <a:ext cx="10515600" cy="46214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等腰三角形 6"/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73" y="94038"/>
            <a:ext cx="1521976" cy="108912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</a:rPr>
              <a:t>北京药学会</a:t>
            </a:r>
            <a:endParaRPr lang="en-US" altLang="zh-CN" sz="1800" dirty="0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"/>
          <p:cNvGrpSpPr/>
          <p:nvPr userDrawn="1"/>
        </p:nvGrpSpPr>
        <p:grpSpPr bwMode="auto">
          <a:xfrm>
            <a:off x="345016" y="344316"/>
            <a:ext cx="493184" cy="348380"/>
            <a:chOff x="3453800" y="3717032"/>
            <a:chExt cx="369296" cy="228600"/>
          </a:xfrm>
          <a:solidFill>
            <a:srgbClr val="44AED0"/>
          </a:solidFill>
        </p:grpSpPr>
        <p:sp>
          <p:nvSpPr>
            <p:cNvPr id="14" name="燕尾形 10"/>
            <p:cNvSpPr/>
            <p:nvPr userDrawn="1"/>
          </p:nvSpPr>
          <p:spPr>
            <a:xfrm>
              <a:off x="3640825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燕尾形 15"/>
            <p:cNvSpPr/>
            <p:nvPr userDrawn="1"/>
          </p:nvSpPr>
          <p:spPr>
            <a:xfrm>
              <a:off x="3453800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 flipH="1">
            <a:off x="1018828" y="836712"/>
            <a:ext cx="10154344" cy="0"/>
          </a:xfrm>
          <a:prstGeom prst="line">
            <a:avLst/>
          </a:prstGeom>
          <a:ln w="28575">
            <a:solidFill>
              <a:srgbClr val="44AED0"/>
            </a:solidFill>
            <a:prstDash val="solid"/>
          </a:ln>
          <a:effectLst>
            <a:outerShdw blurRad="38100" dist="254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7639" y="204894"/>
            <a:ext cx="9313035" cy="59786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47876"/>
            <a:ext cx="10515600" cy="46214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73" y="94038"/>
            <a:ext cx="1521976" cy="108912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/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北京药学会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3" name="任意多边形 12"/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"/>
          <p:cNvGrpSpPr/>
          <p:nvPr userDrawn="1"/>
        </p:nvGrpSpPr>
        <p:grpSpPr bwMode="auto">
          <a:xfrm>
            <a:off x="345016" y="344316"/>
            <a:ext cx="493184" cy="348380"/>
            <a:chOff x="3453800" y="3717032"/>
            <a:chExt cx="369296" cy="228600"/>
          </a:xfrm>
          <a:solidFill>
            <a:srgbClr val="44AED0"/>
          </a:solidFill>
        </p:grpSpPr>
        <p:sp>
          <p:nvSpPr>
            <p:cNvPr id="14" name="燕尾形 10"/>
            <p:cNvSpPr/>
            <p:nvPr userDrawn="1"/>
          </p:nvSpPr>
          <p:spPr>
            <a:xfrm>
              <a:off x="3640825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" name="燕尾形 15"/>
            <p:cNvSpPr/>
            <p:nvPr userDrawn="1"/>
          </p:nvSpPr>
          <p:spPr>
            <a:xfrm>
              <a:off x="3453800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D471AE18-8055-40EA-8B2D-6D73181BDDB8}"/>
              </a:ext>
            </a:extLst>
          </p:cNvPr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074FFE4-DE25-4187-AE26-9C27F63EE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64" y="173932"/>
            <a:ext cx="1993392" cy="14264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E604CD3-FE0D-40C6-9693-26BAD49307DC}"/>
              </a:ext>
            </a:extLst>
          </p:cNvPr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北京药学会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0" name="任意多边形 12">
            <a:extLst>
              <a:ext uri="{FF2B5EF4-FFF2-40B4-BE49-F238E27FC236}">
                <a16:creationId xmlns="" xmlns:a16="http://schemas.microsoft.com/office/drawing/2014/main" id="{CC837013-74A3-4B55-A127-067B66B70464}"/>
              </a:ext>
            </a:extLst>
          </p:cNvPr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21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AA6309A9-B7C4-4215-B9D0-FF25A5B7811A}"/>
              </a:ext>
            </a:extLst>
          </p:cNvPr>
          <p:cNvCxnSpPr/>
          <p:nvPr userDrawn="1"/>
        </p:nvCxnSpPr>
        <p:spPr>
          <a:xfrm flipH="1">
            <a:off x="1018828" y="836712"/>
            <a:ext cx="10154344" cy="0"/>
          </a:xfrm>
          <a:prstGeom prst="line">
            <a:avLst/>
          </a:prstGeom>
          <a:ln w="28575">
            <a:solidFill>
              <a:srgbClr val="44AED0"/>
            </a:solidFill>
            <a:prstDash val="solid"/>
          </a:ln>
          <a:effectLst>
            <a:outerShdw blurRad="38100" dist="254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="" xmlns:a16="http://schemas.microsoft.com/office/drawing/2014/main" id="{2AC06F8F-F2C5-48EB-AC6E-3C0921199B4B}"/>
              </a:ext>
            </a:extLst>
          </p:cNvPr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36B0B5C-7F5D-4C73-8023-81EB70AB4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73" y="94038"/>
            <a:ext cx="1521976" cy="108912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8371C7F-A928-4F67-9BD1-05488DF50D89}"/>
              </a:ext>
            </a:extLst>
          </p:cNvPr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北京药学会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1" name="任意多边形 12">
            <a:extLst>
              <a:ext uri="{FF2B5EF4-FFF2-40B4-BE49-F238E27FC236}">
                <a16:creationId xmlns="" xmlns:a16="http://schemas.microsoft.com/office/drawing/2014/main" id="{8DA84FB4-CC49-44FF-9ECA-C40E3B0EF924}"/>
              </a:ext>
            </a:extLst>
          </p:cNvPr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">
            <a:extLst>
              <a:ext uri="{FF2B5EF4-FFF2-40B4-BE49-F238E27FC236}">
                <a16:creationId xmlns="" xmlns:a16="http://schemas.microsoft.com/office/drawing/2014/main" id="{75EBD310-BE00-4A51-A335-A13AEE7D96E2}"/>
              </a:ext>
            </a:extLst>
          </p:cNvPr>
          <p:cNvGrpSpPr/>
          <p:nvPr userDrawn="1"/>
        </p:nvGrpSpPr>
        <p:grpSpPr bwMode="auto">
          <a:xfrm>
            <a:off x="345016" y="344316"/>
            <a:ext cx="493184" cy="348380"/>
            <a:chOff x="3453800" y="3717032"/>
            <a:chExt cx="369296" cy="228600"/>
          </a:xfrm>
          <a:solidFill>
            <a:srgbClr val="44AED0"/>
          </a:solidFill>
        </p:grpSpPr>
        <p:sp>
          <p:nvSpPr>
            <p:cNvPr id="13" name="燕尾形 10">
              <a:extLst>
                <a:ext uri="{FF2B5EF4-FFF2-40B4-BE49-F238E27FC236}">
                  <a16:creationId xmlns="" xmlns:a16="http://schemas.microsoft.com/office/drawing/2014/main" id="{627E9113-2440-4749-AD6E-9BDBEA7FDE76}"/>
                </a:ext>
              </a:extLst>
            </p:cNvPr>
            <p:cNvSpPr/>
            <p:nvPr userDrawn="1"/>
          </p:nvSpPr>
          <p:spPr>
            <a:xfrm>
              <a:off x="3640825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燕尾形 15">
              <a:extLst>
                <a:ext uri="{FF2B5EF4-FFF2-40B4-BE49-F238E27FC236}">
                  <a16:creationId xmlns="" xmlns:a16="http://schemas.microsoft.com/office/drawing/2014/main" id="{1915E14F-40E1-4E0C-BE56-54DE5A5D63DB}"/>
                </a:ext>
              </a:extLst>
            </p:cNvPr>
            <p:cNvSpPr/>
            <p:nvPr userDrawn="1"/>
          </p:nvSpPr>
          <p:spPr>
            <a:xfrm>
              <a:off x="3453800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6993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6070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4544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145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683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2658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27393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2963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71503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93155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="" xmlns:a16="http://schemas.microsoft.com/office/drawing/2014/main" id="{A6E3EC8A-7A1E-4D50-8EB5-64A2C797A5E3}"/>
              </a:ext>
            </a:extLst>
          </p:cNvPr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prstClr val="white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65D94475-A08A-4D26-9F46-A7B00D936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064" y="173932"/>
            <a:ext cx="1993392" cy="1426464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783DA01-9B37-4292-BF3B-BD54A6163936}"/>
              </a:ext>
            </a:extLst>
          </p:cNvPr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</a:rPr>
              <a:t>北京药学会</a:t>
            </a:r>
            <a:endParaRPr lang="en-US" altLang="zh-CN" sz="1800" dirty="0">
              <a:solidFill>
                <a:prstClr val="white"/>
              </a:solidFill>
            </a:endParaRPr>
          </a:p>
        </p:txBody>
      </p:sp>
      <p:sp>
        <p:nvSpPr>
          <p:cNvPr id="10" name="任意多边形 12">
            <a:extLst>
              <a:ext uri="{FF2B5EF4-FFF2-40B4-BE49-F238E27FC236}">
                <a16:creationId xmlns="" xmlns:a16="http://schemas.microsoft.com/office/drawing/2014/main" id="{BB9A1F90-F411-44F3-867E-365E81BD02FD}"/>
              </a:ext>
            </a:extLst>
          </p:cNvPr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781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0998F7E4-D774-40D0-8308-3DCA565F52FC}"/>
              </a:ext>
            </a:extLst>
          </p:cNvPr>
          <p:cNvCxnSpPr/>
          <p:nvPr userDrawn="1"/>
        </p:nvCxnSpPr>
        <p:spPr>
          <a:xfrm flipH="1">
            <a:off x="1018828" y="836712"/>
            <a:ext cx="10154344" cy="0"/>
          </a:xfrm>
          <a:prstGeom prst="line">
            <a:avLst/>
          </a:prstGeom>
          <a:ln w="28575">
            <a:solidFill>
              <a:srgbClr val="44AED0"/>
            </a:solidFill>
            <a:prstDash val="solid"/>
          </a:ln>
          <a:effectLst>
            <a:outerShdw blurRad="38100" dist="25400" dir="54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等腰三角形 7">
            <a:extLst>
              <a:ext uri="{FF2B5EF4-FFF2-40B4-BE49-F238E27FC236}">
                <a16:creationId xmlns="" xmlns:a16="http://schemas.microsoft.com/office/drawing/2014/main" id="{22EDAFC2-6C3E-4969-ADE5-A33E05B23A18}"/>
              </a:ext>
            </a:extLst>
          </p:cNvPr>
          <p:cNvSpPr/>
          <p:nvPr userDrawn="1"/>
        </p:nvSpPr>
        <p:spPr>
          <a:xfrm>
            <a:off x="0" y="5877272"/>
            <a:ext cx="4862888" cy="980728"/>
          </a:xfrm>
          <a:prstGeom prst="triangle">
            <a:avLst>
              <a:gd name="adj" fmla="val 0"/>
            </a:avLst>
          </a:prstGeom>
          <a:solidFill>
            <a:srgbClr val="44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59614D05-8AA7-4595-A3B2-AC2C13148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GlowDiffused trans="6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73" y="94038"/>
            <a:ext cx="1521976" cy="1089120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9944AA2-6AB5-4E28-8023-DB23ED2A387A}"/>
              </a:ext>
            </a:extLst>
          </p:cNvPr>
          <p:cNvSpPr/>
          <p:nvPr userDrawn="1"/>
        </p:nvSpPr>
        <p:spPr>
          <a:xfrm>
            <a:off x="354715" y="637203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dirty="0">
                <a:solidFill>
                  <a:prstClr val="white"/>
                </a:solidFill>
              </a:rPr>
              <a:t>北京药学会</a:t>
            </a:r>
            <a:endParaRPr lang="en-US" altLang="zh-CN" sz="1800" dirty="0">
              <a:solidFill>
                <a:prstClr val="white"/>
              </a:solidFill>
            </a:endParaRPr>
          </a:p>
        </p:txBody>
      </p:sp>
      <p:sp>
        <p:nvSpPr>
          <p:cNvPr id="11" name="任意多边形 12">
            <a:extLst>
              <a:ext uri="{FF2B5EF4-FFF2-40B4-BE49-F238E27FC236}">
                <a16:creationId xmlns="" xmlns:a16="http://schemas.microsoft.com/office/drawing/2014/main" id="{77294445-FC08-46C5-9A1C-EA29112C876D}"/>
              </a:ext>
            </a:extLst>
          </p:cNvPr>
          <p:cNvSpPr/>
          <p:nvPr userDrawn="1"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44AED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">
            <a:extLst>
              <a:ext uri="{FF2B5EF4-FFF2-40B4-BE49-F238E27FC236}">
                <a16:creationId xmlns="" xmlns:a16="http://schemas.microsoft.com/office/drawing/2014/main" id="{053451A1-2D13-4A61-B20C-99C40D4D326F}"/>
              </a:ext>
            </a:extLst>
          </p:cNvPr>
          <p:cNvGrpSpPr/>
          <p:nvPr userDrawn="1"/>
        </p:nvGrpSpPr>
        <p:grpSpPr bwMode="auto">
          <a:xfrm>
            <a:off x="345016" y="344316"/>
            <a:ext cx="493184" cy="348380"/>
            <a:chOff x="3453800" y="3717032"/>
            <a:chExt cx="369296" cy="228600"/>
          </a:xfrm>
          <a:solidFill>
            <a:srgbClr val="44AED0"/>
          </a:solidFill>
        </p:grpSpPr>
        <p:sp>
          <p:nvSpPr>
            <p:cNvPr id="13" name="燕尾形 10">
              <a:extLst>
                <a:ext uri="{FF2B5EF4-FFF2-40B4-BE49-F238E27FC236}">
                  <a16:creationId xmlns="" xmlns:a16="http://schemas.microsoft.com/office/drawing/2014/main" id="{10CBA180-D4A3-40F0-B85B-3B11AD52CE82}"/>
                </a:ext>
              </a:extLst>
            </p:cNvPr>
            <p:cNvSpPr/>
            <p:nvPr userDrawn="1"/>
          </p:nvSpPr>
          <p:spPr>
            <a:xfrm>
              <a:off x="3640825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燕尾形 15">
              <a:extLst>
                <a:ext uri="{FF2B5EF4-FFF2-40B4-BE49-F238E27FC236}">
                  <a16:creationId xmlns="" xmlns:a16="http://schemas.microsoft.com/office/drawing/2014/main" id="{9DE46026-6C56-4AD7-896C-5F968717143B}"/>
                </a:ext>
              </a:extLst>
            </p:cNvPr>
            <p:cNvSpPr/>
            <p:nvPr userDrawn="1"/>
          </p:nvSpPr>
          <p:spPr>
            <a:xfrm>
              <a:off x="3453800" y="3717032"/>
              <a:ext cx="182271" cy="228600"/>
            </a:xfrm>
            <a:prstGeom prst="chevron">
              <a:avLst>
                <a:gd name="adj" fmla="val 50000"/>
              </a:avLst>
            </a:prstGeom>
            <a:grpFill/>
            <a:ln w="3175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>
              <a:outerShdw blurRad="50800" dist="25400" dir="5400000">
                <a:srgbClr val="000000">
                  <a:alpha val="46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485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6529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456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18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166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851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696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276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7529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7CA0-76D5-4D8D-AE14-28AF40370E08}" type="datetimeFigureOut">
              <a:rPr lang="zh-CN" altLang="en-US" smtClean="0">
                <a:solidFill>
                  <a:prstClr val="black"/>
                </a:solidFill>
              </a:rPr>
              <a:pPr/>
              <a:t>2024/5/29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059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BB57CA0-76D5-4D8D-AE14-28AF40370E08}" type="datetimeFigureOut">
              <a:rPr lang="zh-CN" altLang="en-US" smtClean="0"/>
              <a:pPr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E4E-5C42-4058-BEAA-032A0B0EA2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81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A6E4E-5C42-4058-BEAA-032A0B0EA2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195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5.xml"/><Relationship Id="rId12" Type="http://schemas.openxmlformats.org/officeDocument/2006/relationships/image" Target="../media/image15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416" y="365125"/>
            <a:ext cx="10514384" cy="414655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06746" y="1275715"/>
            <a:ext cx="5032724" cy="5377180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就职北京妇产医院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余年，负责医院临床药学、精准医学中心、用药咨询中心、药物治疗管理门诊工作。</a:t>
            </a:r>
          </a:p>
          <a:p>
            <a:pPr marL="0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临床药学、药物治疗管理、药学科普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学术成就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主编、参编多部孕产妇、更年期合理用药等书籍。主持孕产妇健康素质教育课题。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学术兼职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:北京药理学会精准药学专业会委员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、中国药学会科普专家、北京市健康科普专家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</a:p>
          <a:p>
            <a:pPr marL="0" indent="0">
              <a:buNone/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9786" y="1857364"/>
            <a:ext cx="2786082" cy="2308324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照片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han-微视1"/>
          <p:cNvPicPr>
            <a:picLocks noChangeAspect="1"/>
          </p:cNvPicPr>
          <p:nvPr/>
        </p:nvPicPr>
        <p:blipFill>
          <a:blip r:embed="rId2" cstate="print"/>
          <a:srcRect l="9917" r="12728"/>
          <a:stretch>
            <a:fillRect/>
          </a:stretch>
        </p:blipFill>
        <p:spPr>
          <a:xfrm>
            <a:off x="1987159" y="1485923"/>
            <a:ext cx="3145155" cy="27108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56791" y="4661536"/>
            <a:ext cx="326326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姓名  韩朝宏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职称  副主任药师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止吐药物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6712" y="1000108"/>
          <a:ext cx="10658476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图示 7"/>
          <p:cNvGraphicFramePr/>
          <p:nvPr>
            <p:extLst>
              <p:ext uri="{D42A27DB-BD31-4B8C-83A1-F6EECF244321}">
                <p14:modId xmlns="" xmlns:p14="http://schemas.microsoft.com/office/powerpoint/2010/main" val="3546946487"/>
              </p:ext>
            </p:extLst>
          </p:nvPr>
        </p:nvGraphicFramePr>
        <p:xfrm>
          <a:off x="666712" y="3714752"/>
          <a:ext cx="10715700" cy="271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F3D4A8-C028-4546-B093-1391309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8F3D4A8-C028-4546-B093-1391309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8F3D4A8-C028-4546-B093-1391309D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C9078-1129-4BA8-AC20-87EE29F3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27C9078-1129-4BA8-AC20-87EE29F3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27C9078-1129-4BA8-AC20-87EE29F3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A7E3D-B2E5-4D16-88BF-2AB2DCF1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8DA7E3D-B2E5-4D16-88BF-2AB2DCF1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8DA7E3D-B2E5-4D16-88BF-2AB2DCF1C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2F0F4-9F86-4608-9939-F9F040C3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6142F0F4-9F86-4608-9939-F9F040C3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6142F0F4-9F86-4608-9939-F9F040C3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B0306-B709-4170-9E3F-25A50D133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8FB0306-B709-4170-9E3F-25A50D133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8FB0306-B709-4170-9E3F-25A50D133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9C524-F271-45C7-AF8A-2C6AED45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E49C524-F271-45C7-AF8A-2C6AED45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E49C524-F271-45C7-AF8A-2C6AED452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84AAD6-0DD8-4B7E-A233-4E4273315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9184AAD6-0DD8-4B7E-A233-4E4273315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9184AAD6-0DD8-4B7E-A233-4E4273315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80054-1AFD-485B-840E-DA6B992E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06F80054-1AFD-485B-840E-DA6B992E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06F80054-1AFD-485B-840E-DA6B992EE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BB931D-5FF4-4821-B18B-8C6709A8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F9BB931D-5FF4-4821-B18B-8C6709A8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F9BB931D-5FF4-4821-B18B-8C6709A89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4AAD90-64B2-4948-84BF-42EB5CC99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6B4AAD90-64B2-4948-84BF-42EB5CC99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6B4AAD90-64B2-4948-84BF-42EB5CC99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C51981-4593-49B6-9D3B-D5F056E23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95C51981-4593-49B6-9D3B-D5F056E23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95C51981-4593-49B6-9D3B-D5F056E23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6CB7FE-C522-45C8-84FB-DB6DA1DF3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BA6CB7FE-C522-45C8-84FB-DB6DA1DF3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BA6CB7FE-C522-45C8-84FB-DB6DA1DF3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8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477124" y="6519446"/>
            <a:ext cx="471487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妊娠剧吐的诊断及临床处理专家共识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(2015)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" y="49530"/>
            <a:ext cx="5518785" cy="6808470"/>
          </a:xfrm>
          <a:prstGeom prst="rect">
            <a:avLst/>
          </a:prstGeom>
        </p:spPr>
      </p:pic>
      <p:sp>
        <p:nvSpPr>
          <p:cNvPr id="3" name="文本框 6"/>
          <p:cNvSpPr txBox="1"/>
          <p:nvPr/>
        </p:nvSpPr>
        <p:spPr>
          <a:xfrm>
            <a:off x="6524628" y="6286520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2018 ACOG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实践简报：妊娠期恶心呕吐（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No.189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600" dirty="0"/>
          </a:p>
        </p:txBody>
      </p:sp>
      <p:sp>
        <p:nvSpPr>
          <p:cNvPr id="4" name="线形标注 1 3"/>
          <p:cNvSpPr/>
          <p:nvPr/>
        </p:nvSpPr>
        <p:spPr>
          <a:xfrm>
            <a:off x="6881818" y="714356"/>
            <a:ext cx="4143404" cy="1071570"/>
          </a:xfrm>
          <a:prstGeom prst="borderCallout1">
            <a:avLst>
              <a:gd name="adj1" fmla="val 35266"/>
              <a:gd name="adj2" fmla="val -1926"/>
              <a:gd name="adj3" fmla="val -23757"/>
              <a:gd name="adj4" fmla="val -582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一线疗法：非药物治疗</a:t>
            </a:r>
            <a:endParaRPr lang="en-US" altLang="zh-CN" sz="2000" dirty="0"/>
          </a:p>
          <a:p>
            <a:pPr algn="ctr"/>
            <a:r>
              <a:rPr lang="zh-CN" altLang="en-US" sz="2000" dirty="0"/>
              <a:t>孕前复合维生素</a:t>
            </a:r>
            <a:endParaRPr lang="en-US" altLang="zh-CN" sz="2000" dirty="0"/>
          </a:p>
          <a:p>
            <a:pPr algn="ctr"/>
            <a:r>
              <a:rPr lang="zh-CN" altLang="en-US" sz="2000" dirty="0"/>
              <a:t>姜胶囊、穴位按压</a:t>
            </a:r>
          </a:p>
        </p:txBody>
      </p:sp>
      <p:sp>
        <p:nvSpPr>
          <p:cNvPr id="5" name="线形标注 1 4"/>
          <p:cNvSpPr/>
          <p:nvPr/>
        </p:nvSpPr>
        <p:spPr>
          <a:xfrm>
            <a:off x="6953256" y="2428868"/>
            <a:ext cx="4143404" cy="1143008"/>
          </a:xfrm>
          <a:prstGeom prst="borderCallout1">
            <a:avLst>
              <a:gd name="adj1" fmla="val 20815"/>
              <a:gd name="adj2" fmla="val -1570"/>
              <a:gd name="adj3" fmla="val -85434"/>
              <a:gd name="adj4" fmla="val -36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维生素</a:t>
            </a:r>
            <a:r>
              <a:rPr lang="en-US" altLang="zh-CN" sz="2000" dirty="0"/>
              <a:t>B6  </a:t>
            </a:r>
            <a:r>
              <a:rPr lang="zh-CN" altLang="en-US" sz="2000" dirty="0"/>
              <a:t>口服</a:t>
            </a:r>
            <a:endParaRPr lang="en-US" altLang="zh-CN" sz="2000" dirty="0"/>
          </a:p>
          <a:p>
            <a:pPr algn="ctr"/>
            <a:r>
              <a:rPr lang="zh-CN" altLang="en-US" sz="2000" dirty="0"/>
              <a:t>（单独或联合多西拉敏）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8810644" y="3714752"/>
            <a:ext cx="1785950" cy="857256"/>
          </a:xfrm>
          <a:prstGeom prst="wedgeRectCallout">
            <a:avLst>
              <a:gd name="adj1" fmla="val -11230"/>
              <a:gd name="adj2" fmla="val -7323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tx1"/>
                </a:solidFill>
              </a:rPr>
              <a:t>联合用药安全，无明确致畸性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仅</a:t>
            </a:r>
            <a:r>
              <a:rPr lang="en-US" altLang="zh-CN" dirty="0">
                <a:solidFill>
                  <a:schemeClr val="tx1"/>
                </a:solidFill>
              </a:rPr>
              <a:t>FDA</a:t>
            </a:r>
            <a:r>
              <a:rPr lang="zh-CN" altLang="en-US" dirty="0">
                <a:solidFill>
                  <a:schemeClr val="tx1"/>
                </a:solidFill>
              </a:rPr>
              <a:t>批准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5" grpId="0" build="allAtOnce" animBg="1"/>
      <p:bldP spid="6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RCOG </a:t>
            </a:r>
            <a:r>
              <a:rPr lang="zh-CN" altLang="en-US" sz="2800" dirty="0" smtClean="0"/>
              <a:t>指南：妊娠期恶心呕吐和妊娠剧吐的处理（</a:t>
            </a:r>
            <a:r>
              <a:rPr lang="en-US" altLang="zh-CN" sz="2800" dirty="0" smtClean="0"/>
              <a:t>2024</a:t>
            </a:r>
            <a:r>
              <a:rPr lang="zh-CN" altLang="en-US" sz="2800" dirty="0" smtClean="0"/>
              <a:t>）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止吐治疗：</a:t>
            </a: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一线：抗组胺药、吩噻嗪类和多西拉敏</a:t>
            </a:r>
            <a:r>
              <a:rPr lang="en-US" sz="2000" dirty="0" smtClean="0"/>
              <a:t>/</a:t>
            </a:r>
            <a:r>
              <a:rPr lang="zh-CN" altLang="en-US" sz="2000" dirty="0" smtClean="0"/>
              <a:t>维生素</a:t>
            </a:r>
            <a:r>
              <a:rPr lang="en-US" sz="2000" dirty="0" smtClean="0"/>
              <a:t>B6</a:t>
            </a:r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二线：昂丹司琼、甲氧氯普</a:t>
            </a:r>
            <a:r>
              <a:rPr lang="zh-CN" altLang="en-US" sz="2000" dirty="0" smtClean="0"/>
              <a:t>胺</a:t>
            </a:r>
            <a:r>
              <a:rPr lang="zh-CN" altLang="en-US" sz="2000" dirty="0" smtClean="0"/>
              <a:t>、</a:t>
            </a:r>
            <a:r>
              <a:rPr lang="zh-CN" altLang="en-US" sz="2000" dirty="0" smtClean="0"/>
              <a:t>多潘立酮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三线：皮质类固醇，常规治疗无效时使用</a:t>
            </a: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单一止吐药没有反应应联合使用不同药物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静脉补液：生理盐水和氯化钾，每日监测电解质指导用药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所有因</a:t>
            </a:r>
            <a:r>
              <a:rPr lang="en-US" sz="2400" dirty="0" smtClean="0"/>
              <a:t> HG </a:t>
            </a:r>
            <a:r>
              <a:rPr lang="zh-CN" altLang="en-US" sz="2400" dirty="0" smtClean="0"/>
              <a:t>入院的患者补充维生素</a:t>
            </a:r>
            <a:r>
              <a:rPr lang="en-US" altLang="zh-CN" sz="2400" dirty="0" smtClean="0"/>
              <a:t>B1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生姜食品几乎没有功效，且造成令人不快的副作用和症状恶化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3" y="285728"/>
            <a:ext cx="10493729" cy="57150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1026" y="1214422"/>
            <a:ext cx="6022663" cy="482727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周，反复恶心、呕吐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妊娠剧吐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乳酸钠林格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sz="18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100mg  sig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3g   sig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15%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氯化钾注射液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10ml  sig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 每日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葡萄糖氯化钠注射液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  sig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 每日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en-US" altLang="zh-CN" sz="1800" dirty="0">
                <a:sym typeface="+mn-ea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7310446" y="1214422"/>
            <a:ext cx="4143404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、维生素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并不具有止吐特性，但是对于呕吐达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周以上的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孕妇，补充维生素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，预防Wernicke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脑病。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Wernicke 脑病是一个潜在的致命性疾病，但却是可逆的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。完全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可以预防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推荐所有剧吐的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患者补充 VB</a:t>
            </a:r>
            <a:r>
              <a:rPr lang="zh-CN" altLang="en-US" b="1" baseline="-25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C000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2、补液同时应积极纠正电解质紊乱，补钾常用剂量3-4 g/d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5381620" y="4786322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54359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用药建议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075056"/>
            <a:ext cx="10370368" cy="4708525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sz="2000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注射液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100mg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：肌肉注射 每日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乳酸钠林格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100mg  sig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3. 5%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注射液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3g   sig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4. 5%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15%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氯化钾注射液 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10ml  sig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葡萄糖氯化钠注射液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  sig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：静脉点滴 每日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>
                <a:sym typeface="+mn-ea"/>
              </a:rPr>
              <a:t>  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10370368" cy="471587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2338" y="1253331"/>
            <a:ext cx="10515600" cy="4351338"/>
          </a:xfrm>
        </p:spPr>
        <p:txBody>
          <a:bodyPr/>
          <a:lstStyle/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妊娠剧吐用药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妊娠贫血用药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先兆流产、早产用药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产褥感染用药</a:t>
            </a:r>
            <a:endParaRPr lang="en-US" altLang="zh-CN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20669"/>
          </a:xfrm>
        </p:spPr>
        <p:txBody>
          <a:bodyPr>
            <a:no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妊娠贫血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4758" y="4139684"/>
            <a:ext cx="2920621" cy="198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图示 6"/>
          <p:cNvGraphicFramePr/>
          <p:nvPr>
            <p:extLst>
              <p:ext uri="{D42A27DB-BD31-4B8C-83A1-F6EECF244321}">
                <p14:modId xmlns="" xmlns:p14="http://schemas.microsoft.com/office/powerpoint/2010/main" val="931210378"/>
              </p:ext>
            </p:extLst>
          </p:nvPr>
        </p:nvGraphicFramePr>
        <p:xfrm>
          <a:off x="595274" y="4000504"/>
          <a:ext cx="6951938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809588" y="1000108"/>
            <a:ext cx="101391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 smtClean="0"/>
              <a:t> 约</a:t>
            </a:r>
            <a:r>
              <a:rPr lang="en-US" altLang="zh-CN" sz="2400" dirty="0" smtClean="0"/>
              <a:t>30%</a:t>
            </a:r>
            <a:r>
              <a:rPr lang="zh-CN" altLang="en-US" sz="2400" dirty="0" smtClean="0"/>
              <a:t>的育龄女性和</a:t>
            </a:r>
            <a:r>
              <a:rPr lang="en-US" altLang="zh-CN" sz="2400" dirty="0" smtClean="0"/>
              <a:t>40%</a:t>
            </a:r>
            <a:r>
              <a:rPr lang="zh-CN" altLang="en-US" sz="2400" dirty="0" smtClean="0"/>
              <a:t>的孕妇并发贫血。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妊娠期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铁缺乏（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ID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孕产妇贫血常见原因，患病率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61.7%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妊娠期缺铁性贫血（</a:t>
            </a:r>
            <a:r>
              <a:rPr 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IDA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患病率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19.1%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。妊娠早、中、晚期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IDA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患病率分别为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9.6%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19.8%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33.8%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4263" y="6318913"/>
            <a:ext cx="7087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中华医学会围产医学分会：妊娠期铁缺乏和缺铁性贫血诊治指南（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妊娠期女性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IDA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9588" y="1214422"/>
            <a:ext cx="10515600" cy="48911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妊娠合并贫血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因</a:t>
            </a:r>
            <a:r>
              <a:rPr lang="zh-CN" altLang="en-US" sz="2200" dirty="0" smtClean="0"/>
              <a:t>孕妇</a:t>
            </a:r>
            <a:r>
              <a:rPr lang="zh-CN" altLang="en-US" sz="2200" dirty="0" smtClean="0"/>
              <a:t>血液生理性稀释，以及分娩和手术的出血风险等因素，国际上孕期贫血的诊断标准为：</a:t>
            </a:r>
            <a:endParaRPr lang="en-US" altLang="zh-CN" sz="2200" dirty="0" smtClean="0"/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早孕期： </a:t>
            </a:r>
            <a:r>
              <a:rPr lang="en-US" altLang="zh-CN" sz="2200" dirty="0" err="1" smtClean="0"/>
              <a:t>Hb</a:t>
            </a:r>
            <a:r>
              <a:rPr lang="en-US" altLang="zh-CN" sz="2200" dirty="0" smtClean="0"/>
              <a:t>&lt;110 g/L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中、晚孕期： </a:t>
            </a:r>
            <a:r>
              <a:rPr lang="en-US" altLang="zh-CN" sz="2200" dirty="0" err="1" smtClean="0"/>
              <a:t>Hb</a:t>
            </a:r>
            <a:r>
              <a:rPr lang="en-US" altLang="zh-CN" sz="2200" dirty="0" smtClean="0"/>
              <a:t>&lt;105 g/L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产后：</a:t>
            </a:r>
            <a:r>
              <a:rPr lang="en-US" altLang="zh-CN" sz="2200" dirty="0" err="1" smtClean="0"/>
              <a:t>Hb</a:t>
            </a:r>
            <a:r>
              <a:rPr lang="en-US" altLang="zh-CN" sz="2200" dirty="0" smtClean="0"/>
              <a:t>&lt;100 g/L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妊娠期铁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</a:t>
            </a:r>
            <a:endParaRPr lang="en-US" altLang="zh-CN" sz="2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尚无统一诊断标准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血清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铁蛋白：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&lt;20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／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（我国）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&lt;15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ng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（美国）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96" y="4000504"/>
            <a:ext cx="1991219" cy="20160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96000" y="1785926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19638" y="6286520"/>
            <a:ext cx="7072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中华医学会围产医学分会：妊娠期铁缺乏和缺铁性贫血诊治指南（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563545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妊娠期</a:t>
            </a:r>
            <a:r>
              <a:rPr lang="en-US" altLang="zh-CN" sz="2800" b="1" dirty="0"/>
              <a:t>ID</a:t>
            </a:r>
            <a:r>
              <a:rPr lang="zh-CN" altLang="en-US" sz="2800" b="1" dirty="0"/>
              <a:t>和</a:t>
            </a:r>
            <a:r>
              <a:rPr lang="en-US" altLang="zh-CN" sz="2800" b="1" dirty="0"/>
              <a:t>IDA</a:t>
            </a:r>
            <a:r>
              <a:rPr lang="zh-CN" altLang="en-US" sz="2800" b="1" dirty="0"/>
              <a:t>治疗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93556524"/>
              </p:ext>
            </p:extLst>
          </p:nvPr>
        </p:nvGraphicFramePr>
        <p:xfrm>
          <a:off x="609600" y="1600201"/>
          <a:ext cx="10972800" cy="346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圆角矩形 4"/>
          <p:cNvSpPr/>
          <p:nvPr/>
        </p:nvSpPr>
        <p:spPr>
          <a:xfrm>
            <a:off x="1323833" y="5349922"/>
            <a:ext cx="9348717" cy="7779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疗程：</a:t>
            </a:r>
            <a:r>
              <a:rPr lang="en-US" altLang="zh-CN" sz="20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Hb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恢复正常后，继续口服铁剂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3~6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个月或至产后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47528" y="1785926"/>
            <a:ext cx="8640960" cy="813121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妊娠期及哺乳期用药处方审核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54970" y="4258953"/>
            <a:ext cx="6400800" cy="1357322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zh-CN" altLang="en-US" sz="32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首都医科大学附属北京妇产医院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r>
              <a:rPr lang="zh-CN" altLang="zh-CN" sz="3200" dirty="0"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韩朝宏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defRPr/>
            </a:pPr>
            <a:endParaRPr lang="en-US" altLang="zh-CN" sz="3200" dirty="0"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补铁治疗策略</a:t>
            </a: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5635888"/>
              </p:ext>
            </p:extLst>
          </p:nvPr>
        </p:nvGraphicFramePr>
        <p:xfrm>
          <a:off x="809588" y="2688609"/>
          <a:ext cx="10644262" cy="309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iet_119945">
            <a:extLst>
              <a:ext uri="{FF2B5EF4-FFF2-40B4-BE49-F238E27FC236}">
                <a16:creationId xmlns="" xmlns:a16="http://schemas.microsoft.com/office/drawing/2014/main" id="{83AC7A5A-A561-4BD2-8CD8-46BF068BF158}"/>
              </a:ext>
            </a:extLst>
          </p:cNvPr>
          <p:cNvSpPr/>
          <p:nvPr/>
        </p:nvSpPr>
        <p:spPr>
          <a:xfrm>
            <a:off x="1446663" y="1705971"/>
            <a:ext cx="697421" cy="593143"/>
          </a:xfrm>
          <a:custGeom>
            <a:avLst/>
            <a:gdLst>
              <a:gd name="connsiteX0" fmla="*/ 0 w 608415"/>
              <a:gd name="connsiteY0" fmla="*/ 438352 h 486972"/>
              <a:gd name="connsiteX1" fmla="*/ 608415 w 608415"/>
              <a:gd name="connsiteY1" fmla="*/ 438352 h 486972"/>
              <a:gd name="connsiteX2" fmla="*/ 608415 w 608415"/>
              <a:gd name="connsiteY2" fmla="*/ 447248 h 486972"/>
              <a:gd name="connsiteX3" fmla="*/ 568622 w 608415"/>
              <a:gd name="connsiteY3" fmla="*/ 486972 h 486972"/>
              <a:gd name="connsiteX4" fmla="*/ 39793 w 608415"/>
              <a:gd name="connsiteY4" fmla="*/ 486972 h 486972"/>
              <a:gd name="connsiteX5" fmla="*/ 0 w 608415"/>
              <a:gd name="connsiteY5" fmla="*/ 447248 h 486972"/>
              <a:gd name="connsiteX6" fmla="*/ 391496 w 608415"/>
              <a:gd name="connsiteY6" fmla="*/ 192131 h 486972"/>
              <a:gd name="connsiteX7" fmla="*/ 431142 w 608415"/>
              <a:gd name="connsiteY7" fmla="*/ 238455 h 486972"/>
              <a:gd name="connsiteX8" fmla="*/ 442667 w 608415"/>
              <a:gd name="connsiteY8" fmla="*/ 252107 h 486972"/>
              <a:gd name="connsiteX9" fmla="*/ 443281 w 608415"/>
              <a:gd name="connsiteY9" fmla="*/ 252107 h 486972"/>
              <a:gd name="connsiteX10" fmla="*/ 454806 w 608415"/>
              <a:gd name="connsiteY10" fmla="*/ 238455 h 486972"/>
              <a:gd name="connsiteX11" fmla="*/ 494452 w 608415"/>
              <a:gd name="connsiteY11" fmla="*/ 192131 h 486972"/>
              <a:gd name="connsiteX12" fmla="*/ 548082 w 608415"/>
              <a:gd name="connsiteY12" fmla="*/ 212225 h 486972"/>
              <a:gd name="connsiteX13" fmla="*/ 552846 w 608415"/>
              <a:gd name="connsiteY13" fmla="*/ 296590 h 486972"/>
              <a:gd name="connsiteX14" fmla="*/ 537325 w 608415"/>
              <a:gd name="connsiteY14" fmla="*/ 345675 h 486972"/>
              <a:gd name="connsiteX15" fmla="*/ 518885 w 608415"/>
              <a:gd name="connsiteY15" fmla="*/ 388931 h 486972"/>
              <a:gd name="connsiteX16" fmla="*/ 493684 w 608415"/>
              <a:gd name="connsiteY16" fmla="*/ 414240 h 486972"/>
              <a:gd name="connsiteX17" fmla="*/ 448813 w 608415"/>
              <a:gd name="connsiteY17" fmla="*/ 401356 h 486972"/>
              <a:gd name="connsiteX18" fmla="*/ 442974 w 608415"/>
              <a:gd name="connsiteY18" fmla="*/ 399668 h 486972"/>
              <a:gd name="connsiteX19" fmla="*/ 437135 w 608415"/>
              <a:gd name="connsiteY19" fmla="*/ 401356 h 486972"/>
              <a:gd name="connsiteX20" fmla="*/ 393032 w 608415"/>
              <a:gd name="connsiteY20" fmla="*/ 412400 h 486972"/>
              <a:gd name="connsiteX21" fmla="*/ 366909 w 608415"/>
              <a:gd name="connsiteY21" fmla="*/ 388471 h 486972"/>
              <a:gd name="connsiteX22" fmla="*/ 348623 w 608415"/>
              <a:gd name="connsiteY22" fmla="*/ 345675 h 486972"/>
              <a:gd name="connsiteX23" fmla="*/ 333102 w 608415"/>
              <a:gd name="connsiteY23" fmla="*/ 296590 h 486972"/>
              <a:gd name="connsiteX24" fmla="*/ 337866 w 608415"/>
              <a:gd name="connsiteY24" fmla="*/ 212225 h 486972"/>
              <a:gd name="connsiteX25" fmla="*/ 391496 w 608415"/>
              <a:gd name="connsiteY25" fmla="*/ 192131 h 486972"/>
              <a:gd name="connsiteX26" fmla="*/ 20252 w 608415"/>
              <a:gd name="connsiteY26" fmla="*/ 155597 h 486972"/>
              <a:gd name="connsiteX27" fmla="*/ 280709 w 608415"/>
              <a:gd name="connsiteY27" fmla="*/ 155597 h 486972"/>
              <a:gd name="connsiteX28" fmla="*/ 262577 w 608415"/>
              <a:gd name="connsiteY28" fmla="*/ 391561 h 486972"/>
              <a:gd name="connsiteX29" fmla="*/ 234918 w 608415"/>
              <a:gd name="connsiteY29" fmla="*/ 417183 h 486972"/>
              <a:gd name="connsiteX30" fmla="*/ 66197 w 608415"/>
              <a:gd name="connsiteY30" fmla="*/ 417183 h 486972"/>
              <a:gd name="connsiteX31" fmla="*/ 38538 w 608415"/>
              <a:gd name="connsiteY31" fmla="*/ 391561 h 486972"/>
              <a:gd name="connsiteX32" fmla="*/ 411942 w 608415"/>
              <a:gd name="connsiteY32" fmla="*/ 99934 h 486972"/>
              <a:gd name="connsiteX33" fmla="*/ 421283 w 608415"/>
              <a:gd name="connsiteY33" fmla="*/ 104670 h 486972"/>
              <a:gd name="connsiteX34" fmla="*/ 454653 w 608415"/>
              <a:gd name="connsiteY34" fmla="*/ 188126 h 486972"/>
              <a:gd name="connsiteX35" fmla="*/ 442966 w 608415"/>
              <a:gd name="connsiteY35" fmla="*/ 202240 h 486972"/>
              <a:gd name="connsiteX36" fmla="*/ 426051 w 608415"/>
              <a:gd name="connsiteY36" fmla="*/ 183677 h 486972"/>
              <a:gd name="connsiteX37" fmla="*/ 400370 w 608415"/>
              <a:gd name="connsiteY37" fmla="*/ 122619 h 486972"/>
              <a:gd name="connsiteX38" fmla="*/ 401908 w 608415"/>
              <a:gd name="connsiteY38" fmla="*/ 103136 h 486972"/>
              <a:gd name="connsiteX39" fmla="*/ 411942 w 608415"/>
              <a:gd name="connsiteY39" fmla="*/ 99934 h 486972"/>
              <a:gd name="connsiteX40" fmla="*/ 24454 w 608415"/>
              <a:gd name="connsiteY40" fmla="*/ 0 h 486972"/>
              <a:gd name="connsiteX41" fmla="*/ 276731 w 608415"/>
              <a:gd name="connsiteY41" fmla="*/ 0 h 486972"/>
              <a:gd name="connsiteX42" fmla="*/ 287486 w 608415"/>
              <a:gd name="connsiteY42" fmla="*/ 4756 h 486972"/>
              <a:gd name="connsiteX43" fmla="*/ 291481 w 608415"/>
              <a:gd name="connsiteY43" fmla="*/ 15956 h 486972"/>
              <a:gd name="connsiteX44" fmla="*/ 283031 w 608415"/>
              <a:gd name="connsiteY44" fmla="*/ 125959 h 486972"/>
              <a:gd name="connsiteX45" fmla="*/ 18155 w 608415"/>
              <a:gd name="connsiteY45" fmla="*/ 125959 h 486972"/>
              <a:gd name="connsiteX46" fmla="*/ 9551 w 608415"/>
              <a:gd name="connsiteY46" fmla="*/ 15956 h 486972"/>
              <a:gd name="connsiteX47" fmla="*/ 13546 w 608415"/>
              <a:gd name="connsiteY47" fmla="*/ 4756 h 486972"/>
              <a:gd name="connsiteX48" fmla="*/ 24454 w 608415"/>
              <a:gd name="connsiteY48" fmla="*/ 0 h 4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8415" h="486972">
                <a:moveTo>
                  <a:pt x="0" y="438352"/>
                </a:moveTo>
                <a:lnTo>
                  <a:pt x="608415" y="438352"/>
                </a:lnTo>
                <a:lnTo>
                  <a:pt x="608415" y="447248"/>
                </a:lnTo>
                <a:cubicBezTo>
                  <a:pt x="608415" y="469180"/>
                  <a:pt x="590593" y="486972"/>
                  <a:pt x="568622" y="486972"/>
                </a:cubicBezTo>
                <a:lnTo>
                  <a:pt x="39793" y="486972"/>
                </a:lnTo>
                <a:cubicBezTo>
                  <a:pt x="17822" y="486972"/>
                  <a:pt x="0" y="469180"/>
                  <a:pt x="0" y="447248"/>
                </a:cubicBezTo>
                <a:close/>
                <a:moveTo>
                  <a:pt x="391496" y="192131"/>
                </a:moveTo>
                <a:cubicBezTo>
                  <a:pt x="412394" y="197039"/>
                  <a:pt x="429759" y="217440"/>
                  <a:pt x="431142" y="238455"/>
                </a:cubicBezTo>
                <a:cubicBezTo>
                  <a:pt x="431603" y="244897"/>
                  <a:pt x="436213" y="252107"/>
                  <a:pt x="442667" y="252107"/>
                </a:cubicBezTo>
                <a:lnTo>
                  <a:pt x="443281" y="252107"/>
                </a:lnTo>
                <a:cubicBezTo>
                  <a:pt x="449735" y="252107"/>
                  <a:pt x="454499" y="244897"/>
                  <a:pt x="454806" y="238455"/>
                </a:cubicBezTo>
                <a:cubicBezTo>
                  <a:pt x="456189" y="217440"/>
                  <a:pt x="473554" y="197039"/>
                  <a:pt x="494452" y="192131"/>
                </a:cubicBezTo>
                <a:cubicBezTo>
                  <a:pt x="515658" y="187069"/>
                  <a:pt x="537633" y="195352"/>
                  <a:pt x="548082" y="212225"/>
                </a:cubicBezTo>
                <a:cubicBezTo>
                  <a:pt x="560375" y="232166"/>
                  <a:pt x="561912" y="259623"/>
                  <a:pt x="552846" y="296590"/>
                </a:cubicBezTo>
                <a:cubicBezTo>
                  <a:pt x="549311" y="311162"/>
                  <a:pt x="544394" y="326808"/>
                  <a:pt x="537325" y="345675"/>
                </a:cubicBezTo>
                <a:cubicBezTo>
                  <a:pt x="531025" y="362855"/>
                  <a:pt x="525186" y="376660"/>
                  <a:pt x="518885" y="388931"/>
                </a:cubicBezTo>
                <a:cubicBezTo>
                  <a:pt x="511509" y="403043"/>
                  <a:pt x="503058" y="411633"/>
                  <a:pt x="493684" y="414240"/>
                </a:cubicBezTo>
                <a:cubicBezTo>
                  <a:pt x="479700" y="418382"/>
                  <a:pt x="463873" y="410099"/>
                  <a:pt x="448813" y="401356"/>
                </a:cubicBezTo>
                <a:cubicBezTo>
                  <a:pt x="447123" y="400282"/>
                  <a:pt x="444972" y="399668"/>
                  <a:pt x="442974" y="399668"/>
                </a:cubicBezTo>
                <a:cubicBezTo>
                  <a:pt x="440976" y="399668"/>
                  <a:pt x="438979" y="400282"/>
                  <a:pt x="437135" y="401356"/>
                </a:cubicBezTo>
                <a:cubicBezTo>
                  <a:pt x="425456" y="408105"/>
                  <a:pt x="408399" y="416541"/>
                  <a:pt x="393032" y="412400"/>
                </a:cubicBezTo>
                <a:cubicBezTo>
                  <a:pt x="383198" y="409792"/>
                  <a:pt x="374439" y="401662"/>
                  <a:pt x="366909" y="388471"/>
                </a:cubicBezTo>
                <a:cubicBezTo>
                  <a:pt x="359533" y="375279"/>
                  <a:pt x="354001" y="360247"/>
                  <a:pt x="348623" y="345675"/>
                </a:cubicBezTo>
                <a:cubicBezTo>
                  <a:pt x="341708" y="326808"/>
                  <a:pt x="336790" y="311162"/>
                  <a:pt x="333102" y="296590"/>
                </a:cubicBezTo>
                <a:cubicBezTo>
                  <a:pt x="324036" y="259623"/>
                  <a:pt x="325573" y="232166"/>
                  <a:pt x="337866" y="212225"/>
                </a:cubicBezTo>
                <a:cubicBezTo>
                  <a:pt x="348315" y="195352"/>
                  <a:pt x="370290" y="187069"/>
                  <a:pt x="391496" y="192131"/>
                </a:cubicBezTo>
                <a:close/>
                <a:moveTo>
                  <a:pt x="20252" y="155597"/>
                </a:moveTo>
                <a:lnTo>
                  <a:pt x="280709" y="155597"/>
                </a:lnTo>
                <a:lnTo>
                  <a:pt x="262577" y="391561"/>
                </a:lnTo>
                <a:cubicBezTo>
                  <a:pt x="261348" y="405983"/>
                  <a:pt x="249362" y="417183"/>
                  <a:pt x="234918" y="417183"/>
                </a:cubicBezTo>
                <a:lnTo>
                  <a:pt x="66197" y="417183"/>
                </a:lnTo>
                <a:cubicBezTo>
                  <a:pt x="51599" y="417183"/>
                  <a:pt x="39613" y="405983"/>
                  <a:pt x="38538" y="391561"/>
                </a:cubicBezTo>
                <a:close/>
                <a:moveTo>
                  <a:pt x="411942" y="99934"/>
                </a:moveTo>
                <a:cubicBezTo>
                  <a:pt x="415440" y="100221"/>
                  <a:pt x="418823" y="101832"/>
                  <a:pt x="421283" y="104670"/>
                </a:cubicBezTo>
                <a:cubicBezTo>
                  <a:pt x="440813" y="127375"/>
                  <a:pt x="450347" y="158671"/>
                  <a:pt x="454653" y="188126"/>
                </a:cubicBezTo>
                <a:cubicBezTo>
                  <a:pt x="450193" y="192422"/>
                  <a:pt x="446349" y="197177"/>
                  <a:pt x="442966" y="202240"/>
                </a:cubicBezTo>
                <a:cubicBezTo>
                  <a:pt x="438353" y="195183"/>
                  <a:pt x="432663" y="188893"/>
                  <a:pt x="426051" y="183677"/>
                </a:cubicBezTo>
                <a:cubicBezTo>
                  <a:pt x="421899" y="161126"/>
                  <a:pt x="414210" y="138728"/>
                  <a:pt x="400370" y="122619"/>
                </a:cubicBezTo>
                <a:cubicBezTo>
                  <a:pt x="395449" y="116790"/>
                  <a:pt x="396064" y="108199"/>
                  <a:pt x="401908" y="103136"/>
                </a:cubicBezTo>
                <a:cubicBezTo>
                  <a:pt x="404830" y="100682"/>
                  <a:pt x="408443" y="99646"/>
                  <a:pt x="411942" y="99934"/>
                </a:cubicBezTo>
                <a:close/>
                <a:moveTo>
                  <a:pt x="24454" y="0"/>
                </a:moveTo>
                <a:lnTo>
                  <a:pt x="276731" y="0"/>
                </a:lnTo>
                <a:cubicBezTo>
                  <a:pt x="280880" y="0"/>
                  <a:pt x="284721" y="1688"/>
                  <a:pt x="287486" y="4756"/>
                </a:cubicBezTo>
                <a:cubicBezTo>
                  <a:pt x="290405" y="7824"/>
                  <a:pt x="291788" y="11813"/>
                  <a:pt x="291481" y="15956"/>
                </a:cubicBezTo>
                <a:lnTo>
                  <a:pt x="283031" y="125959"/>
                </a:lnTo>
                <a:lnTo>
                  <a:pt x="18155" y="125959"/>
                </a:lnTo>
                <a:lnTo>
                  <a:pt x="9551" y="15956"/>
                </a:lnTo>
                <a:cubicBezTo>
                  <a:pt x="9244" y="11813"/>
                  <a:pt x="10780" y="7824"/>
                  <a:pt x="13546" y="4756"/>
                </a:cubicBezTo>
                <a:cubicBezTo>
                  <a:pt x="16311" y="1688"/>
                  <a:pt x="20306" y="0"/>
                  <a:pt x="244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形 13">
            <a:extLst>
              <a:ext uri="{FF2B5EF4-FFF2-40B4-BE49-F238E27FC236}">
                <a16:creationId xmlns="" xmlns:a16="http://schemas.microsoft.com/office/drawing/2014/main" id="{34C07F6A-9B31-40EE-AE1B-F487D6DAF6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3353" y="1788239"/>
            <a:ext cx="605721" cy="454926"/>
          </a:xfrm>
          <a:prstGeom prst="rect">
            <a:avLst/>
          </a:prstGeom>
        </p:spPr>
      </p:pic>
      <p:pic>
        <p:nvPicPr>
          <p:cNvPr id="12" name="图形 12">
            <a:extLst>
              <a:ext uri="{FF2B5EF4-FFF2-40B4-BE49-F238E27FC236}">
                <a16:creationId xmlns="" xmlns:a16="http://schemas.microsoft.com/office/drawing/2014/main" id="{53720F45-C936-4B04-91E2-F67F6B41BE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55364" y="1650040"/>
            <a:ext cx="550949" cy="731325"/>
          </a:xfrm>
          <a:prstGeom prst="rect">
            <a:avLst/>
          </a:prstGeom>
        </p:spPr>
      </p:pic>
      <p:pic>
        <p:nvPicPr>
          <p:cNvPr id="13" name="图形 15">
            <a:extLst>
              <a:ext uri="{FF2B5EF4-FFF2-40B4-BE49-F238E27FC236}">
                <a16:creationId xmlns="" xmlns:a16="http://schemas.microsoft.com/office/drawing/2014/main" id="{AC5C2AC6-C508-4A16-91F3-7D53F8C7E1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97962" y="1528054"/>
            <a:ext cx="541452" cy="866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2" y="214291"/>
            <a:ext cx="10366240" cy="785818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2-1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0955" y="1325562"/>
            <a:ext cx="5490797" cy="4746643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</a:t>
            </a:r>
            <a:r>
              <a:rPr lang="en-US" altLang="zh-CN" sz="2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Hb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86g</a:t>
            </a:r>
            <a:r>
              <a:rPr lang="en-US" altLang="zh-CN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L，铁蛋白 16.8ng/ml。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中度贫血 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琥珀酸亚铁缓释片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0.2g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en-US" altLang="zh-CN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盒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0.2g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每日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      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片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0.1g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×100</a:t>
            </a:r>
            <a:r>
              <a:rPr lang="en-US" altLang="zh-CN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盒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0.1g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每日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1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10446" y="1214422"/>
            <a:ext cx="4143404" cy="4786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贫血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补充维生素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可促进铁的吸收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避免与其他药物同服，特别是抗酸剂（前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2h-4h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明显胃肠道刺激，饭后口服减轻胃部不适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琥珀酸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亚铁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普通片：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0.1g     </a:t>
            </a:r>
            <a:r>
              <a:rPr lang="en-US" altLang="zh-CN" sz="20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tid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缓释片：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0.2~0.4g  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qd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23968" y="4500570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09852" y="4143380"/>
            <a:ext cx="2500330" cy="400110"/>
          </a:xfrm>
          <a:prstGeom prst="rect">
            <a:avLst/>
          </a:prstGeom>
          <a:noFill/>
          <a:ln>
            <a:solidFill>
              <a:srgbClr val="375FB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0.4g  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口服</a:t>
            </a: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每日</a:t>
            </a: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1" y="214289"/>
            <a:ext cx="10408443" cy="714381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2-2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331"/>
            <a:ext cx="5543552" cy="4351338"/>
          </a:xfrm>
          <a:ln>
            <a:solidFill>
              <a:schemeClr val="accent1"/>
            </a:solidFill>
          </a:ln>
        </p:spPr>
        <p:txBody>
          <a:bodyPr>
            <a:normAutofit fontScale="95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2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21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Hb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100g</a:t>
            </a:r>
            <a:r>
              <a:rPr lang="en-US" altLang="zh-CN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轻度贫血 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多糖铁复合物胶囊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0.15g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en-US" altLang="zh-CN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1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盒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0.15g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每日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叶酸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0.4mg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1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 /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盒   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0.4mg  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每日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</p:txBody>
      </p:sp>
      <p:sp>
        <p:nvSpPr>
          <p:cNvPr id="4" name="矩形 3"/>
          <p:cNvSpPr/>
          <p:nvPr/>
        </p:nvSpPr>
        <p:spPr>
          <a:xfrm>
            <a:off x="7310446" y="1214422"/>
            <a:ext cx="4143404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轻度贫血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饭前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1h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口服吸收效果好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咖啡、浓茶、牛奶等奶制品影响铁吸收，谷物、面粉、豆类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多糖铁复合物胶囊 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用法：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0.15g-0.30g 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qd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38348" y="400050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24232" y="3571876"/>
            <a:ext cx="2428892" cy="400110"/>
          </a:xfrm>
          <a:prstGeom prst="rect">
            <a:avLst/>
          </a:prstGeom>
          <a:noFill/>
          <a:ln>
            <a:solidFill>
              <a:srgbClr val="375FB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0.3g  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口服</a:t>
            </a: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每日</a:t>
            </a:r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20459"/>
            <a:ext cx="10515600" cy="1217211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1026" y="1285860"/>
            <a:ext cx="5643602" cy="4351338"/>
          </a:xfrm>
          <a:ln>
            <a:solidFill>
              <a:schemeClr val="accent1"/>
            </a:solidFill>
          </a:ln>
        </p:spPr>
        <p:txBody>
          <a:bodyPr>
            <a:normAutofit fontScale="7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</a:t>
            </a:r>
            <a:r>
              <a:rPr lang="en-US" altLang="zh-CN" sz="27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Hb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82g</a:t>
            </a:r>
            <a:r>
              <a:rPr lang="en-US" altLang="zh-CN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/L</a:t>
            </a:r>
            <a:r>
              <a:rPr lang="zh-CN" altLang="en-US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，铁蛋白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45ng/ml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，血清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VitB</a:t>
            </a:r>
            <a:r>
              <a:rPr lang="en-US" altLang="zh-CN" sz="27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 </a:t>
            </a:r>
            <a:r>
              <a:rPr lang="en-US" altLang="zh-CN" sz="27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pmol</a:t>
            </a:r>
            <a:r>
              <a:rPr lang="en-US" altLang="zh-CN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/L</a:t>
            </a:r>
            <a:r>
              <a:rPr lang="zh-CN" altLang="en-US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，血清叶酸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5.0 mmol/L。</a:t>
            </a: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周，巨幼红细胞贫血 </a:t>
            </a: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叶酸片 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0.4mg</a:t>
            </a:r>
            <a:r>
              <a:rPr lang="en-US" altLang="zh-CN" sz="27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×93</a:t>
            </a:r>
            <a:r>
              <a:rPr lang="en-US" altLang="zh-CN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盒  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0.4mg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每日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 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维生素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en-US" altLang="zh-CN" sz="27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注射液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0.1mg</a:t>
            </a:r>
            <a:r>
              <a:rPr lang="en-US" altLang="zh-CN" sz="27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×100</a:t>
            </a:r>
            <a:r>
              <a:rPr lang="en-US" altLang="zh-CN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zh-CN" altLang="en-US" sz="27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盒   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0.1mg  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肌内注射  每日</a:t>
            </a:r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700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10446" y="1214422"/>
            <a:ext cx="4143404" cy="4357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</a:t>
            </a:r>
            <a:r>
              <a:rPr lang="zh-CN" altLang="en-US" sz="2000" dirty="0" smtClean="0"/>
              <a:t>叶酸缺乏是妊娠期巨幼红细胞性贫血最常见的原因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1.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补充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叶酸15mg∕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 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po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肌内注射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10~30mg∕d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，直至症状消失，贫血纠正。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有神经系统症状者及时补充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VB</a:t>
            </a:r>
            <a:r>
              <a:rPr lang="en-US" altLang="zh-CN" sz="2000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~200ug</a:t>
            </a:r>
            <a:r>
              <a:rPr lang="zh-CN" altLang="en-US" sz="2000" dirty="0">
                <a:latin typeface="宋体"/>
                <a:ea typeface="宋体"/>
                <a:cs typeface="微软雅黑" panose="020B0503020204020204" pitchFamily="34" charset="-122"/>
                <a:sym typeface="+mn-ea"/>
              </a:rPr>
              <a:t>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，2周后改为每周2次，直至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Hb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恢复正常。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524364" y="4071942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95472" y="4071942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6976" y="4143380"/>
            <a:ext cx="2643206" cy="400110"/>
          </a:xfrm>
          <a:prstGeom prst="rect">
            <a:avLst/>
          </a:prstGeom>
          <a:noFill/>
          <a:ln>
            <a:solidFill>
              <a:srgbClr val="375FB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5mg</a:t>
            </a:r>
            <a:r>
              <a:rPr lang="en-US" altLang="zh-CN" sz="2000" dirty="0">
                <a:solidFill>
                  <a:srgbClr val="C00000"/>
                </a:solidFill>
              </a:rPr>
              <a:t>  </a:t>
            </a:r>
            <a:r>
              <a:rPr lang="zh-CN" altLang="en-US" sz="2000" dirty="0">
                <a:solidFill>
                  <a:srgbClr val="C00000"/>
                </a:solidFill>
              </a:rPr>
              <a:t>口服</a:t>
            </a:r>
            <a:r>
              <a:rPr lang="en-US" altLang="zh-CN" sz="2000" dirty="0">
                <a:solidFill>
                  <a:srgbClr val="C00000"/>
                </a:solidFill>
              </a:rPr>
              <a:t> </a:t>
            </a:r>
            <a:r>
              <a:rPr lang="zh-CN" altLang="en-US" sz="2000" dirty="0">
                <a:solidFill>
                  <a:srgbClr val="C00000"/>
                </a:solidFill>
              </a:rPr>
              <a:t>每日</a:t>
            </a:r>
            <a:r>
              <a:rPr lang="en-US" altLang="zh-CN" sz="2000" dirty="0">
                <a:solidFill>
                  <a:srgbClr val="C00000"/>
                </a:solidFill>
              </a:rPr>
              <a:t>3</a:t>
            </a:r>
            <a:r>
              <a:rPr lang="zh-CN" altLang="en-US" sz="2000" dirty="0">
                <a:solidFill>
                  <a:srgbClr val="C00000"/>
                </a:solidFill>
              </a:rPr>
              <a:t>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9730"/>
            <a:ext cx="10392642" cy="1263061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1953" y="1253331"/>
            <a:ext cx="10515600" cy="4351338"/>
          </a:xfrm>
        </p:spPr>
        <p:txBody>
          <a:bodyPr/>
          <a:lstStyle/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妊娠剧吐用药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妊娠贫血用药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先兆流产、早产用药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产褥感染用药</a:t>
            </a:r>
            <a:endParaRPr lang="en-US" altLang="zh-CN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2" y="365125"/>
            <a:ext cx="10329898" cy="492107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流产和先兆流产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85722120"/>
              </p:ext>
            </p:extLst>
          </p:nvPr>
        </p:nvGraphicFramePr>
        <p:xfrm>
          <a:off x="838200" y="1285860"/>
          <a:ext cx="10515600" cy="4891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接箭头连接符 5"/>
          <p:cNvCxnSpPr/>
          <p:nvPr/>
        </p:nvCxnSpPr>
        <p:spPr>
          <a:xfrm>
            <a:off x="5167306" y="300037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号 7"/>
          <p:cNvSpPr/>
          <p:nvPr/>
        </p:nvSpPr>
        <p:spPr>
          <a:xfrm>
            <a:off x="3095604" y="2357430"/>
            <a:ext cx="285752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左大括号 12"/>
          <p:cNvSpPr/>
          <p:nvPr/>
        </p:nvSpPr>
        <p:spPr>
          <a:xfrm>
            <a:off x="6238876" y="2285992"/>
            <a:ext cx="285752" cy="12144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596066" y="2143116"/>
            <a:ext cx="2000264" cy="152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先兆流产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难免流产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不全流产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完全流产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4881554" y="5357826"/>
            <a:ext cx="285752" cy="714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167306" y="2714620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发展不同阶段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1356" y="22145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人工流产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1356" y="278605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自然流产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38744" y="521495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适当休息，禁性生活。黄体功能不全者使用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孕激素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10182" y="578645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其他对症治疗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20669"/>
          </a:xfrm>
        </p:spPr>
        <p:txBody>
          <a:bodyPr>
            <a:noAutofit/>
          </a:bodyPr>
          <a:lstStyle/>
          <a:p>
            <a:r>
              <a:rPr lang="zh-CN" altLang="en-US" sz="2800" b="1" dirty="0"/>
              <a:t>终止妊娠药物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38200" y="1214422"/>
          <a:ext cx="10515600" cy="496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48398" y="6357958"/>
            <a:ext cx="5643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ACOG</a:t>
            </a:r>
            <a:r>
              <a:rPr lang="zh-CN" altLang="en-US" sz="1600" dirty="0"/>
              <a:t>实践公告：妊娠</a:t>
            </a:r>
            <a:r>
              <a:rPr lang="en-US" altLang="zh-CN" sz="1600" dirty="0"/>
              <a:t>70</a:t>
            </a:r>
            <a:r>
              <a:rPr lang="zh-CN" altLang="en-US" sz="1600" dirty="0"/>
              <a:t>日内的药物流产，</a:t>
            </a:r>
            <a:r>
              <a:rPr lang="en-US" altLang="zh-CN" sz="1600" dirty="0"/>
              <a:t>2020.10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终止妊娠药物</a:t>
            </a:r>
            <a:endParaRPr lang="zh-CN" altLang="en-US" sz="28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38200" y="1357299"/>
          <a:ext cx="10515600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孕激素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95274" y="1214423"/>
          <a:ext cx="1075852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3124" y="6357958"/>
            <a:ext cx="5786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孕激素维持早期妊娠及防治流产的中国专家共识（</a:t>
            </a:r>
            <a:r>
              <a:rPr lang="en-US" altLang="zh-CN" sz="1600" dirty="0"/>
              <a:t>2016</a:t>
            </a:r>
            <a:r>
              <a:rPr lang="zh-CN" altLang="en-US" sz="1600" dirty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孕激素</a:t>
            </a:r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1523968" y="1142985"/>
          <a:ext cx="8786874" cy="357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国内产科临床指南、共识更新 </a:t>
            </a:r>
            <a:r>
              <a:rPr lang="en-US" altLang="zh-CN" sz="2800" dirty="0" smtClean="0"/>
              <a:t>(2023.5-2024.4)</a:t>
            </a:r>
            <a:endParaRPr lang="zh-CN" altLang="en-US" sz="28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024034" y="1071546"/>
            <a:ext cx="9329766" cy="5786454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1 </a:t>
            </a:r>
            <a:r>
              <a:rPr lang="zh-CN" altLang="en-US" sz="2900" dirty="0" smtClean="0"/>
              <a:t>胎盘植入剖宫产血管内球囊暂时阻断技术规范中国专家共识  </a:t>
            </a:r>
            <a:r>
              <a:rPr lang="en-US" sz="2900" dirty="0" smtClean="0"/>
              <a:t>202305</a:t>
            </a:r>
          </a:p>
          <a:p>
            <a:r>
              <a:rPr lang="en-US" sz="2900" dirty="0" smtClean="0"/>
              <a:t>2 </a:t>
            </a:r>
            <a:r>
              <a:rPr lang="zh-CN" altLang="en-US" sz="2900" dirty="0" smtClean="0"/>
              <a:t>产后出血预防与处理指南（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）</a:t>
            </a:r>
            <a:r>
              <a:rPr lang="en-US" sz="2900" dirty="0" smtClean="0"/>
              <a:t>202306</a:t>
            </a:r>
            <a:endParaRPr lang="zh-CN" altLang="en-US" sz="2900" dirty="0" smtClean="0"/>
          </a:p>
          <a:p>
            <a:r>
              <a:rPr lang="en-US" sz="2900" dirty="0" smtClean="0"/>
              <a:t>3 </a:t>
            </a:r>
            <a:r>
              <a:rPr lang="zh-CN" altLang="en-US" sz="2900" dirty="0" smtClean="0"/>
              <a:t>胎儿疾病大孔径</a:t>
            </a:r>
            <a:r>
              <a:rPr lang="en-US" sz="2900" dirty="0" smtClean="0"/>
              <a:t>MRI</a:t>
            </a:r>
            <a:r>
              <a:rPr lang="zh-CN" altLang="en-US" sz="2900" dirty="0" smtClean="0"/>
              <a:t>临床应用专家共识 </a:t>
            </a:r>
            <a:r>
              <a:rPr lang="en-US" sz="2900" dirty="0" smtClean="0"/>
              <a:t>202306</a:t>
            </a:r>
            <a:endParaRPr lang="zh-CN" altLang="en-US" sz="2900" dirty="0" smtClean="0"/>
          </a:p>
          <a:p>
            <a:r>
              <a:rPr lang="en-US" sz="2900" dirty="0" smtClean="0"/>
              <a:t>4 </a:t>
            </a:r>
            <a:r>
              <a:rPr lang="zh-CN" altLang="en-US" sz="2900" dirty="0" smtClean="0"/>
              <a:t>胎盘植入性疾病诊断和处理指南（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）</a:t>
            </a:r>
            <a:r>
              <a:rPr lang="en-US" sz="2900" dirty="0" smtClean="0"/>
              <a:t>202307</a:t>
            </a:r>
            <a:endParaRPr lang="zh-CN" altLang="en-US" sz="2900" dirty="0" smtClean="0"/>
          </a:p>
          <a:p>
            <a:r>
              <a:rPr lang="en-US" sz="2900" dirty="0" smtClean="0"/>
              <a:t>5 </a:t>
            </a:r>
            <a:r>
              <a:rPr lang="zh-CN" altLang="en-US" sz="2900" dirty="0" smtClean="0"/>
              <a:t>染色体微阵列分析技术在产前诊断中的应用指南（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）</a:t>
            </a:r>
            <a:r>
              <a:rPr lang="en-US" sz="2900" dirty="0" smtClean="0"/>
              <a:t>202308</a:t>
            </a:r>
            <a:endParaRPr lang="zh-CN" altLang="en-US" sz="2900" dirty="0" smtClean="0"/>
          </a:p>
          <a:p>
            <a:r>
              <a:rPr lang="en-US" sz="2900" dirty="0" smtClean="0"/>
              <a:t>6 </a:t>
            </a:r>
            <a:r>
              <a:rPr lang="zh-CN" altLang="en-US" sz="2900" dirty="0" smtClean="0"/>
              <a:t>孕产妇合并新型冠状病毒感染诊治推荐意见 </a:t>
            </a:r>
            <a:r>
              <a:rPr lang="en-US" sz="2900" dirty="0" smtClean="0"/>
              <a:t>202308</a:t>
            </a:r>
            <a:endParaRPr lang="zh-CN" altLang="en-US" sz="2900" dirty="0" smtClean="0"/>
          </a:p>
          <a:p>
            <a:r>
              <a:rPr lang="en-US" sz="2900" dirty="0" smtClean="0"/>
              <a:t>7 </a:t>
            </a:r>
            <a:r>
              <a:rPr lang="zh-CN" altLang="en-US" sz="2900" dirty="0" smtClean="0"/>
              <a:t>产科弥散性血管内凝血临床诊断与治疗中国专家共识 </a:t>
            </a:r>
            <a:r>
              <a:rPr lang="en-US" sz="2900" dirty="0" smtClean="0"/>
              <a:t>202308</a:t>
            </a:r>
            <a:endParaRPr lang="zh-CN" altLang="en-US" sz="2900" dirty="0" smtClean="0"/>
          </a:p>
          <a:p>
            <a:r>
              <a:rPr lang="en-US" sz="2900" dirty="0" smtClean="0"/>
              <a:t>8 </a:t>
            </a:r>
            <a:r>
              <a:rPr lang="zh-CN" altLang="en-US" sz="2900" dirty="0" smtClean="0"/>
              <a:t>妊娠期子宫颈癌卵巢功能与生育力保护专家共识（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年版）</a:t>
            </a:r>
            <a:r>
              <a:rPr lang="en-US" sz="2900" dirty="0" smtClean="0"/>
              <a:t>202309</a:t>
            </a:r>
            <a:endParaRPr lang="zh-CN" altLang="en-US" sz="2900" dirty="0" smtClean="0"/>
          </a:p>
          <a:p>
            <a:r>
              <a:rPr lang="en-US" sz="2900" dirty="0" smtClean="0"/>
              <a:t>9 </a:t>
            </a:r>
            <a:r>
              <a:rPr lang="zh-CN" altLang="en-US" sz="2900" dirty="0" smtClean="0"/>
              <a:t>终止合并常见自身免疫性疾病的早中期妊娠中国专家共识（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年版）</a:t>
            </a:r>
            <a:r>
              <a:rPr lang="en-US" sz="2900" dirty="0" smtClean="0"/>
              <a:t>202310</a:t>
            </a:r>
            <a:endParaRPr lang="zh-CN" altLang="en-US" sz="2900" dirty="0" smtClean="0"/>
          </a:p>
          <a:p>
            <a:r>
              <a:rPr lang="en-US" sz="2900" dirty="0" smtClean="0"/>
              <a:t>10 </a:t>
            </a:r>
            <a:r>
              <a:rPr lang="zh-CN" altLang="en-US" sz="2900" dirty="0" smtClean="0"/>
              <a:t>剖宫产子宫瘢痕妊娠实用临床分型诊治专家共识 </a:t>
            </a:r>
            <a:r>
              <a:rPr lang="en-US" sz="2900" dirty="0" smtClean="0"/>
              <a:t>202311</a:t>
            </a:r>
            <a:endParaRPr lang="zh-CN" altLang="en-US" sz="2900" dirty="0" smtClean="0"/>
          </a:p>
          <a:p>
            <a:r>
              <a:rPr lang="en-US" sz="2900" dirty="0" smtClean="0"/>
              <a:t>11 </a:t>
            </a:r>
            <a:r>
              <a:rPr lang="zh-CN" altLang="en-US" sz="2900" dirty="0" smtClean="0"/>
              <a:t>多囊卵巢综合征患者孕前、孕期及产后管理中国专家共识（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年版）</a:t>
            </a:r>
            <a:r>
              <a:rPr lang="en-US" sz="2900" dirty="0" smtClean="0"/>
              <a:t>202311</a:t>
            </a:r>
            <a:endParaRPr lang="zh-CN" altLang="en-US" sz="2900" dirty="0" smtClean="0"/>
          </a:p>
          <a:p>
            <a:r>
              <a:rPr lang="en-US" sz="2900" dirty="0" smtClean="0"/>
              <a:t>12 </a:t>
            </a:r>
            <a:r>
              <a:rPr lang="zh-CN" altLang="en-US" sz="2900" dirty="0" smtClean="0"/>
              <a:t>剖宫产手术专家共识（</a:t>
            </a:r>
            <a:r>
              <a:rPr lang="en-US" sz="2900" dirty="0" smtClean="0"/>
              <a:t>2023</a:t>
            </a:r>
            <a:r>
              <a:rPr lang="zh-CN" altLang="en-US" sz="2900" dirty="0" smtClean="0"/>
              <a:t>）</a:t>
            </a:r>
            <a:r>
              <a:rPr lang="en-US" sz="2900" dirty="0" smtClean="0"/>
              <a:t>202401</a:t>
            </a:r>
            <a:endParaRPr lang="zh-CN" altLang="en-US" sz="2900" dirty="0" smtClean="0"/>
          </a:p>
          <a:p>
            <a:r>
              <a:rPr lang="en-US" sz="2900" dirty="0" smtClean="0"/>
              <a:t>13 </a:t>
            </a:r>
            <a:r>
              <a:rPr lang="zh-CN" altLang="en-US" sz="2900" dirty="0" smtClean="0"/>
              <a:t>孕前及孕早期常见隐性单基因遗传病携带者筛查临床应用专家共识 </a:t>
            </a:r>
            <a:r>
              <a:rPr lang="en-US" sz="2900" dirty="0" smtClean="0"/>
              <a:t>202401</a:t>
            </a:r>
            <a:endParaRPr lang="zh-CN" altLang="en-US" sz="2900" dirty="0" smtClean="0"/>
          </a:p>
          <a:p>
            <a:r>
              <a:rPr lang="en-US" sz="2900" dirty="0" smtClean="0"/>
              <a:t>14 </a:t>
            </a:r>
            <a:r>
              <a:rPr lang="zh-CN" altLang="en-US" sz="2900" dirty="0" smtClean="0"/>
              <a:t>妊娠期糖尿病妇女体重增长推荐值标准 </a:t>
            </a:r>
            <a:r>
              <a:rPr lang="en-US" sz="2900" dirty="0" smtClean="0"/>
              <a:t>202401</a:t>
            </a:r>
            <a:endParaRPr lang="zh-CN" altLang="en-US" sz="2900" dirty="0" smtClean="0"/>
          </a:p>
          <a:p>
            <a:r>
              <a:rPr lang="en-US" sz="2900" dirty="0" smtClean="0"/>
              <a:t>15 </a:t>
            </a:r>
            <a:r>
              <a:rPr lang="zh-CN" altLang="en-US" sz="2900" dirty="0" smtClean="0"/>
              <a:t>妊娠合并泌尿系结石诊断治疗中国专家共识 </a:t>
            </a:r>
            <a:r>
              <a:rPr lang="en-US" sz="2900" dirty="0" smtClean="0"/>
              <a:t>202401</a:t>
            </a:r>
            <a:endParaRPr lang="zh-CN" altLang="en-US" sz="2900" dirty="0" smtClean="0"/>
          </a:p>
          <a:p>
            <a:r>
              <a:rPr lang="en-US" sz="2900" dirty="0" smtClean="0"/>
              <a:t>16 </a:t>
            </a:r>
            <a:r>
              <a:rPr lang="zh-CN" altLang="en-US" sz="2900" dirty="0" smtClean="0"/>
              <a:t>妊娠期肝内胆汁淤积症临床诊治和管理指南（</a:t>
            </a:r>
            <a:r>
              <a:rPr lang="en-US" sz="2900" dirty="0" smtClean="0"/>
              <a:t>2024</a:t>
            </a:r>
            <a:r>
              <a:rPr lang="zh-CN" altLang="en-US" sz="2900" dirty="0" smtClean="0"/>
              <a:t>版）</a:t>
            </a:r>
            <a:r>
              <a:rPr lang="en-US" sz="2900" dirty="0" smtClean="0"/>
              <a:t>202402</a:t>
            </a:r>
            <a:endParaRPr lang="zh-CN" altLang="en-US" sz="2900" dirty="0" smtClean="0"/>
          </a:p>
          <a:p>
            <a:r>
              <a:rPr lang="en-US" sz="2900" dirty="0" smtClean="0"/>
              <a:t>17 HIV</a:t>
            </a:r>
            <a:r>
              <a:rPr lang="zh-CN" altLang="en-US" sz="2900" dirty="0" smtClean="0"/>
              <a:t>阳性孕产妇全程管理专家共识（</a:t>
            </a:r>
            <a:r>
              <a:rPr lang="en-US" sz="2900" dirty="0" smtClean="0"/>
              <a:t>2024</a:t>
            </a:r>
            <a:r>
              <a:rPr lang="zh-CN" altLang="en-US" sz="2900" dirty="0" smtClean="0"/>
              <a:t>年版）</a:t>
            </a:r>
            <a:r>
              <a:rPr lang="en-US" sz="2900" dirty="0" smtClean="0"/>
              <a:t>202403</a:t>
            </a:r>
            <a:endParaRPr lang="zh-CN" altLang="en-US" sz="2900" dirty="0" smtClean="0"/>
          </a:p>
          <a:p>
            <a:r>
              <a:rPr lang="en-US" sz="2900" dirty="0" smtClean="0"/>
              <a:t>18 </a:t>
            </a:r>
            <a:r>
              <a:rPr lang="zh-CN" altLang="en-US" sz="2900" dirty="0" smtClean="0"/>
              <a:t>早产临床防治指南（</a:t>
            </a:r>
            <a:r>
              <a:rPr lang="en-US" sz="2900" dirty="0" smtClean="0"/>
              <a:t>2024</a:t>
            </a:r>
            <a:r>
              <a:rPr lang="zh-CN" altLang="en-US" sz="2900" dirty="0" smtClean="0"/>
              <a:t>版）</a:t>
            </a:r>
            <a:r>
              <a:rPr lang="en-US" sz="2900" dirty="0" smtClean="0"/>
              <a:t>202404</a:t>
            </a:r>
            <a:endParaRPr lang="zh-CN" altLang="en-US" sz="2900" dirty="0" smtClean="0"/>
          </a:p>
          <a:p>
            <a:r>
              <a:rPr lang="en-US" sz="2900" dirty="0" smtClean="0"/>
              <a:t>19 </a:t>
            </a:r>
            <a:r>
              <a:rPr lang="zh-CN" altLang="en-US" sz="2900" dirty="0" smtClean="0"/>
              <a:t>子宫肌壁间妊娠诊治中国专家共识（</a:t>
            </a:r>
            <a:r>
              <a:rPr lang="en-US" sz="2900" dirty="0" smtClean="0"/>
              <a:t>2024</a:t>
            </a:r>
            <a:r>
              <a:rPr lang="zh-CN" altLang="en-US" sz="2900" dirty="0" smtClean="0"/>
              <a:t>年版）</a:t>
            </a:r>
            <a:r>
              <a:rPr lang="en-US" sz="2900" dirty="0" smtClean="0"/>
              <a:t>202404</a:t>
            </a:r>
            <a:endParaRPr lang="zh-CN" altLang="en-US" sz="2900" dirty="0" smtClean="0"/>
          </a:p>
          <a:p>
            <a:endParaRPr lang="zh-CN" altLang="en-US" dirty="0"/>
          </a:p>
        </p:txBody>
      </p:sp>
      <p:sp>
        <p:nvSpPr>
          <p:cNvPr id="7" name="爆炸形 2 6"/>
          <p:cNvSpPr/>
          <p:nvPr/>
        </p:nvSpPr>
        <p:spPr>
          <a:xfrm>
            <a:off x="9667900" y="2214554"/>
            <a:ext cx="1785950" cy="9286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C000"/>
                </a:solidFill>
              </a:rPr>
              <a:t>19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上限全球统一，即妊娠不足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37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下限设置各国不同，与新生儿救治水平有关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我国标准：妊娠满</a:t>
            </a:r>
            <a:r>
              <a:rPr lang="en-US" altLang="zh-CN" sz="2400" dirty="0" smtClean="0"/>
              <a:t>28</a:t>
            </a:r>
            <a:r>
              <a:rPr lang="zh-CN" altLang="en-US" sz="2400" dirty="0" smtClean="0"/>
              <a:t>周或新生儿体重</a:t>
            </a:r>
            <a:r>
              <a:rPr lang="zh-CN" altLang="en-US" sz="2400" dirty="0" smtClean="0">
                <a:latin typeface="新宋体"/>
                <a:ea typeface="新宋体"/>
              </a:rPr>
              <a:t>≥</a:t>
            </a:r>
            <a:r>
              <a:rPr lang="en-US" altLang="zh-CN" sz="2400" dirty="0" smtClean="0">
                <a:latin typeface="新宋体"/>
                <a:ea typeface="新宋体"/>
              </a:rPr>
              <a:t>1000g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新宋体"/>
              <a:ea typeface="新宋体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自发性早产：早产和胎膜早破后早产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治疗性早产：因妊娠合并症或并发症，为母儿安全提前中止妊娠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812" y="18255"/>
            <a:ext cx="10515600" cy="114458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早产药物预防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0812" y="1052736"/>
            <a:ext cx="1080879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晚期流产和或早产史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妊娠中期宫颈缩短（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CL</a:t>
            </a:r>
            <a:r>
              <a:rPr lang="en-US" altLang="zh-CN" sz="2000" dirty="0" smtClean="0">
                <a:latin typeface="新宋体"/>
                <a:ea typeface="新宋体"/>
                <a:cs typeface="微软雅黑" panose="020B0503020204020204" pitchFamily="34" charset="-122"/>
                <a:sym typeface="+mn-ea"/>
              </a:rPr>
              <a:t>≤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25mm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微粒化孕酮（阴道用）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阴道孕酮凝胶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17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α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羟己酸孕酮酯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（每周 </a:t>
            </a:r>
            <a:r>
              <a:rPr lang="en-US" altLang="zh-CN" sz="20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im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次，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2017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年美国母胎医学会再次推荐，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2020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FDA</a:t>
            </a:r>
            <a:r>
              <a:rPr lang="zh-CN" alt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不推荐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238744" y="5357826"/>
            <a:ext cx="65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中华医学会妇产科学分会：早产临床防治指南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1023902" y="1071546"/>
            <a:ext cx="171451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高危因素</a:t>
            </a:r>
          </a:p>
        </p:txBody>
      </p:sp>
      <p:sp>
        <p:nvSpPr>
          <p:cNvPr id="6" name="矩形 5"/>
          <p:cNvSpPr/>
          <p:nvPr/>
        </p:nvSpPr>
        <p:spPr>
          <a:xfrm>
            <a:off x="1023902" y="2786058"/>
            <a:ext cx="171451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孕酮预防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38744" y="571501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中华医学会妇产科学分会</a:t>
            </a:r>
            <a:r>
              <a:rPr lang="zh-CN" altLang="en-US" sz="1600" dirty="0" smtClean="0"/>
              <a:t>：早产的临床诊断与治疗指南（</a:t>
            </a:r>
            <a:r>
              <a:rPr lang="en-US" altLang="zh-CN" sz="1600" dirty="0" smtClean="0"/>
              <a:t>2014</a:t>
            </a:r>
            <a:r>
              <a:rPr lang="zh-CN" altLang="en-US" sz="1600" dirty="0" smtClean="0"/>
              <a:t>） </a:t>
            </a:r>
            <a:br>
              <a:rPr lang="zh-CN" altLang="en-US" sz="1600" dirty="0" smtClean="0"/>
            </a:b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238744" y="6072206"/>
            <a:ext cx="695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FLGO(</a:t>
            </a:r>
            <a:r>
              <a:rPr lang="zh-CN" altLang="en-US" sz="1600" dirty="0"/>
              <a:t>国际妇产科联盟）良好实践建议：孕激素预防早产（</a:t>
            </a:r>
            <a:r>
              <a:rPr lang="en-US" altLang="zh-CN" sz="1600" dirty="0"/>
              <a:t>2021</a:t>
            </a:r>
            <a:r>
              <a:rPr lang="zh-CN" altLang="en-US" sz="1600" dirty="0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0812" y="18255"/>
            <a:ext cx="10515600" cy="1144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早产预防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0812" y="1052736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早产高发地区，孕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周后给予小剂量阿司匹林口服，预防早产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对于紧急子宫颈环扎术，推荐联合使用抗生素（革兰阳性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阴性菌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支原体）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例小样本，控制感染且可能有抑制羊膜腔炎症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5238744" y="5929330"/>
            <a:ext cx="6543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中华医学会妇产科学分会：早产临床防治指南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1023902" y="1071546"/>
            <a:ext cx="200026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阿司匹林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1023902" y="2786058"/>
            <a:ext cx="214314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/>
              <a:t>子宫颈环扎术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-23798"/>
            <a:ext cx="10546568" cy="122869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早产药物治疗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052736"/>
            <a:ext cx="10515600" cy="4876594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50000"/>
              </a:lnSpc>
            </a:pPr>
            <a:r>
              <a:rPr lang="en-US" altLang="en-US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抑制宫缩药物</a:t>
            </a:r>
            <a:endParaRPr lang="en-US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β</a:t>
            </a:r>
            <a:r>
              <a:rPr lang="en-US" altLang="zh-CN" baseline="-25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肾上腺素能受体激动剂：盐酸利托君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钙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通道阻断</a:t>
            </a:r>
            <a:r>
              <a:rPr lang="en-US" altLang="en-US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剂：硝苯地平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、前列腺素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抑制剂：吲哚美辛（孕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</a:t>
            </a:r>
            <a:r>
              <a:rPr lang="zh-CN" altLang="en-US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周前）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en-US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缩宫素受体拮抗剂</a:t>
            </a:r>
            <a:r>
              <a:rPr lang="en-US" altLang="en-US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：阿托西班</a:t>
            </a:r>
            <a:endParaRPr lang="en-US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en-US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硫酸镁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孕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周前，胎儿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中枢神经系统保护剂（</a:t>
            </a:r>
            <a:r>
              <a:rPr lang="en-US" altLang="zh-CN" sz="2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 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级）</a:t>
            </a:r>
            <a:endParaRPr lang="en-US" altLang="en-US" sz="2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en-US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抗感染药物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不推荐胎膜完整的早产，除非分娩在即且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GBS(+)</a:t>
            </a:r>
            <a:endParaRPr lang="en-US" altLang="en-US" sz="2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lvl="1" indent="-285750">
              <a:lnSpc>
                <a:spcPct val="150000"/>
              </a:lnSpc>
            </a:pPr>
            <a:r>
              <a:rPr lang="en-US" altLang="en-US" sz="28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糖皮质激素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孕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24~34</a:t>
            </a:r>
            <a:r>
              <a:rPr lang="en-US" altLang="zh-CN" sz="26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+6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周，促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胎肺成熟，倍他米松或地塞米松</a:t>
            </a:r>
            <a:r>
              <a:rPr lang="en-US" altLang="zh-CN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48h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。一周内未分娩，可给予第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个疗程。不使用更多疗程。</a:t>
            </a:r>
            <a:endParaRPr lang="en-US" altLang="zh-CN" sz="2600" dirty="0" err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38810" y="6072206"/>
            <a:ext cx="5112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中华医学会妇产科学分会：早产临床防治指南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(2024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1" y="16735"/>
            <a:ext cx="10434845" cy="114762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宫缩抑制剂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2677" y="1164364"/>
            <a:ext cx="10515600" cy="435133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目的 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55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5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防止即刻早产，完成促胎肺成熟及转运至有抢救条件的医院。</a:t>
            </a:r>
            <a:endParaRPr lang="en-US" altLang="zh-CN" sz="2055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适应证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5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只</a:t>
            </a:r>
            <a:r>
              <a:rPr lang="zh-CN" altLang="en-US" sz="205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应用于延长孕周对母儿有益者。</a:t>
            </a:r>
            <a:endParaRPr lang="zh-CN" altLang="en-US" sz="205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zh-CN" altLang="en-US" sz="2055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不适用死胎、严重胎儿畸形、重度子痫前期、子痫、绒毛膜羊膜炎</a:t>
            </a:r>
            <a:r>
              <a:rPr lang="zh-CN" altLang="en-US" sz="2055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疗程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不超过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48h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48h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，不能降低早产率，且增加药物不良反应，也不推荐联合使用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3"/>
            <a:ext cx="12192000" cy="50029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9776" y="600889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早产药物常见不良反应及禁忌</a:t>
            </a:r>
          </a:p>
        </p:txBody>
      </p:sp>
      <p:sp>
        <p:nvSpPr>
          <p:cNvPr id="4" name="矩形 3"/>
          <p:cNvSpPr/>
          <p:nvPr/>
        </p:nvSpPr>
        <p:spPr>
          <a:xfrm>
            <a:off x="7320136" y="6251428"/>
            <a:ext cx="453650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 ACOG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Management of Preterm Labor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285728"/>
            <a:ext cx="10392642" cy="64294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宫缩抑制剂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硝苯地平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464" y="1285860"/>
            <a:ext cx="10423610" cy="4424472"/>
          </a:xfrm>
        </p:spPr>
        <p:txBody>
          <a:bodyPr>
            <a:normAutofit/>
          </a:bodyPr>
          <a:lstStyle/>
          <a:p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钙通道阻滞剂，使细胞内钙离子浓度下降而抑制宫缩。</a:t>
            </a:r>
            <a:endParaRPr lang="en-US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剂量无一致，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ROCG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推荐起始剂量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20mg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，以后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10~20mg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，每天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3~4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次。</a:t>
            </a:r>
            <a:endParaRPr lang="zh-CN" altLang="en-US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观察心率及血压变化</a:t>
            </a:r>
            <a:r>
              <a:rPr lang="zh-CN" altLang="en-US" sz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。防止血压过低。</a:t>
            </a:r>
            <a:endParaRPr lang="zh-CN" altLang="en-US" sz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降压幅度与用药前的血压水平呈正相关，即原来血压越高则降压幅度越大，血压升高不明显则降压幅度不明显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，不会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引起有危险的低血压。</a:t>
            </a:r>
            <a:endParaRPr lang="zh-CN" altLang="en-US" sz="2200" dirty="0"/>
          </a:p>
          <a:p>
            <a:endParaRPr lang="en-US" altLang="zh-CN" sz="2200" dirty="0" smtClean="0"/>
          </a:p>
          <a:p>
            <a:r>
              <a:rPr lang="zh-CN" altLang="en-US" sz="2200" dirty="0" smtClean="0"/>
              <a:t>推荐一线用药，副作用轻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1"/>
            <a:ext cx="10378573" cy="119675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宫缩抑制剂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盐酸利托君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2677" y="1325563"/>
            <a:ext cx="10507394" cy="4692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2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预防孕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周以后的早产。</a:t>
            </a:r>
            <a:endParaRPr lang="en-US" altLang="zh-CN" sz="2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依据情况调整给药频次；观察心率、主诉、宫缩变化及胎儿心率。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注射液：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5%GS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N.S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，滴速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0.05mg∕min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开始直至预期效果。宫缩停止，继续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12-15h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 口服：最初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24h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2h10mg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，此后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4-6h10-20mg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，每日总剂量不超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120mg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，每日维持剂量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80-120mg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心率加快或心动过速，减量。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影响血糖、血钾，警惕肺水肿。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p"/>
            </a:pPr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禁忌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：心脏病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、糖尿病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控制不满意，甲亢。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2" y="4337"/>
            <a:ext cx="10257282" cy="119241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宫缩抑制剂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吲哚美辛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0484" y="1196752"/>
            <a:ext cx="10360699" cy="4675505"/>
          </a:xfrm>
        </p:spPr>
        <p:txBody>
          <a:bodyPr/>
          <a:lstStyle/>
          <a:p>
            <a:pPr marL="0" indent="0">
              <a:lnSpc>
                <a:spcPct val="125000"/>
              </a:lnSpc>
            </a:pPr>
            <a:r>
              <a:rPr lang="zh-CN" altLang="en-US" sz="2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前列腺素合成酶抑制剂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，使前列腺素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水平下降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，从而抑制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宫缩。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周前（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级），持续超过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48h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或孕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34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周后（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级）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25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口服和阴道或直肠给药，用法：首剂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50~100mg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，后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25mg  q6h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5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副作用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：胎儿动脉导管提前关闭。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25000"/>
              </a:lnSpc>
            </a:pP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孕</a:t>
            </a:r>
            <a:r>
              <a:rPr lang="en-US" altLang="zh-CN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周后</a:t>
            </a:r>
            <a:r>
              <a:rPr lang="zh-CN" altLang="en-US" sz="2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用药，监测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羊水量及胎儿动脉导管宽度。</a:t>
            </a:r>
            <a:endParaRPr lang="en-US" altLang="zh-CN" sz="2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25000"/>
              </a:lnSpc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也可治疗羊水过多。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10370368" cy="492107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宫缩抑制剂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阿托西班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091247"/>
            <a:ext cx="9327410" cy="467550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缩宫素受体拮抗剂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/>
              <a:t> 妊娠</a:t>
            </a:r>
            <a:r>
              <a:rPr lang="en-US" sz="2200" dirty="0"/>
              <a:t>24</a:t>
            </a:r>
            <a:r>
              <a:rPr lang="zh-CN" altLang="en-US" sz="2200" dirty="0"/>
              <a:t>至</a:t>
            </a:r>
            <a:r>
              <a:rPr lang="en-US" sz="2200" dirty="0"/>
              <a:t>33</a:t>
            </a:r>
            <a:r>
              <a:rPr lang="zh-CN" altLang="en-US" sz="2200" dirty="0"/>
              <a:t>足</a:t>
            </a:r>
            <a:r>
              <a:rPr lang="zh-CN" altLang="en-US" sz="2200" dirty="0" smtClean="0"/>
              <a:t>周，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副作用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轻微，一般不需特殊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处理。</a:t>
            </a:r>
            <a:endParaRPr lang="en-US" altLang="zh-CN" sz="2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英国</a:t>
            </a:r>
            <a:r>
              <a:rPr lang="en-US" altLang="zh-CN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NICE 2022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年更新早产防治指南，对硝苯地平有禁忌证，使用本药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sz="2000" dirty="0"/>
          </a:p>
        </p:txBody>
      </p:sp>
      <p:graphicFrame>
        <p:nvGraphicFramePr>
          <p:cNvPr id="7" name="Group 4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649069"/>
              </p:ext>
            </p:extLst>
          </p:nvPr>
        </p:nvGraphicFramePr>
        <p:xfrm>
          <a:off x="1487488" y="3000373"/>
          <a:ext cx="9505056" cy="1806575"/>
        </p:xfrm>
        <a:graphic>
          <a:graphicData uri="http://schemas.openxmlformats.org/drawingml/2006/table">
            <a:tbl>
              <a:tblPr/>
              <a:tblGrid>
                <a:gridCol w="1440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10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87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44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029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阶段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给药方案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剂量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速率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持续时间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263525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charset="0"/>
                        </a:rPr>
                        <a:t>0.9ml 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charset="0"/>
                        </a:rPr>
                        <a:t>静脉注射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6.75 mg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推注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1 min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静脉输注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18 mg/h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24 ml/h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3 h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静脉输注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6 mg/h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Calibri" panose="020F0502020204030204" charset="0"/>
                        </a:rPr>
                        <a:t>8 ml/h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charset="0"/>
                        </a:rPr>
                        <a:t>最长为</a:t>
                      </a: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Calibri" panose="020F0502020204030204" charset="0"/>
                        </a:rPr>
                        <a:t>45 h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87488" y="4931388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 </a:t>
            </a:r>
            <a:r>
              <a:rPr lang="zh-CN" altLang="en-US" sz="2000" dirty="0"/>
              <a:t>治疗时间不应超过</a:t>
            </a:r>
            <a:r>
              <a:rPr lang="en-US" sz="2000" dirty="0" smtClean="0"/>
              <a:t>48</a:t>
            </a:r>
            <a:r>
              <a:rPr lang="en-US" altLang="zh-CN" sz="2000" dirty="0" smtClean="0"/>
              <a:t>h</a:t>
            </a:r>
            <a:r>
              <a:rPr lang="zh-CN" altLang="en-US" sz="2000" dirty="0" smtClean="0"/>
              <a:t>，</a:t>
            </a:r>
            <a:r>
              <a:rPr lang="zh-CN" altLang="en-US" sz="2000" dirty="0"/>
              <a:t>总剂量最好不超过</a:t>
            </a:r>
            <a:r>
              <a:rPr lang="en-US" sz="2000" dirty="0"/>
              <a:t>330mg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 </a:t>
            </a:r>
            <a:r>
              <a:rPr lang="zh-CN" altLang="en-US" sz="2000" dirty="0"/>
              <a:t>重复治疗，应开始单剂量推注，随后静脉滴注。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 </a:t>
            </a:r>
            <a:r>
              <a:rPr lang="zh-CN" altLang="en-US" sz="2000" dirty="0"/>
              <a:t>可重复使用，但是多次重复（达</a:t>
            </a:r>
            <a:r>
              <a:rPr lang="en-US" sz="2000" dirty="0"/>
              <a:t>3</a:t>
            </a:r>
            <a:r>
              <a:rPr lang="zh-CN" altLang="en-US" sz="2000" dirty="0"/>
              <a:t>次）临床经验有限。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 smtClean="0"/>
              <a:t>产科用药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zh-CN" sz="2400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营养素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孕前基础疾病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产科特有疾病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考虑</a:t>
            </a:r>
            <a:r>
              <a:rPr lang="zh-CN" altLang="en-US" dirty="0" smtClean="0"/>
              <a:t>对胎儿的安全性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23902" y="1357298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孕</a:t>
            </a:r>
            <a:r>
              <a:rPr lang="zh-CN" altLang="en-US" sz="2400" dirty="0" smtClean="0"/>
              <a:t>产妇用药比较常见</a:t>
            </a:r>
            <a:endParaRPr lang="en-US" altLang="zh-CN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1095340" y="3786190"/>
            <a:ext cx="307183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用药</a:t>
            </a:r>
            <a:r>
              <a:rPr lang="zh-CN" altLang="en-US" sz="2400" dirty="0" smtClean="0"/>
              <a:t>品种少相对单一</a:t>
            </a:r>
            <a:endParaRPr lang="en-US" altLang="zh-CN" sz="2400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8610" y="-45007"/>
            <a:ext cx="10306148" cy="119886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硫酸镁注射液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10" y="740251"/>
            <a:ext cx="7006688" cy="4351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Notched Right Arrow 6"/>
          <p:cNvSpPr/>
          <p:nvPr/>
        </p:nvSpPr>
        <p:spPr>
          <a:xfrm>
            <a:off x="7169785" y="2943861"/>
            <a:ext cx="610870" cy="34226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Snip Diagonal Corner Rectangle 7"/>
          <p:cNvSpPr/>
          <p:nvPr/>
        </p:nvSpPr>
        <p:spPr>
          <a:xfrm>
            <a:off x="8409940" y="1592262"/>
            <a:ext cx="3152097" cy="338527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给予硫酸镁注射液超过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5-7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天会导致钙水平降低和发育中的婴儿或胎儿骨骼问题，包括骨质变薄、骨质疏松、骨脆性增加。最短时间的治疗对婴儿的影响目前还不确定。</a:t>
            </a:r>
          </a:p>
        </p:txBody>
      </p:sp>
      <p:sp>
        <p:nvSpPr>
          <p:cNvPr id="9" name="Oval 8"/>
          <p:cNvSpPr/>
          <p:nvPr/>
        </p:nvSpPr>
        <p:spPr>
          <a:xfrm>
            <a:off x="5878830" y="2829561"/>
            <a:ext cx="816610" cy="323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6" name="Elbow Connector 5"/>
          <p:cNvCxnSpPr/>
          <p:nvPr/>
        </p:nvCxnSpPr>
        <p:spPr>
          <a:xfrm>
            <a:off x="763270" y="2750185"/>
            <a:ext cx="3401060" cy="331470"/>
          </a:xfrm>
          <a:prstGeom prst="bentConnector3">
            <a:avLst>
              <a:gd name="adj1" fmla="val 50019"/>
            </a:avLst>
          </a:prstGeom>
          <a:ln w="12700">
            <a:solidFill>
              <a:srgbClr val="66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8935721" y="1631951"/>
            <a:ext cx="1160145" cy="361315"/>
          </a:xfrm>
          <a:prstGeom prst="bentConnector3">
            <a:avLst>
              <a:gd name="adj1" fmla="val 50027"/>
            </a:avLst>
          </a:prstGeom>
          <a:ln w="12700">
            <a:solidFill>
              <a:srgbClr val="66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906984" y="4677984"/>
            <a:ext cx="6240145" cy="0"/>
          </a:xfrm>
          <a:prstGeom prst="line">
            <a:avLst/>
          </a:prstGeom>
          <a:ln>
            <a:solidFill>
              <a:srgbClr val="66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653133" y="5522612"/>
            <a:ext cx="7804785" cy="9277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由于已暴露婴儿发生骨骼的改变，</a:t>
            </a:r>
            <a:r>
              <a:rPr lang="en-US" altLang="zh-CN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FDA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不推荐继续使用硫酸镁来治疗早产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1" y="1"/>
            <a:ext cx="10434845" cy="1147668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硫酸镁注射液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8994"/>
            <a:ext cx="10515600" cy="4351338"/>
          </a:xfrm>
        </p:spPr>
        <p:txBody>
          <a:bodyPr>
            <a:normAutofit fontScale="95000"/>
          </a:bodyPr>
          <a:lstStyle/>
          <a:p>
            <a:pPr marL="285750" indent="-285750">
              <a:lnSpc>
                <a:spcPct val="125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保护胎儿中枢神经系统，降低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新生儿脑瘫的发病风险和严重程度。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4g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静脉滴注（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30-60min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</a:t>
            </a:r>
            <a:r>
              <a:rPr lang="en-US" altLang="zh-CN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1g ∕ h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速度维持至分娩（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不超过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12h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），或不维持</a:t>
            </a:r>
            <a:endParaRPr lang="en-US" altLang="zh-CN" sz="24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：潮红、出汗、口干等症状。</a:t>
            </a:r>
            <a:endParaRPr lang="zh-CN" altLang="en-US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监测呼吸、膝腱反射、</a:t>
            </a:r>
            <a:r>
              <a:rPr lang="zh-CN" altLang="en-US" sz="2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尿量。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453058" y="5857892"/>
            <a:ext cx="5791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中华医学会妇产科学分会：早产临床防治指南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(2024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671"/>
            <a:ext cx="10392642" cy="1182441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0954" y="1324892"/>
            <a:ext cx="6062302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周，主诉下腹部不规律疼痛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天，少量褐色分泌物。查体，胎心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min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有不规律宫缩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先兆流产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地屈孕酮片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10mg</a:t>
            </a:r>
            <a:r>
              <a: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×20∕</a:t>
            </a:r>
            <a:r>
              <a:rPr lang="zh-CN" altLang="en-US" sz="2000" dirty="0"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盒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0mg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每天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214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地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屈孕酮片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治疗内源性孕酮不足引起的疾病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辅助生殖技术中的黄体支持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用法：首剂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0mg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，随后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口服 每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次，直至症状消失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95802" y="4500570"/>
            <a:ext cx="18573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671"/>
            <a:ext cx="10392642" cy="1182441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0954" y="1324892"/>
            <a:ext cx="6133740" cy="4390124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周，下腹部不规律疼痛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天就诊，查体，胎心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zh-CN" altLang="en-US" sz="22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en-US" altLang="zh-CN" sz="22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min</a:t>
            </a:r>
            <a:r>
              <a:rPr lang="zh-CN" altLang="en-US" sz="22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有不规律宫缩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先兆流产 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乳酸钠林格注射液 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500ml</a:t>
            </a:r>
            <a:endParaRPr lang="zh-CN" altLang="en-US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盐酸利托君注射液  100mg  sig：静脉滴注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盐酸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利托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禁用于妊娠不足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周的孕妇。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密切监测子宫收缩和不良反应，以确定最佳用量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静脉滴注保持左侧姿势，以减少低血压的风险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糖尿病者慎用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166910" y="2928934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2530" y="4929198"/>
            <a:ext cx="1214446" cy="400110"/>
          </a:xfrm>
          <a:prstGeom prst="rect">
            <a:avLst/>
          </a:prstGeom>
          <a:noFill/>
          <a:ln>
            <a:solidFill>
              <a:srgbClr val="375F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地屈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孕酮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285728"/>
            <a:ext cx="10587608" cy="57150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3818"/>
            <a:ext cx="6115056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周，下腹部不规律疼痛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天就诊，查体胎心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r>
              <a:rPr lang="zh-CN" alt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</a:t>
            </a:r>
            <a:r>
              <a:rPr lang="en-US" altLang="zh-CN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min</a:t>
            </a:r>
            <a:r>
              <a:rPr lang="zh-CN" altLang="en-US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有不规律宫缩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先兆早产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醋酸阿托西班注射液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75mg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氯化钠注射液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90ml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sig：静脉滴注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地塞米松磷酸钠注射液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5mg 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sig：肌内注射 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阿托西班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缩宫素受体拮抗剂。价格较高，使用方法复杂，不良反应低。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给药方法：①首先负荷量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6.75mg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静脉推注。②高剂量静脉滴注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。③最后低剂量静脉滴注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2530" y="3357562"/>
            <a:ext cx="4929222" cy="369332"/>
          </a:xfrm>
          <a:prstGeom prst="rect">
            <a:avLst/>
          </a:prstGeom>
          <a:ln>
            <a:solidFill>
              <a:srgbClr val="375FB9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醋酸阿托西班注射液 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6.75mg  sig 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：静脉推注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-18078"/>
            <a:ext cx="10371584" cy="1217255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1424" y="1307485"/>
            <a:ext cx="6113270" cy="4351338"/>
          </a:xfrm>
          <a:ln>
            <a:solidFill>
              <a:schemeClr val="accent1"/>
            </a:solidFill>
          </a:ln>
        </p:spPr>
        <p:txBody>
          <a:bodyPr>
            <a:normAutofit fontScale="5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周，阴道流液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小时，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GBS(+)</a:t>
            </a:r>
            <a:r>
              <a:rPr lang="zh-CN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 胎膜早破  临产  </a:t>
            </a:r>
            <a:endParaRPr lang="zh-CN" altLang="en-US" sz="3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3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青霉素皮试（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3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青霉素钠 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240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</a:t>
            </a:r>
            <a:endParaRPr lang="zh-CN" altLang="en-US" sz="3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0.9%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氯化钠注射液 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100ml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sig：静脉滴注</a:t>
            </a:r>
            <a:endParaRPr lang="en-US" altLang="zh-CN" sz="3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286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胎膜早破是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上行感染的高危因素，发生胎膜早破后给予抗菌药预防感染。首选青霉素。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青霉素，时间依赖性，半衰期短，宜每日多次给药。</a:t>
            </a:r>
            <a:endParaRPr lang="en-US" altLang="zh-CN" sz="2000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用法：首剂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480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万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u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，然后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240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万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u 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，每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4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小时一次，直至分娩。</a:t>
            </a: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38348" y="478632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953388" y="6000768"/>
            <a:ext cx="3538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胎膜早破的诊断与处理指南（2015）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2794" y="4357694"/>
            <a:ext cx="2714644" cy="369332"/>
          </a:xfrm>
          <a:prstGeom prst="rect">
            <a:avLst/>
          </a:prstGeom>
          <a:noFill/>
          <a:ln>
            <a:solidFill>
              <a:srgbClr val="375FB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青霉素 </a:t>
            </a:r>
            <a:r>
              <a:rPr lang="en-US" altLang="zh-CN" dirty="0">
                <a:solidFill>
                  <a:srgbClr val="C00000"/>
                </a:solidFill>
              </a:rPr>
              <a:t>480</a:t>
            </a:r>
            <a:r>
              <a:rPr lang="zh-CN" altLang="en-US" dirty="0">
                <a:solidFill>
                  <a:srgbClr val="C00000"/>
                </a:solidFill>
              </a:rPr>
              <a:t>万</a:t>
            </a:r>
            <a:r>
              <a:rPr lang="en-US" altLang="zh-CN" dirty="0">
                <a:solidFill>
                  <a:srgbClr val="C00000"/>
                </a:solidFill>
              </a:rPr>
              <a:t>u→240</a:t>
            </a:r>
            <a:r>
              <a:rPr lang="zh-CN" altLang="en-US" dirty="0">
                <a:solidFill>
                  <a:srgbClr val="C00000"/>
                </a:solidFill>
              </a:rPr>
              <a:t>万</a:t>
            </a:r>
            <a:r>
              <a:rPr lang="en-US" altLang="zh-CN" dirty="0">
                <a:solidFill>
                  <a:srgbClr val="C00000"/>
                </a:solidFill>
              </a:rPr>
              <a:t>u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18256"/>
            <a:ext cx="10474560" cy="112522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3180"/>
            <a:ext cx="6257932" cy="46375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周，间断阴道流液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小时，查体胎心可，羊水清，无宫缩。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胎膜早破 先兆早产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青霉素皮试（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阿莫西林克拉维酸钾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2.4g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氯化钠注射液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sig：静脉滴注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地塞米松注射液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5mg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sig：肌内注射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未足月胎膜早破，给予促胎肺、预防感染治疗。广谱抗菌药延长孕龄，减少孕产妇和新生儿的感染。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最佳抗菌药方案尚不清楚，因为多种方案已显出益处。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阿莫西林克拉维酸钾与新生儿坏死性小肠结肠炎的发生率增加相关，不推荐使用。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96198" y="6143644"/>
            <a:ext cx="3517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ACOG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实践公告：胎膜早破（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18256"/>
            <a:ext cx="10474560" cy="1125226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3180"/>
            <a:ext cx="6257932" cy="449471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岁，停经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周，阴道流液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小时，查体胎心可，无宫缩。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GBS(+)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，既往有青霉素、头孢类药物过敏史。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周  胎膜早破 先兆早产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盐酸克林霉素磷酸酯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0.9g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氯化钠注射液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sig：静脉滴注 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地塞米松注射液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5mg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sig：肌内注射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429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针对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族链球菌预防性治疗。首选青霉素。青霉素、头孢过敏者，可选红霉素或克林霉素。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林霉素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用法：静脉给药浓度应小于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6mg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/ml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。本患者给药浓度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mg</a:t>
            </a:r>
            <a:r>
              <a:rPr lang="en-US" altLang="zh-CN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/ml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。</a:t>
            </a:r>
            <a:endParaRPr lang="zh-CN" altLang="en-US" sz="2000" dirty="0"/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309918" y="5143512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7596198" y="6143644"/>
            <a:ext cx="35381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胎膜早破的诊断与处理指南（2015）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10370368" cy="471587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8838" y="1118270"/>
            <a:ext cx="7886700" cy="4621459"/>
          </a:xfrm>
        </p:spPr>
        <p:txBody>
          <a:bodyPr/>
          <a:lstStyle/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妊娠剧吐用药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妊娠贫血用药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先兆流产、早产用药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产褥感染用药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44165"/>
            <a:ext cx="10443592" cy="116890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产褥感染</a:t>
            </a:r>
          </a:p>
        </p:txBody>
      </p:sp>
      <p:grpSp>
        <p:nvGrpSpPr>
          <p:cNvPr id="27" name="原创设计师QQ598969553      _17"/>
          <p:cNvGrpSpPr/>
          <p:nvPr/>
        </p:nvGrpSpPr>
        <p:grpSpPr>
          <a:xfrm>
            <a:off x="2238348" y="1357298"/>
            <a:ext cx="792088" cy="792286"/>
            <a:chOff x="1505114" y="3434341"/>
            <a:chExt cx="589156" cy="589303"/>
          </a:xfrm>
        </p:grpSpPr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1625375" y="3456372"/>
              <a:ext cx="331703" cy="5265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原创设计师QQ598969553      _4"/>
          <p:cNvGrpSpPr/>
          <p:nvPr/>
        </p:nvGrpSpPr>
        <p:grpSpPr>
          <a:xfrm>
            <a:off x="2187576" y="2766061"/>
            <a:ext cx="823595" cy="795655"/>
            <a:chOff x="1505114" y="3434341"/>
            <a:chExt cx="589156" cy="589303"/>
          </a:xfrm>
        </p:grpSpPr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1641871" y="3457905"/>
              <a:ext cx="298707" cy="5234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原创设计师QQ598969553      _19"/>
          <p:cNvGrpSpPr/>
          <p:nvPr/>
        </p:nvGrpSpPr>
        <p:grpSpPr>
          <a:xfrm>
            <a:off x="2247266" y="4114398"/>
            <a:ext cx="763905" cy="778913"/>
            <a:chOff x="1505114" y="3423761"/>
            <a:chExt cx="589156" cy="599883"/>
          </a:xfrm>
        </p:grpSpPr>
        <p:sp>
          <p:nvSpPr>
            <p:cNvPr id="34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9"/>
            <p:cNvSpPr txBox="1"/>
            <p:nvPr/>
          </p:nvSpPr>
          <p:spPr>
            <a:xfrm>
              <a:off x="1616378" y="3423761"/>
              <a:ext cx="349698" cy="5917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C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710306" y="1297306"/>
            <a:ext cx="61719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产后感染由多种细菌（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需氧、厌氧、支原体与衣原体、淋病奈瑟菌等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）引起，混合感染。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3710304" y="2938781"/>
            <a:ext cx="617190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临床表现：产后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3-4d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发热，宫体疼痛、异常恶露为主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10304" y="4284981"/>
            <a:ext cx="617190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感染治疗：抗感染药物，感染灶处理，支持疗法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239008" y="5929330"/>
            <a:ext cx="42500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妇产科学 第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[M].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人民卫生出版社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, 2018.</a:t>
            </a:r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338" y="365125"/>
            <a:ext cx="10521462" cy="49100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2338" y="365125"/>
            <a:ext cx="10515600" cy="48961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zh-CN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产科最常见的处方问题？</a:t>
            </a:r>
          </a:p>
        </p:txBody>
      </p:sp>
      <p:sp>
        <p:nvSpPr>
          <p:cNvPr id="5" name="矩形 4"/>
          <p:cNvSpPr/>
          <p:nvPr/>
        </p:nvSpPr>
        <p:spPr>
          <a:xfrm>
            <a:off x="4738678" y="2928934"/>
            <a:ext cx="2714644" cy="1000132"/>
          </a:xfrm>
          <a:prstGeom prst="rect">
            <a:avLst/>
          </a:prstGeom>
          <a:solidFill>
            <a:srgbClr val="BA0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3600" b="1" dirty="0"/>
              <a:t>缺少诊断！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1" y="1"/>
            <a:ext cx="10369813" cy="1124744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抗菌药使用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73704" y="1124745"/>
            <a:ext cx="7836535" cy="581057"/>
          </a:xfrm>
          <a:prstGeom prst="rect">
            <a:avLst/>
          </a:prstGeom>
          <a:solidFill>
            <a:srgbClr val="375FB9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用药原则：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广谱、足量、有效抗菌药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77098" y="4846796"/>
            <a:ext cx="7836694" cy="3987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感染灶处理：对脓肿形成或宫内残留感染组织，积极清除残留物。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73704" y="2011204"/>
            <a:ext cx="7836535" cy="1938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留取标本送检。感染部位、基础疾病、发病情况，推测可能病原体，经验性治疗。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依据细菌培养和药敏试验调整抗菌药的种类和剂量，保持有效的血药浓度。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49292"/>
            <a:ext cx="10471334" cy="1188383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哺乳期抗菌药选择</a:t>
            </a:r>
          </a:p>
        </p:txBody>
      </p:sp>
      <p:grpSp>
        <p:nvGrpSpPr>
          <p:cNvPr id="9" name="原创设计师QQ598969553      _1"/>
          <p:cNvGrpSpPr/>
          <p:nvPr/>
        </p:nvGrpSpPr>
        <p:grpSpPr>
          <a:xfrm>
            <a:off x="1043369" y="2788259"/>
            <a:ext cx="1997711" cy="830997"/>
            <a:chOff x="-195309" y="2693637"/>
            <a:chExt cx="1625600" cy="830997"/>
          </a:xfrm>
        </p:grpSpPr>
        <p:sp>
          <p:nvSpPr>
            <p:cNvPr id="10" name="矩形 9"/>
            <p:cNvSpPr/>
            <p:nvPr/>
          </p:nvSpPr>
          <p:spPr>
            <a:xfrm>
              <a:off x="927738" y="2736943"/>
              <a:ext cx="184731" cy="362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</a:pPr>
              <a:endParaRPr lang="zh-CN" altLang="en-US" sz="1600" dirty="0">
                <a:gradFill>
                  <a:gsLst>
                    <a:gs pos="25000">
                      <a:schemeClr val="accent2"/>
                    </a:gs>
                    <a:gs pos="100000">
                      <a:schemeClr val="accent1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195309" y="2693637"/>
              <a:ext cx="1625600" cy="83099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推荐青霉素类、头孢菌素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249272" y="3096874"/>
            <a:ext cx="1997711" cy="79970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甲硝唑（乳汁与血药浓度相当）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5301" y="1738192"/>
            <a:ext cx="211865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优选普通速效，避免长效剂型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46701" y="1569733"/>
            <a:ext cx="2345843" cy="11988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克林霉素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：慎用，避开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乳汁分泌高峰，观察婴儿反应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1" name="原创设计师QQ598969553      _5"/>
          <p:cNvGrpSpPr/>
          <p:nvPr/>
        </p:nvGrpSpPr>
        <p:grpSpPr>
          <a:xfrm>
            <a:off x="1545384" y="1654143"/>
            <a:ext cx="878105" cy="878322"/>
            <a:chOff x="701911" y="1144125"/>
            <a:chExt cx="707780" cy="707955"/>
          </a:xfrm>
        </p:grpSpPr>
        <p:sp>
          <p:nvSpPr>
            <p:cNvPr id="22" name="Oval 53"/>
            <p:cNvSpPr>
              <a:spLocks noChangeArrowheads="1"/>
            </p:cNvSpPr>
            <p:nvPr/>
          </p:nvSpPr>
          <p:spPr bwMode="auto">
            <a:xfrm>
              <a:off x="701911" y="1144125"/>
              <a:ext cx="707780" cy="70795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86"/>
            <p:cNvSpPr>
              <a:spLocks noEditPoints="1"/>
            </p:cNvSpPr>
            <p:nvPr/>
          </p:nvSpPr>
          <p:spPr bwMode="auto">
            <a:xfrm>
              <a:off x="834742" y="1318017"/>
              <a:ext cx="457361" cy="371414"/>
            </a:xfrm>
            <a:custGeom>
              <a:avLst/>
              <a:gdLst>
                <a:gd name="T0" fmla="*/ 0 w 63"/>
                <a:gd name="T1" fmla="*/ 1 h 51"/>
                <a:gd name="T2" fmla="*/ 15 w 63"/>
                <a:gd name="T3" fmla="*/ 1 h 51"/>
                <a:gd name="T4" fmla="*/ 15 w 63"/>
                <a:gd name="T5" fmla="*/ 49 h 51"/>
                <a:gd name="T6" fmla="*/ 0 w 63"/>
                <a:gd name="T7" fmla="*/ 49 h 51"/>
                <a:gd name="T8" fmla="*/ 0 w 63"/>
                <a:gd name="T9" fmla="*/ 1 h 51"/>
                <a:gd name="T10" fmla="*/ 33 w 63"/>
                <a:gd name="T11" fmla="*/ 5 h 51"/>
                <a:gd name="T12" fmla="*/ 48 w 63"/>
                <a:gd name="T13" fmla="*/ 0 h 51"/>
                <a:gd name="T14" fmla="*/ 63 w 63"/>
                <a:gd name="T15" fmla="*/ 46 h 51"/>
                <a:gd name="T16" fmla="*/ 49 w 63"/>
                <a:gd name="T17" fmla="*/ 51 h 51"/>
                <a:gd name="T18" fmla="*/ 33 w 63"/>
                <a:gd name="T19" fmla="*/ 5 h 51"/>
                <a:gd name="T20" fmla="*/ 51 w 63"/>
                <a:gd name="T21" fmla="*/ 32 h 51"/>
                <a:gd name="T22" fmla="*/ 48 w 63"/>
                <a:gd name="T23" fmla="*/ 39 h 51"/>
                <a:gd name="T24" fmla="*/ 54 w 63"/>
                <a:gd name="T25" fmla="*/ 42 h 51"/>
                <a:gd name="T26" fmla="*/ 57 w 63"/>
                <a:gd name="T27" fmla="*/ 35 h 51"/>
                <a:gd name="T28" fmla="*/ 51 w 63"/>
                <a:gd name="T29" fmla="*/ 32 h 51"/>
                <a:gd name="T30" fmla="*/ 39 w 63"/>
                <a:gd name="T31" fmla="*/ 15 h 51"/>
                <a:gd name="T32" fmla="*/ 41 w 63"/>
                <a:gd name="T33" fmla="*/ 19 h 51"/>
                <a:gd name="T34" fmla="*/ 51 w 63"/>
                <a:gd name="T35" fmla="*/ 15 h 51"/>
                <a:gd name="T36" fmla="*/ 50 w 63"/>
                <a:gd name="T37" fmla="*/ 12 h 51"/>
                <a:gd name="T38" fmla="*/ 39 w 63"/>
                <a:gd name="T39" fmla="*/ 15 h 51"/>
                <a:gd name="T40" fmla="*/ 37 w 63"/>
                <a:gd name="T41" fmla="*/ 8 h 51"/>
                <a:gd name="T42" fmla="*/ 38 w 63"/>
                <a:gd name="T43" fmla="*/ 12 h 51"/>
                <a:gd name="T44" fmla="*/ 49 w 63"/>
                <a:gd name="T45" fmla="*/ 8 h 51"/>
                <a:gd name="T46" fmla="*/ 47 w 63"/>
                <a:gd name="T47" fmla="*/ 5 h 51"/>
                <a:gd name="T48" fmla="*/ 37 w 63"/>
                <a:gd name="T49" fmla="*/ 8 h 51"/>
                <a:gd name="T50" fmla="*/ 17 w 63"/>
                <a:gd name="T51" fmla="*/ 1 h 51"/>
                <a:gd name="T52" fmla="*/ 32 w 63"/>
                <a:gd name="T53" fmla="*/ 1 h 51"/>
                <a:gd name="T54" fmla="*/ 32 w 63"/>
                <a:gd name="T55" fmla="*/ 49 h 51"/>
                <a:gd name="T56" fmla="*/ 17 w 63"/>
                <a:gd name="T57" fmla="*/ 49 h 51"/>
                <a:gd name="T58" fmla="*/ 17 w 63"/>
                <a:gd name="T59" fmla="*/ 1 h 51"/>
                <a:gd name="T60" fmla="*/ 25 w 63"/>
                <a:gd name="T61" fmla="*/ 32 h 51"/>
                <a:gd name="T62" fmla="*/ 20 w 63"/>
                <a:gd name="T63" fmla="*/ 38 h 51"/>
                <a:gd name="T64" fmla="*/ 25 w 63"/>
                <a:gd name="T65" fmla="*/ 43 h 51"/>
                <a:gd name="T66" fmla="*/ 30 w 63"/>
                <a:gd name="T67" fmla="*/ 38 h 51"/>
                <a:gd name="T68" fmla="*/ 25 w 63"/>
                <a:gd name="T69" fmla="*/ 32 h 51"/>
                <a:gd name="T70" fmla="*/ 19 w 63"/>
                <a:gd name="T71" fmla="*/ 13 h 51"/>
                <a:gd name="T72" fmla="*/ 19 w 63"/>
                <a:gd name="T73" fmla="*/ 17 h 51"/>
                <a:gd name="T74" fmla="*/ 30 w 63"/>
                <a:gd name="T75" fmla="*/ 17 h 51"/>
                <a:gd name="T76" fmla="*/ 30 w 63"/>
                <a:gd name="T77" fmla="*/ 13 h 51"/>
                <a:gd name="T78" fmla="*/ 19 w 63"/>
                <a:gd name="T79" fmla="*/ 13 h 51"/>
                <a:gd name="T80" fmla="*/ 19 w 63"/>
                <a:gd name="T81" fmla="*/ 6 h 51"/>
                <a:gd name="T82" fmla="*/ 19 w 63"/>
                <a:gd name="T83" fmla="*/ 9 h 51"/>
                <a:gd name="T84" fmla="*/ 30 w 63"/>
                <a:gd name="T85" fmla="*/ 9 h 51"/>
                <a:gd name="T86" fmla="*/ 30 w 63"/>
                <a:gd name="T87" fmla="*/ 6 h 51"/>
                <a:gd name="T88" fmla="*/ 19 w 63"/>
                <a:gd name="T89" fmla="*/ 6 h 51"/>
                <a:gd name="T90" fmla="*/ 7 w 63"/>
                <a:gd name="T91" fmla="*/ 32 h 51"/>
                <a:gd name="T92" fmla="*/ 2 w 63"/>
                <a:gd name="T93" fmla="*/ 38 h 51"/>
                <a:gd name="T94" fmla="*/ 7 w 63"/>
                <a:gd name="T95" fmla="*/ 43 h 51"/>
                <a:gd name="T96" fmla="*/ 12 w 63"/>
                <a:gd name="T97" fmla="*/ 38 h 51"/>
                <a:gd name="T98" fmla="*/ 7 w 63"/>
                <a:gd name="T99" fmla="*/ 32 h 51"/>
                <a:gd name="T100" fmla="*/ 2 w 63"/>
                <a:gd name="T101" fmla="*/ 13 h 51"/>
                <a:gd name="T102" fmla="*/ 2 w 63"/>
                <a:gd name="T103" fmla="*/ 17 h 51"/>
                <a:gd name="T104" fmla="*/ 13 w 63"/>
                <a:gd name="T105" fmla="*/ 17 h 51"/>
                <a:gd name="T106" fmla="*/ 13 w 63"/>
                <a:gd name="T107" fmla="*/ 13 h 51"/>
                <a:gd name="T108" fmla="*/ 2 w 63"/>
                <a:gd name="T109" fmla="*/ 13 h 51"/>
                <a:gd name="T110" fmla="*/ 2 w 63"/>
                <a:gd name="T111" fmla="*/ 6 h 51"/>
                <a:gd name="T112" fmla="*/ 2 w 63"/>
                <a:gd name="T113" fmla="*/ 9 h 51"/>
                <a:gd name="T114" fmla="*/ 13 w 63"/>
                <a:gd name="T115" fmla="*/ 9 h 51"/>
                <a:gd name="T116" fmla="*/ 13 w 63"/>
                <a:gd name="T117" fmla="*/ 6 h 51"/>
                <a:gd name="T118" fmla="*/ 2 w 63"/>
                <a:gd name="T11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51">
                  <a:moveTo>
                    <a:pt x="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3" y="5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51" y="32"/>
                  </a:moveTo>
                  <a:cubicBezTo>
                    <a:pt x="48" y="33"/>
                    <a:pt x="47" y="36"/>
                    <a:pt x="48" y="39"/>
                  </a:cubicBezTo>
                  <a:cubicBezTo>
                    <a:pt x="48" y="41"/>
                    <a:pt x="51" y="43"/>
                    <a:pt x="54" y="42"/>
                  </a:cubicBezTo>
                  <a:cubicBezTo>
                    <a:pt x="57" y="41"/>
                    <a:pt x="58" y="38"/>
                    <a:pt x="57" y="35"/>
                  </a:cubicBezTo>
                  <a:cubicBezTo>
                    <a:pt x="56" y="33"/>
                    <a:pt x="53" y="31"/>
                    <a:pt x="51" y="32"/>
                  </a:cubicBezTo>
                  <a:close/>
                  <a:moveTo>
                    <a:pt x="39" y="15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37" y="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17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25" y="32"/>
                  </a:moveTo>
                  <a:cubicBezTo>
                    <a:pt x="22" y="32"/>
                    <a:pt x="20" y="35"/>
                    <a:pt x="20" y="38"/>
                  </a:cubicBezTo>
                  <a:cubicBezTo>
                    <a:pt x="20" y="40"/>
                    <a:pt x="22" y="43"/>
                    <a:pt x="25" y="43"/>
                  </a:cubicBezTo>
                  <a:cubicBezTo>
                    <a:pt x="28" y="43"/>
                    <a:pt x="30" y="40"/>
                    <a:pt x="30" y="38"/>
                  </a:cubicBezTo>
                  <a:cubicBezTo>
                    <a:pt x="30" y="35"/>
                    <a:pt x="28" y="32"/>
                    <a:pt x="25" y="32"/>
                  </a:cubicBezTo>
                  <a:close/>
                  <a:moveTo>
                    <a:pt x="19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9" y="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19" y="6"/>
                    <a:pt x="19" y="6"/>
                    <a:pt x="19" y="6"/>
                  </a:cubicBezTo>
                  <a:close/>
                  <a:moveTo>
                    <a:pt x="7" y="32"/>
                  </a:moveTo>
                  <a:cubicBezTo>
                    <a:pt x="4" y="32"/>
                    <a:pt x="2" y="35"/>
                    <a:pt x="2" y="38"/>
                  </a:cubicBezTo>
                  <a:cubicBezTo>
                    <a:pt x="2" y="40"/>
                    <a:pt x="4" y="43"/>
                    <a:pt x="7" y="43"/>
                  </a:cubicBezTo>
                  <a:cubicBezTo>
                    <a:pt x="10" y="43"/>
                    <a:pt x="12" y="40"/>
                    <a:pt x="12" y="38"/>
                  </a:cubicBezTo>
                  <a:cubicBezTo>
                    <a:pt x="12" y="35"/>
                    <a:pt x="10" y="32"/>
                    <a:pt x="7" y="32"/>
                  </a:cubicBezTo>
                  <a:close/>
                  <a:moveTo>
                    <a:pt x="2" y="13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2" y="6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原创设计师QQ598969553      _6"/>
          <p:cNvGrpSpPr/>
          <p:nvPr/>
        </p:nvGrpSpPr>
        <p:grpSpPr>
          <a:xfrm>
            <a:off x="4164127" y="2941172"/>
            <a:ext cx="878105" cy="878322"/>
            <a:chOff x="3275856" y="2948538"/>
            <a:chExt cx="878105" cy="878322"/>
          </a:xfrm>
        </p:grpSpPr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3275856" y="2948538"/>
              <a:ext cx="878105" cy="87832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26"/>
            <p:cNvSpPr>
              <a:spLocks noEditPoints="1"/>
            </p:cNvSpPr>
            <p:nvPr/>
          </p:nvSpPr>
          <p:spPr bwMode="auto">
            <a:xfrm>
              <a:off x="3507714" y="3149894"/>
              <a:ext cx="414388" cy="472707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原创设计师QQ598969553      _7"/>
          <p:cNvGrpSpPr/>
          <p:nvPr/>
        </p:nvGrpSpPr>
        <p:grpSpPr>
          <a:xfrm>
            <a:off x="6528048" y="1698884"/>
            <a:ext cx="878105" cy="878322"/>
            <a:chOff x="5004048" y="1439736"/>
            <a:chExt cx="878105" cy="878322"/>
          </a:xfrm>
        </p:grpSpPr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5004048" y="1439736"/>
              <a:ext cx="878105" cy="878322"/>
            </a:xfrm>
            <a:prstGeom prst="ellipse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05"/>
            <p:cNvSpPr>
              <a:spLocks noEditPoints="1"/>
            </p:cNvSpPr>
            <p:nvPr/>
          </p:nvSpPr>
          <p:spPr bwMode="auto">
            <a:xfrm>
              <a:off x="5237915" y="1623903"/>
              <a:ext cx="486213" cy="464267"/>
            </a:xfrm>
            <a:custGeom>
              <a:avLst/>
              <a:gdLst>
                <a:gd name="T0" fmla="*/ 6 w 61"/>
                <a:gd name="T1" fmla="*/ 8 h 53"/>
                <a:gd name="T2" fmla="*/ 26 w 61"/>
                <a:gd name="T3" fmla="*/ 8 h 53"/>
                <a:gd name="T4" fmla="*/ 12 w 61"/>
                <a:gd name="T5" fmla="*/ 14 h 53"/>
                <a:gd name="T6" fmla="*/ 7 w 61"/>
                <a:gd name="T7" fmla="*/ 14 h 53"/>
                <a:gd name="T8" fmla="*/ 7 w 61"/>
                <a:gd name="T9" fmla="*/ 39 h 53"/>
                <a:gd name="T10" fmla="*/ 42 w 61"/>
                <a:gd name="T11" fmla="*/ 39 h 53"/>
                <a:gd name="T12" fmla="*/ 42 w 61"/>
                <a:gd name="T13" fmla="*/ 32 h 53"/>
                <a:gd name="T14" fmla="*/ 49 w 61"/>
                <a:gd name="T15" fmla="*/ 29 h 53"/>
                <a:gd name="T16" fmla="*/ 49 w 61"/>
                <a:gd name="T17" fmla="*/ 40 h 53"/>
                <a:gd name="T18" fmla="*/ 44 w 61"/>
                <a:gd name="T19" fmla="*/ 45 h 53"/>
                <a:gd name="T20" fmla="*/ 32 w 61"/>
                <a:gd name="T21" fmla="*/ 45 h 53"/>
                <a:gd name="T22" fmla="*/ 32 w 61"/>
                <a:gd name="T23" fmla="*/ 50 h 53"/>
                <a:gd name="T24" fmla="*/ 43 w 61"/>
                <a:gd name="T25" fmla="*/ 50 h 53"/>
                <a:gd name="T26" fmla="*/ 43 w 61"/>
                <a:gd name="T27" fmla="*/ 53 h 53"/>
                <a:gd name="T28" fmla="*/ 8 w 61"/>
                <a:gd name="T29" fmla="*/ 53 h 53"/>
                <a:gd name="T30" fmla="*/ 8 w 61"/>
                <a:gd name="T31" fmla="*/ 50 h 53"/>
                <a:gd name="T32" fmla="*/ 18 w 61"/>
                <a:gd name="T33" fmla="*/ 50 h 53"/>
                <a:gd name="T34" fmla="*/ 18 w 61"/>
                <a:gd name="T35" fmla="*/ 45 h 53"/>
                <a:gd name="T36" fmla="*/ 6 w 61"/>
                <a:gd name="T37" fmla="*/ 45 h 53"/>
                <a:gd name="T38" fmla="*/ 0 w 61"/>
                <a:gd name="T39" fmla="*/ 40 h 53"/>
                <a:gd name="T40" fmla="*/ 0 w 61"/>
                <a:gd name="T41" fmla="*/ 13 h 53"/>
                <a:gd name="T42" fmla="*/ 6 w 61"/>
                <a:gd name="T43" fmla="*/ 8 h 53"/>
                <a:gd name="T44" fmla="*/ 53 w 61"/>
                <a:gd name="T45" fmla="*/ 0 h 53"/>
                <a:gd name="T46" fmla="*/ 22 w 61"/>
                <a:gd name="T47" fmla="*/ 11 h 53"/>
                <a:gd name="T48" fmla="*/ 37 w 61"/>
                <a:gd name="T49" fmla="*/ 14 h 53"/>
                <a:gd name="T50" fmla="*/ 37 w 61"/>
                <a:gd name="T51" fmla="*/ 14 h 53"/>
                <a:gd name="T52" fmla="*/ 41 w 61"/>
                <a:gd name="T53" fmla="*/ 15 h 53"/>
                <a:gd name="T54" fmla="*/ 41 w 61"/>
                <a:gd name="T55" fmla="*/ 15 h 53"/>
                <a:gd name="T56" fmla="*/ 53 w 61"/>
                <a:gd name="T57" fmla="*/ 0 h 53"/>
                <a:gd name="T58" fmla="*/ 55 w 61"/>
                <a:gd name="T59" fmla="*/ 1 h 53"/>
                <a:gd name="T60" fmla="*/ 42 w 61"/>
                <a:gd name="T61" fmla="*/ 16 h 53"/>
                <a:gd name="T62" fmla="*/ 41 w 61"/>
                <a:gd name="T63" fmla="*/ 17 h 53"/>
                <a:gd name="T64" fmla="*/ 21 w 61"/>
                <a:gd name="T65" fmla="*/ 14 h 53"/>
                <a:gd name="T66" fmla="*/ 22 w 61"/>
                <a:gd name="T67" fmla="*/ 15 h 53"/>
                <a:gd name="T68" fmla="*/ 27 w 61"/>
                <a:gd name="T69" fmla="*/ 31 h 53"/>
                <a:gd name="T70" fmla="*/ 28 w 61"/>
                <a:gd name="T71" fmla="*/ 32 h 53"/>
                <a:gd name="T72" fmla="*/ 33 w 61"/>
                <a:gd name="T73" fmla="*/ 23 h 53"/>
                <a:gd name="T74" fmla="*/ 34 w 61"/>
                <a:gd name="T75" fmla="*/ 22 h 53"/>
                <a:gd name="T76" fmla="*/ 34 w 61"/>
                <a:gd name="T77" fmla="*/ 22 h 53"/>
                <a:gd name="T78" fmla="*/ 35 w 61"/>
                <a:gd name="T79" fmla="*/ 24 h 53"/>
                <a:gd name="T80" fmla="*/ 30 w 61"/>
                <a:gd name="T81" fmla="*/ 33 h 53"/>
                <a:gd name="T82" fmla="*/ 32 w 61"/>
                <a:gd name="T83" fmla="*/ 33 h 53"/>
                <a:gd name="T84" fmla="*/ 59 w 61"/>
                <a:gd name="T85" fmla="*/ 23 h 53"/>
                <a:gd name="T86" fmla="*/ 60 w 61"/>
                <a:gd name="T87" fmla="*/ 22 h 53"/>
                <a:gd name="T88" fmla="*/ 50 w 61"/>
                <a:gd name="T89" fmla="*/ 18 h 53"/>
                <a:gd name="T90" fmla="*/ 50 w 61"/>
                <a:gd name="T91" fmla="*/ 16 h 53"/>
                <a:gd name="T92" fmla="*/ 50 w 61"/>
                <a:gd name="T93" fmla="*/ 16 h 53"/>
                <a:gd name="T94" fmla="*/ 51 w 61"/>
                <a:gd name="T95" fmla="*/ 16 h 53"/>
                <a:gd name="T96" fmla="*/ 61 w 61"/>
                <a:gd name="T97" fmla="*/ 20 h 53"/>
                <a:gd name="T98" fmla="*/ 61 w 61"/>
                <a:gd name="T99" fmla="*/ 18 h 53"/>
                <a:gd name="T100" fmla="*/ 55 w 61"/>
                <a:gd name="T101" fmla="*/ 3 h 53"/>
                <a:gd name="T102" fmla="*/ 55 w 61"/>
                <a:gd name="T103" fmla="*/ 1 h 53"/>
                <a:gd name="T104" fmla="*/ 43 w 61"/>
                <a:gd name="T105" fmla="*/ 42 h 53"/>
                <a:gd name="T106" fmla="*/ 41 w 61"/>
                <a:gd name="T107" fmla="*/ 43 h 53"/>
                <a:gd name="T108" fmla="*/ 43 w 61"/>
                <a:gd name="T109" fmla="*/ 45 h 53"/>
                <a:gd name="T110" fmla="*/ 44 w 61"/>
                <a:gd name="T111" fmla="*/ 43 h 53"/>
                <a:gd name="T112" fmla="*/ 43 w 61"/>
                <a:gd name="T11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53">
                  <a:moveTo>
                    <a:pt x="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3"/>
                    <a:pt x="47" y="45"/>
                    <a:pt x="4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3"/>
                    <a:pt x="0" y="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3" y="8"/>
                    <a:pt x="6" y="8"/>
                  </a:cubicBezTo>
                  <a:close/>
                  <a:moveTo>
                    <a:pt x="53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5" y="1"/>
                  </a:moveTo>
                  <a:cubicBezTo>
                    <a:pt x="51" y="6"/>
                    <a:pt x="46" y="11"/>
                    <a:pt x="42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2"/>
                    <a:pt x="28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5" y="23"/>
                    <a:pt x="35" y="2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0" y="22"/>
                    <a:pt x="60" y="22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49" y="17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1" y="15"/>
                    <a:pt x="51" y="16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5" y="2"/>
                    <a:pt x="55" y="1"/>
                  </a:cubicBezTo>
                  <a:close/>
                  <a:moveTo>
                    <a:pt x="43" y="42"/>
                  </a:moveTo>
                  <a:cubicBezTo>
                    <a:pt x="42" y="42"/>
                    <a:pt x="41" y="43"/>
                    <a:pt x="41" y="43"/>
                  </a:cubicBezTo>
                  <a:cubicBezTo>
                    <a:pt x="41" y="44"/>
                    <a:pt x="42" y="45"/>
                    <a:pt x="43" y="45"/>
                  </a:cubicBezTo>
                  <a:cubicBezTo>
                    <a:pt x="43" y="45"/>
                    <a:pt x="44" y="44"/>
                    <a:pt x="44" y="43"/>
                  </a:cubicBezTo>
                  <a:cubicBezTo>
                    <a:pt x="44" y="43"/>
                    <a:pt x="43" y="42"/>
                    <a:pt x="43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原创设计师QQ598969553      _8"/>
          <p:cNvGrpSpPr/>
          <p:nvPr/>
        </p:nvGrpSpPr>
        <p:grpSpPr>
          <a:xfrm>
            <a:off x="9480376" y="2959165"/>
            <a:ext cx="878105" cy="878322"/>
            <a:chOff x="7089054" y="2948538"/>
            <a:chExt cx="878105" cy="878322"/>
          </a:xfrm>
        </p:grpSpPr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7089054" y="2948538"/>
              <a:ext cx="878105" cy="87832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28"/>
            <p:cNvSpPr>
              <a:spLocks noEditPoints="1"/>
            </p:cNvSpPr>
            <p:nvPr/>
          </p:nvSpPr>
          <p:spPr bwMode="auto">
            <a:xfrm>
              <a:off x="7339329" y="3143980"/>
              <a:ext cx="377553" cy="472707"/>
            </a:xfrm>
            <a:custGeom>
              <a:avLst/>
              <a:gdLst>
                <a:gd name="T0" fmla="*/ 7 w 123"/>
                <a:gd name="T1" fmla="*/ 0 h 154"/>
                <a:gd name="T2" fmla="*/ 115 w 123"/>
                <a:gd name="T3" fmla="*/ 0 h 154"/>
                <a:gd name="T4" fmla="*/ 123 w 123"/>
                <a:gd name="T5" fmla="*/ 0 h 154"/>
                <a:gd name="T6" fmla="*/ 123 w 123"/>
                <a:gd name="T7" fmla="*/ 5 h 154"/>
                <a:gd name="T8" fmla="*/ 123 w 123"/>
                <a:gd name="T9" fmla="*/ 147 h 154"/>
                <a:gd name="T10" fmla="*/ 123 w 123"/>
                <a:gd name="T11" fmla="*/ 154 h 154"/>
                <a:gd name="T12" fmla="*/ 115 w 123"/>
                <a:gd name="T13" fmla="*/ 154 h 154"/>
                <a:gd name="T14" fmla="*/ 37 w 123"/>
                <a:gd name="T15" fmla="*/ 154 h 154"/>
                <a:gd name="T16" fmla="*/ 37 w 123"/>
                <a:gd name="T17" fmla="*/ 154 h 154"/>
                <a:gd name="T18" fmla="*/ 35 w 123"/>
                <a:gd name="T19" fmla="*/ 154 h 154"/>
                <a:gd name="T20" fmla="*/ 2 w 123"/>
                <a:gd name="T21" fmla="*/ 128 h 154"/>
                <a:gd name="T22" fmla="*/ 0 w 123"/>
                <a:gd name="T23" fmla="*/ 128 h 154"/>
                <a:gd name="T24" fmla="*/ 0 w 123"/>
                <a:gd name="T25" fmla="*/ 123 h 154"/>
                <a:gd name="T26" fmla="*/ 0 w 123"/>
                <a:gd name="T27" fmla="*/ 5 h 154"/>
                <a:gd name="T28" fmla="*/ 0 w 123"/>
                <a:gd name="T29" fmla="*/ 0 h 154"/>
                <a:gd name="T30" fmla="*/ 7 w 123"/>
                <a:gd name="T31" fmla="*/ 0 h 154"/>
                <a:gd name="T32" fmla="*/ 7 w 123"/>
                <a:gd name="T33" fmla="*/ 0 h 154"/>
                <a:gd name="T34" fmla="*/ 11 w 123"/>
                <a:gd name="T35" fmla="*/ 116 h 154"/>
                <a:gd name="T36" fmla="*/ 33 w 123"/>
                <a:gd name="T37" fmla="*/ 109 h 154"/>
                <a:gd name="T38" fmla="*/ 35 w 123"/>
                <a:gd name="T39" fmla="*/ 109 h 154"/>
                <a:gd name="T40" fmla="*/ 35 w 123"/>
                <a:gd name="T41" fmla="*/ 112 h 154"/>
                <a:gd name="T42" fmla="*/ 44 w 123"/>
                <a:gd name="T43" fmla="*/ 142 h 154"/>
                <a:gd name="T44" fmla="*/ 111 w 123"/>
                <a:gd name="T45" fmla="*/ 142 h 154"/>
                <a:gd name="T46" fmla="*/ 111 w 123"/>
                <a:gd name="T47" fmla="*/ 12 h 154"/>
                <a:gd name="T48" fmla="*/ 11 w 123"/>
                <a:gd name="T49" fmla="*/ 12 h 154"/>
                <a:gd name="T50" fmla="*/ 11 w 123"/>
                <a:gd name="T51" fmla="*/ 116 h 154"/>
                <a:gd name="T52" fmla="*/ 11 w 123"/>
                <a:gd name="T53" fmla="*/ 116 h 154"/>
                <a:gd name="T54" fmla="*/ 37 w 123"/>
                <a:gd name="T55" fmla="*/ 140 h 154"/>
                <a:gd name="T56" fmla="*/ 30 w 123"/>
                <a:gd name="T57" fmla="*/ 116 h 154"/>
                <a:gd name="T58" fmla="*/ 14 w 123"/>
                <a:gd name="T59" fmla="*/ 123 h 154"/>
                <a:gd name="T60" fmla="*/ 37 w 123"/>
                <a:gd name="T61" fmla="*/ 140 h 154"/>
                <a:gd name="T62" fmla="*/ 37 w 123"/>
                <a:gd name="T63" fmla="*/ 140 h 154"/>
                <a:gd name="T64" fmla="*/ 28 w 123"/>
                <a:gd name="T65" fmla="*/ 83 h 154"/>
                <a:gd name="T66" fmla="*/ 28 w 123"/>
                <a:gd name="T67" fmla="*/ 88 h 154"/>
                <a:gd name="T68" fmla="*/ 94 w 123"/>
                <a:gd name="T69" fmla="*/ 88 h 154"/>
                <a:gd name="T70" fmla="*/ 94 w 123"/>
                <a:gd name="T71" fmla="*/ 83 h 154"/>
                <a:gd name="T72" fmla="*/ 28 w 123"/>
                <a:gd name="T73" fmla="*/ 83 h 154"/>
                <a:gd name="T74" fmla="*/ 28 w 123"/>
                <a:gd name="T75" fmla="*/ 83 h 154"/>
                <a:gd name="T76" fmla="*/ 28 w 123"/>
                <a:gd name="T77" fmla="*/ 67 h 154"/>
                <a:gd name="T78" fmla="*/ 28 w 123"/>
                <a:gd name="T79" fmla="*/ 71 h 154"/>
                <a:gd name="T80" fmla="*/ 94 w 123"/>
                <a:gd name="T81" fmla="*/ 71 h 154"/>
                <a:gd name="T82" fmla="*/ 94 w 123"/>
                <a:gd name="T83" fmla="*/ 67 h 154"/>
                <a:gd name="T84" fmla="*/ 28 w 123"/>
                <a:gd name="T85" fmla="*/ 67 h 154"/>
                <a:gd name="T86" fmla="*/ 28 w 123"/>
                <a:gd name="T87" fmla="*/ 67 h 154"/>
                <a:gd name="T88" fmla="*/ 28 w 123"/>
                <a:gd name="T89" fmla="*/ 50 h 154"/>
                <a:gd name="T90" fmla="*/ 28 w 123"/>
                <a:gd name="T91" fmla="*/ 55 h 154"/>
                <a:gd name="T92" fmla="*/ 94 w 123"/>
                <a:gd name="T93" fmla="*/ 55 h 154"/>
                <a:gd name="T94" fmla="*/ 94 w 123"/>
                <a:gd name="T95" fmla="*/ 50 h 154"/>
                <a:gd name="T96" fmla="*/ 28 w 123"/>
                <a:gd name="T97" fmla="*/ 50 h 154"/>
                <a:gd name="T98" fmla="*/ 28 w 123"/>
                <a:gd name="T99" fmla="*/ 50 h 154"/>
                <a:gd name="T100" fmla="*/ 28 w 123"/>
                <a:gd name="T101" fmla="*/ 34 h 154"/>
                <a:gd name="T102" fmla="*/ 28 w 123"/>
                <a:gd name="T103" fmla="*/ 38 h 154"/>
                <a:gd name="T104" fmla="*/ 94 w 123"/>
                <a:gd name="T105" fmla="*/ 38 h 154"/>
                <a:gd name="T106" fmla="*/ 94 w 123"/>
                <a:gd name="T107" fmla="*/ 34 h 154"/>
                <a:gd name="T108" fmla="*/ 28 w 123"/>
                <a:gd name="T109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4">
                  <a:moveTo>
                    <a:pt x="7" y="0"/>
                  </a:moveTo>
                  <a:lnTo>
                    <a:pt x="115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147"/>
                  </a:lnTo>
                  <a:lnTo>
                    <a:pt x="123" y="154"/>
                  </a:lnTo>
                  <a:lnTo>
                    <a:pt x="115" y="154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35" y="154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1" y="116"/>
                  </a:moveTo>
                  <a:lnTo>
                    <a:pt x="33" y="109"/>
                  </a:lnTo>
                  <a:lnTo>
                    <a:pt x="35" y="109"/>
                  </a:lnTo>
                  <a:lnTo>
                    <a:pt x="35" y="112"/>
                  </a:lnTo>
                  <a:lnTo>
                    <a:pt x="44" y="142"/>
                  </a:lnTo>
                  <a:lnTo>
                    <a:pt x="111" y="142"/>
                  </a:lnTo>
                  <a:lnTo>
                    <a:pt x="111" y="12"/>
                  </a:lnTo>
                  <a:lnTo>
                    <a:pt x="11" y="12"/>
                  </a:lnTo>
                  <a:lnTo>
                    <a:pt x="11" y="116"/>
                  </a:lnTo>
                  <a:lnTo>
                    <a:pt x="11" y="116"/>
                  </a:lnTo>
                  <a:close/>
                  <a:moveTo>
                    <a:pt x="37" y="140"/>
                  </a:moveTo>
                  <a:lnTo>
                    <a:pt x="30" y="116"/>
                  </a:lnTo>
                  <a:lnTo>
                    <a:pt x="14" y="123"/>
                  </a:lnTo>
                  <a:lnTo>
                    <a:pt x="37" y="140"/>
                  </a:lnTo>
                  <a:lnTo>
                    <a:pt x="37" y="140"/>
                  </a:lnTo>
                  <a:close/>
                  <a:moveTo>
                    <a:pt x="28" y="83"/>
                  </a:moveTo>
                  <a:lnTo>
                    <a:pt x="28" y="88"/>
                  </a:lnTo>
                  <a:lnTo>
                    <a:pt x="94" y="88"/>
                  </a:lnTo>
                  <a:lnTo>
                    <a:pt x="94" y="83"/>
                  </a:lnTo>
                  <a:lnTo>
                    <a:pt x="28" y="83"/>
                  </a:lnTo>
                  <a:lnTo>
                    <a:pt x="28" y="83"/>
                  </a:lnTo>
                  <a:close/>
                  <a:moveTo>
                    <a:pt x="28" y="67"/>
                  </a:moveTo>
                  <a:lnTo>
                    <a:pt x="28" y="71"/>
                  </a:lnTo>
                  <a:lnTo>
                    <a:pt x="94" y="71"/>
                  </a:lnTo>
                  <a:lnTo>
                    <a:pt x="94" y="67"/>
                  </a:lnTo>
                  <a:lnTo>
                    <a:pt x="28" y="67"/>
                  </a:lnTo>
                  <a:lnTo>
                    <a:pt x="28" y="67"/>
                  </a:lnTo>
                  <a:close/>
                  <a:moveTo>
                    <a:pt x="28" y="50"/>
                  </a:moveTo>
                  <a:lnTo>
                    <a:pt x="28" y="55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28" y="50"/>
                  </a:lnTo>
                  <a:lnTo>
                    <a:pt x="28" y="50"/>
                  </a:lnTo>
                  <a:close/>
                  <a:moveTo>
                    <a:pt x="28" y="34"/>
                  </a:moveTo>
                  <a:lnTo>
                    <a:pt x="2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-67358"/>
            <a:ext cx="10515600" cy="1195754"/>
          </a:xfrm>
        </p:spPr>
        <p:txBody>
          <a:bodyPr>
            <a:norm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哺乳期用药注意事项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1128395"/>
            <a:ext cx="10256104" cy="474091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80000"/>
              </a:lnSpc>
            </a:pP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合理安排哺乳和用药时间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一天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1次的药物，晚上婴儿熟睡时用药；1日多次给药，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哺乳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后立即用药，延长下一次哺乳时间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没有特殊要求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药后多饮水，加快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排泄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需要暂停哺乳，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在服药5-7个半衰期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恢复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哺乳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</a:pP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选择半衰期短、蛋白结合率高、大分子量、低脂溶性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药物。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严格掌握适应证、控制用药剂量和限制用药时间。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妊娠期分级和哺乳期用药建议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38200" y="1142985"/>
          <a:ext cx="10515600" cy="526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2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药物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危险分级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哺乳期用药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阿米卡星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可能安全，监测新生儿胃肠道毒性反应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阿奇霉素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氨曲南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头孢菌素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氯霉素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环丙沙星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服药后</a:t>
                      </a:r>
                      <a:r>
                        <a:rPr lang="en-US" altLang="zh-CN" dirty="0"/>
                        <a:t>3-4h</a:t>
                      </a:r>
                      <a:r>
                        <a:rPr lang="zh-CN" altLang="en-US" dirty="0"/>
                        <a:t>避免哺乳，监测新生儿胃肠道毒性反应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克拉霉素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克林霉素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尽量避免使用，监测新生儿胃肠道毒性反应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厄他培南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红霉素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9104">
                <a:tc>
                  <a:txBody>
                    <a:bodyPr/>
                    <a:lstStyle/>
                    <a:p>
                      <a:r>
                        <a:rPr lang="zh-CN" altLang="en-US" dirty="0"/>
                        <a:t>磷霉素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可能安全，需监测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1686" y="6519446"/>
            <a:ext cx="6000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热病：桑福德抗微生物治疗指南（新译第</a:t>
            </a:r>
            <a:r>
              <a:rPr lang="en-US" altLang="zh-CN" sz="1600" dirty="0"/>
              <a:t>50</a:t>
            </a:r>
            <a:r>
              <a:rPr lang="zh-CN" altLang="en-US" sz="1600" dirty="0"/>
              <a:t>版）：</a:t>
            </a:r>
            <a:r>
              <a:rPr lang="en-US" altLang="zh-CN" sz="1600" dirty="0"/>
              <a:t>2021.11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妊娠期分级和哺乳期用药建议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6712" y="1142984"/>
          <a:ext cx="10515600" cy="528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9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药物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危险分级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哺乳期用药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庆大霉素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可能安全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亚胺培南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亚胺培南西司他丁钠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动物胚胎毒性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安全性未确立，避免使用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（左）氧氟沙星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服药后</a:t>
                      </a:r>
                      <a:r>
                        <a:rPr lang="en-US" altLang="zh-CN" dirty="0"/>
                        <a:t>4-6h</a:t>
                      </a:r>
                      <a:r>
                        <a:rPr lang="zh-CN" altLang="en-US" dirty="0"/>
                        <a:t>避免哺乳，监测新生儿胃肠道毒性反应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利奈唑胺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可能安全，需要监测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美罗培南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可能安全，需要监测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甲硝唑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数据与指导建议有冲突，尽量避免使用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米诺环素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短程使用安全，监测新生儿胃肠道毒性反应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莫西沙星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短程使用安全，监测新生儿胃肠道毒性反应，尽量避免使用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呋喃妥因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出生</a:t>
                      </a: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天内婴儿，避免使用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青霉素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64" y="365125"/>
            <a:ext cx="10401336" cy="49210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妊娠期分级和哺乳期用药建议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66712" y="1142984"/>
          <a:ext cx="10515600" cy="5286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293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药物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危险分级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哺乳期用药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两性霉素</a:t>
                      </a:r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可能安全，但无数据，局部应用安全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链霉素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四环素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短程使用安全，监测新生儿胃肠道毒性反应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万古霉素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安全，需要监测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氟康唑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安全，需要监测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氟胞嘧啶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安全性未确立，避免使用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伊曲康唑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少量数据，尽量避免使用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阿昔洛韦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安全，需要监测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更昔洛韦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安全性未确立，避免使用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干扰素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可能安全，监测新生儿毒性反应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534">
                <a:tc>
                  <a:txBody>
                    <a:bodyPr/>
                    <a:lstStyle/>
                    <a:p>
                      <a:r>
                        <a:rPr lang="zh-CN" altLang="en-US" dirty="0"/>
                        <a:t>奥司他韦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可能安全，监测新生儿毒性反应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1" y="0"/>
            <a:ext cx="10397197" cy="115754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9112"/>
            <a:ext cx="6186494" cy="458021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患者，女，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岁，产后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日出现发热，最高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38.9℃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查体下腹部压痛、反跳痛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，阴道有恶露排出，有臭味。既往有阿莫西林过敏史。</a:t>
            </a:r>
            <a:endParaRPr lang="zh-CN" altLang="en-US" sz="2000" dirty="0"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临床诊断：产褥感染 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注射用哌拉西林钠他唑巴坦钠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4.5g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每日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0.9%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氯化钠注射液  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100ml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每日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 sig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：静脉滴注  </a:t>
            </a:r>
          </a:p>
          <a:p>
            <a:pPr marL="0" indent="0">
              <a:buNone/>
            </a:pPr>
            <a:endParaRPr lang="zh-CN" altLang="en-US" sz="2200" dirty="0"/>
          </a:p>
        </p:txBody>
      </p:sp>
      <p:sp>
        <p:nvSpPr>
          <p:cNvPr id="4" name="矩形 3"/>
          <p:cNvSpPr/>
          <p:nvPr/>
        </p:nvSpPr>
        <p:spPr>
          <a:xfrm>
            <a:off x="7310446" y="1357298"/>
            <a:ext cx="4143404" cy="4572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产褥感染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：分娩及产褥期生殖道受病原体侵袭，引起局部或全身感染。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产褥病率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：分娩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以后的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日内，每日测量体温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次，间隔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4h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次体温达到或超过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38℃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哌拉西林钠他唑巴坦钠和阿莫西林同属于青霉素类，患者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既往有阿莫西林过敏史，不宜使用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哌拉西林钠他唑巴坦钠</a:t>
            </a:r>
            <a:r>
              <a:rPr lang="zh-CN" altLang="en-US" sz="2000" dirty="0"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  <a:sym typeface="+mn-ea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/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881026" y="5214950"/>
            <a:ext cx="6072230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头孢曲松钠 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2g </a:t>
            </a:r>
            <a:r>
              <a:rPr lang="en-US" altLang="zh-CN" sz="2000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qd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甲硝唑 </a:t>
            </a:r>
            <a:r>
              <a:rPr lang="en-US" altLang="zh-CN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0.5g q8h 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sig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：静脉滴注  </a:t>
            </a:r>
            <a:endParaRPr lang="en-US" altLang="zh-CN" sz="2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365125"/>
            <a:ext cx="10370368" cy="471587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24744"/>
            <a:ext cx="10515600" cy="4351338"/>
          </a:xfrm>
        </p:spPr>
        <p:txBody>
          <a:bodyPr/>
          <a:lstStyle/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妊娠剧吐用药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02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妊娠贫血用药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先兆流产、早产用药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产褥感染用药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谢谢聆听！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60648"/>
            <a:ext cx="10515600" cy="677491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25090" y="3721841"/>
            <a:ext cx="1533527" cy="264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折角形 8"/>
          <p:cNvSpPr/>
          <p:nvPr/>
        </p:nvSpPr>
        <p:spPr>
          <a:xfrm>
            <a:off x="738150" y="1857364"/>
            <a:ext cx="2714644" cy="4214842"/>
          </a:xfrm>
          <a:prstGeom prst="foldedCorner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诊断：</a:t>
            </a:r>
            <a:r>
              <a:rPr lang="zh-CN" altLang="en-US" sz="2000" dirty="0" smtClean="0">
                <a:solidFill>
                  <a:schemeClr val="tx1"/>
                </a:solidFill>
              </a:rPr>
              <a:t>孕</a:t>
            </a:r>
            <a:r>
              <a:rPr lang="en-US" altLang="zh-CN" sz="2000" dirty="0" smtClean="0">
                <a:solidFill>
                  <a:schemeClr val="tx1"/>
                </a:solidFill>
              </a:rPr>
              <a:t>11</a:t>
            </a:r>
            <a:r>
              <a:rPr lang="zh-CN" altLang="en-US" sz="2000" dirty="0" smtClean="0">
                <a:solidFill>
                  <a:schemeClr val="tx1"/>
                </a:solidFill>
              </a:rPr>
              <a:t>周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R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</a:rPr>
              <a:t>滋肾育胎丸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</a:rPr>
              <a:t>用法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5g 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tid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3809984" y="1857364"/>
            <a:ext cx="2714644" cy="4143404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诊断：孕</a:t>
            </a:r>
            <a:r>
              <a:rPr lang="en-US" altLang="zh-CN" sz="2000" dirty="0">
                <a:solidFill>
                  <a:schemeClr val="tx1"/>
                </a:solidFill>
              </a:rPr>
              <a:t>20</a:t>
            </a:r>
            <a:r>
              <a:rPr lang="zh-CN" altLang="en-US" sz="2000" dirty="0" smtClean="0">
                <a:solidFill>
                  <a:schemeClr val="tx1"/>
                </a:solidFill>
              </a:rPr>
              <a:t>周  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</a:rPr>
              <a:t>R</a:t>
            </a:r>
            <a:r>
              <a:rPr lang="zh-CN" altLang="en-US" sz="2000" dirty="0">
                <a:solidFill>
                  <a:schemeClr val="tx1"/>
                </a:solidFill>
              </a:rPr>
              <a:t>：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蛋白琥珀酸铁口服溶液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用法</a:t>
            </a:r>
            <a:r>
              <a:rPr lang="zh-CN" altLang="en-US" sz="2000" dirty="0" smtClean="0">
                <a:solidFill>
                  <a:schemeClr val="tx1"/>
                </a:solidFill>
              </a:rPr>
              <a:t>：</a:t>
            </a:r>
            <a:r>
              <a:rPr lang="en-US" altLang="zh-CN" sz="2000" dirty="0" smtClean="0">
                <a:solidFill>
                  <a:schemeClr val="tx1"/>
                </a:solidFill>
              </a:rPr>
              <a:t>15ml bid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6" name="内容占位符 9"/>
          <p:cNvSpPr txBox="1">
            <a:spLocks/>
          </p:cNvSpPr>
          <p:nvPr/>
        </p:nvSpPr>
        <p:spPr>
          <a:xfrm>
            <a:off x="6881818" y="1857364"/>
            <a:ext cx="2714644" cy="4143404"/>
          </a:xfrm>
          <a:prstGeom prst="foldedCorner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诊断：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孕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周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2000" dirty="0" smtClean="0">
                <a:solidFill>
                  <a:schemeClr val="tx1"/>
                </a:solidFill>
              </a:rPr>
              <a:t>黄体酮软胶囊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用法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：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100mg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b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3" y="-18789"/>
            <a:ext cx="10309968" cy="1287550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6854" y="1340768"/>
            <a:ext cx="10515600" cy="4351338"/>
          </a:xfrm>
        </p:spPr>
        <p:txBody>
          <a:bodyPr/>
          <a:lstStyle/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妊娠剧吐用药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妊娠贫血用药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先兆流产、早产用药</a:t>
            </a:r>
          </a:p>
          <a:p>
            <a:pPr marL="228600" lvl="1">
              <a:lnSpc>
                <a:spcPct val="200000"/>
              </a:lnSpc>
              <a:spcBef>
                <a:spcPts val="1000"/>
              </a:spcBef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产褥感染用药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2" y="285729"/>
            <a:ext cx="10329898" cy="642942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01</a:t>
            </a:r>
            <a:r>
              <a:rPr lang="zh-CN" altLang="en-US" sz="2800" b="1" dirty="0"/>
              <a:t> 妊娠剧吐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1026" y="1196752"/>
            <a:ext cx="10515600" cy="47261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妊娠期恶心呕吐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产科常见病，恶心发生率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50%-80%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，恶心和呕吐同时出现的患病率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妊娠剧吐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hyperemesis </a:t>
            </a:r>
            <a:r>
              <a:rPr lang="en-US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gravidarum，HG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CN" altLang="en-US" sz="2200" dirty="0" smtClean="0"/>
              <a:t>妊娠早期出现恶心和</a:t>
            </a:r>
            <a:r>
              <a:rPr lang="en-US" sz="2200" dirty="0" smtClean="0"/>
              <a:t>/</a:t>
            </a:r>
            <a:r>
              <a:rPr lang="zh-CN" altLang="en-US" sz="2200" dirty="0" smtClean="0"/>
              <a:t>或呕吐严重到无法正常饮食和严重限制日常生活活动</a:t>
            </a:r>
            <a:endParaRPr lang="en-US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严重等级更高的延期性恶心呕吐</a:t>
            </a:r>
            <a:r>
              <a:rPr lang="zh-CN" altLang="en-US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200" dirty="0" smtClean="0"/>
              <a:t>导致低血容量和体重减轻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6234" t="7392" r="13495"/>
          <a:stretch>
            <a:fillRect/>
          </a:stretch>
        </p:blipFill>
        <p:spPr>
          <a:xfrm>
            <a:off x="8382016" y="4429132"/>
            <a:ext cx="3108645" cy="2069799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1" y="-115518"/>
            <a:ext cx="10374471" cy="1325563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妊娠剧吐治疗</a:t>
            </a:r>
          </a:p>
        </p:txBody>
      </p:sp>
      <p:grpSp>
        <p:nvGrpSpPr>
          <p:cNvPr id="27" name="原创设计师QQ598969553      _17"/>
          <p:cNvGrpSpPr/>
          <p:nvPr/>
        </p:nvGrpSpPr>
        <p:grpSpPr>
          <a:xfrm>
            <a:off x="2075758" y="1107931"/>
            <a:ext cx="792088" cy="792286"/>
            <a:chOff x="1505114" y="3434341"/>
            <a:chExt cx="589156" cy="589303"/>
          </a:xfrm>
        </p:grpSpPr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9"/>
            <p:cNvSpPr txBox="1"/>
            <p:nvPr/>
          </p:nvSpPr>
          <p:spPr>
            <a:xfrm>
              <a:off x="1625375" y="3456372"/>
              <a:ext cx="331703" cy="52652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原创设计师QQ598969553      _4"/>
          <p:cNvGrpSpPr/>
          <p:nvPr/>
        </p:nvGrpSpPr>
        <p:grpSpPr>
          <a:xfrm>
            <a:off x="2102486" y="2429511"/>
            <a:ext cx="823595" cy="795655"/>
            <a:chOff x="1505114" y="3434341"/>
            <a:chExt cx="589156" cy="589303"/>
          </a:xfrm>
        </p:grpSpPr>
        <p:sp>
          <p:nvSpPr>
            <p:cNvPr id="13" name="Oval 53"/>
            <p:cNvSpPr>
              <a:spLocks noChangeArrowheads="1"/>
            </p:cNvSpPr>
            <p:nvPr/>
          </p:nvSpPr>
          <p:spPr bwMode="auto">
            <a:xfrm>
              <a:off x="1505114" y="3434341"/>
              <a:ext cx="589156" cy="58930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2600000" scaled="0"/>
            </a:gra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9"/>
            <p:cNvSpPr txBox="1"/>
            <p:nvPr/>
          </p:nvSpPr>
          <p:spPr>
            <a:xfrm>
              <a:off x="1641871" y="3457905"/>
              <a:ext cx="298707" cy="5234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sz="4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167042" y="1306831"/>
            <a:ext cx="68723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孕吐反应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 恶心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VB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10~25mg 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tid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67042" y="2428868"/>
            <a:ext cx="694374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剧吐治疗：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、纠正脱水和电解质紊乱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补液：糖、盐、林格等约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ml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补钾：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3-4 g/d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，严重低钾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6-8 g/d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2-3g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VB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100mg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2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、止吐治疗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    VB</a:t>
            </a:r>
            <a:r>
              <a:rPr lang="en-US" altLang="zh-CN" sz="24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、甲氧氯普胺等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1" animBg="1"/>
      <p:bldP spid="8" grpId="2" bldLvl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8303</TotalTime>
  <Words>5090</Words>
  <Application>Microsoft Office PowerPoint</Application>
  <PresentationFormat>自定义</PresentationFormat>
  <Paragraphs>682</Paragraphs>
  <Slides>58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58</vt:i4>
      </vt:variant>
    </vt:vector>
  </HeadingPairs>
  <TitlesOfParts>
    <vt:vector size="62" baseType="lpstr">
      <vt:lpstr>自定义设计方案</vt:lpstr>
      <vt:lpstr>1_自定义设计方案</vt:lpstr>
      <vt:lpstr>2_自定义设计方案</vt:lpstr>
      <vt:lpstr>3_自定义设计方案</vt:lpstr>
      <vt:lpstr>个人简介</vt:lpstr>
      <vt:lpstr>妊娠期及哺乳期用药处方审核</vt:lpstr>
      <vt:lpstr>国内产科临床指南、共识更新 (2023.5-2024.4)</vt:lpstr>
      <vt:lpstr>产科用药</vt:lpstr>
      <vt:lpstr>幻灯片 5</vt:lpstr>
      <vt:lpstr>幻灯片 6</vt:lpstr>
      <vt:lpstr>目 录</vt:lpstr>
      <vt:lpstr>01 妊娠剧吐</vt:lpstr>
      <vt:lpstr>妊娠剧吐治疗</vt:lpstr>
      <vt:lpstr>止吐药物</vt:lpstr>
      <vt:lpstr>幻灯片 11</vt:lpstr>
      <vt:lpstr>幻灯片 12</vt:lpstr>
      <vt:lpstr>RCOG 指南：妊娠期恶心呕吐和妊娠剧吐的处理（2024）</vt:lpstr>
      <vt:lpstr>处方1</vt:lpstr>
      <vt:lpstr>用药建议</vt:lpstr>
      <vt:lpstr>目录</vt:lpstr>
      <vt:lpstr>妊娠贫血</vt:lpstr>
      <vt:lpstr>妊娠期女性ID和IDA</vt:lpstr>
      <vt:lpstr>妊娠期ID和IDA治疗</vt:lpstr>
      <vt:lpstr>补铁治疗策略</vt:lpstr>
      <vt:lpstr>处方2-1</vt:lpstr>
      <vt:lpstr>处方2-2</vt:lpstr>
      <vt:lpstr>处方3</vt:lpstr>
      <vt:lpstr>目录</vt:lpstr>
      <vt:lpstr>流产和先兆流产</vt:lpstr>
      <vt:lpstr>终止妊娠药物</vt:lpstr>
      <vt:lpstr>终止妊娠药物</vt:lpstr>
      <vt:lpstr>孕激素</vt:lpstr>
      <vt:lpstr>孕激素</vt:lpstr>
      <vt:lpstr>早产</vt:lpstr>
      <vt:lpstr>早产药物预防</vt:lpstr>
      <vt:lpstr>早产预防</vt:lpstr>
      <vt:lpstr>早产药物治疗</vt:lpstr>
      <vt:lpstr>宫缩抑制剂</vt:lpstr>
      <vt:lpstr>幻灯片 35</vt:lpstr>
      <vt:lpstr>宫缩抑制剂-硝苯地平</vt:lpstr>
      <vt:lpstr>宫缩抑制剂-盐酸利托君</vt:lpstr>
      <vt:lpstr>宫缩抑制剂-吲哚美辛</vt:lpstr>
      <vt:lpstr>宫缩抑制剂-阿托西班</vt:lpstr>
      <vt:lpstr>硫酸镁注射液</vt:lpstr>
      <vt:lpstr>硫酸镁注射液</vt:lpstr>
      <vt:lpstr>处方4</vt:lpstr>
      <vt:lpstr>处方5</vt:lpstr>
      <vt:lpstr>处方6</vt:lpstr>
      <vt:lpstr>处方7</vt:lpstr>
      <vt:lpstr>处方8</vt:lpstr>
      <vt:lpstr>处方9</vt:lpstr>
      <vt:lpstr>目录</vt:lpstr>
      <vt:lpstr>产褥感染</vt:lpstr>
      <vt:lpstr>抗菌药使用</vt:lpstr>
      <vt:lpstr>哺乳期抗菌药选择</vt:lpstr>
      <vt:lpstr>哺乳期用药注意事项</vt:lpstr>
      <vt:lpstr>妊娠期分级和哺乳期用药建议</vt:lpstr>
      <vt:lpstr>妊娠期分级和哺乳期用药建议</vt:lpstr>
      <vt:lpstr>妊娠期分级和哺乳期用药建议</vt:lpstr>
      <vt:lpstr>处方10</vt:lpstr>
      <vt:lpstr>总结</vt:lpstr>
      <vt:lpstr>谢谢聆听！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1</cp:lastModifiedBy>
  <cp:revision>780</cp:revision>
  <dcterms:created xsi:type="dcterms:W3CDTF">2019-05-28T02:33:00Z</dcterms:created>
  <dcterms:modified xsi:type="dcterms:W3CDTF">2024-05-29T07:14:13Z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