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5"/>
  </p:notesMasterIdLst>
  <p:handoutMasterIdLst>
    <p:handoutMasterId r:id="rId56"/>
  </p:handoutMasterIdLst>
  <p:sldIdLst>
    <p:sldId id="260" r:id="rId2"/>
    <p:sldId id="262" r:id="rId3"/>
    <p:sldId id="280" r:id="rId4"/>
    <p:sldId id="390" r:id="rId5"/>
    <p:sldId id="258" r:id="rId6"/>
    <p:sldId id="286" r:id="rId7"/>
    <p:sldId id="289" r:id="rId8"/>
    <p:sldId id="288" r:id="rId9"/>
    <p:sldId id="287" r:id="rId10"/>
    <p:sldId id="292" r:id="rId11"/>
    <p:sldId id="391" r:id="rId12"/>
    <p:sldId id="369" r:id="rId13"/>
    <p:sldId id="370" r:id="rId14"/>
    <p:sldId id="371" r:id="rId15"/>
    <p:sldId id="372" r:id="rId16"/>
    <p:sldId id="373" r:id="rId17"/>
    <p:sldId id="374" r:id="rId18"/>
    <p:sldId id="376" r:id="rId19"/>
    <p:sldId id="392" r:id="rId20"/>
    <p:sldId id="379" r:id="rId21"/>
    <p:sldId id="380" r:id="rId22"/>
    <p:sldId id="381" r:id="rId23"/>
    <p:sldId id="382" r:id="rId24"/>
    <p:sldId id="383" r:id="rId25"/>
    <p:sldId id="393" r:id="rId26"/>
    <p:sldId id="327" r:id="rId27"/>
    <p:sldId id="328" r:id="rId28"/>
    <p:sldId id="333" r:id="rId29"/>
    <p:sldId id="334" r:id="rId30"/>
    <p:sldId id="336" r:id="rId31"/>
    <p:sldId id="340" r:id="rId32"/>
    <p:sldId id="342" r:id="rId33"/>
    <p:sldId id="394" r:id="rId34"/>
    <p:sldId id="281" r:id="rId35"/>
    <p:sldId id="344" r:id="rId36"/>
    <p:sldId id="388" r:id="rId37"/>
    <p:sldId id="389" r:id="rId38"/>
    <p:sldId id="276" r:id="rId39"/>
    <p:sldId id="345" r:id="rId40"/>
    <p:sldId id="346" r:id="rId41"/>
    <p:sldId id="349" r:id="rId42"/>
    <p:sldId id="350" r:id="rId43"/>
    <p:sldId id="357" r:id="rId44"/>
    <p:sldId id="359" r:id="rId45"/>
    <p:sldId id="356" r:id="rId46"/>
    <p:sldId id="355" r:id="rId47"/>
    <p:sldId id="352" r:id="rId48"/>
    <p:sldId id="360" r:id="rId49"/>
    <p:sldId id="361" r:id="rId50"/>
    <p:sldId id="362" r:id="rId51"/>
    <p:sldId id="363" r:id="rId52"/>
    <p:sldId id="365" r:id="rId53"/>
    <p:sldId id="277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0"/>
            <p14:sldId id="262"/>
            <p14:sldId id="280"/>
            <p14:sldId id="390"/>
            <p14:sldId id="258"/>
            <p14:sldId id="286"/>
            <p14:sldId id="289"/>
            <p14:sldId id="288"/>
            <p14:sldId id="287"/>
            <p14:sldId id="292"/>
            <p14:sldId id="391"/>
            <p14:sldId id="369"/>
            <p14:sldId id="370"/>
            <p14:sldId id="371"/>
            <p14:sldId id="372"/>
            <p14:sldId id="373"/>
            <p14:sldId id="374"/>
            <p14:sldId id="376"/>
            <p14:sldId id="392"/>
            <p14:sldId id="379"/>
            <p14:sldId id="380"/>
            <p14:sldId id="381"/>
            <p14:sldId id="382"/>
            <p14:sldId id="383"/>
            <p14:sldId id="393"/>
            <p14:sldId id="327"/>
            <p14:sldId id="328"/>
            <p14:sldId id="333"/>
            <p14:sldId id="334"/>
            <p14:sldId id="336"/>
            <p14:sldId id="340"/>
            <p14:sldId id="342"/>
            <p14:sldId id="394"/>
            <p14:sldId id="281"/>
            <p14:sldId id="344"/>
            <p14:sldId id="388"/>
            <p14:sldId id="389"/>
            <p14:sldId id="276"/>
            <p14:sldId id="345"/>
            <p14:sldId id="346"/>
            <p14:sldId id="349"/>
            <p14:sldId id="350"/>
            <p14:sldId id="357"/>
            <p14:sldId id="359"/>
            <p14:sldId id="356"/>
            <p14:sldId id="355"/>
            <p14:sldId id="352"/>
            <p14:sldId id="360"/>
            <p14:sldId id="361"/>
            <p14:sldId id="362"/>
            <p14:sldId id="363"/>
            <p14:sldId id="365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B3DCE5"/>
    <a:srgbClr val="44AED0"/>
    <a:srgbClr val="375FB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55" autoAdjust="0"/>
  </p:normalViewPr>
  <p:slideViewPr>
    <p:cSldViewPr>
      <p:cViewPr varScale="1">
        <p:scale>
          <a:sx n="101" d="100"/>
          <a:sy n="101" d="100"/>
        </p:scale>
        <p:origin x="218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66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76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C3301-1246-41BF-BA94-1EA45429A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C71B8D-EFD8-41AE-BE99-41EBA5F6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509904-FEBA-4CDC-BB60-08D08C2A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F33106-F829-4BA5-A030-F870E16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5A2B5940-C491-4208-8A86-068E96AB4656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28E1E4-6EFB-4019-8229-5E9A76B3D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2F2A08C-CA11-4390-B8FF-45BB85ECA8B5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id="{B4C1498C-8513-4DA3-816A-8127C5D205F8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861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6A891B2-1F0D-4287-B834-EF4FA53F3BC5}"/>
              </a:ext>
            </a:extLst>
          </p:cNvPr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214DC513-3FA4-4553-9737-608F377BF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80898D-AA76-45D4-9B9F-231022B06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EB44C-3E7F-4FDC-86CE-26BF67EF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57900D-3F39-47C1-AEA7-9703A0D3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D113A4-B84C-4934-850F-0160C271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E6FA0D70-C4A5-47A8-88AA-91AC61D98C87}"/>
              </a:ext>
            </a:extLst>
          </p:cNvPr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300BE-84A0-41B5-BB4D-70F739B291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2984BD1-E7D8-415D-A4DE-D9AD3A682128}"/>
              </a:ext>
            </a:extLst>
          </p:cNvPr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3" name="任意多边形 12">
            <a:extLst>
              <a:ext uri="{FF2B5EF4-FFF2-40B4-BE49-F238E27FC236}">
                <a16:creationId xmlns:a16="http://schemas.microsoft.com/office/drawing/2014/main" id="{EF8922AD-BF8F-4525-B817-ADB7A7115150}"/>
              </a:ext>
            </a:extLst>
          </p:cNvPr>
          <p:cNvSpPr>
            <a:spLocks/>
          </p:cNvSpPr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id="{DDDC7F90-31F7-4674-96D1-6170BAE732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>
              <a:extLst>
                <a:ext uri="{FF2B5EF4-FFF2-40B4-BE49-F238E27FC236}">
                  <a16:creationId xmlns:a16="http://schemas.microsoft.com/office/drawing/2014/main" id="{81AEA64C-7F2F-40F4-817A-A97BDDDECC55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燕尾形 15">
              <a:extLst>
                <a:ext uri="{FF2B5EF4-FFF2-40B4-BE49-F238E27FC236}">
                  <a16:creationId xmlns:a16="http://schemas.microsoft.com/office/drawing/2014/main" id="{4377F475-533C-4706-BA68-AEBC17DD845E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86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8A7F26-D99A-4549-8D12-C32043EA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506D5D-B6B0-4D31-8C33-7A0A0A37E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2AF93-E76D-4F59-8A9B-B212E0D14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313D2C-0B8B-4CA7-96C8-CA74D854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EFB366-5475-4CC4-A708-603D1EF19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7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8A768-65C2-42D9-BAC3-FDA2911A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99E3DE-532D-4D9E-9D06-4FD340524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89FF26-0C00-45FC-AEE0-7DDBA3113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3B554E-4EEF-4B2A-B6A7-BE3E88D9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815DB81-A395-4CB9-8CD3-BAF5925F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409EB5-8945-4FEA-ABD3-D43219EC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272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2C90A-E722-4253-8434-A6AE6F13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FC8E9C-480C-40E2-BE89-D19C83E9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6493C84-5AE7-4208-98D8-4172662CD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B304FC5-DD5B-4E96-98A1-02DC79CF0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91C7D8-95C0-45DE-9BCC-3E7AE090D9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51824D-2A5C-4320-9F9E-9EF4E196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768AE6-0744-4E20-831E-53759671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B726939-1E96-4B8F-B6BD-AB2C1B17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399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3FDEE-3B2D-4584-8210-C0E845F00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80C8AF-8857-4379-B584-631F9EFF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7DB6EC-6A9D-4762-8BDB-5EB14C47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DF3E8CF-6085-468B-80D5-1CF0043AE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81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90774F0-CB24-446B-AC36-A5C813DF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82BAE0-4DC2-47A7-979E-C4FB96E2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292C3-160A-41E8-8650-3BE22233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530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7B739F-D6FF-481D-A41E-B5369115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786DC-7CED-4B17-8E75-0CE96E45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4BD51D0-5C9C-456C-8AC1-525D18ED6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6AF8235-9C56-4BF8-9812-3B14B434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88C1B0-08AC-4E0A-A4FF-38055EB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259D01-F2C7-4A34-9111-7AB82A2D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8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39429-3690-4564-B78B-4E49ABA4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A1D180-9C85-4A06-B4A1-95B0941EF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081B782-B3BB-4729-8897-83072BD4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67B5A58-9928-48DF-93A4-05FB6A64B8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F61844-56E8-48E6-8177-6D77A1B2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1ECDE1-7AB5-4114-BBD3-08EFE0027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60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3605-6DF0-4DCD-86F9-09E40985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61C17-AE79-4001-A60F-DC94818E8C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EB5DD9-8F6E-4072-A240-39BA802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CF6FE1-2AE1-4C8D-A6D5-3D21ACAF2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97334-5CE4-44C5-B2B8-6DE7A52D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96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6531F0-6A63-423B-91E4-A48B01EF4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4C2698-D314-4F36-B020-FB8E24CFD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FA5681-06CD-4DE0-90E7-5C351D269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2021/5/13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8F11A9-D3FD-4AA3-A138-32A832F5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202D7C-A258-490A-8711-B7FDE1B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61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1"/>
            <a:ext cx="8001000" cy="121602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66738" y="1905000"/>
            <a:ext cx="3924300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905000"/>
            <a:ext cx="3924300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CC4F780-DD2E-4E32-89FF-0EF0ABADA3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DA521A6-50C9-4069-93CE-64E2CB4EC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CC61CF1-AF77-4A55-A33E-53AFFB7AE7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BBCB9E5F-8445-4906-87C6-30F98DE38A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512889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zh-CN" altLang="en-US" noProof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A54B05-1067-4EDA-AD4D-67FBE22F2C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845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0FEB4F-29A6-4135-B69D-F16AC7D7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1025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CEC6AC-0230-4392-BC60-1150BF3F0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00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2EABC7EF-5AEA-435B-AA9F-213D90F7386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63583"/>
      </p:ext>
    </p:extLst>
  </p:cSld>
  <p:clrMapOvr>
    <a:masterClrMapping/>
  </p:clrMapOvr>
  <p:transition spd="slow">
    <p:pull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AF583B3-183C-42B3-95F2-19647A61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71D7D-108C-4F25-A314-ACD1693DD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8078DA-77F0-44D6-ACD8-19A183927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4947AF-4AE3-47A9-949D-5F8A2DFDA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1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91wm.com/canyin/index.asp?id=21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35896" y="1181385"/>
            <a:ext cx="5496411" cy="5676615"/>
          </a:xfrm>
        </p:spPr>
        <p:txBody>
          <a:bodyPr>
            <a:noAutofit/>
          </a:bodyPr>
          <a:lstStyle/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 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石劢  副主任医师、医学博士、中日友好医院营养科负责人、从事医院临床营养工作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17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临床营养方向  健康管理方向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发表专业论著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30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余篇，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SCI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论著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5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篇，参编书籍及专业教材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10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册</a:t>
            </a:r>
            <a:r>
              <a:rPr lang="en-US" altLang="zh-CN" sz="2000" dirty="0">
                <a:solidFill>
                  <a:srgbClr val="3F3F3F"/>
                </a:solidFill>
                <a:latin typeface="+mn-ea"/>
                <a:ea typeface="+mn-ea"/>
                <a:sym typeface="微软雅黑" pitchFamily="34" charset="-122"/>
              </a:rPr>
              <a:t> </a:t>
            </a:r>
          </a:p>
          <a:p>
            <a:endParaRPr lang="en-US" altLang="zh-CN" sz="2000" dirty="0">
              <a:solidFill>
                <a:srgbClr val="3F3F3F"/>
              </a:solidFill>
              <a:latin typeface="+mn-ea"/>
              <a:ea typeface="+mn-ea"/>
              <a:sym typeface="微软雅黑" pitchFamily="34" charset="-122"/>
            </a:endParaRPr>
          </a:p>
          <a:p>
            <a:pPr>
              <a:spcBef>
                <a:spcPct val="20000"/>
              </a:spcBef>
              <a:defRPr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中国中医药信息研究会健康管理与促进专业委员会第一届副秘书长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中国中医药信息研究会生命质量研究分会常务理事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中国医师协会“全国孕期营养课堂”专家委员会委员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中国中西医结合学会营养专业委员会学术委员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北京医学会临床营养学分会第十届委员会委员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charset="0"/>
              <a:buNone/>
              <a:defRPr/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北京中医药学会第一届宫廷医学研究专业委员会委员</a:t>
            </a:r>
            <a:endParaRPr lang="en-US" altLang="zh-CN" sz="1800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         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0728" y="4437112"/>
            <a:ext cx="2781152" cy="120032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姓名：石劢  </a:t>
            </a:r>
            <a:endParaRPr lang="en-US" altLang="zh-CN" dirty="0"/>
          </a:p>
          <a:p>
            <a:r>
              <a:rPr lang="zh-CN" altLang="en-US" dirty="0"/>
              <a:t>职务：中日友好医院营养科主任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27" descr="石劢.jpg">
            <a:extLst>
              <a:ext uri="{FF2B5EF4-FFF2-40B4-BE49-F238E27FC236}">
                <a16:creationId xmlns:a16="http://schemas.microsoft.com/office/drawing/2014/main" id="{75C0E0A6-0951-4DFE-901E-C1312ECFD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729" y="1412776"/>
            <a:ext cx="2154923" cy="28279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身边的营养学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B5A5B7-3085-4CDD-B980-75A8235526E8}"/>
              </a:ext>
            </a:extLst>
          </p:cNvPr>
          <p:cNvSpPr txBox="1">
            <a:spLocks noChangeArrowheads="1"/>
          </p:cNvSpPr>
          <p:nvPr/>
        </p:nvSpPr>
        <p:spPr>
          <a:xfrm>
            <a:off x="4599062" y="4509120"/>
            <a:ext cx="3416424" cy="1693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spcBef>
                <a:spcPts val="0"/>
              </a:spcBef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石劢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     2021.05.22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7780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E976410-AF34-4C3E-89CC-41AC2928B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914400"/>
            <a:ext cx="26765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148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9193B7B-4470-47C1-A1D0-C294CDA33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62669"/>
            <a:ext cx="8229600" cy="71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营养学基础知识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2347BEDD-919B-427F-9667-71F8F2934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153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8733A17E-4B8E-4751-A285-7FCE68998B70}"/>
              </a:ext>
            </a:extLst>
          </p:cNvPr>
          <p:cNvSpPr/>
          <p:nvPr/>
        </p:nvSpPr>
        <p:spPr>
          <a:xfrm>
            <a:off x="6324600" y="5943600"/>
            <a:ext cx="1828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F60E1D10-5946-4083-8D3C-092259DF45A8}"/>
              </a:ext>
            </a:extLst>
          </p:cNvPr>
          <p:cNvSpPr/>
          <p:nvPr/>
        </p:nvSpPr>
        <p:spPr>
          <a:xfrm>
            <a:off x="6324600" y="4800600"/>
            <a:ext cx="18288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>
            <a:extLst>
              <a:ext uri="{FF2B5EF4-FFF2-40B4-BE49-F238E27FC236}">
                <a16:creationId xmlns:a16="http://schemas.microsoft.com/office/drawing/2014/main" id="{B3E5C15F-E730-444C-8D01-6CDF17789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1447800"/>
            <a:ext cx="63261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id="{984DED14-9BA9-4EDC-B775-2A961692AEEF}"/>
              </a:ext>
            </a:extLst>
          </p:cNvPr>
          <p:cNvSpPr/>
          <p:nvPr/>
        </p:nvSpPr>
        <p:spPr>
          <a:xfrm>
            <a:off x="6781800" y="1981200"/>
            <a:ext cx="2057400" cy="365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食物多样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植物类食物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动物类食物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合理搭配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A286BE8-3F21-4362-A07E-20BBECA9C2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62669"/>
            <a:ext cx="8229600" cy="71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营养学基础知识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>
            <a:extLst>
              <a:ext uri="{FF2B5EF4-FFF2-40B4-BE49-F238E27FC236}">
                <a16:creationId xmlns:a16="http://schemas.microsoft.com/office/drawing/2014/main" id="{ED8308EA-7F9F-40A8-B46A-FA6E908E4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B6C168B-A933-4284-AF2E-159C01727182}"/>
              </a:ext>
            </a:extLst>
          </p:cNvPr>
          <p:cNvSpPr/>
          <p:nvPr/>
        </p:nvSpPr>
        <p:spPr>
          <a:xfrm>
            <a:off x="3276600" y="1295400"/>
            <a:ext cx="5181600" cy="838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002060"/>
                </a:solidFill>
              </a:rPr>
              <a:t>中国居民膳食指南（</a:t>
            </a:r>
            <a:r>
              <a:rPr lang="en-US" altLang="zh-CN" sz="2400" b="1" dirty="0">
                <a:solidFill>
                  <a:srgbClr val="002060"/>
                </a:solidFill>
              </a:rPr>
              <a:t>2016</a:t>
            </a:r>
            <a:r>
              <a:rPr lang="zh-CN" altLang="en-US" sz="2400" b="1" dirty="0">
                <a:solidFill>
                  <a:srgbClr val="002060"/>
                </a:solidFill>
              </a:rPr>
              <a:t>）核心推荐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3E0F302-0F76-4F0E-B98D-15159B4CF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62669"/>
            <a:ext cx="8229600" cy="71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营养学基础知识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2">
            <a:extLst>
              <a:ext uri="{FF2B5EF4-FFF2-40B4-BE49-F238E27FC236}">
                <a16:creationId xmlns:a16="http://schemas.microsoft.com/office/drawing/2014/main" id="{8625CF77-872F-4EC9-8F00-18711105F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2038"/>
            <a:ext cx="8686800" cy="541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301025BF-981E-4FBD-AFAE-24E67A6AB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62669"/>
            <a:ext cx="8229600" cy="71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营养学基础知识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>
            <a:extLst>
              <a:ext uri="{FF2B5EF4-FFF2-40B4-BE49-F238E27FC236}">
                <a16:creationId xmlns:a16="http://schemas.microsoft.com/office/drawing/2014/main" id="{718DA2AE-9E1E-4F48-9D72-71E36DD24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7820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5EBF010-A10B-4642-A02C-BF299D14B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62669"/>
            <a:ext cx="8229600" cy="71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营养学基础知识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F96C0105-86F7-4539-BB5B-135A76426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868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>
            <a:extLst>
              <a:ext uri="{FF2B5EF4-FFF2-40B4-BE49-F238E27FC236}">
                <a16:creationId xmlns:a16="http://schemas.microsoft.com/office/drawing/2014/main" id="{308301A1-9027-4DBB-A5D8-E17244426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71850"/>
            <a:ext cx="86868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BB43577-9BB5-483A-883B-BA4D2B4D0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90600"/>
            <a:ext cx="317976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1460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 descr="微信图片_20180711084946.png">
            <a:extLst>
              <a:ext uri="{FF2B5EF4-FFF2-40B4-BE49-F238E27FC236}">
                <a16:creationId xmlns:a16="http://schemas.microsoft.com/office/drawing/2014/main" id="{53337B70-5A17-4A6C-9C31-DEE21E89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762000"/>
            <a:ext cx="8358187" cy="601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2">
            <a:extLst>
              <a:ext uri="{FF2B5EF4-FFF2-40B4-BE49-F238E27FC236}">
                <a16:creationId xmlns:a16="http://schemas.microsoft.com/office/drawing/2014/main" id="{B40F9C95-9B3A-406F-A42E-8EFB36EA6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0"/>
            <a:ext cx="8143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北京市基本医疗保险工伤保险和生育保险药品目录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2017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年版）</a:t>
            </a:r>
            <a:endParaRPr lang="en-US" altLang="zh-CN" sz="2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                     2018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日执行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5A57188-AFD8-4ACD-97B4-33F472D46F9F}"/>
              </a:ext>
            </a:extLst>
          </p:cNvPr>
          <p:cNvCxnSpPr/>
          <p:nvPr/>
        </p:nvCxnSpPr>
        <p:spPr>
          <a:xfrm>
            <a:off x="7786688" y="12954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779B2D1-D09E-478E-A73B-D9DF03053592}"/>
              </a:ext>
            </a:extLst>
          </p:cNvPr>
          <p:cNvCxnSpPr/>
          <p:nvPr/>
        </p:nvCxnSpPr>
        <p:spPr>
          <a:xfrm>
            <a:off x="6643688" y="14478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266B39C-EA7E-4142-89E0-E99FC93D9644}"/>
              </a:ext>
            </a:extLst>
          </p:cNvPr>
          <p:cNvCxnSpPr/>
          <p:nvPr/>
        </p:nvCxnSpPr>
        <p:spPr>
          <a:xfrm>
            <a:off x="6643688" y="16002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DEB62E7-088E-4DC4-BE34-460A6D2E4C91}"/>
              </a:ext>
            </a:extLst>
          </p:cNvPr>
          <p:cNvCxnSpPr/>
          <p:nvPr/>
        </p:nvCxnSpPr>
        <p:spPr>
          <a:xfrm>
            <a:off x="7786688" y="22860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C1F9DF2-C0B9-4D7B-BB8A-BE95768491FF}"/>
              </a:ext>
            </a:extLst>
          </p:cNvPr>
          <p:cNvCxnSpPr/>
          <p:nvPr/>
        </p:nvCxnSpPr>
        <p:spPr>
          <a:xfrm>
            <a:off x="6643688" y="24384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D0AA38E-86CB-4EA2-B221-88F4B5796E48}"/>
              </a:ext>
            </a:extLst>
          </p:cNvPr>
          <p:cNvCxnSpPr/>
          <p:nvPr/>
        </p:nvCxnSpPr>
        <p:spPr>
          <a:xfrm>
            <a:off x="6643688" y="2667000"/>
            <a:ext cx="20716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57B703B-9C7A-43B8-8169-8E74DFA91A46}"/>
              </a:ext>
            </a:extLst>
          </p:cNvPr>
          <p:cNvCxnSpPr/>
          <p:nvPr/>
        </p:nvCxnSpPr>
        <p:spPr>
          <a:xfrm>
            <a:off x="7786688" y="33528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7A16BDC-7BBD-450D-95E5-76B87384225B}"/>
              </a:ext>
            </a:extLst>
          </p:cNvPr>
          <p:cNvCxnSpPr/>
          <p:nvPr/>
        </p:nvCxnSpPr>
        <p:spPr>
          <a:xfrm>
            <a:off x="6643688" y="35052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F02031E-CB59-469C-91CB-76585409F1A0}"/>
              </a:ext>
            </a:extLst>
          </p:cNvPr>
          <p:cNvCxnSpPr/>
          <p:nvPr/>
        </p:nvCxnSpPr>
        <p:spPr>
          <a:xfrm>
            <a:off x="6643688" y="3733800"/>
            <a:ext cx="20716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9670C0D-3C73-455A-8831-4ECF9841D32E}"/>
              </a:ext>
            </a:extLst>
          </p:cNvPr>
          <p:cNvCxnSpPr/>
          <p:nvPr/>
        </p:nvCxnSpPr>
        <p:spPr>
          <a:xfrm>
            <a:off x="7858125" y="52578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01FAF7D-A636-4116-AC18-EACBFE82F2D7}"/>
              </a:ext>
            </a:extLst>
          </p:cNvPr>
          <p:cNvCxnSpPr/>
          <p:nvPr/>
        </p:nvCxnSpPr>
        <p:spPr>
          <a:xfrm>
            <a:off x="6643688" y="54102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8A9072A-152D-4E9F-96A7-34604A1A882A}"/>
              </a:ext>
            </a:extLst>
          </p:cNvPr>
          <p:cNvCxnSpPr/>
          <p:nvPr/>
        </p:nvCxnSpPr>
        <p:spPr>
          <a:xfrm>
            <a:off x="6643688" y="5562600"/>
            <a:ext cx="20716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B74EE4F-CC3E-424E-8907-DB21D18A2D13}"/>
              </a:ext>
            </a:extLst>
          </p:cNvPr>
          <p:cNvCxnSpPr/>
          <p:nvPr/>
        </p:nvCxnSpPr>
        <p:spPr>
          <a:xfrm>
            <a:off x="7786688" y="62484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E6E77F2-C092-4F5B-B797-E9C2B260CD7C}"/>
              </a:ext>
            </a:extLst>
          </p:cNvPr>
          <p:cNvCxnSpPr/>
          <p:nvPr/>
        </p:nvCxnSpPr>
        <p:spPr>
          <a:xfrm>
            <a:off x="6643688" y="6400800"/>
            <a:ext cx="2143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DCC563D-A37B-47C8-AB1C-3853E52C85CC}"/>
              </a:ext>
            </a:extLst>
          </p:cNvPr>
          <p:cNvCxnSpPr/>
          <p:nvPr/>
        </p:nvCxnSpPr>
        <p:spPr>
          <a:xfrm>
            <a:off x="6643688" y="6553200"/>
            <a:ext cx="20716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 descr="微信图片_20180711084937.png">
            <a:extLst>
              <a:ext uri="{FF2B5EF4-FFF2-40B4-BE49-F238E27FC236}">
                <a16:creationId xmlns:a16="http://schemas.microsoft.com/office/drawing/2014/main" id="{A81B9880-203A-4411-952F-83DFB5497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143000"/>
            <a:ext cx="76025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2">
            <a:extLst>
              <a:ext uri="{FF2B5EF4-FFF2-40B4-BE49-F238E27FC236}">
                <a16:creationId xmlns:a16="http://schemas.microsoft.com/office/drawing/2014/main" id="{B57EA7C9-1CBC-4D1B-9E82-0CADE1D48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" y="76200"/>
            <a:ext cx="8143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北京市基本医疗保险工伤保险和生育保险药品目录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2017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年版）</a:t>
            </a:r>
            <a:endParaRPr lang="en-US" altLang="zh-CN" sz="2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/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                     2018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20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000" b="1">
                <a:latin typeface="黑体" panose="02010609060101010101" pitchFamily="49" charset="-122"/>
                <a:ea typeface="黑体" panose="02010609060101010101" pitchFamily="49" charset="-122"/>
              </a:rPr>
              <a:t>日执行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D9A2931-DEDE-4C8C-82D4-EDBB495D1A55}"/>
              </a:ext>
            </a:extLst>
          </p:cNvPr>
          <p:cNvCxnSpPr/>
          <p:nvPr/>
        </p:nvCxnSpPr>
        <p:spPr>
          <a:xfrm>
            <a:off x="6357938" y="16764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673D0FB1-A906-42D5-B366-69D45C008E75}"/>
              </a:ext>
            </a:extLst>
          </p:cNvPr>
          <p:cNvCxnSpPr/>
          <p:nvPr/>
        </p:nvCxnSpPr>
        <p:spPr>
          <a:xfrm>
            <a:off x="6357938" y="18288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2DC51B4-1BAF-45CD-8CD5-7EE62528CC36}"/>
              </a:ext>
            </a:extLst>
          </p:cNvPr>
          <p:cNvCxnSpPr/>
          <p:nvPr/>
        </p:nvCxnSpPr>
        <p:spPr>
          <a:xfrm>
            <a:off x="6357938" y="19812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1969442-1CB2-433B-960E-86FD454A3EDB}"/>
              </a:ext>
            </a:extLst>
          </p:cNvPr>
          <p:cNvCxnSpPr/>
          <p:nvPr/>
        </p:nvCxnSpPr>
        <p:spPr>
          <a:xfrm>
            <a:off x="6357938" y="25146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ED27676-BC0C-4440-96DC-3B23F879BF2C}"/>
              </a:ext>
            </a:extLst>
          </p:cNvPr>
          <p:cNvCxnSpPr/>
          <p:nvPr/>
        </p:nvCxnSpPr>
        <p:spPr>
          <a:xfrm>
            <a:off x="6357938" y="26670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6C08D0D-4796-4C2D-82DB-ABF6D4B687E9}"/>
              </a:ext>
            </a:extLst>
          </p:cNvPr>
          <p:cNvCxnSpPr/>
          <p:nvPr/>
        </p:nvCxnSpPr>
        <p:spPr>
          <a:xfrm>
            <a:off x="6357938" y="28194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56C67CC-6420-4000-B151-6A194E7441BC}"/>
              </a:ext>
            </a:extLst>
          </p:cNvPr>
          <p:cNvCxnSpPr/>
          <p:nvPr/>
        </p:nvCxnSpPr>
        <p:spPr>
          <a:xfrm>
            <a:off x="6357938" y="33528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4BE55DC-468D-4219-8684-E3A58D5B32B7}"/>
              </a:ext>
            </a:extLst>
          </p:cNvPr>
          <p:cNvCxnSpPr/>
          <p:nvPr/>
        </p:nvCxnSpPr>
        <p:spPr>
          <a:xfrm>
            <a:off x="6357938" y="35052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F9FE299-A807-4D97-94AD-8D7BF5440226}"/>
              </a:ext>
            </a:extLst>
          </p:cNvPr>
          <p:cNvCxnSpPr/>
          <p:nvPr/>
        </p:nvCxnSpPr>
        <p:spPr>
          <a:xfrm>
            <a:off x="6357938" y="37338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E39424F-7026-4EBF-8213-0E54737E11FB}"/>
              </a:ext>
            </a:extLst>
          </p:cNvPr>
          <p:cNvCxnSpPr/>
          <p:nvPr/>
        </p:nvCxnSpPr>
        <p:spPr>
          <a:xfrm>
            <a:off x="6429375" y="3886200"/>
            <a:ext cx="17859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491C0FA-ADA8-46D9-A2C4-3E36B999F007}"/>
              </a:ext>
            </a:extLst>
          </p:cNvPr>
          <p:cNvCxnSpPr/>
          <p:nvPr/>
        </p:nvCxnSpPr>
        <p:spPr>
          <a:xfrm>
            <a:off x="6357938" y="40386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6612E802-59B6-4A31-9088-604E744BD01A}"/>
              </a:ext>
            </a:extLst>
          </p:cNvPr>
          <p:cNvCxnSpPr/>
          <p:nvPr/>
        </p:nvCxnSpPr>
        <p:spPr>
          <a:xfrm>
            <a:off x="6357938" y="4191000"/>
            <a:ext cx="1357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2DE05AD-3228-424A-9A9C-831A710C7F3F}"/>
              </a:ext>
            </a:extLst>
          </p:cNvPr>
          <p:cNvCxnSpPr/>
          <p:nvPr/>
        </p:nvCxnSpPr>
        <p:spPr>
          <a:xfrm>
            <a:off x="6429375" y="44196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D0AC3B5-0C34-444A-B056-2E541B3CC692}"/>
              </a:ext>
            </a:extLst>
          </p:cNvPr>
          <p:cNvCxnSpPr/>
          <p:nvPr/>
        </p:nvCxnSpPr>
        <p:spPr>
          <a:xfrm>
            <a:off x="6357938" y="45720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34F73A45-7A7B-4422-9394-B75C8796CC1F}"/>
              </a:ext>
            </a:extLst>
          </p:cNvPr>
          <p:cNvCxnSpPr/>
          <p:nvPr/>
        </p:nvCxnSpPr>
        <p:spPr>
          <a:xfrm>
            <a:off x="6357938" y="4724400"/>
            <a:ext cx="13573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AF4D75B-BAA1-4FDC-ADE2-617E7A9E50B0}"/>
              </a:ext>
            </a:extLst>
          </p:cNvPr>
          <p:cNvCxnSpPr/>
          <p:nvPr/>
        </p:nvCxnSpPr>
        <p:spPr>
          <a:xfrm>
            <a:off x="6357938" y="52578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D3D5D5C4-17DC-4CB3-B077-462D1D3808C1}"/>
              </a:ext>
            </a:extLst>
          </p:cNvPr>
          <p:cNvCxnSpPr/>
          <p:nvPr/>
        </p:nvCxnSpPr>
        <p:spPr>
          <a:xfrm>
            <a:off x="6357938" y="54102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0A4BE0CE-6530-4B32-B29B-14CBD859A46A}"/>
              </a:ext>
            </a:extLst>
          </p:cNvPr>
          <p:cNvCxnSpPr/>
          <p:nvPr/>
        </p:nvCxnSpPr>
        <p:spPr>
          <a:xfrm>
            <a:off x="6357938" y="55626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30AA735F-C0DA-4924-BDF1-2F4F062C2E6A}"/>
              </a:ext>
            </a:extLst>
          </p:cNvPr>
          <p:cNvCxnSpPr/>
          <p:nvPr/>
        </p:nvCxnSpPr>
        <p:spPr>
          <a:xfrm>
            <a:off x="6357938" y="6096000"/>
            <a:ext cx="19288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D702CF10-32DC-48F8-8EA2-C77194B34C6A}"/>
              </a:ext>
            </a:extLst>
          </p:cNvPr>
          <p:cNvCxnSpPr/>
          <p:nvPr/>
        </p:nvCxnSpPr>
        <p:spPr>
          <a:xfrm>
            <a:off x="6357938" y="6248400"/>
            <a:ext cx="1857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D3753EE-F839-4F53-84E3-C7F60323EC3F}"/>
              </a:ext>
            </a:extLst>
          </p:cNvPr>
          <p:cNvCxnSpPr/>
          <p:nvPr/>
        </p:nvCxnSpPr>
        <p:spPr>
          <a:xfrm>
            <a:off x="6357938" y="6477000"/>
            <a:ext cx="10001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>
            <a:extLst>
              <a:ext uri="{FF2B5EF4-FFF2-40B4-BE49-F238E27FC236}">
                <a16:creationId xmlns:a16="http://schemas.microsoft.com/office/drawing/2014/main" id="{47A02E72-4D84-4A81-9072-073B3F36B254}"/>
              </a:ext>
            </a:extLst>
          </p:cNvPr>
          <p:cNvSpPr/>
          <p:nvPr/>
        </p:nvSpPr>
        <p:spPr>
          <a:xfrm>
            <a:off x="857250" y="957263"/>
            <a:ext cx="6858000" cy="64293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营养风险筛查：</a:t>
            </a:r>
            <a:r>
              <a:rPr lang="en-US" altLang="zh-CN" sz="2800" b="1" dirty="0">
                <a:solidFill>
                  <a:schemeClr val="tx1"/>
                </a:solidFill>
              </a:rPr>
              <a:t>Nutritional  Screening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21507" name="TextBox 3">
            <a:extLst>
              <a:ext uri="{FF2B5EF4-FFF2-40B4-BE49-F238E27FC236}">
                <a16:creationId xmlns:a16="http://schemas.microsoft.com/office/drawing/2014/main" id="{10961364-E19E-4C9A-89A3-12BB0C94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1571625"/>
            <a:ext cx="692943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>
                <a:latin typeface="Calibri" panose="020F0502020204030204" pitchFamily="34" charset="0"/>
              </a:rPr>
              <a:t>快速、简便地评估营养风险的方法。</a:t>
            </a:r>
            <a:endParaRPr lang="en-US" altLang="zh-CN" sz="24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Calibri" panose="020F0502020204030204" pitchFamily="34" charset="0"/>
              </a:rPr>
              <a:t>目的是判断是否需要制定营养计划，给予营养支持</a:t>
            </a:r>
            <a:r>
              <a:rPr lang="zh-CN" altLang="en-US" sz="2400">
                <a:latin typeface="Calibri" panose="020F0502020204030204" pitchFamily="34" charset="0"/>
              </a:rPr>
              <a:t>。</a:t>
            </a: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3A6A1660-88CA-4CE3-BB03-D4FA70F6CDCB}"/>
              </a:ext>
            </a:extLst>
          </p:cNvPr>
          <p:cNvSpPr/>
          <p:nvPr/>
        </p:nvSpPr>
        <p:spPr>
          <a:xfrm>
            <a:off x="857250" y="2714625"/>
            <a:ext cx="6929438" cy="64293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营养评估：</a:t>
            </a:r>
            <a:r>
              <a:rPr lang="en-US" altLang="zh-CN" sz="2800" b="1" dirty="0">
                <a:solidFill>
                  <a:schemeClr val="tx1"/>
                </a:solidFill>
              </a:rPr>
              <a:t>Nutritional  Assessment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sp>
        <p:nvSpPr>
          <p:cNvPr id="21509" name="TextBox 5">
            <a:extLst>
              <a:ext uri="{FF2B5EF4-FFF2-40B4-BE49-F238E27FC236}">
                <a16:creationId xmlns:a16="http://schemas.microsoft.com/office/drawing/2014/main" id="{CCA3E242-923C-4F98-BF83-CC31A534B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3643313"/>
            <a:ext cx="7358062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>
                <a:latin typeface="Calibri" panose="020F0502020204030204" pitchFamily="34" charset="0"/>
              </a:rPr>
              <a:t>由经过专业培训的人员对患者的营养代谢、机体功能进行全面检查，用于制定营养支持计划。</a:t>
            </a:r>
            <a:endParaRPr lang="en-US" altLang="zh-CN" sz="240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>
                <a:solidFill>
                  <a:srgbClr val="FF0000"/>
                </a:solidFill>
                <a:latin typeface="Calibri" panose="020F0502020204030204" pitchFamily="34" charset="0"/>
              </a:rPr>
              <a:t>目的为确定营养不良的类型与程度，估计营养不良所致后果的危险性，并监测营养支持疗效。</a:t>
            </a:r>
          </a:p>
        </p:txBody>
      </p:sp>
      <p:sp>
        <p:nvSpPr>
          <p:cNvPr id="21510" name="TextBox 6">
            <a:extLst>
              <a:ext uri="{FF2B5EF4-FFF2-40B4-BE49-F238E27FC236}">
                <a16:creationId xmlns:a16="http://schemas.microsoft.com/office/drawing/2014/main" id="{F9F94E7D-820B-4F32-90E5-D019340E7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6286500"/>
            <a:ext cx="2143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latin typeface="Calibri" panose="020F0502020204030204" pitchFamily="34" charset="0"/>
              </a:rPr>
              <a:t>ESPEN</a:t>
            </a:r>
            <a:r>
              <a:rPr lang="zh-CN" altLang="en-US">
                <a:latin typeface="Calibri" panose="020F0502020204030204" pitchFamily="34" charset="0"/>
              </a:rPr>
              <a:t>指南，</a:t>
            </a:r>
            <a:r>
              <a:rPr lang="en-US" altLang="zh-CN">
                <a:latin typeface="Calibri" panose="020F0502020204030204" pitchFamily="34" charset="0"/>
              </a:rPr>
              <a:t>2006.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1511" name="Rectangle 3">
            <a:extLst>
              <a:ext uri="{FF2B5EF4-FFF2-40B4-BE49-F238E27FC236}">
                <a16:creationId xmlns:a16="http://schemas.microsoft.com/office/drawing/2014/main" id="{5318DA2A-B8EF-4EAF-8A9D-AB84B75D4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30175"/>
            <a:ext cx="342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营养学概念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D5B9E07-65C6-4A61-BBA8-4849239F567C}"/>
              </a:ext>
            </a:extLst>
          </p:cNvPr>
          <p:cNvGraphicFramePr>
            <a:graphicFrameLocks noGrp="1"/>
          </p:cNvGraphicFramePr>
          <p:nvPr/>
        </p:nvGraphicFramePr>
        <p:xfrm>
          <a:off x="714375" y="1285875"/>
          <a:ext cx="8072437" cy="5111750"/>
        </p:xfrm>
        <a:graphic>
          <a:graphicData uri="http://schemas.openxmlformats.org/drawingml/2006/table">
            <a:tbl>
              <a:tblPr/>
              <a:tblGrid>
                <a:gridCol w="120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6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95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1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49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姓名：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性别：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年龄：</a:t>
                      </a:r>
                      <a:r>
                        <a:rPr lang="en-US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</a:t>
                      </a: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岁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身高：</a:t>
                      </a:r>
                      <a:r>
                        <a:rPr lang="en-US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cm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现体重：</a:t>
                      </a:r>
                      <a:r>
                        <a:rPr lang="en-US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kg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BMI</a:t>
                      </a: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：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213">
                <a:tc grid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疾病诊断：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828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住院日期：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手术日期：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9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测评日期：</a:t>
                      </a:r>
                      <a:endParaRPr lang="zh-CN" sz="8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1">
                <a:tc grid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NRS2002</a:t>
                      </a:r>
                      <a:r>
                        <a:rPr lang="zh-CN" sz="1200" b="1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营养风险筛查：</a:t>
                      </a:r>
                      <a:r>
                        <a:rPr lang="en-US" sz="1200" b="1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  </a:t>
                      </a:r>
                      <a:r>
                        <a:rPr lang="zh-CN" sz="1200" b="1" dirty="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疾病评分：</a:t>
                      </a:r>
                      <a:r>
                        <a:rPr lang="en-US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分：髋骨折，慢性疾病急性发作或有并发症者，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COPD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血液透析，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肝硬化，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一般恶性肿瘤患者，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肠梗阻、胆石症、腹腔镜手术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                                                             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分：腹部大手术，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脑卒中，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重度肺炎，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ahoma" panose="020B0604030504040204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血液恶性肿瘤，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7d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内将行胸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/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腹部大手术者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分：颅脑损伤，骨髓移植，大于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APACHE10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分的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ICU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患者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营养状态评分：</a:t>
                      </a:r>
                      <a:r>
                        <a:rPr lang="en-US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BMI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kg/m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1200" baseline="300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□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小于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18.5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□</a:t>
                      </a:r>
                      <a:r>
                        <a:rPr lang="zh-CN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小于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20.5</a:t>
                      </a:r>
                      <a:r>
                        <a:rPr lang="zh-CN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（</a:t>
                      </a: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2</a:t>
                      </a:r>
                      <a:r>
                        <a:rPr lang="zh-CN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+mn-ea"/>
                          <a:cs typeface="Times New Roman" panose="02020603050405020304"/>
                        </a:rPr>
                        <a:t>分）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indent="304800"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【注：因严重胸腹水、水肿得不到准确</a:t>
                      </a:r>
                      <a:r>
                        <a:rPr lang="en-US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BMI</a:t>
                      </a:r>
                      <a:r>
                        <a:rPr lang="zh-CN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值时，用白蛋白替代（</a:t>
                      </a:r>
                      <a:r>
                        <a:rPr lang="en-US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&lt;30g/L,3</a:t>
                      </a:r>
                      <a:r>
                        <a:rPr lang="zh-CN" sz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分）】</a:t>
                      </a:r>
                      <a:endParaRPr lang="zh-CN" sz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2.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体重下降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&gt;5%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是在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□3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个月内（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□2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个月内（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□1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个月内（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3.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一周内进食量：较从前减少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□25%-50%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□50%-75%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□75%-100%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                      □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无或其它（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0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年龄评分：</a:t>
                      </a:r>
                      <a:r>
                        <a:rPr lang="en-US" sz="1200"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</a:t>
                      </a:r>
                      <a:endParaRPr lang="zh-CN" sz="120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年龄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&gt;70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岁（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分）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299">
                <a:tc gridSpan="6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对于表中没有明确列出诊断的疾病参考以下标准，依照调查者的理解进行评分。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分：慢性疾病患者因出现并发症而住院治疗。病人虚弱但不需卧床。蛋白质需要量略有增加，但可通过口服补充来弥补。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分：患者需要卧床，如腹部大手术后。蛋白质需要量相应增加，但大多数人仍可以通过肠外或肠内营养支持得到恢复。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分：患者在加强病房中靠机械通气支持。蛋白质需要量增加而且不能被肠外或肠内营养支持所弥补。但是通过肠外或肠内营养支持可使蛋白质分解和氮丢失明显减少。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30321">
                <a:tc grid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NRS2002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总评分：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     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alt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总分值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&gt;3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分：患者处于营养风险，需要营养支持，结合临床，制定营养治疗计划。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     &lt;3</a:t>
                      </a:r>
                      <a:r>
                        <a:rPr lang="zh-CN" sz="1200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宋体" panose="02010600030101010101" pitchFamily="2" charset="-122"/>
                          <a:cs typeface="Times New Roman" panose="02020603050405020304"/>
                        </a:rPr>
                        <a:t>分：每周复查营养风险筛查。</a:t>
                      </a:r>
                      <a:endParaRPr lang="zh-CN" sz="1200" dirty="0">
                        <a:latin typeface="Tahoma" panose="020B0604030504040204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1378" marR="51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570" name="Rectangle 3">
            <a:extLst>
              <a:ext uri="{FF2B5EF4-FFF2-40B4-BE49-F238E27FC236}">
                <a16:creationId xmlns:a16="http://schemas.microsoft.com/office/drawing/2014/main" id="{4CD5F1F7-A00C-4A6C-A77E-955746B7F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325"/>
            <a:ext cx="7115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营养风险筛查（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16799C40-60C8-40B3-AC68-71001DB77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071563"/>
            <a:ext cx="88773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>
            <a:extLst>
              <a:ext uri="{FF2B5EF4-FFF2-40B4-BE49-F238E27FC236}">
                <a16:creationId xmlns:a16="http://schemas.microsoft.com/office/drawing/2014/main" id="{DF69FC1C-CA92-4C91-9550-632750F54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429000"/>
            <a:ext cx="89900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E3DC20A-4A1C-418A-91A1-48F0B9ADBCEA}"/>
              </a:ext>
            </a:extLst>
          </p:cNvPr>
          <p:cNvSpPr/>
          <p:nvPr/>
        </p:nvSpPr>
        <p:spPr>
          <a:xfrm>
            <a:off x="142875" y="3429000"/>
            <a:ext cx="1571625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C44495A4-3AB3-4DEB-932B-E9D2D8504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325"/>
            <a:ext cx="7115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营养风险筛查（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D9F6FBC0-1B8B-4222-8FC2-34EAEB4BA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757363"/>
            <a:ext cx="883285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9259E2E2-ED5E-4223-B133-1AE324BBB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325"/>
            <a:ext cx="7115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营养风险筛查（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NRS2002</a:t>
            </a:r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3B9D4C30-F232-4750-AA45-8E4D5DF47079}"/>
              </a:ext>
            </a:extLst>
          </p:cNvPr>
          <p:cNvSpPr/>
          <p:nvPr/>
        </p:nvSpPr>
        <p:spPr>
          <a:xfrm>
            <a:off x="500063" y="1285875"/>
            <a:ext cx="1000125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E9B34C58-0A53-4D54-8139-01C089E0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84296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3">
            <a:extLst>
              <a:ext uri="{FF2B5EF4-FFF2-40B4-BE49-F238E27FC236}">
                <a16:creationId xmlns:a16="http://schemas.microsoft.com/office/drawing/2014/main" id="{5A4C4A62-7EF2-4415-9B1C-C80A83251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30175"/>
            <a:ext cx="2698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营养评定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098D90-4316-42CE-B7DC-A138A4990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8600"/>
            <a:ext cx="2700338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484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id="{E4A4C165-28D0-4B45-B666-A04149D5E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2700338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E909494C-4731-4ED8-9977-87F4BDCDA7EC}"/>
              </a:ext>
            </a:extLst>
          </p:cNvPr>
          <p:cNvSpPr/>
          <p:nvPr/>
        </p:nvSpPr>
        <p:spPr>
          <a:xfrm>
            <a:off x="3505200" y="838200"/>
            <a:ext cx="5105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平均需要量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EAR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63A3B8DA-9690-4B2F-8792-F9A546C4A154}"/>
              </a:ext>
            </a:extLst>
          </p:cNvPr>
          <p:cNvSpPr/>
          <p:nvPr/>
        </p:nvSpPr>
        <p:spPr>
          <a:xfrm>
            <a:off x="3505200" y="1676400"/>
            <a:ext cx="5105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推荐摄入量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RNI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878D4F68-32DF-43BF-A9B4-601137DE04DA}"/>
              </a:ext>
            </a:extLst>
          </p:cNvPr>
          <p:cNvSpPr/>
          <p:nvPr/>
        </p:nvSpPr>
        <p:spPr>
          <a:xfrm>
            <a:off x="3505200" y="2514600"/>
            <a:ext cx="5105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适宜摄入量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AI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14F959EF-A59E-44FC-A18D-2FF96C36CEAA}"/>
              </a:ext>
            </a:extLst>
          </p:cNvPr>
          <p:cNvSpPr/>
          <p:nvPr/>
        </p:nvSpPr>
        <p:spPr>
          <a:xfrm>
            <a:off x="3505200" y="3352800"/>
            <a:ext cx="5105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可耐受最高摄入量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UI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44B68688-284F-4571-9B09-E77BB0AFE494}"/>
              </a:ext>
            </a:extLst>
          </p:cNvPr>
          <p:cNvSpPr/>
          <p:nvPr/>
        </p:nvSpPr>
        <p:spPr>
          <a:xfrm>
            <a:off x="2819400" y="4191000"/>
            <a:ext cx="6248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宏量营养素可接受范围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AMDR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9182639E-260C-4C17-B16B-93CC94C73146}"/>
              </a:ext>
            </a:extLst>
          </p:cNvPr>
          <p:cNvSpPr/>
          <p:nvPr/>
        </p:nvSpPr>
        <p:spPr>
          <a:xfrm>
            <a:off x="2819400" y="5029200"/>
            <a:ext cx="6248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预防非传染性慢性病的建议摄入量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PI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06ED16DB-0AF7-499F-8534-9D9748567DF8}"/>
              </a:ext>
            </a:extLst>
          </p:cNvPr>
          <p:cNvSpPr/>
          <p:nvPr/>
        </p:nvSpPr>
        <p:spPr>
          <a:xfrm>
            <a:off x="2819400" y="5867400"/>
            <a:ext cx="6248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特定建议值</a:t>
            </a:r>
            <a:r>
              <a:rPr lang="en-US" altLang="zh-CN" sz="3600" dirty="0">
                <a:latin typeface="微软雅黑" pitchFamily="34" charset="-122"/>
                <a:ea typeface="微软雅黑" pitchFamily="34" charset="-122"/>
              </a:rPr>
              <a:t>SPL</a:t>
            </a:r>
            <a:endParaRPr lang="zh-CN" altLang="en-US" sz="3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58" name="Rectangle 3">
            <a:extLst>
              <a:ext uri="{FF2B5EF4-FFF2-40B4-BE49-F238E27FC236}">
                <a16:creationId xmlns:a16="http://schemas.microsoft.com/office/drawing/2014/main" id="{B49E8A85-9FA6-4B58-8EBD-5A96F2D26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3975"/>
            <a:ext cx="6889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膳食营养素参考摄入量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</a:rPr>
              <a:t>DRIs</a:t>
            </a:r>
            <a:endParaRPr lang="zh-CN" altLang="en-US"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EBF3B75-1C67-422A-9B1B-61523F459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551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937A8368-D5B3-428B-88D7-8CB216FE6E3D}"/>
              </a:ext>
            </a:extLst>
          </p:cNvPr>
          <p:cNvSpPr/>
          <p:nvPr/>
        </p:nvSpPr>
        <p:spPr>
          <a:xfrm>
            <a:off x="1143000" y="7620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A875AD-FFAF-4B7E-9800-7E572F6EAEAC}"/>
              </a:ext>
            </a:extLst>
          </p:cNvPr>
          <p:cNvSpPr/>
          <p:nvPr/>
        </p:nvSpPr>
        <p:spPr>
          <a:xfrm>
            <a:off x="1371600" y="1219200"/>
            <a:ext cx="533400" cy="472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814E62BC-6B0B-4798-9127-3C14740D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381000"/>
            <a:ext cx="4972050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A69256AD-A4A8-4E5D-A457-7EE072873982}"/>
              </a:ext>
            </a:extLst>
          </p:cNvPr>
          <p:cNvSpPr/>
          <p:nvPr/>
        </p:nvSpPr>
        <p:spPr>
          <a:xfrm>
            <a:off x="990600" y="3810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0922BAD-29FD-40BA-81C7-CCC1B437C4A0}"/>
              </a:ext>
            </a:extLst>
          </p:cNvPr>
          <p:cNvSpPr/>
          <p:nvPr/>
        </p:nvSpPr>
        <p:spPr>
          <a:xfrm>
            <a:off x="1295400" y="838200"/>
            <a:ext cx="609600" cy="5486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178C538-E365-4D0F-AB01-05263C5A242B}"/>
              </a:ext>
            </a:extLst>
          </p:cNvPr>
          <p:cNvSpPr/>
          <p:nvPr/>
        </p:nvSpPr>
        <p:spPr>
          <a:xfrm>
            <a:off x="5148064" y="1524000"/>
            <a:ext cx="3386336" cy="2667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6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以</a:t>
            </a:r>
            <a:endParaRPr lang="en-US" altLang="zh-CN" sz="36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36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缺铁性贫血</a:t>
            </a:r>
            <a:endParaRPr lang="en-US" altLang="zh-CN" sz="3600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360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为例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75341A23-5D51-4F92-956A-EA3E2138B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1438"/>
            <a:ext cx="8786813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>
            <a:extLst>
              <a:ext uri="{FF2B5EF4-FFF2-40B4-BE49-F238E27FC236}">
                <a16:creationId xmlns:a16="http://schemas.microsoft.com/office/drawing/2014/main" id="{218B1612-2754-49F6-9F1F-DD899371E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714625"/>
            <a:ext cx="41306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3666117F-5CD1-47D3-A2AE-25F785C1A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75"/>
            <a:ext cx="41433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>
            <a:extLst>
              <a:ext uri="{FF2B5EF4-FFF2-40B4-BE49-F238E27FC236}">
                <a16:creationId xmlns:a16="http://schemas.microsoft.com/office/drawing/2014/main" id="{81E403E6-0A5D-4D97-8BC8-30E1DA823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1643063"/>
            <a:ext cx="4300538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14F51F6E-98B1-46C1-BA19-4DEC907A6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357688"/>
            <a:ext cx="3200400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78F87AF-E4FA-4A09-AEFD-E16FF2E40646}"/>
              </a:ext>
            </a:extLst>
          </p:cNvPr>
          <p:cNvCxnSpPr/>
          <p:nvPr/>
        </p:nvCxnSpPr>
        <p:spPr>
          <a:xfrm>
            <a:off x="5929313" y="2071688"/>
            <a:ext cx="2786062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D6FFC1C-0DC3-423A-BF38-3B08B135CE74}"/>
              </a:ext>
            </a:extLst>
          </p:cNvPr>
          <p:cNvCxnSpPr/>
          <p:nvPr/>
        </p:nvCxnSpPr>
        <p:spPr>
          <a:xfrm>
            <a:off x="4500563" y="2500313"/>
            <a:ext cx="4214812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748ABFC-D12B-4463-9FF4-743966453BE7}"/>
              </a:ext>
            </a:extLst>
          </p:cNvPr>
          <p:cNvCxnSpPr/>
          <p:nvPr/>
        </p:nvCxnSpPr>
        <p:spPr>
          <a:xfrm>
            <a:off x="4500563" y="2928938"/>
            <a:ext cx="3571875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B76953F0-8F65-4044-BE1E-91CAAE5AB745}"/>
              </a:ext>
            </a:extLst>
          </p:cNvPr>
          <p:cNvSpPr/>
          <p:nvPr/>
        </p:nvSpPr>
        <p:spPr>
          <a:xfrm>
            <a:off x="6629400" y="2895600"/>
            <a:ext cx="1905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AD4082ED-7914-476B-8B18-C8474F9F820D}"/>
              </a:ext>
            </a:extLst>
          </p:cNvPr>
          <p:cNvSpPr/>
          <p:nvPr/>
        </p:nvSpPr>
        <p:spPr>
          <a:xfrm>
            <a:off x="0" y="2514600"/>
            <a:ext cx="4648200" cy="411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10371CD0-FC7B-49AE-B53A-8C8E3598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1438"/>
            <a:ext cx="8786813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2">
            <a:extLst>
              <a:ext uri="{FF2B5EF4-FFF2-40B4-BE49-F238E27FC236}">
                <a16:creationId xmlns:a16="http://schemas.microsoft.com/office/drawing/2014/main" id="{DEDC3D8A-8418-4618-A6F6-0FF755AB5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786063"/>
            <a:ext cx="40576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>
            <a:extLst>
              <a:ext uri="{FF2B5EF4-FFF2-40B4-BE49-F238E27FC236}">
                <a16:creationId xmlns:a16="http://schemas.microsoft.com/office/drawing/2014/main" id="{E523C5CB-3B58-49D9-B426-DB41F2718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143375"/>
            <a:ext cx="3929062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>
            <a:extLst>
              <a:ext uri="{FF2B5EF4-FFF2-40B4-BE49-F238E27FC236}">
                <a16:creationId xmlns:a16="http://schemas.microsoft.com/office/drawing/2014/main" id="{BF7E0188-7E78-4FC3-ACEC-0EDD3FF8B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643438"/>
            <a:ext cx="3929062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5">
            <a:extLst>
              <a:ext uri="{FF2B5EF4-FFF2-40B4-BE49-F238E27FC236}">
                <a16:creationId xmlns:a16="http://schemas.microsoft.com/office/drawing/2014/main" id="{50D19D90-E1DB-40F6-AF4B-B0718884B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143125"/>
            <a:ext cx="3716338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CF4DE05-7CD5-4B95-9D7D-4C20CC43BAD2}"/>
              </a:ext>
            </a:extLst>
          </p:cNvPr>
          <p:cNvCxnSpPr/>
          <p:nvPr/>
        </p:nvCxnSpPr>
        <p:spPr>
          <a:xfrm>
            <a:off x="285750" y="5072063"/>
            <a:ext cx="3857625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BE59F66-9A23-4E63-93EC-4B1771A8246A}"/>
              </a:ext>
            </a:extLst>
          </p:cNvPr>
          <p:cNvCxnSpPr/>
          <p:nvPr/>
        </p:nvCxnSpPr>
        <p:spPr>
          <a:xfrm>
            <a:off x="285750" y="5286375"/>
            <a:ext cx="2071688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BD649DEA-7791-472A-A134-02B8D0C8A9EB}"/>
              </a:ext>
            </a:extLst>
          </p:cNvPr>
          <p:cNvSpPr/>
          <p:nvPr/>
        </p:nvSpPr>
        <p:spPr>
          <a:xfrm>
            <a:off x="142875" y="4143375"/>
            <a:ext cx="4143375" cy="7143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959A62F-C196-480F-9710-195DB57BABAC}"/>
              </a:ext>
            </a:extLst>
          </p:cNvPr>
          <p:cNvSpPr/>
          <p:nvPr/>
        </p:nvSpPr>
        <p:spPr>
          <a:xfrm>
            <a:off x="4714875" y="2857500"/>
            <a:ext cx="3714750" cy="12858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3" descr="200512717404372814">
            <a:hlinkClick r:id="rId2"/>
            <a:extLst>
              <a:ext uri="{FF2B5EF4-FFF2-40B4-BE49-F238E27FC236}">
                <a16:creationId xmlns:a16="http://schemas.microsoft.com/office/drawing/2014/main" id="{27C6BB40-F718-42C6-B872-5304C2B3F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305276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217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5">
            <a:extLst>
              <a:ext uri="{FF2B5EF4-FFF2-40B4-BE49-F238E27FC236}">
                <a16:creationId xmlns:a16="http://schemas.microsoft.com/office/drawing/2014/main" id="{FB26D1F5-1288-45B8-B621-154E964D7F07}"/>
              </a:ext>
            </a:extLst>
          </p:cNvPr>
          <p:cNvGrpSpPr>
            <a:grpSpLocks/>
          </p:cNvGrpSpPr>
          <p:nvPr/>
        </p:nvGrpSpPr>
        <p:grpSpPr bwMode="auto">
          <a:xfrm>
            <a:off x="1677988" y="1609725"/>
            <a:ext cx="5867400" cy="1301750"/>
            <a:chOff x="912" y="1008"/>
            <a:chExt cx="3984" cy="912"/>
          </a:xfrm>
        </p:grpSpPr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8789832C-E131-475D-A9AB-91CF4AA466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12" y="1008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33810" name="Group 7">
              <a:extLst>
                <a:ext uri="{FF2B5EF4-FFF2-40B4-BE49-F238E27FC236}">
                  <a16:creationId xmlns:a16="http://schemas.microsoft.com/office/drawing/2014/main" id="{FD2E9468-8C43-497B-A91F-B451F5C820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9" y="1097"/>
              <a:ext cx="762" cy="741"/>
              <a:chOff x="999" y="1097"/>
              <a:chExt cx="762" cy="741"/>
            </a:xfrm>
          </p:grpSpPr>
          <p:sp>
            <p:nvSpPr>
              <p:cNvPr id="9" name="AutoShape 8">
                <a:extLst>
                  <a:ext uri="{FF2B5EF4-FFF2-40B4-BE49-F238E27FC236}">
                    <a16:creationId xmlns:a16="http://schemas.microsoft.com/office/drawing/2014/main" id="{E6136B40-34FF-4F6F-B868-B60B9AAD698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9" y="1097"/>
                <a:ext cx="762" cy="741"/>
              </a:xfrm>
              <a:prstGeom prst="roundRect">
                <a:avLst>
                  <a:gd name="adj" fmla="val 11921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7403C311-97A2-40C1-86C6-FB155754F59F}"/>
                  </a:ext>
                </a:extLst>
              </p:cNvPr>
              <p:cNvSpPr/>
              <p:nvPr/>
            </p:nvSpPr>
            <p:spPr bwMode="gray">
              <a:xfrm>
                <a:off x="1048" y="1140"/>
                <a:ext cx="388" cy="373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Text Box 10">
                <a:extLst>
                  <a:ext uri="{FF2B5EF4-FFF2-40B4-BE49-F238E27FC236}">
                    <a16:creationId xmlns:a16="http://schemas.microsoft.com/office/drawing/2014/main" id="{0EEDDEFB-28FD-4F95-AB2E-3C9FE2841E7E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193" y="1167"/>
                <a:ext cx="340" cy="537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44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33811" name="Text Box 11">
              <a:extLst>
                <a:ext uri="{FF2B5EF4-FFF2-40B4-BE49-F238E27FC236}">
                  <a16:creationId xmlns:a16="http://schemas.microsoft.com/office/drawing/2014/main" id="{3C535247-AFA9-48D4-8232-895279B50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149"/>
              <a:ext cx="292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000" b="1">
                  <a:latin typeface="黑体" panose="02010609060101010101" pitchFamily="49" charset="-122"/>
                  <a:ea typeface="黑体" panose="02010609060101010101" pitchFamily="49" charset="-122"/>
                </a:rPr>
                <a:t>常规膳食</a:t>
              </a:r>
            </a:p>
          </p:txBody>
        </p:sp>
      </p:grpSp>
      <p:grpSp>
        <p:nvGrpSpPr>
          <p:cNvPr id="33795" name="Group 12">
            <a:extLst>
              <a:ext uri="{FF2B5EF4-FFF2-40B4-BE49-F238E27FC236}">
                <a16:creationId xmlns:a16="http://schemas.microsoft.com/office/drawing/2014/main" id="{A620FE01-0619-485C-9EC5-798D4FD4BB74}"/>
              </a:ext>
            </a:extLst>
          </p:cNvPr>
          <p:cNvGrpSpPr>
            <a:grpSpLocks/>
          </p:cNvGrpSpPr>
          <p:nvPr/>
        </p:nvGrpSpPr>
        <p:grpSpPr bwMode="auto">
          <a:xfrm>
            <a:off x="1677988" y="3140075"/>
            <a:ext cx="5867400" cy="1301750"/>
            <a:chOff x="912" y="2016"/>
            <a:chExt cx="3984" cy="912"/>
          </a:xfrm>
        </p:grpSpPr>
        <p:sp>
          <p:nvSpPr>
            <p:cNvPr id="13" name="AutoShape 13">
              <a:extLst>
                <a:ext uri="{FF2B5EF4-FFF2-40B4-BE49-F238E27FC236}">
                  <a16:creationId xmlns:a16="http://schemas.microsoft.com/office/drawing/2014/main" id="{2493A93C-4A84-468B-8210-357BE2B6619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12" y="2016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9216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33804" name="Group 14">
              <a:extLst>
                <a:ext uri="{FF2B5EF4-FFF2-40B4-BE49-F238E27FC236}">
                  <a16:creationId xmlns:a16="http://schemas.microsoft.com/office/drawing/2014/main" id="{8D93C69E-1364-4EE3-B48B-DE25987990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9" y="2105"/>
              <a:ext cx="762" cy="741"/>
              <a:chOff x="999" y="2105"/>
              <a:chExt cx="762" cy="741"/>
            </a:xfrm>
          </p:grpSpPr>
          <p:sp>
            <p:nvSpPr>
              <p:cNvPr id="33806" name="AutoShape 15">
                <a:extLst>
                  <a:ext uri="{FF2B5EF4-FFF2-40B4-BE49-F238E27FC236}">
                    <a16:creationId xmlns:a16="http://schemas.microsoft.com/office/drawing/2014/main" id="{11E1FFF3-CD72-4772-8302-437FDCFA1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" y="2105"/>
                <a:ext cx="762" cy="741"/>
              </a:xfrm>
              <a:prstGeom prst="roundRect">
                <a:avLst>
                  <a:gd name="adj" fmla="val 11921"/>
                </a:avLst>
              </a:prstGeom>
              <a:solidFill>
                <a:srgbClr val="FFC000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D97CA21-D932-4DDC-BD4C-0CD2E2A036CD}"/>
                  </a:ext>
                </a:extLst>
              </p:cNvPr>
              <p:cNvSpPr/>
              <p:nvPr/>
            </p:nvSpPr>
            <p:spPr bwMode="gray">
              <a:xfrm>
                <a:off x="1048" y="2148"/>
                <a:ext cx="388" cy="373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>
                      <a:alpha val="0"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8" name="Text Box 17">
                <a:extLst>
                  <a:ext uri="{FF2B5EF4-FFF2-40B4-BE49-F238E27FC236}">
                    <a16:creationId xmlns:a16="http://schemas.microsoft.com/office/drawing/2014/main" id="{DEFAE619-6AC0-4872-A4F0-2DDF879001C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222" y="2183"/>
                <a:ext cx="338" cy="539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44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33805" name="Text Box 18">
              <a:extLst>
                <a:ext uri="{FF2B5EF4-FFF2-40B4-BE49-F238E27FC236}">
                  <a16:creationId xmlns:a16="http://schemas.microsoft.com/office/drawing/2014/main" id="{0168712E-2740-45CB-8C32-BBC48656A7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141"/>
              <a:ext cx="292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000" b="1">
                  <a:latin typeface="黑体" panose="02010609060101010101" pitchFamily="49" charset="-122"/>
                  <a:ea typeface="黑体" panose="02010609060101010101" pitchFamily="49" charset="-122"/>
                </a:rPr>
                <a:t>治疗膳食</a:t>
              </a:r>
            </a:p>
          </p:txBody>
        </p:sp>
      </p:grpSp>
      <p:grpSp>
        <p:nvGrpSpPr>
          <p:cNvPr id="33796" name="Group 19">
            <a:extLst>
              <a:ext uri="{FF2B5EF4-FFF2-40B4-BE49-F238E27FC236}">
                <a16:creationId xmlns:a16="http://schemas.microsoft.com/office/drawing/2014/main" id="{01062B41-F865-42E9-9E06-0952990FA0BC}"/>
              </a:ext>
            </a:extLst>
          </p:cNvPr>
          <p:cNvGrpSpPr>
            <a:grpSpLocks/>
          </p:cNvGrpSpPr>
          <p:nvPr/>
        </p:nvGrpSpPr>
        <p:grpSpPr bwMode="auto">
          <a:xfrm>
            <a:off x="1677988" y="4679950"/>
            <a:ext cx="5867400" cy="1301750"/>
            <a:chOff x="912" y="3036"/>
            <a:chExt cx="3984" cy="912"/>
          </a:xfrm>
        </p:grpSpPr>
        <p:sp>
          <p:nvSpPr>
            <p:cNvPr id="20" name="AutoShape 20">
              <a:extLst>
                <a:ext uri="{FF2B5EF4-FFF2-40B4-BE49-F238E27FC236}">
                  <a16:creationId xmlns:a16="http://schemas.microsoft.com/office/drawing/2014/main" id="{5D40DD14-E828-46E6-92BA-13FDB7B017A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12" y="3036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48627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33798" name="Group 21">
              <a:extLst>
                <a:ext uri="{FF2B5EF4-FFF2-40B4-BE49-F238E27FC236}">
                  <a16:creationId xmlns:a16="http://schemas.microsoft.com/office/drawing/2014/main" id="{D0260B72-4754-4686-BFAF-93FC23B6E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9" y="3125"/>
              <a:ext cx="762" cy="741"/>
              <a:chOff x="999" y="3125"/>
              <a:chExt cx="762" cy="741"/>
            </a:xfrm>
          </p:grpSpPr>
          <p:sp>
            <p:nvSpPr>
              <p:cNvPr id="33800" name="AutoShape 22">
                <a:extLst>
                  <a:ext uri="{FF2B5EF4-FFF2-40B4-BE49-F238E27FC236}">
                    <a16:creationId xmlns:a16="http://schemas.microsoft.com/office/drawing/2014/main" id="{3D2E7F44-53F2-474B-968E-34B8C126CD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" y="3125"/>
                <a:ext cx="762" cy="741"/>
              </a:xfrm>
              <a:prstGeom prst="roundRect">
                <a:avLst>
                  <a:gd name="adj" fmla="val 11921"/>
                </a:avLst>
              </a:prstGeom>
              <a:solidFill>
                <a:srgbClr val="00B0F0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CFC18233-8F91-4776-A898-27B9DCE31832}"/>
                  </a:ext>
                </a:extLst>
              </p:cNvPr>
              <p:cNvSpPr/>
              <p:nvPr/>
            </p:nvSpPr>
            <p:spPr bwMode="gray">
              <a:xfrm>
                <a:off x="1048" y="3168"/>
                <a:ext cx="388" cy="373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0"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25" name="Text Box 24">
                <a:extLst>
                  <a:ext uri="{FF2B5EF4-FFF2-40B4-BE49-F238E27FC236}">
                    <a16:creationId xmlns:a16="http://schemas.microsoft.com/office/drawing/2014/main" id="{01D277F2-5298-4076-B68C-514220B1C82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215" y="3203"/>
                <a:ext cx="346" cy="539"/>
              </a:xfrm>
              <a:prstGeom prst="rect">
                <a:avLst/>
              </a:prstGeom>
              <a:noFill/>
              <a:ln w="9525" algn="ctr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44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33799" name="Text Box 25">
              <a:extLst>
                <a:ext uri="{FF2B5EF4-FFF2-40B4-BE49-F238E27FC236}">
                  <a16:creationId xmlns:a16="http://schemas.microsoft.com/office/drawing/2014/main" id="{F4EAF107-7295-4B49-A0B5-B400E218B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3161"/>
              <a:ext cx="2928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000" b="1">
                  <a:latin typeface="黑体" panose="02010609060101010101" pitchFamily="49" charset="-122"/>
                  <a:ea typeface="黑体" panose="02010609060101010101" pitchFamily="49" charset="-122"/>
                </a:rPr>
                <a:t>诊断用膳食</a:t>
              </a:r>
            </a:p>
          </p:txBody>
        </p:sp>
      </p:grp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7">
            <a:extLst>
              <a:ext uri="{FF2B5EF4-FFF2-40B4-BE49-F238E27FC236}">
                <a16:creationId xmlns:a16="http://schemas.microsoft.com/office/drawing/2014/main" id="{D8C0D09B-6C8D-48C7-9706-917952C8092B}"/>
              </a:ext>
            </a:extLst>
          </p:cNvPr>
          <p:cNvGrpSpPr>
            <a:grpSpLocks/>
          </p:cNvGrpSpPr>
          <p:nvPr/>
        </p:nvGrpSpPr>
        <p:grpSpPr bwMode="auto">
          <a:xfrm>
            <a:off x="2571750" y="774700"/>
            <a:ext cx="3721100" cy="666750"/>
            <a:chOff x="1110" y="2656"/>
            <a:chExt cx="1549" cy="1351"/>
          </a:xfrm>
        </p:grpSpPr>
        <p:sp>
          <p:nvSpPr>
            <p:cNvPr id="34856" name="AutoShape 8">
              <a:extLst>
                <a:ext uri="{FF2B5EF4-FFF2-40B4-BE49-F238E27FC236}">
                  <a16:creationId xmlns:a16="http://schemas.microsoft.com/office/drawing/2014/main" id="{AEFBBDDE-1C44-472B-AAFC-DC31FBF64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4857" name="AutoShape 9">
              <a:extLst>
                <a:ext uri="{FF2B5EF4-FFF2-40B4-BE49-F238E27FC236}">
                  <a16:creationId xmlns:a16="http://schemas.microsoft.com/office/drawing/2014/main" id="{1E4C2011-5696-4133-A0D3-000920700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" name="AutoShape 10">
              <a:extLst>
                <a:ext uri="{FF2B5EF4-FFF2-40B4-BE49-F238E27FC236}">
                  <a16:creationId xmlns:a16="http://schemas.microsoft.com/office/drawing/2014/main" id="{F9EA7A10-5EC1-4CA4-8BF8-3854F71A063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altLang="zh-CN" sz="3200" dirty="0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</a:rPr>
                <a:t>1  </a:t>
              </a:r>
              <a:r>
                <a:rPr lang="zh-CN" altLang="en-US" sz="3200" dirty="0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常规膳食</a:t>
              </a:r>
            </a:p>
          </p:txBody>
        </p:sp>
      </p:grpSp>
      <p:grpSp>
        <p:nvGrpSpPr>
          <p:cNvPr id="34819" name="Group 94">
            <a:extLst>
              <a:ext uri="{FF2B5EF4-FFF2-40B4-BE49-F238E27FC236}">
                <a16:creationId xmlns:a16="http://schemas.microsoft.com/office/drawing/2014/main" id="{92C5FDE3-3730-4DF7-9D1A-F0099C3ADC0C}"/>
              </a:ext>
            </a:extLst>
          </p:cNvPr>
          <p:cNvGrpSpPr>
            <a:grpSpLocks/>
          </p:cNvGrpSpPr>
          <p:nvPr/>
        </p:nvGrpSpPr>
        <p:grpSpPr bwMode="auto">
          <a:xfrm>
            <a:off x="-17463" y="5311775"/>
            <a:ext cx="4249738" cy="974725"/>
            <a:chOff x="1280" y="3338"/>
            <a:chExt cx="2734" cy="598"/>
          </a:xfrm>
        </p:grpSpPr>
        <p:grpSp>
          <p:nvGrpSpPr>
            <p:cNvPr id="34848" name="Group 67">
              <a:extLst>
                <a:ext uri="{FF2B5EF4-FFF2-40B4-BE49-F238E27FC236}">
                  <a16:creationId xmlns:a16="http://schemas.microsoft.com/office/drawing/2014/main" id="{7DBFCC78-0732-4E6B-B620-6723D0BD2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5" y="3362"/>
              <a:ext cx="2609" cy="429"/>
              <a:chOff x="718" y="1392"/>
              <a:chExt cx="4060" cy="474"/>
            </a:xfrm>
          </p:grpSpPr>
          <p:sp>
            <p:nvSpPr>
              <p:cNvPr id="14" name="AutoShape 68">
                <a:extLst>
                  <a:ext uri="{FF2B5EF4-FFF2-40B4-BE49-F238E27FC236}">
                    <a16:creationId xmlns:a16="http://schemas.microsoft.com/office/drawing/2014/main" id="{9F3A1D1E-8573-494D-9E51-5B57B58E1C5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716" y="1392"/>
                <a:ext cx="4062" cy="467"/>
              </a:xfrm>
              <a:prstGeom prst="roundRect">
                <a:avLst>
                  <a:gd name="adj" fmla="val 17509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grpSp>
            <p:nvGrpSpPr>
              <p:cNvPr id="34853" name="Group 69">
                <a:extLst>
                  <a:ext uri="{FF2B5EF4-FFF2-40B4-BE49-F238E27FC236}">
                    <a16:creationId xmlns:a16="http://schemas.microsoft.com/office/drawing/2014/main" id="{F691AB68-B13C-4DFC-9336-C874B273D2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3" y="1407"/>
                <a:ext cx="4052" cy="444"/>
                <a:chOff x="737" y="1407"/>
                <a:chExt cx="3997" cy="444"/>
              </a:xfrm>
            </p:grpSpPr>
            <p:sp>
              <p:nvSpPr>
                <p:cNvPr id="16" name="AutoShape 70">
                  <a:extLst>
                    <a:ext uri="{FF2B5EF4-FFF2-40B4-BE49-F238E27FC236}">
                      <a16:creationId xmlns:a16="http://schemas.microsoft.com/office/drawing/2014/main" id="{67C99909-FA29-4DEF-AE10-283436DD1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35" y="1736"/>
                  <a:ext cx="3999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alpha val="0"/>
                      </a:schemeClr>
                    </a:gs>
                    <a:gs pos="100000">
                      <a:schemeClr val="fol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AutoShape 71">
                  <a:extLst>
                    <a:ext uri="{FF2B5EF4-FFF2-40B4-BE49-F238E27FC236}">
                      <a16:creationId xmlns:a16="http://schemas.microsoft.com/office/drawing/2014/main" id="{CEA36BB0-C2B5-495B-ABE3-8D8B0973B4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35" y="1407"/>
                  <a:ext cx="3999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folHlink">
                        <a:gamma/>
                        <a:tint val="0"/>
                        <a:invGamma/>
                      </a:schemeClr>
                    </a:gs>
                    <a:gs pos="100000">
                      <a:schemeClr val="fol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4849" name="Text Box 80">
              <a:extLst>
                <a:ext uri="{FF2B5EF4-FFF2-40B4-BE49-F238E27FC236}">
                  <a16:creationId xmlns:a16="http://schemas.microsoft.com/office/drawing/2014/main" id="{E8517A00-B08F-4FA1-B86B-C6D59CADC2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7" y="3419"/>
              <a:ext cx="2207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zh-CN" altLang="en-US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流质膳食（清、冷）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4850" name="Picture 81" descr="1">
              <a:extLst>
                <a:ext uri="{FF2B5EF4-FFF2-40B4-BE49-F238E27FC236}">
                  <a16:creationId xmlns:a16="http://schemas.microsoft.com/office/drawing/2014/main" id="{66D5F728-DA3A-4BD9-BC38-0FCEA64FB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280" y="3338"/>
              <a:ext cx="499" cy="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1" name="Text Box 85">
              <a:extLst>
                <a:ext uri="{FF2B5EF4-FFF2-40B4-BE49-F238E27FC236}">
                  <a16:creationId xmlns:a16="http://schemas.microsoft.com/office/drawing/2014/main" id="{E5E1C8D6-1D9E-4D1E-AE21-BB45FC2A41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3424"/>
              <a:ext cx="240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4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820" name="Group 91">
            <a:extLst>
              <a:ext uri="{FF2B5EF4-FFF2-40B4-BE49-F238E27FC236}">
                <a16:creationId xmlns:a16="http://schemas.microsoft.com/office/drawing/2014/main" id="{AE5D5FEE-C689-402D-AA85-D9512EFB661F}"/>
              </a:ext>
            </a:extLst>
          </p:cNvPr>
          <p:cNvGrpSpPr>
            <a:grpSpLocks/>
          </p:cNvGrpSpPr>
          <p:nvPr/>
        </p:nvGrpSpPr>
        <p:grpSpPr bwMode="auto">
          <a:xfrm>
            <a:off x="-12700" y="2254250"/>
            <a:ext cx="4248150" cy="974725"/>
            <a:chOff x="1283" y="1729"/>
            <a:chExt cx="2731" cy="598"/>
          </a:xfrm>
        </p:grpSpPr>
        <p:grpSp>
          <p:nvGrpSpPr>
            <p:cNvPr id="34840" name="Group 72">
              <a:extLst>
                <a:ext uri="{FF2B5EF4-FFF2-40B4-BE49-F238E27FC236}">
                  <a16:creationId xmlns:a16="http://schemas.microsoft.com/office/drawing/2014/main" id="{F48567E0-BF99-4F84-A4B1-310001F586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1732"/>
              <a:ext cx="2607" cy="434"/>
              <a:chOff x="722" y="1392"/>
              <a:chExt cx="4056" cy="480"/>
            </a:xfrm>
          </p:grpSpPr>
          <p:sp>
            <p:nvSpPr>
              <p:cNvPr id="34844" name="AutoShape 73">
                <a:extLst>
                  <a:ext uri="{FF2B5EF4-FFF2-40B4-BE49-F238E27FC236}">
                    <a16:creationId xmlns:a16="http://schemas.microsoft.com/office/drawing/2014/main" id="{2D82C30B-AC8E-4B28-9E14-77FC7732C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1392"/>
                <a:ext cx="4056" cy="480"/>
              </a:xfrm>
              <a:prstGeom prst="roundRect">
                <a:avLst>
                  <a:gd name="adj" fmla="val 17509"/>
                </a:avLst>
              </a:prstGeom>
              <a:solidFill>
                <a:srgbClr val="F3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grpSp>
            <p:nvGrpSpPr>
              <p:cNvPr id="34845" name="Group 74">
                <a:extLst>
                  <a:ext uri="{FF2B5EF4-FFF2-40B4-BE49-F238E27FC236}">
                    <a16:creationId xmlns:a16="http://schemas.microsoft.com/office/drawing/2014/main" id="{BD5CFF08-2C55-4A46-BD72-F385345336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44"/>
                <a:chOff x="744" y="1407"/>
                <a:chExt cx="3988" cy="444"/>
              </a:xfrm>
            </p:grpSpPr>
            <p:sp>
              <p:nvSpPr>
                <p:cNvPr id="25" name="AutoShape 75">
                  <a:extLst>
                    <a:ext uri="{FF2B5EF4-FFF2-40B4-BE49-F238E27FC236}">
                      <a16:creationId xmlns:a16="http://schemas.microsoft.com/office/drawing/2014/main" id="{B6699638-3B68-4C88-9BE3-B834A5551C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736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AutoShape 76">
                  <a:extLst>
                    <a:ext uri="{FF2B5EF4-FFF2-40B4-BE49-F238E27FC236}">
                      <a16:creationId xmlns:a16="http://schemas.microsoft.com/office/drawing/2014/main" id="{28B9B637-F621-4C70-91A1-7EA1321B94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1">
                        <a:gamma/>
                        <a:tint val="0"/>
                        <a:invGamma/>
                      </a:schemeClr>
                    </a:gs>
                    <a:gs pos="100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4841" name="Text Box 77">
              <a:extLst>
                <a:ext uri="{FF2B5EF4-FFF2-40B4-BE49-F238E27FC236}">
                  <a16:creationId xmlns:a16="http://schemas.microsoft.com/office/drawing/2014/main" id="{2223FC61-10F1-41BC-96A9-0E126546BB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1803"/>
              <a:ext cx="2207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zh-CN" altLang="en-US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普通饭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4842" name="Picture 84" descr="1">
              <a:extLst>
                <a:ext uri="{FF2B5EF4-FFF2-40B4-BE49-F238E27FC236}">
                  <a16:creationId xmlns:a16="http://schemas.microsoft.com/office/drawing/2014/main" id="{5343D9F5-E122-477B-B335-2CAE024952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283" y="1729"/>
              <a:ext cx="499" cy="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3" name="Text Box 86">
              <a:extLst>
                <a:ext uri="{FF2B5EF4-FFF2-40B4-BE49-F238E27FC236}">
                  <a16:creationId xmlns:a16="http://schemas.microsoft.com/office/drawing/2014/main" id="{E2632039-89D1-48B8-B491-A1D139DF6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5" y="1790"/>
              <a:ext cx="240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1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821" name="Group 92">
            <a:extLst>
              <a:ext uri="{FF2B5EF4-FFF2-40B4-BE49-F238E27FC236}">
                <a16:creationId xmlns:a16="http://schemas.microsoft.com/office/drawing/2014/main" id="{80558C26-4BBF-4B92-BB8B-7A7C6CAF2CC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262313"/>
            <a:ext cx="4237038" cy="974725"/>
            <a:chOff x="1290" y="2269"/>
            <a:chExt cx="2724" cy="598"/>
          </a:xfrm>
        </p:grpSpPr>
        <p:grpSp>
          <p:nvGrpSpPr>
            <p:cNvPr id="34832" name="Group 57">
              <a:extLst>
                <a:ext uri="{FF2B5EF4-FFF2-40B4-BE49-F238E27FC236}">
                  <a16:creationId xmlns:a16="http://schemas.microsoft.com/office/drawing/2014/main" id="{8BA76B8C-360E-436D-80AE-9A21BEB17B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276"/>
              <a:ext cx="2607" cy="434"/>
              <a:chOff x="722" y="1392"/>
              <a:chExt cx="4056" cy="480"/>
            </a:xfrm>
          </p:grpSpPr>
          <p:sp>
            <p:nvSpPr>
              <p:cNvPr id="34836" name="AutoShape 58">
                <a:extLst>
                  <a:ext uri="{FF2B5EF4-FFF2-40B4-BE49-F238E27FC236}">
                    <a16:creationId xmlns:a16="http://schemas.microsoft.com/office/drawing/2014/main" id="{65FAA0F3-7BC8-4BA2-8574-AB464ABC4E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1392"/>
                <a:ext cx="4056" cy="480"/>
              </a:xfrm>
              <a:prstGeom prst="roundRect">
                <a:avLst>
                  <a:gd name="adj" fmla="val 17509"/>
                </a:avLst>
              </a:prstGeom>
              <a:solidFill>
                <a:srgbClr val="FFD1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grpSp>
            <p:nvGrpSpPr>
              <p:cNvPr id="34837" name="Group 59">
                <a:extLst>
                  <a:ext uri="{FF2B5EF4-FFF2-40B4-BE49-F238E27FC236}">
                    <a16:creationId xmlns:a16="http://schemas.microsoft.com/office/drawing/2014/main" id="{5BE9429A-10BB-42F4-8C9B-40E90A6B66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38"/>
                <a:chOff x="744" y="1407"/>
                <a:chExt cx="3988" cy="438"/>
              </a:xfrm>
            </p:grpSpPr>
            <p:sp>
              <p:nvSpPr>
                <p:cNvPr id="34" name="AutoShape 60">
                  <a:extLst>
                    <a:ext uri="{FF2B5EF4-FFF2-40B4-BE49-F238E27FC236}">
                      <a16:creationId xmlns:a16="http://schemas.microsoft.com/office/drawing/2014/main" id="{1985CB41-3D2D-4F70-8F21-A2FF50CD6D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733"/>
                  <a:ext cx="3988" cy="11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alpha val="0"/>
                      </a:schemeClr>
                    </a:gs>
                    <a:gs pos="100000">
                      <a:schemeClr val="accent2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AutoShape 61">
                  <a:extLst>
                    <a:ext uri="{FF2B5EF4-FFF2-40B4-BE49-F238E27FC236}">
                      <a16:creationId xmlns:a16="http://schemas.microsoft.com/office/drawing/2014/main" id="{7A0DECE8-C88A-416B-9FB0-4D32F339E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0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4833" name="Text Box 78">
              <a:extLst>
                <a:ext uri="{FF2B5EF4-FFF2-40B4-BE49-F238E27FC236}">
                  <a16:creationId xmlns:a16="http://schemas.microsoft.com/office/drawing/2014/main" id="{0B494693-8044-49D8-BB61-06564F3C1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7" y="2343"/>
              <a:ext cx="2207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zh-CN" altLang="en-US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软饭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4834" name="Picture 83" descr="1">
              <a:extLst>
                <a:ext uri="{FF2B5EF4-FFF2-40B4-BE49-F238E27FC236}">
                  <a16:creationId xmlns:a16="http://schemas.microsoft.com/office/drawing/2014/main" id="{2D39BCAF-D569-4249-BE58-18C3CB1EBB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290" y="2269"/>
              <a:ext cx="499" cy="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5" name="Text Box 87">
              <a:extLst>
                <a:ext uri="{FF2B5EF4-FFF2-40B4-BE49-F238E27FC236}">
                  <a16:creationId xmlns:a16="http://schemas.microsoft.com/office/drawing/2014/main" id="{0EF3A3B4-AEBB-4C74-8BC1-2DB974D11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" y="2331"/>
              <a:ext cx="240" cy="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2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822" name="Group 93">
            <a:extLst>
              <a:ext uri="{FF2B5EF4-FFF2-40B4-BE49-F238E27FC236}">
                <a16:creationId xmlns:a16="http://schemas.microsoft.com/office/drawing/2014/main" id="{A2A1F530-85A5-451A-827E-0C7B8830FFE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4303713"/>
            <a:ext cx="4237038" cy="974725"/>
            <a:chOff x="1290" y="2805"/>
            <a:chExt cx="2724" cy="598"/>
          </a:xfrm>
        </p:grpSpPr>
        <p:grpSp>
          <p:nvGrpSpPr>
            <p:cNvPr id="34824" name="Group 62">
              <a:extLst>
                <a:ext uri="{FF2B5EF4-FFF2-40B4-BE49-F238E27FC236}">
                  <a16:creationId xmlns:a16="http://schemas.microsoft.com/office/drawing/2014/main" id="{E8FE9330-FBF9-457E-BE84-5535845F13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7" y="2821"/>
              <a:ext cx="2607" cy="434"/>
              <a:chOff x="722" y="1392"/>
              <a:chExt cx="4056" cy="480"/>
            </a:xfrm>
          </p:grpSpPr>
          <p:sp>
            <p:nvSpPr>
              <p:cNvPr id="34828" name="AutoShape 63">
                <a:extLst>
                  <a:ext uri="{FF2B5EF4-FFF2-40B4-BE49-F238E27FC236}">
                    <a16:creationId xmlns:a16="http://schemas.microsoft.com/office/drawing/2014/main" id="{36A742C4-C53F-45C4-B31C-6BF70AC4D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1392"/>
                <a:ext cx="4056" cy="480"/>
              </a:xfrm>
              <a:prstGeom prst="roundRect">
                <a:avLst>
                  <a:gd name="adj" fmla="val 17509"/>
                </a:avLst>
              </a:prstGeom>
              <a:solidFill>
                <a:srgbClr val="FFB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grpSp>
            <p:nvGrpSpPr>
              <p:cNvPr id="34829" name="Group 64">
                <a:extLst>
                  <a:ext uri="{FF2B5EF4-FFF2-40B4-BE49-F238E27FC236}">
                    <a16:creationId xmlns:a16="http://schemas.microsoft.com/office/drawing/2014/main" id="{49848F3E-05E3-4F03-8871-8AFC38F66B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30" y="1407"/>
                <a:ext cx="4043" cy="438"/>
                <a:chOff x="744" y="1407"/>
                <a:chExt cx="3988" cy="438"/>
              </a:xfrm>
            </p:grpSpPr>
            <p:sp>
              <p:nvSpPr>
                <p:cNvPr id="43" name="AutoShape 65">
                  <a:extLst>
                    <a:ext uri="{FF2B5EF4-FFF2-40B4-BE49-F238E27FC236}">
                      <a16:creationId xmlns:a16="http://schemas.microsoft.com/office/drawing/2014/main" id="{568C581C-4B3A-4445-A2EB-64DC8A050B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733"/>
                  <a:ext cx="3988" cy="11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alpha val="0"/>
                      </a:schemeClr>
                    </a:gs>
                    <a:gs pos="100000">
                      <a:schemeClr val="hlink">
                        <a:gamma/>
                        <a:tint val="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AutoShape 66">
                  <a:extLst>
                    <a:ext uri="{FF2B5EF4-FFF2-40B4-BE49-F238E27FC236}">
                      <a16:creationId xmlns:a16="http://schemas.microsoft.com/office/drawing/2014/main" id="{23EBC150-8ED7-4F3B-B76D-C38A3D5BA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746" y="1407"/>
                  <a:ext cx="3988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0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>
                    <a:buFontTx/>
                    <a:buNone/>
                    <a:defRPr/>
                  </a:pPr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34825" name="Text Box 79">
              <a:extLst>
                <a:ext uri="{FF2B5EF4-FFF2-40B4-BE49-F238E27FC236}">
                  <a16:creationId xmlns:a16="http://schemas.microsoft.com/office/drawing/2014/main" id="{340110E1-FBF8-451A-B29B-92FA783AF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7" y="2885"/>
              <a:ext cx="2207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chemeClr val="tx1"/>
                </a:buClr>
              </a:pPr>
              <a:r>
                <a:rPr lang="zh-CN" altLang="en-US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半流质膳食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34826" name="Picture 82" descr="1">
              <a:extLst>
                <a:ext uri="{FF2B5EF4-FFF2-40B4-BE49-F238E27FC236}">
                  <a16:creationId xmlns:a16="http://schemas.microsoft.com/office/drawing/2014/main" id="{514A8D5F-444C-460E-BE00-AA1C65DD3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06" t="64474" r="19473"/>
            <a:stretch>
              <a:fillRect/>
            </a:stretch>
          </p:blipFill>
          <p:spPr bwMode="auto">
            <a:xfrm>
              <a:off x="1290" y="2805"/>
              <a:ext cx="499" cy="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7" name="Text Box 88">
              <a:extLst>
                <a:ext uri="{FF2B5EF4-FFF2-40B4-BE49-F238E27FC236}">
                  <a16:creationId xmlns:a16="http://schemas.microsoft.com/office/drawing/2014/main" id="{8E6B335F-657C-4063-9D61-58540228F5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" y="2890"/>
              <a:ext cx="240" cy="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B0F0"/>
                  </a:solidFill>
                  <a:latin typeface="Arial" panose="020B0604020202020204" pitchFamily="34" charset="0"/>
                </a:rPr>
                <a:t>3</a:t>
              </a:r>
              <a:endParaRPr lang="en-US" altLang="zh-CN" sz="2400" b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823" name="Picture 3">
            <a:extLst>
              <a:ext uri="{FF2B5EF4-FFF2-40B4-BE49-F238E27FC236}">
                <a16:creationId xmlns:a16="http://schemas.microsoft.com/office/drawing/2014/main" id="{663CBBF6-BB9C-41BF-9CA6-34506C129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2344738"/>
            <a:ext cx="4716463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56">
            <a:extLst>
              <a:ext uri="{FF2B5EF4-FFF2-40B4-BE49-F238E27FC236}">
                <a16:creationId xmlns:a16="http://schemas.microsoft.com/office/drawing/2014/main" id="{EC618BA4-C433-4495-9697-D7C02C91E796}"/>
              </a:ext>
            </a:extLst>
          </p:cNvPr>
          <p:cNvGrpSpPr>
            <a:grpSpLocks/>
          </p:cNvGrpSpPr>
          <p:nvPr/>
        </p:nvGrpSpPr>
        <p:grpSpPr bwMode="auto">
          <a:xfrm>
            <a:off x="788988" y="588963"/>
            <a:ext cx="7632700" cy="5688012"/>
            <a:chOff x="1281009" y="1303302"/>
            <a:chExt cx="7501071" cy="5572188"/>
          </a:xfrm>
        </p:grpSpPr>
        <p:sp>
          <p:nvSpPr>
            <p:cNvPr id="50" name="流程图: 过程 49">
              <a:extLst>
                <a:ext uri="{FF2B5EF4-FFF2-40B4-BE49-F238E27FC236}">
                  <a16:creationId xmlns:a16="http://schemas.microsoft.com/office/drawing/2014/main" id="{AD499202-966F-4807-A81E-758760EE4C79}"/>
                </a:ext>
              </a:extLst>
            </p:cNvPr>
            <p:cNvSpPr/>
            <p:nvPr/>
          </p:nvSpPr>
          <p:spPr bwMode="auto">
            <a:xfrm>
              <a:off x="4781925" y="3660946"/>
              <a:ext cx="285502" cy="1071514"/>
            </a:xfrm>
            <a:prstGeom prst="flowChartProcess">
              <a:avLst/>
            </a:prstGeom>
            <a:gradFill rotWithShape="1">
              <a:gsLst>
                <a:gs pos="0">
                  <a:schemeClr val="accent1">
                    <a:alpha val="80000"/>
                  </a:schemeClr>
                </a:gs>
                <a:gs pos="50000">
                  <a:schemeClr val="accent1">
                    <a:gamma/>
                    <a:shade val="89020"/>
                    <a:invGamma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0" scaled="1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2" name="AutoShape 3">
              <a:extLst>
                <a:ext uri="{FF2B5EF4-FFF2-40B4-BE49-F238E27FC236}">
                  <a16:creationId xmlns:a16="http://schemas.microsoft.com/office/drawing/2014/main" id="{1CB12118-E301-4663-A4A9-6E9AA3F6E4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357541" y="2835263"/>
              <a:ext cx="460375" cy="296863"/>
            </a:xfrm>
            <a:prstGeom prst="upArrow">
              <a:avLst>
                <a:gd name="adj1" fmla="val 51676"/>
                <a:gd name="adj2" fmla="val 100000"/>
              </a:avLst>
            </a:pr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3" name="AutoShape 4">
              <a:extLst>
                <a:ext uri="{FF2B5EF4-FFF2-40B4-BE49-F238E27FC236}">
                  <a16:creationId xmlns:a16="http://schemas.microsoft.com/office/drawing/2014/main" id="{5DBEC844-A319-4A1B-AE5F-45B3CD8A30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5961041" y="2786050"/>
              <a:ext cx="458788" cy="296863"/>
            </a:xfrm>
            <a:prstGeom prst="upArrow">
              <a:avLst>
                <a:gd name="adj1" fmla="val 51676"/>
                <a:gd name="adj2" fmla="val 100000"/>
              </a:avLst>
            </a:pr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4" name="Oval 6">
              <a:extLst>
                <a:ext uri="{FF2B5EF4-FFF2-40B4-BE49-F238E27FC236}">
                  <a16:creationId xmlns:a16="http://schemas.microsoft.com/office/drawing/2014/main" id="{A7D667EF-9EB4-4916-A141-AEC6DAED5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382" y="1446180"/>
              <a:ext cx="2143179" cy="2071717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5" name="Oval 7">
              <a:extLst>
                <a:ext uri="{FF2B5EF4-FFF2-40B4-BE49-F238E27FC236}">
                  <a16:creationId xmlns:a16="http://schemas.microsoft.com/office/drawing/2014/main" id="{3491724F-990D-4EDF-9285-22ECA9428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823" y="1446179"/>
              <a:ext cx="2060576" cy="2125663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0" name="Oval 8">
              <a:extLst>
                <a:ext uri="{FF2B5EF4-FFF2-40B4-BE49-F238E27FC236}">
                  <a16:creationId xmlns:a16="http://schemas.microsoft.com/office/drawing/2014/main" id="{2571E682-F022-4DA8-819E-7D0391CB94E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855250" y="1950254"/>
              <a:ext cx="180974" cy="47121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7" name="Oval 9">
              <a:extLst>
                <a:ext uri="{FF2B5EF4-FFF2-40B4-BE49-F238E27FC236}">
                  <a16:creationId xmlns:a16="http://schemas.microsoft.com/office/drawing/2014/main" id="{2834A36A-0330-4CA9-BFBA-CB3BEAE65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51" y="2236406"/>
              <a:ext cx="180974" cy="471218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2" name="Oval 10">
              <a:extLst>
                <a:ext uri="{FF2B5EF4-FFF2-40B4-BE49-F238E27FC236}">
                  <a16:creationId xmlns:a16="http://schemas.microsoft.com/office/drawing/2014/main" id="{4AB130EC-AAB6-47B3-998F-47DC90ED3AD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067389" y="2451020"/>
              <a:ext cx="1577284" cy="47121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</a:ln>
            <a:effectLst/>
          </p:spPr>
          <p:txBody>
            <a:bodyPr anchor="ctr">
              <a:spAutoFit/>
            </a:bodyPr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9" name="Oval 11">
              <a:extLst>
                <a:ext uri="{FF2B5EF4-FFF2-40B4-BE49-F238E27FC236}">
                  <a16:creationId xmlns:a16="http://schemas.microsoft.com/office/drawing/2014/main" id="{A62D8CEE-7241-4C34-8D9F-2D58C732E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389" y="1950254"/>
              <a:ext cx="1577284" cy="47121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7C6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grpSp>
          <p:nvGrpSpPr>
            <p:cNvPr id="35860" name="组合 48">
              <a:extLst>
                <a:ext uri="{FF2B5EF4-FFF2-40B4-BE49-F238E27FC236}">
                  <a16:creationId xmlns:a16="http://schemas.microsoft.com/office/drawing/2014/main" id="{336CA05B-C058-4012-ACC1-39E3717AE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1009" y="1303302"/>
              <a:ext cx="7453482" cy="2855949"/>
              <a:chOff x="1281009" y="1303302"/>
              <a:chExt cx="7453482" cy="2855949"/>
            </a:xfrm>
          </p:grpSpPr>
          <p:sp>
            <p:nvSpPr>
              <p:cNvPr id="48" name="AutoShape 15">
                <a:extLst>
                  <a:ext uri="{FF2B5EF4-FFF2-40B4-BE49-F238E27FC236}">
                    <a16:creationId xmlns:a16="http://schemas.microsoft.com/office/drawing/2014/main" id="{76DA14B8-215F-4A78-AF0A-3B1D186D2EC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94940" y="3017104"/>
                <a:ext cx="2238776" cy="570748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低铜</a:t>
                </a:r>
              </a:p>
            </p:txBody>
          </p:sp>
          <p:sp>
            <p:nvSpPr>
              <p:cNvPr id="34" name="AutoShape 12">
                <a:extLst>
                  <a:ext uri="{FF2B5EF4-FFF2-40B4-BE49-F238E27FC236}">
                    <a16:creationId xmlns:a16="http://schemas.microsoft.com/office/drawing/2014/main" id="{CF3ADF18-2C0C-468A-BB1A-701A7A09D7F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81009" y="3589408"/>
                <a:ext cx="2148289" cy="56919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AutoShape 13">
                <a:extLst>
                  <a:ext uri="{FF2B5EF4-FFF2-40B4-BE49-F238E27FC236}">
                    <a16:creationId xmlns:a16="http://schemas.microsoft.com/office/drawing/2014/main" id="{E744851F-EE94-453A-9572-C25B9D10272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81009" y="3017104"/>
                <a:ext cx="2148289" cy="57230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36" name="AutoShape 14">
                <a:extLst>
                  <a:ext uri="{FF2B5EF4-FFF2-40B4-BE49-F238E27FC236}">
                    <a16:creationId xmlns:a16="http://schemas.microsoft.com/office/drawing/2014/main" id="{BD8AD858-6678-4004-92FA-ED10A82ED3E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81009" y="2446354"/>
                <a:ext cx="2148289" cy="56919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37" name="AutoShape 15">
                <a:extLst>
                  <a:ext uri="{FF2B5EF4-FFF2-40B4-BE49-F238E27FC236}">
                    <a16:creationId xmlns:a16="http://schemas.microsoft.com/office/drawing/2014/main" id="{98B5D36A-3B03-4266-94C2-37D17060045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94940" y="2446354"/>
                <a:ext cx="2238776" cy="56919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高钾、低钾</a:t>
                </a:r>
              </a:p>
            </p:txBody>
          </p:sp>
          <p:sp>
            <p:nvSpPr>
              <p:cNvPr id="38" name="AutoShape 16">
                <a:extLst>
                  <a:ext uri="{FF2B5EF4-FFF2-40B4-BE49-F238E27FC236}">
                    <a16:creationId xmlns:a16="http://schemas.microsoft.com/office/drawing/2014/main" id="{EE81FEB9-DB57-41BA-A15B-37588B6A283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94940" y="1874050"/>
                <a:ext cx="2238776" cy="57230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限钠（盐）</a:t>
                </a:r>
              </a:p>
            </p:txBody>
          </p:sp>
          <p:sp>
            <p:nvSpPr>
              <p:cNvPr id="39" name="AutoShape 17">
                <a:extLst>
                  <a:ext uri="{FF2B5EF4-FFF2-40B4-BE49-F238E27FC236}">
                    <a16:creationId xmlns:a16="http://schemas.microsoft.com/office/drawing/2014/main" id="{51057995-C5F9-4607-97D0-F2F7BF500B2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6494940" y="1303302"/>
                <a:ext cx="2238776" cy="569194"/>
              </a:xfrm>
              <a:prstGeom prst="can">
                <a:avLst>
                  <a:gd name="adj" fmla="val 2500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>
                  <a:buFontTx/>
                  <a:buNone/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</a:rPr>
                  <a:t>调整膳食纤维</a:t>
                </a:r>
              </a:p>
            </p:txBody>
          </p:sp>
        </p:grpSp>
        <p:sp>
          <p:nvSpPr>
            <p:cNvPr id="40" name="Text Box 18">
              <a:extLst>
                <a:ext uri="{FF2B5EF4-FFF2-40B4-BE49-F238E27FC236}">
                  <a16:creationId xmlns:a16="http://schemas.microsoft.com/office/drawing/2014/main" id="{8DB95BBE-6349-4B44-A589-5C9962499FB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435578" y="1874050"/>
              <a:ext cx="982877" cy="1045077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治疗</a:t>
              </a:r>
              <a:endParaRPr lang="en-US" altLang="zh-C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  <a:p>
              <a:pPr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膳食</a:t>
              </a:r>
            </a:p>
          </p:txBody>
        </p:sp>
        <p:sp>
          <p:nvSpPr>
            <p:cNvPr id="41" name="AutoShape 19">
              <a:extLst>
                <a:ext uri="{FF2B5EF4-FFF2-40B4-BE49-F238E27FC236}">
                  <a16:creationId xmlns:a16="http://schemas.microsoft.com/office/drawing/2014/main" id="{252C52BF-1F47-49A2-9CF1-33AF70996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775" y="4732460"/>
              <a:ext cx="7429305" cy="214303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accent1">
                  <a:lumMod val="75000"/>
                  <a:alpha val="64000"/>
                </a:schemeClr>
              </a:solidFill>
              <a:round/>
            </a:ln>
            <a:effectLst/>
          </p:spPr>
          <p:txBody>
            <a:bodyPr wrap="none" anchor="ctr"/>
            <a:lstStyle/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b="1" dirty="0">
                  <a:cs typeface="Times New Roman" panose="02020603050405020304" pitchFamily="18" charset="0"/>
                </a:rPr>
                <a:t>   根据患者不同的病情，调整营养素，以满足疾 病治疗对</a:t>
              </a:r>
              <a:endParaRPr lang="en-US" altLang="zh-CN" sz="2000" b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buFontTx/>
                <a:buNone/>
                <a:defRPr/>
              </a:pPr>
              <a:r>
                <a:rPr lang="zh-CN" altLang="en-US" sz="2000" b="1" dirty="0">
                  <a:cs typeface="Times New Roman" panose="02020603050405020304" pitchFamily="18" charset="0"/>
                </a:rPr>
                <a:t>      营养素的需要，以治疗疾病和促进健康。</a:t>
              </a: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2000" b="1" dirty="0">
                  <a:cs typeface="Times New Roman" panose="02020603050405020304" pitchFamily="18" charset="0"/>
                </a:rPr>
                <a:t>  基本原则是以平衡饮食为基础，在允许的范围内，除必须</a:t>
              </a:r>
              <a:endParaRPr lang="en-US" altLang="zh-CN" sz="2000" b="1" dirty="0"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buFontTx/>
                <a:buNone/>
                <a:defRPr/>
              </a:pPr>
              <a:r>
                <a:rPr lang="zh-CN" altLang="en-US" sz="2000" b="1" dirty="0">
                  <a:cs typeface="Times New Roman" panose="02020603050405020304" pitchFamily="18" charset="0"/>
                </a:rPr>
                <a:t>      限制的营养外，其他均应供给齐全，配比合理</a:t>
              </a:r>
              <a:r>
                <a:rPr lang="zh-CN" altLang="en-US" sz="2000" dirty="0"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42" name="Text Box 20">
              <a:extLst>
                <a:ext uri="{FF2B5EF4-FFF2-40B4-BE49-F238E27FC236}">
                  <a16:creationId xmlns:a16="http://schemas.microsoft.com/office/drawing/2014/main" id="{E975D226-89D8-474A-AD36-7922CB8590F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853574" y="1517916"/>
              <a:ext cx="180974" cy="35924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endPara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1" name="Text Box 20">
              <a:extLst>
                <a:ext uri="{FF2B5EF4-FFF2-40B4-BE49-F238E27FC236}">
                  <a16:creationId xmlns:a16="http://schemas.microsoft.com/office/drawing/2014/main" id="{D8AC6F1C-B276-43BE-BE1C-B7F0281BE93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12211" y="3118190"/>
              <a:ext cx="1085846" cy="35924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r>
                <a:rPr lang="zh-CN" altLang="en-US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限制糖类</a:t>
              </a:r>
              <a:endParaRPr lang="en-US" altLang="zh-CN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2" name="Text Box 20">
              <a:extLst>
                <a:ext uri="{FF2B5EF4-FFF2-40B4-BE49-F238E27FC236}">
                  <a16:creationId xmlns:a16="http://schemas.microsoft.com/office/drawing/2014/main" id="{3DBC5CDE-5F3A-4B12-BCC0-ED238130695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02851" y="3732484"/>
              <a:ext cx="1990717" cy="35924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r>
                <a:rPr lang="zh-CN" altLang="en-US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限脂肪、限胆固醇</a:t>
              </a:r>
              <a:endParaRPr lang="en-US" altLang="zh-CN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3BD9BB07-50DF-44E5-8BF3-2D27EB8C3D2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81009" y="2547441"/>
              <a:ext cx="1500838" cy="35924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buFontTx/>
                <a:buNone/>
                <a:defRPr/>
              </a:pPr>
              <a:r>
                <a:rPr lang="zh-CN" altLang="en-US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低蛋白</a:t>
              </a:r>
              <a:endParaRPr lang="en-US" altLang="zh-CN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6" name="Text Box 20">
              <a:extLst>
                <a:ext uri="{FF2B5EF4-FFF2-40B4-BE49-F238E27FC236}">
                  <a16:creationId xmlns:a16="http://schemas.microsoft.com/office/drawing/2014/main" id="{16237B31-5764-46BF-8910-2DEFD750B2A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6947375" y="3595628"/>
              <a:ext cx="1312063" cy="35924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eaLnBrk="0" hangingPunct="0">
                <a:buFontTx/>
                <a:buNone/>
                <a:defRPr/>
              </a:pPr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</a:rPr>
                <a:t>低蛋白膳食</a:t>
              </a:r>
              <a:endPara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29" name="AutoShape 14">
            <a:extLst>
              <a:ext uri="{FF2B5EF4-FFF2-40B4-BE49-F238E27FC236}">
                <a16:creationId xmlns:a16="http://schemas.microsoft.com/office/drawing/2014/main" id="{0AC7B17B-E5CA-4791-B69A-46122E6330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4225" y="1214438"/>
            <a:ext cx="2147888" cy="56991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zh-CN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低能量</a:t>
            </a:r>
          </a:p>
        </p:txBody>
      </p:sp>
      <p:sp>
        <p:nvSpPr>
          <p:cNvPr id="31" name="AutoShape 14">
            <a:extLst>
              <a:ext uri="{FF2B5EF4-FFF2-40B4-BE49-F238E27FC236}">
                <a16:creationId xmlns:a16="http://schemas.microsoft.com/office/drawing/2014/main" id="{FD06B496-6795-4AD8-8DC0-95F0BB1FF94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118225" y="2928938"/>
            <a:ext cx="2214563" cy="56991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</a:rPr>
              <a:t>限嘌呤</a:t>
            </a:r>
          </a:p>
        </p:txBody>
      </p:sp>
      <p:sp>
        <p:nvSpPr>
          <p:cNvPr id="33" name="AutoShape 14">
            <a:extLst>
              <a:ext uri="{FF2B5EF4-FFF2-40B4-BE49-F238E27FC236}">
                <a16:creationId xmlns:a16="http://schemas.microsoft.com/office/drawing/2014/main" id="{B16B0A79-EFD3-4804-A9DB-46775516A200}"/>
              </a:ext>
            </a:extLst>
          </p:cNvPr>
          <p:cNvSpPr>
            <a:spLocks noChangeArrowheads="1"/>
          </p:cNvSpPr>
          <p:nvPr/>
        </p:nvSpPr>
        <p:spPr bwMode="gray">
          <a:xfrm>
            <a:off x="806450" y="3500438"/>
            <a:ext cx="2147888" cy="56991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en-US" altLang="zh-CN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MCT</a:t>
            </a:r>
            <a:endParaRPr lang="zh-CN" altLang="en-US" b="1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3" name="AutoShape 14">
            <a:extLst>
              <a:ext uri="{FF2B5EF4-FFF2-40B4-BE49-F238E27FC236}">
                <a16:creationId xmlns:a16="http://schemas.microsoft.com/office/drawing/2014/main" id="{7B94B0B3-860F-403C-9B7E-34E55A796725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4225" y="642938"/>
            <a:ext cx="2147888" cy="569912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zh-CN" alt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高能量高蛋白</a:t>
            </a:r>
          </a:p>
        </p:txBody>
      </p:sp>
      <p:grpSp>
        <p:nvGrpSpPr>
          <p:cNvPr id="35847" name="Group 15">
            <a:extLst>
              <a:ext uri="{FF2B5EF4-FFF2-40B4-BE49-F238E27FC236}">
                <a16:creationId xmlns:a16="http://schemas.microsoft.com/office/drawing/2014/main" id="{027BBB5B-3F22-4383-8F23-DC116274CAA7}"/>
              </a:ext>
            </a:extLst>
          </p:cNvPr>
          <p:cNvGrpSpPr>
            <a:grpSpLocks/>
          </p:cNvGrpSpPr>
          <p:nvPr/>
        </p:nvGrpSpPr>
        <p:grpSpPr bwMode="auto">
          <a:xfrm>
            <a:off x="2393950" y="109538"/>
            <a:ext cx="4133850" cy="749300"/>
            <a:chOff x="3506" y="-951"/>
            <a:chExt cx="1536" cy="1328"/>
          </a:xfrm>
        </p:grpSpPr>
        <p:sp>
          <p:nvSpPr>
            <p:cNvPr id="35849" name="AutoShape 17">
              <a:extLst>
                <a:ext uri="{FF2B5EF4-FFF2-40B4-BE49-F238E27FC236}">
                  <a16:creationId xmlns:a16="http://schemas.microsoft.com/office/drawing/2014/main" id="{34FD26C0-3F80-4C37-941F-359D7C7BF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-951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35850" name="AutoShape 18">
              <a:extLst>
                <a:ext uri="{FF2B5EF4-FFF2-40B4-BE49-F238E27FC236}">
                  <a16:creationId xmlns:a16="http://schemas.microsoft.com/office/drawing/2014/main" id="{DA3F35FE-93EF-4B73-B7DB-FD9657CE0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-891"/>
              <a:ext cx="1350" cy="1167"/>
            </a:xfrm>
            <a:prstGeom prst="hexagon">
              <a:avLst>
                <a:gd name="adj" fmla="val 28894"/>
                <a:gd name="vf" fmla="val 115470"/>
              </a:avLst>
            </a:prstGeom>
            <a:solidFill>
              <a:srgbClr val="FFC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35848" name="Text Box 21">
            <a:extLst>
              <a:ext uri="{FF2B5EF4-FFF2-40B4-BE49-F238E27FC236}">
                <a16:creationId xmlns:a16="http://schemas.microsoft.com/office/drawing/2014/main" id="{1D7745D9-FAC7-434A-913C-E8573694A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184150"/>
            <a:ext cx="31115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chemeClr val="bg1"/>
                </a:solidFill>
                <a:ea typeface="黑体" panose="02010609060101010101" pitchFamily="49" charset="-122"/>
              </a:rPr>
              <a:t>2    </a:t>
            </a:r>
            <a:r>
              <a:rPr lang="zh-CN" altLang="en-US" sz="3200" b="1">
                <a:solidFill>
                  <a:schemeClr val="bg1"/>
                </a:solidFill>
                <a:ea typeface="黑体" panose="02010609060101010101" pitchFamily="49" charset="-122"/>
              </a:rPr>
              <a:t>治疗膳食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8">
            <a:extLst>
              <a:ext uri="{FF2B5EF4-FFF2-40B4-BE49-F238E27FC236}">
                <a16:creationId xmlns:a16="http://schemas.microsoft.com/office/drawing/2014/main" id="{424A3044-AE6B-49C8-AF29-416A8587E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1851025"/>
            <a:ext cx="8229600" cy="37544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4FE"/>
              </a:gs>
              <a:gs pos="50000">
                <a:schemeClr val="bg1"/>
              </a:gs>
              <a:gs pos="100000">
                <a:srgbClr val="B8D4FE"/>
              </a:gs>
            </a:gsLst>
            <a:lin ang="5400000" scaled="1"/>
          </a:gradFill>
          <a:ln w="38100">
            <a:solidFill>
              <a:srgbClr val="99CCFF"/>
            </a:solidFill>
            <a:round/>
          </a:ln>
          <a:effectLst/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D47D757-BDAF-4691-9CEF-6A085ED3379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436813" y="2757488"/>
            <a:ext cx="5695950" cy="2062162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b="1"/>
              <a:t>糖尿病</a:t>
            </a:r>
            <a:endParaRPr lang="en-US" altLang="zh-CN" b="1"/>
          </a:p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zh-CN" altLang="en-US" b="1"/>
              <a:t>糖耐量异常</a:t>
            </a:r>
            <a:endParaRPr lang="en-US" altLang="zh-CN" b="1"/>
          </a:p>
          <a:p>
            <a:pPr eaLnBrk="1" hangingPunct="1">
              <a:lnSpc>
                <a:spcPct val="140000"/>
              </a:lnSpc>
              <a:buFont typeface="Wingdings" panose="05000000000000000000" pitchFamily="2" charset="2"/>
              <a:buChar char="ü"/>
            </a:pPr>
            <a:r>
              <a:rPr lang="zh-CN" altLang="en-US" b="1"/>
              <a:t>妊娠糖尿病</a:t>
            </a:r>
          </a:p>
        </p:txBody>
      </p:sp>
      <p:grpSp>
        <p:nvGrpSpPr>
          <p:cNvPr id="36868" name="组合 5">
            <a:extLst>
              <a:ext uri="{FF2B5EF4-FFF2-40B4-BE49-F238E27FC236}">
                <a16:creationId xmlns:a16="http://schemas.microsoft.com/office/drawing/2014/main" id="{55D0D981-439F-45B6-838E-5DD933BE186A}"/>
              </a:ext>
            </a:extLst>
          </p:cNvPr>
          <p:cNvGrpSpPr>
            <a:grpSpLocks/>
          </p:cNvGrpSpPr>
          <p:nvPr/>
        </p:nvGrpSpPr>
        <p:grpSpPr bwMode="auto">
          <a:xfrm>
            <a:off x="220663" y="119063"/>
            <a:ext cx="3436937" cy="892175"/>
            <a:chOff x="3277407" y="428604"/>
            <a:chExt cx="3437733" cy="892160"/>
          </a:xfrm>
        </p:grpSpPr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B098AD81-EC8F-46BF-8C20-95FCD368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5346" y="1196941"/>
              <a:ext cx="3429794" cy="1238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4C75C1E2-91AA-4868-8014-3DCA724F7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407" y="428604"/>
              <a:ext cx="3429794" cy="754049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50000">
                  <a:schemeClr val="accent1">
                    <a:gamma/>
                    <a:shade val="46275"/>
                    <a:invGamma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  <a:ln w="12700" algn="ctr">
              <a:solidFill>
                <a:srgbClr val="003366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糖尿病膳食</a:t>
              </a:r>
            </a:p>
          </p:txBody>
        </p:sp>
      </p:grpSp>
      <p:grpSp>
        <p:nvGrpSpPr>
          <p:cNvPr id="36869" name="组合 12">
            <a:extLst>
              <a:ext uri="{FF2B5EF4-FFF2-40B4-BE49-F238E27FC236}">
                <a16:creationId xmlns:a16="http://schemas.microsoft.com/office/drawing/2014/main" id="{F48FA2FE-BAA4-4036-8C05-283CDE7EDDD9}"/>
              </a:ext>
            </a:extLst>
          </p:cNvPr>
          <p:cNvGrpSpPr>
            <a:grpSpLocks/>
          </p:cNvGrpSpPr>
          <p:nvPr/>
        </p:nvGrpSpPr>
        <p:grpSpPr bwMode="auto">
          <a:xfrm>
            <a:off x="811213" y="2928938"/>
            <a:ext cx="1503362" cy="1500187"/>
            <a:chOff x="1571604" y="2857496"/>
            <a:chExt cx="1502732" cy="1500198"/>
          </a:xfrm>
        </p:grpSpPr>
        <p:pic>
          <p:nvPicPr>
            <p:cNvPr id="36870" name="Picture 5" descr="YG_circle001">
              <a:extLst>
                <a:ext uri="{FF2B5EF4-FFF2-40B4-BE49-F238E27FC236}">
                  <a16:creationId xmlns:a16="http://schemas.microsoft.com/office/drawing/2014/main" id="{0671241C-3052-49C4-98A2-EA1E7F557C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2857496"/>
              <a:ext cx="1502732" cy="150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1" name="Text Box 6">
              <a:extLst>
                <a:ext uri="{FF2B5EF4-FFF2-40B4-BE49-F238E27FC236}">
                  <a16:creationId xmlns:a16="http://schemas.microsoft.com/office/drawing/2014/main" id="{33D1C564-481B-4536-B374-BA46D60108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3242" y="3357562"/>
              <a:ext cx="12556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适应症</a:t>
              </a:r>
            </a:p>
          </p:txBody>
        </p:sp>
      </p:grp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>
            <a:extLst>
              <a:ext uri="{FF2B5EF4-FFF2-40B4-BE49-F238E27FC236}">
                <a16:creationId xmlns:a16="http://schemas.microsoft.com/office/drawing/2014/main" id="{FF13E37A-76CA-43CA-9953-74D830F1E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2111375"/>
            <a:ext cx="8162925" cy="36798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4FE"/>
              </a:gs>
              <a:gs pos="50000">
                <a:schemeClr val="bg1"/>
              </a:gs>
              <a:gs pos="100000">
                <a:srgbClr val="B8D4FE"/>
              </a:gs>
            </a:gsLst>
            <a:lin ang="5400000" scaled="1"/>
          </a:gradFill>
          <a:ln w="38100">
            <a:solidFill>
              <a:srgbClr val="99CCFF"/>
            </a:solidFill>
            <a:round/>
          </a:ln>
          <a:effectLst/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37891" name="组合 6">
            <a:extLst>
              <a:ext uri="{FF2B5EF4-FFF2-40B4-BE49-F238E27FC236}">
                <a16:creationId xmlns:a16="http://schemas.microsoft.com/office/drawing/2014/main" id="{42195956-D8A5-46C6-8522-149BA375D895}"/>
              </a:ext>
            </a:extLst>
          </p:cNvPr>
          <p:cNvGrpSpPr>
            <a:grpSpLocks/>
          </p:cNvGrpSpPr>
          <p:nvPr/>
        </p:nvGrpSpPr>
        <p:grpSpPr bwMode="auto">
          <a:xfrm>
            <a:off x="893763" y="3195638"/>
            <a:ext cx="1503362" cy="1500187"/>
            <a:chOff x="1571604" y="2857496"/>
            <a:chExt cx="1502732" cy="1500198"/>
          </a:xfrm>
        </p:grpSpPr>
        <p:pic>
          <p:nvPicPr>
            <p:cNvPr id="37896" name="Picture 5" descr="YG_circle001">
              <a:extLst>
                <a:ext uri="{FF2B5EF4-FFF2-40B4-BE49-F238E27FC236}">
                  <a16:creationId xmlns:a16="http://schemas.microsoft.com/office/drawing/2014/main" id="{1E709051-0D34-4615-A0D9-C2FF2A62CB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2857496"/>
              <a:ext cx="1502732" cy="150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7" name="Text Box 6">
              <a:extLst>
                <a:ext uri="{FF2B5EF4-FFF2-40B4-BE49-F238E27FC236}">
                  <a16:creationId xmlns:a16="http://schemas.microsoft.com/office/drawing/2014/main" id="{F48F5D9D-F334-4B96-A0EC-E104EA786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3242" y="3357562"/>
              <a:ext cx="12556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适应症</a:t>
              </a:r>
            </a:p>
          </p:txBody>
        </p:sp>
      </p:grpSp>
      <p:grpSp>
        <p:nvGrpSpPr>
          <p:cNvPr id="37892" name="组合 9">
            <a:extLst>
              <a:ext uri="{FF2B5EF4-FFF2-40B4-BE49-F238E27FC236}">
                <a16:creationId xmlns:a16="http://schemas.microsoft.com/office/drawing/2014/main" id="{12EE9A9D-80E8-4599-BB8F-2B0D438EE0DC}"/>
              </a:ext>
            </a:extLst>
          </p:cNvPr>
          <p:cNvGrpSpPr>
            <a:grpSpLocks/>
          </p:cNvGrpSpPr>
          <p:nvPr/>
        </p:nvGrpSpPr>
        <p:grpSpPr bwMode="auto">
          <a:xfrm>
            <a:off x="561975" y="146050"/>
            <a:ext cx="3436938" cy="892175"/>
            <a:chOff x="3286116" y="1357298"/>
            <a:chExt cx="3437733" cy="892160"/>
          </a:xfrm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1FF84992-A86D-4C69-99EC-290DD0CF0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056" y="2125635"/>
              <a:ext cx="3429793" cy="1238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4121C269-FDFF-41BD-BCA0-F2F5D8EA4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6116" y="1357298"/>
              <a:ext cx="3429793" cy="75405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50000">
                  <a:schemeClr val="accent1">
                    <a:gamma/>
                    <a:shade val="46275"/>
                    <a:invGamma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  <a:ln w="12700" algn="ctr">
              <a:solidFill>
                <a:srgbClr val="003366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低蛋白膳食</a:t>
              </a:r>
            </a:p>
          </p:txBody>
        </p:sp>
      </p:grpSp>
      <p:sp>
        <p:nvSpPr>
          <p:cNvPr id="37893" name="Rectangle 3">
            <a:extLst>
              <a:ext uri="{FF2B5EF4-FFF2-40B4-BE49-F238E27FC236}">
                <a16:creationId xmlns:a16="http://schemas.microsoft.com/office/drawing/2014/main" id="{B8093DAD-A521-4A58-8EDD-2517E24C3BB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757488" y="2808288"/>
            <a:ext cx="5634037" cy="192881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2400" b="1"/>
              <a:t>急、慢性肾炎，急、慢性肾功能不全，尿毒症患者。</a:t>
            </a:r>
            <a:endParaRPr lang="en-US" altLang="zh-CN" sz="2400" b="1"/>
          </a:p>
          <a:p>
            <a:pPr eaLnBrk="1" hangingPunct="1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2400" b="1"/>
              <a:t>肝功能不全或肝昏迷前期患者。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>
            <a:extLst>
              <a:ext uri="{FF2B5EF4-FFF2-40B4-BE49-F238E27FC236}">
                <a16:creationId xmlns:a16="http://schemas.microsoft.com/office/drawing/2014/main" id="{E55F1B84-40EB-4C87-8325-725137047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3440113"/>
            <a:ext cx="8594725" cy="27654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4FE"/>
              </a:gs>
              <a:gs pos="50000">
                <a:schemeClr val="bg1"/>
              </a:gs>
              <a:gs pos="100000">
                <a:srgbClr val="B8D4FE"/>
              </a:gs>
            </a:gsLst>
            <a:lin ang="5400000" scaled="1"/>
          </a:gradFill>
          <a:ln w="38100">
            <a:solidFill>
              <a:srgbClr val="99CCFF"/>
            </a:solidFill>
            <a:round/>
          </a:ln>
          <a:effectLst/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1028" name="组合 12">
            <a:extLst>
              <a:ext uri="{FF2B5EF4-FFF2-40B4-BE49-F238E27FC236}">
                <a16:creationId xmlns:a16="http://schemas.microsoft.com/office/drawing/2014/main" id="{886DDD3B-2B17-4E18-AFCE-91B30F1124B6}"/>
              </a:ext>
            </a:extLst>
          </p:cNvPr>
          <p:cNvGrpSpPr>
            <a:grpSpLocks/>
          </p:cNvGrpSpPr>
          <p:nvPr/>
        </p:nvGrpSpPr>
        <p:grpSpPr bwMode="auto">
          <a:xfrm>
            <a:off x="660400" y="1754188"/>
            <a:ext cx="1584325" cy="1500187"/>
            <a:chOff x="1783384" y="3143248"/>
            <a:chExt cx="1584114" cy="1500198"/>
          </a:xfrm>
        </p:grpSpPr>
        <p:pic>
          <p:nvPicPr>
            <p:cNvPr id="1032" name="Picture 5" descr="YG_circle001">
              <a:extLst>
                <a:ext uri="{FF2B5EF4-FFF2-40B4-BE49-F238E27FC236}">
                  <a16:creationId xmlns:a16="http://schemas.microsoft.com/office/drawing/2014/main" id="{32761107-40D3-42ED-A482-AB647A44A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384" y="3143248"/>
              <a:ext cx="1502732" cy="150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3" name="Text Box 6">
              <a:extLst>
                <a:ext uri="{FF2B5EF4-FFF2-40B4-BE49-F238E27FC236}">
                  <a16:creationId xmlns:a16="http://schemas.microsoft.com/office/drawing/2014/main" id="{898BEAD0-5B76-4766-BDEB-E89BDCF7E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314" y="3500438"/>
              <a:ext cx="1255184" cy="82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制剂</a:t>
              </a:r>
            </a:p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举例</a:t>
              </a:r>
            </a:p>
          </p:txBody>
        </p:sp>
      </p:grpSp>
      <p:grpSp>
        <p:nvGrpSpPr>
          <p:cNvPr id="1029" name="组合 9">
            <a:extLst>
              <a:ext uri="{FF2B5EF4-FFF2-40B4-BE49-F238E27FC236}">
                <a16:creationId xmlns:a16="http://schemas.microsoft.com/office/drawing/2014/main" id="{C0CB059B-4956-468F-B587-435C71A58A6C}"/>
              </a:ext>
            </a:extLst>
          </p:cNvPr>
          <p:cNvGrpSpPr>
            <a:grpSpLocks/>
          </p:cNvGrpSpPr>
          <p:nvPr/>
        </p:nvGrpSpPr>
        <p:grpSpPr bwMode="auto">
          <a:xfrm>
            <a:off x="536575" y="141288"/>
            <a:ext cx="3600450" cy="892175"/>
            <a:chOff x="3277407" y="428604"/>
            <a:chExt cx="3437733" cy="892160"/>
          </a:xfrm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63E0EC53-6CE1-4AA4-97E7-54C73B307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4986" y="1196941"/>
              <a:ext cx="3430154" cy="1238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3ECD7889-DD13-4472-934F-F451B7740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407" y="428604"/>
              <a:ext cx="3430155" cy="754049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50000">
                  <a:schemeClr val="accent1">
                    <a:gamma/>
                    <a:shade val="46275"/>
                    <a:invGamma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  <a:ln w="12700" algn="ctr">
              <a:solidFill>
                <a:srgbClr val="003366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en-US" altLang="zh-CN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MCT</a:t>
              </a: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膳食</a:t>
              </a:r>
            </a:p>
          </p:txBody>
        </p:sp>
      </p:grpSp>
      <p:graphicFrame>
        <p:nvGraphicFramePr>
          <p:cNvPr id="1026" name="Object 9">
            <a:extLst>
              <a:ext uri="{FF2B5EF4-FFF2-40B4-BE49-F238E27FC236}">
                <a16:creationId xmlns:a16="http://schemas.microsoft.com/office/drawing/2014/main" id="{4FD87031-9806-4FFE-B953-8047D96CB671}"/>
              </a:ext>
            </a:extLst>
          </p:cNvPr>
          <p:cNvGraphicFramePr>
            <a:graphicFrameLocks/>
          </p:cNvGraphicFramePr>
          <p:nvPr/>
        </p:nvGraphicFramePr>
        <p:xfrm>
          <a:off x="536575" y="3640138"/>
          <a:ext cx="8054975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6568200" imgH="2399400" progId="Word.Document.8">
                  <p:embed/>
                </p:oleObj>
              </mc:Choice>
              <mc:Fallback>
                <p:oleObj r:id="rId3" imgW="6568200" imgH="2399400" progId="Word.Document.8">
                  <p:embed/>
                  <p:pic>
                    <p:nvPicPr>
                      <p:cNvPr id="1026" name="Object 9">
                        <a:extLst>
                          <a:ext uri="{FF2B5EF4-FFF2-40B4-BE49-F238E27FC236}">
                            <a16:creationId xmlns:a16="http://schemas.microsoft.com/office/drawing/2014/main" id="{4FD87031-9806-4FFE-B953-8047D96CB67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" y="3640138"/>
                        <a:ext cx="8054975" cy="294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>
            <a:extLst>
              <a:ext uri="{FF2B5EF4-FFF2-40B4-BE49-F238E27FC236}">
                <a16:creationId xmlns:a16="http://schemas.microsoft.com/office/drawing/2014/main" id="{C277B133-01CC-498B-AEAE-A8F3BCEDE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3" y="2311400"/>
            <a:ext cx="8156575" cy="31416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8D4FE"/>
              </a:gs>
              <a:gs pos="50000">
                <a:schemeClr val="bg1"/>
              </a:gs>
              <a:gs pos="100000">
                <a:srgbClr val="B8D4FE"/>
              </a:gs>
            </a:gsLst>
            <a:lin ang="5400000" scaled="1"/>
          </a:gradFill>
          <a:ln w="38100">
            <a:solidFill>
              <a:srgbClr val="99CCFF"/>
            </a:solidFill>
            <a:round/>
          </a:ln>
          <a:effectLst/>
        </p:spPr>
        <p:txBody>
          <a:bodyPr wrap="none" anchor="ctr"/>
          <a:lstStyle/>
          <a:p>
            <a:pPr eaLnBrk="0" hangingPunct="0">
              <a:buFontTx/>
              <a:buNone/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38915" name="组合 6">
            <a:extLst>
              <a:ext uri="{FF2B5EF4-FFF2-40B4-BE49-F238E27FC236}">
                <a16:creationId xmlns:a16="http://schemas.microsoft.com/office/drawing/2014/main" id="{92B8DC59-5830-44DC-BAB6-96F853975167}"/>
              </a:ext>
            </a:extLst>
          </p:cNvPr>
          <p:cNvGrpSpPr>
            <a:grpSpLocks/>
          </p:cNvGrpSpPr>
          <p:nvPr/>
        </p:nvGrpSpPr>
        <p:grpSpPr bwMode="auto">
          <a:xfrm>
            <a:off x="912813" y="3222625"/>
            <a:ext cx="1558925" cy="1500188"/>
            <a:chOff x="1571604" y="3071810"/>
            <a:chExt cx="1559301" cy="1500198"/>
          </a:xfrm>
        </p:grpSpPr>
        <p:pic>
          <p:nvPicPr>
            <p:cNvPr id="38920" name="Picture 5" descr="YG_circle001">
              <a:extLst>
                <a:ext uri="{FF2B5EF4-FFF2-40B4-BE49-F238E27FC236}">
                  <a16:creationId xmlns:a16="http://schemas.microsoft.com/office/drawing/2014/main" id="{ACA32BAA-D3AB-426C-844A-6E4BD4DA7C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04" y="3071810"/>
              <a:ext cx="1502732" cy="1500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1" name="Text Box 6">
              <a:extLst>
                <a:ext uri="{FF2B5EF4-FFF2-40B4-BE49-F238E27FC236}">
                  <a16:creationId xmlns:a16="http://schemas.microsoft.com/office/drawing/2014/main" id="{F85F8A4D-CA09-4E2D-BBC0-D1D65EF9A5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5720" y="3429000"/>
              <a:ext cx="1255185" cy="82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食谱</a:t>
              </a:r>
            </a:p>
            <a:p>
              <a:r>
                <a:rPr lang="zh-CN" altLang="en-US" sz="2400" b="1">
                  <a:solidFill>
                    <a:srgbClr val="003399"/>
                  </a:solidFill>
                  <a:latin typeface="Arial" panose="020B0604020202020204" pitchFamily="34" charset="0"/>
                </a:rPr>
                <a:t>举例</a:t>
              </a:r>
            </a:p>
          </p:txBody>
        </p:sp>
      </p:grpSp>
      <p:grpSp>
        <p:nvGrpSpPr>
          <p:cNvPr id="38916" name="组合 9">
            <a:extLst>
              <a:ext uri="{FF2B5EF4-FFF2-40B4-BE49-F238E27FC236}">
                <a16:creationId xmlns:a16="http://schemas.microsoft.com/office/drawing/2014/main" id="{48ECF62F-6607-4CC9-8E96-82095218CDB0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95250"/>
            <a:ext cx="4105275" cy="892175"/>
            <a:chOff x="3277407" y="428604"/>
            <a:chExt cx="3437733" cy="892160"/>
          </a:xfrm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E5161DF-208C-4BC6-A82C-D406329B8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5383" y="1196941"/>
              <a:ext cx="3429757" cy="123823"/>
            </a:xfrm>
            <a:prstGeom prst="rect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12700" algn="ctr">
              <a:noFill/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FCF9C835-9B56-425D-AE9C-08B613C1C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407" y="428604"/>
              <a:ext cx="3429757" cy="75405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50000">
                  <a:schemeClr val="accent1">
                    <a:gamma/>
                    <a:shade val="46275"/>
                    <a:invGamma/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0" scaled="1"/>
            </a:gradFill>
            <a:ln w="12700" algn="ctr">
              <a:solidFill>
                <a:srgbClr val="003366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低嘌呤膳食</a:t>
              </a:r>
            </a:p>
          </p:txBody>
        </p:sp>
      </p:grpSp>
      <p:sp>
        <p:nvSpPr>
          <p:cNvPr id="38917" name="Rectangle 3">
            <a:extLst>
              <a:ext uri="{FF2B5EF4-FFF2-40B4-BE49-F238E27FC236}">
                <a16:creationId xmlns:a16="http://schemas.microsoft.com/office/drawing/2014/main" id="{6D06E060-88D5-43EA-89C8-1335D301F90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401888" y="2678113"/>
            <a:ext cx="6215062" cy="36433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 b="1">
                <a:latin typeface="Times New Roman" panose="02020603050405020304" pitchFamily="18" charset="0"/>
              </a:rPr>
              <a:t>宜选食物：精细粮、水果、蛋、奶、油脂类、焯水沥干后的瘦肉、蔬菜（</a:t>
            </a:r>
            <a:r>
              <a:rPr lang="zh-CN" altLang="en-US" sz="2000" b="1">
                <a:solidFill>
                  <a:srgbClr val="FF0000"/>
                </a:solidFill>
              </a:rPr>
              <a:t>白菜、卷心菜、胡萝卜、芹菜、黄瓜、茄子、甘蓝、甘蓝菜、莴笋、刀豆、南瓜、倭瓜、西葫芦、蕃茄、山芋、土豆</a:t>
            </a:r>
            <a:r>
              <a:rPr lang="zh-CN" altLang="en-US" sz="2000"/>
              <a:t> </a:t>
            </a:r>
            <a:r>
              <a:rPr lang="zh-CN" altLang="en-US" sz="2000" b="1">
                <a:latin typeface="Times New Roman" panose="02020603050405020304" pitchFamily="18" charset="0"/>
              </a:rPr>
              <a:t>）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zh-CN" altLang="en-US" sz="2000" b="1">
                <a:latin typeface="Times New Roman" panose="02020603050405020304" pitchFamily="18" charset="0"/>
              </a:rPr>
              <a:t>不宜选择食物：</a:t>
            </a:r>
            <a:r>
              <a:rPr lang="zh-CN" altLang="en-US" sz="2000" b="1"/>
              <a:t>动物内脏、肉汤、肉馅、肉汁 、禽肉、海产品、酵母、豆制品、粗粮、蔬菜（</a:t>
            </a:r>
            <a:r>
              <a:rPr lang="zh-CN" altLang="en-US" sz="2000" b="1">
                <a:solidFill>
                  <a:srgbClr val="FF0000"/>
                </a:solidFill>
              </a:rPr>
              <a:t>芦笋、四季豆、青豆、豌豆、菜豆、菠菜、蘑菇、干豆类</a:t>
            </a:r>
            <a:r>
              <a:rPr lang="zh-CN" altLang="en-US" sz="2000"/>
              <a:t> </a:t>
            </a:r>
            <a:r>
              <a:rPr lang="zh-CN" altLang="en-US" sz="2000" b="1"/>
              <a:t>）</a:t>
            </a:r>
          </a:p>
          <a:p>
            <a:pPr>
              <a:buFontTx/>
              <a:buNone/>
            </a:pPr>
            <a:endParaRPr lang="en-US" altLang="zh-CN" sz="2000" b="1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D8653F-B514-4F57-9A32-4352D8D8A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44475"/>
            <a:ext cx="7772400" cy="669925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内容架构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0B5F318-31C4-42DC-821A-4DAC569CF0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6988"/>
            <a:ext cx="8610600" cy="4580284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营养基础知识里处处藏玄机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营养支持的指征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营养素的食补与药补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简述医院膳食与居家膳食的种类及特点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简述疾病的医学营养治疗（</a:t>
            </a:r>
            <a:r>
              <a:rPr lang="en-US" altLang="zh-CN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r>
              <a:rPr lang="zh-CN" altLang="en-US" sz="2400" dirty="0">
                <a:solidFill>
                  <a:srgbClr val="0808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7016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>
            <a:extLst>
              <a:ext uri="{FF2B5EF4-FFF2-40B4-BE49-F238E27FC236}">
                <a16:creationId xmlns:a16="http://schemas.microsoft.com/office/drawing/2014/main" id="{2044F4B4-2DCF-4D95-B669-A19B7C722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4525963"/>
          </a:xfrm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心血管疾病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糖尿病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慢性肾脏病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高尿酸血症及痛风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308BED4-E6FE-4020-A127-59283B142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99392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6E5F4E59-F5F4-4E96-B39E-F4EEE92BC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99392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DE36822-EE1B-40A2-A3D7-A62F87B4C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心血管疾病</a:t>
            </a:r>
            <a:r>
              <a:rPr lang="en-US" altLang="zh-CN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糖尿病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慢性肾脏病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高尿酸血症及痛风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>
            <a:extLst>
              <a:ext uri="{FF2B5EF4-FFF2-40B4-BE49-F238E27FC236}">
                <a16:creationId xmlns:a16="http://schemas.microsoft.com/office/drawing/2014/main" id="{B418C7F7-B619-4F05-97B6-A369695F6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13519"/>
            <a:ext cx="8229600" cy="6397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膳食、营养因素与心血管疾病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4C76CEF-6824-4EB5-B319-376C31754E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763000" cy="5181600"/>
          </a:xfrm>
        </p:spPr>
        <p:txBody>
          <a:bodyPr/>
          <a:lstStyle/>
          <a:p>
            <a:pPr marL="609600" indent="-609600" eaLnBrk="1" hangingPunct="1"/>
            <a:r>
              <a:rPr lang="zh-CN" altLang="en-US" sz="2800"/>
              <a:t>膳食脂肪酸和胆固醇 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zh-CN" altLang="en-US" sz="2000"/>
              <a:t>                饱和脂肪酸：动物肉类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zh-CN" altLang="en-US" sz="2000"/>
              <a:t>                反式脂肪酸：氢化植物油（糕点、反复煎炸）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zh-CN" altLang="en-US" sz="2000"/>
              <a:t>                不饱和脂肪酸：</a:t>
            </a:r>
            <a:r>
              <a:rPr lang="en-US" altLang="zh-CN" sz="2000"/>
              <a:t>MUFA</a:t>
            </a:r>
            <a:r>
              <a:rPr lang="zh-CN" altLang="en-US" sz="2000"/>
              <a:t>，</a:t>
            </a:r>
            <a:r>
              <a:rPr lang="en-US" altLang="zh-CN" sz="2000"/>
              <a:t>PUFA</a:t>
            </a:r>
            <a:r>
              <a:rPr lang="zh-CN" altLang="en-US" sz="2000"/>
              <a:t>（</a:t>
            </a:r>
            <a:r>
              <a:rPr lang="en-US" altLang="zh-CN" sz="2000"/>
              <a:t>n=6,3</a:t>
            </a:r>
            <a:r>
              <a:rPr lang="zh-CN" altLang="en-US" sz="2000"/>
              <a:t>）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</a:pPr>
            <a:r>
              <a:rPr lang="en-US" altLang="zh-CN" sz="2000"/>
              <a:t>                </a:t>
            </a:r>
            <a:r>
              <a:rPr lang="zh-CN" altLang="en-US" sz="2000"/>
              <a:t>胆固醇：膳食摄入、自身合成</a:t>
            </a:r>
          </a:p>
          <a:p>
            <a:pPr marL="609600" indent="-609600" eaLnBrk="1" hangingPunct="1"/>
            <a:r>
              <a:rPr lang="zh-CN" altLang="en-US" sz="2800"/>
              <a:t>植物甾醇：油脂和植物性食物</a:t>
            </a:r>
          </a:p>
          <a:p>
            <a:pPr marL="609600" indent="-609600" eaLnBrk="1" hangingPunct="1"/>
            <a:r>
              <a:rPr lang="zh-CN" altLang="en-US" sz="2800"/>
              <a:t>膳食纤维</a:t>
            </a:r>
          </a:p>
          <a:p>
            <a:pPr marL="609600" indent="-609600" eaLnBrk="1" hangingPunct="1"/>
            <a:r>
              <a:rPr lang="zh-CN" altLang="en-US" sz="2800"/>
              <a:t>抗氧化营养素（剂）、叶酸和类黄酮 </a:t>
            </a:r>
          </a:p>
          <a:p>
            <a:pPr marL="609600" indent="-609600" eaLnBrk="1" hangingPunct="1"/>
            <a:r>
              <a:rPr lang="zh-CN" altLang="en-US" sz="2800"/>
              <a:t>钠和钾</a:t>
            </a:r>
          </a:p>
          <a:p>
            <a:pPr marL="609600" indent="-609600" eaLnBrk="1" hangingPunct="1"/>
            <a:r>
              <a:rPr lang="zh-CN" altLang="en-US" sz="2800"/>
              <a:t>维生素</a:t>
            </a:r>
            <a:r>
              <a:rPr lang="en-US" altLang="zh-CN" sz="2800"/>
              <a:t>D</a:t>
            </a:r>
          </a:p>
          <a:p>
            <a:pPr marL="609600" indent="-609600" eaLnBrk="1" hangingPunct="1"/>
            <a:r>
              <a:rPr lang="zh-CN" altLang="en-US" sz="2800"/>
              <a:t>食物：蔬菜水果、鱼、坚果、大豆、酒、咖啡、茶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152181D-20C0-4EAD-8A7D-B8B0A3BD1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8567" y="116632"/>
            <a:ext cx="9144000" cy="762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膳食、营养因素与患心血管疾病风险研究证据水平</a:t>
            </a:r>
            <a:r>
              <a:rPr lang="zh-CN" altLang="en-US" sz="3200" dirty="0"/>
              <a:t> </a:t>
            </a:r>
          </a:p>
        </p:txBody>
      </p:sp>
      <p:graphicFrame>
        <p:nvGraphicFramePr>
          <p:cNvPr id="8195" name="Group 3">
            <a:extLst>
              <a:ext uri="{FF2B5EF4-FFF2-40B4-BE49-F238E27FC236}">
                <a16:creationId xmlns:a16="http://schemas.microsoft.com/office/drawing/2014/main" id="{61F2AAE5-09B9-407E-9DB9-7A94DAB805C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304800" y="990600"/>
          <a:ext cx="8610600" cy="5632450"/>
        </p:xfrm>
        <a:graphic>
          <a:graphicData uri="http://schemas.openxmlformats.org/drawingml/2006/table">
            <a:tbl>
              <a:tblPr/>
              <a:tblGrid>
                <a:gridCol w="13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证据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降低危险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没有相关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增加危险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18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令人信服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亚油酸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鱼和鱼油（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EPA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和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DHA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蔬菜和水果（包括浆果）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钾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少量适量酒精（对冠心病）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植物甾醇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规律的身体活动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维生素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E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补充剂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饱和脂肪酸（豆蔻酸和棕榈酸）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反式脂肪酸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高钠摄入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大量饮酒（对中风）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超重和肥胖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7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很可能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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亚麻酸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油酸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膳食纤维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全粒类谷物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无盐坚果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叶酸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硬脂酸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膳食胆固醇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未过滤的熟咖啡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可能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大豆制品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类黄酮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富含月桂酸的脂肪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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胡萝卜素补充剂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胎儿营养不良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证据不足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钙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镁</a:t>
                      </a: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维生素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C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维生素</a:t>
                      </a:r>
                      <a:r>
                        <a:rPr kumimoji="0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D</a:t>
                      </a:r>
                      <a:endParaRPr kumimoji="0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碳水化合物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铁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 dir="r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B276587-EB36-450A-B820-9630E7C7BB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88640"/>
            <a:ext cx="8229600" cy="639762"/>
          </a:xfrm>
        </p:spPr>
        <p:txBody>
          <a:bodyPr/>
          <a:lstStyle/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营养教育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9219744-123D-45CC-8E0D-F2A3973C2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对患者进行食物营养教育，健康膳食选择；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会看食物营养标签；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认识高盐食物，知道如何避免过高的盐摄入量；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认识运动的好处，减肥的重要性等。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注意监测血压，并跟踪反馈。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7A27FF05-A8B1-4ED9-9FBE-2E3D06B52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-99392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5E8CA1A-F847-4FF7-84FD-DE57B156E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心血管疾病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糖尿病</a:t>
            </a:r>
            <a:r>
              <a:rPr lang="en-US" altLang="zh-CN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慢性肾脏病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高尿酸血症及痛风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>
              <a:lnSpc>
                <a:spcPct val="150000"/>
              </a:lnSpc>
            </a:pP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>
            <a:extLst>
              <a:ext uri="{FF2B5EF4-FFF2-40B4-BE49-F238E27FC236}">
                <a16:creationId xmlns:a16="http://schemas.microsoft.com/office/drawing/2014/main" id="{23381E2D-A5BF-408D-9483-D30B2CB84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0"/>
            <a:ext cx="8229600" cy="1143001"/>
          </a:xfrm>
        </p:spPr>
        <p:txBody>
          <a:bodyPr/>
          <a:lstStyle/>
          <a:p>
            <a:pPr algn="l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控制总热量，维持理想体重</a:t>
            </a:r>
          </a:p>
        </p:txBody>
      </p:sp>
      <p:sp>
        <p:nvSpPr>
          <p:cNvPr id="47107" name="内容占位符 2">
            <a:extLst>
              <a:ext uri="{FF2B5EF4-FFF2-40B4-BE49-F238E27FC236}">
                <a16:creationId xmlns:a16="http://schemas.microsoft.com/office/drawing/2014/main" id="{9F725C22-7A46-4805-8664-74791253E8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5575" y="1600200"/>
            <a:ext cx="8785225" cy="4525963"/>
          </a:xfrm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标准体重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公斤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)=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厘米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105   </a:t>
            </a: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适用于成年男性</a:t>
            </a:r>
            <a:b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标准体重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公斤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)=[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厘米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100]×0.9 </a:t>
            </a: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适用于成年女性</a:t>
            </a:r>
            <a:b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标准体重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公斤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)=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)3×13.2  </a:t>
            </a: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适用于小、中学生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不分性别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>
            <a:extLst>
              <a:ext uri="{FF2B5EF4-FFF2-40B4-BE49-F238E27FC236}">
                <a16:creationId xmlns:a16="http://schemas.microsoft.com/office/drawing/2014/main" id="{FF0C1A9A-0D08-4433-A608-82D49B4ED5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6288" y="-66676"/>
            <a:ext cx="8229600" cy="1143001"/>
          </a:xfrm>
        </p:spPr>
        <p:txBody>
          <a:bodyPr/>
          <a:lstStyle/>
          <a:p>
            <a:pPr algn="l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控制总热量，维持理想体重</a:t>
            </a:r>
          </a:p>
        </p:txBody>
      </p:sp>
      <p:graphicFrame>
        <p:nvGraphicFramePr>
          <p:cNvPr id="87113" name="Group 73">
            <a:extLst>
              <a:ext uri="{FF2B5EF4-FFF2-40B4-BE49-F238E27FC236}">
                <a16:creationId xmlns:a16="http://schemas.microsoft.com/office/drawing/2014/main" id="{E6810D5D-5223-4E1A-882E-0CF0180E70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249488" y="1978025"/>
          <a:ext cx="6515100" cy="3797300"/>
        </p:xfrm>
        <a:graphic>
          <a:graphicData uri="http://schemas.openxmlformats.org/drawingml/2006/table">
            <a:tbl>
              <a:tblPr/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96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分类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体质指数</a:t>
                      </a: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(kg/m</a:t>
                      </a:r>
                      <a:r>
                        <a:rPr kumimoji="0" lang="en-US" altLang="zh-CN" sz="17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)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共患病危险度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消瘦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正常范围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&lt;18.5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18.5</a:t>
                      </a: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宋体" panose="02010600030101010101" pitchFamily="2" charset="-122"/>
                        </a:rPr>
                        <a:t>-</a:t>
                      </a: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23.9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营养不良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平均水平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9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超重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宋体" panose="02010600030101010101" pitchFamily="2" charset="-122"/>
                        </a:rPr>
                        <a:t>24-27.9</a:t>
                      </a:r>
                      <a:endParaRPr kumimoji="0" lang="en-US" altLang="zh-CN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轻度增高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1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肥胖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&gt;28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严重增高</a:t>
                      </a: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34296" marB="3429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150" name="Rectangle 3">
            <a:extLst>
              <a:ext uri="{FF2B5EF4-FFF2-40B4-BE49-F238E27FC236}">
                <a16:creationId xmlns:a16="http://schemas.microsoft.com/office/drawing/2014/main" id="{EB9BC1F8-1779-4191-AF09-BB3F8DBE1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5668963"/>
            <a:ext cx="189706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latin typeface="Verdana" panose="020B0604030504040204" pitchFamily="34" charset="0"/>
            </a:endParaRPr>
          </a:p>
        </p:txBody>
      </p:sp>
      <p:sp>
        <p:nvSpPr>
          <p:cNvPr id="48151" name="Freeform 7">
            <a:extLst>
              <a:ext uri="{FF2B5EF4-FFF2-40B4-BE49-F238E27FC236}">
                <a16:creationId xmlns:a16="http://schemas.microsoft.com/office/drawing/2014/main" id="{18CB73FA-8ECF-4936-91CE-94A9D6265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2552700"/>
            <a:ext cx="236538" cy="198438"/>
          </a:xfrm>
          <a:custGeom>
            <a:avLst/>
            <a:gdLst>
              <a:gd name="T0" fmla="*/ 2147483647 w 168"/>
              <a:gd name="T1" fmla="*/ 0 h 166"/>
              <a:gd name="T2" fmla="*/ 2147483647 w 168"/>
              <a:gd name="T3" fmla="*/ 2147483647 h 166"/>
              <a:gd name="T4" fmla="*/ 2147483647 w 168"/>
              <a:gd name="T5" fmla="*/ 2147483647 h 166"/>
              <a:gd name="T6" fmla="*/ 2147483647 w 168"/>
              <a:gd name="T7" fmla="*/ 2147483647 h 166"/>
              <a:gd name="T8" fmla="*/ 2147483647 w 168"/>
              <a:gd name="T9" fmla="*/ 2147483647 h 166"/>
              <a:gd name="T10" fmla="*/ 2147483647 w 168"/>
              <a:gd name="T11" fmla="*/ 2147483647 h 166"/>
              <a:gd name="T12" fmla="*/ 2147483647 w 168"/>
              <a:gd name="T13" fmla="*/ 2147483647 h 166"/>
              <a:gd name="T14" fmla="*/ 2147483647 w 168"/>
              <a:gd name="T15" fmla="*/ 2147483647 h 166"/>
              <a:gd name="T16" fmla="*/ 2147483647 w 168"/>
              <a:gd name="T17" fmla="*/ 2147483647 h 166"/>
              <a:gd name="T18" fmla="*/ 2147483647 w 168"/>
              <a:gd name="T19" fmla="*/ 2147483647 h 166"/>
              <a:gd name="T20" fmla="*/ 2147483647 w 168"/>
              <a:gd name="T21" fmla="*/ 2147483647 h 166"/>
              <a:gd name="T22" fmla="*/ 2147483647 w 168"/>
              <a:gd name="T23" fmla="*/ 2147483647 h 166"/>
              <a:gd name="T24" fmla="*/ 2147483647 w 168"/>
              <a:gd name="T25" fmla="*/ 2147483647 h 166"/>
              <a:gd name="T26" fmla="*/ 2147483647 w 168"/>
              <a:gd name="T27" fmla="*/ 2147483647 h 166"/>
              <a:gd name="T28" fmla="*/ 2147483647 w 168"/>
              <a:gd name="T29" fmla="*/ 2147483647 h 166"/>
              <a:gd name="T30" fmla="*/ 2147483647 w 168"/>
              <a:gd name="T31" fmla="*/ 2147483647 h 166"/>
              <a:gd name="T32" fmla="*/ 2147483647 w 168"/>
              <a:gd name="T33" fmla="*/ 2147483647 h 166"/>
              <a:gd name="T34" fmla="*/ 2147483647 w 168"/>
              <a:gd name="T35" fmla="*/ 2147483647 h 166"/>
              <a:gd name="T36" fmla="*/ 2147483647 w 168"/>
              <a:gd name="T37" fmla="*/ 2147483647 h 166"/>
              <a:gd name="T38" fmla="*/ 2147483647 w 168"/>
              <a:gd name="T39" fmla="*/ 2147483647 h 166"/>
              <a:gd name="T40" fmla="*/ 2147483647 w 168"/>
              <a:gd name="T41" fmla="*/ 2147483647 h 166"/>
              <a:gd name="T42" fmla="*/ 2147483647 w 168"/>
              <a:gd name="T43" fmla="*/ 2147483647 h 166"/>
              <a:gd name="T44" fmla="*/ 2147483647 w 168"/>
              <a:gd name="T45" fmla="*/ 2147483647 h 166"/>
              <a:gd name="T46" fmla="*/ 2147483647 w 168"/>
              <a:gd name="T47" fmla="*/ 2147483647 h 166"/>
              <a:gd name="T48" fmla="*/ 2147483647 w 168"/>
              <a:gd name="T49" fmla="*/ 2147483647 h 166"/>
              <a:gd name="T50" fmla="*/ 2147483647 w 168"/>
              <a:gd name="T51" fmla="*/ 2147483647 h 166"/>
              <a:gd name="T52" fmla="*/ 2147483647 w 168"/>
              <a:gd name="T53" fmla="*/ 2147483647 h 166"/>
              <a:gd name="T54" fmla="*/ 2147483647 w 168"/>
              <a:gd name="T55" fmla="*/ 2147483647 h 166"/>
              <a:gd name="T56" fmla="*/ 2147483647 w 168"/>
              <a:gd name="T57" fmla="*/ 2147483647 h 166"/>
              <a:gd name="T58" fmla="*/ 0 w 168"/>
              <a:gd name="T59" fmla="*/ 2147483647 h 166"/>
              <a:gd name="T60" fmla="*/ 2147483647 w 168"/>
              <a:gd name="T61" fmla="*/ 2147483647 h 166"/>
              <a:gd name="T62" fmla="*/ 2147483647 w 168"/>
              <a:gd name="T63" fmla="*/ 2147483647 h 166"/>
              <a:gd name="T64" fmla="*/ 2147483647 w 168"/>
              <a:gd name="T65" fmla="*/ 2147483647 h 166"/>
              <a:gd name="T66" fmla="*/ 2147483647 w 168"/>
              <a:gd name="T67" fmla="*/ 2147483647 h 166"/>
              <a:gd name="T68" fmla="*/ 2147483647 w 168"/>
              <a:gd name="T69" fmla="*/ 2147483647 h 166"/>
              <a:gd name="T70" fmla="*/ 2147483647 w 168"/>
              <a:gd name="T71" fmla="*/ 2147483647 h 166"/>
              <a:gd name="T72" fmla="*/ 2147483647 w 168"/>
              <a:gd name="T73" fmla="*/ 2147483647 h 166"/>
              <a:gd name="T74" fmla="*/ 2147483647 w 168"/>
              <a:gd name="T75" fmla="*/ 2147483647 h 166"/>
              <a:gd name="T76" fmla="*/ 2147483647 w 168"/>
              <a:gd name="T77" fmla="*/ 2147483647 h 166"/>
              <a:gd name="T78" fmla="*/ 2147483647 w 168"/>
              <a:gd name="T79" fmla="*/ 2147483647 h 166"/>
              <a:gd name="T80" fmla="*/ 2147483647 w 168"/>
              <a:gd name="T81" fmla="*/ 2147483647 h 166"/>
              <a:gd name="T82" fmla="*/ 2147483647 w 168"/>
              <a:gd name="T83" fmla="*/ 2147483647 h 166"/>
              <a:gd name="T84" fmla="*/ 2147483647 w 168"/>
              <a:gd name="T85" fmla="*/ 2147483647 h 166"/>
              <a:gd name="T86" fmla="*/ 2147483647 w 168"/>
              <a:gd name="T87" fmla="*/ 2147483647 h 166"/>
              <a:gd name="T88" fmla="*/ 2147483647 w 168"/>
              <a:gd name="T89" fmla="*/ 2147483647 h 166"/>
              <a:gd name="T90" fmla="*/ 2147483647 w 168"/>
              <a:gd name="T91" fmla="*/ 2147483647 h 166"/>
              <a:gd name="T92" fmla="*/ 2147483647 w 168"/>
              <a:gd name="T93" fmla="*/ 2147483647 h 16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68"/>
              <a:gd name="T142" fmla="*/ 0 h 166"/>
              <a:gd name="T143" fmla="*/ 168 w 168"/>
              <a:gd name="T144" fmla="*/ 166 h 16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68" h="166">
                <a:moveTo>
                  <a:pt x="69" y="0"/>
                </a:moveTo>
                <a:lnTo>
                  <a:pt x="17" y="2"/>
                </a:lnTo>
                <a:lnTo>
                  <a:pt x="63" y="9"/>
                </a:lnTo>
                <a:lnTo>
                  <a:pt x="17" y="15"/>
                </a:lnTo>
                <a:lnTo>
                  <a:pt x="41" y="19"/>
                </a:lnTo>
                <a:lnTo>
                  <a:pt x="24" y="29"/>
                </a:lnTo>
                <a:lnTo>
                  <a:pt x="52" y="29"/>
                </a:lnTo>
                <a:lnTo>
                  <a:pt x="7" y="42"/>
                </a:lnTo>
                <a:lnTo>
                  <a:pt x="56" y="40"/>
                </a:lnTo>
                <a:lnTo>
                  <a:pt x="24" y="55"/>
                </a:lnTo>
                <a:lnTo>
                  <a:pt x="26" y="53"/>
                </a:lnTo>
                <a:lnTo>
                  <a:pt x="30" y="52"/>
                </a:lnTo>
                <a:lnTo>
                  <a:pt x="37" y="48"/>
                </a:lnTo>
                <a:lnTo>
                  <a:pt x="45" y="44"/>
                </a:lnTo>
                <a:lnTo>
                  <a:pt x="52" y="40"/>
                </a:lnTo>
                <a:lnTo>
                  <a:pt x="56" y="38"/>
                </a:lnTo>
                <a:lnTo>
                  <a:pt x="59" y="36"/>
                </a:lnTo>
                <a:lnTo>
                  <a:pt x="59" y="38"/>
                </a:lnTo>
                <a:lnTo>
                  <a:pt x="56" y="40"/>
                </a:lnTo>
                <a:lnTo>
                  <a:pt x="52" y="44"/>
                </a:lnTo>
                <a:lnTo>
                  <a:pt x="45" y="48"/>
                </a:lnTo>
                <a:lnTo>
                  <a:pt x="37" y="52"/>
                </a:lnTo>
                <a:lnTo>
                  <a:pt x="30" y="55"/>
                </a:lnTo>
                <a:lnTo>
                  <a:pt x="24" y="59"/>
                </a:lnTo>
                <a:lnTo>
                  <a:pt x="17" y="63"/>
                </a:lnTo>
                <a:lnTo>
                  <a:pt x="14" y="65"/>
                </a:lnTo>
                <a:lnTo>
                  <a:pt x="41" y="65"/>
                </a:lnTo>
                <a:lnTo>
                  <a:pt x="14" y="86"/>
                </a:lnTo>
                <a:lnTo>
                  <a:pt x="69" y="73"/>
                </a:lnTo>
                <a:lnTo>
                  <a:pt x="0" y="96"/>
                </a:lnTo>
                <a:lnTo>
                  <a:pt x="41" y="92"/>
                </a:lnTo>
                <a:lnTo>
                  <a:pt x="17" y="105"/>
                </a:lnTo>
                <a:lnTo>
                  <a:pt x="69" y="92"/>
                </a:lnTo>
                <a:lnTo>
                  <a:pt x="45" y="109"/>
                </a:lnTo>
                <a:lnTo>
                  <a:pt x="73" y="105"/>
                </a:lnTo>
                <a:lnTo>
                  <a:pt x="45" y="124"/>
                </a:lnTo>
                <a:lnTo>
                  <a:pt x="73" y="119"/>
                </a:lnTo>
                <a:lnTo>
                  <a:pt x="56" y="142"/>
                </a:lnTo>
                <a:lnTo>
                  <a:pt x="97" y="119"/>
                </a:lnTo>
                <a:lnTo>
                  <a:pt x="80" y="146"/>
                </a:lnTo>
                <a:lnTo>
                  <a:pt x="120" y="119"/>
                </a:lnTo>
                <a:lnTo>
                  <a:pt x="80" y="146"/>
                </a:lnTo>
                <a:lnTo>
                  <a:pt x="132" y="128"/>
                </a:lnTo>
                <a:lnTo>
                  <a:pt x="87" y="165"/>
                </a:lnTo>
                <a:lnTo>
                  <a:pt x="137" y="147"/>
                </a:lnTo>
                <a:lnTo>
                  <a:pt x="87" y="165"/>
                </a:lnTo>
                <a:lnTo>
                  <a:pt x="167" y="14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2" name="Freeform 8">
            <a:extLst>
              <a:ext uri="{FF2B5EF4-FFF2-40B4-BE49-F238E27FC236}">
                <a16:creationId xmlns:a16="http://schemas.microsoft.com/office/drawing/2014/main" id="{9076B061-BF52-4D45-9443-0987EEF6A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8" y="2395538"/>
            <a:ext cx="1144587" cy="701675"/>
          </a:xfrm>
          <a:custGeom>
            <a:avLst/>
            <a:gdLst>
              <a:gd name="T0" fmla="*/ 2147483647 w 811"/>
              <a:gd name="T1" fmla="*/ 2147483647 h 590"/>
              <a:gd name="T2" fmla="*/ 2147483647 w 811"/>
              <a:gd name="T3" fmla="*/ 2147483647 h 590"/>
              <a:gd name="T4" fmla="*/ 2147483647 w 811"/>
              <a:gd name="T5" fmla="*/ 2147483647 h 590"/>
              <a:gd name="T6" fmla="*/ 2147483647 w 811"/>
              <a:gd name="T7" fmla="*/ 2147483647 h 590"/>
              <a:gd name="T8" fmla="*/ 2147483647 w 811"/>
              <a:gd name="T9" fmla="*/ 2147483647 h 590"/>
              <a:gd name="T10" fmla="*/ 2147483647 w 811"/>
              <a:gd name="T11" fmla="*/ 2147483647 h 590"/>
              <a:gd name="T12" fmla="*/ 2147483647 w 811"/>
              <a:gd name="T13" fmla="*/ 2147483647 h 590"/>
              <a:gd name="T14" fmla="*/ 2147483647 w 811"/>
              <a:gd name="T15" fmla="*/ 2147483647 h 590"/>
              <a:gd name="T16" fmla="*/ 2147483647 w 811"/>
              <a:gd name="T17" fmla="*/ 2147483647 h 590"/>
              <a:gd name="T18" fmla="*/ 2147483647 w 811"/>
              <a:gd name="T19" fmla="*/ 2147483647 h 590"/>
              <a:gd name="T20" fmla="*/ 2147483647 w 811"/>
              <a:gd name="T21" fmla="*/ 2147483647 h 590"/>
              <a:gd name="T22" fmla="*/ 2147483647 w 811"/>
              <a:gd name="T23" fmla="*/ 2147483647 h 590"/>
              <a:gd name="T24" fmla="*/ 2147483647 w 811"/>
              <a:gd name="T25" fmla="*/ 2147483647 h 590"/>
              <a:gd name="T26" fmla="*/ 2147483647 w 811"/>
              <a:gd name="T27" fmla="*/ 2147483647 h 590"/>
              <a:gd name="T28" fmla="*/ 2147483647 w 811"/>
              <a:gd name="T29" fmla="*/ 2147483647 h 590"/>
              <a:gd name="T30" fmla="*/ 2147483647 w 811"/>
              <a:gd name="T31" fmla="*/ 2147483647 h 590"/>
              <a:gd name="T32" fmla="*/ 2147483647 w 811"/>
              <a:gd name="T33" fmla="*/ 2147483647 h 590"/>
              <a:gd name="T34" fmla="*/ 2147483647 w 811"/>
              <a:gd name="T35" fmla="*/ 2147483647 h 590"/>
              <a:gd name="T36" fmla="*/ 2147483647 w 811"/>
              <a:gd name="T37" fmla="*/ 2147483647 h 590"/>
              <a:gd name="T38" fmla="*/ 2147483647 w 811"/>
              <a:gd name="T39" fmla="*/ 2147483647 h 590"/>
              <a:gd name="T40" fmla="*/ 2147483647 w 811"/>
              <a:gd name="T41" fmla="*/ 2147483647 h 590"/>
              <a:gd name="T42" fmla="*/ 2147483647 w 811"/>
              <a:gd name="T43" fmla="*/ 2147483647 h 590"/>
              <a:gd name="T44" fmla="*/ 2147483647 w 811"/>
              <a:gd name="T45" fmla="*/ 2147483647 h 590"/>
              <a:gd name="T46" fmla="*/ 2147483647 w 811"/>
              <a:gd name="T47" fmla="*/ 2147483647 h 590"/>
              <a:gd name="T48" fmla="*/ 2147483647 w 811"/>
              <a:gd name="T49" fmla="*/ 2147483647 h 590"/>
              <a:gd name="T50" fmla="*/ 2147483647 w 811"/>
              <a:gd name="T51" fmla="*/ 2147483647 h 590"/>
              <a:gd name="T52" fmla="*/ 2147483647 w 811"/>
              <a:gd name="T53" fmla="*/ 2147483647 h 590"/>
              <a:gd name="T54" fmla="*/ 2147483647 w 811"/>
              <a:gd name="T55" fmla="*/ 2147483647 h 590"/>
              <a:gd name="T56" fmla="*/ 2147483647 w 811"/>
              <a:gd name="T57" fmla="*/ 2147483647 h 590"/>
              <a:gd name="T58" fmla="*/ 2147483647 w 811"/>
              <a:gd name="T59" fmla="*/ 2147483647 h 590"/>
              <a:gd name="T60" fmla="*/ 2147483647 w 811"/>
              <a:gd name="T61" fmla="*/ 2147483647 h 590"/>
              <a:gd name="T62" fmla="*/ 2147483647 w 811"/>
              <a:gd name="T63" fmla="*/ 2147483647 h 590"/>
              <a:gd name="T64" fmla="*/ 2147483647 w 811"/>
              <a:gd name="T65" fmla="*/ 2147483647 h 590"/>
              <a:gd name="T66" fmla="*/ 2147483647 w 811"/>
              <a:gd name="T67" fmla="*/ 2147483647 h 590"/>
              <a:gd name="T68" fmla="*/ 2147483647 w 811"/>
              <a:gd name="T69" fmla="*/ 2147483647 h 590"/>
              <a:gd name="T70" fmla="*/ 2147483647 w 811"/>
              <a:gd name="T71" fmla="*/ 2147483647 h 590"/>
              <a:gd name="T72" fmla="*/ 2147483647 w 811"/>
              <a:gd name="T73" fmla="*/ 2147483647 h 590"/>
              <a:gd name="T74" fmla="*/ 2147483647 w 811"/>
              <a:gd name="T75" fmla="*/ 2147483647 h 590"/>
              <a:gd name="T76" fmla="*/ 2147483647 w 811"/>
              <a:gd name="T77" fmla="*/ 2147483647 h 590"/>
              <a:gd name="T78" fmla="*/ 2147483647 w 811"/>
              <a:gd name="T79" fmla="*/ 2147483647 h 590"/>
              <a:gd name="T80" fmla="*/ 2147483647 w 811"/>
              <a:gd name="T81" fmla="*/ 2147483647 h 590"/>
              <a:gd name="T82" fmla="*/ 2147483647 w 811"/>
              <a:gd name="T83" fmla="*/ 2147483647 h 590"/>
              <a:gd name="T84" fmla="*/ 2147483647 w 811"/>
              <a:gd name="T85" fmla="*/ 2147483647 h 590"/>
              <a:gd name="T86" fmla="*/ 2147483647 w 811"/>
              <a:gd name="T87" fmla="*/ 2147483647 h 590"/>
              <a:gd name="T88" fmla="*/ 2147483647 w 811"/>
              <a:gd name="T89" fmla="*/ 2147483647 h 590"/>
              <a:gd name="T90" fmla="*/ 2147483647 w 811"/>
              <a:gd name="T91" fmla="*/ 2147483647 h 590"/>
              <a:gd name="T92" fmla="*/ 2147483647 w 811"/>
              <a:gd name="T93" fmla="*/ 2147483647 h 590"/>
              <a:gd name="T94" fmla="*/ 2147483647 w 811"/>
              <a:gd name="T95" fmla="*/ 2147483647 h 590"/>
              <a:gd name="T96" fmla="*/ 2147483647 w 811"/>
              <a:gd name="T97" fmla="*/ 2147483647 h 590"/>
              <a:gd name="T98" fmla="*/ 2147483647 w 811"/>
              <a:gd name="T99" fmla="*/ 2147483647 h 590"/>
              <a:gd name="T100" fmla="*/ 2147483647 w 811"/>
              <a:gd name="T101" fmla="*/ 2147483647 h 590"/>
              <a:gd name="T102" fmla="*/ 2147483647 w 811"/>
              <a:gd name="T103" fmla="*/ 2147483647 h 590"/>
              <a:gd name="T104" fmla="*/ 2147483647 w 811"/>
              <a:gd name="T105" fmla="*/ 2147483647 h 590"/>
              <a:gd name="T106" fmla="*/ 2147483647 w 811"/>
              <a:gd name="T107" fmla="*/ 2147483647 h 590"/>
              <a:gd name="T108" fmla="*/ 2147483647 w 811"/>
              <a:gd name="T109" fmla="*/ 2147483647 h 590"/>
              <a:gd name="T110" fmla="*/ 2147483647 w 811"/>
              <a:gd name="T111" fmla="*/ 2147483647 h 590"/>
              <a:gd name="T112" fmla="*/ 2147483647 w 811"/>
              <a:gd name="T113" fmla="*/ 2147483647 h 590"/>
              <a:gd name="T114" fmla="*/ 2147483647 w 811"/>
              <a:gd name="T115" fmla="*/ 2147483647 h 590"/>
              <a:gd name="T116" fmla="*/ 2147483647 w 811"/>
              <a:gd name="T117" fmla="*/ 2147483647 h 59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11"/>
              <a:gd name="T178" fmla="*/ 0 h 590"/>
              <a:gd name="T179" fmla="*/ 811 w 811"/>
              <a:gd name="T180" fmla="*/ 590 h 59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11" h="590">
                <a:moveTo>
                  <a:pt x="621" y="148"/>
                </a:moveTo>
                <a:lnTo>
                  <a:pt x="630" y="154"/>
                </a:lnTo>
                <a:lnTo>
                  <a:pt x="654" y="165"/>
                </a:lnTo>
                <a:lnTo>
                  <a:pt x="684" y="183"/>
                </a:lnTo>
                <a:lnTo>
                  <a:pt x="721" y="204"/>
                </a:lnTo>
                <a:lnTo>
                  <a:pt x="756" y="227"/>
                </a:lnTo>
                <a:lnTo>
                  <a:pt x="786" y="250"/>
                </a:lnTo>
                <a:lnTo>
                  <a:pt x="796" y="261"/>
                </a:lnTo>
                <a:lnTo>
                  <a:pt x="805" y="273"/>
                </a:lnTo>
                <a:lnTo>
                  <a:pt x="810" y="282"/>
                </a:lnTo>
                <a:lnTo>
                  <a:pt x="810" y="292"/>
                </a:lnTo>
                <a:lnTo>
                  <a:pt x="805" y="300"/>
                </a:lnTo>
                <a:lnTo>
                  <a:pt x="799" y="307"/>
                </a:lnTo>
                <a:lnTo>
                  <a:pt x="791" y="313"/>
                </a:lnTo>
                <a:lnTo>
                  <a:pt x="779" y="321"/>
                </a:lnTo>
                <a:lnTo>
                  <a:pt x="767" y="327"/>
                </a:lnTo>
                <a:lnTo>
                  <a:pt x="751" y="332"/>
                </a:lnTo>
                <a:lnTo>
                  <a:pt x="734" y="336"/>
                </a:lnTo>
                <a:lnTo>
                  <a:pt x="716" y="338"/>
                </a:lnTo>
                <a:lnTo>
                  <a:pt x="697" y="340"/>
                </a:lnTo>
                <a:lnTo>
                  <a:pt x="677" y="340"/>
                </a:lnTo>
                <a:lnTo>
                  <a:pt x="658" y="338"/>
                </a:lnTo>
                <a:lnTo>
                  <a:pt x="638" y="334"/>
                </a:lnTo>
                <a:lnTo>
                  <a:pt x="616" y="330"/>
                </a:lnTo>
                <a:lnTo>
                  <a:pt x="597" y="323"/>
                </a:lnTo>
                <a:lnTo>
                  <a:pt x="580" y="313"/>
                </a:lnTo>
                <a:lnTo>
                  <a:pt x="562" y="303"/>
                </a:lnTo>
                <a:lnTo>
                  <a:pt x="599" y="296"/>
                </a:lnTo>
                <a:lnTo>
                  <a:pt x="597" y="298"/>
                </a:lnTo>
                <a:lnTo>
                  <a:pt x="592" y="298"/>
                </a:lnTo>
                <a:lnTo>
                  <a:pt x="588" y="300"/>
                </a:lnTo>
                <a:lnTo>
                  <a:pt x="583" y="300"/>
                </a:lnTo>
                <a:lnTo>
                  <a:pt x="578" y="302"/>
                </a:lnTo>
                <a:lnTo>
                  <a:pt x="569" y="302"/>
                </a:lnTo>
                <a:lnTo>
                  <a:pt x="562" y="303"/>
                </a:lnTo>
                <a:lnTo>
                  <a:pt x="545" y="302"/>
                </a:lnTo>
                <a:lnTo>
                  <a:pt x="534" y="298"/>
                </a:lnTo>
                <a:lnTo>
                  <a:pt x="528" y="292"/>
                </a:lnTo>
                <a:lnTo>
                  <a:pt x="528" y="286"/>
                </a:lnTo>
                <a:lnTo>
                  <a:pt x="530" y="279"/>
                </a:lnTo>
                <a:lnTo>
                  <a:pt x="531" y="273"/>
                </a:lnTo>
                <a:lnTo>
                  <a:pt x="534" y="269"/>
                </a:lnTo>
                <a:lnTo>
                  <a:pt x="536" y="269"/>
                </a:lnTo>
                <a:lnTo>
                  <a:pt x="534" y="269"/>
                </a:lnTo>
                <a:lnTo>
                  <a:pt x="531" y="273"/>
                </a:lnTo>
                <a:lnTo>
                  <a:pt x="530" y="277"/>
                </a:lnTo>
                <a:lnTo>
                  <a:pt x="530" y="282"/>
                </a:lnTo>
                <a:lnTo>
                  <a:pt x="528" y="288"/>
                </a:lnTo>
                <a:lnTo>
                  <a:pt x="531" y="294"/>
                </a:lnTo>
                <a:lnTo>
                  <a:pt x="536" y="298"/>
                </a:lnTo>
                <a:lnTo>
                  <a:pt x="547" y="302"/>
                </a:lnTo>
                <a:lnTo>
                  <a:pt x="557" y="303"/>
                </a:lnTo>
                <a:lnTo>
                  <a:pt x="564" y="305"/>
                </a:lnTo>
                <a:lnTo>
                  <a:pt x="569" y="305"/>
                </a:lnTo>
                <a:lnTo>
                  <a:pt x="569" y="307"/>
                </a:lnTo>
                <a:lnTo>
                  <a:pt x="566" y="307"/>
                </a:lnTo>
                <a:lnTo>
                  <a:pt x="564" y="307"/>
                </a:lnTo>
                <a:lnTo>
                  <a:pt x="592" y="323"/>
                </a:lnTo>
                <a:lnTo>
                  <a:pt x="595" y="325"/>
                </a:lnTo>
                <a:lnTo>
                  <a:pt x="599" y="327"/>
                </a:lnTo>
                <a:lnTo>
                  <a:pt x="602" y="328"/>
                </a:lnTo>
                <a:lnTo>
                  <a:pt x="606" y="332"/>
                </a:lnTo>
                <a:lnTo>
                  <a:pt x="608" y="336"/>
                </a:lnTo>
                <a:lnTo>
                  <a:pt x="609" y="342"/>
                </a:lnTo>
                <a:lnTo>
                  <a:pt x="609" y="348"/>
                </a:lnTo>
                <a:lnTo>
                  <a:pt x="614" y="355"/>
                </a:lnTo>
                <a:lnTo>
                  <a:pt x="621" y="369"/>
                </a:lnTo>
                <a:lnTo>
                  <a:pt x="634" y="386"/>
                </a:lnTo>
                <a:lnTo>
                  <a:pt x="645" y="403"/>
                </a:lnTo>
                <a:lnTo>
                  <a:pt x="658" y="422"/>
                </a:lnTo>
                <a:lnTo>
                  <a:pt x="668" y="440"/>
                </a:lnTo>
                <a:lnTo>
                  <a:pt x="671" y="447"/>
                </a:lnTo>
                <a:lnTo>
                  <a:pt x="673" y="455"/>
                </a:lnTo>
                <a:lnTo>
                  <a:pt x="673" y="461"/>
                </a:lnTo>
                <a:lnTo>
                  <a:pt x="673" y="467"/>
                </a:lnTo>
                <a:lnTo>
                  <a:pt x="666" y="478"/>
                </a:lnTo>
                <a:lnTo>
                  <a:pt x="656" y="492"/>
                </a:lnTo>
                <a:lnTo>
                  <a:pt x="640" y="507"/>
                </a:lnTo>
                <a:lnTo>
                  <a:pt x="623" y="520"/>
                </a:lnTo>
                <a:lnTo>
                  <a:pt x="604" y="536"/>
                </a:lnTo>
                <a:lnTo>
                  <a:pt x="580" y="547"/>
                </a:lnTo>
                <a:lnTo>
                  <a:pt x="556" y="557"/>
                </a:lnTo>
                <a:lnTo>
                  <a:pt x="530" y="562"/>
                </a:lnTo>
                <a:lnTo>
                  <a:pt x="502" y="566"/>
                </a:lnTo>
                <a:lnTo>
                  <a:pt x="467" y="572"/>
                </a:lnTo>
                <a:lnTo>
                  <a:pt x="427" y="576"/>
                </a:lnTo>
                <a:lnTo>
                  <a:pt x="386" y="578"/>
                </a:lnTo>
                <a:lnTo>
                  <a:pt x="344" y="578"/>
                </a:lnTo>
                <a:lnTo>
                  <a:pt x="306" y="576"/>
                </a:lnTo>
                <a:lnTo>
                  <a:pt x="289" y="574"/>
                </a:lnTo>
                <a:lnTo>
                  <a:pt x="271" y="572"/>
                </a:lnTo>
                <a:lnTo>
                  <a:pt x="254" y="568"/>
                </a:lnTo>
                <a:lnTo>
                  <a:pt x="239" y="562"/>
                </a:lnTo>
                <a:lnTo>
                  <a:pt x="240" y="562"/>
                </a:lnTo>
                <a:lnTo>
                  <a:pt x="247" y="564"/>
                </a:lnTo>
                <a:lnTo>
                  <a:pt x="256" y="566"/>
                </a:lnTo>
                <a:lnTo>
                  <a:pt x="266" y="570"/>
                </a:lnTo>
                <a:lnTo>
                  <a:pt x="280" y="572"/>
                </a:lnTo>
                <a:lnTo>
                  <a:pt x="292" y="574"/>
                </a:lnTo>
                <a:lnTo>
                  <a:pt x="304" y="576"/>
                </a:lnTo>
                <a:lnTo>
                  <a:pt x="315" y="576"/>
                </a:lnTo>
                <a:lnTo>
                  <a:pt x="317" y="576"/>
                </a:lnTo>
                <a:lnTo>
                  <a:pt x="317" y="578"/>
                </a:lnTo>
                <a:lnTo>
                  <a:pt x="315" y="578"/>
                </a:lnTo>
                <a:lnTo>
                  <a:pt x="310" y="578"/>
                </a:lnTo>
                <a:lnTo>
                  <a:pt x="299" y="580"/>
                </a:lnTo>
                <a:lnTo>
                  <a:pt x="282" y="584"/>
                </a:lnTo>
                <a:lnTo>
                  <a:pt x="263" y="586"/>
                </a:lnTo>
                <a:lnTo>
                  <a:pt x="245" y="587"/>
                </a:lnTo>
                <a:lnTo>
                  <a:pt x="228" y="589"/>
                </a:lnTo>
                <a:lnTo>
                  <a:pt x="216" y="589"/>
                </a:lnTo>
                <a:lnTo>
                  <a:pt x="208" y="589"/>
                </a:lnTo>
                <a:lnTo>
                  <a:pt x="204" y="589"/>
                </a:lnTo>
                <a:lnTo>
                  <a:pt x="199" y="589"/>
                </a:lnTo>
                <a:lnTo>
                  <a:pt x="195" y="587"/>
                </a:lnTo>
                <a:lnTo>
                  <a:pt x="193" y="587"/>
                </a:lnTo>
                <a:lnTo>
                  <a:pt x="193" y="586"/>
                </a:lnTo>
                <a:lnTo>
                  <a:pt x="190" y="586"/>
                </a:lnTo>
                <a:lnTo>
                  <a:pt x="185" y="584"/>
                </a:lnTo>
                <a:lnTo>
                  <a:pt x="176" y="582"/>
                </a:lnTo>
                <a:lnTo>
                  <a:pt x="164" y="578"/>
                </a:lnTo>
                <a:lnTo>
                  <a:pt x="154" y="572"/>
                </a:lnTo>
                <a:lnTo>
                  <a:pt x="143" y="564"/>
                </a:lnTo>
                <a:lnTo>
                  <a:pt x="138" y="559"/>
                </a:lnTo>
                <a:lnTo>
                  <a:pt x="134" y="553"/>
                </a:lnTo>
                <a:lnTo>
                  <a:pt x="133" y="547"/>
                </a:lnTo>
                <a:lnTo>
                  <a:pt x="130" y="539"/>
                </a:lnTo>
                <a:lnTo>
                  <a:pt x="128" y="538"/>
                </a:lnTo>
                <a:lnTo>
                  <a:pt x="123" y="536"/>
                </a:lnTo>
                <a:lnTo>
                  <a:pt x="117" y="530"/>
                </a:lnTo>
                <a:lnTo>
                  <a:pt x="106" y="526"/>
                </a:lnTo>
                <a:lnTo>
                  <a:pt x="95" y="520"/>
                </a:lnTo>
                <a:lnTo>
                  <a:pt x="82" y="516"/>
                </a:lnTo>
                <a:lnTo>
                  <a:pt x="69" y="513"/>
                </a:lnTo>
                <a:lnTo>
                  <a:pt x="56" y="513"/>
                </a:lnTo>
                <a:lnTo>
                  <a:pt x="43" y="515"/>
                </a:lnTo>
                <a:lnTo>
                  <a:pt x="29" y="513"/>
                </a:lnTo>
                <a:lnTo>
                  <a:pt x="19" y="513"/>
                </a:lnTo>
                <a:lnTo>
                  <a:pt x="8" y="509"/>
                </a:lnTo>
                <a:lnTo>
                  <a:pt x="1" y="505"/>
                </a:lnTo>
                <a:lnTo>
                  <a:pt x="0" y="501"/>
                </a:lnTo>
                <a:lnTo>
                  <a:pt x="0" y="495"/>
                </a:lnTo>
                <a:lnTo>
                  <a:pt x="3" y="490"/>
                </a:lnTo>
                <a:lnTo>
                  <a:pt x="12" y="484"/>
                </a:lnTo>
                <a:lnTo>
                  <a:pt x="22" y="480"/>
                </a:lnTo>
                <a:lnTo>
                  <a:pt x="29" y="476"/>
                </a:lnTo>
                <a:lnTo>
                  <a:pt x="36" y="472"/>
                </a:lnTo>
                <a:lnTo>
                  <a:pt x="43" y="470"/>
                </a:lnTo>
                <a:lnTo>
                  <a:pt x="48" y="468"/>
                </a:lnTo>
                <a:lnTo>
                  <a:pt x="50" y="467"/>
                </a:lnTo>
                <a:lnTo>
                  <a:pt x="52" y="467"/>
                </a:lnTo>
                <a:lnTo>
                  <a:pt x="52" y="463"/>
                </a:lnTo>
                <a:lnTo>
                  <a:pt x="52" y="451"/>
                </a:lnTo>
                <a:lnTo>
                  <a:pt x="56" y="438"/>
                </a:lnTo>
                <a:lnTo>
                  <a:pt x="65" y="421"/>
                </a:lnTo>
                <a:lnTo>
                  <a:pt x="69" y="413"/>
                </a:lnTo>
                <a:lnTo>
                  <a:pt x="78" y="407"/>
                </a:lnTo>
                <a:lnTo>
                  <a:pt x="86" y="399"/>
                </a:lnTo>
                <a:lnTo>
                  <a:pt x="97" y="396"/>
                </a:lnTo>
                <a:lnTo>
                  <a:pt x="108" y="392"/>
                </a:lnTo>
                <a:lnTo>
                  <a:pt x="123" y="392"/>
                </a:lnTo>
                <a:lnTo>
                  <a:pt x="140" y="394"/>
                </a:lnTo>
                <a:lnTo>
                  <a:pt x="159" y="398"/>
                </a:lnTo>
                <a:lnTo>
                  <a:pt x="156" y="398"/>
                </a:lnTo>
                <a:lnTo>
                  <a:pt x="150" y="396"/>
                </a:lnTo>
                <a:lnTo>
                  <a:pt x="138" y="394"/>
                </a:lnTo>
                <a:lnTo>
                  <a:pt x="126" y="392"/>
                </a:lnTo>
                <a:lnTo>
                  <a:pt x="114" y="386"/>
                </a:lnTo>
                <a:lnTo>
                  <a:pt x="104" y="380"/>
                </a:lnTo>
                <a:lnTo>
                  <a:pt x="100" y="376"/>
                </a:lnTo>
                <a:lnTo>
                  <a:pt x="97" y="373"/>
                </a:lnTo>
                <a:lnTo>
                  <a:pt x="95" y="367"/>
                </a:lnTo>
                <a:lnTo>
                  <a:pt x="95" y="361"/>
                </a:lnTo>
                <a:lnTo>
                  <a:pt x="100" y="350"/>
                </a:lnTo>
                <a:lnTo>
                  <a:pt x="108" y="338"/>
                </a:lnTo>
                <a:lnTo>
                  <a:pt x="117" y="328"/>
                </a:lnTo>
                <a:lnTo>
                  <a:pt x="128" y="321"/>
                </a:lnTo>
                <a:lnTo>
                  <a:pt x="138" y="313"/>
                </a:lnTo>
                <a:lnTo>
                  <a:pt x="147" y="305"/>
                </a:lnTo>
                <a:lnTo>
                  <a:pt x="156" y="300"/>
                </a:lnTo>
                <a:lnTo>
                  <a:pt x="159" y="294"/>
                </a:lnTo>
                <a:lnTo>
                  <a:pt x="162" y="290"/>
                </a:lnTo>
                <a:lnTo>
                  <a:pt x="169" y="284"/>
                </a:lnTo>
                <a:lnTo>
                  <a:pt x="176" y="277"/>
                </a:lnTo>
                <a:lnTo>
                  <a:pt x="185" y="271"/>
                </a:lnTo>
                <a:lnTo>
                  <a:pt x="188" y="263"/>
                </a:lnTo>
                <a:lnTo>
                  <a:pt x="190" y="256"/>
                </a:lnTo>
                <a:lnTo>
                  <a:pt x="190" y="252"/>
                </a:lnTo>
                <a:lnTo>
                  <a:pt x="188" y="250"/>
                </a:lnTo>
                <a:lnTo>
                  <a:pt x="186" y="246"/>
                </a:lnTo>
                <a:lnTo>
                  <a:pt x="182" y="242"/>
                </a:lnTo>
                <a:lnTo>
                  <a:pt x="182" y="244"/>
                </a:lnTo>
                <a:lnTo>
                  <a:pt x="186" y="250"/>
                </a:lnTo>
                <a:lnTo>
                  <a:pt x="188" y="256"/>
                </a:lnTo>
                <a:lnTo>
                  <a:pt x="190" y="263"/>
                </a:lnTo>
                <a:lnTo>
                  <a:pt x="188" y="267"/>
                </a:lnTo>
                <a:lnTo>
                  <a:pt x="186" y="269"/>
                </a:lnTo>
                <a:lnTo>
                  <a:pt x="185" y="271"/>
                </a:lnTo>
                <a:lnTo>
                  <a:pt x="180" y="273"/>
                </a:lnTo>
                <a:lnTo>
                  <a:pt x="173" y="273"/>
                </a:lnTo>
                <a:lnTo>
                  <a:pt x="164" y="271"/>
                </a:lnTo>
                <a:lnTo>
                  <a:pt x="154" y="269"/>
                </a:lnTo>
                <a:lnTo>
                  <a:pt x="143" y="265"/>
                </a:lnTo>
                <a:lnTo>
                  <a:pt x="119" y="256"/>
                </a:lnTo>
                <a:lnTo>
                  <a:pt x="106" y="248"/>
                </a:lnTo>
                <a:lnTo>
                  <a:pt x="100" y="244"/>
                </a:lnTo>
                <a:lnTo>
                  <a:pt x="100" y="238"/>
                </a:lnTo>
                <a:lnTo>
                  <a:pt x="102" y="234"/>
                </a:lnTo>
                <a:lnTo>
                  <a:pt x="106" y="233"/>
                </a:lnTo>
                <a:lnTo>
                  <a:pt x="108" y="229"/>
                </a:lnTo>
                <a:lnTo>
                  <a:pt x="108" y="225"/>
                </a:lnTo>
                <a:lnTo>
                  <a:pt x="104" y="221"/>
                </a:lnTo>
                <a:lnTo>
                  <a:pt x="100" y="213"/>
                </a:lnTo>
                <a:lnTo>
                  <a:pt x="93" y="204"/>
                </a:lnTo>
                <a:lnTo>
                  <a:pt x="86" y="194"/>
                </a:lnTo>
                <a:lnTo>
                  <a:pt x="82" y="183"/>
                </a:lnTo>
                <a:lnTo>
                  <a:pt x="78" y="171"/>
                </a:lnTo>
                <a:lnTo>
                  <a:pt x="78" y="162"/>
                </a:lnTo>
                <a:lnTo>
                  <a:pt x="79" y="152"/>
                </a:lnTo>
                <a:lnTo>
                  <a:pt x="84" y="142"/>
                </a:lnTo>
                <a:lnTo>
                  <a:pt x="93" y="135"/>
                </a:lnTo>
                <a:lnTo>
                  <a:pt x="104" y="127"/>
                </a:lnTo>
                <a:lnTo>
                  <a:pt x="114" y="121"/>
                </a:lnTo>
                <a:lnTo>
                  <a:pt x="128" y="119"/>
                </a:lnTo>
                <a:lnTo>
                  <a:pt x="143" y="117"/>
                </a:lnTo>
                <a:lnTo>
                  <a:pt x="160" y="121"/>
                </a:lnTo>
                <a:lnTo>
                  <a:pt x="176" y="129"/>
                </a:lnTo>
                <a:lnTo>
                  <a:pt x="143" y="73"/>
                </a:lnTo>
                <a:lnTo>
                  <a:pt x="410" y="0"/>
                </a:lnTo>
                <a:lnTo>
                  <a:pt x="512" y="29"/>
                </a:lnTo>
                <a:lnTo>
                  <a:pt x="508" y="112"/>
                </a:lnTo>
                <a:lnTo>
                  <a:pt x="512" y="114"/>
                </a:lnTo>
                <a:lnTo>
                  <a:pt x="521" y="115"/>
                </a:lnTo>
                <a:lnTo>
                  <a:pt x="531" y="119"/>
                </a:lnTo>
                <a:lnTo>
                  <a:pt x="547" y="125"/>
                </a:lnTo>
                <a:lnTo>
                  <a:pt x="566" y="129"/>
                </a:lnTo>
                <a:lnTo>
                  <a:pt x="583" y="137"/>
                </a:lnTo>
                <a:lnTo>
                  <a:pt x="604" y="142"/>
                </a:lnTo>
                <a:lnTo>
                  <a:pt x="621" y="148"/>
                </a:lnTo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3" name="Freeform 9">
            <a:extLst>
              <a:ext uri="{FF2B5EF4-FFF2-40B4-BE49-F238E27FC236}">
                <a16:creationId xmlns:a16="http://schemas.microsoft.com/office/drawing/2014/main" id="{0CB542A3-756A-4B7A-8CBF-5EE38F670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522538"/>
            <a:ext cx="1144587" cy="701675"/>
          </a:xfrm>
          <a:custGeom>
            <a:avLst/>
            <a:gdLst>
              <a:gd name="T0" fmla="*/ 2147483647 w 811"/>
              <a:gd name="T1" fmla="*/ 2147483647 h 590"/>
              <a:gd name="T2" fmla="*/ 2147483647 w 811"/>
              <a:gd name="T3" fmla="*/ 2147483647 h 590"/>
              <a:gd name="T4" fmla="*/ 2147483647 w 811"/>
              <a:gd name="T5" fmla="*/ 2147483647 h 590"/>
              <a:gd name="T6" fmla="*/ 2147483647 w 811"/>
              <a:gd name="T7" fmla="*/ 2147483647 h 590"/>
              <a:gd name="T8" fmla="*/ 2147483647 w 811"/>
              <a:gd name="T9" fmla="*/ 2147483647 h 590"/>
              <a:gd name="T10" fmla="*/ 2147483647 w 811"/>
              <a:gd name="T11" fmla="*/ 2147483647 h 590"/>
              <a:gd name="T12" fmla="*/ 2147483647 w 811"/>
              <a:gd name="T13" fmla="*/ 2147483647 h 590"/>
              <a:gd name="T14" fmla="*/ 2147483647 w 811"/>
              <a:gd name="T15" fmla="*/ 2147483647 h 590"/>
              <a:gd name="T16" fmla="*/ 2147483647 w 811"/>
              <a:gd name="T17" fmla="*/ 2147483647 h 590"/>
              <a:gd name="T18" fmla="*/ 2147483647 w 811"/>
              <a:gd name="T19" fmla="*/ 2147483647 h 590"/>
              <a:gd name="T20" fmla="*/ 2147483647 w 811"/>
              <a:gd name="T21" fmla="*/ 2147483647 h 590"/>
              <a:gd name="T22" fmla="*/ 2147483647 w 811"/>
              <a:gd name="T23" fmla="*/ 2147483647 h 590"/>
              <a:gd name="T24" fmla="*/ 2147483647 w 811"/>
              <a:gd name="T25" fmla="*/ 2147483647 h 590"/>
              <a:gd name="T26" fmla="*/ 2147483647 w 811"/>
              <a:gd name="T27" fmla="*/ 2147483647 h 590"/>
              <a:gd name="T28" fmla="*/ 2147483647 w 811"/>
              <a:gd name="T29" fmla="*/ 2147483647 h 590"/>
              <a:gd name="T30" fmla="*/ 2147483647 w 811"/>
              <a:gd name="T31" fmla="*/ 2147483647 h 590"/>
              <a:gd name="T32" fmla="*/ 2147483647 w 811"/>
              <a:gd name="T33" fmla="*/ 2147483647 h 590"/>
              <a:gd name="T34" fmla="*/ 2147483647 w 811"/>
              <a:gd name="T35" fmla="*/ 2147483647 h 590"/>
              <a:gd name="T36" fmla="*/ 2147483647 w 811"/>
              <a:gd name="T37" fmla="*/ 2147483647 h 590"/>
              <a:gd name="T38" fmla="*/ 2147483647 w 811"/>
              <a:gd name="T39" fmla="*/ 2147483647 h 590"/>
              <a:gd name="T40" fmla="*/ 2147483647 w 811"/>
              <a:gd name="T41" fmla="*/ 2147483647 h 590"/>
              <a:gd name="T42" fmla="*/ 2147483647 w 811"/>
              <a:gd name="T43" fmla="*/ 2147483647 h 590"/>
              <a:gd name="T44" fmla="*/ 2147483647 w 811"/>
              <a:gd name="T45" fmla="*/ 2147483647 h 590"/>
              <a:gd name="T46" fmla="*/ 2147483647 w 811"/>
              <a:gd name="T47" fmla="*/ 2147483647 h 590"/>
              <a:gd name="T48" fmla="*/ 2147483647 w 811"/>
              <a:gd name="T49" fmla="*/ 2147483647 h 590"/>
              <a:gd name="T50" fmla="*/ 2147483647 w 811"/>
              <a:gd name="T51" fmla="*/ 2147483647 h 590"/>
              <a:gd name="T52" fmla="*/ 2147483647 w 811"/>
              <a:gd name="T53" fmla="*/ 2147483647 h 590"/>
              <a:gd name="T54" fmla="*/ 2147483647 w 811"/>
              <a:gd name="T55" fmla="*/ 2147483647 h 590"/>
              <a:gd name="T56" fmla="*/ 2147483647 w 811"/>
              <a:gd name="T57" fmla="*/ 2147483647 h 590"/>
              <a:gd name="T58" fmla="*/ 2147483647 w 811"/>
              <a:gd name="T59" fmla="*/ 2147483647 h 590"/>
              <a:gd name="T60" fmla="*/ 2147483647 w 811"/>
              <a:gd name="T61" fmla="*/ 2147483647 h 590"/>
              <a:gd name="T62" fmla="*/ 2147483647 w 811"/>
              <a:gd name="T63" fmla="*/ 2147483647 h 590"/>
              <a:gd name="T64" fmla="*/ 2147483647 w 811"/>
              <a:gd name="T65" fmla="*/ 2147483647 h 590"/>
              <a:gd name="T66" fmla="*/ 2147483647 w 811"/>
              <a:gd name="T67" fmla="*/ 2147483647 h 590"/>
              <a:gd name="T68" fmla="*/ 2147483647 w 811"/>
              <a:gd name="T69" fmla="*/ 2147483647 h 590"/>
              <a:gd name="T70" fmla="*/ 2147483647 w 811"/>
              <a:gd name="T71" fmla="*/ 2147483647 h 590"/>
              <a:gd name="T72" fmla="*/ 2147483647 w 811"/>
              <a:gd name="T73" fmla="*/ 2147483647 h 590"/>
              <a:gd name="T74" fmla="*/ 2147483647 w 811"/>
              <a:gd name="T75" fmla="*/ 2147483647 h 590"/>
              <a:gd name="T76" fmla="*/ 2147483647 w 811"/>
              <a:gd name="T77" fmla="*/ 2147483647 h 590"/>
              <a:gd name="T78" fmla="*/ 2147483647 w 811"/>
              <a:gd name="T79" fmla="*/ 2147483647 h 590"/>
              <a:gd name="T80" fmla="*/ 2147483647 w 811"/>
              <a:gd name="T81" fmla="*/ 2147483647 h 590"/>
              <a:gd name="T82" fmla="*/ 2147483647 w 811"/>
              <a:gd name="T83" fmla="*/ 2147483647 h 590"/>
              <a:gd name="T84" fmla="*/ 2147483647 w 811"/>
              <a:gd name="T85" fmla="*/ 2147483647 h 590"/>
              <a:gd name="T86" fmla="*/ 2147483647 w 811"/>
              <a:gd name="T87" fmla="*/ 2147483647 h 590"/>
              <a:gd name="T88" fmla="*/ 2147483647 w 811"/>
              <a:gd name="T89" fmla="*/ 2147483647 h 590"/>
              <a:gd name="T90" fmla="*/ 2147483647 w 811"/>
              <a:gd name="T91" fmla="*/ 2147483647 h 590"/>
              <a:gd name="T92" fmla="*/ 2147483647 w 811"/>
              <a:gd name="T93" fmla="*/ 2147483647 h 590"/>
              <a:gd name="T94" fmla="*/ 2147483647 w 811"/>
              <a:gd name="T95" fmla="*/ 2147483647 h 590"/>
              <a:gd name="T96" fmla="*/ 2147483647 w 811"/>
              <a:gd name="T97" fmla="*/ 2147483647 h 590"/>
              <a:gd name="T98" fmla="*/ 2147483647 w 811"/>
              <a:gd name="T99" fmla="*/ 2147483647 h 590"/>
              <a:gd name="T100" fmla="*/ 2147483647 w 811"/>
              <a:gd name="T101" fmla="*/ 2147483647 h 590"/>
              <a:gd name="T102" fmla="*/ 2147483647 w 811"/>
              <a:gd name="T103" fmla="*/ 2147483647 h 590"/>
              <a:gd name="T104" fmla="*/ 2147483647 w 811"/>
              <a:gd name="T105" fmla="*/ 2147483647 h 590"/>
              <a:gd name="T106" fmla="*/ 2147483647 w 811"/>
              <a:gd name="T107" fmla="*/ 2147483647 h 590"/>
              <a:gd name="T108" fmla="*/ 2147483647 w 811"/>
              <a:gd name="T109" fmla="*/ 2147483647 h 590"/>
              <a:gd name="T110" fmla="*/ 2147483647 w 811"/>
              <a:gd name="T111" fmla="*/ 2147483647 h 590"/>
              <a:gd name="T112" fmla="*/ 2147483647 w 811"/>
              <a:gd name="T113" fmla="*/ 2147483647 h 590"/>
              <a:gd name="T114" fmla="*/ 2147483647 w 811"/>
              <a:gd name="T115" fmla="*/ 2147483647 h 590"/>
              <a:gd name="T116" fmla="*/ 2147483647 w 811"/>
              <a:gd name="T117" fmla="*/ 2147483647 h 59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11"/>
              <a:gd name="T178" fmla="*/ 0 h 590"/>
              <a:gd name="T179" fmla="*/ 811 w 811"/>
              <a:gd name="T180" fmla="*/ 590 h 59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11" h="590">
                <a:moveTo>
                  <a:pt x="621" y="148"/>
                </a:moveTo>
                <a:lnTo>
                  <a:pt x="630" y="154"/>
                </a:lnTo>
                <a:lnTo>
                  <a:pt x="654" y="165"/>
                </a:lnTo>
                <a:lnTo>
                  <a:pt x="684" y="183"/>
                </a:lnTo>
                <a:lnTo>
                  <a:pt x="721" y="204"/>
                </a:lnTo>
                <a:lnTo>
                  <a:pt x="756" y="227"/>
                </a:lnTo>
                <a:lnTo>
                  <a:pt x="786" y="250"/>
                </a:lnTo>
                <a:lnTo>
                  <a:pt x="796" y="261"/>
                </a:lnTo>
                <a:lnTo>
                  <a:pt x="805" y="273"/>
                </a:lnTo>
                <a:lnTo>
                  <a:pt x="810" y="282"/>
                </a:lnTo>
                <a:lnTo>
                  <a:pt x="810" y="292"/>
                </a:lnTo>
                <a:lnTo>
                  <a:pt x="805" y="300"/>
                </a:lnTo>
                <a:lnTo>
                  <a:pt x="799" y="307"/>
                </a:lnTo>
                <a:lnTo>
                  <a:pt x="791" y="313"/>
                </a:lnTo>
                <a:lnTo>
                  <a:pt x="779" y="321"/>
                </a:lnTo>
                <a:lnTo>
                  <a:pt x="767" y="327"/>
                </a:lnTo>
                <a:lnTo>
                  <a:pt x="751" y="332"/>
                </a:lnTo>
                <a:lnTo>
                  <a:pt x="734" y="336"/>
                </a:lnTo>
                <a:lnTo>
                  <a:pt x="716" y="338"/>
                </a:lnTo>
                <a:lnTo>
                  <a:pt x="697" y="340"/>
                </a:lnTo>
                <a:lnTo>
                  <a:pt x="677" y="340"/>
                </a:lnTo>
                <a:lnTo>
                  <a:pt x="658" y="338"/>
                </a:lnTo>
                <a:lnTo>
                  <a:pt x="638" y="334"/>
                </a:lnTo>
                <a:lnTo>
                  <a:pt x="616" y="330"/>
                </a:lnTo>
                <a:lnTo>
                  <a:pt x="597" y="323"/>
                </a:lnTo>
                <a:lnTo>
                  <a:pt x="580" y="313"/>
                </a:lnTo>
                <a:lnTo>
                  <a:pt x="562" y="303"/>
                </a:lnTo>
                <a:lnTo>
                  <a:pt x="599" y="296"/>
                </a:lnTo>
                <a:lnTo>
                  <a:pt x="597" y="298"/>
                </a:lnTo>
                <a:lnTo>
                  <a:pt x="592" y="298"/>
                </a:lnTo>
                <a:lnTo>
                  <a:pt x="588" y="300"/>
                </a:lnTo>
                <a:lnTo>
                  <a:pt x="583" y="300"/>
                </a:lnTo>
                <a:lnTo>
                  <a:pt x="578" y="302"/>
                </a:lnTo>
                <a:lnTo>
                  <a:pt x="569" y="302"/>
                </a:lnTo>
                <a:lnTo>
                  <a:pt x="562" y="303"/>
                </a:lnTo>
                <a:lnTo>
                  <a:pt x="545" y="302"/>
                </a:lnTo>
                <a:lnTo>
                  <a:pt x="534" y="298"/>
                </a:lnTo>
                <a:lnTo>
                  <a:pt x="528" y="292"/>
                </a:lnTo>
                <a:lnTo>
                  <a:pt x="528" y="286"/>
                </a:lnTo>
                <a:lnTo>
                  <a:pt x="530" y="279"/>
                </a:lnTo>
                <a:lnTo>
                  <a:pt x="531" y="273"/>
                </a:lnTo>
                <a:lnTo>
                  <a:pt x="534" y="269"/>
                </a:lnTo>
                <a:lnTo>
                  <a:pt x="536" y="269"/>
                </a:lnTo>
                <a:lnTo>
                  <a:pt x="534" y="269"/>
                </a:lnTo>
                <a:lnTo>
                  <a:pt x="531" y="273"/>
                </a:lnTo>
                <a:lnTo>
                  <a:pt x="530" y="277"/>
                </a:lnTo>
                <a:lnTo>
                  <a:pt x="530" y="282"/>
                </a:lnTo>
                <a:lnTo>
                  <a:pt x="528" y="288"/>
                </a:lnTo>
                <a:lnTo>
                  <a:pt x="531" y="294"/>
                </a:lnTo>
                <a:lnTo>
                  <a:pt x="536" y="298"/>
                </a:lnTo>
                <a:lnTo>
                  <a:pt x="547" y="302"/>
                </a:lnTo>
                <a:lnTo>
                  <a:pt x="557" y="303"/>
                </a:lnTo>
                <a:lnTo>
                  <a:pt x="564" y="305"/>
                </a:lnTo>
                <a:lnTo>
                  <a:pt x="569" y="305"/>
                </a:lnTo>
                <a:lnTo>
                  <a:pt x="569" y="307"/>
                </a:lnTo>
                <a:lnTo>
                  <a:pt x="566" y="307"/>
                </a:lnTo>
                <a:lnTo>
                  <a:pt x="564" y="307"/>
                </a:lnTo>
                <a:lnTo>
                  <a:pt x="592" y="323"/>
                </a:lnTo>
                <a:lnTo>
                  <a:pt x="595" y="325"/>
                </a:lnTo>
                <a:lnTo>
                  <a:pt x="599" y="327"/>
                </a:lnTo>
                <a:lnTo>
                  <a:pt x="602" y="328"/>
                </a:lnTo>
                <a:lnTo>
                  <a:pt x="606" y="332"/>
                </a:lnTo>
                <a:lnTo>
                  <a:pt x="608" y="336"/>
                </a:lnTo>
                <a:lnTo>
                  <a:pt x="609" y="342"/>
                </a:lnTo>
                <a:lnTo>
                  <a:pt x="609" y="348"/>
                </a:lnTo>
                <a:lnTo>
                  <a:pt x="614" y="355"/>
                </a:lnTo>
                <a:lnTo>
                  <a:pt x="621" y="369"/>
                </a:lnTo>
                <a:lnTo>
                  <a:pt x="634" y="386"/>
                </a:lnTo>
                <a:lnTo>
                  <a:pt x="645" y="403"/>
                </a:lnTo>
                <a:lnTo>
                  <a:pt x="658" y="422"/>
                </a:lnTo>
                <a:lnTo>
                  <a:pt x="668" y="440"/>
                </a:lnTo>
                <a:lnTo>
                  <a:pt x="671" y="447"/>
                </a:lnTo>
                <a:lnTo>
                  <a:pt x="673" y="455"/>
                </a:lnTo>
                <a:lnTo>
                  <a:pt x="673" y="461"/>
                </a:lnTo>
                <a:lnTo>
                  <a:pt x="673" y="467"/>
                </a:lnTo>
                <a:lnTo>
                  <a:pt x="666" y="478"/>
                </a:lnTo>
                <a:lnTo>
                  <a:pt x="656" y="492"/>
                </a:lnTo>
                <a:lnTo>
                  <a:pt x="640" y="507"/>
                </a:lnTo>
                <a:lnTo>
                  <a:pt x="623" y="520"/>
                </a:lnTo>
                <a:lnTo>
                  <a:pt x="604" y="536"/>
                </a:lnTo>
                <a:lnTo>
                  <a:pt x="580" y="547"/>
                </a:lnTo>
                <a:lnTo>
                  <a:pt x="556" y="557"/>
                </a:lnTo>
                <a:lnTo>
                  <a:pt x="530" y="562"/>
                </a:lnTo>
                <a:lnTo>
                  <a:pt x="502" y="566"/>
                </a:lnTo>
                <a:lnTo>
                  <a:pt x="467" y="572"/>
                </a:lnTo>
                <a:lnTo>
                  <a:pt x="427" y="576"/>
                </a:lnTo>
                <a:lnTo>
                  <a:pt x="386" y="578"/>
                </a:lnTo>
                <a:lnTo>
                  <a:pt x="344" y="578"/>
                </a:lnTo>
                <a:lnTo>
                  <a:pt x="306" y="576"/>
                </a:lnTo>
                <a:lnTo>
                  <a:pt x="289" y="574"/>
                </a:lnTo>
                <a:lnTo>
                  <a:pt x="271" y="572"/>
                </a:lnTo>
                <a:lnTo>
                  <a:pt x="254" y="568"/>
                </a:lnTo>
                <a:lnTo>
                  <a:pt x="239" y="562"/>
                </a:lnTo>
                <a:lnTo>
                  <a:pt x="240" y="562"/>
                </a:lnTo>
                <a:lnTo>
                  <a:pt x="247" y="564"/>
                </a:lnTo>
                <a:lnTo>
                  <a:pt x="256" y="566"/>
                </a:lnTo>
                <a:lnTo>
                  <a:pt x="266" y="570"/>
                </a:lnTo>
                <a:lnTo>
                  <a:pt x="280" y="572"/>
                </a:lnTo>
                <a:lnTo>
                  <a:pt x="292" y="574"/>
                </a:lnTo>
                <a:lnTo>
                  <a:pt x="304" y="576"/>
                </a:lnTo>
                <a:lnTo>
                  <a:pt x="315" y="576"/>
                </a:lnTo>
                <a:lnTo>
                  <a:pt x="317" y="576"/>
                </a:lnTo>
                <a:lnTo>
                  <a:pt x="317" y="578"/>
                </a:lnTo>
                <a:lnTo>
                  <a:pt x="315" y="578"/>
                </a:lnTo>
                <a:lnTo>
                  <a:pt x="310" y="578"/>
                </a:lnTo>
                <a:lnTo>
                  <a:pt x="299" y="580"/>
                </a:lnTo>
                <a:lnTo>
                  <a:pt x="282" y="584"/>
                </a:lnTo>
                <a:lnTo>
                  <a:pt x="263" y="586"/>
                </a:lnTo>
                <a:lnTo>
                  <a:pt x="245" y="587"/>
                </a:lnTo>
                <a:lnTo>
                  <a:pt x="228" y="589"/>
                </a:lnTo>
                <a:lnTo>
                  <a:pt x="216" y="589"/>
                </a:lnTo>
                <a:lnTo>
                  <a:pt x="208" y="589"/>
                </a:lnTo>
                <a:lnTo>
                  <a:pt x="204" y="589"/>
                </a:lnTo>
                <a:lnTo>
                  <a:pt x="199" y="589"/>
                </a:lnTo>
                <a:lnTo>
                  <a:pt x="195" y="587"/>
                </a:lnTo>
                <a:lnTo>
                  <a:pt x="193" y="587"/>
                </a:lnTo>
                <a:lnTo>
                  <a:pt x="193" y="586"/>
                </a:lnTo>
                <a:lnTo>
                  <a:pt x="190" y="586"/>
                </a:lnTo>
                <a:lnTo>
                  <a:pt x="185" y="584"/>
                </a:lnTo>
                <a:lnTo>
                  <a:pt x="176" y="582"/>
                </a:lnTo>
                <a:lnTo>
                  <a:pt x="164" y="578"/>
                </a:lnTo>
                <a:lnTo>
                  <a:pt x="154" y="572"/>
                </a:lnTo>
                <a:lnTo>
                  <a:pt x="143" y="564"/>
                </a:lnTo>
                <a:lnTo>
                  <a:pt x="138" y="559"/>
                </a:lnTo>
                <a:lnTo>
                  <a:pt x="134" y="553"/>
                </a:lnTo>
                <a:lnTo>
                  <a:pt x="133" y="547"/>
                </a:lnTo>
                <a:lnTo>
                  <a:pt x="130" y="539"/>
                </a:lnTo>
                <a:lnTo>
                  <a:pt x="128" y="538"/>
                </a:lnTo>
                <a:lnTo>
                  <a:pt x="123" y="536"/>
                </a:lnTo>
                <a:lnTo>
                  <a:pt x="117" y="530"/>
                </a:lnTo>
                <a:lnTo>
                  <a:pt x="106" y="526"/>
                </a:lnTo>
                <a:lnTo>
                  <a:pt x="95" y="520"/>
                </a:lnTo>
                <a:lnTo>
                  <a:pt x="82" y="516"/>
                </a:lnTo>
                <a:lnTo>
                  <a:pt x="69" y="513"/>
                </a:lnTo>
                <a:lnTo>
                  <a:pt x="56" y="513"/>
                </a:lnTo>
                <a:lnTo>
                  <a:pt x="43" y="515"/>
                </a:lnTo>
                <a:lnTo>
                  <a:pt x="29" y="513"/>
                </a:lnTo>
                <a:lnTo>
                  <a:pt x="19" y="513"/>
                </a:lnTo>
                <a:lnTo>
                  <a:pt x="8" y="509"/>
                </a:lnTo>
                <a:lnTo>
                  <a:pt x="1" y="505"/>
                </a:lnTo>
                <a:lnTo>
                  <a:pt x="0" y="501"/>
                </a:lnTo>
                <a:lnTo>
                  <a:pt x="0" y="495"/>
                </a:lnTo>
                <a:lnTo>
                  <a:pt x="3" y="490"/>
                </a:lnTo>
                <a:lnTo>
                  <a:pt x="12" y="484"/>
                </a:lnTo>
                <a:lnTo>
                  <a:pt x="22" y="480"/>
                </a:lnTo>
                <a:lnTo>
                  <a:pt x="29" y="476"/>
                </a:lnTo>
                <a:lnTo>
                  <a:pt x="36" y="472"/>
                </a:lnTo>
                <a:lnTo>
                  <a:pt x="43" y="470"/>
                </a:lnTo>
                <a:lnTo>
                  <a:pt x="48" y="468"/>
                </a:lnTo>
                <a:lnTo>
                  <a:pt x="50" y="467"/>
                </a:lnTo>
                <a:lnTo>
                  <a:pt x="52" y="467"/>
                </a:lnTo>
                <a:lnTo>
                  <a:pt x="52" y="463"/>
                </a:lnTo>
                <a:lnTo>
                  <a:pt x="52" y="451"/>
                </a:lnTo>
                <a:lnTo>
                  <a:pt x="56" y="438"/>
                </a:lnTo>
                <a:lnTo>
                  <a:pt x="65" y="421"/>
                </a:lnTo>
                <a:lnTo>
                  <a:pt x="69" y="413"/>
                </a:lnTo>
                <a:lnTo>
                  <a:pt x="78" y="407"/>
                </a:lnTo>
                <a:lnTo>
                  <a:pt x="86" y="399"/>
                </a:lnTo>
                <a:lnTo>
                  <a:pt x="97" y="396"/>
                </a:lnTo>
                <a:lnTo>
                  <a:pt x="108" y="392"/>
                </a:lnTo>
                <a:lnTo>
                  <a:pt x="123" y="392"/>
                </a:lnTo>
                <a:lnTo>
                  <a:pt x="140" y="394"/>
                </a:lnTo>
                <a:lnTo>
                  <a:pt x="159" y="398"/>
                </a:lnTo>
                <a:lnTo>
                  <a:pt x="156" y="398"/>
                </a:lnTo>
                <a:lnTo>
                  <a:pt x="150" y="396"/>
                </a:lnTo>
                <a:lnTo>
                  <a:pt x="138" y="394"/>
                </a:lnTo>
                <a:lnTo>
                  <a:pt x="126" y="392"/>
                </a:lnTo>
                <a:lnTo>
                  <a:pt x="114" y="386"/>
                </a:lnTo>
                <a:lnTo>
                  <a:pt x="104" y="380"/>
                </a:lnTo>
                <a:lnTo>
                  <a:pt x="100" y="376"/>
                </a:lnTo>
                <a:lnTo>
                  <a:pt x="97" y="373"/>
                </a:lnTo>
                <a:lnTo>
                  <a:pt x="95" y="367"/>
                </a:lnTo>
                <a:lnTo>
                  <a:pt x="95" y="361"/>
                </a:lnTo>
                <a:lnTo>
                  <a:pt x="100" y="350"/>
                </a:lnTo>
                <a:lnTo>
                  <a:pt x="108" y="338"/>
                </a:lnTo>
                <a:lnTo>
                  <a:pt x="117" y="328"/>
                </a:lnTo>
                <a:lnTo>
                  <a:pt x="128" y="321"/>
                </a:lnTo>
                <a:lnTo>
                  <a:pt x="138" y="313"/>
                </a:lnTo>
                <a:lnTo>
                  <a:pt x="147" y="305"/>
                </a:lnTo>
                <a:lnTo>
                  <a:pt x="156" y="300"/>
                </a:lnTo>
                <a:lnTo>
                  <a:pt x="159" y="294"/>
                </a:lnTo>
                <a:lnTo>
                  <a:pt x="162" y="290"/>
                </a:lnTo>
                <a:lnTo>
                  <a:pt x="169" y="284"/>
                </a:lnTo>
                <a:lnTo>
                  <a:pt x="176" y="277"/>
                </a:lnTo>
                <a:lnTo>
                  <a:pt x="185" y="271"/>
                </a:lnTo>
                <a:lnTo>
                  <a:pt x="188" y="263"/>
                </a:lnTo>
                <a:lnTo>
                  <a:pt x="190" y="256"/>
                </a:lnTo>
                <a:lnTo>
                  <a:pt x="190" y="252"/>
                </a:lnTo>
                <a:lnTo>
                  <a:pt x="188" y="250"/>
                </a:lnTo>
                <a:lnTo>
                  <a:pt x="186" y="246"/>
                </a:lnTo>
                <a:lnTo>
                  <a:pt x="182" y="242"/>
                </a:lnTo>
                <a:lnTo>
                  <a:pt x="182" y="244"/>
                </a:lnTo>
                <a:lnTo>
                  <a:pt x="186" y="250"/>
                </a:lnTo>
                <a:lnTo>
                  <a:pt x="188" y="256"/>
                </a:lnTo>
                <a:lnTo>
                  <a:pt x="190" y="263"/>
                </a:lnTo>
                <a:lnTo>
                  <a:pt x="188" y="267"/>
                </a:lnTo>
                <a:lnTo>
                  <a:pt x="186" y="269"/>
                </a:lnTo>
                <a:lnTo>
                  <a:pt x="185" y="271"/>
                </a:lnTo>
                <a:lnTo>
                  <a:pt x="180" y="273"/>
                </a:lnTo>
                <a:lnTo>
                  <a:pt x="173" y="273"/>
                </a:lnTo>
                <a:lnTo>
                  <a:pt x="164" y="271"/>
                </a:lnTo>
                <a:lnTo>
                  <a:pt x="154" y="269"/>
                </a:lnTo>
                <a:lnTo>
                  <a:pt x="143" y="265"/>
                </a:lnTo>
                <a:lnTo>
                  <a:pt x="119" y="256"/>
                </a:lnTo>
                <a:lnTo>
                  <a:pt x="106" y="248"/>
                </a:lnTo>
                <a:lnTo>
                  <a:pt x="100" y="244"/>
                </a:lnTo>
                <a:lnTo>
                  <a:pt x="100" y="238"/>
                </a:lnTo>
                <a:lnTo>
                  <a:pt x="102" y="234"/>
                </a:lnTo>
                <a:lnTo>
                  <a:pt x="106" y="233"/>
                </a:lnTo>
                <a:lnTo>
                  <a:pt x="108" y="229"/>
                </a:lnTo>
                <a:lnTo>
                  <a:pt x="108" y="225"/>
                </a:lnTo>
                <a:lnTo>
                  <a:pt x="104" y="221"/>
                </a:lnTo>
                <a:lnTo>
                  <a:pt x="100" y="213"/>
                </a:lnTo>
                <a:lnTo>
                  <a:pt x="93" y="204"/>
                </a:lnTo>
                <a:lnTo>
                  <a:pt x="86" y="194"/>
                </a:lnTo>
                <a:lnTo>
                  <a:pt x="82" y="183"/>
                </a:lnTo>
                <a:lnTo>
                  <a:pt x="78" y="171"/>
                </a:lnTo>
                <a:lnTo>
                  <a:pt x="78" y="162"/>
                </a:lnTo>
                <a:lnTo>
                  <a:pt x="79" y="152"/>
                </a:lnTo>
                <a:lnTo>
                  <a:pt x="84" y="142"/>
                </a:lnTo>
                <a:lnTo>
                  <a:pt x="93" y="135"/>
                </a:lnTo>
                <a:lnTo>
                  <a:pt x="104" y="127"/>
                </a:lnTo>
                <a:lnTo>
                  <a:pt x="114" y="121"/>
                </a:lnTo>
                <a:lnTo>
                  <a:pt x="128" y="119"/>
                </a:lnTo>
                <a:lnTo>
                  <a:pt x="143" y="117"/>
                </a:lnTo>
                <a:lnTo>
                  <a:pt x="160" y="121"/>
                </a:lnTo>
                <a:lnTo>
                  <a:pt x="176" y="129"/>
                </a:lnTo>
                <a:lnTo>
                  <a:pt x="143" y="73"/>
                </a:lnTo>
                <a:lnTo>
                  <a:pt x="410" y="0"/>
                </a:lnTo>
                <a:lnTo>
                  <a:pt x="512" y="29"/>
                </a:lnTo>
                <a:lnTo>
                  <a:pt x="508" y="112"/>
                </a:lnTo>
                <a:lnTo>
                  <a:pt x="512" y="114"/>
                </a:lnTo>
                <a:lnTo>
                  <a:pt x="521" y="115"/>
                </a:lnTo>
                <a:lnTo>
                  <a:pt x="531" y="119"/>
                </a:lnTo>
                <a:lnTo>
                  <a:pt x="547" y="125"/>
                </a:lnTo>
                <a:lnTo>
                  <a:pt x="566" y="129"/>
                </a:lnTo>
                <a:lnTo>
                  <a:pt x="583" y="137"/>
                </a:lnTo>
                <a:lnTo>
                  <a:pt x="604" y="142"/>
                </a:lnTo>
                <a:lnTo>
                  <a:pt x="621" y="148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4" name="Freeform 10">
            <a:extLst>
              <a:ext uri="{FF2B5EF4-FFF2-40B4-BE49-F238E27FC236}">
                <a16:creationId xmlns:a16="http://schemas.microsoft.com/office/drawing/2014/main" id="{30010B40-430C-4116-90B6-09B37A233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50" y="2498725"/>
            <a:ext cx="247650" cy="201613"/>
          </a:xfrm>
          <a:custGeom>
            <a:avLst/>
            <a:gdLst>
              <a:gd name="T0" fmla="*/ 2147483647 w 176"/>
              <a:gd name="T1" fmla="*/ 2147483647 h 170"/>
              <a:gd name="T2" fmla="*/ 2147483647 w 176"/>
              <a:gd name="T3" fmla="*/ 2147483647 h 170"/>
              <a:gd name="T4" fmla="*/ 2147483647 w 176"/>
              <a:gd name="T5" fmla="*/ 2147483647 h 170"/>
              <a:gd name="T6" fmla="*/ 2147483647 w 176"/>
              <a:gd name="T7" fmla="*/ 2147483647 h 170"/>
              <a:gd name="T8" fmla="*/ 2147483647 w 176"/>
              <a:gd name="T9" fmla="*/ 2147483647 h 170"/>
              <a:gd name="T10" fmla="*/ 2147483647 w 176"/>
              <a:gd name="T11" fmla="*/ 2147483647 h 170"/>
              <a:gd name="T12" fmla="*/ 2147483647 w 176"/>
              <a:gd name="T13" fmla="*/ 2147483647 h 170"/>
              <a:gd name="T14" fmla="*/ 2147483647 w 176"/>
              <a:gd name="T15" fmla="*/ 2147483647 h 170"/>
              <a:gd name="T16" fmla="*/ 2147483647 w 176"/>
              <a:gd name="T17" fmla="*/ 2147483647 h 170"/>
              <a:gd name="T18" fmla="*/ 2147483647 w 176"/>
              <a:gd name="T19" fmla="*/ 2147483647 h 170"/>
              <a:gd name="T20" fmla="*/ 2147483647 w 176"/>
              <a:gd name="T21" fmla="*/ 2147483647 h 170"/>
              <a:gd name="T22" fmla="*/ 2147483647 w 176"/>
              <a:gd name="T23" fmla="*/ 2147483647 h 170"/>
              <a:gd name="T24" fmla="*/ 2147483647 w 176"/>
              <a:gd name="T25" fmla="*/ 2147483647 h 170"/>
              <a:gd name="T26" fmla="*/ 2147483647 w 176"/>
              <a:gd name="T27" fmla="*/ 2147483647 h 170"/>
              <a:gd name="T28" fmla="*/ 2147483647 w 176"/>
              <a:gd name="T29" fmla="*/ 2147483647 h 170"/>
              <a:gd name="T30" fmla="*/ 2147483647 w 176"/>
              <a:gd name="T31" fmla="*/ 2147483647 h 170"/>
              <a:gd name="T32" fmla="*/ 0 w 176"/>
              <a:gd name="T33" fmla="*/ 2147483647 h 170"/>
              <a:gd name="T34" fmla="*/ 0 w 176"/>
              <a:gd name="T35" fmla="*/ 2147483647 h 170"/>
              <a:gd name="T36" fmla="*/ 2147483647 w 176"/>
              <a:gd name="T37" fmla="*/ 2147483647 h 170"/>
              <a:gd name="T38" fmla="*/ 2147483647 w 176"/>
              <a:gd name="T39" fmla="*/ 2147483647 h 170"/>
              <a:gd name="T40" fmla="*/ 2147483647 w 176"/>
              <a:gd name="T41" fmla="*/ 2147483647 h 170"/>
              <a:gd name="T42" fmla="*/ 2147483647 w 176"/>
              <a:gd name="T43" fmla="*/ 2147483647 h 170"/>
              <a:gd name="T44" fmla="*/ 2147483647 w 176"/>
              <a:gd name="T45" fmla="*/ 2147483647 h 170"/>
              <a:gd name="T46" fmla="*/ 2147483647 w 176"/>
              <a:gd name="T47" fmla="*/ 2147483647 h 170"/>
              <a:gd name="T48" fmla="*/ 2147483647 w 176"/>
              <a:gd name="T49" fmla="*/ 2147483647 h 170"/>
              <a:gd name="T50" fmla="*/ 2147483647 w 176"/>
              <a:gd name="T51" fmla="*/ 2147483647 h 170"/>
              <a:gd name="T52" fmla="*/ 2147483647 w 176"/>
              <a:gd name="T53" fmla="*/ 2147483647 h 170"/>
              <a:gd name="T54" fmla="*/ 2147483647 w 176"/>
              <a:gd name="T55" fmla="*/ 0 h 170"/>
              <a:gd name="T56" fmla="*/ 2147483647 w 176"/>
              <a:gd name="T57" fmla="*/ 0 h 170"/>
              <a:gd name="T58" fmla="*/ 2147483647 w 176"/>
              <a:gd name="T59" fmla="*/ 0 h 170"/>
              <a:gd name="T60" fmla="*/ 2147483647 w 176"/>
              <a:gd name="T61" fmla="*/ 2147483647 h 170"/>
              <a:gd name="T62" fmla="*/ 2147483647 w 176"/>
              <a:gd name="T63" fmla="*/ 2147483647 h 170"/>
              <a:gd name="T64" fmla="*/ 2147483647 w 176"/>
              <a:gd name="T65" fmla="*/ 2147483647 h 170"/>
              <a:gd name="T66" fmla="*/ 2147483647 w 176"/>
              <a:gd name="T67" fmla="*/ 2147483647 h 170"/>
              <a:gd name="T68" fmla="*/ 2147483647 w 176"/>
              <a:gd name="T69" fmla="*/ 2147483647 h 170"/>
              <a:gd name="T70" fmla="*/ 2147483647 w 176"/>
              <a:gd name="T71" fmla="*/ 2147483647 h 170"/>
              <a:gd name="T72" fmla="*/ 2147483647 w 176"/>
              <a:gd name="T73" fmla="*/ 2147483647 h 170"/>
              <a:gd name="T74" fmla="*/ 2147483647 w 176"/>
              <a:gd name="T75" fmla="*/ 2147483647 h 170"/>
              <a:gd name="T76" fmla="*/ 2147483647 w 176"/>
              <a:gd name="T77" fmla="*/ 2147483647 h 170"/>
              <a:gd name="T78" fmla="*/ 2147483647 w 176"/>
              <a:gd name="T79" fmla="*/ 2147483647 h 170"/>
              <a:gd name="T80" fmla="*/ 2147483647 w 176"/>
              <a:gd name="T81" fmla="*/ 2147483647 h 170"/>
              <a:gd name="T82" fmla="*/ 2147483647 w 176"/>
              <a:gd name="T83" fmla="*/ 2147483647 h 170"/>
              <a:gd name="T84" fmla="*/ 2147483647 w 176"/>
              <a:gd name="T85" fmla="*/ 2147483647 h 170"/>
              <a:gd name="T86" fmla="*/ 2147483647 w 176"/>
              <a:gd name="T87" fmla="*/ 2147483647 h 170"/>
              <a:gd name="T88" fmla="*/ 2147483647 w 176"/>
              <a:gd name="T89" fmla="*/ 2147483647 h 170"/>
              <a:gd name="T90" fmla="*/ 2147483647 w 176"/>
              <a:gd name="T91" fmla="*/ 2147483647 h 170"/>
              <a:gd name="T92" fmla="*/ 2147483647 w 176"/>
              <a:gd name="T93" fmla="*/ 2147483647 h 170"/>
              <a:gd name="T94" fmla="*/ 2147483647 w 176"/>
              <a:gd name="T95" fmla="*/ 2147483647 h 170"/>
              <a:gd name="T96" fmla="*/ 2147483647 w 176"/>
              <a:gd name="T97" fmla="*/ 2147483647 h 170"/>
              <a:gd name="T98" fmla="*/ 2147483647 w 176"/>
              <a:gd name="T99" fmla="*/ 2147483647 h 170"/>
              <a:gd name="T100" fmla="*/ 2147483647 w 176"/>
              <a:gd name="T101" fmla="*/ 2147483647 h 170"/>
              <a:gd name="T102" fmla="*/ 2147483647 w 176"/>
              <a:gd name="T103" fmla="*/ 2147483647 h 170"/>
              <a:gd name="T104" fmla="*/ 2147483647 w 176"/>
              <a:gd name="T105" fmla="*/ 2147483647 h 170"/>
              <a:gd name="T106" fmla="*/ 2147483647 w 176"/>
              <a:gd name="T107" fmla="*/ 2147483647 h 170"/>
              <a:gd name="T108" fmla="*/ 2147483647 w 176"/>
              <a:gd name="T109" fmla="*/ 2147483647 h 17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76"/>
              <a:gd name="T166" fmla="*/ 0 h 170"/>
              <a:gd name="T167" fmla="*/ 176 w 176"/>
              <a:gd name="T168" fmla="*/ 170 h 17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76" h="170">
                <a:moveTo>
                  <a:pt x="123" y="157"/>
                </a:moveTo>
                <a:lnTo>
                  <a:pt x="123" y="159"/>
                </a:lnTo>
                <a:lnTo>
                  <a:pt x="118" y="159"/>
                </a:lnTo>
                <a:lnTo>
                  <a:pt x="114" y="161"/>
                </a:lnTo>
                <a:lnTo>
                  <a:pt x="107" y="165"/>
                </a:lnTo>
                <a:lnTo>
                  <a:pt x="98" y="167"/>
                </a:lnTo>
                <a:lnTo>
                  <a:pt x="90" y="169"/>
                </a:lnTo>
                <a:lnTo>
                  <a:pt x="83" y="169"/>
                </a:lnTo>
                <a:lnTo>
                  <a:pt x="74" y="169"/>
                </a:lnTo>
                <a:lnTo>
                  <a:pt x="55" y="167"/>
                </a:lnTo>
                <a:lnTo>
                  <a:pt x="40" y="163"/>
                </a:lnTo>
                <a:lnTo>
                  <a:pt x="28" y="159"/>
                </a:lnTo>
                <a:lnTo>
                  <a:pt x="17" y="151"/>
                </a:lnTo>
                <a:lnTo>
                  <a:pt x="11" y="146"/>
                </a:lnTo>
                <a:lnTo>
                  <a:pt x="5" y="138"/>
                </a:lnTo>
                <a:lnTo>
                  <a:pt x="2" y="128"/>
                </a:lnTo>
                <a:lnTo>
                  <a:pt x="0" y="121"/>
                </a:lnTo>
                <a:lnTo>
                  <a:pt x="0" y="103"/>
                </a:lnTo>
                <a:lnTo>
                  <a:pt x="7" y="86"/>
                </a:lnTo>
                <a:lnTo>
                  <a:pt x="14" y="71"/>
                </a:lnTo>
                <a:lnTo>
                  <a:pt x="19" y="59"/>
                </a:lnTo>
                <a:lnTo>
                  <a:pt x="26" y="48"/>
                </a:lnTo>
                <a:lnTo>
                  <a:pt x="31" y="38"/>
                </a:lnTo>
                <a:lnTo>
                  <a:pt x="37" y="28"/>
                </a:lnTo>
                <a:lnTo>
                  <a:pt x="42" y="19"/>
                </a:lnTo>
                <a:lnTo>
                  <a:pt x="48" y="11"/>
                </a:lnTo>
                <a:lnTo>
                  <a:pt x="57" y="4"/>
                </a:lnTo>
                <a:lnTo>
                  <a:pt x="66" y="0"/>
                </a:lnTo>
                <a:lnTo>
                  <a:pt x="76" y="0"/>
                </a:lnTo>
                <a:lnTo>
                  <a:pt x="87" y="0"/>
                </a:lnTo>
                <a:lnTo>
                  <a:pt x="97" y="4"/>
                </a:lnTo>
                <a:lnTo>
                  <a:pt x="102" y="9"/>
                </a:lnTo>
                <a:lnTo>
                  <a:pt x="107" y="15"/>
                </a:lnTo>
                <a:lnTo>
                  <a:pt x="109" y="21"/>
                </a:lnTo>
                <a:lnTo>
                  <a:pt x="111" y="27"/>
                </a:lnTo>
                <a:lnTo>
                  <a:pt x="111" y="30"/>
                </a:lnTo>
                <a:lnTo>
                  <a:pt x="111" y="32"/>
                </a:lnTo>
                <a:lnTo>
                  <a:pt x="111" y="30"/>
                </a:lnTo>
                <a:lnTo>
                  <a:pt x="109" y="27"/>
                </a:lnTo>
                <a:lnTo>
                  <a:pt x="107" y="21"/>
                </a:lnTo>
                <a:lnTo>
                  <a:pt x="107" y="15"/>
                </a:lnTo>
                <a:lnTo>
                  <a:pt x="107" y="9"/>
                </a:lnTo>
                <a:lnTo>
                  <a:pt x="109" y="5"/>
                </a:lnTo>
                <a:lnTo>
                  <a:pt x="114" y="2"/>
                </a:lnTo>
                <a:lnTo>
                  <a:pt x="123" y="2"/>
                </a:lnTo>
                <a:lnTo>
                  <a:pt x="128" y="2"/>
                </a:lnTo>
                <a:lnTo>
                  <a:pt x="135" y="4"/>
                </a:lnTo>
                <a:lnTo>
                  <a:pt x="142" y="4"/>
                </a:lnTo>
                <a:lnTo>
                  <a:pt x="149" y="7"/>
                </a:lnTo>
                <a:lnTo>
                  <a:pt x="155" y="13"/>
                </a:lnTo>
                <a:lnTo>
                  <a:pt x="161" y="21"/>
                </a:lnTo>
                <a:lnTo>
                  <a:pt x="168" y="32"/>
                </a:lnTo>
                <a:lnTo>
                  <a:pt x="175" y="48"/>
                </a:lnTo>
                <a:lnTo>
                  <a:pt x="111" y="32"/>
                </a:lnTo>
                <a:lnTo>
                  <a:pt x="123" y="157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5" name="Freeform 11">
            <a:extLst>
              <a:ext uri="{FF2B5EF4-FFF2-40B4-BE49-F238E27FC236}">
                <a16:creationId xmlns:a16="http://schemas.microsoft.com/office/drawing/2014/main" id="{C43E3659-7671-4DC9-B2D0-CE7ACEDE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2625725"/>
            <a:ext cx="247650" cy="201613"/>
          </a:xfrm>
          <a:custGeom>
            <a:avLst/>
            <a:gdLst>
              <a:gd name="T0" fmla="*/ 2147483647 w 176"/>
              <a:gd name="T1" fmla="*/ 2147483647 h 170"/>
              <a:gd name="T2" fmla="*/ 2147483647 w 176"/>
              <a:gd name="T3" fmla="*/ 2147483647 h 170"/>
              <a:gd name="T4" fmla="*/ 2147483647 w 176"/>
              <a:gd name="T5" fmla="*/ 2147483647 h 170"/>
              <a:gd name="T6" fmla="*/ 2147483647 w 176"/>
              <a:gd name="T7" fmla="*/ 2147483647 h 170"/>
              <a:gd name="T8" fmla="*/ 2147483647 w 176"/>
              <a:gd name="T9" fmla="*/ 2147483647 h 170"/>
              <a:gd name="T10" fmla="*/ 2147483647 w 176"/>
              <a:gd name="T11" fmla="*/ 2147483647 h 170"/>
              <a:gd name="T12" fmla="*/ 2147483647 w 176"/>
              <a:gd name="T13" fmla="*/ 2147483647 h 170"/>
              <a:gd name="T14" fmla="*/ 2147483647 w 176"/>
              <a:gd name="T15" fmla="*/ 2147483647 h 170"/>
              <a:gd name="T16" fmla="*/ 2147483647 w 176"/>
              <a:gd name="T17" fmla="*/ 2147483647 h 170"/>
              <a:gd name="T18" fmla="*/ 2147483647 w 176"/>
              <a:gd name="T19" fmla="*/ 2147483647 h 170"/>
              <a:gd name="T20" fmla="*/ 2147483647 w 176"/>
              <a:gd name="T21" fmla="*/ 2147483647 h 170"/>
              <a:gd name="T22" fmla="*/ 2147483647 w 176"/>
              <a:gd name="T23" fmla="*/ 2147483647 h 170"/>
              <a:gd name="T24" fmla="*/ 2147483647 w 176"/>
              <a:gd name="T25" fmla="*/ 2147483647 h 170"/>
              <a:gd name="T26" fmla="*/ 2147483647 w 176"/>
              <a:gd name="T27" fmla="*/ 2147483647 h 170"/>
              <a:gd name="T28" fmla="*/ 2147483647 w 176"/>
              <a:gd name="T29" fmla="*/ 2147483647 h 170"/>
              <a:gd name="T30" fmla="*/ 2147483647 w 176"/>
              <a:gd name="T31" fmla="*/ 2147483647 h 170"/>
              <a:gd name="T32" fmla="*/ 0 w 176"/>
              <a:gd name="T33" fmla="*/ 2147483647 h 170"/>
              <a:gd name="T34" fmla="*/ 0 w 176"/>
              <a:gd name="T35" fmla="*/ 2147483647 h 170"/>
              <a:gd name="T36" fmla="*/ 2147483647 w 176"/>
              <a:gd name="T37" fmla="*/ 2147483647 h 170"/>
              <a:gd name="T38" fmla="*/ 2147483647 w 176"/>
              <a:gd name="T39" fmla="*/ 2147483647 h 170"/>
              <a:gd name="T40" fmla="*/ 2147483647 w 176"/>
              <a:gd name="T41" fmla="*/ 2147483647 h 170"/>
              <a:gd name="T42" fmla="*/ 2147483647 w 176"/>
              <a:gd name="T43" fmla="*/ 2147483647 h 170"/>
              <a:gd name="T44" fmla="*/ 2147483647 w 176"/>
              <a:gd name="T45" fmla="*/ 2147483647 h 170"/>
              <a:gd name="T46" fmla="*/ 2147483647 w 176"/>
              <a:gd name="T47" fmla="*/ 2147483647 h 170"/>
              <a:gd name="T48" fmla="*/ 2147483647 w 176"/>
              <a:gd name="T49" fmla="*/ 2147483647 h 170"/>
              <a:gd name="T50" fmla="*/ 2147483647 w 176"/>
              <a:gd name="T51" fmla="*/ 2147483647 h 170"/>
              <a:gd name="T52" fmla="*/ 2147483647 w 176"/>
              <a:gd name="T53" fmla="*/ 2147483647 h 170"/>
              <a:gd name="T54" fmla="*/ 2147483647 w 176"/>
              <a:gd name="T55" fmla="*/ 0 h 170"/>
              <a:gd name="T56" fmla="*/ 2147483647 w 176"/>
              <a:gd name="T57" fmla="*/ 0 h 170"/>
              <a:gd name="T58" fmla="*/ 2147483647 w 176"/>
              <a:gd name="T59" fmla="*/ 0 h 170"/>
              <a:gd name="T60" fmla="*/ 2147483647 w 176"/>
              <a:gd name="T61" fmla="*/ 2147483647 h 170"/>
              <a:gd name="T62" fmla="*/ 2147483647 w 176"/>
              <a:gd name="T63" fmla="*/ 2147483647 h 170"/>
              <a:gd name="T64" fmla="*/ 2147483647 w 176"/>
              <a:gd name="T65" fmla="*/ 2147483647 h 170"/>
              <a:gd name="T66" fmla="*/ 2147483647 w 176"/>
              <a:gd name="T67" fmla="*/ 2147483647 h 170"/>
              <a:gd name="T68" fmla="*/ 2147483647 w 176"/>
              <a:gd name="T69" fmla="*/ 2147483647 h 170"/>
              <a:gd name="T70" fmla="*/ 2147483647 w 176"/>
              <a:gd name="T71" fmla="*/ 2147483647 h 170"/>
              <a:gd name="T72" fmla="*/ 2147483647 w 176"/>
              <a:gd name="T73" fmla="*/ 2147483647 h 170"/>
              <a:gd name="T74" fmla="*/ 2147483647 w 176"/>
              <a:gd name="T75" fmla="*/ 2147483647 h 170"/>
              <a:gd name="T76" fmla="*/ 2147483647 w 176"/>
              <a:gd name="T77" fmla="*/ 2147483647 h 170"/>
              <a:gd name="T78" fmla="*/ 2147483647 w 176"/>
              <a:gd name="T79" fmla="*/ 2147483647 h 170"/>
              <a:gd name="T80" fmla="*/ 2147483647 w 176"/>
              <a:gd name="T81" fmla="*/ 2147483647 h 170"/>
              <a:gd name="T82" fmla="*/ 2147483647 w 176"/>
              <a:gd name="T83" fmla="*/ 2147483647 h 170"/>
              <a:gd name="T84" fmla="*/ 2147483647 w 176"/>
              <a:gd name="T85" fmla="*/ 2147483647 h 170"/>
              <a:gd name="T86" fmla="*/ 2147483647 w 176"/>
              <a:gd name="T87" fmla="*/ 2147483647 h 170"/>
              <a:gd name="T88" fmla="*/ 2147483647 w 176"/>
              <a:gd name="T89" fmla="*/ 2147483647 h 170"/>
              <a:gd name="T90" fmla="*/ 2147483647 w 176"/>
              <a:gd name="T91" fmla="*/ 2147483647 h 170"/>
              <a:gd name="T92" fmla="*/ 2147483647 w 176"/>
              <a:gd name="T93" fmla="*/ 2147483647 h 170"/>
              <a:gd name="T94" fmla="*/ 2147483647 w 176"/>
              <a:gd name="T95" fmla="*/ 2147483647 h 170"/>
              <a:gd name="T96" fmla="*/ 2147483647 w 176"/>
              <a:gd name="T97" fmla="*/ 2147483647 h 170"/>
              <a:gd name="T98" fmla="*/ 2147483647 w 176"/>
              <a:gd name="T99" fmla="*/ 2147483647 h 170"/>
              <a:gd name="T100" fmla="*/ 2147483647 w 176"/>
              <a:gd name="T101" fmla="*/ 2147483647 h 170"/>
              <a:gd name="T102" fmla="*/ 2147483647 w 176"/>
              <a:gd name="T103" fmla="*/ 2147483647 h 170"/>
              <a:gd name="T104" fmla="*/ 2147483647 w 176"/>
              <a:gd name="T105" fmla="*/ 2147483647 h 170"/>
              <a:gd name="T106" fmla="*/ 2147483647 w 176"/>
              <a:gd name="T107" fmla="*/ 2147483647 h 17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76"/>
              <a:gd name="T163" fmla="*/ 0 h 170"/>
              <a:gd name="T164" fmla="*/ 176 w 176"/>
              <a:gd name="T165" fmla="*/ 170 h 17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76" h="170">
                <a:moveTo>
                  <a:pt x="123" y="157"/>
                </a:moveTo>
                <a:lnTo>
                  <a:pt x="123" y="159"/>
                </a:lnTo>
                <a:lnTo>
                  <a:pt x="118" y="159"/>
                </a:lnTo>
                <a:lnTo>
                  <a:pt x="114" y="161"/>
                </a:lnTo>
                <a:lnTo>
                  <a:pt x="107" y="165"/>
                </a:lnTo>
                <a:lnTo>
                  <a:pt x="98" y="167"/>
                </a:lnTo>
                <a:lnTo>
                  <a:pt x="90" y="169"/>
                </a:lnTo>
                <a:lnTo>
                  <a:pt x="83" y="169"/>
                </a:lnTo>
                <a:lnTo>
                  <a:pt x="74" y="169"/>
                </a:lnTo>
                <a:lnTo>
                  <a:pt x="55" y="167"/>
                </a:lnTo>
                <a:lnTo>
                  <a:pt x="40" y="163"/>
                </a:lnTo>
                <a:lnTo>
                  <a:pt x="28" y="159"/>
                </a:lnTo>
                <a:lnTo>
                  <a:pt x="17" y="151"/>
                </a:lnTo>
                <a:lnTo>
                  <a:pt x="11" y="146"/>
                </a:lnTo>
                <a:lnTo>
                  <a:pt x="5" y="138"/>
                </a:lnTo>
                <a:lnTo>
                  <a:pt x="2" y="128"/>
                </a:lnTo>
                <a:lnTo>
                  <a:pt x="0" y="121"/>
                </a:lnTo>
                <a:lnTo>
                  <a:pt x="0" y="103"/>
                </a:lnTo>
                <a:lnTo>
                  <a:pt x="7" y="86"/>
                </a:lnTo>
                <a:lnTo>
                  <a:pt x="14" y="71"/>
                </a:lnTo>
                <a:lnTo>
                  <a:pt x="19" y="59"/>
                </a:lnTo>
                <a:lnTo>
                  <a:pt x="26" y="48"/>
                </a:lnTo>
                <a:lnTo>
                  <a:pt x="31" y="38"/>
                </a:lnTo>
                <a:lnTo>
                  <a:pt x="37" y="28"/>
                </a:lnTo>
                <a:lnTo>
                  <a:pt x="42" y="19"/>
                </a:lnTo>
                <a:lnTo>
                  <a:pt x="48" y="11"/>
                </a:lnTo>
                <a:lnTo>
                  <a:pt x="57" y="4"/>
                </a:lnTo>
                <a:lnTo>
                  <a:pt x="66" y="0"/>
                </a:lnTo>
                <a:lnTo>
                  <a:pt x="76" y="0"/>
                </a:lnTo>
                <a:lnTo>
                  <a:pt x="87" y="0"/>
                </a:lnTo>
                <a:lnTo>
                  <a:pt x="97" y="4"/>
                </a:lnTo>
                <a:lnTo>
                  <a:pt x="102" y="9"/>
                </a:lnTo>
                <a:lnTo>
                  <a:pt x="107" y="15"/>
                </a:lnTo>
                <a:lnTo>
                  <a:pt x="109" y="21"/>
                </a:lnTo>
                <a:lnTo>
                  <a:pt x="111" y="27"/>
                </a:lnTo>
                <a:lnTo>
                  <a:pt x="111" y="30"/>
                </a:lnTo>
                <a:lnTo>
                  <a:pt x="111" y="32"/>
                </a:lnTo>
                <a:lnTo>
                  <a:pt x="111" y="30"/>
                </a:lnTo>
                <a:lnTo>
                  <a:pt x="109" y="27"/>
                </a:lnTo>
                <a:lnTo>
                  <a:pt x="107" y="21"/>
                </a:lnTo>
                <a:lnTo>
                  <a:pt x="107" y="15"/>
                </a:lnTo>
                <a:lnTo>
                  <a:pt x="107" y="9"/>
                </a:lnTo>
                <a:lnTo>
                  <a:pt x="109" y="5"/>
                </a:lnTo>
                <a:lnTo>
                  <a:pt x="114" y="2"/>
                </a:lnTo>
                <a:lnTo>
                  <a:pt x="123" y="2"/>
                </a:lnTo>
                <a:lnTo>
                  <a:pt x="128" y="2"/>
                </a:lnTo>
                <a:lnTo>
                  <a:pt x="135" y="4"/>
                </a:lnTo>
                <a:lnTo>
                  <a:pt x="142" y="4"/>
                </a:lnTo>
                <a:lnTo>
                  <a:pt x="149" y="7"/>
                </a:lnTo>
                <a:lnTo>
                  <a:pt x="155" y="13"/>
                </a:lnTo>
                <a:lnTo>
                  <a:pt x="161" y="21"/>
                </a:lnTo>
                <a:lnTo>
                  <a:pt x="168" y="32"/>
                </a:lnTo>
                <a:lnTo>
                  <a:pt x="175" y="48"/>
                </a:lnTo>
                <a:lnTo>
                  <a:pt x="111" y="32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6" name="Freeform 12">
            <a:extLst>
              <a:ext uri="{FF2B5EF4-FFF2-40B4-BE49-F238E27FC236}">
                <a16:creationId xmlns:a16="http://schemas.microsoft.com/office/drawing/2014/main" id="{2F832435-3A1A-40A9-98EE-1D81DF210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2514600"/>
            <a:ext cx="38100" cy="28575"/>
          </a:xfrm>
          <a:custGeom>
            <a:avLst/>
            <a:gdLst>
              <a:gd name="T0" fmla="*/ 2147483647 w 27"/>
              <a:gd name="T1" fmla="*/ 2147483647 h 24"/>
              <a:gd name="T2" fmla="*/ 2147483647 w 27"/>
              <a:gd name="T3" fmla="*/ 2147483647 h 24"/>
              <a:gd name="T4" fmla="*/ 2147483647 w 27"/>
              <a:gd name="T5" fmla="*/ 2147483647 h 24"/>
              <a:gd name="T6" fmla="*/ 2147483647 w 27"/>
              <a:gd name="T7" fmla="*/ 2147483647 h 24"/>
              <a:gd name="T8" fmla="*/ 2147483647 w 27"/>
              <a:gd name="T9" fmla="*/ 2147483647 h 24"/>
              <a:gd name="T10" fmla="*/ 0 w 27"/>
              <a:gd name="T11" fmla="*/ 2147483647 h 24"/>
              <a:gd name="T12" fmla="*/ 0 w 27"/>
              <a:gd name="T13" fmla="*/ 2147483647 h 24"/>
              <a:gd name="T14" fmla="*/ 0 w 27"/>
              <a:gd name="T15" fmla="*/ 2147483647 h 24"/>
              <a:gd name="T16" fmla="*/ 2147483647 w 27"/>
              <a:gd name="T17" fmla="*/ 2147483647 h 24"/>
              <a:gd name="T18" fmla="*/ 2147483647 w 27"/>
              <a:gd name="T19" fmla="*/ 2147483647 h 24"/>
              <a:gd name="T20" fmla="*/ 2147483647 w 27"/>
              <a:gd name="T21" fmla="*/ 2147483647 h 24"/>
              <a:gd name="T22" fmla="*/ 2147483647 w 27"/>
              <a:gd name="T23" fmla="*/ 2147483647 h 24"/>
              <a:gd name="T24" fmla="*/ 2147483647 w 27"/>
              <a:gd name="T25" fmla="*/ 2147483647 h 24"/>
              <a:gd name="T26" fmla="*/ 2147483647 w 27"/>
              <a:gd name="T27" fmla="*/ 2147483647 h 24"/>
              <a:gd name="T28" fmla="*/ 2147483647 w 27"/>
              <a:gd name="T29" fmla="*/ 0 h 24"/>
              <a:gd name="T30" fmla="*/ 2147483647 w 27"/>
              <a:gd name="T31" fmla="*/ 0 h 24"/>
              <a:gd name="T32" fmla="*/ 2147483647 w 27"/>
              <a:gd name="T33" fmla="*/ 0 h 24"/>
              <a:gd name="T34" fmla="*/ 2147483647 w 27"/>
              <a:gd name="T35" fmla="*/ 0 h 24"/>
              <a:gd name="T36" fmla="*/ 2147483647 w 27"/>
              <a:gd name="T37" fmla="*/ 2147483647 h 24"/>
              <a:gd name="T38" fmla="*/ 2147483647 w 27"/>
              <a:gd name="T39" fmla="*/ 2147483647 h 24"/>
              <a:gd name="T40" fmla="*/ 2147483647 w 27"/>
              <a:gd name="T41" fmla="*/ 2147483647 h 24"/>
              <a:gd name="T42" fmla="*/ 2147483647 w 27"/>
              <a:gd name="T43" fmla="*/ 2147483647 h 24"/>
              <a:gd name="T44" fmla="*/ 2147483647 w 27"/>
              <a:gd name="T45" fmla="*/ 2147483647 h 24"/>
              <a:gd name="T46" fmla="*/ 2147483647 w 27"/>
              <a:gd name="T47" fmla="*/ 2147483647 h 24"/>
              <a:gd name="T48" fmla="*/ 2147483647 w 27"/>
              <a:gd name="T49" fmla="*/ 2147483647 h 24"/>
              <a:gd name="T50" fmla="*/ 2147483647 w 27"/>
              <a:gd name="T51" fmla="*/ 2147483647 h 24"/>
              <a:gd name="T52" fmla="*/ 2147483647 w 27"/>
              <a:gd name="T53" fmla="*/ 2147483647 h 24"/>
              <a:gd name="T54" fmla="*/ 2147483647 w 27"/>
              <a:gd name="T55" fmla="*/ 2147483647 h 24"/>
              <a:gd name="T56" fmla="*/ 2147483647 w 27"/>
              <a:gd name="T57" fmla="*/ 2147483647 h 24"/>
              <a:gd name="T58" fmla="*/ 2147483647 w 27"/>
              <a:gd name="T59" fmla="*/ 2147483647 h 24"/>
              <a:gd name="T60" fmla="*/ 2147483647 w 27"/>
              <a:gd name="T61" fmla="*/ 2147483647 h 24"/>
              <a:gd name="T62" fmla="*/ 2147483647 w 27"/>
              <a:gd name="T63" fmla="*/ 2147483647 h 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7"/>
              <a:gd name="T97" fmla="*/ 0 h 24"/>
              <a:gd name="T98" fmla="*/ 27 w 27"/>
              <a:gd name="T99" fmla="*/ 24 h 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7" h="24">
                <a:moveTo>
                  <a:pt x="9" y="23"/>
                </a:moveTo>
                <a:lnTo>
                  <a:pt x="7" y="23"/>
                </a:lnTo>
                <a:lnTo>
                  <a:pt x="5" y="21"/>
                </a:lnTo>
                <a:lnTo>
                  <a:pt x="2" y="21"/>
                </a:lnTo>
                <a:lnTo>
                  <a:pt x="2" y="19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2" y="10"/>
                </a:lnTo>
                <a:lnTo>
                  <a:pt x="2" y="8"/>
                </a:lnTo>
                <a:lnTo>
                  <a:pt x="5" y="6"/>
                </a:lnTo>
                <a:lnTo>
                  <a:pt x="7" y="4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6" y="0"/>
                </a:lnTo>
                <a:lnTo>
                  <a:pt x="18" y="0"/>
                </a:lnTo>
                <a:lnTo>
                  <a:pt x="20" y="0"/>
                </a:lnTo>
                <a:lnTo>
                  <a:pt x="23" y="2"/>
                </a:lnTo>
                <a:lnTo>
                  <a:pt x="25" y="4"/>
                </a:lnTo>
                <a:lnTo>
                  <a:pt x="26" y="6"/>
                </a:lnTo>
                <a:lnTo>
                  <a:pt x="26" y="10"/>
                </a:lnTo>
                <a:lnTo>
                  <a:pt x="26" y="12"/>
                </a:lnTo>
                <a:lnTo>
                  <a:pt x="25" y="14"/>
                </a:lnTo>
                <a:lnTo>
                  <a:pt x="25" y="15"/>
                </a:lnTo>
                <a:lnTo>
                  <a:pt x="23" y="17"/>
                </a:lnTo>
                <a:lnTo>
                  <a:pt x="20" y="19"/>
                </a:lnTo>
                <a:lnTo>
                  <a:pt x="18" y="21"/>
                </a:lnTo>
                <a:lnTo>
                  <a:pt x="16" y="21"/>
                </a:lnTo>
                <a:lnTo>
                  <a:pt x="14" y="23"/>
                </a:lnTo>
                <a:lnTo>
                  <a:pt x="11" y="23"/>
                </a:lnTo>
                <a:lnTo>
                  <a:pt x="9" y="23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7" name="Freeform 13">
            <a:extLst>
              <a:ext uri="{FF2B5EF4-FFF2-40B4-BE49-F238E27FC236}">
                <a16:creationId xmlns:a16="http://schemas.microsoft.com/office/drawing/2014/main" id="{317442B0-557D-47F1-B4C5-5D23A013F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9050" y="2641600"/>
            <a:ext cx="38100" cy="28575"/>
          </a:xfrm>
          <a:custGeom>
            <a:avLst/>
            <a:gdLst>
              <a:gd name="T0" fmla="*/ 2147483647 w 27"/>
              <a:gd name="T1" fmla="*/ 2147483647 h 24"/>
              <a:gd name="T2" fmla="*/ 2147483647 w 27"/>
              <a:gd name="T3" fmla="*/ 2147483647 h 24"/>
              <a:gd name="T4" fmla="*/ 2147483647 w 27"/>
              <a:gd name="T5" fmla="*/ 2147483647 h 24"/>
              <a:gd name="T6" fmla="*/ 2147483647 w 27"/>
              <a:gd name="T7" fmla="*/ 2147483647 h 24"/>
              <a:gd name="T8" fmla="*/ 2147483647 w 27"/>
              <a:gd name="T9" fmla="*/ 2147483647 h 24"/>
              <a:gd name="T10" fmla="*/ 0 w 27"/>
              <a:gd name="T11" fmla="*/ 2147483647 h 24"/>
              <a:gd name="T12" fmla="*/ 0 w 27"/>
              <a:gd name="T13" fmla="*/ 2147483647 h 24"/>
              <a:gd name="T14" fmla="*/ 0 w 27"/>
              <a:gd name="T15" fmla="*/ 2147483647 h 24"/>
              <a:gd name="T16" fmla="*/ 2147483647 w 27"/>
              <a:gd name="T17" fmla="*/ 2147483647 h 24"/>
              <a:gd name="T18" fmla="*/ 2147483647 w 27"/>
              <a:gd name="T19" fmla="*/ 2147483647 h 24"/>
              <a:gd name="T20" fmla="*/ 2147483647 w 27"/>
              <a:gd name="T21" fmla="*/ 2147483647 h 24"/>
              <a:gd name="T22" fmla="*/ 2147483647 w 27"/>
              <a:gd name="T23" fmla="*/ 2147483647 h 24"/>
              <a:gd name="T24" fmla="*/ 2147483647 w 27"/>
              <a:gd name="T25" fmla="*/ 2147483647 h 24"/>
              <a:gd name="T26" fmla="*/ 2147483647 w 27"/>
              <a:gd name="T27" fmla="*/ 2147483647 h 24"/>
              <a:gd name="T28" fmla="*/ 2147483647 w 27"/>
              <a:gd name="T29" fmla="*/ 0 h 24"/>
              <a:gd name="T30" fmla="*/ 2147483647 w 27"/>
              <a:gd name="T31" fmla="*/ 0 h 24"/>
              <a:gd name="T32" fmla="*/ 2147483647 w 27"/>
              <a:gd name="T33" fmla="*/ 0 h 24"/>
              <a:gd name="T34" fmla="*/ 2147483647 w 27"/>
              <a:gd name="T35" fmla="*/ 0 h 24"/>
              <a:gd name="T36" fmla="*/ 2147483647 w 27"/>
              <a:gd name="T37" fmla="*/ 2147483647 h 24"/>
              <a:gd name="T38" fmla="*/ 2147483647 w 27"/>
              <a:gd name="T39" fmla="*/ 2147483647 h 24"/>
              <a:gd name="T40" fmla="*/ 2147483647 w 27"/>
              <a:gd name="T41" fmla="*/ 2147483647 h 24"/>
              <a:gd name="T42" fmla="*/ 2147483647 w 27"/>
              <a:gd name="T43" fmla="*/ 2147483647 h 24"/>
              <a:gd name="T44" fmla="*/ 2147483647 w 27"/>
              <a:gd name="T45" fmla="*/ 2147483647 h 24"/>
              <a:gd name="T46" fmla="*/ 2147483647 w 27"/>
              <a:gd name="T47" fmla="*/ 2147483647 h 24"/>
              <a:gd name="T48" fmla="*/ 2147483647 w 27"/>
              <a:gd name="T49" fmla="*/ 2147483647 h 24"/>
              <a:gd name="T50" fmla="*/ 2147483647 w 27"/>
              <a:gd name="T51" fmla="*/ 2147483647 h 24"/>
              <a:gd name="T52" fmla="*/ 2147483647 w 27"/>
              <a:gd name="T53" fmla="*/ 2147483647 h 24"/>
              <a:gd name="T54" fmla="*/ 2147483647 w 27"/>
              <a:gd name="T55" fmla="*/ 2147483647 h 24"/>
              <a:gd name="T56" fmla="*/ 2147483647 w 27"/>
              <a:gd name="T57" fmla="*/ 2147483647 h 24"/>
              <a:gd name="T58" fmla="*/ 2147483647 w 27"/>
              <a:gd name="T59" fmla="*/ 2147483647 h 24"/>
              <a:gd name="T60" fmla="*/ 2147483647 w 27"/>
              <a:gd name="T61" fmla="*/ 2147483647 h 24"/>
              <a:gd name="T62" fmla="*/ 2147483647 w 27"/>
              <a:gd name="T63" fmla="*/ 2147483647 h 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7"/>
              <a:gd name="T97" fmla="*/ 0 h 24"/>
              <a:gd name="T98" fmla="*/ 27 w 27"/>
              <a:gd name="T99" fmla="*/ 24 h 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7" h="24">
                <a:moveTo>
                  <a:pt x="9" y="23"/>
                </a:moveTo>
                <a:lnTo>
                  <a:pt x="7" y="23"/>
                </a:lnTo>
                <a:lnTo>
                  <a:pt x="5" y="21"/>
                </a:lnTo>
                <a:lnTo>
                  <a:pt x="2" y="21"/>
                </a:lnTo>
                <a:lnTo>
                  <a:pt x="2" y="19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2" y="10"/>
                </a:lnTo>
                <a:lnTo>
                  <a:pt x="2" y="8"/>
                </a:lnTo>
                <a:lnTo>
                  <a:pt x="5" y="6"/>
                </a:lnTo>
                <a:lnTo>
                  <a:pt x="7" y="4"/>
                </a:lnTo>
                <a:lnTo>
                  <a:pt x="7" y="2"/>
                </a:lnTo>
                <a:lnTo>
                  <a:pt x="11" y="2"/>
                </a:lnTo>
                <a:lnTo>
                  <a:pt x="14" y="0"/>
                </a:lnTo>
                <a:lnTo>
                  <a:pt x="16" y="0"/>
                </a:lnTo>
                <a:lnTo>
                  <a:pt x="18" y="0"/>
                </a:lnTo>
                <a:lnTo>
                  <a:pt x="20" y="0"/>
                </a:lnTo>
                <a:lnTo>
                  <a:pt x="23" y="2"/>
                </a:lnTo>
                <a:lnTo>
                  <a:pt x="25" y="4"/>
                </a:lnTo>
                <a:lnTo>
                  <a:pt x="26" y="6"/>
                </a:lnTo>
                <a:lnTo>
                  <a:pt x="26" y="10"/>
                </a:lnTo>
                <a:lnTo>
                  <a:pt x="26" y="12"/>
                </a:lnTo>
                <a:lnTo>
                  <a:pt x="25" y="14"/>
                </a:lnTo>
                <a:lnTo>
                  <a:pt x="25" y="15"/>
                </a:lnTo>
                <a:lnTo>
                  <a:pt x="23" y="17"/>
                </a:lnTo>
                <a:lnTo>
                  <a:pt x="20" y="19"/>
                </a:lnTo>
                <a:lnTo>
                  <a:pt x="18" y="21"/>
                </a:lnTo>
                <a:lnTo>
                  <a:pt x="16" y="21"/>
                </a:lnTo>
                <a:lnTo>
                  <a:pt x="14" y="23"/>
                </a:lnTo>
                <a:lnTo>
                  <a:pt x="11" y="23"/>
                </a:lnTo>
                <a:lnTo>
                  <a:pt x="9" y="23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8" name="Freeform 14">
            <a:extLst>
              <a:ext uri="{FF2B5EF4-FFF2-40B4-BE49-F238E27FC236}">
                <a16:creationId xmlns:a16="http://schemas.microsoft.com/office/drawing/2014/main" id="{8758E1B5-5858-4421-9021-5DC331850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613" y="2508250"/>
            <a:ext cx="38100" cy="28575"/>
          </a:xfrm>
          <a:custGeom>
            <a:avLst/>
            <a:gdLst>
              <a:gd name="T0" fmla="*/ 2147483647 w 27"/>
              <a:gd name="T1" fmla="*/ 2147483647 h 24"/>
              <a:gd name="T2" fmla="*/ 2147483647 w 27"/>
              <a:gd name="T3" fmla="*/ 2147483647 h 24"/>
              <a:gd name="T4" fmla="*/ 2147483647 w 27"/>
              <a:gd name="T5" fmla="*/ 2147483647 h 24"/>
              <a:gd name="T6" fmla="*/ 2147483647 w 27"/>
              <a:gd name="T7" fmla="*/ 2147483647 h 24"/>
              <a:gd name="T8" fmla="*/ 2147483647 w 27"/>
              <a:gd name="T9" fmla="*/ 2147483647 h 24"/>
              <a:gd name="T10" fmla="*/ 2147483647 w 27"/>
              <a:gd name="T11" fmla="*/ 2147483647 h 24"/>
              <a:gd name="T12" fmla="*/ 2147483647 w 27"/>
              <a:gd name="T13" fmla="*/ 2147483647 h 24"/>
              <a:gd name="T14" fmla="*/ 2147483647 w 27"/>
              <a:gd name="T15" fmla="*/ 2147483647 h 24"/>
              <a:gd name="T16" fmla="*/ 2147483647 w 27"/>
              <a:gd name="T17" fmla="*/ 2147483647 h 24"/>
              <a:gd name="T18" fmla="*/ 0 w 27"/>
              <a:gd name="T19" fmla="*/ 2147483647 h 24"/>
              <a:gd name="T20" fmla="*/ 0 w 27"/>
              <a:gd name="T21" fmla="*/ 2147483647 h 24"/>
              <a:gd name="T22" fmla="*/ 0 w 27"/>
              <a:gd name="T23" fmla="*/ 2147483647 h 24"/>
              <a:gd name="T24" fmla="*/ 0 w 27"/>
              <a:gd name="T25" fmla="*/ 2147483647 h 24"/>
              <a:gd name="T26" fmla="*/ 0 w 27"/>
              <a:gd name="T27" fmla="*/ 2147483647 h 24"/>
              <a:gd name="T28" fmla="*/ 2147483647 w 27"/>
              <a:gd name="T29" fmla="*/ 2147483647 h 24"/>
              <a:gd name="T30" fmla="*/ 2147483647 w 27"/>
              <a:gd name="T31" fmla="*/ 2147483647 h 24"/>
              <a:gd name="T32" fmla="*/ 2147483647 w 27"/>
              <a:gd name="T33" fmla="*/ 0 h 24"/>
              <a:gd name="T34" fmla="*/ 2147483647 w 27"/>
              <a:gd name="T35" fmla="*/ 0 h 24"/>
              <a:gd name="T36" fmla="*/ 2147483647 w 27"/>
              <a:gd name="T37" fmla="*/ 0 h 24"/>
              <a:gd name="T38" fmla="*/ 2147483647 w 27"/>
              <a:gd name="T39" fmla="*/ 2147483647 h 24"/>
              <a:gd name="T40" fmla="*/ 2147483647 w 27"/>
              <a:gd name="T41" fmla="*/ 2147483647 h 24"/>
              <a:gd name="T42" fmla="*/ 2147483647 w 27"/>
              <a:gd name="T43" fmla="*/ 2147483647 h 24"/>
              <a:gd name="T44" fmla="*/ 2147483647 w 27"/>
              <a:gd name="T45" fmla="*/ 2147483647 h 24"/>
              <a:gd name="T46" fmla="*/ 2147483647 w 27"/>
              <a:gd name="T47" fmla="*/ 2147483647 h 24"/>
              <a:gd name="T48" fmla="*/ 2147483647 w 27"/>
              <a:gd name="T49" fmla="*/ 2147483647 h 24"/>
              <a:gd name="T50" fmla="*/ 2147483647 w 27"/>
              <a:gd name="T51" fmla="*/ 2147483647 h 24"/>
              <a:gd name="T52" fmla="*/ 2147483647 w 27"/>
              <a:gd name="T53" fmla="*/ 2147483647 h 24"/>
              <a:gd name="T54" fmla="*/ 2147483647 w 27"/>
              <a:gd name="T55" fmla="*/ 2147483647 h 24"/>
              <a:gd name="T56" fmla="*/ 2147483647 w 27"/>
              <a:gd name="T57" fmla="*/ 2147483647 h 24"/>
              <a:gd name="T58" fmla="*/ 2147483647 w 27"/>
              <a:gd name="T59" fmla="*/ 2147483647 h 24"/>
              <a:gd name="T60" fmla="*/ 2147483647 w 27"/>
              <a:gd name="T61" fmla="*/ 2147483647 h 24"/>
              <a:gd name="T62" fmla="*/ 2147483647 w 27"/>
              <a:gd name="T63" fmla="*/ 2147483647 h 24"/>
              <a:gd name="T64" fmla="*/ 2147483647 w 27"/>
              <a:gd name="T65" fmla="*/ 2147483647 h 2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7"/>
              <a:gd name="T100" fmla="*/ 0 h 24"/>
              <a:gd name="T101" fmla="*/ 27 w 27"/>
              <a:gd name="T102" fmla="*/ 24 h 2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7" h="24">
                <a:moveTo>
                  <a:pt x="19" y="23"/>
                </a:moveTo>
                <a:lnTo>
                  <a:pt x="17" y="23"/>
                </a:lnTo>
                <a:lnTo>
                  <a:pt x="15" y="23"/>
                </a:lnTo>
                <a:lnTo>
                  <a:pt x="12" y="23"/>
                </a:lnTo>
                <a:lnTo>
                  <a:pt x="11" y="21"/>
                </a:lnTo>
                <a:lnTo>
                  <a:pt x="9" y="21"/>
                </a:lnTo>
                <a:lnTo>
                  <a:pt x="7" y="19"/>
                </a:lnTo>
                <a:lnTo>
                  <a:pt x="5" y="18"/>
                </a:lnTo>
                <a:lnTo>
                  <a:pt x="2" y="16"/>
                </a:lnTo>
                <a:lnTo>
                  <a:pt x="0" y="12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5" y="2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2" y="2"/>
                </a:lnTo>
                <a:lnTo>
                  <a:pt x="15" y="2"/>
                </a:lnTo>
                <a:lnTo>
                  <a:pt x="17" y="4"/>
                </a:lnTo>
                <a:lnTo>
                  <a:pt x="21" y="6"/>
                </a:lnTo>
                <a:lnTo>
                  <a:pt x="24" y="8"/>
                </a:lnTo>
                <a:lnTo>
                  <a:pt x="24" y="10"/>
                </a:lnTo>
                <a:lnTo>
                  <a:pt x="26" y="12"/>
                </a:lnTo>
                <a:lnTo>
                  <a:pt x="26" y="14"/>
                </a:lnTo>
                <a:lnTo>
                  <a:pt x="26" y="16"/>
                </a:lnTo>
                <a:lnTo>
                  <a:pt x="26" y="18"/>
                </a:lnTo>
                <a:lnTo>
                  <a:pt x="26" y="19"/>
                </a:lnTo>
                <a:lnTo>
                  <a:pt x="24" y="21"/>
                </a:lnTo>
                <a:lnTo>
                  <a:pt x="21" y="21"/>
                </a:lnTo>
                <a:lnTo>
                  <a:pt x="19" y="23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59" name="Freeform 15">
            <a:extLst>
              <a:ext uri="{FF2B5EF4-FFF2-40B4-BE49-F238E27FC236}">
                <a16:creationId xmlns:a16="http://schemas.microsoft.com/office/drawing/2014/main" id="{93E37A78-6F10-4A4C-BDF4-E3F5D501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613" y="2635250"/>
            <a:ext cx="38100" cy="28575"/>
          </a:xfrm>
          <a:custGeom>
            <a:avLst/>
            <a:gdLst>
              <a:gd name="T0" fmla="*/ 2147483647 w 27"/>
              <a:gd name="T1" fmla="*/ 2147483647 h 24"/>
              <a:gd name="T2" fmla="*/ 2147483647 w 27"/>
              <a:gd name="T3" fmla="*/ 2147483647 h 24"/>
              <a:gd name="T4" fmla="*/ 2147483647 w 27"/>
              <a:gd name="T5" fmla="*/ 2147483647 h 24"/>
              <a:gd name="T6" fmla="*/ 2147483647 w 27"/>
              <a:gd name="T7" fmla="*/ 2147483647 h 24"/>
              <a:gd name="T8" fmla="*/ 2147483647 w 27"/>
              <a:gd name="T9" fmla="*/ 2147483647 h 24"/>
              <a:gd name="T10" fmla="*/ 2147483647 w 27"/>
              <a:gd name="T11" fmla="*/ 2147483647 h 24"/>
              <a:gd name="T12" fmla="*/ 2147483647 w 27"/>
              <a:gd name="T13" fmla="*/ 2147483647 h 24"/>
              <a:gd name="T14" fmla="*/ 2147483647 w 27"/>
              <a:gd name="T15" fmla="*/ 2147483647 h 24"/>
              <a:gd name="T16" fmla="*/ 2147483647 w 27"/>
              <a:gd name="T17" fmla="*/ 2147483647 h 24"/>
              <a:gd name="T18" fmla="*/ 0 w 27"/>
              <a:gd name="T19" fmla="*/ 2147483647 h 24"/>
              <a:gd name="T20" fmla="*/ 0 w 27"/>
              <a:gd name="T21" fmla="*/ 2147483647 h 24"/>
              <a:gd name="T22" fmla="*/ 0 w 27"/>
              <a:gd name="T23" fmla="*/ 2147483647 h 24"/>
              <a:gd name="T24" fmla="*/ 0 w 27"/>
              <a:gd name="T25" fmla="*/ 2147483647 h 24"/>
              <a:gd name="T26" fmla="*/ 0 w 27"/>
              <a:gd name="T27" fmla="*/ 2147483647 h 24"/>
              <a:gd name="T28" fmla="*/ 2147483647 w 27"/>
              <a:gd name="T29" fmla="*/ 2147483647 h 24"/>
              <a:gd name="T30" fmla="*/ 2147483647 w 27"/>
              <a:gd name="T31" fmla="*/ 2147483647 h 24"/>
              <a:gd name="T32" fmla="*/ 2147483647 w 27"/>
              <a:gd name="T33" fmla="*/ 0 h 24"/>
              <a:gd name="T34" fmla="*/ 2147483647 w 27"/>
              <a:gd name="T35" fmla="*/ 0 h 24"/>
              <a:gd name="T36" fmla="*/ 2147483647 w 27"/>
              <a:gd name="T37" fmla="*/ 0 h 24"/>
              <a:gd name="T38" fmla="*/ 2147483647 w 27"/>
              <a:gd name="T39" fmla="*/ 2147483647 h 24"/>
              <a:gd name="T40" fmla="*/ 2147483647 w 27"/>
              <a:gd name="T41" fmla="*/ 2147483647 h 24"/>
              <a:gd name="T42" fmla="*/ 2147483647 w 27"/>
              <a:gd name="T43" fmla="*/ 2147483647 h 24"/>
              <a:gd name="T44" fmla="*/ 2147483647 w 27"/>
              <a:gd name="T45" fmla="*/ 2147483647 h 24"/>
              <a:gd name="T46" fmla="*/ 2147483647 w 27"/>
              <a:gd name="T47" fmla="*/ 2147483647 h 24"/>
              <a:gd name="T48" fmla="*/ 2147483647 w 27"/>
              <a:gd name="T49" fmla="*/ 2147483647 h 24"/>
              <a:gd name="T50" fmla="*/ 2147483647 w 27"/>
              <a:gd name="T51" fmla="*/ 2147483647 h 24"/>
              <a:gd name="T52" fmla="*/ 2147483647 w 27"/>
              <a:gd name="T53" fmla="*/ 2147483647 h 24"/>
              <a:gd name="T54" fmla="*/ 2147483647 w 27"/>
              <a:gd name="T55" fmla="*/ 2147483647 h 24"/>
              <a:gd name="T56" fmla="*/ 2147483647 w 27"/>
              <a:gd name="T57" fmla="*/ 2147483647 h 24"/>
              <a:gd name="T58" fmla="*/ 2147483647 w 27"/>
              <a:gd name="T59" fmla="*/ 2147483647 h 24"/>
              <a:gd name="T60" fmla="*/ 2147483647 w 27"/>
              <a:gd name="T61" fmla="*/ 2147483647 h 24"/>
              <a:gd name="T62" fmla="*/ 2147483647 w 27"/>
              <a:gd name="T63" fmla="*/ 2147483647 h 24"/>
              <a:gd name="T64" fmla="*/ 2147483647 w 27"/>
              <a:gd name="T65" fmla="*/ 2147483647 h 2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7"/>
              <a:gd name="T100" fmla="*/ 0 h 24"/>
              <a:gd name="T101" fmla="*/ 27 w 27"/>
              <a:gd name="T102" fmla="*/ 24 h 2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7" h="24">
                <a:moveTo>
                  <a:pt x="19" y="23"/>
                </a:moveTo>
                <a:lnTo>
                  <a:pt x="17" y="23"/>
                </a:lnTo>
                <a:lnTo>
                  <a:pt x="15" y="23"/>
                </a:lnTo>
                <a:lnTo>
                  <a:pt x="12" y="23"/>
                </a:lnTo>
                <a:lnTo>
                  <a:pt x="11" y="21"/>
                </a:lnTo>
                <a:lnTo>
                  <a:pt x="9" y="21"/>
                </a:lnTo>
                <a:lnTo>
                  <a:pt x="7" y="19"/>
                </a:lnTo>
                <a:lnTo>
                  <a:pt x="5" y="18"/>
                </a:lnTo>
                <a:lnTo>
                  <a:pt x="2" y="16"/>
                </a:lnTo>
                <a:lnTo>
                  <a:pt x="0" y="12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2" y="4"/>
                </a:lnTo>
                <a:lnTo>
                  <a:pt x="5" y="2"/>
                </a:lnTo>
                <a:lnTo>
                  <a:pt x="7" y="0"/>
                </a:lnTo>
                <a:lnTo>
                  <a:pt x="9" y="0"/>
                </a:lnTo>
                <a:lnTo>
                  <a:pt x="11" y="0"/>
                </a:lnTo>
                <a:lnTo>
                  <a:pt x="12" y="2"/>
                </a:lnTo>
                <a:lnTo>
                  <a:pt x="15" y="2"/>
                </a:lnTo>
                <a:lnTo>
                  <a:pt x="17" y="4"/>
                </a:lnTo>
                <a:lnTo>
                  <a:pt x="21" y="6"/>
                </a:lnTo>
                <a:lnTo>
                  <a:pt x="24" y="8"/>
                </a:lnTo>
                <a:lnTo>
                  <a:pt x="24" y="10"/>
                </a:lnTo>
                <a:lnTo>
                  <a:pt x="26" y="12"/>
                </a:lnTo>
                <a:lnTo>
                  <a:pt x="26" y="14"/>
                </a:lnTo>
                <a:lnTo>
                  <a:pt x="26" y="16"/>
                </a:lnTo>
                <a:lnTo>
                  <a:pt x="26" y="18"/>
                </a:lnTo>
                <a:lnTo>
                  <a:pt x="26" y="19"/>
                </a:lnTo>
                <a:lnTo>
                  <a:pt x="24" y="21"/>
                </a:lnTo>
                <a:lnTo>
                  <a:pt x="21" y="21"/>
                </a:lnTo>
                <a:lnTo>
                  <a:pt x="19" y="23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0" name="Freeform 16">
            <a:extLst>
              <a:ext uri="{FF2B5EF4-FFF2-40B4-BE49-F238E27FC236}">
                <a16:creationId xmlns:a16="http://schemas.microsoft.com/office/drawing/2014/main" id="{CDED94A1-F1CE-494B-9247-66B8706D7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2635250"/>
            <a:ext cx="127000" cy="93663"/>
          </a:xfrm>
          <a:custGeom>
            <a:avLst/>
            <a:gdLst>
              <a:gd name="T0" fmla="*/ 2147483647 w 90"/>
              <a:gd name="T1" fmla="*/ 2147483647 h 78"/>
              <a:gd name="T2" fmla="*/ 2147483647 w 90"/>
              <a:gd name="T3" fmla="*/ 2147483647 h 78"/>
              <a:gd name="T4" fmla="*/ 2147483647 w 90"/>
              <a:gd name="T5" fmla="*/ 2147483647 h 78"/>
              <a:gd name="T6" fmla="*/ 2147483647 w 90"/>
              <a:gd name="T7" fmla="*/ 2147483647 h 78"/>
              <a:gd name="T8" fmla="*/ 2147483647 w 90"/>
              <a:gd name="T9" fmla="*/ 2147483647 h 78"/>
              <a:gd name="T10" fmla="*/ 2147483647 w 90"/>
              <a:gd name="T11" fmla="*/ 2147483647 h 78"/>
              <a:gd name="T12" fmla="*/ 2147483647 w 90"/>
              <a:gd name="T13" fmla="*/ 2147483647 h 78"/>
              <a:gd name="T14" fmla="*/ 2147483647 w 90"/>
              <a:gd name="T15" fmla="*/ 2147483647 h 78"/>
              <a:gd name="T16" fmla="*/ 2147483647 w 90"/>
              <a:gd name="T17" fmla="*/ 2147483647 h 78"/>
              <a:gd name="T18" fmla="*/ 2147483647 w 90"/>
              <a:gd name="T19" fmla="*/ 2147483647 h 78"/>
              <a:gd name="T20" fmla="*/ 2147483647 w 90"/>
              <a:gd name="T21" fmla="*/ 2147483647 h 78"/>
              <a:gd name="T22" fmla="*/ 2147483647 w 90"/>
              <a:gd name="T23" fmla="*/ 2147483647 h 78"/>
              <a:gd name="T24" fmla="*/ 0 w 90"/>
              <a:gd name="T25" fmla="*/ 0 h 7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0"/>
              <a:gd name="T40" fmla="*/ 0 h 78"/>
              <a:gd name="T41" fmla="*/ 90 w 90"/>
              <a:gd name="T42" fmla="*/ 78 h 7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0" h="78">
                <a:moveTo>
                  <a:pt x="89" y="77"/>
                </a:moveTo>
                <a:lnTo>
                  <a:pt x="84" y="77"/>
                </a:lnTo>
                <a:lnTo>
                  <a:pt x="76" y="75"/>
                </a:lnTo>
                <a:lnTo>
                  <a:pt x="65" y="73"/>
                </a:lnTo>
                <a:lnTo>
                  <a:pt x="50" y="67"/>
                </a:lnTo>
                <a:lnTo>
                  <a:pt x="41" y="63"/>
                </a:lnTo>
                <a:lnTo>
                  <a:pt x="32" y="57"/>
                </a:lnTo>
                <a:lnTo>
                  <a:pt x="26" y="52"/>
                </a:lnTo>
                <a:lnTo>
                  <a:pt x="19" y="44"/>
                </a:lnTo>
                <a:lnTo>
                  <a:pt x="13" y="34"/>
                </a:lnTo>
                <a:lnTo>
                  <a:pt x="8" y="25"/>
                </a:lnTo>
                <a:lnTo>
                  <a:pt x="5" y="13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1" name="Freeform 17">
            <a:extLst>
              <a:ext uri="{FF2B5EF4-FFF2-40B4-BE49-F238E27FC236}">
                <a16:creationId xmlns:a16="http://schemas.microsoft.com/office/drawing/2014/main" id="{2E69D458-993B-458B-B546-CF595903F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725" y="2752725"/>
            <a:ext cx="347663" cy="150813"/>
          </a:xfrm>
          <a:custGeom>
            <a:avLst/>
            <a:gdLst>
              <a:gd name="T0" fmla="*/ 2147483647 w 247"/>
              <a:gd name="T1" fmla="*/ 2147483647 h 127"/>
              <a:gd name="T2" fmla="*/ 2147483647 w 247"/>
              <a:gd name="T3" fmla="*/ 2147483647 h 127"/>
              <a:gd name="T4" fmla="*/ 2147483647 w 247"/>
              <a:gd name="T5" fmla="*/ 2147483647 h 127"/>
              <a:gd name="T6" fmla="*/ 2147483647 w 247"/>
              <a:gd name="T7" fmla="*/ 2147483647 h 127"/>
              <a:gd name="T8" fmla="*/ 2147483647 w 247"/>
              <a:gd name="T9" fmla="*/ 2147483647 h 127"/>
              <a:gd name="T10" fmla="*/ 2147483647 w 247"/>
              <a:gd name="T11" fmla="*/ 2147483647 h 127"/>
              <a:gd name="T12" fmla="*/ 2147483647 w 247"/>
              <a:gd name="T13" fmla="*/ 2147483647 h 127"/>
              <a:gd name="T14" fmla="*/ 2147483647 w 247"/>
              <a:gd name="T15" fmla="*/ 2147483647 h 127"/>
              <a:gd name="T16" fmla="*/ 2147483647 w 247"/>
              <a:gd name="T17" fmla="*/ 2147483647 h 127"/>
              <a:gd name="T18" fmla="*/ 2147483647 w 247"/>
              <a:gd name="T19" fmla="*/ 2147483647 h 127"/>
              <a:gd name="T20" fmla="*/ 2147483647 w 247"/>
              <a:gd name="T21" fmla="*/ 2147483647 h 127"/>
              <a:gd name="T22" fmla="*/ 2147483647 w 247"/>
              <a:gd name="T23" fmla="*/ 2147483647 h 127"/>
              <a:gd name="T24" fmla="*/ 2147483647 w 247"/>
              <a:gd name="T25" fmla="*/ 2147483647 h 127"/>
              <a:gd name="T26" fmla="*/ 2147483647 w 247"/>
              <a:gd name="T27" fmla="*/ 2147483647 h 127"/>
              <a:gd name="T28" fmla="*/ 2147483647 w 247"/>
              <a:gd name="T29" fmla="*/ 2147483647 h 127"/>
              <a:gd name="T30" fmla="*/ 2147483647 w 247"/>
              <a:gd name="T31" fmla="*/ 2147483647 h 127"/>
              <a:gd name="T32" fmla="*/ 2147483647 w 247"/>
              <a:gd name="T33" fmla="*/ 2147483647 h 127"/>
              <a:gd name="T34" fmla="*/ 2147483647 w 247"/>
              <a:gd name="T35" fmla="*/ 2147483647 h 127"/>
              <a:gd name="T36" fmla="*/ 2147483647 w 247"/>
              <a:gd name="T37" fmla="*/ 2147483647 h 127"/>
              <a:gd name="T38" fmla="*/ 2147483647 w 247"/>
              <a:gd name="T39" fmla="*/ 2147483647 h 127"/>
              <a:gd name="T40" fmla="*/ 2147483647 w 247"/>
              <a:gd name="T41" fmla="*/ 2147483647 h 127"/>
              <a:gd name="T42" fmla="*/ 2147483647 w 247"/>
              <a:gd name="T43" fmla="*/ 2147483647 h 127"/>
              <a:gd name="T44" fmla="*/ 2147483647 w 247"/>
              <a:gd name="T45" fmla="*/ 0 h 127"/>
              <a:gd name="T46" fmla="*/ 2147483647 w 247"/>
              <a:gd name="T47" fmla="*/ 0 h 127"/>
              <a:gd name="T48" fmla="*/ 2147483647 w 247"/>
              <a:gd name="T49" fmla="*/ 2147483647 h 127"/>
              <a:gd name="T50" fmla="*/ 2147483647 w 247"/>
              <a:gd name="T51" fmla="*/ 2147483647 h 127"/>
              <a:gd name="T52" fmla="*/ 2147483647 w 247"/>
              <a:gd name="T53" fmla="*/ 2147483647 h 127"/>
              <a:gd name="T54" fmla="*/ 2147483647 w 247"/>
              <a:gd name="T55" fmla="*/ 2147483647 h 127"/>
              <a:gd name="T56" fmla="*/ 2147483647 w 247"/>
              <a:gd name="T57" fmla="*/ 2147483647 h 127"/>
              <a:gd name="T58" fmla="*/ 2147483647 w 247"/>
              <a:gd name="T59" fmla="*/ 2147483647 h 127"/>
              <a:gd name="T60" fmla="*/ 2147483647 w 247"/>
              <a:gd name="T61" fmla="*/ 2147483647 h 127"/>
              <a:gd name="T62" fmla="*/ 2147483647 w 247"/>
              <a:gd name="T63" fmla="*/ 2147483647 h 127"/>
              <a:gd name="T64" fmla="*/ 0 w 247"/>
              <a:gd name="T65" fmla="*/ 2147483647 h 12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7"/>
              <a:gd name="T100" fmla="*/ 0 h 127"/>
              <a:gd name="T101" fmla="*/ 247 w 247"/>
              <a:gd name="T102" fmla="*/ 127 h 12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7" h="127">
                <a:moveTo>
                  <a:pt x="246" y="117"/>
                </a:moveTo>
                <a:lnTo>
                  <a:pt x="244" y="119"/>
                </a:lnTo>
                <a:lnTo>
                  <a:pt x="237" y="121"/>
                </a:lnTo>
                <a:lnTo>
                  <a:pt x="227" y="124"/>
                </a:lnTo>
                <a:lnTo>
                  <a:pt x="211" y="126"/>
                </a:lnTo>
                <a:lnTo>
                  <a:pt x="194" y="126"/>
                </a:lnTo>
                <a:lnTo>
                  <a:pt x="175" y="124"/>
                </a:lnTo>
                <a:lnTo>
                  <a:pt x="151" y="119"/>
                </a:lnTo>
                <a:lnTo>
                  <a:pt x="127" y="107"/>
                </a:lnTo>
                <a:lnTo>
                  <a:pt x="103" y="94"/>
                </a:lnTo>
                <a:lnTo>
                  <a:pt x="83" y="82"/>
                </a:lnTo>
                <a:lnTo>
                  <a:pt x="68" y="71"/>
                </a:lnTo>
                <a:lnTo>
                  <a:pt x="54" y="59"/>
                </a:lnTo>
                <a:lnTo>
                  <a:pt x="44" y="50"/>
                </a:lnTo>
                <a:lnTo>
                  <a:pt x="37" y="40"/>
                </a:lnTo>
                <a:lnTo>
                  <a:pt x="33" y="32"/>
                </a:lnTo>
                <a:lnTo>
                  <a:pt x="28" y="25"/>
                </a:lnTo>
                <a:lnTo>
                  <a:pt x="28" y="17"/>
                </a:lnTo>
                <a:lnTo>
                  <a:pt x="28" y="11"/>
                </a:lnTo>
                <a:lnTo>
                  <a:pt x="31" y="7"/>
                </a:lnTo>
                <a:lnTo>
                  <a:pt x="33" y="3"/>
                </a:lnTo>
                <a:lnTo>
                  <a:pt x="40" y="2"/>
                </a:lnTo>
                <a:lnTo>
                  <a:pt x="46" y="0"/>
                </a:lnTo>
                <a:lnTo>
                  <a:pt x="54" y="0"/>
                </a:lnTo>
                <a:lnTo>
                  <a:pt x="63" y="2"/>
                </a:lnTo>
                <a:lnTo>
                  <a:pt x="61" y="2"/>
                </a:lnTo>
                <a:lnTo>
                  <a:pt x="57" y="2"/>
                </a:lnTo>
                <a:lnTo>
                  <a:pt x="49" y="3"/>
                </a:lnTo>
                <a:lnTo>
                  <a:pt x="40" y="7"/>
                </a:lnTo>
                <a:lnTo>
                  <a:pt x="28" y="9"/>
                </a:lnTo>
                <a:lnTo>
                  <a:pt x="18" y="13"/>
                </a:lnTo>
                <a:lnTo>
                  <a:pt x="9" y="19"/>
                </a:lnTo>
                <a:lnTo>
                  <a:pt x="0" y="2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2" name="Freeform 18">
            <a:extLst>
              <a:ext uri="{FF2B5EF4-FFF2-40B4-BE49-F238E27FC236}">
                <a16:creationId xmlns:a16="http://schemas.microsoft.com/office/drawing/2014/main" id="{F44012B9-6A88-4CE3-A0F6-2593177FC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951163"/>
            <a:ext cx="147637" cy="20637"/>
          </a:xfrm>
          <a:custGeom>
            <a:avLst/>
            <a:gdLst>
              <a:gd name="T0" fmla="*/ 2147483647 w 105"/>
              <a:gd name="T1" fmla="*/ 2147483647 h 17"/>
              <a:gd name="T2" fmla="*/ 2147483647 w 105"/>
              <a:gd name="T3" fmla="*/ 2147483647 h 17"/>
              <a:gd name="T4" fmla="*/ 2147483647 w 105"/>
              <a:gd name="T5" fmla="*/ 2147483647 h 17"/>
              <a:gd name="T6" fmla="*/ 2147483647 w 105"/>
              <a:gd name="T7" fmla="*/ 2147483647 h 17"/>
              <a:gd name="T8" fmla="*/ 2147483647 w 105"/>
              <a:gd name="T9" fmla="*/ 2147483647 h 17"/>
              <a:gd name="T10" fmla="*/ 2147483647 w 105"/>
              <a:gd name="T11" fmla="*/ 2147483647 h 17"/>
              <a:gd name="T12" fmla="*/ 2147483647 w 105"/>
              <a:gd name="T13" fmla="*/ 2147483647 h 17"/>
              <a:gd name="T14" fmla="*/ 2147483647 w 105"/>
              <a:gd name="T15" fmla="*/ 2147483647 h 17"/>
              <a:gd name="T16" fmla="*/ 0 w 105"/>
              <a:gd name="T17" fmla="*/ 0 h 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5"/>
              <a:gd name="T28" fmla="*/ 0 h 17"/>
              <a:gd name="T29" fmla="*/ 105 w 105"/>
              <a:gd name="T30" fmla="*/ 17 h 1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5" h="17">
                <a:moveTo>
                  <a:pt x="104" y="4"/>
                </a:moveTo>
                <a:lnTo>
                  <a:pt x="102" y="4"/>
                </a:lnTo>
                <a:lnTo>
                  <a:pt x="95" y="7"/>
                </a:lnTo>
                <a:lnTo>
                  <a:pt x="86" y="13"/>
                </a:lnTo>
                <a:lnTo>
                  <a:pt x="76" y="16"/>
                </a:lnTo>
                <a:lnTo>
                  <a:pt x="60" y="16"/>
                </a:lnTo>
                <a:lnTo>
                  <a:pt x="43" y="16"/>
                </a:lnTo>
                <a:lnTo>
                  <a:pt x="24" y="10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3" name="Freeform 19">
            <a:extLst>
              <a:ext uri="{FF2B5EF4-FFF2-40B4-BE49-F238E27FC236}">
                <a16:creationId xmlns:a16="http://schemas.microsoft.com/office/drawing/2014/main" id="{16DE1849-B34D-418C-A8A2-987C54D6E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413" y="2490788"/>
            <a:ext cx="66675" cy="36512"/>
          </a:xfrm>
          <a:custGeom>
            <a:avLst/>
            <a:gdLst>
              <a:gd name="T0" fmla="*/ 2147483647 w 48"/>
              <a:gd name="T1" fmla="*/ 2147483647 h 30"/>
              <a:gd name="T2" fmla="*/ 2147483647 w 48"/>
              <a:gd name="T3" fmla="*/ 2147483647 h 30"/>
              <a:gd name="T4" fmla="*/ 2147483647 w 48"/>
              <a:gd name="T5" fmla="*/ 0 h 30"/>
              <a:gd name="T6" fmla="*/ 0 w 48"/>
              <a:gd name="T7" fmla="*/ 2147483647 h 30"/>
              <a:gd name="T8" fmla="*/ 2147483647 w 48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30"/>
              <a:gd name="T17" fmla="*/ 48 w 48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30">
                <a:moveTo>
                  <a:pt x="16" y="29"/>
                </a:moveTo>
                <a:lnTo>
                  <a:pt x="47" y="13"/>
                </a:lnTo>
                <a:lnTo>
                  <a:pt x="33" y="0"/>
                </a:lnTo>
                <a:lnTo>
                  <a:pt x="0" y="21"/>
                </a:lnTo>
                <a:lnTo>
                  <a:pt x="16" y="29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4" name="Freeform 20">
            <a:extLst>
              <a:ext uri="{FF2B5EF4-FFF2-40B4-BE49-F238E27FC236}">
                <a16:creationId xmlns:a16="http://schemas.microsoft.com/office/drawing/2014/main" id="{6F16369B-355E-45C4-AACF-30C53AD85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2617788"/>
            <a:ext cx="66675" cy="36512"/>
          </a:xfrm>
          <a:custGeom>
            <a:avLst/>
            <a:gdLst>
              <a:gd name="T0" fmla="*/ 2147483647 w 48"/>
              <a:gd name="T1" fmla="*/ 2147483647 h 30"/>
              <a:gd name="T2" fmla="*/ 2147483647 w 48"/>
              <a:gd name="T3" fmla="*/ 2147483647 h 30"/>
              <a:gd name="T4" fmla="*/ 2147483647 w 48"/>
              <a:gd name="T5" fmla="*/ 0 h 30"/>
              <a:gd name="T6" fmla="*/ 0 w 48"/>
              <a:gd name="T7" fmla="*/ 2147483647 h 30"/>
              <a:gd name="T8" fmla="*/ 2147483647 w 48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30"/>
              <a:gd name="T17" fmla="*/ 48 w 48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30">
                <a:moveTo>
                  <a:pt x="16" y="29"/>
                </a:moveTo>
                <a:lnTo>
                  <a:pt x="47" y="13"/>
                </a:lnTo>
                <a:lnTo>
                  <a:pt x="33" y="0"/>
                </a:lnTo>
                <a:lnTo>
                  <a:pt x="0" y="21"/>
                </a:lnTo>
                <a:lnTo>
                  <a:pt x="16" y="29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5" name="Freeform 21">
            <a:extLst>
              <a:ext uri="{FF2B5EF4-FFF2-40B4-BE49-F238E27FC236}">
                <a16:creationId xmlns:a16="http://schemas.microsoft.com/office/drawing/2014/main" id="{08BE45B7-C9D2-433B-9188-6634E982D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2481263"/>
            <a:ext cx="71438" cy="42862"/>
          </a:xfrm>
          <a:custGeom>
            <a:avLst/>
            <a:gdLst>
              <a:gd name="T0" fmla="*/ 2147483647 w 51"/>
              <a:gd name="T1" fmla="*/ 2147483647 h 36"/>
              <a:gd name="T2" fmla="*/ 2147483647 w 51"/>
              <a:gd name="T3" fmla="*/ 2147483647 h 36"/>
              <a:gd name="T4" fmla="*/ 2147483647 w 51"/>
              <a:gd name="T5" fmla="*/ 0 h 36"/>
              <a:gd name="T6" fmla="*/ 0 w 51"/>
              <a:gd name="T7" fmla="*/ 2147483647 h 36"/>
              <a:gd name="T8" fmla="*/ 2147483647 w 51"/>
              <a:gd name="T9" fmla="*/ 2147483647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"/>
              <a:gd name="T16" fmla="*/ 0 h 36"/>
              <a:gd name="T17" fmla="*/ 51 w 51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" h="36">
                <a:moveTo>
                  <a:pt x="24" y="35"/>
                </a:moveTo>
                <a:lnTo>
                  <a:pt x="50" y="25"/>
                </a:lnTo>
                <a:lnTo>
                  <a:pt x="20" y="0"/>
                </a:lnTo>
                <a:lnTo>
                  <a:pt x="0" y="12"/>
                </a:lnTo>
                <a:lnTo>
                  <a:pt x="24" y="35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6" name="Freeform 22">
            <a:extLst>
              <a:ext uri="{FF2B5EF4-FFF2-40B4-BE49-F238E27FC236}">
                <a16:creationId xmlns:a16="http://schemas.microsoft.com/office/drawing/2014/main" id="{C652CC46-3A38-4BAB-9210-DFEE3CDED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1450" y="2608263"/>
            <a:ext cx="71438" cy="42862"/>
          </a:xfrm>
          <a:custGeom>
            <a:avLst/>
            <a:gdLst>
              <a:gd name="T0" fmla="*/ 2147483647 w 51"/>
              <a:gd name="T1" fmla="*/ 2147483647 h 36"/>
              <a:gd name="T2" fmla="*/ 2147483647 w 51"/>
              <a:gd name="T3" fmla="*/ 2147483647 h 36"/>
              <a:gd name="T4" fmla="*/ 2147483647 w 51"/>
              <a:gd name="T5" fmla="*/ 0 h 36"/>
              <a:gd name="T6" fmla="*/ 0 w 51"/>
              <a:gd name="T7" fmla="*/ 2147483647 h 36"/>
              <a:gd name="T8" fmla="*/ 2147483647 w 51"/>
              <a:gd name="T9" fmla="*/ 2147483647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"/>
              <a:gd name="T16" fmla="*/ 0 h 36"/>
              <a:gd name="T17" fmla="*/ 51 w 51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" h="36">
                <a:moveTo>
                  <a:pt x="24" y="35"/>
                </a:moveTo>
                <a:lnTo>
                  <a:pt x="50" y="25"/>
                </a:lnTo>
                <a:lnTo>
                  <a:pt x="20" y="0"/>
                </a:lnTo>
                <a:lnTo>
                  <a:pt x="0" y="12"/>
                </a:lnTo>
                <a:lnTo>
                  <a:pt x="24" y="3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7" name="Freeform 23">
            <a:extLst>
              <a:ext uri="{FF2B5EF4-FFF2-40B4-BE49-F238E27FC236}">
                <a16:creationId xmlns:a16="http://schemas.microsoft.com/office/drawing/2014/main" id="{238DD6F7-1B3D-45F5-8A34-4A9999DAE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8" y="2363788"/>
            <a:ext cx="468312" cy="174625"/>
          </a:xfrm>
          <a:custGeom>
            <a:avLst/>
            <a:gdLst>
              <a:gd name="T0" fmla="*/ 2147483647 w 332"/>
              <a:gd name="T1" fmla="*/ 2147483647 h 146"/>
              <a:gd name="T2" fmla="*/ 2147483647 w 332"/>
              <a:gd name="T3" fmla="*/ 2147483647 h 146"/>
              <a:gd name="T4" fmla="*/ 2147483647 w 332"/>
              <a:gd name="T5" fmla="*/ 2147483647 h 146"/>
              <a:gd name="T6" fmla="*/ 2147483647 w 332"/>
              <a:gd name="T7" fmla="*/ 2147483647 h 146"/>
              <a:gd name="T8" fmla="*/ 2147483647 w 332"/>
              <a:gd name="T9" fmla="*/ 2147483647 h 146"/>
              <a:gd name="T10" fmla="*/ 2147483647 w 332"/>
              <a:gd name="T11" fmla="*/ 1710954104 h 146"/>
              <a:gd name="T12" fmla="*/ 2147483647 w 332"/>
              <a:gd name="T13" fmla="*/ 0 h 146"/>
              <a:gd name="T14" fmla="*/ 2147483647 w 332"/>
              <a:gd name="T15" fmla="*/ 0 h 146"/>
              <a:gd name="T16" fmla="*/ 2147483647 w 332"/>
              <a:gd name="T17" fmla="*/ 0 h 146"/>
              <a:gd name="T18" fmla="*/ 2147483647 w 332"/>
              <a:gd name="T19" fmla="*/ 1710954104 h 146"/>
              <a:gd name="T20" fmla="*/ 2147483647 w 332"/>
              <a:gd name="T21" fmla="*/ 2147483647 h 146"/>
              <a:gd name="T22" fmla="*/ 2147483647 w 332"/>
              <a:gd name="T23" fmla="*/ 2147483647 h 146"/>
              <a:gd name="T24" fmla="*/ 2147483647 w 332"/>
              <a:gd name="T25" fmla="*/ 2147483647 h 146"/>
              <a:gd name="T26" fmla="*/ 2147483647 w 332"/>
              <a:gd name="T27" fmla="*/ 2147483647 h 146"/>
              <a:gd name="T28" fmla="*/ 2147483647 w 332"/>
              <a:gd name="T29" fmla="*/ 2147483647 h 146"/>
              <a:gd name="T30" fmla="*/ 2147483647 w 332"/>
              <a:gd name="T31" fmla="*/ 2147483647 h 146"/>
              <a:gd name="T32" fmla="*/ 2147483647 w 332"/>
              <a:gd name="T33" fmla="*/ 2147483647 h 146"/>
              <a:gd name="T34" fmla="*/ 2147483647 w 332"/>
              <a:gd name="T35" fmla="*/ 2147483647 h 146"/>
              <a:gd name="T36" fmla="*/ 2147483647 w 332"/>
              <a:gd name="T37" fmla="*/ 2147483647 h 146"/>
              <a:gd name="T38" fmla="*/ 0 w 332"/>
              <a:gd name="T39" fmla="*/ 2147483647 h 146"/>
              <a:gd name="T40" fmla="*/ 2147483647 w 332"/>
              <a:gd name="T41" fmla="*/ 2147483647 h 146"/>
              <a:gd name="T42" fmla="*/ 2147483647 w 332"/>
              <a:gd name="T43" fmla="*/ 2147483647 h 146"/>
              <a:gd name="T44" fmla="*/ 2147483647 w 332"/>
              <a:gd name="T45" fmla="*/ 2147483647 h 146"/>
              <a:gd name="T46" fmla="*/ 2147483647 w 332"/>
              <a:gd name="T47" fmla="*/ 2147483647 h 146"/>
              <a:gd name="T48" fmla="*/ 2147483647 w 332"/>
              <a:gd name="T49" fmla="*/ 2147483647 h 146"/>
              <a:gd name="T50" fmla="*/ 2147483647 w 332"/>
              <a:gd name="T51" fmla="*/ 2147483647 h 146"/>
              <a:gd name="T52" fmla="*/ 2147483647 w 332"/>
              <a:gd name="T53" fmla="*/ 2147483647 h 146"/>
              <a:gd name="T54" fmla="*/ 2147483647 w 332"/>
              <a:gd name="T55" fmla="*/ 2147483647 h 146"/>
              <a:gd name="T56" fmla="*/ 2147483647 w 332"/>
              <a:gd name="T57" fmla="*/ 2147483647 h 146"/>
              <a:gd name="T58" fmla="*/ 2147483647 w 332"/>
              <a:gd name="T59" fmla="*/ 2147483647 h 146"/>
              <a:gd name="T60" fmla="*/ 2147483647 w 332"/>
              <a:gd name="T61" fmla="*/ 2147483647 h 146"/>
              <a:gd name="T62" fmla="*/ 2147483647 w 332"/>
              <a:gd name="T63" fmla="*/ 2147483647 h 146"/>
              <a:gd name="T64" fmla="*/ 2147483647 w 332"/>
              <a:gd name="T65" fmla="*/ 2147483647 h 146"/>
              <a:gd name="T66" fmla="*/ 2147483647 w 332"/>
              <a:gd name="T67" fmla="*/ 2147483647 h 146"/>
              <a:gd name="T68" fmla="*/ 2147483647 w 332"/>
              <a:gd name="T69" fmla="*/ 2147483647 h 146"/>
              <a:gd name="T70" fmla="*/ 2147483647 w 332"/>
              <a:gd name="T71" fmla="*/ 2147483647 h 146"/>
              <a:gd name="T72" fmla="*/ 2147483647 w 332"/>
              <a:gd name="T73" fmla="*/ 2147483647 h 146"/>
              <a:gd name="T74" fmla="*/ 2147483647 w 332"/>
              <a:gd name="T75" fmla="*/ 2147483647 h 146"/>
              <a:gd name="T76" fmla="*/ 2147483647 w 332"/>
              <a:gd name="T77" fmla="*/ 2147483647 h 146"/>
              <a:gd name="T78" fmla="*/ 2147483647 w 332"/>
              <a:gd name="T79" fmla="*/ 2147483647 h 146"/>
              <a:gd name="T80" fmla="*/ 2147483647 w 332"/>
              <a:gd name="T81" fmla="*/ 2147483647 h 146"/>
              <a:gd name="T82" fmla="*/ 2147483647 w 332"/>
              <a:gd name="T83" fmla="*/ 2147483647 h 146"/>
              <a:gd name="T84" fmla="*/ 2147483647 w 332"/>
              <a:gd name="T85" fmla="*/ 2147483647 h 146"/>
              <a:gd name="T86" fmla="*/ 2147483647 w 332"/>
              <a:gd name="T87" fmla="*/ 2147483647 h 146"/>
              <a:gd name="T88" fmla="*/ 2147483647 w 332"/>
              <a:gd name="T89" fmla="*/ 2147483647 h 146"/>
              <a:gd name="T90" fmla="*/ 2147483647 w 332"/>
              <a:gd name="T91" fmla="*/ 2147483647 h 146"/>
              <a:gd name="T92" fmla="*/ 2147483647 w 332"/>
              <a:gd name="T93" fmla="*/ 2147483647 h 14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32"/>
              <a:gd name="T142" fmla="*/ 0 h 146"/>
              <a:gd name="T143" fmla="*/ 332 w 332"/>
              <a:gd name="T144" fmla="*/ 146 h 14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32" h="146">
                <a:moveTo>
                  <a:pt x="270" y="9"/>
                </a:moveTo>
                <a:lnTo>
                  <a:pt x="265" y="9"/>
                </a:lnTo>
                <a:lnTo>
                  <a:pt x="256" y="7"/>
                </a:lnTo>
                <a:lnTo>
                  <a:pt x="244" y="5"/>
                </a:lnTo>
                <a:lnTo>
                  <a:pt x="226" y="3"/>
                </a:lnTo>
                <a:lnTo>
                  <a:pt x="206" y="1"/>
                </a:lnTo>
                <a:lnTo>
                  <a:pt x="185" y="0"/>
                </a:lnTo>
                <a:lnTo>
                  <a:pt x="163" y="0"/>
                </a:lnTo>
                <a:lnTo>
                  <a:pt x="144" y="0"/>
                </a:lnTo>
                <a:lnTo>
                  <a:pt x="124" y="1"/>
                </a:lnTo>
                <a:lnTo>
                  <a:pt x="104" y="3"/>
                </a:lnTo>
                <a:lnTo>
                  <a:pt x="85" y="5"/>
                </a:lnTo>
                <a:lnTo>
                  <a:pt x="66" y="11"/>
                </a:lnTo>
                <a:lnTo>
                  <a:pt x="48" y="15"/>
                </a:lnTo>
                <a:lnTo>
                  <a:pt x="33" y="23"/>
                </a:lnTo>
                <a:lnTo>
                  <a:pt x="22" y="30"/>
                </a:lnTo>
                <a:lnTo>
                  <a:pt x="12" y="38"/>
                </a:lnTo>
                <a:lnTo>
                  <a:pt x="7" y="49"/>
                </a:lnTo>
                <a:lnTo>
                  <a:pt x="2" y="63"/>
                </a:lnTo>
                <a:lnTo>
                  <a:pt x="0" y="76"/>
                </a:lnTo>
                <a:lnTo>
                  <a:pt x="2" y="90"/>
                </a:lnTo>
                <a:lnTo>
                  <a:pt x="7" y="105"/>
                </a:lnTo>
                <a:lnTo>
                  <a:pt x="15" y="120"/>
                </a:lnTo>
                <a:lnTo>
                  <a:pt x="19" y="126"/>
                </a:lnTo>
                <a:lnTo>
                  <a:pt x="28" y="134"/>
                </a:lnTo>
                <a:lnTo>
                  <a:pt x="37" y="140"/>
                </a:lnTo>
                <a:lnTo>
                  <a:pt x="45" y="145"/>
                </a:lnTo>
                <a:lnTo>
                  <a:pt x="50" y="143"/>
                </a:lnTo>
                <a:lnTo>
                  <a:pt x="59" y="136"/>
                </a:lnTo>
                <a:lnTo>
                  <a:pt x="76" y="128"/>
                </a:lnTo>
                <a:lnTo>
                  <a:pt x="100" y="117"/>
                </a:lnTo>
                <a:lnTo>
                  <a:pt x="130" y="105"/>
                </a:lnTo>
                <a:lnTo>
                  <a:pt x="168" y="94"/>
                </a:lnTo>
                <a:lnTo>
                  <a:pt x="211" y="84"/>
                </a:lnTo>
                <a:lnTo>
                  <a:pt x="263" y="74"/>
                </a:lnTo>
                <a:lnTo>
                  <a:pt x="287" y="72"/>
                </a:lnTo>
                <a:lnTo>
                  <a:pt x="306" y="69"/>
                </a:lnTo>
                <a:lnTo>
                  <a:pt x="320" y="63"/>
                </a:lnTo>
                <a:lnTo>
                  <a:pt x="326" y="57"/>
                </a:lnTo>
                <a:lnTo>
                  <a:pt x="331" y="53"/>
                </a:lnTo>
                <a:lnTo>
                  <a:pt x="331" y="47"/>
                </a:lnTo>
                <a:lnTo>
                  <a:pt x="329" y="42"/>
                </a:lnTo>
                <a:lnTo>
                  <a:pt x="322" y="36"/>
                </a:lnTo>
                <a:lnTo>
                  <a:pt x="306" y="26"/>
                </a:lnTo>
                <a:lnTo>
                  <a:pt x="289" y="17"/>
                </a:lnTo>
                <a:lnTo>
                  <a:pt x="277" y="11"/>
                </a:lnTo>
                <a:lnTo>
                  <a:pt x="270" y="9"/>
                </a:lnTo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8" name="Freeform 24">
            <a:extLst>
              <a:ext uri="{FF2B5EF4-FFF2-40B4-BE49-F238E27FC236}">
                <a16:creationId xmlns:a16="http://schemas.microsoft.com/office/drawing/2014/main" id="{B7F55F85-6E06-4591-86D5-6E636E55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38" y="2490788"/>
            <a:ext cx="468312" cy="174625"/>
          </a:xfrm>
          <a:custGeom>
            <a:avLst/>
            <a:gdLst>
              <a:gd name="T0" fmla="*/ 2147483647 w 332"/>
              <a:gd name="T1" fmla="*/ 2147483647 h 146"/>
              <a:gd name="T2" fmla="*/ 2147483647 w 332"/>
              <a:gd name="T3" fmla="*/ 2147483647 h 146"/>
              <a:gd name="T4" fmla="*/ 2147483647 w 332"/>
              <a:gd name="T5" fmla="*/ 2147483647 h 146"/>
              <a:gd name="T6" fmla="*/ 2147483647 w 332"/>
              <a:gd name="T7" fmla="*/ 2147483647 h 146"/>
              <a:gd name="T8" fmla="*/ 2147483647 w 332"/>
              <a:gd name="T9" fmla="*/ 2147483647 h 146"/>
              <a:gd name="T10" fmla="*/ 2147483647 w 332"/>
              <a:gd name="T11" fmla="*/ 1710954104 h 146"/>
              <a:gd name="T12" fmla="*/ 2147483647 w 332"/>
              <a:gd name="T13" fmla="*/ 0 h 146"/>
              <a:gd name="T14" fmla="*/ 2147483647 w 332"/>
              <a:gd name="T15" fmla="*/ 0 h 146"/>
              <a:gd name="T16" fmla="*/ 2147483647 w 332"/>
              <a:gd name="T17" fmla="*/ 0 h 146"/>
              <a:gd name="T18" fmla="*/ 2147483647 w 332"/>
              <a:gd name="T19" fmla="*/ 1710954104 h 146"/>
              <a:gd name="T20" fmla="*/ 2147483647 w 332"/>
              <a:gd name="T21" fmla="*/ 2147483647 h 146"/>
              <a:gd name="T22" fmla="*/ 2147483647 w 332"/>
              <a:gd name="T23" fmla="*/ 2147483647 h 146"/>
              <a:gd name="T24" fmla="*/ 2147483647 w 332"/>
              <a:gd name="T25" fmla="*/ 2147483647 h 146"/>
              <a:gd name="T26" fmla="*/ 2147483647 w 332"/>
              <a:gd name="T27" fmla="*/ 2147483647 h 146"/>
              <a:gd name="T28" fmla="*/ 2147483647 w 332"/>
              <a:gd name="T29" fmla="*/ 2147483647 h 146"/>
              <a:gd name="T30" fmla="*/ 2147483647 w 332"/>
              <a:gd name="T31" fmla="*/ 2147483647 h 146"/>
              <a:gd name="T32" fmla="*/ 2147483647 w 332"/>
              <a:gd name="T33" fmla="*/ 2147483647 h 146"/>
              <a:gd name="T34" fmla="*/ 2147483647 w 332"/>
              <a:gd name="T35" fmla="*/ 2147483647 h 146"/>
              <a:gd name="T36" fmla="*/ 2147483647 w 332"/>
              <a:gd name="T37" fmla="*/ 2147483647 h 146"/>
              <a:gd name="T38" fmla="*/ 0 w 332"/>
              <a:gd name="T39" fmla="*/ 2147483647 h 146"/>
              <a:gd name="T40" fmla="*/ 2147483647 w 332"/>
              <a:gd name="T41" fmla="*/ 2147483647 h 146"/>
              <a:gd name="T42" fmla="*/ 2147483647 w 332"/>
              <a:gd name="T43" fmla="*/ 2147483647 h 146"/>
              <a:gd name="T44" fmla="*/ 2147483647 w 332"/>
              <a:gd name="T45" fmla="*/ 2147483647 h 146"/>
              <a:gd name="T46" fmla="*/ 2147483647 w 332"/>
              <a:gd name="T47" fmla="*/ 2147483647 h 146"/>
              <a:gd name="T48" fmla="*/ 2147483647 w 332"/>
              <a:gd name="T49" fmla="*/ 2147483647 h 146"/>
              <a:gd name="T50" fmla="*/ 2147483647 w 332"/>
              <a:gd name="T51" fmla="*/ 2147483647 h 146"/>
              <a:gd name="T52" fmla="*/ 2147483647 w 332"/>
              <a:gd name="T53" fmla="*/ 2147483647 h 146"/>
              <a:gd name="T54" fmla="*/ 2147483647 w 332"/>
              <a:gd name="T55" fmla="*/ 2147483647 h 146"/>
              <a:gd name="T56" fmla="*/ 2147483647 w 332"/>
              <a:gd name="T57" fmla="*/ 2147483647 h 146"/>
              <a:gd name="T58" fmla="*/ 2147483647 w 332"/>
              <a:gd name="T59" fmla="*/ 2147483647 h 146"/>
              <a:gd name="T60" fmla="*/ 2147483647 w 332"/>
              <a:gd name="T61" fmla="*/ 2147483647 h 146"/>
              <a:gd name="T62" fmla="*/ 2147483647 w 332"/>
              <a:gd name="T63" fmla="*/ 2147483647 h 146"/>
              <a:gd name="T64" fmla="*/ 2147483647 w 332"/>
              <a:gd name="T65" fmla="*/ 2147483647 h 146"/>
              <a:gd name="T66" fmla="*/ 2147483647 w 332"/>
              <a:gd name="T67" fmla="*/ 2147483647 h 146"/>
              <a:gd name="T68" fmla="*/ 2147483647 w 332"/>
              <a:gd name="T69" fmla="*/ 2147483647 h 146"/>
              <a:gd name="T70" fmla="*/ 2147483647 w 332"/>
              <a:gd name="T71" fmla="*/ 2147483647 h 146"/>
              <a:gd name="T72" fmla="*/ 2147483647 w 332"/>
              <a:gd name="T73" fmla="*/ 2147483647 h 146"/>
              <a:gd name="T74" fmla="*/ 2147483647 w 332"/>
              <a:gd name="T75" fmla="*/ 2147483647 h 146"/>
              <a:gd name="T76" fmla="*/ 2147483647 w 332"/>
              <a:gd name="T77" fmla="*/ 2147483647 h 146"/>
              <a:gd name="T78" fmla="*/ 2147483647 w 332"/>
              <a:gd name="T79" fmla="*/ 2147483647 h 146"/>
              <a:gd name="T80" fmla="*/ 2147483647 w 332"/>
              <a:gd name="T81" fmla="*/ 2147483647 h 146"/>
              <a:gd name="T82" fmla="*/ 2147483647 w 332"/>
              <a:gd name="T83" fmla="*/ 2147483647 h 146"/>
              <a:gd name="T84" fmla="*/ 2147483647 w 332"/>
              <a:gd name="T85" fmla="*/ 2147483647 h 146"/>
              <a:gd name="T86" fmla="*/ 2147483647 w 332"/>
              <a:gd name="T87" fmla="*/ 2147483647 h 146"/>
              <a:gd name="T88" fmla="*/ 2147483647 w 332"/>
              <a:gd name="T89" fmla="*/ 2147483647 h 146"/>
              <a:gd name="T90" fmla="*/ 2147483647 w 332"/>
              <a:gd name="T91" fmla="*/ 2147483647 h 146"/>
              <a:gd name="T92" fmla="*/ 2147483647 w 332"/>
              <a:gd name="T93" fmla="*/ 2147483647 h 14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32"/>
              <a:gd name="T142" fmla="*/ 0 h 146"/>
              <a:gd name="T143" fmla="*/ 332 w 332"/>
              <a:gd name="T144" fmla="*/ 146 h 14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32" h="146">
                <a:moveTo>
                  <a:pt x="270" y="9"/>
                </a:moveTo>
                <a:lnTo>
                  <a:pt x="265" y="9"/>
                </a:lnTo>
                <a:lnTo>
                  <a:pt x="256" y="7"/>
                </a:lnTo>
                <a:lnTo>
                  <a:pt x="244" y="5"/>
                </a:lnTo>
                <a:lnTo>
                  <a:pt x="226" y="3"/>
                </a:lnTo>
                <a:lnTo>
                  <a:pt x="206" y="1"/>
                </a:lnTo>
                <a:lnTo>
                  <a:pt x="185" y="0"/>
                </a:lnTo>
                <a:lnTo>
                  <a:pt x="163" y="0"/>
                </a:lnTo>
                <a:lnTo>
                  <a:pt x="144" y="0"/>
                </a:lnTo>
                <a:lnTo>
                  <a:pt x="124" y="1"/>
                </a:lnTo>
                <a:lnTo>
                  <a:pt x="104" y="3"/>
                </a:lnTo>
                <a:lnTo>
                  <a:pt x="85" y="5"/>
                </a:lnTo>
                <a:lnTo>
                  <a:pt x="66" y="11"/>
                </a:lnTo>
                <a:lnTo>
                  <a:pt x="48" y="15"/>
                </a:lnTo>
                <a:lnTo>
                  <a:pt x="33" y="23"/>
                </a:lnTo>
                <a:lnTo>
                  <a:pt x="22" y="30"/>
                </a:lnTo>
                <a:lnTo>
                  <a:pt x="12" y="38"/>
                </a:lnTo>
                <a:lnTo>
                  <a:pt x="7" y="49"/>
                </a:lnTo>
                <a:lnTo>
                  <a:pt x="2" y="63"/>
                </a:lnTo>
                <a:lnTo>
                  <a:pt x="0" y="76"/>
                </a:lnTo>
                <a:lnTo>
                  <a:pt x="2" y="90"/>
                </a:lnTo>
                <a:lnTo>
                  <a:pt x="7" y="105"/>
                </a:lnTo>
                <a:lnTo>
                  <a:pt x="15" y="120"/>
                </a:lnTo>
                <a:lnTo>
                  <a:pt x="19" y="126"/>
                </a:lnTo>
                <a:lnTo>
                  <a:pt x="28" y="134"/>
                </a:lnTo>
                <a:lnTo>
                  <a:pt x="37" y="140"/>
                </a:lnTo>
                <a:lnTo>
                  <a:pt x="45" y="145"/>
                </a:lnTo>
                <a:lnTo>
                  <a:pt x="50" y="143"/>
                </a:lnTo>
                <a:lnTo>
                  <a:pt x="59" y="136"/>
                </a:lnTo>
                <a:lnTo>
                  <a:pt x="76" y="128"/>
                </a:lnTo>
                <a:lnTo>
                  <a:pt x="100" y="117"/>
                </a:lnTo>
                <a:lnTo>
                  <a:pt x="130" y="105"/>
                </a:lnTo>
                <a:lnTo>
                  <a:pt x="168" y="94"/>
                </a:lnTo>
                <a:lnTo>
                  <a:pt x="211" y="84"/>
                </a:lnTo>
                <a:lnTo>
                  <a:pt x="263" y="74"/>
                </a:lnTo>
                <a:lnTo>
                  <a:pt x="287" y="72"/>
                </a:lnTo>
                <a:lnTo>
                  <a:pt x="306" y="69"/>
                </a:lnTo>
                <a:lnTo>
                  <a:pt x="320" y="63"/>
                </a:lnTo>
                <a:lnTo>
                  <a:pt x="326" y="57"/>
                </a:lnTo>
                <a:lnTo>
                  <a:pt x="331" y="53"/>
                </a:lnTo>
                <a:lnTo>
                  <a:pt x="331" y="47"/>
                </a:lnTo>
                <a:lnTo>
                  <a:pt x="329" y="42"/>
                </a:lnTo>
                <a:lnTo>
                  <a:pt x="322" y="36"/>
                </a:lnTo>
                <a:lnTo>
                  <a:pt x="306" y="26"/>
                </a:lnTo>
                <a:lnTo>
                  <a:pt x="289" y="17"/>
                </a:lnTo>
                <a:lnTo>
                  <a:pt x="277" y="11"/>
                </a:lnTo>
                <a:lnTo>
                  <a:pt x="270" y="9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69" name="Freeform 25">
            <a:extLst>
              <a:ext uri="{FF2B5EF4-FFF2-40B4-BE49-F238E27FC236}">
                <a16:creationId xmlns:a16="http://schemas.microsoft.com/office/drawing/2014/main" id="{5BE4596C-818F-47A3-9463-6769978E1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475" y="2239963"/>
            <a:ext cx="500063" cy="227012"/>
          </a:xfrm>
          <a:custGeom>
            <a:avLst/>
            <a:gdLst>
              <a:gd name="T0" fmla="*/ 2147483647 w 354"/>
              <a:gd name="T1" fmla="*/ 2147483647 h 191"/>
              <a:gd name="T2" fmla="*/ 2147483647 w 354"/>
              <a:gd name="T3" fmla="*/ 2147483647 h 191"/>
              <a:gd name="T4" fmla="*/ 2147483647 w 354"/>
              <a:gd name="T5" fmla="*/ 2147483647 h 191"/>
              <a:gd name="T6" fmla="*/ 2147483647 w 354"/>
              <a:gd name="T7" fmla="*/ 2147483647 h 191"/>
              <a:gd name="T8" fmla="*/ 2147483647 w 354"/>
              <a:gd name="T9" fmla="*/ 2147483647 h 191"/>
              <a:gd name="T10" fmla="*/ 2147483647 w 354"/>
              <a:gd name="T11" fmla="*/ 2147483647 h 191"/>
              <a:gd name="T12" fmla="*/ 2147483647 w 354"/>
              <a:gd name="T13" fmla="*/ 2147483647 h 191"/>
              <a:gd name="T14" fmla="*/ 2147483647 w 354"/>
              <a:gd name="T15" fmla="*/ 2147483647 h 191"/>
              <a:gd name="T16" fmla="*/ 2147483647 w 354"/>
              <a:gd name="T17" fmla="*/ 2147483647 h 191"/>
              <a:gd name="T18" fmla="*/ 2147483647 w 354"/>
              <a:gd name="T19" fmla="*/ 2147483647 h 191"/>
              <a:gd name="T20" fmla="*/ 2147483647 w 354"/>
              <a:gd name="T21" fmla="*/ 2147483647 h 191"/>
              <a:gd name="T22" fmla="*/ 2147483647 w 354"/>
              <a:gd name="T23" fmla="*/ 2147483647 h 191"/>
              <a:gd name="T24" fmla="*/ 2147483647 w 354"/>
              <a:gd name="T25" fmla="*/ 2147483647 h 191"/>
              <a:gd name="T26" fmla="*/ 2147483647 w 354"/>
              <a:gd name="T27" fmla="*/ 2147483647 h 191"/>
              <a:gd name="T28" fmla="*/ 2147483647 w 354"/>
              <a:gd name="T29" fmla="*/ 0 h 191"/>
              <a:gd name="T30" fmla="*/ 2147483647 w 354"/>
              <a:gd name="T31" fmla="*/ 0 h 191"/>
              <a:gd name="T32" fmla="*/ 2147483647 w 354"/>
              <a:gd name="T33" fmla="*/ 2147483647 h 191"/>
              <a:gd name="T34" fmla="*/ 2147483647 w 354"/>
              <a:gd name="T35" fmla="*/ 2147483647 h 191"/>
              <a:gd name="T36" fmla="*/ 2147483647 w 354"/>
              <a:gd name="T37" fmla="*/ 2147483647 h 191"/>
              <a:gd name="T38" fmla="*/ 2147483647 w 354"/>
              <a:gd name="T39" fmla="*/ 2147483647 h 191"/>
              <a:gd name="T40" fmla="*/ 2147483647 w 354"/>
              <a:gd name="T41" fmla="*/ 2147483647 h 191"/>
              <a:gd name="T42" fmla="*/ 2147483647 w 354"/>
              <a:gd name="T43" fmla="*/ 2147483647 h 191"/>
              <a:gd name="T44" fmla="*/ 2147483647 w 354"/>
              <a:gd name="T45" fmla="*/ 2147483647 h 191"/>
              <a:gd name="T46" fmla="*/ 0 w 354"/>
              <a:gd name="T47" fmla="*/ 2147483647 h 191"/>
              <a:gd name="T48" fmla="*/ 0 w 354"/>
              <a:gd name="T49" fmla="*/ 2147483647 h 191"/>
              <a:gd name="T50" fmla="*/ 2147483647 w 354"/>
              <a:gd name="T51" fmla="*/ 2147483647 h 191"/>
              <a:gd name="T52" fmla="*/ 2147483647 w 354"/>
              <a:gd name="T53" fmla="*/ 2147483647 h 191"/>
              <a:gd name="T54" fmla="*/ 2147483647 w 354"/>
              <a:gd name="T55" fmla="*/ 2147483647 h 191"/>
              <a:gd name="T56" fmla="*/ 2147483647 w 354"/>
              <a:gd name="T57" fmla="*/ 2147483647 h 191"/>
              <a:gd name="T58" fmla="*/ 2147483647 w 354"/>
              <a:gd name="T59" fmla="*/ 2147483647 h 191"/>
              <a:gd name="T60" fmla="*/ 2147483647 w 354"/>
              <a:gd name="T61" fmla="*/ 2147483647 h 191"/>
              <a:gd name="T62" fmla="*/ 2147483647 w 354"/>
              <a:gd name="T63" fmla="*/ 2147483647 h 191"/>
              <a:gd name="T64" fmla="*/ 2147483647 w 354"/>
              <a:gd name="T65" fmla="*/ 2147483647 h 191"/>
              <a:gd name="T66" fmla="*/ 2147483647 w 354"/>
              <a:gd name="T67" fmla="*/ 2147483647 h 19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4"/>
              <a:gd name="T103" fmla="*/ 0 h 191"/>
              <a:gd name="T104" fmla="*/ 354 w 354"/>
              <a:gd name="T105" fmla="*/ 191 h 19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4" h="191">
                <a:moveTo>
                  <a:pt x="353" y="77"/>
                </a:moveTo>
                <a:lnTo>
                  <a:pt x="353" y="75"/>
                </a:lnTo>
                <a:lnTo>
                  <a:pt x="346" y="71"/>
                </a:lnTo>
                <a:lnTo>
                  <a:pt x="339" y="63"/>
                </a:lnTo>
                <a:lnTo>
                  <a:pt x="329" y="56"/>
                </a:lnTo>
                <a:lnTo>
                  <a:pt x="316" y="46"/>
                </a:lnTo>
                <a:lnTo>
                  <a:pt x="301" y="38"/>
                </a:lnTo>
                <a:lnTo>
                  <a:pt x="285" y="33"/>
                </a:lnTo>
                <a:lnTo>
                  <a:pt x="268" y="27"/>
                </a:lnTo>
                <a:lnTo>
                  <a:pt x="249" y="23"/>
                </a:lnTo>
                <a:lnTo>
                  <a:pt x="222" y="17"/>
                </a:lnTo>
                <a:lnTo>
                  <a:pt x="194" y="11"/>
                </a:lnTo>
                <a:lnTo>
                  <a:pt x="163" y="6"/>
                </a:lnTo>
                <a:lnTo>
                  <a:pt x="135" y="2"/>
                </a:lnTo>
                <a:lnTo>
                  <a:pt x="107" y="0"/>
                </a:lnTo>
                <a:lnTo>
                  <a:pt x="85" y="0"/>
                </a:lnTo>
                <a:lnTo>
                  <a:pt x="67" y="4"/>
                </a:lnTo>
                <a:lnTo>
                  <a:pt x="54" y="10"/>
                </a:lnTo>
                <a:lnTo>
                  <a:pt x="41" y="17"/>
                </a:lnTo>
                <a:lnTo>
                  <a:pt x="31" y="25"/>
                </a:lnTo>
                <a:lnTo>
                  <a:pt x="19" y="33"/>
                </a:lnTo>
                <a:lnTo>
                  <a:pt x="9" y="42"/>
                </a:lnTo>
                <a:lnTo>
                  <a:pt x="2" y="50"/>
                </a:lnTo>
                <a:lnTo>
                  <a:pt x="0" y="59"/>
                </a:lnTo>
                <a:lnTo>
                  <a:pt x="0" y="67"/>
                </a:lnTo>
                <a:lnTo>
                  <a:pt x="2" y="77"/>
                </a:lnTo>
                <a:lnTo>
                  <a:pt x="7" y="94"/>
                </a:lnTo>
                <a:lnTo>
                  <a:pt x="11" y="113"/>
                </a:lnTo>
                <a:lnTo>
                  <a:pt x="15" y="136"/>
                </a:lnTo>
                <a:lnTo>
                  <a:pt x="19" y="155"/>
                </a:lnTo>
                <a:lnTo>
                  <a:pt x="24" y="173"/>
                </a:lnTo>
                <a:lnTo>
                  <a:pt x="26" y="184"/>
                </a:lnTo>
                <a:lnTo>
                  <a:pt x="28" y="190"/>
                </a:lnTo>
                <a:lnTo>
                  <a:pt x="353" y="77"/>
                </a:lnTo>
              </a:path>
            </a:pathLst>
          </a:custGeom>
          <a:solidFill>
            <a:srgbClr val="33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0" name="Freeform 26">
            <a:extLst>
              <a:ext uri="{FF2B5EF4-FFF2-40B4-BE49-F238E27FC236}">
                <a16:creationId xmlns:a16="http://schemas.microsoft.com/office/drawing/2014/main" id="{A64DADCB-B1C4-447B-92E2-59239F42D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2366963"/>
            <a:ext cx="500063" cy="227012"/>
          </a:xfrm>
          <a:custGeom>
            <a:avLst/>
            <a:gdLst>
              <a:gd name="T0" fmla="*/ 2147483647 w 354"/>
              <a:gd name="T1" fmla="*/ 2147483647 h 191"/>
              <a:gd name="T2" fmla="*/ 2147483647 w 354"/>
              <a:gd name="T3" fmla="*/ 2147483647 h 191"/>
              <a:gd name="T4" fmla="*/ 2147483647 w 354"/>
              <a:gd name="T5" fmla="*/ 2147483647 h 191"/>
              <a:gd name="T6" fmla="*/ 2147483647 w 354"/>
              <a:gd name="T7" fmla="*/ 2147483647 h 191"/>
              <a:gd name="T8" fmla="*/ 2147483647 w 354"/>
              <a:gd name="T9" fmla="*/ 2147483647 h 191"/>
              <a:gd name="T10" fmla="*/ 2147483647 w 354"/>
              <a:gd name="T11" fmla="*/ 2147483647 h 191"/>
              <a:gd name="T12" fmla="*/ 2147483647 w 354"/>
              <a:gd name="T13" fmla="*/ 2147483647 h 191"/>
              <a:gd name="T14" fmla="*/ 2147483647 w 354"/>
              <a:gd name="T15" fmla="*/ 2147483647 h 191"/>
              <a:gd name="T16" fmla="*/ 2147483647 w 354"/>
              <a:gd name="T17" fmla="*/ 2147483647 h 191"/>
              <a:gd name="T18" fmla="*/ 2147483647 w 354"/>
              <a:gd name="T19" fmla="*/ 2147483647 h 191"/>
              <a:gd name="T20" fmla="*/ 2147483647 w 354"/>
              <a:gd name="T21" fmla="*/ 2147483647 h 191"/>
              <a:gd name="T22" fmla="*/ 2147483647 w 354"/>
              <a:gd name="T23" fmla="*/ 2147483647 h 191"/>
              <a:gd name="T24" fmla="*/ 2147483647 w 354"/>
              <a:gd name="T25" fmla="*/ 2147483647 h 191"/>
              <a:gd name="T26" fmla="*/ 2147483647 w 354"/>
              <a:gd name="T27" fmla="*/ 2147483647 h 191"/>
              <a:gd name="T28" fmla="*/ 2147483647 w 354"/>
              <a:gd name="T29" fmla="*/ 0 h 191"/>
              <a:gd name="T30" fmla="*/ 2147483647 w 354"/>
              <a:gd name="T31" fmla="*/ 0 h 191"/>
              <a:gd name="T32" fmla="*/ 2147483647 w 354"/>
              <a:gd name="T33" fmla="*/ 2147483647 h 191"/>
              <a:gd name="T34" fmla="*/ 2147483647 w 354"/>
              <a:gd name="T35" fmla="*/ 2147483647 h 191"/>
              <a:gd name="T36" fmla="*/ 2147483647 w 354"/>
              <a:gd name="T37" fmla="*/ 2147483647 h 191"/>
              <a:gd name="T38" fmla="*/ 2147483647 w 354"/>
              <a:gd name="T39" fmla="*/ 2147483647 h 191"/>
              <a:gd name="T40" fmla="*/ 2147483647 w 354"/>
              <a:gd name="T41" fmla="*/ 2147483647 h 191"/>
              <a:gd name="T42" fmla="*/ 2147483647 w 354"/>
              <a:gd name="T43" fmla="*/ 2147483647 h 191"/>
              <a:gd name="T44" fmla="*/ 2147483647 w 354"/>
              <a:gd name="T45" fmla="*/ 2147483647 h 191"/>
              <a:gd name="T46" fmla="*/ 0 w 354"/>
              <a:gd name="T47" fmla="*/ 2147483647 h 191"/>
              <a:gd name="T48" fmla="*/ 0 w 354"/>
              <a:gd name="T49" fmla="*/ 2147483647 h 191"/>
              <a:gd name="T50" fmla="*/ 2147483647 w 354"/>
              <a:gd name="T51" fmla="*/ 2147483647 h 191"/>
              <a:gd name="T52" fmla="*/ 2147483647 w 354"/>
              <a:gd name="T53" fmla="*/ 2147483647 h 191"/>
              <a:gd name="T54" fmla="*/ 2147483647 w 354"/>
              <a:gd name="T55" fmla="*/ 2147483647 h 191"/>
              <a:gd name="T56" fmla="*/ 2147483647 w 354"/>
              <a:gd name="T57" fmla="*/ 2147483647 h 191"/>
              <a:gd name="T58" fmla="*/ 2147483647 w 354"/>
              <a:gd name="T59" fmla="*/ 2147483647 h 191"/>
              <a:gd name="T60" fmla="*/ 2147483647 w 354"/>
              <a:gd name="T61" fmla="*/ 2147483647 h 191"/>
              <a:gd name="T62" fmla="*/ 2147483647 w 354"/>
              <a:gd name="T63" fmla="*/ 2147483647 h 191"/>
              <a:gd name="T64" fmla="*/ 2147483647 w 354"/>
              <a:gd name="T65" fmla="*/ 2147483647 h 191"/>
              <a:gd name="T66" fmla="*/ 2147483647 w 354"/>
              <a:gd name="T67" fmla="*/ 2147483647 h 19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54"/>
              <a:gd name="T103" fmla="*/ 0 h 191"/>
              <a:gd name="T104" fmla="*/ 354 w 354"/>
              <a:gd name="T105" fmla="*/ 191 h 19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54" h="191">
                <a:moveTo>
                  <a:pt x="353" y="77"/>
                </a:moveTo>
                <a:lnTo>
                  <a:pt x="353" y="75"/>
                </a:lnTo>
                <a:lnTo>
                  <a:pt x="346" y="71"/>
                </a:lnTo>
                <a:lnTo>
                  <a:pt x="339" y="63"/>
                </a:lnTo>
                <a:lnTo>
                  <a:pt x="329" y="56"/>
                </a:lnTo>
                <a:lnTo>
                  <a:pt x="316" y="46"/>
                </a:lnTo>
                <a:lnTo>
                  <a:pt x="301" y="38"/>
                </a:lnTo>
                <a:lnTo>
                  <a:pt x="285" y="33"/>
                </a:lnTo>
                <a:lnTo>
                  <a:pt x="268" y="27"/>
                </a:lnTo>
                <a:lnTo>
                  <a:pt x="249" y="23"/>
                </a:lnTo>
                <a:lnTo>
                  <a:pt x="222" y="17"/>
                </a:lnTo>
                <a:lnTo>
                  <a:pt x="194" y="11"/>
                </a:lnTo>
                <a:lnTo>
                  <a:pt x="163" y="6"/>
                </a:lnTo>
                <a:lnTo>
                  <a:pt x="135" y="2"/>
                </a:lnTo>
                <a:lnTo>
                  <a:pt x="107" y="0"/>
                </a:lnTo>
                <a:lnTo>
                  <a:pt x="85" y="0"/>
                </a:lnTo>
                <a:lnTo>
                  <a:pt x="67" y="4"/>
                </a:lnTo>
                <a:lnTo>
                  <a:pt x="54" y="10"/>
                </a:lnTo>
                <a:lnTo>
                  <a:pt x="41" y="17"/>
                </a:lnTo>
                <a:lnTo>
                  <a:pt x="31" y="25"/>
                </a:lnTo>
                <a:lnTo>
                  <a:pt x="19" y="33"/>
                </a:lnTo>
                <a:lnTo>
                  <a:pt x="9" y="42"/>
                </a:lnTo>
                <a:lnTo>
                  <a:pt x="2" y="50"/>
                </a:lnTo>
                <a:lnTo>
                  <a:pt x="0" y="59"/>
                </a:lnTo>
                <a:lnTo>
                  <a:pt x="0" y="67"/>
                </a:lnTo>
                <a:lnTo>
                  <a:pt x="2" y="77"/>
                </a:lnTo>
                <a:lnTo>
                  <a:pt x="7" y="94"/>
                </a:lnTo>
                <a:lnTo>
                  <a:pt x="11" y="113"/>
                </a:lnTo>
                <a:lnTo>
                  <a:pt x="15" y="136"/>
                </a:lnTo>
                <a:lnTo>
                  <a:pt x="19" y="155"/>
                </a:lnTo>
                <a:lnTo>
                  <a:pt x="24" y="173"/>
                </a:lnTo>
                <a:lnTo>
                  <a:pt x="26" y="184"/>
                </a:lnTo>
                <a:lnTo>
                  <a:pt x="28" y="190"/>
                </a:lnTo>
                <a:lnTo>
                  <a:pt x="353" y="7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1" name="Freeform 27">
            <a:extLst>
              <a:ext uri="{FF2B5EF4-FFF2-40B4-BE49-F238E27FC236}">
                <a16:creationId xmlns:a16="http://schemas.microsoft.com/office/drawing/2014/main" id="{C778E30A-67C2-4D9E-A474-9B3B54AB2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163" y="2266950"/>
            <a:ext cx="466725" cy="200025"/>
          </a:xfrm>
          <a:custGeom>
            <a:avLst/>
            <a:gdLst>
              <a:gd name="T0" fmla="*/ 0 w 331"/>
              <a:gd name="T1" fmla="*/ 2147483647 h 168"/>
              <a:gd name="T2" fmla="*/ 2147483647 w 331"/>
              <a:gd name="T3" fmla="*/ 2147483647 h 168"/>
              <a:gd name="T4" fmla="*/ 2147483647 w 331"/>
              <a:gd name="T5" fmla="*/ 2147483647 h 168"/>
              <a:gd name="T6" fmla="*/ 2147483647 w 331"/>
              <a:gd name="T7" fmla="*/ 2147483647 h 168"/>
              <a:gd name="T8" fmla="*/ 2147483647 w 331"/>
              <a:gd name="T9" fmla="*/ 2147483647 h 168"/>
              <a:gd name="T10" fmla="*/ 2147483647 w 331"/>
              <a:gd name="T11" fmla="*/ 2147483647 h 168"/>
              <a:gd name="T12" fmla="*/ 2147483647 w 331"/>
              <a:gd name="T13" fmla="*/ 2147483647 h 168"/>
              <a:gd name="T14" fmla="*/ 2147483647 w 331"/>
              <a:gd name="T15" fmla="*/ 2147483647 h 168"/>
              <a:gd name="T16" fmla="*/ 2147483647 w 331"/>
              <a:gd name="T17" fmla="*/ 2147483647 h 168"/>
              <a:gd name="T18" fmla="*/ 2147483647 w 331"/>
              <a:gd name="T19" fmla="*/ 2147483647 h 168"/>
              <a:gd name="T20" fmla="*/ 2147483647 w 331"/>
              <a:gd name="T21" fmla="*/ 2147483647 h 168"/>
              <a:gd name="T22" fmla="*/ 2147483647 w 331"/>
              <a:gd name="T23" fmla="*/ 2147483647 h 168"/>
              <a:gd name="T24" fmla="*/ 2147483647 w 331"/>
              <a:gd name="T25" fmla="*/ 2147483647 h 168"/>
              <a:gd name="T26" fmla="*/ 2147483647 w 331"/>
              <a:gd name="T27" fmla="*/ 2147483647 h 168"/>
              <a:gd name="T28" fmla="*/ 2147483647 w 331"/>
              <a:gd name="T29" fmla="*/ 2147483647 h 168"/>
              <a:gd name="T30" fmla="*/ 2147483647 w 331"/>
              <a:gd name="T31" fmla="*/ 2147483647 h 168"/>
              <a:gd name="T32" fmla="*/ 2147483647 w 331"/>
              <a:gd name="T33" fmla="*/ 2147483647 h 168"/>
              <a:gd name="T34" fmla="*/ 2147483647 w 331"/>
              <a:gd name="T35" fmla="*/ 2147483647 h 168"/>
              <a:gd name="T36" fmla="*/ 2147483647 w 331"/>
              <a:gd name="T37" fmla="*/ 2147483647 h 168"/>
              <a:gd name="T38" fmla="*/ 2147483647 w 331"/>
              <a:gd name="T39" fmla="*/ 2147483647 h 168"/>
              <a:gd name="T40" fmla="*/ 2147483647 w 331"/>
              <a:gd name="T41" fmla="*/ 2147483647 h 168"/>
              <a:gd name="T42" fmla="*/ 2147483647 w 331"/>
              <a:gd name="T43" fmla="*/ 2147483647 h 168"/>
              <a:gd name="T44" fmla="*/ 2147483647 w 331"/>
              <a:gd name="T45" fmla="*/ 2147483647 h 168"/>
              <a:gd name="T46" fmla="*/ 2147483647 w 331"/>
              <a:gd name="T47" fmla="*/ 2147483647 h 168"/>
              <a:gd name="T48" fmla="*/ 2147483647 w 331"/>
              <a:gd name="T49" fmla="*/ 2147483647 h 168"/>
              <a:gd name="T50" fmla="*/ 2147483647 w 331"/>
              <a:gd name="T51" fmla="*/ 2147483647 h 168"/>
              <a:gd name="T52" fmla="*/ 2147483647 w 331"/>
              <a:gd name="T53" fmla="*/ 2147483647 h 168"/>
              <a:gd name="T54" fmla="*/ 2147483647 w 331"/>
              <a:gd name="T55" fmla="*/ 2147483647 h 168"/>
              <a:gd name="T56" fmla="*/ 2147483647 w 331"/>
              <a:gd name="T57" fmla="*/ 2147483647 h 168"/>
              <a:gd name="T58" fmla="*/ 2147483647 w 331"/>
              <a:gd name="T59" fmla="*/ 2147483647 h 168"/>
              <a:gd name="T60" fmla="*/ 2147483647 w 331"/>
              <a:gd name="T61" fmla="*/ 2147483647 h 168"/>
              <a:gd name="T62" fmla="*/ 2147483647 w 331"/>
              <a:gd name="T63" fmla="*/ 2147483647 h 168"/>
              <a:gd name="T64" fmla="*/ 2147483647 w 331"/>
              <a:gd name="T65" fmla="*/ 2147483647 h 168"/>
              <a:gd name="T66" fmla="*/ 2147483647 w 331"/>
              <a:gd name="T67" fmla="*/ 2147483647 h 168"/>
              <a:gd name="T68" fmla="*/ 2147483647 w 331"/>
              <a:gd name="T69" fmla="*/ 2147483647 h 168"/>
              <a:gd name="T70" fmla="*/ 2147483647 w 331"/>
              <a:gd name="T71" fmla="*/ 2147483647 h 168"/>
              <a:gd name="T72" fmla="*/ 2147483647 w 331"/>
              <a:gd name="T73" fmla="*/ 2147483647 h 168"/>
              <a:gd name="T74" fmla="*/ 2147483647 w 331"/>
              <a:gd name="T75" fmla="*/ 2147483647 h 168"/>
              <a:gd name="T76" fmla="*/ 2147483647 w 331"/>
              <a:gd name="T77" fmla="*/ 0 h 168"/>
              <a:gd name="T78" fmla="*/ 2147483647 w 331"/>
              <a:gd name="T79" fmla="*/ 0 h 168"/>
              <a:gd name="T80" fmla="*/ 2147483647 w 331"/>
              <a:gd name="T81" fmla="*/ 2147483647 h 168"/>
              <a:gd name="T82" fmla="*/ 2147483647 w 331"/>
              <a:gd name="T83" fmla="*/ 2147483647 h 168"/>
              <a:gd name="T84" fmla="*/ 2147483647 w 331"/>
              <a:gd name="T85" fmla="*/ 2147483647 h 168"/>
              <a:gd name="T86" fmla="*/ 2147483647 w 331"/>
              <a:gd name="T87" fmla="*/ 2147483647 h 168"/>
              <a:gd name="T88" fmla="*/ 2147483647 w 331"/>
              <a:gd name="T89" fmla="*/ 2147483647 h 168"/>
              <a:gd name="T90" fmla="*/ 2147483647 w 331"/>
              <a:gd name="T91" fmla="*/ 2147483647 h 168"/>
              <a:gd name="T92" fmla="*/ 2147483647 w 331"/>
              <a:gd name="T93" fmla="*/ 2147483647 h 168"/>
              <a:gd name="T94" fmla="*/ 0 w 331"/>
              <a:gd name="T95" fmla="*/ 2147483647 h 168"/>
              <a:gd name="T96" fmla="*/ 0 w 331"/>
              <a:gd name="T97" fmla="*/ 2147483647 h 168"/>
              <a:gd name="T98" fmla="*/ 0 w 331"/>
              <a:gd name="T99" fmla="*/ 2147483647 h 168"/>
              <a:gd name="T100" fmla="*/ 0 w 331"/>
              <a:gd name="T101" fmla="*/ 2147483647 h 168"/>
              <a:gd name="T102" fmla="*/ 0 w 331"/>
              <a:gd name="T103" fmla="*/ 2147483647 h 168"/>
              <a:gd name="T104" fmla="*/ 0 w 331"/>
              <a:gd name="T105" fmla="*/ 2147483647 h 168"/>
              <a:gd name="T106" fmla="*/ 0 w 331"/>
              <a:gd name="T107" fmla="*/ 2147483647 h 168"/>
              <a:gd name="T108" fmla="*/ 0 w 331"/>
              <a:gd name="T109" fmla="*/ 2147483647 h 168"/>
              <a:gd name="T110" fmla="*/ 0 w 331"/>
              <a:gd name="T111" fmla="*/ 2147483647 h 168"/>
              <a:gd name="T112" fmla="*/ 0 w 331"/>
              <a:gd name="T113" fmla="*/ 2147483647 h 16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31"/>
              <a:gd name="T172" fmla="*/ 0 h 168"/>
              <a:gd name="T173" fmla="*/ 331 w 331"/>
              <a:gd name="T174" fmla="*/ 168 h 16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31" h="168">
                <a:moveTo>
                  <a:pt x="0" y="167"/>
                </a:moveTo>
                <a:lnTo>
                  <a:pt x="5" y="165"/>
                </a:lnTo>
                <a:lnTo>
                  <a:pt x="19" y="161"/>
                </a:lnTo>
                <a:lnTo>
                  <a:pt x="43" y="155"/>
                </a:lnTo>
                <a:lnTo>
                  <a:pt x="74" y="150"/>
                </a:lnTo>
                <a:lnTo>
                  <a:pt x="109" y="148"/>
                </a:lnTo>
                <a:lnTo>
                  <a:pt x="143" y="146"/>
                </a:lnTo>
                <a:lnTo>
                  <a:pt x="163" y="148"/>
                </a:lnTo>
                <a:lnTo>
                  <a:pt x="180" y="150"/>
                </a:lnTo>
                <a:lnTo>
                  <a:pt x="200" y="153"/>
                </a:lnTo>
                <a:lnTo>
                  <a:pt x="218" y="159"/>
                </a:lnTo>
                <a:lnTo>
                  <a:pt x="220" y="157"/>
                </a:lnTo>
                <a:lnTo>
                  <a:pt x="230" y="153"/>
                </a:lnTo>
                <a:lnTo>
                  <a:pt x="244" y="148"/>
                </a:lnTo>
                <a:lnTo>
                  <a:pt x="261" y="140"/>
                </a:lnTo>
                <a:lnTo>
                  <a:pt x="278" y="130"/>
                </a:lnTo>
                <a:lnTo>
                  <a:pt x="294" y="123"/>
                </a:lnTo>
                <a:lnTo>
                  <a:pt x="306" y="113"/>
                </a:lnTo>
                <a:lnTo>
                  <a:pt x="313" y="107"/>
                </a:lnTo>
                <a:lnTo>
                  <a:pt x="320" y="100"/>
                </a:lnTo>
                <a:lnTo>
                  <a:pt x="324" y="90"/>
                </a:lnTo>
                <a:lnTo>
                  <a:pt x="328" y="82"/>
                </a:lnTo>
                <a:lnTo>
                  <a:pt x="330" y="71"/>
                </a:lnTo>
                <a:lnTo>
                  <a:pt x="330" y="67"/>
                </a:lnTo>
                <a:lnTo>
                  <a:pt x="330" y="61"/>
                </a:lnTo>
                <a:lnTo>
                  <a:pt x="328" y="57"/>
                </a:lnTo>
                <a:lnTo>
                  <a:pt x="324" y="52"/>
                </a:lnTo>
                <a:lnTo>
                  <a:pt x="320" y="48"/>
                </a:lnTo>
                <a:lnTo>
                  <a:pt x="313" y="44"/>
                </a:lnTo>
                <a:lnTo>
                  <a:pt x="306" y="40"/>
                </a:lnTo>
                <a:lnTo>
                  <a:pt x="296" y="36"/>
                </a:lnTo>
                <a:lnTo>
                  <a:pt x="274" y="31"/>
                </a:lnTo>
                <a:lnTo>
                  <a:pt x="249" y="25"/>
                </a:lnTo>
                <a:lnTo>
                  <a:pt x="226" y="19"/>
                </a:lnTo>
                <a:lnTo>
                  <a:pt x="202" y="13"/>
                </a:lnTo>
                <a:lnTo>
                  <a:pt x="178" y="8"/>
                </a:lnTo>
                <a:lnTo>
                  <a:pt x="156" y="4"/>
                </a:lnTo>
                <a:lnTo>
                  <a:pt x="137" y="2"/>
                </a:lnTo>
                <a:lnTo>
                  <a:pt x="119" y="0"/>
                </a:lnTo>
                <a:lnTo>
                  <a:pt x="102" y="0"/>
                </a:lnTo>
                <a:lnTo>
                  <a:pt x="85" y="2"/>
                </a:lnTo>
                <a:lnTo>
                  <a:pt x="64" y="4"/>
                </a:lnTo>
                <a:lnTo>
                  <a:pt x="43" y="8"/>
                </a:lnTo>
                <a:lnTo>
                  <a:pt x="26" y="13"/>
                </a:lnTo>
                <a:lnTo>
                  <a:pt x="12" y="23"/>
                </a:lnTo>
                <a:lnTo>
                  <a:pt x="7" y="29"/>
                </a:lnTo>
                <a:lnTo>
                  <a:pt x="2" y="34"/>
                </a:lnTo>
                <a:lnTo>
                  <a:pt x="0" y="42"/>
                </a:lnTo>
                <a:lnTo>
                  <a:pt x="0" y="50"/>
                </a:lnTo>
                <a:lnTo>
                  <a:pt x="0" y="69"/>
                </a:lnTo>
                <a:lnTo>
                  <a:pt x="0" y="88"/>
                </a:lnTo>
                <a:lnTo>
                  <a:pt x="0" y="107"/>
                </a:lnTo>
                <a:lnTo>
                  <a:pt x="0" y="125"/>
                </a:lnTo>
                <a:lnTo>
                  <a:pt x="0" y="142"/>
                </a:lnTo>
                <a:lnTo>
                  <a:pt x="0" y="155"/>
                </a:lnTo>
                <a:lnTo>
                  <a:pt x="0" y="163"/>
                </a:lnTo>
                <a:lnTo>
                  <a:pt x="0" y="167"/>
                </a:lnTo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2" name="Freeform 28">
            <a:extLst>
              <a:ext uri="{FF2B5EF4-FFF2-40B4-BE49-F238E27FC236}">
                <a16:creationId xmlns:a16="http://schemas.microsoft.com/office/drawing/2014/main" id="{C2A40668-ADD5-45F4-A64A-93E676347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163" y="2393950"/>
            <a:ext cx="466725" cy="200025"/>
          </a:xfrm>
          <a:custGeom>
            <a:avLst/>
            <a:gdLst>
              <a:gd name="T0" fmla="*/ 0 w 331"/>
              <a:gd name="T1" fmla="*/ 2147483647 h 168"/>
              <a:gd name="T2" fmla="*/ 2147483647 w 331"/>
              <a:gd name="T3" fmla="*/ 2147483647 h 168"/>
              <a:gd name="T4" fmla="*/ 2147483647 w 331"/>
              <a:gd name="T5" fmla="*/ 2147483647 h 168"/>
              <a:gd name="T6" fmla="*/ 2147483647 w 331"/>
              <a:gd name="T7" fmla="*/ 2147483647 h 168"/>
              <a:gd name="T8" fmla="*/ 2147483647 w 331"/>
              <a:gd name="T9" fmla="*/ 2147483647 h 168"/>
              <a:gd name="T10" fmla="*/ 2147483647 w 331"/>
              <a:gd name="T11" fmla="*/ 2147483647 h 168"/>
              <a:gd name="T12" fmla="*/ 2147483647 w 331"/>
              <a:gd name="T13" fmla="*/ 2147483647 h 168"/>
              <a:gd name="T14" fmla="*/ 2147483647 w 331"/>
              <a:gd name="T15" fmla="*/ 2147483647 h 168"/>
              <a:gd name="T16" fmla="*/ 2147483647 w 331"/>
              <a:gd name="T17" fmla="*/ 2147483647 h 168"/>
              <a:gd name="T18" fmla="*/ 2147483647 w 331"/>
              <a:gd name="T19" fmla="*/ 2147483647 h 168"/>
              <a:gd name="T20" fmla="*/ 2147483647 w 331"/>
              <a:gd name="T21" fmla="*/ 2147483647 h 168"/>
              <a:gd name="T22" fmla="*/ 2147483647 w 331"/>
              <a:gd name="T23" fmla="*/ 2147483647 h 168"/>
              <a:gd name="T24" fmla="*/ 2147483647 w 331"/>
              <a:gd name="T25" fmla="*/ 2147483647 h 168"/>
              <a:gd name="T26" fmla="*/ 2147483647 w 331"/>
              <a:gd name="T27" fmla="*/ 2147483647 h 168"/>
              <a:gd name="T28" fmla="*/ 2147483647 w 331"/>
              <a:gd name="T29" fmla="*/ 2147483647 h 168"/>
              <a:gd name="T30" fmla="*/ 2147483647 w 331"/>
              <a:gd name="T31" fmla="*/ 2147483647 h 168"/>
              <a:gd name="T32" fmla="*/ 2147483647 w 331"/>
              <a:gd name="T33" fmla="*/ 2147483647 h 168"/>
              <a:gd name="T34" fmla="*/ 2147483647 w 331"/>
              <a:gd name="T35" fmla="*/ 2147483647 h 168"/>
              <a:gd name="T36" fmla="*/ 2147483647 w 331"/>
              <a:gd name="T37" fmla="*/ 2147483647 h 168"/>
              <a:gd name="T38" fmla="*/ 2147483647 w 331"/>
              <a:gd name="T39" fmla="*/ 2147483647 h 168"/>
              <a:gd name="T40" fmla="*/ 2147483647 w 331"/>
              <a:gd name="T41" fmla="*/ 2147483647 h 168"/>
              <a:gd name="T42" fmla="*/ 2147483647 w 331"/>
              <a:gd name="T43" fmla="*/ 2147483647 h 168"/>
              <a:gd name="T44" fmla="*/ 2147483647 w 331"/>
              <a:gd name="T45" fmla="*/ 2147483647 h 168"/>
              <a:gd name="T46" fmla="*/ 2147483647 w 331"/>
              <a:gd name="T47" fmla="*/ 2147483647 h 168"/>
              <a:gd name="T48" fmla="*/ 2147483647 w 331"/>
              <a:gd name="T49" fmla="*/ 2147483647 h 168"/>
              <a:gd name="T50" fmla="*/ 2147483647 w 331"/>
              <a:gd name="T51" fmla="*/ 2147483647 h 168"/>
              <a:gd name="T52" fmla="*/ 2147483647 w 331"/>
              <a:gd name="T53" fmla="*/ 2147483647 h 168"/>
              <a:gd name="T54" fmla="*/ 2147483647 w 331"/>
              <a:gd name="T55" fmla="*/ 2147483647 h 168"/>
              <a:gd name="T56" fmla="*/ 2147483647 w 331"/>
              <a:gd name="T57" fmla="*/ 2147483647 h 168"/>
              <a:gd name="T58" fmla="*/ 2147483647 w 331"/>
              <a:gd name="T59" fmla="*/ 2147483647 h 168"/>
              <a:gd name="T60" fmla="*/ 2147483647 w 331"/>
              <a:gd name="T61" fmla="*/ 2147483647 h 168"/>
              <a:gd name="T62" fmla="*/ 2147483647 w 331"/>
              <a:gd name="T63" fmla="*/ 2147483647 h 168"/>
              <a:gd name="T64" fmla="*/ 2147483647 w 331"/>
              <a:gd name="T65" fmla="*/ 2147483647 h 168"/>
              <a:gd name="T66" fmla="*/ 2147483647 w 331"/>
              <a:gd name="T67" fmla="*/ 2147483647 h 168"/>
              <a:gd name="T68" fmla="*/ 2147483647 w 331"/>
              <a:gd name="T69" fmla="*/ 2147483647 h 168"/>
              <a:gd name="T70" fmla="*/ 2147483647 w 331"/>
              <a:gd name="T71" fmla="*/ 2147483647 h 168"/>
              <a:gd name="T72" fmla="*/ 2147483647 w 331"/>
              <a:gd name="T73" fmla="*/ 2147483647 h 168"/>
              <a:gd name="T74" fmla="*/ 2147483647 w 331"/>
              <a:gd name="T75" fmla="*/ 2147483647 h 168"/>
              <a:gd name="T76" fmla="*/ 2147483647 w 331"/>
              <a:gd name="T77" fmla="*/ 0 h 168"/>
              <a:gd name="T78" fmla="*/ 2147483647 w 331"/>
              <a:gd name="T79" fmla="*/ 0 h 168"/>
              <a:gd name="T80" fmla="*/ 2147483647 w 331"/>
              <a:gd name="T81" fmla="*/ 2147483647 h 168"/>
              <a:gd name="T82" fmla="*/ 2147483647 w 331"/>
              <a:gd name="T83" fmla="*/ 2147483647 h 168"/>
              <a:gd name="T84" fmla="*/ 2147483647 w 331"/>
              <a:gd name="T85" fmla="*/ 2147483647 h 168"/>
              <a:gd name="T86" fmla="*/ 2147483647 w 331"/>
              <a:gd name="T87" fmla="*/ 2147483647 h 168"/>
              <a:gd name="T88" fmla="*/ 2147483647 w 331"/>
              <a:gd name="T89" fmla="*/ 2147483647 h 168"/>
              <a:gd name="T90" fmla="*/ 2147483647 w 331"/>
              <a:gd name="T91" fmla="*/ 2147483647 h 168"/>
              <a:gd name="T92" fmla="*/ 2147483647 w 331"/>
              <a:gd name="T93" fmla="*/ 2147483647 h 168"/>
              <a:gd name="T94" fmla="*/ 0 w 331"/>
              <a:gd name="T95" fmla="*/ 2147483647 h 168"/>
              <a:gd name="T96" fmla="*/ 0 w 331"/>
              <a:gd name="T97" fmla="*/ 2147483647 h 168"/>
              <a:gd name="T98" fmla="*/ 0 w 331"/>
              <a:gd name="T99" fmla="*/ 2147483647 h 168"/>
              <a:gd name="T100" fmla="*/ 0 w 331"/>
              <a:gd name="T101" fmla="*/ 2147483647 h 168"/>
              <a:gd name="T102" fmla="*/ 0 w 331"/>
              <a:gd name="T103" fmla="*/ 2147483647 h 168"/>
              <a:gd name="T104" fmla="*/ 0 w 331"/>
              <a:gd name="T105" fmla="*/ 2147483647 h 168"/>
              <a:gd name="T106" fmla="*/ 0 w 331"/>
              <a:gd name="T107" fmla="*/ 2147483647 h 168"/>
              <a:gd name="T108" fmla="*/ 0 w 331"/>
              <a:gd name="T109" fmla="*/ 2147483647 h 168"/>
              <a:gd name="T110" fmla="*/ 0 w 331"/>
              <a:gd name="T111" fmla="*/ 2147483647 h 168"/>
              <a:gd name="T112" fmla="*/ 0 w 331"/>
              <a:gd name="T113" fmla="*/ 2147483647 h 16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31"/>
              <a:gd name="T172" fmla="*/ 0 h 168"/>
              <a:gd name="T173" fmla="*/ 331 w 331"/>
              <a:gd name="T174" fmla="*/ 168 h 16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31" h="168">
                <a:moveTo>
                  <a:pt x="0" y="167"/>
                </a:moveTo>
                <a:lnTo>
                  <a:pt x="5" y="165"/>
                </a:lnTo>
                <a:lnTo>
                  <a:pt x="19" y="161"/>
                </a:lnTo>
                <a:lnTo>
                  <a:pt x="43" y="155"/>
                </a:lnTo>
                <a:lnTo>
                  <a:pt x="74" y="150"/>
                </a:lnTo>
                <a:lnTo>
                  <a:pt x="109" y="148"/>
                </a:lnTo>
                <a:lnTo>
                  <a:pt x="143" y="146"/>
                </a:lnTo>
                <a:lnTo>
                  <a:pt x="163" y="148"/>
                </a:lnTo>
                <a:lnTo>
                  <a:pt x="180" y="150"/>
                </a:lnTo>
                <a:lnTo>
                  <a:pt x="200" y="153"/>
                </a:lnTo>
                <a:lnTo>
                  <a:pt x="218" y="159"/>
                </a:lnTo>
                <a:lnTo>
                  <a:pt x="220" y="157"/>
                </a:lnTo>
                <a:lnTo>
                  <a:pt x="230" y="153"/>
                </a:lnTo>
                <a:lnTo>
                  <a:pt x="244" y="148"/>
                </a:lnTo>
                <a:lnTo>
                  <a:pt x="261" y="140"/>
                </a:lnTo>
                <a:lnTo>
                  <a:pt x="278" y="130"/>
                </a:lnTo>
                <a:lnTo>
                  <a:pt x="294" y="123"/>
                </a:lnTo>
                <a:lnTo>
                  <a:pt x="306" y="113"/>
                </a:lnTo>
                <a:lnTo>
                  <a:pt x="313" y="107"/>
                </a:lnTo>
                <a:lnTo>
                  <a:pt x="320" y="100"/>
                </a:lnTo>
                <a:lnTo>
                  <a:pt x="324" y="90"/>
                </a:lnTo>
                <a:lnTo>
                  <a:pt x="328" y="82"/>
                </a:lnTo>
                <a:lnTo>
                  <a:pt x="330" y="71"/>
                </a:lnTo>
                <a:lnTo>
                  <a:pt x="330" y="67"/>
                </a:lnTo>
                <a:lnTo>
                  <a:pt x="330" y="61"/>
                </a:lnTo>
                <a:lnTo>
                  <a:pt x="328" y="57"/>
                </a:lnTo>
                <a:lnTo>
                  <a:pt x="324" y="52"/>
                </a:lnTo>
                <a:lnTo>
                  <a:pt x="320" y="48"/>
                </a:lnTo>
                <a:lnTo>
                  <a:pt x="313" y="44"/>
                </a:lnTo>
                <a:lnTo>
                  <a:pt x="306" y="40"/>
                </a:lnTo>
                <a:lnTo>
                  <a:pt x="296" y="36"/>
                </a:lnTo>
                <a:lnTo>
                  <a:pt x="274" y="31"/>
                </a:lnTo>
                <a:lnTo>
                  <a:pt x="249" y="25"/>
                </a:lnTo>
                <a:lnTo>
                  <a:pt x="226" y="19"/>
                </a:lnTo>
                <a:lnTo>
                  <a:pt x="202" y="13"/>
                </a:lnTo>
                <a:lnTo>
                  <a:pt x="178" y="8"/>
                </a:lnTo>
                <a:lnTo>
                  <a:pt x="156" y="4"/>
                </a:lnTo>
                <a:lnTo>
                  <a:pt x="137" y="2"/>
                </a:lnTo>
                <a:lnTo>
                  <a:pt x="119" y="0"/>
                </a:lnTo>
                <a:lnTo>
                  <a:pt x="102" y="0"/>
                </a:lnTo>
                <a:lnTo>
                  <a:pt x="85" y="2"/>
                </a:lnTo>
                <a:lnTo>
                  <a:pt x="64" y="4"/>
                </a:lnTo>
                <a:lnTo>
                  <a:pt x="43" y="8"/>
                </a:lnTo>
                <a:lnTo>
                  <a:pt x="26" y="13"/>
                </a:lnTo>
                <a:lnTo>
                  <a:pt x="12" y="23"/>
                </a:lnTo>
                <a:lnTo>
                  <a:pt x="7" y="29"/>
                </a:lnTo>
                <a:lnTo>
                  <a:pt x="2" y="34"/>
                </a:lnTo>
                <a:lnTo>
                  <a:pt x="0" y="42"/>
                </a:lnTo>
                <a:lnTo>
                  <a:pt x="0" y="50"/>
                </a:lnTo>
                <a:lnTo>
                  <a:pt x="0" y="69"/>
                </a:lnTo>
                <a:lnTo>
                  <a:pt x="0" y="88"/>
                </a:lnTo>
                <a:lnTo>
                  <a:pt x="0" y="107"/>
                </a:lnTo>
                <a:lnTo>
                  <a:pt x="0" y="125"/>
                </a:lnTo>
                <a:lnTo>
                  <a:pt x="0" y="142"/>
                </a:lnTo>
                <a:lnTo>
                  <a:pt x="0" y="155"/>
                </a:lnTo>
                <a:lnTo>
                  <a:pt x="0" y="163"/>
                </a:lnTo>
                <a:lnTo>
                  <a:pt x="0" y="16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3" name="Freeform 29">
            <a:extLst>
              <a:ext uri="{FF2B5EF4-FFF2-40B4-BE49-F238E27FC236}">
                <a16:creationId xmlns:a16="http://schemas.microsoft.com/office/drawing/2014/main" id="{32607D09-7638-4225-8F07-F5E59A5BE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8" y="2422525"/>
            <a:ext cx="646112" cy="209550"/>
          </a:xfrm>
          <a:custGeom>
            <a:avLst/>
            <a:gdLst>
              <a:gd name="T0" fmla="*/ 2147483647 w 458"/>
              <a:gd name="T1" fmla="*/ 2147483647 h 176"/>
              <a:gd name="T2" fmla="*/ 2147483647 w 458"/>
              <a:gd name="T3" fmla="*/ 2147483647 h 176"/>
              <a:gd name="T4" fmla="*/ 2147483647 w 458"/>
              <a:gd name="T5" fmla="*/ 2147483647 h 176"/>
              <a:gd name="T6" fmla="*/ 2147483647 w 458"/>
              <a:gd name="T7" fmla="*/ 2147483647 h 176"/>
              <a:gd name="T8" fmla="*/ 2147483647 w 458"/>
              <a:gd name="T9" fmla="*/ 2147483647 h 176"/>
              <a:gd name="T10" fmla="*/ 2147483647 w 458"/>
              <a:gd name="T11" fmla="*/ 2147483647 h 176"/>
              <a:gd name="T12" fmla="*/ 2147483647 w 458"/>
              <a:gd name="T13" fmla="*/ 2147483647 h 176"/>
              <a:gd name="T14" fmla="*/ 2147483647 w 458"/>
              <a:gd name="T15" fmla="*/ 2147483647 h 176"/>
              <a:gd name="T16" fmla="*/ 2147483647 w 458"/>
              <a:gd name="T17" fmla="*/ 2147483647 h 176"/>
              <a:gd name="T18" fmla="*/ 2147483647 w 458"/>
              <a:gd name="T19" fmla="*/ 2147483647 h 176"/>
              <a:gd name="T20" fmla="*/ 2147483647 w 458"/>
              <a:gd name="T21" fmla="*/ 2147483647 h 176"/>
              <a:gd name="T22" fmla="*/ 2147483647 w 458"/>
              <a:gd name="T23" fmla="*/ 2147483647 h 176"/>
              <a:gd name="T24" fmla="*/ 2147483647 w 458"/>
              <a:gd name="T25" fmla="*/ 2147483647 h 176"/>
              <a:gd name="T26" fmla="*/ 2147483647 w 458"/>
              <a:gd name="T27" fmla="*/ 2147483647 h 176"/>
              <a:gd name="T28" fmla="*/ 2147483647 w 458"/>
              <a:gd name="T29" fmla="*/ 2147483647 h 176"/>
              <a:gd name="T30" fmla="*/ 2147483647 w 458"/>
              <a:gd name="T31" fmla="*/ 2147483647 h 176"/>
              <a:gd name="T32" fmla="*/ 2147483647 w 458"/>
              <a:gd name="T33" fmla="*/ 2147483647 h 176"/>
              <a:gd name="T34" fmla="*/ 2147483647 w 458"/>
              <a:gd name="T35" fmla="*/ 2147483647 h 176"/>
              <a:gd name="T36" fmla="*/ 2147483647 w 458"/>
              <a:gd name="T37" fmla="*/ 2147483647 h 176"/>
              <a:gd name="T38" fmla="*/ 2147483647 w 458"/>
              <a:gd name="T39" fmla="*/ 2147483647 h 176"/>
              <a:gd name="T40" fmla="*/ 2147483647 w 458"/>
              <a:gd name="T41" fmla="*/ 2147483647 h 176"/>
              <a:gd name="T42" fmla="*/ 2147483647 w 458"/>
              <a:gd name="T43" fmla="*/ 2147483647 h 176"/>
              <a:gd name="T44" fmla="*/ 2147483647 w 458"/>
              <a:gd name="T45" fmla="*/ 2147483647 h 176"/>
              <a:gd name="T46" fmla="*/ 2147483647 w 458"/>
              <a:gd name="T47" fmla="*/ 2147483647 h 176"/>
              <a:gd name="T48" fmla="*/ 2147483647 w 458"/>
              <a:gd name="T49" fmla="*/ 2147483647 h 176"/>
              <a:gd name="T50" fmla="*/ 2147483647 w 458"/>
              <a:gd name="T51" fmla="*/ 2147483647 h 176"/>
              <a:gd name="T52" fmla="*/ 2147483647 w 458"/>
              <a:gd name="T53" fmla="*/ 2147483647 h 176"/>
              <a:gd name="T54" fmla="*/ 2147483647 w 458"/>
              <a:gd name="T55" fmla="*/ 2147483647 h 176"/>
              <a:gd name="T56" fmla="*/ 2147483647 w 458"/>
              <a:gd name="T57" fmla="*/ 2147483647 h 176"/>
              <a:gd name="T58" fmla="*/ 2147483647 w 458"/>
              <a:gd name="T59" fmla="*/ 2147483647 h 176"/>
              <a:gd name="T60" fmla="*/ 2147483647 w 458"/>
              <a:gd name="T61" fmla="*/ 2147483647 h 176"/>
              <a:gd name="T62" fmla="*/ 2147483647 w 458"/>
              <a:gd name="T63" fmla="*/ 2147483647 h 176"/>
              <a:gd name="T64" fmla="*/ 2147483647 w 458"/>
              <a:gd name="T65" fmla="*/ 2147483647 h 176"/>
              <a:gd name="T66" fmla="*/ 2147483647 w 458"/>
              <a:gd name="T67" fmla="*/ 2147483647 h 176"/>
              <a:gd name="T68" fmla="*/ 2147483647 w 458"/>
              <a:gd name="T69" fmla="*/ 2147483647 h 176"/>
              <a:gd name="T70" fmla="*/ 2147483647 w 458"/>
              <a:gd name="T71" fmla="*/ 2147483647 h 176"/>
              <a:gd name="T72" fmla="*/ 2147483647 w 458"/>
              <a:gd name="T73" fmla="*/ 2147483647 h 176"/>
              <a:gd name="T74" fmla="*/ 2147483647 w 458"/>
              <a:gd name="T75" fmla="*/ 2147483647 h 176"/>
              <a:gd name="T76" fmla="*/ 2147483647 w 458"/>
              <a:gd name="T77" fmla="*/ 2147483647 h 176"/>
              <a:gd name="T78" fmla="*/ 2147483647 w 458"/>
              <a:gd name="T79" fmla="*/ 2147483647 h 176"/>
              <a:gd name="T80" fmla="*/ 2147483647 w 458"/>
              <a:gd name="T81" fmla="*/ 2147483647 h 176"/>
              <a:gd name="T82" fmla="*/ 2147483647 w 458"/>
              <a:gd name="T83" fmla="*/ 2147483647 h 176"/>
              <a:gd name="T84" fmla="*/ 2147483647 w 458"/>
              <a:gd name="T85" fmla="*/ 2147483647 h 176"/>
              <a:gd name="T86" fmla="*/ 2147483647 w 458"/>
              <a:gd name="T87" fmla="*/ 2147483647 h 176"/>
              <a:gd name="T88" fmla="*/ 2147483647 w 458"/>
              <a:gd name="T89" fmla="*/ 2147483647 h 176"/>
              <a:gd name="T90" fmla="*/ 2147483647 w 458"/>
              <a:gd name="T91" fmla="*/ 2147483647 h 176"/>
              <a:gd name="T92" fmla="*/ 2147483647 w 458"/>
              <a:gd name="T93" fmla="*/ 2147483647 h 176"/>
              <a:gd name="T94" fmla="*/ 2147483647 w 458"/>
              <a:gd name="T95" fmla="*/ 2147483647 h 176"/>
              <a:gd name="T96" fmla="*/ 2147483647 w 458"/>
              <a:gd name="T97" fmla="*/ 2147483647 h 176"/>
              <a:gd name="T98" fmla="*/ 2147483647 w 458"/>
              <a:gd name="T99" fmla="*/ 2147483647 h 176"/>
              <a:gd name="T100" fmla="*/ 2147483647 w 458"/>
              <a:gd name="T101" fmla="*/ 2147483647 h 176"/>
              <a:gd name="T102" fmla="*/ 2147483647 w 458"/>
              <a:gd name="T103" fmla="*/ 0 h 176"/>
              <a:gd name="T104" fmla="*/ 2147483647 w 458"/>
              <a:gd name="T105" fmla="*/ 2147483647 h 176"/>
              <a:gd name="T106" fmla="*/ 2147483647 w 458"/>
              <a:gd name="T107" fmla="*/ 2147483647 h 176"/>
              <a:gd name="T108" fmla="*/ 2147483647 w 458"/>
              <a:gd name="T109" fmla="*/ 2147483647 h 176"/>
              <a:gd name="T110" fmla="*/ 2147483647 w 458"/>
              <a:gd name="T111" fmla="*/ 2147483647 h 176"/>
              <a:gd name="T112" fmla="*/ 2147483647 w 458"/>
              <a:gd name="T113" fmla="*/ 2147483647 h 176"/>
              <a:gd name="T114" fmla="*/ 2147483647 w 458"/>
              <a:gd name="T115" fmla="*/ 2147483647 h 176"/>
              <a:gd name="T116" fmla="*/ 2147483647 w 458"/>
              <a:gd name="T117" fmla="*/ 2147483647 h 176"/>
              <a:gd name="T118" fmla="*/ 2147483647 w 458"/>
              <a:gd name="T119" fmla="*/ 2147483647 h 17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58"/>
              <a:gd name="T181" fmla="*/ 0 h 176"/>
              <a:gd name="T182" fmla="*/ 458 w 458"/>
              <a:gd name="T183" fmla="*/ 176 h 17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58" h="176">
                <a:moveTo>
                  <a:pt x="91" y="155"/>
                </a:moveTo>
                <a:lnTo>
                  <a:pt x="107" y="142"/>
                </a:lnTo>
                <a:lnTo>
                  <a:pt x="81" y="146"/>
                </a:lnTo>
                <a:lnTo>
                  <a:pt x="102" y="132"/>
                </a:lnTo>
                <a:lnTo>
                  <a:pt x="67" y="129"/>
                </a:lnTo>
                <a:lnTo>
                  <a:pt x="91" y="119"/>
                </a:lnTo>
                <a:lnTo>
                  <a:pt x="74" y="115"/>
                </a:lnTo>
                <a:lnTo>
                  <a:pt x="85" y="102"/>
                </a:lnTo>
                <a:lnTo>
                  <a:pt x="74" y="115"/>
                </a:lnTo>
                <a:lnTo>
                  <a:pt x="91" y="119"/>
                </a:lnTo>
                <a:lnTo>
                  <a:pt x="67" y="129"/>
                </a:lnTo>
                <a:lnTo>
                  <a:pt x="74" y="115"/>
                </a:lnTo>
                <a:lnTo>
                  <a:pt x="62" y="102"/>
                </a:lnTo>
                <a:lnTo>
                  <a:pt x="91" y="92"/>
                </a:lnTo>
                <a:lnTo>
                  <a:pt x="67" y="86"/>
                </a:lnTo>
                <a:lnTo>
                  <a:pt x="141" y="161"/>
                </a:lnTo>
                <a:lnTo>
                  <a:pt x="124" y="175"/>
                </a:lnTo>
                <a:lnTo>
                  <a:pt x="85" y="75"/>
                </a:lnTo>
                <a:lnTo>
                  <a:pt x="124" y="175"/>
                </a:lnTo>
                <a:lnTo>
                  <a:pt x="141" y="150"/>
                </a:lnTo>
                <a:lnTo>
                  <a:pt x="113" y="152"/>
                </a:lnTo>
                <a:lnTo>
                  <a:pt x="124" y="165"/>
                </a:lnTo>
                <a:lnTo>
                  <a:pt x="126" y="165"/>
                </a:lnTo>
                <a:lnTo>
                  <a:pt x="130" y="163"/>
                </a:lnTo>
                <a:lnTo>
                  <a:pt x="135" y="161"/>
                </a:lnTo>
                <a:lnTo>
                  <a:pt x="139" y="159"/>
                </a:lnTo>
                <a:lnTo>
                  <a:pt x="143" y="157"/>
                </a:lnTo>
                <a:lnTo>
                  <a:pt x="147" y="153"/>
                </a:lnTo>
                <a:lnTo>
                  <a:pt x="145" y="152"/>
                </a:lnTo>
                <a:lnTo>
                  <a:pt x="141" y="150"/>
                </a:lnTo>
                <a:lnTo>
                  <a:pt x="135" y="148"/>
                </a:lnTo>
                <a:lnTo>
                  <a:pt x="130" y="146"/>
                </a:lnTo>
                <a:lnTo>
                  <a:pt x="124" y="144"/>
                </a:lnTo>
                <a:lnTo>
                  <a:pt x="117" y="144"/>
                </a:lnTo>
                <a:lnTo>
                  <a:pt x="113" y="142"/>
                </a:lnTo>
                <a:lnTo>
                  <a:pt x="111" y="142"/>
                </a:lnTo>
                <a:lnTo>
                  <a:pt x="109" y="142"/>
                </a:lnTo>
                <a:lnTo>
                  <a:pt x="107" y="142"/>
                </a:lnTo>
                <a:lnTo>
                  <a:pt x="137" y="132"/>
                </a:lnTo>
                <a:lnTo>
                  <a:pt x="113" y="115"/>
                </a:lnTo>
                <a:lnTo>
                  <a:pt x="137" y="123"/>
                </a:lnTo>
                <a:lnTo>
                  <a:pt x="119" y="132"/>
                </a:lnTo>
                <a:lnTo>
                  <a:pt x="113" y="115"/>
                </a:lnTo>
                <a:lnTo>
                  <a:pt x="124" y="100"/>
                </a:lnTo>
                <a:lnTo>
                  <a:pt x="85" y="96"/>
                </a:lnTo>
                <a:lnTo>
                  <a:pt x="124" y="100"/>
                </a:lnTo>
                <a:lnTo>
                  <a:pt x="119" y="86"/>
                </a:lnTo>
                <a:lnTo>
                  <a:pt x="91" y="86"/>
                </a:lnTo>
                <a:lnTo>
                  <a:pt x="119" y="86"/>
                </a:lnTo>
                <a:lnTo>
                  <a:pt x="81" y="69"/>
                </a:lnTo>
                <a:lnTo>
                  <a:pt x="91" y="86"/>
                </a:lnTo>
                <a:lnTo>
                  <a:pt x="50" y="82"/>
                </a:lnTo>
                <a:lnTo>
                  <a:pt x="74" y="59"/>
                </a:lnTo>
                <a:lnTo>
                  <a:pt x="28" y="82"/>
                </a:lnTo>
                <a:lnTo>
                  <a:pt x="85" y="96"/>
                </a:lnTo>
                <a:lnTo>
                  <a:pt x="45" y="69"/>
                </a:lnTo>
                <a:lnTo>
                  <a:pt x="0" y="69"/>
                </a:lnTo>
                <a:lnTo>
                  <a:pt x="28" y="82"/>
                </a:lnTo>
                <a:lnTo>
                  <a:pt x="50" y="82"/>
                </a:lnTo>
                <a:lnTo>
                  <a:pt x="95" y="46"/>
                </a:lnTo>
                <a:lnTo>
                  <a:pt x="81" y="69"/>
                </a:lnTo>
                <a:lnTo>
                  <a:pt x="130" y="59"/>
                </a:lnTo>
                <a:lnTo>
                  <a:pt x="95" y="46"/>
                </a:lnTo>
                <a:lnTo>
                  <a:pt x="130" y="59"/>
                </a:lnTo>
                <a:lnTo>
                  <a:pt x="159" y="33"/>
                </a:lnTo>
                <a:lnTo>
                  <a:pt x="130" y="29"/>
                </a:lnTo>
                <a:lnTo>
                  <a:pt x="130" y="50"/>
                </a:lnTo>
                <a:lnTo>
                  <a:pt x="159" y="46"/>
                </a:lnTo>
                <a:lnTo>
                  <a:pt x="159" y="33"/>
                </a:lnTo>
                <a:lnTo>
                  <a:pt x="130" y="29"/>
                </a:lnTo>
                <a:lnTo>
                  <a:pt x="119" y="40"/>
                </a:lnTo>
                <a:lnTo>
                  <a:pt x="159" y="46"/>
                </a:lnTo>
                <a:lnTo>
                  <a:pt x="200" y="36"/>
                </a:lnTo>
                <a:lnTo>
                  <a:pt x="204" y="15"/>
                </a:lnTo>
                <a:lnTo>
                  <a:pt x="176" y="13"/>
                </a:lnTo>
                <a:lnTo>
                  <a:pt x="204" y="15"/>
                </a:lnTo>
                <a:lnTo>
                  <a:pt x="221" y="15"/>
                </a:lnTo>
                <a:lnTo>
                  <a:pt x="200" y="36"/>
                </a:lnTo>
                <a:lnTo>
                  <a:pt x="183" y="40"/>
                </a:lnTo>
                <a:lnTo>
                  <a:pt x="221" y="36"/>
                </a:lnTo>
                <a:lnTo>
                  <a:pt x="183" y="27"/>
                </a:lnTo>
                <a:lnTo>
                  <a:pt x="221" y="15"/>
                </a:lnTo>
                <a:lnTo>
                  <a:pt x="239" y="33"/>
                </a:lnTo>
                <a:lnTo>
                  <a:pt x="273" y="13"/>
                </a:lnTo>
                <a:lnTo>
                  <a:pt x="273" y="33"/>
                </a:lnTo>
                <a:lnTo>
                  <a:pt x="302" y="6"/>
                </a:lnTo>
                <a:lnTo>
                  <a:pt x="337" y="6"/>
                </a:lnTo>
                <a:lnTo>
                  <a:pt x="337" y="33"/>
                </a:lnTo>
                <a:lnTo>
                  <a:pt x="365" y="36"/>
                </a:lnTo>
                <a:lnTo>
                  <a:pt x="400" y="36"/>
                </a:lnTo>
                <a:lnTo>
                  <a:pt x="457" y="15"/>
                </a:lnTo>
                <a:lnTo>
                  <a:pt x="400" y="36"/>
                </a:lnTo>
                <a:lnTo>
                  <a:pt x="417" y="19"/>
                </a:lnTo>
                <a:lnTo>
                  <a:pt x="434" y="19"/>
                </a:lnTo>
                <a:lnTo>
                  <a:pt x="358" y="13"/>
                </a:lnTo>
                <a:lnTo>
                  <a:pt x="365" y="36"/>
                </a:lnTo>
                <a:lnTo>
                  <a:pt x="308" y="19"/>
                </a:lnTo>
                <a:lnTo>
                  <a:pt x="358" y="13"/>
                </a:lnTo>
                <a:lnTo>
                  <a:pt x="302" y="6"/>
                </a:lnTo>
                <a:lnTo>
                  <a:pt x="325" y="19"/>
                </a:lnTo>
                <a:lnTo>
                  <a:pt x="358" y="13"/>
                </a:lnTo>
                <a:lnTo>
                  <a:pt x="302" y="6"/>
                </a:lnTo>
                <a:lnTo>
                  <a:pt x="308" y="19"/>
                </a:lnTo>
                <a:lnTo>
                  <a:pt x="285" y="0"/>
                </a:lnTo>
                <a:lnTo>
                  <a:pt x="273" y="33"/>
                </a:lnTo>
                <a:lnTo>
                  <a:pt x="325" y="19"/>
                </a:lnTo>
                <a:lnTo>
                  <a:pt x="239" y="13"/>
                </a:lnTo>
                <a:lnTo>
                  <a:pt x="261" y="23"/>
                </a:lnTo>
                <a:lnTo>
                  <a:pt x="204" y="15"/>
                </a:lnTo>
                <a:lnTo>
                  <a:pt x="183" y="27"/>
                </a:lnTo>
                <a:lnTo>
                  <a:pt x="119" y="40"/>
                </a:lnTo>
                <a:lnTo>
                  <a:pt x="113" y="50"/>
                </a:lnTo>
                <a:lnTo>
                  <a:pt x="74" y="59"/>
                </a:lnTo>
                <a:lnTo>
                  <a:pt x="102" y="63"/>
                </a:lnTo>
                <a:lnTo>
                  <a:pt x="0" y="69"/>
                </a:lnTo>
                <a:lnTo>
                  <a:pt x="74" y="59"/>
                </a:lnTo>
                <a:lnTo>
                  <a:pt x="67" y="40"/>
                </a:lnTo>
                <a:lnTo>
                  <a:pt x="81" y="69"/>
                </a:lnTo>
                <a:lnTo>
                  <a:pt x="57" y="59"/>
                </a:lnTo>
                <a:lnTo>
                  <a:pt x="130" y="59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4" name="Freeform 30">
            <a:extLst>
              <a:ext uri="{FF2B5EF4-FFF2-40B4-BE49-F238E27FC236}">
                <a16:creationId xmlns:a16="http://schemas.microsoft.com/office/drawing/2014/main" id="{9A6052CF-1F26-4113-B9E5-3AB7A2C34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5257800"/>
            <a:ext cx="1081087" cy="190500"/>
          </a:xfrm>
          <a:custGeom>
            <a:avLst/>
            <a:gdLst>
              <a:gd name="T0" fmla="*/ 2147483647 w 767"/>
              <a:gd name="T1" fmla="*/ 2147483647 h 160"/>
              <a:gd name="T2" fmla="*/ 2147483647 w 767"/>
              <a:gd name="T3" fmla="*/ 2147483647 h 160"/>
              <a:gd name="T4" fmla="*/ 2147483647 w 767"/>
              <a:gd name="T5" fmla="*/ 2147483647 h 160"/>
              <a:gd name="T6" fmla="*/ 2147483647 w 767"/>
              <a:gd name="T7" fmla="*/ 2147483647 h 160"/>
              <a:gd name="T8" fmla="*/ 2147483647 w 767"/>
              <a:gd name="T9" fmla="*/ 2147483647 h 160"/>
              <a:gd name="T10" fmla="*/ 2147483647 w 767"/>
              <a:gd name="T11" fmla="*/ 2147483647 h 160"/>
              <a:gd name="T12" fmla="*/ 2147483647 w 767"/>
              <a:gd name="T13" fmla="*/ 2147483647 h 160"/>
              <a:gd name="T14" fmla="*/ 2147483647 w 767"/>
              <a:gd name="T15" fmla="*/ 2147483647 h 160"/>
              <a:gd name="T16" fmla="*/ 2147483647 w 767"/>
              <a:gd name="T17" fmla="*/ 2147483647 h 160"/>
              <a:gd name="T18" fmla="*/ 0 w 767"/>
              <a:gd name="T19" fmla="*/ 2147483647 h 160"/>
              <a:gd name="T20" fmla="*/ 0 w 767"/>
              <a:gd name="T21" fmla="*/ 2147483647 h 160"/>
              <a:gd name="T22" fmla="*/ 2147483647 w 767"/>
              <a:gd name="T23" fmla="*/ 2147483647 h 160"/>
              <a:gd name="T24" fmla="*/ 2147483647 w 767"/>
              <a:gd name="T25" fmla="*/ 2147483647 h 160"/>
              <a:gd name="T26" fmla="*/ 2147483647 w 767"/>
              <a:gd name="T27" fmla="*/ 2147483647 h 160"/>
              <a:gd name="T28" fmla="*/ 2147483647 w 767"/>
              <a:gd name="T29" fmla="*/ 2147483647 h 160"/>
              <a:gd name="T30" fmla="*/ 2147483647 w 767"/>
              <a:gd name="T31" fmla="*/ 2147483647 h 160"/>
              <a:gd name="T32" fmla="*/ 2147483647 w 767"/>
              <a:gd name="T33" fmla="*/ 2147483647 h 160"/>
              <a:gd name="T34" fmla="*/ 0 w 767"/>
              <a:gd name="T35" fmla="*/ 2147483647 h 160"/>
              <a:gd name="T36" fmla="*/ 0 w 767"/>
              <a:gd name="T37" fmla="*/ 2147483647 h 160"/>
              <a:gd name="T38" fmla="*/ 2147483647 w 767"/>
              <a:gd name="T39" fmla="*/ 2147483647 h 160"/>
              <a:gd name="T40" fmla="*/ 2147483647 w 767"/>
              <a:gd name="T41" fmla="*/ 2147483647 h 160"/>
              <a:gd name="T42" fmla="*/ 2147483647 w 767"/>
              <a:gd name="T43" fmla="*/ 2147483647 h 160"/>
              <a:gd name="T44" fmla="*/ 2147483647 w 767"/>
              <a:gd name="T45" fmla="*/ 2147483647 h 160"/>
              <a:gd name="T46" fmla="*/ 2147483647 w 767"/>
              <a:gd name="T47" fmla="*/ 2147483647 h 160"/>
              <a:gd name="T48" fmla="*/ 2147483647 w 767"/>
              <a:gd name="T49" fmla="*/ 2147483647 h 160"/>
              <a:gd name="T50" fmla="*/ 2147483647 w 767"/>
              <a:gd name="T51" fmla="*/ 2147483647 h 160"/>
              <a:gd name="T52" fmla="*/ 2147483647 w 767"/>
              <a:gd name="T53" fmla="*/ 2147483647 h 160"/>
              <a:gd name="T54" fmla="*/ 2147483647 w 767"/>
              <a:gd name="T55" fmla="*/ 2147483647 h 160"/>
              <a:gd name="T56" fmla="*/ 2147483647 w 767"/>
              <a:gd name="T57" fmla="*/ 2147483647 h 160"/>
              <a:gd name="T58" fmla="*/ 2147483647 w 767"/>
              <a:gd name="T59" fmla="*/ 2147483647 h 160"/>
              <a:gd name="T60" fmla="*/ 2147483647 w 767"/>
              <a:gd name="T61" fmla="*/ 2147483647 h 160"/>
              <a:gd name="T62" fmla="*/ 2147483647 w 767"/>
              <a:gd name="T63" fmla="*/ 2147483647 h 160"/>
              <a:gd name="T64" fmla="*/ 2147483647 w 767"/>
              <a:gd name="T65" fmla="*/ 2147483647 h 160"/>
              <a:gd name="T66" fmla="*/ 2147483647 w 767"/>
              <a:gd name="T67" fmla="*/ 2147483647 h 160"/>
              <a:gd name="T68" fmla="*/ 2147483647 w 767"/>
              <a:gd name="T69" fmla="*/ 2147483647 h 160"/>
              <a:gd name="T70" fmla="*/ 2147483647 w 767"/>
              <a:gd name="T71" fmla="*/ 0 h 160"/>
              <a:gd name="T72" fmla="*/ 2147483647 w 767"/>
              <a:gd name="T73" fmla="*/ 2147483647 h 160"/>
              <a:gd name="T74" fmla="*/ 2147483647 w 767"/>
              <a:gd name="T75" fmla="*/ 2147483647 h 160"/>
              <a:gd name="T76" fmla="*/ 2147483647 w 767"/>
              <a:gd name="T77" fmla="*/ 2147483647 h 160"/>
              <a:gd name="T78" fmla="*/ 2147483647 w 767"/>
              <a:gd name="T79" fmla="*/ 2147483647 h 160"/>
              <a:gd name="T80" fmla="*/ 2147483647 w 767"/>
              <a:gd name="T81" fmla="*/ 2147483647 h 160"/>
              <a:gd name="T82" fmla="*/ 2147483647 w 767"/>
              <a:gd name="T83" fmla="*/ 2147483647 h 160"/>
              <a:gd name="T84" fmla="*/ 2147483647 w 767"/>
              <a:gd name="T85" fmla="*/ 2147483647 h 160"/>
              <a:gd name="T86" fmla="*/ 2147483647 w 767"/>
              <a:gd name="T87" fmla="*/ 2147483647 h 160"/>
              <a:gd name="T88" fmla="*/ 2147483647 w 767"/>
              <a:gd name="T89" fmla="*/ 2147483647 h 160"/>
              <a:gd name="T90" fmla="*/ 2147483647 w 767"/>
              <a:gd name="T91" fmla="*/ 2147483647 h 160"/>
              <a:gd name="T92" fmla="*/ 2147483647 w 767"/>
              <a:gd name="T93" fmla="*/ 2147483647 h 16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67"/>
              <a:gd name="T142" fmla="*/ 0 h 160"/>
              <a:gd name="T143" fmla="*/ 767 w 767"/>
              <a:gd name="T144" fmla="*/ 160 h 16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67" h="160">
                <a:moveTo>
                  <a:pt x="80" y="27"/>
                </a:moveTo>
                <a:lnTo>
                  <a:pt x="79" y="29"/>
                </a:lnTo>
                <a:lnTo>
                  <a:pt x="68" y="35"/>
                </a:lnTo>
                <a:lnTo>
                  <a:pt x="54" y="44"/>
                </a:lnTo>
                <a:lnTo>
                  <a:pt x="37" y="56"/>
                </a:lnTo>
                <a:lnTo>
                  <a:pt x="23" y="69"/>
                </a:lnTo>
                <a:lnTo>
                  <a:pt x="11" y="85"/>
                </a:lnTo>
                <a:lnTo>
                  <a:pt x="5" y="92"/>
                </a:lnTo>
                <a:lnTo>
                  <a:pt x="2" y="102"/>
                </a:lnTo>
                <a:lnTo>
                  <a:pt x="0" y="110"/>
                </a:lnTo>
                <a:lnTo>
                  <a:pt x="0" y="117"/>
                </a:lnTo>
                <a:lnTo>
                  <a:pt x="2" y="133"/>
                </a:lnTo>
                <a:lnTo>
                  <a:pt x="5" y="140"/>
                </a:lnTo>
                <a:lnTo>
                  <a:pt x="5" y="144"/>
                </a:lnTo>
                <a:lnTo>
                  <a:pt x="5" y="146"/>
                </a:lnTo>
                <a:lnTo>
                  <a:pt x="2" y="144"/>
                </a:lnTo>
                <a:lnTo>
                  <a:pt x="2" y="142"/>
                </a:lnTo>
                <a:lnTo>
                  <a:pt x="0" y="140"/>
                </a:lnTo>
                <a:lnTo>
                  <a:pt x="0" y="138"/>
                </a:lnTo>
                <a:lnTo>
                  <a:pt x="259" y="154"/>
                </a:lnTo>
                <a:lnTo>
                  <a:pt x="259" y="123"/>
                </a:lnTo>
                <a:lnTo>
                  <a:pt x="307" y="159"/>
                </a:lnTo>
                <a:lnTo>
                  <a:pt x="766" y="148"/>
                </a:lnTo>
                <a:lnTo>
                  <a:pt x="766" y="142"/>
                </a:lnTo>
                <a:lnTo>
                  <a:pt x="764" y="123"/>
                </a:lnTo>
                <a:lnTo>
                  <a:pt x="759" y="112"/>
                </a:lnTo>
                <a:lnTo>
                  <a:pt x="750" y="98"/>
                </a:lnTo>
                <a:lnTo>
                  <a:pt x="740" y="85"/>
                </a:lnTo>
                <a:lnTo>
                  <a:pt x="724" y="69"/>
                </a:lnTo>
                <a:lnTo>
                  <a:pt x="705" y="56"/>
                </a:lnTo>
                <a:lnTo>
                  <a:pt x="679" y="42"/>
                </a:lnTo>
                <a:lnTo>
                  <a:pt x="646" y="29"/>
                </a:lnTo>
                <a:lnTo>
                  <a:pt x="607" y="18"/>
                </a:lnTo>
                <a:lnTo>
                  <a:pt x="559" y="10"/>
                </a:lnTo>
                <a:lnTo>
                  <a:pt x="503" y="4"/>
                </a:lnTo>
                <a:lnTo>
                  <a:pt x="440" y="0"/>
                </a:lnTo>
                <a:lnTo>
                  <a:pt x="364" y="2"/>
                </a:lnTo>
                <a:lnTo>
                  <a:pt x="229" y="8"/>
                </a:lnTo>
                <a:lnTo>
                  <a:pt x="139" y="12"/>
                </a:lnTo>
                <a:lnTo>
                  <a:pt x="87" y="16"/>
                </a:lnTo>
                <a:lnTo>
                  <a:pt x="63" y="19"/>
                </a:lnTo>
                <a:lnTo>
                  <a:pt x="59" y="21"/>
                </a:lnTo>
                <a:lnTo>
                  <a:pt x="59" y="23"/>
                </a:lnTo>
                <a:lnTo>
                  <a:pt x="61" y="23"/>
                </a:lnTo>
                <a:lnTo>
                  <a:pt x="66" y="25"/>
                </a:lnTo>
                <a:lnTo>
                  <a:pt x="77" y="27"/>
                </a:lnTo>
                <a:lnTo>
                  <a:pt x="80" y="27"/>
                </a:lnTo>
              </a:path>
            </a:pathLst>
          </a:custGeom>
          <a:solidFill>
            <a:srgbClr val="7D4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5" name="Freeform 31">
            <a:extLst>
              <a:ext uri="{FF2B5EF4-FFF2-40B4-BE49-F238E27FC236}">
                <a16:creationId xmlns:a16="http://schemas.microsoft.com/office/drawing/2014/main" id="{A6A3A06A-DF3E-425E-A3E6-50EBA227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713" y="5384800"/>
            <a:ext cx="1081087" cy="190500"/>
          </a:xfrm>
          <a:custGeom>
            <a:avLst/>
            <a:gdLst>
              <a:gd name="T0" fmla="*/ 2147483647 w 767"/>
              <a:gd name="T1" fmla="*/ 2147483647 h 160"/>
              <a:gd name="T2" fmla="*/ 2147483647 w 767"/>
              <a:gd name="T3" fmla="*/ 2147483647 h 160"/>
              <a:gd name="T4" fmla="*/ 2147483647 w 767"/>
              <a:gd name="T5" fmla="*/ 2147483647 h 160"/>
              <a:gd name="T6" fmla="*/ 2147483647 w 767"/>
              <a:gd name="T7" fmla="*/ 2147483647 h 160"/>
              <a:gd name="T8" fmla="*/ 2147483647 w 767"/>
              <a:gd name="T9" fmla="*/ 2147483647 h 160"/>
              <a:gd name="T10" fmla="*/ 2147483647 w 767"/>
              <a:gd name="T11" fmla="*/ 2147483647 h 160"/>
              <a:gd name="T12" fmla="*/ 2147483647 w 767"/>
              <a:gd name="T13" fmla="*/ 2147483647 h 160"/>
              <a:gd name="T14" fmla="*/ 2147483647 w 767"/>
              <a:gd name="T15" fmla="*/ 2147483647 h 160"/>
              <a:gd name="T16" fmla="*/ 2147483647 w 767"/>
              <a:gd name="T17" fmla="*/ 2147483647 h 160"/>
              <a:gd name="T18" fmla="*/ 0 w 767"/>
              <a:gd name="T19" fmla="*/ 2147483647 h 160"/>
              <a:gd name="T20" fmla="*/ 0 w 767"/>
              <a:gd name="T21" fmla="*/ 2147483647 h 160"/>
              <a:gd name="T22" fmla="*/ 2147483647 w 767"/>
              <a:gd name="T23" fmla="*/ 2147483647 h 160"/>
              <a:gd name="T24" fmla="*/ 2147483647 w 767"/>
              <a:gd name="T25" fmla="*/ 2147483647 h 160"/>
              <a:gd name="T26" fmla="*/ 2147483647 w 767"/>
              <a:gd name="T27" fmla="*/ 2147483647 h 160"/>
              <a:gd name="T28" fmla="*/ 2147483647 w 767"/>
              <a:gd name="T29" fmla="*/ 2147483647 h 160"/>
              <a:gd name="T30" fmla="*/ 2147483647 w 767"/>
              <a:gd name="T31" fmla="*/ 2147483647 h 160"/>
              <a:gd name="T32" fmla="*/ 2147483647 w 767"/>
              <a:gd name="T33" fmla="*/ 2147483647 h 160"/>
              <a:gd name="T34" fmla="*/ 0 w 767"/>
              <a:gd name="T35" fmla="*/ 2147483647 h 160"/>
              <a:gd name="T36" fmla="*/ 0 w 767"/>
              <a:gd name="T37" fmla="*/ 2147483647 h 160"/>
              <a:gd name="T38" fmla="*/ 2147483647 w 767"/>
              <a:gd name="T39" fmla="*/ 2147483647 h 160"/>
              <a:gd name="T40" fmla="*/ 2147483647 w 767"/>
              <a:gd name="T41" fmla="*/ 2147483647 h 160"/>
              <a:gd name="T42" fmla="*/ 2147483647 w 767"/>
              <a:gd name="T43" fmla="*/ 2147483647 h 160"/>
              <a:gd name="T44" fmla="*/ 2147483647 w 767"/>
              <a:gd name="T45" fmla="*/ 2147483647 h 160"/>
              <a:gd name="T46" fmla="*/ 2147483647 w 767"/>
              <a:gd name="T47" fmla="*/ 2147483647 h 160"/>
              <a:gd name="T48" fmla="*/ 2147483647 w 767"/>
              <a:gd name="T49" fmla="*/ 2147483647 h 160"/>
              <a:gd name="T50" fmla="*/ 2147483647 w 767"/>
              <a:gd name="T51" fmla="*/ 2147483647 h 160"/>
              <a:gd name="T52" fmla="*/ 2147483647 w 767"/>
              <a:gd name="T53" fmla="*/ 2147483647 h 160"/>
              <a:gd name="T54" fmla="*/ 2147483647 w 767"/>
              <a:gd name="T55" fmla="*/ 2147483647 h 160"/>
              <a:gd name="T56" fmla="*/ 2147483647 w 767"/>
              <a:gd name="T57" fmla="*/ 2147483647 h 160"/>
              <a:gd name="T58" fmla="*/ 2147483647 w 767"/>
              <a:gd name="T59" fmla="*/ 2147483647 h 160"/>
              <a:gd name="T60" fmla="*/ 2147483647 w 767"/>
              <a:gd name="T61" fmla="*/ 2147483647 h 160"/>
              <a:gd name="T62" fmla="*/ 2147483647 w 767"/>
              <a:gd name="T63" fmla="*/ 2147483647 h 160"/>
              <a:gd name="T64" fmla="*/ 2147483647 w 767"/>
              <a:gd name="T65" fmla="*/ 2147483647 h 160"/>
              <a:gd name="T66" fmla="*/ 2147483647 w 767"/>
              <a:gd name="T67" fmla="*/ 2147483647 h 160"/>
              <a:gd name="T68" fmla="*/ 2147483647 w 767"/>
              <a:gd name="T69" fmla="*/ 2147483647 h 160"/>
              <a:gd name="T70" fmla="*/ 2147483647 w 767"/>
              <a:gd name="T71" fmla="*/ 0 h 160"/>
              <a:gd name="T72" fmla="*/ 2147483647 w 767"/>
              <a:gd name="T73" fmla="*/ 2147483647 h 160"/>
              <a:gd name="T74" fmla="*/ 2147483647 w 767"/>
              <a:gd name="T75" fmla="*/ 2147483647 h 160"/>
              <a:gd name="T76" fmla="*/ 2147483647 w 767"/>
              <a:gd name="T77" fmla="*/ 2147483647 h 160"/>
              <a:gd name="T78" fmla="*/ 2147483647 w 767"/>
              <a:gd name="T79" fmla="*/ 2147483647 h 160"/>
              <a:gd name="T80" fmla="*/ 2147483647 w 767"/>
              <a:gd name="T81" fmla="*/ 2147483647 h 160"/>
              <a:gd name="T82" fmla="*/ 2147483647 w 767"/>
              <a:gd name="T83" fmla="*/ 2147483647 h 160"/>
              <a:gd name="T84" fmla="*/ 2147483647 w 767"/>
              <a:gd name="T85" fmla="*/ 2147483647 h 160"/>
              <a:gd name="T86" fmla="*/ 2147483647 w 767"/>
              <a:gd name="T87" fmla="*/ 2147483647 h 160"/>
              <a:gd name="T88" fmla="*/ 2147483647 w 767"/>
              <a:gd name="T89" fmla="*/ 2147483647 h 160"/>
              <a:gd name="T90" fmla="*/ 2147483647 w 767"/>
              <a:gd name="T91" fmla="*/ 2147483647 h 160"/>
              <a:gd name="T92" fmla="*/ 2147483647 w 767"/>
              <a:gd name="T93" fmla="*/ 2147483647 h 16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67"/>
              <a:gd name="T142" fmla="*/ 0 h 160"/>
              <a:gd name="T143" fmla="*/ 767 w 767"/>
              <a:gd name="T144" fmla="*/ 160 h 16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67" h="160">
                <a:moveTo>
                  <a:pt x="80" y="27"/>
                </a:moveTo>
                <a:lnTo>
                  <a:pt x="79" y="29"/>
                </a:lnTo>
                <a:lnTo>
                  <a:pt x="68" y="35"/>
                </a:lnTo>
                <a:lnTo>
                  <a:pt x="54" y="44"/>
                </a:lnTo>
                <a:lnTo>
                  <a:pt x="37" y="56"/>
                </a:lnTo>
                <a:lnTo>
                  <a:pt x="23" y="69"/>
                </a:lnTo>
                <a:lnTo>
                  <a:pt x="11" y="85"/>
                </a:lnTo>
                <a:lnTo>
                  <a:pt x="5" y="92"/>
                </a:lnTo>
                <a:lnTo>
                  <a:pt x="2" y="102"/>
                </a:lnTo>
                <a:lnTo>
                  <a:pt x="0" y="110"/>
                </a:lnTo>
                <a:lnTo>
                  <a:pt x="0" y="117"/>
                </a:lnTo>
                <a:lnTo>
                  <a:pt x="2" y="133"/>
                </a:lnTo>
                <a:lnTo>
                  <a:pt x="5" y="140"/>
                </a:lnTo>
                <a:lnTo>
                  <a:pt x="5" y="144"/>
                </a:lnTo>
                <a:lnTo>
                  <a:pt x="5" y="146"/>
                </a:lnTo>
                <a:lnTo>
                  <a:pt x="2" y="144"/>
                </a:lnTo>
                <a:lnTo>
                  <a:pt x="2" y="142"/>
                </a:lnTo>
                <a:lnTo>
                  <a:pt x="0" y="140"/>
                </a:lnTo>
                <a:lnTo>
                  <a:pt x="0" y="138"/>
                </a:lnTo>
                <a:lnTo>
                  <a:pt x="259" y="154"/>
                </a:lnTo>
                <a:lnTo>
                  <a:pt x="259" y="123"/>
                </a:lnTo>
                <a:lnTo>
                  <a:pt x="307" y="159"/>
                </a:lnTo>
                <a:lnTo>
                  <a:pt x="766" y="148"/>
                </a:lnTo>
                <a:lnTo>
                  <a:pt x="766" y="142"/>
                </a:lnTo>
                <a:lnTo>
                  <a:pt x="764" y="123"/>
                </a:lnTo>
                <a:lnTo>
                  <a:pt x="759" y="112"/>
                </a:lnTo>
                <a:lnTo>
                  <a:pt x="750" y="98"/>
                </a:lnTo>
                <a:lnTo>
                  <a:pt x="740" y="85"/>
                </a:lnTo>
                <a:lnTo>
                  <a:pt x="724" y="69"/>
                </a:lnTo>
                <a:lnTo>
                  <a:pt x="705" y="56"/>
                </a:lnTo>
                <a:lnTo>
                  <a:pt x="679" y="42"/>
                </a:lnTo>
                <a:lnTo>
                  <a:pt x="646" y="29"/>
                </a:lnTo>
                <a:lnTo>
                  <a:pt x="607" y="18"/>
                </a:lnTo>
                <a:lnTo>
                  <a:pt x="559" y="10"/>
                </a:lnTo>
                <a:lnTo>
                  <a:pt x="503" y="4"/>
                </a:lnTo>
                <a:lnTo>
                  <a:pt x="440" y="0"/>
                </a:lnTo>
                <a:lnTo>
                  <a:pt x="364" y="2"/>
                </a:lnTo>
                <a:lnTo>
                  <a:pt x="229" y="8"/>
                </a:lnTo>
                <a:lnTo>
                  <a:pt x="139" y="12"/>
                </a:lnTo>
                <a:lnTo>
                  <a:pt x="87" y="16"/>
                </a:lnTo>
                <a:lnTo>
                  <a:pt x="63" y="19"/>
                </a:lnTo>
                <a:lnTo>
                  <a:pt x="59" y="21"/>
                </a:lnTo>
                <a:lnTo>
                  <a:pt x="59" y="23"/>
                </a:lnTo>
                <a:lnTo>
                  <a:pt x="61" y="23"/>
                </a:lnTo>
                <a:lnTo>
                  <a:pt x="66" y="25"/>
                </a:lnTo>
                <a:lnTo>
                  <a:pt x="77" y="27"/>
                </a:lnTo>
                <a:lnTo>
                  <a:pt x="80" y="2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6" name="Freeform 32">
            <a:extLst>
              <a:ext uri="{FF2B5EF4-FFF2-40B4-BE49-F238E27FC236}">
                <a16:creationId xmlns:a16="http://schemas.microsoft.com/office/drawing/2014/main" id="{28E144D8-2082-4EF6-A65C-A6176AD76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" y="5272088"/>
            <a:ext cx="1081088" cy="187325"/>
          </a:xfrm>
          <a:custGeom>
            <a:avLst/>
            <a:gdLst>
              <a:gd name="T0" fmla="*/ 2147483647 w 766"/>
              <a:gd name="T1" fmla="*/ 2147483647 h 158"/>
              <a:gd name="T2" fmla="*/ 2147483647 w 766"/>
              <a:gd name="T3" fmla="*/ 2147483647 h 158"/>
              <a:gd name="T4" fmla="*/ 2147483647 w 766"/>
              <a:gd name="T5" fmla="*/ 2147483647 h 158"/>
              <a:gd name="T6" fmla="*/ 2147483647 w 766"/>
              <a:gd name="T7" fmla="*/ 2147483647 h 158"/>
              <a:gd name="T8" fmla="*/ 2147483647 w 766"/>
              <a:gd name="T9" fmla="*/ 2147483647 h 158"/>
              <a:gd name="T10" fmla="*/ 2147483647 w 766"/>
              <a:gd name="T11" fmla="*/ 2147483647 h 158"/>
              <a:gd name="T12" fmla="*/ 2147483647 w 766"/>
              <a:gd name="T13" fmla="*/ 2147483647 h 158"/>
              <a:gd name="T14" fmla="*/ 2147483647 w 766"/>
              <a:gd name="T15" fmla="*/ 2147483647 h 158"/>
              <a:gd name="T16" fmla="*/ 2147483647 w 766"/>
              <a:gd name="T17" fmla="*/ 2147483647 h 158"/>
              <a:gd name="T18" fmla="*/ 2147483647 w 766"/>
              <a:gd name="T19" fmla="*/ 2147483647 h 158"/>
              <a:gd name="T20" fmla="*/ 0 w 766"/>
              <a:gd name="T21" fmla="*/ 2147483647 h 158"/>
              <a:gd name="T22" fmla="*/ 0 w 766"/>
              <a:gd name="T23" fmla="*/ 2147483647 h 158"/>
              <a:gd name="T24" fmla="*/ 0 w 766"/>
              <a:gd name="T25" fmla="*/ 2147483647 h 158"/>
              <a:gd name="T26" fmla="*/ 0 w 766"/>
              <a:gd name="T27" fmla="*/ 2147483647 h 158"/>
              <a:gd name="T28" fmla="*/ 0 w 766"/>
              <a:gd name="T29" fmla="*/ 2147483647 h 158"/>
              <a:gd name="T30" fmla="*/ 0 w 766"/>
              <a:gd name="T31" fmla="*/ 2147483647 h 158"/>
              <a:gd name="T32" fmla="*/ 2147483647 w 766"/>
              <a:gd name="T33" fmla="*/ 2147483647 h 158"/>
              <a:gd name="T34" fmla="*/ 2147483647 w 766"/>
              <a:gd name="T35" fmla="*/ 2147483647 h 158"/>
              <a:gd name="T36" fmla="*/ 2147483647 w 766"/>
              <a:gd name="T37" fmla="*/ 2147483647 h 158"/>
              <a:gd name="T38" fmla="*/ 2147483647 w 766"/>
              <a:gd name="T39" fmla="*/ 2147483647 h 158"/>
              <a:gd name="T40" fmla="*/ 2147483647 w 766"/>
              <a:gd name="T41" fmla="*/ 2147483647 h 158"/>
              <a:gd name="T42" fmla="*/ 2147483647 w 766"/>
              <a:gd name="T43" fmla="*/ 2147483647 h 158"/>
              <a:gd name="T44" fmla="*/ 2147483647 w 766"/>
              <a:gd name="T45" fmla="*/ 2147483647 h 158"/>
              <a:gd name="T46" fmla="*/ 2147483647 w 766"/>
              <a:gd name="T47" fmla="*/ 2147483647 h 158"/>
              <a:gd name="T48" fmla="*/ 2147483647 w 766"/>
              <a:gd name="T49" fmla="*/ 2147483647 h 158"/>
              <a:gd name="T50" fmla="*/ 2147483647 w 766"/>
              <a:gd name="T51" fmla="*/ 2147483647 h 158"/>
              <a:gd name="T52" fmla="*/ 2147483647 w 766"/>
              <a:gd name="T53" fmla="*/ 2147483647 h 158"/>
              <a:gd name="T54" fmla="*/ 2147483647 w 766"/>
              <a:gd name="T55" fmla="*/ 2147483647 h 158"/>
              <a:gd name="T56" fmla="*/ 2147483647 w 766"/>
              <a:gd name="T57" fmla="*/ 2147483647 h 158"/>
              <a:gd name="T58" fmla="*/ 2147483647 w 766"/>
              <a:gd name="T59" fmla="*/ 2147483647 h 158"/>
              <a:gd name="T60" fmla="*/ 2147483647 w 766"/>
              <a:gd name="T61" fmla="*/ 2147483647 h 158"/>
              <a:gd name="T62" fmla="*/ 2147483647 w 766"/>
              <a:gd name="T63" fmla="*/ 2147483647 h 158"/>
              <a:gd name="T64" fmla="*/ 2147483647 w 766"/>
              <a:gd name="T65" fmla="*/ 0 h 158"/>
              <a:gd name="T66" fmla="*/ 2147483647 w 766"/>
              <a:gd name="T67" fmla="*/ 0 h 158"/>
              <a:gd name="T68" fmla="*/ 2147483647 w 766"/>
              <a:gd name="T69" fmla="*/ 2147483647 h 158"/>
              <a:gd name="T70" fmla="*/ 2147483647 w 766"/>
              <a:gd name="T71" fmla="*/ 2147483647 h 158"/>
              <a:gd name="T72" fmla="*/ 2147483647 w 766"/>
              <a:gd name="T73" fmla="*/ 2147483647 h 158"/>
              <a:gd name="T74" fmla="*/ 2147483647 w 766"/>
              <a:gd name="T75" fmla="*/ 2147483647 h 158"/>
              <a:gd name="T76" fmla="*/ 2147483647 w 766"/>
              <a:gd name="T77" fmla="*/ 2147483647 h 158"/>
              <a:gd name="T78" fmla="*/ 2147483647 w 766"/>
              <a:gd name="T79" fmla="*/ 2147483647 h 158"/>
              <a:gd name="T80" fmla="*/ 2147483647 w 766"/>
              <a:gd name="T81" fmla="*/ 2147483647 h 15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66"/>
              <a:gd name="T124" fmla="*/ 0 h 158"/>
              <a:gd name="T125" fmla="*/ 766 w 766"/>
              <a:gd name="T126" fmla="*/ 158 h 15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66" h="158">
                <a:moveTo>
                  <a:pt x="80" y="25"/>
                </a:moveTo>
                <a:lnTo>
                  <a:pt x="78" y="27"/>
                </a:lnTo>
                <a:lnTo>
                  <a:pt x="70" y="32"/>
                </a:lnTo>
                <a:lnTo>
                  <a:pt x="57" y="42"/>
                </a:lnTo>
                <a:lnTo>
                  <a:pt x="44" y="53"/>
                </a:lnTo>
                <a:lnTo>
                  <a:pt x="28" y="67"/>
                </a:lnTo>
                <a:lnTo>
                  <a:pt x="16" y="82"/>
                </a:lnTo>
                <a:lnTo>
                  <a:pt x="9" y="92"/>
                </a:lnTo>
                <a:lnTo>
                  <a:pt x="5" y="100"/>
                </a:lnTo>
                <a:lnTo>
                  <a:pt x="2" y="107"/>
                </a:lnTo>
                <a:lnTo>
                  <a:pt x="0" y="117"/>
                </a:lnTo>
                <a:lnTo>
                  <a:pt x="0" y="123"/>
                </a:lnTo>
                <a:lnTo>
                  <a:pt x="0" y="128"/>
                </a:lnTo>
                <a:lnTo>
                  <a:pt x="0" y="132"/>
                </a:lnTo>
                <a:lnTo>
                  <a:pt x="0" y="134"/>
                </a:lnTo>
                <a:lnTo>
                  <a:pt x="0" y="136"/>
                </a:lnTo>
                <a:lnTo>
                  <a:pt x="257" y="151"/>
                </a:lnTo>
                <a:lnTo>
                  <a:pt x="257" y="121"/>
                </a:lnTo>
                <a:lnTo>
                  <a:pt x="307" y="157"/>
                </a:lnTo>
                <a:lnTo>
                  <a:pt x="765" y="147"/>
                </a:lnTo>
                <a:lnTo>
                  <a:pt x="765" y="140"/>
                </a:lnTo>
                <a:lnTo>
                  <a:pt x="762" y="123"/>
                </a:lnTo>
                <a:lnTo>
                  <a:pt x="757" y="109"/>
                </a:lnTo>
                <a:lnTo>
                  <a:pt x="750" y="96"/>
                </a:lnTo>
                <a:lnTo>
                  <a:pt x="739" y="82"/>
                </a:lnTo>
                <a:lnTo>
                  <a:pt x="724" y="67"/>
                </a:lnTo>
                <a:lnTo>
                  <a:pt x="703" y="53"/>
                </a:lnTo>
                <a:lnTo>
                  <a:pt x="677" y="40"/>
                </a:lnTo>
                <a:lnTo>
                  <a:pt x="646" y="27"/>
                </a:lnTo>
                <a:lnTo>
                  <a:pt x="604" y="17"/>
                </a:lnTo>
                <a:lnTo>
                  <a:pt x="559" y="7"/>
                </a:lnTo>
                <a:lnTo>
                  <a:pt x="502" y="2"/>
                </a:lnTo>
                <a:lnTo>
                  <a:pt x="437" y="0"/>
                </a:lnTo>
                <a:lnTo>
                  <a:pt x="364" y="0"/>
                </a:lnTo>
                <a:lnTo>
                  <a:pt x="253" y="4"/>
                </a:lnTo>
                <a:lnTo>
                  <a:pt x="175" y="9"/>
                </a:lnTo>
                <a:lnTo>
                  <a:pt x="125" y="13"/>
                </a:lnTo>
                <a:lnTo>
                  <a:pt x="94" y="17"/>
                </a:lnTo>
                <a:lnTo>
                  <a:pt x="80" y="21"/>
                </a:lnTo>
                <a:lnTo>
                  <a:pt x="78" y="23"/>
                </a:lnTo>
                <a:lnTo>
                  <a:pt x="80" y="25"/>
                </a:lnTo>
              </a:path>
            </a:pathLst>
          </a:cu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7" name="Freeform 33">
            <a:extLst>
              <a:ext uri="{FF2B5EF4-FFF2-40B4-BE49-F238E27FC236}">
                <a16:creationId xmlns:a16="http://schemas.microsoft.com/office/drawing/2014/main" id="{21C1405B-FFAC-46E5-9434-9C91CD5B1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" y="5399088"/>
            <a:ext cx="1081088" cy="187325"/>
          </a:xfrm>
          <a:custGeom>
            <a:avLst/>
            <a:gdLst>
              <a:gd name="T0" fmla="*/ 2147483647 w 766"/>
              <a:gd name="T1" fmla="*/ 2147483647 h 158"/>
              <a:gd name="T2" fmla="*/ 2147483647 w 766"/>
              <a:gd name="T3" fmla="*/ 2147483647 h 158"/>
              <a:gd name="T4" fmla="*/ 2147483647 w 766"/>
              <a:gd name="T5" fmla="*/ 2147483647 h 158"/>
              <a:gd name="T6" fmla="*/ 2147483647 w 766"/>
              <a:gd name="T7" fmla="*/ 2147483647 h 158"/>
              <a:gd name="T8" fmla="*/ 2147483647 w 766"/>
              <a:gd name="T9" fmla="*/ 2147483647 h 158"/>
              <a:gd name="T10" fmla="*/ 2147483647 w 766"/>
              <a:gd name="T11" fmla="*/ 2147483647 h 158"/>
              <a:gd name="T12" fmla="*/ 2147483647 w 766"/>
              <a:gd name="T13" fmla="*/ 2147483647 h 158"/>
              <a:gd name="T14" fmla="*/ 2147483647 w 766"/>
              <a:gd name="T15" fmla="*/ 2147483647 h 158"/>
              <a:gd name="T16" fmla="*/ 2147483647 w 766"/>
              <a:gd name="T17" fmla="*/ 2147483647 h 158"/>
              <a:gd name="T18" fmla="*/ 2147483647 w 766"/>
              <a:gd name="T19" fmla="*/ 2147483647 h 158"/>
              <a:gd name="T20" fmla="*/ 0 w 766"/>
              <a:gd name="T21" fmla="*/ 2147483647 h 158"/>
              <a:gd name="T22" fmla="*/ 0 w 766"/>
              <a:gd name="T23" fmla="*/ 2147483647 h 158"/>
              <a:gd name="T24" fmla="*/ 0 w 766"/>
              <a:gd name="T25" fmla="*/ 2147483647 h 158"/>
              <a:gd name="T26" fmla="*/ 0 w 766"/>
              <a:gd name="T27" fmla="*/ 2147483647 h 158"/>
              <a:gd name="T28" fmla="*/ 0 w 766"/>
              <a:gd name="T29" fmla="*/ 2147483647 h 158"/>
              <a:gd name="T30" fmla="*/ 0 w 766"/>
              <a:gd name="T31" fmla="*/ 2147483647 h 158"/>
              <a:gd name="T32" fmla="*/ 2147483647 w 766"/>
              <a:gd name="T33" fmla="*/ 2147483647 h 158"/>
              <a:gd name="T34" fmla="*/ 2147483647 w 766"/>
              <a:gd name="T35" fmla="*/ 2147483647 h 158"/>
              <a:gd name="T36" fmla="*/ 2147483647 w 766"/>
              <a:gd name="T37" fmla="*/ 2147483647 h 158"/>
              <a:gd name="T38" fmla="*/ 2147483647 w 766"/>
              <a:gd name="T39" fmla="*/ 2147483647 h 158"/>
              <a:gd name="T40" fmla="*/ 2147483647 w 766"/>
              <a:gd name="T41" fmla="*/ 2147483647 h 158"/>
              <a:gd name="T42" fmla="*/ 2147483647 w 766"/>
              <a:gd name="T43" fmla="*/ 2147483647 h 158"/>
              <a:gd name="T44" fmla="*/ 2147483647 w 766"/>
              <a:gd name="T45" fmla="*/ 2147483647 h 158"/>
              <a:gd name="T46" fmla="*/ 2147483647 w 766"/>
              <a:gd name="T47" fmla="*/ 2147483647 h 158"/>
              <a:gd name="T48" fmla="*/ 2147483647 w 766"/>
              <a:gd name="T49" fmla="*/ 2147483647 h 158"/>
              <a:gd name="T50" fmla="*/ 2147483647 w 766"/>
              <a:gd name="T51" fmla="*/ 2147483647 h 158"/>
              <a:gd name="T52" fmla="*/ 2147483647 w 766"/>
              <a:gd name="T53" fmla="*/ 2147483647 h 158"/>
              <a:gd name="T54" fmla="*/ 2147483647 w 766"/>
              <a:gd name="T55" fmla="*/ 2147483647 h 158"/>
              <a:gd name="T56" fmla="*/ 2147483647 w 766"/>
              <a:gd name="T57" fmla="*/ 2147483647 h 158"/>
              <a:gd name="T58" fmla="*/ 2147483647 w 766"/>
              <a:gd name="T59" fmla="*/ 2147483647 h 158"/>
              <a:gd name="T60" fmla="*/ 2147483647 w 766"/>
              <a:gd name="T61" fmla="*/ 2147483647 h 158"/>
              <a:gd name="T62" fmla="*/ 2147483647 w 766"/>
              <a:gd name="T63" fmla="*/ 2147483647 h 158"/>
              <a:gd name="T64" fmla="*/ 2147483647 w 766"/>
              <a:gd name="T65" fmla="*/ 0 h 158"/>
              <a:gd name="T66" fmla="*/ 2147483647 w 766"/>
              <a:gd name="T67" fmla="*/ 0 h 158"/>
              <a:gd name="T68" fmla="*/ 2147483647 w 766"/>
              <a:gd name="T69" fmla="*/ 2147483647 h 158"/>
              <a:gd name="T70" fmla="*/ 2147483647 w 766"/>
              <a:gd name="T71" fmla="*/ 2147483647 h 158"/>
              <a:gd name="T72" fmla="*/ 2147483647 w 766"/>
              <a:gd name="T73" fmla="*/ 2147483647 h 158"/>
              <a:gd name="T74" fmla="*/ 2147483647 w 766"/>
              <a:gd name="T75" fmla="*/ 2147483647 h 158"/>
              <a:gd name="T76" fmla="*/ 2147483647 w 766"/>
              <a:gd name="T77" fmla="*/ 2147483647 h 158"/>
              <a:gd name="T78" fmla="*/ 2147483647 w 766"/>
              <a:gd name="T79" fmla="*/ 2147483647 h 158"/>
              <a:gd name="T80" fmla="*/ 2147483647 w 766"/>
              <a:gd name="T81" fmla="*/ 2147483647 h 15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66"/>
              <a:gd name="T124" fmla="*/ 0 h 158"/>
              <a:gd name="T125" fmla="*/ 766 w 766"/>
              <a:gd name="T126" fmla="*/ 158 h 15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66" h="158">
                <a:moveTo>
                  <a:pt x="80" y="25"/>
                </a:moveTo>
                <a:lnTo>
                  <a:pt x="78" y="27"/>
                </a:lnTo>
                <a:lnTo>
                  <a:pt x="70" y="32"/>
                </a:lnTo>
                <a:lnTo>
                  <a:pt x="57" y="42"/>
                </a:lnTo>
                <a:lnTo>
                  <a:pt x="44" y="53"/>
                </a:lnTo>
                <a:lnTo>
                  <a:pt x="28" y="67"/>
                </a:lnTo>
                <a:lnTo>
                  <a:pt x="16" y="82"/>
                </a:lnTo>
                <a:lnTo>
                  <a:pt x="9" y="92"/>
                </a:lnTo>
                <a:lnTo>
                  <a:pt x="5" y="100"/>
                </a:lnTo>
                <a:lnTo>
                  <a:pt x="2" y="107"/>
                </a:lnTo>
                <a:lnTo>
                  <a:pt x="0" y="117"/>
                </a:lnTo>
                <a:lnTo>
                  <a:pt x="0" y="123"/>
                </a:lnTo>
                <a:lnTo>
                  <a:pt x="0" y="128"/>
                </a:lnTo>
                <a:lnTo>
                  <a:pt x="0" y="132"/>
                </a:lnTo>
                <a:lnTo>
                  <a:pt x="0" y="134"/>
                </a:lnTo>
                <a:lnTo>
                  <a:pt x="0" y="136"/>
                </a:lnTo>
                <a:lnTo>
                  <a:pt x="257" y="151"/>
                </a:lnTo>
                <a:lnTo>
                  <a:pt x="257" y="121"/>
                </a:lnTo>
                <a:lnTo>
                  <a:pt x="307" y="157"/>
                </a:lnTo>
                <a:lnTo>
                  <a:pt x="765" y="147"/>
                </a:lnTo>
                <a:lnTo>
                  <a:pt x="765" y="140"/>
                </a:lnTo>
                <a:lnTo>
                  <a:pt x="762" y="123"/>
                </a:lnTo>
                <a:lnTo>
                  <a:pt x="757" y="109"/>
                </a:lnTo>
                <a:lnTo>
                  <a:pt x="750" y="96"/>
                </a:lnTo>
                <a:lnTo>
                  <a:pt x="739" y="82"/>
                </a:lnTo>
                <a:lnTo>
                  <a:pt x="724" y="67"/>
                </a:lnTo>
                <a:lnTo>
                  <a:pt x="703" y="53"/>
                </a:lnTo>
                <a:lnTo>
                  <a:pt x="677" y="40"/>
                </a:lnTo>
                <a:lnTo>
                  <a:pt x="646" y="27"/>
                </a:lnTo>
                <a:lnTo>
                  <a:pt x="604" y="17"/>
                </a:lnTo>
                <a:lnTo>
                  <a:pt x="559" y="7"/>
                </a:lnTo>
                <a:lnTo>
                  <a:pt x="502" y="2"/>
                </a:lnTo>
                <a:lnTo>
                  <a:pt x="437" y="0"/>
                </a:lnTo>
                <a:lnTo>
                  <a:pt x="364" y="0"/>
                </a:lnTo>
                <a:lnTo>
                  <a:pt x="253" y="4"/>
                </a:lnTo>
                <a:lnTo>
                  <a:pt x="175" y="9"/>
                </a:lnTo>
                <a:lnTo>
                  <a:pt x="125" y="13"/>
                </a:lnTo>
                <a:lnTo>
                  <a:pt x="94" y="17"/>
                </a:lnTo>
                <a:lnTo>
                  <a:pt x="80" y="21"/>
                </a:lnTo>
                <a:lnTo>
                  <a:pt x="78" y="23"/>
                </a:lnTo>
                <a:lnTo>
                  <a:pt x="80" y="2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8" name="Freeform 34">
            <a:extLst>
              <a:ext uri="{FF2B5EF4-FFF2-40B4-BE49-F238E27FC236}">
                <a16:creationId xmlns:a16="http://schemas.microsoft.com/office/drawing/2014/main" id="{11E9EE55-D848-43F5-AFC4-3A9799862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25" y="4281488"/>
            <a:ext cx="368300" cy="971550"/>
          </a:xfrm>
          <a:custGeom>
            <a:avLst/>
            <a:gdLst>
              <a:gd name="T0" fmla="*/ 2147483647 w 261"/>
              <a:gd name="T1" fmla="*/ 2147483647 h 816"/>
              <a:gd name="T2" fmla="*/ 2147483647 w 261"/>
              <a:gd name="T3" fmla="*/ 2147483647 h 816"/>
              <a:gd name="T4" fmla="*/ 2147483647 w 261"/>
              <a:gd name="T5" fmla="*/ 2147483647 h 816"/>
              <a:gd name="T6" fmla="*/ 2147483647 w 261"/>
              <a:gd name="T7" fmla="*/ 2147483647 h 816"/>
              <a:gd name="T8" fmla="*/ 2147483647 w 261"/>
              <a:gd name="T9" fmla="*/ 2147483647 h 816"/>
              <a:gd name="T10" fmla="*/ 2147483647 w 261"/>
              <a:gd name="T11" fmla="*/ 2147483647 h 816"/>
              <a:gd name="T12" fmla="*/ 2147483647 w 261"/>
              <a:gd name="T13" fmla="*/ 2147483647 h 816"/>
              <a:gd name="T14" fmla="*/ 2147483647 w 261"/>
              <a:gd name="T15" fmla="*/ 2147483647 h 816"/>
              <a:gd name="T16" fmla="*/ 2147483647 w 261"/>
              <a:gd name="T17" fmla="*/ 2147483647 h 816"/>
              <a:gd name="T18" fmla="*/ 2147483647 w 261"/>
              <a:gd name="T19" fmla="*/ 2147483647 h 816"/>
              <a:gd name="T20" fmla="*/ 2147483647 w 261"/>
              <a:gd name="T21" fmla="*/ 2147483647 h 816"/>
              <a:gd name="T22" fmla="*/ 2147483647 w 261"/>
              <a:gd name="T23" fmla="*/ 2147483647 h 816"/>
              <a:gd name="T24" fmla="*/ 2147483647 w 261"/>
              <a:gd name="T25" fmla="*/ 2147483647 h 816"/>
              <a:gd name="T26" fmla="*/ 2147483647 w 261"/>
              <a:gd name="T27" fmla="*/ 2147483647 h 816"/>
              <a:gd name="T28" fmla="*/ 2147483647 w 261"/>
              <a:gd name="T29" fmla="*/ 2147483647 h 816"/>
              <a:gd name="T30" fmla="*/ 2147483647 w 261"/>
              <a:gd name="T31" fmla="*/ 2147483647 h 816"/>
              <a:gd name="T32" fmla="*/ 2147483647 w 261"/>
              <a:gd name="T33" fmla="*/ 2147483647 h 816"/>
              <a:gd name="T34" fmla="*/ 2147483647 w 261"/>
              <a:gd name="T35" fmla="*/ 2147483647 h 816"/>
              <a:gd name="T36" fmla="*/ 2147483647 w 261"/>
              <a:gd name="T37" fmla="*/ 2147483647 h 816"/>
              <a:gd name="T38" fmla="*/ 2147483647 w 261"/>
              <a:gd name="T39" fmla="*/ 2147483647 h 816"/>
              <a:gd name="T40" fmla="*/ 2147483647 w 261"/>
              <a:gd name="T41" fmla="*/ 2147483647 h 816"/>
              <a:gd name="T42" fmla="*/ 2147483647 w 261"/>
              <a:gd name="T43" fmla="*/ 2147483647 h 816"/>
              <a:gd name="T44" fmla="*/ 2147483647 w 261"/>
              <a:gd name="T45" fmla="*/ 2147483647 h 816"/>
              <a:gd name="T46" fmla="*/ 2147483647 w 261"/>
              <a:gd name="T47" fmla="*/ 2147483647 h 816"/>
              <a:gd name="T48" fmla="*/ 2147483647 w 261"/>
              <a:gd name="T49" fmla="*/ 2147483647 h 816"/>
              <a:gd name="T50" fmla="*/ 2147483647 w 261"/>
              <a:gd name="T51" fmla="*/ 2147483647 h 816"/>
              <a:gd name="T52" fmla="*/ 2147483647 w 261"/>
              <a:gd name="T53" fmla="*/ 2147483647 h 816"/>
              <a:gd name="T54" fmla="*/ 2147483647 w 261"/>
              <a:gd name="T55" fmla="*/ 2147483647 h 816"/>
              <a:gd name="T56" fmla="*/ 2147483647 w 261"/>
              <a:gd name="T57" fmla="*/ 2147483647 h 816"/>
              <a:gd name="T58" fmla="*/ 2147483647 w 261"/>
              <a:gd name="T59" fmla="*/ 2147483647 h 816"/>
              <a:gd name="T60" fmla="*/ 2147483647 w 261"/>
              <a:gd name="T61" fmla="*/ 2147483647 h 816"/>
              <a:gd name="T62" fmla="*/ 2147483647 w 261"/>
              <a:gd name="T63" fmla="*/ 2147483647 h 816"/>
              <a:gd name="T64" fmla="*/ 2147483647 w 261"/>
              <a:gd name="T65" fmla="*/ 2147483647 h 816"/>
              <a:gd name="T66" fmla="*/ 0 w 261"/>
              <a:gd name="T67" fmla="*/ 2147483647 h 816"/>
              <a:gd name="T68" fmla="*/ 2147483647 w 261"/>
              <a:gd name="T69" fmla="*/ 2147483647 h 816"/>
              <a:gd name="T70" fmla="*/ 2147483647 w 261"/>
              <a:gd name="T71" fmla="*/ 2147483647 h 816"/>
              <a:gd name="T72" fmla="*/ 2147483647 w 261"/>
              <a:gd name="T73" fmla="*/ 2147483647 h 816"/>
              <a:gd name="T74" fmla="*/ 2147483647 w 261"/>
              <a:gd name="T75" fmla="*/ 0 h 8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61"/>
              <a:gd name="T115" fmla="*/ 0 h 816"/>
              <a:gd name="T116" fmla="*/ 261 w 261"/>
              <a:gd name="T117" fmla="*/ 816 h 81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61" h="816">
                <a:moveTo>
                  <a:pt x="208" y="0"/>
                </a:moveTo>
                <a:lnTo>
                  <a:pt x="213" y="4"/>
                </a:lnTo>
                <a:lnTo>
                  <a:pt x="219" y="15"/>
                </a:lnTo>
                <a:lnTo>
                  <a:pt x="227" y="31"/>
                </a:lnTo>
                <a:lnTo>
                  <a:pt x="239" y="52"/>
                </a:lnTo>
                <a:lnTo>
                  <a:pt x="250" y="75"/>
                </a:lnTo>
                <a:lnTo>
                  <a:pt x="255" y="102"/>
                </a:lnTo>
                <a:lnTo>
                  <a:pt x="258" y="113"/>
                </a:lnTo>
                <a:lnTo>
                  <a:pt x="260" y="127"/>
                </a:lnTo>
                <a:lnTo>
                  <a:pt x="258" y="140"/>
                </a:lnTo>
                <a:lnTo>
                  <a:pt x="255" y="152"/>
                </a:lnTo>
                <a:lnTo>
                  <a:pt x="250" y="180"/>
                </a:lnTo>
                <a:lnTo>
                  <a:pt x="241" y="213"/>
                </a:lnTo>
                <a:lnTo>
                  <a:pt x="232" y="249"/>
                </a:lnTo>
                <a:lnTo>
                  <a:pt x="224" y="286"/>
                </a:lnTo>
                <a:lnTo>
                  <a:pt x="215" y="319"/>
                </a:lnTo>
                <a:lnTo>
                  <a:pt x="208" y="347"/>
                </a:lnTo>
                <a:lnTo>
                  <a:pt x="203" y="368"/>
                </a:lnTo>
                <a:lnTo>
                  <a:pt x="201" y="380"/>
                </a:lnTo>
                <a:lnTo>
                  <a:pt x="199" y="388"/>
                </a:lnTo>
                <a:lnTo>
                  <a:pt x="198" y="401"/>
                </a:lnTo>
                <a:lnTo>
                  <a:pt x="193" y="418"/>
                </a:lnTo>
                <a:lnTo>
                  <a:pt x="189" y="436"/>
                </a:lnTo>
                <a:lnTo>
                  <a:pt x="184" y="455"/>
                </a:lnTo>
                <a:lnTo>
                  <a:pt x="184" y="474"/>
                </a:lnTo>
                <a:lnTo>
                  <a:pt x="184" y="484"/>
                </a:lnTo>
                <a:lnTo>
                  <a:pt x="187" y="491"/>
                </a:lnTo>
                <a:lnTo>
                  <a:pt x="189" y="499"/>
                </a:lnTo>
                <a:lnTo>
                  <a:pt x="193" y="507"/>
                </a:lnTo>
                <a:lnTo>
                  <a:pt x="201" y="520"/>
                </a:lnTo>
                <a:lnTo>
                  <a:pt x="210" y="530"/>
                </a:lnTo>
                <a:lnTo>
                  <a:pt x="219" y="539"/>
                </a:lnTo>
                <a:lnTo>
                  <a:pt x="224" y="549"/>
                </a:lnTo>
                <a:lnTo>
                  <a:pt x="226" y="553"/>
                </a:lnTo>
                <a:lnTo>
                  <a:pt x="226" y="556"/>
                </a:lnTo>
                <a:lnTo>
                  <a:pt x="226" y="560"/>
                </a:lnTo>
                <a:lnTo>
                  <a:pt x="224" y="566"/>
                </a:lnTo>
                <a:lnTo>
                  <a:pt x="215" y="574"/>
                </a:lnTo>
                <a:lnTo>
                  <a:pt x="201" y="583"/>
                </a:lnTo>
                <a:lnTo>
                  <a:pt x="193" y="589"/>
                </a:lnTo>
                <a:lnTo>
                  <a:pt x="187" y="599"/>
                </a:lnTo>
                <a:lnTo>
                  <a:pt x="180" y="610"/>
                </a:lnTo>
                <a:lnTo>
                  <a:pt x="175" y="624"/>
                </a:lnTo>
                <a:lnTo>
                  <a:pt x="170" y="656"/>
                </a:lnTo>
                <a:lnTo>
                  <a:pt x="167" y="691"/>
                </a:lnTo>
                <a:lnTo>
                  <a:pt x="167" y="725"/>
                </a:lnTo>
                <a:lnTo>
                  <a:pt x="167" y="752"/>
                </a:lnTo>
                <a:lnTo>
                  <a:pt x="167" y="773"/>
                </a:lnTo>
                <a:lnTo>
                  <a:pt x="170" y="781"/>
                </a:lnTo>
                <a:lnTo>
                  <a:pt x="170" y="783"/>
                </a:lnTo>
                <a:lnTo>
                  <a:pt x="167" y="787"/>
                </a:lnTo>
                <a:lnTo>
                  <a:pt x="163" y="792"/>
                </a:lnTo>
                <a:lnTo>
                  <a:pt x="154" y="800"/>
                </a:lnTo>
                <a:lnTo>
                  <a:pt x="139" y="808"/>
                </a:lnTo>
                <a:lnTo>
                  <a:pt x="118" y="812"/>
                </a:lnTo>
                <a:lnTo>
                  <a:pt x="89" y="815"/>
                </a:lnTo>
                <a:lnTo>
                  <a:pt x="47" y="815"/>
                </a:lnTo>
                <a:lnTo>
                  <a:pt x="43" y="815"/>
                </a:lnTo>
                <a:lnTo>
                  <a:pt x="37" y="813"/>
                </a:lnTo>
                <a:lnTo>
                  <a:pt x="33" y="810"/>
                </a:lnTo>
                <a:lnTo>
                  <a:pt x="28" y="806"/>
                </a:lnTo>
                <a:lnTo>
                  <a:pt x="21" y="794"/>
                </a:lnTo>
                <a:lnTo>
                  <a:pt x="15" y="779"/>
                </a:lnTo>
                <a:lnTo>
                  <a:pt x="9" y="760"/>
                </a:lnTo>
                <a:lnTo>
                  <a:pt x="7" y="739"/>
                </a:lnTo>
                <a:lnTo>
                  <a:pt x="2" y="714"/>
                </a:lnTo>
                <a:lnTo>
                  <a:pt x="2" y="687"/>
                </a:lnTo>
                <a:lnTo>
                  <a:pt x="0" y="624"/>
                </a:lnTo>
                <a:lnTo>
                  <a:pt x="2" y="555"/>
                </a:lnTo>
                <a:lnTo>
                  <a:pt x="9" y="482"/>
                </a:lnTo>
                <a:lnTo>
                  <a:pt x="15" y="407"/>
                </a:lnTo>
                <a:lnTo>
                  <a:pt x="33" y="257"/>
                </a:lnTo>
                <a:lnTo>
                  <a:pt x="52" y="127"/>
                </a:lnTo>
                <a:lnTo>
                  <a:pt x="68" y="35"/>
                </a:lnTo>
                <a:lnTo>
                  <a:pt x="71" y="0"/>
                </a:lnTo>
                <a:lnTo>
                  <a:pt x="208" y="0"/>
                </a:lnTo>
              </a:path>
            </a:pathLst>
          </a:custGeom>
          <a:solidFill>
            <a:srgbClr val="1F52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79" name="Freeform 35">
            <a:extLst>
              <a:ext uri="{FF2B5EF4-FFF2-40B4-BE49-F238E27FC236}">
                <a16:creationId xmlns:a16="http://schemas.microsoft.com/office/drawing/2014/main" id="{97AF808F-D5D9-489C-A7D7-5854773C0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25" y="4408488"/>
            <a:ext cx="368300" cy="971550"/>
          </a:xfrm>
          <a:custGeom>
            <a:avLst/>
            <a:gdLst>
              <a:gd name="T0" fmla="*/ 2147483647 w 261"/>
              <a:gd name="T1" fmla="*/ 2147483647 h 816"/>
              <a:gd name="T2" fmla="*/ 2147483647 w 261"/>
              <a:gd name="T3" fmla="*/ 2147483647 h 816"/>
              <a:gd name="T4" fmla="*/ 2147483647 w 261"/>
              <a:gd name="T5" fmla="*/ 2147483647 h 816"/>
              <a:gd name="T6" fmla="*/ 2147483647 w 261"/>
              <a:gd name="T7" fmla="*/ 2147483647 h 816"/>
              <a:gd name="T8" fmla="*/ 2147483647 w 261"/>
              <a:gd name="T9" fmla="*/ 2147483647 h 816"/>
              <a:gd name="T10" fmla="*/ 2147483647 w 261"/>
              <a:gd name="T11" fmla="*/ 2147483647 h 816"/>
              <a:gd name="T12" fmla="*/ 2147483647 w 261"/>
              <a:gd name="T13" fmla="*/ 2147483647 h 816"/>
              <a:gd name="T14" fmla="*/ 2147483647 w 261"/>
              <a:gd name="T15" fmla="*/ 2147483647 h 816"/>
              <a:gd name="T16" fmla="*/ 2147483647 w 261"/>
              <a:gd name="T17" fmla="*/ 2147483647 h 816"/>
              <a:gd name="T18" fmla="*/ 2147483647 w 261"/>
              <a:gd name="T19" fmla="*/ 2147483647 h 816"/>
              <a:gd name="T20" fmla="*/ 2147483647 w 261"/>
              <a:gd name="T21" fmla="*/ 2147483647 h 816"/>
              <a:gd name="T22" fmla="*/ 2147483647 w 261"/>
              <a:gd name="T23" fmla="*/ 2147483647 h 816"/>
              <a:gd name="T24" fmla="*/ 2147483647 w 261"/>
              <a:gd name="T25" fmla="*/ 2147483647 h 816"/>
              <a:gd name="T26" fmla="*/ 2147483647 w 261"/>
              <a:gd name="T27" fmla="*/ 2147483647 h 816"/>
              <a:gd name="T28" fmla="*/ 2147483647 w 261"/>
              <a:gd name="T29" fmla="*/ 2147483647 h 816"/>
              <a:gd name="T30" fmla="*/ 2147483647 w 261"/>
              <a:gd name="T31" fmla="*/ 2147483647 h 816"/>
              <a:gd name="T32" fmla="*/ 2147483647 w 261"/>
              <a:gd name="T33" fmla="*/ 2147483647 h 816"/>
              <a:gd name="T34" fmla="*/ 2147483647 w 261"/>
              <a:gd name="T35" fmla="*/ 2147483647 h 816"/>
              <a:gd name="T36" fmla="*/ 2147483647 w 261"/>
              <a:gd name="T37" fmla="*/ 2147483647 h 816"/>
              <a:gd name="T38" fmla="*/ 2147483647 w 261"/>
              <a:gd name="T39" fmla="*/ 2147483647 h 816"/>
              <a:gd name="T40" fmla="*/ 2147483647 w 261"/>
              <a:gd name="T41" fmla="*/ 2147483647 h 816"/>
              <a:gd name="T42" fmla="*/ 2147483647 w 261"/>
              <a:gd name="T43" fmla="*/ 2147483647 h 816"/>
              <a:gd name="T44" fmla="*/ 2147483647 w 261"/>
              <a:gd name="T45" fmla="*/ 2147483647 h 816"/>
              <a:gd name="T46" fmla="*/ 2147483647 w 261"/>
              <a:gd name="T47" fmla="*/ 2147483647 h 816"/>
              <a:gd name="T48" fmla="*/ 2147483647 w 261"/>
              <a:gd name="T49" fmla="*/ 2147483647 h 816"/>
              <a:gd name="T50" fmla="*/ 2147483647 w 261"/>
              <a:gd name="T51" fmla="*/ 2147483647 h 816"/>
              <a:gd name="T52" fmla="*/ 2147483647 w 261"/>
              <a:gd name="T53" fmla="*/ 2147483647 h 816"/>
              <a:gd name="T54" fmla="*/ 2147483647 w 261"/>
              <a:gd name="T55" fmla="*/ 2147483647 h 816"/>
              <a:gd name="T56" fmla="*/ 2147483647 w 261"/>
              <a:gd name="T57" fmla="*/ 2147483647 h 816"/>
              <a:gd name="T58" fmla="*/ 2147483647 w 261"/>
              <a:gd name="T59" fmla="*/ 2147483647 h 816"/>
              <a:gd name="T60" fmla="*/ 2147483647 w 261"/>
              <a:gd name="T61" fmla="*/ 2147483647 h 816"/>
              <a:gd name="T62" fmla="*/ 2147483647 w 261"/>
              <a:gd name="T63" fmla="*/ 2147483647 h 816"/>
              <a:gd name="T64" fmla="*/ 2147483647 w 261"/>
              <a:gd name="T65" fmla="*/ 2147483647 h 816"/>
              <a:gd name="T66" fmla="*/ 0 w 261"/>
              <a:gd name="T67" fmla="*/ 2147483647 h 816"/>
              <a:gd name="T68" fmla="*/ 2147483647 w 261"/>
              <a:gd name="T69" fmla="*/ 2147483647 h 816"/>
              <a:gd name="T70" fmla="*/ 2147483647 w 261"/>
              <a:gd name="T71" fmla="*/ 2147483647 h 816"/>
              <a:gd name="T72" fmla="*/ 2147483647 w 261"/>
              <a:gd name="T73" fmla="*/ 2147483647 h 816"/>
              <a:gd name="T74" fmla="*/ 2147483647 w 261"/>
              <a:gd name="T75" fmla="*/ 0 h 81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61"/>
              <a:gd name="T115" fmla="*/ 0 h 816"/>
              <a:gd name="T116" fmla="*/ 261 w 261"/>
              <a:gd name="T117" fmla="*/ 816 h 81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61" h="816">
                <a:moveTo>
                  <a:pt x="208" y="0"/>
                </a:moveTo>
                <a:lnTo>
                  <a:pt x="213" y="4"/>
                </a:lnTo>
                <a:lnTo>
                  <a:pt x="219" y="15"/>
                </a:lnTo>
                <a:lnTo>
                  <a:pt x="227" y="31"/>
                </a:lnTo>
                <a:lnTo>
                  <a:pt x="239" y="52"/>
                </a:lnTo>
                <a:lnTo>
                  <a:pt x="250" y="75"/>
                </a:lnTo>
                <a:lnTo>
                  <a:pt x="255" y="102"/>
                </a:lnTo>
                <a:lnTo>
                  <a:pt x="258" y="113"/>
                </a:lnTo>
                <a:lnTo>
                  <a:pt x="260" y="127"/>
                </a:lnTo>
                <a:lnTo>
                  <a:pt x="258" y="140"/>
                </a:lnTo>
                <a:lnTo>
                  <a:pt x="255" y="152"/>
                </a:lnTo>
                <a:lnTo>
                  <a:pt x="250" y="180"/>
                </a:lnTo>
                <a:lnTo>
                  <a:pt x="241" y="213"/>
                </a:lnTo>
                <a:lnTo>
                  <a:pt x="232" y="249"/>
                </a:lnTo>
                <a:lnTo>
                  <a:pt x="224" y="286"/>
                </a:lnTo>
                <a:lnTo>
                  <a:pt x="215" y="319"/>
                </a:lnTo>
                <a:lnTo>
                  <a:pt x="208" y="347"/>
                </a:lnTo>
                <a:lnTo>
                  <a:pt x="203" y="368"/>
                </a:lnTo>
                <a:lnTo>
                  <a:pt x="201" y="380"/>
                </a:lnTo>
                <a:lnTo>
                  <a:pt x="199" y="388"/>
                </a:lnTo>
                <a:lnTo>
                  <a:pt x="198" y="401"/>
                </a:lnTo>
                <a:lnTo>
                  <a:pt x="193" y="418"/>
                </a:lnTo>
                <a:lnTo>
                  <a:pt x="189" y="436"/>
                </a:lnTo>
                <a:lnTo>
                  <a:pt x="184" y="455"/>
                </a:lnTo>
                <a:lnTo>
                  <a:pt x="184" y="474"/>
                </a:lnTo>
                <a:lnTo>
                  <a:pt x="184" y="484"/>
                </a:lnTo>
                <a:lnTo>
                  <a:pt x="187" y="491"/>
                </a:lnTo>
                <a:lnTo>
                  <a:pt x="189" y="499"/>
                </a:lnTo>
                <a:lnTo>
                  <a:pt x="193" y="507"/>
                </a:lnTo>
                <a:lnTo>
                  <a:pt x="201" y="520"/>
                </a:lnTo>
                <a:lnTo>
                  <a:pt x="210" y="530"/>
                </a:lnTo>
                <a:lnTo>
                  <a:pt x="219" y="539"/>
                </a:lnTo>
                <a:lnTo>
                  <a:pt x="224" y="549"/>
                </a:lnTo>
                <a:lnTo>
                  <a:pt x="226" y="553"/>
                </a:lnTo>
                <a:lnTo>
                  <a:pt x="226" y="556"/>
                </a:lnTo>
                <a:lnTo>
                  <a:pt x="226" y="560"/>
                </a:lnTo>
                <a:lnTo>
                  <a:pt x="224" y="566"/>
                </a:lnTo>
                <a:lnTo>
                  <a:pt x="215" y="574"/>
                </a:lnTo>
                <a:lnTo>
                  <a:pt x="201" y="583"/>
                </a:lnTo>
                <a:lnTo>
                  <a:pt x="193" y="589"/>
                </a:lnTo>
                <a:lnTo>
                  <a:pt x="187" y="599"/>
                </a:lnTo>
                <a:lnTo>
                  <a:pt x="180" y="610"/>
                </a:lnTo>
                <a:lnTo>
                  <a:pt x="175" y="624"/>
                </a:lnTo>
                <a:lnTo>
                  <a:pt x="170" y="656"/>
                </a:lnTo>
                <a:lnTo>
                  <a:pt x="167" y="691"/>
                </a:lnTo>
                <a:lnTo>
                  <a:pt x="167" y="725"/>
                </a:lnTo>
                <a:lnTo>
                  <a:pt x="167" y="752"/>
                </a:lnTo>
                <a:lnTo>
                  <a:pt x="167" y="773"/>
                </a:lnTo>
                <a:lnTo>
                  <a:pt x="170" y="781"/>
                </a:lnTo>
                <a:lnTo>
                  <a:pt x="170" y="783"/>
                </a:lnTo>
                <a:lnTo>
                  <a:pt x="167" y="787"/>
                </a:lnTo>
                <a:lnTo>
                  <a:pt x="163" y="792"/>
                </a:lnTo>
                <a:lnTo>
                  <a:pt x="154" y="800"/>
                </a:lnTo>
                <a:lnTo>
                  <a:pt x="139" y="808"/>
                </a:lnTo>
                <a:lnTo>
                  <a:pt x="118" y="812"/>
                </a:lnTo>
                <a:lnTo>
                  <a:pt x="89" y="815"/>
                </a:lnTo>
                <a:lnTo>
                  <a:pt x="47" y="815"/>
                </a:lnTo>
                <a:lnTo>
                  <a:pt x="43" y="815"/>
                </a:lnTo>
                <a:lnTo>
                  <a:pt x="37" y="813"/>
                </a:lnTo>
                <a:lnTo>
                  <a:pt x="33" y="810"/>
                </a:lnTo>
                <a:lnTo>
                  <a:pt x="28" y="806"/>
                </a:lnTo>
                <a:lnTo>
                  <a:pt x="21" y="794"/>
                </a:lnTo>
                <a:lnTo>
                  <a:pt x="15" y="779"/>
                </a:lnTo>
                <a:lnTo>
                  <a:pt x="9" y="760"/>
                </a:lnTo>
                <a:lnTo>
                  <a:pt x="7" y="739"/>
                </a:lnTo>
                <a:lnTo>
                  <a:pt x="2" y="714"/>
                </a:lnTo>
                <a:lnTo>
                  <a:pt x="2" y="687"/>
                </a:lnTo>
                <a:lnTo>
                  <a:pt x="0" y="624"/>
                </a:lnTo>
                <a:lnTo>
                  <a:pt x="2" y="555"/>
                </a:lnTo>
                <a:lnTo>
                  <a:pt x="9" y="482"/>
                </a:lnTo>
                <a:lnTo>
                  <a:pt x="15" y="407"/>
                </a:lnTo>
                <a:lnTo>
                  <a:pt x="33" y="257"/>
                </a:lnTo>
                <a:lnTo>
                  <a:pt x="52" y="127"/>
                </a:lnTo>
                <a:lnTo>
                  <a:pt x="68" y="35"/>
                </a:lnTo>
                <a:lnTo>
                  <a:pt x="71" y="0"/>
                </a:lnTo>
                <a:lnTo>
                  <a:pt x="208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0" name="Freeform 36">
            <a:extLst>
              <a:ext uri="{FF2B5EF4-FFF2-40B4-BE49-F238E27FC236}">
                <a16:creationId xmlns:a16="http://schemas.microsoft.com/office/drawing/2014/main" id="{5CF18869-119D-4426-B266-8C559C72C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3956050"/>
            <a:ext cx="1601787" cy="1371600"/>
          </a:xfrm>
          <a:custGeom>
            <a:avLst/>
            <a:gdLst>
              <a:gd name="T0" fmla="*/ 2147483647 w 1135"/>
              <a:gd name="T1" fmla="*/ 2147483647 h 1152"/>
              <a:gd name="T2" fmla="*/ 2147483647 w 1135"/>
              <a:gd name="T3" fmla="*/ 2147483647 h 1152"/>
              <a:gd name="T4" fmla="*/ 2147483647 w 1135"/>
              <a:gd name="T5" fmla="*/ 2147483647 h 1152"/>
              <a:gd name="T6" fmla="*/ 2147483647 w 1135"/>
              <a:gd name="T7" fmla="*/ 2147483647 h 1152"/>
              <a:gd name="T8" fmla="*/ 2147483647 w 1135"/>
              <a:gd name="T9" fmla="*/ 2147483647 h 1152"/>
              <a:gd name="T10" fmla="*/ 2147483647 w 1135"/>
              <a:gd name="T11" fmla="*/ 2147483647 h 1152"/>
              <a:gd name="T12" fmla="*/ 2147483647 w 1135"/>
              <a:gd name="T13" fmla="*/ 2147483647 h 1152"/>
              <a:gd name="T14" fmla="*/ 2147483647 w 1135"/>
              <a:gd name="T15" fmla="*/ 2147483647 h 1152"/>
              <a:gd name="T16" fmla="*/ 2147483647 w 1135"/>
              <a:gd name="T17" fmla="*/ 2147483647 h 1152"/>
              <a:gd name="T18" fmla="*/ 2147483647 w 1135"/>
              <a:gd name="T19" fmla="*/ 2147483647 h 1152"/>
              <a:gd name="T20" fmla="*/ 2147483647 w 1135"/>
              <a:gd name="T21" fmla="*/ 2147483647 h 1152"/>
              <a:gd name="T22" fmla="*/ 2147483647 w 1135"/>
              <a:gd name="T23" fmla="*/ 2147483647 h 1152"/>
              <a:gd name="T24" fmla="*/ 2147483647 w 1135"/>
              <a:gd name="T25" fmla="*/ 2147483647 h 1152"/>
              <a:gd name="T26" fmla="*/ 2147483647 w 1135"/>
              <a:gd name="T27" fmla="*/ 2147483647 h 1152"/>
              <a:gd name="T28" fmla="*/ 2147483647 w 1135"/>
              <a:gd name="T29" fmla="*/ 2147483647 h 1152"/>
              <a:gd name="T30" fmla="*/ 2147483647 w 1135"/>
              <a:gd name="T31" fmla="*/ 2147483647 h 1152"/>
              <a:gd name="T32" fmla="*/ 2147483647 w 1135"/>
              <a:gd name="T33" fmla="*/ 2147483647 h 1152"/>
              <a:gd name="T34" fmla="*/ 2147483647 w 1135"/>
              <a:gd name="T35" fmla="*/ 2147483647 h 1152"/>
              <a:gd name="T36" fmla="*/ 2147483647 w 1135"/>
              <a:gd name="T37" fmla="*/ 2147483647 h 1152"/>
              <a:gd name="T38" fmla="*/ 2147483647 w 1135"/>
              <a:gd name="T39" fmla="*/ 2147483647 h 1152"/>
              <a:gd name="T40" fmla="*/ 2147483647 w 1135"/>
              <a:gd name="T41" fmla="*/ 2147483647 h 1152"/>
              <a:gd name="T42" fmla="*/ 2147483647 w 1135"/>
              <a:gd name="T43" fmla="*/ 2147483647 h 1152"/>
              <a:gd name="T44" fmla="*/ 2147483647 w 1135"/>
              <a:gd name="T45" fmla="*/ 2147483647 h 1152"/>
              <a:gd name="T46" fmla="*/ 2147483647 w 1135"/>
              <a:gd name="T47" fmla="*/ 2147483647 h 1152"/>
              <a:gd name="T48" fmla="*/ 2147483647 w 1135"/>
              <a:gd name="T49" fmla="*/ 2147483647 h 1152"/>
              <a:gd name="T50" fmla="*/ 2147483647 w 1135"/>
              <a:gd name="T51" fmla="*/ 2147483647 h 1152"/>
              <a:gd name="T52" fmla="*/ 2147483647 w 1135"/>
              <a:gd name="T53" fmla="*/ 2147483647 h 1152"/>
              <a:gd name="T54" fmla="*/ 2147483647 w 1135"/>
              <a:gd name="T55" fmla="*/ 2147483647 h 1152"/>
              <a:gd name="T56" fmla="*/ 2147483647 w 1135"/>
              <a:gd name="T57" fmla="*/ 2147483647 h 1152"/>
              <a:gd name="T58" fmla="*/ 2147483647 w 1135"/>
              <a:gd name="T59" fmla="*/ 2147483647 h 1152"/>
              <a:gd name="T60" fmla="*/ 2147483647 w 1135"/>
              <a:gd name="T61" fmla="*/ 2147483647 h 1152"/>
              <a:gd name="T62" fmla="*/ 2147483647 w 1135"/>
              <a:gd name="T63" fmla="*/ 2147483647 h 1152"/>
              <a:gd name="T64" fmla="*/ 2147483647 w 1135"/>
              <a:gd name="T65" fmla="*/ 2147483647 h 1152"/>
              <a:gd name="T66" fmla="*/ 2147483647 w 1135"/>
              <a:gd name="T67" fmla="*/ 2147483647 h 1152"/>
              <a:gd name="T68" fmla="*/ 2147483647 w 1135"/>
              <a:gd name="T69" fmla="*/ 2147483647 h 1152"/>
              <a:gd name="T70" fmla="*/ 2147483647 w 1135"/>
              <a:gd name="T71" fmla="*/ 2147483647 h 1152"/>
              <a:gd name="T72" fmla="*/ 2147483647 w 1135"/>
              <a:gd name="T73" fmla="*/ 2147483647 h 1152"/>
              <a:gd name="T74" fmla="*/ 2147483647 w 1135"/>
              <a:gd name="T75" fmla="*/ 2147483647 h 1152"/>
              <a:gd name="T76" fmla="*/ 2147483647 w 1135"/>
              <a:gd name="T77" fmla="*/ 2147483647 h 1152"/>
              <a:gd name="T78" fmla="*/ 2147483647 w 1135"/>
              <a:gd name="T79" fmla="*/ 2147483647 h 1152"/>
              <a:gd name="T80" fmla="*/ 2147483647 w 1135"/>
              <a:gd name="T81" fmla="*/ 2147483647 h 1152"/>
              <a:gd name="T82" fmla="*/ 2147483647 w 1135"/>
              <a:gd name="T83" fmla="*/ 2147483647 h 1152"/>
              <a:gd name="T84" fmla="*/ 2147483647 w 1135"/>
              <a:gd name="T85" fmla="*/ 2147483647 h 1152"/>
              <a:gd name="T86" fmla="*/ 2147483647 w 1135"/>
              <a:gd name="T87" fmla="*/ 2147483647 h 1152"/>
              <a:gd name="T88" fmla="*/ 2147483647 w 1135"/>
              <a:gd name="T89" fmla="*/ 2147483647 h 1152"/>
              <a:gd name="T90" fmla="*/ 2147483647 w 1135"/>
              <a:gd name="T91" fmla="*/ 2147483647 h 1152"/>
              <a:gd name="T92" fmla="*/ 2147483647 w 1135"/>
              <a:gd name="T93" fmla="*/ 2147483647 h 1152"/>
              <a:gd name="T94" fmla="*/ 2147483647 w 1135"/>
              <a:gd name="T95" fmla="*/ 2147483647 h 1152"/>
              <a:gd name="T96" fmla="*/ 2147483647 w 1135"/>
              <a:gd name="T97" fmla="*/ 2147483647 h 1152"/>
              <a:gd name="T98" fmla="*/ 2147483647 w 1135"/>
              <a:gd name="T99" fmla="*/ 2147483647 h 1152"/>
              <a:gd name="T100" fmla="*/ 2147483647 w 1135"/>
              <a:gd name="T101" fmla="*/ 2147483647 h 1152"/>
              <a:gd name="T102" fmla="*/ 2147483647 w 1135"/>
              <a:gd name="T103" fmla="*/ 0 h 1152"/>
              <a:gd name="T104" fmla="*/ 2147483647 w 1135"/>
              <a:gd name="T105" fmla="*/ 2147483647 h 115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135"/>
              <a:gd name="T160" fmla="*/ 0 h 1152"/>
              <a:gd name="T161" fmla="*/ 1135 w 1135"/>
              <a:gd name="T162" fmla="*/ 1152 h 115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135" h="1152">
                <a:moveTo>
                  <a:pt x="0" y="5"/>
                </a:moveTo>
                <a:lnTo>
                  <a:pt x="7" y="13"/>
                </a:lnTo>
                <a:lnTo>
                  <a:pt x="28" y="34"/>
                </a:lnTo>
                <a:lnTo>
                  <a:pt x="58" y="63"/>
                </a:lnTo>
                <a:lnTo>
                  <a:pt x="97" y="96"/>
                </a:lnTo>
                <a:lnTo>
                  <a:pt x="116" y="113"/>
                </a:lnTo>
                <a:lnTo>
                  <a:pt x="141" y="132"/>
                </a:lnTo>
                <a:lnTo>
                  <a:pt x="167" y="147"/>
                </a:lnTo>
                <a:lnTo>
                  <a:pt x="191" y="165"/>
                </a:lnTo>
                <a:lnTo>
                  <a:pt x="216" y="178"/>
                </a:lnTo>
                <a:lnTo>
                  <a:pt x="244" y="192"/>
                </a:lnTo>
                <a:lnTo>
                  <a:pt x="273" y="201"/>
                </a:lnTo>
                <a:lnTo>
                  <a:pt x="300" y="209"/>
                </a:lnTo>
                <a:lnTo>
                  <a:pt x="341" y="218"/>
                </a:lnTo>
                <a:lnTo>
                  <a:pt x="367" y="226"/>
                </a:lnTo>
                <a:lnTo>
                  <a:pt x="373" y="230"/>
                </a:lnTo>
                <a:lnTo>
                  <a:pt x="376" y="232"/>
                </a:lnTo>
                <a:lnTo>
                  <a:pt x="376" y="236"/>
                </a:lnTo>
                <a:lnTo>
                  <a:pt x="373" y="238"/>
                </a:lnTo>
                <a:lnTo>
                  <a:pt x="361" y="241"/>
                </a:lnTo>
                <a:lnTo>
                  <a:pt x="344" y="245"/>
                </a:lnTo>
                <a:lnTo>
                  <a:pt x="331" y="249"/>
                </a:lnTo>
                <a:lnTo>
                  <a:pt x="319" y="255"/>
                </a:lnTo>
                <a:lnTo>
                  <a:pt x="316" y="259"/>
                </a:lnTo>
                <a:lnTo>
                  <a:pt x="313" y="266"/>
                </a:lnTo>
                <a:lnTo>
                  <a:pt x="313" y="274"/>
                </a:lnTo>
                <a:lnTo>
                  <a:pt x="310" y="286"/>
                </a:lnTo>
                <a:lnTo>
                  <a:pt x="310" y="312"/>
                </a:lnTo>
                <a:lnTo>
                  <a:pt x="310" y="343"/>
                </a:lnTo>
                <a:lnTo>
                  <a:pt x="310" y="374"/>
                </a:lnTo>
                <a:lnTo>
                  <a:pt x="307" y="403"/>
                </a:lnTo>
                <a:lnTo>
                  <a:pt x="306" y="414"/>
                </a:lnTo>
                <a:lnTo>
                  <a:pt x="300" y="424"/>
                </a:lnTo>
                <a:lnTo>
                  <a:pt x="297" y="431"/>
                </a:lnTo>
                <a:lnTo>
                  <a:pt x="289" y="437"/>
                </a:lnTo>
                <a:lnTo>
                  <a:pt x="274" y="445"/>
                </a:lnTo>
                <a:lnTo>
                  <a:pt x="261" y="452"/>
                </a:lnTo>
                <a:lnTo>
                  <a:pt x="249" y="462"/>
                </a:lnTo>
                <a:lnTo>
                  <a:pt x="241" y="470"/>
                </a:lnTo>
                <a:lnTo>
                  <a:pt x="239" y="479"/>
                </a:lnTo>
                <a:lnTo>
                  <a:pt x="239" y="489"/>
                </a:lnTo>
                <a:lnTo>
                  <a:pt x="247" y="499"/>
                </a:lnTo>
                <a:lnTo>
                  <a:pt x="258" y="508"/>
                </a:lnTo>
                <a:lnTo>
                  <a:pt x="267" y="514"/>
                </a:lnTo>
                <a:lnTo>
                  <a:pt x="273" y="522"/>
                </a:lnTo>
                <a:lnTo>
                  <a:pt x="277" y="529"/>
                </a:lnTo>
                <a:lnTo>
                  <a:pt x="283" y="541"/>
                </a:lnTo>
                <a:lnTo>
                  <a:pt x="291" y="564"/>
                </a:lnTo>
                <a:lnTo>
                  <a:pt x="297" y="591"/>
                </a:lnTo>
                <a:lnTo>
                  <a:pt x="300" y="617"/>
                </a:lnTo>
                <a:lnTo>
                  <a:pt x="303" y="644"/>
                </a:lnTo>
                <a:lnTo>
                  <a:pt x="303" y="667"/>
                </a:lnTo>
                <a:lnTo>
                  <a:pt x="300" y="685"/>
                </a:lnTo>
                <a:lnTo>
                  <a:pt x="294" y="700"/>
                </a:lnTo>
                <a:lnTo>
                  <a:pt x="291" y="713"/>
                </a:lnTo>
                <a:lnTo>
                  <a:pt x="286" y="729"/>
                </a:lnTo>
                <a:lnTo>
                  <a:pt x="283" y="742"/>
                </a:lnTo>
                <a:lnTo>
                  <a:pt x="283" y="756"/>
                </a:lnTo>
                <a:lnTo>
                  <a:pt x="283" y="769"/>
                </a:lnTo>
                <a:lnTo>
                  <a:pt x="289" y="782"/>
                </a:lnTo>
                <a:lnTo>
                  <a:pt x="300" y="796"/>
                </a:lnTo>
                <a:lnTo>
                  <a:pt x="303" y="805"/>
                </a:lnTo>
                <a:lnTo>
                  <a:pt x="303" y="823"/>
                </a:lnTo>
                <a:lnTo>
                  <a:pt x="300" y="842"/>
                </a:lnTo>
                <a:lnTo>
                  <a:pt x="294" y="867"/>
                </a:lnTo>
                <a:lnTo>
                  <a:pt x="289" y="896"/>
                </a:lnTo>
                <a:lnTo>
                  <a:pt x="283" y="926"/>
                </a:lnTo>
                <a:lnTo>
                  <a:pt x="280" y="959"/>
                </a:lnTo>
                <a:lnTo>
                  <a:pt x="277" y="990"/>
                </a:lnTo>
                <a:lnTo>
                  <a:pt x="277" y="1022"/>
                </a:lnTo>
                <a:lnTo>
                  <a:pt x="283" y="1053"/>
                </a:lnTo>
                <a:lnTo>
                  <a:pt x="289" y="1066"/>
                </a:lnTo>
                <a:lnTo>
                  <a:pt x="294" y="1080"/>
                </a:lnTo>
                <a:lnTo>
                  <a:pt x="303" y="1093"/>
                </a:lnTo>
                <a:lnTo>
                  <a:pt x="310" y="1105"/>
                </a:lnTo>
                <a:lnTo>
                  <a:pt x="325" y="1114"/>
                </a:lnTo>
                <a:lnTo>
                  <a:pt x="336" y="1124"/>
                </a:lnTo>
                <a:lnTo>
                  <a:pt x="352" y="1134"/>
                </a:lnTo>
                <a:lnTo>
                  <a:pt x="370" y="1139"/>
                </a:lnTo>
                <a:lnTo>
                  <a:pt x="389" y="1145"/>
                </a:lnTo>
                <a:lnTo>
                  <a:pt x="410" y="1149"/>
                </a:lnTo>
                <a:lnTo>
                  <a:pt x="436" y="1151"/>
                </a:lnTo>
                <a:lnTo>
                  <a:pt x="464" y="1151"/>
                </a:lnTo>
                <a:lnTo>
                  <a:pt x="519" y="1147"/>
                </a:lnTo>
                <a:lnTo>
                  <a:pt x="567" y="1143"/>
                </a:lnTo>
                <a:lnTo>
                  <a:pt x="612" y="1137"/>
                </a:lnTo>
                <a:lnTo>
                  <a:pt x="647" y="1132"/>
                </a:lnTo>
                <a:lnTo>
                  <a:pt x="679" y="1124"/>
                </a:lnTo>
                <a:lnTo>
                  <a:pt x="706" y="1114"/>
                </a:lnTo>
                <a:lnTo>
                  <a:pt x="728" y="1107"/>
                </a:lnTo>
                <a:lnTo>
                  <a:pt x="748" y="1095"/>
                </a:lnTo>
                <a:lnTo>
                  <a:pt x="764" y="1086"/>
                </a:lnTo>
                <a:lnTo>
                  <a:pt x="776" y="1076"/>
                </a:lnTo>
                <a:lnTo>
                  <a:pt x="783" y="1064"/>
                </a:lnTo>
                <a:lnTo>
                  <a:pt x="789" y="1055"/>
                </a:lnTo>
                <a:lnTo>
                  <a:pt x="792" y="1045"/>
                </a:lnTo>
                <a:lnTo>
                  <a:pt x="795" y="1036"/>
                </a:lnTo>
                <a:lnTo>
                  <a:pt x="795" y="1026"/>
                </a:lnTo>
                <a:lnTo>
                  <a:pt x="792" y="1018"/>
                </a:lnTo>
                <a:lnTo>
                  <a:pt x="792" y="993"/>
                </a:lnTo>
                <a:lnTo>
                  <a:pt x="800" y="953"/>
                </a:lnTo>
                <a:lnTo>
                  <a:pt x="812" y="901"/>
                </a:lnTo>
                <a:lnTo>
                  <a:pt x="825" y="846"/>
                </a:lnTo>
                <a:lnTo>
                  <a:pt x="840" y="794"/>
                </a:lnTo>
                <a:lnTo>
                  <a:pt x="853" y="748"/>
                </a:lnTo>
                <a:lnTo>
                  <a:pt x="861" y="717"/>
                </a:lnTo>
                <a:lnTo>
                  <a:pt x="864" y="706"/>
                </a:lnTo>
                <a:lnTo>
                  <a:pt x="773" y="664"/>
                </a:lnTo>
                <a:lnTo>
                  <a:pt x="776" y="664"/>
                </a:lnTo>
                <a:lnTo>
                  <a:pt x="782" y="660"/>
                </a:lnTo>
                <a:lnTo>
                  <a:pt x="786" y="656"/>
                </a:lnTo>
                <a:lnTo>
                  <a:pt x="795" y="650"/>
                </a:lnTo>
                <a:lnTo>
                  <a:pt x="806" y="642"/>
                </a:lnTo>
                <a:lnTo>
                  <a:pt x="816" y="635"/>
                </a:lnTo>
                <a:lnTo>
                  <a:pt x="825" y="627"/>
                </a:lnTo>
                <a:lnTo>
                  <a:pt x="834" y="619"/>
                </a:lnTo>
                <a:lnTo>
                  <a:pt x="845" y="598"/>
                </a:lnTo>
                <a:lnTo>
                  <a:pt x="856" y="560"/>
                </a:lnTo>
                <a:lnTo>
                  <a:pt x="867" y="510"/>
                </a:lnTo>
                <a:lnTo>
                  <a:pt x="876" y="452"/>
                </a:lnTo>
                <a:lnTo>
                  <a:pt x="883" y="395"/>
                </a:lnTo>
                <a:lnTo>
                  <a:pt x="883" y="345"/>
                </a:lnTo>
                <a:lnTo>
                  <a:pt x="883" y="324"/>
                </a:lnTo>
                <a:lnTo>
                  <a:pt x="879" y="307"/>
                </a:lnTo>
                <a:lnTo>
                  <a:pt x="876" y="301"/>
                </a:lnTo>
                <a:lnTo>
                  <a:pt x="873" y="295"/>
                </a:lnTo>
                <a:lnTo>
                  <a:pt x="870" y="291"/>
                </a:lnTo>
                <a:lnTo>
                  <a:pt x="864" y="289"/>
                </a:lnTo>
                <a:lnTo>
                  <a:pt x="879" y="284"/>
                </a:lnTo>
                <a:lnTo>
                  <a:pt x="909" y="268"/>
                </a:lnTo>
                <a:lnTo>
                  <a:pt x="956" y="245"/>
                </a:lnTo>
                <a:lnTo>
                  <a:pt x="1006" y="215"/>
                </a:lnTo>
                <a:lnTo>
                  <a:pt x="1034" y="197"/>
                </a:lnTo>
                <a:lnTo>
                  <a:pt x="1056" y="180"/>
                </a:lnTo>
                <a:lnTo>
                  <a:pt x="1082" y="161"/>
                </a:lnTo>
                <a:lnTo>
                  <a:pt x="1101" y="142"/>
                </a:lnTo>
                <a:lnTo>
                  <a:pt x="1115" y="122"/>
                </a:lnTo>
                <a:lnTo>
                  <a:pt x="1128" y="103"/>
                </a:lnTo>
                <a:lnTo>
                  <a:pt x="1131" y="94"/>
                </a:lnTo>
                <a:lnTo>
                  <a:pt x="1134" y="84"/>
                </a:lnTo>
                <a:lnTo>
                  <a:pt x="1134" y="76"/>
                </a:lnTo>
                <a:lnTo>
                  <a:pt x="1134" y="67"/>
                </a:lnTo>
                <a:lnTo>
                  <a:pt x="1131" y="63"/>
                </a:lnTo>
                <a:lnTo>
                  <a:pt x="1128" y="57"/>
                </a:lnTo>
                <a:lnTo>
                  <a:pt x="1122" y="53"/>
                </a:lnTo>
                <a:lnTo>
                  <a:pt x="1118" y="50"/>
                </a:lnTo>
                <a:lnTo>
                  <a:pt x="1101" y="44"/>
                </a:lnTo>
                <a:lnTo>
                  <a:pt x="1079" y="36"/>
                </a:lnTo>
                <a:lnTo>
                  <a:pt x="1051" y="30"/>
                </a:lnTo>
                <a:lnTo>
                  <a:pt x="1019" y="25"/>
                </a:lnTo>
                <a:lnTo>
                  <a:pt x="986" y="21"/>
                </a:lnTo>
                <a:lnTo>
                  <a:pt x="948" y="17"/>
                </a:lnTo>
                <a:lnTo>
                  <a:pt x="861" y="9"/>
                </a:lnTo>
                <a:lnTo>
                  <a:pt x="767" y="5"/>
                </a:lnTo>
                <a:lnTo>
                  <a:pt x="664" y="2"/>
                </a:lnTo>
                <a:lnTo>
                  <a:pt x="558" y="0"/>
                </a:lnTo>
                <a:lnTo>
                  <a:pt x="352" y="0"/>
                </a:lnTo>
                <a:lnTo>
                  <a:pt x="174" y="2"/>
                </a:lnTo>
                <a:lnTo>
                  <a:pt x="46" y="5"/>
                </a:lnTo>
                <a:lnTo>
                  <a:pt x="0" y="5"/>
                </a:lnTo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1" name="Freeform 37">
            <a:extLst>
              <a:ext uri="{FF2B5EF4-FFF2-40B4-BE49-F238E27FC236}">
                <a16:creationId xmlns:a16="http://schemas.microsoft.com/office/drawing/2014/main" id="{022562DF-CA97-4035-BC20-FB3EE9EAF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3956050"/>
            <a:ext cx="1587500" cy="1371600"/>
          </a:xfrm>
          <a:custGeom>
            <a:avLst/>
            <a:gdLst>
              <a:gd name="T0" fmla="*/ 2147483647 w 1125"/>
              <a:gd name="T1" fmla="*/ 2147483647 h 1152"/>
              <a:gd name="T2" fmla="*/ 2147483647 w 1125"/>
              <a:gd name="T3" fmla="*/ 2147483647 h 1152"/>
              <a:gd name="T4" fmla="*/ 2147483647 w 1125"/>
              <a:gd name="T5" fmla="*/ 2147483647 h 1152"/>
              <a:gd name="T6" fmla="*/ 2147483647 w 1125"/>
              <a:gd name="T7" fmla="*/ 2147483647 h 1152"/>
              <a:gd name="T8" fmla="*/ 2147483647 w 1125"/>
              <a:gd name="T9" fmla="*/ 2147483647 h 1152"/>
              <a:gd name="T10" fmla="*/ 2147483647 w 1125"/>
              <a:gd name="T11" fmla="*/ 2147483647 h 1152"/>
              <a:gd name="T12" fmla="*/ 2147483647 w 1125"/>
              <a:gd name="T13" fmla="*/ 2147483647 h 1152"/>
              <a:gd name="T14" fmla="*/ 2147483647 w 1125"/>
              <a:gd name="T15" fmla="*/ 2147483647 h 1152"/>
              <a:gd name="T16" fmla="*/ 2147483647 w 1125"/>
              <a:gd name="T17" fmla="*/ 2147483647 h 1152"/>
              <a:gd name="T18" fmla="*/ 2147483647 w 1125"/>
              <a:gd name="T19" fmla="*/ 2147483647 h 1152"/>
              <a:gd name="T20" fmla="*/ 2147483647 w 1125"/>
              <a:gd name="T21" fmla="*/ 2147483647 h 1152"/>
              <a:gd name="T22" fmla="*/ 2147483647 w 1125"/>
              <a:gd name="T23" fmla="*/ 2147483647 h 1152"/>
              <a:gd name="T24" fmla="*/ 2147483647 w 1125"/>
              <a:gd name="T25" fmla="*/ 2147483647 h 1152"/>
              <a:gd name="T26" fmla="*/ 2147483647 w 1125"/>
              <a:gd name="T27" fmla="*/ 2147483647 h 1152"/>
              <a:gd name="T28" fmla="*/ 2147483647 w 1125"/>
              <a:gd name="T29" fmla="*/ 2147483647 h 1152"/>
              <a:gd name="T30" fmla="*/ 2147483647 w 1125"/>
              <a:gd name="T31" fmla="*/ 2147483647 h 1152"/>
              <a:gd name="T32" fmla="*/ 2147483647 w 1125"/>
              <a:gd name="T33" fmla="*/ 2147483647 h 1152"/>
              <a:gd name="T34" fmla="*/ 2147483647 w 1125"/>
              <a:gd name="T35" fmla="*/ 2147483647 h 1152"/>
              <a:gd name="T36" fmla="*/ 2147483647 w 1125"/>
              <a:gd name="T37" fmla="*/ 2147483647 h 1152"/>
              <a:gd name="T38" fmla="*/ 2147483647 w 1125"/>
              <a:gd name="T39" fmla="*/ 2147483647 h 1152"/>
              <a:gd name="T40" fmla="*/ 2147483647 w 1125"/>
              <a:gd name="T41" fmla="*/ 2147483647 h 1152"/>
              <a:gd name="T42" fmla="*/ 2147483647 w 1125"/>
              <a:gd name="T43" fmla="*/ 2147483647 h 1152"/>
              <a:gd name="T44" fmla="*/ 2147483647 w 1125"/>
              <a:gd name="T45" fmla="*/ 2147483647 h 1152"/>
              <a:gd name="T46" fmla="*/ 2147483647 w 1125"/>
              <a:gd name="T47" fmla="*/ 2147483647 h 1152"/>
              <a:gd name="T48" fmla="*/ 2147483647 w 1125"/>
              <a:gd name="T49" fmla="*/ 2147483647 h 1152"/>
              <a:gd name="T50" fmla="*/ 2147483647 w 1125"/>
              <a:gd name="T51" fmla="*/ 2147483647 h 1152"/>
              <a:gd name="T52" fmla="*/ 2147483647 w 1125"/>
              <a:gd name="T53" fmla="*/ 2147483647 h 1152"/>
              <a:gd name="T54" fmla="*/ 2147483647 w 1125"/>
              <a:gd name="T55" fmla="*/ 2147483647 h 1152"/>
              <a:gd name="T56" fmla="*/ 2147483647 w 1125"/>
              <a:gd name="T57" fmla="*/ 2147483647 h 1152"/>
              <a:gd name="T58" fmla="*/ 2147483647 w 1125"/>
              <a:gd name="T59" fmla="*/ 2147483647 h 1152"/>
              <a:gd name="T60" fmla="*/ 2147483647 w 1125"/>
              <a:gd name="T61" fmla="*/ 2147483647 h 1152"/>
              <a:gd name="T62" fmla="*/ 2147483647 w 1125"/>
              <a:gd name="T63" fmla="*/ 2147483647 h 1152"/>
              <a:gd name="T64" fmla="*/ 2147483647 w 1125"/>
              <a:gd name="T65" fmla="*/ 2147483647 h 1152"/>
              <a:gd name="T66" fmla="*/ 2147483647 w 1125"/>
              <a:gd name="T67" fmla="*/ 2147483647 h 1152"/>
              <a:gd name="T68" fmla="*/ 2147483647 w 1125"/>
              <a:gd name="T69" fmla="*/ 2147483647 h 1152"/>
              <a:gd name="T70" fmla="*/ 2147483647 w 1125"/>
              <a:gd name="T71" fmla="*/ 2147483647 h 1152"/>
              <a:gd name="T72" fmla="*/ 2147483647 w 1125"/>
              <a:gd name="T73" fmla="*/ 2147483647 h 1152"/>
              <a:gd name="T74" fmla="*/ 2147483647 w 1125"/>
              <a:gd name="T75" fmla="*/ 2147483647 h 1152"/>
              <a:gd name="T76" fmla="*/ 2147483647 w 1125"/>
              <a:gd name="T77" fmla="*/ 2147483647 h 1152"/>
              <a:gd name="T78" fmla="*/ 2147483647 w 1125"/>
              <a:gd name="T79" fmla="*/ 2147483647 h 1152"/>
              <a:gd name="T80" fmla="*/ 2147483647 w 1125"/>
              <a:gd name="T81" fmla="*/ 2147483647 h 1152"/>
              <a:gd name="T82" fmla="*/ 2147483647 w 1125"/>
              <a:gd name="T83" fmla="*/ 2147483647 h 1152"/>
              <a:gd name="T84" fmla="*/ 2147483647 w 1125"/>
              <a:gd name="T85" fmla="*/ 2147483647 h 1152"/>
              <a:gd name="T86" fmla="*/ 2147483647 w 1125"/>
              <a:gd name="T87" fmla="*/ 2147483647 h 1152"/>
              <a:gd name="T88" fmla="*/ 2147483647 w 1125"/>
              <a:gd name="T89" fmla="*/ 2147483647 h 1152"/>
              <a:gd name="T90" fmla="*/ 2147483647 w 1125"/>
              <a:gd name="T91" fmla="*/ 2147483647 h 1152"/>
              <a:gd name="T92" fmla="*/ 2147483647 w 1125"/>
              <a:gd name="T93" fmla="*/ 2147483647 h 1152"/>
              <a:gd name="T94" fmla="*/ 2147483647 w 1125"/>
              <a:gd name="T95" fmla="*/ 2147483647 h 1152"/>
              <a:gd name="T96" fmla="*/ 2147483647 w 1125"/>
              <a:gd name="T97" fmla="*/ 2147483647 h 1152"/>
              <a:gd name="T98" fmla="*/ 2147483647 w 1125"/>
              <a:gd name="T99" fmla="*/ 2147483647 h 1152"/>
              <a:gd name="T100" fmla="*/ 2147483647 w 1125"/>
              <a:gd name="T101" fmla="*/ 2147483647 h 1152"/>
              <a:gd name="T102" fmla="*/ 2147483647 w 1125"/>
              <a:gd name="T103" fmla="*/ 0 h 1152"/>
              <a:gd name="T104" fmla="*/ 2147483647 w 1125"/>
              <a:gd name="T105" fmla="*/ 2147483647 h 115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125"/>
              <a:gd name="T160" fmla="*/ 0 h 1152"/>
              <a:gd name="T161" fmla="*/ 1125 w 1125"/>
              <a:gd name="T162" fmla="*/ 1152 h 115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125" h="1152">
                <a:moveTo>
                  <a:pt x="0" y="5"/>
                </a:moveTo>
                <a:lnTo>
                  <a:pt x="7" y="13"/>
                </a:lnTo>
                <a:lnTo>
                  <a:pt x="27" y="34"/>
                </a:lnTo>
                <a:lnTo>
                  <a:pt x="57" y="63"/>
                </a:lnTo>
                <a:lnTo>
                  <a:pt x="96" y="96"/>
                </a:lnTo>
                <a:lnTo>
                  <a:pt x="115" y="113"/>
                </a:lnTo>
                <a:lnTo>
                  <a:pt x="139" y="132"/>
                </a:lnTo>
                <a:lnTo>
                  <a:pt x="165" y="147"/>
                </a:lnTo>
                <a:lnTo>
                  <a:pt x="190" y="165"/>
                </a:lnTo>
                <a:lnTo>
                  <a:pt x="214" y="178"/>
                </a:lnTo>
                <a:lnTo>
                  <a:pt x="241" y="192"/>
                </a:lnTo>
                <a:lnTo>
                  <a:pt x="270" y="201"/>
                </a:lnTo>
                <a:lnTo>
                  <a:pt x="298" y="209"/>
                </a:lnTo>
                <a:lnTo>
                  <a:pt x="338" y="218"/>
                </a:lnTo>
                <a:lnTo>
                  <a:pt x="364" y="226"/>
                </a:lnTo>
                <a:lnTo>
                  <a:pt x="369" y="230"/>
                </a:lnTo>
                <a:lnTo>
                  <a:pt x="372" y="232"/>
                </a:lnTo>
                <a:lnTo>
                  <a:pt x="372" y="236"/>
                </a:lnTo>
                <a:lnTo>
                  <a:pt x="369" y="238"/>
                </a:lnTo>
                <a:lnTo>
                  <a:pt x="358" y="241"/>
                </a:lnTo>
                <a:lnTo>
                  <a:pt x="341" y="245"/>
                </a:lnTo>
                <a:lnTo>
                  <a:pt x="328" y="249"/>
                </a:lnTo>
                <a:lnTo>
                  <a:pt x="316" y="255"/>
                </a:lnTo>
                <a:lnTo>
                  <a:pt x="313" y="259"/>
                </a:lnTo>
                <a:lnTo>
                  <a:pt x="310" y="266"/>
                </a:lnTo>
                <a:lnTo>
                  <a:pt x="310" y="274"/>
                </a:lnTo>
                <a:lnTo>
                  <a:pt x="308" y="286"/>
                </a:lnTo>
                <a:lnTo>
                  <a:pt x="308" y="312"/>
                </a:lnTo>
                <a:lnTo>
                  <a:pt x="308" y="343"/>
                </a:lnTo>
                <a:lnTo>
                  <a:pt x="308" y="374"/>
                </a:lnTo>
                <a:lnTo>
                  <a:pt x="305" y="403"/>
                </a:lnTo>
                <a:lnTo>
                  <a:pt x="303" y="414"/>
                </a:lnTo>
                <a:lnTo>
                  <a:pt x="298" y="424"/>
                </a:lnTo>
                <a:lnTo>
                  <a:pt x="295" y="431"/>
                </a:lnTo>
                <a:lnTo>
                  <a:pt x="286" y="437"/>
                </a:lnTo>
                <a:lnTo>
                  <a:pt x="272" y="445"/>
                </a:lnTo>
                <a:lnTo>
                  <a:pt x="259" y="452"/>
                </a:lnTo>
                <a:lnTo>
                  <a:pt x="247" y="462"/>
                </a:lnTo>
                <a:lnTo>
                  <a:pt x="239" y="470"/>
                </a:lnTo>
                <a:lnTo>
                  <a:pt x="237" y="479"/>
                </a:lnTo>
                <a:lnTo>
                  <a:pt x="237" y="489"/>
                </a:lnTo>
                <a:lnTo>
                  <a:pt x="244" y="499"/>
                </a:lnTo>
                <a:lnTo>
                  <a:pt x="256" y="508"/>
                </a:lnTo>
                <a:lnTo>
                  <a:pt x="264" y="514"/>
                </a:lnTo>
                <a:lnTo>
                  <a:pt x="270" y="522"/>
                </a:lnTo>
                <a:lnTo>
                  <a:pt x="275" y="529"/>
                </a:lnTo>
                <a:lnTo>
                  <a:pt x="280" y="541"/>
                </a:lnTo>
                <a:lnTo>
                  <a:pt x="289" y="564"/>
                </a:lnTo>
                <a:lnTo>
                  <a:pt x="295" y="591"/>
                </a:lnTo>
                <a:lnTo>
                  <a:pt x="298" y="617"/>
                </a:lnTo>
                <a:lnTo>
                  <a:pt x="300" y="644"/>
                </a:lnTo>
                <a:lnTo>
                  <a:pt x="300" y="667"/>
                </a:lnTo>
                <a:lnTo>
                  <a:pt x="298" y="685"/>
                </a:lnTo>
                <a:lnTo>
                  <a:pt x="292" y="700"/>
                </a:lnTo>
                <a:lnTo>
                  <a:pt x="289" y="713"/>
                </a:lnTo>
                <a:lnTo>
                  <a:pt x="283" y="729"/>
                </a:lnTo>
                <a:lnTo>
                  <a:pt x="280" y="742"/>
                </a:lnTo>
                <a:lnTo>
                  <a:pt x="280" y="756"/>
                </a:lnTo>
                <a:lnTo>
                  <a:pt x="280" y="769"/>
                </a:lnTo>
                <a:lnTo>
                  <a:pt x="286" y="782"/>
                </a:lnTo>
                <a:lnTo>
                  <a:pt x="298" y="796"/>
                </a:lnTo>
                <a:lnTo>
                  <a:pt x="300" y="805"/>
                </a:lnTo>
                <a:lnTo>
                  <a:pt x="300" y="823"/>
                </a:lnTo>
                <a:lnTo>
                  <a:pt x="298" y="842"/>
                </a:lnTo>
                <a:lnTo>
                  <a:pt x="292" y="867"/>
                </a:lnTo>
                <a:lnTo>
                  <a:pt x="286" y="896"/>
                </a:lnTo>
                <a:lnTo>
                  <a:pt x="280" y="926"/>
                </a:lnTo>
                <a:lnTo>
                  <a:pt x="277" y="959"/>
                </a:lnTo>
                <a:lnTo>
                  <a:pt x="275" y="990"/>
                </a:lnTo>
                <a:lnTo>
                  <a:pt x="275" y="1022"/>
                </a:lnTo>
                <a:lnTo>
                  <a:pt x="280" y="1053"/>
                </a:lnTo>
                <a:lnTo>
                  <a:pt x="286" y="1066"/>
                </a:lnTo>
                <a:lnTo>
                  <a:pt x="292" y="1080"/>
                </a:lnTo>
                <a:lnTo>
                  <a:pt x="300" y="1093"/>
                </a:lnTo>
                <a:lnTo>
                  <a:pt x="308" y="1105"/>
                </a:lnTo>
                <a:lnTo>
                  <a:pt x="322" y="1114"/>
                </a:lnTo>
                <a:lnTo>
                  <a:pt x="333" y="1124"/>
                </a:lnTo>
                <a:lnTo>
                  <a:pt x="349" y="1134"/>
                </a:lnTo>
                <a:lnTo>
                  <a:pt x="367" y="1139"/>
                </a:lnTo>
                <a:lnTo>
                  <a:pt x="385" y="1145"/>
                </a:lnTo>
                <a:lnTo>
                  <a:pt x="407" y="1149"/>
                </a:lnTo>
                <a:lnTo>
                  <a:pt x="433" y="1151"/>
                </a:lnTo>
                <a:lnTo>
                  <a:pt x="460" y="1151"/>
                </a:lnTo>
                <a:lnTo>
                  <a:pt x="515" y="1147"/>
                </a:lnTo>
                <a:lnTo>
                  <a:pt x="562" y="1143"/>
                </a:lnTo>
                <a:lnTo>
                  <a:pt x="607" y="1137"/>
                </a:lnTo>
                <a:lnTo>
                  <a:pt x="641" y="1132"/>
                </a:lnTo>
                <a:lnTo>
                  <a:pt x="673" y="1124"/>
                </a:lnTo>
                <a:lnTo>
                  <a:pt x="700" y="1114"/>
                </a:lnTo>
                <a:lnTo>
                  <a:pt x="722" y="1107"/>
                </a:lnTo>
                <a:lnTo>
                  <a:pt x="742" y="1095"/>
                </a:lnTo>
                <a:lnTo>
                  <a:pt x="757" y="1086"/>
                </a:lnTo>
                <a:lnTo>
                  <a:pt x="769" y="1076"/>
                </a:lnTo>
                <a:lnTo>
                  <a:pt x="776" y="1064"/>
                </a:lnTo>
                <a:lnTo>
                  <a:pt x="782" y="1055"/>
                </a:lnTo>
                <a:lnTo>
                  <a:pt x="785" y="1045"/>
                </a:lnTo>
                <a:lnTo>
                  <a:pt x="788" y="1036"/>
                </a:lnTo>
                <a:lnTo>
                  <a:pt x="788" y="1026"/>
                </a:lnTo>
                <a:lnTo>
                  <a:pt x="785" y="1018"/>
                </a:lnTo>
                <a:lnTo>
                  <a:pt x="785" y="993"/>
                </a:lnTo>
                <a:lnTo>
                  <a:pt x="793" y="953"/>
                </a:lnTo>
                <a:lnTo>
                  <a:pt x="805" y="901"/>
                </a:lnTo>
                <a:lnTo>
                  <a:pt x="818" y="846"/>
                </a:lnTo>
                <a:lnTo>
                  <a:pt x="832" y="794"/>
                </a:lnTo>
                <a:lnTo>
                  <a:pt x="845" y="748"/>
                </a:lnTo>
                <a:lnTo>
                  <a:pt x="854" y="717"/>
                </a:lnTo>
                <a:lnTo>
                  <a:pt x="857" y="706"/>
                </a:lnTo>
                <a:lnTo>
                  <a:pt x="766" y="664"/>
                </a:lnTo>
                <a:lnTo>
                  <a:pt x="769" y="664"/>
                </a:lnTo>
                <a:lnTo>
                  <a:pt x="775" y="660"/>
                </a:lnTo>
                <a:lnTo>
                  <a:pt x="779" y="656"/>
                </a:lnTo>
                <a:lnTo>
                  <a:pt x="788" y="650"/>
                </a:lnTo>
                <a:lnTo>
                  <a:pt x="799" y="642"/>
                </a:lnTo>
                <a:lnTo>
                  <a:pt x="809" y="635"/>
                </a:lnTo>
                <a:lnTo>
                  <a:pt x="818" y="627"/>
                </a:lnTo>
                <a:lnTo>
                  <a:pt x="826" y="619"/>
                </a:lnTo>
                <a:lnTo>
                  <a:pt x="838" y="598"/>
                </a:lnTo>
                <a:lnTo>
                  <a:pt x="848" y="560"/>
                </a:lnTo>
                <a:lnTo>
                  <a:pt x="860" y="510"/>
                </a:lnTo>
                <a:lnTo>
                  <a:pt x="868" y="452"/>
                </a:lnTo>
                <a:lnTo>
                  <a:pt x="875" y="395"/>
                </a:lnTo>
                <a:lnTo>
                  <a:pt x="875" y="345"/>
                </a:lnTo>
                <a:lnTo>
                  <a:pt x="875" y="324"/>
                </a:lnTo>
                <a:lnTo>
                  <a:pt x="871" y="307"/>
                </a:lnTo>
                <a:lnTo>
                  <a:pt x="868" y="301"/>
                </a:lnTo>
                <a:lnTo>
                  <a:pt x="865" y="295"/>
                </a:lnTo>
                <a:lnTo>
                  <a:pt x="862" y="291"/>
                </a:lnTo>
                <a:lnTo>
                  <a:pt x="857" y="289"/>
                </a:lnTo>
                <a:lnTo>
                  <a:pt x="871" y="284"/>
                </a:lnTo>
                <a:lnTo>
                  <a:pt x="901" y="268"/>
                </a:lnTo>
                <a:lnTo>
                  <a:pt x="947" y="245"/>
                </a:lnTo>
                <a:lnTo>
                  <a:pt x="998" y="215"/>
                </a:lnTo>
                <a:lnTo>
                  <a:pt x="1025" y="197"/>
                </a:lnTo>
                <a:lnTo>
                  <a:pt x="1046" y="180"/>
                </a:lnTo>
                <a:lnTo>
                  <a:pt x="1072" y="161"/>
                </a:lnTo>
                <a:lnTo>
                  <a:pt x="1091" y="142"/>
                </a:lnTo>
                <a:lnTo>
                  <a:pt x="1105" y="122"/>
                </a:lnTo>
                <a:lnTo>
                  <a:pt x="1118" y="103"/>
                </a:lnTo>
                <a:lnTo>
                  <a:pt x="1121" y="94"/>
                </a:lnTo>
                <a:lnTo>
                  <a:pt x="1124" y="84"/>
                </a:lnTo>
                <a:lnTo>
                  <a:pt x="1124" y="76"/>
                </a:lnTo>
                <a:lnTo>
                  <a:pt x="1124" y="67"/>
                </a:lnTo>
                <a:lnTo>
                  <a:pt x="1121" y="63"/>
                </a:lnTo>
                <a:lnTo>
                  <a:pt x="1118" y="57"/>
                </a:lnTo>
                <a:lnTo>
                  <a:pt x="1113" y="53"/>
                </a:lnTo>
                <a:lnTo>
                  <a:pt x="1108" y="50"/>
                </a:lnTo>
                <a:lnTo>
                  <a:pt x="1091" y="44"/>
                </a:lnTo>
                <a:lnTo>
                  <a:pt x="1069" y="36"/>
                </a:lnTo>
                <a:lnTo>
                  <a:pt x="1042" y="30"/>
                </a:lnTo>
                <a:lnTo>
                  <a:pt x="1010" y="25"/>
                </a:lnTo>
                <a:lnTo>
                  <a:pt x="977" y="21"/>
                </a:lnTo>
                <a:lnTo>
                  <a:pt x="940" y="17"/>
                </a:lnTo>
                <a:lnTo>
                  <a:pt x="854" y="9"/>
                </a:lnTo>
                <a:lnTo>
                  <a:pt x="760" y="5"/>
                </a:lnTo>
                <a:lnTo>
                  <a:pt x="658" y="2"/>
                </a:lnTo>
                <a:lnTo>
                  <a:pt x="553" y="0"/>
                </a:lnTo>
                <a:lnTo>
                  <a:pt x="349" y="0"/>
                </a:lnTo>
                <a:lnTo>
                  <a:pt x="172" y="2"/>
                </a:lnTo>
                <a:lnTo>
                  <a:pt x="46" y="5"/>
                </a:lnTo>
                <a:lnTo>
                  <a:pt x="0" y="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2" name="Freeform 38">
            <a:extLst>
              <a:ext uri="{FF2B5EF4-FFF2-40B4-BE49-F238E27FC236}">
                <a16:creationId xmlns:a16="http://schemas.microsoft.com/office/drawing/2014/main" id="{E284E5A2-7E54-4186-A414-41F9F7D5C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2986088"/>
            <a:ext cx="876300" cy="223837"/>
          </a:xfrm>
          <a:custGeom>
            <a:avLst/>
            <a:gdLst>
              <a:gd name="T0" fmla="*/ 2147483647 w 621"/>
              <a:gd name="T1" fmla="*/ 0 h 187"/>
              <a:gd name="T2" fmla="*/ 0 w 621"/>
              <a:gd name="T3" fmla="*/ 2147483647 h 187"/>
              <a:gd name="T4" fmla="*/ 2147483647 w 621"/>
              <a:gd name="T5" fmla="*/ 2147483647 h 187"/>
              <a:gd name="T6" fmla="*/ 2147483647 w 621"/>
              <a:gd name="T7" fmla="*/ 2147483647 h 187"/>
              <a:gd name="T8" fmla="*/ 2147483647 w 621"/>
              <a:gd name="T9" fmla="*/ 2147483647 h 187"/>
              <a:gd name="T10" fmla="*/ 2147483647 w 621"/>
              <a:gd name="T11" fmla="*/ 2147483647 h 187"/>
              <a:gd name="T12" fmla="*/ 2147483647 w 621"/>
              <a:gd name="T13" fmla="*/ 2147483647 h 187"/>
              <a:gd name="T14" fmla="*/ 2147483647 w 621"/>
              <a:gd name="T15" fmla="*/ 2147483647 h 187"/>
              <a:gd name="T16" fmla="*/ 2147483647 w 621"/>
              <a:gd name="T17" fmla="*/ 2147483647 h 187"/>
              <a:gd name="T18" fmla="*/ 2147483647 w 621"/>
              <a:gd name="T19" fmla="*/ 2147483647 h 187"/>
              <a:gd name="T20" fmla="*/ 2147483647 w 621"/>
              <a:gd name="T21" fmla="*/ 2147483647 h 187"/>
              <a:gd name="T22" fmla="*/ 2147483647 w 621"/>
              <a:gd name="T23" fmla="*/ 2147483647 h 187"/>
              <a:gd name="T24" fmla="*/ 2147483647 w 621"/>
              <a:gd name="T25" fmla="*/ 2147483647 h 187"/>
              <a:gd name="T26" fmla="*/ 2147483647 w 621"/>
              <a:gd name="T27" fmla="*/ 2147483647 h 187"/>
              <a:gd name="T28" fmla="*/ 2147483647 w 621"/>
              <a:gd name="T29" fmla="*/ 2147483647 h 187"/>
              <a:gd name="T30" fmla="*/ 2147483647 w 621"/>
              <a:gd name="T31" fmla="*/ 2147483647 h 187"/>
              <a:gd name="T32" fmla="*/ 2147483647 w 621"/>
              <a:gd name="T33" fmla="*/ 2147483647 h 187"/>
              <a:gd name="T34" fmla="*/ 2147483647 w 621"/>
              <a:gd name="T35" fmla="*/ 2147483647 h 187"/>
              <a:gd name="T36" fmla="*/ 2147483647 w 621"/>
              <a:gd name="T37" fmla="*/ 2147483647 h 187"/>
              <a:gd name="T38" fmla="*/ 2147483647 w 621"/>
              <a:gd name="T39" fmla="*/ 2147483647 h 187"/>
              <a:gd name="T40" fmla="*/ 2147483647 w 621"/>
              <a:gd name="T41" fmla="*/ 2147483647 h 187"/>
              <a:gd name="T42" fmla="*/ 2147483647 w 621"/>
              <a:gd name="T43" fmla="*/ 2147483647 h 187"/>
              <a:gd name="T44" fmla="*/ 2147483647 w 621"/>
              <a:gd name="T45" fmla="*/ 2147483647 h 187"/>
              <a:gd name="T46" fmla="*/ 2147483647 w 621"/>
              <a:gd name="T47" fmla="*/ 2147483647 h 187"/>
              <a:gd name="T48" fmla="*/ 2147483647 w 621"/>
              <a:gd name="T49" fmla="*/ 2147483647 h 187"/>
              <a:gd name="T50" fmla="*/ 2147483647 w 621"/>
              <a:gd name="T51" fmla="*/ 2147483647 h 187"/>
              <a:gd name="T52" fmla="*/ 2147483647 w 621"/>
              <a:gd name="T53" fmla="*/ 2147483647 h 187"/>
              <a:gd name="T54" fmla="*/ 2147483647 w 621"/>
              <a:gd name="T55" fmla="*/ 2147483647 h 187"/>
              <a:gd name="T56" fmla="*/ 2147483647 w 621"/>
              <a:gd name="T57" fmla="*/ 2147483647 h 187"/>
              <a:gd name="T58" fmla="*/ 2147483647 w 621"/>
              <a:gd name="T59" fmla="*/ 2147483647 h 187"/>
              <a:gd name="T60" fmla="*/ 2147483647 w 621"/>
              <a:gd name="T61" fmla="*/ 2147483647 h 187"/>
              <a:gd name="T62" fmla="*/ 2147483647 w 621"/>
              <a:gd name="T63" fmla="*/ 2147483647 h 187"/>
              <a:gd name="T64" fmla="*/ 2147483647 w 621"/>
              <a:gd name="T65" fmla="*/ 2147483647 h 187"/>
              <a:gd name="T66" fmla="*/ 2147483647 w 621"/>
              <a:gd name="T67" fmla="*/ 2147483647 h 187"/>
              <a:gd name="T68" fmla="*/ 2147483647 w 621"/>
              <a:gd name="T69" fmla="*/ 2147483647 h 187"/>
              <a:gd name="T70" fmla="*/ 2147483647 w 621"/>
              <a:gd name="T71" fmla="*/ 2147483647 h 187"/>
              <a:gd name="T72" fmla="*/ 2147483647 w 621"/>
              <a:gd name="T73" fmla="*/ 2147483647 h 187"/>
              <a:gd name="T74" fmla="*/ 2147483647 w 621"/>
              <a:gd name="T75" fmla="*/ 2147483647 h 187"/>
              <a:gd name="T76" fmla="*/ 2147483647 w 621"/>
              <a:gd name="T77" fmla="*/ 0 h 187"/>
              <a:gd name="T78" fmla="*/ 2147483647 w 621"/>
              <a:gd name="T79" fmla="*/ 0 h 1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21"/>
              <a:gd name="T121" fmla="*/ 0 h 187"/>
              <a:gd name="T122" fmla="*/ 621 w 621"/>
              <a:gd name="T123" fmla="*/ 187 h 18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21" h="187">
                <a:moveTo>
                  <a:pt x="9" y="0"/>
                </a:moveTo>
                <a:lnTo>
                  <a:pt x="0" y="31"/>
                </a:lnTo>
                <a:lnTo>
                  <a:pt x="17" y="29"/>
                </a:lnTo>
                <a:lnTo>
                  <a:pt x="68" y="27"/>
                </a:lnTo>
                <a:lnTo>
                  <a:pt x="100" y="27"/>
                </a:lnTo>
                <a:lnTo>
                  <a:pt x="139" y="29"/>
                </a:lnTo>
                <a:lnTo>
                  <a:pt x="182" y="31"/>
                </a:lnTo>
                <a:lnTo>
                  <a:pt x="229" y="37"/>
                </a:lnTo>
                <a:lnTo>
                  <a:pt x="279" y="42"/>
                </a:lnTo>
                <a:lnTo>
                  <a:pt x="329" y="52"/>
                </a:lnTo>
                <a:lnTo>
                  <a:pt x="381" y="65"/>
                </a:lnTo>
                <a:lnTo>
                  <a:pt x="431" y="81"/>
                </a:lnTo>
                <a:lnTo>
                  <a:pt x="457" y="90"/>
                </a:lnTo>
                <a:lnTo>
                  <a:pt x="483" y="102"/>
                </a:lnTo>
                <a:lnTo>
                  <a:pt x="507" y="112"/>
                </a:lnTo>
                <a:lnTo>
                  <a:pt x="530" y="125"/>
                </a:lnTo>
                <a:lnTo>
                  <a:pt x="554" y="138"/>
                </a:lnTo>
                <a:lnTo>
                  <a:pt x="576" y="154"/>
                </a:lnTo>
                <a:lnTo>
                  <a:pt x="598" y="169"/>
                </a:lnTo>
                <a:lnTo>
                  <a:pt x="620" y="186"/>
                </a:lnTo>
                <a:lnTo>
                  <a:pt x="618" y="179"/>
                </a:lnTo>
                <a:lnTo>
                  <a:pt x="609" y="160"/>
                </a:lnTo>
                <a:lnTo>
                  <a:pt x="600" y="146"/>
                </a:lnTo>
                <a:lnTo>
                  <a:pt x="585" y="131"/>
                </a:lnTo>
                <a:lnTo>
                  <a:pt x="566" y="113"/>
                </a:lnTo>
                <a:lnTo>
                  <a:pt x="540" y="98"/>
                </a:lnTo>
                <a:lnTo>
                  <a:pt x="507" y="81"/>
                </a:lnTo>
                <a:lnTo>
                  <a:pt x="467" y="64"/>
                </a:lnTo>
                <a:lnTo>
                  <a:pt x="443" y="56"/>
                </a:lnTo>
                <a:lnTo>
                  <a:pt x="417" y="48"/>
                </a:lnTo>
                <a:lnTo>
                  <a:pt x="389" y="41"/>
                </a:lnTo>
                <a:lnTo>
                  <a:pt x="359" y="33"/>
                </a:lnTo>
                <a:lnTo>
                  <a:pt x="324" y="27"/>
                </a:lnTo>
                <a:lnTo>
                  <a:pt x="289" y="21"/>
                </a:lnTo>
                <a:lnTo>
                  <a:pt x="250" y="16"/>
                </a:lnTo>
                <a:lnTo>
                  <a:pt x="209" y="10"/>
                </a:lnTo>
                <a:lnTo>
                  <a:pt x="163" y="6"/>
                </a:lnTo>
                <a:lnTo>
                  <a:pt x="116" y="4"/>
                </a:lnTo>
                <a:lnTo>
                  <a:pt x="63" y="0"/>
                </a:lnTo>
                <a:lnTo>
                  <a:pt x="9" y="0"/>
                </a:lnTo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3" name="Freeform 39">
            <a:extLst>
              <a:ext uri="{FF2B5EF4-FFF2-40B4-BE49-F238E27FC236}">
                <a16:creationId xmlns:a16="http://schemas.microsoft.com/office/drawing/2014/main" id="{13A34F20-D991-4340-9DCF-173331774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475" y="3113088"/>
            <a:ext cx="876300" cy="223837"/>
          </a:xfrm>
          <a:custGeom>
            <a:avLst/>
            <a:gdLst>
              <a:gd name="T0" fmla="*/ 2147483647 w 621"/>
              <a:gd name="T1" fmla="*/ 0 h 187"/>
              <a:gd name="T2" fmla="*/ 0 w 621"/>
              <a:gd name="T3" fmla="*/ 2147483647 h 187"/>
              <a:gd name="T4" fmla="*/ 2147483647 w 621"/>
              <a:gd name="T5" fmla="*/ 2147483647 h 187"/>
              <a:gd name="T6" fmla="*/ 2147483647 w 621"/>
              <a:gd name="T7" fmla="*/ 2147483647 h 187"/>
              <a:gd name="T8" fmla="*/ 2147483647 w 621"/>
              <a:gd name="T9" fmla="*/ 2147483647 h 187"/>
              <a:gd name="T10" fmla="*/ 2147483647 w 621"/>
              <a:gd name="T11" fmla="*/ 2147483647 h 187"/>
              <a:gd name="T12" fmla="*/ 2147483647 w 621"/>
              <a:gd name="T13" fmla="*/ 2147483647 h 187"/>
              <a:gd name="T14" fmla="*/ 2147483647 w 621"/>
              <a:gd name="T15" fmla="*/ 2147483647 h 187"/>
              <a:gd name="T16" fmla="*/ 2147483647 w 621"/>
              <a:gd name="T17" fmla="*/ 2147483647 h 187"/>
              <a:gd name="T18" fmla="*/ 2147483647 w 621"/>
              <a:gd name="T19" fmla="*/ 2147483647 h 187"/>
              <a:gd name="T20" fmla="*/ 2147483647 w 621"/>
              <a:gd name="T21" fmla="*/ 2147483647 h 187"/>
              <a:gd name="T22" fmla="*/ 2147483647 w 621"/>
              <a:gd name="T23" fmla="*/ 2147483647 h 187"/>
              <a:gd name="T24" fmla="*/ 2147483647 w 621"/>
              <a:gd name="T25" fmla="*/ 2147483647 h 187"/>
              <a:gd name="T26" fmla="*/ 2147483647 w 621"/>
              <a:gd name="T27" fmla="*/ 2147483647 h 187"/>
              <a:gd name="T28" fmla="*/ 2147483647 w 621"/>
              <a:gd name="T29" fmla="*/ 2147483647 h 187"/>
              <a:gd name="T30" fmla="*/ 2147483647 w 621"/>
              <a:gd name="T31" fmla="*/ 2147483647 h 187"/>
              <a:gd name="T32" fmla="*/ 2147483647 w 621"/>
              <a:gd name="T33" fmla="*/ 2147483647 h 187"/>
              <a:gd name="T34" fmla="*/ 2147483647 w 621"/>
              <a:gd name="T35" fmla="*/ 2147483647 h 187"/>
              <a:gd name="T36" fmla="*/ 2147483647 w 621"/>
              <a:gd name="T37" fmla="*/ 2147483647 h 187"/>
              <a:gd name="T38" fmla="*/ 2147483647 w 621"/>
              <a:gd name="T39" fmla="*/ 2147483647 h 187"/>
              <a:gd name="T40" fmla="*/ 2147483647 w 621"/>
              <a:gd name="T41" fmla="*/ 2147483647 h 187"/>
              <a:gd name="T42" fmla="*/ 2147483647 w 621"/>
              <a:gd name="T43" fmla="*/ 2147483647 h 187"/>
              <a:gd name="T44" fmla="*/ 2147483647 w 621"/>
              <a:gd name="T45" fmla="*/ 2147483647 h 187"/>
              <a:gd name="T46" fmla="*/ 2147483647 w 621"/>
              <a:gd name="T47" fmla="*/ 2147483647 h 187"/>
              <a:gd name="T48" fmla="*/ 2147483647 w 621"/>
              <a:gd name="T49" fmla="*/ 2147483647 h 187"/>
              <a:gd name="T50" fmla="*/ 2147483647 w 621"/>
              <a:gd name="T51" fmla="*/ 2147483647 h 187"/>
              <a:gd name="T52" fmla="*/ 2147483647 w 621"/>
              <a:gd name="T53" fmla="*/ 2147483647 h 187"/>
              <a:gd name="T54" fmla="*/ 2147483647 w 621"/>
              <a:gd name="T55" fmla="*/ 2147483647 h 187"/>
              <a:gd name="T56" fmla="*/ 2147483647 w 621"/>
              <a:gd name="T57" fmla="*/ 2147483647 h 187"/>
              <a:gd name="T58" fmla="*/ 2147483647 w 621"/>
              <a:gd name="T59" fmla="*/ 2147483647 h 187"/>
              <a:gd name="T60" fmla="*/ 2147483647 w 621"/>
              <a:gd name="T61" fmla="*/ 2147483647 h 187"/>
              <a:gd name="T62" fmla="*/ 2147483647 w 621"/>
              <a:gd name="T63" fmla="*/ 2147483647 h 187"/>
              <a:gd name="T64" fmla="*/ 2147483647 w 621"/>
              <a:gd name="T65" fmla="*/ 2147483647 h 187"/>
              <a:gd name="T66" fmla="*/ 2147483647 w 621"/>
              <a:gd name="T67" fmla="*/ 2147483647 h 187"/>
              <a:gd name="T68" fmla="*/ 2147483647 w 621"/>
              <a:gd name="T69" fmla="*/ 2147483647 h 187"/>
              <a:gd name="T70" fmla="*/ 2147483647 w 621"/>
              <a:gd name="T71" fmla="*/ 2147483647 h 187"/>
              <a:gd name="T72" fmla="*/ 2147483647 w 621"/>
              <a:gd name="T73" fmla="*/ 2147483647 h 187"/>
              <a:gd name="T74" fmla="*/ 2147483647 w 621"/>
              <a:gd name="T75" fmla="*/ 2147483647 h 187"/>
              <a:gd name="T76" fmla="*/ 2147483647 w 621"/>
              <a:gd name="T77" fmla="*/ 0 h 187"/>
              <a:gd name="T78" fmla="*/ 2147483647 w 621"/>
              <a:gd name="T79" fmla="*/ 0 h 18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21"/>
              <a:gd name="T121" fmla="*/ 0 h 187"/>
              <a:gd name="T122" fmla="*/ 621 w 621"/>
              <a:gd name="T123" fmla="*/ 187 h 18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21" h="187">
                <a:moveTo>
                  <a:pt x="9" y="0"/>
                </a:moveTo>
                <a:lnTo>
                  <a:pt x="0" y="31"/>
                </a:lnTo>
                <a:lnTo>
                  <a:pt x="17" y="29"/>
                </a:lnTo>
                <a:lnTo>
                  <a:pt x="68" y="27"/>
                </a:lnTo>
                <a:lnTo>
                  <a:pt x="100" y="27"/>
                </a:lnTo>
                <a:lnTo>
                  <a:pt x="139" y="29"/>
                </a:lnTo>
                <a:lnTo>
                  <a:pt x="182" y="31"/>
                </a:lnTo>
                <a:lnTo>
                  <a:pt x="229" y="37"/>
                </a:lnTo>
                <a:lnTo>
                  <a:pt x="279" y="42"/>
                </a:lnTo>
                <a:lnTo>
                  <a:pt x="329" y="52"/>
                </a:lnTo>
                <a:lnTo>
                  <a:pt x="381" y="65"/>
                </a:lnTo>
                <a:lnTo>
                  <a:pt x="431" y="81"/>
                </a:lnTo>
                <a:lnTo>
                  <a:pt x="457" y="90"/>
                </a:lnTo>
                <a:lnTo>
                  <a:pt x="483" y="102"/>
                </a:lnTo>
                <a:lnTo>
                  <a:pt x="507" y="112"/>
                </a:lnTo>
                <a:lnTo>
                  <a:pt x="530" y="125"/>
                </a:lnTo>
                <a:lnTo>
                  <a:pt x="554" y="138"/>
                </a:lnTo>
                <a:lnTo>
                  <a:pt x="576" y="154"/>
                </a:lnTo>
                <a:lnTo>
                  <a:pt x="598" y="169"/>
                </a:lnTo>
                <a:lnTo>
                  <a:pt x="620" y="186"/>
                </a:lnTo>
                <a:lnTo>
                  <a:pt x="618" y="179"/>
                </a:lnTo>
                <a:lnTo>
                  <a:pt x="609" y="160"/>
                </a:lnTo>
                <a:lnTo>
                  <a:pt x="600" y="146"/>
                </a:lnTo>
                <a:lnTo>
                  <a:pt x="585" y="131"/>
                </a:lnTo>
                <a:lnTo>
                  <a:pt x="566" y="113"/>
                </a:lnTo>
                <a:lnTo>
                  <a:pt x="540" y="98"/>
                </a:lnTo>
                <a:lnTo>
                  <a:pt x="507" y="81"/>
                </a:lnTo>
                <a:lnTo>
                  <a:pt x="467" y="64"/>
                </a:lnTo>
                <a:lnTo>
                  <a:pt x="443" y="56"/>
                </a:lnTo>
                <a:lnTo>
                  <a:pt x="417" y="48"/>
                </a:lnTo>
                <a:lnTo>
                  <a:pt x="389" y="41"/>
                </a:lnTo>
                <a:lnTo>
                  <a:pt x="359" y="33"/>
                </a:lnTo>
                <a:lnTo>
                  <a:pt x="324" y="27"/>
                </a:lnTo>
                <a:lnTo>
                  <a:pt x="289" y="21"/>
                </a:lnTo>
                <a:lnTo>
                  <a:pt x="250" y="16"/>
                </a:lnTo>
                <a:lnTo>
                  <a:pt x="209" y="10"/>
                </a:lnTo>
                <a:lnTo>
                  <a:pt x="163" y="6"/>
                </a:lnTo>
                <a:lnTo>
                  <a:pt x="116" y="4"/>
                </a:lnTo>
                <a:lnTo>
                  <a:pt x="63" y="0"/>
                </a:lnTo>
                <a:lnTo>
                  <a:pt x="9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4" name="Freeform 40">
            <a:extLst>
              <a:ext uri="{FF2B5EF4-FFF2-40B4-BE49-F238E27FC236}">
                <a16:creationId xmlns:a16="http://schemas.microsoft.com/office/drawing/2014/main" id="{22A74C7C-9D0C-4A69-B322-56E71963A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3016250"/>
            <a:ext cx="1862138" cy="1057275"/>
          </a:xfrm>
          <a:custGeom>
            <a:avLst/>
            <a:gdLst>
              <a:gd name="T0" fmla="*/ 2147483647 w 1320"/>
              <a:gd name="T1" fmla="*/ 2147483647 h 888"/>
              <a:gd name="T2" fmla="*/ 2147483647 w 1320"/>
              <a:gd name="T3" fmla="*/ 2147483647 h 888"/>
              <a:gd name="T4" fmla="*/ 2147483647 w 1320"/>
              <a:gd name="T5" fmla="*/ 2147483647 h 888"/>
              <a:gd name="T6" fmla="*/ 2147483647 w 1320"/>
              <a:gd name="T7" fmla="*/ 2147483647 h 888"/>
              <a:gd name="T8" fmla="*/ 2147483647 w 1320"/>
              <a:gd name="T9" fmla="*/ 2147483647 h 888"/>
              <a:gd name="T10" fmla="*/ 2147483647 w 1320"/>
              <a:gd name="T11" fmla="*/ 2147483647 h 888"/>
              <a:gd name="T12" fmla="*/ 2147483647 w 1320"/>
              <a:gd name="T13" fmla="*/ 2147483647 h 888"/>
              <a:gd name="T14" fmla="*/ 2147483647 w 1320"/>
              <a:gd name="T15" fmla="*/ 2147483647 h 888"/>
              <a:gd name="T16" fmla="*/ 2147483647 w 1320"/>
              <a:gd name="T17" fmla="*/ 2147483647 h 888"/>
              <a:gd name="T18" fmla="*/ 2147483647 w 1320"/>
              <a:gd name="T19" fmla="*/ 2147483647 h 888"/>
              <a:gd name="T20" fmla="*/ 2147483647 w 1320"/>
              <a:gd name="T21" fmla="*/ 2147483647 h 888"/>
              <a:gd name="T22" fmla="*/ 2147483647 w 1320"/>
              <a:gd name="T23" fmla="*/ 2147483647 h 888"/>
              <a:gd name="T24" fmla="*/ 2147483647 w 1320"/>
              <a:gd name="T25" fmla="*/ 2147483647 h 888"/>
              <a:gd name="T26" fmla="*/ 0 w 1320"/>
              <a:gd name="T27" fmla="*/ 2147483647 h 888"/>
              <a:gd name="T28" fmla="*/ 2147483647 w 1320"/>
              <a:gd name="T29" fmla="*/ 2147483647 h 888"/>
              <a:gd name="T30" fmla="*/ 2147483647 w 1320"/>
              <a:gd name="T31" fmla="*/ 2147483647 h 888"/>
              <a:gd name="T32" fmla="*/ 2147483647 w 1320"/>
              <a:gd name="T33" fmla="*/ 2147483647 h 888"/>
              <a:gd name="T34" fmla="*/ 2147483647 w 1320"/>
              <a:gd name="T35" fmla="*/ 2147483647 h 888"/>
              <a:gd name="T36" fmla="*/ 2147483647 w 1320"/>
              <a:gd name="T37" fmla="*/ 2147483647 h 888"/>
              <a:gd name="T38" fmla="*/ 2147483647 w 1320"/>
              <a:gd name="T39" fmla="*/ 2147483647 h 888"/>
              <a:gd name="T40" fmla="*/ 2147483647 w 1320"/>
              <a:gd name="T41" fmla="*/ 2147483647 h 888"/>
              <a:gd name="T42" fmla="*/ 2147483647 w 1320"/>
              <a:gd name="T43" fmla="*/ 2147483647 h 888"/>
              <a:gd name="T44" fmla="*/ 2147483647 w 1320"/>
              <a:gd name="T45" fmla="*/ 2147483647 h 888"/>
              <a:gd name="T46" fmla="*/ 2147483647 w 1320"/>
              <a:gd name="T47" fmla="*/ 2147483647 h 888"/>
              <a:gd name="T48" fmla="*/ 2147483647 w 1320"/>
              <a:gd name="T49" fmla="*/ 2147483647 h 888"/>
              <a:gd name="T50" fmla="*/ 2147483647 w 1320"/>
              <a:gd name="T51" fmla="*/ 2147483647 h 888"/>
              <a:gd name="T52" fmla="*/ 2147483647 w 1320"/>
              <a:gd name="T53" fmla="*/ 2147483647 h 888"/>
              <a:gd name="T54" fmla="*/ 2147483647 w 1320"/>
              <a:gd name="T55" fmla="*/ 2147483647 h 888"/>
              <a:gd name="T56" fmla="*/ 2147483647 w 1320"/>
              <a:gd name="T57" fmla="*/ 2147483647 h 888"/>
              <a:gd name="T58" fmla="*/ 2147483647 w 1320"/>
              <a:gd name="T59" fmla="*/ 2147483647 h 888"/>
              <a:gd name="T60" fmla="*/ 2147483647 w 1320"/>
              <a:gd name="T61" fmla="*/ 2147483647 h 888"/>
              <a:gd name="T62" fmla="*/ 2147483647 w 1320"/>
              <a:gd name="T63" fmla="*/ 2147483647 h 888"/>
              <a:gd name="T64" fmla="*/ 2147483647 w 1320"/>
              <a:gd name="T65" fmla="*/ 2147483647 h 888"/>
              <a:gd name="T66" fmla="*/ 2147483647 w 1320"/>
              <a:gd name="T67" fmla="*/ 2147483647 h 888"/>
              <a:gd name="T68" fmla="*/ 2147483647 w 1320"/>
              <a:gd name="T69" fmla="*/ 2147483647 h 888"/>
              <a:gd name="T70" fmla="*/ 2147483647 w 1320"/>
              <a:gd name="T71" fmla="*/ 2147483647 h 888"/>
              <a:gd name="T72" fmla="*/ 2147483647 w 1320"/>
              <a:gd name="T73" fmla="*/ 2147483647 h 888"/>
              <a:gd name="T74" fmla="*/ 2147483647 w 1320"/>
              <a:gd name="T75" fmla="*/ 2147483647 h 888"/>
              <a:gd name="T76" fmla="*/ 2147483647 w 1320"/>
              <a:gd name="T77" fmla="*/ 2147483647 h 888"/>
              <a:gd name="T78" fmla="*/ 2147483647 w 1320"/>
              <a:gd name="T79" fmla="*/ 2147483647 h 888"/>
              <a:gd name="T80" fmla="*/ 2147483647 w 1320"/>
              <a:gd name="T81" fmla="*/ 2147483647 h 888"/>
              <a:gd name="T82" fmla="*/ 2147483647 w 1320"/>
              <a:gd name="T83" fmla="*/ 2147483647 h 888"/>
              <a:gd name="T84" fmla="*/ 2147483647 w 1320"/>
              <a:gd name="T85" fmla="*/ 2147483647 h 888"/>
              <a:gd name="T86" fmla="*/ 2147483647 w 1320"/>
              <a:gd name="T87" fmla="*/ 2147483647 h 888"/>
              <a:gd name="T88" fmla="*/ 2147483647 w 1320"/>
              <a:gd name="T89" fmla="*/ 2147483647 h 888"/>
              <a:gd name="T90" fmla="*/ 2147483647 w 1320"/>
              <a:gd name="T91" fmla="*/ 2147483647 h 888"/>
              <a:gd name="T92" fmla="*/ 2147483647 w 1320"/>
              <a:gd name="T93" fmla="*/ 2147483647 h 888"/>
              <a:gd name="T94" fmla="*/ 2147483647 w 1320"/>
              <a:gd name="T95" fmla="*/ 2147483647 h 888"/>
              <a:gd name="T96" fmla="*/ 2147483647 w 1320"/>
              <a:gd name="T97" fmla="*/ 2147483647 h 888"/>
              <a:gd name="T98" fmla="*/ 2147483647 w 1320"/>
              <a:gd name="T99" fmla="*/ 2147483647 h 888"/>
              <a:gd name="T100" fmla="*/ 2147483647 w 1320"/>
              <a:gd name="T101" fmla="*/ 2147483647 h 888"/>
              <a:gd name="T102" fmla="*/ 2147483647 w 1320"/>
              <a:gd name="T103" fmla="*/ 2147483647 h 888"/>
              <a:gd name="T104" fmla="*/ 2147483647 w 1320"/>
              <a:gd name="T105" fmla="*/ 2147483647 h 88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0"/>
              <a:gd name="T160" fmla="*/ 0 h 888"/>
              <a:gd name="T161" fmla="*/ 1320 w 1320"/>
              <a:gd name="T162" fmla="*/ 888 h 88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0" h="888">
                <a:moveTo>
                  <a:pt x="116" y="242"/>
                </a:moveTo>
                <a:lnTo>
                  <a:pt x="113" y="250"/>
                </a:lnTo>
                <a:lnTo>
                  <a:pt x="113" y="265"/>
                </a:lnTo>
                <a:lnTo>
                  <a:pt x="110" y="288"/>
                </a:lnTo>
                <a:lnTo>
                  <a:pt x="105" y="315"/>
                </a:lnTo>
                <a:lnTo>
                  <a:pt x="99" y="344"/>
                </a:lnTo>
                <a:lnTo>
                  <a:pt x="89" y="369"/>
                </a:lnTo>
                <a:lnTo>
                  <a:pt x="84" y="380"/>
                </a:lnTo>
                <a:lnTo>
                  <a:pt x="78" y="392"/>
                </a:lnTo>
                <a:lnTo>
                  <a:pt x="73" y="399"/>
                </a:lnTo>
                <a:lnTo>
                  <a:pt x="64" y="405"/>
                </a:lnTo>
                <a:lnTo>
                  <a:pt x="60" y="411"/>
                </a:lnTo>
                <a:lnTo>
                  <a:pt x="54" y="418"/>
                </a:lnTo>
                <a:lnTo>
                  <a:pt x="49" y="426"/>
                </a:lnTo>
                <a:lnTo>
                  <a:pt x="43" y="436"/>
                </a:lnTo>
                <a:lnTo>
                  <a:pt x="38" y="459"/>
                </a:lnTo>
                <a:lnTo>
                  <a:pt x="35" y="486"/>
                </a:lnTo>
                <a:lnTo>
                  <a:pt x="35" y="512"/>
                </a:lnTo>
                <a:lnTo>
                  <a:pt x="35" y="539"/>
                </a:lnTo>
                <a:lnTo>
                  <a:pt x="35" y="564"/>
                </a:lnTo>
                <a:lnTo>
                  <a:pt x="35" y="587"/>
                </a:lnTo>
                <a:lnTo>
                  <a:pt x="29" y="614"/>
                </a:lnTo>
                <a:lnTo>
                  <a:pt x="20" y="649"/>
                </a:lnTo>
                <a:lnTo>
                  <a:pt x="14" y="668"/>
                </a:lnTo>
                <a:lnTo>
                  <a:pt x="8" y="689"/>
                </a:lnTo>
                <a:lnTo>
                  <a:pt x="3" y="710"/>
                </a:lnTo>
                <a:lnTo>
                  <a:pt x="0" y="731"/>
                </a:lnTo>
                <a:lnTo>
                  <a:pt x="0" y="750"/>
                </a:lnTo>
                <a:lnTo>
                  <a:pt x="6" y="770"/>
                </a:lnTo>
                <a:lnTo>
                  <a:pt x="8" y="779"/>
                </a:lnTo>
                <a:lnTo>
                  <a:pt x="14" y="787"/>
                </a:lnTo>
                <a:lnTo>
                  <a:pt x="20" y="794"/>
                </a:lnTo>
                <a:lnTo>
                  <a:pt x="28" y="802"/>
                </a:lnTo>
                <a:lnTo>
                  <a:pt x="35" y="810"/>
                </a:lnTo>
                <a:lnTo>
                  <a:pt x="46" y="816"/>
                </a:lnTo>
                <a:lnTo>
                  <a:pt x="57" y="821"/>
                </a:lnTo>
                <a:lnTo>
                  <a:pt x="73" y="825"/>
                </a:lnTo>
                <a:lnTo>
                  <a:pt x="86" y="829"/>
                </a:lnTo>
                <a:lnTo>
                  <a:pt x="105" y="833"/>
                </a:lnTo>
                <a:lnTo>
                  <a:pt x="124" y="835"/>
                </a:lnTo>
                <a:lnTo>
                  <a:pt x="145" y="835"/>
                </a:lnTo>
                <a:lnTo>
                  <a:pt x="259" y="837"/>
                </a:lnTo>
                <a:lnTo>
                  <a:pt x="413" y="839"/>
                </a:lnTo>
                <a:lnTo>
                  <a:pt x="591" y="842"/>
                </a:lnTo>
                <a:lnTo>
                  <a:pt x="777" y="846"/>
                </a:lnTo>
                <a:lnTo>
                  <a:pt x="952" y="852"/>
                </a:lnTo>
                <a:lnTo>
                  <a:pt x="1100" y="860"/>
                </a:lnTo>
                <a:lnTo>
                  <a:pt x="1159" y="865"/>
                </a:lnTo>
                <a:lnTo>
                  <a:pt x="1206" y="871"/>
                </a:lnTo>
                <a:lnTo>
                  <a:pt x="1226" y="875"/>
                </a:lnTo>
                <a:lnTo>
                  <a:pt x="1238" y="879"/>
                </a:lnTo>
                <a:lnTo>
                  <a:pt x="1246" y="883"/>
                </a:lnTo>
                <a:lnTo>
                  <a:pt x="1252" y="887"/>
                </a:lnTo>
                <a:lnTo>
                  <a:pt x="1255" y="877"/>
                </a:lnTo>
                <a:lnTo>
                  <a:pt x="1263" y="850"/>
                </a:lnTo>
                <a:lnTo>
                  <a:pt x="1270" y="812"/>
                </a:lnTo>
                <a:lnTo>
                  <a:pt x="1281" y="766"/>
                </a:lnTo>
                <a:lnTo>
                  <a:pt x="1295" y="716"/>
                </a:lnTo>
                <a:lnTo>
                  <a:pt x="1302" y="668"/>
                </a:lnTo>
                <a:lnTo>
                  <a:pt x="1311" y="626"/>
                </a:lnTo>
                <a:lnTo>
                  <a:pt x="1313" y="593"/>
                </a:lnTo>
                <a:lnTo>
                  <a:pt x="1313" y="564"/>
                </a:lnTo>
                <a:lnTo>
                  <a:pt x="1316" y="530"/>
                </a:lnTo>
                <a:lnTo>
                  <a:pt x="1319" y="495"/>
                </a:lnTo>
                <a:lnTo>
                  <a:pt x="1316" y="457"/>
                </a:lnTo>
                <a:lnTo>
                  <a:pt x="1313" y="438"/>
                </a:lnTo>
                <a:lnTo>
                  <a:pt x="1308" y="418"/>
                </a:lnTo>
                <a:lnTo>
                  <a:pt x="1299" y="399"/>
                </a:lnTo>
                <a:lnTo>
                  <a:pt x="1293" y="382"/>
                </a:lnTo>
                <a:lnTo>
                  <a:pt x="1279" y="363"/>
                </a:lnTo>
                <a:lnTo>
                  <a:pt x="1263" y="346"/>
                </a:lnTo>
                <a:lnTo>
                  <a:pt x="1244" y="330"/>
                </a:lnTo>
                <a:lnTo>
                  <a:pt x="1223" y="313"/>
                </a:lnTo>
                <a:lnTo>
                  <a:pt x="1167" y="276"/>
                </a:lnTo>
                <a:lnTo>
                  <a:pt x="1095" y="227"/>
                </a:lnTo>
                <a:lnTo>
                  <a:pt x="1051" y="198"/>
                </a:lnTo>
                <a:lnTo>
                  <a:pt x="1007" y="169"/>
                </a:lnTo>
                <a:lnTo>
                  <a:pt x="952" y="142"/>
                </a:lnTo>
                <a:lnTo>
                  <a:pt x="897" y="113"/>
                </a:lnTo>
                <a:lnTo>
                  <a:pt x="835" y="88"/>
                </a:lnTo>
                <a:lnTo>
                  <a:pt x="768" y="64"/>
                </a:lnTo>
                <a:lnTo>
                  <a:pt x="733" y="52"/>
                </a:lnTo>
                <a:lnTo>
                  <a:pt x="696" y="42"/>
                </a:lnTo>
                <a:lnTo>
                  <a:pt x="658" y="33"/>
                </a:lnTo>
                <a:lnTo>
                  <a:pt x="620" y="25"/>
                </a:lnTo>
                <a:lnTo>
                  <a:pt x="579" y="17"/>
                </a:lnTo>
                <a:lnTo>
                  <a:pt x="538" y="12"/>
                </a:lnTo>
                <a:lnTo>
                  <a:pt x="492" y="8"/>
                </a:lnTo>
                <a:lnTo>
                  <a:pt x="448" y="4"/>
                </a:lnTo>
                <a:lnTo>
                  <a:pt x="402" y="2"/>
                </a:lnTo>
                <a:lnTo>
                  <a:pt x="354" y="0"/>
                </a:lnTo>
                <a:lnTo>
                  <a:pt x="305" y="2"/>
                </a:lnTo>
                <a:lnTo>
                  <a:pt x="255" y="6"/>
                </a:lnTo>
                <a:lnTo>
                  <a:pt x="241" y="6"/>
                </a:lnTo>
                <a:lnTo>
                  <a:pt x="227" y="10"/>
                </a:lnTo>
                <a:lnTo>
                  <a:pt x="218" y="14"/>
                </a:lnTo>
                <a:lnTo>
                  <a:pt x="206" y="17"/>
                </a:lnTo>
                <a:lnTo>
                  <a:pt x="191" y="31"/>
                </a:lnTo>
                <a:lnTo>
                  <a:pt x="174" y="46"/>
                </a:lnTo>
                <a:lnTo>
                  <a:pt x="160" y="65"/>
                </a:lnTo>
                <a:lnTo>
                  <a:pt x="148" y="85"/>
                </a:lnTo>
                <a:lnTo>
                  <a:pt x="139" y="106"/>
                </a:lnTo>
                <a:lnTo>
                  <a:pt x="131" y="127"/>
                </a:lnTo>
                <a:lnTo>
                  <a:pt x="121" y="171"/>
                </a:lnTo>
                <a:lnTo>
                  <a:pt x="116" y="207"/>
                </a:lnTo>
                <a:lnTo>
                  <a:pt x="116" y="232"/>
                </a:lnTo>
                <a:lnTo>
                  <a:pt x="116" y="242"/>
                </a:lnTo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5" name="Freeform 41">
            <a:extLst>
              <a:ext uri="{FF2B5EF4-FFF2-40B4-BE49-F238E27FC236}">
                <a16:creationId xmlns:a16="http://schemas.microsoft.com/office/drawing/2014/main" id="{7CB65850-2EEE-4FD3-A2FD-0AF0F0111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900" y="3806825"/>
            <a:ext cx="254000" cy="152400"/>
          </a:xfrm>
          <a:custGeom>
            <a:avLst/>
            <a:gdLst>
              <a:gd name="T0" fmla="*/ 2147483647 w 180"/>
              <a:gd name="T1" fmla="*/ 0 h 128"/>
              <a:gd name="T2" fmla="*/ 2147483647 w 180"/>
              <a:gd name="T3" fmla="*/ 2147483647 h 128"/>
              <a:gd name="T4" fmla="*/ 2147483647 w 180"/>
              <a:gd name="T5" fmla="*/ 2147483647 h 128"/>
              <a:gd name="T6" fmla="*/ 2147483647 w 180"/>
              <a:gd name="T7" fmla="*/ 2147483647 h 128"/>
              <a:gd name="T8" fmla="*/ 2147483647 w 180"/>
              <a:gd name="T9" fmla="*/ 2147483647 h 128"/>
              <a:gd name="T10" fmla="*/ 2147483647 w 180"/>
              <a:gd name="T11" fmla="*/ 2147483647 h 128"/>
              <a:gd name="T12" fmla="*/ 2147483647 w 180"/>
              <a:gd name="T13" fmla="*/ 2147483647 h 128"/>
              <a:gd name="T14" fmla="*/ 2147483647 w 180"/>
              <a:gd name="T15" fmla="*/ 2147483647 h 128"/>
              <a:gd name="T16" fmla="*/ 2147483647 w 180"/>
              <a:gd name="T17" fmla="*/ 2147483647 h 128"/>
              <a:gd name="T18" fmla="*/ 2147483647 w 180"/>
              <a:gd name="T19" fmla="*/ 2147483647 h 128"/>
              <a:gd name="T20" fmla="*/ 2147483647 w 180"/>
              <a:gd name="T21" fmla="*/ 2147483647 h 128"/>
              <a:gd name="T22" fmla="*/ 2147483647 w 180"/>
              <a:gd name="T23" fmla="*/ 2147483647 h 128"/>
              <a:gd name="T24" fmla="*/ 2147483647 w 180"/>
              <a:gd name="T25" fmla="*/ 2147483647 h 128"/>
              <a:gd name="T26" fmla="*/ 2147483647 w 180"/>
              <a:gd name="T27" fmla="*/ 2147483647 h 128"/>
              <a:gd name="T28" fmla="*/ 0 w 180"/>
              <a:gd name="T29" fmla="*/ 2147483647 h 128"/>
              <a:gd name="T30" fmla="*/ 2147483647 w 180"/>
              <a:gd name="T31" fmla="*/ 0 h 1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0"/>
              <a:gd name="T49" fmla="*/ 0 h 128"/>
              <a:gd name="T50" fmla="*/ 180 w 180"/>
              <a:gd name="T51" fmla="*/ 128 h 1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0" h="128">
                <a:moveTo>
                  <a:pt x="63" y="0"/>
                </a:moveTo>
                <a:lnTo>
                  <a:pt x="177" y="29"/>
                </a:lnTo>
                <a:lnTo>
                  <a:pt x="177" y="33"/>
                </a:lnTo>
                <a:lnTo>
                  <a:pt x="179" y="40"/>
                </a:lnTo>
                <a:lnTo>
                  <a:pt x="177" y="50"/>
                </a:lnTo>
                <a:lnTo>
                  <a:pt x="174" y="65"/>
                </a:lnTo>
                <a:lnTo>
                  <a:pt x="170" y="73"/>
                </a:lnTo>
                <a:lnTo>
                  <a:pt x="165" y="81"/>
                </a:lnTo>
                <a:lnTo>
                  <a:pt x="159" y="88"/>
                </a:lnTo>
                <a:lnTo>
                  <a:pt x="153" y="96"/>
                </a:lnTo>
                <a:lnTo>
                  <a:pt x="144" y="104"/>
                </a:lnTo>
                <a:lnTo>
                  <a:pt x="133" y="111"/>
                </a:lnTo>
                <a:lnTo>
                  <a:pt x="120" y="119"/>
                </a:lnTo>
                <a:lnTo>
                  <a:pt x="104" y="127"/>
                </a:lnTo>
                <a:lnTo>
                  <a:pt x="0" y="100"/>
                </a:lnTo>
                <a:lnTo>
                  <a:pt x="63" y="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6" name="Freeform 42">
            <a:extLst>
              <a:ext uri="{FF2B5EF4-FFF2-40B4-BE49-F238E27FC236}">
                <a16:creationId xmlns:a16="http://schemas.microsoft.com/office/drawing/2014/main" id="{240C3551-810B-4B0C-A996-EAA1BAD3D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00" y="3933825"/>
            <a:ext cx="254000" cy="152400"/>
          </a:xfrm>
          <a:custGeom>
            <a:avLst/>
            <a:gdLst>
              <a:gd name="T0" fmla="*/ 2147483647 w 180"/>
              <a:gd name="T1" fmla="*/ 0 h 128"/>
              <a:gd name="T2" fmla="*/ 2147483647 w 180"/>
              <a:gd name="T3" fmla="*/ 2147483647 h 128"/>
              <a:gd name="T4" fmla="*/ 2147483647 w 180"/>
              <a:gd name="T5" fmla="*/ 2147483647 h 128"/>
              <a:gd name="T6" fmla="*/ 2147483647 w 180"/>
              <a:gd name="T7" fmla="*/ 2147483647 h 128"/>
              <a:gd name="T8" fmla="*/ 2147483647 w 180"/>
              <a:gd name="T9" fmla="*/ 2147483647 h 128"/>
              <a:gd name="T10" fmla="*/ 2147483647 w 180"/>
              <a:gd name="T11" fmla="*/ 2147483647 h 128"/>
              <a:gd name="T12" fmla="*/ 2147483647 w 180"/>
              <a:gd name="T13" fmla="*/ 2147483647 h 128"/>
              <a:gd name="T14" fmla="*/ 2147483647 w 180"/>
              <a:gd name="T15" fmla="*/ 2147483647 h 128"/>
              <a:gd name="T16" fmla="*/ 2147483647 w 180"/>
              <a:gd name="T17" fmla="*/ 2147483647 h 128"/>
              <a:gd name="T18" fmla="*/ 2147483647 w 180"/>
              <a:gd name="T19" fmla="*/ 2147483647 h 128"/>
              <a:gd name="T20" fmla="*/ 2147483647 w 180"/>
              <a:gd name="T21" fmla="*/ 2147483647 h 128"/>
              <a:gd name="T22" fmla="*/ 2147483647 w 180"/>
              <a:gd name="T23" fmla="*/ 2147483647 h 128"/>
              <a:gd name="T24" fmla="*/ 2147483647 w 180"/>
              <a:gd name="T25" fmla="*/ 2147483647 h 128"/>
              <a:gd name="T26" fmla="*/ 2147483647 w 180"/>
              <a:gd name="T27" fmla="*/ 2147483647 h 128"/>
              <a:gd name="T28" fmla="*/ 0 w 180"/>
              <a:gd name="T29" fmla="*/ 2147483647 h 128"/>
              <a:gd name="T30" fmla="*/ 2147483647 w 180"/>
              <a:gd name="T31" fmla="*/ 0 h 1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0"/>
              <a:gd name="T49" fmla="*/ 0 h 128"/>
              <a:gd name="T50" fmla="*/ 180 w 180"/>
              <a:gd name="T51" fmla="*/ 128 h 1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0" h="128">
                <a:moveTo>
                  <a:pt x="63" y="0"/>
                </a:moveTo>
                <a:lnTo>
                  <a:pt x="177" y="29"/>
                </a:lnTo>
                <a:lnTo>
                  <a:pt x="177" y="33"/>
                </a:lnTo>
                <a:lnTo>
                  <a:pt x="179" y="40"/>
                </a:lnTo>
                <a:lnTo>
                  <a:pt x="177" y="50"/>
                </a:lnTo>
                <a:lnTo>
                  <a:pt x="174" y="65"/>
                </a:lnTo>
                <a:lnTo>
                  <a:pt x="170" y="73"/>
                </a:lnTo>
                <a:lnTo>
                  <a:pt x="165" y="81"/>
                </a:lnTo>
                <a:lnTo>
                  <a:pt x="159" y="88"/>
                </a:lnTo>
                <a:lnTo>
                  <a:pt x="153" y="96"/>
                </a:lnTo>
                <a:lnTo>
                  <a:pt x="144" y="104"/>
                </a:lnTo>
                <a:lnTo>
                  <a:pt x="133" y="111"/>
                </a:lnTo>
                <a:lnTo>
                  <a:pt x="120" y="119"/>
                </a:lnTo>
                <a:lnTo>
                  <a:pt x="104" y="127"/>
                </a:lnTo>
                <a:lnTo>
                  <a:pt x="0" y="100"/>
                </a:lnTo>
                <a:lnTo>
                  <a:pt x="63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7" name="Freeform 43">
            <a:extLst>
              <a:ext uri="{FF2B5EF4-FFF2-40B4-BE49-F238E27FC236}">
                <a16:creationId xmlns:a16="http://schemas.microsoft.com/office/drawing/2014/main" id="{D3D8683B-434C-49C5-A0FC-2B20F33D3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8" y="3024188"/>
            <a:ext cx="1781175" cy="935037"/>
          </a:xfrm>
          <a:custGeom>
            <a:avLst/>
            <a:gdLst>
              <a:gd name="T0" fmla="*/ 2147483647 w 1263"/>
              <a:gd name="T1" fmla="*/ 2147483647 h 786"/>
              <a:gd name="T2" fmla="*/ 2147483647 w 1263"/>
              <a:gd name="T3" fmla="*/ 2147483647 h 786"/>
              <a:gd name="T4" fmla="*/ 2147483647 w 1263"/>
              <a:gd name="T5" fmla="*/ 2147483647 h 786"/>
              <a:gd name="T6" fmla="*/ 2147483647 w 1263"/>
              <a:gd name="T7" fmla="*/ 2147483647 h 786"/>
              <a:gd name="T8" fmla="*/ 2147483647 w 1263"/>
              <a:gd name="T9" fmla="*/ 2147483647 h 786"/>
              <a:gd name="T10" fmla="*/ 2147483647 w 1263"/>
              <a:gd name="T11" fmla="*/ 2147483647 h 786"/>
              <a:gd name="T12" fmla="*/ 2147483647 w 1263"/>
              <a:gd name="T13" fmla="*/ 2147483647 h 786"/>
              <a:gd name="T14" fmla="*/ 2147483647 w 1263"/>
              <a:gd name="T15" fmla="*/ 2147483647 h 786"/>
              <a:gd name="T16" fmla="*/ 2147483647 w 1263"/>
              <a:gd name="T17" fmla="*/ 2147483647 h 786"/>
              <a:gd name="T18" fmla="*/ 2147483647 w 1263"/>
              <a:gd name="T19" fmla="*/ 2147483647 h 786"/>
              <a:gd name="T20" fmla="*/ 2147483647 w 1263"/>
              <a:gd name="T21" fmla="*/ 2147483647 h 786"/>
              <a:gd name="T22" fmla="*/ 0 w 1263"/>
              <a:gd name="T23" fmla="*/ 2147483647 h 786"/>
              <a:gd name="T24" fmla="*/ 2147483647 w 1263"/>
              <a:gd name="T25" fmla="*/ 2147483647 h 786"/>
              <a:gd name="T26" fmla="*/ 2147483647 w 1263"/>
              <a:gd name="T27" fmla="*/ 2147483647 h 786"/>
              <a:gd name="T28" fmla="*/ 2147483647 w 1263"/>
              <a:gd name="T29" fmla="*/ 2147483647 h 786"/>
              <a:gd name="T30" fmla="*/ 2147483647 w 1263"/>
              <a:gd name="T31" fmla="*/ 2147483647 h 786"/>
              <a:gd name="T32" fmla="*/ 2147483647 w 1263"/>
              <a:gd name="T33" fmla="*/ 2147483647 h 786"/>
              <a:gd name="T34" fmla="*/ 2147483647 w 1263"/>
              <a:gd name="T35" fmla="*/ 2147483647 h 786"/>
              <a:gd name="T36" fmla="*/ 2147483647 w 1263"/>
              <a:gd name="T37" fmla="*/ 2147483647 h 786"/>
              <a:gd name="T38" fmla="*/ 2147483647 w 1263"/>
              <a:gd name="T39" fmla="*/ 2147483647 h 786"/>
              <a:gd name="T40" fmla="*/ 2147483647 w 1263"/>
              <a:gd name="T41" fmla="*/ 2147483647 h 786"/>
              <a:gd name="T42" fmla="*/ 2147483647 w 1263"/>
              <a:gd name="T43" fmla="*/ 2147483647 h 786"/>
              <a:gd name="T44" fmla="*/ 2147483647 w 1263"/>
              <a:gd name="T45" fmla="*/ 2147483647 h 786"/>
              <a:gd name="T46" fmla="*/ 2147483647 w 1263"/>
              <a:gd name="T47" fmla="*/ 2147483647 h 786"/>
              <a:gd name="T48" fmla="*/ 2147483647 w 1263"/>
              <a:gd name="T49" fmla="*/ 2147483647 h 786"/>
              <a:gd name="T50" fmla="*/ 2147483647 w 1263"/>
              <a:gd name="T51" fmla="*/ 2147483647 h 786"/>
              <a:gd name="T52" fmla="*/ 2147483647 w 1263"/>
              <a:gd name="T53" fmla="*/ 2147483647 h 786"/>
              <a:gd name="T54" fmla="*/ 2147483647 w 1263"/>
              <a:gd name="T55" fmla="*/ 2147483647 h 786"/>
              <a:gd name="T56" fmla="*/ 2147483647 w 1263"/>
              <a:gd name="T57" fmla="*/ 2147483647 h 786"/>
              <a:gd name="T58" fmla="*/ 2147483647 w 1263"/>
              <a:gd name="T59" fmla="*/ 2147483647 h 786"/>
              <a:gd name="T60" fmla="*/ 2147483647 w 1263"/>
              <a:gd name="T61" fmla="*/ 2147483647 h 786"/>
              <a:gd name="T62" fmla="*/ 2147483647 w 1263"/>
              <a:gd name="T63" fmla="*/ 2147483647 h 786"/>
              <a:gd name="T64" fmla="*/ 2147483647 w 1263"/>
              <a:gd name="T65" fmla="*/ 2147483647 h 786"/>
              <a:gd name="T66" fmla="*/ 2147483647 w 1263"/>
              <a:gd name="T67" fmla="*/ 2147483647 h 786"/>
              <a:gd name="T68" fmla="*/ 2147483647 w 1263"/>
              <a:gd name="T69" fmla="*/ 2147483647 h 786"/>
              <a:gd name="T70" fmla="*/ 2147483647 w 1263"/>
              <a:gd name="T71" fmla="*/ 2147483647 h 786"/>
              <a:gd name="T72" fmla="*/ 2147483647 w 1263"/>
              <a:gd name="T73" fmla="*/ 2147483647 h 786"/>
              <a:gd name="T74" fmla="*/ 2147483647 w 1263"/>
              <a:gd name="T75" fmla="*/ 2147483647 h 786"/>
              <a:gd name="T76" fmla="*/ 2147483647 w 1263"/>
              <a:gd name="T77" fmla="*/ 2147483647 h 786"/>
              <a:gd name="T78" fmla="*/ 2147483647 w 1263"/>
              <a:gd name="T79" fmla="*/ 2147483647 h 786"/>
              <a:gd name="T80" fmla="*/ 2147483647 w 1263"/>
              <a:gd name="T81" fmla="*/ 2147483647 h 786"/>
              <a:gd name="T82" fmla="*/ 2147483647 w 1263"/>
              <a:gd name="T83" fmla="*/ 2147483647 h 786"/>
              <a:gd name="T84" fmla="*/ 2147483647 w 1263"/>
              <a:gd name="T85" fmla="*/ 2147483647 h 786"/>
              <a:gd name="T86" fmla="*/ 2147483647 w 1263"/>
              <a:gd name="T87" fmla="*/ 2147483647 h 78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63"/>
              <a:gd name="T133" fmla="*/ 0 h 786"/>
              <a:gd name="T134" fmla="*/ 1263 w 1263"/>
              <a:gd name="T135" fmla="*/ 786 h 78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63" h="786">
                <a:moveTo>
                  <a:pt x="169" y="0"/>
                </a:moveTo>
                <a:lnTo>
                  <a:pt x="163" y="6"/>
                </a:lnTo>
                <a:lnTo>
                  <a:pt x="151" y="25"/>
                </a:lnTo>
                <a:lnTo>
                  <a:pt x="128" y="54"/>
                </a:lnTo>
                <a:lnTo>
                  <a:pt x="107" y="88"/>
                </a:lnTo>
                <a:lnTo>
                  <a:pt x="87" y="125"/>
                </a:lnTo>
                <a:lnTo>
                  <a:pt x="70" y="161"/>
                </a:lnTo>
                <a:lnTo>
                  <a:pt x="61" y="178"/>
                </a:lnTo>
                <a:lnTo>
                  <a:pt x="59" y="196"/>
                </a:lnTo>
                <a:lnTo>
                  <a:pt x="59" y="209"/>
                </a:lnTo>
                <a:lnTo>
                  <a:pt x="59" y="223"/>
                </a:lnTo>
                <a:lnTo>
                  <a:pt x="64" y="232"/>
                </a:lnTo>
                <a:lnTo>
                  <a:pt x="70" y="244"/>
                </a:lnTo>
                <a:lnTo>
                  <a:pt x="78" y="251"/>
                </a:lnTo>
                <a:lnTo>
                  <a:pt x="87" y="259"/>
                </a:lnTo>
                <a:lnTo>
                  <a:pt x="105" y="272"/>
                </a:lnTo>
                <a:lnTo>
                  <a:pt x="124" y="282"/>
                </a:lnTo>
                <a:lnTo>
                  <a:pt x="140" y="290"/>
                </a:lnTo>
                <a:lnTo>
                  <a:pt x="156" y="295"/>
                </a:lnTo>
                <a:lnTo>
                  <a:pt x="166" y="297"/>
                </a:lnTo>
                <a:lnTo>
                  <a:pt x="169" y="297"/>
                </a:lnTo>
                <a:lnTo>
                  <a:pt x="99" y="297"/>
                </a:lnTo>
                <a:lnTo>
                  <a:pt x="99" y="301"/>
                </a:lnTo>
                <a:lnTo>
                  <a:pt x="99" y="309"/>
                </a:lnTo>
                <a:lnTo>
                  <a:pt x="96" y="320"/>
                </a:lnTo>
                <a:lnTo>
                  <a:pt x="94" y="334"/>
                </a:lnTo>
                <a:lnTo>
                  <a:pt x="92" y="351"/>
                </a:lnTo>
                <a:lnTo>
                  <a:pt x="84" y="366"/>
                </a:lnTo>
                <a:lnTo>
                  <a:pt x="73" y="382"/>
                </a:lnTo>
                <a:lnTo>
                  <a:pt x="59" y="393"/>
                </a:lnTo>
                <a:lnTo>
                  <a:pt x="43" y="411"/>
                </a:lnTo>
                <a:lnTo>
                  <a:pt x="25" y="432"/>
                </a:lnTo>
                <a:lnTo>
                  <a:pt x="17" y="445"/>
                </a:lnTo>
                <a:lnTo>
                  <a:pt x="8" y="460"/>
                </a:lnTo>
                <a:lnTo>
                  <a:pt x="3" y="474"/>
                </a:lnTo>
                <a:lnTo>
                  <a:pt x="0" y="489"/>
                </a:lnTo>
                <a:lnTo>
                  <a:pt x="0" y="506"/>
                </a:lnTo>
                <a:lnTo>
                  <a:pt x="3" y="522"/>
                </a:lnTo>
                <a:lnTo>
                  <a:pt x="14" y="537"/>
                </a:lnTo>
                <a:lnTo>
                  <a:pt x="25" y="552"/>
                </a:lnTo>
                <a:lnTo>
                  <a:pt x="43" y="566"/>
                </a:lnTo>
                <a:lnTo>
                  <a:pt x="70" y="579"/>
                </a:lnTo>
                <a:lnTo>
                  <a:pt x="102" y="591"/>
                </a:lnTo>
                <a:lnTo>
                  <a:pt x="140" y="602"/>
                </a:lnTo>
                <a:lnTo>
                  <a:pt x="233" y="622"/>
                </a:lnTo>
                <a:lnTo>
                  <a:pt x="335" y="639"/>
                </a:lnTo>
                <a:lnTo>
                  <a:pt x="443" y="658"/>
                </a:lnTo>
                <a:lnTo>
                  <a:pt x="549" y="673"/>
                </a:lnTo>
                <a:lnTo>
                  <a:pt x="646" y="689"/>
                </a:lnTo>
                <a:lnTo>
                  <a:pt x="729" y="702"/>
                </a:lnTo>
                <a:lnTo>
                  <a:pt x="787" y="714"/>
                </a:lnTo>
                <a:lnTo>
                  <a:pt x="822" y="723"/>
                </a:lnTo>
                <a:lnTo>
                  <a:pt x="852" y="733"/>
                </a:lnTo>
                <a:lnTo>
                  <a:pt x="898" y="748"/>
                </a:lnTo>
                <a:lnTo>
                  <a:pt x="953" y="764"/>
                </a:lnTo>
                <a:lnTo>
                  <a:pt x="1015" y="775"/>
                </a:lnTo>
                <a:lnTo>
                  <a:pt x="1047" y="781"/>
                </a:lnTo>
                <a:lnTo>
                  <a:pt x="1079" y="783"/>
                </a:lnTo>
                <a:lnTo>
                  <a:pt x="1108" y="785"/>
                </a:lnTo>
                <a:lnTo>
                  <a:pt x="1138" y="785"/>
                </a:lnTo>
                <a:lnTo>
                  <a:pt x="1168" y="781"/>
                </a:lnTo>
                <a:lnTo>
                  <a:pt x="1192" y="773"/>
                </a:lnTo>
                <a:lnTo>
                  <a:pt x="1202" y="769"/>
                </a:lnTo>
                <a:lnTo>
                  <a:pt x="1213" y="764"/>
                </a:lnTo>
                <a:lnTo>
                  <a:pt x="1222" y="756"/>
                </a:lnTo>
                <a:lnTo>
                  <a:pt x="1230" y="748"/>
                </a:lnTo>
                <a:lnTo>
                  <a:pt x="1242" y="733"/>
                </a:lnTo>
                <a:lnTo>
                  <a:pt x="1251" y="719"/>
                </a:lnTo>
                <a:lnTo>
                  <a:pt x="1259" y="706"/>
                </a:lnTo>
                <a:lnTo>
                  <a:pt x="1262" y="694"/>
                </a:lnTo>
                <a:lnTo>
                  <a:pt x="1262" y="683"/>
                </a:lnTo>
                <a:lnTo>
                  <a:pt x="1259" y="673"/>
                </a:lnTo>
                <a:lnTo>
                  <a:pt x="1256" y="666"/>
                </a:lnTo>
                <a:lnTo>
                  <a:pt x="1248" y="658"/>
                </a:lnTo>
                <a:lnTo>
                  <a:pt x="1240" y="650"/>
                </a:lnTo>
                <a:lnTo>
                  <a:pt x="1233" y="645"/>
                </a:lnTo>
                <a:lnTo>
                  <a:pt x="1219" y="641"/>
                </a:lnTo>
                <a:lnTo>
                  <a:pt x="1208" y="637"/>
                </a:lnTo>
                <a:lnTo>
                  <a:pt x="1178" y="629"/>
                </a:lnTo>
                <a:lnTo>
                  <a:pt x="1149" y="627"/>
                </a:lnTo>
                <a:lnTo>
                  <a:pt x="1101" y="620"/>
                </a:lnTo>
                <a:lnTo>
                  <a:pt x="1018" y="604"/>
                </a:lnTo>
                <a:lnTo>
                  <a:pt x="919" y="583"/>
                </a:lnTo>
                <a:lnTo>
                  <a:pt x="810" y="558"/>
                </a:lnTo>
                <a:lnTo>
                  <a:pt x="702" y="535"/>
                </a:lnTo>
                <a:lnTo>
                  <a:pt x="611" y="514"/>
                </a:lnTo>
                <a:lnTo>
                  <a:pt x="549" y="501"/>
                </a:lnTo>
                <a:lnTo>
                  <a:pt x="525" y="495"/>
                </a:lnTo>
                <a:lnTo>
                  <a:pt x="378" y="495"/>
                </a:lnTo>
                <a:lnTo>
                  <a:pt x="381" y="495"/>
                </a:lnTo>
                <a:lnTo>
                  <a:pt x="391" y="491"/>
                </a:lnTo>
                <a:lnTo>
                  <a:pt x="405" y="489"/>
                </a:lnTo>
                <a:lnTo>
                  <a:pt x="426" y="485"/>
                </a:lnTo>
                <a:lnTo>
                  <a:pt x="448" y="483"/>
                </a:lnTo>
                <a:lnTo>
                  <a:pt x="475" y="485"/>
                </a:lnTo>
                <a:lnTo>
                  <a:pt x="498" y="487"/>
                </a:lnTo>
                <a:lnTo>
                  <a:pt x="525" y="495"/>
                </a:lnTo>
                <a:lnTo>
                  <a:pt x="547" y="503"/>
                </a:lnTo>
                <a:lnTo>
                  <a:pt x="554" y="506"/>
                </a:lnTo>
                <a:lnTo>
                  <a:pt x="557" y="506"/>
                </a:lnTo>
                <a:lnTo>
                  <a:pt x="551" y="505"/>
                </a:lnTo>
                <a:lnTo>
                  <a:pt x="544" y="503"/>
                </a:lnTo>
                <a:lnTo>
                  <a:pt x="536" y="499"/>
                </a:lnTo>
                <a:lnTo>
                  <a:pt x="528" y="497"/>
                </a:lnTo>
                <a:lnTo>
                  <a:pt x="525" y="495"/>
                </a:lnTo>
                <a:lnTo>
                  <a:pt x="528" y="491"/>
                </a:lnTo>
                <a:lnTo>
                  <a:pt x="536" y="480"/>
                </a:lnTo>
                <a:lnTo>
                  <a:pt x="547" y="462"/>
                </a:lnTo>
                <a:lnTo>
                  <a:pt x="560" y="443"/>
                </a:lnTo>
                <a:lnTo>
                  <a:pt x="571" y="422"/>
                </a:lnTo>
                <a:lnTo>
                  <a:pt x="581" y="403"/>
                </a:lnTo>
                <a:lnTo>
                  <a:pt x="586" y="387"/>
                </a:lnTo>
                <a:lnTo>
                  <a:pt x="586" y="378"/>
                </a:lnTo>
                <a:lnTo>
                  <a:pt x="581" y="374"/>
                </a:lnTo>
                <a:lnTo>
                  <a:pt x="574" y="368"/>
                </a:lnTo>
                <a:lnTo>
                  <a:pt x="563" y="364"/>
                </a:lnTo>
                <a:lnTo>
                  <a:pt x="551" y="361"/>
                </a:lnTo>
                <a:lnTo>
                  <a:pt x="542" y="357"/>
                </a:lnTo>
                <a:lnTo>
                  <a:pt x="533" y="355"/>
                </a:lnTo>
                <a:lnTo>
                  <a:pt x="528" y="355"/>
                </a:lnTo>
                <a:lnTo>
                  <a:pt x="525" y="353"/>
                </a:lnTo>
                <a:lnTo>
                  <a:pt x="606" y="338"/>
                </a:lnTo>
                <a:lnTo>
                  <a:pt x="624" y="232"/>
                </a:lnTo>
                <a:lnTo>
                  <a:pt x="630" y="232"/>
                </a:lnTo>
                <a:lnTo>
                  <a:pt x="641" y="232"/>
                </a:lnTo>
                <a:lnTo>
                  <a:pt x="656" y="232"/>
                </a:lnTo>
                <a:lnTo>
                  <a:pt x="673" y="232"/>
                </a:lnTo>
                <a:lnTo>
                  <a:pt x="688" y="230"/>
                </a:lnTo>
                <a:lnTo>
                  <a:pt x="699" y="228"/>
                </a:lnTo>
                <a:lnTo>
                  <a:pt x="705" y="226"/>
                </a:lnTo>
                <a:lnTo>
                  <a:pt x="708" y="223"/>
                </a:lnTo>
                <a:lnTo>
                  <a:pt x="708" y="221"/>
                </a:lnTo>
                <a:lnTo>
                  <a:pt x="705" y="217"/>
                </a:lnTo>
                <a:lnTo>
                  <a:pt x="169" y="0"/>
                </a:lnTo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8" name="Freeform 44">
            <a:extLst>
              <a:ext uri="{FF2B5EF4-FFF2-40B4-BE49-F238E27FC236}">
                <a16:creationId xmlns:a16="http://schemas.microsoft.com/office/drawing/2014/main" id="{F1061F29-8A58-4777-A0DE-F0067F403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3024188"/>
            <a:ext cx="1420812" cy="935037"/>
          </a:xfrm>
          <a:custGeom>
            <a:avLst/>
            <a:gdLst>
              <a:gd name="T0" fmla="*/ 2147483647 w 1008"/>
              <a:gd name="T1" fmla="*/ 2147483647 h 786"/>
              <a:gd name="T2" fmla="*/ 2147483647 w 1008"/>
              <a:gd name="T3" fmla="*/ 2147483647 h 786"/>
              <a:gd name="T4" fmla="*/ 2147483647 w 1008"/>
              <a:gd name="T5" fmla="*/ 2147483647 h 786"/>
              <a:gd name="T6" fmla="*/ 2147483647 w 1008"/>
              <a:gd name="T7" fmla="*/ 2147483647 h 786"/>
              <a:gd name="T8" fmla="*/ 2147483647 w 1008"/>
              <a:gd name="T9" fmla="*/ 2147483647 h 786"/>
              <a:gd name="T10" fmla="*/ 2147483647 w 1008"/>
              <a:gd name="T11" fmla="*/ 2147483647 h 786"/>
              <a:gd name="T12" fmla="*/ 2147483647 w 1008"/>
              <a:gd name="T13" fmla="*/ 2147483647 h 786"/>
              <a:gd name="T14" fmla="*/ 2147483647 w 1008"/>
              <a:gd name="T15" fmla="*/ 2147483647 h 786"/>
              <a:gd name="T16" fmla="*/ 2147483647 w 1008"/>
              <a:gd name="T17" fmla="*/ 2147483647 h 786"/>
              <a:gd name="T18" fmla="*/ 2147483647 w 1008"/>
              <a:gd name="T19" fmla="*/ 2147483647 h 786"/>
              <a:gd name="T20" fmla="*/ 2147483647 w 1008"/>
              <a:gd name="T21" fmla="*/ 2147483647 h 786"/>
              <a:gd name="T22" fmla="*/ 2147483647 w 1008"/>
              <a:gd name="T23" fmla="*/ 2147483647 h 786"/>
              <a:gd name="T24" fmla="*/ 2147483647 w 1008"/>
              <a:gd name="T25" fmla="*/ 2147483647 h 786"/>
              <a:gd name="T26" fmla="*/ 2147483647 w 1008"/>
              <a:gd name="T27" fmla="*/ 2147483647 h 786"/>
              <a:gd name="T28" fmla="*/ 2147483647 w 1008"/>
              <a:gd name="T29" fmla="*/ 2147483647 h 786"/>
              <a:gd name="T30" fmla="*/ 2147483647 w 1008"/>
              <a:gd name="T31" fmla="*/ 2147483647 h 786"/>
              <a:gd name="T32" fmla="*/ 2147483647 w 1008"/>
              <a:gd name="T33" fmla="*/ 2147483647 h 786"/>
              <a:gd name="T34" fmla="*/ 0 w 1008"/>
              <a:gd name="T35" fmla="*/ 2147483647 h 786"/>
              <a:gd name="T36" fmla="*/ 2147483647 w 1008"/>
              <a:gd name="T37" fmla="*/ 2147483647 h 786"/>
              <a:gd name="T38" fmla="*/ 2147483647 w 1008"/>
              <a:gd name="T39" fmla="*/ 2147483647 h 786"/>
              <a:gd name="T40" fmla="*/ 2147483647 w 1008"/>
              <a:gd name="T41" fmla="*/ 2147483647 h 786"/>
              <a:gd name="T42" fmla="*/ 2147483647 w 1008"/>
              <a:gd name="T43" fmla="*/ 2147483647 h 786"/>
              <a:gd name="T44" fmla="*/ 2147483647 w 1008"/>
              <a:gd name="T45" fmla="*/ 2147483647 h 786"/>
              <a:gd name="T46" fmla="*/ 2147483647 w 1008"/>
              <a:gd name="T47" fmla="*/ 2147483647 h 786"/>
              <a:gd name="T48" fmla="*/ 2147483647 w 1008"/>
              <a:gd name="T49" fmla="*/ 2147483647 h 786"/>
              <a:gd name="T50" fmla="*/ 2147483647 w 1008"/>
              <a:gd name="T51" fmla="*/ 2147483647 h 786"/>
              <a:gd name="T52" fmla="*/ 2147483647 w 1008"/>
              <a:gd name="T53" fmla="*/ 2147483647 h 786"/>
              <a:gd name="T54" fmla="*/ 2147483647 w 1008"/>
              <a:gd name="T55" fmla="*/ 2147483647 h 786"/>
              <a:gd name="T56" fmla="*/ 2147483647 w 1008"/>
              <a:gd name="T57" fmla="*/ 2147483647 h 786"/>
              <a:gd name="T58" fmla="*/ 2147483647 w 1008"/>
              <a:gd name="T59" fmla="*/ 2147483647 h 786"/>
              <a:gd name="T60" fmla="*/ 2147483647 w 1008"/>
              <a:gd name="T61" fmla="*/ 2147483647 h 786"/>
              <a:gd name="T62" fmla="*/ 2147483647 w 1008"/>
              <a:gd name="T63" fmla="*/ 2147483647 h 786"/>
              <a:gd name="T64" fmla="*/ 2147483647 w 1008"/>
              <a:gd name="T65" fmla="*/ 2147483647 h 786"/>
              <a:gd name="T66" fmla="*/ 2147483647 w 1008"/>
              <a:gd name="T67" fmla="*/ 2147483647 h 786"/>
              <a:gd name="T68" fmla="*/ 2147483647 w 1008"/>
              <a:gd name="T69" fmla="*/ 2147483647 h 786"/>
              <a:gd name="T70" fmla="*/ 2147483647 w 1008"/>
              <a:gd name="T71" fmla="*/ 2147483647 h 786"/>
              <a:gd name="T72" fmla="*/ 2147483647 w 1008"/>
              <a:gd name="T73" fmla="*/ 2147483647 h 786"/>
              <a:gd name="T74" fmla="*/ 2147483647 w 1008"/>
              <a:gd name="T75" fmla="*/ 2147483647 h 786"/>
              <a:gd name="T76" fmla="*/ 2147483647 w 1008"/>
              <a:gd name="T77" fmla="*/ 2147483647 h 786"/>
              <a:gd name="T78" fmla="*/ 2147483647 w 1008"/>
              <a:gd name="T79" fmla="*/ 2147483647 h 786"/>
              <a:gd name="T80" fmla="*/ 2147483647 w 1008"/>
              <a:gd name="T81" fmla="*/ 2147483647 h 786"/>
              <a:gd name="T82" fmla="*/ 2147483647 w 1008"/>
              <a:gd name="T83" fmla="*/ 2147483647 h 786"/>
              <a:gd name="T84" fmla="*/ 2147483647 w 1008"/>
              <a:gd name="T85" fmla="*/ 2147483647 h 786"/>
              <a:gd name="T86" fmla="*/ 2147483647 w 1008"/>
              <a:gd name="T87" fmla="*/ 2147483647 h 786"/>
              <a:gd name="T88" fmla="*/ 2147483647 w 1008"/>
              <a:gd name="T89" fmla="*/ 2147483647 h 786"/>
              <a:gd name="T90" fmla="*/ 2147483647 w 1008"/>
              <a:gd name="T91" fmla="*/ 2147483647 h 786"/>
              <a:gd name="T92" fmla="*/ 2147483647 w 1008"/>
              <a:gd name="T93" fmla="*/ 2147483647 h 786"/>
              <a:gd name="T94" fmla="*/ 2147483647 w 1008"/>
              <a:gd name="T95" fmla="*/ 2147483647 h 786"/>
              <a:gd name="T96" fmla="*/ 2147483647 w 1008"/>
              <a:gd name="T97" fmla="*/ 2147483647 h 786"/>
              <a:gd name="T98" fmla="*/ 2147483647 w 1008"/>
              <a:gd name="T99" fmla="*/ 2147483647 h 786"/>
              <a:gd name="T100" fmla="*/ 2147483647 w 1008"/>
              <a:gd name="T101" fmla="*/ 2147483647 h 786"/>
              <a:gd name="T102" fmla="*/ 2147483647 w 1008"/>
              <a:gd name="T103" fmla="*/ 2147483647 h 786"/>
              <a:gd name="T104" fmla="*/ 2147483647 w 1008"/>
              <a:gd name="T105" fmla="*/ 2147483647 h 786"/>
              <a:gd name="T106" fmla="*/ 2147483647 w 1008"/>
              <a:gd name="T107" fmla="*/ 2147483647 h 786"/>
              <a:gd name="T108" fmla="*/ 2147483647 w 1008"/>
              <a:gd name="T109" fmla="*/ 2147483647 h 786"/>
              <a:gd name="T110" fmla="*/ 2147483647 w 1008"/>
              <a:gd name="T111" fmla="*/ 2147483647 h 786"/>
              <a:gd name="T112" fmla="*/ 2147483647 w 1008"/>
              <a:gd name="T113" fmla="*/ 2147483647 h 786"/>
              <a:gd name="T114" fmla="*/ 2147483647 w 1008"/>
              <a:gd name="T115" fmla="*/ 2147483647 h 786"/>
              <a:gd name="T116" fmla="*/ 2147483647 w 1008"/>
              <a:gd name="T117" fmla="*/ 2147483647 h 786"/>
              <a:gd name="T118" fmla="*/ 2147483647 w 1008"/>
              <a:gd name="T119" fmla="*/ 2147483647 h 786"/>
              <a:gd name="T120" fmla="*/ 2147483647 w 1008"/>
              <a:gd name="T121" fmla="*/ 2147483647 h 786"/>
              <a:gd name="T122" fmla="*/ 2147483647 w 1008"/>
              <a:gd name="T123" fmla="*/ 2147483647 h 786"/>
              <a:gd name="T124" fmla="*/ 2147483647 w 1008"/>
              <a:gd name="T125" fmla="*/ 2147483647 h 7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008"/>
              <a:gd name="T190" fmla="*/ 0 h 786"/>
              <a:gd name="T191" fmla="*/ 1008 w 1008"/>
              <a:gd name="T192" fmla="*/ 786 h 78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008" h="786">
                <a:moveTo>
                  <a:pt x="135" y="0"/>
                </a:moveTo>
                <a:lnTo>
                  <a:pt x="130" y="6"/>
                </a:lnTo>
                <a:lnTo>
                  <a:pt x="120" y="25"/>
                </a:lnTo>
                <a:lnTo>
                  <a:pt x="102" y="54"/>
                </a:lnTo>
                <a:lnTo>
                  <a:pt x="86" y="88"/>
                </a:lnTo>
                <a:lnTo>
                  <a:pt x="69" y="125"/>
                </a:lnTo>
                <a:lnTo>
                  <a:pt x="56" y="161"/>
                </a:lnTo>
                <a:lnTo>
                  <a:pt x="49" y="178"/>
                </a:lnTo>
                <a:lnTo>
                  <a:pt x="47" y="196"/>
                </a:lnTo>
                <a:lnTo>
                  <a:pt x="47" y="209"/>
                </a:lnTo>
                <a:lnTo>
                  <a:pt x="47" y="223"/>
                </a:lnTo>
                <a:lnTo>
                  <a:pt x="51" y="232"/>
                </a:lnTo>
                <a:lnTo>
                  <a:pt x="56" y="244"/>
                </a:lnTo>
                <a:lnTo>
                  <a:pt x="62" y="251"/>
                </a:lnTo>
                <a:lnTo>
                  <a:pt x="69" y="259"/>
                </a:lnTo>
                <a:lnTo>
                  <a:pt x="84" y="272"/>
                </a:lnTo>
                <a:lnTo>
                  <a:pt x="99" y="282"/>
                </a:lnTo>
                <a:lnTo>
                  <a:pt x="111" y="290"/>
                </a:lnTo>
                <a:lnTo>
                  <a:pt x="125" y="295"/>
                </a:lnTo>
                <a:lnTo>
                  <a:pt x="133" y="297"/>
                </a:lnTo>
                <a:lnTo>
                  <a:pt x="135" y="297"/>
                </a:lnTo>
                <a:lnTo>
                  <a:pt x="79" y="297"/>
                </a:lnTo>
                <a:lnTo>
                  <a:pt x="79" y="301"/>
                </a:lnTo>
                <a:lnTo>
                  <a:pt x="79" y="309"/>
                </a:lnTo>
                <a:lnTo>
                  <a:pt x="77" y="320"/>
                </a:lnTo>
                <a:lnTo>
                  <a:pt x="75" y="334"/>
                </a:lnTo>
                <a:lnTo>
                  <a:pt x="74" y="351"/>
                </a:lnTo>
                <a:lnTo>
                  <a:pt x="67" y="366"/>
                </a:lnTo>
                <a:lnTo>
                  <a:pt x="58" y="382"/>
                </a:lnTo>
                <a:lnTo>
                  <a:pt x="47" y="393"/>
                </a:lnTo>
                <a:lnTo>
                  <a:pt x="35" y="411"/>
                </a:lnTo>
                <a:lnTo>
                  <a:pt x="20" y="432"/>
                </a:lnTo>
                <a:lnTo>
                  <a:pt x="13" y="445"/>
                </a:lnTo>
                <a:lnTo>
                  <a:pt x="7" y="460"/>
                </a:lnTo>
                <a:lnTo>
                  <a:pt x="2" y="474"/>
                </a:lnTo>
                <a:lnTo>
                  <a:pt x="0" y="489"/>
                </a:lnTo>
                <a:lnTo>
                  <a:pt x="0" y="506"/>
                </a:lnTo>
                <a:lnTo>
                  <a:pt x="2" y="522"/>
                </a:lnTo>
                <a:lnTo>
                  <a:pt x="11" y="537"/>
                </a:lnTo>
                <a:lnTo>
                  <a:pt x="20" y="552"/>
                </a:lnTo>
                <a:lnTo>
                  <a:pt x="35" y="566"/>
                </a:lnTo>
                <a:lnTo>
                  <a:pt x="56" y="579"/>
                </a:lnTo>
                <a:lnTo>
                  <a:pt x="81" y="591"/>
                </a:lnTo>
                <a:lnTo>
                  <a:pt x="111" y="602"/>
                </a:lnTo>
                <a:lnTo>
                  <a:pt x="186" y="622"/>
                </a:lnTo>
                <a:lnTo>
                  <a:pt x="267" y="639"/>
                </a:lnTo>
                <a:lnTo>
                  <a:pt x="353" y="658"/>
                </a:lnTo>
                <a:lnTo>
                  <a:pt x="438" y="673"/>
                </a:lnTo>
                <a:lnTo>
                  <a:pt x="516" y="689"/>
                </a:lnTo>
                <a:lnTo>
                  <a:pt x="581" y="702"/>
                </a:lnTo>
                <a:lnTo>
                  <a:pt x="628" y="714"/>
                </a:lnTo>
                <a:lnTo>
                  <a:pt x="656" y="723"/>
                </a:lnTo>
                <a:lnTo>
                  <a:pt x="680" y="733"/>
                </a:lnTo>
                <a:lnTo>
                  <a:pt x="716" y="748"/>
                </a:lnTo>
                <a:lnTo>
                  <a:pt x="761" y="764"/>
                </a:lnTo>
                <a:lnTo>
                  <a:pt x="810" y="775"/>
                </a:lnTo>
                <a:lnTo>
                  <a:pt x="835" y="781"/>
                </a:lnTo>
                <a:lnTo>
                  <a:pt x="861" y="783"/>
                </a:lnTo>
                <a:lnTo>
                  <a:pt x="884" y="785"/>
                </a:lnTo>
                <a:lnTo>
                  <a:pt x="908" y="785"/>
                </a:lnTo>
                <a:lnTo>
                  <a:pt x="932" y="781"/>
                </a:lnTo>
                <a:lnTo>
                  <a:pt x="951" y="773"/>
                </a:lnTo>
                <a:lnTo>
                  <a:pt x="959" y="769"/>
                </a:lnTo>
                <a:lnTo>
                  <a:pt x="968" y="764"/>
                </a:lnTo>
                <a:lnTo>
                  <a:pt x="975" y="756"/>
                </a:lnTo>
                <a:lnTo>
                  <a:pt x="981" y="748"/>
                </a:lnTo>
                <a:lnTo>
                  <a:pt x="991" y="733"/>
                </a:lnTo>
                <a:lnTo>
                  <a:pt x="998" y="719"/>
                </a:lnTo>
                <a:lnTo>
                  <a:pt x="1005" y="706"/>
                </a:lnTo>
                <a:lnTo>
                  <a:pt x="1007" y="694"/>
                </a:lnTo>
                <a:lnTo>
                  <a:pt x="1007" y="683"/>
                </a:lnTo>
                <a:lnTo>
                  <a:pt x="1005" y="673"/>
                </a:lnTo>
                <a:lnTo>
                  <a:pt x="1003" y="666"/>
                </a:lnTo>
                <a:lnTo>
                  <a:pt x="996" y="658"/>
                </a:lnTo>
                <a:lnTo>
                  <a:pt x="989" y="650"/>
                </a:lnTo>
                <a:lnTo>
                  <a:pt x="984" y="645"/>
                </a:lnTo>
                <a:lnTo>
                  <a:pt x="972" y="641"/>
                </a:lnTo>
                <a:lnTo>
                  <a:pt x="964" y="637"/>
                </a:lnTo>
                <a:lnTo>
                  <a:pt x="940" y="629"/>
                </a:lnTo>
                <a:lnTo>
                  <a:pt x="917" y="627"/>
                </a:lnTo>
                <a:lnTo>
                  <a:pt x="879" y="620"/>
                </a:lnTo>
                <a:lnTo>
                  <a:pt x="812" y="604"/>
                </a:lnTo>
                <a:lnTo>
                  <a:pt x="733" y="583"/>
                </a:lnTo>
                <a:lnTo>
                  <a:pt x="646" y="558"/>
                </a:lnTo>
                <a:lnTo>
                  <a:pt x="560" y="535"/>
                </a:lnTo>
                <a:lnTo>
                  <a:pt x="488" y="514"/>
                </a:lnTo>
                <a:lnTo>
                  <a:pt x="438" y="501"/>
                </a:lnTo>
                <a:lnTo>
                  <a:pt x="419" y="495"/>
                </a:lnTo>
                <a:lnTo>
                  <a:pt x="302" y="495"/>
                </a:lnTo>
                <a:lnTo>
                  <a:pt x="304" y="495"/>
                </a:lnTo>
                <a:lnTo>
                  <a:pt x="312" y="491"/>
                </a:lnTo>
                <a:lnTo>
                  <a:pt x="323" y="489"/>
                </a:lnTo>
                <a:lnTo>
                  <a:pt x="340" y="485"/>
                </a:lnTo>
                <a:lnTo>
                  <a:pt x="358" y="485"/>
                </a:lnTo>
                <a:lnTo>
                  <a:pt x="377" y="485"/>
                </a:lnTo>
                <a:lnTo>
                  <a:pt x="398" y="489"/>
                </a:lnTo>
                <a:lnTo>
                  <a:pt x="419" y="495"/>
                </a:lnTo>
                <a:lnTo>
                  <a:pt x="421" y="495"/>
                </a:lnTo>
                <a:lnTo>
                  <a:pt x="419" y="495"/>
                </a:lnTo>
                <a:lnTo>
                  <a:pt x="421" y="491"/>
                </a:lnTo>
                <a:lnTo>
                  <a:pt x="428" y="480"/>
                </a:lnTo>
                <a:lnTo>
                  <a:pt x="437" y="462"/>
                </a:lnTo>
                <a:lnTo>
                  <a:pt x="447" y="443"/>
                </a:lnTo>
                <a:lnTo>
                  <a:pt x="456" y="422"/>
                </a:lnTo>
                <a:lnTo>
                  <a:pt x="463" y="403"/>
                </a:lnTo>
                <a:lnTo>
                  <a:pt x="468" y="387"/>
                </a:lnTo>
                <a:lnTo>
                  <a:pt x="468" y="378"/>
                </a:lnTo>
                <a:lnTo>
                  <a:pt x="463" y="374"/>
                </a:lnTo>
                <a:lnTo>
                  <a:pt x="458" y="368"/>
                </a:lnTo>
                <a:lnTo>
                  <a:pt x="449" y="364"/>
                </a:lnTo>
                <a:lnTo>
                  <a:pt x="440" y="361"/>
                </a:lnTo>
                <a:lnTo>
                  <a:pt x="432" y="357"/>
                </a:lnTo>
                <a:lnTo>
                  <a:pt x="426" y="355"/>
                </a:lnTo>
                <a:lnTo>
                  <a:pt x="421" y="355"/>
                </a:lnTo>
                <a:lnTo>
                  <a:pt x="419" y="353"/>
                </a:lnTo>
                <a:lnTo>
                  <a:pt x="483" y="338"/>
                </a:lnTo>
                <a:lnTo>
                  <a:pt x="498" y="232"/>
                </a:lnTo>
                <a:lnTo>
                  <a:pt x="502" y="232"/>
                </a:lnTo>
                <a:lnTo>
                  <a:pt x="511" y="232"/>
                </a:lnTo>
                <a:lnTo>
                  <a:pt x="524" y="232"/>
                </a:lnTo>
                <a:lnTo>
                  <a:pt x="537" y="232"/>
                </a:lnTo>
                <a:lnTo>
                  <a:pt x="549" y="230"/>
                </a:lnTo>
                <a:lnTo>
                  <a:pt x="558" y="228"/>
                </a:lnTo>
                <a:lnTo>
                  <a:pt x="563" y="226"/>
                </a:lnTo>
                <a:lnTo>
                  <a:pt x="565" y="223"/>
                </a:lnTo>
                <a:lnTo>
                  <a:pt x="565" y="221"/>
                </a:lnTo>
                <a:lnTo>
                  <a:pt x="563" y="21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89" name="Freeform 45">
            <a:extLst>
              <a:ext uri="{FF2B5EF4-FFF2-40B4-BE49-F238E27FC236}">
                <a16:creationId xmlns:a16="http://schemas.microsoft.com/office/drawing/2014/main" id="{78A99A39-A65D-4514-802B-DB3D9BEC5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3838575"/>
            <a:ext cx="423863" cy="217488"/>
          </a:xfrm>
          <a:custGeom>
            <a:avLst/>
            <a:gdLst>
              <a:gd name="T0" fmla="*/ 2147483647 w 301"/>
              <a:gd name="T1" fmla="*/ 2147483647 h 183"/>
              <a:gd name="T2" fmla="*/ 2147483647 w 301"/>
              <a:gd name="T3" fmla="*/ 2147483647 h 183"/>
              <a:gd name="T4" fmla="*/ 2147483647 w 301"/>
              <a:gd name="T5" fmla="*/ 2147483647 h 183"/>
              <a:gd name="T6" fmla="*/ 2147483647 w 301"/>
              <a:gd name="T7" fmla="*/ 2147483647 h 183"/>
              <a:gd name="T8" fmla="*/ 2147483647 w 301"/>
              <a:gd name="T9" fmla="*/ 2147483647 h 183"/>
              <a:gd name="T10" fmla="*/ 2147483647 w 301"/>
              <a:gd name="T11" fmla="*/ 2147483647 h 183"/>
              <a:gd name="T12" fmla="*/ 2147483647 w 301"/>
              <a:gd name="T13" fmla="*/ 2147483647 h 183"/>
              <a:gd name="T14" fmla="*/ 2147483647 w 301"/>
              <a:gd name="T15" fmla="*/ 2147483647 h 183"/>
              <a:gd name="T16" fmla="*/ 2147483647 w 301"/>
              <a:gd name="T17" fmla="*/ 2147483647 h 183"/>
              <a:gd name="T18" fmla="*/ 2147483647 w 301"/>
              <a:gd name="T19" fmla="*/ 2147483647 h 183"/>
              <a:gd name="T20" fmla="*/ 2147483647 w 301"/>
              <a:gd name="T21" fmla="*/ 2147483647 h 183"/>
              <a:gd name="T22" fmla="*/ 2147483647 w 301"/>
              <a:gd name="T23" fmla="*/ 2147483647 h 183"/>
              <a:gd name="T24" fmla="*/ 2147483647 w 301"/>
              <a:gd name="T25" fmla="*/ 2147483647 h 183"/>
              <a:gd name="T26" fmla="*/ 2147483647 w 301"/>
              <a:gd name="T27" fmla="*/ 2147483647 h 183"/>
              <a:gd name="T28" fmla="*/ 2147483647 w 301"/>
              <a:gd name="T29" fmla="*/ 2147483647 h 183"/>
              <a:gd name="T30" fmla="*/ 2147483647 w 301"/>
              <a:gd name="T31" fmla="*/ 2147483647 h 183"/>
              <a:gd name="T32" fmla="*/ 2147483647 w 301"/>
              <a:gd name="T33" fmla="*/ 2147483647 h 183"/>
              <a:gd name="T34" fmla="*/ 2147483647 w 301"/>
              <a:gd name="T35" fmla="*/ 2147483647 h 183"/>
              <a:gd name="T36" fmla="*/ 2147483647 w 301"/>
              <a:gd name="T37" fmla="*/ 2147483647 h 183"/>
              <a:gd name="T38" fmla="*/ 2147483647 w 301"/>
              <a:gd name="T39" fmla="*/ 2147483647 h 183"/>
              <a:gd name="T40" fmla="*/ 2147483647 w 301"/>
              <a:gd name="T41" fmla="*/ 2147483647 h 183"/>
              <a:gd name="T42" fmla="*/ 2147483647 w 301"/>
              <a:gd name="T43" fmla="*/ 2147483647 h 183"/>
              <a:gd name="T44" fmla="*/ 2147483647 w 301"/>
              <a:gd name="T45" fmla="*/ 2147483647 h 183"/>
              <a:gd name="T46" fmla="*/ 2147483647 w 301"/>
              <a:gd name="T47" fmla="*/ 2147483647 h 183"/>
              <a:gd name="T48" fmla="*/ 2147483647 w 301"/>
              <a:gd name="T49" fmla="*/ 2147483647 h 183"/>
              <a:gd name="T50" fmla="*/ 2147483647 w 301"/>
              <a:gd name="T51" fmla="*/ 2147483647 h 183"/>
              <a:gd name="T52" fmla="*/ 2147483647 w 301"/>
              <a:gd name="T53" fmla="*/ 2147483647 h 183"/>
              <a:gd name="T54" fmla="*/ 2147483647 w 301"/>
              <a:gd name="T55" fmla="*/ 0 h 183"/>
              <a:gd name="T56" fmla="*/ 2147483647 w 301"/>
              <a:gd name="T57" fmla="*/ 0 h 183"/>
              <a:gd name="T58" fmla="*/ 2147483647 w 301"/>
              <a:gd name="T59" fmla="*/ 2147483647 h 183"/>
              <a:gd name="T60" fmla="*/ 2147483647 w 301"/>
              <a:gd name="T61" fmla="*/ 2147483647 h 183"/>
              <a:gd name="T62" fmla="*/ 2147483647 w 301"/>
              <a:gd name="T63" fmla="*/ 2147483647 h 183"/>
              <a:gd name="T64" fmla="*/ 2147483647 w 301"/>
              <a:gd name="T65" fmla="*/ 2147483647 h 183"/>
              <a:gd name="T66" fmla="*/ 2147483647 w 301"/>
              <a:gd name="T67" fmla="*/ 2147483647 h 183"/>
              <a:gd name="T68" fmla="*/ 0 w 301"/>
              <a:gd name="T69" fmla="*/ 2147483647 h 18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01"/>
              <a:gd name="T106" fmla="*/ 0 h 183"/>
              <a:gd name="T107" fmla="*/ 301 w 301"/>
              <a:gd name="T108" fmla="*/ 183 h 18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01" h="183">
                <a:moveTo>
                  <a:pt x="0" y="119"/>
                </a:moveTo>
                <a:lnTo>
                  <a:pt x="5" y="121"/>
                </a:lnTo>
                <a:lnTo>
                  <a:pt x="11" y="124"/>
                </a:lnTo>
                <a:lnTo>
                  <a:pt x="20" y="130"/>
                </a:lnTo>
                <a:lnTo>
                  <a:pt x="31" y="136"/>
                </a:lnTo>
                <a:lnTo>
                  <a:pt x="42" y="142"/>
                </a:lnTo>
                <a:lnTo>
                  <a:pt x="52" y="149"/>
                </a:lnTo>
                <a:lnTo>
                  <a:pt x="66" y="159"/>
                </a:lnTo>
                <a:lnTo>
                  <a:pt x="85" y="172"/>
                </a:lnTo>
                <a:lnTo>
                  <a:pt x="103" y="180"/>
                </a:lnTo>
                <a:lnTo>
                  <a:pt x="118" y="182"/>
                </a:lnTo>
                <a:lnTo>
                  <a:pt x="129" y="182"/>
                </a:lnTo>
                <a:lnTo>
                  <a:pt x="135" y="178"/>
                </a:lnTo>
                <a:lnTo>
                  <a:pt x="142" y="174"/>
                </a:lnTo>
                <a:lnTo>
                  <a:pt x="144" y="170"/>
                </a:lnTo>
                <a:lnTo>
                  <a:pt x="144" y="169"/>
                </a:lnTo>
                <a:lnTo>
                  <a:pt x="142" y="167"/>
                </a:lnTo>
                <a:lnTo>
                  <a:pt x="137" y="163"/>
                </a:lnTo>
                <a:lnTo>
                  <a:pt x="129" y="157"/>
                </a:lnTo>
                <a:lnTo>
                  <a:pt x="122" y="147"/>
                </a:lnTo>
                <a:lnTo>
                  <a:pt x="115" y="140"/>
                </a:lnTo>
                <a:lnTo>
                  <a:pt x="113" y="130"/>
                </a:lnTo>
                <a:lnTo>
                  <a:pt x="111" y="126"/>
                </a:lnTo>
                <a:lnTo>
                  <a:pt x="113" y="121"/>
                </a:lnTo>
                <a:lnTo>
                  <a:pt x="115" y="117"/>
                </a:lnTo>
                <a:lnTo>
                  <a:pt x="122" y="113"/>
                </a:lnTo>
                <a:lnTo>
                  <a:pt x="127" y="109"/>
                </a:lnTo>
                <a:lnTo>
                  <a:pt x="135" y="109"/>
                </a:lnTo>
                <a:lnTo>
                  <a:pt x="142" y="109"/>
                </a:lnTo>
                <a:lnTo>
                  <a:pt x="151" y="109"/>
                </a:lnTo>
                <a:lnTo>
                  <a:pt x="170" y="115"/>
                </a:lnTo>
                <a:lnTo>
                  <a:pt x="187" y="124"/>
                </a:lnTo>
                <a:lnTo>
                  <a:pt x="207" y="134"/>
                </a:lnTo>
                <a:lnTo>
                  <a:pt x="224" y="142"/>
                </a:lnTo>
                <a:lnTo>
                  <a:pt x="237" y="147"/>
                </a:lnTo>
                <a:lnTo>
                  <a:pt x="250" y="147"/>
                </a:lnTo>
                <a:lnTo>
                  <a:pt x="259" y="145"/>
                </a:lnTo>
                <a:lnTo>
                  <a:pt x="269" y="144"/>
                </a:lnTo>
                <a:lnTo>
                  <a:pt x="281" y="140"/>
                </a:lnTo>
                <a:lnTo>
                  <a:pt x="291" y="134"/>
                </a:lnTo>
                <a:lnTo>
                  <a:pt x="293" y="130"/>
                </a:lnTo>
                <a:lnTo>
                  <a:pt x="298" y="126"/>
                </a:lnTo>
                <a:lnTo>
                  <a:pt x="300" y="121"/>
                </a:lnTo>
                <a:lnTo>
                  <a:pt x="300" y="115"/>
                </a:lnTo>
                <a:lnTo>
                  <a:pt x="300" y="109"/>
                </a:lnTo>
                <a:lnTo>
                  <a:pt x="298" y="103"/>
                </a:lnTo>
                <a:lnTo>
                  <a:pt x="293" y="96"/>
                </a:lnTo>
                <a:lnTo>
                  <a:pt x="289" y="88"/>
                </a:lnTo>
                <a:lnTo>
                  <a:pt x="274" y="71"/>
                </a:lnTo>
                <a:lnTo>
                  <a:pt x="257" y="51"/>
                </a:lnTo>
                <a:lnTo>
                  <a:pt x="235" y="34"/>
                </a:lnTo>
                <a:lnTo>
                  <a:pt x="211" y="19"/>
                </a:lnTo>
                <a:lnTo>
                  <a:pt x="200" y="13"/>
                </a:lnTo>
                <a:lnTo>
                  <a:pt x="189" y="7"/>
                </a:lnTo>
                <a:lnTo>
                  <a:pt x="177" y="4"/>
                </a:lnTo>
                <a:lnTo>
                  <a:pt x="165" y="0"/>
                </a:lnTo>
                <a:lnTo>
                  <a:pt x="156" y="0"/>
                </a:lnTo>
                <a:lnTo>
                  <a:pt x="146" y="0"/>
                </a:lnTo>
                <a:lnTo>
                  <a:pt x="137" y="2"/>
                </a:lnTo>
                <a:lnTo>
                  <a:pt x="129" y="7"/>
                </a:lnTo>
                <a:lnTo>
                  <a:pt x="113" y="17"/>
                </a:lnTo>
                <a:lnTo>
                  <a:pt x="94" y="27"/>
                </a:lnTo>
                <a:lnTo>
                  <a:pt x="75" y="36"/>
                </a:lnTo>
                <a:lnTo>
                  <a:pt x="54" y="48"/>
                </a:lnTo>
                <a:lnTo>
                  <a:pt x="37" y="59"/>
                </a:lnTo>
                <a:lnTo>
                  <a:pt x="23" y="75"/>
                </a:lnTo>
                <a:lnTo>
                  <a:pt x="14" y="84"/>
                </a:lnTo>
                <a:lnTo>
                  <a:pt x="9" y="94"/>
                </a:lnTo>
                <a:lnTo>
                  <a:pt x="2" y="105"/>
                </a:lnTo>
                <a:lnTo>
                  <a:pt x="0" y="119"/>
                </a:lnTo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标题 1">
            <a:extLst>
              <a:ext uri="{FF2B5EF4-FFF2-40B4-BE49-F238E27FC236}">
                <a16:creationId xmlns:a16="http://schemas.microsoft.com/office/drawing/2014/main" id="{7F5782B6-E00E-4930-B437-2D9DCB5557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6463" y="-99392"/>
            <a:ext cx="8229600" cy="1143001"/>
          </a:xfrm>
        </p:spPr>
        <p:txBody>
          <a:bodyPr/>
          <a:lstStyle/>
          <a:p>
            <a:pPr algn="l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控制总热量，维持理想体重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BD25469C-2420-4480-9D04-A47B29461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5668963"/>
            <a:ext cx="189706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latin typeface="Verdana" panose="020B0604030504040204" pitchFamily="34" charset="0"/>
            </a:endParaRPr>
          </a:p>
        </p:txBody>
      </p:sp>
      <p:graphicFrame>
        <p:nvGraphicFramePr>
          <p:cNvPr id="2050" name="Object 3">
            <a:extLst>
              <a:ext uri="{FF2B5EF4-FFF2-40B4-BE49-F238E27FC236}">
                <a16:creationId xmlns:a16="http://schemas.microsoft.com/office/drawing/2014/main" id="{E022C1B2-92C5-4593-96ED-B0B88E300109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906463" y="2085975"/>
          <a:ext cx="7561262" cy="299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321680" imgH="3866760" progId="Word.Document.8">
                  <p:embed/>
                </p:oleObj>
              </mc:Choice>
              <mc:Fallback>
                <p:oleObj r:id="rId2" imgW="7321680" imgH="3866760" progId="Word.Document.8">
                  <p:embed/>
                  <p:pic>
                    <p:nvPicPr>
                      <p:cNvPr id="2050" name="Object 3">
                        <a:extLst>
                          <a:ext uri="{FF2B5EF4-FFF2-40B4-BE49-F238E27FC236}">
                            <a16:creationId xmlns:a16="http://schemas.microsoft.com/office/drawing/2014/main" id="{E022C1B2-92C5-4593-96ED-B0B88E30010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2085975"/>
                        <a:ext cx="7561262" cy="29956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Line 4">
            <a:extLst>
              <a:ext uri="{FF2B5EF4-FFF2-40B4-BE49-F238E27FC236}">
                <a16:creationId xmlns:a16="http://schemas.microsoft.com/office/drawing/2014/main" id="{E8D89E35-A484-408D-8CCB-822717866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7188" y="2030413"/>
            <a:ext cx="0" cy="0"/>
          </a:xfrm>
          <a:prstGeom prst="line">
            <a:avLst/>
          </a:prstGeom>
          <a:noFill/>
          <a:ln w="31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4" name="Text Box 5">
            <a:extLst>
              <a:ext uri="{FF2B5EF4-FFF2-40B4-BE49-F238E27FC236}">
                <a16:creationId xmlns:a16="http://schemas.microsoft.com/office/drawing/2014/main" id="{ADC34FF3-C635-414D-BD9B-C3C50B43D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3" y="4786313"/>
            <a:ext cx="9017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chemeClr val="tx2"/>
                </a:solidFill>
                <a:latin typeface="Arial" panose="020B0604020202020204" pitchFamily="34" charset="0"/>
              </a:rPr>
              <a:t>热量（千卡）</a:t>
            </a:r>
            <a:r>
              <a:rPr lang="en-US" altLang="zh-CN" sz="2800" b="1">
                <a:solidFill>
                  <a:schemeClr val="tx2"/>
                </a:solidFill>
                <a:latin typeface="Arial" panose="020B0604020202020204" pitchFamily="34" charset="0"/>
              </a:rPr>
              <a:t>=</a:t>
            </a:r>
            <a:r>
              <a:rPr lang="zh-CN" altLang="en-US" sz="2800" b="1">
                <a:solidFill>
                  <a:schemeClr val="tx2"/>
                </a:solidFill>
                <a:latin typeface="Arial" panose="020B0604020202020204" pitchFamily="34" charset="0"/>
              </a:rPr>
              <a:t>理想体重</a:t>
            </a:r>
            <a:r>
              <a:rPr lang="zh-CN" altLang="en-US" sz="2400" b="1">
                <a:solidFill>
                  <a:schemeClr val="tx2"/>
                </a:solidFill>
                <a:latin typeface="Arial" panose="020B0604020202020204" pitchFamily="34" charset="0"/>
              </a:rPr>
              <a:t>（公斤）</a:t>
            </a:r>
            <a:r>
              <a:rPr lang="zh-CN" altLang="en-US" sz="2800" b="1">
                <a:solidFill>
                  <a:schemeClr val="tx2"/>
                </a:solidFill>
                <a:latin typeface="Arial" panose="020B0604020202020204" pitchFamily="34" charset="0"/>
              </a:rPr>
              <a:t>热量标准</a:t>
            </a:r>
            <a:r>
              <a:rPr lang="zh-CN" altLang="en-US" sz="2400" b="1">
                <a:solidFill>
                  <a:schemeClr val="tx2"/>
                </a:solidFill>
                <a:latin typeface="Arial" panose="020B0604020202020204" pitchFamily="34" charset="0"/>
              </a:rPr>
              <a:t>（千卡</a:t>
            </a:r>
            <a:r>
              <a:rPr lang="en-US" altLang="zh-CN" sz="2400" b="1">
                <a:solidFill>
                  <a:schemeClr val="tx2"/>
                </a:solidFill>
                <a:latin typeface="Arial" panose="020B0604020202020204" pitchFamily="34" charset="0"/>
              </a:rPr>
              <a:t>/</a:t>
            </a:r>
            <a:r>
              <a:rPr lang="zh-CN" altLang="en-US" sz="2400" b="1">
                <a:solidFill>
                  <a:schemeClr val="tx2"/>
                </a:solidFill>
                <a:latin typeface="Arial" panose="020B0604020202020204" pitchFamily="34" charset="0"/>
              </a:rPr>
              <a:t>公斤</a:t>
            </a:r>
            <a:r>
              <a:rPr lang="en-US" altLang="zh-CN" sz="2400" b="1">
                <a:solidFill>
                  <a:schemeClr val="tx2"/>
                </a:solidFill>
                <a:latin typeface="Arial" panose="020B0604020202020204" pitchFamily="34" charset="0"/>
              </a:rPr>
              <a:t>/</a:t>
            </a:r>
            <a:r>
              <a:rPr lang="zh-CN" altLang="en-US" sz="2400" b="1">
                <a:solidFill>
                  <a:schemeClr val="tx2"/>
                </a:solidFill>
                <a:latin typeface="Arial" panose="020B0604020202020204" pitchFamily="34" charset="0"/>
              </a:rPr>
              <a:t>天）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标题 1">
            <a:extLst>
              <a:ext uri="{FF2B5EF4-FFF2-40B4-BE49-F238E27FC236}">
                <a16:creationId xmlns:a16="http://schemas.microsoft.com/office/drawing/2014/main" id="{5C821325-9D0D-49D9-8B15-275C80F01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675" y="-55562"/>
            <a:ext cx="8229600" cy="1143001"/>
          </a:xfrm>
        </p:spPr>
        <p:txBody>
          <a:bodyPr/>
          <a:lstStyle/>
          <a:p>
            <a:pPr algn="l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食物多样，营养素搭配合理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991A0BC4-B1A7-45A0-AC55-BF6929376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5668963"/>
            <a:ext cx="189706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latin typeface="Verdana" panose="020B0604030504040204" pitchFamily="34" charset="0"/>
            </a:endParaRPr>
          </a:p>
        </p:txBody>
      </p:sp>
      <p:sp>
        <p:nvSpPr>
          <p:cNvPr id="3077" name="Line 4">
            <a:extLst>
              <a:ext uri="{FF2B5EF4-FFF2-40B4-BE49-F238E27FC236}">
                <a16:creationId xmlns:a16="http://schemas.microsoft.com/office/drawing/2014/main" id="{8E5D6B77-12D6-43C5-8845-900B71BBC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7188" y="2030413"/>
            <a:ext cx="0" cy="0"/>
          </a:xfrm>
          <a:prstGeom prst="line">
            <a:avLst/>
          </a:prstGeom>
          <a:noFill/>
          <a:ln w="31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074" name="Object 17">
            <a:extLst>
              <a:ext uri="{FF2B5EF4-FFF2-40B4-BE49-F238E27FC236}">
                <a16:creationId xmlns:a16="http://schemas.microsoft.com/office/drawing/2014/main" id="{69382C91-866D-49AB-9A4A-BB8C3B33F8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1563" y="1484313"/>
          <a:ext cx="43592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4996825" imgH="13980952" progId="Photoshop.Image.10">
                  <p:embed/>
                </p:oleObj>
              </mc:Choice>
              <mc:Fallback>
                <p:oleObj name="Image" r:id="rId2" imgW="14996825" imgH="13980952" progId="Photoshop.Image.10">
                  <p:embed/>
                  <p:pic>
                    <p:nvPicPr>
                      <p:cNvPr id="3074" name="Object 17">
                        <a:extLst>
                          <a:ext uri="{FF2B5EF4-FFF2-40B4-BE49-F238E27FC236}">
                            <a16:creationId xmlns:a16="http://schemas.microsoft.com/office/drawing/2014/main" id="{69382C91-866D-49AB-9A4A-BB8C3B33F8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1563" y="1484313"/>
                        <a:ext cx="435927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8" name="Group 17">
            <a:extLst>
              <a:ext uri="{FF2B5EF4-FFF2-40B4-BE49-F238E27FC236}">
                <a16:creationId xmlns:a16="http://schemas.microsoft.com/office/drawing/2014/main" id="{F7C91714-0921-4A07-B9F2-88063D203727}"/>
              </a:ext>
            </a:extLst>
          </p:cNvPr>
          <p:cNvGrpSpPr>
            <a:grpSpLocks/>
          </p:cNvGrpSpPr>
          <p:nvPr/>
        </p:nvGrpSpPr>
        <p:grpSpPr bwMode="auto">
          <a:xfrm>
            <a:off x="828675" y="4437063"/>
            <a:ext cx="1812925" cy="447675"/>
            <a:chOff x="431" y="2160"/>
            <a:chExt cx="1142" cy="282"/>
          </a:xfrm>
        </p:grpSpPr>
        <p:sp>
          <p:nvSpPr>
            <p:cNvPr id="3085" name="Rectangle 13">
              <a:extLst>
                <a:ext uri="{FF2B5EF4-FFF2-40B4-BE49-F238E27FC236}">
                  <a16:creationId xmlns:a16="http://schemas.microsoft.com/office/drawing/2014/main" id="{650CE650-FB46-4922-8C8C-5F100FC10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" y="2160"/>
              <a:ext cx="109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脂肪＜</a:t>
              </a:r>
              <a:r>
                <a:rPr lang="en-US" altLang="zh-CN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30%</a:t>
              </a:r>
            </a:p>
          </p:txBody>
        </p:sp>
        <p:sp>
          <p:nvSpPr>
            <p:cNvPr id="3086" name="Line 14">
              <a:extLst>
                <a:ext uri="{FF2B5EF4-FFF2-40B4-BE49-F238E27FC236}">
                  <a16:creationId xmlns:a16="http://schemas.microsoft.com/office/drawing/2014/main" id="{F3D65C6D-23FD-4ECE-B1B5-EB43C0322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" y="2432"/>
              <a:ext cx="1134" cy="1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grpSp>
        <p:nvGrpSpPr>
          <p:cNvPr id="3079" name="Group 16">
            <a:extLst>
              <a:ext uri="{FF2B5EF4-FFF2-40B4-BE49-F238E27FC236}">
                <a16:creationId xmlns:a16="http://schemas.microsoft.com/office/drawing/2014/main" id="{6D41805F-8E88-4FBD-8211-C0259686FA7C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484313"/>
            <a:ext cx="2573337" cy="482600"/>
            <a:chOff x="306" y="1071"/>
            <a:chExt cx="1485" cy="304"/>
          </a:xfrm>
        </p:grpSpPr>
        <p:sp>
          <p:nvSpPr>
            <p:cNvPr id="3083" name="Line 11">
              <a:extLst>
                <a:ext uri="{FF2B5EF4-FFF2-40B4-BE49-F238E27FC236}">
                  <a16:creationId xmlns:a16="http://schemas.microsoft.com/office/drawing/2014/main" id="{12AAD897-5DA0-450E-B519-038E44F05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" y="1375"/>
              <a:ext cx="1485" cy="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3084" name="Rectangle 15">
              <a:extLst>
                <a:ext uri="{FF2B5EF4-FFF2-40B4-BE49-F238E27FC236}">
                  <a16:creationId xmlns:a16="http://schemas.microsoft.com/office/drawing/2014/main" id="{C9D15868-CB0E-46E3-BFA8-7256BC423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1071"/>
              <a:ext cx="144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蛋白质</a:t>
              </a:r>
              <a:r>
                <a:rPr lang="en-US" altLang="zh-CN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15</a:t>
              </a:r>
              <a:r>
                <a:rPr lang="zh-CN" altLang="en-US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～</a:t>
              </a:r>
              <a:r>
                <a:rPr lang="en-US" altLang="zh-CN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20%</a:t>
              </a:r>
            </a:p>
          </p:txBody>
        </p:sp>
      </p:grpSp>
      <p:grpSp>
        <p:nvGrpSpPr>
          <p:cNvPr id="3080" name="Group 19">
            <a:extLst>
              <a:ext uri="{FF2B5EF4-FFF2-40B4-BE49-F238E27FC236}">
                <a16:creationId xmlns:a16="http://schemas.microsoft.com/office/drawing/2014/main" id="{981AD98C-298A-4852-90A9-B28DBD513149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5013325"/>
            <a:ext cx="3095625" cy="504825"/>
            <a:chOff x="3742" y="3067"/>
            <a:chExt cx="1950" cy="318"/>
          </a:xfrm>
        </p:grpSpPr>
        <p:sp>
          <p:nvSpPr>
            <p:cNvPr id="3081" name="Rectangle 12">
              <a:extLst>
                <a:ext uri="{FF2B5EF4-FFF2-40B4-BE49-F238E27FC236}">
                  <a16:creationId xmlns:a16="http://schemas.microsoft.com/office/drawing/2014/main" id="{6CCE115D-9045-4097-9112-D50C41803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2" y="3067"/>
              <a:ext cx="195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碳水化合物</a:t>
              </a:r>
              <a:r>
                <a:rPr lang="en-US" altLang="zh-CN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50</a:t>
              </a:r>
              <a:r>
                <a:rPr lang="zh-CN" altLang="en-US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～</a:t>
              </a:r>
              <a:r>
                <a:rPr lang="en-US" altLang="zh-CN" sz="2400" b="1">
                  <a:solidFill>
                    <a:srgbClr val="002D77"/>
                  </a:solidFill>
                  <a:latin typeface="Verdana" panose="020B0604030504040204" pitchFamily="34" charset="0"/>
                  <a:ea typeface="黑体" panose="02010609060101010101" pitchFamily="49" charset="-122"/>
                  <a:cs typeface="Verdana" panose="020B0604030504040204" pitchFamily="34" charset="0"/>
                </a:rPr>
                <a:t>60%</a:t>
              </a:r>
            </a:p>
          </p:txBody>
        </p:sp>
        <p:sp>
          <p:nvSpPr>
            <p:cNvPr id="3082" name="Line 18">
              <a:extLst>
                <a:ext uri="{FF2B5EF4-FFF2-40B4-BE49-F238E27FC236}">
                  <a16:creationId xmlns:a16="http://schemas.microsoft.com/office/drawing/2014/main" id="{140F3C71-CCFA-499D-BDF1-9F11327D1A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2" y="3385"/>
              <a:ext cx="1814" cy="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>
            <a:extLst>
              <a:ext uri="{FF2B5EF4-FFF2-40B4-BE49-F238E27FC236}">
                <a16:creationId xmlns:a16="http://schemas.microsoft.com/office/drawing/2014/main" id="{DC18BC34-6BD5-4F47-83C2-B0034226A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0425" y="-96045"/>
            <a:ext cx="8229600" cy="1143001"/>
          </a:xfrm>
        </p:spPr>
        <p:txBody>
          <a:bodyPr/>
          <a:lstStyle/>
          <a:p>
            <a:pPr algn="l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食物多样，食物巧分配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89284E6-D327-49CB-BDB9-2BD5D38DC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5668963"/>
            <a:ext cx="189706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latin typeface="Verdana" panose="020B0604030504040204" pitchFamily="34" charset="0"/>
            </a:endParaRPr>
          </a:p>
        </p:txBody>
      </p:sp>
      <p:sp>
        <p:nvSpPr>
          <p:cNvPr id="49156" name="Line 4">
            <a:extLst>
              <a:ext uri="{FF2B5EF4-FFF2-40B4-BE49-F238E27FC236}">
                <a16:creationId xmlns:a16="http://schemas.microsoft.com/office/drawing/2014/main" id="{23E4E84C-DD8A-4B10-AA16-DDE6689E1D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7188" y="2030413"/>
            <a:ext cx="0" cy="0"/>
          </a:xfrm>
          <a:prstGeom prst="line">
            <a:avLst/>
          </a:prstGeom>
          <a:noFill/>
          <a:ln w="31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9157" name="TextBox 9">
            <a:extLst>
              <a:ext uri="{FF2B5EF4-FFF2-40B4-BE49-F238E27FC236}">
                <a16:creationId xmlns:a16="http://schemas.microsoft.com/office/drawing/2014/main" id="{DF73BF37-138D-434E-9443-71120754F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196975"/>
            <a:ext cx="6305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2060"/>
                </a:solidFill>
                <a:latin typeface="Verdana" panose="020B0604030504040204" pitchFamily="34" charset="0"/>
                <a:ea typeface="黑体" panose="02010609060101010101" pitchFamily="49" charset="-122"/>
                <a:cs typeface="Verdana" panose="020B0604030504040204" pitchFamily="34" charset="0"/>
              </a:rPr>
              <a:t>以王先生每日总热量</a:t>
            </a:r>
            <a:r>
              <a:rPr lang="en-US" altLang="zh-CN" sz="2400" b="1">
                <a:solidFill>
                  <a:srgbClr val="002060"/>
                </a:solidFill>
                <a:latin typeface="Verdana" panose="020B0604030504040204" pitchFamily="34" charset="0"/>
                <a:ea typeface="黑体" panose="02010609060101010101" pitchFamily="49" charset="-122"/>
                <a:cs typeface="Verdana" panose="020B0604030504040204" pitchFamily="34" charset="0"/>
              </a:rPr>
              <a:t>1400</a:t>
            </a:r>
            <a:r>
              <a:rPr lang="zh-CN" altLang="en-US" sz="2400" b="1">
                <a:solidFill>
                  <a:srgbClr val="002060"/>
                </a:solidFill>
                <a:latin typeface="Verdana" panose="020B0604030504040204" pitchFamily="34" charset="0"/>
                <a:ea typeface="黑体" panose="02010609060101010101" pitchFamily="49" charset="-122"/>
                <a:cs typeface="Verdana" panose="020B0604030504040204" pitchFamily="34" charset="0"/>
              </a:rPr>
              <a:t>千卡，</a:t>
            </a:r>
            <a:r>
              <a:rPr lang="en-US" altLang="zh-CN" sz="2400" b="1">
                <a:solidFill>
                  <a:srgbClr val="002060"/>
                </a:solidFill>
                <a:latin typeface="Verdana" panose="020B0604030504040204" pitchFamily="34" charset="0"/>
                <a:ea typeface="黑体" panose="02010609060101010101" pitchFamily="49" charset="-122"/>
                <a:cs typeface="Verdana" panose="020B0604030504040204" pitchFamily="34" charset="0"/>
              </a:rPr>
              <a:t>16</a:t>
            </a:r>
            <a:r>
              <a:rPr lang="zh-CN" altLang="en-US" sz="2400" b="1">
                <a:solidFill>
                  <a:srgbClr val="002060"/>
                </a:solidFill>
                <a:latin typeface="Verdana" panose="020B0604030504040204" pitchFamily="34" charset="0"/>
                <a:ea typeface="黑体" panose="02010609060101010101" pitchFamily="49" charset="-122"/>
                <a:cs typeface="Verdana" panose="020B0604030504040204" pitchFamily="34" charset="0"/>
              </a:rPr>
              <a:t>份为例：</a:t>
            </a:r>
          </a:p>
        </p:txBody>
      </p:sp>
      <p:grpSp>
        <p:nvGrpSpPr>
          <p:cNvPr id="49158" name="Group 35">
            <a:extLst>
              <a:ext uri="{FF2B5EF4-FFF2-40B4-BE49-F238E27FC236}">
                <a16:creationId xmlns:a16="http://schemas.microsoft.com/office/drawing/2014/main" id="{815B958D-22A6-4D6E-ACFA-13BA6E9D49B1}"/>
              </a:ext>
            </a:extLst>
          </p:cNvPr>
          <p:cNvGrpSpPr>
            <a:grpSpLocks/>
          </p:cNvGrpSpPr>
          <p:nvPr/>
        </p:nvGrpSpPr>
        <p:grpSpPr bwMode="auto">
          <a:xfrm>
            <a:off x="2552700" y="1916113"/>
            <a:ext cx="5902325" cy="3760787"/>
            <a:chOff x="1608" y="1207"/>
            <a:chExt cx="3718" cy="2369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5AD2E96-1236-488C-B0D0-162CF322BA1E}"/>
                </a:ext>
              </a:extLst>
            </p:cNvPr>
            <p:cNvCxnSpPr/>
            <p:nvPr/>
          </p:nvCxnSpPr>
          <p:spPr>
            <a:xfrm rot="5400000">
              <a:off x="2811" y="2820"/>
              <a:ext cx="321" cy="0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接连接符 7">
              <a:extLst>
                <a:ext uri="{FF2B5EF4-FFF2-40B4-BE49-F238E27FC236}">
                  <a16:creationId xmlns:a16="http://schemas.microsoft.com/office/drawing/2014/main" id="{2A95EA84-FFDF-4272-A2C4-C0D5A6D46040}"/>
                </a:ext>
              </a:extLst>
            </p:cNvPr>
            <p:cNvCxnSpPr/>
            <p:nvPr/>
          </p:nvCxnSpPr>
          <p:spPr>
            <a:xfrm rot="16200000" flipH="1">
              <a:off x="3516" y="2618"/>
              <a:ext cx="272" cy="362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接连接符 9">
              <a:extLst>
                <a:ext uri="{FF2B5EF4-FFF2-40B4-BE49-F238E27FC236}">
                  <a16:creationId xmlns:a16="http://schemas.microsoft.com/office/drawing/2014/main" id="{16FBC1F8-3778-43DB-BD76-4E2057A09A3C}"/>
                </a:ext>
              </a:extLst>
            </p:cNvPr>
            <p:cNvCxnSpPr/>
            <p:nvPr/>
          </p:nvCxnSpPr>
          <p:spPr>
            <a:xfrm rot="10800000" flipV="1">
              <a:off x="2245" y="2663"/>
              <a:ext cx="318" cy="272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接连接符 14">
              <a:extLst>
                <a:ext uri="{FF2B5EF4-FFF2-40B4-BE49-F238E27FC236}">
                  <a16:creationId xmlns:a16="http://schemas.microsoft.com/office/drawing/2014/main" id="{C0FFDCDD-C760-485C-96B2-DD0FE825CD59}"/>
                </a:ext>
              </a:extLst>
            </p:cNvPr>
            <p:cNvCxnSpPr/>
            <p:nvPr/>
          </p:nvCxnSpPr>
          <p:spPr>
            <a:xfrm rot="5400000">
              <a:off x="4717" y="2820"/>
              <a:ext cx="321" cy="0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流程图: 联系 14">
              <a:extLst>
                <a:ext uri="{FF2B5EF4-FFF2-40B4-BE49-F238E27FC236}">
                  <a16:creationId xmlns:a16="http://schemas.microsoft.com/office/drawing/2014/main" id="{AF16D478-1863-49CA-BC19-769D95853A64}"/>
                </a:ext>
              </a:extLst>
            </p:cNvPr>
            <p:cNvSpPr/>
            <p:nvPr/>
          </p:nvSpPr>
          <p:spPr>
            <a:xfrm>
              <a:off x="3399" y="1231"/>
              <a:ext cx="1080" cy="900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1400</a:t>
              </a:r>
            </a:p>
            <a:p>
              <a:pPr>
                <a:defRPr/>
              </a:pPr>
              <a:r>
                <a:rPr lang="zh-CN" altLang="en-US" sz="2000" dirty="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千卡</a:t>
              </a:r>
              <a:endParaRPr lang="en-US" altLang="zh-CN" sz="2000" dirty="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 dirty="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16</a:t>
              </a:r>
              <a:r>
                <a:rPr lang="zh-CN" altLang="en-US" sz="2000" dirty="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BA58D70-9433-4927-BA7E-E3A887AE9213}"/>
                </a:ext>
              </a:extLst>
            </p:cNvPr>
            <p:cNvCxnSpPr/>
            <p:nvPr/>
          </p:nvCxnSpPr>
          <p:spPr>
            <a:xfrm rot="16200000" flipH="1">
              <a:off x="4468" y="1843"/>
              <a:ext cx="272" cy="362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139FB3A-AEED-4DC0-B8E3-7823F16853AD}"/>
                </a:ext>
              </a:extLst>
            </p:cNvPr>
            <p:cNvCxnSpPr/>
            <p:nvPr/>
          </p:nvCxnSpPr>
          <p:spPr>
            <a:xfrm rot="10800000" flipV="1">
              <a:off x="3152" y="1888"/>
              <a:ext cx="318" cy="272"/>
            </a:xfrm>
            <a:prstGeom prst="line">
              <a:avLst/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8" name="流程图: 联系 17">
              <a:extLst>
                <a:ext uri="{FF2B5EF4-FFF2-40B4-BE49-F238E27FC236}">
                  <a16:creationId xmlns:a16="http://schemas.microsoft.com/office/drawing/2014/main" id="{02976F9A-8066-446C-A872-AB992C968866}"/>
                </a:ext>
              </a:extLst>
            </p:cNvPr>
            <p:cNvSpPr/>
            <p:nvPr/>
          </p:nvSpPr>
          <p:spPr>
            <a:xfrm>
              <a:off x="4439" y="2117"/>
              <a:ext cx="810" cy="630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主食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8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sp>
          <p:nvSpPr>
            <p:cNvPr id="19" name="流程图: 联系 18">
              <a:extLst>
                <a:ext uri="{FF2B5EF4-FFF2-40B4-BE49-F238E27FC236}">
                  <a16:creationId xmlns:a16="http://schemas.microsoft.com/office/drawing/2014/main" id="{CA0FC8C0-43C3-490F-AC40-C6086E8008CF}"/>
                </a:ext>
              </a:extLst>
            </p:cNvPr>
            <p:cNvSpPr/>
            <p:nvPr/>
          </p:nvSpPr>
          <p:spPr>
            <a:xfrm>
              <a:off x="2554" y="2115"/>
              <a:ext cx="810" cy="630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副食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8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sp>
          <p:nvSpPr>
            <p:cNvPr id="20" name="流程图: 联系 19">
              <a:extLst>
                <a:ext uri="{FF2B5EF4-FFF2-40B4-BE49-F238E27FC236}">
                  <a16:creationId xmlns:a16="http://schemas.microsoft.com/office/drawing/2014/main" id="{417BE7FB-7508-4EA8-8951-1E12085761A3}"/>
                </a:ext>
              </a:extLst>
            </p:cNvPr>
            <p:cNvSpPr/>
            <p:nvPr/>
          </p:nvSpPr>
          <p:spPr>
            <a:xfrm>
              <a:off x="4428" y="2918"/>
              <a:ext cx="864" cy="585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谷薯类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8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sp>
          <p:nvSpPr>
            <p:cNvPr id="21" name="流程图: 联系 20">
              <a:extLst>
                <a:ext uri="{FF2B5EF4-FFF2-40B4-BE49-F238E27FC236}">
                  <a16:creationId xmlns:a16="http://schemas.microsoft.com/office/drawing/2014/main" id="{D7F92E78-C719-4B72-B31A-A4D8E5D21C0E}"/>
                </a:ext>
              </a:extLst>
            </p:cNvPr>
            <p:cNvSpPr/>
            <p:nvPr/>
          </p:nvSpPr>
          <p:spPr>
            <a:xfrm>
              <a:off x="1648" y="2944"/>
              <a:ext cx="855" cy="585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菜果类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1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sp>
          <p:nvSpPr>
            <p:cNvPr id="22" name="流程图: 联系 21">
              <a:extLst>
                <a:ext uri="{FF2B5EF4-FFF2-40B4-BE49-F238E27FC236}">
                  <a16:creationId xmlns:a16="http://schemas.microsoft.com/office/drawing/2014/main" id="{E1C9D9F7-BDEB-4173-ADE8-C09EF7BCE95E}"/>
                </a:ext>
              </a:extLst>
            </p:cNvPr>
            <p:cNvSpPr/>
            <p:nvPr/>
          </p:nvSpPr>
          <p:spPr>
            <a:xfrm>
              <a:off x="2555" y="2926"/>
              <a:ext cx="855" cy="585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肉蛋类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5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  <p:sp>
          <p:nvSpPr>
            <p:cNvPr id="23" name="流程图: 联系 22">
              <a:extLst>
                <a:ext uri="{FF2B5EF4-FFF2-40B4-BE49-F238E27FC236}">
                  <a16:creationId xmlns:a16="http://schemas.microsoft.com/office/drawing/2014/main" id="{39E1AF68-7DC5-4268-904E-2F66FF1F2124}"/>
                </a:ext>
              </a:extLst>
            </p:cNvPr>
            <p:cNvSpPr/>
            <p:nvPr/>
          </p:nvSpPr>
          <p:spPr>
            <a:xfrm>
              <a:off x="3508" y="2908"/>
              <a:ext cx="855" cy="585"/>
            </a:xfrm>
            <a:prstGeom prst="flowChartConnector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油脂类</a:t>
              </a:r>
              <a:endParaRPr lang="en-US" altLang="zh-CN" sz="2000">
                <a:solidFill>
                  <a:srgbClr val="FFFFFF"/>
                </a:solidFill>
                <a:latin typeface="Verdana" pitchFamily="34" charset="0"/>
                <a:ea typeface="黑体" pitchFamily="2" charset="-122"/>
              </a:endParaRPr>
            </a:p>
            <a:p>
              <a:pPr>
                <a:defRPr/>
              </a:pPr>
              <a:r>
                <a:rPr lang="en-US" altLang="zh-CN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2</a:t>
              </a:r>
              <a:r>
                <a:rPr lang="zh-CN" altLang="en-US" sz="2000">
                  <a:solidFill>
                    <a:srgbClr val="FFFFFF"/>
                  </a:solidFill>
                  <a:latin typeface="Verdana" pitchFamily="34" charset="0"/>
                  <a:ea typeface="黑体" pitchFamily="2" charset="-122"/>
                </a:rPr>
                <a:t>份</a:t>
              </a:r>
            </a:p>
          </p:txBody>
        </p:sp>
      </p:grpSp>
      <p:sp>
        <p:nvSpPr>
          <p:cNvPr id="24" name="云形 23">
            <a:extLst>
              <a:ext uri="{FF2B5EF4-FFF2-40B4-BE49-F238E27FC236}">
                <a16:creationId xmlns:a16="http://schemas.microsoft.com/office/drawing/2014/main" id="{F31647EE-C958-49B8-BFA4-C63877A1FF7E}"/>
              </a:ext>
            </a:extLst>
          </p:cNvPr>
          <p:cNvSpPr/>
          <p:nvPr/>
        </p:nvSpPr>
        <p:spPr>
          <a:xfrm>
            <a:off x="1187450" y="1930400"/>
            <a:ext cx="3573463" cy="1643063"/>
          </a:xfrm>
          <a:prstGeom prst="cloud">
            <a:avLst/>
          </a:prstGeom>
          <a:solidFill>
            <a:schemeClr val="accent1">
              <a:alpha val="2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000" dirty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记住：同类食物之间可互换，非同类食物间不得互换</a:t>
            </a:r>
          </a:p>
        </p:txBody>
      </p:sp>
      <p:grpSp>
        <p:nvGrpSpPr>
          <p:cNvPr id="49160" name="组合 8">
            <a:extLst>
              <a:ext uri="{FF2B5EF4-FFF2-40B4-BE49-F238E27FC236}">
                <a16:creationId xmlns:a16="http://schemas.microsoft.com/office/drawing/2014/main" id="{D0F518E0-CAFB-4961-B13E-9D086601DDB4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3213100"/>
            <a:ext cx="1657350" cy="3065463"/>
            <a:chOff x="250825" y="3213100"/>
            <a:chExt cx="1657350" cy="3065463"/>
          </a:xfrm>
        </p:grpSpPr>
        <p:pic>
          <p:nvPicPr>
            <p:cNvPr id="49161" name="图片 4" descr="医生.png">
              <a:extLst>
                <a:ext uri="{FF2B5EF4-FFF2-40B4-BE49-F238E27FC236}">
                  <a16:creationId xmlns:a16="http://schemas.microsoft.com/office/drawing/2014/main" id="{7775C3FB-42BD-477D-866C-F142EB8AE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" y="3213100"/>
              <a:ext cx="1657350" cy="3065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圆角矩形 26">
              <a:extLst>
                <a:ext uri="{FF2B5EF4-FFF2-40B4-BE49-F238E27FC236}">
                  <a16:creationId xmlns:a16="http://schemas.microsoft.com/office/drawing/2014/main" id="{F730FD78-7FA2-42E0-A44D-00888AA344B7}"/>
                </a:ext>
              </a:extLst>
            </p:cNvPr>
            <p:cNvSpPr/>
            <p:nvPr/>
          </p:nvSpPr>
          <p:spPr>
            <a:xfrm>
              <a:off x="755650" y="3284538"/>
              <a:ext cx="287338" cy="2159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3">
            <a:extLst>
              <a:ext uri="{FF2B5EF4-FFF2-40B4-BE49-F238E27FC236}">
                <a16:creationId xmlns:a16="http://schemas.microsoft.com/office/drawing/2014/main" id="{6197B5C1-0933-44A3-8558-6064827D6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04800"/>
            <a:ext cx="480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糖尿病膳食指南的解读</a:t>
            </a:r>
            <a:endParaRPr lang="en-US" altLang="zh-CN" sz="3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79" name="TextBox 2">
            <a:extLst>
              <a:ext uri="{FF2B5EF4-FFF2-40B4-BE49-F238E27FC236}">
                <a16:creationId xmlns:a16="http://schemas.microsoft.com/office/drawing/2014/main" id="{9A836C85-D524-419E-A1EE-624E58AD7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8" y="1435100"/>
            <a:ext cx="9033242" cy="535672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zh-CN" dirty="0"/>
              <a:t>吃动平衡，合理用药，控制血糖，达到或维持健康体重</a:t>
            </a:r>
          </a:p>
          <a:p>
            <a:r>
              <a:rPr lang="zh-CN" altLang="zh-CN" dirty="0"/>
              <a:t>主食定量，粗细搭配，全谷物、杂</a:t>
            </a:r>
            <a:r>
              <a:rPr lang="zh-CN" altLang="zh-CN"/>
              <a:t>豆类占</a:t>
            </a:r>
            <a:r>
              <a:rPr lang="en-US" altLang="zh-CN" dirty="0"/>
              <a:t>1/3</a:t>
            </a:r>
            <a:endParaRPr lang="zh-CN" altLang="zh-CN" dirty="0"/>
          </a:p>
          <a:p>
            <a:r>
              <a:rPr lang="zh-CN" altLang="zh-CN" dirty="0"/>
              <a:t>多吃蔬菜、水果适量，种类、颜色要多样</a:t>
            </a:r>
          </a:p>
          <a:p>
            <a:r>
              <a:rPr lang="zh-CN" altLang="zh-CN" dirty="0"/>
              <a:t>常吃鱼禽，蛋类和畜肉适量，限制加工肉类，同时减少肥肉摄入</a:t>
            </a:r>
          </a:p>
          <a:p>
            <a:r>
              <a:rPr lang="zh-CN" altLang="zh-CN" dirty="0"/>
              <a:t>奶类豆类天天有，零食加餐合理选择</a:t>
            </a:r>
          </a:p>
          <a:p>
            <a:r>
              <a:rPr lang="zh-CN" altLang="zh-CN" dirty="0"/>
              <a:t>清淡饮食，足量饮水，限制饮酒</a:t>
            </a:r>
          </a:p>
          <a:p>
            <a:r>
              <a:rPr lang="zh-CN" altLang="zh-CN" dirty="0"/>
              <a:t>定时定量，细嚼慢咽；注意进餐顺序</a:t>
            </a:r>
          </a:p>
          <a:p>
            <a:r>
              <a:rPr lang="zh-CN" altLang="zh-CN" dirty="0"/>
              <a:t>注重自我管理，定期接受个体化营养指导</a:t>
            </a:r>
            <a:endParaRPr lang="zh-CN" alt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06C6D-1376-4966-861B-F3486365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34026"/>
            <a:ext cx="6984776" cy="597861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CN" alt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吃动平衡，理想体重</a:t>
            </a:r>
            <a:br>
              <a:rPr lang="zh-CN" alt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1B589D0-91B9-4E21-A204-AB53B6278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000" y="1849438"/>
            <a:ext cx="8524875" cy="3876675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med" len="med"/>
            <a:tailEnd type="none" w="med" len="med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0" tIns="0" rIns="0" bIns="0"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解读：</a:t>
            </a:r>
            <a:endParaRPr lang="en-US" altLang="zh-CN" sz="2400" dirty="0">
              <a:solidFill>
                <a:srgbClr val="3E3E3E"/>
              </a:solidFill>
              <a:latin typeface="Helvetica"/>
              <a:ea typeface="微软雅黑" pitchFamily="34" charset="-122"/>
              <a:cs typeface="宋体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       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对于糖尿病者来说，饮食和运动同等重要，最终的目的是达到或者维持健康体重。</a:t>
            </a:r>
            <a:endParaRPr lang="en-US" altLang="zh-CN" sz="2400" dirty="0">
              <a:solidFill>
                <a:srgbClr val="3E3E3E"/>
              </a:solidFill>
              <a:latin typeface="Helvetica"/>
              <a:ea typeface="微软雅黑" pitchFamily="34" charset="-122"/>
              <a:cs typeface="宋体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       维持体重的运动：规律运动，以有氧运动为主，每周至少</a:t>
            </a: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3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次，每次不少于</a:t>
            </a: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20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分钟。</a:t>
            </a:r>
            <a:endParaRPr lang="en-US" altLang="zh-CN" sz="2400" dirty="0">
              <a:solidFill>
                <a:srgbClr val="3E3E3E"/>
              </a:solidFill>
              <a:latin typeface="Helvetica"/>
              <a:ea typeface="微软雅黑" pitchFamily="34" charset="-122"/>
              <a:cs typeface="宋体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       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糖尿病患者应注意控制腰围，男性腰围不超过</a:t>
            </a: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90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厘米，女性腰围不超过</a:t>
            </a:r>
            <a:r>
              <a:rPr lang="en-US" altLang="zh-CN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85</a:t>
            </a:r>
            <a:r>
              <a:rPr lang="zh-CN" altLang="en-US" sz="2400" dirty="0">
                <a:solidFill>
                  <a:srgbClr val="3E3E3E"/>
                </a:solidFill>
                <a:latin typeface="Helvetica"/>
                <a:ea typeface="微软雅黑" pitchFamily="34" charset="-122"/>
                <a:cs typeface="宋体" pitchFamily="2" charset="-122"/>
              </a:rPr>
              <a:t>厘米。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EF86AC9D-53FC-4BF3-920D-B39101DD4C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5616" y="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647A6DE-1620-41A4-81C4-605A126E5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心血管疾病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糖尿病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慢性肾脏病</a:t>
            </a:r>
            <a:r>
              <a:rPr lang="en-US" altLang="zh-CN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en-US" altLang="zh-CN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高尿酸血症及痛风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zh-CN" altLang="en-US" sz="24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6C188235-EBD5-47AD-B973-3A5C72A58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82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标题 1">
            <a:extLst>
              <a:ext uri="{FF2B5EF4-FFF2-40B4-BE49-F238E27FC236}">
                <a16:creationId xmlns:a16="http://schemas.microsoft.com/office/drawing/2014/main" id="{0FD5A390-208C-42EA-BCBD-00866255A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-38100"/>
            <a:ext cx="8229600" cy="1143000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疾病不同阶段的能量和蛋白质需求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DD553638-E57C-413B-9F39-2B542A038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-99392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疾病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2A6A3EB-240D-40E0-AFE5-7BFE42653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心血管疾病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糖尿病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慢性肾脏病</a:t>
            </a: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高尿酸血症及痛风</a:t>
            </a:r>
            <a:r>
              <a:rPr lang="en-US" altLang="zh-CN" sz="2400" noProof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MNT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zh-CN" altLang="en-US" sz="2400" b="1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>
            <a:extLst>
              <a:ext uri="{FF2B5EF4-FFF2-40B4-BE49-F238E27FC236}">
                <a16:creationId xmlns:a16="http://schemas.microsoft.com/office/drawing/2014/main" id="{3A9F7B07-E047-4C53-BE6D-1BD12901B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-38100"/>
            <a:ext cx="8229600" cy="1143000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国标</a:t>
            </a:r>
          </a:p>
        </p:txBody>
      </p:sp>
      <p:sp>
        <p:nvSpPr>
          <p:cNvPr id="55299" name="内容占位符 2">
            <a:extLst>
              <a:ext uri="{FF2B5EF4-FFF2-40B4-BE49-F238E27FC236}">
                <a16:creationId xmlns:a16="http://schemas.microsoft.com/office/drawing/2014/main" id="{1EC9E8ED-A0EC-4FB5-9544-FC1A382DE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3894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日，国家卫生计生委发布了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项推荐性卫生行业标准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高尿酸血症与痛风患者膳食指导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是其中之一（标准编号：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WS/T560-2017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），该项标准自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日起施行。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>
            <a:extLst>
              <a:ext uri="{FF2B5EF4-FFF2-40B4-BE49-F238E27FC236}">
                <a16:creationId xmlns:a16="http://schemas.microsoft.com/office/drawing/2014/main" id="{BC8F64E0-533D-48E8-B763-3686017D7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103187"/>
            <a:ext cx="8229600" cy="1143000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核心推荐</a:t>
            </a:r>
          </a:p>
        </p:txBody>
      </p:sp>
      <p:pic>
        <p:nvPicPr>
          <p:cNvPr id="56323" name="内容占位符 4" descr="微信图片_20190308192320.jpg">
            <a:extLst>
              <a:ext uri="{FF2B5EF4-FFF2-40B4-BE49-F238E27FC236}">
                <a16:creationId xmlns:a16="http://schemas.microsoft.com/office/drawing/2014/main" id="{7320ABD5-7DC7-45DD-9509-9C9191077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039813"/>
            <a:ext cx="4306888" cy="5557837"/>
          </a:xfrm>
        </p:spPr>
      </p:pic>
      <p:pic>
        <p:nvPicPr>
          <p:cNvPr id="56324" name="图片 5" descr="微信图片_20190308192328.jpg">
            <a:extLst>
              <a:ext uri="{FF2B5EF4-FFF2-40B4-BE49-F238E27FC236}">
                <a16:creationId xmlns:a16="http://schemas.microsoft.com/office/drawing/2014/main" id="{90380C53-A0C3-4CFE-B3ED-F6920E360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52513"/>
            <a:ext cx="43434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>
            <a:extLst>
              <a:ext uri="{FF2B5EF4-FFF2-40B4-BE49-F238E27FC236}">
                <a16:creationId xmlns:a16="http://schemas.microsoft.com/office/drawing/2014/main" id="{554945DD-D2E1-4ABD-9375-61C5C2EF6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8500" y="0"/>
            <a:ext cx="8229600" cy="1143000"/>
          </a:xfrm>
        </p:spPr>
        <p:txBody>
          <a:bodyPr/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核心推荐</a:t>
            </a:r>
          </a:p>
        </p:txBody>
      </p:sp>
      <p:pic>
        <p:nvPicPr>
          <p:cNvPr id="57347" name="内容占位符 7" descr="微信图片_20190308192333.jpg">
            <a:extLst>
              <a:ext uri="{FF2B5EF4-FFF2-40B4-BE49-F238E27FC236}">
                <a16:creationId xmlns:a16="http://schemas.microsoft.com/office/drawing/2014/main" id="{8C5523F5-DD4D-476A-A0B8-FF59BCF6D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066800"/>
            <a:ext cx="4191000" cy="5484813"/>
          </a:xfrm>
        </p:spPr>
      </p:pic>
      <p:pic>
        <p:nvPicPr>
          <p:cNvPr id="57348" name="图片 8" descr="微信图片_20190308192337.jpg">
            <a:extLst>
              <a:ext uri="{FF2B5EF4-FFF2-40B4-BE49-F238E27FC236}">
                <a16:creationId xmlns:a16="http://schemas.microsoft.com/office/drawing/2014/main" id="{71E48613-60CE-4932-9252-9ACE605F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813" y="2225675"/>
            <a:ext cx="4205287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>
            <a:extLst>
              <a:ext uri="{FF2B5EF4-FFF2-40B4-BE49-F238E27FC236}">
                <a16:creationId xmlns:a16="http://schemas.microsoft.com/office/drawing/2014/main" id="{117ADDC1-116E-4B2E-B2D5-40F036CBEE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/>
          </a:p>
          <a:p>
            <a:pPr eaLnBrk="1" hangingPunct="1"/>
            <a:endParaRPr lang="zh-CN" altLang="en-US"/>
          </a:p>
          <a:p>
            <a:pPr eaLnBrk="1" hangingPunct="1"/>
            <a:endParaRPr lang="zh-CN" altLang="en-US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zh-CN" altLang="en-US" sz="6600"/>
              <a:t>  谢谢！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5718369-7365-4995-a21a-0abc390a681f}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3776</TotalTime>
  <Words>2082</Words>
  <Application>Microsoft Office PowerPoint</Application>
  <PresentationFormat>全屏显示(4:3)</PresentationFormat>
  <Paragraphs>357</Paragraphs>
  <Slides>53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53</vt:i4>
      </vt:variant>
    </vt:vector>
  </HeadingPairs>
  <TitlesOfParts>
    <vt:vector size="68" baseType="lpstr">
      <vt:lpstr>等线</vt:lpstr>
      <vt:lpstr>等线 Light</vt:lpstr>
      <vt:lpstr>黑体</vt:lpstr>
      <vt:lpstr>微软雅黑</vt:lpstr>
      <vt:lpstr>Arial</vt:lpstr>
      <vt:lpstr>Calibri</vt:lpstr>
      <vt:lpstr>Helvetica</vt:lpstr>
      <vt:lpstr>Symbol</vt:lpstr>
      <vt:lpstr>Tahoma</vt:lpstr>
      <vt:lpstr>Times New Roman</vt:lpstr>
      <vt:lpstr>Verdana</vt:lpstr>
      <vt:lpstr>Wingdings</vt:lpstr>
      <vt:lpstr>自定义设计方案</vt:lpstr>
      <vt:lpstr>Microsoft Word 97 - 2003 Document</vt:lpstr>
      <vt:lpstr>Image</vt:lpstr>
      <vt:lpstr>个人简介</vt:lpstr>
      <vt:lpstr>身边的营养学</vt:lpstr>
      <vt:lpstr>内容架构</vt:lpstr>
      <vt:lpstr>内容架构</vt:lpstr>
      <vt:lpstr>营养学基础知识</vt:lpstr>
      <vt:lpstr>营养学基础知识</vt:lpstr>
      <vt:lpstr>营养学基础知识</vt:lpstr>
      <vt:lpstr>营养学基础知识</vt:lpstr>
      <vt:lpstr>营养学基础知识</vt:lpstr>
      <vt:lpstr>PowerPoint 演示文稿</vt:lpstr>
      <vt:lpstr>内容架构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内容架构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内容架构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内容架构</vt:lpstr>
      <vt:lpstr>疾病MNT</vt:lpstr>
      <vt:lpstr>疾病MNT</vt:lpstr>
      <vt:lpstr>膳食、营养因素与心血管疾病</vt:lpstr>
      <vt:lpstr>膳食、营养因素与患心血管疾病风险研究证据水平 </vt:lpstr>
      <vt:lpstr>营养教育</vt:lpstr>
      <vt:lpstr>疾病MNT</vt:lpstr>
      <vt:lpstr>控制总热量，维持理想体重</vt:lpstr>
      <vt:lpstr>控制总热量，维持理想体重</vt:lpstr>
      <vt:lpstr>控制总热量，维持理想体重</vt:lpstr>
      <vt:lpstr>食物多样，营养素搭配合理</vt:lpstr>
      <vt:lpstr>食物多样，食物巧分配</vt:lpstr>
      <vt:lpstr>PowerPoint 演示文稿</vt:lpstr>
      <vt:lpstr>吃动平衡，理想体重 </vt:lpstr>
      <vt:lpstr>疾病MNT</vt:lpstr>
      <vt:lpstr>疾病不同阶段的能量和蛋白质需求</vt:lpstr>
      <vt:lpstr>疾病MNT</vt:lpstr>
      <vt:lpstr>国标</vt:lpstr>
      <vt:lpstr>核心推荐</vt:lpstr>
      <vt:lpstr>核心推荐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103</cp:revision>
  <dcterms:modified xsi:type="dcterms:W3CDTF">2021-05-13T07:38:59Z</dcterms:modified>
</cp:coreProperties>
</file>