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78"/>
  </p:notesMasterIdLst>
  <p:handoutMasterIdLst>
    <p:handoutMasterId r:id="rId79"/>
  </p:handoutMasterIdLst>
  <p:sldIdLst>
    <p:sldId id="260" r:id="rId2"/>
    <p:sldId id="262" r:id="rId3"/>
    <p:sldId id="265" r:id="rId4"/>
    <p:sldId id="661" r:id="rId5"/>
    <p:sldId id="591" r:id="rId6"/>
    <p:sldId id="657" r:id="rId7"/>
    <p:sldId id="592" r:id="rId8"/>
    <p:sldId id="658" r:id="rId9"/>
    <p:sldId id="659" r:id="rId10"/>
    <p:sldId id="660" r:id="rId11"/>
    <p:sldId id="549" r:id="rId12"/>
    <p:sldId id="662" r:id="rId13"/>
    <p:sldId id="547" r:id="rId14"/>
    <p:sldId id="426" r:id="rId15"/>
    <p:sldId id="595" r:id="rId16"/>
    <p:sldId id="594" r:id="rId17"/>
    <p:sldId id="596" r:id="rId18"/>
    <p:sldId id="597" r:id="rId19"/>
    <p:sldId id="598" r:id="rId20"/>
    <p:sldId id="599" r:id="rId21"/>
    <p:sldId id="601" r:id="rId22"/>
    <p:sldId id="600" r:id="rId23"/>
    <p:sldId id="602" r:id="rId24"/>
    <p:sldId id="603" r:id="rId25"/>
    <p:sldId id="604" r:id="rId26"/>
    <p:sldId id="605" r:id="rId27"/>
    <p:sldId id="663" r:id="rId28"/>
    <p:sldId id="664" r:id="rId29"/>
    <p:sldId id="665" r:id="rId30"/>
    <p:sldId id="607" r:id="rId31"/>
    <p:sldId id="608" r:id="rId32"/>
    <p:sldId id="666" r:id="rId33"/>
    <p:sldId id="670" r:id="rId34"/>
    <p:sldId id="668" r:id="rId35"/>
    <p:sldId id="671" r:id="rId36"/>
    <p:sldId id="672" r:id="rId37"/>
    <p:sldId id="674" r:id="rId38"/>
    <p:sldId id="675" r:id="rId39"/>
    <p:sldId id="676" r:id="rId40"/>
    <p:sldId id="686" r:id="rId41"/>
    <p:sldId id="680" r:id="rId42"/>
    <p:sldId id="620" r:id="rId43"/>
    <p:sldId id="621" r:id="rId44"/>
    <p:sldId id="623" r:id="rId45"/>
    <p:sldId id="678" r:id="rId46"/>
    <p:sldId id="679" r:id="rId47"/>
    <p:sldId id="619" r:id="rId48"/>
    <p:sldId id="279" r:id="rId49"/>
    <p:sldId id="687" r:id="rId50"/>
    <p:sldId id="684" r:id="rId51"/>
    <p:sldId id="688" r:id="rId52"/>
    <p:sldId id="691" r:id="rId53"/>
    <p:sldId id="689" r:id="rId54"/>
    <p:sldId id="690" r:id="rId55"/>
    <p:sldId id="685" r:id="rId56"/>
    <p:sldId id="373" r:id="rId57"/>
    <p:sldId id="692" r:id="rId58"/>
    <p:sldId id="681" r:id="rId59"/>
    <p:sldId id="694" r:id="rId60"/>
    <p:sldId id="693" r:id="rId61"/>
    <p:sldId id="695" r:id="rId62"/>
    <p:sldId id="696" r:id="rId63"/>
    <p:sldId id="697" r:id="rId64"/>
    <p:sldId id="277" r:id="rId65"/>
    <p:sldId id="470" r:id="rId66"/>
    <p:sldId id="544" r:id="rId67"/>
    <p:sldId id="286" r:id="rId68"/>
    <p:sldId id="706" r:id="rId69"/>
    <p:sldId id="701" r:id="rId70"/>
    <p:sldId id="703" r:id="rId71"/>
    <p:sldId id="704" r:id="rId72"/>
    <p:sldId id="705" r:id="rId73"/>
    <p:sldId id="702" r:id="rId74"/>
    <p:sldId id="399" r:id="rId75"/>
    <p:sldId id="698" r:id="rId76"/>
    <p:sldId id="699" r:id="rId7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无标题节" id="{24D45CCB-0349-404A-8366-56573B08BD8E}">
          <p14:sldIdLst>
            <p14:sldId id="260"/>
            <p14:sldId id="262"/>
            <p14:sldId id="265"/>
            <p14:sldId id="661"/>
            <p14:sldId id="591"/>
            <p14:sldId id="657"/>
            <p14:sldId id="592"/>
            <p14:sldId id="658"/>
            <p14:sldId id="659"/>
            <p14:sldId id="660"/>
            <p14:sldId id="549"/>
            <p14:sldId id="662"/>
            <p14:sldId id="547"/>
            <p14:sldId id="426"/>
            <p14:sldId id="595"/>
            <p14:sldId id="594"/>
            <p14:sldId id="596"/>
            <p14:sldId id="597"/>
            <p14:sldId id="598"/>
            <p14:sldId id="599"/>
            <p14:sldId id="601"/>
            <p14:sldId id="600"/>
            <p14:sldId id="602"/>
            <p14:sldId id="603"/>
            <p14:sldId id="604"/>
            <p14:sldId id="605"/>
            <p14:sldId id="663"/>
            <p14:sldId id="664"/>
            <p14:sldId id="665"/>
            <p14:sldId id="607"/>
            <p14:sldId id="608"/>
            <p14:sldId id="666"/>
            <p14:sldId id="670"/>
            <p14:sldId id="668"/>
            <p14:sldId id="671"/>
            <p14:sldId id="672"/>
            <p14:sldId id="674"/>
            <p14:sldId id="675"/>
            <p14:sldId id="676"/>
            <p14:sldId id="686"/>
            <p14:sldId id="680"/>
            <p14:sldId id="620"/>
            <p14:sldId id="621"/>
            <p14:sldId id="623"/>
            <p14:sldId id="678"/>
            <p14:sldId id="679"/>
            <p14:sldId id="619"/>
            <p14:sldId id="279"/>
            <p14:sldId id="687"/>
            <p14:sldId id="684"/>
            <p14:sldId id="688"/>
            <p14:sldId id="691"/>
            <p14:sldId id="689"/>
            <p14:sldId id="690"/>
            <p14:sldId id="685"/>
            <p14:sldId id="373"/>
            <p14:sldId id="692"/>
            <p14:sldId id="681"/>
            <p14:sldId id="694"/>
            <p14:sldId id="693"/>
            <p14:sldId id="695"/>
            <p14:sldId id="696"/>
            <p14:sldId id="697"/>
            <p14:sldId id="277"/>
            <p14:sldId id="470"/>
            <p14:sldId id="544"/>
            <p14:sldId id="286"/>
            <p14:sldId id="706"/>
            <p14:sldId id="701"/>
            <p14:sldId id="703"/>
            <p14:sldId id="704"/>
            <p14:sldId id="705"/>
            <p14:sldId id="702"/>
            <p14:sldId id="399"/>
            <p14:sldId id="698"/>
            <p14:sldId id="69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DCE5"/>
    <a:srgbClr val="44AED0"/>
    <a:srgbClr val="080808"/>
    <a:srgbClr val="375FB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55" autoAdjust="0"/>
  </p:normalViewPr>
  <p:slideViewPr>
    <p:cSldViewPr>
      <p:cViewPr varScale="1">
        <p:scale>
          <a:sx n="101" d="100"/>
          <a:sy n="101" d="100"/>
        </p:scale>
        <p:origin x="218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-29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888DFC-F4A2-4B25-903C-0C95E638934D}" type="doc">
      <dgm:prSet loTypeId="urn:microsoft.com/office/officeart/2005/8/layout/venn1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CN" altLang="en-US"/>
        </a:p>
      </dgm:t>
    </dgm:pt>
    <dgm:pt modelId="{00F4F96F-1B6F-4B39-BE85-EFF8B490A373}">
      <dgm:prSet phldrT="[文本]" custT="1"/>
      <dgm:spPr/>
      <dgm:t>
        <a:bodyPr/>
        <a:lstStyle/>
        <a:p>
          <a:r>
            <a:rPr lang="zh-CN" altLang="en-US" sz="1200" b="1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rPr>
            <a:t>物理稳定性</a:t>
          </a:r>
          <a:endParaRPr lang="en-US" altLang="zh-CN" sz="1200" b="1" baseline="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ea typeface="微软雅黑" panose="020B0503020204020204" pitchFamily="34" charset="-122"/>
          </a:endParaRPr>
        </a:p>
        <a:p>
          <a:r>
            <a:rPr lang="zh-CN" altLang="en-US" sz="1200" b="1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rPr>
            <a:t>乳剂、包材溶出及吸附</a:t>
          </a:r>
          <a:endParaRPr lang="en-US" altLang="zh-CN" sz="1200" b="1" baseline="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ea typeface="微软雅黑" panose="020B0503020204020204" pitchFamily="34" charset="-122"/>
          </a:endParaRPr>
        </a:p>
        <a:p>
          <a:r>
            <a:rPr lang="zh-CN" altLang="en-US" sz="1200" b="1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rPr>
            <a:t>不溶性微粒</a:t>
          </a:r>
          <a:endParaRPr lang="en-US" altLang="zh-CN" sz="1200" b="1" baseline="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ea typeface="微软雅黑" panose="020B0503020204020204" pitchFamily="34" charset="-122"/>
          </a:endParaRPr>
        </a:p>
      </dgm:t>
    </dgm:pt>
    <dgm:pt modelId="{6F567819-4232-440B-9C95-0C218B2DAD44}" type="parTrans" cxnId="{E6DD65A4-4E15-4098-A8A7-9A072A13409B}">
      <dgm:prSet/>
      <dgm:spPr/>
      <dgm:t>
        <a:bodyPr/>
        <a:lstStyle/>
        <a:p>
          <a:endParaRPr lang="zh-CN" altLang="en-US"/>
        </a:p>
      </dgm:t>
    </dgm:pt>
    <dgm:pt modelId="{CF37F694-2AF5-447E-836C-F7A21B4CB95D}" type="sibTrans" cxnId="{E6DD65A4-4E15-4098-A8A7-9A072A13409B}">
      <dgm:prSet/>
      <dgm:spPr/>
      <dgm:t>
        <a:bodyPr/>
        <a:lstStyle/>
        <a:p>
          <a:endParaRPr lang="zh-CN" altLang="en-US"/>
        </a:p>
      </dgm:t>
    </dgm:pt>
    <dgm:pt modelId="{92B50C3F-184A-47E6-8159-01DF234CB39E}">
      <dgm:prSet phldrT="[文本]" custT="1"/>
      <dgm:spPr/>
      <dgm:t>
        <a:bodyPr/>
        <a:lstStyle/>
        <a:p>
          <a:r>
            <a:rPr lang="zh-CN" altLang="en-US" sz="1200" b="1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rPr>
            <a:t>生物学稳定性</a:t>
          </a:r>
          <a:endParaRPr lang="en-US" altLang="zh-CN" sz="1200" b="1" baseline="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ea typeface="微软雅黑" panose="020B0503020204020204" pitchFamily="34" charset="-122"/>
          </a:endParaRPr>
        </a:p>
        <a:p>
          <a:r>
            <a:rPr lang="zh-CN" altLang="en-US" sz="1200" b="1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rPr>
            <a:t>细菌微生物</a:t>
          </a:r>
          <a:endParaRPr lang="en-US" altLang="zh-CN" sz="1200" b="1" baseline="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ea typeface="微软雅黑" panose="020B0503020204020204" pitchFamily="34" charset="-122"/>
          </a:endParaRPr>
        </a:p>
        <a:p>
          <a:r>
            <a:rPr lang="zh-CN" altLang="en-US" sz="1200" b="1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rPr>
            <a:t>热原</a:t>
          </a:r>
        </a:p>
      </dgm:t>
    </dgm:pt>
    <dgm:pt modelId="{29D63376-AD34-4091-A355-A971435F27FA}" type="parTrans" cxnId="{FECAEF89-0ECA-4D0F-BA6C-2C5D0E688B83}">
      <dgm:prSet/>
      <dgm:spPr/>
      <dgm:t>
        <a:bodyPr/>
        <a:lstStyle/>
        <a:p>
          <a:endParaRPr lang="zh-CN" altLang="en-US"/>
        </a:p>
      </dgm:t>
    </dgm:pt>
    <dgm:pt modelId="{AA6E8C8D-D9BC-4455-A1BA-D4E638D7003B}" type="sibTrans" cxnId="{FECAEF89-0ECA-4D0F-BA6C-2C5D0E688B83}">
      <dgm:prSet/>
      <dgm:spPr/>
      <dgm:t>
        <a:bodyPr/>
        <a:lstStyle/>
        <a:p>
          <a:endParaRPr lang="zh-CN" altLang="en-US"/>
        </a:p>
      </dgm:t>
    </dgm:pt>
    <dgm:pt modelId="{D8AB3254-6E0D-4D2A-BBF6-C6632BF82FA3}">
      <dgm:prSet phldrT="[文本]" custT="1"/>
      <dgm:spPr/>
      <dgm:t>
        <a:bodyPr/>
        <a:lstStyle/>
        <a:p>
          <a:r>
            <a:rPr lang="zh-CN" altLang="en-US" sz="1200" b="1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rPr>
            <a:t>化学稳定性</a:t>
          </a:r>
          <a:endParaRPr lang="en-US" altLang="zh-CN" sz="1200" b="1" baseline="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ea typeface="微软雅黑" panose="020B0503020204020204" pitchFamily="34" charset="-122"/>
          </a:endParaRPr>
        </a:p>
        <a:p>
          <a:r>
            <a:rPr lang="zh-CN" altLang="en-US" sz="1200" b="1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rPr>
            <a:t>组分稳定性</a:t>
          </a:r>
          <a:endParaRPr lang="en-US" altLang="zh-CN" sz="1200" b="1" baseline="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ea typeface="微软雅黑" panose="020B0503020204020204" pitchFamily="34" charset="-122"/>
          </a:endParaRPr>
        </a:p>
        <a:p>
          <a:r>
            <a:rPr lang="zh-CN" altLang="en-US" sz="1200" b="1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rPr>
            <a:t>相容性</a:t>
          </a:r>
          <a:endParaRPr lang="en-US" altLang="zh-CN" sz="1200" b="1" baseline="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ea typeface="微软雅黑" panose="020B0503020204020204" pitchFamily="34" charset="-122"/>
          </a:endParaRPr>
        </a:p>
        <a:p>
          <a:endParaRPr lang="zh-CN" altLang="en-US" sz="1200" b="1" baseline="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ea typeface="微软雅黑" panose="020B0503020204020204" pitchFamily="34" charset="-122"/>
          </a:endParaRPr>
        </a:p>
      </dgm:t>
    </dgm:pt>
    <dgm:pt modelId="{5420A1C5-593C-47F0-A394-6709D5CBF5A4}" type="parTrans" cxnId="{9AB28448-EB68-45F7-ABCB-E83369C639DC}">
      <dgm:prSet/>
      <dgm:spPr/>
      <dgm:t>
        <a:bodyPr/>
        <a:lstStyle/>
        <a:p>
          <a:endParaRPr lang="zh-CN" altLang="en-US"/>
        </a:p>
      </dgm:t>
    </dgm:pt>
    <dgm:pt modelId="{92604D0A-2596-4A1A-A0E9-30BF86F13372}" type="sibTrans" cxnId="{9AB28448-EB68-45F7-ABCB-E83369C639DC}">
      <dgm:prSet/>
      <dgm:spPr/>
      <dgm:t>
        <a:bodyPr/>
        <a:lstStyle/>
        <a:p>
          <a:endParaRPr lang="zh-CN" altLang="en-US"/>
        </a:p>
      </dgm:t>
    </dgm:pt>
    <dgm:pt modelId="{B4FA0892-E033-455D-A61C-A97E196F61CE}">
      <dgm:prSet phldrT="[文本]" custT="1"/>
      <dgm:spPr/>
      <dgm:t>
        <a:bodyPr/>
        <a:lstStyle/>
        <a:p>
          <a:r>
            <a:rPr lang="zh-CN" altLang="en-US" sz="1200" b="1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rPr>
            <a:t>温度、光线</a:t>
          </a:r>
          <a:endParaRPr lang="en-US" altLang="zh-CN" sz="1200" b="1" baseline="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ea typeface="微软雅黑" panose="020B0503020204020204" pitchFamily="34" charset="-122"/>
          </a:endParaRPr>
        </a:p>
        <a:p>
          <a:r>
            <a:rPr lang="zh-CN" altLang="en-US" sz="1200" b="1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rPr>
            <a:t>滴注时间</a:t>
          </a:r>
          <a:endParaRPr lang="en-US" altLang="zh-CN" sz="1200" b="1" baseline="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ea typeface="微软雅黑" panose="020B0503020204020204" pitchFamily="34" charset="-122"/>
          </a:endParaRPr>
        </a:p>
        <a:p>
          <a:r>
            <a:rPr lang="en-US" altLang="zh-CN" sz="1200" b="1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rPr>
            <a:t>BUD</a:t>
          </a:r>
          <a:endParaRPr lang="zh-CN" altLang="en-US" sz="1200" b="1" baseline="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Arial" panose="020B0604020202020204" pitchFamily="34" charset="0"/>
          </a:endParaRPr>
        </a:p>
      </dgm:t>
    </dgm:pt>
    <dgm:pt modelId="{1CEB00C6-4642-47FA-86A1-1889FE0E053E}" type="parTrans" cxnId="{0CA0BDDC-7E6E-4A77-9474-954BC5BFCE73}">
      <dgm:prSet/>
      <dgm:spPr/>
      <dgm:t>
        <a:bodyPr/>
        <a:lstStyle/>
        <a:p>
          <a:endParaRPr lang="zh-CN" altLang="en-US"/>
        </a:p>
      </dgm:t>
    </dgm:pt>
    <dgm:pt modelId="{17179C58-F085-46E5-8CAB-0559D557E20D}" type="sibTrans" cxnId="{0CA0BDDC-7E6E-4A77-9474-954BC5BFCE73}">
      <dgm:prSet/>
      <dgm:spPr/>
      <dgm:t>
        <a:bodyPr/>
        <a:lstStyle/>
        <a:p>
          <a:endParaRPr lang="zh-CN" altLang="en-US"/>
        </a:p>
      </dgm:t>
    </dgm:pt>
    <dgm:pt modelId="{482F0FA6-BD03-4BBF-817A-5A54F7486871}">
      <dgm:prSet phldrT="[文本]" custT="1"/>
      <dgm:spPr/>
      <dgm:t>
        <a:bodyPr/>
        <a:lstStyle/>
        <a:p>
          <a:r>
            <a:rPr lang="zh-CN" altLang="en-US" sz="1200" b="1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rPr>
            <a:t>配制环境</a:t>
          </a:r>
          <a:endParaRPr lang="en-US" altLang="zh-CN" sz="1200" b="1" baseline="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ea typeface="微软雅黑" panose="020B0503020204020204" pitchFamily="34" charset="-122"/>
          </a:endParaRPr>
        </a:p>
        <a:p>
          <a:r>
            <a:rPr lang="zh-CN" altLang="en-US" sz="1200" b="1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rPr>
            <a:t>规范化配制步骤</a:t>
          </a:r>
          <a:endParaRPr lang="en-US" altLang="zh-CN" sz="1200" b="1" baseline="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ea typeface="微软雅黑" panose="020B0503020204020204" pitchFamily="34" charset="-122"/>
          </a:endParaRPr>
        </a:p>
        <a:p>
          <a:r>
            <a:rPr lang="zh-CN" altLang="en-US" sz="1200" b="1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rPr>
            <a:t>无菌操作</a:t>
          </a:r>
        </a:p>
      </dgm:t>
    </dgm:pt>
    <dgm:pt modelId="{9D94797C-049C-4237-A34B-9BB662DA6F5C}" type="parTrans" cxnId="{9C6D33A4-CA49-40CF-B31A-969E07E30326}">
      <dgm:prSet/>
      <dgm:spPr/>
      <dgm:t>
        <a:bodyPr/>
        <a:lstStyle/>
        <a:p>
          <a:endParaRPr lang="zh-CN" altLang="en-US"/>
        </a:p>
      </dgm:t>
    </dgm:pt>
    <dgm:pt modelId="{4398C653-45F1-48C0-A711-80B0A51FEA84}" type="sibTrans" cxnId="{9C6D33A4-CA49-40CF-B31A-969E07E30326}">
      <dgm:prSet/>
      <dgm:spPr/>
      <dgm:t>
        <a:bodyPr/>
        <a:lstStyle/>
        <a:p>
          <a:endParaRPr lang="zh-CN" altLang="en-US"/>
        </a:p>
      </dgm:t>
    </dgm:pt>
    <dgm:pt modelId="{23C14144-55FB-4358-B437-A1562D5BFB7A}" type="pres">
      <dgm:prSet presAssocID="{FF888DFC-F4A2-4B25-903C-0C95E638934D}" presName="compositeShape" presStyleCnt="0">
        <dgm:presLayoutVars>
          <dgm:chMax val="7"/>
          <dgm:dir/>
          <dgm:resizeHandles val="exact"/>
        </dgm:presLayoutVars>
      </dgm:prSet>
      <dgm:spPr/>
    </dgm:pt>
    <dgm:pt modelId="{BF310010-6146-4EB5-9E47-89E7DAF5A9A0}" type="pres">
      <dgm:prSet presAssocID="{00F4F96F-1B6F-4B39-BE85-EFF8B490A373}" presName="circ1" presStyleLbl="vennNode1" presStyleIdx="0" presStyleCnt="5" custLinFactNeighborX="-37691" custLinFactNeighborY="-76213"/>
      <dgm:spPr>
        <a:solidFill>
          <a:srgbClr val="00B0F0">
            <a:alpha val="50000"/>
          </a:srgbClr>
        </a:solidFill>
        <a:scene3d>
          <a:camera prst="orthographicFront"/>
          <a:lightRig rig="threePt" dir="t"/>
        </a:scene3d>
        <a:sp3d>
          <a:bevelT/>
        </a:sp3d>
      </dgm:spPr>
    </dgm:pt>
    <dgm:pt modelId="{C1A72161-2943-419D-8AB3-B21115D2E188}" type="pres">
      <dgm:prSet presAssocID="{00F4F96F-1B6F-4B39-BE85-EFF8B490A373}" presName="circ1Tx" presStyleLbl="revTx" presStyleIdx="0" presStyleCnt="0" custScaleY="70636" custLinFactNeighborX="-35113" custLinFactNeighborY="-11669">
        <dgm:presLayoutVars>
          <dgm:chMax val="0"/>
          <dgm:chPref val="0"/>
          <dgm:bulletEnabled val="1"/>
        </dgm:presLayoutVars>
      </dgm:prSet>
      <dgm:spPr/>
    </dgm:pt>
    <dgm:pt modelId="{1EE97F7A-8011-4C96-908A-EA9B27EA35AE}" type="pres">
      <dgm:prSet presAssocID="{B4FA0892-E033-455D-A61C-A97E196F61CE}" presName="circ2" presStyleLbl="vennNode1" presStyleIdx="1" presStyleCnt="5" custLinFactNeighborX="-26727" custLinFactNeighborY="-78968"/>
      <dgm:spPr>
        <a:solidFill>
          <a:schemeClr val="bg1">
            <a:lumMod val="65000"/>
            <a:alpha val="50000"/>
          </a:schemeClr>
        </a:solidFill>
        <a:scene3d>
          <a:camera prst="orthographicFront"/>
          <a:lightRig rig="threePt" dir="t"/>
        </a:scene3d>
        <a:sp3d>
          <a:bevelT w="114300" prst="artDeco"/>
        </a:sp3d>
      </dgm:spPr>
    </dgm:pt>
    <dgm:pt modelId="{AA95683C-C154-41C0-9110-EEC271797BE2}" type="pres">
      <dgm:prSet presAssocID="{B4FA0892-E033-455D-A61C-A97E196F61CE}" presName="circ2Tx" presStyleLbl="revTx" presStyleIdx="0" presStyleCnt="0" custLinFactX="-13241" custLinFactNeighborX="-100000" custLinFactNeighborY="-65144">
        <dgm:presLayoutVars>
          <dgm:chMax val="0"/>
          <dgm:chPref val="0"/>
          <dgm:bulletEnabled val="1"/>
        </dgm:presLayoutVars>
      </dgm:prSet>
      <dgm:spPr/>
    </dgm:pt>
    <dgm:pt modelId="{F9E546A7-3BBB-49C9-8D7C-47760CD94047}" type="pres">
      <dgm:prSet presAssocID="{482F0FA6-BD03-4BBF-817A-5A54F7486871}" presName="circ3" presStyleLbl="vennNode1" presStyleIdx="2" presStyleCnt="5" custLinFactNeighborX="-29785" custLinFactNeighborY="-67444"/>
      <dgm:spPr>
        <a:solidFill>
          <a:srgbClr val="92D050">
            <a:alpha val="50000"/>
          </a:srgbClr>
        </a:solidFill>
        <a:scene3d>
          <a:camera prst="orthographicFront"/>
          <a:lightRig rig="threePt" dir="t"/>
        </a:scene3d>
        <a:sp3d>
          <a:bevelT w="152400" h="50800" prst="softRound"/>
        </a:sp3d>
      </dgm:spPr>
    </dgm:pt>
    <dgm:pt modelId="{2A789E42-D506-412D-8148-2B047A938531}" type="pres">
      <dgm:prSet presAssocID="{482F0FA6-BD03-4BBF-817A-5A54F7486871}" presName="circ3Tx" presStyleLbl="revTx" presStyleIdx="0" presStyleCnt="0" custLinFactX="-10468" custLinFactY="-40527" custLinFactNeighborX="-100000" custLinFactNeighborY="-100000">
        <dgm:presLayoutVars>
          <dgm:chMax val="0"/>
          <dgm:chPref val="0"/>
          <dgm:bulletEnabled val="1"/>
        </dgm:presLayoutVars>
      </dgm:prSet>
      <dgm:spPr/>
    </dgm:pt>
    <dgm:pt modelId="{38D101A1-94AA-415B-9B6F-F18A86C6CDB6}" type="pres">
      <dgm:prSet presAssocID="{92B50C3F-184A-47E6-8159-01DF234CB39E}" presName="circ4" presStyleLbl="vennNode1" presStyleIdx="3" presStyleCnt="5" custLinFactNeighborX="-33568" custLinFactNeighborY="-61865"/>
      <dgm:spPr>
        <a:solidFill>
          <a:srgbClr val="C00000">
            <a:alpha val="50000"/>
          </a:srgbClr>
        </a:solidFill>
        <a:scene3d>
          <a:camera prst="orthographicFront"/>
          <a:lightRig rig="threePt" dir="t"/>
        </a:scene3d>
        <a:sp3d>
          <a:bevelT prst="slope"/>
        </a:sp3d>
      </dgm:spPr>
    </dgm:pt>
    <dgm:pt modelId="{2F2BB781-DF13-4C0E-825C-608531D0BE5A}" type="pres">
      <dgm:prSet presAssocID="{92B50C3F-184A-47E6-8159-01DF234CB39E}" presName="circ4Tx" presStyleLbl="revTx" presStyleIdx="0" presStyleCnt="0" custLinFactY="-23761" custLinFactNeighborX="55456" custLinFactNeighborY="-100000">
        <dgm:presLayoutVars>
          <dgm:chMax val="0"/>
          <dgm:chPref val="0"/>
          <dgm:bulletEnabled val="1"/>
        </dgm:presLayoutVars>
      </dgm:prSet>
      <dgm:spPr/>
    </dgm:pt>
    <dgm:pt modelId="{A14C976C-8BAA-4CE1-B2D0-B04173838DFE}" type="pres">
      <dgm:prSet presAssocID="{D8AB3254-6E0D-4D2A-BBF6-C6632BF82FA3}" presName="circ5" presStyleLbl="vennNode1" presStyleIdx="4" presStyleCnt="5" custLinFactNeighborX="-42124" custLinFactNeighborY="-70951"/>
      <dgm:spPr>
        <a:solidFill>
          <a:srgbClr val="FFFF00">
            <a:alpha val="50000"/>
          </a:srgbClr>
        </a:solidFill>
        <a:scene3d>
          <a:camera prst="orthographicFront"/>
          <a:lightRig rig="threePt" dir="t"/>
        </a:scene3d>
        <a:sp3d>
          <a:bevelT/>
        </a:sp3d>
      </dgm:spPr>
    </dgm:pt>
    <dgm:pt modelId="{63710486-DEC4-4450-9445-A5A28C2C6FC0}" type="pres">
      <dgm:prSet presAssocID="{D8AB3254-6E0D-4D2A-BBF6-C6632BF82FA3}" presName="circ5Tx" presStyleLbl="revTx" presStyleIdx="0" presStyleCnt="0" custLinFactNeighborX="41309" custLinFactNeighborY="-42530">
        <dgm:presLayoutVars>
          <dgm:chMax val="0"/>
          <dgm:chPref val="0"/>
          <dgm:bulletEnabled val="1"/>
        </dgm:presLayoutVars>
      </dgm:prSet>
      <dgm:spPr/>
    </dgm:pt>
  </dgm:ptLst>
  <dgm:cxnLst>
    <dgm:cxn modelId="{D57F6907-AC91-514D-9855-86FB6D10E19F}" type="presOf" srcId="{B4FA0892-E033-455D-A61C-A97E196F61CE}" destId="{AA95683C-C154-41C0-9110-EEC271797BE2}" srcOrd="0" destOrd="0" presId="urn:microsoft.com/office/officeart/2005/8/layout/venn1"/>
    <dgm:cxn modelId="{0683365B-4108-4D49-B6E5-CBCC85BA3BBF}" type="presOf" srcId="{482F0FA6-BD03-4BBF-817A-5A54F7486871}" destId="{2A789E42-D506-412D-8148-2B047A938531}" srcOrd="0" destOrd="0" presId="urn:microsoft.com/office/officeart/2005/8/layout/venn1"/>
    <dgm:cxn modelId="{9AB28448-EB68-45F7-ABCB-E83369C639DC}" srcId="{FF888DFC-F4A2-4B25-903C-0C95E638934D}" destId="{D8AB3254-6E0D-4D2A-BBF6-C6632BF82FA3}" srcOrd="4" destOrd="0" parTransId="{5420A1C5-593C-47F0-A394-6709D5CBF5A4}" sibTransId="{92604D0A-2596-4A1A-A0E9-30BF86F13372}"/>
    <dgm:cxn modelId="{F138EC82-943A-7A48-A666-21635FEF30A6}" type="presOf" srcId="{00F4F96F-1B6F-4B39-BE85-EFF8B490A373}" destId="{C1A72161-2943-419D-8AB3-B21115D2E188}" srcOrd="0" destOrd="0" presId="urn:microsoft.com/office/officeart/2005/8/layout/venn1"/>
    <dgm:cxn modelId="{FECAEF89-0ECA-4D0F-BA6C-2C5D0E688B83}" srcId="{FF888DFC-F4A2-4B25-903C-0C95E638934D}" destId="{92B50C3F-184A-47E6-8159-01DF234CB39E}" srcOrd="3" destOrd="0" parTransId="{29D63376-AD34-4091-A355-A971435F27FA}" sibTransId="{AA6E8C8D-D9BC-4455-A1BA-D4E638D7003B}"/>
    <dgm:cxn modelId="{9C6D33A4-CA49-40CF-B31A-969E07E30326}" srcId="{FF888DFC-F4A2-4B25-903C-0C95E638934D}" destId="{482F0FA6-BD03-4BBF-817A-5A54F7486871}" srcOrd="2" destOrd="0" parTransId="{9D94797C-049C-4237-A34B-9BB662DA6F5C}" sibTransId="{4398C653-45F1-48C0-A711-80B0A51FEA84}"/>
    <dgm:cxn modelId="{E6DD65A4-4E15-4098-A8A7-9A072A13409B}" srcId="{FF888DFC-F4A2-4B25-903C-0C95E638934D}" destId="{00F4F96F-1B6F-4B39-BE85-EFF8B490A373}" srcOrd="0" destOrd="0" parTransId="{6F567819-4232-440B-9C95-0C218B2DAD44}" sibTransId="{CF37F694-2AF5-447E-836C-F7A21B4CB95D}"/>
    <dgm:cxn modelId="{563813B0-06AC-CB4C-AE3C-3F57867485EC}" type="presOf" srcId="{D8AB3254-6E0D-4D2A-BBF6-C6632BF82FA3}" destId="{63710486-DEC4-4450-9445-A5A28C2C6FC0}" srcOrd="0" destOrd="0" presId="urn:microsoft.com/office/officeart/2005/8/layout/venn1"/>
    <dgm:cxn modelId="{298F58B7-BD13-D340-A098-F1C61B0994AA}" type="presOf" srcId="{92B50C3F-184A-47E6-8159-01DF234CB39E}" destId="{2F2BB781-DF13-4C0E-825C-608531D0BE5A}" srcOrd="0" destOrd="0" presId="urn:microsoft.com/office/officeart/2005/8/layout/venn1"/>
    <dgm:cxn modelId="{0CA0BDDC-7E6E-4A77-9474-954BC5BFCE73}" srcId="{FF888DFC-F4A2-4B25-903C-0C95E638934D}" destId="{B4FA0892-E033-455D-A61C-A97E196F61CE}" srcOrd="1" destOrd="0" parTransId="{1CEB00C6-4642-47FA-86A1-1889FE0E053E}" sibTransId="{17179C58-F085-46E5-8CAB-0559D557E20D}"/>
    <dgm:cxn modelId="{9940CBF6-AFA3-C541-B77D-C522CFE25703}" type="presOf" srcId="{FF888DFC-F4A2-4B25-903C-0C95E638934D}" destId="{23C14144-55FB-4358-B437-A1562D5BFB7A}" srcOrd="0" destOrd="0" presId="urn:microsoft.com/office/officeart/2005/8/layout/venn1"/>
    <dgm:cxn modelId="{7E4E62B3-881D-B747-94A7-E6FDA12A4E81}" type="presParOf" srcId="{23C14144-55FB-4358-B437-A1562D5BFB7A}" destId="{BF310010-6146-4EB5-9E47-89E7DAF5A9A0}" srcOrd="0" destOrd="0" presId="urn:microsoft.com/office/officeart/2005/8/layout/venn1"/>
    <dgm:cxn modelId="{6DB54E94-1BE3-C54D-B380-33B43334333B}" type="presParOf" srcId="{23C14144-55FB-4358-B437-A1562D5BFB7A}" destId="{C1A72161-2943-419D-8AB3-B21115D2E188}" srcOrd="1" destOrd="0" presId="urn:microsoft.com/office/officeart/2005/8/layout/venn1"/>
    <dgm:cxn modelId="{23C84FB0-E1FB-A549-8AFF-EE3BCE6C9142}" type="presParOf" srcId="{23C14144-55FB-4358-B437-A1562D5BFB7A}" destId="{1EE97F7A-8011-4C96-908A-EA9B27EA35AE}" srcOrd="2" destOrd="0" presId="urn:microsoft.com/office/officeart/2005/8/layout/venn1"/>
    <dgm:cxn modelId="{077279C9-26DC-BE4A-8D18-72F80E915627}" type="presParOf" srcId="{23C14144-55FB-4358-B437-A1562D5BFB7A}" destId="{AA95683C-C154-41C0-9110-EEC271797BE2}" srcOrd="3" destOrd="0" presId="urn:microsoft.com/office/officeart/2005/8/layout/venn1"/>
    <dgm:cxn modelId="{5ACCDCDD-1058-2041-8A0C-52FEB5EA777E}" type="presParOf" srcId="{23C14144-55FB-4358-B437-A1562D5BFB7A}" destId="{F9E546A7-3BBB-49C9-8D7C-47760CD94047}" srcOrd="4" destOrd="0" presId="urn:microsoft.com/office/officeart/2005/8/layout/venn1"/>
    <dgm:cxn modelId="{0804F7CC-D86B-2C4D-8792-8C75E4C2D8DD}" type="presParOf" srcId="{23C14144-55FB-4358-B437-A1562D5BFB7A}" destId="{2A789E42-D506-412D-8148-2B047A938531}" srcOrd="5" destOrd="0" presId="urn:microsoft.com/office/officeart/2005/8/layout/venn1"/>
    <dgm:cxn modelId="{27F5F483-A815-2641-80B2-13C1995BCF07}" type="presParOf" srcId="{23C14144-55FB-4358-B437-A1562D5BFB7A}" destId="{38D101A1-94AA-415B-9B6F-F18A86C6CDB6}" srcOrd="6" destOrd="0" presId="urn:microsoft.com/office/officeart/2005/8/layout/venn1"/>
    <dgm:cxn modelId="{D90A69CA-1113-8542-8EDC-B535D1CBF256}" type="presParOf" srcId="{23C14144-55FB-4358-B437-A1562D5BFB7A}" destId="{2F2BB781-DF13-4C0E-825C-608531D0BE5A}" srcOrd="7" destOrd="0" presId="urn:microsoft.com/office/officeart/2005/8/layout/venn1"/>
    <dgm:cxn modelId="{0DB9AA5B-9941-924A-8572-DFEE4756D3EA}" type="presParOf" srcId="{23C14144-55FB-4358-B437-A1562D5BFB7A}" destId="{A14C976C-8BAA-4CE1-B2D0-B04173838DFE}" srcOrd="8" destOrd="0" presId="urn:microsoft.com/office/officeart/2005/8/layout/venn1"/>
    <dgm:cxn modelId="{A508D2C4-8138-6E4C-AEFD-63AA1346FF5D}" type="presParOf" srcId="{23C14144-55FB-4358-B437-A1562D5BFB7A}" destId="{63710486-DEC4-4450-9445-A5A28C2C6FC0}" srcOrd="9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310010-6146-4EB5-9E47-89E7DAF5A9A0}">
      <dsp:nvSpPr>
        <dsp:cNvPr id="0" name=""/>
        <dsp:cNvSpPr/>
      </dsp:nvSpPr>
      <dsp:spPr>
        <a:xfrm>
          <a:off x="2252057" y="93455"/>
          <a:ext cx="2005233" cy="2005233"/>
        </a:xfrm>
        <a:prstGeom prst="ellipse">
          <a:avLst/>
        </a:prstGeom>
        <a:solidFill>
          <a:srgbClr val="00B0F0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C1A72161-2943-419D-8AB3-B21115D2E188}">
      <dsp:nvSpPr>
        <dsp:cNvPr id="0" name=""/>
        <dsp:cNvSpPr/>
      </dsp:nvSpPr>
      <dsp:spPr>
        <a:xfrm>
          <a:off x="2030678" y="29437"/>
          <a:ext cx="2326071" cy="95102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200" b="1" kern="1200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rPr>
            <a:t>物理稳定性</a:t>
          </a:r>
          <a:endParaRPr lang="en-US" altLang="zh-CN" sz="1200" b="1" kern="1200" baseline="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ea typeface="微软雅黑" panose="020B0503020204020204" pitchFamily="34" charset="-122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200" b="1" kern="1200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rPr>
            <a:t>乳剂、包材溶出及吸附</a:t>
          </a:r>
          <a:endParaRPr lang="en-US" altLang="zh-CN" sz="1200" b="1" kern="1200" baseline="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ea typeface="微软雅黑" panose="020B0503020204020204" pitchFamily="34" charset="-122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200" b="1" kern="1200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rPr>
            <a:t>不溶性微粒</a:t>
          </a:r>
          <a:endParaRPr lang="en-US" altLang="zh-CN" sz="1200" b="1" kern="1200" baseline="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ea typeface="微软雅黑" panose="020B0503020204020204" pitchFamily="34" charset="-122"/>
          </a:endParaRPr>
        </a:p>
      </dsp:txBody>
      <dsp:txXfrm>
        <a:off x="2030678" y="29437"/>
        <a:ext cx="2326071" cy="951022"/>
      </dsp:txXfrm>
    </dsp:sp>
    <dsp:sp modelId="{1EE97F7A-8011-4C96-908A-EA9B27EA35AE}">
      <dsp:nvSpPr>
        <dsp:cNvPr id="0" name=""/>
        <dsp:cNvSpPr/>
      </dsp:nvSpPr>
      <dsp:spPr>
        <a:xfrm>
          <a:off x="3234702" y="592228"/>
          <a:ext cx="2005233" cy="2005233"/>
        </a:xfrm>
        <a:prstGeom prst="ellipse">
          <a:avLst/>
        </a:prstGeom>
        <a:solidFill>
          <a:schemeClr val="bg1">
            <a:lumMod val="65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AA95683C-C154-41C0-9110-EEC271797BE2}">
      <dsp:nvSpPr>
        <dsp:cNvPr id="0" name=""/>
        <dsp:cNvSpPr/>
      </dsp:nvSpPr>
      <dsp:spPr>
        <a:xfrm>
          <a:off x="3573915" y="813210"/>
          <a:ext cx="2085443" cy="146095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200" b="1" kern="1200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rPr>
            <a:t>温度、光线</a:t>
          </a:r>
          <a:endParaRPr lang="en-US" altLang="zh-CN" sz="1200" b="1" kern="1200" baseline="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ea typeface="微软雅黑" panose="020B0503020204020204" pitchFamily="34" charset="-122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200" b="1" kern="1200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rPr>
            <a:t>滴注时间</a:t>
          </a:r>
          <a:endParaRPr lang="en-US" altLang="zh-CN" sz="1200" b="1" kern="1200" baseline="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ea typeface="微软雅黑" panose="020B0503020204020204" pitchFamily="34" charset="-122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200" b="1" kern="1200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rPr>
            <a:t>BUD</a:t>
          </a:r>
          <a:endParaRPr lang="zh-CN" altLang="en-US" sz="1200" b="1" kern="1200" baseline="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Arial" panose="020B0604020202020204" pitchFamily="34" charset="0"/>
          </a:endParaRPr>
        </a:p>
      </dsp:txBody>
      <dsp:txXfrm>
        <a:off x="3573915" y="813210"/>
        <a:ext cx="2085443" cy="1460956"/>
      </dsp:txXfrm>
    </dsp:sp>
    <dsp:sp modelId="{F9E546A7-3BBB-49C9-8D7C-47760CD94047}">
      <dsp:nvSpPr>
        <dsp:cNvPr id="0" name=""/>
        <dsp:cNvSpPr/>
      </dsp:nvSpPr>
      <dsp:spPr>
        <a:xfrm>
          <a:off x="2882222" y="1720510"/>
          <a:ext cx="2005233" cy="2005233"/>
        </a:xfrm>
        <a:prstGeom prst="ellipse">
          <a:avLst/>
        </a:prstGeom>
        <a:solidFill>
          <a:srgbClr val="92D050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52400" h="5080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2A789E42-D506-412D-8148-2B047A938531}">
      <dsp:nvSpPr>
        <dsp:cNvPr id="0" name=""/>
        <dsp:cNvSpPr/>
      </dsp:nvSpPr>
      <dsp:spPr>
        <a:xfrm>
          <a:off x="3310907" y="2204116"/>
          <a:ext cx="2085443" cy="146095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200" b="1" kern="1200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rPr>
            <a:t>配制环境</a:t>
          </a:r>
          <a:endParaRPr lang="en-US" altLang="zh-CN" sz="1200" b="1" kern="1200" baseline="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ea typeface="微软雅黑" panose="020B0503020204020204" pitchFamily="34" charset="-122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200" b="1" kern="1200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rPr>
            <a:t>规范化配制步骤</a:t>
          </a:r>
          <a:endParaRPr lang="en-US" altLang="zh-CN" sz="1200" b="1" kern="1200" baseline="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ea typeface="微软雅黑" panose="020B0503020204020204" pitchFamily="34" charset="-122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200" b="1" kern="1200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rPr>
            <a:t>无菌操作</a:t>
          </a:r>
        </a:p>
      </dsp:txBody>
      <dsp:txXfrm>
        <a:off x="3310907" y="2204116"/>
        <a:ext cx="2085443" cy="1460956"/>
      </dsp:txXfrm>
    </dsp:sp>
    <dsp:sp modelId="{38D101A1-94AA-415B-9B6F-F18A86C6CDB6}">
      <dsp:nvSpPr>
        <dsp:cNvPr id="0" name=""/>
        <dsp:cNvSpPr/>
      </dsp:nvSpPr>
      <dsp:spPr>
        <a:xfrm>
          <a:off x="1863102" y="1832382"/>
          <a:ext cx="2005233" cy="2005233"/>
        </a:xfrm>
        <a:prstGeom prst="ellipse">
          <a:avLst/>
        </a:prstGeom>
        <a:solidFill>
          <a:srgbClr val="C00000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slop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2F2BB781-DF13-4C0E-825C-608531D0BE5A}">
      <dsp:nvSpPr>
        <dsp:cNvPr id="0" name=""/>
        <dsp:cNvSpPr/>
      </dsp:nvSpPr>
      <dsp:spPr>
        <a:xfrm>
          <a:off x="1477340" y="2449060"/>
          <a:ext cx="2085443" cy="146095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200" b="1" kern="1200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rPr>
            <a:t>生物学稳定性</a:t>
          </a:r>
          <a:endParaRPr lang="en-US" altLang="zh-CN" sz="1200" b="1" kern="1200" baseline="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ea typeface="微软雅黑" panose="020B0503020204020204" pitchFamily="34" charset="-122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200" b="1" kern="1200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rPr>
            <a:t>细菌微生物</a:t>
          </a:r>
          <a:endParaRPr lang="en-US" altLang="zh-CN" sz="1200" b="1" kern="1200" baseline="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ea typeface="微软雅黑" panose="020B0503020204020204" pitchFamily="34" charset="-122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200" b="1" kern="1200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rPr>
            <a:t>热原</a:t>
          </a:r>
        </a:p>
      </dsp:txBody>
      <dsp:txXfrm>
        <a:off x="1477340" y="2449060"/>
        <a:ext cx="2085443" cy="1460956"/>
      </dsp:txXfrm>
    </dsp:sp>
    <dsp:sp modelId="{A14C976C-8BAA-4CE1-B2D0-B04173838DFE}">
      <dsp:nvSpPr>
        <dsp:cNvPr id="0" name=""/>
        <dsp:cNvSpPr/>
      </dsp:nvSpPr>
      <dsp:spPr>
        <a:xfrm>
          <a:off x="1400375" y="752988"/>
          <a:ext cx="2005233" cy="2005233"/>
        </a:xfrm>
        <a:prstGeom prst="ellipse">
          <a:avLst/>
        </a:prstGeom>
        <a:solidFill>
          <a:srgbClr val="FFFF00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3710486-DEC4-4450-9445-A5A28C2C6FC0}">
      <dsp:nvSpPr>
        <dsp:cNvPr id="0" name=""/>
        <dsp:cNvSpPr/>
      </dsp:nvSpPr>
      <dsp:spPr>
        <a:xfrm>
          <a:off x="861475" y="1143590"/>
          <a:ext cx="2085443" cy="146095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200" b="1" kern="1200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rPr>
            <a:t>化学稳定性</a:t>
          </a:r>
          <a:endParaRPr lang="en-US" altLang="zh-CN" sz="1200" b="1" kern="1200" baseline="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ea typeface="微软雅黑" panose="020B0503020204020204" pitchFamily="34" charset="-122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200" b="1" kern="1200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rPr>
            <a:t>组分稳定性</a:t>
          </a:r>
          <a:endParaRPr lang="en-US" altLang="zh-CN" sz="1200" b="1" kern="1200" baseline="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ea typeface="微软雅黑" panose="020B0503020204020204" pitchFamily="34" charset="-122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200" b="1" kern="1200" baseline="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rPr>
            <a:t>相容性</a:t>
          </a:r>
          <a:endParaRPr lang="en-US" altLang="zh-CN" sz="1200" b="1" kern="1200" baseline="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ea typeface="微软雅黑" panose="020B0503020204020204" pitchFamily="34" charset="-122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200" b="1" kern="1200" baseline="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ea typeface="微软雅黑" panose="020B0503020204020204" pitchFamily="34" charset="-122"/>
          </a:endParaRPr>
        </a:p>
      </dsp:txBody>
      <dsp:txXfrm>
        <a:off x="861475" y="1143590"/>
        <a:ext cx="2085443" cy="14609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97AC7-106A-4283-8231-DE27C1B809B6}" type="datetimeFigureOut">
              <a:rPr lang="zh-CN" altLang="en-US" smtClean="0"/>
              <a:pPr/>
              <a:t>2021/5/13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A395B5-0C54-4CC3-8657-208AD78445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6668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8D2BE-4D83-4DEE-81AC-943AC414CFF2}" type="datetimeFigureOut">
              <a:rPr lang="zh-CN" altLang="en-US" smtClean="0"/>
              <a:pPr/>
              <a:t>2021/5/13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1282D-5F9D-49E4-8640-95869B09F94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2768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每年五月份的第三周为全民营养周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6291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0969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6291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0103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64020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48775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87868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http://www.nutritionjrnl.com/article/S0899-9007(09)00339-6/fulltext</a:t>
            </a:r>
          </a:p>
          <a:p>
            <a:endParaRPr lang="en-US" altLang="zh-CN" dirty="0"/>
          </a:p>
          <a:p>
            <a:r>
              <a:rPr lang="en-US" altLang="zh-CN" dirty="0"/>
              <a:t>http://www.nature.com/ejcn/journal/vaop/ncurrent/full/ejcn2014186a.html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4580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http://www.nutritionjrnl.com/article/S0899-9007(09)00339-6/fulltext</a:t>
            </a:r>
          </a:p>
          <a:p>
            <a:endParaRPr lang="en-US" altLang="zh-CN" dirty="0"/>
          </a:p>
          <a:p>
            <a:r>
              <a:rPr lang="en-US" altLang="zh-CN" dirty="0"/>
              <a:t>http://www.nature.com/ejcn/journal/vaop/ncurrent/full/ejcn2014186a.html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4580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http://www.nutritionjrnl.com/article/S0899-9007(09)00339-6/fulltext</a:t>
            </a:r>
          </a:p>
          <a:p>
            <a:endParaRPr lang="en-US" altLang="zh-CN" dirty="0"/>
          </a:p>
          <a:p>
            <a:r>
              <a:rPr lang="en-US" altLang="zh-CN" dirty="0"/>
              <a:t>http://www.nature.com/ejcn/journal/vaop/ncurrent/full/ejcn2014186a.html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4580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http://www.nutritionjrnl.com/article/S0899-9007(09)00339-6/fulltext</a:t>
            </a:r>
          </a:p>
          <a:p>
            <a:endParaRPr lang="en-US" altLang="zh-CN" dirty="0"/>
          </a:p>
          <a:p>
            <a:r>
              <a:rPr lang="en-US" altLang="zh-CN" dirty="0"/>
              <a:t>http://www.nature.com/ejcn/journal/vaop/ncurrent/full/ejcn2014186a.html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4580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http://www.nutritionjrnl.com/article/S0899-9007(09)00339-6/fulltext</a:t>
            </a:r>
          </a:p>
          <a:p>
            <a:endParaRPr lang="en-US" altLang="zh-CN" dirty="0"/>
          </a:p>
          <a:p>
            <a:r>
              <a:rPr lang="en-US" altLang="zh-CN" dirty="0"/>
              <a:t>http://www.nature.com/ejcn/journal/vaop/ncurrent/full/ejcn2014186a.html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4580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http://www.nutritionjrnl.com/article/S0899-9007(09)00339-6/fulltext</a:t>
            </a:r>
          </a:p>
          <a:p>
            <a:endParaRPr lang="en-US" altLang="zh-CN" dirty="0"/>
          </a:p>
          <a:p>
            <a:r>
              <a:rPr lang="en-US" altLang="zh-CN" dirty="0"/>
              <a:t>http://www.nature.com/ejcn/journal/vaop/ncurrent/full/ejcn2014186a.html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4580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http://www.nutritionjrnl.com/article/S0899-9007(09)00339-6/fulltext</a:t>
            </a:r>
          </a:p>
          <a:p>
            <a:endParaRPr lang="en-US" altLang="zh-CN" dirty="0"/>
          </a:p>
          <a:p>
            <a:r>
              <a:rPr lang="en-US" altLang="zh-CN" dirty="0"/>
              <a:t>http://www.nature.com/ejcn/journal/vaop/ncurrent/full/ejcn2014186a.html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4580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http://www.nutritionjrnl.com/article/S0899-9007(09)00339-6/fulltext</a:t>
            </a:r>
          </a:p>
          <a:p>
            <a:endParaRPr lang="en-US" altLang="zh-CN" dirty="0"/>
          </a:p>
          <a:p>
            <a:r>
              <a:rPr lang="en-US" altLang="zh-CN" dirty="0"/>
              <a:t>http://www.nature.com/ejcn/journal/vaop/ncurrent/full/ejcn2014186a.html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4580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http://www.nutritionjrnl.com/article/S0899-9007(09)00339-6/fulltext</a:t>
            </a:r>
          </a:p>
          <a:p>
            <a:endParaRPr lang="en-US" altLang="zh-CN" dirty="0"/>
          </a:p>
          <a:p>
            <a:r>
              <a:rPr lang="en-US" altLang="zh-CN" dirty="0"/>
              <a:t>http://www.nature.com/ejcn/journal/vaop/ncurrent/full/ejcn2014186a.html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4580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http://www.nutritionjrnl.com/article/S0899-9007(09)00339-6/fulltext</a:t>
            </a:r>
          </a:p>
          <a:p>
            <a:endParaRPr lang="en-US" altLang="zh-CN" dirty="0"/>
          </a:p>
          <a:p>
            <a:r>
              <a:rPr lang="en-US" altLang="zh-CN" dirty="0"/>
              <a:t>http://www.nature.com/ejcn/journal/vaop/ncurrent/full/ejcn2014186a.html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4580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http://www.nutritionjrnl.com/article/S0899-9007(09)00339-6/fulltext</a:t>
            </a:r>
          </a:p>
          <a:p>
            <a:endParaRPr lang="en-US" altLang="zh-CN" dirty="0"/>
          </a:p>
          <a:p>
            <a:r>
              <a:rPr lang="en-US" altLang="zh-CN" dirty="0"/>
              <a:t>http://www.nature.com/ejcn/journal/vaop/ncurrent/full/ejcn2014186a.html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4580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http://www.nutritionjrnl.com/article/S0899-9007(09)00339-6/fulltext</a:t>
            </a:r>
          </a:p>
          <a:p>
            <a:endParaRPr lang="en-US" altLang="zh-CN" dirty="0"/>
          </a:p>
          <a:p>
            <a:r>
              <a:rPr lang="en-US" altLang="zh-CN" dirty="0"/>
              <a:t>http://www.nature.com/ejcn/journal/vaop/ncurrent/full/ejcn2014186a.html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4580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http://www.nutritionjrnl.com/article/S0899-9007(09)00339-6/fulltext</a:t>
            </a:r>
          </a:p>
          <a:p>
            <a:endParaRPr lang="en-US" altLang="zh-CN" dirty="0"/>
          </a:p>
          <a:p>
            <a:r>
              <a:rPr lang="en-US" altLang="zh-CN" dirty="0"/>
              <a:t>http://www.nature.com/ejcn/journal/vaop/ncurrent/full/ejcn2014186a.html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4580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http://www.nutritionjrnl.com/article/S0899-9007(09)00339-6/fulltext</a:t>
            </a:r>
          </a:p>
          <a:p>
            <a:endParaRPr lang="en-US" altLang="zh-CN" dirty="0"/>
          </a:p>
          <a:p>
            <a:r>
              <a:rPr lang="en-US" altLang="zh-CN" dirty="0"/>
              <a:t>http://www.nature.com/ejcn/journal/vaop/ncurrent/full/ejcn2014186a.html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93302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http://www.nutritionjrnl.com/article/S0899-9007(09)00339-6/fulltext</a:t>
            </a:r>
          </a:p>
          <a:p>
            <a:endParaRPr lang="en-US" altLang="zh-CN" dirty="0"/>
          </a:p>
          <a:p>
            <a:r>
              <a:rPr lang="en-US" altLang="zh-CN" dirty="0"/>
              <a:t>http://www.nature.com/ejcn/journal/vaop/ncurrent/full/ejcn2014186a.html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05789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http://www.nutritionjrnl.com/article/S0899-9007(09)00339-6/fulltext</a:t>
            </a:r>
          </a:p>
          <a:p>
            <a:endParaRPr lang="en-US" altLang="zh-CN" dirty="0"/>
          </a:p>
          <a:p>
            <a:r>
              <a:rPr lang="en-US" altLang="zh-CN" dirty="0"/>
              <a:t>http://www.nature.com/ejcn/journal/vaop/ncurrent/full/ejcn2014186a.html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4580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http://www.nutritionjrnl.com/article/S0899-9007(09)00339-6/fulltext</a:t>
            </a:r>
          </a:p>
          <a:p>
            <a:endParaRPr lang="en-US" altLang="zh-CN" dirty="0"/>
          </a:p>
          <a:p>
            <a:r>
              <a:rPr lang="en-US" altLang="zh-CN" dirty="0"/>
              <a:t>http://www.nature.com/ejcn/journal/vaop/ncurrent/full/ejcn2014186a.html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4580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62914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75599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6112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39976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822487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1" dirty="0"/>
              <a:t>Gluten-Free Foods</a:t>
            </a:r>
            <a:r>
              <a:rPr lang="zh-CN" altLang="en-US" b="0" baseline="0" dirty="0"/>
              <a:t> 无麸质饮食</a:t>
            </a:r>
            <a:endParaRPr lang="en-US" altLang="zh-CN" b="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baseline="0" dirty="0"/>
              <a:t>乳糖酶分泌减少 儿童发病 严重程度不一</a:t>
            </a:r>
            <a:endParaRPr lang="en-US" altLang="zh-CN" b="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baseline="0" dirty="0"/>
              <a:t>牛奶过敏</a:t>
            </a:r>
            <a:endParaRPr lang="en-US" altLang="zh-CN" b="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baseline="0" dirty="0"/>
              <a:t>低蛋白血症更容易</a:t>
            </a:r>
            <a:r>
              <a:rPr lang="zh-CN" altLang="en-US" b="0" baseline="0"/>
              <a:t>发生渗透性腹泻</a:t>
            </a:r>
            <a:endParaRPr lang="en-US" altLang="zh-CN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770139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http://www.nutritionjrnl.com/article/S0899-9007(09)00339-6/fulltext</a:t>
            </a:r>
          </a:p>
          <a:p>
            <a:endParaRPr lang="en-US" altLang="zh-CN" dirty="0"/>
          </a:p>
          <a:p>
            <a:r>
              <a:rPr lang="en-US" altLang="zh-CN" dirty="0"/>
              <a:t>http://www.nature.com/ejcn/journal/vaop/ncurrent/full/ejcn2014186a.html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4580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http://www.nutritionjrnl.com/article/S0899-9007(09)00339-6/fulltext</a:t>
            </a:r>
          </a:p>
          <a:p>
            <a:endParaRPr lang="en-US" altLang="zh-CN" dirty="0"/>
          </a:p>
          <a:p>
            <a:r>
              <a:rPr lang="en-US" altLang="zh-CN" dirty="0"/>
              <a:t>http://www.nature.com/ejcn/journal/vaop/ncurrent/full/ejcn2014186a.html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4580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52859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36814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179208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681587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448399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230276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587326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851500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273577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69585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942024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416493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531998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0AE28-5AB1-4DA9-ACAC-5C9E544209ED}" type="slidenum">
              <a:rPr lang="zh-CN" altLang="en-US" smtClean="0"/>
              <a:pPr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148241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74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527225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75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179164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CDBDA-9984-453A-9353-E12667ECA72F}" type="slidenum">
              <a:rPr lang="zh-CN" altLang="en-US" smtClean="0"/>
              <a:pPr/>
              <a:t>76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2106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AC3301-1246-41BF-BA94-1EA45429AD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340768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2C71B8D-EFD8-41AE-BE99-41EBA5F620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365526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D509904-FEBA-4CDC-BB60-08D08C2AB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DF33106-F829-4BA5-A030-F870E163B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5A2B5940-C491-4208-8A86-068E96AB4656}"/>
              </a:ext>
            </a:extLst>
          </p:cNvPr>
          <p:cNvSpPr/>
          <p:nvPr userDrawn="1"/>
        </p:nvSpPr>
        <p:spPr>
          <a:xfrm>
            <a:off x="0" y="5877272"/>
            <a:ext cx="3647166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D28E1E4-6EFB-4019-8229-5E9A76B3D3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798" y="173932"/>
            <a:ext cx="1495044" cy="1426464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72F2A08C-CA11-4390-B8FF-45BB85ECA8B5}"/>
              </a:ext>
            </a:extLst>
          </p:cNvPr>
          <p:cNvSpPr/>
          <p:nvPr userDrawn="1"/>
        </p:nvSpPr>
        <p:spPr>
          <a:xfrm>
            <a:off x="266036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北京药学会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11" name="任意多边形 12">
            <a:extLst>
              <a:ext uri="{FF2B5EF4-FFF2-40B4-BE49-F238E27FC236}">
                <a16:creationId xmlns:a16="http://schemas.microsoft.com/office/drawing/2014/main" id="{B4C1498C-8513-4DA3-816A-8127C5D205F8}"/>
              </a:ext>
            </a:extLst>
          </p:cNvPr>
          <p:cNvSpPr>
            <a:spLocks/>
          </p:cNvSpPr>
          <p:nvPr userDrawn="1"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88614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C6A891B2-1F0D-4287-B834-EF4FA53F3BC5}"/>
              </a:ext>
            </a:extLst>
          </p:cNvPr>
          <p:cNvCxnSpPr>
            <a:cxnSpLocks/>
          </p:cNvCxnSpPr>
          <p:nvPr userDrawn="1"/>
        </p:nvCxnSpPr>
        <p:spPr>
          <a:xfrm flipH="1">
            <a:off x="764121" y="836712"/>
            <a:ext cx="7615758" cy="0"/>
          </a:xfrm>
          <a:prstGeom prst="line">
            <a:avLst/>
          </a:prstGeom>
          <a:ln w="28575">
            <a:solidFill>
              <a:srgbClr val="44AED0"/>
            </a:solidFill>
            <a:prstDash val="solid"/>
          </a:ln>
          <a:effectLst>
            <a:outerShdw blurRad="38100" dist="25400" dir="5400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214DC513-3FA4-4553-9737-608F377BF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29" y="204893"/>
            <a:ext cx="6984776" cy="597861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B80898D-AA76-45D4-9B9F-231022B06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47875"/>
            <a:ext cx="7886700" cy="462145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8DEB44C-3E7F-4FDC-86CE-26BF67EF84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2021/5/13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957900D-3F39-47C1-AEA7-9703A0D30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1D113A4-B84C-4934-850F-0160C271F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E6FA0D70-C4A5-47A8-88AA-91AC61D98C87}"/>
              </a:ext>
            </a:extLst>
          </p:cNvPr>
          <p:cNvSpPr/>
          <p:nvPr userDrawn="1"/>
        </p:nvSpPr>
        <p:spPr>
          <a:xfrm>
            <a:off x="0" y="5877272"/>
            <a:ext cx="3647166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EB300BE-84A0-41B5-BB4D-70F739B291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230" y="94038"/>
            <a:ext cx="1141482" cy="1089120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42984BD1-E7D8-415D-A4DE-D9AD3A682128}"/>
              </a:ext>
            </a:extLst>
          </p:cNvPr>
          <p:cNvSpPr/>
          <p:nvPr userDrawn="1"/>
        </p:nvSpPr>
        <p:spPr>
          <a:xfrm>
            <a:off x="266036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北京药学会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13" name="任意多边形 12">
            <a:extLst>
              <a:ext uri="{FF2B5EF4-FFF2-40B4-BE49-F238E27FC236}">
                <a16:creationId xmlns:a16="http://schemas.microsoft.com/office/drawing/2014/main" id="{EF8922AD-BF8F-4525-B817-ADB7A7115150}"/>
              </a:ext>
            </a:extLst>
          </p:cNvPr>
          <p:cNvSpPr>
            <a:spLocks/>
          </p:cNvSpPr>
          <p:nvPr userDrawn="1"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宋体" pitchFamily="2" charset="-122"/>
            </a:endParaRPr>
          </a:p>
        </p:txBody>
      </p:sp>
      <p:grpSp>
        <p:nvGrpSpPr>
          <p:cNvPr id="12" name="组合 1">
            <a:extLst>
              <a:ext uri="{FF2B5EF4-FFF2-40B4-BE49-F238E27FC236}">
                <a16:creationId xmlns:a16="http://schemas.microsoft.com/office/drawing/2014/main" id="{DDDC7F90-31F7-4674-96D1-6170BAE732F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58762" y="344316"/>
            <a:ext cx="369888" cy="348380"/>
            <a:chOff x="3453800" y="3717032"/>
            <a:chExt cx="369296" cy="228600"/>
          </a:xfrm>
          <a:solidFill>
            <a:srgbClr val="44AED0"/>
          </a:solidFill>
        </p:grpSpPr>
        <p:sp>
          <p:nvSpPr>
            <p:cNvPr id="14" name="燕尾形 10">
              <a:extLst>
                <a:ext uri="{FF2B5EF4-FFF2-40B4-BE49-F238E27FC236}">
                  <a16:creationId xmlns:a16="http://schemas.microsoft.com/office/drawing/2014/main" id="{81AEA64C-7F2F-40F4-817A-A97BDDDECC55}"/>
                </a:ext>
              </a:extLst>
            </p:cNvPr>
            <p:cNvSpPr/>
            <p:nvPr userDrawn="1"/>
          </p:nvSpPr>
          <p:spPr>
            <a:xfrm>
              <a:off x="3640825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5" name="燕尾形 15">
              <a:extLst>
                <a:ext uri="{FF2B5EF4-FFF2-40B4-BE49-F238E27FC236}">
                  <a16:creationId xmlns:a16="http://schemas.microsoft.com/office/drawing/2014/main" id="{4377F475-533C-4706-BA68-AEBC17DD845E}"/>
                </a:ext>
              </a:extLst>
            </p:cNvPr>
            <p:cNvSpPr/>
            <p:nvPr userDrawn="1"/>
          </p:nvSpPr>
          <p:spPr>
            <a:xfrm>
              <a:off x="3453800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1864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8A7F26-D99A-4549-8D12-C32043EAF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4506D5D-B6B0-4D31-8C33-7A0A0A37E1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2B2AF93-E76D-4F59-8A9B-B212E0D14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2021/5/13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5313D2C-0B8B-4CA7-96C8-CA74D8549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5EFB366-5475-4CC4-A708-603D1EF19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1788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88A768-65C2-42D9-BAC3-FDA2911A9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899E3DE-532D-4D9E-9D06-4FD3405247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B89FF26-0C00-45FC-AEE0-7DDBA31138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B3B554E-4EEF-4B2A-B6A7-BE3E88D98E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2021/5/13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815DB81-A395-4CB9-8CD3-BAF5925FD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2409EB5-8945-4FEA-ABD3-D43219EC7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1272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E2C90A-E722-4253-8434-A6AE6F13B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FFC8E9C-480C-40E2-BE89-D19C83E9BD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6493C84-5AE7-4208-98D8-4172662CD0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B304FC5-DD5B-4E96-98A1-02DC79CF0C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891C7D8-95C0-45DE-9BCC-3E7AE090D9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951824D-2A5C-4320-9F9E-9EF4E196F5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2021/5/13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B768AE6-0744-4E20-831E-537596716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B726939-1E96-4B8F-B6BD-AB2C1B170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9399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23FDEE-3B2D-4584-8210-C0E845F00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880C8AF-8857-4379-B584-631F9EFF92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2021/5/13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27DB6EC-6A9D-4762-8BDB-5EB14C473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DF3E8CF-6085-468B-80D5-1CF0043AE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9819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90774F0-CB24-446B-AC36-A5C813DF50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2021/5/13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082BAE0-4DC2-47A7-979E-C4FB96E2E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B292C3-160A-41E8-8650-3BE22233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5530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7B739F-D6FF-481D-A41E-B53691152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2786DC-7CED-4B17-8E75-0CE96E45E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4BD51D0-5C9C-456C-8AC1-525D18ED62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6AF8235-9C56-4BF8-9812-3B14B434C2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2021/5/13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888C1B0-08AC-4E0A-A4FF-38055EBA8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0259D01-F2C7-4A34-9111-7AB82A2D6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1287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239429-3690-4564-B78B-4E49ABA4B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EA1D180-9C85-4A06-B4A1-95B0941EF8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081B782-B3BB-4729-8897-83072BD4E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67B5A58-9928-48DF-93A4-05FB6A64B8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2021/5/13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0F61844-56E8-48E6-8177-6D77A1B27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71ECDE1-7AB5-4114-BBD3-08EFE0027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60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E33605-6DF0-4DCD-86F9-09E409853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BD61C17-AE79-4001-A60F-DC94818E8C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BEB5DD9-8F6E-4072-A240-39BA802DCD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2021/5/13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DCF6FE1-2AE1-4C8D-A6D5-3D21ACAF2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8097334-5CE4-44C5-B2B8-6DE7A52D2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4962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B6531F0-6A63-423B-91E4-A48B01EF4F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24C2698-D314-4F36-B020-FB8E24CFD6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9FA5681-06CD-4DE0-90E7-5C351D269A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2021/5/13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E8F11A9-D3FD-4AA3-A138-32A832F56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202D7C-A258-490A-8711-B7FDE1BAA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861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AF583B3-183C-42B3-95F2-19647A612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3271D7D-108C-4F25-A314-ACD1693DD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C8078DA-77F0-44D6-ACD8-19A1839279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54947AF-4AE3-47A9-949D-5F8A2DFDAE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9417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30.png"/><Relationship Id="rId5" Type="http://schemas.openxmlformats.org/officeDocument/2006/relationships/tags" Target="../tags/tag5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5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个人简介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63888" y="1412776"/>
            <a:ext cx="5328591" cy="5400600"/>
          </a:xfrm>
        </p:spPr>
        <p:txBody>
          <a:bodyPr>
            <a:noAutofit/>
          </a:bodyPr>
          <a:lstStyle/>
          <a:p>
            <a:pPr algn="l"/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基本情况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:</a:t>
            </a:r>
          </a:p>
          <a:p>
            <a:pPr marL="0" indent="0" algn="l">
              <a:buNone/>
            </a:pPr>
            <a:r>
              <a:rPr kumimoji="1" lang="en-US" altLang="zh-CN" sz="2400" dirty="0">
                <a:latin typeface="微软雅黑" pitchFamily="34" charset="-122"/>
                <a:ea typeface="微软雅黑" pitchFamily="34" charset="-122"/>
              </a:rPr>
              <a:t>   </a:t>
            </a:r>
            <a:r>
              <a:rPr kumimoji="1" lang="zh-CN" altLang="en-US" sz="2000" dirty="0"/>
              <a:t>中日友好医院 主管药师、肠外肠内营养专业临床药师、肠外肠内营养专业临床药学带教老师、从事临床营养支持药学会诊及药学干预、承担科室静配中心运营与管理工作</a:t>
            </a:r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研究方向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:</a:t>
            </a:r>
          </a:p>
          <a:p>
            <a:pPr marL="0" indent="0">
              <a:buNone/>
            </a:pP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  </a:t>
            </a:r>
            <a:r>
              <a:rPr kumimoji="1" lang="zh-CN" altLang="en-US" sz="2000" dirty="0"/>
              <a:t>肠外肠内营养支持、静脉用药质量与安全</a:t>
            </a:r>
            <a:endParaRPr kumimoji="1" lang="en-US" altLang="zh-CN" sz="2000" dirty="0"/>
          </a:p>
          <a:p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学术成就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:</a:t>
            </a:r>
          </a:p>
          <a:p>
            <a:pPr marL="0" indent="0">
              <a:buNone/>
            </a:pPr>
            <a:r>
              <a:rPr kumimoji="1" lang="zh-CN" altLang="en-US" sz="2000" dirty="0"/>
              <a:t>   参与执笔编写</a:t>
            </a:r>
            <a:r>
              <a:rPr kumimoji="1" lang="en-US" altLang="zh-CN" sz="2000" dirty="0"/>
              <a:t>《</a:t>
            </a:r>
            <a:r>
              <a:rPr kumimoji="1" lang="zh-CN" altLang="en-US" sz="2000" dirty="0"/>
              <a:t>规范肠外营养配制</a:t>
            </a:r>
            <a:r>
              <a:rPr kumimoji="1" lang="en-US" altLang="zh-CN" sz="2000" dirty="0"/>
              <a:t>》</a:t>
            </a:r>
            <a:r>
              <a:rPr kumimoji="1" lang="zh-CN" altLang="en-US" sz="2000" dirty="0"/>
              <a:t>专家共识、发表专业论著</a:t>
            </a:r>
            <a:r>
              <a:rPr kumimoji="1" lang="en-US" altLang="zh-CN" sz="2000" dirty="0"/>
              <a:t>10</a:t>
            </a:r>
            <a:r>
              <a:rPr kumimoji="1" lang="zh-CN" altLang="en-US" sz="2000" dirty="0"/>
              <a:t>余篇、参编书籍</a:t>
            </a:r>
            <a:r>
              <a:rPr kumimoji="1" lang="en-US" altLang="zh-CN" sz="2000" dirty="0"/>
              <a:t>3</a:t>
            </a:r>
            <a:r>
              <a:rPr kumimoji="1" lang="zh-CN" altLang="en-US" sz="2000" dirty="0"/>
              <a:t>册 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学术兼职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:</a:t>
            </a:r>
          </a:p>
          <a:p>
            <a:pPr marL="0" indent="0">
              <a:buNone/>
            </a:pP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 </a:t>
            </a:r>
            <a:r>
              <a:rPr kumimoji="1" lang="zh-CN" altLang="en-US" sz="2000" dirty="0"/>
              <a:t>中华医学会肠外肠内营养分会药学协作组青年委员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1600" y="4758633"/>
            <a:ext cx="2500330" cy="92333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/>
              <a:t>姓名：商永光</a:t>
            </a:r>
            <a:endParaRPr lang="en-US" altLang="zh-CN" dirty="0"/>
          </a:p>
          <a:p>
            <a:r>
              <a:rPr lang="zh-CN" altLang="en-US" dirty="0"/>
              <a:t>职务：主管药师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7" name="图片 6" descr="胸卡照片（药剂科进修-商永光）.jpg">
            <a:extLst>
              <a:ext uri="{FF2B5EF4-FFF2-40B4-BE49-F238E27FC236}">
                <a16:creationId xmlns:a16="http://schemas.microsoft.com/office/drawing/2014/main" id="{C030B181-8A7E-46E1-8608-1E60865B8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412776"/>
            <a:ext cx="2160240" cy="3013761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76732" y="2132856"/>
            <a:ext cx="8352928" cy="864096"/>
          </a:xfrm>
        </p:spPr>
        <p:txBody>
          <a:bodyPr>
            <a:normAutofit/>
          </a:bodyPr>
          <a:lstStyle/>
          <a:p>
            <a:r>
              <a:rPr lang="zh-CN" altLang="en-US" sz="44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肠外肠内营养制剂处方审核要点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428860" y="4572008"/>
            <a:ext cx="6400800" cy="135732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/>
            </a:pPr>
            <a:r>
              <a:rPr lang="zh-CN" altLang="en-US" sz="3200" dirty="0">
                <a:latin typeface="黑体"/>
                <a:ea typeface="黑体"/>
                <a:cs typeface="黑体"/>
              </a:rPr>
              <a:t>商永光</a:t>
            </a:r>
            <a:r>
              <a:rPr lang="en-US" altLang="zh-CN" sz="3200" dirty="0">
                <a:latin typeface="黑体"/>
                <a:ea typeface="黑体"/>
                <a:cs typeface="黑体"/>
              </a:rPr>
              <a:t>  2021</a:t>
            </a:r>
            <a:r>
              <a:rPr lang="zh-CN" altLang="en-US" sz="3200" dirty="0">
                <a:latin typeface="黑体"/>
                <a:ea typeface="黑体"/>
                <a:cs typeface="黑体"/>
              </a:rPr>
              <a:t>年</a:t>
            </a:r>
            <a:r>
              <a:rPr lang="en-US" altLang="zh-CN" sz="3200" dirty="0">
                <a:latin typeface="黑体"/>
                <a:ea typeface="黑体"/>
                <a:cs typeface="黑体"/>
              </a:rPr>
              <a:t>5</a:t>
            </a:r>
            <a:r>
              <a:rPr lang="zh-CN" altLang="en-US" sz="3200" dirty="0">
                <a:latin typeface="黑体"/>
                <a:ea typeface="黑体"/>
                <a:cs typeface="黑体"/>
              </a:rPr>
              <a:t>月</a:t>
            </a:r>
            <a:r>
              <a:rPr lang="en-US" altLang="zh-CN" sz="3200" dirty="0">
                <a:latin typeface="黑体"/>
                <a:ea typeface="黑体"/>
                <a:cs typeface="黑体"/>
              </a:rPr>
              <a:t>22</a:t>
            </a:r>
            <a:r>
              <a:rPr lang="zh-CN" altLang="en-US" sz="3200" dirty="0">
                <a:latin typeface="黑体"/>
                <a:ea typeface="黑体"/>
                <a:cs typeface="黑体"/>
              </a:rPr>
              <a:t>日</a:t>
            </a:r>
            <a:endParaRPr lang="en-US" altLang="zh-CN" sz="3200" dirty="0">
              <a:latin typeface="黑体"/>
              <a:ea typeface="黑体"/>
              <a:cs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3720152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主要内容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临床营养支持简介</a:t>
            </a: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肠内营养制剂分类及特点</a:t>
            </a: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肠内营养制剂的处方审核要点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肠外营养制剂介绍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肠外营养处方审核要点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肠外营养设计案例</a:t>
            </a: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20239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主要内容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临床营养支持简介</a:t>
            </a: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肠内营养制剂分类及特点</a:t>
            </a: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肠内营养制剂的处方审核要点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肠外营养制剂介绍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肠外营养处方审核要点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肠外营养设计案例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buNone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97584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B857534-52C0-4F94-A9C6-844DFD937B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027"/>
          <a:stretch/>
        </p:blipFill>
        <p:spPr>
          <a:xfrm>
            <a:off x="611560" y="1268760"/>
            <a:ext cx="8064896" cy="4968552"/>
          </a:xfrm>
          <a:prstGeom prst="rect">
            <a:avLst/>
          </a:prstGeom>
        </p:spPr>
      </p:pic>
      <p:sp>
        <p:nvSpPr>
          <p:cNvPr id="17" name="标题 1">
            <a:extLst>
              <a:ext uri="{FF2B5EF4-FFF2-40B4-BE49-F238E27FC236}">
                <a16:creationId xmlns:a16="http://schemas.microsoft.com/office/drawing/2014/main" id="{42FBE0FE-C59A-4429-96CB-BBC6ADA25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29" y="204893"/>
            <a:ext cx="6984776" cy="597861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健康中国 营养先行</a:t>
            </a:r>
          </a:p>
        </p:txBody>
      </p:sp>
    </p:spTree>
    <p:extLst>
      <p:ext uri="{BB962C8B-B14F-4D97-AF65-F5344CB8AC3E}">
        <p14:creationId xmlns:p14="http://schemas.microsoft.com/office/powerpoint/2010/main" val="157160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714999" y="4788149"/>
            <a:ext cx="1740772" cy="425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 w="18415" cmpd="sng">
                  <a:noFill/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dist="38100" dir="5400000" algn="t" rotWithShape="0">
                    <a:sysClr val="window" lastClr="FFFFFF">
                      <a:alpha val="40000"/>
                    </a:sysClr>
                  </a:outerShdw>
                </a:effectLst>
                <a:uLnTx/>
                <a:uFillTx/>
                <a:latin typeface="Agency FB" pitchFamily="34" charset="0"/>
                <a:ea typeface="微软雅黑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162" dirty="0">
                <a:solidFill>
                  <a:schemeClr val="accent2">
                    <a:lumMod val="50000"/>
                  </a:schemeClr>
                </a:solidFill>
                <a:latin typeface="Adidas Unity" pitchFamily="2" charset="0"/>
              </a:rPr>
              <a:t>微量元素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1646" y="4788149"/>
            <a:ext cx="1235762" cy="425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 w="18415" cmpd="sng">
                  <a:noFill/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dist="38100" dir="5400000" algn="t" rotWithShape="0">
                    <a:sysClr val="window" lastClr="FFFFFF">
                      <a:alpha val="40000"/>
                    </a:sysClr>
                  </a:outerShdw>
                </a:effectLst>
                <a:uLnTx/>
                <a:uFillTx/>
                <a:latin typeface="Agency FB" pitchFamily="34" charset="0"/>
                <a:ea typeface="微软雅黑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162" dirty="0">
                <a:solidFill>
                  <a:schemeClr val="accent2">
                    <a:lumMod val="50000"/>
                  </a:schemeClr>
                </a:solidFill>
                <a:latin typeface="Adidas Unity" pitchFamily="2" charset="0"/>
              </a:rPr>
              <a:t>电解质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58213" y="1666579"/>
            <a:ext cx="1511177" cy="425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 w="18415" cmpd="sng">
                  <a:noFill/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dist="38100" dir="5400000" algn="t" rotWithShape="0">
                    <a:sysClr val="window" lastClr="FFFFFF">
                      <a:alpha val="40000"/>
                    </a:sysClr>
                  </a:outerShdw>
                </a:effectLst>
                <a:uLnTx/>
                <a:uFillTx/>
                <a:latin typeface="Agency FB" pitchFamily="34" charset="0"/>
                <a:ea typeface="微软雅黑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162" dirty="0">
                <a:solidFill>
                  <a:schemeClr val="accent2">
                    <a:lumMod val="50000"/>
                  </a:schemeClr>
                </a:solidFill>
                <a:latin typeface="Adidas Unity" pitchFamily="2" charset="0"/>
              </a:rPr>
              <a:t>能量与氮</a:t>
            </a:r>
          </a:p>
        </p:txBody>
      </p:sp>
      <p:sp>
        <p:nvSpPr>
          <p:cNvPr id="11" name="TextBox 10"/>
          <p:cNvSpPr txBox="1"/>
          <p:nvPr/>
        </p:nvSpPr>
        <p:spPr>
          <a:xfrm flipH="1">
            <a:off x="2645232" y="1602987"/>
            <a:ext cx="1495334" cy="425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06008">
              <a:defRPr/>
            </a:pPr>
            <a:r>
              <a:rPr lang="zh-CN" altLang="en-US" sz="2162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体液平衡</a:t>
            </a:r>
            <a:endParaRPr lang="en-US" altLang="zh-CN" sz="2162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flipH="1">
            <a:off x="4629886" y="1547674"/>
            <a:ext cx="1734205" cy="757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706008">
              <a:defRPr/>
            </a:pPr>
            <a:r>
              <a:rPr lang="zh-CN" altLang="en-US" sz="2162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糖类、脂肪蛋白质</a:t>
            </a:r>
            <a:endParaRPr lang="en-US" altLang="zh-CN" sz="2162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flipH="1">
            <a:off x="2662559" y="4593088"/>
            <a:ext cx="1495334" cy="1090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06008">
              <a:defRPr/>
            </a:pPr>
            <a:r>
              <a:rPr lang="zh-CN" altLang="en-US" sz="2162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钾、钠、钙、镁、磷</a:t>
            </a:r>
            <a:endParaRPr lang="en-US" altLang="zh-CN" sz="2162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flipH="1">
            <a:off x="4809911" y="4621801"/>
            <a:ext cx="1619960" cy="757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706008">
              <a:defRPr/>
            </a:pPr>
            <a:r>
              <a:rPr lang="zh-CN" altLang="en-US" sz="2162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维生素</a:t>
            </a:r>
            <a:endParaRPr lang="en-US" altLang="zh-CN" sz="2162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  <a:p>
            <a:pPr algn="r" defTabSz="706008">
              <a:defRPr/>
            </a:pPr>
            <a:r>
              <a:rPr lang="zh-CN" altLang="en-US" sz="2162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微量元素</a:t>
            </a:r>
            <a:endParaRPr lang="en-US" altLang="zh-CN" sz="2162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21475" y="2945928"/>
            <a:ext cx="7416824" cy="1042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5400" b="1">
                <a:solidFill>
                  <a:schemeClr val="tx1">
                    <a:lumMod val="65000"/>
                    <a:lumOff val="35000"/>
                  </a:schemeClr>
                </a:solidFill>
                <a:latin typeface="Agency FB" pitchFamily="34" charset="0"/>
                <a:ea typeface="微软雅黑" pitchFamily="34" charset="-122"/>
                <a:cs typeface="Calibri" pitchFamily="34" charset="0"/>
              </a:defRPr>
            </a:lvl1pPr>
          </a:lstStyle>
          <a:p>
            <a:pPr lvl="0" algn="ctr">
              <a:lnSpc>
                <a:spcPct val="100000"/>
              </a:lnSpc>
              <a:defRPr/>
            </a:pPr>
            <a:r>
              <a:rPr lang="zh-CN" altLang="en-US" sz="3088" kern="0" dirty="0">
                <a:solidFill>
                  <a:srgbClr val="D4650A"/>
                </a:solidFill>
                <a:latin typeface="Adidas Unity" pitchFamily="2" charset="0"/>
              </a:rPr>
              <a:t>营养支持</a:t>
            </a:r>
            <a:endParaRPr lang="en-US" altLang="zh-CN" sz="3088" kern="0" dirty="0">
              <a:solidFill>
                <a:srgbClr val="D4650A"/>
              </a:solidFill>
              <a:latin typeface="Adidas Unity" pitchFamily="2" charset="0"/>
            </a:endParaRPr>
          </a:p>
          <a:p>
            <a:pPr lvl="0" algn="ctr">
              <a:lnSpc>
                <a:spcPct val="100000"/>
              </a:lnSpc>
              <a:defRPr/>
            </a:pPr>
            <a:r>
              <a:rPr lang="en-US" altLang="zh-CN" sz="3088" kern="0" dirty="0">
                <a:solidFill>
                  <a:srgbClr val="D4650A"/>
                </a:solidFill>
                <a:latin typeface="Adidas Unity" pitchFamily="2" charset="0"/>
              </a:rPr>
              <a:t>nutritional support </a:t>
            </a:r>
            <a:endParaRPr lang="zh-CN" altLang="en-US" sz="3088" kern="0" dirty="0">
              <a:solidFill>
                <a:srgbClr val="D4650A"/>
              </a:solidFill>
              <a:latin typeface="Adidas Unity" pitchFamily="2" charset="0"/>
            </a:endParaRPr>
          </a:p>
        </p:txBody>
      </p:sp>
      <p:sp>
        <p:nvSpPr>
          <p:cNvPr id="16" name="TextBox 27"/>
          <p:cNvSpPr txBox="1"/>
          <p:nvPr/>
        </p:nvSpPr>
        <p:spPr>
          <a:xfrm>
            <a:off x="1236080" y="1619052"/>
            <a:ext cx="1131328" cy="472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 w="18415" cmpd="sng">
                  <a:noFill/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dist="38100" dir="5400000" algn="t" rotWithShape="0">
                    <a:sysClr val="window" lastClr="FFFFFF">
                      <a:alpha val="40000"/>
                    </a:sysClr>
                  </a:outerShdw>
                </a:effectLst>
                <a:uLnTx/>
                <a:uFillTx/>
                <a:latin typeface="Agency FB" pitchFamily="34" charset="0"/>
                <a:ea typeface="微软雅黑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471" dirty="0">
                <a:solidFill>
                  <a:schemeClr val="accent2">
                    <a:lumMod val="50000"/>
                  </a:schemeClr>
                </a:solidFill>
                <a:latin typeface="Adidas Unity" pitchFamily="2" charset="0"/>
              </a:rPr>
              <a:t>水</a:t>
            </a:r>
            <a:endParaRPr lang="en-US" altLang="zh-CN" sz="2471" dirty="0">
              <a:solidFill>
                <a:schemeClr val="accent2">
                  <a:lumMod val="50000"/>
                </a:schemeClr>
              </a:solidFill>
              <a:latin typeface="Adidas Unity" pitchFamily="2" charset="0"/>
            </a:endParaRPr>
          </a:p>
        </p:txBody>
      </p:sp>
      <p:sp>
        <p:nvSpPr>
          <p:cNvPr id="17" name="标题 1">
            <a:extLst>
              <a:ext uri="{FF2B5EF4-FFF2-40B4-BE49-F238E27FC236}">
                <a16:creationId xmlns:a16="http://schemas.microsoft.com/office/drawing/2014/main" id="{1483CAE6-4F18-40CB-988B-2AD30AA6C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29" y="204893"/>
            <a:ext cx="6984776" cy="597861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何为营养？，营养支持？</a:t>
            </a:r>
          </a:p>
        </p:txBody>
      </p:sp>
    </p:spTree>
    <p:extLst>
      <p:ext uri="{BB962C8B-B14F-4D97-AF65-F5344CB8AC3E}">
        <p14:creationId xmlns:p14="http://schemas.microsoft.com/office/powerpoint/2010/main" val="2197499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c\Desktop\ppt模板（红）2.png">
            <a:extLst>
              <a:ext uri="{FF2B5EF4-FFF2-40B4-BE49-F238E27FC236}">
                <a16:creationId xmlns:a16="http://schemas.microsoft.com/office/drawing/2014/main" id="{624560CD-67F5-4732-912C-A2478D6A0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29539" y="1038257"/>
            <a:ext cx="1870475" cy="465780"/>
          </a:xfrm>
          <a:prstGeom prst="rect">
            <a:avLst/>
          </a:prstGeom>
          <a:noFill/>
        </p:spPr>
      </p:pic>
      <p:pic>
        <p:nvPicPr>
          <p:cNvPr id="5" name="Picture 4" descr="C:\Users\c\Desktop\ppt模板（红）3.png">
            <a:extLst>
              <a:ext uri="{FF2B5EF4-FFF2-40B4-BE49-F238E27FC236}">
                <a16:creationId xmlns:a16="http://schemas.microsoft.com/office/drawing/2014/main" id="{3948FFA7-A489-43C4-847A-CFF371CE2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0902" y="1038257"/>
            <a:ext cx="2767716" cy="465780"/>
          </a:xfrm>
          <a:prstGeom prst="rect">
            <a:avLst/>
          </a:prstGeom>
          <a:noFill/>
        </p:spPr>
      </p:pic>
      <p:grpSp>
        <p:nvGrpSpPr>
          <p:cNvPr id="17" name="组合 16"/>
          <p:cNvGrpSpPr/>
          <p:nvPr/>
        </p:nvGrpSpPr>
        <p:grpSpPr>
          <a:xfrm rot="1098352">
            <a:off x="826922" y="2798920"/>
            <a:ext cx="1612361" cy="3069514"/>
            <a:chOff x="1691680" y="1541786"/>
            <a:chExt cx="2088232" cy="3975446"/>
          </a:xfrm>
        </p:grpSpPr>
        <p:cxnSp>
          <p:nvCxnSpPr>
            <p:cNvPr id="18" name="直接连接符 17"/>
            <p:cNvCxnSpPr/>
            <p:nvPr/>
          </p:nvCxnSpPr>
          <p:spPr>
            <a:xfrm flipH="1" flipV="1">
              <a:off x="3349865" y="1997837"/>
              <a:ext cx="430047" cy="236726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</a:ln>
            <a:effectLst/>
          </p:spPr>
        </p:cxnSp>
        <p:cxnSp>
          <p:nvCxnSpPr>
            <p:cNvPr id="19" name="直接连接符 18"/>
            <p:cNvCxnSpPr/>
            <p:nvPr/>
          </p:nvCxnSpPr>
          <p:spPr>
            <a:xfrm flipH="1">
              <a:off x="1691680" y="1997837"/>
              <a:ext cx="1044116" cy="2367267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</a:ln>
            <a:effectLst/>
          </p:spPr>
        </p:cxnSp>
        <p:grpSp>
          <p:nvGrpSpPr>
            <p:cNvPr id="20" name="组合 19"/>
            <p:cNvGrpSpPr/>
            <p:nvPr/>
          </p:nvGrpSpPr>
          <p:grpSpPr>
            <a:xfrm>
              <a:off x="2627784" y="1541786"/>
              <a:ext cx="912102" cy="912102"/>
              <a:chOff x="1259632" y="764704"/>
              <a:chExt cx="1728192" cy="1728192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1259632" y="764704"/>
                <a:ext cx="1728192" cy="1728192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>
                      <a:lumMod val="9500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706008">
                  <a:defRPr/>
                </a:pPr>
                <a:endParaRPr lang="en-US" sz="139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619672" y="1124744"/>
                <a:ext cx="1008112" cy="1008112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139700" dist="88900" dir="5400000" algn="t" rotWithShape="0">
                  <a:prstClr val="black">
                    <a:alpha val="6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706008">
                  <a:defRPr/>
                </a:pPr>
                <a:endParaRPr lang="en-US" sz="139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1691680" y="3429000"/>
              <a:ext cx="2088232" cy="2088232"/>
              <a:chOff x="1691680" y="2780928"/>
              <a:chExt cx="2736304" cy="2736304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1691680" y="2780928"/>
                <a:ext cx="2736304" cy="2736304"/>
              </a:xfrm>
              <a:prstGeom prst="ellipse">
                <a:avLst/>
              </a:prstGeom>
              <a:gradFill flip="none" rotWithShape="1">
                <a:gsLst>
                  <a:gs pos="0">
                    <a:srgbClr val="E4E4E4"/>
                  </a:gs>
                  <a:gs pos="90000">
                    <a:sysClr val="window" lastClr="FFFFFF"/>
                  </a:gs>
                </a:gsLst>
                <a:lin ang="5400000" scaled="1"/>
                <a:tileRect/>
              </a:gradFill>
              <a:ln w="762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165100" dist="190500" dir="5400000" algn="t" rotWithShape="0">
                  <a:prstClr val="black">
                    <a:alpha val="31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706008">
                  <a:defRPr/>
                </a:pPr>
                <a:endParaRPr lang="en-US" sz="139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2056065" y="3428379"/>
                <a:ext cx="1994498" cy="1994498"/>
              </a:xfrm>
              <a:prstGeom prst="ellipse">
                <a:avLst/>
              </a:prstGeom>
              <a:gradFill flip="none" rotWithShape="1">
                <a:gsLst>
                  <a:gs pos="0">
                    <a:srgbClr val="E89628"/>
                  </a:gs>
                  <a:gs pos="100000">
                    <a:srgbClr val="BC3910"/>
                  </a:gs>
                </a:gsLst>
                <a:path path="circle">
                  <a:fillToRect l="50000" t="50000" r="50000" b="50000"/>
                </a:path>
                <a:tileRect/>
              </a:gradFill>
              <a:ln w="25400" cap="flat" cmpd="sng" algn="ctr">
                <a:solidFill>
                  <a:srgbClr val="BC3910"/>
                </a:solidFill>
                <a:prstDash val="solid"/>
              </a:ln>
              <a:effectLst>
                <a:glow rad="228600">
                  <a:srgbClr val="F79646">
                    <a:satMod val="175000"/>
                    <a:alpha val="40000"/>
                  </a:srgbClr>
                </a:glow>
              </a:effectLst>
            </p:spPr>
            <p:txBody>
              <a:bodyPr rtlCol="0" anchor="ctr"/>
              <a:lstStyle/>
              <a:p>
                <a:pPr algn="ctr" defTabSz="706008">
                  <a:defRPr/>
                </a:pPr>
                <a:endParaRPr lang="en-US" sz="139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 rot="20623419">
            <a:off x="2743381" y="2914681"/>
            <a:ext cx="1612361" cy="3069514"/>
            <a:chOff x="1691680" y="1541786"/>
            <a:chExt cx="2088232" cy="3975446"/>
          </a:xfrm>
        </p:grpSpPr>
        <p:cxnSp>
          <p:nvCxnSpPr>
            <p:cNvPr id="27" name="直接连接符 26"/>
            <p:cNvCxnSpPr/>
            <p:nvPr/>
          </p:nvCxnSpPr>
          <p:spPr>
            <a:xfrm flipH="1" flipV="1">
              <a:off x="3349865" y="1997837"/>
              <a:ext cx="430047" cy="236726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</a:ln>
            <a:effectLst/>
          </p:spPr>
        </p:cxnSp>
        <p:cxnSp>
          <p:nvCxnSpPr>
            <p:cNvPr id="28" name="直接连接符 27"/>
            <p:cNvCxnSpPr/>
            <p:nvPr/>
          </p:nvCxnSpPr>
          <p:spPr>
            <a:xfrm flipH="1">
              <a:off x="1691680" y="1997837"/>
              <a:ext cx="1044116" cy="2367267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</a:ln>
            <a:effectLst/>
          </p:spPr>
        </p:cxnSp>
        <p:grpSp>
          <p:nvGrpSpPr>
            <p:cNvPr id="29" name="组合 28"/>
            <p:cNvGrpSpPr/>
            <p:nvPr/>
          </p:nvGrpSpPr>
          <p:grpSpPr>
            <a:xfrm>
              <a:off x="2627784" y="1541786"/>
              <a:ext cx="912102" cy="912102"/>
              <a:chOff x="1259632" y="764704"/>
              <a:chExt cx="1728192" cy="1728192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1259632" y="764704"/>
                <a:ext cx="1728192" cy="1728192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>
                      <a:lumMod val="9500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706008">
                  <a:defRPr/>
                </a:pPr>
                <a:endParaRPr lang="en-US" sz="139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1619672" y="1124744"/>
                <a:ext cx="1008112" cy="1008112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139700" dist="88900" dir="5400000" algn="t" rotWithShape="0">
                  <a:prstClr val="black">
                    <a:alpha val="6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706008">
                  <a:defRPr/>
                </a:pPr>
                <a:endParaRPr lang="en-US" sz="139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1691680" y="3429000"/>
              <a:ext cx="2088232" cy="2088232"/>
              <a:chOff x="1691680" y="2780928"/>
              <a:chExt cx="2736304" cy="2736304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1691680" y="2780928"/>
                <a:ext cx="2736304" cy="2736304"/>
              </a:xfrm>
              <a:prstGeom prst="ellipse">
                <a:avLst/>
              </a:prstGeom>
              <a:gradFill flip="none" rotWithShape="1">
                <a:gsLst>
                  <a:gs pos="0">
                    <a:srgbClr val="E4E4E4"/>
                  </a:gs>
                  <a:gs pos="90000">
                    <a:sysClr val="window" lastClr="FFFFFF"/>
                  </a:gs>
                </a:gsLst>
                <a:lin ang="5400000" scaled="1"/>
                <a:tileRect/>
              </a:gradFill>
              <a:ln w="762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165100" dist="190500" dir="5400000" algn="t" rotWithShape="0">
                  <a:prstClr val="black">
                    <a:alpha val="31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706008">
                  <a:defRPr/>
                </a:pPr>
                <a:endParaRPr lang="en-US" sz="139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2014391" y="3419903"/>
                <a:ext cx="1994498" cy="1994498"/>
              </a:xfrm>
              <a:prstGeom prst="ellipse">
                <a:avLst/>
              </a:prstGeom>
              <a:gradFill flip="none" rotWithShape="1">
                <a:gsLst>
                  <a:gs pos="0">
                    <a:srgbClr val="B8DC44"/>
                  </a:gs>
                  <a:gs pos="100000">
                    <a:srgbClr val="64D749"/>
                  </a:gs>
                </a:gsLst>
                <a:path path="circle">
                  <a:fillToRect l="50000" t="50000" r="50000" b="50000"/>
                </a:path>
                <a:tileRect/>
              </a:gradFill>
              <a:ln w="25400" cap="flat" cmpd="sng" algn="ctr">
                <a:solidFill>
                  <a:srgbClr val="44B929"/>
                </a:solidFill>
                <a:prstDash val="solid"/>
              </a:ln>
              <a:effectLst>
                <a:glow rad="228600">
                  <a:srgbClr val="44B929">
                    <a:alpha val="40000"/>
                  </a:srgbClr>
                </a:glow>
              </a:effectLst>
            </p:spPr>
            <p:txBody>
              <a:bodyPr rtlCol="0" anchor="ctr"/>
              <a:lstStyle/>
              <a:p>
                <a:pPr algn="ctr" defTabSz="706008">
                  <a:defRPr/>
                </a:pPr>
                <a:endParaRPr lang="en-US" sz="139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 rot="19047772">
            <a:off x="4770827" y="2760254"/>
            <a:ext cx="1612361" cy="3069514"/>
            <a:chOff x="1691680" y="1541786"/>
            <a:chExt cx="2088232" cy="3975446"/>
          </a:xfrm>
        </p:grpSpPr>
        <p:cxnSp>
          <p:nvCxnSpPr>
            <p:cNvPr id="36" name="直接连接符 35"/>
            <p:cNvCxnSpPr/>
            <p:nvPr/>
          </p:nvCxnSpPr>
          <p:spPr>
            <a:xfrm flipH="1" flipV="1">
              <a:off x="3349865" y="1997837"/>
              <a:ext cx="430047" cy="236726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</a:ln>
            <a:effectLst/>
          </p:spPr>
        </p:cxnSp>
        <p:cxnSp>
          <p:nvCxnSpPr>
            <p:cNvPr id="37" name="直接连接符 36"/>
            <p:cNvCxnSpPr/>
            <p:nvPr/>
          </p:nvCxnSpPr>
          <p:spPr>
            <a:xfrm flipH="1">
              <a:off x="1691680" y="1997837"/>
              <a:ext cx="1044116" cy="2367267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</a:ln>
            <a:effectLst/>
          </p:spPr>
        </p:cxnSp>
        <p:grpSp>
          <p:nvGrpSpPr>
            <p:cNvPr id="38" name="组合 37"/>
            <p:cNvGrpSpPr/>
            <p:nvPr/>
          </p:nvGrpSpPr>
          <p:grpSpPr>
            <a:xfrm>
              <a:off x="2627784" y="1541786"/>
              <a:ext cx="912102" cy="912102"/>
              <a:chOff x="1259632" y="764704"/>
              <a:chExt cx="1728192" cy="1728192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1259632" y="764704"/>
                <a:ext cx="1728192" cy="1728192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>
                      <a:lumMod val="9500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706008">
                  <a:defRPr/>
                </a:pPr>
                <a:endParaRPr lang="en-US" sz="139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1619672" y="1124744"/>
                <a:ext cx="1008112" cy="1008112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139700" dist="88900" dir="5400000" algn="t" rotWithShape="0">
                  <a:prstClr val="black">
                    <a:alpha val="6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706008">
                  <a:defRPr/>
                </a:pPr>
                <a:endParaRPr lang="en-US" sz="139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1691680" y="3429000"/>
              <a:ext cx="2088232" cy="2088232"/>
              <a:chOff x="1691680" y="2780928"/>
              <a:chExt cx="2736304" cy="2736304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1691680" y="2780928"/>
                <a:ext cx="2736304" cy="2736304"/>
              </a:xfrm>
              <a:prstGeom prst="ellipse">
                <a:avLst/>
              </a:prstGeom>
              <a:gradFill flip="none" rotWithShape="1">
                <a:gsLst>
                  <a:gs pos="0">
                    <a:srgbClr val="E4E4E4"/>
                  </a:gs>
                  <a:gs pos="90000">
                    <a:sysClr val="window" lastClr="FFFFFF"/>
                  </a:gs>
                </a:gsLst>
                <a:lin ang="5400000" scaled="1"/>
                <a:tileRect/>
              </a:gradFill>
              <a:ln w="762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165100" dist="190500" dir="5400000" algn="t" rotWithShape="0">
                  <a:prstClr val="black">
                    <a:alpha val="31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706008">
                  <a:defRPr/>
                </a:pPr>
                <a:endParaRPr lang="en-US" sz="139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2014391" y="3419903"/>
                <a:ext cx="1994498" cy="1994498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/>
                  </a:gs>
                  <a:gs pos="99000">
                    <a:srgbClr val="FFC000"/>
                  </a:gs>
                </a:gsLst>
                <a:path path="circle">
                  <a:fillToRect l="50000" t="50000" r="50000" b="50000"/>
                </a:path>
                <a:tileRect/>
              </a:gradFill>
              <a:ln w="25400" cap="flat" cmpd="sng" algn="ctr">
                <a:solidFill>
                  <a:srgbClr val="D2A000"/>
                </a:solidFill>
                <a:prstDash val="solid"/>
              </a:ln>
              <a:effectLst>
                <a:glow rad="228600">
                  <a:srgbClr val="FFC000">
                    <a:alpha val="40000"/>
                  </a:srgbClr>
                </a:glow>
              </a:effectLst>
            </p:spPr>
            <p:txBody>
              <a:bodyPr rtlCol="0" anchor="ctr"/>
              <a:lstStyle/>
              <a:p>
                <a:pPr algn="ctr" defTabSz="706008">
                  <a:defRPr/>
                </a:pPr>
                <a:endParaRPr lang="en-US" sz="1390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</p:grpSp>
      </p:grpSp>
      <p:sp>
        <p:nvSpPr>
          <p:cNvPr id="44" name="TextBox 43"/>
          <p:cNvSpPr txBox="1"/>
          <p:nvPr/>
        </p:nvSpPr>
        <p:spPr>
          <a:xfrm rot="1876094">
            <a:off x="713377" y="4984437"/>
            <a:ext cx="1231839" cy="552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lvl="0" algn="ctr">
              <a:defRPr/>
            </a:pPr>
            <a:r>
              <a:rPr lang="zh-CN" altLang="en-US" sz="1853" dirty="0">
                <a:solidFill>
                  <a:srgbClr val="44F364"/>
                </a:solidFill>
                <a:effectLst>
                  <a:outerShdw dist="25400" dir="5400000" algn="t" rotWithShape="0">
                    <a:sysClr val="window" lastClr="FFFFFF">
                      <a:alpha val="29000"/>
                    </a:sysClr>
                  </a:outerShdw>
                </a:effectLst>
                <a:latin typeface="Adidas Unity" pitchFamily="2" charset="0"/>
                <a:cs typeface="Times New Roman" pitchFamily="18" charset="0"/>
              </a:rPr>
              <a:t>口服营养补充</a:t>
            </a:r>
            <a:endParaRPr lang="zh-CN" altLang="en-US" sz="2162" dirty="0">
              <a:solidFill>
                <a:srgbClr val="44F364"/>
              </a:solidFill>
              <a:effectLst>
                <a:outerShdw dist="25400" dir="5400000" algn="t" rotWithShape="0">
                  <a:sysClr val="window" lastClr="FFFFFF">
                    <a:alpha val="29000"/>
                  </a:sysClr>
                </a:outerShdw>
              </a:effectLst>
              <a:latin typeface="Adidas Unity" pitchFamily="2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 rot="20853010">
            <a:off x="2932485" y="5098506"/>
            <a:ext cx="1752217" cy="324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lvl="0" algn="ctr">
              <a:defRPr/>
            </a:pPr>
            <a:r>
              <a:rPr lang="zh-CN" altLang="en-US" sz="1853" dirty="0">
                <a:solidFill>
                  <a:schemeClr val="tx1"/>
                </a:solidFill>
                <a:effectLst>
                  <a:outerShdw dist="25400" dir="5400000" algn="t" rotWithShape="0">
                    <a:sysClr val="window" lastClr="FFFFFF">
                      <a:alpha val="29000"/>
                    </a:sysClr>
                  </a:outerShdw>
                </a:effectLst>
                <a:latin typeface="Adidas Unity" pitchFamily="2" charset="0"/>
                <a:cs typeface="Times New Roman" pitchFamily="18" charset="0"/>
              </a:rPr>
              <a:t>肠内营养</a:t>
            </a:r>
          </a:p>
        </p:txBody>
      </p:sp>
      <p:sp>
        <p:nvSpPr>
          <p:cNvPr id="46" name="TextBox 45"/>
          <p:cNvSpPr txBox="1"/>
          <p:nvPr/>
        </p:nvSpPr>
        <p:spPr>
          <a:xfrm rot="19831825">
            <a:off x="5707792" y="4728397"/>
            <a:ext cx="842724" cy="552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lvl="0" algn="ctr">
              <a:defRPr/>
            </a:pPr>
            <a:r>
              <a:rPr lang="zh-CN" altLang="en-US" sz="1853" dirty="0">
                <a:solidFill>
                  <a:srgbClr val="FF0000"/>
                </a:solidFill>
                <a:effectLst>
                  <a:outerShdw dist="25400" dir="5400000" algn="t" rotWithShape="0">
                    <a:sysClr val="window" lastClr="FFFFFF">
                      <a:alpha val="29000"/>
                    </a:sysClr>
                  </a:outerShdw>
                </a:effectLst>
                <a:latin typeface="Adidas Unity" pitchFamily="2" charset="0"/>
                <a:cs typeface="Times New Roman" pitchFamily="18" charset="0"/>
              </a:rPr>
              <a:t>肠外营养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71626" y="1538645"/>
            <a:ext cx="5612736" cy="520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5400" b="1">
                <a:solidFill>
                  <a:schemeClr val="tx1">
                    <a:lumMod val="65000"/>
                    <a:lumOff val="35000"/>
                  </a:schemeClr>
                </a:solidFill>
                <a:latin typeface="Agency FB" pitchFamily="34" charset="0"/>
                <a:ea typeface="微软雅黑" pitchFamily="34" charset="-122"/>
                <a:cs typeface="Calibri" pitchFamily="34" charset="0"/>
              </a:defRPr>
            </a:lvl1pPr>
          </a:lstStyle>
          <a:p>
            <a:pPr lvl="0" algn="ctr">
              <a:lnSpc>
                <a:spcPct val="100000"/>
              </a:lnSpc>
              <a:defRPr/>
            </a:pPr>
            <a:r>
              <a:rPr lang="zh-CN" altLang="en-US" sz="278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didas Unity" pitchFamily="2" charset="0"/>
              </a:rPr>
              <a:t>营养支持（ </a:t>
            </a:r>
            <a:r>
              <a:rPr lang="en-US" altLang="zh-CN" sz="278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didas Unity" pitchFamily="2" charset="0"/>
              </a:rPr>
              <a:t>nutritional support </a:t>
            </a:r>
            <a:r>
              <a:rPr lang="zh-CN" altLang="en-US" sz="278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didas Unity" pitchFamily="2" charset="0"/>
              </a:rPr>
              <a:t>）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890881" y="3175667"/>
            <a:ext cx="753889" cy="326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lvl="0" algn="ctr">
              <a:defRPr/>
            </a:pPr>
            <a:r>
              <a:rPr lang="en-US" altLang="zh-CN" sz="1853" dirty="0">
                <a:solidFill>
                  <a:sysClr val="windowText" lastClr="000000">
                    <a:lumMod val="75000"/>
                    <a:lumOff val="25000"/>
                  </a:sysClr>
                </a:solidFill>
                <a:effectLst>
                  <a:outerShdw dist="25400" dir="5400000" algn="t" rotWithShape="0">
                    <a:sysClr val="window" lastClr="FFFFFF">
                      <a:alpha val="29000"/>
                    </a:sysClr>
                  </a:outerShdw>
                </a:effectLst>
                <a:latin typeface="Adidas Unity" pitchFamily="2" charset="0"/>
                <a:cs typeface="Times New Roman" pitchFamily="18" charset="0"/>
              </a:rPr>
              <a:t>ONS</a:t>
            </a:r>
            <a:endParaRPr lang="zh-CN" altLang="en-US" sz="1853" dirty="0">
              <a:solidFill>
                <a:sysClr val="windowText" lastClr="000000">
                  <a:lumMod val="75000"/>
                  <a:lumOff val="25000"/>
                </a:sysClr>
              </a:solidFill>
              <a:effectLst>
                <a:outerShdw dist="25400" dir="5400000" algn="t" rotWithShape="0">
                  <a:sysClr val="window" lastClr="FFFFFF">
                    <a:alpha val="29000"/>
                  </a:sysClr>
                </a:outerShdw>
              </a:effectLst>
              <a:latin typeface="Adidas Unity" pitchFamily="2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138510" y="3067655"/>
            <a:ext cx="693966" cy="365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defRPr/>
            </a:pPr>
            <a:r>
              <a:rPr lang="en-US" altLang="zh-CN" sz="2162" dirty="0">
                <a:solidFill>
                  <a:sysClr val="windowText" lastClr="000000">
                    <a:lumMod val="75000"/>
                    <a:lumOff val="25000"/>
                  </a:sysClr>
                </a:solidFill>
                <a:effectLst>
                  <a:outerShdw dist="25400" dir="5400000" algn="t" rotWithShape="0">
                    <a:sysClr val="window" lastClr="FFFFFF">
                      <a:alpha val="29000"/>
                    </a:sysClr>
                  </a:outerShdw>
                </a:effectLst>
                <a:latin typeface="Adidas Unity" pitchFamily="2" charset="0"/>
                <a:cs typeface="Times New Roman" pitchFamily="18" charset="0"/>
              </a:rPr>
              <a:t>EN</a:t>
            </a:r>
            <a:endParaRPr lang="zh-CN" altLang="en-US" sz="2162" dirty="0">
              <a:solidFill>
                <a:sysClr val="windowText" lastClr="000000">
                  <a:lumMod val="75000"/>
                  <a:lumOff val="25000"/>
                </a:sysClr>
              </a:solidFill>
              <a:effectLst>
                <a:outerShdw dist="25400" dir="5400000" algn="t" rotWithShape="0">
                  <a:sysClr val="window" lastClr="FFFFFF">
                    <a:alpha val="29000"/>
                  </a:sysClr>
                </a:outerShdw>
              </a:effectLst>
              <a:latin typeface="Adidas Unity" pitchFamily="2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644475" y="3075011"/>
            <a:ext cx="712310" cy="365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lvl="0" algn="ctr">
              <a:defRPr/>
            </a:pPr>
            <a:r>
              <a:rPr lang="en-US" altLang="zh-CN" sz="2162" dirty="0">
                <a:solidFill>
                  <a:sysClr val="windowText" lastClr="000000">
                    <a:lumMod val="75000"/>
                    <a:lumOff val="25000"/>
                  </a:sysClr>
                </a:solidFill>
                <a:effectLst>
                  <a:outerShdw dist="25400" dir="5400000" algn="t" rotWithShape="0">
                    <a:sysClr val="window" lastClr="FFFFFF">
                      <a:alpha val="29000"/>
                    </a:sysClr>
                  </a:outerShdw>
                </a:effectLst>
                <a:latin typeface="Adidas Unity" pitchFamily="2" charset="0"/>
                <a:cs typeface="Times New Roman" pitchFamily="18" charset="0"/>
              </a:rPr>
              <a:t>PN</a:t>
            </a:r>
            <a:endParaRPr lang="zh-CN" altLang="en-US" sz="2162" dirty="0">
              <a:solidFill>
                <a:sysClr val="windowText" lastClr="000000">
                  <a:lumMod val="75000"/>
                  <a:lumOff val="25000"/>
                </a:sysClr>
              </a:solidFill>
              <a:effectLst>
                <a:outerShdw dist="25400" dir="5400000" algn="t" rotWithShape="0">
                  <a:sysClr val="window" lastClr="FFFFFF">
                    <a:alpha val="29000"/>
                  </a:sysClr>
                </a:outerShdw>
              </a:effectLst>
              <a:latin typeface="Adidas Unity" pitchFamily="2" charset="0"/>
              <a:cs typeface="Times New Roman" pitchFamily="18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594392" y="2028360"/>
            <a:ext cx="8318373" cy="757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162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didas Unity" pitchFamily="2" charset="0"/>
                <a:ea typeface="微软雅黑" pitchFamily="34" charset="-122"/>
                <a:cs typeface="Calibri" pitchFamily="34" charset="0"/>
              </a:rPr>
              <a:t>    </a:t>
            </a:r>
            <a:r>
              <a:rPr lang="zh-CN" altLang="en-US" sz="2162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didas Unity" pitchFamily="2" charset="0"/>
                <a:ea typeface="微软雅黑" pitchFamily="34" charset="-122"/>
                <a:cs typeface="Calibri" pitchFamily="34" charset="0"/>
              </a:rPr>
              <a:t>通过摄入足量、均衡的食物或营养素，经过消化、吸收、代谢，利用食物中机体需要的物质（能量及营养素）以维持生命活动。</a:t>
            </a:r>
            <a:endParaRPr lang="en-US" altLang="zh-CN" sz="2162" b="1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Adidas Unity" pitchFamily="2" charset="0"/>
              <a:ea typeface="微软雅黑" pitchFamily="34" charset="-122"/>
              <a:cs typeface="Calibri" pitchFamily="34" charset="0"/>
            </a:endParaRPr>
          </a:p>
        </p:txBody>
      </p:sp>
      <p:sp>
        <p:nvSpPr>
          <p:cNvPr id="52" name="标题 1">
            <a:extLst>
              <a:ext uri="{FF2B5EF4-FFF2-40B4-BE49-F238E27FC236}">
                <a16:creationId xmlns:a16="http://schemas.microsoft.com/office/drawing/2014/main" id="{3E5152A3-DD89-45DC-BCC4-7A98A4FAA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29" y="204893"/>
            <a:ext cx="6984776" cy="597861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营养支持方式</a:t>
            </a:r>
          </a:p>
        </p:txBody>
      </p:sp>
    </p:spTree>
    <p:extLst>
      <p:ext uri="{BB962C8B-B14F-4D97-AF65-F5344CB8AC3E}">
        <p14:creationId xmlns:p14="http://schemas.microsoft.com/office/powerpoint/2010/main" val="289051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图片包含 屏幕截图&#10;&#10;描述已自动生成">
            <a:extLst>
              <a:ext uri="{FF2B5EF4-FFF2-40B4-BE49-F238E27FC236}">
                <a16:creationId xmlns:a16="http://schemas.microsoft.com/office/drawing/2014/main" id="{1E330EF1-F813-4E96-9395-E439C4E12A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79" y="1631368"/>
            <a:ext cx="2796382" cy="3741848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3F5FD152-25CB-458A-988C-679F670D0DD1}"/>
              </a:ext>
            </a:extLst>
          </p:cNvPr>
          <p:cNvSpPr/>
          <p:nvPr/>
        </p:nvSpPr>
        <p:spPr>
          <a:xfrm>
            <a:off x="6970380" y="2825018"/>
            <a:ext cx="2235102" cy="1343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90" b="1" dirty="0"/>
              <a:t>肠内营养支持</a:t>
            </a:r>
            <a:r>
              <a:rPr lang="en-US" altLang="zh-CN" sz="1390" b="1" dirty="0"/>
              <a:t>/</a:t>
            </a:r>
            <a:r>
              <a:rPr lang="zh-CN" altLang="en-US" sz="1390" b="1" dirty="0"/>
              <a:t>治疗</a:t>
            </a:r>
            <a:endParaRPr lang="en-US" altLang="zh-CN" sz="1390" b="1" dirty="0"/>
          </a:p>
          <a:p>
            <a:pPr>
              <a:lnSpc>
                <a:spcPct val="150000"/>
              </a:lnSpc>
            </a:pPr>
            <a:r>
              <a:rPr lang="zh-CN" altLang="en-US" sz="1390" b="1" dirty="0"/>
              <a:t>肠内营养制剂</a:t>
            </a:r>
            <a:endParaRPr lang="en-US" altLang="zh-CN" sz="1390" b="1" dirty="0"/>
          </a:p>
          <a:p>
            <a:pPr>
              <a:lnSpc>
                <a:spcPct val="150000"/>
              </a:lnSpc>
            </a:pPr>
            <a:r>
              <a:rPr lang="en-US" altLang="zh-CN" sz="1390" b="1" dirty="0"/>
              <a:t>ONS </a:t>
            </a:r>
            <a:r>
              <a:rPr lang="zh-CN" altLang="en-US" sz="1390" b="1" dirty="0"/>
              <a:t>口服营养补充</a:t>
            </a:r>
            <a:endParaRPr lang="en-US" altLang="zh-CN" sz="1390" b="1" dirty="0"/>
          </a:p>
          <a:p>
            <a:pPr>
              <a:lnSpc>
                <a:spcPct val="150000"/>
              </a:lnSpc>
            </a:pPr>
            <a:r>
              <a:rPr lang="zh-CN" altLang="en-US" sz="1390" b="1" dirty="0"/>
              <a:t>特殊医学用途配方食品</a:t>
            </a:r>
            <a:endParaRPr lang="en-US" altLang="zh-CN" sz="1390" b="1" dirty="0"/>
          </a:p>
        </p:txBody>
      </p:sp>
      <p:pic>
        <p:nvPicPr>
          <p:cNvPr id="20" name="内容占位符 6" descr="屏幕快照 2014-11-17 8.33.53.png">
            <a:extLst>
              <a:ext uri="{FF2B5EF4-FFF2-40B4-BE49-F238E27FC236}">
                <a16:creationId xmlns:a16="http://schemas.microsoft.com/office/drawing/2014/main" id="{6B53B89A-5908-4ACB-9E3F-051BABBAE5B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93" r="21"/>
          <a:stretch/>
        </p:blipFill>
        <p:spPr>
          <a:xfrm>
            <a:off x="3521956" y="1508258"/>
            <a:ext cx="3459335" cy="3742282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5C2517B1-D98C-4BEB-9A7A-41C6C7FB0618}"/>
              </a:ext>
            </a:extLst>
          </p:cNvPr>
          <p:cNvSpPr/>
          <p:nvPr/>
        </p:nvSpPr>
        <p:spPr>
          <a:xfrm>
            <a:off x="3257677" y="6346887"/>
            <a:ext cx="5940537" cy="440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35" baseline="30000" dirty="0">
                <a:solidFill>
                  <a:srgbClr val="FF0000"/>
                </a:solidFill>
              </a:rPr>
              <a:t>Introductory to the ESPEN Guidelines on Enteral Nutrition: Terminology, Definitions and General Topics H. </a:t>
            </a:r>
            <a:r>
              <a:rPr lang="en-US" altLang="zh-CN" sz="1235" baseline="30000" dirty="0" err="1">
                <a:solidFill>
                  <a:srgbClr val="FF0000"/>
                </a:solidFill>
              </a:rPr>
              <a:t>Lochsa</a:t>
            </a:r>
            <a:r>
              <a:rPr lang="en-US" altLang="zh-CN" sz="1235" baseline="30000" dirty="0">
                <a:solidFill>
                  <a:srgbClr val="FF0000"/>
                </a:solidFill>
              </a:rPr>
              <a:t>, S.P. </a:t>
            </a:r>
            <a:r>
              <a:rPr lang="en-US" altLang="zh-CN" sz="1235" baseline="30000" dirty="0" err="1">
                <a:solidFill>
                  <a:srgbClr val="FF0000"/>
                </a:solidFill>
              </a:rPr>
              <a:t>Allisonb</a:t>
            </a:r>
            <a:r>
              <a:rPr lang="en-US" altLang="zh-CN" sz="1235" baseline="30000" dirty="0">
                <a:solidFill>
                  <a:srgbClr val="FF0000"/>
                </a:solidFill>
              </a:rPr>
              <a:t>, R. </a:t>
            </a:r>
            <a:r>
              <a:rPr lang="en-US" altLang="zh-CN" sz="1235" baseline="30000" dirty="0" err="1">
                <a:solidFill>
                  <a:srgbClr val="FF0000"/>
                </a:solidFill>
              </a:rPr>
              <a:t>Meierc</a:t>
            </a:r>
            <a:r>
              <a:rPr lang="en-US" altLang="zh-CN" sz="1235" baseline="30000" dirty="0">
                <a:solidFill>
                  <a:srgbClr val="FF0000"/>
                </a:solidFill>
              </a:rPr>
              <a:t>   Clinical Nutrition (2006) 25, 180–186 </a:t>
            </a:r>
          </a:p>
          <a:p>
            <a:endParaRPr lang="en-US" altLang="zh-CN" sz="927" baseline="30000" dirty="0">
              <a:solidFill>
                <a:srgbClr val="FF0000"/>
              </a:solidFill>
            </a:endParaRPr>
          </a:p>
        </p:txBody>
      </p:sp>
      <p:sp>
        <p:nvSpPr>
          <p:cNvPr id="23" name="标题 1">
            <a:extLst>
              <a:ext uri="{FF2B5EF4-FFF2-40B4-BE49-F238E27FC236}">
                <a16:creationId xmlns:a16="http://schemas.microsoft.com/office/drawing/2014/main" id="{DD4F26C9-476A-4F94-BD53-45C00ABD1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29" y="204893"/>
            <a:ext cx="6984776" cy="597861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营养支持方式</a:t>
            </a:r>
          </a:p>
        </p:txBody>
      </p:sp>
    </p:spTree>
    <p:extLst>
      <p:ext uri="{BB962C8B-B14F-4D97-AF65-F5344CB8AC3E}">
        <p14:creationId xmlns:p14="http://schemas.microsoft.com/office/powerpoint/2010/main" val="188252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1">
            <a:extLst>
              <a:ext uri="{FF2B5EF4-FFF2-40B4-BE49-F238E27FC236}">
                <a16:creationId xmlns:a16="http://schemas.microsoft.com/office/drawing/2014/main" id="{DD4F26C9-476A-4F94-BD53-45C00ABD1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29" y="204893"/>
            <a:ext cx="6984776" cy="597861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营养支持相关药品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F73BEA2-2A08-449E-AB77-ABFACECAEE2D}"/>
              </a:ext>
            </a:extLst>
          </p:cNvPr>
          <p:cNvSpPr/>
          <p:nvPr/>
        </p:nvSpPr>
        <p:spPr>
          <a:xfrm>
            <a:off x="710729" y="1333684"/>
            <a:ext cx="306350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肠内营养剂 上市品种</a:t>
            </a:r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肠内营养粉剂（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AA-PA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肠内营养粉剂（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AA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短肽型肠内营养剂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整蛋白型肠内营养剂（粉剂）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肠内营养混悬液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Ⅱ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TP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肠内营养混悬液（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TPSPA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肠内营养混悬液（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TP-MCT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肠内营养乳剂（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TP-HE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肠内营养乳剂（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TPF-T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肠内营养混悬液（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TPF-FOS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肠内营养混悬液（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TPF-DM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肠内营养乳剂（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TPF-D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肠内营养混悬液（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TPF-D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肠内营养乳剂（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TPF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肠内营养混悬液（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TPF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肠内营养乳剂（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TP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肠内营养混悬液（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TP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肠内营养粉剂（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TP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肠内营养混悬液（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SP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graphicFrame>
        <p:nvGraphicFramePr>
          <p:cNvPr id="10" name="内容占位符 3">
            <a:extLst>
              <a:ext uri="{FF2B5EF4-FFF2-40B4-BE49-F238E27FC236}">
                <a16:creationId xmlns:a16="http://schemas.microsoft.com/office/drawing/2014/main" id="{A822B438-04FE-4846-802F-73E003D80B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0379089"/>
              </p:ext>
            </p:extLst>
          </p:nvPr>
        </p:nvGraphicFramePr>
        <p:xfrm>
          <a:off x="3131840" y="1447383"/>
          <a:ext cx="4968552" cy="3963234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07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73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199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200" b="0" kern="100" baseline="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药物类别</a:t>
                      </a:r>
                      <a:endParaRPr lang="zh-CN" sz="1600" b="0" kern="100" baseline="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Microsoft YaHei" charset="-122"/>
                      </a:endParaRPr>
                    </a:p>
                  </a:txBody>
                  <a:tcPr marL="37013" marR="37013" marT="37013" marB="370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200" b="1" kern="100" baseline="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肠外营养制剂 </a:t>
                      </a:r>
                      <a:r>
                        <a:rPr lang="zh-TW" sz="1200" b="1" kern="100" baseline="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上市品种</a:t>
                      </a:r>
                      <a:endParaRPr lang="zh-CN" sz="1600" b="1" kern="100" baseline="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Microsoft YaHei" charset="-122"/>
                      </a:endParaRPr>
                    </a:p>
                  </a:txBody>
                  <a:tcPr marL="37013" marR="37013" marT="37013" marB="370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554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200" b="0" kern="100" baseline="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碳水化合物</a:t>
                      </a:r>
                      <a:endParaRPr lang="zh-CN" sz="1600" b="0" kern="100" baseline="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Microsoft YaHei" charset="-122"/>
                      </a:endParaRPr>
                    </a:p>
                  </a:txBody>
                  <a:tcPr marL="37013" marR="37013" marT="37013" marB="370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200" b="0" kern="100" baseline="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葡萄糖注射液</a:t>
                      </a:r>
                      <a:endParaRPr lang="zh-CN" sz="1600" b="0" kern="100" baseline="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Microsoft YaHei" charset="-122"/>
                      </a:endParaRPr>
                    </a:p>
                  </a:txBody>
                  <a:tcPr marL="37013" marR="37013" marT="37013" marB="370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554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200" b="0" kern="100" baseline="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脂肪乳</a:t>
                      </a:r>
                      <a:endParaRPr lang="zh-CN" sz="1600" b="0" kern="100" baseline="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Microsoft YaHei" charset="-122"/>
                      </a:endParaRPr>
                    </a:p>
                  </a:txBody>
                  <a:tcPr marL="37013" marR="37013" marT="37013" marB="370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200" b="0" kern="100" baseline="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脂肪乳注射液、中</a:t>
                      </a:r>
                      <a:r>
                        <a:rPr lang="en-US" sz="1200" b="0" kern="100" baseline="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TW" sz="1200" b="0" kern="100" baseline="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长链脂肪乳、结构脂肪乳、</a:t>
                      </a:r>
                      <a:r>
                        <a:rPr lang="en-US" sz="1200" b="0" kern="100" baseline="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ω-3</a:t>
                      </a:r>
                      <a:r>
                        <a:rPr lang="zh-TW" sz="1200" b="0" kern="100" baseline="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鱼油脂肪乳、多种油脂肪乳</a:t>
                      </a:r>
                      <a:endParaRPr lang="zh-CN" sz="1600" b="0" kern="100" baseline="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Microsoft YaHei" charset="-122"/>
                      </a:endParaRPr>
                    </a:p>
                  </a:txBody>
                  <a:tcPr marL="37013" marR="37013" marT="37013" marB="370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596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200" b="0" kern="100" baseline="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氨基酸</a:t>
                      </a:r>
                      <a:endParaRPr lang="zh-CN" sz="1600" b="0" kern="100" baseline="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Microsoft YaHei" charset="-122"/>
                      </a:endParaRPr>
                    </a:p>
                  </a:txBody>
                  <a:tcPr marL="37013" marR="37013" marT="37013" marB="370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200" b="0" kern="100" baseline="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复方氨基酸注射液、小儿复方氨基酸、丙氨酰谷氨酰胺</a:t>
                      </a:r>
                      <a:endParaRPr lang="zh-CN" sz="1200" b="0" kern="100" baseline="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Microsoft YaHei" charset="-122"/>
                      </a:endParaRPr>
                    </a:p>
                  </a:txBody>
                  <a:tcPr marL="37013" marR="37013" marT="37013" marB="370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323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200" b="0" kern="100" baseline="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电解质</a:t>
                      </a:r>
                      <a:endParaRPr lang="zh-CN" sz="1600" b="0" kern="100" baseline="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Microsoft YaHei" charset="-122"/>
                      </a:endParaRPr>
                    </a:p>
                  </a:txBody>
                  <a:tcPr marL="37013" marR="37013" marT="37013" marB="370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200" b="0" kern="100" baseline="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氯化钾注射液、氯化钠注射液、葡萄糖酸钙注射液、氯化钙注射液、硫酸镁注射液、门冬氨酸钾镁注射液、甘油磷酸钠注射液、复合磷酸氢钾注射液</a:t>
                      </a:r>
                      <a:endParaRPr lang="zh-CN" sz="1200" b="0" kern="100" baseline="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Microsoft YaHei" charset="-122"/>
                      </a:endParaRPr>
                    </a:p>
                  </a:txBody>
                  <a:tcPr marL="37013" marR="37013" marT="37013" marB="370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554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200" b="0" kern="100" baseline="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微量营养素</a:t>
                      </a:r>
                      <a:endParaRPr lang="zh-CN" sz="1600" b="0" kern="100" baseline="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Microsoft YaHei" charset="-122"/>
                      </a:endParaRPr>
                    </a:p>
                  </a:txBody>
                  <a:tcPr marL="37013" marR="37013" marT="37013" marB="370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200" b="0" kern="100" baseline="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水溶性维生素、脂溶性维生素、复合维生素、多种微量元素</a:t>
                      </a:r>
                      <a:endParaRPr lang="zh-CN" sz="1200" b="0" kern="100" baseline="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Microsoft YaHei" charset="-122"/>
                      </a:endParaRPr>
                    </a:p>
                  </a:txBody>
                  <a:tcPr marL="37013" marR="37013" marT="37013" marB="370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554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200" b="0" kern="100" baseline="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水</a:t>
                      </a:r>
                      <a:endParaRPr lang="zh-CN" sz="1600" b="0" kern="100" baseline="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Microsoft YaHei" charset="-122"/>
                      </a:endParaRPr>
                    </a:p>
                  </a:txBody>
                  <a:tcPr marL="37013" marR="37013" marT="37013" marB="370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baseline="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0.9%</a:t>
                      </a:r>
                      <a:r>
                        <a:rPr lang="zh-TW" sz="1200" b="0" kern="100" baseline="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氯化钠、</a:t>
                      </a:r>
                      <a:r>
                        <a:rPr lang="en-US" sz="1200" b="0" kern="100" baseline="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5%</a:t>
                      </a:r>
                      <a:r>
                        <a:rPr lang="zh-TW" sz="1200" b="0" kern="100" baseline="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葡萄糖、葡萄糖氯化钠注射液</a:t>
                      </a:r>
                      <a:r>
                        <a:rPr lang="zh-CN" altLang="en-US" sz="1200" b="0" kern="100" baseline="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、</a:t>
                      </a:r>
                      <a:r>
                        <a:rPr lang="zh-TW" altLang="en-US" sz="1200" b="0" kern="100" baseline="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灭菌注射用水</a:t>
                      </a:r>
                      <a:endParaRPr lang="zh-CN" sz="1200" b="0" kern="100" baseline="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Microsoft YaHei" charset="-122"/>
                      </a:endParaRPr>
                    </a:p>
                  </a:txBody>
                  <a:tcPr marL="37013" marR="37013" marT="37013" marB="3701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378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1">
            <a:extLst>
              <a:ext uri="{FF2B5EF4-FFF2-40B4-BE49-F238E27FC236}">
                <a16:creationId xmlns:a16="http://schemas.microsoft.com/office/drawing/2014/main" id="{DD4F26C9-476A-4F94-BD53-45C00ABD1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29" y="204893"/>
            <a:ext cx="6984776" cy="597861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营养支持相关药品</a:t>
            </a: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1720F383-00F4-4C2C-B5AF-8B4ABD3130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3888" y="1412776"/>
            <a:ext cx="5400600" cy="52403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食品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VS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营养制剂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药物制剂学特点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吸收机制：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乳剂的乳滴部分可以经过淋巴系统转运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混悬剂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将药物经过微粉化或均质等工艺技术，微小的粒子有利于药物在肠道的溶解，同时在肠道分散均匀，因而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提高生物利用度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稳定性：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混悬剂在长期贮放过程中，可能发生沉降，但一般可以再分散。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乳剂在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长期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贮放过程中也可能分层</a:t>
            </a:r>
          </a:p>
          <a:p>
            <a:pPr marL="0" indent="0">
              <a:buNone/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Picture 5" descr="http://www.acphospitalist.org/archives/2009/08/nutrition_lg.jpg">
            <a:extLst>
              <a:ext uri="{FF2B5EF4-FFF2-40B4-BE49-F238E27FC236}">
                <a16:creationId xmlns:a16="http://schemas.microsoft.com/office/drawing/2014/main" id="{7AFDD4E9-2781-4F2C-A920-4FDEAEEAC2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5418"/>
          <a:stretch/>
        </p:blipFill>
        <p:spPr bwMode="auto">
          <a:xfrm>
            <a:off x="710728" y="2348880"/>
            <a:ext cx="1268983" cy="19839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65014A7-50D4-49B9-B7FF-FAFDE07FDE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429" y="2195126"/>
            <a:ext cx="1536459" cy="2291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540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/>
          <a:srcRect l="9599" t="10231" r="2405" b="7470"/>
          <a:stretch/>
        </p:blipFill>
        <p:spPr>
          <a:xfrm>
            <a:off x="467544" y="1196752"/>
            <a:ext cx="7942630" cy="417646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444208" y="5949280"/>
            <a:ext cx="2251967" cy="235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927" b="1" dirty="0">
                <a:solidFill>
                  <a:srgbClr val="FF0000"/>
                </a:solidFill>
              </a:rPr>
              <a:t>Nutr Clin Pract. 2014 Oct 6</a:t>
            </a:r>
            <a:endParaRPr lang="zh-CN" altLang="en-US" sz="927" b="1" dirty="0">
              <a:solidFill>
                <a:srgbClr val="FF0000"/>
              </a:solidFill>
            </a:endParaRP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0CEDED5B-8191-4249-BBC4-27D63F40A31E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药师参与规范合理的临床营养支持</a:t>
            </a:r>
          </a:p>
        </p:txBody>
      </p:sp>
    </p:spTree>
    <p:extLst>
      <p:ext uri="{BB962C8B-B14F-4D97-AF65-F5344CB8AC3E}">
        <p14:creationId xmlns:p14="http://schemas.microsoft.com/office/powerpoint/2010/main" val="516717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主要内容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临床营养支持简介</a:t>
            </a: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肠内营养制剂分类及特点</a:t>
            </a: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肠内营养制剂的处方审核要点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肠外营养制剂介绍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肠外营养处方审核要点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肠外营养设计案例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buNone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22169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屏幕快照 2014-11-17 11.08.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18" y="2630889"/>
            <a:ext cx="4061950" cy="4038471"/>
          </a:xfrm>
          <a:prstGeom prst="rect">
            <a:avLst/>
          </a:prstGeom>
        </p:spPr>
      </p:pic>
      <p:pic>
        <p:nvPicPr>
          <p:cNvPr id="8" name="图片 7" descr="屏幕快照 2014-11-17 11.09.1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022158"/>
            <a:ext cx="4092937" cy="161401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1944" y="1829166"/>
            <a:ext cx="3810198" cy="2857650"/>
          </a:xfrm>
          <a:prstGeom prst="rect">
            <a:avLst/>
          </a:prstGeom>
        </p:spPr>
      </p:pic>
      <p:sp>
        <p:nvSpPr>
          <p:cNvPr id="7" name="标题 1">
            <a:extLst>
              <a:ext uri="{FF2B5EF4-FFF2-40B4-BE49-F238E27FC236}">
                <a16:creationId xmlns:a16="http://schemas.microsoft.com/office/drawing/2014/main" id="{061A678D-61E7-4770-8F0A-F1EE62007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29" y="204893"/>
            <a:ext cx="6984776" cy="597861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肠内营养制剂分类</a:t>
            </a:r>
          </a:p>
        </p:txBody>
      </p:sp>
    </p:spTree>
    <p:extLst>
      <p:ext uri="{BB962C8B-B14F-4D97-AF65-F5344CB8AC3E}">
        <p14:creationId xmlns:p14="http://schemas.microsoft.com/office/powerpoint/2010/main" val="167130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"/>
          <p:cNvSpPr txBox="1"/>
          <p:nvPr/>
        </p:nvSpPr>
        <p:spPr>
          <a:xfrm>
            <a:off x="710728" y="1268760"/>
            <a:ext cx="8037735" cy="4198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    Total Protein        </a:t>
            </a:r>
            <a:r>
              <a:rPr kumimoji="1"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普通整蛋白</a:t>
            </a:r>
            <a:endParaRPr kumimoji="1"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SP    Short Protein       </a:t>
            </a:r>
            <a:r>
              <a:rPr kumimoji="1"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肽链较短，易于消化</a:t>
            </a:r>
            <a:endParaRPr kumimoji="1"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AA    Amino Acid         </a:t>
            </a:r>
            <a:r>
              <a:rPr kumimoji="1"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氨基酸型，小分子直接吸收</a:t>
            </a:r>
            <a:endParaRPr kumimoji="1"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F       Fiber                    </a:t>
            </a:r>
            <a:r>
              <a:rPr kumimoji="1"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纤维素有助于调理肠道</a:t>
            </a:r>
            <a:endParaRPr kumimoji="1"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DM   diabetes mellitus </a:t>
            </a:r>
            <a:r>
              <a:rPr kumimoji="1"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糖尿病患者适用</a:t>
            </a:r>
            <a:endParaRPr kumimoji="1"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       Tumor                  </a:t>
            </a:r>
            <a:r>
              <a:rPr kumimoji="1"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肿瘤患者适用</a:t>
            </a:r>
            <a:endParaRPr kumimoji="1"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HE     High Energy        </a:t>
            </a:r>
            <a:r>
              <a:rPr kumimoji="1"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高分解代谢患者适用</a:t>
            </a:r>
            <a:endParaRPr kumimoji="1"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MCT  Medium Chain Fatty acid</a:t>
            </a:r>
            <a:r>
              <a:rPr kumimoji="1"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（</a:t>
            </a: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triglyceride</a:t>
            </a:r>
            <a:r>
              <a:rPr kumimoji="1"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）</a:t>
            </a: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</a:t>
            </a:r>
            <a:r>
              <a:rPr kumimoji="1"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中链脂肪酸适用于胰酶缺乏，淋巴转运异常患者</a:t>
            </a:r>
            <a:endParaRPr kumimoji="1"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FOS   Fructooligosaccharide   </a:t>
            </a:r>
            <a:r>
              <a:rPr kumimoji="1"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低聚果糖 可溶性膳食纤维</a:t>
            </a:r>
            <a:endParaRPr kumimoji="1"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49BA897F-ABB8-4C3D-9D5E-2082597DE8D6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熟悉</a:t>
            </a:r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EN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中常见的缩写</a:t>
            </a:r>
            <a:endParaRPr lang="zh-CN" altLang="en-US" sz="28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05727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980728"/>
            <a:ext cx="3096344" cy="5727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B6EFB7F6-EFA7-41F4-9C75-CE8F1FD7A5D1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EN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中的主要成分</a:t>
            </a:r>
            <a:endParaRPr lang="zh-CN" altLang="en-US" sz="28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657F1CD4-DB99-43A3-8659-533F55C61C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494" y="2317027"/>
            <a:ext cx="1890355" cy="3081235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蛋白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碳水化合物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脂肪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膳食纤维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水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矿物质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维生素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微量元素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145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624494" y="2317027"/>
            <a:ext cx="1890355" cy="3081235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蛋白</a:t>
            </a:r>
            <a:endParaRPr lang="en-US" altLang="zh-CN" sz="2162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碳水化合物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脂肪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膳食纤维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水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矿物质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维生素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微量元素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866300" y="4742518"/>
            <a:ext cx="5671064" cy="757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06045">
              <a:spcBef>
                <a:spcPct val="20000"/>
              </a:spcBef>
            </a:pPr>
            <a:r>
              <a:rPr lang="zh-CN" altLang="en-US" sz="2162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主要为大豆蛋白、酪蛋白、水解乳清蛋白、牛奶蛋白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524" y="1927836"/>
            <a:ext cx="4443382" cy="27413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标题 1">
            <a:extLst>
              <a:ext uri="{FF2B5EF4-FFF2-40B4-BE49-F238E27FC236}">
                <a16:creationId xmlns:a16="http://schemas.microsoft.com/office/drawing/2014/main" id="{E8420802-BA58-432B-8F1E-8BCAE0FED2C7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EN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中的主要成分</a:t>
            </a:r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蛋白</a:t>
            </a:r>
            <a:endParaRPr lang="zh-CN" altLang="en-US" sz="28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27751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624494" y="2317027"/>
            <a:ext cx="1890355" cy="3081235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蛋白</a:t>
            </a:r>
            <a:endParaRPr lang="en-US" altLang="zh-CN" sz="2162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碳水化合物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脂肪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膳食纤维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水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矿物质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维生素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微量元素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97572" y="2317027"/>
            <a:ext cx="5782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16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AA</a:t>
            </a:r>
            <a:r>
              <a:rPr lang="zh-CN" altLang="en-US" sz="16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氨基酸型</a:t>
            </a:r>
            <a:endParaRPr lang="en-US" altLang="zh-CN" sz="16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  <a:p>
            <a:pPr lvl="0">
              <a:defRPr/>
            </a:pPr>
            <a:r>
              <a:rPr lang="zh-CN" altLang="en-US" sz="16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口感差、价格昂贵、无需消化可被吸收，可能发生渗透性腹泻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67459" y="3026214"/>
            <a:ext cx="58027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16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SP</a:t>
            </a:r>
            <a:r>
              <a:rPr lang="zh-CN" altLang="en-US" sz="16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短肽型</a:t>
            </a:r>
            <a:endParaRPr lang="en-US" altLang="zh-CN" sz="16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  <a:p>
            <a:pPr lvl="0">
              <a:defRPr/>
            </a:pPr>
            <a:r>
              <a:rPr lang="zh-CN" altLang="en-US" sz="16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较易于消化，适用于消化吸收功能受限病人，渗透压较低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67459" y="3735401"/>
            <a:ext cx="592574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16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TP</a:t>
            </a:r>
            <a:r>
              <a:rPr lang="zh-CN" altLang="en-US" sz="16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整蛋白型</a:t>
            </a:r>
            <a:endParaRPr lang="en-US" altLang="zh-CN" sz="16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  <a:p>
            <a:pPr lvl="0">
              <a:defRPr/>
            </a:pPr>
            <a:r>
              <a:rPr lang="zh-CN" altLang="en-US" sz="16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味美、价廉、膳食渗透低，不易引起高渗性腹泻</a:t>
            </a:r>
            <a:endParaRPr lang="en-US" altLang="zh-CN" sz="16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  <a:p>
            <a:pPr>
              <a:defRPr/>
            </a:pPr>
            <a:endParaRPr lang="en-US" altLang="zh-CN" sz="16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  <a:p>
            <a:pPr>
              <a:defRPr/>
            </a:pPr>
            <a:r>
              <a:rPr lang="zh-CN" altLang="en-US" sz="16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热氮比</a:t>
            </a:r>
            <a:endParaRPr lang="en-US" altLang="zh-CN" sz="16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  <a:p>
            <a:pPr>
              <a:defRPr/>
            </a:pPr>
            <a:r>
              <a:rPr lang="zh-CN" altLang="en-US" sz="16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肠内营养</a:t>
            </a:r>
            <a:r>
              <a:rPr lang="en-US" altLang="zh-CN" sz="16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(TPSPA)  </a:t>
            </a:r>
            <a:r>
              <a:rPr lang="zh-CN" altLang="en-US" sz="16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危重疾病患者适用，酪蛋白和水解小麦蛋白</a:t>
            </a:r>
            <a:r>
              <a:rPr lang="en-US" altLang="zh-CN" sz="16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(</a:t>
            </a:r>
            <a:r>
              <a:rPr lang="zh-CN" altLang="en-US" sz="16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谷氨酰胺肽</a:t>
            </a:r>
            <a:r>
              <a:rPr lang="en-US" altLang="zh-CN" sz="16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)</a:t>
            </a:r>
            <a:r>
              <a:rPr lang="zh-CN" altLang="en-US" sz="16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、 热氮比</a:t>
            </a:r>
            <a:r>
              <a:rPr lang="en-US" altLang="zh-CN" sz="16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79:1</a:t>
            </a:r>
            <a:endParaRPr lang="zh-CN" altLang="en-US" sz="1600" b="1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  <a:p>
            <a:pPr lvl="0">
              <a:defRPr/>
            </a:pPr>
            <a:endParaRPr lang="zh-CN" altLang="en-US" sz="16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2" name="标题 1">
            <a:extLst>
              <a:ext uri="{FF2B5EF4-FFF2-40B4-BE49-F238E27FC236}">
                <a16:creationId xmlns:a16="http://schemas.microsoft.com/office/drawing/2014/main" id="{F9BD214E-E379-4694-8390-9032567A40E6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EN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中的主要成分</a:t>
            </a:r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蛋白</a:t>
            </a:r>
            <a:endParaRPr lang="zh-CN" altLang="en-US" sz="28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23810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624494" y="2317027"/>
            <a:ext cx="1890355" cy="3081235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蛋白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碳水化合物</a:t>
            </a:r>
            <a:endParaRPr lang="en-US" altLang="zh-CN" sz="2162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脂肪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膳食纤维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水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矿物质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维生素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微量元素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55"/>
          <a:stretch/>
        </p:blipFill>
        <p:spPr bwMode="auto">
          <a:xfrm>
            <a:off x="5292080" y="4221003"/>
            <a:ext cx="3668028" cy="2435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内容占位符 2"/>
          <p:cNvSpPr txBox="1">
            <a:spLocks/>
          </p:cNvSpPr>
          <p:nvPr/>
        </p:nvSpPr>
        <p:spPr>
          <a:xfrm>
            <a:off x="2514849" y="2008860"/>
            <a:ext cx="5404335" cy="3447118"/>
          </a:xfrm>
          <a:prstGeom prst="rect">
            <a:avLst/>
          </a:prstGeom>
        </p:spPr>
        <p:txBody>
          <a:bodyPr vert="horz" lIns="70602" tIns="35301" rIns="70602" bIns="35301" rtlCol="0">
            <a:normAutofit fontScale="70000" lnSpcReduction="20000"/>
          </a:bodyPr>
          <a:lstStyle>
            <a:lvl1pPr marL="342917" indent="-342917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88" indent="-285765" algn="l" defTabSz="91444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9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2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5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9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53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6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9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None/>
            </a:pPr>
            <a:endParaRPr kumimoji="1" lang="en-US" altLang="zh-CN" sz="2316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维沃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AA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：麦芽糊精，食用淀粉</a:t>
            </a:r>
            <a:endParaRPr kumimoji="1" lang="en-US" altLang="zh-CN" sz="2316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百普力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SP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：麦芽糊精</a:t>
            </a:r>
            <a:endParaRPr kumimoji="1" lang="en-US" altLang="zh-CN" sz="2316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安素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：水解玉米淀粉和蔗糖</a:t>
            </a:r>
            <a:endParaRPr kumimoji="1" lang="en-US" altLang="zh-CN" sz="2316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瑞素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：麦芽糊精</a:t>
            </a:r>
            <a:endParaRPr kumimoji="1" lang="en-US" altLang="zh-CN" sz="2316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能全力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TPF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：麦芽糊精</a:t>
            </a:r>
            <a:endParaRPr kumimoji="1" lang="en-US" altLang="zh-CN" sz="2316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康全力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TPF-DM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</a:t>
            </a:r>
            <a:r>
              <a:rPr kumimoji="1" lang="en-US" altLang="zh-CN" sz="2316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70%</a:t>
            </a:r>
            <a:r>
              <a:rPr kumimoji="1" lang="zh-CN" altLang="en-US" sz="2316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木薯淀粉</a:t>
            </a:r>
            <a:r>
              <a:rPr kumimoji="1" lang="en-US" altLang="zh-CN" sz="2316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+30%</a:t>
            </a:r>
            <a:r>
              <a:rPr kumimoji="1" lang="zh-CN" altLang="en-US" sz="2316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果糖</a:t>
            </a:r>
            <a:endParaRPr kumimoji="1" lang="en-US" altLang="zh-CN" sz="2316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瑞代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TPF-D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</a:t>
            </a:r>
            <a:r>
              <a:rPr kumimoji="1" lang="en-US" altLang="zh-CN" sz="2316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70%</a:t>
            </a:r>
            <a:r>
              <a:rPr kumimoji="1" lang="zh-CN" altLang="en-US" sz="2316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木薯淀粉与玉米淀粉</a:t>
            </a:r>
            <a:r>
              <a:rPr kumimoji="1" lang="en-US" altLang="zh-CN" sz="2316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+30%</a:t>
            </a:r>
            <a:r>
              <a:rPr kumimoji="1" lang="zh-CN" altLang="en-US" sz="2316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果糖</a:t>
            </a:r>
            <a:endParaRPr kumimoji="1" lang="en-US" altLang="zh-CN" sz="2316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伊力佳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TPF-D 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：麦芽糊精，</a:t>
            </a:r>
            <a:r>
              <a:rPr kumimoji="1" lang="zh-CN" altLang="en-US" sz="2316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果糖</a:t>
            </a:r>
            <a:endParaRPr kumimoji="1" lang="en-US" altLang="zh-CN" sz="2316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康全甘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TP-MCT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：麦芽糊精</a:t>
            </a:r>
            <a:endParaRPr kumimoji="1" lang="en-US" altLang="zh-CN" sz="2316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瑞能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TPF-T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：麦芽糊精</a:t>
            </a:r>
            <a:endParaRPr kumimoji="1" lang="en-US" altLang="zh-CN" sz="2316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瑞高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TPF-HE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：麦芽糊精</a:t>
            </a:r>
            <a:endParaRPr kumimoji="1" lang="en-US" altLang="zh-CN" sz="2316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瑞先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TPF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：麦芽糊精，玉米淀粉</a:t>
            </a:r>
            <a:endParaRPr lang="en-US" altLang="zh-CN" sz="1390" dirty="0">
              <a:latin typeface="Calibri" charset="0"/>
              <a:ea typeface="宋体" charset="0"/>
            </a:endParaRPr>
          </a:p>
          <a:p>
            <a:pPr>
              <a:buFont typeface="Arial" charset="0"/>
              <a:buNone/>
            </a:pPr>
            <a:endParaRPr lang="en-US" altLang="zh-CN" sz="1390" dirty="0">
              <a:latin typeface="Calibri" charset="0"/>
              <a:ea typeface="宋体" charset="0"/>
            </a:endParaRP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F3943542-2A18-4B91-8994-D830FDEBCAED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EN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中的主要成分</a:t>
            </a:r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碳水化合物</a:t>
            </a:r>
            <a:endParaRPr lang="zh-CN" altLang="en-US" sz="28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6945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624494" y="2317027"/>
            <a:ext cx="1890355" cy="3081235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蛋白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碳水化合物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脂肪</a:t>
            </a:r>
            <a:endParaRPr lang="en-US" altLang="zh-CN" sz="2162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膳食纤维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水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矿物质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维生素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微量元素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003" y="4642540"/>
            <a:ext cx="4871168" cy="1181317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590" y="1987549"/>
            <a:ext cx="4880581" cy="118131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177" y="3266319"/>
            <a:ext cx="4889994" cy="118131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 flipH="1">
            <a:off x="5026071" y="2088301"/>
            <a:ext cx="1535138" cy="472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lvl="0">
              <a:defRPr/>
            </a:pPr>
            <a:r>
              <a:rPr lang="zh-CN" altLang="en-US" sz="1544" dirty="0">
                <a:solidFill>
                  <a:srgbClr val="F79646">
                    <a:lumMod val="75000"/>
                  </a:srgbClr>
                </a:solidFill>
                <a:latin typeface="Arial Rounded MT Bold" pitchFamily="34" charset="0"/>
                <a:cs typeface="Times New Roman" pitchFamily="18" charset="0"/>
              </a:rPr>
              <a:t>按碳链长度分为 </a:t>
            </a:r>
          </a:p>
        </p:txBody>
      </p:sp>
      <p:sp>
        <p:nvSpPr>
          <p:cNvPr id="28" name="TextBox 27"/>
          <p:cNvSpPr txBox="1"/>
          <p:nvPr/>
        </p:nvSpPr>
        <p:spPr>
          <a:xfrm rot="21594277" flipH="1">
            <a:off x="5260067" y="2337724"/>
            <a:ext cx="3335445" cy="734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139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长链脂肪酸（</a:t>
            </a:r>
            <a:r>
              <a:rPr lang="en-US" altLang="zh-CN" sz="139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14</a:t>
            </a:r>
            <a:r>
              <a:rPr lang="zh-CN" altLang="en-US" sz="139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碳以上）</a:t>
            </a:r>
          </a:p>
          <a:p>
            <a:pPr lvl="0">
              <a:defRPr/>
            </a:pPr>
            <a:r>
              <a:rPr lang="zh-CN" altLang="en-US" sz="139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中链脂肪酸（</a:t>
            </a:r>
            <a:r>
              <a:rPr lang="en-US" altLang="zh-CN" sz="139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6</a:t>
            </a:r>
            <a:r>
              <a:rPr lang="zh-CN" altLang="en-US" sz="139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～ </a:t>
            </a:r>
            <a:r>
              <a:rPr lang="en-US" altLang="zh-CN" sz="139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12</a:t>
            </a:r>
            <a:r>
              <a:rPr lang="zh-CN" altLang="en-US" sz="139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碳）</a:t>
            </a:r>
          </a:p>
          <a:p>
            <a:pPr lvl="0">
              <a:defRPr/>
            </a:pPr>
            <a:r>
              <a:rPr lang="zh-CN" altLang="en-US" sz="139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短链脂肪酸（</a:t>
            </a:r>
            <a:r>
              <a:rPr lang="en-US" altLang="zh-CN" sz="139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2~4</a:t>
            </a:r>
            <a:r>
              <a:rPr lang="zh-CN" altLang="en-US" sz="139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碳）</a:t>
            </a:r>
          </a:p>
        </p:txBody>
      </p:sp>
      <p:sp>
        <p:nvSpPr>
          <p:cNvPr id="29" name="TextBox 28"/>
          <p:cNvSpPr txBox="1"/>
          <p:nvPr/>
        </p:nvSpPr>
        <p:spPr>
          <a:xfrm flipH="1">
            <a:off x="5026071" y="3363771"/>
            <a:ext cx="1603933" cy="282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lvl="0">
              <a:defRPr/>
            </a:pPr>
            <a:r>
              <a:rPr lang="zh-CN" altLang="en-US" sz="1544" dirty="0">
                <a:solidFill>
                  <a:srgbClr val="4BACC6">
                    <a:lumMod val="50000"/>
                  </a:srgbClr>
                </a:solidFill>
                <a:latin typeface="Arial Rounded MT Bold" pitchFamily="34" charset="0"/>
                <a:cs typeface="Times New Roman" pitchFamily="18" charset="0"/>
              </a:rPr>
              <a:t>按饱和程度分为 </a:t>
            </a:r>
          </a:p>
        </p:txBody>
      </p:sp>
      <p:sp>
        <p:nvSpPr>
          <p:cNvPr id="30" name="TextBox 29"/>
          <p:cNvSpPr txBox="1"/>
          <p:nvPr/>
        </p:nvSpPr>
        <p:spPr>
          <a:xfrm rot="21594277" flipH="1">
            <a:off x="5223479" y="3560066"/>
            <a:ext cx="3759560" cy="734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139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饱和脂肪酸 （</a:t>
            </a:r>
            <a:r>
              <a:rPr lang="en-US" altLang="zh-CN" sz="139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saturated fatty acid-SFA</a:t>
            </a:r>
            <a:r>
              <a:rPr lang="zh-CN" altLang="en-US" sz="139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）</a:t>
            </a:r>
          </a:p>
          <a:p>
            <a:pPr lvl="0">
              <a:defRPr/>
            </a:pPr>
            <a:r>
              <a:rPr lang="zh-CN" altLang="en-US" sz="139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单不饱和脂肪酸</a:t>
            </a:r>
            <a:r>
              <a:rPr lang="en-US" altLang="zh-CN" sz="139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(monounsaturated-MUFA)</a:t>
            </a:r>
          </a:p>
          <a:p>
            <a:pPr lvl="0">
              <a:defRPr/>
            </a:pPr>
            <a:r>
              <a:rPr lang="zh-CN" altLang="en-US" sz="139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多不饱和脂肪酸</a:t>
            </a:r>
            <a:r>
              <a:rPr lang="en-US" altLang="zh-CN" sz="139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(polyunsaturated-PUFA)</a:t>
            </a:r>
          </a:p>
        </p:txBody>
      </p:sp>
      <p:sp>
        <p:nvSpPr>
          <p:cNvPr id="31" name="TextBox 30"/>
          <p:cNvSpPr txBox="1"/>
          <p:nvPr/>
        </p:nvSpPr>
        <p:spPr>
          <a:xfrm flipH="1">
            <a:off x="5026071" y="4722601"/>
            <a:ext cx="1747345" cy="282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lvl="0">
              <a:defRPr/>
            </a:pPr>
            <a:r>
              <a:rPr lang="zh-CN" altLang="en-US" sz="1544">
                <a:solidFill>
                  <a:srgbClr val="C0504D">
                    <a:lumMod val="50000"/>
                  </a:srgbClr>
                </a:solidFill>
                <a:latin typeface="Arial Rounded MT Bold" pitchFamily="34" charset="0"/>
                <a:cs typeface="Times New Roman" pitchFamily="18" charset="0"/>
              </a:rPr>
              <a:t>按空间结构分为 </a:t>
            </a:r>
            <a:endParaRPr lang="zh-CN" altLang="en-US" sz="1544" dirty="0">
              <a:solidFill>
                <a:srgbClr val="C0504D">
                  <a:lumMod val="50000"/>
                </a:srgbClr>
              </a:solidFill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rot="21594277" flipH="1">
            <a:off x="5260067" y="4978796"/>
            <a:ext cx="3335445" cy="520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139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顺式脂肪酸（</a:t>
            </a:r>
            <a:r>
              <a:rPr lang="en-US" altLang="zh-CN" sz="139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cis-fatty acid</a:t>
            </a:r>
            <a:r>
              <a:rPr lang="zh-CN" altLang="en-US" sz="139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）</a:t>
            </a:r>
          </a:p>
          <a:p>
            <a:pPr lvl="0">
              <a:defRPr/>
            </a:pPr>
            <a:r>
              <a:rPr lang="zh-CN" altLang="en-US" sz="139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反式脂肪酸（</a:t>
            </a:r>
            <a:r>
              <a:rPr lang="en-US" altLang="zh-CN" sz="139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trans-fatty acid</a:t>
            </a:r>
            <a:r>
              <a:rPr lang="zh-CN" altLang="en-US" sz="139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）</a:t>
            </a:r>
          </a:p>
        </p:txBody>
      </p:sp>
      <p:sp>
        <p:nvSpPr>
          <p:cNvPr id="15" name="标题 1">
            <a:extLst>
              <a:ext uri="{FF2B5EF4-FFF2-40B4-BE49-F238E27FC236}">
                <a16:creationId xmlns:a16="http://schemas.microsoft.com/office/drawing/2014/main" id="{23F4A4C0-31DB-4531-8F62-170A556EA38D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EN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中的主要成分</a:t>
            </a:r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脂肪</a:t>
            </a:r>
            <a:endParaRPr lang="zh-CN" altLang="en-US" sz="28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5825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624494" y="2317027"/>
            <a:ext cx="1890355" cy="3081235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蛋白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碳水化合物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脂肪</a:t>
            </a:r>
            <a:endParaRPr lang="en-US" altLang="zh-CN" sz="2162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膳食纤维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水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矿物质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维生素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微量元素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内容占位符 2"/>
          <p:cNvSpPr txBox="1">
            <a:spLocks/>
          </p:cNvSpPr>
          <p:nvPr/>
        </p:nvSpPr>
        <p:spPr>
          <a:xfrm>
            <a:off x="2168332" y="2317028"/>
            <a:ext cx="1850656" cy="3558314"/>
          </a:xfrm>
          <a:prstGeom prst="rect">
            <a:avLst/>
          </a:prstGeom>
        </p:spPr>
        <p:txBody>
          <a:bodyPr vert="horz" lIns="70602" tIns="35301" rIns="70602" bIns="35301" rtlCol="0">
            <a:normAutofit/>
          </a:bodyPr>
          <a:lstStyle>
            <a:lvl1pPr marL="342917" indent="-342917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88" indent="-285765" algn="l" defTabSz="91444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9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2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5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9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53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6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9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1467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维沃</a:t>
            </a:r>
            <a:r>
              <a:rPr kumimoji="1" lang="en-US" altLang="zh-CN" sz="1467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AA</a:t>
            </a:r>
          </a:p>
          <a:p>
            <a:pPr marL="0" indent="0" algn="r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1467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百普力</a:t>
            </a:r>
            <a:r>
              <a:rPr kumimoji="1" lang="en-US" altLang="zh-CN" sz="1467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SP</a:t>
            </a:r>
          </a:p>
          <a:p>
            <a:pPr marL="0" indent="0" algn="r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1467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安素</a:t>
            </a:r>
            <a:r>
              <a:rPr kumimoji="1" lang="en-US" altLang="zh-CN" sz="1467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</a:t>
            </a:r>
            <a:endParaRPr kumimoji="1" lang="zh-CN" altLang="en-US" sz="1467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indent="0" algn="r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1467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瑞素</a:t>
            </a:r>
            <a:r>
              <a:rPr kumimoji="1" lang="en-US" altLang="zh-CN" sz="1467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</a:t>
            </a:r>
            <a:endParaRPr kumimoji="1" lang="zh-CN" altLang="en-US" sz="1467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indent="0" algn="r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1467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能全力</a:t>
            </a:r>
            <a:r>
              <a:rPr kumimoji="1" lang="en-US" altLang="zh-CN" sz="1467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TPF</a:t>
            </a:r>
            <a:endParaRPr kumimoji="1" lang="zh-CN" altLang="en-US" sz="1467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indent="0" algn="r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1467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康全力</a:t>
            </a:r>
            <a:r>
              <a:rPr kumimoji="1" lang="en-US" altLang="zh-CN" sz="1467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TPF-DM</a:t>
            </a:r>
            <a:endParaRPr kumimoji="1" lang="zh-CN" altLang="en-US" sz="1467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indent="0" algn="r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1467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瑞代</a:t>
            </a:r>
            <a:r>
              <a:rPr kumimoji="1" lang="en-US" altLang="zh-CN" sz="1467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TPF-D</a:t>
            </a:r>
            <a:endParaRPr kumimoji="1" lang="zh-CN" altLang="en-US" sz="1467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indent="0" algn="r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1467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伊力佳</a:t>
            </a:r>
            <a:r>
              <a:rPr kumimoji="1" lang="en-US" altLang="zh-CN" sz="1467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TPF-D </a:t>
            </a:r>
          </a:p>
          <a:p>
            <a:pPr marL="0" indent="0" algn="r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1467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康全甘</a:t>
            </a:r>
            <a:r>
              <a:rPr kumimoji="1" lang="en-US" altLang="zh-CN" sz="1467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TP-MCT</a:t>
            </a:r>
          </a:p>
          <a:p>
            <a:pPr marL="0" indent="0" algn="r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1467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瑞能</a:t>
            </a:r>
            <a:r>
              <a:rPr kumimoji="1" lang="en-US" altLang="zh-CN" sz="1467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TPF-T</a:t>
            </a:r>
          </a:p>
          <a:p>
            <a:pPr marL="0" indent="0" algn="r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1467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瑞高</a:t>
            </a:r>
            <a:r>
              <a:rPr kumimoji="1" lang="en-US" altLang="zh-CN" sz="1467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TPF-HE</a:t>
            </a:r>
            <a:endParaRPr kumimoji="1" lang="zh-CN" altLang="en-US" sz="1467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indent="0" algn="r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1467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瑞先</a:t>
            </a:r>
            <a:r>
              <a:rPr kumimoji="1" lang="en-US" altLang="zh-CN" sz="1467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TPF</a:t>
            </a:r>
            <a:endParaRPr kumimoji="1" lang="zh-CN" altLang="en-US" sz="1467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21" name="内容占位符 2"/>
          <p:cNvSpPr txBox="1">
            <a:spLocks/>
          </p:cNvSpPr>
          <p:nvPr/>
        </p:nvSpPr>
        <p:spPr>
          <a:xfrm>
            <a:off x="4031340" y="2273016"/>
            <a:ext cx="4065606" cy="3324332"/>
          </a:xfrm>
          <a:prstGeom prst="rect">
            <a:avLst/>
          </a:prstGeom>
        </p:spPr>
        <p:txBody>
          <a:bodyPr vert="horz" lIns="70602" tIns="35301" rIns="70602" bIns="35301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en-US" altLang="zh-CN" sz="1313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2.7g/L  </a:t>
            </a:r>
            <a:r>
              <a:rPr kumimoji="1" lang="zh-CN" altLang="en-US" sz="1313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红花油</a:t>
            </a: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en-US" altLang="zh-CN" sz="1313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17    </a:t>
            </a:r>
            <a:r>
              <a:rPr kumimoji="1" lang="zh-CN" altLang="en-US" sz="1313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大豆油、椰子油</a:t>
            </a: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en-US" altLang="zh-CN" sz="1313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35.3 </a:t>
            </a:r>
            <a:r>
              <a:rPr kumimoji="1" lang="zh-CN" altLang="en-US" sz="1313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玉米油</a:t>
            </a: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en-US" altLang="zh-CN" sz="1313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34    </a:t>
            </a:r>
            <a:r>
              <a:rPr kumimoji="1" lang="zh-CN" altLang="en-US" sz="1313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大豆油、椰子油</a:t>
            </a: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en-US" altLang="zh-CN" sz="1313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39    </a:t>
            </a:r>
            <a:r>
              <a:rPr kumimoji="1" lang="zh-CN" altLang="en-US" sz="1313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菜籽油、葵花油</a:t>
            </a: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en-US" altLang="zh-CN" sz="1313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32    </a:t>
            </a:r>
            <a:r>
              <a:rPr kumimoji="1" lang="zh-CN" altLang="en-US" sz="1313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菜籽油、葵花油</a:t>
            </a: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en-US" altLang="zh-CN" sz="1313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32    </a:t>
            </a:r>
            <a:r>
              <a:rPr kumimoji="1" lang="zh-CN" altLang="en-US" sz="1313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大豆油</a:t>
            </a: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en-US" altLang="zh-CN" sz="1313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54.4 </a:t>
            </a:r>
            <a:r>
              <a:rPr kumimoji="1" lang="zh-CN" altLang="en-US" sz="1313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高油酸、红花油、菜籽油</a:t>
            </a: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en-US" altLang="zh-CN" sz="1313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33    </a:t>
            </a:r>
            <a:r>
              <a:rPr kumimoji="1" lang="zh-CN" altLang="en-US" sz="1313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椰子油、菜籽油、葵花油</a:t>
            </a: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en-US" altLang="zh-CN" sz="1313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72    </a:t>
            </a:r>
            <a:r>
              <a:rPr kumimoji="1" lang="zh-CN" altLang="en-US" sz="1313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植物油、鱼油</a:t>
            </a: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en-US" altLang="zh-CN" sz="1313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58    </a:t>
            </a:r>
            <a:r>
              <a:rPr kumimoji="1" lang="zh-CN" altLang="en-US" sz="1313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大豆油、椰子油</a:t>
            </a: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en-US" altLang="zh-CN" sz="1313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58    </a:t>
            </a:r>
            <a:r>
              <a:rPr kumimoji="1" lang="zh-CN" altLang="en-US" sz="1313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菜籽油、葵花油、椰子油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419695">
            <a:off x="6531321" y="2019661"/>
            <a:ext cx="2262123" cy="2101498"/>
          </a:xfrm>
          <a:prstGeom prst="rect">
            <a:avLst/>
          </a:prstGeom>
        </p:spPr>
      </p:pic>
      <p:sp>
        <p:nvSpPr>
          <p:cNvPr id="23" name="TextBox 18"/>
          <p:cNvSpPr txBox="1"/>
          <p:nvPr/>
        </p:nvSpPr>
        <p:spPr>
          <a:xfrm>
            <a:off x="6795947" y="2568080"/>
            <a:ext cx="1938873" cy="85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1235" dirty="0">
                <a:solidFill>
                  <a:srgbClr val="DC920E"/>
                </a:solidFill>
                <a:latin typeface="Adidas Unity" pitchFamily="2" charset="0"/>
                <a:cs typeface="Times New Roman" pitchFamily="18" charset="0"/>
              </a:rPr>
              <a:t>标准型；大于</a:t>
            </a:r>
            <a:r>
              <a:rPr lang="en-US" altLang="zh-CN" sz="1235" dirty="0">
                <a:solidFill>
                  <a:srgbClr val="DC920E"/>
                </a:solidFill>
                <a:latin typeface="Adidas Unity" pitchFamily="2" charset="0"/>
                <a:cs typeface="Times New Roman" pitchFamily="18" charset="0"/>
              </a:rPr>
              <a:t>20%</a:t>
            </a:r>
          </a:p>
          <a:p>
            <a:pPr lvl="0">
              <a:lnSpc>
                <a:spcPct val="100000"/>
              </a:lnSpc>
              <a:defRPr/>
            </a:pPr>
            <a:r>
              <a:rPr lang="zh-CN" altLang="en-US" sz="1235" dirty="0">
                <a:solidFill>
                  <a:srgbClr val="DC920E"/>
                </a:solidFill>
                <a:latin typeface="Adidas Unity" pitchFamily="2" charset="0"/>
                <a:cs typeface="Times New Roman" pitchFamily="18" charset="0"/>
              </a:rPr>
              <a:t>低脂肪型：</a:t>
            </a:r>
            <a:r>
              <a:rPr lang="en-US" altLang="zh-CN" sz="1235" dirty="0">
                <a:solidFill>
                  <a:srgbClr val="DC920E"/>
                </a:solidFill>
                <a:latin typeface="Adidas Unity" pitchFamily="2" charset="0"/>
                <a:cs typeface="Times New Roman" pitchFamily="18" charset="0"/>
              </a:rPr>
              <a:t>5%</a:t>
            </a:r>
            <a:r>
              <a:rPr lang="zh-CN" altLang="en-US" sz="1235" dirty="0">
                <a:solidFill>
                  <a:srgbClr val="DC920E"/>
                </a:solidFill>
                <a:latin typeface="Adidas Unity" pitchFamily="2" charset="0"/>
                <a:cs typeface="Times New Roman" pitchFamily="18" charset="0"/>
              </a:rPr>
              <a:t>～</a:t>
            </a:r>
            <a:r>
              <a:rPr lang="en-US" altLang="zh-CN" sz="1235" dirty="0">
                <a:solidFill>
                  <a:srgbClr val="DC920E"/>
                </a:solidFill>
                <a:latin typeface="Adidas Unity" pitchFamily="2" charset="0"/>
                <a:cs typeface="Times New Roman" pitchFamily="18" charset="0"/>
              </a:rPr>
              <a:t>20%</a:t>
            </a:r>
          </a:p>
          <a:p>
            <a:pPr lvl="0">
              <a:lnSpc>
                <a:spcPct val="100000"/>
              </a:lnSpc>
              <a:defRPr/>
            </a:pPr>
            <a:r>
              <a:rPr lang="zh-CN" altLang="en-US" sz="1235" dirty="0">
                <a:solidFill>
                  <a:srgbClr val="DC920E"/>
                </a:solidFill>
                <a:latin typeface="Adidas Unity" pitchFamily="2" charset="0"/>
                <a:cs typeface="Times New Roman" pitchFamily="18" charset="0"/>
              </a:rPr>
              <a:t>极低脂肪型：小于</a:t>
            </a:r>
            <a:r>
              <a:rPr lang="en-US" altLang="zh-CN" sz="1235" dirty="0">
                <a:solidFill>
                  <a:srgbClr val="DC920E"/>
                </a:solidFill>
                <a:latin typeface="Adidas Unity" pitchFamily="2" charset="0"/>
                <a:cs typeface="Times New Roman" pitchFamily="18" charset="0"/>
              </a:rPr>
              <a:t>5%</a:t>
            </a:r>
          </a:p>
          <a:p>
            <a:pPr lvl="0">
              <a:lnSpc>
                <a:spcPct val="100000"/>
              </a:lnSpc>
              <a:defRPr/>
            </a:pPr>
            <a:r>
              <a:rPr lang="zh-CN" altLang="en-US" sz="1235" dirty="0">
                <a:solidFill>
                  <a:srgbClr val="DC920E"/>
                </a:solidFill>
                <a:latin typeface="Adidas Unity" pitchFamily="2" charset="0"/>
                <a:cs typeface="Times New Roman" pitchFamily="18" charset="0"/>
              </a:rPr>
              <a:t>高脂肪型：大于</a:t>
            </a:r>
            <a:r>
              <a:rPr lang="en-US" altLang="zh-CN" sz="1235" dirty="0">
                <a:solidFill>
                  <a:srgbClr val="DC920E"/>
                </a:solidFill>
                <a:latin typeface="Adidas Unity" pitchFamily="2" charset="0"/>
                <a:cs typeface="Times New Roman" pitchFamily="18" charset="0"/>
              </a:rPr>
              <a:t>50%</a:t>
            </a: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E99AFDE6-A123-484D-8D70-15C0F8481388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EN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中的主要成分</a:t>
            </a:r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脂肪</a:t>
            </a:r>
            <a:endParaRPr lang="zh-CN" altLang="en-US" sz="28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85391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624494" y="2317027"/>
            <a:ext cx="1890355" cy="3081235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蛋白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碳水化合物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脂肪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膳食纤维</a:t>
            </a:r>
            <a:endParaRPr lang="en-US" altLang="zh-CN" sz="2162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水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矿物质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维生素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微量元素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192" y="2244663"/>
            <a:ext cx="6292456" cy="147237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640" y="3831447"/>
            <a:ext cx="6282123" cy="141554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956253" y="2381784"/>
            <a:ext cx="4392998" cy="708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lvl="0">
              <a:defRPr/>
            </a:pPr>
            <a:r>
              <a:rPr lang="zh-CN" altLang="en-US" sz="2471" dirty="0">
                <a:solidFill>
                  <a:sysClr val="window" lastClr="FFFFFF"/>
                </a:solidFill>
                <a:effectLst>
                  <a:glow rad="139700">
                    <a:srgbClr val="F79646">
                      <a:satMod val="175000"/>
                      <a:alpha val="40000"/>
                    </a:srgbClr>
                  </a:glow>
                </a:effectLst>
                <a:latin typeface="Adidas Unity" pitchFamily="2" charset="0"/>
                <a:cs typeface="Times New Roman" pitchFamily="18" charset="0"/>
              </a:rPr>
              <a:t>不溶性膳食纤维</a:t>
            </a:r>
          </a:p>
          <a:p>
            <a:pPr lvl="0">
              <a:defRPr/>
            </a:pPr>
            <a:endParaRPr lang="zh-CN" altLang="en-US" sz="2471" dirty="0">
              <a:solidFill>
                <a:sysClr val="window" lastClr="FFFFFF"/>
              </a:solidFill>
              <a:effectLst>
                <a:glow rad="139700">
                  <a:srgbClr val="F79646">
                    <a:satMod val="175000"/>
                    <a:alpha val="40000"/>
                  </a:srgbClr>
                </a:glow>
              </a:effectLst>
              <a:latin typeface="Adidas Unity" pitchFamily="2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56253" y="2819087"/>
            <a:ext cx="6033421" cy="472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1235" kern="0" dirty="0">
                <a:solidFill>
                  <a:sysClr val="window" lastClr="FFFFFF"/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纤维素、木质素、等</a:t>
            </a:r>
            <a:r>
              <a:rPr lang="en-US" altLang="en-US" sz="1235" kern="0" dirty="0" err="1">
                <a:solidFill>
                  <a:sysClr val="window" lastClr="FFFFFF"/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不能溶解</a:t>
            </a:r>
            <a:r>
              <a:rPr lang="en-US" altLang="en-US" sz="1235" kern="0" dirty="0">
                <a:solidFill>
                  <a:sysClr val="window" lastClr="FFFFFF"/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、</a:t>
            </a:r>
            <a:r>
              <a:rPr lang="zh-CN" altLang="en-US" sz="1235" kern="0" dirty="0">
                <a:solidFill>
                  <a:sysClr val="window" lastClr="FFFFFF"/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不可</a:t>
            </a:r>
            <a:r>
              <a:rPr lang="en-US" altLang="en-US" sz="1235" kern="0" dirty="0" err="1">
                <a:solidFill>
                  <a:sysClr val="window" lastClr="FFFFFF"/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发酵，膨胀、促进肠道蠕动</a:t>
            </a:r>
            <a:r>
              <a:rPr lang="en-US" altLang="en-US" sz="1235" kern="0" dirty="0">
                <a:solidFill>
                  <a:sysClr val="window" lastClr="FFFFFF"/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、</a:t>
            </a:r>
            <a:r>
              <a:rPr lang="zh-CN" altLang="en-US" sz="1235" kern="0" dirty="0">
                <a:solidFill>
                  <a:sysClr val="window" lastClr="FFFFFF"/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增加粪便体积，缩短结肠通过时间，</a:t>
            </a:r>
            <a:r>
              <a:rPr lang="en-US" altLang="en-US" sz="1235" kern="0" dirty="0" err="1">
                <a:solidFill>
                  <a:sysClr val="window" lastClr="FFFFFF"/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对肠道的双向调节、防止腹泻与便秘</a:t>
            </a:r>
            <a:endParaRPr lang="en-US" altLang="zh-CN" sz="1235" kern="0" dirty="0">
              <a:solidFill>
                <a:sysClr val="window" lastClr="FFFFFF"/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56253" y="3897516"/>
            <a:ext cx="4592270" cy="402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lvl="0">
              <a:defRPr/>
            </a:pPr>
            <a:r>
              <a:rPr lang="zh-CN" altLang="en-US" sz="2471" dirty="0">
                <a:solidFill>
                  <a:sysClr val="window" lastClr="FFFFFF"/>
                </a:solidFill>
                <a:effectLst>
                  <a:glow rad="139700">
                    <a:srgbClr val="9BBB59">
                      <a:lumMod val="75000"/>
                      <a:alpha val="40000"/>
                    </a:srgbClr>
                  </a:glow>
                </a:effectLst>
                <a:latin typeface="Adidas Unity" pitchFamily="2" charset="0"/>
                <a:cs typeface="Times New Roman" pitchFamily="18" charset="0"/>
              </a:rPr>
              <a:t>可溶性膳食纤维</a:t>
            </a:r>
            <a:r>
              <a:rPr lang="en-US" altLang="zh-CN" sz="2471" dirty="0">
                <a:solidFill>
                  <a:sysClr val="window" lastClr="FFFFFF"/>
                </a:solidFill>
                <a:effectLst>
                  <a:glow rad="139700">
                    <a:srgbClr val="9BBB59">
                      <a:lumMod val="75000"/>
                      <a:alpha val="40000"/>
                    </a:srgbClr>
                  </a:glow>
                </a:effectLst>
                <a:latin typeface="Adidas Unity" pitchFamily="2" charset="0"/>
                <a:cs typeface="Times New Roman" pitchFamily="18" charset="0"/>
              </a:rPr>
              <a:t>——</a:t>
            </a:r>
            <a:r>
              <a:rPr lang="zh-CN" altLang="en-US" sz="2471" dirty="0">
                <a:solidFill>
                  <a:sysClr val="window" lastClr="FFFFFF"/>
                </a:solidFill>
                <a:effectLst>
                  <a:glow rad="139700">
                    <a:srgbClr val="9BBB59">
                      <a:lumMod val="75000"/>
                      <a:alpha val="40000"/>
                    </a:srgbClr>
                  </a:glow>
                </a:effectLst>
                <a:latin typeface="Adidas Unity" pitchFamily="2" charset="0"/>
                <a:cs typeface="Times New Roman" pitchFamily="18" charset="0"/>
              </a:rPr>
              <a:t>益生元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56253" y="4365460"/>
            <a:ext cx="6033421" cy="85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1235" kern="0" dirty="0">
                <a:solidFill>
                  <a:sysClr val="window" lastClr="FFFFFF"/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果胶、树胶、黏胶、菊粉、低聚果糖、低聚半乳糖可溶解、可以发酵，形成短链脂肪酸、促进益生菌生长、调节肠道菌群，促进肠道结构与功能的恢复，促进肠道蠕动、吸收以及防御功能 </a:t>
            </a:r>
          </a:p>
          <a:p>
            <a:pPr defTabSz="706008">
              <a:defRPr/>
            </a:pPr>
            <a:endParaRPr lang="en-US" altLang="zh-CN" sz="1235" kern="0" dirty="0">
              <a:solidFill>
                <a:sysClr val="window" lastClr="FFFFFF"/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6" name="标题 1">
            <a:extLst>
              <a:ext uri="{FF2B5EF4-FFF2-40B4-BE49-F238E27FC236}">
                <a16:creationId xmlns:a16="http://schemas.microsoft.com/office/drawing/2014/main" id="{1BAE5C16-314C-4CFE-99A1-ECAA32D1DEA2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EN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中的主要成分</a:t>
            </a:r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膳食纤维</a:t>
            </a:r>
            <a:endParaRPr lang="zh-CN" altLang="en-US" sz="28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6840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624494" y="2317027"/>
            <a:ext cx="1890355" cy="3081235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蛋白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碳水化合物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脂肪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膳食纤维</a:t>
            </a:r>
            <a:endParaRPr lang="en-US" altLang="zh-CN" sz="2162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水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矿物质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维生素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微量元素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内容占位符 2"/>
          <p:cNvSpPr txBox="1">
            <a:spLocks/>
          </p:cNvSpPr>
          <p:nvPr/>
        </p:nvSpPr>
        <p:spPr>
          <a:xfrm>
            <a:off x="3563888" y="1984104"/>
            <a:ext cx="3669512" cy="3747079"/>
          </a:xfrm>
          <a:prstGeom prst="rect">
            <a:avLst/>
          </a:prstGeom>
        </p:spPr>
        <p:txBody>
          <a:bodyPr vert="horz" lIns="70602" tIns="35301" rIns="70602" bIns="35301" rtlCol="0">
            <a:normAutofit fontScale="70000" lnSpcReduction="20000"/>
          </a:bodyPr>
          <a:lstStyle>
            <a:lvl1pPr marL="342917" indent="-342917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88" indent="-285765" algn="l" defTabSz="91444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9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2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5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9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53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6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9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None/>
            </a:pPr>
            <a:endParaRPr kumimoji="1" lang="en-US" altLang="zh-CN" sz="2316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维沃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AA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</a:t>
            </a:r>
            <a:r>
              <a:rPr kumimoji="1" lang="zh-CN" altLang="zh-CN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——</a:t>
            </a:r>
            <a:endParaRPr kumimoji="1" lang="en-US" altLang="zh-CN" sz="2316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百普力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SP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——</a:t>
            </a: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安素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——</a:t>
            </a: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瑞素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：——</a:t>
            </a:r>
            <a:endParaRPr kumimoji="1" lang="en-US" altLang="zh-CN" sz="2316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能全力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TPF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：1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5g/L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（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47/53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）</a:t>
            </a:r>
            <a:endParaRPr kumimoji="1" lang="en-US" altLang="zh-CN" sz="2316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康全力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TPF-DM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</a:rPr>
              <a:t>5g/L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</a:rPr>
              <a:t>80/20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en-US" altLang="zh-CN" sz="2316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瑞代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TPF-D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</a:rPr>
              <a:t>5g/L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zh-CN" altLang="zh-CN" sz="2316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</a:rPr>
              <a:t>/94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en-US" altLang="zh-CN" sz="2316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伊力佳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TPF-D 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4.4g/L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</a:rPr>
              <a:t>0/100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en-US" altLang="zh-CN" sz="2316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康全甘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TP-MCT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——</a:t>
            </a: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瑞能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TPF-T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</a:rPr>
              <a:t>3g/L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zh-CN" altLang="zh-CN" sz="2316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</a:rPr>
              <a:t>/94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en-US" altLang="zh-CN" sz="2316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瑞高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TP-HE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——</a:t>
            </a: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瑞先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TPF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</a:rPr>
              <a:t>0g/L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</a:rPr>
              <a:t>67/33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en-US" altLang="zh-CN" sz="2316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佳维体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</a:rPr>
              <a:t>TPF-FOS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17.6g/L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2316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40/60</a:t>
            </a:r>
            <a:r>
              <a:rPr kumimoji="1" lang="zh-CN" altLang="en-US" sz="2316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en-US" altLang="zh-CN" sz="2316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endParaRPr kumimoji="1" lang="en-US" altLang="zh-CN" sz="2316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>
              <a:buFont typeface="Arial" charset="0"/>
              <a:buNone/>
            </a:pPr>
            <a:endParaRPr lang="en-US" altLang="zh-CN" sz="1390" dirty="0">
              <a:latin typeface="Calibri" charset="0"/>
              <a:ea typeface="宋体" charset="0"/>
            </a:endParaRPr>
          </a:p>
          <a:p>
            <a:pPr>
              <a:buFont typeface="Arial" charset="0"/>
              <a:buNone/>
            </a:pPr>
            <a:endParaRPr lang="en-US" altLang="zh-CN" sz="1390" dirty="0">
              <a:latin typeface="Calibri" charset="0"/>
              <a:ea typeface="宋体" charset="0"/>
            </a:endParaRP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85F59A4B-E6F1-43BE-B5E6-AA199A5E2323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EN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中的主要成分</a:t>
            </a:r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脂肪</a:t>
            </a:r>
            <a:endParaRPr lang="zh-CN" altLang="en-US" sz="28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01254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624494" y="2317027"/>
            <a:ext cx="1890355" cy="3081235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蛋白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碳水化合物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脂肪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膳食纤维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</a:t>
            </a:r>
            <a:endParaRPr lang="en-US" altLang="zh-CN" sz="2162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矿物质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维生素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微量元素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内容占位符 2"/>
          <p:cNvSpPr txBox="1">
            <a:spLocks/>
          </p:cNvSpPr>
          <p:nvPr/>
        </p:nvSpPr>
        <p:spPr>
          <a:xfrm>
            <a:off x="3203848" y="2122741"/>
            <a:ext cx="4447894" cy="3747079"/>
          </a:xfrm>
          <a:prstGeom prst="rect">
            <a:avLst/>
          </a:prstGeom>
        </p:spPr>
        <p:txBody>
          <a:bodyPr vert="horz" lIns="70602" tIns="35301" rIns="70602" bIns="35301" rtlCol="0">
            <a:normAutofit/>
          </a:bodyPr>
          <a:lstStyle>
            <a:lvl1pPr marL="342917" indent="-342917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88" indent="-285765" algn="l" defTabSz="91444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9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2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5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9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53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6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9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None/>
            </a:pPr>
            <a:endParaRPr kumimoji="1" lang="en-US" altLang="zh-CN" sz="1390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139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维沃</a:t>
            </a:r>
            <a:r>
              <a:rPr kumimoji="1" lang="en-US" altLang="zh-CN" sz="139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AA</a:t>
            </a:r>
            <a:r>
              <a:rPr kumimoji="1" lang="zh-CN" altLang="en-US" sz="139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</a:t>
            </a:r>
            <a:r>
              <a:rPr kumimoji="1" lang="en-US" altLang="zh-CN" sz="139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1.0kcal/ml</a:t>
            </a: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139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百普力</a:t>
            </a:r>
            <a:r>
              <a:rPr kumimoji="1" lang="en-US" altLang="zh-CN" sz="139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SP</a:t>
            </a:r>
            <a:r>
              <a:rPr kumimoji="1" lang="zh-CN" altLang="en-US" sz="139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</a:t>
            </a:r>
            <a:r>
              <a:rPr kumimoji="1" lang="en-US" altLang="zh-CN" sz="13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1.0kcal/ml</a:t>
            </a: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139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安素</a:t>
            </a:r>
            <a:r>
              <a:rPr kumimoji="1" lang="en-US" altLang="zh-CN" sz="139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</a:t>
            </a:r>
            <a:r>
              <a:rPr kumimoji="1" lang="zh-CN" altLang="en-US" sz="139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</a:t>
            </a:r>
            <a:r>
              <a:rPr kumimoji="1" lang="en-US" altLang="zh-CN" sz="13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1.0kcal/ml</a:t>
            </a: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139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瑞素</a:t>
            </a:r>
            <a:r>
              <a:rPr kumimoji="1" lang="en-US" altLang="zh-CN" sz="139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</a:t>
            </a:r>
            <a:r>
              <a:rPr kumimoji="1" lang="zh-CN" altLang="en-US" sz="139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</a:t>
            </a:r>
            <a:r>
              <a:rPr kumimoji="1" lang="en-US" altLang="zh-CN" sz="13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1.0kcal/ml</a:t>
            </a: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139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能全力</a:t>
            </a:r>
            <a:r>
              <a:rPr kumimoji="1" lang="en-US" altLang="zh-CN" sz="139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TPF</a:t>
            </a:r>
            <a:r>
              <a:rPr kumimoji="1" lang="zh-CN" altLang="en-US" sz="139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</a:t>
            </a:r>
            <a:r>
              <a:rPr kumimoji="1" lang="en-US" altLang="zh-CN" sz="139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0.75</a:t>
            </a:r>
            <a:r>
              <a:rPr kumimoji="1" lang="zh-CN" altLang="en-US" sz="139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、</a:t>
            </a:r>
            <a:r>
              <a:rPr kumimoji="1" lang="en-US" altLang="zh-CN" sz="13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1.0</a:t>
            </a:r>
            <a:r>
              <a:rPr kumimoji="1" lang="zh-CN" altLang="en-US" sz="13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kumimoji="1" lang="en-US" altLang="zh-CN" sz="13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1.5kcal/ml</a:t>
            </a: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139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康全力</a:t>
            </a:r>
            <a:r>
              <a:rPr kumimoji="1" lang="en-US" altLang="zh-CN" sz="139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TPF-DM</a:t>
            </a:r>
            <a:r>
              <a:rPr kumimoji="1" lang="zh-CN" altLang="en-US" sz="139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</a:t>
            </a:r>
            <a:r>
              <a:rPr kumimoji="1" lang="en-US" altLang="zh-CN" sz="13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0.75kcal/ml</a:t>
            </a: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139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瑞能</a:t>
            </a:r>
            <a:r>
              <a:rPr kumimoji="1" lang="en-US" altLang="zh-CN" sz="139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TPF-T</a:t>
            </a:r>
            <a:r>
              <a:rPr kumimoji="1" lang="zh-CN" altLang="en-US" sz="139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</a:t>
            </a:r>
            <a:r>
              <a:rPr kumimoji="1" lang="en-US" altLang="zh-CN" sz="13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1.3kcal/ml</a:t>
            </a: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139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瑞高</a:t>
            </a:r>
            <a:r>
              <a:rPr kumimoji="1" lang="en-US" altLang="zh-CN" sz="139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TP-HE</a:t>
            </a:r>
            <a:r>
              <a:rPr kumimoji="1" lang="zh-CN" altLang="en-US" sz="139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</a:t>
            </a:r>
            <a:r>
              <a:rPr kumimoji="1" lang="en-US" altLang="zh-CN" sz="13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1.5kcal/ml</a:t>
            </a:r>
          </a:p>
          <a:p>
            <a:pPr marL="0" indent="0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kumimoji="1" lang="zh-CN" altLang="en-US" sz="139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瑞先</a:t>
            </a:r>
            <a:r>
              <a:rPr kumimoji="1" lang="en-US" altLang="zh-CN" sz="139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TPF</a:t>
            </a:r>
            <a:r>
              <a:rPr kumimoji="1" lang="zh-CN" altLang="en-US" sz="139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：</a:t>
            </a:r>
            <a:r>
              <a:rPr kumimoji="1" lang="en-US" altLang="zh-CN" sz="13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1.5kcal/ml</a:t>
            </a:r>
          </a:p>
          <a:p>
            <a:pPr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</a:pPr>
            <a:endParaRPr kumimoji="1" lang="en-US" altLang="zh-CN" sz="1390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>
              <a:buFont typeface="Arial" charset="0"/>
              <a:buNone/>
            </a:pPr>
            <a:endParaRPr lang="en-US" altLang="zh-CN" sz="927" dirty="0">
              <a:latin typeface="Calibri" charset="0"/>
              <a:ea typeface="宋体" charset="0"/>
            </a:endParaRPr>
          </a:p>
          <a:p>
            <a:pPr>
              <a:buFont typeface="Arial" charset="0"/>
              <a:buNone/>
            </a:pPr>
            <a:endParaRPr lang="en-US" altLang="zh-CN" sz="927" dirty="0">
              <a:latin typeface="Calibri" charset="0"/>
              <a:ea typeface="宋体" charset="0"/>
            </a:endParaRP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3C684FD3-F152-43F3-8206-274EC394332D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EN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中的主要成分</a:t>
            </a:r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水</a:t>
            </a:r>
            <a:endParaRPr lang="zh-CN" altLang="en-US" sz="28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26714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624494" y="2317027"/>
            <a:ext cx="1890355" cy="3081235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蛋白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碳水化合物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脂肪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膳食纤维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水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矿物质</a:t>
            </a:r>
            <a:endParaRPr lang="en-US" altLang="zh-CN" sz="2162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维生素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微量元素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3599506"/>
              </p:ext>
            </p:extLst>
          </p:nvPr>
        </p:nvGraphicFramePr>
        <p:xfrm>
          <a:off x="2737244" y="2317026"/>
          <a:ext cx="5837859" cy="29467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4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4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4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4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4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8292">
                <a:tc>
                  <a:txBody>
                    <a:bodyPr/>
                    <a:lstStyle/>
                    <a:p>
                      <a:pPr algn="ctr" fontAlgn="ctr"/>
                      <a:endParaRPr lang="zh-CN" alt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TPF-D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AA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SP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TPF</a:t>
                      </a:r>
                      <a:r>
                        <a:rPr lang="zh-CN" altLang="en-US" sz="1500" u="none" strike="noStrike">
                          <a:effectLst/>
                          <a:latin typeface="Cambria" panose="02040503050406030204" pitchFamily="18" charset="0"/>
                        </a:rPr>
                        <a:t>能全力</a:t>
                      </a:r>
                      <a:endParaRPr lang="zh-CN" altLang="en-US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TPF</a:t>
                      </a:r>
                      <a:r>
                        <a:rPr lang="zh-CN" altLang="en-US" sz="1500" u="none" strike="noStrike">
                          <a:effectLst/>
                          <a:latin typeface="Cambria" panose="02040503050406030204" pitchFamily="18" charset="0"/>
                        </a:rPr>
                        <a:t>瑞先</a:t>
                      </a:r>
                      <a:endParaRPr lang="zh-CN" altLang="en-US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7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500" u="none" strike="noStrike">
                          <a:effectLst/>
                          <a:latin typeface="Cambria" panose="02040503050406030204" pitchFamily="18" charset="0"/>
                        </a:rPr>
                        <a:t>钠</a:t>
                      </a:r>
                      <a:endParaRPr lang="zh-CN" altLang="en-US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630mg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594</a:t>
                      </a:r>
                      <a:endParaRPr lang="en-US" altLang="zh-CN" sz="15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1000</a:t>
                      </a:r>
                      <a:endParaRPr lang="en-US" altLang="zh-CN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1000</a:t>
                      </a:r>
                      <a:endParaRPr lang="en-US" altLang="zh-CN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666</a:t>
                      </a:r>
                      <a:endParaRPr lang="en-US" altLang="zh-CN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7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500" u="none" strike="noStrike">
                          <a:effectLst/>
                          <a:latin typeface="Cambria" panose="02040503050406030204" pitchFamily="18" charset="0"/>
                        </a:rPr>
                        <a:t>钾</a:t>
                      </a:r>
                      <a:endParaRPr lang="zh-CN" altLang="en-US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1007mg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940.5</a:t>
                      </a:r>
                      <a:endParaRPr lang="en-US" altLang="zh-CN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1500</a:t>
                      </a:r>
                      <a:endParaRPr lang="en-US" altLang="zh-CN" sz="15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1500</a:t>
                      </a:r>
                      <a:endParaRPr lang="en-US" altLang="zh-CN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1338</a:t>
                      </a:r>
                      <a:endParaRPr lang="en-US" altLang="zh-CN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47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500" u="none" strike="noStrike">
                          <a:effectLst/>
                          <a:latin typeface="Cambria" panose="02040503050406030204" pitchFamily="18" charset="0"/>
                        </a:rPr>
                        <a:t>氯</a:t>
                      </a:r>
                      <a:endParaRPr lang="zh-CN" altLang="en-US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640mg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841.5</a:t>
                      </a:r>
                      <a:endParaRPr lang="en-US" altLang="zh-CN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1250</a:t>
                      </a:r>
                      <a:endParaRPr lang="en-US" altLang="zh-CN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1250</a:t>
                      </a:r>
                      <a:endParaRPr lang="en-US" altLang="zh-CN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1026</a:t>
                      </a:r>
                      <a:endParaRPr lang="en-US" altLang="zh-CN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47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500" u="none" strike="noStrike">
                          <a:effectLst/>
                          <a:latin typeface="Cambria" panose="02040503050406030204" pitchFamily="18" charset="0"/>
                        </a:rPr>
                        <a:t>钙</a:t>
                      </a:r>
                      <a:endParaRPr lang="zh-CN" altLang="en-US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600mg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495</a:t>
                      </a:r>
                      <a:endParaRPr lang="en-US" altLang="zh-CN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800</a:t>
                      </a:r>
                      <a:endParaRPr lang="en-US" altLang="zh-CN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800</a:t>
                      </a:r>
                      <a:endParaRPr lang="en-US" altLang="zh-CN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446</a:t>
                      </a:r>
                      <a:endParaRPr lang="en-US" altLang="zh-CN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47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500" u="none" strike="noStrike">
                          <a:effectLst/>
                          <a:latin typeface="Cambria" panose="02040503050406030204" pitchFamily="18" charset="0"/>
                        </a:rPr>
                        <a:t>镁</a:t>
                      </a:r>
                      <a:endParaRPr lang="zh-CN" altLang="en-US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200mg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198</a:t>
                      </a:r>
                      <a:endParaRPr lang="en-US" altLang="zh-CN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230</a:t>
                      </a:r>
                      <a:endParaRPr lang="en-US" altLang="zh-CN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230</a:t>
                      </a:r>
                      <a:endParaRPr lang="en-US" altLang="zh-CN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160</a:t>
                      </a:r>
                      <a:endParaRPr lang="en-US" altLang="zh-CN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47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500" u="none" strike="noStrike">
                          <a:effectLst/>
                          <a:latin typeface="Cambria" panose="02040503050406030204" pitchFamily="18" charset="0"/>
                        </a:rPr>
                        <a:t>磷</a:t>
                      </a:r>
                      <a:endParaRPr lang="zh-CN" altLang="en-US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470mg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495</a:t>
                      </a:r>
                      <a:endParaRPr lang="en-US" altLang="zh-CN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720</a:t>
                      </a:r>
                      <a:endParaRPr lang="en-US" altLang="zh-CN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720</a:t>
                      </a:r>
                      <a:endParaRPr lang="en-US" altLang="zh-CN" sz="15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353</a:t>
                      </a:r>
                      <a:endParaRPr lang="en-US" altLang="zh-CN" sz="15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354" marR="7354" marT="735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标题 1">
            <a:extLst>
              <a:ext uri="{FF2B5EF4-FFF2-40B4-BE49-F238E27FC236}">
                <a16:creationId xmlns:a16="http://schemas.microsoft.com/office/drawing/2014/main" id="{BB672F59-4F11-433D-8116-11245DE83E57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EN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中的主要成分</a:t>
            </a:r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电解质</a:t>
            </a:r>
            <a:endParaRPr lang="zh-CN" altLang="en-US" sz="28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80181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624494" y="2317027"/>
            <a:ext cx="1890355" cy="3081235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蛋白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碳水化合物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脂肪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膳食纤维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水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矿物质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维生素</a:t>
            </a:r>
            <a:endParaRPr lang="en-US" altLang="zh-CN" sz="2162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微量元素</a:t>
            </a:r>
            <a:endParaRPr lang="en-US" altLang="zh-CN" sz="2162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8555915"/>
              </p:ext>
            </p:extLst>
          </p:nvPr>
        </p:nvGraphicFramePr>
        <p:xfrm>
          <a:off x="3347864" y="1956680"/>
          <a:ext cx="5003882" cy="38019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5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80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42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80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80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42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42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044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3044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3044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82410">
                <a:tc gridSpan="10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0" dirty="0">
                          <a:effectLst/>
                        </a:rPr>
                        <a:t>━━━━━━━━━━━━━━━━━━━━━━━━━━━━━━━━━━━━━━━━━━━━━━━━━━━━━</a:t>
                      </a:r>
                      <a:endParaRPr lang="zh-CN" sz="11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1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0">
                          <a:effectLst/>
                        </a:rPr>
                        <a:t>年龄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0">
                          <a:effectLst/>
                        </a:rPr>
                        <a:t>铁</a:t>
                      </a:r>
                      <a:r>
                        <a:rPr lang="en-US" sz="900" kern="0">
                          <a:effectLst/>
                        </a:rPr>
                        <a:t>Fe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0">
                          <a:effectLst/>
                        </a:rPr>
                        <a:t>碘</a:t>
                      </a:r>
                      <a:r>
                        <a:rPr lang="en-US" sz="900" kern="0">
                          <a:effectLst/>
                        </a:rPr>
                        <a:t>I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0">
                          <a:effectLst/>
                        </a:rPr>
                        <a:t>锌</a:t>
                      </a:r>
                      <a:r>
                        <a:rPr lang="en-US" sz="900" kern="0">
                          <a:effectLst/>
                        </a:rPr>
                        <a:t>Zn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0">
                          <a:effectLst/>
                        </a:rPr>
                        <a:t>硒</a:t>
                      </a:r>
                      <a:r>
                        <a:rPr lang="en-US" sz="900" kern="0">
                          <a:effectLst/>
                        </a:rPr>
                        <a:t>Se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0">
                          <a:effectLst/>
                        </a:rPr>
                        <a:t>铜</a:t>
                      </a:r>
                      <a:r>
                        <a:rPr lang="en-US" sz="900" kern="0">
                          <a:effectLst/>
                        </a:rPr>
                        <a:t>Cu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0">
                          <a:effectLst/>
                        </a:rPr>
                        <a:t>氟</a:t>
                      </a:r>
                      <a:r>
                        <a:rPr lang="en-US" sz="900" kern="0">
                          <a:effectLst/>
                        </a:rPr>
                        <a:t>F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0">
                          <a:effectLst/>
                        </a:rPr>
                        <a:t>铬</a:t>
                      </a:r>
                      <a:r>
                        <a:rPr lang="en-US" sz="900" kern="0">
                          <a:effectLst/>
                        </a:rPr>
                        <a:t>Cr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0">
                          <a:effectLst/>
                        </a:rPr>
                        <a:t>锰</a:t>
                      </a:r>
                      <a:r>
                        <a:rPr lang="en-US" sz="900" kern="0">
                          <a:effectLst/>
                        </a:rPr>
                        <a:t>Mn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0">
                          <a:effectLst/>
                        </a:rPr>
                        <a:t>钼</a:t>
                      </a:r>
                      <a:r>
                        <a:rPr lang="en-US" sz="900" kern="0">
                          <a:effectLst/>
                        </a:rPr>
                        <a:t>Mo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31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Age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AI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RNI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RNI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RNI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AI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AI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AI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AI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AI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31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0">
                          <a:effectLst/>
                        </a:rPr>
                        <a:t>岁</a:t>
                      </a:r>
                      <a:r>
                        <a:rPr lang="en-US" sz="900" kern="0">
                          <a:effectLst/>
                        </a:rPr>
                        <a:t>Year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/mg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/mcg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/mg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</a:rPr>
                        <a:t>/mcg</a:t>
                      </a:r>
                      <a:endParaRPr lang="zh-CN" sz="11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/mg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/mcg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/mcg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/mg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/mcg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410">
                <a:tc gridSpan="10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0" dirty="0">
                          <a:effectLst/>
                        </a:rPr>
                        <a:t>─────────────────────────────────────────────────────</a:t>
                      </a:r>
                      <a:endParaRPr lang="zh-CN" sz="11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02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0</a:t>
                      </a:r>
                      <a:r>
                        <a:rPr lang="zh-CN" sz="900" kern="0">
                          <a:effectLst/>
                        </a:rPr>
                        <a:t>～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0.3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50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1.5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15(AI)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0.4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0.1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sz="1100" kern="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sz="1100" kern="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02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0.5</a:t>
                      </a:r>
                      <a:r>
                        <a:rPr lang="zh-CN" sz="900" kern="0">
                          <a:effectLst/>
                        </a:rPr>
                        <a:t>～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50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8.0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20(AI)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0.6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0.4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15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sz="1100" kern="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sz="1100" kern="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02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</a:t>
                      </a:r>
                      <a:r>
                        <a:rPr lang="zh-CN" sz="900" kern="0">
                          <a:effectLst/>
                        </a:rPr>
                        <a:t>～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12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50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9.0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20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0.8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0.6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20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sz="1100" kern="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15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02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4</a:t>
                      </a:r>
                      <a:r>
                        <a:rPr lang="zh-CN" sz="900" kern="0">
                          <a:effectLst/>
                        </a:rPr>
                        <a:t>～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12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90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12.0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25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1.0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0.8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30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sz="1100" kern="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20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02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7</a:t>
                      </a:r>
                      <a:r>
                        <a:rPr lang="zh-CN" sz="900" kern="0">
                          <a:effectLst/>
                        </a:rPr>
                        <a:t>～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12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90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13.5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35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1.2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1.0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30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sz="1100" kern="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30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02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11</a:t>
                      </a:r>
                      <a:r>
                        <a:rPr lang="zh-CN" sz="900" kern="0">
                          <a:effectLst/>
                        </a:rPr>
                        <a:t>～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*16/18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120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*18/15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45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1.8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1.2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40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sz="1100" kern="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50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02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14</a:t>
                      </a:r>
                      <a:r>
                        <a:rPr lang="zh-CN" sz="900" kern="0">
                          <a:effectLst/>
                        </a:rPr>
                        <a:t>～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</a:rPr>
                        <a:t>*20/25</a:t>
                      </a:r>
                      <a:endParaRPr lang="zh-CN" sz="11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150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*19/16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50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2.0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1.4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40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sz="1100" kern="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50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02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18</a:t>
                      </a:r>
                      <a:r>
                        <a:rPr lang="zh-CN" sz="900" kern="0">
                          <a:effectLst/>
                        </a:rPr>
                        <a:t>～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 dirty="0">
                          <a:effectLst/>
                        </a:rPr>
                        <a:t>*15/20</a:t>
                      </a:r>
                      <a:endParaRPr lang="zh-CN" sz="11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150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*15/12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50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2.0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1.5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50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3.5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60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02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50</a:t>
                      </a:r>
                      <a:r>
                        <a:rPr lang="zh-CN" sz="900" kern="0">
                          <a:effectLst/>
                        </a:rPr>
                        <a:t>～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15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150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11.5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50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2.0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1.5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50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3.5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60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24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0">
                          <a:effectLst/>
                        </a:rPr>
                        <a:t>孕妇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0" dirty="0">
                          <a:effectLst/>
                        </a:rPr>
                        <a:t>────────────────────────────────────────────────</a:t>
                      </a:r>
                      <a:endParaRPr lang="zh-CN" sz="11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02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0">
                          <a:effectLst/>
                        </a:rPr>
                        <a:t>孕早期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15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200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11.5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50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sz="1100" kern="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sz="1100" kern="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sz="1100" kern="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sz="1100" kern="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sz="1100" kern="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02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0">
                          <a:effectLst/>
                        </a:rPr>
                        <a:t>孕中期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25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200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16.5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50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sz="1100" kern="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sz="1100" kern="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sz="1100" kern="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sz="1100" kern="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sz="1100" kern="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02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0">
                          <a:effectLst/>
                        </a:rPr>
                        <a:t>孕晚期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35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200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16.5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50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sz="1100" kern="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sz="1100" kern="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sz="1100" kern="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sz="1100" kern="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sz="1100" kern="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02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0">
                          <a:effectLst/>
                        </a:rPr>
                        <a:t>乳母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25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200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21.5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kern="0">
                          <a:effectLst/>
                        </a:rPr>
                        <a:t>65</a:t>
                      </a:r>
                      <a:endParaRPr lang="zh-CN" sz="11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sz="1100" kern="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sz="1100" kern="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sz="1100" kern="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sz="1100" kern="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zh-CN" sz="1100" kern="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82410">
                <a:tc gridSpan="10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0" dirty="0">
                          <a:effectLst/>
                        </a:rPr>
                        <a:t>─────────────────────────────────────────────────────</a:t>
                      </a:r>
                      <a:endParaRPr lang="zh-CN" sz="11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10" name="标题 1">
            <a:extLst>
              <a:ext uri="{FF2B5EF4-FFF2-40B4-BE49-F238E27FC236}">
                <a16:creationId xmlns:a16="http://schemas.microsoft.com/office/drawing/2014/main" id="{94E00841-36DD-4096-AE30-CD2EAE2B31B7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EN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中的主要成分</a:t>
            </a:r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微量营养素</a:t>
            </a:r>
            <a:endParaRPr lang="zh-CN" altLang="en-US" sz="28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44078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624494" y="2317027"/>
            <a:ext cx="1890355" cy="3081235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蛋白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碳水化合物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脂肪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膳食纤维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水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矿物质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维生素</a:t>
            </a:r>
            <a:endParaRPr lang="en-US" altLang="zh-CN" sz="2162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zh-CN" altLang="en-US" sz="2162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微量元素</a:t>
            </a:r>
            <a:endParaRPr lang="en-US" altLang="zh-CN" sz="2162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992" y="2039034"/>
            <a:ext cx="3065554" cy="3438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3793619" y="5503391"/>
            <a:ext cx="4572000" cy="3536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849" dirty="0">
                <a:solidFill>
                  <a:srgbClr val="FF0000"/>
                </a:solidFill>
              </a:rPr>
              <a:t>维生素制剂临床应用专家共识</a:t>
            </a:r>
            <a:br>
              <a:rPr lang="zh-CN" altLang="en-US" sz="849" dirty="0">
                <a:solidFill>
                  <a:srgbClr val="FF0000"/>
                </a:solidFill>
              </a:rPr>
            </a:br>
            <a:r>
              <a:rPr lang="zh-CN" altLang="en-US" sz="849" dirty="0">
                <a:solidFill>
                  <a:srgbClr val="FF0000"/>
                </a:solidFill>
              </a:rPr>
              <a:t>中华医学会肠外肠内营养学分会、北京医学会肠外肠内营养学分会</a:t>
            </a:r>
            <a:r>
              <a:rPr lang="en-US" altLang="zh-CN" sz="849" dirty="0">
                <a:solidFill>
                  <a:srgbClr val="FF0000"/>
                </a:solidFill>
              </a:rPr>
              <a:t>(</a:t>
            </a:r>
            <a:r>
              <a:rPr lang="zh-CN" altLang="en-US" sz="849" dirty="0">
                <a:solidFill>
                  <a:srgbClr val="FF0000"/>
                </a:solidFill>
              </a:rPr>
              <a:t>发布时间：</a:t>
            </a:r>
            <a:r>
              <a:rPr lang="en-US" altLang="zh-CN" sz="849" dirty="0">
                <a:solidFill>
                  <a:srgbClr val="FF0000"/>
                </a:solidFill>
              </a:rPr>
              <a:t>2015-07)</a:t>
            </a:r>
            <a:endParaRPr lang="zh-CN" altLang="en-US" sz="849" dirty="0">
              <a:solidFill>
                <a:srgbClr val="FF0000"/>
              </a:solidFill>
            </a:endParaRP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2580561B-72AC-4DA5-BA45-71577DD8BD82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EN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中的主要成分</a:t>
            </a:r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微量营养素</a:t>
            </a:r>
            <a:endParaRPr lang="zh-CN" altLang="en-US" sz="28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52330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主要内容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临床营养支持简介</a:t>
            </a: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肠内营养制剂分类及特点</a:t>
            </a: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肠内营养制剂的处方审核要点</a:t>
            </a:r>
            <a:endParaRPr lang="en-US" altLang="zh-CN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肠外营养制剂介绍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肠外营养处方审核要点</a:t>
            </a: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药物营养制剂相互作用</a:t>
            </a: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976053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624494" y="1700809"/>
            <a:ext cx="6984776" cy="43204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营养风险筛查和评估 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NRS2002</a:t>
            </a: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SGA</a:t>
            </a: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PG-SGA</a:t>
            </a: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GLIM</a:t>
            </a: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814A8309-2754-46B3-8108-97458F47EC33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EN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制剂应用适应症</a:t>
            </a:r>
            <a:endParaRPr lang="zh-CN" altLang="en-US" sz="2800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960C73D-1417-4343-A265-DD9CF37346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2161803"/>
            <a:ext cx="8640959" cy="3427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745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624494" y="1700809"/>
            <a:ext cx="6984776" cy="43204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营养风险筛查和评估 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NRS2002</a:t>
            </a: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SGA</a:t>
            </a: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PG-SGA</a:t>
            </a: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GLIM</a:t>
            </a: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814A8309-2754-46B3-8108-97458F47EC33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EN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制剂应用适应症</a:t>
            </a:r>
            <a:endParaRPr lang="zh-CN" altLang="en-US" sz="2800" b="1" dirty="0"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6" name="表格 2">
            <a:extLst>
              <a:ext uri="{FF2B5EF4-FFF2-40B4-BE49-F238E27FC236}">
                <a16:creationId xmlns:a16="http://schemas.microsoft.com/office/drawing/2014/main" id="{2D0A7CBE-F083-4E9C-A18D-B42A76EB11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88083"/>
              </p:ext>
            </p:extLst>
          </p:nvPr>
        </p:nvGraphicFramePr>
        <p:xfrm>
          <a:off x="611560" y="2711827"/>
          <a:ext cx="7920879" cy="307515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505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63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02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87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988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指标</a:t>
                      </a: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</a:t>
                      </a:r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级</a:t>
                      </a: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</a:t>
                      </a:r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级</a:t>
                      </a: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</a:t>
                      </a:r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级</a:t>
                      </a: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885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近期（</a:t>
                      </a: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周）体质量改变</a:t>
                      </a: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无</a:t>
                      </a: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升高</a:t>
                      </a: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减少</a:t>
                      </a: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&lt;5%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减少</a:t>
                      </a: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&gt;5%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9885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饮食改变</a:t>
                      </a: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无</a:t>
                      </a: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减少</a:t>
                      </a: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不进食</a:t>
                      </a: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低热量流食</a:t>
                      </a: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079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胃肠道症状（持续</a:t>
                      </a: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周）</a:t>
                      </a: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无</a:t>
                      </a: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食欲不减</a:t>
                      </a: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轻微恶心、呕吐</a:t>
                      </a: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严重恶心、呕吐</a:t>
                      </a: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9885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活动能力改变</a:t>
                      </a: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无</a:t>
                      </a: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减退</a:t>
                      </a: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能下床走动</a:t>
                      </a: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卧床</a:t>
                      </a: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9885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应激反应</a:t>
                      </a: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无</a:t>
                      </a: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低度</a:t>
                      </a: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中度</a:t>
                      </a: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高度</a:t>
                      </a: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9885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肌肉消耗</a:t>
                      </a: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无</a:t>
                      </a: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轻度</a:t>
                      </a: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重度</a:t>
                      </a: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9885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三头肌皮褶厚度</a:t>
                      </a: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正常</a:t>
                      </a: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轻度减少</a:t>
                      </a: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重度减少</a:t>
                      </a: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9885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踝部水肿</a:t>
                      </a: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无</a:t>
                      </a: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轻度</a:t>
                      </a: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重度</a:t>
                      </a: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9885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>
                          <a:solidFill>
                            <a:srgbClr val="0070C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评定结果</a:t>
                      </a: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endParaRPr lang="zh-CN" altLang="en-US" sz="1400" dirty="0">
                        <a:solidFill>
                          <a:srgbClr val="0070C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14" marR="91414"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F54E926C-3364-4597-B7FE-1721C60785A1}"/>
              </a:ext>
            </a:extLst>
          </p:cNvPr>
          <p:cNvSpPr txBox="1"/>
          <p:nvPr/>
        </p:nvSpPr>
        <p:spPr>
          <a:xfrm>
            <a:off x="3347864" y="2334369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营养不良评定</a:t>
            </a:r>
            <a:r>
              <a:rPr lang="en-US" altLang="zh-CN" sz="1800" b="1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-SGA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37541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624494" y="1700809"/>
            <a:ext cx="6984776" cy="250657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营养风险筛查和评估 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NRS2002</a:t>
            </a: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SGA</a:t>
            </a: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PG-SGA</a:t>
            </a: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GLIM</a:t>
            </a:r>
          </a:p>
          <a:p>
            <a:pPr>
              <a:buFont typeface="Wingdings" panose="05000000000000000000" pitchFamily="2" charset="2"/>
              <a:buChar char="l"/>
            </a:pP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周内不能进食</a:t>
            </a: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1-2</a:t>
            </a: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周进食量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&lt;60%</a:t>
            </a: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，每日少于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600kcal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近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个月体重非自愿下降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&gt;5%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近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个月体重非自愿下降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&gt;15%</a:t>
            </a:r>
          </a:p>
        </p:txBody>
      </p:sp>
      <p:sp>
        <p:nvSpPr>
          <p:cNvPr id="9" name="内容占位符 2"/>
          <p:cNvSpPr txBox="1">
            <a:spLocks/>
          </p:cNvSpPr>
          <p:nvPr/>
        </p:nvSpPr>
        <p:spPr>
          <a:xfrm>
            <a:off x="624495" y="4262980"/>
            <a:ext cx="7895011" cy="1111973"/>
          </a:xfrm>
          <a:prstGeom prst="rect">
            <a:avLst/>
          </a:prstGeom>
        </p:spPr>
        <p:txBody>
          <a:bodyPr vert="horz" lIns="70602" tIns="35301" rIns="70602" bIns="35301" rtlCol="0">
            <a:normAutofit/>
          </a:bodyPr>
          <a:lstStyle>
            <a:lvl1pPr marL="342917" indent="-342917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88" indent="-285765" algn="l" defTabSz="91444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9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2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5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9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53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6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9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病因：神经系统疾病引起的吞咽困难，神经性厌食症，恶性肿瘤，慢性阻塞性肺病，慢性感染及炎症状态，肝、胆、胰或肠道疾病引起的吸收消化不良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........</a:t>
            </a: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814A8309-2754-46B3-8108-97458F47EC33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EN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制剂应用适应症</a:t>
            </a:r>
            <a:endParaRPr lang="zh-CN" altLang="en-US" sz="28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07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>
            <a:extLst>
              <a:ext uri="{FF2B5EF4-FFF2-40B4-BE49-F238E27FC236}">
                <a16:creationId xmlns:a16="http://schemas.microsoft.com/office/drawing/2014/main" id="{943C016D-880A-4AD6-9DCF-8C5536A642E9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EN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制剂应用</a:t>
            </a:r>
            <a:r>
              <a:rPr kumimoji="1"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禁忌症</a:t>
            </a:r>
            <a:endParaRPr lang="zh-CN" altLang="en-US" sz="28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1E05DFD6-E60A-4276-964E-05906825F85D}"/>
              </a:ext>
            </a:extLst>
          </p:cNvPr>
          <p:cNvSpPr txBox="1">
            <a:spLocks/>
          </p:cNvSpPr>
          <p:nvPr/>
        </p:nvSpPr>
        <p:spPr>
          <a:xfrm>
            <a:off x="708100" y="1484784"/>
            <a:ext cx="8136904" cy="388843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6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严重胃肠功能紊乱、胃肠道减压休息期</a:t>
            </a:r>
            <a:endParaRPr lang="en-US" altLang="zh-CN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完全性肠道梗阻</a:t>
            </a:r>
            <a:endParaRPr lang="en-US" altLang="zh-CN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胃肠道出血</a:t>
            </a:r>
            <a:endParaRPr lang="en-US" altLang="zh-CN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严重吸收不良或严重代谢紊乱</a:t>
            </a:r>
            <a:endParaRPr lang="en-US" altLang="zh-CN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严重疾病应激期</a:t>
            </a:r>
            <a:endParaRPr lang="en-US" altLang="zh-CN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伦理问题预期寿命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109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内容占位符 3" descr="24543_71a8851a-889d-4e29-82c3-96d5835e2f66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705" t="-1782" r="-1021" b="-2859"/>
          <a:stretch/>
        </p:blipFill>
        <p:spPr>
          <a:xfrm>
            <a:off x="4355976" y="1393352"/>
            <a:ext cx="4003104" cy="4962998"/>
          </a:xfrm>
        </p:spPr>
      </p:pic>
      <p:sp>
        <p:nvSpPr>
          <p:cNvPr id="11" name="内容占位符 2"/>
          <p:cNvSpPr txBox="1">
            <a:spLocks/>
          </p:cNvSpPr>
          <p:nvPr/>
        </p:nvSpPr>
        <p:spPr>
          <a:xfrm>
            <a:off x="710729" y="1844824"/>
            <a:ext cx="4003104" cy="2520280"/>
          </a:xfrm>
          <a:prstGeom prst="rect">
            <a:avLst/>
          </a:prstGeom>
        </p:spPr>
        <p:txBody>
          <a:bodyPr vert="horz" lIns="70602" tIns="35301" rIns="70602" bIns="35301" rtlCol="0">
            <a:normAutofit/>
          </a:bodyPr>
          <a:lstStyle>
            <a:lvl1pPr marL="342917" indent="-342917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88" indent="-285765" algn="l" defTabSz="91444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9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2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5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9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53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6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9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经口进食</a:t>
            </a: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鼻胃管  </a:t>
            </a:r>
            <a:r>
              <a:rPr lang="zh-CN" altLang="en-US" sz="1390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推注、滴注</a:t>
            </a:r>
            <a:endParaRPr lang="en-US" altLang="zh-CN" sz="1853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鼻十二指肠管   </a:t>
            </a:r>
            <a:r>
              <a:rPr lang="zh-CN" altLang="en-US" sz="1390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滴注、泵入</a:t>
            </a:r>
            <a:endParaRPr lang="en-US" altLang="zh-CN" sz="1390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经皮内镜下胃造口  </a:t>
            </a:r>
            <a:r>
              <a:rPr lang="zh-CN" altLang="en-US" sz="1390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推注、滴注</a:t>
            </a:r>
            <a:endParaRPr lang="en-US" altLang="zh-CN" sz="1390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空肠造口术  </a:t>
            </a:r>
            <a:r>
              <a:rPr lang="zh-CN" altLang="en-US" sz="1390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连续泵入</a:t>
            </a:r>
            <a:endParaRPr lang="en-US" altLang="zh-CN" sz="1390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43D35386-C6BA-45F8-89B0-3A315DB9D643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EN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制剂给药途径</a:t>
            </a:r>
            <a:endParaRPr lang="zh-CN" altLang="en-US" sz="28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9511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710729" y="1268760"/>
            <a:ext cx="6597575" cy="316835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能量、蛋白与液量</a:t>
            </a: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3004" indent="-353004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根据不同患者个体化情况确定能量及蛋白需求</a:t>
            </a: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3004" indent="-353004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结合患者出入量确定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EN</a:t>
            </a: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液量</a:t>
            </a: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3004" indent="-353004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选择不同蛋白含量及不同能量密度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EN</a:t>
            </a: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制剂（可稀释）</a:t>
            </a: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2B659888-7E49-4F2F-B911-09A2C664C39F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EN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处方审核要点</a:t>
            </a:r>
            <a:endParaRPr lang="zh-CN" altLang="en-US" sz="28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96996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710729" y="1240489"/>
            <a:ext cx="7831782" cy="354725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TP</a:t>
            </a: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整蛋白 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SP</a:t>
            </a: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短肽  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AA</a:t>
            </a: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氨基酸</a:t>
            </a: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3004" indent="-353004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首选标准型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EN</a:t>
            </a: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制剂</a:t>
            </a: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3004" indent="-353004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低蛋白血症优选高蛋白配方</a:t>
            </a: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3004" indent="-353004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对于明确肠道功能障碍考虑首选预消化配方，如：肠道梗阻风险、蠕动障碍、急重症胰腺炎、短肠综合症等</a:t>
            </a: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3004" indent="-353004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应用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TP</a:t>
            </a: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制剂导致持续腹泻无法改善的考虑更换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SP</a:t>
            </a: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AA</a:t>
            </a:r>
          </a:p>
          <a:p>
            <a:pPr marL="353004" indent="-353004">
              <a:buFont typeface="+mj-lt"/>
              <a:buAutoNum type="arabicPeriod"/>
            </a:pP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3004" indent="-353004">
              <a:buFont typeface="+mj-lt"/>
              <a:buAutoNum type="arabicPeriod"/>
            </a:pP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625271" y="5347660"/>
            <a:ext cx="7172228" cy="448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0628" indent="-220628">
              <a:buFont typeface="Wingdings" charset="2"/>
              <a:buChar char="Ø"/>
            </a:pPr>
            <a:r>
              <a:rPr lang="en-US" altLang="zh-CN" sz="772" dirty="0" err="1">
                <a:solidFill>
                  <a:srgbClr val="FF0000"/>
                </a:solidFill>
              </a:rPr>
              <a:t>Heimburger</a:t>
            </a:r>
            <a:r>
              <a:rPr lang="en-US" altLang="zh-CN" sz="772" dirty="0">
                <a:solidFill>
                  <a:srgbClr val="FF0000"/>
                </a:solidFill>
              </a:rPr>
              <a:t> D C , </a:t>
            </a:r>
            <a:r>
              <a:rPr lang="en-US" altLang="zh-CN" sz="772" dirty="0" err="1">
                <a:solidFill>
                  <a:srgbClr val="FF0000"/>
                </a:solidFill>
              </a:rPr>
              <a:t>Geels</a:t>
            </a:r>
            <a:r>
              <a:rPr lang="en-US" altLang="zh-CN" sz="772" dirty="0">
                <a:solidFill>
                  <a:srgbClr val="FF0000"/>
                </a:solidFill>
              </a:rPr>
              <a:t> V J , </a:t>
            </a:r>
            <a:r>
              <a:rPr lang="en-US" altLang="zh-CN" sz="772" dirty="0" err="1">
                <a:solidFill>
                  <a:srgbClr val="FF0000"/>
                </a:solidFill>
              </a:rPr>
              <a:t>Bilbrey</a:t>
            </a:r>
            <a:r>
              <a:rPr lang="en-US" altLang="zh-CN" sz="772" dirty="0">
                <a:solidFill>
                  <a:srgbClr val="FF0000"/>
                </a:solidFill>
              </a:rPr>
              <a:t> J , et al. Effects of small-peptide and whole-protein enteral feedings on serum proteins and diarrhea in critically ill patients: a randomized trial.[J]. </a:t>
            </a:r>
            <a:r>
              <a:rPr lang="en-US" altLang="zh-CN" sz="772" dirty="0" err="1">
                <a:solidFill>
                  <a:srgbClr val="FF0000"/>
                </a:solidFill>
              </a:rPr>
              <a:t>Jpen</a:t>
            </a:r>
            <a:r>
              <a:rPr lang="en-US" altLang="zh-CN" sz="772" dirty="0">
                <a:solidFill>
                  <a:srgbClr val="FF0000"/>
                </a:solidFill>
              </a:rPr>
              <a:t> J </a:t>
            </a:r>
            <a:r>
              <a:rPr lang="en-US" altLang="zh-CN" sz="772" dirty="0" err="1">
                <a:solidFill>
                  <a:srgbClr val="FF0000"/>
                </a:solidFill>
              </a:rPr>
              <a:t>Parenter</a:t>
            </a:r>
            <a:r>
              <a:rPr lang="en-US" altLang="zh-CN" sz="772" dirty="0">
                <a:solidFill>
                  <a:srgbClr val="FF0000"/>
                </a:solidFill>
              </a:rPr>
              <a:t> Enteral </a:t>
            </a:r>
            <a:r>
              <a:rPr lang="en-US" altLang="zh-CN" sz="772" dirty="0" err="1">
                <a:solidFill>
                  <a:srgbClr val="FF0000"/>
                </a:solidFill>
              </a:rPr>
              <a:t>Nutr</a:t>
            </a:r>
            <a:r>
              <a:rPr lang="en-US" altLang="zh-CN" sz="772" dirty="0">
                <a:solidFill>
                  <a:srgbClr val="FF0000"/>
                </a:solidFill>
              </a:rPr>
              <a:t>, 1997, 21(3):162-167.</a:t>
            </a:r>
          </a:p>
          <a:p>
            <a:pPr marL="220628" indent="-220628">
              <a:buFont typeface="Wingdings" charset="2"/>
              <a:buChar char="Ø"/>
            </a:pPr>
            <a:r>
              <a:rPr lang="zh-CN" altLang="en-US" sz="772" dirty="0">
                <a:solidFill>
                  <a:srgbClr val="FF0000"/>
                </a:solidFill>
              </a:rPr>
              <a:t>神经系统疾病肠内营养支持中国专家共识（第二版）</a:t>
            </a:r>
            <a:endParaRPr lang="en-US" altLang="zh-CN" sz="772" dirty="0">
              <a:solidFill>
                <a:srgbClr val="FF0000"/>
              </a:solidFill>
            </a:endParaRP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6C674607-85E4-4B9B-AE5C-2E6B958A228D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EN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处方审核要点</a:t>
            </a:r>
            <a:endParaRPr lang="zh-CN" altLang="en-US" sz="28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222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710729" y="1340768"/>
            <a:ext cx="7749703" cy="34035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碳水化合物类型 是否需要膳食纤维</a:t>
            </a: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3004" indent="-353004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糖耐量异常患者优先选含有抗性淀粉配方</a:t>
            </a: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3004" indent="-353004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危重症患者、存在胃肠道功能麻痹、不完全型肠梗阻、克罗恩病发作期、应激性胃肠道功能不全等应考虑无渣配方</a:t>
            </a: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3004" indent="-353004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添加膳食纤维可有助于缓解腹泻，优选添加可溶性膳食纤维的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EN</a:t>
            </a: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制剂</a:t>
            </a: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3004" indent="-353004">
              <a:lnSpc>
                <a:spcPct val="150000"/>
              </a:lnSpc>
              <a:buFont typeface="+mj-lt"/>
              <a:buAutoNum type="arabicPeriod"/>
            </a:pP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47277" y="5028898"/>
            <a:ext cx="7467198" cy="1042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2377" indent="-132377">
              <a:buFont typeface="Wingdings" charset="2"/>
              <a:buChar char="Ø"/>
            </a:pPr>
            <a:r>
              <a:rPr lang="en-US" altLang="zh-CN" sz="772" dirty="0" err="1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Mcclave</a:t>
            </a:r>
            <a:r>
              <a:rPr lang="en-US" altLang="zh-CN" sz="772" dirty="0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 S A , Chang W K . Feeding the Hypotensive Patient: Does Enteral Feeding Precipitate or Protect Against Ischemic Bowel?[J]. Nutrition in Clinical Practice Official Publication of the American Society for Parenteral &amp; Enteral Nutrition, 2003, 18(4):279-84.</a:t>
            </a:r>
          </a:p>
          <a:p>
            <a:pPr marL="132377" indent="-132377">
              <a:buFont typeface="Wingdings" charset="2"/>
              <a:buChar char="Ø"/>
            </a:pPr>
            <a:r>
              <a:rPr lang="en-US" altLang="zh-CN" sz="772" dirty="0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 Reis A M D , </a:t>
            </a:r>
            <a:r>
              <a:rPr lang="en-US" altLang="zh-CN" sz="772" dirty="0" err="1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Fruchtenicht</a:t>
            </a:r>
            <a:r>
              <a:rPr lang="en-US" altLang="zh-CN" sz="772" dirty="0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, Ana </a:t>
            </a:r>
            <a:r>
              <a:rPr lang="en-US" altLang="zh-CN" sz="772" dirty="0" err="1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Valéria</a:t>
            </a:r>
            <a:r>
              <a:rPr lang="en-US" altLang="zh-CN" sz="772" dirty="0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, Loss, </a:t>
            </a:r>
            <a:r>
              <a:rPr lang="en-US" altLang="zh-CN" sz="772" dirty="0" err="1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Sérgio</a:t>
            </a:r>
            <a:r>
              <a:rPr lang="en-US" altLang="zh-CN" sz="772" dirty="0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 Henrique, et al. Use of dietary fibers in enteral nutrition of critically ill patients: a systematic review[J]. Rev. bras. ter. </a:t>
            </a:r>
            <a:r>
              <a:rPr lang="en-US" altLang="zh-CN" sz="772" dirty="0" err="1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intensiva</a:t>
            </a:r>
            <a:r>
              <a:rPr lang="en-US" altLang="zh-CN" sz="772" dirty="0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, 2018, 30.</a:t>
            </a:r>
          </a:p>
          <a:p>
            <a:pPr marL="132377" indent="-132377">
              <a:buFont typeface="Wingdings" charset="2"/>
              <a:buChar char="Ø"/>
            </a:pPr>
            <a:r>
              <a:rPr lang="en-US" altLang="zh-CN" sz="772" dirty="0" err="1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Mazuin</a:t>
            </a:r>
            <a:r>
              <a:rPr lang="en-US" altLang="zh-CN" sz="772" dirty="0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 K Z . Fiber and prebiotic supplementation in enteral nutrition: A systematic review and meta-analysis.[J]. World Journal of Gastroenterology, 2015(15):1-10.</a:t>
            </a:r>
          </a:p>
          <a:p>
            <a:pPr marL="132377" indent="-132377">
              <a:buFont typeface="Wingdings" charset="2"/>
              <a:buChar char="Ø"/>
            </a:pPr>
            <a:endParaRPr lang="en-US" altLang="zh-CN" sz="772" dirty="0">
              <a:solidFill>
                <a:srgbClr val="FF000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pPr marL="132377" indent="-132377">
              <a:buFont typeface="Wingdings" charset="2"/>
              <a:buChar char="Ø"/>
            </a:pPr>
            <a:endParaRPr lang="en-US" altLang="zh-CN" sz="772" dirty="0">
              <a:solidFill>
                <a:srgbClr val="FF000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A4F15489-E422-4C13-B1AA-4D7FCE54AD67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EN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处方审核要点</a:t>
            </a:r>
            <a:endParaRPr lang="zh-CN" altLang="en-US" sz="28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97467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710728" y="1412776"/>
            <a:ext cx="7245647" cy="357194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脂肪供能比例以及类型</a:t>
            </a: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3004" indent="-353004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高脂血症、心血管疾病、糖尿病优选富含单不饱和脂肪酸制剂</a:t>
            </a: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3004" indent="-353004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肿瘤患者有条件可提高脂肪供能比例</a:t>
            </a: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3004" indent="-353004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慢阻肺急性加重患者高脂低糖配方不推荐</a:t>
            </a: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3004" indent="-353004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急性胰腺炎患者推荐低脂配方</a:t>
            </a: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3004" indent="-353004">
              <a:lnSpc>
                <a:spcPct val="150000"/>
              </a:lnSpc>
              <a:buFont typeface="+mj-lt"/>
              <a:buAutoNum type="arabicPeriod"/>
            </a:pP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515849" y="5327334"/>
            <a:ext cx="7728215" cy="686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0628" indent="-220628">
              <a:buFont typeface="Wingdings" charset="2"/>
              <a:buChar char="Ø"/>
            </a:pPr>
            <a:r>
              <a:rPr lang="en-US" altLang="zh-CN" sz="772" dirty="0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Bischoff S C , Austin P , </a:t>
            </a:r>
            <a:r>
              <a:rPr lang="en-US" altLang="zh-CN" sz="772" dirty="0" err="1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Boeykens</a:t>
            </a:r>
            <a:r>
              <a:rPr lang="en-US" altLang="zh-CN" sz="772" dirty="0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 K , et al. ESPEN guideline on home enteral nutrition[J]. Clinical Nutrition, 2019, 39(1).</a:t>
            </a:r>
          </a:p>
          <a:p>
            <a:pPr marL="220628" indent="-220628">
              <a:buFont typeface="Wingdings" charset="2"/>
              <a:buChar char="Ø"/>
            </a:pPr>
            <a:r>
              <a:rPr lang="zh-CN" altLang="en-US" sz="772" dirty="0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中国呼吸危重症患者营养支持治疗专家共识</a:t>
            </a:r>
            <a:endParaRPr lang="en-US" altLang="zh-CN" sz="772" dirty="0">
              <a:solidFill>
                <a:srgbClr val="FF000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pPr marL="220628" indent="-220628">
              <a:buFont typeface="Wingdings" charset="2"/>
              <a:buChar char="Ø"/>
            </a:pPr>
            <a:r>
              <a:rPr lang="zh-CN" altLang="en-US" sz="772" dirty="0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肿瘤患者营养支持指南</a:t>
            </a:r>
            <a:endParaRPr lang="en-US" altLang="zh-CN" sz="772" dirty="0">
              <a:solidFill>
                <a:srgbClr val="FF000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pPr marL="220628" indent="-220628">
              <a:buFont typeface="Wingdings" charset="2"/>
              <a:buChar char="Ø"/>
            </a:pPr>
            <a:r>
              <a:rPr lang="en-US" altLang="zh-CN" sz="772" dirty="0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Brito M , </a:t>
            </a:r>
            <a:r>
              <a:rPr lang="en-US" altLang="zh-CN" sz="772" dirty="0" err="1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Gonçalo</a:t>
            </a:r>
            <a:r>
              <a:rPr lang="en-US" altLang="zh-CN" sz="772" dirty="0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lang="en-US" altLang="zh-CN" sz="772" dirty="0" err="1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Nunes</a:t>
            </a:r>
            <a:r>
              <a:rPr lang="en-US" altLang="zh-CN" sz="772" dirty="0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, Fonseca J . Comment to "ESPEN guideline on clinical nutrition in acute and chronic pancreatitis"[J]. Clinical Nutrition, 2020.</a:t>
            </a:r>
          </a:p>
          <a:p>
            <a:pPr marL="220628" indent="-220628">
              <a:buFont typeface="Wingdings" charset="2"/>
              <a:buChar char="Ø"/>
            </a:pPr>
            <a:endParaRPr lang="en-US" altLang="zh-CN" sz="772" dirty="0">
              <a:solidFill>
                <a:srgbClr val="FF000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D7D19B58-2C88-4D77-A5E7-1E04DB779BD1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EN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处方审核要点</a:t>
            </a:r>
            <a:endParaRPr lang="zh-CN" altLang="en-US" sz="28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9324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817152" y="1268760"/>
            <a:ext cx="2724335" cy="3307357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给药途径</a:t>
            </a: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浓度</a:t>
            </a: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速度</a:t>
            </a: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渗透压</a:t>
            </a: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蛋白类型</a:t>
            </a: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乳糖</a:t>
            </a: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麦胶</a:t>
            </a: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3004" indent="-353004">
              <a:lnSpc>
                <a:spcPct val="150000"/>
              </a:lnSpc>
              <a:buFont typeface="+mj-lt"/>
              <a:buAutoNum type="arabicPeriod"/>
            </a:pP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内容占位符 2"/>
          <p:cNvSpPr txBox="1">
            <a:spLocks/>
          </p:cNvSpPr>
          <p:nvPr/>
        </p:nvSpPr>
        <p:spPr>
          <a:xfrm>
            <a:off x="4283968" y="1560270"/>
            <a:ext cx="2420480" cy="2724335"/>
          </a:xfrm>
          <a:prstGeom prst="rect">
            <a:avLst/>
          </a:prstGeom>
        </p:spPr>
        <p:txBody>
          <a:bodyPr vert="horz" lIns="70602" tIns="35301" rIns="70602" bIns="35301" rtlCol="0">
            <a:normAutofit/>
          </a:bodyPr>
          <a:lstStyle>
            <a:lvl1pPr marL="342917" indent="-342917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88" indent="-285765" algn="l" defTabSz="91444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9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2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5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9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53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6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9" indent="-228612" algn="l" defTabSz="9144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3004" indent="-353004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78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调一调</a:t>
            </a:r>
            <a:endParaRPr lang="en-US" altLang="zh-CN" sz="278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3004" indent="-353004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78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试一试</a:t>
            </a:r>
            <a:endParaRPr lang="en-US" altLang="zh-CN" sz="278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3004" indent="-353004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78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看一看</a:t>
            </a:r>
            <a:endParaRPr lang="en-US" altLang="zh-CN" sz="278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sz="2162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sz="2162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EE7D9502-2A3C-44D6-A310-2B7ED6EF5F96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EN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制剂的选择</a:t>
            </a:r>
            <a:endParaRPr lang="zh-CN" altLang="en-US" sz="28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504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710729" y="1121655"/>
            <a:ext cx="5337472" cy="417955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何时应用，尽量满足生理规律 </a:t>
            </a: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如何保存及加热，注意洁净度，未拆封室温放置，尽量当日用完，室温放置、温水加热</a:t>
            </a: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注意浓度、速度、角度</a:t>
            </a: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定时冲洗：每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4-6</a:t>
            </a: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小时温开水冲洗；输注完毕冲洗；给药后冲洗。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造口敷料及时更换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6" t="35593" r="71193" b="14295"/>
          <a:stretch/>
        </p:blipFill>
        <p:spPr bwMode="auto">
          <a:xfrm>
            <a:off x="6128763" y="1872237"/>
            <a:ext cx="2529739" cy="36139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直接连接符 2"/>
          <p:cNvCxnSpPr/>
          <p:nvPr/>
        </p:nvCxnSpPr>
        <p:spPr>
          <a:xfrm flipH="1">
            <a:off x="7393632" y="1955635"/>
            <a:ext cx="1" cy="344711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标题 1">
            <a:extLst>
              <a:ext uri="{FF2B5EF4-FFF2-40B4-BE49-F238E27FC236}">
                <a16:creationId xmlns:a16="http://schemas.microsoft.com/office/drawing/2014/main" id="{EE6B2866-8C51-46C7-8F76-A8921E1219E8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EN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应用注意事项</a:t>
            </a:r>
            <a:endParaRPr lang="zh-CN" altLang="en-US" sz="28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7470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内容占位符 2"/>
          <p:cNvSpPr>
            <a:spLocks noGrp="1"/>
          </p:cNvSpPr>
          <p:nvPr>
            <p:ph idx="1"/>
          </p:nvPr>
        </p:nvSpPr>
        <p:spPr>
          <a:xfrm>
            <a:off x="710729" y="1340768"/>
            <a:ext cx="7672616" cy="4248472"/>
          </a:xfrm>
        </p:spPr>
        <p:txBody>
          <a:bodyPr>
            <a:normAutofit lnSpcReduction="10000"/>
          </a:bodyPr>
          <a:lstStyle/>
          <a:p>
            <a:pPr>
              <a:lnSpc>
                <a:spcPct val="160000"/>
              </a:lnSpc>
              <a:buFont typeface="Wingdings" panose="05000000000000000000" pitchFamily="2" charset="2"/>
              <a:buChar char="l"/>
            </a:pP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ESPEN</a:t>
            </a: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指南：家庭肠内营养</a:t>
            </a: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l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恶性肿瘤放射治疗患者肠内营养专家共识</a:t>
            </a: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l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神经系统疾病肠内营养支持中国专家共识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第二版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l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极低出生体重儿尽早达到足量肠内营养喂养策略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极低出生体重儿喂养指南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解读</a:t>
            </a: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l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加速康复外科围术期营养支持中国专家共识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(2019</a:t>
            </a: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版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l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重症患者早期肠内营养支持专家共识</a:t>
            </a:r>
            <a:endParaRPr lang="en-US" altLang="zh-CN" sz="185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l"/>
            </a:pP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肠内营养临床药学共识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第二版</a:t>
            </a: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388A2EFF-997B-4D8D-918B-EAE45A930E52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EN</a:t>
            </a:r>
            <a:r>
              <a:rPr kumimoji="1"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应用注意事项</a:t>
            </a:r>
            <a:endParaRPr lang="zh-CN" altLang="en-US" sz="28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84264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主要内容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临床营养支持简介</a:t>
            </a: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肠内营养制剂分类及特点</a:t>
            </a: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肠内营养制剂的处方审核要点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肠外营养制剂介绍</a:t>
            </a:r>
            <a:endParaRPr lang="en-US" altLang="zh-CN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肠外营养处方审核要点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肠外营养设计案例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buNone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237327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628732" y="3932657"/>
            <a:ext cx="591829" cy="472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71" b="1" dirty="0">
                <a:solidFill>
                  <a:schemeClr val="bg1"/>
                </a:solidFill>
              </a:rPr>
              <a:t>EN</a:t>
            </a:r>
            <a:endParaRPr lang="zh-CN" altLang="en-US" sz="2471" b="1" dirty="0">
              <a:solidFill>
                <a:schemeClr val="bg1"/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679A82F-515F-41E6-91DA-7833F866757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3297" y="1927836"/>
            <a:ext cx="5316197" cy="328425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38D5C09-FF2A-4959-8D79-4FC718EA10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362" y="1927836"/>
            <a:ext cx="2181311" cy="2899119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B562E3D5-8B23-4FA8-B953-B9D5A4C3B1AA}"/>
              </a:ext>
            </a:extLst>
          </p:cNvPr>
          <p:cNvSpPr txBox="1"/>
          <p:nvPr/>
        </p:nvSpPr>
        <p:spPr>
          <a:xfrm>
            <a:off x="5912849" y="5003920"/>
            <a:ext cx="2724335" cy="306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ASPEN</a:t>
            </a:r>
            <a:r>
              <a:rPr lang="zh-CN" altLang="en-US" sz="13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的前主席 </a:t>
            </a:r>
            <a:r>
              <a:rPr lang="en-US" altLang="zh-CN" sz="13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Gordon Sacks</a:t>
            </a:r>
            <a:endParaRPr lang="zh-CN" altLang="en-US" sz="139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DA410C22-7B85-4B73-8E55-9FB3D4A4341D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肠外营养制剂（</a:t>
            </a:r>
            <a:r>
              <a:rPr lang="en-US" altLang="zh-CN" sz="2800" b="1" dirty="0">
                <a:latin typeface="微软雅黑" pitchFamily="34" charset="-122"/>
                <a:ea typeface="微软雅黑" pitchFamily="34" charset="-122"/>
              </a:rPr>
              <a:t>parental nutrition PN</a:t>
            </a:r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43B0078-9726-41B9-96C4-FAE82DFD5E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29" y="5342682"/>
            <a:ext cx="1514686" cy="79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89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13686" y="1423892"/>
            <a:ext cx="6848307" cy="857199"/>
          </a:xfrm>
        </p:spPr>
        <p:txBody>
          <a:bodyPr>
            <a:normAutofit/>
          </a:bodyPr>
          <a:lstStyle/>
          <a:p>
            <a:pPr algn="l"/>
            <a:r>
              <a:rPr lang="en-US" altLang="zh-CN" sz="2162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2016 ISMP High-Alert Medications</a:t>
            </a:r>
            <a:r>
              <a:rPr lang="zh-CN" altLang="en-US" sz="2162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（高警示药品）</a:t>
            </a:r>
          </a:p>
        </p:txBody>
      </p:sp>
      <p:sp>
        <p:nvSpPr>
          <p:cNvPr id="4" name="矩形 3"/>
          <p:cNvSpPr/>
          <p:nvPr/>
        </p:nvSpPr>
        <p:spPr>
          <a:xfrm>
            <a:off x="4628732" y="3932657"/>
            <a:ext cx="591829" cy="472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71" b="1" dirty="0">
                <a:solidFill>
                  <a:schemeClr val="bg1"/>
                </a:solidFill>
              </a:rPr>
              <a:t>EN</a:t>
            </a:r>
            <a:endParaRPr lang="zh-CN" altLang="en-US" sz="2471" b="1" dirty="0">
              <a:solidFill>
                <a:schemeClr val="bg1"/>
              </a:solidFill>
            </a:endParaRPr>
          </a:p>
        </p:txBody>
      </p:sp>
      <p:pic>
        <p:nvPicPr>
          <p:cNvPr id="8" name="Picture 2" descr="C:\Users\c\Desktop\ppt模板（红）2.png">
            <a:extLst>
              <a:ext uri="{FF2B5EF4-FFF2-40B4-BE49-F238E27FC236}">
                <a16:creationId xmlns:a16="http://schemas.microsoft.com/office/drawing/2014/main" id="{911BDD3C-E7D4-498B-A03E-21CD018FA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29539" y="1038257"/>
            <a:ext cx="1870475" cy="465780"/>
          </a:xfrm>
          <a:prstGeom prst="rect">
            <a:avLst/>
          </a:prstGeom>
          <a:noFill/>
        </p:spPr>
      </p:pic>
      <p:pic>
        <p:nvPicPr>
          <p:cNvPr id="9" name="Picture 4" descr="C:\Users\c\Desktop\ppt模板（红）3.png">
            <a:extLst>
              <a:ext uri="{FF2B5EF4-FFF2-40B4-BE49-F238E27FC236}">
                <a16:creationId xmlns:a16="http://schemas.microsoft.com/office/drawing/2014/main" id="{6D3026FB-F4DD-4C92-8E10-8240E2001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0902" y="1038257"/>
            <a:ext cx="2767716" cy="465780"/>
          </a:xfrm>
          <a:prstGeom prst="rect">
            <a:avLst/>
          </a:prstGeom>
          <a:noFill/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8B9C8E6-543D-4C75-B4F4-44EB1E8CB5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98" y="2334453"/>
            <a:ext cx="3672200" cy="2049718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FEC1C3CF-0249-49EF-AFBC-FEC32A2A9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0" y="2334453"/>
            <a:ext cx="4100822" cy="31849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  <a:effectLst/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2AB15838-8B1C-429B-84A1-FD12055D2E48}"/>
              </a:ext>
            </a:extLst>
          </p:cNvPr>
          <p:cNvSpPr txBox="1"/>
          <p:nvPr/>
        </p:nvSpPr>
        <p:spPr>
          <a:xfrm>
            <a:off x="433375" y="4522876"/>
            <a:ext cx="3860632" cy="306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90" b="1" dirty="0">
                <a:solidFill>
                  <a:schemeClr val="tx2"/>
                </a:solidFill>
                <a:latin typeface="+mj-ea"/>
                <a:ea typeface="+mj-ea"/>
              </a:rPr>
              <a:t>肠外营养及其部分组分都属于</a:t>
            </a:r>
            <a:r>
              <a:rPr lang="en-US" altLang="zh-CN" sz="1390" b="1" dirty="0">
                <a:solidFill>
                  <a:schemeClr val="tx2"/>
                </a:solidFill>
                <a:latin typeface="+mj-ea"/>
                <a:ea typeface="+mj-ea"/>
              </a:rPr>
              <a:t>High-Alert</a:t>
            </a:r>
            <a:endParaRPr lang="zh-CN" altLang="en-US" sz="1390" b="1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DA6D692-BE8C-4895-B53C-B45CFD5A8AF6}"/>
              </a:ext>
            </a:extLst>
          </p:cNvPr>
          <p:cNvSpPr/>
          <p:nvPr/>
        </p:nvSpPr>
        <p:spPr>
          <a:xfrm>
            <a:off x="471178" y="4914768"/>
            <a:ext cx="1754006" cy="3062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90" dirty="0"/>
              <a:t>http://www.ismp.org</a:t>
            </a: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EED551FF-B0A4-42A6-A95B-4CEF727BC199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肠外营养制剂（</a:t>
            </a:r>
            <a:r>
              <a:rPr lang="en-US" altLang="zh-CN" sz="2800" b="1" dirty="0">
                <a:latin typeface="微软雅黑" pitchFamily="34" charset="-122"/>
                <a:ea typeface="微软雅黑" pitchFamily="34" charset="-122"/>
              </a:rPr>
              <a:t>parental nutrition PN</a:t>
            </a:r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34883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628732" y="3932657"/>
            <a:ext cx="591829" cy="472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71" b="1" dirty="0">
                <a:solidFill>
                  <a:schemeClr val="bg1"/>
                </a:solidFill>
              </a:rPr>
              <a:t>EN</a:t>
            </a:r>
            <a:endParaRPr lang="zh-CN" altLang="en-US" sz="2471" b="1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ABC8142-DDE4-4241-8447-960A1C5C00CE}"/>
              </a:ext>
            </a:extLst>
          </p:cNvPr>
          <p:cNvSpPr txBox="1"/>
          <p:nvPr/>
        </p:nvSpPr>
        <p:spPr>
          <a:xfrm>
            <a:off x="710729" y="1799171"/>
            <a:ext cx="4058703" cy="170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处方浓度及配制不当导致钙磷沉淀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1994FDA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：磷酸钙沉淀致命！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含磷酸钙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TNA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给猪输注，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小时死亡（钙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7.65mmol/L, 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磷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23mmol/L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pic>
        <p:nvPicPr>
          <p:cNvPr id="7" name="图片 7">
            <a:extLst>
              <a:ext uri="{FF2B5EF4-FFF2-40B4-BE49-F238E27FC236}">
                <a16:creationId xmlns:a16="http://schemas.microsoft.com/office/drawing/2014/main" id="{158CF6E1-641E-4D6A-9AAB-89429DC49B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60"/>
          <a:stretch>
            <a:fillRect/>
          </a:stretch>
        </p:blipFill>
        <p:spPr bwMode="auto">
          <a:xfrm>
            <a:off x="4925466" y="1651115"/>
            <a:ext cx="3356798" cy="4149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标题 1">
            <a:extLst>
              <a:ext uri="{FF2B5EF4-FFF2-40B4-BE49-F238E27FC236}">
                <a16:creationId xmlns:a16="http://schemas.microsoft.com/office/drawing/2014/main" id="{C41B167F-A96B-4BB0-B7D4-93D483071B75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PN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相关不良事件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23B020E-A768-4CEA-B863-344D8F422B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29" y="5342682"/>
            <a:ext cx="1514686" cy="79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83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628732" y="3932657"/>
            <a:ext cx="591829" cy="472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71" b="1" dirty="0">
                <a:solidFill>
                  <a:schemeClr val="bg1"/>
                </a:solidFill>
              </a:rPr>
              <a:t>EN</a:t>
            </a:r>
            <a:endParaRPr lang="zh-CN" altLang="en-US" sz="2471" b="1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ABC8142-DDE4-4241-8447-960A1C5C00CE}"/>
              </a:ext>
            </a:extLst>
          </p:cNvPr>
          <p:cNvSpPr txBox="1"/>
          <p:nvPr/>
        </p:nvSpPr>
        <p:spPr>
          <a:xfrm>
            <a:off x="570028" y="2303158"/>
            <a:ext cx="4058703" cy="406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544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肠外营养致沙雷氏菌感染 </a:t>
            </a:r>
            <a:r>
              <a:rPr lang="en-US" altLang="zh-CN" sz="1544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2011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EF177B9-E9A1-4090-83FA-DEF685345A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20929" y="2295431"/>
            <a:ext cx="5179085" cy="280801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/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B5CB92C-B329-4DC7-A631-C9CB583622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877" y="3891524"/>
            <a:ext cx="1577253" cy="150822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EEC2CC4-89BD-4EFB-8ECE-52B20896F7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986" y="2807678"/>
            <a:ext cx="2850268" cy="891761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758D43A3-7B19-404A-859A-385343B7DDEE}"/>
              </a:ext>
            </a:extLst>
          </p:cNvPr>
          <p:cNvSpPr/>
          <p:nvPr/>
        </p:nvSpPr>
        <p:spPr>
          <a:xfrm>
            <a:off x="4067400" y="5318871"/>
            <a:ext cx="3525758" cy="306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90" dirty="0" err="1">
                <a:solidFill>
                  <a:schemeClr val="tx2"/>
                </a:solidFill>
                <a:latin typeface="arial" panose="020B0604020202020204" pitchFamily="34" charset="0"/>
              </a:rPr>
              <a:t>Clin</a:t>
            </a:r>
            <a:r>
              <a:rPr lang="en-US" altLang="zh-CN" sz="1390" dirty="0">
                <a:solidFill>
                  <a:schemeClr val="tx2"/>
                </a:solidFill>
                <a:latin typeface="arial" panose="020B0604020202020204" pitchFamily="34" charset="0"/>
              </a:rPr>
              <a:t> Infect Dis. 2014 Jul 1;59(1):1-8</a:t>
            </a:r>
            <a:endParaRPr lang="zh-CN" altLang="en-US" sz="1390" dirty="0">
              <a:solidFill>
                <a:schemeClr val="tx2"/>
              </a:solidFill>
            </a:endParaRPr>
          </a:p>
        </p:txBody>
      </p:sp>
      <p:sp>
        <p:nvSpPr>
          <p:cNvPr id="12" name="标题 1">
            <a:extLst>
              <a:ext uri="{FF2B5EF4-FFF2-40B4-BE49-F238E27FC236}">
                <a16:creationId xmlns:a16="http://schemas.microsoft.com/office/drawing/2014/main" id="{629F560B-8F62-480A-A008-DC1E4F4110A7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PN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相关不良事件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95A3B55-E46C-4361-AAC1-132F1918A1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29" y="5342682"/>
            <a:ext cx="1514686" cy="79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287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628732" y="3932657"/>
            <a:ext cx="591829" cy="472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71" b="1" dirty="0">
                <a:solidFill>
                  <a:schemeClr val="bg1"/>
                </a:solidFill>
              </a:rPr>
              <a:t>EN</a:t>
            </a:r>
            <a:endParaRPr lang="zh-CN" altLang="en-US" sz="2471" b="1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ABC8142-DDE4-4241-8447-960A1C5C00CE}"/>
              </a:ext>
            </a:extLst>
          </p:cNvPr>
          <p:cNvSpPr txBox="1"/>
          <p:nvPr/>
        </p:nvSpPr>
        <p:spPr>
          <a:xfrm>
            <a:off x="502284" y="1852079"/>
            <a:ext cx="4208745" cy="25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年韩国脂肪乳使用不当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名新生儿同日集体死亡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弗氏柠檬酸杆菌污染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年违规注射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注射方式、污染、稳定性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3BA7CBA-99E5-48DE-B72E-5E7B663B1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1029" y="1916832"/>
            <a:ext cx="4009892" cy="3231884"/>
          </a:xfrm>
          <a:prstGeom prst="rect">
            <a:avLst/>
          </a:prstGeom>
        </p:spPr>
      </p:pic>
      <p:sp>
        <p:nvSpPr>
          <p:cNvPr id="10" name="标题 1">
            <a:extLst>
              <a:ext uri="{FF2B5EF4-FFF2-40B4-BE49-F238E27FC236}">
                <a16:creationId xmlns:a16="http://schemas.microsoft.com/office/drawing/2014/main" id="{193354B7-B8C9-44FC-8E78-5EE015650400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PN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相关不良事件</a:t>
            </a:r>
          </a:p>
        </p:txBody>
      </p:sp>
    </p:spTree>
    <p:extLst>
      <p:ext uri="{BB962C8B-B14F-4D97-AF65-F5344CB8AC3E}">
        <p14:creationId xmlns:p14="http://schemas.microsoft.com/office/powerpoint/2010/main" val="373541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D6F82B95-24D6-4A57-8EC2-236584168F46}"/>
              </a:ext>
            </a:extLst>
          </p:cNvPr>
          <p:cNvSpPr txBox="1"/>
          <p:nvPr/>
        </p:nvSpPr>
        <p:spPr>
          <a:xfrm>
            <a:off x="457698" y="2007766"/>
            <a:ext cx="4330326" cy="17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TNA</a:t>
            </a:r>
            <a:r>
              <a:rPr lang="zh-CN" altLang="en-US" sz="1853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的稳定性受到三大营养素比例、电解质浓度限量、微量营养素、钙磷浓度、营养袋包材、配制顺序、保存环境及时间、滴注环境及时间等因素综合影响；</a:t>
            </a:r>
          </a:p>
        </p:txBody>
      </p:sp>
      <p:graphicFrame>
        <p:nvGraphicFramePr>
          <p:cNvPr id="15" name="图示 14">
            <a:extLst>
              <a:ext uri="{FF2B5EF4-FFF2-40B4-BE49-F238E27FC236}">
                <a16:creationId xmlns:a16="http://schemas.microsoft.com/office/drawing/2014/main" id="{BAF33D51-6948-4C34-B6CF-48064ED7EA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3355559"/>
              </p:ext>
            </p:extLst>
          </p:nvPr>
        </p:nvGraphicFramePr>
        <p:xfrm>
          <a:off x="3563888" y="1844824"/>
          <a:ext cx="8020935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文本框 15">
            <a:extLst>
              <a:ext uri="{FF2B5EF4-FFF2-40B4-BE49-F238E27FC236}">
                <a16:creationId xmlns:a16="http://schemas.microsoft.com/office/drawing/2014/main" id="{499D7C29-8CE6-4CE3-9573-373F8EE999F4}"/>
              </a:ext>
            </a:extLst>
          </p:cNvPr>
          <p:cNvSpPr txBox="1"/>
          <p:nvPr/>
        </p:nvSpPr>
        <p:spPr>
          <a:xfrm>
            <a:off x="6277001" y="3328491"/>
            <a:ext cx="1046780" cy="75777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162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  <a:cs typeface="Arial" panose="020B0604020202020204" pitchFamily="34" charset="0"/>
              </a:rPr>
              <a:t>TNA</a:t>
            </a:r>
          </a:p>
          <a:p>
            <a:pPr algn="ctr">
              <a:defRPr/>
            </a:pPr>
            <a:r>
              <a:rPr lang="zh-CN" altLang="en-US" sz="2162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稳定性</a:t>
            </a:r>
          </a:p>
        </p:txBody>
      </p:sp>
      <p:sp>
        <p:nvSpPr>
          <p:cNvPr id="12" name="标题 1">
            <a:extLst>
              <a:ext uri="{FF2B5EF4-FFF2-40B4-BE49-F238E27FC236}">
                <a16:creationId xmlns:a16="http://schemas.microsoft.com/office/drawing/2014/main" id="{FB8ABFF4-0290-46B5-BD44-19B3D0716DFB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TNA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是弱稳定体系</a:t>
            </a:r>
          </a:p>
        </p:txBody>
      </p:sp>
    </p:spTree>
    <p:extLst>
      <p:ext uri="{BB962C8B-B14F-4D97-AF65-F5344CB8AC3E}">
        <p14:creationId xmlns:p14="http://schemas.microsoft.com/office/powerpoint/2010/main" val="370338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2232" y="2659006"/>
            <a:ext cx="1401456" cy="883397"/>
          </a:xfrm>
        </p:spPr>
        <p:txBody>
          <a:bodyPr>
            <a:norm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US" altLang="zh-CN" sz="2162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PN or EN</a:t>
            </a:r>
          </a:p>
          <a:p>
            <a:pPr>
              <a:lnSpc>
                <a:spcPct val="170000"/>
              </a:lnSpc>
            </a:pPr>
            <a:endParaRPr lang="zh-CN" altLang="en-US" sz="2162" dirty="0">
              <a:solidFill>
                <a:schemeClr val="tx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599421F-8BD9-4DE0-B4C0-C7B544BA01CD}"/>
              </a:ext>
            </a:extLst>
          </p:cNvPr>
          <p:cNvSpPr txBox="1"/>
          <p:nvPr/>
        </p:nvSpPr>
        <p:spPr>
          <a:xfrm>
            <a:off x="2591681" y="2579929"/>
            <a:ext cx="4570580" cy="512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zh-CN" altLang="en-US" sz="1853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制剂的选择</a:t>
            </a:r>
            <a:endParaRPr lang="en-US" altLang="zh-CN" sz="1853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55AFAB1-A4AD-4D0C-A202-62FA5F59003C}"/>
              </a:ext>
            </a:extLst>
          </p:cNvPr>
          <p:cNvSpPr txBox="1"/>
          <p:nvPr/>
        </p:nvSpPr>
        <p:spPr>
          <a:xfrm>
            <a:off x="3659402" y="3939261"/>
            <a:ext cx="4570580" cy="512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zh-CN" altLang="en-US" sz="1853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给药途径</a:t>
            </a:r>
            <a:endParaRPr lang="en-US" altLang="zh-CN" sz="1853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7673FDE-142D-43A1-9C68-D3D049060FBA}"/>
              </a:ext>
            </a:extLst>
          </p:cNvPr>
          <p:cNvSpPr txBox="1"/>
          <p:nvPr/>
        </p:nvSpPr>
        <p:spPr>
          <a:xfrm>
            <a:off x="2591681" y="1993887"/>
            <a:ext cx="4570580" cy="442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sz="1544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PN</a:t>
            </a:r>
            <a:r>
              <a:rPr lang="zh-CN" altLang="en-US" sz="1544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的稳定性相容性</a:t>
            </a:r>
            <a:endParaRPr lang="en-US" altLang="zh-CN" sz="1544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7BD5473-EAD9-43E3-A42D-EAB50AC5AC9C}"/>
              </a:ext>
            </a:extLst>
          </p:cNvPr>
          <p:cNvSpPr txBox="1"/>
          <p:nvPr/>
        </p:nvSpPr>
        <p:spPr>
          <a:xfrm>
            <a:off x="4949663" y="3868778"/>
            <a:ext cx="4570580" cy="40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zh-CN" altLang="en-US" sz="13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电解质平衡</a:t>
            </a:r>
            <a:endParaRPr lang="en-US" altLang="zh-CN" sz="139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B8127CA-12DF-4288-86A0-28EBA09F7A53}"/>
              </a:ext>
            </a:extLst>
          </p:cNvPr>
          <p:cNvSpPr txBox="1"/>
          <p:nvPr/>
        </p:nvSpPr>
        <p:spPr>
          <a:xfrm>
            <a:off x="5296335" y="2366908"/>
            <a:ext cx="4706831" cy="512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zh-CN" altLang="en-US" sz="1853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糖脂肪供能比</a:t>
            </a:r>
            <a:endParaRPr lang="en-US" altLang="zh-CN" sz="1853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C1671C8-5F7D-4F4B-98EA-A26E5AEBBB80}"/>
              </a:ext>
            </a:extLst>
          </p:cNvPr>
          <p:cNvSpPr txBox="1"/>
          <p:nvPr/>
        </p:nvSpPr>
        <p:spPr>
          <a:xfrm>
            <a:off x="5307142" y="1748959"/>
            <a:ext cx="4911206" cy="329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544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适应症</a:t>
            </a:r>
            <a:endParaRPr lang="zh-CN" altLang="en-US" sz="1544" dirty="0">
              <a:solidFill>
                <a:srgbClr val="7030A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A34E56A-DD35-4AB5-BA58-A09B50B855C3}"/>
              </a:ext>
            </a:extLst>
          </p:cNvPr>
          <p:cNvSpPr txBox="1"/>
          <p:nvPr/>
        </p:nvSpPr>
        <p:spPr>
          <a:xfrm>
            <a:off x="5944692" y="4071265"/>
            <a:ext cx="2613202" cy="512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zh-CN" altLang="en-US" sz="1853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药物营养物质相互作用</a:t>
            </a:r>
            <a:endParaRPr lang="en-US" altLang="zh-CN" sz="1853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8A9DEEE-6064-47BC-B79B-AAEA94912D15}"/>
              </a:ext>
            </a:extLst>
          </p:cNvPr>
          <p:cNvSpPr txBox="1"/>
          <p:nvPr/>
        </p:nvSpPr>
        <p:spPr>
          <a:xfrm>
            <a:off x="923348" y="3590164"/>
            <a:ext cx="2323262" cy="512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zh-CN" altLang="en-US" sz="1853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蛋白量及热氮比</a:t>
            </a:r>
            <a:endParaRPr lang="en-US" altLang="zh-CN" sz="1853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C93778D-8A13-47CB-86D5-1E679D04DE48}"/>
              </a:ext>
            </a:extLst>
          </p:cNvPr>
          <p:cNvSpPr txBox="1"/>
          <p:nvPr/>
        </p:nvSpPr>
        <p:spPr>
          <a:xfrm>
            <a:off x="3469458" y="3133061"/>
            <a:ext cx="1477064" cy="582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zh-CN" altLang="en-US" sz="2162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总能量</a:t>
            </a:r>
            <a:endParaRPr lang="en-US" altLang="zh-CN" sz="2162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DF3BD9B-5A33-4FA2-A129-8335115080AF}"/>
              </a:ext>
            </a:extLst>
          </p:cNvPr>
          <p:cNvSpPr txBox="1"/>
          <p:nvPr/>
        </p:nvSpPr>
        <p:spPr>
          <a:xfrm>
            <a:off x="6192256" y="3952662"/>
            <a:ext cx="4911206" cy="329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544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出入量平衡</a:t>
            </a:r>
            <a:endParaRPr lang="zh-CN" altLang="en-US" sz="1544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0EA145D-F5ED-4E3D-A4E6-6586F269F2D4}"/>
              </a:ext>
            </a:extLst>
          </p:cNvPr>
          <p:cNvSpPr txBox="1"/>
          <p:nvPr/>
        </p:nvSpPr>
        <p:spPr>
          <a:xfrm>
            <a:off x="1055898" y="4475075"/>
            <a:ext cx="4570580" cy="40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zh-CN" altLang="en-US" sz="139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医保适应症</a:t>
            </a:r>
            <a:endParaRPr lang="en-US" altLang="zh-CN" sz="139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01008421-C8D1-4324-8241-F6F17AF7CB84}"/>
              </a:ext>
            </a:extLst>
          </p:cNvPr>
          <p:cNvSpPr txBox="1"/>
          <p:nvPr/>
        </p:nvSpPr>
        <p:spPr>
          <a:xfrm>
            <a:off x="4339470" y="4614922"/>
            <a:ext cx="4570580" cy="40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zh-CN" altLang="en-US" sz="1390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输注速度及时间</a:t>
            </a:r>
            <a:endParaRPr lang="en-US" altLang="zh-CN" sz="1390" dirty="0">
              <a:solidFill>
                <a:schemeClr val="tx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495ED74D-23A0-4FDD-93A1-D4DD15C0786F}"/>
              </a:ext>
            </a:extLst>
          </p:cNvPr>
          <p:cNvSpPr txBox="1"/>
          <p:nvPr/>
        </p:nvSpPr>
        <p:spPr>
          <a:xfrm>
            <a:off x="1055898" y="1793684"/>
            <a:ext cx="4570580" cy="512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zh-CN" altLang="en-US" sz="1853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耐受情况</a:t>
            </a:r>
            <a:endParaRPr lang="en-US" altLang="zh-CN" sz="1853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F8A4D8B-31A2-44E0-8E83-39B04D502797}"/>
              </a:ext>
            </a:extLst>
          </p:cNvPr>
          <p:cNvSpPr txBox="1"/>
          <p:nvPr/>
        </p:nvSpPr>
        <p:spPr>
          <a:xfrm>
            <a:off x="2951745" y="1556792"/>
            <a:ext cx="4570580" cy="442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zh-CN" altLang="en-US" sz="1544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阳离子浓度</a:t>
            </a:r>
            <a:endParaRPr lang="en-US" altLang="zh-CN" sz="1544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E256FAF-BD6C-40C2-8E84-3719E710AFFE}"/>
              </a:ext>
            </a:extLst>
          </p:cNvPr>
          <p:cNvSpPr txBox="1"/>
          <p:nvPr/>
        </p:nvSpPr>
        <p:spPr>
          <a:xfrm>
            <a:off x="3019381" y="4493634"/>
            <a:ext cx="4570580" cy="442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zh-CN" altLang="en-US" sz="1544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渗透压</a:t>
            </a:r>
            <a:endParaRPr lang="en-US" altLang="zh-CN" sz="1544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标题 1">
            <a:extLst>
              <a:ext uri="{FF2B5EF4-FFF2-40B4-BE49-F238E27FC236}">
                <a16:creationId xmlns:a16="http://schemas.microsoft.com/office/drawing/2014/main" id="{B1285338-4AE7-4EBC-AABF-BD6B4BE000ED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PN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处方审核关注点</a:t>
            </a:r>
          </a:p>
        </p:txBody>
      </p:sp>
    </p:spTree>
    <p:extLst>
      <p:ext uri="{BB962C8B-B14F-4D97-AF65-F5344CB8AC3E}">
        <p14:creationId xmlns:p14="http://schemas.microsoft.com/office/powerpoint/2010/main" val="2033247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70602" tIns="35301" rIns="70602" bIns="35301" rtlCol="0" anchor="ctr">
            <a:normAutofit/>
          </a:bodyPr>
          <a:lstStyle/>
          <a:p>
            <a:r>
              <a:rPr kumimoji="1" 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TNA</a:t>
            </a:r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组成制剂</a:t>
            </a:r>
            <a:endParaRPr kumimoji="1" lang="en-US" sz="278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2944359"/>
              </p:ext>
            </p:extLst>
          </p:nvPr>
        </p:nvGraphicFramePr>
        <p:xfrm>
          <a:off x="467544" y="1823242"/>
          <a:ext cx="7886230" cy="32115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59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902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773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300" b="1" kern="1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药物类别</a:t>
                      </a:r>
                      <a:endParaRPr lang="zh-CN" sz="1800" b="1" kern="1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28578" marR="28578" marT="28578" marB="28578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300" b="1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上市品种</a:t>
                      </a:r>
                      <a:endParaRPr lang="zh-CN" sz="1800" b="1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28578" marR="28578" marT="28578" marB="2857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73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300" b="1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碳水化合物</a:t>
                      </a:r>
                      <a:endParaRPr lang="zh-CN" sz="1800" b="1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28578" marR="28578" marT="28578" marB="28578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300" b="1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葡萄糖注射液</a:t>
                      </a:r>
                      <a:endParaRPr lang="zh-CN" sz="1800" b="1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28578" marR="28578" marT="28578" marB="2857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52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300" b="1" kern="1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脂肪乳</a:t>
                      </a:r>
                      <a:endParaRPr lang="zh-CN" sz="1800" b="1" kern="1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28578" marR="28578" marT="28578" marB="28578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300" b="1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脂肪乳注射液、中</a:t>
                      </a:r>
                      <a:r>
                        <a:rPr lang="en-US" sz="1300" b="1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/</a:t>
                      </a:r>
                      <a:r>
                        <a:rPr lang="zh-TW" sz="1300" b="1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长链脂肪乳、结构脂肪乳、</a:t>
                      </a:r>
                      <a:r>
                        <a:rPr lang="en-US" sz="1300" b="1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ω-3</a:t>
                      </a:r>
                      <a:r>
                        <a:rPr lang="zh-TW" sz="1300" b="1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鱼油脂肪乳、多种油脂肪乳</a:t>
                      </a:r>
                      <a:endParaRPr lang="zh-CN" sz="1800" b="1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28578" marR="28578" marT="28578" marB="2857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24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300" b="1" kern="1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氨基酸</a:t>
                      </a:r>
                      <a:endParaRPr lang="zh-CN" sz="1800" b="1" kern="1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28578" marR="28578" marT="28578" marB="28578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300" b="1" kern="100" dirty="0">
                          <a:solidFill>
                            <a:schemeClr val="dk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复方氨基酸注射液、小儿复方氨基酸、丙氨酰谷氨酰胺</a:t>
                      </a:r>
                      <a:endParaRPr lang="zh-CN" sz="1300" b="1" kern="100" dirty="0">
                        <a:solidFill>
                          <a:schemeClr val="dk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28578" marR="28578" marT="28578" marB="28578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28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300" b="1" kern="1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电解质</a:t>
                      </a:r>
                      <a:endParaRPr lang="zh-CN" sz="1800" b="1" kern="1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28578" marR="28578" marT="28578" marB="28578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300" b="1" kern="100" dirty="0">
                          <a:solidFill>
                            <a:schemeClr val="dk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氯化钾注射液、氯化钠注射液、葡萄糖酸钙注射液、氯化钙注射液、硫酸镁注射液、门冬氨酸钾镁注射液、甘油磷酸钠注射液、复合磷酸氢钾注射液</a:t>
                      </a:r>
                      <a:endParaRPr lang="zh-CN" sz="1300" b="1" kern="100" dirty="0">
                        <a:solidFill>
                          <a:schemeClr val="dk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28578" marR="28578" marT="28578" marB="28578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773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300" b="1" kern="1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微量营养素</a:t>
                      </a:r>
                      <a:endParaRPr lang="zh-CN" sz="1800" b="1" kern="1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28578" marR="28578" marT="28578" marB="28578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300" b="1" kern="100" dirty="0">
                          <a:solidFill>
                            <a:schemeClr val="dk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水溶性维生素、脂溶性维生素、复合维生素、多种微量元素</a:t>
                      </a:r>
                      <a:endParaRPr lang="zh-CN" sz="1300" b="1" kern="100" dirty="0">
                        <a:solidFill>
                          <a:schemeClr val="dk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28578" marR="28578" marT="28578" marB="28578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52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300" b="1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水</a:t>
                      </a:r>
                      <a:endParaRPr lang="zh-CN" sz="1800" b="1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28578" marR="28578" marT="28578" marB="28578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300" b="1" kern="100" dirty="0">
                          <a:solidFill>
                            <a:schemeClr val="dk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0.9%</a:t>
                      </a:r>
                      <a:r>
                        <a:rPr lang="zh-TW" sz="1300" b="1" kern="100" dirty="0">
                          <a:solidFill>
                            <a:schemeClr val="dk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氯化钠、</a:t>
                      </a:r>
                      <a:r>
                        <a:rPr lang="en-US" sz="1300" b="1" kern="100" dirty="0">
                          <a:solidFill>
                            <a:schemeClr val="dk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5%</a:t>
                      </a:r>
                      <a:r>
                        <a:rPr lang="zh-TW" sz="1300" b="1" kern="100" dirty="0">
                          <a:solidFill>
                            <a:schemeClr val="dk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葡萄糖、葡萄糖氯化钠注射液</a:t>
                      </a:r>
                      <a:r>
                        <a:rPr lang="zh-CN" altLang="en-US" sz="1300" b="1" kern="100" dirty="0">
                          <a:solidFill>
                            <a:schemeClr val="dk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、</a:t>
                      </a:r>
                      <a:r>
                        <a:rPr lang="zh-TW" altLang="en-US" sz="1300" b="1" kern="100" dirty="0">
                          <a:solidFill>
                            <a:schemeClr val="dk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灭菌注射用水</a:t>
                      </a:r>
                      <a:endParaRPr lang="zh-CN" sz="1300" b="1" kern="100" dirty="0">
                        <a:solidFill>
                          <a:schemeClr val="dk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28578" marR="28578" marT="28578" marB="28578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3203848" y="5536045"/>
            <a:ext cx="3897221" cy="4039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zh-CN" sz="2025" b="1" dirty="0">
                <a:solidFill>
                  <a:schemeClr val="accent6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其他药物</a:t>
            </a:r>
            <a:r>
              <a:rPr lang="zh-CN" altLang="en-US" sz="2025" b="1" dirty="0">
                <a:solidFill>
                  <a:schemeClr val="accent6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不</a:t>
            </a:r>
            <a:r>
              <a:rPr lang="zh-CN" altLang="zh-CN" sz="2025" b="1" dirty="0">
                <a:solidFill>
                  <a:schemeClr val="accent6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加入肠外营养液中</a:t>
            </a:r>
            <a:r>
              <a:rPr lang="zh-CN" altLang="en-US" sz="2025" b="1" dirty="0">
                <a:solidFill>
                  <a:schemeClr val="accent6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！</a:t>
            </a:r>
            <a:r>
              <a:rPr lang="zh-CN" altLang="zh-CN" sz="2025" b="1" dirty="0">
                <a:solidFill>
                  <a:schemeClr val="accent6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endParaRPr kumimoji="1" lang="zh-CN" altLang="en-US" sz="2025" b="1" dirty="0">
              <a:solidFill>
                <a:schemeClr val="accent6">
                  <a:lumMod val="75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D4EC823-08CB-4441-AF05-FB89A01F0B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29" y="5342682"/>
            <a:ext cx="1514686" cy="79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509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70602" tIns="35301" rIns="70602" bIns="35301" rtlCol="0" anchor="ctr">
            <a:normAutofit/>
          </a:bodyPr>
          <a:lstStyle/>
          <a:p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肠外营养制剂</a:t>
            </a:r>
            <a:endParaRPr kumimoji="1" lang="en-US" sz="278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11A89B74-A990-4C6E-B5C9-B2277E623EA3}"/>
              </a:ext>
            </a:extLst>
          </p:cNvPr>
          <p:cNvGrpSpPr/>
          <p:nvPr/>
        </p:nvGrpSpPr>
        <p:grpSpPr>
          <a:xfrm>
            <a:off x="179512" y="3430977"/>
            <a:ext cx="8666279" cy="1159571"/>
            <a:chOff x="265807" y="3556990"/>
            <a:chExt cx="8381678" cy="1159571"/>
          </a:xfrm>
        </p:grpSpPr>
        <p:sp>
          <p:nvSpPr>
            <p:cNvPr id="30" name="圆柱形 22">
              <a:extLst>
                <a:ext uri="{FF2B5EF4-FFF2-40B4-BE49-F238E27FC236}">
                  <a16:creationId xmlns:a16="http://schemas.microsoft.com/office/drawing/2014/main" id="{989C4505-7B6D-49F8-A362-A565C7BCFC4F}"/>
                </a:ext>
              </a:extLst>
            </p:cNvPr>
            <p:cNvSpPr/>
            <p:nvPr/>
          </p:nvSpPr>
          <p:spPr>
            <a:xfrm rot="16200000" flipH="1">
              <a:off x="1777976" y="2052263"/>
              <a:ext cx="1152128" cy="4176465"/>
            </a:xfrm>
            <a:prstGeom prst="can">
              <a:avLst/>
            </a:prstGeom>
            <a:gradFill flip="none" rotWithShape="1">
              <a:gsLst>
                <a:gs pos="90000">
                  <a:sysClr val="window" lastClr="FFFFFF">
                    <a:lumMod val="65000"/>
                  </a:sysClr>
                </a:gs>
                <a:gs pos="15000">
                  <a:sysClr val="window" lastClr="FFFFFF">
                    <a:lumMod val="75000"/>
                  </a:sysClr>
                </a:gs>
                <a:gs pos="0">
                  <a:srgbClr val="E6E6E6"/>
                </a:gs>
                <a:gs pos="50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85000"/>
                    <a:shade val="100000"/>
                    <a:satMod val="115000"/>
                  </a:sysClr>
                </a:gs>
              </a:gsLst>
              <a:lin ang="10800000" scaled="1"/>
              <a:tileRect/>
            </a:gradFill>
            <a:ln w="25400" cap="flat" cmpd="sng" algn="ctr">
              <a:solidFill>
                <a:sysClr val="window" lastClr="FFFFFF"/>
              </a:solidFill>
              <a:prstDash val="solid"/>
            </a:ln>
            <a:effectLst>
              <a:reflection blurRad="6350" stA="52000" endA="300" endPos="35000" dir="5400000" sy="-100000" algn="bl" rotWithShape="0"/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圆柱形 23">
              <a:extLst>
                <a:ext uri="{FF2B5EF4-FFF2-40B4-BE49-F238E27FC236}">
                  <a16:creationId xmlns:a16="http://schemas.microsoft.com/office/drawing/2014/main" id="{64232E00-DDBA-4A2F-9021-5482945D4F9E}"/>
                </a:ext>
              </a:extLst>
            </p:cNvPr>
            <p:cNvSpPr/>
            <p:nvPr/>
          </p:nvSpPr>
          <p:spPr>
            <a:xfrm rot="16200000" flipH="1">
              <a:off x="4580051" y="3456421"/>
              <a:ext cx="1152128" cy="1368152"/>
            </a:xfrm>
            <a:prstGeom prst="can">
              <a:avLst/>
            </a:prstGeom>
            <a:gradFill flip="none" rotWithShape="1">
              <a:gsLst>
                <a:gs pos="90000">
                  <a:sysClr val="window" lastClr="FFFFFF">
                    <a:lumMod val="65000"/>
                  </a:sysClr>
                </a:gs>
                <a:gs pos="15000">
                  <a:sysClr val="window" lastClr="FFFFFF">
                    <a:lumMod val="75000"/>
                  </a:sysClr>
                </a:gs>
                <a:gs pos="0">
                  <a:srgbClr val="E6E6E6"/>
                </a:gs>
                <a:gs pos="50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85000"/>
                    <a:shade val="100000"/>
                    <a:satMod val="115000"/>
                  </a:sysClr>
                </a:gs>
              </a:gsLst>
              <a:lin ang="10800000" scaled="1"/>
              <a:tileRect/>
            </a:gradFill>
            <a:ln w="25400" cap="flat" cmpd="sng" algn="ctr">
              <a:solidFill>
                <a:sysClr val="window" lastClr="FFFFFF"/>
              </a:solidFill>
              <a:prstDash val="solid"/>
            </a:ln>
            <a:effectLst>
              <a:reflection blurRad="6350" stA="52000" endA="300" endPos="35000" dir="5400000" sy="-100000" algn="bl" rotWithShape="0"/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圆柱形 24">
              <a:extLst>
                <a:ext uri="{FF2B5EF4-FFF2-40B4-BE49-F238E27FC236}">
                  <a16:creationId xmlns:a16="http://schemas.microsoft.com/office/drawing/2014/main" id="{A1AE3CBA-2314-4A50-A607-3A8652C191E8}"/>
                </a:ext>
              </a:extLst>
            </p:cNvPr>
            <p:cNvSpPr/>
            <p:nvPr/>
          </p:nvSpPr>
          <p:spPr>
            <a:xfrm rot="16200000" flipH="1">
              <a:off x="5986735" y="3456421"/>
              <a:ext cx="1152128" cy="1368152"/>
            </a:xfrm>
            <a:prstGeom prst="can">
              <a:avLst/>
            </a:prstGeom>
            <a:gradFill flip="none" rotWithShape="1">
              <a:gsLst>
                <a:gs pos="16000">
                  <a:srgbClr val="BD8A00"/>
                </a:gs>
                <a:gs pos="89000">
                  <a:srgbClr val="FFC000">
                    <a:shade val="30000"/>
                    <a:satMod val="115000"/>
                  </a:srgbClr>
                </a:gs>
                <a:gs pos="0">
                  <a:srgbClr val="DFA400"/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 w="25400" cap="flat" cmpd="sng" algn="ctr">
              <a:solidFill>
                <a:sysClr val="window" lastClr="FFFFFF"/>
              </a:solidFill>
              <a:prstDash val="solid"/>
            </a:ln>
            <a:effectLst>
              <a:reflection blurRad="6350" stA="52000" endA="300" endPos="35000" dir="5400000" sy="-100000" algn="bl" rotWithShape="0"/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圆柱形 25">
              <a:extLst>
                <a:ext uri="{FF2B5EF4-FFF2-40B4-BE49-F238E27FC236}">
                  <a16:creationId xmlns:a16="http://schemas.microsoft.com/office/drawing/2014/main" id="{3501BA11-8BB8-494D-94C8-1D8C7753FB28}"/>
                </a:ext>
              </a:extLst>
            </p:cNvPr>
            <p:cNvSpPr/>
            <p:nvPr/>
          </p:nvSpPr>
          <p:spPr>
            <a:xfrm rot="16200000" flipH="1">
              <a:off x="7387345" y="3448978"/>
              <a:ext cx="1152128" cy="1368152"/>
            </a:xfrm>
            <a:prstGeom prst="can">
              <a:avLst/>
            </a:prstGeom>
            <a:gradFill flip="none" rotWithShape="1">
              <a:gsLst>
                <a:gs pos="90000">
                  <a:sysClr val="window" lastClr="FFFFFF">
                    <a:lumMod val="65000"/>
                  </a:sysClr>
                </a:gs>
                <a:gs pos="15000">
                  <a:sysClr val="window" lastClr="FFFFFF">
                    <a:lumMod val="75000"/>
                  </a:sysClr>
                </a:gs>
                <a:gs pos="0">
                  <a:srgbClr val="E6E6E6"/>
                </a:gs>
                <a:gs pos="50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85000"/>
                    <a:shade val="100000"/>
                    <a:satMod val="115000"/>
                  </a:sysClr>
                </a:gs>
              </a:gsLst>
              <a:lin ang="10800000" scaled="1"/>
              <a:tileRect/>
            </a:gradFill>
            <a:ln w="25400" cap="flat" cmpd="sng" algn="ctr">
              <a:solidFill>
                <a:sysClr val="window" lastClr="FFFFFF"/>
              </a:solidFill>
              <a:prstDash val="solid"/>
            </a:ln>
            <a:effectLst>
              <a:reflection blurRad="6350" stA="52000" endA="300" endPos="35000" dir="5400000" sy="-100000" algn="bl" rotWithShape="0"/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17254E7B-8257-49C8-B587-55E25CDA7D48}"/>
              </a:ext>
            </a:extLst>
          </p:cNvPr>
          <p:cNvCxnSpPr>
            <a:stCxn id="30" idx="2"/>
          </p:cNvCxnSpPr>
          <p:nvPr/>
        </p:nvCxnSpPr>
        <p:spPr>
          <a:xfrm flipH="1" flipV="1">
            <a:off x="2338651" y="2510899"/>
            <a:ext cx="1" cy="927520"/>
          </a:xfrm>
          <a:prstGeom prst="line">
            <a:avLst/>
          </a:prstGeom>
          <a:noFill/>
          <a:ln w="28575" cap="flat" cmpd="sng" algn="ctr">
            <a:solidFill>
              <a:sysClr val="window" lastClr="FFFFFF">
                <a:lumMod val="75000"/>
              </a:sysClr>
            </a:solidFill>
            <a:prstDash val="sysDash"/>
            <a:headEnd type="oval" w="med" len="med"/>
            <a:tailEnd type="triangle" w="med" len="med"/>
          </a:ln>
          <a:effectLst/>
        </p:spPr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85D043A5-16C4-4F18-A5EC-73A29CA237E1}"/>
              </a:ext>
            </a:extLst>
          </p:cNvPr>
          <p:cNvCxnSpPr/>
          <p:nvPr/>
        </p:nvCxnSpPr>
        <p:spPr>
          <a:xfrm flipH="1" flipV="1">
            <a:off x="5235870" y="2510899"/>
            <a:ext cx="1" cy="927520"/>
          </a:xfrm>
          <a:prstGeom prst="line">
            <a:avLst/>
          </a:prstGeom>
          <a:noFill/>
          <a:ln w="28575" cap="flat" cmpd="sng" algn="ctr">
            <a:solidFill>
              <a:sysClr val="window" lastClr="FFFFFF">
                <a:lumMod val="75000"/>
              </a:sysClr>
            </a:solidFill>
            <a:prstDash val="sysDash"/>
            <a:headEnd type="oval" w="med" len="med"/>
            <a:tailEnd type="triangle" w="med" len="med"/>
          </a:ln>
          <a:effectLst/>
        </p:spPr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FCC40C35-87DA-4EC9-8392-FD39B27D3DA0}"/>
              </a:ext>
            </a:extLst>
          </p:cNvPr>
          <p:cNvCxnSpPr/>
          <p:nvPr/>
        </p:nvCxnSpPr>
        <p:spPr>
          <a:xfrm flipH="1" flipV="1">
            <a:off x="6696964" y="2510899"/>
            <a:ext cx="1" cy="927520"/>
          </a:xfrm>
          <a:prstGeom prst="line">
            <a:avLst/>
          </a:prstGeom>
          <a:noFill/>
          <a:ln w="28575" cap="flat" cmpd="sng" algn="ctr">
            <a:solidFill>
              <a:srgbClr val="C89800"/>
            </a:solidFill>
            <a:prstDash val="sysDash"/>
            <a:headEnd type="oval" w="med" len="med"/>
            <a:tailEnd type="triangle" w="med" len="med"/>
          </a:ln>
          <a:effectLst/>
        </p:spPr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08ABCF1D-2184-4793-B841-F79F4E02447C}"/>
              </a:ext>
            </a:extLst>
          </p:cNvPr>
          <p:cNvCxnSpPr/>
          <p:nvPr/>
        </p:nvCxnSpPr>
        <p:spPr>
          <a:xfrm flipH="1" flipV="1">
            <a:off x="8138486" y="2510899"/>
            <a:ext cx="1" cy="927520"/>
          </a:xfrm>
          <a:prstGeom prst="line">
            <a:avLst/>
          </a:prstGeom>
          <a:noFill/>
          <a:ln w="28575" cap="flat" cmpd="sng" algn="ctr">
            <a:solidFill>
              <a:sysClr val="window" lastClr="FFFFFF">
                <a:lumMod val="75000"/>
              </a:sysClr>
            </a:solidFill>
            <a:prstDash val="sysDash"/>
            <a:headEnd type="oval" w="med" len="med"/>
            <a:tailEnd type="triangle" w="med" len="med"/>
          </a:ln>
          <a:effectLst/>
        </p:spPr>
      </p:cxnSp>
      <p:sp>
        <p:nvSpPr>
          <p:cNvPr id="38" name="TextBox 30">
            <a:extLst>
              <a:ext uri="{FF2B5EF4-FFF2-40B4-BE49-F238E27FC236}">
                <a16:creationId xmlns:a16="http://schemas.microsoft.com/office/drawing/2014/main" id="{B7CDEA74-2EAE-4DF3-90DC-45B9792A052A}"/>
              </a:ext>
            </a:extLst>
          </p:cNvPr>
          <p:cNvSpPr txBox="1"/>
          <p:nvPr/>
        </p:nvSpPr>
        <p:spPr>
          <a:xfrm>
            <a:off x="1256734" y="1556792"/>
            <a:ext cx="23071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 pitchFamily="34" charset="0"/>
                <a:ea typeface="微软雅黑" pitchFamily="34" charset="-122"/>
                <a:cs typeface="Arial" pitchFamily="34" charset="0"/>
              </a:rPr>
              <a:t>不含维生素以及微量元素的全合一成品，使用方便，减少污染，降低感染风险，可满足临床中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 pitchFamily="34" charset="0"/>
                <a:ea typeface="微软雅黑" pitchFamily="34" charset="-122"/>
                <a:cs typeface="Arial" pitchFamily="34" charset="0"/>
              </a:rPr>
              <a:t>80%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 pitchFamily="34" charset="0"/>
                <a:ea typeface="微软雅黑" pitchFamily="34" charset="-122"/>
                <a:cs typeface="Arial" pitchFamily="34" charset="0"/>
              </a:rPr>
              <a:t>的患者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 pitchFamily="34" charset="0"/>
                <a:ea typeface="微软雅黑" pitchFamily="34" charset="-122"/>
                <a:cs typeface="Arial" pitchFamily="34" charset="0"/>
              </a:rPr>
              <a:t>  </a:t>
            </a:r>
          </a:p>
        </p:txBody>
      </p:sp>
      <p:sp>
        <p:nvSpPr>
          <p:cNvPr id="39" name="TextBox 31">
            <a:extLst>
              <a:ext uri="{FF2B5EF4-FFF2-40B4-BE49-F238E27FC236}">
                <a16:creationId xmlns:a16="http://schemas.microsoft.com/office/drawing/2014/main" id="{F0A5538D-16DC-4932-A523-C16442315D20}"/>
              </a:ext>
            </a:extLst>
          </p:cNvPr>
          <p:cNvSpPr txBox="1"/>
          <p:nvPr/>
        </p:nvSpPr>
        <p:spPr>
          <a:xfrm>
            <a:off x="4635885" y="1883506"/>
            <a:ext cx="13409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工业双腔袋，不含脂肪乳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40" name="TextBox 32">
            <a:extLst>
              <a:ext uri="{FF2B5EF4-FFF2-40B4-BE49-F238E27FC236}">
                <a16:creationId xmlns:a16="http://schemas.microsoft.com/office/drawing/2014/main" id="{734C82B7-A53A-424D-9D82-8463247A4D21}"/>
              </a:ext>
            </a:extLst>
          </p:cNvPr>
          <p:cNvSpPr txBox="1"/>
          <p:nvPr/>
        </p:nvSpPr>
        <p:spPr>
          <a:xfrm>
            <a:off x="6019837" y="1574795"/>
            <a:ext cx="134096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zh-CN" altLang="en-US" sz="14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个体化配制满足代谢变化快，能量与营养物质特殊需求的患者</a:t>
            </a:r>
          </a:p>
        </p:txBody>
      </p:sp>
      <p:sp>
        <p:nvSpPr>
          <p:cNvPr id="41" name="TextBox 33">
            <a:extLst>
              <a:ext uri="{FF2B5EF4-FFF2-40B4-BE49-F238E27FC236}">
                <a16:creationId xmlns:a16="http://schemas.microsoft.com/office/drawing/2014/main" id="{AF589F98-726B-4346-A81D-B08BB098230F}"/>
              </a:ext>
            </a:extLst>
          </p:cNvPr>
          <p:cNvSpPr txBox="1"/>
          <p:nvPr/>
        </p:nvSpPr>
        <p:spPr>
          <a:xfrm>
            <a:off x="7523654" y="1574795"/>
            <a:ext cx="13409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微软雅黑" pitchFamily="34" charset="-122"/>
                <a:cs typeface="Arial" pitchFamily="34" charset="0"/>
              </a:rPr>
              <a:t>存在感染风险与代谢风险，不推荐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42" name="TextBox 34">
            <a:extLst>
              <a:ext uri="{FF2B5EF4-FFF2-40B4-BE49-F238E27FC236}">
                <a16:creationId xmlns:a16="http://schemas.microsoft.com/office/drawing/2014/main" id="{5547E90D-C121-49B4-9402-F54308FA76D6}"/>
              </a:ext>
            </a:extLst>
          </p:cNvPr>
          <p:cNvSpPr txBox="1"/>
          <p:nvPr/>
        </p:nvSpPr>
        <p:spPr>
          <a:xfrm flipH="1">
            <a:off x="555778" y="3831430"/>
            <a:ext cx="36067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 Rounded MT Bold" pitchFamily="34" charset="0"/>
                <a:ea typeface="微软雅黑" pitchFamily="34" charset="-122"/>
                <a:cs typeface="Times New Roman" pitchFamily="18" charset="0"/>
              </a:rPr>
              <a:t>MCB   multi-chamber bag</a:t>
            </a:r>
            <a:endParaRPr kumimoji="0" lang="zh-CN" altLang="en-US" sz="20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 Rounded MT Bold" pitchFamily="34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43" name="TextBox 35">
            <a:extLst>
              <a:ext uri="{FF2B5EF4-FFF2-40B4-BE49-F238E27FC236}">
                <a16:creationId xmlns:a16="http://schemas.microsoft.com/office/drawing/2014/main" id="{B08DEF88-38D4-4FFD-BFF6-F73924601EC1}"/>
              </a:ext>
            </a:extLst>
          </p:cNvPr>
          <p:cNvSpPr txBox="1"/>
          <p:nvPr/>
        </p:nvSpPr>
        <p:spPr>
          <a:xfrm flipH="1">
            <a:off x="4802311" y="3745608"/>
            <a:ext cx="10081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 Rounded MT Bold" pitchFamily="34" charset="0"/>
                <a:ea typeface="微软雅黑" pitchFamily="34" charset="-122"/>
                <a:cs typeface="Times New Roman" pitchFamily="18" charset="0"/>
              </a:rPr>
              <a:t>TIO</a:t>
            </a:r>
            <a:endParaRPr kumimoji="0" lang="zh-CN" altLang="en-US" sz="20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 Rounded MT Bold" pitchFamily="34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44" name="TextBox 36">
            <a:extLst>
              <a:ext uri="{FF2B5EF4-FFF2-40B4-BE49-F238E27FC236}">
                <a16:creationId xmlns:a16="http://schemas.microsoft.com/office/drawing/2014/main" id="{0C8FE3E9-059E-4113-ACF5-8EA17A1E963A}"/>
              </a:ext>
            </a:extLst>
          </p:cNvPr>
          <p:cNvSpPr txBox="1"/>
          <p:nvPr/>
        </p:nvSpPr>
        <p:spPr>
          <a:xfrm flipH="1">
            <a:off x="6300192" y="3774184"/>
            <a:ext cx="10081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lvl="0" algn="ctr">
              <a:defRPr/>
            </a:pPr>
            <a:r>
              <a:rPr lang="en-US" altLang="zh-CN" sz="200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 Rounded MT Bold" pitchFamily="34" charset="0"/>
                <a:cs typeface="Times New Roman" pitchFamily="18" charset="0"/>
              </a:rPr>
              <a:t>TPN</a:t>
            </a:r>
            <a:endParaRPr lang="zh-CN" altLang="en-US" sz="2000" dirty="0">
              <a:solidFill>
                <a:sysClr val="windowText" lastClr="000000">
                  <a:lumMod val="75000"/>
                  <a:lumOff val="25000"/>
                </a:sysClr>
              </a:solidFill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45" name="TextBox 37">
            <a:extLst>
              <a:ext uri="{FF2B5EF4-FFF2-40B4-BE49-F238E27FC236}">
                <a16:creationId xmlns:a16="http://schemas.microsoft.com/office/drawing/2014/main" id="{CF72CAC2-D2A3-4187-A7A4-51CD3277FE75}"/>
              </a:ext>
            </a:extLst>
          </p:cNvPr>
          <p:cNvSpPr txBox="1"/>
          <p:nvPr/>
        </p:nvSpPr>
        <p:spPr>
          <a:xfrm flipH="1">
            <a:off x="7647662" y="3563295"/>
            <a:ext cx="12316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60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 Rounded MT Bold" pitchFamily="34" charset="0"/>
                <a:cs typeface="Times New Roman" pitchFamily="18" charset="0"/>
              </a:rPr>
              <a:t>三通、串输</a:t>
            </a:r>
            <a:endParaRPr lang="en-US" altLang="zh-CN" sz="1600" dirty="0">
              <a:solidFill>
                <a:sysClr val="windowText" lastClr="000000">
                  <a:lumMod val="75000"/>
                  <a:lumOff val="25000"/>
                </a:sysClr>
              </a:solidFill>
              <a:latin typeface="Arial Rounded MT Bold" pitchFamily="34" charset="0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60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 Rounded MT Bold" pitchFamily="34" charset="0"/>
                <a:cs typeface="Times New Roman" pitchFamily="18" charset="0"/>
              </a:rPr>
              <a:t>单瓶</a:t>
            </a:r>
            <a:r>
              <a:rPr kumimoji="0" lang="zh-CN" altLang="en-US" sz="16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 Rounded MT Bold" pitchFamily="34" charset="0"/>
                <a:cs typeface="Times New Roman" pitchFamily="18" charset="0"/>
              </a:rPr>
              <a:t>输入</a:t>
            </a:r>
          </a:p>
        </p:txBody>
      </p:sp>
      <p:sp>
        <p:nvSpPr>
          <p:cNvPr id="46" name="TextBox 38">
            <a:extLst>
              <a:ext uri="{FF2B5EF4-FFF2-40B4-BE49-F238E27FC236}">
                <a16:creationId xmlns:a16="http://schemas.microsoft.com/office/drawing/2014/main" id="{601563A3-353D-48D6-946B-913DD3BB1023}"/>
              </a:ext>
            </a:extLst>
          </p:cNvPr>
          <p:cNvSpPr txBox="1"/>
          <p:nvPr/>
        </p:nvSpPr>
        <p:spPr>
          <a:xfrm>
            <a:off x="4813504" y="5521276"/>
            <a:ext cx="7531741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6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无菌技术的发展是</a:t>
            </a:r>
            <a:r>
              <a:rPr lang="en-US" altLang="zh-CN" sz="16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PN</a:t>
            </a:r>
            <a:r>
              <a:rPr lang="zh-CN" altLang="en-US" sz="16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安全使用的基石</a:t>
            </a:r>
            <a:endParaRPr lang="en-US" altLang="zh-CN" sz="1600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 pitchFamily="34" charset="0"/>
                <a:ea typeface="微软雅黑" pitchFamily="34" charset="-122"/>
                <a:cs typeface="Arial" pitchFamily="34" charset="0"/>
              </a:rPr>
              <a:t>要求在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 pitchFamily="34" charset="0"/>
                <a:ea typeface="微软雅黑" pitchFamily="34" charset="-122"/>
                <a:cs typeface="Arial" pitchFamily="34" charset="0"/>
              </a:rPr>
              <a:t>PIVAS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 pitchFamily="34" charset="0"/>
                <a:ea typeface="微软雅黑" pitchFamily="34" charset="-122"/>
                <a:cs typeface="Arial" pitchFamily="34" charset="0"/>
              </a:rPr>
              <a:t>中进行集中配制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 pitchFamily="34" charset="0"/>
              <a:ea typeface="微软雅黑" pitchFamily="34" charset="-122"/>
              <a:cs typeface="Arial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6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药师需要严格执行</a:t>
            </a:r>
            <a:r>
              <a:rPr lang="en-US" altLang="zh-CN" sz="16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GMP</a:t>
            </a:r>
            <a:r>
              <a:rPr lang="zh-CN" altLang="en-US" sz="16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有关标准制度进行操作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 pitchFamily="34" charset="0"/>
              <a:ea typeface="微软雅黑" pitchFamily="34" charset="-122"/>
              <a:cs typeface="Arial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47" name="TextBox 39">
            <a:extLst>
              <a:ext uri="{FF2B5EF4-FFF2-40B4-BE49-F238E27FC236}">
                <a16:creationId xmlns:a16="http://schemas.microsoft.com/office/drawing/2014/main" id="{7C3952F0-A761-4D29-9E1B-9926E3B7936A}"/>
              </a:ext>
            </a:extLst>
          </p:cNvPr>
          <p:cNvSpPr txBox="1"/>
          <p:nvPr/>
        </p:nvSpPr>
        <p:spPr>
          <a:xfrm flipH="1">
            <a:off x="4829735" y="5211146"/>
            <a:ext cx="39839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 Rounded MT Bold" pitchFamily="34" charset="0"/>
                <a:ea typeface="微软雅黑" pitchFamily="34" charset="-122"/>
                <a:cs typeface="Times New Roman" pitchFamily="18" charset="0"/>
              </a:rPr>
              <a:t>肠内营养制剂的配制</a:t>
            </a:r>
          </a:p>
        </p:txBody>
      </p:sp>
    </p:spTree>
    <p:extLst>
      <p:ext uri="{BB962C8B-B14F-4D97-AF65-F5344CB8AC3E}">
        <p14:creationId xmlns:p14="http://schemas.microsoft.com/office/powerpoint/2010/main" val="134936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683EAE40-9BE5-426A-9848-775E46FD3960}"/>
              </a:ext>
            </a:extLst>
          </p:cNvPr>
          <p:cNvSpPr txBox="1"/>
          <p:nvPr/>
        </p:nvSpPr>
        <p:spPr>
          <a:xfrm>
            <a:off x="554996" y="1268760"/>
            <a:ext cx="8034008" cy="4077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927"/>
              </a:spcBef>
              <a:buFont typeface="Wingdings" panose="05000000000000000000" pitchFamily="2" charset="2"/>
              <a:buChar char="l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长链脂肪乳注射液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(C</a:t>
            </a:r>
            <a:r>
              <a:rPr lang="en-US" altLang="zh-CN" sz="2000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2000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～</a:t>
            </a:r>
            <a:r>
              <a:rPr lang="en-US" altLang="zh-CN" sz="2000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 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最初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分钟内输入速度不应超过按体重每小时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0.5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～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1.0ml/kg(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约一分钟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～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滴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pPr marL="285750" indent="-285750">
              <a:lnSpc>
                <a:spcPct val="150000"/>
              </a:lnSpc>
              <a:spcBef>
                <a:spcPts val="927"/>
              </a:spcBef>
              <a:buFont typeface="Wingdings" panose="05000000000000000000" pitchFamily="2" charset="2"/>
              <a:buChar char="l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结构脂肪乳注射液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(C</a:t>
            </a:r>
            <a:r>
              <a:rPr lang="en-US" altLang="zh-CN" sz="2000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000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～</a:t>
            </a:r>
            <a:r>
              <a:rPr lang="en-US" altLang="zh-CN" sz="2000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  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不应超过按体重一小时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0.75ml/kg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，相当于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0.15g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甘油三酯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/kg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spcBef>
                <a:spcPts val="927"/>
              </a:spcBef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多种油脂肪乳注射液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(C</a:t>
            </a:r>
            <a:r>
              <a:rPr lang="en-US" altLang="zh-CN" sz="2000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000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～</a:t>
            </a:r>
            <a:r>
              <a:rPr lang="en-US" altLang="zh-CN" sz="2000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   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豆油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中链甘油三酯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橄榄油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12.5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鱼油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7.5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推荐输注速率为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0.125g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脂肪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/kg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体重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小时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相当于本品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0.63ml/kg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体重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小时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spcBef>
                <a:spcPts val="927"/>
              </a:spcBef>
              <a:buFont typeface="Wingdings" panose="05000000000000000000" pitchFamily="2" charset="2"/>
              <a:buChar char="l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ω-3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鱼油脂肪乳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(C14-24)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4C8F12C5-0921-42BE-B9F0-DAF6A85D0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29" y="204893"/>
            <a:ext cx="6984776" cy="597861"/>
          </a:xfrm>
        </p:spPr>
        <p:txBody>
          <a:bodyPr vert="horz" lIns="70602" tIns="35301" rIns="70602" bIns="35301" rtlCol="0" anchor="ctr">
            <a:normAutofit/>
          </a:bodyPr>
          <a:lstStyle/>
          <a:p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肠外营养制剂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脂肪乳</a:t>
            </a:r>
            <a:endParaRPr kumimoji="1" lang="en-US" sz="278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7078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4C8F12C5-0921-42BE-B9F0-DAF6A85D0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29" y="204893"/>
            <a:ext cx="6984776" cy="597861"/>
          </a:xfrm>
        </p:spPr>
        <p:txBody>
          <a:bodyPr vert="horz" lIns="70602" tIns="35301" rIns="70602" bIns="35301" rtlCol="0" anchor="ctr">
            <a:normAutofit/>
          </a:bodyPr>
          <a:lstStyle/>
          <a:p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肠外营养制剂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脂肪乳</a:t>
            </a:r>
            <a:endParaRPr kumimoji="1" lang="en-US" sz="278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0108DD4-CED6-48BE-88E8-23FF82BAF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98" y="1427448"/>
            <a:ext cx="2835532" cy="294661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5A3F851-0C0F-419E-93D9-E5324F8D72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776" y="1427448"/>
            <a:ext cx="2767777" cy="2946611"/>
          </a:xfrm>
          <a:prstGeom prst="rect">
            <a:avLst/>
          </a:prstGeom>
        </p:spPr>
      </p:pic>
      <p:sp>
        <p:nvSpPr>
          <p:cNvPr id="7" name="TextBox 38">
            <a:extLst>
              <a:ext uri="{FF2B5EF4-FFF2-40B4-BE49-F238E27FC236}">
                <a16:creationId xmlns:a16="http://schemas.microsoft.com/office/drawing/2014/main" id="{BDC181FA-E60A-441D-B566-BBCE04331FAF}"/>
              </a:ext>
            </a:extLst>
          </p:cNvPr>
          <p:cNvSpPr txBox="1"/>
          <p:nvPr/>
        </p:nvSpPr>
        <p:spPr>
          <a:xfrm>
            <a:off x="1514073" y="4853506"/>
            <a:ext cx="651557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5400" b="1">
                <a:solidFill>
                  <a:schemeClr val="tx1">
                    <a:lumMod val="65000"/>
                    <a:lumOff val="35000"/>
                  </a:schemeClr>
                </a:solidFill>
                <a:latin typeface="Agency FB" pitchFamily="34" charset="0"/>
                <a:ea typeface="微软雅黑" pitchFamily="34" charset="-122"/>
                <a:cs typeface="Calibri" pitchFamily="34" charset="0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n-US" altLang="zh-CN" sz="3300" kern="0" dirty="0">
                <a:solidFill>
                  <a:srgbClr val="C35D56"/>
                </a:solidFill>
                <a:latin typeface="微软雅黑" panose="020B0503020204020204" pitchFamily="34" charset="-122"/>
              </a:rPr>
              <a:t>LCT</a:t>
            </a:r>
            <a:r>
              <a:rPr lang="en-US" altLang="zh-CN" sz="3300" kern="0" dirty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</a:rPr>
              <a:t> vs</a:t>
            </a:r>
            <a:r>
              <a:rPr lang="zh-CN" altLang="en-US" sz="3300" kern="0" dirty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</a:rPr>
              <a:t>  </a:t>
            </a:r>
            <a:r>
              <a:rPr lang="en-US" altLang="zh-CN" sz="3300" kern="0" dirty="0">
                <a:solidFill>
                  <a:srgbClr val="FF0000"/>
                </a:solidFill>
                <a:latin typeface="微软雅黑" panose="020B0503020204020204" pitchFamily="34" charset="-122"/>
              </a:rPr>
              <a:t>MCT</a:t>
            </a:r>
            <a:r>
              <a:rPr lang="en-US" altLang="zh-CN" sz="3300" kern="0" dirty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</a:rPr>
              <a:t>/</a:t>
            </a:r>
            <a:r>
              <a:rPr lang="en-US" altLang="zh-CN" sz="3300" kern="0" dirty="0">
                <a:solidFill>
                  <a:srgbClr val="C35D56"/>
                </a:solidFill>
                <a:latin typeface="微软雅黑" panose="020B0503020204020204" pitchFamily="34" charset="-122"/>
              </a:rPr>
              <a:t>LCT</a:t>
            </a:r>
            <a:r>
              <a:rPr lang="en-US" altLang="zh-CN" sz="3300" kern="0" dirty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</a:rPr>
              <a:t>  vs   </a:t>
            </a:r>
            <a:r>
              <a:rPr lang="en-US" altLang="zh-CN" sz="3300" kern="0" dirty="0">
                <a:solidFill>
                  <a:srgbClr val="FF0000"/>
                </a:solidFill>
                <a:latin typeface="微软雅黑" panose="020B0503020204020204" pitchFamily="34" charset="-122"/>
              </a:rPr>
              <a:t>S</a:t>
            </a:r>
            <a:r>
              <a:rPr lang="en-US" altLang="zh-CN" sz="3300" kern="0" dirty="0">
                <a:solidFill>
                  <a:srgbClr val="C35D56"/>
                </a:solidFill>
                <a:latin typeface="微软雅黑" panose="020B0503020204020204" pitchFamily="34" charset="-122"/>
              </a:rPr>
              <a:t>T</a:t>
            </a:r>
            <a:r>
              <a:rPr lang="en-US" altLang="zh-CN" sz="3300" kern="0" dirty="0">
                <a:solidFill>
                  <a:srgbClr val="FF0000"/>
                </a:solidFill>
                <a:latin typeface="微软雅黑" panose="020B0503020204020204" pitchFamily="34" charset="-122"/>
              </a:rPr>
              <a:t>G</a:t>
            </a:r>
            <a:endParaRPr lang="zh-CN" altLang="en-US" sz="3300" kern="0" dirty="0">
              <a:solidFill>
                <a:srgbClr val="FF00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8" name="TextBox 65">
            <a:extLst>
              <a:ext uri="{FF2B5EF4-FFF2-40B4-BE49-F238E27FC236}">
                <a16:creationId xmlns:a16="http://schemas.microsoft.com/office/drawing/2014/main" id="{89908C9B-3868-4CC5-8EA5-DFE38686788D}"/>
              </a:ext>
            </a:extLst>
          </p:cNvPr>
          <p:cNvSpPr txBox="1"/>
          <p:nvPr/>
        </p:nvSpPr>
        <p:spPr>
          <a:xfrm flipH="1">
            <a:off x="5294782" y="2585626"/>
            <a:ext cx="3147354" cy="320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defTabSz="685746">
              <a:defRPr/>
            </a:pPr>
            <a:r>
              <a:rPr lang="zh-CN" altLang="en-US" sz="1800" dirty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  <a:cs typeface="Times New Roman" pitchFamily="18" charset="0"/>
              </a:rPr>
              <a:t>长链脂肪乳</a:t>
            </a:r>
            <a:r>
              <a:rPr lang="en-US" altLang="zh-CN" sz="1800" dirty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  <a:cs typeface="Times New Roman" pitchFamily="18" charset="0"/>
              </a:rPr>
              <a:t>C</a:t>
            </a:r>
            <a:r>
              <a:rPr lang="en-US" altLang="zh-CN" sz="1800" baseline="-25000" dirty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  <a:cs typeface="Times New Roman" pitchFamily="18" charset="0"/>
              </a:rPr>
              <a:t>14-24</a:t>
            </a:r>
            <a:endParaRPr lang="zh-CN" altLang="en-US" sz="1800" baseline="-25000" dirty="0">
              <a:solidFill>
                <a:schemeClr val="accent3">
                  <a:lumMod val="50000"/>
                </a:schemeClr>
              </a:solidFill>
              <a:latin typeface="+mj-ea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193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4C8F12C5-0921-42BE-B9F0-DAF6A85D0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29" y="204893"/>
            <a:ext cx="6984776" cy="597861"/>
          </a:xfrm>
        </p:spPr>
        <p:txBody>
          <a:bodyPr vert="horz" lIns="70602" tIns="35301" rIns="70602" bIns="35301" rtlCol="0" anchor="ctr">
            <a:normAutofit/>
          </a:bodyPr>
          <a:lstStyle/>
          <a:p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肠外营养制剂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脂肪乳</a:t>
            </a:r>
            <a:endParaRPr kumimoji="1" lang="en-US" sz="278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CE49C88-010B-4348-8DD1-2189CBC3AA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96" y="2075055"/>
            <a:ext cx="8875408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296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4C8F12C5-0921-42BE-B9F0-DAF6A85D0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29" y="204893"/>
            <a:ext cx="6984776" cy="597861"/>
          </a:xfrm>
        </p:spPr>
        <p:txBody>
          <a:bodyPr vert="horz" lIns="70602" tIns="35301" rIns="70602" bIns="35301" rtlCol="0" anchor="ctr">
            <a:normAutofit/>
          </a:bodyPr>
          <a:lstStyle/>
          <a:p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肠外营养制剂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氨基酸</a:t>
            </a:r>
            <a:endParaRPr kumimoji="1" lang="en-US" sz="278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65">
            <a:extLst>
              <a:ext uri="{FF2B5EF4-FFF2-40B4-BE49-F238E27FC236}">
                <a16:creationId xmlns:a16="http://schemas.microsoft.com/office/drawing/2014/main" id="{15B732F5-A480-4239-8B52-7FA476B99F9C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489042" y="5369574"/>
            <a:ext cx="3294169" cy="770486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defTabSz="685746">
              <a:defRPr/>
            </a:pPr>
            <a:endParaRPr lang="zh-CN" altLang="en-US" sz="1350" kern="0">
              <a:solidFill>
                <a:sysClr val="windowText" lastClr="000000"/>
              </a:solidFill>
              <a:latin typeface="Arial" pitchFamily="34" charset="0"/>
              <a:ea typeface="宋体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B6EEA21A-C6E9-46C9-B6EB-A6C6A8BA23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42" y="1592043"/>
            <a:ext cx="1404073" cy="424011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28">
            <a:extLst>
              <a:ext uri="{FF2B5EF4-FFF2-40B4-BE49-F238E27FC236}">
                <a16:creationId xmlns:a16="http://schemas.microsoft.com/office/drawing/2014/main" id="{7F3CEB69-3A09-4461-B3BC-C0F219E0AE62}"/>
              </a:ext>
            </a:extLst>
          </p:cNvPr>
          <p:cNvSpPr txBox="1"/>
          <p:nvPr/>
        </p:nvSpPr>
        <p:spPr>
          <a:xfrm>
            <a:off x="1016438" y="3923272"/>
            <a:ext cx="908268" cy="357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defTabSz="685746">
              <a:defRPr/>
            </a:pPr>
            <a:r>
              <a:rPr lang="en-US" altLang="zh-CN" sz="2100" dirty="0">
                <a:solidFill>
                  <a:srgbClr val="714203"/>
                </a:solidFill>
                <a:effectLst>
                  <a:outerShdw dist="25400" dir="5400000" algn="t" rotWithShape="0">
                    <a:sysClr val="window" lastClr="FFFFFF">
                      <a:alpha val="29000"/>
                    </a:sysClr>
                  </a:outerShdw>
                </a:effectLst>
                <a:latin typeface="Adidas Unity" pitchFamily="2" charset="0"/>
                <a:cs typeface="Times New Roman" pitchFamily="18" charset="0"/>
              </a:rPr>
              <a:t>BCAA</a:t>
            </a:r>
            <a:endParaRPr lang="zh-CN" altLang="en-US" sz="2100" dirty="0">
              <a:solidFill>
                <a:srgbClr val="714203"/>
              </a:solidFill>
              <a:effectLst>
                <a:outerShdw dist="25400" dir="5400000" algn="t" rotWithShape="0">
                  <a:sysClr val="window" lastClr="FFFFFF">
                    <a:alpha val="29000"/>
                  </a:sysClr>
                </a:outerShdw>
              </a:effectLst>
              <a:latin typeface="Adidas Unity" pitchFamily="2" charset="0"/>
              <a:cs typeface="Times New Roman" pitchFamily="18" charset="0"/>
            </a:endParaRPr>
          </a:p>
        </p:txBody>
      </p:sp>
      <p:sp>
        <p:nvSpPr>
          <p:cNvPr id="12" name="TextBox 29">
            <a:extLst>
              <a:ext uri="{FF2B5EF4-FFF2-40B4-BE49-F238E27FC236}">
                <a16:creationId xmlns:a16="http://schemas.microsoft.com/office/drawing/2014/main" id="{DF3C5074-E793-402C-A611-7A08A459E59A}"/>
              </a:ext>
            </a:extLst>
          </p:cNvPr>
          <p:cNvSpPr txBox="1"/>
          <p:nvPr/>
        </p:nvSpPr>
        <p:spPr>
          <a:xfrm>
            <a:off x="1016438" y="4517303"/>
            <a:ext cx="810042" cy="357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lvl="0" algn="ctr">
              <a:defRPr/>
            </a:pPr>
            <a:r>
              <a:rPr lang="en-US" altLang="zh-CN" sz="2100" dirty="0">
                <a:solidFill>
                  <a:srgbClr val="602E04"/>
                </a:solidFill>
                <a:effectLst>
                  <a:outerShdw dist="25400" dir="5400000" algn="t" rotWithShape="0">
                    <a:sysClr val="window" lastClr="FFFFFF">
                      <a:alpha val="29000"/>
                    </a:sysClr>
                  </a:outerShdw>
                </a:effectLst>
                <a:latin typeface="Adidas Unity" pitchFamily="2" charset="0"/>
                <a:cs typeface="Times New Roman" pitchFamily="18" charset="0"/>
              </a:rPr>
              <a:t>CEAA</a:t>
            </a:r>
            <a:endParaRPr lang="zh-CN" altLang="en-US" sz="2100" dirty="0">
              <a:solidFill>
                <a:srgbClr val="602E04"/>
              </a:solidFill>
              <a:effectLst>
                <a:outerShdw dist="25400" dir="5400000" algn="t" rotWithShape="0">
                  <a:sysClr val="window" lastClr="FFFFFF">
                    <a:alpha val="29000"/>
                  </a:sysClr>
                </a:outerShdw>
              </a:effectLst>
              <a:latin typeface="Adidas Unity" pitchFamily="2" charset="0"/>
              <a:cs typeface="Times New Roman" pitchFamily="18" charset="0"/>
            </a:endParaRPr>
          </a:p>
        </p:txBody>
      </p:sp>
      <p:sp>
        <p:nvSpPr>
          <p:cNvPr id="13" name="TextBox 30">
            <a:extLst>
              <a:ext uri="{FF2B5EF4-FFF2-40B4-BE49-F238E27FC236}">
                <a16:creationId xmlns:a16="http://schemas.microsoft.com/office/drawing/2014/main" id="{CD5CDBE6-E795-4BEF-936A-CA784D41B281}"/>
              </a:ext>
            </a:extLst>
          </p:cNvPr>
          <p:cNvSpPr txBox="1"/>
          <p:nvPr/>
        </p:nvSpPr>
        <p:spPr>
          <a:xfrm>
            <a:off x="1016438" y="5219339"/>
            <a:ext cx="810042" cy="357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defTabSz="685746">
              <a:defRPr/>
            </a:pPr>
            <a:r>
              <a:rPr lang="en-US" altLang="zh-CN" sz="2100" dirty="0">
                <a:solidFill>
                  <a:srgbClr val="341312"/>
                </a:solidFill>
                <a:effectLst>
                  <a:outerShdw dist="25400" dir="5400000" algn="t" rotWithShape="0">
                    <a:sysClr val="window" lastClr="FFFFFF">
                      <a:alpha val="29000"/>
                    </a:sysClr>
                  </a:outerShdw>
                </a:effectLst>
                <a:latin typeface="Adidas Unity" pitchFamily="2" charset="0"/>
                <a:cs typeface="Times New Roman" pitchFamily="18" charset="0"/>
              </a:rPr>
              <a:t>EAA</a:t>
            </a:r>
            <a:endParaRPr lang="zh-CN" altLang="en-US" sz="2100" dirty="0">
              <a:solidFill>
                <a:srgbClr val="341312"/>
              </a:solidFill>
              <a:effectLst>
                <a:outerShdw dist="25400" dir="5400000" algn="t" rotWithShape="0">
                  <a:sysClr val="window" lastClr="FFFFFF">
                    <a:alpha val="29000"/>
                  </a:sysClr>
                </a:outerShdw>
              </a:effectLst>
              <a:latin typeface="Adidas Unity" pitchFamily="2" charset="0"/>
              <a:cs typeface="Times New Roman" pitchFamily="18" charset="0"/>
            </a:endParaRPr>
          </a:p>
        </p:txBody>
      </p:sp>
      <p:sp>
        <p:nvSpPr>
          <p:cNvPr id="14" name="TextBox 31">
            <a:extLst>
              <a:ext uri="{FF2B5EF4-FFF2-40B4-BE49-F238E27FC236}">
                <a16:creationId xmlns:a16="http://schemas.microsoft.com/office/drawing/2014/main" id="{C84F9B39-710B-4CEE-8091-A2EA62DB6AB5}"/>
              </a:ext>
            </a:extLst>
          </p:cNvPr>
          <p:cNvSpPr txBox="1"/>
          <p:nvPr/>
        </p:nvSpPr>
        <p:spPr>
          <a:xfrm>
            <a:off x="1016438" y="3329242"/>
            <a:ext cx="908268" cy="357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defTabSz="685746">
              <a:defRPr/>
            </a:pPr>
            <a:r>
              <a:rPr lang="en-US" altLang="zh-CN" sz="2100" dirty="0">
                <a:solidFill>
                  <a:srgbClr val="9BBB59">
                    <a:lumMod val="50000"/>
                  </a:srgbClr>
                </a:solidFill>
                <a:effectLst>
                  <a:outerShdw dist="25400" dir="5400000" algn="t" rotWithShape="0">
                    <a:sysClr val="window" lastClr="FFFFFF">
                      <a:alpha val="29000"/>
                    </a:sysClr>
                  </a:outerShdw>
                </a:effectLst>
                <a:latin typeface="Adidas Unity" pitchFamily="2" charset="0"/>
                <a:cs typeface="Times New Roman" pitchFamily="18" charset="0"/>
              </a:rPr>
              <a:t>AAD</a:t>
            </a:r>
            <a:endParaRPr lang="zh-CN" altLang="en-US" sz="2100" dirty="0">
              <a:solidFill>
                <a:srgbClr val="9BBB59">
                  <a:lumMod val="50000"/>
                </a:srgbClr>
              </a:solidFill>
              <a:effectLst>
                <a:outerShdw dist="25400" dir="5400000" algn="t" rotWithShape="0">
                  <a:sysClr val="window" lastClr="FFFFFF">
                    <a:alpha val="29000"/>
                  </a:sysClr>
                </a:outerShdw>
              </a:effectLst>
              <a:latin typeface="Adidas Unity" pitchFamily="2" charset="0"/>
              <a:cs typeface="Times New Roman" pitchFamily="18" charset="0"/>
            </a:endParaRPr>
          </a:p>
        </p:txBody>
      </p:sp>
      <p:sp>
        <p:nvSpPr>
          <p:cNvPr id="15" name="TextBox 32">
            <a:extLst>
              <a:ext uri="{FF2B5EF4-FFF2-40B4-BE49-F238E27FC236}">
                <a16:creationId xmlns:a16="http://schemas.microsoft.com/office/drawing/2014/main" id="{970DF1B7-8BE2-4EC8-A22D-B07500AE8E28}"/>
              </a:ext>
            </a:extLst>
          </p:cNvPr>
          <p:cNvSpPr txBox="1"/>
          <p:nvPr/>
        </p:nvSpPr>
        <p:spPr>
          <a:xfrm>
            <a:off x="1016438" y="2718486"/>
            <a:ext cx="810042" cy="357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defTabSz="685746">
              <a:defRPr/>
            </a:pPr>
            <a:r>
              <a:rPr lang="en-US" altLang="zh-CN" sz="2100" dirty="0" err="1">
                <a:solidFill>
                  <a:srgbClr val="002060"/>
                </a:solidFill>
                <a:effectLst>
                  <a:outerShdw dist="25400" dir="5400000" algn="t" rotWithShape="0">
                    <a:sysClr val="window" lastClr="FFFFFF">
                      <a:alpha val="29000"/>
                    </a:sysClr>
                  </a:outerShdw>
                </a:effectLst>
                <a:latin typeface="Adidas Unity" pitchFamily="2" charset="0"/>
                <a:cs typeface="Times New Roman" pitchFamily="18" charset="0"/>
              </a:rPr>
              <a:t>Gln</a:t>
            </a:r>
            <a:endParaRPr lang="zh-CN" altLang="en-US" sz="2100" dirty="0">
              <a:solidFill>
                <a:srgbClr val="002060"/>
              </a:solidFill>
              <a:effectLst>
                <a:outerShdw dist="25400" dir="5400000" algn="t" rotWithShape="0">
                  <a:sysClr val="window" lastClr="FFFFFF">
                    <a:alpha val="29000"/>
                  </a:sysClr>
                </a:outerShdw>
              </a:effectLst>
              <a:latin typeface="Adidas Unity" pitchFamily="2" charset="0"/>
              <a:cs typeface="Times New Roman" pitchFamily="18" charset="0"/>
            </a:endParaRPr>
          </a:p>
        </p:txBody>
      </p:sp>
      <p:sp>
        <p:nvSpPr>
          <p:cNvPr id="16" name="等腰三角形 15">
            <a:extLst>
              <a:ext uri="{FF2B5EF4-FFF2-40B4-BE49-F238E27FC236}">
                <a16:creationId xmlns:a16="http://schemas.microsoft.com/office/drawing/2014/main" id="{0CB521D0-CE05-44A6-B67A-A46DDC057281}"/>
              </a:ext>
            </a:extLst>
          </p:cNvPr>
          <p:cNvSpPr/>
          <p:nvPr/>
        </p:nvSpPr>
        <p:spPr>
          <a:xfrm rot="16009765">
            <a:off x="2328125" y="2414469"/>
            <a:ext cx="189469" cy="164143"/>
          </a:xfrm>
          <a:prstGeom prst="triangle">
            <a:avLst/>
          </a:prstGeom>
          <a:solidFill>
            <a:sysClr val="windowText" lastClr="000000">
              <a:lumMod val="65000"/>
              <a:lumOff val="35000"/>
            </a:sysClr>
          </a:solidFill>
          <a:ln w="25400" cap="flat" cmpd="sng" algn="ctr">
            <a:noFill/>
            <a:prstDash val="solid"/>
          </a:ln>
          <a:effectLst>
            <a:innerShdw blurRad="114300">
              <a:prstClr val="black"/>
            </a:innerShdw>
          </a:effectLst>
        </p:spPr>
        <p:txBody>
          <a:bodyPr rtlCol="0" anchor="ctr"/>
          <a:lstStyle/>
          <a:p>
            <a:pPr algn="ctr" defTabSz="685746">
              <a:defRPr/>
            </a:pPr>
            <a:endParaRPr lang="en-US" sz="135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17" name="TextBox 34">
            <a:extLst>
              <a:ext uri="{FF2B5EF4-FFF2-40B4-BE49-F238E27FC236}">
                <a16:creationId xmlns:a16="http://schemas.microsoft.com/office/drawing/2014/main" id="{54658C59-5B40-45A9-B9BD-A9212704D438}"/>
              </a:ext>
            </a:extLst>
          </p:cNvPr>
          <p:cNvSpPr txBox="1"/>
          <p:nvPr/>
        </p:nvSpPr>
        <p:spPr>
          <a:xfrm>
            <a:off x="2527001" y="2281223"/>
            <a:ext cx="1632715" cy="261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defTabSz="685746">
              <a:defRPr/>
            </a:pPr>
            <a:r>
              <a:rPr lang="zh-CN" altLang="en-US" sz="135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didas Unity" pitchFamily="2" charset="0"/>
                <a:cs typeface="Times New Roman" pitchFamily="18" charset="0"/>
              </a:rPr>
              <a:t>治疗性氨基酸</a:t>
            </a:r>
          </a:p>
        </p:txBody>
      </p:sp>
      <p:sp>
        <p:nvSpPr>
          <p:cNvPr id="18" name="TextBox 35">
            <a:extLst>
              <a:ext uri="{FF2B5EF4-FFF2-40B4-BE49-F238E27FC236}">
                <a16:creationId xmlns:a16="http://schemas.microsoft.com/office/drawing/2014/main" id="{AEE51AFA-9583-451F-AFB2-6FE260C1594A}"/>
              </a:ext>
            </a:extLst>
          </p:cNvPr>
          <p:cNvSpPr txBox="1"/>
          <p:nvPr/>
        </p:nvSpPr>
        <p:spPr>
          <a:xfrm>
            <a:off x="2570448" y="2521931"/>
            <a:ext cx="23866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46">
              <a:defRPr/>
            </a:pPr>
            <a:r>
              <a:rPr lang="zh-CN" altLang="en-US" sz="105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谷氨酰胺</a:t>
            </a:r>
            <a:endParaRPr lang="en-US" altLang="zh-CN" sz="105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9" name="TextBox 36">
            <a:extLst>
              <a:ext uri="{FF2B5EF4-FFF2-40B4-BE49-F238E27FC236}">
                <a16:creationId xmlns:a16="http://schemas.microsoft.com/office/drawing/2014/main" id="{00838137-D047-4CFC-BCE3-7045BC9AEAF8}"/>
              </a:ext>
            </a:extLst>
          </p:cNvPr>
          <p:cNvSpPr txBox="1"/>
          <p:nvPr/>
        </p:nvSpPr>
        <p:spPr>
          <a:xfrm>
            <a:off x="2527001" y="2981518"/>
            <a:ext cx="1632715" cy="261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defTabSz="685746">
              <a:defRPr/>
            </a:pPr>
            <a:r>
              <a:rPr lang="zh-CN" altLang="en-US" sz="135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didas Unity" pitchFamily="2" charset="0"/>
                <a:cs typeface="Times New Roman" pitchFamily="18" charset="0"/>
              </a:rPr>
              <a:t>免疫相关氨基酸</a:t>
            </a:r>
          </a:p>
        </p:txBody>
      </p:sp>
      <p:sp>
        <p:nvSpPr>
          <p:cNvPr id="20" name="TextBox 37">
            <a:extLst>
              <a:ext uri="{FF2B5EF4-FFF2-40B4-BE49-F238E27FC236}">
                <a16:creationId xmlns:a16="http://schemas.microsoft.com/office/drawing/2014/main" id="{0E4AEBDE-9B2D-4D71-A39D-3AEE0DE6079D}"/>
              </a:ext>
            </a:extLst>
          </p:cNvPr>
          <p:cNvSpPr txBox="1"/>
          <p:nvPr/>
        </p:nvSpPr>
        <p:spPr>
          <a:xfrm>
            <a:off x="2570448" y="3222226"/>
            <a:ext cx="23866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46">
              <a:defRPr/>
            </a:pPr>
            <a:r>
              <a:rPr lang="zh-CN" altLang="en-US" sz="105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精氨酸、牛磺酸、核苷酸等某些免疫相关的氨基酸以及其衍生物</a:t>
            </a:r>
            <a:endParaRPr lang="en-US" altLang="zh-CN" sz="105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21" name="TextBox 38">
            <a:extLst>
              <a:ext uri="{FF2B5EF4-FFF2-40B4-BE49-F238E27FC236}">
                <a16:creationId xmlns:a16="http://schemas.microsoft.com/office/drawing/2014/main" id="{9CE453BE-2A8C-45B4-8F98-16330821B9BD}"/>
              </a:ext>
            </a:extLst>
          </p:cNvPr>
          <p:cNvSpPr txBox="1"/>
          <p:nvPr/>
        </p:nvSpPr>
        <p:spPr>
          <a:xfrm>
            <a:off x="2527001" y="3681814"/>
            <a:ext cx="1632715" cy="261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defTabSz="685746">
              <a:defRPr/>
            </a:pPr>
            <a:r>
              <a:rPr lang="zh-CN" altLang="en-US" sz="135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didas Unity" pitchFamily="2" charset="0"/>
                <a:cs typeface="Times New Roman" pitchFamily="18" charset="0"/>
              </a:rPr>
              <a:t>支链氨基酸</a:t>
            </a:r>
          </a:p>
        </p:txBody>
      </p:sp>
      <p:sp>
        <p:nvSpPr>
          <p:cNvPr id="22" name="TextBox 39">
            <a:extLst>
              <a:ext uri="{FF2B5EF4-FFF2-40B4-BE49-F238E27FC236}">
                <a16:creationId xmlns:a16="http://schemas.microsoft.com/office/drawing/2014/main" id="{22996848-A308-42FB-889F-FF1E4B295DBB}"/>
              </a:ext>
            </a:extLst>
          </p:cNvPr>
          <p:cNvSpPr txBox="1"/>
          <p:nvPr/>
        </p:nvSpPr>
        <p:spPr>
          <a:xfrm>
            <a:off x="2570448" y="3922522"/>
            <a:ext cx="23866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46">
              <a:defRPr/>
            </a:pPr>
            <a:r>
              <a:rPr lang="zh-CN" altLang="en-US" sz="105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亮氨酸、异亮氨酸、缬氨酸</a:t>
            </a:r>
            <a:endParaRPr lang="en-US" altLang="zh-CN" sz="105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23" name="TextBox 40">
            <a:extLst>
              <a:ext uri="{FF2B5EF4-FFF2-40B4-BE49-F238E27FC236}">
                <a16:creationId xmlns:a16="http://schemas.microsoft.com/office/drawing/2014/main" id="{59BAF5E6-6BE2-4B0B-B3B1-250D66A52A56}"/>
              </a:ext>
            </a:extLst>
          </p:cNvPr>
          <p:cNvSpPr txBox="1"/>
          <p:nvPr/>
        </p:nvSpPr>
        <p:spPr>
          <a:xfrm>
            <a:off x="2527001" y="4382110"/>
            <a:ext cx="1632715" cy="261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defTabSz="685746">
              <a:defRPr/>
            </a:pPr>
            <a:r>
              <a:rPr lang="zh-CN" altLang="en-US" sz="135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didas Unity" pitchFamily="2" charset="0"/>
                <a:cs typeface="Times New Roman" pitchFamily="18" charset="0"/>
              </a:rPr>
              <a:t>条件必须氨基酸</a:t>
            </a:r>
          </a:p>
        </p:txBody>
      </p:sp>
      <p:sp>
        <p:nvSpPr>
          <p:cNvPr id="24" name="TextBox 41">
            <a:extLst>
              <a:ext uri="{FF2B5EF4-FFF2-40B4-BE49-F238E27FC236}">
                <a16:creationId xmlns:a16="http://schemas.microsoft.com/office/drawing/2014/main" id="{93E7394A-48C7-4104-A589-1F3FAA8D92F7}"/>
              </a:ext>
            </a:extLst>
          </p:cNvPr>
          <p:cNvSpPr txBox="1"/>
          <p:nvPr/>
        </p:nvSpPr>
        <p:spPr>
          <a:xfrm>
            <a:off x="2570448" y="4622817"/>
            <a:ext cx="23866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46">
              <a:defRPr/>
            </a:pPr>
            <a:r>
              <a:rPr lang="zh-CN" altLang="en-US" sz="105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可以合成但不足特定阶段的需求</a:t>
            </a:r>
            <a:endParaRPr lang="en-US" altLang="zh-CN" sz="105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25" name="TextBox 42">
            <a:extLst>
              <a:ext uri="{FF2B5EF4-FFF2-40B4-BE49-F238E27FC236}">
                <a16:creationId xmlns:a16="http://schemas.microsoft.com/office/drawing/2014/main" id="{9E7C88DE-5A8E-437C-A7A1-CCCE08107D45}"/>
              </a:ext>
            </a:extLst>
          </p:cNvPr>
          <p:cNvSpPr txBox="1"/>
          <p:nvPr/>
        </p:nvSpPr>
        <p:spPr>
          <a:xfrm>
            <a:off x="2562121" y="5143969"/>
            <a:ext cx="1632715" cy="261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defTabSz="685746">
              <a:defRPr/>
            </a:pPr>
            <a:r>
              <a:rPr lang="zh-CN" altLang="en-US" sz="135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didas Unity" pitchFamily="2" charset="0"/>
                <a:cs typeface="Times New Roman" pitchFamily="18" charset="0"/>
              </a:rPr>
              <a:t>必须氨基酸</a:t>
            </a:r>
          </a:p>
        </p:txBody>
      </p:sp>
      <p:sp>
        <p:nvSpPr>
          <p:cNvPr id="26" name="TextBox 43">
            <a:extLst>
              <a:ext uri="{FF2B5EF4-FFF2-40B4-BE49-F238E27FC236}">
                <a16:creationId xmlns:a16="http://schemas.microsoft.com/office/drawing/2014/main" id="{90B08D2A-09F3-4212-A181-1A45FA4788EE}"/>
              </a:ext>
            </a:extLst>
          </p:cNvPr>
          <p:cNvSpPr txBox="1"/>
          <p:nvPr/>
        </p:nvSpPr>
        <p:spPr>
          <a:xfrm>
            <a:off x="2570448" y="5323113"/>
            <a:ext cx="23866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46">
              <a:defRPr/>
            </a:pPr>
            <a:r>
              <a:rPr lang="zh-CN" altLang="en-US" sz="105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体内无法合成必须外界摄取</a:t>
            </a:r>
            <a:endParaRPr lang="en-US" altLang="zh-CN" sz="105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27" name="等腰三角形 26">
            <a:extLst>
              <a:ext uri="{FF2B5EF4-FFF2-40B4-BE49-F238E27FC236}">
                <a16:creationId xmlns:a16="http://schemas.microsoft.com/office/drawing/2014/main" id="{978973A0-FA4C-4523-BC1C-0537786FAD94}"/>
              </a:ext>
            </a:extLst>
          </p:cNvPr>
          <p:cNvSpPr/>
          <p:nvPr/>
        </p:nvSpPr>
        <p:spPr>
          <a:xfrm rot="16009765">
            <a:off x="2328125" y="3109258"/>
            <a:ext cx="189469" cy="164143"/>
          </a:xfrm>
          <a:prstGeom prst="triangle">
            <a:avLst/>
          </a:prstGeom>
          <a:solidFill>
            <a:sysClr val="windowText" lastClr="000000">
              <a:lumMod val="65000"/>
              <a:lumOff val="35000"/>
            </a:sysClr>
          </a:solidFill>
          <a:ln w="25400" cap="flat" cmpd="sng" algn="ctr">
            <a:noFill/>
            <a:prstDash val="solid"/>
          </a:ln>
          <a:effectLst>
            <a:innerShdw blurRad="114300">
              <a:prstClr val="black"/>
            </a:innerShdw>
          </a:effectLst>
        </p:spPr>
        <p:txBody>
          <a:bodyPr rtlCol="0" anchor="ctr"/>
          <a:lstStyle/>
          <a:p>
            <a:pPr algn="ctr" defTabSz="685746">
              <a:defRPr/>
            </a:pPr>
            <a:endParaRPr lang="en-US" sz="135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28" name="等腰三角形 27">
            <a:extLst>
              <a:ext uri="{FF2B5EF4-FFF2-40B4-BE49-F238E27FC236}">
                <a16:creationId xmlns:a16="http://schemas.microsoft.com/office/drawing/2014/main" id="{B8F0BFE6-FE3A-4B23-9180-8350193EF8CB}"/>
              </a:ext>
            </a:extLst>
          </p:cNvPr>
          <p:cNvSpPr/>
          <p:nvPr/>
        </p:nvSpPr>
        <p:spPr>
          <a:xfrm rot="16009765">
            <a:off x="2328125" y="3804048"/>
            <a:ext cx="189469" cy="164143"/>
          </a:xfrm>
          <a:prstGeom prst="triangle">
            <a:avLst/>
          </a:prstGeom>
          <a:solidFill>
            <a:sysClr val="windowText" lastClr="000000">
              <a:lumMod val="65000"/>
              <a:lumOff val="35000"/>
            </a:sysClr>
          </a:solidFill>
          <a:ln w="25400" cap="flat" cmpd="sng" algn="ctr">
            <a:noFill/>
            <a:prstDash val="solid"/>
          </a:ln>
          <a:effectLst>
            <a:innerShdw blurRad="114300">
              <a:prstClr val="black"/>
            </a:innerShdw>
          </a:effectLst>
        </p:spPr>
        <p:txBody>
          <a:bodyPr rtlCol="0" anchor="ctr"/>
          <a:lstStyle/>
          <a:p>
            <a:pPr algn="ctr" defTabSz="685746">
              <a:defRPr/>
            </a:pPr>
            <a:endParaRPr lang="en-US" sz="135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29" name="等腰三角形 28">
            <a:extLst>
              <a:ext uri="{FF2B5EF4-FFF2-40B4-BE49-F238E27FC236}">
                <a16:creationId xmlns:a16="http://schemas.microsoft.com/office/drawing/2014/main" id="{6C827DC3-4312-4761-B565-FDC691C01CFC}"/>
              </a:ext>
            </a:extLst>
          </p:cNvPr>
          <p:cNvSpPr/>
          <p:nvPr/>
        </p:nvSpPr>
        <p:spPr>
          <a:xfrm rot="16009765">
            <a:off x="2328125" y="4498837"/>
            <a:ext cx="189469" cy="164143"/>
          </a:xfrm>
          <a:prstGeom prst="triangle">
            <a:avLst/>
          </a:prstGeom>
          <a:solidFill>
            <a:sysClr val="windowText" lastClr="000000">
              <a:lumMod val="65000"/>
              <a:lumOff val="35000"/>
            </a:sysClr>
          </a:solidFill>
          <a:ln w="25400" cap="flat" cmpd="sng" algn="ctr">
            <a:noFill/>
            <a:prstDash val="solid"/>
          </a:ln>
          <a:effectLst>
            <a:innerShdw blurRad="114300">
              <a:prstClr val="black"/>
            </a:innerShdw>
          </a:effectLst>
        </p:spPr>
        <p:txBody>
          <a:bodyPr rtlCol="0" anchor="ctr"/>
          <a:lstStyle/>
          <a:p>
            <a:pPr algn="ctr" defTabSz="685746">
              <a:defRPr/>
            </a:pPr>
            <a:endParaRPr lang="en-US" sz="135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30" name="等腰三角形 29">
            <a:extLst>
              <a:ext uri="{FF2B5EF4-FFF2-40B4-BE49-F238E27FC236}">
                <a16:creationId xmlns:a16="http://schemas.microsoft.com/office/drawing/2014/main" id="{C1CBD39C-08D7-4320-86F9-C659196242B8}"/>
              </a:ext>
            </a:extLst>
          </p:cNvPr>
          <p:cNvSpPr/>
          <p:nvPr/>
        </p:nvSpPr>
        <p:spPr>
          <a:xfrm rot="16009765">
            <a:off x="2328125" y="5193626"/>
            <a:ext cx="189469" cy="164143"/>
          </a:xfrm>
          <a:prstGeom prst="triangle">
            <a:avLst/>
          </a:prstGeom>
          <a:solidFill>
            <a:sysClr val="windowText" lastClr="000000">
              <a:lumMod val="65000"/>
              <a:lumOff val="35000"/>
            </a:sysClr>
          </a:solidFill>
          <a:ln w="25400" cap="flat" cmpd="sng" algn="ctr">
            <a:noFill/>
            <a:prstDash val="solid"/>
          </a:ln>
          <a:effectLst>
            <a:innerShdw blurRad="114300">
              <a:prstClr val="black"/>
            </a:innerShdw>
          </a:effectLst>
        </p:spPr>
        <p:txBody>
          <a:bodyPr rtlCol="0" anchor="ctr"/>
          <a:lstStyle/>
          <a:p>
            <a:pPr algn="ctr" defTabSz="685746">
              <a:defRPr/>
            </a:pPr>
            <a:endParaRPr lang="en-US" sz="135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32" name="等腰三角形 31">
            <a:extLst>
              <a:ext uri="{FF2B5EF4-FFF2-40B4-BE49-F238E27FC236}">
                <a16:creationId xmlns:a16="http://schemas.microsoft.com/office/drawing/2014/main" id="{DE61BF35-2C5B-46B0-BCFF-75228D9B1D35}"/>
              </a:ext>
            </a:extLst>
          </p:cNvPr>
          <p:cNvSpPr/>
          <p:nvPr/>
        </p:nvSpPr>
        <p:spPr>
          <a:xfrm rot="16009765">
            <a:off x="2346640" y="1842486"/>
            <a:ext cx="189469" cy="164143"/>
          </a:xfrm>
          <a:prstGeom prst="triangle">
            <a:avLst/>
          </a:prstGeom>
          <a:solidFill>
            <a:sysClr val="windowText" lastClr="000000">
              <a:lumMod val="65000"/>
              <a:lumOff val="35000"/>
            </a:sysClr>
          </a:solidFill>
          <a:ln w="25400" cap="flat" cmpd="sng" algn="ctr">
            <a:noFill/>
            <a:prstDash val="solid"/>
          </a:ln>
          <a:effectLst>
            <a:innerShdw blurRad="114300">
              <a:prstClr val="black"/>
            </a:innerShdw>
          </a:effectLst>
        </p:spPr>
        <p:txBody>
          <a:bodyPr rtlCol="0" anchor="ctr"/>
          <a:lstStyle/>
          <a:p>
            <a:pPr algn="ctr" defTabSz="685746">
              <a:defRPr/>
            </a:pPr>
            <a:endParaRPr lang="en-US" sz="135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33" name="TextBox 34">
            <a:extLst>
              <a:ext uri="{FF2B5EF4-FFF2-40B4-BE49-F238E27FC236}">
                <a16:creationId xmlns:a16="http://schemas.microsoft.com/office/drawing/2014/main" id="{D3DC29E3-A7F6-4049-BE58-F79F18A580C9}"/>
              </a:ext>
            </a:extLst>
          </p:cNvPr>
          <p:cNvSpPr txBox="1"/>
          <p:nvPr/>
        </p:nvSpPr>
        <p:spPr>
          <a:xfrm>
            <a:off x="2578494" y="1848678"/>
            <a:ext cx="2216628" cy="261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defTabSz="685746">
              <a:defRPr/>
            </a:pPr>
            <a:r>
              <a:rPr lang="zh-CN" altLang="en-US" sz="135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didas Unity" pitchFamily="2" charset="0"/>
                <a:cs typeface="Times New Roman" pitchFamily="18" charset="0"/>
              </a:rPr>
              <a:t>自然界中有</a:t>
            </a:r>
            <a:r>
              <a:rPr lang="en-US" altLang="zh-CN" sz="135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didas Unity" pitchFamily="2" charset="0"/>
                <a:cs typeface="Times New Roman" pitchFamily="18" charset="0"/>
              </a:rPr>
              <a:t>20</a:t>
            </a:r>
            <a:r>
              <a:rPr lang="zh-CN" altLang="en-US" sz="135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didas Unity" pitchFamily="2" charset="0"/>
                <a:cs typeface="Times New Roman" pitchFamily="18" charset="0"/>
              </a:rPr>
              <a:t>种氨基酸</a:t>
            </a:r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C08F893C-5F01-463E-AC55-BCAB1D76A3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801" y="1942717"/>
            <a:ext cx="3549185" cy="3445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691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4C8F12C5-0921-42BE-B9F0-DAF6A85D0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29" y="204893"/>
            <a:ext cx="6984776" cy="597861"/>
          </a:xfrm>
        </p:spPr>
        <p:txBody>
          <a:bodyPr vert="horz" lIns="70602" tIns="35301" rIns="70602" bIns="35301" rtlCol="0" anchor="ctr">
            <a:normAutofit/>
          </a:bodyPr>
          <a:lstStyle/>
          <a:p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肠外营养制剂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支链氨基酸</a:t>
            </a:r>
            <a:endParaRPr kumimoji="1" lang="en-US" sz="278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45">
            <a:extLst>
              <a:ext uri="{FF2B5EF4-FFF2-40B4-BE49-F238E27FC236}">
                <a16:creationId xmlns:a16="http://schemas.microsoft.com/office/drawing/2014/main" id="{8A1709D3-D441-47BF-AF89-7A28B211F879}"/>
              </a:ext>
            </a:extLst>
          </p:cNvPr>
          <p:cNvSpPr txBox="1"/>
          <p:nvPr/>
        </p:nvSpPr>
        <p:spPr>
          <a:xfrm>
            <a:off x="2789455" y="5784616"/>
            <a:ext cx="596266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kern="0" cap="none" spc="0" normalizeH="0" baseline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Arial Rounded MT Bold" pitchFamily="34" charset="0"/>
                <a:ea typeface="微软雅黑" pitchFamily="34" charset="-122"/>
                <a:cs typeface="Times New Roman" pitchFamily="18" charset="0"/>
              </a:defRPr>
            </a:lvl1pPr>
          </a:lstStyle>
          <a:p>
            <a:pPr lvl="0">
              <a:defRPr/>
            </a:pPr>
            <a:r>
              <a:rPr lang="en-US" altLang="zh-CN" sz="2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Branched Chain Amino Acid</a:t>
            </a:r>
          </a:p>
        </p:txBody>
      </p:sp>
      <p:sp>
        <p:nvSpPr>
          <p:cNvPr id="35" name="Oval 65">
            <a:extLst>
              <a:ext uri="{FF2B5EF4-FFF2-40B4-BE49-F238E27FC236}">
                <a16:creationId xmlns:a16="http://schemas.microsoft.com/office/drawing/2014/main" id="{EF1C781A-C9CC-450D-B689-7787EDED7EE8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2329704" y="5277108"/>
            <a:ext cx="2245333" cy="258000"/>
          </a:xfrm>
          <a:prstGeom prst="ellipse">
            <a:avLst/>
          </a:prstGeom>
          <a:gradFill rotWithShape="1">
            <a:gsLst>
              <a:gs pos="16000">
                <a:srgbClr val="5D4225"/>
              </a:gs>
              <a:gs pos="78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defTabSz="685746">
              <a:defRPr/>
            </a:pPr>
            <a:endParaRPr lang="zh-CN" altLang="en-US" sz="1350" kern="0">
              <a:solidFill>
                <a:sysClr val="windowText" lastClr="000000"/>
              </a:solidFill>
              <a:latin typeface="Arial" pitchFamily="34" charset="0"/>
              <a:ea typeface="宋体"/>
            </a:endParaRPr>
          </a:p>
        </p:txBody>
      </p:sp>
      <p:sp>
        <p:nvSpPr>
          <p:cNvPr id="36" name="矩形 2">
            <a:extLst>
              <a:ext uri="{FF2B5EF4-FFF2-40B4-BE49-F238E27FC236}">
                <a16:creationId xmlns:a16="http://schemas.microsoft.com/office/drawing/2014/main" id="{E3380896-2D76-4C1A-B5B2-2B65032E9732}"/>
              </a:ext>
            </a:extLst>
          </p:cNvPr>
          <p:cNvSpPr/>
          <p:nvPr/>
        </p:nvSpPr>
        <p:spPr>
          <a:xfrm rot="1299601">
            <a:off x="5089825" y="1740705"/>
            <a:ext cx="897904" cy="616504"/>
          </a:xfrm>
          <a:custGeom>
            <a:avLst/>
            <a:gdLst/>
            <a:ahLst/>
            <a:cxnLst/>
            <a:rect l="l" t="t" r="r" b="b"/>
            <a:pathLst>
              <a:path w="2404337" h="1013447">
                <a:moveTo>
                  <a:pt x="2404337" y="0"/>
                </a:moveTo>
                <a:lnTo>
                  <a:pt x="2404337" y="1013447"/>
                </a:lnTo>
                <a:cubicBezTo>
                  <a:pt x="1580832" y="549916"/>
                  <a:pt x="647382" y="523488"/>
                  <a:pt x="0" y="944007"/>
                </a:cubicBezTo>
                <a:lnTo>
                  <a:pt x="0" y="0"/>
                </a:lnTo>
                <a:lnTo>
                  <a:pt x="61272" y="0"/>
                </a:lnTo>
                <a:cubicBezTo>
                  <a:pt x="395627" y="149555"/>
                  <a:pt x="785812" y="234382"/>
                  <a:pt x="1202168" y="234382"/>
                </a:cubicBezTo>
                <a:cubicBezTo>
                  <a:pt x="1618527" y="234382"/>
                  <a:pt x="2008712" y="149555"/>
                  <a:pt x="2343067" y="0"/>
                </a:cubicBez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lumMod val="85000"/>
                  <a:shade val="30000"/>
                  <a:satMod val="115000"/>
                </a:sysClr>
              </a:gs>
              <a:gs pos="3000">
                <a:sysClr val="window" lastClr="FFFFFF">
                  <a:lumMod val="85000"/>
                  <a:shade val="67500"/>
                  <a:satMod val="115000"/>
                </a:sysClr>
              </a:gs>
              <a:gs pos="100000">
                <a:sysClr val="window" lastClr="FFFFFF">
                  <a:lumMod val="85000"/>
                  <a:shade val="100000"/>
                  <a:satMod val="115000"/>
                </a:sysClr>
              </a:gs>
              <a:gs pos="24000">
                <a:sysClr val="window" lastClr="FFFFFF">
                  <a:lumMod val="95000"/>
                </a:sys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76" tIns="34288" rIns="68576" bIns="342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46">
              <a:defRPr/>
            </a:pPr>
            <a:endParaRPr lang="en-US" sz="135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37" name="矩形 2">
            <a:extLst>
              <a:ext uri="{FF2B5EF4-FFF2-40B4-BE49-F238E27FC236}">
                <a16:creationId xmlns:a16="http://schemas.microsoft.com/office/drawing/2014/main" id="{8192E5F6-1463-4B66-9E13-85ED4406A596}"/>
              </a:ext>
            </a:extLst>
          </p:cNvPr>
          <p:cNvSpPr/>
          <p:nvPr/>
        </p:nvSpPr>
        <p:spPr>
          <a:xfrm rot="18439371">
            <a:off x="5494283" y="2903496"/>
            <a:ext cx="874375" cy="616504"/>
          </a:xfrm>
          <a:custGeom>
            <a:avLst/>
            <a:gdLst/>
            <a:ahLst/>
            <a:cxnLst/>
            <a:rect l="l" t="t" r="r" b="b"/>
            <a:pathLst>
              <a:path w="2404337" h="1013447">
                <a:moveTo>
                  <a:pt x="2404337" y="0"/>
                </a:moveTo>
                <a:lnTo>
                  <a:pt x="2404337" y="1013447"/>
                </a:lnTo>
                <a:cubicBezTo>
                  <a:pt x="1580832" y="549916"/>
                  <a:pt x="647382" y="523488"/>
                  <a:pt x="0" y="944007"/>
                </a:cubicBezTo>
                <a:lnTo>
                  <a:pt x="0" y="0"/>
                </a:lnTo>
                <a:lnTo>
                  <a:pt x="61272" y="0"/>
                </a:lnTo>
                <a:cubicBezTo>
                  <a:pt x="395627" y="149555"/>
                  <a:pt x="785812" y="234382"/>
                  <a:pt x="1202168" y="234382"/>
                </a:cubicBezTo>
                <a:cubicBezTo>
                  <a:pt x="1618527" y="234382"/>
                  <a:pt x="2008712" y="149555"/>
                  <a:pt x="2343067" y="0"/>
                </a:cubicBez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lumMod val="85000"/>
                  <a:shade val="30000"/>
                  <a:satMod val="115000"/>
                </a:sysClr>
              </a:gs>
              <a:gs pos="3000">
                <a:sysClr val="window" lastClr="FFFFFF">
                  <a:lumMod val="85000"/>
                  <a:shade val="67500"/>
                  <a:satMod val="115000"/>
                </a:sysClr>
              </a:gs>
              <a:gs pos="100000">
                <a:sysClr val="window" lastClr="FFFFFF">
                  <a:lumMod val="85000"/>
                  <a:shade val="100000"/>
                  <a:satMod val="115000"/>
                </a:sysClr>
              </a:gs>
              <a:gs pos="24000">
                <a:sysClr val="window" lastClr="FFFFFF">
                  <a:lumMod val="95000"/>
                </a:sys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76" tIns="34288" rIns="68576" bIns="342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46">
              <a:defRPr/>
            </a:pPr>
            <a:endParaRPr lang="en-US" sz="135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38" name="矩形 2">
            <a:extLst>
              <a:ext uri="{FF2B5EF4-FFF2-40B4-BE49-F238E27FC236}">
                <a16:creationId xmlns:a16="http://schemas.microsoft.com/office/drawing/2014/main" id="{F2891959-854B-4D63-83DD-4D6586C0CC32}"/>
              </a:ext>
            </a:extLst>
          </p:cNvPr>
          <p:cNvSpPr/>
          <p:nvPr/>
        </p:nvSpPr>
        <p:spPr>
          <a:xfrm rot="19965802">
            <a:off x="3882438" y="4095845"/>
            <a:ext cx="1078453" cy="616504"/>
          </a:xfrm>
          <a:custGeom>
            <a:avLst/>
            <a:gdLst/>
            <a:ahLst/>
            <a:cxnLst/>
            <a:rect l="l" t="t" r="r" b="b"/>
            <a:pathLst>
              <a:path w="2404337" h="1013447">
                <a:moveTo>
                  <a:pt x="2404337" y="0"/>
                </a:moveTo>
                <a:lnTo>
                  <a:pt x="2404337" y="1013447"/>
                </a:lnTo>
                <a:cubicBezTo>
                  <a:pt x="1580832" y="549916"/>
                  <a:pt x="647382" y="523488"/>
                  <a:pt x="0" y="944007"/>
                </a:cubicBezTo>
                <a:lnTo>
                  <a:pt x="0" y="0"/>
                </a:lnTo>
                <a:lnTo>
                  <a:pt x="61272" y="0"/>
                </a:lnTo>
                <a:cubicBezTo>
                  <a:pt x="395627" y="149555"/>
                  <a:pt x="785812" y="234382"/>
                  <a:pt x="1202168" y="234382"/>
                </a:cubicBezTo>
                <a:cubicBezTo>
                  <a:pt x="1618527" y="234382"/>
                  <a:pt x="2008712" y="149555"/>
                  <a:pt x="2343067" y="0"/>
                </a:cubicBez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lumMod val="85000"/>
                  <a:shade val="30000"/>
                  <a:satMod val="115000"/>
                </a:sysClr>
              </a:gs>
              <a:gs pos="3000">
                <a:sysClr val="window" lastClr="FFFFFF">
                  <a:lumMod val="85000"/>
                  <a:shade val="67500"/>
                  <a:satMod val="115000"/>
                </a:sysClr>
              </a:gs>
              <a:gs pos="100000">
                <a:sysClr val="window" lastClr="FFFFFF">
                  <a:lumMod val="85000"/>
                  <a:shade val="100000"/>
                  <a:satMod val="115000"/>
                </a:sysClr>
              </a:gs>
              <a:gs pos="24000">
                <a:sysClr val="window" lastClr="FFFFFF">
                  <a:lumMod val="95000"/>
                </a:sys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76" tIns="34288" rIns="68576" bIns="342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46">
              <a:defRPr/>
            </a:pPr>
            <a:endParaRPr lang="en-US" sz="1350" kern="0">
              <a:solidFill>
                <a:sysClr val="window" lastClr="FFFFFF"/>
              </a:solidFill>
              <a:latin typeface="Calibri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3EEB3E7C-B0A7-444C-B458-7D33B410EFE8}"/>
              </a:ext>
            </a:extLst>
          </p:cNvPr>
          <p:cNvGrpSpPr/>
          <p:nvPr/>
        </p:nvGrpSpPr>
        <p:grpSpPr>
          <a:xfrm rot="759468">
            <a:off x="4645103" y="3298272"/>
            <a:ext cx="1270321" cy="1270321"/>
            <a:chOff x="3239852" y="1844824"/>
            <a:chExt cx="2664296" cy="2664296"/>
          </a:xfrm>
        </p:grpSpPr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6DA282BF-314E-477A-8CEF-3514816CDF2D}"/>
                </a:ext>
              </a:extLst>
            </p:cNvPr>
            <p:cNvSpPr/>
            <p:nvPr/>
          </p:nvSpPr>
          <p:spPr>
            <a:xfrm>
              <a:off x="3239852" y="1844824"/>
              <a:ext cx="2664296" cy="266429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685746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E60DDE0C-EBC2-4F62-AFB5-0E5B044CD3B8}"/>
                </a:ext>
              </a:extLst>
            </p:cNvPr>
            <p:cNvSpPr/>
            <p:nvPr/>
          </p:nvSpPr>
          <p:spPr>
            <a:xfrm>
              <a:off x="3546002" y="2150974"/>
              <a:ext cx="2051997" cy="2051997"/>
            </a:xfrm>
            <a:prstGeom prst="ellipse">
              <a:avLst/>
            </a:prstGeom>
            <a:solidFill>
              <a:srgbClr val="FFC000"/>
            </a:solidFill>
            <a:ln w="25400" cap="flat" cmpd="sng" algn="ctr">
              <a:solidFill>
                <a:sysClr val="window" lastClr="FFFFFF">
                  <a:lumMod val="95000"/>
                </a:sysClr>
              </a:solidFill>
              <a:prstDash val="solid"/>
            </a:ln>
            <a:effectLst>
              <a:innerShdw blurRad="355600" dist="139700" dir="189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algn="ctr" defTabSz="685746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</p:grpSp>
      <p:sp>
        <p:nvSpPr>
          <p:cNvPr id="42" name="矩形 2">
            <a:extLst>
              <a:ext uri="{FF2B5EF4-FFF2-40B4-BE49-F238E27FC236}">
                <a16:creationId xmlns:a16="http://schemas.microsoft.com/office/drawing/2014/main" id="{A93186CC-80C1-4634-A505-CE15A53D7FF7}"/>
              </a:ext>
            </a:extLst>
          </p:cNvPr>
          <p:cNvSpPr/>
          <p:nvPr/>
        </p:nvSpPr>
        <p:spPr>
          <a:xfrm rot="14845537">
            <a:off x="2478881" y="3491497"/>
            <a:ext cx="1078453" cy="616504"/>
          </a:xfrm>
          <a:custGeom>
            <a:avLst/>
            <a:gdLst/>
            <a:ahLst/>
            <a:cxnLst/>
            <a:rect l="l" t="t" r="r" b="b"/>
            <a:pathLst>
              <a:path w="2404337" h="1013447">
                <a:moveTo>
                  <a:pt x="2404337" y="0"/>
                </a:moveTo>
                <a:lnTo>
                  <a:pt x="2404337" y="1013447"/>
                </a:lnTo>
                <a:cubicBezTo>
                  <a:pt x="1580832" y="549916"/>
                  <a:pt x="647382" y="523488"/>
                  <a:pt x="0" y="944007"/>
                </a:cubicBezTo>
                <a:lnTo>
                  <a:pt x="0" y="0"/>
                </a:lnTo>
                <a:lnTo>
                  <a:pt x="61272" y="0"/>
                </a:lnTo>
                <a:cubicBezTo>
                  <a:pt x="395627" y="149555"/>
                  <a:pt x="785812" y="234382"/>
                  <a:pt x="1202168" y="234382"/>
                </a:cubicBezTo>
                <a:cubicBezTo>
                  <a:pt x="1618527" y="234382"/>
                  <a:pt x="2008712" y="149555"/>
                  <a:pt x="2343067" y="0"/>
                </a:cubicBez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lumMod val="85000"/>
                  <a:shade val="30000"/>
                  <a:satMod val="115000"/>
                </a:sysClr>
              </a:gs>
              <a:gs pos="3000">
                <a:sysClr val="window" lastClr="FFFFFF">
                  <a:lumMod val="85000"/>
                  <a:shade val="67500"/>
                  <a:satMod val="115000"/>
                </a:sysClr>
              </a:gs>
              <a:gs pos="100000">
                <a:sysClr val="window" lastClr="FFFFFF">
                  <a:lumMod val="85000"/>
                  <a:shade val="100000"/>
                  <a:satMod val="115000"/>
                </a:sysClr>
              </a:gs>
              <a:gs pos="24000">
                <a:sysClr val="window" lastClr="FFFFFF">
                  <a:lumMod val="95000"/>
                </a:sys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76" tIns="34288" rIns="68576" bIns="342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46">
              <a:defRPr/>
            </a:pPr>
            <a:endParaRPr lang="en-US" sz="1350" kern="0">
              <a:solidFill>
                <a:sysClr val="window" lastClr="FFFFFF"/>
              </a:solidFill>
              <a:latin typeface="Calibri"/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D5C326D5-1EA1-43ED-86F6-13E516EDCF6D}"/>
              </a:ext>
            </a:extLst>
          </p:cNvPr>
          <p:cNvGrpSpPr/>
          <p:nvPr/>
        </p:nvGrpSpPr>
        <p:grpSpPr>
          <a:xfrm rot="759468">
            <a:off x="2805998" y="4145139"/>
            <a:ext cx="1270321" cy="1270321"/>
            <a:chOff x="3239852" y="1844824"/>
            <a:chExt cx="2664296" cy="2664296"/>
          </a:xfrm>
        </p:grpSpPr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981D5CE4-15E0-40BF-AC94-616CCA7B517B}"/>
                </a:ext>
              </a:extLst>
            </p:cNvPr>
            <p:cNvSpPr/>
            <p:nvPr/>
          </p:nvSpPr>
          <p:spPr>
            <a:xfrm>
              <a:off x="3239852" y="1844824"/>
              <a:ext cx="2664296" cy="266429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685746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0B4A93F0-FF81-4532-AD0A-A815A7B37A8C}"/>
                </a:ext>
              </a:extLst>
            </p:cNvPr>
            <p:cNvSpPr/>
            <p:nvPr/>
          </p:nvSpPr>
          <p:spPr>
            <a:xfrm>
              <a:off x="3546002" y="2150974"/>
              <a:ext cx="2051997" cy="2051997"/>
            </a:xfrm>
            <a:prstGeom prst="ellipse">
              <a:avLst/>
            </a:prstGeom>
            <a:solidFill>
              <a:srgbClr val="FFC000"/>
            </a:solidFill>
            <a:ln w="25400" cap="flat" cmpd="sng" algn="ctr">
              <a:solidFill>
                <a:sysClr val="window" lastClr="FFFFFF">
                  <a:lumMod val="95000"/>
                </a:sysClr>
              </a:solidFill>
              <a:prstDash val="solid"/>
            </a:ln>
            <a:effectLst>
              <a:innerShdw blurRad="355600" dist="139700" dir="189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algn="ctr" defTabSz="685746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2FE932CE-F712-4ECE-82D5-57142FC22A60}"/>
              </a:ext>
            </a:extLst>
          </p:cNvPr>
          <p:cNvGrpSpPr/>
          <p:nvPr/>
        </p:nvGrpSpPr>
        <p:grpSpPr>
          <a:xfrm rot="759468">
            <a:off x="1964475" y="2201852"/>
            <a:ext cx="1270321" cy="1270321"/>
            <a:chOff x="3239852" y="1844824"/>
            <a:chExt cx="2664296" cy="2664296"/>
          </a:xfrm>
        </p:grpSpPr>
        <p:sp>
          <p:nvSpPr>
            <p:cNvPr id="47" name="椭圆 46">
              <a:extLst>
                <a:ext uri="{FF2B5EF4-FFF2-40B4-BE49-F238E27FC236}">
                  <a16:creationId xmlns:a16="http://schemas.microsoft.com/office/drawing/2014/main" id="{0E4AC7FF-CFB5-4631-9FE0-815F13FAAD18}"/>
                </a:ext>
              </a:extLst>
            </p:cNvPr>
            <p:cNvSpPr/>
            <p:nvPr/>
          </p:nvSpPr>
          <p:spPr>
            <a:xfrm>
              <a:off x="3239852" y="1844824"/>
              <a:ext cx="2664296" cy="266429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685746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3969631D-B5FC-4C09-BC9A-716C21EC6C0A}"/>
                </a:ext>
              </a:extLst>
            </p:cNvPr>
            <p:cNvSpPr/>
            <p:nvPr/>
          </p:nvSpPr>
          <p:spPr>
            <a:xfrm>
              <a:off x="3546002" y="2150974"/>
              <a:ext cx="2051997" cy="2051997"/>
            </a:xfrm>
            <a:prstGeom prst="ellipse">
              <a:avLst/>
            </a:prstGeom>
            <a:solidFill>
              <a:srgbClr val="FFC000"/>
            </a:solidFill>
            <a:ln w="25400" cap="flat" cmpd="sng" algn="ctr">
              <a:solidFill>
                <a:sysClr val="window" lastClr="FFFFFF">
                  <a:lumMod val="95000"/>
                </a:sysClr>
              </a:solidFill>
              <a:prstDash val="solid"/>
            </a:ln>
            <a:effectLst>
              <a:innerShdw blurRad="355600" dist="139700" dir="189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algn="ctr" defTabSz="685746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F6D02D88-273A-4134-8544-60E0E68305D6}"/>
              </a:ext>
            </a:extLst>
          </p:cNvPr>
          <p:cNvGrpSpPr/>
          <p:nvPr/>
        </p:nvGrpSpPr>
        <p:grpSpPr>
          <a:xfrm rot="759468">
            <a:off x="5824070" y="1791484"/>
            <a:ext cx="1270321" cy="1270321"/>
            <a:chOff x="3239852" y="1844824"/>
            <a:chExt cx="2664296" cy="2664296"/>
          </a:xfrm>
        </p:grpSpPr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2CB4FFD8-918F-421A-87EB-AF99F70F40DF}"/>
                </a:ext>
              </a:extLst>
            </p:cNvPr>
            <p:cNvSpPr/>
            <p:nvPr/>
          </p:nvSpPr>
          <p:spPr>
            <a:xfrm>
              <a:off x="3239852" y="1844824"/>
              <a:ext cx="2664296" cy="266429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685746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51" name="椭圆 50">
              <a:extLst>
                <a:ext uri="{FF2B5EF4-FFF2-40B4-BE49-F238E27FC236}">
                  <a16:creationId xmlns:a16="http://schemas.microsoft.com/office/drawing/2014/main" id="{7533C5F5-DB17-41EE-A5A2-D67FEDA9A053}"/>
                </a:ext>
              </a:extLst>
            </p:cNvPr>
            <p:cNvSpPr/>
            <p:nvPr/>
          </p:nvSpPr>
          <p:spPr>
            <a:xfrm>
              <a:off x="3546002" y="2150974"/>
              <a:ext cx="2051997" cy="2051997"/>
            </a:xfrm>
            <a:prstGeom prst="ellipse">
              <a:avLst/>
            </a:prstGeom>
            <a:solidFill>
              <a:srgbClr val="FFC000"/>
            </a:solidFill>
            <a:ln w="25400" cap="flat" cmpd="sng" algn="ctr">
              <a:solidFill>
                <a:sysClr val="window" lastClr="FFFFFF">
                  <a:lumMod val="95000"/>
                </a:sysClr>
              </a:solidFill>
              <a:prstDash val="solid"/>
            </a:ln>
            <a:effectLst>
              <a:innerShdw blurRad="355600" dist="139700" dir="189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algn="ctr" defTabSz="685746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B50437FE-706E-4C8B-AA95-C741591C5373}"/>
              </a:ext>
            </a:extLst>
          </p:cNvPr>
          <p:cNvGrpSpPr/>
          <p:nvPr/>
        </p:nvGrpSpPr>
        <p:grpSpPr>
          <a:xfrm rot="759468">
            <a:off x="4067799" y="1014614"/>
            <a:ext cx="1270321" cy="1270321"/>
            <a:chOff x="3239852" y="1844824"/>
            <a:chExt cx="2664296" cy="2664296"/>
          </a:xfrm>
        </p:grpSpPr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1622959E-8BD2-4876-B275-0CFB7DDE4552}"/>
                </a:ext>
              </a:extLst>
            </p:cNvPr>
            <p:cNvSpPr/>
            <p:nvPr/>
          </p:nvSpPr>
          <p:spPr>
            <a:xfrm>
              <a:off x="3239852" y="1844824"/>
              <a:ext cx="2664296" cy="266429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685746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81EF5D2F-E8C0-47D6-A291-C4A4ACD7BB78}"/>
                </a:ext>
              </a:extLst>
            </p:cNvPr>
            <p:cNvSpPr/>
            <p:nvPr/>
          </p:nvSpPr>
          <p:spPr>
            <a:xfrm>
              <a:off x="3546002" y="2150974"/>
              <a:ext cx="2051997" cy="2051997"/>
            </a:xfrm>
            <a:prstGeom prst="ellipse">
              <a:avLst/>
            </a:prstGeom>
            <a:solidFill>
              <a:srgbClr val="FFC000"/>
            </a:solidFill>
            <a:ln w="25400" cap="flat" cmpd="sng" algn="ctr">
              <a:solidFill>
                <a:sysClr val="window" lastClr="FFFFFF">
                  <a:lumMod val="95000"/>
                </a:sysClr>
              </a:solidFill>
              <a:prstDash val="solid"/>
            </a:ln>
            <a:effectLst>
              <a:innerShdw blurRad="355600" dist="139700" dir="189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algn="ctr" defTabSz="685746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</p:grpSp>
      <p:sp>
        <p:nvSpPr>
          <p:cNvPr id="55" name="TextBox 57">
            <a:extLst>
              <a:ext uri="{FF2B5EF4-FFF2-40B4-BE49-F238E27FC236}">
                <a16:creationId xmlns:a16="http://schemas.microsoft.com/office/drawing/2014/main" id="{9381042A-B198-4E56-8FB3-1829C1EEB1C3}"/>
              </a:ext>
            </a:extLst>
          </p:cNvPr>
          <p:cNvSpPr txBox="1"/>
          <p:nvPr/>
        </p:nvSpPr>
        <p:spPr>
          <a:xfrm flipH="1">
            <a:off x="2065014" y="2702112"/>
            <a:ext cx="1069245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defTabSz="685746">
              <a:defRPr/>
            </a:pPr>
            <a:r>
              <a:rPr lang="en-US" altLang="zh-CN" sz="2100" dirty="0">
                <a:solidFill>
                  <a:srgbClr val="984807"/>
                </a:solidFill>
                <a:latin typeface="Arial Rounded MT Bold" pitchFamily="34" charset="0"/>
                <a:cs typeface="Times New Roman" pitchFamily="18" charset="0"/>
              </a:rPr>
              <a:t>BCAA</a:t>
            </a:r>
            <a:endParaRPr lang="zh-CN" altLang="en-US" sz="2100" dirty="0">
              <a:solidFill>
                <a:srgbClr val="984807"/>
              </a:solidFill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56" name="TextBox 58">
            <a:extLst>
              <a:ext uri="{FF2B5EF4-FFF2-40B4-BE49-F238E27FC236}">
                <a16:creationId xmlns:a16="http://schemas.microsoft.com/office/drawing/2014/main" id="{92488C3F-A657-45D6-94CA-A2F933DA42BF}"/>
              </a:ext>
            </a:extLst>
          </p:cNvPr>
          <p:cNvSpPr txBox="1"/>
          <p:nvPr/>
        </p:nvSpPr>
        <p:spPr>
          <a:xfrm flipH="1">
            <a:off x="2970828" y="4676736"/>
            <a:ext cx="887106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defTabSz="685746">
              <a:defRPr/>
            </a:pPr>
            <a:r>
              <a:rPr lang="zh-CN" altLang="en-US" sz="2100" dirty="0">
                <a:solidFill>
                  <a:srgbClr val="984807"/>
                </a:solidFill>
                <a:latin typeface="Arial Rounded MT Bold" pitchFamily="34" charset="0"/>
                <a:cs typeface="Times New Roman" pitchFamily="18" charset="0"/>
              </a:rPr>
              <a:t>能源</a:t>
            </a:r>
          </a:p>
        </p:txBody>
      </p:sp>
      <p:sp>
        <p:nvSpPr>
          <p:cNvPr id="57" name="TextBox 59">
            <a:extLst>
              <a:ext uri="{FF2B5EF4-FFF2-40B4-BE49-F238E27FC236}">
                <a16:creationId xmlns:a16="http://schemas.microsoft.com/office/drawing/2014/main" id="{CDC3D080-DDC0-41F2-9E48-1252853BB7DA}"/>
              </a:ext>
            </a:extLst>
          </p:cNvPr>
          <p:cNvSpPr txBox="1"/>
          <p:nvPr/>
        </p:nvSpPr>
        <p:spPr>
          <a:xfrm flipH="1">
            <a:off x="4731896" y="3818589"/>
            <a:ext cx="1038894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defTabSz="685746">
              <a:defRPr/>
            </a:pPr>
            <a:r>
              <a:rPr lang="zh-CN" altLang="en-US" sz="2100" dirty="0">
                <a:solidFill>
                  <a:srgbClr val="984807"/>
                </a:solidFill>
                <a:latin typeface="Arial Rounded MT Bold" pitchFamily="34" charset="0"/>
                <a:cs typeface="Times New Roman" pitchFamily="18" charset="0"/>
              </a:rPr>
              <a:t>氮源</a:t>
            </a:r>
          </a:p>
        </p:txBody>
      </p:sp>
      <p:sp>
        <p:nvSpPr>
          <p:cNvPr id="58" name="TextBox 60">
            <a:extLst>
              <a:ext uri="{FF2B5EF4-FFF2-40B4-BE49-F238E27FC236}">
                <a16:creationId xmlns:a16="http://schemas.microsoft.com/office/drawing/2014/main" id="{C1AADF3C-0549-495B-8CDD-B23F6CABB6E8}"/>
              </a:ext>
            </a:extLst>
          </p:cNvPr>
          <p:cNvSpPr txBox="1"/>
          <p:nvPr/>
        </p:nvSpPr>
        <p:spPr>
          <a:xfrm flipH="1">
            <a:off x="6001892" y="2294942"/>
            <a:ext cx="887106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defTabSz="685746">
              <a:defRPr/>
            </a:pPr>
            <a:r>
              <a:rPr lang="en-US" altLang="zh-CN" sz="2100" dirty="0">
                <a:solidFill>
                  <a:srgbClr val="984807"/>
                </a:solidFill>
                <a:latin typeface="Arial Rounded MT Bold" pitchFamily="34" charset="0"/>
                <a:cs typeface="Times New Roman" pitchFamily="18" charset="0"/>
              </a:rPr>
              <a:t>CSF</a:t>
            </a:r>
            <a:endParaRPr lang="zh-CN" altLang="en-US" sz="2100" dirty="0">
              <a:solidFill>
                <a:srgbClr val="984807"/>
              </a:solidFill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59" name="TextBox 61">
            <a:extLst>
              <a:ext uri="{FF2B5EF4-FFF2-40B4-BE49-F238E27FC236}">
                <a16:creationId xmlns:a16="http://schemas.microsoft.com/office/drawing/2014/main" id="{62E5D5F2-8882-4426-91C1-6361C253C1E6}"/>
              </a:ext>
            </a:extLst>
          </p:cNvPr>
          <p:cNvSpPr txBox="1"/>
          <p:nvPr/>
        </p:nvSpPr>
        <p:spPr>
          <a:xfrm flipH="1">
            <a:off x="4041392" y="1494195"/>
            <a:ext cx="12596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defTabSz="685746">
              <a:defRPr/>
            </a:pPr>
            <a:r>
              <a:rPr lang="zh-CN" altLang="en-US" sz="1500" dirty="0">
                <a:solidFill>
                  <a:srgbClr val="984807"/>
                </a:solidFill>
                <a:latin typeface="Arial Rounded MT Bold" pitchFamily="34" charset="0"/>
                <a:cs typeface="Times New Roman" pitchFamily="18" charset="0"/>
              </a:rPr>
              <a:t>严重应激</a:t>
            </a:r>
          </a:p>
        </p:txBody>
      </p:sp>
      <p:sp>
        <p:nvSpPr>
          <p:cNvPr id="60" name="TextBox 62">
            <a:extLst>
              <a:ext uri="{FF2B5EF4-FFF2-40B4-BE49-F238E27FC236}">
                <a16:creationId xmlns:a16="http://schemas.microsoft.com/office/drawing/2014/main" id="{3EC6FE3B-127F-47A5-B9A0-43C07585E35A}"/>
              </a:ext>
            </a:extLst>
          </p:cNvPr>
          <p:cNvSpPr txBox="1"/>
          <p:nvPr/>
        </p:nvSpPr>
        <p:spPr>
          <a:xfrm>
            <a:off x="1377809" y="3420291"/>
            <a:ext cx="1201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746">
              <a:defRPr/>
            </a:pPr>
            <a:r>
              <a:rPr lang="en-US" altLang="zh-CN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BCAA</a:t>
            </a: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转氨酶在肌肉中活性高</a:t>
            </a:r>
            <a:endParaRPr lang="en-US" altLang="zh-CN" sz="1200" kern="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61" name="TextBox 63">
            <a:extLst>
              <a:ext uri="{FF2B5EF4-FFF2-40B4-BE49-F238E27FC236}">
                <a16:creationId xmlns:a16="http://schemas.microsoft.com/office/drawing/2014/main" id="{BE65C191-B750-4BFA-AA2F-E92E0FAFD99F}"/>
              </a:ext>
            </a:extLst>
          </p:cNvPr>
          <p:cNvSpPr txBox="1"/>
          <p:nvPr/>
        </p:nvSpPr>
        <p:spPr>
          <a:xfrm>
            <a:off x="3221113" y="3522767"/>
            <a:ext cx="12196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746">
              <a:defRPr/>
            </a:pP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代谢过程产生大量还原当量：</a:t>
            </a:r>
            <a:r>
              <a:rPr lang="en-US" altLang="zh-CN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NADH</a:t>
            </a: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、</a:t>
            </a:r>
            <a:r>
              <a:rPr lang="en-US" altLang="zh-CN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FADH</a:t>
            </a:r>
            <a:r>
              <a:rPr lang="en-US" altLang="zh-CN" sz="1200" kern="0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2. </a:t>
            </a:r>
          </a:p>
        </p:txBody>
      </p:sp>
      <p:sp>
        <p:nvSpPr>
          <p:cNvPr id="62" name="TextBox 64">
            <a:extLst>
              <a:ext uri="{FF2B5EF4-FFF2-40B4-BE49-F238E27FC236}">
                <a16:creationId xmlns:a16="http://schemas.microsoft.com/office/drawing/2014/main" id="{11A3E62B-75B4-4EE8-8ECA-C3C6B19D7D88}"/>
              </a:ext>
            </a:extLst>
          </p:cNvPr>
          <p:cNvSpPr txBox="1"/>
          <p:nvPr/>
        </p:nvSpPr>
        <p:spPr>
          <a:xfrm>
            <a:off x="4475160" y="2555960"/>
            <a:ext cx="10371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746">
              <a:defRPr/>
            </a:pP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丙氨酸、谷氨酰胺合成的原料，维持氮平衡</a:t>
            </a:r>
            <a:r>
              <a:rPr lang="en-US" altLang="zh-CN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 </a:t>
            </a:r>
          </a:p>
        </p:txBody>
      </p:sp>
      <p:sp>
        <p:nvSpPr>
          <p:cNvPr id="63" name="TextBox 65">
            <a:extLst>
              <a:ext uri="{FF2B5EF4-FFF2-40B4-BE49-F238E27FC236}">
                <a16:creationId xmlns:a16="http://schemas.microsoft.com/office/drawing/2014/main" id="{89FAFD7A-33FB-4072-9876-4840024C87B1}"/>
              </a:ext>
            </a:extLst>
          </p:cNvPr>
          <p:cNvSpPr txBox="1"/>
          <p:nvPr/>
        </p:nvSpPr>
        <p:spPr>
          <a:xfrm>
            <a:off x="6457839" y="3070585"/>
            <a:ext cx="93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746">
              <a:defRPr/>
            </a:pP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与芳香族氨基酸竞争进入脑脊液，缓解肝性脑病症状</a:t>
            </a:r>
            <a:endParaRPr lang="en-US" altLang="zh-CN" sz="1200" kern="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64" name="TextBox 66">
            <a:extLst>
              <a:ext uri="{FF2B5EF4-FFF2-40B4-BE49-F238E27FC236}">
                <a16:creationId xmlns:a16="http://schemas.microsoft.com/office/drawing/2014/main" id="{4E554C9F-98A5-42C0-9DB3-54940BFB80D4}"/>
              </a:ext>
            </a:extLst>
          </p:cNvPr>
          <p:cNvSpPr txBox="1"/>
          <p:nvPr/>
        </p:nvSpPr>
        <p:spPr>
          <a:xfrm>
            <a:off x="5382041" y="1039376"/>
            <a:ext cx="9310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746">
              <a:defRPr/>
            </a:pP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高代谢分解状态，缓解广泛的肌肉蛋白质分解，</a:t>
            </a:r>
            <a:endParaRPr lang="en-US" altLang="zh-CN" sz="1200" kern="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65" name="椭圆 64">
            <a:extLst>
              <a:ext uri="{FF2B5EF4-FFF2-40B4-BE49-F238E27FC236}">
                <a16:creationId xmlns:a16="http://schemas.microsoft.com/office/drawing/2014/main" id="{6AA90AE1-A868-47EF-A417-6FB59B5FCB75}"/>
              </a:ext>
            </a:extLst>
          </p:cNvPr>
          <p:cNvSpPr/>
          <p:nvPr/>
        </p:nvSpPr>
        <p:spPr>
          <a:xfrm>
            <a:off x="2972934" y="2076143"/>
            <a:ext cx="398017" cy="398017"/>
          </a:xfrm>
          <a:prstGeom prst="ellipse">
            <a:avLst/>
          </a:prstGeom>
          <a:gradFill flip="none" rotWithShape="1">
            <a:gsLst>
              <a:gs pos="0">
                <a:srgbClr val="F79646">
                  <a:lumMod val="75000"/>
                  <a:shade val="67500"/>
                  <a:satMod val="115000"/>
                </a:srgbClr>
              </a:gs>
              <a:gs pos="36000">
                <a:srgbClr val="EE9A0E"/>
              </a:gs>
              <a:gs pos="100000">
                <a:srgbClr val="F1A00F"/>
              </a:gs>
            </a:gsLst>
            <a:lin ang="2700000" scaled="1"/>
            <a:tileRect/>
          </a:gradFill>
          <a:ln w="57150" cap="flat" cmpd="sng" algn="ctr">
            <a:solidFill>
              <a:sysClr val="window" lastClr="FFFFFF"/>
            </a:solidFill>
            <a:prstDash val="solid"/>
          </a:ln>
          <a:effectLst>
            <a:innerShdw blurRad="139700" dist="50800" dir="13500000">
              <a:prstClr val="black">
                <a:alpha val="45000"/>
              </a:prstClr>
            </a:innerShdw>
          </a:effectLst>
        </p:spPr>
        <p:txBody>
          <a:bodyPr rot="0" spcFirstLastPara="0" vertOverflow="overflow" horzOverflow="overflow" vert="horz" wrap="square" lIns="68576" tIns="34288" rIns="68576" bIns="342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46">
              <a:defRPr/>
            </a:pPr>
            <a:endParaRPr lang="en-US" sz="135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66" name="TextBox 68">
            <a:extLst>
              <a:ext uri="{FF2B5EF4-FFF2-40B4-BE49-F238E27FC236}">
                <a16:creationId xmlns:a16="http://schemas.microsoft.com/office/drawing/2014/main" id="{BE081DF8-A21F-4B53-AAA0-94F4396C58E0}"/>
              </a:ext>
            </a:extLst>
          </p:cNvPr>
          <p:cNvSpPr txBox="1"/>
          <p:nvPr/>
        </p:nvSpPr>
        <p:spPr>
          <a:xfrm flipH="1">
            <a:off x="2982859" y="2098989"/>
            <a:ext cx="374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defTabSz="685746">
              <a:defRPr/>
            </a:pPr>
            <a:r>
              <a:rPr lang="en-US" altLang="zh-CN" sz="3000" dirty="0">
                <a:solidFill>
                  <a:sysClr val="window" lastClr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1</a:t>
            </a:r>
            <a:endParaRPr lang="zh-CN" altLang="en-US" sz="3000" dirty="0">
              <a:solidFill>
                <a:sysClr val="window" lastClr="FFFFFF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67" name="椭圆 66">
            <a:extLst>
              <a:ext uri="{FF2B5EF4-FFF2-40B4-BE49-F238E27FC236}">
                <a16:creationId xmlns:a16="http://schemas.microsoft.com/office/drawing/2014/main" id="{C5E31326-A5CC-4035-9746-FD6CEC9CB461}"/>
              </a:ext>
            </a:extLst>
          </p:cNvPr>
          <p:cNvSpPr/>
          <p:nvPr/>
        </p:nvSpPr>
        <p:spPr>
          <a:xfrm>
            <a:off x="2573898" y="4845119"/>
            <a:ext cx="398017" cy="398017"/>
          </a:xfrm>
          <a:prstGeom prst="ellipse">
            <a:avLst/>
          </a:prstGeom>
          <a:gradFill flip="none" rotWithShape="1">
            <a:gsLst>
              <a:gs pos="0">
                <a:srgbClr val="F79646">
                  <a:lumMod val="75000"/>
                  <a:shade val="67500"/>
                  <a:satMod val="115000"/>
                </a:srgbClr>
              </a:gs>
              <a:gs pos="36000">
                <a:srgbClr val="EE9A0E"/>
              </a:gs>
              <a:gs pos="100000">
                <a:srgbClr val="F1A00F"/>
              </a:gs>
            </a:gsLst>
            <a:lin ang="2700000" scaled="1"/>
            <a:tileRect/>
          </a:gradFill>
          <a:ln w="57150" cap="flat" cmpd="sng" algn="ctr">
            <a:solidFill>
              <a:sysClr val="window" lastClr="FFFFFF"/>
            </a:solidFill>
            <a:prstDash val="solid"/>
          </a:ln>
          <a:effectLst>
            <a:innerShdw blurRad="139700" dist="50800" dir="13500000">
              <a:prstClr val="black">
                <a:alpha val="45000"/>
              </a:prstClr>
            </a:innerShdw>
          </a:effectLst>
        </p:spPr>
        <p:txBody>
          <a:bodyPr rot="0" spcFirstLastPara="0" vertOverflow="overflow" horzOverflow="overflow" vert="horz" wrap="square" lIns="68576" tIns="34288" rIns="68576" bIns="342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46">
              <a:defRPr/>
            </a:pPr>
            <a:endParaRPr lang="en-US" sz="135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68" name="TextBox 70">
            <a:extLst>
              <a:ext uri="{FF2B5EF4-FFF2-40B4-BE49-F238E27FC236}">
                <a16:creationId xmlns:a16="http://schemas.microsoft.com/office/drawing/2014/main" id="{7B4D758C-804E-4D28-8C14-C3BE7917D3B8}"/>
              </a:ext>
            </a:extLst>
          </p:cNvPr>
          <p:cNvSpPr txBox="1"/>
          <p:nvPr/>
        </p:nvSpPr>
        <p:spPr>
          <a:xfrm flipH="1">
            <a:off x="2583822" y="4867965"/>
            <a:ext cx="374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defTabSz="685746">
              <a:defRPr/>
            </a:pPr>
            <a:r>
              <a:rPr lang="en-US" altLang="zh-CN" sz="3000" dirty="0">
                <a:solidFill>
                  <a:sysClr val="window" lastClr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2</a:t>
            </a:r>
            <a:endParaRPr lang="zh-CN" altLang="en-US" sz="3000" dirty="0">
              <a:solidFill>
                <a:sysClr val="window" lastClr="FFFFFF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69" name="椭圆 68">
            <a:extLst>
              <a:ext uri="{FF2B5EF4-FFF2-40B4-BE49-F238E27FC236}">
                <a16:creationId xmlns:a16="http://schemas.microsoft.com/office/drawing/2014/main" id="{BA89CF6E-DF50-437C-9B27-02F04E49F6C3}"/>
              </a:ext>
            </a:extLst>
          </p:cNvPr>
          <p:cNvSpPr/>
          <p:nvPr/>
        </p:nvSpPr>
        <p:spPr>
          <a:xfrm>
            <a:off x="5848070" y="3831644"/>
            <a:ext cx="398017" cy="398017"/>
          </a:xfrm>
          <a:prstGeom prst="ellipse">
            <a:avLst/>
          </a:prstGeom>
          <a:gradFill flip="none" rotWithShape="1">
            <a:gsLst>
              <a:gs pos="0">
                <a:srgbClr val="F79646">
                  <a:lumMod val="75000"/>
                  <a:shade val="67500"/>
                  <a:satMod val="115000"/>
                </a:srgbClr>
              </a:gs>
              <a:gs pos="36000">
                <a:srgbClr val="EE9A0E"/>
              </a:gs>
              <a:gs pos="100000">
                <a:srgbClr val="F1A00F"/>
              </a:gs>
            </a:gsLst>
            <a:lin ang="2700000" scaled="1"/>
            <a:tileRect/>
          </a:gradFill>
          <a:ln w="57150" cap="flat" cmpd="sng" algn="ctr">
            <a:solidFill>
              <a:sysClr val="window" lastClr="FFFFFF"/>
            </a:solidFill>
            <a:prstDash val="solid"/>
          </a:ln>
          <a:effectLst>
            <a:innerShdw blurRad="139700" dist="50800" dir="13500000">
              <a:prstClr val="black">
                <a:alpha val="45000"/>
              </a:prstClr>
            </a:innerShdw>
          </a:effectLst>
        </p:spPr>
        <p:txBody>
          <a:bodyPr rot="0" spcFirstLastPara="0" vertOverflow="overflow" horzOverflow="overflow" vert="horz" wrap="square" lIns="68576" tIns="34288" rIns="68576" bIns="342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46">
              <a:defRPr/>
            </a:pPr>
            <a:endParaRPr lang="en-US" sz="135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70" name="TextBox 72">
            <a:extLst>
              <a:ext uri="{FF2B5EF4-FFF2-40B4-BE49-F238E27FC236}">
                <a16:creationId xmlns:a16="http://schemas.microsoft.com/office/drawing/2014/main" id="{F9957E8B-85A8-44F8-B36F-B6B2026114D7}"/>
              </a:ext>
            </a:extLst>
          </p:cNvPr>
          <p:cNvSpPr txBox="1"/>
          <p:nvPr/>
        </p:nvSpPr>
        <p:spPr>
          <a:xfrm flipH="1">
            <a:off x="5857995" y="3854490"/>
            <a:ext cx="374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defTabSz="685746">
              <a:defRPr/>
            </a:pPr>
            <a:r>
              <a:rPr lang="en-US" altLang="zh-CN" sz="3000" dirty="0">
                <a:solidFill>
                  <a:sysClr val="window" lastClr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3</a:t>
            </a:r>
            <a:endParaRPr lang="zh-CN" altLang="en-US" sz="3000" dirty="0">
              <a:solidFill>
                <a:sysClr val="window" lastClr="FFFFFF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71" name="椭圆 70">
            <a:extLst>
              <a:ext uri="{FF2B5EF4-FFF2-40B4-BE49-F238E27FC236}">
                <a16:creationId xmlns:a16="http://schemas.microsoft.com/office/drawing/2014/main" id="{1D50F559-A2CB-4482-B2DD-75D183C42A3B}"/>
              </a:ext>
            </a:extLst>
          </p:cNvPr>
          <p:cNvSpPr/>
          <p:nvPr/>
        </p:nvSpPr>
        <p:spPr>
          <a:xfrm>
            <a:off x="6833734" y="1763230"/>
            <a:ext cx="398017" cy="398017"/>
          </a:xfrm>
          <a:prstGeom prst="ellipse">
            <a:avLst/>
          </a:prstGeom>
          <a:gradFill flip="none" rotWithShape="1">
            <a:gsLst>
              <a:gs pos="0">
                <a:srgbClr val="F79646">
                  <a:lumMod val="75000"/>
                  <a:shade val="67500"/>
                  <a:satMod val="115000"/>
                </a:srgbClr>
              </a:gs>
              <a:gs pos="36000">
                <a:srgbClr val="EE9A0E"/>
              </a:gs>
              <a:gs pos="100000">
                <a:srgbClr val="F1A00F"/>
              </a:gs>
            </a:gsLst>
            <a:lin ang="2700000" scaled="1"/>
            <a:tileRect/>
          </a:gradFill>
          <a:ln w="57150" cap="flat" cmpd="sng" algn="ctr">
            <a:solidFill>
              <a:sysClr val="window" lastClr="FFFFFF"/>
            </a:solidFill>
            <a:prstDash val="solid"/>
          </a:ln>
          <a:effectLst>
            <a:innerShdw blurRad="139700" dist="50800" dir="13500000">
              <a:prstClr val="black">
                <a:alpha val="45000"/>
              </a:prstClr>
            </a:innerShdw>
          </a:effectLst>
        </p:spPr>
        <p:txBody>
          <a:bodyPr rot="0" spcFirstLastPara="0" vertOverflow="overflow" horzOverflow="overflow" vert="horz" wrap="square" lIns="68576" tIns="34288" rIns="68576" bIns="342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46">
              <a:defRPr/>
            </a:pPr>
            <a:endParaRPr lang="en-US" sz="135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72" name="TextBox 74">
            <a:extLst>
              <a:ext uri="{FF2B5EF4-FFF2-40B4-BE49-F238E27FC236}">
                <a16:creationId xmlns:a16="http://schemas.microsoft.com/office/drawing/2014/main" id="{375CAFB2-0A19-484E-9354-B84672169F1B}"/>
              </a:ext>
            </a:extLst>
          </p:cNvPr>
          <p:cNvSpPr txBox="1"/>
          <p:nvPr/>
        </p:nvSpPr>
        <p:spPr>
          <a:xfrm flipH="1">
            <a:off x="6843659" y="1786075"/>
            <a:ext cx="374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defTabSz="685746">
              <a:defRPr/>
            </a:pPr>
            <a:r>
              <a:rPr lang="en-US" altLang="zh-CN" sz="3000" dirty="0">
                <a:solidFill>
                  <a:sysClr val="window" lastClr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4</a:t>
            </a:r>
            <a:endParaRPr lang="zh-CN" altLang="en-US" sz="3000" dirty="0">
              <a:solidFill>
                <a:sysClr val="window" lastClr="FFFFFF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73" name="椭圆 72">
            <a:extLst>
              <a:ext uri="{FF2B5EF4-FFF2-40B4-BE49-F238E27FC236}">
                <a16:creationId xmlns:a16="http://schemas.microsoft.com/office/drawing/2014/main" id="{F8D56A3F-608A-4EEE-8D6E-E69E37CA8991}"/>
              </a:ext>
            </a:extLst>
          </p:cNvPr>
          <p:cNvSpPr/>
          <p:nvPr/>
        </p:nvSpPr>
        <p:spPr>
          <a:xfrm>
            <a:off x="3761959" y="1206340"/>
            <a:ext cx="398017" cy="398017"/>
          </a:xfrm>
          <a:prstGeom prst="ellipse">
            <a:avLst/>
          </a:prstGeom>
          <a:gradFill flip="none" rotWithShape="1">
            <a:gsLst>
              <a:gs pos="0">
                <a:srgbClr val="F79646">
                  <a:lumMod val="75000"/>
                  <a:shade val="67500"/>
                  <a:satMod val="115000"/>
                </a:srgbClr>
              </a:gs>
              <a:gs pos="36000">
                <a:srgbClr val="EE9A0E"/>
              </a:gs>
              <a:gs pos="100000">
                <a:srgbClr val="F1A00F"/>
              </a:gs>
            </a:gsLst>
            <a:lin ang="2700000" scaled="1"/>
            <a:tileRect/>
          </a:gradFill>
          <a:ln w="57150" cap="flat" cmpd="sng" algn="ctr">
            <a:solidFill>
              <a:sysClr val="window" lastClr="FFFFFF"/>
            </a:solidFill>
            <a:prstDash val="solid"/>
          </a:ln>
          <a:effectLst>
            <a:innerShdw blurRad="139700" dist="50800" dir="13500000">
              <a:prstClr val="black">
                <a:alpha val="45000"/>
              </a:prstClr>
            </a:innerShdw>
          </a:effectLst>
        </p:spPr>
        <p:txBody>
          <a:bodyPr rot="0" spcFirstLastPara="0" vertOverflow="overflow" horzOverflow="overflow" vert="horz" wrap="square" lIns="68576" tIns="34288" rIns="68576" bIns="342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746">
              <a:defRPr/>
            </a:pPr>
            <a:endParaRPr lang="en-US" sz="135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74" name="TextBox 76">
            <a:extLst>
              <a:ext uri="{FF2B5EF4-FFF2-40B4-BE49-F238E27FC236}">
                <a16:creationId xmlns:a16="http://schemas.microsoft.com/office/drawing/2014/main" id="{70BC3751-FFAE-4233-8113-933154B8A126}"/>
              </a:ext>
            </a:extLst>
          </p:cNvPr>
          <p:cNvSpPr txBox="1"/>
          <p:nvPr/>
        </p:nvSpPr>
        <p:spPr>
          <a:xfrm flipH="1">
            <a:off x="3771884" y="1229185"/>
            <a:ext cx="374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defTabSz="685746">
              <a:defRPr/>
            </a:pPr>
            <a:r>
              <a:rPr lang="en-US" altLang="zh-CN" sz="3000" dirty="0">
                <a:solidFill>
                  <a:sysClr val="window" lastClr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5</a:t>
            </a:r>
            <a:endParaRPr lang="zh-CN" altLang="en-US" sz="3000" dirty="0">
              <a:solidFill>
                <a:sysClr val="window" lastClr="FFFFFF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Arial Rounded MT Bold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978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22E11C8-13B2-41EB-8F95-4F113D0CDF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12776"/>
            <a:ext cx="8679036" cy="2520280"/>
          </a:xfrm>
          <a:prstGeom prst="rect">
            <a:avLst/>
          </a:prstGeom>
        </p:spPr>
      </p:pic>
      <p:sp>
        <p:nvSpPr>
          <p:cNvPr id="10" name="标题 1">
            <a:extLst>
              <a:ext uri="{FF2B5EF4-FFF2-40B4-BE49-F238E27FC236}">
                <a16:creationId xmlns:a16="http://schemas.microsoft.com/office/drawing/2014/main" id="{1F081387-9523-4B33-A94E-E45B24F1D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29" y="204893"/>
            <a:ext cx="6984776" cy="597861"/>
          </a:xfrm>
        </p:spPr>
        <p:txBody>
          <a:bodyPr vert="horz" lIns="70602" tIns="35301" rIns="70602" bIns="35301" rtlCol="0" anchor="ctr">
            <a:normAutofit/>
          </a:bodyPr>
          <a:lstStyle/>
          <a:p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肠外营养制剂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氨基酸</a:t>
            </a:r>
            <a:endParaRPr kumimoji="1" lang="en-US" sz="278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A2BC53B-E0F2-47DF-81B5-4A020663EA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14" y="3933056"/>
            <a:ext cx="8395442" cy="356804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124340F3-03F7-4EF6-8F2E-02B979663788}"/>
              </a:ext>
            </a:extLst>
          </p:cNvPr>
          <p:cNvSpPr txBox="1"/>
          <p:nvPr/>
        </p:nvSpPr>
        <p:spPr>
          <a:xfrm>
            <a:off x="1599932" y="4475728"/>
            <a:ext cx="752690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复方氨基酸注射液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(18AA)   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平衡性氨基酸</a:t>
            </a:r>
            <a:endParaRPr lang="en-US" altLang="zh-CN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复方氨基酸注射液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(15-HBC)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  高比例支链氨基酸</a:t>
            </a:r>
            <a:endParaRPr lang="en-US" altLang="zh-CN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丙氨酰谷氨酰胺   用于需要补充谷氨酰胺患者的肠外营养，包括处于分解代谢和高代谢状况的患者</a:t>
            </a:r>
            <a:endParaRPr lang="en-US" altLang="zh-CN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小儿复方氨基酸注射液（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19AA-Ⅰ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）牛磺酸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小儿患者条件必须氨基酸</a:t>
            </a:r>
          </a:p>
        </p:txBody>
      </p:sp>
    </p:spTree>
    <p:extLst>
      <p:ext uri="{BB962C8B-B14F-4D97-AF65-F5344CB8AC3E}">
        <p14:creationId xmlns:p14="http://schemas.microsoft.com/office/powerpoint/2010/main" val="2810534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2804254"/>
              </p:ext>
            </p:extLst>
          </p:nvPr>
        </p:nvGraphicFramePr>
        <p:xfrm>
          <a:off x="827584" y="1274352"/>
          <a:ext cx="7128792" cy="3450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75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912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1349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5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PN</a:t>
                      </a:r>
                      <a:r>
                        <a:rPr lang="zh-CN" altLang="en-US" sz="15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制剂（成品型 </a:t>
                      </a:r>
                      <a:r>
                        <a:rPr lang="en-US" altLang="zh-CN" sz="15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or </a:t>
                      </a:r>
                      <a:r>
                        <a:rPr lang="zh-CN" altLang="en-US" sz="15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配制</a:t>
                      </a:r>
                      <a:r>
                        <a:rPr lang="en-US" altLang="zh-CN" sz="15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TNA</a:t>
                      </a:r>
                      <a:r>
                        <a:rPr lang="zh-CN" altLang="en-US" sz="15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en-US" altLang="zh-CN" sz="15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0602" marR="70602" marT="35301" marB="353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349">
                <a:tc rowSpan="3">
                  <a:txBody>
                    <a:bodyPr/>
                    <a:lstStyle/>
                    <a:p>
                      <a:pPr lvl="0" algn="ctr"/>
                      <a:r>
                        <a:rPr lang="zh-CN" altLang="en-US" sz="15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氨基酸</a:t>
                      </a:r>
                      <a:endParaRPr lang="en-US" altLang="zh-CN" sz="15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0602" marR="70602" marT="35301" marB="353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zh-CN" altLang="en-US" sz="15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平衡型</a:t>
                      </a:r>
                      <a:endParaRPr lang="en-US" altLang="zh-CN" sz="15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0602" marR="70602" marT="35301" marB="3530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349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zh-CN" altLang="en-US" sz="15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疾病型（肝用、肾用）</a:t>
                      </a:r>
                    </a:p>
                  </a:txBody>
                  <a:tcPr marL="70602" marR="70602" marT="35301" marB="3530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349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zh-CN" altLang="en-US" sz="15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特殊（双肽、儿童型）</a:t>
                      </a:r>
                    </a:p>
                  </a:txBody>
                  <a:tcPr marL="70602" marR="70602" marT="35301" marB="3530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349">
                <a:tc rowSpan="2">
                  <a:txBody>
                    <a:bodyPr/>
                    <a:lstStyle/>
                    <a:p>
                      <a:pPr marL="0" marR="0" lvl="0" indent="-4572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5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脂肪乳</a:t>
                      </a:r>
                      <a:endParaRPr lang="en-US" altLang="zh-CN" sz="15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0602" marR="70602" marT="35301" marB="353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5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浓度（</a:t>
                      </a:r>
                      <a:r>
                        <a:rPr lang="en-US" altLang="zh-CN" sz="15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10%</a:t>
                      </a:r>
                      <a:r>
                        <a:rPr lang="zh-CN" altLang="en-US" sz="15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、</a:t>
                      </a:r>
                      <a:r>
                        <a:rPr lang="en-US" altLang="zh-CN" sz="15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20%</a:t>
                      </a:r>
                      <a:r>
                        <a:rPr lang="zh-CN" altLang="en-US" sz="15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、</a:t>
                      </a:r>
                      <a:r>
                        <a:rPr lang="en-US" altLang="zh-CN" sz="15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30%</a:t>
                      </a:r>
                      <a:r>
                        <a:rPr lang="zh-CN" altLang="en-US" sz="15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en-US" altLang="zh-CN" sz="15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0602" marR="70602" marT="35301" marB="3530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1349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5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LCT</a:t>
                      </a:r>
                      <a:r>
                        <a:rPr lang="zh-CN" altLang="en-US" sz="15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、</a:t>
                      </a:r>
                      <a:r>
                        <a:rPr lang="en-US" altLang="zh-CN" sz="15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M/LCT</a:t>
                      </a:r>
                      <a:r>
                        <a:rPr lang="zh-CN" altLang="en-US" sz="15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、结构、鱼油、</a:t>
                      </a:r>
                      <a:r>
                        <a:rPr lang="en-US" altLang="zh-CN" sz="15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SMOF</a:t>
                      </a:r>
                    </a:p>
                  </a:txBody>
                  <a:tcPr marL="70602" marR="70602" marT="35301" marB="3530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134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5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葡萄糖</a:t>
                      </a:r>
                    </a:p>
                  </a:txBody>
                  <a:tcPr marL="70602" marR="70602" marT="35301" marB="353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C4CF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5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5%</a:t>
                      </a:r>
                      <a:r>
                        <a:rPr lang="zh-CN" altLang="en-US" sz="15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、</a:t>
                      </a:r>
                      <a:r>
                        <a:rPr lang="en-US" altLang="zh-CN" sz="15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10%</a:t>
                      </a:r>
                      <a:r>
                        <a:rPr lang="zh-CN" altLang="en-US" sz="15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、</a:t>
                      </a:r>
                      <a:r>
                        <a:rPr lang="en-US" altLang="zh-CN" sz="15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50%</a:t>
                      </a:r>
                      <a:endParaRPr lang="zh-CN" altLang="en-US" sz="15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0602" marR="70602" marT="35301" marB="3530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134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5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其他</a:t>
                      </a:r>
                    </a:p>
                  </a:txBody>
                  <a:tcPr marL="70602" marR="70602" marT="35301" marB="353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5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电解质、维生素、微量元素</a:t>
                      </a:r>
                    </a:p>
                  </a:txBody>
                  <a:tcPr marL="70602" marR="70602" marT="35301" marB="3530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8292372"/>
              </p:ext>
            </p:extLst>
          </p:nvPr>
        </p:nvGraphicFramePr>
        <p:xfrm>
          <a:off x="1736468" y="5016661"/>
          <a:ext cx="5671064" cy="3601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1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3012">
                <a:tc>
                  <a:txBody>
                    <a:bodyPr/>
                    <a:lstStyle/>
                    <a:p>
                      <a:r>
                        <a:rPr lang="zh-CN" altLang="en-US" sz="19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经济学（厂家、规格、剂量、价格、便捷）</a:t>
                      </a:r>
                    </a:p>
                  </a:txBody>
                  <a:tcPr marL="70602" marR="70602" marT="35301" marB="353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标题 1">
            <a:extLst>
              <a:ext uri="{FF2B5EF4-FFF2-40B4-BE49-F238E27FC236}">
                <a16:creationId xmlns:a16="http://schemas.microsoft.com/office/drawing/2014/main" id="{5BB070E2-6919-428E-8C76-B2336E055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29" y="204893"/>
            <a:ext cx="6984776" cy="597861"/>
          </a:xfrm>
        </p:spPr>
        <p:txBody>
          <a:bodyPr vert="horz" lIns="70602" tIns="35301" rIns="70602" bIns="35301" rtlCol="0" anchor="ctr">
            <a:normAutofit/>
          </a:bodyPr>
          <a:lstStyle/>
          <a:p>
            <a:pPr algn="l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肠外营养制剂的选择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疾病、生理</a:t>
            </a:r>
          </a:p>
        </p:txBody>
      </p:sp>
    </p:spTree>
    <p:extLst>
      <p:ext uri="{BB962C8B-B14F-4D97-AF65-F5344CB8AC3E}">
        <p14:creationId xmlns:p14="http://schemas.microsoft.com/office/powerpoint/2010/main" val="1044066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主要内容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临床营养支持简介</a:t>
            </a: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肠内营养制剂分类及特点</a:t>
            </a: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肠内营养制剂的处方审核要点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肠外营养制剂介绍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肠外营养处方审核要点</a:t>
            </a:r>
            <a:endParaRPr lang="en-US" altLang="zh-CN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肠外营养设计案例</a:t>
            </a: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0652009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8889F73-B5E7-4C78-B97B-DBBC83031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916832"/>
            <a:ext cx="4182777" cy="221694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EC79CE2-24C2-4F05-97E6-6F123ACE32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5501" y="1916832"/>
            <a:ext cx="4346900" cy="2216943"/>
          </a:xfrm>
          <a:prstGeom prst="rect">
            <a:avLst/>
          </a:prstGeom>
        </p:spPr>
      </p:pic>
      <p:sp>
        <p:nvSpPr>
          <p:cNvPr id="10" name="标题 1">
            <a:extLst>
              <a:ext uri="{FF2B5EF4-FFF2-40B4-BE49-F238E27FC236}">
                <a16:creationId xmlns:a16="http://schemas.microsoft.com/office/drawing/2014/main" id="{607BB185-D6F1-4750-B265-94CC7709D96C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70602" tIns="35301" rIns="70602" bIns="3530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肠外营养处方设计与审核步骤</a:t>
            </a:r>
            <a:r>
              <a:rPr kumimoji="1" lang="en-US" altLang="zh-CN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能量</a:t>
            </a:r>
            <a:endParaRPr kumimoji="1" lang="en-US" sz="278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37A1FB97-33BA-4D2B-B018-FFBD9B0AB4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9483016"/>
              </p:ext>
            </p:extLst>
          </p:nvPr>
        </p:nvGraphicFramePr>
        <p:xfrm>
          <a:off x="4716016" y="4823625"/>
          <a:ext cx="4165766" cy="182880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8775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82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2737">
                <a:tc gridSpan="2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1800" b="0" kern="12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总能量简便计算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737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buFontTx/>
                        <a:buNone/>
                      </a:pP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无应激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25 Kcal/kg</a:t>
                      </a:r>
                      <a:endParaRPr lang="zh-CN" altLang="en-US" sz="1800" b="0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737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轻度应激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28 Kcal/kg</a:t>
                      </a:r>
                      <a:endParaRPr lang="zh-CN" altLang="en-US" sz="1800" b="0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737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中度应激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30 Kcal/kg</a:t>
                      </a:r>
                      <a:endParaRPr lang="zh-CN" altLang="en-US" sz="1800" b="0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737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重度应激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buFont typeface="Arial" charset="0"/>
                        <a:buNone/>
                      </a:pP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35 Kcal/kg</a:t>
                      </a:r>
                      <a:endParaRPr lang="zh-CN" altLang="en-US" sz="1800" b="0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3" name="图片 12">
            <a:extLst>
              <a:ext uri="{FF2B5EF4-FFF2-40B4-BE49-F238E27FC236}">
                <a16:creationId xmlns:a16="http://schemas.microsoft.com/office/drawing/2014/main" id="{34A2AFC5-E6FD-4FE9-9D73-1E4A98167A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29" y="5342682"/>
            <a:ext cx="1514686" cy="79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60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">
            <a:extLst>
              <a:ext uri="{FF2B5EF4-FFF2-40B4-BE49-F238E27FC236}">
                <a16:creationId xmlns:a16="http://schemas.microsoft.com/office/drawing/2014/main" id="{607BB185-D6F1-4750-B265-94CC7709D96C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70602" tIns="35301" rIns="70602" bIns="3530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肠外营养处方设计与审核步骤</a:t>
            </a:r>
            <a:r>
              <a:rPr kumimoji="1" lang="en-US" altLang="zh-CN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氨基酸</a:t>
            </a:r>
            <a:endParaRPr kumimoji="1" lang="en-US" sz="278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EBF0A9C-2CEA-41F7-8306-3DCB0CF1E8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394" y="1196752"/>
            <a:ext cx="6616163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92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">
            <a:extLst>
              <a:ext uri="{FF2B5EF4-FFF2-40B4-BE49-F238E27FC236}">
                <a16:creationId xmlns:a16="http://schemas.microsoft.com/office/drawing/2014/main" id="{607BB185-D6F1-4750-B265-94CC7709D96C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70602" tIns="35301" rIns="70602" bIns="3530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肠外营养处方设计与审核步骤</a:t>
            </a:r>
            <a:r>
              <a:rPr kumimoji="1" lang="en-US" altLang="zh-CN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氨基酸</a:t>
            </a:r>
            <a:endParaRPr kumimoji="1" lang="en-US" sz="278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6B224EC-8DBF-48E9-9F1D-575626471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3" y="1700808"/>
            <a:ext cx="7830871" cy="324036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5059ED0A-562E-493D-BE7A-543401E2E8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00" y="5479987"/>
            <a:ext cx="1514686" cy="79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58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">
            <a:extLst>
              <a:ext uri="{FF2B5EF4-FFF2-40B4-BE49-F238E27FC236}">
                <a16:creationId xmlns:a16="http://schemas.microsoft.com/office/drawing/2014/main" id="{607BB185-D6F1-4750-B265-94CC7709D96C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70602" tIns="35301" rIns="70602" bIns="3530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肠外营养处方设计与审核步骤</a:t>
            </a:r>
            <a:r>
              <a:rPr kumimoji="1" lang="en-US" altLang="zh-CN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热氮比</a:t>
            </a:r>
            <a:endParaRPr kumimoji="1" lang="en-US" sz="278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34A2AFC5-E6FD-4FE9-9D73-1E4A98167A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00" y="5479987"/>
            <a:ext cx="1514686" cy="790685"/>
          </a:xfrm>
          <a:prstGeom prst="rect">
            <a:avLst/>
          </a:prstGeom>
        </p:spPr>
      </p:pic>
      <p:sp>
        <p:nvSpPr>
          <p:cNvPr id="9" name="内容占位符 2">
            <a:extLst>
              <a:ext uri="{FF2B5EF4-FFF2-40B4-BE49-F238E27FC236}">
                <a16:creationId xmlns:a16="http://schemas.microsoft.com/office/drawing/2014/main" id="{ED263B98-7B2C-462A-8036-371945A09F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467" y="1314588"/>
            <a:ext cx="7994736" cy="2088233"/>
          </a:xfrm>
        </p:spPr>
        <p:txBody>
          <a:bodyPr>
            <a:normAutofit lnSpcReduction="10000"/>
          </a:bodyPr>
          <a:lstStyle/>
          <a:p>
            <a:pPr>
              <a:lnSpc>
                <a:spcPct val="160000"/>
              </a:lnSpc>
              <a:buFont typeface="Wingdings" panose="05000000000000000000" pitchFamily="2" charset="2"/>
              <a:buChar char="l"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为保证氨基酸充分利用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l"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需要给予足够的非蛋白热量（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NPC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l"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大多数患者热氮比为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150:1</a:t>
            </a: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l"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围术期患者应为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100-150:1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1C0FAEE-0B61-4AEC-AC24-02CE30A47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0532" y="3561344"/>
            <a:ext cx="5893368" cy="234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35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">
            <a:extLst>
              <a:ext uri="{FF2B5EF4-FFF2-40B4-BE49-F238E27FC236}">
                <a16:creationId xmlns:a16="http://schemas.microsoft.com/office/drawing/2014/main" id="{607BB185-D6F1-4750-B265-94CC7709D96C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70602" tIns="35301" rIns="70602" bIns="3530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肠外营养处方设计与审核步骤</a:t>
            </a:r>
            <a:r>
              <a:rPr kumimoji="1" lang="en-US" altLang="zh-CN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糖脂比</a:t>
            </a:r>
            <a:endParaRPr kumimoji="1" lang="en-US" sz="278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34A2AFC5-E6FD-4FE9-9D73-1E4A98167A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00" y="5479987"/>
            <a:ext cx="1514686" cy="79068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20CD73E-EEBF-4CE5-A6AD-92EAFF696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729" y="1229114"/>
            <a:ext cx="6642456" cy="270394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016D5DB-27C2-452C-950C-F232725C3B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8523" y="4359415"/>
            <a:ext cx="5601344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71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">
            <a:extLst>
              <a:ext uri="{FF2B5EF4-FFF2-40B4-BE49-F238E27FC236}">
                <a16:creationId xmlns:a16="http://schemas.microsoft.com/office/drawing/2014/main" id="{607BB185-D6F1-4750-B265-94CC7709D96C}"/>
              </a:ext>
            </a:extLst>
          </p:cNvPr>
          <p:cNvSpPr txBox="1">
            <a:spLocks/>
          </p:cNvSpPr>
          <p:nvPr/>
        </p:nvSpPr>
        <p:spPr>
          <a:xfrm>
            <a:off x="710729" y="204893"/>
            <a:ext cx="6984776" cy="597861"/>
          </a:xfrm>
          <a:prstGeom prst="rect">
            <a:avLst/>
          </a:prstGeom>
        </p:spPr>
        <p:txBody>
          <a:bodyPr vert="horz" lIns="70602" tIns="35301" rIns="70602" bIns="3530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肠外营养处方设计与审核步骤</a:t>
            </a:r>
            <a:r>
              <a:rPr kumimoji="1" lang="en-US" altLang="zh-CN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液量</a:t>
            </a:r>
            <a:endParaRPr kumimoji="1" lang="en-US" sz="278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34A2AFC5-E6FD-4FE9-9D73-1E4A98167A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00" y="5479987"/>
            <a:ext cx="1514686" cy="79068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AC6B719-D2CC-439B-9C5A-44CE3DFFD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584" y="1700808"/>
            <a:ext cx="8068840" cy="279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628884" y="3770303"/>
            <a:ext cx="8191587" cy="514814"/>
            <a:chOff x="3487739" y="4841875"/>
            <a:chExt cx="5292725" cy="647700"/>
          </a:xfrm>
        </p:grpSpPr>
        <p:sp>
          <p:nvSpPr>
            <p:cNvPr id="9" name="MH_Other_2"/>
            <p:cNvSpPr/>
            <p:nvPr>
              <p:custDataLst>
                <p:tags r:id="rId1"/>
              </p:custDataLst>
            </p:nvPr>
          </p:nvSpPr>
          <p:spPr>
            <a:xfrm>
              <a:off x="3487739" y="4841875"/>
              <a:ext cx="92075" cy="6477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lIns="51432" tIns="25716" rIns="51432" bIns="25716" anchor="ctr"/>
            <a:lstStyle/>
            <a:p>
              <a:pPr algn="ctr">
                <a:defRPr/>
              </a:pPr>
              <a:endParaRPr lang="zh-CN" altLang="en-US" sz="1012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10" name="MH_Other_3"/>
            <p:cNvSpPr/>
            <p:nvPr>
              <p:custDataLst>
                <p:tags r:id="rId2"/>
              </p:custDataLst>
            </p:nvPr>
          </p:nvSpPr>
          <p:spPr>
            <a:xfrm>
              <a:off x="4800601" y="4841875"/>
              <a:ext cx="92075" cy="6477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lIns="51432" tIns="25716" rIns="51432" bIns="25716" anchor="ctr"/>
            <a:lstStyle/>
            <a:p>
              <a:pPr algn="ctr">
                <a:defRPr/>
              </a:pPr>
              <a:endParaRPr lang="zh-CN" altLang="en-US" sz="1012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11" name="MH_SubTitle_1"/>
            <p:cNvSpPr/>
            <p:nvPr>
              <p:custDataLst>
                <p:tags r:id="rId3"/>
              </p:custDataLst>
            </p:nvPr>
          </p:nvSpPr>
          <p:spPr>
            <a:xfrm>
              <a:off x="3514725" y="4903788"/>
              <a:ext cx="1358900" cy="53975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zh-CN" altLang="en-US" sz="1500" b="1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电解质</a:t>
              </a:r>
            </a:p>
          </p:txBody>
        </p:sp>
        <p:sp>
          <p:nvSpPr>
            <p:cNvPr id="12" name="MH_Other_4"/>
            <p:cNvSpPr/>
            <p:nvPr>
              <p:custDataLst>
                <p:tags r:id="rId4"/>
              </p:custDataLst>
            </p:nvPr>
          </p:nvSpPr>
          <p:spPr>
            <a:xfrm>
              <a:off x="5430838" y="4841875"/>
              <a:ext cx="93662" cy="6477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lIns="51432" tIns="25716" rIns="51432" bIns="25716" anchor="ctr"/>
            <a:lstStyle/>
            <a:p>
              <a:pPr algn="ctr">
                <a:defRPr/>
              </a:pPr>
              <a:endParaRPr lang="zh-CN" altLang="en-US" sz="1012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13" name="MH_Other_5"/>
            <p:cNvSpPr/>
            <p:nvPr>
              <p:custDataLst>
                <p:tags r:id="rId5"/>
              </p:custDataLst>
            </p:nvPr>
          </p:nvSpPr>
          <p:spPr>
            <a:xfrm>
              <a:off x="6743701" y="4841875"/>
              <a:ext cx="93663" cy="6477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lIns="51432" tIns="25716" rIns="51432" bIns="25716" anchor="ctr"/>
            <a:lstStyle/>
            <a:p>
              <a:pPr algn="ctr">
                <a:defRPr/>
              </a:pPr>
              <a:endParaRPr lang="zh-CN" altLang="en-US" sz="1012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14" name="MH_SubTitle_2"/>
            <p:cNvSpPr/>
            <p:nvPr>
              <p:custDataLst>
                <p:tags r:id="rId6"/>
              </p:custDataLst>
            </p:nvPr>
          </p:nvSpPr>
          <p:spPr>
            <a:xfrm>
              <a:off x="5459413" y="4903788"/>
              <a:ext cx="1358900" cy="53975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>
              <a:normAutofit/>
            </a:bodyPr>
            <a:lstStyle/>
            <a:p>
              <a:pPr algn="ctr"/>
              <a:r>
                <a:rPr lang="zh-CN" altLang="en-US" sz="1500" b="1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维生素</a:t>
              </a:r>
            </a:p>
          </p:txBody>
        </p:sp>
        <p:sp>
          <p:nvSpPr>
            <p:cNvPr id="15" name="MH_Other_6"/>
            <p:cNvSpPr/>
            <p:nvPr>
              <p:custDataLst>
                <p:tags r:id="rId7"/>
              </p:custDataLst>
            </p:nvPr>
          </p:nvSpPr>
          <p:spPr>
            <a:xfrm>
              <a:off x="7375526" y="4841875"/>
              <a:ext cx="92075" cy="6477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lIns="51432" tIns="25716" rIns="51432" bIns="25716" anchor="ctr"/>
            <a:lstStyle/>
            <a:p>
              <a:pPr algn="ctr">
                <a:defRPr/>
              </a:pPr>
              <a:endParaRPr lang="zh-CN" altLang="en-US" sz="1012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16" name="MH_Other_7"/>
            <p:cNvSpPr/>
            <p:nvPr>
              <p:custDataLst>
                <p:tags r:id="rId8"/>
              </p:custDataLst>
            </p:nvPr>
          </p:nvSpPr>
          <p:spPr>
            <a:xfrm>
              <a:off x="8688389" y="4841875"/>
              <a:ext cx="92075" cy="6477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lIns="51432" tIns="25716" rIns="51432" bIns="25716" anchor="ctr"/>
            <a:lstStyle/>
            <a:p>
              <a:pPr algn="ctr">
                <a:defRPr/>
              </a:pPr>
              <a:endParaRPr lang="zh-CN" altLang="en-US" sz="1012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17" name="MH_SubTitle_3"/>
            <p:cNvSpPr/>
            <p:nvPr>
              <p:custDataLst>
                <p:tags r:id="rId9"/>
              </p:custDataLst>
            </p:nvPr>
          </p:nvSpPr>
          <p:spPr>
            <a:xfrm>
              <a:off x="7402513" y="4903788"/>
              <a:ext cx="1358900" cy="53975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>
              <a:normAutofit/>
            </a:bodyPr>
            <a:lstStyle/>
            <a:p>
              <a:pPr algn="ctr"/>
              <a:r>
                <a:rPr lang="zh-CN" altLang="en-US" sz="1500" b="1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其他</a:t>
              </a:r>
            </a:p>
          </p:txBody>
        </p:sp>
      </p:grpSp>
      <p:sp>
        <p:nvSpPr>
          <p:cNvPr id="18" name="矩形 17"/>
          <p:cNvSpPr/>
          <p:nvPr/>
        </p:nvSpPr>
        <p:spPr>
          <a:xfrm>
            <a:off x="251520" y="1325093"/>
            <a:ext cx="307915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0027" lvl="1" indent="-257155">
              <a:buFont typeface="Arial" panose="020B0604020202020204" pitchFamily="34" charset="0"/>
              <a:buChar char="•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氯化钠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6-9g</a:t>
            </a:r>
          </a:p>
          <a:p>
            <a:pPr marL="600027" lvl="1" indent="-257155">
              <a:buFont typeface="Arial" panose="020B0604020202020204" pitchFamily="34" charset="0"/>
              <a:buChar char="•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氯化钾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3-4.5g</a:t>
            </a:r>
          </a:p>
          <a:p>
            <a:pPr marL="600027" lvl="1" indent="-257155">
              <a:buFont typeface="Arial" panose="020B0604020202020204" pitchFamily="34" charset="0"/>
              <a:buChar char="•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葡萄糖酸钙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0.5-1g</a:t>
            </a:r>
          </a:p>
          <a:p>
            <a:pPr marL="600027" lvl="1" indent="-257155">
              <a:buFont typeface="Arial" panose="020B0604020202020204" pitchFamily="34" charset="0"/>
              <a:buChar char="•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硫酸镁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1g</a:t>
            </a:r>
          </a:p>
          <a:p>
            <a:pPr marL="600027" lvl="1" indent="-257155">
              <a:buFont typeface="Arial" panose="020B0604020202020204" pitchFamily="34" charset="0"/>
              <a:buChar char="•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甘油磷酸钠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支</a:t>
            </a:r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10mmol</a:t>
            </a:r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00027" lvl="1" indent="-257155">
              <a:buFont typeface="Arial" panose="020B0604020202020204" pitchFamily="34" charset="0"/>
              <a:buChar char="•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门冬氨酸钾镁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212613" y="1325093"/>
            <a:ext cx="25402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8622" lvl="1" indent="-285750">
              <a:buFont typeface="Wingdings" panose="05000000000000000000" pitchFamily="2" charset="2"/>
              <a:buChar char="l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水溶性维生素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28622" lvl="1" indent="-285750">
              <a:buFont typeface="Wingdings" panose="05000000000000000000" pitchFamily="2" charset="2"/>
              <a:buChar char="l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脂溶性维生素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28622" lvl="1" indent="-285750">
              <a:buFont typeface="Wingdings" panose="05000000000000000000" pitchFamily="2" charset="2"/>
              <a:buChar char="l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微量元素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支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00027" lvl="1" indent="-257155">
              <a:buFont typeface="Wingdings" panose="05000000000000000000" pitchFamily="2" charset="2"/>
              <a:buChar char="§"/>
            </a:pP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009665" y="1338400"/>
            <a:ext cx="27043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8622" lvl="1" indent="-285750">
              <a:buFont typeface="Wingdings" panose="05000000000000000000" pitchFamily="2" charset="2"/>
              <a:buChar char="l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鱼油脂肪乳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28622" lvl="1" indent="-285750">
              <a:buFont typeface="Wingdings" panose="05000000000000000000" pitchFamily="2" charset="2"/>
              <a:buChar char="l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丙氨酰谷氨酰胺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标题 1">
            <a:extLst>
              <a:ext uri="{FF2B5EF4-FFF2-40B4-BE49-F238E27FC236}">
                <a16:creationId xmlns:a16="http://schemas.microsoft.com/office/drawing/2014/main" id="{F7BDCB0F-608B-4D60-8F15-506B0112F8ED}"/>
              </a:ext>
            </a:extLst>
          </p:cNvPr>
          <p:cNvSpPr txBox="1">
            <a:spLocks/>
          </p:cNvSpPr>
          <p:nvPr/>
        </p:nvSpPr>
        <p:spPr>
          <a:xfrm>
            <a:off x="863129" y="357293"/>
            <a:ext cx="6984776" cy="597861"/>
          </a:xfrm>
          <a:prstGeom prst="rect">
            <a:avLst/>
          </a:prstGeom>
        </p:spPr>
        <p:txBody>
          <a:bodyPr vert="horz" lIns="70602" tIns="35301" rIns="70602" bIns="3530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肠外营养处方设计与审核步骤</a:t>
            </a:r>
            <a:r>
              <a:rPr kumimoji="1" lang="en-US" altLang="zh-CN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其他成分</a:t>
            </a:r>
            <a:endParaRPr kumimoji="1" lang="en-US" sz="278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90B2BF5C-2194-492D-8DE7-8CA78DADCC3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00" y="5479987"/>
            <a:ext cx="1514686" cy="79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55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1988840"/>
            <a:ext cx="4845758" cy="1800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正常的血浆渗透浓度约为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280 </a:t>
            </a:r>
            <a:r>
              <a:rPr lang="en-US" altLang="zh-CN" sz="18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mOsm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/L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外周静脉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600-800 </a:t>
            </a:r>
            <a:r>
              <a:rPr lang="en-US" altLang="zh-CN" sz="18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mOsm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/L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中心静脉：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&gt;1000mOsm/L</a:t>
            </a:r>
          </a:p>
          <a:p>
            <a:endParaRPr lang="en-US" altLang="zh-CN" sz="2000" b="1" dirty="0"/>
          </a:p>
        </p:txBody>
      </p:sp>
      <p:pic>
        <p:nvPicPr>
          <p:cNvPr id="9" name="Picture 2" descr="C:\Users\BlueTh\Desktop\无标题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4974" y="1772816"/>
            <a:ext cx="3888477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标题 1">
            <a:extLst>
              <a:ext uri="{FF2B5EF4-FFF2-40B4-BE49-F238E27FC236}">
                <a16:creationId xmlns:a16="http://schemas.microsoft.com/office/drawing/2014/main" id="{BE287A91-E5A7-4665-80AE-3D8B52241A91}"/>
              </a:ext>
            </a:extLst>
          </p:cNvPr>
          <p:cNvSpPr txBox="1">
            <a:spLocks/>
          </p:cNvSpPr>
          <p:nvPr/>
        </p:nvSpPr>
        <p:spPr>
          <a:xfrm>
            <a:off x="863129" y="357293"/>
            <a:ext cx="6984776" cy="597861"/>
          </a:xfrm>
          <a:prstGeom prst="rect">
            <a:avLst/>
          </a:prstGeom>
        </p:spPr>
        <p:txBody>
          <a:bodyPr vert="horz" lIns="70602" tIns="35301" rIns="70602" bIns="3530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肠外营养处方设计与审核步骤</a:t>
            </a:r>
            <a:r>
              <a:rPr kumimoji="1" lang="en-US" altLang="zh-CN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渗透压</a:t>
            </a:r>
            <a:endParaRPr kumimoji="1" lang="en-US" sz="278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71CD6C9-F06A-472D-A3CF-77A43B5416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085184"/>
            <a:ext cx="1514686" cy="79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14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258466"/>
            <a:ext cx="4104443" cy="2101828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3554246" cy="21018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77502F06-BEA6-4F49-81EC-7516CEE2A66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6336" r="45276" b="-1"/>
          <a:stretch/>
        </p:blipFill>
        <p:spPr>
          <a:xfrm>
            <a:off x="3834994" y="3684194"/>
            <a:ext cx="4841449" cy="2670535"/>
          </a:xfrm>
          <a:prstGeom prst="rect">
            <a:avLst/>
          </a:prstGeom>
        </p:spPr>
      </p:pic>
      <p:sp>
        <p:nvSpPr>
          <p:cNvPr id="12" name="标题 1">
            <a:extLst>
              <a:ext uri="{FF2B5EF4-FFF2-40B4-BE49-F238E27FC236}">
                <a16:creationId xmlns:a16="http://schemas.microsoft.com/office/drawing/2014/main" id="{18B95DB8-DFA5-4C48-845F-BBF86114645D}"/>
              </a:ext>
            </a:extLst>
          </p:cNvPr>
          <p:cNvSpPr txBox="1">
            <a:spLocks/>
          </p:cNvSpPr>
          <p:nvPr/>
        </p:nvSpPr>
        <p:spPr>
          <a:xfrm>
            <a:off x="863129" y="357293"/>
            <a:ext cx="6984776" cy="597861"/>
          </a:xfrm>
          <a:prstGeom prst="rect">
            <a:avLst/>
          </a:prstGeom>
        </p:spPr>
        <p:txBody>
          <a:bodyPr vert="horz" lIns="70602" tIns="35301" rIns="70602" bIns="3530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肠外营养处方设计与审核步骤</a:t>
            </a:r>
            <a:r>
              <a:rPr kumimoji="1" lang="en-US" altLang="zh-CN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阳离子限量</a:t>
            </a:r>
            <a:endParaRPr kumimoji="1" lang="en-US" sz="278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598EB4A3-6848-4353-8E28-0BC271D0BE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354700"/>
            <a:ext cx="1514686" cy="79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149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6A83BCE8-4EAA-43FD-AE96-BD90128B247C}"/>
              </a:ext>
            </a:extLst>
          </p:cNvPr>
          <p:cNvSpPr txBox="1">
            <a:spLocks/>
          </p:cNvSpPr>
          <p:nvPr/>
        </p:nvSpPr>
        <p:spPr>
          <a:xfrm>
            <a:off x="168539" y="1312132"/>
            <a:ext cx="5537058" cy="3890791"/>
          </a:xfrm>
          <a:prstGeom prst="rect">
            <a:avLst/>
          </a:prstGeom>
        </p:spPr>
        <p:txBody>
          <a:bodyPr vert="horz" wrap="square" lIns="70602" tIns="35301" rIns="70602" bIns="35301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502" indent="-176502" defTabSz="706008">
              <a:lnSpc>
                <a:spcPct val="150000"/>
              </a:lnSpc>
              <a:spcBef>
                <a:spcPts val="772"/>
              </a:spcBef>
              <a:defRPr/>
            </a:pPr>
            <a:r>
              <a:rPr lang="zh-CN" altLang="en-US" sz="1600" b="0" dirty="0">
                <a:solidFill>
                  <a:sysClr val="windowText" lastClr="000000"/>
                </a:solidFill>
                <a:effectLst/>
              </a:rPr>
              <a:t>中长链脂肪乳稳定性优于长链脂肪乳，不同厂家脂肪乳在相同</a:t>
            </a:r>
            <a:r>
              <a:rPr lang="en-US" altLang="zh-CN" sz="1600" b="0" dirty="0">
                <a:solidFill>
                  <a:sysClr val="windowText" lastClr="000000"/>
                </a:solidFill>
                <a:effectLst/>
              </a:rPr>
              <a:t>TNA</a:t>
            </a:r>
            <a:r>
              <a:rPr lang="zh-CN" altLang="en-US" sz="1600" b="0" dirty="0">
                <a:solidFill>
                  <a:sysClr val="windowText" lastClr="000000"/>
                </a:solidFill>
                <a:effectLst/>
              </a:rPr>
              <a:t>环境下相同电解质浓度下稳定性存在差异</a:t>
            </a:r>
            <a:endParaRPr lang="en-US" altLang="zh-CN" sz="1600" b="0" dirty="0">
              <a:solidFill>
                <a:sysClr val="windowText" lastClr="000000"/>
              </a:solidFill>
              <a:effectLst/>
            </a:endParaRPr>
          </a:p>
          <a:p>
            <a:pPr marL="176502" indent="-176502" defTabSz="706008">
              <a:lnSpc>
                <a:spcPct val="150000"/>
              </a:lnSpc>
              <a:spcBef>
                <a:spcPts val="772"/>
              </a:spcBef>
              <a:defRPr/>
            </a:pPr>
            <a:r>
              <a:rPr lang="zh-CN" altLang="en-US" sz="1600" b="0" dirty="0">
                <a:solidFill>
                  <a:sysClr val="windowText" lastClr="000000"/>
                </a:solidFill>
                <a:effectLst/>
              </a:rPr>
              <a:t>脂肪乳的粒子分布受到时间影响</a:t>
            </a:r>
            <a:r>
              <a:rPr lang="en-US" altLang="zh-CN" sz="1000" b="0" dirty="0">
                <a:solidFill>
                  <a:srgbClr val="FF0000"/>
                </a:solidFill>
                <a:effectLst/>
              </a:rPr>
              <a:t>{Driscoll, 2002 }</a:t>
            </a:r>
            <a:r>
              <a:rPr lang="zh-CN" altLang="zh-CN" sz="1000" b="0" dirty="0">
                <a:solidFill>
                  <a:srgbClr val="FF0000"/>
                </a:solidFill>
                <a:effectLst/>
              </a:rPr>
              <a:t> </a:t>
            </a:r>
            <a:endParaRPr lang="en-US" altLang="zh-CN" sz="1000" b="0" dirty="0">
              <a:solidFill>
                <a:srgbClr val="FF0000"/>
              </a:solidFill>
              <a:effectLst/>
            </a:endParaRPr>
          </a:p>
          <a:p>
            <a:pPr marL="176502" indent="-176502" defTabSz="706008">
              <a:lnSpc>
                <a:spcPct val="150000"/>
              </a:lnSpc>
              <a:spcBef>
                <a:spcPts val="772"/>
              </a:spcBef>
              <a:defRPr/>
            </a:pPr>
            <a:r>
              <a:rPr lang="zh-CN" altLang="en-US" sz="1600" b="0" dirty="0">
                <a:solidFill>
                  <a:sysClr val="windowText" lastClr="000000"/>
                </a:solidFill>
                <a:effectLst/>
              </a:rPr>
              <a:t>电解质对脂肪乳的影响受到</a:t>
            </a:r>
            <a:r>
              <a:rPr lang="en-US" altLang="zh-CN" sz="1600" b="0" dirty="0">
                <a:solidFill>
                  <a:sysClr val="windowText" lastClr="000000"/>
                </a:solidFill>
                <a:effectLst/>
              </a:rPr>
              <a:t>TNA</a:t>
            </a:r>
            <a:r>
              <a:rPr lang="zh-CN" altLang="en-US" sz="1600" b="0" dirty="0">
                <a:solidFill>
                  <a:sysClr val="windowText" lastClr="000000"/>
                </a:solidFill>
                <a:effectLst/>
              </a:rPr>
              <a:t>环境其他因素影响</a:t>
            </a:r>
            <a:r>
              <a:rPr lang="en-US" altLang="zh-CN" sz="1000" b="0" dirty="0">
                <a:solidFill>
                  <a:srgbClr val="FF0000"/>
                </a:solidFill>
                <a:effectLst/>
              </a:rPr>
              <a:t>{Driscoll,2002</a:t>
            </a:r>
            <a:r>
              <a:rPr lang="zh-CN" altLang="en-US" sz="1000" b="0" dirty="0">
                <a:solidFill>
                  <a:srgbClr val="FF0000"/>
                </a:solidFill>
                <a:effectLst/>
              </a:rPr>
              <a:t>；</a:t>
            </a:r>
            <a:r>
              <a:rPr lang="en-US" altLang="zh-CN" sz="1000" b="0" dirty="0">
                <a:solidFill>
                  <a:srgbClr val="FF0000"/>
                </a:solidFill>
                <a:effectLst/>
              </a:rPr>
              <a:t>Bianca W Lobo</a:t>
            </a:r>
            <a:r>
              <a:rPr lang="zh-CN" altLang="en-US" sz="1000" b="0" dirty="0">
                <a:solidFill>
                  <a:srgbClr val="FF0000"/>
                </a:solidFill>
                <a:effectLst/>
              </a:rPr>
              <a:t>、</a:t>
            </a:r>
            <a:r>
              <a:rPr lang="en-US" altLang="zh-CN" sz="1000" b="0" dirty="0">
                <a:solidFill>
                  <a:srgbClr val="FF0000"/>
                </a:solidFill>
                <a:effectLst/>
              </a:rPr>
              <a:t>2012 }</a:t>
            </a:r>
            <a:r>
              <a:rPr lang="zh-CN" altLang="zh-CN" sz="1000" b="0" dirty="0">
                <a:solidFill>
                  <a:srgbClr val="FF0000"/>
                </a:solidFill>
                <a:effectLst/>
              </a:rPr>
              <a:t> </a:t>
            </a:r>
            <a:endParaRPr lang="en-US" altLang="zh-CN" sz="1000" b="0" dirty="0">
              <a:solidFill>
                <a:srgbClr val="FF0000"/>
              </a:solidFill>
              <a:effectLst/>
            </a:endParaRPr>
          </a:p>
          <a:p>
            <a:pPr marL="176502" indent="-176502" defTabSz="706008">
              <a:lnSpc>
                <a:spcPct val="150000"/>
              </a:lnSpc>
              <a:spcBef>
                <a:spcPts val="772"/>
              </a:spcBef>
              <a:defRPr/>
            </a:pPr>
            <a:r>
              <a:rPr lang="en-US" altLang="zh-CN" sz="1600" b="0" dirty="0">
                <a:solidFill>
                  <a:sysClr val="windowText" lastClr="000000"/>
                </a:solidFill>
                <a:effectLst/>
              </a:rPr>
              <a:t>TNA</a:t>
            </a:r>
            <a:r>
              <a:rPr lang="zh-CN" altLang="en-US" sz="1600" b="0" dirty="0">
                <a:solidFill>
                  <a:sysClr val="windowText" lastClr="000000"/>
                </a:solidFill>
                <a:effectLst/>
              </a:rPr>
              <a:t>中一价阳离子 </a:t>
            </a:r>
            <a:r>
              <a:rPr lang="en-US" altLang="zh-CN" sz="1600" b="0" dirty="0">
                <a:solidFill>
                  <a:sysClr val="windowText" lastClr="000000"/>
                </a:solidFill>
                <a:effectLst/>
              </a:rPr>
              <a:t>(Na+</a:t>
            </a:r>
            <a:r>
              <a:rPr lang="zh-CN" altLang="en-US" sz="1600" b="0" dirty="0">
                <a:solidFill>
                  <a:sysClr val="windowText" lastClr="000000"/>
                </a:solidFill>
                <a:effectLst/>
              </a:rPr>
              <a:t>、 </a:t>
            </a:r>
            <a:r>
              <a:rPr lang="en-US" altLang="zh-CN" sz="1600" b="0" dirty="0">
                <a:solidFill>
                  <a:sysClr val="windowText" lastClr="000000"/>
                </a:solidFill>
                <a:effectLst/>
              </a:rPr>
              <a:t>K+) </a:t>
            </a:r>
            <a:r>
              <a:rPr lang="zh-CN" altLang="en-US" sz="1600" b="0" dirty="0">
                <a:solidFill>
                  <a:sysClr val="windowText" lastClr="000000"/>
                </a:solidFill>
                <a:effectLst/>
              </a:rPr>
              <a:t>浓度应小于</a:t>
            </a:r>
            <a:r>
              <a:rPr lang="en-US" altLang="zh-CN" sz="1600" b="0" dirty="0">
                <a:solidFill>
                  <a:sysClr val="windowText" lastClr="000000"/>
                </a:solidFill>
                <a:effectLst/>
              </a:rPr>
              <a:t>130-150 mmol/L</a:t>
            </a:r>
            <a:r>
              <a:rPr lang="zh-CN" altLang="en-US" sz="1600" b="0" dirty="0">
                <a:solidFill>
                  <a:sysClr val="windowText" lastClr="000000"/>
                </a:solidFill>
                <a:effectLst/>
              </a:rPr>
              <a:t>，</a:t>
            </a:r>
            <a:r>
              <a:rPr lang="en-US" altLang="zh-CN" sz="1600" b="0" dirty="0">
                <a:solidFill>
                  <a:sysClr val="windowText" lastClr="000000"/>
                </a:solidFill>
                <a:effectLst/>
              </a:rPr>
              <a:t>TNA</a:t>
            </a:r>
            <a:r>
              <a:rPr lang="zh-CN" altLang="en-US" sz="1600" b="0" dirty="0">
                <a:solidFill>
                  <a:sysClr val="windowText" lastClr="000000"/>
                </a:solidFill>
                <a:effectLst/>
              </a:rPr>
              <a:t>中二价阳离子 </a:t>
            </a:r>
            <a:r>
              <a:rPr lang="en-US" altLang="zh-CN" sz="1600" b="0" dirty="0">
                <a:solidFill>
                  <a:sysClr val="windowText" lastClr="000000"/>
                </a:solidFill>
                <a:effectLst/>
              </a:rPr>
              <a:t>(Ca2+</a:t>
            </a:r>
            <a:r>
              <a:rPr lang="zh-CN" altLang="en-US" sz="1600" b="0" dirty="0">
                <a:solidFill>
                  <a:sysClr val="windowText" lastClr="000000"/>
                </a:solidFill>
                <a:effectLst/>
              </a:rPr>
              <a:t>、 </a:t>
            </a:r>
            <a:r>
              <a:rPr lang="en-US" altLang="zh-CN" sz="1600" b="0" dirty="0">
                <a:solidFill>
                  <a:sysClr val="windowText" lastClr="000000"/>
                </a:solidFill>
                <a:effectLst/>
              </a:rPr>
              <a:t>Mg2+ ) </a:t>
            </a:r>
            <a:r>
              <a:rPr lang="zh-CN" altLang="en-US" sz="1600" b="0" dirty="0">
                <a:solidFill>
                  <a:sysClr val="windowText" lastClr="000000"/>
                </a:solidFill>
                <a:effectLst/>
              </a:rPr>
              <a:t>浓度应小于</a:t>
            </a:r>
            <a:r>
              <a:rPr lang="en-US" altLang="zh-CN" sz="1600" b="0" dirty="0">
                <a:solidFill>
                  <a:sysClr val="windowText" lastClr="000000"/>
                </a:solidFill>
                <a:effectLst/>
              </a:rPr>
              <a:t>5-10 mmol/L </a:t>
            </a:r>
            <a:r>
              <a:rPr lang="zh-CN" altLang="en-US" sz="1600" b="0" dirty="0">
                <a:solidFill>
                  <a:sysClr val="windowText" lastClr="000000"/>
                </a:solidFill>
                <a:effectLst/>
              </a:rPr>
              <a:t>，未经稀释的浓电解质溶液不应与脂肪乳直接接触</a:t>
            </a:r>
            <a:r>
              <a:rPr lang="zh-CN" altLang="en-US" sz="1600" b="0" dirty="0">
                <a:solidFill>
                  <a:srgbClr val="FF0000"/>
                </a:solidFill>
                <a:effectLst/>
              </a:rPr>
              <a:t>（共识推荐）</a:t>
            </a:r>
            <a:endParaRPr lang="en-US" altLang="zh-CN" sz="1600" b="0" dirty="0">
              <a:solidFill>
                <a:srgbClr val="FF0000"/>
              </a:solidFill>
              <a:effectLst/>
            </a:endParaRPr>
          </a:p>
          <a:p>
            <a:pPr marL="176502" indent="-176502" defTabSz="706008">
              <a:lnSpc>
                <a:spcPct val="150000"/>
              </a:lnSpc>
              <a:spcBef>
                <a:spcPts val="772"/>
              </a:spcBef>
              <a:defRPr/>
            </a:pPr>
            <a:r>
              <a:rPr lang="zh-CN" altLang="en-US" sz="1600" b="0" dirty="0">
                <a:solidFill>
                  <a:srgbClr val="FF0000"/>
                </a:solidFill>
                <a:effectLst/>
              </a:rPr>
              <a:t>调配：未经稀释的浓电解质不应直接与脂肪乳接触，为保障脂肪乳接触到的电解质浓度最低，应最后灌注脂肪乳</a:t>
            </a:r>
          </a:p>
          <a:p>
            <a:pPr marL="0" indent="0" defTabSz="706008">
              <a:lnSpc>
                <a:spcPct val="150000"/>
              </a:lnSpc>
              <a:spcBef>
                <a:spcPts val="772"/>
              </a:spcBef>
              <a:buNone/>
              <a:defRPr/>
            </a:pPr>
            <a:endParaRPr lang="zh-CN" altLang="en-US" sz="1600" b="0" dirty="0">
              <a:solidFill>
                <a:sysClr val="windowText" lastClr="000000"/>
              </a:solidFill>
              <a:effectLst/>
            </a:endParaRPr>
          </a:p>
        </p:txBody>
      </p:sp>
      <p:pic>
        <p:nvPicPr>
          <p:cNvPr id="6" name="图片 22">
            <a:extLst>
              <a:ext uri="{FF2B5EF4-FFF2-40B4-BE49-F238E27FC236}">
                <a16:creationId xmlns:a16="http://schemas.microsoft.com/office/drawing/2014/main" id="{222A458F-E8B7-482D-BA30-156892116B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264" y="1338173"/>
            <a:ext cx="2943205" cy="2090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0">
            <a:extLst>
              <a:ext uri="{FF2B5EF4-FFF2-40B4-BE49-F238E27FC236}">
                <a16:creationId xmlns:a16="http://schemas.microsoft.com/office/drawing/2014/main" id="{D9D2E300-4604-4EDD-A8DC-D85FB136C9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5597" y="3551855"/>
            <a:ext cx="3231043" cy="1651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标题 1">
            <a:extLst>
              <a:ext uri="{FF2B5EF4-FFF2-40B4-BE49-F238E27FC236}">
                <a16:creationId xmlns:a16="http://schemas.microsoft.com/office/drawing/2014/main" id="{E4717075-404F-4949-963B-836026480C24}"/>
              </a:ext>
            </a:extLst>
          </p:cNvPr>
          <p:cNvSpPr txBox="1">
            <a:spLocks/>
          </p:cNvSpPr>
          <p:nvPr/>
        </p:nvSpPr>
        <p:spPr>
          <a:xfrm>
            <a:off x="863129" y="357293"/>
            <a:ext cx="6984776" cy="597861"/>
          </a:xfrm>
          <a:prstGeom prst="rect">
            <a:avLst/>
          </a:prstGeom>
        </p:spPr>
        <p:txBody>
          <a:bodyPr vert="horz" lIns="70602" tIns="35301" rIns="70602" bIns="3530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肠外营养处方设计与审核步骤</a:t>
            </a:r>
            <a:r>
              <a:rPr kumimoji="1" lang="en-US" altLang="zh-CN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阳离子限量</a:t>
            </a:r>
            <a:endParaRPr kumimoji="1" lang="en-US" sz="278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71FBDDB4-2C0C-483C-8EB8-D14B2E981E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354700"/>
            <a:ext cx="1514686" cy="79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77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主要内容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临床营养支持简介</a:t>
            </a: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肠内营养制剂分类及特点</a:t>
            </a: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肠内营养制剂的处方审核要点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肠外营养制剂介绍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肠外营养处方审核要点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肠外营养设计案例</a:t>
            </a:r>
          </a:p>
          <a:p>
            <a:pPr marL="228600" lvl="1">
              <a:lnSpc>
                <a:spcPct val="150000"/>
              </a:lnSpc>
              <a:spcBef>
                <a:spcPts val="1000"/>
              </a:spcBef>
            </a:pP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9830972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>
            <a:extLst>
              <a:ext uri="{FF2B5EF4-FFF2-40B4-BE49-F238E27FC236}">
                <a16:creationId xmlns:a16="http://schemas.microsoft.com/office/drawing/2014/main" id="{E4717075-404F-4949-963B-836026480C24}"/>
              </a:ext>
            </a:extLst>
          </p:cNvPr>
          <p:cNvSpPr txBox="1">
            <a:spLocks/>
          </p:cNvSpPr>
          <p:nvPr/>
        </p:nvSpPr>
        <p:spPr>
          <a:xfrm>
            <a:off x="863129" y="357293"/>
            <a:ext cx="6984776" cy="597861"/>
          </a:xfrm>
          <a:prstGeom prst="rect">
            <a:avLst/>
          </a:prstGeom>
        </p:spPr>
        <p:txBody>
          <a:bodyPr vert="horz" lIns="70602" tIns="35301" rIns="70602" bIns="3530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例</a:t>
            </a:r>
            <a:r>
              <a:rPr kumimoji="1" lang="en-US" altLang="zh-CN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：肠外营养处方设计与实施</a:t>
            </a:r>
            <a:endParaRPr kumimoji="1" lang="en-US" sz="278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5B71668-F9BD-4B7C-B5B1-66161B0DD3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144" y="1268760"/>
            <a:ext cx="7171712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616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>
            <a:extLst>
              <a:ext uri="{FF2B5EF4-FFF2-40B4-BE49-F238E27FC236}">
                <a16:creationId xmlns:a16="http://schemas.microsoft.com/office/drawing/2014/main" id="{E4717075-404F-4949-963B-836026480C24}"/>
              </a:ext>
            </a:extLst>
          </p:cNvPr>
          <p:cNvSpPr txBox="1">
            <a:spLocks/>
          </p:cNvSpPr>
          <p:nvPr/>
        </p:nvSpPr>
        <p:spPr>
          <a:xfrm>
            <a:off x="863129" y="357293"/>
            <a:ext cx="6984776" cy="597861"/>
          </a:xfrm>
          <a:prstGeom prst="rect">
            <a:avLst/>
          </a:prstGeom>
        </p:spPr>
        <p:txBody>
          <a:bodyPr vert="horz" lIns="70602" tIns="35301" rIns="70602" bIns="3530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例</a:t>
            </a:r>
            <a:r>
              <a:rPr kumimoji="1" lang="en-US" altLang="zh-CN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：肠外营养处方设计与实施</a:t>
            </a:r>
            <a:endParaRPr kumimoji="1" lang="en-US" sz="278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978F0F9E-1ED1-4F6E-8A01-C4B446E35BB9}"/>
              </a:ext>
            </a:extLst>
          </p:cNvPr>
          <p:cNvSpPr txBox="1">
            <a:spLocks/>
          </p:cNvSpPr>
          <p:nvPr/>
        </p:nvSpPr>
        <p:spPr>
          <a:xfrm>
            <a:off x="539552" y="1628800"/>
            <a:ext cx="8280920" cy="3890791"/>
          </a:xfrm>
          <a:prstGeom prst="rect">
            <a:avLst/>
          </a:prstGeom>
        </p:spPr>
        <p:txBody>
          <a:bodyPr vert="horz" wrap="square" lIns="70602" tIns="35301" rIns="70602" bIns="35301" numCol="1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502" indent="-176502" defTabSz="706008">
              <a:lnSpc>
                <a:spcPct val="150000"/>
              </a:lnSpc>
              <a:spcBef>
                <a:spcPts val="772"/>
              </a:spcBef>
              <a:defRPr/>
            </a:pP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患者老年男性 </a:t>
            </a:r>
            <a:r>
              <a:rPr lang="en-US" altLang="zh-CN" sz="2000" b="0" dirty="0">
                <a:solidFill>
                  <a:sysClr val="windowText" lastClr="000000"/>
                </a:solidFill>
                <a:effectLst/>
              </a:rPr>
              <a:t>74</a:t>
            </a: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岁  腰椎退行性病变、高血压 、糖尿病、脑梗死后遗症、肝功能异常、肾功能不全</a:t>
            </a:r>
            <a:endParaRPr lang="en-US" altLang="zh-CN" sz="2000" b="0" dirty="0">
              <a:solidFill>
                <a:sysClr val="windowText" lastClr="000000"/>
              </a:solidFill>
              <a:effectLst/>
            </a:endParaRPr>
          </a:p>
          <a:p>
            <a:pPr marL="176502" indent="-176502" defTabSz="706008">
              <a:lnSpc>
                <a:spcPct val="150000"/>
              </a:lnSpc>
              <a:spcBef>
                <a:spcPts val="772"/>
              </a:spcBef>
              <a:defRPr/>
            </a:pP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患者身高</a:t>
            </a:r>
            <a:r>
              <a:rPr lang="en-US" altLang="zh-CN" sz="2000" b="0" dirty="0">
                <a:solidFill>
                  <a:sysClr val="windowText" lastClr="000000"/>
                </a:solidFill>
                <a:effectLst/>
              </a:rPr>
              <a:t>172cm </a:t>
            </a: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体重</a:t>
            </a:r>
            <a:r>
              <a:rPr lang="en-US" altLang="zh-CN" sz="2000" b="0" dirty="0">
                <a:solidFill>
                  <a:sysClr val="windowText" lastClr="000000"/>
                </a:solidFill>
                <a:effectLst/>
              </a:rPr>
              <a:t>58kg  BMI</a:t>
            </a: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：</a:t>
            </a:r>
            <a:r>
              <a:rPr lang="en-US" altLang="zh-CN" sz="2000" b="0" dirty="0">
                <a:solidFill>
                  <a:sysClr val="windowText" lastClr="000000"/>
                </a:solidFill>
                <a:effectLst/>
              </a:rPr>
              <a:t>19.6kg/m</a:t>
            </a:r>
            <a:r>
              <a:rPr lang="en-US" altLang="zh-CN" sz="2000" b="0" baseline="30000" dirty="0">
                <a:solidFill>
                  <a:sysClr val="windowText" lastClr="000000"/>
                </a:solidFill>
                <a:effectLst/>
              </a:rPr>
              <a:t>2</a:t>
            </a:r>
            <a:endParaRPr lang="en-US" altLang="zh-CN" sz="1100" b="0" baseline="30000" dirty="0">
              <a:solidFill>
                <a:srgbClr val="FF0000"/>
              </a:solidFill>
              <a:effectLst/>
            </a:endParaRPr>
          </a:p>
          <a:p>
            <a:pPr marL="176502" indent="-176502" defTabSz="706008">
              <a:lnSpc>
                <a:spcPct val="150000"/>
              </a:lnSpc>
              <a:spcBef>
                <a:spcPts val="772"/>
              </a:spcBef>
              <a:defRPr/>
            </a:pP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肠内营养耐受差、 目前摄入肠内营养混悬剂（</a:t>
            </a:r>
            <a:r>
              <a:rPr lang="en-US" altLang="zh-CN" sz="2000" b="0" dirty="0">
                <a:solidFill>
                  <a:sysClr val="windowText" lastClr="000000"/>
                </a:solidFill>
                <a:effectLst/>
              </a:rPr>
              <a:t>TPF</a:t>
            </a: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）</a:t>
            </a:r>
            <a:r>
              <a:rPr lang="en-US" altLang="zh-CN" sz="2000" b="0" dirty="0">
                <a:solidFill>
                  <a:sysClr val="windowText" lastClr="000000"/>
                </a:solidFill>
                <a:effectLst/>
              </a:rPr>
              <a:t>1.0kcal/ml  500ml/</a:t>
            </a: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日</a:t>
            </a:r>
            <a:endParaRPr lang="en-US" altLang="zh-CN" sz="2000" b="0" dirty="0">
              <a:solidFill>
                <a:sysClr val="windowText" lastClr="000000"/>
              </a:solidFill>
              <a:effectLst/>
            </a:endParaRPr>
          </a:p>
          <a:p>
            <a:pPr marL="176502" indent="-176502" defTabSz="706008">
              <a:lnSpc>
                <a:spcPct val="150000"/>
              </a:lnSpc>
              <a:spcBef>
                <a:spcPts val="772"/>
              </a:spcBef>
              <a:defRPr/>
            </a:pP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中心静脉途径（</a:t>
            </a:r>
            <a:r>
              <a:rPr lang="en-US" altLang="zh-CN" sz="2000" b="0" dirty="0">
                <a:solidFill>
                  <a:sysClr val="windowText" lastClr="000000"/>
                </a:solidFill>
                <a:effectLst/>
              </a:rPr>
              <a:t>PICC</a:t>
            </a: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），拟补液量</a:t>
            </a:r>
            <a:r>
              <a:rPr lang="en-US" altLang="zh-CN" sz="2000" b="0" dirty="0">
                <a:solidFill>
                  <a:sysClr val="windowText" lastClr="000000"/>
                </a:solidFill>
                <a:effectLst/>
              </a:rPr>
              <a:t>2000ml</a:t>
            </a:r>
          </a:p>
          <a:p>
            <a:pPr marL="176502" indent="-176502" defTabSz="706008">
              <a:lnSpc>
                <a:spcPct val="150000"/>
              </a:lnSpc>
              <a:spcBef>
                <a:spcPts val="772"/>
              </a:spcBef>
              <a:defRPr/>
            </a:pP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拟行</a:t>
            </a:r>
            <a:r>
              <a:rPr lang="en-US" altLang="zh-CN" sz="2000" b="0" dirty="0">
                <a:solidFill>
                  <a:sysClr val="windowText" lastClr="000000"/>
                </a:solidFill>
                <a:effectLst/>
              </a:rPr>
              <a:t>SPN</a:t>
            </a: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支持</a:t>
            </a:r>
            <a:endParaRPr lang="en-US" altLang="zh-CN" sz="2000" b="0" dirty="0">
              <a:solidFill>
                <a:sysClr val="windowText" lastClr="000000"/>
              </a:solidFill>
              <a:effectLst/>
            </a:endParaRPr>
          </a:p>
          <a:p>
            <a:pPr marL="0" indent="0" defTabSz="706008">
              <a:lnSpc>
                <a:spcPct val="150000"/>
              </a:lnSpc>
              <a:spcBef>
                <a:spcPts val="772"/>
              </a:spcBef>
              <a:buNone/>
              <a:defRPr/>
            </a:pPr>
            <a:endParaRPr lang="zh-CN" altLang="en-US" sz="2000" b="0" dirty="0">
              <a:solidFill>
                <a:sysClr val="windowText" lastClr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1778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>
            <a:extLst>
              <a:ext uri="{FF2B5EF4-FFF2-40B4-BE49-F238E27FC236}">
                <a16:creationId xmlns:a16="http://schemas.microsoft.com/office/drawing/2014/main" id="{E4717075-404F-4949-963B-836026480C24}"/>
              </a:ext>
            </a:extLst>
          </p:cNvPr>
          <p:cNvSpPr txBox="1">
            <a:spLocks/>
          </p:cNvSpPr>
          <p:nvPr/>
        </p:nvSpPr>
        <p:spPr>
          <a:xfrm>
            <a:off x="863129" y="357293"/>
            <a:ext cx="6984776" cy="597861"/>
          </a:xfrm>
          <a:prstGeom prst="rect">
            <a:avLst/>
          </a:prstGeom>
        </p:spPr>
        <p:txBody>
          <a:bodyPr vert="horz" lIns="70602" tIns="35301" rIns="70602" bIns="3530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例</a:t>
            </a:r>
            <a:r>
              <a:rPr kumimoji="1" lang="en-US" altLang="zh-CN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：肠外营养处方设计与实施</a:t>
            </a:r>
            <a:endParaRPr kumimoji="1" lang="en-US" sz="278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978F0F9E-1ED1-4F6E-8A01-C4B446E35BB9}"/>
              </a:ext>
            </a:extLst>
          </p:cNvPr>
          <p:cNvSpPr txBox="1">
            <a:spLocks/>
          </p:cNvSpPr>
          <p:nvPr/>
        </p:nvSpPr>
        <p:spPr>
          <a:xfrm>
            <a:off x="539552" y="1628800"/>
            <a:ext cx="8269240" cy="3890791"/>
          </a:xfrm>
          <a:prstGeom prst="rect">
            <a:avLst/>
          </a:prstGeom>
        </p:spPr>
        <p:txBody>
          <a:bodyPr vert="horz" wrap="square" lIns="70602" tIns="35301" rIns="70602" bIns="35301" numCol="1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502" indent="-176502" defTabSz="706008">
              <a:lnSpc>
                <a:spcPct val="150000"/>
              </a:lnSpc>
              <a:spcBef>
                <a:spcPts val="772"/>
              </a:spcBef>
              <a:defRPr/>
            </a:pP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确定患者总能量：</a:t>
            </a:r>
            <a:r>
              <a:rPr lang="en-US" altLang="zh-CN" sz="2000" b="0" dirty="0">
                <a:solidFill>
                  <a:sysClr val="windowText" lastClr="000000"/>
                </a:solidFill>
                <a:effectLst/>
              </a:rPr>
              <a:t>58kg*25kcal/kg=1450kcal </a:t>
            </a: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（</a:t>
            </a:r>
            <a:r>
              <a:rPr lang="en-US" altLang="zh-CN" sz="2000" b="0" dirty="0">
                <a:solidFill>
                  <a:sysClr val="windowText" lastClr="000000"/>
                </a:solidFill>
                <a:effectLst/>
              </a:rPr>
              <a:t>EN</a:t>
            </a: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供能</a:t>
            </a:r>
            <a:r>
              <a:rPr lang="en-US" altLang="zh-CN" sz="2000" b="0" dirty="0">
                <a:solidFill>
                  <a:sysClr val="windowText" lastClr="000000"/>
                </a:solidFill>
                <a:effectLst/>
              </a:rPr>
              <a:t>500kcal</a:t>
            </a: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）</a:t>
            </a:r>
            <a:endParaRPr lang="en-US" altLang="zh-CN" sz="2000" b="0" dirty="0">
              <a:solidFill>
                <a:sysClr val="windowText" lastClr="000000"/>
              </a:solidFill>
              <a:effectLst/>
            </a:endParaRPr>
          </a:p>
          <a:p>
            <a:pPr marL="176502" indent="-176502" defTabSz="706008">
              <a:lnSpc>
                <a:spcPct val="150000"/>
              </a:lnSpc>
              <a:spcBef>
                <a:spcPts val="772"/>
              </a:spcBef>
              <a:defRPr/>
            </a:pP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确定蛋白摄入量：</a:t>
            </a:r>
            <a:r>
              <a:rPr lang="en-US" altLang="zh-CN" sz="2000" b="0" dirty="0">
                <a:solidFill>
                  <a:sysClr val="windowText" lastClr="000000"/>
                </a:solidFill>
                <a:effectLst/>
              </a:rPr>
              <a:t>58kg*1.0g/kg=58g</a:t>
            </a: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（</a:t>
            </a:r>
            <a:r>
              <a:rPr lang="en-US" altLang="zh-CN" sz="2000" b="0" dirty="0">
                <a:solidFill>
                  <a:sysClr val="windowText" lastClr="000000"/>
                </a:solidFill>
                <a:effectLst/>
              </a:rPr>
              <a:t>EN</a:t>
            </a: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含蛋白</a:t>
            </a:r>
            <a:r>
              <a:rPr lang="en-US" altLang="zh-CN" sz="2000" b="0" dirty="0">
                <a:solidFill>
                  <a:sysClr val="windowText" lastClr="000000"/>
                </a:solidFill>
                <a:effectLst/>
              </a:rPr>
              <a:t>20g</a:t>
            </a: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）</a:t>
            </a:r>
            <a:endParaRPr lang="en-US" altLang="zh-CN" sz="2000" b="0" dirty="0">
              <a:solidFill>
                <a:sysClr val="windowText" lastClr="000000"/>
              </a:solidFill>
              <a:effectLst/>
            </a:endParaRPr>
          </a:p>
          <a:p>
            <a:pPr marL="176502" indent="-176502" defTabSz="706008">
              <a:lnSpc>
                <a:spcPct val="150000"/>
              </a:lnSpc>
              <a:spcBef>
                <a:spcPts val="772"/>
              </a:spcBef>
              <a:defRPr/>
            </a:pP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非氮热卡：</a:t>
            </a:r>
            <a:r>
              <a:rPr lang="en-US" altLang="zh-CN" sz="2000" b="0" dirty="0">
                <a:solidFill>
                  <a:sysClr val="windowText" lastClr="000000"/>
                </a:solidFill>
                <a:effectLst/>
              </a:rPr>
              <a:t>1450kcal-500kcal-38g*4kcal/g=798kcal</a:t>
            </a:r>
          </a:p>
          <a:p>
            <a:pPr marL="176502" indent="-176502" defTabSz="706008">
              <a:lnSpc>
                <a:spcPct val="150000"/>
              </a:lnSpc>
              <a:spcBef>
                <a:spcPts val="772"/>
              </a:spcBef>
              <a:defRPr/>
            </a:pP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脂肪供能：</a:t>
            </a:r>
            <a:r>
              <a:rPr lang="en-US" altLang="zh-CN" sz="2000" b="0" dirty="0">
                <a:solidFill>
                  <a:sysClr val="windowText" lastClr="000000"/>
                </a:solidFill>
                <a:effectLst/>
              </a:rPr>
              <a:t>798kcal*0.5=399kcal</a:t>
            </a: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（糖脂比</a:t>
            </a:r>
            <a:r>
              <a:rPr lang="en-US" altLang="zh-CN" sz="2000" b="0" dirty="0">
                <a:solidFill>
                  <a:sysClr val="windowText" lastClr="000000"/>
                </a:solidFill>
                <a:effectLst/>
              </a:rPr>
              <a:t>5:5</a:t>
            </a: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）</a:t>
            </a:r>
            <a:endParaRPr lang="en-US" altLang="zh-CN" sz="2000" b="0" dirty="0">
              <a:solidFill>
                <a:sysClr val="windowText" lastClr="000000"/>
              </a:solidFill>
              <a:effectLst/>
            </a:endParaRPr>
          </a:p>
          <a:p>
            <a:pPr marL="176502" indent="-176502" defTabSz="706008">
              <a:lnSpc>
                <a:spcPct val="150000"/>
              </a:lnSpc>
              <a:spcBef>
                <a:spcPts val="772"/>
              </a:spcBef>
              <a:defRPr/>
            </a:pP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脂肪摄入量：</a:t>
            </a:r>
            <a:r>
              <a:rPr lang="en-US" altLang="zh-CN" sz="2000" b="0" dirty="0">
                <a:solidFill>
                  <a:sysClr val="windowText" lastClr="000000"/>
                </a:solidFill>
                <a:effectLst/>
              </a:rPr>
              <a:t>399kcal/10=39.9g</a:t>
            </a:r>
          </a:p>
          <a:p>
            <a:pPr marL="176502" indent="-176502" defTabSz="706008">
              <a:lnSpc>
                <a:spcPct val="150000"/>
              </a:lnSpc>
              <a:spcBef>
                <a:spcPts val="772"/>
              </a:spcBef>
              <a:defRPr/>
            </a:pP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葡萄糖供能：</a:t>
            </a:r>
            <a:r>
              <a:rPr lang="en-US" altLang="zh-CN" sz="2000" b="0" dirty="0">
                <a:solidFill>
                  <a:sysClr val="windowText" lastClr="000000"/>
                </a:solidFill>
                <a:effectLst/>
              </a:rPr>
              <a:t>798kcal*0.5=478.8kcal</a:t>
            </a:r>
          </a:p>
          <a:p>
            <a:pPr marL="176502" indent="-176502" defTabSz="706008">
              <a:lnSpc>
                <a:spcPct val="150000"/>
              </a:lnSpc>
              <a:spcBef>
                <a:spcPts val="772"/>
              </a:spcBef>
              <a:defRPr/>
            </a:pP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葡萄糖摄入量：</a:t>
            </a:r>
            <a:r>
              <a:rPr lang="en-US" altLang="zh-CN" sz="2000" b="0" dirty="0">
                <a:solidFill>
                  <a:sysClr val="windowText" lastClr="000000"/>
                </a:solidFill>
                <a:effectLst/>
              </a:rPr>
              <a:t>478.8kcal/3.4=117.4g</a:t>
            </a:r>
          </a:p>
          <a:p>
            <a:pPr marL="176502" indent="-176502" defTabSz="706008">
              <a:lnSpc>
                <a:spcPct val="150000"/>
              </a:lnSpc>
              <a:spcBef>
                <a:spcPts val="772"/>
              </a:spcBef>
              <a:defRPr/>
            </a:pPr>
            <a:endParaRPr lang="en-US" altLang="zh-CN" sz="2000" b="0" dirty="0">
              <a:solidFill>
                <a:sysClr val="windowText" lastClr="000000"/>
              </a:solidFill>
              <a:effectLst/>
            </a:endParaRPr>
          </a:p>
          <a:p>
            <a:pPr marL="0" indent="0" defTabSz="706008">
              <a:lnSpc>
                <a:spcPct val="150000"/>
              </a:lnSpc>
              <a:spcBef>
                <a:spcPts val="772"/>
              </a:spcBef>
              <a:buNone/>
              <a:defRPr/>
            </a:pPr>
            <a:endParaRPr lang="zh-CN" altLang="en-US" sz="2000" b="0" dirty="0">
              <a:solidFill>
                <a:sysClr val="windowText" lastClr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3668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>
            <a:extLst>
              <a:ext uri="{FF2B5EF4-FFF2-40B4-BE49-F238E27FC236}">
                <a16:creationId xmlns:a16="http://schemas.microsoft.com/office/drawing/2014/main" id="{E4717075-404F-4949-963B-836026480C24}"/>
              </a:ext>
            </a:extLst>
          </p:cNvPr>
          <p:cNvSpPr txBox="1">
            <a:spLocks/>
          </p:cNvSpPr>
          <p:nvPr/>
        </p:nvSpPr>
        <p:spPr>
          <a:xfrm>
            <a:off x="863129" y="357293"/>
            <a:ext cx="6984776" cy="597861"/>
          </a:xfrm>
          <a:prstGeom prst="rect">
            <a:avLst/>
          </a:prstGeom>
        </p:spPr>
        <p:txBody>
          <a:bodyPr vert="horz" lIns="70602" tIns="35301" rIns="70602" bIns="3530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例</a:t>
            </a:r>
            <a:r>
              <a:rPr kumimoji="1" lang="en-US" altLang="zh-CN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：肠外营养处方设计与实施</a:t>
            </a:r>
            <a:endParaRPr kumimoji="1" lang="en-US" sz="278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978F0F9E-1ED1-4F6E-8A01-C4B446E35BB9}"/>
              </a:ext>
            </a:extLst>
          </p:cNvPr>
          <p:cNvSpPr txBox="1">
            <a:spLocks/>
          </p:cNvSpPr>
          <p:nvPr/>
        </p:nvSpPr>
        <p:spPr>
          <a:xfrm>
            <a:off x="539552" y="1628801"/>
            <a:ext cx="8269240" cy="3024336"/>
          </a:xfrm>
          <a:prstGeom prst="rect">
            <a:avLst/>
          </a:prstGeom>
        </p:spPr>
        <p:txBody>
          <a:bodyPr vert="horz" wrap="square" lIns="70602" tIns="35301" rIns="70602" bIns="35301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502" indent="-176502" defTabSz="706008">
              <a:lnSpc>
                <a:spcPct val="150000"/>
              </a:lnSpc>
              <a:spcBef>
                <a:spcPts val="772"/>
              </a:spcBef>
              <a:defRPr/>
            </a:pP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蛋白摄入量</a:t>
            </a:r>
            <a:r>
              <a:rPr lang="en-US" altLang="zh-CN" sz="2000" b="0" dirty="0">
                <a:solidFill>
                  <a:sysClr val="windowText" lastClr="000000"/>
                </a:solidFill>
                <a:effectLst/>
              </a:rPr>
              <a:t>38g</a:t>
            </a: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：复方氨基酸</a:t>
            </a:r>
            <a:r>
              <a:rPr lang="en-US" altLang="zh-CN" sz="2000" b="0" dirty="0">
                <a:solidFill>
                  <a:sysClr val="windowText" lastClr="000000"/>
                </a:solidFill>
                <a:effectLst/>
              </a:rPr>
              <a:t>15HBC17.25g</a:t>
            </a: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：</a:t>
            </a:r>
            <a:r>
              <a:rPr lang="en-US" altLang="zh-CN" sz="2000" b="0" dirty="0">
                <a:solidFill>
                  <a:sysClr val="windowText" lastClr="000000"/>
                </a:solidFill>
                <a:effectLst/>
              </a:rPr>
              <a:t>250ml   500ml </a:t>
            </a:r>
          </a:p>
          <a:p>
            <a:pPr marL="176502" indent="-176502" defTabSz="706008">
              <a:lnSpc>
                <a:spcPct val="150000"/>
              </a:lnSpc>
              <a:spcBef>
                <a:spcPts val="772"/>
              </a:spcBef>
              <a:defRPr/>
            </a:pP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脂肪摄入量：</a:t>
            </a:r>
            <a:r>
              <a:rPr lang="en-US" altLang="zh-CN" sz="2000" b="0" dirty="0">
                <a:solidFill>
                  <a:sysClr val="windowText" lastClr="000000"/>
                </a:solidFill>
                <a:effectLst/>
              </a:rPr>
              <a:t>39.9g  </a:t>
            </a: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中长链脂肪乳（</a:t>
            </a:r>
            <a:r>
              <a:rPr lang="en-US" altLang="zh-CN" sz="2000" b="0" dirty="0">
                <a:solidFill>
                  <a:sysClr val="windowText" lastClr="000000"/>
                </a:solidFill>
                <a:effectLst/>
              </a:rPr>
              <a:t>C8-24ve</a:t>
            </a: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）</a:t>
            </a:r>
            <a:r>
              <a:rPr lang="en-US" altLang="zh-CN" sz="2000" b="0" dirty="0">
                <a:solidFill>
                  <a:sysClr val="windowText" lastClr="000000"/>
                </a:solidFill>
                <a:effectLst/>
              </a:rPr>
              <a:t>20% 250ml  200ml</a:t>
            </a:r>
          </a:p>
          <a:p>
            <a:pPr marL="176502" indent="-176502" defTabSz="706008">
              <a:lnSpc>
                <a:spcPct val="150000"/>
              </a:lnSpc>
              <a:spcBef>
                <a:spcPts val="772"/>
              </a:spcBef>
              <a:defRPr/>
            </a:pP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葡萄糖摄入量：</a:t>
            </a:r>
            <a:r>
              <a:rPr lang="en-US" altLang="zh-CN" sz="2000" b="0" dirty="0">
                <a:solidFill>
                  <a:sysClr val="windowText" lastClr="000000"/>
                </a:solidFill>
                <a:effectLst/>
              </a:rPr>
              <a:t>117.4g</a:t>
            </a:r>
          </a:p>
          <a:p>
            <a:pPr marL="176502" indent="-176502" defTabSz="706008">
              <a:lnSpc>
                <a:spcPct val="150000"/>
              </a:lnSpc>
              <a:spcBef>
                <a:spcPts val="772"/>
              </a:spcBef>
              <a:defRPr/>
            </a:pP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液量</a:t>
            </a:r>
            <a:r>
              <a:rPr lang="en-US" altLang="zh-CN" sz="2000" b="0" dirty="0">
                <a:solidFill>
                  <a:sysClr val="windowText" lastClr="000000"/>
                </a:solidFill>
                <a:effectLst/>
              </a:rPr>
              <a:t>2000ml-500-200=1300ml</a:t>
            </a:r>
          </a:p>
          <a:p>
            <a:pPr marL="0" indent="0" defTabSz="706008">
              <a:lnSpc>
                <a:spcPct val="150000"/>
              </a:lnSpc>
              <a:spcBef>
                <a:spcPts val="772"/>
              </a:spcBef>
              <a:buNone/>
              <a:defRPr/>
            </a:pPr>
            <a:r>
              <a:rPr lang="en-US" altLang="zh-CN" sz="2000" b="0" dirty="0">
                <a:solidFill>
                  <a:sysClr val="windowText" lastClr="000000"/>
                </a:solidFill>
                <a:effectLst/>
              </a:rPr>
              <a:t>                          5%</a:t>
            </a: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葡萄糖注射液  </a:t>
            </a:r>
            <a:r>
              <a:rPr lang="en-US" altLang="zh-CN" sz="2000" b="0" dirty="0">
                <a:solidFill>
                  <a:sysClr val="windowText" lastClr="000000"/>
                </a:solidFill>
                <a:effectLst/>
              </a:rPr>
              <a:t>1000ml    50g</a:t>
            </a:r>
          </a:p>
          <a:p>
            <a:pPr marL="0" indent="0" defTabSz="706008">
              <a:lnSpc>
                <a:spcPct val="150000"/>
              </a:lnSpc>
              <a:spcBef>
                <a:spcPts val="772"/>
              </a:spcBef>
              <a:buNone/>
              <a:defRPr/>
            </a:pPr>
            <a:r>
              <a:rPr lang="en-US" altLang="zh-CN" sz="2000" b="0" dirty="0">
                <a:solidFill>
                  <a:sysClr val="windowText" lastClr="000000"/>
                </a:solidFill>
                <a:effectLst/>
              </a:rPr>
              <a:t>                          50%</a:t>
            </a:r>
            <a:r>
              <a:rPr lang="zh-CN" altLang="en-US" sz="2000" b="0" dirty="0">
                <a:solidFill>
                  <a:sysClr val="windowText" lastClr="000000"/>
                </a:solidFill>
                <a:effectLst/>
              </a:rPr>
              <a:t>葡萄糖注射液 </a:t>
            </a:r>
            <a:r>
              <a:rPr lang="en-US" altLang="zh-CN" sz="2000" b="0" dirty="0">
                <a:solidFill>
                  <a:sysClr val="windowText" lastClr="000000"/>
                </a:solidFill>
                <a:effectLst/>
              </a:rPr>
              <a:t>150ml     75g  </a:t>
            </a:r>
          </a:p>
          <a:p>
            <a:pPr marL="176502" indent="-176502" defTabSz="706008">
              <a:lnSpc>
                <a:spcPct val="150000"/>
              </a:lnSpc>
              <a:spcBef>
                <a:spcPts val="772"/>
              </a:spcBef>
              <a:defRPr/>
            </a:pPr>
            <a:endParaRPr lang="en-US" altLang="zh-CN" sz="2000" b="0" dirty="0">
              <a:solidFill>
                <a:sysClr val="windowText" lastClr="000000"/>
              </a:solidFill>
              <a:effectLst/>
            </a:endParaRPr>
          </a:p>
          <a:p>
            <a:pPr marL="0" indent="0" defTabSz="706008">
              <a:lnSpc>
                <a:spcPct val="150000"/>
              </a:lnSpc>
              <a:spcBef>
                <a:spcPts val="772"/>
              </a:spcBef>
              <a:buNone/>
              <a:defRPr/>
            </a:pPr>
            <a:endParaRPr lang="zh-CN" altLang="en-US" sz="2000" b="0" dirty="0">
              <a:solidFill>
                <a:sysClr val="windowText" lastClr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9087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>
            <a:extLst>
              <a:ext uri="{FF2B5EF4-FFF2-40B4-BE49-F238E27FC236}">
                <a16:creationId xmlns:a16="http://schemas.microsoft.com/office/drawing/2014/main" id="{E4717075-404F-4949-963B-836026480C24}"/>
              </a:ext>
            </a:extLst>
          </p:cNvPr>
          <p:cNvSpPr txBox="1">
            <a:spLocks/>
          </p:cNvSpPr>
          <p:nvPr/>
        </p:nvSpPr>
        <p:spPr>
          <a:xfrm>
            <a:off x="863129" y="357293"/>
            <a:ext cx="6984776" cy="597861"/>
          </a:xfrm>
          <a:prstGeom prst="rect">
            <a:avLst/>
          </a:prstGeom>
        </p:spPr>
        <p:txBody>
          <a:bodyPr vert="horz" lIns="70602" tIns="35301" rIns="70602" bIns="3530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例</a:t>
            </a:r>
            <a:r>
              <a:rPr kumimoji="1" lang="en-US" altLang="zh-CN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kumimoji="1"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：肠外营养处方设计与实施</a:t>
            </a:r>
            <a:endParaRPr kumimoji="1" lang="en-US" sz="278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9BF6AD4-DE82-4072-8F79-9FB0CCF8E08F}"/>
              </a:ext>
            </a:extLst>
          </p:cNvPr>
          <p:cNvPicPr/>
          <p:nvPr/>
        </p:nvPicPr>
        <p:blipFill rotWithShape="1">
          <a:blip r:embed="rId2"/>
          <a:srcRect l="35150" t="30323" r="18951" b="29863"/>
          <a:stretch/>
        </p:blipFill>
        <p:spPr bwMode="auto">
          <a:xfrm>
            <a:off x="179053" y="1556792"/>
            <a:ext cx="8352928" cy="3960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346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1412776"/>
            <a:ext cx="4838842" cy="43389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适应症、</a:t>
            </a:r>
            <a:r>
              <a:rPr lang="en-US" altLang="zh-CN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ONS or EN or PN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疾病、生理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总能量 </a:t>
            </a:r>
            <a:r>
              <a:rPr lang="en-US" altLang="zh-CN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20-30ml/kg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电解质及液量平衡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蛋白、脂肪、糖考虑制剂的选择</a:t>
            </a:r>
            <a:endParaRPr lang="en-US" altLang="zh-CN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关注药物营养物质相互作用</a:t>
            </a:r>
            <a:r>
              <a:rPr lang="en-US" altLang="zh-CN" sz="2162" dirty="0">
                <a:latin typeface="微软雅黑" panose="020B0503020204020204" pitchFamily="34" charset="-122"/>
                <a:ea typeface="微软雅黑" panose="020B0503020204020204" pitchFamily="34" charset="-122"/>
              </a:rPr>
              <a:t>DNI</a:t>
            </a:r>
          </a:p>
          <a:p>
            <a:endParaRPr lang="zh-CN" altLang="en-US" sz="2162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379725" y="1628800"/>
            <a:ext cx="3224723" cy="3140042"/>
            <a:chOff x="4752628" y="2250455"/>
            <a:chExt cx="4176464" cy="4066790"/>
          </a:xfrm>
        </p:grpSpPr>
        <p:pic>
          <p:nvPicPr>
            <p:cNvPr id="1026" name="Picture 2" descr="http://t0.gstatic.com/images?q=tbn:ANd9GcR5aiQBcSij-83nOYVgOfyXvsA8zI4ux5VhPtruxbFXrNqnBBq_PA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2628" y="2250455"/>
              <a:ext cx="4176464" cy="204960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028" name="Picture 4" descr="http://api.ning.com/files/MML35sFfrelRysavZXCGX3R924QiCz6zxjZSWweVQJJo3EzKj301qF9NxExNUk46m6pwZGHu76W1hvevXcC9YdS93h4kd*go/Patientatthecenternetworkmodel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2628" y="3539895"/>
              <a:ext cx="3636590" cy="277735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9" name="标题 1">
            <a:extLst>
              <a:ext uri="{FF2B5EF4-FFF2-40B4-BE49-F238E27FC236}">
                <a16:creationId xmlns:a16="http://schemas.microsoft.com/office/drawing/2014/main" id="{8FEB1B7F-74D6-4808-AAC3-FC7096C47D4E}"/>
              </a:ext>
            </a:extLst>
          </p:cNvPr>
          <p:cNvSpPr txBox="1">
            <a:spLocks/>
          </p:cNvSpPr>
          <p:nvPr/>
        </p:nvSpPr>
        <p:spPr>
          <a:xfrm>
            <a:off x="863129" y="357293"/>
            <a:ext cx="6984776" cy="597861"/>
          </a:xfrm>
          <a:prstGeom prst="rect">
            <a:avLst/>
          </a:prstGeom>
        </p:spPr>
        <p:txBody>
          <a:bodyPr vert="horz" lIns="70602" tIns="35301" rIns="70602" bIns="3530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个体化审核</a:t>
            </a:r>
            <a:r>
              <a:rPr lang="zh-CN" altLang="en-US" sz="278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（从处方回到患者）</a:t>
            </a:r>
            <a:endParaRPr kumimoji="1" lang="en-US" sz="278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91120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>
            <a:extLst>
              <a:ext uri="{FF2B5EF4-FFF2-40B4-BE49-F238E27FC236}">
                <a16:creationId xmlns:a16="http://schemas.microsoft.com/office/drawing/2014/main" id="{8FEB1B7F-74D6-4808-AAC3-FC7096C47D4E}"/>
              </a:ext>
            </a:extLst>
          </p:cNvPr>
          <p:cNvSpPr txBox="1">
            <a:spLocks/>
          </p:cNvSpPr>
          <p:nvPr/>
        </p:nvSpPr>
        <p:spPr>
          <a:xfrm>
            <a:off x="863129" y="357293"/>
            <a:ext cx="6984776" cy="597861"/>
          </a:xfrm>
          <a:prstGeom prst="rect">
            <a:avLst/>
          </a:prstGeom>
        </p:spPr>
        <p:txBody>
          <a:bodyPr vert="horz" lIns="70602" tIns="35301" rIns="70602" bIns="3530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398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临床营养支持过程中</a:t>
            </a:r>
            <a:r>
              <a:rPr lang="en-US" altLang="zh-CN" sz="2800" b="1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药师切入点</a:t>
            </a:r>
            <a:endParaRPr lang="en-US" altLang="zh-CN" sz="28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</a:endParaRP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6F5427BF-4B85-441F-95C2-C5B7AD8C1C77}"/>
              </a:ext>
            </a:extLst>
          </p:cNvPr>
          <p:cNvSpPr txBox="1"/>
          <p:nvPr/>
        </p:nvSpPr>
        <p:spPr>
          <a:xfrm>
            <a:off x="863129" y="1484784"/>
            <a:ext cx="7885335" cy="2750881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marL="353022" indent="-353022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为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临床</a:t>
            </a:r>
            <a:r>
              <a:rPr lang="en-US" altLang="zh-CN" sz="2400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提供专业的药学信息支持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3022" indent="-353022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营养支持方案、制剂稳定性及</a:t>
            </a:r>
            <a:r>
              <a:rPr lang="en-US" altLang="zh-CN" sz="2400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患者用药安全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</a:endParaRPr>
          </a:p>
          <a:p>
            <a:pPr marL="353022" indent="-353022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药物治疗监测与药学监护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</a:endParaRPr>
          </a:p>
          <a:p>
            <a:pPr marL="353022" indent="-353022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营养制剂成本</a:t>
            </a:r>
            <a:r>
              <a:rPr lang="en-US" alt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-</a:t>
            </a: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效益评价及相关研究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</a:endParaRPr>
          </a:p>
          <a:p>
            <a:pPr marL="353022" indent="-353022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药学专业角度进行科普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495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>
            <a:extLst>
              <a:ext uri="{FF2B5EF4-FFF2-40B4-BE49-F238E27FC236}">
                <a16:creationId xmlns:a16="http://schemas.microsoft.com/office/drawing/2014/main" id="{EBB13F4B-19DA-4FAC-9BF8-D3E0FBFE2200}"/>
              </a:ext>
            </a:extLst>
          </p:cNvPr>
          <p:cNvSpPr txBox="1"/>
          <p:nvPr/>
        </p:nvSpPr>
        <p:spPr>
          <a:xfrm>
            <a:off x="2348053" y="2205829"/>
            <a:ext cx="7227827" cy="1522212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397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感谢聆听！</a:t>
            </a:r>
            <a:endParaRPr lang="en-US" altLang="zh-CN" sz="3397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397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           </a:t>
            </a:r>
            <a:r>
              <a:rPr lang="zh-CN" altLang="en-US" sz="3397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敬请斧正！</a:t>
            </a:r>
            <a:endParaRPr lang="en-US" altLang="zh-CN" sz="3397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968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1018090345"/>
  <p:tag name="MH_LIBRARY" val="GRAPHIC"/>
  <p:tag name="MH_TYPE" val="Other"/>
  <p:tag name="MH_ORDER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1018090345"/>
  <p:tag name="MH_LIBRARY" val="GRAPHIC"/>
  <p:tag name="MH_TYPE" val="Other"/>
  <p:tag name="MH_ORDER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1018090345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1018090345"/>
  <p:tag name="MH_LIBRARY" val="GRAPHIC"/>
  <p:tag name="MH_TYPE" val="Other"/>
  <p:tag name="MH_ORDER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1018090345"/>
  <p:tag name="MH_LIBRARY" val="GRAPHIC"/>
  <p:tag name="MH_TYPE" val="Other"/>
  <p:tag name="MH_ORDER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1018090345"/>
  <p:tag name="MH_LIBRARY" val="GRAPHIC"/>
  <p:tag name="MH_TYPE" val="SubTitle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1018090345"/>
  <p:tag name="MH_LIBRARY" val="GRAPHIC"/>
  <p:tag name="MH_TYPE" val="Other"/>
  <p:tag name="MH_ORDER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1018090345"/>
  <p:tag name="MH_LIBRARY" val="GRAPHIC"/>
  <p:tag name="MH_TYPE" val="Other"/>
  <p:tag name="MH_ORDER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1018090345"/>
  <p:tag name="MH_LIBRARY" val="GRAPHIC"/>
  <p:tag name="MH_TYPE" val="SubTitle"/>
  <p:tag name="MH_ORDER" val="3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4999</TotalTime>
  <Words>5320</Words>
  <Application>Microsoft Office PowerPoint</Application>
  <PresentationFormat>全屏显示(4:3)</PresentationFormat>
  <Paragraphs>995</Paragraphs>
  <Slides>76</Slides>
  <Notes>49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76</vt:i4>
      </vt:variant>
    </vt:vector>
  </HeadingPairs>
  <TitlesOfParts>
    <vt:vector size="89" baseType="lpstr">
      <vt:lpstr>Adidas Unity</vt:lpstr>
      <vt:lpstr>等线</vt:lpstr>
      <vt:lpstr>等线 Light</vt:lpstr>
      <vt:lpstr>黑体</vt:lpstr>
      <vt:lpstr>Microsoft YaHei</vt:lpstr>
      <vt:lpstr>Microsoft YaHei</vt:lpstr>
      <vt:lpstr>arial</vt:lpstr>
      <vt:lpstr>arial</vt:lpstr>
      <vt:lpstr>Arial Rounded MT Bold</vt:lpstr>
      <vt:lpstr>Calibri</vt:lpstr>
      <vt:lpstr>Cambria</vt:lpstr>
      <vt:lpstr>Wingdings</vt:lpstr>
      <vt:lpstr>自定义设计方案</vt:lpstr>
      <vt:lpstr>个人简介</vt:lpstr>
      <vt:lpstr>肠外肠内营养制剂处方审核要点</vt:lpstr>
      <vt:lpstr>主要内容</vt:lpstr>
      <vt:lpstr>主要内容</vt:lpstr>
      <vt:lpstr>健康中国 营养先行</vt:lpstr>
      <vt:lpstr>何为营养？，营养支持？</vt:lpstr>
      <vt:lpstr>营养支持方式</vt:lpstr>
      <vt:lpstr>营养支持方式</vt:lpstr>
      <vt:lpstr>营养支持相关药品</vt:lpstr>
      <vt:lpstr>营养支持相关药品</vt:lpstr>
      <vt:lpstr>PowerPoint 演示文稿</vt:lpstr>
      <vt:lpstr>主要内容</vt:lpstr>
      <vt:lpstr>肠内营养制剂分类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主要内容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主要内容</vt:lpstr>
      <vt:lpstr>PowerPoint 演示文稿</vt:lpstr>
      <vt:lpstr>2016 ISMP High-Alert Medications（高警示药品）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TNA组成制剂</vt:lpstr>
      <vt:lpstr>肠外营养制剂</vt:lpstr>
      <vt:lpstr>肠外营养制剂—脂肪乳</vt:lpstr>
      <vt:lpstr>肠外营养制剂—脂肪乳</vt:lpstr>
      <vt:lpstr>肠外营养制剂—脂肪乳</vt:lpstr>
      <vt:lpstr>肠外营养制剂—氨基酸</vt:lpstr>
      <vt:lpstr>肠外营养制剂—支链氨基酸</vt:lpstr>
      <vt:lpstr>肠外营养制剂—氨基酸</vt:lpstr>
      <vt:lpstr>肠外营养制剂的选择—疾病、生理</vt:lpstr>
      <vt:lpstr>主要内容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主要内容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Administrator</cp:lastModifiedBy>
  <cp:revision>140</cp:revision>
  <dcterms:modified xsi:type="dcterms:W3CDTF">2021-05-13T06:06:05Z</dcterms:modified>
</cp:coreProperties>
</file>