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63" r:id="rId2"/>
    <p:sldMasterId id="2147483676" r:id="rId3"/>
  </p:sldMasterIdLst>
  <p:notesMasterIdLst>
    <p:notesMasterId r:id="rId63"/>
  </p:notesMasterIdLst>
  <p:handoutMasterIdLst>
    <p:handoutMasterId r:id="rId64"/>
  </p:handoutMasterIdLst>
  <p:sldIdLst>
    <p:sldId id="260" r:id="rId4"/>
    <p:sldId id="262" r:id="rId5"/>
    <p:sldId id="271" r:id="rId6"/>
    <p:sldId id="898" r:id="rId7"/>
    <p:sldId id="878" r:id="rId8"/>
    <p:sldId id="900" r:id="rId9"/>
    <p:sldId id="270" r:id="rId10"/>
    <p:sldId id="266" r:id="rId11"/>
    <p:sldId id="761" r:id="rId12"/>
    <p:sldId id="762" r:id="rId13"/>
    <p:sldId id="295" r:id="rId14"/>
    <p:sldId id="764" r:id="rId15"/>
    <p:sldId id="765" r:id="rId16"/>
    <p:sldId id="902" r:id="rId17"/>
    <p:sldId id="274" r:id="rId18"/>
    <p:sldId id="265" r:id="rId19"/>
    <p:sldId id="909" r:id="rId20"/>
    <p:sldId id="870" r:id="rId21"/>
    <p:sldId id="905" r:id="rId22"/>
    <p:sldId id="767" r:id="rId23"/>
    <p:sldId id="910" r:id="rId24"/>
    <p:sldId id="865" r:id="rId25"/>
    <p:sldId id="304" r:id="rId26"/>
    <p:sldId id="867" r:id="rId27"/>
    <p:sldId id="773" r:id="rId28"/>
    <p:sldId id="911" r:id="rId29"/>
    <p:sldId id="837" r:id="rId30"/>
    <p:sldId id="869" r:id="rId31"/>
    <p:sldId id="841" r:id="rId32"/>
    <p:sldId id="843" r:id="rId33"/>
    <p:sldId id="851" r:id="rId34"/>
    <p:sldId id="852" r:id="rId35"/>
    <p:sldId id="882" r:id="rId36"/>
    <p:sldId id="883" r:id="rId37"/>
    <p:sldId id="853" r:id="rId38"/>
    <p:sldId id="835" r:id="rId39"/>
    <p:sldId id="782" r:id="rId40"/>
    <p:sldId id="783" r:id="rId41"/>
    <p:sldId id="855" r:id="rId42"/>
    <p:sldId id="886" r:id="rId43"/>
    <p:sldId id="887" r:id="rId44"/>
    <p:sldId id="871" r:id="rId45"/>
    <p:sldId id="872" r:id="rId46"/>
    <p:sldId id="786" r:id="rId47"/>
    <p:sldId id="877" r:id="rId48"/>
    <p:sldId id="907" r:id="rId49"/>
    <p:sldId id="906" r:id="rId50"/>
    <p:sldId id="848" r:id="rId51"/>
    <p:sldId id="850" r:id="rId52"/>
    <p:sldId id="888" r:id="rId53"/>
    <p:sldId id="889" r:id="rId54"/>
    <p:sldId id="890" r:id="rId55"/>
    <p:sldId id="891" r:id="rId56"/>
    <p:sldId id="893" r:id="rId57"/>
    <p:sldId id="894" r:id="rId58"/>
    <p:sldId id="896" r:id="rId59"/>
    <p:sldId id="897" r:id="rId60"/>
    <p:sldId id="895" r:id="rId61"/>
    <p:sldId id="838" r:id="rId6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62"/>
            <p14:sldId id="271"/>
            <p14:sldId id="898"/>
            <p14:sldId id="878"/>
            <p14:sldId id="900"/>
            <p14:sldId id="270"/>
            <p14:sldId id="266"/>
            <p14:sldId id="761"/>
            <p14:sldId id="762"/>
            <p14:sldId id="295"/>
            <p14:sldId id="764"/>
            <p14:sldId id="765"/>
            <p14:sldId id="902"/>
            <p14:sldId id="274"/>
            <p14:sldId id="265"/>
            <p14:sldId id="909"/>
            <p14:sldId id="870"/>
            <p14:sldId id="905"/>
            <p14:sldId id="767"/>
            <p14:sldId id="910"/>
            <p14:sldId id="865"/>
            <p14:sldId id="304"/>
            <p14:sldId id="867"/>
            <p14:sldId id="773"/>
            <p14:sldId id="911"/>
            <p14:sldId id="837"/>
            <p14:sldId id="869"/>
            <p14:sldId id="841"/>
            <p14:sldId id="843"/>
            <p14:sldId id="851"/>
            <p14:sldId id="852"/>
            <p14:sldId id="882"/>
            <p14:sldId id="883"/>
            <p14:sldId id="853"/>
            <p14:sldId id="835"/>
            <p14:sldId id="782"/>
            <p14:sldId id="783"/>
            <p14:sldId id="855"/>
            <p14:sldId id="886"/>
            <p14:sldId id="887"/>
            <p14:sldId id="871"/>
            <p14:sldId id="872"/>
            <p14:sldId id="786"/>
            <p14:sldId id="877"/>
            <p14:sldId id="907"/>
            <p14:sldId id="906"/>
            <p14:sldId id="848"/>
            <p14:sldId id="850"/>
            <p14:sldId id="888"/>
            <p14:sldId id="889"/>
            <p14:sldId id="890"/>
            <p14:sldId id="891"/>
            <p14:sldId id="893"/>
            <p14:sldId id="894"/>
            <p14:sldId id="896"/>
            <p14:sldId id="897"/>
            <p14:sldId id="895"/>
            <p14:sldId id="838"/>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AED0"/>
    <a:srgbClr val="080808"/>
    <a:srgbClr val="375FB9"/>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EB344D84-9AFB-497E-A393-DC336BA19D2E}" styleName="中度样式 3 - 强调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2DE63D5-997A-4646-A377-4702673A728D}" styleName="浅色样式 2 - 强调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浅色样式 1 - 强调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850" autoAdjust="0"/>
  </p:normalViewPr>
  <p:slideViewPr>
    <p:cSldViewPr>
      <p:cViewPr>
        <p:scale>
          <a:sx n="67" d="100"/>
          <a:sy n="67" d="100"/>
        </p:scale>
        <p:origin x="846" y="429"/>
      </p:cViewPr>
      <p:guideLst>
        <p:guide orient="horz" pos="2160"/>
        <p:guide pos="3840"/>
      </p:guideLst>
    </p:cSldViewPr>
  </p:slideViewPr>
  <p:notesTextViewPr>
    <p:cViewPr>
      <p:scale>
        <a:sx n="100" d="100"/>
        <a:sy n="100" d="100"/>
      </p:scale>
      <p:origin x="0" y="0"/>
    </p:cViewPr>
  </p:notesTextViewPr>
  <p:notesViewPr>
    <p:cSldViewPr>
      <p:cViewPr varScale="1">
        <p:scale>
          <a:sx n="54" d="100"/>
          <a:sy n="54" d="100"/>
        </p:scale>
        <p:origin x="-2910"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handoutMaster" Target="handoutMasters/handoutMaster1.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8FAD02-1B9A-4D5E-8AF7-5B729B44A8D4}"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zh-CN" altLang="en-US"/>
        </a:p>
      </dgm:t>
    </dgm:pt>
    <dgm:pt modelId="{EB602D70-0125-49CC-8309-B768C0B7AAEE}">
      <dgm:prSet custT="1"/>
      <dgm:spPr/>
      <dgm:t>
        <a:bodyPr/>
        <a:lstStyle/>
        <a:p>
          <a:r>
            <a:rPr lang="zh-CN" altLang="en-US" sz="2000" b="0" dirty="0">
              <a:latin typeface="微软雅黑" panose="020B0503020204020204" pitchFamily="34" charset="-122"/>
              <a:ea typeface="微软雅黑" panose="020B0503020204020204" pitchFamily="34" charset="-122"/>
            </a:rPr>
            <a:t>知晓率</a:t>
          </a:r>
          <a:endParaRPr lang="zh-CN" altLang="en-US" sz="2000" dirty="0">
            <a:latin typeface="微软雅黑" panose="020B0503020204020204" pitchFamily="34" charset="-122"/>
            <a:ea typeface="微软雅黑" panose="020B0503020204020204" pitchFamily="34" charset="-122"/>
          </a:endParaRPr>
        </a:p>
      </dgm:t>
    </dgm:pt>
    <dgm:pt modelId="{7767CACD-3416-4F0D-BF1D-0603F48A31B7}" type="parTrans" cxnId="{7A605FC4-007E-49BF-984E-C151BABA7216}">
      <dgm:prSet/>
      <dgm:spPr/>
      <dgm:t>
        <a:bodyPr/>
        <a:lstStyle/>
        <a:p>
          <a:endParaRPr lang="zh-CN" altLang="en-US">
            <a:latin typeface="微软雅黑" panose="020B0503020204020204" pitchFamily="34" charset="-122"/>
            <a:ea typeface="微软雅黑" panose="020B0503020204020204" pitchFamily="34" charset="-122"/>
          </a:endParaRPr>
        </a:p>
      </dgm:t>
    </dgm:pt>
    <dgm:pt modelId="{1095587C-46D9-4144-841E-C0CF7A6F5867}" type="sibTrans" cxnId="{7A605FC4-007E-49BF-984E-C151BABA7216}">
      <dgm:prSet/>
      <dgm:spPr/>
      <dgm:t>
        <a:bodyPr/>
        <a:lstStyle/>
        <a:p>
          <a:endParaRPr lang="zh-CN" altLang="en-US">
            <a:latin typeface="微软雅黑" panose="020B0503020204020204" pitchFamily="34" charset="-122"/>
            <a:ea typeface="微软雅黑" panose="020B0503020204020204" pitchFamily="34" charset="-122"/>
          </a:endParaRPr>
        </a:p>
      </dgm:t>
    </dgm:pt>
    <dgm:pt modelId="{9DCB323F-7192-43C5-8772-572FF101AF68}">
      <dgm:prSet/>
      <dgm:spPr/>
      <dgm:t>
        <a:bodyPr/>
        <a:lstStyle/>
        <a:p>
          <a:r>
            <a:rPr lang="en-US" b="0" dirty="0">
              <a:latin typeface="微软雅黑" panose="020B0503020204020204" pitchFamily="34" charset="-122"/>
              <a:ea typeface="微软雅黑" panose="020B0503020204020204" pitchFamily="34" charset="-122"/>
            </a:rPr>
            <a:t>51.6%</a:t>
          </a:r>
          <a:endParaRPr lang="zh-CN" dirty="0">
            <a:latin typeface="微软雅黑" panose="020B0503020204020204" pitchFamily="34" charset="-122"/>
            <a:ea typeface="微软雅黑" panose="020B0503020204020204" pitchFamily="34" charset="-122"/>
          </a:endParaRPr>
        </a:p>
      </dgm:t>
    </dgm:pt>
    <dgm:pt modelId="{F9C91987-E93D-47D8-89AE-488E81D05913}" type="parTrans" cxnId="{C4C7A308-41B8-4E82-9CA5-71027EE2CBC5}">
      <dgm:prSet/>
      <dgm:spPr/>
      <dgm:t>
        <a:bodyPr/>
        <a:lstStyle/>
        <a:p>
          <a:endParaRPr lang="zh-CN" altLang="en-US">
            <a:latin typeface="微软雅黑" panose="020B0503020204020204" pitchFamily="34" charset="-122"/>
            <a:ea typeface="微软雅黑" panose="020B0503020204020204" pitchFamily="34" charset="-122"/>
          </a:endParaRPr>
        </a:p>
      </dgm:t>
    </dgm:pt>
    <dgm:pt modelId="{4809D370-0BA3-47C4-9F75-53B1D9A8A3D7}" type="sibTrans" cxnId="{C4C7A308-41B8-4E82-9CA5-71027EE2CBC5}">
      <dgm:prSet/>
      <dgm:spPr/>
      <dgm:t>
        <a:bodyPr/>
        <a:lstStyle/>
        <a:p>
          <a:endParaRPr lang="zh-CN" altLang="en-US">
            <a:latin typeface="微软雅黑" panose="020B0503020204020204" pitchFamily="34" charset="-122"/>
            <a:ea typeface="微软雅黑" panose="020B0503020204020204" pitchFamily="34" charset="-122"/>
          </a:endParaRPr>
        </a:p>
      </dgm:t>
    </dgm:pt>
    <dgm:pt modelId="{5CBF267B-8ACE-47F3-92A0-824052B559AA}">
      <dgm:prSet custT="1"/>
      <dgm:spPr>
        <a:solidFill>
          <a:schemeClr val="accent2"/>
        </a:solidFill>
      </dgm:spPr>
      <dgm:t>
        <a:bodyPr/>
        <a:lstStyle/>
        <a:p>
          <a:r>
            <a:rPr lang="zh-CN" altLang="en-US" sz="2000" b="0" dirty="0">
              <a:latin typeface="微软雅黑" panose="020B0503020204020204" pitchFamily="34" charset="-122"/>
              <a:ea typeface="微软雅黑" panose="020B0503020204020204" pitchFamily="34" charset="-122"/>
            </a:rPr>
            <a:t>治疗率</a:t>
          </a:r>
          <a:endParaRPr lang="zh-CN" altLang="en-US" sz="2000" dirty="0">
            <a:latin typeface="微软雅黑" panose="020B0503020204020204" pitchFamily="34" charset="-122"/>
            <a:ea typeface="微软雅黑" panose="020B0503020204020204" pitchFamily="34" charset="-122"/>
          </a:endParaRPr>
        </a:p>
      </dgm:t>
    </dgm:pt>
    <dgm:pt modelId="{550FB4F8-0E07-45DA-8960-11EAA95631EB}" type="parTrans" cxnId="{9ED61F6C-C9D1-4869-AA63-FF81E57E5520}">
      <dgm:prSet/>
      <dgm:spPr/>
      <dgm:t>
        <a:bodyPr/>
        <a:lstStyle/>
        <a:p>
          <a:endParaRPr lang="zh-CN" altLang="en-US">
            <a:latin typeface="微软雅黑" panose="020B0503020204020204" pitchFamily="34" charset="-122"/>
            <a:ea typeface="微软雅黑" panose="020B0503020204020204" pitchFamily="34" charset="-122"/>
          </a:endParaRPr>
        </a:p>
      </dgm:t>
    </dgm:pt>
    <dgm:pt modelId="{90087734-BE0C-4CC1-A423-7B0DCB336D56}" type="sibTrans" cxnId="{9ED61F6C-C9D1-4869-AA63-FF81E57E5520}">
      <dgm:prSet/>
      <dgm:spPr/>
      <dgm:t>
        <a:bodyPr/>
        <a:lstStyle/>
        <a:p>
          <a:endParaRPr lang="zh-CN" altLang="en-US">
            <a:latin typeface="微软雅黑" panose="020B0503020204020204" pitchFamily="34" charset="-122"/>
            <a:ea typeface="微软雅黑" panose="020B0503020204020204" pitchFamily="34" charset="-122"/>
          </a:endParaRPr>
        </a:p>
      </dgm:t>
    </dgm:pt>
    <dgm:pt modelId="{26E975B2-E269-41C9-A2B6-7A57B8EABB75}">
      <dgm:prSet/>
      <dgm:spPr/>
      <dgm:t>
        <a:bodyPr/>
        <a:lstStyle/>
        <a:p>
          <a:r>
            <a:rPr lang="en-US" b="0" dirty="0">
              <a:latin typeface="微软雅黑" panose="020B0503020204020204" pitchFamily="34" charset="-122"/>
              <a:ea typeface="微软雅黑" panose="020B0503020204020204" pitchFamily="34" charset="-122"/>
            </a:rPr>
            <a:t>45.8%</a:t>
          </a:r>
          <a:endParaRPr lang="zh-CN" dirty="0">
            <a:latin typeface="微软雅黑" panose="020B0503020204020204" pitchFamily="34" charset="-122"/>
            <a:ea typeface="微软雅黑" panose="020B0503020204020204" pitchFamily="34" charset="-122"/>
          </a:endParaRPr>
        </a:p>
      </dgm:t>
    </dgm:pt>
    <dgm:pt modelId="{BC1198BC-F9CB-4083-A790-72839F1D7D0F}" type="parTrans" cxnId="{A59A2BD5-7296-4A07-BA0B-3FF82A6DCBD5}">
      <dgm:prSet/>
      <dgm:spPr/>
      <dgm:t>
        <a:bodyPr/>
        <a:lstStyle/>
        <a:p>
          <a:endParaRPr lang="zh-CN" altLang="en-US">
            <a:latin typeface="微软雅黑" panose="020B0503020204020204" pitchFamily="34" charset="-122"/>
            <a:ea typeface="微软雅黑" panose="020B0503020204020204" pitchFamily="34" charset="-122"/>
          </a:endParaRPr>
        </a:p>
      </dgm:t>
    </dgm:pt>
    <dgm:pt modelId="{EC093A2F-A124-4CFE-B1A5-7FD9D8B16BFA}" type="sibTrans" cxnId="{A59A2BD5-7296-4A07-BA0B-3FF82A6DCBD5}">
      <dgm:prSet/>
      <dgm:spPr/>
      <dgm:t>
        <a:bodyPr/>
        <a:lstStyle/>
        <a:p>
          <a:endParaRPr lang="zh-CN" altLang="en-US">
            <a:latin typeface="微软雅黑" panose="020B0503020204020204" pitchFamily="34" charset="-122"/>
            <a:ea typeface="微软雅黑" panose="020B0503020204020204" pitchFamily="34" charset="-122"/>
          </a:endParaRPr>
        </a:p>
      </dgm:t>
    </dgm:pt>
    <dgm:pt modelId="{CF9D309E-27DD-44A3-A33B-24F9C9D26C7F}">
      <dgm:prSet custT="1"/>
      <dgm:spPr>
        <a:solidFill>
          <a:schemeClr val="accent6"/>
        </a:solidFill>
      </dgm:spPr>
      <dgm:t>
        <a:bodyPr/>
        <a:lstStyle/>
        <a:p>
          <a:r>
            <a:rPr lang="zh-CN" altLang="en-US" sz="2000" b="0" dirty="0">
              <a:latin typeface="微软雅黑" panose="020B0503020204020204" pitchFamily="34" charset="-122"/>
              <a:ea typeface="微软雅黑" panose="020B0503020204020204" pitchFamily="34" charset="-122"/>
            </a:rPr>
            <a:t>控制率</a:t>
          </a:r>
          <a:endParaRPr lang="zh-CN" altLang="en-US" sz="2000" dirty="0">
            <a:latin typeface="微软雅黑" panose="020B0503020204020204" pitchFamily="34" charset="-122"/>
            <a:ea typeface="微软雅黑" panose="020B0503020204020204" pitchFamily="34" charset="-122"/>
          </a:endParaRPr>
        </a:p>
      </dgm:t>
    </dgm:pt>
    <dgm:pt modelId="{A595EDF6-C71E-4444-808D-37BEE9844AB8}" type="parTrans" cxnId="{F275422C-AD2F-4546-A4A2-73CA192B99E2}">
      <dgm:prSet/>
      <dgm:spPr/>
      <dgm:t>
        <a:bodyPr/>
        <a:lstStyle/>
        <a:p>
          <a:endParaRPr lang="zh-CN" altLang="en-US">
            <a:latin typeface="微软雅黑" panose="020B0503020204020204" pitchFamily="34" charset="-122"/>
            <a:ea typeface="微软雅黑" panose="020B0503020204020204" pitchFamily="34" charset="-122"/>
          </a:endParaRPr>
        </a:p>
      </dgm:t>
    </dgm:pt>
    <dgm:pt modelId="{A647E5B7-A009-4BC3-A4C7-149D972E7200}" type="sibTrans" cxnId="{F275422C-AD2F-4546-A4A2-73CA192B99E2}">
      <dgm:prSet/>
      <dgm:spPr/>
      <dgm:t>
        <a:bodyPr/>
        <a:lstStyle/>
        <a:p>
          <a:endParaRPr lang="zh-CN" altLang="en-US">
            <a:latin typeface="微软雅黑" panose="020B0503020204020204" pitchFamily="34" charset="-122"/>
            <a:ea typeface="微软雅黑" panose="020B0503020204020204" pitchFamily="34" charset="-122"/>
          </a:endParaRPr>
        </a:p>
      </dgm:t>
    </dgm:pt>
    <dgm:pt modelId="{8D9E6B96-DF72-4C19-A3FC-FEA101AF12EC}">
      <dgm:prSet/>
      <dgm:spPr/>
      <dgm:t>
        <a:bodyPr/>
        <a:lstStyle/>
        <a:p>
          <a:r>
            <a:rPr lang="en-US" b="0" dirty="0">
              <a:latin typeface="微软雅黑" panose="020B0503020204020204" pitchFamily="34" charset="-122"/>
              <a:ea typeface="微软雅黑" panose="020B0503020204020204" pitchFamily="34" charset="-122"/>
            </a:rPr>
            <a:t>16.8%</a:t>
          </a:r>
          <a:endParaRPr lang="zh-CN" dirty="0">
            <a:latin typeface="微软雅黑" panose="020B0503020204020204" pitchFamily="34" charset="-122"/>
            <a:ea typeface="微软雅黑" panose="020B0503020204020204" pitchFamily="34" charset="-122"/>
          </a:endParaRPr>
        </a:p>
      </dgm:t>
    </dgm:pt>
    <dgm:pt modelId="{66BEF522-2961-4571-9311-A7F470EA788A}" type="parTrans" cxnId="{ED410648-AA52-4DE5-83DB-9058D358B7A3}">
      <dgm:prSet/>
      <dgm:spPr/>
      <dgm:t>
        <a:bodyPr/>
        <a:lstStyle/>
        <a:p>
          <a:endParaRPr lang="zh-CN" altLang="en-US">
            <a:latin typeface="微软雅黑" panose="020B0503020204020204" pitchFamily="34" charset="-122"/>
            <a:ea typeface="微软雅黑" panose="020B0503020204020204" pitchFamily="34" charset="-122"/>
          </a:endParaRPr>
        </a:p>
      </dgm:t>
    </dgm:pt>
    <dgm:pt modelId="{6C24F881-1CE6-4CC9-969C-B331BFDE1B6A}" type="sibTrans" cxnId="{ED410648-AA52-4DE5-83DB-9058D358B7A3}">
      <dgm:prSet/>
      <dgm:spPr/>
      <dgm:t>
        <a:bodyPr/>
        <a:lstStyle/>
        <a:p>
          <a:endParaRPr lang="zh-CN" altLang="en-US">
            <a:latin typeface="微软雅黑" panose="020B0503020204020204" pitchFamily="34" charset="-122"/>
            <a:ea typeface="微软雅黑" panose="020B0503020204020204" pitchFamily="34" charset="-122"/>
          </a:endParaRPr>
        </a:p>
      </dgm:t>
    </dgm:pt>
    <dgm:pt modelId="{EA2093B0-B073-4230-962A-18378DD3B6BA}" type="pres">
      <dgm:prSet presAssocID="{558FAD02-1B9A-4D5E-8AF7-5B729B44A8D4}" presName="list" presStyleCnt="0">
        <dgm:presLayoutVars>
          <dgm:dir/>
          <dgm:animLvl val="lvl"/>
        </dgm:presLayoutVars>
      </dgm:prSet>
      <dgm:spPr/>
    </dgm:pt>
    <dgm:pt modelId="{1785D068-A5EF-4B22-B5E1-ABFCF487BD65}" type="pres">
      <dgm:prSet presAssocID="{EB602D70-0125-49CC-8309-B768C0B7AAEE}" presName="posSpace" presStyleCnt="0"/>
      <dgm:spPr/>
    </dgm:pt>
    <dgm:pt modelId="{01FD0CC3-3CA7-48DC-A98D-237E5BA0E294}" type="pres">
      <dgm:prSet presAssocID="{EB602D70-0125-49CC-8309-B768C0B7AAEE}" presName="vertFlow" presStyleCnt="0"/>
      <dgm:spPr/>
    </dgm:pt>
    <dgm:pt modelId="{384FC5B1-553D-45B4-A3EC-DA0E520DC4E1}" type="pres">
      <dgm:prSet presAssocID="{EB602D70-0125-49CC-8309-B768C0B7AAEE}" presName="topSpace" presStyleCnt="0"/>
      <dgm:spPr/>
    </dgm:pt>
    <dgm:pt modelId="{97093496-87DE-4429-B930-F5A42BF28CA9}" type="pres">
      <dgm:prSet presAssocID="{EB602D70-0125-49CC-8309-B768C0B7AAEE}" presName="firstComp" presStyleCnt="0"/>
      <dgm:spPr/>
    </dgm:pt>
    <dgm:pt modelId="{867EF95B-F731-4693-B68B-066DE81ACF3A}" type="pres">
      <dgm:prSet presAssocID="{EB602D70-0125-49CC-8309-B768C0B7AAEE}" presName="firstChild" presStyleLbl="bgAccFollowNode1" presStyleIdx="0" presStyleCnt="3" custLinFactNeighborX="14709" custLinFactNeighborY="18006"/>
      <dgm:spPr/>
    </dgm:pt>
    <dgm:pt modelId="{5FA3744E-FED5-40A0-AEDD-A79A45BAD59F}" type="pres">
      <dgm:prSet presAssocID="{EB602D70-0125-49CC-8309-B768C0B7AAEE}" presName="firstChildTx" presStyleLbl="bgAccFollowNode1" presStyleIdx="0" presStyleCnt="3">
        <dgm:presLayoutVars>
          <dgm:bulletEnabled val="1"/>
        </dgm:presLayoutVars>
      </dgm:prSet>
      <dgm:spPr/>
    </dgm:pt>
    <dgm:pt modelId="{9B463C35-260E-47EF-AF86-D40049093E7F}" type="pres">
      <dgm:prSet presAssocID="{EB602D70-0125-49CC-8309-B768C0B7AAEE}" presName="negSpace" presStyleCnt="0"/>
      <dgm:spPr/>
    </dgm:pt>
    <dgm:pt modelId="{3FCFB633-5236-4BC0-863E-F854080A59B5}" type="pres">
      <dgm:prSet presAssocID="{EB602D70-0125-49CC-8309-B768C0B7AAEE}" presName="circle" presStyleLbl="node1" presStyleIdx="0" presStyleCnt="3" custScaleX="131771" custScaleY="131216" custLinFactNeighborX="-32447" custLinFactNeighborY="-31942"/>
      <dgm:spPr/>
    </dgm:pt>
    <dgm:pt modelId="{552BCE1F-17AB-41F5-9F77-0CF01B779AE3}" type="pres">
      <dgm:prSet presAssocID="{1095587C-46D9-4144-841E-C0CF7A6F5867}" presName="transSpace" presStyleCnt="0"/>
      <dgm:spPr/>
    </dgm:pt>
    <dgm:pt modelId="{6798C1C3-CAD0-4A95-BD95-E097882C4500}" type="pres">
      <dgm:prSet presAssocID="{5CBF267B-8ACE-47F3-92A0-824052B559AA}" presName="posSpace" presStyleCnt="0"/>
      <dgm:spPr/>
    </dgm:pt>
    <dgm:pt modelId="{0F1A4839-E1D4-49A5-8738-CD07C40ED4A3}" type="pres">
      <dgm:prSet presAssocID="{5CBF267B-8ACE-47F3-92A0-824052B559AA}" presName="vertFlow" presStyleCnt="0"/>
      <dgm:spPr/>
    </dgm:pt>
    <dgm:pt modelId="{A2B2AC51-B8FA-4AC7-A005-48EBA6A5A683}" type="pres">
      <dgm:prSet presAssocID="{5CBF267B-8ACE-47F3-92A0-824052B559AA}" presName="topSpace" presStyleCnt="0"/>
      <dgm:spPr/>
    </dgm:pt>
    <dgm:pt modelId="{521E49E5-7BC8-4FC1-ADAC-F1286B04DEA0}" type="pres">
      <dgm:prSet presAssocID="{5CBF267B-8ACE-47F3-92A0-824052B559AA}" presName="firstComp" presStyleCnt="0"/>
      <dgm:spPr/>
    </dgm:pt>
    <dgm:pt modelId="{74D91FDB-5F86-4A11-B5F9-0A4292F97BA2}" type="pres">
      <dgm:prSet presAssocID="{5CBF267B-8ACE-47F3-92A0-824052B559AA}" presName="firstChild" presStyleLbl="bgAccFollowNode1" presStyleIdx="1" presStyleCnt="3" custLinFactNeighborX="11114" custLinFactNeighborY="9572"/>
      <dgm:spPr/>
    </dgm:pt>
    <dgm:pt modelId="{44782696-2949-4974-BC55-86985ADC6AF8}" type="pres">
      <dgm:prSet presAssocID="{5CBF267B-8ACE-47F3-92A0-824052B559AA}" presName="firstChildTx" presStyleLbl="bgAccFollowNode1" presStyleIdx="1" presStyleCnt="3">
        <dgm:presLayoutVars>
          <dgm:bulletEnabled val="1"/>
        </dgm:presLayoutVars>
      </dgm:prSet>
      <dgm:spPr/>
    </dgm:pt>
    <dgm:pt modelId="{945F80C2-9E8E-41F6-8B07-CF37C1813F97}" type="pres">
      <dgm:prSet presAssocID="{5CBF267B-8ACE-47F3-92A0-824052B559AA}" presName="negSpace" presStyleCnt="0"/>
      <dgm:spPr/>
    </dgm:pt>
    <dgm:pt modelId="{83E0E3AD-18BD-4F4F-96C5-7FCA155750DE}" type="pres">
      <dgm:prSet presAssocID="{5CBF267B-8ACE-47F3-92A0-824052B559AA}" presName="circle" presStyleLbl="node1" presStyleIdx="1" presStyleCnt="3" custScaleX="131771" custScaleY="131216" custLinFactNeighborX="6574" custLinFactNeighborY="-53546"/>
      <dgm:spPr/>
    </dgm:pt>
    <dgm:pt modelId="{8D1CAB62-43D4-472A-ABDE-00B443187D87}" type="pres">
      <dgm:prSet presAssocID="{90087734-BE0C-4CC1-A423-7B0DCB336D56}" presName="transSpace" presStyleCnt="0"/>
      <dgm:spPr/>
    </dgm:pt>
    <dgm:pt modelId="{8FCB7F46-A9D0-45E5-B898-FD8216336B51}" type="pres">
      <dgm:prSet presAssocID="{CF9D309E-27DD-44A3-A33B-24F9C9D26C7F}" presName="posSpace" presStyleCnt="0"/>
      <dgm:spPr/>
    </dgm:pt>
    <dgm:pt modelId="{1304A93D-BAE6-453D-B627-DCA887FF7CB1}" type="pres">
      <dgm:prSet presAssocID="{CF9D309E-27DD-44A3-A33B-24F9C9D26C7F}" presName="vertFlow" presStyleCnt="0"/>
      <dgm:spPr/>
    </dgm:pt>
    <dgm:pt modelId="{430487A3-E5D9-4650-A13C-C024329AB844}" type="pres">
      <dgm:prSet presAssocID="{CF9D309E-27DD-44A3-A33B-24F9C9D26C7F}" presName="topSpace" presStyleCnt="0"/>
      <dgm:spPr/>
    </dgm:pt>
    <dgm:pt modelId="{5EB017DD-DC7C-47D7-B899-667B52B13943}" type="pres">
      <dgm:prSet presAssocID="{CF9D309E-27DD-44A3-A33B-24F9C9D26C7F}" presName="firstComp" presStyleCnt="0"/>
      <dgm:spPr/>
    </dgm:pt>
    <dgm:pt modelId="{A41405D2-77B0-42EF-8909-6DE9542DF889}" type="pres">
      <dgm:prSet presAssocID="{CF9D309E-27DD-44A3-A33B-24F9C9D26C7F}" presName="firstChild" presStyleLbl="bgAccFollowNode1" presStyleIdx="2" presStyleCnt="3" custScaleY="103853" custLinFactNeighborX="368" custLinFactNeighborY="2867"/>
      <dgm:spPr/>
    </dgm:pt>
    <dgm:pt modelId="{579442DF-141F-48E1-81A4-45F491BC8ADD}" type="pres">
      <dgm:prSet presAssocID="{CF9D309E-27DD-44A3-A33B-24F9C9D26C7F}" presName="firstChildTx" presStyleLbl="bgAccFollowNode1" presStyleIdx="2" presStyleCnt="3">
        <dgm:presLayoutVars>
          <dgm:bulletEnabled val="1"/>
        </dgm:presLayoutVars>
      </dgm:prSet>
      <dgm:spPr/>
    </dgm:pt>
    <dgm:pt modelId="{00C66F1E-5B99-40CA-B20D-83DACEC33C40}" type="pres">
      <dgm:prSet presAssocID="{CF9D309E-27DD-44A3-A33B-24F9C9D26C7F}" presName="negSpace" presStyleCnt="0"/>
      <dgm:spPr/>
    </dgm:pt>
    <dgm:pt modelId="{1307CAAB-0E0D-4E15-9F7F-07820B525DD5}" type="pres">
      <dgm:prSet presAssocID="{CF9D309E-27DD-44A3-A33B-24F9C9D26C7F}" presName="circle" presStyleLbl="node1" presStyleIdx="2" presStyleCnt="3" custScaleX="131771" custScaleY="131216" custLinFactNeighborX="-4591" custLinFactNeighborY="-31504"/>
      <dgm:spPr/>
    </dgm:pt>
  </dgm:ptLst>
  <dgm:cxnLst>
    <dgm:cxn modelId="{C4C7A308-41B8-4E82-9CA5-71027EE2CBC5}" srcId="{EB602D70-0125-49CC-8309-B768C0B7AAEE}" destId="{9DCB323F-7192-43C5-8772-572FF101AF68}" srcOrd="0" destOrd="0" parTransId="{F9C91987-E93D-47D8-89AE-488E81D05913}" sibTransId="{4809D370-0BA3-47C4-9F75-53B1D9A8A3D7}"/>
    <dgm:cxn modelId="{2D197910-B5AA-43EB-A384-8C809D95E2F7}" type="presOf" srcId="{CF9D309E-27DD-44A3-A33B-24F9C9D26C7F}" destId="{1307CAAB-0E0D-4E15-9F7F-07820B525DD5}" srcOrd="0" destOrd="0" presId="urn:microsoft.com/office/officeart/2005/8/layout/hList9"/>
    <dgm:cxn modelId="{F275422C-AD2F-4546-A4A2-73CA192B99E2}" srcId="{558FAD02-1B9A-4D5E-8AF7-5B729B44A8D4}" destId="{CF9D309E-27DD-44A3-A33B-24F9C9D26C7F}" srcOrd="2" destOrd="0" parTransId="{A595EDF6-C71E-4444-808D-37BEE9844AB8}" sibTransId="{A647E5B7-A009-4BC3-A4C7-149D972E7200}"/>
    <dgm:cxn modelId="{ED410648-AA52-4DE5-83DB-9058D358B7A3}" srcId="{CF9D309E-27DD-44A3-A33B-24F9C9D26C7F}" destId="{8D9E6B96-DF72-4C19-A3FC-FEA101AF12EC}" srcOrd="0" destOrd="0" parTransId="{66BEF522-2961-4571-9311-A7F470EA788A}" sibTransId="{6C24F881-1CE6-4CC9-969C-B331BFDE1B6A}"/>
    <dgm:cxn modelId="{4409B569-FEB1-4163-899D-4C79899D98FA}" type="presOf" srcId="{8D9E6B96-DF72-4C19-A3FC-FEA101AF12EC}" destId="{579442DF-141F-48E1-81A4-45F491BC8ADD}" srcOrd="1" destOrd="0" presId="urn:microsoft.com/office/officeart/2005/8/layout/hList9"/>
    <dgm:cxn modelId="{9ED61F6C-C9D1-4869-AA63-FF81E57E5520}" srcId="{558FAD02-1B9A-4D5E-8AF7-5B729B44A8D4}" destId="{5CBF267B-8ACE-47F3-92A0-824052B559AA}" srcOrd="1" destOrd="0" parTransId="{550FB4F8-0E07-45DA-8960-11EAA95631EB}" sibTransId="{90087734-BE0C-4CC1-A423-7B0DCB336D56}"/>
    <dgm:cxn modelId="{63396650-9FB7-4B3E-9EF7-7EFD6AAB22AF}" type="presOf" srcId="{8D9E6B96-DF72-4C19-A3FC-FEA101AF12EC}" destId="{A41405D2-77B0-42EF-8909-6DE9542DF889}" srcOrd="0" destOrd="0" presId="urn:microsoft.com/office/officeart/2005/8/layout/hList9"/>
    <dgm:cxn modelId="{79AB418B-B435-4433-A85B-57FE4426AA39}" type="presOf" srcId="{9DCB323F-7192-43C5-8772-572FF101AF68}" destId="{5FA3744E-FED5-40A0-AEDD-A79A45BAD59F}" srcOrd="1" destOrd="0" presId="urn:microsoft.com/office/officeart/2005/8/layout/hList9"/>
    <dgm:cxn modelId="{DB7360A0-3B82-41AA-A658-70B2F8C0249A}" type="presOf" srcId="{26E975B2-E269-41C9-A2B6-7A57B8EABB75}" destId="{74D91FDB-5F86-4A11-B5F9-0A4292F97BA2}" srcOrd="0" destOrd="0" presId="urn:microsoft.com/office/officeart/2005/8/layout/hList9"/>
    <dgm:cxn modelId="{410A93BC-B2A3-48E5-BA51-E1D690369650}" type="presOf" srcId="{EB602D70-0125-49CC-8309-B768C0B7AAEE}" destId="{3FCFB633-5236-4BC0-863E-F854080A59B5}" srcOrd="0" destOrd="0" presId="urn:microsoft.com/office/officeart/2005/8/layout/hList9"/>
    <dgm:cxn modelId="{7A605FC4-007E-49BF-984E-C151BABA7216}" srcId="{558FAD02-1B9A-4D5E-8AF7-5B729B44A8D4}" destId="{EB602D70-0125-49CC-8309-B768C0B7AAEE}" srcOrd="0" destOrd="0" parTransId="{7767CACD-3416-4F0D-BF1D-0603F48A31B7}" sibTransId="{1095587C-46D9-4144-841E-C0CF7A6F5867}"/>
    <dgm:cxn modelId="{A59A2BD5-7296-4A07-BA0B-3FF82A6DCBD5}" srcId="{5CBF267B-8ACE-47F3-92A0-824052B559AA}" destId="{26E975B2-E269-41C9-A2B6-7A57B8EABB75}" srcOrd="0" destOrd="0" parTransId="{BC1198BC-F9CB-4083-A790-72839F1D7D0F}" sibTransId="{EC093A2F-A124-4CFE-B1A5-7FD9D8B16BFA}"/>
    <dgm:cxn modelId="{464CC2D5-6196-465D-AB7D-396D7C2058F9}" type="presOf" srcId="{26E975B2-E269-41C9-A2B6-7A57B8EABB75}" destId="{44782696-2949-4974-BC55-86985ADC6AF8}" srcOrd="1" destOrd="0" presId="urn:microsoft.com/office/officeart/2005/8/layout/hList9"/>
    <dgm:cxn modelId="{05F57AE1-4737-4496-8972-F656A5E98698}" type="presOf" srcId="{558FAD02-1B9A-4D5E-8AF7-5B729B44A8D4}" destId="{EA2093B0-B073-4230-962A-18378DD3B6BA}" srcOrd="0" destOrd="0" presId="urn:microsoft.com/office/officeart/2005/8/layout/hList9"/>
    <dgm:cxn modelId="{F8A779EF-ABAE-4C2C-AF44-951F80FBB6E3}" type="presOf" srcId="{5CBF267B-8ACE-47F3-92A0-824052B559AA}" destId="{83E0E3AD-18BD-4F4F-96C5-7FCA155750DE}" srcOrd="0" destOrd="0" presId="urn:microsoft.com/office/officeart/2005/8/layout/hList9"/>
    <dgm:cxn modelId="{90161AF4-AD92-4A87-BA82-843625BADAE0}" type="presOf" srcId="{9DCB323F-7192-43C5-8772-572FF101AF68}" destId="{867EF95B-F731-4693-B68B-066DE81ACF3A}" srcOrd="0" destOrd="0" presId="urn:microsoft.com/office/officeart/2005/8/layout/hList9"/>
    <dgm:cxn modelId="{2DF8D1C4-EF5C-4438-ABD1-B395A39C1D09}" type="presParOf" srcId="{EA2093B0-B073-4230-962A-18378DD3B6BA}" destId="{1785D068-A5EF-4B22-B5E1-ABFCF487BD65}" srcOrd="0" destOrd="0" presId="urn:microsoft.com/office/officeart/2005/8/layout/hList9"/>
    <dgm:cxn modelId="{9572F529-E2E1-4913-81E4-F7498133D512}" type="presParOf" srcId="{EA2093B0-B073-4230-962A-18378DD3B6BA}" destId="{01FD0CC3-3CA7-48DC-A98D-237E5BA0E294}" srcOrd="1" destOrd="0" presId="urn:microsoft.com/office/officeart/2005/8/layout/hList9"/>
    <dgm:cxn modelId="{6EC42664-958B-432B-A5B2-32CE54A0E04B}" type="presParOf" srcId="{01FD0CC3-3CA7-48DC-A98D-237E5BA0E294}" destId="{384FC5B1-553D-45B4-A3EC-DA0E520DC4E1}" srcOrd="0" destOrd="0" presId="urn:microsoft.com/office/officeart/2005/8/layout/hList9"/>
    <dgm:cxn modelId="{5343DB4E-50F5-4A7E-A96C-872BFCCFBAA6}" type="presParOf" srcId="{01FD0CC3-3CA7-48DC-A98D-237E5BA0E294}" destId="{97093496-87DE-4429-B930-F5A42BF28CA9}" srcOrd="1" destOrd="0" presId="urn:microsoft.com/office/officeart/2005/8/layout/hList9"/>
    <dgm:cxn modelId="{2ADB6FE4-9FC1-404C-8C2E-BA77D3D701CD}" type="presParOf" srcId="{97093496-87DE-4429-B930-F5A42BF28CA9}" destId="{867EF95B-F731-4693-B68B-066DE81ACF3A}" srcOrd="0" destOrd="0" presId="urn:microsoft.com/office/officeart/2005/8/layout/hList9"/>
    <dgm:cxn modelId="{4833590E-FB1A-4C78-802D-888BFAECF259}" type="presParOf" srcId="{97093496-87DE-4429-B930-F5A42BF28CA9}" destId="{5FA3744E-FED5-40A0-AEDD-A79A45BAD59F}" srcOrd="1" destOrd="0" presId="urn:microsoft.com/office/officeart/2005/8/layout/hList9"/>
    <dgm:cxn modelId="{F7D9A157-CA27-48C6-BA3E-54A55FA405D4}" type="presParOf" srcId="{EA2093B0-B073-4230-962A-18378DD3B6BA}" destId="{9B463C35-260E-47EF-AF86-D40049093E7F}" srcOrd="2" destOrd="0" presId="urn:microsoft.com/office/officeart/2005/8/layout/hList9"/>
    <dgm:cxn modelId="{AB43F2A1-1C83-4597-9624-017BD59CE115}" type="presParOf" srcId="{EA2093B0-B073-4230-962A-18378DD3B6BA}" destId="{3FCFB633-5236-4BC0-863E-F854080A59B5}" srcOrd="3" destOrd="0" presId="urn:microsoft.com/office/officeart/2005/8/layout/hList9"/>
    <dgm:cxn modelId="{BC8BF3F6-EECD-4973-9222-2CEFD3F94A96}" type="presParOf" srcId="{EA2093B0-B073-4230-962A-18378DD3B6BA}" destId="{552BCE1F-17AB-41F5-9F77-0CF01B779AE3}" srcOrd="4" destOrd="0" presId="urn:microsoft.com/office/officeart/2005/8/layout/hList9"/>
    <dgm:cxn modelId="{01F2605E-AB37-4D96-9BF4-B4FB5D66B798}" type="presParOf" srcId="{EA2093B0-B073-4230-962A-18378DD3B6BA}" destId="{6798C1C3-CAD0-4A95-BD95-E097882C4500}" srcOrd="5" destOrd="0" presId="urn:microsoft.com/office/officeart/2005/8/layout/hList9"/>
    <dgm:cxn modelId="{72F12C99-2284-43BF-BEB7-3CD0FEB5B38A}" type="presParOf" srcId="{EA2093B0-B073-4230-962A-18378DD3B6BA}" destId="{0F1A4839-E1D4-49A5-8738-CD07C40ED4A3}" srcOrd="6" destOrd="0" presId="urn:microsoft.com/office/officeart/2005/8/layout/hList9"/>
    <dgm:cxn modelId="{A503E74B-E863-479F-94AB-DAC5A4D168A8}" type="presParOf" srcId="{0F1A4839-E1D4-49A5-8738-CD07C40ED4A3}" destId="{A2B2AC51-B8FA-4AC7-A005-48EBA6A5A683}" srcOrd="0" destOrd="0" presId="urn:microsoft.com/office/officeart/2005/8/layout/hList9"/>
    <dgm:cxn modelId="{F41604ED-FCAB-48ED-B1F7-847F2204FCA9}" type="presParOf" srcId="{0F1A4839-E1D4-49A5-8738-CD07C40ED4A3}" destId="{521E49E5-7BC8-4FC1-ADAC-F1286B04DEA0}" srcOrd="1" destOrd="0" presId="urn:microsoft.com/office/officeart/2005/8/layout/hList9"/>
    <dgm:cxn modelId="{9CA6DA3C-D478-4C2F-BBE0-038B7E8C7D8B}" type="presParOf" srcId="{521E49E5-7BC8-4FC1-ADAC-F1286B04DEA0}" destId="{74D91FDB-5F86-4A11-B5F9-0A4292F97BA2}" srcOrd="0" destOrd="0" presId="urn:microsoft.com/office/officeart/2005/8/layout/hList9"/>
    <dgm:cxn modelId="{3C80F1A7-754A-4DAD-AF31-383B8CB8009E}" type="presParOf" srcId="{521E49E5-7BC8-4FC1-ADAC-F1286B04DEA0}" destId="{44782696-2949-4974-BC55-86985ADC6AF8}" srcOrd="1" destOrd="0" presId="urn:microsoft.com/office/officeart/2005/8/layout/hList9"/>
    <dgm:cxn modelId="{88DC791D-6106-4FAC-8EA8-02140B90D0F1}" type="presParOf" srcId="{EA2093B0-B073-4230-962A-18378DD3B6BA}" destId="{945F80C2-9E8E-41F6-8B07-CF37C1813F97}" srcOrd="7" destOrd="0" presId="urn:microsoft.com/office/officeart/2005/8/layout/hList9"/>
    <dgm:cxn modelId="{C1B6933F-ACBC-443D-84A6-B2D11E977081}" type="presParOf" srcId="{EA2093B0-B073-4230-962A-18378DD3B6BA}" destId="{83E0E3AD-18BD-4F4F-96C5-7FCA155750DE}" srcOrd="8" destOrd="0" presId="urn:microsoft.com/office/officeart/2005/8/layout/hList9"/>
    <dgm:cxn modelId="{4BA27115-0F7C-4CAF-A4FB-43D4FE06498F}" type="presParOf" srcId="{EA2093B0-B073-4230-962A-18378DD3B6BA}" destId="{8D1CAB62-43D4-472A-ABDE-00B443187D87}" srcOrd="9" destOrd="0" presId="urn:microsoft.com/office/officeart/2005/8/layout/hList9"/>
    <dgm:cxn modelId="{C3EE0BF4-7BD6-4299-BC08-C3783E8D7BFA}" type="presParOf" srcId="{EA2093B0-B073-4230-962A-18378DD3B6BA}" destId="{8FCB7F46-A9D0-45E5-B898-FD8216336B51}" srcOrd="10" destOrd="0" presId="urn:microsoft.com/office/officeart/2005/8/layout/hList9"/>
    <dgm:cxn modelId="{628BE2CD-C97C-4E5D-A161-7EC1CAE1627E}" type="presParOf" srcId="{EA2093B0-B073-4230-962A-18378DD3B6BA}" destId="{1304A93D-BAE6-453D-B627-DCA887FF7CB1}" srcOrd="11" destOrd="0" presId="urn:microsoft.com/office/officeart/2005/8/layout/hList9"/>
    <dgm:cxn modelId="{6E2DC0CF-B07C-4469-9932-170AF823887F}" type="presParOf" srcId="{1304A93D-BAE6-453D-B627-DCA887FF7CB1}" destId="{430487A3-E5D9-4650-A13C-C024329AB844}" srcOrd="0" destOrd="0" presId="urn:microsoft.com/office/officeart/2005/8/layout/hList9"/>
    <dgm:cxn modelId="{D049B368-5E8B-4F42-8A9D-585AFE205EDD}" type="presParOf" srcId="{1304A93D-BAE6-453D-B627-DCA887FF7CB1}" destId="{5EB017DD-DC7C-47D7-B899-667B52B13943}" srcOrd="1" destOrd="0" presId="urn:microsoft.com/office/officeart/2005/8/layout/hList9"/>
    <dgm:cxn modelId="{71F9B75D-6155-4DB8-BEF9-3C0113B9751F}" type="presParOf" srcId="{5EB017DD-DC7C-47D7-B899-667B52B13943}" destId="{A41405D2-77B0-42EF-8909-6DE9542DF889}" srcOrd="0" destOrd="0" presId="urn:microsoft.com/office/officeart/2005/8/layout/hList9"/>
    <dgm:cxn modelId="{0A900423-A5DA-4B85-A984-DDB6398EC423}" type="presParOf" srcId="{5EB017DD-DC7C-47D7-B899-667B52B13943}" destId="{579442DF-141F-48E1-81A4-45F491BC8ADD}" srcOrd="1" destOrd="0" presId="urn:microsoft.com/office/officeart/2005/8/layout/hList9"/>
    <dgm:cxn modelId="{6BF86C40-3981-4FFD-8360-C74994C6BFA6}" type="presParOf" srcId="{EA2093B0-B073-4230-962A-18378DD3B6BA}" destId="{00C66F1E-5B99-40CA-B20D-83DACEC33C40}" srcOrd="12" destOrd="0" presId="urn:microsoft.com/office/officeart/2005/8/layout/hList9"/>
    <dgm:cxn modelId="{EE3F5AF8-5529-4FFD-A1B9-81434FCDB301}" type="presParOf" srcId="{EA2093B0-B073-4230-962A-18378DD3B6BA}" destId="{1307CAAB-0E0D-4E15-9F7F-07820B525DD5}" srcOrd="1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447AE37-7D16-4F8A-A84E-55D8CC5260F6}" type="doc">
      <dgm:prSet loTypeId="urn:microsoft.com/office/officeart/2005/8/layout/chevron2" loCatId="process" qsTypeId="urn:microsoft.com/office/officeart/2005/8/quickstyle/simple1" qsCatId="simple" csTypeId="urn:microsoft.com/office/officeart/2005/8/colors/accent0_2" csCatId="mainScheme" phldr="1"/>
      <dgm:spPr/>
      <dgm:t>
        <a:bodyPr/>
        <a:lstStyle/>
        <a:p>
          <a:endParaRPr lang="zh-CN" altLang="en-US"/>
        </a:p>
      </dgm:t>
    </dgm:pt>
    <dgm:pt modelId="{E2CE931C-3ABB-4F4A-AAC8-52AF08FFAD9A}">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24905CDA-CC7D-461E-8B58-65B0A61AA920}" type="parTrans" cxnId="{DB2899DE-2992-40DD-A946-41805D898ED7}">
      <dgm:prSet/>
      <dgm:spPr/>
      <dgm:t>
        <a:bodyPr/>
        <a:lstStyle/>
        <a:p>
          <a:endParaRPr lang="zh-CN" altLang="en-US">
            <a:solidFill>
              <a:schemeClr val="accent1">
                <a:lumMod val="50000"/>
              </a:schemeClr>
            </a:solidFill>
          </a:endParaRPr>
        </a:p>
      </dgm:t>
    </dgm:pt>
    <dgm:pt modelId="{13FA33A0-F9D2-46AB-8633-095973282706}" type="sibTrans" cxnId="{DB2899DE-2992-40DD-A946-41805D898ED7}">
      <dgm:prSet/>
      <dgm:spPr/>
      <dgm:t>
        <a:bodyPr/>
        <a:lstStyle/>
        <a:p>
          <a:endParaRPr lang="zh-CN" altLang="en-US">
            <a:solidFill>
              <a:schemeClr val="accent1">
                <a:lumMod val="50000"/>
              </a:schemeClr>
            </a:solidFill>
          </a:endParaRPr>
        </a:p>
      </dgm:t>
    </dgm:pt>
    <dgm:pt modelId="{F5DE5925-4F27-439F-92CB-BC7AA5A8AE06}">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B</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215E7F02-45D6-4CCB-8DB2-4E37890DF5A9}" type="parTrans" cxnId="{73757032-BCEE-4FA7-B087-AC4228419436}">
      <dgm:prSet/>
      <dgm:spPr/>
      <dgm:t>
        <a:bodyPr/>
        <a:lstStyle/>
        <a:p>
          <a:endParaRPr lang="zh-CN" altLang="en-US">
            <a:solidFill>
              <a:schemeClr val="accent1">
                <a:lumMod val="50000"/>
              </a:schemeClr>
            </a:solidFill>
          </a:endParaRPr>
        </a:p>
      </dgm:t>
    </dgm:pt>
    <dgm:pt modelId="{F3D5A506-7B7F-4D44-B711-672D02EDF92B}" type="sibTrans" cxnId="{73757032-BCEE-4FA7-B087-AC4228419436}">
      <dgm:prSet/>
      <dgm:spPr/>
      <dgm:t>
        <a:bodyPr/>
        <a:lstStyle/>
        <a:p>
          <a:endParaRPr lang="zh-CN" altLang="en-US">
            <a:solidFill>
              <a:schemeClr val="accent1">
                <a:lumMod val="50000"/>
              </a:schemeClr>
            </a:solidFill>
          </a:endParaRPr>
        </a:p>
      </dgm:t>
    </dgm:pt>
    <dgm:pt modelId="{101E963E-5118-4092-9C59-883012C613DE}">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2A70F5C9-A430-4253-AA43-349F7C718616}" type="parTrans" cxnId="{5E1D63B2-D6FC-40C6-8434-373940BCE17B}">
      <dgm:prSet/>
      <dgm:spPr/>
      <dgm:t>
        <a:bodyPr/>
        <a:lstStyle/>
        <a:p>
          <a:endParaRPr lang="zh-CN" altLang="en-US">
            <a:solidFill>
              <a:schemeClr val="accent1">
                <a:lumMod val="50000"/>
              </a:schemeClr>
            </a:solidFill>
          </a:endParaRPr>
        </a:p>
      </dgm:t>
    </dgm:pt>
    <dgm:pt modelId="{1ED2EFFD-C09B-4264-B6F2-46B77F98DB35}" type="sibTrans" cxnId="{5E1D63B2-D6FC-40C6-8434-373940BCE17B}">
      <dgm:prSet/>
      <dgm:spPr/>
      <dgm:t>
        <a:bodyPr/>
        <a:lstStyle/>
        <a:p>
          <a:endParaRPr lang="zh-CN" altLang="en-US">
            <a:solidFill>
              <a:schemeClr val="accent1">
                <a:lumMod val="50000"/>
              </a:schemeClr>
            </a:solidFill>
          </a:endParaRPr>
        </a:p>
      </dgm:t>
    </dgm:pt>
    <dgm:pt modelId="{0920E71C-1BDD-4C0B-B650-E282A4E65F21}">
      <dgm:prSet custT="1"/>
      <dgm:spPr>
        <a:noFill/>
        <a:ln>
          <a:solidFill>
            <a:srgbClr val="44AED0"/>
          </a:solidFill>
        </a:ln>
      </dgm:spPr>
      <dgm:t>
        <a:bodyPr/>
        <a:lstStyle/>
        <a:p>
          <a:pPr>
            <a:lnSpc>
              <a:spcPct val="70000"/>
            </a:lnSpc>
          </a:pPr>
          <a:r>
            <a:rPr lang="zh-CN" altLang="en-US" sz="2400" baseline="0" dirty="0">
              <a:solidFill>
                <a:schemeClr val="accent1">
                  <a:lumMod val="50000"/>
                </a:schemeClr>
              </a:solidFill>
              <a:latin typeface="微软雅黑" panose="020B0503020204020204" pitchFamily="34" charset="-122"/>
              <a:ea typeface="微软雅黑" panose="020B0503020204020204" pitchFamily="34" charset="-122"/>
            </a:rPr>
            <a:t>二氢吡啶类钙通道阻滞剂常用于降压</a:t>
          </a:r>
        </a:p>
      </dgm:t>
    </dgm:pt>
    <dgm:pt modelId="{DF18BD0A-104B-4910-929F-A27A2A6D774C}" type="parTrans" cxnId="{206FB324-8E36-4F2B-B21A-337099069AEB}">
      <dgm:prSet/>
      <dgm:spPr/>
      <dgm:t>
        <a:bodyPr/>
        <a:lstStyle/>
        <a:p>
          <a:endParaRPr lang="zh-CN" altLang="en-US">
            <a:solidFill>
              <a:schemeClr val="accent1">
                <a:lumMod val="50000"/>
              </a:schemeClr>
            </a:solidFill>
          </a:endParaRPr>
        </a:p>
      </dgm:t>
    </dgm:pt>
    <dgm:pt modelId="{28A9ED09-D4A0-4B13-B57F-7432AE83C99D}" type="sibTrans" cxnId="{206FB324-8E36-4F2B-B21A-337099069AEB}">
      <dgm:prSet/>
      <dgm:spPr/>
      <dgm:t>
        <a:bodyPr/>
        <a:lstStyle/>
        <a:p>
          <a:endParaRPr lang="zh-CN" altLang="en-US">
            <a:solidFill>
              <a:schemeClr val="accent1">
                <a:lumMod val="50000"/>
              </a:schemeClr>
            </a:solidFill>
          </a:endParaRPr>
        </a:p>
      </dgm:t>
    </dgm:pt>
    <dgm:pt modelId="{B6241296-5C26-403B-9C78-30C5262DC59B}">
      <dgm:prSet custT="1"/>
      <dgm:spPr>
        <a:solidFill>
          <a:srgbClr val="44AED0"/>
        </a:solidFill>
        <a:ln>
          <a:noFill/>
        </a:ln>
      </dgm:spPr>
      <dgm:t>
        <a:bodyPr/>
        <a:lstStyle/>
        <a:p>
          <a:r>
            <a:rPr lang="en-US" sz="28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2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6C9C6EAA-1B07-4DAD-8828-FE654283EBA1}" type="parTrans" cxnId="{F825AB58-F56F-4B80-A59B-93C057D8C44A}">
      <dgm:prSet/>
      <dgm:spPr/>
      <dgm:t>
        <a:bodyPr/>
        <a:lstStyle/>
        <a:p>
          <a:endParaRPr lang="zh-CN" altLang="en-US">
            <a:solidFill>
              <a:schemeClr val="accent1">
                <a:lumMod val="50000"/>
              </a:schemeClr>
            </a:solidFill>
          </a:endParaRPr>
        </a:p>
      </dgm:t>
    </dgm:pt>
    <dgm:pt modelId="{2E25471A-981F-448E-954C-6207FD2E48BB}" type="sibTrans" cxnId="{F825AB58-F56F-4B80-A59B-93C057D8C44A}">
      <dgm:prSet/>
      <dgm:spPr/>
      <dgm:t>
        <a:bodyPr/>
        <a:lstStyle/>
        <a:p>
          <a:endParaRPr lang="zh-CN" altLang="en-US">
            <a:solidFill>
              <a:schemeClr val="accent1">
                <a:lumMod val="50000"/>
              </a:schemeClr>
            </a:solidFill>
          </a:endParaRPr>
        </a:p>
      </dgm:t>
    </dgm:pt>
    <dgm:pt modelId="{3DD41F78-E658-41EC-AA69-6B92A9ADBCD6}">
      <dgm:prSet custT="1"/>
      <dgm:spPr>
        <a:noFill/>
        <a:ln>
          <a:solidFill>
            <a:srgbClr val="44AED0"/>
          </a:solidFill>
        </a:ln>
      </dgm:spPr>
      <dgm:t>
        <a:bodyPr/>
        <a:lstStyle/>
        <a:p>
          <a:pPr>
            <a:lnSpc>
              <a:spcPct val="70000"/>
            </a:lnSpc>
          </a:pPr>
          <a:r>
            <a:rPr lang="zh-CN" altLang="en-US" sz="2400" baseline="0" dirty="0">
              <a:solidFill>
                <a:schemeClr val="accent1">
                  <a:lumMod val="50000"/>
                </a:schemeClr>
              </a:solidFill>
              <a:latin typeface="微软雅黑" panose="020B0503020204020204" pitchFamily="34" charset="-122"/>
              <a:ea typeface="微软雅黑" panose="020B0503020204020204" pitchFamily="34" charset="-122"/>
            </a:rPr>
            <a:t>噻嗪类利尿剂常用于降压</a:t>
          </a:r>
        </a:p>
      </dgm:t>
    </dgm:pt>
    <dgm:pt modelId="{FD932F93-2BD7-4D00-92B9-F784A1BAE6F6}" type="parTrans" cxnId="{06CE761B-326F-461D-93D1-525AAB9D8665}">
      <dgm:prSet/>
      <dgm:spPr/>
      <dgm:t>
        <a:bodyPr/>
        <a:lstStyle/>
        <a:p>
          <a:endParaRPr lang="zh-CN" altLang="en-US">
            <a:solidFill>
              <a:schemeClr val="accent1">
                <a:lumMod val="50000"/>
              </a:schemeClr>
            </a:solidFill>
          </a:endParaRPr>
        </a:p>
      </dgm:t>
    </dgm:pt>
    <dgm:pt modelId="{2F972514-3C96-42A7-A458-FDE67A3F48D0}" type="sibTrans" cxnId="{06CE761B-326F-461D-93D1-525AAB9D8665}">
      <dgm:prSet/>
      <dgm:spPr/>
      <dgm:t>
        <a:bodyPr/>
        <a:lstStyle/>
        <a:p>
          <a:endParaRPr lang="zh-CN" altLang="en-US">
            <a:solidFill>
              <a:schemeClr val="accent1">
                <a:lumMod val="50000"/>
              </a:schemeClr>
            </a:solidFill>
          </a:endParaRPr>
        </a:p>
      </dgm:t>
    </dgm:pt>
    <dgm:pt modelId="{5953B10F-A2CF-4E0C-9D41-4B6C36A85973}">
      <dgm:prSet custT="1"/>
      <dgm:spPr>
        <a:noFill/>
        <a:ln>
          <a:solidFill>
            <a:srgbClr val="44AED0"/>
          </a:solidFill>
        </a:ln>
      </dgm:spPr>
      <dgm:t>
        <a:bodyPr/>
        <a:lstStyle/>
        <a:p>
          <a:r>
            <a:rPr lang="en-US" sz="2400" baseline="0" dirty="0">
              <a:solidFill>
                <a:schemeClr val="accent1">
                  <a:lumMod val="50000"/>
                </a:schemeClr>
              </a:solidFill>
              <a:latin typeface="微软雅黑" panose="020B0503020204020204" pitchFamily="34" charset="-122"/>
              <a:ea typeface="微软雅黑" panose="020B0503020204020204" pitchFamily="34" charset="-122"/>
            </a:rPr>
            <a:t>ACEI</a:t>
          </a:r>
          <a:r>
            <a:rPr lang="zh-CN" sz="24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2400" baseline="0" dirty="0">
              <a:solidFill>
                <a:schemeClr val="accent1">
                  <a:lumMod val="50000"/>
                </a:schemeClr>
              </a:solidFill>
              <a:latin typeface="微软雅黑" panose="020B0503020204020204" pitchFamily="34" charset="-122"/>
              <a:ea typeface="微软雅黑" panose="020B0503020204020204" pitchFamily="34" charset="-122"/>
            </a:rPr>
            <a:t>ARB</a:t>
          </a:r>
          <a:endParaRPr lang="zh-CN" sz="24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46BFC876-34AF-410E-9F1A-BBABC2DF3237}" type="parTrans" cxnId="{60B8F2B1-5DD9-4C36-B4B9-CB7BB10FB1EF}">
      <dgm:prSet/>
      <dgm:spPr/>
      <dgm:t>
        <a:bodyPr/>
        <a:lstStyle/>
        <a:p>
          <a:endParaRPr lang="zh-CN" altLang="en-US">
            <a:solidFill>
              <a:schemeClr val="accent1">
                <a:lumMod val="50000"/>
              </a:schemeClr>
            </a:solidFill>
          </a:endParaRPr>
        </a:p>
      </dgm:t>
    </dgm:pt>
    <dgm:pt modelId="{C074525D-7D37-46B1-B1EE-5EF96A8B3BD6}" type="sibTrans" cxnId="{60B8F2B1-5DD9-4C36-B4B9-CB7BB10FB1EF}">
      <dgm:prSet/>
      <dgm:spPr/>
      <dgm:t>
        <a:bodyPr/>
        <a:lstStyle/>
        <a:p>
          <a:endParaRPr lang="zh-CN" altLang="en-US">
            <a:solidFill>
              <a:schemeClr val="accent1">
                <a:lumMod val="50000"/>
              </a:schemeClr>
            </a:solidFill>
          </a:endParaRPr>
        </a:p>
      </dgm:t>
    </dgm:pt>
    <dgm:pt modelId="{3A6784A9-8630-4C38-B79D-5742E000CFF4}">
      <dgm:prSet custT="1"/>
      <dgm:spPr>
        <a:noFill/>
        <a:ln>
          <a:solidFill>
            <a:srgbClr val="44AED0"/>
          </a:solidFill>
        </a:ln>
      </dgm:spPr>
      <dgm:t>
        <a:bodyPr/>
        <a:lstStyle/>
        <a:p>
          <a:r>
            <a:rPr lang="en-US" sz="2400" baseline="0" dirty="0">
              <a:solidFill>
                <a:schemeClr val="accent1">
                  <a:lumMod val="50000"/>
                </a:schemeClr>
              </a:solidFill>
              <a:latin typeface="微软雅黑" panose="020B0503020204020204" pitchFamily="34" charset="-122"/>
              <a:ea typeface="微软雅黑" panose="020B0503020204020204" pitchFamily="34" charset="-122"/>
            </a:rPr>
            <a:t>β</a:t>
          </a:r>
          <a:r>
            <a:rPr lang="zh-CN" sz="2400" baseline="0" dirty="0">
              <a:solidFill>
                <a:schemeClr val="accent1">
                  <a:lumMod val="50000"/>
                </a:schemeClr>
              </a:solidFill>
              <a:latin typeface="微软雅黑" panose="020B0503020204020204" pitchFamily="34" charset="-122"/>
              <a:ea typeface="微软雅黑" panose="020B0503020204020204" pitchFamily="34" charset="-122"/>
            </a:rPr>
            <a:t>受体阻滞剂</a:t>
          </a:r>
        </a:p>
      </dgm:t>
    </dgm:pt>
    <dgm:pt modelId="{EB90DC14-EFDE-4858-9A80-144869A82379}" type="parTrans" cxnId="{942B3EC3-73D6-45E7-9844-481ADC685301}">
      <dgm:prSet/>
      <dgm:spPr/>
      <dgm:t>
        <a:bodyPr/>
        <a:lstStyle/>
        <a:p>
          <a:endParaRPr lang="zh-CN" altLang="en-US">
            <a:solidFill>
              <a:schemeClr val="accent1">
                <a:lumMod val="50000"/>
              </a:schemeClr>
            </a:solidFill>
          </a:endParaRPr>
        </a:p>
      </dgm:t>
    </dgm:pt>
    <dgm:pt modelId="{72905826-159C-47BE-85A2-F9859C6973B1}" type="sibTrans" cxnId="{942B3EC3-73D6-45E7-9844-481ADC685301}">
      <dgm:prSet/>
      <dgm:spPr/>
      <dgm:t>
        <a:bodyPr/>
        <a:lstStyle/>
        <a:p>
          <a:endParaRPr lang="zh-CN" altLang="en-US">
            <a:solidFill>
              <a:schemeClr val="accent1">
                <a:lumMod val="50000"/>
              </a:schemeClr>
            </a:solidFill>
          </a:endParaRPr>
        </a:p>
      </dgm:t>
    </dgm:pt>
    <dgm:pt modelId="{76998CE9-D7FA-4A7D-AFBD-B0168FF520C3}">
      <dgm:prSet custT="1"/>
      <dgm:spPr>
        <a:noFill/>
        <a:ln>
          <a:solidFill>
            <a:srgbClr val="44AED0"/>
          </a:solidFill>
        </a:ln>
      </dgm:spPr>
      <dgm:t>
        <a:bodyPr/>
        <a:lstStyle/>
        <a:p>
          <a:pPr>
            <a:lnSpc>
              <a:spcPct val="70000"/>
            </a:lnSpc>
          </a:pPr>
          <a:r>
            <a:rPr lang="en-US" sz="2400" baseline="0" dirty="0">
              <a:solidFill>
                <a:schemeClr val="accent1">
                  <a:lumMod val="50000"/>
                </a:schemeClr>
              </a:solidFill>
              <a:latin typeface="微软雅黑" panose="020B0503020204020204" pitchFamily="34" charset="-122"/>
              <a:ea typeface="微软雅黑" panose="020B0503020204020204" pitchFamily="34" charset="-122"/>
            </a:rPr>
            <a:t>CCB,</a:t>
          </a:r>
          <a:r>
            <a:rPr lang="zh-CN" sz="2400" baseline="0" dirty="0">
              <a:solidFill>
                <a:schemeClr val="accent1">
                  <a:lumMod val="50000"/>
                </a:schemeClr>
              </a:solidFill>
              <a:latin typeface="微软雅黑" panose="020B0503020204020204" pitchFamily="34" charset="-122"/>
              <a:ea typeface="微软雅黑" panose="020B0503020204020204" pitchFamily="34" charset="-122"/>
            </a:rPr>
            <a:t>即钙通道阻滞剂</a:t>
          </a:r>
        </a:p>
      </dgm:t>
    </dgm:pt>
    <dgm:pt modelId="{29299A51-B13A-42B4-9B36-2C4CDF07ECDB}" type="parTrans" cxnId="{5BCD8B56-3862-409C-B14F-1A140DADF432}">
      <dgm:prSet/>
      <dgm:spPr/>
      <dgm:t>
        <a:bodyPr/>
        <a:lstStyle/>
        <a:p>
          <a:endParaRPr lang="zh-CN" altLang="en-US">
            <a:solidFill>
              <a:schemeClr val="accent1">
                <a:lumMod val="50000"/>
              </a:schemeClr>
            </a:solidFill>
          </a:endParaRPr>
        </a:p>
      </dgm:t>
    </dgm:pt>
    <dgm:pt modelId="{D892518E-8DA7-4CFA-98D6-A8291743B82F}" type="sibTrans" cxnId="{5BCD8B56-3862-409C-B14F-1A140DADF432}">
      <dgm:prSet/>
      <dgm:spPr/>
      <dgm:t>
        <a:bodyPr/>
        <a:lstStyle/>
        <a:p>
          <a:endParaRPr lang="zh-CN" altLang="en-US">
            <a:solidFill>
              <a:schemeClr val="accent1">
                <a:lumMod val="50000"/>
              </a:schemeClr>
            </a:solidFill>
          </a:endParaRPr>
        </a:p>
      </dgm:t>
    </dgm:pt>
    <dgm:pt modelId="{1C849318-9CCF-495F-B872-B7E5276B1B43}">
      <dgm:prSet custT="1"/>
      <dgm:spPr>
        <a:noFill/>
        <a:ln>
          <a:solidFill>
            <a:srgbClr val="44AED0"/>
          </a:solidFill>
        </a:ln>
      </dgm:spPr>
      <dgm:t>
        <a:bodyPr/>
        <a:lstStyle/>
        <a:p>
          <a:pPr>
            <a:lnSpc>
              <a:spcPct val="70000"/>
            </a:lnSpc>
          </a:pPr>
          <a:r>
            <a:rPr lang="zh-CN" altLang="en-US" sz="2400" baseline="0" dirty="0">
              <a:solidFill>
                <a:schemeClr val="accent1">
                  <a:lumMod val="50000"/>
                </a:schemeClr>
              </a:solidFill>
              <a:latin typeface="微软雅黑" panose="020B0503020204020204" pitchFamily="34" charset="-122"/>
              <a:ea typeface="微软雅黑" panose="020B0503020204020204" pitchFamily="34" charset="-122"/>
            </a:rPr>
            <a:t>利尿剂</a:t>
          </a:r>
        </a:p>
      </dgm:t>
    </dgm:pt>
    <dgm:pt modelId="{9BD1DC68-0890-40D9-B069-8969240FD6C6}" type="parTrans" cxnId="{FF62CDEB-99B3-4CE6-8202-2808945BC0F1}">
      <dgm:prSet/>
      <dgm:spPr/>
      <dgm:t>
        <a:bodyPr/>
        <a:lstStyle/>
        <a:p>
          <a:endParaRPr lang="zh-CN" altLang="en-US">
            <a:solidFill>
              <a:schemeClr val="accent1">
                <a:lumMod val="50000"/>
              </a:schemeClr>
            </a:solidFill>
          </a:endParaRPr>
        </a:p>
      </dgm:t>
    </dgm:pt>
    <dgm:pt modelId="{D3C14B99-05E4-422C-B98B-9CB0F50F7B20}" type="sibTrans" cxnId="{FF62CDEB-99B3-4CE6-8202-2808945BC0F1}">
      <dgm:prSet/>
      <dgm:spPr/>
      <dgm:t>
        <a:bodyPr/>
        <a:lstStyle/>
        <a:p>
          <a:endParaRPr lang="zh-CN" altLang="en-US">
            <a:solidFill>
              <a:schemeClr val="accent1">
                <a:lumMod val="50000"/>
              </a:schemeClr>
            </a:solidFill>
          </a:endParaRPr>
        </a:p>
      </dgm:t>
    </dgm:pt>
    <dgm:pt modelId="{EA144C8A-90FC-4C97-9E6B-B3B6DEC433BA}">
      <dgm:prSet custT="1"/>
      <dgm:spPr>
        <a:solidFill>
          <a:schemeClr val="bg1">
            <a:lumMod val="85000"/>
          </a:schemeClr>
        </a:solidFill>
        <a:ln>
          <a:noFill/>
        </a:ln>
      </dgm:spPr>
      <dgm:t>
        <a:bodyPr/>
        <a:lstStyle/>
        <a:p>
          <a:r>
            <a:rPr lang="en-US" altLang="zh-CN" sz="2000" baseline="0" dirty="0">
              <a:solidFill>
                <a:schemeClr val="accent1">
                  <a:lumMod val="50000"/>
                </a:schemeClr>
              </a:solidFill>
              <a:latin typeface="微软雅黑" panose="020B0503020204020204" pitchFamily="34" charset="-122"/>
              <a:ea typeface="微软雅黑" panose="020B0503020204020204" pitchFamily="34" charset="-122"/>
            </a:rPr>
            <a:t>ARNI</a:t>
          </a:r>
          <a:endParaRPr lang="zh-CN" sz="20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CD5D786C-B9FD-4F2E-A129-C548EA1F02C5}" type="parTrans" cxnId="{9D1AD32F-D4F4-47A6-8377-AEA4C4AC7DB4}">
      <dgm:prSet/>
      <dgm:spPr/>
      <dgm:t>
        <a:bodyPr/>
        <a:lstStyle/>
        <a:p>
          <a:endParaRPr lang="zh-CN" altLang="en-US">
            <a:solidFill>
              <a:schemeClr val="accent1">
                <a:lumMod val="50000"/>
              </a:schemeClr>
            </a:solidFill>
          </a:endParaRPr>
        </a:p>
      </dgm:t>
    </dgm:pt>
    <dgm:pt modelId="{8A1314E3-326A-4280-9298-64C8B867DA3B}" type="sibTrans" cxnId="{9D1AD32F-D4F4-47A6-8377-AEA4C4AC7DB4}">
      <dgm:prSet/>
      <dgm:spPr/>
      <dgm:t>
        <a:bodyPr/>
        <a:lstStyle/>
        <a:p>
          <a:endParaRPr lang="zh-CN" altLang="en-US">
            <a:solidFill>
              <a:schemeClr val="accent1">
                <a:lumMod val="50000"/>
              </a:schemeClr>
            </a:solidFill>
          </a:endParaRPr>
        </a:p>
      </dgm:t>
    </dgm:pt>
    <dgm:pt modelId="{8D9E5F07-F806-47F0-A55E-CF1733599FE2}">
      <dgm:prSet custT="1"/>
      <dgm:spPr>
        <a:solidFill>
          <a:schemeClr val="bg1">
            <a:lumMod val="85000"/>
          </a:schemeClr>
        </a:solidFill>
        <a:ln>
          <a:noFill/>
        </a:ln>
      </dgm:spPr>
      <dgm:t>
        <a:bodyPr/>
        <a:lstStyle/>
        <a:p>
          <a:r>
            <a:rPr lang="zh-CN" altLang="en-US" sz="2000" baseline="0" dirty="0">
              <a:solidFill>
                <a:schemeClr val="accent1">
                  <a:lumMod val="50000"/>
                </a:schemeClr>
              </a:solidFill>
              <a:latin typeface="微软雅黑" panose="020B0503020204020204" pitchFamily="34" charset="-122"/>
              <a:ea typeface="微软雅黑" panose="020B0503020204020204" pitchFamily="34" charset="-122"/>
            </a:rPr>
            <a:t>沙库巴曲缬沙坦（</a:t>
          </a:r>
          <a:r>
            <a:rPr lang="en-US" altLang="zh-CN" sz="2000" baseline="0" dirty="0">
              <a:solidFill>
                <a:schemeClr val="accent1">
                  <a:lumMod val="50000"/>
                </a:schemeClr>
              </a:solidFill>
              <a:latin typeface="微软雅黑" panose="020B0503020204020204" pitchFamily="34" charset="-122"/>
              <a:ea typeface="微软雅黑" panose="020B0503020204020204" pitchFamily="34" charset="-122"/>
            </a:rPr>
            <a:t>2021-6-1</a:t>
          </a:r>
          <a:r>
            <a:rPr lang="zh-CN" altLang="en-US" sz="200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sz="20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9106B9D8-6348-4E26-B612-CE57890DEDDC}" type="parTrans" cxnId="{5FC82202-A641-4BBB-BF49-BD46EFD3147A}">
      <dgm:prSet/>
      <dgm:spPr/>
      <dgm:t>
        <a:bodyPr/>
        <a:lstStyle/>
        <a:p>
          <a:endParaRPr lang="zh-CN" altLang="en-US">
            <a:solidFill>
              <a:schemeClr val="accent1">
                <a:lumMod val="50000"/>
              </a:schemeClr>
            </a:solidFill>
          </a:endParaRPr>
        </a:p>
      </dgm:t>
    </dgm:pt>
    <dgm:pt modelId="{FB953B33-2B1B-479B-BEA2-F746E9B1BD8E}" type="sibTrans" cxnId="{5FC82202-A641-4BBB-BF49-BD46EFD3147A}">
      <dgm:prSet/>
      <dgm:spPr/>
      <dgm:t>
        <a:bodyPr/>
        <a:lstStyle/>
        <a:p>
          <a:endParaRPr lang="zh-CN" altLang="en-US">
            <a:solidFill>
              <a:schemeClr val="accent1">
                <a:lumMod val="50000"/>
              </a:schemeClr>
            </a:solidFill>
          </a:endParaRPr>
        </a:p>
      </dgm:t>
    </dgm:pt>
    <dgm:pt modelId="{65D89384-106D-4BE1-8BBA-520979D4F551}" type="pres">
      <dgm:prSet presAssocID="{9447AE37-7D16-4F8A-A84E-55D8CC5260F6}" presName="linearFlow" presStyleCnt="0">
        <dgm:presLayoutVars>
          <dgm:dir/>
          <dgm:animLvl val="lvl"/>
          <dgm:resizeHandles val="exact"/>
        </dgm:presLayoutVars>
      </dgm:prSet>
      <dgm:spPr/>
    </dgm:pt>
    <dgm:pt modelId="{80CFD3BC-73D7-4F53-BECC-C2283265CBC9}" type="pres">
      <dgm:prSet presAssocID="{E2CE931C-3ABB-4F4A-AAC8-52AF08FFAD9A}" presName="composite" presStyleCnt="0"/>
      <dgm:spPr/>
    </dgm:pt>
    <dgm:pt modelId="{E598A090-718F-4DBE-A269-6A2236E64C5F}" type="pres">
      <dgm:prSet presAssocID="{E2CE931C-3ABB-4F4A-AAC8-52AF08FFAD9A}" presName="parentText" presStyleLbl="alignNode1" presStyleIdx="0" presStyleCnt="5" custLinFactNeighborY="0">
        <dgm:presLayoutVars>
          <dgm:chMax val="1"/>
          <dgm:bulletEnabled val="1"/>
        </dgm:presLayoutVars>
      </dgm:prSet>
      <dgm:spPr/>
    </dgm:pt>
    <dgm:pt modelId="{BC699A90-0652-49C6-9DCB-878A187C2259}" type="pres">
      <dgm:prSet presAssocID="{E2CE931C-3ABB-4F4A-AAC8-52AF08FFAD9A}" presName="descendantText" presStyleLbl="alignAcc1" presStyleIdx="0" presStyleCnt="5">
        <dgm:presLayoutVars>
          <dgm:bulletEnabled val="1"/>
        </dgm:presLayoutVars>
      </dgm:prSet>
      <dgm:spPr/>
    </dgm:pt>
    <dgm:pt modelId="{E1C21418-A1DD-4E1D-AF59-FDE98A57F80D}" type="pres">
      <dgm:prSet presAssocID="{13FA33A0-F9D2-46AB-8633-095973282706}" presName="sp" presStyleCnt="0"/>
      <dgm:spPr/>
    </dgm:pt>
    <dgm:pt modelId="{842687B9-9FF3-4701-B3D9-5BC3DB67F3BE}" type="pres">
      <dgm:prSet presAssocID="{EA144C8A-90FC-4C97-9E6B-B3B6DEC433BA}" presName="composite" presStyleCnt="0"/>
      <dgm:spPr/>
    </dgm:pt>
    <dgm:pt modelId="{34316519-2023-4BF9-B1B8-82DA33401BD7}" type="pres">
      <dgm:prSet presAssocID="{EA144C8A-90FC-4C97-9E6B-B3B6DEC433BA}" presName="parentText" presStyleLbl="alignNode1" presStyleIdx="1" presStyleCnt="5">
        <dgm:presLayoutVars>
          <dgm:chMax val="1"/>
          <dgm:bulletEnabled val="1"/>
        </dgm:presLayoutVars>
      </dgm:prSet>
      <dgm:spPr/>
    </dgm:pt>
    <dgm:pt modelId="{328BC345-20B3-429D-AB07-3C059A499E96}" type="pres">
      <dgm:prSet presAssocID="{EA144C8A-90FC-4C97-9E6B-B3B6DEC433BA}" presName="descendantText" presStyleLbl="alignAcc1" presStyleIdx="1" presStyleCnt="5">
        <dgm:presLayoutVars>
          <dgm:bulletEnabled val="1"/>
        </dgm:presLayoutVars>
      </dgm:prSet>
      <dgm:spPr/>
    </dgm:pt>
    <dgm:pt modelId="{7646DBB9-95E1-46B5-95A9-8ABE042AD003}" type="pres">
      <dgm:prSet presAssocID="{8A1314E3-326A-4280-9298-64C8B867DA3B}" presName="sp" presStyleCnt="0"/>
      <dgm:spPr/>
    </dgm:pt>
    <dgm:pt modelId="{37E6BB59-16EF-4655-BCDA-832191795AD1}" type="pres">
      <dgm:prSet presAssocID="{F5DE5925-4F27-439F-92CB-BC7AA5A8AE06}" presName="composite" presStyleCnt="0"/>
      <dgm:spPr/>
    </dgm:pt>
    <dgm:pt modelId="{693A6DD3-A2CE-404D-9FAC-D7B58E30DFD2}" type="pres">
      <dgm:prSet presAssocID="{F5DE5925-4F27-439F-92CB-BC7AA5A8AE06}" presName="parentText" presStyleLbl="alignNode1" presStyleIdx="2" presStyleCnt="5">
        <dgm:presLayoutVars>
          <dgm:chMax val="1"/>
          <dgm:bulletEnabled val="1"/>
        </dgm:presLayoutVars>
      </dgm:prSet>
      <dgm:spPr/>
    </dgm:pt>
    <dgm:pt modelId="{03DA03AA-602D-40DD-A987-B2613221B13C}" type="pres">
      <dgm:prSet presAssocID="{F5DE5925-4F27-439F-92CB-BC7AA5A8AE06}" presName="descendantText" presStyleLbl="alignAcc1" presStyleIdx="2" presStyleCnt="5">
        <dgm:presLayoutVars>
          <dgm:bulletEnabled val="1"/>
        </dgm:presLayoutVars>
      </dgm:prSet>
      <dgm:spPr/>
    </dgm:pt>
    <dgm:pt modelId="{71A2B979-8D5A-4A17-93DA-8742E2A92DF2}" type="pres">
      <dgm:prSet presAssocID="{F3D5A506-7B7F-4D44-B711-672D02EDF92B}" presName="sp" presStyleCnt="0"/>
      <dgm:spPr/>
    </dgm:pt>
    <dgm:pt modelId="{93152292-6412-4DC1-96E4-CAB5AAE908BC}" type="pres">
      <dgm:prSet presAssocID="{101E963E-5118-4092-9C59-883012C613DE}" presName="composite" presStyleCnt="0"/>
      <dgm:spPr/>
    </dgm:pt>
    <dgm:pt modelId="{5F881632-932A-4698-9F30-88B2B91247FD}" type="pres">
      <dgm:prSet presAssocID="{101E963E-5118-4092-9C59-883012C613DE}" presName="parentText" presStyleLbl="alignNode1" presStyleIdx="3" presStyleCnt="5">
        <dgm:presLayoutVars>
          <dgm:chMax val="1"/>
          <dgm:bulletEnabled val="1"/>
        </dgm:presLayoutVars>
      </dgm:prSet>
      <dgm:spPr/>
    </dgm:pt>
    <dgm:pt modelId="{983C7967-1239-4157-99F1-4D6EB7875E5F}" type="pres">
      <dgm:prSet presAssocID="{101E963E-5118-4092-9C59-883012C613DE}" presName="descendantText" presStyleLbl="alignAcc1" presStyleIdx="3" presStyleCnt="5" custScaleY="142273">
        <dgm:presLayoutVars>
          <dgm:bulletEnabled val="1"/>
        </dgm:presLayoutVars>
      </dgm:prSet>
      <dgm:spPr/>
    </dgm:pt>
    <dgm:pt modelId="{F30EB0C2-E88E-4F03-AD58-DBE621AE9FEA}" type="pres">
      <dgm:prSet presAssocID="{1ED2EFFD-C09B-4264-B6F2-46B77F98DB35}" presName="sp" presStyleCnt="0"/>
      <dgm:spPr/>
    </dgm:pt>
    <dgm:pt modelId="{74F1AD71-5073-440E-AE75-8D8342D72871}" type="pres">
      <dgm:prSet presAssocID="{B6241296-5C26-403B-9C78-30C5262DC59B}" presName="composite" presStyleCnt="0"/>
      <dgm:spPr/>
    </dgm:pt>
    <dgm:pt modelId="{A27351C7-1A42-4D3B-A986-D83E49349B77}" type="pres">
      <dgm:prSet presAssocID="{B6241296-5C26-403B-9C78-30C5262DC59B}" presName="parentText" presStyleLbl="alignNode1" presStyleIdx="4" presStyleCnt="5">
        <dgm:presLayoutVars>
          <dgm:chMax val="1"/>
          <dgm:bulletEnabled val="1"/>
        </dgm:presLayoutVars>
      </dgm:prSet>
      <dgm:spPr/>
    </dgm:pt>
    <dgm:pt modelId="{74260801-899F-4FEC-8A0A-F800CB18265E}" type="pres">
      <dgm:prSet presAssocID="{B6241296-5C26-403B-9C78-30C5262DC59B}" presName="descendantText" presStyleLbl="alignAcc1" presStyleIdx="4" presStyleCnt="5" custScaleY="157723">
        <dgm:presLayoutVars>
          <dgm:bulletEnabled val="1"/>
        </dgm:presLayoutVars>
      </dgm:prSet>
      <dgm:spPr/>
    </dgm:pt>
  </dgm:ptLst>
  <dgm:cxnLst>
    <dgm:cxn modelId="{5FC82202-A641-4BBB-BF49-BD46EFD3147A}" srcId="{EA144C8A-90FC-4C97-9E6B-B3B6DEC433BA}" destId="{8D9E5F07-F806-47F0-A55E-CF1733599FE2}" srcOrd="0" destOrd="0" parTransId="{9106B9D8-6348-4E26-B612-CE57890DEDDC}" sibTransId="{FB953B33-2B1B-479B-BEA2-F746E9B1BD8E}"/>
    <dgm:cxn modelId="{05503E06-E551-4956-933C-8785C78B9EDA}" type="presOf" srcId="{EA144C8A-90FC-4C97-9E6B-B3B6DEC433BA}" destId="{34316519-2023-4BF9-B1B8-82DA33401BD7}" srcOrd="0" destOrd="0" presId="urn:microsoft.com/office/officeart/2005/8/layout/chevron2"/>
    <dgm:cxn modelId="{75804412-F640-4D81-BA72-8299A6418604}" type="presOf" srcId="{8D9E5F07-F806-47F0-A55E-CF1733599FE2}" destId="{328BC345-20B3-429D-AB07-3C059A499E96}" srcOrd="0" destOrd="0" presId="urn:microsoft.com/office/officeart/2005/8/layout/chevron2"/>
    <dgm:cxn modelId="{06CE761B-326F-461D-93D1-525AAB9D8665}" srcId="{B6241296-5C26-403B-9C78-30C5262DC59B}" destId="{3DD41F78-E658-41EC-AA69-6B92A9ADBCD6}" srcOrd="1" destOrd="0" parTransId="{FD932F93-2BD7-4D00-92B9-F784A1BAE6F6}" sibTransId="{2F972514-3C96-42A7-A458-FDE67A3F48D0}"/>
    <dgm:cxn modelId="{A855511F-7CD3-4591-92DF-CF4F08BC4FBE}" type="presOf" srcId="{1C849318-9CCF-495F-B872-B7E5276B1B43}" destId="{74260801-899F-4FEC-8A0A-F800CB18265E}" srcOrd="0" destOrd="0" presId="urn:microsoft.com/office/officeart/2005/8/layout/chevron2"/>
    <dgm:cxn modelId="{206FB324-8E36-4F2B-B21A-337099069AEB}" srcId="{101E963E-5118-4092-9C59-883012C613DE}" destId="{0920E71C-1BDD-4C0B-B650-E282A4E65F21}" srcOrd="1" destOrd="0" parTransId="{DF18BD0A-104B-4910-929F-A27A2A6D774C}" sibTransId="{28A9ED09-D4A0-4B13-B57F-7432AE83C99D}"/>
    <dgm:cxn modelId="{9D1AD32F-D4F4-47A6-8377-AEA4C4AC7DB4}" srcId="{9447AE37-7D16-4F8A-A84E-55D8CC5260F6}" destId="{EA144C8A-90FC-4C97-9E6B-B3B6DEC433BA}" srcOrd="1" destOrd="0" parTransId="{CD5D786C-B9FD-4F2E-A129-C548EA1F02C5}" sibTransId="{8A1314E3-326A-4280-9298-64C8B867DA3B}"/>
    <dgm:cxn modelId="{E3ED1231-80E4-40D3-AF95-7B736277B3D7}" type="presOf" srcId="{0920E71C-1BDD-4C0B-B650-E282A4E65F21}" destId="{983C7967-1239-4157-99F1-4D6EB7875E5F}" srcOrd="0" destOrd="1" presId="urn:microsoft.com/office/officeart/2005/8/layout/chevron2"/>
    <dgm:cxn modelId="{73757032-BCEE-4FA7-B087-AC4228419436}" srcId="{9447AE37-7D16-4F8A-A84E-55D8CC5260F6}" destId="{F5DE5925-4F27-439F-92CB-BC7AA5A8AE06}" srcOrd="2" destOrd="0" parTransId="{215E7F02-45D6-4CCB-8DB2-4E37890DF5A9}" sibTransId="{F3D5A506-7B7F-4D44-B711-672D02EDF92B}"/>
    <dgm:cxn modelId="{1F9D356F-EF74-4161-8D5F-B6722BBC6DBE}" type="presOf" srcId="{101E963E-5118-4092-9C59-883012C613DE}" destId="{5F881632-932A-4698-9F30-88B2B91247FD}" srcOrd="0" destOrd="0" presId="urn:microsoft.com/office/officeart/2005/8/layout/chevron2"/>
    <dgm:cxn modelId="{01DD7055-BF6F-4A88-985E-FECF4D459841}" type="presOf" srcId="{3DD41F78-E658-41EC-AA69-6B92A9ADBCD6}" destId="{74260801-899F-4FEC-8A0A-F800CB18265E}" srcOrd="0" destOrd="1" presId="urn:microsoft.com/office/officeart/2005/8/layout/chevron2"/>
    <dgm:cxn modelId="{5BCD8B56-3862-409C-B14F-1A140DADF432}" srcId="{101E963E-5118-4092-9C59-883012C613DE}" destId="{76998CE9-D7FA-4A7D-AFBD-B0168FF520C3}" srcOrd="0" destOrd="0" parTransId="{29299A51-B13A-42B4-9B36-2C4CDF07ECDB}" sibTransId="{D892518E-8DA7-4CFA-98D6-A8291743B82F}"/>
    <dgm:cxn modelId="{35715878-90BE-4D4C-9B73-370228156274}" type="presOf" srcId="{76998CE9-D7FA-4A7D-AFBD-B0168FF520C3}" destId="{983C7967-1239-4157-99F1-4D6EB7875E5F}" srcOrd="0" destOrd="0" presId="urn:microsoft.com/office/officeart/2005/8/layout/chevron2"/>
    <dgm:cxn modelId="{F825AB58-F56F-4B80-A59B-93C057D8C44A}" srcId="{9447AE37-7D16-4F8A-A84E-55D8CC5260F6}" destId="{B6241296-5C26-403B-9C78-30C5262DC59B}" srcOrd="4" destOrd="0" parTransId="{6C9C6EAA-1B07-4DAD-8828-FE654283EBA1}" sibTransId="{2E25471A-981F-448E-954C-6207FD2E48BB}"/>
    <dgm:cxn modelId="{89934A79-0D59-459E-AF58-7067AAA7AADF}" type="presOf" srcId="{5953B10F-A2CF-4E0C-9D41-4B6C36A85973}" destId="{BC699A90-0652-49C6-9DCB-878A187C2259}" srcOrd="0" destOrd="0" presId="urn:microsoft.com/office/officeart/2005/8/layout/chevron2"/>
    <dgm:cxn modelId="{8F955995-4B22-4EDC-AFCA-E3BC60E0E27B}" type="presOf" srcId="{9447AE37-7D16-4F8A-A84E-55D8CC5260F6}" destId="{65D89384-106D-4BE1-8BBA-520979D4F551}" srcOrd="0" destOrd="0" presId="urn:microsoft.com/office/officeart/2005/8/layout/chevron2"/>
    <dgm:cxn modelId="{ADD646A0-4BD6-4404-A277-0D594E09881F}" type="presOf" srcId="{F5DE5925-4F27-439F-92CB-BC7AA5A8AE06}" destId="{693A6DD3-A2CE-404D-9FAC-D7B58E30DFD2}" srcOrd="0" destOrd="0" presId="urn:microsoft.com/office/officeart/2005/8/layout/chevron2"/>
    <dgm:cxn modelId="{60B8F2B1-5DD9-4C36-B4B9-CB7BB10FB1EF}" srcId="{E2CE931C-3ABB-4F4A-AAC8-52AF08FFAD9A}" destId="{5953B10F-A2CF-4E0C-9D41-4B6C36A85973}" srcOrd="0" destOrd="0" parTransId="{46BFC876-34AF-410E-9F1A-BBABC2DF3237}" sibTransId="{C074525D-7D37-46B1-B1EE-5EF96A8B3BD6}"/>
    <dgm:cxn modelId="{5E1D63B2-D6FC-40C6-8434-373940BCE17B}" srcId="{9447AE37-7D16-4F8A-A84E-55D8CC5260F6}" destId="{101E963E-5118-4092-9C59-883012C613DE}" srcOrd="3" destOrd="0" parTransId="{2A70F5C9-A430-4253-AA43-349F7C718616}" sibTransId="{1ED2EFFD-C09B-4264-B6F2-46B77F98DB35}"/>
    <dgm:cxn modelId="{942B3EC3-73D6-45E7-9844-481ADC685301}" srcId="{F5DE5925-4F27-439F-92CB-BC7AA5A8AE06}" destId="{3A6784A9-8630-4C38-B79D-5742E000CFF4}" srcOrd="0" destOrd="0" parTransId="{EB90DC14-EFDE-4858-9A80-144869A82379}" sibTransId="{72905826-159C-47BE-85A2-F9859C6973B1}"/>
    <dgm:cxn modelId="{D10230DA-C831-4BE8-BB7D-60957D49F584}" type="presOf" srcId="{E2CE931C-3ABB-4F4A-AAC8-52AF08FFAD9A}" destId="{E598A090-718F-4DBE-A269-6A2236E64C5F}" srcOrd="0" destOrd="0" presId="urn:microsoft.com/office/officeart/2005/8/layout/chevron2"/>
    <dgm:cxn modelId="{DB2899DE-2992-40DD-A946-41805D898ED7}" srcId="{9447AE37-7D16-4F8A-A84E-55D8CC5260F6}" destId="{E2CE931C-3ABB-4F4A-AAC8-52AF08FFAD9A}" srcOrd="0" destOrd="0" parTransId="{24905CDA-CC7D-461E-8B58-65B0A61AA920}" sibTransId="{13FA33A0-F9D2-46AB-8633-095973282706}"/>
    <dgm:cxn modelId="{FF62CDEB-99B3-4CE6-8202-2808945BC0F1}" srcId="{B6241296-5C26-403B-9C78-30C5262DC59B}" destId="{1C849318-9CCF-495F-B872-B7E5276B1B43}" srcOrd="0" destOrd="0" parTransId="{9BD1DC68-0890-40D9-B069-8969240FD6C6}" sibTransId="{D3C14B99-05E4-422C-B98B-9CB0F50F7B20}"/>
    <dgm:cxn modelId="{6FC202F3-6A6F-4D8B-A5D8-07FCAF87CBC7}" type="presOf" srcId="{3A6784A9-8630-4C38-B79D-5742E000CFF4}" destId="{03DA03AA-602D-40DD-A987-B2613221B13C}" srcOrd="0" destOrd="0" presId="urn:microsoft.com/office/officeart/2005/8/layout/chevron2"/>
    <dgm:cxn modelId="{12479DF7-E612-4BD2-A237-51B5215269C8}" type="presOf" srcId="{B6241296-5C26-403B-9C78-30C5262DC59B}" destId="{A27351C7-1A42-4D3B-A986-D83E49349B77}" srcOrd="0" destOrd="0" presId="urn:microsoft.com/office/officeart/2005/8/layout/chevron2"/>
    <dgm:cxn modelId="{0DB5045B-0035-4B36-ABFD-1149E57919E6}" type="presParOf" srcId="{65D89384-106D-4BE1-8BBA-520979D4F551}" destId="{80CFD3BC-73D7-4F53-BECC-C2283265CBC9}" srcOrd="0" destOrd="0" presId="urn:microsoft.com/office/officeart/2005/8/layout/chevron2"/>
    <dgm:cxn modelId="{8E824633-5BB8-4A80-93E3-13D7A8D8960D}" type="presParOf" srcId="{80CFD3BC-73D7-4F53-BECC-C2283265CBC9}" destId="{E598A090-718F-4DBE-A269-6A2236E64C5F}" srcOrd="0" destOrd="0" presId="urn:microsoft.com/office/officeart/2005/8/layout/chevron2"/>
    <dgm:cxn modelId="{648D25B5-AC2D-4B98-9714-C70F76EAA22A}" type="presParOf" srcId="{80CFD3BC-73D7-4F53-BECC-C2283265CBC9}" destId="{BC699A90-0652-49C6-9DCB-878A187C2259}" srcOrd="1" destOrd="0" presId="urn:microsoft.com/office/officeart/2005/8/layout/chevron2"/>
    <dgm:cxn modelId="{9450B943-8074-46FE-B70F-AFA1F38657A1}" type="presParOf" srcId="{65D89384-106D-4BE1-8BBA-520979D4F551}" destId="{E1C21418-A1DD-4E1D-AF59-FDE98A57F80D}" srcOrd="1" destOrd="0" presId="urn:microsoft.com/office/officeart/2005/8/layout/chevron2"/>
    <dgm:cxn modelId="{F9B8DA4F-4311-46C1-97CF-4D0F3F68C7CB}" type="presParOf" srcId="{65D89384-106D-4BE1-8BBA-520979D4F551}" destId="{842687B9-9FF3-4701-B3D9-5BC3DB67F3BE}" srcOrd="2" destOrd="0" presId="urn:microsoft.com/office/officeart/2005/8/layout/chevron2"/>
    <dgm:cxn modelId="{A226F140-C034-4F19-833E-3B856740C85C}" type="presParOf" srcId="{842687B9-9FF3-4701-B3D9-5BC3DB67F3BE}" destId="{34316519-2023-4BF9-B1B8-82DA33401BD7}" srcOrd="0" destOrd="0" presId="urn:microsoft.com/office/officeart/2005/8/layout/chevron2"/>
    <dgm:cxn modelId="{895B1505-35B9-4E80-89DF-86BC2F2CB9D4}" type="presParOf" srcId="{842687B9-9FF3-4701-B3D9-5BC3DB67F3BE}" destId="{328BC345-20B3-429D-AB07-3C059A499E96}" srcOrd="1" destOrd="0" presId="urn:microsoft.com/office/officeart/2005/8/layout/chevron2"/>
    <dgm:cxn modelId="{048398C6-28C8-4187-89A2-166883F1914A}" type="presParOf" srcId="{65D89384-106D-4BE1-8BBA-520979D4F551}" destId="{7646DBB9-95E1-46B5-95A9-8ABE042AD003}" srcOrd="3" destOrd="0" presId="urn:microsoft.com/office/officeart/2005/8/layout/chevron2"/>
    <dgm:cxn modelId="{19E681C7-467E-4CFB-88AC-05409A1B4374}" type="presParOf" srcId="{65D89384-106D-4BE1-8BBA-520979D4F551}" destId="{37E6BB59-16EF-4655-BCDA-832191795AD1}" srcOrd="4" destOrd="0" presId="urn:microsoft.com/office/officeart/2005/8/layout/chevron2"/>
    <dgm:cxn modelId="{1D4885CD-D447-4E5A-B5A6-28735E30DA81}" type="presParOf" srcId="{37E6BB59-16EF-4655-BCDA-832191795AD1}" destId="{693A6DD3-A2CE-404D-9FAC-D7B58E30DFD2}" srcOrd="0" destOrd="0" presId="urn:microsoft.com/office/officeart/2005/8/layout/chevron2"/>
    <dgm:cxn modelId="{B77BE30D-03AF-43E3-88FE-AF29E13B28E3}" type="presParOf" srcId="{37E6BB59-16EF-4655-BCDA-832191795AD1}" destId="{03DA03AA-602D-40DD-A987-B2613221B13C}" srcOrd="1" destOrd="0" presId="urn:microsoft.com/office/officeart/2005/8/layout/chevron2"/>
    <dgm:cxn modelId="{48628FAD-61E1-49E4-8F3B-3462C68BECAD}" type="presParOf" srcId="{65D89384-106D-4BE1-8BBA-520979D4F551}" destId="{71A2B979-8D5A-4A17-93DA-8742E2A92DF2}" srcOrd="5" destOrd="0" presId="urn:microsoft.com/office/officeart/2005/8/layout/chevron2"/>
    <dgm:cxn modelId="{08C744B4-4B82-4170-BE83-195656757E4F}" type="presParOf" srcId="{65D89384-106D-4BE1-8BBA-520979D4F551}" destId="{93152292-6412-4DC1-96E4-CAB5AAE908BC}" srcOrd="6" destOrd="0" presId="urn:microsoft.com/office/officeart/2005/8/layout/chevron2"/>
    <dgm:cxn modelId="{5AE5BE7D-C2C6-469D-B14A-3A33F2013074}" type="presParOf" srcId="{93152292-6412-4DC1-96E4-CAB5AAE908BC}" destId="{5F881632-932A-4698-9F30-88B2B91247FD}" srcOrd="0" destOrd="0" presId="urn:microsoft.com/office/officeart/2005/8/layout/chevron2"/>
    <dgm:cxn modelId="{47E86BDD-C716-494F-85AA-63B68CB0F1C7}" type="presParOf" srcId="{93152292-6412-4DC1-96E4-CAB5AAE908BC}" destId="{983C7967-1239-4157-99F1-4D6EB7875E5F}" srcOrd="1" destOrd="0" presId="urn:microsoft.com/office/officeart/2005/8/layout/chevron2"/>
    <dgm:cxn modelId="{863673B2-2253-40A1-80FA-375F53BF8B75}" type="presParOf" srcId="{65D89384-106D-4BE1-8BBA-520979D4F551}" destId="{F30EB0C2-E88E-4F03-AD58-DBE621AE9FEA}" srcOrd="7" destOrd="0" presId="urn:microsoft.com/office/officeart/2005/8/layout/chevron2"/>
    <dgm:cxn modelId="{3E6A69EE-FC5B-47B0-82B7-D352F7D0E76E}" type="presParOf" srcId="{65D89384-106D-4BE1-8BBA-520979D4F551}" destId="{74F1AD71-5073-440E-AE75-8D8342D72871}" srcOrd="8" destOrd="0" presId="urn:microsoft.com/office/officeart/2005/8/layout/chevron2"/>
    <dgm:cxn modelId="{89A91661-3425-4C58-824A-05BAE6993DCF}" type="presParOf" srcId="{74F1AD71-5073-440E-AE75-8D8342D72871}" destId="{A27351C7-1A42-4D3B-A986-D83E49349B77}" srcOrd="0" destOrd="0" presId="urn:microsoft.com/office/officeart/2005/8/layout/chevron2"/>
    <dgm:cxn modelId="{6F5A4A6A-77CB-4B61-A73E-429B45C843F7}" type="presParOf" srcId="{74F1AD71-5073-440E-AE75-8D8342D72871}" destId="{74260801-899F-4FEC-8A0A-F800CB18265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36664C6-1700-48C6-B2D4-362C882A40AD}"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zh-CN" altLang="en-US"/>
        </a:p>
      </dgm:t>
    </dgm:pt>
    <dgm:pt modelId="{A394E005-463D-4F14-93AD-6889F6252DAB}">
      <dgm:prSet/>
      <dgm:spPr>
        <a:solidFill>
          <a:srgbClr val="44AED0"/>
        </a:solidFill>
      </dgm:spPr>
      <dgm:t>
        <a:bodyPr/>
        <a:lstStyle/>
        <a:p>
          <a:r>
            <a:rPr lang="zh-CN" b="0" i="0" baseline="0" dirty="0">
              <a:latin typeface="微软雅黑" panose="020B0503020204020204" pitchFamily="34" charset="-122"/>
              <a:ea typeface="微软雅黑" panose="020B0503020204020204" pitchFamily="34" charset="-122"/>
            </a:rPr>
            <a:t>血压的调节过程</a:t>
          </a:r>
          <a:endParaRPr lang="zh-CN" dirty="0">
            <a:latin typeface="微软雅黑" panose="020B0503020204020204" pitchFamily="34" charset="-122"/>
            <a:ea typeface="微软雅黑" panose="020B0503020204020204" pitchFamily="34" charset="-122"/>
          </a:endParaRPr>
        </a:p>
      </dgm:t>
    </dgm:pt>
    <dgm:pt modelId="{918F3E1C-7859-451B-8F78-B18E2A72F6DB}" type="parTrans" cxnId="{A99F71FD-C09B-489B-8D54-E51F3AC312B2}">
      <dgm:prSet/>
      <dgm:spPr/>
      <dgm:t>
        <a:bodyPr/>
        <a:lstStyle/>
        <a:p>
          <a:endParaRPr lang="zh-CN" altLang="en-US">
            <a:latin typeface="微软雅黑" panose="020B0503020204020204" pitchFamily="34" charset="-122"/>
            <a:ea typeface="微软雅黑" panose="020B0503020204020204" pitchFamily="34" charset="-122"/>
          </a:endParaRPr>
        </a:p>
      </dgm:t>
    </dgm:pt>
    <dgm:pt modelId="{494EA339-36FB-42F4-97F2-D8E430582645}" type="sibTrans" cxnId="{A99F71FD-C09B-489B-8D54-E51F3AC312B2}">
      <dgm:prSet/>
      <dgm:spPr/>
      <dgm:t>
        <a:bodyPr/>
        <a:lstStyle/>
        <a:p>
          <a:endParaRPr lang="zh-CN" altLang="en-US">
            <a:latin typeface="微软雅黑" panose="020B0503020204020204" pitchFamily="34" charset="-122"/>
            <a:ea typeface="微软雅黑" panose="020B0503020204020204" pitchFamily="34" charset="-122"/>
          </a:endParaRPr>
        </a:p>
      </dgm:t>
    </dgm:pt>
    <dgm:pt modelId="{6B7336FB-25D0-45BC-9051-219CC80B5683}">
      <dgm:prSet/>
      <dgm:spPr>
        <a:solidFill>
          <a:schemeClr val="accent4">
            <a:lumMod val="50000"/>
          </a:schemeClr>
        </a:solidFill>
      </dgm:spPr>
      <dgm:t>
        <a:bodyPr/>
        <a:lstStyle/>
        <a:p>
          <a:r>
            <a:rPr lang="zh-CN" b="0" i="0" baseline="0" dirty="0">
              <a:latin typeface="微软雅黑" panose="020B0503020204020204" pitchFamily="34" charset="-122"/>
              <a:ea typeface="微软雅黑" panose="020B0503020204020204" pitchFamily="34" charset="-122"/>
            </a:rPr>
            <a:t>肾素血管紧张素醛固酮系统（</a:t>
          </a:r>
          <a:r>
            <a:rPr lang="en-US" altLang="zh-CN" b="0" i="0" baseline="0" dirty="0">
              <a:latin typeface="微软雅黑" panose="020B0503020204020204" pitchFamily="34" charset="-122"/>
              <a:ea typeface="微软雅黑" panose="020B0503020204020204" pitchFamily="34" charset="-122"/>
            </a:rPr>
            <a:t>RAAS</a:t>
          </a:r>
          <a:r>
            <a:rPr lang="zh-CN" b="0" i="0" baseline="0" dirty="0">
              <a:latin typeface="微软雅黑" panose="020B0503020204020204" pitchFamily="34" charset="-122"/>
              <a:ea typeface="微软雅黑" panose="020B0503020204020204" pitchFamily="34" charset="-122"/>
            </a:rPr>
            <a:t>）</a:t>
          </a:r>
          <a:endParaRPr lang="zh-CN" dirty="0">
            <a:latin typeface="微软雅黑" panose="020B0503020204020204" pitchFamily="34" charset="-122"/>
            <a:ea typeface="微软雅黑" panose="020B0503020204020204" pitchFamily="34" charset="-122"/>
          </a:endParaRPr>
        </a:p>
      </dgm:t>
    </dgm:pt>
    <dgm:pt modelId="{B9BF742A-94A4-46E6-8AEF-B7815E2F0F3A}" type="parTrans" cxnId="{E5B271FD-2B93-4235-9932-E79B502056DC}">
      <dgm:prSet/>
      <dgm:spPr/>
      <dgm:t>
        <a:bodyPr/>
        <a:lstStyle/>
        <a:p>
          <a:endParaRPr lang="zh-CN" altLang="en-US">
            <a:latin typeface="微软雅黑" panose="020B0503020204020204" pitchFamily="34" charset="-122"/>
            <a:ea typeface="微软雅黑" panose="020B0503020204020204" pitchFamily="34" charset="-122"/>
          </a:endParaRPr>
        </a:p>
      </dgm:t>
    </dgm:pt>
    <dgm:pt modelId="{827F5052-5791-45E0-99F2-E819B25108B5}" type="sibTrans" cxnId="{E5B271FD-2B93-4235-9932-E79B502056DC}">
      <dgm:prSet/>
      <dgm:spPr/>
      <dgm:t>
        <a:bodyPr/>
        <a:lstStyle/>
        <a:p>
          <a:endParaRPr lang="zh-CN" altLang="en-US">
            <a:latin typeface="微软雅黑" panose="020B0503020204020204" pitchFamily="34" charset="-122"/>
            <a:ea typeface="微软雅黑" panose="020B0503020204020204" pitchFamily="34" charset="-122"/>
          </a:endParaRPr>
        </a:p>
      </dgm:t>
    </dgm:pt>
    <dgm:pt modelId="{2FC0CAAA-10EB-4C41-A88C-88803DFC8B20}">
      <dgm:prSet/>
      <dgm:spPr>
        <a:solidFill>
          <a:schemeClr val="accent2">
            <a:lumMod val="50000"/>
          </a:schemeClr>
        </a:solidFill>
      </dgm:spPr>
      <dgm:t>
        <a:bodyPr/>
        <a:lstStyle/>
        <a:p>
          <a:r>
            <a:rPr lang="zh-CN" b="0" i="0" baseline="0" dirty="0">
              <a:latin typeface="微软雅黑" panose="020B0503020204020204" pitchFamily="34" charset="-122"/>
              <a:ea typeface="微软雅黑" panose="020B0503020204020204" pitchFamily="34" charset="-122"/>
            </a:rPr>
            <a:t>利尿钠肽系统（</a:t>
          </a:r>
          <a:r>
            <a:rPr lang="en-US" altLang="zh-CN" b="0" i="0" baseline="0" dirty="0">
              <a:latin typeface="微软雅黑" panose="020B0503020204020204" pitchFamily="34" charset="-122"/>
              <a:ea typeface="微软雅黑" panose="020B0503020204020204" pitchFamily="34" charset="-122"/>
            </a:rPr>
            <a:t>NPs</a:t>
          </a:r>
          <a:r>
            <a:rPr lang="zh-CN" b="0" i="0" baseline="0" dirty="0">
              <a:latin typeface="微软雅黑" panose="020B0503020204020204" pitchFamily="34" charset="-122"/>
              <a:ea typeface="微软雅黑" panose="020B0503020204020204" pitchFamily="34" charset="-122"/>
            </a:rPr>
            <a:t>）</a:t>
          </a:r>
          <a:endParaRPr lang="zh-CN" dirty="0">
            <a:latin typeface="微软雅黑" panose="020B0503020204020204" pitchFamily="34" charset="-122"/>
            <a:ea typeface="微软雅黑" panose="020B0503020204020204" pitchFamily="34" charset="-122"/>
          </a:endParaRPr>
        </a:p>
      </dgm:t>
    </dgm:pt>
    <dgm:pt modelId="{4EC2E33A-648F-4B0F-86DF-6D1686E397C0}" type="parTrans" cxnId="{1CD7E75B-708B-44B3-A639-4803E5A26747}">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2FB53EF0-0A03-4F6A-95FE-A22F85077E18}" type="sibTrans" cxnId="{1CD7E75B-708B-44B3-A639-4803E5A26747}">
      <dgm:prSet/>
      <dgm:spPr/>
      <dgm:t>
        <a:bodyPr/>
        <a:lstStyle/>
        <a:p>
          <a:endParaRPr lang="zh-CN" altLang="en-US">
            <a:latin typeface="微软雅黑" panose="020B0503020204020204" pitchFamily="34" charset="-122"/>
            <a:ea typeface="微软雅黑" panose="020B0503020204020204" pitchFamily="34" charset="-122"/>
          </a:endParaRPr>
        </a:p>
      </dgm:t>
    </dgm:pt>
    <dgm:pt modelId="{77BFFF80-BDFF-4B6C-806C-681C95D7D636}">
      <dgm:prSet/>
      <dgm:spPr>
        <a:solidFill>
          <a:schemeClr val="bg1"/>
        </a:solidFill>
        <a:ln>
          <a:solidFill>
            <a:schemeClr val="tx1"/>
          </a:solidFill>
        </a:ln>
      </dgm:spPr>
      <dgm:t>
        <a:bodyPr/>
        <a:lstStyle/>
        <a:p>
          <a:r>
            <a:rPr lang="zh-CN" b="0" i="0" baseline="0" dirty="0">
              <a:solidFill>
                <a:schemeClr val="accent1">
                  <a:lumMod val="50000"/>
                </a:schemeClr>
              </a:solidFill>
              <a:latin typeface="微软雅黑" panose="020B0503020204020204" pitchFamily="34" charset="-122"/>
              <a:ea typeface="微软雅黑" panose="020B0503020204020204" pitchFamily="34" charset="-122"/>
            </a:rPr>
            <a:t>内皮功能</a:t>
          </a:r>
          <a:endParaRPr lang="zh-CN" dirty="0">
            <a:solidFill>
              <a:schemeClr val="accent1">
                <a:lumMod val="50000"/>
              </a:schemeClr>
            </a:solidFill>
            <a:latin typeface="微软雅黑" panose="020B0503020204020204" pitchFamily="34" charset="-122"/>
            <a:ea typeface="微软雅黑" panose="020B0503020204020204" pitchFamily="34" charset="-122"/>
          </a:endParaRPr>
        </a:p>
      </dgm:t>
    </dgm:pt>
    <dgm:pt modelId="{DAC763FF-1B7A-4E90-8213-08CC96223BDB}" type="parTrans" cxnId="{051C81FE-B233-4E47-A977-FA9A610DD189}">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E9A2B789-F2ED-40C9-958F-BE742A595950}" type="sibTrans" cxnId="{051C81FE-B233-4E47-A977-FA9A610DD189}">
      <dgm:prSet/>
      <dgm:spPr/>
      <dgm:t>
        <a:bodyPr/>
        <a:lstStyle/>
        <a:p>
          <a:endParaRPr lang="zh-CN" altLang="en-US">
            <a:latin typeface="微软雅黑" panose="020B0503020204020204" pitchFamily="34" charset="-122"/>
            <a:ea typeface="微软雅黑" panose="020B0503020204020204" pitchFamily="34" charset="-122"/>
          </a:endParaRPr>
        </a:p>
      </dgm:t>
    </dgm:pt>
    <dgm:pt modelId="{D8D05F47-55F0-411A-A728-55FA6D808479}">
      <dgm:prSet/>
      <dgm:spPr>
        <a:solidFill>
          <a:schemeClr val="bg1"/>
        </a:solidFill>
        <a:ln>
          <a:solidFill>
            <a:schemeClr val="tx1"/>
          </a:solidFill>
        </a:ln>
      </dgm:spPr>
      <dgm:t>
        <a:bodyPr/>
        <a:lstStyle/>
        <a:p>
          <a:r>
            <a:rPr lang="zh-CN" b="0" i="0" baseline="0" dirty="0">
              <a:solidFill>
                <a:schemeClr val="accent1">
                  <a:lumMod val="50000"/>
                </a:schemeClr>
              </a:solidFill>
              <a:latin typeface="微软雅黑" panose="020B0503020204020204" pitchFamily="34" charset="-122"/>
              <a:ea typeface="微软雅黑" panose="020B0503020204020204" pitchFamily="34" charset="-122"/>
            </a:rPr>
            <a:t>免疫系统等</a:t>
          </a:r>
          <a:endParaRPr lang="zh-CN" dirty="0">
            <a:solidFill>
              <a:schemeClr val="accent1">
                <a:lumMod val="50000"/>
              </a:schemeClr>
            </a:solidFill>
            <a:latin typeface="微软雅黑" panose="020B0503020204020204" pitchFamily="34" charset="-122"/>
            <a:ea typeface="微软雅黑" panose="020B0503020204020204" pitchFamily="34" charset="-122"/>
          </a:endParaRPr>
        </a:p>
      </dgm:t>
    </dgm:pt>
    <dgm:pt modelId="{14B91192-4EF2-4E4E-9AFF-5485B8DE5E51}" type="parTrans" cxnId="{6814BDEB-85A2-4669-B249-03C59AB97FE9}">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BEC77D7B-F52A-4B58-8AC2-5D53C1E2989E}" type="sibTrans" cxnId="{6814BDEB-85A2-4669-B249-03C59AB97FE9}">
      <dgm:prSet/>
      <dgm:spPr/>
      <dgm:t>
        <a:bodyPr/>
        <a:lstStyle/>
        <a:p>
          <a:endParaRPr lang="zh-CN" altLang="en-US">
            <a:latin typeface="微软雅黑" panose="020B0503020204020204" pitchFamily="34" charset="-122"/>
            <a:ea typeface="微软雅黑" panose="020B0503020204020204" pitchFamily="34" charset="-122"/>
          </a:endParaRPr>
        </a:p>
      </dgm:t>
    </dgm:pt>
    <dgm:pt modelId="{9A234CBE-AEC1-49C0-A939-BF8880B13697}">
      <dgm:prSet/>
      <dgm:spPr>
        <a:solidFill>
          <a:schemeClr val="bg1"/>
        </a:solidFill>
        <a:ln>
          <a:solidFill>
            <a:schemeClr val="tx1"/>
          </a:solidFill>
        </a:ln>
      </dgm:spPr>
      <dgm:t>
        <a:bodyPr/>
        <a:lstStyle/>
        <a:p>
          <a:r>
            <a:rPr lang="zh-CN" altLang="en-US" b="0" i="0" baseline="0" dirty="0">
              <a:solidFill>
                <a:schemeClr val="accent1">
                  <a:lumMod val="50000"/>
                </a:schemeClr>
              </a:solidFill>
              <a:latin typeface="微软雅黑" panose="020B0503020204020204" pitchFamily="34" charset="-122"/>
              <a:ea typeface="微软雅黑" panose="020B0503020204020204" pitchFamily="34" charset="-122"/>
            </a:rPr>
            <a:t>交感神经系统</a:t>
          </a:r>
          <a:r>
            <a:rPr lang="zh-CN" b="0" i="0" baseline="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i="0" baseline="0" dirty="0">
              <a:solidFill>
                <a:schemeClr val="accent1">
                  <a:lumMod val="50000"/>
                </a:schemeClr>
              </a:solidFill>
              <a:latin typeface="微软雅黑" panose="020B0503020204020204" pitchFamily="34" charset="-122"/>
              <a:ea typeface="微软雅黑" panose="020B0503020204020204" pitchFamily="34" charset="-122"/>
            </a:rPr>
            <a:t>SNS</a:t>
          </a:r>
          <a:r>
            <a:rPr lang="zh-CN" b="0" i="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dirty="0">
            <a:solidFill>
              <a:schemeClr val="accent1">
                <a:lumMod val="50000"/>
              </a:schemeClr>
            </a:solidFill>
            <a:latin typeface="微软雅黑" panose="020B0503020204020204" pitchFamily="34" charset="-122"/>
            <a:ea typeface="微软雅黑" panose="020B0503020204020204" pitchFamily="34" charset="-122"/>
          </a:endParaRPr>
        </a:p>
      </dgm:t>
    </dgm:pt>
    <dgm:pt modelId="{B01E7251-77A0-4415-A2DA-C726628BFFC2}" type="parTrans" cxnId="{98ED3AF2-DBC5-4021-8C34-032ACC368805}">
      <dgm:prSet/>
      <dgm:spPr>
        <a:ln>
          <a:solidFill>
            <a:schemeClr val="tx1"/>
          </a:solidFill>
        </a:ln>
      </dgm:spPr>
      <dgm:t>
        <a:bodyPr/>
        <a:lstStyle/>
        <a:p>
          <a:endParaRPr lang="zh-CN" altLang="en-US">
            <a:latin typeface="微软雅黑" panose="020B0503020204020204" pitchFamily="34" charset="-122"/>
            <a:ea typeface="微软雅黑" panose="020B0503020204020204" pitchFamily="34" charset="-122"/>
          </a:endParaRPr>
        </a:p>
      </dgm:t>
    </dgm:pt>
    <dgm:pt modelId="{3EC8B212-350E-40A1-9FB1-3E9F0A68EE7E}" type="sibTrans" cxnId="{98ED3AF2-DBC5-4021-8C34-032ACC368805}">
      <dgm:prSet/>
      <dgm:spPr/>
      <dgm:t>
        <a:bodyPr/>
        <a:lstStyle/>
        <a:p>
          <a:endParaRPr lang="zh-CN" altLang="en-US">
            <a:latin typeface="微软雅黑" panose="020B0503020204020204" pitchFamily="34" charset="-122"/>
            <a:ea typeface="微软雅黑" panose="020B0503020204020204" pitchFamily="34" charset="-122"/>
          </a:endParaRPr>
        </a:p>
      </dgm:t>
    </dgm:pt>
    <dgm:pt modelId="{406B6310-01BC-401B-86E3-B15D62E56D98}" type="pres">
      <dgm:prSet presAssocID="{636664C6-1700-48C6-B2D4-362C882A40AD}" presName="hierChild1" presStyleCnt="0">
        <dgm:presLayoutVars>
          <dgm:orgChart val="1"/>
          <dgm:chPref val="1"/>
          <dgm:dir/>
          <dgm:animOne val="branch"/>
          <dgm:animLvl val="lvl"/>
          <dgm:resizeHandles/>
        </dgm:presLayoutVars>
      </dgm:prSet>
      <dgm:spPr/>
    </dgm:pt>
    <dgm:pt modelId="{B4E5B612-7334-41AE-AFA5-97881728BB1C}" type="pres">
      <dgm:prSet presAssocID="{A394E005-463D-4F14-93AD-6889F6252DAB}" presName="hierRoot1" presStyleCnt="0">
        <dgm:presLayoutVars>
          <dgm:hierBranch val="init"/>
        </dgm:presLayoutVars>
      </dgm:prSet>
      <dgm:spPr/>
    </dgm:pt>
    <dgm:pt modelId="{537C31E8-B8D1-4975-AB6E-6A0F631D1FBF}" type="pres">
      <dgm:prSet presAssocID="{A394E005-463D-4F14-93AD-6889F6252DAB}" presName="rootComposite1" presStyleCnt="0"/>
      <dgm:spPr/>
    </dgm:pt>
    <dgm:pt modelId="{70A39F33-082B-4FB9-8584-327D4B0114A6}" type="pres">
      <dgm:prSet presAssocID="{A394E005-463D-4F14-93AD-6889F6252DAB}" presName="rootText1" presStyleLbl="node0" presStyleIdx="0" presStyleCnt="1" custLinFactY="-22252" custLinFactNeighborX="6096" custLinFactNeighborY="-100000">
        <dgm:presLayoutVars>
          <dgm:chPref val="3"/>
        </dgm:presLayoutVars>
      </dgm:prSet>
      <dgm:spPr/>
    </dgm:pt>
    <dgm:pt modelId="{659EFF68-A17F-473E-8F19-D500AA6BD040}" type="pres">
      <dgm:prSet presAssocID="{A394E005-463D-4F14-93AD-6889F6252DAB}" presName="rootConnector1" presStyleLbl="node1" presStyleIdx="0" presStyleCnt="0"/>
      <dgm:spPr/>
    </dgm:pt>
    <dgm:pt modelId="{C83128DD-E8D5-49D9-8002-6D98173D3147}" type="pres">
      <dgm:prSet presAssocID="{A394E005-463D-4F14-93AD-6889F6252DAB}" presName="hierChild2" presStyleCnt="0"/>
      <dgm:spPr/>
    </dgm:pt>
    <dgm:pt modelId="{24DA2D39-0EA4-4862-A86E-2D63BD684EAD}" type="pres">
      <dgm:prSet presAssocID="{B01E7251-77A0-4415-A2DA-C726628BFFC2}" presName="Name64" presStyleLbl="parChTrans1D2" presStyleIdx="0" presStyleCnt="5"/>
      <dgm:spPr/>
    </dgm:pt>
    <dgm:pt modelId="{EDBEC433-BD35-4FB1-A766-68AF4F5541A7}" type="pres">
      <dgm:prSet presAssocID="{9A234CBE-AEC1-49C0-A939-BF8880B13697}" presName="hierRoot2" presStyleCnt="0">
        <dgm:presLayoutVars>
          <dgm:hierBranch val="init"/>
        </dgm:presLayoutVars>
      </dgm:prSet>
      <dgm:spPr/>
    </dgm:pt>
    <dgm:pt modelId="{C76094C6-5678-4301-94E5-84F90AC91500}" type="pres">
      <dgm:prSet presAssocID="{9A234CBE-AEC1-49C0-A939-BF8880B13697}" presName="rootComposite" presStyleCnt="0"/>
      <dgm:spPr/>
    </dgm:pt>
    <dgm:pt modelId="{CD61ADEE-384C-4D95-88FA-A397A70DF4A2}" type="pres">
      <dgm:prSet presAssocID="{9A234CBE-AEC1-49C0-A939-BF8880B13697}" presName="rootText" presStyleLbl="node2" presStyleIdx="0" presStyleCnt="5">
        <dgm:presLayoutVars>
          <dgm:chPref val="3"/>
        </dgm:presLayoutVars>
      </dgm:prSet>
      <dgm:spPr/>
    </dgm:pt>
    <dgm:pt modelId="{58EF227E-4399-4233-AF54-B4AA33E3EABC}" type="pres">
      <dgm:prSet presAssocID="{9A234CBE-AEC1-49C0-A939-BF8880B13697}" presName="rootConnector" presStyleLbl="node2" presStyleIdx="0" presStyleCnt="5"/>
      <dgm:spPr/>
    </dgm:pt>
    <dgm:pt modelId="{889CC39E-64DD-4AC4-8C65-0D1D783C5A21}" type="pres">
      <dgm:prSet presAssocID="{9A234CBE-AEC1-49C0-A939-BF8880B13697}" presName="hierChild4" presStyleCnt="0"/>
      <dgm:spPr/>
    </dgm:pt>
    <dgm:pt modelId="{2EB8513F-C2B5-486E-B106-A41DE0B4C31E}" type="pres">
      <dgm:prSet presAssocID="{9A234CBE-AEC1-49C0-A939-BF8880B13697}" presName="hierChild5" presStyleCnt="0"/>
      <dgm:spPr/>
    </dgm:pt>
    <dgm:pt modelId="{884722BC-B6C8-47C9-B58E-9804321EAB06}" type="pres">
      <dgm:prSet presAssocID="{B9BF742A-94A4-46E6-8AEF-B7815E2F0F3A}" presName="Name64" presStyleLbl="parChTrans1D2" presStyleIdx="1" presStyleCnt="5"/>
      <dgm:spPr/>
    </dgm:pt>
    <dgm:pt modelId="{006264DB-70D0-4A2E-A885-F477A99E33F8}" type="pres">
      <dgm:prSet presAssocID="{6B7336FB-25D0-45BC-9051-219CC80B5683}" presName="hierRoot2" presStyleCnt="0">
        <dgm:presLayoutVars>
          <dgm:hierBranch val="init"/>
        </dgm:presLayoutVars>
      </dgm:prSet>
      <dgm:spPr/>
    </dgm:pt>
    <dgm:pt modelId="{8DE4A42D-0845-4E58-9129-E99306016659}" type="pres">
      <dgm:prSet presAssocID="{6B7336FB-25D0-45BC-9051-219CC80B5683}" presName="rootComposite" presStyleCnt="0"/>
      <dgm:spPr/>
    </dgm:pt>
    <dgm:pt modelId="{E2A2D17C-5BD3-4A9E-848D-5D50D09F264C}" type="pres">
      <dgm:prSet presAssocID="{6B7336FB-25D0-45BC-9051-219CC80B5683}" presName="rootText" presStyleLbl="node2" presStyleIdx="1" presStyleCnt="5">
        <dgm:presLayoutVars>
          <dgm:chPref val="3"/>
        </dgm:presLayoutVars>
      </dgm:prSet>
      <dgm:spPr/>
    </dgm:pt>
    <dgm:pt modelId="{536F72DA-5E30-4525-8751-A55F3F0D018B}" type="pres">
      <dgm:prSet presAssocID="{6B7336FB-25D0-45BC-9051-219CC80B5683}" presName="rootConnector" presStyleLbl="node2" presStyleIdx="1" presStyleCnt="5"/>
      <dgm:spPr/>
    </dgm:pt>
    <dgm:pt modelId="{AD5C2E2E-41BB-40A5-9ADD-0B7BF0EC986D}" type="pres">
      <dgm:prSet presAssocID="{6B7336FB-25D0-45BC-9051-219CC80B5683}" presName="hierChild4" presStyleCnt="0"/>
      <dgm:spPr/>
    </dgm:pt>
    <dgm:pt modelId="{2B8C689F-F3D7-4B39-8327-8E39E3594C1A}" type="pres">
      <dgm:prSet presAssocID="{6B7336FB-25D0-45BC-9051-219CC80B5683}" presName="hierChild5" presStyleCnt="0"/>
      <dgm:spPr/>
    </dgm:pt>
    <dgm:pt modelId="{B229C942-25F8-4E45-ADC6-813B7A2F8EF4}" type="pres">
      <dgm:prSet presAssocID="{4EC2E33A-648F-4B0F-86DF-6D1686E397C0}" presName="Name64" presStyleLbl="parChTrans1D2" presStyleIdx="2" presStyleCnt="5"/>
      <dgm:spPr/>
    </dgm:pt>
    <dgm:pt modelId="{1C182A2A-C563-468C-8DA9-EE18DE529293}" type="pres">
      <dgm:prSet presAssocID="{2FC0CAAA-10EB-4C41-A88C-88803DFC8B20}" presName="hierRoot2" presStyleCnt="0">
        <dgm:presLayoutVars>
          <dgm:hierBranch val="init"/>
        </dgm:presLayoutVars>
      </dgm:prSet>
      <dgm:spPr/>
    </dgm:pt>
    <dgm:pt modelId="{D1B64315-D1A5-4CB0-A64A-C322B3DA1EF9}" type="pres">
      <dgm:prSet presAssocID="{2FC0CAAA-10EB-4C41-A88C-88803DFC8B20}" presName="rootComposite" presStyleCnt="0"/>
      <dgm:spPr/>
    </dgm:pt>
    <dgm:pt modelId="{AAC80D07-2B0B-4E63-958F-223B3A9E6BB9}" type="pres">
      <dgm:prSet presAssocID="{2FC0CAAA-10EB-4C41-A88C-88803DFC8B20}" presName="rootText" presStyleLbl="node2" presStyleIdx="2" presStyleCnt="5">
        <dgm:presLayoutVars>
          <dgm:chPref val="3"/>
        </dgm:presLayoutVars>
      </dgm:prSet>
      <dgm:spPr/>
    </dgm:pt>
    <dgm:pt modelId="{C2E2FEAB-19AE-4AFB-8ABF-BD31FEC379AD}" type="pres">
      <dgm:prSet presAssocID="{2FC0CAAA-10EB-4C41-A88C-88803DFC8B20}" presName="rootConnector" presStyleLbl="node2" presStyleIdx="2" presStyleCnt="5"/>
      <dgm:spPr/>
    </dgm:pt>
    <dgm:pt modelId="{F5B2E140-EC22-4510-9BA0-98E0757325B0}" type="pres">
      <dgm:prSet presAssocID="{2FC0CAAA-10EB-4C41-A88C-88803DFC8B20}" presName="hierChild4" presStyleCnt="0"/>
      <dgm:spPr/>
    </dgm:pt>
    <dgm:pt modelId="{9181049B-5F3F-4507-A281-726A64BFC066}" type="pres">
      <dgm:prSet presAssocID="{2FC0CAAA-10EB-4C41-A88C-88803DFC8B20}" presName="hierChild5" presStyleCnt="0"/>
      <dgm:spPr/>
    </dgm:pt>
    <dgm:pt modelId="{4B325828-C15E-4DF0-B6B0-DDDB4CF0E643}" type="pres">
      <dgm:prSet presAssocID="{DAC763FF-1B7A-4E90-8213-08CC96223BDB}" presName="Name64" presStyleLbl="parChTrans1D2" presStyleIdx="3" presStyleCnt="5"/>
      <dgm:spPr/>
    </dgm:pt>
    <dgm:pt modelId="{4DBA521A-092E-482A-A477-CA6E3BA052DC}" type="pres">
      <dgm:prSet presAssocID="{77BFFF80-BDFF-4B6C-806C-681C95D7D636}" presName="hierRoot2" presStyleCnt="0">
        <dgm:presLayoutVars>
          <dgm:hierBranch val="init"/>
        </dgm:presLayoutVars>
      </dgm:prSet>
      <dgm:spPr/>
    </dgm:pt>
    <dgm:pt modelId="{8BBE35CD-7756-4ED8-BE07-A5F567A40D4B}" type="pres">
      <dgm:prSet presAssocID="{77BFFF80-BDFF-4B6C-806C-681C95D7D636}" presName="rootComposite" presStyleCnt="0"/>
      <dgm:spPr/>
    </dgm:pt>
    <dgm:pt modelId="{330A428C-B9C0-4591-891D-9AEF39548120}" type="pres">
      <dgm:prSet presAssocID="{77BFFF80-BDFF-4B6C-806C-681C95D7D636}" presName="rootText" presStyleLbl="node2" presStyleIdx="3" presStyleCnt="5">
        <dgm:presLayoutVars>
          <dgm:chPref val="3"/>
        </dgm:presLayoutVars>
      </dgm:prSet>
      <dgm:spPr/>
    </dgm:pt>
    <dgm:pt modelId="{482ADC69-021E-47B2-BFDB-A83DF42F8487}" type="pres">
      <dgm:prSet presAssocID="{77BFFF80-BDFF-4B6C-806C-681C95D7D636}" presName="rootConnector" presStyleLbl="node2" presStyleIdx="3" presStyleCnt="5"/>
      <dgm:spPr/>
    </dgm:pt>
    <dgm:pt modelId="{7378012D-09E5-4452-85E3-5065951D674E}" type="pres">
      <dgm:prSet presAssocID="{77BFFF80-BDFF-4B6C-806C-681C95D7D636}" presName="hierChild4" presStyleCnt="0"/>
      <dgm:spPr/>
    </dgm:pt>
    <dgm:pt modelId="{D50110A8-6F99-4AD1-911F-5006E4066897}" type="pres">
      <dgm:prSet presAssocID="{77BFFF80-BDFF-4B6C-806C-681C95D7D636}" presName="hierChild5" presStyleCnt="0"/>
      <dgm:spPr/>
    </dgm:pt>
    <dgm:pt modelId="{DFD1A3E1-33C5-413B-AC5D-BBD3797529E6}" type="pres">
      <dgm:prSet presAssocID="{14B91192-4EF2-4E4E-9AFF-5485B8DE5E51}" presName="Name64" presStyleLbl="parChTrans1D2" presStyleIdx="4" presStyleCnt="5"/>
      <dgm:spPr/>
    </dgm:pt>
    <dgm:pt modelId="{036D12BF-54B3-46B7-B3EE-F17EA565268B}" type="pres">
      <dgm:prSet presAssocID="{D8D05F47-55F0-411A-A728-55FA6D808479}" presName="hierRoot2" presStyleCnt="0">
        <dgm:presLayoutVars>
          <dgm:hierBranch val="init"/>
        </dgm:presLayoutVars>
      </dgm:prSet>
      <dgm:spPr/>
    </dgm:pt>
    <dgm:pt modelId="{87FE99D7-8C1A-46EF-9BC3-32E47EDE6C57}" type="pres">
      <dgm:prSet presAssocID="{D8D05F47-55F0-411A-A728-55FA6D808479}" presName="rootComposite" presStyleCnt="0"/>
      <dgm:spPr/>
    </dgm:pt>
    <dgm:pt modelId="{EF04FEC9-CD8A-49FD-A88A-F03FC69EEA18}" type="pres">
      <dgm:prSet presAssocID="{D8D05F47-55F0-411A-A728-55FA6D808479}" presName="rootText" presStyleLbl="node2" presStyleIdx="4" presStyleCnt="5">
        <dgm:presLayoutVars>
          <dgm:chPref val="3"/>
        </dgm:presLayoutVars>
      </dgm:prSet>
      <dgm:spPr/>
    </dgm:pt>
    <dgm:pt modelId="{8937A386-33A1-4226-BDE4-F615E27515A8}" type="pres">
      <dgm:prSet presAssocID="{D8D05F47-55F0-411A-A728-55FA6D808479}" presName="rootConnector" presStyleLbl="node2" presStyleIdx="4" presStyleCnt="5"/>
      <dgm:spPr/>
    </dgm:pt>
    <dgm:pt modelId="{88B0DE78-585F-4DB7-89D2-D41888502486}" type="pres">
      <dgm:prSet presAssocID="{D8D05F47-55F0-411A-A728-55FA6D808479}" presName="hierChild4" presStyleCnt="0"/>
      <dgm:spPr/>
    </dgm:pt>
    <dgm:pt modelId="{6570F3C6-1DE8-48C9-9344-071A71FD9291}" type="pres">
      <dgm:prSet presAssocID="{D8D05F47-55F0-411A-A728-55FA6D808479}" presName="hierChild5" presStyleCnt="0"/>
      <dgm:spPr/>
    </dgm:pt>
    <dgm:pt modelId="{EBC5CAC0-EF5E-4171-86C5-F1A4B1CB14D7}" type="pres">
      <dgm:prSet presAssocID="{A394E005-463D-4F14-93AD-6889F6252DAB}" presName="hierChild3" presStyleCnt="0"/>
      <dgm:spPr/>
    </dgm:pt>
  </dgm:ptLst>
  <dgm:cxnLst>
    <dgm:cxn modelId="{3CF97715-605D-4493-A0FA-1B9BDB6C4DEA}" type="presOf" srcId="{4EC2E33A-648F-4B0F-86DF-6D1686E397C0}" destId="{B229C942-25F8-4E45-ADC6-813B7A2F8EF4}" srcOrd="0" destOrd="0" presId="urn:microsoft.com/office/officeart/2009/3/layout/HorizontalOrganizationChart"/>
    <dgm:cxn modelId="{C11C3819-67FD-4F29-B1B2-C411818985E9}" type="presOf" srcId="{DAC763FF-1B7A-4E90-8213-08CC96223BDB}" destId="{4B325828-C15E-4DF0-B6B0-DDDB4CF0E643}" srcOrd="0" destOrd="0" presId="urn:microsoft.com/office/officeart/2009/3/layout/HorizontalOrganizationChart"/>
    <dgm:cxn modelId="{0E915929-DC4A-4F87-8A98-0CD2A37D0AD1}" type="presOf" srcId="{636664C6-1700-48C6-B2D4-362C882A40AD}" destId="{406B6310-01BC-401B-86E3-B15D62E56D98}" srcOrd="0" destOrd="0" presId="urn:microsoft.com/office/officeart/2009/3/layout/HorizontalOrganizationChart"/>
    <dgm:cxn modelId="{1F1CCD2F-62BD-4861-8554-98D6B8FE48F7}" type="presOf" srcId="{2FC0CAAA-10EB-4C41-A88C-88803DFC8B20}" destId="{C2E2FEAB-19AE-4AFB-8ABF-BD31FEC379AD}" srcOrd="1" destOrd="0" presId="urn:microsoft.com/office/officeart/2009/3/layout/HorizontalOrganizationChart"/>
    <dgm:cxn modelId="{500B9E33-0691-4593-BB67-E0CA6D21CEBC}" type="presOf" srcId="{B9BF742A-94A4-46E6-8AEF-B7815E2F0F3A}" destId="{884722BC-B6C8-47C9-B58E-9804321EAB06}" srcOrd="0" destOrd="0" presId="urn:microsoft.com/office/officeart/2009/3/layout/HorizontalOrganizationChart"/>
    <dgm:cxn modelId="{9B858D3C-E684-4E69-BA8F-2EDB756DAE4B}" type="presOf" srcId="{14B91192-4EF2-4E4E-9AFF-5485B8DE5E51}" destId="{DFD1A3E1-33C5-413B-AC5D-BBD3797529E6}" srcOrd="0" destOrd="0" presId="urn:microsoft.com/office/officeart/2009/3/layout/HorizontalOrganizationChart"/>
    <dgm:cxn modelId="{1CD7E75B-708B-44B3-A639-4803E5A26747}" srcId="{A394E005-463D-4F14-93AD-6889F6252DAB}" destId="{2FC0CAAA-10EB-4C41-A88C-88803DFC8B20}" srcOrd="2" destOrd="0" parTransId="{4EC2E33A-648F-4B0F-86DF-6D1686E397C0}" sibTransId="{2FB53EF0-0A03-4F6A-95FE-A22F85077E18}"/>
    <dgm:cxn modelId="{8C85F750-7660-436A-BAA5-48A0893374E2}" type="presOf" srcId="{6B7336FB-25D0-45BC-9051-219CC80B5683}" destId="{E2A2D17C-5BD3-4A9E-848D-5D50D09F264C}" srcOrd="0" destOrd="0" presId="urn:microsoft.com/office/officeart/2009/3/layout/HorizontalOrganizationChart"/>
    <dgm:cxn modelId="{E2704572-E609-49AA-8F09-66DD7D32F532}" type="presOf" srcId="{D8D05F47-55F0-411A-A728-55FA6D808479}" destId="{8937A386-33A1-4226-BDE4-F615E27515A8}" srcOrd="1" destOrd="0" presId="urn:microsoft.com/office/officeart/2009/3/layout/HorizontalOrganizationChart"/>
    <dgm:cxn modelId="{D8AF6852-6FA9-498C-BD18-3ED2B13732F5}" type="presOf" srcId="{A394E005-463D-4F14-93AD-6889F6252DAB}" destId="{659EFF68-A17F-473E-8F19-D500AA6BD040}" srcOrd="1" destOrd="0" presId="urn:microsoft.com/office/officeart/2009/3/layout/HorizontalOrganizationChart"/>
    <dgm:cxn modelId="{6E3E2953-00A9-4D80-9921-71E8393DFD58}" type="presOf" srcId="{B01E7251-77A0-4415-A2DA-C726628BFFC2}" destId="{24DA2D39-0EA4-4862-A86E-2D63BD684EAD}" srcOrd="0" destOrd="0" presId="urn:microsoft.com/office/officeart/2009/3/layout/HorizontalOrganizationChart"/>
    <dgm:cxn modelId="{56288274-9575-4B1A-B0E3-15693E0AE675}" type="presOf" srcId="{A394E005-463D-4F14-93AD-6889F6252DAB}" destId="{70A39F33-082B-4FB9-8584-327D4B0114A6}" srcOrd="0" destOrd="0" presId="urn:microsoft.com/office/officeart/2009/3/layout/HorizontalOrganizationChart"/>
    <dgm:cxn modelId="{0A2F2C83-50EE-4147-BE37-FC7309ED1BB4}" type="presOf" srcId="{77BFFF80-BDFF-4B6C-806C-681C95D7D636}" destId="{330A428C-B9C0-4591-891D-9AEF39548120}" srcOrd="0" destOrd="0" presId="urn:microsoft.com/office/officeart/2009/3/layout/HorizontalOrganizationChart"/>
    <dgm:cxn modelId="{0D063492-A35E-4A70-9BA3-958AA8891E69}" type="presOf" srcId="{D8D05F47-55F0-411A-A728-55FA6D808479}" destId="{EF04FEC9-CD8A-49FD-A88A-F03FC69EEA18}" srcOrd="0" destOrd="0" presId="urn:microsoft.com/office/officeart/2009/3/layout/HorizontalOrganizationChart"/>
    <dgm:cxn modelId="{5B6BA1B0-2427-4301-985E-FA41D9566CD2}" type="presOf" srcId="{77BFFF80-BDFF-4B6C-806C-681C95D7D636}" destId="{482ADC69-021E-47B2-BFDB-A83DF42F8487}" srcOrd="1" destOrd="0" presId="urn:microsoft.com/office/officeart/2009/3/layout/HorizontalOrganizationChart"/>
    <dgm:cxn modelId="{B450CFB3-181F-449D-8451-8E420BE2C548}" type="presOf" srcId="{9A234CBE-AEC1-49C0-A939-BF8880B13697}" destId="{58EF227E-4399-4233-AF54-B4AA33E3EABC}" srcOrd="1" destOrd="0" presId="urn:microsoft.com/office/officeart/2009/3/layout/HorizontalOrganizationChart"/>
    <dgm:cxn modelId="{F5483AB6-BE44-40C7-810E-528722BD908E}" type="presOf" srcId="{9A234CBE-AEC1-49C0-A939-BF8880B13697}" destId="{CD61ADEE-384C-4D95-88FA-A397A70DF4A2}" srcOrd="0" destOrd="0" presId="urn:microsoft.com/office/officeart/2009/3/layout/HorizontalOrganizationChart"/>
    <dgm:cxn modelId="{0DDFA4E6-FF1B-45AC-B32B-03403B08F9EA}" type="presOf" srcId="{2FC0CAAA-10EB-4C41-A88C-88803DFC8B20}" destId="{AAC80D07-2B0B-4E63-958F-223B3A9E6BB9}" srcOrd="0" destOrd="0" presId="urn:microsoft.com/office/officeart/2009/3/layout/HorizontalOrganizationChart"/>
    <dgm:cxn modelId="{D9AA6CE8-D3C1-485C-B361-4C9D21D362C9}" type="presOf" srcId="{6B7336FB-25D0-45BC-9051-219CC80B5683}" destId="{536F72DA-5E30-4525-8751-A55F3F0D018B}" srcOrd="1" destOrd="0" presId="urn:microsoft.com/office/officeart/2009/3/layout/HorizontalOrganizationChart"/>
    <dgm:cxn modelId="{6814BDEB-85A2-4669-B249-03C59AB97FE9}" srcId="{A394E005-463D-4F14-93AD-6889F6252DAB}" destId="{D8D05F47-55F0-411A-A728-55FA6D808479}" srcOrd="4" destOrd="0" parTransId="{14B91192-4EF2-4E4E-9AFF-5485B8DE5E51}" sibTransId="{BEC77D7B-F52A-4B58-8AC2-5D53C1E2989E}"/>
    <dgm:cxn modelId="{98ED3AF2-DBC5-4021-8C34-032ACC368805}" srcId="{A394E005-463D-4F14-93AD-6889F6252DAB}" destId="{9A234CBE-AEC1-49C0-A939-BF8880B13697}" srcOrd="0" destOrd="0" parTransId="{B01E7251-77A0-4415-A2DA-C726628BFFC2}" sibTransId="{3EC8B212-350E-40A1-9FB1-3E9F0A68EE7E}"/>
    <dgm:cxn modelId="{A99F71FD-C09B-489B-8D54-E51F3AC312B2}" srcId="{636664C6-1700-48C6-B2D4-362C882A40AD}" destId="{A394E005-463D-4F14-93AD-6889F6252DAB}" srcOrd="0" destOrd="0" parTransId="{918F3E1C-7859-451B-8F78-B18E2A72F6DB}" sibTransId="{494EA339-36FB-42F4-97F2-D8E430582645}"/>
    <dgm:cxn modelId="{E5B271FD-2B93-4235-9932-E79B502056DC}" srcId="{A394E005-463D-4F14-93AD-6889F6252DAB}" destId="{6B7336FB-25D0-45BC-9051-219CC80B5683}" srcOrd="1" destOrd="0" parTransId="{B9BF742A-94A4-46E6-8AEF-B7815E2F0F3A}" sibTransId="{827F5052-5791-45E0-99F2-E819B25108B5}"/>
    <dgm:cxn modelId="{051C81FE-B233-4E47-A977-FA9A610DD189}" srcId="{A394E005-463D-4F14-93AD-6889F6252DAB}" destId="{77BFFF80-BDFF-4B6C-806C-681C95D7D636}" srcOrd="3" destOrd="0" parTransId="{DAC763FF-1B7A-4E90-8213-08CC96223BDB}" sibTransId="{E9A2B789-F2ED-40C9-958F-BE742A595950}"/>
    <dgm:cxn modelId="{BAEA590B-083A-4A74-8022-B80601C59AE8}" type="presParOf" srcId="{406B6310-01BC-401B-86E3-B15D62E56D98}" destId="{B4E5B612-7334-41AE-AFA5-97881728BB1C}" srcOrd="0" destOrd="0" presId="urn:microsoft.com/office/officeart/2009/3/layout/HorizontalOrganizationChart"/>
    <dgm:cxn modelId="{3182D860-D479-4A1F-8536-E4427D5AB100}" type="presParOf" srcId="{B4E5B612-7334-41AE-AFA5-97881728BB1C}" destId="{537C31E8-B8D1-4975-AB6E-6A0F631D1FBF}" srcOrd="0" destOrd="0" presId="urn:microsoft.com/office/officeart/2009/3/layout/HorizontalOrganizationChart"/>
    <dgm:cxn modelId="{D21FB2F9-73E3-49C6-8EFE-52126FD7524F}" type="presParOf" srcId="{537C31E8-B8D1-4975-AB6E-6A0F631D1FBF}" destId="{70A39F33-082B-4FB9-8584-327D4B0114A6}" srcOrd="0" destOrd="0" presId="urn:microsoft.com/office/officeart/2009/3/layout/HorizontalOrganizationChart"/>
    <dgm:cxn modelId="{FA58A685-CFB6-482C-8443-F62C724E64B2}" type="presParOf" srcId="{537C31E8-B8D1-4975-AB6E-6A0F631D1FBF}" destId="{659EFF68-A17F-473E-8F19-D500AA6BD040}" srcOrd="1" destOrd="0" presId="urn:microsoft.com/office/officeart/2009/3/layout/HorizontalOrganizationChart"/>
    <dgm:cxn modelId="{3D9A6E70-7830-4489-B09B-7626C3C4352A}" type="presParOf" srcId="{B4E5B612-7334-41AE-AFA5-97881728BB1C}" destId="{C83128DD-E8D5-49D9-8002-6D98173D3147}" srcOrd="1" destOrd="0" presId="urn:microsoft.com/office/officeart/2009/3/layout/HorizontalOrganizationChart"/>
    <dgm:cxn modelId="{8DB39CF2-465A-412C-84DA-F6129ACC83ED}" type="presParOf" srcId="{C83128DD-E8D5-49D9-8002-6D98173D3147}" destId="{24DA2D39-0EA4-4862-A86E-2D63BD684EAD}" srcOrd="0" destOrd="0" presId="urn:microsoft.com/office/officeart/2009/3/layout/HorizontalOrganizationChart"/>
    <dgm:cxn modelId="{A6B52E22-039A-454A-AE4B-90F7C7170014}" type="presParOf" srcId="{C83128DD-E8D5-49D9-8002-6D98173D3147}" destId="{EDBEC433-BD35-4FB1-A766-68AF4F5541A7}" srcOrd="1" destOrd="0" presId="urn:microsoft.com/office/officeart/2009/3/layout/HorizontalOrganizationChart"/>
    <dgm:cxn modelId="{99BD78B1-D051-46BD-AD49-A70313309184}" type="presParOf" srcId="{EDBEC433-BD35-4FB1-A766-68AF4F5541A7}" destId="{C76094C6-5678-4301-94E5-84F90AC91500}" srcOrd="0" destOrd="0" presId="urn:microsoft.com/office/officeart/2009/3/layout/HorizontalOrganizationChart"/>
    <dgm:cxn modelId="{858C0196-5AEB-4C9F-B5EB-3F41756182AD}" type="presParOf" srcId="{C76094C6-5678-4301-94E5-84F90AC91500}" destId="{CD61ADEE-384C-4D95-88FA-A397A70DF4A2}" srcOrd="0" destOrd="0" presId="urn:microsoft.com/office/officeart/2009/3/layout/HorizontalOrganizationChart"/>
    <dgm:cxn modelId="{5BB8AA5E-02E4-4393-AFF8-52742926273A}" type="presParOf" srcId="{C76094C6-5678-4301-94E5-84F90AC91500}" destId="{58EF227E-4399-4233-AF54-B4AA33E3EABC}" srcOrd="1" destOrd="0" presId="urn:microsoft.com/office/officeart/2009/3/layout/HorizontalOrganizationChart"/>
    <dgm:cxn modelId="{42226D7A-075E-447D-AA50-B292A183E306}" type="presParOf" srcId="{EDBEC433-BD35-4FB1-A766-68AF4F5541A7}" destId="{889CC39E-64DD-4AC4-8C65-0D1D783C5A21}" srcOrd="1" destOrd="0" presId="urn:microsoft.com/office/officeart/2009/3/layout/HorizontalOrganizationChart"/>
    <dgm:cxn modelId="{5C623FD0-041F-4BA3-A78B-A9640C5D5BBE}" type="presParOf" srcId="{EDBEC433-BD35-4FB1-A766-68AF4F5541A7}" destId="{2EB8513F-C2B5-486E-B106-A41DE0B4C31E}" srcOrd="2" destOrd="0" presId="urn:microsoft.com/office/officeart/2009/3/layout/HorizontalOrganizationChart"/>
    <dgm:cxn modelId="{AEDDFF5C-D019-45E1-A03D-8AD0E80004A7}" type="presParOf" srcId="{C83128DD-E8D5-49D9-8002-6D98173D3147}" destId="{884722BC-B6C8-47C9-B58E-9804321EAB06}" srcOrd="2" destOrd="0" presId="urn:microsoft.com/office/officeart/2009/3/layout/HorizontalOrganizationChart"/>
    <dgm:cxn modelId="{CDCE7A62-66A0-4FB8-A464-FB81DFF71A5D}" type="presParOf" srcId="{C83128DD-E8D5-49D9-8002-6D98173D3147}" destId="{006264DB-70D0-4A2E-A885-F477A99E33F8}" srcOrd="3" destOrd="0" presId="urn:microsoft.com/office/officeart/2009/3/layout/HorizontalOrganizationChart"/>
    <dgm:cxn modelId="{DF2023C9-79EC-45A1-B40C-FAC2884833AD}" type="presParOf" srcId="{006264DB-70D0-4A2E-A885-F477A99E33F8}" destId="{8DE4A42D-0845-4E58-9129-E99306016659}" srcOrd="0" destOrd="0" presId="urn:microsoft.com/office/officeart/2009/3/layout/HorizontalOrganizationChart"/>
    <dgm:cxn modelId="{3F67FA1D-2864-4AAD-BE90-767A798AFE78}" type="presParOf" srcId="{8DE4A42D-0845-4E58-9129-E99306016659}" destId="{E2A2D17C-5BD3-4A9E-848D-5D50D09F264C}" srcOrd="0" destOrd="0" presId="urn:microsoft.com/office/officeart/2009/3/layout/HorizontalOrganizationChart"/>
    <dgm:cxn modelId="{54823DB3-0B0D-4800-9993-DDB18F9549D1}" type="presParOf" srcId="{8DE4A42D-0845-4E58-9129-E99306016659}" destId="{536F72DA-5E30-4525-8751-A55F3F0D018B}" srcOrd="1" destOrd="0" presId="urn:microsoft.com/office/officeart/2009/3/layout/HorizontalOrganizationChart"/>
    <dgm:cxn modelId="{3E869DB3-AACB-45A5-A0C6-F399532BB502}" type="presParOf" srcId="{006264DB-70D0-4A2E-A885-F477A99E33F8}" destId="{AD5C2E2E-41BB-40A5-9ADD-0B7BF0EC986D}" srcOrd="1" destOrd="0" presId="urn:microsoft.com/office/officeart/2009/3/layout/HorizontalOrganizationChart"/>
    <dgm:cxn modelId="{AB62E72E-2A1C-471A-B4BD-8C3316B75DFB}" type="presParOf" srcId="{006264DB-70D0-4A2E-A885-F477A99E33F8}" destId="{2B8C689F-F3D7-4B39-8327-8E39E3594C1A}" srcOrd="2" destOrd="0" presId="urn:microsoft.com/office/officeart/2009/3/layout/HorizontalOrganizationChart"/>
    <dgm:cxn modelId="{125D0339-6F28-4837-BABE-537B0D5920C5}" type="presParOf" srcId="{C83128DD-E8D5-49D9-8002-6D98173D3147}" destId="{B229C942-25F8-4E45-ADC6-813B7A2F8EF4}" srcOrd="4" destOrd="0" presId="urn:microsoft.com/office/officeart/2009/3/layout/HorizontalOrganizationChart"/>
    <dgm:cxn modelId="{10B1AF0D-D634-474A-8483-FE6D57358E99}" type="presParOf" srcId="{C83128DD-E8D5-49D9-8002-6D98173D3147}" destId="{1C182A2A-C563-468C-8DA9-EE18DE529293}" srcOrd="5" destOrd="0" presId="urn:microsoft.com/office/officeart/2009/3/layout/HorizontalOrganizationChart"/>
    <dgm:cxn modelId="{6D39BE4A-0EED-4593-A85B-BE8D712AA1B2}" type="presParOf" srcId="{1C182A2A-C563-468C-8DA9-EE18DE529293}" destId="{D1B64315-D1A5-4CB0-A64A-C322B3DA1EF9}" srcOrd="0" destOrd="0" presId="urn:microsoft.com/office/officeart/2009/3/layout/HorizontalOrganizationChart"/>
    <dgm:cxn modelId="{7CB3B1B3-E728-4E48-A8BA-201A0F09C088}" type="presParOf" srcId="{D1B64315-D1A5-4CB0-A64A-C322B3DA1EF9}" destId="{AAC80D07-2B0B-4E63-958F-223B3A9E6BB9}" srcOrd="0" destOrd="0" presId="urn:microsoft.com/office/officeart/2009/3/layout/HorizontalOrganizationChart"/>
    <dgm:cxn modelId="{9C293CDB-ECA3-4F98-86C5-76DCB286D94E}" type="presParOf" srcId="{D1B64315-D1A5-4CB0-A64A-C322B3DA1EF9}" destId="{C2E2FEAB-19AE-4AFB-8ABF-BD31FEC379AD}" srcOrd="1" destOrd="0" presId="urn:microsoft.com/office/officeart/2009/3/layout/HorizontalOrganizationChart"/>
    <dgm:cxn modelId="{F4CFED1B-55B9-4906-A04A-E66248F23BA3}" type="presParOf" srcId="{1C182A2A-C563-468C-8DA9-EE18DE529293}" destId="{F5B2E140-EC22-4510-9BA0-98E0757325B0}" srcOrd="1" destOrd="0" presId="urn:microsoft.com/office/officeart/2009/3/layout/HorizontalOrganizationChart"/>
    <dgm:cxn modelId="{9BE130DA-51B1-492C-9B8A-2820229C1808}" type="presParOf" srcId="{1C182A2A-C563-468C-8DA9-EE18DE529293}" destId="{9181049B-5F3F-4507-A281-726A64BFC066}" srcOrd="2" destOrd="0" presId="urn:microsoft.com/office/officeart/2009/3/layout/HorizontalOrganizationChart"/>
    <dgm:cxn modelId="{E5601A67-092C-4B0D-83DC-BBAC684F651A}" type="presParOf" srcId="{C83128DD-E8D5-49D9-8002-6D98173D3147}" destId="{4B325828-C15E-4DF0-B6B0-DDDB4CF0E643}" srcOrd="6" destOrd="0" presId="urn:microsoft.com/office/officeart/2009/3/layout/HorizontalOrganizationChart"/>
    <dgm:cxn modelId="{83D60475-7175-48F0-9828-D7FCC8B9158E}" type="presParOf" srcId="{C83128DD-E8D5-49D9-8002-6D98173D3147}" destId="{4DBA521A-092E-482A-A477-CA6E3BA052DC}" srcOrd="7" destOrd="0" presId="urn:microsoft.com/office/officeart/2009/3/layout/HorizontalOrganizationChart"/>
    <dgm:cxn modelId="{372C6898-72FE-4CB5-B822-A773755A7FAE}" type="presParOf" srcId="{4DBA521A-092E-482A-A477-CA6E3BA052DC}" destId="{8BBE35CD-7756-4ED8-BE07-A5F567A40D4B}" srcOrd="0" destOrd="0" presId="urn:microsoft.com/office/officeart/2009/3/layout/HorizontalOrganizationChart"/>
    <dgm:cxn modelId="{BFDF5849-0683-43C4-978C-B8FB7ED5AC0D}" type="presParOf" srcId="{8BBE35CD-7756-4ED8-BE07-A5F567A40D4B}" destId="{330A428C-B9C0-4591-891D-9AEF39548120}" srcOrd="0" destOrd="0" presId="urn:microsoft.com/office/officeart/2009/3/layout/HorizontalOrganizationChart"/>
    <dgm:cxn modelId="{498797E2-0A6C-473F-B56E-0C1EC8696638}" type="presParOf" srcId="{8BBE35CD-7756-4ED8-BE07-A5F567A40D4B}" destId="{482ADC69-021E-47B2-BFDB-A83DF42F8487}" srcOrd="1" destOrd="0" presId="urn:microsoft.com/office/officeart/2009/3/layout/HorizontalOrganizationChart"/>
    <dgm:cxn modelId="{649BAD7A-2B20-4E19-93BD-74B15A12582E}" type="presParOf" srcId="{4DBA521A-092E-482A-A477-CA6E3BA052DC}" destId="{7378012D-09E5-4452-85E3-5065951D674E}" srcOrd="1" destOrd="0" presId="urn:microsoft.com/office/officeart/2009/3/layout/HorizontalOrganizationChart"/>
    <dgm:cxn modelId="{3393FF0E-F8E1-4A31-BEA2-9ABAC042C6BE}" type="presParOf" srcId="{4DBA521A-092E-482A-A477-CA6E3BA052DC}" destId="{D50110A8-6F99-4AD1-911F-5006E4066897}" srcOrd="2" destOrd="0" presId="urn:microsoft.com/office/officeart/2009/3/layout/HorizontalOrganizationChart"/>
    <dgm:cxn modelId="{17CEDDD6-B569-481E-B830-DF21D0F28E63}" type="presParOf" srcId="{C83128DD-E8D5-49D9-8002-6D98173D3147}" destId="{DFD1A3E1-33C5-413B-AC5D-BBD3797529E6}" srcOrd="8" destOrd="0" presId="urn:microsoft.com/office/officeart/2009/3/layout/HorizontalOrganizationChart"/>
    <dgm:cxn modelId="{A728FD51-263E-4FE7-93F2-EC69CDD9281D}" type="presParOf" srcId="{C83128DD-E8D5-49D9-8002-6D98173D3147}" destId="{036D12BF-54B3-46B7-B3EE-F17EA565268B}" srcOrd="9" destOrd="0" presId="urn:microsoft.com/office/officeart/2009/3/layout/HorizontalOrganizationChart"/>
    <dgm:cxn modelId="{BB02370E-81AB-4CA1-804D-F277DCC97EE1}" type="presParOf" srcId="{036D12BF-54B3-46B7-B3EE-F17EA565268B}" destId="{87FE99D7-8C1A-46EF-9BC3-32E47EDE6C57}" srcOrd="0" destOrd="0" presId="urn:microsoft.com/office/officeart/2009/3/layout/HorizontalOrganizationChart"/>
    <dgm:cxn modelId="{0CE7DC2F-7FE9-4AA1-90CE-C576F75DBBE0}" type="presParOf" srcId="{87FE99D7-8C1A-46EF-9BC3-32E47EDE6C57}" destId="{EF04FEC9-CD8A-49FD-A88A-F03FC69EEA18}" srcOrd="0" destOrd="0" presId="urn:microsoft.com/office/officeart/2009/3/layout/HorizontalOrganizationChart"/>
    <dgm:cxn modelId="{AECF3715-83FB-4780-84A3-3522CA8501B9}" type="presParOf" srcId="{87FE99D7-8C1A-46EF-9BC3-32E47EDE6C57}" destId="{8937A386-33A1-4226-BDE4-F615E27515A8}" srcOrd="1" destOrd="0" presId="urn:microsoft.com/office/officeart/2009/3/layout/HorizontalOrganizationChart"/>
    <dgm:cxn modelId="{75F7C57F-BABC-46B7-AF16-03BD03857E69}" type="presParOf" srcId="{036D12BF-54B3-46B7-B3EE-F17EA565268B}" destId="{88B0DE78-585F-4DB7-89D2-D41888502486}" srcOrd="1" destOrd="0" presId="urn:microsoft.com/office/officeart/2009/3/layout/HorizontalOrganizationChart"/>
    <dgm:cxn modelId="{15E519F4-BBF8-4E4E-8DB7-48FE7490D274}" type="presParOf" srcId="{036D12BF-54B3-46B7-B3EE-F17EA565268B}" destId="{6570F3C6-1DE8-48C9-9344-071A71FD9291}" srcOrd="2" destOrd="0" presId="urn:microsoft.com/office/officeart/2009/3/layout/HorizontalOrganizationChart"/>
    <dgm:cxn modelId="{C25D5135-A2EF-4F7A-A931-EA5C327D88A8}" type="presParOf" srcId="{B4E5B612-7334-41AE-AFA5-97881728BB1C}" destId="{EBC5CAC0-EF5E-4171-86C5-F1A4B1CB14D7}"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35D340-1CB8-487F-8B08-8F1FBF181A5C}" type="doc">
      <dgm:prSet loTypeId="urn:microsoft.com/office/officeart/2008/layout/SquareAccentList" loCatId="list" qsTypeId="urn:microsoft.com/office/officeart/2005/8/quickstyle/simple1" qsCatId="simple" csTypeId="urn:microsoft.com/office/officeart/2005/8/colors/accent3_5" csCatId="accent3" phldr="1"/>
      <dgm:spPr/>
      <dgm:t>
        <a:bodyPr/>
        <a:lstStyle/>
        <a:p>
          <a:endParaRPr lang="zh-CN" altLang="en-US"/>
        </a:p>
      </dgm:t>
    </dgm:pt>
    <dgm:pt modelId="{179EE632-0AE8-4180-A3EE-AF28E259C5D9}">
      <dgm:prSet custT="1"/>
      <dgm:spPr/>
      <dgm:t>
        <a:bodyPr/>
        <a:lstStyle/>
        <a:p>
          <a:r>
            <a:rPr lang="zh-CN" altLang="en-US" sz="1800" b="1">
              <a:latin typeface="微软雅黑" panose="020B0503020204020204" pitchFamily="34" charset="-122"/>
              <a:ea typeface="微软雅黑" panose="020B0503020204020204" pitchFamily="34" charset="-122"/>
            </a:rPr>
            <a:t>推荐应用的优化方案：</a:t>
          </a:r>
          <a:endParaRPr lang="zh-CN" altLang="en-US" sz="1800" b="1" dirty="0">
            <a:latin typeface="微软雅黑" panose="020B0503020204020204" pitchFamily="34" charset="-122"/>
            <a:ea typeface="微软雅黑" panose="020B0503020204020204" pitchFamily="34" charset="-122"/>
          </a:endParaRPr>
        </a:p>
      </dgm:t>
    </dgm:pt>
    <dgm:pt modelId="{DF23FDB9-0C3C-4D44-B992-2FAA5A80B5A6}" type="parTrans" cxnId="{BEB45304-4A02-4DFA-B0F8-1441F45C2EDA}">
      <dgm:prSet/>
      <dgm:spPr/>
      <dgm:t>
        <a:bodyPr/>
        <a:lstStyle/>
        <a:p>
          <a:endParaRPr lang="zh-CN" altLang="en-US"/>
        </a:p>
      </dgm:t>
    </dgm:pt>
    <dgm:pt modelId="{24D9C5C7-B069-44FF-A677-26659FFA9414}" type="sibTrans" cxnId="{BEB45304-4A02-4DFA-B0F8-1441F45C2EDA}">
      <dgm:prSet/>
      <dgm:spPr/>
      <dgm:t>
        <a:bodyPr/>
        <a:lstStyle/>
        <a:p>
          <a:endParaRPr lang="zh-CN" altLang="en-US"/>
        </a:p>
      </dgm:t>
    </dgm:pt>
    <dgm:pt modelId="{44F27554-AF16-4476-879E-243EB6635E64}">
      <dgm:prSet custT="1"/>
      <dgm:spPr/>
      <dgm:t>
        <a:bodyPr/>
        <a:lstStyle/>
        <a:p>
          <a:r>
            <a:rPr lang="zh-CN" sz="1600" b="0" dirty="0">
              <a:latin typeface="微软雅黑" panose="020B0503020204020204" pitchFamily="34" charset="-122"/>
              <a:ea typeface="微软雅黑" panose="020B0503020204020204" pitchFamily="34" charset="-122"/>
            </a:rPr>
            <a:t>二氢吡啶</a:t>
          </a:r>
          <a:r>
            <a:rPr lang="en-US" sz="1600" b="0" dirty="0">
              <a:latin typeface="微软雅黑" panose="020B0503020204020204" pitchFamily="34" charset="-122"/>
              <a:ea typeface="微软雅黑" panose="020B0503020204020204" pitchFamily="34" charset="-122"/>
            </a:rPr>
            <a:t>CCB+ARB </a:t>
          </a:r>
          <a:endParaRPr lang="zh-CN" sz="1600" b="0" dirty="0">
            <a:latin typeface="微软雅黑" panose="020B0503020204020204" pitchFamily="34" charset="-122"/>
            <a:ea typeface="微软雅黑" panose="020B0503020204020204" pitchFamily="34" charset="-122"/>
          </a:endParaRPr>
        </a:p>
      </dgm:t>
    </dgm:pt>
    <dgm:pt modelId="{6BED3A04-47C5-4355-BE5E-CE2D709217B4}" type="parTrans" cxnId="{AEFBFFAA-2A08-4316-9196-2D7D171C34E1}">
      <dgm:prSet/>
      <dgm:spPr/>
      <dgm:t>
        <a:bodyPr/>
        <a:lstStyle/>
        <a:p>
          <a:endParaRPr lang="zh-CN" altLang="en-US"/>
        </a:p>
      </dgm:t>
    </dgm:pt>
    <dgm:pt modelId="{8C8B99AA-79DF-4E46-A74D-04564031926B}" type="sibTrans" cxnId="{AEFBFFAA-2A08-4316-9196-2D7D171C34E1}">
      <dgm:prSet/>
      <dgm:spPr/>
      <dgm:t>
        <a:bodyPr/>
        <a:lstStyle/>
        <a:p>
          <a:endParaRPr lang="zh-CN" altLang="en-US"/>
        </a:p>
      </dgm:t>
    </dgm:pt>
    <dgm:pt modelId="{AA947934-00B9-433C-B0FD-62E75CCBD124}">
      <dgm:prSet custT="1"/>
      <dgm:spPr/>
      <dgm:t>
        <a:bodyPr/>
        <a:lstStyle/>
        <a:p>
          <a:r>
            <a:rPr lang="zh-CN" sz="1600" b="0" dirty="0">
              <a:latin typeface="微软雅黑" panose="020B0503020204020204" pitchFamily="34" charset="-122"/>
              <a:ea typeface="微软雅黑" panose="020B0503020204020204" pitchFamily="34" charset="-122"/>
            </a:rPr>
            <a:t>二氢吡啶</a:t>
          </a:r>
          <a:r>
            <a:rPr lang="en-US" sz="1600" b="0" dirty="0">
              <a:latin typeface="微软雅黑" panose="020B0503020204020204" pitchFamily="34" charset="-122"/>
              <a:ea typeface="微软雅黑" panose="020B0503020204020204" pitchFamily="34" charset="-122"/>
            </a:rPr>
            <a:t>CCB+ACEI</a:t>
          </a:r>
          <a:endParaRPr lang="zh-CN" sz="1600" b="0" dirty="0">
            <a:latin typeface="微软雅黑" panose="020B0503020204020204" pitchFamily="34" charset="-122"/>
            <a:ea typeface="微软雅黑" panose="020B0503020204020204" pitchFamily="34" charset="-122"/>
          </a:endParaRPr>
        </a:p>
      </dgm:t>
    </dgm:pt>
    <dgm:pt modelId="{F6282DB9-6D8A-4363-B4FE-610C29BF1D4F}" type="parTrans" cxnId="{8890E0CB-AE14-4DB3-8D1A-5D9D0C7DEBA0}">
      <dgm:prSet/>
      <dgm:spPr/>
      <dgm:t>
        <a:bodyPr/>
        <a:lstStyle/>
        <a:p>
          <a:endParaRPr lang="zh-CN" altLang="en-US"/>
        </a:p>
      </dgm:t>
    </dgm:pt>
    <dgm:pt modelId="{1876B8C3-B539-4AD4-A93F-0589928D8754}" type="sibTrans" cxnId="{8890E0CB-AE14-4DB3-8D1A-5D9D0C7DEBA0}">
      <dgm:prSet/>
      <dgm:spPr/>
      <dgm:t>
        <a:bodyPr/>
        <a:lstStyle/>
        <a:p>
          <a:endParaRPr lang="zh-CN" altLang="en-US"/>
        </a:p>
      </dgm:t>
    </dgm:pt>
    <dgm:pt modelId="{8DFCC784-7AD2-4557-AB94-8BA9878D44EE}">
      <dgm:prSet custT="1"/>
      <dgm:spPr/>
      <dgm:t>
        <a:bodyPr/>
        <a:lstStyle/>
        <a:p>
          <a:r>
            <a:rPr lang="en-US" sz="1600" b="0" dirty="0">
              <a:latin typeface="微软雅黑" panose="020B0503020204020204" pitchFamily="34" charset="-122"/>
              <a:ea typeface="微软雅黑" panose="020B0503020204020204" pitchFamily="34" charset="-122"/>
            </a:rPr>
            <a:t>ARB+</a:t>
          </a:r>
          <a:r>
            <a:rPr lang="zh-CN" sz="1600" b="0" dirty="0">
              <a:latin typeface="微软雅黑" panose="020B0503020204020204" pitchFamily="34" charset="-122"/>
              <a:ea typeface="微软雅黑" panose="020B0503020204020204" pitchFamily="34" charset="-122"/>
            </a:rPr>
            <a:t>噻嗪类利尿剂</a:t>
          </a:r>
        </a:p>
      </dgm:t>
    </dgm:pt>
    <dgm:pt modelId="{7A5E5BAA-8D61-4B2D-A870-26FB381E4ECF}" type="parTrans" cxnId="{4BE6F288-E815-4638-99F9-F4B660E9766B}">
      <dgm:prSet/>
      <dgm:spPr/>
      <dgm:t>
        <a:bodyPr/>
        <a:lstStyle/>
        <a:p>
          <a:endParaRPr lang="zh-CN" altLang="en-US"/>
        </a:p>
      </dgm:t>
    </dgm:pt>
    <dgm:pt modelId="{24C54E23-AD07-411C-9F23-D3B64CFFE3D5}" type="sibTrans" cxnId="{4BE6F288-E815-4638-99F9-F4B660E9766B}">
      <dgm:prSet/>
      <dgm:spPr/>
      <dgm:t>
        <a:bodyPr/>
        <a:lstStyle/>
        <a:p>
          <a:endParaRPr lang="zh-CN" altLang="en-US"/>
        </a:p>
      </dgm:t>
    </dgm:pt>
    <dgm:pt modelId="{4F5A4364-AC38-4AE3-87CA-D0FCBEAE85A4}">
      <dgm:prSet custT="1"/>
      <dgm:spPr/>
      <dgm:t>
        <a:bodyPr/>
        <a:lstStyle/>
        <a:p>
          <a:r>
            <a:rPr lang="en-US" sz="1600" b="0" dirty="0">
              <a:latin typeface="微软雅黑" panose="020B0503020204020204" pitchFamily="34" charset="-122"/>
              <a:ea typeface="微软雅黑" panose="020B0503020204020204" pitchFamily="34" charset="-122"/>
            </a:rPr>
            <a:t>ACEI+</a:t>
          </a:r>
          <a:r>
            <a:rPr lang="zh-CN" sz="1600" b="0" dirty="0">
              <a:latin typeface="微软雅黑" panose="020B0503020204020204" pitchFamily="34" charset="-122"/>
              <a:ea typeface="微软雅黑" panose="020B0503020204020204" pitchFamily="34" charset="-122"/>
            </a:rPr>
            <a:t>噻嗪类利尿剂</a:t>
          </a:r>
        </a:p>
      </dgm:t>
    </dgm:pt>
    <dgm:pt modelId="{0BF355BD-5C0B-433E-B992-5DCB17E9A32C}" type="parTrans" cxnId="{CC028FD1-1D9F-4E5E-9FF0-603F33A4FEDD}">
      <dgm:prSet/>
      <dgm:spPr/>
      <dgm:t>
        <a:bodyPr/>
        <a:lstStyle/>
        <a:p>
          <a:endParaRPr lang="zh-CN" altLang="en-US"/>
        </a:p>
      </dgm:t>
    </dgm:pt>
    <dgm:pt modelId="{08A220DB-8ECC-491E-9486-9BECA2EC2B11}" type="sibTrans" cxnId="{CC028FD1-1D9F-4E5E-9FF0-603F33A4FEDD}">
      <dgm:prSet/>
      <dgm:spPr/>
      <dgm:t>
        <a:bodyPr/>
        <a:lstStyle/>
        <a:p>
          <a:endParaRPr lang="zh-CN" altLang="en-US"/>
        </a:p>
      </dgm:t>
    </dgm:pt>
    <dgm:pt modelId="{054A7A5F-0096-45CE-9D01-EDF14E43D0CD}">
      <dgm:prSet custT="1"/>
      <dgm:spPr/>
      <dgm:t>
        <a:bodyPr/>
        <a:lstStyle/>
        <a:p>
          <a:pPr>
            <a:buFont typeface="Arial" panose="020B0604020202020204" pitchFamily="34" charset="0"/>
            <a:buChar char="•"/>
          </a:pPr>
          <a:r>
            <a:rPr lang="zh-CN" sz="1600" b="0" dirty="0">
              <a:latin typeface="微软雅黑" panose="020B0503020204020204" pitchFamily="34" charset="-122"/>
              <a:ea typeface="微软雅黑" panose="020B0503020204020204" pitchFamily="34" charset="-122"/>
            </a:rPr>
            <a:t>二氢吡啶类</a:t>
          </a:r>
          <a:r>
            <a:rPr lang="en-US" sz="1600" b="0" dirty="0">
              <a:latin typeface="微软雅黑" panose="020B0503020204020204" pitchFamily="34" charset="-122"/>
              <a:ea typeface="微软雅黑" panose="020B0503020204020204" pitchFamily="34" charset="-122"/>
            </a:rPr>
            <a:t>CCB+</a:t>
          </a:r>
          <a:r>
            <a:rPr lang="zh-CN" sz="1600" b="0" dirty="0">
              <a:latin typeface="微软雅黑" panose="020B0503020204020204" pitchFamily="34" charset="-122"/>
              <a:ea typeface="微软雅黑" panose="020B0503020204020204" pitchFamily="34" charset="-122"/>
            </a:rPr>
            <a:t>噻嗪类利尿剂</a:t>
          </a:r>
        </a:p>
      </dgm:t>
    </dgm:pt>
    <dgm:pt modelId="{A09AE3C2-F202-4C0B-9CC7-DA015DAB3BDC}" type="parTrans" cxnId="{6EDC642E-3829-4B8B-9005-5963EE257D64}">
      <dgm:prSet/>
      <dgm:spPr/>
      <dgm:t>
        <a:bodyPr/>
        <a:lstStyle/>
        <a:p>
          <a:endParaRPr lang="zh-CN" altLang="en-US"/>
        </a:p>
      </dgm:t>
    </dgm:pt>
    <dgm:pt modelId="{821DBEC4-A803-4A5A-BE21-C14F6CB36FD4}" type="sibTrans" cxnId="{6EDC642E-3829-4B8B-9005-5963EE257D64}">
      <dgm:prSet/>
      <dgm:spPr/>
      <dgm:t>
        <a:bodyPr/>
        <a:lstStyle/>
        <a:p>
          <a:endParaRPr lang="zh-CN" altLang="en-US"/>
        </a:p>
      </dgm:t>
    </dgm:pt>
    <dgm:pt modelId="{CEF6AE71-2D69-4F28-BD21-115342E4A93C}">
      <dgm:prSet custT="1"/>
      <dgm:spPr/>
      <dgm:t>
        <a:bodyPr/>
        <a:lstStyle/>
        <a:p>
          <a:pPr>
            <a:buFont typeface="Arial" panose="020B0604020202020204" pitchFamily="34" charset="0"/>
            <a:buChar char="•"/>
          </a:pPr>
          <a:r>
            <a:rPr lang="zh-CN" sz="1600" b="0" dirty="0">
              <a:latin typeface="微软雅黑" panose="020B0503020204020204" pitchFamily="34" charset="-122"/>
              <a:ea typeface="微软雅黑" panose="020B0503020204020204" pitchFamily="34" charset="-122"/>
            </a:rPr>
            <a:t>二氢吡啶类</a:t>
          </a:r>
          <a:r>
            <a:rPr lang="en-US" sz="1600" b="0" dirty="0">
              <a:latin typeface="微软雅黑" panose="020B0503020204020204" pitchFamily="34" charset="-122"/>
              <a:ea typeface="微软雅黑" panose="020B0503020204020204" pitchFamily="34" charset="-122"/>
            </a:rPr>
            <a:t>CCB+β</a:t>
          </a:r>
          <a:r>
            <a:rPr lang="zh-CN" sz="1600" b="0" dirty="0">
              <a:latin typeface="微软雅黑" panose="020B0503020204020204" pitchFamily="34" charset="-122"/>
              <a:ea typeface="微软雅黑" panose="020B0503020204020204" pitchFamily="34" charset="-122"/>
            </a:rPr>
            <a:t>受体阻滞剂</a:t>
          </a:r>
        </a:p>
      </dgm:t>
    </dgm:pt>
    <dgm:pt modelId="{C697B953-BBD3-4E85-AEA8-F54FF28FA5E4}" type="parTrans" cxnId="{3747DC2A-2A2B-4287-BB82-B18A1427B2B5}">
      <dgm:prSet/>
      <dgm:spPr/>
      <dgm:t>
        <a:bodyPr/>
        <a:lstStyle/>
        <a:p>
          <a:endParaRPr lang="zh-CN" altLang="en-US"/>
        </a:p>
      </dgm:t>
    </dgm:pt>
    <dgm:pt modelId="{69B82198-034C-4A90-8FBC-5725D2DF2A16}" type="sibTrans" cxnId="{3747DC2A-2A2B-4287-BB82-B18A1427B2B5}">
      <dgm:prSet/>
      <dgm:spPr/>
      <dgm:t>
        <a:bodyPr/>
        <a:lstStyle/>
        <a:p>
          <a:endParaRPr lang="zh-CN" altLang="en-US"/>
        </a:p>
      </dgm:t>
    </dgm:pt>
    <dgm:pt modelId="{44AF399B-F79E-4FFC-9633-03D83E661A8C}">
      <dgm:prSet custT="1"/>
      <dgm:spPr/>
      <dgm:t>
        <a:bodyPr/>
        <a:lstStyle/>
        <a:p>
          <a:r>
            <a:rPr lang="zh-CN" altLang="en-US" sz="1800" b="0" dirty="0">
              <a:latin typeface="微软雅黑" panose="020B0503020204020204" pitchFamily="34" charset="-122"/>
              <a:ea typeface="微软雅黑" panose="020B0503020204020204" pitchFamily="34" charset="-122"/>
            </a:rPr>
            <a:t>可以考虑使用方案：</a:t>
          </a:r>
        </a:p>
      </dgm:t>
    </dgm:pt>
    <dgm:pt modelId="{34E18C52-6CFC-4EBC-BB0B-8F57454B78AC}" type="parTrans" cxnId="{91C0CA55-83D9-402B-92F9-760599B68157}">
      <dgm:prSet/>
      <dgm:spPr/>
      <dgm:t>
        <a:bodyPr/>
        <a:lstStyle/>
        <a:p>
          <a:endParaRPr lang="zh-CN" altLang="en-US"/>
        </a:p>
      </dgm:t>
    </dgm:pt>
    <dgm:pt modelId="{097B9289-96E4-40B1-AF43-05BAD0A1655D}" type="sibTrans" cxnId="{91C0CA55-83D9-402B-92F9-760599B68157}">
      <dgm:prSet/>
      <dgm:spPr/>
      <dgm:t>
        <a:bodyPr/>
        <a:lstStyle/>
        <a:p>
          <a:endParaRPr lang="zh-CN" altLang="en-US"/>
        </a:p>
      </dgm:t>
    </dgm:pt>
    <dgm:pt modelId="{4F869D10-56D2-49B3-A9DC-7DC2B94932FC}">
      <dgm:prSet custT="1"/>
      <dgm:spPr/>
      <dgm:t>
        <a:bodyPr/>
        <a:lstStyle/>
        <a:p>
          <a:r>
            <a:rPr lang="zh-CN" sz="1600" b="0" dirty="0">
              <a:latin typeface="微软雅黑" panose="020B0503020204020204" pitchFamily="34" charset="-122"/>
              <a:ea typeface="微软雅黑" panose="020B0503020204020204" pitchFamily="34" charset="-122"/>
            </a:rPr>
            <a:t>利尿剂</a:t>
          </a:r>
          <a:r>
            <a:rPr lang="en-US" sz="1600" b="0" dirty="0">
              <a:latin typeface="微软雅黑" panose="020B0503020204020204" pitchFamily="34" charset="-122"/>
              <a:ea typeface="微软雅黑" panose="020B0503020204020204" pitchFamily="34" charset="-122"/>
            </a:rPr>
            <a:t>+β</a:t>
          </a:r>
          <a:r>
            <a:rPr lang="zh-CN" sz="1600" b="0" dirty="0">
              <a:latin typeface="微软雅黑" panose="020B0503020204020204" pitchFamily="34" charset="-122"/>
              <a:ea typeface="微软雅黑" panose="020B0503020204020204" pitchFamily="34" charset="-122"/>
            </a:rPr>
            <a:t>受体阻滞剂</a:t>
          </a:r>
        </a:p>
      </dgm:t>
    </dgm:pt>
    <dgm:pt modelId="{4D3329CC-7187-4BCE-8F17-42CA2C3AE276}" type="parTrans" cxnId="{D3FCBCDA-3FEF-4028-81C4-625884410A5B}">
      <dgm:prSet/>
      <dgm:spPr/>
      <dgm:t>
        <a:bodyPr/>
        <a:lstStyle/>
        <a:p>
          <a:endParaRPr lang="zh-CN" altLang="en-US"/>
        </a:p>
      </dgm:t>
    </dgm:pt>
    <dgm:pt modelId="{F3F102F0-FEC1-42A7-A9D8-0895BD429980}" type="sibTrans" cxnId="{D3FCBCDA-3FEF-4028-81C4-625884410A5B}">
      <dgm:prSet/>
      <dgm:spPr/>
      <dgm:t>
        <a:bodyPr/>
        <a:lstStyle/>
        <a:p>
          <a:endParaRPr lang="zh-CN" altLang="en-US"/>
        </a:p>
      </dgm:t>
    </dgm:pt>
    <dgm:pt modelId="{977BDF35-23DC-413D-B46A-DF7C48418110}">
      <dgm:prSet custT="1"/>
      <dgm:spPr/>
      <dgm:t>
        <a:bodyPr/>
        <a:lstStyle/>
        <a:p>
          <a:r>
            <a:rPr lang="en-US" sz="1600" b="0" dirty="0">
              <a:latin typeface="微软雅黑" panose="020B0503020204020204" pitchFamily="34" charset="-122"/>
              <a:ea typeface="微软雅黑" panose="020B0503020204020204" pitchFamily="34" charset="-122"/>
            </a:rPr>
            <a:t>α</a:t>
          </a:r>
          <a:r>
            <a:rPr lang="zh-CN" sz="1600" b="0" dirty="0">
              <a:latin typeface="微软雅黑" panose="020B0503020204020204" pitchFamily="34" charset="-122"/>
              <a:ea typeface="微软雅黑" panose="020B0503020204020204" pitchFamily="34" charset="-122"/>
            </a:rPr>
            <a:t>受体阻滞剂</a:t>
          </a:r>
          <a:r>
            <a:rPr lang="en-US" sz="1600" b="0" dirty="0">
              <a:latin typeface="微软雅黑" panose="020B0503020204020204" pitchFamily="34" charset="-122"/>
              <a:ea typeface="微软雅黑" panose="020B0503020204020204" pitchFamily="34" charset="-122"/>
            </a:rPr>
            <a:t>+β</a:t>
          </a:r>
          <a:r>
            <a:rPr lang="zh-CN" sz="1600" b="0" dirty="0">
              <a:latin typeface="微软雅黑" panose="020B0503020204020204" pitchFamily="34" charset="-122"/>
              <a:ea typeface="微软雅黑" panose="020B0503020204020204" pitchFamily="34" charset="-122"/>
            </a:rPr>
            <a:t>受体阻滞剂</a:t>
          </a:r>
        </a:p>
      </dgm:t>
    </dgm:pt>
    <dgm:pt modelId="{F72F4933-D50D-45E6-8A75-9CD066557873}" type="parTrans" cxnId="{A96A664E-930F-4032-9174-0E6B99ABEECB}">
      <dgm:prSet/>
      <dgm:spPr/>
      <dgm:t>
        <a:bodyPr/>
        <a:lstStyle/>
        <a:p>
          <a:endParaRPr lang="zh-CN" altLang="en-US"/>
        </a:p>
      </dgm:t>
    </dgm:pt>
    <dgm:pt modelId="{A705B60E-4A81-465A-882A-E916C9DA9B17}" type="sibTrans" cxnId="{A96A664E-930F-4032-9174-0E6B99ABEECB}">
      <dgm:prSet/>
      <dgm:spPr/>
      <dgm:t>
        <a:bodyPr/>
        <a:lstStyle/>
        <a:p>
          <a:endParaRPr lang="zh-CN" altLang="en-US"/>
        </a:p>
      </dgm:t>
    </dgm:pt>
    <dgm:pt modelId="{AB2E273E-02A2-4DAE-A336-49F51C584F00}">
      <dgm:prSet custT="1"/>
      <dgm:spPr/>
      <dgm:t>
        <a:bodyPr/>
        <a:lstStyle/>
        <a:p>
          <a:r>
            <a:rPr lang="zh-CN" sz="1600" b="0" dirty="0">
              <a:latin typeface="微软雅黑" panose="020B0503020204020204" pitchFamily="34" charset="-122"/>
              <a:ea typeface="微软雅黑" panose="020B0503020204020204" pitchFamily="34" charset="-122"/>
            </a:rPr>
            <a:t>二氢吡啶类</a:t>
          </a:r>
          <a:r>
            <a:rPr lang="en-US" sz="1600" b="0" dirty="0">
              <a:latin typeface="微软雅黑" panose="020B0503020204020204" pitchFamily="34" charset="-122"/>
              <a:ea typeface="微软雅黑" panose="020B0503020204020204" pitchFamily="34" charset="-122"/>
            </a:rPr>
            <a:t>CCB+</a:t>
          </a:r>
          <a:r>
            <a:rPr lang="zh-CN" sz="1600" b="0" dirty="0">
              <a:latin typeface="微软雅黑" panose="020B0503020204020204" pitchFamily="34" charset="-122"/>
              <a:ea typeface="微软雅黑" panose="020B0503020204020204" pitchFamily="34" charset="-122"/>
            </a:rPr>
            <a:t>保钾利尿剂</a:t>
          </a:r>
        </a:p>
      </dgm:t>
    </dgm:pt>
    <dgm:pt modelId="{E06CAA7F-EF56-4634-A171-969106D2AA00}" type="parTrans" cxnId="{8D402D47-9816-4674-BA8C-BBB33090500F}">
      <dgm:prSet/>
      <dgm:spPr/>
      <dgm:t>
        <a:bodyPr/>
        <a:lstStyle/>
        <a:p>
          <a:endParaRPr lang="zh-CN" altLang="en-US"/>
        </a:p>
      </dgm:t>
    </dgm:pt>
    <dgm:pt modelId="{091E6487-FB71-4BE4-B63B-8FDC538EB314}" type="sibTrans" cxnId="{8D402D47-9816-4674-BA8C-BBB33090500F}">
      <dgm:prSet/>
      <dgm:spPr/>
      <dgm:t>
        <a:bodyPr/>
        <a:lstStyle/>
        <a:p>
          <a:endParaRPr lang="zh-CN" altLang="en-US"/>
        </a:p>
      </dgm:t>
    </dgm:pt>
    <dgm:pt modelId="{8437330F-FE4F-4B76-A28B-DCA0D972766C}">
      <dgm:prSet custT="1"/>
      <dgm:spPr/>
      <dgm:t>
        <a:bodyPr/>
        <a:lstStyle/>
        <a:p>
          <a:r>
            <a:rPr lang="zh-CN" sz="1600" b="0" dirty="0">
              <a:latin typeface="微软雅黑" panose="020B0503020204020204" pitchFamily="34" charset="-122"/>
              <a:ea typeface="微软雅黑" panose="020B0503020204020204" pitchFamily="34" charset="-122"/>
            </a:rPr>
            <a:t>噻嗪类利尿剂</a:t>
          </a:r>
          <a:r>
            <a:rPr lang="en-US" sz="1600" b="0" dirty="0">
              <a:latin typeface="微软雅黑" panose="020B0503020204020204" pitchFamily="34" charset="-122"/>
              <a:ea typeface="微软雅黑" panose="020B0503020204020204" pitchFamily="34" charset="-122"/>
            </a:rPr>
            <a:t>+</a:t>
          </a:r>
          <a:r>
            <a:rPr lang="zh-CN" sz="1600" b="0" dirty="0">
              <a:latin typeface="微软雅黑" panose="020B0503020204020204" pitchFamily="34" charset="-122"/>
              <a:ea typeface="微软雅黑" panose="020B0503020204020204" pitchFamily="34" charset="-122"/>
            </a:rPr>
            <a:t>保钾利尿剂</a:t>
          </a:r>
        </a:p>
      </dgm:t>
    </dgm:pt>
    <dgm:pt modelId="{3FE74293-42B0-4E88-911B-677E78E92839}" type="parTrans" cxnId="{A2A0D097-A1C1-49F8-8E25-E366D8B47766}">
      <dgm:prSet/>
      <dgm:spPr/>
      <dgm:t>
        <a:bodyPr/>
        <a:lstStyle/>
        <a:p>
          <a:endParaRPr lang="zh-CN" altLang="en-US"/>
        </a:p>
      </dgm:t>
    </dgm:pt>
    <dgm:pt modelId="{304F6E66-85F7-48F5-B602-775DF91C0929}" type="sibTrans" cxnId="{A2A0D097-A1C1-49F8-8E25-E366D8B47766}">
      <dgm:prSet/>
      <dgm:spPr/>
      <dgm:t>
        <a:bodyPr/>
        <a:lstStyle/>
        <a:p>
          <a:endParaRPr lang="zh-CN" altLang="en-US"/>
        </a:p>
      </dgm:t>
    </dgm:pt>
    <dgm:pt modelId="{E2313626-0B79-44F1-9DCA-C924F9CC8B21}">
      <dgm:prSet custT="1"/>
      <dgm:spPr/>
      <dgm:t>
        <a:bodyPr/>
        <a:lstStyle/>
        <a:p>
          <a:r>
            <a:rPr lang="zh-CN" altLang="en-US" sz="1800" b="0" dirty="0">
              <a:latin typeface="微软雅黑" panose="020B0503020204020204" pitchFamily="34" charset="-122"/>
              <a:ea typeface="微软雅黑" panose="020B0503020204020204" pitchFamily="34" charset="-122"/>
            </a:rPr>
            <a:t>不常规推荐但必要时可慎用： </a:t>
          </a:r>
        </a:p>
      </dgm:t>
    </dgm:pt>
    <dgm:pt modelId="{96C3DFCD-821B-43FD-8DAD-33831AA80EEB}" type="parTrans" cxnId="{EB466851-65C4-4589-B9D7-B0550BB23AAA}">
      <dgm:prSet/>
      <dgm:spPr/>
      <dgm:t>
        <a:bodyPr/>
        <a:lstStyle/>
        <a:p>
          <a:endParaRPr lang="zh-CN" altLang="en-US"/>
        </a:p>
      </dgm:t>
    </dgm:pt>
    <dgm:pt modelId="{D0E94834-254E-423B-B79B-578CAC9860AF}" type="sibTrans" cxnId="{EB466851-65C4-4589-B9D7-B0550BB23AAA}">
      <dgm:prSet/>
      <dgm:spPr/>
      <dgm:t>
        <a:bodyPr/>
        <a:lstStyle/>
        <a:p>
          <a:endParaRPr lang="zh-CN" altLang="en-US"/>
        </a:p>
      </dgm:t>
    </dgm:pt>
    <dgm:pt modelId="{D1ABE450-B76D-4480-AEEF-3D2F719CD0EE}">
      <dgm:prSet custT="1"/>
      <dgm:spPr/>
      <dgm:t>
        <a:bodyPr/>
        <a:lstStyle/>
        <a:p>
          <a:r>
            <a:rPr lang="en-US" sz="1600" b="0" dirty="0">
              <a:latin typeface="微软雅黑" panose="020B0503020204020204" pitchFamily="34" charset="-122"/>
              <a:ea typeface="微软雅黑" panose="020B0503020204020204" pitchFamily="34" charset="-122"/>
            </a:rPr>
            <a:t>ACEI+ β</a:t>
          </a:r>
          <a:r>
            <a:rPr lang="zh-CN" sz="1600" b="0" dirty="0">
              <a:latin typeface="微软雅黑" panose="020B0503020204020204" pitchFamily="34" charset="-122"/>
              <a:ea typeface="微软雅黑" panose="020B0503020204020204" pitchFamily="34" charset="-122"/>
            </a:rPr>
            <a:t>受体阻滞剂； </a:t>
          </a:r>
        </a:p>
      </dgm:t>
    </dgm:pt>
    <dgm:pt modelId="{2644EB97-8D97-4DAB-A06C-EA7367AF3D73}" type="parTrans" cxnId="{9DEE1891-F391-46E1-92DA-523551A4CDF2}">
      <dgm:prSet/>
      <dgm:spPr/>
      <dgm:t>
        <a:bodyPr/>
        <a:lstStyle/>
        <a:p>
          <a:endParaRPr lang="zh-CN" altLang="en-US"/>
        </a:p>
      </dgm:t>
    </dgm:pt>
    <dgm:pt modelId="{972C3DEE-9D25-4880-AC92-0C9D22498877}" type="sibTrans" cxnId="{9DEE1891-F391-46E1-92DA-523551A4CDF2}">
      <dgm:prSet/>
      <dgm:spPr/>
      <dgm:t>
        <a:bodyPr/>
        <a:lstStyle/>
        <a:p>
          <a:endParaRPr lang="zh-CN" altLang="en-US"/>
        </a:p>
      </dgm:t>
    </dgm:pt>
    <dgm:pt modelId="{832ACA93-C8E7-4B98-8F67-2158245471F6}">
      <dgm:prSet custT="1"/>
      <dgm:spPr/>
      <dgm:t>
        <a:bodyPr/>
        <a:lstStyle/>
        <a:p>
          <a:r>
            <a:rPr lang="en-US" sz="1600" b="0" dirty="0">
              <a:latin typeface="微软雅黑" panose="020B0503020204020204" pitchFamily="34" charset="-122"/>
              <a:ea typeface="微软雅黑" panose="020B0503020204020204" pitchFamily="34" charset="-122"/>
            </a:rPr>
            <a:t>ARB + β</a:t>
          </a:r>
          <a:r>
            <a:rPr lang="zh-CN" sz="1600" b="0" dirty="0">
              <a:latin typeface="微软雅黑" panose="020B0503020204020204" pitchFamily="34" charset="-122"/>
              <a:ea typeface="微软雅黑" panose="020B0503020204020204" pitchFamily="34" charset="-122"/>
            </a:rPr>
            <a:t>受体阻滞剂；</a:t>
          </a:r>
        </a:p>
      </dgm:t>
    </dgm:pt>
    <dgm:pt modelId="{16387DA9-C23C-4C86-B02D-DEF77CCFA867}" type="parTrans" cxnId="{61E2E32C-FF4A-48B8-86DC-A55A2904D3E2}">
      <dgm:prSet/>
      <dgm:spPr/>
      <dgm:t>
        <a:bodyPr/>
        <a:lstStyle/>
        <a:p>
          <a:endParaRPr lang="zh-CN" altLang="en-US"/>
        </a:p>
      </dgm:t>
    </dgm:pt>
    <dgm:pt modelId="{340BDFF0-CB8B-4820-B76A-A84525A6B7D1}" type="sibTrans" cxnId="{61E2E32C-FF4A-48B8-86DC-A55A2904D3E2}">
      <dgm:prSet/>
      <dgm:spPr/>
      <dgm:t>
        <a:bodyPr/>
        <a:lstStyle/>
        <a:p>
          <a:endParaRPr lang="zh-CN" altLang="en-US"/>
        </a:p>
      </dgm:t>
    </dgm:pt>
    <dgm:pt modelId="{6D6BF386-65DA-42A0-B657-B23757DF8347}">
      <dgm:prSet custT="1"/>
      <dgm:spPr/>
      <dgm:t>
        <a:bodyPr/>
        <a:lstStyle/>
        <a:p>
          <a:r>
            <a:rPr lang="en-US" sz="1600" b="0" dirty="0">
              <a:latin typeface="微软雅黑" panose="020B0503020204020204" pitchFamily="34" charset="-122"/>
              <a:ea typeface="微软雅黑" panose="020B0503020204020204" pitchFamily="34" charset="-122"/>
            </a:rPr>
            <a:t>ACEI+ARB</a:t>
          </a:r>
          <a:r>
            <a:rPr lang="zh-CN" sz="1600" b="0" dirty="0">
              <a:latin typeface="微软雅黑" panose="020B0503020204020204" pitchFamily="34" charset="-122"/>
              <a:ea typeface="微软雅黑" panose="020B0503020204020204" pitchFamily="34" charset="-122"/>
            </a:rPr>
            <a:t>；</a:t>
          </a:r>
        </a:p>
      </dgm:t>
    </dgm:pt>
    <dgm:pt modelId="{2BB6A197-6E5B-49B0-8A48-D126F80EE362}" type="parTrans" cxnId="{1760D049-078A-4F30-998D-C8BD8ADC0BB0}">
      <dgm:prSet/>
      <dgm:spPr/>
      <dgm:t>
        <a:bodyPr/>
        <a:lstStyle/>
        <a:p>
          <a:endParaRPr lang="zh-CN" altLang="en-US"/>
        </a:p>
      </dgm:t>
    </dgm:pt>
    <dgm:pt modelId="{09531A5B-4B0B-433D-B8F9-33C0D6C9E392}" type="sibTrans" cxnId="{1760D049-078A-4F30-998D-C8BD8ADC0BB0}">
      <dgm:prSet/>
      <dgm:spPr/>
      <dgm:t>
        <a:bodyPr/>
        <a:lstStyle/>
        <a:p>
          <a:endParaRPr lang="zh-CN" altLang="en-US"/>
        </a:p>
      </dgm:t>
    </dgm:pt>
    <dgm:pt modelId="{943CDB98-BD89-4873-94D3-73A5265D9E67}">
      <dgm:prSet custT="1"/>
      <dgm:spPr/>
      <dgm:t>
        <a:bodyPr/>
        <a:lstStyle/>
        <a:p>
          <a:r>
            <a:rPr lang="zh-CN" sz="1600" b="0" dirty="0">
              <a:latin typeface="微软雅黑" panose="020B0503020204020204" pitchFamily="34" charset="-122"/>
              <a:ea typeface="微软雅黑" panose="020B0503020204020204" pitchFamily="34" charset="-122"/>
            </a:rPr>
            <a:t>中枢作用药</a:t>
          </a:r>
          <a:r>
            <a:rPr lang="en-US" sz="1600" b="0" dirty="0">
              <a:latin typeface="微软雅黑" panose="020B0503020204020204" pitchFamily="34" charset="-122"/>
              <a:ea typeface="微软雅黑" panose="020B0503020204020204" pitchFamily="34" charset="-122"/>
            </a:rPr>
            <a:t>+β</a:t>
          </a:r>
          <a:r>
            <a:rPr lang="zh-CN" sz="1600" b="0" dirty="0">
              <a:latin typeface="微软雅黑" panose="020B0503020204020204" pitchFamily="34" charset="-122"/>
              <a:ea typeface="微软雅黑" panose="020B0503020204020204" pitchFamily="34" charset="-122"/>
            </a:rPr>
            <a:t>受体阻滞剂。</a:t>
          </a:r>
        </a:p>
      </dgm:t>
    </dgm:pt>
    <dgm:pt modelId="{ADF49A27-9813-463E-A9DF-0FB369FB4762}" type="parTrans" cxnId="{1F5B7148-19FF-4094-AE7A-12709A1084FA}">
      <dgm:prSet/>
      <dgm:spPr/>
      <dgm:t>
        <a:bodyPr/>
        <a:lstStyle/>
        <a:p>
          <a:endParaRPr lang="zh-CN" altLang="en-US"/>
        </a:p>
      </dgm:t>
    </dgm:pt>
    <dgm:pt modelId="{E5CFD97D-7C7B-4A6A-928F-A6EB5A619637}" type="sibTrans" cxnId="{1F5B7148-19FF-4094-AE7A-12709A1084FA}">
      <dgm:prSet/>
      <dgm:spPr/>
      <dgm:t>
        <a:bodyPr/>
        <a:lstStyle/>
        <a:p>
          <a:endParaRPr lang="zh-CN" altLang="en-US"/>
        </a:p>
      </dgm:t>
    </dgm:pt>
    <dgm:pt modelId="{87075C6C-5B42-4E00-A803-DD6D880597F9}" type="pres">
      <dgm:prSet presAssocID="{BC35D340-1CB8-487F-8B08-8F1FBF181A5C}" presName="layout" presStyleCnt="0">
        <dgm:presLayoutVars>
          <dgm:chMax/>
          <dgm:chPref/>
          <dgm:dir/>
          <dgm:resizeHandles/>
        </dgm:presLayoutVars>
      </dgm:prSet>
      <dgm:spPr/>
    </dgm:pt>
    <dgm:pt modelId="{A3F62A02-4832-45E1-85EF-8B3F13CF90B9}" type="pres">
      <dgm:prSet presAssocID="{179EE632-0AE8-4180-A3EE-AF28E259C5D9}" presName="root" presStyleCnt="0">
        <dgm:presLayoutVars>
          <dgm:chMax/>
          <dgm:chPref/>
        </dgm:presLayoutVars>
      </dgm:prSet>
      <dgm:spPr/>
    </dgm:pt>
    <dgm:pt modelId="{AF2ED237-53C1-43D0-8CBD-455F61676CE6}" type="pres">
      <dgm:prSet presAssocID="{179EE632-0AE8-4180-A3EE-AF28E259C5D9}" presName="rootComposite" presStyleCnt="0">
        <dgm:presLayoutVars/>
      </dgm:prSet>
      <dgm:spPr/>
    </dgm:pt>
    <dgm:pt modelId="{FB5B9DF6-B35B-4990-81FF-9C8AA5D612D3}" type="pres">
      <dgm:prSet presAssocID="{179EE632-0AE8-4180-A3EE-AF28E259C5D9}" presName="ParentAccent" presStyleLbl="alignNode1" presStyleIdx="0" presStyleCnt="3"/>
      <dgm:spPr/>
    </dgm:pt>
    <dgm:pt modelId="{156D42DA-165B-4CCC-9F56-DF70C79FFAB0}" type="pres">
      <dgm:prSet presAssocID="{179EE632-0AE8-4180-A3EE-AF28E259C5D9}" presName="ParentSmallAccent" presStyleLbl="fgAcc1" presStyleIdx="0" presStyleCnt="3"/>
      <dgm:spPr/>
    </dgm:pt>
    <dgm:pt modelId="{6B930C3A-A167-4C34-9C56-5DC91D1B4925}" type="pres">
      <dgm:prSet presAssocID="{179EE632-0AE8-4180-A3EE-AF28E259C5D9}" presName="Parent" presStyleLbl="revTx" presStyleIdx="0" presStyleCnt="17">
        <dgm:presLayoutVars>
          <dgm:chMax/>
          <dgm:chPref val="4"/>
          <dgm:bulletEnabled val="1"/>
        </dgm:presLayoutVars>
      </dgm:prSet>
      <dgm:spPr/>
    </dgm:pt>
    <dgm:pt modelId="{3F2957D4-F56F-4DE2-AD7D-F64386A7B270}" type="pres">
      <dgm:prSet presAssocID="{179EE632-0AE8-4180-A3EE-AF28E259C5D9}" presName="childShape" presStyleCnt="0">
        <dgm:presLayoutVars>
          <dgm:chMax val="0"/>
          <dgm:chPref val="0"/>
        </dgm:presLayoutVars>
      </dgm:prSet>
      <dgm:spPr/>
    </dgm:pt>
    <dgm:pt modelId="{679585F7-8DB9-4652-9ACC-3296F9E9C3AF}" type="pres">
      <dgm:prSet presAssocID="{44F27554-AF16-4476-879E-243EB6635E64}" presName="childComposite" presStyleCnt="0">
        <dgm:presLayoutVars>
          <dgm:chMax val="0"/>
          <dgm:chPref val="0"/>
        </dgm:presLayoutVars>
      </dgm:prSet>
      <dgm:spPr/>
    </dgm:pt>
    <dgm:pt modelId="{1927BD8F-E4DD-434E-B304-ECAC9F016946}" type="pres">
      <dgm:prSet presAssocID="{44F27554-AF16-4476-879E-243EB6635E64}" presName="ChildAccent" presStyleLbl="solidFgAcc1" presStyleIdx="0" presStyleCnt="14"/>
      <dgm:spPr/>
    </dgm:pt>
    <dgm:pt modelId="{AA8D1697-55BD-4E32-8426-CF6A8DD09A7D}" type="pres">
      <dgm:prSet presAssocID="{44F27554-AF16-4476-879E-243EB6635E64}" presName="Child" presStyleLbl="revTx" presStyleIdx="1" presStyleCnt="17">
        <dgm:presLayoutVars>
          <dgm:chMax val="0"/>
          <dgm:chPref val="0"/>
          <dgm:bulletEnabled val="1"/>
        </dgm:presLayoutVars>
      </dgm:prSet>
      <dgm:spPr/>
    </dgm:pt>
    <dgm:pt modelId="{D9F31207-6F30-4ACE-B1E5-6EF16A5A260A}" type="pres">
      <dgm:prSet presAssocID="{AA947934-00B9-433C-B0FD-62E75CCBD124}" presName="childComposite" presStyleCnt="0">
        <dgm:presLayoutVars>
          <dgm:chMax val="0"/>
          <dgm:chPref val="0"/>
        </dgm:presLayoutVars>
      </dgm:prSet>
      <dgm:spPr/>
    </dgm:pt>
    <dgm:pt modelId="{EC183C08-4B36-4B8B-AB57-83CADCD743B2}" type="pres">
      <dgm:prSet presAssocID="{AA947934-00B9-433C-B0FD-62E75CCBD124}" presName="ChildAccent" presStyleLbl="solidFgAcc1" presStyleIdx="1" presStyleCnt="14"/>
      <dgm:spPr/>
    </dgm:pt>
    <dgm:pt modelId="{29CCDCBB-EF0F-4ECE-BEAB-760B2D85C7D1}" type="pres">
      <dgm:prSet presAssocID="{AA947934-00B9-433C-B0FD-62E75CCBD124}" presName="Child" presStyleLbl="revTx" presStyleIdx="2" presStyleCnt="17">
        <dgm:presLayoutVars>
          <dgm:chMax val="0"/>
          <dgm:chPref val="0"/>
          <dgm:bulletEnabled val="1"/>
        </dgm:presLayoutVars>
      </dgm:prSet>
      <dgm:spPr/>
    </dgm:pt>
    <dgm:pt modelId="{760B4C4B-F294-47A5-B8A8-E0E9A7EC8B5B}" type="pres">
      <dgm:prSet presAssocID="{8DFCC784-7AD2-4557-AB94-8BA9878D44EE}" presName="childComposite" presStyleCnt="0">
        <dgm:presLayoutVars>
          <dgm:chMax val="0"/>
          <dgm:chPref val="0"/>
        </dgm:presLayoutVars>
      </dgm:prSet>
      <dgm:spPr/>
    </dgm:pt>
    <dgm:pt modelId="{E572546C-D877-476D-8A5B-47AD948CE04A}" type="pres">
      <dgm:prSet presAssocID="{8DFCC784-7AD2-4557-AB94-8BA9878D44EE}" presName="ChildAccent" presStyleLbl="solidFgAcc1" presStyleIdx="2" presStyleCnt="14"/>
      <dgm:spPr/>
    </dgm:pt>
    <dgm:pt modelId="{B7EDE661-440A-4C49-95B3-1AC71EA4495B}" type="pres">
      <dgm:prSet presAssocID="{8DFCC784-7AD2-4557-AB94-8BA9878D44EE}" presName="Child" presStyleLbl="revTx" presStyleIdx="3" presStyleCnt="17">
        <dgm:presLayoutVars>
          <dgm:chMax val="0"/>
          <dgm:chPref val="0"/>
          <dgm:bulletEnabled val="1"/>
        </dgm:presLayoutVars>
      </dgm:prSet>
      <dgm:spPr/>
    </dgm:pt>
    <dgm:pt modelId="{28DFD2FB-5977-4842-AD54-EE7CD71CD49C}" type="pres">
      <dgm:prSet presAssocID="{4F5A4364-AC38-4AE3-87CA-D0FCBEAE85A4}" presName="childComposite" presStyleCnt="0">
        <dgm:presLayoutVars>
          <dgm:chMax val="0"/>
          <dgm:chPref val="0"/>
        </dgm:presLayoutVars>
      </dgm:prSet>
      <dgm:spPr/>
    </dgm:pt>
    <dgm:pt modelId="{54C4F8F5-A1D8-4D10-BECA-DA5D06CE8591}" type="pres">
      <dgm:prSet presAssocID="{4F5A4364-AC38-4AE3-87CA-D0FCBEAE85A4}" presName="ChildAccent" presStyleLbl="solidFgAcc1" presStyleIdx="3" presStyleCnt="14"/>
      <dgm:spPr/>
    </dgm:pt>
    <dgm:pt modelId="{F358A8B2-6C98-474A-B0DC-1CE0E90F0224}" type="pres">
      <dgm:prSet presAssocID="{4F5A4364-AC38-4AE3-87CA-D0FCBEAE85A4}" presName="Child" presStyleLbl="revTx" presStyleIdx="4" presStyleCnt="17" custLinFactNeighborY="15053">
        <dgm:presLayoutVars>
          <dgm:chMax val="0"/>
          <dgm:chPref val="0"/>
          <dgm:bulletEnabled val="1"/>
        </dgm:presLayoutVars>
      </dgm:prSet>
      <dgm:spPr/>
    </dgm:pt>
    <dgm:pt modelId="{9B97EC89-E5B7-44B4-97C7-9A652CB097A3}" type="pres">
      <dgm:prSet presAssocID="{054A7A5F-0096-45CE-9D01-EDF14E43D0CD}" presName="childComposite" presStyleCnt="0">
        <dgm:presLayoutVars>
          <dgm:chMax val="0"/>
          <dgm:chPref val="0"/>
        </dgm:presLayoutVars>
      </dgm:prSet>
      <dgm:spPr/>
    </dgm:pt>
    <dgm:pt modelId="{B88D7A56-C62D-4781-AF41-B29AC371C201}" type="pres">
      <dgm:prSet presAssocID="{054A7A5F-0096-45CE-9D01-EDF14E43D0CD}" presName="ChildAccent" presStyleLbl="solidFgAcc1" presStyleIdx="4" presStyleCnt="14" custLinFactY="21542" custLinFactNeighborY="100000"/>
      <dgm:spPr/>
    </dgm:pt>
    <dgm:pt modelId="{77CBD89B-CE3C-4C2B-A583-76326537C376}" type="pres">
      <dgm:prSet presAssocID="{054A7A5F-0096-45CE-9D01-EDF14E43D0CD}" presName="Child" presStyleLbl="revTx" presStyleIdx="5" presStyleCnt="17" custLinFactNeighborY="70108">
        <dgm:presLayoutVars>
          <dgm:chMax val="0"/>
          <dgm:chPref val="0"/>
          <dgm:bulletEnabled val="1"/>
        </dgm:presLayoutVars>
      </dgm:prSet>
      <dgm:spPr/>
    </dgm:pt>
    <dgm:pt modelId="{AF4C0EDE-709D-4C04-A2EC-EC00D57AD832}" type="pres">
      <dgm:prSet presAssocID="{CEF6AE71-2D69-4F28-BD21-115342E4A93C}" presName="childComposite" presStyleCnt="0">
        <dgm:presLayoutVars>
          <dgm:chMax val="0"/>
          <dgm:chPref val="0"/>
        </dgm:presLayoutVars>
      </dgm:prSet>
      <dgm:spPr/>
    </dgm:pt>
    <dgm:pt modelId="{DDF4EF2A-6446-43E2-A535-3510FF7AB3E2}" type="pres">
      <dgm:prSet presAssocID="{CEF6AE71-2D69-4F28-BD21-115342E4A93C}" presName="ChildAccent" presStyleLbl="solidFgAcc1" presStyleIdx="5" presStyleCnt="14" custLinFactY="100000" custLinFactNeighborY="113733"/>
      <dgm:spPr/>
    </dgm:pt>
    <dgm:pt modelId="{A6480667-B366-4518-BD74-04C667F3FECF}" type="pres">
      <dgm:prSet presAssocID="{CEF6AE71-2D69-4F28-BD21-115342E4A93C}" presName="Child" presStyleLbl="revTx" presStyleIdx="6" presStyleCnt="17" custLinFactY="25163" custLinFactNeighborY="100000">
        <dgm:presLayoutVars>
          <dgm:chMax val="0"/>
          <dgm:chPref val="0"/>
          <dgm:bulletEnabled val="1"/>
        </dgm:presLayoutVars>
      </dgm:prSet>
      <dgm:spPr/>
    </dgm:pt>
    <dgm:pt modelId="{B6C7FAF4-D8D6-465C-ABF4-3F024C1E9A4E}" type="pres">
      <dgm:prSet presAssocID="{44AF399B-F79E-4FFC-9633-03D83E661A8C}" presName="root" presStyleCnt="0">
        <dgm:presLayoutVars>
          <dgm:chMax/>
          <dgm:chPref/>
        </dgm:presLayoutVars>
      </dgm:prSet>
      <dgm:spPr/>
    </dgm:pt>
    <dgm:pt modelId="{8D97B5E0-9E47-4E53-A1CD-0653D0895AA3}" type="pres">
      <dgm:prSet presAssocID="{44AF399B-F79E-4FFC-9633-03D83E661A8C}" presName="rootComposite" presStyleCnt="0">
        <dgm:presLayoutVars/>
      </dgm:prSet>
      <dgm:spPr/>
    </dgm:pt>
    <dgm:pt modelId="{BD8A7E4A-3FC6-4CBC-A467-9B3F728199E3}" type="pres">
      <dgm:prSet presAssocID="{44AF399B-F79E-4FFC-9633-03D83E661A8C}" presName="ParentAccent" presStyleLbl="alignNode1" presStyleIdx="1" presStyleCnt="3"/>
      <dgm:spPr/>
    </dgm:pt>
    <dgm:pt modelId="{E9B4B0F6-03EF-43CA-BD94-8B710046B030}" type="pres">
      <dgm:prSet presAssocID="{44AF399B-F79E-4FFC-9633-03D83E661A8C}" presName="ParentSmallAccent" presStyleLbl="fgAcc1" presStyleIdx="1" presStyleCnt="3"/>
      <dgm:spPr/>
    </dgm:pt>
    <dgm:pt modelId="{C289924B-3434-4D94-9AA3-235B111511AD}" type="pres">
      <dgm:prSet presAssocID="{44AF399B-F79E-4FFC-9633-03D83E661A8C}" presName="Parent" presStyleLbl="revTx" presStyleIdx="7" presStyleCnt="17">
        <dgm:presLayoutVars>
          <dgm:chMax/>
          <dgm:chPref val="4"/>
          <dgm:bulletEnabled val="1"/>
        </dgm:presLayoutVars>
      </dgm:prSet>
      <dgm:spPr/>
    </dgm:pt>
    <dgm:pt modelId="{21188155-2CC2-4056-A09E-26E279A9D8DA}" type="pres">
      <dgm:prSet presAssocID="{44AF399B-F79E-4FFC-9633-03D83E661A8C}" presName="childShape" presStyleCnt="0">
        <dgm:presLayoutVars>
          <dgm:chMax val="0"/>
          <dgm:chPref val="0"/>
        </dgm:presLayoutVars>
      </dgm:prSet>
      <dgm:spPr/>
    </dgm:pt>
    <dgm:pt modelId="{9E8D2B38-8F5A-407A-9A64-3751FC65DC27}" type="pres">
      <dgm:prSet presAssocID="{4F869D10-56D2-49B3-A9DC-7DC2B94932FC}" presName="childComposite" presStyleCnt="0">
        <dgm:presLayoutVars>
          <dgm:chMax val="0"/>
          <dgm:chPref val="0"/>
        </dgm:presLayoutVars>
      </dgm:prSet>
      <dgm:spPr/>
    </dgm:pt>
    <dgm:pt modelId="{C077BD67-89A1-45C9-B5CD-77DC6648AAC7}" type="pres">
      <dgm:prSet presAssocID="{4F869D10-56D2-49B3-A9DC-7DC2B94932FC}" presName="ChildAccent" presStyleLbl="solidFgAcc1" presStyleIdx="6" presStyleCnt="14"/>
      <dgm:spPr/>
    </dgm:pt>
    <dgm:pt modelId="{1030AA43-21ED-4B4F-B8E4-3C4A8E918D17}" type="pres">
      <dgm:prSet presAssocID="{4F869D10-56D2-49B3-A9DC-7DC2B94932FC}" presName="Child" presStyleLbl="revTx" presStyleIdx="8" presStyleCnt="17">
        <dgm:presLayoutVars>
          <dgm:chMax val="0"/>
          <dgm:chPref val="0"/>
          <dgm:bulletEnabled val="1"/>
        </dgm:presLayoutVars>
      </dgm:prSet>
      <dgm:spPr/>
    </dgm:pt>
    <dgm:pt modelId="{0138CFE7-E4F0-4E04-ADCF-4226AA9265EB}" type="pres">
      <dgm:prSet presAssocID="{977BDF35-23DC-413D-B46A-DF7C48418110}" presName="childComposite" presStyleCnt="0">
        <dgm:presLayoutVars>
          <dgm:chMax val="0"/>
          <dgm:chPref val="0"/>
        </dgm:presLayoutVars>
      </dgm:prSet>
      <dgm:spPr/>
    </dgm:pt>
    <dgm:pt modelId="{3BDCCD67-A5A7-453D-A379-47E7FDAD980C}" type="pres">
      <dgm:prSet presAssocID="{977BDF35-23DC-413D-B46A-DF7C48418110}" presName="ChildAccent" presStyleLbl="solidFgAcc1" presStyleIdx="7" presStyleCnt="14" custLinFactNeighborY="-18885"/>
      <dgm:spPr/>
    </dgm:pt>
    <dgm:pt modelId="{6238818D-9A55-42BF-ACB9-78F35443871D}" type="pres">
      <dgm:prSet presAssocID="{977BDF35-23DC-413D-B46A-DF7C48418110}" presName="Child" presStyleLbl="revTx" presStyleIdx="9" presStyleCnt="17" custLinFactNeighborY="20448">
        <dgm:presLayoutVars>
          <dgm:chMax val="0"/>
          <dgm:chPref val="0"/>
          <dgm:bulletEnabled val="1"/>
        </dgm:presLayoutVars>
      </dgm:prSet>
      <dgm:spPr/>
    </dgm:pt>
    <dgm:pt modelId="{6699C59A-0DCC-48E2-980E-31CA6503CA77}" type="pres">
      <dgm:prSet presAssocID="{AB2E273E-02A2-4DAE-A336-49F51C584F00}" presName="childComposite" presStyleCnt="0">
        <dgm:presLayoutVars>
          <dgm:chMax val="0"/>
          <dgm:chPref val="0"/>
        </dgm:presLayoutVars>
      </dgm:prSet>
      <dgm:spPr/>
    </dgm:pt>
    <dgm:pt modelId="{32122E16-160E-4E64-A380-DC7891631214}" type="pres">
      <dgm:prSet presAssocID="{AB2E273E-02A2-4DAE-A336-49F51C584F00}" presName="ChildAccent" presStyleLbl="solidFgAcc1" presStyleIdx="8" presStyleCnt="14" custLinFactY="17879" custLinFactNeighborY="100000"/>
      <dgm:spPr/>
    </dgm:pt>
    <dgm:pt modelId="{CF2F524A-8EAD-461C-AB08-EE7600FEF843}" type="pres">
      <dgm:prSet presAssocID="{AB2E273E-02A2-4DAE-A336-49F51C584F00}" presName="Child" presStyleLbl="revTx" presStyleIdx="10" presStyleCnt="17" custLinFactNeighborY="68537">
        <dgm:presLayoutVars>
          <dgm:chMax val="0"/>
          <dgm:chPref val="0"/>
          <dgm:bulletEnabled val="1"/>
        </dgm:presLayoutVars>
      </dgm:prSet>
      <dgm:spPr/>
    </dgm:pt>
    <dgm:pt modelId="{6F5E838C-D6BD-4E20-B747-71DEE6FC88A6}" type="pres">
      <dgm:prSet presAssocID="{8437330F-FE4F-4B76-A28B-DCA0D972766C}" presName="childComposite" presStyleCnt="0">
        <dgm:presLayoutVars>
          <dgm:chMax val="0"/>
          <dgm:chPref val="0"/>
        </dgm:presLayoutVars>
      </dgm:prSet>
      <dgm:spPr/>
    </dgm:pt>
    <dgm:pt modelId="{8F4DBA85-088B-40E0-9E96-3C9D250612CB}" type="pres">
      <dgm:prSet presAssocID="{8437330F-FE4F-4B76-A28B-DCA0D972766C}" presName="ChildAccent" presStyleLbl="solidFgAcc1" presStyleIdx="9" presStyleCnt="14" custLinFactY="100000" custLinFactNeighborY="110069"/>
      <dgm:spPr/>
    </dgm:pt>
    <dgm:pt modelId="{1EEE10DA-1EE2-46CE-8C22-81E233A6B726}" type="pres">
      <dgm:prSet presAssocID="{8437330F-FE4F-4B76-A28B-DCA0D972766C}" presName="Child" presStyleLbl="revTx" presStyleIdx="11" presStyleCnt="17" custLinFactY="23592" custLinFactNeighborY="100000">
        <dgm:presLayoutVars>
          <dgm:chMax val="0"/>
          <dgm:chPref val="0"/>
          <dgm:bulletEnabled val="1"/>
        </dgm:presLayoutVars>
      </dgm:prSet>
      <dgm:spPr/>
    </dgm:pt>
    <dgm:pt modelId="{94A2E079-84B1-4D2A-9666-3E5AD7ABAE81}" type="pres">
      <dgm:prSet presAssocID="{E2313626-0B79-44F1-9DCA-C924F9CC8B21}" presName="root" presStyleCnt="0">
        <dgm:presLayoutVars>
          <dgm:chMax/>
          <dgm:chPref/>
        </dgm:presLayoutVars>
      </dgm:prSet>
      <dgm:spPr/>
    </dgm:pt>
    <dgm:pt modelId="{95C2862F-D8FB-4B0F-86FF-759193B0E9D2}" type="pres">
      <dgm:prSet presAssocID="{E2313626-0B79-44F1-9DCA-C924F9CC8B21}" presName="rootComposite" presStyleCnt="0">
        <dgm:presLayoutVars/>
      </dgm:prSet>
      <dgm:spPr/>
    </dgm:pt>
    <dgm:pt modelId="{4408C7BD-115B-4E5B-B36D-0D8CBB40B8A4}" type="pres">
      <dgm:prSet presAssocID="{E2313626-0B79-44F1-9DCA-C924F9CC8B21}" presName="ParentAccent" presStyleLbl="alignNode1" presStyleIdx="2" presStyleCnt="3"/>
      <dgm:spPr/>
    </dgm:pt>
    <dgm:pt modelId="{1CC13B9F-F885-48B3-9572-96E70B080026}" type="pres">
      <dgm:prSet presAssocID="{E2313626-0B79-44F1-9DCA-C924F9CC8B21}" presName="ParentSmallAccent" presStyleLbl="fgAcc1" presStyleIdx="2" presStyleCnt="3"/>
      <dgm:spPr/>
    </dgm:pt>
    <dgm:pt modelId="{AA6AFC57-992D-4437-AFF8-2A283AB12BB8}" type="pres">
      <dgm:prSet presAssocID="{E2313626-0B79-44F1-9DCA-C924F9CC8B21}" presName="Parent" presStyleLbl="revTx" presStyleIdx="12" presStyleCnt="17" custScaleX="106577">
        <dgm:presLayoutVars>
          <dgm:chMax/>
          <dgm:chPref val="4"/>
          <dgm:bulletEnabled val="1"/>
        </dgm:presLayoutVars>
      </dgm:prSet>
      <dgm:spPr/>
    </dgm:pt>
    <dgm:pt modelId="{2329AAC0-15A2-4AB6-B058-0A3A0AB0842D}" type="pres">
      <dgm:prSet presAssocID="{E2313626-0B79-44F1-9DCA-C924F9CC8B21}" presName="childShape" presStyleCnt="0">
        <dgm:presLayoutVars>
          <dgm:chMax val="0"/>
          <dgm:chPref val="0"/>
        </dgm:presLayoutVars>
      </dgm:prSet>
      <dgm:spPr/>
    </dgm:pt>
    <dgm:pt modelId="{0AC15000-104C-44EF-BBBA-284ACAB98AF8}" type="pres">
      <dgm:prSet presAssocID="{D1ABE450-B76D-4480-AEEF-3D2F719CD0EE}" presName="childComposite" presStyleCnt="0">
        <dgm:presLayoutVars>
          <dgm:chMax val="0"/>
          <dgm:chPref val="0"/>
        </dgm:presLayoutVars>
      </dgm:prSet>
      <dgm:spPr/>
    </dgm:pt>
    <dgm:pt modelId="{DDCA4497-D3A3-4521-AE93-E1681F5637DA}" type="pres">
      <dgm:prSet presAssocID="{D1ABE450-B76D-4480-AEEF-3D2F719CD0EE}" presName="ChildAccent" presStyleLbl="solidFgAcc1" presStyleIdx="10" presStyleCnt="14"/>
      <dgm:spPr/>
    </dgm:pt>
    <dgm:pt modelId="{D12722FE-0A03-46D4-B6B8-328BAB4B35BC}" type="pres">
      <dgm:prSet presAssocID="{D1ABE450-B76D-4480-AEEF-3D2F719CD0EE}" presName="Child" presStyleLbl="revTx" presStyleIdx="13" presStyleCnt="17">
        <dgm:presLayoutVars>
          <dgm:chMax val="0"/>
          <dgm:chPref val="0"/>
          <dgm:bulletEnabled val="1"/>
        </dgm:presLayoutVars>
      </dgm:prSet>
      <dgm:spPr/>
    </dgm:pt>
    <dgm:pt modelId="{78F20AA3-718E-49E9-9F3B-0801D546245C}" type="pres">
      <dgm:prSet presAssocID="{832ACA93-C8E7-4B98-8F67-2158245471F6}" presName="childComposite" presStyleCnt="0">
        <dgm:presLayoutVars>
          <dgm:chMax val="0"/>
          <dgm:chPref val="0"/>
        </dgm:presLayoutVars>
      </dgm:prSet>
      <dgm:spPr/>
    </dgm:pt>
    <dgm:pt modelId="{8332B5A2-A5DE-4555-9932-97071A520A2E}" type="pres">
      <dgm:prSet presAssocID="{832ACA93-C8E7-4B98-8F67-2158245471F6}" presName="ChildAccent" presStyleLbl="solidFgAcc1" presStyleIdx="11" presStyleCnt="14"/>
      <dgm:spPr/>
    </dgm:pt>
    <dgm:pt modelId="{65B5CC1A-3E8E-49A8-8F9A-574EADAA9E50}" type="pres">
      <dgm:prSet presAssocID="{832ACA93-C8E7-4B98-8F67-2158245471F6}" presName="Child" presStyleLbl="revTx" presStyleIdx="14" presStyleCnt="17">
        <dgm:presLayoutVars>
          <dgm:chMax val="0"/>
          <dgm:chPref val="0"/>
          <dgm:bulletEnabled val="1"/>
        </dgm:presLayoutVars>
      </dgm:prSet>
      <dgm:spPr/>
    </dgm:pt>
    <dgm:pt modelId="{89430D09-6997-45EE-90E0-F0816B24E257}" type="pres">
      <dgm:prSet presAssocID="{6D6BF386-65DA-42A0-B657-B23757DF8347}" presName="childComposite" presStyleCnt="0">
        <dgm:presLayoutVars>
          <dgm:chMax val="0"/>
          <dgm:chPref val="0"/>
        </dgm:presLayoutVars>
      </dgm:prSet>
      <dgm:spPr/>
    </dgm:pt>
    <dgm:pt modelId="{030E8D85-92B4-4739-865E-5A19EC70E4E8}" type="pres">
      <dgm:prSet presAssocID="{6D6BF386-65DA-42A0-B657-B23757DF8347}" presName="ChildAccent" presStyleLbl="solidFgAcc1" presStyleIdx="12" presStyleCnt="14"/>
      <dgm:spPr/>
    </dgm:pt>
    <dgm:pt modelId="{E57C0413-B9AC-4148-9F06-D62643A81B55}" type="pres">
      <dgm:prSet presAssocID="{6D6BF386-65DA-42A0-B657-B23757DF8347}" presName="Child" presStyleLbl="revTx" presStyleIdx="15" presStyleCnt="17">
        <dgm:presLayoutVars>
          <dgm:chMax val="0"/>
          <dgm:chPref val="0"/>
          <dgm:bulletEnabled val="1"/>
        </dgm:presLayoutVars>
      </dgm:prSet>
      <dgm:spPr/>
    </dgm:pt>
    <dgm:pt modelId="{5C38A42B-EA0D-4BFC-810B-C2E607230166}" type="pres">
      <dgm:prSet presAssocID="{943CDB98-BD89-4873-94D3-73A5265D9E67}" presName="childComposite" presStyleCnt="0">
        <dgm:presLayoutVars>
          <dgm:chMax val="0"/>
          <dgm:chPref val="0"/>
        </dgm:presLayoutVars>
      </dgm:prSet>
      <dgm:spPr/>
    </dgm:pt>
    <dgm:pt modelId="{BF537AFA-A221-4BE1-BF85-462180AED3B4}" type="pres">
      <dgm:prSet presAssocID="{943CDB98-BD89-4873-94D3-73A5265D9E67}" presName="ChildAccent" presStyleLbl="solidFgAcc1" presStyleIdx="13" presStyleCnt="14"/>
      <dgm:spPr/>
    </dgm:pt>
    <dgm:pt modelId="{7B2E4729-2DA9-49B1-B030-49756CD92EA8}" type="pres">
      <dgm:prSet presAssocID="{943CDB98-BD89-4873-94D3-73A5265D9E67}" presName="Child" presStyleLbl="revTx" presStyleIdx="16" presStyleCnt="17" custLinFactNeighborY="30559">
        <dgm:presLayoutVars>
          <dgm:chMax val="0"/>
          <dgm:chPref val="0"/>
          <dgm:bulletEnabled val="1"/>
        </dgm:presLayoutVars>
      </dgm:prSet>
      <dgm:spPr/>
    </dgm:pt>
  </dgm:ptLst>
  <dgm:cxnLst>
    <dgm:cxn modelId="{BEB45304-4A02-4DFA-B0F8-1441F45C2EDA}" srcId="{BC35D340-1CB8-487F-8B08-8F1FBF181A5C}" destId="{179EE632-0AE8-4180-A3EE-AF28E259C5D9}" srcOrd="0" destOrd="0" parTransId="{DF23FDB9-0C3C-4D44-B992-2FAA5A80B5A6}" sibTransId="{24D9C5C7-B069-44FF-A677-26659FFA9414}"/>
    <dgm:cxn modelId="{2AC09F0F-68CF-4C11-AE27-BE9C6E87CDCA}" type="presOf" srcId="{832ACA93-C8E7-4B98-8F67-2158245471F6}" destId="{65B5CC1A-3E8E-49A8-8F9A-574EADAA9E50}" srcOrd="0" destOrd="0" presId="urn:microsoft.com/office/officeart/2008/layout/SquareAccentList"/>
    <dgm:cxn modelId="{12C2A011-EEEF-4582-938D-5433C4F5BC58}" type="presOf" srcId="{6D6BF386-65DA-42A0-B657-B23757DF8347}" destId="{E57C0413-B9AC-4148-9F06-D62643A81B55}" srcOrd="0" destOrd="0" presId="urn:microsoft.com/office/officeart/2008/layout/SquareAccentList"/>
    <dgm:cxn modelId="{F4FCD522-F950-405C-ADDC-A33A929FECED}" type="presOf" srcId="{E2313626-0B79-44F1-9DCA-C924F9CC8B21}" destId="{AA6AFC57-992D-4437-AFF8-2A283AB12BB8}" srcOrd="0" destOrd="0" presId="urn:microsoft.com/office/officeart/2008/layout/SquareAccentList"/>
    <dgm:cxn modelId="{5C4C4426-F53C-4D04-9F08-D744DAF98CF5}" type="presOf" srcId="{44F27554-AF16-4476-879E-243EB6635E64}" destId="{AA8D1697-55BD-4E32-8426-CF6A8DD09A7D}" srcOrd="0" destOrd="0" presId="urn:microsoft.com/office/officeart/2008/layout/SquareAccentList"/>
    <dgm:cxn modelId="{3747DC2A-2A2B-4287-BB82-B18A1427B2B5}" srcId="{179EE632-0AE8-4180-A3EE-AF28E259C5D9}" destId="{CEF6AE71-2D69-4F28-BD21-115342E4A93C}" srcOrd="5" destOrd="0" parTransId="{C697B953-BBD3-4E85-AEA8-F54FF28FA5E4}" sibTransId="{69B82198-034C-4A90-8FBC-5725D2DF2A16}"/>
    <dgm:cxn modelId="{61E2E32C-FF4A-48B8-86DC-A55A2904D3E2}" srcId="{E2313626-0B79-44F1-9DCA-C924F9CC8B21}" destId="{832ACA93-C8E7-4B98-8F67-2158245471F6}" srcOrd="1" destOrd="0" parTransId="{16387DA9-C23C-4C86-B02D-DEF77CCFA867}" sibTransId="{340BDFF0-CB8B-4820-B76A-A84525A6B7D1}"/>
    <dgm:cxn modelId="{6EDC642E-3829-4B8B-9005-5963EE257D64}" srcId="{179EE632-0AE8-4180-A3EE-AF28E259C5D9}" destId="{054A7A5F-0096-45CE-9D01-EDF14E43D0CD}" srcOrd="4" destOrd="0" parTransId="{A09AE3C2-F202-4C0B-9CC7-DA015DAB3BDC}" sibTransId="{821DBEC4-A803-4A5A-BE21-C14F6CB36FD4}"/>
    <dgm:cxn modelId="{C0BA5E63-0178-445C-B02D-DE97C66474BC}" type="presOf" srcId="{BC35D340-1CB8-487F-8B08-8F1FBF181A5C}" destId="{87075C6C-5B42-4E00-A803-DD6D880597F9}" srcOrd="0" destOrd="0" presId="urn:microsoft.com/office/officeart/2008/layout/SquareAccentList"/>
    <dgm:cxn modelId="{8D402D47-9816-4674-BA8C-BBB33090500F}" srcId="{44AF399B-F79E-4FFC-9633-03D83E661A8C}" destId="{AB2E273E-02A2-4DAE-A336-49F51C584F00}" srcOrd="2" destOrd="0" parTransId="{E06CAA7F-EF56-4634-A171-969106D2AA00}" sibTransId="{091E6487-FB71-4BE4-B63B-8FDC538EB314}"/>
    <dgm:cxn modelId="{E68DAF47-E2BD-481D-956A-2DC570308478}" type="presOf" srcId="{8437330F-FE4F-4B76-A28B-DCA0D972766C}" destId="{1EEE10DA-1EE2-46CE-8C22-81E233A6B726}" srcOrd="0" destOrd="0" presId="urn:microsoft.com/office/officeart/2008/layout/SquareAccentList"/>
    <dgm:cxn modelId="{1F5B7148-19FF-4094-AE7A-12709A1084FA}" srcId="{E2313626-0B79-44F1-9DCA-C924F9CC8B21}" destId="{943CDB98-BD89-4873-94D3-73A5265D9E67}" srcOrd="3" destOrd="0" parTransId="{ADF49A27-9813-463E-A9DF-0FB369FB4762}" sibTransId="{E5CFD97D-7C7B-4A6A-928F-A6EB5A619637}"/>
    <dgm:cxn modelId="{C28FC169-7AF6-480F-B714-E75AE0D29E8C}" type="presOf" srcId="{054A7A5F-0096-45CE-9D01-EDF14E43D0CD}" destId="{77CBD89B-CE3C-4C2B-A583-76326537C376}" srcOrd="0" destOrd="0" presId="urn:microsoft.com/office/officeart/2008/layout/SquareAccentList"/>
    <dgm:cxn modelId="{1760D049-078A-4F30-998D-C8BD8ADC0BB0}" srcId="{E2313626-0B79-44F1-9DCA-C924F9CC8B21}" destId="{6D6BF386-65DA-42A0-B657-B23757DF8347}" srcOrd="2" destOrd="0" parTransId="{2BB6A197-6E5B-49B0-8A48-D126F80EE362}" sibTransId="{09531A5B-4B0B-433D-B8F9-33C0D6C9E392}"/>
    <dgm:cxn modelId="{DF0F3E6A-0A42-415F-B091-0A3F58DB2C43}" type="presOf" srcId="{44AF399B-F79E-4FFC-9633-03D83E661A8C}" destId="{C289924B-3434-4D94-9AA3-235B111511AD}" srcOrd="0" destOrd="0" presId="urn:microsoft.com/office/officeart/2008/layout/SquareAccentList"/>
    <dgm:cxn modelId="{9802F24A-0542-423E-91DF-3F8C330D3DF1}" type="presOf" srcId="{943CDB98-BD89-4873-94D3-73A5265D9E67}" destId="{7B2E4729-2DA9-49B1-B030-49756CD92EA8}" srcOrd="0" destOrd="0" presId="urn:microsoft.com/office/officeart/2008/layout/SquareAccentList"/>
    <dgm:cxn modelId="{A96A664E-930F-4032-9174-0E6B99ABEECB}" srcId="{44AF399B-F79E-4FFC-9633-03D83E661A8C}" destId="{977BDF35-23DC-413D-B46A-DF7C48418110}" srcOrd="1" destOrd="0" parTransId="{F72F4933-D50D-45E6-8A75-9CD066557873}" sibTransId="{A705B60E-4A81-465A-882A-E916C9DA9B17}"/>
    <dgm:cxn modelId="{6A6A7750-C904-4EB8-8929-FAE1BD0583C0}" type="presOf" srcId="{D1ABE450-B76D-4480-AEEF-3D2F719CD0EE}" destId="{D12722FE-0A03-46D4-B6B8-328BAB4B35BC}" srcOrd="0" destOrd="0" presId="urn:microsoft.com/office/officeart/2008/layout/SquareAccentList"/>
    <dgm:cxn modelId="{EB466851-65C4-4589-B9D7-B0550BB23AAA}" srcId="{BC35D340-1CB8-487F-8B08-8F1FBF181A5C}" destId="{E2313626-0B79-44F1-9DCA-C924F9CC8B21}" srcOrd="2" destOrd="0" parTransId="{96C3DFCD-821B-43FD-8DAD-33831AA80EEB}" sibTransId="{D0E94834-254E-423B-B79B-578CAC9860AF}"/>
    <dgm:cxn modelId="{91C0CA55-83D9-402B-92F9-760599B68157}" srcId="{BC35D340-1CB8-487F-8B08-8F1FBF181A5C}" destId="{44AF399B-F79E-4FFC-9633-03D83E661A8C}" srcOrd="1" destOrd="0" parTransId="{34E18C52-6CFC-4EBC-BB0B-8F57454B78AC}" sibTransId="{097B9289-96E4-40B1-AF43-05BAD0A1655D}"/>
    <dgm:cxn modelId="{23921D76-5DF9-40D4-9F6C-4006E43BCB9B}" type="presOf" srcId="{AB2E273E-02A2-4DAE-A336-49F51C584F00}" destId="{CF2F524A-8EAD-461C-AB08-EE7600FEF843}" srcOrd="0" destOrd="0" presId="urn:microsoft.com/office/officeart/2008/layout/SquareAccentList"/>
    <dgm:cxn modelId="{4BE6F288-E815-4638-99F9-F4B660E9766B}" srcId="{179EE632-0AE8-4180-A3EE-AF28E259C5D9}" destId="{8DFCC784-7AD2-4557-AB94-8BA9878D44EE}" srcOrd="2" destOrd="0" parTransId="{7A5E5BAA-8D61-4B2D-A870-26FB381E4ECF}" sibTransId="{24C54E23-AD07-411C-9F23-D3B64CFFE3D5}"/>
    <dgm:cxn modelId="{9DEE1891-F391-46E1-92DA-523551A4CDF2}" srcId="{E2313626-0B79-44F1-9DCA-C924F9CC8B21}" destId="{D1ABE450-B76D-4480-AEEF-3D2F719CD0EE}" srcOrd="0" destOrd="0" parTransId="{2644EB97-8D97-4DAB-A06C-EA7367AF3D73}" sibTransId="{972C3DEE-9D25-4880-AC92-0C9D22498877}"/>
    <dgm:cxn modelId="{A2A0D097-A1C1-49F8-8E25-E366D8B47766}" srcId="{44AF399B-F79E-4FFC-9633-03D83E661A8C}" destId="{8437330F-FE4F-4B76-A28B-DCA0D972766C}" srcOrd="3" destOrd="0" parTransId="{3FE74293-42B0-4E88-911B-677E78E92839}" sibTransId="{304F6E66-85F7-48F5-B602-775DF91C0929}"/>
    <dgm:cxn modelId="{B356739B-A524-4B7A-A50C-D37BE6694401}" type="presOf" srcId="{4F5A4364-AC38-4AE3-87CA-D0FCBEAE85A4}" destId="{F358A8B2-6C98-474A-B0DC-1CE0E90F0224}" srcOrd="0" destOrd="0" presId="urn:microsoft.com/office/officeart/2008/layout/SquareAccentList"/>
    <dgm:cxn modelId="{AEFBFFAA-2A08-4316-9196-2D7D171C34E1}" srcId="{179EE632-0AE8-4180-A3EE-AF28E259C5D9}" destId="{44F27554-AF16-4476-879E-243EB6635E64}" srcOrd="0" destOrd="0" parTransId="{6BED3A04-47C5-4355-BE5E-CE2D709217B4}" sibTransId="{8C8B99AA-79DF-4E46-A74D-04564031926B}"/>
    <dgm:cxn modelId="{EE82BBB0-8E92-49A0-91D1-134ECFB0ABC1}" type="presOf" srcId="{4F869D10-56D2-49B3-A9DC-7DC2B94932FC}" destId="{1030AA43-21ED-4B4F-B8E4-3C4A8E918D17}" srcOrd="0" destOrd="0" presId="urn:microsoft.com/office/officeart/2008/layout/SquareAccentList"/>
    <dgm:cxn modelId="{2C9CF5B1-D458-4C4F-857F-B07C70CED4CF}" type="presOf" srcId="{179EE632-0AE8-4180-A3EE-AF28E259C5D9}" destId="{6B930C3A-A167-4C34-9C56-5DC91D1B4925}" srcOrd="0" destOrd="0" presId="urn:microsoft.com/office/officeart/2008/layout/SquareAccentList"/>
    <dgm:cxn modelId="{F065AAB7-D15A-48FB-8CC6-5A89FA796FF3}" type="presOf" srcId="{977BDF35-23DC-413D-B46A-DF7C48418110}" destId="{6238818D-9A55-42BF-ACB9-78F35443871D}" srcOrd="0" destOrd="0" presId="urn:microsoft.com/office/officeart/2008/layout/SquareAccentList"/>
    <dgm:cxn modelId="{9C1B3CCA-9B44-4BCD-B394-74B5160403BE}" type="presOf" srcId="{AA947934-00B9-433C-B0FD-62E75CCBD124}" destId="{29CCDCBB-EF0F-4ECE-BEAB-760B2D85C7D1}" srcOrd="0" destOrd="0" presId="urn:microsoft.com/office/officeart/2008/layout/SquareAccentList"/>
    <dgm:cxn modelId="{8890E0CB-AE14-4DB3-8D1A-5D9D0C7DEBA0}" srcId="{179EE632-0AE8-4180-A3EE-AF28E259C5D9}" destId="{AA947934-00B9-433C-B0FD-62E75CCBD124}" srcOrd="1" destOrd="0" parTransId="{F6282DB9-6D8A-4363-B4FE-610C29BF1D4F}" sibTransId="{1876B8C3-B539-4AD4-A93F-0589928D8754}"/>
    <dgm:cxn modelId="{1752D7CE-5630-4410-A4FA-42C8FEC97844}" type="presOf" srcId="{8DFCC784-7AD2-4557-AB94-8BA9878D44EE}" destId="{B7EDE661-440A-4C49-95B3-1AC71EA4495B}" srcOrd="0" destOrd="0" presId="urn:microsoft.com/office/officeart/2008/layout/SquareAccentList"/>
    <dgm:cxn modelId="{CC028FD1-1D9F-4E5E-9FF0-603F33A4FEDD}" srcId="{179EE632-0AE8-4180-A3EE-AF28E259C5D9}" destId="{4F5A4364-AC38-4AE3-87CA-D0FCBEAE85A4}" srcOrd="3" destOrd="0" parTransId="{0BF355BD-5C0B-433E-B992-5DCB17E9A32C}" sibTransId="{08A220DB-8ECC-491E-9486-9BECA2EC2B11}"/>
    <dgm:cxn modelId="{D3FCBCDA-3FEF-4028-81C4-625884410A5B}" srcId="{44AF399B-F79E-4FFC-9633-03D83E661A8C}" destId="{4F869D10-56D2-49B3-A9DC-7DC2B94932FC}" srcOrd="0" destOrd="0" parTransId="{4D3329CC-7187-4BCE-8F17-42CA2C3AE276}" sibTransId="{F3F102F0-FEC1-42A7-A9D8-0895BD429980}"/>
    <dgm:cxn modelId="{A34CD1F5-6FBA-4A89-838A-75885193811E}" type="presOf" srcId="{CEF6AE71-2D69-4F28-BD21-115342E4A93C}" destId="{A6480667-B366-4518-BD74-04C667F3FECF}" srcOrd="0" destOrd="0" presId="urn:microsoft.com/office/officeart/2008/layout/SquareAccentList"/>
    <dgm:cxn modelId="{9D5D3172-2867-4BB3-89E5-1665C4DB0F47}" type="presParOf" srcId="{87075C6C-5B42-4E00-A803-DD6D880597F9}" destId="{A3F62A02-4832-45E1-85EF-8B3F13CF90B9}" srcOrd="0" destOrd="0" presId="urn:microsoft.com/office/officeart/2008/layout/SquareAccentList"/>
    <dgm:cxn modelId="{CBC84615-D855-4294-A062-81BBE5B68DF7}" type="presParOf" srcId="{A3F62A02-4832-45E1-85EF-8B3F13CF90B9}" destId="{AF2ED237-53C1-43D0-8CBD-455F61676CE6}" srcOrd="0" destOrd="0" presId="urn:microsoft.com/office/officeart/2008/layout/SquareAccentList"/>
    <dgm:cxn modelId="{AC0C8E39-43A8-4329-B88C-4F0BB6C5F5C0}" type="presParOf" srcId="{AF2ED237-53C1-43D0-8CBD-455F61676CE6}" destId="{FB5B9DF6-B35B-4990-81FF-9C8AA5D612D3}" srcOrd="0" destOrd="0" presId="urn:microsoft.com/office/officeart/2008/layout/SquareAccentList"/>
    <dgm:cxn modelId="{13C35E0D-0BC8-44C8-B052-90671E79BEDA}" type="presParOf" srcId="{AF2ED237-53C1-43D0-8CBD-455F61676CE6}" destId="{156D42DA-165B-4CCC-9F56-DF70C79FFAB0}" srcOrd="1" destOrd="0" presId="urn:microsoft.com/office/officeart/2008/layout/SquareAccentList"/>
    <dgm:cxn modelId="{A3BCEB37-511A-42B3-9F4A-68480397337A}" type="presParOf" srcId="{AF2ED237-53C1-43D0-8CBD-455F61676CE6}" destId="{6B930C3A-A167-4C34-9C56-5DC91D1B4925}" srcOrd="2" destOrd="0" presId="urn:microsoft.com/office/officeart/2008/layout/SquareAccentList"/>
    <dgm:cxn modelId="{69CE200C-DDE1-4246-A6BF-ECAA803A5AE1}" type="presParOf" srcId="{A3F62A02-4832-45E1-85EF-8B3F13CF90B9}" destId="{3F2957D4-F56F-4DE2-AD7D-F64386A7B270}" srcOrd="1" destOrd="0" presId="urn:microsoft.com/office/officeart/2008/layout/SquareAccentList"/>
    <dgm:cxn modelId="{146F1BC1-6CDD-4043-9EF6-D310165F6C97}" type="presParOf" srcId="{3F2957D4-F56F-4DE2-AD7D-F64386A7B270}" destId="{679585F7-8DB9-4652-9ACC-3296F9E9C3AF}" srcOrd="0" destOrd="0" presId="urn:microsoft.com/office/officeart/2008/layout/SquareAccentList"/>
    <dgm:cxn modelId="{2CCE44FD-94AE-4C4F-A24C-21297E085072}" type="presParOf" srcId="{679585F7-8DB9-4652-9ACC-3296F9E9C3AF}" destId="{1927BD8F-E4DD-434E-B304-ECAC9F016946}" srcOrd="0" destOrd="0" presId="urn:microsoft.com/office/officeart/2008/layout/SquareAccentList"/>
    <dgm:cxn modelId="{11FC756B-B568-4EF9-AD4B-6759ACF67BEB}" type="presParOf" srcId="{679585F7-8DB9-4652-9ACC-3296F9E9C3AF}" destId="{AA8D1697-55BD-4E32-8426-CF6A8DD09A7D}" srcOrd="1" destOrd="0" presId="urn:microsoft.com/office/officeart/2008/layout/SquareAccentList"/>
    <dgm:cxn modelId="{5A11688D-3B30-42EB-9F3A-3D5C768602E6}" type="presParOf" srcId="{3F2957D4-F56F-4DE2-AD7D-F64386A7B270}" destId="{D9F31207-6F30-4ACE-B1E5-6EF16A5A260A}" srcOrd="1" destOrd="0" presId="urn:microsoft.com/office/officeart/2008/layout/SquareAccentList"/>
    <dgm:cxn modelId="{2CE80E62-C8B7-442F-A581-59D1E8802A01}" type="presParOf" srcId="{D9F31207-6F30-4ACE-B1E5-6EF16A5A260A}" destId="{EC183C08-4B36-4B8B-AB57-83CADCD743B2}" srcOrd="0" destOrd="0" presId="urn:microsoft.com/office/officeart/2008/layout/SquareAccentList"/>
    <dgm:cxn modelId="{AF26433C-5C41-44A4-BC81-38C7D08CB3F6}" type="presParOf" srcId="{D9F31207-6F30-4ACE-B1E5-6EF16A5A260A}" destId="{29CCDCBB-EF0F-4ECE-BEAB-760B2D85C7D1}" srcOrd="1" destOrd="0" presId="urn:microsoft.com/office/officeart/2008/layout/SquareAccentList"/>
    <dgm:cxn modelId="{5FE6432E-4046-4415-A1C7-6066824AAA91}" type="presParOf" srcId="{3F2957D4-F56F-4DE2-AD7D-F64386A7B270}" destId="{760B4C4B-F294-47A5-B8A8-E0E9A7EC8B5B}" srcOrd="2" destOrd="0" presId="urn:microsoft.com/office/officeart/2008/layout/SquareAccentList"/>
    <dgm:cxn modelId="{598630B0-F76B-4566-AF36-044F8DD896A6}" type="presParOf" srcId="{760B4C4B-F294-47A5-B8A8-E0E9A7EC8B5B}" destId="{E572546C-D877-476D-8A5B-47AD948CE04A}" srcOrd="0" destOrd="0" presId="urn:microsoft.com/office/officeart/2008/layout/SquareAccentList"/>
    <dgm:cxn modelId="{D076C4BA-040D-4F45-A254-8C00F16E1049}" type="presParOf" srcId="{760B4C4B-F294-47A5-B8A8-E0E9A7EC8B5B}" destId="{B7EDE661-440A-4C49-95B3-1AC71EA4495B}" srcOrd="1" destOrd="0" presId="urn:microsoft.com/office/officeart/2008/layout/SquareAccentList"/>
    <dgm:cxn modelId="{CC9CE981-18DE-4D58-8C46-78D85E339EFE}" type="presParOf" srcId="{3F2957D4-F56F-4DE2-AD7D-F64386A7B270}" destId="{28DFD2FB-5977-4842-AD54-EE7CD71CD49C}" srcOrd="3" destOrd="0" presId="urn:microsoft.com/office/officeart/2008/layout/SquareAccentList"/>
    <dgm:cxn modelId="{B95B52D7-3B38-4AE3-B490-B87CA969FD53}" type="presParOf" srcId="{28DFD2FB-5977-4842-AD54-EE7CD71CD49C}" destId="{54C4F8F5-A1D8-4D10-BECA-DA5D06CE8591}" srcOrd="0" destOrd="0" presId="urn:microsoft.com/office/officeart/2008/layout/SquareAccentList"/>
    <dgm:cxn modelId="{C29EFF66-8902-43B0-A8FC-796ADCFD6711}" type="presParOf" srcId="{28DFD2FB-5977-4842-AD54-EE7CD71CD49C}" destId="{F358A8B2-6C98-474A-B0DC-1CE0E90F0224}" srcOrd="1" destOrd="0" presId="urn:microsoft.com/office/officeart/2008/layout/SquareAccentList"/>
    <dgm:cxn modelId="{0782C0BB-95C7-4B5C-87E8-0D0B879B840B}" type="presParOf" srcId="{3F2957D4-F56F-4DE2-AD7D-F64386A7B270}" destId="{9B97EC89-E5B7-44B4-97C7-9A652CB097A3}" srcOrd="4" destOrd="0" presId="urn:microsoft.com/office/officeart/2008/layout/SquareAccentList"/>
    <dgm:cxn modelId="{03A25AB4-37FC-4CF1-9237-2424D25E348C}" type="presParOf" srcId="{9B97EC89-E5B7-44B4-97C7-9A652CB097A3}" destId="{B88D7A56-C62D-4781-AF41-B29AC371C201}" srcOrd="0" destOrd="0" presId="urn:microsoft.com/office/officeart/2008/layout/SquareAccentList"/>
    <dgm:cxn modelId="{F9DE248C-59DE-4B36-8431-62FBEF44303B}" type="presParOf" srcId="{9B97EC89-E5B7-44B4-97C7-9A652CB097A3}" destId="{77CBD89B-CE3C-4C2B-A583-76326537C376}" srcOrd="1" destOrd="0" presId="urn:microsoft.com/office/officeart/2008/layout/SquareAccentList"/>
    <dgm:cxn modelId="{787EEE53-FC12-4702-8711-E7CB2A71E8D5}" type="presParOf" srcId="{3F2957D4-F56F-4DE2-AD7D-F64386A7B270}" destId="{AF4C0EDE-709D-4C04-A2EC-EC00D57AD832}" srcOrd="5" destOrd="0" presId="urn:microsoft.com/office/officeart/2008/layout/SquareAccentList"/>
    <dgm:cxn modelId="{781026F9-D225-46E8-9900-E253E30B1069}" type="presParOf" srcId="{AF4C0EDE-709D-4C04-A2EC-EC00D57AD832}" destId="{DDF4EF2A-6446-43E2-A535-3510FF7AB3E2}" srcOrd="0" destOrd="0" presId="urn:microsoft.com/office/officeart/2008/layout/SquareAccentList"/>
    <dgm:cxn modelId="{7B9AD050-13A3-49AD-B660-AA5582AFBA14}" type="presParOf" srcId="{AF4C0EDE-709D-4C04-A2EC-EC00D57AD832}" destId="{A6480667-B366-4518-BD74-04C667F3FECF}" srcOrd="1" destOrd="0" presId="urn:microsoft.com/office/officeart/2008/layout/SquareAccentList"/>
    <dgm:cxn modelId="{4E91DD2A-9F80-45C3-80FC-7526628CEF31}" type="presParOf" srcId="{87075C6C-5B42-4E00-A803-DD6D880597F9}" destId="{B6C7FAF4-D8D6-465C-ABF4-3F024C1E9A4E}" srcOrd="1" destOrd="0" presId="urn:microsoft.com/office/officeart/2008/layout/SquareAccentList"/>
    <dgm:cxn modelId="{68E5803F-DF34-4DA1-A2F2-8137FF12DDCE}" type="presParOf" srcId="{B6C7FAF4-D8D6-465C-ABF4-3F024C1E9A4E}" destId="{8D97B5E0-9E47-4E53-A1CD-0653D0895AA3}" srcOrd="0" destOrd="0" presId="urn:microsoft.com/office/officeart/2008/layout/SquareAccentList"/>
    <dgm:cxn modelId="{68E8B867-EE81-4F71-972B-32B21A3F1B39}" type="presParOf" srcId="{8D97B5E0-9E47-4E53-A1CD-0653D0895AA3}" destId="{BD8A7E4A-3FC6-4CBC-A467-9B3F728199E3}" srcOrd="0" destOrd="0" presId="urn:microsoft.com/office/officeart/2008/layout/SquareAccentList"/>
    <dgm:cxn modelId="{AB6FE9A7-DBE3-43AF-973E-1BC5466D061D}" type="presParOf" srcId="{8D97B5E0-9E47-4E53-A1CD-0653D0895AA3}" destId="{E9B4B0F6-03EF-43CA-BD94-8B710046B030}" srcOrd="1" destOrd="0" presId="urn:microsoft.com/office/officeart/2008/layout/SquareAccentList"/>
    <dgm:cxn modelId="{F6D416BE-D5C3-4E5C-BBF8-4012C48BE5FE}" type="presParOf" srcId="{8D97B5E0-9E47-4E53-A1CD-0653D0895AA3}" destId="{C289924B-3434-4D94-9AA3-235B111511AD}" srcOrd="2" destOrd="0" presId="urn:microsoft.com/office/officeart/2008/layout/SquareAccentList"/>
    <dgm:cxn modelId="{4731FE2C-A7D3-47C6-8C2A-2D67C5A9218E}" type="presParOf" srcId="{B6C7FAF4-D8D6-465C-ABF4-3F024C1E9A4E}" destId="{21188155-2CC2-4056-A09E-26E279A9D8DA}" srcOrd="1" destOrd="0" presId="urn:microsoft.com/office/officeart/2008/layout/SquareAccentList"/>
    <dgm:cxn modelId="{EF239DEE-C996-4FA1-8620-B6A8D38A15C8}" type="presParOf" srcId="{21188155-2CC2-4056-A09E-26E279A9D8DA}" destId="{9E8D2B38-8F5A-407A-9A64-3751FC65DC27}" srcOrd="0" destOrd="0" presId="urn:microsoft.com/office/officeart/2008/layout/SquareAccentList"/>
    <dgm:cxn modelId="{93F20FE2-4EFE-4B6F-A2F4-EB285790C28A}" type="presParOf" srcId="{9E8D2B38-8F5A-407A-9A64-3751FC65DC27}" destId="{C077BD67-89A1-45C9-B5CD-77DC6648AAC7}" srcOrd="0" destOrd="0" presId="urn:microsoft.com/office/officeart/2008/layout/SquareAccentList"/>
    <dgm:cxn modelId="{20DF965E-696A-439E-BC43-81696AC442B3}" type="presParOf" srcId="{9E8D2B38-8F5A-407A-9A64-3751FC65DC27}" destId="{1030AA43-21ED-4B4F-B8E4-3C4A8E918D17}" srcOrd="1" destOrd="0" presId="urn:microsoft.com/office/officeart/2008/layout/SquareAccentList"/>
    <dgm:cxn modelId="{5E19BB8C-5755-448A-9963-C522D6957A97}" type="presParOf" srcId="{21188155-2CC2-4056-A09E-26E279A9D8DA}" destId="{0138CFE7-E4F0-4E04-ADCF-4226AA9265EB}" srcOrd="1" destOrd="0" presId="urn:microsoft.com/office/officeart/2008/layout/SquareAccentList"/>
    <dgm:cxn modelId="{4EEDA19E-47CB-4090-B864-9DE2C58C7826}" type="presParOf" srcId="{0138CFE7-E4F0-4E04-ADCF-4226AA9265EB}" destId="{3BDCCD67-A5A7-453D-A379-47E7FDAD980C}" srcOrd="0" destOrd="0" presId="urn:microsoft.com/office/officeart/2008/layout/SquareAccentList"/>
    <dgm:cxn modelId="{39A2B13B-0665-4401-B08C-1E11F63E1A28}" type="presParOf" srcId="{0138CFE7-E4F0-4E04-ADCF-4226AA9265EB}" destId="{6238818D-9A55-42BF-ACB9-78F35443871D}" srcOrd="1" destOrd="0" presId="urn:microsoft.com/office/officeart/2008/layout/SquareAccentList"/>
    <dgm:cxn modelId="{9632DBEB-8C8D-4E31-821D-1F1E810489FB}" type="presParOf" srcId="{21188155-2CC2-4056-A09E-26E279A9D8DA}" destId="{6699C59A-0DCC-48E2-980E-31CA6503CA77}" srcOrd="2" destOrd="0" presId="urn:microsoft.com/office/officeart/2008/layout/SquareAccentList"/>
    <dgm:cxn modelId="{D27F607C-B1C5-419D-9231-E27EBF0AAC56}" type="presParOf" srcId="{6699C59A-0DCC-48E2-980E-31CA6503CA77}" destId="{32122E16-160E-4E64-A380-DC7891631214}" srcOrd="0" destOrd="0" presId="urn:microsoft.com/office/officeart/2008/layout/SquareAccentList"/>
    <dgm:cxn modelId="{E92AE5DD-DCDF-457C-86C1-DA71E6872DF3}" type="presParOf" srcId="{6699C59A-0DCC-48E2-980E-31CA6503CA77}" destId="{CF2F524A-8EAD-461C-AB08-EE7600FEF843}" srcOrd="1" destOrd="0" presId="urn:microsoft.com/office/officeart/2008/layout/SquareAccentList"/>
    <dgm:cxn modelId="{EB137E99-AD3C-4D6A-AD5C-563B9F96E427}" type="presParOf" srcId="{21188155-2CC2-4056-A09E-26E279A9D8DA}" destId="{6F5E838C-D6BD-4E20-B747-71DEE6FC88A6}" srcOrd="3" destOrd="0" presId="urn:microsoft.com/office/officeart/2008/layout/SquareAccentList"/>
    <dgm:cxn modelId="{2036AF7B-E1E8-4A18-8B0F-CB3D27D37D35}" type="presParOf" srcId="{6F5E838C-D6BD-4E20-B747-71DEE6FC88A6}" destId="{8F4DBA85-088B-40E0-9E96-3C9D250612CB}" srcOrd="0" destOrd="0" presId="urn:microsoft.com/office/officeart/2008/layout/SquareAccentList"/>
    <dgm:cxn modelId="{B9264796-F4A6-4342-B246-789E7FA366F6}" type="presParOf" srcId="{6F5E838C-D6BD-4E20-B747-71DEE6FC88A6}" destId="{1EEE10DA-1EE2-46CE-8C22-81E233A6B726}" srcOrd="1" destOrd="0" presId="urn:microsoft.com/office/officeart/2008/layout/SquareAccentList"/>
    <dgm:cxn modelId="{E762FCC4-0277-4B87-AA96-F101DFACDFB2}" type="presParOf" srcId="{87075C6C-5B42-4E00-A803-DD6D880597F9}" destId="{94A2E079-84B1-4D2A-9666-3E5AD7ABAE81}" srcOrd="2" destOrd="0" presId="urn:microsoft.com/office/officeart/2008/layout/SquareAccentList"/>
    <dgm:cxn modelId="{035DAE62-7546-4EC6-87CB-0D6467EDD1AC}" type="presParOf" srcId="{94A2E079-84B1-4D2A-9666-3E5AD7ABAE81}" destId="{95C2862F-D8FB-4B0F-86FF-759193B0E9D2}" srcOrd="0" destOrd="0" presId="urn:microsoft.com/office/officeart/2008/layout/SquareAccentList"/>
    <dgm:cxn modelId="{92042D58-83CB-432B-A63C-385D05EEC0B0}" type="presParOf" srcId="{95C2862F-D8FB-4B0F-86FF-759193B0E9D2}" destId="{4408C7BD-115B-4E5B-B36D-0D8CBB40B8A4}" srcOrd="0" destOrd="0" presId="urn:microsoft.com/office/officeart/2008/layout/SquareAccentList"/>
    <dgm:cxn modelId="{54851ADC-27DA-4CDE-9DD7-2DA10EEBA3DD}" type="presParOf" srcId="{95C2862F-D8FB-4B0F-86FF-759193B0E9D2}" destId="{1CC13B9F-F885-48B3-9572-96E70B080026}" srcOrd="1" destOrd="0" presId="urn:microsoft.com/office/officeart/2008/layout/SquareAccentList"/>
    <dgm:cxn modelId="{99B51770-EEF3-40C1-A2E3-570D021C13A5}" type="presParOf" srcId="{95C2862F-D8FB-4B0F-86FF-759193B0E9D2}" destId="{AA6AFC57-992D-4437-AFF8-2A283AB12BB8}" srcOrd="2" destOrd="0" presId="urn:microsoft.com/office/officeart/2008/layout/SquareAccentList"/>
    <dgm:cxn modelId="{305AB57E-20B8-4E64-940A-94F4BA0807F4}" type="presParOf" srcId="{94A2E079-84B1-4D2A-9666-3E5AD7ABAE81}" destId="{2329AAC0-15A2-4AB6-B058-0A3A0AB0842D}" srcOrd="1" destOrd="0" presId="urn:microsoft.com/office/officeart/2008/layout/SquareAccentList"/>
    <dgm:cxn modelId="{373D3320-D3CE-42B1-BCB2-B4563EEAE8C3}" type="presParOf" srcId="{2329AAC0-15A2-4AB6-B058-0A3A0AB0842D}" destId="{0AC15000-104C-44EF-BBBA-284ACAB98AF8}" srcOrd="0" destOrd="0" presId="urn:microsoft.com/office/officeart/2008/layout/SquareAccentList"/>
    <dgm:cxn modelId="{FE7B0E4D-DC8E-40BA-B249-1AC02948D989}" type="presParOf" srcId="{0AC15000-104C-44EF-BBBA-284ACAB98AF8}" destId="{DDCA4497-D3A3-4521-AE93-E1681F5637DA}" srcOrd="0" destOrd="0" presId="urn:microsoft.com/office/officeart/2008/layout/SquareAccentList"/>
    <dgm:cxn modelId="{C3DBB2C7-8BF4-4FA3-937D-2C6E696D2E97}" type="presParOf" srcId="{0AC15000-104C-44EF-BBBA-284ACAB98AF8}" destId="{D12722FE-0A03-46D4-B6B8-328BAB4B35BC}" srcOrd="1" destOrd="0" presId="urn:microsoft.com/office/officeart/2008/layout/SquareAccentList"/>
    <dgm:cxn modelId="{1727B009-36D5-4DB7-8C8D-35803D7BDDDE}" type="presParOf" srcId="{2329AAC0-15A2-4AB6-B058-0A3A0AB0842D}" destId="{78F20AA3-718E-49E9-9F3B-0801D546245C}" srcOrd="1" destOrd="0" presId="urn:microsoft.com/office/officeart/2008/layout/SquareAccentList"/>
    <dgm:cxn modelId="{52D1B2CA-7C55-4814-ADAD-7D80829997C6}" type="presParOf" srcId="{78F20AA3-718E-49E9-9F3B-0801D546245C}" destId="{8332B5A2-A5DE-4555-9932-97071A520A2E}" srcOrd="0" destOrd="0" presId="urn:microsoft.com/office/officeart/2008/layout/SquareAccentList"/>
    <dgm:cxn modelId="{42A8373A-17A6-4639-BC0A-3648623A4215}" type="presParOf" srcId="{78F20AA3-718E-49E9-9F3B-0801D546245C}" destId="{65B5CC1A-3E8E-49A8-8F9A-574EADAA9E50}" srcOrd="1" destOrd="0" presId="urn:microsoft.com/office/officeart/2008/layout/SquareAccentList"/>
    <dgm:cxn modelId="{CEDE39E3-A762-4ECD-ACBA-E51CA5D0285C}" type="presParOf" srcId="{2329AAC0-15A2-4AB6-B058-0A3A0AB0842D}" destId="{89430D09-6997-45EE-90E0-F0816B24E257}" srcOrd="2" destOrd="0" presId="urn:microsoft.com/office/officeart/2008/layout/SquareAccentList"/>
    <dgm:cxn modelId="{D5853E80-0B98-422D-9ECE-AF93A15DF547}" type="presParOf" srcId="{89430D09-6997-45EE-90E0-F0816B24E257}" destId="{030E8D85-92B4-4739-865E-5A19EC70E4E8}" srcOrd="0" destOrd="0" presId="urn:microsoft.com/office/officeart/2008/layout/SquareAccentList"/>
    <dgm:cxn modelId="{0B83F073-5A61-4E1F-89D6-EDA87EBDC043}" type="presParOf" srcId="{89430D09-6997-45EE-90E0-F0816B24E257}" destId="{E57C0413-B9AC-4148-9F06-D62643A81B55}" srcOrd="1" destOrd="0" presId="urn:microsoft.com/office/officeart/2008/layout/SquareAccentList"/>
    <dgm:cxn modelId="{9CBAA153-1A0E-45F5-BCF7-7C87847BAA29}" type="presParOf" srcId="{2329AAC0-15A2-4AB6-B058-0A3A0AB0842D}" destId="{5C38A42B-EA0D-4BFC-810B-C2E607230166}" srcOrd="3" destOrd="0" presId="urn:microsoft.com/office/officeart/2008/layout/SquareAccentList"/>
    <dgm:cxn modelId="{09AA334D-A1D9-497C-ABDA-E132D48D154E}" type="presParOf" srcId="{5C38A42B-EA0D-4BFC-810B-C2E607230166}" destId="{BF537AFA-A221-4BE1-BF85-462180AED3B4}" srcOrd="0" destOrd="0" presId="urn:microsoft.com/office/officeart/2008/layout/SquareAccentList"/>
    <dgm:cxn modelId="{74DFE3B8-322F-44D8-9185-082F3D0C276A}" type="presParOf" srcId="{5C38A42B-EA0D-4BFC-810B-C2E607230166}" destId="{7B2E4729-2DA9-49B1-B030-49756CD92EA8}" srcOrd="1" destOrd="0" presId="urn:microsoft.com/office/officeart/2008/layout/SquareAccent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D1089E-62DE-47B8-A183-C082A006A538}" type="doc">
      <dgm:prSet loTypeId="urn:microsoft.com/office/officeart/2005/8/layout/chevron2" loCatId="list" qsTypeId="urn:microsoft.com/office/officeart/2005/8/quickstyle/simple3" qsCatId="simple" csTypeId="urn:microsoft.com/office/officeart/2005/8/colors/accent3_5" csCatId="accent3" phldr="1"/>
      <dgm:spPr/>
      <dgm:t>
        <a:bodyPr/>
        <a:lstStyle/>
        <a:p>
          <a:endParaRPr lang="zh-CN" altLang="en-US"/>
        </a:p>
      </dgm:t>
    </dgm:pt>
    <dgm:pt modelId="{092A66B1-CA4D-4D31-83D2-1BBE2624C9AA}">
      <dgm:prSet custT="1"/>
      <dgm:spPr/>
      <dgm:t>
        <a:bodyPr/>
        <a:lstStyle/>
        <a:p>
          <a:pPr>
            <a:lnSpc>
              <a:spcPts val="2200"/>
            </a:lnSpc>
          </a:pPr>
          <a:r>
            <a:rPr lang="zh-CN" altLang="en-US" sz="1600" b="1" dirty="0">
              <a:latin typeface="微软雅黑" panose="020B0503020204020204" pitchFamily="34" charset="-122"/>
              <a:ea typeface="微软雅黑" panose="020B0503020204020204" pitchFamily="34" charset="-122"/>
            </a:rPr>
            <a:t>心肌梗死</a:t>
          </a:r>
        </a:p>
      </dgm:t>
    </dgm:pt>
    <dgm:pt modelId="{AE87CEE0-9E8C-4F9D-987F-134093B5D208}" type="parTrans" cxnId="{32E1DD83-FB9C-4503-8D3D-CB311AC0ABC3}">
      <dgm:prSet/>
      <dgm:spPr/>
      <dgm:t>
        <a:bodyPr/>
        <a:lstStyle/>
        <a:p>
          <a:endParaRPr lang="zh-CN" altLang="en-US"/>
        </a:p>
      </dgm:t>
    </dgm:pt>
    <dgm:pt modelId="{9420F2AE-CB56-46D3-8728-30C78AA6E7D6}" type="sibTrans" cxnId="{32E1DD83-FB9C-4503-8D3D-CB311AC0ABC3}">
      <dgm:prSet/>
      <dgm:spPr/>
      <dgm:t>
        <a:bodyPr/>
        <a:lstStyle/>
        <a:p>
          <a:endParaRPr lang="zh-CN" altLang="en-US"/>
        </a:p>
      </dgm:t>
    </dgm:pt>
    <dgm:pt modelId="{2F07D366-DFE8-41BB-8E3E-DAFD5F33E194}">
      <dgm:prSet custT="1"/>
      <dgm:spPr/>
      <dgm:t>
        <a:bodyPr/>
        <a:lstStyle/>
        <a:p>
          <a:pPr>
            <a:lnSpc>
              <a:spcPts val="2600"/>
            </a:lnSpc>
          </a:pPr>
          <a:r>
            <a:rPr lang="zh-CN" sz="1800" b="0" dirty="0">
              <a:solidFill>
                <a:srgbClr val="FF0000"/>
              </a:solidFill>
              <a:latin typeface="微软雅黑" panose="020B0503020204020204" pitchFamily="34" charset="-122"/>
              <a:ea typeface="微软雅黑" panose="020B0503020204020204" pitchFamily="34" charset="-122"/>
            </a:rPr>
            <a:t>首选</a:t>
          </a:r>
          <a:r>
            <a:rPr lang="en-US" sz="1800" b="0" dirty="0">
              <a:solidFill>
                <a:srgbClr val="FF0000"/>
              </a:solidFill>
              <a:latin typeface="微软雅黑" panose="020B0503020204020204" pitchFamily="34" charset="-122"/>
              <a:ea typeface="微软雅黑" panose="020B0503020204020204" pitchFamily="34" charset="-122"/>
            </a:rPr>
            <a:t>A+B</a:t>
          </a:r>
          <a:r>
            <a:rPr lang="zh-CN" sz="1800" b="0" dirty="0">
              <a:solidFill>
                <a:schemeClr val="accent1">
                  <a:lumMod val="50000"/>
                </a:schemeClr>
              </a:solidFill>
              <a:latin typeface="微软雅黑" panose="020B0503020204020204" pitchFamily="34" charset="-122"/>
              <a:ea typeface="微软雅黑" panose="020B0503020204020204" pitchFamily="34" charset="-122"/>
            </a:rPr>
            <a:t>，小剂量联用，避免出现低血压。若未达标可加量，仍未达标加用长效</a:t>
          </a:r>
          <a:r>
            <a:rPr lang="en-US" sz="1800" b="0" dirty="0">
              <a:solidFill>
                <a:schemeClr val="accent1">
                  <a:lumMod val="50000"/>
                </a:schemeClr>
              </a:solidFill>
              <a:latin typeface="微软雅黑" panose="020B0503020204020204" pitchFamily="34" charset="-122"/>
              <a:ea typeface="微软雅黑" panose="020B0503020204020204" pitchFamily="34" charset="-122"/>
            </a:rPr>
            <a:t>C </a:t>
          </a:r>
          <a:r>
            <a:rPr lang="zh-CN" sz="1800" b="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solidFill>
                <a:schemeClr val="accent1">
                  <a:lumMod val="50000"/>
                </a:schemeClr>
              </a:solidFill>
              <a:latin typeface="微软雅黑" panose="020B0503020204020204" pitchFamily="34" charset="-122"/>
              <a:ea typeface="微软雅黑" panose="020B0503020204020204" pitchFamily="34" charset="-122"/>
            </a:rPr>
            <a:t>（包括螺内酯）</a:t>
          </a:r>
        </a:p>
      </dgm:t>
    </dgm:pt>
    <dgm:pt modelId="{634D2344-B738-491C-BD32-65F900D27FC5}" type="parTrans" cxnId="{3F5CF47A-083E-4694-8F6F-28047218ADE0}">
      <dgm:prSet/>
      <dgm:spPr/>
      <dgm:t>
        <a:bodyPr/>
        <a:lstStyle/>
        <a:p>
          <a:endParaRPr lang="zh-CN" altLang="en-US"/>
        </a:p>
      </dgm:t>
    </dgm:pt>
    <dgm:pt modelId="{55926FEF-78FF-40A6-82CD-DB590004613F}" type="sibTrans" cxnId="{3F5CF47A-083E-4694-8F6F-28047218ADE0}">
      <dgm:prSet/>
      <dgm:spPr/>
      <dgm:t>
        <a:bodyPr/>
        <a:lstStyle/>
        <a:p>
          <a:endParaRPr lang="zh-CN" altLang="en-US"/>
        </a:p>
      </dgm:t>
    </dgm:pt>
    <dgm:pt modelId="{E6AB20B4-31C5-4FB2-A641-7B9ACD6E8B9D}">
      <dgm:prSet custT="1"/>
      <dgm:spPr/>
      <dgm:t>
        <a:bodyPr/>
        <a:lstStyle/>
        <a:p>
          <a:pPr>
            <a:lnSpc>
              <a:spcPts val="2600"/>
            </a:lnSpc>
          </a:pPr>
          <a:r>
            <a:rPr lang="zh-CN" altLang="en-US" sz="1600" b="1" dirty="0">
              <a:latin typeface="微软雅黑" panose="020B0503020204020204" pitchFamily="34" charset="-122"/>
              <a:ea typeface="微软雅黑" panose="020B0503020204020204" pitchFamily="34" charset="-122"/>
            </a:rPr>
            <a:t>心绞痛</a:t>
          </a:r>
        </a:p>
      </dgm:t>
    </dgm:pt>
    <dgm:pt modelId="{F71EFA5E-F6B6-4DF5-BD54-6E85223C362F}" type="parTrans" cxnId="{B075A747-BD9D-4AFC-B3E3-C6242675F066}">
      <dgm:prSet/>
      <dgm:spPr/>
      <dgm:t>
        <a:bodyPr/>
        <a:lstStyle/>
        <a:p>
          <a:endParaRPr lang="zh-CN" altLang="en-US"/>
        </a:p>
      </dgm:t>
    </dgm:pt>
    <dgm:pt modelId="{9E0C81CF-D82B-49DD-A309-B4B2298EC79C}" type="sibTrans" cxnId="{B075A747-BD9D-4AFC-B3E3-C6242675F066}">
      <dgm:prSet/>
      <dgm:spPr/>
      <dgm:t>
        <a:bodyPr/>
        <a:lstStyle/>
        <a:p>
          <a:endParaRPr lang="zh-CN" altLang="en-US"/>
        </a:p>
      </dgm:t>
    </dgm:pt>
    <dgm:pt modelId="{54C4D3F3-0389-4E69-8211-816B1051B5F5}">
      <dgm:prSet custT="1"/>
      <dgm:spPr/>
      <dgm:t>
        <a:bodyPr/>
        <a:lstStyle/>
        <a:p>
          <a:pPr>
            <a:lnSpc>
              <a:spcPts val="2600"/>
            </a:lnSpc>
          </a:pPr>
          <a:r>
            <a:rPr lang="zh-CN" sz="1800" b="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dirty="0">
              <a:solidFill>
                <a:schemeClr val="accent1">
                  <a:lumMod val="50000"/>
                </a:schemeClr>
              </a:solidFill>
              <a:latin typeface="微软雅黑" panose="020B0503020204020204" pitchFamily="34" charset="-122"/>
              <a:ea typeface="微软雅黑" panose="020B0503020204020204" pitchFamily="34" charset="-122"/>
            </a:rPr>
            <a:t>B </a:t>
          </a:r>
          <a:r>
            <a:rPr lang="zh-CN" sz="1800" b="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dirty="0">
              <a:solidFill>
                <a:schemeClr val="accent1">
                  <a:lumMod val="50000"/>
                </a:schemeClr>
              </a:solidFill>
              <a:latin typeface="微软雅黑" panose="020B0503020204020204" pitchFamily="34" charset="-122"/>
              <a:ea typeface="微软雅黑" panose="020B0503020204020204" pitchFamily="34" charset="-122"/>
            </a:rPr>
            <a:t>A </a:t>
          </a:r>
          <a:r>
            <a:rPr lang="zh-CN" sz="1800" b="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dirty="0">
              <a:solidFill>
                <a:schemeClr val="accent1">
                  <a:lumMod val="50000"/>
                </a:schemeClr>
              </a:solidFill>
              <a:latin typeface="微软雅黑" panose="020B0503020204020204" pitchFamily="34" charset="-122"/>
              <a:ea typeface="微软雅黑" panose="020B0503020204020204" pitchFamily="34" charset="-122"/>
            </a:rPr>
            <a:t>C</a:t>
          </a:r>
          <a:r>
            <a:rPr lang="zh-CN" sz="1800" b="0" dirty="0">
              <a:solidFill>
                <a:schemeClr val="accent1">
                  <a:lumMod val="50000"/>
                </a:schemeClr>
              </a:solidFill>
              <a:latin typeface="微软雅黑" panose="020B0503020204020204" pitchFamily="34" charset="-122"/>
              <a:ea typeface="微软雅黑" panose="020B0503020204020204" pitchFamily="34" charset="-122"/>
            </a:rPr>
            <a:t>，可联用，仍未达标加用</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latin typeface="微软雅黑" panose="020B0503020204020204" pitchFamily="34" charset="-122"/>
              <a:ea typeface="微软雅黑" panose="020B0503020204020204" pitchFamily="34" charset="-122"/>
            </a:rPr>
            <a:t>；</a:t>
          </a:r>
        </a:p>
      </dgm:t>
    </dgm:pt>
    <dgm:pt modelId="{73C7652A-485F-47F3-AFF7-971D59153026}" type="parTrans" cxnId="{C81DDB2C-0899-45D9-A31D-7244716ABAA0}">
      <dgm:prSet/>
      <dgm:spPr/>
      <dgm:t>
        <a:bodyPr/>
        <a:lstStyle/>
        <a:p>
          <a:endParaRPr lang="zh-CN" altLang="en-US"/>
        </a:p>
      </dgm:t>
    </dgm:pt>
    <dgm:pt modelId="{90C4340A-022F-401C-A37E-91E982B7CDC2}" type="sibTrans" cxnId="{C81DDB2C-0899-45D9-A31D-7244716ABAA0}">
      <dgm:prSet/>
      <dgm:spPr/>
      <dgm:t>
        <a:bodyPr/>
        <a:lstStyle/>
        <a:p>
          <a:endParaRPr lang="zh-CN" altLang="en-US"/>
        </a:p>
      </dgm:t>
    </dgm:pt>
    <dgm:pt modelId="{1AA87B95-5D67-47E1-B7B6-3E70B4DC7157}">
      <dgm:prSet custT="1"/>
      <dgm:spPr/>
      <dgm:t>
        <a:bodyPr/>
        <a:lstStyle/>
        <a:p>
          <a:pPr>
            <a:lnSpc>
              <a:spcPts val="2600"/>
            </a:lnSpc>
          </a:pPr>
          <a:r>
            <a:rPr lang="zh-CN" altLang="en-US" sz="1600" b="1" dirty="0">
              <a:latin typeface="微软雅黑" panose="020B0503020204020204" pitchFamily="34" charset="-122"/>
              <a:ea typeface="微软雅黑" panose="020B0503020204020204" pitchFamily="34" charset="-122"/>
            </a:rPr>
            <a:t>心力衰竭</a:t>
          </a:r>
        </a:p>
      </dgm:t>
    </dgm:pt>
    <dgm:pt modelId="{2F51F3F8-E957-4FEC-ABAD-D9CAE32DA1CE}" type="parTrans" cxnId="{9CD9B9F7-1015-455B-8D10-EE756808C8C4}">
      <dgm:prSet/>
      <dgm:spPr/>
      <dgm:t>
        <a:bodyPr/>
        <a:lstStyle/>
        <a:p>
          <a:endParaRPr lang="zh-CN" altLang="en-US"/>
        </a:p>
      </dgm:t>
    </dgm:pt>
    <dgm:pt modelId="{9E7AC017-86C1-4F22-B6CD-67F0BC186FC2}" type="sibTrans" cxnId="{9CD9B9F7-1015-455B-8D10-EE756808C8C4}">
      <dgm:prSet/>
      <dgm:spPr/>
      <dgm:t>
        <a:bodyPr/>
        <a:lstStyle/>
        <a:p>
          <a:endParaRPr lang="zh-CN" altLang="en-US"/>
        </a:p>
      </dgm:t>
    </dgm:pt>
    <dgm:pt modelId="{D84A4D99-FEDB-42CA-83AF-F4B13DBF9B0B}">
      <dgm:prSet custT="1"/>
      <dgm:spPr/>
      <dgm:t>
        <a:bodyPr/>
        <a:lstStyle/>
        <a:p>
          <a:pPr>
            <a:lnSpc>
              <a:spcPts val="2600"/>
            </a:lnSpc>
          </a:pPr>
          <a:r>
            <a:rPr lang="en-US" sz="1800" b="0" dirty="0">
              <a:solidFill>
                <a:srgbClr val="FF0000"/>
              </a:solidFill>
              <a:latin typeface="微软雅黑" panose="020B0503020204020204" pitchFamily="34" charset="-122"/>
              <a:ea typeface="微软雅黑" panose="020B0503020204020204" pitchFamily="34" charset="-122"/>
            </a:rPr>
            <a:t>A+B</a:t>
          </a:r>
          <a:r>
            <a:rPr lang="zh-CN" sz="1800" b="0" dirty="0">
              <a:solidFill>
                <a:schemeClr val="accent1">
                  <a:lumMod val="50000"/>
                </a:schemeClr>
              </a:solidFill>
              <a:latin typeface="微软雅黑" panose="020B0503020204020204" pitchFamily="34" charset="-122"/>
              <a:ea typeface="微软雅黑" panose="020B0503020204020204" pitchFamily="34" charset="-122"/>
            </a:rPr>
            <a:t>，小剂量联用，合并钠水潴留时加用</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solidFill>
                <a:schemeClr val="accent1">
                  <a:lumMod val="50000"/>
                </a:schemeClr>
              </a:solidFill>
              <a:latin typeface="微软雅黑" panose="020B0503020204020204" pitchFamily="34" charset="-122"/>
              <a:ea typeface="微软雅黑" panose="020B0503020204020204" pitchFamily="34" charset="-122"/>
            </a:rPr>
            <a:t>，一般选择袢利尿剂，并补钾，可加螺内酯，仍未控制可加</a:t>
          </a:r>
          <a:r>
            <a:rPr lang="en-US" sz="1800" b="0" dirty="0">
              <a:solidFill>
                <a:schemeClr val="accent1">
                  <a:lumMod val="50000"/>
                </a:schemeClr>
              </a:solidFill>
              <a:latin typeface="微软雅黑" panose="020B0503020204020204" pitchFamily="34" charset="-122"/>
              <a:ea typeface="微软雅黑" panose="020B0503020204020204" pitchFamily="34" charset="-122"/>
            </a:rPr>
            <a:t>C</a:t>
          </a:r>
          <a:r>
            <a:rPr lang="zh-CN" sz="1800" b="0" dirty="0">
              <a:solidFill>
                <a:schemeClr val="accent1">
                  <a:lumMod val="50000"/>
                </a:schemeClr>
              </a:solidFill>
              <a:latin typeface="微软雅黑" panose="020B0503020204020204" pitchFamily="34" charset="-122"/>
              <a:ea typeface="微软雅黑" panose="020B0503020204020204" pitchFamily="34" charset="-122"/>
            </a:rPr>
            <a:t>（仅限氨氯地平、非洛地平）。</a:t>
          </a:r>
        </a:p>
      </dgm:t>
    </dgm:pt>
    <dgm:pt modelId="{E35C0755-4D5A-41A7-A090-0DB848D75468}" type="parTrans" cxnId="{A556FC75-C057-42A7-A1FC-CEB071304510}">
      <dgm:prSet/>
      <dgm:spPr/>
      <dgm:t>
        <a:bodyPr/>
        <a:lstStyle/>
        <a:p>
          <a:endParaRPr lang="zh-CN" altLang="en-US"/>
        </a:p>
      </dgm:t>
    </dgm:pt>
    <dgm:pt modelId="{8B255EC3-22EC-494B-84DD-68B0D06E843B}" type="sibTrans" cxnId="{A556FC75-C057-42A7-A1FC-CEB071304510}">
      <dgm:prSet/>
      <dgm:spPr/>
      <dgm:t>
        <a:bodyPr/>
        <a:lstStyle/>
        <a:p>
          <a:endParaRPr lang="zh-CN" altLang="en-US"/>
        </a:p>
      </dgm:t>
    </dgm:pt>
    <dgm:pt modelId="{CF14CC13-958C-4B15-A45E-86A445C34756}">
      <dgm:prSet custT="1"/>
      <dgm:spPr/>
      <dgm:t>
        <a:bodyPr/>
        <a:lstStyle/>
        <a:p>
          <a:pPr>
            <a:lnSpc>
              <a:spcPts val="2600"/>
            </a:lnSpc>
          </a:pPr>
          <a:r>
            <a:rPr lang="zh-CN" altLang="en-US" sz="1600" b="1" dirty="0">
              <a:latin typeface="微软雅黑" panose="020B0503020204020204" pitchFamily="34" charset="-122"/>
              <a:ea typeface="微软雅黑" panose="020B0503020204020204" pitchFamily="34" charset="-122"/>
            </a:rPr>
            <a:t>脑卒中</a:t>
          </a:r>
        </a:p>
      </dgm:t>
    </dgm:pt>
    <dgm:pt modelId="{DA094DA3-5E78-4517-877B-2731B7308A87}" type="parTrans" cxnId="{8E05159A-265E-4347-88D6-2D6757F31951}">
      <dgm:prSet/>
      <dgm:spPr/>
      <dgm:t>
        <a:bodyPr/>
        <a:lstStyle/>
        <a:p>
          <a:endParaRPr lang="zh-CN" altLang="en-US"/>
        </a:p>
      </dgm:t>
    </dgm:pt>
    <dgm:pt modelId="{4376CF9A-578F-44F7-A08D-2D5C4DF29114}" type="sibTrans" cxnId="{8E05159A-265E-4347-88D6-2D6757F31951}">
      <dgm:prSet/>
      <dgm:spPr/>
      <dgm:t>
        <a:bodyPr/>
        <a:lstStyle/>
        <a:p>
          <a:endParaRPr lang="zh-CN" altLang="en-US"/>
        </a:p>
      </dgm:t>
    </dgm:pt>
    <dgm:pt modelId="{70177701-D478-41F5-961B-61768A6D230B}">
      <dgm:prSet custT="1"/>
      <dgm:spPr/>
      <dgm:t>
        <a:bodyPr/>
        <a:lstStyle/>
        <a:p>
          <a:pPr>
            <a:lnSpc>
              <a:spcPts val="2600"/>
            </a:lnSpc>
          </a:pPr>
          <a:r>
            <a:rPr lang="zh-CN" sz="1800" b="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dirty="0">
              <a:solidFill>
                <a:schemeClr val="accent1">
                  <a:lumMod val="50000"/>
                </a:schemeClr>
              </a:solidFill>
              <a:latin typeface="微软雅黑" panose="020B0503020204020204" pitchFamily="34" charset="-122"/>
              <a:ea typeface="微软雅黑" panose="020B0503020204020204" pitchFamily="34" charset="-122"/>
            </a:rPr>
            <a:t>C</a:t>
          </a:r>
          <a:r>
            <a:rPr lang="zh-CN" sz="1800" b="0" dirty="0">
              <a:solidFill>
                <a:schemeClr val="accent1">
                  <a:lumMod val="50000"/>
                </a:schemeClr>
              </a:solidFill>
              <a:latin typeface="微软雅黑" panose="020B0503020204020204" pitchFamily="34" charset="-122"/>
              <a:ea typeface="微软雅黑" panose="020B0503020204020204" pitchFamily="34" charset="-122"/>
            </a:rPr>
            <a:t>、</a:t>
          </a:r>
          <a:r>
            <a:rPr lang="en-US" sz="1800" b="0" dirty="0">
              <a:solidFill>
                <a:schemeClr val="accent1">
                  <a:lumMod val="50000"/>
                </a:schemeClr>
              </a:solidFill>
              <a:latin typeface="微软雅黑" panose="020B0503020204020204" pitchFamily="34" charset="-122"/>
              <a:ea typeface="微软雅黑" panose="020B0503020204020204" pitchFamily="34" charset="-122"/>
            </a:rPr>
            <a:t>A</a:t>
          </a:r>
          <a:r>
            <a:rPr lang="zh-CN" sz="1800" b="0" dirty="0">
              <a:solidFill>
                <a:schemeClr val="accent1">
                  <a:lumMod val="50000"/>
                </a:schemeClr>
              </a:solidFill>
              <a:latin typeface="微软雅黑" panose="020B0503020204020204" pitchFamily="34" charset="-122"/>
              <a:ea typeface="微软雅黑" panose="020B0503020204020204" pitchFamily="34" charset="-122"/>
            </a:rPr>
            <a:t>、</a:t>
          </a:r>
          <a:r>
            <a:rPr lang="en-US" sz="1800" b="0" dirty="0">
              <a:solidFill>
                <a:schemeClr val="accent1">
                  <a:lumMod val="50000"/>
                </a:schemeClr>
              </a:solidFill>
              <a:latin typeface="微软雅黑" panose="020B0503020204020204" pitchFamily="34" charset="-122"/>
              <a:ea typeface="微软雅黑" panose="020B0503020204020204" pitchFamily="34" charset="-122"/>
            </a:rPr>
            <a:t>D</a:t>
          </a:r>
          <a:r>
            <a:rPr lang="zh-CN" sz="1800" b="0" dirty="0">
              <a:solidFill>
                <a:schemeClr val="accent1">
                  <a:lumMod val="50000"/>
                </a:schemeClr>
              </a:solidFill>
              <a:latin typeface="微软雅黑" panose="020B0503020204020204" pitchFamily="34" charset="-122"/>
              <a:ea typeface="微软雅黑" panose="020B0503020204020204" pitchFamily="34" charset="-122"/>
            </a:rPr>
            <a:t>，未达标者可联合使用；</a:t>
          </a:r>
        </a:p>
      </dgm:t>
    </dgm:pt>
    <dgm:pt modelId="{7D9C0149-7505-4F06-BFEF-3C9F0599732B}" type="parTrans" cxnId="{CF681E30-C4F3-4E71-AFDC-B2BAEB1F3617}">
      <dgm:prSet/>
      <dgm:spPr/>
      <dgm:t>
        <a:bodyPr/>
        <a:lstStyle/>
        <a:p>
          <a:endParaRPr lang="zh-CN" altLang="en-US"/>
        </a:p>
      </dgm:t>
    </dgm:pt>
    <dgm:pt modelId="{B5FC4504-6CB3-430C-B135-5E088EDC3851}" type="sibTrans" cxnId="{CF681E30-C4F3-4E71-AFDC-B2BAEB1F3617}">
      <dgm:prSet/>
      <dgm:spPr/>
      <dgm:t>
        <a:bodyPr/>
        <a:lstStyle/>
        <a:p>
          <a:endParaRPr lang="zh-CN" altLang="en-US"/>
        </a:p>
      </dgm:t>
    </dgm:pt>
    <dgm:pt modelId="{479748DB-C8DA-4418-A024-39000E81164D}" type="pres">
      <dgm:prSet presAssocID="{DED1089E-62DE-47B8-A183-C082A006A538}" presName="linearFlow" presStyleCnt="0">
        <dgm:presLayoutVars>
          <dgm:dir/>
          <dgm:animLvl val="lvl"/>
          <dgm:resizeHandles val="exact"/>
        </dgm:presLayoutVars>
      </dgm:prSet>
      <dgm:spPr/>
    </dgm:pt>
    <dgm:pt modelId="{9A9E1F87-1908-4105-AA04-F0A73B173189}" type="pres">
      <dgm:prSet presAssocID="{092A66B1-CA4D-4D31-83D2-1BBE2624C9AA}" presName="composite" presStyleCnt="0"/>
      <dgm:spPr/>
    </dgm:pt>
    <dgm:pt modelId="{497D4E2E-026A-4AF8-901F-BA165EC7FDBD}" type="pres">
      <dgm:prSet presAssocID="{092A66B1-CA4D-4D31-83D2-1BBE2624C9AA}" presName="parentText" presStyleLbl="alignNode1" presStyleIdx="0" presStyleCnt="4">
        <dgm:presLayoutVars>
          <dgm:chMax val="1"/>
          <dgm:bulletEnabled val="1"/>
        </dgm:presLayoutVars>
      </dgm:prSet>
      <dgm:spPr/>
    </dgm:pt>
    <dgm:pt modelId="{D35BBF03-4A0A-4E42-B63A-705DD2DD5044}" type="pres">
      <dgm:prSet presAssocID="{092A66B1-CA4D-4D31-83D2-1BBE2624C9AA}" presName="descendantText" presStyleLbl="alignAcc1" presStyleIdx="0" presStyleCnt="4">
        <dgm:presLayoutVars>
          <dgm:bulletEnabled val="1"/>
        </dgm:presLayoutVars>
      </dgm:prSet>
      <dgm:spPr/>
    </dgm:pt>
    <dgm:pt modelId="{423A86C4-5125-435A-B293-F7F0A586E4E8}" type="pres">
      <dgm:prSet presAssocID="{9420F2AE-CB56-46D3-8728-30C78AA6E7D6}" presName="sp" presStyleCnt="0"/>
      <dgm:spPr/>
    </dgm:pt>
    <dgm:pt modelId="{FCF37160-BC4F-43F1-9CDB-C53913EE863D}" type="pres">
      <dgm:prSet presAssocID="{E6AB20B4-31C5-4FB2-A641-7B9ACD6E8B9D}" presName="composite" presStyleCnt="0"/>
      <dgm:spPr/>
    </dgm:pt>
    <dgm:pt modelId="{F961926C-199B-4B4F-B980-FAAAA2219FB6}" type="pres">
      <dgm:prSet presAssocID="{E6AB20B4-31C5-4FB2-A641-7B9ACD6E8B9D}" presName="parentText" presStyleLbl="alignNode1" presStyleIdx="1" presStyleCnt="4">
        <dgm:presLayoutVars>
          <dgm:chMax val="1"/>
          <dgm:bulletEnabled val="1"/>
        </dgm:presLayoutVars>
      </dgm:prSet>
      <dgm:spPr/>
    </dgm:pt>
    <dgm:pt modelId="{2CD2CE62-4F59-4771-9199-0C6B38A22AD0}" type="pres">
      <dgm:prSet presAssocID="{E6AB20B4-31C5-4FB2-A641-7B9ACD6E8B9D}" presName="descendantText" presStyleLbl="alignAcc1" presStyleIdx="1" presStyleCnt="4" custLinFactNeighborX="0" custLinFactNeighborY="0">
        <dgm:presLayoutVars>
          <dgm:bulletEnabled val="1"/>
        </dgm:presLayoutVars>
      </dgm:prSet>
      <dgm:spPr/>
    </dgm:pt>
    <dgm:pt modelId="{B9F831A0-BC12-4A54-BF03-3F90A223EC7B}" type="pres">
      <dgm:prSet presAssocID="{9E0C81CF-D82B-49DD-A309-B4B2298EC79C}" presName="sp" presStyleCnt="0"/>
      <dgm:spPr/>
    </dgm:pt>
    <dgm:pt modelId="{D22E7CE9-DCE4-4274-8D52-3EF2DBDF8A21}" type="pres">
      <dgm:prSet presAssocID="{1AA87B95-5D67-47E1-B7B6-3E70B4DC7157}" presName="composite" presStyleCnt="0"/>
      <dgm:spPr/>
    </dgm:pt>
    <dgm:pt modelId="{2158EB8E-018B-4A50-8CEF-0700F56D622C}" type="pres">
      <dgm:prSet presAssocID="{1AA87B95-5D67-47E1-B7B6-3E70B4DC7157}" presName="parentText" presStyleLbl="alignNode1" presStyleIdx="2" presStyleCnt="4">
        <dgm:presLayoutVars>
          <dgm:chMax val="1"/>
          <dgm:bulletEnabled val="1"/>
        </dgm:presLayoutVars>
      </dgm:prSet>
      <dgm:spPr/>
    </dgm:pt>
    <dgm:pt modelId="{EE03BB6D-F039-4617-92D8-96C057C6042F}" type="pres">
      <dgm:prSet presAssocID="{1AA87B95-5D67-47E1-B7B6-3E70B4DC7157}" presName="descendantText" presStyleLbl="alignAcc1" presStyleIdx="2" presStyleCnt="4">
        <dgm:presLayoutVars>
          <dgm:bulletEnabled val="1"/>
        </dgm:presLayoutVars>
      </dgm:prSet>
      <dgm:spPr/>
    </dgm:pt>
    <dgm:pt modelId="{649FFC64-B13A-47F0-BC26-FB5810C912D5}" type="pres">
      <dgm:prSet presAssocID="{9E7AC017-86C1-4F22-B6CD-67F0BC186FC2}" presName="sp" presStyleCnt="0"/>
      <dgm:spPr/>
    </dgm:pt>
    <dgm:pt modelId="{1366C482-255F-447E-A5D3-F1427A0B3EDD}" type="pres">
      <dgm:prSet presAssocID="{CF14CC13-958C-4B15-A45E-86A445C34756}" presName="composite" presStyleCnt="0"/>
      <dgm:spPr/>
    </dgm:pt>
    <dgm:pt modelId="{4EE78686-FD17-44E1-9A5F-E1739F9F6BDC}" type="pres">
      <dgm:prSet presAssocID="{CF14CC13-958C-4B15-A45E-86A445C34756}" presName="parentText" presStyleLbl="alignNode1" presStyleIdx="3" presStyleCnt="4">
        <dgm:presLayoutVars>
          <dgm:chMax val="1"/>
          <dgm:bulletEnabled val="1"/>
        </dgm:presLayoutVars>
      </dgm:prSet>
      <dgm:spPr/>
    </dgm:pt>
    <dgm:pt modelId="{7E79574D-82BF-4F53-94FA-55C60A6317C4}" type="pres">
      <dgm:prSet presAssocID="{CF14CC13-958C-4B15-A45E-86A445C34756}" presName="descendantText" presStyleLbl="alignAcc1" presStyleIdx="3" presStyleCnt="4" custLinFactNeighborY="0">
        <dgm:presLayoutVars>
          <dgm:bulletEnabled val="1"/>
        </dgm:presLayoutVars>
      </dgm:prSet>
      <dgm:spPr/>
    </dgm:pt>
  </dgm:ptLst>
  <dgm:cxnLst>
    <dgm:cxn modelId="{29CC2A22-F042-49A6-8943-140D4D908213}" type="presOf" srcId="{54C4D3F3-0389-4E69-8211-816B1051B5F5}" destId="{2CD2CE62-4F59-4771-9199-0C6B38A22AD0}" srcOrd="0" destOrd="0" presId="urn:microsoft.com/office/officeart/2005/8/layout/chevron2"/>
    <dgm:cxn modelId="{C81DDB2C-0899-45D9-A31D-7244716ABAA0}" srcId="{E6AB20B4-31C5-4FB2-A641-7B9ACD6E8B9D}" destId="{54C4D3F3-0389-4E69-8211-816B1051B5F5}" srcOrd="0" destOrd="0" parTransId="{73C7652A-485F-47F3-AFF7-971D59153026}" sibTransId="{90C4340A-022F-401C-A37E-91E982B7CDC2}"/>
    <dgm:cxn modelId="{CF681E30-C4F3-4E71-AFDC-B2BAEB1F3617}" srcId="{CF14CC13-958C-4B15-A45E-86A445C34756}" destId="{70177701-D478-41F5-961B-61768A6D230B}" srcOrd="0" destOrd="0" parTransId="{7D9C0149-7505-4F06-BFEF-3C9F0599732B}" sibTransId="{B5FC4504-6CB3-430C-B135-5E088EDC3851}"/>
    <dgm:cxn modelId="{021BA534-62E9-4DAF-9500-FB2029F68CF6}" type="presOf" srcId="{D84A4D99-FEDB-42CA-83AF-F4B13DBF9B0B}" destId="{EE03BB6D-F039-4617-92D8-96C057C6042F}" srcOrd="0" destOrd="0" presId="urn:microsoft.com/office/officeart/2005/8/layout/chevron2"/>
    <dgm:cxn modelId="{534F1336-D00C-414B-A490-1E0B2233CF29}" type="presOf" srcId="{1AA87B95-5D67-47E1-B7B6-3E70B4DC7157}" destId="{2158EB8E-018B-4A50-8CEF-0700F56D622C}" srcOrd="0" destOrd="0" presId="urn:microsoft.com/office/officeart/2005/8/layout/chevron2"/>
    <dgm:cxn modelId="{E4521A3A-C90D-4F44-9615-B96E8A2AA116}" type="presOf" srcId="{70177701-D478-41F5-961B-61768A6D230B}" destId="{7E79574D-82BF-4F53-94FA-55C60A6317C4}" srcOrd="0" destOrd="0" presId="urn:microsoft.com/office/officeart/2005/8/layout/chevron2"/>
    <dgm:cxn modelId="{B075A747-BD9D-4AFC-B3E3-C6242675F066}" srcId="{DED1089E-62DE-47B8-A183-C082A006A538}" destId="{E6AB20B4-31C5-4FB2-A641-7B9ACD6E8B9D}" srcOrd="1" destOrd="0" parTransId="{F71EFA5E-F6B6-4DF5-BD54-6E85223C362F}" sibTransId="{9E0C81CF-D82B-49DD-A309-B4B2298EC79C}"/>
    <dgm:cxn modelId="{8DD9BF54-F9FF-4762-A514-BEFBA3CECC54}" type="presOf" srcId="{092A66B1-CA4D-4D31-83D2-1BBE2624C9AA}" destId="{497D4E2E-026A-4AF8-901F-BA165EC7FDBD}" srcOrd="0" destOrd="0" presId="urn:microsoft.com/office/officeart/2005/8/layout/chevron2"/>
    <dgm:cxn modelId="{A556FC75-C057-42A7-A1FC-CEB071304510}" srcId="{1AA87B95-5D67-47E1-B7B6-3E70B4DC7157}" destId="{D84A4D99-FEDB-42CA-83AF-F4B13DBF9B0B}" srcOrd="0" destOrd="0" parTransId="{E35C0755-4D5A-41A7-A090-0DB848D75468}" sibTransId="{8B255EC3-22EC-494B-84DD-68B0D06E843B}"/>
    <dgm:cxn modelId="{3F5CF47A-083E-4694-8F6F-28047218ADE0}" srcId="{092A66B1-CA4D-4D31-83D2-1BBE2624C9AA}" destId="{2F07D366-DFE8-41BB-8E3E-DAFD5F33E194}" srcOrd="0" destOrd="0" parTransId="{634D2344-B738-491C-BD32-65F900D27FC5}" sibTransId="{55926FEF-78FF-40A6-82CD-DB590004613F}"/>
    <dgm:cxn modelId="{32E1DD83-FB9C-4503-8D3D-CB311AC0ABC3}" srcId="{DED1089E-62DE-47B8-A183-C082A006A538}" destId="{092A66B1-CA4D-4D31-83D2-1BBE2624C9AA}" srcOrd="0" destOrd="0" parTransId="{AE87CEE0-9E8C-4F9D-987F-134093B5D208}" sibTransId="{9420F2AE-CB56-46D3-8728-30C78AA6E7D6}"/>
    <dgm:cxn modelId="{8E05159A-265E-4347-88D6-2D6757F31951}" srcId="{DED1089E-62DE-47B8-A183-C082A006A538}" destId="{CF14CC13-958C-4B15-A45E-86A445C34756}" srcOrd="3" destOrd="0" parTransId="{DA094DA3-5E78-4517-877B-2731B7308A87}" sibTransId="{4376CF9A-578F-44F7-A08D-2D5C4DF29114}"/>
    <dgm:cxn modelId="{461329BB-2FC7-40BB-A390-75E394A07495}" type="presOf" srcId="{CF14CC13-958C-4B15-A45E-86A445C34756}" destId="{4EE78686-FD17-44E1-9A5F-E1739F9F6BDC}" srcOrd="0" destOrd="0" presId="urn:microsoft.com/office/officeart/2005/8/layout/chevron2"/>
    <dgm:cxn modelId="{C73AA6DA-352B-4738-AC3E-2E61C39FB2A0}" type="presOf" srcId="{E6AB20B4-31C5-4FB2-A641-7B9ACD6E8B9D}" destId="{F961926C-199B-4B4F-B980-FAAAA2219FB6}" srcOrd="0" destOrd="0" presId="urn:microsoft.com/office/officeart/2005/8/layout/chevron2"/>
    <dgm:cxn modelId="{C55708EF-3644-4EFB-8F77-543333574987}" type="presOf" srcId="{DED1089E-62DE-47B8-A183-C082A006A538}" destId="{479748DB-C8DA-4418-A024-39000E81164D}" srcOrd="0" destOrd="0" presId="urn:microsoft.com/office/officeart/2005/8/layout/chevron2"/>
    <dgm:cxn modelId="{31B7E1EF-8CB7-4775-9465-C1396956ADD5}" type="presOf" srcId="{2F07D366-DFE8-41BB-8E3E-DAFD5F33E194}" destId="{D35BBF03-4A0A-4E42-B63A-705DD2DD5044}" srcOrd="0" destOrd="0" presId="urn:microsoft.com/office/officeart/2005/8/layout/chevron2"/>
    <dgm:cxn modelId="{9CD9B9F7-1015-455B-8D10-EE756808C8C4}" srcId="{DED1089E-62DE-47B8-A183-C082A006A538}" destId="{1AA87B95-5D67-47E1-B7B6-3E70B4DC7157}" srcOrd="2" destOrd="0" parTransId="{2F51F3F8-E957-4FEC-ABAD-D9CAE32DA1CE}" sibTransId="{9E7AC017-86C1-4F22-B6CD-67F0BC186FC2}"/>
    <dgm:cxn modelId="{3BB8DEE4-AF7A-4470-9489-AE43DDC09AA9}" type="presParOf" srcId="{479748DB-C8DA-4418-A024-39000E81164D}" destId="{9A9E1F87-1908-4105-AA04-F0A73B173189}" srcOrd="0" destOrd="0" presId="urn:microsoft.com/office/officeart/2005/8/layout/chevron2"/>
    <dgm:cxn modelId="{6B3B8718-2442-4110-ABA4-1FBD2A530E1F}" type="presParOf" srcId="{9A9E1F87-1908-4105-AA04-F0A73B173189}" destId="{497D4E2E-026A-4AF8-901F-BA165EC7FDBD}" srcOrd="0" destOrd="0" presId="urn:microsoft.com/office/officeart/2005/8/layout/chevron2"/>
    <dgm:cxn modelId="{801B6969-9E5D-4B6D-B82C-AAFB7AE83760}" type="presParOf" srcId="{9A9E1F87-1908-4105-AA04-F0A73B173189}" destId="{D35BBF03-4A0A-4E42-B63A-705DD2DD5044}" srcOrd="1" destOrd="0" presId="urn:microsoft.com/office/officeart/2005/8/layout/chevron2"/>
    <dgm:cxn modelId="{C34A3E35-B2DC-4612-A0DB-3D03AC6DA221}" type="presParOf" srcId="{479748DB-C8DA-4418-A024-39000E81164D}" destId="{423A86C4-5125-435A-B293-F7F0A586E4E8}" srcOrd="1" destOrd="0" presId="urn:microsoft.com/office/officeart/2005/8/layout/chevron2"/>
    <dgm:cxn modelId="{54D29F2F-EBDC-471E-987C-44F1033212BD}" type="presParOf" srcId="{479748DB-C8DA-4418-A024-39000E81164D}" destId="{FCF37160-BC4F-43F1-9CDB-C53913EE863D}" srcOrd="2" destOrd="0" presId="urn:microsoft.com/office/officeart/2005/8/layout/chevron2"/>
    <dgm:cxn modelId="{2F03110D-BEDF-4392-9750-CC764C556945}" type="presParOf" srcId="{FCF37160-BC4F-43F1-9CDB-C53913EE863D}" destId="{F961926C-199B-4B4F-B980-FAAAA2219FB6}" srcOrd="0" destOrd="0" presId="urn:microsoft.com/office/officeart/2005/8/layout/chevron2"/>
    <dgm:cxn modelId="{6E24402B-7734-480C-800C-B0D2B64E0E5D}" type="presParOf" srcId="{FCF37160-BC4F-43F1-9CDB-C53913EE863D}" destId="{2CD2CE62-4F59-4771-9199-0C6B38A22AD0}" srcOrd="1" destOrd="0" presId="urn:microsoft.com/office/officeart/2005/8/layout/chevron2"/>
    <dgm:cxn modelId="{AA2A476B-F481-4303-8559-A031076698BF}" type="presParOf" srcId="{479748DB-C8DA-4418-A024-39000E81164D}" destId="{B9F831A0-BC12-4A54-BF03-3F90A223EC7B}" srcOrd="3" destOrd="0" presId="urn:microsoft.com/office/officeart/2005/8/layout/chevron2"/>
    <dgm:cxn modelId="{379472E6-2937-442D-9607-0984CFFBC93B}" type="presParOf" srcId="{479748DB-C8DA-4418-A024-39000E81164D}" destId="{D22E7CE9-DCE4-4274-8D52-3EF2DBDF8A21}" srcOrd="4" destOrd="0" presId="urn:microsoft.com/office/officeart/2005/8/layout/chevron2"/>
    <dgm:cxn modelId="{FA4B4A7F-4A98-4E94-AA03-F0301A336A20}" type="presParOf" srcId="{D22E7CE9-DCE4-4274-8D52-3EF2DBDF8A21}" destId="{2158EB8E-018B-4A50-8CEF-0700F56D622C}" srcOrd="0" destOrd="0" presId="urn:microsoft.com/office/officeart/2005/8/layout/chevron2"/>
    <dgm:cxn modelId="{E50BAB07-F40E-44E6-8553-0E21EB31C010}" type="presParOf" srcId="{D22E7CE9-DCE4-4274-8D52-3EF2DBDF8A21}" destId="{EE03BB6D-F039-4617-92D8-96C057C6042F}" srcOrd="1" destOrd="0" presId="urn:microsoft.com/office/officeart/2005/8/layout/chevron2"/>
    <dgm:cxn modelId="{BA224E1C-B2AB-49F1-9E59-DB05487F1E54}" type="presParOf" srcId="{479748DB-C8DA-4418-A024-39000E81164D}" destId="{649FFC64-B13A-47F0-BC26-FB5810C912D5}" srcOrd="5" destOrd="0" presId="urn:microsoft.com/office/officeart/2005/8/layout/chevron2"/>
    <dgm:cxn modelId="{AADE0565-D9CD-473F-8182-4FF7303BE3B1}" type="presParOf" srcId="{479748DB-C8DA-4418-A024-39000E81164D}" destId="{1366C482-255F-447E-A5D3-F1427A0B3EDD}" srcOrd="6" destOrd="0" presId="urn:microsoft.com/office/officeart/2005/8/layout/chevron2"/>
    <dgm:cxn modelId="{CB74686C-8994-4700-A55E-4B77DE1BB61D}" type="presParOf" srcId="{1366C482-255F-447E-A5D3-F1427A0B3EDD}" destId="{4EE78686-FD17-44E1-9A5F-E1739F9F6BDC}" srcOrd="0" destOrd="0" presId="urn:microsoft.com/office/officeart/2005/8/layout/chevron2"/>
    <dgm:cxn modelId="{30E9CA74-462C-430B-AF00-54504AC2B738}" type="presParOf" srcId="{1366C482-255F-447E-A5D3-F1427A0B3EDD}" destId="{7E79574D-82BF-4F53-94FA-55C60A6317C4}"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1D3DE9-FC84-4518-ADF6-5FDF991A0A1F}" type="doc">
      <dgm:prSet loTypeId="urn:microsoft.com/office/officeart/2005/8/layout/chevron2" loCatId="process" qsTypeId="urn:microsoft.com/office/officeart/2005/8/quickstyle/simple3" qsCatId="simple" csTypeId="urn:microsoft.com/office/officeart/2005/8/colors/accent3_5" csCatId="accent3" phldr="1"/>
      <dgm:spPr/>
      <dgm:t>
        <a:bodyPr/>
        <a:lstStyle/>
        <a:p>
          <a:endParaRPr lang="zh-CN" altLang="en-US"/>
        </a:p>
      </dgm:t>
    </dgm:pt>
    <dgm:pt modelId="{1DA8D72B-493B-4476-AEE2-C3B62DC9D664}">
      <dgm:prSet custT="1"/>
      <dgm:spPr/>
      <dgm:t>
        <a:bodyPr/>
        <a:lstStyle/>
        <a:p>
          <a:r>
            <a:rPr lang="zh-CN" altLang="en-US" sz="1600" b="1" baseline="0" dirty="0">
              <a:latin typeface="微软雅黑" panose="020B0503020204020204" pitchFamily="34" charset="-122"/>
              <a:ea typeface="微软雅黑" panose="020B0503020204020204" pitchFamily="34" charset="-122"/>
            </a:rPr>
            <a:t>糖尿病</a:t>
          </a:r>
        </a:p>
      </dgm:t>
    </dgm:pt>
    <dgm:pt modelId="{1458B405-1D7F-48E1-8357-13B3E3101999}" type="parTrans" cxnId="{A7F992B2-263E-4EAB-8A4C-19D88FBCF49C}">
      <dgm:prSet/>
      <dgm:spPr/>
      <dgm:t>
        <a:bodyPr/>
        <a:lstStyle/>
        <a:p>
          <a:endParaRPr lang="zh-CN" altLang="en-US"/>
        </a:p>
      </dgm:t>
    </dgm:pt>
    <dgm:pt modelId="{8895F4D5-1B02-413E-B6FF-7D21E74DD1B3}" type="sibTrans" cxnId="{A7F992B2-263E-4EAB-8A4C-19D88FBCF49C}">
      <dgm:prSet/>
      <dgm:spPr/>
      <dgm:t>
        <a:bodyPr/>
        <a:lstStyle/>
        <a:p>
          <a:endParaRPr lang="zh-CN" altLang="en-US"/>
        </a:p>
      </dgm:t>
    </dgm:pt>
    <dgm:pt modelId="{796B731F-1DC3-41BD-8015-E29709C3FDA1}">
      <dgm:prSet custT="1"/>
      <dgm:spPr/>
      <dgm:t>
        <a:bodyPr/>
        <a:lstStyle/>
        <a:p>
          <a:r>
            <a:rPr lang="zh-CN" sz="1800" b="1" baseline="0" dirty="0">
              <a:solidFill>
                <a:srgbClr val="FF0000"/>
              </a:solidFill>
              <a:latin typeface="微软雅黑" panose="020B0503020204020204" pitchFamily="34" charset="-122"/>
              <a:ea typeface="微软雅黑" panose="020B0503020204020204" pitchFamily="34" charset="-122"/>
            </a:rPr>
            <a:t>首选</a:t>
          </a:r>
          <a:r>
            <a:rPr lang="en-US" sz="1800" b="1" baseline="0" dirty="0">
              <a:solidFill>
                <a:srgbClr val="FF0000"/>
              </a:solidFill>
              <a:latin typeface="微软雅黑" panose="020B0503020204020204" pitchFamily="34" charset="-122"/>
              <a:ea typeface="微软雅黑" panose="020B0503020204020204" pitchFamily="34" charset="-122"/>
            </a:rPr>
            <a:t>A</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C </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D</a:t>
          </a:r>
          <a:endParaRPr lang="zh-CN" sz="1800" baseline="0" dirty="0">
            <a:solidFill>
              <a:schemeClr val="accent1">
                <a:lumMod val="50000"/>
              </a:schemeClr>
            </a:solidFill>
            <a:latin typeface="微软雅黑" panose="020B0503020204020204" pitchFamily="34" charset="-122"/>
            <a:ea typeface="微软雅黑" panose="020B0503020204020204" pitchFamily="34" charset="-122"/>
          </a:endParaRPr>
        </a:p>
      </dgm:t>
    </dgm:pt>
    <dgm:pt modelId="{A09E9F76-6331-4DF6-A780-E254DF144FF5}" type="parTrans" cxnId="{5FC2775C-788D-48A3-86A4-7406B6B56236}">
      <dgm:prSet/>
      <dgm:spPr/>
      <dgm:t>
        <a:bodyPr/>
        <a:lstStyle/>
        <a:p>
          <a:endParaRPr lang="zh-CN" altLang="en-US"/>
        </a:p>
      </dgm:t>
    </dgm:pt>
    <dgm:pt modelId="{E044303C-63B1-4F4D-AF34-8254A8FBBD68}" type="sibTrans" cxnId="{5FC2775C-788D-48A3-86A4-7406B6B56236}">
      <dgm:prSet/>
      <dgm:spPr/>
      <dgm:t>
        <a:bodyPr/>
        <a:lstStyle/>
        <a:p>
          <a:endParaRPr lang="zh-CN" altLang="en-US"/>
        </a:p>
      </dgm:t>
    </dgm:pt>
    <dgm:pt modelId="{565F8869-D648-47EB-8DC8-8934494BB20B}">
      <dgm:prSet custT="1"/>
      <dgm:spPr/>
      <dgm:t>
        <a:bodyPr/>
        <a:lstStyle/>
        <a:p>
          <a:r>
            <a:rPr lang="zh-CN" altLang="en-US" sz="1600" b="1" baseline="0" dirty="0">
              <a:latin typeface="微软雅黑" panose="020B0503020204020204" pitchFamily="34" charset="-122"/>
              <a:ea typeface="微软雅黑" panose="020B0503020204020204" pitchFamily="34" charset="-122"/>
            </a:rPr>
            <a:t>慢性肾脏疾病</a:t>
          </a:r>
        </a:p>
      </dgm:t>
    </dgm:pt>
    <dgm:pt modelId="{FAE69EE6-99C0-427A-8A64-DB369FBE9D9C}" type="parTrans" cxnId="{9A57ECAA-D5CD-4FC9-8F03-2E916617BF36}">
      <dgm:prSet/>
      <dgm:spPr/>
      <dgm:t>
        <a:bodyPr/>
        <a:lstStyle/>
        <a:p>
          <a:endParaRPr lang="zh-CN" altLang="en-US"/>
        </a:p>
      </dgm:t>
    </dgm:pt>
    <dgm:pt modelId="{254FCACC-3E4E-4347-942F-6E94A43B5F6C}" type="sibTrans" cxnId="{9A57ECAA-D5CD-4FC9-8F03-2E916617BF36}">
      <dgm:prSet/>
      <dgm:spPr/>
      <dgm:t>
        <a:bodyPr/>
        <a:lstStyle/>
        <a:p>
          <a:endParaRPr lang="zh-CN" altLang="en-US"/>
        </a:p>
      </dgm:t>
    </dgm:pt>
    <dgm:pt modelId="{BA7A2830-97BF-4169-9D5A-D502B382585D}">
      <dgm:prSet custT="1"/>
      <dgm:spPr/>
      <dgm:t>
        <a:bodyPr/>
        <a:lstStyle/>
        <a:p>
          <a:r>
            <a:rPr lang="zh-CN" sz="1800" b="1" baseline="0" dirty="0">
              <a:solidFill>
                <a:srgbClr val="FF0000"/>
              </a:solidFill>
              <a:latin typeface="微软雅黑" panose="020B0503020204020204" pitchFamily="34" charset="-122"/>
              <a:ea typeface="微软雅黑" panose="020B0503020204020204" pitchFamily="34" charset="-122"/>
            </a:rPr>
            <a:t>首选</a:t>
          </a:r>
          <a:r>
            <a:rPr lang="en-US" sz="1800" b="1" baseline="0" dirty="0">
              <a:solidFill>
                <a:srgbClr val="FF0000"/>
              </a:solidFill>
              <a:latin typeface="微软雅黑" panose="020B0503020204020204" pitchFamily="34" charset="-122"/>
              <a:ea typeface="微软雅黑" panose="020B0503020204020204" pitchFamily="34" charset="-122"/>
            </a:rPr>
            <a:t>A</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a:t>
          </a:r>
        </a:p>
      </dgm:t>
    </dgm:pt>
    <dgm:pt modelId="{99DDC366-AC03-4161-B87C-6970DAB92E64}" type="parTrans" cxnId="{B8550E08-FA07-4EF9-B567-27B83E93B91E}">
      <dgm:prSet/>
      <dgm:spPr/>
      <dgm:t>
        <a:bodyPr/>
        <a:lstStyle/>
        <a:p>
          <a:endParaRPr lang="zh-CN" altLang="en-US"/>
        </a:p>
      </dgm:t>
    </dgm:pt>
    <dgm:pt modelId="{3E3817E3-7601-4DF0-9B87-3B36FD228B16}" type="sibTrans" cxnId="{B8550E08-FA07-4EF9-B567-27B83E93B91E}">
      <dgm:prSet/>
      <dgm:spPr/>
      <dgm:t>
        <a:bodyPr/>
        <a:lstStyle/>
        <a:p>
          <a:endParaRPr lang="zh-CN" altLang="en-US"/>
        </a:p>
      </dgm:t>
    </dgm:pt>
    <dgm:pt modelId="{718C72F0-B977-4241-B2EA-44DA9395BC86}">
      <dgm:prSet custT="1"/>
      <dgm:spPr/>
      <dgm:t>
        <a:bodyPr/>
        <a:lstStyle/>
        <a:p>
          <a:r>
            <a:rPr lang="zh-CN" altLang="en-US" sz="1600" b="1" baseline="0" dirty="0">
              <a:latin typeface="微软雅黑" panose="020B0503020204020204" pitchFamily="34" charset="-122"/>
              <a:ea typeface="微软雅黑" panose="020B0503020204020204" pitchFamily="34" charset="-122"/>
            </a:rPr>
            <a:t>外周动脉粥样硬化病</a:t>
          </a:r>
        </a:p>
      </dgm:t>
    </dgm:pt>
    <dgm:pt modelId="{5942F81B-D5E4-487A-9783-A1A8370E2497}" type="parTrans" cxnId="{8688192B-FCEA-4A3A-82CE-3EA997B8CFE1}">
      <dgm:prSet/>
      <dgm:spPr/>
      <dgm:t>
        <a:bodyPr/>
        <a:lstStyle/>
        <a:p>
          <a:endParaRPr lang="zh-CN" altLang="en-US"/>
        </a:p>
      </dgm:t>
    </dgm:pt>
    <dgm:pt modelId="{92538B65-BFB2-4EC3-9B76-5C71E6265721}" type="sibTrans" cxnId="{8688192B-FCEA-4A3A-82CE-3EA997B8CFE1}">
      <dgm:prSet/>
      <dgm:spPr/>
      <dgm:t>
        <a:bodyPr/>
        <a:lstStyle/>
        <a:p>
          <a:endParaRPr lang="zh-CN" altLang="en-US"/>
        </a:p>
      </dgm:t>
    </dgm:pt>
    <dgm:pt modelId="{51A936E6-D511-4877-BDF0-E23E47844459}">
      <dgm:prSet custT="1"/>
      <dgm:spPr/>
      <dgm:t>
        <a:bodyPr/>
        <a:lstStyle/>
        <a:p>
          <a:r>
            <a:rPr lang="zh-CN" sz="1800" baseline="0" dirty="0">
              <a:solidFill>
                <a:schemeClr val="accent1">
                  <a:lumMod val="50000"/>
                </a:schemeClr>
              </a:solidFill>
              <a:latin typeface="微软雅黑" panose="020B0503020204020204" pitchFamily="34" charset="-122"/>
              <a:ea typeface="微软雅黑" panose="020B0503020204020204" pitchFamily="34" charset="-122"/>
            </a:rPr>
            <a:t>初始选择</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B </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均可，单药未达标可联合用药，同“无合并症高血压药物治疗方案”。但慎用非选择性</a:t>
          </a:r>
          <a:r>
            <a:rPr lang="en-US" sz="1800" baseline="0" dirty="0">
              <a:solidFill>
                <a:schemeClr val="accent1">
                  <a:lumMod val="50000"/>
                </a:schemeClr>
              </a:solidFill>
              <a:latin typeface="微软雅黑" panose="020B0503020204020204" pitchFamily="34" charset="-122"/>
              <a:ea typeface="微软雅黑" panose="020B0503020204020204" pitchFamily="34" charset="-122"/>
            </a:rPr>
            <a:t>β </a:t>
          </a:r>
          <a:r>
            <a:rPr lang="zh-CN" sz="1800" baseline="0" dirty="0">
              <a:solidFill>
                <a:schemeClr val="accent1">
                  <a:lumMod val="50000"/>
                </a:schemeClr>
              </a:solidFill>
              <a:latin typeface="微软雅黑" panose="020B0503020204020204" pitchFamily="34" charset="-122"/>
              <a:ea typeface="微软雅黑" panose="020B0503020204020204" pitchFamily="34" charset="-122"/>
            </a:rPr>
            <a:t>受体阻滞剂如普萘洛尔</a:t>
          </a:r>
        </a:p>
      </dgm:t>
    </dgm:pt>
    <dgm:pt modelId="{83F37B3A-33FA-4E1C-ACFA-6DDF51A126DB}" type="parTrans" cxnId="{750ECF34-5329-4980-B95E-A0C4A9BB86EC}">
      <dgm:prSet/>
      <dgm:spPr/>
      <dgm:t>
        <a:bodyPr/>
        <a:lstStyle/>
        <a:p>
          <a:endParaRPr lang="zh-CN" altLang="en-US"/>
        </a:p>
      </dgm:t>
    </dgm:pt>
    <dgm:pt modelId="{0F8BFE87-F512-48DD-BE1A-AA152280FC19}" type="sibTrans" cxnId="{750ECF34-5329-4980-B95E-A0C4A9BB86EC}">
      <dgm:prSet/>
      <dgm:spPr/>
      <dgm:t>
        <a:bodyPr/>
        <a:lstStyle/>
        <a:p>
          <a:endParaRPr lang="zh-CN" altLang="en-US"/>
        </a:p>
      </dgm:t>
    </dgm:pt>
    <dgm:pt modelId="{B379BCDA-60E1-42D7-A38B-0967D44CC381}" type="pres">
      <dgm:prSet presAssocID="{4A1D3DE9-FC84-4518-ADF6-5FDF991A0A1F}" presName="linearFlow" presStyleCnt="0">
        <dgm:presLayoutVars>
          <dgm:dir/>
          <dgm:animLvl val="lvl"/>
          <dgm:resizeHandles val="exact"/>
        </dgm:presLayoutVars>
      </dgm:prSet>
      <dgm:spPr/>
    </dgm:pt>
    <dgm:pt modelId="{AD09EE5C-EFAE-4DA9-9B5E-1737D5275F0A}" type="pres">
      <dgm:prSet presAssocID="{1DA8D72B-493B-4476-AEE2-C3B62DC9D664}" presName="composite" presStyleCnt="0"/>
      <dgm:spPr/>
    </dgm:pt>
    <dgm:pt modelId="{64BFEBB0-A968-4A10-BCEA-98347E045263}" type="pres">
      <dgm:prSet presAssocID="{1DA8D72B-493B-4476-AEE2-C3B62DC9D664}" presName="parentText" presStyleLbl="alignNode1" presStyleIdx="0" presStyleCnt="3">
        <dgm:presLayoutVars>
          <dgm:chMax val="1"/>
          <dgm:bulletEnabled val="1"/>
        </dgm:presLayoutVars>
      </dgm:prSet>
      <dgm:spPr/>
    </dgm:pt>
    <dgm:pt modelId="{EF966966-DB2B-42DD-8C7D-5D3374EF0646}" type="pres">
      <dgm:prSet presAssocID="{1DA8D72B-493B-4476-AEE2-C3B62DC9D664}" presName="descendantText" presStyleLbl="alignAcc1" presStyleIdx="0" presStyleCnt="3">
        <dgm:presLayoutVars>
          <dgm:bulletEnabled val="1"/>
        </dgm:presLayoutVars>
      </dgm:prSet>
      <dgm:spPr/>
    </dgm:pt>
    <dgm:pt modelId="{2F601046-D007-4C8F-9BC6-A158594D36DA}" type="pres">
      <dgm:prSet presAssocID="{8895F4D5-1B02-413E-B6FF-7D21E74DD1B3}" presName="sp" presStyleCnt="0"/>
      <dgm:spPr/>
    </dgm:pt>
    <dgm:pt modelId="{CD27077A-7036-4E42-8FBF-D748AAF9EAE3}" type="pres">
      <dgm:prSet presAssocID="{565F8869-D648-47EB-8DC8-8934494BB20B}" presName="composite" presStyleCnt="0"/>
      <dgm:spPr/>
    </dgm:pt>
    <dgm:pt modelId="{408343E9-F247-4F26-BC2B-FD3F204343F1}" type="pres">
      <dgm:prSet presAssocID="{565F8869-D648-47EB-8DC8-8934494BB20B}" presName="parentText" presStyleLbl="alignNode1" presStyleIdx="1" presStyleCnt="3">
        <dgm:presLayoutVars>
          <dgm:chMax val="1"/>
          <dgm:bulletEnabled val="1"/>
        </dgm:presLayoutVars>
      </dgm:prSet>
      <dgm:spPr/>
    </dgm:pt>
    <dgm:pt modelId="{0A4D37AB-B758-420A-8016-93D49B500C4B}" type="pres">
      <dgm:prSet presAssocID="{565F8869-D648-47EB-8DC8-8934494BB20B}" presName="descendantText" presStyleLbl="alignAcc1" presStyleIdx="1" presStyleCnt="3">
        <dgm:presLayoutVars>
          <dgm:bulletEnabled val="1"/>
        </dgm:presLayoutVars>
      </dgm:prSet>
      <dgm:spPr/>
    </dgm:pt>
    <dgm:pt modelId="{6F96F5EB-89F1-429B-9D30-F0EF7DAFC213}" type="pres">
      <dgm:prSet presAssocID="{254FCACC-3E4E-4347-942F-6E94A43B5F6C}" presName="sp" presStyleCnt="0"/>
      <dgm:spPr/>
    </dgm:pt>
    <dgm:pt modelId="{99190F8D-BA72-44A1-B04C-5CE5DEEFDA06}" type="pres">
      <dgm:prSet presAssocID="{718C72F0-B977-4241-B2EA-44DA9395BC86}" presName="composite" presStyleCnt="0"/>
      <dgm:spPr/>
    </dgm:pt>
    <dgm:pt modelId="{4854715F-B470-4C44-B36D-55A9259217C8}" type="pres">
      <dgm:prSet presAssocID="{718C72F0-B977-4241-B2EA-44DA9395BC86}" presName="parentText" presStyleLbl="alignNode1" presStyleIdx="2" presStyleCnt="3">
        <dgm:presLayoutVars>
          <dgm:chMax val="1"/>
          <dgm:bulletEnabled val="1"/>
        </dgm:presLayoutVars>
      </dgm:prSet>
      <dgm:spPr/>
    </dgm:pt>
    <dgm:pt modelId="{7A3FCD3F-E427-4145-98EA-902A30D402D7}" type="pres">
      <dgm:prSet presAssocID="{718C72F0-B977-4241-B2EA-44DA9395BC86}" presName="descendantText" presStyleLbl="alignAcc1" presStyleIdx="2" presStyleCnt="3" custScaleY="129393">
        <dgm:presLayoutVars>
          <dgm:bulletEnabled val="1"/>
        </dgm:presLayoutVars>
      </dgm:prSet>
      <dgm:spPr/>
    </dgm:pt>
  </dgm:ptLst>
  <dgm:cxnLst>
    <dgm:cxn modelId="{58088501-6B82-47B8-96BC-A1155451574B}" type="presOf" srcId="{4A1D3DE9-FC84-4518-ADF6-5FDF991A0A1F}" destId="{B379BCDA-60E1-42D7-A38B-0967D44CC381}" srcOrd="0" destOrd="0" presId="urn:microsoft.com/office/officeart/2005/8/layout/chevron2"/>
    <dgm:cxn modelId="{B8550E08-FA07-4EF9-B567-27B83E93B91E}" srcId="{565F8869-D648-47EB-8DC8-8934494BB20B}" destId="{BA7A2830-97BF-4169-9D5A-D502B382585D}" srcOrd="0" destOrd="0" parTransId="{99DDC366-AC03-4161-B87C-6970DAB92E64}" sibTransId="{3E3817E3-7601-4DF0-9B87-3B36FD228B16}"/>
    <dgm:cxn modelId="{25DFFE15-2354-4CCE-BDB0-91C8770657F1}" type="presOf" srcId="{51A936E6-D511-4877-BDF0-E23E47844459}" destId="{7A3FCD3F-E427-4145-98EA-902A30D402D7}" srcOrd="0" destOrd="0" presId="urn:microsoft.com/office/officeart/2005/8/layout/chevron2"/>
    <dgm:cxn modelId="{28CFE125-66CA-4FFB-A6E3-B192D0240614}" type="presOf" srcId="{718C72F0-B977-4241-B2EA-44DA9395BC86}" destId="{4854715F-B470-4C44-B36D-55A9259217C8}" srcOrd="0" destOrd="0" presId="urn:microsoft.com/office/officeart/2005/8/layout/chevron2"/>
    <dgm:cxn modelId="{8688192B-FCEA-4A3A-82CE-3EA997B8CFE1}" srcId="{4A1D3DE9-FC84-4518-ADF6-5FDF991A0A1F}" destId="{718C72F0-B977-4241-B2EA-44DA9395BC86}" srcOrd="2" destOrd="0" parTransId="{5942F81B-D5E4-487A-9783-A1A8370E2497}" sibTransId="{92538B65-BFB2-4EC3-9B76-5C71E6265721}"/>
    <dgm:cxn modelId="{750ECF34-5329-4980-B95E-A0C4A9BB86EC}" srcId="{718C72F0-B977-4241-B2EA-44DA9395BC86}" destId="{51A936E6-D511-4877-BDF0-E23E47844459}" srcOrd="0" destOrd="0" parTransId="{83F37B3A-33FA-4E1C-ACFA-6DDF51A126DB}" sibTransId="{0F8BFE87-F512-48DD-BE1A-AA152280FC19}"/>
    <dgm:cxn modelId="{5FC2775C-788D-48A3-86A4-7406B6B56236}" srcId="{1DA8D72B-493B-4476-AEE2-C3B62DC9D664}" destId="{796B731F-1DC3-41BD-8015-E29709C3FDA1}" srcOrd="0" destOrd="0" parTransId="{A09E9F76-6331-4DF6-A780-E254DF144FF5}" sibTransId="{E044303C-63B1-4F4D-AF34-8254A8FBBD68}"/>
    <dgm:cxn modelId="{E65F8745-61BB-4E59-926B-2E3B99CBFAEB}" type="presOf" srcId="{1DA8D72B-493B-4476-AEE2-C3B62DC9D664}" destId="{64BFEBB0-A968-4A10-BCEA-98347E045263}" srcOrd="0" destOrd="0" presId="urn:microsoft.com/office/officeart/2005/8/layout/chevron2"/>
    <dgm:cxn modelId="{6DB5306B-F875-4B1C-BE79-2A7F67EEB79E}" type="presOf" srcId="{BA7A2830-97BF-4169-9D5A-D502B382585D}" destId="{0A4D37AB-B758-420A-8016-93D49B500C4B}" srcOrd="0" destOrd="0" presId="urn:microsoft.com/office/officeart/2005/8/layout/chevron2"/>
    <dgm:cxn modelId="{D47A1689-530F-481C-961B-E158B89AE9C5}" type="presOf" srcId="{565F8869-D648-47EB-8DC8-8934494BB20B}" destId="{408343E9-F247-4F26-BC2B-FD3F204343F1}" srcOrd="0" destOrd="0" presId="urn:microsoft.com/office/officeart/2005/8/layout/chevron2"/>
    <dgm:cxn modelId="{9A57ECAA-D5CD-4FC9-8F03-2E916617BF36}" srcId="{4A1D3DE9-FC84-4518-ADF6-5FDF991A0A1F}" destId="{565F8869-D648-47EB-8DC8-8934494BB20B}" srcOrd="1" destOrd="0" parTransId="{FAE69EE6-99C0-427A-8A64-DB369FBE9D9C}" sibTransId="{254FCACC-3E4E-4347-942F-6E94A43B5F6C}"/>
    <dgm:cxn modelId="{A7F992B2-263E-4EAB-8A4C-19D88FBCF49C}" srcId="{4A1D3DE9-FC84-4518-ADF6-5FDF991A0A1F}" destId="{1DA8D72B-493B-4476-AEE2-C3B62DC9D664}" srcOrd="0" destOrd="0" parTransId="{1458B405-1D7F-48E1-8357-13B3E3101999}" sibTransId="{8895F4D5-1B02-413E-B6FF-7D21E74DD1B3}"/>
    <dgm:cxn modelId="{DF4D45B4-8EE3-485E-99C0-6FBE9052124C}" type="presOf" srcId="{796B731F-1DC3-41BD-8015-E29709C3FDA1}" destId="{EF966966-DB2B-42DD-8C7D-5D3374EF0646}" srcOrd="0" destOrd="0" presId="urn:microsoft.com/office/officeart/2005/8/layout/chevron2"/>
    <dgm:cxn modelId="{0D73DEC3-17D7-4CE0-ABAC-FA067217B449}" type="presParOf" srcId="{B379BCDA-60E1-42D7-A38B-0967D44CC381}" destId="{AD09EE5C-EFAE-4DA9-9B5E-1737D5275F0A}" srcOrd="0" destOrd="0" presId="urn:microsoft.com/office/officeart/2005/8/layout/chevron2"/>
    <dgm:cxn modelId="{8B072D82-E696-4732-982D-F33EBA7FE7C0}" type="presParOf" srcId="{AD09EE5C-EFAE-4DA9-9B5E-1737D5275F0A}" destId="{64BFEBB0-A968-4A10-BCEA-98347E045263}" srcOrd="0" destOrd="0" presId="urn:microsoft.com/office/officeart/2005/8/layout/chevron2"/>
    <dgm:cxn modelId="{5D07A259-C6F8-4E83-B3B5-0705A0C5692A}" type="presParOf" srcId="{AD09EE5C-EFAE-4DA9-9B5E-1737D5275F0A}" destId="{EF966966-DB2B-42DD-8C7D-5D3374EF0646}" srcOrd="1" destOrd="0" presId="urn:microsoft.com/office/officeart/2005/8/layout/chevron2"/>
    <dgm:cxn modelId="{37C4D214-AD64-4073-B918-13A913F81DB8}" type="presParOf" srcId="{B379BCDA-60E1-42D7-A38B-0967D44CC381}" destId="{2F601046-D007-4C8F-9BC6-A158594D36DA}" srcOrd="1" destOrd="0" presId="urn:microsoft.com/office/officeart/2005/8/layout/chevron2"/>
    <dgm:cxn modelId="{A73A5E79-BE5A-49DE-A32C-8FC50D4BB1AF}" type="presParOf" srcId="{B379BCDA-60E1-42D7-A38B-0967D44CC381}" destId="{CD27077A-7036-4E42-8FBF-D748AAF9EAE3}" srcOrd="2" destOrd="0" presId="urn:microsoft.com/office/officeart/2005/8/layout/chevron2"/>
    <dgm:cxn modelId="{BD5919F5-7E53-41A7-BF38-A49F63016B2A}" type="presParOf" srcId="{CD27077A-7036-4E42-8FBF-D748AAF9EAE3}" destId="{408343E9-F247-4F26-BC2B-FD3F204343F1}" srcOrd="0" destOrd="0" presId="urn:microsoft.com/office/officeart/2005/8/layout/chevron2"/>
    <dgm:cxn modelId="{B6740515-DD67-4AA9-8CA5-FAE7D8A2A48B}" type="presParOf" srcId="{CD27077A-7036-4E42-8FBF-D748AAF9EAE3}" destId="{0A4D37AB-B758-420A-8016-93D49B500C4B}" srcOrd="1" destOrd="0" presId="urn:microsoft.com/office/officeart/2005/8/layout/chevron2"/>
    <dgm:cxn modelId="{45EBB1EE-BBE9-483F-9DC4-0C3E47D57AB3}" type="presParOf" srcId="{B379BCDA-60E1-42D7-A38B-0967D44CC381}" destId="{6F96F5EB-89F1-429B-9D30-F0EF7DAFC213}" srcOrd="3" destOrd="0" presId="urn:microsoft.com/office/officeart/2005/8/layout/chevron2"/>
    <dgm:cxn modelId="{96A01AAE-1BCA-4E13-9113-D72ABA3BC7DA}" type="presParOf" srcId="{B379BCDA-60E1-42D7-A38B-0967D44CC381}" destId="{99190F8D-BA72-44A1-B04C-5CE5DEEFDA06}" srcOrd="4" destOrd="0" presId="urn:microsoft.com/office/officeart/2005/8/layout/chevron2"/>
    <dgm:cxn modelId="{94443D28-514A-493C-9F10-7011D1728A23}" type="presParOf" srcId="{99190F8D-BA72-44A1-B04C-5CE5DEEFDA06}" destId="{4854715F-B470-4C44-B36D-55A9259217C8}" srcOrd="0" destOrd="0" presId="urn:microsoft.com/office/officeart/2005/8/layout/chevron2"/>
    <dgm:cxn modelId="{01FCCDC3-0607-4B89-B876-B40FA128B11D}" type="presParOf" srcId="{99190F8D-BA72-44A1-B04C-5CE5DEEFDA06}" destId="{7A3FCD3F-E427-4145-98EA-902A30D402D7}"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7EF95B-F731-4693-B68B-066DE81ACF3A}">
      <dsp:nvSpPr>
        <dsp:cNvPr id="0" name=""/>
        <dsp:cNvSpPr/>
      </dsp:nvSpPr>
      <dsp:spPr>
        <a:xfrm>
          <a:off x="1031354" y="903454"/>
          <a:ext cx="1513852" cy="100973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06248" rIns="206248" bIns="206248" numCol="1" spcCol="1270" anchor="ctr" anchorCtr="0">
          <a:noAutofit/>
        </a:bodyPr>
        <a:lstStyle/>
        <a:p>
          <a:pPr marL="0" lvl="0" indent="0" algn="l" defTabSz="1289050">
            <a:lnSpc>
              <a:spcPct val="90000"/>
            </a:lnSpc>
            <a:spcBef>
              <a:spcPct val="0"/>
            </a:spcBef>
            <a:spcAft>
              <a:spcPct val="35000"/>
            </a:spcAft>
            <a:buNone/>
          </a:pPr>
          <a:r>
            <a:rPr lang="en-US" sz="2900" b="0" kern="1200" dirty="0">
              <a:latin typeface="微软雅黑" panose="020B0503020204020204" pitchFamily="34" charset="-122"/>
              <a:ea typeface="微软雅黑" panose="020B0503020204020204" pitchFamily="34" charset="-122"/>
            </a:rPr>
            <a:t>51.6%</a:t>
          </a:r>
          <a:endParaRPr lang="zh-CN" sz="2900" kern="1200" dirty="0">
            <a:latin typeface="微软雅黑" panose="020B0503020204020204" pitchFamily="34" charset="-122"/>
            <a:ea typeface="微软雅黑" panose="020B0503020204020204" pitchFamily="34" charset="-122"/>
          </a:endParaRPr>
        </a:p>
      </dsp:txBody>
      <dsp:txXfrm>
        <a:off x="1273571" y="903454"/>
        <a:ext cx="1271636" cy="1009739"/>
      </dsp:txXfrm>
    </dsp:sp>
    <dsp:sp modelId="{3FCFB633-5236-4BC0-863E-F854080A59B5}">
      <dsp:nvSpPr>
        <dsp:cNvPr id="0" name=""/>
        <dsp:cNvSpPr/>
      </dsp:nvSpPr>
      <dsp:spPr>
        <a:xfrm>
          <a:off x="0" y="0"/>
          <a:ext cx="1329879" cy="13242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微软雅黑" panose="020B0503020204020204" pitchFamily="34" charset="-122"/>
              <a:ea typeface="微软雅黑" panose="020B0503020204020204" pitchFamily="34" charset="-122"/>
            </a:rPr>
            <a:t>知晓率</a:t>
          </a:r>
          <a:endParaRPr lang="zh-CN" altLang="en-US" sz="2000" kern="1200" dirty="0">
            <a:latin typeface="微软雅黑" panose="020B0503020204020204" pitchFamily="34" charset="-122"/>
            <a:ea typeface="微软雅黑" panose="020B0503020204020204" pitchFamily="34" charset="-122"/>
          </a:endParaRPr>
        </a:p>
      </dsp:txBody>
      <dsp:txXfrm>
        <a:off x="194756" y="193936"/>
        <a:ext cx="940367" cy="936406"/>
      </dsp:txXfrm>
    </dsp:sp>
    <dsp:sp modelId="{74D91FDB-5F86-4A11-B5F9-0A4292F97BA2}">
      <dsp:nvSpPr>
        <dsp:cNvPr id="0" name=""/>
        <dsp:cNvSpPr/>
      </dsp:nvSpPr>
      <dsp:spPr>
        <a:xfrm>
          <a:off x="3820664" y="818292"/>
          <a:ext cx="1513852" cy="1009739"/>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06248" rIns="206248" bIns="206248" numCol="1" spcCol="1270" anchor="ctr" anchorCtr="0">
          <a:noAutofit/>
        </a:bodyPr>
        <a:lstStyle/>
        <a:p>
          <a:pPr marL="0" lvl="0" indent="0" algn="l" defTabSz="1289050">
            <a:lnSpc>
              <a:spcPct val="90000"/>
            </a:lnSpc>
            <a:spcBef>
              <a:spcPct val="0"/>
            </a:spcBef>
            <a:spcAft>
              <a:spcPct val="35000"/>
            </a:spcAft>
            <a:buNone/>
          </a:pPr>
          <a:r>
            <a:rPr lang="en-US" sz="2900" b="0" kern="1200" dirty="0">
              <a:latin typeface="微软雅黑" panose="020B0503020204020204" pitchFamily="34" charset="-122"/>
              <a:ea typeface="微软雅黑" panose="020B0503020204020204" pitchFamily="34" charset="-122"/>
            </a:rPr>
            <a:t>45.8%</a:t>
          </a:r>
          <a:endParaRPr lang="zh-CN" sz="2900" kern="1200" dirty="0">
            <a:latin typeface="微软雅黑" panose="020B0503020204020204" pitchFamily="34" charset="-122"/>
            <a:ea typeface="微软雅黑" panose="020B0503020204020204" pitchFamily="34" charset="-122"/>
          </a:endParaRPr>
        </a:p>
      </dsp:txBody>
      <dsp:txXfrm>
        <a:off x="4062880" y="818292"/>
        <a:ext cx="1271636" cy="1009739"/>
      </dsp:txXfrm>
    </dsp:sp>
    <dsp:sp modelId="{83E0E3AD-18BD-4F4F-96C5-7FCA155750DE}">
      <dsp:nvSpPr>
        <dsp:cNvPr id="0" name=""/>
        <dsp:cNvSpPr/>
      </dsp:nvSpPr>
      <dsp:spPr>
        <a:xfrm>
          <a:off x="2944547" y="0"/>
          <a:ext cx="1329879" cy="1324278"/>
        </a:xfrm>
        <a:prstGeom prst="ellipse">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微软雅黑" panose="020B0503020204020204" pitchFamily="34" charset="-122"/>
              <a:ea typeface="微软雅黑" panose="020B0503020204020204" pitchFamily="34" charset="-122"/>
            </a:rPr>
            <a:t>治疗率</a:t>
          </a:r>
          <a:endParaRPr lang="zh-CN" altLang="en-US" sz="2000" kern="1200" dirty="0">
            <a:latin typeface="微软雅黑" panose="020B0503020204020204" pitchFamily="34" charset="-122"/>
            <a:ea typeface="微软雅黑" panose="020B0503020204020204" pitchFamily="34" charset="-122"/>
          </a:endParaRPr>
        </a:p>
      </dsp:txBody>
      <dsp:txXfrm>
        <a:off x="3139303" y="193936"/>
        <a:ext cx="940367" cy="936406"/>
      </dsp:txXfrm>
    </dsp:sp>
    <dsp:sp modelId="{A41405D2-77B0-42EF-8909-6DE9542DF889}">
      <dsp:nvSpPr>
        <dsp:cNvPr id="0" name=""/>
        <dsp:cNvSpPr/>
      </dsp:nvSpPr>
      <dsp:spPr>
        <a:xfrm>
          <a:off x="6497441" y="750589"/>
          <a:ext cx="1513852" cy="104864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06248" rIns="206248" bIns="206248" numCol="1" spcCol="1270" anchor="ctr" anchorCtr="0">
          <a:noAutofit/>
        </a:bodyPr>
        <a:lstStyle/>
        <a:p>
          <a:pPr marL="0" lvl="0" indent="0" algn="l" defTabSz="1289050">
            <a:lnSpc>
              <a:spcPct val="90000"/>
            </a:lnSpc>
            <a:spcBef>
              <a:spcPct val="0"/>
            </a:spcBef>
            <a:spcAft>
              <a:spcPct val="35000"/>
            </a:spcAft>
            <a:buNone/>
          </a:pPr>
          <a:r>
            <a:rPr lang="en-US" sz="2900" b="0" kern="1200" dirty="0">
              <a:latin typeface="微软雅黑" panose="020B0503020204020204" pitchFamily="34" charset="-122"/>
              <a:ea typeface="微软雅黑" panose="020B0503020204020204" pitchFamily="34" charset="-122"/>
            </a:rPr>
            <a:t>16.8%</a:t>
          </a:r>
          <a:endParaRPr lang="zh-CN" sz="2900" kern="1200" dirty="0">
            <a:latin typeface="微软雅黑" panose="020B0503020204020204" pitchFamily="34" charset="-122"/>
            <a:ea typeface="微软雅黑" panose="020B0503020204020204" pitchFamily="34" charset="-122"/>
          </a:endParaRPr>
        </a:p>
      </dsp:txBody>
      <dsp:txXfrm>
        <a:off x="6739657" y="750589"/>
        <a:ext cx="1271636" cy="1048645"/>
      </dsp:txXfrm>
    </dsp:sp>
    <dsp:sp modelId="{1307CAAB-0E0D-4E15-9F7F-07820B525DD5}">
      <dsp:nvSpPr>
        <dsp:cNvPr id="0" name=""/>
        <dsp:cNvSpPr/>
      </dsp:nvSpPr>
      <dsp:spPr>
        <a:xfrm>
          <a:off x="5582190" y="0"/>
          <a:ext cx="1329879" cy="1324278"/>
        </a:xfrm>
        <a:prstGeom prst="ellipse">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zh-CN" altLang="en-US" sz="2000" b="0" kern="1200" dirty="0">
              <a:latin typeface="微软雅黑" panose="020B0503020204020204" pitchFamily="34" charset="-122"/>
              <a:ea typeface="微软雅黑" panose="020B0503020204020204" pitchFamily="34" charset="-122"/>
            </a:rPr>
            <a:t>控制率</a:t>
          </a:r>
          <a:endParaRPr lang="zh-CN" altLang="en-US" sz="2000" kern="1200" dirty="0">
            <a:latin typeface="微软雅黑" panose="020B0503020204020204" pitchFamily="34" charset="-122"/>
            <a:ea typeface="微软雅黑" panose="020B0503020204020204" pitchFamily="34" charset="-122"/>
          </a:endParaRPr>
        </a:p>
      </dsp:txBody>
      <dsp:txXfrm>
        <a:off x="5776946" y="193936"/>
        <a:ext cx="940367" cy="936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98A090-718F-4DBE-A269-6A2236E64C5F}">
      <dsp:nvSpPr>
        <dsp:cNvPr id="0" name=""/>
        <dsp:cNvSpPr/>
      </dsp:nvSpPr>
      <dsp:spPr>
        <a:xfrm rot="5400000">
          <a:off x="-145357" y="159982"/>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353792"/>
        <a:ext cx="678335" cy="290716"/>
      </dsp:txXfrm>
    </dsp:sp>
    <dsp:sp modelId="{BC699A90-0652-49C6-9DCB-878A187C2259}">
      <dsp:nvSpPr>
        <dsp:cNvPr id="0" name=""/>
        <dsp:cNvSpPr/>
      </dsp:nvSpPr>
      <dsp:spPr>
        <a:xfrm rot="5400000">
          <a:off x="3610644" y="-2917684"/>
          <a:ext cx="630214"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ACEI</a:t>
          </a:r>
          <a:r>
            <a:rPr lang="zh-CN" sz="240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ARB</a:t>
          </a:r>
          <a:endParaRPr lang="zh-CN" sz="24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678336" y="45389"/>
        <a:ext cx="6464067" cy="568684"/>
      </dsp:txXfrm>
    </dsp:sp>
    <dsp:sp modelId="{34316519-2023-4BF9-B1B8-82DA33401BD7}">
      <dsp:nvSpPr>
        <dsp:cNvPr id="0" name=""/>
        <dsp:cNvSpPr/>
      </dsp:nvSpPr>
      <dsp:spPr>
        <a:xfrm rot="5400000">
          <a:off x="-145357" y="1019806"/>
          <a:ext cx="969051" cy="678335"/>
        </a:xfrm>
        <a:prstGeom prst="chevron">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en-US" altLang="zh-CN" sz="2000" kern="1200" baseline="0" dirty="0">
              <a:solidFill>
                <a:schemeClr val="accent1">
                  <a:lumMod val="50000"/>
                </a:schemeClr>
              </a:solidFill>
              <a:latin typeface="微软雅黑" panose="020B0503020204020204" pitchFamily="34" charset="-122"/>
              <a:ea typeface="微软雅黑" panose="020B0503020204020204" pitchFamily="34" charset="-122"/>
            </a:rPr>
            <a:t>ARNI</a:t>
          </a:r>
          <a:endParaRPr lang="zh-CN" sz="20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2" y="1213616"/>
        <a:ext cx="678335" cy="290716"/>
      </dsp:txXfrm>
    </dsp:sp>
    <dsp:sp modelId="{328BC345-20B3-429D-AB07-3C059A499E96}">
      <dsp:nvSpPr>
        <dsp:cNvPr id="0" name=""/>
        <dsp:cNvSpPr/>
      </dsp:nvSpPr>
      <dsp:spPr>
        <a:xfrm rot="5400000">
          <a:off x="3610810" y="-2058025"/>
          <a:ext cx="629883" cy="6494832"/>
        </a:xfrm>
        <a:prstGeom prst="round2SameRect">
          <a:avLst/>
        </a:prstGeom>
        <a:solidFill>
          <a:schemeClr val="bg1">
            <a:lumMod val="85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zh-CN" altLang="en-US" sz="2000" kern="1200" baseline="0" dirty="0">
              <a:solidFill>
                <a:schemeClr val="accent1">
                  <a:lumMod val="50000"/>
                </a:schemeClr>
              </a:solidFill>
              <a:latin typeface="微软雅黑" panose="020B0503020204020204" pitchFamily="34" charset="-122"/>
              <a:ea typeface="微软雅黑" panose="020B0503020204020204" pitchFamily="34" charset="-122"/>
            </a:rPr>
            <a:t>沙库巴曲缬沙坦（</a:t>
          </a:r>
          <a:r>
            <a:rPr lang="en-US" altLang="zh-CN" sz="2000" kern="1200" baseline="0" dirty="0">
              <a:solidFill>
                <a:schemeClr val="accent1">
                  <a:lumMod val="50000"/>
                </a:schemeClr>
              </a:solidFill>
              <a:latin typeface="微软雅黑" panose="020B0503020204020204" pitchFamily="34" charset="-122"/>
              <a:ea typeface="微软雅黑" panose="020B0503020204020204" pitchFamily="34" charset="-122"/>
            </a:rPr>
            <a:t>2021-6-1</a:t>
          </a:r>
          <a:r>
            <a:rPr lang="zh-CN" altLang="en-US" sz="2000" kern="120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sz="20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678336" y="905197"/>
        <a:ext cx="6464084" cy="568387"/>
      </dsp:txXfrm>
    </dsp:sp>
    <dsp:sp modelId="{693A6DD3-A2CE-404D-9FAC-D7B58E30DFD2}">
      <dsp:nvSpPr>
        <dsp:cNvPr id="0" name=""/>
        <dsp:cNvSpPr/>
      </dsp:nvSpPr>
      <dsp:spPr>
        <a:xfrm rot="5400000">
          <a:off x="-145357" y="1879631"/>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B</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2073441"/>
        <a:ext cx="678335" cy="290716"/>
      </dsp:txXfrm>
    </dsp:sp>
    <dsp:sp modelId="{03DA03AA-602D-40DD-A987-B2613221B13C}">
      <dsp:nvSpPr>
        <dsp:cNvPr id="0" name=""/>
        <dsp:cNvSpPr/>
      </dsp:nvSpPr>
      <dsp:spPr>
        <a:xfrm rot="5400000">
          <a:off x="3610810" y="-1198200"/>
          <a:ext cx="629883"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β</a:t>
          </a:r>
          <a:r>
            <a:rPr lang="zh-CN" sz="2400" kern="1200" baseline="0" dirty="0">
              <a:solidFill>
                <a:schemeClr val="accent1">
                  <a:lumMod val="50000"/>
                </a:schemeClr>
              </a:solidFill>
              <a:latin typeface="微软雅黑" panose="020B0503020204020204" pitchFamily="34" charset="-122"/>
              <a:ea typeface="微软雅黑" panose="020B0503020204020204" pitchFamily="34" charset="-122"/>
            </a:rPr>
            <a:t>受体阻滞剂</a:t>
          </a:r>
        </a:p>
      </dsp:txBody>
      <dsp:txXfrm rot="-5400000">
        <a:off x="678336" y="1765022"/>
        <a:ext cx="6464084" cy="568387"/>
      </dsp:txXfrm>
    </dsp:sp>
    <dsp:sp modelId="{5F881632-932A-4698-9F30-88B2B91247FD}">
      <dsp:nvSpPr>
        <dsp:cNvPr id="0" name=""/>
        <dsp:cNvSpPr/>
      </dsp:nvSpPr>
      <dsp:spPr>
        <a:xfrm rot="5400000">
          <a:off x="-145357" y="2872591"/>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3066401"/>
        <a:ext cx="678335" cy="290716"/>
      </dsp:txXfrm>
    </dsp:sp>
    <dsp:sp modelId="{983C7967-1239-4157-99F1-4D6EB7875E5F}">
      <dsp:nvSpPr>
        <dsp:cNvPr id="0" name=""/>
        <dsp:cNvSpPr/>
      </dsp:nvSpPr>
      <dsp:spPr>
        <a:xfrm rot="5400000">
          <a:off x="3477675" y="-205240"/>
          <a:ext cx="896153"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70000"/>
            </a:lnSpc>
            <a:spcBef>
              <a:spcPct val="0"/>
            </a:spcBef>
            <a:spcAft>
              <a:spcPct val="15000"/>
            </a:spcAft>
            <a:buChar char="•"/>
          </a:pPr>
          <a:r>
            <a:rPr lang="en-US" sz="2400" kern="1200" baseline="0" dirty="0">
              <a:solidFill>
                <a:schemeClr val="accent1">
                  <a:lumMod val="50000"/>
                </a:schemeClr>
              </a:solidFill>
              <a:latin typeface="微软雅黑" panose="020B0503020204020204" pitchFamily="34" charset="-122"/>
              <a:ea typeface="微软雅黑" panose="020B0503020204020204" pitchFamily="34" charset="-122"/>
            </a:rPr>
            <a:t>CCB,</a:t>
          </a:r>
          <a:r>
            <a:rPr lang="zh-CN" sz="2400" kern="1200" baseline="0" dirty="0">
              <a:solidFill>
                <a:schemeClr val="accent1">
                  <a:lumMod val="50000"/>
                </a:schemeClr>
              </a:solidFill>
              <a:latin typeface="微软雅黑" panose="020B0503020204020204" pitchFamily="34" charset="-122"/>
              <a:ea typeface="微软雅黑" panose="020B0503020204020204" pitchFamily="34" charset="-122"/>
            </a:rPr>
            <a:t>即钙通道阻滞剂</a:t>
          </a:r>
        </a:p>
        <a:p>
          <a:pPr marL="228600" lvl="1" indent="-228600" algn="l" defTabSz="1066800">
            <a:lnSpc>
              <a:spcPct val="70000"/>
            </a:lnSpc>
            <a:spcBef>
              <a:spcPct val="0"/>
            </a:spcBef>
            <a:spcAft>
              <a:spcPct val="15000"/>
            </a:spcAft>
            <a:buChar char="•"/>
          </a:pPr>
          <a:r>
            <a:rPr lang="zh-CN" altLang="en-US" sz="2400" kern="1200" baseline="0" dirty="0">
              <a:solidFill>
                <a:schemeClr val="accent1">
                  <a:lumMod val="50000"/>
                </a:schemeClr>
              </a:solidFill>
              <a:latin typeface="微软雅黑" panose="020B0503020204020204" pitchFamily="34" charset="-122"/>
              <a:ea typeface="微软雅黑" panose="020B0503020204020204" pitchFamily="34" charset="-122"/>
            </a:rPr>
            <a:t>二氢吡啶类钙通道阻滞剂常用于降压</a:t>
          </a:r>
        </a:p>
      </dsp:txBody>
      <dsp:txXfrm rot="-5400000">
        <a:off x="678336" y="2637846"/>
        <a:ext cx="6451085" cy="808659"/>
      </dsp:txXfrm>
    </dsp:sp>
    <dsp:sp modelId="{A27351C7-1A42-4D3B-A986-D83E49349B77}">
      <dsp:nvSpPr>
        <dsp:cNvPr id="0" name=""/>
        <dsp:cNvSpPr/>
      </dsp:nvSpPr>
      <dsp:spPr>
        <a:xfrm rot="5400000">
          <a:off x="-145357" y="3914210"/>
          <a:ext cx="969051" cy="678335"/>
        </a:xfrm>
        <a:prstGeom prst="chevron">
          <a:avLst/>
        </a:prstGeom>
        <a:solidFill>
          <a:srgbClr val="44AED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en-US" sz="2800" kern="12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2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2" y="4108020"/>
        <a:ext cx="678335" cy="290716"/>
      </dsp:txXfrm>
    </dsp:sp>
    <dsp:sp modelId="{74260801-899F-4FEC-8A0A-F800CB18265E}">
      <dsp:nvSpPr>
        <dsp:cNvPr id="0" name=""/>
        <dsp:cNvSpPr/>
      </dsp:nvSpPr>
      <dsp:spPr>
        <a:xfrm rot="5400000">
          <a:off x="3429016" y="836378"/>
          <a:ext cx="993470" cy="6494832"/>
        </a:xfrm>
        <a:prstGeom prst="round2SameRect">
          <a:avLst/>
        </a:prstGeom>
        <a:noFill/>
        <a:ln w="12700" cap="flat" cmpd="sng" algn="ctr">
          <a:solidFill>
            <a:srgbClr val="44AED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70000"/>
            </a:lnSpc>
            <a:spcBef>
              <a:spcPct val="0"/>
            </a:spcBef>
            <a:spcAft>
              <a:spcPct val="15000"/>
            </a:spcAft>
            <a:buChar char="•"/>
          </a:pPr>
          <a:r>
            <a:rPr lang="zh-CN" altLang="en-US" sz="2400" kern="1200" baseline="0" dirty="0">
              <a:solidFill>
                <a:schemeClr val="accent1">
                  <a:lumMod val="50000"/>
                </a:schemeClr>
              </a:solidFill>
              <a:latin typeface="微软雅黑" panose="020B0503020204020204" pitchFamily="34" charset="-122"/>
              <a:ea typeface="微软雅黑" panose="020B0503020204020204" pitchFamily="34" charset="-122"/>
            </a:rPr>
            <a:t>利尿剂</a:t>
          </a:r>
        </a:p>
        <a:p>
          <a:pPr marL="228600" lvl="1" indent="-228600" algn="l" defTabSz="1066800">
            <a:lnSpc>
              <a:spcPct val="70000"/>
            </a:lnSpc>
            <a:spcBef>
              <a:spcPct val="0"/>
            </a:spcBef>
            <a:spcAft>
              <a:spcPct val="15000"/>
            </a:spcAft>
            <a:buChar char="•"/>
          </a:pPr>
          <a:r>
            <a:rPr lang="zh-CN" altLang="en-US" sz="2400" kern="1200" baseline="0" dirty="0">
              <a:solidFill>
                <a:schemeClr val="accent1">
                  <a:lumMod val="50000"/>
                </a:schemeClr>
              </a:solidFill>
              <a:latin typeface="微软雅黑" panose="020B0503020204020204" pitchFamily="34" charset="-122"/>
              <a:ea typeface="微软雅黑" panose="020B0503020204020204" pitchFamily="34" charset="-122"/>
            </a:rPr>
            <a:t>噻嗪类利尿剂常用于降压</a:t>
          </a:r>
        </a:p>
      </dsp:txBody>
      <dsp:txXfrm rot="-5400000">
        <a:off x="678336" y="3635556"/>
        <a:ext cx="6446335" cy="89647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D1A3E1-33C5-413B-AC5D-BBD3797529E6}">
      <dsp:nvSpPr>
        <dsp:cNvPr id="0" name=""/>
        <dsp:cNvSpPr/>
      </dsp:nvSpPr>
      <dsp:spPr>
        <a:xfrm>
          <a:off x="2465647" y="1841752"/>
          <a:ext cx="322798" cy="2862258"/>
        </a:xfrm>
        <a:custGeom>
          <a:avLst/>
          <a:gdLst/>
          <a:ahLst/>
          <a:cxnLst/>
          <a:rect l="0" t="0" r="0" b="0"/>
          <a:pathLst>
            <a:path>
              <a:moveTo>
                <a:pt x="0" y="0"/>
              </a:moveTo>
              <a:lnTo>
                <a:pt x="90636" y="0"/>
              </a:lnTo>
              <a:lnTo>
                <a:pt x="90636" y="2862258"/>
              </a:lnTo>
              <a:lnTo>
                <a:pt x="322798" y="2862258"/>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4B325828-C15E-4DF0-B6B0-DDDB4CF0E643}">
      <dsp:nvSpPr>
        <dsp:cNvPr id="0" name=""/>
        <dsp:cNvSpPr/>
      </dsp:nvSpPr>
      <dsp:spPr>
        <a:xfrm>
          <a:off x="2465647" y="1841752"/>
          <a:ext cx="322798" cy="1863959"/>
        </a:xfrm>
        <a:custGeom>
          <a:avLst/>
          <a:gdLst/>
          <a:ahLst/>
          <a:cxnLst/>
          <a:rect l="0" t="0" r="0" b="0"/>
          <a:pathLst>
            <a:path>
              <a:moveTo>
                <a:pt x="0" y="0"/>
              </a:moveTo>
              <a:lnTo>
                <a:pt x="90636" y="0"/>
              </a:lnTo>
              <a:lnTo>
                <a:pt x="90636" y="1863959"/>
              </a:lnTo>
              <a:lnTo>
                <a:pt x="322798" y="1863959"/>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B229C942-25F8-4E45-ADC6-813B7A2F8EF4}">
      <dsp:nvSpPr>
        <dsp:cNvPr id="0" name=""/>
        <dsp:cNvSpPr/>
      </dsp:nvSpPr>
      <dsp:spPr>
        <a:xfrm>
          <a:off x="2465647" y="1841752"/>
          <a:ext cx="322798" cy="865661"/>
        </a:xfrm>
        <a:custGeom>
          <a:avLst/>
          <a:gdLst/>
          <a:ahLst/>
          <a:cxnLst/>
          <a:rect l="0" t="0" r="0" b="0"/>
          <a:pathLst>
            <a:path>
              <a:moveTo>
                <a:pt x="0" y="0"/>
              </a:moveTo>
              <a:lnTo>
                <a:pt x="90636" y="0"/>
              </a:lnTo>
              <a:lnTo>
                <a:pt x="90636" y="865661"/>
              </a:lnTo>
              <a:lnTo>
                <a:pt x="322798" y="865661"/>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884722BC-B6C8-47C9-B58E-9804321EAB06}">
      <dsp:nvSpPr>
        <dsp:cNvPr id="0" name=""/>
        <dsp:cNvSpPr/>
      </dsp:nvSpPr>
      <dsp:spPr>
        <a:xfrm>
          <a:off x="2465647" y="1709114"/>
          <a:ext cx="322798" cy="132637"/>
        </a:xfrm>
        <a:custGeom>
          <a:avLst/>
          <a:gdLst/>
          <a:ahLst/>
          <a:cxnLst/>
          <a:rect l="0" t="0" r="0" b="0"/>
          <a:pathLst>
            <a:path>
              <a:moveTo>
                <a:pt x="0" y="132637"/>
              </a:moveTo>
              <a:lnTo>
                <a:pt x="90636" y="132637"/>
              </a:lnTo>
              <a:lnTo>
                <a:pt x="90636" y="0"/>
              </a:lnTo>
              <a:lnTo>
                <a:pt x="322798"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DA2D39-0EA4-4862-A86E-2D63BD684EAD}">
      <dsp:nvSpPr>
        <dsp:cNvPr id="0" name=""/>
        <dsp:cNvSpPr/>
      </dsp:nvSpPr>
      <dsp:spPr>
        <a:xfrm>
          <a:off x="2465647" y="710815"/>
          <a:ext cx="322798" cy="1130936"/>
        </a:xfrm>
        <a:custGeom>
          <a:avLst/>
          <a:gdLst/>
          <a:ahLst/>
          <a:cxnLst/>
          <a:rect l="0" t="0" r="0" b="0"/>
          <a:pathLst>
            <a:path>
              <a:moveTo>
                <a:pt x="0" y="1130936"/>
              </a:moveTo>
              <a:lnTo>
                <a:pt x="90636" y="1130936"/>
              </a:lnTo>
              <a:lnTo>
                <a:pt x="90636" y="0"/>
              </a:lnTo>
              <a:lnTo>
                <a:pt x="322798" y="0"/>
              </a:lnTo>
            </a:path>
          </a:pathLst>
        </a:custGeom>
        <a:noFill/>
        <a:ln w="12700" cap="flat" cmpd="sng" algn="ctr">
          <a:solidFill>
            <a:schemeClr val="tx1"/>
          </a:solidFill>
          <a:prstDash val="solid"/>
          <a:miter lim="800000"/>
        </a:ln>
        <a:effectLst/>
      </dsp:spPr>
      <dsp:style>
        <a:lnRef idx="2">
          <a:scrgbClr r="0" g="0" b="0"/>
        </a:lnRef>
        <a:fillRef idx="0">
          <a:scrgbClr r="0" g="0" b="0"/>
        </a:fillRef>
        <a:effectRef idx="0">
          <a:scrgbClr r="0" g="0" b="0"/>
        </a:effectRef>
        <a:fontRef idx="minor"/>
      </dsp:style>
    </dsp:sp>
    <dsp:sp modelId="{70A39F33-082B-4FB9-8584-327D4B0114A6}">
      <dsp:nvSpPr>
        <dsp:cNvPr id="0" name=""/>
        <dsp:cNvSpPr/>
      </dsp:nvSpPr>
      <dsp:spPr>
        <a:xfrm>
          <a:off x="144022" y="1487704"/>
          <a:ext cx="2321625" cy="708095"/>
        </a:xfrm>
        <a:prstGeom prst="rect">
          <a:avLst/>
        </a:prstGeom>
        <a:solidFill>
          <a:srgbClr val="44AE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latin typeface="微软雅黑" panose="020B0503020204020204" pitchFamily="34" charset="-122"/>
              <a:ea typeface="微软雅黑" panose="020B0503020204020204" pitchFamily="34" charset="-122"/>
            </a:rPr>
            <a:t>血压的调节过程</a:t>
          </a:r>
          <a:endParaRPr lang="zh-CN" sz="1700" kern="1200" dirty="0">
            <a:latin typeface="微软雅黑" panose="020B0503020204020204" pitchFamily="34" charset="-122"/>
            <a:ea typeface="微软雅黑" panose="020B0503020204020204" pitchFamily="34" charset="-122"/>
          </a:endParaRPr>
        </a:p>
      </dsp:txBody>
      <dsp:txXfrm>
        <a:off x="144022" y="1487704"/>
        <a:ext cx="2321625" cy="708095"/>
      </dsp:txXfrm>
    </dsp:sp>
    <dsp:sp modelId="{CD61ADEE-384C-4D95-88FA-A397A70DF4A2}">
      <dsp:nvSpPr>
        <dsp:cNvPr id="0" name=""/>
        <dsp:cNvSpPr/>
      </dsp:nvSpPr>
      <dsp:spPr>
        <a:xfrm>
          <a:off x="2788446" y="356768"/>
          <a:ext cx="2321625" cy="708095"/>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altLang="en-US" sz="1700" b="0" i="0" kern="1200" baseline="0" dirty="0">
              <a:solidFill>
                <a:schemeClr val="accent1">
                  <a:lumMod val="50000"/>
                </a:schemeClr>
              </a:solidFill>
              <a:latin typeface="微软雅黑" panose="020B0503020204020204" pitchFamily="34" charset="-122"/>
              <a:ea typeface="微软雅黑" panose="020B0503020204020204" pitchFamily="34" charset="-122"/>
            </a:rPr>
            <a:t>交感神经系统</a:t>
          </a:r>
          <a:r>
            <a:rPr lang="zh-CN" sz="1700" b="0" i="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700" b="0" i="0" kern="1200" baseline="0" dirty="0">
              <a:solidFill>
                <a:schemeClr val="accent1">
                  <a:lumMod val="50000"/>
                </a:schemeClr>
              </a:solidFill>
              <a:latin typeface="微软雅黑" panose="020B0503020204020204" pitchFamily="34" charset="-122"/>
              <a:ea typeface="微软雅黑" panose="020B0503020204020204" pitchFamily="34" charset="-122"/>
            </a:rPr>
            <a:t>SNS</a:t>
          </a:r>
          <a:r>
            <a:rPr lang="zh-CN" sz="1700" b="0" i="0" kern="1200" baseline="0" dirty="0">
              <a:solidFill>
                <a:schemeClr val="accent1">
                  <a:lumMod val="50000"/>
                </a:schemeClr>
              </a:solidFill>
              <a:latin typeface="微软雅黑" panose="020B0503020204020204" pitchFamily="34" charset="-122"/>
              <a:ea typeface="微软雅黑" panose="020B0503020204020204" pitchFamily="34" charset="-122"/>
            </a:rPr>
            <a:t>）</a:t>
          </a:r>
          <a:endParaRPr lang="zh-CN" sz="1700" kern="1200" dirty="0">
            <a:solidFill>
              <a:schemeClr val="accent1">
                <a:lumMod val="50000"/>
              </a:schemeClr>
            </a:solidFill>
            <a:latin typeface="微软雅黑" panose="020B0503020204020204" pitchFamily="34" charset="-122"/>
            <a:ea typeface="微软雅黑" panose="020B0503020204020204" pitchFamily="34" charset="-122"/>
          </a:endParaRPr>
        </a:p>
      </dsp:txBody>
      <dsp:txXfrm>
        <a:off x="2788446" y="356768"/>
        <a:ext cx="2321625" cy="708095"/>
      </dsp:txXfrm>
    </dsp:sp>
    <dsp:sp modelId="{E2A2D17C-5BD3-4A9E-848D-5D50D09F264C}">
      <dsp:nvSpPr>
        <dsp:cNvPr id="0" name=""/>
        <dsp:cNvSpPr/>
      </dsp:nvSpPr>
      <dsp:spPr>
        <a:xfrm>
          <a:off x="2788446" y="1355066"/>
          <a:ext cx="2321625" cy="708095"/>
        </a:xfrm>
        <a:prstGeom prst="rect">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latin typeface="微软雅黑" panose="020B0503020204020204" pitchFamily="34" charset="-122"/>
              <a:ea typeface="微软雅黑" panose="020B0503020204020204" pitchFamily="34" charset="-122"/>
            </a:rPr>
            <a:t>肾素血管紧张素醛固酮系统（</a:t>
          </a:r>
          <a:r>
            <a:rPr lang="en-US" altLang="zh-CN" sz="1700" b="0" i="0" kern="1200" baseline="0" dirty="0">
              <a:latin typeface="微软雅黑" panose="020B0503020204020204" pitchFamily="34" charset="-122"/>
              <a:ea typeface="微软雅黑" panose="020B0503020204020204" pitchFamily="34" charset="-122"/>
            </a:rPr>
            <a:t>RAAS</a:t>
          </a:r>
          <a:r>
            <a:rPr lang="zh-CN" sz="1700" b="0" i="0" kern="1200" baseline="0" dirty="0">
              <a:latin typeface="微软雅黑" panose="020B0503020204020204" pitchFamily="34" charset="-122"/>
              <a:ea typeface="微软雅黑" panose="020B0503020204020204" pitchFamily="34" charset="-122"/>
            </a:rPr>
            <a:t>）</a:t>
          </a:r>
          <a:endParaRPr lang="zh-CN" sz="1700" kern="1200" dirty="0">
            <a:latin typeface="微软雅黑" panose="020B0503020204020204" pitchFamily="34" charset="-122"/>
            <a:ea typeface="微软雅黑" panose="020B0503020204020204" pitchFamily="34" charset="-122"/>
          </a:endParaRPr>
        </a:p>
      </dsp:txBody>
      <dsp:txXfrm>
        <a:off x="2788446" y="1355066"/>
        <a:ext cx="2321625" cy="708095"/>
      </dsp:txXfrm>
    </dsp:sp>
    <dsp:sp modelId="{AAC80D07-2B0B-4E63-958F-223B3A9E6BB9}">
      <dsp:nvSpPr>
        <dsp:cNvPr id="0" name=""/>
        <dsp:cNvSpPr/>
      </dsp:nvSpPr>
      <dsp:spPr>
        <a:xfrm>
          <a:off x="2788446" y="2353365"/>
          <a:ext cx="2321625" cy="708095"/>
        </a:xfrm>
        <a:prstGeom prst="rect">
          <a:avLst/>
        </a:prstGeom>
        <a:solidFill>
          <a:schemeClr val="accent2">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latin typeface="微软雅黑" panose="020B0503020204020204" pitchFamily="34" charset="-122"/>
              <a:ea typeface="微软雅黑" panose="020B0503020204020204" pitchFamily="34" charset="-122"/>
            </a:rPr>
            <a:t>利尿钠肽系统（</a:t>
          </a:r>
          <a:r>
            <a:rPr lang="en-US" altLang="zh-CN" sz="1700" b="0" i="0" kern="1200" baseline="0" dirty="0">
              <a:latin typeface="微软雅黑" panose="020B0503020204020204" pitchFamily="34" charset="-122"/>
              <a:ea typeface="微软雅黑" panose="020B0503020204020204" pitchFamily="34" charset="-122"/>
            </a:rPr>
            <a:t>NPs</a:t>
          </a:r>
          <a:r>
            <a:rPr lang="zh-CN" sz="1700" b="0" i="0" kern="1200" baseline="0" dirty="0">
              <a:latin typeface="微软雅黑" panose="020B0503020204020204" pitchFamily="34" charset="-122"/>
              <a:ea typeface="微软雅黑" panose="020B0503020204020204" pitchFamily="34" charset="-122"/>
            </a:rPr>
            <a:t>）</a:t>
          </a:r>
          <a:endParaRPr lang="zh-CN" sz="1700" kern="1200" dirty="0">
            <a:latin typeface="微软雅黑" panose="020B0503020204020204" pitchFamily="34" charset="-122"/>
            <a:ea typeface="微软雅黑" panose="020B0503020204020204" pitchFamily="34" charset="-122"/>
          </a:endParaRPr>
        </a:p>
      </dsp:txBody>
      <dsp:txXfrm>
        <a:off x="2788446" y="2353365"/>
        <a:ext cx="2321625" cy="708095"/>
      </dsp:txXfrm>
    </dsp:sp>
    <dsp:sp modelId="{330A428C-B9C0-4591-891D-9AEF39548120}">
      <dsp:nvSpPr>
        <dsp:cNvPr id="0" name=""/>
        <dsp:cNvSpPr/>
      </dsp:nvSpPr>
      <dsp:spPr>
        <a:xfrm>
          <a:off x="2788446" y="3351664"/>
          <a:ext cx="2321625" cy="708095"/>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solidFill>
                <a:schemeClr val="accent1">
                  <a:lumMod val="50000"/>
                </a:schemeClr>
              </a:solidFill>
              <a:latin typeface="微软雅黑" panose="020B0503020204020204" pitchFamily="34" charset="-122"/>
              <a:ea typeface="微软雅黑" panose="020B0503020204020204" pitchFamily="34" charset="-122"/>
            </a:rPr>
            <a:t>内皮功能</a:t>
          </a:r>
          <a:endParaRPr lang="zh-CN" sz="1700" kern="1200" dirty="0">
            <a:solidFill>
              <a:schemeClr val="accent1">
                <a:lumMod val="50000"/>
              </a:schemeClr>
            </a:solidFill>
            <a:latin typeface="微软雅黑" panose="020B0503020204020204" pitchFamily="34" charset="-122"/>
            <a:ea typeface="微软雅黑" panose="020B0503020204020204" pitchFamily="34" charset="-122"/>
          </a:endParaRPr>
        </a:p>
      </dsp:txBody>
      <dsp:txXfrm>
        <a:off x="2788446" y="3351664"/>
        <a:ext cx="2321625" cy="708095"/>
      </dsp:txXfrm>
    </dsp:sp>
    <dsp:sp modelId="{EF04FEC9-CD8A-49FD-A88A-F03FC69EEA18}">
      <dsp:nvSpPr>
        <dsp:cNvPr id="0" name=""/>
        <dsp:cNvSpPr/>
      </dsp:nvSpPr>
      <dsp:spPr>
        <a:xfrm>
          <a:off x="2788446" y="4349963"/>
          <a:ext cx="2321625" cy="708095"/>
        </a:xfrm>
        <a:prstGeom prst="rect">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zh-CN" sz="1700" b="0" i="0" kern="1200" baseline="0" dirty="0">
              <a:solidFill>
                <a:schemeClr val="accent1">
                  <a:lumMod val="50000"/>
                </a:schemeClr>
              </a:solidFill>
              <a:latin typeface="微软雅黑" panose="020B0503020204020204" pitchFamily="34" charset="-122"/>
              <a:ea typeface="微软雅黑" panose="020B0503020204020204" pitchFamily="34" charset="-122"/>
            </a:rPr>
            <a:t>免疫系统等</a:t>
          </a:r>
          <a:endParaRPr lang="zh-CN" sz="1700" kern="1200" dirty="0">
            <a:solidFill>
              <a:schemeClr val="accent1">
                <a:lumMod val="50000"/>
              </a:schemeClr>
            </a:solidFill>
            <a:latin typeface="微软雅黑" panose="020B0503020204020204" pitchFamily="34" charset="-122"/>
            <a:ea typeface="微软雅黑" panose="020B0503020204020204" pitchFamily="34" charset="-122"/>
          </a:endParaRPr>
        </a:p>
      </dsp:txBody>
      <dsp:txXfrm>
        <a:off x="2788446" y="4349963"/>
        <a:ext cx="2321625" cy="70809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5B9DF6-B35B-4990-81FF-9C8AA5D612D3}">
      <dsp:nvSpPr>
        <dsp:cNvPr id="0" name=""/>
        <dsp:cNvSpPr/>
      </dsp:nvSpPr>
      <dsp:spPr>
        <a:xfrm>
          <a:off x="3388" y="560877"/>
          <a:ext cx="2653865" cy="312219"/>
        </a:xfrm>
        <a:prstGeom prst="rect">
          <a:avLst/>
        </a:prstGeom>
        <a:solidFill>
          <a:schemeClr val="accent3">
            <a:alpha val="9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56D42DA-165B-4CCC-9F56-DF70C79FFAB0}">
      <dsp:nvSpPr>
        <dsp:cNvPr id="0" name=""/>
        <dsp:cNvSpPr/>
      </dsp:nvSpPr>
      <dsp:spPr>
        <a:xfrm>
          <a:off x="3388" y="678134"/>
          <a:ext cx="194962" cy="194962"/>
        </a:xfrm>
        <a:prstGeom prst="rect">
          <a:avLst/>
        </a:prstGeom>
        <a:solidFill>
          <a:schemeClr val="lt1">
            <a:alpha val="90000"/>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930C3A-A167-4C34-9C56-5DC91D1B4925}">
      <dsp:nvSpPr>
        <dsp:cNvPr id="0" name=""/>
        <dsp:cNvSpPr/>
      </dsp:nvSpPr>
      <dsp:spPr>
        <a:xfrm>
          <a:off x="3388" y="0"/>
          <a:ext cx="2653865" cy="560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CN" altLang="en-US" sz="1800" b="1" kern="1200">
              <a:latin typeface="微软雅黑" panose="020B0503020204020204" pitchFamily="34" charset="-122"/>
              <a:ea typeface="微软雅黑" panose="020B0503020204020204" pitchFamily="34" charset="-122"/>
            </a:rPr>
            <a:t>推荐应用的优化方案：</a:t>
          </a:r>
          <a:endParaRPr lang="zh-CN" altLang="en-US" sz="1800" b="1" kern="1200" dirty="0">
            <a:latin typeface="微软雅黑" panose="020B0503020204020204" pitchFamily="34" charset="-122"/>
            <a:ea typeface="微软雅黑" panose="020B0503020204020204" pitchFamily="34" charset="-122"/>
          </a:endParaRPr>
        </a:p>
      </dsp:txBody>
      <dsp:txXfrm>
        <a:off x="3388" y="0"/>
        <a:ext cx="2653865" cy="560877"/>
      </dsp:txXfrm>
    </dsp:sp>
    <dsp:sp modelId="{1927BD8F-E4DD-434E-B304-ECAC9F016946}">
      <dsp:nvSpPr>
        <dsp:cNvPr id="0" name=""/>
        <dsp:cNvSpPr/>
      </dsp:nvSpPr>
      <dsp:spPr>
        <a:xfrm>
          <a:off x="3388" y="1132586"/>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8D1697-55BD-4E32-8426-CF6A8DD09A7D}">
      <dsp:nvSpPr>
        <dsp:cNvPr id="0" name=""/>
        <dsp:cNvSpPr/>
      </dsp:nvSpPr>
      <dsp:spPr>
        <a:xfrm>
          <a:off x="189159" y="1002841"/>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二氢吡啶</a:t>
          </a:r>
          <a:r>
            <a:rPr lang="en-US" sz="1600" b="0" kern="1200" dirty="0">
              <a:latin typeface="微软雅黑" panose="020B0503020204020204" pitchFamily="34" charset="-122"/>
              <a:ea typeface="微软雅黑" panose="020B0503020204020204" pitchFamily="34" charset="-122"/>
            </a:rPr>
            <a:t>CCB+ARB </a:t>
          </a:r>
          <a:endParaRPr lang="zh-CN" sz="1600" b="0" kern="1200" dirty="0">
            <a:latin typeface="微软雅黑" panose="020B0503020204020204" pitchFamily="34" charset="-122"/>
            <a:ea typeface="微软雅黑" panose="020B0503020204020204" pitchFamily="34" charset="-122"/>
          </a:endParaRPr>
        </a:p>
      </dsp:txBody>
      <dsp:txXfrm>
        <a:off x="189159" y="1002841"/>
        <a:ext cx="2468095" cy="454446"/>
      </dsp:txXfrm>
    </dsp:sp>
    <dsp:sp modelId="{EC183C08-4B36-4B8B-AB57-83CADCD743B2}">
      <dsp:nvSpPr>
        <dsp:cNvPr id="0" name=""/>
        <dsp:cNvSpPr/>
      </dsp:nvSpPr>
      <dsp:spPr>
        <a:xfrm>
          <a:off x="3388" y="1587033"/>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077"/>
            </a:schemeClr>
          </a:solidFill>
          <a:prstDash val="solid"/>
          <a:miter lim="800000"/>
        </a:ln>
        <a:effectLst/>
      </dsp:spPr>
      <dsp:style>
        <a:lnRef idx="2">
          <a:scrgbClr r="0" g="0" b="0"/>
        </a:lnRef>
        <a:fillRef idx="1">
          <a:scrgbClr r="0" g="0" b="0"/>
        </a:fillRef>
        <a:effectRef idx="0">
          <a:scrgbClr r="0" g="0" b="0"/>
        </a:effectRef>
        <a:fontRef idx="minor"/>
      </dsp:style>
    </dsp:sp>
    <dsp:sp modelId="{29CCDCBB-EF0F-4ECE-BEAB-760B2D85C7D1}">
      <dsp:nvSpPr>
        <dsp:cNvPr id="0" name=""/>
        <dsp:cNvSpPr/>
      </dsp:nvSpPr>
      <dsp:spPr>
        <a:xfrm>
          <a:off x="189159" y="1457288"/>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二氢吡啶</a:t>
          </a:r>
          <a:r>
            <a:rPr lang="en-US" sz="1600" b="0" kern="1200" dirty="0">
              <a:latin typeface="微软雅黑" panose="020B0503020204020204" pitchFamily="34" charset="-122"/>
              <a:ea typeface="微软雅黑" panose="020B0503020204020204" pitchFamily="34" charset="-122"/>
            </a:rPr>
            <a:t>CCB+ACEI</a:t>
          </a:r>
          <a:endParaRPr lang="zh-CN" sz="1600" b="0" kern="1200" dirty="0">
            <a:latin typeface="微软雅黑" panose="020B0503020204020204" pitchFamily="34" charset="-122"/>
            <a:ea typeface="微软雅黑" panose="020B0503020204020204" pitchFamily="34" charset="-122"/>
          </a:endParaRPr>
        </a:p>
      </dsp:txBody>
      <dsp:txXfrm>
        <a:off x="189159" y="1457288"/>
        <a:ext cx="2468095" cy="454446"/>
      </dsp:txXfrm>
    </dsp:sp>
    <dsp:sp modelId="{E572546C-D877-476D-8A5B-47AD948CE04A}">
      <dsp:nvSpPr>
        <dsp:cNvPr id="0" name=""/>
        <dsp:cNvSpPr/>
      </dsp:nvSpPr>
      <dsp:spPr>
        <a:xfrm>
          <a:off x="3388" y="2041480"/>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6154"/>
            </a:schemeClr>
          </a:solidFill>
          <a:prstDash val="solid"/>
          <a:miter lim="800000"/>
        </a:ln>
        <a:effectLst/>
      </dsp:spPr>
      <dsp:style>
        <a:lnRef idx="2">
          <a:scrgbClr r="0" g="0" b="0"/>
        </a:lnRef>
        <a:fillRef idx="1">
          <a:scrgbClr r="0" g="0" b="0"/>
        </a:fillRef>
        <a:effectRef idx="0">
          <a:scrgbClr r="0" g="0" b="0"/>
        </a:effectRef>
        <a:fontRef idx="minor"/>
      </dsp:style>
    </dsp:sp>
    <dsp:sp modelId="{B7EDE661-440A-4C49-95B3-1AC71EA4495B}">
      <dsp:nvSpPr>
        <dsp:cNvPr id="0" name=""/>
        <dsp:cNvSpPr/>
      </dsp:nvSpPr>
      <dsp:spPr>
        <a:xfrm>
          <a:off x="189159" y="1911735"/>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ARB+</a:t>
          </a:r>
          <a:r>
            <a:rPr lang="zh-CN" sz="1600" b="0" kern="1200" dirty="0">
              <a:latin typeface="微软雅黑" panose="020B0503020204020204" pitchFamily="34" charset="-122"/>
              <a:ea typeface="微软雅黑" panose="020B0503020204020204" pitchFamily="34" charset="-122"/>
            </a:rPr>
            <a:t>噻嗪类利尿剂</a:t>
          </a:r>
        </a:p>
      </dsp:txBody>
      <dsp:txXfrm>
        <a:off x="189159" y="1911735"/>
        <a:ext cx="2468095" cy="454446"/>
      </dsp:txXfrm>
    </dsp:sp>
    <dsp:sp modelId="{54C4F8F5-A1D8-4D10-BECA-DA5D06CE8591}">
      <dsp:nvSpPr>
        <dsp:cNvPr id="0" name=""/>
        <dsp:cNvSpPr/>
      </dsp:nvSpPr>
      <dsp:spPr>
        <a:xfrm>
          <a:off x="3388" y="2495927"/>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9231"/>
            </a:schemeClr>
          </a:solidFill>
          <a:prstDash val="solid"/>
          <a:miter lim="800000"/>
        </a:ln>
        <a:effectLst/>
      </dsp:spPr>
      <dsp:style>
        <a:lnRef idx="2">
          <a:scrgbClr r="0" g="0" b="0"/>
        </a:lnRef>
        <a:fillRef idx="1">
          <a:scrgbClr r="0" g="0" b="0"/>
        </a:fillRef>
        <a:effectRef idx="0">
          <a:scrgbClr r="0" g="0" b="0"/>
        </a:effectRef>
        <a:fontRef idx="minor"/>
      </dsp:style>
    </dsp:sp>
    <dsp:sp modelId="{F358A8B2-6C98-474A-B0DC-1CE0E90F0224}">
      <dsp:nvSpPr>
        <dsp:cNvPr id="0" name=""/>
        <dsp:cNvSpPr/>
      </dsp:nvSpPr>
      <dsp:spPr>
        <a:xfrm>
          <a:off x="189159" y="2434590"/>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ACEI+</a:t>
          </a:r>
          <a:r>
            <a:rPr lang="zh-CN" sz="1600" b="0" kern="1200" dirty="0">
              <a:latin typeface="微软雅黑" panose="020B0503020204020204" pitchFamily="34" charset="-122"/>
              <a:ea typeface="微软雅黑" panose="020B0503020204020204" pitchFamily="34" charset="-122"/>
            </a:rPr>
            <a:t>噻嗪类利尿剂</a:t>
          </a:r>
        </a:p>
      </dsp:txBody>
      <dsp:txXfrm>
        <a:off x="189159" y="2434590"/>
        <a:ext cx="2468095" cy="454446"/>
      </dsp:txXfrm>
    </dsp:sp>
    <dsp:sp modelId="{B88D7A56-C62D-4781-AF41-B29AC371C201}">
      <dsp:nvSpPr>
        <dsp:cNvPr id="0" name=""/>
        <dsp:cNvSpPr/>
      </dsp:nvSpPr>
      <dsp:spPr>
        <a:xfrm>
          <a:off x="3388" y="3187329"/>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12308"/>
            </a:schemeClr>
          </a:solidFill>
          <a:prstDash val="solid"/>
          <a:miter lim="800000"/>
        </a:ln>
        <a:effectLst/>
      </dsp:spPr>
      <dsp:style>
        <a:lnRef idx="2">
          <a:scrgbClr r="0" g="0" b="0"/>
        </a:lnRef>
        <a:fillRef idx="1">
          <a:scrgbClr r="0" g="0" b="0"/>
        </a:fillRef>
        <a:effectRef idx="0">
          <a:scrgbClr r="0" g="0" b="0"/>
        </a:effectRef>
        <a:fontRef idx="minor"/>
      </dsp:style>
    </dsp:sp>
    <dsp:sp modelId="{77CBD89B-CE3C-4C2B-A583-76326537C376}">
      <dsp:nvSpPr>
        <dsp:cNvPr id="0" name=""/>
        <dsp:cNvSpPr/>
      </dsp:nvSpPr>
      <dsp:spPr>
        <a:xfrm>
          <a:off x="189159" y="3139233"/>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Font typeface="Arial" panose="020B0604020202020204" pitchFamily="34" charset="0"/>
            <a:buNone/>
          </a:pPr>
          <a:r>
            <a:rPr lang="zh-CN" sz="1600" b="0" kern="1200" dirty="0">
              <a:latin typeface="微软雅黑" panose="020B0503020204020204" pitchFamily="34" charset="-122"/>
              <a:ea typeface="微软雅黑" panose="020B0503020204020204" pitchFamily="34" charset="-122"/>
            </a:rPr>
            <a:t>二氢吡啶类</a:t>
          </a:r>
          <a:r>
            <a:rPr lang="en-US" sz="1600" b="0" kern="1200" dirty="0">
              <a:latin typeface="微软雅黑" panose="020B0503020204020204" pitchFamily="34" charset="-122"/>
              <a:ea typeface="微软雅黑" panose="020B0503020204020204" pitchFamily="34" charset="-122"/>
            </a:rPr>
            <a:t>CCB+</a:t>
          </a:r>
          <a:r>
            <a:rPr lang="zh-CN" sz="1600" b="0" kern="1200" dirty="0">
              <a:latin typeface="微软雅黑" panose="020B0503020204020204" pitchFamily="34" charset="-122"/>
              <a:ea typeface="微软雅黑" panose="020B0503020204020204" pitchFamily="34" charset="-122"/>
            </a:rPr>
            <a:t>噻嗪类利尿剂</a:t>
          </a:r>
        </a:p>
      </dsp:txBody>
      <dsp:txXfrm>
        <a:off x="189159" y="3139233"/>
        <a:ext cx="2468095" cy="454446"/>
      </dsp:txXfrm>
    </dsp:sp>
    <dsp:sp modelId="{DDF4EF2A-6446-43E2-A535-3510FF7AB3E2}">
      <dsp:nvSpPr>
        <dsp:cNvPr id="0" name=""/>
        <dsp:cNvSpPr/>
      </dsp:nvSpPr>
      <dsp:spPr>
        <a:xfrm>
          <a:off x="3388" y="3821510"/>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15385"/>
            </a:schemeClr>
          </a:solidFill>
          <a:prstDash val="solid"/>
          <a:miter lim="800000"/>
        </a:ln>
        <a:effectLst/>
      </dsp:spPr>
      <dsp:style>
        <a:lnRef idx="2">
          <a:scrgbClr r="0" g="0" b="0"/>
        </a:lnRef>
        <a:fillRef idx="1">
          <a:scrgbClr r="0" g="0" b="0"/>
        </a:fillRef>
        <a:effectRef idx="0">
          <a:scrgbClr r="0" g="0" b="0"/>
        </a:effectRef>
        <a:fontRef idx="minor"/>
      </dsp:style>
    </dsp:sp>
    <dsp:sp modelId="{A6480667-B366-4518-BD74-04C667F3FECF}">
      <dsp:nvSpPr>
        <dsp:cNvPr id="0" name=""/>
        <dsp:cNvSpPr/>
      </dsp:nvSpPr>
      <dsp:spPr>
        <a:xfrm>
          <a:off x="189159" y="3843876"/>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Font typeface="Arial" panose="020B0604020202020204" pitchFamily="34" charset="0"/>
            <a:buNone/>
          </a:pPr>
          <a:r>
            <a:rPr lang="zh-CN" sz="1600" b="0" kern="1200" dirty="0">
              <a:latin typeface="微软雅黑" panose="020B0503020204020204" pitchFamily="34" charset="-122"/>
              <a:ea typeface="微软雅黑" panose="020B0503020204020204" pitchFamily="34" charset="-122"/>
            </a:rPr>
            <a:t>二氢吡啶类</a:t>
          </a:r>
          <a:r>
            <a:rPr lang="en-US" sz="1600" b="0" kern="1200" dirty="0">
              <a:latin typeface="微软雅黑" panose="020B0503020204020204" pitchFamily="34" charset="-122"/>
              <a:ea typeface="微软雅黑" panose="020B0503020204020204" pitchFamily="34" charset="-122"/>
            </a:rPr>
            <a:t>CCB+β</a:t>
          </a:r>
          <a:r>
            <a:rPr lang="zh-CN" sz="1600" b="0" kern="1200" dirty="0">
              <a:latin typeface="微软雅黑" panose="020B0503020204020204" pitchFamily="34" charset="-122"/>
              <a:ea typeface="微软雅黑" panose="020B0503020204020204" pitchFamily="34" charset="-122"/>
            </a:rPr>
            <a:t>受体阻滞剂</a:t>
          </a:r>
        </a:p>
      </dsp:txBody>
      <dsp:txXfrm>
        <a:off x="189159" y="3843876"/>
        <a:ext cx="2468095" cy="454446"/>
      </dsp:txXfrm>
    </dsp:sp>
    <dsp:sp modelId="{BD8A7E4A-3FC6-4CBC-A467-9B3F728199E3}">
      <dsp:nvSpPr>
        <dsp:cNvPr id="0" name=""/>
        <dsp:cNvSpPr/>
      </dsp:nvSpPr>
      <dsp:spPr>
        <a:xfrm>
          <a:off x="2789947" y="560877"/>
          <a:ext cx="2653865" cy="312219"/>
        </a:xfrm>
        <a:prstGeom prst="rect">
          <a:avLst/>
        </a:prstGeom>
        <a:solidFill>
          <a:schemeClr val="accent3">
            <a:alpha val="90000"/>
            <a:hueOff val="0"/>
            <a:satOff val="0"/>
            <a:lumOff val="0"/>
            <a:alphaOff val="-20000"/>
          </a:schemeClr>
        </a:solidFill>
        <a:ln w="12700" cap="flat" cmpd="sng" algn="ctr">
          <a:solidFill>
            <a:schemeClr val="accent3">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B4B0F6-03EF-43CA-BD94-8B710046B030}">
      <dsp:nvSpPr>
        <dsp:cNvPr id="0" name=""/>
        <dsp:cNvSpPr/>
      </dsp:nvSpPr>
      <dsp:spPr>
        <a:xfrm>
          <a:off x="2789947" y="678134"/>
          <a:ext cx="194962" cy="194962"/>
        </a:xfrm>
        <a:prstGeom prst="rect">
          <a:avLst/>
        </a:prstGeom>
        <a:solidFill>
          <a:schemeClr val="lt1">
            <a:alpha val="90000"/>
            <a:hueOff val="0"/>
            <a:satOff val="0"/>
            <a:lumOff val="0"/>
            <a:alphaOff val="0"/>
          </a:schemeClr>
        </a:solidFill>
        <a:ln w="12700" cap="flat" cmpd="sng" algn="ctr">
          <a:solidFill>
            <a:schemeClr val="accent3">
              <a:alpha val="90000"/>
              <a:hueOff val="0"/>
              <a:satOff val="0"/>
              <a:lumOff val="0"/>
              <a:alphaOff val="-20000"/>
            </a:schemeClr>
          </a:solidFill>
          <a:prstDash val="solid"/>
          <a:miter lim="800000"/>
        </a:ln>
        <a:effectLst/>
      </dsp:spPr>
      <dsp:style>
        <a:lnRef idx="2">
          <a:scrgbClr r="0" g="0" b="0"/>
        </a:lnRef>
        <a:fillRef idx="1">
          <a:scrgbClr r="0" g="0" b="0"/>
        </a:fillRef>
        <a:effectRef idx="0">
          <a:scrgbClr r="0" g="0" b="0"/>
        </a:effectRef>
        <a:fontRef idx="minor"/>
      </dsp:style>
    </dsp:sp>
    <dsp:sp modelId="{C289924B-3434-4D94-9AA3-235B111511AD}">
      <dsp:nvSpPr>
        <dsp:cNvPr id="0" name=""/>
        <dsp:cNvSpPr/>
      </dsp:nvSpPr>
      <dsp:spPr>
        <a:xfrm>
          <a:off x="2789947" y="0"/>
          <a:ext cx="2653865" cy="560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CN" altLang="en-US" sz="1800" b="0" kern="1200" dirty="0">
              <a:latin typeface="微软雅黑" panose="020B0503020204020204" pitchFamily="34" charset="-122"/>
              <a:ea typeface="微软雅黑" panose="020B0503020204020204" pitchFamily="34" charset="-122"/>
            </a:rPr>
            <a:t>可以考虑使用方案：</a:t>
          </a:r>
        </a:p>
      </dsp:txBody>
      <dsp:txXfrm>
        <a:off x="2789947" y="0"/>
        <a:ext cx="2653865" cy="560877"/>
      </dsp:txXfrm>
    </dsp:sp>
    <dsp:sp modelId="{C077BD67-89A1-45C9-B5CD-77DC6648AAC7}">
      <dsp:nvSpPr>
        <dsp:cNvPr id="0" name=""/>
        <dsp:cNvSpPr/>
      </dsp:nvSpPr>
      <dsp:spPr>
        <a:xfrm>
          <a:off x="2789947" y="1132586"/>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18462"/>
            </a:schemeClr>
          </a:solidFill>
          <a:prstDash val="solid"/>
          <a:miter lim="800000"/>
        </a:ln>
        <a:effectLst/>
      </dsp:spPr>
      <dsp:style>
        <a:lnRef idx="2">
          <a:scrgbClr r="0" g="0" b="0"/>
        </a:lnRef>
        <a:fillRef idx="1">
          <a:scrgbClr r="0" g="0" b="0"/>
        </a:fillRef>
        <a:effectRef idx="0">
          <a:scrgbClr r="0" g="0" b="0"/>
        </a:effectRef>
        <a:fontRef idx="minor"/>
      </dsp:style>
    </dsp:sp>
    <dsp:sp modelId="{1030AA43-21ED-4B4F-B8E4-3C4A8E918D17}">
      <dsp:nvSpPr>
        <dsp:cNvPr id="0" name=""/>
        <dsp:cNvSpPr/>
      </dsp:nvSpPr>
      <dsp:spPr>
        <a:xfrm>
          <a:off x="2975718" y="1002841"/>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利尿剂</a:t>
          </a:r>
          <a:r>
            <a:rPr lang="en-US" sz="1600" b="0" kern="1200" dirty="0">
              <a:latin typeface="微软雅黑" panose="020B0503020204020204" pitchFamily="34" charset="-122"/>
              <a:ea typeface="微软雅黑" panose="020B0503020204020204" pitchFamily="34" charset="-122"/>
            </a:rPr>
            <a:t>+β</a:t>
          </a:r>
          <a:r>
            <a:rPr lang="zh-CN" sz="1600" b="0" kern="1200" dirty="0">
              <a:latin typeface="微软雅黑" panose="020B0503020204020204" pitchFamily="34" charset="-122"/>
              <a:ea typeface="微软雅黑" panose="020B0503020204020204" pitchFamily="34" charset="-122"/>
            </a:rPr>
            <a:t>受体阻滞剂</a:t>
          </a:r>
        </a:p>
      </dsp:txBody>
      <dsp:txXfrm>
        <a:off x="2975718" y="1002841"/>
        <a:ext cx="2468095" cy="454446"/>
      </dsp:txXfrm>
    </dsp:sp>
    <dsp:sp modelId="{3BDCCD67-A5A7-453D-A379-47E7FDAD980C}">
      <dsp:nvSpPr>
        <dsp:cNvPr id="0" name=""/>
        <dsp:cNvSpPr/>
      </dsp:nvSpPr>
      <dsp:spPr>
        <a:xfrm>
          <a:off x="2789947" y="1550215"/>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21538"/>
            </a:schemeClr>
          </a:solidFill>
          <a:prstDash val="solid"/>
          <a:miter lim="800000"/>
        </a:ln>
        <a:effectLst/>
      </dsp:spPr>
      <dsp:style>
        <a:lnRef idx="2">
          <a:scrgbClr r="0" g="0" b="0"/>
        </a:lnRef>
        <a:fillRef idx="1">
          <a:scrgbClr r="0" g="0" b="0"/>
        </a:fillRef>
        <a:effectRef idx="0">
          <a:scrgbClr r="0" g="0" b="0"/>
        </a:effectRef>
        <a:fontRef idx="minor"/>
      </dsp:style>
    </dsp:sp>
    <dsp:sp modelId="{6238818D-9A55-42BF-ACB9-78F35443871D}">
      <dsp:nvSpPr>
        <dsp:cNvPr id="0" name=""/>
        <dsp:cNvSpPr/>
      </dsp:nvSpPr>
      <dsp:spPr>
        <a:xfrm>
          <a:off x="2975718" y="1550213"/>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α</a:t>
          </a:r>
          <a:r>
            <a:rPr lang="zh-CN" sz="1600" b="0" kern="1200" dirty="0">
              <a:latin typeface="微软雅黑" panose="020B0503020204020204" pitchFamily="34" charset="-122"/>
              <a:ea typeface="微软雅黑" panose="020B0503020204020204" pitchFamily="34" charset="-122"/>
            </a:rPr>
            <a:t>受体阻滞剂</a:t>
          </a:r>
          <a:r>
            <a:rPr lang="en-US" sz="1600" b="0" kern="1200" dirty="0">
              <a:latin typeface="微软雅黑" panose="020B0503020204020204" pitchFamily="34" charset="-122"/>
              <a:ea typeface="微软雅黑" panose="020B0503020204020204" pitchFamily="34" charset="-122"/>
            </a:rPr>
            <a:t>+β</a:t>
          </a:r>
          <a:r>
            <a:rPr lang="zh-CN" sz="1600" b="0" kern="1200" dirty="0">
              <a:latin typeface="微软雅黑" panose="020B0503020204020204" pitchFamily="34" charset="-122"/>
              <a:ea typeface="微软雅黑" panose="020B0503020204020204" pitchFamily="34" charset="-122"/>
            </a:rPr>
            <a:t>受体阻滞剂</a:t>
          </a:r>
        </a:p>
      </dsp:txBody>
      <dsp:txXfrm>
        <a:off x="2975718" y="1550213"/>
        <a:ext cx="2468095" cy="454446"/>
      </dsp:txXfrm>
    </dsp:sp>
    <dsp:sp modelId="{32122E16-160E-4E64-A380-DC7891631214}">
      <dsp:nvSpPr>
        <dsp:cNvPr id="0" name=""/>
        <dsp:cNvSpPr/>
      </dsp:nvSpPr>
      <dsp:spPr>
        <a:xfrm>
          <a:off x="2789947" y="2271294"/>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24615"/>
            </a:schemeClr>
          </a:solidFill>
          <a:prstDash val="solid"/>
          <a:miter lim="800000"/>
        </a:ln>
        <a:effectLst/>
      </dsp:spPr>
      <dsp:style>
        <a:lnRef idx="2">
          <a:scrgbClr r="0" g="0" b="0"/>
        </a:lnRef>
        <a:fillRef idx="1">
          <a:scrgbClr r="0" g="0" b="0"/>
        </a:fillRef>
        <a:effectRef idx="0">
          <a:scrgbClr r="0" g="0" b="0"/>
        </a:effectRef>
        <a:fontRef idx="minor"/>
      </dsp:style>
    </dsp:sp>
    <dsp:sp modelId="{CF2F524A-8EAD-461C-AB08-EE7600FEF843}">
      <dsp:nvSpPr>
        <dsp:cNvPr id="0" name=""/>
        <dsp:cNvSpPr/>
      </dsp:nvSpPr>
      <dsp:spPr>
        <a:xfrm>
          <a:off x="2975718" y="2223199"/>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二氢吡啶类</a:t>
          </a:r>
          <a:r>
            <a:rPr lang="en-US" sz="1600" b="0" kern="1200" dirty="0">
              <a:latin typeface="微软雅黑" panose="020B0503020204020204" pitchFamily="34" charset="-122"/>
              <a:ea typeface="微软雅黑" panose="020B0503020204020204" pitchFamily="34" charset="-122"/>
            </a:rPr>
            <a:t>CCB+</a:t>
          </a:r>
          <a:r>
            <a:rPr lang="zh-CN" sz="1600" b="0" kern="1200" dirty="0">
              <a:latin typeface="微软雅黑" panose="020B0503020204020204" pitchFamily="34" charset="-122"/>
              <a:ea typeface="微软雅黑" panose="020B0503020204020204" pitchFamily="34" charset="-122"/>
            </a:rPr>
            <a:t>保钾利尿剂</a:t>
          </a:r>
        </a:p>
      </dsp:txBody>
      <dsp:txXfrm>
        <a:off x="2975718" y="2223199"/>
        <a:ext cx="2468095" cy="454446"/>
      </dsp:txXfrm>
    </dsp:sp>
    <dsp:sp modelId="{8F4DBA85-088B-40E0-9E96-3C9D250612CB}">
      <dsp:nvSpPr>
        <dsp:cNvPr id="0" name=""/>
        <dsp:cNvSpPr/>
      </dsp:nvSpPr>
      <dsp:spPr>
        <a:xfrm>
          <a:off x="2789947" y="2905473"/>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27692"/>
            </a:schemeClr>
          </a:solidFill>
          <a:prstDash val="solid"/>
          <a:miter lim="800000"/>
        </a:ln>
        <a:effectLst/>
      </dsp:spPr>
      <dsp:style>
        <a:lnRef idx="2">
          <a:scrgbClr r="0" g="0" b="0"/>
        </a:lnRef>
        <a:fillRef idx="1">
          <a:scrgbClr r="0" g="0" b="0"/>
        </a:fillRef>
        <a:effectRef idx="0">
          <a:scrgbClr r="0" g="0" b="0"/>
        </a:effectRef>
        <a:fontRef idx="minor"/>
      </dsp:style>
    </dsp:sp>
    <dsp:sp modelId="{1EEE10DA-1EE2-46CE-8C22-81E233A6B726}">
      <dsp:nvSpPr>
        <dsp:cNvPr id="0" name=""/>
        <dsp:cNvSpPr/>
      </dsp:nvSpPr>
      <dsp:spPr>
        <a:xfrm>
          <a:off x="2975718" y="2927842"/>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噻嗪类利尿剂</a:t>
          </a:r>
          <a:r>
            <a:rPr lang="en-US" sz="1600" b="0" kern="1200" dirty="0">
              <a:latin typeface="微软雅黑" panose="020B0503020204020204" pitchFamily="34" charset="-122"/>
              <a:ea typeface="微软雅黑" panose="020B0503020204020204" pitchFamily="34" charset="-122"/>
            </a:rPr>
            <a:t>+</a:t>
          </a:r>
          <a:r>
            <a:rPr lang="zh-CN" sz="1600" b="0" kern="1200" dirty="0">
              <a:latin typeface="微软雅黑" panose="020B0503020204020204" pitchFamily="34" charset="-122"/>
              <a:ea typeface="微软雅黑" panose="020B0503020204020204" pitchFamily="34" charset="-122"/>
            </a:rPr>
            <a:t>保钾利尿剂</a:t>
          </a:r>
        </a:p>
      </dsp:txBody>
      <dsp:txXfrm>
        <a:off x="2975718" y="2927842"/>
        <a:ext cx="2468095" cy="454446"/>
      </dsp:txXfrm>
    </dsp:sp>
    <dsp:sp modelId="{4408C7BD-115B-4E5B-B36D-0D8CBB40B8A4}">
      <dsp:nvSpPr>
        <dsp:cNvPr id="0" name=""/>
        <dsp:cNvSpPr/>
      </dsp:nvSpPr>
      <dsp:spPr>
        <a:xfrm>
          <a:off x="5663779" y="560877"/>
          <a:ext cx="2653865" cy="312219"/>
        </a:xfrm>
        <a:prstGeom prst="rect">
          <a:avLst/>
        </a:prstGeom>
        <a:solidFill>
          <a:schemeClr val="accent3">
            <a:alpha val="90000"/>
            <a:hueOff val="0"/>
            <a:satOff val="0"/>
            <a:lumOff val="0"/>
            <a:alphaOff val="-40000"/>
          </a:schemeClr>
        </a:solidFill>
        <a:ln w="12700" cap="flat" cmpd="sng" algn="ctr">
          <a:solidFill>
            <a:schemeClr val="accent3">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C13B9F-F885-48B3-9572-96E70B080026}">
      <dsp:nvSpPr>
        <dsp:cNvPr id="0" name=""/>
        <dsp:cNvSpPr/>
      </dsp:nvSpPr>
      <dsp:spPr>
        <a:xfrm>
          <a:off x="5663779" y="678134"/>
          <a:ext cx="194962" cy="194962"/>
        </a:xfrm>
        <a:prstGeom prst="rect">
          <a:avLst/>
        </a:prstGeom>
        <a:solidFill>
          <a:schemeClr val="lt1">
            <a:alpha val="90000"/>
            <a:hueOff val="0"/>
            <a:satOff val="0"/>
            <a:lumOff val="0"/>
            <a:alphaOff val="0"/>
          </a:schemeClr>
        </a:solidFill>
        <a:ln w="12700" cap="flat" cmpd="sng" algn="ctr">
          <a:solidFill>
            <a:schemeClr val="accent3">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sp>
    <dsp:sp modelId="{AA6AFC57-992D-4437-AFF8-2A283AB12BB8}">
      <dsp:nvSpPr>
        <dsp:cNvPr id="0" name=""/>
        <dsp:cNvSpPr/>
      </dsp:nvSpPr>
      <dsp:spPr>
        <a:xfrm>
          <a:off x="5576506" y="0"/>
          <a:ext cx="2828410" cy="5608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l" defTabSz="800100">
            <a:lnSpc>
              <a:spcPct val="90000"/>
            </a:lnSpc>
            <a:spcBef>
              <a:spcPct val="0"/>
            </a:spcBef>
            <a:spcAft>
              <a:spcPct val="35000"/>
            </a:spcAft>
            <a:buNone/>
          </a:pPr>
          <a:r>
            <a:rPr lang="zh-CN" altLang="en-US" sz="1800" b="0" kern="1200" dirty="0">
              <a:latin typeface="微软雅黑" panose="020B0503020204020204" pitchFamily="34" charset="-122"/>
              <a:ea typeface="微软雅黑" panose="020B0503020204020204" pitchFamily="34" charset="-122"/>
            </a:rPr>
            <a:t>不常规推荐但必要时可慎用： </a:t>
          </a:r>
        </a:p>
      </dsp:txBody>
      <dsp:txXfrm>
        <a:off x="5576506" y="0"/>
        <a:ext cx="2828410" cy="560877"/>
      </dsp:txXfrm>
    </dsp:sp>
    <dsp:sp modelId="{DDCA4497-D3A3-4521-AE93-E1681F5637DA}">
      <dsp:nvSpPr>
        <dsp:cNvPr id="0" name=""/>
        <dsp:cNvSpPr/>
      </dsp:nvSpPr>
      <dsp:spPr>
        <a:xfrm>
          <a:off x="5576506" y="1132586"/>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0769"/>
            </a:schemeClr>
          </a:solidFill>
          <a:prstDash val="solid"/>
          <a:miter lim="800000"/>
        </a:ln>
        <a:effectLst/>
      </dsp:spPr>
      <dsp:style>
        <a:lnRef idx="2">
          <a:scrgbClr r="0" g="0" b="0"/>
        </a:lnRef>
        <a:fillRef idx="1">
          <a:scrgbClr r="0" g="0" b="0"/>
        </a:fillRef>
        <a:effectRef idx="0">
          <a:scrgbClr r="0" g="0" b="0"/>
        </a:effectRef>
        <a:fontRef idx="minor"/>
      </dsp:style>
    </dsp:sp>
    <dsp:sp modelId="{D12722FE-0A03-46D4-B6B8-328BAB4B35BC}">
      <dsp:nvSpPr>
        <dsp:cNvPr id="0" name=""/>
        <dsp:cNvSpPr/>
      </dsp:nvSpPr>
      <dsp:spPr>
        <a:xfrm>
          <a:off x="5762277" y="1002841"/>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ACEI+ β</a:t>
          </a:r>
          <a:r>
            <a:rPr lang="zh-CN" sz="1600" b="0" kern="1200" dirty="0">
              <a:latin typeface="微软雅黑" panose="020B0503020204020204" pitchFamily="34" charset="-122"/>
              <a:ea typeface="微软雅黑" panose="020B0503020204020204" pitchFamily="34" charset="-122"/>
            </a:rPr>
            <a:t>受体阻滞剂； </a:t>
          </a:r>
        </a:p>
      </dsp:txBody>
      <dsp:txXfrm>
        <a:off x="5762277" y="1002841"/>
        <a:ext cx="2468095" cy="454446"/>
      </dsp:txXfrm>
    </dsp:sp>
    <dsp:sp modelId="{8332B5A2-A5DE-4555-9932-97071A520A2E}">
      <dsp:nvSpPr>
        <dsp:cNvPr id="0" name=""/>
        <dsp:cNvSpPr/>
      </dsp:nvSpPr>
      <dsp:spPr>
        <a:xfrm>
          <a:off x="5576506" y="1587033"/>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3846"/>
            </a:schemeClr>
          </a:solidFill>
          <a:prstDash val="solid"/>
          <a:miter lim="800000"/>
        </a:ln>
        <a:effectLst/>
      </dsp:spPr>
      <dsp:style>
        <a:lnRef idx="2">
          <a:scrgbClr r="0" g="0" b="0"/>
        </a:lnRef>
        <a:fillRef idx="1">
          <a:scrgbClr r="0" g="0" b="0"/>
        </a:fillRef>
        <a:effectRef idx="0">
          <a:scrgbClr r="0" g="0" b="0"/>
        </a:effectRef>
        <a:fontRef idx="minor"/>
      </dsp:style>
    </dsp:sp>
    <dsp:sp modelId="{65B5CC1A-3E8E-49A8-8F9A-574EADAA9E50}">
      <dsp:nvSpPr>
        <dsp:cNvPr id="0" name=""/>
        <dsp:cNvSpPr/>
      </dsp:nvSpPr>
      <dsp:spPr>
        <a:xfrm>
          <a:off x="5762277" y="1457288"/>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ARB + β</a:t>
          </a:r>
          <a:r>
            <a:rPr lang="zh-CN" sz="1600" b="0" kern="1200" dirty="0">
              <a:latin typeface="微软雅黑" panose="020B0503020204020204" pitchFamily="34" charset="-122"/>
              <a:ea typeface="微软雅黑" panose="020B0503020204020204" pitchFamily="34" charset="-122"/>
            </a:rPr>
            <a:t>受体阻滞剂；</a:t>
          </a:r>
        </a:p>
      </dsp:txBody>
      <dsp:txXfrm>
        <a:off x="5762277" y="1457288"/>
        <a:ext cx="2468095" cy="454446"/>
      </dsp:txXfrm>
    </dsp:sp>
    <dsp:sp modelId="{030E8D85-92B4-4739-865E-5A19EC70E4E8}">
      <dsp:nvSpPr>
        <dsp:cNvPr id="0" name=""/>
        <dsp:cNvSpPr/>
      </dsp:nvSpPr>
      <dsp:spPr>
        <a:xfrm>
          <a:off x="5576506" y="2041480"/>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36923"/>
            </a:schemeClr>
          </a:solidFill>
          <a:prstDash val="solid"/>
          <a:miter lim="800000"/>
        </a:ln>
        <a:effectLst/>
      </dsp:spPr>
      <dsp:style>
        <a:lnRef idx="2">
          <a:scrgbClr r="0" g="0" b="0"/>
        </a:lnRef>
        <a:fillRef idx="1">
          <a:scrgbClr r="0" g="0" b="0"/>
        </a:fillRef>
        <a:effectRef idx="0">
          <a:scrgbClr r="0" g="0" b="0"/>
        </a:effectRef>
        <a:fontRef idx="minor"/>
      </dsp:style>
    </dsp:sp>
    <dsp:sp modelId="{E57C0413-B9AC-4148-9F06-D62643A81B55}">
      <dsp:nvSpPr>
        <dsp:cNvPr id="0" name=""/>
        <dsp:cNvSpPr/>
      </dsp:nvSpPr>
      <dsp:spPr>
        <a:xfrm>
          <a:off x="5762277" y="1911735"/>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en-US" sz="1600" b="0" kern="1200" dirty="0">
              <a:latin typeface="微软雅黑" panose="020B0503020204020204" pitchFamily="34" charset="-122"/>
              <a:ea typeface="微软雅黑" panose="020B0503020204020204" pitchFamily="34" charset="-122"/>
            </a:rPr>
            <a:t>ACEI+ARB</a:t>
          </a:r>
          <a:r>
            <a:rPr lang="zh-CN" sz="1600" b="0" kern="1200" dirty="0">
              <a:latin typeface="微软雅黑" panose="020B0503020204020204" pitchFamily="34" charset="-122"/>
              <a:ea typeface="微软雅黑" panose="020B0503020204020204" pitchFamily="34" charset="-122"/>
            </a:rPr>
            <a:t>；</a:t>
          </a:r>
        </a:p>
      </dsp:txBody>
      <dsp:txXfrm>
        <a:off x="5762277" y="1911735"/>
        <a:ext cx="2468095" cy="454446"/>
      </dsp:txXfrm>
    </dsp:sp>
    <dsp:sp modelId="{BF537AFA-A221-4BE1-BF85-462180AED3B4}">
      <dsp:nvSpPr>
        <dsp:cNvPr id="0" name=""/>
        <dsp:cNvSpPr/>
      </dsp:nvSpPr>
      <dsp:spPr>
        <a:xfrm>
          <a:off x="5576506" y="2495927"/>
          <a:ext cx="194957" cy="194957"/>
        </a:xfrm>
        <a:prstGeom prst="rect">
          <a:avLst/>
        </a:prstGeom>
        <a:solidFill>
          <a:schemeClr val="lt1">
            <a:hueOff val="0"/>
            <a:satOff val="0"/>
            <a:lumOff val="0"/>
            <a:alphaOff val="0"/>
          </a:schemeClr>
        </a:solidFill>
        <a:ln w="12700" cap="flat" cmpd="sng" algn="ctr">
          <a:solidFill>
            <a:schemeClr val="accent3">
              <a:alpha val="90000"/>
              <a:hueOff val="0"/>
              <a:satOff val="0"/>
              <a:lumOff val="0"/>
              <a:alphaOff val="-40000"/>
            </a:schemeClr>
          </a:solidFill>
          <a:prstDash val="solid"/>
          <a:miter lim="800000"/>
        </a:ln>
        <a:effectLst/>
      </dsp:spPr>
      <dsp:style>
        <a:lnRef idx="2">
          <a:scrgbClr r="0" g="0" b="0"/>
        </a:lnRef>
        <a:fillRef idx="1">
          <a:scrgbClr r="0" g="0" b="0"/>
        </a:fillRef>
        <a:effectRef idx="0">
          <a:scrgbClr r="0" g="0" b="0"/>
        </a:effectRef>
        <a:fontRef idx="minor"/>
      </dsp:style>
    </dsp:sp>
    <dsp:sp modelId="{7B2E4729-2DA9-49B1-B030-49756CD92EA8}">
      <dsp:nvSpPr>
        <dsp:cNvPr id="0" name=""/>
        <dsp:cNvSpPr/>
      </dsp:nvSpPr>
      <dsp:spPr>
        <a:xfrm>
          <a:off x="5762277" y="2505057"/>
          <a:ext cx="2468095" cy="4544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l" defTabSz="711200">
            <a:lnSpc>
              <a:spcPct val="90000"/>
            </a:lnSpc>
            <a:spcBef>
              <a:spcPct val="0"/>
            </a:spcBef>
            <a:spcAft>
              <a:spcPct val="35000"/>
            </a:spcAft>
            <a:buNone/>
          </a:pPr>
          <a:r>
            <a:rPr lang="zh-CN" sz="1600" b="0" kern="1200" dirty="0">
              <a:latin typeface="微软雅黑" panose="020B0503020204020204" pitchFamily="34" charset="-122"/>
              <a:ea typeface="微软雅黑" panose="020B0503020204020204" pitchFamily="34" charset="-122"/>
            </a:rPr>
            <a:t>中枢作用药</a:t>
          </a:r>
          <a:r>
            <a:rPr lang="en-US" sz="1600" b="0" kern="1200" dirty="0">
              <a:latin typeface="微软雅黑" panose="020B0503020204020204" pitchFamily="34" charset="-122"/>
              <a:ea typeface="微软雅黑" panose="020B0503020204020204" pitchFamily="34" charset="-122"/>
            </a:rPr>
            <a:t>+β</a:t>
          </a:r>
          <a:r>
            <a:rPr lang="zh-CN" sz="1600" b="0" kern="1200" dirty="0">
              <a:latin typeface="微软雅黑" panose="020B0503020204020204" pitchFamily="34" charset="-122"/>
              <a:ea typeface="微软雅黑" panose="020B0503020204020204" pitchFamily="34" charset="-122"/>
            </a:rPr>
            <a:t>受体阻滞剂。</a:t>
          </a:r>
        </a:p>
      </dsp:txBody>
      <dsp:txXfrm>
        <a:off x="5762277" y="2505057"/>
        <a:ext cx="2468095" cy="4544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7D4E2E-026A-4AF8-901F-BA165EC7FDBD}">
      <dsp:nvSpPr>
        <dsp:cNvPr id="0" name=""/>
        <dsp:cNvSpPr/>
      </dsp:nvSpPr>
      <dsp:spPr>
        <a:xfrm rot="5400000">
          <a:off x="-206224" y="206768"/>
          <a:ext cx="1374828" cy="962379"/>
        </a:xfrm>
        <a:prstGeom prst="chevron">
          <a:avLst/>
        </a:prstGeom>
        <a:gradFill rotWithShape="0">
          <a:gsLst>
            <a:gs pos="0">
              <a:schemeClr val="accent3">
                <a:alpha val="90000"/>
                <a:hueOff val="0"/>
                <a:satOff val="0"/>
                <a:lumOff val="0"/>
                <a:alphaOff val="0"/>
                <a:lumMod val="110000"/>
                <a:satMod val="105000"/>
                <a:tint val="67000"/>
              </a:schemeClr>
            </a:gs>
            <a:gs pos="50000">
              <a:schemeClr val="accent3">
                <a:alpha val="90000"/>
                <a:hueOff val="0"/>
                <a:satOff val="0"/>
                <a:lumOff val="0"/>
                <a:alphaOff val="0"/>
                <a:lumMod val="105000"/>
                <a:satMod val="103000"/>
                <a:tint val="73000"/>
              </a:schemeClr>
            </a:gs>
            <a:gs pos="100000">
              <a:schemeClr val="accent3">
                <a:alpha val="90000"/>
                <a:hueOff val="0"/>
                <a:satOff val="0"/>
                <a:lumOff val="0"/>
                <a:alphaOff val="0"/>
                <a:lumMod val="105000"/>
                <a:satMod val="109000"/>
                <a:tint val="81000"/>
              </a:schemeClr>
            </a:gs>
          </a:gsLst>
          <a:lin ang="5400000" scaled="0"/>
        </a:gra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2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心肌梗死</a:t>
          </a:r>
        </a:p>
      </dsp:txBody>
      <dsp:txXfrm rot="-5400000">
        <a:off x="1" y="481734"/>
        <a:ext cx="962379" cy="412449"/>
      </dsp:txXfrm>
    </dsp:sp>
    <dsp:sp modelId="{D35BBF03-4A0A-4E42-B63A-705DD2DD5044}">
      <dsp:nvSpPr>
        <dsp:cNvPr id="0" name=""/>
        <dsp:cNvSpPr/>
      </dsp:nvSpPr>
      <dsp:spPr>
        <a:xfrm rot="5400000">
          <a:off x="4119251" y="-3156327"/>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zh-CN" sz="1800" b="0" kern="1200" dirty="0">
              <a:solidFill>
                <a:srgbClr val="FF0000"/>
              </a:solidFill>
              <a:latin typeface="微软雅黑" panose="020B0503020204020204" pitchFamily="34" charset="-122"/>
              <a:ea typeface="微软雅黑" panose="020B0503020204020204" pitchFamily="34" charset="-122"/>
            </a:rPr>
            <a:t>首选</a:t>
          </a:r>
          <a:r>
            <a:rPr lang="en-US" sz="1800" b="0" kern="1200" dirty="0">
              <a:solidFill>
                <a:srgbClr val="FF0000"/>
              </a:solidFill>
              <a:latin typeface="微软雅黑" panose="020B0503020204020204" pitchFamily="34" charset="-122"/>
              <a:ea typeface="微软雅黑" panose="020B0503020204020204" pitchFamily="34" charset="-122"/>
            </a:rPr>
            <a:t>A+B</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，小剂量联用，避免出现低血压。若未达标可加量，仍未达标加用长效</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 </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（包括螺内酯）</a:t>
          </a:r>
        </a:p>
      </dsp:txBody>
      <dsp:txXfrm rot="-5400000">
        <a:off x="962380" y="44168"/>
        <a:ext cx="7163757" cy="806390"/>
      </dsp:txXfrm>
    </dsp:sp>
    <dsp:sp modelId="{F961926C-199B-4B4F-B980-FAAAA2219FB6}">
      <dsp:nvSpPr>
        <dsp:cNvPr id="0" name=""/>
        <dsp:cNvSpPr/>
      </dsp:nvSpPr>
      <dsp:spPr>
        <a:xfrm rot="5400000">
          <a:off x="-206224" y="1436167"/>
          <a:ext cx="1374828" cy="962379"/>
        </a:xfrm>
        <a:prstGeom prst="chevron">
          <a:avLst/>
        </a:prstGeom>
        <a:gradFill rotWithShape="0">
          <a:gsLst>
            <a:gs pos="0">
              <a:schemeClr val="accent3">
                <a:alpha val="90000"/>
                <a:hueOff val="0"/>
                <a:satOff val="0"/>
                <a:lumOff val="0"/>
                <a:alphaOff val="-13333"/>
                <a:lumMod val="110000"/>
                <a:satMod val="105000"/>
                <a:tint val="67000"/>
              </a:schemeClr>
            </a:gs>
            <a:gs pos="50000">
              <a:schemeClr val="accent3">
                <a:alpha val="90000"/>
                <a:hueOff val="0"/>
                <a:satOff val="0"/>
                <a:lumOff val="0"/>
                <a:alphaOff val="-13333"/>
                <a:lumMod val="105000"/>
                <a:satMod val="103000"/>
                <a:tint val="73000"/>
              </a:schemeClr>
            </a:gs>
            <a:gs pos="100000">
              <a:schemeClr val="accent3">
                <a:alpha val="90000"/>
                <a:hueOff val="0"/>
                <a:satOff val="0"/>
                <a:lumOff val="0"/>
                <a:alphaOff val="-13333"/>
                <a:lumMod val="105000"/>
                <a:satMod val="109000"/>
                <a:tint val="81000"/>
              </a:schemeClr>
            </a:gs>
          </a:gsLst>
          <a:lin ang="5400000" scaled="0"/>
        </a:gradFill>
        <a:ln w="6350" cap="flat" cmpd="sng" algn="ctr">
          <a:solidFill>
            <a:schemeClr val="accent3">
              <a:alpha val="90000"/>
              <a:hueOff val="0"/>
              <a:satOff val="0"/>
              <a:lumOff val="0"/>
              <a:alphaOff val="-13333"/>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6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心绞痛</a:t>
          </a:r>
        </a:p>
      </dsp:txBody>
      <dsp:txXfrm rot="-5400000">
        <a:off x="1" y="1711133"/>
        <a:ext cx="962379" cy="412449"/>
      </dsp:txXfrm>
    </dsp:sp>
    <dsp:sp modelId="{2CD2CE62-4F59-4771-9199-0C6B38A22AD0}">
      <dsp:nvSpPr>
        <dsp:cNvPr id="0" name=""/>
        <dsp:cNvSpPr/>
      </dsp:nvSpPr>
      <dsp:spPr>
        <a:xfrm rot="5400000">
          <a:off x="4119251" y="-1926927"/>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13333"/>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B </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A </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或</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，可联用，仍未达标加用</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latin typeface="微软雅黑" panose="020B0503020204020204" pitchFamily="34" charset="-122"/>
              <a:ea typeface="微软雅黑" panose="020B0503020204020204" pitchFamily="34" charset="-122"/>
            </a:rPr>
            <a:t>；</a:t>
          </a:r>
        </a:p>
      </dsp:txBody>
      <dsp:txXfrm rot="-5400000">
        <a:off x="962380" y="1273568"/>
        <a:ext cx="7163757" cy="806390"/>
      </dsp:txXfrm>
    </dsp:sp>
    <dsp:sp modelId="{2158EB8E-018B-4A50-8CEF-0700F56D622C}">
      <dsp:nvSpPr>
        <dsp:cNvPr id="0" name=""/>
        <dsp:cNvSpPr/>
      </dsp:nvSpPr>
      <dsp:spPr>
        <a:xfrm rot="5400000">
          <a:off x="-206224" y="2665567"/>
          <a:ext cx="1374828" cy="962379"/>
        </a:xfrm>
        <a:prstGeom prst="chevron">
          <a:avLst/>
        </a:prstGeom>
        <a:gradFill rotWithShape="0">
          <a:gsLst>
            <a:gs pos="0">
              <a:schemeClr val="accent3">
                <a:alpha val="90000"/>
                <a:hueOff val="0"/>
                <a:satOff val="0"/>
                <a:lumOff val="0"/>
                <a:alphaOff val="-26667"/>
                <a:lumMod val="110000"/>
                <a:satMod val="105000"/>
                <a:tint val="67000"/>
              </a:schemeClr>
            </a:gs>
            <a:gs pos="50000">
              <a:schemeClr val="accent3">
                <a:alpha val="90000"/>
                <a:hueOff val="0"/>
                <a:satOff val="0"/>
                <a:lumOff val="0"/>
                <a:alphaOff val="-26667"/>
                <a:lumMod val="105000"/>
                <a:satMod val="103000"/>
                <a:tint val="73000"/>
              </a:schemeClr>
            </a:gs>
            <a:gs pos="100000">
              <a:schemeClr val="accent3">
                <a:alpha val="90000"/>
                <a:hueOff val="0"/>
                <a:satOff val="0"/>
                <a:lumOff val="0"/>
                <a:alphaOff val="-26667"/>
                <a:lumMod val="105000"/>
                <a:satMod val="109000"/>
                <a:tint val="81000"/>
              </a:schemeClr>
            </a:gs>
          </a:gsLst>
          <a:lin ang="5400000" scaled="0"/>
        </a:gradFill>
        <a:ln w="6350" cap="flat" cmpd="sng" algn="ctr">
          <a:solidFill>
            <a:schemeClr val="accent3">
              <a:alpha val="90000"/>
              <a:hueOff val="0"/>
              <a:satOff val="0"/>
              <a:lumOff val="0"/>
              <a:alphaOff val="-26667"/>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6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心力衰竭</a:t>
          </a:r>
        </a:p>
      </dsp:txBody>
      <dsp:txXfrm rot="-5400000">
        <a:off x="1" y="2940533"/>
        <a:ext cx="962379" cy="412449"/>
      </dsp:txXfrm>
    </dsp:sp>
    <dsp:sp modelId="{EE03BB6D-F039-4617-92D8-96C057C6042F}">
      <dsp:nvSpPr>
        <dsp:cNvPr id="0" name=""/>
        <dsp:cNvSpPr/>
      </dsp:nvSpPr>
      <dsp:spPr>
        <a:xfrm rot="5400000">
          <a:off x="4119251" y="-697528"/>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26667"/>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en-US" sz="1800" b="0" kern="1200" dirty="0">
              <a:solidFill>
                <a:srgbClr val="FF0000"/>
              </a:solidFill>
              <a:latin typeface="微软雅黑" panose="020B0503020204020204" pitchFamily="34" charset="-122"/>
              <a:ea typeface="微软雅黑" panose="020B0503020204020204" pitchFamily="34" charset="-122"/>
            </a:rPr>
            <a:t>A+B</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，小剂量联用，合并钠水潴留时加用</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，一般选择袢利尿剂，并补钾，可加螺内酯，仍未控制可加</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（仅限氨氯地平、非洛地平）。</a:t>
          </a:r>
        </a:p>
      </dsp:txBody>
      <dsp:txXfrm rot="-5400000">
        <a:off x="962380" y="2502967"/>
        <a:ext cx="7163757" cy="806390"/>
      </dsp:txXfrm>
    </dsp:sp>
    <dsp:sp modelId="{4EE78686-FD17-44E1-9A5F-E1739F9F6BDC}">
      <dsp:nvSpPr>
        <dsp:cNvPr id="0" name=""/>
        <dsp:cNvSpPr/>
      </dsp:nvSpPr>
      <dsp:spPr>
        <a:xfrm rot="5400000">
          <a:off x="-206224" y="3894966"/>
          <a:ext cx="1374828" cy="962379"/>
        </a:xfrm>
        <a:prstGeom prst="chevron">
          <a:avLst/>
        </a:prstGeom>
        <a:gradFill rotWithShape="0">
          <a:gsLst>
            <a:gs pos="0">
              <a:schemeClr val="accent3">
                <a:alpha val="90000"/>
                <a:hueOff val="0"/>
                <a:satOff val="0"/>
                <a:lumOff val="0"/>
                <a:alphaOff val="-40000"/>
                <a:lumMod val="110000"/>
                <a:satMod val="105000"/>
                <a:tint val="67000"/>
              </a:schemeClr>
            </a:gs>
            <a:gs pos="50000">
              <a:schemeClr val="accent3">
                <a:alpha val="90000"/>
                <a:hueOff val="0"/>
                <a:satOff val="0"/>
                <a:lumOff val="0"/>
                <a:alphaOff val="-40000"/>
                <a:lumMod val="105000"/>
                <a:satMod val="103000"/>
                <a:tint val="73000"/>
              </a:schemeClr>
            </a:gs>
            <a:gs pos="100000">
              <a:schemeClr val="accent3">
                <a:alpha val="90000"/>
                <a:hueOff val="0"/>
                <a:satOff val="0"/>
                <a:lumOff val="0"/>
                <a:alphaOff val="-40000"/>
                <a:lumMod val="105000"/>
                <a:satMod val="109000"/>
                <a:tint val="81000"/>
              </a:schemeClr>
            </a:gs>
          </a:gsLst>
          <a:lin ang="5400000" scaled="0"/>
        </a:gra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ts val="2600"/>
            </a:lnSpc>
            <a:spcBef>
              <a:spcPct val="0"/>
            </a:spcBef>
            <a:spcAft>
              <a:spcPct val="35000"/>
            </a:spcAft>
            <a:buNone/>
          </a:pPr>
          <a:r>
            <a:rPr lang="zh-CN" altLang="en-US" sz="1600" b="1" kern="1200" dirty="0">
              <a:latin typeface="微软雅黑" panose="020B0503020204020204" pitchFamily="34" charset="-122"/>
              <a:ea typeface="微软雅黑" panose="020B0503020204020204" pitchFamily="34" charset="-122"/>
            </a:rPr>
            <a:t>脑卒中</a:t>
          </a:r>
        </a:p>
      </dsp:txBody>
      <dsp:txXfrm rot="-5400000">
        <a:off x="1" y="4169932"/>
        <a:ext cx="962379" cy="412449"/>
      </dsp:txXfrm>
    </dsp:sp>
    <dsp:sp modelId="{7E79574D-82BF-4F53-94FA-55C60A6317C4}">
      <dsp:nvSpPr>
        <dsp:cNvPr id="0" name=""/>
        <dsp:cNvSpPr/>
      </dsp:nvSpPr>
      <dsp:spPr>
        <a:xfrm rot="5400000">
          <a:off x="4119251" y="531870"/>
          <a:ext cx="893638" cy="7207381"/>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ts val="2600"/>
            </a:lnSpc>
            <a:spcBef>
              <a:spcPct val="0"/>
            </a:spcBef>
            <a:spcAft>
              <a:spcPct val="15000"/>
            </a:spcAft>
            <a:buChar char="•"/>
          </a:pP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可选择</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C</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A</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a:t>
          </a:r>
          <a:r>
            <a:rPr lang="en-US" sz="1800" b="0" kern="1200" dirty="0">
              <a:solidFill>
                <a:schemeClr val="accent1">
                  <a:lumMod val="50000"/>
                </a:schemeClr>
              </a:solidFill>
              <a:latin typeface="微软雅黑" panose="020B0503020204020204" pitchFamily="34" charset="-122"/>
              <a:ea typeface="微软雅黑" panose="020B0503020204020204" pitchFamily="34" charset="-122"/>
            </a:rPr>
            <a:t>D</a:t>
          </a:r>
          <a:r>
            <a:rPr lang="zh-CN" sz="1800" b="0" kern="1200" dirty="0">
              <a:solidFill>
                <a:schemeClr val="accent1">
                  <a:lumMod val="50000"/>
                </a:schemeClr>
              </a:solidFill>
              <a:latin typeface="微软雅黑" panose="020B0503020204020204" pitchFamily="34" charset="-122"/>
              <a:ea typeface="微软雅黑" panose="020B0503020204020204" pitchFamily="34" charset="-122"/>
            </a:rPr>
            <a:t>，未达标者可联合使用；</a:t>
          </a:r>
        </a:p>
      </dsp:txBody>
      <dsp:txXfrm rot="-5400000">
        <a:off x="962380" y="3732365"/>
        <a:ext cx="7163757" cy="8063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FEBB0-A968-4A10-BCEA-98347E045263}">
      <dsp:nvSpPr>
        <dsp:cNvPr id="0" name=""/>
        <dsp:cNvSpPr/>
      </dsp:nvSpPr>
      <dsp:spPr>
        <a:xfrm rot="5400000">
          <a:off x="-231263" y="233584"/>
          <a:ext cx="1541758" cy="1079231"/>
        </a:xfrm>
        <a:prstGeom prst="chevron">
          <a:avLst/>
        </a:prstGeom>
        <a:gradFill rotWithShape="0">
          <a:gsLst>
            <a:gs pos="0">
              <a:schemeClr val="accent3">
                <a:alpha val="90000"/>
                <a:hueOff val="0"/>
                <a:satOff val="0"/>
                <a:lumOff val="0"/>
                <a:alphaOff val="0"/>
                <a:lumMod val="110000"/>
                <a:satMod val="105000"/>
                <a:tint val="67000"/>
              </a:schemeClr>
            </a:gs>
            <a:gs pos="50000">
              <a:schemeClr val="accent3">
                <a:alpha val="90000"/>
                <a:hueOff val="0"/>
                <a:satOff val="0"/>
                <a:lumOff val="0"/>
                <a:alphaOff val="0"/>
                <a:lumMod val="105000"/>
                <a:satMod val="103000"/>
                <a:tint val="73000"/>
              </a:schemeClr>
            </a:gs>
            <a:gs pos="100000">
              <a:schemeClr val="accent3">
                <a:alpha val="90000"/>
                <a:hueOff val="0"/>
                <a:satOff val="0"/>
                <a:lumOff val="0"/>
                <a:alphaOff val="0"/>
                <a:lumMod val="105000"/>
                <a:satMod val="109000"/>
                <a:tint val="81000"/>
              </a:schemeClr>
            </a:gs>
          </a:gsLst>
          <a:lin ang="5400000" scaled="0"/>
        </a:gra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baseline="0" dirty="0">
              <a:latin typeface="微软雅黑" panose="020B0503020204020204" pitchFamily="34" charset="-122"/>
              <a:ea typeface="微软雅黑" panose="020B0503020204020204" pitchFamily="34" charset="-122"/>
            </a:rPr>
            <a:t>糖尿病</a:t>
          </a:r>
        </a:p>
      </dsp:txBody>
      <dsp:txXfrm rot="-5400000">
        <a:off x="1" y="541937"/>
        <a:ext cx="1079231" cy="462527"/>
      </dsp:txXfrm>
    </dsp:sp>
    <dsp:sp modelId="{EF966966-DB2B-42DD-8C7D-5D3374EF0646}">
      <dsp:nvSpPr>
        <dsp:cNvPr id="0" name=""/>
        <dsp:cNvSpPr/>
      </dsp:nvSpPr>
      <dsp:spPr>
        <a:xfrm rot="5400000">
          <a:off x="4010893" y="-2929341"/>
          <a:ext cx="1002143" cy="6865467"/>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b="1" kern="1200" baseline="0" dirty="0">
              <a:solidFill>
                <a:srgbClr val="FF0000"/>
              </a:solidFill>
              <a:latin typeface="微软雅黑" panose="020B0503020204020204" pitchFamily="34" charset="-122"/>
              <a:ea typeface="微软雅黑" panose="020B0503020204020204" pitchFamily="34" charset="-122"/>
            </a:rPr>
            <a:t>首选</a:t>
          </a:r>
          <a:r>
            <a:rPr lang="en-US" sz="1800" b="1" kern="1200" baseline="0" dirty="0">
              <a:solidFill>
                <a:srgbClr val="FF0000"/>
              </a:solidFill>
              <a:latin typeface="微软雅黑" panose="020B0503020204020204" pitchFamily="34" charset="-122"/>
              <a:ea typeface="微软雅黑" panose="020B0503020204020204" pitchFamily="34" charset="-122"/>
            </a:rPr>
            <a:t>A</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C </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D</a:t>
          </a:r>
          <a:endParaRPr lang="zh-CN" sz="1800" kern="1200" baseline="0" dirty="0">
            <a:solidFill>
              <a:schemeClr val="accent1">
                <a:lumMod val="50000"/>
              </a:schemeClr>
            </a:solidFill>
            <a:latin typeface="微软雅黑" panose="020B0503020204020204" pitchFamily="34" charset="-122"/>
            <a:ea typeface="微软雅黑" panose="020B0503020204020204" pitchFamily="34" charset="-122"/>
          </a:endParaRPr>
        </a:p>
      </dsp:txBody>
      <dsp:txXfrm rot="-5400000">
        <a:off x="1079232" y="51241"/>
        <a:ext cx="6816546" cy="904301"/>
      </dsp:txXfrm>
    </dsp:sp>
    <dsp:sp modelId="{408343E9-F247-4F26-BC2B-FD3F204343F1}">
      <dsp:nvSpPr>
        <dsp:cNvPr id="0" name=""/>
        <dsp:cNvSpPr/>
      </dsp:nvSpPr>
      <dsp:spPr>
        <a:xfrm rot="5400000">
          <a:off x="-231263" y="1587725"/>
          <a:ext cx="1541758" cy="1079231"/>
        </a:xfrm>
        <a:prstGeom prst="chevron">
          <a:avLst/>
        </a:prstGeom>
        <a:gradFill rotWithShape="0">
          <a:gsLst>
            <a:gs pos="0">
              <a:schemeClr val="accent3">
                <a:alpha val="90000"/>
                <a:hueOff val="0"/>
                <a:satOff val="0"/>
                <a:lumOff val="0"/>
                <a:alphaOff val="-20000"/>
                <a:lumMod val="110000"/>
                <a:satMod val="105000"/>
                <a:tint val="67000"/>
              </a:schemeClr>
            </a:gs>
            <a:gs pos="50000">
              <a:schemeClr val="accent3">
                <a:alpha val="90000"/>
                <a:hueOff val="0"/>
                <a:satOff val="0"/>
                <a:lumOff val="0"/>
                <a:alphaOff val="-20000"/>
                <a:lumMod val="105000"/>
                <a:satMod val="103000"/>
                <a:tint val="73000"/>
              </a:schemeClr>
            </a:gs>
            <a:gs pos="100000">
              <a:schemeClr val="accent3">
                <a:alpha val="90000"/>
                <a:hueOff val="0"/>
                <a:satOff val="0"/>
                <a:lumOff val="0"/>
                <a:alphaOff val="-20000"/>
                <a:lumMod val="105000"/>
                <a:satMod val="109000"/>
                <a:tint val="81000"/>
              </a:schemeClr>
            </a:gs>
          </a:gsLst>
          <a:lin ang="5400000" scaled="0"/>
        </a:gradFill>
        <a:ln w="6350" cap="flat" cmpd="sng" algn="ctr">
          <a:solidFill>
            <a:schemeClr val="accent3">
              <a:alpha val="90000"/>
              <a:hueOff val="0"/>
              <a:satOff val="0"/>
              <a:lumOff val="0"/>
              <a:alphaOff val="-2000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baseline="0" dirty="0">
              <a:latin typeface="微软雅黑" panose="020B0503020204020204" pitchFamily="34" charset="-122"/>
              <a:ea typeface="微软雅黑" panose="020B0503020204020204" pitchFamily="34" charset="-122"/>
            </a:rPr>
            <a:t>慢性肾脏疾病</a:t>
          </a:r>
        </a:p>
      </dsp:txBody>
      <dsp:txXfrm rot="-5400000">
        <a:off x="1" y="1896078"/>
        <a:ext cx="1079231" cy="462527"/>
      </dsp:txXfrm>
    </dsp:sp>
    <dsp:sp modelId="{0A4D37AB-B758-420A-8016-93D49B500C4B}">
      <dsp:nvSpPr>
        <dsp:cNvPr id="0" name=""/>
        <dsp:cNvSpPr/>
      </dsp:nvSpPr>
      <dsp:spPr>
        <a:xfrm rot="5400000">
          <a:off x="4010629" y="-1574937"/>
          <a:ext cx="1002670" cy="6865467"/>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2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b="1" kern="1200" baseline="0" dirty="0">
              <a:solidFill>
                <a:srgbClr val="FF0000"/>
              </a:solidFill>
              <a:latin typeface="微软雅黑" panose="020B0503020204020204" pitchFamily="34" charset="-122"/>
              <a:ea typeface="微软雅黑" panose="020B0503020204020204" pitchFamily="34" charset="-122"/>
            </a:rPr>
            <a:t>首选</a:t>
          </a:r>
          <a:r>
            <a:rPr lang="en-US" sz="1800" b="1" kern="1200" baseline="0" dirty="0">
              <a:solidFill>
                <a:srgbClr val="FF0000"/>
              </a:solidFill>
              <a:latin typeface="微软雅黑" panose="020B0503020204020204" pitchFamily="34" charset="-122"/>
              <a:ea typeface="微软雅黑" panose="020B0503020204020204" pitchFamily="34" charset="-122"/>
            </a:rPr>
            <a:t>A</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，未达标者加用</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a:t>
          </a:r>
        </a:p>
      </dsp:txBody>
      <dsp:txXfrm rot="-5400000">
        <a:off x="1079231" y="1405407"/>
        <a:ext cx="6816521" cy="904778"/>
      </dsp:txXfrm>
    </dsp:sp>
    <dsp:sp modelId="{4854715F-B470-4C44-B36D-55A9259217C8}">
      <dsp:nvSpPr>
        <dsp:cNvPr id="0" name=""/>
        <dsp:cNvSpPr/>
      </dsp:nvSpPr>
      <dsp:spPr>
        <a:xfrm rot="5400000">
          <a:off x="-231263" y="3089145"/>
          <a:ext cx="1541758" cy="1079231"/>
        </a:xfrm>
        <a:prstGeom prst="chevron">
          <a:avLst/>
        </a:prstGeom>
        <a:gradFill rotWithShape="0">
          <a:gsLst>
            <a:gs pos="0">
              <a:schemeClr val="accent3">
                <a:alpha val="90000"/>
                <a:hueOff val="0"/>
                <a:satOff val="0"/>
                <a:lumOff val="0"/>
                <a:alphaOff val="-40000"/>
                <a:lumMod val="110000"/>
                <a:satMod val="105000"/>
                <a:tint val="67000"/>
              </a:schemeClr>
            </a:gs>
            <a:gs pos="50000">
              <a:schemeClr val="accent3">
                <a:alpha val="90000"/>
                <a:hueOff val="0"/>
                <a:satOff val="0"/>
                <a:lumOff val="0"/>
                <a:alphaOff val="-40000"/>
                <a:lumMod val="105000"/>
                <a:satMod val="103000"/>
                <a:tint val="73000"/>
              </a:schemeClr>
            </a:gs>
            <a:gs pos="100000">
              <a:schemeClr val="accent3">
                <a:alpha val="90000"/>
                <a:hueOff val="0"/>
                <a:satOff val="0"/>
                <a:lumOff val="0"/>
                <a:alphaOff val="-40000"/>
                <a:lumMod val="105000"/>
                <a:satMod val="109000"/>
                <a:tint val="81000"/>
              </a:schemeClr>
            </a:gs>
          </a:gsLst>
          <a:lin ang="5400000" scaled="0"/>
        </a:gra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zh-CN" altLang="en-US" sz="1600" b="1" kern="1200" baseline="0" dirty="0">
              <a:latin typeface="微软雅黑" panose="020B0503020204020204" pitchFamily="34" charset="-122"/>
              <a:ea typeface="微软雅黑" panose="020B0503020204020204" pitchFamily="34" charset="-122"/>
            </a:rPr>
            <a:t>外周动脉粥样硬化病</a:t>
          </a:r>
        </a:p>
      </dsp:txBody>
      <dsp:txXfrm rot="-5400000">
        <a:off x="1" y="3397498"/>
        <a:ext cx="1079231" cy="462527"/>
      </dsp:txXfrm>
    </dsp:sp>
    <dsp:sp modelId="{7A3FCD3F-E427-4145-98EA-902A30D402D7}">
      <dsp:nvSpPr>
        <dsp:cNvPr id="0" name=""/>
        <dsp:cNvSpPr/>
      </dsp:nvSpPr>
      <dsp:spPr>
        <a:xfrm rot="5400000">
          <a:off x="3863613" y="-73780"/>
          <a:ext cx="1296703" cy="6865467"/>
        </a:xfrm>
        <a:prstGeom prst="round2SameRect">
          <a:avLst/>
        </a:prstGeom>
        <a:solidFill>
          <a:schemeClr val="lt1">
            <a:alpha val="90000"/>
            <a:hueOff val="0"/>
            <a:satOff val="0"/>
            <a:lumOff val="0"/>
            <a:alphaOff val="0"/>
          </a:schemeClr>
        </a:solidFill>
        <a:ln w="6350" cap="flat" cmpd="sng" algn="ctr">
          <a:solidFill>
            <a:schemeClr val="accent3">
              <a:alpha val="90000"/>
              <a:hueOff val="0"/>
              <a:satOff val="0"/>
              <a:lumOff val="0"/>
              <a:alphaOff val="-4000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初始选择</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C</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A</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D</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或</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B </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均可，单药未达标可联合用药，同“无合并症高血压药物治疗方案”。但慎用非选择性</a:t>
          </a:r>
          <a:r>
            <a:rPr lang="en-US" sz="1800" kern="1200" baseline="0" dirty="0">
              <a:solidFill>
                <a:schemeClr val="accent1">
                  <a:lumMod val="50000"/>
                </a:schemeClr>
              </a:solidFill>
              <a:latin typeface="微软雅黑" panose="020B0503020204020204" pitchFamily="34" charset="-122"/>
              <a:ea typeface="微软雅黑" panose="020B0503020204020204" pitchFamily="34" charset="-122"/>
            </a:rPr>
            <a:t>β </a:t>
          </a:r>
          <a:r>
            <a:rPr lang="zh-CN" sz="1800" kern="1200" baseline="0" dirty="0">
              <a:solidFill>
                <a:schemeClr val="accent1">
                  <a:lumMod val="50000"/>
                </a:schemeClr>
              </a:solidFill>
              <a:latin typeface="微软雅黑" panose="020B0503020204020204" pitchFamily="34" charset="-122"/>
              <a:ea typeface="微软雅黑" panose="020B0503020204020204" pitchFamily="34" charset="-122"/>
            </a:rPr>
            <a:t>受体阻滞剂如普萘洛尔</a:t>
          </a:r>
        </a:p>
      </dsp:txBody>
      <dsp:txXfrm rot="-5400000">
        <a:off x="1079231" y="2773902"/>
        <a:ext cx="6802167" cy="1170103"/>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SquareAccentList">
  <dgm:title val=""/>
  <dgm:desc val=""/>
  <dgm:catLst>
    <dgm:cat type="list" pri="5500"/>
  </dgm:catLst>
  <dgm:samp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ampData>
  <dgm:style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20">
          <dgm:prSet phldr="1"/>
        </dgm:pt>
        <dgm:pt modelId="21">
          <dgm:prSet phldr="1"/>
        </dgm:pt>
        <dgm:pt modelId="22">
          <dgm:prSet phldr="1"/>
        </dgm:pt>
        <dgm:pt modelId="23">
          <dgm:prSet phldr="1"/>
        </dgm:pt>
      </dgm:ptLst>
      <dgm:cxnLst>
        <dgm:cxn modelId="1" srcId="0" destId="10" srcOrd="0" destOrd="0"/>
        <dgm:cxn modelId="2" srcId="10" destId="11" srcOrd="0" destOrd="0"/>
        <dgm:cxn modelId="3" srcId="10" destId="12" srcOrd="1" destOrd="0"/>
        <dgm:cxn modelId="4" srcId="10" destId="13" srcOrd="2" destOrd="0"/>
        <dgm:cxn modelId="5" srcId="0" destId="20" srcOrd="0" destOrd="0"/>
        <dgm:cxn modelId="6" srcId="20" destId="21" srcOrd="0" destOrd="0"/>
        <dgm:cxn modelId="7" srcId="20" destId="22" srcOrd="1" destOrd="0"/>
        <dgm:cxn modelId="8" srcId="20" destId="23" srcOrd="2" destOrd="0"/>
      </dgm:cxnLst>
      <dgm:bg/>
      <dgm:whole/>
    </dgm:dataModel>
  </dgm:clrData>
  <dgm:layoutNode name="layout">
    <dgm:varLst>
      <dgm:chMax/>
      <dgm:chPref/>
      <dgm:dir/>
      <dgm:resizeHandles/>
    </dgm:varLst>
    <dgm:choose name="Name0">
      <dgm:if name="Name1" func="var" arg="dir" op="equ" val="norm">
        <dgm:alg type="hierChild">
          <dgm:param type="linDir" val="fromL"/>
          <dgm:param type="vertAlign" val="t"/>
          <dgm:param type="nodeVertAlign" val="t"/>
          <dgm:param type="horzAlign" val="ctr"/>
          <dgm:param type="fallback" val="1D"/>
        </dgm:alg>
      </dgm:if>
      <dgm:else name="Name2">
        <dgm:alg type="hierChild">
          <dgm:param type="linDir" val="fromR"/>
          <dgm:param type="vertAlign" val="t"/>
          <dgm:param type="nodeVertAlign" val="t"/>
          <dgm:param type="horzAlign" val="ctr"/>
          <dgm:param type="fallback" val="1D"/>
        </dgm:alg>
      </dgm:else>
    </dgm:choose>
    <dgm:shape xmlns:r="http://schemas.openxmlformats.org/officeDocument/2006/relationships" r:blip="">
      <dgm:adjLst/>
    </dgm:shape>
    <dgm:presOf/>
    <dgm:constrLst>
      <dgm:constr type="primFontSz" for="des" forName="Parent" op="equ" val="65"/>
      <dgm:constr type="primFontSz" for="des" forName="Child" op="equ" val="65"/>
      <dgm:constr type="primFontSz" for="des" forName="Child" refType="primFontSz" refFor="des" refForName="Parent" op="lte"/>
      <dgm:constr type="w" for="des" forName="rootComposite" refType="h" refFor="des" refForName="rootComposite" fact="3.0396"/>
      <dgm:constr type="h" for="des" forName="rootComposite" refType="h"/>
      <dgm:constr type="w" for="des" forName="childComposite" refType="w" refFor="des" refForName="rootComposite"/>
      <dgm:constr type="h" for="des" forName="childComposite" refType="h" refFor="des" refForName="rootComposite" fact="0.5205"/>
      <dgm:constr type="sibSp" refType="w" refFor="des" refForName="rootComposite" fact="0.05"/>
      <dgm:constr type="sp" for="des" forName="root" refType="h" refFor="des" refForName="childComposite" fact="0.2855"/>
    </dgm:constrLst>
    <dgm:ruleLst/>
    <dgm:forEach name="Name3" axis="ch">
      <dgm:forEach name="Name4" axis="self" ptType="node" cnt="1">
        <dgm:layoutNode name="root">
          <dgm:varLst>
            <dgm:chMax/>
            <dgm:chPref/>
          </dgm:varLst>
          <dgm:alg type="hierRoot">
            <dgm:param type="hierAlign" val="tL"/>
          </dgm:alg>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hoose name="Name5">
              <dgm:if name="Name6" func="var" arg="dir" op="equ" val="norm">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l" for="ch" forName="ParentSmallAccent" refType="w" fact="0"/>
                  <dgm:constr type="b" for="ch" forName="ParentSmallAccent" refType="h"/>
                  <dgm:constr type="w" for="ch" forName="ParentSmallAccent" refType="h" fact="0.2233"/>
                  <dgm:constr type="h" for="ch" forName="ParentSmallAccent" refType="h" fact="0.2233"/>
                </dgm:constrLst>
              </dgm:if>
              <dgm:else name="Name7">
                <dgm:constrLst>
                  <dgm:constr type="l" for="ch" forName="Parent" refType="w" fact="0"/>
                  <dgm:constr type="t" for="ch" forName="Parent" refType="h" fact="0"/>
                  <dgm:constr type="w" for="ch" forName="Parent" refType="w"/>
                  <dgm:constr type="h" for="ch" forName="Parent" refType="h" fact="0.6424"/>
                  <dgm:constr type="l" for="ch" forName="ParentAccent" refType="w" fact="0"/>
                  <dgm:constr type="b" for="ch" forName="ParentAccent" refType="h"/>
                  <dgm:constr type="w" for="ch" forName="ParentAccent" refType="w"/>
                  <dgm:constr type="h" for="ch" forName="ParentAccent" refType="h" fact="0.3576"/>
                  <dgm:constr type="r" for="ch" forName="ParentSmallAccent" refType="w"/>
                  <dgm:constr type="b" for="ch" forName="ParentSmallAccent" refType="h"/>
                  <dgm:constr type="w" for="ch" forName="ParentSmallAccent" refType="h" fact="0.2233"/>
                  <dgm:constr type="h" for="ch" forName="ParentSmallAccent" refType="h" fact="0.2233"/>
                </dgm:constrLst>
              </dgm:else>
            </dgm:choose>
            <dgm:ruleLst/>
            <dgm:layoutNode name="ParentAccent" styleLbl="alignNode1">
              <dgm:alg type="sp"/>
              <dgm:shape xmlns:r="http://schemas.openxmlformats.org/officeDocument/2006/relationships" type="rect" r:blip="">
                <dgm:adjLst/>
              </dgm:shape>
              <dgm:presOf/>
            </dgm:layoutNode>
            <dgm:layoutNode name="ParentSmallAccent" styleLbl="fgAcc1">
              <dgm:alg type="sp"/>
              <dgm:shape xmlns:r="http://schemas.openxmlformats.org/officeDocument/2006/relationships" type="rect" r:blip="">
                <dgm:adjLst/>
              </dgm:shape>
              <dgm:presOf/>
            </dgm:layoutNode>
            <dgm:layoutNode name="Parent" styleLbl="revTx">
              <dgm:varLst>
                <dgm:chMax/>
                <dgm:chPref val="4"/>
                <dgm:bulletEnabled val="1"/>
              </dgm:varLst>
              <dgm:choose name="Name8">
                <dgm:if name="Name9" func="var" arg="dir" op="equ" val="norm">
                  <dgm:alg type="tx">
                    <dgm:param type="txAnchorVertCh" val="mid"/>
                    <dgm:param type="parTxLTRAlign" val="l"/>
                  </dgm:alg>
                </dgm:if>
                <dgm:else name="Name10">
                  <dgm:alg type="tx">
                    <dgm:param type="txAnchorVertCh" val="mid"/>
                    <dgm:param type="parTxLTRAlign" val="r"/>
                  </dgm:alg>
                </dgm:else>
              </dgm:choose>
              <dgm:shape xmlns:r="http://schemas.openxmlformats.org/officeDocument/2006/relationships" type="rect" r:blip="">
                <dgm:adjLst/>
              </dgm:shape>
              <dgm:presOf axis="self" ptType="node"/>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11" axis="ch">
              <dgm:forEach name="Name12" axis="self" ptType="node">
                <dgm:layoutNode name="childComposite">
                  <dgm:varLst>
                    <dgm:chMax val="0"/>
                    <dgm:chPref val="0"/>
                  </dgm:varLst>
                  <dgm:alg type="composite"/>
                  <dgm:shape xmlns:r="http://schemas.openxmlformats.org/officeDocument/2006/relationships" r:blip="">
                    <dgm:adjLst/>
                  </dgm:shape>
                  <dgm:presOf/>
                  <dgm:choose name="Name13">
                    <dgm:if name="Name14" func="var" arg="dir" op="equ" val="norm">
                      <dgm:constrLst>
                        <dgm:constr type="w" for="ch" forName="ChildAccent" refType="h" fact="0.429"/>
                        <dgm:constr type="h" for="ch" forName="ChildAccent" refType="h" fact="0.429"/>
                        <dgm:constr type="l" for="ch" forName="ChildAccent" refType="w" fact="0"/>
                        <dgm:constr type="t" for="ch" forName="ChildAccent" refType="h" fact="0.2855"/>
                        <dgm:constr type="w" for="ch" forName="Child" refType="w" fact="0.93"/>
                        <dgm:constr type="h" for="ch" forName="Child" refType="h"/>
                        <dgm:constr type="l" for="ch" forName="Child" refType="w" fact="0.07"/>
                        <dgm:constr type="t" for="ch" forName="Child" refType="h" fact="0"/>
                      </dgm:constrLst>
                    </dgm:if>
                    <dgm:else name="Name15">
                      <dgm:constrLst>
                        <dgm:constr type="w" for="ch" forName="ChildAccent" refType="h" fact="0.429"/>
                        <dgm:constr type="h" for="ch" forName="ChildAccent" refType="h" fact="0.429"/>
                        <dgm:constr type="r" for="ch" forName="ChildAccent" refType="w"/>
                        <dgm:constr type="t" for="ch" forName="ChildAccent" refType="h" fact="0.2855"/>
                        <dgm:constr type="w" for="ch" forName="Child" refType="w" fact="0.93"/>
                        <dgm:constr type="h" for="ch" forName="Child" refType="h"/>
                        <dgm:constr type="r" for="ch" forName="Child" refType="w" fact="0.93"/>
                        <dgm:constr type="t" for="ch" forName="Child" refType="h" fact="0"/>
                      </dgm:constrLst>
                    </dgm:else>
                  </dgm:choose>
                  <dgm:ruleLst/>
                  <dgm:layoutNode name="ChildAccent" styleLbl="solidFgAcc1">
                    <dgm:alg type="sp"/>
                    <dgm:shape xmlns:r="http://schemas.openxmlformats.org/officeDocument/2006/relationships" type="rect" r:blip="">
                      <dgm:adjLst/>
                    </dgm:shape>
                    <dgm:presOf/>
                  </dgm:layoutNode>
                  <dgm:layoutNode name="Child" styleLbl="revTx">
                    <dgm:varLst>
                      <dgm:chMax val="0"/>
                      <dgm:chPref val="0"/>
                      <dgm:bulletEnabled val="1"/>
                    </dgm:varLst>
                    <dgm:choose name="Name16">
                      <dgm:if name="Name17" func="var" arg="dir" op="equ" val="norm">
                        <dgm:alg type="tx">
                          <dgm:param type="txAnchorVertCh" val="mid"/>
                          <dgm:param type="parTxLTRAlign" val="l"/>
                        </dgm:alg>
                      </dgm:if>
                      <dgm:else name="Name18">
                        <dgm:alg type="tx">
                          <dgm:param type="txAnchorVertCh" val="mid"/>
                          <dgm:param type="parTxLTRAlign" val="r"/>
                        </dgm:alg>
                      </dgm:else>
                    </dgm:choose>
                    <dgm:shape xmlns:r="http://schemas.openxmlformats.org/officeDocument/2006/relationships" type="rect" r:blip="">
                      <dgm:adjLst/>
                    </dgm:shape>
                    <dgm:presOf axis="desOrSelf" ptType="node node"/>
                    <dgm:ruleLst>
                      <dgm:rule type="primFontSz" val="5" fact="NaN" max="NaN"/>
                    </dgm:ruleLs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pPr/>
              <a:t>2021/6/16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pPr/>
              <a:t>‹#›</a:t>
            </a:fld>
            <a:endParaRPr lang="zh-CN" altLang="en-US"/>
          </a:p>
        </p:txBody>
      </p:sp>
    </p:spTree>
    <p:extLst>
      <p:ext uri="{BB962C8B-B14F-4D97-AF65-F5344CB8AC3E}">
        <p14:creationId xmlns:p14="http://schemas.microsoft.com/office/powerpoint/2010/main" val="11886668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pPr/>
              <a:t>2021/6/16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pPr/>
              <a:t>‹#›</a:t>
            </a:fld>
            <a:endParaRPr lang="zh-CN" altLang="en-US"/>
          </a:p>
        </p:txBody>
      </p:sp>
    </p:spTree>
    <p:extLst>
      <p:ext uri="{BB962C8B-B14F-4D97-AF65-F5344CB8AC3E}">
        <p14:creationId xmlns:p14="http://schemas.microsoft.com/office/powerpoint/2010/main" val="9327685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a:t>
            </a:fld>
            <a:endParaRPr lang="zh-CN" altLang="en-US"/>
          </a:p>
        </p:txBody>
      </p:sp>
    </p:spTree>
    <p:extLst>
      <p:ext uri="{BB962C8B-B14F-4D97-AF65-F5344CB8AC3E}">
        <p14:creationId xmlns:p14="http://schemas.microsoft.com/office/powerpoint/2010/main" val="42180648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2595275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824066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9593309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坚持基本药物的主导地位</a:t>
            </a:r>
          </a:p>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9</a:t>
            </a:fld>
            <a:endParaRPr lang="zh-CN" altLang="en-US"/>
          </a:p>
        </p:txBody>
      </p:sp>
    </p:spTree>
    <p:extLst>
      <p:ext uri="{BB962C8B-B14F-4D97-AF65-F5344CB8AC3E}">
        <p14:creationId xmlns:p14="http://schemas.microsoft.com/office/powerpoint/2010/main" val="3610655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val="3835094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12</a:t>
            </a:fld>
            <a:endParaRPr lang="zh-CN" altLang="en-US"/>
          </a:p>
        </p:txBody>
      </p:sp>
    </p:spTree>
    <p:extLst>
      <p:ext uri="{BB962C8B-B14F-4D97-AF65-F5344CB8AC3E}">
        <p14:creationId xmlns:p14="http://schemas.microsoft.com/office/powerpoint/2010/main" val="36144264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15</a:t>
            </a:fld>
            <a:endParaRPr lang="zh-CN" altLang="en-US">
              <a:solidFill>
                <a:prstClr val="black"/>
              </a:solidFill>
            </a:endParaRPr>
          </a:p>
        </p:txBody>
      </p:sp>
    </p:spTree>
    <p:extLst>
      <p:ext uri="{BB962C8B-B14F-4D97-AF65-F5344CB8AC3E}">
        <p14:creationId xmlns:p14="http://schemas.microsoft.com/office/powerpoint/2010/main" val="3042007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16</a:t>
            </a:fld>
            <a:endParaRPr lang="zh-CN" altLang="en-US">
              <a:solidFill>
                <a:prstClr val="black"/>
              </a:solidFill>
            </a:endParaRPr>
          </a:p>
        </p:txBody>
      </p:sp>
    </p:spTree>
    <p:extLst>
      <p:ext uri="{BB962C8B-B14F-4D97-AF65-F5344CB8AC3E}">
        <p14:creationId xmlns:p14="http://schemas.microsoft.com/office/powerpoint/2010/main" val="3746714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17</a:t>
            </a:fld>
            <a:endParaRPr lang="zh-CN" altLang="en-US">
              <a:solidFill>
                <a:prstClr val="black"/>
              </a:solidFill>
            </a:endParaRPr>
          </a:p>
        </p:txBody>
      </p:sp>
    </p:spTree>
    <p:extLst>
      <p:ext uri="{BB962C8B-B14F-4D97-AF65-F5344CB8AC3E}">
        <p14:creationId xmlns:p14="http://schemas.microsoft.com/office/powerpoint/2010/main" val="9182014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20</a:t>
            </a:fld>
            <a:endParaRPr lang="zh-CN" altLang="en-US"/>
          </a:p>
        </p:txBody>
      </p:sp>
    </p:spTree>
    <p:extLst>
      <p:ext uri="{BB962C8B-B14F-4D97-AF65-F5344CB8AC3E}">
        <p14:creationId xmlns:p14="http://schemas.microsoft.com/office/powerpoint/2010/main" val="19335265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26855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32590178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25</a:t>
            </a:fld>
            <a:endParaRPr lang="zh-CN" altLang="en-US"/>
          </a:p>
        </p:txBody>
      </p:sp>
    </p:spTree>
    <p:extLst>
      <p:ext uri="{BB962C8B-B14F-4D97-AF65-F5344CB8AC3E}">
        <p14:creationId xmlns:p14="http://schemas.microsoft.com/office/powerpoint/2010/main" val="37699381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4DF715-C661-4A4B-BB5A-CE67FF753190}"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420893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28</a:t>
            </a:fld>
            <a:endParaRPr lang="zh-CN" altLang="en-US"/>
          </a:p>
        </p:txBody>
      </p:sp>
    </p:spTree>
    <p:extLst>
      <p:ext uri="{BB962C8B-B14F-4D97-AF65-F5344CB8AC3E}">
        <p14:creationId xmlns:p14="http://schemas.microsoft.com/office/powerpoint/2010/main" val="4091221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36</a:t>
            </a:fld>
            <a:endParaRPr lang="zh-CN" altLang="en-US"/>
          </a:p>
        </p:txBody>
      </p:sp>
    </p:spTree>
    <p:extLst>
      <p:ext uri="{BB962C8B-B14F-4D97-AF65-F5344CB8AC3E}">
        <p14:creationId xmlns:p14="http://schemas.microsoft.com/office/powerpoint/2010/main" val="15714490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40</a:t>
            </a:fld>
            <a:endParaRPr lang="zh-CN" altLang="en-US"/>
          </a:p>
        </p:txBody>
      </p:sp>
    </p:spTree>
    <p:extLst>
      <p:ext uri="{BB962C8B-B14F-4D97-AF65-F5344CB8AC3E}">
        <p14:creationId xmlns:p14="http://schemas.microsoft.com/office/powerpoint/2010/main" val="40060544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50</a:t>
            </a:fld>
            <a:endParaRPr lang="zh-CN" altLang="en-US"/>
          </a:p>
        </p:txBody>
      </p:sp>
    </p:spTree>
    <p:extLst>
      <p:ext uri="{BB962C8B-B14F-4D97-AF65-F5344CB8AC3E}">
        <p14:creationId xmlns:p14="http://schemas.microsoft.com/office/powerpoint/2010/main" val="16972772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pPr/>
              <a:t>51</a:t>
            </a:fld>
            <a:endParaRPr lang="zh-CN" altLang="en-US"/>
          </a:p>
        </p:txBody>
      </p:sp>
    </p:spTree>
    <p:extLst>
      <p:ext uri="{BB962C8B-B14F-4D97-AF65-F5344CB8AC3E}">
        <p14:creationId xmlns:p14="http://schemas.microsoft.com/office/powerpoint/2010/main" val="4635025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C3301-1246-41BF-BA94-1EA45429ADFF}"/>
              </a:ext>
            </a:extLst>
          </p:cNvPr>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C71B8D-EFD8-41AE-BE99-41EBA5F62033}"/>
              </a:ext>
            </a:extLst>
          </p:cNvPr>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a:extLst>
              <a:ext uri="{FF2B5EF4-FFF2-40B4-BE49-F238E27FC236}">
                <a16:creationId xmlns:a16="http://schemas.microsoft.com/office/drawing/2014/main" id="{9D509904-FEBA-4CDC-BB60-08D08C2AB5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DF33106-F829-4BA5-A030-F870E163BDA9}"/>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588614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1051864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2685180"/>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
        <p:nvSpPr>
          <p:cNvPr id="16" name="内容占位符 2">
            <a:extLst>
              <a:ext uri="{FF2B5EF4-FFF2-40B4-BE49-F238E27FC236}">
                <a16:creationId xmlns:a16="http://schemas.microsoft.com/office/drawing/2014/main" id="{500B574F-D879-4247-BEDC-66EA55B0343E}"/>
              </a:ext>
            </a:extLst>
          </p:cNvPr>
          <p:cNvSpPr>
            <a:spLocks noGrp="1"/>
          </p:cNvSpPr>
          <p:nvPr>
            <p:ph idx="13"/>
          </p:nvPr>
        </p:nvSpPr>
        <p:spPr>
          <a:xfrm>
            <a:off x="838200" y="4149080"/>
            <a:ext cx="10515600" cy="2062807"/>
          </a:xfrm>
        </p:spPr>
        <p:txBody>
          <a:bodyPr/>
          <a:lstStyle>
            <a:lvl2pPr>
              <a:defRPr>
                <a:solidFill>
                  <a:srgbClr val="FF0000"/>
                </a:solidFill>
              </a:defRPr>
            </a:lvl2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1455034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8A7F26-D99A-4549-8D12-C32043EAF899}"/>
              </a:ext>
            </a:extLst>
          </p:cNvPr>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4506D5D-B6B0-4D31-8C33-7A0A0A37E189}"/>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2B2AF93-E76D-4F59-8A9B-B212E0D14145}"/>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5" name="页脚占位符 4">
            <a:extLst>
              <a:ext uri="{FF2B5EF4-FFF2-40B4-BE49-F238E27FC236}">
                <a16:creationId xmlns:a16="http://schemas.microsoft.com/office/drawing/2014/main" id="{45313D2C-0B8B-4CA7-96C8-CA74D8549CA7}"/>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C5EFB366-5475-4CC4-A708-603D1EF19E66}"/>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9017889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8A768-65C2-42D9-BAC3-FDA2911A91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899E3DE-532D-4D9E-9D06-4FD340524701}"/>
              </a:ext>
            </a:extLst>
          </p:cNvPr>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B89FF26-0C00-45FC-AEE0-7DDBA3113826}"/>
              </a:ext>
            </a:extLst>
          </p:cNvPr>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3B554E-4EEF-4B2A-B6A7-BE3E88D98E6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6" name="页脚占位符 5">
            <a:extLst>
              <a:ext uri="{FF2B5EF4-FFF2-40B4-BE49-F238E27FC236}">
                <a16:creationId xmlns:a16="http://schemas.microsoft.com/office/drawing/2014/main" id="{D815DB81-A395-4CB9-8CD3-BAF5925FD6C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02409EB5-8945-4FEA-ABD3-D43219EC7EC8}"/>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51272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2C90A-E722-4253-8434-A6AE6F13B354}"/>
              </a:ext>
            </a:extLst>
          </p:cNvPr>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FFC8E9C-480C-40E2-BE89-D19C83E9BDEC}"/>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6493C84-5AE7-4208-98D8-4172662CD0DE}"/>
              </a:ext>
            </a:extLst>
          </p:cNvPr>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304FC5-DD5B-4E96-98A1-02DC79CF0C1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891C7D8-95C0-45DE-9BCC-3E7AE090D9E0}"/>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51824D-2A5C-4320-9F9E-9EF4E196F5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8" name="页脚占位符 7">
            <a:extLst>
              <a:ext uri="{FF2B5EF4-FFF2-40B4-BE49-F238E27FC236}">
                <a16:creationId xmlns:a16="http://schemas.microsoft.com/office/drawing/2014/main" id="{7B768AE6-0744-4E20-831E-537596716DCE}"/>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BB726939-1E96-4B8F-B6BD-AB2C1B170F92}"/>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29399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3FDEE-3B2D-4584-8210-C0E845F00E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80C8AF-8857-4379-B584-631F9EFF928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4" name="页脚占位符 3">
            <a:extLst>
              <a:ext uri="{FF2B5EF4-FFF2-40B4-BE49-F238E27FC236}">
                <a16:creationId xmlns:a16="http://schemas.microsoft.com/office/drawing/2014/main" id="{027DB6EC-6A9D-4762-8BDB-5EB14C473B82}"/>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3DF3E8CF-6085-468B-80D5-1CF0043AE3AA}"/>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1398196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0774F0-CB24-446B-AC36-A5C813DF50F7}"/>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3" name="页脚占位符 2">
            <a:extLst>
              <a:ext uri="{FF2B5EF4-FFF2-40B4-BE49-F238E27FC236}">
                <a16:creationId xmlns:a16="http://schemas.microsoft.com/office/drawing/2014/main" id="{A082BAE0-4DC2-47A7-979E-C4FB96E2E5BA}"/>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58B292C3-160A-41E8-8650-3BE22233DEA5}"/>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825530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B739F-D6FF-481D-A41E-B53691152EE6}"/>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2786DC-7CED-4B17-8E75-0CE96E45E3ED}"/>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BD51D0-5C9C-456C-8AC1-525D18ED625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F8235-9C56-4BF8-9812-3B14B434C299}"/>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6" name="页脚占位符 5">
            <a:extLst>
              <a:ext uri="{FF2B5EF4-FFF2-40B4-BE49-F238E27FC236}">
                <a16:creationId xmlns:a16="http://schemas.microsoft.com/office/drawing/2014/main" id="{7888C1B0-08AC-4E0A-A4FF-38055EBA8BA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C0259D01-F2C7-4A34-9111-7AB82A2D64D6}"/>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71287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239429-3690-4564-B78B-4E49ABA4B919}"/>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EA1D180-9C85-4A06-B4A1-95B0941EF8D3}"/>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81B782-B3BB-4729-8897-83072BD4E55F}"/>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B5A58-9928-48DF-93A4-05FB6A64B863}"/>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6" name="页脚占位符 5">
            <a:extLst>
              <a:ext uri="{FF2B5EF4-FFF2-40B4-BE49-F238E27FC236}">
                <a16:creationId xmlns:a16="http://schemas.microsoft.com/office/drawing/2014/main" id="{10F61844-56E8-48E6-8177-6D77A1B27DAB}"/>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71ECDE1-7AB5-4114-BBD3-08EFE00273AF}"/>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57360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33605-6DF0-4DCD-86F9-09E409853F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BD61C17-AE79-4001-A60F-DC94818E8C7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EB5DD9-8F6E-4072-A240-39BA802DCD6C}"/>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5" name="页脚占位符 4">
            <a:extLst>
              <a:ext uri="{FF2B5EF4-FFF2-40B4-BE49-F238E27FC236}">
                <a16:creationId xmlns:a16="http://schemas.microsoft.com/office/drawing/2014/main" id="{2DCF6FE1-2AE1-4C8D-A6D5-3D21ACAF274A}"/>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8097334-5CE4-44C5-B2B8-6DE7A52D2BEE}"/>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6649627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6531F0-6A63-423B-91E4-A48B01EF4F4B}"/>
              </a:ext>
            </a:extLst>
          </p:cNvPr>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4C2698-D314-4F36-B020-FB8E24CFD607}"/>
              </a:ext>
            </a:extLst>
          </p:cNvPr>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FA5681-06CD-4DE0-90E7-5C351D269A5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5" name="页脚占位符 4">
            <a:extLst>
              <a:ext uri="{FF2B5EF4-FFF2-40B4-BE49-F238E27FC236}">
                <a16:creationId xmlns:a16="http://schemas.microsoft.com/office/drawing/2014/main" id="{6E8F11A9-D3FD-4AA3-A138-32A832F568C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1202D7C-A258-490A-8711-B7FDE1BAA303}"/>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63861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AC3301-1246-41BF-BA94-1EA45429ADFF}"/>
              </a:ext>
            </a:extLst>
          </p:cNvPr>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32C71B8D-EFD8-41AE-BE99-41EBA5F62033}"/>
              </a:ext>
            </a:extLst>
          </p:cNvPr>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a:extLst>
              <a:ext uri="{FF2B5EF4-FFF2-40B4-BE49-F238E27FC236}">
                <a16:creationId xmlns:a16="http://schemas.microsoft.com/office/drawing/2014/main" id="{9D509904-FEBA-4CDC-BB60-08D08C2AB571}"/>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5DF33106-F829-4BA5-A030-F870E163BDA9}"/>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5A2B5940-C491-4208-8A86-068E96AB4656}"/>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D28E1E4-6EFB-4019-8229-5E9A76B3D3A8}"/>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72F2A08C-CA11-4390-B8FF-45BB85ECA8B5}"/>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a:extLst>
              <a:ext uri="{FF2B5EF4-FFF2-40B4-BE49-F238E27FC236}">
                <a16:creationId xmlns:a16="http://schemas.microsoft.com/office/drawing/2014/main" id="{B4C1498C-8513-4DA3-816A-8127C5D205F8}"/>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3656835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36890500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98A7F26-D99A-4549-8D12-C32043EAF899}"/>
              </a:ext>
            </a:extLst>
          </p:cNvPr>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4506D5D-B6B0-4D31-8C33-7A0A0A37E189}"/>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42B2AF93-E76D-4F59-8A9B-B212E0D14145}"/>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5" name="页脚占位符 4">
            <a:extLst>
              <a:ext uri="{FF2B5EF4-FFF2-40B4-BE49-F238E27FC236}">
                <a16:creationId xmlns:a16="http://schemas.microsoft.com/office/drawing/2014/main" id="{45313D2C-0B8B-4CA7-96C8-CA74D8549CA7}"/>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C5EFB366-5475-4CC4-A708-603D1EF19E66}"/>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638289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88A768-65C2-42D9-BAC3-FDA2911A912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899E3DE-532D-4D9E-9D06-4FD340524701}"/>
              </a:ext>
            </a:extLst>
          </p:cNvPr>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B89FF26-0C00-45FC-AEE0-7DDBA3113826}"/>
              </a:ext>
            </a:extLst>
          </p:cNvPr>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6B3B554E-4EEF-4B2A-B6A7-BE3E88D98E6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6" name="页脚占位符 5">
            <a:extLst>
              <a:ext uri="{FF2B5EF4-FFF2-40B4-BE49-F238E27FC236}">
                <a16:creationId xmlns:a16="http://schemas.microsoft.com/office/drawing/2014/main" id="{D815DB81-A395-4CB9-8CD3-BAF5925FD6C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02409EB5-8945-4FEA-ABD3-D43219EC7EC8}"/>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241179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E2C90A-E722-4253-8434-A6AE6F13B354}"/>
              </a:ext>
            </a:extLst>
          </p:cNvPr>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FFC8E9C-480C-40E2-BE89-D19C83E9BDEC}"/>
              </a:ext>
            </a:extLst>
          </p:cNvPr>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16493C84-5AE7-4208-98D8-4172662CD0DE}"/>
              </a:ext>
            </a:extLst>
          </p:cNvPr>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B304FC5-DD5B-4E96-98A1-02DC79CF0C18}"/>
              </a:ext>
            </a:extLst>
          </p:cNvPr>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891C7D8-95C0-45DE-9BCC-3E7AE090D9E0}"/>
              </a:ext>
            </a:extLst>
          </p:cNvPr>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3951824D-2A5C-4320-9F9E-9EF4E196F5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8" name="页脚占位符 7">
            <a:extLst>
              <a:ext uri="{FF2B5EF4-FFF2-40B4-BE49-F238E27FC236}">
                <a16:creationId xmlns:a16="http://schemas.microsoft.com/office/drawing/2014/main" id="{7B768AE6-0744-4E20-831E-537596716DCE}"/>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id="{BB726939-1E96-4B8F-B6BD-AB2C1B170F92}"/>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59008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23FDEE-3B2D-4584-8210-C0E845F00E10}"/>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880C8AF-8857-4379-B584-631F9EFF928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4" name="页脚占位符 3">
            <a:extLst>
              <a:ext uri="{FF2B5EF4-FFF2-40B4-BE49-F238E27FC236}">
                <a16:creationId xmlns:a16="http://schemas.microsoft.com/office/drawing/2014/main" id="{027DB6EC-6A9D-4762-8BDB-5EB14C473B82}"/>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id="{3DF3E8CF-6085-468B-80D5-1CF0043AE3AA}"/>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973150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0774F0-CB24-446B-AC36-A5C813DF50F7}"/>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3" name="页脚占位符 2">
            <a:extLst>
              <a:ext uri="{FF2B5EF4-FFF2-40B4-BE49-F238E27FC236}">
                <a16:creationId xmlns:a16="http://schemas.microsoft.com/office/drawing/2014/main" id="{A082BAE0-4DC2-47A7-979E-C4FB96E2E5B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58B292C3-160A-41E8-8650-3BE22233DEA5}"/>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394373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17B739F-D6FF-481D-A41E-B53691152EE6}"/>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672786DC-7CED-4B17-8E75-0CE96E45E3ED}"/>
              </a:ext>
            </a:extLst>
          </p:cNvPr>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34BD51D0-5C9C-456C-8AC1-525D18ED6252}"/>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96AF8235-9C56-4BF8-9812-3B14B434C299}"/>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6" name="页脚占位符 5">
            <a:extLst>
              <a:ext uri="{FF2B5EF4-FFF2-40B4-BE49-F238E27FC236}">
                <a16:creationId xmlns:a16="http://schemas.microsoft.com/office/drawing/2014/main" id="{7888C1B0-08AC-4E0A-A4FF-38055EBA8BAE}"/>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C0259D01-F2C7-4A34-9111-7AB82A2D64D6}"/>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444519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9239429-3690-4564-B78B-4E49ABA4B919}"/>
              </a:ext>
            </a:extLst>
          </p:cNvPr>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1EA1D180-9C85-4A06-B4A1-95B0941EF8D3}"/>
              </a:ext>
            </a:extLst>
          </p:cNvPr>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6081B782-B3BB-4729-8897-83072BD4E55F}"/>
              </a:ext>
            </a:extLst>
          </p:cNvPr>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67B5A58-9928-48DF-93A4-05FB6A64B863}"/>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6" name="页脚占位符 5">
            <a:extLst>
              <a:ext uri="{FF2B5EF4-FFF2-40B4-BE49-F238E27FC236}">
                <a16:creationId xmlns:a16="http://schemas.microsoft.com/office/drawing/2014/main" id="{10F61844-56E8-48E6-8177-6D77A1B27DAB}"/>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A71ECDE1-7AB5-4114-BBD3-08EFE00273AF}"/>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2285376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6E33605-6DF0-4DCD-86F9-09E409853FC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BD61C17-AE79-4001-A60F-DC94818E8C7E}"/>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BEB5DD9-8F6E-4072-A240-39BA802DCD6C}"/>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5" name="页脚占位符 4">
            <a:extLst>
              <a:ext uri="{FF2B5EF4-FFF2-40B4-BE49-F238E27FC236}">
                <a16:creationId xmlns:a16="http://schemas.microsoft.com/office/drawing/2014/main" id="{2DCF6FE1-2AE1-4C8D-A6D5-3D21ACAF274A}"/>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98097334-5CE4-44C5-B2B8-6DE7A52D2BEE}"/>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4655706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B6531F0-6A63-423B-91E4-A48B01EF4F4B}"/>
              </a:ext>
            </a:extLst>
          </p:cNvPr>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24C2698-D314-4F36-B020-FB8E24CFD607}"/>
              </a:ext>
            </a:extLst>
          </p:cNvPr>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9FA5681-06CD-4DE0-90E7-5C351D269A58}"/>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pPr/>
              <a:t>2021/6/16</a:t>
            </a:fld>
            <a:endParaRPr lang="zh-CN" altLang="en-US">
              <a:solidFill>
                <a:prstClr val="black"/>
              </a:solidFill>
            </a:endParaRPr>
          </a:p>
        </p:txBody>
      </p:sp>
      <p:sp>
        <p:nvSpPr>
          <p:cNvPr id="5" name="页脚占位符 4">
            <a:extLst>
              <a:ext uri="{FF2B5EF4-FFF2-40B4-BE49-F238E27FC236}">
                <a16:creationId xmlns:a16="http://schemas.microsoft.com/office/drawing/2014/main" id="{6E8F11A9-D3FD-4AA3-A138-32A832F568CD}"/>
              </a:ext>
            </a:extLst>
          </p:cNvPr>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41202D7C-A258-490A-8711-B7FDE1BAA303}"/>
              </a:ext>
            </a:extLst>
          </p:cNvPr>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416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6/16/2021</a:t>
            </a:fld>
            <a:endParaRPr lang="en-US" dirty="0"/>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7B0C5656-3E34-421F-B47C-06A40DCAAC9D}"/>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BF8E0BED-5DB2-4937-8D20-363CDF029859}"/>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A1713EA-CDCD-4E41-95E3-087D3821E691}"/>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 name="任意多边形 12">
            <a:extLst>
              <a:ext uri="{FF2B5EF4-FFF2-40B4-BE49-F238E27FC236}">
                <a16:creationId xmlns:a16="http://schemas.microsoft.com/office/drawing/2014/main" id="{81D1E6C1-B653-460F-A947-5D3238065B8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spTree>
    <p:extLst>
      <p:ext uri="{BB962C8B-B14F-4D97-AF65-F5344CB8AC3E}">
        <p14:creationId xmlns:p14="http://schemas.microsoft.com/office/powerpoint/2010/main" val="99646832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cxnSp>
        <p:nvCxnSpPr>
          <p:cNvPr id="7" name="直接连接符 6">
            <a:extLst>
              <a:ext uri="{FF2B5EF4-FFF2-40B4-BE49-F238E27FC236}">
                <a16:creationId xmlns:a16="http://schemas.microsoft.com/office/drawing/2014/main" id="{05B863FE-FB2E-4F2D-920E-28ADECCB41CD}"/>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8" name="等腰三角形 7">
            <a:extLst>
              <a:ext uri="{FF2B5EF4-FFF2-40B4-BE49-F238E27FC236}">
                <a16:creationId xmlns:a16="http://schemas.microsoft.com/office/drawing/2014/main" id="{4688F882-B8B9-47FD-9F71-F7D762DD7A2E}"/>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9" name="图片 8">
            <a:extLst>
              <a:ext uri="{FF2B5EF4-FFF2-40B4-BE49-F238E27FC236}">
                <a16:creationId xmlns:a16="http://schemas.microsoft.com/office/drawing/2014/main" id="{92E92C1B-386C-40DE-B3C7-30E924177868}"/>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 name="矩形 9">
            <a:extLst>
              <a:ext uri="{FF2B5EF4-FFF2-40B4-BE49-F238E27FC236}">
                <a16:creationId xmlns:a16="http://schemas.microsoft.com/office/drawing/2014/main" id="{230C5CCE-BC7C-4CF2-8764-D9C0F5ACC53E}"/>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a:extLst>
              <a:ext uri="{FF2B5EF4-FFF2-40B4-BE49-F238E27FC236}">
                <a16:creationId xmlns:a16="http://schemas.microsoft.com/office/drawing/2014/main" id="{B1D0837E-EF37-4BC0-A3FE-CBCDAB563C02}"/>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20FCF341-17D5-46F4-8FBC-4CF020B6EF02}"/>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3" name="燕尾形 10">
              <a:extLst>
                <a:ext uri="{FF2B5EF4-FFF2-40B4-BE49-F238E27FC236}">
                  <a16:creationId xmlns:a16="http://schemas.microsoft.com/office/drawing/2014/main" id="{9E724F79-89AC-40E5-990D-D4F89CAF4FF8}"/>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4" name="燕尾形 15">
              <a:extLst>
                <a:ext uri="{FF2B5EF4-FFF2-40B4-BE49-F238E27FC236}">
                  <a16:creationId xmlns:a16="http://schemas.microsoft.com/office/drawing/2014/main" id="{4FF815B2-2BAF-4ED9-A477-60BE233C6D04}"/>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3846094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10861578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4767810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703951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0730809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96967607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24626899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4411609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8041977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pPr/>
              <a:t>2021/6/16</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9016768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cxnSp>
        <p:nvCxnSpPr>
          <p:cNvPr id="10" name="直接连接符 9">
            <a:extLst>
              <a:ext uri="{FF2B5EF4-FFF2-40B4-BE49-F238E27FC236}">
                <a16:creationId xmlns:a16="http://schemas.microsoft.com/office/drawing/2014/main" id="{C6A891B2-1F0D-4287-B834-EF4FA53F3BC5}"/>
              </a:ext>
            </a:extLst>
          </p:cNvPr>
          <p:cNvCxnSpPr>
            <a:cxnSpLocks/>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a:extLst>
              <a:ext uri="{FF2B5EF4-FFF2-40B4-BE49-F238E27FC236}">
                <a16:creationId xmlns:a16="http://schemas.microsoft.com/office/drawing/2014/main" id="{214DC513-3FA4-4553-9737-608F377BFC8C}"/>
              </a:ext>
            </a:extLst>
          </p:cNvPr>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7B80898D-AA76-45D4-9B9F-231022B06FA6}"/>
              </a:ext>
            </a:extLst>
          </p:cNvPr>
          <p:cNvSpPr>
            <a:spLocks noGrp="1"/>
          </p:cNvSpPr>
          <p:nvPr>
            <p:ph idx="1"/>
          </p:nvPr>
        </p:nvSpPr>
        <p:spPr>
          <a:xfrm>
            <a:off x="838200" y="1247876"/>
            <a:ext cx="10515600" cy="2685180"/>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B8DEB44C-3E7F-4FDC-86CE-26BF67EF8410}"/>
              </a:ext>
            </a:extLst>
          </p:cNvPr>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pPr/>
              <a:t>2021/6/16</a:t>
            </a:fld>
            <a:endParaRPr lang="zh-CN" altLang="en-US"/>
          </a:p>
        </p:txBody>
      </p:sp>
      <p:sp>
        <p:nvSpPr>
          <p:cNvPr id="5" name="页脚占位符 4">
            <a:extLst>
              <a:ext uri="{FF2B5EF4-FFF2-40B4-BE49-F238E27FC236}">
                <a16:creationId xmlns:a16="http://schemas.microsoft.com/office/drawing/2014/main" id="{D957900D-3F39-47C1-AEA7-9703A0D30554}"/>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113A4-B84C-4934-850F-0160C271FFAC}"/>
              </a:ext>
            </a:extLst>
          </p:cNvPr>
          <p:cNvSpPr>
            <a:spLocks noGrp="1"/>
          </p:cNvSpPr>
          <p:nvPr>
            <p:ph type="sldNum" sz="quarter" idx="12"/>
          </p:nvPr>
        </p:nvSpPr>
        <p:spPr/>
        <p:txBody>
          <a:bodyPr/>
          <a:lstStyle/>
          <a:p>
            <a:fld id="{54FA6E4E-5C42-4058-BEAA-032A0B0EA2A0}" type="slidenum">
              <a:rPr lang="zh-CN" altLang="en-US" smtClean="0"/>
              <a:pPr/>
              <a:t>‹#›</a:t>
            </a:fld>
            <a:endParaRPr lang="zh-CN" altLang="en-US"/>
          </a:p>
        </p:txBody>
      </p:sp>
      <p:sp>
        <p:nvSpPr>
          <p:cNvPr id="7" name="等腰三角形 6">
            <a:extLst>
              <a:ext uri="{FF2B5EF4-FFF2-40B4-BE49-F238E27FC236}">
                <a16:creationId xmlns:a16="http://schemas.microsoft.com/office/drawing/2014/main" id="{E6FA0D70-C4A5-47A8-88AA-91AC61D98C87}"/>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DEB300BE-84A0-41B5-BB4D-70F739B2912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42984BD1-E7D8-415D-A4DE-D9AD3A682128}"/>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a:extLst>
              <a:ext uri="{FF2B5EF4-FFF2-40B4-BE49-F238E27FC236}">
                <a16:creationId xmlns:a16="http://schemas.microsoft.com/office/drawing/2014/main" id="{EF8922AD-BF8F-4525-B817-ADB7A7115150}"/>
              </a:ext>
            </a:extLst>
          </p:cNvPr>
          <p:cNvSpPr>
            <a:spLocks/>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charset="0"/>
              <a:ea typeface="宋体" pitchFamily="2" charset="-122"/>
            </a:endParaRPr>
          </a:p>
        </p:txBody>
      </p:sp>
      <p:grpSp>
        <p:nvGrpSpPr>
          <p:cNvPr id="12" name="组合 1">
            <a:extLst>
              <a:ext uri="{FF2B5EF4-FFF2-40B4-BE49-F238E27FC236}">
                <a16:creationId xmlns:a16="http://schemas.microsoft.com/office/drawing/2014/main" id="{DDDC7F90-31F7-4674-96D1-6170BAE732F5}"/>
              </a:ext>
            </a:extLst>
          </p:cNvPr>
          <p:cNvGrpSpPr>
            <a:grpSpLocks/>
          </p:cNvGrpSpPr>
          <p:nvPr userDrawn="1"/>
        </p:nvGrpSpPr>
        <p:grpSpPr bwMode="auto">
          <a:xfrm>
            <a:off x="345016" y="344316"/>
            <a:ext cx="493184" cy="348380"/>
            <a:chOff x="3453800" y="3717032"/>
            <a:chExt cx="369296" cy="228600"/>
          </a:xfrm>
          <a:solidFill>
            <a:srgbClr val="44AED0"/>
          </a:solidFill>
        </p:grpSpPr>
        <p:sp>
          <p:nvSpPr>
            <p:cNvPr id="14" name="燕尾形 10">
              <a:extLst>
                <a:ext uri="{FF2B5EF4-FFF2-40B4-BE49-F238E27FC236}">
                  <a16:creationId xmlns:a16="http://schemas.microsoft.com/office/drawing/2014/main" id="{81AEA64C-7F2F-40F4-817A-A97BDDDECC55}"/>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a:extLst>
                <a:ext uri="{FF2B5EF4-FFF2-40B4-BE49-F238E27FC236}">
                  <a16:creationId xmlns:a16="http://schemas.microsoft.com/office/drawing/2014/main" id="{4377F475-533C-4706-BA68-AEBC17DD845E}"/>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
        <p:nvSpPr>
          <p:cNvPr id="16" name="内容占位符 2">
            <a:extLst>
              <a:ext uri="{FF2B5EF4-FFF2-40B4-BE49-F238E27FC236}">
                <a16:creationId xmlns:a16="http://schemas.microsoft.com/office/drawing/2014/main" id="{500B574F-D879-4247-BEDC-66EA55B0343E}"/>
              </a:ext>
            </a:extLst>
          </p:cNvPr>
          <p:cNvSpPr>
            <a:spLocks noGrp="1"/>
          </p:cNvSpPr>
          <p:nvPr>
            <p:ph idx="13"/>
          </p:nvPr>
        </p:nvSpPr>
        <p:spPr>
          <a:xfrm>
            <a:off x="838200" y="4149080"/>
            <a:ext cx="10515600" cy="2062807"/>
          </a:xfrm>
        </p:spPr>
        <p:txBody>
          <a:bodyPr/>
          <a:lstStyle>
            <a:lvl2pPr>
              <a:defRPr>
                <a:solidFill>
                  <a:srgbClr val="FF0000"/>
                </a:solidFill>
              </a:defRPr>
            </a:lvl2p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Tree>
    <p:extLst>
      <p:ext uri="{BB962C8B-B14F-4D97-AF65-F5344CB8AC3E}">
        <p14:creationId xmlns:p14="http://schemas.microsoft.com/office/powerpoint/2010/main" val="2659584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F583B3-183C-42B3-95F2-19647A612171}"/>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271D7D-108C-4F25-A314-ACD1693DD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页脚占位符 4">
            <a:extLst>
              <a:ext uri="{FF2B5EF4-FFF2-40B4-BE49-F238E27FC236}">
                <a16:creationId xmlns:a16="http://schemas.microsoft.com/office/drawing/2014/main" id="{4C8078DA-77F0-44D6-ACD8-19A18392796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b="1">
                <a:solidFill>
                  <a:schemeClr val="tx1">
                    <a:tint val="75000"/>
                  </a:schemeClr>
                </a:solidFill>
                <a:latin typeface="+mn-ea"/>
                <a:ea typeface="+mn-ea"/>
              </a:defRPr>
            </a:lvl1pPr>
          </a:lstStyle>
          <a:p>
            <a:endParaRPr lang="zh-CN" altLang="en-US"/>
          </a:p>
        </p:txBody>
      </p:sp>
      <p:sp>
        <p:nvSpPr>
          <p:cNvPr id="6" name="灯片编号占位符 5">
            <a:extLst>
              <a:ext uri="{FF2B5EF4-FFF2-40B4-BE49-F238E27FC236}">
                <a16:creationId xmlns:a16="http://schemas.microsoft.com/office/drawing/2014/main" id="{354947AF-4AE3-47A9-949D-5F8A2DFDAEED}"/>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1">
                <a:solidFill>
                  <a:schemeClr val="tx1">
                    <a:tint val="75000"/>
                  </a:schemeClr>
                </a:solidFill>
                <a:latin typeface="+mn-ea"/>
                <a:ea typeface="+mn-ea"/>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789417407"/>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75"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Lst>
  <p:txStyles>
    <p:title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p:titleStyle>
    <p:bodyStyle>
      <a:lvl1pPr marL="228600" indent="-228600" algn="l" defTabSz="914400" rtl="0" eaLnBrk="1" latinLnBrk="0" hangingPunct="1">
        <a:lnSpc>
          <a:spcPct val="120000"/>
        </a:lnSpc>
        <a:spcBef>
          <a:spcPts val="0"/>
        </a:spcBef>
        <a:buFont typeface="Arial" panose="020B0604020202020204" pitchFamily="34" charset="0"/>
        <a:buChar char="•"/>
        <a:defRPr sz="2800" b="1" kern="1200">
          <a:solidFill>
            <a:schemeClr val="tx1"/>
          </a:solidFill>
          <a:latin typeface="+mn-ea"/>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400" b="1" kern="1200">
          <a:solidFill>
            <a:schemeClr val="tx1"/>
          </a:solidFill>
          <a:latin typeface="+mn-ea"/>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000" b="1" kern="1200">
          <a:solidFill>
            <a:schemeClr val="tx1"/>
          </a:solidFill>
          <a:latin typeface="+mn-ea"/>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3AF583B3-183C-42B3-95F2-19647A612171}"/>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33271D7D-108C-4F25-A314-ACD1693DD56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a:extLst>
              <a:ext uri="{FF2B5EF4-FFF2-40B4-BE49-F238E27FC236}">
                <a16:creationId xmlns:a16="http://schemas.microsoft.com/office/drawing/2014/main" id="{4C8078DA-77F0-44D6-ACD8-19A183927963}"/>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354947AF-4AE3-47A9-949D-5F8A2DFDAEED}"/>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099546262"/>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6/16/2021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pPr/>
              <a:t>‹#›</a:t>
            </a:fld>
            <a:endParaRPr lang="zh-CN" altLang="en-US"/>
          </a:p>
        </p:txBody>
      </p:sp>
    </p:spTree>
    <p:extLst>
      <p:ext uri="{BB962C8B-B14F-4D97-AF65-F5344CB8AC3E}">
        <p14:creationId xmlns:p14="http://schemas.microsoft.com/office/powerpoint/2010/main" val="389963402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5.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5.png"/><Relationship Id="rId1" Type="http://schemas.openxmlformats.org/officeDocument/2006/relationships/slideLayout" Target="../slideLayouts/slideLayout2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5.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5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5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5.xml"/></Relationships>
</file>

<file path=ppt/slides/_rels/slide5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5.xml"/></Relationships>
</file>

<file path=ppt/slides/_rels/slide5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5.xml"/></Relationships>
</file>

<file path=ppt/slides/_rels/slide5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5.xml"/></Relationships>
</file>

<file path=ppt/slides/_rels/slide5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25.xml"/><Relationship Id="rId4" Type="http://schemas.openxmlformats.org/officeDocument/2006/relationships/image" Target="../media/image25.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5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171400"/>
            <a:ext cx="10515600" cy="1325563"/>
          </a:xfrm>
        </p:spPr>
        <p:txBody>
          <a:bodyPr>
            <a:normAutofit/>
          </a:bodyPr>
          <a:lstStyle/>
          <a:p>
            <a:r>
              <a:rPr lang="zh-CN" altLang="en-US" dirty="0">
                <a:latin typeface="微软雅黑" panose="020B0503020204020204" pitchFamily="34" charset="-122"/>
                <a:ea typeface="微软雅黑" panose="020B0503020204020204" pitchFamily="34" charset="-122"/>
              </a:rPr>
              <a:t>个人简介</a:t>
            </a:r>
          </a:p>
        </p:txBody>
      </p:sp>
      <p:sp>
        <p:nvSpPr>
          <p:cNvPr id="8" name="内容占位符 2">
            <a:extLst>
              <a:ext uri="{FF2B5EF4-FFF2-40B4-BE49-F238E27FC236}">
                <a16:creationId xmlns:a16="http://schemas.microsoft.com/office/drawing/2014/main" id="{DCAEC6A2-EA6D-4EB5-A6B0-C7B19A72BB93}"/>
              </a:ext>
            </a:extLst>
          </p:cNvPr>
          <p:cNvSpPr>
            <a:spLocks noGrp="1"/>
          </p:cNvSpPr>
          <p:nvPr>
            <p:ph idx="1"/>
          </p:nvPr>
        </p:nvSpPr>
        <p:spPr>
          <a:xfrm>
            <a:off x="4641768" y="814558"/>
            <a:ext cx="6712032" cy="4198618"/>
          </a:xfrm>
        </p:spPr>
        <p:txBody>
          <a:bodyPr>
            <a:noAutofit/>
          </a:bodyPr>
          <a:lstStyle/>
          <a:p>
            <a:pPr>
              <a:lnSpc>
                <a:spcPct val="1000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基本情况</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a:t>
            </a:r>
            <a:endParaRPr lang="en-US" altLang="zh-CN" sz="1800" dirty="0">
              <a:solidFill>
                <a:schemeClr val="accent1">
                  <a:lumMod val="50000"/>
                </a:schemeClr>
              </a:solidFill>
              <a:latin typeface="微软雅黑" pitchFamily="34" charset="-122"/>
              <a:ea typeface="微软雅黑" pitchFamily="34" charset="-122"/>
            </a:endParaRPr>
          </a:p>
          <a:p>
            <a:pPr marL="457200" lvl="1" indent="0">
              <a:lnSpc>
                <a:spcPct val="100000"/>
              </a:lnSpc>
              <a:buNone/>
            </a:pPr>
            <a:r>
              <a:rPr lang="en-US" altLang="zh-CN" sz="1800" dirty="0">
                <a:solidFill>
                  <a:schemeClr val="accent1">
                    <a:lumMod val="50000"/>
                  </a:schemeClr>
                </a:solidFill>
                <a:latin typeface="微软雅黑" pitchFamily="34" charset="-122"/>
                <a:ea typeface="微软雅黑" pitchFamily="34" charset="-122"/>
              </a:rPr>
              <a:t>2012-2018:  </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心内科临床药师</a:t>
            </a:r>
            <a:endParaRPr lang="en-US" altLang="zh-CN" sz="1800" dirty="0">
              <a:solidFill>
                <a:schemeClr val="accent1">
                  <a:lumMod val="50000"/>
                </a:schemeClr>
              </a:solidFill>
              <a:latin typeface="微软雅黑" pitchFamily="34" charset="-122"/>
              <a:ea typeface="微软雅黑" pitchFamily="34" charset="-122"/>
            </a:endParaRPr>
          </a:p>
          <a:p>
            <a:pPr marL="457200" lvl="1" indent="0">
              <a:lnSpc>
                <a:spcPct val="100000"/>
              </a:lnSpc>
              <a:buNone/>
            </a:pPr>
            <a:r>
              <a:rPr lang="en-US" altLang="zh-CN" sz="1800" dirty="0">
                <a:solidFill>
                  <a:schemeClr val="accent1">
                    <a:lumMod val="50000"/>
                  </a:schemeClr>
                </a:solidFill>
                <a:latin typeface="微软雅黑" pitchFamily="34" charset="-122"/>
                <a:ea typeface="微软雅黑" pitchFamily="34" charset="-122"/>
              </a:rPr>
              <a:t>2019-</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至今 ：门诊药房组长</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000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研究方向</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药物的循证医学评价</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000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学术成就</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承担北京药理学会课题</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项</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参与完成卫健委委托课题</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7</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项</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第一作者核心期刊发表文章十余篇</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参与完成澳大利亚治疗指南：口腔疾病分册翻译</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参与编写 中国医药科技出版社</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zh-CN" sz="1800" kern="100" dirty="0">
                <a:solidFill>
                  <a:schemeClr val="accent1">
                    <a:lumMod val="50000"/>
                  </a:schemeClr>
                </a:solidFill>
                <a:latin typeface="微软雅黑" panose="020B0503020204020204" pitchFamily="34" charset="-122"/>
                <a:ea typeface="微软雅黑" panose="020B0503020204020204" pitchFamily="34" charset="-122"/>
                <a:cs typeface="黑体"/>
              </a:rPr>
              <a:t>药物治疗管理学</a:t>
            </a:r>
            <a:r>
              <a:rPr lang="en-US" altLang="zh-CN" sz="1800" kern="100" dirty="0">
                <a:solidFill>
                  <a:schemeClr val="accent1">
                    <a:lumMod val="50000"/>
                  </a:schemeClr>
                </a:solidFill>
                <a:latin typeface="微软雅黑" panose="020B0503020204020204" pitchFamily="34" charset="-122"/>
                <a:ea typeface="微软雅黑" panose="020B0503020204020204" pitchFamily="34" charset="-122"/>
                <a:cs typeface="黑体"/>
              </a:rPr>
              <a:t>》</a:t>
            </a:r>
          </a:p>
          <a:p>
            <a:pPr>
              <a:lnSpc>
                <a:spcPct val="1000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学术兼职</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药物治疗网青年编委</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中国药理学会治疗药物监测研究专委会委员</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白求恩基金会委员</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00000"/>
              </a:lnSpc>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主要获奖</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p>
          <a:p>
            <a:pPr marL="457200" lvl="1" indent="0">
              <a:lnSpc>
                <a:spcPct val="10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北京药学会优秀药师</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9" name="TextBox 5">
            <a:extLst>
              <a:ext uri="{FF2B5EF4-FFF2-40B4-BE49-F238E27FC236}">
                <a16:creationId xmlns:a16="http://schemas.microsoft.com/office/drawing/2014/main" id="{2E22478C-25C7-4F40-9A41-CB91E07FFD58}"/>
              </a:ext>
            </a:extLst>
          </p:cNvPr>
          <p:cNvSpPr txBox="1"/>
          <p:nvPr/>
        </p:nvSpPr>
        <p:spPr>
          <a:xfrm>
            <a:off x="1714920" y="4365105"/>
            <a:ext cx="2500330" cy="1074653"/>
          </a:xfrm>
          <a:prstGeom prst="rect">
            <a:avLst/>
          </a:prstGeom>
          <a:noFill/>
          <a:ln w="9525">
            <a:noFill/>
          </a:ln>
        </p:spPr>
        <p:txBody>
          <a:bodyPr wrap="square" rtlCol="0">
            <a:spAutoFit/>
          </a:bodyPr>
          <a:lstStyle/>
          <a:p>
            <a:pPr lvl="1" algn="ctr">
              <a:lnSpc>
                <a:spcPts val="2500"/>
              </a:lnSpc>
              <a:spcBef>
                <a:spcPts val="500"/>
              </a:spcBef>
            </a:pPr>
            <a:r>
              <a:rPr lang="zh-CN" altLang="en-US" dirty="0">
                <a:solidFill>
                  <a:schemeClr val="accent1">
                    <a:lumMod val="50000"/>
                  </a:schemeClr>
                </a:solidFill>
                <a:latin typeface="微软雅黑" panose="020B0503020204020204" pitchFamily="34" charset="-122"/>
                <a:ea typeface="微软雅黑" panose="020B0503020204020204" pitchFamily="34" charset="-122"/>
              </a:rPr>
              <a:t>姓名：陈月</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lvl="1" algn="ctr">
              <a:lnSpc>
                <a:spcPts val="2500"/>
              </a:lnSpc>
              <a:spcBef>
                <a:spcPts val="500"/>
              </a:spcBef>
            </a:pPr>
            <a:r>
              <a:rPr lang="zh-CN" altLang="en-US" dirty="0">
                <a:solidFill>
                  <a:schemeClr val="accent1">
                    <a:lumMod val="50000"/>
                  </a:schemeClr>
                </a:solidFill>
                <a:latin typeface="微软雅黑" panose="020B0503020204020204" pitchFamily="34" charset="-122"/>
                <a:ea typeface="微软雅黑" panose="020B0503020204020204" pitchFamily="34" charset="-122"/>
              </a:rPr>
              <a:t>职务 ：主管药师</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dirty="0">
              <a:solidFill>
                <a:schemeClr val="accent1">
                  <a:lumMod val="50000"/>
                </a:schemeClr>
              </a:solidFill>
            </a:endParaRPr>
          </a:p>
        </p:txBody>
      </p:sp>
      <p:pic>
        <p:nvPicPr>
          <p:cNvPr id="10" name="图片 9">
            <a:extLst>
              <a:ext uri="{FF2B5EF4-FFF2-40B4-BE49-F238E27FC236}">
                <a16:creationId xmlns:a16="http://schemas.microsoft.com/office/drawing/2014/main" id="{388F9F31-C11F-4E83-9726-DC81EAF251E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9576" y="1556793"/>
            <a:ext cx="1728192" cy="212570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867512" y="2001950"/>
            <a:ext cx="8456976" cy="1427050"/>
          </a:xfrm>
        </p:spPr>
        <p:txBody>
          <a:bodyPr>
            <a:normAutofit/>
          </a:bodyPr>
          <a:lstStyle/>
          <a:p>
            <a:r>
              <a:rPr lang="zh-CN" altLang="en-US" sz="4000" dirty="0">
                <a:solidFill>
                  <a:schemeClr val="accent1">
                    <a:lumMod val="50000"/>
                  </a:schemeClr>
                </a:solidFill>
                <a:latin typeface="微软雅黑" pitchFamily="34" charset="-122"/>
                <a:ea typeface="微软雅黑" pitchFamily="34" charset="-122"/>
              </a:rPr>
              <a:t>高血压的药物治疗与处方审核要点</a:t>
            </a:r>
            <a:br>
              <a:rPr lang="zh-CN" altLang="en-US" sz="4000" dirty="0">
                <a:solidFill>
                  <a:schemeClr val="accent1">
                    <a:lumMod val="50000"/>
                  </a:schemeClr>
                </a:solidFill>
                <a:latin typeface="微软雅黑" pitchFamily="34" charset="-122"/>
                <a:ea typeface="微软雅黑" pitchFamily="34" charset="-122"/>
              </a:rPr>
            </a:br>
            <a:endParaRPr lang="zh-CN" altLang="en-US" sz="4000" dirty="0">
              <a:solidFill>
                <a:schemeClr val="accent1">
                  <a:lumMod val="50000"/>
                </a:schemeClr>
              </a:solidFill>
              <a:latin typeface="微软雅黑" pitchFamily="34" charset="-122"/>
              <a:ea typeface="微软雅黑" pitchFamily="34" charset="-122"/>
            </a:endParaRPr>
          </a:p>
        </p:txBody>
      </p:sp>
      <p:sp>
        <p:nvSpPr>
          <p:cNvPr id="3" name="副标题 2"/>
          <p:cNvSpPr>
            <a:spLocks noGrp="1"/>
          </p:cNvSpPr>
          <p:nvPr>
            <p:ph type="subTitle" idx="1"/>
          </p:nvPr>
        </p:nvSpPr>
        <p:spPr>
          <a:xfrm>
            <a:off x="3071664" y="4365104"/>
            <a:ext cx="6400800" cy="1357322"/>
          </a:xfrm>
        </p:spPr>
        <p:txBody>
          <a:bodyPr>
            <a:normAutofit/>
          </a:bodyPr>
          <a:lstStyle/>
          <a:p>
            <a:pPr lvl="0" eaLnBrk="0" fontAlgn="base" hangingPunct="0">
              <a:lnSpc>
                <a:spcPct val="120000"/>
              </a:lnSpc>
              <a:spcBef>
                <a:spcPct val="0"/>
              </a:spcBef>
              <a:spcAft>
                <a:spcPct val="0"/>
              </a:spcAft>
              <a:buClr>
                <a:schemeClr val="tx1"/>
              </a:buClr>
              <a:buSzPct val="100000"/>
              <a:defRPr/>
            </a:pPr>
            <a:r>
              <a:rPr lang="zh-CN" altLang="en-US" dirty="0">
                <a:solidFill>
                  <a:schemeClr val="accent1">
                    <a:lumMod val="50000"/>
                  </a:schemeClr>
                </a:solidFill>
                <a:latin typeface="黑体"/>
                <a:ea typeface="黑体"/>
                <a:cs typeface="黑体"/>
              </a:rPr>
              <a:t>陈月  北京大学人民医院</a:t>
            </a:r>
            <a:endParaRPr lang="en-US" altLang="zh-CN" dirty="0">
              <a:solidFill>
                <a:schemeClr val="accent1">
                  <a:lumMod val="50000"/>
                </a:schemeClr>
              </a:solidFill>
              <a:latin typeface="黑体"/>
              <a:ea typeface="黑体"/>
              <a:cs typeface="黑体"/>
            </a:endParaRPr>
          </a:p>
          <a:p>
            <a:pPr lvl="0" eaLnBrk="0" fontAlgn="base" hangingPunct="0">
              <a:lnSpc>
                <a:spcPct val="120000"/>
              </a:lnSpc>
              <a:spcBef>
                <a:spcPct val="0"/>
              </a:spcBef>
              <a:spcAft>
                <a:spcPct val="0"/>
              </a:spcAft>
              <a:buClr>
                <a:schemeClr val="tx1"/>
              </a:buClr>
              <a:buSzPct val="100000"/>
              <a:defRPr/>
            </a:pPr>
            <a:r>
              <a:rPr lang="en-US" altLang="zh-CN" dirty="0">
                <a:solidFill>
                  <a:schemeClr val="accent1">
                    <a:lumMod val="50000"/>
                  </a:schemeClr>
                </a:solidFill>
                <a:latin typeface="黑体"/>
                <a:ea typeface="黑体"/>
                <a:cs typeface="黑体"/>
              </a:rPr>
              <a:t>2021</a:t>
            </a:r>
            <a:r>
              <a:rPr lang="zh-CN" altLang="en-US" dirty="0">
                <a:solidFill>
                  <a:schemeClr val="accent1">
                    <a:lumMod val="50000"/>
                  </a:schemeClr>
                </a:solidFill>
                <a:latin typeface="黑体"/>
                <a:ea typeface="黑体"/>
                <a:cs typeface="黑体"/>
              </a:rPr>
              <a:t>年</a:t>
            </a:r>
            <a:r>
              <a:rPr lang="en-US" altLang="zh-CN" dirty="0">
                <a:solidFill>
                  <a:schemeClr val="accent1">
                    <a:lumMod val="50000"/>
                  </a:schemeClr>
                </a:solidFill>
                <a:latin typeface="黑体"/>
                <a:ea typeface="黑体"/>
                <a:cs typeface="黑体"/>
              </a:rPr>
              <a:t>6</a:t>
            </a:r>
            <a:r>
              <a:rPr lang="zh-CN" altLang="en-US" dirty="0">
                <a:solidFill>
                  <a:schemeClr val="accent1">
                    <a:lumMod val="50000"/>
                  </a:schemeClr>
                </a:solidFill>
                <a:latin typeface="黑体"/>
                <a:ea typeface="黑体"/>
                <a:cs typeface="黑体"/>
              </a:rPr>
              <a:t>月</a:t>
            </a:r>
            <a:r>
              <a:rPr lang="en-US" altLang="zh-CN" dirty="0">
                <a:solidFill>
                  <a:schemeClr val="accent1">
                    <a:lumMod val="50000"/>
                  </a:schemeClr>
                </a:solidFill>
                <a:latin typeface="黑体"/>
                <a:ea typeface="黑体"/>
                <a:cs typeface="黑体"/>
              </a:rPr>
              <a:t>19</a:t>
            </a:r>
            <a:r>
              <a:rPr lang="zh-CN" altLang="en-US" dirty="0">
                <a:solidFill>
                  <a:schemeClr val="accent1">
                    <a:lumMod val="50000"/>
                  </a:schemeClr>
                </a:solidFill>
                <a:latin typeface="黑体"/>
                <a:ea typeface="黑体"/>
                <a:cs typeface="黑体"/>
              </a:rPr>
              <a:t>日</a:t>
            </a:r>
            <a:endParaRPr lang="en-US" altLang="zh-CN" dirty="0">
              <a:solidFill>
                <a:schemeClr val="accent1">
                  <a:lumMod val="50000"/>
                </a:schemeClr>
              </a:solidFill>
              <a:latin typeface="黑体"/>
              <a:ea typeface="黑体"/>
              <a:cs typeface="黑体"/>
            </a:endParaRPr>
          </a:p>
        </p:txBody>
      </p:sp>
    </p:spTree>
    <p:extLst>
      <p:ext uri="{BB962C8B-B14F-4D97-AF65-F5344CB8AC3E}">
        <p14:creationId xmlns:p14="http://schemas.microsoft.com/office/powerpoint/2010/main" val="3720152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51584" y="332657"/>
            <a:ext cx="6984776" cy="597861"/>
          </a:xfrm>
        </p:spPr>
        <p:txBody>
          <a:bodyPr>
            <a:normAutofit/>
          </a:bodyPr>
          <a:lstStyle/>
          <a:p>
            <a:r>
              <a:rPr lang="zh-CN" altLang="en-US" sz="3200" dirty="0">
                <a:solidFill>
                  <a:schemeClr val="accent1">
                    <a:lumMod val="50000"/>
                  </a:schemeClr>
                </a:solidFill>
                <a:latin typeface="微软雅黑" pitchFamily="34" charset="-122"/>
                <a:ea typeface="微软雅黑" pitchFamily="34" charset="-122"/>
              </a:rPr>
              <a:t>概  要</a:t>
            </a:r>
          </a:p>
        </p:txBody>
      </p:sp>
      <p:sp>
        <p:nvSpPr>
          <p:cNvPr id="3" name="内容占位符 2"/>
          <p:cNvSpPr>
            <a:spLocks noGrp="1"/>
          </p:cNvSpPr>
          <p:nvPr>
            <p:ph idx="1"/>
          </p:nvPr>
        </p:nvSpPr>
        <p:spPr>
          <a:xfrm>
            <a:off x="2152650" y="1247876"/>
            <a:ext cx="7886700" cy="4917429"/>
          </a:xfrm>
        </p:spPr>
        <p:txBody>
          <a:bodyPr>
            <a:normAutofit fontScale="85000" lnSpcReduction="20000"/>
          </a:bodyPr>
          <a:lstStyle/>
          <a:p>
            <a:pPr marL="228600" lvl="1">
              <a:lnSpc>
                <a:spcPct val="150000"/>
              </a:lnSpc>
              <a:spcBef>
                <a:spcPts val="1000"/>
              </a:spcBef>
            </a:pP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概述（现状，降压目标）</a:t>
            </a:r>
            <a:endParaRPr lang="en-US" altLang="zh-CN" sz="2800" dirty="0">
              <a:solidFill>
                <a:schemeClr val="accent1">
                  <a:lumMod val="50000"/>
                </a:schemeClr>
              </a:solidFill>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高血压的药物治疗</a:t>
            </a:r>
            <a:endParaRPr lang="en-US" altLang="zh-CN" sz="28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启动药物治疗时机</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降压药物选择</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药物治疗方案（有合并症</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无合并症）</a:t>
            </a:r>
            <a:endParaRPr lang="en-US" altLang="zh-CN" sz="22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用药注意事项</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特殊人群：老年人，儿童及青少年，妊娠期，哺乳期</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685800" lvl="2">
              <a:lnSpc>
                <a:spcPct val="150000"/>
              </a:lnSpc>
              <a:spcBef>
                <a:spcPts val="1000"/>
              </a:spcBef>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综合干预管理（阿司匹林，他汀等）</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不适宜处方</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p>
          <a:p>
            <a:pPr marL="228600" lvl="1">
              <a:spcBef>
                <a:spcPts val="1000"/>
              </a:spcBef>
            </a:pPr>
            <a:endParaRPr lang="en-US" altLang="zh-CN" dirty="0">
              <a:latin typeface="微软雅黑" panose="020B0503020204020204" pitchFamily="34" charset="-122"/>
              <a:ea typeface="微软雅黑" panose="020B0503020204020204" pitchFamily="34" charset="-122"/>
            </a:endParaRPr>
          </a:p>
          <a:p>
            <a:pPr marL="228600" lvl="1">
              <a:spcBef>
                <a:spcPts val="1000"/>
              </a:spcBef>
            </a:pPr>
            <a:endParaRPr lang="en-US" altLang="zh-CN" dirty="0">
              <a:latin typeface="微软雅黑" panose="020B0503020204020204" pitchFamily="34" charset="-122"/>
              <a:ea typeface="微软雅黑" panose="020B0503020204020204" pitchFamily="34" charset="-122"/>
            </a:endParaRPr>
          </a:p>
          <a:p>
            <a:pPr marL="0" indent="0">
              <a:buNone/>
            </a:pPr>
            <a:endParaRPr lang="zh-CN" altLang="en-US" dirty="0"/>
          </a:p>
        </p:txBody>
      </p:sp>
    </p:spTree>
    <p:extLst>
      <p:ext uri="{BB962C8B-B14F-4D97-AF65-F5344CB8AC3E}">
        <p14:creationId xmlns:p14="http://schemas.microsoft.com/office/powerpoint/2010/main" val="2133606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965342DA-9F18-45AF-8B0F-ED6065B2E45F}"/>
              </a:ext>
            </a:extLst>
          </p:cNvPr>
          <p:cNvSpPr>
            <a:spLocks noGrp="1"/>
          </p:cNvSpPr>
          <p:nvPr>
            <p:ph type="title"/>
          </p:nvPr>
        </p:nvSpPr>
        <p:spPr>
          <a:xfrm>
            <a:off x="2271242" y="260649"/>
            <a:ext cx="8433271"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概述</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高血压病现状</a:t>
            </a:r>
          </a:p>
        </p:txBody>
      </p:sp>
      <p:sp>
        <p:nvSpPr>
          <p:cNvPr id="3" name="内容占位符 2">
            <a:extLst>
              <a:ext uri="{FF2B5EF4-FFF2-40B4-BE49-F238E27FC236}">
                <a16:creationId xmlns:a16="http://schemas.microsoft.com/office/drawing/2014/main" id="{3CDBA4A1-D506-41A1-8BBE-9FE0F5B86A41}"/>
              </a:ext>
            </a:extLst>
          </p:cNvPr>
          <p:cNvSpPr>
            <a:spLocks noGrp="1"/>
          </p:cNvSpPr>
          <p:nvPr>
            <p:ph idx="1"/>
          </p:nvPr>
        </p:nvSpPr>
        <p:spPr>
          <a:xfrm>
            <a:off x="1775520" y="1066945"/>
            <a:ext cx="8433270" cy="2794104"/>
          </a:xfrm>
          <a:ln>
            <a:solidFill>
              <a:schemeClr val="accent1">
                <a:lumMod val="50000"/>
              </a:schemeClr>
            </a:solidFill>
          </a:ln>
        </p:spPr>
        <p:txBody>
          <a:bodyPr>
            <a:normAutofit lnSpcReduction="10000"/>
          </a:bodyPr>
          <a:lstStyle/>
          <a:p>
            <a:pPr algn="l">
              <a:lnSpc>
                <a:spcPct val="17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中国高血压调查（</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China Hypertension </a:t>
            </a:r>
            <a:r>
              <a:rPr lang="en-US" altLang="zh-CN" sz="2000" b="0" dirty="0" err="1">
                <a:solidFill>
                  <a:schemeClr val="accent1">
                    <a:lumMod val="50000"/>
                  </a:schemeClr>
                </a:solidFill>
                <a:latin typeface="微软雅黑" panose="020B0503020204020204" pitchFamily="34" charset="-122"/>
                <a:ea typeface="微软雅黑" panose="020B0503020204020204" pitchFamily="34" charset="-122"/>
              </a:rPr>
              <a:t>Survey,CHS</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 显示，高血压已累及我国约</a:t>
            </a:r>
            <a:r>
              <a:rPr lang="en-US" altLang="zh-CN" sz="2000" dirty="0">
                <a:solidFill>
                  <a:srgbClr val="FF0000"/>
                </a:solidFill>
                <a:latin typeface="微软雅黑" panose="020B0503020204020204" pitchFamily="34" charset="-122"/>
                <a:ea typeface="微软雅黑" panose="020B0503020204020204" pitchFamily="34" charset="-122"/>
              </a:rPr>
              <a:t>2.45</a:t>
            </a:r>
            <a:r>
              <a:rPr lang="zh-CN" altLang="en-US" sz="2000" dirty="0">
                <a:solidFill>
                  <a:srgbClr val="FF0000"/>
                </a:solidFill>
                <a:latin typeface="微软雅黑" panose="020B0503020204020204" pitchFamily="34" charset="-122"/>
                <a:ea typeface="微软雅黑" panose="020B0503020204020204" pitchFamily="34" charset="-122"/>
              </a:rPr>
              <a:t>亿</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成人，年龄≥１８岁居民高血压患病标化率</a:t>
            </a:r>
            <a:r>
              <a:rPr lang="en-US" altLang="zh-CN" sz="2000" dirty="0">
                <a:solidFill>
                  <a:srgbClr val="FF0000"/>
                </a:solidFill>
                <a:latin typeface="微软雅黑" panose="020B0503020204020204" pitchFamily="34" charset="-122"/>
                <a:ea typeface="微软雅黑" panose="020B0503020204020204" pitchFamily="34" charset="-122"/>
              </a:rPr>
              <a:t>23.2</a:t>
            </a:r>
            <a:r>
              <a:rPr lang="zh-CN" altLang="en-US" sz="2000" dirty="0">
                <a:solidFill>
                  <a:srgbClr val="FF0000"/>
                </a:solidFill>
                <a:latin typeface="微软雅黑" panose="020B0503020204020204" pitchFamily="34" charset="-122"/>
                <a:ea typeface="微软雅黑" panose="020B0503020204020204" pitchFamily="34" charset="-122"/>
              </a:rPr>
              <a:t>％</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baseline="300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gn="l">
              <a:lnSpc>
                <a:spcPct val="17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高血压是</a:t>
            </a:r>
            <a:r>
              <a:rPr lang="zh-CN" altLang="en-US" sz="2000" dirty="0">
                <a:solidFill>
                  <a:srgbClr val="FF0000"/>
                </a:solidFill>
                <a:latin typeface="微软雅黑" panose="020B0503020204020204" pitchFamily="34" charset="-122"/>
                <a:ea typeface="微软雅黑" panose="020B0503020204020204" pitchFamily="34" charset="-122"/>
              </a:rPr>
              <a:t>心血管病</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和</a:t>
            </a:r>
            <a:r>
              <a:rPr lang="zh-CN" altLang="en-US" sz="2000" dirty="0">
                <a:solidFill>
                  <a:srgbClr val="FF0000"/>
                </a:solidFill>
                <a:latin typeface="微软雅黑" panose="020B0503020204020204" pitchFamily="34" charset="-122"/>
                <a:ea typeface="微软雅黑" panose="020B0503020204020204" pitchFamily="34" charset="-122"/>
              </a:rPr>
              <a:t>肾功能不全</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的主要危险因素，也是导致我国城乡</a:t>
            </a:r>
            <a:r>
              <a:rPr lang="zh-CN" altLang="en-US" sz="2000" dirty="0">
                <a:solidFill>
                  <a:srgbClr val="FF0000"/>
                </a:solidFill>
                <a:latin typeface="微软雅黑" panose="020B0503020204020204" pitchFamily="34" charset="-122"/>
                <a:ea typeface="微软雅黑" panose="020B0503020204020204" pitchFamily="34" charset="-122"/>
              </a:rPr>
              <a:t>居民死亡的主要原因</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baseline="30000" dirty="0">
                <a:solidFill>
                  <a:schemeClr val="accent1">
                    <a:lumMod val="50000"/>
                  </a:schemeClr>
                </a:solidFill>
                <a:latin typeface="微软雅黑" panose="020B0503020204020204" pitchFamily="34" charset="-122"/>
                <a:ea typeface="微软雅黑" panose="020B0503020204020204" pitchFamily="34" charset="-122"/>
              </a:rPr>
              <a:t>1-2</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gn="l">
              <a:lnSpc>
                <a:spcPct val="17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我国目前高血压的</a:t>
            </a:r>
            <a:r>
              <a:rPr lang="zh-CN" altLang="en-US" sz="2000" dirty="0">
                <a:solidFill>
                  <a:srgbClr val="FF0000"/>
                </a:solidFill>
                <a:latin typeface="微软雅黑" panose="020B0503020204020204" pitchFamily="34" charset="-122"/>
                <a:ea typeface="微软雅黑" panose="020B0503020204020204" pitchFamily="34" charset="-122"/>
              </a:rPr>
              <a:t>知晓率、治疗率和控制率</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仍处于</a:t>
            </a:r>
            <a:r>
              <a:rPr lang="zh-CN" altLang="en-US" sz="2000" dirty="0">
                <a:solidFill>
                  <a:srgbClr val="FF0000"/>
                </a:solidFill>
                <a:latin typeface="微软雅黑" panose="020B0503020204020204" pitchFamily="34" charset="-122"/>
                <a:ea typeface="微软雅黑" panose="020B0503020204020204" pitchFamily="34" charset="-122"/>
              </a:rPr>
              <a:t>较低</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水平</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baseline="30000" dirty="0">
                <a:solidFill>
                  <a:schemeClr val="accent1">
                    <a:lumMod val="50000"/>
                  </a:schemeClr>
                </a:solidFill>
                <a:latin typeface="微软雅黑" panose="020B0503020204020204" pitchFamily="34" charset="-122"/>
                <a:ea typeface="微软雅黑" panose="020B0503020204020204" pitchFamily="34" charset="-122"/>
              </a:rPr>
              <a:t>1-2</a:t>
            </a:r>
            <a:r>
              <a:rPr lang="zh-CN" altLang="en-US" sz="2000" b="0" baseline="30000" dirty="0">
                <a:solidFill>
                  <a:schemeClr val="accent1">
                    <a:lumMod val="50000"/>
                  </a:schemeClr>
                </a:solidFill>
                <a:latin typeface="微软雅黑" panose="020B0503020204020204" pitchFamily="34" charset="-122"/>
                <a:ea typeface="微软雅黑" panose="020B0503020204020204" pitchFamily="34" charset="-122"/>
              </a:rPr>
              <a:t>］ </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文本框 4">
            <a:extLst>
              <a:ext uri="{FF2B5EF4-FFF2-40B4-BE49-F238E27FC236}">
                <a16:creationId xmlns:a16="http://schemas.microsoft.com/office/drawing/2014/main" id="{EA97B761-B671-4CD4-B80D-A371E376EA33}"/>
              </a:ext>
            </a:extLst>
          </p:cNvPr>
          <p:cNvSpPr txBox="1"/>
          <p:nvPr/>
        </p:nvSpPr>
        <p:spPr>
          <a:xfrm>
            <a:off x="2999656" y="5889466"/>
            <a:ext cx="7704856" cy="707886"/>
          </a:xfrm>
          <a:prstGeom prst="rect">
            <a:avLst/>
          </a:prstGeom>
          <a:noFill/>
        </p:spPr>
        <p:txBody>
          <a:bodyPr wrap="square" rtlCol="0">
            <a:spAutoFit/>
          </a:bodyPr>
          <a:lstStyle/>
          <a:p>
            <a:pPr algn="l"/>
            <a:r>
              <a:rPr lang="en-US" altLang="zh-CN" sz="1000" dirty="0">
                <a:latin typeface="Times New Roman" panose="02020603050405020304" pitchFamily="18" charset="0"/>
              </a:rPr>
              <a:t>[1]</a:t>
            </a:r>
            <a:r>
              <a:rPr lang="zh-CN" altLang="en-US" sz="1000" dirty="0">
                <a:latin typeface="Times New Roman" panose="02020603050405020304" pitchFamily="18" charset="0"/>
              </a:rPr>
              <a:t> </a:t>
            </a:r>
            <a:r>
              <a:rPr lang="en-US" altLang="zh-CN" sz="1000" dirty="0">
                <a:latin typeface="Times New Roman" panose="02020603050405020304" pitchFamily="18" charset="0"/>
              </a:rPr>
              <a:t>Wang</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Z.Chen</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Z.Zhang</a:t>
            </a:r>
            <a:r>
              <a:rPr lang="zh-CN" altLang="en-US" sz="1000" dirty="0">
                <a:latin typeface="Times New Roman" panose="02020603050405020304" pitchFamily="18" charset="0"/>
              </a:rPr>
              <a:t> </a:t>
            </a:r>
            <a:r>
              <a:rPr lang="en-US" altLang="zh-CN" sz="1000" dirty="0">
                <a:latin typeface="Times New Roman" panose="02020603050405020304" pitchFamily="18" charset="0"/>
              </a:rPr>
              <a:t>L.et</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al.Status</a:t>
            </a:r>
            <a:r>
              <a:rPr lang="zh-CN" altLang="en-US" sz="1000" dirty="0">
                <a:latin typeface="Times New Roman" panose="02020603050405020304" pitchFamily="18" charset="0"/>
              </a:rPr>
              <a:t> </a:t>
            </a:r>
            <a:r>
              <a:rPr lang="en-US" altLang="zh-CN" sz="1000" dirty="0">
                <a:latin typeface="Times New Roman" panose="02020603050405020304" pitchFamily="18" charset="0"/>
              </a:rPr>
              <a:t>of</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hypeitension</a:t>
            </a:r>
            <a:r>
              <a:rPr lang="zh-CN" altLang="en-US" sz="1000" dirty="0">
                <a:latin typeface="Times New Roman" panose="02020603050405020304" pitchFamily="18" charset="0"/>
              </a:rPr>
              <a:t> </a:t>
            </a:r>
            <a:r>
              <a:rPr lang="en-US" altLang="zh-CN" sz="1000" dirty="0">
                <a:latin typeface="Times New Roman" panose="02020603050405020304" pitchFamily="18" charset="0"/>
              </a:rPr>
              <a:t>in</a:t>
            </a:r>
            <a:r>
              <a:rPr lang="zh-CN" altLang="en-US" sz="1000" dirty="0">
                <a:latin typeface="Times New Roman" panose="02020603050405020304" pitchFamily="18" charset="0"/>
              </a:rPr>
              <a:t> </a:t>
            </a:r>
            <a:r>
              <a:rPr lang="en-US" altLang="zh-CN" sz="1000" dirty="0" err="1">
                <a:latin typeface="Times New Roman" panose="02020603050405020304" pitchFamily="18" charset="0"/>
              </a:rPr>
              <a:t>China:results</a:t>
            </a:r>
            <a:r>
              <a:rPr lang="en-US" altLang="zh-CN" sz="1000" dirty="0">
                <a:latin typeface="Times New Roman" panose="02020603050405020304" pitchFamily="18" charset="0"/>
              </a:rPr>
              <a:t> from the China hypertension survey.2012-2015[J].Circulation 2018.137(22)2344-2356</a:t>
            </a:r>
          </a:p>
          <a:p>
            <a:pPr algn="l"/>
            <a:r>
              <a:rPr lang="en-US" altLang="zh-CN" sz="1000" dirty="0">
                <a:latin typeface="Times New Roman" panose="02020603050405020304" pitchFamily="18" charset="0"/>
              </a:rPr>
              <a:t>[2]</a:t>
            </a:r>
            <a:r>
              <a:rPr lang="zh-CN" altLang="en-US" sz="1000" dirty="0">
                <a:latin typeface="Times New Roman" panose="02020603050405020304" pitchFamily="18" charset="0"/>
              </a:rPr>
              <a:t> 中国高血压防治指南修订委员会，高血压联盟（中国），中华医学会心血管病学分会中国医师协会高血压专业委员会，等．中国高血压防治指南（</a:t>
            </a:r>
            <a:r>
              <a:rPr lang="en-US" altLang="zh-CN" sz="1000" dirty="0">
                <a:latin typeface="Times New Roman" panose="02020603050405020304" pitchFamily="18" charset="0"/>
              </a:rPr>
              <a:t>2018</a:t>
            </a:r>
            <a:r>
              <a:rPr lang="zh-CN" altLang="en-US" sz="1000" dirty="0">
                <a:latin typeface="Times New Roman" panose="02020603050405020304" pitchFamily="18" charset="0"/>
              </a:rPr>
              <a:t>年修订版）</a:t>
            </a:r>
            <a:r>
              <a:rPr lang="en-US" altLang="zh-CN" sz="1000" dirty="0">
                <a:latin typeface="Times New Roman" panose="02020603050405020304" pitchFamily="18" charset="0"/>
              </a:rPr>
              <a:t>[J]</a:t>
            </a:r>
            <a:r>
              <a:rPr lang="zh-CN" altLang="en-US" sz="1000" dirty="0">
                <a:latin typeface="Times New Roman" panose="02020603050405020304" pitchFamily="18" charset="0"/>
              </a:rPr>
              <a:t>．中国心血管杂志，</a:t>
            </a:r>
            <a:r>
              <a:rPr lang="en-US" altLang="zh-CN" sz="1000" dirty="0">
                <a:latin typeface="Times New Roman" panose="02020603050405020304" pitchFamily="18" charset="0"/>
              </a:rPr>
              <a:t>2019.24(1)24-56</a:t>
            </a:r>
            <a:endParaRPr lang="zh-CN" altLang="en-US" sz="1000" dirty="0">
              <a:latin typeface="Times New Roman" panose="02020603050405020304" pitchFamily="18" charset="0"/>
            </a:endParaRPr>
          </a:p>
        </p:txBody>
      </p:sp>
      <p:sp>
        <p:nvSpPr>
          <p:cNvPr id="6" name="内容占位符 2">
            <a:extLst>
              <a:ext uri="{FF2B5EF4-FFF2-40B4-BE49-F238E27FC236}">
                <a16:creationId xmlns:a16="http://schemas.microsoft.com/office/drawing/2014/main" id="{AF1854B9-2A7E-4723-9890-512D11E00981}"/>
              </a:ext>
            </a:extLst>
          </p:cNvPr>
          <p:cNvSpPr txBox="1">
            <a:spLocks/>
          </p:cNvSpPr>
          <p:nvPr/>
        </p:nvSpPr>
        <p:spPr>
          <a:xfrm>
            <a:off x="2817812" y="3429001"/>
            <a:ext cx="2270076" cy="1726237"/>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2800" b="1" kern="1200">
                <a:solidFill>
                  <a:schemeClr val="tx1"/>
                </a:solidFill>
                <a:latin typeface="+mn-ea"/>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400" b="1" kern="1200">
                <a:solidFill>
                  <a:schemeClr val="tx1"/>
                </a:solidFill>
                <a:latin typeface="+mn-ea"/>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000" b="1" kern="1200">
                <a:solidFill>
                  <a:schemeClr val="tx1"/>
                </a:solidFill>
                <a:latin typeface="+mn-ea"/>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zh-CN" altLang="en-US" sz="1600" baseline="30000" dirty="0">
              <a:latin typeface="微软雅黑" panose="020B0503020204020204" pitchFamily="34" charset="-122"/>
              <a:ea typeface="微软雅黑" panose="020B0503020204020204" pitchFamily="34" charset="-122"/>
            </a:endParaRPr>
          </a:p>
        </p:txBody>
      </p:sp>
      <p:graphicFrame>
        <p:nvGraphicFramePr>
          <p:cNvPr id="9" name="图示 8">
            <a:extLst>
              <a:ext uri="{FF2B5EF4-FFF2-40B4-BE49-F238E27FC236}">
                <a16:creationId xmlns:a16="http://schemas.microsoft.com/office/drawing/2014/main" id="{E7BF21E3-8BE8-47BB-8252-0B4C5AA13882}"/>
              </a:ext>
            </a:extLst>
          </p:cNvPr>
          <p:cNvGraphicFramePr/>
          <p:nvPr>
            <p:extLst>
              <p:ext uri="{D42A27DB-BD31-4B8C-83A1-F6EECF244321}">
                <p14:modId xmlns:p14="http://schemas.microsoft.com/office/powerpoint/2010/main" val="1536927018"/>
              </p:ext>
            </p:extLst>
          </p:nvPr>
        </p:nvGraphicFramePr>
        <p:xfrm>
          <a:off x="1920240" y="3801234"/>
          <a:ext cx="8011294" cy="20882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5799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62CE823C-D0D9-40B0-BB89-AA8E0A25E1E6}"/>
              </a:ext>
            </a:extLst>
          </p:cNvPr>
          <p:cNvPicPr>
            <a:picLocks noChangeAspect="1"/>
          </p:cNvPicPr>
          <p:nvPr/>
        </p:nvPicPr>
        <p:blipFill>
          <a:blip r:embed="rId2"/>
          <a:stretch>
            <a:fillRect/>
          </a:stretch>
        </p:blipFill>
        <p:spPr>
          <a:xfrm>
            <a:off x="1524000" y="4132420"/>
            <a:ext cx="9144000" cy="2501274"/>
          </a:xfrm>
          <a:prstGeom prst="rect">
            <a:avLst/>
          </a:prstGeom>
        </p:spPr>
      </p:pic>
      <p:sp>
        <p:nvSpPr>
          <p:cNvPr id="3" name="内容占位符 2">
            <a:extLst>
              <a:ext uri="{FF2B5EF4-FFF2-40B4-BE49-F238E27FC236}">
                <a16:creationId xmlns:a16="http://schemas.microsoft.com/office/drawing/2014/main" id="{D5ACB7FD-41F6-4E59-961F-AC179EBB759F}"/>
              </a:ext>
            </a:extLst>
          </p:cNvPr>
          <p:cNvSpPr>
            <a:spLocks noGrp="1"/>
          </p:cNvSpPr>
          <p:nvPr>
            <p:ph idx="1"/>
          </p:nvPr>
        </p:nvSpPr>
        <p:spPr>
          <a:xfrm>
            <a:off x="2152650" y="1247876"/>
            <a:ext cx="7886700" cy="2829197"/>
          </a:xfrm>
          <a:ln>
            <a:solidFill>
              <a:schemeClr val="tx1"/>
            </a:solidFill>
          </a:ln>
        </p:spPr>
        <p:txBody>
          <a:bodyPr>
            <a:normAutofit lnSpcReduction="10000"/>
          </a:bodyPr>
          <a:lstStyle/>
          <a:p>
            <a:pPr>
              <a:lnSpc>
                <a:spcPct val="170000"/>
              </a:lnSpc>
              <a:buFont typeface="Wingdings" panose="05000000000000000000" pitchFamily="2" charset="2"/>
              <a:buChar char="ü"/>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诊室血压诊断标准</a:t>
            </a:r>
            <a:r>
              <a:rPr lang="en-US" altLang="zh-CN" sz="2000" dirty="0">
                <a:solidFill>
                  <a:srgbClr val="FF0000"/>
                </a:solidFill>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以诊室血压测量结果为主要诊断依据</a:t>
            </a:r>
            <a:r>
              <a:rPr lang="en-US" altLang="zh-CN" sz="2000" dirty="0">
                <a:solidFill>
                  <a:srgbClr val="FF0000"/>
                </a:solidFill>
                <a:latin typeface="微软雅黑" panose="020B0503020204020204" pitchFamily="34" charset="-122"/>
                <a:ea typeface="微软雅黑" panose="020B0503020204020204" pitchFamily="34" charset="-122"/>
              </a:rPr>
              <a:t>)</a:t>
            </a:r>
          </a:p>
          <a:p>
            <a:pPr marL="0" indent="0">
              <a:lnSpc>
                <a:spcPct val="170000"/>
              </a:lnSpc>
              <a:buNone/>
            </a:pPr>
            <a:r>
              <a:rPr lang="en-US" altLang="zh-CN" sz="2000" b="0" dirty="0">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首诊发现</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收缩压</a:t>
            </a:r>
            <a:r>
              <a:rPr lang="zh-CN" altLang="en-US" sz="2000" b="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 140mmHg </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和</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或舒张压</a:t>
            </a:r>
            <a:r>
              <a:rPr lang="zh-CN" altLang="en-US" sz="2000" b="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 90mmHg</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建议在</a:t>
            </a:r>
            <a:r>
              <a:rPr lang="en-US" altLang="zh-CN" sz="2000" dirty="0">
                <a:solidFill>
                  <a:srgbClr val="FF0000"/>
                </a:solidFill>
                <a:latin typeface="微软雅黑" panose="020B0503020204020204" pitchFamily="34" charset="-122"/>
                <a:ea typeface="微软雅黑" panose="020B0503020204020204" pitchFamily="34" charset="-122"/>
              </a:rPr>
              <a:t>4 </a:t>
            </a:r>
            <a:r>
              <a:rPr lang="zh-CN" altLang="en-US" sz="2000" dirty="0">
                <a:solidFill>
                  <a:srgbClr val="FF0000"/>
                </a:solidFill>
                <a:latin typeface="微软雅黑" panose="020B0503020204020204" pitchFamily="34" charset="-122"/>
                <a:ea typeface="微软雅黑" panose="020B0503020204020204" pitchFamily="34" charset="-122"/>
              </a:rPr>
              <a:t>周内复查两次</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非同日</a:t>
            </a:r>
            <a:r>
              <a:rPr lang="en-US" altLang="zh-CN" sz="2000" dirty="0">
                <a:solidFill>
                  <a:srgbClr val="FF0000"/>
                </a:solidFill>
                <a:latin typeface="微软雅黑" panose="020B0503020204020204" pitchFamily="34" charset="-122"/>
                <a:ea typeface="微软雅黑" panose="020B0503020204020204" pitchFamily="34" charset="-122"/>
              </a:rPr>
              <a:t>3 </a:t>
            </a:r>
            <a:r>
              <a:rPr lang="zh-CN" altLang="en-US" sz="2000" dirty="0">
                <a:solidFill>
                  <a:srgbClr val="FF0000"/>
                </a:solidFill>
                <a:latin typeface="微软雅黑" panose="020B0503020204020204" pitchFamily="34" charset="-122"/>
                <a:ea typeface="微软雅黑" panose="020B0503020204020204" pitchFamily="34" charset="-122"/>
              </a:rPr>
              <a:t>次</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测量均达到上述诊断界值，即可确诊。</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marL="0" indent="0">
              <a:buNone/>
            </a:pP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marL="0" indent="0">
              <a:buNone/>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诊断不确定，或怀疑“白大衣高血压”或“隐蔽性高血压”，可结合动态血压监测或家庭自测血压辅助诊断</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marL="0" indent="0">
              <a:buNone/>
            </a:pPr>
            <a:endParaRPr lang="en-US" altLang="zh-CN" dirty="0">
              <a:latin typeface="微软雅黑" panose="020B0503020204020204" pitchFamily="34" charset="-122"/>
              <a:ea typeface="微软雅黑" panose="020B0503020204020204" pitchFamily="34" charset="-122"/>
              <a:cs typeface="宋体" panose="02010600030101010101" pitchFamily="2" charset="-122"/>
            </a:endParaRPr>
          </a:p>
          <a:p>
            <a:pPr marL="0" indent="0">
              <a:buNone/>
            </a:pPr>
            <a:endParaRPr lang="en-US" altLang="zh-CN" dirty="0"/>
          </a:p>
          <a:p>
            <a:pPr marL="0" indent="0">
              <a:buNone/>
            </a:pPr>
            <a:endParaRPr lang="zh-CN" altLang="en-US" dirty="0"/>
          </a:p>
        </p:txBody>
      </p:sp>
      <p:sp>
        <p:nvSpPr>
          <p:cNvPr id="4" name="标题 1">
            <a:extLst>
              <a:ext uri="{FF2B5EF4-FFF2-40B4-BE49-F238E27FC236}">
                <a16:creationId xmlns:a16="http://schemas.microsoft.com/office/drawing/2014/main" id="{376B20FB-C9B9-47AA-8CC3-900178259D3F}"/>
              </a:ext>
            </a:extLst>
          </p:cNvPr>
          <p:cNvSpPr txBox="1">
            <a:spLocks/>
          </p:cNvSpPr>
          <p:nvPr/>
        </p:nvSpPr>
        <p:spPr>
          <a:xfrm>
            <a:off x="2387129" y="357294"/>
            <a:ext cx="6984776" cy="5978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概述</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sym typeface="Arial" panose="020B0604020202020204" pitchFamily="34" charset="0"/>
              </a:rPr>
              <a:t>高血压患者的诊断</a:t>
            </a:r>
            <a:endParaRPr lang="zh-CN" altLang="en-US" sz="3200" b="1" dirty="0">
              <a:solidFill>
                <a:schemeClr val="accent1">
                  <a:lumMod val="50000"/>
                </a:schemeClr>
              </a:solidFill>
            </a:endParaRPr>
          </a:p>
        </p:txBody>
      </p:sp>
      <p:sp>
        <p:nvSpPr>
          <p:cNvPr id="5" name="矩形 4">
            <a:extLst>
              <a:ext uri="{FF2B5EF4-FFF2-40B4-BE49-F238E27FC236}">
                <a16:creationId xmlns:a16="http://schemas.microsoft.com/office/drawing/2014/main" id="{2D0A9908-68CA-4235-AC47-55DDE5BA8C93}"/>
              </a:ext>
            </a:extLst>
          </p:cNvPr>
          <p:cNvSpPr/>
          <p:nvPr/>
        </p:nvSpPr>
        <p:spPr>
          <a:xfrm>
            <a:off x="7968208" y="6495195"/>
            <a:ext cx="2520280" cy="276999"/>
          </a:xfrm>
          <a:prstGeom prst="rect">
            <a:avLst/>
          </a:prstGeom>
          <a:solidFill>
            <a:schemeClr val="bg1"/>
          </a:solidFill>
        </p:spPr>
        <p:txBody>
          <a:bodyPr wrap="square">
            <a:spAutoFit/>
          </a:bodyPr>
          <a:lstStyle/>
          <a:p>
            <a:pPr algn="ctr"/>
            <a:r>
              <a:rPr lang="zh-CN" altLang="en-US" sz="1200" b="1" dirty="0"/>
              <a:t>高血压基层诊疗指南</a:t>
            </a:r>
            <a:r>
              <a:rPr lang="en-US" altLang="zh-CN" sz="1200" b="1" dirty="0"/>
              <a:t>2020</a:t>
            </a:r>
            <a:endParaRPr lang="zh-CN" altLang="en-US" sz="1200" b="1" dirty="0"/>
          </a:p>
        </p:txBody>
      </p:sp>
    </p:spTree>
    <p:extLst>
      <p:ext uri="{BB962C8B-B14F-4D97-AF65-F5344CB8AC3E}">
        <p14:creationId xmlns:p14="http://schemas.microsoft.com/office/powerpoint/2010/main" val="193263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7406321" y="4195594"/>
            <a:ext cx="2290699" cy="40011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80 </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岁及以上</a:t>
            </a:r>
          </a:p>
        </p:txBody>
      </p:sp>
      <p:sp>
        <p:nvSpPr>
          <p:cNvPr id="15" name="矩形 14"/>
          <p:cNvSpPr/>
          <p:nvPr/>
        </p:nvSpPr>
        <p:spPr>
          <a:xfrm>
            <a:off x="1796609" y="4470124"/>
            <a:ext cx="3472731" cy="961289"/>
          </a:xfrm>
          <a:prstGeom prst="rect">
            <a:avLst/>
          </a:prstGeom>
          <a:solidFill>
            <a:schemeClr val="bg2"/>
          </a:solidFill>
        </p:spPr>
        <p:txBody>
          <a:bodyPr wrap="square">
            <a:spAutoFit/>
          </a:bodyPr>
          <a:lstStyle/>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如能耐受</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应降至</a:t>
            </a:r>
            <a:r>
              <a:rPr lang="en-US" altLang="zh-CN" sz="2000" b="1" dirty="0">
                <a:solidFill>
                  <a:srgbClr val="FF0000"/>
                </a:solidFill>
                <a:latin typeface="微软雅黑" panose="020B0503020204020204" pitchFamily="34" charset="-122"/>
                <a:ea typeface="微软雅黑" panose="020B0503020204020204" pitchFamily="34" charset="-122"/>
              </a:rPr>
              <a:t>130/80 </a:t>
            </a: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mmHg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以下</a:t>
            </a:r>
          </a:p>
        </p:txBody>
      </p:sp>
      <p:sp>
        <p:nvSpPr>
          <p:cNvPr id="4" name="下箭头 11"/>
          <p:cNvSpPr/>
          <p:nvPr/>
        </p:nvSpPr>
        <p:spPr>
          <a:xfrm rot="4368884">
            <a:off x="5240266" y="2007019"/>
            <a:ext cx="970903"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5" name="下箭头 11"/>
          <p:cNvSpPr/>
          <p:nvPr/>
        </p:nvSpPr>
        <p:spPr>
          <a:xfrm rot="20821995">
            <a:off x="4925598" y="3007466"/>
            <a:ext cx="970902"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6" name="下箭头 11"/>
          <p:cNvSpPr/>
          <p:nvPr/>
        </p:nvSpPr>
        <p:spPr>
          <a:xfrm rot="15242877">
            <a:off x="5980834" y="3331443"/>
            <a:ext cx="970903"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9" name="下箭头 11"/>
          <p:cNvSpPr/>
          <p:nvPr/>
        </p:nvSpPr>
        <p:spPr>
          <a:xfrm rot="9466551">
            <a:off x="6218952" y="2267504"/>
            <a:ext cx="970902" cy="1838495"/>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20080"/>
              <a:gd name="connsiteY0" fmla="*/ 2808312 h 3168352"/>
              <a:gd name="connsiteX1" fmla="*/ 180020 w 720080"/>
              <a:gd name="connsiteY1" fmla="*/ 2808312 h 3168352"/>
              <a:gd name="connsiteX2" fmla="*/ 540060 w 720080"/>
              <a:gd name="connsiteY2" fmla="*/ 0 h 3168352"/>
              <a:gd name="connsiteX3" fmla="*/ 540060 w 720080"/>
              <a:gd name="connsiteY3" fmla="*/ 2808312 h 3168352"/>
              <a:gd name="connsiteX4" fmla="*/ 720080 w 720080"/>
              <a:gd name="connsiteY4" fmla="*/ 2808312 h 3168352"/>
              <a:gd name="connsiteX5" fmla="*/ 360040 w 720080"/>
              <a:gd name="connsiteY5" fmla="*/ 3168352 h 3168352"/>
              <a:gd name="connsiteX6" fmla="*/ 0 w 720080"/>
              <a:gd name="connsiteY6" fmla="*/ 2808312 h 3168352"/>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752331"/>
              <a:gd name="connsiteY0" fmla="*/ 3085897 h 3445937"/>
              <a:gd name="connsiteX1" fmla="*/ 180020 w 752331"/>
              <a:gd name="connsiteY1" fmla="*/ 3085897 h 3445937"/>
              <a:gd name="connsiteX2" fmla="*/ 752331 w 752331"/>
              <a:gd name="connsiteY2" fmla="*/ 0 h 3445937"/>
              <a:gd name="connsiteX3" fmla="*/ 540060 w 752331"/>
              <a:gd name="connsiteY3" fmla="*/ 3085897 h 3445937"/>
              <a:gd name="connsiteX4" fmla="*/ 720080 w 752331"/>
              <a:gd name="connsiteY4" fmla="*/ 3085897 h 3445937"/>
              <a:gd name="connsiteX5" fmla="*/ 360040 w 752331"/>
              <a:gd name="connsiteY5" fmla="*/ 3445937 h 3445937"/>
              <a:gd name="connsiteX6" fmla="*/ 0 w 752331"/>
              <a:gd name="connsiteY6" fmla="*/ 3085897 h 3445937"/>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21214"/>
              <a:gd name="connsiteY0" fmla="*/ 2643005 h 3003045"/>
              <a:gd name="connsiteX1" fmla="*/ 180020 w 1521214"/>
              <a:gd name="connsiteY1" fmla="*/ 2643005 h 3003045"/>
              <a:gd name="connsiteX2" fmla="*/ 1521214 w 1521214"/>
              <a:gd name="connsiteY2" fmla="*/ 0 h 3003045"/>
              <a:gd name="connsiteX3" fmla="*/ 540060 w 1521214"/>
              <a:gd name="connsiteY3" fmla="*/ 2643005 h 3003045"/>
              <a:gd name="connsiteX4" fmla="*/ 720080 w 1521214"/>
              <a:gd name="connsiteY4" fmla="*/ 2643005 h 3003045"/>
              <a:gd name="connsiteX5" fmla="*/ 360040 w 1521214"/>
              <a:gd name="connsiteY5" fmla="*/ 3003045 h 3003045"/>
              <a:gd name="connsiteX6" fmla="*/ 0 w 1521214"/>
              <a:gd name="connsiteY6" fmla="*/ 2643005 h 3003045"/>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 name="connsiteX0" fmla="*/ 0 w 1553538"/>
              <a:gd name="connsiteY0" fmla="*/ 2581732 h 2941772"/>
              <a:gd name="connsiteX1" fmla="*/ 180020 w 1553538"/>
              <a:gd name="connsiteY1" fmla="*/ 2581732 h 2941772"/>
              <a:gd name="connsiteX2" fmla="*/ 1553538 w 1553538"/>
              <a:gd name="connsiteY2" fmla="*/ 0 h 2941772"/>
              <a:gd name="connsiteX3" fmla="*/ 540060 w 1553538"/>
              <a:gd name="connsiteY3" fmla="*/ 2581732 h 2941772"/>
              <a:gd name="connsiteX4" fmla="*/ 720080 w 1553538"/>
              <a:gd name="connsiteY4" fmla="*/ 2581732 h 2941772"/>
              <a:gd name="connsiteX5" fmla="*/ 360040 w 1553538"/>
              <a:gd name="connsiteY5" fmla="*/ 2941772 h 2941772"/>
              <a:gd name="connsiteX6" fmla="*/ 0 w 1553538"/>
              <a:gd name="connsiteY6" fmla="*/ 2581732 h 2941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11" name="矩形 10"/>
          <p:cNvSpPr/>
          <p:nvPr/>
        </p:nvSpPr>
        <p:spPr>
          <a:xfrm>
            <a:off x="1847529" y="2026743"/>
            <a:ext cx="2685295" cy="369332"/>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一般高血压患者</a:t>
            </a:r>
          </a:p>
        </p:txBody>
      </p:sp>
      <p:sp>
        <p:nvSpPr>
          <p:cNvPr id="12" name="矩形 11"/>
          <p:cNvSpPr/>
          <p:nvPr/>
        </p:nvSpPr>
        <p:spPr>
          <a:xfrm>
            <a:off x="1847529" y="2459242"/>
            <a:ext cx="2685295" cy="461665"/>
          </a:xfrm>
          <a:prstGeom prst="rect">
            <a:avLst/>
          </a:prstGeom>
          <a:solidFill>
            <a:schemeClr val="bg2"/>
          </a:solidFill>
        </p:spPr>
        <p:txBody>
          <a:bodyPr wrap="square">
            <a:spAutoFit/>
          </a:bodyPr>
          <a:lstStyle/>
          <a:p>
            <a:pPr algn="just"/>
            <a:r>
              <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&lt;</a:t>
            </a:r>
            <a:r>
              <a:rPr lang="en-US" altLang="zh-CN" sz="2400" dirty="0">
                <a:latin typeface="微软雅黑" panose="020B0503020204020204" pitchFamily="34" charset="-122"/>
                <a:ea typeface="微软雅黑" panose="020B0503020204020204" pitchFamily="34" charset="-122"/>
                <a:cs typeface="宋体" panose="02010600030101010101" pitchFamily="2" charset="-122"/>
              </a:rPr>
              <a:t> </a:t>
            </a:r>
            <a:r>
              <a:rPr lang="en-US" altLang="zh-CN" sz="2400" b="1" dirty="0">
                <a:solidFill>
                  <a:srgbClr val="FF0000"/>
                </a:solidFill>
                <a:latin typeface="微软雅黑" panose="020B0503020204020204" pitchFamily="34" charset="-122"/>
                <a:ea typeface="微软雅黑" panose="020B0503020204020204" pitchFamily="34" charset="-122"/>
              </a:rPr>
              <a:t>140/90</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 mmHg</a:t>
            </a:r>
            <a:endParaRPr lang="zh-CN" altLang="en-US" sz="24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1796609" y="3531292"/>
            <a:ext cx="2829311" cy="92333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zh-CN" altLang="en-US" dirty="0">
                <a:solidFill>
                  <a:schemeClr val="accent1">
                    <a:lumMod val="50000"/>
                  </a:schemeClr>
                </a:solidFill>
                <a:latin typeface="微软雅黑" panose="020B0503020204020204" pitchFamily="34" charset="-122"/>
                <a:ea typeface="微软雅黑" panose="020B0503020204020204" pitchFamily="34" charset="-122"/>
              </a:rPr>
              <a:t>合并</a:t>
            </a:r>
            <a:r>
              <a:rPr lang="zh-CN" altLang="en-US" b="1" u="sng" dirty="0">
                <a:solidFill>
                  <a:schemeClr val="accent1">
                    <a:lumMod val="50000"/>
                  </a:schemeClr>
                </a:solidFill>
                <a:latin typeface="微软雅黑" panose="020B0503020204020204" pitchFamily="34" charset="-122"/>
                <a:ea typeface="微软雅黑" panose="020B0503020204020204" pitchFamily="34" charset="-122"/>
              </a:rPr>
              <a:t>糖尿病、冠心病、心力衰竭、慢性肾脏疾病伴有蛋白尿</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的患者</a:t>
            </a:r>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7266006" y="1927786"/>
            <a:ext cx="2290699" cy="400110"/>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65~79 </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岁的患者</a:t>
            </a:r>
          </a:p>
        </p:txBody>
      </p:sp>
      <p:sp>
        <p:nvSpPr>
          <p:cNvPr id="18" name="矩形 17"/>
          <p:cNvSpPr/>
          <p:nvPr/>
        </p:nvSpPr>
        <p:spPr>
          <a:xfrm>
            <a:off x="7266005" y="2438968"/>
            <a:ext cx="3323728" cy="1289905"/>
          </a:xfrm>
          <a:prstGeom prst="rect">
            <a:avLst/>
          </a:prstGeom>
          <a:solidFill>
            <a:schemeClr val="bg2"/>
          </a:solidFill>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降至</a:t>
            </a:r>
            <a:r>
              <a:rPr lang="en-US" altLang="zh-CN" b="1" dirty="0">
                <a:solidFill>
                  <a:srgbClr val="FF0000"/>
                </a:solidFill>
                <a:latin typeface="微软雅黑" panose="020B0503020204020204" pitchFamily="34" charset="-122"/>
                <a:ea typeface="微软雅黑" panose="020B0503020204020204" pitchFamily="34" charset="-122"/>
              </a:rPr>
              <a:t>150/90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以下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如能耐受，可进一步降至</a:t>
            </a:r>
            <a:r>
              <a:rPr lang="en-US" altLang="zh-CN" b="1" dirty="0">
                <a:solidFill>
                  <a:srgbClr val="FF0000"/>
                </a:solidFill>
                <a:latin typeface="微软雅黑" panose="020B0503020204020204" pitchFamily="34" charset="-122"/>
                <a:ea typeface="微软雅黑" panose="020B0503020204020204" pitchFamily="34" charset="-122"/>
              </a:rPr>
              <a:t>140/90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以下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406321" y="4630581"/>
            <a:ext cx="2796415" cy="400110"/>
          </a:xfrm>
          <a:prstGeom prst="rect">
            <a:avLst/>
          </a:prstGeom>
          <a:solidFill>
            <a:schemeClr val="bg2"/>
          </a:solidFill>
        </p:spPr>
        <p:txBody>
          <a:bodyPr wrap="square">
            <a:spAutoFit/>
          </a:bodyPr>
          <a:lstStyle/>
          <a:p>
            <a:pPr algn="just"/>
            <a:r>
              <a:rPr lang="en-US" altLang="zh-CN" sz="2000" b="1" dirty="0">
                <a:solidFill>
                  <a:srgbClr val="FF0000"/>
                </a:solidFill>
                <a:latin typeface="微软雅黑" panose="020B0503020204020204" pitchFamily="34" charset="-122"/>
                <a:ea typeface="微软雅黑" panose="020B0503020204020204" pitchFamily="34" charset="-122"/>
              </a:rPr>
              <a:t>150/90 mmHg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以下</a:t>
            </a:r>
          </a:p>
        </p:txBody>
      </p:sp>
      <p:sp>
        <p:nvSpPr>
          <p:cNvPr id="22" name="矩形 21"/>
          <p:cNvSpPr/>
          <p:nvPr/>
        </p:nvSpPr>
        <p:spPr>
          <a:xfrm>
            <a:off x="5660598" y="3116463"/>
            <a:ext cx="877508" cy="923330"/>
          </a:xfrm>
          <a:prstGeom prst="rect">
            <a:avLst/>
          </a:prstGeom>
        </p:spPr>
        <p:txBody>
          <a:bodyPr wrap="square">
            <a:spAutoFit/>
          </a:bodyPr>
          <a:lstStyle/>
          <a:p>
            <a:pPr algn="ctr"/>
            <a:r>
              <a:rPr lang="zh-CN" altLang="en-US" sz="2700" b="1" dirty="0">
                <a:solidFill>
                  <a:srgbClr val="FF0000"/>
                </a:solidFill>
                <a:latin typeface="微软雅黑" panose="020B0503020204020204" pitchFamily="34" charset="-122"/>
                <a:ea typeface="微软雅黑" panose="020B0503020204020204" pitchFamily="34" charset="-122"/>
              </a:rPr>
              <a:t>降压目标</a:t>
            </a:r>
            <a:endParaRPr lang="en-US" altLang="zh-CN" sz="2700" b="1" dirty="0">
              <a:solidFill>
                <a:srgbClr val="FF0000"/>
              </a:solidFill>
              <a:latin typeface="微软雅黑" panose="020B0503020204020204" pitchFamily="34" charset="-122"/>
              <a:ea typeface="微软雅黑" panose="020B0503020204020204" pitchFamily="34" charset="-122"/>
            </a:endParaRPr>
          </a:p>
        </p:txBody>
      </p:sp>
      <p:sp>
        <p:nvSpPr>
          <p:cNvPr id="24" name="标题 1">
            <a:extLst>
              <a:ext uri="{FF2B5EF4-FFF2-40B4-BE49-F238E27FC236}">
                <a16:creationId xmlns:a16="http://schemas.microsoft.com/office/drawing/2014/main" id="{8845B44C-EAD5-4DD9-A8D5-F05BE1B8D7F1}"/>
              </a:ext>
            </a:extLst>
          </p:cNvPr>
          <p:cNvSpPr txBox="1">
            <a:spLocks/>
          </p:cNvSpPr>
          <p:nvPr/>
        </p:nvSpPr>
        <p:spPr>
          <a:xfrm>
            <a:off x="2414939" y="332657"/>
            <a:ext cx="6984776" cy="5978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概述</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sym typeface="Arial" panose="020B0604020202020204" pitchFamily="34" charset="0"/>
              </a:rPr>
              <a:t>高血压患者的降压目标</a:t>
            </a:r>
            <a:endParaRPr lang="zh-CN" altLang="en-US" sz="3200" b="1" dirty="0">
              <a:solidFill>
                <a:schemeClr val="accent1">
                  <a:lumMod val="50000"/>
                </a:schemeClr>
              </a:solidFill>
            </a:endParaRPr>
          </a:p>
        </p:txBody>
      </p:sp>
      <p:sp>
        <p:nvSpPr>
          <p:cNvPr id="25" name="矩形 24">
            <a:extLst>
              <a:ext uri="{FF2B5EF4-FFF2-40B4-BE49-F238E27FC236}">
                <a16:creationId xmlns:a16="http://schemas.microsoft.com/office/drawing/2014/main" id="{C3AD25F8-F610-4764-A039-5C739384259D}"/>
              </a:ext>
            </a:extLst>
          </p:cNvPr>
          <p:cNvSpPr/>
          <p:nvPr/>
        </p:nvSpPr>
        <p:spPr>
          <a:xfrm>
            <a:off x="7392144" y="1399989"/>
            <a:ext cx="2088232" cy="276999"/>
          </a:xfrm>
          <a:prstGeom prst="rect">
            <a:avLst/>
          </a:prstGeom>
          <a:solidFill>
            <a:schemeClr val="bg1"/>
          </a:solidFill>
        </p:spPr>
        <p:txBody>
          <a:bodyPr wrap="square">
            <a:spAutoFit/>
          </a:bodyPr>
          <a:lstStyle/>
          <a:p>
            <a:pPr algn="ctr"/>
            <a:r>
              <a:rPr lang="zh-CN" altLang="en-US" sz="1200" b="1" dirty="0"/>
              <a:t>高血压基层诊疗指南</a:t>
            </a:r>
            <a:r>
              <a:rPr lang="en-US" altLang="zh-CN" sz="1200" b="1" dirty="0"/>
              <a:t>2020</a:t>
            </a:r>
            <a:endParaRPr lang="zh-CN" altLang="en-US" sz="1200" b="1" dirty="0"/>
          </a:p>
        </p:txBody>
      </p:sp>
      <p:pic>
        <p:nvPicPr>
          <p:cNvPr id="26" name="Picture 2">
            <a:extLst>
              <a:ext uri="{FF2B5EF4-FFF2-40B4-BE49-F238E27FC236}">
                <a16:creationId xmlns:a16="http://schemas.microsoft.com/office/drawing/2014/main" id="{6D8995E3-3296-4EEF-AA08-DE692EFC0504}"/>
              </a:ext>
            </a:extLst>
          </p:cNvPr>
          <p:cNvPicPr>
            <a:picLocks noChangeAspect="1" noChangeArrowheads="1"/>
          </p:cNvPicPr>
          <p:nvPr/>
        </p:nvPicPr>
        <p:blipFill>
          <a:blip r:embed="rId3"/>
          <a:srcRect/>
          <a:stretch>
            <a:fillRect/>
          </a:stretch>
        </p:blipFill>
        <p:spPr bwMode="auto">
          <a:xfrm>
            <a:off x="6026474" y="1092166"/>
            <a:ext cx="1224136" cy="615647"/>
          </a:xfrm>
          <a:prstGeom prst="rect">
            <a:avLst/>
          </a:prstGeom>
          <a:noFill/>
          <a:ln w="9525">
            <a:noFill/>
            <a:miter lim="800000"/>
            <a:headEnd/>
            <a:tailEnd/>
          </a:ln>
          <a:effectLst/>
        </p:spPr>
      </p:pic>
    </p:spTree>
    <p:extLst>
      <p:ext uri="{BB962C8B-B14F-4D97-AF65-F5344CB8AC3E}">
        <p14:creationId xmlns:p14="http://schemas.microsoft.com/office/powerpoint/2010/main" val="2867702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矩形 77"/>
          <p:cNvSpPr/>
          <p:nvPr/>
        </p:nvSpPr>
        <p:spPr>
          <a:xfrm>
            <a:off x="6967426" y="3518070"/>
            <a:ext cx="1622900" cy="830997"/>
          </a:xfrm>
          <a:prstGeom prst="rect">
            <a:avLst/>
          </a:prstGeom>
          <a:solidFill>
            <a:schemeClr val="bg1">
              <a:lumMod val="95000"/>
            </a:schemeClr>
          </a:solidFill>
        </p:spPr>
        <p:txBody>
          <a:bodyPr wrap="square">
            <a:spAutoFit/>
          </a:bodyPr>
          <a:lstStyle/>
          <a:p>
            <a:pPr algn="just"/>
            <a:r>
              <a:rPr lang="zh-CN" altLang="en-US" sz="1600" dirty="0">
                <a:latin typeface="微软雅黑" panose="020B0503020204020204" pitchFamily="34" charset="-122"/>
                <a:ea typeface="微软雅黑" panose="020B0503020204020204" pitchFamily="34" charset="-122"/>
              </a:rPr>
              <a:t>合并症</a:t>
            </a:r>
            <a:endParaRPr lang="en-US" altLang="zh-CN" sz="1600" dirty="0">
              <a:latin typeface="微软雅黑" panose="020B0503020204020204" pitchFamily="34" charset="-122"/>
              <a:ea typeface="微软雅黑" panose="020B0503020204020204" pitchFamily="34" charset="-122"/>
            </a:endParaRPr>
          </a:p>
          <a:p>
            <a:pPr algn="just"/>
            <a:r>
              <a:rPr lang="zh-CN" altLang="en-US" sz="1600" dirty="0">
                <a:latin typeface="微软雅黑" panose="020B0503020204020204" pitchFamily="34" charset="-122"/>
                <a:ea typeface="微软雅黑" panose="020B0503020204020204" pitchFamily="34" charset="-122"/>
              </a:rPr>
              <a:t>个人意愿</a:t>
            </a:r>
            <a:endParaRPr lang="en-US" altLang="zh-CN" sz="1600" dirty="0">
              <a:latin typeface="微软雅黑" panose="020B0503020204020204" pitchFamily="34" charset="-122"/>
              <a:ea typeface="微软雅黑" panose="020B0503020204020204" pitchFamily="34" charset="-122"/>
            </a:endParaRPr>
          </a:p>
          <a:p>
            <a:pPr algn="just"/>
            <a:r>
              <a:rPr lang="zh-CN" altLang="en-US" sz="1600" dirty="0">
                <a:latin typeface="微软雅黑" panose="020B0503020204020204" pitchFamily="34" charset="-122"/>
                <a:ea typeface="微软雅黑" panose="020B0503020204020204" pitchFamily="34" charset="-122"/>
              </a:rPr>
              <a:t>长期经济承受力</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8" name="矩形 67"/>
          <p:cNvSpPr/>
          <p:nvPr/>
        </p:nvSpPr>
        <p:spPr>
          <a:xfrm>
            <a:off x="5208299" y="2831675"/>
            <a:ext cx="1807399" cy="787523"/>
          </a:xfrm>
          <a:prstGeom prst="rect">
            <a:avLst/>
          </a:prstGeom>
          <a:solidFill>
            <a:schemeClr val="bg1">
              <a:lumMod val="95000"/>
            </a:schemeClr>
          </a:solidFill>
        </p:spPr>
        <p:txBody>
          <a:bodyPr wrap="square">
            <a:spAutoFit/>
          </a:bodyPr>
          <a:lstStyle/>
          <a:p>
            <a:pPr algn="just">
              <a:lnSpc>
                <a:spcPct val="150000"/>
              </a:lnSpc>
            </a:pPr>
            <a:r>
              <a:rPr lang="zh-CN" altLang="en-US" sz="1600" dirty="0">
                <a:latin typeface="微软雅黑" panose="020B0503020204020204" pitchFamily="34" charset="-122"/>
                <a:ea typeface="微软雅黑" panose="020B0503020204020204" pitchFamily="34" charset="-122"/>
              </a:rPr>
              <a:t>高危</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单药未达标</a:t>
            </a:r>
            <a:endParaRPr lang="en-US" altLang="zh-CN" sz="1600" dirty="0">
              <a:latin typeface="微软雅黑" panose="020B0503020204020204" pitchFamily="34" charset="-122"/>
              <a:ea typeface="微软雅黑" panose="020B0503020204020204" pitchFamily="34" charset="-122"/>
            </a:endParaRPr>
          </a:p>
          <a:p>
            <a:pPr algn="just">
              <a:lnSpc>
                <a:spcPct val="150000"/>
              </a:lnSpc>
            </a:pPr>
            <a:r>
              <a:rPr lang="zh-CN" altLang="en-US" sz="1600" dirty="0">
                <a:latin typeface="微软雅黑" panose="020B0503020204020204" pitchFamily="34" charset="-122"/>
                <a:ea typeface="微软雅黑" panose="020B0503020204020204" pitchFamily="34" charset="-122"/>
              </a:rPr>
              <a:t>自由联合</a:t>
            </a:r>
            <a:r>
              <a:rPr lang="en-US" altLang="zh-CN" sz="1600" dirty="0" err="1">
                <a:latin typeface="微软雅黑" panose="020B0503020204020204" pitchFamily="34" charset="-122"/>
                <a:ea typeface="微软雅黑" panose="020B0503020204020204" pitchFamily="34" charset="-122"/>
              </a:rPr>
              <a:t>orSPC</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1798289" y="2740443"/>
            <a:ext cx="1990890" cy="1077218"/>
          </a:xfrm>
          <a:prstGeom prst="rect">
            <a:avLst/>
          </a:prstGeom>
          <a:solidFill>
            <a:schemeClr val="bg1">
              <a:lumMod val="95000"/>
            </a:schemeClr>
          </a:solidFill>
        </p:spPr>
        <p:txBody>
          <a:bodyPr wrap="square">
            <a:spAutoFit/>
          </a:bodyPr>
          <a:lstStyle/>
          <a:p>
            <a:pPr algn="just"/>
            <a:r>
              <a:rPr lang="zh-CN" altLang="en-US" sz="1600" dirty="0">
                <a:latin typeface="微软雅黑" panose="020B0503020204020204" pitchFamily="34" charset="-122"/>
                <a:ea typeface="微软雅黑" panose="020B0503020204020204" pitchFamily="34" charset="-122"/>
              </a:rPr>
              <a:t>一般患者：</a:t>
            </a:r>
            <a:endParaRPr lang="en-US" altLang="zh-CN" sz="1600" dirty="0">
              <a:latin typeface="微软雅黑" panose="020B0503020204020204" pitchFamily="34" charset="-122"/>
              <a:ea typeface="微软雅黑" panose="020B0503020204020204" pitchFamily="34" charset="-122"/>
            </a:endParaRPr>
          </a:p>
          <a:p>
            <a:pPr algn="just"/>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常规剂量</a:t>
            </a:r>
            <a:endParaRPr lang="en-US" altLang="zh-CN" sz="1600" dirty="0">
              <a:latin typeface="微软雅黑" panose="020B0503020204020204" pitchFamily="34" charset="-122"/>
              <a:ea typeface="微软雅黑" panose="020B0503020204020204" pitchFamily="34" charset="-122"/>
            </a:endParaRPr>
          </a:p>
          <a:p>
            <a:pPr algn="just"/>
            <a:r>
              <a:rPr lang="zh-CN" altLang="en-US" sz="1600" dirty="0">
                <a:latin typeface="微软雅黑" panose="020B0503020204020204" pitchFamily="34" charset="-122"/>
                <a:ea typeface="微软雅黑" panose="020B0503020204020204" pitchFamily="34" charset="-122"/>
              </a:rPr>
              <a:t>老人：</a:t>
            </a:r>
            <a:endParaRPr lang="en-US" altLang="zh-CN" sz="1600" dirty="0">
              <a:latin typeface="微软雅黑" panose="020B0503020204020204" pitchFamily="34" charset="-122"/>
              <a:ea typeface="微软雅黑" panose="020B0503020204020204" pitchFamily="34" charset="-122"/>
            </a:endParaRPr>
          </a:p>
          <a:p>
            <a:pPr algn="just"/>
            <a:r>
              <a:rPr lang="en-US" altLang="zh-CN" sz="1600" dirty="0">
                <a:latin typeface="微软雅黑" panose="020B0503020204020204" pitchFamily="34" charset="-122"/>
                <a:ea typeface="微软雅黑" panose="020B0503020204020204" pitchFamily="34" charset="-122"/>
              </a:rPr>
              <a:t>  </a:t>
            </a:r>
            <a:r>
              <a:rPr lang="zh-CN" altLang="en-US" sz="1600" dirty="0">
                <a:latin typeface="微软雅黑" panose="020B0503020204020204" pitchFamily="34" charset="-122"/>
                <a:ea typeface="微软雅黑" panose="020B0503020204020204" pitchFamily="34" charset="-122"/>
              </a:rPr>
              <a:t>小剂量，逐渐加量</a:t>
            </a:r>
            <a:endParaRPr lang="zh-CN" altLang="en-US" sz="105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4089426" y="2133647"/>
            <a:ext cx="1215000" cy="1215000"/>
          </a:xfrm>
          <a:prstGeom prst="ellipse">
            <a:avLst/>
          </a:prstGeom>
          <a:solidFill>
            <a:schemeClr val="bg1"/>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椭圆 38"/>
          <p:cNvSpPr/>
          <p:nvPr/>
        </p:nvSpPr>
        <p:spPr>
          <a:xfrm>
            <a:off x="2493556" y="3756622"/>
            <a:ext cx="1215000" cy="1215000"/>
          </a:xfrm>
          <a:prstGeom prst="ellipse">
            <a:avLst/>
          </a:prstGeom>
          <a:no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0" name="椭圆 39"/>
          <p:cNvSpPr/>
          <p:nvPr/>
        </p:nvSpPr>
        <p:spPr>
          <a:xfrm>
            <a:off x="7092559" y="2133647"/>
            <a:ext cx="1215000" cy="1215000"/>
          </a:xfrm>
          <a:prstGeom prst="ellipse">
            <a:avLst/>
          </a:prstGeom>
          <a:no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1" name="椭圆 40"/>
          <p:cNvSpPr/>
          <p:nvPr/>
        </p:nvSpPr>
        <p:spPr>
          <a:xfrm>
            <a:off x="5536402" y="3756622"/>
            <a:ext cx="1215000" cy="1215000"/>
          </a:xfrm>
          <a:prstGeom prst="ellipse">
            <a:avLst/>
          </a:prstGeom>
          <a:no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2" name="椭圆 41"/>
          <p:cNvSpPr/>
          <p:nvPr/>
        </p:nvSpPr>
        <p:spPr>
          <a:xfrm>
            <a:off x="8542228" y="3756622"/>
            <a:ext cx="1215000" cy="1215000"/>
          </a:xfrm>
          <a:prstGeom prst="ellipse">
            <a:avLst/>
          </a:prstGeom>
          <a:solidFill>
            <a:schemeClr val="bg1"/>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43" name="椭圆 42"/>
          <p:cNvSpPr/>
          <p:nvPr/>
        </p:nvSpPr>
        <p:spPr>
          <a:xfrm>
            <a:off x="2277532" y="4539574"/>
            <a:ext cx="432048" cy="432048"/>
          </a:xfrm>
          <a:prstGeom prst="ellipse">
            <a:avLst/>
          </a:prstGeom>
          <a:solidFill>
            <a:srgbClr val="44AED0"/>
          </a:solidFill>
          <a:ln w="25400" cap="flat" cmpd="sng" algn="ctr">
            <a:no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01</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4" name="椭圆 43"/>
          <p:cNvSpPr/>
          <p:nvPr/>
        </p:nvSpPr>
        <p:spPr>
          <a:xfrm>
            <a:off x="5320378" y="4539574"/>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03</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5" name="椭圆 44"/>
          <p:cNvSpPr/>
          <p:nvPr/>
        </p:nvSpPr>
        <p:spPr>
          <a:xfrm>
            <a:off x="9541204" y="4539574"/>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05</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6" name="椭圆 45"/>
          <p:cNvSpPr/>
          <p:nvPr/>
        </p:nvSpPr>
        <p:spPr>
          <a:xfrm>
            <a:off x="4998775" y="1999376"/>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02</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sp>
        <p:nvSpPr>
          <p:cNvPr id="47" name="椭圆 46"/>
          <p:cNvSpPr/>
          <p:nvPr/>
        </p:nvSpPr>
        <p:spPr>
          <a:xfrm>
            <a:off x="6984547" y="1999376"/>
            <a:ext cx="432048" cy="432048"/>
          </a:xfrm>
          <a:prstGeom prst="ellipse">
            <a:avLst/>
          </a:prstGeom>
          <a:solidFill>
            <a:srgbClr val="44AED0"/>
          </a:solidFill>
          <a:ln w="25400" cap="flat" cmpd="sng" algn="ctr">
            <a:solidFill>
              <a:srgbClr val="44AED0"/>
            </a:solidFill>
            <a:prstDash val="solid"/>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685800">
              <a:defRPr/>
            </a:pPr>
            <a:r>
              <a:rPr lang="en-US" altLang="zh-CN" sz="1350" b="1" kern="0" dirty="0">
                <a:solidFill>
                  <a:prstClr val="white"/>
                </a:solidFill>
                <a:latin typeface="微软雅黑" panose="020B0503020204020204" pitchFamily="34" charset="-122"/>
                <a:ea typeface="微软雅黑" panose="020B0503020204020204" pitchFamily="34" charset="-122"/>
              </a:rPr>
              <a:t>04</a:t>
            </a:r>
            <a:endParaRPr lang="zh-CN" altLang="en-US" sz="1350" b="1" kern="0" dirty="0">
              <a:solidFill>
                <a:prstClr val="white"/>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530624" y="3221925"/>
            <a:ext cx="688947" cy="703725"/>
            <a:chOff x="2675497" y="3358613"/>
            <a:chExt cx="918596" cy="938300"/>
          </a:xfrm>
          <a:solidFill>
            <a:srgbClr val="44AED0"/>
          </a:solidFill>
        </p:grpSpPr>
        <p:cxnSp>
          <p:nvCxnSpPr>
            <p:cNvPr id="34" name="直接连接符 33"/>
            <p:cNvCxnSpPr>
              <a:stCxn id="39" idx="7"/>
              <a:endCxn id="48" idx="3"/>
            </p:cNvCxnSpPr>
            <p:nvPr/>
          </p:nvCxnSpPr>
          <p:spPr>
            <a:xfrm flipV="1">
              <a:off x="2675497" y="3507742"/>
              <a:ext cx="763154" cy="789171"/>
            </a:xfrm>
            <a:prstGeom prst="line">
              <a:avLst/>
            </a:prstGeom>
            <a:grpFill/>
            <a:ln w="28575" cap="rnd" cmpd="sng" algn="ctr">
              <a:solidFill>
                <a:srgbClr val="44AED0"/>
              </a:solidFill>
              <a:prstDash val="sysDot"/>
            </a:ln>
            <a:effectLst/>
          </p:spPr>
        </p:cxnSp>
        <p:sp>
          <p:nvSpPr>
            <p:cNvPr id="48" name="椭圆 47"/>
            <p:cNvSpPr/>
            <p:nvPr/>
          </p:nvSpPr>
          <p:spPr>
            <a:xfrm>
              <a:off x="3411981" y="3358613"/>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grpSp>
        <p:nvGrpSpPr>
          <p:cNvPr id="3" name="组合 2"/>
          <p:cNvGrpSpPr/>
          <p:nvPr/>
        </p:nvGrpSpPr>
        <p:grpSpPr>
          <a:xfrm>
            <a:off x="5126495" y="3170715"/>
            <a:ext cx="664702" cy="668567"/>
            <a:chOff x="4803324" y="3290334"/>
            <a:chExt cx="886269" cy="891422"/>
          </a:xfrm>
          <a:solidFill>
            <a:srgbClr val="44AED0"/>
          </a:solidFill>
        </p:grpSpPr>
        <p:cxnSp>
          <p:nvCxnSpPr>
            <p:cNvPr id="35" name="直接连接符 34"/>
            <p:cNvCxnSpPr>
              <a:stCxn id="38" idx="5"/>
              <a:endCxn id="49" idx="1"/>
            </p:cNvCxnSpPr>
            <p:nvPr/>
          </p:nvCxnSpPr>
          <p:spPr>
            <a:xfrm>
              <a:off x="4803324" y="3290334"/>
              <a:ext cx="730827" cy="742293"/>
            </a:xfrm>
            <a:prstGeom prst="line">
              <a:avLst/>
            </a:prstGeom>
            <a:grpFill/>
            <a:ln w="28575" cap="rnd" cmpd="sng" algn="ctr">
              <a:solidFill>
                <a:srgbClr val="44AED0"/>
              </a:solidFill>
              <a:prstDash val="sysDot"/>
            </a:ln>
            <a:effectLst/>
          </p:spPr>
        </p:cxnSp>
        <p:sp>
          <p:nvSpPr>
            <p:cNvPr id="49" name="椭圆 48"/>
            <p:cNvSpPr/>
            <p:nvPr/>
          </p:nvSpPr>
          <p:spPr>
            <a:xfrm>
              <a:off x="5507481" y="4007040"/>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grpSp>
        <p:nvGrpSpPr>
          <p:cNvPr id="4" name="组合 3"/>
          <p:cNvGrpSpPr/>
          <p:nvPr/>
        </p:nvGrpSpPr>
        <p:grpSpPr>
          <a:xfrm>
            <a:off x="6573469" y="3221925"/>
            <a:ext cx="695394" cy="703725"/>
            <a:chOff x="6732625" y="3358613"/>
            <a:chExt cx="927192" cy="938300"/>
          </a:xfrm>
          <a:solidFill>
            <a:srgbClr val="44AED0"/>
          </a:solidFill>
        </p:grpSpPr>
        <p:cxnSp>
          <p:nvCxnSpPr>
            <p:cNvPr id="36" name="直接连接符 35"/>
            <p:cNvCxnSpPr>
              <a:stCxn id="41" idx="7"/>
              <a:endCxn id="50" idx="3"/>
            </p:cNvCxnSpPr>
            <p:nvPr/>
          </p:nvCxnSpPr>
          <p:spPr>
            <a:xfrm flipV="1">
              <a:off x="6732625" y="3507742"/>
              <a:ext cx="771750" cy="789171"/>
            </a:xfrm>
            <a:prstGeom prst="line">
              <a:avLst/>
            </a:prstGeom>
            <a:grpFill/>
            <a:ln w="28575" cap="rnd" cmpd="sng" algn="ctr">
              <a:solidFill>
                <a:srgbClr val="44AED0"/>
              </a:solidFill>
              <a:prstDash val="sysDot"/>
            </a:ln>
            <a:effectLst/>
          </p:spPr>
        </p:cxnSp>
        <p:sp>
          <p:nvSpPr>
            <p:cNvPr id="50" name="椭圆 49"/>
            <p:cNvSpPr/>
            <p:nvPr/>
          </p:nvSpPr>
          <p:spPr>
            <a:xfrm>
              <a:off x="7477705" y="3358613"/>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grpSp>
        <p:nvGrpSpPr>
          <p:cNvPr id="5" name="组合 4"/>
          <p:cNvGrpSpPr/>
          <p:nvPr/>
        </p:nvGrpSpPr>
        <p:grpSpPr>
          <a:xfrm>
            <a:off x="8128852" y="3163702"/>
            <a:ext cx="603274" cy="677474"/>
            <a:chOff x="8807501" y="3278458"/>
            <a:chExt cx="804365" cy="903298"/>
          </a:xfrm>
          <a:solidFill>
            <a:srgbClr val="44AED0"/>
          </a:solidFill>
        </p:grpSpPr>
        <p:cxnSp>
          <p:nvCxnSpPr>
            <p:cNvPr id="37" name="直接连接符 36"/>
            <p:cNvCxnSpPr>
              <a:stCxn id="40" idx="5"/>
              <a:endCxn id="51" idx="1"/>
            </p:cNvCxnSpPr>
            <p:nvPr/>
          </p:nvCxnSpPr>
          <p:spPr>
            <a:xfrm>
              <a:off x="8807501" y="3278458"/>
              <a:ext cx="648923" cy="754169"/>
            </a:xfrm>
            <a:prstGeom prst="line">
              <a:avLst/>
            </a:prstGeom>
            <a:grpFill/>
            <a:ln w="28575" cap="rnd" cmpd="sng" algn="ctr">
              <a:solidFill>
                <a:srgbClr val="44AED0"/>
              </a:solidFill>
              <a:prstDash val="sysDot"/>
            </a:ln>
            <a:effectLst/>
          </p:spPr>
        </p:cxnSp>
        <p:sp>
          <p:nvSpPr>
            <p:cNvPr id="51" name="椭圆 50"/>
            <p:cNvSpPr/>
            <p:nvPr/>
          </p:nvSpPr>
          <p:spPr>
            <a:xfrm>
              <a:off x="9429754" y="4007040"/>
              <a:ext cx="182112" cy="174716"/>
            </a:xfrm>
            <a:prstGeom prst="ellipse">
              <a:avLst/>
            </a:prstGeom>
            <a:grpFill/>
            <a:ln w="25400" cap="flat" cmpd="sng" algn="ctr">
              <a:solidFill>
                <a:srgbClr val="44AED0"/>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defTabSz="685800">
                <a:defRPr/>
              </a:pPr>
              <a:endParaRPr lang="zh-CN" altLang="en-US" sz="1350" kern="0">
                <a:solidFill>
                  <a:prstClr val="white"/>
                </a:solidFill>
                <a:latin typeface="Calibri"/>
                <a:ea typeface="宋体" panose="02010600030101010101" pitchFamily="2" charset="-122"/>
              </a:endParaRPr>
            </a:p>
          </p:txBody>
        </p:sp>
      </p:grpSp>
      <p:sp>
        <p:nvSpPr>
          <p:cNvPr id="29" name="文本框 28"/>
          <p:cNvSpPr txBox="1"/>
          <p:nvPr/>
        </p:nvSpPr>
        <p:spPr>
          <a:xfrm>
            <a:off x="2493556" y="4234946"/>
            <a:ext cx="121500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起始剂量</a:t>
            </a:r>
            <a:endParaRPr lang="zh-CN" altLang="en-US" sz="140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5432839" y="4195029"/>
            <a:ext cx="121500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联合治疗</a:t>
            </a:r>
            <a:endParaRPr lang="zh-CN" altLang="en-US" sz="135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542228" y="4211940"/>
            <a:ext cx="121500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药物经济学</a:t>
            </a:r>
            <a:endParaRPr lang="zh-CN" altLang="en-US" sz="140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4010928" y="2622579"/>
            <a:ext cx="1309450" cy="418191"/>
          </a:xfrm>
          <a:prstGeom prst="rect">
            <a:avLst/>
          </a:prstGeom>
          <a:noFill/>
        </p:spPr>
        <p:txBody>
          <a:bodyPr wrap="square" rtlCol="0">
            <a:spAutoFit/>
          </a:bodyPr>
          <a:lstStyle/>
          <a:p>
            <a:pPr algn="ctr" defTabSz="685800">
              <a:lnSpc>
                <a:spcPct val="150000"/>
              </a:lnSpc>
              <a:defRPr/>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长效降压药</a:t>
            </a:r>
            <a:endParaRPr lang="zh-CN" altLang="en-US" sz="1400" b="1" kern="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7092559" y="2714345"/>
            <a:ext cx="1215000" cy="418191"/>
          </a:xfrm>
          <a:prstGeom prst="rect">
            <a:avLst/>
          </a:prstGeom>
          <a:noFill/>
        </p:spPr>
        <p:txBody>
          <a:bodyPr wrap="square" rtlCol="0">
            <a:spAutoFit/>
          </a:bodyPr>
          <a:lstStyle/>
          <a:p>
            <a:pPr algn="ctr" defTabSz="685800">
              <a:lnSpc>
                <a:spcPct val="150000"/>
              </a:lnSpc>
              <a:defRPr/>
            </a:pPr>
            <a:r>
              <a:rPr lang="zh-CN" altLang="en-US" sz="1600" b="1" kern="0" dirty="0">
                <a:solidFill>
                  <a:schemeClr val="accent1">
                    <a:lumMod val="50000"/>
                  </a:schemeClr>
                </a:solidFill>
                <a:latin typeface="微软雅黑" panose="020B0503020204020204" pitchFamily="34" charset="-122"/>
                <a:ea typeface="微软雅黑" panose="020B0503020204020204" pitchFamily="34" charset="-122"/>
              </a:rPr>
              <a:t>个体化</a:t>
            </a:r>
          </a:p>
        </p:txBody>
      </p:sp>
      <p:grpSp>
        <p:nvGrpSpPr>
          <p:cNvPr id="55" name="Group 85"/>
          <p:cNvGrpSpPr>
            <a:grpSpLocks noChangeAspect="1"/>
          </p:cNvGrpSpPr>
          <p:nvPr/>
        </p:nvGrpSpPr>
        <p:grpSpPr bwMode="auto">
          <a:xfrm>
            <a:off x="7574468" y="2488583"/>
            <a:ext cx="251224" cy="221457"/>
            <a:chOff x="2772" y="2067"/>
            <a:chExt cx="211" cy="186"/>
          </a:xfrm>
          <a:solidFill>
            <a:schemeClr val="bg1"/>
          </a:solidFill>
        </p:grpSpPr>
        <p:sp>
          <p:nvSpPr>
            <p:cNvPr id="56" name="Freeform 87"/>
            <p:cNvSpPr>
              <a:spLocks/>
            </p:cNvSpPr>
            <p:nvPr/>
          </p:nvSpPr>
          <p:spPr bwMode="auto">
            <a:xfrm>
              <a:off x="2782" y="2172"/>
              <a:ext cx="191" cy="81"/>
            </a:xfrm>
            <a:custGeom>
              <a:avLst/>
              <a:gdLst>
                <a:gd name="T0" fmla="*/ 0 w 79"/>
                <a:gd name="T1" fmla="*/ 0 h 33"/>
                <a:gd name="T2" fmla="*/ 28 w 79"/>
                <a:gd name="T3" fmla="*/ 0 h 33"/>
                <a:gd name="T4" fmla="*/ 28 w 79"/>
                <a:gd name="T5" fmla="*/ 4 h 33"/>
                <a:gd name="T6" fmla="*/ 51 w 79"/>
                <a:gd name="T7" fmla="*/ 4 h 33"/>
                <a:gd name="T8" fmla="*/ 51 w 79"/>
                <a:gd name="T9" fmla="*/ 0 h 33"/>
                <a:gd name="T10" fmla="*/ 79 w 79"/>
                <a:gd name="T11" fmla="*/ 0 h 33"/>
                <a:gd name="T12" fmla="*/ 79 w 79"/>
                <a:gd name="T13" fmla="*/ 1 h 33"/>
                <a:gd name="T14" fmla="*/ 79 w 79"/>
                <a:gd name="T15" fmla="*/ 27 h 33"/>
                <a:gd name="T16" fmla="*/ 74 w 79"/>
                <a:gd name="T17" fmla="*/ 32 h 33"/>
                <a:gd name="T18" fmla="*/ 73 w 79"/>
                <a:gd name="T19" fmla="*/ 33 h 33"/>
                <a:gd name="T20" fmla="*/ 6 w 79"/>
                <a:gd name="T21" fmla="*/ 33 h 33"/>
                <a:gd name="T22" fmla="*/ 0 w 79"/>
                <a:gd name="T23" fmla="*/ 28 h 33"/>
                <a:gd name="T24" fmla="*/ 0 w 79"/>
                <a:gd name="T25" fmla="*/ 27 h 33"/>
                <a:gd name="T26" fmla="*/ 0 w 79"/>
                <a:gd name="T27" fmla="*/ 1 h 33"/>
                <a:gd name="T28" fmla="*/ 0 w 79"/>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3">
                  <a:moveTo>
                    <a:pt x="0" y="0"/>
                  </a:moveTo>
                  <a:cubicBezTo>
                    <a:pt x="10" y="0"/>
                    <a:pt x="19" y="0"/>
                    <a:pt x="28" y="0"/>
                  </a:cubicBezTo>
                  <a:cubicBezTo>
                    <a:pt x="28" y="1"/>
                    <a:pt x="28" y="3"/>
                    <a:pt x="28" y="4"/>
                  </a:cubicBezTo>
                  <a:cubicBezTo>
                    <a:pt x="36" y="4"/>
                    <a:pt x="44" y="4"/>
                    <a:pt x="51" y="4"/>
                  </a:cubicBezTo>
                  <a:cubicBezTo>
                    <a:pt x="51" y="3"/>
                    <a:pt x="51" y="1"/>
                    <a:pt x="51" y="0"/>
                  </a:cubicBezTo>
                  <a:cubicBezTo>
                    <a:pt x="61" y="0"/>
                    <a:pt x="70" y="0"/>
                    <a:pt x="79" y="0"/>
                  </a:cubicBezTo>
                  <a:cubicBezTo>
                    <a:pt x="79" y="0"/>
                    <a:pt x="79" y="0"/>
                    <a:pt x="79" y="1"/>
                  </a:cubicBezTo>
                  <a:cubicBezTo>
                    <a:pt x="79" y="9"/>
                    <a:pt x="79" y="18"/>
                    <a:pt x="79" y="27"/>
                  </a:cubicBezTo>
                  <a:cubicBezTo>
                    <a:pt x="79" y="30"/>
                    <a:pt x="77" y="32"/>
                    <a:pt x="74" y="32"/>
                  </a:cubicBezTo>
                  <a:cubicBezTo>
                    <a:pt x="74" y="33"/>
                    <a:pt x="73" y="33"/>
                    <a:pt x="73" y="33"/>
                  </a:cubicBezTo>
                  <a:cubicBezTo>
                    <a:pt x="51" y="33"/>
                    <a:pt x="29" y="33"/>
                    <a:pt x="6" y="33"/>
                  </a:cubicBezTo>
                  <a:cubicBezTo>
                    <a:pt x="3" y="33"/>
                    <a:pt x="1" y="31"/>
                    <a:pt x="0" y="28"/>
                  </a:cubicBezTo>
                  <a:cubicBezTo>
                    <a:pt x="0" y="28"/>
                    <a:pt x="0" y="27"/>
                    <a:pt x="0" y="27"/>
                  </a:cubicBezTo>
                  <a:cubicBezTo>
                    <a:pt x="0" y="18"/>
                    <a:pt x="0" y="9"/>
                    <a:pt x="0" y="1"/>
                  </a:cubicBezTo>
                  <a:cubicBezTo>
                    <a:pt x="0" y="0"/>
                    <a:pt x="0" y="0"/>
                    <a:pt x="0" y="0"/>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57" name="Freeform 88"/>
            <p:cNvSpPr>
              <a:spLocks noEditPoints="1"/>
            </p:cNvSpPr>
            <p:nvPr/>
          </p:nvSpPr>
          <p:spPr bwMode="auto">
            <a:xfrm>
              <a:off x="2772" y="2067"/>
              <a:ext cx="211" cy="96"/>
            </a:xfrm>
            <a:custGeom>
              <a:avLst/>
              <a:gdLst>
                <a:gd name="T0" fmla="*/ 55 w 87"/>
                <a:gd name="T1" fmla="*/ 39 h 39"/>
                <a:gd name="T2" fmla="*/ 55 w 87"/>
                <a:gd name="T3" fmla="*/ 33 h 39"/>
                <a:gd name="T4" fmla="*/ 32 w 87"/>
                <a:gd name="T5" fmla="*/ 33 h 39"/>
                <a:gd name="T6" fmla="*/ 32 w 87"/>
                <a:gd name="T7" fmla="*/ 39 h 39"/>
                <a:gd name="T8" fmla="*/ 31 w 87"/>
                <a:gd name="T9" fmla="*/ 39 h 39"/>
                <a:gd name="T10" fmla="*/ 6 w 87"/>
                <a:gd name="T11" fmla="*/ 39 h 39"/>
                <a:gd name="T12" fmla="*/ 1 w 87"/>
                <a:gd name="T13" fmla="*/ 35 h 39"/>
                <a:gd name="T14" fmla="*/ 0 w 87"/>
                <a:gd name="T15" fmla="*/ 33 h 39"/>
                <a:gd name="T16" fmla="*/ 0 w 87"/>
                <a:gd name="T17" fmla="*/ 17 h 39"/>
                <a:gd name="T18" fmla="*/ 6 w 87"/>
                <a:gd name="T19" fmla="*/ 11 h 39"/>
                <a:gd name="T20" fmla="*/ 27 w 87"/>
                <a:gd name="T21" fmla="*/ 11 h 39"/>
                <a:gd name="T22" fmla="*/ 28 w 87"/>
                <a:gd name="T23" fmla="*/ 11 h 39"/>
                <a:gd name="T24" fmla="*/ 28 w 87"/>
                <a:gd name="T25" fmla="*/ 9 h 39"/>
                <a:gd name="T26" fmla="*/ 32 w 87"/>
                <a:gd name="T27" fmla="*/ 4 h 39"/>
                <a:gd name="T28" fmla="*/ 41 w 87"/>
                <a:gd name="T29" fmla="*/ 1 h 39"/>
                <a:gd name="T30" fmla="*/ 51 w 87"/>
                <a:gd name="T31" fmla="*/ 2 h 39"/>
                <a:gd name="T32" fmla="*/ 57 w 87"/>
                <a:gd name="T33" fmla="*/ 5 h 39"/>
                <a:gd name="T34" fmla="*/ 59 w 87"/>
                <a:gd name="T35" fmla="*/ 10 h 39"/>
                <a:gd name="T36" fmla="*/ 59 w 87"/>
                <a:gd name="T37" fmla="*/ 11 h 39"/>
                <a:gd name="T38" fmla="*/ 60 w 87"/>
                <a:gd name="T39" fmla="*/ 11 h 39"/>
                <a:gd name="T40" fmla="*/ 81 w 87"/>
                <a:gd name="T41" fmla="*/ 11 h 39"/>
                <a:gd name="T42" fmla="*/ 87 w 87"/>
                <a:gd name="T43" fmla="*/ 15 h 39"/>
                <a:gd name="T44" fmla="*/ 87 w 87"/>
                <a:gd name="T45" fmla="*/ 17 h 39"/>
                <a:gd name="T46" fmla="*/ 87 w 87"/>
                <a:gd name="T47" fmla="*/ 33 h 39"/>
                <a:gd name="T48" fmla="*/ 81 w 87"/>
                <a:gd name="T49" fmla="*/ 39 h 39"/>
                <a:gd name="T50" fmla="*/ 56 w 87"/>
                <a:gd name="T51" fmla="*/ 39 h 39"/>
                <a:gd name="T52" fmla="*/ 55 w 87"/>
                <a:gd name="T53" fmla="*/ 39 h 39"/>
                <a:gd name="T54" fmla="*/ 32 w 87"/>
                <a:gd name="T55" fmla="*/ 11 h 39"/>
                <a:gd name="T56" fmla="*/ 55 w 87"/>
                <a:gd name="T57" fmla="*/ 11 h 39"/>
                <a:gd name="T58" fmla="*/ 54 w 87"/>
                <a:gd name="T59" fmla="*/ 8 h 39"/>
                <a:gd name="T60" fmla="*/ 50 w 87"/>
                <a:gd name="T61" fmla="*/ 6 h 39"/>
                <a:gd name="T62" fmla="*/ 39 w 87"/>
                <a:gd name="T63" fmla="*/ 5 h 39"/>
                <a:gd name="T64" fmla="*/ 33 w 87"/>
                <a:gd name="T65" fmla="*/ 8 h 39"/>
                <a:gd name="T66" fmla="*/ 32 w 87"/>
                <a:gd name="T6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39">
                  <a:moveTo>
                    <a:pt x="55" y="39"/>
                  </a:moveTo>
                  <a:cubicBezTo>
                    <a:pt x="55" y="37"/>
                    <a:pt x="55" y="35"/>
                    <a:pt x="55" y="33"/>
                  </a:cubicBezTo>
                  <a:cubicBezTo>
                    <a:pt x="48" y="33"/>
                    <a:pt x="40" y="33"/>
                    <a:pt x="32" y="33"/>
                  </a:cubicBezTo>
                  <a:cubicBezTo>
                    <a:pt x="32" y="35"/>
                    <a:pt x="32" y="37"/>
                    <a:pt x="32" y="39"/>
                  </a:cubicBezTo>
                  <a:cubicBezTo>
                    <a:pt x="32" y="39"/>
                    <a:pt x="31" y="39"/>
                    <a:pt x="31" y="39"/>
                  </a:cubicBezTo>
                  <a:cubicBezTo>
                    <a:pt x="23" y="39"/>
                    <a:pt x="15" y="39"/>
                    <a:pt x="6" y="39"/>
                  </a:cubicBezTo>
                  <a:cubicBezTo>
                    <a:pt x="3" y="39"/>
                    <a:pt x="1" y="37"/>
                    <a:pt x="1" y="35"/>
                  </a:cubicBezTo>
                  <a:cubicBezTo>
                    <a:pt x="0" y="34"/>
                    <a:pt x="0" y="34"/>
                    <a:pt x="0" y="33"/>
                  </a:cubicBezTo>
                  <a:cubicBezTo>
                    <a:pt x="0" y="28"/>
                    <a:pt x="0" y="22"/>
                    <a:pt x="0" y="17"/>
                  </a:cubicBezTo>
                  <a:cubicBezTo>
                    <a:pt x="0" y="13"/>
                    <a:pt x="3" y="11"/>
                    <a:pt x="6" y="11"/>
                  </a:cubicBezTo>
                  <a:cubicBezTo>
                    <a:pt x="13" y="11"/>
                    <a:pt x="20" y="11"/>
                    <a:pt x="27" y="11"/>
                  </a:cubicBezTo>
                  <a:cubicBezTo>
                    <a:pt x="27" y="11"/>
                    <a:pt x="28" y="11"/>
                    <a:pt x="28" y="11"/>
                  </a:cubicBezTo>
                  <a:cubicBezTo>
                    <a:pt x="28" y="10"/>
                    <a:pt x="28" y="10"/>
                    <a:pt x="28" y="9"/>
                  </a:cubicBezTo>
                  <a:cubicBezTo>
                    <a:pt x="29" y="7"/>
                    <a:pt x="30" y="5"/>
                    <a:pt x="32" y="4"/>
                  </a:cubicBezTo>
                  <a:cubicBezTo>
                    <a:pt x="34" y="2"/>
                    <a:pt x="38" y="1"/>
                    <a:pt x="41" y="1"/>
                  </a:cubicBezTo>
                  <a:cubicBezTo>
                    <a:pt x="44" y="0"/>
                    <a:pt x="48" y="1"/>
                    <a:pt x="51" y="2"/>
                  </a:cubicBezTo>
                  <a:cubicBezTo>
                    <a:pt x="53" y="2"/>
                    <a:pt x="55" y="4"/>
                    <a:pt x="57" y="5"/>
                  </a:cubicBezTo>
                  <a:cubicBezTo>
                    <a:pt x="59" y="7"/>
                    <a:pt x="59" y="8"/>
                    <a:pt x="59" y="10"/>
                  </a:cubicBezTo>
                  <a:cubicBezTo>
                    <a:pt x="59" y="10"/>
                    <a:pt x="59" y="10"/>
                    <a:pt x="59" y="11"/>
                  </a:cubicBezTo>
                  <a:cubicBezTo>
                    <a:pt x="60" y="11"/>
                    <a:pt x="60" y="11"/>
                    <a:pt x="60" y="11"/>
                  </a:cubicBezTo>
                  <a:cubicBezTo>
                    <a:pt x="67" y="11"/>
                    <a:pt x="74" y="11"/>
                    <a:pt x="81" y="11"/>
                  </a:cubicBezTo>
                  <a:cubicBezTo>
                    <a:pt x="84" y="11"/>
                    <a:pt x="86" y="12"/>
                    <a:pt x="87" y="15"/>
                  </a:cubicBezTo>
                  <a:cubicBezTo>
                    <a:pt x="87" y="16"/>
                    <a:pt x="87" y="16"/>
                    <a:pt x="87" y="17"/>
                  </a:cubicBezTo>
                  <a:cubicBezTo>
                    <a:pt x="87" y="22"/>
                    <a:pt x="87" y="28"/>
                    <a:pt x="87" y="33"/>
                  </a:cubicBezTo>
                  <a:cubicBezTo>
                    <a:pt x="87" y="37"/>
                    <a:pt x="85" y="39"/>
                    <a:pt x="81" y="39"/>
                  </a:cubicBezTo>
                  <a:cubicBezTo>
                    <a:pt x="73" y="39"/>
                    <a:pt x="64" y="39"/>
                    <a:pt x="56" y="39"/>
                  </a:cubicBezTo>
                  <a:cubicBezTo>
                    <a:pt x="56" y="39"/>
                    <a:pt x="56" y="39"/>
                    <a:pt x="55" y="39"/>
                  </a:cubicBezTo>
                  <a:close/>
                  <a:moveTo>
                    <a:pt x="32" y="11"/>
                  </a:moveTo>
                  <a:cubicBezTo>
                    <a:pt x="40" y="11"/>
                    <a:pt x="48" y="11"/>
                    <a:pt x="55" y="11"/>
                  </a:cubicBezTo>
                  <a:cubicBezTo>
                    <a:pt x="55" y="10"/>
                    <a:pt x="55" y="9"/>
                    <a:pt x="54" y="8"/>
                  </a:cubicBezTo>
                  <a:cubicBezTo>
                    <a:pt x="53" y="7"/>
                    <a:pt x="52" y="6"/>
                    <a:pt x="50" y="6"/>
                  </a:cubicBezTo>
                  <a:cubicBezTo>
                    <a:pt x="47" y="4"/>
                    <a:pt x="43" y="4"/>
                    <a:pt x="39" y="5"/>
                  </a:cubicBezTo>
                  <a:cubicBezTo>
                    <a:pt x="37" y="5"/>
                    <a:pt x="35" y="6"/>
                    <a:pt x="33" y="8"/>
                  </a:cubicBezTo>
                  <a:cubicBezTo>
                    <a:pt x="33" y="8"/>
                    <a:pt x="32" y="9"/>
                    <a:pt x="32" y="11"/>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58" name="Freeform 89"/>
            <p:cNvSpPr>
              <a:spLocks/>
            </p:cNvSpPr>
            <p:nvPr/>
          </p:nvSpPr>
          <p:spPr bwMode="auto">
            <a:xfrm>
              <a:off x="2859" y="2158"/>
              <a:ext cx="39" cy="14"/>
            </a:xfrm>
            <a:custGeom>
              <a:avLst/>
              <a:gdLst>
                <a:gd name="T0" fmla="*/ 16 w 16"/>
                <a:gd name="T1" fmla="*/ 0 h 6"/>
                <a:gd name="T2" fmla="*/ 16 w 16"/>
                <a:gd name="T3" fmla="*/ 6 h 6"/>
                <a:gd name="T4" fmla="*/ 0 w 16"/>
                <a:gd name="T5" fmla="*/ 6 h 6"/>
                <a:gd name="T6" fmla="*/ 0 w 16"/>
                <a:gd name="T7" fmla="*/ 0 h 6"/>
                <a:gd name="T8" fmla="*/ 16 w 16"/>
                <a:gd name="T9" fmla="*/ 0 h 6"/>
              </a:gdLst>
              <a:ahLst/>
              <a:cxnLst>
                <a:cxn ang="0">
                  <a:pos x="T0" y="T1"/>
                </a:cxn>
                <a:cxn ang="0">
                  <a:pos x="T2" y="T3"/>
                </a:cxn>
                <a:cxn ang="0">
                  <a:pos x="T4" y="T5"/>
                </a:cxn>
                <a:cxn ang="0">
                  <a:pos x="T6" y="T7"/>
                </a:cxn>
                <a:cxn ang="0">
                  <a:pos x="T8" y="T9"/>
                </a:cxn>
              </a:cxnLst>
              <a:rect l="0" t="0" r="r" b="b"/>
              <a:pathLst>
                <a:path w="16" h="6">
                  <a:moveTo>
                    <a:pt x="16" y="0"/>
                  </a:moveTo>
                  <a:cubicBezTo>
                    <a:pt x="16" y="2"/>
                    <a:pt x="16" y="4"/>
                    <a:pt x="16" y="6"/>
                  </a:cubicBezTo>
                  <a:cubicBezTo>
                    <a:pt x="10" y="6"/>
                    <a:pt x="5" y="6"/>
                    <a:pt x="0" y="6"/>
                  </a:cubicBezTo>
                  <a:cubicBezTo>
                    <a:pt x="0" y="4"/>
                    <a:pt x="0" y="2"/>
                    <a:pt x="0" y="0"/>
                  </a:cubicBezTo>
                  <a:cubicBezTo>
                    <a:pt x="5" y="0"/>
                    <a:pt x="10" y="0"/>
                    <a:pt x="16" y="0"/>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grpSp>
        <p:nvGrpSpPr>
          <p:cNvPr id="59" name="Group 11"/>
          <p:cNvGrpSpPr>
            <a:grpSpLocks noChangeAspect="1"/>
          </p:cNvGrpSpPr>
          <p:nvPr/>
        </p:nvGrpSpPr>
        <p:grpSpPr bwMode="auto">
          <a:xfrm>
            <a:off x="8993418" y="4084894"/>
            <a:ext cx="312621" cy="290243"/>
            <a:chOff x="3605" y="1602"/>
            <a:chExt cx="447" cy="415"/>
          </a:xfrm>
          <a:solidFill>
            <a:schemeClr val="bg1"/>
          </a:solidFill>
        </p:grpSpPr>
        <p:sp>
          <p:nvSpPr>
            <p:cNvPr id="60" name="Freeform 13"/>
            <p:cNvSpPr>
              <a:spLocks noEditPoints="1"/>
            </p:cNvSpPr>
            <p:nvPr/>
          </p:nvSpPr>
          <p:spPr bwMode="auto">
            <a:xfrm>
              <a:off x="3691" y="1602"/>
              <a:ext cx="361" cy="353"/>
            </a:xfrm>
            <a:custGeom>
              <a:avLst/>
              <a:gdLst>
                <a:gd name="T0" fmla="*/ 1 w 150"/>
                <a:gd name="T1" fmla="*/ 77 h 147"/>
                <a:gd name="T2" fmla="*/ 1 w 150"/>
                <a:gd name="T3" fmla="*/ 57 h 147"/>
                <a:gd name="T4" fmla="*/ 12 w 150"/>
                <a:gd name="T5" fmla="*/ 43 h 147"/>
                <a:gd name="T6" fmla="*/ 51 w 150"/>
                <a:gd name="T7" fmla="*/ 35 h 147"/>
                <a:gd name="T8" fmla="*/ 100 w 150"/>
                <a:gd name="T9" fmla="*/ 13 h 147"/>
                <a:gd name="T10" fmla="*/ 135 w 150"/>
                <a:gd name="T11" fmla="*/ 22 h 147"/>
                <a:gd name="T12" fmla="*/ 138 w 150"/>
                <a:gd name="T13" fmla="*/ 124 h 147"/>
                <a:gd name="T14" fmla="*/ 127 w 150"/>
                <a:gd name="T15" fmla="*/ 141 h 147"/>
                <a:gd name="T16" fmla="*/ 109 w 150"/>
                <a:gd name="T17" fmla="*/ 143 h 147"/>
                <a:gd name="T18" fmla="*/ 34 w 150"/>
                <a:gd name="T19" fmla="*/ 114 h 147"/>
                <a:gd name="T20" fmla="*/ 7 w 150"/>
                <a:gd name="T21" fmla="*/ 110 h 147"/>
                <a:gd name="T22" fmla="*/ 1 w 150"/>
                <a:gd name="T23" fmla="*/ 102 h 147"/>
                <a:gd name="T24" fmla="*/ 1 w 150"/>
                <a:gd name="T25" fmla="*/ 77 h 147"/>
                <a:gd name="T26" fmla="*/ 137 w 150"/>
                <a:gd name="T27" fmla="*/ 75 h 147"/>
                <a:gd name="T28" fmla="*/ 136 w 150"/>
                <a:gd name="T29" fmla="*/ 75 h 147"/>
                <a:gd name="T30" fmla="*/ 135 w 150"/>
                <a:gd name="T31" fmla="*/ 56 h 147"/>
                <a:gd name="T32" fmla="*/ 127 w 150"/>
                <a:gd name="T33" fmla="*/ 28 h 147"/>
                <a:gd name="T34" fmla="*/ 119 w 150"/>
                <a:gd name="T35" fmla="*/ 19 h 147"/>
                <a:gd name="T36" fmla="*/ 112 w 150"/>
                <a:gd name="T37" fmla="*/ 29 h 147"/>
                <a:gd name="T38" fmla="*/ 109 w 150"/>
                <a:gd name="T39" fmla="*/ 39 h 147"/>
                <a:gd name="T40" fmla="*/ 106 w 150"/>
                <a:gd name="T41" fmla="*/ 92 h 147"/>
                <a:gd name="T42" fmla="*/ 112 w 150"/>
                <a:gd name="T43" fmla="*/ 124 h 147"/>
                <a:gd name="T44" fmla="*/ 119 w 150"/>
                <a:gd name="T45" fmla="*/ 131 h 147"/>
                <a:gd name="T46" fmla="*/ 127 w 150"/>
                <a:gd name="T47" fmla="*/ 124 h 147"/>
                <a:gd name="T48" fmla="*/ 130 w 150"/>
                <a:gd name="T49" fmla="*/ 115 h 147"/>
                <a:gd name="T50" fmla="*/ 137 w 150"/>
                <a:gd name="T51" fmla="*/ 7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0" h="147">
                  <a:moveTo>
                    <a:pt x="1" y="77"/>
                  </a:moveTo>
                  <a:cubicBezTo>
                    <a:pt x="1" y="70"/>
                    <a:pt x="2" y="63"/>
                    <a:pt x="1" y="57"/>
                  </a:cubicBezTo>
                  <a:cubicBezTo>
                    <a:pt x="0" y="48"/>
                    <a:pt x="4" y="45"/>
                    <a:pt x="12" y="43"/>
                  </a:cubicBezTo>
                  <a:cubicBezTo>
                    <a:pt x="25" y="41"/>
                    <a:pt x="38" y="38"/>
                    <a:pt x="51" y="35"/>
                  </a:cubicBezTo>
                  <a:cubicBezTo>
                    <a:pt x="69" y="31"/>
                    <a:pt x="85" y="24"/>
                    <a:pt x="100" y="13"/>
                  </a:cubicBezTo>
                  <a:cubicBezTo>
                    <a:pt x="116" y="0"/>
                    <a:pt x="128" y="3"/>
                    <a:pt x="135" y="22"/>
                  </a:cubicBezTo>
                  <a:cubicBezTo>
                    <a:pt x="147" y="56"/>
                    <a:pt x="150" y="90"/>
                    <a:pt x="138" y="124"/>
                  </a:cubicBezTo>
                  <a:cubicBezTo>
                    <a:pt x="135" y="130"/>
                    <a:pt x="131" y="136"/>
                    <a:pt x="127" y="141"/>
                  </a:cubicBezTo>
                  <a:cubicBezTo>
                    <a:pt x="122" y="147"/>
                    <a:pt x="114" y="147"/>
                    <a:pt x="109" y="143"/>
                  </a:cubicBezTo>
                  <a:cubicBezTo>
                    <a:pt x="88" y="121"/>
                    <a:pt x="61" y="119"/>
                    <a:pt x="34" y="114"/>
                  </a:cubicBezTo>
                  <a:cubicBezTo>
                    <a:pt x="25" y="113"/>
                    <a:pt x="16" y="111"/>
                    <a:pt x="7" y="110"/>
                  </a:cubicBezTo>
                  <a:cubicBezTo>
                    <a:pt x="3" y="109"/>
                    <a:pt x="1" y="107"/>
                    <a:pt x="1" y="102"/>
                  </a:cubicBezTo>
                  <a:cubicBezTo>
                    <a:pt x="1" y="94"/>
                    <a:pt x="1" y="86"/>
                    <a:pt x="1" y="77"/>
                  </a:cubicBezTo>
                  <a:close/>
                  <a:moveTo>
                    <a:pt x="137" y="75"/>
                  </a:moveTo>
                  <a:cubicBezTo>
                    <a:pt x="137" y="75"/>
                    <a:pt x="136" y="75"/>
                    <a:pt x="136" y="75"/>
                  </a:cubicBezTo>
                  <a:cubicBezTo>
                    <a:pt x="136" y="69"/>
                    <a:pt x="136" y="62"/>
                    <a:pt x="135" y="56"/>
                  </a:cubicBezTo>
                  <a:cubicBezTo>
                    <a:pt x="133" y="47"/>
                    <a:pt x="131" y="37"/>
                    <a:pt x="127" y="28"/>
                  </a:cubicBezTo>
                  <a:cubicBezTo>
                    <a:pt x="126" y="25"/>
                    <a:pt x="122" y="22"/>
                    <a:pt x="119" y="19"/>
                  </a:cubicBezTo>
                  <a:cubicBezTo>
                    <a:pt x="117" y="22"/>
                    <a:pt x="113" y="25"/>
                    <a:pt x="112" y="29"/>
                  </a:cubicBezTo>
                  <a:cubicBezTo>
                    <a:pt x="110" y="32"/>
                    <a:pt x="109" y="36"/>
                    <a:pt x="109" y="39"/>
                  </a:cubicBezTo>
                  <a:cubicBezTo>
                    <a:pt x="107" y="57"/>
                    <a:pt x="106" y="74"/>
                    <a:pt x="106" y="92"/>
                  </a:cubicBezTo>
                  <a:cubicBezTo>
                    <a:pt x="106" y="103"/>
                    <a:pt x="109" y="113"/>
                    <a:pt x="112" y="124"/>
                  </a:cubicBezTo>
                  <a:cubicBezTo>
                    <a:pt x="113" y="127"/>
                    <a:pt x="117" y="131"/>
                    <a:pt x="119" y="131"/>
                  </a:cubicBezTo>
                  <a:cubicBezTo>
                    <a:pt x="122" y="131"/>
                    <a:pt x="125" y="127"/>
                    <a:pt x="127" y="124"/>
                  </a:cubicBezTo>
                  <a:cubicBezTo>
                    <a:pt x="128" y="122"/>
                    <a:pt x="130" y="118"/>
                    <a:pt x="130" y="115"/>
                  </a:cubicBezTo>
                  <a:cubicBezTo>
                    <a:pt x="133" y="102"/>
                    <a:pt x="135" y="89"/>
                    <a:pt x="137" y="75"/>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1" name="Freeform 14"/>
            <p:cNvSpPr>
              <a:spLocks/>
            </p:cNvSpPr>
            <p:nvPr/>
          </p:nvSpPr>
          <p:spPr bwMode="auto">
            <a:xfrm>
              <a:off x="3694" y="1890"/>
              <a:ext cx="129" cy="127"/>
            </a:xfrm>
            <a:custGeom>
              <a:avLst/>
              <a:gdLst>
                <a:gd name="T0" fmla="*/ 0 w 54"/>
                <a:gd name="T1" fmla="*/ 0 h 53"/>
                <a:gd name="T2" fmla="*/ 26 w 54"/>
                <a:gd name="T3" fmla="*/ 6 h 53"/>
                <a:gd name="T4" fmla="*/ 29 w 54"/>
                <a:gd name="T5" fmla="*/ 9 h 53"/>
                <a:gd name="T6" fmla="*/ 49 w 54"/>
                <a:gd name="T7" fmla="*/ 40 h 53"/>
                <a:gd name="T8" fmla="*/ 42 w 54"/>
                <a:gd name="T9" fmla="*/ 52 h 53"/>
                <a:gd name="T10" fmla="*/ 17 w 54"/>
                <a:gd name="T11" fmla="*/ 41 h 53"/>
                <a:gd name="T12" fmla="*/ 0 w 54"/>
                <a:gd name="T13" fmla="*/ 0 h 53"/>
              </a:gdLst>
              <a:ahLst/>
              <a:cxnLst>
                <a:cxn ang="0">
                  <a:pos x="T0" y="T1"/>
                </a:cxn>
                <a:cxn ang="0">
                  <a:pos x="T2" y="T3"/>
                </a:cxn>
                <a:cxn ang="0">
                  <a:pos x="T4" y="T5"/>
                </a:cxn>
                <a:cxn ang="0">
                  <a:pos x="T6" y="T7"/>
                </a:cxn>
                <a:cxn ang="0">
                  <a:pos x="T8" y="T9"/>
                </a:cxn>
                <a:cxn ang="0">
                  <a:pos x="T10" y="T11"/>
                </a:cxn>
                <a:cxn ang="0">
                  <a:pos x="T12" y="T13"/>
                </a:cxn>
              </a:cxnLst>
              <a:rect l="0" t="0" r="r" b="b"/>
              <a:pathLst>
                <a:path w="54" h="53">
                  <a:moveTo>
                    <a:pt x="0" y="0"/>
                  </a:moveTo>
                  <a:cubicBezTo>
                    <a:pt x="9" y="2"/>
                    <a:pt x="18" y="4"/>
                    <a:pt x="26" y="6"/>
                  </a:cubicBezTo>
                  <a:cubicBezTo>
                    <a:pt x="28" y="7"/>
                    <a:pt x="29" y="8"/>
                    <a:pt x="29" y="9"/>
                  </a:cubicBezTo>
                  <a:cubicBezTo>
                    <a:pt x="36" y="19"/>
                    <a:pt x="43" y="30"/>
                    <a:pt x="49" y="40"/>
                  </a:cubicBezTo>
                  <a:cubicBezTo>
                    <a:pt x="54" y="49"/>
                    <a:pt x="52" y="52"/>
                    <a:pt x="42" y="52"/>
                  </a:cubicBezTo>
                  <a:cubicBezTo>
                    <a:pt x="31" y="53"/>
                    <a:pt x="23" y="50"/>
                    <a:pt x="17" y="41"/>
                  </a:cubicBezTo>
                  <a:cubicBezTo>
                    <a:pt x="8" y="29"/>
                    <a:pt x="0" y="17"/>
                    <a:pt x="0" y="0"/>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2" name="Freeform 15"/>
            <p:cNvSpPr>
              <a:spLocks/>
            </p:cNvSpPr>
            <p:nvPr/>
          </p:nvSpPr>
          <p:spPr bwMode="auto">
            <a:xfrm>
              <a:off x="3605" y="1719"/>
              <a:ext cx="60" cy="128"/>
            </a:xfrm>
            <a:custGeom>
              <a:avLst/>
              <a:gdLst>
                <a:gd name="T0" fmla="*/ 25 w 25"/>
                <a:gd name="T1" fmla="*/ 53 h 53"/>
                <a:gd name="T2" fmla="*/ 14 w 25"/>
                <a:gd name="T3" fmla="*/ 53 h 53"/>
                <a:gd name="T4" fmla="*/ 0 w 25"/>
                <a:gd name="T5" fmla="*/ 40 h 53"/>
                <a:gd name="T6" fmla="*/ 0 w 25"/>
                <a:gd name="T7" fmla="*/ 18 h 53"/>
                <a:gd name="T8" fmla="*/ 18 w 25"/>
                <a:gd name="T9" fmla="*/ 0 h 53"/>
                <a:gd name="T10" fmla="*/ 25 w 25"/>
                <a:gd name="T11" fmla="*/ 1 h 53"/>
                <a:gd name="T12" fmla="*/ 25 w 25"/>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25" h="53">
                  <a:moveTo>
                    <a:pt x="25" y="53"/>
                  </a:moveTo>
                  <a:cubicBezTo>
                    <a:pt x="20" y="53"/>
                    <a:pt x="17" y="53"/>
                    <a:pt x="14" y="53"/>
                  </a:cubicBezTo>
                  <a:cubicBezTo>
                    <a:pt x="5" y="53"/>
                    <a:pt x="1" y="48"/>
                    <a:pt x="0" y="40"/>
                  </a:cubicBezTo>
                  <a:cubicBezTo>
                    <a:pt x="0" y="32"/>
                    <a:pt x="0" y="25"/>
                    <a:pt x="0" y="18"/>
                  </a:cubicBezTo>
                  <a:cubicBezTo>
                    <a:pt x="0" y="4"/>
                    <a:pt x="4" y="0"/>
                    <a:pt x="18" y="0"/>
                  </a:cubicBezTo>
                  <a:cubicBezTo>
                    <a:pt x="20" y="0"/>
                    <a:pt x="22" y="1"/>
                    <a:pt x="25" y="1"/>
                  </a:cubicBezTo>
                  <a:cubicBezTo>
                    <a:pt x="25" y="18"/>
                    <a:pt x="25" y="35"/>
                    <a:pt x="25" y="53"/>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grpSp>
        <p:nvGrpSpPr>
          <p:cNvPr id="63" name="Group 15"/>
          <p:cNvGrpSpPr>
            <a:grpSpLocks noChangeAspect="1"/>
          </p:cNvGrpSpPr>
          <p:nvPr/>
        </p:nvGrpSpPr>
        <p:grpSpPr bwMode="auto">
          <a:xfrm>
            <a:off x="5982772" y="4023045"/>
            <a:ext cx="310903" cy="293783"/>
            <a:chOff x="864" y="477"/>
            <a:chExt cx="563" cy="532"/>
          </a:xfrm>
          <a:solidFill>
            <a:schemeClr val="bg1"/>
          </a:solidFill>
        </p:grpSpPr>
        <p:sp>
          <p:nvSpPr>
            <p:cNvPr id="64" name="Freeform 17"/>
            <p:cNvSpPr>
              <a:spLocks/>
            </p:cNvSpPr>
            <p:nvPr/>
          </p:nvSpPr>
          <p:spPr bwMode="auto">
            <a:xfrm>
              <a:off x="912" y="477"/>
              <a:ext cx="515" cy="532"/>
            </a:xfrm>
            <a:custGeom>
              <a:avLst/>
              <a:gdLst>
                <a:gd name="T0" fmla="*/ 66 w 216"/>
                <a:gd name="T1" fmla="*/ 37 h 223"/>
                <a:gd name="T2" fmla="*/ 65 w 216"/>
                <a:gd name="T3" fmla="*/ 36 h 223"/>
                <a:gd name="T4" fmla="*/ 62 w 216"/>
                <a:gd name="T5" fmla="*/ 32 h 223"/>
                <a:gd name="T6" fmla="*/ 50 w 216"/>
                <a:gd name="T7" fmla="*/ 24 h 223"/>
                <a:gd name="T8" fmla="*/ 49 w 216"/>
                <a:gd name="T9" fmla="*/ 23 h 223"/>
                <a:gd name="T10" fmla="*/ 172 w 216"/>
                <a:gd name="T11" fmla="*/ 34 h 223"/>
                <a:gd name="T12" fmla="*/ 185 w 216"/>
                <a:gd name="T13" fmla="*/ 170 h 223"/>
                <a:gd name="T14" fmla="*/ 52 w 216"/>
                <a:gd name="T15" fmla="*/ 197 h 223"/>
                <a:gd name="T16" fmla="*/ 6 w 216"/>
                <a:gd name="T17" fmla="*/ 140 h 223"/>
                <a:gd name="T18" fmla="*/ 3 w 216"/>
                <a:gd name="T19" fmla="*/ 92 h 223"/>
                <a:gd name="T20" fmla="*/ 15 w 216"/>
                <a:gd name="T21" fmla="*/ 99 h 223"/>
                <a:gd name="T22" fmla="*/ 18 w 216"/>
                <a:gd name="T23" fmla="*/ 102 h 223"/>
                <a:gd name="T24" fmla="*/ 22 w 216"/>
                <a:gd name="T25" fmla="*/ 102 h 223"/>
                <a:gd name="T26" fmla="*/ 55 w 216"/>
                <a:gd name="T27" fmla="*/ 175 h 223"/>
                <a:gd name="T28" fmla="*/ 116 w 216"/>
                <a:gd name="T29" fmla="*/ 190 h 223"/>
                <a:gd name="T30" fmla="*/ 183 w 216"/>
                <a:gd name="T31" fmla="*/ 88 h 223"/>
                <a:gd name="T32" fmla="*/ 166 w 216"/>
                <a:gd name="T33" fmla="*/ 56 h 223"/>
                <a:gd name="T34" fmla="*/ 136 w 216"/>
                <a:gd name="T35" fmla="*/ 34 h 223"/>
                <a:gd name="T36" fmla="*/ 101 w 216"/>
                <a:gd name="T37" fmla="*/ 27 h 223"/>
                <a:gd name="T38" fmla="*/ 66 w 216"/>
                <a:gd name="T39"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23">
                  <a:moveTo>
                    <a:pt x="66" y="37"/>
                  </a:moveTo>
                  <a:cubicBezTo>
                    <a:pt x="65" y="36"/>
                    <a:pt x="65" y="36"/>
                    <a:pt x="65" y="36"/>
                  </a:cubicBezTo>
                  <a:cubicBezTo>
                    <a:pt x="66" y="34"/>
                    <a:pt x="64" y="33"/>
                    <a:pt x="62" y="32"/>
                  </a:cubicBezTo>
                  <a:cubicBezTo>
                    <a:pt x="58" y="30"/>
                    <a:pt x="54" y="27"/>
                    <a:pt x="50" y="24"/>
                  </a:cubicBezTo>
                  <a:cubicBezTo>
                    <a:pt x="50" y="24"/>
                    <a:pt x="50" y="23"/>
                    <a:pt x="49" y="23"/>
                  </a:cubicBezTo>
                  <a:cubicBezTo>
                    <a:pt x="83" y="1"/>
                    <a:pt x="135" y="0"/>
                    <a:pt x="172" y="34"/>
                  </a:cubicBezTo>
                  <a:cubicBezTo>
                    <a:pt x="211" y="70"/>
                    <a:pt x="216" y="129"/>
                    <a:pt x="185" y="170"/>
                  </a:cubicBezTo>
                  <a:cubicBezTo>
                    <a:pt x="154" y="212"/>
                    <a:pt x="97" y="223"/>
                    <a:pt x="52" y="197"/>
                  </a:cubicBezTo>
                  <a:cubicBezTo>
                    <a:pt x="29" y="183"/>
                    <a:pt x="14" y="164"/>
                    <a:pt x="6" y="140"/>
                  </a:cubicBezTo>
                  <a:cubicBezTo>
                    <a:pt x="2" y="126"/>
                    <a:pt x="0" y="100"/>
                    <a:pt x="3" y="92"/>
                  </a:cubicBezTo>
                  <a:cubicBezTo>
                    <a:pt x="7" y="94"/>
                    <a:pt x="11" y="97"/>
                    <a:pt x="15" y="99"/>
                  </a:cubicBezTo>
                  <a:cubicBezTo>
                    <a:pt x="16" y="100"/>
                    <a:pt x="17" y="101"/>
                    <a:pt x="18" y="102"/>
                  </a:cubicBezTo>
                  <a:cubicBezTo>
                    <a:pt x="19" y="102"/>
                    <a:pt x="21" y="102"/>
                    <a:pt x="22" y="102"/>
                  </a:cubicBezTo>
                  <a:cubicBezTo>
                    <a:pt x="20" y="132"/>
                    <a:pt x="31" y="156"/>
                    <a:pt x="55" y="175"/>
                  </a:cubicBezTo>
                  <a:cubicBezTo>
                    <a:pt x="73" y="188"/>
                    <a:pt x="94" y="193"/>
                    <a:pt x="116" y="190"/>
                  </a:cubicBezTo>
                  <a:cubicBezTo>
                    <a:pt x="164" y="182"/>
                    <a:pt x="195" y="135"/>
                    <a:pt x="183" y="88"/>
                  </a:cubicBezTo>
                  <a:cubicBezTo>
                    <a:pt x="179" y="76"/>
                    <a:pt x="174" y="65"/>
                    <a:pt x="166" y="56"/>
                  </a:cubicBezTo>
                  <a:cubicBezTo>
                    <a:pt x="158" y="47"/>
                    <a:pt x="148" y="39"/>
                    <a:pt x="136" y="34"/>
                  </a:cubicBezTo>
                  <a:cubicBezTo>
                    <a:pt x="125" y="29"/>
                    <a:pt x="113" y="27"/>
                    <a:pt x="101" y="27"/>
                  </a:cubicBezTo>
                  <a:cubicBezTo>
                    <a:pt x="88" y="28"/>
                    <a:pt x="77" y="31"/>
                    <a:pt x="66" y="37"/>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5" name="Freeform 18"/>
            <p:cNvSpPr>
              <a:spLocks/>
            </p:cNvSpPr>
            <p:nvPr/>
          </p:nvSpPr>
          <p:spPr bwMode="auto">
            <a:xfrm>
              <a:off x="864" y="508"/>
              <a:ext cx="339" cy="272"/>
            </a:xfrm>
            <a:custGeom>
              <a:avLst/>
              <a:gdLst>
                <a:gd name="T0" fmla="*/ 123 w 142"/>
                <a:gd name="T1" fmla="*/ 114 h 114"/>
                <a:gd name="T2" fmla="*/ 114 w 142"/>
                <a:gd name="T3" fmla="*/ 111 h 114"/>
                <a:gd name="T4" fmla="*/ 86 w 142"/>
                <a:gd name="T5" fmla="*/ 92 h 114"/>
                <a:gd name="T6" fmla="*/ 60 w 142"/>
                <a:gd name="T7" fmla="*/ 75 h 114"/>
                <a:gd name="T8" fmla="*/ 57 w 142"/>
                <a:gd name="T9" fmla="*/ 74 h 114"/>
                <a:gd name="T10" fmla="*/ 42 w 142"/>
                <a:gd name="T11" fmla="*/ 78 h 114"/>
                <a:gd name="T12" fmla="*/ 40 w 142"/>
                <a:gd name="T13" fmla="*/ 78 h 114"/>
                <a:gd name="T14" fmla="*/ 4 w 142"/>
                <a:gd name="T15" fmla="*/ 53 h 114"/>
                <a:gd name="T16" fmla="*/ 0 w 142"/>
                <a:gd name="T17" fmla="*/ 46 h 114"/>
                <a:gd name="T18" fmla="*/ 7 w 142"/>
                <a:gd name="T19" fmla="*/ 40 h 114"/>
                <a:gd name="T20" fmla="*/ 26 w 142"/>
                <a:gd name="T21" fmla="*/ 37 h 114"/>
                <a:gd name="T22" fmla="*/ 31 w 142"/>
                <a:gd name="T23" fmla="*/ 28 h 114"/>
                <a:gd name="T24" fmla="*/ 28 w 142"/>
                <a:gd name="T25" fmla="*/ 8 h 114"/>
                <a:gd name="T26" fmla="*/ 31 w 142"/>
                <a:gd name="T27" fmla="*/ 1 h 114"/>
                <a:gd name="T28" fmla="*/ 39 w 142"/>
                <a:gd name="T29" fmla="*/ 1 h 114"/>
                <a:gd name="T30" fmla="*/ 52 w 142"/>
                <a:gd name="T31" fmla="*/ 11 h 114"/>
                <a:gd name="T32" fmla="*/ 75 w 142"/>
                <a:gd name="T33" fmla="*/ 26 h 114"/>
                <a:gd name="T34" fmla="*/ 76 w 142"/>
                <a:gd name="T35" fmla="*/ 28 h 114"/>
                <a:gd name="T36" fmla="*/ 78 w 142"/>
                <a:gd name="T37" fmla="*/ 45 h 114"/>
                <a:gd name="T38" fmla="*/ 79 w 142"/>
                <a:gd name="T39" fmla="*/ 46 h 114"/>
                <a:gd name="T40" fmla="*/ 122 w 142"/>
                <a:gd name="T41" fmla="*/ 75 h 114"/>
                <a:gd name="T42" fmla="*/ 134 w 142"/>
                <a:gd name="T43" fmla="*/ 83 h 114"/>
                <a:gd name="T44" fmla="*/ 140 w 142"/>
                <a:gd name="T45" fmla="*/ 101 h 114"/>
                <a:gd name="T46" fmla="*/ 126 w 142"/>
                <a:gd name="T47" fmla="*/ 114 h 114"/>
                <a:gd name="T48" fmla="*/ 123 w 142"/>
                <a:gd name="T4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14">
                  <a:moveTo>
                    <a:pt x="123" y="114"/>
                  </a:moveTo>
                  <a:cubicBezTo>
                    <a:pt x="120" y="114"/>
                    <a:pt x="117" y="113"/>
                    <a:pt x="114" y="111"/>
                  </a:cubicBezTo>
                  <a:cubicBezTo>
                    <a:pt x="105" y="105"/>
                    <a:pt x="95" y="98"/>
                    <a:pt x="86" y="92"/>
                  </a:cubicBezTo>
                  <a:cubicBezTo>
                    <a:pt x="77" y="86"/>
                    <a:pt x="69" y="81"/>
                    <a:pt x="60" y="75"/>
                  </a:cubicBezTo>
                  <a:cubicBezTo>
                    <a:pt x="59" y="74"/>
                    <a:pt x="58" y="74"/>
                    <a:pt x="57" y="74"/>
                  </a:cubicBezTo>
                  <a:cubicBezTo>
                    <a:pt x="52" y="76"/>
                    <a:pt x="47" y="77"/>
                    <a:pt x="42" y="78"/>
                  </a:cubicBezTo>
                  <a:cubicBezTo>
                    <a:pt x="41" y="78"/>
                    <a:pt x="40" y="78"/>
                    <a:pt x="40" y="78"/>
                  </a:cubicBezTo>
                  <a:cubicBezTo>
                    <a:pt x="28" y="70"/>
                    <a:pt x="16" y="62"/>
                    <a:pt x="4" y="53"/>
                  </a:cubicBezTo>
                  <a:cubicBezTo>
                    <a:pt x="1" y="51"/>
                    <a:pt x="0" y="49"/>
                    <a:pt x="0" y="46"/>
                  </a:cubicBezTo>
                  <a:cubicBezTo>
                    <a:pt x="1" y="43"/>
                    <a:pt x="3" y="41"/>
                    <a:pt x="7" y="40"/>
                  </a:cubicBezTo>
                  <a:cubicBezTo>
                    <a:pt x="13" y="39"/>
                    <a:pt x="19" y="38"/>
                    <a:pt x="26" y="37"/>
                  </a:cubicBezTo>
                  <a:cubicBezTo>
                    <a:pt x="30" y="36"/>
                    <a:pt x="32" y="32"/>
                    <a:pt x="31" y="28"/>
                  </a:cubicBezTo>
                  <a:cubicBezTo>
                    <a:pt x="30" y="21"/>
                    <a:pt x="29" y="15"/>
                    <a:pt x="28" y="8"/>
                  </a:cubicBezTo>
                  <a:cubicBezTo>
                    <a:pt x="27" y="5"/>
                    <a:pt x="28" y="3"/>
                    <a:pt x="31" y="1"/>
                  </a:cubicBezTo>
                  <a:cubicBezTo>
                    <a:pt x="33" y="0"/>
                    <a:pt x="36" y="0"/>
                    <a:pt x="39" y="1"/>
                  </a:cubicBezTo>
                  <a:cubicBezTo>
                    <a:pt x="43" y="4"/>
                    <a:pt x="48" y="7"/>
                    <a:pt x="52" y="11"/>
                  </a:cubicBezTo>
                  <a:cubicBezTo>
                    <a:pt x="60" y="16"/>
                    <a:pt x="67" y="21"/>
                    <a:pt x="75" y="26"/>
                  </a:cubicBezTo>
                  <a:cubicBezTo>
                    <a:pt x="75" y="26"/>
                    <a:pt x="76" y="27"/>
                    <a:pt x="76" y="28"/>
                  </a:cubicBezTo>
                  <a:cubicBezTo>
                    <a:pt x="77" y="34"/>
                    <a:pt x="77" y="39"/>
                    <a:pt x="78" y="45"/>
                  </a:cubicBezTo>
                  <a:cubicBezTo>
                    <a:pt x="78" y="45"/>
                    <a:pt x="79" y="46"/>
                    <a:pt x="79" y="46"/>
                  </a:cubicBezTo>
                  <a:cubicBezTo>
                    <a:pt x="94" y="56"/>
                    <a:pt x="108" y="65"/>
                    <a:pt x="122" y="75"/>
                  </a:cubicBezTo>
                  <a:cubicBezTo>
                    <a:pt x="126" y="78"/>
                    <a:pt x="130" y="80"/>
                    <a:pt x="134" y="83"/>
                  </a:cubicBezTo>
                  <a:cubicBezTo>
                    <a:pt x="139" y="87"/>
                    <a:pt x="142" y="94"/>
                    <a:pt x="140" y="101"/>
                  </a:cubicBezTo>
                  <a:cubicBezTo>
                    <a:pt x="138" y="107"/>
                    <a:pt x="132" y="113"/>
                    <a:pt x="126" y="114"/>
                  </a:cubicBezTo>
                  <a:cubicBezTo>
                    <a:pt x="125" y="114"/>
                    <a:pt x="124" y="114"/>
                    <a:pt x="123" y="114"/>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sp>
          <p:nvSpPr>
            <p:cNvPr id="66" name="Freeform 19"/>
            <p:cNvSpPr>
              <a:spLocks/>
            </p:cNvSpPr>
            <p:nvPr/>
          </p:nvSpPr>
          <p:spPr bwMode="auto">
            <a:xfrm>
              <a:off x="1017" y="589"/>
              <a:ext cx="291" cy="301"/>
            </a:xfrm>
            <a:custGeom>
              <a:avLst/>
              <a:gdLst>
                <a:gd name="T0" fmla="*/ 2 w 122"/>
                <a:gd name="T1" fmla="*/ 57 h 126"/>
                <a:gd name="T2" fmla="*/ 3 w 122"/>
                <a:gd name="T3" fmla="*/ 58 h 126"/>
                <a:gd name="T4" fmla="*/ 22 w 122"/>
                <a:gd name="T5" fmla="*/ 70 h 126"/>
                <a:gd name="T6" fmla="*/ 23 w 122"/>
                <a:gd name="T7" fmla="*/ 72 h 126"/>
                <a:gd name="T8" fmla="*/ 50 w 122"/>
                <a:gd name="T9" fmla="*/ 98 h 126"/>
                <a:gd name="T10" fmla="*/ 87 w 122"/>
                <a:gd name="T11" fmla="*/ 88 h 126"/>
                <a:gd name="T12" fmla="*/ 97 w 122"/>
                <a:gd name="T13" fmla="*/ 58 h 126"/>
                <a:gd name="T14" fmla="*/ 76 w 122"/>
                <a:gd name="T15" fmla="*/ 29 h 126"/>
                <a:gd name="T16" fmla="*/ 57 w 122"/>
                <a:gd name="T17" fmla="*/ 25 h 126"/>
                <a:gd name="T18" fmla="*/ 56 w 122"/>
                <a:gd name="T19" fmla="*/ 25 h 126"/>
                <a:gd name="T20" fmla="*/ 49 w 122"/>
                <a:gd name="T21" fmla="*/ 23 h 126"/>
                <a:gd name="T22" fmla="*/ 33 w 122"/>
                <a:gd name="T23" fmla="*/ 12 h 126"/>
                <a:gd name="T24" fmla="*/ 32 w 122"/>
                <a:gd name="T25" fmla="*/ 11 h 126"/>
                <a:gd name="T26" fmla="*/ 102 w 122"/>
                <a:gd name="T27" fmla="*/ 23 h 126"/>
                <a:gd name="T28" fmla="*/ 106 w 122"/>
                <a:gd name="T29" fmla="*/ 96 h 126"/>
                <a:gd name="T30" fmla="*/ 35 w 122"/>
                <a:gd name="T31" fmla="*/ 114 h 126"/>
                <a:gd name="T32" fmla="*/ 2 w 122"/>
                <a:gd name="T33"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26">
                  <a:moveTo>
                    <a:pt x="2" y="57"/>
                  </a:moveTo>
                  <a:cubicBezTo>
                    <a:pt x="3" y="57"/>
                    <a:pt x="3" y="57"/>
                    <a:pt x="3" y="58"/>
                  </a:cubicBezTo>
                  <a:cubicBezTo>
                    <a:pt x="9" y="62"/>
                    <a:pt x="16" y="66"/>
                    <a:pt x="22" y="70"/>
                  </a:cubicBezTo>
                  <a:cubicBezTo>
                    <a:pt x="23" y="71"/>
                    <a:pt x="23" y="71"/>
                    <a:pt x="23" y="72"/>
                  </a:cubicBezTo>
                  <a:cubicBezTo>
                    <a:pt x="27" y="85"/>
                    <a:pt x="36" y="95"/>
                    <a:pt x="50" y="98"/>
                  </a:cubicBezTo>
                  <a:cubicBezTo>
                    <a:pt x="64" y="102"/>
                    <a:pt x="77" y="98"/>
                    <a:pt x="87" y="88"/>
                  </a:cubicBezTo>
                  <a:cubicBezTo>
                    <a:pt x="95" y="79"/>
                    <a:pt x="98" y="69"/>
                    <a:pt x="97" y="58"/>
                  </a:cubicBezTo>
                  <a:cubicBezTo>
                    <a:pt x="95" y="45"/>
                    <a:pt x="88" y="35"/>
                    <a:pt x="76" y="29"/>
                  </a:cubicBezTo>
                  <a:cubicBezTo>
                    <a:pt x="70" y="25"/>
                    <a:pt x="64" y="24"/>
                    <a:pt x="57" y="25"/>
                  </a:cubicBezTo>
                  <a:cubicBezTo>
                    <a:pt x="57" y="25"/>
                    <a:pt x="56" y="25"/>
                    <a:pt x="56" y="25"/>
                  </a:cubicBezTo>
                  <a:cubicBezTo>
                    <a:pt x="54" y="26"/>
                    <a:pt x="51" y="25"/>
                    <a:pt x="49" y="23"/>
                  </a:cubicBezTo>
                  <a:cubicBezTo>
                    <a:pt x="44" y="19"/>
                    <a:pt x="39" y="16"/>
                    <a:pt x="33" y="12"/>
                  </a:cubicBezTo>
                  <a:cubicBezTo>
                    <a:pt x="33" y="12"/>
                    <a:pt x="33" y="12"/>
                    <a:pt x="32" y="11"/>
                  </a:cubicBezTo>
                  <a:cubicBezTo>
                    <a:pt x="53" y="0"/>
                    <a:pt x="82" y="2"/>
                    <a:pt x="102" y="23"/>
                  </a:cubicBezTo>
                  <a:cubicBezTo>
                    <a:pt x="120" y="43"/>
                    <a:pt x="122" y="73"/>
                    <a:pt x="106" y="96"/>
                  </a:cubicBezTo>
                  <a:cubicBezTo>
                    <a:pt x="90" y="118"/>
                    <a:pt x="61" y="126"/>
                    <a:pt x="35" y="114"/>
                  </a:cubicBezTo>
                  <a:cubicBezTo>
                    <a:pt x="10" y="102"/>
                    <a:pt x="0" y="77"/>
                    <a:pt x="2" y="57"/>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sp>
        <p:nvSpPr>
          <p:cNvPr id="67" name="Freeform 23"/>
          <p:cNvSpPr>
            <a:spLocks noEditPoints="1"/>
          </p:cNvSpPr>
          <p:nvPr/>
        </p:nvSpPr>
        <p:spPr bwMode="auto">
          <a:xfrm>
            <a:off x="2925604" y="4042906"/>
            <a:ext cx="307698" cy="306704"/>
          </a:xfrm>
          <a:custGeom>
            <a:avLst/>
            <a:gdLst>
              <a:gd name="T0" fmla="*/ 390 w 390"/>
              <a:gd name="T1" fmla="*/ 389 h 389"/>
              <a:gd name="T2" fmla="*/ 317 w 390"/>
              <a:gd name="T3" fmla="*/ 389 h 389"/>
              <a:gd name="T4" fmla="*/ 317 w 390"/>
              <a:gd name="T5" fmla="*/ 340 h 389"/>
              <a:gd name="T6" fmla="*/ 268 w 390"/>
              <a:gd name="T7" fmla="*/ 340 h 389"/>
              <a:gd name="T8" fmla="*/ 268 w 390"/>
              <a:gd name="T9" fmla="*/ 292 h 389"/>
              <a:gd name="T10" fmla="*/ 219 w 390"/>
              <a:gd name="T11" fmla="*/ 292 h 389"/>
              <a:gd name="T12" fmla="*/ 219 w 390"/>
              <a:gd name="T13" fmla="*/ 267 h 389"/>
              <a:gd name="T14" fmla="*/ 171 w 390"/>
              <a:gd name="T15" fmla="*/ 267 h 389"/>
              <a:gd name="T16" fmla="*/ 171 w 390"/>
              <a:gd name="T17" fmla="*/ 233 h 389"/>
              <a:gd name="T18" fmla="*/ 170 w 390"/>
              <a:gd name="T19" fmla="*/ 233 h 389"/>
              <a:gd name="T20" fmla="*/ 169 w 390"/>
              <a:gd name="T21" fmla="*/ 234 h 389"/>
              <a:gd name="T22" fmla="*/ 113 w 390"/>
              <a:gd name="T23" fmla="*/ 243 h 389"/>
              <a:gd name="T24" fmla="*/ 74 w 390"/>
              <a:gd name="T25" fmla="*/ 233 h 389"/>
              <a:gd name="T26" fmla="*/ 13 w 390"/>
              <a:gd name="T27" fmla="*/ 175 h 389"/>
              <a:gd name="T28" fmla="*/ 2 w 390"/>
              <a:gd name="T29" fmla="*/ 138 h 389"/>
              <a:gd name="T30" fmla="*/ 0 w 390"/>
              <a:gd name="T31" fmla="*/ 129 h 389"/>
              <a:gd name="T32" fmla="*/ 0 w 390"/>
              <a:gd name="T33" fmla="*/ 114 h 389"/>
              <a:gd name="T34" fmla="*/ 1 w 390"/>
              <a:gd name="T35" fmla="*/ 108 h 389"/>
              <a:gd name="T36" fmla="*/ 10 w 390"/>
              <a:gd name="T37" fmla="*/ 73 h 389"/>
              <a:gd name="T38" fmla="*/ 69 w 390"/>
              <a:gd name="T39" fmla="*/ 12 h 389"/>
              <a:gd name="T40" fmla="*/ 106 w 390"/>
              <a:gd name="T41" fmla="*/ 1 h 389"/>
              <a:gd name="T42" fmla="*/ 114 w 390"/>
              <a:gd name="T43" fmla="*/ 0 h 389"/>
              <a:gd name="T44" fmla="*/ 130 w 390"/>
              <a:gd name="T45" fmla="*/ 0 h 389"/>
              <a:gd name="T46" fmla="*/ 131 w 390"/>
              <a:gd name="T47" fmla="*/ 0 h 389"/>
              <a:gd name="T48" fmla="*/ 152 w 390"/>
              <a:gd name="T49" fmla="*/ 4 h 389"/>
              <a:gd name="T50" fmla="*/ 218 w 390"/>
              <a:gd name="T51" fmla="*/ 47 h 389"/>
              <a:gd name="T52" fmla="*/ 244 w 390"/>
              <a:gd name="T53" fmla="*/ 116 h 389"/>
              <a:gd name="T54" fmla="*/ 234 w 390"/>
              <a:gd name="T55" fmla="*/ 168 h 389"/>
              <a:gd name="T56" fmla="*/ 234 w 390"/>
              <a:gd name="T57" fmla="*/ 170 h 389"/>
              <a:gd name="T58" fmla="*/ 268 w 390"/>
              <a:gd name="T59" fmla="*/ 170 h 389"/>
              <a:gd name="T60" fmla="*/ 268 w 390"/>
              <a:gd name="T61" fmla="*/ 172 h 389"/>
              <a:gd name="T62" fmla="*/ 268 w 390"/>
              <a:gd name="T63" fmla="*/ 217 h 389"/>
              <a:gd name="T64" fmla="*/ 269 w 390"/>
              <a:gd name="T65" fmla="*/ 220 h 389"/>
              <a:gd name="T66" fmla="*/ 279 w 390"/>
              <a:gd name="T67" fmla="*/ 228 h 389"/>
              <a:gd name="T68" fmla="*/ 388 w 390"/>
              <a:gd name="T69" fmla="*/ 315 h 389"/>
              <a:gd name="T70" fmla="*/ 390 w 390"/>
              <a:gd name="T71" fmla="*/ 318 h 389"/>
              <a:gd name="T72" fmla="*/ 390 w 390"/>
              <a:gd name="T73" fmla="*/ 389 h 389"/>
              <a:gd name="T74" fmla="*/ 146 w 390"/>
              <a:gd name="T75" fmla="*/ 98 h 389"/>
              <a:gd name="T76" fmla="*/ 98 w 390"/>
              <a:gd name="T77" fmla="*/ 49 h 389"/>
              <a:gd name="T78" fmla="*/ 49 w 390"/>
              <a:gd name="T79" fmla="*/ 97 h 389"/>
              <a:gd name="T80" fmla="*/ 97 w 390"/>
              <a:gd name="T81" fmla="*/ 146 h 389"/>
              <a:gd name="T82" fmla="*/ 146 w 390"/>
              <a:gd name="T83" fmla="*/ 98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90" h="389">
                <a:moveTo>
                  <a:pt x="390" y="389"/>
                </a:moveTo>
                <a:cubicBezTo>
                  <a:pt x="365" y="389"/>
                  <a:pt x="341" y="389"/>
                  <a:pt x="317" y="389"/>
                </a:cubicBezTo>
                <a:cubicBezTo>
                  <a:pt x="317" y="373"/>
                  <a:pt x="317" y="357"/>
                  <a:pt x="317" y="340"/>
                </a:cubicBezTo>
                <a:cubicBezTo>
                  <a:pt x="300" y="340"/>
                  <a:pt x="284" y="340"/>
                  <a:pt x="268" y="340"/>
                </a:cubicBezTo>
                <a:cubicBezTo>
                  <a:pt x="268" y="324"/>
                  <a:pt x="268" y="308"/>
                  <a:pt x="268" y="292"/>
                </a:cubicBezTo>
                <a:cubicBezTo>
                  <a:pt x="252" y="292"/>
                  <a:pt x="236" y="292"/>
                  <a:pt x="219" y="292"/>
                </a:cubicBezTo>
                <a:cubicBezTo>
                  <a:pt x="219" y="284"/>
                  <a:pt x="219" y="276"/>
                  <a:pt x="219" y="267"/>
                </a:cubicBezTo>
                <a:cubicBezTo>
                  <a:pt x="203" y="267"/>
                  <a:pt x="187" y="267"/>
                  <a:pt x="171" y="267"/>
                </a:cubicBezTo>
                <a:cubicBezTo>
                  <a:pt x="171" y="256"/>
                  <a:pt x="171" y="245"/>
                  <a:pt x="171" y="233"/>
                </a:cubicBezTo>
                <a:cubicBezTo>
                  <a:pt x="170" y="233"/>
                  <a:pt x="170" y="233"/>
                  <a:pt x="170" y="233"/>
                </a:cubicBezTo>
                <a:cubicBezTo>
                  <a:pt x="170" y="233"/>
                  <a:pt x="170" y="233"/>
                  <a:pt x="169" y="234"/>
                </a:cubicBezTo>
                <a:cubicBezTo>
                  <a:pt x="151" y="241"/>
                  <a:pt x="132" y="244"/>
                  <a:pt x="113" y="243"/>
                </a:cubicBezTo>
                <a:cubicBezTo>
                  <a:pt x="99" y="242"/>
                  <a:pt x="87" y="239"/>
                  <a:pt x="74" y="233"/>
                </a:cubicBezTo>
                <a:cubicBezTo>
                  <a:pt x="47" y="221"/>
                  <a:pt x="26" y="202"/>
                  <a:pt x="13" y="175"/>
                </a:cubicBezTo>
                <a:cubicBezTo>
                  <a:pt x="7" y="163"/>
                  <a:pt x="3" y="151"/>
                  <a:pt x="2" y="138"/>
                </a:cubicBezTo>
                <a:cubicBezTo>
                  <a:pt x="1" y="135"/>
                  <a:pt x="1" y="132"/>
                  <a:pt x="0" y="129"/>
                </a:cubicBezTo>
                <a:cubicBezTo>
                  <a:pt x="0" y="124"/>
                  <a:pt x="0" y="119"/>
                  <a:pt x="0" y="114"/>
                </a:cubicBezTo>
                <a:cubicBezTo>
                  <a:pt x="1" y="112"/>
                  <a:pt x="1" y="110"/>
                  <a:pt x="1" y="108"/>
                </a:cubicBezTo>
                <a:cubicBezTo>
                  <a:pt x="3" y="96"/>
                  <a:pt x="6" y="84"/>
                  <a:pt x="10" y="73"/>
                </a:cubicBezTo>
                <a:cubicBezTo>
                  <a:pt x="23" y="46"/>
                  <a:pt x="42" y="26"/>
                  <a:pt x="69" y="12"/>
                </a:cubicBezTo>
                <a:cubicBezTo>
                  <a:pt x="80" y="7"/>
                  <a:pt x="93" y="3"/>
                  <a:pt x="106" y="1"/>
                </a:cubicBezTo>
                <a:cubicBezTo>
                  <a:pt x="109" y="1"/>
                  <a:pt x="112" y="0"/>
                  <a:pt x="114" y="0"/>
                </a:cubicBezTo>
                <a:cubicBezTo>
                  <a:pt x="120" y="0"/>
                  <a:pt x="125" y="0"/>
                  <a:pt x="130" y="0"/>
                </a:cubicBezTo>
                <a:cubicBezTo>
                  <a:pt x="130" y="0"/>
                  <a:pt x="131" y="0"/>
                  <a:pt x="131" y="0"/>
                </a:cubicBezTo>
                <a:cubicBezTo>
                  <a:pt x="138" y="1"/>
                  <a:pt x="145" y="2"/>
                  <a:pt x="152" y="4"/>
                </a:cubicBezTo>
                <a:cubicBezTo>
                  <a:pt x="179" y="11"/>
                  <a:pt x="201" y="25"/>
                  <a:pt x="218" y="47"/>
                </a:cubicBezTo>
                <a:cubicBezTo>
                  <a:pt x="234" y="67"/>
                  <a:pt x="242" y="90"/>
                  <a:pt x="244" y="116"/>
                </a:cubicBezTo>
                <a:cubicBezTo>
                  <a:pt x="245" y="134"/>
                  <a:pt x="241" y="151"/>
                  <a:pt x="234" y="168"/>
                </a:cubicBezTo>
                <a:cubicBezTo>
                  <a:pt x="234" y="169"/>
                  <a:pt x="234" y="169"/>
                  <a:pt x="234" y="170"/>
                </a:cubicBezTo>
                <a:cubicBezTo>
                  <a:pt x="245" y="170"/>
                  <a:pt x="257" y="170"/>
                  <a:pt x="268" y="170"/>
                </a:cubicBezTo>
                <a:cubicBezTo>
                  <a:pt x="268" y="171"/>
                  <a:pt x="268" y="172"/>
                  <a:pt x="268" y="172"/>
                </a:cubicBezTo>
                <a:cubicBezTo>
                  <a:pt x="268" y="187"/>
                  <a:pt x="268" y="202"/>
                  <a:pt x="268" y="217"/>
                </a:cubicBezTo>
                <a:cubicBezTo>
                  <a:pt x="268" y="218"/>
                  <a:pt x="268" y="219"/>
                  <a:pt x="269" y="220"/>
                </a:cubicBezTo>
                <a:cubicBezTo>
                  <a:pt x="273" y="222"/>
                  <a:pt x="276" y="225"/>
                  <a:pt x="279" y="228"/>
                </a:cubicBezTo>
                <a:cubicBezTo>
                  <a:pt x="315" y="257"/>
                  <a:pt x="352" y="286"/>
                  <a:pt x="388" y="315"/>
                </a:cubicBezTo>
                <a:cubicBezTo>
                  <a:pt x="389" y="316"/>
                  <a:pt x="390" y="317"/>
                  <a:pt x="390" y="318"/>
                </a:cubicBezTo>
                <a:cubicBezTo>
                  <a:pt x="390" y="342"/>
                  <a:pt x="390" y="365"/>
                  <a:pt x="390" y="389"/>
                </a:cubicBezTo>
                <a:close/>
                <a:moveTo>
                  <a:pt x="146" y="98"/>
                </a:moveTo>
                <a:cubicBezTo>
                  <a:pt x="146" y="71"/>
                  <a:pt x="126" y="49"/>
                  <a:pt x="98" y="49"/>
                </a:cubicBezTo>
                <a:cubicBezTo>
                  <a:pt x="72" y="48"/>
                  <a:pt x="49" y="69"/>
                  <a:pt x="49" y="97"/>
                </a:cubicBezTo>
                <a:cubicBezTo>
                  <a:pt x="49" y="124"/>
                  <a:pt x="70" y="146"/>
                  <a:pt x="97" y="146"/>
                </a:cubicBezTo>
                <a:cubicBezTo>
                  <a:pt x="124" y="146"/>
                  <a:pt x="146" y="125"/>
                  <a:pt x="146" y="98"/>
                </a:cubicBezTo>
                <a:close/>
              </a:path>
            </a:pathLst>
          </a:custGeom>
          <a:solidFill>
            <a:schemeClr val="bg1"/>
          </a:solidFill>
          <a:ln>
            <a:solidFill>
              <a:srgbClr val="44AED0"/>
            </a:solidFill>
          </a:ln>
        </p:spPr>
        <p:txBody>
          <a:bodyPr vert="horz" wrap="square" lIns="68580" tIns="34290" rIns="68580" bIns="34290" numCol="1" anchor="t" anchorCtr="0" compatLnSpc="1">
            <a:prstTxWarp prst="textNoShape">
              <a:avLst/>
            </a:prstTxWarp>
          </a:bodyPr>
          <a:lstStyle/>
          <a:p>
            <a:pPr defTabSz="685800">
              <a:defRPr/>
            </a:pPr>
            <a:endParaRPr lang="zh-CN" altLang="en-US" sz="1350" kern="0">
              <a:solidFill>
                <a:prstClr val="black"/>
              </a:solidFill>
            </a:endParaRPr>
          </a:p>
        </p:txBody>
      </p:sp>
      <p:grpSp>
        <p:nvGrpSpPr>
          <p:cNvPr id="69" name="Group 23"/>
          <p:cNvGrpSpPr/>
          <p:nvPr/>
        </p:nvGrpSpPr>
        <p:grpSpPr>
          <a:xfrm>
            <a:off x="4521007" y="2430056"/>
            <a:ext cx="337280" cy="257206"/>
            <a:chOff x="4914900" y="1812925"/>
            <a:chExt cx="441326" cy="336550"/>
          </a:xfrm>
          <a:solidFill>
            <a:schemeClr val="bg1"/>
          </a:solidFill>
        </p:grpSpPr>
        <p:sp>
          <p:nvSpPr>
            <p:cNvPr id="70" name="Freeform 5"/>
            <p:cNvSpPr>
              <a:spLocks/>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1" name="Freeform 6"/>
            <p:cNvSpPr>
              <a:spLocks/>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2" name="Freeform 7"/>
            <p:cNvSpPr>
              <a:spLocks/>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3" name="Freeform 8"/>
            <p:cNvSpPr>
              <a:spLocks/>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sp>
          <p:nvSpPr>
            <p:cNvPr id="74" name="Freeform 9"/>
            <p:cNvSpPr>
              <a:spLocks/>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w="9525">
              <a:solidFill>
                <a:srgbClr val="44AED0"/>
              </a:solidFill>
              <a:round/>
              <a:headEnd/>
              <a:tailEnd/>
            </a:ln>
          </p:spPr>
          <p:txBody>
            <a:bodyPr vert="horz" wrap="square" lIns="68580" tIns="34290" rIns="68580" bIns="34290" numCol="1" anchor="t" anchorCtr="0" compatLnSpc="1">
              <a:prstTxWarp prst="textNoShape">
                <a:avLst/>
              </a:prstTxWarp>
            </a:bodyPr>
            <a:lstStyle/>
            <a:p>
              <a:pPr defTabSz="685800">
                <a:defRPr/>
              </a:pPr>
              <a:endParaRPr lang="en-US" sz="1350" kern="0">
                <a:solidFill>
                  <a:prstClr val="black"/>
                </a:solidFill>
              </a:endParaRPr>
            </a:p>
          </p:txBody>
        </p:sp>
      </p:grpSp>
      <p:sp>
        <p:nvSpPr>
          <p:cNvPr id="75" name="矩形 74"/>
          <p:cNvSpPr/>
          <p:nvPr/>
        </p:nvSpPr>
        <p:spPr>
          <a:xfrm>
            <a:off x="9182136" y="3092423"/>
            <a:ext cx="1247389" cy="664413"/>
          </a:xfrm>
          <a:prstGeom prst="rect">
            <a:avLst/>
          </a:prstGeom>
          <a:solidFill>
            <a:schemeClr val="bg1">
              <a:lumMod val="95000"/>
            </a:schemeClr>
          </a:solidFill>
        </p:spPr>
        <p:txBody>
          <a:bodyPr wrap="square">
            <a:spAutoFit/>
          </a:bodyPr>
          <a:lstStyle/>
          <a:p>
            <a:pPr algn="just"/>
            <a:r>
              <a:rPr lang="zh-CN" altLang="en-US" sz="1600" dirty="0">
                <a:latin typeface="微软雅黑" panose="020B0503020204020204" pitchFamily="34" charset="-122"/>
                <a:ea typeface="微软雅黑" panose="020B0503020204020204" pitchFamily="34" charset="-122"/>
              </a:rPr>
              <a:t>终生治疗</a:t>
            </a:r>
            <a:endParaRPr lang="en-US" altLang="zh-CN" sz="1600" dirty="0">
              <a:latin typeface="微软雅黑" panose="020B0503020204020204" pitchFamily="34" charset="-122"/>
              <a:ea typeface="微软雅黑" panose="020B0503020204020204" pitchFamily="34" charset="-122"/>
            </a:endParaRPr>
          </a:p>
          <a:p>
            <a:pPr algn="just">
              <a:lnSpc>
                <a:spcPct val="150000"/>
              </a:lnSpc>
            </a:pPr>
            <a:r>
              <a:rPr lang="zh-CN" altLang="en-US" sz="1600" dirty="0">
                <a:latin typeface="微软雅黑" panose="020B0503020204020204" pitchFamily="34" charset="-122"/>
                <a:ea typeface="微软雅黑" panose="020B0503020204020204" pitchFamily="34" charset="-122"/>
              </a:rPr>
              <a:t>成本</a:t>
            </a:r>
            <a:r>
              <a:rPr lang="en-US"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效益</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4022783" y="3426552"/>
            <a:ext cx="1098497" cy="400110"/>
          </a:xfrm>
          <a:prstGeom prst="rect">
            <a:avLst/>
          </a:prstGeom>
          <a:solidFill>
            <a:schemeClr val="bg1">
              <a:lumMod val="95000"/>
            </a:schemeClr>
          </a:solidFill>
        </p:spPr>
        <p:txBody>
          <a:bodyPr wrap="square">
            <a:spAutoFit/>
          </a:bodyPr>
          <a:lstStyle/>
          <a:p>
            <a:pPr algn="ct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优先</a:t>
            </a:r>
          </a:p>
        </p:txBody>
      </p:sp>
      <p:sp>
        <p:nvSpPr>
          <p:cNvPr id="79" name="矩形 3"/>
          <p:cNvSpPr>
            <a:spLocks noChangeArrowheads="1"/>
          </p:cNvSpPr>
          <p:nvPr/>
        </p:nvSpPr>
        <p:spPr bwMode="auto">
          <a:xfrm>
            <a:off x="2122932" y="1033368"/>
            <a:ext cx="2792999" cy="415498"/>
          </a:xfrm>
          <a:prstGeom prst="rect">
            <a:avLst/>
          </a:prstGeom>
        </p:spPr>
        <p:txBody>
          <a:bodyPr wrap="square">
            <a:spAutoFit/>
          </a:bodyPr>
          <a:lstStyle/>
          <a:p>
            <a:r>
              <a:rPr lang="zh-CN" altLang="en-US" sz="2100" b="1" kern="100" dirty="0">
                <a:solidFill>
                  <a:srgbClr val="093B5C"/>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选择原则</a:t>
            </a:r>
          </a:p>
        </p:txBody>
      </p:sp>
      <p:sp>
        <p:nvSpPr>
          <p:cNvPr id="80" name="等腰三角形 79"/>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1" name="标题 1">
            <a:extLst>
              <a:ext uri="{FF2B5EF4-FFF2-40B4-BE49-F238E27FC236}">
                <a16:creationId xmlns:a16="http://schemas.microsoft.com/office/drawing/2014/main" id="{85DFA93C-A811-4FE9-8B17-B51437AABB6F}"/>
              </a:ext>
            </a:extLst>
          </p:cNvPr>
          <p:cNvSpPr>
            <a:spLocks noGrp="1"/>
          </p:cNvSpPr>
          <p:nvPr>
            <p:ph type="title"/>
          </p:nvPr>
        </p:nvSpPr>
        <p:spPr>
          <a:xfrm>
            <a:off x="2211159" y="188641"/>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p>
        </p:txBody>
      </p:sp>
      <p:sp>
        <p:nvSpPr>
          <p:cNvPr id="82" name="标题 1">
            <a:extLst>
              <a:ext uri="{FF2B5EF4-FFF2-40B4-BE49-F238E27FC236}">
                <a16:creationId xmlns:a16="http://schemas.microsoft.com/office/drawing/2014/main" id="{30E3967F-F27A-4A3F-8FDC-6CEDF6728D79}"/>
              </a:ext>
            </a:extLst>
          </p:cNvPr>
          <p:cNvSpPr txBox="1">
            <a:spLocks/>
          </p:cNvSpPr>
          <p:nvPr/>
        </p:nvSpPr>
        <p:spPr>
          <a:xfrm>
            <a:off x="2216169" y="188641"/>
            <a:ext cx="6984776"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320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a:solidFill>
                  <a:schemeClr val="accent1">
                    <a:lumMod val="50000"/>
                  </a:schemeClr>
                </a:solidFill>
                <a:latin typeface="微软雅黑" panose="020B0503020204020204" pitchFamily="34" charset="-122"/>
                <a:ea typeface="微软雅黑" panose="020B0503020204020204" pitchFamily="34" charset="-122"/>
              </a:rPr>
              <a:t>降压药物选择</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94349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extBox 8">
            <a:extLst>
              <a:ext uri="{FF2B5EF4-FFF2-40B4-BE49-F238E27FC236}">
                <a16:creationId xmlns:a16="http://schemas.microsoft.com/office/drawing/2014/main" id="{7AAE1D81-BFF7-41C6-84BB-9F0161BA475B}"/>
              </a:ext>
            </a:extLst>
          </p:cNvPr>
          <p:cNvSpPr txBox="1">
            <a:spLocks noChangeArrowheads="1"/>
          </p:cNvSpPr>
          <p:nvPr/>
        </p:nvSpPr>
        <p:spPr bwMode="auto">
          <a:xfrm>
            <a:off x="5907622" y="1229576"/>
            <a:ext cx="4622236" cy="4093428"/>
          </a:xfrm>
          <a:prstGeom prst="rect">
            <a:avLst/>
          </a:prstGeom>
          <a:solidFill>
            <a:schemeClr val="bg1"/>
          </a:solidFill>
          <a:ln w="9525">
            <a:noFill/>
            <a:miter lim="800000"/>
          </a:ln>
          <a:effectLst>
            <a:outerShdw blurRad="50800" dist="38100" dir="2700000" algn="tl" rotWithShape="0">
              <a:prstClr val="black">
                <a:alpha val="40000"/>
              </a:prstClr>
            </a:outerShdw>
          </a:effectLst>
        </p:spPr>
        <p:txBody>
          <a:bodyPr wrap="square">
            <a:spAutoFit/>
          </a:bodyPr>
          <a:lstStyle/>
          <a:p>
            <a:pPr algn="just">
              <a:lnSpc>
                <a:spcPct val="150000"/>
              </a:lnSpc>
              <a:buClr>
                <a:schemeClr val="tx1"/>
              </a:buClr>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    仅收缩压＜</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160mmHg</a:t>
            </a:r>
            <a:r>
              <a:rPr lang="zh-CN" altLang="en-US" sz="2000" b="1" dirty="0">
                <a:solidFill>
                  <a:srgbClr val="FF0000"/>
                </a:solidFill>
                <a:latin typeface="微软雅黑" panose="020B0503020204020204" pitchFamily="34" charset="-122"/>
                <a:ea typeface="微软雅黑" panose="020B0503020204020204" pitchFamily="34" charset="-122"/>
              </a:rPr>
              <a:t>且</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舒张压＜</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100mmHg</a:t>
            </a:r>
            <a:r>
              <a:rPr lang="zh-CN" altLang="en-US" sz="2000" b="1" dirty="0">
                <a:solidFill>
                  <a:srgbClr val="FF0000"/>
                </a:solidFill>
                <a:latin typeface="微软雅黑" panose="020B0503020204020204" pitchFamily="34" charset="-122"/>
                <a:ea typeface="微软雅黑" panose="020B0503020204020204" pitchFamily="34" charset="-122"/>
              </a:rPr>
              <a:t>且未合并</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冠心病、心力衰竭、脑卒中、外周动脉粥样硬化病、肾脏疾病或糖尿病；</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buClr>
                <a:schemeClr val="tx1"/>
              </a:buClr>
            </a:pP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buClr>
                <a:schemeClr val="tx1"/>
              </a:buClr>
            </a:pP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可根据</a:t>
            </a:r>
            <a:r>
              <a:rPr lang="zh-CN" altLang="en-US" sz="2000" dirty="0">
                <a:solidFill>
                  <a:srgbClr val="FF0000"/>
                </a:solidFill>
                <a:latin typeface="微软雅黑" panose="020B0503020204020204" pitchFamily="34" charset="-122"/>
                <a:ea typeface="微软雅黑" panose="020B0503020204020204" pitchFamily="34" charset="-122"/>
              </a:rPr>
              <a:t>病情</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及</a:t>
            </a:r>
            <a:r>
              <a:rPr lang="zh-CN" altLang="en-US" sz="2000" dirty="0">
                <a:solidFill>
                  <a:srgbClr val="FF0000"/>
                </a:solidFill>
                <a:latin typeface="微软雅黑" panose="020B0503020204020204" pitchFamily="34" charset="-122"/>
                <a:ea typeface="微软雅黑" panose="020B0503020204020204" pitchFamily="34" charset="-122"/>
              </a:rPr>
              <a:t>患者意愿暂缓给药</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，采用单纯生活方式干预</a:t>
            </a:r>
            <a:r>
              <a:rPr lang="zh-CN" altLang="en-US" sz="2000" dirty="0">
                <a:solidFill>
                  <a:srgbClr val="FF0000"/>
                </a:solidFill>
                <a:latin typeface="微软雅黑" panose="020B0503020204020204" pitchFamily="34" charset="-122"/>
                <a:ea typeface="微软雅黑" panose="020B0503020204020204" pitchFamily="34" charset="-122"/>
              </a:rPr>
              <a:t>最多</a:t>
            </a:r>
            <a:r>
              <a:rPr lang="en-US" altLang="zh-CN" sz="2000" dirty="0">
                <a:solidFill>
                  <a:srgbClr val="FF0000"/>
                </a:solidFill>
                <a:latin typeface="微软雅黑" panose="020B0503020204020204" pitchFamily="34" charset="-122"/>
                <a:ea typeface="微软雅黑" panose="020B0503020204020204" pitchFamily="34" charset="-122"/>
              </a:rPr>
              <a:t>3</a:t>
            </a:r>
            <a:r>
              <a:rPr lang="zh-CN" altLang="en-US" sz="2000" dirty="0">
                <a:solidFill>
                  <a:srgbClr val="FF0000"/>
                </a:solidFill>
                <a:latin typeface="微软雅黑" panose="020B0503020204020204" pitchFamily="34" charset="-122"/>
                <a:ea typeface="微软雅黑" panose="020B0503020204020204" pitchFamily="34" charset="-122"/>
              </a:rPr>
              <a:t>个月</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，若仍未达标，再启动药物治疗。</a:t>
            </a:r>
            <a:endParaRPr lang="en-US" altLang="zh-CN" sz="2400" dirty="0">
              <a:latin typeface="微软雅黑" panose="020B0503020204020204" pitchFamily="34" charset="-122"/>
              <a:ea typeface="微软雅黑" panose="020B0503020204020204" pitchFamily="34" charset="-122"/>
              <a:cs typeface="宋体" panose="02010600030101010101" pitchFamily="2" charset="-122"/>
            </a:endParaRPr>
          </a:p>
          <a:p>
            <a:pPr algn="l"/>
            <a:endParaRPr lang="en-US" altLang="zh-CN" sz="20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TextBox 8">
            <a:extLst>
              <a:ext uri="{FF2B5EF4-FFF2-40B4-BE49-F238E27FC236}">
                <a16:creationId xmlns:a16="http://schemas.microsoft.com/office/drawing/2014/main" id="{070FFC59-AC87-4D6F-A2B5-A78C49E214E0}"/>
              </a:ext>
            </a:extLst>
          </p:cNvPr>
          <p:cNvSpPr txBox="1">
            <a:spLocks noChangeArrowheads="1"/>
          </p:cNvSpPr>
          <p:nvPr/>
        </p:nvSpPr>
        <p:spPr bwMode="auto">
          <a:xfrm>
            <a:off x="1639876" y="2149654"/>
            <a:ext cx="4092669" cy="2243050"/>
          </a:xfrm>
          <a:prstGeom prst="rect">
            <a:avLst/>
          </a:prstGeom>
          <a:solidFill>
            <a:schemeClr val="bg1"/>
          </a:solidFill>
          <a:ln w="9525">
            <a:noFill/>
            <a:miter lim="800000"/>
          </a:ln>
          <a:effectLst>
            <a:outerShdw blurRad="50800" dist="38100" dir="2700000" algn="tl" rotWithShape="0">
              <a:prstClr val="black">
                <a:alpha val="40000"/>
              </a:prstClr>
            </a:outerShdw>
          </a:effectLst>
        </p:spPr>
        <p:txBody>
          <a:bodyPr wrap="square">
            <a:spAutoFit/>
          </a:bodyPr>
          <a:lstStyle/>
          <a:p>
            <a:pPr algn="just">
              <a:lnSpc>
                <a:spcPct val="150000"/>
              </a:lnSpc>
              <a:buClr>
                <a:schemeClr val="tx1"/>
              </a:buClr>
            </a:pPr>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rPr>
              <a:t>所有高血压患者</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a:p>
            <a:pPr algn="just">
              <a:lnSpc>
                <a:spcPct val="150000"/>
              </a:lnSpc>
              <a:buClr>
                <a:schemeClr val="tx1"/>
              </a:buClr>
            </a:pPr>
            <a:r>
              <a:rPr lang="zh-CN" altLang="en-US" sz="240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一旦诊断，</a:t>
            </a:r>
            <a:endParaRPr lang="en-US" altLang="zh-CN" sz="2400"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a:p>
            <a:pPr algn="just">
              <a:lnSpc>
                <a:spcPct val="150000"/>
              </a:lnSpc>
              <a:buClr>
                <a:schemeClr val="tx1"/>
              </a:buClr>
            </a:pPr>
            <a:r>
              <a:rPr lang="zh-CN" altLang="en-US" sz="240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建议在生活方式干预的同时，</a:t>
            </a:r>
            <a:endParaRPr lang="en-US" altLang="zh-CN" sz="2400"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a:p>
            <a:pPr algn="just">
              <a:lnSpc>
                <a:spcPct val="150000"/>
              </a:lnSpc>
              <a:buClr>
                <a:schemeClr val="tx1"/>
              </a:buClr>
            </a:pPr>
            <a:r>
              <a:rPr lang="zh-CN" altLang="en-US" sz="2400" dirty="0">
                <a:solidFill>
                  <a:srgbClr val="FF0000"/>
                </a:solidFill>
                <a:latin typeface="微软雅黑" panose="020B0503020204020204" pitchFamily="34" charset="-122"/>
                <a:ea typeface="微软雅黑" panose="020B0503020204020204" pitchFamily="34" charset="-122"/>
                <a:cs typeface="宋体" panose="02010600030101010101" pitchFamily="2" charset="-122"/>
              </a:rPr>
              <a:t>立即启动药物治疗。</a:t>
            </a:r>
            <a:endParaRPr lang="en-US" altLang="zh-CN" sz="2400" dirty="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9" name="等腰三角形 108"/>
          <p:cNvSpPr/>
          <p:nvPr/>
        </p:nvSpPr>
        <p:spPr>
          <a:xfrm rot="16200000">
            <a:off x="4707813" y="2454475"/>
            <a:ext cx="1302537" cy="749811"/>
          </a:xfrm>
          <a:prstGeom prst="triangl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124" name="等腰三角形 123"/>
          <p:cNvSpPr/>
          <p:nvPr/>
        </p:nvSpPr>
        <p:spPr>
          <a:xfrm rot="5400000">
            <a:off x="5470908" y="3066266"/>
            <a:ext cx="1248744" cy="725471"/>
          </a:xfrm>
          <a:prstGeom prst="triangle">
            <a:avLst>
              <a:gd name="adj" fmla="val 49310"/>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8" name="等腰三角形 27"/>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标题 1">
            <a:extLst>
              <a:ext uri="{FF2B5EF4-FFF2-40B4-BE49-F238E27FC236}">
                <a16:creationId xmlns:a16="http://schemas.microsoft.com/office/drawing/2014/main" id="{5ECBEF83-401F-46AE-8DA8-76937515E563}"/>
              </a:ext>
            </a:extLst>
          </p:cNvPr>
          <p:cNvSpPr>
            <a:spLocks noGrp="1"/>
          </p:cNvSpPr>
          <p:nvPr>
            <p:ph type="title"/>
          </p:nvPr>
        </p:nvSpPr>
        <p:spPr>
          <a:xfrm>
            <a:off x="2234729" y="204894"/>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sym typeface="Arial" panose="020B0604020202020204" pitchFamily="34" charset="0"/>
              </a:rPr>
              <a:t>启动时机</a:t>
            </a:r>
            <a:endParaRPr lang="zh-CN" altLang="en-US" sz="3200" dirty="0">
              <a:solidFill>
                <a:schemeClr val="accent1">
                  <a:lumMod val="50000"/>
                </a:schemeClr>
              </a:solidFill>
            </a:endParaRPr>
          </a:p>
        </p:txBody>
      </p:sp>
    </p:spTree>
    <p:extLst>
      <p:ext uri="{BB962C8B-B14F-4D97-AF65-F5344CB8AC3E}">
        <p14:creationId xmlns:p14="http://schemas.microsoft.com/office/powerpoint/2010/main" val="704642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示 4">
            <a:extLst>
              <a:ext uri="{FF2B5EF4-FFF2-40B4-BE49-F238E27FC236}">
                <a16:creationId xmlns:a16="http://schemas.microsoft.com/office/drawing/2014/main" id="{47633510-A876-4B0F-9706-4247470692B8}"/>
              </a:ext>
            </a:extLst>
          </p:cNvPr>
          <p:cNvGraphicFramePr/>
          <p:nvPr>
            <p:extLst>
              <p:ext uri="{D42A27DB-BD31-4B8C-83A1-F6EECF244321}">
                <p14:modId xmlns:p14="http://schemas.microsoft.com/office/powerpoint/2010/main" val="3237762512"/>
              </p:ext>
            </p:extLst>
          </p:nvPr>
        </p:nvGraphicFramePr>
        <p:xfrm>
          <a:off x="2351584" y="1268760"/>
          <a:ext cx="7173168"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标题 1">
            <a:extLst>
              <a:ext uri="{FF2B5EF4-FFF2-40B4-BE49-F238E27FC236}">
                <a16:creationId xmlns:a16="http://schemas.microsoft.com/office/drawing/2014/main" id="{D9A06683-E8DE-44D9-A1DE-1FD96426D8CC}"/>
              </a:ext>
            </a:extLst>
          </p:cNvPr>
          <p:cNvSpPr>
            <a:spLocks noGrp="1"/>
          </p:cNvSpPr>
          <p:nvPr>
            <p:ph type="title"/>
          </p:nvPr>
        </p:nvSpPr>
        <p:spPr>
          <a:xfrm>
            <a:off x="2005124" y="238852"/>
            <a:ext cx="8181752" cy="597861"/>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A/B/C/D+ARNI</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0082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4405A5B0-4C9D-487C-92BE-54B49B74EEE3}"/>
              </a:ext>
            </a:extLst>
          </p:cNvPr>
          <p:cNvPicPr>
            <a:picLocks noChangeAspect="1" noChangeArrowheads="1"/>
          </p:cNvPicPr>
          <p:nvPr/>
        </p:nvPicPr>
        <p:blipFill>
          <a:blip r:embed="rId2"/>
          <a:srcRect/>
          <a:stretch>
            <a:fillRect/>
          </a:stretch>
        </p:blipFill>
        <p:spPr bwMode="auto">
          <a:xfrm>
            <a:off x="6319688" y="1670006"/>
            <a:ext cx="4024785" cy="4500719"/>
          </a:xfrm>
          <a:prstGeom prst="rect">
            <a:avLst/>
          </a:prstGeom>
          <a:noFill/>
          <a:ln w="9525">
            <a:solidFill>
              <a:schemeClr val="tx1"/>
            </a:solidFill>
            <a:miter lim="800000"/>
            <a:headEnd/>
            <a:tailEnd/>
          </a:ln>
          <a:effectLst/>
        </p:spPr>
      </p:pic>
      <p:sp>
        <p:nvSpPr>
          <p:cNvPr id="5" name="矩形 4">
            <a:extLst>
              <a:ext uri="{FF2B5EF4-FFF2-40B4-BE49-F238E27FC236}">
                <a16:creationId xmlns:a16="http://schemas.microsoft.com/office/drawing/2014/main" id="{D0439B0A-5763-4F2A-8C8B-5C5145D3A0C2}"/>
              </a:ext>
            </a:extLst>
          </p:cNvPr>
          <p:cNvSpPr/>
          <p:nvPr/>
        </p:nvSpPr>
        <p:spPr>
          <a:xfrm>
            <a:off x="1847528" y="1187626"/>
            <a:ext cx="4248472" cy="48238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2800" b="1" dirty="0">
                <a:solidFill>
                  <a:schemeClr val="bg1"/>
                </a:solidFill>
                <a:latin typeface="微软雅黑" panose="020B0503020204020204" pitchFamily="34" charset="-122"/>
                <a:ea typeface="微软雅黑" panose="020B0503020204020204" pitchFamily="34" charset="-122"/>
              </a:rPr>
              <a:t>A</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ACEI</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ARB</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 name="矩形 5">
            <a:extLst>
              <a:ext uri="{FF2B5EF4-FFF2-40B4-BE49-F238E27FC236}">
                <a16:creationId xmlns:a16="http://schemas.microsoft.com/office/drawing/2014/main" id="{FB992FD5-3126-4D23-9059-C1EFB9D0C99A}"/>
              </a:ext>
            </a:extLst>
          </p:cNvPr>
          <p:cNvSpPr/>
          <p:nvPr/>
        </p:nvSpPr>
        <p:spPr>
          <a:xfrm>
            <a:off x="1847528" y="1670006"/>
            <a:ext cx="4248472" cy="5116272"/>
          </a:xfrm>
          <a:prstGeom prst="rect">
            <a:avLst/>
          </a:prstGeom>
          <a:solidFill>
            <a:schemeClr val="bg1"/>
          </a:solidFill>
          <a:ln>
            <a:solidFill>
              <a:schemeClr val="tx1"/>
            </a:solidFill>
          </a:ln>
        </p:spPr>
        <p:txBody>
          <a:bodyPr wrap="square">
            <a:spAutoFit/>
          </a:bodyPr>
          <a:lstStyle/>
          <a:p>
            <a:pPr>
              <a:lnSpc>
                <a:spcPct val="200000"/>
              </a:lnSpc>
            </a:pP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阻断血管紧张素转化酶</a:t>
            </a: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I</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a:t>
            </a:r>
            <a:br>
              <a:rPr lang="zh-CN" altLang="en-US" sz="2000" dirty="0">
                <a:solidFill>
                  <a:schemeClr val="accent1">
                    <a:lumMod val="50000"/>
                  </a:schemeClr>
                </a:solidFill>
                <a:latin typeface="微软雅黑" panose="020B0503020204020204" pitchFamily="34" charset="-122"/>
                <a:ea typeface="微软雅黑" panose="020B0503020204020204" pitchFamily="34" charset="-122"/>
              </a:rPr>
            </a:b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导致血管紧张素</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产生减少，</a:t>
            </a:r>
          </a:p>
          <a:p>
            <a:pPr>
              <a:lnSpc>
                <a:spcPct val="200000"/>
              </a:lnSpc>
            </a:pPr>
            <a:r>
              <a:rPr lang="en-US" altLang="zh-CN" sz="2000" b="1"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阻断血管紧张素受体，</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使血管紧张素</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不能与其结合，导致血管紧张素</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无法发挥作用</a:t>
            </a:r>
          </a:p>
          <a:p>
            <a:pPr>
              <a:lnSpc>
                <a:spcPct val="200000"/>
              </a:lnSpc>
            </a:pPr>
            <a:r>
              <a:rPr lang="zh-CN" altLang="en-US" sz="2000" dirty="0">
                <a:solidFill>
                  <a:srgbClr val="C00000"/>
                </a:solidFill>
                <a:latin typeface="微软雅黑" panose="020B0503020204020204" pitchFamily="34" charset="-122"/>
                <a:ea typeface="微软雅黑" panose="020B0503020204020204" pitchFamily="34" charset="-122"/>
              </a:rPr>
              <a:t>从而产生降压效果</a:t>
            </a: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endParaRPr lang="en-US" altLang="zh-CN" sz="2000" dirty="0">
              <a:solidFill>
                <a:srgbClr val="C00000"/>
              </a:solidFill>
              <a:latin typeface="微软雅黑" panose="020B0503020204020204" pitchFamily="34" charset="-122"/>
              <a:ea typeface="微软雅黑" panose="020B0503020204020204" pitchFamily="34" charset="-122"/>
            </a:endParaRPr>
          </a:p>
          <a:p>
            <a:pPr>
              <a:lnSpc>
                <a:spcPct val="150000"/>
              </a:lnSpc>
            </a:pP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阻断紧张素转化酶，使得</a:t>
            </a:r>
            <a:r>
              <a:rPr lang="zh-CN" altLang="en-US" sz="2000" dirty="0">
                <a:solidFill>
                  <a:srgbClr val="FF0000"/>
                </a:solidFill>
                <a:latin typeface="微软雅黑" panose="020B0503020204020204" pitchFamily="34" charset="-122"/>
                <a:ea typeface="微软雅黑" panose="020B0503020204020204" pitchFamily="34" charset="-122"/>
              </a:rPr>
              <a:t>缓激肽</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增加，在体内蓄积引起干咳</a:t>
            </a:r>
          </a:p>
        </p:txBody>
      </p:sp>
      <p:sp>
        <p:nvSpPr>
          <p:cNvPr id="8" name="标题 1">
            <a:extLst>
              <a:ext uri="{FF2B5EF4-FFF2-40B4-BE49-F238E27FC236}">
                <a16:creationId xmlns:a16="http://schemas.microsoft.com/office/drawing/2014/main" id="{FD9679C1-D7D6-4FFF-8013-9A3839C26732}"/>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 name="矩形: 圆角 1">
            <a:extLst>
              <a:ext uri="{FF2B5EF4-FFF2-40B4-BE49-F238E27FC236}">
                <a16:creationId xmlns:a16="http://schemas.microsoft.com/office/drawing/2014/main" id="{7EEABD01-2D24-4814-82E4-76A05933896B}"/>
              </a:ext>
            </a:extLst>
          </p:cNvPr>
          <p:cNvSpPr/>
          <p:nvPr/>
        </p:nvSpPr>
        <p:spPr>
          <a:xfrm>
            <a:off x="6312024" y="3284984"/>
            <a:ext cx="792088" cy="36004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991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1CA2D542-8BB4-431A-BF73-BA1BCED2388F}"/>
              </a:ext>
            </a:extLst>
          </p:cNvPr>
          <p:cNvSpPr/>
          <p:nvPr/>
        </p:nvSpPr>
        <p:spPr>
          <a:xfrm>
            <a:off x="2306698" y="2375738"/>
            <a:ext cx="3532718" cy="378289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）逆转心室重构：</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心室肥厚合并高血压√</a:t>
            </a: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）改善胰岛素抵抗：</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糖尿病合并高血压√</a:t>
            </a: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）减少蛋白尿：</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有蛋白尿的肾病合并高血压√</a:t>
            </a: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）对血脂无影响：</a:t>
            </a:r>
            <a:endParaRPr lang="en-US" altLang="zh-CN"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dirty="0">
                <a:solidFill>
                  <a:schemeClr val="accent1">
                    <a:lumMod val="50000"/>
                  </a:schemeClr>
                </a:solidFill>
                <a:latin typeface="微软雅黑" panose="020B0503020204020204" pitchFamily="34" charset="-122"/>
                <a:ea typeface="微软雅黑" panose="020B0503020204020204" pitchFamily="34" charset="-122"/>
              </a:rPr>
              <a:t>高血脂合并高血压√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1" dirty="0">
                <a:solidFill>
                  <a:schemeClr val="accent1">
                    <a:lumMod val="50000"/>
                  </a:schemeClr>
                </a:solidFill>
                <a:latin typeface="微软雅黑" panose="020B0503020204020204" pitchFamily="34" charset="-122"/>
                <a:ea typeface="微软雅黑" panose="020B0503020204020204" pitchFamily="34" charset="-122"/>
              </a:rPr>
              <a:t>5</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）降低尿酸：</a:t>
            </a:r>
            <a:r>
              <a:rPr lang="zh-CN" altLang="en-US" dirty="0">
                <a:solidFill>
                  <a:schemeClr val="accent1">
                    <a:lumMod val="50000"/>
                  </a:schemeClr>
                </a:solidFill>
                <a:latin typeface="微软雅黑" panose="020B0503020204020204" pitchFamily="34" charset="-122"/>
                <a:ea typeface="微软雅黑" panose="020B0503020204020204" pitchFamily="34" charset="-122"/>
              </a:rPr>
              <a:t>氯沙坦</a:t>
            </a:r>
          </a:p>
        </p:txBody>
      </p:sp>
      <p:sp>
        <p:nvSpPr>
          <p:cNvPr id="25" name="等腰三角形 24"/>
          <p:cNvSpPr>
            <a:spLocks noChangeAspect="1" noChangeArrowheads="1"/>
          </p:cNvSpPr>
          <p:nvPr/>
        </p:nvSpPr>
        <p:spPr bwMode="auto">
          <a:xfrm rot="16200000" flipH="1" flipV="1">
            <a:off x="7437869" y="185654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437869" y="3545394"/>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5135137" y="2694950"/>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409568" y="2131843"/>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890826" y="3063037"/>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890826" y="3063037"/>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6180380" y="1744138"/>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831766" y="1393104"/>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623248"/>
          </a:xfrm>
          <a:prstGeom prst="rect">
            <a:avLst/>
          </a:prstGeom>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禁 忌</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81895" y="3453846"/>
            <a:ext cx="2290700" cy="623248"/>
          </a:xfrm>
          <a:prstGeom prst="rect">
            <a:avLst/>
          </a:prstGeom>
        </p:spPr>
        <p:txBody>
          <a:bodyPr wrap="square">
            <a:spAutoFit/>
          </a:bodyPr>
          <a:lstStyle/>
          <a:p>
            <a:r>
              <a:rPr lang="en-US" altLang="zh-CN" b="1" dirty="0">
                <a:solidFill>
                  <a:schemeClr val="accent1">
                    <a:lumMod val="50000"/>
                  </a:schemeClr>
                </a:solidFill>
                <a:latin typeface="微软雅黑" panose="020B0503020204020204" pitchFamily="34" charset="-122"/>
                <a:ea typeface="微软雅黑" panose="020B0503020204020204" pitchFamily="34" charset="-122"/>
              </a:rPr>
              <a:t>ADR</a:t>
            </a:r>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848031" y="381902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 点</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6324827" y="1779712"/>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902814" y="2620976"/>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6303395" y="34678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矩形 29">
            <a:extLst>
              <a:ext uri="{FF2B5EF4-FFF2-40B4-BE49-F238E27FC236}">
                <a16:creationId xmlns:a16="http://schemas.microsoft.com/office/drawing/2014/main" id="{AC4E04D8-21F7-43FE-BF60-D286323E8D68}"/>
              </a:ext>
            </a:extLst>
          </p:cNvPr>
          <p:cNvSpPr/>
          <p:nvPr/>
        </p:nvSpPr>
        <p:spPr>
          <a:xfrm>
            <a:off x="7599836" y="1801501"/>
            <a:ext cx="2819231" cy="1197572"/>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）双侧肾动脉狭窄</a:t>
            </a:r>
            <a:endParaRPr lang="en-US" altLang="zh-CN" sz="1600" b="1"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）高血钾</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血钾≥</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5.5</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）妊娠</a:t>
            </a:r>
            <a:endParaRPr lang="en-US" altLang="zh-CN" sz="16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5DB6DDE3-1B85-46BC-941B-20C34C889FB9}"/>
              </a:ext>
            </a:extLst>
          </p:cNvPr>
          <p:cNvSpPr/>
          <p:nvPr/>
        </p:nvSpPr>
        <p:spPr>
          <a:xfrm>
            <a:off x="7658397" y="4005065"/>
            <a:ext cx="2664125" cy="78752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）干咳</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b="1"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）血管神经性水肿</a:t>
            </a:r>
            <a:endParaRPr lang="en-US" altLang="zh-CN" sz="16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标题 1">
            <a:extLst>
              <a:ext uri="{FF2B5EF4-FFF2-40B4-BE49-F238E27FC236}">
                <a16:creationId xmlns:a16="http://schemas.microsoft.com/office/drawing/2014/main" id="{99CED49B-D429-46BE-A584-55FF2283E588}"/>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6" name="矩形 35">
            <a:extLst>
              <a:ext uri="{FF2B5EF4-FFF2-40B4-BE49-F238E27FC236}">
                <a16:creationId xmlns:a16="http://schemas.microsoft.com/office/drawing/2014/main" id="{7D5001BF-D240-4BDF-9487-02E079E4B402}"/>
              </a:ext>
            </a:extLst>
          </p:cNvPr>
          <p:cNvSpPr/>
          <p:nvPr/>
        </p:nvSpPr>
        <p:spPr>
          <a:xfrm>
            <a:off x="2251164" y="1012666"/>
            <a:ext cx="3196765" cy="40011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2800" b="1" dirty="0">
                <a:solidFill>
                  <a:schemeClr val="bg1"/>
                </a:solidFill>
                <a:latin typeface="微软雅黑" panose="020B0503020204020204" pitchFamily="34" charset="-122"/>
                <a:ea typeface="微软雅黑" panose="020B0503020204020204" pitchFamily="34" charset="-122"/>
              </a:rPr>
              <a:t>A</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ACEI</a:t>
            </a:r>
            <a:r>
              <a:rPr lang="zh-CN" altLang="en-US" sz="2800" b="1" dirty="0">
                <a:solidFill>
                  <a:schemeClr val="bg1"/>
                </a:solidFill>
                <a:latin typeface="微软雅黑" panose="020B0503020204020204" pitchFamily="34" charset="-122"/>
                <a:ea typeface="微软雅黑" panose="020B0503020204020204" pitchFamily="34" charset="-122"/>
              </a:rPr>
              <a:t>、</a:t>
            </a:r>
            <a:r>
              <a:rPr lang="en-US" altLang="zh-CN" sz="2800" b="1" dirty="0">
                <a:solidFill>
                  <a:schemeClr val="bg1"/>
                </a:solidFill>
                <a:latin typeface="微软雅黑" panose="020B0503020204020204" pitchFamily="34" charset="-122"/>
                <a:ea typeface="微软雅黑" panose="020B0503020204020204" pitchFamily="34" charset="-122"/>
              </a:rPr>
              <a:t>ARB</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82304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a:extLst>
              <a:ext uri="{FF2B5EF4-FFF2-40B4-BE49-F238E27FC236}">
                <a16:creationId xmlns:a16="http://schemas.microsoft.com/office/drawing/2014/main" id="{578D4B5D-359C-4C9B-8C09-23313FE24D3F}"/>
              </a:ext>
            </a:extLst>
          </p:cNvPr>
          <p:cNvSpPr txBox="1"/>
          <p:nvPr/>
        </p:nvSpPr>
        <p:spPr>
          <a:xfrm>
            <a:off x="-384720" y="1021024"/>
            <a:ext cx="6696744" cy="523220"/>
          </a:xfrm>
          <a:prstGeom prst="rect">
            <a:avLst/>
          </a:prstGeom>
          <a:noFill/>
        </p:spPr>
        <p:txBody>
          <a:bodyPr wrap="square" rtlCol="0">
            <a:spAutoFit/>
          </a:bodyPr>
          <a:lstStyle/>
          <a:p>
            <a:pPr algn="ct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常用</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ACEI</a:t>
            </a: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C7D1927A-6348-4114-A47D-1B9D2D74BAE8}"/>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5" name="表格 4">
            <a:extLst>
              <a:ext uri="{FF2B5EF4-FFF2-40B4-BE49-F238E27FC236}">
                <a16:creationId xmlns:a16="http://schemas.microsoft.com/office/drawing/2014/main" id="{66C1C9E2-A73A-47BB-9141-15F43D3262BE}"/>
              </a:ext>
            </a:extLst>
          </p:cNvPr>
          <p:cNvGraphicFramePr>
            <a:graphicFrameLocks noGrp="1"/>
          </p:cNvGraphicFramePr>
          <p:nvPr>
            <p:extLst>
              <p:ext uri="{D42A27DB-BD31-4B8C-83A1-F6EECF244321}">
                <p14:modId xmlns:p14="http://schemas.microsoft.com/office/powerpoint/2010/main" val="1977492775"/>
              </p:ext>
            </p:extLst>
          </p:nvPr>
        </p:nvGraphicFramePr>
        <p:xfrm>
          <a:off x="1897856" y="1721798"/>
          <a:ext cx="8496944" cy="4352614"/>
        </p:xfrm>
        <a:graphic>
          <a:graphicData uri="http://schemas.openxmlformats.org/drawingml/2006/table">
            <a:tbl>
              <a:tblPr firstRow="1" bandRow="1">
                <a:tableStyleId>{2D5ABB26-0587-4C30-8999-92F81FD0307C}</a:tableStyleId>
              </a:tblPr>
              <a:tblGrid>
                <a:gridCol w="1106590">
                  <a:extLst>
                    <a:ext uri="{9D8B030D-6E8A-4147-A177-3AD203B41FA5}">
                      <a16:colId xmlns:a16="http://schemas.microsoft.com/office/drawing/2014/main" val="989332024"/>
                    </a:ext>
                  </a:extLst>
                </a:gridCol>
                <a:gridCol w="1448882">
                  <a:extLst>
                    <a:ext uri="{9D8B030D-6E8A-4147-A177-3AD203B41FA5}">
                      <a16:colId xmlns:a16="http://schemas.microsoft.com/office/drawing/2014/main" val="78547225"/>
                    </a:ext>
                  </a:extLst>
                </a:gridCol>
                <a:gridCol w="1149962">
                  <a:extLst>
                    <a:ext uri="{9D8B030D-6E8A-4147-A177-3AD203B41FA5}">
                      <a16:colId xmlns:a16="http://schemas.microsoft.com/office/drawing/2014/main" val="2790580004"/>
                    </a:ext>
                  </a:extLst>
                </a:gridCol>
                <a:gridCol w="958302">
                  <a:extLst>
                    <a:ext uri="{9D8B030D-6E8A-4147-A177-3AD203B41FA5}">
                      <a16:colId xmlns:a16="http://schemas.microsoft.com/office/drawing/2014/main" val="2151291274"/>
                    </a:ext>
                  </a:extLst>
                </a:gridCol>
                <a:gridCol w="2249032">
                  <a:extLst>
                    <a:ext uri="{9D8B030D-6E8A-4147-A177-3AD203B41FA5}">
                      <a16:colId xmlns:a16="http://schemas.microsoft.com/office/drawing/2014/main" val="771275646"/>
                    </a:ext>
                  </a:extLst>
                </a:gridCol>
                <a:gridCol w="306440">
                  <a:extLst>
                    <a:ext uri="{9D8B030D-6E8A-4147-A177-3AD203B41FA5}">
                      <a16:colId xmlns:a16="http://schemas.microsoft.com/office/drawing/2014/main" val="2641319175"/>
                    </a:ext>
                  </a:extLst>
                </a:gridCol>
                <a:gridCol w="1277736">
                  <a:extLst>
                    <a:ext uri="{9D8B030D-6E8A-4147-A177-3AD203B41FA5}">
                      <a16:colId xmlns:a16="http://schemas.microsoft.com/office/drawing/2014/main" val="4154443568"/>
                    </a:ext>
                  </a:extLst>
                </a:gridCol>
              </a:tblGrid>
              <a:tr h="929278">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（起始</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足量）</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排泄方式</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用药注意</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endParaRPr lang="zh-CN" altLang="en-US" sz="14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主要不良反应</a:t>
                      </a:r>
                    </a:p>
                  </a:txBody>
                  <a:tcPr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5886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卡托普利</a:t>
                      </a:r>
                    </a:p>
                  </a:txBody>
                  <a:tcPr anchor="ctr">
                    <a:lnT w="12700" cap="flat" cmpd="sng" algn="ctr">
                      <a:solidFill>
                        <a:schemeClr val="tx1"/>
                      </a:solidFill>
                      <a:prstDash val="solid"/>
                      <a:round/>
                      <a:headEnd type="none" w="med" len="med"/>
                      <a:tailEnd type="none" w="med" len="med"/>
                    </a:lnT>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25~300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T w="12700" cap="flat" cmpd="sng" algn="ctr">
                      <a:solidFill>
                        <a:schemeClr val="tx1"/>
                      </a:solidFill>
                      <a:prstDash val="solid"/>
                      <a:round/>
                      <a:headEnd type="none" w="med" len="med"/>
                      <a:tailEnd type="none" w="med" len="med"/>
                    </a:lnT>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T w="12700" cap="flat" cmpd="sng" algn="ctr">
                      <a:solidFill>
                        <a:schemeClr val="tx1"/>
                      </a:solidFill>
                      <a:prstDash val="solid"/>
                      <a:round/>
                      <a:headEnd type="none" w="med" len="med"/>
                      <a:tailEnd type="none" w="med" len="med"/>
                    </a:lnT>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肾</a:t>
                      </a:r>
                    </a:p>
                  </a:txBody>
                  <a:tcPr anchor="ct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宜餐前</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小时服用</a:t>
                      </a:r>
                      <a:r>
                        <a:rPr lang="zh-CN" altLang="en-US" sz="1400" dirty="0">
                          <a:latin typeface="微软雅黑" panose="020B0503020204020204" pitchFamily="34" charset="-122"/>
                          <a:ea typeface="微软雅黑" panose="020B0503020204020204" pitchFamily="34" charset="-122"/>
                        </a:rPr>
                        <a:t>，</a:t>
                      </a:r>
                      <a:r>
                        <a:rPr lang="zh-CN" altLang="en-US" sz="1400" dirty="0">
                          <a:solidFill>
                            <a:srgbClr val="FF0000"/>
                          </a:solidFill>
                          <a:latin typeface="微软雅黑" panose="020B0503020204020204" pitchFamily="34" charset="-122"/>
                          <a:ea typeface="微软雅黑" panose="020B0503020204020204" pitchFamily="34" charset="-122"/>
                        </a:rPr>
                        <a:t>避免突然停药</a:t>
                      </a:r>
                    </a:p>
                  </a:txBody>
                  <a:tcPr>
                    <a:lnT w="12700" cap="flat" cmpd="sng" algn="ctr">
                      <a:solidFill>
                        <a:schemeClr val="tx1"/>
                      </a:solidFill>
                      <a:prstDash val="solid"/>
                      <a:round/>
                      <a:headEnd type="none" w="med" len="med"/>
                      <a:tailEnd type="none" w="med" len="med"/>
                    </a:lnT>
                  </a:tcPr>
                </a:tc>
                <a:tc rowSpan="4">
                  <a:txBody>
                    <a:bodyPr/>
                    <a:lstStyle/>
                    <a:p>
                      <a:pPr algn="l"/>
                      <a:endParaRPr lang="zh-CN" altLang="en-US" sz="1400" dirty="0">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endParaRPr lang="en-US" altLang="zh-CN" sz="1600" dirty="0">
                        <a:latin typeface="微软雅黑" panose="020B0503020204020204" pitchFamily="34" charset="-122"/>
                        <a:ea typeface="微软雅黑" panose="020B0503020204020204" pitchFamily="34" charset="-122"/>
                      </a:endParaRPr>
                    </a:p>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咳嗽，血钾升高，血管神经性水肿</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0502453"/>
                  </a:ext>
                </a:extLst>
              </a:tr>
              <a:tr h="409544">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贝那普利</a:t>
                      </a:r>
                    </a:p>
                  </a:txBody>
                  <a:tcPr anchor="ct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10~40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solidFill>
                      <a:schemeClr val="bg2">
                        <a:lumMod val="90000"/>
                      </a:schemeClr>
                    </a:solidFill>
                  </a:tcPr>
                </a:tc>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肾</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胆汁</a:t>
                      </a:r>
                    </a:p>
                  </a:txBody>
                  <a:tcPr anchor="ctr">
                    <a:solidFill>
                      <a:schemeClr val="bg2">
                        <a:lumMod val="90000"/>
                      </a:schemeClr>
                    </a:solidFill>
                  </a:tcPr>
                </a:tc>
                <a:tc>
                  <a:txBody>
                    <a:bodyPr/>
                    <a:lstStyle/>
                    <a:p>
                      <a:pPr algn="l"/>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口服给药后转化为活性产物</a:t>
                      </a:r>
                      <a:r>
                        <a:rPr lang="zh-CN" altLang="en-US" sz="1400" dirty="0">
                          <a:solidFill>
                            <a:srgbClr val="FF0000"/>
                          </a:solidFill>
                          <a:latin typeface="微软雅黑" panose="020B0503020204020204" pitchFamily="34" charset="-122"/>
                          <a:ea typeface="微软雅黑" panose="020B0503020204020204" pitchFamily="34" charset="-122"/>
                        </a:rPr>
                        <a:t>贝那普利拉</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而具有活性，服用期间避免补钾</a:t>
                      </a:r>
                    </a:p>
                  </a:txBody>
                  <a:tcPr>
                    <a:solidFill>
                      <a:schemeClr val="bg2">
                        <a:lumMod val="90000"/>
                      </a:schemeClr>
                    </a:solidFill>
                  </a:tcPr>
                </a:tc>
                <a:tc vMerge="1">
                  <a:txBody>
                    <a:bodyPr/>
                    <a:lstStyle/>
                    <a:p>
                      <a:endParaRPr lang="zh-CN" altLang="en-US"/>
                    </a:p>
                  </a:txBody>
                  <a:tcPr>
                    <a:lnL>
                      <a:noFill/>
                    </a:lnL>
                    <a:lnT w="12700" cap="flat" cmpd="sng" algn="ctr">
                      <a:solidFill>
                        <a:schemeClr val="tx1"/>
                      </a:solidFill>
                      <a:prstDash val="solid"/>
                      <a:round/>
                      <a:headEnd type="none" w="med" len="med"/>
                      <a:tailEnd type="none" w="med" len="med"/>
                    </a:lnT>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81760"/>
                  </a:ext>
                </a:extLst>
              </a:tr>
              <a:tr h="409544">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福辛普利</a:t>
                      </a:r>
                    </a:p>
                  </a:txBody>
                  <a:tcPr anchor="ct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10~40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tc>
                <a:tc>
                  <a:txBody>
                    <a:bodyPr/>
                    <a:lstStyle/>
                    <a:p>
                      <a:pPr algn="l"/>
                      <a:r>
                        <a:rPr lang="zh-CN" altLang="en-US" sz="1800" dirty="0">
                          <a:solidFill>
                            <a:srgbClr val="FF0000"/>
                          </a:solidFill>
                          <a:latin typeface="微软雅黑" panose="020B0503020204020204" pitchFamily="34" charset="-122"/>
                          <a:ea typeface="微软雅黑" panose="020B0503020204020204" pitchFamily="34" charset="-122"/>
                        </a:rPr>
                        <a:t>肝</a:t>
                      </a:r>
                      <a:r>
                        <a:rPr lang="en-US" altLang="zh-CN" sz="1800" dirty="0">
                          <a:solidFill>
                            <a:srgbClr val="FF0000"/>
                          </a:solidFill>
                          <a:latin typeface="微软雅黑" panose="020B0503020204020204" pitchFamily="34" charset="-122"/>
                          <a:ea typeface="微软雅黑" panose="020B0503020204020204" pitchFamily="34" charset="-122"/>
                        </a:rPr>
                        <a:t>·</a:t>
                      </a:r>
                      <a:r>
                        <a:rPr lang="zh-CN" altLang="en-US" sz="1800" dirty="0">
                          <a:solidFill>
                            <a:srgbClr val="FF0000"/>
                          </a:solidFill>
                          <a:latin typeface="微软雅黑" panose="020B0503020204020204" pitchFamily="34" charset="-122"/>
                          <a:ea typeface="微软雅黑" panose="020B0503020204020204" pitchFamily="34" charset="-122"/>
                        </a:rPr>
                        <a:t>肾</a:t>
                      </a:r>
                    </a:p>
                  </a:txBody>
                  <a:tcPr anchor="ctr"/>
                </a:tc>
                <a:tc>
                  <a:txBody>
                    <a:bodyPr/>
                    <a:lstStyle/>
                    <a:p>
                      <a:pPr algn="l"/>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开始治疗时可能出现血压骤降，首次给药最好睡前，已接受利尿剂治疗的患者，尽可能早使用福辛普利前几日停止使用</a:t>
                      </a:r>
                    </a:p>
                  </a:txBody>
                  <a:tcPr/>
                </a:tc>
                <a:tc vMerge="1">
                  <a:txBody>
                    <a:bodyPr/>
                    <a:lstStyle/>
                    <a:p>
                      <a:endParaRPr lang="zh-CN" altLang="en-US"/>
                    </a:p>
                  </a:txBody>
                  <a:tcPr>
                    <a:lnL>
                      <a:noFill/>
                    </a:ln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4538587"/>
                  </a:ext>
                </a:extLst>
              </a:tr>
              <a:tr h="409544">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培哚普利</a:t>
                      </a: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4~8</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sz="1800" dirty="0">
                          <a:latin typeface="微软雅黑" panose="020B0503020204020204" pitchFamily="34" charset="-122"/>
                          <a:ea typeface="微软雅黑" panose="020B0503020204020204" pitchFamily="34" charset="-122"/>
                        </a:rPr>
                        <a:t>肾</a:t>
                      </a:r>
                    </a:p>
                  </a:txBody>
                  <a:tcPr anchor="ct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口服给药后转化为</a:t>
                      </a:r>
                      <a:r>
                        <a:rPr lang="zh-CN" altLang="en-US" sz="1400" dirty="0">
                          <a:solidFill>
                            <a:srgbClr val="FF0000"/>
                          </a:solidFill>
                          <a:latin typeface="微软雅黑" panose="020B0503020204020204" pitchFamily="34" charset="-122"/>
                          <a:ea typeface="微软雅黑" panose="020B0503020204020204" pitchFamily="34" charset="-122"/>
                        </a:rPr>
                        <a:t>培哚普利拉</a:t>
                      </a:r>
                      <a:r>
                        <a:rPr lang="zh-CN" altLang="en-US" sz="1400" dirty="0">
                          <a:latin typeface="微软雅黑" panose="020B0503020204020204" pitchFamily="34" charset="-122"/>
                          <a:ea typeface="微软雅黑" panose="020B0503020204020204"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食物会减少转化，</a:t>
                      </a:r>
                      <a:r>
                        <a:rPr lang="zh-CN" altLang="en-US" sz="1400" dirty="0">
                          <a:solidFill>
                            <a:srgbClr val="FF0000"/>
                          </a:solidFill>
                          <a:latin typeface="微软雅黑" panose="020B0503020204020204" pitchFamily="34" charset="-122"/>
                          <a:ea typeface="微软雅黑" panose="020B0503020204020204" pitchFamily="34" charset="-122"/>
                        </a:rPr>
                        <a:t>宜饭前服用</a:t>
                      </a:r>
                    </a:p>
                    <a:p>
                      <a:pPr algn="l"/>
                      <a:endParaRPr lang="zh-CN" altLang="en-US" sz="1400" dirty="0">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zh-CN" altLang="en-US"/>
                    </a:p>
                  </a:txBody>
                  <a:tcPr>
                    <a:lnL>
                      <a:noFill/>
                    </a:ln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5615770"/>
                  </a:ext>
                </a:extLst>
              </a:tr>
            </a:tbl>
          </a:graphicData>
        </a:graphic>
      </p:graphicFrame>
      <p:sp>
        <p:nvSpPr>
          <p:cNvPr id="8" name="文本框 7">
            <a:extLst>
              <a:ext uri="{FF2B5EF4-FFF2-40B4-BE49-F238E27FC236}">
                <a16:creationId xmlns:a16="http://schemas.microsoft.com/office/drawing/2014/main" id="{009DA7F7-F50D-4CED-9009-BA85EE12CDAB}"/>
              </a:ext>
            </a:extLst>
          </p:cNvPr>
          <p:cNvSpPr txBox="1"/>
          <p:nvPr/>
        </p:nvSpPr>
        <p:spPr>
          <a:xfrm>
            <a:off x="5015880" y="6115128"/>
            <a:ext cx="5328592" cy="369332"/>
          </a:xfrm>
          <a:prstGeom prst="rect">
            <a:avLst/>
          </a:prstGeom>
          <a:noFill/>
        </p:spPr>
        <p:txBody>
          <a:bodyPr wrap="square" rtlCol="0">
            <a:spAutoFit/>
          </a:bodyPr>
          <a:lstStyle/>
          <a:p>
            <a:r>
              <a:rPr lang="zh-CN" altLang="en-US" dirty="0"/>
              <a:t>数据参考：中国高血压防治指南</a:t>
            </a:r>
            <a:r>
              <a:rPr lang="en-US" altLang="zh-CN" dirty="0"/>
              <a:t>2018</a:t>
            </a:r>
            <a:r>
              <a:rPr lang="zh-CN" altLang="en-US" dirty="0"/>
              <a:t>年修订版</a:t>
            </a:r>
          </a:p>
        </p:txBody>
      </p:sp>
    </p:spTree>
    <p:extLst>
      <p:ext uri="{BB962C8B-B14F-4D97-AF65-F5344CB8AC3E}">
        <p14:creationId xmlns:p14="http://schemas.microsoft.com/office/powerpoint/2010/main" val="1174376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a:extLst>
              <a:ext uri="{FF2B5EF4-FFF2-40B4-BE49-F238E27FC236}">
                <a16:creationId xmlns:a16="http://schemas.microsoft.com/office/drawing/2014/main" id="{90B66C98-C354-4A36-964D-B78514F82E57}"/>
              </a:ext>
            </a:extLst>
          </p:cNvPr>
          <p:cNvSpPr txBox="1"/>
          <p:nvPr/>
        </p:nvSpPr>
        <p:spPr>
          <a:xfrm>
            <a:off x="-312712" y="1193766"/>
            <a:ext cx="6696744" cy="523220"/>
          </a:xfrm>
          <a:prstGeom prst="rect">
            <a:avLst/>
          </a:prstGeom>
          <a:noFill/>
        </p:spPr>
        <p:txBody>
          <a:bodyPr wrap="square" rtlCol="0">
            <a:spAutoFit/>
          </a:bodyPr>
          <a:lstStyle/>
          <a:p>
            <a:pPr algn="ct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常用</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ARB</a:t>
            </a: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8" name="标题 1">
            <a:extLst>
              <a:ext uri="{FF2B5EF4-FFF2-40B4-BE49-F238E27FC236}">
                <a16:creationId xmlns:a16="http://schemas.microsoft.com/office/drawing/2014/main" id="{4A3706FB-40D8-4FDC-B5F5-DA92DBE8EBF0}"/>
              </a:ext>
            </a:extLst>
          </p:cNvPr>
          <p:cNvSpPr>
            <a:spLocks noGrp="1"/>
          </p:cNvSpPr>
          <p:nvPr>
            <p:ph type="title"/>
          </p:nvPr>
        </p:nvSpPr>
        <p:spPr>
          <a:xfrm>
            <a:off x="2234729" y="17441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6" name="表格 5">
            <a:extLst>
              <a:ext uri="{FF2B5EF4-FFF2-40B4-BE49-F238E27FC236}">
                <a16:creationId xmlns:a16="http://schemas.microsoft.com/office/drawing/2014/main" id="{B0DD66AF-00B1-4C5F-BCC5-7BD439D0486B}"/>
              </a:ext>
            </a:extLst>
          </p:cNvPr>
          <p:cNvGraphicFramePr>
            <a:graphicFrameLocks noGrp="1"/>
          </p:cNvGraphicFramePr>
          <p:nvPr>
            <p:extLst>
              <p:ext uri="{D42A27DB-BD31-4B8C-83A1-F6EECF244321}">
                <p14:modId xmlns:p14="http://schemas.microsoft.com/office/powerpoint/2010/main" val="1763333499"/>
              </p:ext>
            </p:extLst>
          </p:nvPr>
        </p:nvGraphicFramePr>
        <p:xfrm>
          <a:off x="2218849" y="1929767"/>
          <a:ext cx="7333535" cy="3702420"/>
        </p:xfrm>
        <a:graphic>
          <a:graphicData uri="http://schemas.openxmlformats.org/drawingml/2006/table">
            <a:tbl>
              <a:tblPr firstRow="1" bandRow="1">
                <a:tableStyleId>{2D5ABB26-0587-4C30-8999-92F81FD0307C}</a:tableStyleId>
              </a:tblPr>
              <a:tblGrid>
                <a:gridCol w="1985170">
                  <a:extLst>
                    <a:ext uri="{9D8B030D-6E8A-4147-A177-3AD203B41FA5}">
                      <a16:colId xmlns:a16="http://schemas.microsoft.com/office/drawing/2014/main" val="989332024"/>
                    </a:ext>
                  </a:extLst>
                </a:gridCol>
                <a:gridCol w="2756078">
                  <a:extLst>
                    <a:ext uri="{9D8B030D-6E8A-4147-A177-3AD203B41FA5}">
                      <a16:colId xmlns:a16="http://schemas.microsoft.com/office/drawing/2014/main" val="78547225"/>
                    </a:ext>
                  </a:extLst>
                </a:gridCol>
                <a:gridCol w="1425859">
                  <a:extLst>
                    <a:ext uri="{9D8B030D-6E8A-4147-A177-3AD203B41FA5}">
                      <a16:colId xmlns:a16="http://schemas.microsoft.com/office/drawing/2014/main" val="2790580004"/>
                    </a:ext>
                  </a:extLst>
                </a:gridCol>
                <a:gridCol w="1166428">
                  <a:extLst>
                    <a:ext uri="{9D8B030D-6E8A-4147-A177-3AD203B41FA5}">
                      <a16:colId xmlns:a16="http://schemas.microsoft.com/office/drawing/2014/main" val="4154443568"/>
                    </a:ext>
                  </a:extLst>
                </a:gridCol>
              </a:tblGrid>
              <a:tr h="70522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326067"/>
                  </a:ext>
                </a:extLst>
              </a:tr>
              <a:tr h="5792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氯沙坦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7">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血钾升高，血管性神经水肿（罕见）</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0502453"/>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缬沙坦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80~160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581760"/>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厄贝沙坦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150~300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84538587"/>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替米沙坦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95615770"/>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坎地沙坦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4~32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39172055"/>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奥美沙坦</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20~40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499684"/>
                  </a:ext>
                </a:extLst>
              </a:tr>
              <a:tr h="402987">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阿利沙坦酯</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240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1551722"/>
                  </a:ext>
                </a:extLst>
              </a:tr>
            </a:tbl>
          </a:graphicData>
        </a:graphic>
      </p:graphicFrame>
      <p:sp>
        <p:nvSpPr>
          <p:cNvPr id="3" name="文本框 2">
            <a:extLst>
              <a:ext uri="{FF2B5EF4-FFF2-40B4-BE49-F238E27FC236}">
                <a16:creationId xmlns:a16="http://schemas.microsoft.com/office/drawing/2014/main" id="{83C6D4C5-598C-44F4-8633-773C41844EDB}"/>
              </a:ext>
            </a:extLst>
          </p:cNvPr>
          <p:cNvSpPr txBox="1"/>
          <p:nvPr/>
        </p:nvSpPr>
        <p:spPr>
          <a:xfrm>
            <a:off x="4871864" y="5688458"/>
            <a:ext cx="5328592" cy="369332"/>
          </a:xfrm>
          <a:prstGeom prst="rect">
            <a:avLst/>
          </a:prstGeom>
          <a:noFill/>
        </p:spPr>
        <p:txBody>
          <a:bodyPr wrap="square" rtlCol="0">
            <a:spAutoFit/>
          </a:body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316811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a:extLst>
              <a:ext uri="{FF2B5EF4-FFF2-40B4-BE49-F238E27FC236}">
                <a16:creationId xmlns:a16="http://schemas.microsoft.com/office/drawing/2014/main" id="{91AFE7FB-8217-4D8C-B018-F4D266CC05F8}"/>
              </a:ext>
            </a:extLst>
          </p:cNvPr>
          <p:cNvSpPr txBox="1"/>
          <p:nvPr/>
        </p:nvSpPr>
        <p:spPr>
          <a:xfrm>
            <a:off x="8007778" y="2357869"/>
            <a:ext cx="2480711" cy="1289905"/>
          </a:xfrm>
          <a:prstGeom prst="rect">
            <a:avLst/>
          </a:prstGeom>
          <a:solidFill>
            <a:schemeClr val="bg1">
              <a:lumMod val="95000"/>
            </a:schemeClr>
          </a:solidFill>
        </p:spPr>
        <p:txBody>
          <a:bodyPr wrap="square" rtlCol="0">
            <a:spAutoFit/>
          </a:bodyPr>
          <a:lstStyle/>
          <a:p>
            <a:pPr algn="ct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增强</a:t>
            </a:r>
            <a:r>
              <a:rPr lang="en-US" altLang="zh-CN" dirty="0">
                <a:solidFill>
                  <a:schemeClr val="accent1">
                    <a:lumMod val="50000"/>
                  </a:schemeClr>
                </a:solidFill>
                <a:latin typeface="微软雅黑" panose="020B0503020204020204" pitchFamily="34" charset="-122"/>
                <a:ea typeface="微软雅黑" panose="020B0503020204020204" pitchFamily="34" charset="-122"/>
              </a:rPr>
              <a:t>NPs</a:t>
            </a:r>
            <a:r>
              <a:rPr lang="zh-CN" altLang="en-US" dirty="0">
                <a:solidFill>
                  <a:schemeClr val="accent1">
                    <a:lumMod val="50000"/>
                  </a:schemeClr>
                </a:solidFill>
                <a:latin typeface="微软雅黑" panose="020B0503020204020204" pitchFamily="34" charset="-122"/>
                <a:ea typeface="微软雅黑" panose="020B0503020204020204" pitchFamily="34" charset="-122"/>
              </a:rPr>
              <a:t>血压调节作用</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抑制</a:t>
            </a:r>
            <a:r>
              <a:rPr lang="en-US" altLang="zh-CN" dirty="0">
                <a:solidFill>
                  <a:schemeClr val="accent1">
                    <a:lumMod val="50000"/>
                  </a:schemeClr>
                </a:solidFill>
                <a:latin typeface="微软雅黑" panose="020B0503020204020204" pitchFamily="34" charset="-122"/>
                <a:ea typeface="微软雅黑" panose="020B0503020204020204" pitchFamily="34" charset="-122"/>
              </a:rPr>
              <a:t>RAAS</a:t>
            </a:r>
          </a:p>
          <a:p>
            <a:pPr algn="ct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多途径降压</a:t>
            </a:r>
            <a:endParaRPr lang="zh-CN" altLang="en-US" sz="1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 name="标题 1">
            <a:extLst>
              <a:ext uri="{FF2B5EF4-FFF2-40B4-BE49-F238E27FC236}">
                <a16:creationId xmlns:a16="http://schemas.microsoft.com/office/drawing/2014/main" id="{85840FB6-78C7-41A3-BC22-EEDD3B64AF30}"/>
              </a:ext>
            </a:extLst>
          </p:cNvPr>
          <p:cNvSpPr>
            <a:spLocks noGrp="1"/>
          </p:cNvSpPr>
          <p:nvPr>
            <p:ph type="title"/>
          </p:nvPr>
        </p:nvSpPr>
        <p:spPr>
          <a:xfrm>
            <a:off x="2234729" y="14393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2" name="内容占位符 1">
            <a:extLst>
              <a:ext uri="{FF2B5EF4-FFF2-40B4-BE49-F238E27FC236}">
                <a16:creationId xmlns:a16="http://schemas.microsoft.com/office/drawing/2014/main" id="{20DEEF1E-D6CA-4A92-8EAD-33EBEFA7169B}"/>
              </a:ext>
            </a:extLst>
          </p:cNvPr>
          <p:cNvGraphicFramePr>
            <a:graphicFrameLocks noGrp="1"/>
          </p:cNvGraphicFramePr>
          <p:nvPr>
            <p:ph idx="1"/>
            <p:extLst>
              <p:ext uri="{D42A27DB-BD31-4B8C-83A1-F6EECF244321}">
                <p14:modId xmlns:p14="http://schemas.microsoft.com/office/powerpoint/2010/main" val="481100154"/>
              </p:ext>
            </p:extLst>
          </p:nvPr>
        </p:nvGraphicFramePr>
        <p:xfrm>
          <a:off x="1703512" y="1268761"/>
          <a:ext cx="5112568" cy="54148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云形 5">
            <a:extLst>
              <a:ext uri="{FF2B5EF4-FFF2-40B4-BE49-F238E27FC236}">
                <a16:creationId xmlns:a16="http://schemas.microsoft.com/office/drawing/2014/main" id="{95CC7569-25B9-4E79-9096-57E8C5CDE1A8}"/>
              </a:ext>
            </a:extLst>
          </p:cNvPr>
          <p:cNvSpPr/>
          <p:nvPr/>
        </p:nvSpPr>
        <p:spPr>
          <a:xfrm rot="21006933">
            <a:off x="2228638" y="3845542"/>
            <a:ext cx="2448272" cy="1296144"/>
          </a:xfrm>
          <a:prstGeom prst="cloud">
            <a:avLst/>
          </a:prstGeom>
          <a:solidFill>
            <a:srgbClr val="44AED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2000" dirty="0">
                <a:latin typeface="AdobeHeitiStd-Regular"/>
              </a:rPr>
              <a:t>常用降压药未针</a:t>
            </a:r>
            <a:r>
              <a:rPr lang="zh-CN" altLang="en-US" sz="2000" b="1" dirty="0">
                <a:latin typeface="AdobeHeitiStd-Regular"/>
              </a:rPr>
              <a:t>利尿钠肽靶点</a:t>
            </a:r>
            <a:endParaRPr lang="zh-CN" altLang="en-US" sz="2000" b="1" dirty="0"/>
          </a:p>
        </p:txBody>
      </p:sp>
      <p:sp>
        <p:nvSpPr>
          <p:cNvPr id="7" name="文本框 6">
            <a:extLst>
              <a:ext uri="{FF2B5EF4-FFF2-40B4-BE49-F238E27FC236}">
                <a16:creationId xmlns:a16="http://schemas.microsoft.com/office/drawing/2014/main" id="{390EE69A-527E-4CCA-8A7B-CAE793A4149C}"/>
              </a:ext>
            </a:extLst>
          </p:cNvPr>
          <p:cNvSpPr txBox="1"/>
          <p:nvPr/>
        </p:nvSpPr>
        <p:spPr>
          <a:xfrm>
            <a:off x="8328248" y="1916832"/>
            <a:ext cx="936104" cy="458908"/>
          </a:xfrm>
          <a:prstGeom prst="rect">
            <a:avLst/>
          </a:prstGeom>
          <a:solidFill>
            <a:srgbClr val="44AED0"/>
          </a:solidFill>
          <a:effectLst>
            <a:outerShdw blurRad="50800" dist="38100" dir="2700000" algn="tl" rotWithShape="0">
              <a:prstClr val="black">
                <a:alpha val="40000"/>
              </a:prstClr>
            </a:outerShdw>
          </a:effectLst>
        </p:spPr>
        <p:txBody>
          <a:bodyPr wrap="square" rtlCol="0">
            <a:spAutoFit/>
          </a:bodyPr>
          <a:lstStyle/>
          <a:p>
            <a:pPr algn="l">
              <a:lnSpc>
                <a:spcPct val="150000"/>
              </a:lnSpc>
            </a:pPr>
            <a:r>
              <a:rPr lang="en-US" altLang="zh-CN" dirty="0">
                <a:latin typeface="微软雅黑" panose="020B0503020204020204" pitchFamily="34" charset="-122"/>
                <a:ea typeface="微软雅黑" panose="020B0503020204020204" pitchFamily="34" charset="-122"/>
              </a:rPr>
              <a:t>ARNI</a:t>
            </a:r>
            <a:endParaRPr lang="zh-CN" altLang="en-US" sz="1200" dirty="0">
              <a:latin typeface="微软雅黑" panose="020B0503020204020204" pitchFamily="34" charset="-122"/>
              <a:ea typeface="微软雅黑" panose="020B0503020204020204" pitchFamily="34" charset="-122"/>
            </a:endParaRPr>
          </a:p>
        </p:txBody>
      </p:sp>
      <p:cxnSp>
        <p:nvCxnSpPr>
          <p:cNvPr id="9" name="直接箭头连接符 8">
            <a:extLst>
              <a:ext uri="{FF2B5EF4-FFF2-40B4-BE49-F238E27FC236}">
                <a16:creationId xmlns:a16="http://schemas.microsoft.com/office/drawing/2014/main" id="{6C130017-3BC1-472D-AA5A-094888F5B753}"/>
              </a:ext>
            </a:extLst>
          </p:cNvPr>
          <p:cNvCxnSpPr>
            <a:cxnSpLocks/>
            <a:stCxn id="7" idx="1"/>
          </p:cNvCxnSpPr>
          <p:nvPr/>
        </p:nvCxnSpPr>
        <p:spPr>
          <a:xfrm flipH="1">
            <a:off x="6816080" y="2146286"/>
            <a:ext cx="1512168" cy="85066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6C41267C-FC4B-41DD-9B0E-74439E1C103A}"/>
              </a:ext>
            </a:extLst>
          </p:cNvPr>
          <p:cNvCxnSpPr>
            <a:cxnSpLocks/>
            <a:stCxn id="7" idx="1"/>
          </p:cNvCxnSpPr>
          <p:nvPr/>
        </p:nvCxnSpPr>
        <p:spPr>
          <a:xfrm flipH="1">
            <a:off x="6816080" y="2146287"/>
            <a:ext cx="1512168" cy="182988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8858537E-DBE2-45E9-8D94-C9D2ED4E2AC7}"/>
              </a:ext>
            </a:extLst>
          </p:cNvPr>
          <p:cNvSpPr txBox="1"/>
          <p:nvPr/>
        </p:nvSpPr>
        <p:spPr>
          <a:xfrm>
            <a:off x="1674600" y="959815"/>
            <a:ext cx="5760640" cy="581057"/>
          </a:xfrm>
          <a:prstGeom prst="rect">
            <a:avLst/>
          </a:prstGeom>
          <a:solidFill>
            <a:srgbClr val="FFFF00"/>
          </a:solidFill>
        </p:spPr>
        <p:txBody>
          <a:bodyPr wrap="square" rtlCol="0">
            <a:spAutoFit/>
          </a:bodyPr>
          <a:lstStyle/>
          <a:p>
            <a:pPr algn="l">
              <a:lnSpc>
                <a:spcPct val="150000"/>
              </a:lnSpc>
            </a:pPr>
            <a:r>
              <a:rPr lang="zh-CN" altLang="en-US" sz="2400" b="1" dirty="0">
                <a:latin typeface="微软雅黑" panose="020B0503020204020204" pitchFamily="34" charset="-122"/>
                <a:ea typeface="微软雅黑" panose="020B0503020204020204" pitchFamily="34" charset="-122"/>
              </a:rPr>
              <a:t>血管紧张素受体脑啡肽酶抑制剂（</a:t>
            </a:r>
            <a:r>
              <a:rPr lang="en-US" altLang="zh-CN" sz="2400" b="1" dirty="0">
                <a:latin typeface="微软雅黑" panose="020B0503020204020204" pitchFamily="34" charset="-122"/>
                <a:ea typeface="微软雅黑" panose="020B0503020204020204" pitchFamily="34" charset="-122"/>
              </a:rPr>
              <a:t>ARNI</a:t>
            </a:r>
            <a:r>
              <a:rPr lang="zh-CN" altLang="en-US" sz="2400" b="1" dirty="0">
                <a:latin typeface="微软雅黑" panose="020B0503020204020204" pitchFamily="34" charset="-122"/>
                <a:ea typeface="微软雅黑" panose="020B0503020204020204" pitchFamily="34" charset="-122"/>
              </a:rPr>
              <a:t>）</a:t>
            </a:r>
            <a:endParaRPr lang="en-US" altLang="zh-CN" sz="2400" b="1" dirty="0">
              <a:latin typeface="微软雅黑" panose="020B0503020204020204" pitchFamily="34" charset="-122"/>
              <a:ea typeface="微软雅黑" panose="020B0503020204020204" pitchFamily="34" charset="-122"/>
            </a:endParaRPr>
          </a:p>
        </p:txBody>
      </p:sp>
      <p:sp>
        <p:nvSpPr>
          <p:cNvPr id="18" name="文本框 17">
            <a:extLst>
              <a:ext uri="{FF2B5EF4-FFF2-40B4-BE49-F238E27FC236}">
                <a16:creationId xmlns:a16="http://schemas.microsoft.com/office/drawing/2014/main" id="{D883DC50-5F5B-40C7-B0E3-6B0AFD0A9352}"/>
              </a:ext>
            </a:extLst>
          </p:cNvPr>
          <p:cNvSpPr txBox="1"/>
          <p:nvPr/>
        </p:nvSpPr>
        <p:spPr>
          <a:xfrm>
            <a:off x="7370140" y="2296211"/>
            <a:ext cx="461665" cy="1190352"/>
          </a:xfrm>
          <a:prstGeom prst="rect">
            <a:avLst/>
          </a:prstGeom>
          <a:solidFill>
            <a:schemeClr val="bg1"/>
          </a:solidFill>
        </p:spPr>
        <p:txBody>
          <a:bodyPr vert="eaVert" wrap="square" rtlCol="0">
            <a:spAutoFit/>
          </a:bodyPr>
          <a:lstStyle/>
          <a:p>
            <a:r>
              <a:rPr lang="zh-CN" altLang="en-US" b="1" dirty="0">
                <a:solidFill>
                  <a:schemeClr val="accent1">
                    <a:lumMod val="50000"/>
                  </a:schemeClr>
                </a:solidFill>
              </a:rPr>
              <a:t>同时作用</a:t>
            </a:r>
          </a:p>
        </p:txBody>
      </p:sp>
    </p:spTree>
    <p:extLst>
      <p:ext uri="{BB962C8B-B14F-4D97-AF65-F5344CB8AC3E}">
        <p14:creationId xmlns:p14="http://schemas.microsoft.com/office/powerpoint/2010/main" val="981652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557531" y="3566514"/>
            <a:ext cx="1658150" cy="687238"/>
          </a:xfrm>
          <a:prstGeom prst="rect">
            <a:avLst/>
          </a:prstGeom>
          <a:solidFill>
            <a:srgbClr val="44AED0"/>
          </a:solidFill>
          <a:ln w="25400">
            <a:no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5" name="矩形 24"/>
          <p:cNvSpPr/>
          <p:nvPr/>
        </p:nvSpPr>
        <p:spPr>
          <a:xfrm>
            <a:off x="3419608" y="2782132"/>
            <a:ext cx="1620000" cy="546061"/>
          </a:xfrm>
          <a:prstGeom prst="rect">
            <a:avLst/>
          </a:prstGeom>
          <a:solidFill>
            <a:srgbClr val="44AED0"/>
          </a:solidFill>
          <a:ln w="25400">
            <a:no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26" name="矩形 25"/>
          <p:cNvSpPr/>
          <p:nvPr/>
        </p:nvSpPr>
        <p:spPr>
          <a:xfrm>
            <a:off x="5486596" y="2157621"/>
            <a:ext cx="1922420" cy="682635"/>
          </a:xfrm>
          <a:prstGeom prst="rect">
            <a:avLst/>
          </a:prstGeom>
          <a:solidFill>
            <a:srgbClr val="44AED0"/>
          </a:solidFill>
          <a:ln w="25400">
            <a:no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p>
        </p:txBody>
      </p:sp>
      <p:sp>
        <p:nvSpPr>
          <p:cNvPr id="27" name="矩形 26"/>
          <p:cNvSpPr/>
          <p:nvPr/>
        </p:nvSpPr>
        <p:spPr>
          <a:xfrm>
            <a:off x="7842107" y="1700349"/>
            <a:ext cx="2357438" cy="551446"/>
          </a:xfrm>
          <a:prstGeom prst="rect">
            <a:avLst/>
          </a:prstGeom>
          <a:solidFill>
            <a:srgbClr val="44AED0"/>
          </a:solidFill>
          <a:ln w="25400">
            <a:no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dirty="0"/>
          </a:p>
        </p:txBody>
      </p:sp>
      <p:sp>
        <p:nvSpPr>
          <p:cNvPr id="53" name="矩形 52"/>
          <p:cNvSpPr/>
          <p:nvPr/>
        </p:nvSpPr>
        <p:spPr>
          <a:xfrm>
            <a:off x="7829422" y="2284812"/>
            <a:ext cx="2357438" cy="1895519"/>
          </a:xfrm>
          <a:prstGeom prst="rect">
            <a:avLst/>
          </a:prstGeom>
          <a:solidFill>
            <a:schemeClr val="bg2"/>
          </a:solidFill>
        </p:spPr>
        <p:txBody>
          <a:bodyPr wrap="square">
            <a:spAutoFit/>
          </a:bodyPr>
          <a:lstStyle/>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相比于复方制剂，</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药物成分构成比恒定</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贮存稳定性好</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可显著提高药物溶解度</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提高口服生物利用度</a:t>
            </a:r>
          </a:p>
        </p:txBody>
      </p:sp>
      <p:sp>
        <p:nvSpPr>
          <p:cNvPr id="56" name="矩形 55"/>
          <p:cNvSpPr/>
          <p:nvPr/>
        </p:nvSpPr>
        <p:spPr>
          <a:xfrm>
            <a:off x="5437744" y="2909922"/>
            <a:ext cx="2357438" cy="1895519"/>
          </a:xfrm>
          <a:prstGeom prst="rect">
            <a:avLst/>
          </a:prstGeom>
          <a:solidFill>
            <a:schemeClr val="bg2"/>
          </a:solidFill>
        </p:spPr>
        <p:txBody>
          <a:bodyPr wrap="square">
            <a:spAutoFit/>
          </a:bodyPr>
          <a:lstStyle/>
          <a:p>
            <a:pPr algn="just">
              <a:lnSpc>
                <a:spcPct val="150000"/>
              </a:lnSpc>
            </a:pP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NEP</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抑制剂沙库巴曲</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      +</a:t>
            </a:r>
          </a:p>
          <a:p>
            <a:pPr algn="just">
              <a:lnSpc>
                <a:spcPct val="150000"/>
              </a:lnSpc>
            </a:pP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缬沙坦</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摩尔比１∶１组成</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新型单一共晶体</a:t>
            </a:r>
          </a:p>
        </p:txBody>
      </p:sp>
      <p:sp>
        <p:nvSpPr>
          <p:cNvPr id="57" name="矩形 56"/>
          <p:cNvSpPr/>
          <p:nvPr/>
        </p:nvSpPr>
        <p:spPr>
          <a:xfrm>
            <a:off x="3373340" y="3431902"/>
            <a:ext cx="2002581" cy="1077218"/>
          </a:xfrm>
          <a:prstGeom prst="rect">
            <a:avLst/>
          </a:prstGeom>
          <a:solidFill>
            <a:schemeClr val="bg2"/>
          </a:solidFill>
        </p:spPr>
        <p:txBody>
          <a:bodyPr wrap="square">
            <a:spAutoFit/>
          </a:bodyPr>
          <a:lstStyle/>
          <a:p>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2017-</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上市  </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适应症：心衰</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2021-6-1 </a:t>
            </a:r>
          </a:p>
          <a:p>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 高血压适应症获批</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9" name="矩形 58"/>
          <p:cNvSpPr/>
          <p:nvPr/>
        </p:nvSpPr>
        <p:spPr>
          <a:xfrm>
            <a:off x="5003579" y="6027552"/>
            <a:ext cx="5583206" cy="261610"/>
          </a:xfrm>
          <a:prstGeom prst="rect">
            <a:avLst/>
          </a:prstGeom>
        </p:spPr>
        <p:txBody>
          <a:bodyPr wrap="square">
            <a:spAutoFit/>
          </a:bodyPr>
          <a:lstStyle/>
          <a:p>
            <a:r>
              <a:rPr lang="zh-CN" altLang="en-US" sz="1100" dirty="0"/>
              <a:t>主要参考</a:t>
            </a:r>
            <a:r>
              <a:rPr lang="en-US" altLang="zh-CN" sz="1100" dirty="0"/>
              <a:t>《</a:t>
            </a:r>
            <a:r>
              <a:rPr lang="zh-CN" altLang="en-US" sz="1100" dirty="0"/>
              <a:t>沙库巴曲缬沙坦在高血压患者临床应用的中国专家建议</a:t>
            </a:r>
            <a:r>
              <a:rPr lang="en-US" altLang="zh-CN" sz="1100" dirty="0"/>
              <a:t>》2021</a:t>
            </a:r>
            <a:endParaRPr lang="zh-CN" altLang="en-US" sz="700" b="1" dirty="0">
              <a:solidFill>
                <a:srgbClr val="093B5C"/>
              </a:solidFill>
              <a:latin typeface="微软雅黑" panose="020B0503020204020204" pitchFamily="34" charset="-122"/>
              <a:ea typeface="微软雅黑" panose="020B0503020204020204" pitchFamily="34" charset="-122"/>
            </a:endParaRPr>
          </a:p>
        </p:txBody>
      </p:sp>
      <p:sp>
        <p:nvSpPr>
          <p:cNvPr id="23" name="矩形 22"/>
          <p:cNvSpPr/>
          <p:nvPr/>
        </p:nvSpPr>
        <p:spPr>
          <a:xfrm>
            <a:off x="1271464" y="3457006"/>
            <a:ext cx="2110098" cy="8692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全球首个</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上市</a:t>
            </a:r>
            <a:r>
              <a:rPr lang="en-US" altLang="zh-CN" sz="2000" b="1" dirty="0">
                <a:latin typeface="微软雅黑" panose="020B0503020204020204" pitchFamily="34" charset="-122"/>
                <a:ea typeface="微软雅黑" panose="020B0503020204020204" pitchFamily="34" charset="-122"/>
              </a:rPr>
              <a:t>ARNI</a:t>
            </a:r>
          </a:p>
        </p:txBody>
      </p:sp>
      <p:sp>
        <p:nvSpPr>
          <p:cNvPr id="28" name="矩形 27"/>
          <p:cNvSpPr/>
          <p:nvPr/>
        </p:nvSpPr>
        <p:spPr>
          <a:xfrm>
            <a:off x="3419608" y="2919939"/>
            <a:ext cx="1620000" cy="312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中 国</a:t>
            </a:r>
          </a:p>
        </p:txBody>
      </p:sp>
      <p:sp>
        <p:nvSpPr>
          <p:cNvPr id="29" name="矩形 28"/>
          <p:cNvSpPr/>
          <p:nvPr/>
        </p:nvSpPr>
        <p:spPr>
          <a:xfrm>
            <a:off x="5637806" y="2132613"/>
            <a:ext cx="1620000" cy="6826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新型</a:t>
            </a:r>
            <a:endParaRPr lang="en-US" altLang="zh-CN" sz="2000" b="1" dirty="0">
              <a:latin typeface="微软雅黑" panose="020B0503020204020204" pitchFamily="34" charset="-122"/>
              <a:ea typeface="微软雅黑" panose="020B0503020204020204" pitchFamily="34" charset="-122"/>
            </a:endParaRPr>
          </a:p>
          <a:p>
            <a:pPr algn="ctr"/>
            <a:r>
              <a:rPr lang="zh-CN" altLang="en-US" sz="2000" b="1" dirty="0">
                <a:latin typeface="微软雅黑" panose="020B0503020204020204" pitchFamily="34" charset="-122"/>
                <a:ea typeface="微软雅黑" panose="020B0503020204020204" pitchFamily="34" charset="-122"/>
              </a:rPr>
              <a:t>单一共晶体</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sp>
        <p:nvSpPr>
          <p:cNvPr id="30" name="矩形 29"/>
          <p:cNvSpPr/>
          <p:nvPr/>
        </p:nvSpPr>
        <p:spPr>
          <a:xfrm>
            <a:off x="8198141" y="1844988"/>
            <a:ext cx="1620000" cy="312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制剂优势</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sp>
        <p:nvSpPr>
          <p:cNvPr id="32" name="标题 1">
            <a:extLst>
              <a:ext uri="{FF2B5EF4-FFF2-40B4-BE49-F238E27FC236}">
                <a16:creationId xmlns:a16="http://schemas.microsoft.com/office/drawing/2014/main" id="{5A41CC20-CADC-4CBF-97DC-9929790FA7AF}"/>
              </a:ext>
            </a:extLst>
          </p:cNvPr>
          <p:cNvSpPr>
            <a:spLocks noGrp="1"/>
          </p:cNvSpPr>
          <p:nvPr>
            <p:ph type="title"/>
          </p:nvPr>
        </p:nvSpPr>
        <p:spPr>
          <a:xfrm>
            <a:off x="2234729" y="14393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3" name="文本框 32">
            <a:extLst>
              <a:ext uri="{FF2B5EF4-FFF2-40B4-BE49-F238E27FC236}">
                <a16:creationId xmlns:a16="http://schemas.microsoft.com/office/drawing/2014/main" id="{3C3594D7-27F6-42EE-9220-0FF6FA682E52}"/>
              </a:ext>
            </a:extLst>
          </p:cNvPr>
          <p:cNvSpPr txBox="1"/>
          <p:nvPr/>
        </p:nvSpPr>
        <p:spPr>
          <a:xfrm>
            <a:off x="1674600" y="959815"/>
            <a:ext cx="2333168" cy="581057"/>
          </a:xfrm>
          <a:prstGeom prst="rect">
            <a:avLst/>
          </a:prstGeom>
          <a:solidFill>
            <a:srgbClr val="FFFF00"/>
          </a:solidFill>
        </p:spPr>
        <p:txBody>
          <a:bodyPr wrap="square" rtlCol="0">
            <a:spAutoFit/>
          </a:bodyPr>
          <a:lstStyle/>
          <a:p>
            <a:pPr algn="l">
              <a:lnSpc>
                <a:spcPct val="150000"/>
              </a:lnSpc>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rPr>
              <a:t>沙库巴曲缬沙坦</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文本框 33">
            <a:extLst>
              <a:ext uri="{FF2B5EF4-FFF2-40B4-BE49-F238E27FC236}">
                <a16:creationId xmlns:a16="http://schemas.microsoft.com/office/drawing/2014/main" id="{5D42E55E-E01D-4540-8B31-6384F243CFC8}"/>
              </a:ext>
            </a:extLst>
          </p:cNvPr>
          <p:cNvSpPr txBox="1"/>
          <p:nvPr/>
        </p:nvSpPr>
        <p:spPr>
          <a:xfrm>
            <a:off x="1703512" y="980729"/>
            <a:ext cx="2333168" cy="581057"/>
          </a:xfrm>
          <a:prstGeom prst="rect">
            <a:avLst/>
          </a:prstGeom>
          <a:solidFill>
            <a:srgbClr val="FFFF00"/>
          </a:solidFill>
        </p:spPr>
        <p:txBody>
          <a:bodyPr wrap="square" rtlCol="0">
            <a:spAutoFit/>
          </a:bodyPr>
          <a:lstStyle/>
          <a:p>
            <a:pPr algn="l">
              <a:lnSpc>
                <a:spcPct val="150000"/>
              </a:lnSpc>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rPr>
              <a:t>沙库巴曲缬沙坦</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98577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91544" y="1827168"/>
            <a:ext cx="2865119" cy="1714369"/>
            <a:chOff x="1549142" y="1621973"/>
            <a:chExt cx="2894408" cy="1738898"/>
          </a:xfrm>
        </p:grpSpPr>
        <p:sp>
          <p:nvSpPr>
            <p:cNvPr id="24" name="圆角矩形 23"/>
            <p:cNvSpPr/>
            <p:nvPr/>
          </p:nvSpPr>
          <p:spPr>
            <a:xfrm>
              <a:off x="1549142" y="162197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2" name="同侧圆角矩形 1"/>
            <p:cNvSpPr/>
            <p:nvPr/>
          </p:nvSpPr>
          <p:spPr>
            <a:xfrm>
              <a:off x="1563550" y="1641593"/>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989407" y="4314772"/>
            <a:ext cx="2858440" cy="1634509"/>
            <a:chOff x="1549142" y="4351213"/>
            <a:chExt cx="2885503" cy="1738898"/>
          </a:xfrm>
        </p:grpSpPr>
        <p:sp>
          <p:nvSpPr>
            <p:cNvPr id="33" name="圆角矩形 32"/>
            <p:cNvSpPr/>
            <p:nvPr/>
          </p:nvSpPr>
          <p:spPr>
            <a:xfrm>
              <a:off x="1549142" y="435121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4" name="同侧圆角矩形 33"/>
            <p:cNvSpPr/>
            <p:nvPr/>
          </p:nvSpPr>
          <p:spPr>
            <a:xfrm>
              <a:off x="1554646" y="4362832"/>
              <a:ext cx="2879999"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7344153" y="1807825"/>
            <a:ext cx="2892216" cy="1714369"/>
            <a:chOff x="7757355" y="1621973"/>
            <a:chExt cx="2889650" cy="1738898"/>
          </a:xfrm>
        </p:grpSpPr>
        <p:sp>
          <p:nvSpPr>
            <p:cNvPr id="36" name="圆角矩形 35"/>
            <p:cNvSpPr/>
            <p:nvPr/>
          </p:nvSpPr>
          <p:spPr>
            <a:xfrm>
              <a:off x="7757355" y="162197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latin typeface="微软雅黑" panose="020B0503020204020204" pitchFamily="34" charset="-122"/>
                <a:ea typeface="微软雅黑" panose="020B0503020204020204" pitchFamily="34" charset="-122"/>
              </a:endParaRPr>
            </a:p>
          </p:txBody>
        </p:sp>
        <p:sp>
          <p:nvSpPr>
            <p:cNvPr id="37" name="同侧圆角矩形 36"/>
            <p:cNvSpPr/>
            <p:nvPr/>
          </p:nvSpPr>
          <p:spPr>
            <a:xfrm>
              <a:off x="7767005" y="1633592"/>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7488445" y="4234689"/>
            <a:ext cx="2882556" cy="1714369"/>
            <a:chOff x="7757355" y="4351213"/>
            <a:chExt cx="2889650" cy="1738898"/>
          </a:xfrm>
        </p:grpSpPr>
        <p:sp>
          <p:nvSpPr>
            <p:cNvPr id="39" name="圆角矩形 38"/>
            <p:cNvSpPr/>
            <p:nvPr/>
          </p:nvSpPr>
          <p:spPr>
            <a:xfrm>
              <a:off x="7757355" y="435121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0" name="同侧圆角矩形 39"/>
            <p:cNvSpPr/>
            <p:nvPr/>
          </p:nvSpPr>
          <p:spPr>
            <a:xfrm>
              <a:off x="7767005" y="4362832"/>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accent1">
                    <a:lumMod val="50000"/>
                  </a:schemeClr>
                </a:solidFill>
                <a:latin typeface="微软雅黑" panose="020B0503020204020204" pitchFamily="34" charset="-122"/>
                <a:ea typeface="微软雅黑" panose="020B0503020204020204" pitchFamily="34" charset="-122"/>
              </a:endParaRPr>
            </a:p>
          </p:txBody>
        </p:sp>
      </p:grpSp>
      <p:sp>
        <p:nvSpPr>
          <p:cNvPr id="41" name="矩形 40"/>
          <p:cNvSpPr/>
          <p:nvPr/>
        </p:nvSpPr>
        <p:spPr>
          <a:xfrm>
            <a:off x="2430751" y="1902019"/>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适应症</a:t>
            </a:r>
          </a:p>
        </p:txBody>
      </p:sp>
      <p:sp>
        <p:nvSpPr>
          <p:cNvPr id="42" name="矩形 41"/>
          <p:cNvSpPr/>
          <p:nvPr/>
        </p:nvSpPr>
        <p:spPr>
          <a:xfrm>
            <a:off x="1955631" y="2355049"/>
            <a:ext cx="2871200" cy="954107"/>
          </a:xfrm>
          <a:prstGeom prst="rect">
            <a:avLst/>
          </a:prstGeom>
        </p:spPr>
        <p:txBody>
          <a:bodyPr wrap="square">
            <a:spAutoFit/>
          </a:bodyPr>
          <a:lstStyle/>
          <a:p>
            <a:pPr algn="just"/>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原发性高血压、老年高血压、盐敏感性高血压、高血压合并心力衰竭、高血压合并左心室肥厚、高血压合并</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CKD</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、高血压合并肥胖的患者。</a:t>
            </a:r>
          </a:p>
        </p:txBody>
      </p:sp>
      <p:sp>
        <p:nvSpPr>
          <p:cNvPr id="43" name="矩形 42"/>
          <p:cNvSpPr/>
          <p:nvPr/>
        </p:nvSpPr>
        <p:spPr>
          <a:xfrm>
            <a:off x="7755397" y="1857296"/>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药物联用</a:t>
            </a:r>
          </a:p>
        </p:txBody>
      </p:sp>
      <p:sp>
        <p:nvSpPr>
          <p:cNvPr id="44" name="矩形 43"/>
          <p:cNvSpPr/>
          <p:nvPr/>
        </p:nvSpPr>
        <p:spPr>
          <a:xfrm>
            <a:off x="7514681" y="2379888"/>
            <a:ext cx="2685777" cy="1023742"/>
          </a:xfrm>
          <a:prstGeom prst="rect">
            <a:avLst/>
          </a:prstGeom>
        </p:spPr>
        <p:txBody>
          <a:bodyPr wrap="square">
            <a:spAutoFit/>
          </a:bodyPr>
          <a:lstStyle/>
          <a:p>
            <a:pPr algn="just">
              <a:lnSpc>
                <a:spcPct val="150000"/>
              </a:lnSpc>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可与其他种类降压药物联合使用，但</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不能与</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RAAS</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抑制剂联合使用</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（不包括缬沙坦）</a:t>
            </a:r>
          </a:p>
        </p:txBody>
      </p:sp>
      <p:sp>
        <p:nvSpPr>
          <p:cNvPr id="48" name="矩形 47"/>
          <p:cNvSpPr/>
          <p:nvPr/>
        </p:nvSpPr>
        <p:spPr>
          <a:xfrm>
            <a:off x="2412495" y="4325959"/>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给药剂量</a:t>
            </a:r>
          </a:p>
        </p:txBody>
      </p:sp>
      <p:sp>
        <p:nvSpPr>
          <p:cNvPr id="49" name="矩形 48"/>
          <p:cNvSpPr/>
          <p:nvPr/>
        </p:nvSpPr>
        <p:spPr>
          <a:xfrm>
            <a:off x="2108041" y="4836659"/>
            <a:ext cx="2492195" cy="1023742"/>
          </a:xfrm>
          <a:prstGeom prst="rect">
            <a:avLst/>
          </a:prstGeom>
        </p:spPr>
        <p:txBody>
          <a:bodyPr wrap="square">
            <a:spAutoFit/>
          </a:bodyPr>
          <a:lstStyle/>
          <a:p>
            <a:pPr algn="just">
              <a:lnSpc>
                <a:spcPct val="150000"/>
              </a:lnSpc>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常规剂量为</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200mg</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400" b="1" dirty="0" err="1">
                <a:solidFill>
                  <a:schemeClr val="accent1">
                    <a:lumMod val="50000"/>
                  </a:schemeClr>
                </a:solidFill>
                <a:latin typeface="微软雅黑" panose="020B0503020204020204" pitchFamily="34" charset="-122"/>
                <a:ea typeface="微软雅黑" panose="020B0503020204020204" pitchFamily="34" charset="-122"/>
              </a:rPr>
              <a:t>qd</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a:t>
            </a:r>
          </a:p>
          <a:p>
            <a:pPr algn="just">
              <a:lnSpc>
                <a:spcPct val="150000"/>
              </a:lnSpc>
            </a:pP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难治性高血压患者可增至</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300-400mg/d</a:t>
            </a:r>
            <a:endParaRPr lang="zh-CN" altLang="en-US" sz="14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7614569" y="4322644"/>
            <a:ext cx="1619020" cy="400110"/>
          </a:xfrm>
          <a:prstGeom prst="rect">
            <a:avLst/>
          </a:prstGeom>
        </p:spPr>
        <p:txBody>
          <a:bodyPr wrap="square">
            <a:spAutoFit/>
          </a:bodyPr>
          <a:lstStyle/>
          <a:p>
            <a:pPr algn="ctr"/>
            <a:r>
              <a:rPr lang="zh-CN" altLang="en-US" sz="2000" b="1" dirty="0">
                <a:solidFill>
                  <a:schemeClr val="bg1"/>
                </a:solidFill>
                <a:latin typeface="微软雅黑" panose="020B0503020204020204" pitchFamily="34" charset="-122"/>
                <a:ea typeface="微软雅黑" panose="020B0503020204020204" pitchFamily="34" charset="-122"/>
              </a:rPr>
              <a:t>注 意</a:t>
            </a:r>
          </a:p>
        </p:txBody>
      </p:sp>
      <p:sp>
        <p:nvSpPr>
          <p:cNvPr id="51" name="矩形 50"/>
          <p:cNvSpPr/>
          <p:nvPr/>
        </p:nvSpPr>
        <p:spPr>
          <a:xfrm>
            <a:off x="7491190" y="4807583"/>
            <a:ext cx="2872929" cy="1023742"/>
          </a:xfrm>
          <a:prstGeom prst="rect">
            <a:avLst/>
          </a:prstGeom>
        </p:spPr>
        <p:txBody>
          <a:bodyPr wrap="square">
            <a:spAutoFit/>
          </a:bodyPr>
          <a:lstStyle/>
          <a:p>
            <a:pPr>
              <a:lnSpc>
                <a:spcPct val="150000"/>
              </a:lnSpc>
            </a:pP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停止使用</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治疗</a:t>
            </a:r>
            <a:r>
              <a:rPr lang="en-US" altLang="zh-CN" sz="1400" b="1" dirty="0">
                <a:solidFill>
                  <a:schemeClr val="accent1">
                    <a:lumMod val="50000"/>
                  </a:schemeClr>
                </a:solidFill>
                <a:latin typeface="微软雅黑" panose="020B0503020204020204" pitchFamily="34" charset="-122"/>
                <a:ea typeface="微软雅黑" panose="020B0503020204020204" pitchFamily="34" charset="-122"/>
              </a:rPr>
              <a:t>36</a:t>
            </a:r>
            <a:r>
              <a:rPr lang="zh-CN" altLang="en-US" sz="1400" b="1" dirty="0">
                <a:solidFill>
                  <a:schemeClr val="accent1">
                    <a:lumMod val="50000"/>
                  </a:schemeClr>
                </a:solidFill>
                <a:latin typeface="微软雅黑" panose="020B0503020204020204" pitchFamily="34" charset="-122"/>
                <a:ea typeface="微软雅黑" panose="020B0503020204020204" pitchFamily="34" charset="-122"/>
              </a:rPr>
              <a:t>ｈ后</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方可使用。</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定期监测血压、血钾、肾功和肝功。</a:t>
            </a:r>
          </a:p>
        </p:txBody>
      </p:sp>
      <p:sp>
        <p:nvSpPr>
          <p:cNvPr id="19" name="椭圆 18"/>
          <p:cNvSpPr/>
          <p:nvPr/>
        </p:nvSpPr>
        <p:spPr>
          <a:xfrm>
            <a:off x="5292353" y="3032230"/>
            <a:ext cx="1634510" cy="1634510"/>
          </a:xfrm>
          <a:prstGeom prst="ellips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chemeClr val="accent1">
                    <a:lumMod val="50000"/>
                  </a:schemeClr>
                </a:solidFill>
                <a:latin typeface="微软雅黑" panose="020B0503020204020204" pitchFamily="34" charset="-122"/>
                <a:ea typeface="微软雅黑" panose="020B0503020204020204" pitchFamily="34" charset="-122"/>
              </a:rPr>
              <a:t>沙库巴曲缬沙坦</a:t>
            </a:r>
          </a:p>
        </p:txBody>
      </p:sp>
      <p:cxnSp>
        <p:nvCxnSpPr>
          <p:cNvPr id="53" name="直接连接符 52"/>
          <p:cNvCxnSpPr/>
          <p:nvPr/>
        </p:nvCxnSpPr>
        <p:spPr>
          <a:xfrm rot="18900000">
            <a:off x="5215315" y="2724804"/>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cxnSp>
        <p:nvCxnSpPr>
          <p:cNvPr id="54" name="直接连接符 53"/>
          <p:cNvCxnSpPr/>
          <p:nvPr/>
        </p:nvCxnSpPr>
        <p:spPr>
          <a:xfrm rot="18900000">
            <a:off x="6976684" y="4486172"/>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cxnSp>
        <p:nvCxnSpPr>
          <p:cNvPr id="57" name="直接连接符 56"/>
          <p:cNvCxnSpPr/>
          <p:nvPr/>
        </p:nvCxnSpPr>
        <p:spPr>
          <a:xfrm rot="13500000">
            <a:off x="5215315" y="4486173"/>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cxnSp>
        <p:nvCxnSpPr>
          <p:cNvPr id="58" name="直接连接符 57"/>
          <p:cNvCxnSpPr/>
          <p:nvPr/>
        </p:nvCxnSpPr>
        <p:spPr>
          <a:xfrm rot="13500000">
            <a:off x="6976684" y="2724804"/>
            <a:ext cx="0" cy="614855"/>
          </a:xfrm>
          <a:prstGeom prst="lin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cxnSp>
      <p:sp>
        <p:nvSpPr>
          <p:cNvPr id="35" name="标题 1">
            <a:extLst>
              <a:ext uri="{FF2B5EF4-FFF2-40B4-BE49-F238E27FC236}">
                <a16:creationId xmlns:a16="http://schemas.microsoft.com/office/drawing/2014/main" id="{E4FF3818-26DD-4910-97EE-6345CCC0818B}"/>
              </a:ext>
            </a:extLst>
          </p:cNvPr>
          <p:cNvSpPr>
            <a:spLocks noGrp="1"/>
          </p:cNvSpPr>
          <p:nvPr>
            <p:ph type="title"/>
          </p:nvPr>
        </p:nvSpPr>
        <p:spPr>
          <a:xfrm>
            <a:off x="2234729" y="184342"/>
            <a:ext cx="7677695" cy="597861"/>
          </a:xfrm>
        </p:spPr>
        <p:txBody>
          <a:bodyPr>
            <a:noAutofit/>
          </a:bodyPr>
          <a:lstStyle/>
          <a:p>
            <a:pPr>
              <a:lnSpc>
                <a:spcPct val="150000"/>
              </a:lnSpc>
            </a:pP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8" name="文本框 37">
            <a:extLst>
              <a:ext uri="{FF2B5EF4-FFF2-40B4-BE49-F238E27FC236}">
                <a16:creationId xmlns:a16="http://schemas.microsoft.com/office/drawing/2014/main" id="{BFCA6D7F-900B-4B41-9195-F21C6F978C71}"/>
              </a:ext>
            </a:extLst>
          </p:cNvPr>
          <p:cNvSpPr txBox="1"/>
          <p:nvPr/>
        </p:nvSpPr>
        <p:spPr>
          <a:xfrm>
            <a:off x="1559496" y="944136"/>
            <a:ext cx="2333168" cy="581057"/>
          </a:xfrm>
          <a:prstGeom prst="rect">
            <a:avLst/>
          </a:prstGeom>
          <a:solidFill>
            <a:srgbClr val="FFFF00"/>
          </a:solidFill>
        </p:spPr>
        <p:txBody>
          <a:bodyPr wrap="square" rtlCol="0">
            <a:spAutoFit/>
          </a:bodyPr>
          <a:lstStyle/>
          <a:p>
            <a:pPr algn="l">
              <a:lnSpc>
                <a:spcPct val="150000"/>
              </a:lnSpc>
            </a:pPr>
            <a:r>
              <a:rPr lang="zh-CN" altLang="en-US" sz="2400" b="1" dirty="0">
                <a:solidFill>
                  <a:schemeClr val="accent1">
                    <a:lumMod val="50000"/>
                  </a:schemeClr>
                </a:solidFill>
                <a:latin typeface="微软雅黑" panose="020B0503020204020204" pitchFamily="34" charset="-122"/>
                <a:ea typeface="微软雅黑" panose="020B0503020204020204" pitchFamily="34" charset="-122"/>
              </a:rPr>
              <a:t>沙库巴曲缬沙坦</a:t>
            </a:r>
            <a:endParaRPr lang="en-US" altLang="zh-CN" sz="2400" b="1"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56131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a:extLst>
              <a:ext uri="{FF2B5EF4-FFF2-40B4-BE49-F238E27FC236}">
                <a16:creationId xmlns:a16="http://schemas.microsoft.com/office/drawing/2014/main" id="{53405490-71D0-411E-A896-689D56830D7C}"/>
              </a:ext>
            </a:extLst>
          </p:cNvPr>
          <p:cNvSpPr/>
          <p:nvPr/>
        </p:nvSpPr>
        <p:spPr>
          <a:xfrm>
            <a:off x="5257130" y="4335277"/>
            <a:ext cx="5486522" cy="227959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心血管系统</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：严重心动过缓和房室传导阻滞</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代谢系统</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：糖脂代谢异常时一般不首选</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受体阻滞剂</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呼吸系统</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：可导致危及生命的气道阻力增加</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nSpc>
                <a:spcPts val="2900"/>
              </a:lnSpc>
            </a:pPr>
            <a:r>
              <a:rPr lang="zh-CN" altLang="en-US" sz="1600" b="1" dirty="0">
                <a:solidFill>
                  <a:schemeClr val="accent1">
                    <a:lumMod val="50000"/>
                  </a:schemeClr>
                </a:solidFill>
                <a:latin typeface="微软雅黑" panose="020B0503020204020204" pitchFamily="34" charset="-122"/>
                <a:ea typeface="微软雅黑" panose="020B0503020204020204" pitchFamily="34" charset="-122"/>
              </a:rPr>
              <a:t>撤药综合征</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逐步撤药</a:t>
            </a:r>
            <a:r>
              <a:rPr lang="zh-CN" altLang="en-US" sz="1600" dirty="0">
                <a:solidFill>
                  <a:srgbClr val="080808"/>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撤药过程至少</a:t>
            </a:r>
            <a:r>
              <a:rPr lang="en-US" altLang="zh-CN" sz="1600" dirty="0">
                <a:solidFill>
                  <a:srgbClr val="FF0000"/>
                </a:solidFill>
                <a:latin typeface="微软雅黑" panose="020B0503020204020204" pitchFamily="34" charset="-122"/>
                <a:ea typeface="微软雅黑" panose="020B0503020204020204" pitchFamily="34" charset="-122"/>
              </a:rPr>
              <a:t>2</a:t>
            </a:r>
            <a:r>
              <a:rPr lang="zh-CN" altLang="en-US" sz="1600" dirty="0">
                <a:solidFill>
                  <a:srgbClr val="FF0000"/>
                </a:solidFill>
                <a:latin typeface="微软雅黑" panose="020B0503020204020204" pitchFamily="34" charset="-122"/>
                <a:ea typeface="微软雅黑" panose="020B0503020204020204" pitchFamily="34" charset="-122"/>
              </a:rPr>
              <a:t>周，每</a:t>
            </a:r>
            <a:r>
              <a:rPr lang="en-US" altLang="zh-CN" sz="1600" dirty="0">
                <a:solidFill>
                  <a:srgbClr val="FF0000"/>
                </a:solidFill>
                <a:latin typeface="微软雅黑" panose="020B0503020204020204" pitchFamily="34" charset="-122"/>
                <a:ea typeface="微软雅黑" panose="020B0503020204020204" pitchFamily="34" charset="-122"/>
              </a:rPr>
              <a:t>2</a:t>
            </a:r>
            <a:r>
              <a:rPr lang="zh-CN" altLang="en-US" sz="1600" dirty="0">
                <a:solidFill>
                  <a:srgbClr val="FF0000"/>
                </a:solidFill>
                <a:latin typeface="微软雅黑" panose="020B0503020204020204" pitchFamily="34" charset="-122"/>
                <a:ea typeface="微软雅黑" panose="020B0503020204020204" pitchFamily="34" charset="-122"/>
              </a:rPr>
              <a:t>～</a:t>
            </a:r>
            <a:r>
              <a:rPr lang="en-US" altLang="zh-CN" sz="1600" dirty="0">
                <a:solidFill>
                  <a:srgbClr val="FF0000"/>
                </a:solidFill>
                <a:latin typeface="微软雅黑" panose="020B0503020204020204" pitchFamily="34" charset="-122"/>
                <a:ea typeface="微软雅黑" panose="020B0503020204020204" pitchFamily="34" charset="-122"/>
              </a:rPr>
              <a:t>3</a:t>
            </a:r>
            <a:r>
              <a:rPr lang="zh-CN" altLang="en-US" sz="1600" dirty="0">
                <a:solidFill>
                  <a:srgbClr val="FF0000"/>
                </a:solidFill>
                <a:latin typeface="微软雅黑" panose="020B0503020204020204" pitchFamily="34" charset="-122"/>
                <a:ea typeface="微软雅黑" panose="020B0503020204020204" pitchFamily="34" charset="-122"/>
              </a:rPr>
              <a:t>日剂量减半</a:t>
            </a:r>
            <a:r>
              <a:rPr lang="zh-CN" altLang="en-US" sz="1600" dirty="0">
                <a:solidFill>
                  <a:srgbClr val="080808"/>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停药前最后的剂量至少给</a:t>
            </a:r>
            <a:r>
              <a:rPr lang="en-US" altLang="zh-CN" sz="1600" dirty="0">
                <a:solidFill>
                  <a:srgbClr val="FF0000"/>
                </a:solidFill>
                <a:latin typeface="微软雅黑" panose="020B0503020204020204" pitchFamily="34" charset="-122"/>
                <a:ea typeface="微软雅黑" panose="020B0503020204020204" pitchFamily="34" charset="-122"/>
              </a:rPr>
              <a:t>4 </a:t>
            </a:r>
            <a:r>
              <a:rPr lang="zh-CN" altLang="en-US" sz="1600" dirty="0">
                <a:solidFill>
                  <a:srgbClr val="FF0000"/>
                </a:solidFill>
                <a:latin typeface="微软雅黑" panose="020B0503020204020204" pitchFamily="34" charset="-122"/>
                <a:ea typeface="微软雅黑" panose="020B0503020204020204" pitchFamily="34" charset="-122"/>
              </a:rPr>
              <a:t>天</a:t>
            </a:r>
            <a:r>
              <a:rPr lang="en-US" altLang="zh-CN" sz="1600" dirty="0">
                <a:solidFill>
                  <a:srgbClr val="FF0000"/>
                </a:solidFill>
                <a:latin typeface="微软雅黑" panose="020B0503020204020204" pitchFamily="34" charset="-122"/>
                <a:ea typeface="微软雅黑" panose="020B0503020204020204" pitchFamily="34" charset="-122"/>
              </a:rPr>
              <a:t>;</a:t>
            </a:r>
            <a:r>
              <a:rPr lang="zh-CN" altLang="en-US" sz="1600" dirty="0">
                <a:solidFill>
                  <a:srgbClr val="FF0000"/>
                </a:solidFill>
                <a:latin typeface="微软雅黑" panose="020B0503020204020204" pitchFamily="34" charset="-122"/>
                <a:ea typeface="微软雅黑" panose="020B0503020204020204" pitchFamily="34" charset="-122"/>
              </a:rPr>
              <a:t>出现心动过缓不能突然停药，停药后会出现心率明显增快的“反跳”现象。</a:t>
            </a:r>
          </a:p>
        </p:txBody>
      </p:sp>
      <p:sp>
        <p:nvSpPr>
          <p:cNvPr id="25" name="等腰三角形 24"/>
          <p:cNvSpPr>
            <a:spLocks noChangeAspect="1" noChangeArrowheads="1"/>
          </p:cNvSpPr>
          <p:nvPr/>
        </p:nvSpPr>
        <p:spPr bwMode="auto">
          <a:xfrm rot="16200000" flipH="1" flipV="1">
            <a:off x="7437869" y="185654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417641" y="3737168"/>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5135137" y="2694950"/>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409568" y="2131843"/>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890826" y="3063037"/>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890826" y="3063037"/>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6180380" y="1744138"/>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831766" y="1393104"/>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931024"/>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 点</a:t>
            </a:r>
          </a:p>
          <a:p>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49858" y="3695275"/>
            <a:ext cx="2290700" cy="931024"/>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缺点</a:t>
            </a:r>
          </a:p>
          <a:p>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450218" y="4096028"/>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禁忌症</a:t>
            </a:r>
          </a:p>
          <a:p>
            <a:endParaRPr lang="zh-CN" altLang="en-US" sz="1650" b="1" dirty="0">
              <a:solidFill>
                <a:srgbClr val="FF0000"/>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6324827" y="1779712"/>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902814" y="2620976"/>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6303395" y="34678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矩形 37">
            <a:extLst>
              <a:ext uri="{FF2B5EF4-FFF2-40B4-BE49-F238E27FC236}">
                <a16:creationId xmlns:a16="http://schemas.microsoft.com/office/drawing/2014/main" id="{5D107BE6-37D8-4691-819A-4F0C263D995D}"/>
              </a:ext>
            </a:extLst>
          </p:cNvPr>
          <p:cNvSpPr/>
          <p:nvPr/>
        </p:nvSpPr>
        <p:spPr>
          <a:xfrm>
            <a:off x="7685981" y="1857882"/>
            <a:ext cx="2791787" cy="1526187"/>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特定指征：尤其适用于伴快速性心律失常、冠心病、慢性心力衰竭</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改善预期预后，加强联合降压效果</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40" name="标题 1">
            <a:extLst>
              <a:ext uri="{FF2B5EF4-FFF2-40B4-BE49-F238E27FC236}">
                <a16:creationId xmlns:a16="http://schemas.microsoft.com/office/drawing/2014/main" id="{16A54049-AAB8-47E2-B913-BC2E035A8CF4}"/>
              </a:ext>
            </a:extLst>
          </p:cNvPr>
          <p:cNvSpPr txBox="1">
            <a:spLocks/>
          </p:cNvSpPr>
          <p:nvPr/>
        </p:nvSpPr>
        <p:spPr>
          <a:xfrm>
            <a:off x="2338617" y="285165"/>
            <a:ext cx="7677695"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3200" dirty="0">
                <a:solidFill>
                  <a:srgbClr val="080808"/>
                </a:solidFill>
                <a:latin typeface="微软雅黑" panose="020B0503020204020204" pitchFamily="34" charset="-122"/>
                <a:ea typeface="微软雅黑" panose="020B0503020204020204" pitchFamily="34" charset="-122"/>
              </a:rPr>
              <a:t>高血压的药物治疗</a:t>
            </a:r>
            <a:r>
              <a:rPr lang="en-US" altLang="zh-CN" sz="3200" dirty="0">
                <a:latin typeface="微软雅黑" panose="020B0503020204020204" pitchFamily="34" charset="-122"/>
                <a:ea typeface="微软雅黑" panose="020B0503020204020204" pitchFamily="34" charset="-122"/>
              </a:rPr>
              <a:t>-</a:t>
            </a:r>
            <a:r>
              <a:rPr lang="zh-CN" altLang="en-US" sz="3200" dirty="0">
                <a:solidFill>
                  <a:srgbClr val="080808"/>
                </a:solidFill>
                <a:latin typeface="微软雅黑" panose="020B0503020204020204" pitchFamily="34" charset="-122"/>
                <a:ea typeface="微软雅黑" panose="020B0503020204020204" pitchFamily="34" charset="-122"/>
              </a:rPr>
              <a:t>降压药物选择</a:t>
            </a:r>
            <a:r>
              <a:rPr lang="en-US" altLang="zh-CN" sz="3200" dirty="0">
                <a:solidFill>
                  <a:srgbClr val="080808"/>
                </a:solidFill>
                <a:latin typeface="微软雅黑" panose="020B0503020204020204" pitchFamily="34" charset="-122"/>
                <a:ea typeface="微软雅黑" panose="020B0503020204020204" pitchFamily="34" charset="-122"/>
              </a:rPr>
              <a:t>B</a:t>
            </a:r>
            <a:endParaRPr lang="zh-CN" altLang="en-US" sz="3200" dirty="0">
              <a:latin typeface="微软雅黑" panose="020B0503020204020204" pitchFamily="34" charset="-122"/>
              <a:ea typeface="微软雅黑" panose="020B0503020204020204" pitchFamily="34" charset="-122"/>
            </a:endParaRPr>
          </a:p>
        </p:txBody>
      </p:sp>
      <p:sp>
        <p:nvSpPr>
          <p:cNvPr id="41" name="矩形 40">
            <a:extLst>
              <a:ext uri="{FF2B5EF4-FFF2-40B4-BE49-F238E27FC236}">
                <a16:creationId xmlns:a16="http://schemas.microsoft.com/office/drawing/2014/main" id="{AEBF8D7A-1A36-48C5-822B-358AC861F456}"/>
              </a:ext>
            </a:extLst>
          </p:cNvPr>
          <p:cNvSpPr/>
          <p:nvPr/>
        </p:nvSpPr>
        <p:spPr>
          <a:xfrm>
            <a:off x="2063552" y="939200"/>
            <a:ext cx="2981592" cy="487184"/>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2800" dirty="0">
                <a:solidFill>
                  <a:schemeClr val="bg1"/>
                </a:solidFill>
                <a:latin typeface="微软雅黑" panose="020B0503020204020204" pitchFamily="34" charset="-122"/>
                <a:ea typeface="微软雅黑" panose="020B0503020204020204" pitchFamily="34" charset="-122"/>
              </a:rPr>
              <a:t>B</a:t>
            </a:r>
            <a:r>
              <a:rPr lang="zh-CN" altLang="en-US" sz="2800" dirty="0">
                <a:solidFill>
                  <a:schemeClr val="bg1"/>
                </a:solidFill>
                <a:latin typeface="微软雅黑" panose="020B0503020204020204" pitchFamily="34" charset="-122"/>
                <a:ea typeface="微软雅黑" panose="020B0503020204020204" pitchFamily="34" charset="-122"/>
              </a:rPr>
              <a:t>：</a:t>
            </a:r>
            <a:r>
              <a:rPr lang="en-US" altLang="zh-CN" sz="2800" dirty="0">
                <a:solidFill>
                  <a:schemeClr val="bg1"/>
                </a:solidFill>
                <a:latin typeface="微软雅黑" panose="020B0503020204020204" pitchFamily="34" charset="-122"/>
                <a:ea typeface="微软雅黑" panose="020B0503020204020204" pitchFamily="34" charset="-122"/>
              </a:rPr>
              <a:t>β</a:t>
            </a:r>
            <a:r>
              <a:rPr lang="zh-CN" altLang="en-US" sz="2800" dirty="0">
                <a:solidFill>
                  <a:schemeClr val="bg1"/>
                </a:solidFill>
                <a:latin typeface="微软雅黑" panose="020B0503020204020204" pitchFamily="34" charset="-122"/>
                <a:ea typeface="微软雅黑" panose="020B0503020204020204" pitchFamily="34" charset="-122"/>
              </a:rPr>
              <a:t>受体阻滞剂</a:t>
            </a:r>
          </a:p>
        </p:txBody>
      </p:sp>
      <p:sp>
        <p:nvSpPr>
          <p:cNvPr id="42" name="矩形 41">
            <a:extLst>
              <a:ext uri="{FF2B5EF4-FFF2-40B4-BE49-F238E27FC236}">
                <a16:creationId xmlns:a16="http://schemas.microsoft.com/office/drawing/2014/main" id="{985FEC5B-426E-4AEE-A2E6-A9A2F7A2F98C}"/>
              </a:ext>
            </a:extLst>
          </p:cNvPr>
          <p:cNvSpPr/>
          <p:nvPr/>
        </p:nvSpPr>
        <p:spPr>
          <a:xfrm>
            <a:off x="1933235" y="2629875"/>
            <a:ext cx="3020413" cy="170540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合并支气管哮喘</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严重心动过缓</a:t>
            </a:r>
            <a:r>
              <a:rPr lang="en-US" altLang="zh-CN" dirty="0">
                <a:solidFill>
                  <a:schemeClr val="accent1">
                    <a:lumMod val="50000"/>
                  </a:schemeClr>
                </a:solidFill>
                <a:latin typeface="微软雅黑" panose="020B0503020204020204" pitchFamily="34" charset="-122"/>
                <a:ea typeface="微软雅黑" panose="020B0503020204020204" pitchFamily="34" charset="-122"/>
              </a:rPr>
              <a:t>(&lt;60/min)</a:t>
            </a: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二度</a:t>
            </a:r>
            <a:r>
              <a:rPr lang="en-US" altLang="zh-CN" dirty="0">
                <a:solidFill>
                  <a:schemeClr val="accent1">
                    <a:lumMod val="50000"/>
                  </a:schemeClr>
                </a:solidFill>
                <a:latin typeface="微软雅黑" panose="020B0503020204020204" pitchFamily="34" charset="-122"/>
                <a:ea typeface="微软雅黑" panose="020B0503020204020204" pitchFamily="34" charset="-122"/>
              </a:rPr>
              <a:t>Ⅱ</a:t>
            </a:r>
            <a:r>
              <a:rPr lang="zh-CN" altLang="en-US" dirty="0">
                <a:solidFill>
                  <a:schemeClr val="accent1">
                    <a:lumMod val="50000"/>
                  </a:schemeClr>
                </a:solidFill>
                <a:latin typeface="微软雅黑" panose="020B0503020204020204" pitchFamily="34" charset="-122"/>
                <a:ea typeface="微软雅黑" panose="020B0503020204020204" pitchFamily="34" charset="-122"/>
              </a:rPr>
              <a:t>型以上房室传导阻滞</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除非已安装起搏器</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43" name="TextBox 15">
            <a:extLst>
              <a:ext uri="{FF2B5EF4-FFF2-40B4-BE49-F238E27FC236}">
                <a16:creationId xmlns:a16="http://schemas.microsoft.com/office/drawing/2014/main" id="{C9AF5E7A-4D9D-424E-8A06-936E9C1F0036}"/>
              </a:ext>
            </a:extLst>
          </p:cNvPr>
          <p:cNvSpPr txBox="1"/>
          <p:nvPr/>
        </p:nvSpPr>
        <p:spPr>
          <a:xfrm>
            <a:off x="1931493" y="2316647"/>
            <a:ext cx="1210588" cy="400110"/>
          </a:xfrm>
          <a:prstGeom prst="rect">
            <a:avLst/>
          </a:prstGeom>
          <a:solidFill>
            <a:schemeClr val="bg1">
              <a:lumMod val="85000"/>
            </a:schemeClr>
          </a:solidFill>
        </p:spPr>
        <p:txBody>
          <a:bodyPr wrap="none" rtlCol="0">
            <a:spAutoFit/>
          </a:bodyPr>
          <a:lstStyle/>
          <a:p>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绝对禁忌</a:t>
            </a:r>
          </a:p>
        </p:txBody>
      </p:sp>
      <p:sp>
        <p:nvSpPr>
          <p:cNvPr id="44" name="矩形 43">
            <a:extLst>
              <a:ext uri="{FF2B5EF4-FFF2-40B4-BE49-F238E27FC236}">
                <a16:creationId xmlns:a16="http://schemas.microsoft.com/office/drawing/2014/main" id="{22615E42-8B4D-472D-A0DC-60E37E70D9D8}"/>
              </a:ext>
            </a:extLst>
          </p:cNvPr>
          <p:cNvSpPr/>
          <p:nvPr/>
        </p:nvSpPr>
        <p:spPr>
          <a:xfrm>
            <a:off x="1974635" y="4918067"/>
            <a:ext cx="3020413" cy="874407"/>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慢性阻塞性肺疾病</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外周动脉疾病</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5" name="TextBox 15">
            <a:extLst>
              <a:ext uri="{FF2B5EF4-FFF2-40B4-BE49-F238E27FC236}">
                <a16:creationId xmlns:a16="http://schemas.microsoft.com/office/drawing/2014/main" id="{286E3A39-F820-4EFF-BF9F-F8534BF26684}"/>
              </a:ext>
            </a:extLst>
          </p:cNvPr>
          <p:cNvSpPr txBox="1"/>
          <p:nvPr/>
        </p:nvSpPr>
        <p:spPr>
          <a:xfrm>
            <a:off x="1946922" y="4548250"/>
            <a:ext cx="1210588" cy="400110"/>
          </a:xfrm>
          <a:prstGeom prst="rect">
            <a:avLst/>
          </a:prstGeom>
          <a:solidFill>
            <a:schemeClr val="bg1">
              <a:lumMod val="85000"/>
            </a:schemeClr>
          </a:solidFill>
        </p:spPr>
        <p:txBody>
          <a:bodyPr wrap="none" rtlCol="0">
            <a:spAutoFit/>
          </a:bodyPr>
          <a:lstStyle/>
          <a:p>
            <a:r>
              <a:rPr lang="zh-CN" altLang="en-US" sz="2000" b="1" dirty="0">
                <a:solidFill>
                  <a:schemeClr val="accent1">
                    <a:lumMod val="50000"/>
                  </a:schemeClr>
                </a:solidFill>
                <a:latin typeface="微软雅黑" panose="020B0503020204020204" pitchFamily="34" charset="-122"/>
                <a:ea typeface="微软雅黑" panose="020B0503020204020204" pitchFamily="34" charset="-122"/>
              </a:rPr>
              <a:t>相对禁忌</a:t>
            </a:r>
          </a:p>
        </p:txBody>
      </p:sp>
    </p:spTree>
    <p:extLst>
      <p:ext uri="{BB962C8B-B14F-4D97-AF65-F5344CB8AC3E}">
        <p14:creationId xmlns:p14="http://schemas.microsoft.com/office/powerpoint/2010/main" val="2480640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a:extLst>
              <a:ext uri="{FF2B5EF4-FFF2-40B4-BE49-F238E27FC236}">
                <a16:creationId xmlns:a16="http://schemas.microsoft.com/office/drawing/2014/main" id="{4F3E3837-289D-4859-925A-8D80DC42B667}"/>
              </a:ext>
            </a:extLst>
          </p:cNvPr>
          <p:cNvGraphicFramePr>
            <a:graphicFrameLocks noGrp="1"/>
          </p:cNvGraphicFramePr>
          <p:nvPr>
            <p:extLst>
              <p:ext uri="{D42A27DB-BD31-4B8C-83A1-F6EECF244321}">
                <p14:modId xmlns:p14="http://schemas.microsoft.com/office/powerpoint/2010/main" val="685915382"/>
              </p:ext>
            </p:extLst>
          </p:nvPr>
        </p:nvGraphicFramePr>
        <p:xfrm>
          <a:off x="1871452" y="1824216"/>
          <a:ext cx="8617036" cy="3909040"/>
        </p:xfrm>
        <a:graphic>
          <a:graphicData uri="http://schemas.openxmlformats.org/drawingml/2006/table">
            <a:tbl>
              <a:tblPr firstRow="1" bandRow="1">
                <a:tableStyleId>{2D5ABB26-0587-4C30-8999-92F81FD0307C}</a:tableStyleId>
              </a:tblPr>
              <a:tblGrid>
                <a:gridCol w="2784388">
                  <a:extLst>
                    <a:ext uri="{9D8B030D-6E8A-4147-A177-3AD203B41FA5}">
                      <a16:colId xmlns:a16="http://schemas.microsoft.com/office/drawing/2014/main" val="989332024"/>
                    </a:ext>
                  </a:extLst>
                </a:gridCol>
                <a:gridCol w="2664296">
                  <a:extLst>
                    <a:ext uri="{9D8B030D-6E8A-4147-A177-3AD203B41FA5}">
                      <a16:colId xmlns:a16="http://schemas.microsoft.com/office/drawing/2014/main" val="78547225"/>
                    </a:ext>
                  </a:extLst>
                </a:gridCol>
                <a:gridCol w="1584176">
                  <a:extLst>
                    <a:ext uri="{9D8B030D-6E8A-4147-A177-3AD203B41FA5}">
                      <a16:colId xmlns:a16="http://schemas.microsoft.com/office/drawing/2014/main" val="2790580004"/>
                    </a:ext>
                  </a:extLst>
                </a:gridCol>
                <a:gridCol w="1584176">
                  <a:extLst>
                    <a:ext uri="{9D8B030D-6E8A-4147-A177-3AD203B41FA5}">
                      <a16:colId xmlns:a16="http://schemas.microsoft.com/office/drawing/2014/main" val="3712326713"/>
                    </a:ext>
                  </a:extLst>
                </a:gridCol>
              </a:tblGrid>
              <a:tr h="56406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56326067"/>
                  </a:ext>
                </a:extLst>
              </a:tr>
              <a:tr h="5257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支气管痉挛，心功能抑制</a:t>
                      </a:r>
                    </a:p>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0502453"/>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比索洛尔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371581760"/>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美托洛尔平片</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50~100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4538587"/>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b="1" dirty="0">
                          <a:solidFill>
                            <a:schemeClr val="accent1">
                              <a:lumMod val="50000"/>
                            </a:schemeClr>
                          </a:solidFill>
                          <a:latin typeface="微软雅黑" panose="020B0503020204020204" pitchFamily="34" charset="-122"/>
                          <a:ea typeface="微软雅黑" panose="020B0503020204020204" pitchFamily="34" charset="-122"/>
                        </a:rPr>
                        <a:t>美托洛尔缓释片</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47.5~190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95615770"/>
                  </a:ext>
                </a:extLst>
              </a:tr>
              <a:tr h="332158">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阿替洛尔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12.5~50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39172055"/>
                  </a:ext>
                </a:extLst>
              </a:tr>
              <a:tr h="0">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    普萘洛尔</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20~90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23499684"/>
                  </a:ext>
                </a:extLst>
              </a:tr>
              <a:tr h="4754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α</a:t>
                      </a:r>
                      <a:r>
                        <a:rPr lang="zh-CN" altLang="en-US" sz="1800" baseline="-25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体位性低血压，支气管痉挛</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16721460"/>
                  </a:ext>
                </a:extLst>
              </a:tr>
              <a:tr h="3415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    拉贝洛尔（</a:t>
                      </a:r>
                      <a:r>
                        <a:rPr lang="zh-CN" altLang="en-US" sz="1800" b="1" dirty="0">
                          <a:solidFill>
                            <a:srgbClr val="FF0000"/>
                          </a:solidFill>
                          <a:latin typeface="微软雅黑" panose="020B0503020204020204" pitchFamily="34" charset="-122"/>
                          <a:ea typeface="微软雅黑" panose="020B0503020204020204" pitchFamily="34" charset="-122"/>
                        </a:rPr>
                        <a:t>妊娠首选</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chemeClr val="accent1">
                              <a:lumMod val="50000"/>
                            </a:schemeClr>
                          </a:solidFill>
                          <a:latin typeface="微软雅黑" panose="020B0503020204020204" pitchFamily="34" charset="-122"/>
                          <a:ea typeface="微软雅黑" panose="020B0503020204020204" pitchFamily="34" charset="-122"/>
                        </a:rPr>
                        <a:t>200~600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sz="1800" b="1" dirty="0">
                        <a:solidFill>
                          <a:srgbClr val="FF0000"/>
                        </a:solidFill>
                        <a:latin typeface="微软雅黑" panose="020B0503020204020204" pitchFamily="34" charset="-122"/>
                        <a:ea typeface="微软雅黑" panose="020B0503020204020204" pitchFamily="34" charset="-122"/>
                      </a:endParaRPr>
                    </a:p>
                  </a:txBody>
                  <a:tcPr>
                    <a:lnL>
                      <a:noFill/>
                    </a:lnL>
                    <a:lnR>
                      <a:noFill/>
                    </a:lnR>
                    <a:lnT>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75867659"/>
                  </a:ext>
                </a:extLst>
              </a:tr>
            </a:tbl>
          </a:graphicData>
        </a:graphic>
      </p:graphicFrame>
      <p:sp>
        <p:nvSpPr>
          <p:cNvPr id="5" name="矩形 4">
            <a:extLst>
              <a:ext uri="{FF2B5EF4-FFF2-40B4-BE49-F238E27FC236}">
                <a16:creationId xmlns:a16="http://schemas.microsoft.com/office/drawing/2014/main" id="{85E59F83-8B86-4A0E-8FBC-2534C09C42A3}"/>
              </a:ext>
            </a:extLst>
          </p:cNvPr>
          <p:cNvSpPr/>
          <p:nvPr/>
        </p:nvSpPr>
        <p:spPr>
          <a:xfrm>
            <a:off x="1517844" y="1031089"/>
            <a:ext cx="2952328" cy="2817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常用</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受体阻滞剂</a:t>
            </a:r>
          </a:p>
        </p:txBody>
      </p:sp>
      <p:sp>
        <p:nvSpPr>
          <p:cNvPr id="6" name="标题 1">
            <a:extLst>
              <a:ext uri="{FF2B5EF4-FFF2-40B4-BE49-F238E27FC236}">
                <a16:creationId xmlns:a16="http://schemas.microsoft.com/office/drawing/2014/main" id="{E267DAE8-1EC6-43A3-A426-8BADE731DBC0}"/>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5DDF8065-BAB6-47D5-B984-30BDC6845CF4}"/>
              </a:ext>
            </a:extLst>
          </p:cNvPr>
          <p:cNvSpPr txBox="1"/>
          <p:nvPr/>
        </p:nvSpPr>
        <p:spPr>
          <a:xfrm>
            <a:off x="5371376" y="5907369"/>
            <a:ext cx="5328592" cy="369332"/>
          </a:xfrm>
          <a:prstGeom prst="rect">
            <a:avLst/>
          </a:prstGeom>
          <a:noFill/>
        </p:spPr>
        <p:txBody>
          <a:bodyPr wrap="square" rtlCol="0">
            <a:spAutoFit/>
          </a:body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40089922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03ED790-5238-48FA-89C0-B803BECAC9A3}"/>
              </a:ext>
            </a:extLst>
          </p:cNvPr>
          <p:cNvPicPr>
            <a:picLocks noChangeAspect="1"/>
          </p:cNvPicPr>
          <p:nvPr/>
        </p:nvPicPr>
        <p:blipFill>
          <a:blip r:embed="rId2"/>
          <a:stretch>
            <a:fillRect/>
          </a:stretch>
        </p:blipFill>
        <p:spPr>
          <a:xfrm>
            <a:off x="4141322" y="4307855"/>
            <a:ext cx="4207913" cy="2433513"/>
          </a:xfrm>
          <a:prstGeom prst="rect">
            <a:avLst/>
          </a:prstGeom>
        </p:spPr>
      </p:pic>
      <p:sp>
        <p:nvSpPr>
          <p:cNvPr id="8" name="标题 1">
            <a:extLst>
              <a:ext uri="{FF2B5EF4-FFF2-40B4-BE49-F238E27FC236}">
                <a16:creationId xmlns:a16="http://schemas.microsoft.com/office/drawing/2014/main" id="{D5D42B91-66B1-4D70-8FAA-6F9A8FB4B7AE}"/>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8085A503-5EAC-4455-AB90-9BAF6D2A9CD6}"/>
              </a:ext>
            </a:extLst>
          </p:cNvPr>
          <p:cNvSpPr>
            <a:spLocks noGrp="1"/>
          </p:cNvSpPr>
          <p:nvPr>
            <p:ph idx="1"/>
          </p:nvPr>
        </p:nvSpPr>
        <p:spPr>
          <a:xfrm>
            <a:off x="1680508" y="1988840"/>
            <a:ext cx="3849953" cy="2311044"/>
          </a:xfrm>
          <a:solidFill>
            <a:schemeClr val="bg1"/>
          </a:solidFill>
          <a:ln>
            <a:solidFill>
              <a:schemeClr val="accent1">
                <a:lumMod val="50000"/>
              </a:schemeClr>
            </a:solidFill>
          </a:ln>
          <a:effectLst>
            <a:outerShdw blurRad="50800" dist="38100" dir="2700000" algn="tl" rotWithShape="0">
              <a:prstClr val="black">
                <a:alpha val="40000"/>
              </a:prstClr>
            </a:outerShdw>
          </a:effectLst>
        </p:spPr>
        <p:txBody>
          <a:bodyPr>
            <a:normAutofit fontScale="92500" lnSpcReduction="10000"/>
          </a:bodyPr>
          <a:lstStyle/>
          <a:p>
            <a:pPr marL="0" indent="0">
              <a:lnSpc>
                <a:spcPct val="150000"/>
              </a:lnSpc>
              <a:buNone/>
            </a:pPr>
            <a:r>
              <a:rPr lang="zh-CN" altLang="en-US" sz="2200" dirty="0">
                <a:solidFill>
                  <a:srgbClr val="FF0000"/>
                </a:solidFill>
                <a:latin typeface="Microsoft YaHei" panose="020B0503020204020204" pitchFamily="34" charset="-122"/>
                <a:ea typeface="Microsoft YaHei" panose="020B0503020204020204" pitchFamily="34" charset="-122"/>
              </a:rPr>
              <a:t>琥珀酸</a:t>
            </a:r>
            <a:r>
              <a:rPr lang="zh-CN" altLang="en-US" sz="2200" b="0" dirty="0">
                <a:solidFill>
                  <a:schemeClr val="accent1">
                    <a:lumMod val="50000"/>
                  </a:schemeClr>
                </a:solidFill>
                <a:latin typeface="Microsoft YaHei" panose="020B0503020204020204" pitchFamily="34" charset="-122"/>
                <a:ea typeface="Microsoft YaHei" panose="020B0503020204020204" pitchFamily="34" charset="-122"/>
              </a:rPr>
              <a:t>美托洛尔缓释片</a:t>
            </a:r>
            <a:endParaRPr lang="en-US" altLang="zh-CN" sz="220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r>
              <a:rPr lang="en-US" altLang="zh-CN" sz="2400" b="0" dirty="0">
                <a:solidFill>
                  <a:schemeClr val="accent1">
                    <a:lumMod val="50000"/>
                  </a:schemeClr>
                </a:solidFill>
                <a:latin typeface="Microsoft YaHei" panose="020B0503020204020204" pitchFamily="34" charset="-122"/>
                <a:ea typeface="Microsoft YaHei" panose="020B0503020204020204" pitchFamily="34" charset="-122"/>
              </a:rPr>
              <a:t>   </a:t>
            </a:r>
            <a:r>
              <a:rPr lang="zh-CN" altLang="en-US" sz="2000" dirty="0">
                <a:solidFill>
                  <a:srgbClr val="FF0000"/>
                </a:solidFill>
                <a:latin typeface="Microsoft YaHei" panose="020B0503020204020204" pitchFamily="34" charset="-122"/>
                <a:ea typeface="Microsoft YaHei" panose="020B0503020204020204" pitchFamily="34" charset="-122"/>
              </a:rPr>
              <a:t>可掰</a:t>
            </a:r>
            <a:r>
              <a:rPr lang="zh-CN" altLang="en-US" sz="2000" b="0" dirty="0">
                <a:solidFill>
                  <a:schemeClr val="accent1">
                    <a:lumMod val="50000"/>
                  </a:schemeClr>
                </a:solidFill>
                <a:latin typeface="Microsoft YaHei" panose="020B0503020204020204" pitchFamily="34" charset="-122"/>
                <a:ea typeface="Microsoft YaHei" panose="020B0503020204020204" pitchFamily="34" charset="-122"/>
              </a:rPr>
              <a:t>开服用</a:t>
            </a:r>
            <a:endParaRPr lang="en-US" altLang="zh-CN" sz="200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    由</a:t>
            </a:r>
            <a:r>
              <a:rPr lang="zh-CN" altLang="en-US" sz="1650" dirty="0">
                <a:solidFill>
                  <a:srgbClr val="FF0000"/>
                </a:solidFill>
                <a:latin typeface="Microsoft YaHei" panose="020B0503020204020204" pitchFamily="34" charset="-122"/>
                <a:ea typeface="Microsoft YaHei" panose="020B0503020204020204" pitchFamily="34" charset="-122"/>
              </a:rPr>
              <a:t>微囊化的颗粒组成，</a:t>
            </a: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在</a:t>
            </a:r>
            <a:r>
              <a:rPr lang="en-US" altLang="zh-CN" sz="1650" b="0" dirty="0">
                <a:solidFill>
                  <a:schemeClr val="accent1">
                    <a:lumMod val="50000"/>
                  </a:schemeClr>
                </a:solidFill>
                <a:latin typeface="Microsoft YaHei" panose="020B0503020204020204" pitchFamily="34" charset="-122"/>
                <a:ea typeface="Microsoft YaHei" panose="020B0503020204020204" pitchFamily="34" charset="-122"/>
              </a:rPr>
              <a:t>37℃</a:t>
            </a: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水中的溶解度显著低于酒石酸美托洛尔，</a:t>
            </a:r>
            <a:r>
              <a:rPr lang="zh-CN" altLang="en-US" sz="1650" dirty="0">
                <a:solidFill>
                  <a:srgbClr val="FF0000"/>
                </a:solidFill>
                <a:latin typeface="Microsoft YaHei" panose="020B0503020204020204" pitchFamily="34" charset="-122"/>
                <a:ea typeface="Microsoft YaHei" panose="020B0503020204020204" pitchFamily="34" charset="-122"/>
              </a:rPr>
              <a:t>可制备成膜控型缓释微丸</a:t>
            </a:r>
            <a:r>
              <a:rPr lang="zh-CN" altLang="en-US" sz="1650" b="0" dirty="0">
                <a:solidFill>
                  <a:schemeClr val="accent1">
                    <a:lumMod val="50000"/>
                  </a:schemeClr>
                </a:solidFill>
                <a:latin typeface="Microsoft YaHei" panose="020B0503020204020204" pitchFamily="34" charset="-122"/>
                <a:ea typeface="Microsoft YaHei" panose="020B0503020204020204" pitchFamily="34" charset="-122"/>
              </a:rPr>
              <a:t>。</a:t>
            </a:r>
            <a:endParaRPr lang="en-US" altLang="zh-CN" sz="1650" b="0" dirty="0">
              <a:solidFill>
                <a:schemeClr val="accent1">
                  <a:lumMod val="50000"/>
                </a:schemeClr>
              </a:solidFill>
              <a:latin typeface="Microsoft YaHei" panose="020B0503020204020204" pitchFamily="34" charset="-122"/>
              <a:ea typeface="Microsoft YaHei" panose="020B0503020204020204" pitchFamily="34" charset="-122"/>
            </a:endParaRPr>
          </a:p>
          <a:p>
            <a:pPr>
              <a:lnSpc>
                <a:spcPct val="150000"/>
              </a:lnSpc>
            </a:pPr>
            <a:endParaRPr lang="en-US" altLang="zh-CN" sz="195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endParaRPr lang="zh-CN" altLang="en-US" sz="1950" dirty="0">
              <a:solidFill>
                <a:schemeClr val="accent1">
                  <a:lumMod val="50000"/>
                </a:schemeClr>
              </a:solidFill>
            </a:endParaRPr>
          </a:p>
        </p:txBody>
      </p:sp>
      <p:sp>
        <p:nvSpPr>
          <p:cNvPr id="5" name="矩形 3">
            <a:extLst>
              <a:ext uri="{FF2B5EF4-FFF2-40B4-BE49-F238E27FC236}">
                <a16:creationId xmlns:a16="http://schemas.microsoft.com/office/drawing/2014/main" id="{1CA57565-2EC1-4BA6-B927-B18FB0327F80}"/>
              </a:ext>
            </a:extLst>
          </p:cNvPr>
          <p:cNvSpPr>
            <a:spLocks noChangeArrowheads="1"/>
          </p:cNvSpPr>
          <p:nvPr/>
        </p:nvSpPr>
        <p:spPr bwMode="auto">
          <a:xfrm>
            <a:off x="4511824" y="1303650"/>
            <a:ext cx="3466908" cy="415498"/>
          </a:xfrm>
          <a:prstGeom prst="rect">
            <a:avLst/>
          </a:prstGeom>
        </p:spPr>
        <p:txBody>
          <a:bodyPr wrap="square">
            <a:spAutoFit/>
          </a:bodyPr>
          <a:lstStyle/>
          <a:p>
            <a:r>
              <a:rPr lang="zh-CN" altLang="en-US" sz="2100" b="1" kern="100" dirty="0">
                <a:solidFill>
                  <a:schemeClr val="accent1">
                    <a:lumMod val="50000"/>
                  </a:schemeClr>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美托洛尔缓释片能掰不能掰</a:t>
            </a:r>
          </a:p>
        </p:txBody>
      </p:sp>
      <p:sp>
        <p:nvSpPr>
          <p:cNvPr id="6" name="内容占位符 2">
            <a:extLst>
              <a:ext uri="{FF2B5EF4-FFF2-40B4-BE49-F238E27FC236}">
                <a16:creationId xmlns:a16="http://schemas.microsoft.com/office/drawing/2014/main" id="{8C78E58E-D464-4C49-A20E-87252073FABD}"/>
              </a:ext>
            </a:extLst>
          </p:cNvPr>
          <p:cNvSpPr txBox="1">
            <a:spLocks/>
          </p:cNvSpPr>
          <p:nvPr/>
        </p:nvSpPr>
        <p:spPr>
          <a:xfrm>
            <a:off x="6661543" y="1984152"/>
            <a:ext cx="3849951" cy="2216534"/>
          </a:xfrm>
          <a:prstGeom prst="rect">
            <a:avLst/>
          </a:prstGeom>
          <a:solidFill>
            <a:schemeClr val="bg1">
              <a:lumMod val="95000"/>
            </a:schemeClr>
          </a:solidFill>
          <a:ln>
            <a:solidFill>
              <a:schemeClr val="bg1"/>
            </a:solidFill>
          </a:ln>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120000"/>
              </a:lnSpc>
              <a:spcBef>
                <a:spcPts val="0"/>
              </a:spcBef>
              <a:buFont typeface="Arial" panose="020B0604020202020204" pitchFamily="34" charset="0"/>
              <a:buChar char="•"/>
              <a:defRPr sz="2800" b="1" kern="1200">
                <a:solidFill>
                  <a:schemeClr val="tx1"/>
                </a:solidFill>
                <a:latin typeface="+mn-ea"/>
                <a:ea typeface="+mn-ea"/>
                <a:cs typeface="+mn-cs"/>
              </a:defRPr>
            </a:lvl1pPr>
            <a:lvl2pPr marL="685800" indent="-228600" algn="l" defTabSz="914400" rtl="0" eaLnBrk="1" latinLnBrk="0" hangingPunct="1">
              <a:lnSpc>
                <a:spcPct val="120000"/>
              </a:lnSpc>
              <a:spcBef>
                <a:spcPts val="0"/>
              </a:spcBef>
              <a:buFont typeface="Arial" panose="020B0604020202020204" pitchFamily="34" charset="0"/>
              <a:buChar char="•"/>
              <a:defRPr sz="2400" b="1" kern="1200">
                <a:solidFill>
                  <a:schemeClr val="tx1"/>
                </a:solidFill>
                <a:latin typeface="+mn-ea"/>
                <a:ea typeface="+mn-ea"/>
                <a:cs typeface="+mn-cs"/>
              </a:defRPr>
            </a:lvl2pPr>
            <a:lvl3pPr marL="1143000" indent="-228600" algn="l" defTabSz="914400" rtl="0" eaLnBrk="1" latinLnBrk="0" hangingPunct="1">
              <a:lnSpc>
                <a:spcPct val="120000"/>
              </a:lnSpc>
              <a:spcBef>
                <a:spcPts val="0"/>
              </a:spcBef>
              <a:buFont typeface="Arial" panose="020B0604020202020204" pitchFamily="34" charset="0"/>
              <a:buChar char="•"/>
              <a:defRPr sz="2000" b="1" kern="1200">
                <a:solidFill>
                  <a:schemeClr val="tx1"/>
                </a:solidFill>
                <a:latin typeface="+mn-ea"/>
                <a:ea typeface="+mn-ea"/>
                <a:cs typeface="+mn-cs"/>
              </a:defRPr>
            </a:lvl3pPr>
            <a:lvl4pPr marL="16002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4pPr>
            <a:lvl5pPr marL="2057400" indent="-228600" algn="l" defTabSz="914400" rtl="0" eaLnBrk="1" latinLnBrk="0" hangingPunct="1">
              <a:lnSpc>
                <a:spcPct val="120000"/>
              </a:lnSpc>
              <a:spcBef>
                <a:spcPts val="0"/>
              </a:spcBef>
              <a:buFont typeface="Arial" panose="020B0604020202020204" pitchFamily="34" charset="0"/>
              <a:buChar char="•"/>
              <a:defRPr sz="1800" b="1" kern="1200">
                <a:solidFill>
                  <a:schemeClr val="tx1"/>
                </a:solidFill>
                <a:latin typeface="+mn-e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2000" dirty="0">
                <a:solidFill>
                  <a:srgbClr val="FF0000"/>
                </a:solidFill>
                <a:latin typeface="Microsoft YaHei" panose="020B0503020204020204" pitchFamily="34" charset="-122"/>
                <a:ea typeface="Microsoft YaHei" panose="020B0503020204020204" pitchFamily="34" charset="-122"/>
              </a:rPr>
              <a:t>酒石酸</a:t>
            </a:r>
            <a:r>
              <a:rPr lang="zh-CN" altLang="en-US" sz="2000" b="0" dirty="0">
                <a:solidFill>
                  <a:schemeClr val="accent1">
                    <a:lumMod val="50000"/>
                  </a:schemeClr>
                </a:solidFill>
                <a:latin typeface="Microsoft YaHei" panose="020B0503020204020204" pitchFamily="34" charset="-122"/>
                <a:ea typeface="Microsoft YaHei" panose="020B0503020204020204" pitchFamily="34" charset="-122"/>
              </a:rPr>
              <a:t>美托洛尔缓释片</a:t>
            </a:r>
            <a:endParaRPr lang="en-US" altLang="zh-CN" sz="2000" b="0" dirty="0">
              <a:solidFill>
                <a:schemeClr val="accent1">
                  <a:lumMod val="50000"/>
                </a:schemeClr>
              </a:solidFill>
              <a:latin typeface="Microsoft YaHei" panose="020B0503020204020204" pitchFamily="34" charset="-122"/>
              <a:ea typeface="Microsoft YaHei" panose="020B0503020204020204" pitchFamily="34" charset="-122"/>
            </a:endParaRPr>
          </a:p>
          <a:p>
            <a:pPr marL="0" indent="0">
              <a:lnSpc>
                <a:spcPct val="150000"/>
              </a:lnSpc>
              <a:buNone/>
            </a:pPr>
            <a:r>
              <a:rPr lang="en-US" altLang="zh-CN" sz="1800" b="0" dirty="0">
                <a:solidFill>
                  <a:schemeClr val="accent1">
                    <a:lumMod val="50000"/>
                  </a:schemeClr>
                </a:solidFill>
                <a:latin typeface="Microsoft YaHei" panose="020B0503020204020204" pitchFamily="34" charset="-122"/>
                <a:ea typeface="Microsoft YaHei" panose="020B0503020204020204" pitchFamily="34" charset="-122"/>
              </a:rPr>
              <a:t>   </a:t>
            </a:r>
            <a:r>
              <a:rPr lang="zh-CN" altLang="en-US" sz="1800" b="0" dirty="0">
                <a:solidFill>
                  <a:schemeClr val="accent1">
                    <a:lumMod val="50000"/>
                  </a:schemeClr>
                </a:solidFill>
                <a:latin typeface="Microsoft YaHei" panose="020B0503020204020204" pitchFamily="34" charset="-122"/>
                <a:ea typeface="Microsoft YaHei" panose="020B0503020204020204" pitchFamily="34" charset="-122"/>
              </a:rPr>
              <a:t>属</a:t>
            </a:r>
            <a:r>
              <a:rPr lang="zh-CN" altLang="en-US" sz="1800" dirty="0">
                <a:solidFill>
                  <a:schemeClr val="accent1">
                    <a:lumMod val="50000"/>
                  </a:schemeClr>
                </a:solidFill>
                <a:latin typeface="Microsoft YaHei" panose="020B0503020204020204" pitchFamily="34" charset="-122"/>
                <a:ea typeface="Microsoft YaHei" panose="020B0503020204020204" pitchFamily="34" charset="-122"/>
              </a:rPr>
              <a:t>骨架型缓释片，</a:t>
            </a:r>
            <a:r>
              <a:rPr lang="zh-CN" altLang="en-US" sz="1800" dirty="0">
                <a:solidFill>
                  <a:srgbClr val="FF0000"/>
                </a:solidFill>
                <a:latin typeface="Microsoft YaHei" panose="020B0503020204020204" pitchFamily="34" charset="-122"/>
                <a:ea typeface="Microsoft YaHei" panose="020B0503020204020204" pitchFamily="34" charset="-122"/>
              </a:rPr>
              <a:t>不可</a:t>
            </a:r>
            <a:r>
              <a:rPr lang="zh-CN" altLang="en-US" sz="1800" dirty="0">
                <a:solidFill>
                  <a:schemeClr val="accent1">
                    <a:lumMod val="50000"/>
                  </a:schemeClr>
                </a:solidFill>
                <a:latin typeface="Microsoft YaHei" panose="020B0503020204020204" pitchFamily="34" charset="-122"/>
                <a:ea typeface="Microsoft YaHei" panose="020B0503020204020204" pitchFamily="34" charset="-122"/>
              </a:rPr>
              <a:t>掰开服用。</a:t>
            </a:r>
            <a:r>
              <a:rPr lang="en-US" altLang="zh-CN" sz="1800" dirty="0">
                <a:solidFill>
                  <a:schemeClr val="accent1">
                    <a:lumMod val="50000"/>
                  </a:schemeClr>
                </a:solidFill>
                <a:latin typeface="Microsoft YaHei" panose="020B0503020204020204" pitchFamily="34" charset="-122"/>
                <a:ea typeface="Microsoft YaHei" panose="020B0503020204020204" pitchFamily="34" charset="-122"/>
              </a:rPr>
              <a:t>  </a:t>
            </a:r>
            <a:r>
              <a:rPr lang="zh-CN" altLang="en-US" sz="1800" b="0" dirty="0">
                <a:solidFill>
                  <a:schemeClr val="accent1">
                    <a:lumMod val="50000"/>
                  </a:schemeClr>
                </a:solidFill>
                <a:latin typeface="Microsoft YaHei" panose="020B0503020204020204" pitchFamily="34" charset="-122"/>
                <a:ea typeface="Microsoft YaHei" panose="020B0503020204020204" pitchFamily="34" charset="-122"/>
              </a:rPr>
              <a:t>酒石酸美托洛尔，在</a:t>
            </a:r>
            <a:r>
              <a:rPr lang="en-US" altLang="zh-CN" sz="1800" b="0" dirty="0">
                <a:solidFill>
                  <a:schemeClr val="accent1">
                    <a:lumMod val="50000"/>
                  </a:schemeClr>
                </a:solidFill>
                <a:latin typeface="Microsoft YaHei" panose="020B0503020204020204" pitchFamily="34" charset="-122"/>
                <a:ea typeface="Microsoft YaHei" panose="020B0503020204020204" pitchFamily="34" charset="-122"/>
              </a:rPr>
              <a:t>37℃</a:t>
            </a:r>
            <a:r>
              <a:rPr lang="zh-CN" altLang="en-US" sz="1800" b="0" dirty="0">
                <a:solidFill>
                  <a:schemeClr val="accent1">
                    <a:lumMod val="50000"/>
                  </a:schemeClr>
                </a:solidFill>
                <a:latin typeface="Microsoft YaHei" panose="020B0503020204020204" pitchFamily="34" charset="-122"/>
                <a:ea typeface="Microsoft YaHei" panose="020B0503020204020204" pitchFamily="34" charset="-122"/>
              </a:rPr>
              <a:t>水中的溶解度较大，难以制备成膜控型缓释微丸。</a:t>
            </a:r>
            <a:endParaRPr lang="zh-CN" altLang="en-US" sz="1800" dirty="0">
              <a:solidFill>
                <a:schemeClr val="accent1">
                  <a:lumMod val="50000"/>
                </a:schemeClr>
              </a:solidFill>
            </a:endParaRPr>
          </a:p>
        </p:txBody>
      </p:sp>
      <p:sp>
        <p:nvSpPr>
          <p:cNvPr id="2" name="文本框 1">
            <a:extLst>
              <a:ext uri="{FF2B5EF4-FFF2-40B4-BE49-F238E27FC236}">
                <a16:creationId xmlns:a16="http://schemas.microsoft.com/office/drawing/2014/main" id="{4A41FAB9-571B-4567-85E7-57175F7FCFBA}"/>
              </a:ext>
            </a:extLst>
          </p:cNvPr>
          <p:cNvSpPr txBox="1"/>
          <p:nvPr/>
        </p:nvSpPr>
        <p:spPr>
          <a:xfrm>
            <a:off x="5633210" y="2598004"/>
            <a:ext cx="925582" cy="830997"/>
          </a:xfrm>
          <a:prstGeom prst="rect">
            <a:avLst/>
          </a:prstGeom>
          <a:noFill/>
        </p:spPr>
        <p:txBody>
          <a:bodyPr wrap="square" rtlCol="0">
            <a:spAutoFit/>
          </a:bodyPr>
          <a:lstStyle/>
          <a:p>
            <a:r>
              <a:rPr lang="en-US" altLang="zh-CN" sz="4800" b="1" dirty="0">
                <a:solidFill>
                  <a:schemeClr val="accent1">
                    <a:lumMod val="50000"/>
                  </a:schemeClr>
                </a:solidFill>
              </a:rPr>
              <a:t>VS.</a:t>
            </a:r>
            <a:endParaRPr lang="zh-CN" altLang="en-US" sz="4800" b="1" dirty="0">
              <a:solidFill>
                <a:schemeClr val="accent1">
                  <a:lumMod val="50000"/>
                </a:schemeClr>
              </a:solidFill>
            </a:endParaRPr>
          </a:p>
        </p:txBody>
      </p:sp>
    </p:spTree>
    <p:extLst>
      <p:ext uri="{BB962C8B-B14F-4D97-AF65-F5344CB8AC3E}">
        <p14:creationId xmlns:p14="http://schemas.microsoft.com/office/powerpoint/2010/main" val="2668078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404B9D1C-04F5-4E8F-A5C2-C8D7F454C728}"/>
              </a:ext>
            </a:extLst>
          </p:cNvPr>
          <p:cNvSpPr/>
          <p:nvPr/>
        </p:nvSpPr>
        <p:spPr>
          <a:xfrm>
            <a:off x="6685096" y="3858106"/>
            <a:ext cx="4162767" cy="1585049"/>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rPr>
              <a:t>地尔硫卓、维拉帕米</a:t>
            </a:r>
            <a:endParaRPr lang="en-US" altLang="zh-CN" sz="2000" dirty="0">
              <a:solidFill>
                <a:srgbClr val="FF0000"/>
              </a:solidFill>
              <a:latin typeface="微软雅黑" panose="020B0503020204020204" pitchFamily="34" charset="-122"/>
              <a:ea typeface="微软雅黑" panose="020B0503020204020204" pitchFamily="34" charset="-122"/>
            </a:endParaRPr>
          </a:p>
          <a:p>
            <a:pPr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比二氢吡啶类更明显的负性肌力、负性频率和负性传导作用。</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7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F7EF7E57-BD9B-4578-8BB4-AF38EB42D9EF}"/>
              </a:ext>
            </a:extLst>
          </p:cNvPr>
          <p:cNvSpPr txBox="1"/>
          <p:nvPr/>
        </p:nvSpPr>
        <p:spPr>
          <a:xfrm>
            <a:off x="1157502" y="3429001"/>
            <a:ext cx="5130207" cy="2031325"/>
          </a:xfrm>
          <a:prstGeom prst="rect">
            <a:avLst/>
          </a:prstGeom>
          <a:solidFill>
            <a:schemeClr val="bg1"/>
          </a:solidFill>
          <a:effectLst>
            <a:outerShdw blurRad="50800" dist="38100" dir="2700000" algn="tl" rotWithShape="0">
              <a:prstClr val="black">
                <a:alpha val="40000"/>
              </a:prstClr>
            </a:outerShdw>
          </a:effectLst>
        </p:spPr>
        <p:txBody>
          <a:bodyPr wrap="square" rtlCol="0">
            <a:spAutoFit/>
          </a:bodyPr>
          <a:lstStyle/>
          <a:p>
            <a:pPr lvl="1">
              <a:lnSpc>
                <a:spcPct val="150000"/>
              </a:lnSpc>
            </a:pPr>
            <a:r>
              <a:rPr lang="zh-CN" altLang="en-US" dirty="0">
                <a:solidFill>
                  <a:srgbClr val="FF0000"/>
                </a:solidFill>
                <a:latin typeface="微软雅黑" panose="020B0503020204020204" pitchFamily="34" charset="-122"/>
                <a:ea typeface="微软雅黑" panose="020B0503020204020204" pitchFamily="34" charset="-122"/>
              </a:rPr>
              <a:t>硝苯地平、非洛地平、氨氯地平</a:t>
            </a:r>
            <a:endParaRPr lang="en-US" altLang="zh-CN" dirty="0">
              <a:solidFill>
                <a:srgbClr val="FF0000"/>
              </a:solidFill>
              <a:latin typeface="微软雅黑" panose="020B0503020204020204" pitchFamily="34" charset="-122"/>
              <a:ea typeface="微软雅黑" panose="020B0503020204020204" pitchFamily="34" charset="-122"/>
            </a:endParaRPr>
          </a:p>
          <a:p>
            <a:pPr lvl="1">
              <a:lnSpc>
                <a:spcPct val="150000"/>
              </a:lnSpc>
            </a:pPr>
            <a:r>
              <a:rPr lang="zh-CN" altLang="en-US" dirty="0">
                <a:solidFill>
                  <a:srgbClr val="FF0000"/>
                </a:solidFill>
                <a:latin typeface="微软雅黑" panose="020B0503020204020204" pitchFamily="34" charset="-122"/>
                <a:ea typeface="微软雅黑" panose="020B0503020204020204" pitchFamily="34" charset="-122"/>
              </a:rPr>
              <a:t>扩张血管</a:t>
            </a:r>
            <a:endParaRPr lang="en-US" altLang="zh-CN" dirty="0">
              <a:solidFill>
                <a:srgbClr val="FF0000"/>
              </a:solidFill>
              <a:latin typeface="微软雅黑" panose="020B0503020204020204" pitchFamily="34" charset="-122"/>
              <a:ea typeface="微软雅黑" panose="020B0503020204020204" pitchFamily="34" charset="-122"/>
            </a:endParaRPr>
          </a:p>
          <a:p>
            <a:pPr lvl="1">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扩张动脉、降低血压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可导致反射性交感神经兴奋，产生心动过速</a:t>
            </a:r>
            <a:endPar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zh-CN" altLang="en-US" dirty="0"/>
          </a:p>
        </p:txBody>
      </p:sp>
      <p:sp>
        <p:nvSpPr>
          <p:cNvPr id="4" name="矩形 3">
            <a:extLst>
              <a:ext uri="{FF2B5EF4-FFF2-40B4-BE49-F238E27FC236}">
                <a16:creationId xmlns:a16="http://schemas.microsoft.com/office/drawing/2014/main" id="{A06E9072-6416-48E1-9B68-442006DF8577}"/>
              </a:ext>
            </a:extLst>
          </p:cNvPr>
          <p:cNvSpPr/>
          <p:nvPr/>
        </p:nvSpPr>
        <p:spPr>
          <a:xfrm>
            <a:off x="2011467" y="1024882"/>
            <a:ext cx="2488330" cy="444571"/>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en-US" altLang="zh-CN" sz="3200" b="1" dirty="0">
                <a:solidFill>
                  <a:schemeClr val="bg1"/>
                </a:solidFill>
                <a:latin typeface="微软雅黑" panose="020B0503020204020204" pitchFamily="34" charset="-122"/>
                <a:ea typeface="微软雅黑" panose="020B0503020204020204" pitchFamily="34" charset="-122"/>
              </a:rPr>
              <a:t>C</a:t>
            </a:r>
            <a:r>
              <a:rPr lang="zh-CN" altLang="en-US" sz="3200" b="1" dirty="0">
                <a:solidFill>
                  <a:schemeClr val="bg1"/>
                </a:solidFill>
                <a:latin typeface="微软雅黑" panose="020B0503020204020204" pitchFamily="34" charset="-122"/>
                <a:ea typeface="微软雅黑" panose="020B0503020204020204" pitchFamily="34" charset="-122"/>
              </a:rPr>
              <a:t>：</a:t>
            </a:r>
            <a:r>
              <a:rPr lang="en-US" altLang="zh-CN" sz="3200" b="1" dirty="0">
                <a:solidFill>
                  <a:schemeClr val="bg1"/>
                </a:solidFill>
                <a:latin typeface="微软雅黑" panose="020B0503020204020204" pitchFamily="34" charset="-122"/>
                <a:ea typeface="微软雅黑" panose="020B0503020204020204" pitchFamily="34" charset="-122"/>
              </a:rPr>
              <a:t>CCB</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5" name="内容占位符 2">
            <a:extLst>
              <a:ext uri="{FF2B5EF4-FFF2-40B4-BE49-F238E27FC236}">
                <a16:creationId xmlns:a16="http://schemas.microsoft.com/office/drawing/2014/main" id="{9608F45A-D0EB-4A53-82C8-F17350D700EF}"/>
              </a:ext>
            </a:extLst>
          </p:cNvPr>
          <p:cNvSpPr txBox="1">
            <a:spLocks/>
          </p:cNvSpPr>
          <p:nvPr/>
        </p:nvSpPr>
        <p:spPr>
          <a:xfrm>
            <a:off x="2034563" y="1635198"/>
            <a:ext cx="8122874" cy="1001715"/>
          </a:xfrm>
          <a:prstGeom prst="rect">
            <a:avLst/>
          </a:prstGeom>
          <a:solidFill>
            <a:schemeClr val="bg1"/>
          </a:solidFill>
          <a:ln>
            <a:noFill/>
          </a:ln>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None/>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钙通道阻滞剂：是一类选择性阻滞钙通道，抑制细胞外</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Ca</a:t>
            </a:r>
            <a:r>
              <a:rPr lang="en-US" altLang="zh-CN" sz="2000" baseline="300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内流，降低细胞内</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Ca</a:t>
            </a:r>
            <a:r>
              <a:rPr lang="en-US" altLang="zh-CN" sz="2000" baseline="300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浓度的药物。</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标题 1">
            <a:extLst>
              <a:ext uri="{FF2B5EF4-FFF2-40B4-BE49-F238E27FC236}">
                <a16:creationId xmlns:a16="http://schemas.microsoft.com/office/drawing/2014/main" id="{4AF16413-13ED-4DE0-BE22-3ED353B849C5}"/>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右箭头 1">
            <a:extLst>
              <a:ext uri="{FF2B5EF4-FFF2-40B4-BE49-F238E27FC236}">
                <a16:creationId xmlns:a16="http://schemas.microsoft.com/office/drawing/2014/main" id="{D8500D46-D459-45C4-9EA9-8DFAC0DA087A}"/>
              </a:ext>
            </a:extLst>
          </p:cNvPr>
          <p:cNvSpPr/>
          <p:nvPr/>
        </p:nvSpPr>
        <p:spPr>
          <a:xfrm rot="905815">
            <a:off x="5376252" y="2872105"/>
            <a:ext cx="2093446" cy="880100"/>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9" name="右箭头 1">
            <a:extLst>
              <a:ext uri="{FF2B5EF4-FFF2-40B4-BE49-F238E27FC236}">
                <a16:creationId xmlns:a16="http://schemas.microsoft.com/office/drawing/2014/main" id="{A3F0044A-EDA9-4C8B-B791-5347D0E5B5A0}"/>
              </a:ext>
            </a:extLst>
          </p:cNvPr>
          <p:cNvSpPr/>
          <p:nvPr/>
        </p:nvSpPr>
        <p:spPr>
          <a:xfrm rot="905815" flipH="1" flipV="1">
            <a:off x="5091044" y="3521988"/>
            <a:ext cx="2003675" cy="976231"/>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3" name="矩形 12">
            <a:extLst>
              <a:ext uri="{FF2B5EF4-FFF2-40B4-BE49-F238E27FC236}">
                <a16:creationId xmlns:a16="http://schemas.microsoft.com/office/drawing/2014/main" id="{9F975A3A-5472-4797-A046-C0A731E1BC4A}"/>
              </a:ext>
            </a:extLst>
          </p:cNvPr>
          <p:cNvSpPr/>
          <p:nvPr/>
        </p:nvSpPr>
        <p:spPr>
          <a:xfrm>
            <a:off x="1973906" y="2981791"/>
            <a:ext cx="2259234" cy="400110"/>
          </a:xfrm>
          <a:prstGeom prst="rect">
            <a:avLst/>
          </a:prstGeom>
          <a:solidFill>
            <a:schemeClr val="bg2">
              <a:lumMod val="90000"/>
            </a:schemeClr>
          </a:solidFill>
        </p:spPr>
        <p:txBody>
          <a:bodyPr wrap="square">
            <a:spAutoFit/>
          </a:bodyPr>
          <a:lstStyle/>
          <a:p>
            <a:r>
              <a:rPr lang="zh-CN" altLang="en-US" sz="2000" b="1" dirty="0">
                <a:solidFill>
                  <a:srgbClr val="093B5C"/>
                </a:solidFill>
                <a:latin typeface="微软雅黑" panose="020B0503020204020204" pitchFamily="34" charset="-122"/>
                <a:ea typeface="微软雅黑" panose="020B0503020204020204" pitchFamily="34" charset="-122"/>
              </a:rPr>
              <a:t>二氢吡啶类</a:t>
            </a:r>
            <a:r>
              <a:rPr lang="en-US" altLang="zh-CN" sz="2000" b="1" dirty="0">
                <a:solidFill>
                  <a:srgbClr val="093B5C"/>
                </a:solidFill>
                <a:latin typeface="微软雅黑" panose="020B0503020204020204" pitchFamily="34" charset="-122"/>
                <a:ea typeface="微软雅黑" panose="020B0503020204020204" pitchFamily="34" charset="-122"/>
              </a:rPr>
              <a:t>CCB</a:t>
            </a:r>
            <a:endParaRPr lang="zh-CN" altLang="en-US" sz="2000" b="1" dirty="0">
              <a:solidFill>
                <a:srgbClr val="093B5C"/>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DD17DBBE-4470-4442-9682-931074A72E0D}"/>
              </a:ext>
            </a:extLst>
          </p:cNvPr>
          <p:cNvSpPr/>
          <p:nvPr/>
        </p:nvSpPr>
        <p:spPr>
          <a:xfrm>
            <a:off x="7653189" y="3469355"/>
            <a:ext cx="2259234" cy="400110"/>
          </a:xfrm>
          <a:prstGeom prst="rect">
            <a:avLst/>
          </a:prstGeom>
          <a:solidFill>
            <a:schemeClr val="bg2">
              <a:lumMod val="90000"/>
            </a:schemeClr>
          </a:solidFill>
        </p:spPr>
        <p:txBody>
          <a:bodyPr wrap="square">
            <a:spAutoFit/>
          </a:bodyPr>
          <a:lstStyle/>
          <a:p>
            <a:r>
              <a:rPr lang="zh-CN" altLang="en-US" sz="2000" b="1" dirty="0">
                <a:solidFill>
                  <a:srgbClr val="093B5C"/>
                </a:solidFill>
                <a:latin typeface="微软雅黑" panose="020B0503020204020204" pitchFamily="34" charset="-122"/>
                <a:ea typeface="微软雅黑" panose="020B0503020204020204" pitchFamily="34" charset="-122"/>
              </a:rPr>
              <a:t>非二氢吡啶类</a:t>
            </a:r>
            <a:r>
              <a:rPr lang="en-US" altLang="zh-CN" sz="2000" b="1" dirty="0">
                <a:solidFill>
                  <a:srgbClr val="093B5C"/>
                </a:solidFill>
                <a:latin typeface="微软雅黑" panose="020B0503020204020204" pitchFamily="34" charset="-122"/>
                <a:ea typeface="微软雅黑" panose="020B0503020204020204" pitchFamily="34" charset="-122"/>
              </a:rPr>
              <a:t>CCB</a:t>
            </a:r>
            <a:endParaRPr lang="zh-CN" altLang="en-US" sz="2000" b="1" dirty="0">
              <a:solidFill>
                <a:srgbClr val="093B5C"/>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133593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矩形 41">
            <a:extLst>
              <a:ext uri="{FF2B5EF4-FFF2-40B4-BE49-F238E27FC236}">
                <a16:creationId xmlns:a16="http://schemas.microsoft.com/office/drawing/2014/main" id="{D740EC18-38BC-4A75-913D-6B6AC0567771}"/>
              </a:ext>
            </a:extLst>
          </p:cNvPr>
          <p:cNvSpPr/>
          <p:nvPr/>
        </p:nvSpPr>
        <p:spPr>
          <a:xfrm>
            <a:off x="7137276" y="1829488"/>
            <a:ext cx="3304910" cy="1895519"/>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marL="0"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）疗效不受食盐摄入的影响，适用于</a:t>
            </a:r>
            <a:r>
              <a:rPr lang="zh-CN" altLang="en-US" sz="1600" dirty="0">
                <a:solidFill>
                  <a:srgbClr val="FF0000"/>
                </a:solidFill>
                <a:latin typeface="微软雅黑" panose="020B0503020204020204" pitchFamily="34" charset="-122"/>
                <a:ea typeface="微软雅黑" panose="020B0503020204020204" pitchFamily="34" charset="-122"/>
              </a:rPr>
              <a:t>盐敏感性高血压</a:t>
            </a:r>
            <a:endParaRPr lang="en-US" altLang="zh-CN" sz="1600" dirty="0">
              <a:solidFill>
                <a:srgbClr val="FF0000"/>
              </a:solidFill>
              <a:latin typeface="微软雅黑" panose="020B0503020204020204" pitchFamily="34" charset="-122"/>
              <a:ea typeface="微软雅黑" panose="020B0503020204020204" pitchFamily="34" charset="-122"/>
            </a:endParaRPr>
          </a:p>
          <a:p>
            <a:pPr marL="0"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）对钾、尿酸、脂质及糖代谢无不良影响</a:t>
            </a:r>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）肾功能受损时无需调整剂量</a:t>
            </a:r>
          </a:p>
        </p:txBody>
      </p:sp>
      <p:sp>
        <p:nvSpPr>
          <p:cNvPr id="41" name="矩形 40">
            <a:extLst>
              <a:ext uri="{FF2B5EF4-FFF2-40B4-BE49-F238E27FC236}">
                <a16:creationId xmlns:a16="http://schemas.microsoft.com/office/drawing/2014/main" id="{90BDA211-18AB-45A3-9E05-773D3542435A}"/>
              </a:ext>
            </a:extLst>
          </p:cNvPr>
          <p:cNvSpPr/>
          <p:nvPr/>
        </p:nvSpPr>
        <p:spPr>
          <a:xfrm>
            <a:off x="2195617" y="2455912"/>
            <a:ext cx="3116253" cy="2807948"/>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）老年高血压</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）单纯收缩期高血压</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）伴稳定性心绞痛</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）冠状动脉或颈动脉粥样硬化</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marL="0" lvl="1">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5</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）周围血管病</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5" name="等腰三角形 24"/>
          <p:cNvSpPr>
            <a:spLocks noChangeAspect="1" noChangeArrowheads="1"/>
          </p:cNvSpPr>
          <p:nvPr/>
        </p:nvSpPr>
        <p:spPr bwMode="auto">
          <a:xfrm rot="16200000" flipH="1" flipV="1">
            <a:off x="7079509" y="1706868"/>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096066" y="4004424"/>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4776777" y="254526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051208" y="1982162"/>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532466" y="2913356"/>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532466" y="2913356"/>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5822020" y="1594457"/>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473406" y="124342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优势</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90175" y="3859886"/>
            <a:ext cx="2290700" cy="623248"/>
          </a:xfrm>
          <a:prstGeom prst="rect">
            <a:avLst/>
          </a:prstGeom>
        </p:spPr>
        <p:txBody>
          <a:bodyPr wrap="square">
            <a:spAutoFit/>
          </a:bodyPr>
          <a:lstStyle/>
          <a:p>
            <a:r>
              <a:rPr lang="en-US" altLang="zh-CN" b="1" dirty="0">
                <a:solidFill>
                  <a:schemeClr val="accent1">
                    <a:lumMod val="50000"/>
                  </a:schemeClr>
                </a:solidFill>
                <a:latin typeface="微软雅黑" panose="020B0503020204020204" pitchFamily="34" charset="-122"/>
                <a:ea typeface="微软雅黑" panose="020B0503020204020204" pitchFamily="34" charset="-122"/>
              </a:rPr>
              <a:t>ADR</a:t>
            </a:r>
            <a:endParaRPr lang="zh-CN" altLang="en-US" b="1"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790175" y="432807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适用于</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966467" y="16300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544454" y="2471295"/>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5945035" y="3318150"/>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标题 1">
            <a:extLst>
              <a:ext uri="{FF2B5EF4-FFF2-40B4-BE49-F238E27FC236}">
                <a16:creationId xmlns:a16="http://schemas.microsoft.com/office/drawing/2014/main" id="{223E535B-D55B-4D06-9022-EDD801184A7D}"/>
              </a:ext>
            </a:extLst>
          </p:cNvPr>
          <p:cNvSpPr>
            <a:spLocks noGrp="1"/>
          </p:cNvSpPr>
          <p:nvPr>
            <p:ph type="title"/>
          </p:nvPr>
        </p:nvSpPr>
        <p:spPr>
          <a:xfrm>
            <a:off x="2234729" y="14393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a16="http://schemas.microsoft.com/office/drawing/2014/main" id="{3459077E-2FE6-4565-8B12-7B2B9CC3BBC4}"/>
              </a:ext>
            </a:extLst>
          </p:cNvPr>
          <p:cNvSpPr/>
          <p:nvPr/>
        </p:nvSpPr>
        <p:spPr>
          <a:xfrm>
            <a:off x="2141005" y="944778"/>
            <a:ext cx="2488330" cy="49204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zh-CN" altLang="en-US" sz="2200" b="1" dirty="0">
                <a:solidFill>
                  <a:schemeClr val="bg1"/>
                </a:solidFill>
                <a:latin typeface="微软雅黑" panose="020B0503020204020204" pitchFamily="34" charset="-122"/>
                <a:ea typeface="微软雅黑" panose="020B0503020204020204" pitchFamily="34" charset="-122"/>
              </a:rPr>
              <a:t>二氢吡啶类</a:t>
            </a:r>
            <a:r>
              <a:rPr lang="en-US" altLang="zh-CN" sz="2200" b="1" dirty="0">
                <a:solidFill>
                  <a:schemeClr val="bg1"/>
                </a:solidFill>
                <a:latin typeface="微软雅黑" panose="020B0503020204020204" pitchFamily="34" charset="-122"/>
                <a:ea typeface="微软雅黑" panose="020B0503020204020204" pitchFamily="34" charset="-122"/>
              </a:rPr>
              <a:t>CCB</a:t>
            </a:r>
            <a:endParaRPr lang="zh-CN" altLang="en-US" sz="2200" b="1" dirty="0">
              <a:solidFill>
                <a:schemeClr val="bg1"/>
              </a:solidFill>
              <a:latin typeface="微软雅黑" panose="020B0503020204020204" pitchFamily="34" charset="-122"/>
              <a:ea typeface="微软雅黑" panose="020B0503020204020204" pitchFamily="34" charset="-122"/>
            </a:endParaRPr>
          </a:p>
        </p:txBody>
      </p:sp>
      <p:sp>
        <p:nvSpPr>
          <p:cNvPr id="43" name="矩形 42">
            <a:extLst>
              <a:ext uri="{FF2B5EF4-FFF2-40B4-BE49-F238E27FC236}">
                <a16:creationId xmlns:a16="http://schemas.microsoft.com/office/drawing/2014/main" id="{D360EC4C-FA18-4FC1-8C76-161BD3C5EFFD}"/>
              </a:ext>
            </a:extLst>
          </p:cNvPr>
          <p:cNvSpPr/>
          <p:nvPr/>
        </p:nvSpPr>
        <p:spPr>
          <a:xfrm>
            <a:off x="7669258" y="4483135"/>
            <a:ext cx="2532534" cy="1289905"/>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）头痛</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dirty="0">
                <a:solidFill>
                  <a:schemeClr val="accent1">
                    <a:lumMod val="50000"/>
                  </a:schemeClr>
                </a:solidFill>
                <a:latin typeface="微软雅黑" panose="020B0503020204020204" pitchFamily="34" charset="-122"/>
                <a:ea typeface="微软雅黑" panose="020B0503020204020204" pitchFamily="34" charset="-122"/>
              </a:rPr>
              <a:t>）水肿</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dirty="0">
                <a:solidFill>
                  <a:schemeClr val="accent1">
                    <a:lumMod val="50000"/>
                  </a:schemeClr>
                </a:solidFill>
                <a:latin typeface="微软雅黑" panose="020B0503020204020204" pitchFamily="34" charset="-122"/>
                <a:ea typeface="微软雅黑" panose="020B0503020204020204" pitchFamily="34" charset="-122"/>
              </a:rPr>
              <a:t>）便秘</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85369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D377520-EA87-4567-94D6-4344B0D13C4B}"/>
              </a:ext>
            </a:extLst>
          </p:cNvPr>
          <p:cNvGraphicFramePr>
            <a:graphicFrameLocks noGrp="1"/>
          </p:cNvGraphicFramePr>
          <p:nvPr>
            <p:extLst>
              <p:ext uri="{D42A27DB-BD31-4B8C-83A1-F6EECF244321}">
                <p14:modId xmlns:p14="http://schemas.microsoft.com/office/powerpoint/2010/main" val="1015009040"/>
              </p:ext>
            </p:extLst>
          </p:nvPr>
        </p:nvGraphicFramePr>
        <p:xfrm>
          <a:off x="2012234" y="1628801"/>
          <a:ext cx="8640958" cy="4541333"/>
        </p:xfrm>
        <a:graphic>
          <a:graphicData uri="http://schemas.openxmlformats.org/drawingml/2006/table">
            <a:tbl>
              <a:tblPr firstRow="1" bandRow="1">
                <a:tableStyleId>{2D5ABB26-0587-4C30-8999-92F81FD0307C}</a:tableStyleId>
              </a:tblPr>
              <a:tblGrid>
                <a:gridCol w="1800200">
                  <a:extLst>
                    <a:ext uri="{9D8B030D-6E8A-4147-A177-3AD203B41FA5}">
                      <a16:colId xmlns:a16="http://schemas.microsoft.com/office/drawing/2014/main" val="989332024"/>
                    </a:ext>
                  </a:extLst>
                </a:gridCol>
                <a:gridCol w="2067542">
                  <a:extLst>
                    <a:ext uri="{9D8B030D-6E8A-4147-A177-3AD203B41FA5}">
                      <a16:colId xmlns:a16="http://schemas.microsoft.com/office/drawing/2014/main" val="78547225"/>
                    </a:ext>
                  </a:extLst>
                </a:gridCol>
                <a:gridCol w="648072">
                  <a:extLst>
                    <a:ext uri="{9D8B030D-6E8A-4147-A177-3AD203B41FA5}">
                      <a16:colId xmlns:a16="http://schemas.microsoft.com/office/drawing/2014/main" val="2790580004"/>
                    </a:ext>
                  </a:extLst>
                </a:gridCol>
                <a:gridCol w="2448272">
                  <a:extLst>
                    <a:ext uri="{9D8B030D-6E8A-4147-A177-3AD203B41FA5}">
                      <a16:colId xmlns:a16="http://schemas.microsoft.com/office/drawing/2014/main" val="1879139387"/>
                    </a:ext>
                  </a:extLst>
                </a:gridCol>
                <a:gridCol w="1676872">
                  <a:extLst>
                    <a:ext uri="{9D8B030D-6E8A-4147-A177-3AD203B41FA5}">
                      <a16:colId xmlns:a16="http://schemas.microsoft.com/office/drawing/2014/main" val="2327734868"/>
                    </a:ext>
                  </a:extLst>
                </a:gridCol>
              </a:tblGrid>
              <a:tr h="844152">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备注</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439751">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尼群地平</a:t>
                      </a: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20~60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6">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第一、二代二氢吡啶</a:t>
                      </a:r>
                      <a:r>
                        <a:rPr lang="zh-CN" altLang="en-US" sz="1800" kern="1200" dirty="0">
                          <a:solidFill>
                            <a:schemeClr val="accent1">
                              <a:lumMod val="50000"/>
                            </a:schemeClr>
                          </a:solidFill>
                          <a:latin typeface="微软雅黑" panose="020B0503020204020204" pitchFamily="34" charset="-122"/>
                          <a:ea typeface="微软雅黑" panose="020B0503020204020204" pitchFamily="34" charset="-122"/>
                        </a:rPr>
                        <a:t>类</a:t>
                      </a:r>
                      <a:r>
                        <a:rPr lang="en-US" altLang="zh-CN" sz="1800" kern="120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sz="1800" kern="1200" dirty="0">
                          <a:solidFill>
                            <a:schemeClr val="accent1">
                              <a:lumMod val="50000"/>
                            </a:schemeClr>
                          </a:solidFill>
                          <a:latin typeface="微软雅黑" panose="020B0503020204020204" pitchFamily="34" charset="-122"/>
                          <a:ea typeface="微软雅黑" panose="020B0503020204020204" pitchFamily="34" charset="-122"/>
                        </a:rPr>
                        <a:t>半衰期较短，血压下降速度快，，更主张应用其缓控释剂型以达到降压平稳持久有效。 </a:t>
                      </a:r>
                    </a:p>
                    <a:p>
                      <a:pPr algn="l"/>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8">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头痛</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面部潮红</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牙龈增生</a:t>
                      </a: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踝部水肿</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81760"/>
                  </a:ext>
                </a:extLst>
              </a:tr>
              <a:tr h="259739">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非洛地平片</a:t>
                      </a: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3484538587"/>
                  </a:ext>
                </a:extLst>
              </a:tr>
              <a:tr h="454543">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非洛地平缓释片</a:t>
                      </a: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795615770"/>
                  </a:ext>
                </a:extLst>
              </a:tr>
              <a:tr h="259739">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硝苯地平片</a:t>
                      </a: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10~30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639172055"/>
                  </a:ext>
                </a:extLst>
              </a:tr>
              <a:tr h="454543">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硝苯地平缓释片</a:t>
                      </a: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10~80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1023499684"/>
                  </a:ext>
                </a:extLst>
              </a:tr>
              <a:tr h="454543">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硝苯地平控释片</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30~60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755762682"/>
                  </a:ext>
                </a:extLst>
              </a:tr>
              <a:tr h="259739">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氨氯地平</a:t>
                      </a: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2.5~10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a:noFill/>
                    </a:lnR>
                    <a:lnT w="12700" cap="flat" cmpd="sng" algn="ctr">
                      <a:solidFill>
                        <a:schemeClr val="tx1"/>
                      </a:solidFill>
                      <a:prstDash val="solid"/>
                      <a:round/>
                      <a:headEnd type="none" w="med" len="med"/>
                      <a:tailEnd type="none" w="med" len="med"/>
                    </a:lnT>
                  </a:tcPr>
                </a:tc>
                <a:tc rowSpan="2">
                  <a:txBody>
                    <a:bodyPr/>
                    <a:lstStyle/>
                    <a:p>
                      <a:pPr algn="ctr"/>
                      <a:r>
                        <a:rPr lang="zh-CN" altLang="en-US" sz="1800" kern="1200" dirty="0">
                          <a:solidFill>
                            <a:schemeClr val="accent1">
                              <a:lumMod val="50000"/>
                            </a:schemeClr>
                          </a:solidFill>
                          <a:latin typeface="微软雅黑" panose="020B0503020204020204" pitchFamily="34" charset="-122"/>
                          <a:ea typeface="微软雅黑" panose="020B0503020204020204" pitchFamily="34" charset="-122"/>
                        </a:rPr>
                        <a:t>第三代，起效平缓、作用平稳、 持续时间久、 患者血压波动小。</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zh-CN" altLang="en-US" dirty="0"/>
                    </a:p>
                  </a:txBody>
                  <a:tcPr/>
                </a:tc>
                <a:extLst>
                  <a:ext uri="{0D108BD9-81ED-4DB2-BD59-A6C34878D82A}">
                    <a16:rowId xmlns:a16="http://schemas.microsoft.com/office/drawing/2014/main" val="3716721460"/>
                  </a:ext>
                </a:extLst>
              </a:tr>
              <a:tr h="726273">
                <a:tc>
                  <a:txBody>
                    <a:bodyPr/>
                    <a:lstStyle/>
                    <a:p>
                      <a:pPr algn="l"/>
                      <a:r>
                        <a:rPr lang="zh-CN" altLang="en-US" b="1" dirty="0">
                          <a:solidFill>
                            <a:schemeClr val="accent1">
                              <a:lumMod val="50000"/>
                            </a:schemeClr>
                          </a:solidFill>
                          <a:latin typeface="微软雅黑" panose="020B0503020204020204" pitchFamily="34" charset="-122"/>
                          <a:ea typeface="微软雅黑" panose="020B0503020204020204" pitchFamily="34" charset="-122"/>
                        </a:rPr>
                        <a:t>左旋氨氯地平</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2.5~5</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a:noFill/>
                    </a:ln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endParaRPr lang="zh-CN" altLang="en-US" dirty="0"/>
                    </a:p>
                  </a:txBody>
                  <a:tcPr/>
                </a:tc>
                <a:tc vMerge="1">
                  <a:txBody>
                    <a:bodyPr/>
                    <a:lstStyle/>
                    <a:p>
                      <a:endParaRPr lang="zh-CN" altLang="en-US" dirty="0"/>
                    </a:p>
                  </a:txBody>
                  <a:tcPr/>
                </a:tc>
                <a:extLst>
                  <a:ext uri="{0D108BD9-81ED-4DB2-BD59-A6C34878D82A}">
                    <a16:rowId xmlns:a16="http://schemas.microsoft.com/office/drawing/2014/main" val="4075867659"/>
                  </a:ext>
                </a:extLst>
              </a:tr>
            </a:tbl>
          </a:graphicData>
        </a:graphic>
      </p:graphicFrame>
      <p:sp>
        <p:nvSpPr>
          <p:cNvPr id="8" name="标题 1">
            <a:extLst>
              <a:ext uri="{FF2B5EF4-FFF2-40B4-BE49-F238E27FC236}">
                <a16:creationId xmlns:a16="http://schemas.microsoft.com/office/drawing/2014/main" id="{5C15C0CA-A963-407F-803C-228C25A08905}"/>
              </a:ext>
            </a:extLst>
          </p:cNvPr>
          <p:cNvSpPr txBox="1">
            <a:spLocks/>
          </p:cNvSpPr>
          <p:nvPr/>
        </p:nvSpPr>
        <p:spPr>
          <a:xfrm>
            <a:off x="1958775" y="845810"/>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rPr>
              <a:t>常用二氢吡啶类</a:t>
            </a:r>
            <a:r>
              <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mn-cs"/>
              </a:rPr>
              <a:t>CCB</a:t>
            </a:r>
            <a:endPar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endParaRPr>
          </a:p>
        </p:txBody>
      </p:sp>
      <p:sp>
        <p:nvSpPr>
          <p:cNvPr id="9" name="标题 1">
            <a:extLst>
              <a:ext uri="{FF2B5EF4-FFF2-40B4-BE49-F238E27FC236}">
                <a16:creationId xmlns:a16="http://schemas.microsoft.com/office/drawing/2014/main" id="{86EF774B-6609-48EC-9D32-DB901C3219DB}"/>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 name="文本框 2">
            <a:extLst>
              <a:ext uri="{FF2B5EF4-FFF2-40B4-BE49-F238E27FC236}">
                <a16:creationId xmlns:a16="http://schemas.microsoft.com/office/drawing/2014/main" id="{83C6D4C5-598C-44F4-8633-773C41844EDB}"/>
              </a:ext>
            </a:extLst>
          </p:cNvPr>
          <p:cNvSpPr txBox="1"/>
          <p:nvPr/>
        </p:nvSpPr>
        <p:spPr>
          <a:xfrm>
            <a:off x="5591944" y="6182709"/>
            <a:ext cx="53285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12163916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15B07F5D-92E1-409E-AE33-49E244F620FD}"/>
              </a:ext>
            </a:extLst>
          </p:cNvPr>
          <p:cNvPicPr>
            <a:picLocks noChangeAspect="1"/>
          </p:cNvPicPr>
          <p:nvPr/>
        </p:nvPicPr>
        <p:blipFill>
          <a:blip r:embed="rId3"/>
          <a:stretch>
            <a:fillRect/>
          </a:stretch>
        </p:blipFill>
        <p:spPr>
          <a:xfrm>
            <a:off x="3999778" y="1279796"/>
            <a:ext cx="3916607" cy="2432086"/>
          </a:xfrm>
          <a:prstGeom prst="rect">
            <a:avLst/>
          </a:prstGeom>
        </p:spPr>
      </p:pic>
      <p:sp>
        <p:nvSpPr>
          <p:cNvPr id="5" name="右箭头 1"/>
          <p:cNvSpPr/>
          <p:nvPr/>
        </p:nvSpPr>
        <p:spPr>
          <a:xfrm rot="905815">
            <a:off x="4850142" y="3264416"/>
            <a:ext cx="3342865" cy="1382051"/>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6" name="文本框 5"/>
          <p:cNvSpPr txBox="1"/>
          <p:nvPr/>
        </p:nvSpPr>
        <p:spPr>
          <a:xfrm rot="298036">
            <a:off x="6921012" y="3668828"/>
            <a:ext cx="706924" cy="830997"/>
          </a:xfrm>
          <a:prstGeom prst="rect">
            <a:avLst/>
          </a:prstGeom>
          <a:noFill/>
        </p:spPr>
        <p:txBody>
          <a:bodyPr wrap="none" lIns="0" rIns="0" rtlCol="0">
            <a:spAutoFit/>
          </a:bodyPr>
          <a:lstStyle/>
          <a:p>
            <a:pPr algn="r"/>
            <a:r>
              <a:rPr lang="zh-CN" altLang="en-US" sz="2400" b="1" dirty="0">
                <a:latin typeface="微软雅黑" panose="020B0503020204020204" pitchFamily="34" charset="-122"/>
                <a:ea typeface="微软雅黑" panose="020B0503020204020204" pitchFamily="34" charset="-122"/>
              </a:rPr>
              <a:t>右 旋</a:t>
            </a:r>
            <a:endParaRPr lang="en-US" altLang="zh-CN" sz="2400" b="1" dirty="0">
              <a:latin typeface="微软雅黑" panose="020B0503020204020204" pitchFamily="34" charset="-122"/>
              <a:ea typeface="微软雅黑" panose="020B0503020204020204" pitchFamily="34" charset="-122"/>
            </a:endParaRPr>
          </a:p>
          <a:p>
            <a:pPr algn="r"/>
            <a:r>
              <a:rPr lang="en-US" altLang="zh-CN" sz="2400" b="1" dirty="0">
                <a:latin typeface="微软雅黑" panose="020B0503020204020204" pitchFamily="34" charset="-122"/>
                <a:ea typeface="微软雅黑" panose="020B0503020204020204" pitchFamily="34" charset="-122"/>
              </a:rPr>
              <a:t>50%</a:t>
            </a:r>
            <a:endParaRPr lang="zh-CN" altLang="en-US" sz="2400" b="1" dirty="0">
              <a:latin typeface="微软雅黑" panose="020B0503020204020204" pitchFamily="34" charset="-122"/>
              <a:ea typeface="微软雅黑" panose="020B0503020204020204" pitchFamily="34" charset="-122"/>
            </a:endParaRPr>
          </a:p>
        </p:txBody>
      </p:sp>
      <p:sp>
        <p:nvSpPr>
          <p:cNvPr id="10" name="右箭头 1"/>
          <p:cNvSpPr/>
          <p:nvPr/>
        </p:nvSpPr>
        <p:spPr>
          <a:xfrm rot="905815" flipH="1" flipV="1">
            <a:off x="3881673" y="3897790"/>
            <a:ext cx="3342865" cy="1364679"/>
          </a:xfrm>
          <a:custGeom>
            <a:avLst/>
            <a:gdLst>
              <a:gd name="connsiteX0" fmla="*/ 0 w 3981450"/>
              <a:gd name="connsiteY0" fmla="*/ 373856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7" fmla="*/ 0 w 3981450"/>
              <a:gd name="connsiteY7" fmla="*/ 373856 h 1495425"/>
              <a:gd name="connsiteX0" fmla="*/ 0 w 3981450"/>
              <a:gd name="connsiteY0" fmla="*/ 1121569 h 1495425"/>
              <a:gd name="connsiteX1" fmla="*/ 3233738 w 3981450"/>
              <a:gd name="connsiteY1" fmla="*/ 373856 h 1495425"/>
              <a:gd name="connsiteX2" fmla="*/ 3233738 w 3981450"/>
              <a:gd name="connsiteY2" fmla="*/ 0 h 1495425"/>
              <a:gd name="connsiteX3" fmla="*/ 3981450 w 3981450"/>
              <a:gd name="connsiteY3" fmla="*/ 747713 h 1495425"/>
              <a:gd name="connsiteX4" fmla="*/ 3233738 w 3981450"/>
              <a:gd name="connsiteY4" fmla="*/ 1495425 h 1495425"/>
              <a:gd name="connsiteX5" fmla="*/ 3233738 w 3981450"/>
              <a:gd name="connsiteY5" fmla="*/ 1121569 h 1495425"/>
              <a:gd name="connsiteX6" fmla="*/ 0 w 3981450"/>
              <a:gd name="connsiteY6" fmla="*/ 1121569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52875"/>
              <a:gd name="connsiteY0" fmla="*/ 731044 h 1495425"/>
              <a:gd name="connsiteX1" fmla="*/ 3205163 w 3952875"/>
              <a:gd name="connsiteY1" fmla="*/ 373856 h 1495425"/>
              <a:gd name="connsiteX2" fmla="*/ 3205163 w 3952875"/>
              <a:gd name="connsiteY2" fmla="*/ 0 h 1495425"/>
              <a:gd name="connsiteX3" fmla="*/ 3952875 w 3952875"/>
              <a:gd name="connsiteY3" fmla="*/ 747713 h 1495425"/>
              <a:gd name="connsiteX4" fmla="*/ 3205163 w 3952875"/>
              <a:gd name="connsiteY4" fmla="*/ 1495425 h 1495425"/>
              <a:gd name="connsiteX5" fmla="*/ 3205163 w 3952875"/>
              <a:gd name="connsiteY5" fmla="*/ 1121569 h 1495425"/>
              <a:gd name="connsiteX6" fmla="*/ 0 w 3952875"/>
              <a:gd name="connsiteY6" fmla="*/ 7310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1861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3186113 w 3933825"/>
              <a:gd name="connsiteY4" fmla="*/ 1495425 h 1495425"/>
              <a:gd name="connsiteX5" fmla="*/ 3071813 w 3933825"/>
              <a:gd name="connsiteY5" fmla="*/ 1121569 h 1495425"/>
              <a:gd name="connsiteX6" fmla="*/ 0 w 3933825"/>
              <a:gd name="connsiteY6" fmla="*/ 883444 h 1495425"/>
              <a:gd name="connsiteX0" fmla="*/ 0 w 3933825"/>
              <a:gd name="connsiteY0" fmla="*/ 883444 h 1495425"/>
              <a:gd name="connsiteX1" fmla="*/ 3186113 w 3933825"/>
              <a:gd name="connsiteY1" fmla="*/ 373856 h 1495425"/>
              <a:gd name="connsiteX2" fmla="*/ 3186113 w 3933825"/>
              <a:gd name="connsiteY2" fmla="*/ 0 h 1495425"/>
              <a:gd name="connsiteX3" fmla="*/ 3933825 w 3933825"/>
              <a:gd name="connsiteY3" fmla="*/ 747713 h 1495425"/>
              <a:gd name="connsiteX4" fmla="*/ 2995613 w 3933825"/>
              <a:gd name="connsiteY4" fmla="*/ 1495425 h 1495425"/>
              <a:gd name="connsiteX5" fmla="*/ 3071813 w 3933825"/>
              <a:gd name="connsiteY5" fmla="*/ 1121569 h 1495425"/>
              <a:gd name="connsiteX6" fmla="*/ 0 w 3933825"/>
              <a:gd name="connsiteY6" fmla="*/ 883444 h 1495425"/>
              <a:gd name="connsiteX0" fmla="*/ 0 w 3933825"/>
              <a:gd name="connsiteY0" fmla="*/ 873919 h 1485900"/>
              <a:gd name="connsiteX1" fmla="*/ 3186113 w 3933825"/>
              <a:gd name="connsiteY1" fmla="*/ 364331 h 1485900"/>
              <a:gd name="connsiteX2" fmla="*/ 3290888 w 3933825"/>
              <a:gd name="connsiteY2" fmla="*/ 0 h 1485900"/>
              <a:gd name="connsiteX3" fmla="*/ 3933825 w 3933825"/>
              <a:gd name="connsiteY3" fmla="*/ 738188 h 1485900"/>
              <a:gd name="connsiteX4" fmla="*/ 2995613 w 3933825"/>
              <a:gd name="connsiteY4" fmla="*/ 1485900 h 1485900"/>
              <a:gd name="connsiteX5" fmla="*/ 3071813 w 3933825"/>
              <a:gd name="connsiteY5" fmla="*/ 1112044 h 1485900"/>
              <a:gd name="connsiteX6" fmla="*/ 0 w 3933825"/>
              <a:gd name="connsiteY6" fmla="*/ 873919 h 1485900"/>
              <a:gd name="connsiteX0" fmla="*/ 0 w 3771900"/>
              <a:gd name="connsiteY0" fmla="*/ 873919 h 1485900"/>
              <a:gd name="connsiteX1" fmla="*/ 3186113 w 3771900"/>
              <a:gd name="connsiteY1" fmla="*/ 364331 h 1485900"/>
              <a:gd name="connsiteX2" fmla="*/ 329088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73919 h 1485900"/>
              <a:gd name="connsiteX1" fmla="*/ 3186113 w 3771900"/>
              <a:gd name="connsiteY1" fmla="*/ 364331 h 1485900"/>
              <a:gd name="connsiteX2" fmla="*/ 3271838 w 3771900"/>
              <a:gd name="connsiteY2" fmla="*/ 0 h 1485900"/>
              <a:gd name="connsiteX3" fmla="*/ 3771900 w 3771900"/>
              <a:gd name="connsiteY3" fmla="*/ 938213 h 1485900"/>
              <a:gd name="connsiteX4" fmla="*/ 2995613 w 3771900"/>
              <a:gd name="connsiteY4" fmla="*/ 1485900 h 1485900"/>
              <a:gd name="connsiteX5" fmla="*/ 3071813 w 3771900"/>
              <a:gd name="connsiteY5" fmla="*/ 1112044 h 1485900"/>
              <a:gd name="connsiteX6" fmla="*/ 0 w 3771900"/>
              <a:gd name="connsiteY6" fmla="*/ 873919 h 1485900"/>
              <a:gd name="connsiteX0" fmla="*/ 0 w 3771900"/>
              <a:gd name="connsiteY0" fmla="*/ 826294 h 1438275"/>
              <a:gd name="connsiteX1" fmla="*/ 3186113 w 3771900"/>
              <a:gd name="connsiteY1" fmla="*/ 316706 h 1438275"/>
              <a:gd name="connsiteX2" fmla="*/ 3243263 w 3771900"/>
              <a:gd name="connsiteY2" fmla="*/ 0 h 1438275"/>
              <a:gd name="connsiteX3" fmla="*/ 3771900 w 3771900"/>
              <a:gd name="connsiteY3" fmla="*/ 890588 h 1438275"/>
              <a:gd name="connsiteX4" fmla="*/ 2995613 w 3771900"/>
              <a:gd name="connsiteY4" fmla="*/ 1438275 h 1438275"/>
              <a:gd name="connsiteX5" fmla="*/ 3071813 w 3771900"/>
              <a:gd name="connsiteY5" fmla="*/ 1064419 h 1438275"/>
              <a:gd name="connsiteX6" fmla="*/ 0 w 3771900"/>
              <a:gd name="connsiteY6" fmla="*/ 826294 h 14382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71813 w 3771900"/>
              <a:gd name="connsiteY5" fmla="*/ 106441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9058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 name="connsiteX0" fmla="*/ 0 w 3771900"/>
              <a:gd name="connsiteY0" fmla="*/ 826294 h 1362075"/>
              <a:gd name="connsiteX1" fmla="*/ 3186113 w 3771900"/>
              <a:gd name="connsiteY1" fmla="*/ 316706 h 1362075"/>
              <a:gd name="connsiteX2" fmla="*/ 3243263 w 3771900"/>
              <a:gd name="connsiteY2" fmla="*/ 0 h 1362075"/>
              <a:gd name="connsiteX3" fmla="*/ 3771900 w 3771900"/>
              <a:gd name="connsiteY3" fmla="*/ 833438 h 1362075"/>
              <a:gd name="connsiteX4" fmla="*/ 2995613 w 3771900"/>
              <a:gd name="connsiteY4" fmla="*/ 1362075 h 1362075"/>
              <a:gd name="connsiteX5" fmla="*/ 3052763 w 3771900"/>
              <a:gd name="connsiteY5" fmla="*/ 1045369 h 1362075"/>
              <a:gd name="connsiteX6" fmla="*/ 0 w 3771900"/>
              <a:gd name="connsiteY6" fmla="*/ 826294 h 1362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71900" h="1362075">
                <a:moveTo>
                  <a:pt x="0" y="826294"/>
                </a:moveTo>
                <a:cubicBezTo>
                  <a:pt x="1163638" y="335756"/>
                  <a:pt x="2174875" y="273844"/>
                  <a:pt x="3186113" y="316706"/>
                </a:cubicBezTo>
                <a:lnTo>
                  <a:pt x="3243263" y="0"/>
                </a:lnTo>
                <a:lnTo>
                  <a:pt x="3771900" y="833438"/>
                </a:lnTo>
                <a:lnTo>
                  <a:pt x="2995613" y="1362075"/>
                </a:lnTo>
                <a:lnTo>
                  <a:pt x="3052763" y="1045369"/>
                </a:lnTo>
                <a:cubicBezTo>
                  <a:pt x="2212975" y="838994"/>
                  <a:pt x="1363663" y="718344"/>
                  <a:pt x="0" y="826294"/>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11" name="文本框 10"/>
          <p:cNvSpPr txBox="1"/>
          <p:nvPr/>
        </p:nvSpPr>
        <p:spPr>
          <a:xfrm rot="196188">
            <a:off x="4390009" y="3993869"/>
            <a:ext cx="749132" cy="830997"/>
          </a:xfrm>
          <a:prstGeom prst="rect">
            <a:avLst/>
          </a:prstGeom>
          <a:noFill/>
        </p:spPr>
        <p:txBody>
          <a:bodyPr wrap="square" lIns="0" rIns="0" rtlCol="0">
            <a:spAutoFit/>
          </a:bodyPr>
          <a:lstStyle/>
          <a:p>
            <a:r>
              <a:rPr lang="zh-CN" altLang="en-US" sz="2400" b="1" dirty="0">
                <a:latin typeface="微软雅黑" panose="020B0503020204020204" pitchFamily="34" charset="-122"/>
                <a:ea typeface="微软雅黑" panose="020B0503020204020204" pitchFamily="34" charset="-122"/>
              </a:rPr>
              <a:t>左 旋</a:t>
            </a:r>
            <a:r>
              <a:rPr lang="en-US" altLang="zh-CN" sz="2400" b="1" dirty="0">
                <a:latin typeface="微软雅黑" panose="020B0503020204020204" pitchFamily="34" charset="-122"/>
                <a:ea typeface="微软雅黑" panose="020B0503020204020204" pitchFamily="34" charset="-122"/>
              </a:rPr>
              <a:t>50%</a:t>
            </a:r>
            <a:endParaRPr lang="zh-CN" altLang="en-US" sz="2400" b="1" dirty="0">
              <a:latin typeface="微软雅黑" panose="020B0503020204020204" pitchFamily="34" charset="-122"/>
              <a:ea typeface="微软雅黑" panose="020B0503020204020204" pitchFamily="34" charset="-122"/>
            </a:endParaRPr>
          </a:p>
        </p:txBody>
      </p:sp>
      <p:sp>
        <p:nvSpPr>
          <p:cNvPr id="23" name="矩形 22"/>
          <p:cNvSpPr/>
          <p:nvPr/>
        </p:nvSpPr>
        <p:spPr>
          <a:xfrm>
            <a:off x="3280670" y="3535888"/>
            <a:ext cx="1664903" cy="989667"/>
          </a:xfrm>
          <a:prstGeom prst="rect">
            <a:avLst/>
          </a:prstGeom>
        </p:spPr>
        <p:txBody>
          <a:bodyPr wrap="square">
            <a:spAutoFit/>
          </a:bodyPr>
          <a:lstStyle/>
          <a:p>
            <a:endParaRPr lang="en-US" altLang="zh-CN" dirty="0">
              <a:latin typeface="微软雅黑" panose="020B0503020204020204" pitchFamily="34" charset="-122"/>
              <a:ea typeface="微软雅黑" panose="020B0503020204020204" pitchFamily="34" charset="-122"/>
            </a:endParaRPr>
          </a:p>
          <a:p>
            <a:r>
              <a:rPr lang="zh-CN" altLang="en-US" sz="2000" b="1" dirty="0">
                <a:latin typeface="微软雅黑" panose="020B0503020204020204" pitchFamily="34" charset="-122"/>
                <a:ea typeface="微软雅黑" panose="020B0503020204020204" pitchFamily="34" charset="-122"/>
              </a:rPr>
              <a:t>降 压</a:t>
            </a:r>
            <a:endParaRPr lang="en-US" altLang="zh-CN" sz="2000" b="1" dirty="0">
              <a:latin typeface="微软雅黑" panose="020B0503020204020204" pitchFamily="34" charset="-122"/>
              <a:ea typeface="微软雅黑" panose="020B0503020204020204" pitchFamily="34" charset="-122"/>
            </a:endParaRPr>
          </a:p>
          <a:p>
            <a:endParaRPr lang="zh-CN" altLang="en-US" b="1" dirty="0">
              <a:solidFill>
                <a:srgbClr val="093B5C"/>
              </a:solidFill>
              <a:latin typeface="微软雅黑" panose="020B0503020204020204" pitchFamily="34" charset="-122"/>
              <a:ea typeface="微软雅黑" panose="020B0503020204020204" pitchFamily="34" charset="-122"/>
            </a:endParaRPr>
          </a:p>
        </p:txBody>
      </p:sp>
      <p:sp>
        <p:nvSpPr>
          <p:cNvPr id="31" name="矩形 30"/>
          <p:cNvSpPr/>
          <p:nvPr/>
        </p:nvSpPr>
        <p:spPr>
          <a:xfrm>
            <a:off x="8072639" y="4330250"/>
            <a:ext cx="2101393" cy="400110"/>
          </a:xfrm>
          <a:prstGeom prst="rect">
            <a:avLst/>
          </a:prstGeom>
        </p:spPr>
        <p:txBody>
          <a:bodyPr wrap="square">
            <a:spAutoFit/>
          </a:bodyPr>
          <a:lstStyle/>
          <a:p>
            <a:r>
              <a:rPr lang="zh-CN" altLang="en-US" sz="2000" b="1" dirty="0">
                <a:latin typeface="微软雅黑" panose="020B0503020204020204" pitchFamily="34" charset="-122"/>
                <a:ea typeface="微软雅黑" panose="020B0503020204020204" pitchFamily="34" charset="-122"/>
              </a:rPr>
              <a:t>保护血管内皮</a:t>
            </a:r>
          </a:p>
        </p:txBody>
      </p:sp>
      <p:sp>
        <p:nvSpPr>
          <p:cNvPr id="33" name="矩形 32"/>
          <p:cNvSpPr/>
          <p:nvPr/>
        </p:nvSpPr>
        <p:spPr>
          <a:xfrm>
            <a:off x="3245958" y="5140077"/>
            <a:ext cx="7098515" cy="1396921"/>
          </a:xfrm>
          <a:prstGeom prst="rect">
            <a:avLst/>
          </a:prstGeom>
        </p:spPr>
        <p:txBody>
          <a:bodyPr wrap="square">
            <a:spAutoFit/>
          </a:bodyPr>
          <a:lstStyle/>
          <a:p>
            <a:pPr>
              <a:lnSpc>
                <a:spcPct val="170000"/>
              </a:lnSpc>
            </a:pPr>
            <a:r>
              <a:rPr lang="zh-CN" altLang="en-US" dirty="0">
                <a:solidFill>
                  <a:srgbClr val="FF0000"/>
                </a:solidFill>
                <a:latin typeface="微软雅黑" panose="020B0503020204020204" pitchFamily="34" charset="-122"/>
                <a:ea typeface="微软雅黑" panose="020B0503020204020204" pitchFamily="34" charset="-122"/>
              </a:rPr>
              <a:t>单纯降血压</a:t>
            </a: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左旋氨氯地平</a:t>
            </a:r>
            <a:r>
              <a:rPr lang="en-US" altLang="zh-CN" dirty="0">
                <a:solidFill>
                  <a:srgbClr val="FF0000"/>
                </a:solidFill>
                <a:latin typeface="微软雅黑" panose="020B0503020204020204" pitchFamily="34" charset="-122"/>
                <a:ea typeface="微软雅黑" panose="020B0503020204020204" pitchFamily="34" charset="-122"/>
              </a:rPr>
              <a:t>   </a:t>
            </a:r>
            <a:r>
              <a:rPr lang="zh-CN" altLang="en-US" dirty="0">
                <a:solidFill>
                  <a:srgbClr val="FF0000"/>
                </a:solidFill>
                <a:latin typeface="微软雅黑" panose="020B0503020204020204" pitchFamily="34" charset="-122"/>
                <a:ea typeface="微软雅黑" panose="020B0503020204020204" pitchFamily="34" charset="-122"/>
              </a:rPr>
              <a:t>冠心病的降压治疗时</a:t>
            </a: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氨氯地平片</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7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左旋氨氯地平的降压作用约为右旋氨氯地平的</a:t>
            </a:r>
            <a:r>
              <a:rPr lang="en-US" altLang="zh-CN" dirty="0">
                <a:solidFill>
                  <a:schemeClr val="accent1">
                    <a:lumMod val="50000"/>
                  </a:schemeClr>
                </a:solidFill>
                <a:latin typeface="微软雅黑" panose="020B0503020204020204" pitchFamily="34" charset="-122"/>
                <a:ea typeface="微软雅黑" panose="020B0503020204020204" pitchFamily="34" charset="-122"/>
              </a:rPr>
              <a:t>1000</a:t>
            </a:r>
            <a:r>
              <a:rPr lang="zh-CN" altLang="en-US" dirty="0">
                <a:solidFill>
                  <a:schemeClr val="accent1">
                    <a:lumMod val="50000"/>
                  </a:schemeClr>
                </a:solidFill>
                <a:latin typeface="微软雅黑" panose="020B0503020204020204" pitchFamily="34" charset="-122"/>
                <a:ea typeface="微软雅黑" panose="020B0503020204020204" pitchFamily="34" charset="-122"/>
              </a:rPr>
              <a:t>多倍</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70000"/>
              </a:lnSpc>
            </a:pP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10mg</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氨氯地平</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=5mg</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左旋氨氯地平</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+5mg</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右旋氨氯地平。</a:t>
            </a:r>
          </a:p>
        </p:txBody>
      </p:sp>
      <p:sp>
        <p:nvSpPr>
          <p:cNvPr id="13" name="矩形 3"/>
          <p:cNvSpPr>
            <a:spLocks noChangeArrowheads="1"/>
          </p:cNvSpPr>
          <p:nvPr/>
        </p:nvSpPr>
        <p:spPr bwMode="auto">
          <a:xfrm>
            <a:off x="2028187" y="1084974"/>
            <a:ext cx="3466908" cy="415498"/>
          </a:xfrm>
          <a:prstGeom prst="rect">
            <a:avLst/>
          </a:prstGeom>
        </p:spPr>
        <p:txBody>
          <a:bodyPr wrap="square">
            <a:spAutoFit/>
          </a:bodyPr>
          <a:lstStyle/>
          <a:p>
            <a:r>
              <a:rPr lang="zh-CN" altLang="en-US" sz="2100" b="1" kern="100" dirty="0">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氨氯地平</a:t>
            </a:r>
          </a:p>
        </p:txBody>
      </p:sp>
      <p:sp>
        <p:nvSpPr>
          <p:cNvPr id="14" name="等腰三角形 13"/>
          <p:cNvSpPr/>
          <p:nvPr/>
        </p:nvSpPr>
        <p:spPr>
          <a:xfrm rot="5400000">
            <a:off x="1692979" y="1106979"/>
            <a:ext cx="297410" cy="256388"/>
          </a:xfrm>
          <a:prstGeom prst="triangl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5" name="标题 1">
            <a:extLst>
              <a:ext uri="{FF2B5EF4-FFF2-40B4-BE49-F238E27FC236}">
                <a16:creationId xmlns:a16="http://schemas.microsoft.com/office/drawing/2014/main" id="{CE1AB457-7160-489E-B0E1-B15C7F63C6EC}"/>
              </a:ext>
            </a:extLst>
          </p:cNvPr>
          <p:cNvSpPr txBox="1">
            <a:spLocks/>
          </p:cNvSpPr>
          <p:nvPr/>
        </p:nvSpPr>
        <p:spPr>
          <a:xfrm>
            <a:off x="2234729" y="204894"/>
            <a:ext cx="7677695" cy="59786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6" name="矩形 3">
            <a:extLst>
              <a:ext uri="{FF2B5EF4-FFF2-40B4-BE49-F238E27FC236}">
                <a16:creationId xmlns:a16="http://schemas.microsoft.com/office/drawing/2014/main" id="{4B2AD5AE-1F05-43AA-84BF-BEE6C970C679}"/>
              </a:ext>
            </a:extLst>
          </p:cNvPr>
          <p:cNvSpPr>
            <a:spLocks noChangeArrowheads="1"/>
          </p:cNvSpPr>
          <p:nvPr/>
        </p:nvSpPr>
        <p:spPr bwMode="auto">
          <a:xfrm>
            <a:off x="2028187" y="1086468"/>
            <a:ext cx="3466908" cy="415498"/>
          </a:xfrm>
          <a:prstGeom prst="rect">
            <a:avLst/>
          </a:prstGeom>
        </p:spPr>
        <p:txBody>
          <a:bodyPr wrap="square">
            <a:spAutoFit/>
          </a:bodyPr>
          <a:lstStyle/>
          <a:p>
            <a:r>
              <a:rPr lang="zh-CN" altLang="en-US" sz="2100" b="1" kern="100" dirty="0">
                <a:solidFill>
                  <a:schemeClr val="accent1">
                    <a:lumMod val="50000"/>
                  </a:schemeClr>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rPr>
              <a:t>氨氯地平左旋右旋</a:t>
            </a:r>
          </a:p>
        </p:txBody>
      </p:sp>
    </p:spTree>
    <p:extLst>
      <p:ext uri="{BB962C8B-B14F-4D97-AF65-F5344CB8AC3E}">
        <p14:creationId xmlns:p14="http://schemas.microsoft.com/office/powerpoint/2010/main" val="21666272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D377520-EA87-4567-94D6-4344B0D13C4B}"/>
              </a:ext>
            </a:extLst>
          </p:cNvPr>
          <p:cNvGraphicFramePr>
            <a:graphicFrameLocks noGrp="1"/>
          </p:cNvGraphicFramePr>
          <p:nvPr>
            <p:extLst>
              <p:ext uri="{D42A27DB-BD31-4B8C-83A1-F6EECF244321}">
                <p14:modId xmlns:p14="http://schemas.microsoft.com/office/powerpoint/2010/main" val="2565331522"/>
              </p:ext>
            </p:extLst>
          </p:nvPr>
        </p:nvGraphicFramePr>
        <p:xfrm>
          <a:off x="1919536" y="1916832"/>
          <a:ext cx="7981870" cy="2697034"/>
        </p:xfrm>
        <a:graphic>
          <a:graphicData uri="http://schemas.openxmlformats.org/drawingml/2006/table">
            <a:tbl>
              <a:tblPr firstRow="1" bandRow="1">
                <a:tableStyleId>{2D5ABB26-0587-4C30-8999-92F81FD0307C}</a:tableStyleId>
              </a:tblPr>
              <a:tblGrid>
                <a:gridCol w="1875523">
                  <a:extLst>
                    <a:ext uri="{9D8B030D-6E8A-4147-A177-3AD203B41FA5}">
                      <a16:colId xmlns:a16="http://schemas.microsoft.com/office/drawing/2014/main" val="989332024"/>
                    </a:ext>
                  </a:extLst>
                </a:gridCol>
                <a:gridCol w="2001892">
                  <a:extLst>
                    <a:ext uri="{9D8B030D-6E8A-4147-A177-3AD203B41FA5}">
                      <a16:colId xmlns:a16="http://schemas.microsoft.com/office/drawing/2014/main" val="78547225"/>
                    </a:ext>
                  </a:extLst>
                </a:gridCol>
                <a:gridCol w="2016224">
                  <a:extLst>
                    <a:ext uri="{9D8B030D-6E8A-4147-A177-3AD203B41FA5}">
                      <a16:colId xmlns:a16="http://schemas.microsoft.com/office/drawing/2014/main" val="2790580004"/>
                    </a:ext>
                  </a:extLst>
                </a:gridCol>
                <a:gridCol w="2088231">
                  <a:extLst>
                    <a:ext uri="{9D8B030D-6E8A-4147-A177-3AD203B41FA5}">
                      <a16:colId xmlns:a16="http://schemas.microsoft.com/office/drawing/2014/main" val="2696584"/>
                    </a:ext>
                  </a:extLst>
                </a:gridCol>
              </a:tblGrid>
              <a:tr h="936104">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足量）</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主要不良反应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563335">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维拉帕米</a:t>
                      </a: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80~480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2~3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3">
                  <a:txBody>
                    <a:bodyPr/>
                    <a:lstStyle/>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房室传导阻滞，心功能抑制</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81760"/>
                  </a:ext>
                </a:extLst>
              </a:tr>
              <a:tr h="563335">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维拉帕米缓释片</a:t>
                      </a: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120~480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endParaRPr lang="zh-CN" altLang="en-US" dirty="0"/>
                    </a:p>
                  </a:txBody>
                  <a:tcPr/>
                </a:tc>
                <a:extLst>
                  <a:ext uri="{0D108BD9-81ED-4DB2-BD59-A6C34878D82A}">
                    <a16:rowId xmlns:a16="http://schemas.microsoft.com/office/drawing/2014/main" val="3484538587"/>
                  </a:ext>
                </a:extLst>
              </a:tr>
              <a:tr h="634260">
                <a:tc>
                  <a:txBody>
                    <a:bodyPr/>
                    <a:lstStyle/>
                    <a:p>
                      <a:pPr algn="l"/>
                      <a:r>
                        <a:rPr lang="zh-CN" altLang="en-US" dirty="0">
                          <a:solidFill>
                            <a:schemeClr val="accent1">
                              <a:lumMod val="50000"/>
                            </a:schemeClr>
                          </a:solidFill>
                          <a:latin typeface="微软雅黑" panose="020B0503020204020204" pitchFamily="34" charset="-122"/>
                          <a:ea typeface="微软雅黑" panose="020B0503020204020204" pitchFamily="34" charset="-122"/>
                        </a:rPr>
                        <a:t>地尔硫</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卓</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90~360</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a:txBody>
                    <a:bodyPr/>
                    <a:lstStyle/>
                    <a:p>
                      <a:pPr algn="l"/>
                      <a:r>
                        <a:rPr lang="en-US" altLang="zh-CN"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vMerge="1">
                  <a:txBody>
                    <a:bodyPr/>
                    <a:lstStyle/>
                    <a:p>
                      <a:endParaRPr lang="zh-CN" altLang="en-US" dirty="0"/>
                    </a:p>
                  </a:txBody>
                  <a:tcPr/>
                </a:tc>
                <a:extLst>
                  <a:ext uri="{0D108BD9-81ED-4DB2-BD59-A6C34878D82A}">
                    <a16:rowId xmlns:a16="http://schemas.microsoft.com/office/drawing/2014/main" val="1795615770"/>
                  </a:ext>
                </a:extLst>
              </a:tr>
            </a:tbl>
          </a:graphicData>
        </a:graphic>
      </p:graphicFrame>
      <p:sp>
        <p:nvSpPr>
          <p:cNvPr id="8" name="标题 1">
            <a:extLst>
              <a:ext uri="{FF2B5EF4-FFF2-40B4-BE49-F238E27FC236}">
                <a16:creationId xmlns:a16="http://schemas.microsoft.com/office/drawing/2014/main" id="{5C15C0CA-A963-407F-803C-228C25A08905}"/>
              </a:ext>
            </a:extLst>
          </p:cNvPr>
          <p:cNvSpPr txBox="1">
            <a:spLocks/>
          </p:cNvSpPr>
          <p:nvPr/>
        </p:nvSpPr>
        <p:spPr>
          <a:xfrm>
            <a:off x="1919536" y="950248"/>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rPr>
              <a:t>常用非二氢吡啶类</a:t>
            </a:r>
            <a:r>
              <a:rPr lang="en-US" altLang="zh-CN" sz="2400" dirty="0">
                <a:solidFill>
                  <a:schemeClr val="accent1">
                    <a:lumMod val="50000"/>
                  </a:schemeClr>
                </a:solidFill>
                <a:latin typeface="微软雅黑" panose="020B0503020204020204" pitchFamily="34" charset="-122"/>
                <a:ea typeface="微软雅黑" panose="020B0503020204020204" pitchFamily="34" charset="-122"/>
                <a:cs typeface="+mn-cs"/>
              </a:rPr>
              <a:t>CCB</a:t>
            </a:r>
            <a:endPar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endParaRPr>
          </a:p>
        </p:txBody>
      </p:sp>
      <p:sp>
        <p:nvSpPr>
          <p:cNvPr id="9" name="标题 1">
            <a:extLst>
              <a:ext uri="{FF2B5EF4-FFF2-40B4-BE49-F238E27FC236}">
                <a16:creationId xmlns:a16="http://schemas.microsoft.com/office/drawing/2014/main" id="{86EF774B-6609-48EC-9D32-DB901C3219DB}"/>
              </a:ext>
            </a:extLst>
          </p:cNvPr>
          <p:cNvSpPr>
            <a:spLocks noGrp="1"/>
          </p:cNvSpPr>
          <p:nvPr>
            <p:ph type="title"/>
          </p:nvPr>
        </p:nvSpPr>
        <p:spPr>
          <a:xfrm>
            <a:off x="2223712"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文本框 2">
            <a:extLst>
              <a:ext uri="{FF2B5EF4-FFF2-40B4-BE49-F238E27FC236}">
                <a16:creationId xmlns:a16="http://schemas.microsoft.com/office/drawing/2014/main" id="{83C6D4C5-598C-44F4-8633-773C41844EDB}"/>
              </a:ext>
            </a:extLst>
          </p:cNvPr>
          <p:cNvSpPr txBox="1"/>
          <p:nvPr/>
        </p:nvSpPr>
        <p:spPr>
          <a:xfrm>
            <a:off x="5004863" y="5373216"/>
            <a:ext cx="53285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241591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33C2733F-397F-48D5-A244-7F5A301F7051}"/>
              </a:ext>
            </a:extLst>
          </p:cNvPr>
          <p:cNvSpPr txBox="1">
            <a:spLocks/>
          </p:cNvSpPr>
          <p:nvPr/>
        </p:nvSpPr>
        <p:spPr>
          <a:xfrm>
            <a:off x="1524000" y="1700808"/>
            <a:ext cx="1210106" cy="4392488"/>
          </a:xfrm>
          <a:prstGeom prst="rect">
            <a:avLst/>
          </a:prstGeom>
        </p:spPr>
        <p:txBody>
          <a:bodyPr vert="eaVert"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2800" dirty="0">
                <a:solidFill>
                  <a:schemeClr val="accent1">
                    <a:lumMod val="50000"/>
                  </a:schemeClr>
                </a:solidFill>
                <a:latin typeface="微软雅黑" panose="020B0503020204020204" pitchFamily="34" charset="-122"/>
                <a:ea typeface="微软雅黑" panose="020B0503020204020204" pitchFamily="34" charset="-122"/>
                <a:cs typeface="+mn-cs"/>
              </a:rPr>
              <a:t>CCB</a:t>
            </a:r>
            <a:r>
              <a:rPr lang="zh-CN" altLang="en-US" sz="2800" dirty="0">
                <a:solidFill>
                  <a:schemeClr val="accent1">
                    <a:lumMod val="50000"/>
                  </a:schemeClr>
                </a:solidFill>
                <a:latin typeface="微软雅黑" panose="020B0503020204020204" pitchFamily="34" charset="-122"/>
                <a:ea typeface="微软雅黑" panose="020B0503020204020204" pitchFamily="34" charset="-122"/>
                <a:cs typeface="+mn-cs"/>
              </a:rPr>
              <a:t>类使用注意事项</a:t>
            </a:r>
          </a:p>
        </p:txBody>
      </p:sp>
      <p:sp>
        <p:nvSpPr>
          <p:cNvPr id="7" name="标题 1">
            <a:extLst>
              <a:ext uri="{FF2B5EF4-FFF2-40B4-BE49-F238E27FC236}">
                <a16:creationId xmlns:a16="http://schemas.microsoft.com/office/drawing/2014/main" id="{B5D36679-BB04-4897-AEDD-481F0D2D9406}"/>
              </a:ext>
            </a:extLst>
          </p:cNvPr>
          <p:cNvSpPr>
            <a:spLocks noGrp="1"/>
          </p:cNvSpPr>
          <p:nvPr>
            <p:ph type="title"/>
          </p:nvPr>
        </p:nvSpPr>
        <p:spPr>
          <a:xfrm>
            <a:off x="2234729" y="17441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FDAD1932-8FE1-4C68-A8DF-7778D54E89C5}"/>
              </a:ext>
            </a:extLst>
          </p:cNvPr>
          <p:cNvGrpSpPr/>
          <p:nvPr/>
        </p:nvGrpSpPr>
        <p:grpSpPr>
          <a:xfrm>
            <a:off x="2569085" y="1108195"/>
            <a:ext cx="6984776" cy="2563754"/>
            <a:chOff x="1549142" y="1621973"/>
            <a:chExt cx="2894408" cy="1738898"/>
          </a:xfrm>
        </p:grpSpPr>
        <p:sp>
          <p:nvSpPr>
            <p:cNvPr id="8" name="圆角矩形 23">
              <a:extLst>
                <a:ext uri="{FF2B5EF4-FFF2-40B4-BE49-F238E27FC236}">
                  <a16:creationId xmlns:a16="http://schemas.microsoft.com/office/drawing/2014/main" id="{8C29CF04-5089-4D8A-A3DC-165210DF6EEB}"/>
                </a:ext>
              </a:extLst>
            </p:cNvPr>
            <p:cNvSpPr/>
            <p:nvPr/>
          </p:nvSpPr>
          <p:spPr>
            <a:xfrm>
              <a:off x="1549142" y="162197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同侧圆角矩形 1">
              <a:extLst>
                <a:ext uri="{FF2B5EF4-FFF2-40B4-BE49-F238E27FC236}">
                  <a16:creationId xmlns:a16="http://schemas.microsoft.com/office/drawing/2014/main" id="{99DCC0A4-1A94-4124-86B1-43F855CE6717}"/>
                </a:ext>
              </a:extLst>
            </p:cNvPr>
            <p:cNvSpPr/>
            <p:nvPr/>
          </p:nvSpPr>
          <p:spPr>
            <a:xfrm>
              <a:off x="1563550" y="1641593"/>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10" name="组合 9">
            <a:extLst>
              <a:ext uri="{FF2B5EF4-FFF2-40B4-BE49-F238E27FC236}">
                <a16:creationId xmlns:a16="http://schemas.microsoft.com/office/drawing/2014/main" id="{BF135C26-7D89-44D3-8FC6-EA5E5FF0E9EE}"/>
              </a:ext>
            </a:extLst>
          </p:cNvPr>
          <p:cNvGrpSpPr/>
          <p:nvPr/>
        </p:nvGrpSpPr>
        <p:grpSpPr>
          <a:xfrm>
            <a:off x="2613831" y="4131653"/>
            <a:ext cx="6918541" cy="2017478"/>
            <a:chOff x="1549142" y="4351213"/>
            <a:chExt cx="2889650" cy="1738898"/>
          </a:xfrm>
        </p:grpSpPr>
        <p:sp>
          <p:nvSpPr>
            <p:cNvPr id="11" name="圆角矩形 32">
              <a:extLst>
                <a:ext uri="{FF2B5EF4-FFF2-40B4-BE49-F238E27FC236}">
                  <a16:creationId xmlns:a16="http://schemas.microsoft.com/office/drawing/2014/main" id="{9AC1122A-6A1C-43A9-B59B-2BF65CF68108}"/>
                </a:ext>
              </a:extLst>
            </p:cNvPr>
            <p:cNvSpPr/>
            <p:nvPr/>
          </p:nvSpPr>
          <p:spPr>
            <a:xfrm>
              <a:off x="1549142" y="4351213"/>
              <a:ext cx="2885503" cy="1738898"/>
            </a:xfrm>
            <a:prstGeom prst="roundRect">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p>
          </p:txBody>
        </p:sp>
        <p:sp>
          <p:nvSpPr>
            <p:cNvPr id="12" name="同侧圆角矩形 33">
              <a:extLst>
                <a:ext uri="{FF2B5EF4-FFF2-40B4-BE49-F238E27FC236}">
                  <a16:creationId xmlns:a16="http://schemas.microsoft.com/office/drawing/2014/main" id="{CE6CF704-1411-498D-9972-B8A2C1DD4F1E}"/>
                </a:ext>
              </a:extLst>
            </p:cNvPr>
            <p:cNvSpPr/>
            <p:nvPr/>
          </p:nvSpPr>
          <p:spPr>
            <a:xfrm>
              <a:off x="1558792" y="4362832"/>
              <a:ext cx="2880000" cy="449045"/>
            </a:xfrm>
            <a:prstGeom prst="round2SameRect">
              <a:avLst>
                <a:gd name="adj1" fmla="val 50000"/>
                <a:gd name="adj2"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13" name="矩形 12">
            <a:extLst>
              <a:ext uri="{FF2B5EF4-FFF2-40B4-BE49-F238E27FC236}">
                <a16:creationId xmlns:a16="http://schemas.microsoft.com/office/drawing/2014/main" id="{617FB276-8BFD-42CA-9806-575AB77495EA}"/>
              </a:ext>
            </a:extLst>
          </p:cNvPr>
          <p:cNvSpPr/>
          <p:nvPr/>
        </p:nvSpPr>
        <p:spPr>
          <a:xfrm>
            <a:off x="4464440" y="1246862"/>
            <a:ext cx="3163509" cy="461665"/>
          </a:xfrm>
          <a:prstGeom prst="rect">
            <a:avLst/>
          </a:prstGeom>
        </p:spPr>
        <p:txBody>
          <a:bodyPr wrap="squar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二氢吡啶类</a:t>
            </a:r>
            <a:r>
              <a:rPr lang="en-US" altLang="zh-CN" sz="2400" b="1" dirty="0">
                <a:solidFill>
                  <a:schemeClr val="bg1"/>
                </a:solidFill>
                <a:latin typeface="微软雅黑" panose="020B0503020204020204" pitchFamily="34" charset="-122"/>
                <a:ea typeface="微软雅黑" panose="020B0503020204020204" pitchFamily="34" charset="-122"/>
              </a:rPr>
              <a:t>CCB</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4" name="矩形 13">
            <a:extLst>
              <a:ext uri="{FF2B5EF4-FFF2-40B4-BE49-F238E27FC236}">
                <a16:creationId xmlns:a16="http://schemas.microsoft.com/office/drawing/2014/main" id="{B202D2B8-EBC4-49B6-AB51-C4BC8C3B0945}"/>
              </a:ext>
            </a:extLst>
          </p:cNvPr>
          <p:cNvSpPr/>
          <p:nvPr/>
        </p:nvSpPr>
        <p:spPr>
          <a:xfrm>
            <a:off x="2927647" y="1673261"/>
            <a:ext cx="6984776" cy="1998689"/>
          </a:xfrm>
          <a:prstGeom prst="rect">
            <a:avLst/>
          </a:prstGeom>
        </p:spPr>
        <p:txBody>
          <a:bodyPr wrap="square">
            <a:spAutoFit/>
          </a:bodyPr>
          <a:lstStyle/>
          <a:p>
            <a:pPr>
              <a:lnSpc>
                <a:spcPct val="150000"/>
              </a:lnSpc>
            </a:pPr>
            <a:endParaRPr lang="en-US" altLang="zh-CN" sz="12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没有绝对禁忌证</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心动过速与心力衰竭患者应慎用</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rPr>
              <a:t>急性冠状动脉综合征患者一般不推荐使用短效硝苯地平。</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50000"/>
              </a:lnSpc>
            </a:pPr>
            <a:endParaRPr lang="en-US" altLang="zh-CN" sz="1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a16="http://schemas.microsoft.com/office/drawing/2014/main" id="{1850E62B-10B1-46DD-98D7-E464C13B08E8}"/>
              </a:ext>
            </a:extLst>
          </p:cNvPr>
          <p:cNvSpPr/>
          <p:nvPr/>
        </p:nvSpPr>
        <p:spPr>
          <a:xfrm>
            <a:off x="4295800" y="4149081"/>
            <a:ext cx="3644190" cy="461665"/>
          </a:xfrm>
          <a:prstGeom prst="rect">
            <a:avLst/>
          </a:prstGeom>
        </p:spPr>
        <p:txBody>
          <a:bodyPr wrap="square">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非二氢吡啶类</a:t>
            </a:r>
            <a:r>
              <a:rPr lang="en-US" altLang="zh-CN" sz="2400" b="1" dirty="0">
                <a:solidFill>
                  <a:schemeClr val="bg1"/>
                </a:solidFill>
                <a:latin typeface="微软雅黑" panose="020B0503020204020204" pitchFamily="34" charset="-122"/>
                <a:ea typeface="微软雅黑" panose="020B0503020204020204" pitchFamily="34" charset="-122"/>
              </a:rPr>
              <a:t>CCB</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6" name="矩形 15">
            <a:extLst>
              <a:ext uri="{FF2B5EF4-FFF2-40B4-BE49-F238E27FC236}">
                <a16:creationId xmlns:a16="http://schemas.microsoft.com/office/drawing/2014/main" id="{F88B557F-F524-4800-8A64-79FDE5A8BA0B}"/>
              </a:ext>
            </a:extLst>
          </p:cNvPr>
          <p:cNvSpPr/>
          <p:nvPr/>
        </p:nvSpPr>
        <p:spPr>
          <a:xfrm>
            <a:off x="3048208" y="4918809"/>
            <a:ext cx="5995971" cy="830997"/>
          </a:xfrm>
          <a:prstGeom prst="rect">
            <a:avLst/>
          </a:prstGeom>
        </p:spPr>
        <p:txBody>
          <a:bodyPr wrap="square">
            <a:spAutoFit/>
          </a:bodyPr>
          <a:lstStyle/>
          <a:p>
            <a:pPr algn="just"/>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禁忌症：</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algn="just"/>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二至三度房室传导阻滞、心力衰竭</a:t>
            </a:r>
            <a:endParaRPr lang="zh-CN" altLang="en-US" sz="2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11179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24"/>
          <p:cNvSpPr>
            <a:spLocks noChangeAspect="1" noChangeArrowheads="1"/>
          </p:cNvSpPr>
          <p:nvPr/>
        </p:nvSpPr>
        <p:spPr bwMode="auto">
          <a:xfrm rot="16200000" flipH="1" flipV="1">
            <a:off x="7079509" y="1706868"/>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7" name="等腰三角形 18"/>
          <p:cNvSpPr>
            <a:spLocks noChangeAspect="1" noChangeArrowheads="1"/>
          </p:cNvSpPr>
          <p:nvPr/>
        </p:nvSpPr>
        <p:spPr bwMode="auto">
          <a:xfrm rot="16200000" flipH="1" flipV="1">
            <a:off x="7096066" y="4004424"/>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29" name="等腰三角形 18"/>
          <p:cNvSpPr>
            <a:spLocks noChangeAspect="1" noChangeArrowheads="1"/>
          </p:cNvSpPr>
          <p:nvPr/>
        </p:nvSpPr>
        <p:spPr bwMode="auto">
          <a:xfrm rot="5400000" flipV="1">
            <a:off x="4776777" y="2545269"/>
            <a:ext cx="179437" cy="154736"/>
          </a:xfrm>
          <a:prstGeom prst="triangle">
            <a:avLst>
              <a:gd name="adj" fmla="val 50000"/>
            </a:avLst>
          </a:prstGeom>
          <a:solidFill>
            <a:srgbClr val="44AED0"/>
          </a:solidFill>
          <a:ln>
            <a:solidFill>
              <a:srgbClr val="44AED0"/>
            </a:solidFill>
          </a:ln>
        </p:spPr>
        <p:txBody>
          <a:bodyPr lIns="68573" tIns="34287" rIns="68573" bIns="34287"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1500">
              <a:solidFill>
                <a:schemeClr val="tx1">
                  <a:lumMod val="65000"/>
                  <a:lumOff val="35000"/>
                </a:schemeClr>
              </a:solidFill>
              <a:sym typeface="微软雅黑" pitchFamily="34" charset="-122"/>
            </a:endParaRPr>
          </a:p>
        </p:txBody>
      </p:sp>
      <p:sp>
        <p:nvSpPr>
          <p:cNvPr id="31" name="形状 30"/>
          <p:cNvSpPr/>
          <p:nvPr/>
        </p:nvSpPr>
        <p:spPr>
          <a:xfrm>
            <a:off x="5051208" y="1982162"/>
            <a:ext cx="1400989" cy="1401200"/>
          </a:xfrm>
          <a:prstGeom prst="leftCircularArrow">
            <a:avLst>
              <a:gd name="adj1" fmla="val 8909"/>
              <a:gd name="adj2" fmla="val 1142322"/>
              <a:gd name="adj3" fmla="val 6293598"/>
              <a:gd name="adj4" fmla="val 18900002"/>
              <a:gd name="adj5" fmla="val 12500"/>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3" name="空心弧 32"/>
          <p:cNvSpPr/>
          <p:nvPr/>
        </p:nvSpPr>
        <p:spPr>
          <a:xfrm>
            <a:off x="5532466" y="2913356"/>
            <a:ext cx="1203665" cy="1204148"/>
          </a:xfrm>
          <a:prstGeom prst="blockArc">
            <a:avLst>
              <a:gd name="adj1" fmla="val 13624405"/>
              <a:gd name="adj2" fmla="val 17228224"/>
              <a:gd name="adj3" fmla="val 11481"/>
            </a:avLst>
          </a:pr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5" name="空心弧 34"/>
          <p:cNvSpPr/>
          <p:nvPr/>
        </p:nvSpPr>
        <p:spPr>
          <a:xfrm>
            <a:off x="5532466" y="2913356"/>
            <a:ext cx="1203665" cy="1204148"/>
          </a:xfrm>
          <a:prstGeom prst="blockArc">
            <a:avLst>
              <a:gd name="adj1" fmla="val 17085111"/>
              <a:gd name="adj2" fmla="val 10799997"/>
              <a:gd name="adj3" fmla="val 11504"/>
            </a:avLst>
          </a:prstGeom>
          <a:solidFill>
            <a:srgbClr val="44AED0"/>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37" name="任意多边形 36"/>
          <p:cNvSpPr/>
          <p:nvPr/>
        </p:nvSpPr>
        <p:spPr>
          <a:xfrm rot="17307692">
            <a:off x="5822020" y="1594457"/>
            <a:ext cx="1214450" cy="654324"/>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39" name="任意多边形 38"/>
          <p:cNvSpPr/>
          <p:nvPr/>
        </p:nvSpPr>
        <p:spPr>
          <a:xfrm rot="17307692">
            <a:off x="5473406" y="1243423"/>
            <a:ext cx="797547" cy="558426"/>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50" name="矩形 49"/>
          <p:cNvSpPr/>
          <p:nvPr/>
        </p:nvSpPr>
        <p:spPr>
          <a:xfrm>
            <a:off x="7790175" y="1369676"/>
            <a:ext cx="2290700" cy="623248"/>
          </a:xfrm>
          <a:prstGeom prst="rect">
            <a:avLst/>
          </a:prstGeom>
        </p:spPr>
        <p:txBody>
          <a:bodyPr wrap="square">
            <a:spAutoFit/>
          </a:bodyPr>
          <a:lstStyle/>
          <a:p>
            <a:r>
              <a:rPr lang="zh-CN" altLang="en-US" b="1" dirty="0">
                <a:solidFill>
                  <a:srgbClr val="FF0000"/>
                </a:solidFill>
                <a:latin typeface="微软雅黑" panose="020B0503020204020204" pitchFamily="34" charset="-122"/>
                <a:ea typeface="微软雅黑" panose="020B0503020204020204" pitchFamily="34" charset="-122"/>
              </a:rPr>
              <a:t>禁忌</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7856311" y="173485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7790175" y="3859886"/>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缺点</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790175" y="4328070"/>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58" name="矩形 57"/>
          <p:cNvSpPr/>
          <p:nvPr/>
        </p:nvSpPr>
        <p:spPr>
          <a:xfrm>
            <a:off x="2696786" y="1844197"/>
            <a:ext cx="2290700" cy="623248"/>
          </a:xfrm>
          <a:prstGeom prst="rect">
            <a:avLst/>
          </a:prstGeom>
        </p:spPr>
        <p:txBody>
          <a:bodyPr wrap="square">
            <a:spAutoFit/>
          </a:bodyPr>
          <a:lstStyle/>
          <a:p>
            <a:r>
              <a:rPr lang="zh-CN" altLang="en-US" b="1" dirty="0">
                <a:solidFill>
                  <a:schemeClr val="accent1">
                    <a:lumMod val="50000"/>
                  </a:schemeClr>
                </a:solidFill>
                <a:latin typeface="微软雅黑" panose="020B0503020204020204" pitchFamily="34" charset="-122"/>
                <a:ea typeface="微软雅黑" panose="020B0503020204020204" pitchFamily="34" charset="-122"/>
              </a:rPr>
              <a:t>优点</a:t>
            </a:r>
          </a:p>
          <a:p>
            <a:endParaRPr lang="zh-CN" altLang="en-US" sz="1650" b="1" dirty="0">
              <a:solidFill>
                <a:srgbClr val="093B5C"/>
              </a:solidFill>
              <a:latin typeface="微软雅黑" panose="020B0503020204020204" pitchFamily="34" charset="-122"/>
              <a:ea typeface="微软雅黑" panose="020B0503020204020204" pitchFamily="34" charset="-122"/>
            </a:endParaRPr>
          </a:p>
        </p:txBody>
      </p:sp>
      <p:cxnSp>
        <p:nvCxnSpPr>
          <p:cNvPr id="59" name="直接连接符 58"/>
          <p:cNvCxnSpPr/>
          <p:nvPr/>
        </p:nvCxnSpPr>
        <p:spPr>
          <a:xfrm>
            <a:off x="2696786" y="2208077"/>
            <a:ext cx="2160000" cy="0"/>
          </a:xfrm>
          <a:prstGeom prst="line">
            <a:avLst/>
          </a:prstGeom>
          <a:ln w="19050">
            <a:solidFill>
              <a:srgbClr val="093B5C"/>
            </a:solidFill>
          </a:ln>
        </p:spPr>
        <p:style>
          <a:lnRef idx="1">
            <a:schemeClr val="accent1"/>
          </a:lnRef>
          <a:fillRef idx="0">
            <a:schemeClr val="accent1"/>
          </a:fillRef>
          <a:effectRef idx="0">
            <a:schemeClr val="accent1"/>
          </a:effectRef>
          <a:fontRef idx="minor">
            <a:schemeClr val="tx1"/>
          </a:fontRef>
        </p:style>
      </p:cxnSp>
      <p:sp>
        <p:nvSpPr>
          <p:cNvPr id="60" name="椭圆 59"/>
          <p:cNvSpPr/>
          <p:nvPr/>
        </p:nvSpPr>
        <p:spPr>
          <a:xfrm>
            <a:off x="5966467" y="1630031"/>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B</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1" name="椭圆 60"/>
          <p:cNvSpPr/>
          <p:nvPr/>
        </p:nvSpPr>
        <p:spPr>
          <a:xfrm>
            <a:off x="5544454" y="2471295"/>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HK" b="1" dirty="0">
                <a:solidFill>
                  <a:srgbClr val="093B5C"/>
                </a:solidFill>
                <a:latin typeface="微软雅黑" panose="020B0503020204020204" pitchFamily="34" charset="-122"/>
                <a:ea typeface="微软雅黑" panose="020B0503020204020204" pitchFamily="34" charset="-122"/>
              </a:rPr>
              <a:t>A</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62" name="椭圆 61"/>
          <p:cNvSpPr/>
          <p:nvPr/>
        </p:nvSpPr>
        <p:spPr>
          <a:xfrm>
            <a:off x="5945035" y="3318150"/>
            <a:ext cx="398915" cy="398915"/>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solidFill>
                  <a:srgbClr val="093B5C"/>
                </a:solidFill>
                <a:latin typeface="微软雅黑" panose="020B0503020204020204" pitchFamily="34" charset="-122"/>
                <a:ea typeface="微软雅黑" panose="020B0503020204020204" pitchFamily="34" charset="-122"/>
              </a:rPr>
              <a:t>C</a:t>
            </a:r>
            <a:endParaRPr lang="zh-HK" altLang="en-US" b="1" dirty="0">
              <a:solidFill>
                <a:srgbClr val="093B5C"/>
              </a:solidFill>
              <a:latin typeface="微软雅黑" panose="020B0503020204020204" pitchFamily="34" charset="-122"/>
              <a:ea typeface="微软雅黑" panose="020B0503020204020204" pitchFamily="34" charset="-122"/>
            </a:endParaRPr>
          </a:p>
        </p:txBody>
      </p:sp>
      <p:sp>
        <p:nvSpPr>
          <p:cNvPr id="26" name="等腰三角形 25"/>
          <p:cNvSpPr/>
          <p:nvPr/>
        </p:nvSpPr>
        <p:spPr>
          <a:xfrm rot="5400000">
            <a:off x="1757071" y="1101382"/>
            <a:ext cx="297410" cy="256388"/>
          </a:xfrm>
          <a:prstGeom prst="triangle">
            <a:avLst/>
          </a:prstGeom>
          <a:noFill/>
          <a:ln w="12700">
            <a:solidFill>
              <a:srgbClr val="093B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0" name="矩形 39">
            <a:extLst>
              <a:ext uri="{FF2B5EF4-FFF2-40B4-BE49-F238E27FC236}">
                <a16:creationId xmlns:a16="http://schemas.microsoft.com/office/drawing/2014/main" id="{3459077E-2FE6-4565-8B12-7B2B9CC3BBC4}"/>
              </a:ext>
            </a:extLst>
          </p:cNvPr>
          <p:cNvSpPr/>
          <p:nvPr/>
        </p:nvSpPr>
        <p:spPr>
          <a:xfrm>
            <a:off x="2141005" y="944778"/>
            <a:ext cx="2488330" cy="492040"/>
          </a:xfrm>
          <a:prstGeom prst="rect">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buFont typeface="Arial" panose="020B0604020202020204" pitchFamily="34" charset="0"/>
              <a:buNone/>
              <a:defRPr/>
            </a:pPr>
            <a:r>
              <a:rPr lang="zh-CN" altLang="en-US" sz="2200" b="1" dirty="0">
                <a:solidFill>
                  <a:schemeClr val="bg1"/>
                </a:solidFill>
                <a:latin typeface="微软雅黑" panose="020B0503020204020204" pitchFamily="34" charset="-122"/>
                <a:ea typeface="微软雅黑" panose="020B0503020204020204" pitchFamily="34" charset="-122"/>
              </a:rPr>
              <a:t>利尿剂</a:t>
            </a:r>
          </a:p>
        </p:txBody>
      </p:sp>
      <p:sp>
        <p:nvSpPr>
          <p:cNvPr id="28" name="标题 1">
            <a:extLst>
              <a:ext uri="{FF2B5EF4-FFF2-40B4-BE49-F238E27FC236}">
                <a16:creationId xmlns:a16="http://schemas.microsoft.com/office/drawing/2014/main" id="{B5B4222E-76D9-4A79-A5AB-BF1F3DBA4FE3}"/>
              </a:ext>
            </a:extLst>
          </p:cNvPr>
          <p:cNvSpPr>
            <a:spLocks noGrp="1"/>
          </p:cNvSpPr>
          <p:nvPr>
            <p:ph type="title"/>
          </p:nvPr>
        </p:nvSpPr>
        <p:spPr>
          <a:xfrm>
            <a:off x="2234729" y="17441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a16="http://schemas.microsoft.com/office/drawing/2014/main" id="{F5CF8C51-FE9E-48AB-8CC2-7B8E66AE287F}"/>
              </a:ext>
            </a:extLst>
          </p:cNvPr>
          <p:cNvSpPr/>
          <p:nvPr/>
        </p:nvSpPr>
        <p:spPr>
          <a:xfrm>
            <a:off x="1994204" y="2478918"/>
            <a:ext cx="2701249" cy="170540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）难治性高血压的</a:t>
            </a:r>
            <a:r>
              <a:rPr lang="zh-CN" altLang="en-US" dirty="0">
                <a:solidFill>
                  <a:srgbClr val="FF0000"/>
                </a:solidFill>
                <a:latin typeface="微软雅黑" panose="020B0503020204020204" pitchFamily="34" charset="-122"/>
                <a:ea typeface="微软雅黑" panose="020B0503020204020204" pitchFamily="34" charset="-122"/>
              </a:rPr>
              <a:t>基础药物之一</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dirty="0">
                <a:solidFill>
                  <a:schemeClr val="accent1">
                    <a:lumMod val="50000"/>
                  </a:schemeClr>
                </a:solidFill>
                <a:latin typeface="微软雅黑" panose="020B0503020204020204" pitchFamily="34" charset="-122"/>
                <a:ea typeface="微软雅黑" panose="020B0503020204020204" pitchFamily="34" charset="-122"/>
              </a:rPr>
              <a:t>）尤其适用于老年高血压、心力衰竭</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7C3FE0C2-784D-4D75-9BA9-3177ED3412D0}"/>
              </a:ext>
            </a:extLst>
          </p:cNvPr>
          <p:cNvSpPr/>
          <p:nvPr/>
        </p:nvSpPr>
        <p:spPr>
          <a:xfrm>
            <a:off x="7303917" y="1833966"/>
            <a:ext cx="2840970" cy="1705403"/>
          </a:xfrm>
          <a:prstGeom prst="rect">
            <a:avLst/>
          </a:prstGeom>
          <a:solidFill>
            <a:schemeClr val="bg1"/>
          </a:solidFill>
          <a:ln>
            <a:noFill/>
          </a:ln>
          <a:effectLst>
            <a:outerShdw blurRad="50800" dist="38100" dir="2700000" algn="tl" rotWithShape="0">
              <a:prstClr val="black">
                <a:alpha val="40000"/>
              </a:prstClr>
            </a:outerShdw>
          </a:effectLst>
        </p:spPr>
        <p:txBody>
          <a:bodyPr wrap="square">
            <a:spAutoFit/>
          </a:bodyPr>
          <a:lstStyle/>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痛风</a:t>
            </a:r>
            <a:endParaRPr lang="en-US" altLang="zh-CN" dirty="0">
              <a:solidFill>
                <a:srgbClr val="FF0000"/>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dirty="0">
                <a:solidFill>
                  <a:schemeClr val="accent1">
                    <a:lumMod val="50000"/>
                  </a:schemeClr>
                </a:solidFill>
                <a:latin typeface="微软雅黑" panose="020B0503020204020204" pitchFamily="34" charset="-122"/>
                <a:ea typeface="微软雅黑" panose="020B0503020204020204" pitchFamily="34" charset="-122"/>
              </a:rPr>
              <a:t>）代谢综合征</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dirty="0">
                <a:solidFill>
                  <a:schemeClr val="accent1">
                    <a:lumMod val="50000"/>
                  </a:schemeClr>
                </a:solidFill>
                <a:latin typeface="微软雅黑" panose="020B0503020204020204" pitchFamily="34" charset="-122"/>
                <a:ea typeface="微软雅黑" panose="020B0503020204020204" pitchFamily="34" charset="-122"/>
              </a:rPr>
              <a:t>）高钙血症、低钾血症</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a:t>
            </a:r>
            <a:r>
              <a:rPr lang="en-US" altLang="zh-CN"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4" name="内容占位符 2">
            <a:extLst>
              <a:ext uri="{FF2B5EF4-FFF2-40B4-BE49-F238E27FC236}">
                <a16:creationId xmlns:a16="http://schemas.microsoft.com/office/drawing/2014/main" id="{6160B3E9-6E2B-494D-98FE-B0817A6020C1}"/>
              </a:ext>
            </a:extLst>
          </p:cNvPr>
          <p:cNvSpPr txBox="1">
            <a:spLocks/>
          </p:cNvSpPr>
          <p:nvPr/>
        </p:nvSpPr>
        <p:spPr>
          <a:xfrm>
            <a:off x="4940504" y="4429245"/>
            <a:ext cx="5699342" cy="2329922"/>
          </a:xfrm>
          <a:prstGeom prst="rect">
            <a:avLst/>
          </a:prstGeom>
          <a:solidFill>
            <a:schemeClr val="bg1"/>
          </a:solidFill>
          <a:ln>
            <a:noFill/>
          </a:ln>
          <a:effectLst>
            <a:outerShdw blurRad="50800" dist="38100" dir="2700000" algn="tl" rotWithShape="0">
              <a:prstClr val="black">
                <a:alpha val="40000"/>
              </a:prstClr>
            </a:outerShdw>
          </a:effectLst>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）水与电解质紊乱：低血容量、低血钾、低血钠</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）高尿酸血症：长期用药出现高尿酸血症</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）血糖紊乱、血脂紊乱</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marL="0">
              <a:lnSpc>
                <a:spcPct val="170000"/>
              </a:lnSpc>
              <a:buNone/>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）胃肠道反应</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7108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1">
            <a:extLst>
              <a:ext uri="{FF2B5EF4-FFF2-40B4-BE49-F238E27FC236}">
                <a16:creationId xmlns:a16="http://schemas.microsoft.com/office/drawing/2014/main" id="{76EC7634-24B0-43FF-B215-7CA1C10F4FBF}"/>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4" name="内容占位符 3">
            <a:extLst>
              <a:ext uri="{FF2B5EF4-FFF2-40B4-BE49-F238E27FC236}">
                <a16:creationId xmlns:a16="http://schemas.microsoft.com/office/drawing/2014/main" id="{F5757EF6-BC8A-43C2-93B5-9E81948A9009}"/>
              </a:ext>
            </a:extLst>
          </p:cNvPr>
          <p:cNvSpPr txBox="1">
            <a:spLocks noGrp="1"/>
          </p:cNvSpPr>
          <p:nvPr>
            <p:ph idx="1"/>
          </p:nvPr>
        </p:nvSpPr>
        <p:spPr>
          <a:xfrm>
            <a:off x="2234730" y="1875371"/>
            <a:ext cx="7749703" cy="4192943"/>
          </a:xfrm>
          <a:prstGeom prst="rect">
            <a:avLst/>
          </a:prstGeom>
          <a:noFill/>
          <a:ln>
            <a:solidFill>
              <a:schemeClr val="accent1">
                <a:lumMod val="50000"/>
              </a:schemeClr>
            </a:solidFill>
          </a:ln>
        </p:spPr>
        <p:txBody>
          <a:bodyPr wrap="square" rtlCol="0">
            <a:spAutoFit/>
          </a:bodyPr>
          <a:lstStyle/>
          <a:p>
            <a:pPr>
              <a:lnSpc>
                <a:spcPct val="150000"/>
              </a:lnSpc>
            </a:pP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避免长期使用可能造成尿酸升高的治疗伴发病的药物：建议经过权衡利弊后去除可能造成尿酸升高的药物，如噻嗪类及袢利尿剂、烟酸、小剂量阿司匹林等。对于需服用利尿剂且合并</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HUA</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的患者．</a:t>
            </a:r>
            <a:r>
              <a:rPr lang="zh-CN" altLang="en-US" sz="2000" b="0" dirty="0">
                <a:solidFill>
                  <a:srgbClr val="FF0000"/>
                </a:solidFill>
                <a:latin typeface="微软雅黑" panose="020B0503020204020204" pitchFamily="34" charset="-122"/>
                <a:ea typeface="微软雅黑" panose="020B0503020204020204" pitchFamily="34" charset="-122"/>
              </a:rPr>
              <a:t>避免应用噻嗪类利尿剂</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。而</a:t>
            </a:r>
            <a:r>
              <a:rPr lang="zh-CN" altLang="en-US" sz="2000" b="0" dirty="0">
                <a:solidFill>
                  <a:srgbClr val="FF0000"/>
                </a:solidFill>
                <a:latin typeface="微软雅黑" panose="020B0503020204020204" pitchFamily="34" charset="-122"/>
                <a:ea typeface="微软雅黑" panose="020B0503020204020204" pitchFamily="34" charset="-122"/>
              </a:rPr>
              <a:t>小剂量阿司匹林</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(&lt;325 mg</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d)</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尽管升高血尿酸．但作为心血管疾病的防治手段</a:t>
            </a:r>
            <a:r>
              <a:rPr lang="zh-CN" altLang="en-US" sz="2000" b="0" dirty="0">
                <a:solidFill>
                  <a:srgbClr val="FF0000"/>
                </a:solidFill>
                <a:latin typeface="微软雅黑" panose="020B0503020204020204" pitchFamily="34" charset="-122"/>
                <a:ea typeface="微软雅黑" panose="020B0503020204020204" pitchFamily="34" charset="-122"/>
              </a:rPr>
              <a:t>不建议停用</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b="0" dirty="0">
                <a:solidFill>
                  <a:srgbClr val="FF0000"/>
                </a:solidFill>
                <a:latin typeface="微软雅黑" panose="020B0503020204020204" pitchFamily="34" charset="-122"/>
                <a:ea typeface="微软雅黑" panose="020B0503020204020204" pitchFamily="34" charset="-122"/>
              </a:rPr>
              <a:t>二甲双胍、阿托伐他汀、非诺贝特、氯沙坦、氨氯地平</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在降糖、调脂、降压的同时，均有不同程度的降尿酸作用，建议可按患者病情适当选用。</a:t>
            </a:r>
          </a:p>
        </p:txBody>
      </p:sp>
      <p:sp>
        <p:nvSpPr>
          <p:cNvPr id="5" name="矩形 4">
            <a:extLst>
              <a:ext uri="{FF2B5EF4-FFF2-40B4-BE49-F238E27FC236}">
                <a16:creationId xmlns:a16="http://schemas.microsoft.com/office/drawing/2014/main" id="{FCAD1AF0-B1B2-401F-ADE6-2D8F17ED75E0}"/>
              </a:ext>
            </a:extLst>
          </p:cNvPr>
          <p:cNvSpPr/>
          <p:nvPr/>
        </p:nvSpPr>
        <p:spPr>
          <a:xfrm>
            <a:off x="5519937" y="1184524"/>
            <a:ext cx="4108817" cy="369332"/>
          </a:xfrm>
          <a:prstGeom prst="rect">
            <a:avLst/>
          </a:prstGeom>
        </p:spPr>
        <p:txBody>
          <a:bodyPr wrap="none">
            <a:spAutoFit/>
          </a:bodyPr>
          <a:lstStyle/>
          <a:p>
            <a:r>
              <a:rPr lang="zh-CN" altLang="en-US" dirty="0">
                <a:solidFill>
                  <a:schemeClr val="accent1">
                    <a:lumMod val="50000"/>
                  </a:schemeClr>
                </a:solidFill>
              </a:rPr>
              <a:t>高尿酸血症和痛风治疗的中国专家共识</a:t>
            </a:r>
          </a:p>
        </p:txBody>
      </p:sp>
      <p:pic>
        <p:nvPicPr>
          <p:cNvPr id="6" name="图片 5">
            <a:extLst>
              <a:ext uri="{FF2B5EF4-FFF2-40B4-BE49-F238E27FC236}">
                <a16:creationId xmlns:a16="http://schemas.microsoft.com/office/drawing/2014/main" id="{CC0DDEF5-D181-44A4-B816-3E2D4C695A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1584" y="1218597"/>
            <a:ext cx="3240360" cy="404004"/>
          </a:xfrm>
          <a:prstGeom prst="rect">
            <a:avLst/>
          </a:prstGeom>
        </p:spPr>
      </p:pic>
    </p:spTree>
    <p:extLst>
      <p:ext uri="{BB962C8B-B14F-4D97-AF65-F5344CB8AC3E}">
        <p14:creationId xmlns:p14="http://schemas.microsoft.com/office/powerpoint/2010/main" val="9091585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D377520-EA87-4567-94D6-4344B0D13C4B}"/>
              </a:ext>
            </a:extLst>
          </p:cNvPr>
          <p:cNvGraphicFramePr>
            <a:graphicFrameLocks noGrp="1"/>
          </p:cNvGraphicFramePr>
          <p:nvPr>
            <p:extLst>
              <p:ext uri="{D42A27DB-BD31-4B8C-83A1-F6EECF244321}">
                <p14:modId xmlns:p14="http://schemas.microsoft.com/office/powerpoint/2010/main" val="4228052384"/>
              </p:ext>
            </p:extLst>
          </p:nvPr>
        </p:nvGraphicFramePr>
        <p:xfrm>
          <a:off x="1977597" y="1439573"/>
          <a:ext cx="8236807" cy="5022740"/>
        </p:xfrm>
        <a:graphic>
          <a:graphicData uri="http://schemas.openxmlformats.org/drawingml/2006/table">
            <a:tbl>
              <a:tblPr firstRow="1" bandRow="1">
                <a:tableStyleId>{2D5ABB26-0587-4C30-8999-92F81FD0307C}</a:tableStyleId>
              </a:tblPr>
              <a:tblGrid>
                <a:gridCol w="2232248">
                  <a:extLst>
                    <a:ext uri="{9D8B030D-6E8A-4147-A177-3AD203B41FA5}">
                      <a16:colId xmlns:a16="http://schemas.microsoft.com/office/drawing/2014/main" val="989332024"/>
                    </a:ext>
                  </a:extLst>
                </a:gridCol>
                <a:gridCol w="2232248">
                  <a:extLst>
                    <a:ext uri="{9D8B030D-6E8A-4147-A177-3AD203B41FA5}">
                      <a16:colId xmlns:a16="http://schemas.microsoft.com/office/drawing/2014/main" val="78547225"/>
                    </a:ext>
                  </a:extLst>
                </a:gridCol>
                <a:gridCol w="1584176">
                  <a:extLst>
                    <a:ext uri="{9D8B030D-6E8A-4147-A177-3AD203B41FA5}">
                      <a16:colId xmlns:a16="http://schemas.microsoft.com/office/drawing/2014/main" val="2790580004"/>
                    </a:ext>
                  </a:extLst>
                </a:gridCol>
                <a:gridCol w="2188135">
                  <a:extLst>
                    <a:ext uri="{9D8B030D-6E8A-4147-A177-3AD203B41FA5}">
                      <a16:colId xmlns:a16="http://schemas.microsoft.com/office/drawing/2014/main" val="674281562"/>
                    </a:ext>
                  </a:extLst>
                </a:gridCol>
              </a:tblGrid>
              <a:tr h="707140">
                <a:tc>
                  <a:txBody>
                    <a:bodyPr/>
                    <a:lstStyle/>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药品名称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每天剂量（</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mg</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（起始剂量</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足量）</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每天</a:t>
                      </a:r>
                      <a:endParaRPr lang="en-US" altLang="zh-CN" sz="1800" dirty="0">
                        <a:solidFill>
                          <a:schemeClr val="accent1">
                            <a:lumMod val="50000"/>
                          </a:schemeClr>
                        </a:solidFill>
                        <a:latin typeface="微软雅黑" panose="020B0503020204020204" pitchFamily="34" charset="-122"/>
                        <a:ea typeface="微软雅黑" panose="020B0503020204020204" pitchFamily="34" charset="-122"/>
                      </a:endParaRPr>
                    </a:p>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服药次数</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ct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主要不良反应</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6326067"/>
                  </a:ext>
                </a:extLst>
              </a:tr>
              <a:tr h="261290">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噻嗪类利尿剂</a:t>
                      </a: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4">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dirty="0">
                          <a:solidFill>
                            <a:srgbClr val="FF0000"/>
                          </a:solidFill>
                          <a:latin typeface="微软雅黑" panose="020B0503020204020204" pitchFamily="34" charset="-122"/>
                          <a:ea typeface="微软雅黑" panose="020B0503020204020204" pitchFamily="34" charset="-122"/>
                        </a:rPr>
                        <a:t>血钾降低</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，血钠降低，血尿酸升高</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581760"/>
                  </a:ext>
                </a:extLst>
              </a:tr>
              <a:tr h="401218">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氢氯噻嗪</a:t>
                      </a: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6.25~25</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484538587"/>
                  </a:ext>
                </a:extLst>
              </a:tr>
              <a:tr h="26129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吲达帕胺片</a:t>
                      </a:r>
                    </a:p>
                  </a:txBody>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0.625~2.5</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795615770"/>
                  </a:ext>
                </a:extLst>
              </a:tr>
              <a:tr h="26129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吲达帕胺缓释片</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1.5</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639172055"/>
                  </a:ext>
                </a:extLst>
              </a:tr>
              <a:tr h="439546">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袢利尿剂</a:t>
                      </a: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3">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血钾降低</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3499684"/>
                  </a:ext>
                </a:extLst>
              </a:tr>
              <a:tr h="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呋塞米</a:t>
                      </a: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20~80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755762682"/>
                  </a:ext>
                </a:extLst>
              </a:tr>
              <a:tr h="261290">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托拉塞米</a:t>
                      </a:r>
                    </a:p>
                  </a:txBody>
                  <a:tcPr>
                    <a:lnB w="12700" cap="flat" cmpd="sng" algn="ctr">
                      <a:solidFill>
                        <a:schemeClr val="tx1"/>
                      </a:solidFill>
                      <a:prstDash val="solid"/>
                      <a:round/>
                      <a:headEnd type="none" w="med" len="med"/>
                      <a:tailEnd type="none" w="med" len="med"/>
                    </a:lnB>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5~10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716721460"/>
                  </a:ext>
                </a:extLst>
              </a:tr>
              <a:tr h="218848">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保钾利尿剂</a:t>
                      </a:r>
                      <a:endParaRPr lang="en-US" altLang="zh-CN" sz="1800" b="1"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2">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血钾升高</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7586765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阿米洛利</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5~10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1~2</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1203191003"/>
                  </a:ext>
                </a:extLst>
              </a:tr>
              <a:tr h="457258">
                <a:tc>
                  <a:txBody>
                    <a:bodyPr/>
                    <a:lstStyle/>
                    <a:p>
                      <a:pPr algn="l"/>
                      <a:r>
                        <a:rPr lang="zh-CN" altLang="en-US" sz="1800" b="1" dirty="0">
                          <a:solidFill>
                            <a:schemeClr val="accent1">
                              <a:lumMod val="50000"/>
                            </a:schemeClr>
                          </a:solidFill>
                          <a:latin typeface="微软雅黑" panose="020B0503020204020204" pitchFamily="34" charset="-122"/>
                          <a:ea typeface="微软雅黑" panose="020B0503020204020204" pitchFamily="34" charset="-122"/>
                        </a:rPr>
                        <a:t>醛固酮受体拮抗剂</a:t>
                      </a: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pPr algn="l"/>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rowSpan="2">
                  <a:txBody>
                    <a:bodyPr/>
                    <a:lstStyle/>
                    <a:p>
                      <a:pPr algn="l"/>
                      <a:endParaRPr lang="en-US" altLang="zh-CN" sz="1600" dirty="0">
                        <a:solidFill>
                          <a:schemeClr val="accent1">
                            <a:lumMod val="50000"/>
                          </a:schemeClr>
                        </a:solidFill>
                        <a:latin typeface="微软雅黑" panose="020B0503020204020204" pitchFamily="34" charset="-122"/>
                        <a:ea typeface="微软雅黑" panose="020B0503020204020204" pitchFamily="34" charset="-122"/>
                      </a:endParaRPr>
                    </a:p>
                    <a:p>
                      <a:pPr algn="l"/>
                      <a:r>
                        <a:rPr lang="zh-CN" altLang="en-US" sz="1600" dirty="0">
                          <a:solidFill>
                            <a:srgbClr val="FF0000"/>
                          </a:solidFill>
                          <a:latin typeface="微软雅黑" panose="020B0503020204020204" pitchFamily="34" charset="-122"/>
                          <a:ea typeface="微软雅黑" panose="020B0503020204020204" pitchFamily="34" charset="-122"/>
                        </a:rPr>
                        <a:t>血钾升高，男性乳房发育</a:t>
                      </a:r>
                      <a:endParaRPr lang="zh-CN" altLang="en-US" sz="1600" dirty="0">
                        <a:solidFill>
                          <a:schemeClr val="accent1">
                            <a:lumMod val="50000"/>
                          </a:schemeClr>
                        </a:solidFill>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95354833"/>
                  </a:ext>
                </a:extLst>
              </a:tr>
              <a:tr h="457258">
                <a:tc>
                  <a:txBody>
                    <a:bodyPr/>
                    <a:lstStyle/>
                    <a:p>
                      <a:pPr algn="l"/>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   螺内酯</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20~60</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algn="l"/>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1~3</a:t>
                      </a:r>
                      <a:endParaRPr lang="zh-CN" altLang="en-US" sz="1800" dirty="0">
                        <a:solidFill>
                          <a:schemeClr val="accent1">
                            <a:lumMod val="50000"/>
                          </a:schemeClr>
                        </a:solidFill>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vMerge="1">
                  <a:txBody>
                    <a:bodyPr/>
                    <a:lstStyle/>
                    <a:p>
                      <a:pPr algn="l"/>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3234327632"/>
                  </a:ext>
                </a:extLst>
              </a:tr>
            </a:tbl>
          </a:graphicData>
        </a:graphic>
      </p:graphicFrame>
      <p:sp>
        <p:nvSpPr>
          <p:cNvPr id="8" name="标题 1">
            <a:extLst>
              <a:ext uri="{FF2B5EF4-FFF2-40B4-BE49-F238E27FC236}">
                <a16:creationId xmlns:a16="http://schemas.microsoft.com/office/drawing/2014/main" id="{5C15C0CA-A963-407F-803C-228C25A08905}"/>
              </a:ext>
            </a:extLst>
          </p:cNvPr>
          <p:cNvSpPr txBox="1">
            <a:spLocks/>
          </p:cNvSpPr>
          <p:nvPr/>
        </p:nvSpPr>
        <p:spPr>
          <a:xfrm>
            <a:off x="2135560" y="692696"/>
            <a:ext cx="8229600" cy="857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cs typeface="+mn-cs"/>
              </a:rPr>
              <a:t>常用利尿剂</a:t>
            </a:r>
          </a:p>
        </p:txBody>
      </p:sp>
      <p:sp>
        <p:nvSpPr>
          <p:cNvPr id="9" name="标题 1">
            <a:extLst>
              <a:ext uri="{FF2B5EF4-FFF2-40B4-BE49-F238E27FC236}">
                <a16:creationId xmlns:a16="http://schemas.microsoft.com/office/drawing/2014/main" id="{86EF774B-6609-48EC-9D32-DB901C3219DB}"/>
              </a:ext>
            </a:extLst>
          </p:cNvPr>
          <p:cNvSpPr>
            <a:spLocks noGrp="1"/>
          </p:cNvSpPr>
          <p:nvPr>
            <p:ph type="title"/>
          </p:nvPr>
        </p:nvSpPr>
        <p:spPr>
          <a:xfrm>
            <a:off x="2234729" y="204894"/>
            <a:ext cx="7677695"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降压药物选择</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2">
            <a:extLst>
              <a:ext uri="{FF2B5EF4-FFF2-40B4-BE49-F238E27FC236}">
                <a16:creationId xmlns:a16="http://schemas.microsoft.com/office/drawing/2014/main" id="{83C6D4C5-598C-44F4-8633-773C41844EDB}"/>
              </a:ext>
            </a:extLst>
          </p:cNvPr>
          <p:cNvSpPr txBox="1"/>
          <p:nvPr/>
        </p:nvSpPr>
        <p:spPr>
          <a:xfrm>
            <a:off x="5591944" y="6381328"/>
            <a:ext cx="5328592"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dirty="0">
                <a:solidFill>
                  <a:schemeClr val="accent1">
                    <a:lumMod val="50000"/>
                  </a:schemeClr>
                </a:solidFill>
              </a:rPr>
              <a:t>数据参考：中国高血压防治指南</a:t>
            </a:r>
            <a:r>
              <a:rPr lang="en-US" altLang="zh-CN" dirty="0">
                <a:solidFill>
                  <a:schemeClr val="accent1">
                    <a:lumMod val="50000"/>
                  </a:schemeClr>
                </a:solidFill>
              </a:rPr>
              <a:t>2018</a:t>
            </a:r>
            <a:r>
              <a:rPr lang="zh-CN" altLang="en-US" dirty="0">
                <a:solidFill>
                  <a:schemeClr val="accent1">
                    <a:lumMod val="50000"/>
                  </a:schemeClr>
                </a:solidFill>
              </a:rPr>
              <a:t>年修订版</a:t>
            </a:r>
          </a:p>
        </p:txBody>
      </p:sp>
    </p:spTree>
    <p:extLst>
      <p:ext uri="{BB962C8B-B14F-4D97-AF65-F5344CB8AC3E}">
        <p14:creationId xmlns:p14="http://schemas.microsoft.com/office/powerpoint/2010/main" val="3835207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A9DEBF-BDA3-433E-8118-B70A12C203F7}"/>
              </a:ext>
            </a:extLst>
          </p:cNvPr>
          <p:cNvSpPr>
            <a:spLocks noGrp="1"/>
          </p:cNvSpPr>
          <p:nvPr>
            <p:ph type="title"/>
          </p:nvPr>
        </p:nvSpPr>
        <p:spPr>
          <a:xfrm>
            <a:off x="838200" y="-99392"/>
            <a:ext cx="10515600" cy="1325563"/>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p>
        </p:txBody>
      </p:sp>
      <p:sp>
        <p:nvSpPr>
          <p:cNvPr id="4" name="文本框 3">
            <a:extLst>
              <a:ext uri="{FF2B5EF4-FFF2-40B4-BE49-F238E27FC236}">
                <a16:creationId xmlns:a16="http://schemas.microsoft.com/office/drawing/2014/main" id="{0BD48D0A-5E36-4F6D-BC06-D699E781FC21}"/>
              </a:ext>
            </a:extLst>
          </p:cNvPr>
          <p:cNvSpPr txBox="1"/>
          <p:nvPr/>
        </p:nvSpPr>
        <p:spPr>
          <a:xfrm>
            <a:off x="4079776" y="1122617"/>
            <a:ext cx="3096344" cy="461665"/>
          </a:xfrm>
          <a:prstGeom prst="rect">
            <a:avLst/>
          </a:prstGeom>
          <a:solidFill>
            <a:schemeClr val="bg2">
              <a:lumMod val="90000"/>
            </a:schemeClr>
          </a:solidFill>
        </p:spPr>
        <p:txBody>
          <a:bodyPr wrap="square" rtlCol="0">
            <a:spAutoFit/>
          </a:bodyPr>
          <a:lstStyle/>
          <a:p>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联合用药的适应证：</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Oval 22">
            <a:extLst>
              <a:ext uri="{FF2B5EF4-FFF2-40B4-BE49-F238E27FC236}">
                <a16:creationId xmlns:a16="http://schemas.microsoft.com/office/drawing/2014/main" id="{793B03CD-6E9D-4FE1-84AF-AEE1BB065C2F}"/>
              </a:ext>
            </a:extLst>
          </p:cNvPr>
          <p:cNvSpPr>
            <a:spLocks noChangeArrowheads="1"/>
          </p:cNvSpPr>
          <p:nvPr/>
        </p:nvSpPr>
        <p:spPr bwMode="auto">
          <a:xfrm>
            <a:off x="3859125" y="1819495"/>
            <a:ext cx="977235" cy="976606"/>
          </a:xfrm>
          <a:prstGeom prst="ellipse">
            <a:avLst/>
          </a:prstGeom>
          <a:gradFill flip="none" rotWithShape="1">
            <a:gsLst>
              <a:gs pos="0">
                <a:schemeClr val="bg1"/>
              </a:gs>
              <a:gs pos="100000">
                <a:schemeClr val="bg1">
                  <a:lumMod val="7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093B5C"/>
                </a:solidFill>
                <a:latin typeface="微软雅黑" panose="020B0503020204020204" pitchFamily="34" charset="-122"/>
                <a:ea typeface="微软雅黑" panose="020B0503020204020204" pitchFamily="34" charset="-122"/>
              </a:rPr>
              <a:t>联合用药</a:t>
            </a:r>
          </a:p>
        </p:txBody>
      </p:sp>
      <p:sp>
        <p:nvSpPr>
          <p:cNvPr id="8" name="Line 23">
            <a:extLst>
              <a:ext uri="{FF2B5EF4-FFF2-40B4-BE49-F238E27FC236}">
                <a16:creationId xmlns:a16="http://schemas.microsoft.com/office/drawing/2014/main" id="{28ECB28A-77C2-4B92-8C6E-F4D82C94A89F}"/>
              </a:ext>
            </a:extLst>
          </p:cNvPr>
          <p:cNvSpPr>
            <a:spLocks noChangeShapeType="1"/>
          </p:cNvSpPr>
          <p:nvPr/>
        </p:nvSpPr>
        <p:spPr bwMode="auto">
          <a:xfrm flipH="1">
            <a:off x="1486919" y="2309034"/>
            <a:ext cx="2372206" cy="0"/>
          </a:xfrm>
          <a:prstGeom prst="line">
            <a:avLst/>
          </a:prstGeom>
          <a:noFill/>
          <a:ln w="12700" cap="flat">
            <a:solidFill>
              <a:srgbClr val="093B5C"/>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9" name="Freeform 24">
            <a:extLst>
              <a:ext uri="{FF2B5EF4-FFF2-40B4-BE49-F238E27FC236}">
                <a16:creationId xmlns:a16="http://schemas.microsoft.com/office/drawing/2014/main" id="{4A602366-1E1C-43B9-BE4D-9E21BF5224A6}"/>
              </a:ext>
            </a:extLst>
          </p:cNvPr>
          <p:cNvSpPr>
            <a:spLocks noEditPoints="1"/>
          </p:cNvSpPr>
          <p:nvPr/>
        </p:nvSpPr>
        <p:spPr bwMode="auto">
          <a:xfrm>
            <a:off x="3142320" y="2175525"/>
            <a:ext cx="275313" cy="274439"/>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0" name="Freeform 25">
            <a:extLst>
              <a:ext uri="{FF2B5EF4-FFF2-40B4-BE49-F238E27FC236}">
                <a16:creationId xmlns:a16="http://schemas.microsoft.com/office/drawing/2014/main" id="{733A7712-2ECD-406A-837A-186D8D00016D}"/>
              </a:ext>
            </a:extLst>
          </p:cNvPr>
          <p:cNvSpPr>
            <a:spLocks noEditPoints="1"/>
          </p:cNvSpPr>
          <p:nvPr/>
        </p:nvSpPr>
        <p:spPr bwMode="auto">
          <a:xfrm>
            <a:off x="2497444" y="2175525"/>
            <a:ext cx="277793" cy="274439"/>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1" name="Freeform 26">
            <a:extLst>
              <a:ext uri="{FF2B5EF4-FFF2-40B4-BE49-F238E27FC236}">
                <a16:creationId xmlns:a16="http://schemas.microsoft.com/office/drawing/2014/main" id="{B6498C33-FF87-47CF-B3BD-2E2EA443C1B0}"/>
              </a:ext>
            </a:extLst>
          </p:cNvPr>
          <p:cNvSpPr>
            <a:spLocks noEditPoints="1"/>
          </p:cNvSpPr>
          <p:nvPr/>
        </p:nvSpPr>
        <p:spPr bwMode="auto">
          <a:xfrm>
            <a:off x="1855049" y="2175525"/>
            <a:ext cx="280273" cy="274439"/>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2" name="Freeform 27">
            <a:extLst>
              <a:ext uri="{FF2B5EF4-FFF2-40B4-BE49-F238E27FC236}">
                <a16:creationId xmlns:a16="http://schemas.microsoft.com/office/drawing/2014/main" id="{F5A7A936-C524-4E8C-9165-4C6ABFD6F1EF}"/>
              </a:ext>
            </a:extLst>
          </p:cNvPr>
          <p:cNvSpPr>
            <a:spLocks/>
          </p:cNvSpPr>
          <p:nvPr/>
        </p:nvSpPr>
        <p:spPr bwMode="auto">
          <a:xfrm>
            <a:off x="3224169" y="2385680"/>
            <a:ext cx="1307114" cy="1110116"/>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3" name="Freeform 28">
            <a:extLst>
              <a:ext uri="{FF2B5EF4-FFF2-40B4-BE49-F238E27FC236}">
                <a16:creationId xmlns:a16="http://schemas.microsoft.com/office/drawing/2014/main" id="{F857E677-9BB4-41A5-B090-7526F223DAFE}"/>
              </a:ext>
            </a:extLst>
          </p:cNvPr>
          <p:cNvSpPr>
            <a:spLocks/>
          </p:cNvSpPr>
          <p:nvPr/>
        </p:nvSpPr>
        <p:spPr bwMode="auto">
          <a:xfrm>
            <a:off x="2561931" y="2385680"/>
            <a:ext cx="1969352" cy="1873829"/>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4" name="Freeform 29">
            <a:extLst>
              <a:ext uri="{FF2B5EF4-FFF2-40B4-BE49-F238E27FC236}">
                <a16:creationId xmlns:a16="http://schemas.microsoft.com/office/drawing/2014/main" id="{08FAB0EC-6F98-40C4-87A5-A596E40CBF62}"/>
              </a:ext>
            </a:extLst>
          </p:cNvPr>
          <p:cNvSpPr>
            <a:spLocks/>
          </p:cNvSpPr>
          <p:nvPr/>
        </p:nvSpPr>
        <p:spPr bwMode="auto">
          <a:xfrm>
            <a:off x="1919536" y="2385679"/>
            <a:ext cx="2588712" cy="2699504"/>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rgbClr val="44AED0"/>
          </a:solidFill>
          <a:ln>
            <a:noFill/>
          </a:ln>
          <a:effectLst>
            <a:outerShdw blurRad="203200" dist="152400" dir="2700000" algn="tl" rotWithShape="0">
              <a:prstClr val="black">
                <a:alpha val="60000"/>
              </a:prstClr>
            </a:outerShdw>
          </a:effectLst>
        </p:spPr>
        <p:txBody>
          <a:bodyPr vert="horz" wrap="square" lIns="56620" tIns="28310" rIns="56620" bIns="28310" numCol="1" anchor="t" anchorCtr="0" compatLnSpc="1">
            <a:prstTxWarp prst="textNoShape">
              <a:avLst/>
            </a:prstTxWarp>
          </a:bodyPr>
          <a:lstStyle/>
          <a:p>
            <a:endParaRPr lang="zh-CN" altLang="en-US" sz="1350">
              <a:solidFill>
                <a:schemeClr val="tx1">
                  <a:lumMod val="75000"/>
                  <a:lumOff val="25000"/>
                </a:schemeClr>
              </a:solidFill>
            </a:endParaRPr>
          </a:p>
        </p:txBody>
      </p:sp>
      <p:sp>
        <p:nvSpPr>
          <p:cNvPr id="15" name="TextBox 17">
            <a:extLst>
              <a:ext uri="{FF2B5EF4-FFF2-40B4-BE49-F238E27FC236}">
                <a16:creationId xmlns:a16="http://schemas.microsoft.com/office/drawing/2014/main" id="{C050FF12-6C86-4F50-850C-BA7BA5CA5868}"/>
              </a:ext>
            </a:extLst>
          </p:cNvPr>
          <p:cNvSpPr txBox="1"/>
          <p:nvPr/>
        </p:nvSpPr>
        <p:spPr>
          <a:xfrm>
            <a:off x="4577358" y="2852454"/>
            <a:ext cx="418916" cy="576546"/>
          </a:xfrm>
          <a:prstGeom prst="rect">
            <a:avLst/>
          </a:prstGeom>
          <a:noFill/>
        </p:spPr>
        <p:txBody>
          <a:bodyPr wrap="none" lIns="56620" tIns="28310" rIns="56620" bIns="28310" rtlCol="0" anchor="ctr">
            <a:spAutoFit/>
          </a:bodyPr>
          <a:lstStyle/>
          <a:p>
            <a:r>
              <a:rPr lang="en-US" altLang="zh-CN" sz="3375" dirty="0">
                <a:solidFill>
                  <a:srgbClr val="093B5C"/>
                </a:solidFill>
                <a:latin typeface="微软雅黑" pitchFamily="34" charset="-122"/>
                <a:ea typeface="微软雅黑" pitchFamily="34" charset="-122"/>
              </a:rPr>
              <a:t>A</a:t>
            </a:r>
            <a:endParaRPr lang="zh-CN" altLang="en-US" sz="3375" dirty="0">
              <a:solidFill>
                <a:srgbClr val="093B5C"/>
              </a:solidFill>
              <a:latin typeface="微软雅黑" pitchFamily="34" charset="-122"/>
              <a:ea typeface="微软雅黑" pitchFamily="34" charset="-122"/>
            </a:endParaRPr>
          </a:p>
        </p:txBody>
      </p:sp>
      <p:sp>
        <p:nvSpPr>
          <p:cNvPr id="16" name="TextBox 18">
            <a:extLst>
              <a:ext uri="{FF2B5EF4-FFF2-40B4-BE49-F238E27FC236}">
                <a16:creationId xmlns:a16="http://schemas.microsoft.com/office/drawing/2014/main" id="{30A773AE-1244-4B66-8C23-157ADE849E3A}"/>
              </a:ext>
            </a:extLst>
          </p:cNvPr>
          <p:cNvSpPr txBox="1"/>
          <p:nvPr/>
        </p:nvSpPr>
        <p:spPr>
          <a:xfrm>
            <a:off x="4577359" y="3682965"/>
            <a:ext cx="385254" cy="576546"/>
          </a:xfrm>
          <a:prstGeom prst="rect">
            <a:avLst/>
          </a:prstGeom>
          <a:noFill/>
        </p:spPr>
        <p:txBody>
          <a:bodyPr wrap="none" lIns="56620" tIns="28310" rIns="56620" bIns="28310" rtlCol="0" anchor="ctr">
            <a:spAutoFit/>
          </a:bodyPr>
          <a:lstStyle/>
          <a:p>
            <a:r>
              <a:rPr lang="en-US" altLang="zh-CN" sz="3375" dirty="0">
                <a:solidFill>
                  <a:srgbClr val="093B5C"/>
                </a:solidFill>
                <a:latin typeface="微软雅黑" pitchFamily="34" charset="-122"/>
                <a:ea typeface="微软雅黑" pitchFamily="34" charset="-122"/>
              </a:rPr>
              <a:t>B</a:t>
            </a:r>
            <a:endParaRPr lang="zh-CN" altLang="en-US" sz="3375" dirty="0">
              <a:solidFill>
                <a:srgbClr val="093B5C"/>
              </a:solidFill>
              <a:latin typeface="微软雅黑" pitchFamily="34" charset="-122"/>
              <a:ea typeface="微软雅黑" pitchFamily="34" charset="-122"/>
            </a:endParaRPr>
          </a:p>
        </p:txBody>
      </p:sp>
      <p:sp>
        <p:nvSpPr>
          <p:cNvPr id="17" name="TextBox 19">
            <a:extLst>
              <a:ext uri="{FF2B5EF4-FFF2-40B4-BE49-F238E27FC236}">
                <a16:creationId xmlns:a16="http://schemas.microsoft.com/office/drawing/2014/main" id="{0F948F10-1A9F-403D-8E08-1E623D3074D3}"/>
              </a:ext>
            </a:extLst>
          </p:cNvPr>
          <p:cNvSpPr txBox="1"/>
          <p:nvPr/>
        </p:nvSpPr>
        <p:spPr>
          <a:xfrm>
            <a:off x="4567741" y="4794672"/>
            <a:ext cx="404490" cy="576546"/>
          </a:xfrm>
          <a:prstGeom prst="rect">
            <a:avLst/>
          </a:prstGeom>
          <a:noFill/>
        </p:spPr>
        <p:txBody>
          <a:bodyPr wrap="none" lIns="56620" tIns="28310" rIns="56620" bIns="28310" rtlCol="0" anchor="ctr">
            <a:spAutoFit/>
          </a:bodyPr>
          <a:lstStyle/>
          <a:p>
            <a:r>
              <a:rPr lang="en-US" altLang="zh-CN" sz="3375" dirty="0">
                <a:solidFill>
                  <a:srgbClr val="093B5C"/>
                </a:solidFill>
                <a:latin typeface="微软雅黑" pitchFamily="34" charset="-122"/>
                <a:ea typeface="微软雅黑" pitchFamily="34" charset="-122"/>
              </a:rPr>
              <a:t>C</a:t>
            </a:r>
            <a:endParaRPr lang="zh-CN" altLang="en-US" sz="3375" dirty="0">
              <a:solidFill>
                <a:srgbClr val="093B5C"/>
              </a:solidFill>
              <a:latin typeface="微软雅黑" pitchFamily="34" charset="-122"/>
              <a:ea typeface="微软雅黑" pitchFamily="34" charset="-122"/>
            </a:endParaRPr>
          </a:p>
        </p:txBody>
      </p:sp>
      <p:sp>
        <p:nvSpPr>
          <p:cNvPr id="18" name="矩形 17">
            <a:extLst>
              <a:ext uri="{FF2B5EF4-FFF2-40B4-BE49-F238E27FC236}">
                <a16:creationId xmlns:a16="http://schemas.microsoft.com/office/drawing/2014/main" id="{0E9F7FDF-D978-4DD2-9DB2-861EC43F8CFC}"/>
              </a:ext>
            </a:extLst>
          </p:cNvPr>
          <p:cNvSpPr/>
          <p:nvPr/>
        </p:nvSpPr>
        <p:spPr>
          <a:xfrm>
            <a:off x="5031725" y="2337379"/>
            <a:ext cx="5086499"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血压≥</a:t>
            </a:r>
            <a:r>
              <a:rPr lang="en-US" altLang="zh-CN" dirty="0">
                <a:solidFill>
                  <a:srgbClr val="FF0000"/>
                </a:solidFill>
                <a:latin typeface="微软雅黑" panose="020B0503020204020204" pitchFamily="34" charset="-122"/>
                <a:ea typeface="微软雅黑" panose="020B0503020204020204" pitchFamily="34" charset="-122"/>
              </a:rPr>
              <a:t>160/100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或</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高于目标血压</a:t>
            </a:r>
            <a:r>
              <a:rPr lang="en-US" altLang="zh-CN" dirty="0">
                <a:solidFill>
                  <a:schemeClr val="accent1">
                    <a:lumMod val="50000"/>
                  </a:schemeClr>
                </a:solidFill>
                <a:latin typeface="微软雅黑" panose="020B0503020204020204" pitchFamily="34" charset="-122"/>
                <a:ea typeface="微软雅黑" panose="020B0503020204020204" pitchFamily="34" charset="-122"/>
              </a:rPr>
              <a:t>20/10 mmHg </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的高危人群，</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往往初始治疗即需要应用</a:t>
            </a:r>
            <a:r>
              <a:rPr lang="en-US" altLang="zh-CN" dirty="0">
                <a:solidFill>
                  <a:srgbClr val="FF0000"/>
                </a:solidFill>
                <a:latin typeface="微软雅黑" panose="020B0503020204020204" pitchFamily="34" charset="-122"/>
                <a:ea typeface="微软雅黑" panose="020B0503020204020204" pitchFamily="34" charset="-122"/>
              </a:rPr>
              <a:t>2 </a:t>
            </a:r>
            <a:r>
              <a:rPr lang="zh-CN" altLang="en-US" dirty="0">
                <a:solidFill>
                  <a:srgbClr val="FF0000"/>
                </a:solidFill>
                <a:latin typeface="微软雅黑" panose="020B0503020204020204" pitchFamily="34" charset="-122"/>
                <a:ea typeface="微软雅黑" panose="020B0503020204020204" pitchFamily="34" charset="-122"/>
              </a:rPr>
              <a:t>种</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降压药物。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id="{4522E5EF-52FA-4C59-B267-BDCC8B97B30C}"/>
              </a:ext>
            </a:extLst>
          </p:cNvPr>
          <p:cNvSpPr/>
          <p:nvPr/>
        </p:nvSpPr>
        <p:spPr>
          <a:xfrm>
            <a:off x="4996275" y="3740314"/>
            <a:ext cx="5132573" cy="874407"/>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如血压超过</a:t>
            </a:r>
            <a:r>
              <a:rPr lang="en-US" altLang="zh-CN" dirty="0">
                <a:solidFill>
                  <a:schemeClr val="accent1">
                    <a:lumMod val="50000"/>
                  </a:schemeClr>
                </a:solidFill>
                <a:latin typeface="微软雅黑" panose="020B0503020204020204" pitchFamily="34" charset="-122"/>
                <a:ea typeface="微软雅黑" panose="020B0503020204020204" pitchFamily="34" charset="-122"/>
              </a:rPr>
              <a:t>140/90 mmHg</a:t>
            </a: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也可考虑初始</a:t>
            </a:r>
            <a:r>
              <a:rPr lang="zh-CN" altLang="en-US" dirty="0">
                <a:solidFill>
                  <a:srgbClr val="FF0000"/>
                </a:solidFill>
                <a:latin typeface="微软雅黑" panose="020B0503020204020204" pitchFamily="34" charset="-122"/>
                <a:ea typeface="微软雅黑" panose="020B0503020204020204" pitchFamily="34" charset="-122"/>
              </a:rPr>
              <a:t>小剂量联合</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降压药物治疗</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矩形 19">
            <a:extLst>
              <a:ext uri="{FF2B5EF4-FFF2-40B4-BE49-F238E27FC236}">
                <a16:creationId xmlns:a16="http://schemas.microsoft.com/office/drawing/2014/main" id="{AA340418-1F5D-4218-B16D-37F80FA98271}"/>
              </a:ext>
            </a:extLst>
          </p:cNvPr>
          <p:cNvSpPr/>
          <p:nvPr/>
        </p:nvSpPr>
        <p:spPr>
          <a:xfrm>
            <a:off x="5031725" y="4849935"/>
            <a:ext cx="5132573"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如仍不能达到目标血压，</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可在原药基础上加量，</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accent1">
                    <a:lumMod val="50000"/>
                  </a:schemeClr>
                </a:solidFill>
                <a:latin typeface="微软雅黑" panose="020B0503020204020204" pitchFamily="34" charset="-122"/>
                <a:ea typeface="微软雅黑" panose="020B0503020204020204" pitchFamily="34" charset="-122"/>
              </a:rPr>
              <a:t>或可能需要</a:t>
            </a:r>
            <a:r>
              <a:rPr lang="en-US" altLang="zh-CN" dirty="0">
                <a:solidFill>
                  <a:srgbClr val="FF0000"/>
                </a:solidFill>
                <a:latin typeface="微软雅黑" panose="020B0503020204020204" pitchFamily="34" charset="-122"/>
                <a:ea typeface="微软雅黑" panose="020B0503020204020204" pitchFamily="34" charset="-122"/>
              </a:rPr>
              <a:t>3 </a:t>
            </a:r>
            <a:r>
              <a:rPr lang="zh-CN" altLang="en-US" dirty="0">
                <a:solidFill>
                  <a:srgbClr val="FF0000"/>
                </a:solidFill>
                <a:latin typeface="微软雅黑" panose="020B0503020204020204" pitchFamily="34" charset="-122"/>
                <a:ea typeface="微软雅黑" panose="020B0503020204020204" pitchFamily="34" charset="-122"/>
              </a:rPr>
              <a:t>种甚至</a:t>
            </a:r>
            <a:r>
              <a:rPr lang="en-US" altLang="zh-CN" dirty="0">
                <a:solidFill>
                  <a:srgbClr val="FF0000"/>
                </a:solidFill>
                <a:latin typeface="微软雅黑" panose="020B0503020204020204" pitchFamily="34" charset="-122"/>
                <a:ea typeface="微软雅黑" panose="020B0503020204020204" pitchFamily="34" charset="-122"/>
              </a:rPr>
              <a:t>4 </a:t>
            </a:r>
            <a:r>
              <a:rPr lang="zh-CN" altLang="en-US" dirty="0">
                <a:solidFill>
                  <a:srgbClr val="FF0000"/>
                </a:solidFill>
                <a:latin typeface="微软雅黑" panose="020B0503020204020204" pitchFamily="34" charset="-122"/>
                <a:ea typeface="微软雅黑" panose="020B0503020204020204" pitchFamily="34" charset="-122"/>
              </a:rPr>
              <a:t>种以上</a:t>
            </a:r>
            <a:r>
              <a:rPr lang="zh-CN" altLang="en-US" dirty="0">
                <a:solidFill>
                  <a:schemeClr val="accent1">
                    <a:lumMod val="50000"/>
                  </a:schemeClr>
                </a:solidFill>
                <a:latin typeface="微软雅黑" panose="020B0503020204020204" pitchFamily="34" charset="-122"/>
                <a:ea typeface="微软雅黑" panose="020B0503020204020204" pitchFamily="34" charset="-122"/>
              </a:rPr>
              <a:t>降压药物</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15849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a:extLst>
              <a:ext uri="{FF2B5EF4-FFF2-40B4-BE49-F238E27FC236}">
                <a16:creationId xmlns:a16="http://schemas.microsoft.com/office/drawing/2014/main" id="{829D8D17-879D-442B-85DF-144511CAA4C5}"/>
              </a:ext>
            </a:extLst>
          </p:cNvPr>
          <p:cNvSpPr/>
          <p:nvPr/>
        </p:nvSpPr>
        <p:spPr>
          <a:xfrm>
            <a:off x="1225252" y="4276237"/>
            <a:ext cx="2877372"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en-US" altLang="zh-CN" dirty="0">
                <a:solidFill>
                  <a:srgbClr val="FF0000"/>
                </a:solidFill>
                <a:latin typeface="微软雅黑" panose="020B0503020204020204" pitchFamily="34" charset="-122"/>
                <a:ea typeface="微软雅黑" panose="020B0503020204020204" pitchFamily="34" charset="-122"/>
              </a:rPr>
              <a:t>A</a:t>
            </a:r>
            <a:r>
              <a:rPr lang="zh-CN" altLang="en-US" dirty="0">
                <a:solidFill>
                  <a:srgbClr val="FF0000"/>
                </a:solidFill>
                <a:latin typeface="微软雅黑" panose="020B0503020204020204" pitchFamily="34" charset="-122"/>
                <a:ea typeface="微软雅黑" panose="020B0503020204020204" pitchFamily="34" charset="-122"/>
              </a:rPr>
              <a:t>使血钾水平略有上升</a:t>
            </a:r>
            <a:r>
              <a:rPr lang="zh-CN" altLang="en-US" dirty="0">
                <a:solidFill>
                  <a:schemeClr val="accent1">
                    <a:lumMod val="50000"/>
                  </a:schemeClr>
                </a:solidFill>
                <a:latin typeface="微软雅黑" panose="020B0503020204020204" pitchFamily="34" charset="-122"/>
                <a:ea typeface="微软雅黑" panose="020B0503020204020204" pitchFamily="34" charset="-122"/>
              </a:rPr>
              <a:t>，拮抗</a:t>
            </a:r>
            <a:r>
              <a:rPr lang="en-US" altLang="zh-CN" dirty="0">
                <a:solidFill>
                  <a:srgbClr val="FF0000"/>
                </a:solidFill>
                <a:latin typeface="微软雅黑" panose="020B0503020204020204" pitchFamily="34" charset="-122"/>
                <a:ea typeface="微软雅黑" panose="020B0503020204020204" pitchFamily="34" charset="-122"/>
              </a:rPr>
              <a:t>D</a:t>
            </a:r>
            <a:r>
              <a:rPr lang="zh-CN" altLang="en-US" dirty="0">
                <a:solidFill>
                  <a:schemeClr val="accent1">
                    <a:lumMod val="50000"/>
                  </a:schemeClr>
                </a:solidFill>
                <a:latin typeface="微软雅黑" panose="020B0503020204020204" pitchFamily="34" charset="-122"/>
                <a:ea typeface="微软雅黑" panose="020B0503020204020204" pitchFamily="34" charset="-122"/>
              </a:rPr>
              <a:t>长期应用所致的</a:t>
            </a:r>
            <a:r>
              <a:rPr lang="zh-CN" altLang="en-US" dirty="0">
                <a:solidFill>
                  <a:srgbClr val="FF0000"/>
                </a:solidFill>
                <a:latin typeface="微软雅黑" panose="020B0503020204020204" pitchFamily="34" charset="-122"/>
                <a:ea typeface="微软雅黑" panose="020B0503020204020204" pitchFamily="34" charset="-122"/>
              </a:rPr>
              <a:t>低血钾</a:t>
            </a:r>
            <a:r>
              <a:rPr lang="zh-CN" altLang="en-US" dirty="0">
                <a:solidFill>
                  <a:schemeClr val="accent1">
                    <a:lumMod val="50000"/>
                  </a:schemeClr>
                </a:solidFill>
                <a:latin typeface="微软雅黑" panose="020B0503020204020204" pitchFamily="34" charset="-122"/>
                <a:ea typeface="微软雅黑" panose="020B0503020204020204" pitchFamily="34" charset="-122"/>
              </a:rPr>
              <a:t>等不良反应。</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10" name="矩形 9">
            <a:extLst>
              <a:ext uri="{FF2B5EF4-FFF2-40B4-BE49-F238E27FC236}">
                <a16:creationId xmlns:a16="http://schemas.microsoft.com/office/drawing/2014/main" id="{6C3D0C56-0A48-492C-BC1B-AD2AD64CD622}"/>
              </a:ext>
            </a:extLst>
          </p:cNvPr>
          <p:cNvSpPr/>
          <p:nvPr/>
        </p:nvSpPr>
        <p:spPr>
          <a:xfrm>
            <a:off x="5517244" y="1025165"/>
            <a:ext cx="4843169" cy="170540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en-US" altLang="zh-CN" dirty="0">
                <a:solidFill>
                  <a:srgbClr val="FF0000"/>
                </a:solidFill>
                <a:latin typeface="微软雅黑" panose="020B0503020204020204" pitchFamily="34" charset="-122"/>
                <a:ea typeface="微软雅黑" panose="020B0503020204020204" pitchFamily="34" charset="-122"/>
              </a:rPr>
              <a:t>CCB </a:t>
            </a:r>
            <a:r>
              <a:rPr lang="zh-CN" altLang="en-US" dirty="0">
                <a:solidFill>
                  <a:schemeClr val="accent1">
                    <a:lumMod val="50000"/>
                  </a:schemeClr>
                </a:solidFill>
                <a:latin typeface="微软雅黑" panose="020B0503020204020204" pitchFamily="34" charset="-122"/>
                <a:ea typeface="微软雅黑" panose="020B0503020204020204" pitchFamily="34" charset="-122"/>
              </a:rPr>
              <a:t>具有直接</a:t>
            </a:r>
            <a:r>
              <a:rPr lang="zh-CN" altLang="en-US" dirty="0">
                <a:solidFill>
                  <a:srgbClr val="FF0000"/>
                </a:solidFill>
                <a:latin typeface="微软雅黑" panose="020B0503020204020204" pitchFamily="34" charset="-122"/>
                <a:ea typeface="微软雅黑" panose="020B0503020204020204" pitchFamily="34" charset="-122"/>
              </a:rPr>
              <a:t>扩张动脉</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的作用，</a:t>
            </a:r>
            <a:r>
              <a:rPr lang="en-US" altLang="zh-CN" dirty="0">
                <a:solidFill>
                  <a:srgbClr val="FF0000"/>
                </a:solidFill>
                <a:latin typeface="微软雅黑" panose="020B0503020204020204" pitchFamily="34" charset="-122"/>
                <a:ea typeface="微软雅黑" panose="020B0503020204020204" pitchFamily="34" charset="-122"/>
              </a:rPr>
              <a:t>A</a:t>
            </a:r>
            <a:r>
              <a:rPr lang="zh-CN" altLang="en-US" dirty="0">
                <a:solidFill>
                  <a:schemeClr val="accent1">
                    <a:lumMod val="50000"/>
                  </a:schemeClr>
                </a:solidFill>
                <a:latin typeface="微软雅黑" panose="020B0503020204020204" pitchFamily="34" charset="-122"/>
                <a:ea typeface="微软雅黑" panose="020B0503020204020204" pitchFamily="34" charset="-122"/>
              </a:rPr>
              <a:t>既扩张动脉、又扩张静脉，合用</a:t>
            </a:r>
            <a:r>
              <a:rPr lang="zh-CN" altLang="en-US" dirty="0">
                <a:solidFill>
                  <a:srgbClr val="FF0000"/>
                </a:solidFill>
                <a:latin typeface="微软雅黑" panose="020B0503020204020204" pitchFamily="34" charset="-122"/>
                <a:ea typeface="微软雅黑" panose="020B0503020204020204" pitchFamily="34" charset="-122"/>
              </a:rPr>
              <a:t>协同降压</a:t>
            </a:r>
            <a:r>
              <a:rPr lang="zh-CN" altLang="en-US" dirty="0">
                <a:solidFill>
                  <a:schemeClr val="accent1">
                    <a:lumMod val="50000"/>
                  </a:schemeClr>
                </a:solidFill>
                <a:latin typeface="微软雅黑" panose="020B0503020204020204" pitchFamily="34" charset="-122"/>
                <a:ea typeface="微软雅黑" panose="020B0503020204020204" pitchFamily="34" charset="-122"/>
              </a:rPr>
              <a:t>。二氢吡啶类</a:t>
            </a:r>
            <a:r>
              <a:rPr lang="en-US" altLang="zh-CN" dirty="0">
                <a:solidFill>
                  <a:schemeClr val="accent1">
                    <a:lumMod val="50000"/>
                  </a:schemeClr>
                </a:solidFill>
                <a:latin typeface="微软雅黑" panose="020B0503020204020204" pitchFamily="34" charset="-122"/>
                <a:ea typeface="微软雅黑" panose="020B0503020204020204" pitchFamily="34" charset="-122"/>
              </a:rPr>
              <a:t>CCB </a:t>
            </a:r>
            <a:r>
              <a:rPr lang="zh-CN" altLang="en-US" dirty="0">
                <a:solidFill>
                  <a:schemeClr val="accent1">
                    <a:lumMod val="50000"/>
                  </a:schemeClr>
                </a:solidFill>
                <a:latin typeface="微软雅黑" panose="020B0503020204020204" pitchFamily="34" charset="-122"/>
                <a:ea typeface="微软雅黑" panose="020B0503020204020204" pitchFamily="34" charset="-122"/>
              </a:rPr>
              <a:t>常见的不良反应为</a:t>
            </a:r>
            <a:r>
              <a:rPr lang="zh-CN" altLang="en-US" dirty="0">
                <a:solidFill>
                  <a:srgbClr val="FF0000"/>
                </a:solidFill>
                <a:latin typeface="微软雅黑" panose="020B0503020204020204" pitchFamily="34" charset="-122"/>
                <a:ea typeface="微软雅黑" panose="020B0503020204020204" pitchFamily="34" charset="-122"/>
              </a:rPr>
              <a:t>踝部水肿</a:t>
            </a:r>
            <a:r>
              <a:rPr lang="zh-CN" altLang="en-US" dirty="0">
                <a:solidFill>
                  <a:schemeClr val="accent1">
                    <a:lumMod val="50000"/>
                  </a:schemeClr>
                </a:solidFill>
                <a:latin typeface="微软雅黑" panose="020B0503020204020204" pitchFamily="34" charset="-122"/>
                <a:ea typeface="微软雅黑" panose="020B0503020204020204" pitchFamily="34" charset="-122"/>
              </a:rPr>
              <a:t>，可</a:t>
            </a:r>
            <a:r>
              <a:rPr lang="zh-CN" altLang="en-US" dirty="0">
                <a:solidFill>
                  <a:srgbClr val="FF0000"/>
                </a:solidFill>
                <a:latin typeface="微软雅黑" panose="020B0503020204020204" pitchFamily="34" charset="-122"/>
                <a:ea typeface="微软雅黑" panose="020B0503020204020204" pitchFamily="34" charset="-122"/>
              </a:rPr>
              <a:t>被</a:t>
            </a:r>
            <a:r>
              <a:rPr lang="en-US" altLang="zh-CN" dirty="0">
                <a:solidFill>
                  <a:srgbClr val="FF0000"/>
                </a:solidFill>
                <a:latin typeface="微软雅黑" panose="020B0503020204020204" pitchFamily="34" charset="-122"/>
                <a:ea typeface="微软雅黑" panose="020B0503020204020204" pitchFamily="34" charset="-122"/>
              </a:rPr>
              <a:t>A</a:t>
            </a:r>
            <a:r>
              <a:rPr lang="zh-CN" altLang="en-US" dirty="0">
                <a:solidFill>
                  <a:srgbClr val="FF0000"/>
                </a:solidFill>
                <a:latin typeface="微软雅黑" panose="020B0503020204020204" pitchFamily="34" charset="-122"/>
                <a:ea typeface="微软雅黑" panose="020B0503020204020204" pitchFamily="34" charset="-122"/>
              </a:rPr>
              <a:t>减轻或抵消</a:t>
            </a:r>
            <a:endParaRPr lang="en-US" altLang="zh-CN" dirty="0">
              <a:solidFill>
                <a:srgbClr val="FF0000"/>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id="{DE2E5A55-1190-4401-8117-F7637B488083}"/>
              </a:ext>
            </a:extLst>
          </p:cNvPr>
          <p:cNvSpPr/>
          <p:nvPr/>
        </p:nvSpPr>
        <p:spPr>
          <a:xfrm>
            <a:off x="5735960" y="4509078"/>
            <a:ext cx="4009930"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lvl="1">
              <a:lnSpc>
                <a:spcPct val="150000"/>
              </a:lnSpc>
            </a:pPr>
            <a:r>
              <a:rPr lang="en-US" altLang="zh-CN" dirty="0">
                <a:solidFill>
                  <a:schemeClr val="accent1">
                    <a:lumMod val="50000"/>
                  </a:schemeClr>
                </a:solidFill>
                <a:latin typeface="微软雅黑" panose="020B0503020204020204" pitchFamily="34" charset="-122"/>
                <a:ea typeface="微软雅黑" panose="020B0503020204020204" pitchFamily="34" charset="-122"/>
              </a:rPr>
              <a:t>CCB </a:t>
            </a:r>
            <a:r>
              <a:rPr lang="zh-CN" altLang="en-US" dirty="0">
                <a:solidFill>
                  <a:schemeClr val="accent1">
                    <a:lumMod val="50000"/>
                  </a:schemeClr>
                </a:solidFill>
                <a:latin typeface="微软雅黑" panose="020B0503020204020204" pitchFamily="34" charset="-122"/>
                <a:ea typeface="微软雅黑" panose="020B0503020204020204" pitchFamily="34" charset="-122"/>
              </a:rPr>
              <a:t>扩张血管和轻度增加心率的作用，</a:t>
            </a:r>
            <a:r>
              <a:rPr lang="zh-CN" altLang="en-US" dirty="0">
                <a:solidFill>
                  <a:srgbClr val="FF0000"/>
                </a:solidFill>
                <a:latin typeface="微软雅黑" panose="020B0503020204020204" pitchFamily="34" charset="-122"/>
                <a:ea typeface="微软雅黑" panose="020B0503020204020204" pitchFamily="34" charset="-122"/>
              </a:rPr>
              <a:t>抵消</a:t>
            </a:r>
            <a:r>
              <a:rPr lang="en-US" altLang="zh-CN" dirty="0">
                <a:solidFill>
                  <a:srgbClr val="FF0000"/>
                </a:solidFill>
                <a:latin typeface="微软雅黑" panose="020B0503020204020204" pitchFamily="34" charset="-122"/>
                <a:ea typeface="微软雅黑" panose="020B0503020204020204" pitchFamily="34" charset="-122"/>
              </a:rPr>
              <a:t>B</a:t>
            </a:r>
            <a:r>
              <a:rPr lang="zh-CN" altLang="en-US" dirty="0">
                <a:solidFill>
                  <a:srgbClr val="FF0000"/>
                </a:solidFill>
                <a:latin typeface="微软雅黑" panose="020B0503020204020204" pitchFamily="34" charset="-122"/>
                <a:ea typeface="微软雅黑" panose="020B0503020204020204" pitchFamily="34" charset="-122"/>
              </a:rPr>
              <a:t>缩血管及减慢心率</a:t>
            </a:r>
            <a:r>
              <a:rPr lang="zh-CN" altLang="en-US" dirty="0">
                <a:solidFill>
                  <a:schemeClr val="accent1">
                    <a:lumMod val="50000"/>
                  </a:schemeClr>
                </a:solidFill>
                <a:latin typeface="微软雅黑" panose="020B0503020204020204" pitchFamily="34" charset="-122"/>
                <a:ea typeface="微软雅黑" panose="020B0503020204020204" pitchFamily="34" charset="-122"/>
              </a:rPr>
              <a:t>的作用，联合使不良反应减轻。</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5" name="标题 1">
            <a:extLst>
              <a:ext uri="{FF2B5EF4-FFF2-40B4-BE49-F238E27FC236}">
                <a16:creationId xmlns:a16="http://schemas.microsoft.com/office/drawing/2014/main" id="{7B7819E5-A4DA-4136-B2E8-4260E4162F1D}"/>
              </a:ext>
            </a:extLst>
          </p:cNvPr>
          <p:cNvSpPr>
            <a:spLocks noGrp="1"/>
          </p:cNvSpPr>
          <p:nvPr>
            <p:ph type="title"/>
          </p:nvPr>
        </p:nvSpPr>
        <p:spPr>
          <a:xfrm>
            <a:off x="2234729" y="204894"/>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药</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Freeform 6">
            <a:extLst>
              <a:ext uri="{FF2B5EF4-FFF2-40B4-BE49-F238E27FC236}">
                <a16:creationId xmlns:a16="http://schemas.microsoft.com/office/drawing/2014/main" id="{65B50A9E-C6B3-45F7-9393-BB5E16ACB693}"/>
              </a:ext>
            </a:extLst>
          </p:cNvPr>
          <p:cNvSpPr>
            <a:spLocks/>
          </p:cNvSpPr>
          <p:nvPr/>
        </p:nvSpPr>
        <p:spPr bwMode="auto">
          <a:xfrm rot="2700000">
            <a:off x="3146404" y="2443187"/>
            <a:ext cx="1899880" cy="1906135"/>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7" name="Freeform 7">
            <a:extLst>
              <a:ext uri="{FF2B5EF4-FFF2-40B4-BE49-F238E27FC236}">
                <a16:creationId xmlns:a16="http://schemas.microsoft.com/office/drawing/2014/main" id="{1C65A2BC-D338-4D48-894C-470135D1F669}"/>
              </a:ext>
            </a:extLst>
          </p:cNvPr>
          <p:cNvSpPr>
            <a:spLocks/>
          </p:cNvSpPr>
          <p:nvPr/>
        </p:nvSpPr>
        <p:spPr bwMode="auto">
          <a:xfrm rot="2700000">
            <a:off x="4716825" y="3757113"/>
            <a:ext cx="1537493" cy="1542554"/>
          </a:xfrm>
          <a:custGeom>
            <a:avLst/>
            <a:gdLst>
              <a:gd name="T0" fmla="*/ 4570 w 5609"/>
              <a:gd name="T1" fmla="*/ 4570 h 5609"/>
              <a:gd name="T2" fmla="*/ 807 w 5609"/>
              <a:gd name="T3" fmla="*/ 4570 h 5609"/>
              <a:gd name="T4" fmla="*/ 30 w 5609"/>
              <a:gd name="T5" fmla="*/ 2575 h 5609"/>
              <a:gd name="T6" fmla="*/ 30 w 5609"/>
              <a:gd name="T7" fmla="*/ 30 h 5609"/>
              <a:gd name="T8" fmla="*/ 2574 w 5609"/>
              <a:gd name="T9" fmla="*/ 30 h 5609"/>
              <a:gd name="T10" fmla="*/ 4570 w 5609"/>
              <a:gd name="T11" fmla="*/ 807 h 5609"/>
              <a:gd name="T12" fmla="*/ 4570 w 5609"/>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09" h="5609">
                <a:moveTo>
                  <a:pt x="4570" y="4570"/>
                </a:moveTo>
                <a:cubicBezTo>
                  <a:pt x="3531" y="5609"/>
                  <a:pt x="1846" y="5609"/>
                  <a:pt x="807" y="4570"/>
                </a:cubicBezTo>
                <a:cubicBezTo>
                  <a:pt x="258" y="4022"/>
                  <a:pt x="0" y="3293"/>
                  <a:pt x="30" y="2575"/>
                </a:cubicBezTo>
                <a:lnTo>
                  <a:pt x="30" y="30"/>
                </a:lnTo>
                <a:lnTo>
                  <a:pt x="2574" y="30"/>
                </a:lnTo>
                <a:cubicBezTo>
                  <a:pt x="3293" y="0"/>
                  <a:pt x="4022" y="258"/>
                  <a:pt x="4570" y="807"/>
                </a:cubicBezTo>
                <a:cubicBezTo>
                  <a:pt x="5609" y="1846"/>
                  <a:pt x="5609" y="3531"/>
                  <a:pt x="4570" y="4570"/>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8" name="Freeform 5">
            <a:extLst>
              <a:ext uri="{FF2B5EF4-FFF2-40B4-BE49-F238E27FC236}">
                <a16:creationId xmlns:a16="http://schemas.microsoft.com/office/drawing/2014/main" id="{88A5EA99-4E67-463D-833B-EC0723B8A2DB}"/>
              </a:ext>
            </a:extLst>
          </p:cNvPr>
          <p:cNvSpPr>
            <a:spLocks/>
          </p:cNvSpPr>
          <p:nvPr/>
        </p:nvSpPr>
        <p:spPr bwMode="auto">
          <a:xfrm rot="2700000">
            <a:off x="4982579" y="2126278"/>
            <a:ext cx="1005987" cy="1009229"/>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sp>
        <p:nvSpPr>
          <p:cNvPr id="9" name="矩形 8">
            <a:extLst>
              <a:ext uri="{FF2B5EF4-FFF2-40B4-BE49-F238E27FC236}">
                <a16:creationId xmlns:a16="http://schemas.microsoft.com/office/drawing/2014/main" id="{4031E26D-75BB-42AD-A38D-73FEA742CCFE}"/>
              </a:ext>
            </a:extLst>
          </p:cNvPr>
          <p:cNvSpPr/>
          <p:nvPr/>
        </p:nvSpPr>
        <p:spPr>
          <a:xfrm>
            <a:off x="7153003" y="3159436"/>
            <a:ext cx="3118676" cy="707886"/>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合用</a:t>
            </a:r>
            <a:r>
              <a:rPr lang="zh-CN" altLang="en-US" sz="2000" dirty="0">
                <a:solidFill>
                  <a:srgbClr val="FF0000"/>
                </a:solidFill>
                <a:latin typeface="微软雅黑" panose="020B0503020204020204" pitchFamily="34" charset="-122"/>
                <a:ea typeface="微软雅黑" panose="020B0503020204020204" pitchFamily="34" charset="-122"/>
              </a:rPr>
              <a:t>降低高血压患者脑卒中发生的风险</a:t>
            </a:r>
          </a:p>
        </p:txBody>
      </p:sp>
      <p:grpSp>
        <p:nvGrpSpPr>
          <p:cNvPr id="13" name="Group 93">
            <a:extLst>
              <a:ext uri="{FF2B5EF4-FFF2-40B4-BE49-F238E27FC236}">
                <a16:creationId xmlns:a16="http://schemas.microsoft.com/office/drawing/2014/main" id="{A8F8DD47-278D-4159-91C7-C6573096B5D7}"/>
              </a:ext>
            </a:extLst>
          </p:cNvPr>
          <p:cNvGrpSpPr>
            <a:grpSpLocks noChangeAspect="1"/>
          </p:cNvGrpSpPr>
          <p:nvPr/>
        </p:nvGrpSpPr>
        <p:grpSpPr bwMode="auto">
          <a:xfrm>
            <a:off x="4926230" y="3279370"/>
            <a:ext cx="274504" cy="255758"/>
            <a:chOff x="2775" y="2062"/>
            <a:chExt cx="205" cy="191"/>
          </a:xfrm>
          <a:solidFill>
            <a:schemeClr val="bg1"/>
          </a:solidFill>
        </p:grpSpPr>
        <p:sp>
          <p:nvSpPr>
            <p:cNvPr id="14" name="Freeform 95">
              <a:extLst>
                <a:ext uri="{FF2B5EF4-FFF2-40B4-BE49-F238E27FC236}">
                  <a16:creationId xmlns:a16="http://schemas.microsoft.com/office/drawing/2014/main" id="{550AEFD1-3F7D-4AE5-AFF0-C2EB280385C6}"/>
                </a:ext>
              </a:extLst>
            </p:cNvPr>
            <p:cNvSpPr>
              <a:spLocks/>
            </p:cNvSpPr>
            <p:nvPr/>
          </p:nvSpPr>
          <p:spPr bwMode="auto">
            <a:xfrm>
              <a:off x="2775" y="2062"/>
              <a:ext cx="205" cy="160"/>
            </a:xfrm>
            <a:custGeom>
              <a:avLst/>
              <a:gdLst>
                <a:gd name="T0" fmla="*/ 67 w 85"/>
                <a:gd name="T1" fmla="*/ 19 h 66"/>
                <a:gd name="T2" fmla="*/ 63 w 85"/>
                <a:gd name="T3" fmla="*/ 23 h 66"/>
                <a:gd name="T4" fmla="*/ 30 w 85"/>
                <a:gd name="T5" fmla="*/ 53 h 66"/>
                <a:gd name="T6" fmla="*/ 28 w 85"/>
                <a:gd name="T7" fmla="*/ 54 h 66"/>
                <a:gd name="T8" fmla="*/ 1 w 85"/>
                <a:gd name="T9" fmla="*/ 45 h 66"/>
                <a:gd name="T10" fmla="*/ 0 w 85"/>
                <a:gd name="T11" fmla="*/ 44 h 66"/>
                <a:gd name="T12" fmla="*/ 1 w 85"/>
                <a:gd name="T13" fmla="*/ 43 h 66"/>
                <a:gd name="T14" fmla="*/ 14 w 85"/>
                <a:gd name="T15" fmla="*/ 36 h 66"/>
                <a:gd name="T16" fmla="*/ 84 w 85"/>
                <a:gd name="T17" fmla="*/ 1 h 66"/>
                <a:gd name="T18" fmla="*/ 84 w 85"/>
                <a:gd name="T19" fmla="*/ 1 h 66"/>
                <a:gd name="T20" fmla="*/ 85 w 85"/>
                <a:gd name="T21" fmla="*/ 2 h 66"/>
                <a:gd name="T22" fmla="*/ 85 w 85"/>
                <a:gd name="T23" fmla="*/ 3 h 66"/>
                <a:gd name="T24" fmla="*/ 71 w 85"/>
                <a:gd name="T25" fmla="*/ 62 h 66"/>
                <a:gd name="T26" fmla="*/ 70 w 85"/>
                <a:gd name="T27" fmla="*/ 65 h 66"/>
                <a:gd name="T28" fmla="*/ 68 w 85"/>
                <a:gd name="T29" fmla="*/ 66 h 66"/>
                <a:gd name="T30" fmla="*/ 38 w 85"/>
                <a:gd name="T31" fmla="*/ 57 h 66"/>
                <a:gd name="T32" fmla="*/ 37 w 85"/>
                <a:gd name="T33" fmla="*/ 56 h 66"/>
                <a:gd name="T34" fmla="*/ 37 w 85"/>
                <a:gd name="T35" fmla="*/ 55 h 66"/>
                <a:gd name="T36" fmla="*/ 45 w 85"/>
                <a:gd name="T37" fmla="*/ 46 h 66"/>
                <a:gd name="T38" fmla="*/ 67 w 85"/>
                <a:gd name="T39" fmla="*/ 20 h 66"/>
                <a:gd name="T40" fmla="*/ 67 w 85"/>
                <a:gd name="T41" fmla="*/ 20 h 66"/>
                <a:gd name="T42" fmla="*/ 67 w 85"/>
                <a:gd name="T43" fmla="*/ 1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5" h="66">
                  <a:moveTo>
                    <a:pt x="67" y="19"/>
                  </a:moveTo>
                  <a:cubicBezTo>
                    <a:pt x="66" y="21"/>
                    <a:pt x="65" y="22"/>
                    <a:pt x="63" y="23"/>
                  </a:cubicBezTo>
                  <a:cubicBezTo>
                    <a:pt x="52" y="33"/>
                    <a:pt x="41" y="43"/>
                    <a:pt x="30" y="53"/>
                  </a:cubicBezTo>
                  <a:cubicBezTo>
                    <a:pt x="29" y="54"/>
                    <a:pt x="29" y="54"/>
                    <a:pt x="28" y="54"/>
                  </a:cubicBezTo>
                  <a:cubicBezTo>
                    <a:pt x="19" y="51"/>
                    <a:pt x="10" y="48"/>
                    <a:pt x="1" y="45"/>
                  </a:cubicBezTo>
                  <a:cubicBezTo>
                    <a:pt x="0" y="45"/>
                    <a:pt x="0" y="44"/>
                    <a:pt x="0" y="44"/>
                  </a:cubicBezTo>
                  <a:cubicBezTo>
                    <a:pt x="0" y="44"/>
                    <a:pt x="0" y="43"/>
                    <a:pt x="1" y="43"/>
                  </a:cubicBezTo>
                  <a:cubicBezTo>
                    <a:pt x="5" y="41"/>
                    <a:pt x="10" y="39"/>
                    <a:pt x="14" y="36"/>
                  </a:cubicBezTo>
                  <a:cubicBezTo>
                    <a:pt x="37" y="24"/>
                    <a:pt x="61" y="13"/>
                    <a:pt x="84" y="1"/>
                  </a:cubicBezTo>
                  <a:cubicBezTo>
                    <a:pt x="84" y="1"/>
                    <a:pt x="84" y="1"/>
                    <a:pt x="84" y="1"/>
                  </a:cubicBezTo>
                  <a:cubicBezTo>
                    <a:pt x="85" y="0"/>
                    <a:pt x="85" y="1"/>
                    <a:pt x="85" y="2"/>
                  </a:cubicBezTo>
                  <a:cubicBezTo>
                    <a:pt x="85" y="2"/>
                    <a:pt x="85" y="2"/>
                    <a:pt x="85" y="3"/>
                  </a:cubicBezTo>
                  <a:cubicBezTo>
                    <a:pt x="80" y="22"/>
                    <a:pt x="75" y="42"/>
                    <a:pt x="71" y="62"/>
                  </a:cubicBezTo>
                  <a:cubicBezTo>
                    <a:pt x="70" y="63"/>
                    <a:pt x="70" y="64"/>
                    <a:pt x="70" y="65"/>
                  </a:cubicBezTo>
                  <a:cubicBezTo>
                    <a:pt x="70" y="66"/>
                    <a:pt x="69" y="66"/>
                    <a:pt x="68" y="66"/>
                  </a:cubicBezTo>
                  <a:cubicBezTo>
                    <a:pt x="58" y="63"/>
                    <a:pt x="48" y="60"/>
                    <a:pt x="38" y="57"/>
                  </a:cubicBezTo>
                  <a:cubicBezTo>
                    <a:pt x="38" y="57"/>
                    <a:pt x="37" y="57"/>
                    <a:pt x="37" y="56"/>
                  </a:cubicBezTo>
                  <a:cubicBezTo>
                    <a:pt x="37" y="56"/>
                    <a:pt x="37" y="56"/>
                    <a:pt x="37" y="55"/>
                  </a:cubicBezTo>
                  <a:cubicBezTo>
                    <a:pt x="40" y="52"/>
                    <a:pt x="42" y="49"/>
                    <a:pt x="45" y="46"/>
                  </a:cubicBezTo>
                  <a:cubicBezTo>
                    <a:pt x="52" y="38"/>
                    <a:pt x="60" y="29"/>
                    <a:pt x="67" y="20"/>
                  </a:cubicBezTo>
                  <a:cubicBezTo>
                    <a:pt x="67" y="20"/>
                    <a:pt x="67" y="20"/>
                    <a:pt x="67" y="20"/>
                  </a:cubicBezTo>
                  <a:cubicBezTo>
                    <a:pt x="67" y="19"/>
                    <a:pt x="67" y="19"/>
                    <a:pt x="67"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15" name="Freeform 96">
              <a:extLst>
                <a:ext uri="{FF2B5EF4-FFF2-40B4-BE49-F238E27FC236}">
                  <a16:creationId xmlns:a16="http://schemas.microsoft.com/office/drawing/2014/main" id="{53B7E083-7999-4ED4-8C2E-B965AE364199}"/>
                </a:ext>
              </a:extLst>
            </p:cNvPr>
            <p:cNvSpPr>
              <a:spLocks/>
            </p:cNvSpPr>
            <p:nvPr/>
          </p:nvSpPr>
          <p:spPr bwMode="auto">
            <a:xfrm>
              <a:off x="2864" y="2210"/>
              <a:ext cx="24" cy="43"/>
            </a:xfrm>
            <a:custGeom>
              <a:avLst/>
              <a:gdLst>
                <a:gd name="T0" fmla="*/ 0 w 10"/>
                <a:gd name="T1" fmla="*/ 9 h 18"/>
                <a:gd name="T2" fmla="*/ 0 w 10"/>
                <a:gd name="T3" fmla="*/ 1 h 18"/>
                <a:gd name="T4" fmla="*/ 1 w 10"/>
                <a:gd name="T5" fmla="*/ 0 h 18"/>
                <a:gd name="T6" fmla="*/ 9 w 10"/>
                <a:gd name="T7" fmla="*/ 3 h 18"/>
                <a:gd name="T8" fmla="*/ 10 w 10"/>
                <a:gd name="T9" fmla="*/ 4 h 18"/>
                <a:gd name="T10" fmla="*/ 2 w 10"/>
                <a:gd name="T11" fmla="*/ 17 h 18"/>
                <a:gd name="T12" fmla="*/ 1 w 10"/>
                <a:gd name="T13" fmla="*/ 17 h 18"/>
                <a:gd name="T14" fmla="*/ 0 w 10"/>
                <a:gd name="T15" fmla="*/ 18 h 18"/>
                <a:gd name="T16" fmla="*/ 0 w 10"/>
                <a:gd name="T17" fmla="*/ 17 h 18"/>
                <a:gd name="T18" fmla="*/ 0 w 10"/>
                <a:gd name="T19" fmla="*/ 13 h 18"/>
                <a:gd name="T20" fmla="*/ 0 w 10"/>
                <a:gd name="T21"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0" y="9"/>
                  </a:moveTo>
                  <a:cubicBezTo>
                    <a:pt x="0" y="6"/>
                    <a:pt x="0" y="4"/>
                    <a:pt x="0" y="1"/>
                  </a:cubicBezTo>
                  <a:cubicBezTo>
                    <a:pt x="0" y="0"/>
                    <a:pt x="0" y="0"/>
                    <a:pt x="1" y="0"/>
                  </a:cubicBezTo>
                  <a:cubicBezTo>
                    <a:pt x="4" y="1"/>
                    <a:pt x="7" y="2"/>
                    <a:pt x="9" y="3"/>
                  </a:cubicBezTo>
                  <a:cubicBezTo>
                    <a:pt x="10" y="3"/>
                    <a:pt x="10" y="3"/>
                    <a:pt x="10" y="4"/>
                  </a:cubicBezTo>
                  <a:cubicBezTo>
                    <a:pt x="7" y="9"/>
                    <a:pt x="4" y="13"/>
                    <a:pt x="2" y="17"/>
                  </a:cubicBezTo>
                  <a:cubicBezTo>
                    <a:pt x="2" y="17"/>
                    <a:pt x="2" y="17"/>
                    <a:pt x="1" y="17"/>
                  </a:cubicBezTo>
                  <a:cubicBezTo>
                    <a:pt x="1" y="18"/>
                    <a:pt x="1" y="18"/>
                    <a:pt x="0" y="18"/>
                  </a:cubicBezTo>
                  <a:cubicBezTo>
                    <a:pt x="0" y="18"/>
                    <a:pt x="0" y="17"/>
                    <a:pt x="0" y="17"/>
                  </a:cubicBezTo>
                  <a:cubicBezTo>
                    <a:pt x="0" y="16"/>
                    <a:pt x="0" y="14"/>
                    <a:pt x="0" y="13"/>
                  </a:cubicBezTo>
                  <a:cubicBezTo>
                    <a:pt x="0" y="12"/>
                    <a:pt x="0" y="10"/>
                    <a:pt x="0"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grpSp>
        <p:nvGrpSpPr>
          <p:cNvPr id="16" name="Group 15">
            <a:extLst>
              <a:ext uri="{FF2B5EF4-FFF2-40B4-BE49-F238E27FC236}">
                <a16:creationId xmlns:a16="http://schemas.microsoft.com/office/drawing/2014/main" id="{03F9E28E-8BC1-4AB6-8EB3-FC5D27682AA6}"/>
              </a:ext>
            </a:extLst>
          </p:cNvPr>
          <p:cNvGrpSpPr>
            <a:grpSpLocks noChangeAspect="1"/>
          </p:cNvGrpSpPr>
          <p:nvPr/>
        </p:nvGrpSpPr>
        <p:grpSpPr bwMode="auto">
          <a:xfrm>
            <a:off x="5326734" y="2851445"/>
            <a:ext cx="291157" cy="275126"/>
            <a:chOff x="864" y="477"/>
            <a:chExt cx="563" cy="532"/>
          </a:xfrm>
          <a:solidFill>
            <a:schemeClr val="bg1"/>
          </a:solidFill>
        </p:grpSpPr>
        <p:sp>
          <p:nvSpPr>
            <p:cNvPr id="17" name="Freeform 17">
              <a:extLst>
                <a:ext uri="{FF2B5EF4-FFF2-40B4-BE49-F238E27FC236}">
                  <a16:creationId xmlns:a16="http://schemas.microsoft.com/office/drawing/2014/main" id="{727A1881-BDDC-4B3E-8099-12CDE40394E7}"/>
                </a:ext>
              </a:extLst>
            </p:cNvPr>
            <p:cNvSpPr>
              <a:spLocks/>
            </p:cNvSpPr>
            <p:nvPr/>
          </p:nvSpPr>
          <p:spPr bwMode="auto">
            <a:xfrm>
              <a:off x="912" y="477"/>
              <a:ext cx="515" cy="532"/>
            </a:xfrm>
            <a:custGeom>
              <a:avLst/>
              <a:gdLst>
                <a:gd name="T0" fmla="*/ 66 w 216"/>
                <a:gd name="T1" fmla="*/ 37 h 223"/>
                <a:gd name="T2" fmla="*/ 65 w 216"/>
                <a:gd name="T3" fmla="*/ 36 h 223"/>
                <a:gd name="T4" fmla="*/ 62 w 216"/>
                <a:gd name="T5" fmla="*/ 32 h 223"/>
                <a:gd name="T6" fmla="*/ 50 w 216"/>
                <a:gd name="T7" fmla="*/ 24 h 223"/>
                <a:gd name="T8" fmla="*/ 49 w 216"/>
                <a:gd name="T9" fmla="*/ 23 h 223"/>
                <a:gd name="T10" fmla="*/ 172 w 216"/>
                <a:gd name="T11" fmla="*/ 34 h 223"/>
                <a:gd name="T12" fmla="*/ 185 w 216"/>
                <a:gd name="T13" fmla="*/ 170 h 223"/>
                <a:gd name="T14" fmla="*/ 52 w 216"/>
                <a:gd name="T15" fmla="*/ 197 h 223"/>
                <a:gd name="T16" fmla="*/ 6 w 216"/>
                <a:gd name="T17" fmla="*/ 140 h 223"/>
                <a:gd name="T18" fmla="*/ 3 w 216"/>
                <a:gd name="T19" fmla="*/ 92 h 223"/>
                <a:gd name="T20" fmla="*/ 15 w 216"/>
                <a:gd name="T21" fmla="*/ 99 h 223"/>
                <a:gd name="T22" fmla="*/ 18 w 216"/>
                <a:gd name="T23" fmla="*/ 102 h 223"/>
                <a:gd name="T24" fmla="*/ 22 w 216"/>
                <a:gd name="T25" fmla="*/ 102 h 223"/>
                <a:gd name="T26" fmla="*/ 55 w 216"/>
                <a:gd name="T27" fmla="*/ 175 h 223"/>
                <a:gd name="T28" fmla="*/ 116 w 216"/>
                <a:gd name="T29" fmla="*/ 190 h 223"/>
                <a:gd name="T30" fmla="*/ 183 w 216"/>
                <a:gd name="T31" fmla="*/ 88 h 223"/>
                <a:gd name="T32" fmla="*/ 166 w 216"/>
                <a:gd name="T33" fmla="*/ 56 h 223"/>
                <a:gd name="T34" fmla="*/ 136 w 216"/>
                <a:gd name="T35" fmla="*/ 34 h 223"/>
                <a:gd name="T36" fmla="*/ 101 w 216"/>
                <a:gd name="T37" fmla="*/ 27 h 223"/>
                <a:gd name="T38" fmla="*/ 66 w 216"/>
                <a:gd name="T39" fmla="*/ 3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6" h="223">
                  <a:moveTo>
                    <a:pt x="66" y="37"/>
                  </a:moveTo>
                  <a:cubicBezTo>
                    <a:pt x="65" y="36"/>
                    <a:pt x="65" y="36"/>
                    <a:pt x="65" y="36"/>
                  </a:cubicBezTo>
                  <a:cubicBezTo>
                    <a:pt x="66" y="34"/>
                    <a:pt x="64" y="33"/>
                    <a:pt x="62" y="32"/>
                  </a:cubicBezTo>
                  <a:cubicBezTo>
                    <a:pt x="58" y="30"/>
                    <a:pt x="54" y="27"/>
                    <a:pt x="50" y="24"/>
                  </a:cubicBezTo>
                  <a:cubicBezTo>
                    <a:pt x="50" y="24"/>
                    <a:pt x="50" y="23"/>
                    <a:pt x="49" y="23"/>
                  </a:cubicBezTo>
                  <a:cubicBezTo>
                    <a:pt x="83" y="1"/>
                    <a:pt x="135" y="0"/>
                    <a:pt x="172" y="34"/>
                  </a:cubicBezTo>
                  <a:cubicBezTo>
                    <a:pt x="211" y="70"/>
                    <a:pt x="216" y="129"/>
                    <a:pt x="185" y="170"/>
                  </a:cubicBezTo>
                  <a:cubicBezTo>
                    <a:pt x="154" y="212"/>
                    <a:pt x="97" y="223"/>
                    <a:pt x="52" y="197"/>
                  </a:cubicBezTo>
                  <a:cubicBezTo>
                    <a:pt x="29" y="183"/>
                    <a:pt x="14" y="164"/>
                    <a:pt x="6" y="140"/>
                  </a:cubicBezTo>
                  <a:cubicBezTo>
                    <a:pt x="2" y="126"/>
                    <a:pt x="0" y="100"/>
                    <a:pt x="3" y="92"/>
                  </a:cubicBezTo>
                  <a:cubicBezTo>
                    <a:pt x="7" y="94"/>
                    <a:pt x="11" y="97"/>
                    <a:pt x="15" y="99"/>
                  </a:cubicBezTo>
                  <a:cubicBezTo>
                    <a:pt x="16" y="100"/>
                    <a:pt x="17" y="101"/>
                    <a:pt x="18" y="102"/>
                  </a:cubicBezTo>
                  <a:cubicBezTo>
                    <a:pt x="19" y="102"/>
                    <a:pt x="21" y="102"/>
                    <a:pt x="22" y="102"/>
                  </a:cubicBezTo>
                  <a:cubicBezTo>
                    <a:pt x="20" y="132"/>
                    <a:pt x="31" y="156"/>
                    <a:pt x="55" y="175"/>
                  </a:cubicBezTo>
                  <a:cubicBezTo>
                    <a:pt x="73" y="188"/>
                    <a:pt x="94" y="193"/>
                    <a:pt x="116" y="190"/>
                  </a:cubicBezTo>
                  <a:cubicBezTo>
                    <a:pt x="164" y="182"/>
                    <a:pt x="195" y="135"/>
                    <a:pt x="183" y="88"/>
                  </a:cubicBezTo>
                  <a:cubicBezTo>
                    <a:pt x="179" y="76"/>
                    <a:pt x="174" y="65"/>
                    <a:pt x="166" y="56"/>
                  </a:cubicBezTo>
                  <a:cubicBezTo>
                    <a:pt x="158" y="47"/>
                    <a:pt x="148" y="39"/>
                    <a:pt x="136" y="34"/>
                  </a:cubicBezTo>
                  <a:cubicBezTo>
                    <a:pt x="125" y="29"/>
                    <a:pt x="113" y="27"/>
                    <a:pt x="101" y="27"/>
                  </a:cubicBezTo>
                  <a:cubicBezTo>
                    <a:pt x="88" y="28"/>
                    <a:pt x="77" y="31"/>
                    <a:pt x="6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18" name="Freeform 18">
              <a:extLst>
                <a:ext uri="{FF2B5EF4-FFF2-40B4-BE49-F238E27FC236}">
                  <a16:creationId xmlns:a16="http://schemas.microsoft.com/office/drawing/2014/main" id="{3A1EE8E0-19F6-431F-BDBB-E6FCB43F907E}"/>
                </a:ext>
              </a:extLst>
            </p:cNvPr>
            <p:cNvSpPr>
              <a:spLocks/>
            </p:cNvSpPr>
            <p:nvPr/>
          </p:nvSpPr>
          <p:spPr bwMode="auto">
            <a:xfrm>
              <a:off x="864" y="508"/>
              <a:ext cx="339" cy="272"/>
            </a:xfrm>
            <a:custGeom>
              <a:avLst/>
              <a:gdLst>
                <a:gd name="T0" fmla="*/ 123 w 142"/>
                <a:gd name="T1" fmla="*/ 114 h 114"/>
                <a:gd name="T2" fmla="*/ 114 w 142"/>
                <a:gd name="T3" fmla="*/ 111 h 114"/>
                <a:gd name="T4" fmla="*/ 86 w 142"/>
                <a:gd name="T5" fmla="*/ 92 h 114"/>
                <a:gd name="T6" fmla="*/ 60 w 142"/>
                <a:gd name="T7" fmla="*/ 75 h 114"/>
                <a:gd name="T8" fmla="*/ 57 w 142"/>
                <a:gd name="T9" fmla="*/ 74 h 114"/>
                <a:gd name="T10" fmla="*/ 42 w 142"/>
                <a:gd name="T11" fmla="*/ 78 h 114"/>
                <a:gd name="T12" fmla="*/ 40 w 142"/>
                <a:gd name="T13" fmla="*/ 78 h 114"/>
                <a:gd name="T14" fmla="*/ 4 w 142"/>
                <a:gd name="T15" fmla="*/ 53 h 114"/>
                <a:gd name="T16" fmla="*/ 0 w 142"/>
                <a:gd name="T17" fmla="*/ 46 h 114"/>
                <a:gd name="T18" fmla="*/ 7 w 142"/>
                <a:gd name="T19" fmla="*/ 40 h 114"/>
                <a:gd name="T20" fmla="*/ 26 w 142"/>
                <a:gd name="T21" fmla="*/ 37 h 114"/>
                <a:gd name="T22" fmla="*/ 31 w 142"/>
                <a:gd name="T23" fmla="*/ 28 h 114"/>
                <a:gd name="T24" fmla="*/ 28 w 142"/>
                <a:gd name="T25" fmla="*/ 8 h 114"/>
                <a:gd name="T26" fmla="*/ 31 w 142"/>
                <a:gd name="T27" fmla="*/ 1 h 114"/>
                <a:gd name="T28" fmla="*/ 39 w 142"/>
                <a:gd name="T29" fmla="*/ 1 h 114"/>
                <a:gd name="T30" fmla="*/ 52 w 142"/>
                <a:gd name="T31" fmla="*/ 11 h 114"/>
                <a:gd name="T32" fmla="*/ 75 w 142"/>
                <a:gd name="T33" fmla="*/ 26 h 114"/>
                <a:gd name="T34" fmla="*/ 76 w 142"/>
                <a:gd name="T35" fmla="*/ 28 h 114"/>
                <a:gd name="T36" fmla="*/ 78 w 142"/>
                <a:gd name="T37" fmla="*/ 45 h 114"/>
                <a:gd name="T38" fmla="*/ 79 w 142"/>
                <a:gd name="T39" fmla="*/ 46 h 114"/>
                <a:gd name="T40" fmla="*/ 122 w 142"/>
                <a:gd name="T41" fmla="*/ 75 h 114"/>
                <a:gd name="T42" fmla="*/ 134 w 142"/>
                <a:gd name="T43" fmla="*/ 83 h 114"/>
                <a:gd name="T44" fmla="*/ 140 w 142"/>
                <a:gd name="T45" fmla="*/ 101 h 114"/>
                <a:gd name="T46" fmla="*/ 126 w 142"/>
                <a:gd name="T47" fmla="*/ 114 h 114"/>
                <a:gd name="T48" fmla="*/ 123 w 142"/>
                <a:gd name="T49" fmla="*/ 11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2" h="114">
                  <a:moveTo>
                    <a:pt x="123" y="114"/>
                  </a:moveTo>
                  <a:cubicBezTo>
                    <a:pt x="120" y="114"/>
                    <a:pt x="117" y="113"/>
                    <a:pt x="114" y="111"/>
                  </a:cubicBezTo>
                  <a:cubicBezTo>
                    <a:pt x="105" y="105"/>
                    <a:pt x="95" y="98"/>
                    <a:pt x="86" y="92"/>
                  </a:cubicBezTo>
                  <a:cubicBezTo>
                    <a:pt x="77" y="86"/>
                    <a:pt x="69" y="81"/>
                    <a:pt x="60" y="75"/>
                  </a:cubicBezTo>
                  <a:cubicBezTo>
                    <a:pt x="59" y="74"/>
                    <a:pt x="58" y="74"/>
                    <a:pt x="57" y="74"/>
                  </a:cubicBezTo>
                  <a:cubicBezTo>
                    <a:pt x="52" y="76"/>
                    <a:pt x="47" y="77"/>
                    <a:pt x="42" y="78"/>
                  </a:cubicBezTo>
                  <a:cubicBezTo>
                    <a:pt x="41" y="78"/>
                    <a:pt x="40" y="78"/>
                    <a:pt x="40" y="78"/>
                  </a:cubicBezTo>
                  <a:cubicBezTo>
                    <a:pt x="28" y="70"/>
                    <a:pt x="16" y="62"/>
                    <a:pt x="4" y="53"/>
                  </a:cubicBezTo>
                  <a:cubicBezTo>
                    <a:pt x="1" y="51"/>
                    <a:pt x="0" y="49"/>
                    <a:pt x="0" y="46"/>
                  </a:cubicBezTo>
                  <a:cubicBezTo>
                    <a:pt x="1" y="43"/>
                    <a:pt x="3" y="41"/>
                    <a:pt x="7" y="40"/>
                  </a:cubicBezTo>
                  <a:cubicBezTo>
                    <a:pt x="13" y="39"/>
                    <a:pt x="19" y="38"/>
                    <a:pt x="26" y="37"/>
                  </a:cubicBezTo>
                  <a:cubicBezTo>
                    <a:pt x="30" y="36"/>
                    <a:pt x="32" y="32"/>
                    <a:pt x="31" y="28"/>
                  </a:cubicBezTo>
                  <a:cubicBezTo>
                    <a:pt x="30" y="21"/>
                    <a:pt x="29" y="15"/>
                    <a:pt x="28" y="8"/>
                  </a:cubicBezTo>
                  <a:cubicBezTo>
                    <a:pt x="27" y="5"/>
                    <a:pt x="28" y="3"/>
                    <a:pt x="31" y="1"/>
                  </a:cubicBezTo>
                  <a:cubicBezTo>
                    <a:pt x="33" y="0"/>
                    <a:pt x="36" y="0"/>
                    <a:pt x="39" y="1"/>
                  </a:cubicBezTo>
                  <a:cubicBezTo>
                    <a:pt x="43" y="4"/>
                    <a:pt x="48" y="7"/>
                    <a:pt x="52" y="11"/>
                  </a:cubicBezTo>
                  <a:cubicBezTo>
                    <a:pt x="60" y="16"/>
                    <a:pt x="67" y="21"/>
                    <a:pt x="75" y="26"/>
                  </a:cubicBezTo>
                  <a:cubicBezTo>
                    <a:pt x="75" y="26"/>
                    <a:pt x="76" y="27"/>
                    <a:pt x="76" y="28"/>
                  </a:cubicBezTo>
                  <a:cubicBezTo>
                    <a:pt x="77" y="34"/>
                    <a:pt x="77" y="39"/>
                    <a:pt x="78" y="45"/>
                  </a:cubicBezTo>
                  <a:cubicBezTo>
                    <a:pt x="78" y="45"/>
                    <a:pt x="79" y="46"/>
                    <a:pt x="79" y="46"/>
                  </a:cubicBezTo>
                  <a:cubicBezTo>
                    <a:pt x="94" y="56"/>
                    <a:pt x="108" y="65"/>
                    <a:pt x="122" y="75"/>
                  </a:cubicBezTo>
                  <a:cubicBezTo>
                    <a:pt x="126" y="78"/>
                    <a:pt x="130" y="80"/>
                    <a:pt x="134" y="83"/>
                  </a:cubicBezTo>
                  <a:cubicBezTo>
                    <a:pt x="139" y="87"/>
                    <a:pt x="142" y="94"/>
                    <a:pt x="140" y="101"/>
                  </a:cubicBezTo>
                  <a:cubicBezTo>
                    <a:pt x="138" y="107"/>
                    <a:pt x="132" y="113"/>
                    <a:pt x="126" y="114"/>
                  </a:cubicBezTo>
                  <a:cubicBezTo>
                    <a:pt x="125" y="114"/>
                    <a:pt x="124" y="114"/>
                    <a:pt x="1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19" name="Freeform 19">
              <a:extLst>
                <a:ext uri="{FF2B5EF4-FFF2-40B4-BE49-F238E27FC236}">
                  <a16:creationId xmlns:a16="http://schemas.microsoft.com/office/drawing/2014/main" id="{BC53FA31-7EEA-4857-A3E5-1D3533736230}"/>
                </a:ext>
              </a:extLst>
            </p:cNvPr>
            <p:cNvSpPr>
              <a:spLocks/>
            </p:cNvSpPr>
            <p:nvPr/>
          </p:nvSpPr>
          <p:spPr bwMode="auto">
            <a:xfrm>
              <a:off x="1017" y="589"/>
              <a:ext cx="291" cy="301"/>
            </a:xfrm>
            <a:custGeom>
              <a:avLst/>
              <a:gdLst>
                <a:gd name="T0" fmla="*/ 2 w 122"/>
                <a:gd name="T1" fmla="*/ 57 h 126"/>
                <a:gd name="T2" fmla="*/ 3 w 122"/>
                <a:gd name="T3" fmla="*/ 58 h 126"/>
                <a:gd name="T4" fmla="*/ 22 w 122"/>
                <a:gd name="T5" fmla="*/ 70 h 126"/>
                <a:gd name="T6" fmla="*/ 23 w 122"/>
                <a:gd name="T7" fmla="*/ 72 h 126"/>
                <a:gd name="T8" fmla="*/ 50 w 122"/>
                <a:gd name="T9" fmla="*/ 98 h 126"/>
                <a:gd name="T10" fmla="*/ 87 w 122"/>
                <a:gd name="T11" fmla="*/ 88 h 126"/>
                <a:gd name="T12" fmla="*/ 97 w 122"/>
                <a:gd name="T13" fmla="*/ 58 h 126"/>
                <a:gd name="T14" fmla="*/ 76 w 122"/>
                <a:gd name="T15" fmla="*/ 29 h 126"/>
                <a:gd name="T16" fmla="*/ 57 w 122"/>
                <a:gd name="T17" fmla="*/ 25 h 126"/>
                <a:gd name="T18" fmla="*/ 56 w 122"/>
                <a:gd name="T19" fmla="*/ 25 h 126"/>
                <a:gd name="T20" fmla="*/ 49 w 122"/>
                <a:gd name="T21" fmla="*/ 23 h 126"/>
                <a:gd name="T22" fmla="*/ 33 w 122"/>
                <a:gd name="T23" fmla="*/ 12 h 126"/>
                <a:gd name="T24" fmla="*/ 32 w 122"/>
                <a:gd name="T25" fmla="*/ 11 h 126"/>
                <a:gd name="T26" fmla="*/ 102 w 122"/>
                <a:gd name="T27" fmla="*/ 23 h 126"/>
                <a:gd name="T28" fmla="*/ 106 w 122"/>
                <a:gd name="T29" fmla="*/ 96 h 126"/>
                <a:gd name="T30" fmla="*/ 35 w 122"/>
                <a:gd name="T31" fmla="*/ 114 h 126"/>
                <a:gd name="T32" fmla="*/ 2 w 122"/>
                <a:gd name="T33" fmla="*/ 57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 h="126">
                  <a:moveTo>
                    <a:pt x="2" y="57"/>
                  </a:moveTo>
                  <a:cubicBezTo>
                    <a:pt x="3" y="57"/>
                    <a:pt x="3" y="57"/>
                    <a:pt x="3" y="58"/>
                  </a:cubicBezTo>
                  <a:cubicBezTo>
                    <a:pt x="9" y="62"/>
                    <a:pt x="16" y="66"/>
                    <a:pt x="22" y="70"/>
                  </a:cubicBezTo>
                  <a:cubicBezTo>
                    <a:pt x="23" y="71"/>
                    <a:pt x="23" y="71"/>
                    <a:pt x="23" y="72"/>
                  </a:cubicBezTo>
                  <a:cubicBezTo>
                    <a:pt x="27" y="85"/>
                    <a:pt x="36" y="95"/>
                    <a:pt x="50" y="98"/>
                  </a:cubicBezTo>
                  <a:cubicBezTo>
                    <a:pt x="64" y="102"/>
                    <a:pt x="77" y="98"/>
                    <a:pt x="87" y="88"/>
                  </a:cubicBezTo>
                  <a:cubicBezTo>
                    <a:pt x="95" y="79"/>
                    <a:pt x="98" y="69"/>
                    <a:pt x="97" y="58"/>
                  </a:cubicBezTo>
                  <a:cubicBezTo>
                    <a:pt x="95" y="45"/>
                    <a:pt x="88" y="35"/>
                    <a:pt x="76" y="29"/>
                  </a:cubicBezTo>
                  <a:cubicBezTo>
                    <a:pt x="70" y="25"/>
                    <a:pt x="64" y="24"/>
                    <a:pt x="57" y="25"/>
                  </a:cubicBezTo>
                  <a:cubicBezTo>
                    <a:pt x="57" y="25"/>
                    <a:pt x="56" y="25"/>
                    <a:pt x="56" y="25"/>
                  </a:cubicBezTo>
                  <a:cubicBezTo>
                    <a:pt x="54" y="26"/>
                    <a:pt x="51" y="25"/>
                    <a:pt x="49" y="23"/>
                  </a:cubicBezTo>
                  <a:cubicBezTo>
                    <a:pt x="44" y="19"/>
                    <a:pt x="39" y="16"/>
                    <a:pt x="33" y="12"/>
                  </a:cubicBezTo>
                  <a:cubicBezTo>
                    <a:pt x="33" y="12"/>
                    <a:pt x="33" y="12"/>
                    <a:pt x="32" y="11"/>
                  </a:cubicBezTo>
                  <a:cubicBezTo>
                    <a:pt x="53" y="0"/>
                    <a:pt x="82" y="2"/>
                    <a:pt x="102" y="23"/>
                  </a:cubicBezTo>
                  <a:cubicBezTo>
                    <a:pt x="120" y="43"/>
                    <a:pt x="122" y="73"/>
                    <a:pt x="106" y="96"/>
                  </a:cubicBezTo>
                  <a:cubicBezTo>
                    <a:pt x="90" y="118"/>
                    <a:pt x="61" y="126"/>
                    <a:pt x="35" y="114"/>
                  </a:cubicBezTo>
                  <a:cubicBezTo>
                    <a:pt x="10" y="102"/>
                    <a:pt x="0" y="77"/>
                    <a:pt x="2"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20" name="矩形 3">
            <a:extLst>
              <a:ext uri="{FF2B5EF4-FFF2-40B4-BE49-F238E27FC236}">
                <a16:creationId xmlns:a16="http://schemas.microsoft.com/office/drawing/2014/main" id="{F320946D-4F8A-4600-94AA-9E518E1AD0BA}"/>
              </a:ext>
            </a:extLst>
          </p:cNvPr>
          <p:cNvSpPr>
            <a:spLocks noChangeArrowheads="1"/>
          </p:cNvSpPr>
          <p:nvPr/>
        </p:nvSpPr>
        <p:spPr bwMode="auto">
          <a:xfrm>
            <a:off x="5040928" y="2414853"/>
            <a:ext cx="925691" cy="400110"/>
          </a:xfrm>
          <a:prstGeom prst="rect">
            <a:avLst/>
          </a:prstGeom>
        </p:spPr>
        <p:txBody>
          <a:bodyPr wrap="squar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C+A</a:t>
            </a:r>
            <a:endPar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21" name="Freeform 13">
            <a:extLst>
              <a:ext uri="{FF2B5EF4-FFF2-40B4-BE49-F238E27FC236}">
                <a16:creationId xmlns:a16="http://schemas.microsoft.com/office/drawing/2014/main" id="{564038C4-DBFC-4320-95E9-A78D60105902}"/>
              </a:ext>
            </a:extLst>
          </p:cNvPr>
          <p:cNvSpPr>
            <a:spLocks noEditPoints="1"/>
          </p:cNvSpPr>
          <p:nvPr/>
        </p:nvSpPr>
        <p:spPr bwMode="auto">
          <a:xfrm>
            <a:off x="5368854" y="3663809"/>
            <a:ext cx="252464" cy="246988"/>
          </a:xfrm>
          <a:custGeom>
            <a:avLst/>
            <a:gdLst>
              <a:gd name="T0" fmla="*/ 123 w 192"/>
              <a:gd name="T1" fmla="*/ 175 h 188"/>
              <a:gd name="T2" fmla="*/ 123 w 192"/>
              <a:gd name="T3" fmla="*/ 148 h 188"/>
              <a:gd name="T4" fmla="*/ 68 w 192"/>
              <a:gd name="T5" fmla="*/ 149 h 188"/>
              <a:gd name="T6" fmla="*/ 68 w 192"/>
              <a:gd name="T7" fmla="*/ 176 h 188"/>
              <a:gd name="T8" fmla="*/ 56 w 192"/>
              <a:gd name="T9" fmla="*/ 182 h 188"/>
              <a:gd name="T10" fmla="*/ 60 w 192"/>
              <a:gd name="T11" fmla="*/ 188 h 188"/>
              <a:gd name="T12" fmla="*/ 130 w 192"/>
              <a:gd name="T13" fmla="*/ 188 h 188"/>
              <a:gd name="T14" fmla="*/ 135 w 192"/>
              <a:gd name="T15" fmla="*/ 183 h 188"/>
              <a:gd name="T16" fmla="*/ 123 w 192"/>
              <a:gd name="T17" fmla="*/ 175 h 188"/>
              <a:gd name="T18" fmla="*/ 173 w 192"/>
              <a:gd name="T19" fmla="*/ 0 h 188"/>
              <a:gd name="T20" fmla="*/ 18 w 192"/>
              <a:gd name="T21" fmla="*/ 0 h 188"/>
              <a:gd name="T22" fmla="*/ 0 w 192"/>
              <a:gd name="T23" fmla="*/ 19 h 188"/>
              <a:gd name="T24" fmla="*/ 0 w 192"/>
              <a:gd name="T25" fmla="*/ 126 h 188"/>
              <a:gd name="T26" fmla="*/ 18 w 192"/>
              <a:gd name="T27" fmla="*/ 144 h 188"/>
              <a:gd name="T28" fmla="*/ 173 w 192"/>
              <a:gd name="T29" fmla="*/ 144 h 188"/>
              <a:gd name="T30" fmla="*/ 192 w 192"/>
              <a:gd name="T31" fmla="*/ 126 h 188"/>
              <a:gd name="T32" fmla="*/ 192 w 192"/>
              <a:gd name="T33" fmla="*/ 19 h 188"/>
              <a:gd name="T34" fmla="*/ 173 w 192"/>
              <a:gd name="T35" fmla="*/ 0 h 188"/>
              <a:gd name="T36" fmla="*/ 180 w 192"/>
              <a:gd name="T37" fmla="*/ 100 h 188"/>
              <a:gd name="T38" fmla="*/ 167 w 192"/>
              <a:gd name="T39" fmla="*/ 112 h 188"/>
              <a:gd name="T40" fmla="*/ 24 w 192"/>
              <a:gd name="T41" fmla="*/ 112 h 188"/>
              <a:gd name="T42" fmla="*/ 11 w 192"/>
              <a:gd name="T43" fmla="*/ 100 h 188"/>
              <a:gd name="T44" fmla="*/ 11 w 192"/>
              <a:gd name="T45" fmla="*/ 25 h 188"/>
              <a:gd name="T46" fmla="*/ 24 w 192"/>
              <a:gd name="T47" fmla="*/ 12 h 188"/>
              <a:gd name="T48" fmla="*/ 167 w 192"/>
              <a:gd name="T49" fmla="*/ 12 h 188"/>
              <a:gd name="T50" fmla="*/ 180 w 192"/>
              <a:gd name="T51" fmla="*/ 25 h 188"/>
              <a:gd name="T52" fmla="*/ 180 w 192"/>
              <a:gd name="T53" fmla="*/ 10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2" h="188">
                <a:moveTo>
                  <a:pt x="123" y="175"/>
                </a:moveTo>
                <a:cubicBezTo>
                  <a:pt x="123" y="148"/>
                  <a:pt x="123" y="148"/>
                  <a:pt x="123" y="148"/>
                </a:cubicBezTo>
                <a:cubicBezTo>
                  <a:pt x="68" y="149"/>
                  <a:pt x="68" y="149"/>
                  <a:pt x="68" y="149"/>
                </a:cubicBezTo>
                <a:cubicBezTo>
                  <a:pt x="68" y="176"/>
                  <a:pt x="68" y="176"/>
                  <a:pt x="68" y="176"/>
                </a:cubicBezTo>
                <a:cubicBezTo>
                  <a:pt x="56" y="182"/>
                  <a:pt x="56" y="182"/>
                  <a:pt x="56" y="182"/>
                </a:cubicBezTo>
                <a:cubicBezTo>
                  <a:pt x="56" y="182"/>
                  <a:pt x="53" y="188"/>
                  <a:pt x="60" y="188"/>
                </a:cubicBezTo>
                <a:cubicBezTo>
                  <a:pt x="130" y="188"/>
                  <a:pt x="130" y="188"/>
                  <a:pt x="130" y="188"/>
                </a:cubicBezTo>
                <a:cubicBezTo>
                  <a:pt x="130" y="188"/>
                  <a:pt x="138" y="185"/>
                  <a:pt x="135" y="183"/>
                </a:cubicBezTo>
                <a:cubicBezTo>
                  <a:pt x="133" y="180"/>
                  <a:pt x="123" y="175"/>
                  <a:pt x="123" y="175"/>
                </a:cubicBezTo>
                <a:close/>
                <a:moveTo>
                  <a:pt x="173" y="0"/>
                </a:moveTo>
                <a:cubicBezTo>
                  <a:pt x="18" y="0"/>
                  <a:pt x="18" y="0"/>
                  <a:pt x="18" y="0"/>
                </a:cubicBezTo>
                <a:cubicBezTo>
                  <a:pt x="8" y="0"/>
                  <a:pt x="0" y="9"/>
                  <a:pt x="0" y="19"/>
                </a:cubicBezTo>
                <a:cubicBezTo>
                  <a:pt x="0" y="126"/>
                  <a:pt x="0" y="126"/>
                  <a:pt x="0" y="126"/>
                </a:cubicBezTo>
                <a:cubicBezTo>
                  <a:pt x="0" y="136"/>
                  <a:pt x="8" y="144"/>
                  <a:pt x="18" y="144"/>
                </a:cubicBezTo>
                <a:cubicBezTo>
                  <a:pt x="173" y="144"/>
                  <a:pt x="173" y="144"/>
                  <a:pt x="173" y="144"/>
                </a:cubicBezTo>
                <a:cubicBezTo>
                  <a:pt x="183" y="144"/>
                  <a:pt x="192" y="136"/>
                  <a:pt x="192" y="126"/>
                </a:cubicBezTo>
                <a:cubicBezTo>
                  <a:pt x="192" y="19"/>
                  <a:pt x="192" y="19"/>
                  <a:pt x="192" y="19"/>
                </a:cubicBezTo>
                <a:cubicBezTo>
                  <a:pt x="192" y="9"/>
                  <a:pt x="183" y="0"/>
                  <a:pt x="173" y="0"/>
                </a:cubicBezTo>
                <a:close/>
                <a:moveTo>
                  <a:pt x="180" y="100"/>
                </a:moveTo>
                <a:cubicBezTo>
                  <a:pt x="180" y="107"/>
                  <a:pt x="174" y="112"/>
                  <a:pt x="167" y="112"/>
                </a:cubicBezTo>
                <a:cubicBezTo>
                  <a:pt x="24" y="112"/>
                  <a:pt x="24" y="112"/>
                  <a:pt x="24" y="112"/>
                </a:cubicBezTo>
                <a:cubicBezTo>
                  <a:pt x="17" y="112"/>
                  <a:pt x="11" y="107"/>
                  <a:pt x="11" y="100"/>
                </a:cubicBezTo>
                <a:cubicBezTo>
                  <a:pt x="11" y="25"/>
                  <a:pt x="11" y="25"/>
                  <a:pt x="11" y="25"/>
                </a:cubicBezTo>
                <a:cubicBezTo>
                  <a:pt x="11" y="18"/>
                  <a:pt x="17" y="12"/>
                  <a:pt x="24" y="12"/>
                </a:cubicBezTo>
                <a:cubicBezTo>
                  <a:pt x="167" y="12"/>
                  <a:pt x="167" y="12"/>
                  <a:pt x="167" y="12"/>
                </a:cubicBezTo>
                <a:cubicBezTo>
                  <a:pt x="174" y="12"/>
                  <a:pt x="180" y="18"/>
                  <a:pt x="180" y="25"/>
                </a:cubicBezTo>
                <a:lnTo>
                  <a:pt x="180" y="10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3">
            <a:extLst>
              <a:ext uri="{FF2B5EF4-FFF2-40B4-BE49-F238E27FC236}">
                <a16:creationId xmlns:a16="http://schemas.microsoft.com/office/drawing/2014/main" id="{8DB7EA7F-E3DD-4C9A-80DF-CBB0F60B2275}"/>
              </a:ext>
            </a:extLst>
          </p:cNvPr>
          <p:cNvSpPr>
            <a:spLocks noChangeArrowheads="1"/>
          </p:cNvSpPr>
          <p:nvPr/>
        </p:nvSpPr>
        <p:spPr bwMode="auto">
          <a:xfrm>
            <a:off x="4942975" y="4342252"/>
            <a:ext cx="1101210" cy="461665"/>
          </a:xfrm>
          <a:prstGeom prst="rect">
            <a:avLst/>
          </a:prstGeom>
        </p:spPr>
        <p:txBody>
          <a:bodyPr wrap="square">
            <a:spAutoFit/>
          </a:bodyPr>
          <a:lstStyle/>
          <a:p>
            <a:pPr algn="ctr"/>
            <a:r>
              <a:rPr lang="en-US" altLang="zh-CN" sz="2400" dirty="0">
                <a:solidFill>
                  <a:schemeClr val="bg1"/>
                </a:solidFill>
                <a:latin typeface="微软雅黑" panose="020B0503020204020204" pitchFamily="34" charset="-122"/>
                <a:ea typeface="微软雅黑" panose="020B0503020204020204" pitchFamily="34" charset="-122"/>
              </a:rPr>
              <a:t>C+B</a:t>
            </a:r>
            <a:endParaRPr lang="zh-CN" altLang="en-US" sz="2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23" name="矩形 3">
            <a:extLst>
              <a:ext uri="{FF2B5EF4-FFF2-40B4-BE49-F238E27FC236}">
                <a16:creationId xmlns:a16="http://schemas.microsoft.com/office/drawing/2014/main" id="{1A675885-8464-49DB-BE84-74DD1BC42F6B}"/>
              </a:ext>
            </a:extLst>
          </p:cNvPr>
          <p:cNvSpPr>
            <a:spLocks noChangeArrowheads="1"/>
          </p:cNvSpPr>
          <p:nvPr/>
        </p:nvSpPr>
        <p:spPr bwMode="auto">
          <a:xfrm>
            <a:off x="3325693" y="3313324"/>
            <a:ext cx="1493726" cy="400110"/>
          </a:xfrm>
          <a:prstGeom prst="rect">
            <a:avLst/>
          </a:prstGeom>
        </p:spPr>
        <p:txBody>
          <a:bodyPr wrap="squar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A+</a:t>
            </a:r>
            <a:r>
              <a:rPr lang="zh-CN" altLang="en-US" sz="2000" dirty="0">
                <a:solidFill>
                  <a:schemeClr val="bg1"/>
                </a:solidFill>
                <a:latin typeface="微软雅黑" panose="020B0503020204020204" pitchFamily="34" charset="-122"/>
                <a:ea typeface="微软雅黑" panose="020B0503020204020204" pitchFamily="34" charset="-122"/>
              </a:rPr>
              <a:t>噻嗪类</a:t>
            </a:r>
            <a:endPar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24" name="Freeform 5">
            <a:extLst>
              <a:ext uri="{FF2B5EF4-FFF2-40B4-BE49-F238E27FC236}">
                <a16:creationId xmlns:a16="http://schemas.microsoft.com/office/drawing/2014/main" id="{E2995F04-4C77-4873-B1C3-503A1F6FE9F9}"/>
              </a:ext>
            </a:extLst>
          </p:cNvPr>
          <p:cNvSpPr>
            <a:spLocks/>
          </p:cNvSpPr>
          <p:nvPr/>
        </p:nvSpPr>
        <p:spPr bwMode="auto">
          <a:xfrm rot="2700000" flipH="1">
            <a:off x="5802673" y="2788430"/>
            <a:ext cx="1218617" cy="1222545"/>
          </a:xfrm>
          <a:custGeom>
            <a:avLst/>
            <a:gdLst>
              <a:gd name="T0" fmla="*/ 795 w 4296"/>
              <a:gd name="T1" fmla="*/ 796 h 4297"/>
              <a:gd name="T2" fmla="*/ 3678 w 4296"/>
              <a:gd name="T3" fmla="*/ 796 h 4297"/>
              <a:gd name="T4" fmla="*/ 4273 w 4296"/>
              <a:gd name="T5" fmla="*/ 2324 h 4297"/>
              <a:gd name="T6" fmla="*/ 4273 w 4296"/>
              <a:gd name="T7" fmla="*/ 4273 h 4297"/>
              <a:gd name="T8" fmla="*/ 2324 w 4296"/>
              <a:gd name="T9" fmla="*/ 4273 h 4297"/>
              <a:gd name="T10" fmla="*/ 795 w 4296"/>
              <a:gd name="T11" fmla="*/ 3678 h 4297"/>
              <a:gd name="T12" fmla="*/ 795 w 4296"/>
              <a:gd name="T13" fmla="*/ 796 h 4297"/>
            </a:gdLst>
            <a:ahLst/>
            <a:cxnLst>
              <a:cxn ang="0">
                <a:pos x="T0" y="T1"/>
              </a:cxn>
              <a:cxn ang="0">
                <a:pos x="T2" y="T3"/>
              </a:cxn>
              <a:cxn ang="0">
                <a:pos x="T4" y="T5"/>
              </a:cxn>
              <a:cxn ang="0">
                <a:pos x="T6" y="T7"/>
              </a:cxn>
              <a:cxn ang="0">
                <a:pos x="T8" y="T9"/>
              </a:cxn>
              <a:cxn ang="0">
                <a:pos x="T10" y="T11"/>
              </a:cxn>
              <a:cxn ang="0">
                <a:pos x="T12" y="T13"/>
              </a:cxn>
            </a:cxnLst>
            <a:rect l="0" t="0" r="r" b="b"/>
            <a:pathLst>
              <a:path w="4296" h="4297">
                <a:moveTo>
                  <a:pt x="795" y="796"/>
                </a:moveTo>
                <a:cubicBezTo>
                  <a:pt x="1591" y="0"/>
                  <a:pt x="2882" y="0"/>
                  <a:pt x="3678" y="796"/>
                </a:cubicBezTo>
                <a:cubicBezTo>
                  <a:pt x="4098" y="1216"/>
                  <a:pt x="4296" y="1774"/>
                  <a:pt x="4273" y="2324"/>
                </a:cubicBezTo>
                <a:lnTo>
                  <a:pt x="4273" y="4273"/>
                </a:lnTo>
                <a:lnTo>
                  <a:pt x="2324" y="4273"/>
                </a:lnTo>
                <a:cubicBezTo>
                  <a:pt x="1774" y="4297"/>
                  <a:pt x="1216" y="4098"/>
                  <a:pt x="795" y="3678"/>
                </a:cubicBezTo>
                <a:cubicBezTo>
                  <a:pt x="0" y="2882"/>
                  <a:pt x="0" y="1592"/>
                  <a:pt x="795" y="796"/>
                </a:cubicBezTo>
                <a:close/>
              </a:path>
            </a:pathLst>
          </a:custGeom>
          <a:solidFill>
            <a:srgbClr val="44AED0"/>
          </a:solidFill>
          <a:ln w="25400">
            <a:solidFill>
              <a:srgbClr val="44AED0"/>
            </a:solid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50"/>
          </a:p>
        </p:txBody>
      </p:sp>
      <p:grpSp>
        <p:nvGrpSpPr>
          <p:cNvPr id="25" name="Group 85">
            <a:extLst>
              <a:ext uri="{FF2B5EF4-FFF2-40B4-BE49-F238E27FC236}">
                <a16:creationId xmlns:a16="http://schemas.microsoft.com/office/drawing/2014/main" id="{600E81B9-92AE-4A6A-A53D-D033DADF3FBF}"/>
              </a:ext>
            </a:extLst>
          </p:cNvPr>
          <p:cNvGrpSpPr>
            <a:grpSpLocks noChangeAspect="1"/>
          </p:cNvGrpSpPr>
          <p:nvPr/>
        </p:nvGrpSpPr>
        <p:grpSpPr bwMode="auto">
          <a:xfrm>
            <a:off x="5765737" y="3287785"/>
            <a:ext cx="224903" cy="198256"/>
            <a:chOff x="2772" y="2067"/>
            <a:chExt cx="211" cy="186"/>
          </a:xfrm>
          <a:solidFill>
            <a:schemeClr val="bg1"/>
          </a:solidFill>
        </p:grpSpPr>
        <p:sp>
          <p:nvSpPr>
            <p:cNvPr id="26" name="Freeform 87">
              <a:extLst>
                <a:ext uri="{FF2B5EF4-FFF2-40B4-BE49-F238E27FC236}">
                  <a16:creationId xmlns:a16="http://schemas.microsoft.com/office/drawing/2014/main" id="{D85B8103-997C-4087-BA24-E6A8526A1F90}"/>
                </a:ext>
              </a:extLst>
            </p:cNvPr>
            <p:cNvSpPr>
              <a:spLocks/>
            </p:cNvSpPr>
            <p:nvPr/>
          </p:nvSpPr>
          <p:spPr bwMode="auto">
            <a:xfrm>
              <a:off x="2782" y="2172"/>
              <a:ext cx="191" cy="81"/>
            </a:xfrm>
            <a:custGeom>
              <a:avLst/>
              <a:gdLst>
                <a:gd name="T0" fmla="*/ 0 w 79"/>
                <a:gd name="T1" fmla="*/ 0 h 33"/>
                <a:gd name="T2" fmla="*/ 28 w 79"/>
                <a:gd name="T3" fmla="*/ 0 h 33"/>
                <a:gd name="T4" fmla="*/ 28 w 79"/>
                <a:gd name="T5" fmla="*/ 4 h 33"/>
                <a:gd name="T6" fmla="*/ 51 w 79"/>
                <a:gd name="T7" fmla="*/ 4 h 33"/>
                <a:gd name="T8" fmla="*/ 51 w 79"/>
                <a:gd name="T9" fmla="*/ 0 h 33"/>
                <a:gd name="T10" fmla="*/ 79 w 79"/>
                <a:gd name="T11" fmla="*/ 0 h 33"/>
                <a:gd name="T12" fmla="*/ 79 w 79"/>
                <a:gd name="T13" fmla="*/ 1 h 33"/>
                <a:gd name="T14" fmla="*/ 79 w 79"/>
                <a:gd name="T15" fmla="*/ 27 h 33"/>
                <a:gd name="T16" fmla="*/ 74 w 79"/>
                <a:gd name="T17" fmla="*/ 32 h 33"/>
                <a:gd name="T18" fmla="*/ 73 w 79"/>
                <a:gd name="T19" fmla="*/ 33 h 33"/>
                <a:gd name="T20" fmla="*/ 6 w 79"/>
                <a:gd name="T21" fmla="*/ 33 h 33"/>
                <a:gd name="T22" fmla="*/ 0 w 79"/>
                <a:gd name="T23" fmla="*/ 28 h 33"/>
                <a:gd name="T24" fmla="*/ 0 w 79"/>
                <a:gd name="T25" fmla="*/ 27 h 33"/>
                <a:gd name="T26" fmla="*/ 0 w 79"/>
                <a:gd name="T27" fmla="*/ 1 h 33"/>
                <a:gd name="T28" fmla="*/ 0 w 79"/>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33">
                  <a:moveTo>
                    <a:pt x="0" y="0"/>
                  </a:moveTo>
                  <a:cubicBezTo>
                    <a:pt x="10" y="0"/>
                    <a:pt x="19" y="0"/>
                    <a:pt x="28" y="0"/>
                  </a:cubicBezTo>
                  <a:cubicBezTo>
                    <a:pt x="28" y="1"/>
                    <a:pt x="28" y="3"/>
                    <a:pt x="28" y="4"/>
                  </a:cubicBezTo>
                  <a:cubicBezTo>
                    <a:pt x="36" y="4"/>
                    <a:pt x="44" y="4"/>
                    <a:pt x="51" y="4"/>
                  </a:cubicBezTo>
                  <a:cubicBezTo>
                    <a:pt x="51" y="3"/>
                    <a:pt x="51" y="1"/>
                    <a:pt x="51" y="0"/>
                  </a:cubicBezTo>
                  <a:cubicBezTo>
                    <a:pt x="61" y="0"/>
                    <a:pt x="70" y="0"/>
                    <a:pt x="79" y="0"/>
                  </a:cubicBezTo>
                  <a:cubicBezTo>
                    <a:pt x="79" y="0"/>
                    <a:pt x="79" y="0"/>
                    <a:pt x="79" y="1"/>
                  </a:cubicBezTo>
                  <a:cubicBezTo>
                    <a:pt x="79" y="9"/>
                    <a:pt x="79" y="18"/>
                    <a:pt x="79" y="27"/>
                  </a:cubicBezTo>
                  <a:cubicBezTo>
                    <a:pt x="79" y="30"/>
                    <a:pt x="77" y="32"/>
                    <a:pt x="74" y="32"/>
                  </a:cubicBezTo>
                  <a:cubicBezTo>
                    <a:pt x="74" y="33"/>
                    <a:pt x="73" y="33"/>
                    <a:pt x="73" y="33"/>
                  </a:cubicBezTo>
                  <a:cubicBezTo>
                    <a:pt x="51" y="33"/>
                    <a:pt x="29" y="33"/>
                    <a:pt x="6" y="33"/>
                  </a:cubicBezTo>
                  <a:cubicBezTo>
                    <a:pt x="3" y="33"/>
                    <a:pt x="1" y="31"/>
                    <a:pt x="0" y="28"/>
                  </a:cubicBezTo>
                  <a:cubicBezTo>
                    <a:pt x="0" y="28"/>
                    <a:pt x="0" y="27"/>
                    <a:pt x="0" y="27"/>
                  </a:cubicBezTo>
                  <a:cubicBezTo>
                    <a:pt x="0" y="18"/>
                    <a:pt x="0" y="9"/>
                    <a:pt x="0" y="1"/>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27" name="Freeform 88">
              <a:extLst>
                <a:ext uri="{FF2B5EF4-FFF2-40B4-BE49-F238E27FC236}">
                  <a16:creationId xmlns:a16="http://schemas.microsoft.com/office/drawing/2014/main" id="{A67460F3-2841-4B90-B889-28E20DD9575A}"/>
                </a:ext>
              </a:extLst>
            </p:cNvPr>
            <p:cNvSpPr>
              <a:spLocks noEditPoints="1"/>
            </p:cNvSpPr>
            <p:nvPr/>
          </p:nvSpPr>
          <p:spPr bwMode="auto">
            <a:xfrm>
              <a:off x="2772" y="2067"/>
              <a:ext cx="211" cy="96"/>
            </a:xfrm>
            <a:custGeom>
              <a:avLst/>
              <a:gdLst>
                <a:gd name="T0" fmla="*/ 55 w 87"/>
                <a:gd name="T1" fmla="*/ 39 h 39"/>
                <a:gd name="T2" fmla="*/ 55 w 87"/>
                <a:gd name="T3" fmla="*/ 33 h 39"/>
                <a:gd name="T4" fmla="*/ 32 w 87"/>
                <a:gd name="T5" fmla="*/ 33 h 39"/>
                <a:gd name="T6" fmla="*/ 32 w 87"/>
                <a:gd name="T7" fmla="*/ 39 h 39"/>
                <a:gd name="T8" fmla="*/ 31 w 87"/>
                <a:gd name="T9" fmla="*/ 39 h 39"/>
                <a:gd name="T10" fmla="*/ 6 w 87"/>
                <a:gd name="T11" fmla="*/ 39 h 39"/>
                <a:gd name="T12" fmla="*/ 1 w 87"/>
                <a:gd name="T13" fmla="*/ 35 h 39"/>
                <a:gd name="T14" fmla="*/ 0 w 87"/>
                <a:gd name="T15" fmla="*/ 33 h 39"/>
                <a:gd name="T16" fmla="*/ 0 w 87"/>
                <a:gd name="T17" fmla="*/ 17 h 39"/>
                <a:gd name="T18" fmla="*/ 6 w 87"/>
                <a:gd name="T19" fmla="*/ 11 h 39"/>
                <a:gd name="T20" fmla="*/ 27 w 87"/>
                <a:gd name="T21" fmla="*/ 11 h 39"/>
                <a:gd name="T22" fmla="*/ 28 w 87"/>
                <a:gd name="T23" fmla="*/ 11 h 39"/>
                <a:gd name="T24" fmla="*/ 28 w 87"/>
                <a:gd name="T25" fmla="*/ 9 h 39"/>
                <a:gd name="T26" fmla="*/ 32 w 87"/>
                <a:gd name="T27" fmla="*/ 4 h 39"/>
                <a:gd name="T28" fmla="*/ 41 w 87"/>
                <a:gd name="T29" fmla="*/ 1 h 39"/>
                <a:gd name="T30" fmla="*/ 51 w 87"/>
                <a:gd name="T31" fmla="*/ 2 h 39"/>
                <a:gd name="T32" fmla="*/ 57 w 87"/>
                <a:gd name="T33" fmla="*/ 5 h 39"/>
                <a:gd name="T34" fmla="*/ 59 w 87"/>
                <a:gd name="T35" fmla="*/ 10 h 39"/>
                <a:gd name="T36" fmla="*/ 59 w 87"/>
                <a:gd name="T37" fmla="*/ 11 h 39"/>
                <a:gd name="T38" fmla="*/ 60 w 87"/>
                <a:gd name="T39" fmla="*/ 11 h 39"/>
                <a:gd name="T40" fmla="*/ 81 w 87"/>
                <a:gd name="T41" fmla="*/ 11 h 39"/>
                <a:gd name="T42" fmla="*/ 87 w 87"/>
                <a:gd name="T43" fmla="*/ 15 h 39"/>
                <a:gd name="T44" fmla="*/ 87 w 87"/>
                <a:gd name="T45" fmla="*/ 17 h 39"/>
                <a:gd name="T46" fmla="*/ 87 w 87"/>
                <a:gd name="T47" fmla="*/ 33 h 39"/>
                <a:gd name="T48" fmla="*/ 81 w 87"/>
                <a:gd name="T49" fmla="*/ 39 h 39"/>
                <a:gd name="T50" fmla="*/ 56 w 87"/>
                <a:gd name="T51" fmla="*/ 39 h 39"/>
                <a:gd name="T52" fmla="*/ 55 w 87"/>
                <a:gd name="T53" fmla="*/ 39 h 39"/>
                <a:gd name="T54" fmla="*/ 32 w 87"/>
                <a:gd name="T55" fmla="*/ 11 h 39"/>
                <a:gd name="T56" fmla="*/ 55 w 87"/>
                <a:gd name="T57" fmla="*/ 11 h 39"/>
                <a:gd name="T58" fmla="*/ 54 w 87"/>
                <a:gd name="T59" fmla="*/ 8 h 39"/>
                <a:gd name="T60" fmla="*/ 50 w 87"/>
                <a:gd name="T61" fmla="*/ 6 h 39"/>
                <a:gd name="T62" fmla="*/ 39 w 87"/>
                <a:gd name="T63" fmla="*/ 5 h 39"/>
                <a:gd name="T64" fmla="*/ 33 w 87"/>
                <a:gd name="T65" fmla="*/ 8 h 39"/>
                <a:gd name="T66" fmla="*/ 32 w 87"/>
                <a:gd name="T6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7" h="39">
                  <a:moveTo>
                    <a:pt x="55" y="39"/>
                  </a:moveTo>
                  <a:cubicBezTo>
                    <a:pt x="55" y="37"/>
                    <a:pt x="55" y="35"/>
                    <a:pt x="55" y="33"/>
                  </a:cubicBezTo>
                  <a:cubicBezTo>
                    <a:pt x="48" y="33"/>
                    <a:pt x="40" y="33"/>
                    <a:pt x="32" y="33"/>
                  </a:cubicBezTo>
                  <a:cubicBezTo>
                    <a:pt x="32" y="35"/>
                    <a:pt x="32" y="37"/>
                    <a:pt x="32" y="39"/>
                  </a:cubicBezTo>
                  <a:cubicBezTo>
                    <a:pt x="32" y="39"/>
                    <a:pt x="31" y="39"/>
                    <a:pt x="31" y="39"/>
                  </a:cubicBezTo>
                  <a:cubicBezTo>
                    <a:pt x="23" y="39"/>
                    <a:pt x="15" y="39"/>
                    <a:pt x="6" y="39"/>
                  </a:cubicBezTo>
                  <a:cubicBezTo>
                    <a:pt x="3" y="39"/>
                    <a:pt x="1" y="37"/>
                    <a:pt x="1" y="35"/>
                  </a:cubicBezTo>
                  <a:cubicBezTo>
                    <a:pt x="0" y="34"/>
                    <a:pt x="0" y="34"/>
                    <a:pt x="0" y="33"/>
                  </a:cubicBezTo>
                  <a:cubicBezTo>
                    <a:pt x="0" y="28"/>
                    <a:pt x="0" y="22"/>
                    <a:pt x="0" y="17"/>
                  </a:cubicBezTo>
                  <a:cubicBezTo>
                    <a:pt x="0" y="13"/>
                    <a:pt x="3" y="11"/>
                    <a:pt x="6" y="11"/>
                  </a:cubicBezTo>
                  <a:cubicBezTo>
                    <a:pt x="13" y="11"/>
                    <a:pt x="20" y="11"/>
                    <a:pt x="27" y="11"/>
                  </a:cubicBezTo>
                  <a:cubicBezTo>
                    <a:pt x="27" y="11"/>
                    <a:pt x="28" y="11"/>
                    <a:pt x="28" y="11"/>
                  </a:cubicBezTo>
                  <a:cubicBezTo>
                    <a:pt x="28" y="10"/>
                    <a:pt x="28" y="10"/>
                    <a:pt x="28" y="9"/>
                  </a:cubicBezTo>
                  <a:cubicBezTo>
                    <a:pt x="29" y="7"/>
                    <a:pt x="30" y="5"/>
                    <a:pt x="32" y="4"/>
                  </a:cubicBezTo>
                  <a:cubicBezTo>
                    <a:pt x="34" y="2"/>
                    <a:pt x="38" y="1"/>
                    <a:pt x="41" y="1"/>
                  </a:cubicBezTo>
                  <a:cubicBezTo>
                    <a:pt x="44" y="0"/>
                    <a:pt x="48" y="1"/>
                    <a:pt x="51" y="2"/>
                  </a:cubicBezTo>
                  <a:cubicBezTo>
                    <a:pt x="53" y="2"/>
                    <a:pt x="55" y="4"/>
                    <a:pt x="57" y="5"/>
                  </a:cubicBezTo>
                  <a:cubicBezTo>
                    <a:pt x="59" y="7"/>
                    <a:pt x="59" y="8"/>
                    <a:pt x="59" y="10"/>
                  </a:cubicBezTo>
                  <a:cubicBezTo>
                    <a:pt x="59" y="10"/>
                    <a:pt x="59" y="10"/>
                    <a:pt x="59" y="11"/>
                  </a:cubicBezTo>
                  <a:cubicBezTo>
                    <a:pt x="60" y="11"/>
                    <a:pt x="60" y="11"/>
                    <a:pt x="60" y="11"/>
                  </a:cubicBezTo>
                  <a:cubicBezTo>
                    <a:pt x="67" y="11"/>
                    <a:pt x="74" y="11"/>
                    <a:pt x="81" y="11"/>
                  </a:cubicBezTo>
                  <a:cubicBezTo>
                    <a:pt x="84" y="11"/>
                    <a:pt x="86" y="12"/>
                    <a:pt x="87" y="15"/>
                  </a:cubicBezTo>
                  <a:cubicBezTo>
                    <a:pt x="87" y="16"/>
                    <a:pt x="87" y="16"/>
                    <a:pt x="87" y="17"/>
                  </a:cubicBezTo>
                  <a:cubicBezTo>
                    <a:pt x="87" y="22"/>
                    <a:pt x="87" y="28"/>
                    <a:pt x="87" y="33"/>
                  </a:cubicBezTo>
                  <a:cubicBezTo>
                    <a:pt x="87" y="37"/>
                    <a:pt x="85" y="39"/>
                    <a:pt x="81" y="39"/>
                  </a:cubicBezTo>
                  <a:cubicBezTo>
                    <a:pt x="73" y="39"/>
                    <a:pt x="64" y="39"/>
                    <a:pt x="56" y="39"/>
                  </a:cubicBezTo>
                  <a:cubicBezTo>
                    <a:pt x="56" y="39"/>
                    <a:pt x="56" y="39"/>
                    <a:pt x="55" y="39"/>
                  </a:cubicBezTo>
                  <a:close/>
                  <a:moveTo>
                    <a:pt x="32" y="11"/>
                  </a:moveTo>
                  <a:cubicBezTo>
                    <a:pt x="40" y="11"/>
                    <a:pt x="48" y="11"/>
                    <a:pt x="55" y="11"/>
                  </a:cubicBezTo>
                  <a:cubicBezTo>
                    <a:pt x="55" y="10"/>
                    <a:pt x="55" y="9"/>
                    <a:pt x="54" y="8"/>
                  </a:cubicBezTo>
                  <a:cubicBezTo>
                    <a:pt x="53" y="7"/>
                    <a:pt x="52" y="6"/>
                    <a:pt x="50" y="6"/>
                  </a:cubicBezTo>
                  <a:cubicBezTo>
                    <a:pt x="47" y="4"/>
                    <a:pt x="43" y="4"/>
                    <a:pt x="39" y="5"/>
                  </a:cubicBezTo>
                  <a:cubicBezTo>
                    <a:pt x="37" y="5"/>
                    <a:pt x="35" y="6"/>
                    <a:pt x="33" y="8"/>
                  </a:cubicBezTo>
                  <a:cubicBezTo>
                    <a:pt x="33" y="8"/>
                    <a:pt x="32" y="9"/>
                    <a:pt x="3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sp>
          <p:nvSpPr>
            <p:cNvPr id="28" name="Freeform 89">
              <a:extLst>
                <a:ext uri="{FF2B5EF4-FFF2-40B4-BE49-F238E27FC236}">
                  <a16:creationId xmlns:a16="http://schemas.microsoft.com/office/drawing/2014/main" id="{B1AD1327-E019-4B6C-83B2-B2E75FB0D5FF}"/>
                </a:ext>
              </a:extLst>
            </p:cNvPr>
            <p:cNvSpPr>
              <a:spLocks/>
            </p:cNvSpPr>
            <p:nvPr/>
          </p:nvSpPr>
          <p:spPr bwMode="auto">
            <a:xfrm>
              <a:off x="2859" y="2158"/>
              <a:ext cx="39" cy="14"/>
            </a:xfrm>
            <a:custGeom>
              <a:avLst/>
              <a:gdLst>
                <a:gd name="T0" fmla="*/ 16 w 16"/>
                <a:gd name="T1" fmla="*/ 0 h 6"/>
                <a:gd name="T2" fmla="*/ 16 w 16"/>
                <a:gd name="T3" fmla="*/ 6 h 6"/>
                <a:gd name="T4" fmla="*/ 0 w 16"/>
                <a:gd name="T5" fmla="*/ 6 h 6"/>
                <a:gd name="T6" fmla="*/ 0 w 16"/>
                <a:gd name="T7" fmla="*/ 0 h 6"/>
                <a:gd name="T8" fmla="*/ 16 w 16"/>
                <a:gd name="T9" fmla="*/ 0 h 6"/>
              </a:gdLst>
              <a:ahLst/>
              <a:cxnLst>
                <a:cxn ang="0">
                  <a:pos x="T0" y="T1"/>
                </a:cxn>
                <a:cxn ang="0">
                  <a:pos x="T2" y="T3"/>
                </a:cxn>
                <a:cxn ang="0">
                  <a:pos x="T4" y="T5"/>
                </a:cxn>
                <a:cxn ang="0">
                  <a:pos x="T6" y="T7"/>
                </a:cxn>
                <a:cxn ang="0">
                  <a:pos x="T8" y="T9"/>
                </a:cxn>
              </a:cxnLst>
              <a:rect l="0" t="0" r="r" b="b"/>
              <a:pathLst>
                <a:path w="16" h="6">
                  <a:moveTo>
                    <a:pt x="16" y="0"/>
                  </a:moveTo>
                  <a:cubicBezTo>
                    <a:pt x="16" y="2"/>
                    <a:pt x="16" y="4"/>
                    <a:pt x="16" y="6"/>
                  </a:cubicBezTo>
                  <a:cubicBezTo>
                    <a:pt x="10" y="6"/>
                    <a:pt x="5" y="6"/>
                    <a:pt x="0" y="6"/>
                  </a:cubicBezTo>
                  <a:cubicBezTo>
                    <a:pt x="0" y="4"/>
                    <a:pt x="0" y="2"/>
                    <a:pt x="0" y="0"/>
                  </a:cubicBezTo>
                  <a:cubicBezTo>
                    <a:pt x="5" y="0"/>
                    <a:pt x="1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350"/>
            </a:p>
          </p:txBody>
        </p:sp>
      </p:grpSp>
      <p:sp>
        <p:nvSpPr>
          <p:cNvPr id="29" name="矩形 3">
            <a:extLst>
              <a:ext uri="{FF2B5EF4-FFF2-40B4-BE49-F238E27FC236}">
                <a16:creationId xmlns:a16="http://schemas.microsoft.com/office/drawing/2014/main" id="{EF41A89A-6977-46F8-9BCE-49B99423B097}"/>
              </a:ext>
            </a:extLst>
          </p:cNvPr>
          <p:cNvSpPr>
            <a:spLocks noChangeArrowheads="1"/>
          </p:cNvSpPr>
          <p:nvPr/>
        </p:nvSpPr>
        <p:spPr bwMode="auto">
          <a:xfrm>
            <a:off x="5990826" y="3261426"/>
            <a:ext cx="925691" cy="400110"/>
          </a:xfrm>
          <a:prstGeom prst="rect">
            <a:avLst/>
          </a:prstGeom>
        </p:spPr>
        <p:txBody>
          <a:bodyPr wrap="square">
            <a:spAutoFit/>
          </a:bodyPr>
          <a:lstStyle/>
          <a:p>
            <a:pPr algn="ctr"/>
            <a:r>
              <a:rPr lang="en-US" altLang="zh-CN" sz="2000" dirty="0">
                <a:solidFill>
                  <a:schemeClr val="bg1"/>
                </a:solidFill>
                <a:latin typeface="微软雅黑" panose="020B0503020204020204" pitchFamily="34" charset="-122"/>
                <a:ea typeface="微软雅黑" panose="020B0503020204020204" pitchFamily="34" charset="-122"/>
              </a:rPr>
              <a:t>C+D</a:t>
            </a:r>
            <a:endParaRPr lang="zh-CN" altLang="en-US" sz="20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sym typeface="Impact" pitchFamily="34" charset="0"/>
            </a:endParaRPr>
          </a:p>
        </p:txBody>
      </p:sp>
      <p:sp>
        <p:nvSpPr>
          <p:cNvPr id="30" name="文本框 29">
            <a:extLst>
              <a:ext uri="{FF2B5EF4-FFF2-40B4-BE49-F238E27FC236}">
                <a16:creationId xmlns:a16="http://schemas.microsoft.com/office/drawing/2014/main" id="{47E6A929-6748-4F2B-93C3-C9637616E0A3}"/>
              </a:ext>
            </a:extLst>
          </p:cNvPr>
          <p:cNvSpPr txBox="1"/>
          <p:nvPr/>
        </p:nvSpPr>
        <p:spPr>
          <a:xfrm>
            <a:off x="3665726" y="6057613"/>
            <a:ext cx="5817613" cy="461665"/>
          </a:xfrm>
          <a:prstGeom prst="rect">
            <a:avLst/>
          </a:prstGeom>
          <a:noFill/>
        </p:spPr>
        <p:txBody>
          <a:bodyPr wrap="square" rtlCol="0">
            <a:spAutoFit/>
          </a:bodyPr>
          <a:lstStyle/>
          <a:p>
            <a:r>
              <a:rPr lang="zh-CN" altLang="en-US" sz="1200" dirty="0"/>
              <a:t>备注：</a:t>
            </a:r>
            <a:r>
              <a:rPr lang="en-US" altLang="zh-CN" sz="1200" dirty="0"/>
              <a:t>A</a:t>
            </a:r>
            <a:r>
              <a:rPr lang="zh-CN" altLang="en-US" sz="1200" dirty="0"/>
              <a:t>代表</a:t>
            </a:r>
            <a:r>
              <a:rPr lang="en-US" altLang="zh-CN" sz="1200" dirty="0"/>
              <a:t>ACEI</a:t>
            </a:r>
            <a:r>
              <a:rPr lang="zh-CN" altLang="en-US" sz="1200" dirty="0"/>
              <a:t>或</a:t>
            </a:r>
            <a:r>
              <a:rPr lang="en-US" altLang="zh-CN" sz="1200" dirty="0"/>
              <a:t>ARB;B</a:t>
            </a:r>
            <a:r>
              <a:rPr lang="zh-CN" altLang="en-US" sz="1200" dirty="0"/>
              <a:t>代表</a:t>
            </a:r>
            <a:r>
              <a:rPr lang="en-US" altLang="zh-CN" sz="1200" dirty="0">
                <a:latin typeface="微软雅黑" panose="020B0503020204020204" pitchFamily="34" charset="-122"/>
                <a:ea typeface="微软雅黑" panose="020B0503020204020204" pitchFamily="34" charset="-122"/>
              </a:rPr>
              <a:t>β</a:t>
            </a:r>
            <a:r>
              <a:rPr lang="zh-CN" altLang="en-US" sz="1200" dirty="0">
                <a:latin typeface="微软雅黑" panose="020B0503020204020204" pitchFamily="34" charset="-122"/>
                <a:ea typeface="微软雅黑" panose="020B0503020204020204" pitchFamily="34" charset="-122"/>
              </a:rPr>
              <a:t>受体阻滞剂</a:t>
            </a:r>
            <a:endParaRPr lang="en-US" altLang="zh-CN" sz="1200" dirty="0">
              <a:latin typeface="微软雅黑" panose="020B0503020204020204" pitchFamily="34" charset="-122"/>
              <a:ea typeface="微软雅黑" panose="020B0503020204020204" pitchFamily="34" charset="-122"/>
            </a:endParaRPr>
          </a:p>
          <a:p>
            <a:r>
              <a:rPr lang="en-US" altLang="zh-CN" sz="1200" dirty="0"/>
              <a:t>CCB</a:t>
            </a:r>
            <a:r>
              <a:rPr lang="zh-CN" altLang="en-US" sz="1200" dirty="0"/>
              <a:t>代表二氢吡啶类</a:t>
            </a:r>
            <a:r>
              <a:rPr lang="en-US" altLang="zh-CN" sz="1200" dirty="0"/>
              <a:t>CCB,D</a:t>
            </a:r>
            <a:r>
              <a:rPr lang="zh-CN" altLang="en-US" sz="1200" dirty="0"/>
              <a:t>代表噻嗪类利尿剂</a:t>
            </a:r>
          </a:p>
        </p:txBody>
      </p:sp>
    </p:spTree>
    <p:extLst>
      <p:ext uri="{BB962C8B-B14F-4D97-AF65-F5344CB8AC3E}">
        <p14:creationId xmlns:p14="http://schemas.microsoft.com/office/powerpoint/2010/main" val="26011429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CF98C83D-0DD5-433B-A573-F1676BFD5B15}"/>
              </a:ext>
            </a:extLst>
          </p:cNvPr>
          <p:cNvSpPr>
            <a:spLocks noGrp="1"/>
          </p:cNvSpPr>
          <p:nvPr>
            <p:ph type="title"/>
          </p:nvPr>
        </p:nvSpPr>
        <p:spPr>
          <a:xfrm>
            <a:off x="2234729" y="204894"/>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药</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graphicFrame>
        <p:nvGraphicFramePr>
          <p:cNvPr id="6" name="内容占位符 5">
            <a:extLst>
              <a:ext uri="{FF2B5EF4-FFF2-40B4-BE49-F238E27FC236}">
                <a16:creationId xmlns:a16="http://schemas.microsoft.com/office/drawing/2014/main" id="{EF8BC625-746B-4224-86E9-B6A9A6C7FE11}"/>
              </a:ext>
            </a:extLst>
          </p:cNvPr>
          <p:cNvGraphicFramePr>
            <a:graphicFrameLocks noGrp="1"/>
          </p:cNvGraphicFramePr>
          <p:nvPr>
            <p:ph idx="1"/>
            <p:extLst>
              <p:ext uri="{D42A27DB-BD31-4B8C-83A1-F6EECF244321}">
                <p14:modId xmlns:p14="http://schemas.microsoft.com/office/powerpoint/2010/main" val="823957048"/>
              </p:ext>
            </p:extLst>
          </p:nvPr>
        </p:nvGraphicFramePr>
        <p:xfrm>
          <a:off x="1991544" y="1124744"/>
          <a:ext cx="8408306" cy="46085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966454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a:extLst>
              <a:ext uri="{FF2B5EF4-FFF2-40B4-BE49-F238E27FC236}">
                <a16:creationId xmlns:a16="http://schemas.microsoft.com/office/drawing/2014/main" id="{0DC98B23-50BF-4D90-B45C-EA6EC46B9B40}"/>
              </a:ext>
            </a:extLst>
          </p:cNvPr>
          <p:cNvSpPr>
            <a:spLocks noGrp="1"/>
          </p:cNvSpPr>
          <p:nvPr>
            <p:ph type="title"/>
          </p:nvPr>
        </p:nvSpPr>
        <p:spPr>
          <a:xfrm>
            <a:off x="2182242" y="260649"/>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多药</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447D30D8-838F-4E48-AE41-5CE27E0A1ACC}"/>
              </a:ext>
            </a:extLst>
          </p:cNvPr>
          <p:cNvSpPr>
            <a:spLocks noGrp="1"/>
          </p:cNvSpPr>
          <p:nvPr>
            <p:ph idx="1"/>
          </p:nvPr>
        </p:nvSpPr>
        <p:spPr>
          <a:xfrm>
            <a:off x="2152650" y="1247876"/>
            <a:ext cx="7615758" cy="4197349"/>
          </a:xfrm>
        </p:spPr>
        <p:txBody>
          <a:bodyPr>
            <a:normAutofit fontScale="70000" lnSpcReduction="20000"/>
          </a:bodyPr>
          <a:lstStyle/>
          <a:p>
            <a:pPr>
              <a:lnSpc>
                <a:spcPct val="160000"/>
              </a:lnSpc>
              <a:buFont typeface="Wingdings" panose="05000000000000000000" pitchFamily="2" charset="2"/>
              <a:buChar char="Ø"/>
            </a:pPr>
            <a:r>
              <a:rPr lang="zh-CN" altLang="en-US" b="0" dirty="0">
                <a:solidFill>
                  <a:srgbClr val="FF0000"/>
                </a:solidFill>
                <a:latin typeface="微软雅黑" panose="020B0503020204020204" pitchFamily="34" charset="-122"/>
                <a:ea typeface="微软雅黑" panose="020B0503020204020204" pitchFamily="34" charset="-122"/>
              </a:rPr>
              <a:t>三药联合的方案：</a:t>
            </a:r>
            <a:endParaRPr lang="en-US" altLang="zh-CN" b="0" dirty="0">
              <a:solidFill>
                <a:srgbClr val="FF0000"/>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在上述各种两药联合方式中加上另一种降压药物便构成三药联合方案</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二氢吡啶类</a:t>
            </a:r>
            <a:r>
              <a:rPr lang="en-US" altLang="zh-CN" b="0" dirty="0">
                <a:solidFill>
                  <a:srgbClr val="FF0000"/>
                </a:solidFill>
                <a:latin typeface="微软雅黑" panose="020B0503020204020204" pitchFamily="34" charset="-122"/>
                <a:ea typeface="微软雅黑" panose="020B0503020204020204" pitchFamily="34" charset="-122"/>
              </a:rPr>
              <a:t>CCB+ACEI</a:t>
            </a:r>
            <a:r>
              <a:rPr lang="zh-CN" altLang="en-US" b="0" dirty="0">
                <a:solidFill>
                  <a:srgbClr val="FF0000"/>
                </a:solidFill>
                <a:latin typeface="微软雅黑" panose="020B0503020204020204" pitchFamily="34" charset="-122"/>
                <a:ea typeface="微软雅黑" panose="020B0503020204020204" pitchFamily="34" charset="-122"/>
              </a:rPr>
              <a:t>（或</a:t>
            </a:r>
            <a:r>
              <a:rPr lang="en-US" altLang="zh-CN" b="0" dirty="0">
                <a:solidFill>
                  <a:srgbClr val="FF0000"/>
                </a:solidFill>
                <a:latin typeface="微软雅黑" panose="020B0503020204020204" pitchFamily="34" charset="-122"/>
                <a:ea typeface="微软雅黑" panose="020B0503020204020204" pitchFamily="34" charset="-122"/>
              </a:rPr>
              <a:t>ARB</a:t>
            </a:r>
            <a:r>
              <a:rPr lang="zh-CN" altLang="en-US" b="0" dirty="0">
                <a:solidFill>
                  <a:srgbClr val="FF0000"/>
                </a:solidFill>
                <a:latin typeface="微软雅黑" panose="020B0503020204020204" pitchFamily="34" charset="-122"/>
                <a:ea typeface="微软雅黑" panose="020B0503020204020204" pitchFamily="34" charset="-122"/>
              </a:rPr>
              <a:t>）</a:t>
            </a:r>
            <a:r>
              <a:rPr lang="en-US" altLang="zh-CN" b="0" dirty="0">
                <a:solidFill>
                  <a:srgbClr val="FF0000"/>
                </a:solidFill>
                <a:latin typeface="微软雅黑" panose="020B0503020204020204" pitchFamily="34" charset="-122"/>
                <a:ea typeface="微软雅黑" panose="020B0503020204020204" pitchFamily="34" charset="-122"/>
              </a:rPr>
              <a:t>+</a:t>
            </a:r>
            <a:r>
              <a:rPr lang="zh-CN" altLang="en-US" b="0" dirty="0">
                <a:solidFill>
                  <a:srgbClr val="FF0000"/>
                </a:solidFill>
                <a:latin typeface="微软雅黑" panose="020B0503020204020204" pitchFamily="34" charset="-122"/>
                <a:ea typeface="微软雅黑" panose="020B0503020204020204" pitchFamily="34" charset="-122"/>
              </a:rPr>
              <a:t>噻嗪类利尿剂</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联合最常用。</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60000"/>
              </a:lnSpc>
              <a:buNone/>
            </a:pP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60000"/>
              </a:lnSpc>
              <a:buFont typeface="Wingdings" panose="05000000000000000000" pitchFamily="2" charset="2"/>
              <a:buChar char="Ø"/>
            </a:pPr>
            <a:r>
              <a:rPr lang="zh-CN" altLang="en-US" b="0" dirty="0">
                <a:solidFill>
                  <a:srgbClr val="FF0000"/>
                </a:solidFill>
                <a:latin typeface="微软雅黑" panose="020B0503020204020204" pitchFamily="34" charset="-122"/>
                <a:ea typeface="微软雅黑" panose="020B0503020204020204" pitchFamily="34" charset="-122"/>
              </a:rPr>
              <a:t>四种药联合的方案：</a:t>
            </a:r>
            <a:endParaRPr lang="en-US" altLang="zh-CN" b="0" dirty="0">
              <a:solidFill>
                <a:srgbClr val="FF0000"/>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主要适用于</a:t>
            </a:r>
            <a:r>
              <a:rPr lang="zh-CN" altLang="en-US" b="0" dirty="0">
                <a:solidFill>
                  <a:srgbClr val="FF0000"/>
                </a:solidFill>
                <a:latin typeface="微软雅黑" panose="020B0503020204020204" pitchFamily="34" charset="-122"/>
                <a:ea typeface="微软雅黑" panose="020B0503020204020204" pitchFamily="34" charset="-122"/>
              </a:rPr>
              <a:t>难治性高血压</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患者</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6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可在上述三药联合基础上加用第</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4 </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种药物如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受体阻滞剂、醛固酮受体拮抗剂、氨苯蝶啶、可乐定或</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α</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受体阻滞剂等。</a:t>
            </a:r>
          </a:p>
        </p:txBody>
      </p:sp>
    </p:spTree>
    <p:extLst>
      <p:ext uri="{BB962C8B-B14F-4D97-AF65-F5344CB8AC3E}">
        <p14:creationId xmlns:p14="http://schemas.microsoft.com/office/powerpoint/2010/main" val="942318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2DA9B2D0-5D5A-4641-A640-B020BC3E5A58}"/>
              </a:ext>
            </a:extLst>
          </p:cNvPr>
          <p:cNvSpPr>
            <a:spLocks noGrp="1"/>
          </p:cNvSpPr>
          <p:nvPr>
            <p:ph type="title"/>
          </p:nvPr>
        </p:nvSpPr>
        <p:spPr>
          <a:xfrm>
            <a:off x="2182242" y="260649"/>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2" name="文本框 1">
            <a:extLst>
              <a:ext uri="{FF2B5EF4-FFF2-40B4-BE49-F238E27FC236}">
                <a16:creationId xmlns:a16="http://schemas.microsoft.com/office/drawing/2014/main" id="{075BD96B-E723-44D4-BAB8-D8948CB8CAA0}"/>
              </a:ext>
            </a:extLst>
          </p:cNvPr>
          <p:cNvSpPr txBox="1"/>
          <p:nvPr/>
        </p:nvSpPr>
        <p:spPr>
          <a:xfrm>
            <a:off x="1883532" y="1010410"/>
            <a:ext cx="8424936" cy="1884618"/>
          </a:xfrm>
          <a:prstGeom prst="rect">
            <a:avLst/>
          </a:prstGeom>
          <a:noFill/>
        </p:spPr>
        <p:txBody>
          <a:bodyPr wrap="square" rtlCol="0">
            <a:spAutoFit/>
          </a:bodyPr>
          <a:lstStyle/>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中国高血压控制现状调查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(China STATUS)</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 显示，</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40.4</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％的高血压患者日常生活中漏服降压药物</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真实世界调查显示，</a:t>
            </a:r>
            <a:r>
              <a:rPr lang="zh-CN" altLang="en-US" sz="2000" u="sng" dirty="0">
                <a:solidFill>
                  <a:srgbClr val="FF0000"/>
                </a:solidFill>
                <a:latin typeface="微软雅黑" panose="020B0503020204020204" pitchFamily="34" charset="-122"/>
                <a:ea typeface="微软雅黑" panose="020B0503020204020204" pitchFamily="34" charset="-122"/>
              </a:rPr>
              <a:t>单片复方制剂（</a:t>
            </a:r>
            <a:r>
              <a:rPr lang="en-US" altLang="zh-CN" sz="2000" u="sng" dirty="0">
                <a:solidFill>
                  <a:srgbClr val="FF0000"/>
                </a:solidFill>
                <a:latin typeface="微软雅黑" panose="020B0503020204020204" pitchFamily="34" charset="-122"/>
                <a:ea typeface="微软雅黑" panose="020B0503020204020204" pitchFamily="34" charset="-122"/>
              </a:rPr>
              <a:t>SPC</a:t>
            </a:r>
            <a:r>
              <a:rPr lang="zh-CN" altLang="en-US" sz="2000" u="sng" dirty="0">
                <a:solidFill>
                  <a:srgbClr val="FF0000"/>
                </a:solidFill>
                <a:latin typeface="微软雅黑" panose="020B0503020204020204" pitchFamily="34" charset="-122"/>
                <a:ea typeface="微软雅黑" panose="020B0503020204020204" pitchFamily="34" charset="-122"/>
              </a:rPr>
              <a:t>）使用率的提升与整体血压达标率提升呈正相关</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a:t>
            </a:r>
          </a:p>
        </p:txBody>
      </p:sp>
      <p:pic>
        <p:nvPicPr>
          <p:cNvPr id="4" name="图片 3">
            <a:extLst>
              <a:ext uri="{FF2B5EF4-FFF2-40B4-BE49-F238E27FC236}">
                <a16:creationId xmlns:a16="http://schemas.microsoft.com/office/drawing/2014/main" id="{B5D95232-7E81-4CD7-90C0-562B1A70EC89}"/>
              </a:ext>
            </a:extLst>
          </p:cNvPr>
          <p:cNvPicPr>
            <a:picLocks noChangeAspect="1"/>
          </p:cNvPicPr>
          <p:nvPr/>
        </p:nvPicPr>
        <p:blipFill>
          <a:blip r:embed="rId2"/>
          <a:stretch>
            <a:fillRect/>
          </a:stretch>
        </p:blipFill>
        <p:spPr>
          <a:xfrm>
            <a:off x="1686615" y="3140969"/>
            <a:ext cx="4180388" cy="3528991"/>
          </a:xfrm>
          <a:prstGeom prst="rect">
            <a:avLst/>
          </a:prstGeom>
        </p:spPr>
      </p:pic>
      <p:pic>
        <p:nvPicPr>
          <p:cNvPr id="8" name="图片 7">
            <a:extLst>
              <a:ext uri="{FF2B5EF4-FFF2-40B4-BE49-F238E27FC236}">
                <a16:creationId xmlns:a16="http://schemas.microsoft.com/office/drawing/2014/main" id="{25E84E81-9748-48DA-8997-C8EA4AE802BA}"/>
              </a:ext>
            </a:extLst>
          </p:cNvPr>
          <p:cNvPicPr>
            <a:picLocks noChangeAspect="1"/>
          </p:cNvPicPr>
          <p:nvPr/>
        </p:nvPicPr>
        <p:blipFill>
          <a:blip r:embed="rId3"/>
          <a:stretch>
            <a:fillRect/>
          </a:stretch>
        </p:blipFill>
        <p:spPr>
          <a:xfrm>
            <a:off x="5697223" y="2636912"/>
            <a:ext cx="4813858" cy="3528992"/>
          </a:xfrm>
          <a:prstGeom prst="rect">
            <a:avLst/>
          </a:prstGeom>
        </p:spPr>
      </p:pic>
    </p:spTree>
    <p:extLst>
      <p:ext uri="{BB962C8B-B14F-4D97-AF65-F5344CB8AC3E}">
        <p14:creationId xmlns:p14="http://schemas.microsoft.com/office/powerpoint/2010/main" val="1002151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F86A358D-249A-4D20-BA68-001C61DBAEC3}"/>
              </a:ext>
            </a:extLst>
          </p:cNvPr>
          <p:cNvSpPr/>
          <p:nvPr/>
        </p:nvSpPr>
        <p:spPr>
          <a:xfrm>
            <a:off x="2639616" y="1124745"/>
            <a:ext cx="360040" cy="3693319"/>
          </a:xfrm>
          <a:prstGeom prst="rect">
            <a:avLst/>
          </a:prstGeom>
        </p:spPr>
        <p:txBody>
          <a:bodyPr wrap="square">
            <a:spAutoFit/>
          </a:bodyPr>
          <a:lstStyle/>
          <a:p>
            <a:r>
              <a:rPr lang="zh-CN" altLang="en-US" dirty="0">
                <a:solidFill>
                  <a:schemeClr val="accent1">
                    <a:lumMod val="50000"/>
                  </a:schemeClr>
                </a:solidFill>
                <a:latin typeface="微软雅黑" panose="020B0503020204020204" pitchFamily="34" charset="-122"/>
                <a:ea typeface="微软雅黑" panose="020B0503020204020204" pitchFamily="34" charset="-122"/>
              </a:rPr>
              <a:t>目前市场上现有的两药</a:t>
            </a:r>
            <a:r>
              <a:rPr lang="en-US" altLang="zh-CN"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5" name="图片 4">
            <a:extLst>
              <a:ext uri="{FF2B5EF4-FFF2-40B4-BE49-F238E27FC236}">
                <a16:creationId xmlns:a16="http://schemas.microsoft.com/office/drawing/2014/main" id="{25A444FB-073A-49AA-803B-413A37BD1E62}"/>
              </a:ext>
            </a:extLst>
          </p:cNvPr>
          <p:cNvPicPr>
            <a:picLocks noChangeAspect="1"/>
          </p:cNvPicPr>
          <p:nvPr/>
        </p:nvPicPr>
        <p:blipFill>
          <a:blip r:embed="rId2"/>
          <a:stretch>
            <a:fillRect/>
          </a:stretch>
        </p:blipFill>
        <p:spPr>
          <a:xfrm>
            <a:off x="3143673" y="945202"/>
            <a:ext cx="4518169" cy="4905690"/>
          </a:xfrm>
          <a:prstGeom prst="rect">
            <a:avLst/>
          </a:prstGeom>
        </p:spPr>
      </p:pic>
      <p:sp>
        <p:nvSpPr>
          <p:cNvPr id="6" name="文本框 5">
            <a:extLst>
              <a:ext uri="{FF2B5EF4-FFF2-40B4-BE49-F238E27FC236}">
                <a16:creationId xmlns:a16="http://schemas.microsoft.com/office/drawing/2014/main" id="{7427A063-33B0-4361-A588-3CD7BA60B407}"/>
              </a:ext>
            </a:extLst>
          </p:cNvPr>
          <p:cNvSpPr txBox="1"/>
          <p:nvPr/>
        </p:nvSpPr>
        <p:spPr>
          <a:xfrm>
            <a:off x="2259876" y="5751987"/>
            <a:ext cx="7081152" cy="787523"/>
          </a:xfrm>
          <a:prstGeom prst="rect">
            <a:avLst/>
          </a:prstGeom>
          <a:solidFill>
            <a:schemeClr val="bg1"/>
          </a:solidFill>
          <a:ln>
            <a:solidFill>
              <a:schemeClr val="tx1"/>
            </a:solidFill>
          </a:ln>
        </p:spPr>
        <p:txBody>
          <a:bodyPr wrap="square" rtlCol="0">
            <a:spAutoFit/>
          </a:bodyPr>
          <a:lstStyle/>
          <a:p>
            <a:pPr lvl="0">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传统的单片复方制剂：</a:t>
            </a:r>
          </a:p>
          <a:p>
            <a:pPr lvl="1">
              <a:lnSpc>
                <a:spcPct val="150000"/>
              </a:lnSpc>
            </a:pP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复方利血平</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复方利血平氨苯蝶啶片</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珍菊降压片</a:t>
            </a:r>
            <a:r>
              <a:rPr lang="en-US" altLang="zh-CN" sz="16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600" dirty="0">
                <a:solidFill>
                  <a:schemeClr val="accent1">
                    <a:lumMod val="50000"/>
                  </a:schemeClr>
                </a:solidFill>
                <a:latin typeface="微软雅黑" panose="020B0503020204020204" pitchFamily="34" charset="-122"/>
                <a:ea typeface="微软雅黑" panose="020B0503020204020204" pitchFamily="34" charset="-122"/>
              </a:rPr>
              <a:t>仍在基层较广泛使用。</a:t>
            </a:r>
          </a:p>
        </p:txBody>
      </p:sp>
      <p:sp>
        <p:nvSpPr>
          <p:cNvPr id="7" name="标题 1">
            <a:extLst>
              <a:ext uri="{FF2B5EF4-FFF2-40B4-BE49-F238E27FC236}">
                <a16:creationId xmlns:a16="http://schemas.microsoft.com/office/drawing/2014/main" id="{8A39A94F-D9F7-4F1B-ADF5-5278CCC570B9}"/>
              </a:ext>
            </a:extLst>
          </p:cNvPr>
          <p:cNvSpPr>
            <a:spLocks noGrp="1"/>
          </p:cNvSpPr>
          <p:nvPr>
            <p:ph type="title"/>
          </p:nvPr>
        </p:nvSpPr>
        <p:spPr>
          <a:xfrm>
            <a:off x="2356252" y="267170"/>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606923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a:extLst>
              <a:ext uri="{FF2B5EF4-FFF2-40B4-BE49-F238E27FC236}">
                <a16:creationId xmlns:a16="http://schemas.microsoft.com/office/drawing/2014/main" id="{2DA9B2D0-5D5A-4641-A640-B020BC3E5A58}"/>
              </a:ext>
            </a:extLst>
          </p:cNvPr>
          <p:cNvSpPr>
            <a:spLocks noGrp="1"/>
          </p:cNvSpPr>
          <p:nvPr>
            <p:ph type="title"/>
          </p:nvPr>
        </p:nvSpPr>
        <p:spPr>
          <a:xfrm>
            <a:off x="2182242" y="260649"/>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联合应用</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(SPC)</a:t>
            </a:r>
            <a:endParaRPr lang="zh-CN" altLang="en-US" sz="32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FD86A085-D8A8-40A6-AA00-34E6870BE096}"/>
              </a:ext>
            </a:extLst>
          </p:cNvPr>
          <p:cNvSpPr>
            <a:spLocks noGrp="1"/>
          </p:cNvSpPr>
          <p:nvPr>
            <p:ph idx="1"/>
          </p:nvPr>
        </p:nvSpPr>
        <p:spPr>
          <a:xfrm>
            <a:off x="2099556" y="1700809"/>
            <a:ext cx="7992888" cy="3261245"/>
          </a:xfrm>
        </p:spPr>
        <p:style>
          <a:lnRef idx="2">
            <a:schemeClr val="dk1"/>
          </a:lnRef>
          <a:fillRef idx="1">
            <a:schemeClr val="lt1"/>
          </a:fillRef>
          <a:effectRef idx="0">
            <a:schemeClr val="dk1"/>
          </a:effectRef>
          <a:fontRef idx="minor">
            <a:schemeClr val="dk1"/>
          </a:fontRef>
        </p:style>
        <p:txBody>
          <a:bodyPr>
            <a:normAutofit fontScale="85000" lnSpcReduction="20000"/>
          </a:bodyPr>
          <a:lstStyle/>
          <a:p>
            <a:pPr>
              <a:lnSpc>
                <a:spcPct val="170000"/>
              </a:lnSpc>
            </a:pP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部分３级和难治性高血压患者需３种或更多的药物来严格控制血压</a:t>
            </a:r>
            <a:endParaRPr lang="en-US" altLang="zh-CN" sz="24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美国</a:t>
            </a:r>
            <a:r>
              <a:rPr lang="en-US" altLang="zh-CN" sz="2400" b="0" dirty="0">
                <a:solidFill>
                  <a:schemeClr val="accent1">
                    <a:lumMod val="50000"/>
                  </a:schemeClr>
                </a:solidFill>
                <a:latin typeface="微软雅黑" panose="020B0503020204020204" pitchFamily="34" charset="-122"/>
                <a:ea typeface="微软雅黑" panose="020B0503020204020204" pitchFamily="34" charset="-122"/>
              </a:rPr>
              <a:t>FDA</a:t>
            </a: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已批准上市三种药物组分的</a:t>
            </a:r>
            <a:r>
              <a:rPr lang="en-US" altLang="zh-CN" sz="2400" b="0" dirty="0">
                <a:solidFill>
                  <a:schemeClr val="accent1">
                    <a:lumMod val="50000"/>
                  </a:schemeClr>
                </a:solidFill>
                <a:latin typeface="微软雅黑" panose="020B0503020204020204" pitchFamily="34" charset="-122"/>
                <a:ea typeface="微软雅黑" panose="020B0503020204020204" pitchFamily="34" charset="-122"/>
              </a:rPr>
              <a:t>SPC</a:t>
            </a:r>
          </a:p>
          <a:p>
            <a:pPr marL="457200" lvl="1" indent="0">
              <a:lnSpc>
                <a:spcPct val="17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氨氯地平／缬沙坦／氢氯噻嗪</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7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氨氯地平／雷米普利／氢氯噻嗪</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国内尚未批准三药</a:t>
            </a:r>
            <a:r>
              <a:rPr lang="en-US" altLang="zh-CN" sz="2400" b="0" dirty="0">
                <a:solidFill>
                  <a:schemeClr val="accent1">
                    <a:lumMod val="50000"/>
                  </a:schemeClr>
                </a:solidFill>
                <a:latin typeface="微软雅黑" panose="020B0503020204020204" pitchFamily="34" charset="-122"/>
                <a:ea typeface="微软雅黑" panose="020B0503020204020204" pitchFamily="34" charset="-122"/>
              </a:rPr>
              <a:t>SPC</a:t>
            </a:r>
            <a:r>
              <a:rPr lang="zh-CN" altLang="en-US" sz="2400" b="0" dirty="0">
                <a:solidFill>
                  <a:schemeClr val="accent1">
                    <a:lumMod val="50000"/>
                  </a:schemeClr>
                </a:solidFill>
                <a:latin typeface="微软雅黑" panose="020B0503020204020204" pitchFamily="34" charset="-122"/>
                <a:ea typeface="微软雅黑" panose="020B0503020204020204" pitchFamily="34" charset="-122"/>
              </a:rPr>
              <a:t>上市</a:t>
            </a:r>
            <a:endParaRPr lang="en-US" altLang="zh-CN" sz="2400" b="0" dirty="0">
              <a:solidFill>
                <a:schemeClr val="accent1">
                  <a:lumMod val="50000"/>
                </a:schemeClr>
              </a:solidFill>
              <a:latin typeface="微软雅黑" panose="020B0503020204020204" pitchFamily="34" charset="-122"/>
              <a:ea typeface="微软雅黑" panose="020B0503020204020204" pitchFamily="34" charset="-122"/>
            </a:endParaRPr>
          </a:p>
          <a:p>
            <a:pPr marL="457200" lvl="1" indent="0">
              <a:lnSpc>
                <a:spcPct val="170000"/>
              </a:lnSpc>
              <a:buNone/>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未来可期</a:t>
            </a:r>
            <a:endParaRPr lang="zh-CN" b="0" baseline="0"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249278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D300C3A-6105-4332-8FC2-872AC9D3AA51}"/>
              </a:ext>
            </a:extLst>
          </p:cNvPr>
          <p:cNvSpPr>
            <a:spLocks noGrp="1"/>
          </p:cNvSpPr>
          <p:nvPr>
            <p:ph type="title"/>
          </p:nvPr>
        </p:nvSpPr>
        <p:spPr>
          <a:xfrm>
            <a:off x="838200" y="-99392"/>
            <a:ext cx="10515600" cy="1325563"/>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高血压的药物治疗</a:t>
            </a:r>
            <a:r>
              <a:rPr lang="en-US" altLang="zh-CN" sz="32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用药注意事项</a:t>
            </a:r>
          </a:p>
        </p:txBody>
      </p:sp>
      <p:grpSp>
        <p:nvGrpSpPr>
          <p:cNvPr id="6" name="组合 5">
            <a:extLst>
              <a:ext uri="{FF2B5EF4-FFF2-40B4-BE49-F238E27FC236}">
                <a16:creationId xmlns:a16="http://schemas.microsoft.com/office/drawing/2014/main" id="{D8A20A6B-B229-4208-AB8E-072859B55B82}"/>
              </a:ext>
            </a:extLst>
          </p:cNvPr>
          <p:cNvGrpSpPr/>
          <p:nvPr/>
        </p:nvGrpSpPr>
        <p:grpSpPr>
          <a:xfrm>
            <a:off x="2826871" y="1828500"/>
            <a:ext cx="1290323" cy="1600501"/>
            <a:chOff x="1110504" y="1492274"/>
            <a:chExt cx="1909505" cy="2368526"/>
          </a:xfrm>
          <a:solidFill>
            <a:srgbClr val="44AED0"/>
          </a:solidFill>
          <a:effectLst>
            <a:outerShdw blurRad="203200" dist="152400" dir="2700000" algn="tl" rotWithShape="0">
              <a:prstClr val="black">
                <a:alpha val="60000"/>
              </a:prstClr>
            </a:outerShdw>
          </a:effectLst>
        </p:grpSpPr>
        <p:grpSp>
          <p:nvGrpSpPr>
            <p:cNvPr id="7" name="组合 6">
              <a:extLst>
                <a:ext uri="{FF2B5EF4-FFF2-40B4-BE49-F238E27FC236}">
                  <a16:creationId xmlns:a16="http://schemas.microsoft.com/office/drawing/2014/main" id="{C2689F1E-1490-4D13-9375-E4990A82B773}"/>
                </a:ext>
              </a:extLst>
            </p:cNvPr>
            <p:cNvGrpSpPr/>
            <p:nvPr/>
          </p:nvGrpSpPr>
          <p:grpSpPr>
            <a:xfrm rot="10985882">
              <a:off x="2272100" y="1492274"/>
              <a:ext cx="747909" cy="1173537"/>
              <a:chOff x="1335314" y="4786756"/>
              <a:chExt cx="1122806" cy="1761783"/>
            </a:xfrm>
            <a:grpFill/>
          </p:grpSpPr>
          <p:grpSp>
            <p:nvGrpSpPr>
              <p:cNvPr id="9" name="组合 8">
                <a:extLst>
                  <a:ext uri="{FF2B5EF4-FFF2-40B4-BE49-F238E27FC236}">
                    <a16:creationId xmlns:a16="http://schemas.microsoft.com/office/drawing/2014/main" id="{1955A200-4FBE-453A-8659-D0129840C5ED}"/>
                  </a:ext>
                </a:extLst>
              </p:cNvPr>
              <p:cNvGrpSpPr/>
              <p:nvPr/>
            </p:nvGrpSpPr>
            <p:grpSpPr>
              <a:xfrm rot="21435440">
                <a:off x="1441603" y="4786756"/>
                <a:ext cx="1016517" cy="1761783"/>
                <a:chOff x="4376258" y="4808160"/>
                <a:chExt cx="1016517" cy="1761783"/>
              </a:xfrm>
              <a:grpFill/>
            </p:grpSpPr>
            <p:sp>
              <p:nvSpPr>
                <p:cNvPr id="11" name="任意多边形 10">
                  <a:extLst>
                    <a:ext uri="{FF2B5EF4-FFF2-40B4-BE49-F238E27FC236}">
                      <a16:creationId xmlns:a16="http://schemas.microsoft.com/office/drawing/2014/main" id="{52C4CE03-EAB6-49B5-8CF6-18669EF7AE37}"/>
                    </a:ext>
                  </a:extLst>
                </p:cNvPr>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2" name="矩形 11">
                  <a:extLst>
                    <a:ext uri="{FF2B5EF4-FFF2-40B4-BE49-F238E27FC236}">
                      <a16:creationId xmlns:a16="http://schemas.microsoft.com/office/drawing/2014/main" id="{528BC780-63DD-4BF3-A526-DC689D278403}"/>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10" name="直接连接符 9">
                <a:extLst>
                  <a:ext uri="{FF2B5EF4-FFF2-40B4-BE49-F238E27FC236}">
                    <a16:creationId xmlns:a16="http://schemas.microsoft.com/office/drawing/2014/main" id="{31E86A38-C15A-42FB-8F98-D21089616082}"/>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 name="同心圆 5">
              <a:extLst>
                <a:ext uri="{FF2B5EF4-FFF2-40B4-BE49-F238E27FC236}">
                  <a16:creationId xmlns:a16="http://schemas.microsoft.com/office/drawing/2014/main" id="{2F7DB451-CCBB-4F43-9497-DB4ADBC44C35}"/>
                </a:ext>
              </a:extLst>
            </p:cNvPr>
            <p:cNvSpPr/>
            <p:nvPr/>
          </p:nvSpPr>
          <p:spPr>
            <a:xfrm>
              <a:off x="1110504" y="2397820"/>
              <a:ext cx="1462980" cy="1462980"/>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grpSp>
        <p:nvGrpSpPr>
          <p:cNvPr id="13" name="组合 12">
            <a:extLst>
              <a:ext uri="{FF2B5EF4-FFF2-40B4-BE49-F238E27FC236}">
                <a16:creationId xmlns:a16="http://schemas.microsoft.com/office/drawing/2014/main" id="{B62165C6-C20D-48DB-81BB-DD0E358633C3}"/>
              </a:ext>
            </a:extLst>
          </p:cNvPr>
          <p:cNvGrpSpPr/>
          <p:nvPr/>
        </p:nvGrpSpPr>
        <p:grpSpPr>
          <a:xfrm>
            <a:off x="5237208" y="1364852"/>
            <a:ext cx="1717585" cy="2033268"/>
            <a:chOff x="3743675" y="972847"/>
            <a:chExt cx="2541794" cy="3008963"/>
          </a:xfrm>
          <a:solidFill>
            <a:srgbClr val="44AED0"/>
          </a:solidFill>
          <a:effectLst>
            <a:outerShdw blurRad="203200" dist="152400" dir="2700000" algn="tl" rotWithShape="0">
              <a:prstClr val="black">
                <a:alpha val="60000"/>
              </a:prstClr>
            </a:outerShdw>
          </a:effectLst>
        </p:grpSpPr>
        <p:grpSp>
          <p:nvGrpSpPr>
            <p:cNvPr id="14" name="组合 13">
              <a:extLst>
                <a:ext uri="{FF2B5EF4-FFF2-40B4-BE49-F238E27FC236}">
                  <a16:creationId xmlns:a16="http://schemas.microsoft.com/office/drawing/2014/main" id="{855E5362-C08E-4E88-A8B3-2CEB4BA3CECB}"/>
                </a:ext>
              </a:extLst>
            </p:cNvPr>
            <p:cNvGrpSpPr/>
            <p:nvPr/>
          </p:nvGrpSpPr>
          <p:grpSpPr>
            <a:xfrm rot="11163297">
              <a:off x="5364849" y="972847"/>
              <a:ext cx="920620" cy="1444536"/>
              <a:chOff x="1335314" y="4786756"/>
              <a:chExt cx="1122806" cy="1761783"/>
            </a:xfrm>
            <a:grpFill/>
          </p:grpSpPr>
          <p:grpSp>
            <p:nvGrpSpPr>
              <p:cNvPr id="16" name="组合 15">
                <a:extLst>
                  <a:ext uri="{FF2B5EF4-FFF2-40B4-BE49-F238E27FC236}">
                    <a16:creationId xmlns:a16="http://schemas.microsoft.com/office/drawing/2014/main" id="{BD923EA7-E82C-494F-9B8A-BA1BD104DEA9}"/>
                  </a:ext>
                </a:extLst>
              </p:cNvPr>
              <p:cNvGrpSpPr/>
              <p:nvPr/>
            </p:nvGrpSpPr>
            <p:grpSpPr>
              <a:xfrm rot="21435440">
                <a:off x="1441601" y="4786756"/>
                <a:ext cx="1016519" cy="1761783"/>
                <a:chOff x="4376256" y="4808160"/>
                <a:chExt cx="1016519" cy="1761783"/>
              </a:xfrm>
              <a:grpFill/>
            </p:grpSpPr>
            <p:sp>
              <p:nvSpPr>
                <p:cNvPr id="18" name="任意多边形 17">
                  <a:extLst>
                    <a:ext uri="{FF2B5EF4-FFF2-40B4-BE49-F238E27FC236}">
                      <a16:creationId xmlns:a16="http://schemas.microsoft.com/office/drawing/2014/main" id="{1984D07C-F46B-415B-B1BE-7EC3D55BE61C}"/>
                    </a:ext>
                  </a:extLst>
                </p:cNvPr>
                <p:cNvSpPr/>
                <p:nvPr/>
              </p:nvSpPr>
              <p:spPr>
                <a:xfrm rot="18857641">
                  <a:off x="3748177" y="5511021"/>
                  <a:ext cx="1687001" cy="430843"/>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矩形 18">
                  <a:extLst>
                    <a:ext uri="{FF2B5EF4-FFF2-40B4-BE49-F238E27FC236}">
                      <a16:creationId xmlns:a16="http://schemas.microsoft.com/office/drawing/2014/main" id="{5E54D49C-11F9-4555-88A6-31D595AA54F9}"/>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17" name="直接连接符 16">
                <a:extLst>
                  <a:ext uri="{FF2B5EF4-FFF2-40B4-BE49-F238E27FC236}">
                    <a16:creationId xmlns:a16="http://schemas.microsoft.com/office/drawing/2014/main" id="{F4DE6581-D573-49B4-8277-C498F89A7A38}"/>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5" name="同心圆 14">
              <a:extLst>
                <a:ext uri="{FF2B5EF4-FFF2-40B4-BE49-F238E27FC236}">
                  <a16:creationId xmlns:a16="http://schemas.microsoft.com/office/drawing/2014/main" id="{088ABB6D-0BFF-4E47-9200-5C45A7A70071}"/>
                </a:ext>
              </a:extLst>
            </p:cNvPr>
            <p:cNvSpPr/>
            <p:nvPr/>
          </p:nvSpPr>
          <p:spPr>
            <a:xfrm>
              <a:off x="3743675" y="2046514"/>
              <a:ext cx="1935296" cy="1935296"/>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grpSp>
        <p:nvGrpSpPr>
          <p:cNvPr id="20" name="组合 19">
            <a:extLst>
              <a:ext uri="{FF2B5EF4-FFF2-40B4-BE49-F238E27FC236}">
                <a16:creationId xmlns:a16="http://schemas.microsoft.com/office/drawing/2014/main" id="{6837689B-1848-40C3-BC80-D3B9A20CCE58}"/>
              </a:ext>
            </a:extLst>
          </p:cNvPr>
          <p:cNvGrpSpPr/>
          <p:nvPr/>
        </p:nvGrpSpPr>
        <p:grpSpPr>
          <a:xfrm>
            <a:off x="7731861" y="1070440"/>
            <a:ext cx="2199539" cy="2404370"/>
            <a:chOff x="6928897" y="501066"/>
            <a:chExt cx="3255021" cy="3558143"/>
          </a:xfrm>
          <a:solidFill>
            <a:srgbClr val="44AED0"/>
          </a:solidFill>
          <a:effectLst>
            <a:outerShdw blurRad="203200" dist="152400" dir="2700000" algn="tl" rotWithShape="0">
              <a:prstClr val="black">
                <a:alpha val="60000"/>
              </a:prstClr>
            </a:outerShdw>
          </a:effectLst>
        </p:grpSpPr>
        <p:sp>
          <p:nvSpPr>
            <p:cNvPr id="21" name="同心圆 20">
              <a:extLst>
                <a:ext uri="{FF2B5EF4-FFF2-40B4-BE49-F238E27FC236}">
                  <a16:creationId xmlns:a16="http://schemas.microsoft.com/office/drawing/2014/main" id="{58BCA0E4-89C0-4C1A-9434-B9852ED04C63}"/>
                </a:ext>
              </a:extLst>
            </p:cNvPr>
            <p:cNvSpPr/>
            <p:nvPr/>
          </p:nvSpPr>
          <p:spPr>
            <a:xfrm>
              <a:off x="6928897" y="1695115"/>
              <a:ext cx="2364094" cy="2364094"/>
            </a:xfrm>
            <a:prstGeom prst="donut">
              <a:avLst>
                <a:gd name="adj" fmla="val 7715"/>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nvGrpSpPr>
            <p:cNvPr id="22" name="组合 21">
              <a:extLst>
                <a:ext uri="{FF2B5EF4-FFF2-40B4-BE49-F238E27FC236}">
                  <a16:creationId xmlns:a16="http://schemas.microsoft.com/office/drawing/2014/main" id="{4918A766-7937-483B-A7E9-86F9FDF066EB}"/>
                </a:ext>
              </a:extLst>
            </p:cNvPr>
            <p:cNvGrpSpPr/>
            <p:nvPr/>
          </p:nvGrpSpPr>
          <p:grpSpPr>
            <a:xfrm rot="11228489">
              <a:off x="9086218" y="501066"/>
              <a:ext cx="1097700" cy="1722391"/>
              <a:chOff x="1335314" y="4786756"/>
              <a:chExt cx="1122806" cy="1761783"/>
            </a:xfrm>
            <a:grpFill/>
          </p:grpSpPr>
          <p:grpSp>
            <p:nvGrpSpPr>
              <p:cNvPr id="23" name="组合 22">
                <a:extLst>
                  <a:ext uri="{FF2B5EF4-FFF2-40B4-BE49-F238E27FC236}">
                    <a16:creationId xmlns:a16="http://schemas.microsoft.com/office/drawing/2014/main" id="{5A59FE70-C389-4521-ADBB-53066E3B6DFB}"/>
                  </a:ext>
                </a:extLst>
              </p:cNvPr>
              <p:cNvGrpSpPr/>
              <p:nvPr/>
            </p:nvGrpSpPr>
            <p:grpSpPr>
              <a:xfrm rot="21435440">
                <a:off x="1441603" y="4786756"/>
                <a:ext cx="1016517" cy="1761783"/>
                <a:chOff x="4376258" y="4808160"/>
                <a:chExt cx="1016517" cy="1761783"/>
              </a:xfrm>
              <a:grpFill/>
            </p:grpSpPr>
            <p:sp>
              <p:nvSpPr>
                <p:cNvPr id="25" name="任意多边形 24">
                  <a:extLst>
                    <a:ext uri="{FF2B5EF4-FFF2-40B4-BE49-F238E27FC236}">
                      <a16:creationId xmlns:a16="http://schemas.microsoft.com/office/drawing/2014/main" id="{BBBD0C8A-43E9-4E40-81BC-B79135106926}"/>
                    </a:ext>
                  </a:extLst>
                </p:cNvPr>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B46BA6C4-F16F-4273-9B66-6CA17DB615E4}"/>
                    </a:ext>
                  </a:extLst>
                </p:cNvPr>
                <p:cNvSpPr/>
                <p:nvPr/>
              </p:nvSpPr>
              <p:spPr>
                <a:xfrm rot="2615405">
                  <a:off x="5160547" y="4808160"/>
                  <a:ext cx="232228" cy="434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cxnSp>
            <p:nvCxnSpPr>
              <p:cNvPr id="24" name="直接连接符 23">
                <a:extLst>
                  <a:ext uri="{FF2B5EF4-FFF2-40B4-BE49-F238E27FC236}">
                    <a16:creationId xmlns:a16="http://schemas.microsoft.com/office/drawing/2014/main" id="{E1A3188C-2AC9-4C5F-AA89-55926A9F13A5}"/>
                  </a:ext>
                </a:extLst>
              </p:cNvPr>
              <p:cNvCxnSpPr/>
              <p:nvPr/>
            </p:nvCxnSpPr>
            <p:spPr>
              <a:xfrm flipH="1">
                <a:off x="1335314" y="5370285"/>
                <a:ext cx="725714" cy="783772"/>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grpSp>
      <p:sp>
        <p:nvSpPr>
          <p:cNvPr id="27" name="文本框 26">
            <a:extLst>
              <a:ext uri="{FF2B5EF4-FFF2-40B4-BE49-F238E27FC236}">
                <a16:creationId xmlns:a16="http://schemas.microsoft.com/office/drawing/2014/main" id="{3CA59438-A523-4824-AD0F-59206C1CE19F}"/>
              </a:ext>
            </a:extLst>
          </p:cNvPr>
          <p:cNvSpPr txBox="1"/>
          <p:nvPr/>
        </p:nvSpPr>
        <p:spPr>
          <a:xfrm>
            <a:off x="2839277" y="2778865"/>
            <a:ext cx="961973" cy="507831"/>
          </a:xfrm>
          <a:prstGeom prst="rect">
            <a:avLst/>
          </a:prstGeom>
          <a:noFill/>
        </p:spPr>
        <p:txBody>
          <a:bodyPr wrap="square" rtlCol="0">
            <a:spAutoFit/>
          </a:bodyPr>
          <a:lstStyle/>
          <a:p>
            <a:pPr algn="ctr" defTabSz="685800">
              <a:defRPr/>
            </a:pPr>
            <a:r>
              <a:rPr lang="zh-CN" altLang="en-US" sz="1350" b="1" kern="0" dirty="0">
                <a:solidFill>
                  <a:srgbClr val="093B5C"/>
                </a:solidFill>
                <a:latin typeface="微软雅黑" panose="020B0503020204020204" pitchFamily="34" charset="-122"/>
                <a:ea typeface="微软雅黑" panose="020B0503020204020204" pitchFamily="34" charset="-122"/>
              </a:rPr>
              <a:t>注意</a:t>
            </a:r>
            <a:endParaRPr lang="en-US" altLang="zh-CN" sz="1350" b="1" kern="0" dirty="0">
              <a:solidFill>
                <a:srgbClr val="093B5C"/>
              </a:solidFill>
              <a:latin typeface="微软雅黑" panose="020B0503020204020204" pitchFamily="34" charset="-122"/>
              <a:ea typeface="微软雅黑" panose="020B0503020204020204" pitchFamily="34" charset="-122"/>
            </a:endParaRPr>
          </a:p>
          <a:p>
            <a:pPr algn="ctr" defTabSz="685800">
              <a:defRPr/>
            </a:pPr>
            <a:r>
              <a:rPr lang="en-US" altLang="zh-CN" sz="1350" b="1" kern="0" dirty="0">
                <a:solidFill>
                  <a:srgbClr val="093B5C"/>
                </a:solidFill>
                <a:latin typeface="微软雅黑" panose="020B0503020204020204" pitchFamily="34" charset="-122"/>
                <a:ea typeface="微软雅黑" panose="020B0503020204020204" pitchFamily="34" charset="-122"/>
              </a:rPr>
              <a:t>1</a:t>
            </a:r>
            <a:endParaRPr lang="zh-CN" altLang="en-US" sz="1350" b="1" kern="0" dirty="0">
              <a:solidFill>
                <a:srgbClr val="093B5C"/>
              </a:solidFill>
              <a:latin typeface="微软雅黑" panose="020B0503020204020204" pitchFamily="34" charset="-122"/>
              <a:ea typeface="微软雅黑" panose="020B0503020204020204" pitchFamily="34" charset="-122"/>
            </a:endParaRPr>
          </a:p>
        </p:txBody>
      </p:sp>
      <p:sp>
        <p:nvSpPr>
          <p:cNvPr id="28" name="文本框 27">
            <a:extLst>
              <a:ext uri="{FF2B5EF4-FFF2-40B4-BE49-F238E27FC236}">
                <a16:creationId xmlns:a16="http://schemas.microsoft.com/office/drawing/2014/main" id="{64F5941A-EB17-40A7-A488-164FE7B50524}"/>
              </a:ext>
            </a:extLst>
          </p:cNvPr>
          <p:cNvSpPr txBox="1"/>
          <p:nvPr/>
        </p:nvSpPr>
        <p:spPr>
          <a:xfrm>
            <a:off x="7923113" y="2372311"/>
            <a:ext cx="1215000" cy="646331"/>
          </a:xfrm>
          <a:prstGeom prst="rect">
            <a:avLst/>
          </a:prstGeom>
          <a:noFill/>
        </p:spPr>
        <p:txBody>
          <a:bodyPr wrap="square" rtlCol="0">
            <a:spAutoFit/>
          </a:bodyPr>
          <a:lstStyle/>
          <a:p>
            <a:pPr algn="ctr" defTabSz="685800">
              <a:defRPr/>
            </a:pPr>
            <a:r>
              <a:rPr lang="zh-CN" altLang="en-US" b="1" kern="0" dirty="0">
                <a:solidFill>
                  <a:srgbClr val="093B5C"/>
                </a:solidFill>
                <a:latin typeface="微软雅黑" panose="020B0503020204020204" pitchFamily="34" charset="-122"/>
                <a:ea typeface="微软雅黑" panose="020B0503020204020204" pitchFamily="34" charset="-122"/>
              </a:rPr>
              <a:t>注意</a:t>
            </a:r>
            <a:endParaRPr lang="en-US" altLang="zh-CN" b="1" kern="0" dirty="0">
              <a:solidFill>
                <a:srgbClr val="093B5C"/>
              </a:solidFill>
              <a:latin typeface="微软雅黑" panose="020B0503020204020204" pitchFamily="34" charset="-122"/>
              <a:ea typeface="微软雅黑" panose="020B0503020204020204" pitchFamily="34" charset="-122"/>
            </a:endParaRPr>
          </a:p>
          <a:p>
            <a:pPr algn="ctr" defTabSz="685800">
              <a:defRPr/>
            </a:pPr>
            <a:r>
              <a:rPr lang="en-US" altLang="zh-CN" b="1" kern="0" dirty="0">
                <a:solidFill>
                  <a:srgbClr val="093B5C"/>
                </a:solidFill>
                <a:latin typeface="微软雅黑" panose="020B0503020204020204" pitchFamily="34" charset="-122"/>
                <a:ea typeface="微软雅黑" panose="020B0503020204020204" pitchFamily="34" charset="-122"/>
              </a:rPr>
              <a:t>3</a:t>
            </a:r>
            <a:endParaRPr lang="zh-CN" altLang="en-US" b="1" kern="0" dirty="0">
              <a:solidFill>
                <a:srgbClr val="093B5C"/>
              </a:solidFill>
              <a:latin typeface="微软雅黑" panose="020B0503020204020204" pitchFamily="34" charset="-122"/>
              <a:ea typeface="微软雅黑" panose="020B0503020204020204" pitchFamily="34" charset="-122"/>
            </a:endParaRPr>
          </a:p>
        </p:txBody>
      </p:sp>
      <p:sp>
        <p:nvSpPr>
          <p:cNvPr id="29" name="文本框 28">
            <a:extLst>
              <a:ext uri="{FF2B5EF4-FFF2-40B4-BE49-F238E27FC236}">
                <a16:creationId xmlns:a16="http://schemas.microsoft.com/office/drawing/2014/main" id="{903F4515-C952-4307-BEFC-DFC752DD4AD6}"/>
              </a:ext>
            </a:extLst>
          </p:cNvPr>
          <p:cNvSpPr txBox="1"/>
          <p:nvPr/>
        </p:nvSpPr>
        <p:spPr>
          <a:xfrm>
            <a:off x="5360592" y="2533029"/>
            <a:ext cx="1147648" cy="553998"/>
          </a:xfrm>
          <a:prstGeom prst="rect">
            <a:avLst/>
          </a:prstGeom>
          <a:noFill/>
        </p:spPr>
        <p:txBody>
          <a:bodyPr wrap="square" rtlCol="0">
            <a:spAutoFit/>
          </a:bodyPr>
          <a:lstStyle/>
          <a:p>
            <a:pPr algn="ctr" defTabSz="685800">
              <a:defRPr/>
            </a:pPr>
            <a:r>
              <a:rPr lang="zh-CN" altLang="en-US" sz="1500" b="1" kern="0" dirty="0">
                <a:solidFill>
                  <a:srgbClr val="093B5C"/>
                </a:solidFill>
                <a:latin typeface="微软雅黑" panose="020B0503020204020204" pitchFamily="34" charset="-122"/>
                <a:ea typeface="微软雅黑" panose="020B0503020204020204" pitchFamily="34" charset="-122"/>
              </a:rPr>
              <a:t>注意</a:t>
            </a:r>
            <a:endParaRPr lang="en-US" altLang="zh-CN" sz="1500" b="1" kern="0" dirty="0">
              <a:solidFill>
                <a:srgbClr val="093B5C"/>
              </a:solidFill>
              <a:latin typeface="微软雅黑" panose="020B0503020204020204" pitchFamily="34" charset="-122"/>
              <a:ea typeface="微软雅黑" panose="020B0503020204020204" pitchFamily="34" charset="-122"/>
            </a:endParaRPr>
          </a:p>
          <a:p>
            <a:pPr algn="ctr" defTabSz="685800">
              <a:defRPr/>
            </a:pPr>
            <a:r>
              <a:rPr lang="en-US" altLang="zh-CN" sz="1500" b="1" kern="0" dirty="0">
                <a:solidFill>
                  <a:srgbClr val="093B5C"/>
                </a:solidFill>
                <a:latin typeface="微软雅黑" panose="020B0503020204020204" pitchFamily="34" charset="-122"/>
                <a:ea typeface="微软雅黑" panose="020B0503020204020204" pitchFamily="34" charset="-122"/>
              </a:rPr>
              <a:t>2</a:t>
            </a:r>
            <a:endParaRPr lang="zh-CN" altLang="en-US" sz="1500" b="1" kern="0" dirty="0">
              <a:solidFill>
                <a:srgbClr val="093B5C"/>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a16="http://schemas.microsoft.com/office/drawing/2014/main" id="{D6840C28-7542-4F80-8624-2FC5FE4B4BA4}"/>
              </a:ext>
            </a:extLst>
          </p:cNvPr>
          <p:cNvSpPr/>
          <p:nvPr/>
        </p:nvSpPr>
        <p:spPr>
          <a:xfrm>
            <a:off x="1737117" y="3579889"/>
            <a:ext cx="3166290" cy="2346283"/>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zh-CN" altLang="en-US" sz="2000" dirty="0">
                <a:solidFill>
                  <a:srgbClr val="FF0000"/>
                </a:solidFill>
                <a:latin typeface="微软雅黑" panose="020B0503020204020204" pitchFamily="34" charset="-122"/>
                <a:ea typeface="微软雅黑" panose="020B0503020204020204" pitchFamily="34" charset="-122"/>
              </a:rPr>
              <a:t>每次调整药物种类或剂量后建议观察</a:t>
            </a:r>
            <a:r>
              <a:rPr lang="en-US" altLang="zh-CN" sz="2000" dirty="0">
                <a:solidFill>
                  <a:srgbClr val="FF0000"/>
                </a:solidFill>
                <a:latin typeface="微软雅黑" panose="020B0503020204020204" pitchFamily="34" charset="-122"/>
                <a:ea typeface="微软雅黑" panose="020B0503020204020204" pitchFamily="34" charset="-122"/>
              </a:rPr>
              <a:t>2~4 </a:t>
            </a:r>
            <a:r>
              <a:rPr lang="zh-CN" altLang="en-US" sz="2000" dirty="0">
                <a:solidFill>
                  <a:srgbClr val="FF0000"/>
                </a:solidFill>
                <a:latin typeface="微软雅黑" panose="020B0503020204020204" pitchFamily="34" charset="-122"/>
                <a:ea typeface="微软雅黑" panose="020B0503020204020204" pitchFamily="34" charset="-122"/>
              </a:rPr>
              <a:t>周，</a:t>
            </a:r>
            <a:endParaRPr lang="en-US" altLang="zh-CN" sz="2000" dirty="0">
              <a:solidFill>
                <a:srgbClr val="FF0000"/>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避免频繁更换药物，</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除非出现不良反应等不耐受或需紧急处理的情况</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a:extLst>
              <a:ext uri="{FF2B5EF4-FFF2-40B4-BE49-F238E27FC236}">
                <a16:creationId xmlns:a16="http://schemas.microsoft.com/office/drawing/2014/main" id="{BC5577C6-AD52-48C7-BA99-F6283E692570}"/>
              </a:ext>
            </a:extLst>
          </p:cNvPr>
          <p:cNvSpPr/>
          <p:nvPr/>
        </p:nvSpPr>
        <p:spPr>
          <a:xfrm>
            <a:off x="5205841" y="3579889"/>
            <a:ext cx="2070170" cy="874407"/>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altLang="zh-CN" dirty="0">
                <a:solidFill>
                  <a:srgbClr val="FF0000"/>
                </a:solidFill>
                <a:latin typeface="微软雅黑" panose="020B0503020204020204" pitchFamily="34" charset="-122"/>
                <a:ea typeface="微软雅黑" panose="020B0503020204020204" pitchFamily="34" charset="-122"/>
              </a:rPr>
              <a:t>ACEI </a:t>
            </a:r>
            <a:r>
              <a:rPr lang="zh-CN" altLang="en-US" dirty="0">
                <a:solidFill>
                  <a:srgbClr val="FF0000"/>
                </a:solidFill>
                <a:latin typeface="微软雅黑" panose="020B0503020204020204" pitchFamily="34" charset="-122"/>
                <a:ea typeface="微软雅黑" panose="020B0503020204020204" pitchFamily="34" charset="-122"/>
              </a:rPr>
              <a:t>与</a:t>
            </a:r>
            <a:r>
              <a:rPr lang="en-US" altLang="zh-CN" dirty="0">
                <a:solidFill>
                  <a:srgbClr val="FF0000"/>
                </a:solidFill>
                <a:latin typeface="微软雅黑" panose="020B0503020204020204" pitchFamily="34" charset="-122"/>
                <a:ea typeface="微软雅黑" panose="020B0503020204020204" pitchFamily="34" charset="-122"/>
              </a:rPr>
              <a:t>ARB </a:t>
            </a:r>
          </a:p>
          <a:p>
            <a:pPr algn="just">
              <a:lnSpc>
                <a:spcPct val="150000"/>
              </a:lnSpc>
            </a:pPr>
            <a:r>
              <a:rPr lang="zh-CN" altLang="en-US" dirty="0">
                <a:solidFill>
                  <a:srgbClr val="FF0000"/>
                </a:solidFill>
                <a:latin typeface="微软雅黑" panose="020B0503020204020204" pitchFamily="34" charset="-122"/>
                <a:ea typeface="微软雅黑" panose="020B0503020204020204" pitchFamily="34" charset="-122"/>
              </a:rPr>
              <a:t>一般不联用</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a:extLst>
              <a:ext uri="{FF2B5EF4-FFF2-40B4-BE49-F238E27FC236}">
                <a16:creationId xmlns:a16="http://schemas.microsoft.com/office/drawing/2014/main" id="{8E904B93-A2F3-4EEC-BDBB-ACD0AFD9E5E5}"/>
              </a:ext>
            </a:extLst>
          </p:cNvPr>
          <p:cNvSpPr/>
          <p:nvPr/>
        </p:nvSpPr>
        <p:spPr>
          <a:xfrm>
            <a:off x="7650295" y="3528424"/>
            <a:ext cx="2694177" cy="1289905"/>
          </a:xfrm>
          <a:prstGeom prst="rect">
            <a:avLst/>
          </a:prstGeom>
          <a:solidFill>
            <a:schemeClr val="bg1"/>
          </a:solidFill>
          <a:effectLst>
            <a:outerShdw blurRad="50800" dist="38100" dir="2700000" algn="tl" rotWithShape="0">
              <a:prstClr val="black">
                <a:alpha val="40000"/>
              </a:prstClr>
            </a:outerShdw>
          </a:effectLst>
        </p:spPr>
        <p:txBody>
          <a:bodyPr wrap="square">
            <a:spAutoFit/>
          </a:bodyPr>
          <a:lstStyle/>
          <a:p>
            <a:pPr algn="just">
              <a:lnSpc>
                <a:spcPct val="150000"/>
              </a:lnSpc>
            </a:pPr>
            <a:r>
              <a:rPr lang="en-US" altLang="zh-CN" dirty="0">
                <a:solidFill>
                  <a:srgbClr val="FF0000"/>
                </a:solidFill>
                <a:latin typeface="微软雅黑" panose="020B0503020204020204" pitchFamily="34" charset="-122"/>
                <a:ea typeface="微软雅黑" panose="020B0503020204020204" pitchFamily="34" charset="-122"/>
              </a:rPr>
              <a:t>A </a:t>
            </a:r>
            <a:r>
              <a:rPr lang="zh-CN" altLang="en-US" dirty="0">
                <a:solidFill>
                  <a:srgbClr val="FF0000"/>
                </a:solidFill>
                <a:latin typeface="微软雅黑" panose="020B0503020204020204" pitchFamily="34" charset="-122"/>
                <a:ea typeface="微软雅黑" panose="020B0503020204020204" pitchFamily="34" charset="-122"/>
              </a:rPr>
              <a:t>与</a:t>
            </a:r>
            <a:r>
              <a:rPr lang="en-US" altLang="zh-CN" dirty="0">
                <a:solidFill>
                  <a:srgbClr val="FF0000"/>
                </a:solidFill>
                <a:latin typeface="微软雅黑" panose="020B0503020204020204" pitchFamily="34" charset="-122"/>
                <a:ea typeface="微软雅黑" panose="020B0503020204020204" pitchFamily="34" charset="-122"/>
              </a:rPr>
              <a:t>B </a:t>
            </a:r>
            <a:r>
              <a:rPr lang="zh-CN" altLang="en-US" dirty="0">
                <a:solidFill>
                  <a:srgbClr val="FF0000"/>
                </a:solidFill>
                <a:latin typeface="微软雅黑" panose="020B0503020204020204" pitchFamily="34" charset="-122"/>
                <a:ea typeface="微软雅黑" panose="020B0503020204020204" pitchFamily="34" charset="-122"/>
              </a:rPr>
              <a:t>不作为两药联用的常规推荐，除非针对心肌梗死、心力衰竭患者</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603743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79CECF1-8FAA-4CC8-8689-B0EDD195E879}"/>
              </a:ext>
            </a:extLst>
          </p:cNvPr>
          <p:cNvPicPr>
            <a:picLocks noChangeAspect="1" noChangeArrowheads="1"/>
          </p:cNvPicPr>
          <p:nvPr/>
        </p:nvPicPr>
        <p:blipFill>
          <a:blip r:embed="rId2"/>
          <a:srcRect/>
          <a:stretch>
            <a:fillRect/>
          </a:stretch>
        </p:blipFill>
        <p:spPr bwMode="auto">
          <a:xfrm>
            <a:off x="1847528" y="1594511"/>
            <a:ext cx="7848872" cy="4964377"/>
          </a:xfrm>
          <a:prstGeom prst="rect">
            <a:avLst/>
          </a:prstGeom>
          <a:noFill/>
          <a:ln w="9525">
            <a:noFill/>
            <a:miter lim="800000"/>
            <a:headEnd/>
            <a:tailEnd/>
          </a:ln>
          <a:effectLst/>
        </p:spPr>
      </p:pic>
      <p:pic>
        <p:nvPicPr>
          <p:cNvPr id="5" name="Picture 2">
            <a:extLst>
              <a:ext uri="{FF2B5EF4-FFF2-40B4-BE49-F238E27FC236}">
                <a16:creationId xmlns:a16="http://schemas.microsoft.com/office/drawing/2014/main" id="{1CA24328-AE53-4CCC-B146-F886004815C0}"/>
              </a:ext>
            </a:extLst>
          </p:cNvPr>
          <p:cNvPicPr>
            <a:picLocks noChangeAspect="1" noChangeArrowheads="1"/>
          </p:cNvPicPr>
          <p:nvPr/>
        </p:nvPicPr>
        <p:blipFill>
          <a:blip r:embed="rId3"/>
          <a:srcRect/>
          <a:stretch>
            <a:fillRect/>
          </a:stretch>
        </p:blipFill>
        <p:spPr bwMode="auto">
          <a:xfrm>
            <a:off x="6817735" y="985876"/>
            <a:ext cx="1278372" cy="642924"/>
          </a:xfrm>
          <a:prstGeom prst="rect">
            <a:avLst/>
          </a:prstGeom>
          <a:noFill/>
          <a:ln w="9525">
            <a:noFill/>
            <a:miter lim="800000"/>
            <a:headEnd/>
            <a:tailEnd/>
          </a:ln>
          <a:effectLst/>
        </p:spPr>
      </p:pic>
      <p:sp>
        <p:nvSpPr>
          <p:cNvPr id="6" name="矩形 5">
            <a:extLst>
              <a:ext uri="{FF2B5EF4-FFF2-40B4-BE49-F238E27FC236}">
                <a16:creationId xmlns:a16="http://schemas.microsoft.com/office/drawing/2014/main" id="{FEA09E97-CB9B-45CE-A529-AB6C3FAF4F6C}"/>
              </a:ext>
            </a:extLst>
          </p:cNvPr>
          <p:cNvSpPr/>
          <p:nvPr/>
        </p:nvSpPr>
        <p:spPr>
          <a:xfrm>
            <a:off x="8329903" y="1075062"/>
            <a:ext cx="1227248" cy="646331"/>
          </a:xfrm>
          <a:prstGeom prst="rect">
            <a:avLst/>
          </a:prstGeom>
        </p:spPr>
        <p:txBody>
          <a:bodyPr wrap="square">
            <a:spAutoFit/>
          </a:bodyPr>
          <a:lstStyle/>
          <a:p>
            <a:pPr algn="ctr"/>
            <a:r>
              <a:rPr lang="zh-CN" altLang="en-US" sz="1200" b="1" dirty="0"/>
              <a:t>国家基层防治高血压指南</a:t>
            </a:r>
            <a:endParaRPr lang="en-US" altLang="zh-CN" sz="1200" b="1" dirty="0"/>
          </a:p>
          <a:p>
            <a:pPr algn="ctr"/>
            <a:r>
              <a:rPr lang="en-US" altLang="zh-CN" sz="1200" b="1" dirty="0"/>
              <a:t>2017</a:t>
            </a:r>
            <a:endParaRPr lang="zh-CN" altLang="en-US" sz="1200" b="1" dirty="0"/>
          </a:p>
        </p:txBody>
      </p:sp>
      <p:sp>
        <p:nvSpPr>
          <p:cNvPr id="7" name="TextBox 5">
            <a:extLst>
              <a:ext uri="{FF2B5EF4-FFF2-40B4-BE49-F238E27FC236}">
                <a16:creationId xmlns:a16="http://schemas.microsoft.com/office/drawing/2014/main" id="{B42C61D9-9AA7-4512-8C5B-306EE3DC803C}"/>
              </a:ext>
            </a:extLst>
          </p:cNvPr>
          <p:cNvSpPr txBox="1"/>
          <p:nvPr/>
        </p:nvSpPr>
        <p:spPr>
          <a:xfrm>
            <a:off x="2351585" y="321463"/>
            <a:ext cx="4466287" cy="584775"/>
          </a:xfrm>
          <a:prstGeom prst="rect">
            <a:avLst/>
          </a:prstGeom>
          <a:noFill/>
        </p:spPr>
        <p:txBody>
          <a:bodyPr wrap="non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药物治疗方案</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无并发症</a:t>
            </a:r>
          </a:p>
        </p:txBody>
      </p:sp>
    </p:spTree>
    <p:extLst>
      <p:ext uri="{BB962C8B-B14F-4D97-AF65-F5344CB8AC3E}">
        <p14:creationId xmlns:p14="http://schemas.microsoft.com/office/powerpoint/2010/main" val="13227563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181BD707-644B-4214-B3FC-2C7A93C79E14}"/>
              </a:ext>
            </a:extLst>
          </p:cNvPr>
          <p:cNvSpPr txBox="1"/>
          <p:nvPr/>
        </p:nvSpPr>
        <p:spPr>
          <a:xfrm>
            <a:off x="2240425" y="204158"/>
            <a:ext cx="5697394" cy="584775"/>
          </a:xfrm>
          <a:prstGeom prst="rect">
            <a:avLst/>
          </a:prstGeom>
          <a:noFill/>
        </p:spPr>
        <p:txBody>
          <a:bodyPr wrap="non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药物治疗方案的选择</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有并发症</a:t>
            </a:r>
          </a:p>
        </p:txBody>
      </p:sp>
      <p:pic>
        <p:nvPicPr>
          <p:cNvPr id="6" name="Picture 2">
            <a:extLst>
              <a:ext uri="{FF2B5EF4-FFF2-40B4-BE49-F238E27FC236}">
                <a16:creationId xmlns:a16="http://schemas.microsoft.com/office/drawing/2014/main" id="{09615697-161C-49BF-B84E-C8BE5F99DA70}"/>
              </a:ext>
            </a:extLst>
          </p:cNvPr>
          <p:cNvPicPr>
            <a:picLocks noChangeAspect="1" noChangeArrowheads="1"/>
          </p:cNvPicPr>
          <p:nvPr/>
        </p:nvPicPr>
        <p:blipFill>
          <a:blip r:embed="rId2"/>
          <a:srcRect/>
          <a:stretch>
            <a:fillRect/>
          </a:stretch>
        </p:blipFill>
        <p:spPr bwMode="auto">
          <a:xfrm>
            <a:off x="7713033" y="807373"/>
            <a:ext cx="1278372" cy="642924"/>
          </a:xfrm>
          <a:prstGeom prst="rect">
            <a:avLst/>
          </a:prstGeom>
          <a:noFill/>
          <a:ln w="9525">
            <a:noFill/>
            <a:miter lim="800000"/>
            <a:headEnd/>
            <a:tailEnd/>
          </a:ln>
          <a:effectLst/>
        </p:spPr>
      </p:pic>
      <p:sp>
        <p:nvSpPr>
          <p:cNvPr id="7" name="矩形 6">
            <a:extLst>
              <a:ext uri="{FF2B5EF4-FFF2-40B4-BE49-F238E27FC236}">
                <a16:creationId xmlns:a16="http://schemas.microsoft.com/office/drawing/2014/main" id="{AF93E048-E078-4433-A4BD-65E4F0B7CF7F}"/>
              </a:ext>
            </a:extLst>
          </p:cNvPr>
          <p:cNvSpPr/>
          <p:nvPr/>
        </p:nvSpPr>
        <p:spPr>
          <a:xfrm>
            <a:off x="8963683" y="863126"/>
            <a:ext cx="1227248" cy="646331"/>
          </a:xfrm>
          <a:prstGeom prst="rect">
            <a:avLst/>
          </a:prstGeom>
        </p:spPr>
        <p:txBody>
          <a:bodyPr wrap="square">
            <a:spAutoFit/>
          </a:bodyPr>
          <a:lstStyle/>
          <a:p>
            <a:pPr algn="ctr"/>
            <a:r>
              <a:rPr lang="zh-CN" altLang="en-US" sz="1200" b="1" dirty="0">
                <a:solidFill>
                  <a:schemeClr val="accent1">
                    <a:lumMod val="50000"/>
                  </a:schemeClr>
                </a:solidFill>
              </a:rPr>
              <a:t>国家基层防治高血压指南</a:t>
            </a:r>
            <a:endParaRPr lang="en-US" altLang="zh-CN" sz="1200" b="1" dirty="0">
              <a:solidFill>
                <a:schemeClr val="accent1">
                  <a:lumMod val="50000"/>
                </a:schemeClr>
              </a:solidFill>
            </a:endParaRPr>
          </a:p>
          <a:p>
            <a:pPr algn="ctr"/>
            <a:r>
              <a:rPr lang="en-US" altLang="zh-CN" sz="1200" b="1" dirty="0">
                <a:solidFill>
                  <a:schemeClr val="accent1">
                    <a:lumMod val="50000"/>
                  </a:schemeClr>
                </a:solidFill>
              </a:rPr>
              <a:t>2020</a:t>
            </a:r>
            <a:endParaRPr lang="zh-CN" altLang="en-US" sz="1200" b="1" dirty="0">
              <a:solidFill>
                <a:schemeClr val="accent1">
                  <a:lumMod val="50000"/>
                </a:schemeClr>
              </a:solidFill>
            </a:endParaRPr>
          </a:p>
        </p:txBody>
      </p:sp>
      <p:sp>
        <p:nvSpPr>
          <p:cNvPr id="3" name="文本框 2">
            <a:extLst>
              <a:ext uri="{FF2B5EF4-FFF2-40B4-BE49-F238E27FC236}">
                <a16:creationId xmlns:a16="http://schemas.microsoft.com/office/drawing/2014/main" id="{166875FC-AAC0-4AC2-800E-3754914F6CDE}"/>
              </a:ext>
            </a:extLst>
          </p:cNvPr>
          <p:cNvSpPr txBox="1"/>
          <p:nvPr/>
        </p:nvSpPr>
        <p:spPr>
          <a:xfrm>
            <a:off x="5604965" y="2924644"/>
            <a:ext cx="914400" cy="369332"/>
          </a:xfrm>
          <a:prstGeom prst="rect">
            <a:avLst/>
          </a:prstGeom>
          <a:noFill/>
        </p:spPr>
        <p:txBody>
          <a:bodyPr wrap="square" rtlCol="0">
            <a:spAutoFit/>
          </a:bodyPr>
          <a:lstStyle/>
          <a:p>
            <a:endParaRPr lang="zh-CN" altLang="en-US" dirty="0">
              <a:solidFill>
                <a:schemeClr val="accent1">
                  <a:lumMod val="50000"/>
                </a:schemeClr>
              </a:solidFill>
            </a:endParaRPr>
          </a:p>
        </p:txBody>
      </p:sp>
      <p:graphicFrame>
        <p:nvGraphicFramePr>
          <p:cNvPr id="11" name="图示 10">
            <a:extLst>
              <a:ext uri="{FF2B5EF4-FFF2-40B4-BE49-F238E27FC236}">
                <a16:creationId xmlns:a16="http://schemas.microsoft.com/office/drawing/2014/main" id="{00216767-2021-4AFF-851A-78E329AF59E7}"/>
              </a:ext>
            </a:extLst>
          </p:cNvPr>
          <p:cNvGraphicFramePr/>
          <p:nvPr>
            <p:extLst>
              <p:ext uri="{D42A27DB-BD31-4B8C-83A1-F6EECF244321}">
                <p14:modId xmlns:p14="http://schemas.microsoft.com/office/powerpoint/2010/main" val="3704629851"/>
              </p:ext>
            </p:extLst>
          </p:nvPr>
        </p:nvGraphicFramePr>
        <p:xfrm>
          <a:off x="2207569" y="1484785"/>
          <a:ext cx="8169761" cy="50641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文本框 11">
            <a:extLst>
              <a:ext uri="{FF2B5EF4-FFF2-40B4-BE49-F238E27FC236}">
                <a16:creationId xmlns:a16="http://schemas.microsoft.com/office/drawing/2014/main" id="{C74AE67E-5470-482D-8FDE-A96AAEBB4642}"/>
              </a:ext>
            </a:extLst>
          </p:cNvPr>
          <p:cNvSpPr txBox="1"/>
          <p:nvPr/>
        </p:nvSpPr>
        <p:spPr>
          <a:xfrm>
            <a:off x="1615193" y="2152392"/>
            <a:ext cx="615553" cy="2664296"/>
          </a:xfrm>
          <a:prstGeom prst="rect">
            <a:avLst/>
          </a:prstGeom>
          <a:noFill/>
        </p:spPr>
        <p:txBody>
          <a:bodyPr vert="eaVert" wrap="square" rtlCol="0">
            <a:spAutoFit/>
          </a:bodyPr>
          <a:lstStyle/>
          <a:p>
            <a:r>
              <a:rPr lang="zh-CN" altLang="en-US" sz="2800" dirty="0">
                <a:solidFill>
                  <a:schemeClr val="accent1">
                    <a:lumMod val="50000"/>
                  </a:schemeClr>
                </a:solidFill>
              </a:rPr>
              <a:t>合并疾病类型</a:t>
            </a:r>
          </a:p>
        </p:txBody>
      </p:sp>
    </p:spTree>
    <p:extLst>
      <p:ext uri="{BB962C8B-B14F-4D97-AF65-F5344CB8AC3E}">
        <p14:creationId xmlns:p14="http://schemas.microsoft.com/office/powerpoint/2010/main" val="42598773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181BD707-644B-4214-B3FC-2C7A93C79E14}"/>
              </a:ext>
            </a:extLst>
          </p:cNvPr>
          <p:cNvSpPr txBox="1"/>
          <p:nvPr/>
        </p:nvSpPr>
        <p:spPr>
          <a:xfrm>
            <a:off x="2279576" y="256630"/>
            <a:ext cx="5799986" cy="615553"/>
          </a:xfrm>
          <a:prstGeom prst="rect">
            <a:avLst/>
          </a:prstGeom>
          <a:noFill/>
        </p:spPr>
        <p:txBody>
          <a:bodyPr wrap="non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药物治疗方案的选择</a:t>
            </a:r>
            <a:r>
              <a:rPr lang="en-US" altLang="zh-CN" sz="32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3400" b="1" dirty="0">
                <a:solidFill>
                  <a:schemeClr val="accent1">
                    <a:lumMod val="50000"/>
                  </a:schemeClr>
                </a:solidFill>
              </a:rPr>
              <a:t>有并发症</a:t>
            </a:r>
          </a:p>
        </p:txBody>
      </p:sp>
      <p:pic>
        <p:nvPicPr>
          <p:cNvPr id="6" name="Picture 2">
            <a:extLst>
              <a:ext uri="{FF2B5EF4-FFF2-40B4-BE49-F238E27FC236}">
                <a16:creationId xmlns:a16="http://schemas.microsoft.com/office/drawing/2014/main" id="{09615697-161C-49BF-B84E-C8BE5F99DA70}"/>
              </a:ext>
            </a:extLst>
          </p:cNvPr>
          <p:cNvPicPr>
            <a:picLocks noChangeAspect="1" noChangeArrowheads="1"/>
          </p:cNvPicPr>
          <p:nvPr/>
        </p:nvPicPr>
        <p:blipFill>
          <a:blip r:embed="rId2"/>
          <a:srcRect/>
          <a:stretch>
            <a:fillRect/>
          </a:stretch>
        </p:blipFill>
        <p:spPr bwMode="auto">
          <a:xfrm>
            <a:off x="7363317" y="916751"/>
            <a:ext cx="1278372" cy="642924"/>
          </a:xfrm>
          <a:prstGeom prst="rect">
            <a:avLst/>
          </a:prstGeom>
          <a:noFill/>
          <a:ln w="9525">
            <a:noFill/>
            <a:miter lim="800000"/>
            <a:headEnd/>
            <a:tailEnd/>
          </a:ln>
          <a:effectLst/>
        </p:spPr>
      </p:pic>
      <p:sp>
        <p:nvSpPr>
          <p:cNvPr id="7" name="矩形 6">
            <a:extLst>
              <a:ext uri="{FF2B5EF4-FFF2-40B4-BE49-F238E27FC236}">
                <a16:creationId xmlns:a16="http://schemas.microsoft.com/office/drawing/2014/main" id="{AF93E048-E078-4433-A4BD-65E4F0B7CF7F}"/>
              </a:ext>
            </a:extLst>
          </p:cNvPr>
          <p:cNvSpPr/>
          <p:nvPr/>
        </p:nvSpPr>
        <p:spPr>
          <a:xfrm>
            <a:off x="8636197" y="1048411"/>
            <a:ext cx="1227248" cy="646331"/>
          </a:xfrm>
          <a:prstGeom prst="rect">
            <a:avLst/>
          </a:prstGeom>
        </p:spPr>
        <p:txBody>
          <a:bodyPr wrap="square">
            <a:spAutoFit/>
          </a:bodyPr>
          <a:lstStyle/>
          <a:p>
            <a:pPr algn="ctr"/>
            <a:r>
              <a:rPr lang="zh-CN" altLang="en-US" sz="1200" b="1" dirty="0">
                <a:solidFill>
                  <a:schemeClr val="accent1">
                    <a:lumMod val="50000"/>
                  </a:schemeClr>
                </a:solidFill>
              </a:rPr>
              <a:t>国家基层防治高血压指南</a:t>
            </a:r>
            <a:endParaRPr lang="en-US" altLang="zh-CN" sz="1200" b="1" dirty="0">
              <a:solidFill>
                <a:schemeClr val="accent1">
                  <a:lumMod val="50000"/>
                </a:schemeClr>
              </a:solidFill>
            </a:endParaRPr>
          </a:p>
          <a:p>
            <a:pPr algn="ctr"/>
            <a:r>
              <a:rPr lang="en-US" altLang="zh-CN" sz="1200" b="1" dirty="0">
                <a:solidFill>
                  <a:schemeClr val="accent1">
                    <a:lumMod val="50000"/>
                  </a:schemeClr>
                </a:solidFill>
              </a:rPr>
              <a:t>2020</a:t>
            </a:r>
            <a:endParaRPr lang="zh-CN" altLang="en-US" sz="1200" b="1" dirty="0">
              <a:solidFill>
                <a:schemeClr val="accent1">
                  <a:lumMod val="50000"/>
                </a:schemeClr>
              </a:solidFill>
            </a:endParaRPr>
          </a:p>
        </p:txBody>
      </p:sp>
      <p:sp>
        <p:nvSpPr>
          <p:cNvPr id="3" name="文本框 2">
            <a:extLst>
              <a:ext uri="{FF2B5EF4-FFF2-40B4-BE49-F238E27FC236}">
                <a16:creationId xmlns:a16="http://schemas.microsoft.com/office/drawing/2014/main" id="{166875FC-AAC0-4AC2-800E-3754914F6CDE}"/>
              </a:ext>
            </a:extLst>
          </p:cNvPr>
          <p:cNvSpPr txBox="1"/>
          <p:nvPr/>
        </p:nvSpPr>
        <p:spPr>
          <a:xfrm>
            <a:off x="5644116" y="2977116"/>
            <a:ext cx="914400" cy="369332"/>
          </a:xfrm>
          <a:prstGeom prst="rect">
            <a:avLst/>
          </a:prstGeom>
          <a:noFill/>
        </p:spPr>
        <p:txBody>
          <a:bodyPr wrap="square" rtlCol="0">
            <a:spAutoFit/>
          </a:bodyPr>
          <a:lstStyle/>
          <a:p>
            <a:endParaRPr lang="zh-CN" altLang="en-US" dirty="0">
              <a:solidFill>
                <a:schemeClr val="accent1">
                  <a:lumMod val="50000"/>
                </a:schemeClr>
              </a:solidFill>
            </a:endParaRPr>
          </a:p>
        </p:txBody>
      </p:sp>
      <p:graphicFrame>
        <p:nvGraphicFramePr>
          <p:cNvPr id="2" name="图示 1">
            <a:extLst>
              <a:ext uri="{FF2B5EF4-FFF2-40B4-BE49-F238E27FC236}">
                <a16:creationId xmlns:a16="http://schemas.microsoft.com/office/drawing/2014/main" id="{E4436C53-210A-43B2-ABAD-7BA05F80DD9A}"/>
              </a:ext>
            </a:extLst>
          </p:cNvPr>
          <p:cNvGraphicFramePr/>
          <p:nvPr>
            <p:extLst>
              <p:ext uri="{D42A27DB-BD31-4B8C-83A1-F6EECF244321}">
                <p14:modId xmlns:p14="http://schemas.microsoft.com/office/powerpoint/2010/main" val="2898647058"/>
              </p:ext>
            </p:extLst>
          </p:nvPr>
        </p:nvGraphicFramePr>
        <p:xfrm>
          <a:off x="2255757" y="1691335"/>
          <a:ext cx="7944699" cy="4401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文本框 7">
            <a:extLst>
              <a:ext uri="{FF2B5EF4-FFF2-40B4-BE49-F238E27FC236}">
                <a16:creationId xmlns:a16="http://schemas.microsoft.com/office/drawing/2014/main" id="{D079A382-2D35-4744-A21B-352FB6FE7175}"/>
              </a:ext>
            </a:extLst>
          </p:cNvPr>
          <p:cNvSpPr txBox="1"/>
          <p:nvPr/>
        </p:nvSpPr>
        <p:spPr>
          <a:xfrm>
            <a:off x="1654344" y="2348880"/>
            <a:ext cx="615553" cy="2664296"/>
          </a:xfrm>
          <a:prstGeom prst="rect">
            <a:avLst/>
          </a:prstGeom>
          <a:noFill/>
        </p:spPr>
        <p:txBody>
          <a:bodyPr vert="eaVert" wrap="square" rtlCol="0">
            <a:spAutoFit/>
          </a:bodyPr>
          <a:lstStyle/>
          <a:p>
            <a:r>
              <a:rPr lang="zh-CN" altLang="en-US" sz="2800" dirty="0">
                <a:solidFill>
                  <a:schemeClr val="accent1">
                    <a:lumMod val="50000"/>
                  </a:schemeClr>
                </a:solidFill>
              </a:rPr>
              <a:t>合并疾病类型</a:t>
            </a:r>
          </a:p>
        </p:txBody>
      </p:sp>
    </p:spTree>
    <p:extLst>
      <p:ext uri="{BB962C8B-B14F-4D97-AF65-F5344CB8AC3E}">
        <p14:creationId xmlns:p14="http://schemas.microsoft.com/office/powerpoint/2010/main" val="28058794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7E39BE3D-DDC9-4752-B419-336B5458E328}"/>
              </a:ext>
            </a:extLst>
          </p:cNvPr>
          <p:cNvSpPr>
            <a:spLocks noGrp="1"/>
          </p:cNvSpPr>
          <p:nvPr>
            <p:ph idx="1"/>
          </p:nvPr>
        </p:nvSpPr>
        <p:spPr>
          <a:xfrm>
            <a:off x="1919536" y="3977680"/>
            <a:ext cx="7848872" cy="1899592"/>
          </a:xfrm>
          <a:ln>
            <a:solidFill>
              <a:schemeClr val="tx1">
                <a:lumMod val="50000"/>
                <a:lumOff val="50000"/>
              </a:schemeClr>
            </a:solidFill>
          </a:ln>
        </p:spPr>
        <p:txBody>
          <a:bodyPr>
            <a:noAutofit/>
          </a:bodyPr>
          <a:lstStyle/>
          <a:p>
            <a:pPr>
              <a:buFont typeface="Wingdings" panose="05000000000000000000" pitchFamily="2" charset="2"/>
              <a:buChar char="Ø"/>
            </a:pPr>
            <a:r>
              <a:rPr lang="zh-CN" altLang="en-US" sz="1900" b="0" dirty="0">
                <a:solidFill>
                  <a:schemeClr val="accent1">
                    <a:lumMod val="50000"/>
                  </a:schemeClr>
                </a:solidFill>
                <a:latin typeface="微软雅黑" panose="020B0503020204020204" pitchFamily="34" charset="-122"/>
                <a:ea typeface="微软雅黑" panose="020B0503020204020204" pitchFamily="34" charset="-122"/>
              </a:rPr>
              <a:t>药品遴选不适宜</a:t>
            </a:r>
            <a:endParaRPr lang="en-US" altLang="zh-CN" sz="1900" b="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1800" b="0" dirty="0">
                <a:solidFill>
                  <a:srgbClr val="FF0000"/>
                </a:solidFill>
                <a:latin typeface="微软雅黑" panose="020B0503020204020204" pitchFamily="34" charset="-122"/>
                <a:ea typeface="微软雅黑" panose="020B0503020204020204" pitchFamily="34" charset="-122"/>
              </a:rPr>
              <a:t>高血压合并糖尿病：</a:t>
            </a:r>
            <a:r>
              <a:rPr lang="zh-CN" altLang="zh-CN" sz="1800" b="0" dirty="0">
                <a:solidFill>
                  <a:srgbClr val="FF0000"/>
                </a:solidFill>
                <a:latin typeface="微软雅黑" panose="020B0503020204020204" pitchFamily="34" charset="-122"/>
                <a:ea typeface="微软雅黑" panose="020B0503020204020204" pitchFamily="34" charset="-122"/>
              </a:rPr>
              <a:t>首选</a:t>
            </a:r>
            <a:r>
              <a:rPr lang="en-US" altLang="zh-CN" sz="1800" b="0" dirty="0">
                <a:solidFill>
                  <a:srgbClr val="FF0000"/>
                </a:solidFill>
                <a:latin typeface="微软雅黑" panose="020B0503020204020204" pitchFamily="34" charset="-122"/>
                <a:ea typeface="微软雅黑" panose="020B0503020204020204" pitchFamily="34" charset="-122"/>
              </a:rPr>
              <a:t>A</a:t>
            </a:r>
            <a:r>
              <a:rPr lang="zh-CN" altLang="zh-CN" sz="1800" b="0" dirty="0">
                <a:latin typeface="微软雅黑" panose="020B0503020204020204" pitchFamily="34" charset="-122"/>
                <a:ea typeface="微软雅黑" panose="020B0503020204020204" pitchFamily="34" charset="-122"/>
              </a:rPr>
              <a:t>，未达标者加用</a:t>
            </a:r>
            <a:r>
              <a:rPr lang="en-US" altLang="zh-CN" sz="1800" b="0" dirty="0">
                <a:latin typeface="微软雅黑" panose="020B0503020204020204" pitchFamily="34" charset="-122"/>
                <a:ea typeface="微软雅黑" panose="020B0503020204020204" pitchFamily="34" charset="-122"/>
              </a:rPr>
              <a:t>C </a:t>
            </a:r>
            <a:r>
              <a:rPr lang="zh-CN" altLang="zh-CN" sz="1800" b="0" dirty="0">
                <a:latin typeface="微软雅黑" panose="020B0503020204020204" pitchFamily="34" charset="-122"/>
                <a:ea typeface="微软雅黑" panose="020B0503020204020204" pitchFamily="34" charset="-122"/>
              </a:rPr>
              <a:t>或</a:t>
            </a:r>
            <a:r>
              <a:rPr lang="en-US" altLang="zh-CN" sz="1800" b="0" dirty="0">
                <a:latin typeface="微软雅黑" panose="020B0503020204020204" pitchFamily="34" charset="-122"/>
                <a:ea typeface="微软雅黑" panose="020B0503020204020204" pitchFamily="34" charset="-122"/>
              </a:rPr>
              <a:t>D</a:t>
            </a:r>
          </a:p>
          <a:p>
            <a:r>
              <a:rPr lang="zh-CN" altLang="en-US" sz="1800" b="0" dirty="0">
                <a:latin typeface="微软雅黑" panose="020B0503020204020204" pitchFamily="34" charset="-122"/>
                <a:ea typeface="微软雅黑" panose="020B0503020204020204" pitchFamily="34" charset="-122"/>
              </a:rPr>
              <a:t>糖脂代谢异常时一般不首选</a:t>
            </a:r>
            <a:r>
              <a:rPr lang="en-US" altLang="zh-CN" sz="1800" b="0" dirty="0">
                <a:latin typeface="微软雅黑" panose="020B0503020204020204" pitchFamily="34" charset="-122"/>
                <a:ea typeface="微软雅黑" panose="020B0503020204020204" pitchFamily="34" charset="-122"/>
              </a:rPr>
              <a:t>β</a:t>
            </a:r>
            <a:r>
              <a:rPr lang="zh-CN" altLang="en-US" sz="1800" b="0" dirty="0">
                <a:latin typeface="微软雅黑" panose="020B0503020204020204" pitchFamily="34" charset="-122"/>
                <a:ea typeface="微软雅黑" panose="020B0503020204020204" pitchFamily="34" charset="-122"/>
              </a:rPr>
              <a:t>受体阻滞剂，必要时也可慎重选用高选择性</a:t>
            </a:r>
            <a:r>
              <a:rPr lang="en-US" altLang="zh-CN" sz="1800" b="0" dirty="0">
                <a:latin typeface="微软雅黑" panose="020B0503020204020204" pitchFamily="34" charset="-122"/>
                <a:ea typeface="微软雅黑" panose="020B0503020204020204" pitchFamily="34" charset="-122"/>
              </a:rPr>
              <a:t>β1</a:t>
            </a:r>
            <a:r>
              <a:rPr lang="zh-CN" altLang="en-US" sz="1800" b="0" dirty="0">
                <a:latin typeface="微软雅黑" panose="020B0503020204020204" pitchFamily="34" charset="-122"/>
                <a:ea typeface="微软雅黑" panose="020B0503020204020204" pitchFamily="34" charset="-122"/>
              </a:rPr>
              <a:t>受体阻滞剂（比索洛尔，美托洛尔）</a:t>
            </a:r>
            <a:endParaRPr lang="en-US" altLang="zh-CN" sz="1800" b="0" dirty="0">
              <a:latin typeface="微软雅黑" panose="020B0503020204020204" pitchFamily="34" charset="-122"/>
              <a:ea typeface="微软雅黑" panose="020B0503020204020204" pitchFamily="34" charset="-122"/>
            </a:endParaRPr>
          </a:p>
          <a:p>
            <a:r>
              <a:rPr lang="en-US" altLang="zh-CN" sz="1800" b="0" dirty="0">
                <a:latin typeface="微软雅黑" panose="020B0503020204020204" pitchFamily="34" charset="-122"/>
                <a:ea typeface="微软雅黑" panose="020B0503020204020204" pitchFamily="34" charset="-122"/>
              </a:rPr>
              <a:t>β</a:t>
            </a:r>
            <a:r>
              <a:rPr lang="zh-CN" altLang="en-US" sz="1800" b="0" dirty="0">
                <a:latin typeface="微软雅黑" panose="020B0503020204020204" pitchFamily="34" charset="-122"/>
                <a:ea typeface="微软雅黑" panose="020B0503020204020204" pitchFamily="34" charset="-122"/>
              </a:rPr>
              <a:t>受体阻滞剂可导致危及生命的气道阻力增加，哮喘禁用</a:t>
            </a:r>
            <a:endParaRPr lang="en-US" altLang="zh-CN" sz="1800" b="0" dirty="0">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D02036C4-A331-4151-8CFD-954F48007D98}"/>
              </a:ext>
            </a:extLst>
          </p:cNvPr>
          <p:cNvSpPr txBox="1">
            <a:spLocks/>
          </p:cNvSpPr>
          <p:nvPr/>
        </p:nvSpPr>
        <p:spPr>
          <a:xfrm>
            <a:off x="4727848" y="6119982"/>
            <a:ext cx="5544616" cy="597861"/>
          </a:xfrm>
          <a:prstGeom prst="rect">
            <a:avLst/>
          </a:prstGeom>
          <a:ln>
            <a:solidFill>
              <a:schemeClr val="tx1"/>
            </a:solid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2400" b="0" dirty="0"/>
              <a:t>高血压伴糖尿病</a:t>
            </a:r>
          </a:p>
        </p:txBody>
      </p:sp>
      <p:sp>
        <p:nvSpPr>
          <p:cNvPr id="9" name="TextBox 2">
            <a:extLst>
              <a:ext uri="{FF2B5EF4-FFF2-40B4-BE49-F238E27FC236}">
                <a16:creationId xmlns:a16="http://schemas.microsoft.com/office/drawing/2014/main" id="{EFC05C69-DE22-4ACD-99BE-67D9323A1EF6}"/>
              </a:ext>
            </a:extLst>
          </p:cNvPr>
          <p:cNvSpPr txBox="1"/>
          <p:nvPr/>
        </p:nvSpPr>
        <p:spPr>
          <a:xfrm>
            <a:off x="2279576" y="256630"/>
            <a:ext cx="5698996" cy="584775"/>
          </a:xfrm>
          <a:prstGeom prst="rect">
            <a:avLst/>
          </a:prstGeom>
          <a:noFill/>
        </p:spPr>
        <p:txBody>
          <a:bodyPr wrap="none" rtlCol="0">
            <a:spAutoFit/>
          </a:bodyPr>
          <a:lstStyle/>
          <a:p>
            <a:r>
              <a:rPr lang="zh-CN" altLang="en-US" sz="3200" b="1" dirty="0">
                <a:solidFill>
                  <a:srgbClr val="080808"/>
                </a:solidFill>
                <a:latin typeface="微软雅黑" panose="020B0503020204020204" pitchFamily="34" charset="-122"/>
                <a:ea typeface="微软雅黑" panose="020B0503020204020204" pitchFamily="34" charset="-122"/>
              </a:rPr>
              <a:t>药物治疗方案的选择</a:t>
            </a:r>
            <a:r>
              <a:rPr lang="en-US" altLang="zh-CN" sz="3200" b="1" dirty="0">
                <a:solidFill>
                  <a:srgbClr val="080808"/>
                </a:solidFill>
                <a:latin typeface="微软雅黑" panose="020B0503020204020204" pitchFamily="34" charset="-122"/>
                <a:ea typeface="微软雅黑" panose="020B0503020204020204" pitchFamily="34" charset="-122"/>
              </a:rPr>
              <a:t>-</a:t>
            </a:r>
            <a:r>
              <a:rPr lang="zh-CN" altLang="en-US" sz="3200" b="1" dirty="0">
                <a:solidFill>
                  <a:srgbClr val="080808"/>
                </a:solidFill>
                <a:latin typeface="微软雅黑" panose="020B0503020204020204" pitchFamily="34" charset="-122"/>
                <a:ea typeface="微软雅黑" panose="020B0503020204020204" pitchFamily="34" charset="-122"/>
              </a:rPr>
              <a:t>案例解析</a:t>
            </a:r>
            <a:endParaRPr lang="zh-CN" altLang="en-US" sz="3200" b="1" dirty="0"/>
          </a:p>
        </p:txBody>
      </p:sp>
      <p:pic>
        <p:nvPicPr>
          <p:cNvPr id="6" name="图片 5">
            <a:extLst>
              <a:ext uri="{FF2B5EF4-FFF2-40B4-BE49-F238E27FC236}">
                <a16:creationId xmlns:a16="http://schemas.microsoft.com/office/drawing/2014/main" id="{3CE4CDBC-388D-4AAA-9ECD-16FB40D3E8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519" t="34410" r="32675" b="36637"/>
          <a:stretch/>
        </p:blipFill>
        <p:spPr>
          <a:xfrm>
            <a:off x="1852710" y="860589"/>
            <a:ext cx="7987706" cy="2984087"/>
          </a:xfrm>
          <a:prstGeom prst="rect">
            <a:avLst/>
          </a:prstGeom>
        </p:spPr>
      </p:pic>
    </p:spTree>
    <p:extLst>
      <p:ext uri="{BB962C8B-B14F-4D97-AF65-F5344CB8AC3E}">
        <p14:creationId xmlns:p14="http://schemas.microsoft.com/office/powerpoint/2010/main" val="33612426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7E39BE3D-DDC9-4752-B419-336B5458E328}"/>
              </a:ext>
            </a:extLst>
          </p:cNvPr>
          <p:cNvSpPr>
            <a:spLocks noGrp="1"/>
          </p:cNvSpPr>
          <p:nvPr>
            <p:ph idx="1"/>
          </p:nvPr>
        </p:nvSpPr>
        <p:spPr>
          <a:xfrm>
            <a:off x="1924264" y="4001206"/>
            <a:ext cx="7848872" cy="2043608"/>
          </a:xfrm>
          <a:ln>
            <a:solidFill>
              <a:schemeClr val="tx1">
                <a:lumMod val="50000"/>
                <a:lumOff val="50000"/>
              </a:schemeClr>
            </a:solidFill>
          </a:ln>
        </p:spPr>
        <p:txBody>
          <a:bodyPr>
            <a:noAutofit/>
          </a:bodyPr>
          <a:lstStyle/>
          <a:p>
            <a:pPr>
              <a:buFont typeface="Wingdings" panose="05000000000000000000" pitchFamily="2" charset="2"/>
              <a:buChar char="Ø"/>
            </a:pPr>
            <a:r>
              <a:rPr lang="zh-CN" altLang="en-US" sz="1900" b="0" dirty="0">
                <a:latin typeface="微软雅黑" panose="020B0503020204020204" pitchFamily="34" charset="-122"/>
                <a:ea typeface="微软雅黑" panose="020B0503020204020204" pitchFamily="34" charset="-122"/>
              </a:rPr>
              <a:t>药品遴选不适宜</a:t>
            </a:r>
            <a:endParaRPr lang="en-US" altLang="zh-CN" sz="1900" b="0" dirty="0">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r>
              <a:rPr lang="zh-CN" altLang="en-US" sz="1600" b="0" dirty="0">
                <a:solidFill>
                  <a:schemeClr val="tx1"/>
                </a:solidFill>
                <a:latin typeface="微软雅黑" panose="020B0503020204020204" pitchFamily="34" charset="-122"/>
                <a:ea typeface="微软雅黑" panose="020B0503020204020204" pitchFamily="34" charset="-122"/>
              </a:rPr>
              <a:t>洛尔</a:t>
            </a:r>
            <a:r>
              <a:rPr lang="en-US" altLang="zh-CN" sz="1600" b="0" dirty="0">
                <a:solidFill>
                  <a:schemeClr val="tx1"/>
                </a:solidFill>
                <a:latin typeface="微软雅黑" panose="020B0503020204020204" pitchFamily="34" charset="-122"/>
                <a:ea typeface="微软雅黑" panose="020B0503020204020204" pitchFamily="34" charset="-122"/>
              </a:rPr>
              <a:t>+</a:t>
            </a:r>
            <a:r>
              <a:rPr lang="zh-CN" altLang="en-US" sz="1600" b="0" dirty="0">
                <a:solidFill>
                  <a:schemeClr val="tx1"/>
                </a:solidFill>
                <a:latin typeface="微软雅黑" panose="020B0503020204020204" pitchFamily="34" charset="-122"/>
                <a:ea typeface="微软雅黑" panose="020B0503020204020204" pitchFamily="34" charset="-122"/>
              </a:rPr>
              <a:t>普利既可用于冠心病二级预防，又可降血压</a:t>
            </a:r>
            <a:endParaRPr lang="en-US" altLang="zh-CN" sz="1600" b="0" dirty="0">
              <a:solidFill>
                <a:schemeClr val="tx1"/>
              </a:solidFill>
              <a:latin typeface="微软雅黑" panose="020B0503020204020204" pitchFamily="34" charset="-122"/>
              <a:ea typeface="微软雅黑" panose="020B0503020204020204" pitchFamily="34" charset="-122"/>
            </a:endParaRPr>
          </a:p>
          <a:p>
            <a:pPr lvl="1">
              <a:buFont typeface="Wingdings" panose="05000000000000000000" pitchFamily="2" charset="2"/>
              <a:buChar char="Ø"/>
            </a:pPr>
            <a:r>
              <a:rPr lang="zh-CN" altLang="en-US" sz="1600" b="0" dirty="0">
                <a:solidFill>
                  <a:schemeClr val="tx1"/>
                </a:solidFill>
                <a:latin typeface="微软雅黑" panose="020B0503020204020204" pitchFamily="34" charset="-122"/>
                <a:ea typeface="微软雅黑" panose="020B0503020204020204" pitchFamily="34" charset="-122"/>
              </a:rPr>
              <a:t>培哚普利主要经肾脏排泄，该患者肾功能中度不全，给与培哚普利可能加重肾损害</a:t>
            </a:r>
            <a:endParaRPr lang="en-US" altLang="zh-CN" sz="1600" b="0" dirty="0">
              <a:solidFill>
                <a:schemeClr val="tx1"/>
              </a:solidFill>
              <a:latin typeface="微软雅黑" panose="020B0503020204020204" pitchFamily="34" charset="-122"/>
              <a:ea typeface="微软雅黑" panose="020B0503020204020204" pitchFamily="34" charset="-122"/>
            </a:endParaRPr>
          </a:p>
          <a:p>
            <a:pPr marL="457200" lvl="1" indent="0">
              <a:buNone/>
            </a:pPr>
            <a:r>
              <a:rPr lang="zh-CN" altLang="en-US" sz="1600" b="0" dirty="0">
                <a:latin typeface="微软雅黑" panose="020B0503020204020204" pitchFamily="34" charset="-122"/>
                <a:ea typeface="微软雅黑" panose="020B0503020204020204" pitchFamily="34" charset="-122"/>
              </a:rPr>
              <a:t>福辛普利肝肾双通道排泄</a:t>
            </a:r>
            <a:r>
              <a:rPr lang="zh-CN" altLang="en-US" sz="1600" b="0" dirty="0">
                <a:solidFill>
                  <a:schemeClr val="tx1"/>
                </a:solidFill>
                <a:latin typeface="微软雅黑" panose="020B0503020204020204" pitchFamily="34" charset="-122"/>
                <a:ea typeface="微软雅黑" panose="020B0503020204020204" pitchFamily="34" charset="-122"/>
              </a:rPr>
              <a:t>，对轻度肾功能不全的患者，无需调整剂量，双通道代偿排泄的</a:t>
            </a:r>
            <a:r>
              <a:rPr lang="en-US" altLang="zh-CN" sz="1600" b="0" dirty="0">
                <a:solidFill>
                  <a:schemeClr val="tx1"/>
                </a:solidFill>
                <a:latin typeface="微软雅黑" panose="020B0503020204020204" pitchFamily="34" charset="-122"/>
                <a:ea typeface="微软雅黑" panose="020B0503020204020204" pitchFamily="34" charset="-122"/>
              </a:rPr>
              <a:t>ACEI,</a:t>
            </a:r>
            <a:r>
              <a:rPr lang="zh-CN" altLang="en-US" sz="1600" b="0" dirty="0">
                <a:solidFill>
                  <a:schemeClr val="tx1"/>
                </a:solidFill>
                <a:latin typeface="微软雅黑" panose="020B0503020204020204" pitchFamily="34" charset="-122"/>
                <a:ea typeface="微软雅黑" panose="020B0503020204020204" pitchFamily="34" charset="-122"/>
              </a:rPr>
              <a:t>肾功能不全时可以代偿性增加经肝脏排泄的比例</a:t>
            </a:r>
            <a:endParaRPr lang="en-US" altLang="zh-CN" sz="1600" b="0" dirty="0">
              <a:solidFill>
                <a:schemeClr val="tx1"/>
              </a:solidFill>
              <a:latin typeface="微软雅黑" panose="020B0503020204020204" pitchFamily="34" charset="-122"/>
              <a:ea typeface="微软雅黑" panose="020B0503020204020204" pitchFamily="34" charset="-122"/>
            </a:endParaRPr>
          </a:p>
        </p:txBody>
      </p:sp>
      <p:sp>
        <p:nvSpPr>
          <p:cNvPr id="7" name="标题 1">
            <a:extLst>
              <a:ext uri="{FF2B5EF4-FFF2-40B4-BE49-F238E27FC236}">
                <a16:creationId xmlns:a16="http://schemas.microsoft.com/office/drawing/2014/main" id="{D02036C4-A331-4151-8CFD-954F48007D98}"/>
              </a:ext>
            </a:extLst>
          </p:cNvPr>
          <p:cNvSpPr txBox="1">
            <a:spLocks/>
          </p:cNvSpPr>
          <p:nvPr/>
        </p:nvSpPr>
        <p:spPr>
          <a:xfrm>
            <a:off x="4727848" y="6143508"/>
            <a:ext cx="5544616" cy="597861"/>
          </a:xfrm>
          <a:prstGeom prst="rect">
            <a:avLst/>
          </a:prstGeom>
          <a:ln>
            <a:solidFill>
              <a:schemeClr val="tx1"/>
            </a:solidFill>
          </a:ln>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b="1" kern="1200">
                <a:solidFill>
                  <a:schemeClr val="tx1"/>
                </a:solidFill>
                <a:latin typeface="+mn-ea"/>
                <a:ea typeface="+mn-ea"/>
                <a:cs typeface="+mj-cs"/>
              </a:defRPr>
            </a:lvl1pPr>
          </a:lstStyle>
          <a:p>
            <a:r>
              <a:rPr lang="zh-CN" altLang="en-US" sz="2400" b="0" dirty="0"/>
              <a:t>高血压伴心绞痛</a:t>
            </a:r>
          </a:p>
        </p:txBody>
      </p:sp>
      <p:sp>
        <p:nvSpPr>
          <p:cNvPr id="9" name="TextBox 2">
            <a:extLst>
              <a:ext uri="{FF2B5EF4-FFF2-40B4-BE49-F238E27FC236}">
                <a16:creationId xmlns:a16="http://schemas.microsoft.com/office/drawing/2014/main" id="{EFC05C69-DE22-4ACD-99BE-67D9323A1EF6}"/>
              </a:ext>
            </a:extLst>
          </p:cNvPr>
          <p:cNvSpPr txBox="1"/>
          <p:nvPr/>
        </p:nvSpPr>
        <p:spPr>
          <a:xfrm>
            <a:off x="2279576" y="280156"/>
            <a:ext cx="5698996" cy="584775"/>
          </a:xfrm>
          <a:prstGeom prst="rect">
            <a:avLst/>
          </a:prstGeom>
          <a:noFill/>
        </p:spPr>
        <p:txBody>
          <a:bodyPr wrap="none" rtlCol="0">
            <a:spAutoFit/>
          </a:bodyPr>
          <a:lstStyle/>
          <a:p>
            <a:r>
              <a:rPr lang="zh-CN" altLang="en-US" sz="3200" b="1" dirty="0">
                <a:solidFill>
                  <a:srgbClr val="080808"/>
                </a:solidFill>
                <a:latin typeface="微软雅黑" panose="020B0503020204020204" pitchFamily="34" charset="-122"/>
                <a:ea typeface="微软雅黑" panose="020B0503020204020204" pitchFamily="34" charset="-122"/>
              </a:rPr>
              <a:t>药物治疗方案的选择</a:t>
            </a:r>
            <a:r>
              <a:rPr lang="en-US" altLang="zh-CN" sz="3200" b="1" dirty="0">
                <a:solidFill>
                  <a:srgbClr val="080808"/>
                </a:solidFill>
                <a:latin typeface="微软雅黑" panose="020B0503020204020204" pitchFamily="34" charset="-122"/>
                <a:ea typeface="微软雅黑" panose="020B0503020204020204" pitchFamily="34" charset="-122"/>
              </a:rPr>
              <a:t>-</a:t>
            </a:r>
            <a:r>
              <a:rPr lang="zh-CN" altLang="en-US" sz="3200" b="1" dirty="0">
                <a:solidFill>
                  <a:srgbClr val="080808"/>
                </a:solidFill>
                <a:latin typeface="微软雅黑" panose="020B0503020204020204" pitchFamily="34" charset="-122"/>
                <a:ea typeface="微软雅黑" panose="020B0503020204020204" pitchFamily="34" charset="-122"/>
              </a:rPr>
              <a:t>案例解析</a:t>
            </a:r>
            <a:endParaRPr lang="zh-CN" altLang="en-US" sz="3200" b="1" dirty="0"/>
          </a:p>
        </p:txBody>
      </p:sp>
      <p:pic>
        <p:nvPicPr>
          <p:cNvPr id="3" name="图片 2">
            <a:extLst>
              <a:ext uri="{FF2B5EF4-FFF2-40B4-BE49-F238E27FC236}">
                <a16:creationId xmlns:a16="http://schemas.microsoft.com/office/drawing/2014/main" id="{882D1CAE-6AFC-48B6-8A5A-BACA42B6A98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335" t="24800" r="14365" b="56300"/>
          <a:stretch/>
        </p:blipFill>
        <p:spPr>
          <a:xfrm>
            <a:off x="2140742" y="982391"/>
            <a:ext cx="7483650" cy="2928386"/>
          </a:xfrm>
          <a:prstGeom prst="rect">
            <a:avLst/>
          </a:prstGeom>
        </p:spPr>
      </p:pic>
    </p:spTree>
    <p:extLst>
      <p:ext uri="{BB962C8B-B14F-4D97-AF65-F5344CB8AC3E}">
        <p14:creationId xmlns:p14="http://schemas.microsoft.com/office/powerpoint/2010/main" val="27655796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E04EE20-FF5A-4DD1-B2D4-86C27FB4701E}"/>
              </a:ext>
            </a:extLst>
          </p:cNvPr>
          <p:cNvSpPr>
            <a:spLocks noGrp="1"/>
          </p:cNvSpPr>
          <p:nvPr>
            <p:ph type="title"/>
          </p:nvPr>
        </p:nvSpPr>
        <p:spPr>
          <a:xfrm>
            <a:off x="838200" y="-99392"/>
            <a:ext cx="10515600" cy="1325563"/>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老年高血压的药物治疗</a:t>
            </a:r>
          </a:p>
        </p:txBody>
      </p:sp>
      <p:sp>
        <p:nvSpPr>
          <p:cNvPr id="3" name="内容占位符 2">
            <a:extLst>
              <a:ext uri="{FF2B5EF4-FFF2-40B4-BE49-F238E27FC236}">
                <a16:creationId xmlns:a16="http://schemas.microsoft.com/office/drawing/2014/main" id="{A0424F5F-38A8-45D0-9DA8-76B4ECD1CC27}"/>
              </a:ext>
            </a:extLst>
          </p:cNvPr>
          <p:cNvSpPr>
            <a:spLocks noGrp="1"/>
          </p:cNvSpPr>
          <p:nvPr>
            <p:ph idx="1"/>
          </p:nvPr>
        </p:nvSpPr>
        <p:spPr>
          <a:xfrm>
            <a:off x="2152650" y="1196753"/>
            <a:ext cx="7886700" cy="4989437"/>
          </a:xfrm>
        </p:spPr>
        <p:txBody>
          <a:bodyPr>
            <a:normAutofit fontScale="70000" lnSpcReduction="20000"/>
          </a:bodyPr>
          <a:lstStyle/>
          <a:p>
            <a:pPr>
              <a:lnSpc>
                <a:spcPct val="170000"/>
              </a:lnSpc>
            </a:pP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 、 </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 、 </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小剂量利尿剂一线降压用药推荐</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单纯收缩期高血压患者首选</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和利尿剂。</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所有种类降压药均可用于老年糖尿病患者，优选</a:t>
            </a:r>
            <a:r>
              <a:rPr lang="en-US" altLang="zh-CN" b="0" dirty="0">
                <a:solidFill>
                  <a:srgbClr val="FF0000"/>
                </a:solidFill>
                <a:latin typeface="微软雅黑" panose="020B0503020204020204" pitchFamily="34" charset="-122"/>
                <a:ea typeface="微软雅黑" panose="020B0503020204020204" pitchFamily="34" charset="-122"/>
              </a:rPr>
              <a:t>RAAS</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抑制剂，尤其是合并蛋白尿或微量白蛋白尿。</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老年高血压合并左室肥厚者初始治疗选择至少一种可以逆转左室肥厚的药物，如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ACEI,ARB,CCB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老年高血压合并颈动脉粥样硬化选择</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和</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en-US" altLang="zh-CN" b="0" dirty="0">
                <a:solidFill>
                  <a:srgbClr val="FF0000"/>
                </a:solidFill>
                <a:latin typeface="微软雅黑" panose="020B0503020204020204" pitchFamily="34" charset="-122"/>
                <a:ea typeface="微软雅黑" panose="020B0503020204020204" pitchFamily="34" charset="-122"/>
              </a:rPr>
              <a:t>α</a:t>
            </a:r>
            <a:r>
              <a:rPr lang="zh-CN" altLang="en-US" b="0" dirty="0">
                <a:solidFill>
                  <a:srgbClr val="FF0000"/>
                </a:solidFill>
                <a:latin typeface="微软雅黑" panose="020B0503020204020204" pitchFamily="34" charset="-122"/>
                <a:ea typeface="微软雅黑" panose="020B0503020204020204" pitchFamily="34" charset="-122"/>
              </a:rPr>
              <a:t>受体阻滞剂可用作伴良性前列腺增生或难治性高血压患者的辅助用药，注意体位性低血压。</a:t>
            </a:r>
          </a:p>
        </p:txBody>
      </p:sp>
    </p:spTree>
    <p:extLst>
      <p:ext uri="{BB962C8B-B14F-4D97-AF65-F5344CB8AC3E}">
        <p14:creationId xmlns:p14="http://schemas.microsoft.com/office/powerpoint/2010/main" val="36081103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31EB33F-6FFE-4794-9FEA-3A7CBDAF9A02}"/>
              </a:ext>
            </a:extLst>
          </p:cNvPr>
          <p:cNvSpPr>
            <a:spLocks noGrp="1"/>
          </p:cNvSpPr>
          <p:nvPr>
            <p:ph type="title"/>
          </p:nvPr>
        </p:nvSpPr>
        <p:spPr>
          <a:xfrm>
            <a:off x="2207568" y="188641"/>
            <a:ext cx="6984776"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儿童与青少年高血压</a:t>
            </a:r>
          </a:p>
        </p:txBody>
      </p:sp>
      <p:sp>
        <p:nvSpPr>
          <p:cNvPr id="3" name="内容占位符 2">
            <a:extLst>
              <a:ext uri="{FF2B5EF4-FFF2-40B4-BE49-F238E27FC236}">
                <a16:creationId xmlns:a16="http://schemas.microsoft.com/office/drawing/2014/main" id="{49A3FEDF-54D3-45BC-B1EE-3DFFA3A4AD8D}"/>
              </a:ext>
            </a:extLst>
          </p:cNvPr>
          <p:cNvSpPr>
            <a:spLocks noGrp="1"/>
          </p:cNvSpPr>
          <p:nvPr>
            <p:ph idx="1"/>
          </p:nvPr>
        </p:nvSpPr>
        <p:spPr/>
        <p:txBody>
          <a:bodyPr>
            <a:normAutofit fontScale="70000" lnSpcReduction="20000"/>
          </a:bodyPr>
          <a:lstStyle/>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升阶梯疗法</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目前我国经国家食品药品监督管理局（</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）批准的儿童降压药品种有限，具体如下：</a:t>
            </a:r>
          </a:p>
          <a:p>
            <a:pPr>
              <a:lnSpc>
                <a:spcPct val="160000"/>
              </a:lnSpc>
            </a:pPr>
            <a:r>
              <a:rPr lang="zh-CN" altLang="en-US" b="0" dirty="0">
                <a:solidFill>
                  <a:srgbClr val="FF0000"/>
                </a:solidFill>
                <a:latin typeface="微软雅黑" panose="020B0503020204020204" pitchFamily="34" charset="-122"/>
                <a:ea typeface="微软雅黑" panose="020B0503020204020204" pitchFamily="34" charset="-122"/>
              </a:rPr>
              <a:t>（</a:t>
            </a:r>
            <a:r>
              <a:rPr lang="en-US" altLang="zh-CN" b="0" dirty="0">
                <a:solidFill>
                  <a:srgbClr val="FF0000"/>
                </a:solidFill>
                <a:latin typeface="微软雅黑" panose="020B0503020204020204" pitchFamily="34" charset="-122"/>
                <a:ea typeface="微软雅黑" panose="020B0503020204020204" pitchFamily="34" charset="-122"/>
              </a:rPr>
              <a:t>1</a:t>
            </a:r>
            <a:r>
              <a:rPr lang="zh-CN" altLang="en-US" b="0" dirty="0">
                <a:solidFill>
                  <a:srgbClr val="FF0000"/>
                </a:solidFill>
                <a:latin typeface="微软雅黑" panose="020B0503020204020204" pitchFamily="34" charset="-122"/>
                <a:ea typeface="微软雅黑" panose="020B0503020204020204" pitchFamily="34" charset="-122"/>
              </a:rPr>
              <a:t>）</a:t>
            </a:r>
            <a:r>
              <a:rPr lang="en-US" altLang="zh-CN" b="0" dirty="0">
                <a:solidFill>
                  <a:srgbClr val="FF0000"/>
                </a:solidFill>
                <a:latin typeface="微软雅黑" panose="020B0503020204020204" pitchFamily="34" charset="-122"/>
                <a:ea typeface="微软雅黑" panose="020B0503020204020204" pitchFamily="34" charset="-122"/>
              </a:rPr>
              <a:t>ACEI</a:t>
            </a:r>
            <a:r>
              <a:rPr lang="zh-CN" altLang="en-US" b="0" dirty="0">
                <a:solidFill>
                  <a:srgbClr val="FF0000"/>
                </a:solidFill>
                <a:latin typeface="微软雅黑" panose="020B0503020204020204" pitchFamily="34" charset="-122"/>
                <a:ea typeface="微软雅黑" panose="020B0503020204020204" pitchFamily="34" charset="-122"/>
              </a:rPr>
              <a:t>：</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是最常使用的儿童降压药之一，</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 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a:t>
            </a:r>
            <a:r>
              <a:rPr lang="zh-CN" altLang="en-US" b="0" dirty="0">
                <a:solidFill>
                  <a:srgbClr val="FF0000"/>
                </a:solidFill>
                <a:latin typeface="微软雅黑" panose="020B0503020204020204" pitchFamily="34" charset="-122"/>
                <a:ea typeface="微软雅黑" panose="020B0503020204020204" pitchFamily="34" charset="-122"/>
              </a:rPr>
              <a:t>仅有卡托普利</a:t>
            </a:r>
            <a:r>
              <a:rPr lang="zh-CN" altLang="en-US" b="0" dirty="0">
                <a:latin typeface="微软雅黑" panose="020B0503020204020204" pitchFamily="34" charset="-122"/>
                <a:ea typeface="微软雅黑" panose="020B0503020204020204" pitchFamily="34" charset="-122"/>
              </a:rPr>
              <a:t>。</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2</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）利尿剂：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 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批准的儿童用药有氨苯蝶啶、氯噻酮、氢氯噻嗪、呋塞米。</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3</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批准的儿童用药有氨氯地平。</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4</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）肾上腺能受体阻滞剂：</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 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批准儿童用药有普萘洛尔、阿替洛尔及哌唑嗪。</a:t>
            </a:r>
          </a:p>
          <a:p>
            <a:pPr>
              <a:lnSpc>
                <a:spcPct val="16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5</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ARB</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：目前尚无</a:t>
            </a:r>
            <a:r>
              <a:rPr lang="en-US" altLang="zh-CN" b="0" dirty="0">
                <a:solidFill>
                  <a:schemeClr val="accent1">
                    <a:lumMod val="50000"/>
                  </a:schemeClr>
                </a:solidFill>
                <a:latin typeface="微软雅黑" panose="020B0503020204020204" pitchFamily="34" charset="-122"/>
                <a:ea typeface="微软雅黑" panose="020B0503020204020204" pitchFamily="34" charset="-122"/>
              </a:rPr>
              <a:t>CFDA</a:t>
            </a:r>
            <a:r>
              <a:rPr lang="zh-CN" altLang="en-US" b="0" dirty="0">
                <a:solidFill>
                  <a:schemeClr val="accent1">
                    <a:lumMod val="50000"/>
                  </a:schemeClr>
                </a:solidFill>
                <a:latin typeface="微软雅黑" panose="020B0503020204020204" pitchFamily="34" charset="-122"/>
                <a:ea typeface="微软雅黑" panose="020B0503020204020204" pitchFamily="34" charset="-122"/>
              </a:rPr>
              <a:t>批准的儿童用药。</a:t>
            </a:r>
          </a:p>
        </p:txBody>
      </p:sp>
    </p:spTree>
    <p:extLst>
      <p:ext uri="{BB962C8B-B14F-4D97-AF65-F5344CB8AC3E}">
        <p14:creationId xmlns:p14="http://schemas.microsoft.com/office/powerpoint/2010/main" val="9317999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3">
            <a:extLst>
              <a:ext uri="{FF2B5EF4-FFF2-40B4-BE49-F238E27FC236}">
                <a16:creationId xmlns:a16="http://schemas.microsoft.com/office/drawing/2014/main" id="{3126A114-CE06-4F55-92E3-956FD35EA59E}"/>
              </a:ext>
            </a:extLst>
          </p:cNvPr>
          <p:cNvSpPr txBox="1"/>
          <p:nvPr/>
        </p:nvSpPr>
        <p:spPr>
          <a:xfrm>
            <a:off x="2249440" y="251898"/>
            <a:ext cx="4422624" cy="584775"/>
          </a:xfrm>
          <a:prstGeom prst="rect">
            <a:avLst/>
          </a:prstGeom>
          <a:noFill/>
        </p:spPr>
        <p:txBody>
          <a:bodyPr wrap="squar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妊娠高血压管理</a:t>
            </a:r>
          </a:p>
        </p:txBody>
      </p:sp>
      <p:pic>
        <p:nvPicPr>
          <p:cNvPr id="9" name="Picture 2">
            <a:extLst>
              <a:ext uri="{FF2B5EF4-FFF2-40B4-BE49-F238E27FC236}">
                <a16:creationId xmlns:a16="http://schemas.microsoft.com/office/drawing/2014/main" id="{E92D747B-AC2E-4527-AC41-76F4DC025F3E}"/>
              </a:ext>
            </a:extLst>
          </p:cNvPr>
          <p:cNvPicPr>
            <a:picLocks noChangeAspect="1" noChangeArrowheads="1"/>
          </p:cNvPicPr>
          <p:nvPr/>
        </p:nvPicPr>
        <p:blipFill>
          <a:blip r:embed="rId2"/>
          <a:srcRect/>
          <a:stretch>
            <a:fillRect/>
          </a:stretch>
        </p:blipFill>
        <p:spPr bwMode="auto">
          <a:xfrm>
            <a:off x="1847528" y="1088569"/>
            <a:ext cx="7568282" cy="5517534"/>
          </a:xfrm>
          <a:prstGeom prst="rect">
            <a:avLst/>
          </a:prstGeom>
          <a:noFill/>
          <a:ln w="9525">
            <a:noFill/>
            <a:miter lim="800000"/>
            <a:headEnd/>
            <a:tailEnd/>
          </a:ln>
          <a:effectLst/>
        </p:spPr>
      </p:pic>
      <p:sp>
        <p:nvSpPr>
          <p:cNvPr id="10" name="矩形 9">
            <a:extLst>
              <a:ext uri="{FF2B5EF4-FFF2-40B4-BE49-F238E27FC236}">
                <a16:creationId xmlns:a16="http://schemas.microsoft.com/office/drawing/2014/main" id="{52597955-97C9-490C-8075-88EB4E6EB641}"/>
              </a:ext>
            </a:extLst>
          </p:cNvPr>
          <p:cNvSpPr/>
          <p:nvPr/>
        </p:nvSpPr>
        <p:spPr>
          <a:xfrm>
            <a:off x="2383312" y="3353983"/>
            <a:ext cx="4000720" cy="369332"/>
          </a:xfrm>
          <a:prstGeom prst="rect">
            <a:avLst/>
          </a:prstGeom>
        </p:spPr>
        <p:txBody>
          <a:bodyPr wrap="square">
            <a:spAutoFit/>
          </a:bodyPr>
          <a:lstStyle/>
          <a:p>
            <a:pPr algn="ctr"/>
            <a:r>
              <a:rPr lang="zh-CN" altLang="en-US" b="1" dirty="0">
                <a:solidFill>
                  <a:srgbClr val="C00000"/>
                </a:solidFill>
              </a:rPr>
              <a:t>硝苯地平缓释片，控释片</a:t>
            </a:r>
            <a:r>
              <a:rPr lang="en-US" altLang="zh-CN" b="1" dirty="0">
                <a:solidFill>
                  <a:srgbClr val="C00000"/>
                </a:solidFill>
              </a:rPr>
              <a:t>20</a:t>
            </a:r>
            <a:r>
              <a:rPr lang="zh-CN" altLang="en-US" b="1" dirty="0">
                <a:solidFill>
                  <a:srgbClr val="C00000"/>
                </a:solidFill>
              </a:rPr>
              <a:t>周内禁用</a:t>
            </a:r>
          </a:p>
        </p:txBody>
      </p:sp>
      <p:sp>
        <p:nvSpPr>
          <p:cNvPr id="13" name="单圆角矩形 1">
            <a:extLst>
              <a:ext uri="{FF2B5EF4-FFF2-40B4-BE49-F238E27FC236}">
                <a16:creationId xmlns:a16="http://schemas.microsoft.com/office/drawing/2014/main" id="{9BF56A80-8734-4541-A53B-632DE5F5C551}"/>
              </a:ext>
            </a:extLst>
          </p:cNvPr>
          <p:cNvSpPr/>
          <p:nvPr/>
        </p:nvSpPr>
        <p:spPr>
          <a:xfrm>
            <a:off x="2242694" y="2977208"/>
            <a:ext cx="2341138" cy="307777"/>
          </a:xfrm>
          <a:prstGeom prst="round1Rect">
            <a:avLst/>
          </a:prstGeom>
          <a:noFill/>
          <a:ln>
            <a:solidFill>
              <a:srgbClr val="A02032"/>
            </a:solidFill>
          </a:ln>
          <a:extLst>
            <a:ext uri="{909E8E84-426E-40DD-AFC4-6F175D3DCCD1}">
              <a14:hiddenFill xmlns:a14="http://schemas.microsoft.com/office/drawing/2010/main">
                <a:solidFill>
                  <a:schemeClr val="accent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4">
            <a:extLst>
              <a:ext uri="{FF2B5EF4-FFF2-40B4-BE49-F238E27FC236}">
                <a16:creationId xmlns:a16="http://schemas.microsoft.com/office/drawing/2014/main" id="{D39AF7FB-E1B5-4B17-AAD7-9E9103228608}"/>
              </a:ext>
            </a:extLst>
          </p:cNvPr>
          <p:cNvSpPr txBox="1"/>
          <p:nvPr/>
        </p:nvSpPr>
        <p:spPr>
          <a:xfrm>
            <a:off x="9382148" y="2173603"/>
            <a:ext cx="928662" cy="1200329"/>
          </a:xfrm>
          <a:prstGeom prst="rect">
            <a:avLst/>
          </a:prstGeom>
          <a:noFill/>
        </p:spPr>
        <p:txBody>
          <a:bodyPr wrap="square" rtlCol="0">
            <a:spAutoFit/>
          </a:bodyPr>
          <a:lstStyle/>
          <a:p>
            <a:r>
              <a:rPr lang="zh-CN" altLang="en-US" b="1" dirty="0">
                <a:solidFill>
                  <a:srgbClr val="C00000"/>
                </a:solidFill>
              </a:rPr>
              <a:t>避免：</a:t>
            </a:r>
            <a:r>
              <a:rPr lang="en-US" altLang="zh-CN" dirty="0">
                <a:solidFill>
                  <a:schemeClr val="accent1">
                    <a:lumMod val="50000"/>
                  </a:schemeClr>
                </a:solidFill>
              </a:rPr>
              <a:t>ACEI ARB </a:t>
            </a:r>
          </a:p>
          <a:p>
            <a:r>
              <a:rPr lang="zh-CN" altLang="en-US" dirty="0">
                <a:solidFill>
                  <a:schemeClr val="accent1">
                    <a:lumMod val="50000"/>
                  </a:schemeClr>
                </a:solidFill>
              </a:rPr>
              <a:t>利尿剂</a:t>
            </a:r>
          </a:p>
        </p:txBody>
      </p:sp>
    </p:spTree>
    <p:extLst>
      <p:ext uri="{BB962C8B-B14F-4D97-AF65-F5344CB8AC3E}">
        <p14:creationId xmlns:p14="http://schemas.microsoft.com/office/powerpoint/2010/main" val="3787614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F59E925-7335-4366-A685-83368D9BFC06}"/>
              </a:ext>
            </a:extLst>
          </p:cNvPr>
          <p:cNvSpPr>
            <a:spLocks noGrp="1"/>
          </p:cNvSpPr>
          <p:nvPr>
            <p:ph idx="1"/>
          </p:nvPr>
        </p:nvSpPr>
        <p:spPr>
          <a:xfrm>
            <a:off x="2152650" y="1247876"/>
            <a:ext cx="7886700" cy="1173013"/>
          </a:xfrm>
        </p:spPr>
        <p:txBody>
          <a:bodyPr>
            <a:normAutofit/>
          </a:bodyPr>
          <a:lstStyle/>
          <a:p>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近年来关于乳汁中药物分泌的研究数据不断增多，认为有些药物在乳汁中分泌较少（</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&lt;10%</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），可以在哺乳期用药。</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通常认为</a:t>
            </a:r>
            <a:r>
              <a:rPr lang="en-US" altLang="zh-CN" sz="2000" b="0"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sz="2000" b="0" dirty="0">
                <a:solidFill>
                  <a:schemeClr val="accent1">
                    <a:lumMod val="50000"/>
                  </a:schemeClr>
                </a:solidFill>
                <a:latin typeface="微软雅黑" panose="020B0503020204020204" pitchFamily="34" charset="-122"/>
                <a:ea typeface="微软雅黑" panose="020B0503020204020204" pitchFamily="34" charset="-122"/>
              </a:rPr>
              <a:t>在乳汁中分泌较少，可以用于哺乳期高血压女性。</a:t>
            </a:r>
            <a:endParaRPr lang="en-US" altLang="zh-CN" sz="2000" b="0" dirty="0">
              <a:solidFill>
                <a:schemeClr val="accent1">
                  <a:lumMod val="50000"/>
                </a:schemeClr>
              </a:solidFill>
              <a:latin typeface="微软雅黑" panose="020B0503020204020204" pitchFamily="34" charset="-122"/>
              <a:ea typeface="微软雅黑" panose="020B0503020204020204" pitchFamily="34" charset="-122"/>
            </a:endParaRPr>
          </a:p>
          <a:p>
            <a:endParaRPr lang="zh-CN" altLang="en-US" dirty="0">
              <a:solidFill>
                <a:schemeClr val="accent1">
                  <a:lumMod val="50000"/>
                </a:schemeClr>
              </a:solidFill>
            </a:endParaRPr>
          </a:p>
        </p:txBody>
      </p:sp>
      <p:sp>
        <p:nvSpPr>
          <p:cNvPr id="4" name="TextBox 3">
            <a:extLst>
              <a:ext uri="{FF2B5EF4-FFF2-40B4-BE49-F238E27FC236}">
                <a16:creationId xmlns:a16="http://schemas.microsoft.com/office/drawing/2014/main" id="{7969582D-9776-49F4-9788-E92801D65318}"/>
              </a:ext>
            </a:extLst>
          </p:cNvPr>
          <p:cNvSpPr txBox="1"/>
          <p:nvPr/>
        </p:nvSpPr>
        <p:spPr>
          <a:xfrm>
            <a:off x="2249440" y="251898"/>
            <a:ext cx="4422624" cy="584775"/>
          </a:xfrm>
          <a:prstGeom prst="rect">
            <a:avLst/>
          </a:prstGeom>
          <a:noFill/>
        </p:spPr>
        <p:txBody>
          <a:bodyPr wrap="square" rtlCol="0">
            <a:spAutoFit/>
          </a:bodyPr>
          <a:lstStyle/>
          <a:p>
            <a:r>
              <a:rPr lang="zh-CN" altLang="en-US" sz="3200" b="1" dirty="0">
                <a:solidFill>
                  <a:schemeClr val="accent1">
                    <a:lumMod val="50000"/>
                  </a:schemeClr>
                </a:solidFill>
                <a:latin typeface="微软雅黑" panose="020B0503020204020204" pitchFamily="34" charset="-122"/>
                <a:ea typeface="微软雅黑" panose="020B0503020204020204" pitchFamily="34" charset="-122"/>
              </a:rPr>
              <a:t>哺乳期高血压管理</a:t>
            </a:r>
          </a:p>
        </p:txBody>
      </p:sp>
      <p:graphicFrame>
        <p:nvGraphicFramePr>
          <p:cNvPr id="5" name="表格 5">
            <a:extLst>
              <a:ext uri="{FF2B5EF4-FFF2-40B4-BE49-F238E27FC236}">
                <a16:creationId xmlns:a16="http://schemas.microsoft.com/office/drawing/2014/main" id="{58630FBA-38A3-46FC-A1B4-30C39BE08DE5}"/>
              </a:ext>
            </a:extLst>
          </p:cNvPr>
          <p:cNvGraphicFramePr>
            <a:graphicFrameLocks noGrp="1"/>
          </p:cNvGraphicFramePr>
          <p:nvPr>
            <p:extLst>
              <p:ext uri="{D42A27DB-BD31-4B8C-83A1-F6EECF244321}">
                <p14:modId xmlns:p14="http://schemas.microsoft.com/office/powerpoint/2010/main" val="1405380153"/>
              </p:ext>
            </p:extLst>
          </p:nvPr>
        </p:nvGraphicFramePr>
        <p:xfrm>
          <a:off x="2405844" y="2463631"/>
          <a:ext cx="7380313" cy="3972560"/>
        </p:xfrm>
        <a:graphic>
          <a:graphicData uri="http://schemas.openxmlformats.org/drawingml/2006/table">
            <a:tbl>
              <a:tblPr firstRow="1" bandRow="1">
                <a:tableStyleId>{2D5ABB26-0587-4C30-8999-92F81FD0307C}</a:tableStyleId>
              </a:tblPr>
              <a:tblGrid>
                <a:gridCol w="1872208">
                  <a:extLst>
                    <a:ext uri="{9D8B030D-6E8A-4147-A177-3AD203B41FA5}">
                      <a16:colId xmlns:a16="http://schemas.microsoft.com/office/drawing/2014/main" val="3423682180"/>
                    </a:ext>
                  </a:extLst>
                </a:gridCol>
                <a:gridCol w="1368152">
                  <a:extLst>
                    <a:ext uri="{9D8B030D-6E8A-4147-A177-3AD203B41FA5}">
                      <a16:colId xmlns:a16="http://schemas.microsoft.com/office/drawing/2014/main" val="2828214575"/>
                    </a:ext>
                  </a:extLst>
                </a:gridCol>
                <a:gridCol w="1584176">
                  <a:extLst>
                    <a:ext uri="{9D8B030D-6E8A-4147-A177-3AD203B41FA5}">
                      <a16:colId xmlns:a16="http://schemas.microsoft.com/office/drawing/2014/main" val="4023559820"/>
                    </a:ext>
                  </a:extLst>
                </a:gridCol>
                <a:gridCol w="2555777">
                  <a:extLst>
                    <a:ext uri="{9D8B030D-6E8A-4147-A177-3AD203B41FA5}">
                      <a16:colId xmlns:a16="http://schemas.microsoft.com/office/drawing/2014/main" val="862183653"/>
                    </a:ext>
                  </a:extLst>
                </a:gridCol>
              </a:tblGrid>
              <a:tr h="370840">
                <a:tc>
                  <a:txBody>
                    <a:bodyPr/>
                    <a:lstStyle/>
                    <a:p>
                      <a:r>
                        <a:rPr lang="zh-CN" altLang="en-US" dirty="0">
                          <a:latin typeface="微软雅黑" panose="020B0503020204020204" pitchFamily="34" charset="-122"/>
                          <a:ea typeface="微软雅黑" panose="020B0503020204020204" pitchFamily="34" charset="-122"/>
                        </a:rPr>
                        <a:t>药物种类</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zh-CN" altLang="en-US" dirty="0">
                          <a:latin typeface="微软雅黑" panose="020B0503020204020204" pitchFamily="34" charset="-122"/>
                          <a:ea typeface="微软雅黑" panose="020B0503020204020204" pitchFamily="34" charset="-122"/>
                        </a:rPr>
                        <a:t>通用名</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altLang="zh-CN" dirty="0" err="1">
                          <a:latin typeface="微软雅黑" panose="020B0503020204020204" pitchFamily="34" charset="-122"/>
                          <a:ea typeface="微软雅黑" panose="020B0503020204020204" pitchFamily="34" charset="-122"/>
                        </a:rPr>
                        <a:t>LactMed</a:t>
                      </a:r>
                      <a:endParaRPr lang="zh-CN" altLang="en-US" dirty="0">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altLang="zh-CN" dirty="0">
                          <a:latin typeface="微软雅黑" panose="020B0503020204020204" pitchFamily="34" charset="-122"/>
                          <a:ea typeface="微软雅黑" panose="020B0503020204020204" pitchFamily="34" charset="-122"/>
                        </a:rPr>
                        <a:t>RID(%)</a:t>
                      </a:r>
                      <a:r>
                        <a:rPr lang="zh-CN" altLang="en-US" dirty="0">
                          <a:latin typeface="微软雅黑" panose="020B0503020204020204" pitchFamily="34" charset="-122"/>
                          <a:ea typeface="微软雅黑" panose="020B0503020204020204" pitchFamily="34" charset="-122"/>
                        </a:rPr>
                        <a:t>乳汁中分泌比</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4155392813"/>
                  </a:ext>
                </a:extLst>
              </a:tr>
              <a:tr h="370840">
                <a:tc>
                  <a:txBody>
                    <a:bodyPr/>
                    <a:lstStyle/>
                    <a:p>
                      <a:r>
                        <a:rPr lang="en-US" altLang="zh-CN" dirty="0">
                          <a:latin typeface="微软雅黑" panose="020B0503020204020204" pitchFamily="34" charset="-122"/>
                          <a:ea typeface="微软雅黑" panose="020B0503020204020204" pitchFamily="34" charset="-122"/>
                        </a:rPr>
                        <a:t>CCB</a:t>
                      </a:r>
                      <a:endParaRPr lang="zh-CN" altLang="en-US" dirty="0">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tc>
                  <a:txBody>
                    <a:bodyPr/>
                    <a:lstStyle/>
                    <a:p>
                      <a:r>
                        <a:rPr lang="zh-CN" altLang="en-US" dirty="0">
                          <a:latin typeface="微软雅黑" panose="020B0503020204020204" pitchFamily="34" charset="-122"/>
                          <a:ea typeface="微软雅黑" panose="020B0503020204020204" pitchFamily="34" charset="-122"/>
                        </a:rPr>
                        <a:t>硝苯地平</a:t>
                      </a:r>
                    </a:p>
                  </a:txBody>
                  <a:tcPr>
                    <a:lnT w="12700" cap="flat" cmpd="sng" algn="ctr">
                      <a:solidFill>
                        <a:schemeClr val="tx1"/>
                      </a:solidFill>
                      <a:prstDash val="solid"/>
                      <a:round/>
                      <a:headEnd type="none" w="med" len="med"/>
                      <a:tailEnd type="none" w="med" len="med"/>
                    </a:lnT>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lnT w="12700" cap="flat" cmpd="sng" algn="ctr">
                      <a:solidFill>
                        <a:schemeClr val="tx1"/>
                      </a:solidFill>
                      <a:prstDash val="solid"/>
                      <a:round/>
                      <a:headEnd type="none" w="med" len="med"/>
                      <a:tailEnd type="none" w="med" len="med"/>
                    </a:lnT>
                  </a:tcPr>
                </a:tc>
                <a:tc>
                  <a:txBody>
                    <a:bodyPr/>
                    <a:lstStyle/>
                    <a:p>
                      <a:r>
                        <a:rPr lang="en-US" altLang="zh-CN" dirty="0">
                          <a:latin typeface="微软雅黑" panose="020B0503020204020204" pitchFamily="34" charset="-122"/>
                          <a:ea typeface="微软雅黑" panose="020B0503020204020204" pitchFamily="34" charset="-122"/>
                        </a:rPr>
                        <a:t>1.9</a:t>
                      </a:r>
                      <a:endParaRPr lang="zh-CN" altLang="en-US" dirty="0">
                        <a:latin typeface="微软雅黑" panose="020B0503020204020204" pitchFamily="34" charset="-122"/>
                        <a:ea typeface="微软雅黑" panose="020B0503020204020204" pitchFamily="34" charset="-122"/>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49465587"/>
                  </a:ext>
                </a:extLst>
              </a:tr>
              <a:tr h="370840">
                <a:tc>
                  <a:txBody>
                    <a:bodyPr/>
                    <a:lstStyle/>
                    <a:p>
                      <a:endParaRPr lang="zh-CN" altLang="en-US" dirty="0">
                        <a:latin typeface="微软雅黑" panose="020B0503020204020204" pitchFamily="34" charset="-122"/>
                        <a:ea typeface="微软雅黑" panose="020B0503020204020204" pitchFamily="34" charset="-122"/>
                      </a:endParaRPr>
                    </a:p>
                  </a:txBody>
                  <a:tcPr/>
                </a:tc>
                <a:tc>
                  <a:txBody>
                    <a:bodyPr/>
                    <a:lstStyle/>
                    <a:p>
                      <a:r>
                        <a:rPr lang="zh-CN" altLang="en-US" dirty="0">
                          <a:latin typeface="微软雅黑" panose="020B0503020204020204" pitchFamily="34" charset="-122"/>
                          <a:ea typeface="微软雅黑" panose="020B0503020204020204" pitchFamily="34" charset="-122"/>
                        </a:rPr>
                        <a:t>氨氯地平</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缺乏数据，建议用其他药物</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r>
                        <a:rPr lang="en-US" altLang="zh-CN" dirty="0">
                          <a:latin typeface="微软雅黑" panose="020B0503020204020204" pitchFamily="34" charset="-122"/>
                          <a:ea typeface="微软雅黑" panose="020B0503020204020204" pitchFamily="34" charset="-122"/>
                        </a:rPr>
                        <a:t>1.4</a:t>
                      </a:r>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682310686"/>
                  </a:ext>
                </a:extLst>
              </a:tr>
              <a:tr h="370840">
                <a:tc>
                  <a:txBody>
                    <a:bodyPr/>
                    <a:lstStyle/>
                    <a:p>
                      <a:endParaRPr lang="zh-CN" altLang="en-US">
                        <a:latin typeface="微软雅黑" panose="020B0503020204020204" pitchFamily="34" charset="-122"/>
                        <a:ea typeface="微软雅黑" panose="020B0503020204020204" pitchFamily="34" charset="-122"/>
                      </a:endParaRPr>
                    </a:p>
                  </a:txBody>
                  <a:tcPr/>
                </a:tc>
                <a:tc>
                  <a:txBody>
                    <a:bodyPr/>
                    <a:lstStyle/>
                    <a:p>
                      <a:r>
                        <a:rPr lang="zh-CN" altLang="en-US" dirty="0">
                          <a:latin typeface="微软雅黑" panose="020B0503020204020204" pitchFamily="34" charset="-122"/>
                          <a:ea typeface="微软雅黑" panose="020B0503020204020204" pitchFamily="34" charset="-122"/>
                        </a:rPr>
                        <a:t>地尔硫卓</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r>
                        <a:rPr lang="en-US" altLang="zh-CN" dirty="0">
                          <a:latin typeface="微软雅黑" panose="020B0503020204020204" pitchFamily="34" charset="-122"/>
                          <a:ea typeface="微软雅黑" panose="020B0503020204020204" pitchFamily="34" charset="-122"/>
                        </a:rPr>
                        <a:t>0.87</a:t>
                      </a:r>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871512806"/>
                  </a:ext>
                </a:extLst>
              </a:tr>
              <a:tr h="14887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latin typeface="微软雅黑" panose="020B0503020204020204" pitchFamily="34" charset="-122"/>
                          <a:ea typeface="微软雅黑" panose="020B0503020204020204" pitchFamily="34" charset="-122"/>
                        </a:rPr>
                        <a:t>α</a:t>
                      </a:r>
                      <a:r>
                        <a:rPr lang="zh-CN" altLang="en-US" sz="1800" baseline="-25000" dirty="0">
                          <a:latin typeface="微软雅黑" panose="020B0503020204020204" pitchFamily="34" charset="-122"/>
                          <a:ea typeface="微软雅黑" panose="020B0503020204020204" pitchFamily="34" charset="-122"/>
                        </a:rPr>
                        <a:t>，</a:t>
                      </a:r>
                      <a:r>
                        <a:rPr lang="en-US" altLang="zh-CN" sz="1800" dirty="0">
                          <a:latin typeface="微软雅黑" panose="020B0503020204020204" pitchFamily="34" charset="-122"/>
                          <a:ea typeface="微软雅黑" panose="020B0503020204020204" pitchFamily="34" charset="-122"/>
                        </a:rPr>
                        <a:t>β</a:t>
                      </a:r>
                      <a:r>
                        <a:rPr lang="zh-CN" altLang="en-US" sz="1800" dirty="0">
                          <a:latin typeface="微软雅黑" panose="020B0503020204020204" pitchFamily="34" charset="-122"/>
                          <a:ea typeface="微软雅黑" panose="020B0503020204020204" pitchFamily="34" charset="-122"/>
                        </a:rPr>
                        <a:t>受体阻滞剂</a:t>
                      </a:r>
                    </a:p>
                  </a:txBody>
                  <a:tcPr>
                    <a:solidFill>
                      <a:schemeClr val="bg2">
                        <a:lumMod val="90000"/>
                      </a:schemeClr>
                    </a:solidFill>
                  </a:tcPr>
                </a:tc>
                <a:tc>
                  <a:txBody>
                    <a:bodyPr/>
                    <a:lstStyle/>
                    <a:p>
                      <a:r>
                        <a:rPr lang="zh-CN" altLang="en-US" dirty="0">
                          <a:latin typeface="微软雅黑" panose="020B0503020204020204" pitchFamily="34" charset="-122"/>
                          <a:ea typeface="微软雅黑" panose="020B0503020204020204" pitchFamily="34" charset="-122"/>
                        </a:rPr>
                        <a:t>拉贝洛尔</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solidFill>
                      <a:schemeClr val="bg2">
                        <a:lumMod val="90000"/>
                      </a:schemeClr>
                    </a:solidFill>
                  </a:tcPr>
                </a:tc>
                <a:tc>
                  <a:txBody>
                    <a:bodyPr/>
                    <a:lstStyle/>
                    <a:p>
                      <a:endParaRPr lang="zh-CN" altLang="en-US" dirty="0">
                        <a:latin typeface="微软雅黑" panose="020B0503020204020204" pitchFamily="34" charset="-122"/>
                        <a:ea typeface="微软雅黑" panose="020B0503020204020204" pitchFamily="34" charset="-122"/>
                      </a:endParaRPr>
                    </a:p>
                  </a:txBody>
                  <a:tcPr>
                    <a:solidFill>
                      <a:schemeClr val="bg2">
                        <a:lumMod val="90000"/>
                      </a:schemeClr>
                    </a:solidFill>
                  </a:tcPr>
                </a:tc>
                <a:extLst>
                  <a:ext uri="{0D108BD9-81ED-4DB2-BD59-A6C34878D82A}">
                    <a16:rowId xmlns:a16="http://schemas.microsoft.com/office/drawing/2014/main" val="786360121"/>
                  </a:ext>
                </a:extLst>
              </a:tr>
              <a:tr h="370840">
                <a:tc>
                  <a:txBody>
                    <a:bodyPr/>
                    <a:lstStyle/>
                    <a:p>
                      <a:r>
                        <a:rPr lang="en-US" altLang="zh-CN" sz="1800" dirty="0">
                          <a:latin typeface="微软雅黑" panose="020B0503020204020204" pitchFamily="34" charset="-122"/>
                          <a:ea typeface="微软雅黑" panose="020B0503020204020204" pitchFamily="34" charset="-122"/>
                        </a:rPr>
                        <a:t>β</a:t>
                      </a:r>
                      <a:r>
                        <a:rPr lang="zh-CN" altLang="en-US" sz="1800" dirty="0">
                          <a:latin typeface="微软雅黑" panose="020B0503020204020204" pitchFamily="34" charset="-122"/>
                          <a:ea typeface="微软雅黑" panose="020B0503020204020204" pitchFamily="34" charset="-122"/>
                        </a:rPr>
                        <a:t>受体阻滞剂</a:t>
                      </a:r>
                      <a:endParaRPr lang="zh-CN" altLang="en-US" dirty="0">
                        <a:latin typeface="微软雅黑" panose="020B0503020204020204" pitchFamily="34" charset="-122"/>
                        <a:ea typeface="微软雅黑" panose="020B0503020204020204" pitchFamily="34" charset="-122"/>
                      </a:endParaRPr>
                    </a:p>
                  </a:txBody>
                  <a:tcPr/>
                </a:tc>
                <a:tc>
                  <a:txBody>
                    <a:bodyPr/>
                    <a:lstStyle/>
                    <a:p>
                      <a:r>
                        <a:rPr lang="zh-CN" altLang="en-US" dirty="0">
                          <a:latin typeface="微软雅黑" panose="020B0503020204020204" pitchFamily="34" charset="-122"/>
                          <a:ea typeface="微软雅黑" panose="020B0503020204020204" pitchFamily="34" charset="-122"/>
                        </a:rPr>
                        <a:t>普萘洛尔</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r>
                        <a:rPr lang="en-US" altLang="zh-CN" dirty="0">
                          <a:latin typeface="微软雅黑" panose="020B0503020204020204" pitchFamily="34" charset="-122"/>
                          <a:ea typeface="微软雅黑" panose="020B0503020204020204" pitchFamily="34" charset="-122"/>
                        </a:rPr>
                        <a:t>0.28</a:t>
                      </a:r>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445319268"/>
                  </a:ext>
                </a:extLst>
              </a:tr>
              <a:tr h="370840">
                <a:tc>
                  <a:txBody>
                    <a:bodyPr/>
                    <a:lstStyle/>
                    <a:p>
                      <a:r>
                        <a:rPr lang="zh-CN" altLang="en-US" dirty="0">
                          <a:latin typeface="微软雅黑" panose="020B0503020204020204" pitchFamily="34" charset="-122"/>
                          <a:ea typeface="微软雅黑" panose="020B0503020204020204" pitchFamily="34" charset="-122"/>
                        </a:rPr>
                        <a:t>中枢性降压药</a:t>
                      </a:r>
                    </a:p>
                  </a:txBody>
                  <a:tcPr>
                    <a:solidFill>
                      <a:schemeClr val="bg2">
                        <a:lumMod val="90000"/>
                      </a:schemeClr>
                    </a:solidFill>
                  </a:tcPr>
                </a:tc>
                <a:tc>
                  <a:txBody>
                    <a:bodyPr/>
                    <a:lstStyle/>
                    <a:p>
                      <a:r>
                        <a:rPr lang="zh-CN" altLang="en-US" dirty="0">
                          <a:latin typeface="微软雅黑" panose="020B0503020204020204" pitchFamily="34" charset="-122"/>
                          <a:ea typeface="微软雅黑" panose="020B0503020204020204" pitchFamily="34" charset="-122"/>
                        </a:rPr>
                        <a:t>甲基多巴</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solidFill>
                      <a:schemeClr val="bg2">
                        <a:lumMod val="90000"/>
                      </a:schemeClr>
                    </a:solidFill>
                  </a:tcPr>
                </a:tc>
                <a:tc>
                  <a:txBody>
                    <a:bodyPr/>
                    <a:lstStyle/>
                    <a:p>
                      <a:r>
                        <a:rPr lang="en-US" altLang="zh-CN" dirty="0">
                          <a:latin typeface="微软雅黑" panose="020B0503020204020204" pitchFamily="34" charset="-122"/>
                          <a:ea typeface="微软雅黑" panose="020B0503020204020204" pitchFamily="34" charset="-122"/>
                        </a:rPr>
                        <a:t>0.11</a:t>
                      </a:r>
                      <a:endParaRPr lang="zh-CN" altLang="en-US" dirty="0">
                        <a:latin typeface="微软雅黑" panose="020B0503020204020204" pitchFamily="34" charset="-122"/>
                        <a:ea typeface="微软雅黑" panose="020B0503020204020204" pitchFamily="34" charset="-122"/>
                      </a:endParaRPr>
                    </a:p>
                  </a:txBody>
                  <a:tcPr>
                    <a:solidFill>
                      <a:schemeClr val="bg2">
                        <a:lumMod val="90000"/>
                      </a:schemeClr>
                    </a:solidFill>
                  </a:tcPr>
                </a:tc>
                <a:extLst>
                  <a:ext uri="{0D108BD9-81ED-4DB2-BD59-A6C34878D82A}">
                    <a16:rowId xmlns:a16="http://schemas.microsoft.com/office/drawing/2014/main" val="2970332784"/>
                  </a:ext>
                </a:extLst>
              </a:tr>
              <a:tr h="370840">
                <a:tc>
                  <a:txBody>
                    <a:bodyPr/>
                    <a:lstStyle/>
                    <a:p>
                      <a:r>
                        <a:rPr lang="zh-CN" altLang="en-US" dirty="0">
                          <a:latin typeface="微软雅黑" panose="020B0503020204020204" pitchFamily="34" charset="-122"/>
                          <a:ea typeface="微软雅黑" panose="020B0503020204020204" pitchFamily="34" charset="-122"/>
                        </a:rPr>
                        <a:t>血管扩张剂</a:t>
                      </a:r>
                    </a:p>
                  </a:txBody>
                  <a:tcPr/>
                </a:tc>
                <a:tc>
                  <a:txBody>
                    <a:bodyPr/>
                    <a:lstStyle/>
                    <a:p>
                      <a:r>
                        <a:rPr lang="zh-CN" altLang="en-US" dirty="0">
                          <a:latin typeface="微软雅黑" panose="020B0503020204020204" pitchFamily="34" charset="-122"/>
                          <a:ea typeface="微软雅黑" panose="020B0503020204020204" pitchFamily="34" charset="-122"/>
                        </a:rPr>
                        <a:t>肼屈嗪</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tc>
                <a:tc>
                  <a:txBody>
                    <a:bodyPr/>
                    <a:lstStyle/>
                    <a:p>
                      <a:endParaRPr lang="zh-CN" altLang="en-US" dirty="0">
                        <a:latin typeface="微软雅黑" panose="020B0503020204020204" pitchFamily="34" charset="-122"/>
                        <a:ea typeface="微软雅黑" panose="020B0503020204020204" pitchFamily="34" charset="-122"/>
                      </a:endParaRPr>
                    </a:p>
                  </a:txBody>
                  <a:tcPr/>
                </a:tc>
                <a:extLst>
                  <a:ext uri="{0D108BD9-81ED-4DB2-BD59-A6C34878D82A}">
                    <a16:rowId xmlns:a16="http://schemas.microsoft.com/office/drawing/2014/main" val="2709516208"/>
                  </a:ext>
                </a:extLst>
              </a:tr>
              <a:tr h="370840">
                <a:tc>
                  <a:txBody>
                    <a:bodyPr/>
                    <a:lstStyle/>
                    <a:p>
                      <a:r>
                        <a:rPr lang="en-US" altLang="zh-CN" dirty="0">
                          <a:latin typeface="微软雅黑" panose="020B0503020204020204" pitchFamily="34" charset="-122"/>
                          <a:ea typeface="微软雅黑" panose="020B0503020204020204" pitchFamily="34" charset="-122"/>
                        </a:rPr>
                        <a:t>ACEI</a:t>
                      </a:r>
                      <a:endParaRPr lang="zh-CN" altLang="en-US" dirty="0">
                        <a:latin typeface="微软雅黑" panose="020B0503020204020204" pitchFamily="34" charset="-122"/>
                        <a:ea typeface="微软雅黑" panose="020B0503020204020204" pitchFamily="34" charset="-122"/>
                      </a:endParaRPr>
                    </a:p>
                  </a:txBody>
                  <a:tcPr>
                    <a:solidFill>
                      <a:schemeClr val="bg2">
                        <a:lumMod val="90000"/>
                      </a:schemeClr>
                    </a:solidFill>
                  </a:tcPr>
                </a:tc>
                <a:tc>
                  <a:txBody>
                    <a:bodyPr/>
                    <a:lstStyle/>
                    <a:p>
                      <a:r>
                        <a:rPr lang="zh-CN" altLang="en-US" dirty="0">
                          <a:latin typeface="微软雅黑" panose="020B0503020204020204" pitchFamily="34" charset="-122"/>
                          <a:ea typeface="微软雅黑" panose="020B0503020204020204" pitchFamily="34" charset="-122"/>
                        </a:rPr>
                        <a:t>卡托普利</a:t>
                      </a:r>
                    </a:p>
                  </a:txBody>
                  <a:tcPr>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800" b="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可以</a:t>
                      </a: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solidFill>
                      <a:schemeClr val="bg2">
                        <a:lumMod val="90000"/>
                      </a:schemeClr>
                    </a:solidFill>
                  </a:tcPr>
                </a:tc>
                <a:tc>
                  <a:txBody>
                    <a:bodyPr/>
                    <a:lstStyle/>
                    <a:p>
                      <a:r>
                        <a:rPr lang="en-US" altLang="zh-CN" dirty="0">
                          <a:latin typeface="微软雅黑" panose="020B0503020204020204" pitchFamily="34" charset="-122"/>
                          <a:ea typeface="微软雅黑" panose="020B0503020204020204" pitchFamily="34" charset="-122"/>
                        </a:rPr>
                        <a:t>0.02</a:t>
                      </a:r>
                      <a:endParaRPr lang="zh-CN" altLang="en-US" dirty="0">
                        <a:latin typeface="微软雅黑" panose="020B0503020204020204" pitchFamily="34" charset="-122"/>
                        <a:ea typeface="微软雅黑" panose="020B0503020204020204" pitchFamily="34" charset="-122"/>
                      </a:endParaRPr>
                    </a:p>
                  </a:txBody>
                  <a:tcPr>
                    <a:solidFill>
                      <a:schemeClr val="bg2">
                        <a:lumMod val="90000"/>
                      </a:schemeClr>
                    </a:solidFill>
                  </a:tcPr>
                </a:tc>
                <a:extLst>
                  <a:ext uri="{0D108BD9-81ED-4DB2-BD59-A6C34878D82A}">
                    <a16:rowId xmlns:a16="http://schemas.microsoft.com/office/drawing/2014/main" val="1317208784"/>
                  </a:ext>
                </a:extLst>
              </a:tr>
              <a:tr h="370840">
                <a:tc>
                  <a:txBody>
                    <a:bodyPr/>
                    <a:lstStyle/>
                    <a:p>
                      <a:endParaRPr lang="zh-CN" altLang="en-US" dirty="0">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zh-CN" altLang="en-US" dirty="0">
                          <a:latin typeface="微软雅黑" panose="020B0503020204020204" pitchFamily="34" charset="-122"/>
                          <a:ea typeface="微软雅黑" panose="020B0503020204020204" pitchFamily="34" charset="-122"/>
                        </a:rPr>
                        <a:t>依那普利</a:t>
                      </a: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txBody>
                  <a:tcPr>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r>
                        <a:rPr lang="en-US" altLang="zh-CN" dirty="0">
                          <a:latin typeface="微软雅黑" panose="020B0503020204020204" pitchFamily="34" charset="-122"/>
                          <a:ea typeface="微软雅黑" panose="020B0503020204020204" pitchFamily="34" charset="-122"/>
                        </a:rPr>
                        <a:t>0.17</a:t>
                      </a:r>
                      <a:endParaRPr lang="zh-CN" altLang="en-US" dirty="0">
                        <a:latin typeface="微软雅黑" panose="020B0503020204020204" pitchFamily="34" charset="-122"/>
                        <a:ea typeface="微软雅黑" panose="020B0503020204020204" pitchFamily="34" charset="-122"/>
                      </a:endParaRPr>
                    </a:p>
                  </a:txBody>
                  <a:tcPr>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811449055"/>
                  </a:ext>
                </a:extLst>
              </a:tr>
            </a:tbl>
          </a:graphicData>
        </a:graphic>
      </p:graphicFrame>
      <p:sp>
        <p:nvSpPr>
          <p:cNvPr id="7" name="文本框 6">
            <a:extLst>
              <a:ext uri="{FF2B5EF4-FFF2-40B4-BE49-F238E27FC236}">
                <a16:creationId xmlns:a16="http://schemas.microsoft.com/office/drawing/2014/main" id="{F4E03C1E-9BA8-4B4C-B626-BE3296E0EC67}"/>
              </a:ext>
            </a:extLst>
          </p:cNvPr>
          <p:cNvSpPr txBox="1"/>
          <p:nvPr/>
        </p:nvSpPr>
        <p:spPr>
          <a:xfrm>
            <a:off x="5807968" y="6441271"/>
            <a:ext cx="4680520" cy="338554"/>
          </a:xfrm>
          <a:prstGeom prst="rect">
            <a:avLst/>
          </a:prstGeom>
          <a:noFill/>
        </p:spPr>
        <p:txBody>
          <a:bodyPr wrap="square" rtlCol="0">
            <a:spAutoFit/>
          </a:bodyPr>
          <a:lstStyle/>
          <a:p>
            <a:r>
              <a:rPr lang="en-US" altLang="zh-CN" sz="1600" dirty="0">
                <a:solidFill>
                  <a:schemeClr val="accent1">
                    <a:lumMod val="50000"/>
                  </a:schemeClr>
                </a:solidFill>
                <a:latin typeface="仿宋" panose="02010609060101010101" pitchFamily="49" charset="-122"/>
                <a:ea typeface="仿宋" panose="02010609060101010101" pitchFamily="49" charset="-122"/>
              </a:rPr>
              <a:t>2014</a:t>
            </a:r>
            <a:r>
              <a:rPr lang="zh-CN" altLang="en-US" sz="1600" dirty="0">
                <a:solidFill>
                  <a:schemeClr val="accent1">
                    <a:lumMod val="50000"/>
                  </a:schemeClr>
                </a:solidFill>
                <a:latin typeface="仿宋" panose="02010609060101010101" pitchFamily="49" charset="-122"/>
                <a:ea typeface="仿宋" panose="02010609060101010101" pitchFamily="49" charset="-122"/>
              </a:rPr>
              <a:t>日本高血压指南，美国国立卫生院数据报告</a:t>
            </a:r>
          </a:p>
        </p:txBody>
      </p:sp>
    </p:spTree>
    <p:extLst>
      <p:ext uri="{BB962C8B-B14F-4D97-AF65-F5344CB8AC3E}">
        <p14:creationId xmlns:p14="http://schemas.microsoft.com/office/powerpoint/2010/main" val="40398729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70F01F-E49C-41D0-B162-A032DC45696F}"/>
              </a:ext>
            </a:extLst>
          </p:cNvPr>
          <p:cNvSpPr>
            <a:spLocks noGrp="1"/>
          </p:cNvSpPr>
          <p:nvPr>
            <p:ph type="title"/>
          </p:nvPr>
        </p:nvSpPr>
        <p:spPr>
          <a:xfrm>
            <a:off x="2207568" y="224022"/>
            <a:ext cx="6984776" cy="597861"/>
          </a:xfrm>
        </p:spPr>
        <p:txBody>
          <a:bodyPr>
            <a:normAutofit fontScale="90000"/>
          </a:bodyPr>
          <a:lstStyle/>
          <a:p>
            <a:r>
              <a:rPr lang="zh-CN" altLang="en-US" dirty="0">
                <a:solidFill>
                  <a:schemeClr val="accent1">
                    <a:lumMod val="50000"/>
                  </a:schemeClr>
                </a:solidFill>
              </a:rPr>
              <a:t>常见降压药妊娠哺乳分级</a:t>
            </a:r>
          </a:p>
        </p:txBody>
      </p:sp>
      <p:graphicFrame>
        <p:nvGraphicFramePr>
          <p:cNvPr id="4" name="表格 4">
            <a:extLst>
              <a:ext uri="{FF2B5EF4-FFF2-40B4-BE49-F238E27FC236}">
                <a16:creationId xmlns:a16="http://schemas.microsoft.com/office/drawing/2014/main" id="{B12C1867-1379-41F8-820B-4B2E52EC17AB}"/>
              </a:ext>
            </a:extLst>
          </p:cNvPr>
          <p:cNvGraphicFramePr>
            <a:graphicFrameLocks noGrp="1"/>
          </p:cNvGraphicFramePr>
          <p:nvPr>
            <p:ph idx="1"/>
            <p:extLst>
              <p:ext uri="{D42A27DB-BD31-4B8C-83A1-F6EECF244321}">
                <p14:modId xmlns:p14="http://schemas.microsoft.com/office/powerpoint/2010/main" val="1638154597"/>
              </p:ext>
            </p:extLst>
          </p:nvPr>
        </p:nvGraphicFramePr>
        <p:xfrm>
          <a:off x="1631505" y="980728"/>
          <a:ext cx="8632715" cy="5354320"/>
        </p:xfrm>
        <a:graphic>
          <a:graphicData uri="http://schemas.openxmlformats.org/drawingml/2006/table">
            <a:tbl>
              <a:tblPr firstRow="1" bandRow="1">
                <a:tableStyleId>{3B4B98B0-60AC-42C2-AFA5-B58CD77FA1E5}</a:tableStyleId>
              </a:tblPr>
              <a:tblGrid>
                <a:gridCol w="1233245">
                  <a:extLst>
                    <a:ext uri="{9D8B030D-6E8A-4147-A177-3AD203B41FA5}">
                      <a16:colId xmlns:a16="http://schemas.microsoft.com/office/drawing/2014/main" val="1255708611"/>
                    </a:ext>
                  </a:extLst>
                </a:gridCol>
                <a:gridCol w="1233245">
                  <a:extLst>
                    <a:ext uri="{9D8B030D-6E8A-4147-A177-3AD203B41FA5}">
                      <a16:colId xmlns:a16="http://schemas.microsoft.com/office/drawing/2014/main" val="968174093"/>
                    </a:ext>
                  </a:extLst>
                </a:gridCol>
                <a:gridCol w="1233245">
                  <a:extLst>
                    <a:ext uri="{9D8B030D-6E8A-4147-A177-3AD203B41FA5}">
                      <a16:colId xmlns:a16="http://schemas.microsoft.com/office/drawing/2014/main" val="2261534947"/>
                    </a:ext>
                  </a:extLst>
                </a:gridCol>
                <a:gridCol w="1233245">
                  <a:extLst>
                    <a:ext uri="{9D8B030D-6E8A-4147-A177-3AD203B41FA5}">
                      <a16:colId xmlns:a16="http://schemas.microsoft.com/office/drawing/2014/main" val="3195552054"/>
                    </a:ext>
                  </a:extLst>
                </a:gridCol>
                <a:gridCol w="1233245">
                  <a:extLst>
                    <a:ext uri="{9D8B030D-6E8A-4147-A177-3AD203B41FA5}">
                      <a16:colId xmlns:a16="http://schemas.microsoft.com/office/drawing/2014/main" val="3791017370"/>
                    </a:ext>
                  </a:extLst>
                </a:gridCol>
                <a:gridCol w="1233245">
                  <a:extLst>
                    <a:ext uri="{9D8B030D-6E8A-4147-A177-3AD203B41FA5}">
                      <a16:colId xmlns:a16="http://schemas.microsoft.com/office/drawing/2014/main" val="1706058624"/>
                    </a:ext>
                  </a:extLst>
                </a:gridCol>
                <a:gridCol w="1233245">
                  <a:extLst>
                    <a:ext uri="{9D8B030D-6E8A-4147-A177-3AD203B41FA5}">
                      <a16:colId xmlns:a16="http://schemas.microsoft.com/office/drawing/2014/main" val="2655813829"/>
                    </a:ext>
                  </a:extLst>
                </a:gridCol>
              </a:tblGrid>
              <a:tr h="211379">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药物分类</a:t>
                      </a: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gridSpan="3">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哺乳</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3707907342"/>
                  </a:ext>
                </a:extLst>
              </a:tr>
              <a:tr h="370840">
                <a:tc vMerge="1">
                  <a:txBody>
                    <a:bodyPr/>
                    <a:lstStyle/>
                    <a:p>
                      <a:r>
                        <a:rPr lang="zh-CN" altLang="en-US" dirty="0"/>
                        <a:t>药物分类</a:t>
                      </a:r>
                    </a:p>
                  </a:txBody>
                  <a:tcPr/>
                </a:tc>
                <a:tc vMerge="1">
                  <a:txBody>
                    <a:bodyPr/>
                    <a:lstStyle/>
                    <a:p>
                      <a:r>
                        <a:rPr lang="zh-CN" altLang="en-US" dirty="0"/>
                        <a:t>药物名称</a:t>
                      </a:r>
                    </a:p>
                  </a:txBody>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FDA</a:t>
                      </a: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澳大利亚药物分级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美国儿科学会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世界卫生组织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a:t>
                      </a:r>
                      <a:r>
                        <a:rPr lang="zh-CN" altLang="en-US" dirty="0">
                          <a:solidFill>
                            <a:schemeClr val="accent1">
                              <a:lumMod val="50000"/>
                            </a:schemeClr>
                          </a:solidFill>
                          <a:latin typeface="微软雅黑" panose="020B0503020204020204" pitchFamily="34" charset="-122"/>
                          <a:ea typeface="微软雅黑" panose="020B0503020204020204" pitchFamily="34" charset="-122"/>
                        </a:rPr>
                        <a:t>分级</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685149524"/>
                  </a:ext>
                </a:extLst>
              </a:tr>
              <a:tr h="370840">
                <a:tc rowSpan="4">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ACEI</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卡托普利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295372241"/>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贝那普利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211733646"/>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福辛普利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401196181"/>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培哚普利</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2859632141"/>
                  </a:ext>
                </a:extLst>
              </a:tr>
              <a:tr h="370840">
                <a:tc rowSpan="6">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ARB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氯沙坦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826505876"/>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缬沙坦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677684779"/>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厄贝沙坦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733970889"/>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替米沙坦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L4</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2482077034"/>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坎地沙坦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076114026"/>
                  </a:ext>
                </a:extLst>
              </a:tr>
              <a:tr h="370840">
                <a:tc vMerge="1">
                  <a:txBody>
                    <a:bodyPr/>
                    <a:lstStyle/>
                    <a:p>
                      <a:endParaRPr lang="zh-CN" altLang="en-US" dirty="0"/>
                    </a:p>
                  </a:txBody>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奥美沙坦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2084008251"/>
                  </a:ext>
                </a:extLst>
              </a:tr>
              <a:tr h="370840">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ARNI</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沙库巴曲缬沙坦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grid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说明书：妊娠期禁止服用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hMerge="1">
                  <a:txBody>
                    <a:bodyPr/>
                    <a:lstStyle/>
                    <a:p>
                      <a:endParaRPr lang="zh-CN" altLang="en-US" dirty="0"/>
                    </a:p>
                  </a:txBody>
                  <a:tcPr/>
                </a:tc>
                <a:tc gridSpan="3">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说明书：哺乳期不推荐服用</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2415760819"/>
                  </a:ext>
                </a:extLst>
              </a:tr>
            </a:tbl>
          </a:graphicData>
        </a:graphic>
      </p:graphicFrame>
    </p:spTree>
    <p:extLst>
      <p:ext uri="{BB962C8B-B14F-4D97-AF65-F5344CB8AC3E}">
        <p14:creationId xmlns:p14="http://schemas.microsoft.com/office/powerpoint/2010/main" val="22857781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C70F01F-E49C-41D0-B162-A032DC45696F}"/>
              </a:ext>
            </a:extLst>
          </p:cNvPr>
          <p:cNvSpPr>
            <a:spLocks noGrp="1"/>
          </p:cNvSpPr>
          <p:nvPr>
            <p:ph type="title"/>
          </p:nvPr>
        </p:nvSpPr>
        <p:spPr>
          <a:xfrm>
            <a:off x="838200" y="-99392"/>
            <a:ext cx="10515600" cy="1325563"/>
          </a:xfrm>
        </p:spPr>
        <p:txBody>
          <a:bodyPr>
            <a:normAutofit/>
          </a:bodyPr>
          <a:lstStyle/>
          <a:p>
            <a:r>
              <a:rPr lang="zh-CN" altLang="en-US" dirty="0">
                <a:solidFill>
                  <a:schemeClr val="accent1">
                    <a:lumMod val="50000"/>
                  </a:schemeClr>
                </a:solidFill>
              </a:rPr>
              <a:t>常见降压药妊娠哺乳分级</a:t>
            </a:r>
          </a:p>
        </p:txBody>
      </p:sp>
      <p:graphicFrame>
        <p:nvGraphicFramePr>
          <p:cNvPr id="4" name="表格 4">
            <a:extLst>
              <a:ext uri="{FF2B5EF4-FFF2-40B4-BE49-F238E27FC236}">
                <a16:creationId xmlns:a16="http://schemas.microsoft.com/office/drawing/2014/main" id="{B12C1867-1379-41F8-820B-4B2E52EC17AB}"/>
              </a:ext>
            </a:extLst>
          </p:cNvPr>
          <p:cNvGraphicFramePr>
            <a:graphicFrameLocks noGrp="1"/>
          </p:cNvGraphicFramePr>
          <p:nvPr>
            <p:ph idx="1"/>
            <p:extLst>
              <p:ext uri="{D42A27DB-BD31-4B8C-83A1-F6EECF244321}">
                <p14:modId xmlns:p14="http://schemas.microsoft.com/office/powerpoint/2010/main" val="3253358810"/>
              </p:ext>
            </p:extLst>
          </p:nvPr>
        </p:nvGraphicFramePr>
        <p:xfrm>
          <a:off x="983432" y="1053790"/>
          <a:ext cx="9649071" cy="5821680"/>
        </p:xfrm>
        <a:graphic>
          <a:graphicData uri="http://schemas.openxmlformats.org/drawingml/2006/table">
            <a:tbl>
              <a:tblPr firstRow="1" bandRow="1">
                <a:tableStyleId>{5FD0F851-EC5A-4D38-B0AD-8093EC10F338}</a:tableStyleId>
              </a:tblPr>
              <a:tblGrid>
                <a:gridCol w="1257472">
                  <a:extLst>
                    <a:ext uri="{9D8B030D-6E8A-4147-A177-3AD203B41FA5}">
                      <a16:colId xmlns:a16="http://schemas.microsoft.com/office/drawing/2014/main" val="40592192"/>
                    </a:ext>
                  </a:extLst>
                </a:gridCol>
                <a:gridCol w="1591864">
                  <a:extLst>
                    <a:ext uri="{9D8B030D-6E8A-4147-A177-3AD203B41FA5}">
                      <a16:colId xmlns:a16="http://schemas.microsoft.com/office/drawing/2014/main" val="968174093"/>
                    </a:ext>
                  </a:extLst>
                </a:gridCol>
                <a:gridCol w="1016052">
                  <a:extLst>
                    <a:ext uri="{9D8B030D-6E8A-4147-A177-3AD203B41FA5}">
                      <a16:colId xmlns:a16="http://schemas.microsoft.com/office/drawing/2014/main" val="2261534947"/>
                    </a:ext>
                  </a:extLst>
                </a:gridCol>
                <a:gridCol w="1328684">
                  <a:extLst>
                    <a:ext uri="{9D8B030D-6E8A-4147-A177-3AD203B41FA5}">
                      <a16:colId xmlns:a16="http://schemas.microsoft.com/office/drawing/2014/main" val="3195552054"/>
                    </a:ext>
                  </a:extLst>
                </a:gridCol>
                <a:gridCol w="1541634">
                  <a:extLst>
                    <a:ext uri="{9D8B030D-6E8A-4147-A177-3AD203B41FA5}">
                      <a16:colId xmlns:a16="http://schemas.microsoft.com/office/drawing/2014/main" val="3791017370"/>
                    </a:ext>
                  </a:extLst>
                </a:gridCol>
                <a:gridCol w="2032217">
                  <a:extLst>
                    <a:ext uri="{9D8B030D-6E8A-4147-A177-3AD203B41FA5}">
                      <a16:colId xmlns:a16="http://schemas.microsoft.com/office/drawing/2014/main" val="1706058624"/>
                    </a:ext>
                  </a:extLst>
                </a:gridCol>
                <a:gridCol w="881148">
                  <a:extLst>
                    <a:ext uri="{9D8B030D-6E8A-4147-A177-3AD203B41FA5}">
                      <a16:colId xmlns:a16="http://schemas.microsoft.com/office/drawing/2014/main" val="2655813829"/>
                    </a:ext>
                  </a:extLst>
                </a:gridCol>
              </a:tblGrid>
              <a:tr h="266297">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药物分类</a:t>
                      </a: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row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药物名称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gridSpan="2">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gridSpan="3">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哺乳</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zh-CN" altLang="en-US" dirty="0"/>
                    </a:p>
                  </a:txBody>
                  <a:tcPr/>
                </a:tc>
                <a:tc hMerge="1">
                  <a:txBody>
                    <a:bodyPr/>
                    <a:lstStyle/>
                    <a:p>
                      <a:endParaRPr lang="zh-CN" altLang="en-US" dirty="0"/>
                    </a:p>
                  </a:txBody>
                  <a:tcPr/>
                </a:tc>
                <a:extLst>
                  <a:ext uri="{0D108BD9-81ED-4DB2-BD59-A6C34878D82A}">
                    <a16:rowId xmlns:a16="http://schemas.microsoft.com/office/drawing/2014/main" val="3707907342"/>
                  </a:ext>
                </a:extLst>
              </a:tr>
              <a:tr h="466019">
                <a:tc vMerge="1">
                  <a:txBody>
                    <a:bodyPr/>
                    <a:lstStyle/>
                    <a:p>
                      <a:r>
                        <a:rPr lang="zh-CN" altLang="en-US" dirty="0"/>
                        <a:t>药物分类</a:t>
                      </a:r>
                    </a:p>
                  </a:txBody>
                  <a:tcPr/>
                </a:tc>
                <a:tc vMerge="1">
                  <a:txBody>
                    <a:bodyPr/>
                    <a:lstStyle/>
                    <a:p>
                      <a:r>
                        <a:rPr lang="zh-CN" altLang="en-US" dirty="0"/>
                        <a:t>药物名称</a:t>
                      </a:r>
                    </a:p>
                  </a:txBody>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FDA</a:t>
                      </a:r>
                      <a:r>
                        <a:rPr lang="zh-CN" altLang="en-US" dirty="0">
                          <a:solidFill>
                            <a:schemeClr val="accent1">
                              <a:lumMod val="50000"/>
                            </a:schemeClr>
                          </a:solidFill>
                          <a:latin typeface="微软雅黑" panose="020B0503020204020204" pitchFamily="34" charset="-122"/>
                          <a:ea typeface="微软雅黑" panose="020B0503020204020204" pitchFamily="34" charset="-122"/>
                        </a:rPr>
                        <a:t>妊娠分级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澳大利亚药物分级</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美国儿科学会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世界卫生组织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a:t>
                      </a:r>
                      <a:r>
                        <a:rPr lang="zh-CN" altLang="en-US" dirty="0">
                          <a:solidFill>
                            <a:schemeClr val="accent1">
                              <a:lumMod val="50000"/>
                            </a:schemeClr>
                          </a:solidFill>
                          <a:latin typeface="微软雅黑" panose="020B0503020204020204" pitchFamily="34" charset="-122"/>
                          <a:ea typeface="微软雅黑" panose="020B0503020204020204" pitchFamily="34" charset="-122"/>
                        </a:rPr>
                        <a:t>分级</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685149524"/>
                  </a:ext>
                </a:extLst>
              </a:tr>
              <a:tr h="266297">
                <a:tc rowSpan="4">
                  <a:txBody>
                    <a:bodyPr/>
                    <a:lstStyle/>
                    <a:p>
                      <a:pPr algn="ct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比索洛尔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4226895610"/>
                  </a:ext>
                </a:extLst>
              </a:tr>
              <a:tr h="266297">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美托洛尔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可以使用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872508366"/>
                  </a:ext>
                </a:extLst>
              </a:tr>
              <a:tr h="377254">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阿替洛尔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D</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对乳婴儿有显著影响</a:t>
                      </a:r>
                      <a:r>
                        <a:rPr lang="en-US" altLang="zh-CN" sz="14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1400" dirty="0">
                          <a:solidFill>
                            <a:schemeClr val="accent1">
                              <a:lumMod val="50000"/>
                            </a:schemeClr>
                          </a:solidFill>
                          <a:latin typeface="微软雅黑" panose="020B0503020204020204" pitchFamily="34" charset="-122"/>
                          <a:ea typeface="微软雅黑" panose="020B0503020204020204" pitchFamily="34" charset="-122"/>
                        </a:rPr>
                        <a:t>谨慎使用</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用药时避免哺乳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295372241"/>
                  </a:ext>
                </a:extLst>
              </a:tr>
              <a:tr h="266297">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普萘洛尔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3211733646"/>
                  </a:ext>
                </a:extLst>
              </a:tr>
              <a:tr h="46601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α</a:t>
                      </a:r>
                      <a:r>
                        <a:rPr lang="zh-CN" altLang="en-US" sz="1800" baseline="-25000" dirty="0">
                          <a:solidFill>
                            <a:schemeClr val="accent1">
                              <a:lumMod val="50000"/>
                            </a:schemeClr>
                          </a:solidFill>
                          <a:latin typeface="微软雅黑" panose="020B0503020204020204" pitchFamily="34" charset="-122"/>
                          <a:ea typeface="微软雅黑" panose="020B0503020204020204" pitchFamily="34" charset="-122"/>
                        </a:rPr>
                        <a:t>，</a:t>
                      </a:r>
                      <a:r>
                        <a:rPr lang="en-US" altLang="zh-CN" sz="1800" dirty="0">
                          <a:solidFill>
                            <a:schemeClr val="accent1">
                              <a:lumMod val="50000"/>
                            </a:schemeClr>
                          </a:solidFill>
                          <a:latin typeface="微软雅黑" panose="020B0503020204020204" pitchFamily="34" charset="-122"/>
                          <a:ea typeface="微软雅黑" panose="020B0503020204020204" pitchFamily="34" charset="-122"/>
                        </a:rPr>
                        <a:t>β</a:t>
                      </a:r>
                      <a:r>
                        <a:rPr lang="zh-CN" altLang="en-US" sz="1800" dirty="0">
                          <a:solidFill>
                            <a:schemeClr val="accent1">
                              <a:lumMod val="50000"/>
                            </a:schemeClr>
                          </a:solidFill>
                          <a:latin typeface="微软雅黑" panose="020B0503020204020204" pitchFamily="34" charset="-122"/>
                          <a:ea typeface="微软雅黑" panose="020B0503020204020204" pitchFamily="34" charset="-122"/>
                        </a:rPr>
                        <a:t>受体阻滞剂</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拉贝洛尔</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1196181"/>
                  </a:ext>
                </a:extLst>
              </a:tr>
              <a:tr h="266297">
                <a:tc rowSpan="3">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CCB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非洛地平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accent6">
                        <a:lumMod val="40000"/>
                        <a:lumOff val="60000"/>
                        <a:alpha val="20000"/>
                      </a:schemeClr>
                    </a:solidFill>
                  </a:tcPr>
                </a:tc>
                <a:extLst>
                  <a:ext uri="{0D108BD9-81ED-4DB2-BD59-A6C34878D82A}">
                    <a16:rowId xmlns:a16="http://schemas.microsoft.com/office/drawing/2014/main" val="1826505876"/>
                  </a:ext>
                </a:extLst>
              </a:tr>
              <a:tr h="266297">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硝苯地平片</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3677684779"/>
                  </a:ext>
                </a:extLst>
              </a:tr>
              <a:tr h="266297">
                <a:tc vMerge="1">
                  <a:txBody>
                    <a:bodyPr/>
                    <a:lstStyle/>
                    <a:p>
                      <a:endParaRPr lang="zh-CN" altLang="en-US" dirty="0">
                        <a:solidFill>
                          <a:schemeClr val="tx1"/>
                        </a:solidFill>
                      </a:endParaRP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氨氯地平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6">
                        <a:lumMod val="40000"/>
                        <a:lumOff val="60000"/>
                        <a:alpha val="20000"/>
                      </a:schemeClr>
                    </a:solidFill>
                  </a:tcPr>
                </a:tc>
                <a:extLst>
                  <a:ext uri="{0D108BD9-81ED-4DB2-BD59-A6C34878D82A}">
                    <a16:rowId xmlns:a16="http://schemas.microsoft.com/office/drawing/2014/main" val="1733970889"/>
                  </a:ext>
                </a:extLst>
              </a:tr>
              <a:tr h="266297">
                <a:tc rowSpan="4">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利尿剂</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氢氯噻嗪</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避免哺乳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76114026"/>
                  </a:ext>
                </a:extLst>
              </a:tr>
              <a:tr h="266297">
                <a:tc vMerge="1">
                  <a:txBody>
                    <a:bodyPr/>
                    <a:lstStyle/>
                    <a:p>
                      <a:r>
                        <a:rPr lang="zh-CN" altLang="en-US" dirty="0"/>
                        <a:t>利尿剂</a:t>
                      </a:r>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吲达帕胺</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B</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2084008251"/>
                  </a:ext>
                </a:extLst>
              </a:tr>
              <a:tr h="266297">
                <a:tc vMerge="1">
                  <a:txBody>
                    <a:bodyPr/>
                    <a:lstStyle/>
                    <a:p>
                      <a:endParaRPr lang="zh-CN" altLang="en-US" dirty="0"/>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呋塞米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避免哺乳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L3</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415760819"/>
                  </a:ext>
                </a:extLst>
              </a:tr>
              <a:tr h="266297">
                <a:tc vMerge="1">
                  <a:txBody>
                    <a:bodyPr/>
                    <a:lstStyle/>
                    <a:p>
                      <a:endParaRPr lang="zh-CN" altLang="en-US" dirty="0"/>
                    </a:p>
                  </a:txBody>
                  <a:tcPr>
                    <a:solidFill>
                      <a:schemeClr val="bg1">
                        <a:lumMod val="95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螺内酯</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C</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zh-CN" altLang="en-US" dirty="0">
                          <a:solidFill>
                            <a:schemeClr val="accent1">
                              <a:lumMod val="50000"/>
                            </a:schemeClr>
                          </a:solidFill>
                          <a:latin typeface="微软雅黑" panose="020B0503020204020204" pitchFamily="34" charset="-122"/>
                          <a:ea typeface="微软雅黑" panose="020B0503020204020204" pitchFamily="34" charset="-122"/>
                        </a:rPr>
                        <a:t>可以哺乳</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accent6">
                        <a:lumMod val="40000"/>
                        <a:lumOff val="60000"/>
                        <a:alpha val="20000"/>
                      </a:schemeClr>
                    </a:solidFill>
                  </a:tcPr>
                </a:tc>
                <a:tc>
                  <a:txBody>
                    <a:bodyPr/>
                    <a:lstStyle/>
                    <a:p>
                      <a:pPr algn="ctr"/>
                      <a:r>
                        <a:rPr lang="en-US" altLang="zh-CN" dirty="0">
                          <a:solidFill>
                            <a:schemeClr val="accent1">
                              <a:lumMod val="50000"/>
                            </a:schemeClr>
                          </a:solidFill>
                          <a:latin typeface="微软雅黑" panose="020B0503020204020204" pitchFamily="34" charset="-122"/>
                          <a:ea typeface="微软雅黑" panose="020B0503020204020204" pitchFamily="34" charset="-122"/>
                        </a:rPr>
                        <a:t>L2</a:t>
                      </a:r>
                      <a:endParaRPr lang="zh-CN" altLang="en-US" dirty="0">
                        <a:solidFill>
                          <a:schemeClr val="accent1">
                            <a:lumMod val="50000"/>
                          </a:schemeClr>
                        </a:solidFill>
                        <a:latin typeface="微软雅黑" panose="020B0503020204020204" pitchFamily="34" charset="-122"/>
                        <a:ea typeface="微软雅黑" panose="020B0503020204020204" pitchFamily="34" charset="-122"/>
                      </a:endParaRPr>
                    </a:p>
                  </a:txBody>
                  <a:tcPr>
                    <a:lnL w="12700" cap="flat" cmpd="sng" algn="ctr">
                      <a:solidFill>
                        <a:schemeClr val="tx1"/>
                      </a:solidFill>
                      <a:prstDash val="solid"/>
                      <a:round/>
                      <a:headEnd type="none" w="med" len="med"/>
                      <a:tailEnd type="none" w="med" len="med"/>
                    </a:lnL>
                    <a:solidFill>
                      <a:schemeClr val="accent6">
                        <a:lumMod val="40000"/>
                        <a:lumOff val="60000"/>
                        <a:alpha val="20000"/>
                      </a:schemeClr>
                    </a:solidFill>
                  </a:tcPr>
                </a:tc>
                <a:extLst>
                  <a:ext uri="{0D108BD9-81ED-4DB2-BD59-A6C34878D82A}">
                    <a16:rowId xmlns:a16="http://schemas.microsoft.com/office/drawing/2014/main" val="3960278534"/>
                  </a:ext>
                </a:extLst>
              </a:tr>
            </a:tbl>
          </a:graphicData>
        </a:graphic>
      </p:graphicFrame>
    </p:spTree>
    <p:extLst>
      <p:ext uri="{BB962C8B-B14F-4D97-AF65-F5344CB8AC3E}">
        <p14:creationId xmlns:p14="http://schemas.microsoft.com/office/powerpoint/2010/main" val="30908264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446A714-6317-450F-81FA-DA52916C3BE9}"/>
              </a:ext>
            </a:extLst>
          </p:cNvPr>
          <p:cNvSpPr>
            <a:spLocks noGrp="1"/>
          </p:cNvSpPr>
          <p:nvPr>
            <p:ph type="title"/>
          </p:nvPr>
        </p:nvSpPr>
        <p:spPr>
          <a:xfrm>
            <a:off x="838200" y="-99392"/>
            <a:ext cx="10515600" cy="1325563"/>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综合干预管理</a:t>
            </a:r>
          </a:p>
        </p:txBody>
      </p:sp>
      <p:sp>
        <p:nvSpPr>
          <p:cNvPr id="3" name="内容占位符 2">
            <a:extLst>
              <a:ext uri="{FF2B5EF4-FFF2-40B4-BE49-F238E27FC236}">
                <a16:creationId xmlns:a16="http://schemas.microsoft.com/office/drawing/2014/main" id="{CDFDC3F9-F1F3-4328-9913-A627377E6EFC}"/>
              </a:ext>
            </a:extLst>
          </p:cNvPr>
          <p:cNvSpPr>
            <a:spLocks noGrp="1"/>
          </p:cNvSpPr>
          <p:nvPr>
            <p:ph idx="1"/>
          </p:nvPr>
        </p:nvSpPr>
        <p:spPr>
          <a:xfrm>
            <a:off x="2152650" y="1247876"/>
            <a:ext cx="7543750" cy="2253133"/>
          </a:xfrm>
          <a:ln>
            <a:solidFill>
              <a:schemeClr val="tx1"/>
            </a:solidFill>
          </a:ln>
        </p:spPr>
        <p:txBody>
          <a:bodyPr>
            <a:normAutofit fontScale="85000" lnSpcReduction="10000"/>
          </a:bodyPr>
          <a:lstStyle/>
          <a:p>
            <a:pPr>
              <a:lnSpc>
                <a:spcPct val="15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高血压患者选择降压药物时应综合考虑伴随的合并症；</a:t>
            </a:r>
            <a:endParaRPr lang="en-US" altLang="zh-CN"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b="0" dirty="0">
                <a:solidFill>
                  <a:schemeClr val="accent1">
                    <a:lumMod val="50000"/>
                  </a:schemeClr>
                </a:solidFill>
                <a:latin typeface="微软雅黑" panose="020B0503020204020204" pitchFamily="34" charset="-122"/>
                <a:ea typeface="微软雅黑" panose="020B0503020204020204" pitchFamily="34" charset="-122"/>
              </a:rPr>
              <a:t>对于已患心血管疾病患者及具有某些危险因素的患者，应考虑给予阿司匹林及他汀等药物，以降低心血管疾病再发及死亡风险。</a:t>
            </a:r>
          </a:p>
        </p:txBody>
      </p:sp>
      <p:sp>
        <p:nvSpPr>
          <p:cNvPr id="4" name="内容占位符 2">
            <a:extLst>
              <a:ext uri="{FF2B5EF4-FFF2-40B4-BE49-F238E27FC236}">
                <a16:creationId xmlns:a16="http://schemas.microsoft.com/office/drawing/2014/main" id="{F92A06DC-0FD9-4532-90F5-43E79EC8506A}"/>
              </a:ext>
            </a:extLst>
          </p:cNvPr>
          <p:cNvSpPr txBox="1">
            <a:spLocks/>
          </p:cNvSpPr>
          <p:nvPr/>
        </p:nvSpPr>
        <p:spPr>
          <a:xfrm>
            <a:off x="2152650" y="3717032"/>
            <a:ext cx="7831782" cy="28083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buFont typeface="Wingdings" panose="05000000000000000000" pitchFamily="2" charset="2"/>
              <a:buChar char="Ø"/>
            </a:pPr>
            <a:r>
              <a:rPr lang="zh-CN" altLang="en-US" sz="2000" dirty="0">
                <a:solidFill>
                  <a:srgbClr val="FF0000"/>
                </a:solidFill>
                <a:latin typeface="微软雅黑" panose="020B0503020204020204" pitchFamily="34" charset="-122"/>
                <a:ea typeface="微软雅黑" panose="020B0503020204020204" pitchFamily="34" charset="-122"/>
              </a:rPr>
              <a:t>小剂量阿司匹林</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60000"/>
              </a:lnSpc>
              <a:buFont typeface="Wingdings" panose="05000000000000000000" pitchFamily="2" charset="2"/>
              <a:buChar char="Ø"/>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已患冠心病、缺血性卒中、外周动脉粥样硬化病的高血压患者，血压稳定控制在</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150/90 mmHg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以下，建议服用：阿司匹林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75~100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次（活动性胃溃疡或消化道出血、过敏者禁用）。</a:t>
            </a:r>
          </a:p>
        </p:txBody>
      </p:sp>
    </p:spTree>
    <p:extLst>
      <p:ext uri="{BB962C8B-B14F-4D97-AF65-F5344CB8AC3E}">
        <p14:creationId xmlns:p14="http://schemas.microsoft.com/office/powerpoint/2010/main" val="17190425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a:extLst>
              <a:ext uri="{FF2B5EF4-FFF2-40B4-BE49-F238E27FC236}">
                <a16:creationId xmlns:a16="http://schemas.microsoft.com/office/drawing/2014/main" id="{0E280B85-7B5A-47AE-B971-58E664D2DCFC}"/>
              </a:ext>
            </a:extLst>
          </p:cNvPr>
          <p:cNvSpPr>
            <a:spLocks noGrp="1"/>
          </p:cNvSpPr>
          <p:nvPr>
            <p:ph type="title"/>
          </p:nvPr>
        </p:nvSpPr>
        <p:spPr>
          <a:xfrm>
            <a:off x="2234729" y="276902"/>
            <a:ext cx="7533679" cy="597861"/>
          </a:xfrm>
        </p:spPr>
        <p:txBody>
          <a:bodyPr>
            <a:noAutofit/>
          </a:bodyPr>
          <a:lstStyle/>
          <a:p>
            <a:r>
              <a:rPr lang="zh-CN" altLang="en-US" sz="3200" dirty="0">
                <a:solidFill>
                  <a:schemeClr val="accent1">
                    <a:lumMod val="50000"/>
                  </a:schemeClr>
                </a:solidFill>
                <a:latin typeface="微软雅黑" panose="020B0503020204020204" pitchFamily="34" charset="-122"/>
                <a:ea typeface="微软雅黑" panose="020B0503020204020204" pitchFamily="34" charset="-122"/>
              </a:rPr>
              <a:t>综合干预管理</a:t>
            </a:r>
          </a:p>
        </p:txBody>
      </p:sp>
      <p:sp>
        <p:nvSpPr>
          <p:cNvPr id="3" name="内容占位符 2">
            <a:extLst>
              <a:ext uri="{FF2B5EF4-FFF2-40B4-BE49-F238E27FC236}">
                <a16:creationId xmlns:a16="http://schemas.microsoft.com/office/drawing/2014/main" id="{D0813595-618A-4C36-B165-1A8CAABEC91C}"/>
              </a:ext>
            </a:extLst>
          </p:cNvPr>
          <p:cNvSpPr>
            <a:spLocks noGrp="1"/>
          </p:cNvSpPr>
          <p:nvPr>
            <p:ph idx="1"/>
          </p:nvPr>
        </p:nvSpPr>
        <p:spPr>
          <a:xfrm>
            <a:off x="2234728" y="1052736"/>
            <a:ext cx="7533678" cy="1800200"/>
          </a:xfrm>
          <a:ln>
            <a:solidFill>
              <a:schemeClr val="tx1"/>
            </a:solidFill>
          </a:ln>
        </p:spPr>
        <p:txBody>
          <a:bodyPr>
            <a:normAutofit fontScale="92500"/>
          </a:bodyPr>
          <a:lstStyle/>
          <a:p>
            <a:pPr marL="0" indent="0">
              <a:lnSpc>
                <a:spcPct val="150000"/>
              </a:lnSpc>
              <a:buNone/>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他汀等调脂药物</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 </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已患冠心病、缺血性卒中、外周动脉粥样硬化病的高血压患者，应长期服用他汀类药物，必要时加用其他调脂药物，使</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LDL-C</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降至</a:t>
            </a:r>
            <a:r>
              <a:rPr lang="en-US" altLang="zh-CN" sz="2400" dirty="0">
                <a:solidFill>
                  <a:schemeClr val="accent1">
                    <a:lumMod val="50000"/>
                  </a:schemeClr>
                </a:solidFill>
                <a:latin typeface="微软雅黑" panose="020B0503020204020204" pitchFamily="34" charset="-122"/>
                <a:ea typeface="微软雅黑" panose="020B0503020204020204" pitchFamily="34" charset="-122"/>
              </a:rPr>
              <a:t>1.8 mmol/L</a:t>
            </a: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以下</a:t>
            </a:r>
          </a:p>
        </p:txBody>
      </p:sp>
      <p:sp>
        <p:nvSpPr>
          <p:cNvPr id="6" name="内容占位符 2">
            <a:extLst>
              <a:ext uri="{FF2B5EF4-FFF2-40B4-BE49-F238E27FC236}">
                <a16:creationId xmlns:a16="http://schemas.microsoft.com/office/drawing/2014/main" id="{B52137DE-26B5-4135-9CF6-8F47CDFAC656}"/>
              </a:ext>
            </a:extLst>
          </p:cNvPr>
          <p:cNvSpPr txBox="1">
            <a:spLocks/>
          </p:cNvSpPr>
          <p:nvPr/>
        </p:nvSpPr>
        <p:spPr>
          <a:xfrm>
            <a:off x="2110044" y="2780930"/>
            <a:ext cx="7632846" cy="331236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60000"/>
              </a:lnSpc>
            </a:pPr>
            <a:r>
              <a:rPr lang="zh-CN" altLang="en-US" sz="2400" dirty="0">
                <a:solidFill>
                  <a:schemeClr val="accent1">
                    <a:lumMod val="50000"/>
                  </a:schemeClr>
                </a:solidFill>
                <a:latin typeface="微软雅黑" panose="020B0503020204020204" pitchFamily="34" charset="-122"/>
                <a:ea typeface="微软雅黑" panose="020B0503020204020204" pitchFamily="34" charset="-122"/>
              </a:rPr>
              <a:t>具体用药举例</a:t>
            </a:r>
            <a:endParaRPr lang="en-US" altLang="zh-CN" sz="24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辛伐他汀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20~40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，每晚</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阿托伐他汀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10~20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瑞舒伐他汀 </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5~10 mg</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，每日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1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次，</a:t>
            </a:r>
            <a:endParaRPr lang="en-US" altLang="zh-CN" sz="2000" dirty="0">
              <a:solidFill>
                <a:schemeClr val="accent1">
                  <a:lumMod val="50000"/>
                </a:schemeClr>
              </a:solidFill>
              <a:latin typeface="微软雅黑" panose="020B0503020204020204" pitchFamily="34" charset="-122"/>
              <a:ea typeface="微软雅黑" panose="020B0503020204020204" pitchFamily="34" charset="-122"/>
            </a:endParaRPr>
          </a:p>
          <a:p>
            <a:pPr lvl="1">
              <a:lnSpc>
                <a:spcPct val="160000"/>
              </a:lnSpc>
            </a:pP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若</a:t>
            </a:r>
            <a:r>
              <a:rPr lang="en-US" altLang="zh-CN" sz="2000" dirty="0">
                <a:solidFill>
                  <a:schemeClr val="accent1">
                    <a:lumMod val="50000"/>
                  </a:schemeClr>
                </a:solidFill>
                <a:latin typeface="微软雅黑" panose="020B0503020204020204" pitchFamily="34" charset="-122"/>
                <a:ea typeface="微软雅黑" panose="020B0503020204020204" pitchFamily="34" charset="-122"/>
              </a:rPr>
              <a:t>LDL-C </a:t>
            </a:r>
            <a:r>
              <a:rPr lang="zh-CN" altLang="en-US" sz="2000" dirty="0">
                <a:solidFill>
                  <a:schemeClr val="accent1">
                    <a:lumMod val="50000"/>
                  </a:schemeClr>
                </a:solidFill>
                <a:latin typeface="微软雅黑" panose="020B0503020204020204" pitchFamily="34" charset="-122"/>
                <a:ea typeface="微软雅黑" panose="020B0503020204020204" pitchFamily="34" charset="-122"/>
              </a:rPr>
              <a:t>不达标可适当增加剂量或加用其他降低胆固醇药物，如胆固醇吸收抑制剂等。</a:t>
            </a:r>
          </a:p>
        </p:txBody>
      </p:sp>
    </p:spTree>
    <p:extLst>
      <p:ext uri="{BB962C8B-B14F-4D97-AF65-F5344CB8AC3E}">
        <p14:creationId xmlns:p14="http://schemas.microsoft.com/office/powerpoint/2010/main" val="911272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a:extLst>
              <a:ext uri="{FF2B5EF4-FFF2-40B4-BE49-F238E27FC236}">
                <a16:creationId xmlns:a16="http://schemas.microsoft.com/office/drawing/2014/main" id="{95A5C46F-70A0-44C1-A956-2EC0998E627D}"/>
              </a:ext>
            </a:extLst>
          </p:cNvPr>
          <p:cNvSpPr txBox="1">
            <a:spLocks/>
          </p:cNvSpPr>
          <p:nvPr/>
        </p:nvSpPr>
        <p:spPr>
          <a:xfrm>
            <a:off x="2207568" y="260649"/>
            <a:ext cx="6984776" cy="59786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b="1"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b="1"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28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A240E2C3-8744-422E-AA6D-2B78CC612230}"/>
              </a:ext>
            </a:extLst>
          </p:cNvPr>
          <p:cNvSpPr txBox="1"/>
          <p:nvPr/>
        </p:nvSpPr>
        <p:spPr>
          <a:xfrm>
            <a:off x="1888582" y="3946450"/>
            <a:ext cx="7128792" cy="2543132"/>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rgbClr val="FF0000"/>
                </a:solidFill>
                <a:latin typeface="微软雅黑" panose="020B0503020204020204" pitchFamily="34" charset="-122"/>
                <a:ea typeface="微软雅黑" panose="020B0503020204020204" pitchFamily="34" charset="-122"/>
              </a:rPr>
              <a:t>氢氯噻嗪选用不适宜（存在禁忌症）</a:t>
            </a:r>
            <a:endParaRPr lang="en-US" altLang="zh-CN" dirty="0">
              <a:solidFill>
                <a:srgbClr val="FF0000"/>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高尿酸血症患者，氢氯噻嗪可以干扰肾小球尿酸排泄，引起高尿酸血症，加重患者病情</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rgbClr val="FF0000"/>
                </a:solidFill>
                <a:latin typeface="微软雅黑" panose="020B0503020204020204" pitchFamily="34" charset="-122"/>
                <a:ea typeface="微软雅黑" panose="020B0503020204020204" pitchFamily="34" charset="-122"/>
              </a:rPr>
              <a:t>氨氯地平给药频次不适宜</a:t>
            </a:r>
            <a:endParaRPr lang="en-US" altLang="zh-CN" dirty="0">
              <a:solidFill>
                <a:srgbClr val="FF0000"/>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左旋氨氯地平半衰期长，终末消除半衰期</a:t>
            </a:r>
            <a:r>
              <a:rPr lang="en-US" altLang="zh-CN" dirty="0">
                <a:solidFill>
                  <a:schemeClr val="accent1">
                    <a:lumMod val="50000"/>
                  </a:schemeClr>
                </a:solidFill>
                <a:latin typeface="微软雅黑" panose="020B0503020204020204" pitchFamily="34" charset="-122"/>
                <a:ea typeface="微软雅黑" panose="020B0503020204020204" pitchFamily="34" charset="-122"/>
              </a:rPr>
              <a:t>35-50</a:t>
            </a:r>
            <a:r>
              <a:rPr lang="zh-CN" altLang="en-US" dirty="0">
                <a:solidFill>
                  <a:schemeClr val="accent1">
                    <a:lumMod val="50000"/>
                  </a:schemeClr>
                </a:solidFill>
                <a:latin typeface="微软雅黑" panose="020B0503020204020204" pitchFamily="34" charset="-122"/>
                <a:ea typeface="微软雅黑" panose="020B0503020204020204" pitchFamily="34" charset="-122"/>
              </a:rPr>
              <a:t>小时，应每日用药</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次</a:t>
            </a:r>
          </a:p>
        </p:txBody>
      </p:sp>
      <p:pic>
        <p:nvPicPr>
          <p:cNvPr id="5" name="图片 4">
            <a:extLst>
              <a:ext uri="{FF2B5EF4-FFF2-40B4-BE49-F238E27FC236}">
                <a16:creationId xmlns:a16="http://schemas.microsoft.com/office/drawing/2014/main" id="{E24665F9-253B-4D82-91F1-8BCACBF5B7C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723" t="21900" r="6745" b="16684"/>
          <a:stretch/>
        </p:blipFill>
        <p:spPr>
          <a:xfrm>
            <a:off x="2135561" y="980729"/>
            <a:ext cx="6634837" cy="2843503"/>
          </a:xfrm>
          <a:prstGeom prst="rect">
            <a:avLst/>
          </a:prstGeom>
        </p:spPr>
      </p:pic>
    </p:spTree>
    <p:extLst>
      <p:ext uri="{BB962C8B-B14F-4D97-AF65-F5344CB8AC3E}">
        <p14:creationId xmlns:p14="http://schemas.microsoft.com/office/powerpoint/2010/main" val="245691705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87B420D-A705-4F5A-9916-F18C7E4B26D3}"/>
              </a:ext>
            </a:extLst>
          </p:cNvPr>
          <p:cNvSpPr>
            <a:spLocks noGrp="1"/>
          </p:cNvSpPr>
          <p:nvPr>
            <p:ph type="title"/>
          </p:nvPr>
        </p:nvSpPr>
        <p:spPr>
          <a:xfrm>
            <a:off x="838200" y="-27384"/>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01F9C62D-1896-475B-8EF5-AE74DE965E6E}"/>
              </a:ext>
            </a:extLst>
          </p:cNvPr>
          <p:cNvSpPr txBox="1"/>
          <p:nvPr/>
        </p:nvSpPr>
        <p:spPr>
          <a:xfrm>
            <a:off x="2350504" y="4365104"/>
            <a:ext cx="6984776" cy="2127634"/>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联合用药不适宜：</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依那普利与厄贝沙坦联合用药不适宜，两药合用增加高钾血症风险，且对心血管及肾脏保护无协同作用</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用法用量不适宜：</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厄贝沙坦给药频次不适宜，</a:t>
            </a:r>
            <a:r>
              <a:rPr lang="en-US" altLang="zh-CN" dirty="0" err="1">
                <a:solidFill>
                  <a:schemeClr val="accent1">
                    <a:lumMod val="50000"/>
                  </a:schemeClr>
                </a:solidFill>
                <a:latin typeface="微软雅黑" panose="020B0503020204020204" pitchFamily="34" charset="-122"/>
                <a:ea typeface="微软雅黑" panose="020B0503020204020204" pitchFamily="34" charset="-122"/>
              </a:rPr>
              <a:t>qd</a:t>
            </a:r>
            <a:r>
              <a:rPr lang="zh-CN" altLang="en-US" dirty="0">
                <a:solidFill>
                  <a:schemeClr val="accent1">
                    <a:lumMod val="50000"/>
                  </a:schemeClr>
                </a:solidFill>
                <a:latin typeface="微软雅黑" panose="020B0503020204020204" pitchFamily="34" charset="-122"/>
                <a:ea typeface="微软雅黑" panose="020B0503020204020204" pitchFamily="34" charset="-122"/>
              </a:rPr>
              <a:t>给药</a:t>
            </a:r>
          </a:p>
        </p:txBody>
      </p:sp>
      <p:pic>
        <p:nvPicPr>
          <p:cNvPr id="8" name="图片 7">
            <a:extLst>
              <a:ext uri="{FF2B5EF4-FFF2-40B4-BE49-F238E27FC236}">
                <a16:creationId xmlns:a16="http://schemas.microsoft.com/office/drawing/2014/main" id="{2466DAE5-DAEA-44A8-B846-E6D48E08E653}"/>
              </a:ext>
            </a:extLst>
          </p:cNvPr>
          <p:cNvPicPr>
            <a:picLocks noChangeAspect="1"/>
          </p:cNvPicPr>
          <p:nvPr/>
        </p:nvPicPr>
        <p:blipFill rotWithShape="1">
          <a:blip r:embed="rId3">
            <a:extLst>
              <a:ext uri="{28A0092B-C50C-407E-A947-70E740481C1C}">
                <a14:useLocalDpi xmlns:a14="http://schemas.microsoft.com/office/drawing/2010/main" val="0"/>
              </a:ext>
            </a:extLst>
          </a:blip>
          <a:srcRect l="19951" t="21339" r="7516" b="18172"/>
          <a:stretch/>
        </p:blipFill>
        <p:spPr>
          <a:xfrm>
            <a:off x="2350504" y="1196752"/>
            <a:ext cx="6994336" cy="2952328"/>
          </a:xfrm>
          <a:prstGeom prst="rect">
            <a:avLst/>
          </a:prstGeom>
        </p:spPr>
      </p:pic>
    </p:spTree>
    <p:extLst>
      <p:ext uri="{BB962C8B-B14F-4D97-AF65-F5344CB8AC3E}">
        <p14:creationId xmlns:p14="http://schemas.microsoft.com/office/powerpoint/2010/main" val="33647474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3D243865-1672-4FC0-AB9E-26A9C01661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29" t="20695" r="7865" b="15841"/>
          <a:stretch/>
        </p:blipFill>
        <p:spPr>
          <a:xfrm>
            <a:off x="1775520" y="908720"/>
            <a:ext cx="6912768" cy="2976332"/>
          </a:xfrm>
          <a:prstGeom prst="rect">
            <a:avLst/>
          </a:prstGeom>
        </p:spPr>
      </p:pic>
      <p:sp>
        <p:nvSpPr>
          <p:cNvPr id="2" name="标题 1">
            <a:extLst>
              <a:ext uri="{FF2B5EF4-FFF2-40B4-BE49-F238E27FC236}">
                <a16:creationId xmlns:a16="http://schemas.microsoft.com/office/drawing/2014/main" id="{FF91460F-7F6A-43C1-B5A4-48EBB389166B}"/>
              </a:ext>
            </a:extLst>
          </p:cNvPr>
          <p:cNvSpPr>
            <a:spLocks noGrp="1"/>
          </p:cNvSpPr>
          <p:nvPr>
            <p:ph type="title"/>
          </p:nvPr>
        </p:nvSpPr>
        <p:spPr>
          <a:xfrm>
            <a:off x="838200" y="-27384"/>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3</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7" name="文本框 6">
            <a:extLst>
              <a:ext uri="{FF2B5EF4-FFF2-40B4-BE49-F238E27FC236}">
                <a16:creationId xmlns:a16="http://schemas.microsoft.com/office/drawing/2014/main" id="{8324735D-1D06-4D50-A037-19C44EB02E35}"/>
              </a:ext>
            </a:extLst>
          </p:cNvPr>
          <p:cNvSpPr txBox="1"/>
          <p:nvPr/>
        </p:nvSpPr>
        <p:spPr>
          <a:xfrm>
            <a:off x="1775728" y="4135034"/>
            <a:ext cx="8208912" cy="2127634"/>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福辛普利与螺内酯联合不适宜，两药联合会增加高血钾风险。</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rgbClr val="FF0000"/>
                </a:solidFill>
                <a:latin typeface="微软雅黑" panose="020B0503020204020204" pitchFamily="34" charset="-122"/>
                <a:ea typeface="微软雅黑" panose="020B0503020204020204" pitchFamily="34" charset="-122"/>
              </a:rPr>
              <a:t>福辛普利说明书：</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与保钾药物如：螺内酯，氨苯喋啶，阿米洛利合用可能引起血钾过高 ；</a:t>
            </a:r>
            <a:r>
              <a:rPr lang="zh-CN" altLang="en-US" dirty="0">
                <a:solidFill>
                  <a:srgbClr val="080808"/>
                </a:solidFill>
                <a:latin typeface="微软雅黑" panose="020B0503020204020204" pitchFamily="34" charset="-122"/>
                <a:ea typeface="微软雅黑" panose="020B0503020204020204" pitchFamily="34" charset="-122"/>
              </a:rPr>
              <a:t> </a:t>
            </a:r>
            <a:r>
              <a:rPr lang="zh-CN" altLang="en-US" dirty="0">
                <a:solidFill>
                  <a:srgbClr val="FF0000"/>
                </a:solidFill>
                <a:latin typeface="微软雅黑" panose="020B0503020204020204" pitchFamily="34" charset="-122"/>
                <a:ea typeface="微软雅黑" panose="020B0503020204020204" pitchFamily="34" charset="-122"/>
              </a:rPr>
              <a:t>螺内酯说明书：</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不宜与血管紧张素转化酶抑制剂（</a:t>
            </a:r>
            <a:r>
              <a:rPr lang="en-US" altLang="zh-CN"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dirty="0">
                <a:solidFill>
                  <a:schemeClr val="accent1">
                    <a:lumMod val="50000"/>
                  </a:schemeClr>
                </a:solidFill>
                <a:latin typeface="微软雅黑" panose="020B0503020204020204" pitchFamily="34" charset="-122"/>
                <a:ea typeface="微软雅黑" panose="020B0503020204020204" pitchFamily="34" charset="-122"/>
              </a:rPr>
              <a:t>）合用，以免增加发生高钾血症的机会。</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药物选择不适宜：福辛普利，</a:t>
            </a:r>
            <a:r>
              <a:rPr lang="en-US" altLang="zh-CN" dirty="0">
                <a:solidFill>
                  <a:schemeClr val="accent1">
                    <a:lumMod val="50000"/>
                  </a:schemeClr>
                </a:solidFill>
                <a:latin typeface="微软雅黑" panose="020B0503020204020204" pitchFamily="34" charset="-122"/>
                <a:ea typeface="微软雅黑" panose="020B0503020204020204" pitchFamily="34" charset="-122"/>
              </a:rPr>
              <a:t>ACEI</a:t>
            </a:r>
            <a:r>
              <a:rPr lang="zh-CN" altLang="en-US" dirty="0">
                <a:solidFill>
                  <a:schemeClr val="accent1">
                    <a:lumMod val="50000"/>
                  </a:schemeClr>
                </a:solidFill>
                <a:latin typeface="微软雅黑" panose="020B0503020204020204" pitchFamily="34" charset="-122"/>
                <a:ea typeface="微软雅黑" panose="020B0503020204020204" pitchFamily="34" charset="-122"/>
              </a:rPr>
              <a:t>禁用于肾动脉狭窄患者</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959149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828B3BA-4DB8-4A43-B6AF-663438307E12}"/>
              </a:ext>
            </a:extLst>
          </p:cNvPr>
          <p:cNvSpPr>
            <a:spLocks noGrp="1"/>
          </p:cNvSpPr>
          <p:nvPr>
            <p:ph type="title"/>
          </p:nvPr>
        </p:nvSpPr>
        <p:spPr>
          <a:xfrm>
            <a:off x="838200" y="-27384"/>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处方审核</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4</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007972ED-F6E9-4482-8395-1C3C09708B18}"/>
              </a:ext>
            </a:extLst>
          </p:cNvPr>
          <p:cNvSpPr txBox="1"/>
          <p:nvPr/>
        </p:nvSpPr>
        <p:spPr>
          <a:xfrm>
            <a:off x="2340981" y="3933056"/>
            <a:ext cx="6984775" cy="2127634"/>
          </a:xfrm>
          <a:prstGeom prst="rect">
            <a:avLst/>
          </a:prstGeom>
          <a:noFill/>
          <a:ln>
            <a:solidFill>
              <a:schemeClr val="accent1">
                <a:lumMod val="50000"/>
              </a:schemeClr>
            </a:solidFill>
          </a:ln>
        </p:spPr>
        <p:txBody>
          <a:bodyPr wrap="square" rtlCol="0">
            <a:spAutoFit/>
          </a:bodyPr>
          <a:lstStyle/>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珍菊降压片与氢氯噻嗪片两药联合不适宜，两药都可以使患者发生低血钾的不良反应风险，应避免合用。</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285750"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重复用药：</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marL="742950" lvl="1" indent="-285750">
              <a:lnSpc>
                <a:spcPct val="150000"/>
              </a:lnSpc>
              <a:buFont typeface="Arial" panose="020B0604020202020204" pitchFamily="34" charset="0"/>
              <a:buChar char="•"/>
            </a:pPr>
            <a:r>
              <a:rPr lang="zh-CN" altLang="en-US" dirty="0">
                <a:solidFill>
                  <a:schemeClr val="accent1">
                    <a:lumMod val="50000"/>
                  </a:schemeClr>
                </a:solidFill>
                <a:latin typeface="微软雅黑" panose="020B0503020204020204" pitchFamily="34" charset="-122"/>
                <a:ea typeface="微软雅黑" panose="020B0503020204020204" pitchFamily="34" charset="-122"/>
              </a:rPr>
              <a:t>珍菊降压片为复方制剂，该药含有氢氯噻嗪</a:t>
            </a:r>
            <a:r>
              <a:rPr lang="en-US" altLang="zh-CN" dirty="0">
                <a:solidFill>
                  <a:schemeClr val="accent1">
                    <a:lumMod val="50000"/>
                  </a:schemeClr>
                </a:solidFill>
                <a:latin typeface="微软雅黑" panose="020B0503020204020204" pitchFamily="34" charset="-122"/>
                <a:ea typeface="微软雅黑" panose="020B0503020204020204" pitchFamily="34" charset="-122"/>
              </a:rPr>
              <a:t>5mg</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，与氢氯噻嗪合用属重复用药</a:t>
            </a:r>
          </a:p>
        </p:txBody>
      </p:sp>
      <p:pic>
        <p:nvPicPr>
          <p:cNvPr id="8" name="图片 7">
            <a:extLst>
              <a:ext uri="{FF2B5EF4-FFF2-40B4-BE49-F238E27FC236}">
                <a16:creationId xmlns:a16="http://schemas.microsoft.com/office/drawing/2014/main" id="{12F31154-74F1-4010-A631-FE0FC15D760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318" t="21339" r="7162" b="15198"/>
          <a:stretch/>
        </p:blipFill>
        <p:spPr>
          <a:xfrm>
            <a:off x="2490954" y="1268760"/>
            <a:ext cx="6773398" cy="2592288"/>
          </a:xfrm>
          <a:prstGeom prst="rect">
            <a:avLst/>
          </a:prstGeom>
        </p:spPr>
      </p:pic>
    </p:spTree>
    <p:extLst>
      <p:ext uri="{BB962C8B-B14F-4D97-AF65-F5344CB8AC3E}">
        <p14:creationId xmlns:p14="http://schemas.microsoft.com/office/powerpoint/2010/main" val="205419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0E0DDA5-2BE1-4936-A5FF-30B26A54163D}"/>
              </a:ext>
            </a:extLst>
          </p:cNvPr>
          <p:cNvSpPr>
            <a:spLocks noGrp="1"/>
          </p:cNvSpPr>
          <p:nvPr>
            <p:ph type="title"/>
          </p:nvPr>
        </p:nvSpPr>
        <p:spPr>
          <a:xfrm>
            <a:off x="838200" y="-99392"/>
            <a:ext cx="10515600" cy="1325563"/>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1</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8" name="文本框 7">
            <a:extLst>
              <a:ext uri="{FF2B5EF4-FFF2-40B4-BE49-F238E27FC236}">
                <a16:creationId xmlns:a16="http://schemas.microsoft.com/office/drawing/2014/main" id="{3208759B-DB14-4EA0-8082-0090A825E06F}"/>
              </a:ext>
            </a:extLst>
          </p:cNvPr>
          <p:cNvSpPr txBox="1"/>
          <p:nvPr/>
        </p:nvSpPr>
        <p:spPr>
          <a:xfrm>
            <a:off x="2234730" y="3699157"/>
            <a:ext cx="7082019" cy="2953950"/>
          </a:xfrm>
          <a:prstGeom prst="rect">
            <a:avLst/>
          </a:prstGeom>
          <a:noFill/>
          <a:ln>
            <a:solidFill>
              <a:schemeClr val="accent1">
                <a:lumMod val="50000"/>
              </a:schemeClr>
            </a:solidFill>
          </a:ln>
        </p:spPr>
        <p:txBody>
          <a:bodyPr wrap="square" rtlCol="0">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培哚普利</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为血管紧张素转化酶抑制剂，用于降压；该药晨起服用</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片；服药期间若出现低血压（血压低于</a:t>
            </a:r>
            <a:r>
              <a:rPr lang="en-US" altLang="zh-CN" dirty="0">
                <a:solidFill>
                  <a:schemeClr val="accent1">
                    <a:lumMod val="50000"/>
                  </a:schemeClr>
                </a:solidFill>
                <a:latin typeface="微软雅黑" panose="020B0503020204020204" pitchFamily="34" charset="-122"/>
                <a:ea typeface="微软雅黑" panose="020B0503020204020204" pitchFamily="34" charset="-122"/>
              </a:rPr>
              <a:t>90/60mmHg</a:t>
            </a:r>
            <a:r>
              <a:rPr lang="zh-CN" altLang="en-US" dirty="0">
                <a:solidFill>
                  <a:schemeClr val="accent1">
                    <a:lumMod val="50000"/>
                  </a:schemeClr>
                </a:solidFill>
                <a:latin typeface="微软雅黑" panose="020B0503020204020204" pitchFamily="34" charset="-122"/>
                <a:ea typeface="微软雅黑" panose="020B0503020204020204" pitchFamily="34" charset="-122"/>
              </a:rPr>
              <a:t>）、刺激性干咳、局部颜面水肿或眶周水肿等症状应立即停药并及时就医。</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吲达帕胺</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为噻嗪样利尿剂，用于降压；该药每日服用</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次，每次服用</a:t>
            </a:r>
            <a:r>
              <a:rPr lang="en-US" altLang="zh-CN"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dirty="0">
                <a:solidFill>
                  <a:schemeClr val="accent1">
                    <a:lumMod val="50000"/>
                  </a:schemeClr>
                </a:solidFill>
                <a:latin typeface="微软雅黑" panose="020B0503020204020204" pitchFamily="34" charset="-122"/>
                <a:ea typeface="微软雅黑" panose="020B0503020204020204" pitchFamily="34" charset="-122"/>
              </a:rPr>
              <a:t>片，最好早晨服用，服药时整片吞服，不可嚼碎；对</a:t>
            </a:r>
            <a:r>
              <a:rPr lang="zh-CN" altLang="en-US" dirty="0">
                <a:solidFill>
                  <a:srgbClr val="FF0000"/>
                </a:solidFill>
                <a:latin typeface="微软雅黑" panose="020B0503020204020204" pitchFamily="34" charset="-122"/>
                <a:ea typeface="微软雅黑" panose="020B0503020204020204" pitchFamily="34" charset="-122"/>
              </a:rPr>
              <a:t>磺胺过敏者禁用</a:t>
            </a:r>
            <a:r>
              <a:rPr lang="zh-CN" altLang="en-US" dirty="0">
                <a:solidFill>
                  <a:srgbClr val="080808"/>
                </a:solidFill>
                <a:latin typeface="微软雅黑" panose="020B0503020204020204" pitchFamily="34" charset="-122"/>
                <a:ea typeface="微软雅黑" panose="020B0503020204020204" pitchFamily="34" charset="-122"/>
              </a:rPr>
              <a:t>。</a:t>
            </a:r>
            <a:endParaRPr lang="en-US" altLang="zh-CN" dirty="0">
              <a:solidFill>
                <a:srgbClr val="080808"/>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两药联用</a:t>
            </a:r>
            <a:r>
              <a:rPr lang="zh-CN" altLang="en-US" dirty="0">
                <a:solidFill>
                  <a:schemeClr val="accent1">
                    <a:lumMod val="50000"/>
                  </a:schemeClr>
                </a:solidFill>
                <a:latin typeface="微软雅黑" panose="020B0503020204020204" pitchFamily="34" charset="-122"/>
                <a:ea typeface="微软雅黑" panose="020B0503020204020204" pitchFamily="34" charset="-122"/>
              </a:rPr>
              <a:t>应定期监测血钾水平（初期每两周一次），若出现四肢无力、恶心、呕吐、精神萎靡等症状，及时就医检查血钾水平。</a:t>
            </a:r>
          </a:p>
        </p:txBody>
      </p:sp>
      <p:pic>
        <p:nvPicPr>
          <p:cNvPr id="10" name="图片 9">
            <a:extLst>
              <a:ext uri="{FF2B5EF4-FFF2-40B4-BE49-F238E27FC236}">
                <a16:creationId xmlns:a16="http://schemas.microsoft.com/office/drawing/2014/main" id="{B56367E3-A85C-4E84-9089-3F36D07BB44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245" t="7472" r="8513" b="74535"/>
          <a:stretch/>
        </p:blipFill>
        <p:spPr>
          <a:xfrm>
            <a:off x="2270537" y="1052736"/>
            <a:ext cx="6948968" cy="2481775"/>
          </a:xfrm>
          <a:prstGeom prst="rect">
            <a:avLst/>
          </a:prstGeom>
        </p:spPr>
      </p:pic>
    </p:spTree>
    <p:extLst>
      <p:ext uri="{BB962C8B-B14F-4D97-AF65-F5344CB8AC3E}">
        <p14:creationId xmlns:p14="http://schemas.microsoft.com/office/powerpoint/2010/main" val="5902976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8828F0BD-F8CB-4713-B939-A58188C823BB}"/>
              </a:ext>
            </a:extLst>
          </p:cNvPr>
          <p:cNvSpPr txBox="1"/>
          <p:nvPr/>
        </p:nvSpPr>
        <p:spPr>
          <a:xfrm>
            <a:off x="2267769" y="3933057"/>
            <a:ext cx="7212607" cy="1296637"/>
          </a:xfrm>
          <a:prstGeom prst="rect">
            <a:avLst/>
          </a:prstGeom>
          <a:noFill/>
          <a:ln>
            <a:solidFill>
              <a:schemeClr val="accent1">
                <a:lumMod val="50000"/>
              </a:schemeClr>
            </a:solidFill>
          </a:ln>
        </p:spPr>
        <p:txBody>
          <a:bodyPr wrap="square" rtlCol="0">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硝苯地平控释片</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为长效降压药；该药具有不吸收的外壳故应整片吞服（不可掰开或嚼碎），完整的空药片可在粪便中发现；服药期间若出现低血压，头痛，颜面潮红，踝部水肿等症状及时就医</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p>
        </p:txBody>
      </p:sp>
      <p:sp>
        <p:nvSpPr>
          <p:cNvPr id="6" name="标题 1">
            <a:extLst>
              <a:ext uri="{FF2B5EF4-FFF2-40B4-BE49-F238E27FC236}">
                <a16:creationId xmlns:a16="http://schemas.microsoft.com/office/drawing/2014/main" id="{C0208D2B-173D-4CA9-8172-B27EDFC74E17}"/>
              </a:ext>
            </a:extLst>
          </p:cNvPr>
          <p:cNvSpPr>
            <a:spLocks noGrp="1"/>
          </p:cNvSpPr>
          <p:nvPr>
            <p:ph type="title"/>
          </p:nvPr>
        </p:nvSpPr>
        <p:spPr>
          <a:xfrm>
            <a:off x="2234729" y="204894"/>
            <a:ext cx="6984776" cy="597861"/>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2</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8" name="图片 7">
            <a:extLst>
              <a:ext uri="{FF2B5EF4-FFF2-40B4-BE49-F238E27FC236}">
                <a16:creationId xmlns:a16="http://schemas.microsoft.com/office/drawing/2014/main" id="{B5E493FA-9D67-4072-9972-CF30C589EEB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440" t="21339" r="6706" b="17245"/>
          <a:stretch/>
        </p:blipFill>
        <p:spPr>
          <a:xfrm>
            <a:off x="2267768" y="1052736"/>
            <a:ext cx="7308812" cy="2520280"/>
          </a:xfrm>
          <a:prstGeom prst="rect">
            <a:avLst/>
          </a:prstGeom>
        </p:spPr>
      </p:pic>
    </p:spTree>
    <p:extLst>
      <p:ext uri="{BB962C8B-B14F-4D97-AF65-F5344CB8AC3E}">
        <p14:creationId xmlns:p14="http://schemas.microsoft.com/office/powerpoint/2010/main" val="8981145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E4737CA-7C9F-4CE8-812D-3EFBBB9088CE}"/>
              </a:ext>
            </a:extLst>
          </p:cNvPr>
          <p:cNvSpPr>
            <a:spLocks noGrp="1"/>
          </p:cNvSpPr>
          <p:nvPr>
            <p:ph type="title"/>
          </p:nvPr>
        </p:nvSpPr>
        <p:spPr>
          <a:xfrm>
            <a:off x="2278682" y="321758"/>
            <a:ext cx="7193802" cy="597861"/>
          </a:xfrm>
        </p:spPr>
        <p:txBody>
          <a:bodyPr>
            <a:noAutofit/>
          </a:bodyPr>
          <a:lstStyle/>
          <a:p>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1</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例投诉</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硝苯地平控释片长芽了？</a:t>
            </a:r>
          </a:p>
        </p:txBody>
      </p:sp>
      <p:sp>
        <p:nvSpPr>
          <p:cNvPr id="3" name="内容占位符 2">
            <a:extLst>
              <a:ext uri="{FF2B5EF4-FFF2-40B4-BE49-F238E27FC236}">
                <a16:creationId xmlns:a16="http://schemas.microsoft.com/office/drawing/2014/main" id="{958CC27B-738B-4F87-B6FD-4A4569C17C62}"/>
              </a:ext>
            </a:extLst>
          </p:cNvPr>
          <p:cNvSpPr>
            <a:spLocks noGrp="1"/>
          </p:cNvSpPr>
          <p:nvPr>
            <p:ph idx="1"/>
          </p:nvPr>
        </p:nvSpPr>
        <p:spPr>
          <a:xfrm>
            <a:off x="1739590" y="4365105"/>
            <a:ext cx="8272162" cy="2326627"/>
          </a:xfrm>
        </p:spPr>
        <p:style>
          <a:lnRef idx="2">
            <a:schemeClr val="dk1"/>
          </a:lnRef>
          <a:fillRef idx="1">
            <a:schemeClr val="lt1"/>
          </a:fillRef>
          <a:effectRef idx="0">
            <a:schemeClr val="dk1"/>
          </a:effectRef>
          <a:fontRef idx="minor">
            <a:schemeClr val="dk1"/>
          </a:fontRef>
        </p:style>
        <p:txBody>
          <a:bodyPr>
            <a:normAutofit/>
          </a:bodyPr>
          <a:lstStyle/>
          <a:p>
            <a:pPr>
              <a:lnSpc>
                <a:spcPct val="170000"/>
              </a:lnSpc>
            </a:pPr>
            <a:r>
              <a:rPr lang="zh-CN" altLang="en-US" sz="1800" b="0" dirty="0">
                <a:solidFill>
                  <a:schemeClr val="accent1">
                    <a:lumMod val="50000"/>
                  </a:schemeClr>
                </a:solidFill>
                <a:latin typeface="微软雅黑" panose="020B0503020204020204" pitchFamily="34" charset="-122"/>
                <a:ea typeface="微软雅黑" panose="020B0503020204020204" pitchFamily="34" charset="-122"/>
              </a:rPr>
              <a:t>红色的包衣不能被人体吸收，为了让包衣内的药可以被人体缓慢的吸收，药片中间扎一个小孔，药片进入胃内后，药就从小孔内慢慢释放出来，随后</a:t>
            </a:r>
            <a:r>
              <a:rPr lang="zh-CN" altLang="en-US" sz="1800" b="0" dirty="0">
                <a:latin typeface="微软雅黑" panose="020B0503020204020204" pitchFamily="34" charset="-122"/>
                <a:ea typeface="微软雅黑" panose="020B0503020204020204" pitchFamily="34" charset="-122"/>
              </a:rPr>
              <a:t>，</a:t>
            </a:r>
            <a:r>
              <a:rPr lang="zh-CN" altLang="en-US" sz="1800" b="0" dirty="0">
                <a:solidFill>
                  <a:srgbClr val="FF0000"/>
                </a:solidFill>
                <a:latin typeface="微软雅黑" panose="020B0503020204020204" pitchFamily="34" charset="-122"/>
                <a:ea typeface="微软雅黑" panose="020B0503020204020204" pitchFamily="34" charset="-122"/>
              </a:rPr>
              <a:t>红色的包衣</a:t>
            </a:r>
            <a:r>
              <a:rPr lang="zh-CN" altLang="en-US" sz="1800" b="0" dirty="0">
                <a:solidFill>
                  <a:schemeClr val="accent1">
                    <a:lumMod val="50000"/>
                  </a:schemeClr>
                </a:solidFill>
                <a:latin typeface="微软雅黑" panose="020B0503020204020204" pitchFamily="34" charset="-122"/>
                <a:ea typeface="微软雅黑" panose="020B0503020204020204" pitchFamily="34" charset="-122"/>
              </a:rPr>
              <a:t>会被人体排泄出来。</a:t>
            </a:r>
            <a:endParaRPr lang="en-US" altLang="zh-CN" sz="1800" b="0" dirty="0">
              <a:solidFill>
                <a:schemeClr val="accent1">
                  <a:lumMod val="50000"/>
                </a:schemeClr>
              </a:solidFill>
              <a:latin typeface="微软雅黑" panose="020B0503020204020204" pitchFamily="34" charset="-122"/>
              <a:ea typeface="微软雅黑" panose="020B0503020204020204" pitchFamily="34" charset="-122"/>
            </a:endParaRPr>
          </a:p>
          <a:p>
            <a:pPr>
              <a:lnSpc>
                <a:spcPct val="170000"/>
              </a:lnSpc>
            </a:pPr>
            <a:r>
              <a:rPr lang="zh-CN" altLang="en-US" sz="1800" b="0" dirty="0">
                <a:solidFill>
                  <a:schemeClr val="accent1">
                    <a:lumMod val="50000"/>
                  </a:schemeClr>
                </a:solidFill>
                <a:latin typeface="微软雅黑" panose="020B0503020204020204" pitchFamily="34" charset="-122"/>
                <a:ea typeface="微软雅黑" panose="020B0503020204020204" pitchFamily="34" charset="-122"/>
              </a:rPr>
              <a:t>储存不当：潮湿，高温，药里的成分就开始从小孔中缓慢释放出来，</a:t>
            </a:r>
            <a:r>
              <a:rPr lang="zh-CN" altLang="en-US" sz="1800" b="0" dirty="0">
                <a:solidFill>
                  <a:srgbClr val="FF0000"/>
                </a:solidFill>
                <a:latin typeface="微软雅黑" panose="020B0503020204020204" pitchFamily="34" charset="-122"/>
                <a:ea typeface="微软雅黑" panose="020B0503020204020204" pitchFamily="34" charset="-122"/>
              </a:rPr>
              <a:t>长芽了</a:t>
            </a:r>
            <a:endParaRPr lang="zh-CN" altLang="en-US" sz="1800" dirty="0">
              <a:solidFill>
                <a:srgbClr val="FF0000"/>
              </a:solidFill>
              <a:latin typeface="微软雅黑" panose="020B0503020204020204" pitchFamily="34" charset="-122"/>
              <a:ea typeface="微软雅黑" panose="020B0503020204020204" pitchFamily="34" charset="-122"/>
            </a:endParaRPr>
          </a:p>
        </p:txBody>
      </p:sp>
      <p:pic>
        <p:nvPicPr>
          <p:cNvPr id="6" name="图片 5">
            <a:extLst>
              <a:ext uri="{FF2B5EF4-FFF2-40B4-BE49-F238E27FC236}">
                <a16:creationId xmlns:a16="http://schemas.microsoft.com/office/drawing/2014/main" id="{79566710-CED1-438B-9A21-B97547B37A4E}"/>
              </a:ext>
            </a:extLst>
          </p:cNvPr>
          <p:cNvPicPr>
            <a:picLocks noChangeAspect="1"/>
          </p:cNvPicPr>
          <p:nvPr/>
        </p:nvPicPr>
        <p:blipFill rotWithShape="1">
          <a:blip r:embed="rId2">
            <a:extLst>
              <a:ext uri="{28A0092B-C50C-407E-A947-70E740481C1C}">
                <a14:useLocalDpi xmlns:a14="http://schemas.microsoft.com/office/drawing/2010/main" val="0"/>
              </a:ext>
            </a:extLst>
          </a:blip>
          <a:srcRect l="14608" t="7079" r="17214"/>
          <a:stretch/>
        </p:blipFill>
        <p:spPr>
          <a:xfrm>
            <a:off x="6888088" y="1484784"/>
            <a:ext cx="2736304" cy="2638580"/>
          </a:xfrm>
          <a:prstGeom prst="rect">
            <a:avLst/>
          </a:prstGeom>
        </p:spPr>
      </p:pic>
      <p:pic>
        <p:nvPicPr>
          <p:cNvPr id="8" name="图片 7">
            <a:extLst>
              <a:ext uri="{FF2B5EF4-FFF2-40B4-BE49-F238E27FC236}">
                <a16:creationId xmlns:a16="http://schemas.microsoft.com/office/drawing/2014/main" id="{97F15C56-DFF5-4037-B1F5-4EF76AC3632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631" t="36577" r="34578" b="41546"/>
          <a:stretch/>
        </p:blipFill>
        <p:spPr>
          <a:xfrm>
            <a:off x="1712271" y="1484785"/>
            <a:ext cx="2229997" cy="2585115"/>
          </a:xfrm>
          <a:prstGeom prst="rect">
            <a:avLst/>
          </a:prstGeom>
        </p:spPr>
      </p:pic>
      <p:pic>
        <p:nvPicPr>
          <p:cNvPr id="9" name="图片 8">
            <a:extLst>
              <a:ext uri="{FF2B5EF4-FFF2-40B4-BE49-F238E27FC236}">
                <a16:creationId xmlns:a16="http://schemas.microsoft.com/office/drawing/2014/main" id="{13F47B14-59A5-4C97-8F68-23D69B63598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682" t="32195" r="68223" b="45825"/>
          <a:stretch/>
        </p:blipFill>
        <p:spPr>
          <a:xfrm>
            <a:off x="4087859" y="1484784"/>
            <a:ext cx="2576122" cy="2638580"/>
          </a:xfrm>
          <a:prstGeom prst="rect">
            <a:avLst/>
          </a:prstGeom>
        </p:spPr>
      </p:pic>
      <p:sp>
        <p:nvSpPr>
          <p:cNvPr id="10" name="文本框 9">
            <a:extLst>
              <a:ext uri="{FF2B5EF4-FFF2-40B4-BE49-F238E27FC236}">
                <a16:creationId xmlns:a16="http://schemas.microsoft.com/office/drawing/2014/main" id="{45255F62-014E-44C3-B2C4-AAD3B518FB14}"/>
              </a:ext>
            </a:extLst>
          </p:cNvPr>
          <p:cNvSpPr txBox="1"/>
          <p:nvPr/>
        </p:nvSpPr>
        <p:spPr>
          <a:xfrm>
            <a:off x="1703512" y="3707740"/>
            <a:ext cx="2448272"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药片外面：红色包衣</a:t>
            </a:r>
          </a:p>
        </p:txBody>
      </p:sp>
      <p:sp>
        <p:nvSpPr>
          <p:cNvPr id="11" name="文本框 10">
            <a:extLst>
              <a:ext uri="{FF2B5EF4-FFF2-40B4-BE49-F238E27FC236}">
                <a16:creationId xmlns:a16="http://schemas.microsoft.com/office/drawing/2014/main" id="{8A186737-B58F-46F1-B5F6-DE30C3945A15}"/>
              </a:ext>
            </a:extLst>
          </p:cNvPr>
          <p:cNvSpPr txBox="1"/>
          <p:nvPr/>
        </p:nvSpPr>
        <p:spPr>
          <a:xfrm>
            <a:off x="4223792" y="3717032"/>
            <a:ext cx="2448272"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药片里面：红黄双层</a:t>
            </a:r>
          </a:p>
        </p:txBody>
      </p:sp>
      <p:sp>
        <p:nvSpPr>
          <p:cNvPr id="12" name="文本框 11">
            <a:extLst>
              <a:ext uri="{FF2B5EF4-FFF2-40B4-BE49-F238E27FC236}">
                <a16:creationId xmlns:a16="http://schemas.microsoft.com/office/drawing/2014/main" id="{38C1BB46-F906-4CE5-8EBC-C9D2273A42BB}"/>
              </a:ext>
            </a:extLst>
          </p:cNvPr>
          <p:cNvSpPr txBox="1"/>
          <p:nvPr/>
        </p:nvSpPr>
        <p:spPr>
          <a:xfrm>
            <a:off x="7070470" y="3735844"/>
            <a:ext cx="2448272"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药片长芽了？？？</a:t>
            </a:r>
          </a:p>
        </p:txBody>
      </p:sp>
    </p:spTree>
    <p:extLst>
      <p:ext uri="{BB962C8B-B14F-4D97-AF65-F5344CB8AC3E}">
        <p14:creationId xmlns:p14="http://schemas.microsoft.com/office/powerpoint/2010/main" val="29615466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78B5C80-16D6-4E23-8185-EBB9047F8CDA}"/>
              </a:ext>
            </a:extLst>
          </p:cNvPr>
          <p:cNvSpPr>
            <a:spLocks noGrp="1"/>
          </p:cNvSpPr>
          <p:nvPr>
            <p:ph type="title"/>
          </p:nvPr>
        </p:nvSpPr>
        <p:spPr>
          <a:xfrm>
            <a:off x="4295800" y="6165306"/>
            <a:ext cx="6984776" cy="597861"/>
          </a:xfrm>
        </p:spPr>
        <p:txBody>
          <a:bodyPr>
            <a:noAutofit/>
          </a:bodyPr>
          <a:lstStyle/>
          <a:p>
            <a:r>
              <a:rPr lang="zh-CN" altLang="en-US" sz="2000" dirty="0">
                <a:latin typeface="微软雅黑" panose="020B0503020204020204" pitchFamily="34" charset="-122"/>
                <a:ea typeface="微软雅黑" panose="020B0503020204020204" pitchFamily="34" charset="-122"/>
              </a:rPr>
              <a:t>硝苯地平控释片体内崩解过程</a:t>
            </a:r>
          </a:p>
        </p:txBody>
      </p:sp>
      <p:pic>
        <p:nvPicPr>
          <p:cNvPr id="4" name="xbdp">
            <a:hlinkClick r:id="" action="ppaction://media"/>
            <a:extLst>
              <a:ext uri="{FF2B5EF4-FFF2-40B4-BE49-F238E27FC236}">
                <a16:creationId xmlns:a16="http://schemas.microsoft.com/office/drawing/2014/main" id="{F65C8894-9D93-4681-87DB-69CC98A2473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rot="16200000">
            <a:off x="3108325" y="936625"/>
            <a:ext cx="5975350" cy="4481513"/>
          </a:xfrm>
        </p:spPr>
      </p:pic>
    </p:spTree>
    <p:extLst>
      <p:ext uri="{BB962C8B-B14F-4D97-AF65-F5344CB8AC3E}">
        <p14:creationId xmlns:p14="http://schemas.microsoft.com/office/powerpoint/2010/main" val="1031395579"/>
      </p:ext>
    </p:extLst>
  </p:cSld>
  <p:clrMapOvr>
    <a:masterClrMapping/>
  </p:clrMapOvr>
  <p:timing>
    <p:tnLst>
      <p:par>
        <p:cTn id="1" dur="indefinite" restart="never" nodeType="tmRoot">
          <p:childTnLst>
            <p:video>
              <p:cMediaNode vol="80000">
                <p:cTn id="2"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D912C4A6-17D1-42AD-8F89-B7356E114379}"/>
              </a:ext>
            </a:extLst>
          </p:cNvPr>
          <p:cNvSpPr txBox="1"/>
          <p:nvPr/>
        </p:nvSpPr>
        <p:spPr>
          <a:xfrm>
            <a:off x="1955540" y="3861048"/>
            <a:ext cx="8280920" cy="2536400"/>
          </a:xfrm>
          <a:prstGeom prst="rect">
            <a:avLst/>
          </a:prstGeom>
          <a:noFill/>
          <a:ln>
            <a:solidFill>
              <a:schemeClr val="accent1">
                <a:lumMod val="50000"/>
              </a:schemeClr>
            </a:solidFill>
          </a:ln>
        </p:spPr>
        <p:txBody>
          <a:bodyPr wrap="square" rtlCol="0">
            <a:spAutoFit/>
          </a:bodyPr>
          <a:lstStyle/>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阿司匹林：</a:t>
            </a:r>
            <a:r>
              <a:rPr lang="zh-CN" altLang="en-US" dirty="0">
                <a:solidFill>
                  <a:schemeClr val="accent1">
                    <a:lumMod val="50000"/>
                  </a:schemeClr>
                </a:solidFill>
                <a:latin typeface="微软雅黑" panose="020B0503020204020204" pitchFamily="34" charset="-122"/>
                <a:ea typeface="微软雅黑" panose="020B0503020204020204" pitchFamily="34" charset="-122"/>
              </a:rPr>
              <a:t>抗血小板药物，冠心病二级预防，固定时间饭前半小时</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一小时服用，整片吞服，服药期间若出现皮肤瘀斑，出血点，黑便等随诊</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辛伐他汀</a:t>
            </a:r>
            <a:r>
              <a:rPr lang="zh-CN" altLang="en-US" dirty="0">
                <a:solidFill>
                  <a:schemeClr val="accent1">
                    <a:lumMod val="50000"/>
                  </a:schemeClr>
                </a:solidFill>
                <a:latin typeface="微软雅黑" panose="020B0503020204020204" pitchFamily="34" charset="-122"/>
                <a:ea typeface="微软雅黑" panose="020B0503020204020204" pitchFamily="34" charset="-122"/>
              </a:rPr>
              <a:t>为调脂药，睡前服用，监测肝功及血糖，肌酸肌痛，转氨酶升高等随诊</a:t>
            </a:r>
            <a:endParaRPr lang="en-US" altLang="zh-CN" dirty="0">
              <a:solidFill>
                <a:schemeClr val="accent1">
                  <a:lumMod val="50000"/>
                </a:schemeClr>
              </a:solidFill>
              <a:latin typeface="微软雅黑" panose="020B0503020204020204" pitchFamily="34" charset="-122"/>
              <a:ea typeface="微软雅黑" panose="020B0503020204020204" pitchFamily="34" charset="-122"/>
            </a:endParaRPr>
          </a:p>
          <a:p>
            <a:r>
              <a:rPr lang="zh-CN" altLang="en-US" dirty="0">
                <a:solidFill>
                  <a:srgbClr val="FF0000"/>
                </a:solidFill>
                <a:latin typeface="微软雅黑" panose="020B0503020204020204" pitchFamily="34" charset="-122"/>
                <a:ea typeface="微软雅黑" panose="020B0503020204020204" pitchFamily="34" charset="-122"/>
              </a:rPr>
              <a:t>美托洛尔缓释片</a:t>
            </a:r>
            <a:r>
              <a:rPr lang="zh-CN" altLang="en-US" dirty="0">
                <a:solidFill>
                  <a:schemeClr val="accent1">
                    <a:lumMod val="50000"/>
                  </a:schemeClr>
                </a:solidFill>
                <a:latin typeface="微软雅黑" panose="020B0503020204020204" pitchFamily="34" charset="-122"/>
                <a:ea typeface="微软雅黑" panose="020B0503020204020204" pitchFamily="34" charset="-122"/>
              </a:rPr>
              <a:t>用于冠心病二级预防和降压，晨服一次，每次半片，不可嚼碎或研碎。不可擅自突然停药</a:t>
            </a:r>
            <a:r>
              <a:rPr lang="en-US" altLang="zh-CN" dirty="0">
                <a:solidFill>
                  <a:schemeClr val="accent1">
                    <a:lumMod val="50000"/>
                  </a:schemeClr>
                </a:solidFill>
                <a:latin typeface="微软雅黑" panose="020B0503020204020204" pitchFamily="34" charset="-122"/>
                <a:ea typeface="微软雅黑" panose="020B0503020204020204" pitchFamily="34" charset="-122"/>
              </a:rPr>
              <a:t>·</a:t>
            </a:r>
            <a:r>
              <a:rPr lang="zh-CN" altLang="en-US" dirty="0">
                <a:solidFill>
                  <a:schemeClr val="accent1">
                    <a:lumMod val="50000"/>
                  </a:schemeClr>
                </a:solidFill>
                <a:latin typeface="微软雅黑" panose="020B0503020204020204" pitchFamily="34" charset="-122"/>
                <a:ea typeface="微软雅黑" panose="020B0503020204020204" pitchFamily="34" charset="-122"/>
              </a:rPr>
              <a:t>反跳综合征</a:t>
            </a:r>
            <a:r>
              <a:rPr lang="zh-CN" altLang="en-US" dirty="0">
                <a:solidFill>
                  <a:srgbClr val="FF0000"/>
                </a:solidFill>
                <a:latin typeface="微软雅黑" panose="020B0503020204020204" pitchFamily="34" charset="-122"/>
                <a:ea typeface="微软雅黑" panose="020B0503020204020204" pitchFamily="34" charset="-122"/>
              </a:rPr>
              <a:t>（缓释层实现缓释</a:t>
            </a: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不能掰；多单元控释小丸系统，微囊技术达到缓释</a:t>
            </a:r>
            <a:r>
              <a:rPr lang="en-US" altLang="zh-CN" dirty="0">
                <a:solidFill>
                  <a:srgbClr val="FF0000"/>
                </a:solidFill>
                <a:latin typeface="微软雅黑" panose="020B0503020204020204" pitchFamily="34" charset="-122"/>
                <a:ea typeface="微软雅黑" panose="020B0503020204020204" pitchFamily="34" charset="-122"/>
              </a:rPr>
              <a:t>·</a:t>
            </a:r>
            <a:r>
              <a:rPr lang="zh-CN" altLang="en-US" dirty="0">
                <a:solidFill>
                  <a:srgbClr val="FF0000"/>
                </a:solidFill>
                <a:latin typeface="微软雅黑" panose="020B0503020204020204" pitchFamily="34" charset="-122"/>
                <a:ea typeface="微软雅黑" panose="020B0503020204020204" pitchFamily="34" charset="-122"/>
              </a:rPr>
              <a:t>可以）。</a:t>
            </a:r>
            <a:endParaRPr lang="en-US" altLang="zh-CN" dirty="0">
              <a:solidFill>
                <a:srgbClr val="080808"/>
              </a:solidFill>
              <a:latin typeface="微软雅黑" panose="020B0503020204020204" pitchFamily="34" charset="-122"/>
              <a:ea typeface="微软雅黑" panose="020B0503020204020204" pitchFamily="34" charset="-122"/>
            </a:endParaRPr>
          </a:p>
          <a:p>
            <a:pPr>
              <a:lnSpc>
                <a:spcPct val="150000"/>
              </a:lnSpc>
            </a:pPr>
            <a:r>
              <a:rPr lang="zh-CN" altLang="en-US" dirty="0">
                <a:solidFill>
                  <a:srgbClr val="FF0000"/>
                </a:solidFill>
                <a:latin typeface="微软雅黑" panose="020B0503020204020204" pitchFamily="34" charset="-122"/>
                <a:ea typeface="微软雅黑" panose="020B0503020204020204" pitchFamily="34" charset="-122"/>
              </a:rPr>
              <a:t>氨氯地平：</a:t>
            </a:r>
            <a:r>
              <a:rPr lang="zh-CN" altLang="en-US" dirty="0">
                <a:solidFill>
                  <a:schemeClr val="accent1">
                    <a:lumMod val="50000"/>
                  </a:schemeClr>
                </a:solidFill>
                <a:latin typeface="微软雅黑" panose="020B0503020204020204" pitchFamily="34" charset="-122"/>
                <a:ea typeface="微软雅黑" panose="020B0503020204020204" pitchFamily="34" charset="-122"/>
              </a:rPr>
              <a:t>同</a:t>
            </a:r>
            <a:r>
              <a:rPr lang="en-US" altLang="zh-CN" dirty="0">
                <a:solidFill>
                  <a:schemeClr val="accent1">
                    <a:lumMod val="50000"/>
                  </a:schemeClr>
                </a:solidFill>
                <a:latin typeface="微软雅黑" panose="020B0503020204020204" pitchFamily="34" charset="-122"/>
                <a:ea typeface="微软雅黑" panose="020B0503020204020204" pitchFamily="34" charset="-122"/>
              </a:rPr>
              <a:t>CCB</a:t>
            </a:r>
            <a:r>
              <a:rPr lang="zh-CN" altLang="en-US" dirty="0">
                <a:solidFill>
                  <a:schemeClr val="accent1">
                    <a:lumMod val="50000"/>
                  </a:schemeClr>
                </a:solidFill>
                <a:latin typeface="微软雅黑" panose="020B0503020204020204" pitchFamily="34" charset="-122"/>
                <a:ea typeface="微软雅黑" panose="020B0503020204020204" pitchFamily="34" charset="-122"/>
              </a:rPr>
              <a:t>，该药需要</a:t>
            </a:r>
            <a:r>
              <a:rPr lang="en-US" altLang="zh-CN" dirty="0">
                <a:solidFill>
                  <a:schemeClr val="accent1">
                    <a:lumMod val="50000"/>
                  </a:schemeClr>
                </a:solidFill>
                <a:latin typeface="微软雅黑" panose="020B0503020204020204" pitchFamily="34" charset="-122"/>
                <a:ea typeface="微软雅黑" panose="020B0503020204020204" pitchFamily="34" charset="-122"/>
              </a:rPr>
              <a:t>7-14</a:t>
            </a:r>
            <a:r>
              <a:rPr lang="zh-CN" altLang="en-US" dirty="0">
                <a:solidFill>
                  <a:schemeClr val="accent1">
                    <a:lumMod val="50000"/>
                  </a:schemeClr>
                </a:solidFill>
                <a:latin typeface="微软雅黑" panose="020B0503020204020204" pitchFamily="34" charset="-122"/>
                <a:ea typeface="微软雅黑" panose="020B0503020204020204" pitchFamily="34" charset="-122"/>
              </a:rPr>
              <a:t>日才能达到最大降压效果，不可频繁调整剂量。</a:t>
            </a:r>
          </a:p>
        </p:txBody>
      </p:sp>
      <p:sp>
        <p:nvSpPr>
          <p:cNvPr id="6" name="标题 1">
            <a:extLst>
              <a:ext uri="{FF2B5EF4-FFF2-40B4-BE49-F238E27FC236}">
                <a16:creationId xmlns:a16="http://schemas.microsoft.com/office/drawing/2014/main" id="{DA2EC0BB-E43C-4903-9917-90CC6BCBE8D3}"/>
              </a:ext>
            </a:extLst>
          </p:cNvPr>
          <p:cNvSpPr>
            <a:spLocks noGrp="1"/>
          </p:cNvSpPr>
          <p:nvPr>
            <p:ph type="title"/>
          </p:nvPr>
        </p:nvSpPr>
        <p:spPr>
          <a:xfrm>
            <a:off x="2234729" y="204894"/>
            <a:ext cx="6984776" cy="597861"/>
          </a:xfrm>
        </p:spPr>
        <p:txBody>
          <a:bodyPr>
            <a:noAutofit/>
          </a:bodyPr>
          <a:lstStyle/>
          <a:p>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处方实例</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a:t>
            </a:r>
            <a:r>
              <a:rPr lang="zh-CN" altLang="en-US" sz="2800" dirty="0">
                <a:solidFill>
                  <a:schemeClr val="accent1">
                    <a:lumMod val="50000"/>
                  </a:schemeClr>
                </a:solidFill>
                <a:latin typeface="微软雅黑" panose="020B0503020204020204" pitchFamily="34" charset="-122"/>
                <a:ea typeface="微软雅黑" panose="020B0503020204020204" pitchFamily="34" charset="-122"/>
              </a:rPr>
              <a:t>用药交待</a:t>
            </a:r>
            <a:r>
              <a:rPr lang="en-US" altLang="zh-CN" sz="2800" dirty="0">
                <a:solidFill>
                  <a:schemeClr val="accent1">
                    <a:lumMod val="50000"/>
                  </a:schemeClr>
                </a:solidFill>
                <a:latin typeface="微软雅黑" panose="020B0503020204020204" pitchFamily="34" charset="-122"/>
                <a:ea typeface="微软雅黑" panose="020B0503020204020204" pitchFamily="34" charset="-122"/>
              </a:rPr>
              <a:t>3</a:t>
            </a:r>
            <a:endParaRPr lang="zh-CN" altLang="en-US" sz="2800" dirty="0">
              <a:solidFill>
                <a:schemeClr val="accent1">
                  <a:lumMod val="50000"/>
                </a:schemeClr>
              </a:solidFill>
              <a:latin typeface="微软雅黑" panose="020B0503020204020204" pitchFamily="34" charset="-122"/>
              <a:ea typeface="微软雅黑" panose="020B0503020204020204" pitchFamily="34" charset="-122"/>
            </a:endParaRPr>
          </a:p>
        </p:txBody>
      </p:sp>
      <p:pic>
        <p:nvPicPr>
          <p:cNvPr id="12" name="图片 11">
            <a:extLst>
              <a:ext uri="{FF2B5EF4-FFF2-40B4-BE49-F238E27FC236}">
                <a16:creationId xmlns:a16="http://schemas.microsoft.com/office/drawing/2014/main" id="{CCBD7476-72EF-4483-BFE5-2A57BB07CA2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817" t="7818" r="18336" b="74333"/>
          <a:stretch/>
        </p:blipFill>
        <p:spPr>
          <a:xfrm>
            <a:off x="2063552" y="880939"/>
            <a:ext cx="7632848" cy="2980109"/>
          </a:xfrm>
          <a:prstGeom prst="rect">
            <a:avLst/>
          </a:prstGeom>
        </p:spPr>
      </p:pic>
    </p:spTree>
    <p:extLst>
      <p:ext uri="{BB962C8B-B14F-4D97-AF65-F5344CB8AC3E}">
        <p14:creationId xmlns:p14="http://schemas.microsoft.com/office/powerpoint/2010/main" val="2506722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DB257B6-6C40-4F9A-89EA-8CBAD44599E7}"/>
              </a:ext>
            </a:extLst>
          </p:cNvPr>
          <p:cNvSpPr>
            <a:spLocks noGrp="1"/>
          </p:cNvSpPr>
          <p:nvPr>
            <p:ph idx="1"/>
          </p:nvPr>
        </p:nvSpPr>
        <p:spPr>
          <a:xfrm>
            <a:off x="4223792" y="2852937"/>
            <a:ext cx="4392488" cy="1028997"/>
          </a:xfrm>
        </p:spPr>
        <p:txBody>
          <a:bodyPr>
            <a:normAutofit/>
          </a:bodyPr>
          <a:lstStyle/>
          <a:p>
            <a:pPr marL="0" indent="0">
              <a:buNone/>
            </a:pPr>
            <a:r>
              <a:rPr lang="zh-CN" altLang="en-US" sz="6000" dirty="0">
                <a:solidFill>
                  <a:schemeClr val="accent1">
                    <a:lumMod val="50000"/>
                  </a:schemeClr>
                </a:solidFill>
              </a:rPr>
              <a:t>谢谢大家</a:t>
            </a:r>
          </a:p>
        </p:txBody>
      </p:sp>
    </p:spTree>
    <p:extLst>
      <p:ext uri="{BB962C8B-B14F-4D97-AF65-F5344CB8AC3E}">
        <p14:creationId xmlns:p14="http://schemas.microsoft.com/office/powerpoint/2010/main" val="121678438"/>
      </p:ext>
    </p:extLst>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5485</TotalTime>
  <Words>5467</Words>
  <Application>Microsoft Office PowerPoint</Application>
  <PresentationFormat>宽屏</PresentationFormat>
  <Paragraphs>873</Paragraphs>
  <Slides>59</Slides>
  <Notes>20</Notes>
  <HiddenSlides>0</HiddenSlides>
  <MMClips>1</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59</vt:i4>
      </vt:variant>
    </vt:vector>
  </HeadingPairs>
  <TitlesOfParts>
    <vt:vector size="74" baseType="lpstr">
      <vt:lpstr>AdobeHeitiStd-Regular</vt:lpstr>
      <vt:lpstr>等线</vt:lpstr>
      <vt:lpstr>等线 Light</vt:lpstr>
      <vt:lpstr>仿宋</vt:lpstr>
      <vt:lpstr>黑体</vt:lpstr>
      <vt:lpstr>Microsoft YaHei</vt:lpstr>
      <vt:lpstr>Microsoft YaHei</vt:lpstr>
      <vt:lpstr>Arial</vt:lpstr>
      <vt:lpstr>Calibri</vt:lpstr>
      <vt:lpstr>Calibri Light</vt:lpstr>
      <vt:lpstr>Times New Roman</vt:lpstr>
      <vt:lpstr>Wingdings</vt:lpstr>
      <vt:lpstr>自定义设计方案</vt:lpstr>
      <vt:lpstr>1_自定义设计方案</vt:lpstr>
      <vt:lpstr>2_自定义设计方案</vt:lpstr>
      <vt:lpstr>个人简介</vt:lpstr>
      <vt:lpstr>高血压的药物治疗与处方审核要点 </vt:lpstr>
      <vt:lpstr>概  要</vt:lpstr>
      <vt:lpstr>概述-高血压病现状</vt:lpstr>
      <vt:lpstr>PowerPoint 演示文稿</vt:lpstr>
      <vt:lpstr>PowerPoint 演示文稿</vt:lpstr>
      <vt:lpstr>高血压的药物治疗-降压药物选择</vt:lpstr>
      <vt:lpstr>高血压的药物治疗-启动时机</vt:lpstr>
      <vt:lpstr>高血压的药物治疗-降压药物选择A/B/C/D+ARNI</vt:lpstr>
      <vt:lpstr>高血压的药物治疗-降压药物选择A</vt:lpstr>
      <vt:lpstr>高血压的药物治疗-降压药物选择A</vt:lpstr>
      <vt:lpstr>高血压的药物治疗-降压药物选择A</vt:lpstr>
      <vt:lpstr>高血压的药物治疗-降压药物选择A</vt:lpstr>
      <vt:lpstr>高血压的药物治疗-降压药物选择ARNI</vt:lpstr>
      <vt:lpstr>高血压的药物治疗-降压药物选择ARNI</vt:lpstr>
      <vt:lpstr>高血压的药物治疗-降压药物选择ARNI</vt:lpstr>
      <vt:lpstr>PowerPoint 演示文稿</vt:lpstr>
      <vt:lpstr>高血压的药物治疗-降压药物选择B</vt:lpstr>
      <vt:lpstr>高血压的药物治疗-降压药物选择B</vt:lpstr>
      <vt:lpstr>高血压的药物治疗-降压药物选择C</vt:lpstr>
      <vt:lpstr>高血压的药物治疗-降压药物选择C</vt:lpstr>
      <vt:lpstr>高血压的药物治疗-降压药物选择C</vt:lpstr>
      <vt:lpstr>PowerPoint 演示文稿</vt:lpstr>
      <vt:lpstr>高血压的药物治疗-降压药物选择C</vt:lpstr>
      <vt:lpstr>高血压的药物治疗-降压药物选择C</vt:lpstr>
      <vt:lpstr>高血压的药物治疗-降压药物选择D</vt:lpstr>
      <vt:lpstr>高血压的药物治疗-降压药物选择D</vt:lpstr>
      <vt:lpstr>高血压的药物治疗-降压药物选择D</vt:lpstr>
      <vt:lpstr>高血压的药物治疗-联合应用</vt:lpstr>
      <vt:lpstr>高血压的药物治疗-联合应用(2药)</vt:lpstr>
      <vt:lpstr>高血压的药物治疗-联合应用(2药)</vt:lpstr>
      <vt:lpstr>高血压的药物治疗-联合应用(多药)</vt:lpstr>
      <vt:lpstr>高血压的药物治疗-联合应用(SPC)</vt:lpstr>
      <vt:lpstr>高血压的药物治疗-联合应用(SPC)</vt:lpstr>
      <vt:lpstr>高血压的药物治疗-联合应用(SPC)</vt:lpstr>
      <vt:lpstr>高血压的药物治疗-用药注意事项</vt:lpstr>
      <vt:lpstr>PowerPoint 演示文稿</vt:lpstr>
      <vt:lpstr>PowerPoint 演示文稿</vt:lpstr>
      <vt:lpstr>PowerPoint 演示文稿</vt:lpstr>
      <vt:lpstr>PowerPoint 演示文稿</vt:lpstr>
      <vt:lpstr>PowerPoint 演示文稿</vt:lpstr>
      <vt:lpstr>老年高血压的药物治疗</vt:lpstr>
      <vt:lpstr>儿童与青少年高血压</vt:lpstr>
      <vt:lpstr>PowerPoint 演示文稿</vt:lpstr>
      <vt:lpstr>PowerPoint 演示文稿</vt:lpstr>
      <vt:lpstr>常见降压药妊娠哺乳分级</vt:lpstr>
      <vt:lpstr>常见降压药妊娠哺乳分级</vt:lpstr>
      <vt:lpstr>综合干预管理</vt:lpstr>
      <vt:lpstr>综合干预管理</vt:lpstr>
      <vt:lpstr>PowerPoint 演示文稿</vt:lpstr>
      <vt:lpstr>处方实例-处方审核2</vt:lpstr>
      <vt:lpstr>处方实例-处方审核3</vt:lpstr>
      <vt:lpstr>处方实例-处方审核4</vt:lpstr>
      <vt:lpstr>处方实例-用药交待1</vt:lpstr>
      <vt:lpstr>处方实例-用药交待2</vt:lpstr>
      <vt:lpstr>1例投诉---硝苯地平控释片长芽了？</vt:lpstr>
      <vt:lpstr>硝苯地平控释片体内崩解过程</vt:lpstr>
      <vt:lpstr>处方实例-用药交待3</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 </cp:lastModifiedBy>
  <cp:revision>355</cp:revision>
  <dcterms:modified xsi:type="dcterms:W3CDTF">2021-06-16T08:39:34Z</dcterms:modified>
</cp:coreProperties>
</file>