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65" r:id="rId2"/>
    <p:sldId id="416" r:id="rId3"/>
    <p:sldId id="257" r:id="rId4"/>
    <p:sldId id="437" r:id="rId5"/>
    <p:sldId id="438" r:id="rId6"/>
    <p:sldId id="439" r:id="rId7"/>
    <p:sldId id="441" r:id="rId8"/>
    <p:sldId id="444" r:id="rId9"/>
    <p:sldId id="445" r:id="rId10"/>
    <p:sldId id="446" r:id="rId11"/>
    <p:sldId id="473" r:id="rId12"/>
    <p:sldId id="450" r:id="rId13"/>
    <p:sldId id="451" r:id="rId14"/>
    <p:sldId id="474" r:id="rId15"/>
    <p:sldId id="459" r:id="rId16"/>
    <p:sldId id="461" r:id="rId17"/>
    <p:sldId id="462" r:id="rId18"/>
    <p:sldId id="463" r:id="rId19"/>
    <p:sldId id="471" r:id="rId20"/>
    <p:sldId id="476" r:id="rId21"/>
    <p:sldId id="477" r:id="rId22"/>
    <p:sldId id="478" r:id="rId23"/>
    <p:sldId id="479" r:id="rId24"/>
    <p:sldId id="480" r:id="rId25"/>
    <p:sldId id="481" r:id="rId26"/>
    <p:sldId id="492" r:id="rId27"/>
    <p:sldId id="483" r:id="rId28"/>
    <p:sldId id="485" r:id="rId29"/>
    <p:sldId id="486" r:id="rId30"/>
    <p:sldId id="488" r:id="rId31"/>
    <p:sldId id="489" r:id="rId32"/>
    <p:sldId id="493" r:id="rId33"/>
    <p:sldId id="510" r:id="rId34"/>
    <p:sldId id="511" r:id="rId35"/>
    <p:sldId id="515" r:id="rId36"/>
    <p:sldId id="516" r:id="rId37"/>
    <p:sldId id="517" r:id="rId38"/>
    <p:sldId id="518" r:id="rId39"/>
    <p:sldId id="522" r:id="rId40"/>
    <p:sldId id="523" r:id="rId41"/>
    <p:sldId id="524" r:id="rId42"/>
    <p:sldId id="530" r:id="rId43"/>
    <p:sldId id="535" r:id="rId44"/>
    <p:sldId id="536" r:id="rId45"/>
    <p:sldId id="537" r:id="rId46"/>
    <p:sldId id="539" r:id="rId47"/>
    <p:sldId id="491" r:id="rId4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401" autoAdjust="0"/>
  </p:normalViewPr>
  <p:slideViewPr>
    <p:cSldViewPr snapToGrid="0">
      <p:cViewPr varScale="1">
        <p:scale>
          <a:sx n="86" d="100"/>
          <a:sy n="86" d="100"/>
        </p:scale>
        <p:origin x="7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3BEE7B-975B-4FBC-B982-6390FABD05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7F97988-4C13-40F2-B599-D027F211E4D5}">
      <dgm:prSet phldrT="[文本]" custT="1"/>
      <dgm:spPr/>
      <dgm:t>
        <a:bodyPr/>
        <a:lstStyle/>
        <a:p>
          <a:r>
            <a: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心境障碍（</a:t>
          </a:r>
          <a:r>
            <a:rPr lang="en-US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Mood Disorder</a:t>
          </a:r>
          <a:r>
            <a: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</a:p>
      </dgm:t>
    </dgm:pt>
    <dgm:pt modelId="{58AF44FE-E3A7-47E8-882E-393BBC424D30}" type="parTrans" cxnId="{F408BFD1-01E4-4EFA-B723-3F7CC2488A5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B9FE95-4E49-47A9-8EC2-557067136939}" type="sibTrans" cxnId="{F408BFD1-01E4-4EFA-B723-3F7CC2488A5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2DF0EE3-E197-4F87-BF2B-DC1CFD496EB8}" type="pres">
      <dgm:prSet presAssocID="{CF3BEE7B-975B-4FBC-B982-6390FABD050B}" presName="linear" presStyleCnt="0">
        <dgm:presLayoutVars>
          <dgm:animLvl val="lvl"/>
          <dgm:resizeHandles val="exact"/>
        </dgm:presLayoutVars>
      </dgm:prSet>
      <dgm:spPr/>
    </dgm:pt>
    <dgm:pt modelId="{F0C3FDE3-20E7-4BD7-9DD6-204E164FBDC6}" type="pres">
      <dgm:prSet presAssocID="{27F97988-4C13-40F2-B599-D027F211E4D5}" presName="parentText" presStyleLbl="node1" presStyleIdx="0" presStyleCnt="1" custScaleY="75183" custLinFactY="-14350" custLinFactNeighborY="-100000">
        <dgm:presLayoutVars>
          <dgm:chMax val="0"/>
          <dgm:bulletEnabled val="1"/>
        </dgm:presLayoutVars>
      </dgm:prSet>
      <dgm:spPr/>
    </dgm:pt>
  </dgm:ptLst>
  <dgm:cxnLst>
    <dgm:cxn modelId="{FBA5C735-ECF8-46DA-AD56-160CE42E1AA5}" type="presOf" srcId="{27F97988-4C13-40F2-B599-D027F211E4D5}" destId="{F0C3FDE3-20E7-4BD7-9DD6-204E164FBDC6}" srcOrd="0" destOrd="0" presId="urn:microsoft.com/office/officeart/2005/8/layout/vList2"/>
    <dgm:cxn modelId="{9ABA3594-E2BF-4122-B8A1-43FBA8DDCF48}" type="presOf" srcId="{CF3BEE7B-975B-4FBC-B982-6390FABD050B}" destId="{52DF0EE3-E197-4F87-BF2B-DC1CFD496EB8}" srcOrd="0" destOrd="0" presId="urn:microsoft.com/office/officeart/2005/8/layout/vList2"/>
    <dgm:cxn modelId="{F408BFD1-01E4-4EFA-B723-3F7CC2488A59}" srcId="{CF3BEE7B-975B-4FBC-B982-6390FABD050B}" destId="{27F97988-4C13-40F2-B599-D027F211E4D5}" srcOrd="0" destOrd="0" parTransId="{58AF44FE-E3A7-47E8-882E-393BBC424D30}" sibTransId="{68B9FE95-4E49-47A9-8EC2-557067136939}"/>
    <dgm:cxn modelId="{21D5A864-B1D9-4F42-AA9E-F4F3C657864F}" type="presParOf" srcId="{52DF0EE3-E197-4F87-BF2B-DC1CFD496EB8}" destId="{F0C3FDE3-20E7-4BD7-9DD6-204E164FBD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1" spc="-15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1" dirty="0">
            <a:solidFill>
              <a:schemeClr val="tx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dirty="0"/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dirty="0"/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/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dirty="0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1" dirty="0">
            <a:solidFill>
              <a:schemeClr val="tx1"/>
            </a:solidFill>
          </a:endParaRPr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dirty="0"/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/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dirty="0"/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1" dirty="0">
            <a:solidFill>
              <a:schemeClr val="tx1"/>
            </a:solidFill>
          </a:endParaRPr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dirty="0"/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dirty="0"/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1" dirty="0">
              <a:solidFill>
                <a:schemeClr val="tx1"/>
              </a:solidFill>
            </a:rPr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dirty="0"/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B857C5F-2EF0-49EF-B1F5-6C3BDFFB77AE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zh-CN" altLang="en-US"/>
        </a:p>
      </dgm:t>
    </dgm:pt>
    <dgm:pt modelId="{D8BD7780-40B0-444A-9E63-F20C56BA22CD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EA93EF20-7AAD-4DCE-9330-7AC77D50E05B}" type="par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AE78598E-A3C0-4844-9CC2-96C92EBA4606}" type="sibTrans" cxnId="{696E213B-697E-4180-92D3-F2FBBD099540}">
      <dgm:prSet/>
      <dgm:spPr/>
      <dgm:t>
        <a:bodyPr/>
        <a:lstStyle/>
        <a:p>
          <a:endParaRPr lang="zh-CN" altLang="en-US" sz="3200"/>
        </a:p>
      </dgm:t>
    </dgm:pt>
    <dgm:pt modelId="{23DD770C-58D5-405E-B475-959191B9585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5B5C2259-39D8-44D4-8AB5-2A67E2B072AD}" type="par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1CB0A442-ED62-47D5-8EB4-50FA2A395BA0}" type="sibTrans" cxnId="{4298261A-40EF-4C14-8C57-B856FEA2CAD0}">
      <dgm:prSet/>
      <dgm:spPr/>
      <dgm:t>
        <a:bodyPr/>
        <a:lstStyle/>
        <a:p>
          <a:endParaRPr lang="zh-CN" altLang="en-US" sz="3200"/>
        </a:p>
      </dgm:t>
    </dgm:pt>
    <dgm:pt modelId="{38B2FF47-4B4D-4485-94D0-67E730A2B4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0" dirty="0">
            <a:solidFill>
              <a:schemeClr val="bg1"/>
            </a:solidFill>
          </a:endParaRPr>
        </a:p>
      </dgm:t>
    </dgm:pt>
    <dgm:pt modelId="{B45E0000-D5DF-4145-BB40-5CA463E82440}" type="par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59C03D6B-CD39-46BE-B04C-BCD176EA6E73}" type="sibTrans" cxnId="{DE8709AE-1D49-43A2-A268-98BCC6CE795F}">
      <dgm:prSet/>
      <dgm:spPr/>
      <dgm:t>
        <a:bodyPr/>
        <a:lstStyle/>
        <a:p>
          <a:endParaRPr lang="zh-CN" altLang="en-US" sz="3200"/>
        </a:p>
      </dgm:t>
    </dgm:pt>
    <dgm:pt modelId="{94813F65-41D8-45E0-ABB4-A5CA54E900A8}">
      <dgm:prSet phldrT="[文本]" custT="1"/>
      <dgm:spPr/>
      <dgm:t>
        <a:bodyPr/>
        <a:lstStyle/>
        <a:p>
          <a:pPr>
            <a:buFont typeface="Arial" panose="020B0604020202020204"/>
            <a:buChar char="•"/>
          </a:pPr>
          <a:r>
            <a:rPr lang="zh-CN" altLang="en-US" sz="3200" b="0" dirty="0">
              <a:solidFill>
                <a:schemeClr val="bg1"/>
              </a:solidFill>
            </a:rPr>
            <a:t>心境障碍的诊断</a:t>
          </a:r>
        </a:p>
      </dgm:t>
    </dgm:pt>
    <dgm:pt modelId="{8BF9241B-2312-457B-98C5-727305DE44B9}" type="par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F958FD43-D290-40D2-BF6F-87FC8C435963}" type="sibTrans" cxnId="{A9FE3392-A937-4320-8887-5340F81712B9}">
      <dgm:prSet/>
      <dgm:spPr/>
      <dgm:t>
        <a:bodyPr/>
        <a:lstStyle/>
        <a:p>
          <a:endParaRPr lang="zh-CN" altLang="en-US"/>
        </a:p>
      </dgm:t>
    </dgm:pt>
    <dgm:pt modelId="{E8CC7896-1EB2-4E0F-A985-1A5D4B747C2B}">
      <dgm:prSet custT="1"/>
      <dgm:spPr/>
      <dgm:t>
        <a:bodyPr/>
        <a:lstStyle/>
        <a:p>
          <a:r>
            <a:rPr lang="zh-CN" altLang="en-US" sz="3200" b="1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b="1" dirty="0">
            <a:solidFill>
              <a:schemeClr val="tx1"/>
            </a:solidFill>
          </a:endParaRPr>
        </a:p>
      </dgm:t>
    </dgm:pt>
    <dgm:pt modelId="{4A13FF72-304A-457C-ACA6-D0991BD9CDDC}" type="par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1D86B16C-25E7-40FB-AEFA-4AE086C17CD4}" type="sibTrans" cxnId="{32F3E206-B182-4B32-873F-77F1ABF0CB1A}">
      <dgm:prSet/>
      <dgm:spPr/>
      <dgm:t>
        <a:bodyPr/>
        <a:lstStyle/>
        <a:p>
          <a:endParaRPr lang="zh-CN" altLang="en-US"/>
        </a:p>
      </dgm:t>
    </dgm:pt>
    <dgm:pt modelId="{417C7461-E6AA-4962-B8C5-7AD13D686EAA}" type="pres">
      <dgm:prSet presAssocID="{0B857C5F-2EF0-49EF-B1F5-6C3BDFFB77AE}" presName="Name0" presStyleCnt="0">
        <dgm:presLayoutVars>
          <dgm:chMax val="7"/>
          <dgm:chPref val="7"/>
          <dgm:dir/>
        </dgm:presLayoutVars>
      </dgm:prSet>
      <dgm:spPr/>
    </dgm:pt>
    <dgm:pt modelId="{7F8D3778-0065-40F7-9997-F25DCB863FC9}" type="pres">
      <dgm:prSet presAssocID="{0B857C5F-2EF0-49EF-B1F5-6C3BDFFB77AE}" presName="Name1" presStyleCnt="0"/>
      <dgm:spPr/>
    </dgm:pt>
    <dgm:pt modelId="{1B1402DE-3E09-4EC8-9834-41AE8E2E165F}" type="pres">
      <dgm:prSet presAssocID="{0B857C5F-2EF0-49EF-B1F5-6C3BDFFB77AE}" presName="cycle" presStyleCnt="0"/>
      <dgm:spPr/>
    </dgm:pt>
    <dgm:pt modelId="{83DBB5BF-A551-4168-98A3-217BA3FAAD24}" type="pres">
      <dgm:prSet presAssocID="{0B857C5F-2EF0-49EF-B1F5-6C3BDFFB77AE}" presName="srcNode" presStyleLbl="node1" presStyleIdx="0" presStyleCnt="5"/>
      <dgm:spPr/>
    </dgm:pt>
    <dgm:pt modelId="{30A7C737-006A-4CA6-AAFC-90CF982B22EC}" type="pres">
      <dgm:prSet presAssocID="{0B857C5F-2EF0-49EF-B1F5-6C3BDFFB77AE}" presName="conn" presStyleLbl="parChTrans1D2" presStyleIdx="0" presStyleCnt="1"/>
      <dgm:spPr/>
    </dgm:pt>
    <dgm:pt modelId="{5687A443-5E88-4A9C-BE25-1E9B3F78E50D}" type="pres">
      <dgm:prSet presAssocID="{0B857C5F-2EF0-49EF-B1F5-6C3BDFFB77AE}" presName="extraNode" presStyleLbl="node1" presStyleIdx="0" presStyleCnt="5"/>
      <dgm:spPr/>
    </dgm:pt>
    <dgm:pt modelId="{5B10112F-9566-4C90-B37F-92DEA6D8BE30}" type="pres">
      <dgm:prSet presAssocID="{0B857C5F-2EF0-49EF-B1F5-6C3BDFFB77AE}" presName="dstNode" presStyleLbl="node1" presStyleIdx="0" presStyleCnt="5"/>
      <dgm:spPr/>
    </dgm:pt>
    <dgm:pt modelId="{80BA320E-8288-4B0F-AF08-D67D07417B02}" type="pres">
      <dgm:prSet presAssocID="{D8BD7780-40B0-444A-9E63-F20C56BA22CD}" presName="text_1" presStyleLbl="node1" presStyleIdx="0" presStyleCnt="5">
        <dgm:presLayoutVars>
          <dgm:bulletEnabled val="1"/>
        </dgm:presLayoutVars>
      </dgm:prSet>
      <dgm:spPr/>
    </dgm:pt>
    <dgm:pt modelId="{233D6A6F-58E1-4597-B0F9-92F859146316}" type="pres">
      <dgm:prSet presAssocID="{D8BD7780-40B0-444A-9E63-F20C56BA22CD}" presName="accent_1" presStyleCnt="0"/>
      <dgm:spPr/>
    </dgm:pt>
    <dgm:pt modelId="{705812FF-FDBA-4D37-8D23-088B20E2D019}" type="pres">
      <dgm:prSet presAssocID="{D8BD7780-40B0-444A-9E63-F20C56BA22CD}" presName="accentRepeatNode" presStyleLbl="solidFgAcc1" presStyleIdx="0" presStyleCnt="5"/>
      <dgm:spPr/>
    </dgm:pt>
    <dgm:pt modelId="{845A1617-726B-4332-90BD-481CD3BE4909}" type="pres">
      <dgm:prSet presAssocID="{23DD770C-58D5-405E-B475-959191B95858}" presName="text_2" presStyleLbl="node1" presStyleIdx="1" presStyleCnt="5">
        <dgm:presLayoutVars>
          <dgm:bulletEnabled val="1"/>
        </dgm:presLayoutVars>
      </dgm:prSet>
      <dgm:spPr/>
    </dgm:pt>
    <dgm:pt modelId="{013B0C1B-AA8F-4B98-B072-A22A32AA4755}" type="pres">
      <dgm:prSet presAssocID="{23DD770C-58D5-405E-B475-959191B95858}" presName="accent_2" presStyleCnt="0"/>
      <dgm:spPr/>
    </dgm:pt>
    <dgm:pt modelId="{28202923-CEB1-481B-B424-355B4262A8C2}" type="pres">
      <dgm:prSet presAssocID="{23DD770C-58D5-405E-B475-959191B95858}" presName="accentRepeatNode" presStyleLbl="solidFgAcc1" presStyleIdx="1" presStyleCnt="5"/>
      <dgm:spPr/>
    </dgm:pt>
    <dgm:pt modelId="{452C00C2-080B-4094-A8E6-216F4DB576DB}" type="pres">
      <dgm:prSet presAssocID="{38B2FF47-4B4D-4485-94D0-67E730A2B4A8}" presName="text_3" presStyleLbl="node1" presStyleIdx="2" presStyleCnt="5">
        <dgm:presLayoutVars>
          <dgm:bulletEnabled val="1"/>
        </dgm:presLayoutVars>
      </dgm:prSet>
      <dgm:spPr/>
    </dgm:pt>
    <dgm:pt modelId="{66A3B017-F8A8-4F48-8A83-2CC9E78FCE6E}" type="pres">
      <dgm:prSet presAssocID="{38B2FF47-4B4D-4485-94D0-67E730A2B4A8}" presName="accent_3" presStyleCnt="0"/>
      <dgm:spPr/>
    </dgm:pt>
    <dgm:pt modelId="{F43788E5-B0DD-4A54-B424-50DBB2E702AC}" type="pres">
      <dgm:prSet presAssocID="{38B2FF47-4B4D-4485-94D0-67E730A2B4A8}" presName="accentRepeatNode" presStyleLbl="solidFgAcc1" presStyleIdx="2" presStyleCnt="5"/>
      <dgm:spPr/>
    </dgm:pt>
    <dgm:pt modelId="{5472AD3D-D2D1-477D-B5CF-1007545038B9}" type="pres">
      <dgm:prSet presAssocID="{94813F65-41D8-45E0-ABB4-A5CA54E900A8}" presName="text_4" presStyleLbl="node1" presStyleIdx="3" presStyleCnt="5">
        <dgm:presLayoutVars>
          <dgm:bulletEnabled val="1"/>
        </dgm:presLayoutVars>
      </dgm:prSet>
      <dgm:spPr/>
    </dgm:pt>
    <dgm:pt modelId="{30F7CAEF-DF1E-4A73-AF6F-E3D7FB02E46F}" type="pres">
      <dgm:prSet presAssocID="{94813F65-41D8-45E0-ABB4-A5CA54E900A8}" presName="accent_4" presStyleCnt="0"/>
      <dgm:spPr/>
    </dgm:pt>
    <dgm:pt modelId="{E9AD1994-5A19-4F77-9D51-69256964D2B8}" type="pres">
      <dgm:prSet presAssocID="{94813F65-41D8-45E0-ABB4-A5CA54E900A8}" presName="accentRepeatNode" presStyleLbl="solidFgAcc1" presStyleIdx="3" presStyleCnt="5"/>
      <dgm:spPr/>
    </dgm:pt>
    <dgm:pt modelId="{F2CCB4B6-8E9B-4D55-8198-4ACC8B2ED92D}" type="pres">
      <dgm:prSet presAssocID="{E8CC7896-1EB2-4E0F-A985-1A5D4B747C2B}" presName="text_5" presStyleLbl="node1" presStyleIdx="4" presStyleCnt="5">
        <dgm:presLayoutVars>
          <dgm:bulletEnabled val="1"/>
        </dgm:presLayoutVars>
      </dgm:prSet>
      <dgm:spPr/>
    </dgm:pt>
    <dgm:pt modelId="{E9F424A1-F93B-42A6-950C-6CBEDB4909A6}" type="pres">
      <dgm:prSet presAssocID="{E8CC7896-1EB2-4E0F-A985-1A5D4B747C2B}" presName="accent_5" presStyleCnt="0"/>
      <dgm:spPr/>
    </dgm:pt>
    <dgm:pt modelId="{F2342242-A4E3-446D-92CD-12A680C1CF94}" type="pres">
      <dgm:prSet presAssocID="{E8CC7896-1EB2-4E0F-A985-1A5D4B747C2B}" presName="accentRepeatNode" presStyleLbl="solidFgAcc1" presStyleIdx="4" presStyleCnt="5"/>
      <dgm:spPr/>
    </dgm:pt>
  </dgm:ptLst>
  <dgm:cxnLst>
    <dgm:cxn modelId="{726C6E02-D6C9-4A3A-B7FC-CE82178A8EF9}" type="presOf" srcId="{E8CC7896-1EB2-4E0F-A985-1A5D4B747C2B}" destId="{F2CCB4B6-8E9B-4D55-8198-4ACC8B2ED92D}" srcOrd="0" destOrd="0" presId="urn:microsoft.com/office/officeart/2008/layout/VerticalCurvedList"/>
    <dgm:cxn modelId="{32F3E206-B182-4B32-873F-77F1ABF0CB1A}" srcId="{0B857C5F-2EF0-49EF-B1F5-6C3BDFFB77AE}" destId="{E8CC7896-1EB2-4E0F-A985-1A5D4B747C2B}" srcOrd="4" destOrd="0" parTransId="{4A13FF72-304A-457C-ACA6-D0991BD9CDDC}" sibTransId="{1D86B16C-25E7-40FB-AEFA-4AE086C17CD4}"/>
    <dgm:cxn modelId="{1E870D11-C332-41B4-B103-DD065492D858}" type="presOf" srcId="{AE78598E-A3C0-4844-9CC2-96C92EBA4606}" destId="{30A7C737-006A-4CA6-AAFC-90CF982B22EC}" srcOrd="0" destOrd="0" presId="urn:microsoft.com/office/officeart/2008/layout/VerticalCurvedList"/>
    <dgm:cxn modelId="{D7471F16-2D89-453E-99FC-442821DCBEB7}" type="presOf" srcId="{38B2FF47-4B4D-4485-94D0-67E730A2B4A8}" destId="{452C00C2-080B-4094-A8E6-216F4DB576DB}" srcOrd="0" destOrd="0" presId="urn:microsoft.com/office/officeart/2008/layout/VerticalCurvedList"/>
    <dgm:cxn modelId="{4298261A-40EF-4C14-8C57-B856FEA2CAD0}" srcId="{0B857C5F-2EF0-49EF-B1F5-6C3BDFFB77AE}" destId="{23DD770C-58D5-405E-B475-959191B95858}" srcOrd="1" destOrd="0" parTransId="{5B5C2259-39D8-44D4-8AB5-2A67E2B072AD}" sibTransId="{1CB0A442-ED62-47D5-8EB4-50FA2A395BA0}"/>
    <dgm:cxn modelId="{2960E129-F95E-4E17-8F37-34A1E3D95E04}" type="presOf" srcId="{23DD770C-58D5-405E-B475-959191B95858}" destId="{845A1617-726B-4332-90BD-481CD3BE4909}" srcOrd="0" destOrd="0" presId="urn:microsoft.com/office/officeart/2008/layout/VerticalCurvedList"/>
    <dgm:cxn modelId="{696E213B-697E-4180-92D3-F2FBBD099540}" srcId="{0B857C5F-2EF0-49EF-B1F5-6C3BDFFB77AE}" destId="{D8BD7780-40B0-444A-9E63-F20C56BA22CD}" srcOrd="0" destOrd="0" parTransId="{EA93EF20-7AAD-4DCE-9330-7AC77D50E05B}" sibTransId="{AE78598E-A3C0-4844-9CC2-96C92EBA4606}"/>
    <dgm:cxn modelId="{255A4983-C6B4-4EE7-B5D1-7D96CF2FD82F}" type="presOf" srcId="{D8BD7780-40B0-444A-9E63-F20C56BA22CD}" destId="{80BA320E-8288-4B0F-AF08-D67D07417B02}" srcOrd="0" destOrd="0" presId="urn:microsoft.com/office/officeart/2008/layout/VerticalCurvedList"/>
    <dgm:cxn modelId="{A9FE3392-A937-4320-8887-5340F81712B9}" srcId="{0B857C5F-2EF0-49EF-B1F5-6C3BDFFB77AE}" destId="{94813F65-41D8-45E0-ABB4-A5CA54E900A8}" srcOrd="3" destOrd="0" parTransId="{8BF9241B-2312-457B-98C5-727305DE44B9}" sibTransId="{F958FD43-D290-40D2-BF6F-87FC8C435963}"/>
    <dgm:cxn modelId="{9322D495-37FA-4C5D-B3EF-7E2232099DC9}" type="presOf" srcId="{94813F65-41D8-45E0-ABB4-A5CA54E900A8}" destId="{5472AD3D-D2D1-477D-B5CF-1007545038B9}" srcOrd="0" destOrd="0" presId="urn:microsoft.com/office/officeart/2008/layout/VerticalCurvedList"/>
    <dgm:cxn modelId="{DE8709AE-1D49-43A2-A268-98BCC6CE795F}" srcId="{0B857C5F-2EF0-49EF-B1F5-6C3BDFFB77AE}" destId="{38B2FF47-4B4D-4485-94D0-67E730A2B4A8}" srcOrd="2" destOrd="0" parTransId="{B45E0000-D5DF-4145-BB40-5CA463E82440}" sibTransId="{59C03D6B-CD39-46BE-B04C-BCD176EA6E73}"/>
    <dgm:cxn modelId="{14AFF0BC-56C0-4A2C-B12C-7562B83736BD}" type="presOf" srcId="{0B857C5F-2EF0-49EF-B1F5-6C3BDFFB77AE}" destId="{417C7461-E6AA-4962-B8C5-7AD13D686EAA}" srcOrd="0" destOrd="0" presId="urn:microsoft.com/office/officeart/2008/layout/VerticalCurvedList"/>
    <dgm:cxn modelId="{B514FD71-26AC-428D-BCF6-989CDACE6529}" type="presParOf" srcId="{417C7461-E6AA-4962-B8C5-7AD13D686EAA}" destId="{7F8D3778-0065-40F7-9997-F25DCB863FC9}" srcOrd="0" destOrd="0" presId="urn:microsoft.com/office/officeart/2008/layout/VerticalCurvedList"/>
    <dgm:cxn modelId="{A8A17523-086D-4962-85C6-FCB2B3EDE3F8}" type="presParOf" srcId="{7F8D3778-0065-40F7-9997-F25DCB863FC9}" destId="{1B1402DE-3E09-4EC8-9834-41AE8E2E165F}" srcOrd="0" destOrd="0" presId="urn:microsoft.com/office/officeart/2008/layout/VerticalCurvedList"/>
    <dgm:cxn modelId="{0D8782DB-E5CE-4374-A8C4-1240C6734481}" type="presParOf" srcId="{1B1402DE-3E09-4EC8-9834-41AE8E2E165F}" destId="{83DBB5BF-A551-4168-98A3-217BA3FAAD24}" srcOrd="0" destOrd="0" presId="urn:microsoft.com/office/officeart/2008/layout/VerticalCurvedList"/>
    <dgm:cxn modelId="{5546CC07-8F65-4483-8717-B621F917F346}" type="presParOf" srcId="{1B1402DE-3E09-4EC8-9834-41AE8E2E165F}" destId="{30A7C737-006A-4CA6-AAFC-90CF982B22EC}" srcOrd="1" destOrd="0" presId="urn:microsoft.com/office/officeart/2008/layout/VerticalCurvedList"/>
    <dgm:cxn modelId="{6C3649D0-EA01-4F58-A29B-57875CAC1D14}" type="presParOf" srcId="{1B1402DE-3E09-4EC8-9834-41AE8E2E165F}" destId="{5687A443-5E88-4A9C-BE25-1E9B3F78E50D}" srcOrd="2" destOrd="0" presId="urn:microsoft.com/office/officeart/2008/layout/VerticalCurvedList"/>
    <dgm:cxn modelId="{2D938364-9753-4BFF-87EA-16E323B0A29A}" type="presParOf" srcId="{1B1402DE-3E09-4EC8-9834-41AE8E2E165F}" destId="{5B10112F-9566-4C90-B37F-92DEA6D8BE30}" srcOrd="3" destOrd="0" presId="urn:microsoft.com/office/officeart/2008/layout/VerticalCurvedList"/>
    <dgm:cxn modelId="{1158830E-5458-4048-90A3-AFCA06225D79}" type="presParOf" srcId="{7F8D3778-0065-40F7-9997-F25DCB863FC9}" destId="{80BA320E-8288-4B0F-AF08-D67D07417B02}" srcOrd="1" destOrd="0" presId="urn:microsoft.com/office/officeart/2008/layout/VerticalCurvedList"/>
    <dgm:cxn modelId="{C25603F0-87A1-44A9-AD13-442BBB7DA1C2}" type="presParOf" srcId="{7F8D3778-0065-40F7-9997-F25DCB863FC9}" destId="{233D6A6F-58E1-4597-B0F9-92F859146316}" srcOrd="2" destOrd="0" presId="urn:microsoft.com/office/officeart/2008/layout/VerticalCurvedList"/>
    <dgm:cxn modelId="{AB359EC1-BAF2-4632-B236-6E0BF42BF117}" type="presParOf" srcId="{233D6A6F-58E1-4597-B0F9-92F859146316}" destId="{705812FF-FDBA-4D37-8D23-088B20E2D019}" srcOrd="0" destOrd="0" presId="urn:microsoft.com/office/officeart/2008/layout/VerticalCurvedList"/>
    <dgm:cxn modelId="{DB8E68C2-F0BC-49C6-A076-6AF79F98E6A6}" type="presParOf" srcId="{7F8D3778-0065-40F7-9997-F25DCB863FC9}" destId="{845A1617-726B-4332-90BD-481CD3BE4909}" srcOrd="3" destOrd="0" presId="urn:microsoft.com/office/officeart/2008/layout/VerticalCurvedList"/>
    <dgm:cxn modelId="{91B80E28-83EB-42F5-B283-31631A95D5A4}" type="presParOf" srcId="{7F8D3778-0065-40F7-9997-F25DCB863FC9}" destId="{013B0C1B-AA8F-4B98-B072-A22A32AA4755}" srcOrd="4" destOrd="0" presId="urn:microsoft.com/office/officeart/2008/layout/VerticalCurvedList"/>
    <dgm:cxn modelId="{46A4B203-07BF-44FC-9956-7C1E50570711}" type="presParOf" srcId="{013B0C1B-AA8F-4B98-B072-A22A32AA4755}" destId="{28202923-CEB1-481B-B424-355B4262A8C2}" srcOrd="0" destOrd="0" presId="urn:microsoft.com/office/officeart/2008/layout/VerticalCurvedList"/>
    <dgm:cxn modelId="{C838115C-3263-4077-A2E0-E84C1C13EB66}" type="presParOf" srcId="{7F8D3778-0065-40F7-9997-F25DCB863FC9}" destId="{452C00C2-080B-4094-A8E6-216F4DB576DB}" srcOrd="5" destOrd="0" presId="urn:microsoft.com/office/officeart/2008/layout/VerticalCurvedList"/>
    <dgm:cxn modelId="{595D5CD2-6505-4CD3-AF53-F6E1907577AD}" type="presParOf" srcId="{7F8D3778-0065-40F7-9997-F25DCB863FC9}" destId="{66A3B017-F8A8-4F48-8A83-2CC9E78FCE6E}" srcOrd="6" destOrd="0" presId="urn:microsoft.com/office/officeart/2008/layout/VerticalCurvedList"/>
    <dgm:cxn modelId="{2464ACBA-09E4-4877-9242-DB561C21AA41}" type="presParOf" srcId="{66A3B017-F8A8-4F48-8A83-2CC9E78FCE6E}" destId="{F43788E5-B0DD-4A54-B424-50DBB2E702AC}" srcOrd="0" destOrd="0" presId="urn:microsoft.com/office/officeart/2008/layout/VerticalCurvedList"/>
    <dgm:cxn modelId="{2FD60A44-3EF7-42D4-8CFE-21E5DFF830EE}" type="presParOf" srcId="{7F8D3778-0065-40F7-9997-F25DCB863FC9}" destId="{5472AD3D-D2D1-477D-B5CF-1007545038B9}" srcOrd="7" destOrd="0" presId="urn:microsoft.com/office/officeart/2008/layout/VerticalCurvedList"/>
    <dgm:cxn modelId="{C7D69A46-6A98-4BCF-9733-7BA75AD8AA7B}" type="presParOf" srcId="{7F8D3778-0065-40F7-9997-F25DCB863FC9}" destId="{30F7CAEF-DF1E-4A73-AF6F-E3D7FB02E46F}" srcOrd="8" destOrd="0" presId="urn:microsoft.com/office/officeart/2008/layout/VerticalCurvedList"/>
    <dgm:cxn modelId="{67B32C4A-0BDB-4482-BEB5-A06193EDFA65}" type="presParOf" srcId="{30F7CAEF-DF1E-4A73-AF6F-E3D7FB02E46F}" destId="{E9AD1994-5A19-4F77-9D51-69256964D2B8}" srcOrd="0" destOrd="0" presId="urn:microsoft.com/office/officeart/2008/layout/VerticalCurvedList"/>
    <dgm:cxn modelId="{448EAA17-F5B3-4A13-8343-87B6CC9A0317}" type="presParOf" srcId="{7F8D3778-0065-40F7-9997-F25DCB863FC9}" destId="{F2CCB4B6-8E9B-4D55-8198-4ACC8B2ED92D}" srcOrd="9" destOrd="0" presId="urn:microsoft.com/office/officeart/2008/layout/VerticalCurvedList"/>
    <dgm:cxn modelId="{D356B504-26F9-4D1B-A74C-B1D94D13C26B}" type="presParOf" srcId="{7F8D3778-0065-40F7-9997-F25DCB863FC9}" destId="{E9F424A1-F93B-42A6-950C-6CBEDB4909A6}" srcOrd="10" destOrd="0" presId="urn:microsoft.com/office/officeart/2008/layout/VerticalCurvedList"/>
    <dgm:cxn modelId="{00718DDE-B0A8-43C0-B85A-935EB178D329}" type="presParOf" srcId="{E9F424A1-F93B-42A6-950C-6CBEDB4909A6}" destId="{F2342242-A4E3-446D-92CD-12A680C1CF9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3BEE7B-975B-4FBC-B982-6390FABD05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9FDC92F-6E3F-4A8E-AC61-88624284E9A5}">
      <dgm:prSet phldrT="[文本]" custT="1"/>
      <dgm:spPr/>
      <dgm:t>
        <a:bodyPr/>
        <a:lstStyle/>
        <a:p>
          <a:r>
            <a: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精神分裂症（</a:t>
          </a:r>
          <a:r>
            <a:rPr lang="en-US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Schizophrenia</a:t>
          </a:r>
          <a:r>
            <a: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</a:p>
      </dgm:t>
    </dgm:pt>
    <dgm:pt modelId="{C9570790-1B7D-4953-A597-B87459B7618F}" type="parTrans" cxnId="{C6CEF95C-1631-458F-A470-A0C5BF08C6E2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4306B37-C7AE-4AA8-A883-AFE2046FF52A}" type="sibTrans" cxnId="{C6CEF95C-1631-458F-A470-A0C5BF08C6E2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2DF0EE3-E197-4F87-BF2B-DC1CFD496EB8}" type="pres">
      <dgm:prSet presAssocID="{CF3BEE7B-975B-4FBC-B982-6390FABD050B}" presName="linear" presStyleCnt="0">
        <dgm:presLayoutVars>
          <dgm:animLvl val="lvl"/>
          <dgm:resizeHandles val="exact"/>
        </dgm:presLayoutVars>
      </dgm:prSet>
      <dgm:spPr/>
    </dgm:pt>
    <dgm:pt modelId="{5DE4B8F8-71AC-4545-BE7E-599EEF4B7A86}" type="pres">
      <dgm:prSet presAssocID="{B9FDC92F-6E3F-4A8E-AC61-88624284E9A5}" presName="parentText" presStyleLbl="node1" presStyleIdx="0" presStyleCnt="1" custScaleY="71855" custLinFactNeighborY="35141">
        <dgm:presLayoutVars>
          <dgm:chMax val="0"/>
          <dgm:bulletEnabled val="1"/>
        </dgm:presLayoutVars>
      </dgm:prSet>
      <dgm:spPr/>
    </dgm:pt>
  </dgm:ptLst>
  <dgm:cxnLst>
    <dgm:cxn modelId="{C6CEF95C-1631-458F-A470-A0C5BF08C6E2}" srcId="{CF3BEE7B-975B-4FBC-B982-6390FABD050B}" destId="{B9FDC92F-6E3F-4A8E-AC61-88624284E9A5}" srcOrd="0" destOrd="0" parTransId="{C9570790-1B7D-4953-A597-B87459B7618F}" sibTransId="{44306B37-C7AE-4AA8-A883-AFE2046FF52A}"/>
    <dgm:cxn modelId="{99DAAD92-C310-4266-A432-FA571126AF14}" type="presOf" srcId="{B9FDC92F-6E3F-4A8E-AC61-88624284E9A5}" destId="{5DE4B8F8-71AC-4545-BE7E-599EEF4B7A86}" srcOrd="0" destOrd="0" presId="urn:microsoft.com/office/officeart/2005/8/layout/vList2"/>
    <dgm:cxn modelId="{9ABA3594-E2BF-4122-B8A1-43FBA8DDCF48}" type="presOf" srcId="{CF3BEE7B-975B-4FBC-B982-6390FABD050B}" destId="{52DF0EE3-E197-4F87-BF2B-DC1CFD496EB8}" srcOrd="0" destOrd="0" presId="urn:microsoft.com/office/officeart/2005/8/layout/vList2"/>
    <dgm:cxn modelId="{6DE66611-43B6-4D80-B92A-73248613E5D1}" type="presParOf" srcId="{52DF0EE3-E197-4F87-BF2B-DC1CFD496EB8}" destId="{5DE4B8F8-71AC-4545-BE7E-599EEF4B7A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3FDE3-20E7-4BD7-9DD6-204E164FBDC6}">
      <dsp:nvSpPr>
        <dsp:cNvPr id="0" name=""/>
        <dsp:cNvSpPr/>
      </dsp:nvSpPr>
      <dsp:spPr>
        <a:xfrm>
          <a:off x="0" y="307804"/>
          <a:ext cx="8128000" cy="9007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心境障碍（</a:t>
          </a:r>
          <a:r>
            <a:rPr lang="en-US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Mood Disorder</a:t>
          </a:r>
          <a:r>
            <a: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</a:p>
      </dsp:txBody>
      <dsp:txXfrm>
        <a:off x="43971" y="351775"/>
        <a:ext cx="8040058" cy="8128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1" kern="1200" spc="-15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1" kern="1200" dirty="0">
            <a:solidFill>
              <a:schemeClr val="tx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kern="1200" dirty="0"/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kern="1200" dirty="0"/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/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kern="1200" dirty="0"/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kern="120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1" kern="1200" dirty="0">
            <a:solidFill>
              <a:schemeClr val="tx1"/>
            </a:solidFill>
          </a:endParaRPr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kern="1200" dirty="0"/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/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kern="1200" dirty="0"/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kern="120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1" kern="1200" dirty="0">
            <a:solidFill>
              <a:schemeClr val="tx1"/>
            </a:solidFill>
          </a:endParaRPr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kern="1200" dirty="0"/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kern="1200" dirty="0"/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kern="120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1" kern="1200" dirty="0">
              <a:solidFill>
                <a:schemeClr val="tx1"/>
              </a:solidFill>
            </a:rPr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kern="1200" dirty="0"/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7C737-006A-4CA6-AAFC-90CF982B22EC}">
      <dsp:nvSpPr>
        <dsp:cNvPr id="0" name=""/>
        <dsp:cNvSpPr/>
      </dsp:nvSpPr>
      <dsp:spPr>
        <a:xfrm>
          <a:off x="-5816593" y="-890223"/>
          <a:ext cx="6924770" cy="6924770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27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A320E-8288-4B0F-AF08-D67D07417B02}">
      <dsp:nvSpPr>
        <dsp:cNvPr id="0" name=""/>
        <dsp:cNvSpPr/>
      </dsp:nvSpPr>
      <dsp:spPr>
        <a:xfrm>
          <a:off x="484366" y="321417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心境障碍的概述和流行</a:t>
          </a:r>
          <a:r>
            <a:rPr lang="zh-CN" altLang="en-US" sz="3200" b="0" kern="1200" spc="-15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病</a:t>
          </a: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学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484366" y="321417"/>
        <a:ext cx="6404080" cy="643246"/>
      </dsp:txXfrm>
    </dsp:sp>
    <dsp:sp modelId="{705812FF-FDBA-4D37-8D23-088B20E2D019}">
      <dsp:nvSpPr>
        <dsp:cNvPr id="0" name=""/>
        <dsp:cNvSpPr/>
      </dsp:nvSpPr>
      <dsp:spPr>
        <a:xfrm>
          <a:off x="82337" y="241011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A1617-726B-4332-90BD-481CD3BE4909}">
      <dsp:nvSpPr>
        <dsp:cNvPr id="0" name=""/>
        <dsp:cNvSpPr/>
      </dsp:nvSpPr>
      <dsp:spPr>
        <a:xfrm>
          <a:off x="945297" y="1285977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心境障碍的病因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945297" y="1285977"/>
        <a:ext cx="5943148" cy="643246"/>
      </dsp:txXfrm>
    </dsp:sp>
    <dsp:sp modelId="{28202923-CEB1-481B-B424-355B4262A8C2}">
      <dsp:nvSpPr>
        <dsp:cNvPr id="0" name=""/>
        <dsp:cNvSpPr/>
      </dsp:nvSpPr>
      <dsp:spPr>
        <a:xfrm>
          <a:off x="543269" y="120557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C00C2-080B-4094-A8E6-216F4DB576DB}">
      <dsp:nvSpPr>
        <dsp:cNvPr id="0" name=""/>
        <dsp:cNvSpPr/>
      </dsp:nvSpPr>
      <dsp:spPr>
        <a:xfrm>
          <a:off x="1086766" y="2250538"/>
          <a:ext cx="58016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心境障碍的临床表现</a:t>
          </a:r>
          <a:endParaRPr lang="zh-CN" altLang="en-US" sz="3200" b="0" kern="1200" dirty="0">
            <a:solidFill>
              <a:schemeClr val="bg1"/>
            </a:solidFill>
          </a:endParaRPr>
        </a:p>
      </dsp:txBody>
      <dsp:txXfrm>
        <a:off x="1086766" y="2250538"/>
        <a:ext cx="5801680" cy="643246"/>
      </dsp:txXfrm>
    </dsp:sp>
    <dsp:sp modelId="{F43788E5-B0DD-4A54-B424-50DBB2E702AC}">
      <dsp:nvSpPr>
        <dsp:cNvPr id="0" name=""/>
        <dsp:cNvSpPr/>
      </dsp:nvSpPr>
      <dsp:spPr>
        <a:xfrm>
          <a:off x="684738" y="2170132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2AD3D-D2D1-477D-B5CF-1007545038B9}">
      <dsp:nvSpPr>
        <dsp:cNvPr id="0" name=""/>
        <dsp:cNvSpPr/>
      </dsp:nvSpPr>
      <dsp:spPr>
        <a:xfrm>
          <a:off x="945297" y="3215098"/>
          <a:ext cx="5943148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/>
            <a:buNone/>
          </a:pPr>
          <a:r>
            <a:rPr lang="zh-CN" altLang="en-US" sz="3200" b="0" kern="1200" dirty="0">
              <a:solidFill>
                <a:schemeClr val="bg1"/>
              </a:solidFill>
            </a:rPr>
            <a:t>心境障碍的诊断</a:t>
          </a:r>
        </a:p>
      </dsp:txBody>
      <dsp:txXfrm>
        <a:off x="945297" y="3215098"/>
        <a:ext cx="5943148" cy="643246"/>
      </dsp:txXfrm>
    </dsp:sp>
    <dsp:sp modelId="{E9AD1994-5A19-4F77-9D51-69256964D2B8}">
      <dsp:nvSpPr>
        <dsp:cNvPr id="0" name=""/>
        <dsp:cNvSpPr/>
      </dsp:nvSpPr>
      <dsp:spPr>
        <a:xfrm>
          <a:off x="543269" y="313469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CB4B6-8E9B-4D55-8198-4ACC8B2ED92D}">
      <dsp:nvSpPr>
        <dsp:cNvPr id="0" name=""/>
        <dsp:cNvSpPr/>
      </dsp:nvSpPr>
      <dsp:spPr>
        <a:xfrm>
          <a:off x="484366" y="4179659"/>
          <a:ext cx="6404080" cy="6432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57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b="1" kern="1200" dirty="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rPr>
            <a:t>心境障碍的治疗</a:t>
          </a:r>
          <a:endParaRPr lang="zh-CN" altLang="en-US" sz="3200" b="1" kern="1200" dirty="0">
            <a:solidFill>
              <a:schemeClr val="tx1"/>
            </a:solidFill>
          </a:endParaRPr>
        </a:p>
      </dsp:txBody>
      <dsp:txXfrm>
        <a:off x="484366" y="4179659"/>
        <a:ext cx="6404080" cy="643246"/>
      </dsp:txXfrm>
    </dsp:sp>
    <dsp:sp modelId="{F2342242-A4E3-446D-92CD-12A680C1CF94}">
      <dsp:nvSpPr>
        <dsp:cNvPr id="0" name=""/>
        <dsp:cNvSpPr/>
      </dsp:nvSpPr>
      <dsp:spPr>
        <a:xfrm>
          <a:off x="82337" y="4099253"/>
          <a:ext cx="804057" cy="804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E4B8F8-71AC-4545-BE7E-599EEF4B7A86}">
      <dsp:nvSpPr>
        <dsp:cNvPr id="0" name=""/>
        <dsp:cNvSpPr/>
      </dsp:nvSpPr>
      <dsp:spPr>
        <a:xfrm>
          <a:off x="0" y="1518022"/>
          <a:ext cx="8128000" cy="8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精神分裂症（</a:t>
          </a:r>
          <a:r>
            <a:rPr lang="en-US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Schizophrenia</a:t>
          </a:r>
          <a:r>
            <a:rPr lang="zh-CN" altLang="en-US" sz="4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</a:p>
      </dsp:txBody>
      <dsp:txXfrm>
        <a:off x="42025" y="1560047"/>
        <a:ext cx="8043950" cy="776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30719-AD4D-461A-94C8-00467A47B5BB}" type="datetimeFigureOut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3A5D6-09A1-46B6-9373-E46839B5C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95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1282D-5F9D-49E4-8640-95869B09F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1282D-5F9D-49E4-8640-95869B09F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伤残调整生命年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53A5D6-09A1-46B6-9373-E46839B5C59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740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D1282D-5F9D-49E4-8640-95869B09F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787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36760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F864A9E-36DC-4AB8-9E62-38CC77371E81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1467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FFE43DC-3E7F-4729-90D7-175E4B0B860F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54170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575C9165-BF34-4D7C-ACDF-07C0D130FD8F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48456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28CDAD71-2C30-4FFF-A640-F0177B989117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88113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9448ACB-2724-4539-BB9F-DE58973138D6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1504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608175-F22A-45B4-B25E-C4C31F362BA1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60738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A507993F-478A-4FDC-BA4C-9529996D7E3A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01616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AED6424-B6EA-4498-A754-3C78973BF533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32445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C344E74-2821-4308-BF61-88B54F27B340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54339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CC11B2A-E955-47DB-90C6-636D3FD660EC}" type="datetime1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87203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330200" y="110069"/>
            <a:ext cx="10515600" cy="829733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46A8E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r>
              <a:t>标题文本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30190" y="6187441"/>
            <a:ext cx="8954452" cy="538481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0" indent="4572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2pPr>
            <a:lvl3pPr marL="0" indent="9144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3pPr>
            <a:lvl4pPr marL="0" indent="13716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4pPr>
            <a:lvl5pPr marL="0" indent="1828800">
              <a:buSzTx/>
              <a:buFontTx/>
              <a:buNone/>
              <a:defRPr sz="1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173" y="3759201"/>
            <a:ext cx="1372616" cy="189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2898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6013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37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1731645" y="1849466"/>
            <a:ext cx="8728710" cy="13573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精神科常见疾病的诊疗进展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2895600" y="4113716"/>
            <a:ext cx="6400800" cy="1357322"/>
          </a:xfrm>
        </p:spPr>
        <p:txBody>
          <a:bodyPr>
            <a:normAutofit fontScale="85000" lnSpcReduction="10000"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首都医科大学附属北京安定医院  郭小兵</a:t>
            </a: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2021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</a:t>
            </a:r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19</a:t>
            </a: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日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90D6E5C-1C1B-4537-AC82-9A08B1856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精神科常见疾病的诊疗进展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5196E781-5CE6-4588-8648-3A7BAF4CA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4466120"/>
              </p:ext>
            </p:extLst>
          </p:nvPr>
        </p:nvGraphicFramePr>
        <p:xfrm>
          <a:off x="2032000" y="1881963"/>
          <a:ext cx="8128000" cy="4256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D159DD6-06CC-4152-BA58-F901B7F3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305A9E6-4336-4A5C-8E86-34B600D8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888DC00-A522-4D27-8C1F-C7940240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来自明星的困扰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17D363E-ADC7-4E7E-889B-620FC290BEB7}"/>
              </a:ext>
            </a:extLst>
          </p:cNvPr>
          <p:cNvGrpSpPr/>
          <p:nvPr/>
        </p:nvGrpSpPr>
        <p:grpSpPr>
          <a:xfrm>
            <a:off x="775665" y="994212"/>
            <a:ext cx="4769670" cy="2559809"/>
            <a:chOff x="2235708" y="1338834"/>
            <a:chExt cx="7285619" cy="4180332"/>
          </a:xfrm>
        </p:grpSpPr>
        <p:pic>
          <p:nvPicPr>
            <p:cNvPr id="5" name="object 2">
              <a:extLst>
                <a:ext uri="{FF2B5EF4-FFF2-40B4-BE49-F238E27FC236}">
                  <a16:creationId xmlns:a16="http://schemas.microsoft.com/office/drawing/2014/main" id="{8A8EA46E-8529-4415-AF86-B7DCFC7B495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5708" y="1530424"/>
              <a:ext cx="4436364" cy="1028700"/>
            </a:xfrm>
            <a:prstGeom prst="rect">
              <a:avLst/>
            </a:prstGeom>
          </p:spPr>
        </p:pic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9690F239-003A-45A2-90D9-971FDAA5C98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8859" y="2643099"/>
              <a:ext cx="4363213" cy="2507801"/>
            </a:xfrm>
            <a:prstGeom prst="rect">
              <a:avLst/>
            </a:prstGeom>
          </p:spPr>
        </p:pic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8BA2B6FF-C218-4DAB-8E7A-D180F49F958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1551" y="1338834"/>
              <a:ext cx="2779776" cy="4180332"/>
            </a:xfrm>
            <a:prstGeom prst="rect">
              <a:avLst/>
            </a:prstGeom>
          </p:spPr>
        </p:pic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8BA03335-C742-4A09-8F12-3123DB60DF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665" y="3655242"/>
            <a:ext cx="4813921" cy="1979677"/>
          </a:xfrm>
          <a:prstGeom prst="rect">
            <a:avLst/>
          </a:prstGeom>
        </p:spPr>
      </p:pic>
      <p:grpSp>
        <p:nvGrpSpPr>
          <p:cNvPr id="9" name="object 2">
            <a:extLst>
              <a:ext uri="{FF2B5EF4-FFF2-40B4-BE49-F238E27FC236}">
                <a16:creationId xmlns:a16="http://schemas.microsoft.com/office/drawing/2014/main" id="{0F296337-0AFD-443A-947A-70F0D45A50C6}"/>
              </a:ext>
            </a:extLst>
          </p:cNvPr>
          <p:cNvGrpSpPr/>
          <p:nvPr/>
        </p:nvGrpSpPr>
        <p:grpSpPr>
          <a:xfrm>
            <a:off x="6003057" y="1806996"/>
            <a:ext cx="5458763" cy="3494050"/>
            <a:chOff x="867155" y="1700783"/>
            <a:chExt cx="7586980" cy="4608830"/>
          </a:xfrm>
        </p:grpSpPr>
        <p:pic>
          <p:nvPicPr>
            <p:cNvPr id="10" name="object 3">
              <a:extLst>
                <a:ext uri="{FF2B5EF4-FFF2-40B4-BE49-F238E27FC236}">
                  <a16:creationId xmlns:a16="http://schemas.microsoft.com/office/drawing/2014/main" id="{4FC4BF4B-5C55-42EF-9A9F-1D35C01C892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6384" y="1844039"/>
              <a:ext cx="3857244" cy="2572512"/>
            </a:xfrm>
            <a:prstGeom prst="rect">
              <a:avLst/>
            </a:prstGeom>
          </p:spPr>
        </p:pic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21C29C38-8C54-4834-8343-4344A12B6C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7155" y="1700783"/>
              <a:ext cx="3695700" cy="4608576"/>
            </a:xfrm>
            <a:prstGeom prst="rect">
              <a:avLst/>
            </a:prstGeom>
          </p:spPr>
        </p:pic>
      </p:grp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AE1ACDE-EA19-409D-BBBD-62A1660E0C13}"/>
              </a:ext>
            </a:extLst>
          </p:cNvPr>
          <p:cNvCxnSpPr/>
          <p:nvPr/>
        </p:nvCxnSpPr>
        <p:spPr>
          <a:xfrm>
            <a:off x="730180" y="3554021"/>
            <a:ext cx="5025935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950D1CA-AAD3-4F82-AEE4-344E32930D98}"/>
              </a:ext>
            </a:extLst>
          </p:cNvPr>
          <p:cNvCxnSpPr/>
          <p:nvPr/>
        </p:nvCxnSpPr>
        <p:spPr>
          <a:xfrm>
            <a:off x="5764279" y="1213586"/>
            <a:ext cx="0" cy="46291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6FAB6785-6BF0-4686-BE50-9CFD99DC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485245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什么是心境障碍？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E54DE051-CBF2-4505-A91A-9E3C93C0355D}"/>
              </a:ext>
            </a:extLst>
          </p:cNvPr>
          <p:cNvSpPr txBox="1"/>
          <p:nvPr/>
        </p:nvSpPr>
        <p:spPr>
          <a:xfrm>
            <a:off x="1942639" y="1246165"/>
            <a:ext cx="8306722" cy="418916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355600" indent="-343535">
              <a:spcBef>
                <a:spcPts val="1540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sz="2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又称情感性精神障碍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55600" indent="-343535">
              <a:spcBef>
                <a:spcPts val="1445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以显著而持久的心境高涨或低落为主要表现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55600" marR="311150" indent="-343535">
              <a:lnSpc>
                <a:spcPct val="130000"/>
              </a:lnSpc>
              <a:spcBef>
                <a:spcPts val="575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常伴有相应的认知、行为、心理生理学和人际关系方 面的改变或紊乱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55600" indent="-343535">
              <a:spcBef>
                <a:spcPts val="1440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严重时伴发精神病性症状、冲动攻击、自伤自杀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355600" marR="5080" indent="-343535">
              <a:lnSpc>
                <a:spcPct val="130000"/>
              </a:lnSpc>
              <a:spcBef>
                <a:spcPts val="575"/>
              </a:spcBef>
              <a:buFont typeface="Wingdings" panose="05000000000000000000" pitchFamily="2" charset="2"/>
              <a:buChar char="ü"/>
              <a:tabLst>
                <a:tab pos="355600" algn="l"/>
                <a:tab pos="356235" algn="l"/>
              </a:tabLst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大部分具有反复发作的特点，间歇期可达到完全缓解。</a:t>
            </a: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有些患者病程迁延慢性化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08F78A-5C0D-4D02-8B0C-DDDFB1967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71016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正常情绪和心境障碍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D4BAB76-477F-47F6-BBD1-F878D9003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160" y="1109271"/>
            <a:ext cx="7937680" cy="4639458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CBA790-7BA8-408A-A767-6D9FCDBB1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99585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心境障碍谱系的表现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2B36004-D475-447D-B8D9-F2DD51A95DC6}"/>
              </a:ext>
            </a:extLst>
          </p:cNvPr>
          <p:cNvSpPr txBox="1"/>
          <p:nvPr/>
        </p:nvSpPr>
        <p:spPr>
          <a:xfrm>
            <a:off x="2450742" y="1692920"/>
            <a:ext cx="6213034" cy="33528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两种心境极端表现</a:t>
            </a:r>
          </a:p>
          <a:p>
            <a:pPr marL="756285" lvl="1" indent="-287020">
              <a:spcBef>
                <a:spcPts val="2105"/>
              </a:spcBef>
              <a:buFont typeface="Arial" panose="020B0604020202020204"/>
              <a:buChar char="–"/>
              <a:tabLst>
                <a:tab pos="756920" algn="l"/>
              </a:tabLst>
            </a:pPr>
            <a:r>
              <a:rPr sz="24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重性抑郁发作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spcBef>
                <a:spcPts val="2015"/>
              </a:spcBef>
              <a:buFont typeface="Arial" panose="020B0604020202020204"/>
              <a:buChar char="–"/>
              <a:tabLst>
                <a:tab pos="756920" algn="l"/>
              </a:tabLst>
            </a:pPr>
            <a:r>
              <a:rPr sz="24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躁狂发作</a:t>
            </a:r>
            <a:endParaRPr sz="24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469900" indent="-457200">
              <a:spcBef>
                <a:spcPts val="133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心境障碍谱系</a:t>
            </a:r>
          </a:p>
          <a:p>
            <a:pPr marL="756285" lvl="1" indent="-287020">
              <a:spcBef>
                <a:spcPts val="1200"/>
              </a:spcBef>
              <a:buFont typeface="Arial" panose="020B0604020202020204"/>
              <a:buChar char="–"/>
              <a:tabLst>
                <a:tab pos="756920" algn="l"/>
              </a:tabLst>
            </a:pPr>
            <a:r>
              <a:rPr sz="2400" b="1" spc="-5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单相谱系</a:t>
            </a: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：抑郁症</a:t>
            </a:r>
            <a:endParaRPr sz="24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56285" lvl="1" indent="-287020">
              <a:spcBef>
                <a:spcPts val="1200"/>
              </a:spcBef>
              <a:buFont typeface="Arial" panose="020B0604020202020204"/>
              <a:buChar char="–"/>
              <a:tabLst>
                <a:tab pos="756920" algn="l"/>
              </a:tabLst>
            </a:pPr>
            <a:r>
              <a:rPr sz="2400" b="1" spc="-5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双相谱系</a:t>
            </a: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：双相情感障碍</a:t>
            </a:r>
            <a:endParaRPr sz="24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274BE6-C632-4DBE-845C-170EE040D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12289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流行病学</a:t>
            </a:r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7C691618-5BEE-46AE-8A80-DC7314018B2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4388" y="1248341"/>
            <a:ext cx="8163729" cy="2133600"/>
          </a:xfrm>
          <a:prstGeom prst="rect">
            <a:avLst/>
          </a:prstGeom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48962975-66E4-4018-89D3-2138FA1ADF3D}"/>
              </a:ext>
            </a:extLst>
          </p:cNvPr>
          <p:cNvSpPr txBox="1"/>
          <p:nvPr/>
        </p:nvSpPr>
        <p:spPr>
          <a:xfrm>
            <a:off x="2383921" y="3526224"/>
            <a:ext cx="8009981" cy="20413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12065" indent="-28575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Ø"/>
            </a:pPr>
            <a:r>
              <a:rPr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中国精神卫生调查于</a:t>
            </a:r>
            <a:r>
              <a:rPr spc="-5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2012</a:t>
            </a:r>
            <a:r>
              <a:rPr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年正式立项并启动，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调查对象为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18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岁及以上城乡社区常住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6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个月以上的居民，调查地区为中国（除香港、澳门、台湾地区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）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31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个省自治区直辖市，纳入样本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32522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人。结果显示：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终生患病率各类心境障碍为7.</a:t>
            </a:r>
            <a:r>
              <a:rPr b="1" spc="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4%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，抑郁障碍为6.</a:t>
            </a:r>
            <a:r>
              <a:rPr b="1" spc="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9%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，双相障碍为0.</a:t>
            </a:r>
            <a:r>
              <a:rPr b="1" spc="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6</a:t>
            </a:r>
            <a:r>
              <a:rPr b="1" spc="-1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%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（双相</a:t>
            </a:r>
            <a:r>
              <a:rPr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I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型0.</a:t>
            </a:r>
            <a:r>
              <a:rPr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4</a:t>
            </a:r>
            <a:r>
              <a:rPr b="1" spc="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%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，双相</a:t>
            </a:r>
            <a:r>
              <a:rPr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II</a:t>
            </a:r>
            <a:r>
              <a:rPr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型＜0.1%）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B5CF353B-CF83-4187-975B-93D0CA504BEC}"/>
              </a:ext>
            </a:extLst>
          </p:cNvPr>
          <p:cNvSpPr txBox="1"/>
          <p:nvPr/>
        </p:nvSpPr>
        <p:spPr>
          <a:xfrm>
            <a:off x="7580868" y="6626794"/>
            <a:ext cx="34385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spc="-5" dirty="0">
                <a:latin typeface="微软雅黑" panose="020B0503020204020204" charset="-122"/>
                <a:cs typeface="微软雅黑" panose="020B0503020204020204" charset="-122"/>
              </a:rPr>
              <a:t>Huang YQ, et al. </a:t>
            </a:r>
            <a:r>
              <a:rPr sz="1000" spc="-5" dirty="0">
                <a:latin typeface="Arial" panose="020B0604020202020204"/>
                <a:cs typeface="Arial" panose="020B0604020202020204"/>
              </a:rPr>
              <a:t>Lancet </a:t>
            </a:r>
            <a:r>
              <a:rPr sz="1000" spc="-10" dirty="0">
                <a:latin typeface="Arial" panose="020B0604020202020204"/>
                <a:cs typeface="Arial" panose="020B0604020202020204"/>
              </a:rPr>
              <a:t>Psychiatry. </a:t>
            </a:r>
            <a:r>
              <a:rPr sz="1000" spc="-5" dirty="0">
                <a:latin typeface="Arial" panose="020B0604020202020204"/>
                <a:cs typeface="Arial" panose="020B0604020202020204"/>
              </a:rPr>
              <a:t>2019</a:t>
            </a:r>
            <a:r>
              <a:rPr sz="1000" spc="50" dirty="0">
                <a:latin typeface="Arial" panose="020B0604020202020204"/>
                <a:cs typeface="Arial" panose="020B0604020202020204"/>
              </a:rPr>
              <a:t> </a:t>
            </a:r>
            <a:r>
              <a:rPr sz="1000" spc="-5" dirty="0">
                <a:latin typeface="Arial" panose="020B0604020202020204"/>
                <a:cs typeface="Arial" panose="020B0604020202020204"/>
              </a:rPr>
              <a:t>Mar;6(3):211-224.</a:t>
            </a:r>
            <a:endParaRPr sz="10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760924-0447-45C1-AA70-C314B8F5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3544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了解抑郁症</a:t>
            </a: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B46055A2-ECF8-4E87-94DE-7F05111F575C}"/>
              </a:ext>
            </a:extLst>
          </p:cNvPr>
          <p:cNvGrpSpPr/>
          <p:nvPr/>
        </p:nvGrpSpPr>
        <p:grpSpPr>
          <a:xfrm>
            <a:off x="1895856" y="1805399"/>
            <a:ext cx="8304784" cy="3465576"/>
            <a:chOff x="371856" y="2042160"/>
            <a:chExt cx="8304784" cy="3465576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15841080-433A-44FD-B474-79ED23C9C69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8823" y="2042160"/>
              <a:ext cx="5948172" cy="3465576"/>
            </a:xfrm>
            <a:prstGeom prst="rect">
              <a:avLst/>
            </a:prstGeom>
          </p:spPr>
        </p:pic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E6B6C8CF-74C0-46D0-B14F-9CCAF1EB0E32}"/>
                </a:ext>
              </a:extLst>
            </p:cNvPr>
            <p:cNvSpPr/>
            <p:nvPr/>
          </p:nvSpPr>
          <p:spPr>
            <a:xfrm>
              <a:off x="397764" y="2636520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2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19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19"/>
                  </a:lnTo>
                  <a:lnTo>
                    <a:pt x="3918712" y="655319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2" y="546100"/>
                  </a:lnTo>
                  <a:lnTo>
                    <a:pt x="4027932" y="109219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2" y="0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全世界抑郁症患者</a:t>
              </a:r>
              <a:r>
                <a:rPr lang="en-US" altLang="zh-CN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3.5</a:t>
              </a: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亿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endParaRPr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A84202C-8F10-41C4-B280-3E09A115AF0B}"/>
                </a:ext>
              </a:extLst>
            </p:cNvPr>
            <p:cNvSpPr/>
            <p:nvPr/>
          </p:nvSpPr>
          <p:spPr>
            <a:xfrm>
              <a:off x="4648200" y="2628900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1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20"/>
                  </a:lnTo>
                  <a:lnTo>
                    <a:pt x="3918711" y="655320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1" y="546100"/>
                  </a:lnTo>
                  <a:lnTo>
                    <a:pt x="4027931" y="109220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1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女性患病率约为男性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2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倍</a:t>
              </a: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5F46C41A-6C09-4FD8-81A2-4AB91A9EC222}"/>
                </a:ext>
              </a:extLst>
            </p:cNvPr>
            <p:cNvSpPr/>
            <p:nvPr/>
          </p:nvSpPr>
          <p:spPr>
            <a:xfrm>
              <a:off x="371856" y="3630168"/>
              <a:ext cx="4053840" cy="657225"/>
            </a:xfrm>
            <a:custGeom>
              <a:avLst/>
              <a:gdLst/>
              <a:ahLst/>
              <a:cxnLst/>
              <a:rect l="l" t="t" r="r" b="b"/>
              <a:pathLst>
                <a:path w="4053840" h="657225">
                  <a:moveTo>
                    <a:pt x="3944366" y="0"/>
                  </a:moveTo>
                  <a:lnTo>
                    <a:pt x="109473" y="0"/>
                  </a:lnTo>
                  <a:lnTo>
                    <a:pt x="66860" y="8604"/>
                  </a:lnTo>
                  <a:lnTo>
                    <a:pt x="32062" y="32067"/>
                  </a:lnTo>
                  <a:lnTo>
                    <a:pt x="8602" y="66865"/>
                  </a:lnTo>
                  <a:lnTo>
                    <a:pt x="0" y="109473"/>
                  </a:lnTo>
                  <a:lnTo>
                    <a:pt x="0" y="547369"/>
                  </a:lnTo>
                  <a:lnTo>
                    <a:pt x="8602" y="589978"/>
                  </a:lnTo>
                  <a:lnTo>
                    <a:pt x="32062" y="624776"/>
                  </a:lnTo>
                  <a:lnTo>
                    <a:pt x="66860" y="648239"/>
                  </a:lnTo>
                  <a:lnTo>
                    <a:pt x="109473" y="656843"/>
                  </a:lnTo>
                  <a:lnTo>
                    <a:pt x="3944366" y="656843"/>
                  </a:lnTo>
                  <a:lnTo>
                    <a:pt x="3986974" y="648239"/>
                  </a:lnTo>
                  <a:lnTo>
                    <a:pt x="4021772" y="624776"/>
                  </a:lnTo>
                  <a:lnTo>
                    <a:pt x="4045235" y="589978"/>
                  </a:lnTo>
                  <a:lnTo>
                    <a:pt x="4053840" y="547369"/>
                  </a:lnTo>
                  <a:lnTo>
                    <a:pt x="4053840" y="109473"/>
                  </a:lnTo>
                  <a:lnTo>
                    <a:pt x="4045235" y="66865"/>
                  </a:lnTo>
                  <a:lnTo>
                    <a:pt x="4021772" y="32067"/>
                  </a:lnTo>
                  <a:lnTo>
                    <a:pt x="3986974" y="8604"/>
                  </a:lnTo>
                  <a:lnTo>
                    <a:pt x="3944366" y="0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因抑郁症全世界每年损</a:t>
              </a:r>
              <a:r>
                <a:rPr lang="zh-CN" altLang="en-US" sz="2000" spc="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失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2%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至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5%</a:t>
              </a: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</a:t>
              </a:r>
              <a:r>
                <a:rPr lang="zh-CN" altLang="en-US" sz="2000" spc="-18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产           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   值，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DALYs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首要原因</a:t>
              </a:r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EFDDFE60-5677-4622-993D-32426E4CCBB1}"/>
                </a:ext>
              </a:extLst>
            </p:cNvPr>
            <p:cNvSpPr/>
            <p:nvPr/>
          </p:nvSpPr>
          <p:spPr>
            <a:xfrm>
              <a:off x="4648200" y="4651248"/>
              <a:ext cx="4028440" cy="654050"/>
            </a:xfrm>
            <a:custGeom>
              <a:avLst/>
              <a:gdLst/>
              <a:ahLst/>
              <a:cxnLst/>
              <a:rect l="l" t="t" r="r" b="b"/>
              <a:pathLst>
                <a:path w="4028440" h="654050">
                  <a:moveTo>
                    <a:pt x="3918966" y="0"/>
                  </a:moveTo>
                  <a:lnTo>
                    <a:pt x="108965" y="0"/>
                  </a:lnTo>
                  <a:lnTo>
                    <a:pt x="66544" y="8560"/>
                  </a:lnTo>
                  <a:lnTo>
                    <a:pt x="31908" y="31908"/>
                  </a:lnTo>
                  <a:lnTo>
                    <a:pt x="8560" y="66544"/>
                  </a:lnTo>
                  <a:lnTo>
                    <a:pt x="0" y="108965"/>
                  </a:lnTo>
                  <a:lnTo>
                    <a:pt x="0" y="544829"/>
                  </a:lnTo>
                  <a:lnTo>
                    <a:pt x="8560" y="587251"/>
                  </a:lnTo>
                  <a:lnTo>
                    <a:pt x="31908" y="621887"/>
                  </a:lnTo>
                  <a:lnTo>
                    <a:pt x="66544" y="645235"/>
                  </a:lnTo>
                  <a:lnTo>
                    <a:pt x="108965" y="653795"/>
                  </a:lnTo>
                  <a:lnTo>
                    <a:pt x="3918966" y="653795"/>
                  </a:lnTo>
                  <a:lnTo>
                    <a:pt x="3961387" y="645235"/>
                  </a:lnTo>
                  <a:lnTo>
                    <a:pt x="3996023" y="621887"/>
                  </a:lnTo>
                  <a:lnTo>
                    <a:pt x="4019371" y="587251"/>
                  </a:lnTo>
                  <a:lnTo>
                    <a:pt x="4027931" y="544829"/>
                  </a:lnTo>
                  <a:lnTo>
                    <a:pt x="4027931" y="108965"/>
                  </a:lnTo>
                  <a:lnTo>
                    <a:pt x="4019371" y="66544"/>
                  </a:lnTo>
                  <a:lnTo>
                    <a:pt x="3996023" y="31908"/>
                  </a:lnTo>
                  <a:lnTo>
                    <a:pt x="3961387" y="8560"/>
                  </a:lnTo>
                  <a:lnTo>
                    <a:pt x="3918966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60%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的病人不知道自己患了抑郁症，只有不到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10%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的人接受了相关的药物治</a:t>
              </a:r>
              <a:r>
                <a:rPr lang="zh-CN" altLang="en-US" spc="-9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疗</a:t>
              </a:r>
              <a:endPara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bject 13">
              <a:extLst>
                <a:ext uri="{FF2B5EF4-FFF2-40B4-BE49-F238E27FC236}">
                  <a16:creationId xmlns:a16="http://schemas.microsoft.com/office/drawing/2014/main" id="{9BDC5E1E-C3B6-49CB-AFA8-8E3C53D41356}"/>
                </a:ext>
              </a:extLst>
            </p:cNvPr>
            <p:cNvSpPr/>
            <p:nvPr/>
          </p:nvSpPr>
          <p:spPr>
            <a:xfrm>
              <a:off x="4648200" y="3607308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1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20"/>
                  </a:lnTo>
                  <a:lnTo>
                    <a:pt x="3918711" y="655320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1" y="546100"/>
                  </a:lnTo>
                  <a:lnTo>
                    <a:pt x="4027931" y="109220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1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全球处方量最多的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10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种药品中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抗抑郁药占</a:t>
              </a:r>
              <a:r>
                <a:rPr lang="zh-CN" altLang="en-US" sz="2000" spc="-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了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3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种</a:t>
              </a:r>
            </a:p>
          </p:txBody>
        </p:sp>
      </p:grpSp>
      <p:sp>
        <p:nvSpPr>
          <p:cNvPr id="22" name="object 16">
            <a:extLst>
              <a:ext uri="{FF2B5EF4-FFF2-40B4-BE49-F238E27FC236}">
                <a16:creationId xmlns:a16="http://schemas.microsoft.com/office/drawing/2014/main" id="{331F92CC-F1F9-42E3-943E-1243646941D5}"/>
              </a:ext>
            </a:extLst>
          </p:cNvPr>
          <p:cNvSpPr/>
          <p:nvPr/>
        </p:nvSpPr>
        <p:spPr>
          <a:xfrm>
            <a:off x="1921763" y="4387054"/>
            <a:ext cx="4028440" cy="657225"/>
          </a:xfrm>
          <a:custGeom>
            <a:avLst/>
            <a:gdLst/>
            <a:ahLst/>
            <a:cxnLst/>
            <a:rect l="l" t="t" r="r" b="b"/>
            <a:pathLst>
              <a:path w="4028440" h="657225">
                <a:moveTo>
                  <a:pt x="3918458" y="0"/>
                </a:moveTo>
                <a:lnTo>
                  <a:pt x="109473" y="0"/>
                </a:lnTo>
                <a:lnTo>
                  <a:pt x="66860" y="8604"/>
                </a:lnTo>
                <a:lnTo>
                  <a:pt x="32062" y="32067"/>
                </a:lnTo>
                <a:lnTo>
                  <a:pt x="8602" y="66865"/>
                </a:lnTo>
                <a:lnTo>
                  <a:pt x="0" y="109473"/>
                </a:lnTo>
                <a:lnTo>
                  <a:pt x="0" y="547369"/>
                </a:lnTo>
                <a:lnTo>
                  <a:pt x="8602" y="589978"/>
                </a:lnTo>
                <a:lnTo>
                  <a:pt x="32062" y="624776"/>
                </a:lnTo>
                <a:lnTo>
                  <a:pt x="66860" y="648239"/>
                </a:lnTo>
                <a:lnTo>
                  <a:pt x="109473" y="656843"/>
                </a:lnTo>
                <a:lnTo>
                  <a:pt x="3918458" y="656843"/>
                </a:lnTo>
                <a:lnTo>
                  <a:pt x="3961066" y="648239"/>
                </a:lnTo>
                <a:lnTo>
                  <a:pt x="3995864" y="624776"/>
                </a:lnTo>
                <a:lnTo>
                  <a:pt x="4019327" y="589978"/>
                </a:lnTo>
                <a:lnTo>
                  <a:pt x="4027932" y="547369"/>
                </a:lnTo>
                <a:lnTo>
                  <a:pt x="4027932" y="109473"/>
                </a:lnTo>
                <a:lnTo>
                  <a:pt x="4019327" y="66865"/>
                </a:lnTo>
                <a:lnTo>
                  <a:pt x="3995864" y="32067"/>
                </a:lnTo>
                <a:lnTo>
                  <a:pt x="3961066" y="8604"/>
                </a:lnTo>
                <a:lnTo>
                  <a:pt x="3918458" y="0"/>
                </a:lnTo>
                <a:close/>
              </a:path>
            </a:pathLst>
          </a:custGeom>
          <a:solidFill>
            <a:srgbClr val="FF0000">
              <a:alpha val="70195"/>
            </a:srgbClr>
          </a:solidFill>
        </p:spPr>
        <p:txBody>
          <a:bodyPr wrap="square" lIns="0" tIns="0" rIns="0" bIns="0" rtlCol="0" anchor="ctr" anchorCtr="1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10%~15%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严重患者最终会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死于自杀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F6F8F5-BDBC-4608-9492-7D05F35F3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48258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了解双相障碍</a:t>
            </a: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B46055A2-ECF8-4E87-94DE-7F05111F575C}"/>
              </a:ext>
            </a:extLst>
          </p:cNvPr>
          <p:cNvGrpSpPr/>
          <p:nvPr/>
        </p:nvGrpSpPr>
        <p:grpSpPr>
          <a:xfrm>
            <a:off x="1921763" y="1449659"/>
            <a:ext cx="8304784" cy="4003287"/>
            <a:chOff x="371856" y="2042160"/>
            <a:chExt cx="8304784" cy="3465576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15841080-433A-44FD-B474-79ED23C9C69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8823" y="2042160"/>
              <a:ext cx="5948172" cy="3465576"/>
            </a:xfrm>
            <a:prstGeom prst="rect">
              <a:avLst/>
            </a:prstGeom>
          </p:spPr>
        </p:pic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E6B6C8CF-74C0-46D0-B14F-9CCAF1EB0E32}"/>
                </a:ext>
              </a:extLst>
            </p:cNvPr>
            <p:cNvSpPr/>
            <p:nvPr/>
          </p:nvSpPr>
          <p:spPr>
            <a:xfrm>
              <a:off x="397764" y="2636520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2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19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19"/>
                  </a:lnTo>
                  <a:lnTo>
                    <a:pt x="3918712" y="655319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2" y="546100"/>
                  </a:lnTo>
                  <a:lnTo>
                    <a:pt x="4027932" y="109219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2" y="0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全球双相障碍患者</a:t>
              </a:r>
              <a:r>
                <a:rPr lang="en-US" altLang="zh-CN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4880</a:t>
              </a: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万</a:t>
              </a:r>
              <a:r>
                <a:rPr lang="en-US" altLang="zh-CN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(2013)</a:t>
              </a:r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A84202C-8F10-41C4-B280-3E09A115AF0B}"/>
                </a:ext>
              </a:extLst>
            </p:cNvPr>
            <p:cNvSpPr/>
            <p:nvPr/>
          </p:nvSpPr>
          <p:spPr>
            <a:xfrm>
              <a:off x="4648200" y="2628900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1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20"/>
                  </a:lnTo>
                  <a:lnTo>
                    <a:pt x="3918711" y="655320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1" y="546100"/>
                  </a:lnTo>
                  <a:lnTo>
                    <a:pt x="4027931" y="109220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1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患病率男性：女性≈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0.8:1</a:t>
              </a:r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5F46C41A-6C09-4FD8-81A2-4AB91A9EC222}"/>
                </a:ext>
              </a:extLst>
            </p:cNvPr>
            <p:cNvSpPr/>
            <p:nvPr/>
          </p:nvSpPr>
          <p:spPr>
            <a:xfrm>
              <a:off x="371856" y="3630168"/>
              <a:ext cx="4053840" cy="657225"/>
            </a:xfrm>
            <a:custGeom>
              <a:avLst/>
              <a:gdLst/>
              <a:ahLst/>
              <a:cxnLst/>
              <a:rect l="l" t="t" r="r" b="b"/>
              <a:pathLst>
                <a:path w="4053840" h="657225">
                  <a:moveTo>
                    <a:pt x="3944366" y="0"/>
                  </a:moveTo>
                  <a:lnTo>
                    <a:pt x="109473" y="0"/>
                  </a:lnTo>
                  <a:lnTo>
                    <a:pt x="66860" y="8604"/>
                  </a:lnTo>
                  <a:lnTo>
                    <a:pt x="32062" y="32067"/>
                  </a:lnTo>
                  <a:lnTo>
                    <a:pt x="8602" y="66865"/>
                  </a:lnTo>
                  <a:lnTo>
                    <a:pt x="0" y="109473"/>
                  </a:lnTo>
                  <a:lnTo>
                    <a:pt x="0" y="547369"/>
                  </a:lnTo>
                  <a:lnTo>
                    <a:pt x="8602" y="589978"/>
                  </a:lnTo>
                  <a:lnTo>
                    <a:pt x="32062" y="624776"/>
                  </a:lnTo>
                  <a:lnTo>
                    <a:pt x="66860" y="648239"/>
                  </a:lnTo>
                  <a:lnTo>
                    <a:pt x="109473" y="656843"/>
                  </a:lnTo>
                  <a:lnTo>
                    <a:pt x="3944366" y="656843"/>
                  </a:lnTo>
                  <a:lnTo>
                    <a:pt x="3986974" y="648239"/>
                  </a:lnTo>
                  <a:lnTo>
                    <a:pt x="4021772" y="624776"/>
                  </a:lnTo>
                  <a:lnTo>
                    <a:pt x="4045235" y="589978"/>
                  </a:lnTo>
                  <a:lnTo>
                    <a:pt x="4053840" y="547369"/>
                  </a:lnTo>
                  <a:lnTo>
                    <a:pt x="4053840" y="109473"/>
                  </a:lnTo>
                  <a:lnTo>
                    <a:pt x="4045235" y="66865"/>
                  </a:lnTo>
                  <a:lnTo>
                    <a:pt x="4021772" y="32067"/>
                  </a:lnTo>
                  <a:lnTo>
                    <a:pt x="3986974" y="8604"/>
                  </a:lnTo>
                  <a:lnTo>
                    <a:pt x="3944366" y="0"/>
                  </a:lnTo>
                  <a:close/>
                </a:path>
              </a:pathLst>
            </a:custGeom>
            <a:solidFill>
              <a:srgbClr val="FF000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精神与物质使用障碍导致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DALYs</a:t>
              </a: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的第五大原因</a:t>
              </a:r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EFDDFE60-5677-4622-993D-32426E4CCBB1}"/>
                </a:ext>
              </a:extLst>
            </p:cNvPr>
            <p:cNvSpPr/>
            <p:nvPr/>
          </p:nvSpPr>
          <p:spPr>
            <a:xfrm>
              <a:off x="4648200" y="4651248"/>
              <a:ext cx="4028440" cy="654050"/>
            </a:xfrm>
            <a:custGeom>
              <a:avLst/>
              <a:gdLst/>
              <a:ahLst/>
              <a:cxnLst/>
              <a:rect l="l" t="t" r="r" b="b"/>
              <a:pathLst>
                <a:path w="4028440" h="654050">
                  <a:moveTo>
                    <a:pt x="3918966" y="0"/>
                  </a:moveTo>
                  <a:lnTo>
                    <a:pt x="108965" y="0"/>
                  </a:lnTo>
                  <a:lnTo>
                    <a:pt x="66544" y="8560"/>
                  </a:lnTo>
                  <a:lnTo>
                    <a:pt x="31908" y="31908"/>
                  </a:lnTo>
                  <a:lnTo>
                    <a:pt x="8560" y="66544"/>
                  </a:lnTo>
                  <a:lnTo>
                    <a:pt x="0" y="108965"/>
                  </a:lnTo>
                  <a:lnTo>
                    <a:pt x="0" y="544829"/>
                  </a:lnTo>
                  <a:lnTo>
                    <a:pt x="8560" y="587251"/>
                  </a:lnTo>
                  <a:lnTo>
                    <a:pt x="31908" y="621887"/>
                  </a:lnTo>
                  <a:lnTo>
                    <a:pt x="66544" y="645235"/>
                  </a:lnTo>
                  <a:lnTo>
                    <a:pt x="108965" y="653795"/>
                  </a:lnTo>
                  <a:lnTo>
                    <a:pt x="3918966" y="653795"/>
                  </a:lnTo>
                  <a:lnTo>
                    <a:pt x="3961387" y="645235"/>
                  </a:lnTo>
                  <a:lnTo>
                    <a:pt x="3996023" y="621887"/>
                  </a:lnTo>
                  <a:lnTo>
                    <a:pt x="4019371" y="587251"/>
                  </a:lnTo>
                  <a:lnTo>
                    <a:pt x="4027931" y="544829"/>
                  </a:lnTo>
                  <a:lnTo>
                    <a:pt x="4027931" y="108965"/>
                  </a:lnTo>
                  <a:lnTo>
                    <a:pt x="4019371" y="66544"/>
                  </a:lnTo>
                  <a:lnTo>
                    <a:pt x="3996023" y="31908"/>
                  </a:lnTo>
                  <a:lnTo>
                    <a:pt x="3961387" y="8560"/>
                  </a:lnTo>
                  <a:lnTo>
                    <a:pt x="3918966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30%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的患者在间歇期仍有严重</a:t>
              </a:r>
              <a:endPara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黑体" panose="02010609060101010101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职业功能 损伤</a:t>
              </a:r>
            </a:p>
          </p:txBody>
        </p:sp>
        <p:sp>
          <p:nvSpPr>
            <p:cNvPr id="19" name="object 13">
              <a:extLst>
                <a:ext uri="{FF2B5EF4-FFF2-40B4-BE49-F238E27FC236}">
                  <a16:creationId xmlns:a16="http://schemas.microsoft.com/office/drawing/2014/main" id="{9BDC5E1E-C3B6-49CB-AFA8-8E3C53D41356}"/>
                </a:ext>
              </a:extLst>
            </p:cNvPr>
            <p:cNvSpPr/>
            <p:nvPr/>
          </p:nvSpPr>
          <p:spPr>
            <a:xfrm>
              <a:off x="4648200" y="3607308"/>
              <a:ext cx="4028440" cy="655320"/>
            </a:xfrm>
            <a:custGeom>
              <a:avLst/>
              <a:gdLst/>
              <a:ahLst/>
              <a:cxnLst/>
              <a:rect l="l" t="t" r="r" b="b"/>
              <a:pathLst>
                <a:path w="4028440" h="655320">
                  <a:moveTo>
                    <a:pt x="3918711" y="0"/>
                  </a:moveTo>
                  <a:lnTo>
                    <a:pt x="109220" y="0"/>
                  </a:lnTo>
                  <a:lnTo>
                    <a:pt x="66704" y="8582"/>
                  </a:lnTo>
                  <a:lnTo>
                    <a:pt x="31988" y="31988"/>
                  </a:lnTo>
                  <a:lnTo>
                    <a:pt x="8582" y="66704"/>
                  </a:lnTo>
                  <a:lnTo>
                    <a:pt x="0" y="109220"/>
                  </a:lnTo>
                  <a:lnTo>
                    <a:pt x="0" y="546100"/>
                  </a:lnTo>
                  <a:lnTo>
                    <a:pt x="8582" y="588615"/>
                  </a:lnTo>
                  <a:lnTo>
                    <a:pt x="31988" y="623331"/>
                  </a:lnTo>
                  <a:lnTo>
                    <a:pt x="66704" y="646737"/>
                  </a:lnTo>
                  <a:lnTo>
                    <a:pt x="109220" y="655320"/>
                  </a:lnTo>
                  <a:lnTo>
                    <a:pt x="3918711" y="655320"/>
                  </a:lnTo>
                  <a:lnTo>
                    <a:pt x="3961227" y="646737"/>
                  </a:lnTo>
                  <a:lnTo>
                    <a:pt x="3995943" y="623331"/>
                  </a:lnTo>
                  <a:lnTo>
                    <a:pt x="4019349" y="588615"/>
                  </a:lnTo>
                  <a:lnTo>
                    <a:pt x="4027931" y="546100"/>
                  </a:lnTo>
                  <a:lnTo>
                    <a:pt x="4027931" y="109220"/>
                  </a:lnTo>
                  <a:lnTo>
                    <a:pt x="4019349" y="66704"/>
                  </a:lnTo>
                  <a:lnTo>
                    <a:pt x="3995943" y="31988"/>
                  </a:lnTo>
                  <a:lnTo>
                    <a:pt x="3961227" y="8582"/>
                  </a:lnTo>
                  <a:lnTo>
                    <a:pt x="3918711" y="0"/>
                  </a:lnTo>
                  <a:close/>
                </a:path>
              </a:pathLst>
            </a:custGeom>
            <a:solidFill>
              <a:srgbClr val="006FC0">
                <a:alpha val="70195"/>
              </a:srgbClr>
            </a:solidFill>
          </p:spPr>
          <p:txBody>
            <a:bodyPr wrap="square" lIns="0" tIns="0" rIns="0" bIns="0" rtlCol="0" anchor="ctr" anchorCtr="1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青壮年高发，平均确诊时间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7-10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年</a:t>
              </a:r>
            </a:p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69%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黑体" panose="02010609060101010101" charset="-122"/>
                </a:rPr>
                <a:t>的患者经历过其他诊断</a:t>
              </a:r>
            </a:p>
          </p:txBody>
        </p:sp>
      </p:grpSp>
      <p:sp>
        <p:nvSpPr>
          <p:cNvPr id="22" name="object 16">
            <a:extLst>
              <a:ext uri="{FF2B5EF4-FFF2-40B4-BE49-F238E27FC236}">
                <a16:creationId xmlns:a16="http://schemas.microsoft.com/office/drawing/2014/main" id="{331F92CC-F1F9-42E3-943E-1243646941D5}"/>
              </a:ext>
            </a:extLst>
          </p:cNvPr>
          <p:cNvSpPr/>
          <p:nvPr/>
        </p:nvSpPr>
        <p:spPr>
          <a:xfrm>
            <a:off x="1921763" y="4493192"/>
            <a:ext cx="4028440" cy="657225"/>
          </a:xfrm>
          <a:custGeom>
            <a:avLst/>
            <a:gdLst/>
            <a:ahLst/>
            <a:cxnLst/>
            <a:rect l="l" t="t" r="r" b="b"/>
            <a:pathLst>
              <a:path w="4028440" h="657225">
                <a:moveTo>
                  <a:pt x="3918458" y="0"/>
                </a:moveTo>
                <a:lnTo>
                  <a:pt x="109473" y="0"/>
                </a:lnTo>
                <a:lnTo>
                  <a:pt x="66860" y="8604"/>
                </a:lnTo>
                <a:lnTo>
                  <a:pt x="32062" y="32067"/>
                </a:lnTo>
                <a:lnTo>
                  <a:pt x="8602" y="66865"/>
                </a:lnTo>
                <a:lnTo>
                  <a:pt x="0" y="109473"/>
                </a:lnTo>
                <a:lnTo>
                  <a:pt x="0" y="547369"/>
                </a:lnTo>
                <a:lnTo>
                  <a:pt x="8602" y="589978"/>
                </a:lnTo>
                <a:lnTo>
                  <a:pt x="32062" y="624776"/>
                </a:lnTo>
                <a:lnTo>
                  <a:pt x="66860" y="648239"/>
                </a:lnTo>
                <a:lnTo>
                  <a:pt x="109473" y="656843"/>
                </a:lnTo>
                <a:lnTo>
                  <a:pt x="3918458" y="656843"/>
                </a:lnTo>
                <a:lnTo>
                  <a:pt x="3961066" y="648239"/>
                </a:lnTo>
                <a:lnTo>
                  <a:pt x="3995864" y="624776"/>
                </a:lnTo>
                <a:lnTo>
                  <a:pt x="4019327" y="589978"/>
                </a:lnTo>
                <a:lnTo>
                  <a:pt x="4027932" y="547369"/>
                </a:lnTo>
                <a:lnTo>
                  <a:pt x="4027932" y="109473"/>
                </a:lnTo>
                <a:lnTo>
                  <a:pt x="4019327" y="66865"/>
                </a:lnTo>
                <a:lnTo>
                  <a:pt x="3995864" y="32067"/>
                </a:lnTo>
                <a:lnTo>
                  <a:pt x="3961066" y="8604"/>
                </a:lnTo>
                <a:lnTo>
                  <a:pt x="3918458" y="0"/>
                </a:lnTo>
                <a:close/>
              </a:path>
            </a:pathLst>
          </a:custGeom>
          <a:solidFill>
            <a:srgbClr val="FF0000">
              <a:alpha val="70195"/>
            </a:srgbClr>
          </a:solidFill>
        </p:spPr>
        <p:txBody>
          <a:bodyPr wrap="square" lIns="0" tIns="0" rIns="0" bIns="0" rtlCol="0" anchor="ctr" anchorCtr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25%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的双相患者曾尝试自杀，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死亡率接近抑郁症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411D09-FA55-434E-BE72-CA8A138BC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16254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标题 5">
            <a:extLst>
              <a:ext uri="{FF2B5EF4-FFF2-40B4-BE49-F238E27FC236}">
                <a16:creationId xmlns:a16="http://schemas.microsoft.com/office/drawing/2014/main" id="{0A74EC5A-605C-4B10-B2F1-8431F3596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FCC696E-6A39-4530-839B-5D1627912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98228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抑郁症的病因学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25AD2FE-3C70-42AA-BC98-59703D2750E2}"/>
              </a:ext>
            </a:extLst>
          </p:cNvPr>
          <p:cNvSpPr txBox="1"/>
          <p:nvPr/>
        </p:nvSpPr>
        <p:spPr>
          <a:xfrm>
            <a:off x="1787806" y="1192260"/>
            <a:ext cx="8891080" cy="48930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7200">
              <a:lnSpc>
                <a:spcPct val="130000"/>
              </a:lnSpc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生物学因素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marR="5080" lvl="1" indent="-287020">
              <a:lnSpc>
                <a:spcPct val="130000"/>
              </a:lnSpc>
              <a:spcBef>
                <a:spcPts val="2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遗传：一级亲属患病风</a:t>
            </a:r>
            <a:r>
              <a:rPr sz="20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险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2-10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倍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；早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发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和反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复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发作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有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家族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聚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集 性</a:t>
            </a: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神经生化：</a:t>
            </a:r>
            <a:r>
              <a:rPr sz="2000" spc="-52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5-HT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NE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DA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等单胺类递质的功能改变</a:t>
            </a: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神经内分泌</a:t>
            </a:r>
            <a:r>
              <a:rPr sz="2000" spc="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</a:t>
            </a:r>
            <a:r>
              <a:rPr sz="2000" spc="-53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spc="-5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HPA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HPT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HPG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轴功能改变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神经免疫：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应激导致的免疫功能异常</a:t>
            </a: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神经影像：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额叶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-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丘脑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-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边缘系统环路结构异常、功能网络异常</a:t>
            </a:r>
          </a:p>
          <a:p>
            <a:pPr marL="756285" lvl="1" indent="-287020">
              <a:lnSpc>
                <a:spcPct val="130000"/>
              </a:lnSpc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神经电生理</a:t>
            </a:r>
            <a:r>
              <a:rPr sz="2000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REM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潜伏期缩短，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BEP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波幅减小，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VEP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潜伏期缩短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469265" indent="-457200">
              <a:lnSpc>
                <a:spcPct val="130000"/>
              </a:lnSpc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心理因素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lnSpc>
                <a:spcPct val="130000"/>
              </a:lnSpc>
              <a:spcBef>
                <a:spcPts val="2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习得性无助、负性认知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偏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向、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经质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和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消极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人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格</a:t>
            </a:r>
          </a:p>
          <a:p>
            <a:pPr marL="469265" indent="-457200">
              <a:lnSpc>
                <a:spcPct val="130000"/>
              </a:lnSpc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社会因素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marR="5715" lvl="1" indent="-287020">
              <a:lnSpc>
                <a:spcPct val="130000"/>
              </a:lnSpc>
              <a:spcBef>
                <a:spcPts val="27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应激、童年不良经历、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丧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偶、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离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异、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失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业、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躯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体疾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病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、经</a:t>
            </a:r>
            <a:r>
              <a:rPr sz="2000"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济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状 况差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341B6D7-5C78-4A6F-B728-FE08EEC19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32917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双相障碍病因学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C38432E6-9F13-4EC1-96EE-7A49ECB7067F}"/>
              </a:ext>
            </a:extLst>
          </p:cNvPr>
          <p:cNvSpPr txBox="1"/>
          <p:nvPr/>
        </p:nvSpPr>
        <p:spPr>
          <a:xfrm>
            <a:off x="1863998" y="952904"/>
            <a:ext cx="8760632" cy="5647059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469265" indent="-457200">
              <a:spcBef>
                <a:spcPts val="955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生物学因素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spcBef>
                <a:spcPts val="62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遗传：一级亲属患病风</a:t>
            </a:r>
            <a:r>
              <a:rPr sz="20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险</a:t>
            </a:r>
            <a:r>
              <a:rPr sz="2000"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10-30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倍于一般人</a:t>
            </a:r>
            <a:r>
              <a:rPr sz="20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群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；早发遗传</a:t>
            </a:r>
            <a:r>
              <a:rPr sz="2000" spc="-1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现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象</a:t>
            </a:r>
          </a:p>
          <a:p>
            <a:pPr marL="756285" lvl="1" indent="-287020">
              <a:spcBef>
                <a:spcPts val="63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神经生化：</a:t>
            </a:r>
            <a:r>
              <a:rPr sz="2000" spc="-52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5-HT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NE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DA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等单胺类递质的功能改变</a:t>
            </a:r>
          </a:p>
          <a:p>
            <a:pPr marL="756285" lvl="1" indent="-287020">
              <a:spcBef>
                <a:spcPts val="60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神经内分泌：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过度活跃的下丘</a:t>
            </a:r>
            <a:r>
              <a:rPr spc="-1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脑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-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垂体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-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肾上腺轴</a:t>
            </a:r>
            <a:r>
              <a:rPr spc="-4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（</a:t>
            </a:r>
            <a:r>
              <a:rPr spc="-4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HPA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轴）</a:t>
            </a:r>
          </a:p>
          <a:p>
            <a:pPr marL="756285" lvl="1" indent="-287020">
              <a:spcBef>
                <a:spcPts val="60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神经免疫：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免疫功能异常，炎症因子水平升高、神经毒性</a:t>
            </a:r>
          </a:p>
          <a:p>
            <a:pPr marL="756285" lvl="1" indent="-287020">
              <a:lnSpc>
                <a:spcPts val="2350"/>
              </a:lnSpc>
              <a:spcBef>
                <a:spcPts val="66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神经影像：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皮质边缘系统通路（包括前额叶皮层部分、前扣带回皮质</a:t>
            </a:r>
          </a:p>
          <a:p>
            <a:pPr marL="756285">
              <a:lnSpc>
                <a:spcPts val="211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、杏仁核、丘脑和纹状体等）过度激</a:t>
            </a:r>
            <a:r>
              <a:rPr spc="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活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、功能连接异常</a:t>
            </a:r>
          </a:p>
          <a:p>
            <a:pPr marL="756285" lvl="1" indent="-287020">
              <a:spcBef>
                <a:spcPts val="64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神经电生理：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脑电</a:t>
            </a:r>
            <a:r>
              <a:rPr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图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(EEG)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振荡异常、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δ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波和</a:t>
            </a:r>
            <a:r>
              <a:rPr spc="-1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θ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波异常</a:t>
            </a:r>
          </a:p>
          <a:p>
            <a:pPr marL="469265" indent="-457200">
              <a:spcBef>
                <a:spcPts val="545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心理因素</a:t>
            </a:r>
            <a:endParaRPr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lvl="1" indent="-287020">
              <a:spcBef>
                <a:spcPts val="62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边缘性人格、情感旺盛</a:t>
            </a:r>
            <a:r>
              <a:rPr sz="2000" spc="-15" dirty="0" err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人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格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469265" indent="-457200">
              <a:spcBef>
                <a:spcPts val="1200"/>
              </a:spcBef>
              <a:buFont typeface="Wingdings" panose="05000000000000000000" pitchFamily="2" charset="2"/>
              <a:buChar char="Ø"/>
              <a:tabLst>
                <a:tab pos="299085" algn="l"/>
                <a:tab pos="299720" algn="l"/>
              </a:tabLst>
            </a:pP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社会因素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marL="756285" marR="5080" lvl="1" indent="-287020">
              <a:lnSpc>
                <a:spcPts val="2060"/>
              </a:lnSpc>
              <a:spcBef>
                <a:spcPts val="865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应激、负性生活事件（如丧偶、离婚、婚姻不和谐、失业、严重躯体疾 病、家庭成员患重病或突然病故）、社会经济状况欠佳等</a:t>
            </a:r>
          </a:p>
          <a:p>
            <a:pPr marL="756285" lvl="1" indent="-287020">
              <a:spcBef>
                <a:spcPts val="620"/>
              </a:spcBef>
              <a:buFont typeface="Arial" panose="020B0604020202020204"/>
              <a:buChar char="•"/>
              <a:tabLst>
                <a:tab pos="756285" algn="l"/>
                <a:tab pos="756920" algn="l"/>
              </a:tabLst>
            </a:pP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FD84DF-2B56-4F16-BB82-5342F179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08031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305A9E6-4336-4A5C-8E86-34B600D8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A257DD5-91EB-4460-BA3E-F57D765B5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77996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947638" y="1098066"/>
            <a:ext cx="10084367" cy="57887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情绪低落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丧失兴趣，不能体验乐趣</a:t>
            </a:r>
            <a:endParaRPr lang="en-US" altLang="zh-CN" sz="24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98500" indent="-342900">
              <a:spcBef>
                <a:spcPts val="1755"/>
              </a:spcBef>
              <a:buFont typeface="Wingdings" panose="05000000000000000000" pitchFamily="2" charset="2"/>
              <a:buChar char="Ø"/>
              <a:tabLst>
                <a:tab pos="889635" algn="l"/>
              </a:tabLst>
            </a:pP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自我评价过低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355600">
              <a:spcBef>
                <a:spcPts val="1755"/>
              </a:spcBef>
              <a:tabLst>
                <a:tab pos="889635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是产生无价值感、自责自罪感、耻辱感和悲 观厌世 的根源</a:t>
            </a:r>
            <a:endParaRPr lang="en-US" altLang="zh-CN" sz="2000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12800" indent="-457200">
              <a:spcBef>
                <a:spcPts val="1755"/>
              </a:spcBef>
              <a:buFont typeface="Wingdings" panose="05000000000000000000" pitchFamily="2" charset="2"/>
              <a:buChar char="Ø"/>
              <a:tabLst>
                <a:tab pos="889635" algn="l"/>
              </a:tabLst>
            </a:pP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精力不足、缺乏积极性</a:t>
            </a:r>
          </a:p>
          <a:p>
            <a:pPr marL="355600">
              <a:spcBef>
                <a:spcPts val="1755"/>
              </a:spcBef>
              <a:tabLst>
                <a:tab pos="889635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常显得疲乏无力，感到精力不足。缺乏积极 性和主动性    </a:t>
            </a:r>
          </a:p>
          <a:p>
            <a:pPr marL="812800" indent="-457200">
              <a:spcBef>
                <a:spcPts val="1755"/>
              </a:spcBef>
              <a:buFont typeface="Wingdings" panose="05000000000000000000" pitchFamily="2" charset="2"/>
              <a:buChar char="Ø"/>
              <a:tabLst>
                <a:tab pos="889635" algn="l"/>
              </a:tabLst>
            </a:pP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感到生活没有意</a:t>
            </a: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义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---</a:t>
            </a: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自杀观念和自杀行为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355600">
              <a:spcBef>
                <a:spcPts val="1755"/>
              </a:spcBef>
              <a:tabLst>
                <a:tab pos="889635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生活中 的一切都没有意义，生活本身就没有意义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355600">
              <a:spcBef>
                <a:spcPts val="1755"/>
              </a:spcBef>
              <a:tabLst>
                <a:tab pos="889635" algn="l"/>
              </a:tabLst>
            </a:pPr>
            <a:endParaRPr lang="zh-CN" altLang="en-US" sz="2400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5600" algn="just">
              <a:spcBef>
                <a:spcPts val="2320"/>
              </a:spcBef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8B862DF-F2EF-4255-87C4-FCCFE36D2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0336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947639" y="1038861"/>
            <a:ext cx="10084367" cy="31423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spcBef>
                <a:spcPts val="2450"/>
              </a:spcBef>
              <a:tabLst>
                <a:tab pos="889635" algn="l"/>
              </a:tabLst>
            </a:pPr>
            <a:r>
              <a:rPr lang="zh-CN" altLang="en-US" sz="24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精神活动的抑制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注意力困难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记忆力减退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思路闭塞，联想困难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动作缓慢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严重时不语、不动、不食，可达木僵</a:t>
            </a:r>
            <a:endParaRPr sz="2000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460E772-43C7-45D3-80C1-C69C1626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66514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533118" y="1117802"/>
            <a:ext cx="10084367" cy="3702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spcBef>
                <a:spcPts val="105"/>
              </a:spcBef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心理伴随症状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焦虑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精神病性症状、认知扭曲，通常与抑郁心境相吻合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反复出现消极观念，或有自杀、自伤行为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精神运动性症状（激越或迟滞）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自知力不完整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endParaRPr sz="2000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62A1614-0DCF-446F-933E-6C471D67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64738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抑郁发作临床表现</a:t>
            </a:r>
          </a:p>
        </p:txBody>
      </p:sp>
      <p:grpSp>
        <p:nvGrpSpPr>
          <p:cNvPr id="5" name="object 4">
            <a:extLst>
              <a:ext uri="{FF2B5EF4-FFF2-40B4-BE49-F238E27FC236}">
                <a16:creationId xmlns:a16="http://schemas.microsoft.com/office/drawing/2014/main" id="{A86F4C35-EBBE-4741-BBC8-471D65822B17}"/>
              </a:ext>
            </a:extLst>
          </p:cNvPr>
          <p:cNvGrpSpPr/>
          <p:nvPr/>
        </p:nvGrpSpPr>
        <p:grpSpPr>
          <a:xfrm>
            <a:off x="4145280" y="1636202"/>
            <a:ext cx="4543562" cy="4668194"/>
            <a:chOff x="2001011" y="1623606"/>
            <a:chExt cx="5939196" cy="4922517"/>
          </a:xfrm>
        </p:grpSpPr>
        <p:pic>
          <p:nvPicPr>
            <p:cNvPr id="6" name="object 5">
              <a:extLst>
                <a:ext uri="{FF2B5EF4-FFF2-40B4-BE49-F238E27FC236}">
                  <a16:creationId xmlns:a16="http://schemas.microsoft.com/office/drawing/2014/main" id="{A6F8DA91-3BE1-49CA-81A5-26911273A38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1191" y="1623606"/>
              <a:ext cx="4319016" cy="4922517"/>
            </a:xfrm>
            <a:prstGeom prst="rect">
              <a:avLst/>
            </a:prstGeom>
          </p:spPr>
        </p:pic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791B3D06-3777-458C-B0FD-D309B50410E6}"/>
                </a:ext>
              </a:extLst>
            </p:cNvPr>
            <p:cNvSpPr/>
            <p:nvPr/>
          </p:nvSpPr>
          <p:spPr>
            <a:xfrm>
              <a:off x="2001011" y="1929383"/>
              <a:ext cx="1687195" cy="791210"/>
            </a:xfrm>
            <a:custGeom>
              <a:avLst/>
              <a:gdLst/>
              <a:ahLst/>
              <a:cxnLst/>
              <a:rect l="l" t="t" r="r" b="b"/>
              <a:pathLst>
                <a:path w="1687195" h="791210">
                  <a:moveTo>
                    <a:pt x="1687067" y="0"/>
                  </a:moveTo>
                  <a:lnTo>
                    <a:pt x="0" y="0"/>
                  </a:lnTo>
                  <a:lnTo>
                    <a:pt x="0" y="790956"/>
                  </a:lnTo>
                  <a:lnTo>
                    <a:pt x="1687067" y="790956"/>
                  </a:lnTo>
                  <a:lnTo>
                    <a:pt x="1687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0E82F70-7C94-45E5-9CCD-456203D2257B}"/>
              </a:ext>
            </a:extLst>
          </p:cNvPr>
          <p:cNvSpPr/>
          <p:nvPr/>
        </p:nvSpPr>
        <p:spPr>
          <a:xfrm>
            <a:off x="9176522" y="1636202"/>
            <a:ext cx="264971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4365" lvl="1" indent="-173355">
              <a:spcBef>
                <a:spcPts val="59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头痛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疲乏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睡眠障碍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80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头晕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疼痛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胃肠不适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80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性功能障碍</a:t>
            </a:r>
            <a:endParaRPr lang="zh-CN" altLang="en-US"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634365" lvl="1" indent="-173355">
              <a:spcBef>
                <a:spcPts val="575"/>
              </a:spcBef>
              <a:buFont typeface="Arial" panose="020B0604020202020204"/>
              <a:buChar char="•"/>
              <a:tabLst>
                <a:tab pos="635000" algn="l"/>
              </a:tabLst>
            </a:pPr>
            <a:r>
              <a:rPr lang="zh-CN" altLang="en-US" sz="2000" b="1" dirty="0">
                <a:latin typeface="黑体" panose="02010609060101010101" charset="-122"/>
                <a:cs typeface="黑体" panose="02010609060101010101" charset="-122"/>
              </a:rPr>
              <a:t>月经问题</a:t>
            </a:r>
            <a:endParaRPr lang="zh-CN" altLang="en-US" sz="2000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996130" y="1508469"/>
            <a:ext cx="3526825" cy="3271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躯体化表现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不仅只有心理方面的症状，还存在各种躯体或生物学症状，甚至表现为主要症状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  <a:buFont typeface="Times New Roman" panose="02020603050405020304"/>
              <a:buChar char="–"/>
              <a:tabLst>
                <a:tab pos="756285" algn="l"/>
                <a:tab pos="756920" algn="l"/>
              </a:tabLst>
            </a:pPr>
            <a:r>
              <a:rPr lang="zh-CN" altLang="en-US" sz="2000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患者往往感到非常痛苦，要求予以治疗</a:t>
            </a: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3EB3B1F-F776-4A3B-95B5-47AD1A06B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51010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抑郁发作的病例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FF4E0A2-C2A5-4E56-A09E-899F1C8225A2}"/>
              </a:ext>
            </a:extLst>
          </p:cNvPr>
          <p:cNvGrpSpPr/>
          <p:nvPr/>
        </p:nvGrpSpPr>
        <p:grpSpPr>
          <a:xfrm>
            <a:off x="1652191" y="1301058"/>
            <a:ext cx="8674861" cy="4255884"/>
            <a:chOff x="1566672" y="1071372"/>
            <a:chExt cx="8674861" cy="4255884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006366D4-BDE9-464E-B5F8-8C97EADB026E}"/>
                </a:ext>
              </a:extLst>
            </p:cNvPr>
            <p:cNvSpPr/>
            <p:nvPr/>
          </p:nvSpPr>
          <p:spPr>
            <a:xfrm>
              <a:off x="4291583" y="5308841"/>
              <a:ext cx="5949950" cy="18415"/>
            </a:xfrm>
            <a:custGeom>
              <a:avLst/>
              <a:gdLst/>
              <a:ahLst/>
              <a:cxnLst/>
              <a:rect l="l" t="t" r="r" b="b"/>
              <a:pathLst>
                <a:path w="5949950" h="18414">
                  <a:moveTo>
                    <a:pt x="0" y="0"/>
                  </a:moveTo>
                  <a:lnTo>
                    <a:pt x="5949696" y="18288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0F8F7802-9D53-4454-AAD5-AEA6CD764ABF}"/>
                </a:ext>
              </a:extLst>
            </p:cNvPr>
            <p:cNvSpPr txBox="1"/>
            <p:nvPr/>
          </p:nvSpPr>
          <p:spPr>
            <a:xfrm>
              <a:off x="3492245" y="4950801"/>
              <a:ext cx="482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诊断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502D1AC5-59E5-4D90-ACD5-C7BD6D7C4215}"/>
                </a:ext>
              </a:extLst>
            </p:cNvPr>
            <p:cNvSpPr/>
            <p:nvPr/>
          </p:nvSpPr>
          <p:spPr>
            <a:xfrm>
              <a:off x="4309872" y="4016487"/>
              <a:ext cx="5836920" cy="13970"/>
            </a:xfrm>
            <a:custGeom>
              <a:avLst/>
              <a:gdLst/>
              <a:ahLst/>
              <a:cxnLst/>
              <a:rect l="l" t="t" r="r" b="b"/>
              <a:pathLst>
                <a:path w="5836920" h="13970">
                  <a:moveTo>
                    <a:pt x="0" y="0"/>
                  </a:moveTo>
                  <a:lnTo>
                    <a:pt x="5836920" y="13715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6EC71761-9CB7-4F8F-B859-7338CD82F685}"/>
                </a:ext>
              </a:extLst>
            </p:cNvPr>
            <p:cNvSpPr/>
            <p:nvPr/>
          </p:nvSpPr>
          <p:spPr>
            <a:xfrm>
              <a:off x="4309872" y="4729721"/>
              <a:ext cx="5836920" cy="24765"/>
            </a:xfrm>
            <a:custGeom>
              <a:avLst/>
              <a:gdLst/>
              <a:ahLst/>
              <a:cxnLst/>
              <a:rect l="l" t="t" r="r" b="b"/>
              <a:pathLst>
                <a:path w="5836920" h="24764">
                  <a:moveTo>
                    <a:pt x="0" y="0"/>
                  </a:moveTo>
                  <a:lnTo>
                    <a:pt x="5836920" y="24383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317F5383-DCB9-4728-8BCD-371623B74138}"/>
                </a:ext>
              </a:extLst>
            </p:cNvPr>
            <p:cNvSpPr/>
            <p:nvPr/>
          </p:nvSpPr>
          <p:spPr>
            <a:xfrm>
              <a:off x="1752601" y="1367790"/>
              <a:ext cx="1325245" cy="3587750"/>
            </a:xfrm>
            <a:custGeom>
              <a:avLst/>
              <a:gdLst/>
              <a:ahLst/>
              <a:cxnLst/>
              <a:rect l="l" t="t" r="r" b="b"/>
              <a:pathLst>
                <a:path w="1882139" h="6590030">
                  <a:moveTo>
                    <a:pt x="1882139" y="0"/>
                  </a:moveTo>
                  <a:lnTo>
                    <a:pt x="0" y="0"/>
                  </a:lnTo>
                  <a:lnTo>
                    <a:pt x="0" y="6589776"/>
                  </a:lnTo>
                  <a:lnTo>
                    <a:pt x="1882139" y="6589776"/>
                  </a:lnTo>
                  <a:lnTo>
                    <a:pt x="1882139" y="0"/>
                  </a:lnTo>
                  <a:close/>
                </a:path>
              </a:pathLst>
            </a:custGeom>
            <a:solidFill>
              <a:srgbClr val="BC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9">
              <a:extLst>
                <a:ext uri="{FF2B5EF4-FFF2-40B4-BE49-F238E27FC236}">
                  <a16:creationId xmlns:a16="http://schemas.microsoft.com/office/drawing/2014/main" id="{D67DE92D-07EE-4B38-A566-EA0F7204FBB3}"/>
                </a:ext>
              </a:extLst>
            </p:cNvPr>
            <p:cNvSpPr txBox="1"/>
            <p:nvPr/>
          </p:nvSpPr>
          <p:spPr>
            <a:xfrm>
              <a:off x="1868806" y="3505326"/>
              <a:ext cx="1092835" cy="372538"/>
            </a:xfrm>
            <a:prstGeom prst="rect">
              <a:avLst/>
            </a:prstGeom>
            <a:solidFill>
              <a:srgbClr val="004E74"/>
            </a:solidFill>
          </p:spPr>
          <p:txBody>
            <a:bodyPr vert="horz" wrap="square" lIns="0" tIns="155575" rIns="0" bIns="0" rtlCol="0">
              <a:spAutoFit/>
            </a:bodyPr>
            <a:lstStyle/>
            <a:p>
              <a:pPr marL="205105">
                <a:spcBef>
                  <a:spcPts val="1225"/>
                </a:spcBef>
              </a:pPr>
              <a:r>
                <a:rPr sz="14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女，35岁</a:t>
              </a:r>
              <a:endParaRPr sz="14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423D0B8A-C03A-461C-ABC0-58E9C1C8B0E1}"/>
                </a:ext>
              </a:extLst>
            </p:cNvPr>
            <p:cNvSpPr/>
            <p:nvPr/>
          </p:nvSpPr>
          <p:spPr>
            <a:xfrm>
              <a:off x="1566672" y="3008376"/>
              <a:ext cx="1839595" cy="0"/>
            </a:xfrm>
            <a:custGeom>
              <a:avLst/>
              <a:gdLst/>
              <a:ahLst/>
              <a:cxnLst/>
              <a:rect l="l" t="t" r="r" b="b"/>
              <a:pathLst>
                <a:path w="1839595">
                  <a:moveTo>
                    <a:pt x="0" y="0"/>
                  </a:moveTo>
                  <a:lnTo>
                    <a:pt x="1839467" y="0"/>
                  </a:lnTo>
                </a:path>
              </a:pathLst>
            </a:custGeom>
            <a:ln w="9144">
              <a:solidFill>
                <a:srgbClr val="487C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BB6F9A7A-2F8F-4B91-9BC0-62A38842E489}"/>
                </a:ext>
              </a:extLst>
            </p:cNvPr>
            <p:cNvSpPr txBox="1"/>
            <p:nvPr/>
          </p:nvSpPr>
          <p:spPr>
            <a:xfrm>
              <a:off x="3574796" y="2006601"/>
              <a:ext cx="269875" cy="22890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spcBef>
                  <a:spcPts val="105"/>
                </a:spcBef>
                <a:tabLst>
                  <a:tab pos="256540" algn="l"/>
                </a:tabLst>
              </a:pPr>
              <a:r>
                <a:rPr sz="1400" u="sng" dirty="0">
                  <a:solidFill>
                    <a:srgbClr val="FFFFFF"/>
                  </a:solidFill>
                  <a:uFill>
                    <a:solidFill>
                      <a:srgbClr val="DB4220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 	</a:t>
              </a:r>
              <a:endParaRPr sz="1400">
                <a:latin typeface="Times New Roman" panose="02020603050405020304"/>
                <a:cs typeface="Times New Roman" panose="02020603050405020304"/>
              </a:endParaRPr>
            </a:p>
          </p:txBody>
        </p:sp>
        <p:grpSp>
          <p:nvGrpSpPr>
            <p:cNvPr id="13" name="object 12">
              <a:extLst>
                <a:ext uri="{FF2B5EF4-FFF2-40B4-BE49-F238E27FC236}">
                  <a16:creationId xmlns:a16="http://schemas.microsoft.com/office/drawing/2014/main" id="{C754F837-C38B-4FFA-9BA6-1356E2A5D159}"/>
                </a:ext>
              </a:extLst>
            </p:cNvPr>
            <p:cNvGrpSpPr/>
            <p:nvPr/>
          </p:nvGrpSpPr>
          <p:grpSpPr>
            <a:xfrm>
              <a:off x="3538728" y="1860805"/>
              <a:ext cx="299085" cy="611505"/>
              <a:chOff x="2014727" y="1860804"/>
              <a:chExt cx="299085" cy="611505"/>
            </a:xfrm>
          </p:grpSpPr>
          <p:sp>
            <p:nvSpPr>
              <p:cNvPr id="14" name="object 13">
                <a:extLst>
                  <a:ext uri="{FF2B5EF4-FFF2-40B4-BE49-F238E27FC236}">
                    <a16:creationId xmlns:a16="http://schemas.microsoft.com/office/drawing/2014/main" id="{14A4A06D-00C3-45E6-B80E-A90D7A80E692}"/>
                  </a:ext>
                </a:extLst>
              </p:cNvPr>
              <p:cNvSpPr/>
              <p:nvPr/>
            </p:nvSpPr>
            <p:spPr>
              <a:xfrm>
                <a:off x="2062606" y="2151253"/>
                <a:ext cx="19050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3969">
                    <a:moveTo>
                      <a:pt x="190500" y="0"/>
                    </a:moveTo>
                    <a:lnTo>
                      <a:pt x="0" y="0"/>
                    </a:lnTo>
                    <a:lnTo>
                      <a:pt x="0" y="13716"/>
                    </a:lnTo>
                    <a:lnTo>
                      <a:pt x="190500" y="13716"/>
                    </a:ln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4">
                <a:extLst>
                  <a:ext uri="{FF2B5EF4-FFF2-40B4-BE49-F238E27FC236}">
                    <a16:creationId xmlns:a16="http://schemas.microsoft.com/office/drawing/2014/main" id="{F5B4A0ED-1980-40DA-BCC6-195BA9887732}"/>
                  </a:ext>
                </a:extLst>
              </p:cNvPr>
              <p:cNvSpPr/>
              <p:nvPr/>
            </p:nvSpPr>
            <p:spPr>
              <a:xfrm>
                <a:off x="2017775" y="1929384"/>
                <a:ext cx="292735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292735" h="539750">
                    <a:moveTo>
                      <a:pt x="45719" y="158495"/>
                    </a:moveTo>
                    <a:lnTo>
                      <a:pt x="248412" y="158495"/>
                    </a:lnTo>
                  </a:path>
                  <a:path w="292735" h="539750">
                    <a:moveTo>
                      <a:pt x="45719" y="451103"/>
                    </a:moveTo>
                    <a:lnTo>
                      <a:pt x="248412" y="451103"/>
                    </a:lnTo>
                  </a:path>
                  <a:path w="292735" h="539750">
                    <a:moveTo>
                      <a:pt x="86613" y="0"/>
                    </a:moveTo>
                    <a:lnTo>
                      <a:pt x="0" y="0"/>
                    </a:lnTo>
                    <a:lnTo>
                      <a:pt x="0" y="539495"/>
                    </a:lnTo>
                    <a:lnTo>
                      <a:pt x="292607" y="539495"/>
                    </a:lnTo>
                    <a:lnTo>
                      <a:pt x="292607" y="0"/>
                    </a:lnTo>
                    <a:lnTo>
                      <a:pt x="205994" y="0"/>
                    </a:lnTo>
                  </a:path>
                </a:pathLst>
              </a:custGeom>
              <a:ln w="6096">
                <a:solidFill>
                  <a:srgbClr val="DB422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6" name="object 15">
                <a:extLst>
                  <a:ext uri="{FF2B5EF4-FFF2-40B4-BE49-F238E27FC236}">
                    <a16:creationId xmlns:a16="http://schemas.microsoft.com/office/drawing/2014/main" id="{50567754-B5F5-43E9-9BE5-A0C5FFF972E1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093975" y="1860804"/>
                <a:ext cx="141732" cy="120396"/>
              </a:xfrm>
              <a:prstGeom prst="rect">
                <a:avLst/>
              </a:prstGeom>
            </p:spPr>
          </p:pic>
        </p:grpSp>
        <p:sp>
          <p:nvSpPr>
            <p:cNvPr id="17" name="object 16">
              <a:extLst>
                <a:ext uri="{FF2B5EF4-FFF2-40B4-BE49-F238E27FC236}">
                  <a16:creationId xmlns:a16="http://schemas.microsoft.com/office/drawing/2014/main" id="{E6B1D77E-5FF6-4C53-9890-1D396CD0CC64}"/>
                </a:ext>
              </a:extLst>
            </p:cNvPr>
            <p:cNvSpPr txBox="1"/>
            <p:nvPr/>
          </p:nvSpPr>
          <p:spPr>
            <a:xfrm>
              <a:off x="3429128" y="1097617"/>
              <a:ext cx="5619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主</a:t>
              </a:r>
              <a:r>
                <a:rPr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诉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object 17">
              <a:extLst>
                <a:ext uri="{FF2B5EF4-FFF2-40B4-BE49-F238E27FC236}">
                  <a16:creationId xmlns:a16="http://schemas.microsoft.com/office/drawing/2014/main" id="{22F89A29-30A8-4454-B6B1-D7C2319239B0}"/>
                </a:ext>
              </a:extLst>
            </p:cNvPr>
            <p:cNvSpPr/>
            <p:nvPr/>
          </p:nvSpPr>
          <p:spPr>
            <a:xfrm>
              <a:off x="4238245" y="1071372"/>
              <a:ext cx="5838825" cy="21590"/>
            </a:xfrm>
            <a:custGeom>
              <a:avLst/>
              <a:gdLst/>
              <a:ahLst/>
              <a:cxnLst/>
              <a:rect l="l" t="t" r="r" b="b"/>
              <a:pathLst>
                <a:path w="5838825" h="21590">
                  <a:moveTo>
                    <a:pt x="0" y="0"/>
                  </a:moveTo>
                  <a:lnTo>
                    <a:pt x="5838444" y="21336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8">
              <a:extLst>
                <a:ext uri="{FF2B5EF4-FFF2-40B4-BE49-F238E27FC236}">
                  <a16:creationId xmlns:a16="http://schemas.microsoft.com/office/drawing/2014/main" id="{CCE69FD4-4D82-4988-ACFF-9DE332803524}"/>
                </a:ext>
              </a:extLst>
            </p:cNvPr>
            <p:cNvSpPr/>
            <p:nvPr/>
          </p:nvSpPr>
          <p:spPr>
            <a:xfrm>
              <a:off x="3902964" y="1961389"/>
              <a:ext cx="53340" cy="596265"/>
            </a:xfrm>
            <a:custGeom>
              <a:avLst/>
              <a:gdLst/>
              <a:ahLst/>
              <a:cxnLst/>
              <a:rect l="l" t="t" r="r" b="b"/>
              <a:pathLst>
                <a:path w="53339" h="596264">
                  <a:moveTo>
                    <a:pt x="0" y="0"/>
                  </a:moveTo>
                  <a:lnTo>
                    <a:pt x="0" y="517016"/>
                  </a:lnTo>
                  <a:lnTo>
                    <a:pt x="26669" y="595884"/>
                  </a:lnTo>
                  <a:lnTo>
                    <a:pt x="53340" y="517016"/>
                  </a:lnTo>
                  <a:lnTo>
                    <a:pt x="53340" y="0"/>
                  </a:lnTo>
                  <a:lnTo>
                    <a:pt x="0" y="0"/>
                  </a:lnTo>
                  <a:close/>
                </a:path>
                <a:path w="53339" h="596264">
                  <a:moveTo>
                    <a:pt x="0" y="0"/>
                  </a:moveTo>
                  <a:lnTo>
                    <a:pt x="53340" y="0"/>
                  </a:lnTo>
                </a:path>
              </a:pathLst>
            </a:custGeom>
            <a:ln w="6096">
              <a:solidFill>
                <a:srgbClr val="DB42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9">
              <a:extLst>
                <a:ext uri="{FF2B5EF4-FFF2-40B4-BE49-F238E27FC236}">
                  <a16:creationId xmlns:a16="http://schemas.microsoft.com/office/drawing/2014/main" id="{81E252A5-77C7-44A0-8260-8C3A73E5EA70}"/>
                </a:ext>
              </a:extLst>
            </p:cNvPr>
            <p:cNvSpPr txBox="1"/>
            <p:nvPr/>
          </p:nvSpPr>
          <p:spPr>
            <a:xfrm>
              <a:off x="4246245" y="1483111"/>
              <a:ext cx="5711190" cy="756920"/>
            </a:xfrm>
            <a:prstGeom prst="rect">
              <a:avLst/>
            </a:prstGeom>
          </p:spPr>
          <p:txBody>
            <a:bodyPr vert="horz" wrap="square" lIns="0" tIns="133985" rIns="0" bIns="0" rtlCol="0">
              <a:spAutoFit/>
            </a:bodyPr>
            <a:lstStyle/>
            <a:p>
              <a:pPr marL="469900">
                <a:spcBef>
                  <a:spcPts val="105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患者近三月因工作强度增大出现心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情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低落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高兴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起来、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12700">
                <a:spcBef>
                  <a:spcPts val="960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对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什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么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都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提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起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兴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趣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看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到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孩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子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也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感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觉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到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亲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热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和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高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兴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疲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乏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、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0B9BDC4F-95A7-4A43-B442-237A817493CE}"/>
                </a:ext>
              </a:extLst>
            </p:cNvPr>
            <p:cNvSpPr txBox="1"/>
            <p:nvPr/>
          </p:nvSpPr>
          <p:spPr>
            <a:xfrm>
              <a:off x="3454146" y="2214525"/>
              <a:ext cx="6334125" cy="148907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50800" marR="43180" indent="753745" algn="r">
                <a:lnSpc>
                  <a:spcPct val="150000"/>
                </a:lnSpc>
                <a:spcBef>
                  <a:spcPts val="100"/>
                </a:spcBef>
                <a:tabLst>
                  <a:tab pos="804545" algn="l"/>
                </a:tabLst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觉得身体沉重劳累、总想躺着。入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睡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困难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有时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躺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下两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个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小时 </a:t>
              </a:r>
              <a:r>
                <a:rPr sz="2400" b="1" spc="-7" baseline="42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现病史</a:t>
              </a:r>
              <a:r>
                <a:rPr sz="2400" b="1" baseline="42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仍睡不着觉，早醒，四五点便醒来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发愁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心里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压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抑想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哭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，觉 得自己支撑不下去了，不能给家庭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带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来快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乐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，对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起家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人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和孩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804545">
                <a:spcBef>
                  <a:spcPts val="960"/>
                </a:spcBef>
              </a:pP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子，觉得还不如永远醒不过来得好。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object 21">
              <a:extLst>
                <a:ext uri="{FF2B5EF4-FFF2-40B4-BE49-F238E27FC236}">
                  <a16:creationId xmlns:a16="http://schemas.microsoft.com/office/drawing/2014/main" id="{8A9CC84B-B24D-4D01-8BFC-9C18013471AB}"/>
                </a:ext>
              </a:extLst>
            </p:cNvPr>
            <p:cNvSpPr txBox="1"/>
            <p:nvPr/>
          </p:nvSpPr>
          <p:spPr>
            <a:xfrm>
              <a:off x="4317619" y="4899595"/>
              <a:ext cx="3065780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不伴精神病性症状的重度抑郁发作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object 22">
              <a:extLst>
                <a:ext uri="{FF2B5EF4-FFF2-40B4-BE49-F238E27FC236}">
                  <a16:creationId xmlns:a16="http://schemas.microsoft.com/office/drawing/2014/main" id="{81BFDB69-00EC-4089-8E12-E4FE87EB81BD}"/>
                </a:ext>
              </a:extLst>
            </p:cNvPr>
            <p:cNvSpPr txBox="1"/>
            <p:nvPr/>
          </p:nvSpPr>
          <p:spPr>
            <a:xfrm>
              <a:off x="2174316" y="1839721"/>
              <a:ext cx="48260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spcBef>
                  <a:spcPts val="100"/>
                </a:spcBef>
              </a:pPr>
              <a:r>
                <a:rPr b="1" dirty="0">
                  <a:solidFill>
                    <a:srgbClr val="004E74"/>
                  </a:solidFill>
                  <a:latin typeface="微软雅黑" panose="020B0503020204020204" charset="-122"/>
                  <a:cs typeface="微软雅黑" panose="020B0503020204020204" charset="-122"/>
                </a:rPr>
                <a:t>患者 金某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object 23">
              <a:extLst>
                <a:ext uri="{FF2B5EF4-FFF2-40B4-BE49-F238E27FC236}">
                  <a16:creationId xmlns:a16="http://schemas.microsoft.com/office/drawing/2014/main" id="{F6A6FBA3-0A20-4978-8117-E9817592525D}"/>
                </a:ext>
              </a:extLst>
            </p:cNvPr>
            <p:cNvSpPr txBox="1"/>
            <p:nvPr/>
          </p:nvSpPr>
          <p:spPr>
            <a:xfrm>
              <a:off x="3452622" y="3925174"/>
              <a:ext cx="633730" cy="7569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algn="just">
                <a:spcBef>
                  <a:spcPts val="95"/>
                </a:spcBef>
              </a:pPr>
              <a:r>
                <a:rPr sz="1600"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既往史 个人史 家族史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445DCECF-2BDA-434B-8C4E-00FD714FFBCD}"/>
                </a:ext>
              </a:extLst>
            </p:cNvPr>
            <p:cNvSpPr txBox="1"/>
            <p:nvPr/>
          </p:nvSpPr>
          <p:spPr>
            <a:xfrm>
              <a:off x="4389248" y="4113770"/>
              <a:ext cx="3242945" cy="51308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体健，大学文化，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IT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业在职，已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婚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。 性格外向要强，无阳性家族史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object 25">
              <a:extLst>
                <a:ext uri="{FF2B5EF4-FFF2-40B4-BE49-F238E27FC236}">
                  <a16:creationId xmlns:a16="http://schemas.microsoft.com/office/drawing/2014/main" id="{8BEBB057-FF27-4F75-8ACE-C80A022AD462}"/>
                </a:ext>
              </a:extLst>
            </p:cNvPr>
            <p:cNvSpPr txBox="1"/>
            <p:nvPr/>
          </p:nvSpPr>
          <p:spPr>
            <a:xfrm>
              <a:off x="4267073" y="1112475"/>
              <a:ext cx="4404360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情绪低落、高兴不起来、兴趣减退3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月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，悲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观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厌世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7" name="灯片编号占位符 26">
            <a:extLst>
              <a:ext uri="{FF2B5EF4-FFF2-40B4-BE49-F238E27FC236}">
                <a16:creationId xmlns:a16="http://schemas.microsoft.com/office/drawing/2014/main" id="{EA9F2E35-B1DE-49B6-92BA-25BBFA47D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13710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704156" y="1183479"/>
            <a:ext cx="8321351" cy="397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心境</a:t>
            </a:r>
            <a:r>
              <a:rPr lang="zh-CN" altLang="en-US" sz="2800" b="1" spc="-1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高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涨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轻松愉快、兴高采烈、热情乐观、无忧无虑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具有感染力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面对外在世界，面对现实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与内心体验、周围环境基本协调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不稳定性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D30F331D-77D6-49B0-95B3-C2CD9172D4C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5121" y="5065521"/>
            <a:ext cx="4395589" cy="1170316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87A61C-D67C-476F-A5C0-716A3BD5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67983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283151" y="1183478"/>
            <a:ext cx="6525444" cy="398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易激惹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不愉快的情感活动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听不得一点反对意见，挑剔苛责</a:t>
            </a:r>
          </a:p>
          <a:p>
            <a:pPr marL="698500" indent="-342900" algn="just">
              <a:lnSpc>
                <a:spcPct val="150000"/>
              </a:lnSpc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因细小琐事情绪激动，愤怒异常大发脾气， 争执不休，出口不 严重时冲动毁物伤人</a:t>
            </a:r>
          </a:p>
          <a:p>
            <a:pPr marL="698500" indent="-342900" algn="just">
              <a:spcBef>
                <a:spcPts val="232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早期愉快后期变为易激惹</a:t>
            </a:r>
          </a:p>
          <a:p>
            <a:pPr marL="756285" marR="5080" indent="-20320" algn="just">
              <a:lnSpc>
                <a:spcPct val="132000"/>
              </a:lnSpc>
              <a:spcBef>
                <a:spcPts val="1165"/>
              </a:spcBef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charset="-122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8FB88CBB-835A-430E-937E-B2CD65DFDC5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6594" y="1862206"/>
            <a:ext cx="2834640" cy="3063240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B8C521C-1F37-4A1B-9BE2-5C3FB619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2529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210789" y="1144008"/>
            <a:ext cx="6900400" cy="275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思维奔逸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思维联想增多、转变快速，语量多，语速快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说话速度跟不上思维速度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脑洞大开、出口成章、滔滔不绝、下笔如有神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音联、意联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随境转移</a:t>
            </a: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1E512406-F81A-4F38-80D3-3B694808371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2677" y="4505952"/>
            <a:ext cx="9143999" cy="1700782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38E84F-9ED3-460A-8A67-5BCF7CAC0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42158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076080" y="1383728"/>
            <a:ext cx="7525350" cy="36445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自我感觉良好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头脑特别灵活、精力体力特别充沛</a:t>
            </a:r>
          </a:p>
          <a:p>
            <a:pPr marL="12700">
              <a:spcBef>
                <a:spcPts val="24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自我评价过高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言辞夸大、自认为才华出众、神通广大、腰缠万贯、权位显赫、出身名门，严重时可形成夸大妄想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C41C9E96-95CA-4C17-8BC3-7B30EBC25EA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82577" y="3947290"/>
            <a:ext cx="3133343" cy="2285999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4838071-49C6-49F5-AA25-0BEE5D935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85961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2223864" y="1177659"/>
            <a:ext cx="2900722" cy="38292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24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行为特点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活动增多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好交际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爱管闲事</a:t>
            </a:r>
          </a:p>
          <a:p>
            <a:pPr marL="698500" indent="-342900"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行为草率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9D0CBC11-4953-4A8C-A8F1-A001B236BD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1592" y="3609035"/>
            <a:ext cx="3572256" cy="2183892"/>
          </a:xfrm>
          <a:prstGeom prst="rect">
            <a:avLst/>
          </a:prstGeom>
        </p:spPr>
      </p:pic>
      <p:pic>
        <p:nvPicPr>
          <p:cNvPr id="7" name="object 4">
            <a:extLst>
              <a:ext uri="{FF2B5EF4-FFF2-40B4-BE49-F238E27FC236}">
                <a16:creationId xmlns:a16="http://schemas.microsoft.com/office/drawing/2014/main" id="{25E14E22-531A-41D1-AC47-5D9AEBC4E8C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07829" y="1233119"/>
            <a:ext cx="3643883" cy="2001012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A0059A-E061-4911-A61D-7F0FC2E89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88662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躁狂发作的临床表现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3FD4425-4C81-4547-B516-99ED77FA3256}"/>
              </a:ext>
            </a:extLst>
          </p:cNvPr>
          <p:cNvSpPr txBox="1"/>
          <p:nvPr/>
        </p:nvSpPr>
        <p:spPr>
          <a:xfrm>
            <a:off x="1993619" y="1072405"/>
            <a:ext cx="6334657" cy="2752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2400"/>
              </a:spcBef>
            </a:pP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charset="-122"/>
              </a:rPr>
              <a:t>生物学症状</a:t>
            </a:r>
          </a:p>
          <a:p>
            <a:pPr marL="6985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睡眠需求减少</a:t>
            </a:r>
          </a:p>
          <a:p>
            <a:pPr marL="6985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性欲亢进</a:t>
            </a:r>
          </a:p>
          <a:p>
            <a:pPr marL="6985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活动过度、入量不口</a:t>
            </a:r>
            <a:r>
              <a:rPr lang="en-US" altLang="zh-CN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干舌燥、耗竭虚脱</a:t>
            </a: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98500" indent="-342900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zh-CN" altLang="en-US" sz="2000" b="1" spc="-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7F4A71DB-EB51-400C-8513-DD0EBB405BE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7905" y="3685262"/>
            <a:ext cx="2016252" cy="2289047"/>
          </a:xfrm>
          <a:prstGeom prst="rect">
            <a:avLst/>
          </a:prstGeom>
        </p:spPr>
      </p:pic>
      <p:pic>
        <p:nvPicPr>
          <p:cNvPr id="8" name="object 5">
            <a:extLst>
              <a:ext uri="{FF2B5EF4-FFF2-40B4-BE49-F238E27FC236}">
                <a16:creationId xmlns:a16="http://schemas.microsoft.com/office/drawing/2014/main" id="{7B8CA11E-A71B-4BF5-8DF6-E47CBCE6CEB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33076" y="3685262"/>
            <a:ext cx="2230739" cy="2289047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D4B5DD5-9622-44BB-8EC3-B2903525E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6472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躁狂发作的病例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8299325-5D96-4F1B-902A-C684F553B8E0}"/>
              </a:ext>
            </a:extLst>
          </p:cNvPr>
          <p:cNvGrpSpPr/>
          <p:nvPr/>
        </p:nvGrpSpPr>
        <p:grpSpPr>
          <a:xfrm>
            <a:off x="1515873" y="970346"/>
            <a:ext cx="8725660" cy="5434458"/>
            <a:chOff x="1515873" y="734822"/>
            <a:chExt cx="8725660" cy="5434458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D9C93AA-BCC5-4A30-AF6A-ED6D27D3BA76}"/>
                </a:ext>
              </a:extLst>
            </p:cNvPr>
            <p:cNvSpPr/>
            <p:nvPr/>
          </p:nvSpPr>
          <p:spPr>
            <a:xfrm>
              <a:off x="4291583" y="6150865"/>
              <a:ext cx="5949950" cy="18415"/>
            </a:xfrm>
            <a:custGeom>
              <a:avLst/>
              <a:gdLst/>
              <a:ahLst/>
              <a:cxnLst/>
              <a:rect l="l" t="t" r="r" b="b"/>
              <a:pathLst>
                <a:path w="5949950" h="18414">
                  <a:moveTo>
                    <a:pt x="0" y="0"/>
                  </a:moveTo>
                  <a:lnTo>
                    <a:pt x="5949696" y="18288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01FF0415-7513-46BA-BEC6-2211D7271BBC}"/>
                </a:ext>
              </a:extLst>
            </p:cNvPr>
            <p:cNvSpPr/>
            <p:nvPr/>
          </p:nvSpPr>
          <p:spPr>
            <a:xfrm>
              <a:off x="4309872" y="5571745"/>
              <a:ext cx="5836920" cy="24765"/>
            </a:xfrm>
            <a:custGeom>
              <a:avLst/>
              <a:gdLst/>
              <a:ahLst/>
              <a:cxnLst/>
              <a:rect l="l" t="t" r="r" b="b"/>
              <a:pathLst>
                <a:path w="5836920" h="24764">
                  <a:moveTo>
                    <a:pt x="0" y="0"/>
                  </a:moveTo>
                  <a:lnTo>
                    <a:pt x="5836920" y="24383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DCFD086-BAA1-4E3B-BC43-ADD8AF2099F6}"/>
                </a:ext>
              </a:extLst>
            </p:cNvPr>
            <p:cNvSpPr/>
            <p:nvPr/>
          </p:nvSpPr>
          <p:spPr>
            <a:xfrm>
              <a:off x="1524000" y="871220"/>
              <a:ext cx="1882140" cy="4342130"/>
            </a:xfrm>
            <a:custGeom>
              <a:avLst/>
              <a:gdLst/>
              <a:ahLst/>
              <a:cxnLst/>
              <a:rect l="l" t="t" r="r" b="b"/>
              <a:pathLst>
                <a:path w="1882139" h="6590030">
                  <a:moveTo>
                    <a:pt x="1882139" y="0"/>
                  </a:moveTo>
                  <a:lnTo>
                    <a:pt x="0" y="0"/>
                  </a:lnTo>
                  <a:lnTo>
                    <a:pt x="0" y="6589776"/>
                  </a:lnTo>
                  <a:lnTo>
                    <a:pt x="1882139" y="6589776"/>
                  </a:lnTo>
                  <a:lnTo>
                    <a:pt x="1882139" y="0"/>
                  </a:lnTo>
                  <a:close/>
                </a:path>
              </a:pathLst>
            </a:custGeom>
            <a:solidFill>
              <a:srgbClr val="BCD2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0E6768A2-C7F9-48E3-BB10-32C939BF4992}"/>
                </a:ext>
              </a:extLst>
            </p:cNvPr>
            <p:cNvSpPr txBox="1"/>
            <p:nvPr/>
          </p:nvSpPr>
          <p:spPr>
            <a:xfrm>
              <a:off x="1920241" y="1863851"/>
              <a:ext cx="1092835" cy="372538"/>
            </a:xfrm>
            <a:prstGeom prst="rect">
              <a:avLst/>
            </a:prstGeom>
            <a:solidFill>
              <a:srgbClr val="004E74"/>
            </a:solidFill>
          </p:spPr>
          <p:txBody>
            <a:bodyPr vert="horz" wrap="square" lIns="0" tIns="155575" rIns="0" bIns="0" rtlCol="0">
              <a:spAutoFit/>
            </a:bodyPr>
            <a:lstStyle/>
            <a:p>
              <a:pPr marL="205105">
                <a:spcBef>
                  <a:spcPts val="1225"/>
                </a:spcBef>
              </a:pPr>
              <a:r>
                <a:rPr sz="1400" dirty="0">
                  <a:solidFill>
                    <a:srgbClr val="FFFFFF"/>
                  </a:solidFill>
                  <a:latin typeface="微软雅黑" panose="020B0503020204020204" charset="-122"/>
                  <a:cs typeface="微软雅黑" panose="020B0503020204020204" charset="-122"/>
                </a:rPr>
                <a:t>女，48岁</a:t>
              </a:r>
              <a:endParaRPr sz="14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CA174DD2-E448-4E82-9FE8-8EC67D564EBB}"/>
                </a:ext>
              </a:extLst>
            </p:cNvPr>
            <p:cNvSpPr txBox="1"/>
            <p:nvPr/>
          </p:nvSpPr>
          <p:spPr>
            <a:xfrm>
              <a:off x="3574796" y="2006601"/>
              <a:ext cx="269875" cy="22890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spcBef>
                  <a:spcPts val="105"/>
                </a:spcBef>
                <a:tabLst>
                  <a:tab pos="256540" algn="l"/>
                </a:tabLst>
              </a:pPr>
              <a:r>
                <a:rPr sz="1400" u="sng" dirty="0">
                  <a:solidFill>
                    <a:srgbClr val="FFFFFF"/>
                  </a:solidFill>
                  <a:uFill>
                    <a:solidFill>
                      <a:srgbClr val="DB4220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 	</a:t>
              </a:r>
              <a:endParaRPr sz="1400">
                <a:latin typeface="Times New Roman" panose="02020603050405020304"/>
                <a:cs typeface="Times New Roman" panose="02020603050405020304"/>
              </a:endParaRPr>
            </a:p>
          </p:txBody>
        </p:sp>
        <p:grpSp>
          <p:nvGrpSpPr>
            <p:cNvPr id="14" name="object 9">
              <a:extLst>
                <a:ext uri="{FF2B5EF4-FFF2-40B4-BE49-F238E27FC236}">
                  <a16:creationId xmlns:a16="http://schemas.microsoft.com/office/drawing/2014/main" id="{BD4F52E4-8547-4BBD-A51E-EE6237B685F6}"/>
                </a:ext>
              </a:extLst>
            </p:cNvPr>
            <p:cNvGrpSpPr/>
            <p:nvPr/>
          </p:nvGrpSpPr>
          <p:grpSpPr>
            <a:xfrm>
              <a:off x="3538728" y="1860805"/>
              <a:ext cx="299085" cy="611505"/>
              <a:chOff x="2014727" y="1860804"/>
              <a:chExt cx="299085" cy="611505"/>
            </a:xfrm>
          </p:grpSpPr>
          <p:sp>
            <p:nvSpPr>
              <p:cNvPr id="25" name="object 10">
                <a:extLst>
                  <a:ext uri="{FF2B5EF4-FFF2-40B4-BE49-F238E27FC236}">
                    <a16:creationId xmlns:a16="http://schemas.microsoft.com/office/drawing/2014/main" id="{92B8034C-FA41-4178-9833-C9E2E6588F3B}"/>
                  </a:ext>
                </a:extLst>
              </p:cNvPr>
              <p:cNvSpPr/>
              <p:nvPr/>
            </p:nvSpPr>
            <p:spPr>
              <a:xfrm>
                <a:off x="2062606" y="2151253"/>
                <a:ext cx="19050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3969">
                    <a:moveTo>
                      <a:pt x="190500" y="0"/>
                    </a:moveTo>
                    <a:lnTo>
                      <a:pt x="0" y="0"/>
                    </a:lnTo>
                    <a:lnTo>
                      <a:pt x="0" y="13716"/>
                    </a:lnTo>
                    <a:lnTo>
                      <a:pt x="190500" y="13716"/>
                    </a:lnTo>
                    <a:lnTo>
                      <a:pt x="1905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11">
                <a:extLst>
                  <a:ext uri="{FF2B5EF4-FFF2-40B4-BE49-F238E27FC236}">
                    <a16:creationId xmlns:a16="http://schemas.microsoft.com/office/drawing/2014/main" id="{8B8E02F1-7137-4EDC-ADBF-F1E6839BCD28}"/>
                  </a:ext>
                </a:extLst>
              </p:cNvPr>
              <p:cNvSpPr/>
              <p:nvPr/>
            </p:nvSpPr>
            <p:spPr>
              <a:xfrm>
                <a:off x="2017775" y="1929384"/>
                <a:ext cx="292735" cy="539750"/>
              </a:xfrm>
              <a:custGeom>
                <a:avLst/>
                <a:gdLst/>
                <a:ahLst/>
                <a:cxnLst/>
                <a:rect l="l" t="t" r="r" b="b"/>
                <a:pathLst>
                  <a:path w="292735" h="539750">
                    <a:moveTo>
                      <a:pt x="45719" y="158495"/>
                    </a:moveTo>
                    <a:lnTo>
                      <a:pt x="248412" y="158495"/>
                    </a:lnTo>
                  </a:path>
                  <a:path w="292735" h="539750">
                    <a:moveTo>
                      <a:pt x="45719" y="451103"/>
                    </a:moveTo>
                    <a:lnTo>
                      <a:pt x="248412" y="451103"/>
                    </a:lnTo>
                  </a:path>
                  <a:path w="292735" h="539750">
                    <a:moveTo>
                      <a:pt x="86613" y="0"/>
                    </a:moveTo>
                    <a:lnTo>
                      <a:pt x="0" y="0"/>
                    </a:lnTo>
                    <a:lnTo>
                      <a:pt x="0" y="539495"/>
                    </a:lnTo>
                    <a:lnTo>
                      <a:pt x="292607" y="539495"/>
                    </a:lnTo>
                    <a:lnTo>
                      <a:pt x="292607" y="0"/>
                    </a:lnTo>
                    <a:lnTo>
                      <a:pt x="205994" y="0"/>
                    </a:lnTo>
                  </a:path>
                </a:pathLst>
              </a:custGeom>
              <a:ln w="6096">
                <a:solidFill>
                  <a:srgbClr val="DB422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7" name="object 12">
                <a:extLst>
                  <a:ext uri="{FF2B5EF4-FFF2-40B4-BE49-F238E27FC236}">
                    <a16:creationId xmlns:a16="http://schemas.microsoft.com/office/drawing/2014/main" id="{EE6C965A-C9E5-4B9B-839A-3FDB6001408F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093975" y="1860804"/>
                <a:ext cx="141732" cy="120396"/>
              </a:xfrm>
              <a:prstGeom prst="rect">
                <a:avLst/>
              </a:prstGeom>
            </p:spPr>
          </p:pic>
        </p:grp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F84D5A13-A8F8-473D-9CAA-E084F001936E}"/>
                </a:ext>
              </a:extLst>
            </p:cNvPr>
            <p:cNvSpPr txBox="1"/>
            <p:nvPr/>
          </p:nvSpPr>
          <p:spPr>
            <a:xfrm>
              <a:off x="3505328" y="734822"/>
              <a:ext cx="5619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spcBef>
                  <a:spcPts val="100"/>
                </a:spcBef>
              </a:pP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主</a:t>
              </a:r>
              <a:r>
                <a:rPr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诉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73EDF9BB-D6A4-4200-98B5-923AE52707DB}"/>
                </a:ext>
              </a:extLst>
            </p:cNvPr>
            <p:cNvSpPr/>
            <p:nvPr/>
          </p:nvSpPr>
          <p:spPr>
            <a:xfrm>
              <a:off x="4238245" y="1071372"/>
              <a:ext cx="5838825" cy="21590"/>
            </a:xfrm>
            <a:custGeom>
              <a:avLst/>
              <a:gdLst/>
              <a:ahLst/>
              <a:cxnLst/>
              <a:rect l="l" t="t" r="r" b="b"/>
              <a:pathLst>
                <a:path w="5838825" h="21590">
                  <a:moveTo>
                    <a:pt x="0" y="0"/>
                  </a:moveTo>
                  <a:lnTo>
                    <a:pt x="5838444" y="21336"/>
                  </a:lnTo>
                </a:path>
              </a:pathLst>
            </a:custGeom>
            <a:ln w="9144">
              <a:solidFill>
                <a:srgbClr val="7D7D7D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FB4BDFA6-0F15-40B9-B730-94CD6D59225A}"/>
                </a:ext>
              </a:extLst>
            </p:cNvPr>
            <p:cNvSpPr/>
            <p:nvPr/>
          </p:nvSpPr>
          <p:spPr>
            <a:xfrm>
              <a:off x="3902964" y="1961389"/>
              <a:ext cx="53340" cy="596265"/>
            </a:xfrm>
            <a:custGeom>
              <a:avLst/>
              <a:gdLst/>
              <a:ahLst/>
              <a:cxnLst/>
              <a:rect l="l" t="t" r="r" b="b"/>
              <a:pathLst>
                <a:path w="53339" h="596264">
                  <a:moveTo>
                    <a:pt x="0" y="0"/>
                  </a:moveTo>
                  <a:lnTo>
                    <a:pt x="0" y="517016"/>
                  </a:lnTo>
                  <a:lnTo>
                    <a:pt x="26669" y="595884"/>
                  </a:lnTo>
                  <a:lnTo>
                    <a:pt x="53340" y="517016"/>
                  </a:lnTo>
                  <a:lnTo>
                    <a:pt x="53340" y="0"/>
                  </a:lnTo>
                  <a:lnTo>
                    <a:pt x="0" y="0"/>
                  </a:lnTo>
                  <a:close/>
                </a:path>
                <a:path w="53339" h="596264">
                  <a:moveTo>
                    <a:pt x="0" y="0"/>
                  </a:moveTo>
                  <a:lnTo>
                    <a:pt x="53340" y="0"/>
                  </a:lnTo>
                </a:path>
              </a:pathLst>
            </a:custGeom>
            <a:ln w="6096">
              <a:solidFill>
                <a:srgbClr val="DB42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148690A5-EF96-41B4-87AA-2CA1A16FF9BD}"/>
                </a:ext>
              </a:extLst>
            </p:cNvPr>
            <p:cNvSpPr txBox="1"/>
            <p:nvPr/>
          </p:nvSpPr>
          <p:spPr>
            <a:xfrm>
              <a:off x="4174998" y="1125373"/>
              <a:ext cx="5662930" cy="1076705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indent="457200">
                <a:lnSpc>
                  <a:spcPct val="150000"/>
                </a:lnSpc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患者2018年5月出现情绪不稳定、兴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奋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话多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滔滔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绝，  眉飞色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舞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，言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语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夸大，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贷款</a:t>
              </a:r>
              <a:r>
                <a:rPr sz="1600" spc="-10" dirty="0">
                  <a:latin typeface="微软雅黑" panose="020B0503020204020204" charset="-122"/>
                  <a:cs typeface="微软雅黑" panose="020B0503020204020204" charset="-122"/>
                </a:rPr>
                <a:t>5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0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0万做生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意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，自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认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为能力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强， 当国家领导人都没问题，称自己能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预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知未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来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，自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己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的出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生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就是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24438DF4-0BE5-4B07-BE53-6BB6BC6F7F2D}"/>
                </a:ext>
              </a:extLst>
            </p:cNvPr>
            <p:cNvSpPr txBox="1"/>
            <p:nvPr/>
          </p:nvSpPr>
          <p:spPr>
            <a:xfrm>
              <a:off x="1515873" y="2223033"/>
              <a:ext cx="8382634" cy="756920"/>
            </a:xfrm>
            <a:prstGeom prst="rect">
              <a:avLst/>
            </a:prstGeom>
          </p:spPr>
          <p:txBody>
            <a:bodyPr vert="horz" wrap="square" lIns="0" tIns="134620" rIns="0" bIns="0" rtlCol="0">
              <a:spAutoFit/>
            </a:bodyPr>
            <a:lstStyle/>
            <a:p>
              <a:pPr marL="2671445">
                <a:spcBef>
                  <a:spcPts val="1060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为了解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救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众生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的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，有时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感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觉有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人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会嫉妒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自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己，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阻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拦自己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的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成功。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50800">
                <a:spcBef>
                  <a:spcPts val="960"/>
                </a:spcBef>
                <a:tabLst>
                  <a:tab pos="1937385" algn="l"/>
                </a:tabLst>
              </a:pPr>
              <a:r>
                <a:rPr sz="2400" u="sng" spc="-7" baseline="45000" dirty="0">
                  <a:solidFill>
                    <a:srgbClr val="DB4220"/>
                  </a:solidFill>
                  <a:uFill>
                    <a:solidFill>
                      <a:srgbClr val="487CB9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 	</a:t>
              </a:r>
              <a:r>
                <a:rPr sz="2400" spc="-7" baseline="45000" dirty="0">
                  <a:solidFill>
                    <a:srgbClr val="DB4220"/>
                  </a:solidFill>
                  <a:latin typeface="Times New Roman" panose="02020603050405020304"/>
                  <a:cs typeface="Times New Roman" panose="02020603050405020304"/>
                </a:rPr>
                <a:t> </a:t>
              </a:r>
              <a:r>
                <a:rPr sz="2400" b="1" spc="-7" baseline="45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现病史</a:t>
              </a:r>
              <a:r>
                <a:rPr sz="2400" b="1" spc="135" baseline="45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精力旺盛、晚上不睡觉，白天依然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停地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找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人聊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天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，计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划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各种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object 18">
              <a:extLst>
                <a:ext uri="{FF2B5EF4-FFF2-40B4-BE49-F238E27FC236}">
                  <a16:creationId xmlns:a16="http://schemas.microsoft.com/office/drawing/2014/main" id="{9B79D75A-BECF-4F8A-8039-47E045EB554F}"/>
                </a:ext>
              </a:extLst>
            </p:cNvPr>
            <p:cNvSpPr txBox="1"/>
            <p:nvPr/>
          </p:nvSpPr>
          <p:spPr>
            <a:xfrm>
              <a:off x="4317619" y="5741619"/>
              <a:ext cx="2660650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伴有精神病性症状的躁狂发作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object 19">
              <a:extLst>
                <a:ext uri="{FF2B5EF4-FFF2-40B4-BE49-F238E27FC236}">
                  <a16:creationId xmlns:a16="http://schemas.microsoft.com/office/drawing/2014/main" id="{87F678AC-6FAE-4016-8AC3-60C772BE5982}"/>
                </a:ext>
              </a:extLst>
            </p:cNvPr>
            <p:cNvSpPr txBox="1"/>
            <p:nvPr/>
          </p:nvSpPr>
          <p:spPr>
            <a:xfrm>
              <a:off x="2301951" y="1034541"/>
              <a:ext cx="482600" cy="5740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spcBef>
                  <a:spcPts val="100"/>
                </a:spcBef>
              </a:pPr>
              <a:r>
                <a:rPr b="1" dirty="0">
                  <a:solidFill>
                    <a:srgbClr val="004E74"/>
                  </a:solidFill>
                  <a:latin typeface="微软雅黑" panose="020B0503020204020204" charset="-122"/>
                  <a:cs typeface="微软雅黑" panose="020B0503020204020204" charset="-122"/>
                </a:rPr>
                <a:t>患者 左某</a:t>
              </a:r>
              <a:endParaRPr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object 20">
              <a:extLst>
                <a:ext uri="{FF2B5EF4-FFF2-40B4-BE49-F238E27FC236}">
                  <a16:creationId xmlns:a16="http://schemas.microsoft.com/office/drawing/2014/main" id="{E4B84E7A-2E37-4C9A-8A9D-0A285FD26171}"/>
                </a:ext>
              </a:extLst>
            </p:cNvPr>
            <p:cNvSpPr txBox="1"/>
            <p:nvPr/>
          </p:nvSpPr>
          <p:spPr>
            <a:xfrm>
              <a:off x="3452623" y="2954300"/>
              <a:ext cx="6759575" cy="31388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34695" marR="537845" algn="just">
                <a:lnSpc>
                  <a:spcPct val="150000"/>
                </a:lnSpc>
                <a:spcBef>
                  <a:spcPts val="100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事情，想唱歌跳舞健身，报了声乐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班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一次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没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去又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办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了健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身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卡。 买很多家里不需要的物品及衣服，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要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把家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重新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装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修一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遍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。家 人劝阻时便发脾气，不允许家人说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自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己，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看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不惯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就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挑剔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他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人的 毛病，马路上有人扔烟头，患者便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大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声指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责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，跟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路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人吵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架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没两 句就扬言要报警治对方的罪。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12700">
                <a:spcBef>
                  <a:spcPts val="990"/>
                </a:spcBef>
                <a:tabLst>
                  <a:tab pos="851535" algn="l"/>
                  <a:tab pos="6746240" algn="l"/>
                </a:tabLst>
              </a:pPr>
              <a:r>
                <a:rPr sz="1600" b="1" spc="-1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既往</a:t>
              </a:r>
              <a:r>
                <a:rPr sz="1600"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史</a:t>
              </a:r>
              <a:r>
                <a:rPr sz="1600"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	</a:t>
              </a:r>
              <a:r>
                <a:rPr sz="1600" u="heavy" spc="-5" dirty="0">
                  <a:solidFill>
                    <a:srgbClr val="DB4220"/>
                  </a:solidFill>
                  <a:uFill>
                    <a:solidFill>
                      <a:srgbClr val="7D7D7D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 </a:t>
              </a:r>
              <a:r>
                <a:rPr sz="1600" u="heavy" dirty="0">
                  <a:solidFill>
                    <a:srgbClr val="DB4220"/>
                  </a:solidFill>
                  <a:uFill>
                    <a:solidFill>
                      <a:srgbClr val="7D7D7D"/>
                    </a:solidFill>
                  </a:uFill>
                  <a:latin typeface="Times New Roman" panose="02020603050405020304"/>
                  <a:cs typeface="Times New Roman" panose="02020603050405020304"/>
                </a:rPr>
                <a:t>	</a:t>
              </a:r>
              <a:endParaRPr sz="1600" dirty="0">
                <a:latin typeface="Times New Roman" panose="02020603050405020304"/>
                <a:cs typeface="Times New Roman" panose="02020603050405020304"/>
              </a:endParaRPr>
            </a:p>
            <a:p>
              <a:pPr marL="12700">
                <a:lnSpc>
                  <a:spcPts val="1855"/>
                </a:lnSpc>
                <a:spcBef>
                  <a:spcPts val="130"/>
                </a:spcBef>
                <a:tabLst>
                  <a:tab pos="948690" algn="l"/>
                </a:tabLst>
              </a:pPr>
              <a:r>
                <a:rPr sz="2400" b="1" spc="-7" baseline="5000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个人史	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体健，初中文化，打工，已婚。性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格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开朗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外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向，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无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阳性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家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族史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12700">
                <a:lnSpc>
                  <a:spcPts val="1855"/>
                </a:lnSpc>
              </a:pPr>
              <a:r>
                <a:rPr sz="1600" b="1" spc="-5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家族史</a:t>
              </a:r>
              <a:endParaRPr sz="1600" dirty="0">
                <a:latin typeface="微软雅黑" panose="020B0503020204020204" charset="-122"/>
                <a:cs typeface="微软雅黑" panose="020B0503020204020204" charset="-122"/>
              </a:endParaRPr>
            </a:p>
            <a:p>
              <a:pPr marL="52070">
                <a:spcBef>
                  <a:spcPts val="1195"/>
                </a:spcBef>
              </a:pPr>
              <a:r>
                <a:rPr b="1" dirty="0">
                  <a:solidFill>
                    <a:srgbClr val="DB4220"/>
                  </a:solidFill>
                  <a:latin typeface="微软雅黑" panose="020B0503020204020204" charset="-122"/>
                  <a:cs typeface="微软雅黑" panose="020B0503020204020204" charset="-122"/>
                </a:rPr>
                <a:t>诊断</a:t>
              </a:r>
              <a:endParaRPr dirty="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B8CD3F81-A426-4EE0-8509-CAE37F8C9973}"/>
                </a:ext>
              </a:extLst>
            </p:cNvPr>
            <p:cNvSpPr txBox="1"/>
            <p:nvPr/>
          </p:nvSpPr>
          <p:spPr>
            <a:xfrm>
              <a:off x="4237864" y="764920"/>
              <a:ext cx="5624195" cy="25840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spcBef>
                  <a:spcPts val="95"/>
                </a:spcBef>
              </a:pP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兴奋话多、言语夸大、精力旺盛、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行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为鲁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莽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冲动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伴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疑心</a:t>
              </a:r>
              <a:r>
                <a:rPr sz="1600" spc="5" dirty="0">
                  <a:latin typeface="微软雅黑" panose="020B0503020204020204" charset="-122"/>
                  <a:cs typeface="微软雅黑" panose="020B0503020204020204" charset="-122"/>
                </a:rPr>
                <a:t>被</a:t>
              </a:r>
              <a:r>
                <a:rPr sz="1600" dirty="0">
                  <a:latin typeface="微软雅黑" panose="020B0503020204020204" charset="-122"/>
                  <a:cs typeface="微软雅黑" panose="020B0503020204020204" charset="-122"/>
                </a:rPr>
                <a:t>害</a:t>
              </a:r>
              <a:r>
                <a:rPr sz="1600" spc="-5" dirty="0">
                  <a:latin typeface="微软雅黑" panose="020B0503020204020204" charset="-122"/>
                  <a:cs typeface="微软雅黑" panose="020B0503020204020204" charset="-122"/>
                </a:rPr>
                <a:t>3月</a:t>
              </a:r>
              <a:endParaRPr sz="1600">
                <a:latin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object 22">
              <a:extLst>
                <a:ext uri="{FF2B5EF4-FFF2-40B4-BE49-F238E27FC236}">
                  <a16:creationId xmlns:a16="http://schemas.microsoft.com/office/drawing/2014/main" id="{8AD71C02-2EB4-481F-9D25-EFDD859C70DB}"/>
                </a:ext>
              </a:extLst>
            </p:cNvPr>
            <p:cNvSpPr txBox="1"/>
            <p:nvPr/>
          </p:nvSpPr>
          <p:spPr>
            <a:xfrm>
              <a:off x="1745691" y="3757371"/>
              <a:ext cx="1250950" cy="1109980"/>
            </a:xfrm>
            <a:prstGeom prst="rect">
              <a:avLst/>
            </a:prstGeom>
          </p:spPr>
          <p:txBody>
            <a:bodyPr vert="horz" wrap="square" lIns="0" tIns="19685" rIns="0" bIns="0" rtlCol="0">
              <a:spAutoFit/>
            </a:bodyPr>
            <a:lstStyle/>
            <a:p>
              <a:pPr marL="12700" marR="5080" algn="just">
                <a:lnSpc>
                  <a:spcPct val="98000"/>
                </a:lnSpc>
                <a:spcBef>
                  <a:spcPts val="155"/>
                </a:spcBef>
              </a:pPr>
              <a:r>
                <a:rPr sz="2400" b="1" spc="-5" dirty="0">
                  <a:solidFill>
                    <a:srgbClr val="224D4F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该病例存 </a:t>
              </a:r>
              <a:r>
                <a:rPr sz="2400" b="1" dirty="0">
                  <a:solidFill>
                    <a:srgbClr val="224D4F"/>
                  </a:solidFill>
                  <a:latin typeface="宋体" panose="02010600030101010101" pitchFamily="2" charset="-122"/>
                  <a:cs typeface="宋体" panose="02010600030101010101" pitchFamily="2" charset="-122"/>
                </a:rPr>
                <a:t>在哪些临 床表现？</a:t>
              </a:r>
              <a:endParaRPr sz="2400" dirty="0">
                <a:latin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0182DF-FAF6-434A-B686-23F72515E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33676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305A9E6-4336-4A5C-8E86-34B600D8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2553EEA-F027-4FF8-8FF6-690CC9B70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21281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抑郁发作的诊断标准（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ICD-10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4CA44A6-8F60-4B73-92C7-085B71ADDD6A}"/>
              </a:ext>
            </a:extLst>
          </p:cNvPr>
          <p:cNvSpPr/>
          <p:nvPr/>
        </p:nvSpPr>
        <p:spPr>
          <a:xfrm>
            <a:off x="2157655" y="1255638"/>
            <a:ext cx="7609840" cy="4747260"/>
          </a:xfrm>
          <a:custGeom>
            <a:avLst/>
            <a:gdLst/>
            <a:ahLst/>
            <a:cxnLst/>
            <a:rect l="l" t="t" r="r" b="b"/>
            <a:pathLst>
              <a:path w="7609840" h="4747260">
                <a:moveTo>
                  <a:pt x="7609332" y="0"/>
                </a:moveTo>
                <a:lnTo>
                  <a:pt x="0" y="0"/>
                </a:lnTo>
                <a:lnTo>
                  <a:pt x="0" y="365760"/>
                </a:lnTo>
                <a:lnTo>
                  <a:pt x="0" y="4747260"/>
                </a:lnTo>
                <a:lnTo>
                  <a:pt x="7609332" y="4747260"/>
                </a:lnTo>
                <a:lnTo>
                  <a:pt x="7609332" y="365760"/>
                </a:lnTo>
                <a:lnTo>
                  <a:pt x="7609332" y="0"/>
                </a:lnTo>
                <a:close/>
              </a:path>
            </a:pathLst>
          </a:custGeom>
          <a:solidFill>
            <a:srgbClr val="006FC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5CA3E8B3-A23E-4129-8020-EB2ADE26A1F9}"/>
              </a:ext>
            </a:extLst>
          </p:cNvPr>
          <p:cNvSpPr txBox="1"/>
          <p:nvPr/>
        </p:nvSpPr>
        <p:spPr>
          <a:xfrm>
            <a:off x="2320519" y="1407901"/>
            <a:ext cx="3422650" cy="4164965"/>
          </a:xfrm>
          <a:prstGeom prst="rect">
            <a:avLst/>
          </a:prstGeom>
        </p:spPr>
        <p:txBody>
          <a:bodyPr vert="horz" wrap="square" lIns="0" tIns="209550" rIns="0" bIns="0" rtlCol="0">
            <a:spAutoFit/>
          </a:bodyPr>
          <a:lstStyle/>
          <a:p>
            <a:pPr marL="252730" indent="-240665">
              <a:spcBef>
                <a:spcPts val="1650"/>
              </a:spcBef>
              <a:buClr>
                <a:srgbClr val="FFFFFF"/>
              </a:buClr>
              <a:buSzPct val="96000"/>
              <a:buFont typeface="Wingdings" panose="05000000000000000000"/>
              <a:buChar char=""/>
              <a:tabLst>
                <a:tab pos="253365" algn="l"/>
              </a:tabLst>
            </a:pPr>
            <a:r>
              <a:rPr sz="24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病程标准</a:t>
            </a:r>
            <a:endParaRPr sz="24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>
              <a:spcBef>
                <a:spcPts val="1300"/>
              </a:spcBef>
            </a:pP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症状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持续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至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周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252730" indent="-240665">
              <a:spcBef>
                <a:spcPts val="1785"/>
              </a:spcBef>
              <a:buClr>
                <a:srgbClr val="FFFFFF"/>
              </a:buClr>
              <a:buSzPct val="96000"/>
              <a:buFont typeface="Wingdings" panose="05000000000000000000"/>
              <a:buChar char=""/>
              <a:tabLst>
                <a:tab pos="253365" algn="l"/>
              </a:tabLst>
            </a:pPr>
            <a:r>
              <a:rPr sz="24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症状学标准</a:t>
            </a:r>
            <a:endParaRPr sz="24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 marR="243840">
              <a:lnSpc>
                <a:spcPct val="130000"/>
              </a:lnSpc>
              <a:spcBef>
                <a:spcPts val="585"/>
              </a:spcBef>
            </a:pPr>
            <a:r>
              <a:rPr sz="2000" b="1" spc="1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心境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低</a:t>
            </a:r>
            <a:r>
              <a:rPr sz="2000" b="1" spc="10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落</a:t>
            </a:r>
            <a:r>
              <a:rPr sz="2000" spc="-20" dirty="0">
                <a:solidFill>
                  <a:srgbClr val="FFC000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兴趣减</a:t>
            </a:r>
            <a:r>
              <a:rPr sz="2000" b="1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退</a:t>
            </a:r>
            <a:r>
              <a:rPr sz="2000" b="1" spc="-20" dirty="0">
                <a:solidFill>
                  <a:srgbClr val="FFC000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精力 </a:t>
            </a:r>
            <a:r>
              <a:rPr sz="2000" b="1" spc="1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减退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（至</a:t>
            </a:r>
            <a:r>
              <a:rPr sz="2000" b="1" spc="1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b="1" spc="-15" dirty="0">
                <a:solidFill>
                  <a:srgbClr val="FFC000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项）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 marR="5080">
              <a:lnSpc>
                <a:spcPct val="130000"/>
              </a:lnSpc>
              <a:spcBef>
                <a:spcPts val="485"/>
              </a:spcBef>
            </a:pP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注意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减退</a:t>
            </a:r>
            <a:r>
              <a:rPr sz="2000" spc="-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自责内</a:t>
            </a:r>
            <a:r>
              <a:rPr sz="2000" spc="-2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疚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自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罪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无 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价值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悲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观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自杀观念或</a:t>
            </a:r>
            <a:r>
              <a:rPr sz="2000" spc="-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行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为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 marR="5080">
              <a:lnSpc>
                <a:spcPct val="130000"/>
              </a:lnSpc>
            </a:pP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睡眠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障</a:t>
            </a:r>
            <a:r>
              <a:rPr sz="2000" spc="-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碍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食欲降低或</a:t>
            </a:r>
            <a:r>
              <a:rPr sz="2000" spc="-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体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重 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减轻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（至</a:t>
            </a:r>
            <a:r>
              <a:rPr sz="2000" spc="-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项）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53BA12C1-76D5-4A4E-B153-7D67C7AFDDD5}"/>
              </a:ext>
            </a:extLst>
          </p:cNvPr>
          <p:cNvSpPr txBox="1"/>
          <p:nvPr/>
        </p:nvSpPr>
        <p:spPr>
          <a:xfrm>
            <a:off x="6308778" y="1484557"/>
            <a:ext cx="2770505" cy="337502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469900" marR="463550" indent="-457200">
              <a:lnSpc>
                <a:spcPct val="129000"/>
              </a:lnSpc>
              <a:spcBef>
                <a:spcPts val="220"/>
              </a:spcBef>
              <a:buClr>
                <a:srgbClr val="FFFFFF"/>
              </a:buClr>
              <a:buFont typeface="Wingdings" panose="05000000000000000000"/>
              <a:buChar char="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严重程度标准 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社会功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能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受损 给本人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造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成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痛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苦</a:t>
            </a:r>
            <a:endParaRPr sz="2000">
              <a:latin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Font typeface="Wingdings" panose="05000000000000000000"/>
              <a:buChar char=""/>
            </a:pPr>
            <a:endParaRPr sz="2000">
              <a:latin typeface="黑体" panose="02010609060101010101" charset="-122"/>
              <a:cs typeface="黑体" panose="02010609060101010101" charset="-122"/>
            </a:endParaRPr>
          </a:p>
          <a:p>
            <a:pPr marL="469900" indent="-457200">
              <a:spcBef>
                <a:spcPts val="1345"/>
              </a:spcBef>
              <a:buClr>
                <a:srgbClr val="FFFFFF"/>
              </a:buClr>
              <a:buFont typeface="Wingdings" panose="05000000000000000000"/>
              <a:buChar char=""/>
              <a:tabLst>
                <a:tab pos="469265" algn="l"/>
                <a:tab pos="469900" algn="l"/>
              </a:tabLst>
            </a:pPr>
            <a:r>
              <a:rPr sz="24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排除标准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 marL="469900" marR="5080">
              <a:lnSpc>
                <a:spcPct val="130000"/>
              </a:lnSpc>
              <a:spcBef>
                <a:spcPts val="75"/>
              </a:spcBef>
            </a:pP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脑器质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性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精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神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障碍 </a:t>
            </a:r>
            <a:r>
              <a:rPr sz="2000" spc="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精神</a:t>
            </a:r>
            <a:r>
              <a:rPr sz="2000" spc="-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活</a:t>
            </a:r>
            <a:r>
              <a:rPr sz="2000" spc="-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性</a:t>
            </a:r>
            <a:r>
              <a:rPr sz="2000" spc="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物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质</a:t>
            </a:r>
            <a:r>
              <a:rPr sz="2000" spc="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所致 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既往无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（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轻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）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躁狂史</a:t>
            </a:r>
            <a:endParaRPr sz="200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B7602544-D783-4D16-A47E-C95EBC9B1B5B}"/>
              </a:ext>
            </a:extLst>
          </p:cNvPr>
          <p:cNvSpPr/>
          <p:nvPr/>
        </p:nvSpPr>
        <p:spPr>
          <a:xfrm>
            <a:off x="5964606" y="1292475"/>
            <a:ext cx="0" cy="4656455"/>
          </a:xfrm>
          <a:custGeom>
            <a:avLst/>
            <a:gdLst/>
            <a:ahLst/>
            <a:cxnLst/>
            <a:rect l="l" t="t" r="r" b="b"/>
            <a:pathLst>
              <a:path h="4656455">
                <a:moveTo>
                  <a:pt x="0" y="0"/>
                </a:moveTo>
                <a:lnTo>
                  <a:pt x="0" y="4656137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A5622E-6501-490F-B924-588E191B3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53844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躁狂发作的诊断标准（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ICD-10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B79B1D0E-B523-4617-A304-7E0C3F87DACF}"/>
              </a:ext>
            </a:extLst>
          </p:cNvPr>
          <p:cNvSpPr/>
          <p:nvPr/>
        </p:nvSpPr>
        <p:spPr>
          <a:xfrm>
            <a:off x="2066545" y="1217534"/>
            <a:ext cx="8155305" cy="4904740"/>
          </a:xfrm>
          <a:custGeom>
            <a:avLst/>
            <a:gdLst/>
            <a:ahLst/>
            <a:cxnLst/>
            <a:rect l="l" t="t" r="r" b="b"/>
            <a:pathLst>
              <a:path w="8155305" h="4904740">
                <a:moveTo>
                  <a:pt x="8154924" y="0"/>
                </a:moveTo>
                <a:lnTo>
                  <a:pt x="0" y="0"/>
                </a:lnTo>
                <a:lnTo>
                  <a:pt x="0" y="4904232"/>
                </a:lnTo>
                <a:lnTo>
                  <a:pt x="8154924" y="4904232"/>
                </a:lnTo>
                <a:lnTo>
                  <a:pt x="8154924" y="0"/>
                </a:lnTo>
                <a:close/>
              </a:path>
            </a:pathLst>
          </a:custGeom>
          <a:solidFill>
            <a:srgbClr val="006FC0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C5D26FAC-875F-465B-98A1-6228EB985660}"/>
              </a:ext>
            </a:extLst>
          </p:cNvPr>
          <p:cNvSpPr txBox="1"/>
          <p:nvPr/>
        </p:nvSpPr>
        <p:spPr>
          <a:xfrm>
            <a:off x="2233066" y="1467547"/>
            <a:ext cx="3792220" cy="4098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100" indent="-280035">
              <a:spcBef>
                <a:spcPts val="95"/>
              </a:spcBef>
              <a:buClr>
                <a:srgbClr val="FFFFFF"/>
              </a:buClr>
              <a:buSzPct val="96000"/>
              <a:buFont typeface="Wingdings" panose="05000000000000000000"/>
              <a:buChar char=""/>
              <a:tabLst>
                <a:tab pos="292735" algn="l"/>
              </a:tabLst>
            </a:pPr>
            <a:r>
              <a:rPr sz="28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病</a:t>
            </a:r>
            <a:r>
              <a:rPr sz="28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程标准</a:t>
            </a:r>
            <a:endParaRPr sz="2800" dirty="0">
              <a:latin typeface="黑体" panose="02010609060101010101" charset="-122"/>
              <a:cs typeface="黑体" panose="02010609060101010101" charset="-122"/>
            </a:endParaRPr>
          </a:p>
          <a:p>
            <a:pPr marL="469265">
              <a:spcBef>
                <a:spcPts val="1740"/>
              </a:spcBef>
            </a:pP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症状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至</a:t>
            </a:r>
            <a:r>
              <a:rPr sz="2000" spc="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spc="-1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1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周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292100" indent="-280035">
              <a:spcBef>
                <a:spcPts val="1975"/>
              </a:spcBef>
              <a:buClr>
                <a:srgbClr val="FFFFFF"/>
              </a:buClr>
              <a:buSzPct val="96000"/>
              <a:buFont typeface="Wingdings" panose="05000000000000000000"/>
              <a:buChar char=""/>
              <a:tabLst>
                <a:tab pos="292735" algn="l"/>
              </a:tabLst>
            </a:pPr>
            <a:r>
              <a:rPr sz="28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症</a:t>
            </a:r>
            <a:r>
              <a:rPr sz="28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状学标准</a:t>
            </a:r>
            <a:endParaRPr sz="2800" dirty="0">
              <a:latin typeface="黑体" panose="02010609060101010101" charset="-122"/>
              <a:cs typeface="黑体" panose="02010609060101010101" charset="-122"/>
            </a:endParaRPr>
          </a:p>
          <a:p>
            <a:pPr marL="241300" indent="-228600" algn="just">
              <a:spcBef>
                <a:spcPts val="1830"/>
              </a:spcBef>
              <a:buFont typeface="Arial" panose="020B0604020202020204"/>
              <a:buChar char="•"/>
              <a:tabLst>
                <a:tab pos="241300" algn="l"/>
              </a:tabLst>
            </a:pP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心境高涨</a:t>
            </a:r>
            <a:r>
              <a:rPr sz="2000" b="1" spc="-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或易</a:t>
            </a:r>
            <a:r>
              <a:rPr sz="2000" b="1" spc="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激</a:t>
            </a:r>
            <a:r>
              <a:rPr sz="2000" b="1" spc="-5" dirty="0">
                <a:solidFill>
                  <a:srgbClr val="FFC000"/>
                </a:solidFill>
                <a:latin typeface="黑体" panose="02010609060101010101" charset="-122"/>
                <a:cs typeface="黑体" panose="02010609060101010101" charset="-122"/>
              </a:rPr>
              <a:t>惹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  <a:p>
            <a:pPr marL="240665" marR="5080" indent="-228600" algn="just">
              <a:lnSpc>
                <a:spcPct val="150000"/>
              </a:lnSpc>
              <a:spcBef>
                <a:spcPts val="600"/>
              </a:spcBef>
              <a:buChar char="•"/>
              <a:tabLst>
                <a:tab pos="241300" algn="l"/>
              </a:tabLst>
            </a:pPr>
            <a:r>
              <a:rPr sz="2000" spc="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(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以下至</a:t>
            </a:r>
            <a:r>
              <a:rPr sz="2000" spc="6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spc="3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3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项</a:t>
            </a:r>
            <a:r>
              <a:rPr sz="2000" spc="5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)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活动增</a:t>
            </a:r>
            <a:r>
              <a:rPr sz="2000" spc="6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多</a:t>
            </a:r>
            <a:r>
              <a:rPr sz="2000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言语增 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多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思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维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奔逸</a:t>
            </a:r>
            <a:r>
              <a:rPr sz="2000" spc="-2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行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为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出</a:t>
            </a:r>
            <a:r>
              <a:rPr sz="2000" spc="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格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睡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眠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需求 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减</a:t>
            </a:r>
            <a:r>
              <a:rPr sz="2000" spc="5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少</a:t>
            </a:r>
            <a:r>
              <a:rPr sz="2000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自我</a:t>
            </a:r>
            <a:r>
              <a:rPr sz="2000" spc="3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评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价过高或</a:t>
            </a:r>
            <a:r>
              <a:rPr sz="2000" spc="3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夸</a:t>
            </a:r>
            <a:r>
              <a:rPr sz="2000" spc="7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大</a:t>
            </a:r>
            <a:r>
              <a:rPr sz="2000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spc="4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随境 </a:t>
            </a:r>
            <a:r>
              <a:rPr sz="2000" spc="1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转移</a:t>
            </a:r>
            <a:r>
              <a:rPr sz="2000" spc="-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鲁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莽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危险行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为</a:t>
            </a:r>
            <a:r>
              <a:rPr sz="2000" spc="-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/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性</a:t>
            </a:r>
            <a:r>
              <a:rPr sz="2000" spc="-1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功</a:t>
            </a:r>
            <a:r>
              <a:rPr sz="20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能亢进</a:t>
            </a:r>
            <a:endParaRPr sz="2000" dirty="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40FEAB0D-3D3C-4CF9-B1BD-90162E43B03D}"/>
              </a:ext>
            </a:extLst>
          </p:cNvPr>
          <p:cNvSpPr txBox="1"/>
          <p:nvPr/>
        </p:nvSpPr>
        <p:spPr>
          <a:xfrm>
            <a:off x="6267703" y="1327859"/>
            <a:ext cx="3835400" cy="4010025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469900" indent="-457200">
              <a:spcBef>
                <a:spcPts val="1195"/>
              </a:spcBef>
              <a:buClr>
                <a:srgbClr val="FFFFFF"/>
              </a:buClr>
              <a:buFont typeface="Wingdings" panose="05000000000000000000"/>
              <a:buChar char=""/>
              <a:tabLst>
                <a:tab pos="469265" algn="l"/>
                <a:tab pos="469900" algn="l"/>
              </a:tabLst>
            </a:pPr>
            <a:r>
              <a:rPr sz="28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严</a:t>
            </a:r>
            <a:r>
              <a:rPr sz="28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重程度标准</a:t>
            </a:r>
            <a:endParaRPr sz="2800">
              <a:latin typeface="黑体" panose="02010609060101010101" charset="-122"/>
              <a:cs typeface="黑体" panose="02010609060101010101" charset="-122"/>
            </a:endParaRPr>
          </a:p>
          <a:p>
            <a:pPr marL="469900">
              <a:spcBef>
                <a:spcPts val="945"/>
              </a:spcBef>
            </a:pPr>
            <a:r>
              <a:rPr sz="24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社会功能受损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 marL="469900">
              <a:spcBef>
                <a:spcPts val="865"/>
              </a:spcBef>
            </a:pPr>
            <a:r>
              <a:rPr sz="24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造成危险或不良后果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>
              <a:lnSpc>
                <a:spcPct val="100000"/>
              </a:lnSpc>
            </a:pP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 marL="469900" indent="-457200">
              <a:spcBef>
                <a:spcPts val="1600"/>
              </a:spcBef>
              <a:buClr>
                <a:srgbClr val="FFFFFF"/>
              </a:buClr>
              <a:buFont typeface="Wingdings" panose="05000000000000000000"/>
              <a:buChar char=""/>
              <a:tabLst>
                <a:tab pos="469265" algn="l"/>
                <a:tab pos="469900" algn="l"/>
              </a:tabLst>
            </a:pPr>
            <a:r>
              <a:rPr sz="2800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排</a:t>
            </a:r>
            <a:r>
              <a:rPr sz="2800" spc="-5" dirty="0">
                <a:solidFill>
                  <a:srgbClr val="FFFF00"/>
                </a:solidFill>
                <a:latin typeface="黑体" panose="02010609060101010101" charset="-122"/>
                <a:cs typeface="黑体" panose="02010609060101010101" charset="-122"/>
              </a:rPr>
              <a:t>除标准</a:t>
            </a:r>
            <a:endParaRPr sz="2800">
              <a:latin typeface="黑体" panose="02010609060101010101" charset="-122"/>
              <a:cs typeface="黑体" panose="02010609060101010101" charset="-122"/>
            </a:endParaRPr>
          </a:p>
          <a:p>
            <a:pPr marL="469900" marR="5080">
              <a:lnSpc>
                <a:spcPct val="130000"/>
              </a:lnSpc>
              <a:spcBef>
                <a:spcPts val="80"/>
              </a:spcBef>
            </a:pPr>
            <a:r>
              <a:rPr sz="24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器质性、躯体疾病、药物 </a:t>
            </a:r>
            <a:r>
              <a:rPr sz="2400" spc="-5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所致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  <a:p>
            <a:pPr marL="469900">
              <a:spcBef>
                <a:spcPts val="865"/>
              </a:spcBef>
            </a:pPr>
            <a:r>
              <a:rPr sz="2400" dirty="0">
                <a:solidFill>
                  <a:srgbClr val="FFFFFF"/>
                </a:solidFill>
                <a:latin typeface="黑体" panose="02010609060101010101" charset="-122"/>
                <a:cs typeface="黑体" panose="02010609060101010101" charset="-122"/>
              </a:rPr>
              <a:t>精神活性物质所致</a:t>
            </a:r>
            <a:endParaRPr sz="2400">
              <a:latin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963B70-A567-48F8-B96E-9BF2BFB0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77843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6305A9E6-4336-4A5C-8E86-34B600D8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心境障碍（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Mood Disorder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3F543B45-4D6D-4CD8-AA2B-38A77EA000FA}"/>
              </a:ext>
            </a:extLst>
          </p:cNvPr>
          <p:cNvGraphicFramePr/>
          <p:nvPr/>
        </p:nvGraphicFramePr>
        <p:xfrm>
          <a:off x="2788518" y="1124909"/>
          <a:ext cx="6960696" cy="5144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CD724B1-7781-417A-9EC5-84A6B1FD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38688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心境障碍的治疗原则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6316A43-59D1-4247-832B-CCA5B5B96A7D}"/>
              </a:ext>
            </a:extLst>
          </p:cNvPr>
          <p:cNvGrpSpPr/>
          <p:nvPr/>
        </p:nvGrpSpPr>
        <p:grpSpPr>
          <a:xfrm>
            <a:off x="1991341" y="1692070"/>
            <a:ext cx="8209317" cy="3145615"/>
            <a:chOff x="2092399" y="2606470"/>
            <a:chExt cx="8209317" cy="3145615"/>
          </a:xfrm>
        </p:grpSpPr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D9D0708B-9585-4445-9BEA-F48A17F0204D}"/>
                </a:ext>
              </a:extLst>
            </p:cNvPr>
            <p:cNvSpPr/>
            <p:nvPr/>
          </p:nvSpPr>
          <p:spPr>
            <a:xfrm>
              <a:off x="2711143" y="2753766"/>
              <a:ext cx="6870700" cy="2819400"/>
            </a:xfrm>
            <a:prstGeom prst="triangl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805E991E-8EDB-4181-8876-31259966C1A1}"/>
                </a:ext>
              </a:extLst>
            </p:cNvPr>
            <p:cNvSpPr/>
            <p:nvPr/>
          </p:nvSpPr>
          <p:spPr>
            <a:xfrm>
              <a:off x="5143500" y="4163466"/>
              <a:ext cx="1993900" cy="669262"/>
            </a:xfrm>
            <a:prstGeom prst="roundRect">
              <a:avLst/>
            </a:prstGeom>
            <a:solidFill>
              <a:schemeClr val="bg1"/>
            </a:solidFill>
            <a:ln w="63500"/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治疗模式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F4BCDCC3-DF24-4662-A791-9C8D378DBBB4}"/>
                </a:ext>
              </a:extLst>
            </p:cNvPr>
            <p:cNvSpPr/>
            <p:nvPr/>
          </p:nvSpPr>
          <p:spPr>
            <a:xfrm>
              <a:off x="4975299" y="2606470"/>
              <a:ext cx="2330302" cy="927397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药物治疗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56E36EC-9D2C-4E22-9BF3-A6EE518EC72B}"/>
                </a:ext>
              </a:extLst>
            </p:cNvPr>
            <p:cNvSpPr/>
            <p:nvPr/>
          </p:nvSpPr>
          <p:spPr>
            <a:xfrm>
              <a:off x="7971414" y="4824688"/>
              <a:ext cx="2330302" cy="927397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心理治疗</a:t>
              </a: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40D8FA2A-79CB-4B9F-883C-2FAA1E290B2F}"/>
                </a:ext>
              </a:extLst>
            </p:cNvPr>
            <p:cNvSpPr/>
            <p:nvPr/>
          </p:nvSpPr>
          <p:spPr>
            <a:xfrm>
              <a:off x="2092399" y="4824688"/>
              <a:ext cx="2330302" cy="927397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物理治疗</a:t>
              </a:r>
            </a:p>
          </p:txBody>
        </p:sp>
      </p:grp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8397BCC-0429-435A-84F4-72B79A534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68264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精神科常见疾病的诊疗进展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5196E781-5CE6-4588-8648-3A7BAF4CA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6429142"/>
              </p:ext>
            </p:extLst>
          </p:nvPr>
        </p:nvGraphicFramePr>
        <p:xfrm>
          <a:off x="2032000" y="719667"/>
          <a:ext cx="8128000" cy="3054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B58D588-A8DC-422E-A380-AA7491A1A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59149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精神分裂症的概念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FAB1DC4A-0DFE-4572-A3ED-057A8CF66B7B}"/>
              </a:ext>
            </a:extLst>
          </p:cNvPr>
          <p:cNvSpPr txBox="1"/>
          <p:nvPr/>
        </p:nvSpPr>
        <p:spPr>
          <a:xfrm>
            <a:off x="1950323" y="1247330"/>
            <a:ext cx="8291354" cy="3887154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469900" indent="-457200">
              <a:spcBef>
                <a:spcPts val="12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一组</a:t>
            </a:r>
            <a:r>
              <a:rPr sz="2800" b="1" dirty="0">
                <a:solidFill>
                  <a:srgbClr val="CC0000"/>
                </a:solidFill>
                <a:latin typeface="微软雅黑"/>
                <a:cs typeface="微软雅黑"/>
              </a:rPr>
              <a:t>病因复杂</a:t>
            </a:r>
            <a:r>
              <a:rPr sz="2800" b="1" dirty="0">
                <a:latin typeface="微软雅黑"/>
                <a:cs typeface="微软雅黑"/>
              </a:rPr>
              <a:t>的常见精神疾病</a:t>
            </a:r>
            <a:endParaRPr sz="2800" dirty="0">
              <a:latin typeface="微软雅黑"/>
              <a:cs typeface="微软雅黑"/>
            </a:endParaRPr>
          </a:p>
          <a:p>
            <a:pPr marL="469265" marR="5080" indent="-457200">
              <a:lnSpc>
                <a:spcPct val="114999"/>
              </a:lnSpc>
              <a:spcBef>
                <a:spcPts val="6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 err="1">
                <a:latin typeface="微软雅黑"/>
                <a:cs typeface="微软雅黑"/>
              </a:rPr>
              <a:t>以精神活动的</a:t>
            </a:r>
            <a:r>
              <a:rPr sz="2800" b="1" dirty="0" err="1">
                <a:solidFill>
                  <a:srgbClr val="CC0000"/>
                </a:solidFill>
                <a:latin typeface="微软雅黑"/>
                <a:cs typeface="微软雅黑"/>
              </a:rPr>
              <a:t>不协</a:t>
            </a:r>
            <a:r>
              <a:rPr sz="2800" b="1" spc="-5" dirty="0" err="1">
                <a:solidFill>
                  <a:srgbClr val="CC0000"/>
                </a:solidFill>
                <a:latin typeface="微软雅黑"/>
                <a:cs typeface="微软雅黑"/>
              </a:rPr>
              <a:t>调</a:t>
            </a:r>
            <a:r>
              <a:rPr sz="2800" b="1" dirty="0" err="1">
                <a:latin typeface="微软雅黑"/>
                <a:cs typeface="微软雅黑"/>
              </a:rPr>
              <a:t>为特征，</a:t>
            </a:r>
            <a:r>
              <a:rPr sz="2800" b="1" spc="-15" dirty="0" err="1">
                <a:latin typeface="微软雅黑"/>
                <a:cs typeface="微软雅黑"/>
              </a:rPr>
              <a:t>具</a:t>
            </a:r>
            <a:r>
              <a:rPr sz="2800" b="1" dirty="0" err="1">
                <a:latin typeface="微软雅黑"/>
                <a:cs typeface="微软雅黑"/>
              </a:rPr>
              <a:t>有感知、思</a:t>
            </a:r>
            <a:r>
              <a:rPr sz="2800" b="1" spc="-15" dirty="0" err="1">
                <a:latin typeface="微软雅黑"/>
                <a:cs typeface="微软雅黑"/>
              </a:rPr>
              <a:t>维</a:t>
            </a:r>
            <a:r>
              <a:rPr sz="2800" b="1" dirty="0" err="1">
                <a:latin typeface="微软雅黑"/>
                <a:cs typeface="微软雅黑"/>
              </a:rPr>
              <a:t>、情感、行为等多方面的障碍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11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通常无意识和智能改变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11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多起病于青壮年</a:t>
            </a:r>
            <a:endParaRPr sz="2800" dirty="0">
              <a:latin typeface="微软雅黑"/>
              <a:cs typeface="微软雅黑"/>
            </a:endParaRPr>
          </a:p>
          <a:p>
            <a:pPr marL="469265" marR="5715" indent="-457200">
              <a:lnSpc>
                <a:spcPct val="114999"/>
              </a:lnSpc>
              <a:spcBef>
                <a:spcPts val="67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常缓慢起病、病程迁延，部分</a:t>
            </a:r>
            <a:r>
              <a:rPr sz="2800" b="1" spc="-15" dirty="0">
                <a:latin typeface="微软雅黑"/>
                <a:cs typeface="微软雅黑"/>
              </a:rPr>
              <a:t>病</a:t>
            </a:r>
            <a:r>
              <a:rPr sz="2800" b="1" dirty="0">
                <a:latin typeface="微软雅黑"/>
                <a:cs typeface="微软雅黑"/>
              </a:rPr>
              <a:t>人有</a:t>
            </a:r>
            <a:r>
              <a:rPr sz="2800" b="1" dirty="0">
                <a:solidFill>
                  <a:srgbClr val="CC0000"/>
                </a:solidFill>
                <a:latin typeface="微软雅黑"/>
                <a:cs typeface="微软雅黑"/>
              </a:rPr>
              <a:t>慢性</a:t>
            </a:r>
            <a:r>
              <a:rPr sz="2800" b="1" spc="-5" dirty="0">
                <a:solidFill>
                  <a:srgbClr val="CC0000"/>
                </a:solidFill>
                <a:latin typeface="微软雅黑"/>
                <a:cs typeface="微软雅黑"/>
              </a:rPr>
              <a:t>化</a:t>
            </a:r>
            <a:r>
              <a:rPr sz="2800" b="1" spc="-10" dirty="0">
                <a:latin typeface="微软雅黑"/>
                <a:cs typeface="微软雅黑"/>
              </a:rPr>
              <a:t>倾向 </a:t>
            </a:r>
            <a:r>
              <a:rPr sz="2800" b="1" spc="-5" dirty="0">
                <a:latin typeface="微软雅黑"/>
                <a:cs typeface="微软雅黑"/>
              </a:rPr>
              <a:t>或发展为精神衰退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6E1BF3-1D47-41DC-B6D2-9F8B13448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63019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流行病学：患病率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23CE59F5-85F3-4DE7-BBF6-524B422D68CA}"/>
              </a:ext>
            </a:extLst>
          </p:cNvPr>
          <p:cNvSpPr txBox="1"/>
          <p:nvPr/>
        </p:nvSpPr>
        <p:spPr>
          <a:xfrm>
            <a:off x="2400859" y="1448979"/>
            <a:ext cx="6771640" cy="41230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solidFill>
                  <a:srgbClr val="006FC0"/>
                </a:solidFill>
                <a:latin typeface="微软雅黑"/>
                <a:cs typeface="微软雅黑"/>
              </a:rPr>
              <a:t>终身患病率</a:t>
            </a:r>
            <a:endParaRPr sz="2800" dirty="0">
              <a:latin typeface="微软雅黑"/>
              <a:cs typeface="微软雅黑"/>
            </a:endParaRPr>
          </a:p>
          <a:p>
            <a:pPr marL="755650" lvl="1" indent="-285750">
              <a:spcBef>
                <a:spcPts val="2115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比较公认的是</a:t>
            </a:r>
            <a:r>
              <a:rPr sz="2400" b="1" spc="-5" dirty="0">
                <a:latin typeface="微软雅黑"/>
                <a:cs typeface="微软雅黑"/>
              </a:rPr>
              <a:t>10‰</a:t>
            </a:r>
            <a:r>
              <a:rPr sz="2400" b="1" dirty="0">
                <a:latin typeface="微软雅黑"/>
                <a:cs typeface="微软雅黑"/>
              </a:rPr>
              <a:t>左右</a:t>
            </a:r>
            <a:r>
              <a:rPr sz="2400" b="1" spc="-5" dirty="0">
                <a:latin typeface="微软雅黑"/>
                <a:cs typeface="微软雅黑"/>
              </a:rPr>
              <a:t>（</a:t>
            </a:r>
            <a:r>
              <a:rPr sz="2400" b="1" spc="-5" dirty="0">
                <a:solidFill>
                  <a:srgbClr val="CC0000"/>
                </a:solidFill>
                <a:latin typeface="微软雅黑"/>
                <a:cs typeface="微软雅黑"/>
              </a:rPr>
              <a:t>1%</a:t>
            </a:r>
            <a:r>
              <a:rPr sz="2400" b="1" spc="-5" dirty="0">
                <a:latin typeface="微软雅黑"/>
                <a:cs typeface="微软雅黑"/>
              </a:rPr>
              <a:t>）</a:t>
            </a:r>
            <a:endParaRPr sz="2400" dirty="0">
              <a:latin typeface="微软雅黑"/>
              <a:cs typeface="微软雅黑"/>
            </a:endParaRPr>
          </a:p>
          <a:p>
            <a:pPr marL="469900">
              <a:spcBef>
                <a:spcPts val="2020"/>
              </a:spcBef>
            </a:pPr>
            <a:r>
              <a:rPr sz="2400" dirty="0">
                <a:latin typeface="微软雅黑"/>
                <a:cs typeface="微软雅黑"/>
              </a:rPr>
              <a:t>–</a:t>
            </a:r>
            <a:r>
              <a:rPr sz="2400" spc="235" dirty="0">
                <a:latin typeface="微软雅黑"/>
                <a:cs typeface="微软雅黑"/>
              </a:rPr>
              <a:t> </a:t>
            </a:r>
            <a:r>
              <a:rPr sz="2400" b="1" dirty="0">
                <a:latin typeface="微软雅黑"/>
                <a:cs typeface="微软雅黑"/>
              </a:rPr>
              <a:t>美国</a:t>
            </a:r>
            <a:r>
              <a:rPr sz="2400" b="1" spc="-5" dirty="0">
                <a:latin typeface="微软雅黑"/>
                <a:cs typeface="微软雅黑"/>
              </a:rPr>
              <a:t>1988</a:t>
            </a:r>
            <a:r>
              <a:rPr sz="2400" b="1" dirty="0">
                <a:latin typeface="微软雅黑"/>
                <a:cs typeface="微软雅黑"/>
              </a:rPr>
              <a:t>年调查</a:t>
            </a:r>
            <a:r>
              <a:rPr sz="2400" b="1" spc="-5" dirty="0">
                <a:latin typeface="微软雅黑"/>
                <a:cs typeface="微软雅黑"/>
              </a:rPr>
              <a:t>：13‰</a:t>
            </a:r>
            <a:endParaRPr sz="2400" dirty="0">
              <a:latin typeface="微软雅黑"/>
              <a:cs typeface="微软雅黑"/>
            </a:endParaRPr>
          </a:p>
          <a:p>
            <a:pPr marL="469900">
              <a:spcBef>
                <a:spcPts val="2014"/>
              </a:spcBef>
            </a:pPr>
            <a:r>
              <a:rPr sz="2400" dirty="0">
                <a:latin typeface="微软雅黑"/>
                <a:cs typeface="微软雅黑"/>
              </a:rPr>
              <a:t>–</a:t>
            </a:r>
            <a:r>
              <a:rPr sz="2400" spc="229" dirty="0">
                <a:latin typeface="微软雅黑"/>
                <a:cs typeface="微软雅黑"/>
              </a:rPr>
              <a:t> </a:t>
            </a:r>
            <a:r>
              <a:rPr sz="2400" b="1" dirty="0">
                <a:latin typeface="微软雅黑"/>
                <a:cs typeface="微软雅黑"/>
              </a:rPr>
              <a:t>我国</a:t>
            </a:r>
            <a:r>
              <a:rPr sz="2400" b="1" spc="-5" dirty="0">
                <a:latin typeface="微软雅黑"/>
                <a:cs typeface="微软雅黑"/>
              </a:rPr>
              <a:t>1982</a:t>
            </a:r>
            <a:r>
              <a:rPr sz="2400" b="1" dirty="0">
                <a:latin typeface="微软雅黑"/>
                <a:cs typeface="微软雅黑"/>
              </a:rPr>
              <a:t>年</a:t>
            </a:r>
            <a:r>
              <a:rPr sz="2400" b="1" spc="-5" dirty="0">
                <a:latin typeface="微软雅黑"/>
                <a:cs typeface="微软雅黑"/>
              </a:rPr>
              <a:t>12</a:t>
            </a:r>
            <a:r>
              <a:rPr sz="2400" b="1" dirty="0">
                <a:latin typeface="微软雅黑"/>
                <a:cs typeface="微软雅黑"/>
              </a:rPr>
              <a:t>地区调查</a:t>
            </a:r>
            <a:r>
              <a:rPr sz="2400" b="1" spc="-5" dirty="0">
                <a:latin typeface="微软雅黑"/>
                <a:cs typeface="微软雅黑"/>
              </a:rPr>
              <a:t>：5.69‰</a:t>
            </a:r>
            <a:endParaRPr sz="2400" dirty="0">
              <a:latin typeface="微软雅黑"/>
              <a:cs typeface="微软雅黑"/>
            </a:endParaRPr>
          </a:p>
          <a:p>
            <a:pPr marL="469900">
              <a:spcBef>
                <a:spcPts val="2014"/>
              </a:spcBef>
            </a:pPr>
            <a:r>
              <a:rPr sz="2400" dirty="0">
                <a:latin typeface="微软雅黑"/>
                <a:cs typeface="微软雅黑"/>
              </a:rPr>
              <a:t>–</a:t>
            </a:r>
            <a:r>
              <a:rPr sz="2400" spc="235" dirty="0">
                <a:latin typeface="微软雅黑"/>
                <a:cs typeface="微软雅黑"/>
              </a:rPr>
              <a:t> </a:t>
            </a:r>
            <a:r>
              <a:rPr sz="2400" b="1" spc="-5" dirty="0">
                <a:latin typeface="微软雅黑"/>
                <a:cs typeface="微软雅黑"/>
              </a:rPr>
              <a:t>我国1993年</a:t>
            </a:r>
            <a:r>
              <a:rPr sz="2400" b="1" spc="-10" dirty="0">
                <a:latin typeface="微软雅黑"/>
                <a:cs typeface="微软雅黑"/>
              </a:rPr>
              <a:t>7</a:t>
            </a:r>
            <a:r>
              <a:rPr sz="2400" b="1" spc="-5" dirty="0">
                <a:latin typeface="微软雅黑"/>
                <a:cs typeface="微软雅黑"/>
              </a:rPr>
              <a:t>地区调查：6.55‰</a:t>
            </a:r>
            <a:endParaRPr sz="2400" dirty="0">
              <a:latin typeface="微软雅黑"/>
              <a:cs typeface="微软雅黑"/>
            </a:endParaRPr>
          </a:p>
          <a:p>
            <a:pPr marL="755650" marR="5080" lvl="1" indent="-285750">
              <a:lnSpc>
                <a:spcPct val="150000"/>
              </a:lnSpc>
              <a:spcBef>
                <a:spcPts val="580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我国201</a:t>
            </a:r>
            <a:r>
              <a:rPr sz="2400" b="1" spc="-5" dirty="0">
                <a:latin typeface="微软雅黑"/>
                <a:cs typeface="微软雅黑"/>
              </a:rPr>
              <a:t>9</a:t>
            </a:r>
            <a:r>
              <a:rPr sz="2400" b="1" dirty="0">
                <a:latin typeface="微软雅黑"/>
                <a:cs typeface="微软雅黑"/>
              </a:rPr>
              <a:t>年</a:t>
            </a:r>
            <a:r>
              <a:rPr sz="2400" b="1" spc="-5" dirty="0">
                <a:latin typeface="微软雅黑"/>
                <a:cs typeface="微软雅黑"/>
              </a:rPr>
              <a:t>31</a:t>
            </a:r>
            <a:r>
              <a:rPr sz="2400" b="1" dirty="0">
                <a:latin typeface="微软雅黑"/>
                <a:cs typeface="微软雅黑"/>
              </a:rPr>
              <a:t>个省自治区直辖市精神分裂症 及其他精神病性障碍0.7%</a:t>
            </a:r>
            <a:endParaRPr sz="24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46C81C-2DF7-45A6-A2E8-7CEF1DD1E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15535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病因学：遗传因素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1CB6ABB-572C-4AC2-ACA8-907F094CA519}"/>
              </a:ext>
            </a:extLst>
          </p:cNvPr>
          <p:cNvGrpSpPr/>
          <p:nvPr/>
        </p:nvGrpSpPr>
        <p:grpSpPr>
          <a:xfrm>
            <a:off x="2334308" y="1617967"/>
            <a:ext cx="7052997" cy="3942715"/>
            <a:chOff x="2327730" y="1729800"/>
            <a:chExt cx="7052997" cy="3942715"/>
          </a:xfrm>
        </p:grpSpPr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8090DD63-B9CD-4894-970D-4DACC41E7D5C}"/>
                </a:ext>
              </a:extLst>
            </p:cNvPr>
            <p:cNvSpPr txBox="1"/>
            <p:nvPr/>
          </p:nvSpPr>
          <p:spPr>
            <a:xfrm>
              <a:off x="7324597" y="2374849"/>
              <a:ext cx="2056130" cy="22199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50000"/>
                </a:lnSpc>
                <a:spcBef>
                  <a:spcPts val="100"/>
                </a:spcBef>
              </a:pPr>
              <a:r>
                <a:rPr sz="3200" b="1" spc="-5" dirty="0">
                  <a:latin typeface="微软雅黑"/>
                  <a:cs typeface="微软雅黑"/>
                </a:rPr>
                <a:t>患病风险随 血缘亲近程 度逐渐增大</a:t>
              </a:r>
              <a:endParaRPr sz="3200" dirty="0">
                <a:latin typeface="微软雅黑"/>
                <a:cs typeface="微软雅黑"/>
              </a:endParaRPr>
            </a:p>
          </p:txBody>
        </p:sp>
        <p:grpSp>
          <p:nvGrpSpPr>
            <p:cNvPr id="8" name="object 4">
              <a:extLst>
                <a:ext uri="{FF2B5EF4-FFF2-40B4-BE49-F238E27FC236}">
                  <a16:creationId xmlns:a16="http://schemas.microsoft.com/office/drawing/2014/main" id="{9DCE5C33-3C60-4217-A423-43C0ED7A285A}"/>
                </a:ext>
              </a:extLst>
            </p:cNvPr>
            <p:cNvGrpSpPr/>
            <p:nvPr/>
          </p:nvGrpSpPr>
          <p:grpSpPr>
            <a:xfrm>
              <a:off x="3742665" y="1729800"/>
              <a:ext cx="1962150" cy="3942715"/>
              <a:chOff x="2218665" y="1729799"/>
              <a:chExt cx="1962150" cy="3942715"/>
            </a:xfrm>
          </p:grpSpPr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EA6ED90F-E7F2-4D60-9D67-FEF2BD4D765F}"/>
                  </a:ext>
                </a:extLst>
              </p:cNvPr>
              <p:cNvSpPr/>
              <p:nvPr/>
            </p:nvSpPr>
            <p:spPr>
              <a:xfrm>
                <a:off x="2220294" y="5181275"/>
                <a:ext cx="195897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1958975" h="326389">
                    <a:moveTo>
                      <a:pt x="1958471" y="0"/>
                    </a:moveTo>
                    <a:lnTo>
                      <a:pt x="0" y="0"/>
                    </a:lnTo>
                    <a:lnTo>
                      <a:pt x="0" y="326055"/>
                    </a:lnTo>
                    <a:lnTo>
                      <a:pt x="1958471" y="326055"/>
                    </a:lnTo>
                    <a:lnTo>
                      <a:pt x="1958471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870C1502-C218-47FE-8BDE-0252482891B5}"/>
                  </a:ext>
                </a:extLst>
              </p:cNvPr>
              <p:cNvSpPr/>
              <p:nvPr/>
            </p:nvSpPr>
            <p:spPr>
              <a:xfrm>
                <a:off x="2220294" y="5181275"/>
                <a:ext cx="195897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1958975" h="326389">
                    <a:moveTo>
                      <a:pt x="0" y="326055"/>
                    </a:moveTo>
                    <a:lnTo>
                      <a:pt x="1958471" y="326055"/>
                    </a:lnTo>
                    <a:lnTo>
                      <a:pt x="1958471" y="0"/>
                    </a:lnTo>
                    <a:lnTo>
                      <a:pt x="0" y="0"/>
                    </a:lnTo>
                    <a:lnTo>
                      <a:pt x="0" y="326055"/>
                    </a:lnTo>
                    <a:close/>
                  </a:path>
                </a:pathLst>
              </a:custGeom>
              <a:ln w="325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7">
                <a:extLst>
                  <a:ext uri="{FF2B5EF4-FFF2-40B4-BE49-F238E27FC236}">
                    <a16:creationId xmlns:a16="http://schemas.microsoft.com/office/drawing/2014/main" id="{98E45CD0-8BD7-49D7-8207-1529A9122CBC}"/>
                  </a:ext>
                </a:extLst>
              </p:cNvPr>
              <p:cNvSpPr/>
              <p:nvPr/>
            </p:nvSpPr>
            <p:spPr>
              <a:xfrm>
                <a:off x="2220294" y="4522645"/>
                <a:ext cx="1623695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1623695" h="329564">
                    <a:moveTo>
                      <a:pt x="1623408" y="0"/>
                    </a:moveTo>
                    <a:lnTo>
                      <a:pt x="0" y="0"/>
                    </a:lnTo>
                    <a:lnTo>
                      <a:pt x="0" y="329315"/>
                    </a:lnTo>
                    <a:lnTo>
                      <a:pt x="1623408" y="329315"/>
                    </a:lnTo>
                    <a:lnTo>
                      <a:pt x="1623408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8">
                <a:extLst>
                  <a:ext uri="{FF2B5EF4-FFF2-40B4-BE49-F238E27FC236}">
                    <a16:creationId xmlns:a16="http://schemas.microsoft.com/office/drawing/2014/main" id="{B8F769C8-4CDA-458A-87A7-67698B51F927}"/>
                  </a:ext>
                </a:extLst>
              </p:cNvPr>
              <p:cNvSpPr/>
              <p:nvPr/>
            </p:nvSpPr>
            <p:spPr>
              <a:xfrm>
                <a:off x="2220294" y="4522645"/>
                <a:ext cx="1623695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1623695" h="329564">
                    <a:moveTo>
                      <a:pt x="0" y="329315"/>
                    </a:moveTo>
                    <a:lnTo>
                      <a:pt x="1623408" y="329315"/>
                    </a:lnTo>
                    <a:lnTo>
                      <a:pt x="1623408" y="0"/>
                    </a:lnTo>
                    <a:lnTo>
                      <a:pt x="0" y="0"/>
                    </a:lnTo>
                    <a:lnTo>
                      <a:pt x="0" y="329315"/>
                    </a:lnTo>
                    <a:close/>
                  </a:path>
                </a:pathLst>
              </a:custGeom>
              <a:ln w="325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9">
                <a:extLst>
                  <a:ext uri="{FF2B5EF4-FFF2-40B4-BE49-F238E27FC236}">
                    <a16:creationId xmlns:a16="http://schemas.microsoft.com/office/drawing/2014/main" id="{3A6036E4-BE6B-4917-A3B5-EA8445B3FFC3}"/>
                  </a:ext>
                </a:extLst>
              </p:cNvPr>
              <p:cNvSpPr/>
              <p:nvPr/>
            </p:nvSpPr>
            <p:spPr>
              <a:xfrm>
                <a:off x="2220294" y="3867274"/>
                <a:ext cx="54038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540385" h="326389">
                    <a:moveTo>
                      <a:pt x="539951" y="0"/>
                    </a:moveTo>
                    <a:lnTo>
                      <a:pt x="0" y="0"/>
                    </a:lnTo>
                    <a:lnTo>
                      <a:pt x="0" y="326055"/>
                    </a:lnTo>
                    <a:lnTo>
                      <a:pt x="539951" y="326055"/>
                    </a:lnTo>
                    <a:lnTo>
                      <a:pt x="539951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10">
                <a:extLst>
                  <a:ext uri="{FF2B5EF4-FFF2-40B4-BE49-F238E27FC236}">
                    <a16:creationId xmlns:a16="http://schemas.microsoft.com/office/drawing/2014/main" id="{E138CFC6-6F85-477F-9116-5147B997A6C4}"/>
                  </a:ext>
                </a:extLst>
              </p:cNvPr>
              <p:cNvSpPr/>
              <p:nvPr/>
            </p:nvSpPr>
            <p:spPr>
              <a:xfrm>
                <a:off x="2220294" y="3867274"/>
                <a:ext cx="54038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540385" h="326389">
                    <a:moveTo>
                      <a:pt x="0" y="326055"/>
                    </a:moveTo>
                    <a:lnTo>
                      <a:pt x="539951" y="326055"/>
                    </a:lnTo>
                    <a:lnTo>
                      <a:pt x="539951" y="0"/>
                    </a:lnTo>
                    <a:lnTo>
                      <a:pt x="0" y="0"/>
                    </a:lnTo>
                    <a:lnTo>
                      <a:pt x="0" y="326055"/>
                    </a:lnTo>
                    <a:close/>
                  </a:path>
                </a:pathLst>
              </a:custGeom>
              <a:ln w="325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D2159461-79F7-40A4-A60B-E5CAAC7752CD}"/>
                  </a:ext>
                </a:extLst>
              </p:cNvPr>
              <p:cNvSpPr/>
              <p:nvPr/>
            </p:nvSpPr>
            <p:spPr>
              <a:xfrm>
                <a:off x="2220294" y="3211794"/>
                <a:ext cx="50101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501014" h="326389">
                    <a:moveTo>
                      <a:pt x="500924" y="0"/>
                    </a:moveTo>
                    <a:lnTo>
                      <a:pt x="0" y="0"/>
                    </a:lnTo>
                    <a:lnTo>
                      <a:pt x="0" y="326164"/>
                    </a:lnTo>
                    <a:lnTo>
                      <a:pt x="500924" y="326164"/>
                    </a:lnTo>
                    <a:lnTo>
                      <a:pt x="500924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12">
                <a:extLst>
                  <a:ext uri="{FF2B5EF4-FFF2-40B4-BE49-F238E27FC236}">
                    <a16:creationId xmlns:a16="http://schemas.microsoft.com/office/drawing/2014/main" id="{B3471A94-E9E2-477B-9D0B-8A881B2813AB}"/>
                  </a:ext>
                </a:extLst>
              </p:cNvPr>
              <p:cNvSpPr/>
              <p:nvPr/>
            </p:nvSpPr>
            <p:spPr>
              <a:xfrm>
                <a:off x="2220294" y="3211794"/>
                <a:ext cx="50101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501014" h="326389">
                    <a:moveTo>
                      <a:pt x="0" y="326164"/>
                    </a:moveTo>
                    <a:lnTo>
                      <a:pt x="500924" y="326164"/>
                    </a:lnTo>
                    <a:lnTo>
                      <a:pt x="500924" y="0"/>
                    </a:lnTo>
                    <a:lnTo>
                      <a:pt x="0" y="0"/>
                    </a:lnTo>
                    <a:lnTo>
                      <a:pt x="0" y="326164"/>
                    </a:lnTo>
                    <a:close/>
                  </a:path>
                </a:pathLst>
              </a:custGeom>
              <a:ln w="3257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13">
                <a:extLst>
                  <a:ext uri="{FF2B5EF4-FFF2-40B4-BE49-F238E27FC236}">
                    <a16:creationId xmlns:a16="http://schemas.microsoft.com/office/drawing/2014/main" id="{767568E4-8893-4C72-AA16-8DB67C795CCF}"/>
                  </a:ext>
                </a:extLst>
              </p:cNvPr>
              <p:cNvSpPr/>
              <p:nvPr/>
            </p:nvSpPr>
            <p:spPr>
              <a:xfrm>
                <a:off x="2220294" y="2553142"/>
                <a:ext cx="332105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332105" h="329564">
                    <a:moveTo>
                      <a:pt x="331832" y="0"/>
                    </a:moveTo>
                    <a:lnTo>
                      <a:pt x="0" y="0"/>
                    </a:lnTo>
                    <a:lnTo>
                      <a:pt x="0" y="329315"/>
                    </a:lnTo>
                    <a:lnTo>
                      <a:pt x="331832" y="329315"/>
                    </a:lnTo>
                    <a:lnTo>
                      <a:pt x="331832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14">
                <a:extLst>
                  <a:ext uri="{FF2B5EF4-FFF2-40B4-BE49-F238E27FC236}">
                    <a16:creationId xmlns:a16="http://schemas.microsoft.com/office/drawing/2014/main" id="{A9678250-1F44-4283-A65B-D922A81DD2F2}"/>
                  </a:ext>
                </a:extLst>
              </p:cNvPr>
              <p:cNvSpPr/>
              <p:nvPr/>
            </p:nvSpPr>
            <p:spPr>
              <a:xfrm>
                <a:off x="2220294" y="2553142"/>
                <a:ext cx="332105" cy="329565"/>
              </a:xfrm>
              <a:custGeom>
                <a:avLst/>
                <a:gdLst/>
                <a:ahLst/>
                <a:cxnLst/>
                <a:rect l="l" t="t" r="r" b="b"/>
                <a:pathLst>
                  <a:path w="332105" h="329564">
                    <a:moveTo>
                      <a:pt x="0" y="329315"/>
                    </a:moveTo>
                    <a:lnTo>
                      <a:pt x="331832" y="329315"/>
                    </a:lnTo>
                    <a:lnTo>
                      <a:pt x="331832" y="0"/>
                    </a:lnTo>
                    <a:lnTo>
                      <a:pt x="0" y="0"/>
                    </a:lnTo>
                    <a:lnTo>
                      <a:pt x="0" y="329315"/>
                    </a:lnTo>
                    <a:close/>
                  </a:path>
                </a:pathLst>
              </a:custGeom>
              <a:ln w="325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15">
                <a:extLst>
                  <a:ext uri="{FF2B5EF4-FFF2-40B4-BE49-F238E27FC236}">
                    <a16:creationId xmlns:a16="http://schemas.microsoft.com/office/drawing/2014/main" id="{1DEDDC43-F49F-42EF-92B5-AEC12CC1E1E3}"/>
                  </a:ext>
                </a:extLst>
              </p:cNvPr>
              <p:cNvSpPr/>
              <p:nvPr/>
            </p:nvSpPr>
            <p:spPr>
              <a:xfrm>
                <a:off x="2220294" y="1897771"/>
                <a:ext cx="4254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42544" h="326389">
                    <a:moveTo>
                      <a:pt x="42278" y="0"/>
                    </a:moveTo>
                    <a:lnTo>
                      <a:pt x="0" y="0"/>
                    </a:lnTo>
                    <a:lnTo>
                      <a:pt x="0" y="326055"/>
                    </a:lnTo>
                    <a:lnTo>
                      <a:pt x="42278" y="326055"/>
                    </a:lnTo>
                    <a:lnTo>
                      <a:pt x="42278" y="0"/>
                    </a:lnTo>
                    <a:close/>
                  </a:path>
                </a:pathLst>
              </a:custGeom>
              <a:solidFill>
                <a:srgbClr val="0066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16">
                <a:extLst>
                  <a:ext uri="{FF2B5EF4-FFF2-40B4-BE49-F238E27FC236}">
                    <a16:creationId xmlns:a16="http://schemas.microsoft.com/office/drawing/2014/main" id="{C5543153-5C43-4CEE-B2F8-6C0C8D2A0BC3}"/>
                  </a:ext>
                </a:extLst>
              </p:cNvPr>
              <p:cNvSpPr/>
              <p:nvPr/>
            </p:nvSpPr>
            <p:spPr>
              <a:xfrm>
                <a:off x="2220294" y="1897771"/>
                <a:ext cx="42545" cy="326390"/>
              </a:xfrm>
              <a:custGeom>
                <a:avLst/>
                <a:gdLst/>
                <a:ahLst/>
                <a:cxnLst/>
                <a:rect l="l" t="t" r="r" b="b"/>
                <a:pathLst>
                  <a:path w="42544" h="326389">
                    <a:moveTo>
                      <a:pt x="0" y="326055"/>
                    </a:moveTo>
                    <a:lnTo>
                      <a:pt x="42278" y="326055"/>
                    </a:lnTo>
                    <a:lnTo>
                      <a:pt x="42278" y="0"/>
                    </a:lnTo>
                    <a:lnTo>
                      <a:pt x="0" y="0"/>
                    </a:lnTo>
                    <a:lnTo>
                      <a:pt x="0" y="326055"/>
                    </a:lnTo>
                    <a:close/>
                  </a:path>
                </a:pathLst>
              </a:custGeom>
              <a:ln w="3252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17">
                <a:extLst>
                  <a:ext uri="{FF2B5EF4-FFF2-40B4-BE49-F238E27FC236}">
                    <a16:creationId xmlns:a16="http://schemas.microsoft.com/office/drawing/2014/main" id="{B5A1F370-8E5A-40CA-816E-4FA0717E30AD}"/>
                  </a:ext>
                </a:extLst>
              </p:cNvPr>
              <p:cNvSpPr/>
              <p:nvPr/>
            </p:nvSpPr>
            <p:spPr>
              <a:xfrm>
                <a:off x="2220294" y="1731429"/>
                <a:ext cx="65405" cy="3939540"/>
              </a:xfrm>
              <a:custGeom>
                <a:avLst/>
                <a:gdLst/>
                <a:ahLst/>
                <a:cxnLst/>
                <a:rect l="l" t="t" r="r" b="b"/>
                <a:pathLst>
                  <a:path w="65405" h="3939540">
                    <a:moveTo>
                      <a:pt x="0" y="0"/>
                    </a:moveTo>
                    <a:lnTo>
                      <a:pt x="0" y="3935703"/>
                    </a:lnTo>
                  </a:path>
                  <a:path w="65405" h="3939540">
                    <a:moveTo>
                      <a:pt x="0" y="3938962"/>
                    </a:moveTo>
                    <a:lnTo>
                      <a:pt x="65043" y="3938962"/>
                    </a:lnTo>
                  </a:path>
                  <a:path w="65405" h="3939540">
                    <a:moveTo>
                      <a:pt x="0" y="3283591"/>
                    </a:moveTo>
                    <a:lnTo>
                      <a:pt x="65043" y="3283591"/>
                    </a:lnTo>
                  </a:path>
                  <a:path w="65405" h="3939540">
                    <a:moveTo>
                      <a:pt x="0" y="2624874"/>
                    </a:moveTo>
                    <a:lnTo>
                      <a:pt x="65043" y="2624874"/>
                    </a:lnTo>
                  </a:path>
                  <a:path w="65405" h="3939540">
                    <a:moveTo>
                      <a:pt x="0" y="1969503"/>
                    </a:moveTo>
                    <a:lnTo>
                      <a:pt x="65043" y="1969503"/>
                    </a:lnTo>
                  </a:path>
                  <a:path w="65405" h="3939540">
                    <a:moveTo>
                      <a:pt x="0" y="1314132"/>
                    </a:moveTo>
                    <a:lnTo>
                      <a:pt x="65043" y="1314132"/>
                    </a:lnTo>
                  </a:path>
                  <a:path w="65405" h="3939540">
                    <a:moveTo>
                      <a:pt x="0" y="655501"/>
                    </a:moveTo>
                    <a:lnTo>
                      <a:pt x="65043" y="655501"/>
                    </a:lnTo>
                  </a:path>
                  <a:path w="65405" h="3939540">
                    <a:moveTo>
                      <a:pt x="0" y="0"/>
                    </a:moveTo>
                    <a:lnTo>
                      <a:pt x="65043" y="0"/>
                    </a:lnTo>
                  </a:path>
                </a:pathLst>
              </a:custGeom>
              <a:ln w="325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9" name="object 18">
              <a:extLst>
                <a:ext uri="{FF2B5EF4-FFF2-40B4-BE49-F238E27FC236}">
                  <a16:creationId xmlns:a16="http://schemas.microsoft.com/office/drawing/2014/main" id="{6EAE3EF7-E5FB-499D-AD90-3A4A77976CFD}"/>
                </a:ext>
              </a:extLst>
            </p:cNvPr>
            <p:cNvSpPr txBox="1"/>
            <p:nvPr/>
          </p:nvSpPr>
          <p:spPr>
            <a:xfrm>
              <a:off x="5724237" y="5202778"/>
              <a:ext cx="435609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dirty="0">
                  <a:latin typeface="Arial"/>
                  <a:cs typeface="Arial"/>
                </a:rPr>
                <a:t>47%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0" name="object 19">
              <a:extLst>
                <a:ext uri="{FF2B5EF4-FFF2-40B4-BE49-F238E27FC236}">
                  <a16:creationId xmlns:a16="http://schemas.microsoft.com/office/drawing/2014/main" id="{B5EF3660-BE99-49EB-86CC-BDD033BF4592}"/>
                </a:ext>
              </a:extLst>
            </p:cNvPr>
            <p:cNvSpPr txBox="1"/>
            <p:nvPr/>
          </p:nvSpPr>
          <p:spPr>
            <a:xfrm>
              <a:off x="5389130" y="4544147"/>
              <a:ext cx="435609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dirty="0">
                  <a:latin typeface="Arial"/>
                  <a:cs typeface="Arial"/>
                </a:rPr>
                <a:t>39%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1" name="object 20">
              <a:extLst>
                <a:ext uri="{FF2B5EF4-FFF2-40B4-BE49-F238E27FC236}">
                  <a16:creationId xmlns:a16="http://schemas.microsoft.com/office/drawing/2014/main" id="{D6275238-9CB3-4388-B669-DB916FCCB86E}"/>
                </a:ext>
              </a:extLst>
            </p:cNvPr>
            <p:cNvSpPr txBox="1"/>
            <p:nvPr/>
          </p:nvSpPr>
          <p:spPr>
            <a:xfrm>
              <a:off x="4305716" y="3888776"/>
              <a:ext cx="435609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dirty="0">
                  <a:latin typeface="Arial"/>
                  <a:cs typeface="Arial"/>
                </a:rPr>
                <a:t>13%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2" name="object 21">
              <a:extLst>
                <a:ext uri="{FF2B5EF4-FFF2-40B4-BE49-F238E27FC236}">
                  <a16:creationId xmlns:a16="http://schemas.microsoft.com/office/drawing/2014/main" id="{8910C22F-D7A4-4E9C-90D7-F0B3B109D2EB}"/>
                </a:ext>
              </a:extLst>
            </p:cNvPr>
            <p:cNvSpPr txBox="1"/>
            <p:nvPr/>
          </p:nvSpPr>
          <p:spPr>
            <a:xfrm>
              <a:off x="4266690" y="3233318"/>
              <a:ext cx="435609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dirty="0">
                  <a:latin typeface="Arial"/>
                  <a:cs typeface="Arial"/>
                </a:rPr>
                <a:t>12%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4" name="object 22">
              <a:extLst>
                <a:ext uri="{FF2B5EF4-FFF2-40B4-BE49-F238E27FC236}">
                  <a16:creationId xmlns:a16="http://schemas.microsoft.com/office/drawing/2014/main" id="{3D08204D-9978-477D-924E-ACAF48548C47}"/>
                </a:ext>
              </a:extLst>
            </p:cNvPr>
            <p:cNvSpPr txBox="1"/>
            <p:nvPr/>
          </p:nvSpPr>
          <p:spPr>
            <a:xfrm>
              <a:off x="4097576" y="2574688"/>
              <a:ext cx="321945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5" dirty="0">
                  <a:latin typeface="Arial"/>
                  <a:cs typeface="Arial"/>
                </a:rPr>
                <a:t>8%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5" name="object 23">
              <a:extLst>
                <a:ext uri="{FF2B5EF4-FFF2-40B4-BE49-F238E27FC236}">
                  <a16:creationId xmlns:a16="http://schemas.microsoft.com/office/drawing/2014/main" id="{4731172F-89E7-464F-AFD1-0B7294510573}"/>
                </a:ext>
              </a:extLst>
            </p:cNvPr>
            <p:cNvSpPr txBox="1"/>
            <p:nvPr/>
          </p:nvSpPr>
          <p:spPr>
            <a:xfrm>
              <a:off x="2744228" y="1922576"/>
              <a:ext cx="138557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  <a:tabLst>
                  <a:tab pos="1076325" algn="l"/>
                </a:tabLst>
              </a:pPr>
              <a:r>
                <a:rPr sz="1600" b="1" spc="30" dirty="0">
                  <a:latin typeface="宋体"/>
                  <a:cs typeface="宋体"/>
                </a:rPr>
                <a:t>一般人</a:t>
              </a:r>
              <a:r>
                <a:rPr sz="1600" b="1" spc="5" dirty="0">
                  <a:latin typeface="宋体"/>
                  <a:cs typeface="宋体"/>
                </a:rPr>
                <a:t>群</a:t>
              </a:r>
              <a:r>
                <a:rPr sz="1600" b="1" dirty="0">
                  <a:latin typeface="宋体"/>
                  <a:cs typeface="宋体"/>
                </a:rPr>
                <a:t>	</a:t>
              </a:r>
              <a:r>
                <a:rPr sz="2400" b="1" spc="7" baseline="1736" dirty="0">
                  <a:latin typeface="Arial"/>
                  <a:cs typeface="Arial"/>
                </a:rPr>
                <a:t>1%</a:t>
              </a:r>
              <a:endParaRPr sz="2400" baseline="1736" dirty="0">
                <a:latin typeface="Arial"/>
                <a:cs typeface="Arial"/>
              </a:endParaRPr>
            </a:p>
          </p:txBody>
        </p:sp>
        <p:sp>
          <p:nvSpPr>
            <p:cNvPr id="16" name="object 24">
              <a:extLst>
                <a:ext uri="{FF2B5EF4-FFF2-40B4-BE49-F238E27FC236}">
                  <a16:creationId xmlns:a16="http://schemas.microsoft.com/office/drawing/2014/main" id="{844B2100-B338-4981-9DE6-990A9EFCFD6E}"/>
                </a:ext>
              </a:extLst>
            </p:cNvPr>
            <p:cNvSpPr txBox="1"/>
            <p:nvPr/>
          </p:nvSpPr>
          <p:spPr>
            <a:xfrm>
              <a:off x="2535979" y="5202778"/>
              <a:ext cx="106680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单卵双胞胎</a:t>
              </a:r>
              <a:endParaRPr sz="1600">
                <a:latin typeface="宋体"/>
                <a:cs typeface="宋体"/>
              </a:endParaRPr>
            </a:p>
          </p:txBody>
        </p:sp>
        <p:sp>
          <p:nvSpPr>
            <p:cNvPr id="17" name="object 25">
              <a:extLst>
                <a:ext uri="{FF2B5EF4-FFF2-40B4-BE49-F238E27FC236}">
                  <a16:creationId xmlns:a16="http://schemas.microsoft.com/office/drawing/2014/main" id="{514736C4-1570-4316-9075-9C4136EC61BD}"/>
                </a:ext>
              </a:extLst>
            </p:cNvPr>
            <p:cNvSpPr txBox="1"/>
            <p:nvPr/>
          </p:nvSpPr>
          <p:spPr>
            <a:xfrm>
              <a:off x="2327730" y="4547407"/>
              <a:ext cx="127508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父母双方患病</a:t>
              </a:r>
              <a:endParaRPr sz="1600">
                <a:latin typeface="宋体"/>
                <a:cs typeface="宋体"/>
              </a:endParaRPr>
            </a:p>
          </p:txBody>
        </p:sp>
        <p:sp>
          <p:nvSpPr>
            <p:cNvPr id="18" name="object 26">
              <a:extLst>
                <a:ext uri="{FF2B5EF4-FFF2-40B4-BE49-F238E27FC236}">
                  <a16:creationId xmlns:a16="http://schemas.microsoft.com/office/drawing/2014/main" id="{356E742E-468B-4FDE-A1D7-550B898F6192}"/>
                </a:ext>
              </a:extLst>
            </p:cNvPr>
            <p:cNvSpPr txBox="1"/>
            <p:nvPr/>
          </p:nvSpPr>
          <p:spPr>
            <a:xfrm>
              <a:off x="2535979" y="3892036"/>
              <a:ext cx="106680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双卵双胞胎</a:t>
              </a:r>
              <a:endParaRPr sz="1600">
                <a:latin typeface="宋体"/>
                <a:cs typeface="宋体"/>
              </a:endParaRPr>
            </a:p>
          </p:txBody>
        </p:sp>
        <p:sp>
          <p:nvSpPr>
            <p:cNvPr id="19" name="object 27">
              <a:extLst>
                <a:ext uri="{FF2B5EF4-FFF2-40B4-BE49-F238E27FC236}">
                  <a16:creationId xmlns:a16="http://schemas.microsoft.com/office/drawing/2014/main" id="{ABB6CF0B-FA43-4DAE-B5C9-3FBAAF03118C}"/>
                </a:ext>
              </a:extLst>
            </p:cNvPr>
            <p:cNvSpPr txBox="1"/>
            <p:nvPr/>
          </p:nvSpPr>
          <p:spPr>
            <a:xfrm>
              <a:off x="2327730" y="3233318"/>
              <a:ext cx="127508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父母单方患病</a:t>
              </a:r>
              <a:endParaRPr sz="1600">
                <a:latin typeface="宋体"/>
                <a:cs typeface="宋体"/>
              </a:endParaRPr>
            </a:p>
          </p:txBody>
        </p:sp>
        <p:sp>
          <p:nvSpPr>
            <p:cNvPr id="20" name="object 28">
              <a:extLst>
                <a:ext uri="{FF2B5EF4-FFF2-40B4-BE49-F238E27FC236}">
                  <a16:creationId xmlns:a16="http://schemas.microsoft.com/office/drawing/2014/main" id="{464B45D3-DD12-4D2E-BFFB-A91BF0DA1166}"/>
                </a:ext>
              </a:extLst>
            </p:cNvPr>
            <p:cNvSpPr txBox="1"/>
            <p:nvPr/>
          </p:nvSpPr>
          <p:spPr>
            <a:xfrm>
              <a:off x="2327730" y="2577947"/>
              <a:ext cx="1275080" cy="260968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>
                <a:spcBef>
                  <a:spcPts val="114"/>
                </a:spcBef>
              </a:pPr>
              <a:r>
                <a:rPr sz="1600" b="1" spc="30" dirty="0">
                  <a:latin typeface="宋体"/>
                  <a:cs typeface="宋体"/>
                </a:rPr>
                <a:t>兄弟姐妹患病</a:t>
              </a:r>
              <a:endParaRPr sz="1600" dirty="0">
                <a:latin typeface="宋体"/>
                <a:cs typeface="宋体"/>
              </a:endParaRPr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36A50-2A5F-4AD5-84F5-066F35ADC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13558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病因学：神经生化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">
            <a:extLst>
              <a:ext uri="{FF2B5EF4-FFF2-40B4-BE49-F238E27FC236}">
                <a16:creationId xmlns:a16="http://schemas.microsoft.com/office/drawing/2014/main" id="{B123698C-7A94-4E01-9CCA-94836A06DAC7}"/>
              </a:ext>
            </a:extLst>
          </p:cNvPr>
          <p:cNvSpPr txBox="1"/>
          <p:nvPr/>
        </p:nvSpPr>
        <p:spPr>
          <a:xfrm>
            <a:off x="2098879" y="1472577"/>
            <a:ext cx="7554595" cy="3441968"/>
          </a:xfrm>
          <a:prstGeom prst="rect">
            <a:avLst/>
          </a:prstGeom>
        </p:spPr>
        <p:txBody>
          <a:bodyPr vert="horz" wrap="square" lIns="0" tIns="251460" rIns="0" bIns="0" rtlCol="0">
            <a:spAutoFit/>
          </a:bodyPr>
          <a:lstStyle/>
          <a:p>
            <a:pPr marL="494665" indent="-457200">
              <a:spcBef>
                <a:spcPts val="1980"/>
              </a:spcBef>
              <a:buFont typeface="Wingdings" panose="05000000000000000000" pitchFamily="2" charset="2"/>
              <a:buChar char="Ø"/>
              <a:tabLst>
                <a:tab pos="381635" algn="l"/>
              </a:tabLst>
            </a:pPr>
            <a:r>
              <a:rPr sz="2800" b="1" spc="-5" dirty="0">
                <a:solidFill>
                  <a:srgbClr val="006FC0"/>
                </a:solidFill>
                <a:latin typeface="微软雅黑"/>
                <a:cs typeface="微软雅黑"/>
              </a:rPr>
              <a:t>多巴胺功能亢进假说</a:t>
            </a:r>
            <a:endParaRPr sz="28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470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苯丙胺导致精神分裂症样症状</a:t>
            </a:r>
            <a:endParaRPr sz="24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355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精神分裂症患者血浆和脑脊</a:t>
            </a:r>
            <a:r>
              <a:rPr sz="2400" b="1" spc="-5" dirty="0">
                <a:latin typeface="微软雅黑"/>
                <a:cs typeface="微软雅黑"/>
              </a:rPr>
              <a:t>液</a:t>
            </a:r>
            <a:r>
              <a:rPr sz="2400" b="1" spc="-55" dirty="0">
                <a:latin typeface="微软雅黑"/>
                <a:cs typeface="微软雅黑"/>
              </a:rPr>
              <a:t>HVA</a:t>
            </a:r>
            <a:r>
              <a:rPr sz="2400" b="1" dirty="0">
                <a:latin typeface="微软雅黑"/>
                <a:cs typeface="微软雅黑"/>
              </a:rPr>
              <a:t>增高</a:t>
            </a:r>
            <a:endParaRPr sz="24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350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神经影像学研究显示部分脑区</a:t>
            </a:r>
            <a:r>
              <a:rPr sz="2400" b="1" spc="-10" dirty="0">
                <a:latin typeface="微软雅黑"/>
                <a:cs typeface="微软雅黑"/>
              </a:rPr>
              <a:t>的</a:t>
            </a:r>
            <a:r>
              <a:rPr sz="2400" b="1" spc="-5" dirty="0">
                <a:latin typeface="微软雅黑"/>
                <a:cs typeface="微软雅黑"/>
              </a:rPr>
              <a:t>D</a:t>
            </a:r>
            <a:r>
              <a:rPr sz="2400" b="1" spc="-7" baseline="-20202" dirty="0">
                <a:latin typeface="微软雅黑"/>
                <a:cs typeface="微软雅黑"/>
              </a:rPr>
              <a:t>2</a:t>
            </a:r>
            <a:r>
              <a:rPr sz="2400" b="1" dirty="0">
                <a:latin typeface="微软雅黑"/>
                <a:cs typeface="微软雅黑"/>
              </a:rPr>
              <a:t>受体密度增高</a:t>
            </a:r>
            <a:endParaRPr sz="24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350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传统抗精神病药物可阻</a:t>
            </a:r>
            <a:r>
              <a:rPr sz="2400" b="1" spc="-5" dirty="0">
                <a:latin typeface="微软雅黑"/>
                <a:cs typeface="微软雅黑"/>
              </a:rPr>
              <a:t>断D</a:t>
            </a:r>
            <a:r>
              <a:rPr sz="2400" b="1" spc="-7" baseline="-20202" dirty="0">
                <a:latin typeface="微软雅黑"/>
                <a:cs typeface="微软雅黑"/>
              </a:rPr>
              <a:t>2</a:t>
            </a:r>
            <a:r>
              <a:rPr sz="2400" b="1" dirty="0">
                <a:latin typeface="微软雅黑"/>
                <a:cs typeface="微软雅黑"/>
              </a:rPr>
              <a:t>受体</a:t>
            </a:r>
            <a:endParaRPr sz="2400" dirty="0">
              <a:latin typeface="微软雅黑"/>
              <a:cs typeface="微软雅黑"/>
            </a:endParaRPr>
          </a:p>
          <a:p>
            <a:pPr marL="781050" lvl="1" indent="-286385">
              <a:spcBef>
                <a:spcPts val="1350"/>
              </a:spcBef>
              <a:buFont typeface="΢"/>
              <a:buChar char="–"/>
              <a:tabLst>
                <a:tab pos="781685" algn="l"/>
              </a:tabLst>
            </a:pPr>
            <a:r>
              <a:rPr sz="2400" b="1" dirty="0">
                <a:latin typeface="微软雅黑"/>
                <a:cs typeface="微软雅黑"/>
              </a:rPr>
              <a:t>多巴胺功能亢进与分裂症阳性</a:t>
            </a:r>
            <a:r>
              <a:rPr sz="2400" b="1" spc="-15" dirty="0">
                <a:latin typeface="微软雅黑"/>
                <a:cs typeface="微软雅黑"/>
              </a:rPr>
              <a:t>症</a:t>
            </a:r>
            <a:r>
              <a:rPr sz="2400" b="1" dirty="0">
                <a:latin typeface="微软雅黑"/>
                <a:cs typeface="微软雅黑"/>
              </a:rPr>
              <a:t>状有关</a:t>
            </a:r>
            <a:endParaRPr sz="24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83A84E-64A7-48AA-B857-64AB3074F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60270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病因学：神经发育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9A9E486-EAA3-466E-BAD8-DA44B7508B5B}"/>
              </a:ext>
            </a:extLst>
          </p:cNvPr>
          <p:cNvSpPr txBox="1"/>
          <p:nvPr/>
        </p:nvSpPr>
        <p:spPr>
          <a:xfrm>
            <a:off x="2151380" y="1535758"/>
            <a:ext cx="7889240" cy="2736775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469900" indent="-457200">
              <a:spcBef>
                <a:spcPts val="150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患者童年期的</a:t>
            </a:r>
            <a:r>
              <a:rPr sz="2800" b="1" spc="-5" dirty="0">
                <a:solidFill>
                  <a:srgbClr val="006FC0"/>
                </a:solidFill>
                <a:latin typeface="微软雅黑"/>
                <a:cs typeface="微软雅黑"/>
              </a:rPr>
              <a:t>神经精神发育迟缓</a:t>
            </a:r>
            <a:endParaRPr sz="2800" dirty="0">
              <a:latin typeface="微软雅黑"/>
              <a:cs typeface="微软雅黑"/>
            </a:endParaRPr>
          </a:p>
          <a:p>
            <a:pPr marL="755650" marR="5080" lvl="1" indent="-285750">
              <a:lnSpc>
                <a:spcPct val="114999"/>
              </a:lnSpc>
              <a:spcBef>
                <a:spcPts val="730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学会行走、说话的时间晚，有</a:t>
            </a:r>
            <a:r>
              <a:rPr sz="2400" b="1" spc="-10" dirty="0">
                <a:latin typeface="微软雅黑"/>
                <a:cs typeface="微软雅黑"/>
              </a:rPr>
              <a:t>更</a:t>
            </a:r>
            <a:r>
              <a:rPr sz="2400" b="1" dirty="0">
                <a:latin typeface="微软雅黑"/>
                <a:cs typeface="微软雅黑"/>
              </a:rPr>
              <a:t>多的言语问题 和较差的运动协调能力</a:t>
            </a:r>
            <a:endParaRPr sz="2400" dirty="0">
              <a:latin typeface="微软雅黑"/>
              <a:cs typeface="微软雅黑"/>
            </a:endParaRPr>
          </a:p>
          <a:p>
            <a:pPr marL="755650" marR="5080" lvl="1" indent="-285750">
              <a:lnSpc>
                <a:spcPct val="114999"/>
              </a:lnSpc>
              <a:spcBef>
                <a:spcPts val="675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智商较低，在游戏中更愿独处</a:t>
            </a:r>
            <a:r>
              <a:rPr sz="2400" b="1" spc="-10" dirty="0">
                <a:latin typeface="微软雅黑"/>
                <a:cs typeface="微软雅黑"/>
              </a:rPr>
              <a:t>，</a:t>
            </a:r>
            <a:r>
              <a:rPr sz="2400" b="1" dirty="0">
                <a:latin typeface="微软雅黑"/>
                <a:cs typeface="微软雅黑"/>
              </a:rPr>
              <a:t>回避与其他儿 童交往</a:t>
            </a:r>
            <a:endParaRPr sz="2400" dirty="0">
              <a:latin typeface="微软雅黑"/>
              <a:cs typeface="微软雅黑"/>
            </a:endParaRPr>
          </a:p>
          <a:p>
            <a:pPr marL="469900" indent="-457200">
              <a:spcBef>
                <a:spcPts val="128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可能是遗传和母孕期或围产期损伤所致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57A2A3-9167-442C-8CBE-6D8D5F1A3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263615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病因学：环境危险因素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4D18DB7-976B-4F8E-890C-D209AC36ABC6}"/>
              </a:ext>
            </a:extLst>
          </p:cNvPr>
          <p:cNvSpPr txBox="1"/>
          <p:nvPr/>
        </p:nvSpPr>
        <p:spPr>
          <a:xfrm>
            <a:off x="2729110" y="1296231"/>
            <a:ext cx="5158407" cy="4058227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69900" indent="-457200">
              <a:lnSpc>
                <a:spcPct val="130000"/>
              </a:lnSpc>
              <a:spcBef>
                <a:spcPts val="29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孕期营养不良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出生并发症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冬季出生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父亲年老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童年创伤和逆境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移民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lnSpc>
                <a:spcPct val="130000"/>
              </a:lnSpc>
              <a:spcBef>
                <a:spcPts val="19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大麻，吸烟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34272B-B18A-4040-B740-7DD6D018F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673783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3064561-CE71-42E8-81D4-35E688D0750B}"/>
              </a:ext>
            </a:extLst>
          </p:cNvPr>
          <p:cNvSpPr txBox="1"/>
          <p:nvPr/>
        </p:nvSpPr>
        <p:spPr>
          <a:xfrm>
            <a:off x="1288438" y="977072"/>
            <a:ext cx="9039676" cy="4993675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469900" indent="-457200" algn="just">
              <a:spcBef>
                <a:spcPts val="19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 err="1">
                <a:solidFill>
                  <a:srgbClr val="0070C0"/>
                </a:solidFill>
                <a:latin typeface="微软雅黑"/>
                <a:cs typeface="微软雅黑"/>
              </a:rPr>
              <a:t>特征性症状</a:t>
            </a:r>
            <a:r>
              <a:rPr sz="2800" b="1" spc="-5" dirty="0" err="1">
                <a:latin typeface="微软雅黑"/>
                <a:cs typeface="微软雅黑"/>
              </a:rPr>
              <a:t>：</a:t>
            </a:r>
            <a:r>
              <a:rPr sz="2800" b="1" spc="-5" dirty="0" err="1">
                <a:solidFill>
                  <a:srgbClr val="C00000"/>
                </a:solidFill>
                <a:latin typeface="微软雅黑"/>
                <a:cs typeface="微软雅黑"/>
              </a:rPr>
              <a:t>思维联想过程障碍逻辑障碍</a:t>
            </a:r>
            <a:endParaRPr sz="2800" dirty="0">
              <a:latin typeface="微软雅黑"/>
              <a:cs typeface="微软雅黑"/>
            </a:endParaRPr>
          </a:p>
          <a:p>
            <a:pPr marL="755650" lvl="1" indent="-285750" algn="just">
              <a:spcBef>
                <a:spcPts val="1580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缺乏连贯性和逻辑性，</a:t>
            </a:r>
            <a:r>
              <a:rPr sz="2400" b="1" spc="-10" dirty="0">
                <a:latin typeface="微软雅黑"/>
                <a:cs typeface="微软雅黑"/>
              </a:rPr>
              <a:t>是</a:t>
            </a:r>
            <a:r>
              <a:rPr sz="2400" b="1" dirty="0">
                <a:latin typeface="微软雅黑"/>
                <a:cs typeface="微软雅黑"/>
              </a:rPr>
              <a:t>最具</a:t>
            </a:r>
            <a:r>
              <a:rPr sz="2400" b="1" spc="-10" dirty="0">
                <a:latin typeface="微软雅黑"/>
                <a:cs typeface="微软雅黑"/>
              </a:rPr>
              <a:t>有</a:t>
            </a:r>
            <a:r>
              <a:rPr sz="2400" b="1" dirty="0">
                <a:latin typeface="微软雅黑"/>
                <a:cs typeface="微软雅黑"/>
              </a:rPr>
              <a:t>特征</a:t>
            </a:r>
            <a:r>
              <a:rPr sz="2400" b="1" spc="-10" dirty="0">
                <a:latin typeface="微软雅黑"/>
                <a:cs typeface="微软雅黑"/>
              </a:rPr>
              <a:t>性</a:t>
            </a:r>
            <a:r>
              <a:rPr sz="2400" b="1" dirty="0">
                <a:latin typeface="微软雅黑"/>
                <a:cs typeface="微软雅黑"/>
              </a:rPr>
              <a:t>的症状</a:t>
            </a:r>
            <a:endParaRPr sz="2400" dirty="0">
              <a:latin typeface="微软雅黑"/>
              <a:cs typeface="微软雅黑"/>
            </a:endParaRPr>
          </a:p>
          <a:p>
            <a:pPr marL="755650" lvl="1" indent="-285750" algn="just">
              <a:spcBef>
                <a:spcPts val="1515"/>
              </a:spcBef>
              <a:buFont typeface="΢"/>
              <a:buChar char="–"/>
              <a:tabLst>
                <a:tab pos="755650" algn="l"/>
              </a:tabLst>
            </a:pPr>
            <a:r>
              <a:rPr sz="2400" b="1" dirty="0">
                <a:latin typeface="微软雅黑"/>
                <a:cs typeface="微软雅黑"/>
              </a:rPr>
              <a:t>常表现为：</a:t>
            </a:r>
            <a:endParaRPr sz="2400" dirty="0">
              <a:latin typeface="微软雅黑"/>
              <a:cs typeface="微软雅黑"/>
            </a:endParaRPr>
          </a:p>
          <a:p>
            <a:pPr marL="755650" marR="45085" algn="just">
              <a:lnSpc>
                <a:spcPct val="125000"/>
              </a:lnSpc>
            </a:pPr>
            <a:r>
              <a:rPr sz="2400" b="1" dirty="0" err="1">
                <a:latin typeface="微软雅黑"/>
                <a:cs typeface="微软雅黑"/>
              </a:rPr>
              <a:t>思维松散、破裂性思维</a:t>
            </a:r>
            <a:r>
              <a:rPr sz="2400" b="1" spc="-10" dirty="0" err="1">
                <a:latin typeface="微软雅黑"/>
                <a:cs typeface="微软雅黑"/>
              </a:rPr>
              <a:t>、</a:t>
            </a:r>
            <a:r>
              <a:rPr sz="2400" b="1" dirty="0" err="1">
                <a:latin typeface="微软雅黑"/>
                <a:cs typeface="微软雅黑"/>
              </a:rPr>
              <a:t>思维</a:t>
            </a:r>
            <a:r>
              <a:rPr sz="2400" b="1" spc="-10" dirty="0" err="1">
                <a:latin typeface="微软雅黑"/>
                <a:cs typeface="微软雅黑"/>
              </a:rPr>
              <a:t>中</a:t>
            </a:r>
            <a:r>
              <a:rPr sz="2400" b="1" dirty="0" err="1">
                <a:latin typeface="微软雅黑"/>
                <a:cs typeface="微软雅黑"/>
              </a:rPr>
              <a:t>断、</a:t>
            </a:r>
            <a:r>
              <a:rPr sz="2400" b="1" spc="-10" dirty="0" err="1">
                <a:latin typeface="微软雅黑"/>
                <a:cs typeface="微软雅黑"/>
              </a:rPr>
              <a:t>思</a:t>
            </a:r>
            <a:r>
              <a:rPr sz="2400" b="1" dirty="0" err="1">
                <a:latin typeface="微软雅黑"/>
                <a:cs typeface="微软雅黑"/>
              </a:rPr>
              <a:t>维云集</a:t>
            </a:r>
            <a:r>
              <a:rPr lang="zh-CN" altLang="en-US" sz="2400" b="1" dirty="0">
                <a:latin typeface="微软雅黑"/>
                <a:cs typeface="微软雅黑"/>
              </a:rPr>
              <a:t>、</a:t>
            </a:r>
            <a:r>
              <a:rPr sz="2400" b="1" dirty="0" err="1">
                <a:latin typeface="微软雅黑"/>
                <a:cs typeface="微软雅黑"/>
              </a:rPr>
              <a:t>象征性思维、语词新作</a:t>
            </a:r>
            <a:r>
              <a:rPr sz="2400" b="1" spc="-10" dirty="0" err="1">
                <a:latin typeface="微软雅黑"/>
                <a:cs typeface="微软雅黑"/>
              </a:rPr>
              <a:t>、</a:t>
            </a:r>
            <a:r>
              <a:rPr sz="2400" b="1" dirty="0" err="1">
                <a:latin typeface="微软雅黑"/>
                <a:cs typeface="微软雅黑"/>
              </a:rPr>
              <a:t>逻辑</a:t>
            </a:r>
            <a:r>
              <a:rPr sz="2400" b="1" spc="-10" dirty="0" err="1">
                <a:latin typeface="微软雅黑"/>
                <a:cs typeface="微软雅黑"/>
              </a:rPr>
              <a:t>倒</a:t>
            </a:r>
            <a:r>
              <a:rPr sz="2400" b="1" dirty="0" err="1">
                <a:latin typeface="微软雅黑"/>
                <a:cs typeface="微软雅黑"/>
              </a:rPr>
              <a:t>错性</a:t>
            </a:r>
            <a:r>
              <a:rPr sz="2400" b="1" spc="-10" dirty="0" err="1">
                <a:latin typeface="微软雅黑"/>
                <a:cs typeface="微软雅黑"/>
              </a:rPr>
              <a:t>思</a:t>
            </a:r>
            <a:r>
              <a:rPr sz="2400" b="1" dirty="0" err="1">
                <a:latin typeface="微软雅黑"/>
                <a:cs typeface="微软雅黑"/>
              </a:rPr>
              <a:t>维、诡</a:t>
            </a:r>
            <a:r>
              <a:rPr sz="2400" b="1" dirty="0">
                <a:latin typeface="微软雅黑"/>
                <a:cs typeface="微软雅黑"/>
              </a:rPr>
              <a:t> </a:t>
            </a:r>
            <a:r>
              <a:rPr sz="2400" b="1" dirty="0" err="1">
                <a:latin typeface="微软雅黑"/>
                <a:cs typeface="微软雅黑"/>
              </a:rPr>
              <a:t>辩性思维、思维贫乏</a:t>
            </a:r>
            <a:endParaRPr lang="en-US" sz="2400" b="1" dirty="0">
              <a:latin typeface="微软雅黑"/>
              <a:cs typeface="微软雅黑"/>
            </a:endParaRPr>
          </a:p>
          <a:p>
            <a:pPr marL="469900" indent="-457200">
              <a:spcBef>
                <a:spcPts val="190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特征性症状</a:t>
            </a: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r>
              <a:rPr lang="zh-CN" altLang="en-US" sz="2800"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情感障碍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marR="5080" lvl="1" indent="-285750">
              <a:lnSpc>
                <a:spcPct val="125000"/>
              </a:lnSpc>
              <a:spcBef>
                <a:spcPts val="74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情感迟钝淡漠、情感反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应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与思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维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内容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及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外界刺 激不配合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1515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常表现为：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>
              <a:spcBef>
                <a:spcPts val="840"/>
              </a:spcBef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情感迟钝、情感淡漠、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感倒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错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、矛</a:t>
            </a:r>
            <a:r>
              <a:rPr lang="zh-CN" altLang="en-US" sz="2400" b="1" spc="-1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盾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情感等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7EFDB4-39D2-48CE-9E73-6F732174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61789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3064561-CE71-42E8-81D4-35E688D0750B}"/>
              </a:ext>
            </a:extLst>
          </p:cNvPr>
          <p:cNvSpPr txBox="1"/>
          <p:nvPr/>
        </p:nvSpPr>
        <p:spPr>
          <a:xfrm>
            <a:off x="1619204" y="781430"/>
            <a:ext cx="9625157" cy="5491247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469900" indent="-457200">
              <a:spcBef>
                <a:spcPts val="150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特征性症状</a:t>
            </a: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r>
              <a:rPr lang="zh-CN" altLang="en-US" sz="2800"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意志行为障碍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意志缺乏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意向倒错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矛盾意向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355600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附加常见症状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幻觉和感知综合障碍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：言语性幻听常见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妄想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：最常见症状之一，精神分裂症妄想的特点如下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 marR="2757805">
              <a:lnSpc>
                <a:spcPct val="145000"/>
              </a:lnSpc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内容离奇、逻辑荒谬、发生突然</a:t>
            </a:r>
            <a:endParaRPr lang="en-US" altLang="zh-CN" sz="2000" b="1" spc="-5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 marR="2757805">
              <a:lnSpc>
                <a:spcPct val="145000"/>
              </a:lnSpc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泛化或具有特殊意义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患者常不愿暴露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被动体验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紧张综合征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：紧张性木僵、紧张性兴奋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E4AEBA-208F-4524-8C08-D3F51AB2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65132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3064561-CE71-42E8-81D4-35E688D0750B}"/>
              </a:ext>
            </a:extLst>
          </p:cNvPr>
          <p:cNvSpPr txBox="1"/>
          <p:nvPr/>
        </p:nvSpPr>
        <p:spPr>
          <a:xfrm>
            <a:off x="1619204" y="781430"/>
            <a:ext cx="9625157" cy="5491247"/>
          </a:xfrm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469900" indent="-457200">
              <a:spcBef>
                <a:spcPts val="150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特征性症状</a:t>
            </a:r>
            <a:r>
              <a:rPr lang="zh-CN" altLang="en-US" sz="28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r>
              <a:rPr lang="zh-CN" altLang="en-US" sz="2800" b="1" spc="-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意志行为障碍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意志缺乏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意向倒错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矛盾意向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355600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lang="zh-CN" altLang="en-US" sz="2800" b="1" spc="-5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附加常见症状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幻觉和感知综合障碍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：言语性幻听常见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妄想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：最常见症状之一，精神分裂症妄想的特点如下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 marR="2757805">
              <a:lnSpc>
                <a:spcPct val="145000"/>
              </a:lnSpc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内容离奇、逻辑荒谬、发生突然</a:t>
            </a:r>
            <a:endParaRPr lang="en-US" altLang="zh-CN" sz="2000" b="1" spc="-5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 marR="2757805">
              <a:lnSpc>
                <a:spcPct val="145000"/>
              </a:lnSpc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泛化或具有特殊意义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927100">
              <a:spcBef>
                <a:spcPts val="600"/>
              </a:spcBef>
            </a:pPr>
            <a:r>
              <a:rPr lang="zh-CN" altLang="en-US" sz="2000" b="1" spc="-5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患者常不愿暴露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被动体验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755650" lvl="1" indent="-285750">
              <a:spcBef>
                <a:spcPts val="600"/>
              </a:spcBef>
              <a:buFont typeface="΢"/>
              <a:buChar char="–"/>
              <a:tabLst>
                <a:tab pos="755650" algn="l"/>
              </a:tabLst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紧张综合征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：紧张性木僵、紧张性兴奋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C52F97-5A84-448B-B313-422E257C8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146728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典型病例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B58D1CE-478E-4CA0-A0BB-F8759DD07EF7}"/>
              </a:ext>
            </a:extLst>
          </p:cNvPr>
          <p:cNvSpPr txBox="1"/>
          <p:nvPr/>
        </p:nvSpPr>
        <p:spPr>
          <a:xfrm>
            <a:off x="1455248" y="1372984"/>
            <a:ext cx="9098625" cy="31575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3335" rIns="0" bIns="0" rtlCol="0">
            <a:spAutoFit/>
          </a:bodyPr>
          <a:lstStyle/>
          <a:p>
            <a:pPr marL="12700" marR="5080" indent="580390" algn="just">
              <a:lnSpc>
                <a:spcPct val="129800"/>
              </a:lnSpc>
              <a:spcBef>
                <a:spcPts val="105"/>
              </a:spcBef>
            </a:pPr>
            <a:r>
              <a:rPr lang="zh-CN" altLang="en-US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某，女，</a:t>
            </a:r>
            <a:r>
              <a:rPr lang="en-US" altLang="zh-CN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32</a:t>
            </a:r>
            <a:r>
              <a:rPr lang="zh-CN" altLang="en-US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岁，</a:t>
            </a:r>
            <a:r>
              <a:rPr lang="en-US" altLang="zh-CN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4</a:t>
            </a:r>
            <a:r>
              <a:rPr lang="zh-CN" altLang="en-US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年前出现精神异常，疑心被人跟踪，认为周围有监视器、床上有窃听器，不让父母在家说话，认为电脑电视都在监控她。神情紧张、生活懒散、不梳头洗脸，称自己跟博导“一见钟情”，觉得博导在暗示她做什么但因自己没有做才没被录取。在某医院诊治，有好转。后自行停药，认为 公司同事盗窃她的短信，利用高科技想查她的历史，自语自笑，渐不能工作，生活懒散，卫生差，不关心父母，粗暴易怒，曾对妹妹说自己身上有层皮，半月来加重，说父母是养父母，“有个无形的丈夫在身边，给全身裹了一层皮”，“像魔鬼一样裹着”，时常对空大骂“你这个男人为什么把我的衣服扒掉</a:t>
            </a:r>
            <a:r>
              <a:rPr lang="en-US" altLang="zh-CN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”</a:t>
            </a:r>
            <a:r>
              <a:rPr lang="zh-CN" altLang="en-US" sz="2000" b="1" spc="-10" dirty="0">
                <a:latin typeface="宋体" panose="02010600030101010101" pitchFamily="2" charset="-122"/>
                <a:ea typeface="宋体" panose="02010600030101010101" pitchFamily="2" charset="-122"/>
                <a:cs typeface="宋体"/>
              </a:rPr>
              <a:t>，烦躁，摔东西。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804065-69CE-4D34-87F4-8BD33A89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06860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诊断标准：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ICD-10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ED4B8C2-5DBF-4DB9-9C02-D29ACC21F38E}"/>
              </a:ext>
            </a:extLst>
          </p:cNvPr>
          <p:cNvSpPr txBox="1"/>
          <p:nvPr/>
        </p:nvSpPr>
        <p:spPr>
          <a:xfrm>
            <a:off x="1459685" y="862296"/>
            <a:ext cx="9361807" cy="515076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spcBef>
                <a:spcPts val="680"/>
              </a:spcBef>
            </a:pPr>
            <a:r>
              <a:rPr sz="2800" b="1" dirty="0">
                <a:solidFill>
                  <a:srgbClr val="0070C0"/>
                </a:solidFill>
                <a:latin typeface="微软雅黑"/>
                <a:cs typeface="微软雅黑"/>
              </a:rPr>
              <a:t>症状标准</a:t>
            </a:r>
            <a:endParaRPr sz="2800" dirty="0">
              <a:latin typeface="微软雅黑"/>
              <a:cs typeface="微软雅黑"/>
            </a:endParaRPr>
          </a:p>
          <a:p>
            <a:pPr marL="45720" marR="5080" indent="604520" algn="just">
              <a:lnSpc>
                <a:spcPct val="104200"/>
              </a:lnSpc>
              <a:spcBef>
                <a:spcPts val="375"/>
              </a:spcBef>
            </a:pPr>
            <a:r>
              <a:rPr sz="2400" b="1" dirty="0">
                <a:latin typeface="微软雅黑"/>
                <a:cs typeface="微软雅黑"/>
              </a:rPr>
              <a:t>具备下述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(1)～(4)中的任何一组</a:t>
            </a:r>
            <a:r>
              <a:rPr sz="2400" b="1" dirty="0">
                <a:latin typeface="微软雅黑"/>
                <a:cs typeface="微软雅黑"/>
              </a:rPr>
              <a:t>(</a:t>
            </a:r>
            <a:r>
              <a:rPr sz="2400" b="1" dirty="0" err="1">
                <a:latin typeface="微软雅黑"/>
                <a:cs typeface="微软雅黑"/>
              </a:rPr>
              <a:t>如不甚明确常需要两个或多个症状</a:t>
            </a:r>
            <a:r>
              <a:rPr sz="2400" b="1" dirty="0">
                <a:latin typeface="微软雅黑"/>
                <a:cs typeface="微软雅黑"/>
              </a:rPr>
              <a:t>)或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(5)～(8)</a:t>
            </a:r>
            <a:r>
              <a:rPr sz="2400" b="1" dirty="0" err="1">
                <a:solidFill>
                  <a:srgbClr val="C00000"/>
                </a:solidFill>
                <a:latin typeface="微软雅黑"/>
                <a:cs typeface="微软雅黑"/>
              </a:rPr>
              <a:t>至少两组</a:t>
            </a:r>
            <a:r>
              <a:rPr sz="2400" b="1" dirty="0" err="1">
                <a:latin typeface="微软雅黑"/>
                <a:cs typeface="微软雅黑"/>
              </a:rPr>
              <a:t>症状群中的十分明确的症状</a:t>
            </a:r>
            <a:r>
              <a:rPr sz="2400" b="1" dirty="0">
                <a:latin typeface="微软雅黑"/>
                <a:cs typeface="微软雅黑"/>
              </a:rPr>
              <a:t>。（9）是单纯型的诊断标准，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1年</a:t>
            </a:r>
            <a:r>
              <a:rPr lang="zh-CN" altLang="en-US" sz="2400" b="1" dirty="0">
                <a:latin typeface="微软雅黑"/>
                <a:cs typeface="微软雅黑"/>
              </a:rPr>
              <a:t>。</a:t>
            </a:r>
            <a:endParaRPr lang="en-US" altLang="zh-CN" sz="2400" b="1" dirty="0">
              <a:latin typeface="微软雅黑"/>
              <a:cs typeface="微软雅黑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(1)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思维鸣响、思维插入、思维被撤走及思维广播</a:t>
            </a:r>
            <a:endParaRPr lang="en-US" altLang="zh-CN" sz="2200" b="1" dirty="0">
              <a:latin typeface="等线" panose="02010600030101010101" pitchFamily="2" charset="-122"/>
              <a:ea typeface="等线" panose="02010600030101010101" pitchFamily="2" charset="-122"/>
              <a:cs typeface="微软雅黑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(2</a:t>
            </a: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明确涉及躯体或四肢运动，或特殊思维、行动或</a:t>
            </a:r>
            <a:r>
              <a:rPr sz="2200" b="1" dirty="0" err="1">
                <a:latin typeface="等线" panose="02010600030101010101" pitchFamily="2" charset="-122"/>
                <a:ea typeface="等线" panose="02010600030101010101" pitchFamily="2" charset="-122"/>
              </a:rPr>
              <a:t>感觉的被影响、被控制或被动妄想；妄想性知觉</a:t>
            </a:r>
            <a:endParaRPr lang="en-US" sz="2200" b="1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(3)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对病人的行为进行跟踪性评论，或彼此对病人加以讨论的幻听，或来源于身体某一部分的其他类型幻听</a:t>
            </a:r>
            <a:endParaRPr lang="en-US" altLang="zh-CN" sz="2200" b="1" dirty="0">
              <a:latin typeface="等线" panose="02010600030101010101" pitchFamily="2" charset="-122"/>
              <a:ea typeface="等线" panose="02010600030101010101" pitchFamily="2" charset="-122"/>
              <a:cs typeface="微软雅黑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(4)</a:t>
            </a:r>
            <a:r>
              <a:rPr sz="2200" b="1" dirty="0" err="1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与文化不相称且根本不可能的其他类型的持续性妄想，如具有某种宗教或政治身份、或超人的力量和能力</a:t>
            </a:r>
            <a:r>
              <a:rPr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(如能控制天气，或与另一世界的外来者进行交流)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501F51-B6CB-411C-8A31-E2E894DB2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375732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诊断标准：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ICD-10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ED4B8C2-5DBF-4DB9-9C02-D29ACC21F38E}"/>
              </a:ext>
            </a:extLst>
          </p:cNvPr>
          <p:cNvSpPr txBox="1"/>
          <p:nvPr/>
        </p:nvSpPr>
        <p:spPr>
          <a:xfrm>
            <a:off x="1246687" y="924501"/>
            <a:ext cx="9881506" cy="5694123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spcBef>
                <a:spcPts val="680"/>
              </a:spcBef>
            </a:pPr>
            <a:r>
              <a:rPr sz="2800" b="1" dirty="0">
                <a:solidFill>
                  <a:srgbClr val="0070C0"/>
                </a:solidFill>
                <a:latin typeface="微软雅黑"/>
                <a:cs typeface="微软雅黑"/>
              </a:rPr>
              <a:t>症状标准</a:t>
            </a:r>
            <a:endParaRPr sz="2800" dirty="0">
              <a:latin typeface="微软雅黑"/>
              <a:cs typeface="微软雅黑"/>
            </a:endParaRPr>
          </a:p>
          <a:p>
            <a:pPr marL="45720" marR="5080" indent="604520" algn="just">
              <a:lnSpc>
                <a:spcPct val="104200"/>
              </a:lnSpc>
              <a:spcBef>
                <a:spcPts val="375"/>
              </a:spcBef>
            </a:pPr>
            <a:r>
              <a:rPr sz="2400" b="1" dirty="0">
                <a:latin typeface="微软雅黑"/>
                <a:cs typeface="微软雅黑"/>
              </a:rPr>
              <a:t>具备下述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(1)～(4)中的任何一组</a:t>
            </a:r>
            <a:r>
              <a:rPr sz="2400" b="1" dirty="0">
                <a:latin typeface="微软雅黑"/>
                <a:cs typeface="微软雅黑"/>
              </a:rPr>
              <a:t>(</a:t>
            </a:r>
            <a:r>
              <a:rPr sz="2400" b="1" dirty="0" err="1">
                <a:latin typeface="微软雅黑"/>
                <a:cs typeface="微软雅黑"/>
              </a:rPr>
              <a:t>如不甚明确常需要两个或多个症状</a:t>
            </a:r>
            <a:r>
              <a:rPr sz="2400" b="1" dirty="0">
                <a:latin typeface="微软雅黑"/>
                <a:cs typeface="微软雅黑"/>
              </a:rPr>
              <a:t>)或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(5)～(8)</a:t>
            </a:r>
            <a:r>
              <a:rPr sz="2400" b="1" dirty="0" err="1">
                <a:solidFill>
                  <a:srgbClr val="C00000"/>
                </a:solidFill>
                <a:latin typeface="微软雅黑"/>
                <a:cs typeface="微软雅黑"/>
              </a:rPr>
              <a:t>至少两组</a:t>
            </a:r>
            <a:r>
              <a:rPr sz="2400" b="1" dirty="0" err="1">
                <a:latin typeface="微软雅黑"/>
                <a:cs typeface="微软雅黑"/>
              </a:rPr>
              <a:t>症状群中的十分明确的症状</a:t>
            </a:r>
            <a:r>
              <a:rPr sz="2400" b="1" dirty="0">
                <a:latin typeface="微软雅黑"/>
                <a:cs typeface="微软雅黑"/>
              </a:rPr>
              <a:t>。（9）是单纯型的诊断标准，</a:t>
            </a:r>
            <a:r>
              <a:rPr sz="2400" b="1" dirty="0">
                <a:solidFill>
                  <a:srgbClr val="C00000"/>
                </a:solidFill>
                <a:latin typeface="微软雅黑"/>
                <a:cs typeface="微软雅黑"/>
              </a:rPr>
              <a:t>1年</a:t>
            </a:r>
            <a:r>
              <a:rPr lang="zh-CN" altLang="en-US" sz="2400" b="1" dirty="0">
                <a:latin typeface="微软雅黑"/>
                <a:cs typeface="微软雅黑"/>
              </a:rPr>
              <a:t>。</a:t>
            </a:r>
            <a:endParaRPr lang="en-US" altLang="zh-CN" sz="2400" b="1" dirty="0">
              <a:latin typeface="微软雅黑"/>
              <a:cs typeface="微软雅黑"/>
            </a:endParaRP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(5)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伴转瞬即逝或未充分形成的无明显情感内容的妄想，或伴有持久的超价观念，或连续数周或数月每日均出现的任何感官的幻觉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(6)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思潮断裂或无关的插入语，导致言语不连贯，或不中肯或语词新作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(7)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紧张性行为，如兴奋、摆姿势，或蜡样屈曲、违拗、缄默及木僵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(8)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阴性症状，如显著情感淡漠、言语贫乏、情感迟钝或不协调，常导致社会退缩及社会功能下降，但须澄清这些症状并非由抑郁症或神经阻滞剂治疗所致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r>
              <a:rPr lang="en-US" altLang="zh-CN" sz="2200" b="1" spc="-5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(9)</a:t>
            </a:r>
            <a:r>
              <a:rPr lang="zh-CN" altLang="en-US" sz="2200" b="1" dirty="0">
                <a:latin typeface="等线" panose="02010600030101010101" pitchFamily="2" charset="-122"/>
                <a:ea typeface="等线" panose="02010600030101010101" pitchFamily="2" charset="-122"/>
                <a:cs typeface="微软雅黑"/>
              </a:rPr>
              <a:t>个人行为的某些方面发生显著而持久的总体性质 的改变，表现为丧失兴趣、缺乏目的、懒散、自我专注及社会退缩</a:t>
            </a:r>
          </a:p>
          <a:p>
            <a:pPr marL="45720" marR="5080" indent="604520" algn="just">
              <a:lnSpc>
                <a:spcPct val="120000"/>
              </a:lnSpc>
              <a:spcBef>
                <a:spcPts val="375"/>
              </a:spcBef>
            </a:pPr>
            <a:endParaRPr sz="2400" dirty="0">
              <a:latin typeface="等线" panose="02010600030101010101" pitchFamily="2" charset="-122"/>
              <a:ea typeface="等线" panose="02010600030101010101" pitchFamily="2" charset="-122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3B617-1F1E-41E1-A085-57B2101F2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609850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鉴别诊断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80B631B-36CE-42F8-B6B3-B241D7359D98}"/>
              </a:ext>
            </a:extLst>
          </p:cNvPr>
          <p:cNvSpPr txBox="1"/>
          <p:nvPr/>
        </p:nvSpPr>
        <p:spPr>
          <a:xfrm>
            <a:off x="2148382" y="1121931"/>
            <a:ext cx="6973283" cy="1285608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marL="469900" indent="-457200">
              <a:spcBef>
                <a:spcPts val="1705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>
                <a:latin typeface="微软雅黑"/>
                <a:cs typeface="微软雅黑"/>
              </a:rPr>
              <a:t>脑器质性及躯体疾病所</a:t>
            </a:r>
            <a:r>
              <a:rPr sz="2800" b="1" spc="-10" dirty="0">
                <a:latin typeface="微软雅黑"/>
                <a:cs typeface="微软雅黑"/>
              </a:rPr>
              <a:t>致</a:t>
            </a:r>
            <a:r>
              <a:rPr sz="2800" b="1" dirty="0">
                <a:latin typeface="微软雅黑"/>
                <a:cs typeface="微软雅黑"/>
              </a:rPr>
              <a:t>精神</a:t>
            </a:r>
            <a:r>
              <a:rPr sz="2800" b="1" spc="-10" dirty="0">
                <a:latin typeface="微软雅黑"/>
                <a:cs typeface="微软雅黑"/>
              </a:rPr>
              <a:t>障</a:t>
            </a:r>
            <a:r>
              <a:rPr sz="2800" b="1" dirty="0">
                <a:latin typeface="微软雅黑"/>
                <a:cs typeface="微软雅黑"/>
              </a:rPr>
              <a:t>碍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1610"/>
              </a:spcBef>
              <a:buFont typeface="Wingdings" panose="05000000000000000000" pitchFamily="2" charset="2"/>
              <a:buChar char="Ø"/>
              <a:tabLst>
                <a:tab pos="354965" algn="l"/>
                <a:tab pos="355600" algn="l"/>
              </a:tabLst>
            </a:pPr>
            <a:r>
              <a:rPr sz="2800" b="1" dirty="0" err="1">
                <a:latin typeface="微软雅黑"/>
                <a:cs typeface="微软雅黑"/>
              </a:rPr>
              <a:t>药物或精神活性物质所</a:t>
            </a:r>
            <a:r>
              <a:rPr sz="2800" b="1" spc="-10" dirty="0" err="1">
                <a:latin typeface="微软雅黑"/>
                <a:cs typeface="微软雅黑"/>
              </a:rPr>
              <a:t>致</a:t>
            </a:r>
            <a:r>
              <a:rPr sz="2800" b="1" dirty="0" err="1">
                <a:latin typeface="微软雅黑"/>
                <a:cs typeface="微软雅黑"/>
              </a:rPr>
              <a:t>精神</a:t>
            </a:r>
            <a:r>
              <a:rPr sz="2800" b="1" spc="-10" dirty="0" err="1">
                <a:latin typeface="微软雅黑"/>
                <a:cs typeface="微软雅黑"/>
              </a:rPr>
              <a:t>障</a:t>
            </a:r>
            <a:r>
              <a:rPr sz="2800" b="1" dirty="0" err="1">
                <a:latin typeface="微软雅黑"/>
                <a:cs typeface="微软雅黑"/>
              </a:rPr>
              <a:t>碍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245938-0A2B-4FA5-B189-289DF8AD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81597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295AD-A5E5-466E-A34E-BD4A0966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精神分裂症治疗原则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EEAF9465-2C08-40EC-8434-40B41B881859}"/>
              </a:ext>
            </a:extLst>
          </p:cNvPr>
          <p:cNvSpPr/>
          <p:nvPr/>
        </p:nvSpPr>
        <p:spPr>
          <a:xfrm>
            <a:off x="6187440" y="1372984"/>
            <a:ext cx="0" cy="4657725"/>
          </a:xfrm>
          <a:custGeom>
            <a:avLst/>
            <a:gdLst/>
            <a:ahLst/>
            <a:cxnLst/>
            <a:rect l="l" t="t" r="r" b="b"/>
            <a:pathLst>
              <a:path h="4657725">
                <a:moveTo>
                  <a:pt x="0" y="0"/>
                </a:moveTo>
                <a:lnTo>
                  <a:pt x="0" y="4657725"/>
                </a:lnTo>
              </a:path>
            </a:pathLst>
          </a:custGeom>
          <a:ln w="579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F3EA2549-BFB4-4267-B696-C76ED4209BE2}"/>
              </a:ext>
            </a:extLst>
          </p:cNvPr>
          <p:cNvSpPr txBox="1"/>
          <p:nvPr/>
        </p:nvSpPr>
        <p:spPr>
          <a:xfrm>
            <a:off x="2367598" y="1848074"/>
            <a:ext cx="7273925" cy="29283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早发现、早诊断、早治疗，降低未</a:t>
            </a:r>
            <a:r>
              <a:rPr sz="2800" b="1" dirty="0">
                <a:latin typeface="微软雅黑"/>
                <a:cs typeface="微软雅黑"/>
              </a:rPr>
              <a:t>治</a:t>
            </a:r>
            <a:r>
              <a:rPr sz="2800" b="1" spc="-5" dirty="0">
                <a:latin typeface="微软雅黑"/>
                <a:cs typeface="微软雅黑"/>
              </a:rPr>
              <a:t>率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3075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足量足程，提高</a:t>
            </a:r>
            <a:r>
              <a:rPr sz="2800" b="1" spc="-5" dirty="0">
                <a:solidFill>
                  <a:srgbClr val="C00000"/>
                </a:solidFill>
                <a:latin typeface="微软雅黑"/>
                <a:cs typeface="微软雅黑"/>
              </a:rPr>
              <a:t>治疗依从性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307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尽量</a:t>
            </a:r>
            <a:r>
              <a:rPr sz="2800" b="1" spc="-5" dirty="0">
                <a:solidFill>
                  <a:srgbClr val="C00000"/>
                </a:solidFill>
                <a:latin typeface="微软雅黑"/>
                <a:cs typeface="微软雅黑"/>
              </a:rPr>
              <a:t>单一用药</a:t>
            </a:r>
            <a:r>
              <a:rPr sz="2800" b="1" spc="-5" dirty="0">
                <a:latin typeface="微软雅黑"/>
                <a:cs typeface="微软雅黑"/>
              </a:rPr>
              <a:t>，提高用药安全性</a:t>
            </a:r>
            <a:endParaRPr sz="2800" dirty="0">
              <a:latin typeface="微软雅黑"/>
              <a:cs typeface="微软雅黑"/>
            </a:endParaRPr>
          </a:p>
          <a:p>
            <a:pPr marL="469900" indent="-457200">
              <a:spcBef>
                <a:spcPts val="3070"/>
              </a:spcBef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800" b="1" spc="-5" dirty="0">
                <a:latin typeface="微软雅黑"/>
                <a:cs typeface="微软雅黑"/>
              </a:rPr>
              <a:t>以促进患者回归社会为治疗最终目标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3DA7FC-2EAE-475C-878A-65AC2B4AD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65343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35CC9B81-B55A-4B24-92A7-EA53047E03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850" y="2519084"/>
            <a:ext cx="4805054" cy="1401654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A6C509E-8B2B-4991-A72D-D6131E94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26574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2255</Words>
  <Application>Microsoft Office PowerPoint</Application>
  <PresentationFormat>宽屏</PresentationFormat>
  <Paragraphs>389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7" baseType="lpstr">
      <vt:lpstr>΢</vt:lpstr>
      <vt:lpstr>等线</vt:lpstr>
      <vt:lpstr>等线 Light</vt:lpstr>
      <vt:lpstr>黑体</vt:lpstr>
      <vt:lpstr>宋体</vt:lpstr>
      <vt:lpstr>微软雅黑</vt:lpstr>
      <vt:lpstr>Arial</vt:lpstr>
      <vt:lpstr>Times New Roman</vt:lpstr>
      <vt:lpstr>Wingdings</vt:lpstr>
      <vt:lpstr>1_自定义设计方案</vt:lpstr>
      <vt:lpstr>精神科常见疾病的诊疗进展</vt:lpstr>
      <vt:lpstr>精神科常见疾病的诊疗进展</vt:lpstr>
      <vt:lpstr>心境障碍（Mood Disorder）</vt:lpstr>
      <vt:lpstr>来自明星的困扰</vt:lpstr>
      <vt:lpstr>什么是心境障碍？</vt:lpstr>
      <vt:lpstr>正常情绪和心境障碍</vt:lpstr>
      <vt:lpstr>心境障碍谱系的表现</vt:lpstr>
      <vt:lpstr>流行病学</vt:lpstr>
      <vt:lpstr>了解抑郁症</vt:lpstr>
      <vt:lpstr>了解双相障碍</vt:lpstr>
      <vt:lpstr>心境障碍（Mood Disorder）</vt:lpstr>
      <vt:lpstr>抑郁症的病因学</vt:lpstr>
      <vt:lpstr>双相障碍病因学</vt:lpstr>
      <vt:lpstr>心境障碍（Mood Disorder）</vt:lpstr>
      <vt:lpstr>抑郁发作临床表现</vt:lpstr>
      <vt:lpstr>抑郁发作临床表现</vt:lpstr>
      <vt:lpstr>抑郁发作临床表现</vt:lpstr>
      <vt:lpstr>抑郁发作临床表现</vt:lpstr>
      <vt:lpstr>抑郁发作的病例</vt:lpstr>
      <vt:lpstr>躁狂发作的临床表现</vt:lpstr>
      <vt:lpstr>躁狂发作的临床表现</vt:lpstr>
      <vt:lpstr>躁狂发作的临床表现</vt:lpstr>
      <vt:lpstr>躁狂发作的临床表现</vt:lpstr>
      <vt:lpstr>躁狂发作的临床表现</vt:lpstr>
      <vt:lpstr>躁狂发作的临床表现</vt:lpstr>
      <vt:lpstr>躁狂发作的病例</vt:lpstr>
      <vt:lpstr>心境障碍（Mood Disorder）</vt:lpstr>
      <vt:lpstr>抑郁发作的诊断标准（ICD-10）</vt:lpstr>
      <vt:lpstr>躁狂发作的诊断标准（ICD-10）</vt:lpstr>
      <vt:lpstr>心境障碍（Mood Disorder）</vt:lpstr>
      <vt:lpstr>心境障碍的治疗原则</vt:lpstr>
      <vt:lpstr>精神科常见疾病的诊疗进展</vt:lpstr>
      <vt:lpstr>精神分裂症的概念</vt:lpstr>
      <vt:lpstr>流行病学：患病率</vt:lpstr>
      <vt:lpstr>病因学：遗传因素</vt:lpstr>
      <vt:lpstr>病因学：神经生化</vt:lpstr>
      <vt:lpstr>病因学：神经发育</vt:lpstr>
      <vt:lpstr>病因学：环境危险因素</vt:lpstr>
      <vt:lpstr>临床表现：</vt:lpstr>
      <vt:lpstr>临床表现：</vt:lpstr>
      <vt:lpstr>临床表现：</vt:lpstr>
      <vt:lpstr>典型病例</vt:lpstr>
      <vt:lpstr>诊断标准：ICD-10</vt:lpstr>
      <vt:lpstr>诊断标准：ICD-10</vt:lpstr>
      <vt:lpstr>鉴别诊断</vt:lpstr>
      <vt:lpstr>精神分裂症治疗原则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郭小兵</dc:creator>
  <cp:lastModifiedBy>郭小兵</cp:lastModifiedBy>
  <cp:revision>18</cp:revision>
  <dcterms:created xsi:type="dcterms:W3CDTF">2021-06-15T01:28:35Z</dcterms:created>
  <dcterms:modified xsi:type="dcterms:W3CDTF">2021-06-17T03:16:33Z</dcterms:modified>
</cp:coreProperties>
</file>