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notesMasterIdLst>
    <p:notesMasterId r:id="rId53"/>
  </p:notesMasterIdLst>
  <p:handoutMasterIdLst>
    <p:handoutMasterId r:id="rId54"/>
  </p:handoutMasterIdLst>
  <p:sldIdLst>
    <p:sldId id="260" r:id="rId3"/>
    <p:sldId id="262" r:id="rId4"/>
    <p:sldId id="265" r:id="rId5"/>
    <p:sldId id="324" r:id="rId6"/>
    <p:sldId id="305" r:id="rId7"/>
    <p:sldId id="306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75" r:id="rId25"/>
    <p:sldId id="366" r:id="rId26"/>
    <p:sldId id="338" r:id="rId27"/>
    <p:sldId id="367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52" r:id="rId40"/>
    <p:sldId id="353" r:id="rId41"/>
    <p:sldId id="356" r:id="rId42"/>
    <p:sldId id="357" r:id="rId43"/>
    <p:sldId id="358" r:id="rId44"/>
    <p:sldId id="359" r:id="rId45"/>
    <p:sldId id="360" r:id="rId46"/>
    <p:sldId id="362" r:id="rId47"/>
    <p:sldId id="363" r:id="rId48"/>
    <p:sldId id="364" r:id="rId49"/>
    <p:sldId id="365" r:id="rId50"/>
    <p:sldId id="376" r:id="rId51"/>
    <p:sldId id="337" r:id="rId5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24D45CCB-0349-404A-8366-56573B08BD8E}">
          <p14:sldIdLst>
            <p14:sldId id="260"/>
            <p14:sldId id="262"/>
            <p14:sldId id="265"/>
            <p14:sldId id="324"/>
            <p14:sldId id="305"/>
            <p14:sldId id="306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75"/>
            <p14:sldId id="366"/>
            <p14:sldId id="338"/>
            <p14:sldId id="367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2"/>
            <p14:sldId id="353"/>
            <p14:sldId id="356"/>
            <p14:sldId id="357"/>
            <p14:sldId id="358"/>
            <p14:sldId id="359"/>
            <p14:sldId id="360"/>
            <p14:sldId id="362"/>
            <p14:sldId id="363"/>
            <p14:sldId id="364"/>
            <p14:sldId id="365"/>
            <p14:sldId id="376"/>
            <p14:sldId id="3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CE5"/>
    <a:srgbClr val="44AED0"/>
    <a:srgbClr val="080808"/>
    <a:srgbClr val="375F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55" autoAdjust="0"/>
  </p:normalViewPr>
  <p:slideViewPr>
    <p:cSldViewPr>
      <p:cViewPr varScale="1">
        <p:scale>
          <a:sx n="105" d="100"/>
          <a:sy n="105" d="100"/>
        </p:scale>
        <p:origin x="714" y="12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7C1396-FD95-4314-8951-00704591EF63}" type="doc">
      <dgm:prSet loTypeId="urn:microsoft.com/office/officeart/2005/8/layout/cycle4#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49E2F1EE-AE17-4A98-9080-0DD519399A48}">
      <dgm:prSet phldrT="[文本]" custT="1"/>
      <dgm:spPr/>
      <dgm:t>
        <a:bodyPr/>
        <a:lstStyle/>
        <a:p>
          <a:r>
            <a:rPr lang="en-US" altLang="zh-CN" sz="1800" dirty="0"/>
            <a:t>BZDs</a:t>
          </a:r>
          <a:r>
            <a:rPr lang="en-US" altLang="zh-CN" sz="1800" baseline="30000" dirty="0"/>
            <a:t>1</a:t>
          </a:r>
          <a:endParaRPr lang="zh-CN" altLang="en-US" sz="1800" baseline="30000" dirty="0"/>
        </a:p>
      </dgm:t>
    </dgm:pt>
    <dgm:pt modelId="{7AC61FF5-973B-4A13-8BEF-37B0EF535940}" type="parTrans" cxnId="{E4FB970E-5F22-44E1-80C4-5650A094E842}">
      <dgm:prSet/>
      <dgm:spPr/>
      <dgm:t>
        <a:bodyPr/>
        <a:lstStyle/>
        <a:p>
          <a:endParaRPr lang="zh-CN" altLang="en-US"/>
        </a:p>
      </dgm:t>
    </dgm:pt>
    <dgm:pt modelId="{97026FB5-D055-4D56-9449-1008F568E393}" type="sibTrans" cxnId="{E4FB970E-5F22-44E1-80C4-5650A094E842}">
      <dgm:prSet/>
      <dgm:spPr/>
      <dgm:t>
        <a:bodyPr/>
        <a:lstStyle/>
        <a:p>
          <a:endParaRPr lang="zh-CN" altLang="en-US"/>
        </a:p>
      </dgm:t>
    </dgm:pt>
    <dgm:pt modelId="{C336AD0A-C075-4831-A424-34E639C590A7}">
      <dgm:prSet phldrT="[文本]" custT="1"/>
      <dgm:spPr/>
      <dgm:t>
        <a:bodyPr/>
        <a:lstStyle/>
        <a:p>
          <a:r>
            <a:rPr lang="zh-CN" altLang="en-US" sz="1400" dirty="0"/>
            <a:t>艾司唑仑</a:t>
          </a:r>
        </a:p>
      </dgm:t>
    </dgm:pt>
    <dgm:pt modelId="{1A88DB04-EBF2-4D60-BC0F-BCB2BA804949}" type="parTrans" cxnId="{DD2577F6-F945-4821-B0C0-1B808C7371C7}">
      <dgm:prSet/>
      <dgm:spPr/>
      <dgm:t>
        <a:bodyPr/>
        <a:lstStyle/>
        <a:p>
          <a:endParaRPr lang="zh-CN" altLang="en-US"/>
        </a:p>
      </dgm:t>
    </dgm:pt>
    <dgm:pt modelId="{53DF20C4-0EDD-47F4-8349-3DF5D5046230}" type="sibTrans" cxnId="{DD2577F6-F945-4821-B0C0-1B808C7371C7}">
      <dgm:prSet/>
      <dgm:spPr/>
      <dgm:t>
        <a:bodyPr/>
        <a:lstStyle/>
        <a:p>
          <a:endParaRPr lang="zh-CN" altLang="en-US"/>
        </a:p>
      </dgm:t>
    </dgm:pt>
    <dgm:pt modelId="{17D77D57-5640-472B-891B-8AE19342FA91}">
      <dgm:prSet phldrT="[文本]" custT="1"/>
      <dgm:spPr/>
      <dgm:t>
        <a:bodyPr/>
        <a:lstStyle/>
        <a:p>
          <a:r>
            <a:rPr lang="en-US" altLang="zh-CN" sz="1800" dirty="0"/>
            <a:t>Non-BZD BZRAs</a:t>
          </a:r>
          <a:r>
            <a:rPr lang="en-US" altLang="zh-CN" sz="1800" baseline="30000" dirty="0"/>
            <a:t>1</a:t>
          </a:r>
          <a:endParaRPr lang="zh-CN" altLang="en-US" sz="1800" dirty="0"/>
        </a:p>
      </dgm:t>
    </dgm:pt>
    <dgm:pt modelId="{ECD617D2-B8A9-469F-95F7-E5A9C825A5D5}" type="parTrans" cxnId="{089F65AC-2AFB-413E-946C-7A1ACFF298DF}">
      <dgm:prSet/>
      <dgm:spPr/>
      <dgm:t>
        <a:bodyPr/>
        <a:lstStyle/>
        <a:p>
          <a:endParaRPr lang="zh-CN" altLang="en-US"/>
        </a:p>
      </dgm:t>
    </dgm:pt>
    <dgm:pt modelId="{FE2B6B2A-646B-46E8-9E11-7351D9C7018E}" type="sibTrans" cxnId="{089F65AC-2AFB-413E-946C-7A1ACFF298DF}">
      <dgm:prSet/>
      <dgm:spPr/>
      <dgm:t>
        <a:bodyPr/>
        <a:lstStyle/>
        <a:p>
          <a:endParaRPr lang="zh-CN" altLang="en-US"/>
        </a:p>
      </dgm:t>
    </dgm:pt>
    <dgm:pt modelId="{D8C1FF34-1984-4429-9811-B2236A9C0586}">
      <dgm:prSet phldrT="[文本]" custT="1"/>
      <dgm:spPr/>
      <dgm:t>
        <a:bodyPr/>
        <a:lstStyle/>
        <a:p>
          <a:pPr algn="l"/>
          <a:r>
            <a:rPr lang="zh-CN" altLang="en-US" sz="1400" dirty="0"/>
            <a:t>唑吡坦</a:t>
          </a:r>
        </a:p>
      </dgm:t>
    </dgm:pt>
    <dgm:pt modelId="{56B74F47-AC1A-4939-95BF-2FC8A2CBBC65}" type="parTrans" cxnId="{FC0564AA-839F-4822-87E8-490A45573023}">
      <dgm:prSet/>
      <dgm:spPr/>
      <dgm:t>
        <a:bodyPr/>
        <a:lstStyle/>
        <a:p>
          <a:endParaRPr lang="zh-CN" altLang="en-US"/>
        </a:p>
      </dgm:t>
    </dgm:pt>
    <dgm:pt modelId="{4A511DEF-307B-4541-8F70-9A4B3A7F9CE1}" type="sibTrans" cxnId="{FC0564AA-839F-4822-87E8-490A45573023}">
      <dgm:prSet/>
      <dgm:spPr/>
      <dgm:t>
        <a:bodyPr/>
        <a:lstStyle/>
        <a:p>
          <a:endParaRPr lang="zh-CN" altLang="en-US"/>
        </a:p>
      </dgm:t>
    </dgm:pt>
    <dgm:pt modelId="{954B521D-1172-491B-B151-0B04BC636DFC}">
      <dgm:prSet phldrT="[文本]" custT="1"/>
      <dgm:spPr/>
      <dgm:t>
        <a:bodyPr/>
        <a:lstStyle/>
        <a:p>
          <a:r>
            <a:rPr lang="zh-CN" altLang="en-US" sz="1800" dirty="0"/>
            <a:t>抗抑郁药</a:t>
          </a:r>
          <a:r>
            <a:rPr lang="en-US" altLang="zh-CN" sz="1800" baseline="30000" dirty="0"/>
            <a:t>1</a:t>
          </a:r>
          <a:endParaRPr lang="zh-CN" altLang="en-US" sz="1800" baseline="30000" dirty="0"/>
        </a:p>
      </dgm:t>
    </dgm:pt>
    <dgm:pt modelId="{677F7E2F-4AD6-4289-BFE4-B9ECF8150B5E}" type="parTrans" cxnId="{52611BF3-F829-4D89-9682-284EC012D702}">
      <dgm:prSet/>
      <dgm:spPr/>
      <dgm:t>
        <a:bodyPr/>
        <a:lstStyle/>
        <a:p>
          <a:endParaRPr lang="zh-CN" altLang="en-US"/>
        </a:p>
      </dgm:t>
    </dgm:pt>
    <dgm:pt modelId="{29E0A2D2-373D-4B0D-A8D4-814A11155A5D}" type="sibTrans" cxnId="{52611BF3-F829-4D89-9682-284EC012D702}">
      <dgm:prSet/>
      <dgm:spPr/>
      <dgm:t>
        <a:bodyPr/>
        <a:lstStyle/>
        <a:p>
          <a:endParaRPr lang="zh-CN" altLang="en-US"/>
        </a:p>
      </dgm:t>
    </dgm:pt>
    <dgm:pt modelId="{E1A0C9BB-7F0C-48CA-BB19-C7FD7EE07FC6}">
      <dgm:prSet phldrT="[文本]" custT="1"/>
      <dgm:spPr/>
      <dgm:t>
        <a:bodyPr/>
        <a:lstStyle/>
        <a:p>
          <a:r>
            <a:rPr lang="zh-CN" altLang="en-US" sz="1800" dirty="0"/>
            <a:t>褪黑素受体激动剂</a:t>
          </a:r>
          <a:r>
            <a:rPr lang="en-US" altLang="zh-CN" sz="1800" baseline="30000" dirty="0"/>
            <a:t>1</a:t>
          </a:r>
          <a:endParaRPr lang="zh-CN" altLang="en-US" sz="1800" dirty="0"/>
        </a:p>
      </dgm:t>
    </dgm:pt>
    <dgm:pt modelId="{8179084D-E900-4FEA-AA40-57C74044538E}" type="parTrans" cxnId="{ED75200F-EE2B-41BC-9C87-4CA68EAEFEAF}">
      <dgm:prSet/>
      <dgm:spPr/>
      <dgm:t>
        <a:bodyPr/>
        <a:lstStyle/>
        <a:p>
          <a:endParaRPr lang="zh-CN" altLang="en-US"/>
        </a:p>
      </dgm:t>
    </dgm:pt>
    <dgm:pt modelId="{2C6C6CE7-DFA8-4071-A0A5-C277B8FF947C}" type="sibTrans" cxnId="{ED75200F-EE2B-41BC-9C87-4CA68EAEFEAF}">
      <dgm:prSet/>
      <dgm:spPr/>
      <dgm:t>
        <a:bodyPr/>
        <a:lstStyle/>
        <a:p>
          <a:endParaRPr lang="zh-CN" altLang="en-US"/>
        </a:p>
      </dgm:t>
    </dgm:pt>
    <dgm:pt modelId="{2960AE7C-1190-40A4-B6CF-87771724E140}">
      <dgm:prSet phldrT="[文本]" custT="1"/>
      <dgm:spPr/>
      <dgm:t>
        <a:bodyPr/>
        <a:lstStyle/>
        <a:p>
          <a:r>
            <a:rPr lang="zh-CN" altLang="en-US" sz="1400" dirty="0"/>
            <a:t>雷美尔通</a:t>
          </a:r>
        </a:p>
      </dgm:t>
    </dgm:pt>
    <dgm:pt modelId="{18315EE9-43D4-45D0-A5E2-0D2A10239B4B}" type="parTrans" cxnId="{11CF5BA5-C439-445C-97BB-9343DED7DE1B}">
      <dgm:prSet/>
      <dgm:spPr/>
      <dgm:t>
        <a:bodyPr/>
        <a:lstStyle/>
        <a:p>
          <a:endParaRPr lang="zh-CN" altLang="en-US"/>
        </a:p>
      </dgm:t>
    </dgm:pt>
    <dgm:pt modelId="{11DAB193-5CFB-4E2B-A491-C7A0BF731D9E}" type="sibTrans" cxnId="{11CF5BA5-C439-445C-97BB-9343DED7DE1B}">
      <dgm:prSet/>
      <dgm:spPr/>
      <dgm:t>
        <a:bodyPr/>
        <a:lstStyle/>
        <a:p>
          <a:endParaRPr lang="zh-CN" altLang="en-US"/>
        </a:p>
      </dgm:t>
    </dgm:pt>
    <dgm:pt modelId="{37249359-D13B-45CA-8CE5-3F1F3974339F}">
      <dgm:prSet phldrT="[文本]" custT="1"/>
      <dgm:spPr/>
      <dgm:t>
        <a:bodyPr/>
        <a:lstStyle/>
        <a:p>
          <a:r>
            <a:rPr lang="zh-CN" altLang="en-US" sz="1400" dirty="0"/>
            <a:t>阿普唑仑</a:t>
          </a:r>
        </a:p>
      </dgm:t>
    </dgm:pt>
    <dgm:pt modelId="{D371F0D8-802B-41EF-AB7F-5313ACB2922A}" type="parTrans" cxnId="{493BEFCE-9A72-410B-A348-D46A833F91CE}">
      <dgm:prSet/>
      <dgm:spPr/>
      <dgm:t>
        <a:bodyPr/>
        <a:lstStyle/>
        <a:p>
          <a:endParaRPr lang="zh-CN" altLang="en-US"/>
        </a:p>
      </dgm:t>
    </dgm:pt>
    <dgm:pt modelId="{126B50B2-5A91-44B1-8B9E-3F6AB6B69D9A}" type="sibTrans" cxnId="{493BEFCE-9A72-410B-A348-D46A833F91CE}">
      <dgm:prSet/>
      <dgm:spPr/>
      <dgm:t>
        <a:bodyPr/>
        <a:lstStyle/>
        <a:p>
          <a:endParaRPr lang="zh-CN" altLang="en-US"/>
        </a:p>
      </dgm:t>
    </dgm:pt>
    <dgm:pt modelId="{6B854D7B-0EAC-4DF9-877C-DAD7EF59CB10}">
      <dgm:prSet phldrT="[文本]" custT="1"/>
      <dgm:spPr/>
      <dgm:t>
        <a:bodyPr/>
        <a:lstStyle/>
        <a:p>
          <a:r>
            <a:rPr lang="zh-CN" altLang="en-US" sz="1400" dirty="0"/>
            <a:t>劳拉西泮</a:t>
          </a:r>
        </a:p>
      </dgm:t>
    </dgm:pt>
    <dgm:pt modelId="{D8F80981-9390-462B-B4E4-788CEAF7329C}" type="parTrans" cxnId="{CDA63E08-EDB1-4B05-B9BD-2472E2C45033}">
      <dgm:prSet/>
      <dgm:spPr/>
      <dgm:t>
        <a:bodyPr/>
        <a:lstStyle/>
        <a:p>
          <a:endParaRPr lang="zh-CN" altLang="en-US"/>
        </a:p>
      </dgm:t>
    </dgm:pt>
    <dgm:pt modelId="{EF8735E7-53F8-48F5-A696-903E66FACFA7}" type="sibTrans" cxnId="{CDA63E08-EDB1-4B05-B9BD-2472E2C45033}">
      <dgm:prSet/>
      <dgm:spPr/>
      <dgm:t>
        <a:bodyPr/>
        <a:lstStyle/>
        <a:p>
          <a:endParaRPr lang="zh-CN" altLang="en-US"/>
        </a:p>
      </dgm:t>
    </dgm:pt>
    <dgm:pt modelId="{AC6618E1-FCBA-4F8E-92D0-9CAF91276199}">
      <dgm:prSet phldrT="[文本]" custT="1"/>
      <dgm:spPr/>
      <dgm:t>
        <a:bodyPr/>
        <a:lstStyle/>
        <a:p>
          <a:r>
            <a:rPr lang="zh-CN" altLang="en-US" sz="1400" dirty="0"/>
            <a:t>氯硝西泮</a:t>
          </a:r>
        </a:p>
      </dgm:t>
    </dgm:pt>
    <dgm:pt modelId="{7C6F4EDA-8DD1-41D6-B239-A08468F9B7B3}" type="parTrans" cxnId="{169E69EB-FC10-4DCE-A886-FF4529BA8983}">
      <dgm:prSet/>
      <dgm:spPr/>
      <dgm:t>
        <a:bodyPr/>
        <a:lstStyle/>
        <a:p>
          <a:endParaRPr lang="zh-CN" altLang="en-US"/>
        </a:p>
      </dgm:t>
    </dgm:pt>
    <dgm:pt modelId="{394994FE-1A0D-4529-B49F-33E3A296AC97}" type="sibTrans" cxnId="{169E69EB-FC10-4DCE-A886-FF4529BA8983}">
      <dgm:prSet/>
      <dgm:spPr/>
      <dgm:t>
        <a:bodyPr/>
        <a:lstStyle/>
        <a:p>
          <a:endParaRPr lang="zh-CN" altLang="en-US"/>
        </a:p>
      </dgm:t>
    </dgm:pt>
    <dgm:pt modelId="{0DF8A310-4210-46A0-B522-B15E1C921076}">
      <dgm:prSet phldrT="[文本]" custT="1"/>
      <dgm:spPr/>
      <dgm:t>
        <a:bodyPr/>
        <a:lstStyle/>
        <a:p>
          <a:pPr algn="l"/>
          <a:r>
            <a:rPr lang="zh-CN" altLang="en-US" sz="1400" dirty="0"/>
            <a:t>佐匹克隆</a:t>
          </a:r>
        </a:p>
      </dgm:t>
    </dgm:pt>
    <dgm:pt modelId="{8BD4A714-2212-46C7-9510-2CDBED1118C5}" type="parTrans" cxnId="{30349132-4DB9-4945-8FA6-82741CA9F104}">
      <dgm:prSet/>
      <dgm:spPr/>
      <dgm:t>
        <a:bodyPr/>
        <a:lstStyle/>
        <a:p>
          <a:endParaRPr lang="zh-CN" altLang="en-US"/>
        </a:p>
      </dgm:t>
    </dgm:pt>
    <dgm:pt modelId="{223D4AC1-594D-4246-85F8-469797DB44DC}" type="sibTrans" cxnId="{30349132-4DB9-4945-8FA6-82741CA9F104}">
      <dgm:prSet/>
      <dgm:spPr/>
      <dgm:t>
        <a:bodyPr/>
        <a:lstStyle/>
        <a:p>
          <a:endParaRPr lang="zh-CN" altLang="en-US"/>
        </a:p>
      </dgm:t>
    </dgm:pt>
    <dgm:pt modelId="{E6676D4E-9990-4668-9081-9D3FE2709EB2}">
      <dgm:prSet phldrT="[文本]" custT="1"/>
      <dgm:spPr/>
      <dgm:t>
        <a:bodyPr/>
        <a:lstStyle/>
        <a:p>
          <a:pPr algn="l"/>
          <a:r>
            <a:rPr lang="zh-CN" altLang="en-US" sz="1400" dirty="0"/>
            <a:t>右佐匹克隆</a:t>
          </a:r>
        </a:p>
      </dgm:t>
    </dgm:pt>
    <dgm:pt modelId="{6462262A-A221-4C30-A760-DBA44D396FDE}" type="parTrans" cxnId="{E06EAB28-503F-4142-B748-13538D4112A0}">
      <dgm:prSet/>
      <dgm:spPr/>
      <dgm:t>
        <a:bodyPr/>
        <a:lstStyle/>
        <a:p>
          <a:endParaRPr lang="zh-CN" altLang="en-US"/>
        </a:p>
      </dgm:t>
    </dgm:pt>
    <dgm:pt modelId="{BB7C7866-093D-4A96-8A34-7A098A086FAB}" type="sibTrans" cxnId="{E06EAB28-503F-4142-B748-13538D4112A0}">
      <dgm:prSet/>
      <dgm:spPr/>
      <dgm:t>
        <a:bodyPr/>
        <a:lstStyle/>
        <a:p>
          <a:endParaRPr lang="zh-CN" altLang="en-US"/>
        </a:p>
      </dgm:t>
    </dgm:pt>
    <dgm:pt modelId="{BAB01049-0A0D-4BF8-A952-4CB842F53A76}">
      <dgm:prSet phldrT="[文本]" custT="1"/>
      <dgm:spPr/>
      <dgm:t>
        <a:bodyPr/>
        <a:lstStyle/>
        <a:p>
          <a:pPr algn="l"/>
          <a:r>
            <a:rPr lang="zh-CN" altLang="en-US" sz="1400" dirty="0"/>
            <a:t>扎来普隆</a:t>
          </a:r>
        </a:p>
      </dgm:t>
    </dgm:pt>
    <dgm:pt modelId="{7FC16E7B-2AEB-40E5-8150-BF0BAABCC323}" type="parTrans" cxnId="{C5F2A2C8-A94F-44AE-8A57-8C33E1F2F67D}">
      <dgm:prSet/>
      <dgm:spPr/>
      <dgm:t>
        <a:bodyPr/>
        <a:lstStyle/>
        <a:p>
          <a:endParaRPr lang="zh-CN" altLang="en-US"/>
        </a:p>
      </dgm:t>
    </dgm:pt>
    <dgm:pt modelId="{1996DBEE-CA6A-40BA-9A7F-77DD16AEC9E3}" type="sibTrans" cxnId="{C5F2A2C8-A94F-44AE-8A57-8C33E1F2F67D}">
      <dgm:prSet/>
      <dgm:spPr/>
      <dgm:t>
        <a:bodyPr/>
        <a:lstStyle/>
        <a:p>
          <a:endParaRPr lang="zh-CN" altLang="en-US"/>
        </a:p>
      </dgm:t>
    </dgm:pt>
    <dgm:pt modelId="{1BF73F1B-26CD-4B67-9824-42F2197EC075}">
      <dgm:prSet phldrT="[文本]" custT="1"/>
      <dgm:spPr/>
      <dgm:t>
        <a:bodyPr/>
        <a:lstStyle/>
        <a:p>
          <a:r>
            <a:rPr lang="zh-CN" altLang="en-US" sz="1400" dirty="0"/>
            <a:t>阿戈美拉汀</a:t>
          </a:r>
        </a:p>
      </dgm:t>
    </dgm:pt>
    <dgm:pt modelId="{2E569825-94AF-417B-94F9-4060FF931671}" type="parTrans" cxnId="{164D9C9B-D71F-45F5-8A0B-901D83CD6DC0}">
      <dgm:prSet/>
      <dgm:spPr/>
      <dgm:t>
        <a:bodyPr/>
        <a:lstStyle/>
        <a:p>
          <a:endParaRPr lang="zh-CN" altLang="en-US"/>
        </a:p>
      </dgm:t>
    </dgm:pt>
    <dgm:pt modelId="{91BEA925-D0E4-4EA3-8EE2-13A6A021A689}" type="sibTrans" cxnId="{164D9C9B-D71F-45F5-8A0B-901D83CD6DC0}">
      <dgm:prSet/>
      <dgm:spPr/>
      <dgm:t>
        <a:bodyPr/>
        <a:lstStyle/>
        <a:p>
          <a:endParaRPr lang="zh-CN" altLang="en-US"/>
        </a:p>
      </dgm:t>
    </dgm:pt>
    <dgm:pt modelId="{F7009732-BF70-4B1E-9424-5031B2E1F2C1}">
      <dgm:prSet phldrT="[文本]" custT="1"/>
      <dgm:spPr/>
      <dgm:t>
        <a:bodyPr/>
        <a:lstStyle/>
        <a:p>
          <a:r>
            <a:rPr lang="zh-CN" altLang="en-US" sz="1400" dirty="0">
              <a:latin typeface="黑体" pitchFamily="49" charset="-122"/>
              <a:ea typeface="黑体" pitchFamily="49" charset="-122"/>
            </a:rPr>
            <a:t>多塞平</a:t>
          </a:r>
          <a:endParaRPr lang="zh-CN" altLang="en-US" sz="1400" dirty="0"/>
        </a:p>
      </dgm:t>
    </dgm:pt>
    <dgm:pt modelId="{F92B21B6-4E57-46EB-B24B-AEFC2669C130}" type="parTrans" cxnId="{F9EFC128-1D57-4ED5-8544-E34F4374978A}">
      <dgm:prSet/>
      <dgm:spPr/>
      <dgm:t>
        <a:bodyPr/>
        <a:lstStyle/>
        <a:p>
          <a:endParaRPr lang="zh-CN" altLang="en-US"/>
        </a:p>
      </dgm:t>
    </dgm:pt>
    <dgm:pt modelId="{79E7A96B-961E-40E3-AAF8-1B95AA9F114F}" type="sibTrans" cxnId="{F9EFC128-1D57-4ED5-8544-E34F4374978A}">
      <dgm:prSet/>
      <dgm:spPr/>
      <dgm:t>
        <a:bodyPr/>
        <a:lstStyle/>
        <a:p>
          <a:endParaRPr lang="zh-CN" altLang="en-US"/>
        </a:p>
      </dgm:t>
    </dgm:pt>
    <dgm:pt modelId="{453F3755-FD27-4832-A104-57D60920DA56}">
      <dgm:prSet custT="1"/>
      <dgm:spPr/>
      <dgm:t>
        <a:bodyPr/>
        <a:lstStyle/>
        <a:p>
          <a:r>
            <a:rPr lang="zh-CN" altLang="en-US" sz="1400" dirty="0">
              <a:latin typeface="黑体" pitchFamily="49" charset="-122"/>
              <a:ea typeface="黑体" pitchFamily="49" charset="-122"/>
            </a:rPr>
            <a:t>米氮平</a:t>
          </a:r>
        </a:p>
      </dgm:t>
    </dgm:pt>
    <dgm:pt modelId="{D345F551-BB3E-46BC-AAA5-03AC572204F8}" type="parTrans" cxnId="{696D04E4-9627-4F3E-8CCF-1015070DC33F}">
      <dgm:prSet/>
      <dgm:spPr/>
      <dgm:t>
        <a:bodyPr/>
        <a:lstStyle/>
        <a:p>
          <a:endParaRPr lang="zh-CN" altLang="en-US"/>
        </a:p>
      </dgm:t>
    </dgm:pt>
    <dgm:pt modelId="{389A26CC-1EA6-49A8-997C-E34FC178E2B6}" type="sibTrans" cxnId="{696D04E4-9627-4F3E-8CCF-1015070DC33F}">
      <dgm:prSet/>
      <dgm:spPr/>
      <dgm:t>
        <a:bodyPr/>
        <a:lstStyle/>
        <a:p>
          <a:endParaRPr lang="zh-CN" altLang="en-US"/>
        </a:p>
      </dgm:t>
    </dgm:pt>
    <dgm:pt modelId="{7A1F7FF6-391B-4A30-897E-4BB0C2F81927}">
      <dgm:prSet custT="1"/>
      <dgm:spPr/>
      <dgm:t>
        <a:bodyPr/>
        <a:lstStyle/>
        <a:p>
          <a:r>
            <a:rPr lang="zh-CN" altLang="en-US" sz="1400" dirty="0">
              <a:latin typeface="黑体" pitchFamily="49" charset="-122"/>
              <a:ea typeface="黑体" pitchFamily="49" charset="-122"/>
            </a:rPr>
            <a:t>曲唑酮</a:t>
          </a:r>
        </a:p>
      </dgm:t>
    </dgm:pt>
    <dgm:pt modelId="{65472773-2B11-479E-8798-CEA92BE9DB2F}" type="parTrans" cxnId="{F45E41BC-1EDC-4658-B1D1-93162D745B15}">
      <dgm:prSet/>
      <dgm:spPr/>
      <dgm:t>
        <a:bodyPr/>
        <a:lstStyle/>
        <a:p>
          <a:endParaRPr lang="zh-CN" altLang="en-US"/>
        </a:p>
      </dgm:t>
    </dgm:pt>
    <dgm:pt modelId="{85DFFB7F-2585-477C-B248-300CF5A5DA0D}" type="sibTrans" cxnId="{F45E41BC-1EDC-4658-B1D1-93162D745B15}">
      <dgm:prSet/>
      <dgm:spPr/>
      <dgm:t>
        <a:bodyPr/>
        <a:lstStyle/>
        <a:p>
          <a:endParaRPr lang="zh-CN" altLang="en-US"/>
        </a:p>
      </dgm:t>
    </dgm:pt>
    <dgm:pt modelId="{3A5EF115-8AAD-451C-8EBA-F41690F8811F}" type="pres">
      <dgm:prSet presAssocID="{E97C1396-FD95-4314-8951-00704591EF6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5ADDBEB-D150-4BF6-BBBE-03FF3C367AC4}" type="pres">
      <dgm:prSet presAssocID="{E97C1396-FD95-4314-8951-00704591EF63}" presName="children" presStyleCnt="0"/>
      <dgm:spPr/>
    </dgm:pt>
    <dgm:pt modelId="{8EDE8D8D-4AA4-42FB-809A-718E8560A6CD}" type="pres">
      <dgm:prSet presAssocID="{E97C1396-FD95-4314-8951-00704591EF63}" presName="child1group" presStyleCnt="0"/>
      <dgm:spPr/>
    </dgm:pt>
    <dgm:pt modelId="{92BA39D5-9CF8-4566-833C-401E60202119}" type="pres">
      <dgm:prSet presAssocID="{E97C1396-FD95-4314-8951-00704591EF63}" presName="child1" presStyleLbl="bgAcc1" presStyleIdx="0" presStyleCnt="4" custLinFactNeighborX="-13350"/>
      <dgm:spPr/>
    </dgm:pt>
    <dgm:pt modelId="{8C9B2FEC-454F-478D-80C6-955B62A37EF2}" type="pres">
      <dgm:prSet presAssocID="{E97C1396-FD95-4314-8951-00704591EF63}" presName="child1Text" presStyleLbl="bgAcc1" presStyleIdx="0" presStyleCnt="4">
        <dgm:presLayoutVars>
          <dgm:bulletEnabled val="1"/>
        </dgm:presLayoutVars>
      </dgm:prSet>
      <dgm:spPr/>
    </dgm:pt>
    <dgm:pt modelId="{C4511C42-D97A-4EF5-953B-F9B2CACBEFBB}" type="pres">
      <dgm:prSet presAssocID="{E97C1396-FD95-4314-8951-00704591EF63}" presName="child2group" presStyleCnt="0"/>
      <dgm:spPr/>
    </dgm:pt>
    <dgm:pt modelId="{90EC0878-1B98-4697-8D6C-F7FCE0342048}" type="pres">
      <dgm:prSet presAssocID="{E97C1396-FD95-4314-8951-00704591EF63}" presName="child2" presStyleLbl="bgAcc1" presStyleIdx="1" presStyleCnt="4" custLinFactNeighborX="13350"/>
      <dgm:spPr/>
    </dgm:pt>
    <dgm:pt modelId="{0FA3AA79-DD21-4E0C-9582-659BADAB137A}" type="pres">
      <dgm:prSet presAssocID="{E97C1396-FD95-4314-8951-00704591EF63}" presName="child2Text" presStyleLbl="bgAcc1" presStyleIdx="1" presStyleCnt="4">
        <dgm:presLayoutVars>
          <dgm:bulletEnabled val="1"/>
        </dgm:presLayoutVars>
      </dgm:prSet>
      <dgm:spPr/>
    </dgm:pt>
    <dgm:pt modelId="{8B0865C7-38F0-442A-B79D-D29DF5856F7E}" type="pres">
      <dgm:prSet presAssocID="{E97C1396-FD95-4314-8951-00704591EF63}" presName="child3group" presStyleCnt="0"/>
      <dgm:spPr/>
    </dgm:pt>
    <dgm:pt modelId="{5F85FA14-BB50-4103-B9F0-80785F5421DC}" type="pres">
      <dgm:prSet presAssocID="{E97C1396-FD95-4314-8951-00704591EF63}" presName="child3" presStyleLbl="bgAcc1" presStyleIdx="2" presStyleCnt="4" custLinFactNeighborX="13350"/>
      <dgm:spPr/>
    </dgm:pt>
    <dgm:pt modelId="{2097FA35-E47E-4548-BE94-21CF3375251F}" type="pres">
      <dgm:prSet presAssocID="{E97C1396-FD95-4314-8951-00704591EF63}" presName="child3Text" presStyleLbl="bgAcc1" presStyleIdx="2" presStyleCnt="4">
        <dgm:presLayoutVars>
          <dgm:bulletEnabled val="1"/>
        </dgm:presLayoutVars>
      </dgm:prSet>
      <dgm:spPr/>
    </dgm:pt>
    <dgm:pt modelId="{1E2461B8-DC36-42FF-A1CC-22A981E314FF}" type="pres">
      <dgm:prSet presAssocID="{E97C1396-FD95-4314-8951-00704591EF63}" presName="child4group" presStyleCnt="0"/>
      <dgm:spPr/>
    </dgm:pt>
    <dgm:pt modelId="{7FDBCD8F-E591-40B7-8E4D-A030EA6A629B}" type="pres">
      <dgm:prSet presAssocID="{E97C1396-FD95-4314-8951-00704591EF63}" presName="child4" presStyleLbl="bgAcc1" presStyleIdx="3" presStyleCnt="4" custLinFactNeighborX="-13350"/>
      <dgm:spPr/>
    </dgm:pt>
    <dgm:pt modelId="{22B50819-D653-437B-AD48-CBB708540967}" type="pres">
      <dgm:prSet presAssocID="{E97C1396-FD95-4314-8951-00704591EF63}" presName="child4Text" presStyleLbl="bgAcc1" presStyleIdx="3" presStyleCnt="4">
        <dgm:presLayoutVars>
          <dgm:bulletEnabled val="1"/>
        </dgm:presLayoutVars>
      </dgm:prSet>
      <dgm:spPr/>
    </dgm:pt>
    <dgm:pt modelId="{00DB48E8-A3FA-48FE-9296-F5023A398572}" type="pres">
      <dgm:prSet presAssocID="{E97C1396-FD95-4314-8951-00704591EF63}" presName="childPlaceholder" presStyleCnt="0"/>
      <dgm:spPr/>
    </dgm:pt>
    <dgm:pt modelId="{D0BDE411-EB43-473F-ACBC-26FD16091930}" type="pres">
      <dgm:prSet presAssocID="{E97C1396-FD95-4314-8951-00704591EF63}" presName="circle" presStyleCnt="0"/>
      <dgm:spPr/>
    </dgm:pt>
    <dgm:pt modelId="{C3129C29-D95F-45A7-8AC0-79F3472121AC}" type="pres">
      <dgm:prSet presAssocID="{E97C1396-FD95-4314-8951-00704591EF63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3F0385B1-0203-4BDF-B56A-34D800516E9F}" type="pres">
      <dgm:prSet presAssocID="{E97C1396-FD95-4314-8951-00704591EF63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A3150BDB-93D3-4CBE-8939-59F3921D0599}" type="pres">
      <dgm:prSet presAssocID="{E97C1396-FD95-4314-8951-00704591EF63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E685112C-10CA-4E9D-883D-DDC3BB669492}" type="pres">
      <dgm:prSet presAssocID="{E97C1396-FD95-4314-8951-00704591EF63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DEE1ACFE-FFB7-43CA-BDAA-BB2584EA7A03}" type="pres">
      <dgm:prSet presAssocID="{E97C1396-FD95-4314-8951-00704591EF63}" presName="quadrantPlaceholder" presStyleCnt="0"/>
      <dgm:spPr/>
    </dgm:pt>
    <dgm:pt modelId="{63783412-2BD8-483C-9E53-346B76B46F04}" type="pres">
      <dgm:prSet presAssocID="{E97C1396-FD95-4314-8951-00704591EF63}" presName="center1" presStyleLbl="fgShp" presStyleIdx="0" presStyleCnt="2"/>
      <dgm:spPr/>
    </dgm:pt>
    <dgm:pt modelId="{5692F988-CB67-437E-8C55-FCAC03DBB2D8}" type="pres">
      <dgm:prSet presAssocID="{E97C1396-FD95-4314-8951-00704591EF63}" presName="center2" presStyleLbl="fgShp" presStyleIdx="1" presStyleCnt="2"/>
      <dgm:spPr/>
    </dgm:pt>
  </dgm:ptLst>
  <dgm:cxnLst>
    <dgm:cxn modelId="{CDA63E08-EDB1-4B05-B9BD-2472E2C45033}" srcId="{49E2F1EE-AE17-4A98-9080-0DD519399A48}" destId="{6B854D7B-0EAC-4DF9-877C-DAD7EF59CB10}" srcOrd="2" destOrd="0" parTransId="{D8F80981-9390-462B-B4E4-788CEAF7329C}" sibTransId="{EF8735E7-53F8-48F5-A696-903E66FACFA7}"/>
    <dgm:cxn modelId="{C6C4890A-8300-410F-B661-07AFB7C4D8C3}" type="presOf" srcId="{954B521D-1172-491B-B151-0B04BC636DFC}" destId="{A3150BDB-93D3-4CBE-8939-59F3921D0599}" srcOrd="0" destOrd="0" presId="urn:microsoft.com/office/officeart/2005/8/layout/cycle4#1"/>
    <dgm:cxn modelId="{E4FB970E-5F22-44E1-80C4-5650A094E842}" srcId="{E97C1396-FD95-4314-8951-00704591EF63}" destId="{49E2F1EE-AE17-4A98-9080-0DD519399A48}" srcOrd="0" destOrd="0" parTransId="{7AC61FF5-973B-4A13-8BEF-37B0EF535940}" sibTransId="{97026FB5-D055-4D56-9449-1008F568E393}"/>
    <dgm:cxn modelId="{ED75200F-EE2B-41BC-9C87-4CA68EAEFEAF}" srcId="{E97C1396-FD95-4314-8951-00704591EF63}" destId="{E1A0C9BB-7F0C-48CA-BB19-C7FD7EE07FC6}" srcOrd="3" destOrd="0" parTransId="{8179084D-E900-4FEA-AA40-57C74044538E}" sibTransId="{2C6C6CE7-DFA8-4071-A0A5-C277B8FF947C}"/>
    <dgm:cxn modelId="{54126510-13A5-4243-9D67-D6F6F19D588C}" type="presOf" srcId="{7A1F7FF6-391B-4A30-897E-4BB0C2F81927}" destId="{5F85FA14-BB50-4103-B9F0-80785F5421DC}" srcOrd="0" destOrd="2" presId="urn:microsoft.com/office/officeart/2005/8/layout/cycle4#1"/>
    <dgm:cxn modelId="{B7C3FE10-FCCE-47F4-B986-53DCFC0F9D0E}" type="presOf" srcId="{BAB01049-0A0D-4BF8-A952-4CB842F53A76}" destId="{90EC0878-1B98-4697-8D6C-F7FCE0342048}" srcOrd="0" destOrd="3" presId="urn:microsoft.com/office/officeart/2005/8/layout/cycle4#1"/>
    <dgm:cxn modelId="{0B1C3D28-6DB6-478E-BE9E-F1A8003EF7CA}" type="presOf" srcId="{37249359-D13B-45CA-8CE5-3F1F3974339F}" destId="{92BA39D5-9CF8-4566-833C-401E60202119}" srcOrd="0" destOrd="1" presId="urn:microsoft.com/office/officeart/2005/8/layout/cycle4#1"/>
    <dgm:cxn modelId="{C26EA728-F87E-4CDA-B226-61E32BE410BA}" type="presOf" srcId="{E6676D4E-9990-4668-9081-9D3FE2709EB2}" destId="{90EC0878-1B98-4697-8D6C-F7FCE0342048}" srcOrd="0" destOrd="2" presId="urn:microsoft.com/office/officeart/2005/8/layout/cycle4#1"/>
    <dgm:cxn modelId="{E06EAB28-503F-4142-B748-13538D4112A0}" srcId="{17D77D57-5640-472B-891B-8AE19342FA91}" destId="{E6676D4E-9990-4668-9081-9D3FE2709EB2}" srcOrd="2" destOrd="0" parTransId="{6462262A-A221-4C30-A760-DBA44D396FDE}" sibTransId="{BB7C7866-093D-4A96-8A34-7A098A086FAB}"/>
    <dgm:cxn modelId="{F9EFC128-1D57-4ED5-8544-E34F4374978A}" srcId="{954B521D-1172-491B-B151-0B04BC636DFC}" destId="{F7009732-BF70-4B1E-9424-5031B2E1F2C1}" srcOrd="0" destOrd="0" parTransId="{F92B21B6-4E57-46EB-B24B-AEFC2669C130}" sibTransId="{79E7A96B-961E-40E3-AAF8-1B95AA9F114F}"/>
    <dgm:cxn modelId="{E0E73B32-32B6-4910-BCB9-256939CBC730}" type="presOf" srcId="{D8C1FF34-1984-4429-9811-B2236A9C0586}" destId="{90EC0878-1B98-4697-8D6C-F7FCE0342048}" srcOrd="0" destOrd="0" presId="urn:microsoft.com/office/officeart/2005/8/layout/cycle4#1"/>
    <dgm:cxn modelId="{30349132-4DB9-4945-8FA6-82741CA9F104}" srcId="{17D77D57-5640-472B-891B-8AE19342FA91}" destId="{0DF8A310-4210-46A0-B522-B15E1C921076}" srcOrd="1" destOrd="0" parTransId="{8BD4A714-2212-46C7-9510-2CDBED1118C5}" sibTransId="{223D4AC1-594D-4246-85F8-469797DB44DC}"/>
    <dgm:cxn modelId="{5D25A85D-31F9-4FE9-83F7-8671A638D20E}" type="presOf" srcId="{F7009732-BF70-4B1E-9424-5031B2E1F2C1}" destId="{2097FA35-E47E-4548-BE94-21CF3375251F}" srcOrd="1" destOrd="0" presId="urn:microsoft.com/office/officeart/2005/8/layout/cycle4#1"/>
    <dgm:cxn modelId="{BB674D42-EDFA-4390-BCD7-8F4B9E5C0A7D}" type="presOf" srcId="{17D77D57-5640-472B-891B-8AE19342FA91}" destId="{3F0385B1-0203-4BDF-B56A-34D800516E9F}" srcOrd="0" destOrd="0" presId="urn:microsoft.com/office/officeart/2005/8/layout/cycle4#1"/>
    <dgm:cxn modelId="{E9CE5244-32F3-4398-A31D-B6A6DA56FFC4}" type="presOf" srcId="{C336AD0A-C075-4831-A424-34E639C590A7}" destId="{92BA39D5-9CF8-4566-833C-401E60202119}" srcOrd="0" destOrd="0" presId="urn:microsoft.com/office/officeart/2005/8/layout/cycle4#1"/>
    <dgm:cxn modelId="{7178F467-AD11-4D20-8C4D-6A5BD1AACDF5}" type="presOf" srcId="{6B854D7B-0EAC-4DF9-877C-DAD7EF59CB10}" destId="{92BA39D5-9CF8-4566-833C-401E60202119}" srcOrd="0" destOrd="2" presId="urn:microsoft.com/office/officeart/2005/8/layout/cycle4#1"/>
    <dgm:cxn modelId="{B0CC454D-7EFE-4374-BAED-432383B3F7D9}" type="presOf" srcId="{37249359-D13B-45CA-8CE5-3F1F3974339F}" destId="{8C9B2FEC-454F-478D-80C6-955B62A37EF2}" srcOrd="1" destOrd="1" presId="urn:microsoft.com/office/officeart/2005/8/layout/cycle4#1"/>
    <dgm:cxn modelId="{2084154F-5238-44D1-8327-91EDAEC21EBC}" type="presOf" srcId="{453F3755-FD27-4832-A104-57D60920DA56}" destId="{2097FA35-E47E-4548-BE94-21CF3375251F}" srcOrd="1" destOrd="1" presId="urn:microsoft.com/office/officeart/2005/8/layout/cycle4#1"/>
    <dgm:cxn modelId="{742E9A52-7CC8-485C-B4C7-97AE890B730B}" type="presOf" srcId="{2960AE7C-1190-40A4-B6CF-87771724E140}" destId="{22B50819-D653-437B-AD48-CBB708540967}" srcOrd="1" destOrd="0" presId="urn:microsoft.com/office/officeart/2005/8/layout/cycle4#1"/>
    <dgm:cxn modelId="{DDD3AA77-55FC-426D-A619-1CEEA91EBE09}" type="presOf" srcId="{0DF8A310-4210-46A0-B522-B15E1C921076}" destId="{0FA3AA79-DD21-4E0C-9582-659BADAB137A}" srcOrd="1" destOrd="1" presId="urn:microsoft.com/office/officeart/2005/8/layout/cycle4#1"/>
    <dgm:cxn modelId="{0CDAE458-BBB0-4499-B22B-0DD21D95A91F}" type="presOf" srcId="{BAB01049-0A0D-4BF8-A952-4CB842F53A76}" destId="{0FA3AA79-DD21-4E0C-9582-659BADAB137A}" srcOrd="1" destOrd="3" presId="urn:microsoft.com/office/officeart/2005/8/layout/cycle4#1"/>
    <dgm:cxn modelId="{EDA18989-A96C-469A-ACE8-09A4E08A8848}" type="presOf" srcId="{49E2F1EE-AE17-4A98-9080-0DD519399A48}" destId="{C3129C29-D95F-45A7-8AC0-79F3472121AC}" srcOrd="0" destOrd="0" presId="urn:microsoft.com/office/officeart/2005/8/layout/cycle4#1"/>
    <dgm:cxn modelId="{C3D43F92-17E8-4342-AA99-42BDBF659168}" type="presOf" srcId="{AC6618E1-FCBA-4F8E-92D0-9CAF91276199}" destId="{92BA39D5-9CF8-4566-833C-401E60202119}" srcOrd="0" destOrd="3" presId="urn:microsoft.com/office/officeart/2005/8/layout/cycle4#1"/>
    <dgm:cxn modelId="{164D9C9B-D71F-45F5-8A0B-901D83CD6DC0}" srcId="{E1A0C9BB-7F0C-48CA-BB19-C7FD7EE07FC6}" destId="{1BF73F1B-26CD-4B67-9824-42F2197EC075}" srcOrd="1" destOrd="0" parTransId="{2E569825-94AF-417B-94F9-4060FF931671}" sibTransId="{91BEA925-D0E4-4EA3-8EE2-13A6A021A689}"/>
    <dgm:cxn modelId="{7C22339F-A04E-462A-BACF-094E3EDE8936}" type="presOf" srcId="{F7009732-BF70-4B1E-9424-5031B2E1F2C1}" destId="{5F85FA14-BB50-4103-B9F0-80785F5421DC}" srcOrd="0" destOrd="0" presId="urn:microsoft.com/office/officeart/2005/8/layout/cycle4#1"/>
    <dgm:cxn modelId="{72005DA0-BD01-4764-8B5E-49C19D9B9977}" type="presOf" srcId="{7A1F7FF6-391B-4A30-897E-4BB0C2F81927}" destId="{2097FA35-E47E-4548-BE94-21CF3375251F}" srcOrd="1" destOrd="2" presId="urn:microsoft.com/office/officeart/2005/8/layout/cycle4#1"/>
    <dgm:cxn modelId="{8DCBAAA3-9E30-4957-A453-26BE9C573344}" type="presOf" srcId="{E6676D4E-9990-4668-9081-9D3FE2709EB2}" destId="{0FA3AA79-DD21-4E0C-9582-659BADAB137A}" srcOrd="1" destOrd="2" presId="urn:microsoft.com/office/officeart/2005/8/layout/cycle4#1"/>
    <dgm:cxn modelId="{11CF5BA5-C439-445C-97BB-9343DED7DE1B}" srcId="{E1A0C9BB-7F0C-48CA-BB19-C7FD7EE07FC6}" destId="{2960AE7C-1190-40A4-B6CF-87771724E140}" srcOrd="0" destOrd="0" parTransId="{18315EE9-43D4-45D0-A5E2-0D2A10239B4B}" sibTransId="{11DAB193-5CFB-4E2B-A491-C7A0BF731D9E}"/>
    <dgm:cxn modelId="{1A9E95A8-1721-47FC-977C-6181C25E16A1}" type="presOf" srcId="{E97C1396-FD95-4314-8951-00704591EF63}" destId="{3A5EF115-8AAD-451C-8EBA-F41690F8811F}" srcOrd="0" destOrd="0" presId="urn:microsoft.com/office/officeart/2005/8/layout/cycle4#1"/>
    <dgm:cxn modelId="{FC0564AA-839F-4822-87E8-490A45573023}" srcId="{17D77D57-5640-472B-891B-8AE19342FA91}" destId="{D8C1FF34-1984-4429-9811-B2236A9C0586}" srcOrd="0" destOrd="0" parTransId="{56B74F47-AC1A-4939-95BF-2FC8A2CBBC65}" sibTransId="{4A511DEF-307B-4541-8F70-9A4B3A7F9CE1}"/>
    <dgm:cxn modelId="{089F65AC-2AFB-413E-946C-7A1ACFF298DF}" srcId="{E97C1396-FD95-4314-8951-00704591EF63}" destId="{17D77D57-5640-472B-891B-8AE19342FA91}" srcOrd="1" destOrd="0" parTransId="{ECD617D2-B8A9-469F-95F7-E5A9C825A5D5}" sibTransId="{FE2B6B2A-646B-46E8-9E11-7351D9C7018E}"/>
    <dgm:cxn modelId="{F44F8AB7-4733-43DB-A1D5-0AFA3AE0E3CC}" type="presOf" srcId="{D8C1FF34-1984-4429-9811-B2236A9C0586}" destId="{0FA3AA79-DD21-4E0C-9582-659BADAB137A}" srcOrd="1" destOrd="0" presId="urn:microsoft.com/office/officeart/2005/8/layout/cycle4#1"/>
    <dgm:cxn modelId="{F45E41BC-1EDC-4658-B1D1-93162D745B15}" srcId="{954B521D-1172-491B-B151-0B04BC636DFC}" destId="{7A1F7FF6-391B-4A30-897E-4BB0C2F81927}" srcOrd="2" destOrd="0" parTransId="{65472773-2B11-479E-8798-CEA92BE9DB2F}" sibTransId="{85DFFB7F-2585-477C-B248-300CF5A5DA0D}"/>
    <dgm:cxn modelId="{888EC8C1-F2EE-4BF8-9EEC-D2C96C194FCD}" type="presOf" srcId="{453F3755-FD27-4832-A104-57D60920DA56}" destId="{5F85FA14-BB50-4103-B9F0-80785F5421DC}" srcOrd="0" destOrd="1" presId="urn:microsoft.com/office/officeart/2005/8/layout/cycle4#1"/>
    <dgm:cxn modelId="{C5F2A2C8-A94F-44AE-8A57-8C33E1F2F67D}" srcId="{17D77D57-5640-472B-891B-8AE19342FA91}" destId="{BAB01049-0A0D-4BF8-A952-4CB842F53A76}" srcOrd="3" destOrd="0" parTransId="{7FC16E7B-2AEB-40E5-8150-BF0BAABCC323}" sibTransId="{1996DBEE-CA6A-40BA-9A7F-77DD16AEC9E3}"/>
    <dgm:cxn modelId="{CA87C4CA-D4A5-440B-A44E-82C883CA176A}" type="presOf" srcId="{1BF73F1B-26CD-4B67-9824-42F2197EC075}" destId="{7FDBCD8F-E591-40B7-8E4D-A030EA6A629B}" srcOrd="0" destOrd="1" presId="urn:microsoft.com/office/officeart/2005/8/layout/cycle4#1"/>
    <dgm:cxn modelId="{493BEFCE-9A72-410B-A348-D46A833F91CE}" srcId="{49E2F1EE-AE17-4A98-9080-0DD519399A48}" destId="{37249359-D13B-45CA-8CE5-3F1F3974339F}" srcOrd="1" destOrd="0" parTransId="{D371F0D8-802B-41EF-AB7F-5313ACB2922A}" sibTransId="{126B50B2-5A91-44B1-8B9E-3F6AB6B69D9A}"/>
    <dgm:cxn modelId="{E5FE89D1-E562-4CB3-A39F-D1C884E08DE7}" type="presOf" srcId="{1BF73F1B-26CD-4B67-9824-42F2197EC075}" destId="{22B50819-D653-437B-AD48-CBB708540967}" srcOrd="1" destOrd="1" presId="urn:microsoft.com/office/officeart/2005/8/layout/cycle4#1"/>
    <dgm:cxn modelId="{FBB912DB-CE2E-4886-ADEC-6F2F12DDDABF}" type="presOf" srcId="{AC6618E1-FCBA-4F8E-92D0-9CAF91276199}" destId="{8C9B2FEC-454F-478D-80C6-955B62A37EF2}" srcOrd="1" destOrd="3" presId="urn:microsoft.com/office/officeart/2005/8/layout/cycle4#1"/>
    <dgm:cxn modelId="{B299C3DC-C9C6-4463-B6C9-79B07CB867D1}" type="presOf" srcId="{2960AE7C-1190-40A4-B6CF-87771724E140}" destId="{7FDBCD8F-E591-40B7-8E4D-A030EA6A629B}" srcOrd="0" destOrd="0" presId="urn:microsoft.com/office/officeart/2005/8/layout/cycle4#1"/>
    <dgm:cxn modelId="{F4A884DE-F6D8-4EE5-AE1E-0FEEF0BEB922}" type="presOf" srcId="{0DF8A310-4210-46A0-B522-B15E1C921076}" destId="{90EC0878-1B98-4697-8D6C-F7FCE0342048}" srcOrd="0" destOrd="1" presId="urn:microsoft.com/office/officeart/2005/8/layout/cycle4#1"/>
    <dgm:cxn modelId="{696D04E4-9627-4F3E-8CCF-1015070DC33F}" srcId="{954B521D-1172-491B-B151-0B04BC636DFC}" destId="{453F3755-FD27-4832-A104-57D60920DA56}" srcOrd="1" destOrd="0" parTransId="{D345F551-BB3E-46BC-AAA5-03AC572204F8}" sibTransId="{389A26CC-1EA6-49A8-997C-E34FC178E2B6}"/>
    <dgm:cxn modelId="{169E69EB-FC10-4DCE-A886-FF4529BA8983}" srcId="{49E2F1EE-AE17-4A98-9080-0DD519399A48}" destId="{AC6618E1-FCBA-4F8E-92D0-9CAF91276199}" srcOrd="3" destOrd="0" parTransId="{7C6F4EDA-8DD1-41D6-B239-A08468F9B7B3}" sibTransId="{394994FE-1A0D-4529-B49F-33E3A296AC97}"/>
    <dgm:cxn modelId="{C598CFED-BC05-4D90-8082-79AB3E3AB1D3}" type="presOf" srcId="{6B854D7B-0EAC-4DF9-877C-DAD7EF59CB10}" destId="{8C9B2FEC-454F-478D-80C6-955B62A37EF2}" srcOrd="1" destOrd="2" presId="urn:microsoft.com/office/officeart/2005/8/layout/cycle4#1"/>
    <dgm:cxn modelId="{F44D63F1-B188-482A-B06B-EF5B7956F29B}" type="presOf" srcId="{C336AD0A-C075-4831-A424-34E639C590A7}" destId="{8C9B2FEC-454F-478D-80C6-955B62A37EF2}" srcOrd="1" destOrd="0" presId="urn:microsoft.com/office/officeart/2005/8/layout/cycle4#1"/>
    <dgm:cxn modelId="{52611BF3-F829-4D89-9682-284EC012D702}" srcId="{E97C1396-FD95-4314-8951-00704591EF63}" destId="{954B521D-1172-491B-B151-0B04BC636DFC}" srcOrd="2" destOrd="0" parTransId="{677F7E2F-4AD6-4289-BFE4-B9ECF8150B5E}" sibTransId="{29E0A2D2-373D-4B0D-A8D4-814A11155A5D}"/>
    <dgm:cxn modelId="{5F3FA4F5-E46D-485C-AC5A-C38E8267EFD0}" type="presOf" srcId="{E1A0C9BB-7F0C-48CA-BB19-C7FD7EE07FC6}" destId="{E685112C-10CA-4E9D-883D-DDC3BB669492}" srcOrd="0" destOrd="0" presId="urn:microsoft.com/office/officeart/2005/8/layout/cycle4#1"/>
    <dgm:cxn modelId="{DD2577F6-F945-4821-B0C0-1B808C7371C7}" srcId="{49E2F1EE-AE17-4A98-9080-0DD519399A48}" destId="{C336AD0A-C075-4831-A424-34E639C590A7}" srcOrd="0" destOrd="0" parTransId="{1A88DB04-EBF2-4D60-BC0F-BCB2BA804949}" sibTransId="{53DF20C4-0EDD-47F4-8349-3DF5D5046230}"/>
    <dgm:cxn modelId="{E08EEE61-5FC1-4334-A4A0-283E8CDF4569}" type="presParOf" srcId="{3A5EF115-8AAD-451C-8EBA-F41690F8811F}" destId="{B5ADDBEB-D150-4BF6-BBBE-03FF3C367AC4}" srcOrd="0" destOrd="0" presId="urn:microsoft.com/office/officeart/2005/8/layout/cycle4#1"/>
    <dgm:cxn modelId="{CF62A5AA-5519-46B1-B2FB-17AD22D806FA}" type="presParOf" srcId="{B5ADDBEB-D150-4BF6-BBBE-03FF3C367AC4}" destId="{8EDE8D8D-4AA4-42FB-809A-718E8560A6CD}" srcOrd="0" destOrd="0" presId="urn:microsoft.com/office/officeart/2005/8/layout/cycle4#1"/>
    <dgm:cxn modelId="{BD53540C-2FAB-42A8-ADC5-A9AC818AE918}" type="presParOf" srcId="{8EDE8D8D-4AA4-42FB-809A-718E8560A6CD}" destId="{92BA39D5-9CF8-4566-833C-401E60202119}" srcOrd="0" destOrd="0" presId="urn:microsoft.com/office/officeart/2005/8/layout/cycle4#1"/>
    <dgm:cxn modelId="{47F98792-1B64-405F-9D16-931647B9236C}" type="presParOf" srcId="{8EDE8D8D-4AA4-42FB-809A-718E8560A6CD}" destId="{8C9B2FEC-454F-478D-80C6-955B62A37EF2}" srcOrd="1" destOrd="0" presId="urn:microsoft.com/office/officeart/2005/8/layout/cycle4#1"/>
    <dgm:cxn modelId="{1D073DC8-1090-4975-9EE2-3036BBDB8FF5}" type="presParOf" srcId="{B5ADDBEB-D150-4BF6-BBBE-03FF3C367AC4}" destId="{C4511C42-D97A-4EF5-953B-F9B2CACBEFBB}" srcOrd="1" destOrd="0" presId="urn:microsoft.com/office/officeart/2005/8/layout/cycle4#1"/>
    <dgm:cxn modelId="{AAAD4337-E0E1-4CE8-8FBA-149BCC3E03BA}" type="presParOf" srcId="{C4511C42-D97A-4EF5-953B-F9B2CACBEFBB}" destId="{90EC0878-1B98-4697-8D6C-F7FCE0342048}" srcOrd="0" destOrd="0" presId="urn:microsoft.com/office/officeart/2005/8/layout/cycle4#1"/>
    <dgm:cxn modelId="{159637D8-7120-4D52-8907-37535C1F75D8}" type="presParOf" srcId="{C4511C42-D97A-4EF5-953B-F9B2CACBEFBB}" destId="{0FA3AA79-DD21-4E0C-9582-659BADAB137A}" srcOrd="1" destOrd="0" presId="urn:microsoft.com/office/officeart/2005/8/layout/cycle4#1"/>
    <dgm:cxn modelId="{E6B705A2-D43F-4002-A343-BD38F642AA56}" type="presParOf" srcId="{B5ADDBEB-D150-4BF6-BBBE-03FF3C367AC4}" destId="{8B0865C7-38F0-442A-B79D-D29DF5856F7E}" srcOrd="2" destOrd="0" presId="urn:microsoft.com/office/officeart/2005/8/layout/cycle4#1"/>
    <dgm:cxn modelId="{507B6BE1-575F-4335-A4C9-2A651466713B}" type="presParOf" srcId="{8B0865C7-38F0-442A-B79D-D29DF5856F7E}" destId="{5F85FA14-BB50-4103-B9F0-80785F5421DC}" srcOrd="0" destOrd="0" presId="urn:microsoft.com/office/officeart/2005/8/layout/cycle4#1"/>
    <dgm:cxn modelId="{AD7CAAE3-E71A-4619-8A95-A37D1866CE6A}" type="presParOf" srcId="{8B0865C7-38F0-442A-B79D-D29DF5856F7E}" destId="{2097FA35-E47E-4548-BE94-21CF3375251F}" srcOrd="1" destOrd="0" presId="urn:microsoft.com/office/officeart/2005/8/layout/cycle4#1"/>
    <dgm:cxn modelId="{069D3C91-A891-4E01-886E-B65DC199644D}" type="presParOf" srcId="{B5ADDBEB-D150-4BF6-BBBE-03FF3C367AC4}" destId="{1E2461B8-DC36-42FF-A1CC-22A981E314FF}" srcOrd="3" destOrd="0" presId="urn:microsoft.com/office/officeart/2005/8/layout/cycle4#1"/>
    <dgm:cxn modelId="{08511CB9-0C1D-4E69-9F4C-FD59E52FA159}" type="presParOf" srcId="{1E2461B8-DC36-42FF-A1CC-22A981E314FF}" destId="{7FDBCD8F-E591-40B7-8E4D-A030EA6A629B}" srcOrd="0" destOrd="0" presId="urn:microsoft.com/office/officeart/2005/8/layout/cycle4#1"/>
    <dgm:cxn modelId="{3E0E30E1-7986-4A6A-B509-73B176DC237C}" type="presParOf" srcId="{1E2461B8-DC36-42FF-A1CC-22A981E314FF}" destId="{22B50819-D653-437B-AD48-CBB708540967}" srcOrd="1" destOrd="0" presId="urn:microsoft.com/office/officeart/2005/8/layout/cycle4#1"/>
    <dgm:cxn modelId="{824E3F20-285E-4454-B6E9-AD1CE98B57FE}" type="presParOf" srcId="{B5ADDBEB-D150-4BF6-BBBE-03FF3C367AC4}" destId="{00DB48E8-A3FA-48FE-9296-F5023A398572}" srcOrd="4" destOrd="0" presId="urn:microsoft.com/office/officeart/2005/8/layout/cycle4#1"/>
    <dgm:cxn modelId="{FA6FE248-CFC6-4E48-8D0F-251769B8DF44}" type="presParOf" srcId="{3A5EF115-8AAD-451C-8EBA-F41690F8811F}" destId="{D0BDE411-EB43-473F-ACBC-26FD16091930}" srcOrd="1" destOrd="0" presId="urn:microsoft.com/office/officeart/2005/8/layout/cycle4#1"/>
    <dgm:cxn modelId="{67570D6C-3993-479B-B0FD-3E8B1E7B6211}" type="presParOf" srcId="{D0BDE411-EB43-473F-ACBC-26FD16091930}" destId="{C3129C29-D95F-45A7-8AC0-79F3472121AC}" srcOrd="0" destOrd="0" presId="urn:microsoft.com/office/officeart/2005/8/layout/cycle4#1"/>
    <dgm:cxn modelId="{1CA898C1-A6EC-47DA-BAB5-08E50ED44501}" type="presParOf" srcId="{D0BDE411-EB43-473F-ACBC-26FD16091930}" destId="{3F0385B1-0203-4BDF-B56A-34D800516E9F}" srcOrd="1" destOrd="0" presId="urn:microsoft.com/office/officeart/2005/8/layout/cycle4#1"/>
    <dgm:cxn modelId="{A6A2B27F-C332-4D18-92AC-BE1E1201A656}" type="presParOf" srcId="{D0BDE411-EB43-473F-ACBC-26FD16091930}" destId="{A3150BDB-93D3-4CBE-8939-59F3921D0599}" srcOrd="2" destOrd="0" presId="urn:microsoft.com/office/officeart/2005/8/layout/cycle4#1"/>
    <dgm:cxn modelId="{60E530C6-006C-426E-BE05-1439C1DD98B9}" type="presParOf" srcId="{D0BDE411-EB43-473F-ACBC-26FD16091930}" destId="{E685112C-10CA-4E9D-883D-DDC3BB669492}" srcOrd="3" destOrd="0" presId="urn:microsoft.com/office/officeart/2005/8/layout/cycle4#1"/>
    <dgm:cxn modelId="{5BBE9956-D929-4F95-A10D-211C764611FA}" type="presParOf" srcId="{D0BDE411-EB43-473F-ACBC-26FD16091930}" destId="{DEE1ACFE-FFB7-43CA-BDAA-BB2584EA7A03}" srcOrd="4" destOrd="0" presId="urn:microsoft.com/office/officeart/2005/8/layout/cycle4#1"/>
    <dgm:cxn modelId="{73903FE4-B862-4B1C-8476-CA47D9999B53}" type="presParOf" srcId="{3A5EF115-8AAD-451C-8EBA-F41690F8811F}" destId="{63783412-2BD8-483C-9E53-346B76B46F04}" srcOrd="2" destOrd="0" presId="urn:microsoft.com/office/officeart/2005/8/layout/cycle4#1"/>
    <dgm:cxn modelId="{647802F1-39C5-4ECE-95E5-5E108DED4A11}" type="presParOf" srcId="{3A5EF115-8AAD-451C-8EBA-F41690F8811F}" destId="{5692F988-CB67-437E-8C55-FCAC03DBB2D8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5FA14-BB50-4103-B9F0-80785F5421DC}">
      <dsp:nvSpPr>
        <dsp:cNvPr id="0" name=""/>
        <dsp:cNvSpPr/>
      </dsp:nvSpPr>
      <dsp:spPr>
        <a:xfrm>
          <a:off x="4055447" y="2497237"/>
          <a:ext cx="1814169" cy="1175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黑体" pitchFamily="49" charset="-122"/>
              <a:ea typeface="黑体" pitchFamily="49" charset="-122"/>
            </a:rPr>
            <a:t>多塞平</a:t>
          </a:r>
          <a:endParaRPr lang="zh-CN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黑体" pitchFamily="49" charset="-122"/>
              <a:ea typeface="黑体" pitchFamily="49" charset="-122"/>
            </a:rPr>
            <a:t>米氮平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>
              <a:latin typeface="黑体" pitchFamily="49" charset="-122"/>
              <a:ea typeface="黑体" pitchFamily="49" charset="-122"/>
            </a:rPr>
            <a:t>曲唑酮</a:t>
          </a:r>
        </a:p>
      </dsp:txBody>
      <dsp:txXfrm>
        <a:off x="4625513" y="2816845"/>
        <a:ext cx="1218288" cy="829747"/>
      </dsp:txXfrm>
    </dsp:sp>
    <dsp:sp modelId="{7FDBCD8F-E591-40B7-8E4D-A030EA6A629B}">
      <dsp:nvSpPr>
        <dsp:cNvPr id="0" name=""/>
        <dsp:cNvSpPr/>
      </dsp:nvSpPr>
      <dsp:spPr>
        <a:xfrm>
          <a:off x="611103" y="2497237"/>
          <a:ext cx="1814169" cy="1175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雷美尔通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阿戈美拉汀</a:t>
          </a:r>
        </a:p>
      </dsp:txBody>
      <dsp:txXfrm>
        <a:off x="636918" y="2816845"/>
        <a:ext cx="1218288" cy="829747"/>
      </dsp:txXfrm>
    </dsp:sp>
    <dsp:sp modelId="{90EC0878-1B98-4697-8D6C-F7FCE0342048}">
      <dsp:nvSpPr>
        <dsp:cNvPr id="0" name=""/>
        <dsp:cNvSpPr/>
      </dsp:nvSpPr>
      <dsp:spPr>
        <a:xfrm>
          <a:off x="4055447" y="0"/>
          <a:ext cx="1814169" cy="1175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唑吡坦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佐匹克隆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右佐匹克隆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扎来普隆</a:t>
          </a:r>
        </a:p>
      </dsp:txBody>
      <dsp:txXfrm>
        <a:off x="4625513" y="25815"/>
        <a:ext cx="1218288" cy="829747"/>
      </dsp:txXfrm>
    </dsp:sp>
    <dsp:sp modelId="{92BA39D5-9CF8-4566-833C-401E60202119}">
      <dsp:nvSpPr>
        <dsp:cNvPr id="0" name=""/>
        <dsp:cNvSpPr/>
      </dsp:nvSpPr>
      <dsp:spPr>
        <a:xfrm>
          <a:off x="611103" y="0"/>
          <a:ext cx="1814169" cy="11751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艾司唑仑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阿普唑仑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劳拉西泮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400" kern="1200" dirty="0"/>
            <a:t>氯硝西泮</a:t>
          </a:r>
        </a:p>
      </dsp:txBody>
      <dsp:txXfrm>
        <a:off x="636918" y="25815"/>
        <a:ext cx="1218288" cy="829747"/>
      </dsp:txXfrm>
    </dsp:sp>
    <dsp:sp modelId="{C3129C29-D95F-45A7-8AC0-79F3472121AC}">
      <dsp:nvSpPr>
        <dsp:cNvPr id="0" name=""/>
        <dsp:cNvSpPr/>
      </dsp:nvSpPr>
      <dsp:spPr>
        <a:xfrm>
          <a:off x="1613483" y="209327"/>
          <a:ext cx="1590152" cy="1590152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/>
            <a:t>BZDs</a:t>
          </a:r>
          <a:r>
            <a:rPr lang="en-US" altLang="zh-CN" sz="1800" kern="1200" baseline="30000" dirty="0"/>
            <a:t>1</a:t>
          </a:r>
          <a:endParaRPr lang="zh-CN" altLang="en-US" sz="1800" kern="1200" baseline="30000" dirty="0"/>
        </a:p>
      </dsp:txBody>
      <dsp:txXfrm>
        <a:off x="2079228" y="675072"/>
        <a:ext cx="1124407" cy="1124407"/>
      </dsp:txXfrm>
    </dsp:sp>
    <dsp:sp modelId="{3F0385B1-0203-4BDF-B56A-34D800516E9F}">
      <dsp:nvSpPr>
        <dsp:cNvPr id="0" name=""/>
        <dsp:cNvSpPr/>
      </dsp:nvSpPr>
      <dsp:spPr>
        <a:xfrm rot="5400000">
          <a:off x="3277084" y="209327"/>
          <a:ext cx="1590152" cy="1590152"/>
        </a:xfrm>
        <a:prstGeom prst="pieWedg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/>
            <a:t>Non-BZD BZRAs</a:t>
          </a:r>
          <a:r>
            <a:rPr lang="en-US" altLang="zh-CN" sz="1800" kern="1200" baseline="30000" dirty="0"/>
            <a:t>1</a:t>
          </a:r>
          <a:endParaRPr lang="zh-CN" altLang="en-US" sz="1800" kern="1200" dirty="0"/>
        </a:p>
      </dsp:txBody>
      <dsp:txXfrm rot="-5400000">
        <a:off x="3277084" y="675072"/>
        <a:ext cx="1124407" cy="1124407"/>
      </dsp:txXfrm>
    </dsp:sp>
    <dsp:sp modelId="{A3150BDB-93D3-4CBE-8939-59F3921D0599}">
      <dsp:nvSpPr>
        <dsp:cNvPr id="0" name=""/>
        <dsp:cNvSpPr/>
      </dsp:nvSpPr>
      <dsp:spPr>
        <a:xfrm rot="10800000">
          <a:off x="3277084" y="1872928"/>
          <a:ext cx="1590152" cy="1590152"/>
        </a:xfrm>
        <a:prstGeom prst="pieWedg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抗抑郁药</a:t>
          </a:r>
          <a:r>
            <a:rPr lang="en-US" altLang="zh-CN" sz="1800" kern="1200" baseline="30000" dirty="0"/>
            <a:t>1</a:t>
          </a:r>
          <a:endParaRPr lang="zh-CN" altLang="en-US" sz="1800" kern="1200" baseline="30000" dirty="0"/>
        </a:p>
      </dsp:txBody>
      <dsp:txXfrm rot="10800000">
        <a:off x="3277084" y="1872928"/>
        <a:ext cx="1124407" cy="1124407"/>
      </dsp:txXfrm>
    </dsp:sp>
    <dsp:sp modelId="{E685112C-10CA-4E9D-883D-DDC3BB669492}">
      <dsp:nvSpPr>
        <dsp:cNvPr id="0" name=""/>
        <dsp:cNvSpPr/>
      </dsp:nvSpPr>
      <dsp:spPr>
        <a:xfrm rot="16200000">
          <a:off x="1613483" y="1872928"/>
          <a:ext cx="1590152" cy="1590152"/>
        </a:xfrm>
        <a:prstGeom prst="pieWedg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褪黑素受体激动剂</a:t>
          </a:r>
          <a:r>
            <a:rPr lang="en-US" altLang="zh-CN" sz="1800" kern="1200" baseline="30000" dirty="0"/>
            <a:t>1</a:t>
          </a:r>
          <a:endParaRPr lang="zh-CN" altLang="en-US" sz="1800" kern="1200" dirty="0"/>
        </a:p>
      </dsp:txBody>
      <dsp:txXfrm rot="5400000">
        <a:off x="2079228" y="1872928"/>
        <a:ext cx="1124407" cy="1124407"/>
      </dsp:txXfrm>
    </dsp:sp>
    <dsp:sp modelId="{63783412-2BD8-483C-9E53-346B76B46F04}">
      <dsp:nvSpPr>
        <dsp:cNvPr id="0" name=""/>
        <dsp:cNvSpPr/>
      </dsp:nvSpPr>
      <dsp:spPr>
        <a:xfrm>
          <a:off x="2965847" y="1505687"/>
          <a:ext cx="549024" cy="477413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92F988-CB67-437E-8C55-FCAC03DBB2D8}">
      <dsp:nvSpPr>
        <dsp:cNvPr id="0" name=""/>
        <dsp:cNvSpPr/>
      </dsp:nvSpPr>
      <dsp:spPr>
        <a:xfrm rot="10800000">
          <a:off x="2965847" y="1689307"/>
          <a:ext cx="549024" cy="477413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66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768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AC3301-1246-41BF-BA94-1EA45429A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C71B8D-EFD8-41AE-BE99-41EBA5F62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509904-FEBA-4CDC-BB60-08D08C2A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F33106-F829-4BA5-A030-F870E163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5A2B5940-C491-4208-8A86-068E96AB4656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D28E1E4-6EFB-4019-8229-5E9A76B3D3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2F2A08C-CA11-4390-B8FF-45BB85ECA8B5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B4C1498C-8513-4DA3-816A-8127C5D205F8}"/>
              </a:ext>
            </a:extLst>
          </p:cNvPr>
          <p:cNvSpPr>
            <a:spLocks/>
          </p:cNvSpPr>
          <p:nvPr userDrawn="1"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861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6A891B2-1F0D-4287-B834-EF4FA53F3BC5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214DC513-3FA4-4553-9737-608F377BF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641" y="204896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80898D-AA76-45D4-9B9F-231022B06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7878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DEB44C-3E7F-4FDC-86CE-26BF67EF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57900D-3F39-47C1-AEA7-9703A0D3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D113A4-B84C-4934-850F-0160C271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E6FA0D70-C4A5-47A8-88AA-91AC61D98C87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B300BE-84A0-41B5-BB4D-70F739B29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2984BD1-E7D8-415D-A4DE-D9AD3A682128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EF8922AD-BF8F-4525-B817-ADB7A7115150}"/>
              </a:ext>
            </a:extLst>
          </p:cNvPr>
          <p:cNvSpPr>
            <a:spLocks/>
          </p:cNvSpPr>
          <p:nvPr userDrawn="1"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DDDC7F90-31F7-4674-96D1-6170BAE732F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>
              <a:extLst>
                <a:ext uri="{FF2B5EF4-FFF2-40B4-BE49-F238E27FC236}">
                  <a16:creationId xmlns:a16="http://schemas.microsoft.com/office/drawing/2014/main" id="{81AEA64C-7F2F-40F4-817A-A97BDDDECC55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>
              <a:extLst>
                <a:ext uri="{FF2B5EF4-FFF2-40B4-BE49-F238E27FC236}">
                  <a16:creationId xmlns:a16="http://schemas.microsoft.com/office/drawing/2014/main" id="{4377F475-533C-4706-BA68-AEBC17DD845E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86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8A7F26-D99A-4549-8D12-C32043EAF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506D5D-B6B0-4D31-8C33-7A0A0A37E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2AF93-E76D-4F59-8A9B-B212E0D14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313D2C-0B8B-4CA7-96C8-CA74D854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EFB366-5475-4CC4-A708-603D1EF1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788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8A768-65C2-42D9-BAC3-FDA2911A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99E3DE-532D-4D9E-9D06-4FD340524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89FF26-0C00-45FC-AEE0-7DDBA3113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3B554E-4EEF-4B2A-B6A7-BE3E88D98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15DB81-A395-4CB9-8CD3-BAF5925FD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409EB5-8945-4FEA-ABD3-D43219EC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27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2C90A-E722-4253-8434-A6AE6F13B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FFC8E9C-480C-40E2-BE89-D19C83E9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493C84-5AE7-4208-98D8-4172662CD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304FC5-DD5B-4E96-98A1-02DC79CF0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91C7D8-95C0-45DE-9BCC-3E7AE090D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951824D-2A5C-4320-9F9E-9EF4E196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768AE6-0744-4E20-831E-537596716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B726939-1E96-4B8F-B6BD-AB2C1B17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39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3FDEE-3B2D-4584-8210-C0E845F0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80C8AF-8857-4379-B584-631F9EFF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7DB6EC-6A9D-4762-8BDB-5EB14C47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DF3E8CF-6085-468B-80D5-1CF0043A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81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0774F0-CB24-446B-AC36-A5C813DF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82BAE0-4DC2-47A7-979E-C4FB96E2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B292C3-160A-41E8-8650-3BE22233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53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B739F-D6FF-481D-A41E-B5369115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1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786DC-7CED-4B17-8E75-0CE96E45E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3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BD51D0-5C9C-456C-8AC1-525D18ED6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21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AF8235-9C56-4BF8-9812-3B14B434C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88C1B0-08AC-4E0A-A4FF-38055EBA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259D01-F2C7-4A34-9111-7AB82A2D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28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239429-3690-4564-B78B-4E49ABA4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1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EA1D180-9C85-4A06-B4A1-95B0941EF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3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081B782-B3BB-4729-8897-83072BD4E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21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7B5A58-9928-48DF-93A4-05FB6A64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F61844-56E8-48E6-8177-6D77A1B2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1ECDE1-7AB5-4114-BBD3-08EFE0027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6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33605-6DF0-4DCD-86F9-09E40985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61C17-AE79-4001-A60F-DC94818E8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EB5DD9-8F6E-4072-A240-39BA802D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CF6FE1-2AE1-4C8D-A6D5-3D21ACAF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097334-5CE4-44C5-B2B8-6DE7A52D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96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B6531F0-6A63-423B-91E4-A48B01EF4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4C2698-D314-4F36-B020-FB8E24CFD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FA5681-06CD-4DE0-90E7-5C351D269A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8F11A9-D3FD-4AA3-A138-32A832F5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202D7C-A258-490A-8711-B7FDE1BA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61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4FB2C10F-178A-4EC9-8A03-546B65EE0BFA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3D132D8-9F12-404E-A88C-F2731DBECE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2FC9053-0E45-4EE4-8777-241F3CB4526C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" name="任意多边形 12">
            <a:extLst>
              <a:ext uri="{FF2B5EF4-FFF2-40B4-BE49-F238E27FC236}">
                <a16:creationId xmlns:a16="http://schemas.microsoft.com/office/drawing/2014/main" id="{1A470285-EF64-4484-A7A8-D1A18CE8C3D9}"/>
              </a:ext>
            </a:extLst>
          </p:cNvPr>
          <p:cNvSpPr>
            <a:spLocks/>
          </p:cNvSpPr>
          <p:nvPr userDrawn="1"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9614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3BE5FC7-1D43-479E-A673-35E117942AC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918183C2-7154-4D26-85CE-90898E288F96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7C995E5-9938-468D-B492-26451553B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7E66869-7947-4922-BEA9-3A931991D44E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4BE4274A-0FE0-4755-A86E-9DCB1F252493}"/>
              </a:ext>
            </a:extLst>
          </p:cNvPr>
          <p:cNvSpPr>
            <a:spLocks/>
          </p:cNvSpPr>
          <p:nvPr userDrawn="1"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DB63B445-1FDE-40FB-8249-8C4AC533C57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>
              <a:extLst>
                <a:ext uri="{FF2B5EF4-FFF2-40B4-BE49-F238E27FC236}">
                  <a16:creationId xmlns:a16="http://schemas.microsoft.com/office/drawing/2014/main" id="{658BEC9F-6E24-494D-87C2-7318A9FB852A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>
              <a:extLst>
                <a:ext uri="{FF2B5EF4-FFF2-40B4-BE49-F238E27FC236}">
                  <a16:creationId xmlns:a16="http://schemas.microsoft.com/office/drawing/2014/main" id="{8359332F-2800-40A1-9BEA-EDA99B87A1D8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4593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187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251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350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75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499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625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334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075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2021/6/17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7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AF583B3-183C-42B3-95F2-19647A61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271D7D-108C-4F25-A314-ACD1693DD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8078DA-77F0-44D6-ACD8-19A183927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4947AF-4AE3-47A9-949D-5F8A2DFDA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41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0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128811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83832" y="1556792"/>
            <a:ext cx="6408712" cy="5010057"/>
          </a:xfrm>
        </p:spPr>
        <p:txBody>
          <a:bodyPr>
            <a:noAutofit/>
          </a:bodyPr>
          <a:lstStyle/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理学硕士，农工民主党党员，首都医科大学附属北京安定医院药事部副主任，副主任药师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  </a:t>
            </a:r>
          </a:p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0" indent="0">
              <a:buNone/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   临床精神药理学，主要从事精神药物个体化治疗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学术成就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0" indent="0">
              <a:buNone/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  已发表文章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47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篇，其中第一作者或通讯作者文章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篇，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SCI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收录 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15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篇。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0" indent="0">
              <a:buNone/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中国药理学会治疗药物监测研究分会青年委员会副主任委员；中国药理学会药源性疾病学分会常务委员；中国药理学会治疗药物监测研究分会神经精神学组秘书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1504" y="4974662"/>
            <a:ext cx="2500330" cy="64633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果伟</a:t>
            </a:r>
            <a:endParaRPr lang="en-US" altLang="zh-CN" dirty="0"/>
          </a:p>
          <a:p>
            <a:r>
              <a:rPr lang="zh-CN" altLang="en-US" dirty="0"/>
              <a:t>副主任药师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33" y="1556792"/>
            <a:ext cx="2045403" cy="30619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07568" y="2420888"/>
            <a:ext cx="8034116" cy="1427050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精神疾病药物处方审核要点</a:t>
            </a:r>
            <a:br>
              <a:rPr lang="en-US" altLang="zh-CN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药学部分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952860" y="4572008"/>
            <a:ext cx="64008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en-US" sz="3200" dirty="0">
                <a:latin typeface="黑体"/>
                <a:ea typeface="黑体"/>
                <a:cs typeface="黑体"/>
              </a:rPr>
              <a:t>果伟</a:t>
            </a:r>
            <a:r>
              <a:rPr lang="en-US" altLang="zh-CN" sz="3200" dirty="0">
                <a:latin typeface="黑体"/>
                <a:ea typeface="黑体"/>
                <a:cs typeface="黑体"/>
              </a:rPr>
              <a:t>&amp;2021.6.19</a:t>
            </a:r>
          </a:p>
        </p:txBody>
      </p:sp>
      <p:sp>
        <p:nvSpPr>
          <p:cNvPr id="4" name="矩形 3"/>
          <p:cNvSpPr/>
          <p:nvPr/>
        </p:nvSpPr>
        <p:spPr>
          <a:xfrm>
            <a:off x="2581260" y="585597"/>
            <a:ext cx="5026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latin typeface="微软雅黑" pitchFamily="34" charset="-122"/>
                <a:ea typeface="微软雅黑" pitchFamily="34" charset="-122"/>
              </a:rPr>
              <a:t>2021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年北京药学会医院药师规范化培训活动</a:t>
            </a:r>
            <a:br>
              <a:rPr lang="en-US" altLang="zh-CN" dirty="0">
                <a:latin typeface="微软雅黑" pitchFamily="34" charset="-122"/>
                <a:ea typeface="微软雅黑" pitchFamily="34" charset="-122"/>
              </a:rPr>
            </a:br>
            <a:br>
              <a:rPr lang="en-US" altLang="zh-CN" dirty="0">
                <a:latin typeface="微软雅黑" pitchFamily="34" charset="-122"/>
                <a:ea typeface="微软雅黑" pitchFamily="34" charset="-122"/>
              </a:rPr>
            </a:b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药师处方审核培训班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015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27384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概要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抗抑郁药的合理使用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spcBef>
                <a:spcPts val="1000"/>
              </a:spcBef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spcBef>
                <a:spcPts val="10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镇静安眠药的合理使用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0239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2423597" y="81703"/>
            <a:ext cx="7840707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中国抑郁障碍防治指南（第二版）</a:t>
            </a:r>
            <a:endParaRPr lang="zh-CN" altLang="en-US" sz="3600" dirty="0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023992" y="1124749"/>
            <a:ext cx="4644008" cy="12003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形成精神病学专家、心理学专家及循证医学专家共同参与的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人专家工作小组。工作小组由抑郁症协作组马辛教授、李凌江教授负责，王刚教授具体执行。工作组成员如下：</a:t>
            </a:r>
          </a:p>
        </p:txBody>
      </p:sp>
      <p:sp>
        <p:nvSpPr>
          <p:cNvPr id="6" name="矩形 5"/>
          <p:cNvSpPr/>
          <p:nvPr/>
        </p:nvSpPr>
        <p:spPr>
          <a:xfrm>
            <a:off x="6113940" y="2431183"/>
            <a:ext cx="4554060" cy="409342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李凌江教授（中南大学精神卫生研究所）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马辛教授（北京安定医院）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王刚教授（北京安定医院）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季建林教授（复旦大学附属中山医院）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方贻儒教授（上海市精神卫生中心）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许秀峰教授（昆明医科大学附一院）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司天梅教授（北京大学精神卫生研究所）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张宁教授（南京医科大学脑科医院）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张克让教授（山西医科大学第一医院精神卫生中心）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刘哲宁教授（中南大学精神卫生研究所）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詹思延教授（北京大学循证医学中心）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457200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沈霞教授（北京大学医学图书馆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3557" y="1327581"/>
            <a:ext cx="3439389" cy="4671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5788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95605" y="116632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抑郁症</a:t>
            </a:r>
            <a:r>
              <a:rPr lang="zh-CN" altLang="en-US" dirty="0"/>
              <a:t>药物治疗的基本原则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2273345" y="1196752"/>
            <a:ext cx="6245476" cy="44255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560" dirty="0">
                <a:latin typeface="微软雅黑" panose="020B0503020204020204" pitchFamily="34" charset="-122"/>
              </a:rPr>
              <a:t> </a:t>
            </a:r>
            <a:r>
              <a:rPr lang="zh-CN" altLang="en-US" sz="3000" dirty="0">
                <a:latin typeface="微软雅黑" panose="020B0503020204020204" pitchFamily="34" charset="-122"/>
              </a:rPr>
              <a:t>单一用药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机制相同</a:t>
            </a:r>
            <a:r>
              <a:rPr lang="en-US" altLang="zh-CN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/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相似</a:t>
            </a:r>
            <a:endParaRPr lang="en-US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000" dirty="0">
                <a:latin typeface="微软雅黑" panose="020B0503020204020204" pitchFamily="34" charset="-122"/>
              </a:rPr>
              <a:t> 个体化用药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年龄 反应 防自杀 </a:t>
            </a:r>
            <a:endParaRPr lang="zh-CN" altLang="zh-CN" sz="30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000" dirty="0">
                <a:latin typeface="微软雅黑" panose="020B0503020204020204" pitchFamily="34" charset="-122"/>
              </a:rPr>
              <a:t> 低起始剂量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提高耐受性</a:t>
            </a:r>
            <a:endParaRPr lang="en-US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000" dirty="0">
                <a:latin typeface="微软雅黑" panose="020B0503020204020204" pitchFamily="34" charset="-122"/>
              </a:rPr>
              <a:t> 剂量滴定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速度 浓度</a:t>
            </a:r>
            <a:endParaRPr lang="zh-CN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3000" dirty="0">
                <a:latin typeface="微软雅黑" panose="020B0503020204020204" pitchFamily="34" charset="-122"/>
              </a:rPr>
              <a:t> </a:t>
            </a:r>
            <a:r>
              <a:rPr lang="zh-CN" altLang="en-US" sz="3000" dirty="0">
                <a:latin typeface="微软雅黑" panose="020B0503020204020204" pitchFamily="34" charset="-122"/>
              </a:rPr>
              <a:t>加强宣教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药物 </a:t>
            </a:r>
            <a:r>
              <a:rPr lang="en-US" altLang="zh-CN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ADR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预期管理</a:t>
            </a:r>
            <a:endParaRPr lang="zh-CN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3000" dirty="0">
                <a:latin typeface="微软雅黑" panose="020B0503020204020204" pitchFamily="34" charset="-122"/>
              </a:rPr>
              <a:t> </a:t>
            </a:r>
            <a:r>
              <a:rPr lang="zh-CN" altLang="en-US" sz="3000" dirty="0">
                <a:latin typeface="微软雅黑" panose="020B0503020204020204" pitchFamily="34" charset="-122"/>
              </a:rPr>
              <a:t>治疗共病 </a:t>
            </a:r>
            <a:r>
              <a:rPr lang="zh-CN" altLang="en-US" sz="1900" dirty="0">
                <a:solidFill>
                  <a:schemeClr val="accent4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焦虑 失眠 </a:t>
            </a:r>
            <a:endParaRPr lang="zh-CN" altLang="zh-CN" sz="1900" dirty="0">
              <a:solidFill>
                <a:schemeClr val="accent4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199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95605" y="116632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选择抗抑郁药物主要考虑因素 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843671"/>
              </p:ext>
            </p:extLst>
          </p:nvPr>
        </p:nvGraphicFramePr>
        <p:xfrm>
          <a:off x="2279786" y="1856071"/>
          <a:ext cx="6984566" cy="4381247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1223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92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zh-CN" sz="240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考虑因素</a:t>
                      </a:r>
                      <a:endParaRPr lang="zh-CN" sz="240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51431" marR="51431" marT="0" marB="0" anchor="ctr"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安全性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患者躯体状况和耐受性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药物不良反应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3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可能的药物相互作用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3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过量服药风险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96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有效性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药物的临床治愈率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药物起效速度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临床症状特征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既往用药史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药物药理学特征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 startAt="4"/>
                      </a:pPr>
                      <a:r>
                        <a:rPr lang="zh-CN" alt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药物遗传学特征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9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药物价格；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自付费比例</a:t>
                      </a:r>
                      <a:endParaRPr 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endParaRPr lang="zh-CN" sz="253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72320" marR="723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适</a:t>
                      </a:r>
                      <a:r>
                        <a:rPr lang="zh-CN" altLang="en-US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宜</a:t>
                      </a:r>
                      <a:r>
                        <a:rPr lang="zh-CN" sz="24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性</a:t>
                      </a:r>
                      <a:endParaRPr lang="zh-CN" sz="24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治疗偏好</a:t>
                      </a:r>
                      <a:r>
                        <a:rPr lang="zh-CN" altLang="en-US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</a:t>
                      </a:r>
                      <a:r>
                        <a:rPr lang="zh-CN" altLang="en-US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便于</a:t>
                      </a: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获得；</a:t>
                      </a:r>
                      <a:endParaRPr lang="zh-CN" alt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AutoNum type="circleNumDbPlain"/>
                      </a:pPr>
                      <a:r>
                        <a:rPr lang="zh-CN" sz="180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使用简便</a:t>
                      </a:r>
                      <a:endParaRPr lang="zh-CN" sz="1800" kern="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51428" marR="514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endParaRPr lang="zh-CN" sz="2530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黑体" panose="02010600030101010101" pitchFamily="49" charset="-122"/>
                      </a:endParaRPr>
                    </a:p>
                  </a:txBody>
                  <a:tcPr marL="72320" marR="723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623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128811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dirty="0"/>
              <a:t>抑郁症药物分类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任意多边形 36"/>
          <p:cNvSpPr/>
          <p:nvPr>
            <p:custDataLst>
              <p:tags r:id="rId1"/>
            </p:custDataLst>
          </p:nvPr>
        </p:nvSpPr>
        <p:spPr bwMode="auto">
          <a:xfrm rot="16200000">
            <a:off x="4733347" y="2870033"/>
            <a:ext cx="472653" cy="0"/>
          </a:xfrm>
          <a:custGeom>
            <a:avLst/>
            <a:gdLst>
              <a:gd name="T0" fmla="*/ 0 w 693738"/>
              <a:gd name="T1" fmla="*/ 605186 w 693738"/>
              <a:gd name="T2" fmla="*/ 0 w 693738"/>
              <a:gd name="T3" fmla="*/ 693738 w 693738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8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5" name="任意多边形 37"/>
          <p:cNvSpPr/>
          <p:nvPr>
            <p:custDataLst>
              <p:tags r:id="rId2"/>
            </p:custDataLst>
          </p:nvPr>
        </p:nvSpPr>
        <p:spPr bwMode="auto">
          <a:xfrm rot="19800000">
            <a:off x="5766197" y="3221843"/>
            <a:ext cx="616744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6" name="任意多边形 38"/>
          <p:cNvSpPr/>
          <p:nvPr>
            <p:custDataLst>
              <p:tags r:id="rId3"/>
            </p:custDataLst>
          </p:nvPr>
        </p:nvSpPr>
        <p:spPr bwMode="auto">
          <a:xfrm rot="1800000">
            <a:off x="5766197" y="3944513"/>
            <a:ext cx="616744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7" name="任意多边形 39"/>
          <p:cNvSpPr/>
          <p:nvPr>
            <p:custDataLst>
              <p:tags r:id="rId4"/>
            </p:custDataLst>
          </p:nvPr>
        </p:nvSpPr>
        <p:spPr bwMode="auto">
          <a:xfrm rot="5400000">
            <a:off x="4092783" y="4096302"/>
            <a:ext cx="335738" cy="263128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8" name="任意多边形 40"/>
          <p:cNvSpPr/>
          <p:nvPr>
            <p:custDataLst>
              <p:tags r:id="rId5"/>
            </p:custDataLst>
          </p:nvPr>
        </p:nvSpPr>
        <p:spPr bwMode="auto">
          <a:xfrm rot="9000000">
            <a:off x="3555212" y="3944513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9" name="任意多边形 41"/>
          <p:cNvSpPr/>
          <p:nvPr>
            <p:custDataLst>
              <p:tags r:id="rId6"/>
            </p:custDataLst>
          </p:nvPr>
        </p:nvSpPr>
        <p:spPr bwMode="auto">
          <a:xfrm rot="12600000">
            <a:off x="3555212" y="3221843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10" name="KSO_GT1.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74119" y="2634897"/>
            <a:ext cx="1122760" cy="63933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>
                <a:solidFill>
                  <a:schemeClr val="bg1"/>
                </a:solidFill>
                <a:sym typeface="黑体" pitchFamily="49" charset="-122"/>
              </a:rPr>
              <a:t>MAOIs</a:t>
            </a:r>
            <a:endParaRPr lang="zh-CN" altLang="en-US" sz="1991" dirty="0">
              <a:solidFill>
                <a:schemeClr val="bg1"/>
              </a:solidFill>
            </a:endParaRPr>
          </a:p>
        </p:txBody>
      </p:sp>
      <p:sp>
        <p:nvSpPr>
          <p:cNvPr id="11" name="KSO_GT1.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72934" y="3745689"/>
            <a:ext cx="1122759" cy="63814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bg1"/>
                </a:solidFill>
              </a:rPr>
              <a:t>多模式</a:t>
            </a:r>
          </a:p>
        </p:txBody>
      </p:sp>
      <p:sp>
        <p:nvSpPr>
          <p:cNvPr id="12" name="KSO_GT1.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212557" y="4532655"/>
            <a:ext cx="1123950" cy="640521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SNRIs</a:t>
            </a:r>
          </a:p>
        </p:txBody>
      </p:sp>
      <p:sp>
        <p:nvSpPr>
          <p:cNvPr id="13" name="KSO_GT1.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337698" y="3745689"/>
            <a:ext cx="1123950" cy="63814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 err="1">
                <a:solidFill>
                  <a:schemeClr val="bg1"/>
                </a:solidFill>
                <a:sym typeface="黑体" pitchFamily="49" charset="-122"/>
              </a:rPr>
              <a:t>NaSSAs</a:t>
            </a:r>
            <a:endParaRPr lang="en-US" altLang="zh-CN" sz="1991" dirty="0">
              <a:solidFill>
                <a:schemeClr val="bg1"/>
              </a:solidFill>
            </a:endParaRPr>
          </a:p>
        </p:txBody>
      </p:sp>
      <p:sp>
        <p:nvSpPr>
          <p:cNvPr id="14" name="KSO_GT1.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341270" y="2627754"/>
            <a:ext cx="1122760" cy="639330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tx2"/>
                </a:solidFill>
              </a:rPr>
              <a:t>其他</a:t>
            </a:r>
          </a:p>
        </p:txBody>
      </p:sp>
      <p:sp>
        <p:nvSpPr>
          <p:cNvPr id="15" name="KSO_GT1.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05313" y="1841624"/>
            <a:ext cx="1123950" cy="793274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TCAs</a:t>
            </a:r>
          </a:p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  <a:sym typeface="黑体" pitchFamily="49" charset="-122"/>
              </a:rPr>
              <a:t>HCAs</a:t>
            </a:r>
            <a:endParaRPr lang="en-US" altLang="zh-CN" sz="1991" dirty="0">
              <a:solidFill>
                <a:schemeClr val="bg1"/>
              </a:solidFill>
            </a:endParaRPr>
          </a:p>
        </p:txBody>
      </p:sp>
      <p:sp>
        <p:nvSpPr>
          <p:cNvPr id="16" name="KSO_GT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129087" y="3106359"/>
            <a:ext cx="1676400" cy="953638"/>
          </a:xfrm>
          <a:prstGeom prst="roundRect">
            <a:avLst>
              <a:gd name="adj" fmla="val 10546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2844" dirty="0">
                <a:solidFill>
                  <a:schemeClr val="bg1"/>
                </a:solidFill>
              </a:rPr>
              <a:t>抗抑郁药</a:t>
            </a:r>
          </a:p>
        </p:txBody>
      </p:sp>
      <p:sp>
        <p:nvSpPr>
          <p:cNvPr id="17" name="任意多边形 39"/>
          <p:cNvSpPr/>
          <p:nvPr>
            <p:custDataLst>
              <p:tags r:id="rId14"/>
            </p:custDataLst>
          </p:nvPr>
        </p:nvSpPr>
        <p:spPr bwMode="auto">
          <a:xfrm rot="5400000">
            <a:off x="5229235" y="4095711"/>
            <a:ext cx="335738" cy="264319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18" name="KSO_GT1.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698087" y="4532655"/>
            <a:ext cx="1125141" cy="640521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bg1"/>
                </a:solidFill>
              </a:rPr>
              <a:t>SSRIs</a:t>
            </a:r>
          </a:p>
        </p:txBody>
      </p:sp>
      <p:sp>
        <p:nvSpPr>
          <p:cNvPr id="19" name="任意多边形 37"/>
          <p:cNvSpPr/>
          <p:nvPr>
            <p:custDataLst>
              <p:tags r:id="rId16"/>
            </p:custDataLst>
          </p:nvPr>
        </p:nvSpPr>
        <p:spPr bwMode="auto">
          <a:xfrm rot="19800000">
            <a:off x="7424743" y="2561082"/>
            <a:ext cx="617935" cy="0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20" name="任意多边形 38"/>
          <p:cNvSpPr/>
          <p:nvPr>
            <p:custDataLst>
              <p:tags r:id="rId17"/>
            </p:custDataLst>
          </p:nvPr>
        </p:nvSpPr>
        <p:spPr bwMode="auto">
          <a:xfrm flipV="1">
            <a:off x="7478554" y="2814537"/>
            <a:ext cx="571500" cy="57147"/>
          </a:xfrm>
          <a:custGeom>
            <a:avLst/>
            <a:gdLst>
              <a:gd name="T0" fmla="*/ 0 w 514350"/>
              <a:gd name="T1" fmla="*/ 447696 w 514350"/>
              <a:gd name="T2" fmla="*/ 0 w 514350"/>
              <a:gd name="T3" fmla="*/ 514350 w 51435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514350">
                <a:moveTo>
                  <a:pt x="0" y="0"/>
                </a:moveTo>
                <a:lnTo>
                  <a:pt x="44769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  <p:sp>
        <p:nvSpPr>
          <p:cNvPr id="21" name="KSO_GT1.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981955" y="2088435"/>
            <a:ext cx="814387" cy="472653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tx2"/>
                </a:solidFill>
              </a:rPr>
              <a:t>NARIs</a:t>
            </a:r>
          </a:p>
        </p:txBody>
      </p:sp>
      <p:sp>
        <p:nvSpPr>
          <p:cNvPr id="22" name="KSO_GT1.2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990616" y="2660915"/>
            <a:ext cx="814387" cy="472652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en-US" altLang="zh-CN" sz="1991" dirty="0">
                <a:solidFill>
                  <a:schemeClr val="tx2"/>
                </a:solidFill>
              </a:rPr>
              <a:t>SRIS</a:t>
            </a:r>
          </a:p>
        </p:txBody>
      </p:sp>
      <p:sp>
        <p:nvSpPr>
          <p:cNvPr id="23" name="KSO_GT1.2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990616" y="3275383"/>
            <a:ext cx="814387" cy="472652"/>
          </a:xfrm>
          <a:prstGeom prst="roundRect">
            <a:avLst>
              <a:gd name="adj" fmla="val 10546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  <a:buClr>
                <a:srgbClr val="963B22"/>
              </a:buClr>
              <a:buSzPct val="100000"/>
            </a:pPr>
            <a:r>
              <a:rPr lang="zh-CN" altLang="en-US" sz="1991" dirty="0">
                <a:solidFill>
                  <a:schemeClr val="tx2"/>
                </a:solidFill>
              </a:rPr>
              <a:t>中成药</a:t>
            </a:r>
          </a:p>
        </p:txBody>
      </p:sp>
      <p:sp>
        <p:nvSpPr>
          <p:cNvPr id="24" name="任意多边形 39"/>
          <p:cNvSpPr/>
          <p:nvPr>
            <p:custDataLst>
              <p:tags r:id="rId21"/>
            </p:custDataLst>
          </p:nvPr>
        </p:nvSpPr>
        <p:spPr bwMode="auto">
          <a:xfrm rot="12360000">
            <a:off x="7506342" y="3077856"/>
            <a:ext cx="559594" cy="255971"/>
          </a:xfrm>
          <a:custGeom>
            <a:avLst/>
            <a:gdLst>
              <a:gd name="T0" fmla="*/ 0 w 693737"/>
              <a:gd name="T1" fmla="*/ 605186 w 693737"/>
              <a:gd name="T2" fmla="*/ 0 w 693737"/>
              <a:gd name="T3" fmla="*/ 693737 w 69373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T2" t="0" r="T3" b="0"/>
            <a:pathLst>
              <a:path w="693737">
                <a:moveTo>
                  <a:pt x="0" y="0"/>
                </a:moveTo>
                <a:lnTo>
                  <a:pt x="605186" y="0"/>
                </a:lnTo>
              </a:path>
            </a:pathLst>
          </a:custGeom>
          <a:noFill/>
          <a:ln w="12700" cap="flat" cmpd="sng">
            <a:solidFill>
              <a:schemeClr val="tx1">
                <a:lumMod val="40000"/>
                <a:lumOff val="6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5" tIns="34287" rIns="68575" bIns="34287">
            <a:noAutofit/>
          </a:bodyPr>
          <a:lstStyle/>
          <a:p>
            <a:pPr fontAlgn="auto"/>
            <a:endParaRPr lang="zh-CN" altLang="en-US" sz="569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1" grpId="0" bldLvl="0" animBg="1"/>
      <p:bldP spid="22" grpId="0" bldLvl="0" animBg="1"/>
      <p:bldP spid="2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128811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dirty="0"/>
              <a:t>常用抗抑郁药</a:t>
            </a:r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040002"/>
              </p:ext>
            </p:extLst>
          </p:nvPr>
        </p:nvGraphicFramePr>
        <p:xfrm>
          <a:off x="1878471" y="1700446"/>
          <a:ext cx="4201900" cy="4556934"/>
        </p:xfrm>
        <a:graphic>
          <a:graphicData uri="http://schemas.openxmlformats.org/drawingml/2006/table">
            <a:tbl>
              <a:tblPr/>
              <a:tblGrid>
                <a:gridCol w="189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2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1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抗抑郁药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药理机制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日剂量范围</a:t>
                      </a: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77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级推荐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氟西汀（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Fluoxetine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20~60mg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帕罗西汀（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Paroxetine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20~50mg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氟伏沙明（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Fluvoxamine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100~300mg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舍曲林（</a:t>
                      </a:r>
                      <a:r>
                        <a:rPr kumimoji="0" lang="de-DE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Sertraline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50~200mg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西酞普兰（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Citalopram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20~40mg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2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艾司西酞普兰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Escitalopram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ASRI/SSRI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10~20mg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文拉法辛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(Venlafaxine)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75~225mg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度洛西汀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(Duloxetine)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60~120mg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米那普仑（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Milnacipran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100~200mg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2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米氮平（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Mirtazapine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NaSSA</a:t>
                      </a:r>
                      <a:endParaRPr kumimoji="0" lang="en-US" altLang="zh-CN" sz="1100" b="0" i="0" u="none" strike="noStrike" cap="none" normalizeH="0" baseline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15~45mg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1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安非他酮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Bupropion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NDRI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150~450mg</a:t>
                      </a:r>
                      <a:endParaRPr kumimoji="0" lang="en-US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63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阿戈美拉汀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Agomelatine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MT</a:t>
                      </a:r>
                      <a:r>
                        <a:rPr kumimoji="0" lang="en-US" altLang="zh-CN" sz="9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和</a:t>
                      </a:r>
                      <a:r>
                        <a:rPr kumimoji="0" lang="en-US" altLang="zh-CN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MT</a:t>
                      </a:r>
                      <a:r>
                        <a:rPr kumimoji="0" lang="en-US" altLang="zh-CN" sz="9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zh-CN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激动剂；</a:t>
                      </a:r>
                      <a:r>
                        <a:rPr kumimoji="0" lang="en-US" altLang="zh-CN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5-HT</a:t>
                      </a:r>
                      <a:r>
                        <a:rPr kumimoji="0" lang="en-US" altLang="zh-CN" sz="9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zh-CN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拮抗剂</a:t>
                      </a:r>
                      <a:endParaRPr kumimoji="0" lang="zh-CN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25~50mg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9201" marR="5920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5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261633"/>
              </p:ext>
            </p:extLst>
          </p:nvPr>
        </p:nvGraphicFramePr>
        <p:xfrm>
          <a:off x="6240021" y="1700446"/>
          <a:ext cx="4226069" cy="4426094"/>
        </p:xfrm>
        <a:graphic>
          <a:graphicData uri="http://schemas.openxmlformats.org/drawingml/2006/table">
            <a:tbl>
              <a:tblPr/>
              <a:tblGrid>
                <a:gridCol w="209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1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抗抑郁剂药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药理机制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日剂量范围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C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77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级推荐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阿米替林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(Amitriptyline)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TCA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氯咪帕明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(Clomipramine)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TCA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多塞平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Doxepine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TCA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丙咪嗪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(Imipramine)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TCA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50~250mg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马普替林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(Maprotiline)a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四环类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50~225mg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米安色林（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mianserin</a:t>
                      </a: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四环类</a:t>
                      </a:r>
                      <a:endParaRPr kumimoji="0" lang="zh-CN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30~90mg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曲唑酮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(Trazodone)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SARI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50</a:t>
                      </a: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～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400mg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瑞波西汀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(Reboxetine)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NRI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8~12mg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噻奈普汀</a:t>
                      </a:r>
                      <a:r>
                        <a:rPr kumimoji="0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(Tianeptine)</a:t>
                      </a:r>
                      <a:endParaRPr kumimoji="0" lang="zh-CN" altLang="zh-CN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SSRA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25~37.5mg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6440" marR="9644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77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级推荐</a:t>
                      </a: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 </a:t>
                      </a:r>
                      <a:endParaRPr kumimoji="0" lang="zh-CN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吗氯贝胺</a:t>
                      </a:r>
                      <a:r>
                        <a:rPr kumimoji="0" lang="en-US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Moclobemide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  <a:endParaRPr kumimoji="0" lang="zh-CN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RIMA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150~600mg</a:t>
                      </a:r>
                      <a:endParaRPr kumimoji="0" lang="en-US" altLang="zh-CN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38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4733" y="204898"/>
            <a:ext cx="7317655" cy="597861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选择性</a:t>
            </a:r>
            <a:r>
              <a:rPr lang="en-US" altLang="zh-CN" sz="3600" dirty="0"/>
              <a:t>5-HT</a:t>
            </a:r>
            <a:r>
              <a:rPr lang="zh-CN" altLang="en-US" sz="3600" dirty="0"/>
              <a:t>再摄取抑制剂（</a:t>
            </a:r>
            <a:r>
              <a:rPr lang="en-US" altLang="zh-CN" sz="3600" dirty="0"/>
              <a:t>SSRIs</a:t>
            </a:r>
            <a:r>
              <a:rPr lang="zh-CN" altLang="en-US" sz="3600" dirty="0"/>
              <a:t>）</a:t>
            </a:r>
          </a:p>
        </p:txBody>
      </p:sp>
      <p:graphicFrame>
        <p:nvGraphicFramePr>
          <p:cNvPr id="4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508319"/>
              </p:ext>
            </p:extLst>
          </p:nvPr>
        </p:nvGraphicFramePr>
        <p:xfrm>
          <a:off x="2665224" y="2468518"/>
          <a:ext cx="5837449" cy="3486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4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3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700" dirty="0"/>
                        <a:t>药                名</a:t>
                      </a: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700" dirty="0"/>
                        <a:t>剂量范围</a:t>
                      </a:r>
                      <a:r>
                        <a:rPr lang="en-US" altLang="zh-CN" sz="1700" dirty="0">
                          <a:sym typeface="+mn-ea"/>
                        </a:rPr>
                        <a:t>(mg/day)</a:t>
                      </a:r>
                      <a:endParaRPr lang="en-US" altLang="zh-CN" sz="1700" dirty="0"/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963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700" dirty="0"/>
                        <a:t> </a:t>
                      </a:r>
                      <a:r>
                        <a:rPr lang="zh-CN" altLang="en-US" sz="1700" dirty="0"/>
                        <a:t>氟西汀            Fluoxetine </a:t>
                      </a:r>
                    </a:p>
                    <a:p>
                      <a:pPr algn="l">
                        <a:buNone/>
                      </a:pPr>
                      <a:endParaRPr lang="zh-CN" altLang="en-US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 帕罗西汀        Paroxetine</a:t>
                      </a:r>
                    </a:p>
                    <a:p>
                      <a:pPr algn="l">
                        <a:buNone/>
                      </a:pPr>
                      <a:endParaRPr lang="zh-CN" altLang="en-US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 舍曲林           Sertraline</a:t>
                      </a:r>
                    </a:p>
                    <a:p>
                      <a:pPr algn="l">
                        <a:buNone/>
                      </a:pPr>
                      <a:endParaRPr lang="zh-CN" altLang="en-US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 氟伏沙明        Fluvoxoxamine</a:t>
                      </a:r>
                    </a:p>
                    <a:p>
                      <a:pPr algn="l">
                        <a:buNone/>
                      </a:pPr>
                      <a:endParaRPr lang="zh-CN" altLang="en-US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 西酞普兰       </a:t>
                      </a:r>
                      <a:r>
                        <a:rPr lang="en-US" altLang="zh-CN" sz="1700" dirty="0"/>
                        <a:t>C</a:t>
                      </a:r>
                      <a:r>
                        <a:rPr lang="zh-CN" altLang="en-US" sz="1700" dirty="0"/>
                        <a:t>italopram</a:t>
                      </a:r>
                      <a:endParaRPr lang="en-US" altLang="zh-CN" sz="1700" dirty="0"/>
                    </a:p>
                    <a:p>
                      <a:pPr algn="l">
                        <a:buNone/>
                      </a:pPr>
                      <a:endParaRPr lang="en-US" altLang="zh-CN" sz="1700" dirty="0"/>
                    </a:p>
                    <a:p>
                      <a:pPr algn="l">
                        <a:buNone/>
                      </a:pPr>
                      <a:r>
                        <a:rPr lang="zh-CN" altLang="en-US" sz="1700" dirty="0"/>
                        <a:t>艾司西酞普兰 </a:t>
                      </a:r>
                      <a:r>
                        <a:rPr kumimoji="0" lang="en-US" altLang="zh-CN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Escitalopram</a:t>
                      </a:r>
                      <a:endParaRPr lang="zh-CN" altLang="en-US" sz="1700" dirty="0"/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700" dirty="0"/>
                        <a:t>20-60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20-50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  50-200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  100-300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20-40</a:t>
                      </a:r>
                    </a:p>
                    <a:p>
                      <a:pPr algn="ctr">
                        <a:buNone/>
                      </a:pPr>
                      <a:endParaRPr lang="en-US" altLang="zh-CN" sz="1700" dirty="0"/>
                    </a:p>
                    <a:p>
                      <a:pPr algn="ctr">
                        <a:buNone/>
                      </a:pPr>
                      <a:r>
                        <a:rPr lang="en-US" altLang="zh-CN" sz="1700" dirty="0"/>
                        <a:t>10-20</a:t>
                      </a:r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665219" y="1556797"/>
            <a:ext cx="6298300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07" b="1" dirty="0"/>
              <a:t>药理作用：</a:t>
            </a:r>
            <a:r>
              <a:rPr lang="zh-CN" altLang="zh-CN" sz="1707" dirty="0"/>
              <a:t>选择性抑制</a:t>
            </a:r>
            <a:r>
              <a:rPr lang="en-US" altLang="zh-CN" sz="1707" dirty="0"/>
              <a:t>5-HT</a:t>
            </a:r>
            <a:r>
              <a:rPr lang="zh-CN" altLang="en-US" sz="1707" dirty="0"/>
              <a:t>转</a:t>
            </a:r>
            <a:r>
              <a:rPr lang="zh-CN" altLang="zh-CN" sz="1707" dirty="0"/>
              <a:t>运体对突触间隙</a:t>
            </a:r>
            <a:r>
              <a:rPr lang="en-US" altLang="zh-CN" sz="1707" dirty="0"/>
              <a:t>5-HT</a:t>
            </a:r>
            <a:r>
              <a:rPr lang="zh-CN" altLang="zh-CN" sz="1707" dirty="0"/>
              <a:t>的再摄取，提高突触间隙</a:t>
            </a:r>
            <a:r>
              <a:rPr lang="en-US" altLang="zh-CN" sz="1707" dirty="0"/>
              <a:t>5-</a:t>
            </a:r>
            <a:r>
              <a:rPr lang="zh-CN" altLang="zh-CN" sz="1707" dirty="0"/>
              <a:t>羟色胺浓度</a:t>
            </a:r>
            <a:r>
              <a:rPr lang="zh-CN" altLang="en-US" sz="1707" dirty="0"/>
              <a:t>。</a:t>
            </a:r>
          </a:p>
        </p:txBody>
      </p:sp>
      <p:sp>
        <p:nvSpPr>
          <p:cNvPr id="6" name="矩形 5"/>
          <p:cNvSpPr/>
          <p:nvPr/>
        </p:nvSpPr>
        <p:spPr>
          <a:xfrm>
            <a:off x="1858007" y="3202765"/>
            <a:ext cx="409646" cy="2018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129" b="1" dirty="0">
                <a:solidFill>
                  <a:srgbClr val="FFC000"/>
                </a:solidFill>
                <a:latin typeface="华文新魏" pitchFamily="2" charset="-122"/>
                <a:ea typeface="华文新魏" pitchFamily="2" charset="-122"/>
              </a:rPr>
              <a:t>六朵金花</a:t>
            </a:r>
          </a:p>
        </p:txBody>
      </p:sp>
    </p:spTree>
    <p:extLst>
      <p:ext uri="{BB962C8B-B14F-4D97-AF65-F5344CB8AC3E}">
        <p14:creationId xmlns:p14="http://schemas.microsoft.com/office/powerpoint/2010/main" val="2768927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9939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dirty="0"/>
              <a:t>SSRIs</a:t>
            </a:r>
            <a:r>
              <a:rPr lang="zh-CN" altLang="en-US" dirty="0"/>
              <a:t>：临床应用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dirty="0">
                <a:solidFill>
                  <a:srgbClr val="1F2021"/>
                </a:solidFill>
              </a:rPr>
              <a:t>适用于各种年龄、合并各种疾病的抑郁症且对伴焦虑的患者有较好疗效。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dirty="0">
                <a:solidFill>
                  <a:srgbClr val="1F2021"/>
                </a:solidFill>
              </a:rPr>
              <a:t>特点：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en-US" altLang="zh-CN" dirty="0">
                <a:solidFill>
                  <a:srgbClr val="1F2021"/>
                </a:solidFill>
              </a:rPr>
              <a:t>SSRIs</a:t>
            </a:r>
            <a:r>
              <a:rPr lang="zh-CN" altLang="en-US" dirty="0">
                <a:solidFill>
                  <a:srgbClr val="1F2021"/>
                </a:solidFill>
              </a:rPr>
              <a:t>具有高度选择性，抑制突触前膜对</a:t>
            </a:r>
            <a:r>
              <a:rPr lang="en-US" altLang="zh-CN" dirty="0">
                <a:solidFill>
                  <a:srgbClr val="1F2021"/>
                </a:solidFill>
              </a:rPr>
              <a:t>5-HT</a:t>
            </a:r>
            <a:r>
              <a:rPr lang="zh-CN" altLang="en-US" dirty="0">
                <a:solidFill>
                  <a:srgbClr val="1F2021"/>
                </a:solidFill>
              </a:rPr>
              <a:t>的再摄取，而对</a:t>
            </a:r>
            <a:r>
              <a:rPr lang="en-US" altLang="zh-CN" dirty="0">
                <a:solidFill>
                  <a:srgbClr val="1F2021"/>
                </a:solidFill>
              </a:rPr>
              <a:t>NE</a:t>
            </a:r>
            <a:r>
              <a:rPr lang="zh-CN" altLang="en-US" dirty="0">
                <a:solidFill>
                  <a:srgbClr val="1F2021"/>
                </a:solidFill>
              </a:rPr>
              <a:t>、</a:t>
            </a:r>
            <a:r>
              <a:rPr lang="en-US" altLang="zh-CN" dirty="0">
                <a:solidFill>
                  <a:srgbClr val="1F2021"/>
                </a:solidFill>
              </a:rPr>
              <a:t>DA</a:t>
            </a:r>
            <a:r>
              <a:rPr lang="zh-CN" altLang="en-US" dirty="0">
                <a:solidFill>
                  <a:srgbClr val="1F2021"/>
                </a:solidFill>
              </a:rPr>
              <a:t>及胆碱能神经影响较小，故耐受性更好，安全性更高。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dirty="0">
                <a:solidFill>
                  <a:srgbClr val="1F2021"/>
                </a:solidFill>
              </a:rPr>
              <a:t>抗抑郁作用相当或优于</a:t>
            </a:r>
            <a:r>
              <a:rPr lang="en-US" altLang="zh-CN" dirty="0">
                <a:solidFill>
                  <a:srgbClr val="1F2021"/>
                </a:solidFill>
              </a:rPr>
              <a:t>TCAs</a:t>
            </a:r>
            <a:r>
              <a:rPr lang="zh-CN" altLang="en-US" dirty="0">
                <a:solidFill>
                  <a:srgbClr val="1F2021"/>
                </a:solidFill>
              </a:rPr>
              <a:t>、</a:t>
            </a:r>
            <a:r>
              <a:rPr lang="en-US" altLang="zh-CN" dirty="0">
                <a:solidFill>
                  <a:srgbClr val="1F2021"/>
                </a:solidFill>
              </a:rPr>
              <a:t>HCAs</a:t>
            </a:r>
            <a:r>
              <a:rPr lang="zh-CN" altLang="en-US" dirty="0">
                <a:solidFill>
                  <a:srgbClr val="1F2021"/>
                </a:solidFill>
              </a:rPr>
              <a:t>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4265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9939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dirty="0"/>
              <a:t>SSRIs</a:t>
            </a:r>
            <a:r>
              <a:rPr lang="zh-CN" altLang="en-US" dirty="0"/>
              <a:t>：常用药物作用特点</a:t>
            </a:r>
          </a:p>
        </p:txBody>
      </p:sp>
      <p:sp>
        <p:nvSpPr>
          <p:cNvPr id="4" name="内容占位符 3"/>
          <p:cNvSpPr txBox="1">
            <a:spLocks/>
          </p:cNvSpPr>
          <p:nvPr/>
        </p:nvSpPr>
        <p:spPr>
          <a:xfrm>
            <a:off x="2082772" y="1464617"/>
            <a:ext cx="7975656" cy="494483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b="1">
                <a:solidFill>
                  <a:srgbClr val="1F2021"/>
                </a:solidFill>
              </a:rPr>
              <a:t>氟西汀</a:t>
            </a:r>
            <a:r>
              <a:rPr lang="zh-CN" altLang="en-US">
                <a:solidFill>
                  <a:srgbClr val="1F2021"/>
                </a:solidFill>
              </a:rPr>
              <a:t>：激活作用，有助精力恢复，减轻疲乏感，消除半衰期长达</a:t>
            </a:r>
            <a:r>
              <a:rPr lang="en-US" altLang="zh-CN">
                <a:solidFill>
                  <a:srgbClr val="1F2021"/>
                </a:solidFill>
              </a:rPr>
              <a:t>14d</a:t>
            </a:r>
            <a:r>
              <a:rPr lang="zh-CN" altLang="en-US">
                <a:solidFill>
                  <a:srgbClr val="1F2021"/>
                </a:solidFill>
              </a:rPr>
              <a:t>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b="1">
                <a:solidFill>
                  <a:srgbClr val="1F2021"/>
                </a:solidFill>
              </a:rPr>
              <a:t>帕罗西汀</a:t>
            </a:r>
            <a:r>
              <a:rPr lang="zh-CN" altLang="en-US">
                <a:solidFill>
                  <a:srgbClr val="1F2021"/>
                </a:solidFill>
              </a:rPr>
              <a:t>：对伴焦虑患者疗效较好。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b="1">
                <a:solidFill>
                  <a:srgbClr val="1F2021"/>
                </a:solidFill>
              </a:rPr>
              <a:t>舍曲林</a:t>
            </a:r>
            <a:r>
              <a:rPr lang="zh-CN" altLang="en-US">
                <a:solidFill>
                  <a:srgbClr val="1F2021"/>
                </a:solidFill>
              </a:rPr>
              <a:t>：有助精力、注意力改善，对女性（对催乳素水平影响不大）、伴心血管疾病、儿童强迫症、老年人尤为适宜。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b="1">
                <a:solidFill>
                  <a:srgbClr val="1F2021"/>
                </a:solidFill>
              </a:rPr>
              <a:t>氟伏沙明</a:t>
            </a:r>
            <a:r>
              <a:rPr lang="zh-CN" altLang="en-US">
                <a:solidFill>
                  <a:srgbClr val="1F2021"/>
                </a:solidFill>
              </a:rPr>
              <a:t>：</a:t>
            </a:r>
            <a:r>
              <a:rPr lang="en-US" altLang="zh-CN">
                <a:solidFill>
                  <a:srgbClr val="1F2021"/>
                </a:solidFill>
              </a:rPr>
              <a:t>SSRIs</a:t>
            </a:r>
            <a:r>
              <a:rPr lang="zh-CN" altLang="en-US">
                <a:solidFill>
                  <a:srgbClr val="1F2021"/>
                </a:solidFill>
              </a:rPr>
              <a:t>中治疗强迫症的最佳药物，也是</a:t>
            </a:r>
            <a:r>
              <a:rPr lang="en-US" altLang="zh-CN">
                <a:solidFill>
                  <a:srgbClr val="1F2021"/>
                </a:solidFill>
                <a:sym typeface="黑体" pitchFamily="49" charset="-122"/>
              </a:rPr>
              <a:t>SSRIs</a:t>
            </a:r>
            <a:r>
              <a:rPr lang="zh-CN" altLang="en-US">
                <a:solidFill>
                  <a:srgbClr val="1F2021"/>
                </a:solidFill>
                <a:sym typeface="黑体" pitchFamily="49" charset="-122"/>
              </a:rPr>
              <a:t>中引起性功能障碍最少的药物。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Tx/>
              <a:buChar char="•"/>
            </a:pPr>
            <a:r>
              <a:rPr lang="zh-CN" altLang="en-US" b="1">
                <a:solidFill>
                  <a:srgbClr val="1F2021"/>
                </a:solidFill>
                <a:sym typeface="黑体" pitchFamily="49" charset="-122"/>
              </a:rPr>
              <a:t>西酞普兰</a:t>
            </a:r>
            <a:r>
              <a:rPr lang="zh-CN" altLang="en-US">
                <a:solidFill>
                  <a:srgbClr val="1F2021"/>
                </a:solidFill>
                <a:sym typeface="黑体" pitchFamily="49" charset="-122"/>
              </a:rPr>
              <a:t>：</a:t>
            </a:r>
            <a:r>
              <a:rPr lang="en-US" altLang="zh-CN">
                <a:solidFill>
                  <a:srgbClr val="1F2021"/>
                </a:solidFill>
                <a:sym typeface="黑体" pitchFamily="49" charset="-122"/>
              </a:rPr>
              <a:t>SSRIs</a:t>
            </a:r>
            <a:r>
              <a:rPr lang="zh-CN" altLang="en-US">
                <a:solidFill>
                  <a:srgbClr val="1F2021"/>
                </a:solidFill>
                <a:sym typeface="黑体" pitchFamily="49" charset="-122"/>
              </a:rPr>
              <a:t>中唯一不影响</a:t>
            </a:r>
            <a:r>
              <a:rPr lang="en-US" altLang="zh-CN">
                <a:solidFill>
                  <a:srgbClr val="1F2021"/>
                </a:solidFill>
                <a:sym typeface="黑体" pitchFamily="49" charset="-122"/>
              </a:rPr>
              <a:t>P450</a:t>
            </a:r>
            <a:r>
              <a:rPr lang="zh-CN" altLang="en-US">
                <a:solidFill>
                  <a:srgbClr val="1F2021"/>
                </a:solidFill>
                <a:sym typeface="黑体" pitchFamily="49" charset="-122"/>
              </a:rPr>
              <a:t>酶的药物，药物相互作用最少，尤其适用于躯体疾病并发抑郁且需要多种药物合用者，如中风后抑郁。</a:t>
            </a:r>
            <a:endParaRPr lang="zh-CN" altLang="en-US">
              <a:solidFill>
                <a:srgbClr val="1F2021"/>
              </a:solidFill>
            </a:endParaRPr>
          </a:p>
          <a:p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35761" y="6021288"/>
            <a:ext cx="6552728" cy="249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57" indent="-162557">
              <a:lnSpc>
                <a:spcPct val="90000"/>
              </a:lnSpc>
              <a:spcBef>
                <a:spcPts val="711"/>
              </a:spcBef>
            </a:pPr>
            <a:r>
              <a:rPr lang="en-US" altLang="zh-CN" sz="1138" dirty="0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J </a:t>
            </a:r>
            <a:r>
              <a:rPr lang="en-US" altLang="zh-CN" sz="1138" dirty="0" err="1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Psychopharmacol</a:t>
            </a:r>
            <a:r>
              <a:rPr lang="en-US" altLang="zh-CN" sz="1138" dirty="0">
                <a:solidFill>
                  <a:prstClr val="black"/>
                </a:solidFill>
                <a:latin typeface="Franklin Gothic Book"/>
                <a:ea typeface="微软雅黑" panose="020B0503020204020204" pitchFamily="34" charset="-122"/>
              </a:rPr>
              <a:t>. 2015 May;29(5):459-525.</a:t>
            </a:r>
            <a:endParaRPr lang="zh-CN" altLang="en-US" sz="1138" dirty="0">
              <a:solidFill>
                <a:prstClr val="black"/>
              </a:solidFill>
              <a:latin typeface="Franklin Gothic Book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243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60402" y="188640"/>
            <a:ext cx="6731947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ym typeface="黑体" pitchFamily="49" charset="-122"/>
              </a:rPr>
              <a:t>5-HT</a:t>
            </a:r>
            <a:r>
              <a:rPr lang="zh-CN" altLang="en-US" dirty="0">
                <a:sym typeface="黑体" pitchFamily="49" charset="-122"/>
              </a:rPr>
              <a:t>和</a:t>
            </a:r>
            <a:r>
              <a:rPr lang="en-US" altLang="zh-CN" dirty="0">
                <a:sym typeface="黑体" pitchFamily="49" charset="-122"/>
              </a:rPr>
              <a:t>NE</a:t>
            </a:r>
            <a:r>
              <a:rPr lang="zh-CN" altLang="en-US" dirty="0">
                <a:sym typeface="黑体" pitchFamily="49" charset="-122"/>
              </a:rPr>
              <a:t>再摄取抑制剂（</a:t>
            </a:r>
            <a:r>
              <a:rPr lang="en-US" altLang="zh-CN" dirty="0">
                <a:sym typeface="黑体" pitchFamily="49" charset="-122"/>
              </a:rPr>
              <a:t>SNRIs</a:t>
            </a:r>
            <a:r>
              <a:rPr lang="zh-CN" altLang="en-US" dirty="0">
                <a:sym typeface="黑体" pitchFamily="49" charset="-122"/>
              </a:rPr>
              <a:t>）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887961"/>
              </p:ext>
            </p:extLst>
          </p:nvPr>
        </p:nvGraphicFramePr>
        <p:xfrm>
          <a:off x="2255579" y="2456092"/>
          <a:ext cx="5888355" cy="247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48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dirty="0"/>
                        <a:t>药                名</a:t>
                      </a: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/>
                        <a:t>剂量范围</a:t>
                      </a:r>
                      <a:r>
                        <a:rPr lang="en-US" altLang="zh-CN" sz="1800">
                          <a:sym typeface="+mn-ea"/>
                        </a:rPr>
                        <a:t>(mg/day)</a:t>
                      </a:r>
                      <a:endParaRPr lang="en-US" altLang="zh-CN" sz="1800"/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40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文拉法辛    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Venlafaxine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度洛西汀    </a:t>
                      </a:r>
                      <a:r>
                        <a:rPr lang="en-US" altLang="zh-CN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Duloxetine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米那普仑    </a:t>
                      </a:r>
                      <a:r>
                        <a:rPr kumimoji="0" lang="en-US" altLang="zh-CN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Milnacipran</a:t>
                      </a: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88" marB="34288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75-225</a:t>
                      </a:r>
                      <a:endParaRPr lang="zh-CN" alt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40-120</a:t>
                      </a:r>
                    </a:p>
                    <a:p>
                      <a:pPr algn="ctr">
                        <a:buNone/>
                      </a:pPr>
                      <a:endParaRPr lang="en-US" altLang="zh-CN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100-200</a:t>
                      </a:r>
                    </a:p>
                  </a:txBody>
                  <a:tcPr marL="68580" marR="68580" marT="34288" marB="34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204373" y="1944035"/>
            <a:ext cx="6042271" cy="355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07" b="1" dirty="0"/>
              <a:t>药理作用：</a:t>
            </a:r>
            <a:r>
              <a:rPr lang="zh-CN" altLang="zh-CN" sz="1707" dirty="0"/>
              <a:t>抑制</a:t>
            </a:r>
            <a:r>
              <a:rPr lang="en-US" altLang="zh-CN" sz="1707" dirty="0"/>
              <a:t>5-HT</a:t>
            </a:r>
            <a:r>
              <a:rPr lang="zh-CN" altLang="zh-CN" sz="1707" dirty="0"/>
              <a:t>与</a:t>
            </a:r>
            <a:r>
              <a:rPr lang="en-US" altLang="zh-CN" sz="1707" dirty="0"/>
              <a:t>NE</a:t>
            </a:r>
            <a:r>
              <a:rPr lang="zh-CN" altLang="zh-CN" sz="1707" dirty="0"/>
              <a:t>的再摄取，提高突触间隙的浓度</a:t>
            </a:r>
            <a:r>
              <a:rPr lang="zh-CN" altLang="en-US" sz="1707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32053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60402" y="116632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SNRIs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药物特点</a:t>
            </a: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2082772" y="1955790"/>
            <a:ext cx="6368690" cy="370842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sz="1707">
                <a:solidFill>
                  <a:srgbClr val="1F2021"/>
                </a:solidFill>
                <a:latin typeface="黑体" pitchFamily="49" charset="-122"/>
              </a:rPr>
              <a:t>适应症：适用于各种类型的焦虑症、抑郁症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sz="1707">
                <a:solidFill>
                  <a:srgbClr val="1F2021"/>
                </a:solidFill>
                <a:latin typeface="黑体" pitchFamily="49" charset="-122"/>
                <a:sym typeface="黑体" pitchFamily="49" charset="-122"/>
              </a:rPr>
              <a:t>• </a:t>
            </a:r>
            <a:r>
              <a:rPr lang="zh-CN" altLang="en-US" sz="1707">
                <a:solidFill>
                  <a:srgbClr val="1F2021"/>
                </a:solidFill>
                <a:latin typeface="黑体" pitchFamily="49" charset="-122"/>
              </a:rPr>
              <a:t>特点：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 sz="1707">
                <a:solidFill>
                  <a:srgbClr val="1F2021"/>
                </a:solidFill>
              </a:rPr>
              <a:t>   </a:t>
            </a:r>
            <a:r>
              <a:rPr lang="zh-CN" altLang="en-US">
                <a:solidFill>
                  <a:srgbClr val="1F2021"/>
                </a:solidFill>
              </a:rPr>
              <a:t>»  </a:t>
            </a:r>
            <a:r>
              <a:rPr lang="zh-CN" altLang="en-US">
                <a:solidFill>
                  <a:srgbClr val="1F2021"/>
                </a:solidFill>
                <a:latin typeface="黑体" pitchFamily="49" charset="-122"/>
              </a:rPr>
              <a:t>起效快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>
                <a:solidFill>
                  <a:srgbClr val="1F2021"/>
                </a:solidFill>
                <a:sym typeface="黑体" pitchFamily="49" charset="-122"/>
              </a:rPr>
              <a:t>   »  </a:t>
            </a:r>
            <a:r>
              <a:rPr lang="zh-CN" altLang="en-US">
                <a:solidFill>
                  <a:srgbClr val="1F2021"/>
                </a:solidFill>
                <a:latin typeface="黑体" pitchFamily="49" charset="-122"/>
              </a:rPr>
              <a:t>安全性高、耐受性好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>
                <a:solidFill>
                  <a:srgbClr val="1F2021"/>
                </a:solidFill>
                <a:sym typeface="黑体" pitchFamily="49" charset="-122"/>
              </a:rPr>
              <a:t>   »  </a:t>
            </a:r>
            <a:r>
              <a:rPr lang="zh-CN" altLang="en-US">
                <a:solidFill>
                  <a:srgbClr val="1F2021"/>
                </a:solidFill>
                <a:latin typeface="黑体" pitchFamily="49" charset="-122"/>
              </a:rPr>
              <a:t>抗抑郁谱广，对焦虑伴抑郁症有效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  <a:buNone/>
            </a:pPr>
            <a:r>
              <a:rPr lang="zh-CN" altLang="en-US">
                <a:solidFill>
                  <a:srgbClr val="1F2021"/>
                </a:solidFill>
                <a:sym typeface="黑体" pitchFamily="49" charset="-122"/>
              </a:rPr>
              <a:t>   »  </a:t>
            </a:r>
            <a:r>
              <a:rPr lang="zh-CN" altLang="en-US">
                <a:solidFill>
                  <a:srgbClr val="1F2021"/>
                </a:solidFill>
                <a:latin typeface="黑体" pitchFamily="49" charset="-122"/>
              </a:rPr>
              <a:t>与其它药物相互作用少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3520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60402" y="188640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ym typeface="黑体" pitchFamily="49" charset="-122"/>
              </a:rPr>
              <a:t>SNRIs</a:t>
            </a:r>
            <a:r>
              <a:rPr lang="zh-CN" altLang="en-US" dirty="0">
                <a:sym typeface="黑体" pitchFamily="49" charset="-122"/>
              </a:rPr>
              <a:t>：常用药物作用特点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2050750" y="1790418"/>
            <a:ext cx="7975656" cy="370842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文拉法辛：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用于焦虑性抑郁</a:t>
            </a:r>
            <a:endParaRPr lang="en-US" altLang="zh-CN" sz="1707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避免用于中重度高血压患者，以免引起意识障碍，甚至昏迷死亡。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1F2021"/>
                </a:solidFill>
              </a:rPr>
              <a:t>度洛西汀：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对抑郁症的躯体症状如全身疼痛有效，具有良好的耐受性</a:t>
            </a:r>
            <a:endParaRPr lang="en-US" altLang="zh-CN" sz="1707" dirty="0">
              <a:solidFill>
                <a:srgbClr val="1F2021"/>
              </a:solidFill>
            </a:endParaRP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707" dirty="0">
                <a:solidFill>
                  <a:srgbClr val="1F2021"/>
                </a:solidFill>
              </a:rPr>
              <a:t>对男性性功能影响轻微，还可用于女性应激性尿失禁</a:t>
            </a:r>
          </a:p>
        </p:txBody>
      </p:sp>
    </p:spTree>
    <p:extLst>
      <p:ext uri="{BB962C8B-B14F-4D97-AF65-F5344CB8AC3E}">
        <p14:creationId xmlns:p14="http://schemas.microsoft.com/office/powerpoint/2010/main" val="1796654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60402" y="188640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ym typeface="黑体" pitchFamily="49" charset="-122"/>
              </a:rPr>
              <a:t>其它抗抑郁药：机制与特点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3"/>
          <p:cNvSpPr txBox="1">
            <a:spLocks/>
          </p:cNvSpPr>
          <p:nvPr/>
        </p:nvSpPr>
        <p:spPr>
          <a:xfrm>
            <a:off x="2082772" y="1464617"/>
            <a:ext cx="7975656" cy="49448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1F2021"/>
                </a:solidFill>
              </a:rPr>
              <a:t>米氮平</a:t>
            </a:r>
            <a:r>
              <a:rPr lang="zh-CN" altLang="en-US"/>
              <a:t>  </a:t>
            </a:r>
            <a:r>
              <a:rPr lang="en-US" altLang="zh-CN"/>
              <a:t>NE</a:t>
            </a:r>
            <a:r>
              <a:rPr lang="zh-CN" altLang="en-US"/>
              <a:t>和特异性</a:t>
            </a:r>
            <a:r>
              <a:rPr lang="en-US" altLang="zh-CN"/>
              <a:t>5-HT</a:t>
            </a:r>
            <a:r>
              <a:rPr lang="zh-CN" altLang="en-US"/>
              <a:t>抑制剂（</a:t>
            </a:r>
            <a:r>
              <a:rPr lang="en-US" altLang="zh-CN"/>
              <a:t>NaSSA</a:t>
            </a:r>
            <a:r>
              <a:rPr lang="zh-CN" altLang="en-US"/>
              <a:t>）</a:t>
            </a:r>
            <a:r>
              <a:rPr lang="zh-CN" altLang="en-US" b="1">
                <a:solidFill>
                  <a:srgbClr val="1F2021"/>
                </a:solidFill>
              </a:rPr>
              <a:t>：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</a:pPr>
            <a:r>
              <a:rPr lang="zh-CN" altLang="en-US" sz="1422">
                <a:solidFill>
                  <a:srgbClr val="1F2021"/>
                </a:solidFill>
              </a:rPr>
              <a:t>可阻断中枢</a:t>
            </a:r>
            <a:r>
              <a:rPr lang="en-US" altLang="zh-CN" sz="1422">
                <a:solidFill>
                  <a:srgbClr val="1F2021"/>
                </a:solidFill>
              </a:rPr>
              <a:t>NA</a:t>
            </a:r>
            <a:r>
              <a:rPr lang="zh-CN" altLang="en-US" sz="1422">
                <a:solidFill>
                  <a:srgbClr val="1F2021"/>
                </a:solidFill>
              </a:rPr>
              <a:t>神经元及其神经末梢突触前膜肾上腺素α</a:t>
            </a:r>
            <a:r>
              <a:rPr lang="en-US" altLang="zh-CN" sz="1422">
                <a:solidFill>
                  <a:srgbClr val="1F2021"/>
                </a:solidFill>
              </a:rPr>
              <a:t>2</a:t>
            </a:r>
            <a:r>
              <a:rPr lang="zh-CN" altLang="en-US" sz="1422">
                <a:solidFill>
                  <a:srgbClr val="1F2021"/>
                </a:solidFill>
              </a:rPr>
              <a:t>自调受体和</a:t>
            </a:r>
            <a:r>
              <a:rPr lang="en-US" altLang="zh-CN" sz="1422">
                <a:solidFill>
                  <a:srgbClr val="1F2021"/>
                </a:solidFill>
              </a:rPr>
              <a:t>5-HT</a:t>
            </a:r>
            <a:r>
              <a:rPr lang="zh-CN" altLang="en-US" sz="1422">
                <a:solidFill>
                  <a:srgbClr val="1F2021"/>
                </a:solidFill>
              </a:rPr>
              <a:t>神经末梢突触后膜</a:t>
            </a:r>
            <a:r>
              <a:rPr lang="zh-CN" altLang="en-US" sz="1422">
                <a:solidFill>
                  <a:srgbClr val="1F2021"/>
                </a:solidFill>
                <a:sym typeface="黑体" pitchFamily="49" charset="-122"/>
              </a:rPr>
              <a:t>α</a:t>
            </a:r>
            <a:r>
              <a:rPr lang="en-US" altLang="zh-CN" sz="1422">
                <a:solidFill>
                  <a:srgbClr val="1F2021"/>
                </a:solidFill>
                <a:sym typeface="黑体" pitchFamily="49" charset="-122"/>
              </a:rPr>
              <a:t>2</a:t>
            </a:r>
            <a:r>
              <a:rPr lang="zh-CN" altLang="en-US" sz="1422">
                <a:solidFill>
                  <a:srgbClr val="1F2021"/>
                </a:solidFill>
                <a:sym typeface="黑体" pitchFamily="49" charset="-122"/>
              </a:rPr>
              <a:t>异调受体，从而促进</a:t>
            </a:r>
            <a:r>
              <a:rPr lang="en-US" altLang="zh-CN" sz="1422">
                <a:solidFill>
                  <a:srgbClr val="1F2021"/>
                </a:solidFill>
                <a:sym typeface="黑体" pitchFamily="49" charset="-122"/>
              </a:rPr>
              <a:t>NA</a:t>
            </a:r>
            <a:r>
              <a:rPr lang="zh-CN" altLang="en-US" sz="1422">
                <a:solidFill>
                  <a:srgbClr val="1F2021"/>
                </a:solidFill>
                <a:sym typeface="黑体" pitchFamily="49" charset="-122"/>
              </a:rPr>
              <a:t>和</a:t>
            </a:r>
            <a:r>
              <a:rPr lang="en-US" altLang="zh-CN" sz="1422">
                <a:solidFill>
                  <a:srgbClr val="1F2021"/>
                </a:solidFill>
                <a:sym typeface="黑体" pitchFamily="49" charset="-122"/>
              </a:rPr>
              <a:t>5-HT</a:t>
            </a:r>
            <a:r>
              <a:rPr lang="zh-CN" altLang="en-US" sz="1422">
                <a:solidFill>
                  <a:srgbClr val="1F2021"/>
                </a:solidFill>
                <a:sym typeface="黑体" pitchFamily="49" charset="-122"/>
              </a:rPr>
              <a:t>的释放。</a:t>
            </a:r>
          </a:p>
          <a:p>
            <a:pPr marL="0" indent="0">
              <a:lnSpc>
                <a:spcPct val="150000"/>
              </a:lnSpc>
              <a:buClr>
                <a:srgbClr val="3376AD"/>
              </a:buClr>
            </a:pPr>
            <a:r>
              <a:rPr lang="zh-CN" altLang="en-US" sz="1422">
                <a:solidFill>
                  <a:srgbClr val="1F2021"/>
                </a:solidFill>
              </a:rPr>
              <a:t>适用于老年失眠患者，改善食欲，但可引起发胖。可能导致乏力。</a:t>
            </a:r>
          </a:p>
          <a:p>
            <a:pPr>
              <a:lnSpc>
                <a:spcPct val="150000"/>
              </a:lnSpc>
              <a:buClr>
                <a:srgbClr val="3376AD"/>
              </a:buCl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1F2021"/>
                </a:solidFill>
              </a:rPr>
              <a:t>曲唑酮 </a:t>
            </a:r>
            <a:r>
              <a:rPr lang="en-US" altLang="zh-CN"/>
              <a:t>5-HT</a:t>
            </a:r>
            <a:r>
              <a:rPr lang="zh-CN" altLang="zh-CN"/>
              <a:t>拮抗</a:t>
            </a:r>
            <a:r>
              <a:rPr lang="zh-CN" altLang="en-US"/>
              <a:t>和</a:t>
            </a:r>
            <a:r>
              <a:rPr lang="zh-CN" altLang="zh-CN"/>
              <a:t>再摄取抑制剂</a:t>
            </a:r>
            <a:r>
              <a:rPr lang="zh-CN" altLang="en-US"/>
              <a:t>（</a:t>
            </a:r>
            <a:r>
              <a:rPr lang="en-US" altLang="zh-CN"/>
              <a:t>SRI</a:t>
            </a:r>
            <a:r>
              <a:rPr lang="zh-CN" altLang="en-US"/>
              <a:t>）</a:t>
            </a:r>
            <a:r>
              <a:rPr lang="zh-CN" altLang="en-US" b="1">
                <a:solidFill>
                  <a:srgbClr val="1F2021"/>
                </a:solidFill>
              </a:rPr>
              <a:t>：</a:t>
            </a:r>
          </a:p>
          <a:p>
            <a:pPr>
              <a:lnSpc>
                <a:spcPct val="150000"/>
              </a:lnSpc>
              <a:buClr>
                <a:srgbClr val="3376AD"/>
              </a:buClr>
            </a:pPr>
            <a:r>
              <a:rPr lang="zh-CN" altLang="en-US" sz="1422">
                <a:solidFill>
                  <a:srgbClr val="1F2021"/>
                </a:solidFill>
              </a:rPr>
              <a:t>镇静作用强，用于伴慢性失眠的抑郁患者。较少用于抑郁症的治疗。</a:t>
            </a:r>
          </a:p>
          <a:p>
            <a:pPr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1F2021"/>
                </a:solidFill>
              </a:rPr>
              <a:t>伏硫西汀  </a:t>
            </a:r>
            <a:r>
              <a:rPr lang="zh-CN" altLang="en-US"/>
              <a:t>多模式：</a:t>
            </a:r>
          </a:p>
          <a:p>
            <a:r>
              <a:rPr lang="zh-CN" altLang="en-US" sz="1422">
                <a:solidFill>
                  <a:srgbClr val="1F2021"/>
                </a:solidFill>
              </a:rPr>
              <a:t>同时作用于</a:t>
            </a:r>
            <a:r>
              <a:rPr lang="en-US" altLang="zh-CN" sz="1422">
                <a:solidFill>
                  <a:srgbClr val="1F2021"/>
                </a:solidFill>
              </a:rPr>
              <a:t>5-HT</a:t>
            </a:r>
            <a:r>
              <a:rPr lang="zh-CN" altLang="en-US" sz="1422">
                <a:solidFill>
                  <a:srgbClr val="1F2021"/>
                </a:solidFill>
              </a:rPr>
              <a:t>转运体和</a:t>
            </a:r>
            <a:r>
              <a:rPr lang="en-US" altLang="zh-CN" sz="1422">
                <a:solidFill>
                  <a:srgbClr val="1F2021"/>
                </a:solidFill>
              </a:rPr>
              <a:t>5-HT</a:t>
            </a:r>
            <a:r>
              <a:rPr lang="zh-CN" altLang="en-US" sz="1422">
                <a:solidFill>
                  <a:srgbClr val="1F2021"/>
                </a:solidFill>
              </a:rPr>
              <a:t>受体。</a:t>
            </a:r>
            <a:endParaRPr lang="en-US" altLang="zh-CN" sz="1422">
              <a:solidFill>
                <a:srgbClr val="1F2021"/>
              </a:solidFill>
            </a:endParaRPr>
          </a:p>
          <a:p>
            <a:r>
              <a:rPr lang="zh-CN" altLang="en-US" sz="1422">
                <a:solidFill>
                  <a:srgbClr val="1F2021"/>
                </a:solidFill>
              </a:rPr>
              <a:t>对内分泌系统、性功能影响小。有改善认知的作用。</a:t>
            </a:r>
            <a:endParaRPr lang="zh-CN" altLang="en-US" sz="1422" dirty="0">
              <a:solidFill>
                <a:srgbClr val="1F2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33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351589" y="191877"/>
            <a:ext cx="6371907" cy="8805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accent1"/>
                </a:solidFill>
              </a:rPr>
              <a:t>常用抗抑郁药的不良反应发生率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670462"/>
              </p:ext>
            </p:extLst>
          </p:nvPr>
        </p:nvGraphicFramePr>
        <p:xfrm>
          <a:off x="1948339" y="1841628"/>
          <a:ext cx="8479308" cy="3467045"/>
        </p:xfrm>
        <a:graphic>
          <a:graphicData uri="http://schemas.openxmlformats.org/drawingml/2006/table">
            <a:tbl>
              <a:tblPr/>
              <a:tblGrid>
                <a:gridCol w="919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4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57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54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159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58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309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6436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2873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53077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504388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28281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179268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endParaRPr lang="zh-CN" altLang="en-US" sz="1000" b="0" i="0" u="none" strike="noStrike" dirty="0">
                        <a:solidFill>
                          <a:srgbClr val="002060"/>
                        </a:solidFill>
                        <a:latin typeface="黑体" panose="02010600030101010101" pitchFamily="49" charset="-122"/>
                        <a:ea typeface="黑体" panose="02010600030101010101" pitchFamily="49" charset="-122"/>
                      </a:endParaRP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中枢神经系统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抗胆碱能反应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心血管系统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胃肠症状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全身症状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8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困倦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失眠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头疼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震颤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口干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视物模糊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出汗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排尿延迟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头晕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高</a:t>
                      </a:r>
                    </a:p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血压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心动过速心悸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胃肠疼痛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恶心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呕吐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腹泻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便秘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神经过敏焦虑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疲劳感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皮炎皮疹 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2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镇静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体位低血压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494" marR="6494" marT="649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77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嗜睡 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494" marR="6494" marT="649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9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西酞普兰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艾司西酞普兰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4F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7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氟西汀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帕罗西汀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1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舍曲林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度洛西汀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3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chemeClr val="accent1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文拉法辛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C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 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B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*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defRPr>
                      </a:lvl9pPr>
                    </a:lstStyle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2060"/>
                          </a:solidFill>
                          <a:latin typeface="黑体" panose="02010600030101010101" pitchFamily="49" charset="-122"/>
                          <a:ea typeface="黑体" panose="02010600030101010101" pitchFamily="49" charset="-122"/>
                        </a:rPr>
                        <a:t>A </a:t>
                      </a:r>
                    </a:p>
                  </a:txBody>
                  <a:tcPr marL="6493" marR="6493" marT="4870" marB="0" anchor="ctr">
                    <a:lnL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848089" y="5264849"/>
            <a:ext cx="8568855" cy="2766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9pPr>
          </a:lstStyle>
          <a:p>
            <a:pPr defTabSz="650230" eaLnBrk="0" fontAlgn="base" hangingPunct="0">
              <a:spcAft>
                <a:spcPct val="0"/>
              </a:spcAft>
              <a:buClr>
                <a:srgbClr val="E75200"/>
              </a:buClr>
              <a:buNone/>
              <a:defRPr/>
            </a:pPr>
            <a:r>
              <a:rPr lang="en-US" altLang="zh-CN" sz="1198" kern="0" dirty="0"/>
              <a:t>*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&lt;5%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A-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&lt;9%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B-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10-30%</a:t>
            </a:r>
            <a:r>
              <a:rPr lang="zh-CN" altLang="en-US" sz="1198" kern="0" dirty="0"/>
              <a:t>；</a:t>
            </a:r>
            <a:r>
              <a:rPr lang="en-US" altLang="zh-CN" sz="1198" kern="0" dirty="0"/>
              <a:t>C-</a:t>
            </a:r>
            <a:r>
              <a:rPr lang="zh-CN" altLang="en-US" sz="1198" kern="0" dirty="0"/>
              <a:t>不良反应发生率</a:t>
            </a:r>
            <a:r>
              <a:rPr lang="en-US" altLang="zh-CN" sz="1198" kern="0" dirty="0"/>
              <a:t>31-49%</a:t>
            </a:r>
            <a:r>
              <a:rPr lang="zh-CN" altLang="en-US" sz="1198" kern="0" dirty="0"/>
              <a:t>。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709985" y="5472005"/>
            <a:ext cx="8929197" cy="39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Aft>
                <a:spcPct val="0"/>
              </a:spcAft>
              <a:buClr>
                <a:srgbClr val="E75200"/>
              </a:buClr>
              <a:buFont typeface="Wingdings" panose="05000000000000000000" pitchFamily="2" charset="2"/>
              <a:buNone/>
            </a:pPr>
            <a:r>
              <a:rPr lang="en-US" altLang="zh-CN" sz="999" dirty="0">
                <a:latin typeface="Arial" panose="020B0604020202020204" pitchFamily="34" charset="0"/>
              </a:rPr>
              <a:t>Lam RW. et al., </a:t>
            </a:r>
            <a:r>
              <a:rPr lang="en-US" altLang="zh-CN" sz="999" dirty="0">
                <a:latin typeface="Arial" panose="020B0604020202020204" pitchFamily="34" charset="0"/>
                <a:ea typeface="宋体" panose="02010600030101010101" pitchFamily="2" charset="-122"/>
              </a:rPr>
              <a:t>Canadian Network for Mood and Anxiety Treatments (CANMAT) clinical guidelines for the management of major depressive disorder in adults. III. </a:t>
            </a:r>
            <a:r>
              <a:rPr lang="en-US" altLang="zh-CN" sz="999" dirty="0" err="1">
                <a:latin typeface="Arial" panose="020B0604020202020204" pitchFamily="34" charset="0"/>
                <a:ea typeface="宋体" panose="02010600030101010101" pitchFamily="2" charset="-122"/>
              </a:rPr>
              <a:t>Pharmacotherapy</a:t>
            </a:r>
            <a:r>
              <a:rPr lang="en-US" altLang="zh-CN" sz="999" dirty="0" err="1">
                <a:latin typeface="Arial" panose="020B0604020202020204" pitchFamily="34" charset="0"/>
              </a:rPr>
              <a:t>J</a:t>
            </a:r>
            <a:r>
              <a:rPr lang="en-US" altLang="zh-CN" sz="999" dirty="0">
                <a:latin typeface="Arial" panose="020B0604020202020204" pitchFamily="34" charset="0"/>
              </a:rPr>
              <a:t> Affect </a:t>
            </a:r>
            <a:r>
              <a:rPr lang="en-US" altLang="zh-CN" sz="999" dirty="0" err="1">
                <a:latin typeface="Arial" panose="020B0604020202020204" pitchFamily="34" charset="0"/>
              </a:rPr>
              <a:t>Disord</a:t>
            </a:r>
            <a:r>
              <a:rPr lang="en-US" altLang="zh-CN" sz="999" dirty="0">
                <a:latin typeface="Arial" panose="020B0604020202020204" pitchFamily="34" charset="0"/>
              </a:rPr>
              <a:t>. 2009 Oct;117 </a:t>
            </a:r>
            <a:r>
              <a:rPr lang="en-US" altLang="zh-CN" sz="999" dirty="0" err="1">
                <a:latin typeface="Arial" panose="020B0604020202020204" pitchFamily="34" charset="0"/>
              </a:rPr>
              <a:t>Suppl</a:t>
            </a:r>
            <a:r>
              <a:rPr lang="en-US" altLang="zh-CN" sz="999" dirty="0">
                <a:latin typeface="Arial" panose="020B0604020202020204" pitchFamily="34" charset="0"/>
              </a:rPr>
              <a:t> 1:S26-43. </a:t>
            </a:r>
          </a:p>
        </p:txBody>
      </p:sp>
    </p:spTree>
    <p:extLst>
      <p:ext uri="{BB962C8B-B14F-4D97-AF65-F5344CB8AC3E}">
        <p14:creationId xmlns:p14="http://schemas.microsoft.com/office/powerpoint/2010/main" val="3307392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60402" y="245336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325115"/>
            <a:r>
              <a:rPr lang="zh-CN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抗抑郁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</a:t>
            </a:r>
            <a:r>
              <a:rPr lang="zh-CN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等级</a:t>
            </a:r>
            <a:r>
              <a:rPr lang="zh-CN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106958" y="2078849"/>
            <a:ext cx="8103616" cy="3640892"/>
          </a:xfrm>
          <a:prstGeom prst="roundRect">
            <a:avLst>
              <a:gd name="adj" fmla="val 4276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en-US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A</a:t>
            </a:r>
            <a:r>
              <a:rPr lang="zh-CN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级推荐药物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（五大类</a:t>
            </a:r>
            <a:r>
              <a:rPr lang="en-US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12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种）：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氟西汀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帕罗西汀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氟伏沙明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舍曲林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西酞普兰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艾司西酞普兰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文拉法辛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度洛西汀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米氮平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米那普仑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安非他酮</a:t>
            </a:r>
            <a:r>
              <a:rPr lang="en-US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 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阿戈美拉汀</a:t>
            </a:r>
            <a:endParaRPr lang="en-US" altLang="zh-CN" sz="2276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en-US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B</a:t>
            </a:r>
            <a:r>
              <a:rPr lang="zh-CN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级推荐药物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  <a:sym typeface="+mn-ea"/>
              </a:rPr>
              <a:t>（五大类</a:t>
            </a:r>
            <a:r>
              <a:rPr 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  <a:sym typeface="+mn-ea"/>
              </a:rPr>
              <a:t>9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  <a:sym typeface="+mn-ea"/>
              </a:rPr>
              <a:t>种）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：阿米替林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氯丙咪嗪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多塞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平、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丙咪嗪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马普替林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米安色林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曲唑酮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瑞波西汀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、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噻奈普汀</a:t>
            </a:r>
            <a:endParaRPr lang="en-US" altLang="zh-CN" sz="2276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en-US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C</a:t>
            </a:r>
            <a:r>
              <a:rPr lang="zh-CN" altLang="zh-CN" sz="2276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级推荐药物</a:t>
            </a:r>
            <a:r>
              <a:rPr lang="zh-CN" altLang="en-US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</a:t>
            </a:r>
            <a:r>
              <a:rPr lang="zh-CN" altLang="zh-CN" sz="2276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吗氯贝胺</a:t>
            </a:r>
          </a:p>
        </p:txBody>
      </p:sp>
    </p:spTree>
    <p:extLst>
      <p:ext uri="{BB962C8B-B14F-4D97-AF65-F5344CB8AC3E}">
        <p14:creationId xmlns:p14="http://schemas.microsoft.com/office/powerpoint/2010/main" val="1870704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2460402" y="245336"/>
            <a:ext cx="6023221" cy="880588"/>
          </a:xfrm>
          <a:prstGeom prst="rect">
            <a:avLst/>
          </a:prstGeom>
        </p:spPr>
        <p:txBody>
          <a:bodyPr vert="horz" wrap="square" lIns="91435" tIns="45717" rIns="91435" bIns="45717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325115"/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其他药物</a:t>
            </a:r>
            <a:r>
              <a:rPr lang="zh-CN" altLang="zh-CN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106833" y="2078910"/>
            <a:ext cx="7921190" cy="3509771"/>
          </a:xfrm>
          <a:prstGeom prst="roundRect">
            <a:avLst>
              <a:gd name="adj" fmla="val 4276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中成药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：圣约翰草提取物片、疏肝解郁胶囊、巴戟天寡糖胶囊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306150" indent="-243836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/>
              <a:buChar char="•"/>
              <a:defRPr/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不予</a:t>
            </a:r>
            <a:r>
              <a:rPr lang="zh-CN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推荐</a:t>
            </a:r>
            <a:r>
              <a:rPr lang="zh-CN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：</a:t>
            </a: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氟哌噻吨美利曲辛片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说明书适应症：轻、中度抑郁和焦虑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eaLnBrk="0" hangingPunct="0">
              <a:lnSpc>
                <a:spcPct val="140000"/>
              </a:lnSpc>
              <a:spcAft>
                <a:spcPts val="356"/>
              </a:spcAft>
              <a:defRPr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欧、美、日均已撤市             </a:t>
            </a: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可能引起严重不良反应</a:t>
            </a:r>
            <a:endParaRPr lang="en-US" altLang="zh-CN" sz="2400" u="sng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  <a:p>
            <a:pPr marL="505734" indent="-186490" defTabSz="325115" eaLnBrk="0" fontAlgn="base" hangingPunct="0">
              <a:lnSpc>
                <a:spcPct val="140000"/>
              </a:lnSpc>
              <a:spcBef>
                <a:spcPct val="0"/>
              </a:spcBef>
              <a:spcAft>
                <a:spcPts val="356"/>
              </a:spcAft>
              <a:defRPr/>
            </a:pP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疗效不持久、撤药反应大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       </a:t>
            </a:r>
            <a:r>
              <a:rPr lang="zh-CN" altLang="en-US" sz="2400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0030101010101" pitchFamily="49" charset="-122"/>
              </a:rPr>
              <a:t>缺乏严谨的循证证据</a:t>
            </a:r>
            <a:endParaRPr lang="zh-CN" altLang="en-US" sz="2400" b="1" u="sng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0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2051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373670" y="260648"/>
            <a:ext cx="6963844" cy="660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BlissLight" pitchFamily="2" charset="0"/>
                <a:ea typeface="黑体" panose="02010600030101010101" pitchFamily="49" charset="-122"/>
              </a:rPr>
              <a:t>21</a:t>
            </a:r>
            <a:r>
              <a:rPr lang="zh-CN" altLang="en-US" dirty="0">
                <a:latin typeface="BlissLight" pitchFamily="2" charset="0"/>
                <a:ea typeface="黑体" panose="02010600030101010101" pitchFamily="49" charset="-122"/>
              </a:rPr>
              <a:t>种抗抑郁药的网状分析图  </a:t>
            </a:r>
            <a:r>
              <a:rPr lang="zh-CN" altLang="en-US" sz="1707" dirty="0">
                <a:latin typeface="BlissLight" pitchFamily="2" charset="0"/>
                <a:ea typeface="黑体" panose="02010600030101010101" pitchFamily="49" charset="-122"/>
              </a:rPr>
              <a:t>有效性</a:t>
            </a:r>
            <a:endParaRPr lang="en-US" altLang="zh-CN" dirty="0">
              <a:latin typeface="BlissLight" pitchFamily="2" charset="0"/>
              <a:ea typeface="黑体" panose="02010600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41822" y="4965176"/>
            <a:ext cx="2304255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3836" indent="-243836"/>
            <a:r>
              <a:rPr lang="zh-CN" altLang="en-US" sz="1280" b="1" dirty="0">
                <a:solidFill>
                  <a:schemeClr val="accent1"/>
                </a:solidFill>
              </a:rPr>
              <a:t>线条粗细</a:t>
            </a:r>
            <a:r>
              <a:rPr lang="zh-CN" altLang="en-US" sz="1280" b="1" dirty="0"/>
              <a:t>表示</a:t>
            </a:r>
            <a:r>
              <a:rPr lang="zh-CN" altLang="en-US" sz="1280" b="1" dirty="0">
                <a:solidFill>
                  <a:schemeClr val="accent1"/>
                </a:solidFill>
              </a:rPr>
              <a:t>研究数量</a:t>
            </a:r>
            <a:r>
              <a:rPr lang="zh-CN" altLang="en-US" sz="1280" b="1" dirty="0"/>
              <a:t>的多少</a:t>
            </a:r>
            <a:endParaRPr lang="en-US" altLang="zh-CN" sz="1280" b="1" dirty="0"/>
          </a:p>
          <a:p>
            <a:pPr marL="243836" indent="-243836"/>
            <a:r>
              <a:rPr lang="zh-CN" altLang="en-US" sz="1280" b="1" dirty="0">
                <a:solidFill>
                  <a:schemeClr val="accent1"/>
                </a:solidFill>
              </a:rPr>
              <a:t>圆圈大小</a:t>
            </a:r>
            <a:r>
              <a:rPr lang="zh-CN" altLang="en-US" sz="1280" b="1" dirty="0"/>
              <a:t>表示</a:t>
            </a:r>
            <a:r>
              <a:rPr lang="zh-CN" altLang="en-US" sz="1280" b="1" dirty="0">
                <a:solidFill>
                  <a:schemeClr val="accent1"/>
                </a:solidFill>
              </a:rPr>
              <a:t>受试者人数</a:t>
            </a:r>
            <a:r>
              <a:rPr lang="zh-CN" altLang="en-US" sz="1280" b="1" dirty="0"/>
              <a:t>多少</a:t>
            </a:r>
          </a:p>
        </p:txBody>
      </p:sp>
      <p:pic>
        <p:nvPicPr>
          <p:cNvPr id="6" name="图片 5" descr="微信图片_201810152045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630" y="1739217"/>
            <a:ext cx="5571088" cy="4045249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357985" y="5765878"/>
            <a:ext cx="3448380" cy="26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99" dirty="0">
                <a:latin typeface="Arial" panose="020B0604020202020204" pitchFamily="34" charset="0"/>
              </a:rPr>
              <a:t>Cipriani et al., Lancet. 2018; 391(10128):1357-1366.</a:t>
            </a:r>
            <a:endParaRPr lang="en-US" altLang="en-US" sz="1099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02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78894" y="260648"/>
            <a:ext cx="6963844" cy="660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BlissLight" pitchFamily="2" charset="0"/>
                <a:ea typeface="黑体" panose="02010600030101010101" pitchFamily="49" charset="-122"/>
              </a:rPr>
              <a:t>21</a:t>
            </a:r>
            <a:r>
              <a:rPr lang="zh-CN" altLang="en-US" dirty="0">
                <a:latin typeface="BlissLight" pitchFamily="2" charset="0"/>
                <a:ea typeface="黑体" panose="02010600030101010101" pitchFamily="49" charset="-122"/>
              </a:rPr>
              <a:t>种抗抑郁药的疗效及耐受性坐标图</a:t>
            </a:r>
            <a:endParaRPr lang="en-US" altLang="zh-CN" dirty="0">
              <a:latin typeface="BlissLight" pitchFamily="2" charset="0"/>
              <a:ea typeface="黑体" panose="02010600030101010101" pitchFamily="49" charset="-122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357985" y="5630845"/>
            <a:ext cx="3448380" cy="26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BlissLight" pitchFamily="2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99" dirty="0">
                <a:latin typeface="Arial" panose="020B0604020202020204" pitchFamily="34" charset="0"/>
              </a:rPr>
              <a:t>Cipriani et al., Lancet. 2018; 391(10128):1357-1366.</a:t>
            </a:r>
            <a:endParaRPr lang="en-US" altLang="en-US" sz="1099" dirty="0">
              <a:latin typeface="Arial" panose="020B0604020202020204" pitchFamily="34" charset="0"/>
            </a:endParaRPr>
          </a:p>
        </p:txBody>
      </p:sp>
      <p:pic>
        <p:nvPicPr>
          <p:cNvPr id="6" name="图片 5" descr="微信图片_201810152005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1484784"/>
            <a:ext cx="5577000" cy="396226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990616" y="1995241"/>
            <a:ext cx="2497877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3836" indent="-243836"/>
            <a:r>
              <a:rPr lang="zh-CN" altLang="en-US" sz="1280" b="1" dirty="0">
                <a:solidFill>
                  <a:srgbClr val="FE67BE"/>
                </a:solidFill>
              </a:rPr>
              <a:t>1.阿戈美拉汀</a:t>
            </a:r>
            <a:r>
              <a:rPr lang="zh-CN" altLang="en-US" sz="1280" dirty="0"/>
              <a:t> </a:t>
            </a:r>
            <a:r>
              <a:rPr lang="en-US" altLang="zh-CN" sz="1280" dirty="0"/>
              <a:t>2. </a:t>
            </a:r>
            <a:r>
              <a:rPr lang="zh-CN" altLang="en-US" sz="1280" dirty="0"/>
              <a:t>阿米替林 </a:t>
            </a:r>
            <a:endParaRPr lang="en-US" altLang="zh-CN" sz="1280" dirty="0"/>
          </a:p>
          <a:p>
            <a:pPr marL="243836" indent="-243836"/>
            <a:r>
              <a:rPr lang="zh-CN" altLang="en-US" sz="1280" b="1" dirty="0">
                <a:solidFill>
                  <a:srgbClr val="FE67BE"/>
                </a:solidFill>
              </a:rPr>
              <a:t>3. 安非他酮    </a:t>
            </a:r>
            <a:r>
              <a:rPr lang="en-US" altLang="zh-CN" sz="1280" dirty="0"/>
              <a:t>4. </a:t>
            </a:r>
            <a:r>
              <a:rPr lang="zh-CN" altLang="en-US" sz="1280" dirty="0"/>
              <a:t>西酞普兰 </a:t>
            </a:r>
            <a:endParaRPr lang="en-US" altLang="zh-CN" sz="1280" dirty="0"/>
          </a:p>
          <a:p>
            <a:pPr marL="243836" indent="-243836"/>
            <a:r>
              <a:rPr lang="zh-CN" altLang="en-US" sz="1280" b="1" dirty="0">
                <a:solidFill>
                  <a:srgbClr val="00ADEE"/>
                </a:solidFill>
              </a:rPr>
              <a:t>5. 氯米帕明    </a:t>
            </a:r>
            <a:r>
              <a:rPr lang="en-US" altLang="zh-CN" sz="1280" dirty="0"/>
              <a:t>6. </a:t>
            </a:r>
            <a:r>
              <a:rPr lang="zh-CN" altLang="en-US" sz="1280" dirty="0"/>
              <a:t>去甲文拉法辛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7. </a:t>
            </a:r>
            <a:r>
              <a:rPr lang="zh-CN" altLang="en-US" sz="1280" dirty="0"/>
              <a:t>度洛西汀    </a:t>
            </a:r>
            <a:r>
              <a:rPr lang="en-US" altLang="zh-CN" sz="1280" b="1" dirty="0">
                <a:solidFill>
                  <a:srgbClr val="FE67BE"/>
                </a:solidFill>
              </a:rPr>
              <a:t>8. </a:t>
            </a:r>
            <a:r>
              <a:rPr lang="zh-CN" altLang="en-US" sz="1280" b="1" dirty="0">
                <a:solidFill>
                  <a:srgbClr val="FE67BE"/>
                </a:solidFill>
              </a:rPr>
              <a:t>艾司西酞普兰 </a:t>
            </a:r>
            <a:endParaRPr lang="en-US" altLang="zh-CN" sz="1280" b="1" dirty="0">
              <a:solidFill>
                <a:srgbClr val="FE67BE"/>
              </a:solidFill>
            </a:endParaRPr>
          </a:p>
          <a:p>
            <a:pPr marL="243836" indent="-243836"/>
            <a:r>
              <a:rPr lang="en-US" altLang="zh-CN" sz="1280" dirty="0"/>
              <a:t>9. </a:t>
            </a:r>
            <a:r>
              <a:rPr lang="zh-CN" altLang="en-US" sz="1280" dirty="0"/>
              <a:t>氟西汀       </a:t>
            </a:r>
            <a:r>
              <a:rPr lang="zh-CN" altLang="en-US" sz="1280" b="1" dirty="0">
                <a:solidFill>
                  <a:srgbClr val="00ADEE"/>
                </a:solidFill>
              </a:rPr>
              <a:t> 10. 氟伏沙明</a:t>
            </a:r>
            <a:r>
              <a:rPr lang="zh-CN" altLang="en-US" sz="1280" dirty="0"/>
              <a:t>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11. </a:t>
            </a:r>
            <a:r>
              <a:rPr lang="zh-CN" altLang="en-US" sz="1280" dirty="0"/>
              <a:t>左旋米那普仑 </a:t>
            </a:r>
            <a:r>
              <a:rPr lang="en-US" altLang="zh-CN" sz="1280" dirty="0"/>
              <a:t>12. </a:t>
            </a:r>
            <a:r>
              <a:rPr lang="zh-CN" altLang="en-US" sz="1280" dirty="0"/>
              <a:t>米那普仑</a:t>
            </a:r>
            <a:endParaRPr lang="en-US" altLang="zh-CN" sz="1280" dirty="0"/>
          </a:p>
          <a:p>
            <a:pPr marL="243836" indent="-243836"/>
            <a:r>
              <a:rPr lang="zh-CN" altLang="en-US" sz="1280" dirty="0"/>
              <a:t> </a:t>
            </a:r>
            <a:r>
              <a:rPr lang="en-US" altLang="zh-CN" sz="1280" dirty="0"/>
              <a:t>13. </a:t>
            </a:r>
            <a:r>
              <a:rPr lang="zh-CN" altLang="en-US" sz="1280" dirty="0"/>
              <a:t>米氮平     </a:t>
            </a:r>
            <a:r>
              <a:rPr lang="en-US" altLang="zh-CN" sz="1280" dirty="0"/>
              <a:t>14. </a:t>
            </a:r>
            <a:r>
              <a:rPr lang="zh-CN" altLang="en-US" sz="1280" dirty="0"/>
              <a:t>萘法唑酮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15. </a:t>
            </a:r>
            <a:r>
              <a:rPr lang="zh-CN" altLang="en-US" sz="1280" dirty="0"/>
              <a:t>帕罗西汀 </a:t>
            </a:r>
            <a:r>
              <a:rPr lang="en-US" altLang="zh-CN" sz="1280" b="1" dirty="0">
                <a:solidFill>
                  <a:srgbClr val="00ADEE"/>
                </a:solidFill>
              </a:rPr>
              <a:t>16. </a:t>
            </a:r>
            <a:r>
              <a:rPr lang="zh-CN" altLang="en-US" sz="1280" b="1" dirty="0">
                <a:solidFill>
                  <a:srgbClr val="00ADEE"/>
                </a:solidFill>
              </a:rPr>
              <a:t>瑞波西汀 </a:t>
            </a:r>
            <a:endParaRPr lang="en-US" altLang="zh-CN" sz="1280" b="1" dirty="0">
              <a:solidFill>
                <a:srgbClr val="00ADEE"/>
              </a:solidFill>
            </a:endParaRPr>
          </a:p>
          <a:p>
            <a:pPr marL="243836" indent="-243836"/>
            <a:r>
              <a:rPr lang="en-US" altLang="zh-CN" sz="1280" dirty="0"/>
              <a:t>17. </a:t>
            </a:r>
            <a:r>
              <a:rPr lang="zh-CN" altLang="en-US" sz="1280" dirty="0"/>
              <a:t>舍曲林      </a:t>
            </a:r>
            <a:r>
              <a:rPr lang="zh-CN" altLang="en-US" sz="1280" b="1" dirty="0">
                <a:solidFill>
                  <a:srgbClr val="00ADEE"/>
                </a:solidFill>
              </a:rPr>
              <a:t>18. 曲唑酮</a:t>
            </a:r>
            <a:r>
              <a:rPr lang="zh-CN" altLang="en-US" sz="1280" dirty="0"/>
              <a:t> </a:t>
            </a:r>
            <a:endParaRPr lang="en-US" altLang="zh-CN" sz="1280" dirty="0"/>
          </a:p>
          <a:p>
            <a:pPr marL="243836" indent="-243836"/>
            <a:r>
              <a:rPr lang="en-US" altLang="zh-CN" sz="1280" dirty="0"/>
              <a:t>19. </a:t>
            </a:r>
            <a:r>
              <a:rPr lang="zh-CN" altLang="en-US" sz="1280" dirty="0"/>
              <a:t>文拉法辛 </a:t>
            </a:r>
            <a:r>
              <a:rPr lang="en-US" altLang="zh-CN" sz="1280" dirty="0"/>
              <a:t>20. </a:t>
            </a:r>
            <a:r>
              <a:rPr lang="zh-CN" altLang="en-US" sz="1280" dirty="0"/>
              <a:t>维拉唑酮 </a:t>
            </a:r>
            <a:endParaRPr lang="en-US" altLang="zh-CN" sz="1280" dirty="0"/>
          </a:p>
          <a:p>
            <a:pPr marL="243836" indent="-243836"/>
            <a:r>
              <a:rPr lang="en-US" altLang="zh-CN" sz="1280" b="1" dirty="0">
                <a:solidFill>
                  <a:srgbClr val="FE67BE"/>
                </a:solidFill>
              </a:rPr>
              <a:t>21. </a:t>
            </a:r>
            <a:r>
              <a:rPr lang="zh-CN" altLang="en-US" sz="1280" b="1" dirty="0">
                <a:solidFill>
                  <a:srgbClr val="FE67BE"/>
                </a:solidFill>
              </a:rPr>
              <a:t>伏硫西汀</a:t>
            </a:r>
          </a:p>
        </p:txBody>
      </p:sp>
    </p:spTree>
    <p:extLst>
      <p:ext uri="{BB962C8B-B14F-4D97-AF65-F5344CB8AC3E}">
        <p14:creationId xmlns:p14="http://schemas.microsoft.com/office/powerpoint/2010/main" val="1679701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 txBox="1">
            <a:spLocks/>
          </p:cNvSpPr>
          <p:nvPr/>
        </p:nvSpPr>
        <p:spPr>
          <a:xfrm>
            <a:off x="2423597" y="116632"/>
            <a:ext cx="6023221" cy="880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综合比较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306784" y="2081384"/>
            <a:ext cx="7743313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6055" indent="-186055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1pPr>
            <a:lvl2pPr marL="742950" indent="-28575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2pPr>
            <a:lvl3pPr marL="11430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3pPr>
            <a:lvl4pPr marL="16002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4pPr>
            <a:lvl5pPr marL="20574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9pPr>
          </a:lstStyle>
          <a:p>
            <a:pPr>
              <a:buFontTx/>
              <a:buChar char="•"/>
            </a:pPr>
            <a:r>
              <a:rPr lang="zh-CN" altLang="en-US" sz="2560" b="0" dirty="0"/>
              <a:t>阿戈美拉汀、艾司西酞普兰、伏硫西汀</a:t>
            </a:r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在有效性和耐受性上可达到最佳平衡，是中、重度抑郁症早期治疗的</a:t>
            </a:r>
            <a:r>
              <a:rPr lang="zh-CN" altLang="en-US" sz="2560" u="sng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最佳选择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306779" y="3582622"/>
            <a:ext cx="7644874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6055" indent="-186055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1pPr>
            <a:lvl2pPr marL="742950" indent="-28575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2pPr>
            <a:lvl3pPr marL="11430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3pPr>
            <a:lvl4pPr marL="16002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4pPr>
            <a:lvl5pPr marL="20574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Char char="•"/>
            </a:pPr>
            <a:r>
              <a:rPr lang="zh-CN" altLang="en-US" sz="2560" dirty="0">
                <a:solidFill>
                  <a:schemeClr val="tx1"/>
                </a:solidFill>
                <a:latin typeface="隶书" panose="02010509060101010101" pitchFamily="49" charset="-122"/>
              </a:rPr>
              <a:t>阿米替林和文拉法辛</a:t>
            </a:r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虽然有效性好，但耐受性差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357990" y="4453119"/>
            <a:ext cx="7440591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6055" indent="-186055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1pPr>
            <a:lvl2pPr marL="742950" indent="-28575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2pPr>
            <a:lvl3pPr marL="11430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3pPr>
            <a:lvl4pPr marL="16002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4pPr>
            <a:lvl5pPr marL="2057400" indent="-228600"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rgbClr val="FF0066"/>
                </a:solidFill>
                <a:latin typeface="Helvetica" panose="020B0604020202030204" pitchFamily="34" charset="0"/>
                <a:ea typeface="隶书" panose="02010509060101010101" pitchFamily="49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Char char="•"/>
            </a:pPr>
            <a:r>
              <a:rPr lang="zh-CN" altLang="en-US" sz="2560" dirty="0">
                <a:solidFill>
                  <a:srgbClr val="00ADEE"/>
                </a:solidFill>
                <a:latin typeface="隶书" panose="02010509060101010101" pitchFamily="49" charset="-122"/>
              </a:rPr>
              <a:t>瑞波西汀、氟伏沙明、曲唑酮</a:t>
            </a:r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为有效性和耐受性均较差的药物，</a:t>
            </a:r>
            <a:r>
              <a:rPr lang="zh-CN" altLang="en-US" sz="2560" u="sng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不宜用于</a:t>
            </a:r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急性期的抑郁患者</a:t>
            </a:r>
          </a:p>
        </p:txBody>
      </p:sp>
    </p:spTree>
    <p:extLst>
      <p:ext uri="{BB962C8B-B14F-4D97-AF65-F5344CB8AC3E}">
        <p14:creationId xmlns:p14="http://schemas.microsoft.com/office/powerpoint/2010/main" val="593685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2407738" y="116632"/>
            <a:ext cx="6023221" cy="880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抗抑郁药：对病人的解释</a:t>
            </a:r>
          </a:p>
        </p:txBody>
      </p:sp>
      <p:sp>
        <p:nvSpPr>
          <p:cNvPr id="5" name="TextBox 31"/>
          <p:cNvSpPr txBox="1"/>
          <p:nvPr/>
        </p:nvSpPr>
        <p:spPr>
          <a:xfrm>
            <a:off x="1935824" y="1704514"/>
            <a:ext cx="6967051" cy="3461383"/>
          </a:xfrm>
          <a:prstGeom prst="rect">
            <a:avLst/>
          </a:prstGeom>
          <a:noFill/>
          <a:ln w="9525">
            <a:noFill/>
          </a:ln>
        </p:spPr>
        <p:txBody>
          <a:bodyPr wrap="square" lIns="138733" tIns="69367" rIns="138733" bIns="69367">
            <a:spAutoFit/>
          </a:bodyPr>
          <a:lstStyle/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抗抑郁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疗效</a:t>
            </a:r>
            <a:r>
              <a:rPr lang="en-US" altLang="zh-CN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2-4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周才出现，而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副作用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出现较早，但可随治疗进程减轻，并完全消失</a:t>
            </a:r>
            <a:endParaRPr lang="en-US" altLang="zh-CN" sz="199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最初用药</a:t>
            </a:r>
            <a:r>
              <a:rPr lang="en-US" altLang="zh-CN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2-4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周，家属谨防患者自杀</a:t>
            </a:r>
            <a:endParaRPr lang="en-US" altLang="zh-CN" sz="199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服药期间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不要饮酒</a:t>
            </a:r>
            <a:endParaRPr lang="en-US" altLang="zh-CN" sz="1998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抑郁症是慢性病，加药、减药、停药需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遵医嘱</a:t>
            </a:r>
            <a:endParaRPr lang="en-US" altLang="zh-CN" sz="1998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即使症状缓解，也不可私自停药</a:t>
            </a:r>
            <a:endParaRPr lang="en-US" altLang="zh-CN" sz="1998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8737" indent="-258737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自行中断服药，复发风险大幅增加，</a:t>
            </a:r>
            <a:r>
              <a:rPr lang="zh-CN" altLang="en-US" sz="199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反复复发导致难治</a:t>
            </a:r>
            <a:endParaRPr lang="en-US" altLang="zh-CN" sz="1998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534400" y="5624468"/>
            <a:ext cx="2133600" cy="273643"/>
          </a:xfrm>
        </p:spPr>
        <p:txBody>
          <a:bodyPr/>
          <a:lstStyle/>
          <a:p>
            <a:fld id="{8961FD41-A0E4-414C-A973-C8EC8DF1BF61}" type="slidenum">
              <a:rPr lang="zh-CN" altLang="en-US" sz="1198">
                <a:solidFill>
                  <a:srgbClr val="000000">
                    <a:tint val="75000"/>
                  </a:srgbClr>
                </a:solidFill>
              </a:rPr>
              <a:pPr/>
              <a:t>22</a:t>
            </a:fld>
            <a:endParaRPr lang="zh-CN" altLang="en-US" sz="1198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66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99392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dirty="0"/>
              <a:t>处方审核举例</a:t>
            </a:r>
          </a:p>
        </p:txBody>
      </p:sp>
      <p:sp>
        <p:nvSpPr>
          <p:cNvPr id="12" name="椭圆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181605" y="1692280"/>
            <a:ext cx="809625" cy="809625"/>
          </a:xfrm>
          <a:prstGeom prst="ellipse">
            <a:avLst/>
          </a:prstGeom>
          <a:solidFill>
            <a:srgbClr val="42ACA8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举例</a:t>
            </a:r>
          </a:p>
        </p:txBody>
      </p:sp>
      <p:sp>
        <p:nvSpPr>
          <p:cNvPr id="13" name="椭圆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8763" y="2209805"/>
            <a:ext cx="1890712" cy="18891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 cmpd="sng">
            <a:solidFill>
              <a:srgbClr val="59687F">
                <a:lumMod val="60000"/>
                <a:lumOff val="40000"/>
              </a:srgbClr>
            </a:solidFill>
            <a:round/>
          </a:ln>
        </p:spPr>
        <p:txBody>
          <a:bodyPr anchor="ctr">
            <a:norm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9pPr>
          </a:lstStyle>
          <a:p>
            <a:pPr algn="ctr">
              <a:defRPr/>
            </a:pPr>
            <a:r>
              <a:rPr lang="zh-CN" altLang="en-US" sz="240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抗抑郁剂重复使用</a:t>
            </a:r>
          </a:p>
        </p:txBody>
      </p:sp>
      <p:sp>
        <p:nvSpPr>
          <p:cNvPr id="14" name="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91230" y="1589093"/>
            <a:ext cx="3351213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适应症：</a:t>
            </a:r>
            <a:r>
              <a:rPr lang="zh-CN" altLang="en-US" sz="200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抑郁症</a:t>
            </a:r>
            <a:endParaRPr lang="en-US" altLang="zh-CN" sz="200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处方：</a:t>
            </a: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阿戈美拉汀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25mg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QN+     </a:t>
            </a:r>
            <a:r>
              <a:rPr lang="zh-CN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氟西汀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20mg QD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5" y="3800480"/>
            <a:ext cx="809625" cy="809625"/>
          </a:xfrm>
          <a:prstGeom prst="ellipse">
            <a:avLst/>
          </a:prstGeom>
          <a:solidFill>
            <a:srgbClr val="FAB30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</a:t>
            </a:r>
          </a:p>
        </p:txBody>
      </p:sp>
      <p:cxnSp>
        <p:nvCxnSpPr>
          <p:cNvPr id="16" name="肘形连接符 17"/>
          <p:cNvCxnSpPr>
            <a:cxnSpLocks noChangeShapeType="1"/>
            <a:stCxn id="13" idx="6"/>
            <a:endCxn id="12" idx="2"/>
          </p:cNvCxnSpPr>
          <p:nvPr>
            <p:custDataLst>
              <p:tags r:id="rId5"/>
            </p:custDataLst>
          </p:nvPr>
        </p:nvCxnSpPr>
        <p:spPr bwMode="auto">
          <a:xfrm flipV="1">
            <a:off x="4689480" y="2097093"/>
            <a:ext cx="492125" cy="10572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肘形连接符 19"/>
          <p:cNvCxnSpPr>
            <a:cxnSpLocks noChangeShapeType="1"/>
            <a:stCxn id="13" idx="6"/>
            <a:endCxn id="15" idx="2"/>
          </p:cNvCxnSpPr>
          <p:nvPr>
            <p:custDataLst>
              <p:tags r:id="rId6"/>
            </p:custDataLst>
          </p:nvPr>
        </p:nvCxnSpPr>
        <p:spPr bwMode="auto">
          <a:xfrm>
            <a:off x="4689480" y="3154363"/>
            <a:ext cx="492125" cy="105251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991230" y="3268668"/>
            <a:ext cx="33512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阿戈美拉汀和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氟西汀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都是抗抑郁药。</a:t>
            </a:r>
            <a:endParaRPr lang="en-US" altLang="zh-CN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若合用，必须嘱托标注：难治性或交叉换药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5423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073"/>
          <p:cNvSpPr txBox="1">
            <a:spLocks noChangeArrowheads="1"/>
          </p:cNvSpPr>
          <p:nvPr/>
        </p:nvSpPr>
        <p:spPr bwMode="auto">
          <a:xfrm>
            <a:off x="2207573" y="2492901"/>
            <a:ext cx="79533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zh-CN" altLang="en-US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失眠</a:t>
            </a:r>
            <a:r>
              <a:rPr lang="zh-CN" altLang="zh-CN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的</a:t>
            </a:r>
            <a:r>
              <a:rPr lang="zh-CN" altLang="en-US" sz="5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药物治疗学</a:t>
            </a:r>
            <a:endParaRPr lang="zh-CN" altLang="zh-CN" sz="5400" b="1" dirty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6873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 noChangeArrowheads="1"/>
          </p:cNvSpPr>
          <p:nvPr>
            <p:ph type="title"/>
          </p:nvPr>
        </p:nvSpPr>
        <p:spPr>
          <a:xfrm>
            <a:off x="2351589" y="188640"/>
            <a:ext cx="5915025" cy="677466"/>
          </a:xfrm>
        </p:spPr>
        <p:txBody>
          <a:bodyPr/>
          <a:lstStyle/>
          <a:p>
            <a:pPr algn="ctr"/>
            <a:r>
              <a:rPr lang="zh-CN" altLang="en-US" sz="3600" b="1" dirty="0">
                <a:latin typeface="微软雅黑" pitchFamily="34" charset="-122"/>
                <a:ea typeface="微软雅黑" pitchFamily="34" charset="-122"/>
              </a:rPr>
              <a:t>失眠的药物治疗原则</a:t>
            </a:r>
            <a:endParaRPr lang="zh-CN" altLang="en-US" sz="3600" dirty="0"/>
          </a:p>
        </p:txBody>
      </p:sp>
      <p:sp>
        <p:nvSpPr>
          <p:cNvPr id="29699" name="内容占位符 2"/>
          <p:cNvSpPr>
            <a:spLocks noGrp="1" noChangeArrowheads="1"/>
          </p:cNvSpPr>
          <p:nvPr>
            <p:ph idx="1"/>
          </p:nvPr>
        </p:nvSpPr>
        <p:spPr>
          <a:xfrm>
            <a:off x="2477598" y="1808820"/>
            <a:ext cx="7452828" cy="32635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基本原则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CBT-</a:t>
            </a:r>
            <a:r>
              <a:rPr lang="en-US" altLang="zh-CN" sz="1800" dirty="0" err="1">
                <a:latin typeface="微软雅黑" pitchFamily="34" charset="-122"/>
                <a:ea typeface="微软雅黑" pitchFamily="34" charset="-122"/>
              </a:rPr>
              <a:t>i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为基础  </a:t>
            </a:r>
            <a:r>
              <a:rPr lang="zh-CN" altLang="en-US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对因治疗   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适宜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个体化  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按需 间断 足量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endParaRPr lang="en-US" altLang="zh-CN" sz="2700" b="1" dirty="0"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理想药物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无躯体依赖  </a:t>
            </a:r>
            <a:r>
              <a:rPr lang="zh-CN" altLang="en-US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不破坏睡眠结构 </a:t>
            </a:r>
            <a:r>
              <a:rPr lang="en-US" altLang="zh-CN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药物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-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药物相互作用少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3136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1367050"/>
              </p:ext>
            </p:extLst>
          </p:nvPr>
        </p:nvGraphicFramePr>
        <p:xfrm>
          <a:off x="2495600" y="1412776"/>
          <a:ext cx="648072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本占位符 4"/>
          <p:cNvSpPr txBox="1">
            <a:spLocks/>
          </p:cNvSpPr>
          <p:nvPr/>
        </p:nvSpPr>
        <p:spPr>
          <a:xfrm>
            <a:off x="4871864" y="5993693"/>
            <a:ext cx="5557140" cy="20814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lang="en-US" altLang="zh-CN" sz="825" dirty="0"/>
              <a:t>1.</a:t>
            </a:r>
            <a:r>
              <a:rPr lang="zh-CN" altLang="en-US" sz="825" dirty="0"/>
              <a:t>中华医学会神经病学分会睡眠障碍学组</a:t>
            </a:r>
            <a:r>
              <a:rPr lang="en-US" altLang="zh-CN" sz="825" dirty="0"/>
              <a:t>. </a:t>
            </a:r>
            <a:r>
              <a:rPr lang="zh-CN" altLang="en-US" sz="825" dirty="0"/>
              <a:t>中华神经科杂志</a:t>
            </a:r>
            <a:r>
              <a:rPr lang="en-US" altLang="zh-CN" sz="825" dirty="0"/>
              <a:t>. 2012;45(7):534-40.</a:t>
            </a:r>
            <a:endParaRPr lang="zh-CN" altLang="en-US" sz="825" dirty="0"/>
          </a:p>
        </p:txBody>
      </p:sp>
      <p:sp>
        <p:nvSpPr>
          <p:cNvPr id="6" name="标题 1"/>
          <p:cNvSpPr txBox="1">
            <a:spLocks noChangeArrowheads="1"/>
          </p:cNvSpPr>
          <p:nvPr/>
        </p:nvSpPr>
        <p:spPr>
          <a:xfrm>
            <a:off x="1458517" y="16024"/>
            <a:ext cx="5915025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 dirty="0">
                <a:latin typeface="微软雅黑" pitchFamily="34" charset="-122"/>
                <a:ea typeface="微软雅黑" pitchFamily="34" charset="-122"/>
              </a:rPr>
              <a:t>镇静催眠药物分类</a:t>
            </a:r>
            <a:endParaRPr lang="zh-CN" altLang="en-US" sz="3600" dirty="0"/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8065976" y="2514344"/>
            <a:ext cx="1575176" cy="935828"/>
            <a:chOff x="4320" y="1152"/>
            <a:chExt cx="414" cy="402"/>
          </a:xfrm>
        </p:grpSpPr>
        <p:sp>
          <p:nvSpPr>
            <p:cNvPr id="8" name="AutoShape 10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009DD9"/>
                </a:gs>
                <a:gs pos="100000">
                  <a:srgbClr val="009DD9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solidFill>
                  <a:srgbClr val="000000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9DD9">
                    <a:gamma/>
                    <a:tint val="48627"/>
                    <a:invGamma/>
                  </a:srgbClr>
                </a:gs>
                <a:gs pos="50000">
                  <a:srgbClr val="009DD9">
                    <a:alpha val="0"/>
                  </a:srgbClr>
                </a:gs>
                <a:gs pos="100000">
                  <a:srgbClr val="009DD9">
                    <a:gamma/>
                    <a:tint val="48627"/>
                    <a:invGamma/>
                  </a:srgb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350">
                <a:solidFill>
                  <a:srgbClr val="000000"/>
                </a:solidFill>
              </a:endParaRPr>
            </a:p>
          </p:txBody>
        </p:sp>
      </p:grpSp>
      <p:sp>
        <p:nvSpPr>
          <p:cNvPr id="10" name="TextBox 521"/>
          <p:cNvSpPr txBox="1">
            <a:spLocks noChangeArrowheads="1"/>
          </p:cNvSpPr>
          <p:nvPr/>
        </p:nvSpPr>
        <p:spPr bwMode="auto">
          <a:xfrm>
            <a:off x="8125272" y="2552708"/>
            <a:ext cx="1575176" cy="81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苯二氮䓬类和非苯二氮䓬类合称为苯二氮䓬受体激动剂</a:t>
            </a:r>
            <a:r>
              <a:rPr lang="en-US" altLang="zh-CN" sz="1050" dirty="0">
                <a:solidFill>
                  <a:schemeClr val="bg1"/>
                </a:solidFill>
                <a:ea typeface="黑体" pitchFamily="49" charset="-122"/>
                <a:cs typeface="Arial" charset="0"/>
              </a:rPr>
              <a:t>(</a:t>
            </a:r>
            <a:r>
              <a:rPr lang="en-US" altLang="zh-CN" sz="1050" dirty="0" err="1">
                <a:solidFill>
                  <a:schemeClr val="bg1"/>
                </a:solidFill>
                <a:ea typeface="黑体" pitchFamily="49" charset="-122"/>
                <a:cs typeface="Arial" charset="0"/>
              </a:rPr>
              <a:t>BzRAs</a:t>
            </a:r>
            <a:r>
              <a:rPr lang="en-US" altLang="zh-CN" sz="1050" dirty="0">
                <a:solidFill>
                  <a:schemeClr val="bg1"/>
                </a:solidFill>
                <a:ea typeface="黑体" pitchFamily="49" charset="-122"/>
                <a:cs typeface="Arial" charset="0"/>
              </a:rPr>
              <a:t>)</a:t>
            </a:r>
            <a:endParaRPr lang="zh-CN" altLang="en-US" sz="1050" dirty="0">
              <a:solidFill>
                <a:schemeClr val="bg1"/>
              </a:solidFill>
              <a:ea typeface="黑体" pitchFamily="49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13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 noChangeArrowheads="1"/>
          </p:cNvSpPr>
          <p:nvPr>
            <p:ph type="title"/>
          </p:nvPr>
        </p:nvSpPr>
        <p:spPr>
          <a:xfrm>
            <a:off x="2221706" y="48244"/>
            <a:ext cx="6777038" cy="857250"/>
          </a:xfrm>
        </p:spPr>
        <p:txBody>
          <a:bodyPr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镇静催眠药的分类及特点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2711629" y="1484785"/>
            <a:ext cx="5111975" cy="3456310"/>
            <a:chOff x="3143251" y="1844676"/>
            <a:chExt cx="5256213" cy="360044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5" name="肘形连接符 4"/>
            <p:cNvCxnSpPr/>
            <p:nvPr/>
          </p:nvCxnSpPr>
          <p:spPr>
            <a:xfrm rot="10800000" flipV="1">
              <a:off x="3143251" y="4797425"/>
              <a:ext cx="1584325" cy="647700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肘形连接符 9"/>
            <p:cNvCxnSpPr/>
            <p:nvPr/>
          </p:nvCxnSpPr>
          <p:spPr>
            <a:xfrm rot="5400000" flipH="1" flipV="1">
              <a:off x="4475164" y="3752851"/>
              <a:ext cx="1296987" cy="792163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肘形连接符 15"/>
            <p:cNvCxnSpPr/>
            <p:nvPr/>
          </p:nvCxnSpPr>
          <p:spPr>
            <a:xfrm flipV="1">
              <a:off x="5519738" y="2852738"/>
              <a:ext cx="1871662" cy="647700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肘形连接符 17"/>
            <p:cNvCxnSpPr/>
            <p:nvPr/>
          </p:nvCxnSpPr>
          <p:spPr>
            <a:xfrm rot="5400000" flipH="1" flipV="1">
              <a:off x="7391401" y="1844676"/>
              <a:ext cx="1008063" cy="1008063"/>
            </a:xfrm>
            <a:prstGeom prst="bentConnector3">
              <a:avLst>
                <a:gd name="adj1" fmla="val 52326"/>
              </a:avLst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箭头连接符 27"/>
          <p:cNvCxnSpPr/>
          <p:nvPr/>
        </p:nvCxnSpPr>
        <p:spPr>
          <a:xfrm flipV="1">
            <a:off x="2353802" y="1484789"/>
            <a:ext cx="0" cy="3816351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2335723" y="5264944"/>
            <a:ext cx="5812921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3" name="TextBox 31"/>
          <p:cNvSpPr txBox="1">
            <a:spLocks noChangeArrowheads="1"/>
          </p:cNvSpPr>
          <p:nvPr/>
        </p:nvSpPr>
        <p:spPr bwMode="auto">
          <a:xfrm>
            <a:off x="2711629" y="4595038"/>
            <a:ext cx="91092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抗焦虑</a:t>
            </a:r>
          </a:p>
        </p:txBody>
      </p:sp>
      <p:sp>
        <p:nvSpPr>
          <p:cNvPr id="36874" name="TextBox 32"/>
          <p:cNvSpPr txBox="1">
            <a:spLocks noChangeArrowheads="1"/>
          </p:cNvSpPr>
          <p:nvPr/>
        </p:nvSpPr>
        <p:spPr bwMode="auto">
          <a:xfrm>
            <a:off x="3484102" y="3969751"/>
            <a:ext cx="6299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镇静</a:t>
            </a:r>
          </a:p>
        </p:txBody>
      </p:sp>
      <p:sp>
        <p:nvSpPr>
          <p:cNvPr id="36875" name="TextBox 33"/>
          <p:cNvSpPr txBox="1">
            <a:spLocks noChangeArrowheads="1"/>
          </p:cNvSpPr>
          <p:nvPr/>
        </p:nvSpPr>
        <p:spPr bwMode="auto">
          <a:xfrm>
            <a:off x="4283538" y="3396711"/>
            <a:ext cx="6299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催眠</a:t>
            </a:r>
          </a:p>
        </p:txBody>
      </p:sp>
      <p:sp>
        <p:nvSpPr>
          <p:cNvPr id="36876" name="TextBox 34"/>
          <p:cNvSpPr txBox="1">
            <a:spLocks noChangeArrowheads="1"/>
          </p:cNvSpPr>
          <p:nvPr/>
        </p:nvSpPr>
        <p:spPr bwMode="auto">
          <a:xfrm>
            <a:off x="5085026" y="2560714"/>
            <a:ext cx="91092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rPr>
              <a:t>抗惊厥</a:t>
            </a:r>
          </a:p>
        </p:txBody>
      </p:sp>
      <p:sp>
        <p:nvSpPr>
          <p:cNvPr id="36877" name="TextBox 35"/>
          <p:cNvSpPr txBox="1">
            <a:spLocks noChangeArrowheads="1"/>
          </p:cNvSpPr>
          <p:nvPr/>
        </p:nvSpPr>
        <p:spPr bwMode="auto">
          <a:xfrm>
            <a:off x="5085026" y="2777407"/>
            <a:ext cx="91092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抗癫痫</a:t>
            </a:r>
          </a:p>
        </p:txBody>
      </p:sp>
      <p:sp>
        <p:nvSpPr>
          <p:cNvPr id="36878" name="TextBox 36"/>
          <p:cNvSpPr txBox="1">
            <a:spLocks noChangeArrowheads="1"/>
          </p:cNvSpPr>
          <p:nvPr/>
        </p:nvSpPr>
        <p:spPr bwMode="auto">
          <a:xfrm>
            <a:off x="6111489" y="2082742"/>
            <a:ext cx="6994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麻醉</a:t>
            </a:r>
          </a:p>
        </p:txBody>
      </p:sp>
      <p:sp>
        <p:nvSpPr>
          <p:cNvPr id="36879" name="TextBox 37"/>
          <p:cNvSpPr txBox="1">
            <a:spLocks noChangeArrowheads="1"/>
          </p:cNvSpPr>
          <p:nvPr/>
        </p:nvSpPr>
        <p:spPr bwMode="auto">
          <a:xfrm>
            <a:off x="6783143" y="1565934"/>
            <a:ext cx="140035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呼吸肌麻痹</a:t>
            </a:r>
          </a:p>
        </p:txBody>
      </p:sp>
      <p:sp>
        <p:nvSpPr>
          <p:cNvPr id="36880" name="TextBox 19"/>
          <p:cNvSpPr txBox="1">
            <a:spLocks noChangeArrowheads="1"/>
          </p:cNvSpPr>
          <p:nvPr/>
        </p:nvSpPr>
        <p:spPr bwMode="auto">
          <a:xfrm>
            <a:off x="7631049" y="5235703"/>
            <a:ext cx="84144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rPr>
              <a:t>剂量</a:t>
            </a:r>
          </a:p>
        </p:txBody>
      </p:sp>
      <p:sp>
        <p:nvSpPr>
          <p:cNvPr id="36881" name="TextBox 20"/>
          <p:cNvSpPr txBox="1">
            <a:spLocks noChangeArrowheads="1"/>
          </p:cNvSpPr>
          <p:nvPr/>
        </p:nvSpPr>
        <p:spPr bwMode="auto">
          <a:xfrm>
            <a:off x="1615689" y="1528951"/>
            <a:ext cx="77042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3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效应</a:t>
            </a:r>
          </a:p>
        </p:txBody>
      </p:sp>
    </p:spTree>
    <p:extLst>
      <p:ext uri="{BB962C8B-B14F-4D97-AF65-F5344CB8AC3E}">
        <p14:creationId xmlns:p14="http://schemas.microsoft.com/office/powerpoint/2010/main" val="610598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内容占位符 2"/>
          <p:cNvSpPr>
            <a:spLocks noGrp="1" noChangeArrowheads="1"/>
          </p:cNvSpPr>
          <p:nvPr>
            <p:ph idx="1"/>
          </p:nvPr>
        </p:nvSpPr>
        <p:spPr>
          <a:xfrm>
            <a:off x="2468780" y="1052741"/>
            <a:ext cx="6085768" cy="200039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抗焦虑作用</a:t>
            </a:r>
            <a:endParaRPr lang="en-US" altLang="zh-CN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 小剂量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BDZ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有抗焦虑作用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0.5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片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-2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片， 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BID/TID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，  连续使用不超过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周</a:t>
            </a:r>
            <a:r>
              <a:rPr lang="en-US" altLang="zh-CN" sz="3200" b="1" dirty="0">
                <a:latin typeface="微软雅黑" pitchFamily="34" charset="-122"/>
                <a:ea typeface="微软雅黑" pitchFamily="34" charset="-122"/>
              </a:rPr>
              <a:t>     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2468780" y="3053133"/>
            <a:ext cx="7443644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镇静催眠作用</a:t>
            </a:r>
            <a:endParaRPr lang="en-US" altLang="zh-CN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缩短入睡时间，延长睡眠持续时间，减少觉醒次数。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u="sng" dirty="0">
                <a:latin typeface="微软雅黑" pitchFamily="34" charset="-122"/>
                <a:ea typeface="微软雅黑" pitchFamily="34" charset="-122"/>
              </a:rPr>
              <a:t>明显缩短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或取消</a:t>
            </a:r>
            <a:r>
              <a:rPr lang="en-US" altLang="zh-CN" u="sng" dirty="0">
                <a:latin typeface="微软雅黑" pitchFamily="34" charset="-122"/>
                <a:ea typeface="微软雅黑" pitchFamily="34" charset="-122"/>
              </a:rPr>
              <a:t>NREM</a:t>
            </a:r>
            <a:r>
              <a:rPr lang="zh-CN" altLang="en-US" u="sng" dirty="0">
                <a:latin typeface="微软雅黑" pitchFamily="34" charset="-122"/>
                <a:ea typeface="微软雅黑" pitchFamily="34" charset="-122"/>
              </a:rPr>
              <a:t>第四相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，对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REMS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影响较小</a:t>
            </a:r>
            <a:r>
              <a:rPr lang="zh-CN" altLang="en-US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，导致睡后</a:t>
            </a:r>
            <a:r>
              <a:rPr lang="zh-CN" altLang="en-US" u="sng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恢复感下降</a:t>
            </a:r>
            <a:r>
              <a:rPr lang="zh-CN" altLang="en-US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。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片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-2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片， 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QN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，  连续使用不超过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周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2468785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90602" y="5334964"/>
            <a:ext cx="2646878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应注意避免长期、大量使用</a:t>
            </a:r>
            <a:endParaRPr lang="en-US" altLang="zh-CN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占位符 3"/>
          <p:cNvSpPr txBox="1">
            <a:spLocks/>
          </p:cNvSpPr>
          <p:nvPr/>
        </p:nvSpPr>
        <p:spPr>
          <a:xfrm>
            <a:off x="6028700" y="6093301"/>
            <a:ext cx="4266474" cy="2112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500" dirty="0" err="1"/>
              <a:t>Bastien</a:t>
            </a:r>
            <a:r>
              <a:rPr lang="en-US" altLang="zh-CN" sz="1500" dirty="0"/>
              <a:t> CH et al. Sleep. 2003 May 1;26(3):313-7.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994996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>
            <a:spLocks noChangeArrowheads="1"/>
          </p:cNvSpPr>
          <p:nvPr/>
        </p:nvSpPr>
        <p:spPr bwMode="auto">
          <a:xfrm>
            <a:off x="2351589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038234"/>
              </p:ext>
            </p:extLst>
          </p:nvPr>
        </p:nvGraphicFramePr>
        <p:xfrm>
          <a:off x="2207573" y="1412783"/>
          <a:ext cx="7992887" cy="4536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6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1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15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430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分类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药物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达峰时间</a:t>
                      </a: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消除半衰期</a:t>
                      </a: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口服生物利用度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代谢产物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958">
                <a:tc rowSpan="2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长效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地西泮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0.5~2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20~70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76%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去甲地西泮、</a:t>
                      </a:r>
                      <a:endParaRPr lang="en-US" altLang="zh-CN" sz="12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  <a:p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去甲羟地西泮</a:t>
                      </a: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862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氯硝西泮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26~49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81.2%~98.1%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101">
                <a:tc rowSpan="2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中效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硝西泮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8~36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78%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356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艾司唑仑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3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10~24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972">
                <a:tc rowSpan="4">
                  <a:txBody>
                    <a:bodyPr/>
                    <a:lstStyle/>
                    <a:p>
                      <a:r>
                        <a:rPr lang="zh-CN" altLang="en-US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短效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咪达唑仑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0.5~1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2~3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50%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300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阿普唑仑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1~2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12~15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α-</a:t>
                      </a:r>
                      <a:r>
                        <a:rPr lang="zh-CN" altLang="en-US" sz="12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羟基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阿普唑仑</a:t>
                      </a:r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327">
                <a:tc vMerge="1">
                  <a:txBody>
                    <a:bodyPr/>
                    <a:lstStyle/>
                    <a:p>
                      <a:endParaRPr lang="zh-CN" altLang="en-US" sz="14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劳拉西泮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12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90%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葡萄糖醛酸劳拉西泮</a:t>
                      </a: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327">
                <a:tc vMerge="1"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奥沙西泮</a:t>
                      </a:r>
                      <a:endParaRPr lang="en-US" altLang="zh-CN" sz="1600" b="1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2~4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4~15</a:t>
                      </a:r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6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endParaRPr lang="zh-CN" altLang="en-US" sz="1200" b="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476635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441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54269" y="222924"/>
            <a:ext cx="5915025" cy="731732"/>
          </a:xfrm>
        </p:spPr>
        <p:txBody>
          <a:bodyPr/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苯二氮䓬类      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</a:rPr>
              <a:t>适应症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  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2544421"/>
              </p:ext>
            </p:extLst>
          </p:nvPr>
        </p:nvGraphicFramePr>
        <p:xfrm>
          <a:off x="6258018" y="1726967"/>
          <a:ext cx="3870430" cy="458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503">
                  <a:extLst>
                    <a:ext uri="{9D8B030D-6E8A-4147-A177-3AD203B41FA5}">
                      <a16:colId xmlns:a16="http://schemas.microsoft.com/office/drawing/2014/main" val="2403334979"/>
                    </a:ext>
                  </a:extLst>
                </a:gridCol>
                <a:gridCol w="2366927">
                  <a:extLst>
                    <a:ext uri="{9D8B030D-6E8A-4147-A177-3AD203B41FA5}">
                      <a16:colId xmlns:a16="http://schemas.microsoft.com/office/drawing/2014/main" val="13171488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适应症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196425746"/>
                  </a:ext>
                </a:extLst>
              </a:tr>
              <a:tr h="22445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4003519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54494663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 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83004319"/>
                  </a:ext>
                </a:extLst>
              </a:tr>
              <a:tr h="23930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抗惊厥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0355746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癫痫持续状态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873060618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88176958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急性酒精戒断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239180492"/>
                  </a:ext>
                </a:extLst>
              </a:tr>
              <a:tr h="2064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艾司唑仑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30250707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CN" alt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924899819"/>
                  </a:ext>
                </a:extLst>
              </a:tr>
              <a:tr h="21261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抗惊厥、抗癫痫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15428692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35752894"/>
                  </a:ext>
                </a:extLst>
              </a:tr>
              <a:tr h="2064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阿普唑仑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86512661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653030785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抗惊恐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9568386"/>
                  </a:ext>
                </a:extLst>
              </a:tr>
              <a:tr h="2064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劳拉西泮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71224563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554382075"/>
                  </a:ext>
                </a:extLst>
              </a:tr>
              <a:tr h="2064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奥沙西泮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13671094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镇静催眠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645260936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急性酒精戒断症状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65506250"/>
                  </a:ext>
                </a:extLst>
              </a:tr>
              <a:tr h="206455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一次性失眠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632491550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579197"/>
              </p:ext>
            </p:extLst>
          </p:nvPr>
        </p:nvGraphicFramePr>
        <p:xfrm>
          <a:off x="2747633" y="1732786"/>
          <a:ext cx="3461067" cy="2833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229">
                  <a:extLst>
                    <a:ext uri="{9D8B030D-6E8A-4147-A177-3AD203B41FA5}">
                      <a16:colId xmlns:a16="http://schemas.microsoft.com/office/drawing/2014/main" val="2039812937"/>
                    </a:ext>
                  </a:extLst>
                </a:gridCol>
                <a:gridCol w="2408838">
                  <a:extLst>
                    <a:ext uri="{9D8B030D-6E8A-4147-A177-3AD203B41FA5}">
                      <a16:colId xmlns:a16="http://schemas.microsoft.com/office/drawing/2014/main" val="1772923629"/>
                    </a:ext>
                  </a:extLst>
                </a:gridCol>
              </a:tblGrid>
              <a:tr h="55401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药物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适应症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18602648"/>
                  </a:ext>
                </a:extLst>
              </a:tr>
              <a:tr h="33459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氯硝西泮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651248392"/>
                  </a:ext>
                </a:extLst>
              </a:tr>
              <a:tr h="2760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咪达唑仑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932501126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麻醉前给药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29089716"/>
                  </a:ext>
                </a:extLst>
              </a:tr>
              <a:tr h="22445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三唑仑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61526010"/>
                  </a:ext>
                </a:extLst>
              </a:tr>
              <a:tr h="31382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氟西泮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治疗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失眠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、睡眠障碍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886132473"/>
                  </a:ext>
                </a:extLst>
              </a:tr>
              <a:tr h="27607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氯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氮䓬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抗焦虑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638074567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催眠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67703512"/>
                  </a:ext>
                </a:extLst>
              </a:tr>
              <a:tr h="2760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抗癫痫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430693307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004466" y="2210606"/>
            <a:ext cx="1170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宋体" panose="02010600030101010101" pitchFamily="2" charset="-122"/>
              </a:rPr>
              <a:t>无适应症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88833" y="2370313"/>
            <a:ext cx="4117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70C0"/>
                </a:solidFill>
                <a:latin typeface="宋体" panose="02010600030101010101" pitchFamily="2" charset="-122"/>
              </a:rPr>
              <a:t>一类精神药品</a:t>
            </a:r>
          </a:p>
        </p:txBody>
      </p:sp>
    </p:spTree>
    <p:extLst>
      <p:ext uri="{BB962C8B-B14F-4D97-AF65-F5344CB8AC3E}">
        <p14:creationId xmlns:p14="http://schemas.microsoft.com/office/powerpoint/2010/main" val="37275035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200" y="-56803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</a:rPr>
              <a:t>      安全性</a:t>
            </a:r>
            <a:endParaRPr lang="zh-CN" altLang="en-US" sz="21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869917"/>
              </p:ext>
            </p:extLst>
          </p:nvPr>
        </p:nvGraphicFramePr>
        <p:xfrm>
          <a:off x="2234734" y="1412777"/>
          <a:ext cx="7317655" cy="4248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531">
                  <a:extLst>
                    <a:ext uri="{9D8B030D-6E8A-4147-A177-3AD203B41FA5}">
                      <a16:colId xmlns:a16="http://schemas.microsoft.com/office/drawing/2014/main" val="203215233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1750084679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1722582296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3459806488"/>
                    </a:ext>
                  </a:extLst>
                </a:gridCol>
                <a:gridCol w="1463531">
                  <a:extLst>
                    <a:ext uri="{9D8B030D-6E8A-4147-A177-3AD203B41FA5}">
                      <a16:colId xmlns:a16="http://schemas.microsoft.com/office/drawing/2014/main" val="2511529726"/>
                    </a:ext>
                  </a:extLst>
                </a:gridCol>
              </a:tblGrid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药物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宿醉效果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失眠反跳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耐受性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成瘾性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47166073"/>
                  </a:ext>
                </a:extLst>
              </a:tr>
              <a:tr h="424847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苯二氮䓬类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392441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三唑仑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766185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咪达唑仑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25059244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氯硝西泮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 ~ 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 ~ 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 ~ 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38352787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硝西泮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6826092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地西泮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96020315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阿普唑仑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10183793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艾司唑仑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15761588"/>
                  </a:ext>
                </a:extLst>
              </a:tr>
              <a:tr h="42484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劳拉西泮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aseline="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baseline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0556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5439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 noChangeArrowheads="1"/>
          </p:cNvSpPr>
          <p:nvPr/>
        </p:nvSpPr>
        <p:spPr bwMode="auto">
          <a:xfrm>
            <a:off x="2495605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非苯二氮䓬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95600" y="1340773"/>
            <a:ext cx="78128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催眠作用</a:t>
            </a:r>
            <a:endParaRPr lang="en-US" altLang="zh-CN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缩短入睡时间，减少睡眠觉醒次数，对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REM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影响较小</a:t>
            </a:r>
            <a:r>
              <a:rPr lang="zh-CN" altLang="en-US" sz="1600" kern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对睡眠结构破坏较少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用法用量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： 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0.5-1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片， 睡前服用，  连续使用不超过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周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2720" y="3254008"/>
            <a:ext cx="62466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不良反应</a:t>
            </a:r>
            <a:endParaRPr lang="en-US" altLang="zh-CN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唑吡坦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噩梦、梦游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佐匹克隆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右佐匹克隆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口苦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扎来普隆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短期的记忆缺失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70173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412914"/>
              </p:ext>
            </p:extLst>
          </p:nvPr>
        </p:nvGraphicFramePr>
        <p:xfrm>
          <a:off x="2423591" y="1484785"/>
          <a:ext cx="7776864" cy="439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3360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药物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达峰时间</a:t>
                      </a:r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半衰期</a:t>
                      </a:r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(h)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口服生物利用度</a:t>
                      </a:r>
                    </a:p>
                  </a:txBody>
                  <a:tcPr marL="68580" marR="68580" marT="34290" marB="34290" anchor="ctr" anchorCtr="1">
                    <a:solidFill>
                      <a:srgbClr val="09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唑吡坦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0.3~3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2.4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70%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佐匹克隆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1.5~2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5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80%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右佐匹克隆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6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80%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782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扎来普隆</a:t>
                      </a: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1800" dirty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30%</a:t>
                      </a:r>
                      <a:endParaRPr lang="zh-CN" altLang="en-US" sz="18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 marL="68580" marR="68580" marT="34290" marB="3429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2423597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非苯二氮䓬</a:t>
            </a:r>
            <a:r>
              <a:rPr lang="zh-CN" altLang="zh-CN" sz="2100" dirty="0">
                <a:latin typeface="微软雅黑" pitchFamily="34" charset="-122"/>
                <a:ea typeface="微软雅黑" pitchFamily="34" charset="-122"/>
                <a:cs typeface="+mj-cs"/>
              </a:rPr>
              <a:t>类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66723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247166"/>
              </p:ext>
            </p:extLst>
          </p:nvPr>
        </p:nvGraphicFramePr>
        <p:xfrm>
          <a:off x="2207572" y="1268760"/>
          <a:ext cx="7416825" cy="4032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药物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宿醉效果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失眠反跳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耐受性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latin typeface="黑体" pitchFamily="49" charset="-122"/>
                          <a:ea typeface="黑体" pitchFamily="49" charset="-122"/>
                        </a:rPr>
                        <a:t>成瘾性</a:t>
                      </a:r>
                    </a:p>
                  </a:txBody>
                  <a:tcPr marL="68580" marR="68580" marT="34290" marB="34290" anchor="ctr">
                    <a:solidFill>
                      <a:srgbClr val="084C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075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  非苯二氮䓬类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唑吡坦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佐匹克隆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endParaRPr lang="zh-CN" altLang="en-US" sz="180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扎来普隆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无资料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周左右产生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无资料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720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黑体" pitchFamily="49" charset="-122"/>
                          <a:ea typeface="黑体" pitchFamily="49" charset="-122"/>
                        </a:rPr>
                        <a:t>右佐匹克隆</a:t>
                      </a: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solidFill>
                      <a:srgbClr val="F9F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19941" y="6132627"/>
            <a:ext cx="42584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黑体" pitchFamily="49" charset="-122"/>
                <a:ea typeface="黑体" pitchFamily="49" charset="-122"/>
              </a:rPr>
              <a:t>中国成人失眠诊断与治疗指南</a:t>
            </a:r>
            <a:r>
              <a:rPr lang="en-US" altLang="zh-CN" sz="900" dirty="0">
                <a:latin typeface="黑体" pitchFamily="49" charset="-122"/>
                <a:ea typeface="黑体" pitchFamily="49" charset="-122"/>
              </a:rPr>
              <a:t>. </a:t>
            </a:r>
            <a:r>
              <a:rPr lang="zh-CN" altLang="en-US" sz="900" dirty="0">
                <a:latin typeface="黑体" pitchFamily="49" charset="-122"/>
                <a:ea typeface="黑体" pitchFamily="49" charset="-122"/>
              </a:rPr>
              <a:t>中华医学会神经病学分会睡眠障碍学组</a:t>
            </a:r>
            <a:r>
              <a:rPr lang="en-US" altLang="zh-CN" sz="900" dirty="0">
                <a:latin typeface="黑体" pitchFamily="49" charset="-122"/>
                <a:ea typeface="黑体" pitchFamily="49" charset="-122"/>
              </a:rPr>
              <a:t>, </a:t>
            </a:r>
            <a:r>
              <a:rPr lang="en-US" altLang="zh-CN" sz="900" dirty="0">
                <a:ea typeface="黑体" pitchFamily="49" charset="-122"/>
                <a:cs typeface="Arial" pitchFamily="34" charset="0"/>
              </a:rPr>
              <a:t>2012.</a:t>
            </a:r>
            <a:endParaRPr lang="zh-CN" altLang="en-US" sz="900" dirty="0">
              <a:ea typeface="黑体" pitchFamily="49" charset="-122"/>
              <a:cs typeface="Arial" pitchFamily="34" charset="0"/>
            </a:endParaRPr>
          </a:p>
        </p:txBody>
      </p:sp>
      <p:sp>
        <p:nvSpPr>
          <p:cNvPr id="7" name="标题 1"/>
          <p:cNvSpPr txBox="1">
            <a:spLocks noChangeArrowheads="1"/>
          </p:cNvSpPr>
          <p:nvPr/>
        </p:nvSpPr>
        <p:spPr bwMode="auto">
          <a:xfrm>
            <a:off x="2309079" y="188640"/>
            <a:ext cx="5915025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     </a:t>
            </a:r>
            <a:r>
              <a:rPr lang="zh-CN" altLang="en-US" sz="2100" dirty="0">
                <a:latin typeface="微软雅黑" pitchFamily="34" charset="-122"/>
                <a:ea typeface="微软雅黑" pitchFamily="34" charset="-122"/>
                <a:cs typeface="+mj-cs"/>
              </a:rPr>
              <a:t>      安全性</a:t>
            </a:r>
            <a:endParaRPr lang="zh-CN" altLang="en-US" sz="21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472269" y="1988845"/>
            <a:ext cx="918273" cy="342370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7093080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标题 1"/>
          <p:cNvSpPr>
            <a:spLocks noGrp="1" noChangeArrowheads="1"/>
          </p:cNvSpPr>
          <p:nvPr>
            <p:ph type="title"/>
          </p:nvPr>
        </p:nvSpPr>
        <p:spPr>
          <a:xfrm>
            <a:off x="3125396" y="998940"/>
            <a:ext cx="5915025" cy="785813"/>
          </a:xfrm>
        </p:spPr>
        <p:txBody>
          <a:bodyPr/>
          <a:lstStyle/>
          <a:p>
            <a:pPr algn="ctr"/>
            <a:endParaRPr lang="zh-CN" altLang="en-US" sz="3600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125675" y="2834942"/>
            <a:ext cx="5915025" cy="1634579"/>
          </a:xfrm>
        </p:spPr>
        <p:txBody>
          <a:bodyPr/>
          <a:lstStyle/>
          <a:p>
            <a:pPr algn="ctr">
              <a:buNone/>
            </a:pPr>
            <a:r>
              <a:rPr lang="zh-CN" altLang="en-US" sz="3000" b="1" dirty="0">
                <a:latin typeface="微软雅黑" pitchFamily="34" charset="-122"/>
                <a:ea typeface="微软雅黑" pitchFamily="34" charset="-122"/>
              </a:rPr>
              <a:t>苯二氮䓬受体激动剂的合理使用</a:t>
            </a:r>
          </a:p>
        </p:txBody>
      </p:sp>
    </p:spTree>
    <p:extLst>
      <p:ext uri="{BB962C8B-B14F-4D97-AF65-F5344CB8AC3E}">
        <p14:creationId xmlns:p14="http://schemas.microsoft.com/office/powerpoint/2010/main" val="1688408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1714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合理用药原则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234733" y="1412776"/>
            <a:ext cx="796572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把握按需、间断、足量的用药 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 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一般每周服药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3-5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天，持续时间一般不超过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3-4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周</a:t>
            </a:r>
          </a:p>
          <a:p>
            <a:r>
              <a:rPr lang="zh-CN" altLang="en-US" sz="2400" b="1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必要时在权衡利弊的基础上，适当调整疗程</a:t>
            </a:r>
          </a:p>
          <a:p>
            <a:r>
              <a:rPr lang="zh-CN" altLang="en-US" sz="2400" b="1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对需要长期用药者，宜“按需服药”，交替使用缺少循证证据</a:t>
            </a:r>
          </a:p>
          <a:p>
            <a:r>
              <a:rPr lang="zh-CN" altLang="en-US" sz="2400" b="1" dirty="0">
                <a:solidFill>
                  <a:srgbClr val="C1504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一般不主张联合用药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动态评估  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适时调整治疗方案。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合理撤药  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宜采用逐渐减药的撤药方法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预防依赖</a:t>
            </a:r>
            <a:r>
              <a:rPr lang="en-US" altLang="zh-CN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/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成瘾  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及时发现依赖与成瘾的早期表现，给予相应的对策</a:t>
            </a:r>
          </a:p>
          <a:p>
            <a:r>
              <a:rPr lang="zh-CN" altLang="en-US" sz="2400" dirty="0">
                <a:solidFill>
                  <a:srgbClr val="C1504D"/>
                </a:solidFill>
                <a:latin typeface="Wingdings" panose="05000000000000000000" pitchFamily="2" charset="2"/>
              </a:rPr>
              <a:t> </a:t>
            </a:r>
            <a:r>
              <a:rPr lang="zh-CN" altLang="en-US" sz="2400" b="1" dirty="0">
                <a:solidFill>
                  <a:srgbClr val="CD33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告知</a:t>
            </a:r>
            <a:r>
              <a:rPr lang="zh-CN" altLang="en-US" sz="2400" b="1" dirty="0">
                <a:solidFill>
                  <a:srgbClr val="000000"/>
                </a:solidFill>
                <a:latin typeface="微软雅黑 Bold" panose="020B0703020204020201" pitchFamily="34" charset="-122"/>
                <a:ea typeface="微软雅黑 Bold" panose="020B0703020204020201" pitchFamily="34" charset="-122"/>
              </a:rPr>
              <a:t>注意事项  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避免驾车或从事危险性作业等</a:t>
            </a:r>
          </a:p>
        </p:txBody>
      </p:sp>
    </p:spTree>
    <p:extLst>
      <p:ext uri="{BB962C8B-B14F-4D97-AF65-F5344CB8AC3E}">
        <p14:creationId xmlns:p14="http://schemas.microsoft.com/office/powerpoint/2010/main" val="2198036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 noChangeArrowheads="1"/>
          </p:cNvSpPr>
          <p:nvPr>
            <p:ph type="title"/>
          </p:nvPr>
        </p:nvSpPr>
        <p:spPr>
          <a:xfrm>
            <a:off x="2207573" y="24554"/>
            <a:ext cx="5915025" cy="994172"/>
          </a:xfrm>
        </p:spPr>
        <p:txBody>
          <a:bodyPr/>
          <a:lstStyle/>
          <a:p>
            <a:pPr algn="ctr" eaLnBrk="1" hangingPunct="1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按需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C62D80C-5229-4860-AC1A-70153EFA242D}"/>
              </a:ext>
            </a:extLst>
          </p:cNvPr>
          <p:cNvGraphicFramePr>
            <a:graphicFrameLocks noGrp="1"/>
          </p:cNvGraphicFramePr>
          <p:nvPr/>
        </p:nvGraphicFramePr>
        <p:xfrm>
          <a:off x="2315581" y="1754981"/>
          <a:ext cx="7398822" cy="2996497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081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218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2100" b="1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100" b="1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发生情况</a:t>
                      </a:r>
                      <a:endParaRPr lang="zh-CN" altLang="zh-CN" sz="2100" b="1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2100" b="1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2100" b="1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用药方法</a:t>
                      </a:r>
                      <a:endParaRPr lang="zh-CN" altLang="zh-CN" sz="2100" b="1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586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预期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入睡困难时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于上床睡眠前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5-10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分钟服用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824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根据夜间睡眠</a:t>
                      </a:r>
                      <a:r>
                        <a:rPr lang="zh-CN" altLang="en-US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实际情况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于上床后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分钟仍不能入睡时服用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28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夜间醒来</a:t>
                      </a:r>
                      <a:r>
                        <a:rPr lang="zh-CN" altLang="zh-CN" sz="1500" u="none" kern="12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无法再次入睡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，且距预期起床时间大于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小时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</a:t>
                      </a:r>
                      <a:r>
                        <a:rPr lang="zh-CN" altLang="en-US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短半衰期药物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28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根据白天活动的需求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次日有重要工作或事务时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500" u="none" kern="1200" baseline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于睡前服用间歇治疗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每周给药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3-5</a:t>
                      </a:r>
                      <a:r>
                        <a:rPr lang="zh-CN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  <a: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 </a:t>
                      </a:r>
                      <a:br>
                        <a:rPr lang="en-US" altLang="zh-CN" sz="15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endParaRPr lang="zh-CN" altLang="zh-CN" sz="15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8" marR="5143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4815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7608" y="1456955"/>
            <a:ext cx="6931606" cy="297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标题 1"/>
          <p:cNvSpPr txBox="1">
            <a:spLocks noChangeArrowheads="1"/>
          </p:cNvSpPr>
          <p:nvPr/>
        </p:nvSpPr>
        <p:spPr bwMode="auto">
          <a:xfrm>
            <a:off x="1775525" y="0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与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  <a:cs typeface="+mj-cs"/>
              </a:rPr>
              <a:t>SSRIs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联用</a:t>
            </a:r>
            <a:endParaRPr lang="zh-CN" altLang="en-US" sz="3300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95800" y="4748028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BZDs</a:t>
            </a:r>
            <a:r>
              <a:rPr lang="zh-CN" altLang="en-US" b="1" dirty="0"/>
              <a:t>合并用药时间控制在</a:t>
            </a:r>
            <a:r>
              <a:rPr lang="en-US" altLang="zh-CN" b="1" dirty="0"/>
              <a:t>4-6</a:t>
            </a:r>
            <a:r>
              <a:rPr lang="zh-CN" altLang="en-US" b="1" dirty="0"/>
              <a:t>周，</a:t>
            </a:r>
            <a:r>
              <a:rPr lang="en-US" altLang="zh-CN" b="1" dirty="0"/>
              <a:t>4</a:t>
            </a:r>
            <a:r>
              <a:rPr lang="zh-CN" altLang="en-US" b="1" dirty="0"/>
              <a:t>周后开始逐渐减量</a:t>
            </a:r>
          </a:p>
        </p:txBody>
      </p:sp>
    </p:spTree>
    <p:extLst>
      <p:ext uri="{BB962C8B-B14F-4D97-AF65-F5344CB8AC3E}">
        <p14:creationId xmlns:p14="http://schemas.microsoft.com/office/powerpoint/2010/main" val="25297287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A0CE22-F289-407B-A9B9-973D98AD5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5560" y="1412776"/>
            <a:ext cx="7884876" cy="423047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3200" b="1" dirty="0"/>
              <a:t>撤药</a:t>
            </a:r>
            <a:r>
              <a:rPr lang="en-US" altLang="zh-CN" sz="3600" b="1" dirty="0"/>
              <a:t>   </a:t>
            </a:r>
            <a:r>
              <a:rPr lang="zh-CN" altLang="en-US" sz="2400" dirty="0">
                <a:solidFill>
                  <a:srgbClr val="FF0000"/>
                </a:solidFill>
              </a:rPr>
              <a:t>每两周</a:t>
            </a:r>
            <a:r>
              <a:rPr lang="zh-CN" altLang="en-US" sz="2400" dirty="0"/>
              <a:t>减日剂量的</a:t>
            </a:r>
            <a:r>
              <a:rPr lang="en-US" altLang="zh-CN" sz="2400" dirty="0"/>
              <a:t>1/8-1/4</a:t>
            </a:r>
            <a:endParaRPr lang="en-US" altLang="zh-CN" sz="3600" dirty="0"/>
          </a:p>
          <a:p>
            <a:pPr>
              <a:buNone/>
            </a:pPr>
            <a:endParaRPr lang="en-US" altLang="zh-CN" sz="3200" b="1" dirty="0"/>
          </a:p>
          <a:p>
            <a:pPr>
              <a:buNone/>
            </a:pPr>
            <a:r>
              <a:rPr lang="zh-CN" altLang="en-US" sz="3200" b="1" dirty="0"/>
              <a:t>停药困难的</a:t>
            </a:r>
            <a:endParaRPr lang="zh-CN" altLang="en-US" sz="3600" b="1" dirty="0"/>
          </a:p>
          <a:p>
            <a:pPr>
              <a:buFont typeface="Wingdings" pitchFamily="2" charset="2"/>
              <a:buChar char="p"/>
            </a:pPr>
            <a:r>
              <a:rPr lang="zh-CN" altLang="en-US" sz="1800" dirty="0"/>
              <a:t>使用每日等剂量</a:t>
            </a:r>
            <a:r>
              <a:rPr lang="zh-CN" altLang="en-US" sz="1800" dirty="0">
                <a:solidFill>
                  <a:srgbClr val="FF0000"/>
                </a:solidFill>
              </a:rPr>
              <a:t>地西泮替代</a:t>
            </a:r>
            <a:r>
              <a:rPr lang="zh-CN" altLang="en-US" sz="1800" dirty="0"/>
              <a:t>，最好晚间服用</a:t>
            </a:r>
          </a:p>
          <a:p>
            <a:pPr>
              <a:buFont typeface="Wingdings" pitchFamily="2" charset="2"/>
              <a:buChar char="p"/>
            </a:pPr>
            <a:r>
              <a:rPr lang="zh-CN" altLang="en-US" sz="1800" dirty="0"/>
              <a:t>每</a:t>
            </a:r>
            <a:r>
              <a:rPr lang="en-US" altLang="zh-CN" sz="1800" dirty="0"/>
              <a:t>2-3</a:t>
            </a:r>
            <a:r>
              <a:rPr lang="zh-CN" altLang="en-US" sz="1800" dirty="0"/>
              <a:t>周减地西泮量</a:t>
            </a:r>
            <a:r>
              <a:rPr lang="en-US" altLang="zh-CN" sz="1800" dirty="0"/>
              <a:t>2.5mg</a:t>
            </a:r>
            <a:r>
              <a:rPr lang="zh-CN" altLang="en-US" sz="1800" dirty="0"/>
              <a:t>；如果撤药症状出现，维持该剂量直至症状改善</a:t>
            </a:r>
          </a:p>
          <a:p>
            <a:pPr>
              <a:buFont typeface="Wingdings" pitchFamily="2" charset="2"/>
              <a:buChar char="p"/>
            </a:pPr>
            <a:r>
              <a:rPr lang="zh-CN" altLang="en-US" sz="1800" dirty="0"/>
              <a:t>减至更小剂量，如有必要可以采用更小比例；</a:t>
            </a:r>
            <a:r>
              <a:rPr lang="zh-CN" altLang="en-US" sz="1800" dirty="0">
                <a:solidFill>
                  <a:srgbClr val="FF0000"/>
                </a:solidFill>
              </a:rPr>
              <a:t>缓慢减量</a:t>
            </a:r>
            <a:r>
              <a:rPr lang="zh-CN" altLang="en-US" sz="1800" dirty="0"/>
              <a:t>要比快速减量更佳</a:t>
            </a:r>
          </a:p>
          <a:p>
            <a:pPr>
              <a:buFont typeface="Wingdings" pitchFamily="2" charset="2"/>
              <a:buChar char="p"/>
            </a:pPr>
            <a:r>
              <a:rPr lang="zh-CN" altLang="en-US" sz="1800" dirty="0"/>
              <a:t>完全停药，停药的时间可从</a:t>
            </a:r>
            <a:r>
              <a:rPr lang="en-US" altLang="zh-CN" sz="1800" dirty="0">
                <a:solidFill>
                  <a:srgbClr val="FF0000"/>
                </a:solidFill>
              </a:rPr>
              <a:t>4</a:t>
            </a:r>
            <a:r>
              <a:rPr lang="zh-CN" altLang="en-US" sz="1800" dirty="0">
                <a:solidFill>
                  <a:srgbClr val="FF0000"/>
                </a:solidFill>
              </a:rPr>
              <a:t>周到</a:t>
            </a:r>
            <a:r>
              <a:rPr lang="en-US" altLang="zh-CN" sz="1800" dirty="0">
                <a:solidFill>
                  <a:srgbClr val="FF0000"/>
                </a:solidFill>
              </a:rPr>
              <a:t>1</a:t>
            </a:r>
            <a:r>
              <a:rPr lang="zh-CN" altLang="en-US" sz="1800" dirty="0">
                <a:solidFill>
                  <a:srgbClr val="FF0000"/>
                </a:solidFill>
              </a:rPr>
              <a:t>年</a:t>
            </a:r>
            <a:r>
              <a:rPr lang="zh-CN" altLang="en-US" sz="1800" dirty="0"/>
              <a:t>甚至更长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sz="3200" dirty="0"/>
          </a:p>
        </p:txBody>
      </p:sp>
      <p:sp>
        <p:nvSpPr>
          <p:cNvPr id="5" name="标题 1"/>
          <p:cNvSpPr txBox="1">
            <a:spLocks noChangeArrowheads="1"/>
          </p:cNvSpPr>
          <p:nvPr/>
        </p:nvSpPr>
        <p:spPr bwMode="auto">
          <a:xfrm>
            <a:off x="1703517" y="21669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减停</a:t>
            </a:r>
          </a:p>
        </p:txBody>
      </p:sp>
    </p:spTree>
    <p:extLst>
      <p:ext uri="{BB962C8B-B14F-4D97-AF65-F5344CB8AC3E}">
        <p14:creationId xmlns:p14="http://schemas.microsoft.com/office/powerpoint/2010/main" val="34921676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 txBox="1">
            <a:spLocks/>
          </p:cNvSpPr>
          <p:nvPr/>
        </p:nvSpPr>
        <p:spPr bwMode="auto">
          <a:xfrm>
            <a:off x="2207568" y="1412776"/>
            <a:ext cx="826291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 老年人由于代谢、排泄能力下降，服药后：</a:t>
            </a:r>
          </a:p>
          <a:p>
            <a:pPr marL="685800" indent="-214313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latin typeface="黑体" pitchFamily="49" charset="-122"/>
                <a:ea typeface="黑体" pitchFamily="49" charset="-122"/>
              </a:rPr>
              <a:t> 易发生蓄积中毒</a:t>
            </a:r>
          </a:p>
          <a:p>
            <a:pPr marL="685800" indent="-214313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latin typeface="黑体" pitchFamily="49" charset="-122"/>
                <a:ea typeface="黑体" pitchFamily="49" charset="-122"/>
              </a:rPr>
              <a:t> 易于出现药物过量现象</a:t>
            </a:r>
          </a:p>
          <a:p>
            <a:pPr marL="685800" indent="-214313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dirty="0">
                <a:latin typeface="黑体" pitchFamily="49" charset="-122"/>
                <a:ea typeface="黑体" pitchFamily="49" charset="-122"/>
              </a:rPr>
              <a:t> 易于出现谵妄、步态不稳（跌倒）、依赖和认知损害等</a:t>
            </a:r>
          </a:p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  首选非药物治疗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，当无效或不佳时才考虑药物治疗</a:t>
            </a:r>
          </a:p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 推荐使用</a:t>
            </a:r>
            <a:r>
              <a:rPr lang="zh-CN" altLang="en-US" sz="2400" u="sng" dirty="0">
                <a:latin typeface="黑体" pitchFamily="49" charset="-122"/>
                <a:ea typeface="黑体" pitchFamily="49" charset="-122"/>
              </a:rPr>
              <a:t>有镇静作用的抗抑郁药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或</a:t>
            </a:r>
            <a:r>
              <a:rPr lang="zh-CN" altLang="en-US" sz="2400" u="sng" dirty="0">
                <a:latin typeface="黑体" pitchFamily="49" charset="-122"/>
                <a:ea typeface="黑体" pitchFamily="49" charset="-122"/>
              </a:rPr>
              <a:t>褪黑素受体激动剂</a:t>
            </a:r>
          </a:p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 必须使用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BZDs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时，剂量减半，小剂量开始，短期应用，避免使用长半衰期药物</a:t>
            </a:r>
          </a:p>
          <a:p>
            <a:pPr marL="257175" indent="-257175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  用药期间更应密切观察药物不良反应并积极处理</a:t>
            </a:r>
          </a:p>
        </p:txBody>
      </p:sp>
      <p:sp>
        <p:nvSpPr>
          <p:cNvPr id="9" name="标题 1"/>
          <p:cNvSpPr txBox="1">
            <a:spLocks noChangeArrowheads="1"/>
          </p:cNvSpPr>
          <p:nvPr/>
        </p:nvSpPr>
        <p:spPr bwMode="auto">
          <a:xfrm>
            <a:off x="2063557" y="16024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老人</a:t>
            </a:r>
          </a:p>
        </p:txBody>
      </p:sp>
    </p:spTree>
    <p:extLst>
      <p:ext uri="{BB962C8B-B14F-4D97-AF65-F5344CB8AC3E}">
        <p14:creationId xmlns:p14="http://schemas.microsoft.com/office/powerpoint/2010/main" val="34858340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2063557" y="0"/>
            <a:ext cx="5915025" cy="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  <a:cs typeface="+mj-cs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  <a:cs typeface="+mj-cs"/>
              </a:rPr>
              <a:t>妊娠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084937" y="1412781"/>
            <a:ext cx="8208912" cy="43065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1600" dirty="0"/>
              <a:t>• </a:t>
            </a:r>
            <a:r>
              <a:rPr lang="zh-CN" altLang="en-US" sz="2400" b="1" dirty="0"/>
              <a:t>严重焦虑，非药物治疗无效且</a:t>
            </a:r>
            <a:r>
              <a:rPr lang="zh-CN" altLang="en-US" sz="2400" b="1" u="sng" dirty="0"/>
              <a:t>必须使用时</a:t>
            </a:r>
          </a:p>
          <a:p>
            <a:pPr indent="166688">
              <a:buNone/>
            </a:pPr>
            <a:r>
              <a:rPr lang="en-US" altLang="zh-CN" sz="2400" dirty="0"/>
              <a:t>• </a:t>
            </a:r>
            <a:r>
              <a:rPr lang="zh-CN" altLang="en-US" sz="2400" dirty="0"/>
              <a:t>给</a:t>
            </a:r>
            <a:r>
              <a:rPr lang="zh-CN" altLang="en-US" sz="2400" dirty="0">
                <a:solidFill>
                  <a:srgbClr val="FF0000"/>
                </a:solidFill>
              </a:rPr>
              <a:t>患者及其家属</a:t>
            </a:r>
            <a:r>
              <a:rPr lang="zh-CN" altLang="en-US" sz="2400" dirty="0"/>
              <a:t>以风险</a:t>
            </a:r>
            <a:r>
              <a:rPr lang="en-US" altLang="zh-CN" sz="2400" dirty="0"/>
              <a:t>-</a:t>
            </a:r>
            <a:r>
              <a:rPr lang="zh-CN" altLang="en-US" sz="2400" dirty="0"/>
              <a:t>效益分析，</a:t>
            </a:r>
            <a:r>
              <a:rPr lang="zh-CN" altLang="en-US" sz="2400" dirty="0">
                <a:solidFill>
                  <a:srgbClr val="FF0000"/>
                </a:solidFill>
              </a:rPr>
              <a:t>权衡利弊</a:t>
            </a:r>
            <a:r>
              <a:rPr lang="zh-CN" altLang="en-US" sz="2400" dirty="0"/>
              <a:t>做出选择，并在病历中记录</a:t>
            </a:r>
          </a:p>
          <a:p>
            <a:pPr indent="166688">
              <a:buNone/>
            </a:pPr>
            <a:r>
              <a:rPr lang="en-US" altLang="zh-CN" sz="2400" dirty="0"/>
              <a:t>• </a:t>
            </a:r>
            <a:r>
              <a:rPr lang="zh-CN" altLang="en-US" sz="2400" dirty="0"/>
              <a:t>尽可能单一、低剂量及短程用药</a:t>
            </a:r>
          </a:p>
          <a:p>
            <a:pPr indent="166688">
              <a:buNone/>
            </a:pPr>
            <a:r>
              <a:rPr lang="en-US" altLang="zh-CN" sz="2400" dirty="0"/>
              <a:t>• </a:t>
            </a:r>
            <a:r>
              <a:rPr lang="zh-CN" altLang="en-US" sz="2400" dirty="0"/>
              <a:t>每日剂量至少分两次服用，以降低药物峰浓度</a:t>
            </a:r>
          </a:p>
          <a:p>
            <a:pPr indent="166688">
              <a:buNone/>
            </a:pPr>
            <a:r>
              <a:rPr lang="en-US" altLang="zh-CN" sz="2400" dirty="0"/>
              <a:t>•</a:t>
            </a:r>
            <a:r>
              <a:rPr lang="zh-CN" altLang="en-US" sz="2400" dirty="0"/>
              <a:t>唑吡坦动物实验未发现致畸作用，可短暂使用</a:t>
            </a:r>
          </a:p>
          <a:p>
            <a:pPr>
              <a:buNone/>
            </a:pPr>
            <a:endParaRPr lang="en-US" altLang="zh-CN" sz="2400" dirty="0"/>
          </a:p>
          <a:p>
            <a:pPr>
              <a:buNone/>
            </a:pPr>
            <a:r>
              <a:rPr lang="en-US" altLang="zh-CN" sz="2400" dirty="0"/>
              <a:t>• </a:t>
            </a:r>
            <a:r>
              <a:rPr lang="zh-CN" altLang="en-US" sz="2400" b="1" dirty="0"/>
              <a:t>如果</a:t>
            </a:r>
            <a:r>
              <a:rPr lang="zh-CN" altLang="en-US" sz="2400" b="1" u="sng" dirty="0"/>
              <a:t>正在服用</a:t>
            </a:r>
            <a:r>
              <a:rPr lang="en-US" altLang="zh-CN" sz="2400" b="1" u="sng" dirty="0"/>
              <a:t>BZDs</a:t>
            </a:r>
            <a:r>
              <a:rPr lang="zh-CN" altLang="en-US" sz="2400" b="1" dirty="0"/>
              <a:t>，</a:t>
            </a:r>
            <a:r>
              <a:rPr lang="zh-CN" altLang="en-US" sz="2400" dirty="0"/>
              <a:t>准备怀孕，建议孕前缓慢停药，如果患者</a:t>
            </a:r>
          </a:p>
          <a:p>
            <a:pPr>
              <a:buNone/>
            </a:pPr>
            <a:r>
              <a:rPr lang="zh-CN" altLang="en-US" sz="2400" dirty="0"/>
              <a:t>不能或者不愿意停用，应鼓励服用最低有效剂量</a:t>
            </a:r>
          </a:p>
        </p:txBody>
      </p:sp>
    </p:spTree>
    <p:extLst>
      <p:ext uri="{BB962C8B-B14F-4D97-AF65-F5344CB8AC3E}">
        <p14:creationId xmlns:p14="http://schemas.microsoft.com/office/powerpoint/2010/main" val="4049990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200" y="-99392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儿童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63552" y="1628800"/>
            <a:ext cx="8424936" cy="3924436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首选</a:t>
            </a:r>
            <a:r>
              <a:rPr lang="zh-CN" altLang="en-US" b="1" dirty="0"/>
              <a:t>认知行为治疗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sz="3200" b="1" dirty="0"/>
              <a:t>-</a:t>
            </a:r>
            <a:r>
              <a:rPr lang="zh-CN" altLang="en-US" sz="3200" b="1" dirty="0"/>
              <a:t>渐进消除错误关联</a:t>
            </a:r>
            <a:endParaRPr lang="en-US" altLang="zh-CN" sz="3200" b="1" dirty="0"/>
          </a:p>
          <a:p>
            <a:pPr marL="0" indent="0">
              <a:buNone/>
            </a:pPr>
            <a:r>
              <a:rPr lang="zh-CN" altLang="en-US" sz="2000" dirty="0"/>
              <a:t>如必须父母陪伴，固定程序，固定玩具等，如缺少则睡不好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3200" b="1" dirty="0"/>
              <a:t>-</a:t>
            </a:r>
            <a:r>
              <a:rPr lang="zh-CN" altLang="en-US" sz="3200" b="1" dirty="0"/>
              <a:t>建立定时叫醒程序  </a:t>
            </a:r>
            <a:r>
              <a:rPr lang="zh-CN" altLang="en-US" sz="2000" dirty="0"/>
              <a:t>如果小孩睡眠时间不恰当，要逐步改变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3200" b="1" dirty="0"/>
              <a:t>-</a:t>
            </a:r>
            <a:r>
              <a:rPr lang="zh-CN" altLang="en-US" sz="3200" b="1" dirty="0"/>
              <a:t>父母的认知教育   </a:t>
            </a:r>
            <a:r>
              <a:rPr lang="zh-CN" altLang="en-US" sz="2000" dirty="0"/>
              <a:t>根据儿童失眠原因 父母重建正确认知 </a:t>
            </a:r>
            <a:endParaRPr lang="en-US" altLang="zh-CN" sz="2000" dirty="0"/>
          </a:p>
          <a:p>
            <a:pPr marL="0" indent="0">
              <a:buNone/>
            </a:pPr>
            <a:endParaRPr lang="en-US" altLang="zh-CN" sz="1800" b="1" dirty="0"/>
          </a:p>
        </p:txBody>
      </p:sp>
    </p:spTree>
    <p:extLst>
      <p:ext uri="{BB962C8B-B14F-4D97-AF65-F5344CB8AC3E}">
        <p14:creationId xmlns:p14="http://schemas.microsoft.com/office/powerpoint/2010/main" val="16796114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200" y="-99392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zh-CN" altLang="en-US" sz="3300" b="1" dirty="0">
                <a:latin typeface="微软雅黑" pitchFamily="34" charset="-122"/>
                <a:ea typeface="微软雅黑" pitchFamily="34" charset="-122"/>
              </a:rPr>
              <a:t>药物选择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儿童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52650" y="2125266"/>
            <a:ext cx="7886700" cy="32635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b="1" dirty="0"/>
              <a:t>药物治疗是</a:t>
            </a:r>
            <a:r>
              <a:rPr lang="zh-CN" altLang="en-US" b="1" dirty="0">
                <a:solidFill>
                  <a:srgbClr val="FF0000"/>
                </a:solidFill>
              </a:rPr>
              <a:t>最后选择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-FDA</a:t>
            </a:r>
            <a:r>
              <a:rPr lang="zh-CN" altLang="en-US" dirty="0"/>
              <a:t>中没有批任何一种</a:t>
            </a:r>
            <a:r>
              <a:rPr lang="en-US" altLang="zh-CN" dirty="0"/>
              <a:t>16</a:t>
            </a:r>
            <a:r>
              <a:rPr lang="zh-CN" altLang="en-US" dirty="0"/>
              <a:t>岁以下儿童的失眠药物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-</a:t>
            </a:r>
            <a:r>
              <a:rPr lang="zh-CN" altLang="en-US" dirty="0"/>
              <a:t>如果一定要药物治疗，要跟家属签署</a:t>
            </a:r>
            <a:r>
              <a:rPr lang="zh-CN" altLang="en-US" dirty="0">
                <a:solidFill>
                  <a:srgbClr val="FF0000"/>
                </a:solidFill>
              </a:rPr>
              <a:t>知情同意书</a:t>
            </a:r>
            <a:r>
              <a:rPr lang="zh-CN" altLang="en-US" dirty="0"/>
              <a:t>。</a:t>
            </a:r>
          </a:p>
          <a:p>
            <a:pPr marL="0" indent="0">
              <a:buNone/>
            </a:pPr>
            <a:r>
              <a:rPr lang="en-US" altLang="zh-CN" dirty="0"/>
              <a:t>-</a:t>
            </a:r>
            <a:r>
              <a:rPr lang="zh-CN" altLang="en-US" dirty="0"/>
              <a:t>药物在儿童体内吸收、分布、代谢和排泄过程与成年人不同</a:t>
            </a:r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zh-CN" altLang="en-US" sz="1800" dirty="0"/>
              <a:t>劳拉西泮口服剂在</a:t>
            </a:r>
            <a:r>
              <a:rPr lang="en-US" altLang="zh-CN" sz="1800" dirty="0"/>
              <a:t>12</a:t>
            </a:r>
            <a:r>
              <a:rPr lang="zh-CN" altLang="en-US" sz="1800" dirty="0"/>
              <a:t>岁、注射剂在</a:t>
            </a:r>
            <a:r>
              <a:rPr lang="en-US" altLang="zh-CN" sz="1800" dirty="0"/>
              <a:t>18</a:t>
            </a:r>
            <a:r>
              <a:rPr lang="zh-CN" altLang="en-US" sz="1800" dirty="0"/>
              <a:t>岁以下人群的安全性和疗效尚未确立</a:t>
            </a:r>
          </a:p>
          <a:p>
            <a:pPr marL="0" indent="0">
              <a:buNone/>
            </a:pPr>
            <a:r>
              <a:rPr lang="zh-CN" altLang="en-US" sz="1800" dirty="0"/>
              <a:t>奥沙西泮在</a:t>
            </a:r>
            <a:r>
              <a:rPr lang="en-US" altLang="zh-CN" sz="1800" dirty="0"/>
              <a:t>6</a:t>
            </a:r>
            <a:r>
              <a:rPr lang="zh-CN" altLang="en-US" sz="1800" dirty="0"/>
              <a:t>岁以下儿童的安全性和疗效尚未被证实，无明确的针对</a:t>
            </a:r>
            <a:r>
              <a:rPr lang="en-US" altLang="zh-CN" sz="1800" dirty="0"/>
              <a:t>6~12</a:t>
            </a:r>
            <a:r>
              <a:rPr lang="zh-CN" altLang="en-US" sz="1800" dirty="0"/>
              <a:t>岁儿童的用药指南</a:t>
            </a:r>
          </a:p>
        </p:txBody>
      </p:sp>
    </p:spTree>
    <p:extLst>
      <p:ext uri="{BB962C8B-B14F-4D97-AF65-F5344CB8AC3E}">
        <p14:creationId xmlns:p14="http://schemas.microsoft.com/office/powerpoint/2010/main" val="4234611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 noChangeArrowheads="1"/>
          </p:cNvSpPr>
          <p:nvPr>
            <p:ph type="title"/>
          </p:nvPr>
        </p:nvSpPr>
        <p:spPr>
          <a:xfrm>
            <a:off x="2639621" y="0"/>
            <a:ext cx="5915025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     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褪黑素受体激动剂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5A01BB7-0C32-4A6A-8157-4634761E9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918688"/>
              </p:ext>
            </p:extLst>
          </p:nvPr>
        </p:nvGraphicFramePr>
        <p:xfrm>
          <a:off x="2207573" y="1700808"/>
          <a:ext cx="7398823" cy="220466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943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4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6968">
                <a:tc>
                  <a:txBody>
                    <a:bodyPr/>
                    <a:lstStyle/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雷美尔通</a:t>
                      </a:r>
                      <a:endParaRPr lang="en-US" altLang="zh-CN" sz="2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对于合并睡眠呼吸障碍的失眠患者安全有效，由于没有药物依赖性，也不会产生戒断症状，已被</a:t>
                      </a:r>
                      <a:r>
                        <a:rPr lang="en-US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FDA</a:t>
                      </a:r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批准用于长期失眠的药物治疗。</a:t>
                      </a:r>
                      <a:r>
                        <a:rPr lang="zh-CN" altLang="en-US" sz="1800" u="none" kern="1200" baseline="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国内未上市。</a:t>
                      </a:r>
                      <a:endParaRPr lang="zh-CN" altLang="en-US" sz="18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7700">
                <a:tc>
                  <a:txBody>
                    <a:bodyPr/>
                    <a:lstStyle/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阿戈美拉汀</a:t>
                      </a:r>
                      <a:endParaRPr lang="zh-CN" altLang="en-US" sz="2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 anchor="ctr" anchorCtr="1"/>
                </a:tc>
                <a:tc>
                  <a:txBody>
                    <a:bodyPr/>
                    <a:lstStyle/>
                    <a:p>
                      <a:r>
                        <a:rPr lang="zh-CN" altLang="zh-CN" sz="1800" u="none" kern="1200" baseline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具有抗抑郁和催眠双重作用，能够改善抑郁障碍相关的失眠，缩短睡眠潜伏期，增加睡眠连续性。</a:t>
                      </a:r>
                      <a:endParaRPr lang="zh-CN" altLang="en-US" sz="1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75" marR="68575" marT="34285" marB="3428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: 圆角 7">
            <a:extLst>
              <a:ext uri="{FF2B5EF4-FFF2-40B4-BE49-F238E27FC236}">
                <a16:creationId xmlns:a16="http://schemas.microsoft.com/office/drawing/2014/main" id="{01ED2F7A-2471-440A-9A11-D959D725D252}"/>
              </a:ext>
            </a:extLst>
          </p:cNvPr>
          <p:cNvSpPr/>
          <p:nvPr/>
        </p:nvSpPr>
        <p:spPr>
          <a:xfrm>
            <a:off x="4584222" y="4185089"/>
            <a:ext cx="5022168" cy="695325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3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治疗昼夜</a:t>
            </a:r>
            <a:r>
              <a:rPr lang="zh-CN" altLang="en-US" sz="135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节律失调</a:t>
            </a:r>
            <a:r>
              <a:rPr lang="zh-CN" altLang="en-US" sz="13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导致的失眠，或以入睡困难为主诉的失眠</a:t>
            </a:r>
          </a:p>
        </p:txBody>
      </p:sp>
    </p:spTree>
    <p:extLst>
      <p:ext uri="{BB962C8B-B14F-4D97-AF65-F5344CB8AC3E}">
        <p14:creationId xmlns:p14="http://schemas.microsoft.com/office/powerpoint/2010/main" val="6855243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 noChangeArrowheads="1"/>
          </p:cNvSpPr>
          <p:nvPr>
            <p:ph type="title"/>
          </p:nvPr>
        </p:nvSpPr>
        <p:spPr>
          <a:xfrm>
            <a:off x="838200" y="-1714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抗抑郁药</a:t>
            </a:r>
          </a:p>
        </p:txBody>
      </p:sp>
      <p:sp>
        <p:nvSpPr>
          <p:cNvPr id="45058" name="内容占位符 2"/>
          <p:cNvSpPr>
            <a:spLocks noGrp="1" noChangeArrowheads="1"/>
          </p:cNvSpPr>
          <p:nvPr>
            <p:ph idx="1"/>
          </p:nvPr>
        </p:nvSpPr>
        <p:spPr>
          <a:xfrm>
            <a:off x="2369586" y="1877624"/>
            <a:ext cx="7938882" cy="3263503"/>
          </a:xfrm>
        </p:spPr>
        <p:txBody>
          <a:bodyPr/>
          <a:lstStyle/>
          <a:p>
            <a:pPr marL="0" indent="0" fontAlgn="t">
              <a:lnSpc>
                <a:spcPct val="150000"/>
              </a:lnSpc>
              <a:buNone/>
            </a:pPr>
            <a:r>
              <a:rPr lang="zh-CN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多塞平</a:t>
            </a:r>
            <a:r>
              <a:rPr lang="en-US" altLang="zh-CN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A: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建议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B: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标准）</a:t>
            </a:r>
            <a:endParaRPr lang="zh-CN" altLang="zh-CN" dirty="0"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en-US" altLang="zh-CN" sz="18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FDA</a:t>
            </a:r>
            <a:r>
              <a:rPr lang="zh-CN" altLang="zh-CN" sz="18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批准的唯一一种可用于治疗失眠的抗抑郁药</a:t>
            </a:r>
            <a:r>
              <a:rPr lang="zh-CN" altLang="zh-CN" sz="1800" b="1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3-6mg</a:t>
            </a:r>
            <a:r>
              <a:rPr lang="zh-CN" altLang="zh-CN" sz="1800" dirty="0">
                <a:latin typeface="微软雅黑" pitchFamily="34" charset="-122"/>
                <a:ea typeface="微软雅黑" pitchFamily="34" charset="-122"/>
              </a:rPr>
              <a:t>低剂量就可以发挥镇静催眠作用；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选择性阻断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H</a:t>
            </a:r>
            <a:r>
              <a:rPr lang="en-US" altLang="zh-CN" sz="1800" baseline="-25000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受体；延长总睡眠时长及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N2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期。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zh-CN" sz="1800" dirty="0">
                <a:latin typeface="微软雅黑" pitchFamily="34" charset="-122"/>
                <a:ea typeface="微软雅黑" pitchFamily="34" charset="-122"/>
              </a:rPr>
              <a:t>用于睡眠维持困难和短期睡眠紊乱的患者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有可能影响日间功能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744077" y="4455120"/>
            <a:ext cx="2983509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/>
              <a:t>A.</a:t>
            </a:r>
            <a:r>
              <a:rPr lang="zh-CN" altLang="en-US" sz="1350" dirty="0"/>
              <a:t>美国睡眠医学会</a:t>
            </a:r>
            <a:r>
              <a:rPr lang="en-US" altLang="zh-CN" sz="1350" dirty="0"/>
              <a:t>AASM</a:t>
            </a:r>
            <a:r>
              <a:rPr lang="zh-CN" altLang="en-US" sz="1350" dirty="0"/>
              <a:t>指南</a:t>
            </a:r>
            <a:endParaRPr lang="en-US" altLang="zh-CN" sz="1350" dirty="0"/>
          </a:p>
          <a:p>
            <a:r>
              <a:rPr lang="en-US" altLang="zh-CN" sz="1350" dirty="0"/>
              <a:t>B. </a:t>
            </a:r>
            <a:r>
              <a:rPr lang="zh-CN" altLang="en-US" sz="1350" dirty="0"/>
              <a:t>中国失眠障碍诊断和治疗指南</a:t>
            </a:r>
            <a:r>
              <a:rPr lang="en-US" altLang="zh-CN" sz="1350" dirty="0"/>
              <a:t>2017</a:t>
            </a:r>
          </a:p>
          <a:p>
            <a:endParaRPr lang="zh-CN" altLang="en-US" sz="1350" dirty="0"/>
          </a:p>
          <a:p>
            <a:r>
              <a:rPr lang="zh-CN" altLang="en-US" sz="1350" dirty="0"/>
              <a:t>“标准”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“指南”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“临床建议”</a:t>
            </a:r>
            <a:endParaRPr lang="en-US" altLang="zh-CN" sz="1350" dirty="0"/>
          </a:p>
          <a:p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0162593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标题 1"/>
          <p:cNvSpPr>
            <a:spLocks noGrp="1" noChangeArrowheads="1"/>
          </p:cNvSpPr>
          <p:nvPr>
            <p:ph type="title"/>
          </p:nvPr>
        </p:nvSpPr>
        <p:spPr>
          <a:xfrm>
            <a:off x="2351589" y="188640"/>
            <a:ext cx="5915025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抗抑郁药</a:t>
            </a:r>
          </a:p>
        </p:txBody>
      </p:sp>
      <p:sp>
        <p:nvSpPr>
          <p:cNvPr id="41986" name="内容占位符 2"/>
          <p:cNvSpPr>
            <a:spLocks noGrp="1" noChangeArrowheads="1"/>
          </p:cNvSpPr>
          <p:nvPr>
            <p:ph idx="1"/>
          </p:nvPr>
        </p:nvSpPr>
        <p:spPr>
          <a:xfrm>
            <a:off x="2477598" y="2025259"/>
            <a:ext cx="6804756" cy="118772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曲唑酮 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1800" b="1" dirty="0">
                <a:latin typeface="微软雅黑" pitchFamily="34" charset="-122"/>
                <a:ea typeface="微软雅黑" pitchFamily="34" charset="-122"/>
              </a:rPr>
              <a:t>A: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勿使用  </a:t>
            </a:r>
            <a:r>
              <a:rPr lang="en-US" altLang="zh-CN" sz="1800" b="1" dirty="0">
                <a:latin typeface="微软雅黑" pitchFamily="34" charset="-122"/>
                <a:ea typeface="微软雅黑" pitchFamily="34" charset="-122"/>
              </a:rPr>
              <a:t>B: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指南  </a:t>
            </a:r>
            <a:r>
              <a:rPr lang="en-US" altLang="zh-CN" sz="1800" b="1" dirty="0">
                <a:latin typeface="微软雅黑" pitchFamily="34" charset="-122"/>
                <a:ea typeface="微软雅黑" pitchFamily="34" charset="-122"/>
              </a:rPr>
              <a:t>D: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临床使用</a:t>
            </a:r>
            <a:r>
              <a:rPr lang="zh-CN" altLang="en-US" sz="1800" b="1" dirty="0">
                <a:latin typeface="微软雅黑" pitchFamily="34" charset="-122"/>
                <a:ea typeface="微软雅黑" pitchFamily="34" charset="-122"/>
              </a:rPr>
              <a:t>）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  不改变睡眠结构，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不显著改善睡眠质量。头痛风险显著高于安慰剂，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75%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使用者出现不良反应（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50mg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）。</a:t>
            </a:r>
            <a:endParaRPr lang="zh-CN" altLang="en-US" sz="18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0066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77598" y="3250778"/>
            <a:ext cx="70747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t" hangingPunct="1">
              <a:lnSpc>
                <a:spcPct val="150000"/>
              </a:lnSpc>
              <a:defRPr/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米氮平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A: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不建议 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B: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临床建议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D: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临床使用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t" hangingPunct="1">
              <a:lnSpc>
                <a:spcPct val="150000"/>
              </a:lnSpc>
              <a:defRPr/>
            </a:pP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增加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睡眠的连续性和</a:t>
            </a:r>
            <a:r>
              <a:rPr lang="zh-CN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慢波睡眠</a:t>
            </a:r>
            <a:r>
              <a:rPr lang="zh-CN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，缩短入睡潜伏期，增加总睡眠时间，改善睡眠效率，可以</a:t>
            </a:r>
            <a:r>
              <a:rPr lang="zh-CN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改善客观睡眠参数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。但体重增加，食欲增加不良反应发生率较高。</a:t>
            </a:r>
            <a:endParaRPr lang="zh-CN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55940" y="4685006"/>
            <a:ext cx="372641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50" dirty="0"/>
              <a:t>A. </a:t>
            </a:r>
            <a:r>
              <a:rPr lang="zh-CN" altLang="en-US" sz="1350" dirty="0"/>
              <a:t>美国睡眠医学会</a:t>
            </a:r>
            <a:r>
              <a:rPr lang="en-US" altLang="zh-CN" sz="1350" dirty="0"/>
              <a:t>AASM</a:t>
            </a:r>
            <a:r>
              <a:rPr lang="zh-CN" altLang="en-US" sz="1350" dirty="0"/>
              <a:t>指南</a:t>
            </a:r>
            <a:endParaRPr lang="en-US" altLang="zh-CN" sz="1350" dirty="0"/>
          </a:p>
          <a:p>
            <a:r>
              <a:rPr lang="en-US" altLang="zh-CN" sz="1350" dirty="0"/>
              <a:t>B. </a:t>
            </a:r>
            <a:r>
              <a:rPr lang="zh-CN" altLang="en-US" sz="1350" dirty="0"/>
              <a:t>中国失眠障碍诊断和治疗指南</a:t>
            </a:r>
            <a:r>
              <a:rPr lang="en-US" altLang="zh-CN" sz="1350" dirty="0"/>
              <a:t>2017</a:t>
            </a:r>
          </a:p>
          <a:p>
            <a:r>
              <a:rPr lang="en-US" altLang="zh-CN" sz="1350" dirty="0"/>
              <a:t>D. </a:t>
            </a:r>
            <a:r>
              <a:rPr lang="zh-CN" altLang="en-US" sz="1350" dirty="0"/>
              <a:t>中国失眠障碍综合防治指南</a:t>
            </a:r>
            <a:r>
              <a:rPr lang="en-US" altLang="zh-CN" sz="1350" dirty="0"/>
              <a:t>2019</a:t>
            </a:r>
            <a:r>
              <a:rPr lang="zh-CN" altLang="en-US" sz="1350" dirty="0"/>
              <a:t>（非循证）</a:t>
            </a:r>
            <a:endParaRPr lang="en-US" altLang="zh-CN" sz="1350" dirty="0"/>
          </a:p>
          <a:p>
            <a:endParaRPr lang="zh-CN" altLang="en-US" sz="1350" dirty="0"/>
          </a:p>
          <a:p>
            <a:r>
              <a:rPr lang="zh-CN" altLang="en-US" sz="1350" dirty="0"/>
              <a:t>“标准”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“指南”</a:t>
            </a:r>
            <a:r>
              <a:rPr lang="en-US" altLang="zh-CN" sz="1350" dirty="0"/>
              <a:t>&gt;</a:t>
            </a:r>
            <a:r>
              <a:rPr lang="zh-CN" altLang="en-US" sz="1350" dirty="0"/>
              <a:t>“临床建议”</a:t>
            </a:r>
            <a:endParaRPr lang="en-US" altLang="zh-CN" sz="1350" dirty="0"/>
          </a:p>
          <a:p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1927119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 noChangeArrowheads="1"/>
          </p:cNvSpPr>
          <p:nvPr>
            <p:ph type="title"/>
          </p:nvPr>
        </p:nvSpPr>
        <p:spPr>
          <a:xfrm>
            <a:off x="838200" y="-12881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镇静催眠药物    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谨慎使用</a:t>
            </a:r>
          </a:p>
        </p:txBody>
      </p:sp>
      <p:sp>
        <p:nvSpPr>
          <p:cNvPr id="45058" name="内容占位符 2"/>
          <p:cNvSpPr>
            <a:spLocks noGrp="1" noChangeArrowheads="1"/>
          </p:cNvSpPr>
          <p:nvPr>
            <p:ph idx="1"/>
          </p:nvPr>
        </p:nvSpPr>
        <p:spPr>
          <a:xfrm>
            <a:off x="2639621" y="1412781"/>
            <a:ext cx="6413897" cy="2232249"/>
          </a:xfrm>
        </p:spPr>
        <p:txBody>
          <a:bodyPr>
            <a:normAutofit lnSpcReduction="10000"/>
          </a:bodyPr>
          <a:lstStyle/>
          <a:p>
            <a:pPr marL="0" indent="0" fontAlgn="t">
              <a:lnSpc>
                <a:spcPct val="150000"/>
              </a:lnSpc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抗组胺药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苯海拉明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抗抑郁药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阿米替林 文拉法辛  度洛西汀 氟伏沙明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0" indent="0" fontAlgn="t">
              <a:lnSpc>
                <a:spcPct val="150000"/>
              </a:lnSpc>
              <a:buNone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抗精神病药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喹硫平 奥氮平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855640" y="3933055"/>
            <a:ext cx="5796644" cy="2087350"/>
            <a:chOff x="1907704" y="3933056"/>
            <a:chExt cx="6552728" cy="2049513"/>
          </a:xfrm>
        </p:grpSpPr>
        <p:sp>
          <p:nvSpPr>
            <p:cNvPr id="4" name="矩形 3"/>
            <p:cNvSpPr/>
            <p:nvPr/>
          </p:nvSpPr>
          <p:spPr>
            <a:xfrm>
              <a:off x="2987824" y="4365104"/>
              <a:ext cx="1187282" cy="2946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抗精神病药</a:t>
              </a:r>
              <a:endParaRPr lang="zh-CN" altLang="en-US" sz="1350" b="1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4427983" y="4869160"/>
              <a:ext cx="991576" cy="2946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抗</a:t>
              </a:r>
              <a:r>
                <a:rPr lang="zh-CN" altLang="en-US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抑郁</a:t>
              </a:r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</a:t>
              </a:r>
              <a:endParaRPr lang="zh-CN" altLang="en-US" sz="1350" b="1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5868144" y="5445224"/>
              <a:ext cx="991576" cy="2946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抗</a:t>
              </a:r>
              <a:r>
                <a:rPr lang="zh-CN" altLang="en-US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焦虑</a:t>
              </a:r>
              <a:r>
                <a:rPr lang="zh-CN" altLang="zh-CN" sz="1350" b="1" kern="180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</a:t>
              </a:r>
              <a:endParaRPr lang="zh-CN" altLang="en-US" sz="1350" b="1" dirty="0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915816" y="4293096"/>
              <a:ext cx="4248472" cy="1152128"/>
              <a:chOff x="3347864" y="4869160"/>
              <a:chExt cx="4248472" cy="1152128"/>
            </a:xfrm>
          </p:grpSpPr>
          <p:cxnSp>
            <p:nvCxnSpPr>
              <p:cNvPr id="9" name="肘形连接符 8"/>
              <p:cNvCxnSpPr/>
              <p:nvPr/>
            </p:nvCxnSpPr>
            <p:spPr>
              <a:xfrm>
                <a:off x="3347864" y="4869160"/>
                <a:ext cx="2808312" cy="576064"/>
              </a:xfrm>
              <a:prstGeom prst="bentConnector3">
                <a:avLst>
                  <a:gd name="adj1" fmla="val 5000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肘形连接符 9"/>
              <p:cNvCxnSpPr/>
              <p:nvPr/>
            </p:nvCxnSpPr>
            <p:spPr>
              <a:xfrm>
                <a:off x="4788024" y="5445224"/>
                <a:ext cx="2808312" cy="576064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矩形 10"/>
            <p:cNvSpPr/>
            <p:nvPr/>
          </p:nvSpPr>
          <p:spPr>
            <a:xfrm>
              <a:off x="5796136" y="5085184"/>
              <a:ext cx="1274262" cy="249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/>
                <a:t>焦虑、（镇静）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427983" y="4509120"/>
              <a:ext cx="1730908" cy="249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/>
                <a:t>抑郁、焦虑、（镇静）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907704" y="3933056"/>
              <a:ext cx="2339771" cy="249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/>
                <a:t>幻觉、妄想、抑郁、焦虑、镇静</a:t>
              </a:r>
            </a:p>
          </p:txBody>
        </p:sp>
        <p:cxnSp>
          <p:nvCxnSpPr>
            <p:cNvPr id="14" name="直接箭头连接符 13"/>
            <p:cNvCxnSpPr/>
            <p:nvPr/>
          </p:nvCxnSpPr>
          <p:spPr>
            <a:xfrm>
              <a:off x="7596336" y="3933056"/>
              <a:ext cx="0" cy="187220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7884368" y="4077072"/>
              <a:ext cx="576064" cy="11785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/>
                <a:t>向下兼容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059832" y="4725144"/>
              <a:ext cx="1015134" cy="249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/>
                <a:t>D</a:t>
              </a:r>
              <a:r>
                <a:rPr lang="en-US" altLang="zh-CN" sz="1050" baseline="-25000" dirty="0"/>
                <a:t>2</a:t>
              </a:r>
              <a:r>
                <a:rPr lang="en-US" altLang="zh-CN" sz="1050" dirty="0"/>
                <a:t> ,5-HT, H</a:t>
              </a:r>
              <a:r>
                <a:rPr lang="en-US" altLang="zh-CN" sz="1050" baseline="-25000" dirty="0"/>
                <a:t>1</a:t>
              </a:r>
              <a:endParaRPr lang="zh-CN" altLang="en-US" sz="1050" baseline="-250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4499992" y="5157192"/>
              <a:ext cx="871978" cy="249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/>
                <a:t>5-HT, (H</a:t>
              </a:r>
              <a:r>
                <a:rPr lang="en-US" altLang="zh-CN" sz="1050" baseline="-25000" dirty="0"/>
                <a:t>1</a:t>
              </a:r>
              <a:r>
                <a:rPr lang="en-US" altLang="zh-CN" sz="1050" dirty="0"/>
                <a:t>)</a:t>
              </a:r>
              <a:endParaRPr lang="zh-CN" altLang="en-US" sz="105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5868144" y="5733256"/>
              <a:ext cx="991576" cy="249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/>
                <a:t>5-HT</a:t>
              </a:r>
              <a:r>
                <a:rPr lang="en-US" altLang="zh-CN" sz="1050" baseline="-25000" dirty="0"/>
                <a:t>1A</a:t>
              </a:r>
              <a:r>
                <a:rPr lang="en-US" altLang="zh-CN" sz="1050" dirty="0"/>
                <a:t>, (H</a:t>
              </a:r>
              <a:r>
                <a:rPr lang="en-US" altLang="zh-CN" sz="1050" baseline="-25000" dirty="0"/>
                <a:t>1</a:t>
              </a:r>
              <a:r>
                <a:rPr lang="en-US" altLang="zh-CN" sz="1050" dirty="0"/>
                <a:t>)</a:t>
              </a:r>
              <a:endParaRPr lang="zh-CN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49874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 noChangeArrowheads="1"/>
          </p:cNvSpPr>
          <p:nvPr>
            <p:ph type="title"/>
          </p:nvPr>
        </p:nvSpPr>
        <p:spPr>
          <a:xfrm>
            <a:off x="2336472" y="188640"/>
            <a:ext cx="5915025" cy="677466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关注点</a:t>
            </a:r>
          </a:p>
        </p:txBody>
      </p:sp>
      <p:sp>
        <p:nvSpPr>
          <p:cNvPr id="29699" name="内容占位符 2"/>
          <p:cNvSpPr>
            <a:spLocks noGrp="1" noChangeArrowheads="1"/>
          </p:cNvSpPr>
          <p:nvPr>
            <p:ph idx="1"/>
          </p:nvPr>
        </p:nvSpPr>
        <p:spPr>
          <a:xfrm>
            <a:off x="2315585" y="2186862"/>
            <a:ext cx="6833127" cy="2885462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对因治疗 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慢性失眠绝大多数都有其病因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理想治疗药物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可改善睡眠结构  不成瘾 无代谢风险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非苯二氮卓类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长期使用成瘾风险并不低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1556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17140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dirty="0"/>
              <a:t>处方审核 举例</a:t>
            </a:r>
          </a:p>
        </p:txBody>
      </p:sp>
      <p:sp>
        <p:nvSpPr>
          <p:cNvPr id="4" name="椭圆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138743" y="2427293"/>
            <a:ext cx="809625" cy="809625"/>
          </a:xfrm>
          <a:prstGeom prst="ellipse">
            <a:avLst/>
          </a:prstGeom>
          <a:solidFill>
            <a:srgbClr val="42ACA8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举例</a:t>
            </a:r>
          </a:p>
        </p:txBody>
      </p:sp>
      <p:sp>
        <p:nvSpPr>
          <p:cNvPr id="5" name="椭圆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55905" y="2943230"/>
            <a:ext cx="1890713" cy="18891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76200" cmpd="sng">
            <a:solidFill>
              <a:srgbClr val="59687F">
                <a:lumMod val="60000"/>
                <a:lumOff val="40000"/>
              </a:srgbClr>
            </a:solidFill>
            <a:round/>
          </a:ln>
        </p:spPr>
        <p:txBody>
          <a:bodyPr anchor="ctr">
            <a:norm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Calibri" panose="020F0502020204030204" charset="0"/>
                <a:ea typeface="微软雅黑" charset="-122"/>
              </a:defRPr>
            </a:lvl9pPr>
          </a:lstStyle>
          <a:p>
            <a:pPr algn="ctr">
              <a:defRPr/>
            </a:pPr>
            <a:r>
              <a:rPr lang="zh-CN" altLang="en-US" sz="240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两种苯二氮卓</a:t>
            </a:r>
          </a:p>
        </p:txBody>
      </p:sp>
      <p:sp>
        <p:nvSpPr>
          <p:cNvPr id="6" name="矩形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48363" y="2047880"/>
            <a:ext cx="3351212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适应症：失眠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宋体" panose="02010600030101010101" pitchFamily="2" charset="-122"/>
              </a:rPr>
              <a:t>处方：</a:t>
            </a: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阿普唑仑片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0.4mg 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endParaRPr lang="en-US" altLang="en-US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氯硝西泮片</a:t>
            </a:r>
            <a:r>
              <a:rPr lang="en-US" altLang="en-US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2mg  </a:t>
            </a:r>
            <a:r>
              <a:rPr lang="en-US" altLang="zh-CN" sz="2000" noProof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endParaRPr lang="en-US" altLang="en-US" sz="2000" noProof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38743" y="4535493"/>
            <a:ext cx="809625" cy="809625"/>
          </a:xfrm>
          <a:prstGeom prst="ellipse">
            <a:avLst/>
          </a:prstGeom>
          <a:solidFill>
            <a:srgbClr val="FAB301"/>
          </a:solidFill>
          <a:ln w="5715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解析</a:t>
            </a:r>
          </a:p>
        </p:txBody>
      </p:sp>
      <p:cxnSp>
        <p:nvCxnSpPr>
          <p:cNvPr id="8" name="肘形连接符 17"/>
          <p:cNvCxnSpPr>
            <a:cxnSpLocks noChangeShapeType="1"/>
            <a:stCxn id="5" idx="6"/>
            <a:endCxn id="4" idx="2"/>
          </p:cNvCxnSpPr>
          <p:nvPr>
            <p:custDataLst>
              <p:tags r:id="rId5"/>
            </p:custDataLst>
          </p:nvPr>
        </p:nvCxnSpPr>
        <p:spPr bwMode="auto">
          <a:xfrm flipV="1">
            <a:off x="4646618" y="2830518"/>
            <a:ext cx="492125" cy="10572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肘形连接符 19"/>
          <p:cNvCxnSpPr>
            <a:cxnSpLocks noChangeShapeType="1"/>
            <a:stCxn id="5" idx="6"/>
            <a:endCxn id="7" idx="2"/>
          </p:cNvCxnSpPr>
          <p:nvPr>
            <p:custDataLst>
              <p:tags r:id="rId6"/>
            </p:custDataLst>
          </p:nvPr>
        </p:nvCxnSpPr>
        <p:spPr bwMode="auto">
          <a:xfrm>
            <a:off x="4646618" y="3887788"/>
            <a:ext cx="492125" cy="105251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A6A6A6"/>
            </a:solidFill>
            <a:prstDash val="sysDot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矩形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948363" y="4175130"/>
            <a:ext cx="3351212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如需合用，须有焦虑、失眠两个诊断，并且焦虑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Bid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Tid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使用，失眠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QN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使用方为合理。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55706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99392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dirty="0"/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抗抑郁药以单一用药为主，需足剂量、足疗程使用，停药需慎重</a:t>
            </a:r>
            <a:endParaRPr lang="en-US" altLang="zh-CN" dirty="0"/>
          </a:p>
          <a:p>
            <a:r>
              <a:rPr lang="en-US" altLang="zh-CN" dirty="0"/>
              <a:t>SSRI</a:t>
            </a:r>
            <a:r>
              <a:rPr lang="zh-CN" altLang="en-US" dirty="0"/>
              <a:t>和</a:t>
            </a:r>
            <a:r>
              <a:rPr lang="en-US" altLang="zh-CN" dirty="0"/>
              <a:t>SNRI</a:t>
            </a:r>
            <a:r>
              <a:rPr lang="zh-CN" altLang="en-US" dirty="0"/>
              <a:t>是抗抑郁一线用药</a:t>
            </a:r>
            <a:endParaRPr lang="en-US" altLang="zh-CN" dirty="0"/>
          </a:p>
          <a:p>
            <a:r>
              <a:rPr lang="zh-CN" altLang="en-US" dirty="0"/>
              <a:t>抗抑郁药物治疗应个体化</a:t>
            </a:r>
            <a:endParaRPr lang="en-US" altLang="zh-CN" dirty="0"/>
          </a:p>
          <a:p>
            <a:r>
              <a:rPr lang="zh-CN" altLang="en-US" dirty="0"/>
              <a:t>镇静安眠药不作为焦虑障碍的一线用药，仅做辅助使用</a:t>
            </a:r>
            <a:endParaRPr lang="en-US" altLang="zh-CN" dirty="0"/>
          </a:p>
          <a:p>
            <a:r>
              <a:rPr lang="zh-CN" altLang="en-US" dirty="0"/>
              <a:t>必须使用镇静安眠药时应足量治疗，适时减停</a:t>
            </a:r>
          </a:p>
        </p:txBody>
      </p:sp>
    </p:spTree>
    <p:extLst>
      <p:ext uri="{BB962C8B-B14F-4D97-AF65-F5344CB8AC3E}">
        <p14:creationId xmlns:p14="http://schemas.microsoft.com/office/powerpoint/2010/main" val="23117498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1"/>
  <p:tag name="KSO_WM_UNIT_ID" val="custom160336_24*n_i*1_1"/>
  <p:tag name="KSO_WM_UNIT_CLEAR" val="1"/>
  <p:tag name="KSO_WM_UNIT_LAYERLEVEL" val="1_1"/>
  <p:tag name="KSO_WM_DIAGRAM_GROUP_CODE" val="n1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2"/>
  <p:tag name="KSO_WM_UNIT_ID" val="custom160336_24*n_i*1_2"/>
  <p:tag name="KSO_WM_UNIT_CLEAR" val="1"/>
  <p:tag name="KSO_WM_UNIT_LAYERLEVEL" val="1_1"/>
  <p:tag name="KSO_WM_DIAGRAM_GROUP_CODE" val="n1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3"/>
  <p:tag name="KSO_WM_UNIT_ID" val="custom160336_24*n_i*1_3"/>
  <p:tag name="KSO_WM_UNIT_CLEAR" val="1"/>
  <p:tag name="KSO_WM_UNIT_LAYERLEVEL" val="1_1"/>
  <p:tag name="KSO_WM_DIAGRAM_GROUP_CODE" val="n1-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5"/>
  <p:tag name="KSO_WM_UNIT_ID" val="custom160336_24*n_i*1_5"/>
  <p:tag name="KSO_WM_UNIT_CLEAR" val="1"/>
  <p:tag name="KSO_WM_UNIT_LAYERLEVEL" val="1_1"/>
  <p:tag name="KSO_WM_DIAGRAM_GROUP_CODE" val="n1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6"/>
  <p:tag name="KSO_WM_UNIT_ID" val="custom160336_24*n_i*1_6"/>
  <p:tag name="KSO_WM_UNIT_CLEAR" val="1"/>
  <p:tag name="KSO_WM_UNIT_LAYERLEVEL" val="1_1"/>
  <p:tag name="KSO_WM_DIAGRAM_GROUP_CODE" val="n1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6"/>
  <p:tag name="KSO_WM_UNIT_ID" val="custom160336_24*n_h_f*1_2_6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5"/>
  <p:tag name="KSO_WM_UNIT_ID" val="custom160336_24*n_h_f*1_2_5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4"/>
  <p:tag name="KSO_WM_UNIT_ID" val="custom160336_24*n_h_f*1_2_4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3"/>
  <p:tag name="KSO_WM_UNIT_ID" val="custom160336_24*n_h_f*1_2_3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1"/>
  <p:tag name="KSO_WM_UNIT_ID" val="custom160336_24*n_h_f*1_2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a"/>
  <p:tag name="KSO_WM_UNIT_INDEX" val="1_1_1"/>
  <p:tag name="KSO_WM_UNIT_ID" val="custom160336_24*n_h_a*1_1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5"/>
  <p:tag name="KSO_WM_DIAGRAM_GROUP_CODE" val="n1-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4"/>
  <p:tag name="KSO_WM_UNIT_ID" val="custom160336_24*n_h_f*1_2_4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2"/>
  <p:tag name="KSO_WM_UNIT_ID" val="custom160336_24*n_i*1_2"/>
  <p:tag name="KSO_WM_UNIT_CLEAR" val="1"/>
  <p:tag name="KSO_WM_UNIT_LAYERLEVEL" val="1_1"/>
  <p:tag name="KSO_WM_DIAGRAM_GROUP_CODE" val="n1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3"/>
  <p:tag name="KSO_WM_UNIT_ID" val="custom160336_24*n_i*1_3"/>
  <p:tag name="KSO_WM_UNIT_CLEAR" val="1"/>
  <p:tag name="KSO_WM_UNIT_LAYERLEVEL" val="1_1"/>
  <p:tag name="KSO_WM_DIAGRAM_GROUP_CODE" val="n1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h_f"/>
  <p:tag name="KSO_WM_UNIT_INDEX" val="1_2_2"/>
  <p:tag name="KSO_WM_UNIT_ID" val="custom160336_24*n_h_f*1_2_2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1"/>
  <p:tag name="KSO_WM_DIAGRAM_GROUP_CODE" val="n1-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336"/>
  <p:tag name="KSO_WM_UNIT_TYPE" val="n_i"/>
  <p:tag name="KSO_WM_UNIT_INDEX" val="1_4"/>
  <p:tag name="KSO_WM_UNIT_ID" val="custom160336_24*n_i*1_4"/>
  <p:tag name="KSO_WM_UNIT_CLEAR" val="1"/>
  <p:tag name="KSO_WM_UNIT_LAYERLEVEL" val="1_1"/>
  <p:tag name="KSO_WM_DIAGRAM_GROUP_CODE" val="n1-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1"/>
  <p:tag name="KSO_WM_UNIT_ID" val="diagram20171553_1*n_h_i*1_2_1"/>
  <p:tag name="KSO_WM_UNIT_LAYERLEVEL" val="1_1_1"/>
  <p:tag name="KSO_WM_DIAGRAM_GROUP_CODE" val="n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a"/>
  <p:tag name="KSO_WM_UNIT_INDEX" val="1_1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3"/>
  <p:tag name="KSO_WM_UNIT_PRESET_TEXT_LEN" val="17"/>
  <p:tag name="KSO_WM_DIAGRAM_GROUP_CODE" val="n1-1"/>
  <p:tag name="KSO_WM_UNIT_ID" val="diagram20171553_1*n_h_a*1_1_1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4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1"/>
  <p:tag name="KSO_WM_UNIT_TEXT_FILL_FORE_SCHEMECOLOR_INDEX" val="13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2"/>
  <p:tag name="KSO_WM_UNIT_ID" val="diagram20171553_1*n_h_i*1_2_2"/>
  <p:tag name="KSO_WM_UNIT_LAYERLEVEL" val="1_1_1"/>
  <p:tag name="KSO_WM_DIAGRAM_GROUP_CODE" val="n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3"/>
  <p:tag name="KSO_WM_UNIT_ID" val="diagram20171553_1*n_h_i*1_2_3"/>
  <p:tag name="KSO_WM_UNIT_LAYERLEVEL" val="1_1_1"/>
  <p:tag name="KSO_WM_DIAGRAM_GROUP_CODE" val="n1-1"/>
  <p:tag name="KSO_WM_UNIT_LINE_FORE_SCHEMECOLOR_INDEX" val="14"/>
  <p:tag name="KSO_WM_UNIT_LINE_FILL_TYPE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4"/>
  <p:tag name="KSO_WM_UNIT_ID" val="diagram20171553_1*n_h_i*1_2_4"/>
  <p:tag name="KSO_WM_UNIT_LAYERLEVEL" val="1_1_1"/>
  <p:tag name="KSO_WM_DIAGRAM_GROUP_CODE" val="n1-1"/>
  <p:tag name="KSO_WM_UNIT_LINE_FORE_SCHEMECOLOR_INDEX" val="14"/>
  <p:tag name="KSO_WM_UNIT_LINE_FILL_TYPE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2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2"/>
  <p:tag name="KSO_WM_UNIT_TEXT_FILL_FORE_SCHEMECOLOR_INDEX" val="13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1"/>
  <p:tag name="KSO_WM_UNIT_ID" val="diagram20171553_1*n_h_i*1_2_1"/>
  <p:tag name="KSO_WM_UNIT_LAYERLEVEL" val="1_1_1"/>
  <p:tag name="KSO_WM_DIAGRAM_GROUP_CODE" val="n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a"/>
  <p:tag name="KSO_WM_UNIT_INDEX" val="1_1_1"/>
  <p:tag name="KSO_WM_UNIT_CLEAR" val="1"/>
  <p:tag name="KSO_WM_UNIT_LAYERLEVEL" val="1_1_1"/>
  <p:tag name="KSO_WM_UNIT_VALUE" val="30"/>
  <p:tag name="KSO_WM_UNIT_HIGHLIGHT" val="0"/>
  <p:tag name="KSO_WM_UNIT_COMPATIBLE" val="0"/>
  <p:tag name="KSO_WM_UNIT_PRESET_TEXT_INDEX" val="3"/>
  <p:tag name="KSO_WM_UNIT_PRESET_TEXT_LEN" val="17"/>
  <p:tag name="KSO_WM_DIAGRAM_GROUP_CODE" val="n1-1"/>
  <p:tag name="KSO_WM_UNIT_ID" val="diagram20171553_1*n_h_a*1_1_1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4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1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1"/>
  <p:tag name="KSO_WM_UNIT_TEXT_FILL_FORE_SCHEMECOLOR_INDEX" val="13"/>
  <p:tag name="KSO_WM_UNIT_TEXT_FILL_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2"/>
  <p:tag name="KSO_WM_UNIT_ID" val="diagram20171553_1*n_h_i*1_2_2"/>
  <p:tag name="KSO_WM_UNIT_LAYERLEVEL" val="1_1_1"/>
  <p:tag name="KSO_WM_DIAGRAM_GROUP_CODE" val="n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3"/>
  <p:tag name="KSO_WM_UNIT_ID" val="diagram20171553_1*n_h_i*1_2_3"/>
  <p:tag name="KSO_WM_UNIT_LAYERLEVEL" val="1_1_1"/>
  <p:tag name="KSO_WM_DIAGRAM_GROUP_CODE" val="n1-1"/>
  <p:tag name="KSO_WM_UNIT_LINE_FORE_SCHEMECOLOR_INDEX" val="14"/>
  <p:tag name="KSO_WM_UNIT_LINE_FILL_TYP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UNIT_CLEAR" val="1"/>
  <p:tag name="KSO_WM_TAG_VERSION" val="1.0"/>
  <p:tag name="KSO_WM_BEAUTIFY_FLAG" val="#wm#"/>
  <p:tag name="KSO_WM_UNIT_TYPE" val="n_h_i"/>
  <p:tag name="KSO_WM_UNIT_INDEX" val="1_2_4"/>
  <p:tag name="KSO_WM_UNIT_ID" val="diagram20171553_1*n_h_i*1_2_4"/>
  <p:tag name="KSO_WM_UNIT_LAYERLEVEL" val="1_1_1"/>
  <p:tag name="KSO_WM_DIAGRAM_GROUP_CODE" val="n1-1"/>
  <p:tag name="KSO_WM_UNIT_LINE_FORE_SCHEMECOLOR_INDEX" val="14"/>
  <p:tag name="KSO_WM_UNIT_LINE_FILL_TYP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1553"/>
  <p:tag name="KSO_WM_TAG_VERSION" val="1.0"/>
  <p:tag name="KSO_WM_BEAUTIFY_FLAG" val="#wm#"/>
  <p:tag name="KSO_WM_UNIT_TYPE" val="n_h_f"/>
  <p:tag name="KSO_WM_UNIT_INDEX" val="1_2_2"/>
  <p:tag name="KSO_WM_UNIT_CLEAR" val="1"/>
  <p:tag name="KSO_WM_UNIT_LAYERLEVEL" val="1_1_1"/>
  <p:tag name="KSO_WM_UNIT_VALUE" val="36"/>
  <p:tag name="KSO_WM_UNIT_HIGHLIGHT" val="0"/>
  <p:tag name="KSO_WM_UNIT_COMPATIBLE" val="0"/>
  <p:tag name="KSO_WM_UNIT_PRESET_TEXT_INDEX" val="3"/>
  <p:tag name="KSO_WM_UNIT_PRESET_TEXT_LEN" val="24"/>
  <p:tag name="KSO_WM_DIAGRAM_GROUP_CODE" val="n1-1"/>
  <p:tag name="KSO_WM_UNIT_ID" val="diagram20171553_1*n_h_f*1_2_2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3856</TotalTime>
  <Words>3943</Words>
  <Application>Microsoft Office PowerPoint</Application>
  <PresentationFormat>宽屏</PresentationFormat>
  <Paragraphs>857</Paragraphs>
  <Slides>50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50</vt:i4>
      </vt:variant>
    </vt:vector>
  </HeadingPairs>
  <TitlesOfParts>
    <vt:vector size="68" baseType="lpstr">
      <vt:lpstr>BlissLight</vt:lpstr>
      <vt:lpstr>等线</vt:lpstr>
      <vt:lpstr>等线 Light</vt:lpstr>
      <vt:lpstr>黑体</vt:lpstr>
      <vt:lpstr>华文新魏</vt:lpstr>
      <vt:lpstr>隶书</vt:lpstr>
      <vt:lpstr>宋体</vt:lpstr>
      <vt:lpstr>微软雅黑</vt:lpstr>
      <vt:lpstr>微软雅黑 Bold</vt:lpstr>
      <vt:lpstr>Arial</vt:lpstr>
      <vt:lpstr>Calibri</vt:lpstr>
      <vt:lpstr>Calibri Light</vt:lpstr>
      <vt:lpstr>Franklin Gothic Book</vt:lpstr>
      <vt:lpstr>Helvetica</vt:lpstr>
      <vt:lpstr>Times New Roman</vt:lpstr>
      <vt:lpstr>Wingdings</vt:lpstr>
      <vt:lpstr>自定义设计方案</vt:lpstr>
      <vt:lpstr>1_自定义设计方案</vt:lpstr>
      <vt:lpstr>个人简介</vt:lpstr>
      <vt:lpstr>精神疾病药物处方审核要点 药学部分</vt:lpstr>
      <vt:lpstr>概要</vt:lpstr>
      <vt:lpstr>PowerPoint 演示文稿</vt:lpstr>
      <vt:lpstr>PowerPoint 演示文稿</vt:lpstr>
      <vt:lpstr>PowerPoint 演示文稿</vt:lpstr>
      <vt:lpstr>抑郁症药物分类</vt:lpstr>
      <vt:lpstr>常用抗抑郁药</vt:lpstr>
      <vt:lpstr>选择性5-HT再摄取抑制剂（SSRIs）</vt:lpstr>
      <vt:lpstr>SSRIs：临床应用</vt:lpstr>
      <vt:lpstr>SSRIs：常用药物作用特点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处方审核举例</vt:lpstr>
      <vt:lpstr>PowerPoint 演示文稿</vt:lpstr>
      <vt:lpstr>失眠的药物治疗原则</vt:lpstr>
      <vt:lpstr>PowerPoint 演示文稿</vt:lpstr>
      <vt:lpstr>镇静催眠药的分类及特点</vt:lpstr>
      <vt:lpstr>PowerPoint 演示文稿</vt:lpstr>
      <vt:lpstr>PowerPoint 演示文稿</vt:lpstr>
      <vt:lpstr>苯二氮䓬类           适应症  </vt:lpstr>
      <vt:lpstr>苯二氮䓬受体激动剂           安全性</vt:lpstr>
      <vt:lpstr>PowerPoint 演示文稿</vt:lpstr>
      <vt:lpstr>PowerPoint 演示文稿</vt:lpstr>
      <vt:lpstr>PowerPoint 演示文稿</vt:lpstr>
      <vt:lpstr>PowerPoint 演示文稿</vt:lpstr>
      <vt:lpstr>合理用药原则</vt:lpstr>
      <vt:lpstr>药物选择     按需</vt:lpstr>
      <vt:lpstr>PowerPoint 演示文稿</vt:lpstr>
      <vt:lpstr>PowerPoint 演示文稿</vt:lpstr>
      <vt:lpstr>PowerPoint 演示文稿</vt:lpstr>
      <vt:lpstr>PowerPoint 演示文稿</vt:lpstr>
      <vt:lpstr>药物选择     儿童</vt:lpstr>
      <vt:lpstr>药物选择     儿童</vt:lpstr>
      <vt:lpstr>镇静催眠药     褪黑素受体激动剂</vt:lpstr>
      <vt:lpstr>镇静催眠药物     抗抑郁药</vt:lpstr>
      <vt:lpstr>镇静催眠药物     抗抑郁药</vt:lpstr>
      <vt:lpstr>镇静催眠药物     谨慎使用</vt:lpstr>
      <vt:lpstr>关注点</vt:lpstr>
      <vt:lpstr>处方审核 举例</vt:lpstr>
      <vt:lpstr>总结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hp</cp:lastModifiedBy>
  <cp:revision>109</cp:revision>
  <dcterms:modified xsi:type="dcterms:W3CDTF">2021-06-17T06:25:12Z</dcterms:modified>
</cp:coreProperties>
</file>