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tags/tag9.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Lst>
  <p:notesMasterIdLst>
    <p:notesMasterId r:id="rId105"/>
  </p:notesMasterIdLst>
  <p:handoutMasterIdLst>
    <p:handoutMasterId r:id="rId106"/>
  </p:handoutMasterIdLst>
  <p:sldIdLst>
    <p:sldId id="263" r:id="rId3"/>
    <p:sldId id="264" r:id="rId4"/>
    <p:sldId id="416" r:id="rId5"/>
    <p:sldId id="417" r:id="rId6"/>
    <p:sldId id="418" r:id="rId7"/>
    <p:sldId id="419" r:id="rId8"/>
    <p:sldId id="420" r:id="rId9"/>
    <p:sldId id="431" r:id="rId10"/>
    <p:sldId id="588" r:id="rId11"/>
    <p:sldId id="426" r:id="rId12"/>
    <p:sldId id="427" r:id="rId13"/>
    <p:sldId id="429" r:id="rId14"/>
    <p:sldId id="428" r:id="rId15"/>
    <p:sldId id="430" r:id="rId16"/>
    <p:sldId id="289" r:id="rId17"/>
    <p:sldId id="433" r:id="rId18"/>
    <p:sldId id="434" r:id="rId19"/>
    <p:sldId id="432" r:id="rId20"/>
    <p:sldId id="448" r:id="rId21"/>
    <p:sldId id="447" r:id="rId22"/>
    <p:sldId id="436" r:id="rId23"/>
    <p:sldId id="297" r:id="rId24"/>
    <p:sldId id="298" r:id="rId25"/>
    <p:sldId id="449" r:id="rId26"/>
    <p:sldId id="437" r:id="rId27"/>
    <p:sldId id="450" r:id="rId28"/>
    <p:sldId id="439" r:id="rId29"/>
    <p:sldId id="593" r:id="rId30"/>
    <p:sldId id="592" r:id="rId31"/>
    <p:sldId id="443" r:id="rId32"/>
    <p:sldId id="444" r:id="rId33"/>
    <p:sldId id="445" r:id="rId34"/>
    <p:sldId id="451" r:id="rId35"/>
    <p:sldId id="446" r:id="rId36"/>
    <p:sldId id="452" r:id="rId37"/>
    <p:sldId id="453" r:id="rId38"/>
    <p:sldId id="467" r:id="rId39"/>
    <p:sldId id="317" r:id="rId40"/>
    <p:sldId id="454" r:id="rId41"/>
    <p:sldId id="455" r:id="rId42"/>
    <p:sldId id="323" r:id="rId43"/>
    <p:sldId id="456" r:id="rId44"/>
    <p:sldId id="458" r:id="rId45"/>
    <p:sldId id="462" r:id="rId46"/>
    <p:sldId id="463" r:id="rId47"/>
    <p:sldId id="475" r:id="rId48"/>
    <p:sldId id="476" r:id="rId49"/>
    <p:sldId id="478" r:id="rId50"/>
    <p:sldId id="464" r:id="rId51"/>
    <p:sldId id="482" r:id="rId52"/>
    <p:sldId id="465" r:id="rId53"/>
    <p:sldId id="572" r:id="rId54"/>
    <p:sldId id="573" r:id="rId55"/>
    <p:sldId id="488" r:id="rId56"/>
    <p:sldId id="466" r:id="rId57"/>
    <p:sldId id="492" r:id="rId58"/>
    <p:sldId id="493" r:id="rId59"/>
    <p:sldId id="499" r:id="rId60"/>
    <p:sldId id="590" r:id="rId61"/>
    <p:sldId id="468" r:id="rId62"/>
    <p:sldId id="503" r:id="rId63"/>
    <p:sldId id="504" r:id="rId64"/>
    <p:sldId id="505" r:id="rId65"/>
    <p:sldId id="506" r:id="rId66"/>
    <p:sldId id="459" r:id="rId67"/>
    <p:sldId id="469" r:id="rId68"/>
    <p:sldId id="470" r:id="rId69"/>
    <p:sldId id="510" r:id="rId70"/>
    <p:sldId id="471" r:id="rId71"/>
    <p:sldId id="516" r:id="rId72"/>
    <p:sldId id="521" r:id="rId73"/>
    <p:sldId id="472" r:id="rId74"/>
    <p:sldId id="527" r:id="rId75"/>
    <p:sldId id="473" r:id="rId76"/>
    <p:sldId id="534" r:id="rId77"/>
    <p:sldId id="538" r:id="rId78"/>
    <p:sldId id="539" r:id="rId79"/>
    <p:sldId id="540" r:id="rId80"/>
    <p:sldId id="541" r:id="rId81"/>
    <p:sldId id="591" r:id="rId82"/>
    <p:sldId id="542" r:id="rId83"/>
    <p:sldId id="543" r:id="rId84"/>
    <p:sldId id="581" r:id="rId85"/>
    <p:sldId id="582" r:id="rId86"/>
    <p:sldId id="583" r:id="rId87"/>
    <p:sldId id="584" r:id="rId88"/>
    <p:sldId id="585" r:id="rId89"/>
    <p:sldId id="586" r:id="rId90"/>
    <p:sldId id="587" r:id="rId91"/>
    <p:sldId id="460" r:id="rId92"/>
    <p:sldId id="561" r:id="rId93"/>
    <p:sldId id="562" r:id="rId94"/>
    <p:sldId id="563" r:id="rId95"/>
    <p:sldId id="564" r:id="rId96"/>
    <p:sldId id="566" r:id="rId97"/>
    <p:sldId id="565" r:id="rId98"/>
    <p:sldId id="568" r:id="rId99"/>
    <p:sldId id="569" r:id="rId100"/>
    <p:sldId id="570" r:id="rId101"/>
    <p:sldId id="461" r:id="rId102"/>
    <p:sldId id="560" r:id="rId103"/>
    <p:sldId id="559" r:id="rId10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a" lastIdx="2" clrIdx="0"/>
  <p:cmAuthor id="1" name="Wu Qiong" initials="WQ" lastIdx="1" clrIdx="0"/>
  <p:cmAuthor id="2" name="Tina Liu" initials="TL" lastIdx="4" clrIdx="1"/>
  <p:cmAuthor id="3" name="Yi Lu" initials="YL" lastIdx="2" clrIdx="2"/>
  <p:cmAuthor id="4" name="Dingyu Chen" initials="DC"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375FB9"/>
    <a:srgbClr val="080808"/>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86751" autoAdjust="0"/>
  </p:normalViewPr>
  <p:slideViewPr>
    <p:cSldViewPr>
      <p:cViewPr varScale="1">
        <p:scale>
          <a:sx n="101" d="100"/>
          <a:sy n="101" d="100"/>
        </p:scale>
        <p:origin x="1476" y="78"/>
      </p:cViewPr>
      <p:guideLst>
        <p:guide orient="horz" pos="2160"/>
        <p:guide pos="2880"/>
      </p:guideLst>
    </p:cSldViewPr>
  </p:slideViewPr>
  <p:outlineViewPr>
    <p:cViewPr>
      <p:scale>
        <a:sx n="33" d="100"/>
        <a:sy n="33" d="100"/>
      </p:scale>
      <p:origin x="264" y="194424"/>
    </p:cViewPr>
  </p:outlineViewPr>
  <p:notesTextViewPr>
    <p:cViewPr>
      <p:scale>
        <a:sx n="100" d="100"/>
        <a:sy n="100" d="100"/>
      </p:scale>
      <p:origin x="0" y="0"/>
    </p:cViewPr>
  </p:notesTextViewPr>
  <p:sorterViewPr>
    <p:cViewPr>
      <p:scale>
        <a:sx n="100" d="100"/>
        <a:sy n="100" d="100"/>
      </p:scale>
      <p:origin x="0" y="24114"/>
    </p:cViewPr>
  </p:sorter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commentAuthors" Target="commentAuthors.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presProps" Target="presProp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handoutMaster" Target="handoutMasters/handout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3#1">
  <dgm:title val=""/>
  <dgm:desc val=""/>
  <dgm:catLst>
    <dgm:cat type="accent6" pri="11300"/>
  </dgm:catLst>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F5B4621-189B-4A1A-B01B-E78D3213CB51}" type="doc">
      <dgm:prSet loTypeId="urn:microsoft.com/office/officeart/2005/8/layout/pyramid1#1" loCatId="pyramid" qsTypeId="urn:microsoft.com/office/officeart/2005/8/quickstyle/simple1#1" qsCatId="simple" csTypeId="urn:microsoft.com/office/officeart/2005/8/colors/accent6_3#1" csCatId="accent6" phldr="1"/>
      <dgm:spPr/>
      <dgm:t>
        <a:bodyPr/>
        <a:lstStyle/>
        <a:p>
          <a:endParaRPr lang="zh-CN" altLang="en-US"/>
        </a:p>
      </dgm:t>
    </dgm:pt>
    <dgm:pt modelId="{C2FEECDF-6962-4544-A373-492D0AA0405E}">
      <dgm:prSet phldrT="[文本]" custT="1"/>
      <dgm:spPr>
        <a:solidFill>
          <a:schemeClr val="accent1">
            <a:lumMod val="50000"/>
          </a:schemeClr>
        </a:solidFill>
      </dgm:spPr>
      <dgm:t>
        <a:bodyPr/>
        <a:lstStyle/>
        <a:p>
          <a:endParaRPr lang="zh-CN" altLang="en-US" sz="1800" dirty="0">
            <a:solidFill>
              <a:schemeClr val="bg1"/>
            </a:solidFill>
          </a:endParaRPr>
        </a:p>
      </dgm:t>
    </dgm:pt>
    <dgm:pt modelId="{69570352-EEC5-4755-9EB5-5844E9421196}" type="parTrans" cxnId="{653FD147-A67C-4819-9FAB-D2496B1FFC8C}">
      <dgm:prSet/>
      <dgm:spPr/>
      <dgm:t>
        <a:bodyPr/>
        <a:lstStyle/>
        <a:p>
          <a:endParaRPr lang="zh-CN" altLang="en-US"/>
        </a:p>
      </dgm:t>
    </dgm:pt>
    <dgm:pt modelId="{4B002EFC-BA27-4146-815B-8B8504ECB7EE}" type="sibTrans" cxnId="{653FD147-A67C-4819-9FAB-D2496B1FFC8C}">
      <dgm:prSet/>
      <dgm:spPr/>
      <dgm:t>
        <a:bodyPr/>
        <a:lstStyle/>
        <a:p>
          <a:endParaRPr lang="zh-CN" altLang="en-US"/>
        </a:p>
      </dgm:t>
    </dgm:pt>
    <dgm:pt modelId="{F1121A14-752B-4930-8B99-4E4445DD6AE9}">
      <dgm:prSet phldrT="[文本]"/>
      <dgm:spPr>
        <a:solidFill>
          <a:schemeClr val="accent1">
            <a:lumMod val="20000"/>
            <a:lumOff val="80000"/>
          </a:schemeClr>
        </a:solidFill>
      </dgm:spPr>
      <dgm:t>
        <a:bodyPr/>
        <a:lstStyle/>
        <a:p>
          <a:endParaRPr lang="zh-CN" altLang="en-US" dirty="0"/>
        </a:p>
      </dgm:t>
    </dgm:pt>
    <dgm:pt modelId="{28ED9B25-01CC-4B07-86E2-89EDD1221CF7}" type="parTrans" cxnId="{72819F1F-B354-4ED5-891E-167AA7B83A41}">
      <dgm:prSet/>
      <dgm:spPr/>
      <dgm:t>
        <a:bodyPr/>
        <a:lstStyle/>
        <a:p>
          <a:endParaRPr lang="zh-CN" altLang="en-US"/>
        </a:p>
      </dgm:t>
    </dgm:pt>
    <dgm:pt modelId="{FB16B888-FE9C-4ADF-8FAC-9602D2A427AF}" type="sibTrans" cxnId="{72819F1F-B354-4ED5-891E-167AA7B83A41}">
      <dgm:prSet/>
      <dgm:spPr/>
      <dgm:t>
        <a:bodyPr/>
        <a:lstStyle/>
        <a:p>
          <a:endParaRPr lang="zh-CN" altLang="en-US"/>
        </a:p>
      </dgm:t>
    </dgm:pt>
    <dgm:pt modelId="{49E867AE-F916-4413-BD90-12C357AACEB5}">
      <dgm:prSet phldrT="[文本]"/>
      <dgm:spPr>
        <a:solidFill>
          <a:schemeClr val="accent1">
            <a:lumMod val="60000"/>
            <a:lumOff val="40000"/>
          </a:schemeClr>
        </a:solidFill>
      </dgm:spPr>
      <dgm:t>
        <a:bodyPr/>
        <a:lstStyle/>
        <a:p>
          <a:endParaRPr lang="zh-CN" altLang="en-US" dirty="0"/>
        </a:p>
      </dgm:t>
    </dgm:pt>
    <dgm:pt modelId="{EA7DCE61-F93A-414E-89D5-397BECD3C075}" type="sibTrans" cxnId="{9DA3863F-3907-4992-A223-18D6A3C7D57E}">
      <dgm:prSet/>
      <dgm:spPr/>
      <dgm:t>
        <a:bodyPr/>
        <a:lstStyle/>
        <a:p>
          <a:endParaRPr lang="zh-CN" altLang="en-US"/>
        </a:p>
      </dgm:t>
    </dgm:pt>
    <dgm:pt modelId="{9C8EE088-1570-4F15-9C11-E71364868EBA}" type="parTrans" cxnId="{9DA3863F-3907-4992-A223-18D6A3C7D57E}">
      <dgm:prSet/>
      <dgm:spPr/>
      <dgm:t>
        <a:bodyPr/>
        <a:lstStyle/>
        <a:p>
          <a:endParaRPr lang="zh-CN" altLang="en-US"/>
        </a:p>
      </dgm:t>
    </dgm:pt>
    <dgm:pt modelId="{23C3C850-FEFB-46A1-A1F0-05FF364ADD81}" type="pres">
      <dgm:prSet presAssocID="{7F5B4621-189B-4A1A-B01B-E78D3213CB51}" presName="Name0" presStyleCnt="0">
        <dgm:presLayoutVars>
          <dgm:dir/>
          <dgm:animLvl val="lvl"/>
          <dgm:resizeHandles val="exact"/>
        </dgm:presLayoutVars>
      </dgm:prSet>
      <dgm:spPr/>
      <dgm:t>
        <a:bodyPr/>
        <a:lstStyle/>
        <a:p>
          <a:endParaRPr lang="zh-CN" altLang="en-US"/>
        </a:p>
      </dgm:t>
    </dgm:pt>
    <dgm:pt modelId="{5849B2A5-AB23-44A0-92E1-FFCE4972D608}" type="pres">
      <dgm:prSet presAssocID="{C2FEECDF-6962-4544-A373-492D0AA0405E}" presName="Name8" presStyleCnt="0"/>
      <dgm:spPr/>
    </dgm:pt>
    <dgm:pt modelId="{66450032-606E-4D55-A0BF-5C9A0002418A}" type="pres">
      <dgm:prSet presAssocID="{C2FEECDF-6962-4544-A373-492D0AA0405E}" presName="level" presStyleLbl="node1" presStyleIdx="0" presStyleCnt="3">
        <dgm:presLayoutVars>
          <dgm:chMax val="1"/>
          <dgm:bulletEnabled val="1"/>
        </dgm:presLayoutVars>
      </dgm:prSet>
      <dgm:spPr/>
      <dgm:t>
        <a:bodyPr/>
        <a:lstStyle/>
        <a:p>
          <a:endParaRPr lang="zh-CN" altLang="en-US"/>
        </a:p>
      </dgm:t>
    </dgm:pt>
    <dgm:pt modelId="{233F1F69-D3FE-4D28-B2A4-C6B24DEDFDB0}" type="pres">
      <dgm:prSet presAssocID="{C2FEECDF-6962-4544-A373-492D0AA0405E}" presName="levelTx" presStyleLbl="revTx" presStyleIdx="0" presStyleCnt="0">
        <dgm:presLayoutVars>
          <dgm:chMax val="1"/>
          <dgm:bulletEnabled val="1"/>
        </dgm:presLayoutVars>
      </dgm:prSet>
      <dgm:spPr/>
      <dgm:t>
        <a:bodyPr/>
        <a:lstStyle/>
        <a:p>
          <a:endParaRPr lang="zh-CN" altLang="en-US"/>
        </a:p>
      </dgm:t>
    </dgm:pt>
    <dgm:pt modelId="{F8B2288D-3DCB-4BB4-9463-0128FB6F1012}" type="pres">
      <dgm:prSet presAssocID="{49E867AE-F916-4413-BD90-12C357AACEB5}" presName="Name8" presStyleCnt="0"/>
      <dgm:spPr/>
    </dgm:pt>
    <dgm:pt modelId="{4FA7F061-1A5D-4807-AB86-3051DB5471E9}" type="pres">
      <dgm:prSet presAssocID="{49E867AE-F916-4413-BD90-12C357AACEB5}" presName="level" presStyleLbl="node1" presStyleIdx="1" presStyleCnt="3">
        <dgm:presLayoutVars>
          <dgm:chMax val="1"/>
          <dgm:bulletEnabled val="1"/>
        </dgm:presLayoutVars>
      </dgm:prSet>
      <dgm:spPr/>
      <dgm:t>
        <a:bodyPr/>
        <a:lstStyle/>
        <a:p>
          <a:endParaRPr lang="zh-CN" altLang="en-US"/>
        </a:p>
      </dgm:t>
    </dgm:pt>
    <dgm:pt modelId="{400F0A7D-D7FB-4FD2-85E2-F6FCE4AFA87C}" type="pres">
      <dgm:prSet presAssocID="{49E867AE-F916-4413-BD90-12C357AACEB5}" presName="levelTx" presStyleLbl="revTx" presStyleIdx="0" presStyleCnt="0">
        <dgm:presLayoutVars>
          <dgm:chMax val="1"/>
          <dgm:bulletEnabled val="1"/>
        </dgm:presLayoutVars>
      </dgm:prSet>
      <dgm:spPr/>
      <dgm:t>
        <a:bodyPr/>
        <a:lstStyle/>
        <a:p>
          <a:endParaRPr lang="zh-CN" altLang="en-US"/>
        </a:p>
      </dgm:t>
    </dgm:pt>
    <dgm:pt modelId="{5F2881AF-3783-4F21-81B1-A3D8600E77F3}" type="pres">
      <dgm:prSet presAssocID="{F1121A14-752B-4930-8B99-4E4445DD6AE9}" presName="Name8" presStyleCnt="0"/>
      <dgm:spPr/>
    </dgm:pt>
    <dgm:pt modelId="{CDA48AB9-C74A-4970-9471-D620C233228E}" type="pres">
      <dgm:prSet presAssocID="{F1121A14-752B-4930-8B99-4E4445DD6AE9}" presName="level" presStyleLbl="node1" presStyleIdx="2" presStyleCnt="3">
        <dgm:presLayoutVars>
          <dgm:chMax val="1"/>
          <dgm:bulletEnabled val="1"/>
        </dgm:presLayoutVars>
      </dgm:prSet>
      <dgm:spPr/>
      <dgm:t>
        <a:bodyPr/>
        <a:lstStyle/>
        <a:p>
          <a:endParaRPr lang="zh-CN" altLang="en-US"/>
        </a:p>
      </dgm:t>
    </dgm:pt>
    <dgm:pt modelId="{A34260E1-D213-434B-A0C9-AABE34F5C01C}" type="pres">
      <dgm:prSet presAssocID="{F1121A14-752B-4930-8B99-4E4445DD6AE9}" presName="levelTx" presStyleLbl="revTx" presStyleIdx="0" presStyleCnt="0">
        <dgm:presLayoutVars>
          <dgm:chMax val="1"/>
          <dgm:bulletEnabled val="1"/>
        </dgm:presLayoutVars>
      </dgm:prSet>
      <dgm:spPr/>
      <dgm:t>
        <a:bodyPr/>
        <a:lstStyle/>
        <a:p>
          <a:endParaRPr lang="zh-CN" altLang="en-US"/>
        </a:p>
      </dgm:t>
    </dgm:pt>
  </dgm:ptLst>
  <dgm:cxnLst>
    <dgm:cxn modelId="{653FD147-A67C-4819-9FAB-D2496B1FFC8C}" srcId="{7F5B4621-189B-4A1A-B01B-E78D3213CB51}" destId="{C2FEECDF-6962-4544-A373-492D0AA0405E}" srcOrd="0" destOrd="0" parTransId="{69570352-EEC5-4755-9EB5-5844E9421196}" sibTransId="{4B002EFC-BA27-4146-815B-8B8504ECB7EE}"/>
    <dgm:cxn modelId="{6FCAD374-3833-49EA-BF7C-19C176A9543B}" type="presOf" srcId="{49E867AE-F916-4413-BD90-12C357AACEB5}" destId="{400F0A7D-D7FB-4FD2-85E2-F6FCE4AFA87C}" srcOrd="1" destOrd="0" presId="urn:microsoft.com/office/officeart/2005/8/layout/pyramid1#1"/>
    <dgm:cxn modelId="{72819F1F-B354-4ED5-891E-167AA7B83A41}" srcId="{7F5B4621-189B-4A1A-B01B-E78D3213CB51}" destId="{F1121A14-752B-4930-8B99-4E4445DD6AE9}" srcOrd="2" destOrd="0" parTransId="{28ED9B25-01CC-4B07-86E2-89EDD1221CF7}" sibTransId="{FB16B888-FE9C-4ADF-8FAC-9602D2A427AF}"/>
    <dgm:cxn modelId="{36379F14-9BA3-4E35-BE0C-975795560803}" type="presOf" srcId="{F1121A14-752B-4930-8B99-4E4445DD6AE9}" destId="{CDA48AB9-C74A-4970-9471-D620C233228E}" srcOrd="0" destOrd="0" presId="urn:microsoft.com/office/officeart/2005/8/layout/pyramid1#1"/>
    <dgm:cxn modelId="{E8A06608-71BE-4C5D-82D2-5B105536A3B4}" type="presOf" srcId="{C2FEECDF-6962-4544-A373-492D0AA0405E}" destId="{233F1F69-D3FE-4D28-B2A4-C6B24DEDFDB0}" srcOrd="1" destOrd="0" presId="urn:microsoft.com/office/officeart/2005/8/layout/pyramid1#1"/>
    <dgm:cxn modelId="{9DA3863F-3907-4992-A223-18D6A3C7D57E}" srcId="{7F5B4621-189B-4A1A-B01B-E78D3213CB51}" destId="{49E867AE-F916-4413-BD90-12C357AACEB5}" srcOrd="1" destOrd="0" parTransId="{9C8EE088-1570-4F15-9C11-E71364868EBA}" sibTransId="{EA7DCE61-F93A-414E-89D5-397BECD3C075}"/>
    <dgm:cxn modelId="{45D42FFC-8B8A-4031-8EB3-77E1C3EBF2D5}" type="presOf" srcId="{C2FEECDF-6962-4544-A373-492D0AA0405E}" destId="{66450032-606E-4D55-A0BF-5C9A0002418A}" srcOrd="0" destOrd="0" presId="urn:microsoft.com/office/officeart/2005/8/layout/pyramid1#1"/>
    <dgm:cxn modelId="{9473836D-352E-4468-A731-F3782BA5FDBF}" type="presOf" srcId="{7F5B4621-189B-4A1A-B01B-E78D3213CB51}" destId="{23C3C850-FEFB-46A1-A1F0-05FF364ADD81}" srcOrd="0" destOrd="0" presId="urn:microsoft.com/office/officeart/2005/8/layout/pyramid1#1"/>
    <dgm:cxn modelId="{BE0261E7-C7ED-40D7-971C-1BD243F2024C}" type="presOf" srcId="{49E867AE-F916-4413-BD90-12C357AACEB5}" destId="{4FA7F061-1A5D-4807-AB86-3051DB5471E9}" srcOrd="0" destOrd="0" presId="urn:microsoft.com/office/officeart/2005/8/layout/pyramid1#1"/>
    <dgm:cxn modelId="{F2BC7E06-D480-40B5-AA14-1BF6A46DC888}" type="presOf" srcId="{F1121A14-752B-4930-8B99-4E4445DD6AE9}" destId="{A34260E1-D213-434B-A0C9-AABE34F5C01C}" srcOrd="1" destOrd="0" presId="urn:microsoft.com/office/officeart/2005/8/layout/pyramid1#1"/>
    <dgm:cxn modelId="{67B0D575-20BB-4019-9D6C-A141F596A4EA}" type="presParOf" srcId="{23C3C850-FEFB-46A1-A1F0-05FF364ADD81}" destId="{5849B2A5-AB23-44A0-92E1-FFCE4972D608}" srcOrd="0" destOrd="0" presId="urn:microsoft.com/office/officeart/2005/8/layout/pyramid1#1"/>
    <dgm:cxn modelId="{67DA2787-9637-49D8-9A11-2B22187B7DCA}" type="presParOf" srcId="{5849B2A5-AB23-44A0-92E1-FFCE4972D608}" destId="{66450032-606E-4D55-A0BF-5C9A0002418A}" srcOrd="0" destOrd="0" presId="urn:microsoft.com/office/officeart/2005/8/layout/pyramid1#1"/>
    <dgm:cxn modelId="{3A9F2E9F-169D-4CE0-AEB0-112A1A13882A}" type="presParOf" srcId="{5849B2A5-AB23-44A0-92E1-FFCE4972D608}" destId="{233F1F69-D3FE-4D28-B2A4-C6B24DEDFDB0}" srcOrd="1" destOrd="0" presId="urn:microsoft.com/office/officeart/2005/8/layout/pyramid1#1"/>
    <dgm:cxn modelId="{F68527C8-EF4A-4623-B7A9-0E1436EE8A27}" type="presParOf" srcId="{23C3C850-FEFB-46A1-A1F0-05FF364ADD81}" destId="{F8B2288D-3DCB-4BB4-9463-0128FB6F1012}" srcOrd="1" destOrd="0" presId="urn:microsoft.com/office/officeart/2005/8/layout/pyramid1#1"/>
    <dgm:cxn modelId="{B67B4844-B010-443E-9E32-7631854E1ADE}" type="presParOf" srcId="{F8B2288D-3DCB-4BB4-9463-0128FB6F1012}" destId="{4FA7F061-1A5D-4807-AB86-3051DB5471E9}" srcOrd="0" destOrd="0" presId="urn:microsoft.com/office/officeart/2005/8/layout/pyramid1#1"/>
    <dgm:cxn modelId="{9E3D549D-6A3E-495E-8BBB-3338884C6551}" type="presParOf" srcId="{F8B2288D-3DCB-4BB4-9463-0128FB6F1012}" destId="{400F0A7D-D7FB-4FD2-85E2-F6FCE4AFA87C}" srcOrd="1" destOrd="0" presId="urn:microsoft.com/office/officeart/2005/8/layout/pyramid1#1"/>
    <dgm:cxn modelId="{9D5318FE-23B2-4033-9BDF-D6F158935962}" type="presParOf" srcId="{23C3C850-FEFB-46A1-A1F0-05FF364ADD81}" destId="{5F2881AF-3783-4F21-81B1-A3D8600E77F3}" srcOrd="2" destOrd="0" presId="urn:microsoft.com/office/officeart/2005/8/layout/pyramid1#1"/>
    <dgm:cxn modelId="{013D0532-F165-4B20-80DD-97144F63B5F7}" type="presParOf" srcId="{5F2881AF-3783-4F21-81B1-A3D8600E77F3}" destId="{CDA48AB9-C74A-4970-9471-D620C233228E}" srcOrd="0" destOrd="0" presId="urn:microsoft.com/office/officeart/2005/8/layout/pyramid1#1"/>
    <dgm:cxn modelId="{F645887B-7587-4062-94C1-320885178CF9}" type="presParOf" srcId="{5F2881AF-3783-4F21-81B1-A3D8600E77F3}" destId="{A34260E1-D213-434B-A0C9-AABE34F5C01C}" srcOrd="1" destOrd="0" presId="urn:microsoft.com/office/officeart/2005/8/layout/pyramid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450032-606E-4D55-A0BF-5C9A0002418A}">
      <dsp:nvSpPr>
        <dsp:cNvPr id="0" name=""/>
        <dsp:cNvSpPr/>
      </dsp:nvSpPr>
      <dsp:spPr>
        <a:xfrm>
          <a:off x="1041572" y="0"/>
          <a:ext cx="1041572" cy="920599"/>
        </a:xfrm>
        <a:prstGeom prst="trapezoid">
          <a:avLst>
            <a:gd name="adj" fmla="val 5657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endParaRPr lang="zh-CN" altLang="en-US" sz="1800" kern="1200" dirty="0">
            <a:solidFill>
              <a:schemeClr val="bg1"/>
            </a:solidFill>
          </a:endParaRPr>
        </a:p>
      </dsp:txBody>
      <dsp:txXfrm>
        <a:off x="1041572" y="0"/>
        <a:ext cx="1041572" cy="920599"/>
      </dsp:txXfrm>
    </dsp:sp>
    <dsp:sp modelId="{4FA7F061-1A5D-4807-AB86-3051DB5471E9}">
      <dsp:nvSpPr>
        <dsp:cNvPr id="0" name=""/>
        <dsp:cNvSpPr/>
      </dsp:nvSpPr>
      <dsp:spPr>
        <a:xfrm>
          <a:off x="520786" y="920599"/>
          <a:ext cx="2083145" cy="920599"/>
        </a:xfrm>
        <a:prstGeom prst="trapezoid">
          <a:avLst>
            <a:gd name="adj" fmla="val 56570"/>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930" tIns="74930" rIns="74930" bIns="74930" numCol="1" spcCol="1270" anchor="ctr" anchorCtr="0">
          <a:noAutofit/>
        </a:bodyPr>
        <a:lstStyle/>
        <a:p>
          <a:pPr lvl="0" algn="ctr" defTabSz="2622550">
            <a:lnSpc>
              <a:spcPct val="90000"/>
            </a:lnSpc>
            <a:spcBef>
              <a:spcPct val="0"/>
            </a:spcBef>
            <a:spcAft>
              <a:spcPct val="35000"/>
            </a:spcAft>
          </a:pPr>
          <a:endParaRPr lang="zh-CN" altLang="en-US" sz="5900" kern="1200" dirty="0"/>
        </a:p>
      </dsp:txBody>
      <dsp:txXfrm>
        <a:off x="885336" y="920599"/>
        <a:ext cx="1354044" cy="920599"/>
      </dsp:txXfrm>
    </dsp:sp>
    <dsp:sp modelId="{CDA48AB9-C74A-4970-9471-D620C233228E}">
      <dsp:nvSpPr>
        <dsp:cNvPr id="0" name=""/>
        <dsp:cNvSpPr/>
      </dsp:nvSpPr>
      <dsp:spPr>
        <a:xfrm>
          <a:off x="0" y="1841198"/>
          <a:ext cx="3124717" cy="920599"/>
        </a:xfrm>
        <a:prstGeom prst="trapezoid">
          <a:avLst>
            <a:gd name="adj" fmla="val 56570"/>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4930" tIns="74930" rIns="74930" bIns="74930" numCol="1" spcCol="1270" anchor="ctr" anchorCtr="0">
          <a:noAutofit/>
        </a:bodyPr>
        <a:lstStyle/>
        <a:p>
          <a:pPr lvl="0" algn="ctr" defTabSz="2622550">
            <a:lnSpc>
              <a:spcPct val="90000"/>
            </a:lnSpc>
            <a:spcBef>
              <a:spcPct val="0"/>
            </a:spcBef>
            <a:spcAft>
              <a:spcPct val="35000"/>
            </a:spcAft>
          </a:pPr>
          <a:endParaRPr lang="zh-CN" altLang="en-US" sz="5900" kern="1200" dirty="0"/>
        </a:p>
      </dsp:txBody>
      <dsp:txXfrm>
        <a:off x="546825" y="1841198"/>
        <a:ext cx="2031066" cy="92059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pyraLvlNode" val="level"/>
          <dgm:param type="pyraAcctTxNode" val="acctTx"/>
          <dgm:param type="pyraAcctBkgdNode" val="acctBkgd"/>
          <dgm:param type="linDir" val="fromB"/>
          <dgm:param type="txDir" val="fromT"/>
          <dgm:param type="pyraAcctPos" val="aft"/>
          <dgm:param type="pyraAcctTxMar" val="step"/>
        </dgm:alg>
      </dgm:if>
      <dgm:else name="Name3">
        <dgm:alg type="pyra">
          <dgm:param type="pyraLvlNode" val="level"/>
          <dgm:param type="pyraAcctTxNode" val="acctTx"/>
          <dgm:param type="pyraAcctBkgdNode" val="acctBkgd"/>
          <dgm:param type="linDir" val="fromB"/>
          <dgm:param type="txDir" val="fromT"/>
          <dgm:param type="pyraAcctPos" val="bef"/>
          <dgm:param type="pyraAcctTxMar" val="step"/>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pPr/>
              <a:t>2021/6/18</a:t>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pPr/>
              <a:t>‹#›</a:t>
            </a:fld>
            <a:endParaRPr lang="zh-CN" altLang="en-US"/>
          </a:p>
        </p:txBody>
      </p:sp>
    </p:spTree>
    <p:extLst>
      <p:ext uri="{BB962C8B-B14F-4D97-AF65-F5344CB8AC3E}">
        <p14:creationId xmlns:p14="http://schemas.microsoft.com/office/powerpoint/2010/main" val="35997663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pPr/>
              <a:t>2021/6/18</a:t>
            </a:fld>
            <a:endParaRPr lang="zh-CN" altLang="en-US"/>
          </a:p>
        </p:txBody>
      </p:sp>
      <p:sp>
        <p:nvSpPr>
          <p:cNvPr id="1048671"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pPr/>
              <a:t>‹#›</a:t>
            </a:fld>
            <a:endParaRPr lang="zh-CN" altLang="en-US"/>
          </a:p>
        </p:txBody>
      </p:sp>
    </p:spTree>
    <p:extLst>
      <p:ext uri="{BB962C8B-B14F-4D97-AF65-F5344CB8AC3E}">
        <p14:creationId xmlns:p14="http://schemas.microsoft.com/office/powerpoint/2010/main" val="2589123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a:t>
            </a:fld>
            <a:endParaRPr lang="zh-CN" altLang="en-US"/>
          </a:p>
        </p:txBody>
      </p:sp>
    </p:spTree>
    <p:extLst>
      <p:ext uri="{BB962C8B-B14F-4D97-AF65-F5344CB8AC3E}">
        <p14:creationId xmlns:p14="http://schemas.microsoft.com/office/powerpoint/2010/main" val="3651244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a:t>
            </a:fld>
            <a:endParaRPr lang="zh-CN" altLang="en-US"/>
          </a:p>
        </p:txBody>
      </p:sp>
    </p:spTree>
    <p:extLst>
      <p:ext uri="{BB962C8B-B14F-4D97-AF65-F5344CB8AC3E}">
        <p14:creationId xmlns:p14="http://schemas.microsoft.com/office/powerpoint/2010/main" val="3878842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a:t>
            </a:fld>
            <a:endParaRPr lang="zh-CN" altLang="en-US"/>
          </a:p>
        </p:txBody>
      </p:sp>
    </p:spTree>
    <p:extLst>
      <p:ext uri="{BB962C8B-B14F-4D97-AF65-F5344CB8AC3E}">
        <p14:creationId xmlns:p14="http://schemas.microsoft.com/office/powerpoint/2010/main" val="4223074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a:t>
            </a:fld>
            <a:endParaRPr lang="zh-CN" altLang="en-US"/>
          </a:p>
        </p:txBody>
      </p:sp>
    </p:spTree>
    <p:extLst>
      <p:ext uri="{BB962C8B-B14F-4D97-AF65-F5344CB8AC3E}">
        <p14:creationId xmlns:p14="http://schemas.microsoft.com/office/powerpoint/2010/main" val="489909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a:t>
            </a:fld>
            <a:endParaRPr lang="zh-CN" altLang="en-US"/>
          </a:p>
        </p:txBody>
      </p:sp>
    </p:spTree>
    <p:extLst>
      <p:ext uri="{BB962C8B-B14F-4D97-AF65-F5344CB8AC3E}">
        <p14:creationId xmlns:p14="http://schemas.microsoft.com/office/powerpoint/2010/main" val="3983987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6</a:t>
            </a:fld>
            <a:endParaRPr lang="zh-CN" altLang="en-US"/>
          </a:p>
        </p:txBody>
      </p:sp>
    </p:spTree>
    <p:extLst>
      <p:ext uri="{BB962C8B-B14F-4D97-AF65-F5344CB8AC3E}">
        <p14:creationId xmlns:p14="http://schemas.microsoft.com/office/powerpoint/2010/main" val="1772518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a:t>
            </a:fld>
            <a:endParaRPr lang="zh-CN" altLang="en-US"/>
          </a:p>
        </p:txBody>
      </p:sp>
    </p:spTree>
    <p:extLst>
      <p:ext uri="{BB962C8B-B14F-4D97-AF65-F5344CB8AC3E}">
        <p14:creationId xmlns:p14="http://schemas.microsoft.com/office/powerpoint/2010/main" val="978156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8</a:t>
            </a:fld>
            <a:endParaRPr lang="zh-CN" altLang="en-US"/>
          </a:p>
        </p:txBody>
      </p:sp>
    </p:spTree>
    <p:extLst>
      <p:ext uri="{BB962C8B-B14F-4D97-AF65-F5344CB8AC3E}">
        <p14:creationId xmlns:p14="http://schemas.microsoft.com/office/powerpoint/2010/main" val="660882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722334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lvl="0"/>
            <a:endParaRPr lang="zh-CN" altLang="en-US" dirty="0"/>
          </a:p>
        </p:txBody>
      </p:sp>
    </p:spTree>
    <p:extLst>
      <p:ext uri="{BB962C8B-B14F-4D97-AF65-F5344CB8AC3E}">
        <p14:creationId xmlns:p14="http://schemas.microsoft.com/office/powerpoint/2010/main" val="810590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dirty="0"/>
          </a:p>
        </p:txBody>
      </p:sp>
    </p:spTree>
    <p:extLst>
      <p:ext uri="{BB962C8B-B14F-4D97-AF65-F5344CB8AC3E}">
        <p14:creationId xmlns:p14="http://schemas.microsoft.com/office/powerpoint/2010/main" val="3621783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lvl="0" defTabSz="1506855">
              <a:lnSpc>
                <a:spcPct val="150000"/>
              </a:lnSpc>
            </a:pPr>
            <a:endParaRPr lang="zh-CN" altLang="en-US" dirty="0"/>
          </a:p>
        </p:txBody>
      </p:sp>
    </p:spTree>
    <p:extLst>
      <p:ext uri="{BB962C8B-B14F-4D97-AF65-F5344CB8AC3E}">
        <p14:creationId xmlns:p14="http://schemas.microsoft.com/office/powerpoint/2010/main" val="4888385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023325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14</a:t>
            </a:fld>
            <a:endParaRPr lang="zh-CN" altLang="en-US"/>
          </a:p>
        </p:txBody>
      </p:sp>
    </p:spTree>
    <p:extLst>
      <p:ext uri="{BB962C8B-B14F-4D97-AF65-F5344CB8AC3E}">
        <p14:creationId xmlns:p14="http://schemas.microsoft.com/office/powerpoint/2010/main" val="3560393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424732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4021764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031293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18</a:t>
            </a:fld>
            <a:endParaRPr lang="zh-CN" altLang="en-US"/>
          </a:p>
        </p:txBody>
      </p:sp>
    </p:spTree>
    <p:extLst>
      <p:ext uri="{BB962C8B-B14F-4D97-AF65-F5344CB8AC3E}">
        <p14:creationId xmlns:p14="http://schemas.microsoft.com/office/powerpoint/2010/main" val="1783141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6280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172027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6990995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p:cNvSpPr>
            <a:spLocks noGrp="1" noRot="1" noChangeAspect="1" noTextEdit="1"/>
          </p:cNvSpPr>
          <p:nvPr>
            <p:ph type="sldImg"/>
          </p:nvPr>
        </p:nvSpPr>
        <p:spPr/>
      </p:sp>
      <p:sp>
        <p:nvSpPr>
          <p:cNvPr id="106499" name="备注占位符 2"/>
          <p:cNvSpPr>
            <a:spLocks noGrp="1"/>
          </p:cNvSpPr>
          <p:nvPr>
            <p:ph type="body"/>
          </p:nvPr>
        </p:nvSpPr>
        <p:spPr/>
        <p:txBody>
          <a:bodyPr wrap="square" lIns="91440" tIns="45720" rIns="91440" bIns="45720" anchor="t"/>
          <a:lstStyle/>
          <a:p>
            <a:pPr lvl="0"/>
            <a:endParaRPr lang="zh-CN" altLang="en-US" dirty="0"/>
          </a:p>
        </p:txBody>
      </p:sp>
      <p:sp>
        <p:nvSpPr>
          <p:cNvPr id="10650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eaLnBrk="1" hangingPunct="1"/>
            <a:fld id="{9A0DB2DC-4C9A-4742-B13C-FB6460FD3503}" type="slidenum">
              <a:rPr lang="zh-CN" altLang="en-US" sz="1200" dirty="0"/>
              <a:pPr lvl="0" algn="r" eaLnBrk="1" hangingPunct="1"/>
              <a:t>22</a:t>
            </a:fld>
            <a:endParaRPr lang="zh-CN" altLang="en-US" sz="1200" dirty="0"/>
          </a:p>
        </p:txBody>
      </p:sp>
    </p:spTree>
    <p:extLst>
      <p:ext uri="{BB962C8B-B14F-4D97-AF65-F5344CB8AC3E}">
        <p14:creationId xmlns:p14="http://schemas.microsoft.com/office/powerpoint/2010/main" val="23917840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23</a:t>
            </a:fld>
            <a:endParaRPr lang="zh-CN" altLang="en-US"/>
          </a:p>
        </p:txBody>
      </p:sp>
    </p:spTree>
    <p:extLst>
      <p:ext uri="{BB962C8B-B14F-4D97-AF65-F5344CB8AC3E}">
        <p14:creationId xmlns:p14="http://schemas.microsoft.com/office/powerpoint/2010/main" val="717329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7914203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ltLang="zh-CN"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25</a:t>
            </a:fld>
            <a:endParaRPr lang="zh-CN" altLang="en-US"/>
          </a:p>
        </p:txBody>
      </p:sp>
    </p:spTree>
    <p:extLst>
      <p:ext uri="{BB962C8B-B14F-4D97-AF65-F5344CB8AC3E}">
        <p14:creationId xmlns:p14="http://schemas.microsoft.com/office/powerpoint/2010/main" val="3578786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8704487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27</a:t>
            </a:fld>
            <a:endParaRPr lang="zh-CN" altLang="en-US"/>
          </a:p>
        </p:txBody>
      </p:sp>
    </p:spTree>
    <p:extLst>
      <p:ext uri="{BB962C8B-B14F-4D97-AF65-F5344CB8AC3E}">
        <p14:creationId xmlns:p14="http://schemas.microsoft.com/office/powerpoint/2010/main" val="3049329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30</a:t>
            </a:fld>
            <a:endParaRPr lang="zh-CN" altLang="en-US"/>
          </a:p>
        </p:txBody>
      </p:sp>
    </p:spTree>
    <p:extLst>
      <p:ext uri="{BB962C8B-B14F-4D97-AF65-F5344CB8AC3E}">
        <p14:creationId xmlns:p14="http://schemas.microsoft.com/office/powerpoint/2010/main" val="5521665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31</a:t>
            </a:fld>
            <a:endParaRPr lang="zh-CN" altLang="en-US"/>
          </a:p>
        </p:txBody>
      </p:sp>
    </p:spTree>
    <p:extLst>
      <p:ext uri="{BB962C8B-B14F-4D97-AF65-F5344CB8AC3E}">
        <p14:creationId xmlns:p14="http://schemas.microsoft.com/office/powerpoint/2010/main" val="22689089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32</a:t>
            </a:fld>
            <a:endParaRPr lang="zh-CN" altLang="en-US"/>
          </a:p>
        </p:txBody>
      </p:sp>
    </p:spTree>
    <p:extLst>
      <p:ext uri="{BB962C8B-B14F-4D97-AF65-F5344CB8AC3E}">
        <p14:creationId xmlns:p14="http://schemas.microsoft.com/office/powerpoint/2010/main" val="24450406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42335617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34</a:t>
            </a:fld>
            <a:endParaRPr lang="zh-CN" altLang="en-US"/>
          </a:p>
        </p:txBody>
      </p:sp>
    </p:spTree>
    <p:extLst>
      <p:ext uri="{BB962C8B-B14F-4D97-AF65-F5344CB8AC3E}">
        <p14:creationId xmlns:p14="http://schemas.microsoft.com/office/powerpoint/2010/main" val="17098726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35</a:t>
            </a:fld>
            <a:endParaRPr lang="zh-CN" altLang="en-US"/>
          </a:p>
        </p:txBody>
      </p:sp>
    </p:spTree>
    <p:extLst>
      <p:ext uri="{BB962C8B-B14F-4D97-AF65-F5344CB8AC3E}">
        <p14:creationId xmlns:p14="http://schemas.microsoft.com/office/powerpoint/2010/main" val="11148110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36</a:t>
            </a:fld>
            <a:endParaRPr lang="zh-CN" altLang="en-US"/>
          </a:p>
        </p:txBody>
      </p:sp>
    </p:spTree>
    <p:extLst>
      <p:ext uri="{BB962C8B-B14F-4D97-AF65-F5344CB8AC3E}">
        <p14:creationId xmlns:p14="http://schemas.microsoft.com/office/powerpoint/2010/main" val="12323256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37</a:t>
            </a:fld>
            <a:endParaRPr lang="zh-CN" altLang="en-US"/>
          </a:p>
        </p:txBody>
      </p:sp>
    </p:spTree>
    <p:extLst>
      <p:ext uri="{BB962C8B-B14F-4D97-AF65-F5344CB8AC3E}">
        <p14:creationId xmlns:p14="http://schemas.microsoft.com/office/powerpoint/2010/main" val="38869758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38</a:t>
            </a:fld>
            <a:endParaRPr lang="zh-CN" altLang="en-US"/>
          </a:p>
        </p:txBody>
      </p:sp>
    </p:spTree>
    <p:extLst>
      <p:ext uri="{BB962C8B-B14F-4D97-AF65-F5344CB8AC3E}">
        <p14:creationId xmlns:p14="http://schemas.microsoft.com/office/powerpoint/2010/main" val="42078626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39</a:t>
            </a:fld>
            <a:endParaRPr lang="zh-CN" altLang="en-US"/>
          </a:p>
        </p:txBody>
      </p:sp>
    </p:spTree>
    <p:extLst>
      <p:ext uri="{BB962C8B-B14F-4D97-AF65-F5344CB8AC3E}">
        <p14:creationId xmlns:p14="http://schemas.microsoft.com/office/powerpoint/2010/main" val="34798132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40</a:t>
            </a:fld>
            <a:endParaRPr lang="zh-CN" altLang="en-US"/>
          </a:p>
        </p:txBody>
      </p:sp>
    </p:spTree>
    <p:extLst>
      <p:ext uri="{BB962C8B-B14F-4D97-AF65-F5344CB8AC3E}">
        <p14:creationId xmlns:p14="http://schemas.microsoft.com/office/powerpoint/2010/main" val="15796020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8254920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42</a:t>
            </a:fld>
            <a:endParaRPr lang="zh-CN" altLang="en-US"/>
          </a:p>
        </p:txBody>
      </p:sp>
    </p:spTree>
    <p:extLst>
      <p:ext uri="{BB962C8B-B14F-4D97-AF65-F5344CB8AC3E}">
        <p14:creationId xmlns:p14="http://schemas.microsoft.com/office/powerpoint/2010/main" val="40426557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43</a:t>
            </a:fld>
            <a:endParaRPr lang="zh-CN" altLang="en-US"/>
          </a:p>
        </p:txBody>
      </p:sp>
    </p:spTree>
    <p:extLst>
      <p:ext uri="{BB962C8B-B14F-4D97-AF65-F5344CB8AC3E}">
        <p14:creationId xmlns:p14="http://schemas.microsoft.com/office/powerpoint/2010/main" val="16098321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44</a:t>
            </a:fld>
            <a:endParaRPr lang="zh-CN" altLang="en-US"/>
          </a:p>
        </p:txBody>
      </p:sp>
    </p:spTree>
    <p:extLst>
      <p:ext uri="{BB962C8B-B14F-4D97-AF65-F5344CB8AC3E}">
        <p14:creationId xmlns:p14="http://schemas.microsoft.com/office/powerpoint/2010/main" val="23178805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45</a:t>
            </a:fld>
            <a:endParaRPr lang="zh-CN" altLang="en-US"/>
          </a:p>
        </p:txBody>
      </p:sp>
    </p:spTree>
    <p:extLst>
      <p:ext uri="{BB962C8B-B14F-4D97-AF65-F5344CB8AC3E}">
        <p14:creationId xmlns:p14="http://schemas.microsoft.com/office/powerpoint/2010/main" val="19493513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46</a:t>
            </a:fld>
            <a:endParaRPr lang="zh-CN" altLang="en-US"/>
          </a:p>
        </p:txBody>
      </p:sp>
    </p:spTree>
    <p:extLst>
      <p:ext uri="{BB962C8B-B14F-4D97-AF65-F5344CB8AC3E}">
        <p14:creationId xmlns:p14="http://schemas.microsoft.com/office/powerpoint/2010/main" val="19088120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47</a:t>
            </a:fld>
            <a:endParaRPr lang="zh-CN" altLang="en-US"/>
          </a:p>
        </p:txBody>
      </p:sp>
    </p:spTree>
    <p:extLst>
      <p:ext uri="{BB962C8B-B14F-4D97-AF65-F5344CB8AC3E}">
        <p14:creationId xmlns:p14="http://schemas.microsoft.com/office/powerpoint/2010/main" val="22660055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48</a:t>
            </a:fld>
            <a:endParaRPr lang="zh-CN" altLang="en-US"/>
          </a:p>
        </p:txBody>
      </p:sp>
    </p:spTree>
    <p:extLst>
      <p:ext uri="{BB962C8B-B14F-4D97-AF65-F5344CB8AC3E}">
        <p14:creationId xmlns:p14="http://schemas.microsoft.com/office/powerpoint/2010/main" val="30647291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49</a:t>
            </a:fld>
            <a:endParaRPr lang="zh-CN" altLang="en-US"/>
          </a:p>
        </p:txBody>
      </p:sp>
    </p:spTree>
    <p:extLst>
      <p:ext uri="{BB962C8B-B14F-4D97-AF65-F5344CB8AC3E}">
        <p14:creationId xmlns:p14="http://schemas.microsoft.com/office/powerpoint/2010/main" val="1914738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50</a:t>
            </a:fld>
            <a:endParaRPr lang="zh-CN" altLang="en-US"/>
          </a:p>
        </p:txBody>
      </p:sp>
    </p:spTree>
    <p:extLst>
      <p:ext uri="{BB962C8B-B14F-4D97-AF65-F5344CB8AC3E}">
        <p14:creationId xmlns:p14="http://schemas.microsoft.com/office/powerpoint/2010/main" val="10095083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51</a:t>
            </a:fld>
            <a:endParaRPr lang="zh-CN" altLang="en-US"/>
          </a:p>
        </p:txBody>
      </p:sp>
    </p:spTree>
    <p:extLst>
      <p:ext uri="{BB962C8B-B14F-4D97-AF65-F5344CB8AC3E}">
        <p14:creationId xmlns:p14="http://schemas.microsoft.com/office/powerpoint/2010/main" val="3393051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52</a:t>
            </a:fld>
            <a:endParaRPr lang="zh-CN" altLang="en-US"/>
          </a:p>
        </p:txBody>
      </p:sp>
    </p:spTree>
    <p:extLst>
      <p:ext uri="{BB962C8B-B14F-4D97-AF65-F5344CB8AC3E}">
        <p14:creationId xmlns:p14="http://schemas.microsoft.com/office/powerpoint/2010/main" val="4951193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53</a:t>
            </a:fld>
            <a:endParaRPr lang="zh-CN" altLang="en-US"/>
          </a:p>
        </p:txBody>
      </p:sp>
    </p:spTree>
    <p:extLst>
      <p:ext uri="{BB962C8B-B14F-4D97-AF65-F5344CB8AC3E}">
        <p14:creationId xmlns:p14="http://schemas.microsoft.com/office/powerpoint/2010/main" val="28661837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54</a:t>
            </a:fld>
            <a:endParaRPr lang="zh-CN" altLang="en-US"/>
          </a:p>
        </p:txBody>
      </p:sp>
    </p:spTree>
    <p:extLst>
      <p:ext uri="{BB962C8B-B14F-4D97-AF65-F5344CB8AC3E}">
        <p14:creationId xmlns:p14="http://schemas.microsoft.com/office/powerpoint/2010/main" val="10753938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55</a:t>
            </a:fld>
            <a:endParaRPr lang="zh-CN" altLang="en-US"/>
          </a:p>
        </p:txBody>
      </p:sp>
    </p:spTree>
    <p:extLst>
      <p:ext uri="{BB962C8B-B14F-4D97-AF65-F5344CB8AC3E}">
        <p14:creationId xmlns:p14="http://schemas.microsoft.com/office/powerpoint/2010/main" val="41246291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56</a:t>
            </a:fld>
            <a:endParaRPr lang="zh-CN" altLang="en-US"/>
          </a:p>
        </p:txBody>
      </p:sp>
    </p:spTree>
    <p:extLst>
      <p:ext uri="{BB962C8B-B14F-4D97-AF65-F5344CB8AC3E}">
        <p14:creationId xmlns:p14="http://schemas.microsoft.com/office/powerpoint/2010/main" val="15219918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57</a:t>
            </a:fld>
            <a:endParaRPr lang="zh-CN" altLang="en-US"/>
          </a:p>
        </p:txBody>
      </p:sp>
    </p:spTree>
    <p:extLst>
      <p:ext uri="{BB962C8B-B14F-4D97-AF65-F5344CB8AC3E}">
        <p14:creationId xmlns:p14="http://schemas.microsoft.com/office/powerpoint/2010/main" val="14380514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58</a:t>
            </a:fld>
            <a:endParaRPr lang="zh-CN" altLang="en-US"/>
          </a:p>
        </p:txBody>
      </p:sp>
    </p:spTree>
    <p:extLst>
      <p:ext uri="{BB962C8B-B14F-4D97-AF65-F5344CB8AC3E}">
        <p14:creationId xmlns:p14="http://schemas.microsoft.com/office/powerpoint/2010/main" val="24357593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lvl="0"/>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59</a:t>
            </a:fld>
            <a:endParaRPr lang="zh-CN" altLang="en-US"/>
          </a:p>
        </p:txBody>
      </p:sp>
    </p:spTree>
    <p:extLst>
      <p:ext uri="{BB962C8B-B14F-4D97-AF65-F5344CB8AC3E}">
        <p14:creationId xmlns:p14="http://schemas.microsoft.com/office/powerpoint/2010/main" val="1584831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60</a:t>
            </a:fld>
            <a:endParaRPr lang="zh-CN" altLang="en-US"/>
          </a:p>
        </p:txBody>
      </p:sp>
    </p:spTree>
    <p:extLst>
      <p:ext uri="{BB962C8B-B14F-4D97-AF65-F5344CB8AC3E}">
        <p14:creationId xmlns:p14="http://schemas.microsoft.com/office/powerpoint/2010/main" val="34829270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61</a:t>
            </a:fld>
            <a:endParaRPr lang="zh-CN" altLang="en-US"/>
          </a:p>
        </p:txBody>
      </p:sp>
    </p:spTree>
    <p:extLst>
      <p:ext uri="{BB962C8B-B14F-4D97-AF65-F5344CB8AC3E}">
        <p14:creationId xmlns:p14="http://schemas.microsoft.com/office/powerpoint/2010/main" val="21804426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62</a:t>
            </a:fld>
            <a:endParaRPr lang="zh-CN" altLang="en-US"/>
          </a:p>
        </p:txBody>
      </p:sp>
    </p:spTree>
    <p:extLst>
      <p:ext uri="{BB962C8B-B14F-4D97-AF65-F5344CB8AC3E}">
        <p14:creationId xmlns:p14="http://schemas.microsoft.com/office/powerpoint/2010/main" val="4704852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63</a:t>
            </a:fld>
            <a:endParaRPr lang="zh-CN" altLang="en-US"/>
          </a:p>
        </p:txBody>
      </p:sp>
    </p:spTree>
    <p:extLst>
      <p:ext uri="{BB962C8B-B14F-4D97-AF65-F5344CB8AC3E}">
        <p14:creationId xmlns:p14="http://schemas.microsoft.com/office/powerpoint/2010/main" val="27434288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zh-CN" altLang="en-US" dirty="0">
              <a:sym typeface="+mn-ea"/>
            </a:endParaRPr>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64</a:t>
            </a:fld>
            <a:endParaRPr lang="zh-CN" altLang="en-US"/>
          </a:p>
        </p:txBody>
      </p:sp>
    </p:spTree>
    <p:extLst>
      <p:ext uri="{BB962C8B-B14F-4D97-AF65-F5344CB8AC3E}">
        <p14:creationId xmlns:p14="http://schemas.microsoft.com/office/powerpoint/2010/main" val="15868415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65</a:t>
            </a:fld>
            <a:endParaRPr lang="zh-CN" altLang="en-US"/>
          </a:p>
        </p:txBody>
      </p:sp>
    </p:spTree>
    <p:extLst>
      <p:ext uri="{BB962C8B-B14F-4D97-AF65-F5344CB8AC3E}">
        <p14:creationId xmlns:p14="http://schemas.microsoft.com/office/powerpoint/2010/main" val="19299719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66</a:t>
            </a:fld>
            <a:endParaRPr lang="zh-CN" altLang="en-US"/>
          </a:p>
        </p:txBody>
      </p:sp>
    </p:spTree>
    <p:extLst>
      <p:ext uri="{BB962C8B-B14F-4D97-AF65-F5344CB8AC3E}">
        <p14:creationId xmlns:p14="http://schemas.microsoft.com/office/powerpoint/2010/main" val="130242377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67</a:t>
            </a:fld>
            <a:endParaRPr lang="zh-CN" altLang="en-US"/>
          </a:p>
        </p:txBody>
      </p:sp>
    </p:spTree>
    <p:extLst>
      <p:ext uri="{BB962C8B-B14F-4D97-AF65-F5344CB8AC3E}">
        <p14:creationId xmlns:p14="http://schemas.microsoft.com/office/powerpoint/2010/main" val="51296411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68</a:t>
            </a:fld>
            <a:endParaRPr lang="zh-CN" altLang="en-US"/>
          </a:p>
        </p:txBody>
      </p:sp>
    </p:spTree>
    <p:extLst>
      <p:ext uri="{BB962C8B-B14F-4D97-AF65-F5344CB8AC3E}">
        <p14:creationId xmlns:p14="http://schemas.microsoft.com/office/powerpoint/2010/main" val="9682790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69</a:t>
            </a:fld>
            <a:endParaRPr lang="zh-CN" altLang="en-US"/>
          </a:p>
        </p:txBody>
      </p:sp>
    </p:spTree>
    <p:extLst>
      <p:ext uri="{BB962C8B-B14F-4D97-AF65-F5344CB8AC3E}">
        <p14:creationId xmlns:p14="http://schemas.microsoft.com/office/powerpoint/2010/main" val="25992383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457200" lvl="1" indent="0">
              <a:lnSpc>
                <a:spcPct val="150000"/>
              </a:lnSpc>
              <a:buFont typeface="Wingdings" pitchFamily="2" charset="2"/>
              <a:buChar char="l"/>
            </a:pPr>
            <a:endParaRPr lang="zh-CN" altLang="en-US" dirty="0">
              <a:sym typeface="+mn-ea"/>
            </a:endParaRPr>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70</a:t>
            </a:fld>
            <a:endParaRPr lang="zh-CN" altLang="en-US"/>
          </a:p>
        </p:txBody>
      </p:sp>
    </p:spTree>
    <p:extLst>
      <p:ext uri="{BB962C8B-B14F-4D97-AF65-F5344CB8AC3E}">
        <p14:creationId xmlns:p14="http://schemas.microsoft.com/office/powerpoint/2010/main" val="18018046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71</a:t>
            </a:fld>
            <a:endParaRPr lang="zh-CN" altLang="en-US"/>
          </a:p>
        </p:txBody>
      </p:sp>
    </p:spTree>
    <p:extLst>
      <p:ext uri="{BB962C8B-B14F-4D97-AF65-F5344CB8AC3E}">
        <p14:creationId xmlns:p14="http://schemas.microsoft.com/office/powerpoint/2010/main" val="1093118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72</a:t>
            </a:fld>
            <a:endParaRPr lang="zh-CN" altLang="en-US"/>
          </a:p>
        </p:txBody>
      </p:sp>
    </p:spTree>
    <p:extLst>
      <p:ext uri="{BB962C8B-B14F-4D97-AF65-F5344CB8AC3E}">
        <p14:creationId xmlns:p14="http://schemas.microsoft.com/office/powerpoint/2010/main" val="353941455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73</a:t>
            </a:fld>
            <a:endParaRPr lang="zh-CN" altLang="en-US"/>
          </a:p>
        </p:txBody>
      </p:sp>
    </p:spTree>
    <p:extLst>
      <p:ext uri="{BB962C8B-B14F-4D97-AF65-F5344CB8AC3E}">
        <p14:creationId xmlns:p14="http://schemas.microsoft.com/office/powerpoint/2010/main" val="8182343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74</a:t>
            </a:fld>
            <a:endParaRPr lang="zh-CN" altLang="en-US"/>
          </a:p>
        </p:txBody>
      </p:sp>
    </p:spTree>
    <p:extLst>
      <p:ext uri="{BB962C8B-B14F-4D97-AF65-F5344CB8AC3E}">
        <p14:creationId xmlns:p14="http://schemas.microsoft.com/office/powerpoint/2010/main" val="399681665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457200" lvl="1" indent="0">
              <a:lnSpc>
                <a:spcPct val="150000"/>
              </a:lnSpc>
              <a:buFont typeface="Wingdings" pitchFamily="2" charset="2"/>
              <a:buNone/>
            </a:pP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75</a:t>
            </a:fld>
            <a:endParaRPr lang="zh-CN" altLang="en-US"/>
          </a:p>
        </p:txBody>
      </p:sp>
    </p:spTree>
    <p:extLst>
      <p:ext uri="{BB962C8B-B14F-4D97-AF65-F5344CB8AC3E}">
        <p14:creationId xmlns:p14="http://schemas.microsoft.com/office/powerpoint/2010/main" val="11123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76</a:t>
            </a:fld>
            <a:endParaRPr lang="zh-CN" altLang="en-US"/>
          </a:p>
        </p:txBody>
      </p:sp>
    </p:spTree>
    <p:extLst>
      <p:ext uri="{BB962C8B-B14F-4D97-AF65-F5344CB8AC3E}">
        <p14:creationId xmlns:p14="http://schemas.microsoft.com/office/powerpoint/2010/main" val="240280478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77</a:t>
            </a:fld>
            <a:endParaRPr lang="zh-CN" altLang="en-US"/>
          </a:p>
        </p:txBody>
      </p:sp>
    </p:spTree>
    <p:extLst>
      <p:ext uri="{BB962C8B-B14F-4D97-AF65-F5344CB8AC3E}">
        <p14:creationId xmlns:p14="http://schemas.microsoft.com/office/powerpoint/2010/main" val="16449044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78</a:t>
            </a:fld>
            <a:endParaRPr lang="zh-CN" altLang="en-US"/>
          </a:p>
        </p:txBody>
      </p:sp>
    </p:spTree>
    <p:extLst>
      <p:ext uri="{BB962C8B-B14F-4D97-AF65-F5344CB8AC3E}">
        <p14:creationId xmlns:p14="http://schemas.microsoft.com/office/powerpoint/2010/main" val="8228163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79</a:t>
            </a:fld>
            <a:endParaRPr lang="zh-CN" altLang="en-US"/>
          </a:p>
        </p:txBody>
      </p:sp>
    </p:spTree>
    <p:extLst>
      <p:ext uri="{BB962C8B-B14F-4D97-AF65-F5344CB8AC3E}">
        <p14:creationId xmlns:p14="http://schemas.microsoft.com/office/powerpoint/2010/main" val="18401598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80</a:t>
            </a:fld>
            <a:endParaRPr lang="zh-CN" altLang="en-US"/>
          </a:p>
        </p:txBody>
      </p:sp>
    </p:spTree>
    <p:extLst>
      <p:ext uri="{BB962C8B-B14F-4D97-AF65-F5344CB8AC3E}">
        <p14:creationId xmlns:p14="http://schemas.microsoft.com/office/powerpoint/2010/main" val="23597690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81</a:t>
            </a:fld>
            <a:endParaRPr lang="zh-CN" altLang="en-US"/>
          </a:p>
        </p:txBody>
      </p:sp>
    </p:spTree>
    <p:extLst>
      <p:ext uri="{BB962C8B-B14F-4D97-AF65-F5344CB8AC3E}">
        <p14:creationId xmlns:p14="http://schemas.microsoft.com/office/powerpoint/2010/main" val="113112868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82</a:t>
            </a:fld>
            <a:endParaRPr lang="zh-CN" altLang="en-US"/>
          </a:p>
        </p:txBody>
      </p:sp>
    </p:spTree>
    <p:extLst>
      <p:ext uri="{BB962C8B-B14F-4D97-AF65-F5344CB8AC3E}">
        <p14:creationId xmlns:p14="http://schemas.microsoft.com/office/powerpoint/2010/main" val="35747508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83</a:t>
            </a:fld>
            <a:endParaRPr lang="zh-CN" altLang="en-US"/>
          </a:p>
        </p:txBody>
      </p:sp>
    </p:spTree>
    <p:extLst>
      <p:ext uri="{BB962C8B-B14F-4D97-AF65-F5344CB8AC3E}">
        <p14:creationId xmlns:p14="http://schemas.microsoft.com/office/powerpoint/2010/main" val="286317948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84</a:t>
            </a:fld>
            <a:endParaRPr lang="zh-CN" altLang="en-US"/>
          </a:p>
        </p:txBody>
      </p:sp>
    </p:spTree>
    <p:extLst>
      <p:ext uri="{BB962C8B-B14F-4D97-AF65-F5344CB8AC3E}">
        <p14:creationId xmlns:p14="http://schemas.microsoft.com/office/powerpoint/2010/main" val="7326004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85</a:t>
            </a:fld>
            <a:endParaRPr lang="zh-CN" altLang="en-US"/>
          </a:p>
        </p:txBody>
      </p:sp>
    </p:spTree>
    <p:extLst>
      <p:ext uri="{BB962C8B-B14F-4D97-AF65-F5344CB8AC3E}">
        <p14:creationId xmlns:p14="http://schemas.microsoft.com/office/powerpoint/2010/main" val="203011032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86</a:t>
            </a:fld>
            <a:endParaRPr lang="zh-CN" altLang="en-US"/>
          </a:p>
        </p:txBody>
      </p:sp>
    </p:spTree>
    <p:extLst>
      <p:ext uri="{BB962C8B-B14F-4D97-AF65-F5344CB8AC3E}">
        <p14:creationId xmlns:p14="http://schemas.microsoft.com/office/powerpoint/2010/main" val="372234381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87</a:t>
            </a:fld>
            <a:endParaRPr lang="zh-CN" altLang="en-US"/>
          </a:p>
        </p:txBody>
      </p:sp>
    </p:spTree>
    <p:extLst>
      <p:ext uri="{BB962C8B-B14F-4D97-AF65-F5344CB8AC3E}">
        <p14:creationId xmlns:p14="http://schemas.microsoft.com/office/powerpoint/2010/main" val="144384916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88</a:t>
            </a:fld>
            <a:endParaRPr lang="zh-CN" altLang="en-US"/>
          </a:p>
        </p:txBody>
      </p:sp>
    </p:spTree>
    <p:extLst>
      <p:ext uri="{BB962C8B-B14F-4D97-AF65-F5344CB8AC3E}">
        <p14:creationId xmlns:p14="http://schemas.microsoft.com/office/powerpoint/2010/main" val="291553870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89</a:t>
            </a:fld>
            <a:endParaRPr lang="zh-CN" altLang="en-US"/>
          </a:p>
        </p:txBody>
      </p:sp>
    </p:spTree>
    <p:extLst>
      <p:ext uri="{BB962C8B-B14F-4D97-AF65-F5344CB8AC3E}">
        <p14:creationId xmlns:p14="http://schemas.microsoft.com/office/powerpoint/2010/main" val="27013343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90</a:t>
            </a:fld>
            <a:endParaRPr lang="zh-CN" altLang="en-US"/>
          </a:p>
        </p:txBody>
      </p:sp>
    </p:spTree>
    <p:extLst>
      <p:ext uri="{BB962C8B-B14F-4D97-AF65-F5344CB8AC3E}">
        <p14:creationId xmlns:p14="http://schemas.microsoft.com/office/powerpoint/2010/main" val="367925301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87182180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92</a:t>
            </a:fld>
            <a:endParaRPr lang="zh-CN" altLang="en-US"/>
          </a:p>
        </p:txBody>
      </p:sp>
    </p:spTree>
    <p:extLst>
      <p:ext uri="{BB962C8B-B14F-4D97-AF65-F5344CB8AC3E}">
        <p14:creationId xmlns:p14="http://schemas.microsoft.com/office/powerpoint/2010/main" val="182830926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Tree>
    <p:extLst>
      <p:ext uri="{BB962C8B-B14F-4D97-AF65-F5344CB8AC3E}">
        <p14:creationId xmlns:p14="http://schemas.microsoft.com/office/powerpoint/2010/main" val="32119596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94</a:t>
            </a:fld>
            <a:endParaRPr lang="zh-CN" altLang="en-US"/>
          </a:p>
        </p:txBody>
      </p:sp>
    </p:spTree>
    <p:extLst>
      <p:ext uri="{BB962C8B-B14F-4D97-AF65-F5344CB8AC3E}">
        <p14:creationId xmlns:p14="http://schemas.microsoft.com/office/powerpoint/2010/main" val="330587180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95</a:t>
            </a:fld>
            <a:endParaRPr lang="zh-CN" altLang="en-US"/>
          </a:p>
        </p:txBody>
      </p:sp>
    </p:spTree>
    <p:extLst>
      <p:ext uri="{BB962C8B-B14F-4D97-AF65-F5344CB8AC3E}">
        <p14:creationId xmlns:p14="http://schemas.microsoft.com/office/powerpoint/2010/main" val="171014268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Tree>
    <p:extLst>
      <p:ext uri="{BB962C8B-B14F-4D97-AF65-F5344CB8AC3E}">
        <p14:creationId xmlns:p14="http://schemas.microsoft.com/office/powerpoint/2010/main" val="55372572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97</a:t>
            </a:fld>
            <a:endParaRPr lang="zh-CN" altLang="en-US"/>
          </a:p>
        </p:txBody>
      </p:sp>
    </p:spTree>
    <p:extLst>
      <p:ext uri="{BB962C8B-B14F-4D97-AF65-F5344CB8AC3E}">
        <p14:creationId xmlns:p14="http://schemas.microsoft.com/office/powerpoint/2010/main" val="93442832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98</a:t>
            </a:fld>
            <a:endParaRPr lang="zh-CN" altLang="en-US"/>
          </a:p>
        </p:txBody>
      </p:sp>
    </p:spTree>
    <p:extLst>
      <p:ext uri="{BB962C8B-B14F-4D97-AF65-F5344CB8AC3E}">
        <p14:creationId xmlns:p14="http://schemas.microsoft.com/office/powerpoint/2010/main" val="365298552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99</a:t>
            </a:fld>
            <a:endParaRPr lang="zh-CN" altLang="en-US"/>
          </a:p>
        </p:txBody>
      </p:sp>
    </p:spTree>
    <p:extLst>
      <p:ext uri="{BB962C8B-B14F-4D97-AF65-F5344CB8AC3E}">
        <p14:creationId xmlns:p14="http://schemas.microsoft.com/office/powerpoint/2010/main" val="39451832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100</a:t>
            </a:fld>
            <a:endParaRPr lang="zh-CN" altLang="en-US"/>
          </a:p>
        </p:txBody>
      </p:sp>
    </p:spTree>
    <p:extLst>
      <p:ext uri="{BB962C8B-B14F-4D97-AF65-F5344CB8AC3E}">
        <p14:creationId xmlns:p14="http://schemas.microsoft.com/office/powerpoint/2010/main" val="224135567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a:buFont typeface="Wingdings" pitchFamily="2" charset="2"/>
              <a:buChar char="l"/>
            </a:pP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101</a:t>
            </a:fld>
            <a:endParaRPr lang="zh-CN" altLang="en-US"/>
          </a:p>
        </p:txBody>
      </p:sp>
    </p:spTree>
    <p:extLst>
      <p:ext uri="{BB962C8B-B14F-4D97-AF65-F5344CB8AC3E}">
        <p14:creationId xmlns:p14="http://schemas.microsoft.com/office/powerpoint/2010/main" val="117976492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102</a:t>
            </a:fld>
            <a:endParaRPr lang="zh-CN" altLang="en-US"/>
          </a:p>
        </p:txBody>
      </p:sp>
    </p:spTree>
    <p:extLst>
      <p:ext uri="{BB962C8B-B14F-4D97-AF65-F5344CB8AC3E}">
        <p14:creationId xmlns:p14="http://schemas.microsoft.com/office/powerpoint/2010/main" val="19776783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104858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104858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1048590"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104859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104859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nvGrpSpPr>
          <p:cNvPr id="28" name="组合 1"/>
          <p:cNvGrpSpPr/>
          <p:nvPr userDrawn="1"/>
        </p:nvGrpSpPr>
        <p:grpSpPr bwMode="auto">
          <a:xfrm>
            <a:off x="258762" y="344316"/>
            <a:ext cx="369888"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bg>
      <p:bgPr>
        <a:solidFill>
          <a:schemeClr val="bg1"/>
        </a:solidFill>
        <a:effectLst/>
      </p:bgPr>
    </p:bg>
    <p:spTree>
      <p:nvGrpSpPr>
        <p:cNvPr id="1" name=""/>
        <p:cNvGrpSpPr/>
        <p:nvPr/>
      </p:nvGrpSpPr>
      <p:grpSpPr>
        <a:xfrm>
          <a:off x="0" y="0"/>
          <a:ext cx="0" cy="0"/>
          <a:chOff x="0" y="0"/>
          <a:chExt cx="0" cy="0"/>
        </a:xfrm>
      </p:grpSpPr>
      <p:pic>
        <p:nvPicPr>
          <p:cNvPr id="16388" name="Picture 2"/>
          <p:cNvPicPr>
            <a:picLocks noChangeAspect="1"/>
          </p:cNvPicPr>
          <p:nvPr userDrawn="1"/>
        </p:nvPicPr>
        <p:blipFill>
          <a:blip r:embed="rId2"/>
          <a:stretch>
            <a:fillRect/>
          </a:stretch>
        </p:blipFill>
        <p:spPr>
          <a:xfrm>
            <a:off x="0" y="6215063"/>
            <a:ext cx="9144000" cy="669925"/>
          </a:xfrm>
          <a:prstGeom prst="rect">
            <a:avLst/>
          </a:prstGeom>
          <a:noFill/>
          <a:ln w="9525">
            <a:noFill/>
          </a:ln>
        </p:spPr>
      </p:pic>
      <p:sp>
        <p:nvSpPr>
          <p:cNvPr id="7" name="矩形 6"/>
          <p:cNvSpPr/>
          <p:nvPr/>
        </p:nvSpPr>
        <p:spPr>
          <a:xfrm>
            <a:off x="0" y="0"/>
            <a:ext cx="9144000" cy="600075"/>
          </a:xfrm>
          <a:prstGeom prst="rect">
            <a:avLst/>
          </a:prstGeom>
          <a:gradFill flip="none" rotWithShape="1">
            <a:gsLst>
              <a:gs pos="0">
                <a:srgbClr val="0070C0">
                  <a:shade val="30000"/>
                  <a:satMod val="115000"/>
                </a:srgbClr>
              </a:gs>
              <a:gs pos="57000">
                <a:srgbClr val="0070C0">
                  <a:shade val="67500"/>
                  <a:satMod val="115000"/>
                </a:srgbClr>
              </a:gs>
              <a:gs pos="100000">
                <a:srgbClr val="0070C0">
                  <a:shade val="100000"/>
                  <a:satMod val="115000"/>
                </a:srgb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057400" marR="0" lvl="4" indent="-228600" algn="ctr" defTabSz="914400" rtl="0" eaLnBrk="1" fontAlgn="base" latinLnBrk="0" hangingPunct="1">
              <a:lnSpc>
                <a:spcPct val="100000"/>
              </a:lnSpc>
              <a:spcBef>
                <a:spcPct val="0"/>
              </a:spcBef>
              <a:spcAft>
                <a:spcPct val="0"/>
              </a:spcAft>
              <a:buClrTx/>
              <a:buSzTx/>
              <a:buFontTx/>
              <a:buNone/>
              <a:defRPr/>
            </a:pPr>
            <a:endParaRPr kumimoji="0" lang="en-US" altLang="zh-CN" sz="2400" b="1" i="0" u="none" strike="noStrike" kern="1200" cap="none" spc="0" normalizeH="0" baseline="0" noProof="0">
              <a:ln>
                <a:noFill/>
              </a:ln>
              <a:solidFill>
                <a:srgbClr val="DAEDEF"/>
              </a:solidFill>
              <a:effectLst/>
              <a:uLnTx/>
              <a:uFillTx/>
              <a:latin typeface="黑体" panose="02010609060101010101" charset="-122"/>
              <a:ea typeface="黑体" panose="02010609060101010101" charset="-122"/>
              <a:cs typeface="+mn-cs"/>
            </a:endParaRPr>
          </a:p>
        </p:txBody>
      </p:sp>
      <p:pic>
        <p:nvPicPr>
          <p:cNvPr id="16390" name="Picture 4" descr="INBKG"/>
          <p:cNvPicPr>
            <a:picLocks noChangeAspect="1"/>
          </p:cNvPicPr>
          <p:nvPr userDrawn="1"/>
        </p:nvPicPr>
        <p:blipFill>
          <a:blip r:embed="rId3"/>
          <a:srcRect l="18037"/>
          <a:stretch>
            <a:fillRect/>
          </a:stretch>
        </p:blipFill>
        <p:spPr>
          <a:xfrm>
            <a:off x="0" y="6215063"/>
            <a:ext cx="9180513" cy="669925"/>
          </a:xfrm>
          <a:prstGeom prst="rect">
            <a:avLst/>
          </a:prstGeom>
          <a:noFill/>
          <a:ln w="9525">
            <a:noFill/>
          </a:ln>
        </p:spPr>
      </p:pic>
      <p:sp>
        <p:nvSpPr>
          <p:cNvPr id="9" name="Footer Placeholder 11"/>
          <p:cNvSpPr>
            <a:spLocks noGrp="1"/>
          </p:cNvSpPr>
          <p:nvPr>
            <p:ph type="ftr" sz="quarter" idx="3"/>
          </p:nvPr>
        </p:nvSpPr>
        <p:spPr>
          <a:xfrm>
            <a:off x="1692275" y="6559550"/>
            <a:ext cx="1736725" cy="268288"/>
          </a:xfrm>
          <a:prstGeom prst="rect">
            <a:avLst/>
          </a:prstGeom>
        </p:spPr>
        <p:txBody>
          <a:bodyPr/>
          <a:lstStyle>
            <a:lvl1pPr algn="l" fontAlgn="auto">
              <a:spcBef>
                <a:spcPts val="0"/>
              </a:spcBef>
              <a:spcAft>
                <a:spcPts val="0"/>
              </a:spcAft>
              <a:defRPr sz="10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rPr>
              <a:t>Marketing Intelligence Unit</a:t>
            </a:r>
          </a:p>
        </p:txBody>
      </p:sp>
      <p:sp>
        <p:nvSpPr>
          <p:cNvPr id="10" name="Slide Number Placeholder 12"/>
          <p:cNvSpPr>
            <a:spLocks noGrp="1"/>
          </p:cNvSpPr>
          <p:nvPr>
            <p:ph type="sldNum" sz="quarter" idx="4"/>
          </p:nvPr>
        </p:nvSpPr>
        <p:spPr>
          <a:xfrm>
            <a:off x="6948488" y="188913"/>
            <a:ext cx="2133600" cy="484188"/>
          </a:xfrm>
          <a:prstGeom prst="rect">
            <a:avLst/>
          </a:prstGeom>
        </p:spPr>
        <p:txBody>
          <a:bodyPr/>
          <a:lstStyle>
            <a:lvl1pPr fontAlgn="auto">
              <a:spcBef>
                <a:spcPts val="0"/>
              </a:spcBef>
              <a:spcAft>
                <a:spcPts val="0"/>
              </a:spcAft>
              <a:defRPr>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altLang="zh-CN" sz="36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104858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104858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1048590"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104859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104859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nvGrpSpPr>
          <p:cNvPr id="28" name="组合 1"/>
          <p:cNvGrpSpPr/>
          <p:nvPr userDrawn="1"/>
        </p:nvGrpSpPr>
        <p:grpSpPr bwMode="auto">
          <a:xfrm>
            <a:off x="258762" y="344316"/>
            <a:ext cx="369888"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2021/6/18</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22" name="标题文本"/>
          <p:cNvSpPr txBox="1">
            <a:spLocks noGrp="1"/>
          </p:cNvSpPr>
          <p:nvPr>
            <p:ph type="title" hasCustomPrompt="1"/>
          </p:nvPr>
        </p:nvSpPr>
        <p:spPr>
          <a:xfrm>
            <a:off x="247650" y="110068"/>
            <a:ext cx="7886700" cy="829733"/>
          </a:xfrm>
          <a:prstGeom prst="rect">
            <a:avLst/>
          </a:prstGeom>
        </p:spPr>
        <p:txBody>
          <a:bodyPr/>
          <a:lstStyle>
            <a:lvl1pPr>
              <a:defRPr sz="2400" b="1">
                <a:solidFill>
                  <a:srgbClr val="46A8E3"/>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r>
              <a:t>标题文本</a:t>
            </a:r>
          </a:p>
        </p:txBody>
      </p:sp>
      <p:sp>
        <p:nvSpPr>
          <p:cNvPr id="23" name="正文级别 1…"/>
          <p:cNvSpPr txBox="1">
            <a:spLocks noGrp="1"/>
          </p:cNvSpPr>
          <p:nvPr>
            <p:ph type="body" sz="quarter" idx="1" hasCustomPrompt="1"/>
          </p:nvPr>
        </p:nvSpPr>
        <p:spPr>
          <a:xfrm>
            <a:off x="172642" y="6187440"/>
            <a:ext cx="6715839" cy="538481"/>
          </a:xfrm>
          <a:prstGeom prst="rect">
            <a:avLst/>
          </a:prstGeom>
        </p:spPr>
        <p:txBody>
          <a:bodyPr anchor="b"/>
          <a:lstStyle>
            <a:lvl1pPr marL="0" indent="0">
              <a:buSzTx/>
              <a:buFontTx/>
              <a:buNone/>
              <a:defRPr sz="100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vl2pPr marL="0" indent="457200">
              <a:buSzTx/>
              <a:buFontTx/>
              <a:buNone/>
              <a:defRPr sz="100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2pPr>
            <a:lvl3pPr marL="0" indent="914400">
              <a:buSzTx/>
              <a:buFontTx/>
              <a:buNone/>
              <a:defRPr sz="100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3pPr>
            <a:lvl4pPr marL="0" indent="1371600">
              <a:buSzTx/>
              <a:buFontTx/>
              <a:buNone/>
              <a:defRPr sz="100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4pPr>
            <a:lvl5pPr marL="0" indent="1828800">
              <a:buSzTx/>
              <a:buFontTx/>
              <a:buNone/>
              <a:defRPr sz="100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5pPr>
          </a:lstStyle>
          <a:p>
            <a:r>
              <a:t>正文级别 1</a:t>
            </a:r>
          </a:p>
          <a:p>
            <a:pPr lvl="1"/>
            <a:r>
              <a:t>正文级别 2</a:t>
            </a:r>
          </a:p>
          <a:p>
            <a:pPr lvl="2"/>
            <a:r>
              <a:t>正文级别 3</a:t>
            </a:r>
          </a:p>
          <a:p>
            <a:pPr lvl="3"/>
            <a:r>
              <a:t>正文级别 4</a:t>
            </a:r>
          </a:p>
          <a:p>
            <a:pPr lvl="4"/>
            <a:r>
              <a:t>正文级别 5</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07130" y="3759200"/>
            <a:ext cx="1029462" cy="1898649"/>
          </a:xfrm>
          <a:prstGeom prst="rect">
            <a:avLst/>
          </a:prstGeom>
        </p:spPr>
      </p:pic>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5_标题和内容">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7" r:id="rId13"/>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ags" Target="../tags/tag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tags" Target="../tags/tag4.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tags" Target="../tags/tag5.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tags" Target="../tags/tag6.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tags" Target="../tags/tag7.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4.xml"/><Relationship Id="rId1" Type="http://schemas.openxmlformats.org/officeDocument/2006/relationships/tags" Target="../tags/tag8.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4.xml"/><Relationship Id="rId1" Type="http://schemas.openxmlformats.org/officeDocument/2006/relationships/tags" Target="../tags/tag9.xml"/><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1.xml"/><Relationship Id="rId1" Type="http://schemas.openxmlformats.org/officeDocument/2006/relationships/slideLayout" Target="../slideLayouts/slideLayout14.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5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8.xml"/><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0.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1.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2.xml"/><Relationship Id="rId1" Type="http://schemas.openxmlformats.org/officeDocument/2006/relationships/slideLayout" Target="../slideLayouts/slideLayout14.xml"/><Relationship Id="rId4" Type="http://schemas.openxmlformats.org/officeDocument/2006/relationships/image" Target="../media/image41.png"/></Relationships>
</file>

<file path=ppt/slides/_rels/slide6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4.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7.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8.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9.xm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1.xml"/><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1.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2.xml"/><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3.xml"/><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4.xml"/><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5.xml"/><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6.xml"/><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7.xml"/><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8.xml"/><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9.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9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90.xml"/><Relationship Id="rId1" Type="http://schemas.openxmlformats.org/officeDocument/2006/relationships/slideLayout" Target="../slideLayouts/slideLayout14.xml"/><Relationship Id="rId4" Type="http://schemas.openxmlformats.org/officeDocument/2006/relationships/image" Target="../media/image50.jpeg"/></Relationships>
</file>

<file path=ppt/slides/_rels/slide9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1.xml"/><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2.xml"/><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93.xml"/><Relationship Id="rId1" Type="http://schemas.openxmlformats.org/officeDocument/2006/relationships/slideLayout" Target="../slideLayouts/slideLayout14.xml"/><Relationship Id="rId4" Type="http://schemas.openxmlformats.org/officeDocument/2006/relationships/image" Target="../media/image54.pn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5.xml"/><Relationship Id="rId1" Type="http://schemas.openxmlformats.org/officeDocument/2006/relationships/slideLayout" Target="../slideLayouts/slideLayout14.xml"/></Relationships>
</file>

<file path=ppt/slides/_rels/slide9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6.xml"/><Relationship Id="rId1" Type="http://schemas.openxmlformats.org/officeDocument/2006/relationships/slideLayout" Target="../slideLayouts/slideLayout14.xml"/><Relationship Id="rId4" Type="http://schemas.openxmlformats.org/officeDocument/2006/relationships/image" Target="../media/image57.png"/></Relationships>
</file>

<file path=ppt/slides/_rels/slide9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97.xml"/><Relationship Id="rId1" Type="http://schemas.openxmlformats.org/officeDocument/2006/relationships/slideLayout" Target="../slideLayouts/slideLayout14.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4.xml"/></Relationships>
</file>

<file path=ppt/slides/_rels/slide10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99.xml"/><Relationship Id="rId1" Type="http://schemas.openxmlformats.org/officeDocument/2006/relationships/slideLayout" Target="../slideLayouts/slideLayout14.xml"/><Relationship Id="rId5" Type="http://schemas.openxmlformats.org/officeDocument/2006/relationships/image" Target="../media/image60.png"/><Relationship Id="rId4" Type="http://schemas.openxmlformats.org/officeDocument/2006/relationships/image" Target="../media/image59.jpeg"/></Relationships>
</file>

<file path=ppt/slides/_rels/slide10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0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11"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个人简介</a:t>
            </a:r>
          </a:p>
        </p:txBody>
      </p:sp>
      <p:sp>
        <p:nvSpPr>
          <p:cNvPr id="1048612" name="内容占位符 2"/>
          <p:cNvSpPr>
            <a:spLocks noGrp="1"/>
          </p:cNvSpPr>
          <p:nvPr>
            <p:ph idx="1"/>
          </p:nvPr>
        </p:nvSpPr>
        <p:spPr>
          <a:xfrm>
            <a:off x="3808096" y="1176655"/>
            <a:ext cx="5193060" cy="5608955"/>
          </a:xfrm>
        </p:spPr>
        <p:txBody>
          <a:bodyPr>
            <a:noAutofit/>
          </a:bodyPr>
          <a:lstStyle/>
          <a:p>
            <a:r>
              <a:rPr lang="zh-CN" altLang="en-US" sz="2400" b="1" dirty="0">
                <a:latin typeface="微软雅黑" panose="020B0503020204020204" pitchFamily="34" charset="-122"/>
                <a:ea typeface="微软雅黑" panose="020B0503020204020204" pitchFamily="34" charset="-122"/>
              </a:rPr>
              <a:t>基本情况</a:t>
            </a:r>
            <a:r>
              <a:rPr lang="en-US" altLang="zh-CN" sz="2400" dirty="0">
                <a:latin typeface="微软雅黑" panose="020B0503020204020204" pitchFamily="34" charset="-122"/>
                <a:ea typeface="微软雅黑" panose="020B0503020204020204" pitchFamily="34" charset="-122"/>
              </a:rPr>
              <a:t>:1994年毕业于首都医科大学临床医学系，硕士学位，目前已从事消化系统专业</a:t>
            </a:r>
            <a:r>
              <a:rPr lang="en-US" altLang="zh-CN" sz="2400" dirty="0" smtClean="0">
                <a:latin typeface="微软雅黑" panose="020B0503020204020204" pitchFamily="34" charset="-122"/>
                <a:ea typeface="微软雅黑" panose="020B0503020204020204" pitchFamily="34" charset="-122"/>
              </a:rPr>
              <a:t>27年</a:t>
            </a: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 </a:t>
            </a:r>
          </a:p>
          <a:p>
            <a:r>
              <a:rPr lang="zh-CN" altLang="en-US" sz="2400" b="1" dirty="0">
                <a:latin typeface="微软雅黑" panose="020B0503020204020204" pitchFamily="34" charset="-122"/>
                <a:ea typeface="微软雅黑" panose="020B0503020204020204" pitchFamily="34" charset="-122"/>
              </a:rPr>
              <a:t>研究方向</a:t>
            </a:r>
            <a:r>
              <a:rPr lang="en-US" altLang="zh-CN" sz="2400" dirty="0">
                <a:latin typeface="微软雅黑" panose="020B0503020204020204" pitchFamily="34" charset="-122"/>
                <a:ea typeface="微软雅黑" panose="020B0503020204020204" pitchFamily="34" charset="-122"/>
              </a:rPr>
              <a:t>:对老年消化系统疾病，尤其是胃食管反流病、消化性溃疡、功能性胃肠道疾病等方面具有丰富的临床经验</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r>
              <a:rPr lang="zh-CN" altLang="en-US" sz="2400" b="1" dirty="0">
                <a:latin typeface="微软雅黑" panose="020B0503020204020204" pitchFamily="34" charset="-122"/>
                <a:ea typeface="微软雅黑" panose="020B0503020204020204" pitchFamily="34" charset="-122"/>
              </a:rPr>
              <a:t>学术成就</a:t>
            </a:r>
            <a:r>
              <a:rPr lang="en-US" altLang="zh-CN" sz="2400" b="1" dirty="0">
                <a:latin typeface="微软雅黑" panose="020B0503020204020204" pitchFamily="34" charset="-122"/>
                <a:ea typeface="微软雅黑" panose="020B0503020204020204" pitchFamily="34" charset="-122"/>
              </a:rPr>
              <a:t>:</a:t>
            </a:r>
          </a:p>
          <a:p>
            <a:pPr>
              <a:buNone/>
            </a:pPr>
            <a:r>
              <a:rPr lang="en-US" altLang="zh-CN" sz="2000" dirty="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在</a:t>
            </a:r>
            <a:r>
              <a:rPr lang="en-US" altLang="zh-CN" sz="2000" dirty="0" err="1" smtClean="0">
                <a:latin typeface="微软雅黑" panose="020B0503020204020204" pitchFamily="34" charset="-122"/>
                <a:ea typeface="微软雅黑" panose="020B0503020204020204" pitchFamily="34" charset="-122"/>
              </a:rPr>
              <a:t>国内</a:t>
            </a:r>
            <a:r>
              <a:rPr lang="zh-CN" altLang="en-US" sz="2000" dirty="0" smtClean="0">
                <a:latin typeface="微软雅黑" panose="020B0503020204020204" pitchFamily="34" charset="-122"/>
                <a:ea typeface="微软雅黑" panose="020B0503020204020204" pitchFamily="34" charset="-122"/>
              </a:rPr>
              <a:t>外</a:t>
            </a:r>
            <a:r>
              <a:rPr lang="en-US" altLang="zh-CN" sz="2000" dirty="0" err="1" smtClean="0">
                <a:latin typeface="微软雅黑" panose="020B0503020204020204" pitchFamily="34" charset="-122"/>
                <a:ea typeface="微软雅黑" panose="020B0503020204020204" pitchFamily="34" charset="-122"/>
              </a:rPr>
              <a:t>核心期刊发表</a:t>
            </a:r>
            <a:r>
              <a:rPr lang="zh-CN" altLang="en-US" sz="2000" dirty="0" smtClean="0">
                <a:latin typeface="微软雅黑" panose="020B0503020204020204" pitchFamily="34" charset="-122"/>
                <a:ea typeface="微软雅黑" panose="020B0503020204020204" pitchFamily="34" charset="-122"/>
              </a:rPr>
              <a:t>科研</a:t>
            </a:r>
            <a:r>
              <a:rPr lang="en-US" altLang="zh-CN" sz="2000" dirty="0" smtClean="0">
                <a:latin typeface="微软雅黑" panose="020B0503020204020204" pitchFamily="34" charset="-122"/>
                <a:ea typeface="微软雅黑" panose="020B0503020204020204" pitchFamily="34" charset="-122"/>
              </a:rPr>
              <a:t>论文</a:t>
            </a:r>
            <a:r>
              <a:rPr lang="en-US" altLang="zh-CN" sz="2000" dirty="0">
                <a:latin typeface="微软雅黑" panose="020B0503020204020204" pitchFamily="34" charset="-122"/>
                <a:ea typeface="微软雅黑" panose="020B0503020204020204" pitchFamily="34" charset="-122"/>
              </a:rPr>
              <a:t>20</a:t>
            </a:r>
            <a:r>
              <a:rPr lang="zh-CN" altLang="en-US" sz="2000" dirty="0">
                <a:latin typeface="微软雅黑" panose="020B0503020204020204" pitchFamily="34" charset="-122"/>
                <a:ea typeface="微软雅黑" panose="020B0503020204020204" pitchFamily="34" charset="-122"/>
              </a:rPr>
              <a:t>余</a:t>
            </a:r>
            <a:r>
              <a:rPr lang="en-US" altLang="zh-CN" sz="2000" dirty="0">
                <a:latin typeface="微软雅黑" panose="020B0503020204020204" pitchFamily="34" charset="-122"/>
                <a:ea typeface="微软雅黑" panose="020B0503020204020204" pitchFamily="34" charset="-122"/>
              </a:rPr>
              <a:t>篇。</a:t>
            </a:r>
          </a:p>
          <a:p>
            <a:r>
              <a:rPr lang="en-US" altLang="zh-CN" sz="2000" dirty="0" smtClean="0">
                <a:latin typeface="微软雅黑" panose="020B0503020204020204" pitchFamily="34" charset="-122"/>
                <a:ea typeface="微软雅黑" panose="020B0503020204020204" pitchFamily="34" charset="-122"/>
              </a:rPr>
              <a:t>发表教学论文</a:t>
            </a:r>
            <a:r>
              <a:rPr lang="en-US" altLang="zh-CN" sz="2000" dirty="0">
                <a:latin typeface="微软雅黑" panose="020B0503020204020204" pitchFamily="34" charset="-122"/>
                <a:ea typeface="微软雅黑" panose="020B0503020204020204" pitchFamily="34" charset="-122"/>
              </a:rPr>
              <a:t>10</a:t>
            </a:r>
            <a:r>
              <a:rPr lang="zh-CN" altLang="en-US" sz="2000" dirty="0">
                <a:latin typeface="微软雅黑" panose="020B0503020204020204" pitchFamily="34" charset="-122"/>
                <a:ea typeface="微软雅黑" panose="020B0503020204020204" pitchFamily="34" charset="-122"/>
              </a:rPr>
              <a:t>余</a:t>
            </a:r>
            <a:r>
              <a:rPr lang="en-US" altLang="zh-CN" sz="2000" dirty="0">
                <a:latin typeface="微软雅黑" panose="020B0503020204020204" pitchFamily="34" charset="-122"/>
                <a:ea typeface="微软雅黑" panose="020B0503020204020204" pitchFamily="34" charset="-122"/>
              </a:rPr>
              <a:t>篇，</a:t>
            </a:r>
            <a:r>
              <a:rPr lang="zh-CN" altLang="en-US" sz="2000" dirty="0">
                <a:latin typeface="微软雅黑" panose="020B0503020204020204" pitchFamily="34" charset="-122"/>
                <a:ea typeface="微软雅黑" panose="020B0503020204020204" pitchFamily="34" charset="-122"/>
              </a:rPr>
              <a:t>承担</a:t>
            </a:r>
            <a:r>
              <a:rPr lang="en-US" altLang="zh-CN" sz="2000" dirty="0" err="1">
                <a:latin typeface="微软雅黑" panose="020B0503020204020204" pitchFamily="34" charset="-122"/>
                <a:ea typeface="微软雅黑" panose="020B0503020204020204" pitchFamily="34" charset="-122"/>
              </a:rPr>
              <a:t>校级教学课题</a:t>
            </a:r>
            <a:r>
              <a:rPr lang="en-US" altLang="zh-CN" sz="2000" dirty="0">
                <a:latin typeface="微软雅黑" panose="020B0503020204020204" pitchFamily="34" charset="-122"/>
                <a:ea typeface="微软雅黑" panose="020B0503020204020204" pitchFamily="34" charset="-122"/>
              </a:rPr>
              <a:t>。</a:t>
            </a:r>
            <a:r>
              <a:rPr lang="en-US" altLang="zh-CN" sz="2000" dirty="0" err="1">
                <a:latin typeface="微软雅黑" panose="020B0503020204020204" pitchFamily="34" charset="-122"/>
                <a:ea typeface="微软雅黑" panose="020B0503020204020204" pitchFamily="34" charset="-122"/>
              </a:rPr>
              <a:t>首都医科大学授课比赛一等奖，首都医科大学“天使与责任</a:t>
            </a:r>
            <a:r>
              <a:rPr lang="en-US" altLang="zh-CN" sz="20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及“师德师风”</a:t>
            </a:r>
            <a:r>
              <a:rPr lang="en-US" altLang="zh-CN" sz="2000" dirty="0" err="1" smtClean="0">
                <a:latin typeface="微软雅黑" panose="020B0503020204020204" pitchFamily="34" charset="-122"/>
                <a:ea typeface="微软雅黑" panose="020B0503020204020204" pitchFamily="34" charset="-122"/>
              </a:rPr>
              <a:t>演讲比赛一等奖</a:t>
            </a:r>
            <a:r>
              <a:rPr lang="en-US" altLang="zh-CN" sz="2000" dirty="0" err="1">
                <a:latin typeface="微软雅黑" panose="020B0503020204020204" pitchFamily="34" charset="-122"/>
                <a:ea typeface="微软雅黑" panose="020B0503020204020204" pitchFamily="34" charset="-122"/>
              </a:rPr>
              <a:t>，连续两年获得首都医科大学宣武医院中文授课及英文授课比赛第一名</a:t>
            </a:r>
            <a:r>
              <a:rPr lang="en-US" altLang="zh-CN" sz="2000" dirty="0">
                <a:latin typeface="微软雅黑" panose="020B0503020204020204" pitchFamily="34" charset="-122"/>
                <a:ea typeface="微软雅黑" panose="020B0503020204020204" pitchFamily="34" charset="-122"/>
              </a:rPr>
              <a:t>。</a:t>
            </a:r>
          </a:p>
        </p:txBody>
      </p:sp>
      <p:sp>
        <p:nvSpPr>
          <p:cNvPr id="1048614" name="TextBox 5"/>
          <p:cNvSpPr txBox="1"/>
          <p:nvPr/>
        </p:nvSpPr>
        <p:spPr>
          <a:xfrm>
            <a:off x="928662" y="5072074"/>
            <a:ext cx="2500330" cy="1384995"/>
          </a:xfrm>
          <a:prstGeom prst="rect">
            <a:avLst/>
          </a:prstGeom>
          <a:noFill/>
          <a:ln w="9525">
            <a:noFill/>
          </a:ln>
        </p:spPr>
        <p:txBody>
          <a:bodyPr wrap="square" rtlCol="0">
            <a:spAutoFit/>
          </a:bodyPr>
          <a:lstStyle/>
          <a:p>
            <a:pPr algn="ctr"/>
            <a:r>
              <a:rPr lang="zh-CN" altLang="en-US" sz="2800" dirty="0"/>
              <a:t>胡水清</a:t>
            </a:r>
            <a:endParaRPr lang="en-US" altLang="zh-CN" sz="2800" dirty="0"/>
          </a:p>
          <a:p>
            <a:pPr algn="ctr"/>
            <a:endParaRPr lang="zh-CN" altLang="en-US" sz="2800" dirty="0"/>
          </a:p>
          <a:p>
            <a:pPr algn="ctr"/>
            <a:endParaRPr lang="zh-CN" altLang="en-US" sz="2800" dirty="0"/>
          </a:p>
        </p:txBody>
      </p:sp>
      <p:pic>
        <p:nvPicPr>
          <p:cNvPr id="9" name="图片 8" descr="微信图片_20200522194247.jpg"/>
          <p:cNvPicPr>
            <a:picLocks noChangeAspect="1"/>
          </p:cNvPicPr>
          <p:nvPr/>
        </p:nvPicPr>
        <p:blipFill>
          <a:blip r:embed="rId3" cstate="print"/>
          <a:srcRect l="6176" t="16204" r="10453" b="5091"/>
          <a:stretch>
            <a:fillRect/>
          </a:stretch>
        </p:blipFill>
        <p:spPr>
          <a:xfrm>
            <a:off x="642910" y="1285860"/>
            <a:ext cx="2857520" cy="3598359"/>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标题 1"/>
          <p:cNvSpPr>
            <a:spLocks noGrp="1"/>
          </p:cNvSpPr>
          <p:nvPr>
            <p:ph type="ctrTitle"/>
          </p:nvPr>
        </p:nvSpPr>
        <p:spPr>
          <a:xfrm>
            <a:off x="415290" y="2181225"/>
            <a:ext cx="8728710" cy="1426845"/>
          </a:xfrm>
        </p:spPr>
        <p:txBody>
          <a:bodyPr>
            <a:normAutofit/>
          </a:bodyPr>
          <a:lstStyle/>
          <a:p>
            <a:r>
              <a:rPr lang="zh-CN" sz="4800" b="1" dirty="0">
                <a:solidFill>
                  <a:schemeClr val="accent1">
                    <a:lumMod val="50000"/>
                  </a:schemeClr>
                </a:solidFill>
                <a:latin typeface="微软雅黑" panose="020B0503020204020204" pitchFamily="34" charset="-122"/>
                <a:ea typeface="微软雅黑" panose="020B0503020204020204" pitchFamily="34" charset="-122"/>
              </a:rPr>
              <a:t>消化系统药物处方审核要点</a:t>
            </a:r>
            <a:br>
              <a:rPr lang="zh-CN" sz="4800" b="1" dirty="0">
                <a:solidFill>
                  <a:schemeClr val="accent1">
                    <a:lumMod val="50000"/>
                  </a:schemeClr>
                </a:solidFill>
                <a:latin typeface="微软雅黑" panose="020B0503020204020204" pitchFamily="34" charset="-122"/>
                <a:ea typeface="微软雅黑" panose="020B0503020204020204" pitchFamily="34" charset="-122"/>
              </a:rPr>
            </a:br>
            <a:r>
              <a:rPr lang="en-US" altLang="zh-CN" sz="3600" b="1" dirty="0">
                <a:solidFill>
                  <a:schemeClr val="accent1">
                    <a:lumMod val="50000"/>
                  </a:schemeClr>
                </a:solidFill>
                <a:latin typeface="微软雅黑" panose="020B0503020204020204" pitchFamily="34" charset="-122"/>
                <a:ea typeface="微软雅黑" panose="020B0503020204020204" pitchFamily="34" charset="-122"/>
                <a:sym typeface="+mn-ea"/>
              </a:rPr>
              <a:t>——</a:t>
            </a:r>
            <a:r>
              <a:rPr lang="zh-CN" sz="3600" b="1" dirty="0">
                <a:solidFill>
                  <a:schemeClr val="accent1">
                    <a:lumMod val="50000"/>
                  </a:schemeClr>
                </a:solidFill>
                <a:latin typeface="微软雅黑" panose="020B0503020204020204" pitchFamily="34" charset="-122"/>
                <a:ea typeface="微软雅黑" panose="020B0503020204020204" pitchFamily="34" charset="-122"/>
              </a:rPr>
              <a:t>消化系统常见疾病的诊疗进展</a:t>
            </a:r>
          </a:p>
        </p:txBody>
      </p:sp>
      <p:sp>
        <p:nvSpPr>
          <p:cNvPr id="1048616" name="副标题 2"/>
          <p:cNvSpPr>
            <a:spLocks noGrp="1"/>
          </p:cNvSpPr>
          <p:nvPr>
            <p:ph type="subTitle" idx="1"/>
          </p:nvPr>
        </p:nvSpPr>
        <p:spPr>
          <a:xfrm>
            <a:off x="2428860" y="4572008"/>
            <a:ext cx="6400800" cy="1357322"/>
          </a:xfrm>
        </p:spPr>
        <p:txBody>
          <a:bodyPr>
            <a:normAutofit/>
          </a:bodyPr>
          <a:lstStyle/>
          <a:p>
            <a:pPr lvl="0" eaLnBrk="0" fontAlgn="base" hangingPunct="0">
              <a:lnSpc>
                <a:spcPct val="120000"/>
              </a:lnSpc>
              <a:spcBef>
                <a:spcPct val="0"/>
              </a:spcBef>
              <a:spcAft>
                <a:spcPct val="0"/>
              </a:spcAft>
              <a:buClr>
                <a:schemeClr val="tx1"/>
              </a:buClr>
              <a:buSzPct val="100000"/>
            </a:pPr>
            <a:r>
              <a:rPr lang="zh-CN" altLang="en-US" sz="3200" dirty="0">
                <a:latin typeface="黑体" panose="02010609060101010101" charset="-122"/>
                <a:ea typeface="黑体" panose="02010609060101010101" charset="-122"/>
                <a:cs typeface="黑体" panose="02010609060101010101" charset="-122"/>
              </a:rPr>
              <a:t>胡水清</a:t>
            </a:r>
          </a:p>
          <a:p>
            <a:pPr lvl="0" eaLnBrk="0" fontAlgn="base" hangingPunct="0">
              <a:lnSpc>
                <a:spcPct val="120000"/>
              </a:lnSpc>
              <a:spcBef>
                <a:spcPct val="0"/>
              </a:spcBef>
              <a:spcAft>
                <a:spcPct val="0"/>
              </a:spcAft>
              <a:buClr>
                <a:schemeClr val="tx1"/>
              </a:buClr>
              <a:buSzPct val="100000"/>
            </a:pPr>
            <a:r>
              <a:rPr lang="en-US" altLang="zh-CN" sz="3200" dirty="0" smtClean="0">
                <a:latin typeface="黑体" panose="02010609060101010101" charset="-122"/>
                <a:ea typeface="黑体" panose="02010609060101010101" charset="-122"/>
                <a:cs typeface="黑体" panose="02010609060101010101" charset="-122"/>
              </a:rPr>
              <a:t>2021</a:t>
            </a:r>
            <a:r>
              <a:rPr lang="zh-CN" altLang="en-US" sz="3200" dirty="0" smtClean="0">
                <a:latin typeface="黑体" panose="02010609060101010101" charset="-122"/>
                <a:ea typeface="黑体" panose="02010609060101010101" charset="-122"/>
                <a:cs typeface="黑体" panose="02010609060101010101" charset="-122"/>
              </a:rPr>
              <a:t>年</a:t>
            </a:r>
            <a:r>
              <a:rPr lang="en-US" altLang="zh-CN" sz="3200" dirty="0">
                <a:latin typeface="黑体" panose="02010609060101010101" charset="-122"/>
                <a:ea typeface="黑体" panose="02010609060101010101" charset="-122"/>
                <a:cs typeface="黑体" panose="02010609060101010101" charset="-122"/>
              </a:rPr>
              <a:t>6</a:t>
            </a:r>
            <a:r>
              <a:rPr lang="zh-CN" altLang="en-US" sz="3200" dirty="0" smtClean="0">
                <a:latin typeface="黑体" panose="02010609060101010101" charset="-122"/>
                <a:ea typeface="黑体" panose="02010609060101010101" charset="-122"/>
                <a:cs typeface="黑体" panose="02010609060101010101" charset="-122"/>
              </a:rPr>
              <a:t>月</a:t>
            </a:r>
            <a:r>
              <a:rPr lang="en-US" altLang="zh-CN" sz="3200" dirty="0" smtClean="0">
                <a:latin typeface="黑体" panose="02010609060101010101" charset="-122"/>
                <a:ea typeface="黑体" panose="02010609060101010101" charset="-122"/>
                <a:cs typeface="黑体" panose="02010609060101010101" charset="-122"/>
              </a:rPr>
              <a:t>26</a:t>
            </a:r>
            <a:r>
              <a:rPr lang="zh-CN" altLang="en-US" sz="3200" dirty="0" smtClean="0">
                <a:latin typeface="黑体" panose="02010609060101010101" charset="-122"/>
                <a:ea typeface="黑体" panose="02010609060101010101" charset="-122"/>
                <a:cs typeface="黑体" panose="02010609060101010101" charset="-122"/>
              </a:rPr>
              <a:t>日</a:t>
            </a:r>
            <a:endParaRPr lang="zh-CN" altLang="en-US" sz="3200" dirty="0">
              <a:latin typeface="黑体" panose="02010609060101010101" charset="-122"/>
              <a:ea typeface="黑体" panose="02010609060101010101" charset="-122"/>
              <a:cs typeface="黑体" panose="02010609060101010101" charset="-122"/>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概要</a:t>
            </a:r>
          </a:p>
        </p:txBody>
      </p:sp>
      <p:sp>
        <p:nvSpPr>
          <p:cNvPr id="1048618" name="内容占位符 2"/>
          <p:cNvSpPr>
            <a:spLocks noGrp="1"/>
          </p:cNvSpPr>
          <p:nvPr>
            <p:ph idx="1"/>
          </p:nvPr>
        </p:nvSpPr>
        <p:spPr>
          <a:xfrm>
            <a:off x="428596" y="1357298"/>
            <a:ext cx="7886700" cy="4621459"/>
          </a:xfrm>
        </p:spPr>
        <p:txBody>
          <a:bodyPr>
            <a:norm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常见消化系统疾病的诊疗</a:t>
            </a:r>
          </a:p>
          <a:p>
            <a:pPr marL="457200" lvl="1" indent="0">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sym typeface="+mn-ea"/>
              </a:rPr>
              <a:t>   </a:t>
            </a:r>
            <a:r>
              <a:rPr lang="zh-CN" altLang="en-US" sz="2000" dirty="0">
                <a:solidFill>
                  <a:srgbClr val="FF0000"/>
                </a:solidFill>
                <a:latin typeface="微软雅黑" panose="020B0503020204020204" pitchFamily="34" charset="-122"/>
                <a:ea typeface="微软雅黑" panose="020B0503020204020204" pitchFamily="34" charset="-122"/>
                <a:sym typeface="+mn-ea"/>
              </a:rPr>
              <a:t>消化性溃疡</a:t>
            </a:r>
          </a:p>
          <a:p>
            <a:pPr marL="457200" lvl="1" indent="0">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sym typeface="+mn-ea"/>
              </a:rPr>
              <a:t>   胃食管反流病</a:t>
            </a:r>
          </a:p>
          <a:p>
            <a:pPr marL="457200" lvl="1" indent="0">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sym typeface="+mn-ea"/>
              </a:rPr>
              <a:t>   肠易激综合征</a:t>
            </a:r>
          </a:p>
          <a:p>
            <a:pPr marL="457200" lvl="1" indent="0">
              <a:lnSpc>
                <a:spcPct val="150000"/>
              </a:lnSpc>
              <a:buClrTx/>
              <a:buSzTx/>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可能出现的药物特殊用法或超说明书用法</a:t>
            </a:r>
          </a:p>
          <a:p>
            <a:pPr marL="457200" lvl="1" indent="0">
              <a:lnSpc>
                <a:spcPct val="150000"/>
              </a:lnSpc>
              <a:buClrTx/>
              <a:buSzTx/>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医师对于药学服务的需求</a:t>
            </a:r>
          </a:p>
        </p:txBody>
      </p:sp>
      <p:pic>
        <p:nvPicPr>
          <p:cNvPr id="5" name="图片 4" descr="stomach-disease-or-trauma"/>
          <p:cNvPicPr>
            <a:picLocks noChangeAspect="1"/>
          </p:cNvPicPr>
          <p:nvPr>
            <p:custDataLst>
              <p:tags r:id="rId1"/>
            </p:custDataLst>
          </p:nvPr>
        </p:nvPicPr>
        <p:blipFill>
          <a:blip r:embed="rId4">
            <a:lum bright="6000" contrast="24000"/>
          </a:blip>
          <a:srcRect l="1666" t="8333" r="36667" b="14583"/>
          <a:stretch>
            <a:fillRect/>
          </a:stretch>
        </p:blipFill>
        <p:spPr>
          <a:xfrm>
            <a:off x="6133465" y="4025265"/>
            <a:ext cx="2508885" cy="2508885"/>
          </a:xfrm>
          <a:prstGeom prst="rect">
            <a:avLst/>
          </a:prstGeom>
          <a:noFill/>
          <a:ln w="9525">
            <a:noFill/>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55576" y="188640"/>
            <a:ext cx="7886700" cy="597861"/>
          </a:xfrm>
        </p:spPr>
        <p:txBody>
          <a:bodyPr>
            <a:normAutofit/>
          </a:bodyPr>
          <a:lstStyle/>
          <a:p>
            <a:r>
              <a:rPr lang="zh-CN" sz="2800" b="1" dirty="0">
                <a:latin typeface="微软雅黑" panose="020B0503020204020204" pitchFamily="34" charset="-122"/>
                <a:ea typeface="微软雅黑" panose="020B0503020204020204" pitchFamily="34" charset="-122"/>
              </a:rPr>
              <a:t>消化性溃疡</a:t>
            </a:r>
            <a:r>
              <a:rPr lang="en-US" altLang="zh-CN" sz="2800" b="1" dirty="0">
                <a:latin typeface="微软雅黑" panose="020B0503020204020204" pitchFamily="34" charset="-122"/>
                <a:ea typeface="微软雅黑" panose="020B0503020204020204" pitchFamily="34" charset="-122"/>
              </a:rPr>
              <a:t>(Peptic Ulcer)</a:t>
            </a:r>
          </a:p>
        </p:txBody>
      </p:sp>
      <p:sp>
        <p:nvSpPr>
          <p:cNvPr id="1048620" name="内容占位符 2"/>
          <p:cNvSpPr>
            <a:spLocks noGrp="1"/>
          </p:cNvSpPr>
          <p:nvPr>
            <p:ph idx="1"/>
          </p:nvPr>
        </p:nvSpPr>
        <p:spPr>
          <a:xfrm>
            <a:off x="-175544" y="664858"/>
            <a:ext cx="9533890" cy="4621530"/>
          </a:xfrm>
        </p:spPr>
        <p:txBody>
          <a:bodyPr>
            <a:normAutofit fontScale="97500"/>
          </a:bodyPr>
          <a:lstStyle/>
          <a:p>
            <a:pPr marL="0" indent="0">
              <a:lnSpc>
                <a:spcPct val="150000"/>
              </a:lnSpc>
              <a:buNone/>
            </a:pPr>
            <a:endParaRPr lang="en-US" altLang="zh-CN" sz="2400" dirty="0">
              <a:latin typeface="微软雅黑" pitchFamily="34" charset="-122"/>
              <a:ea typeface="微软雅黑" pitchFamily="34" charset="-122"/>
            </a:endParaRPr>
          </a:p>
          <a:p>
            <a:pPr marL="457200" lvl="1" indent="0">
              <a:lnSpc>
                <a:spcPct val="110000"/>
              </a:lnSpc>
              <a:buNone/>
            </a:pPr>
            <a:r>
              <a:rPr lang="zh-CN" altLang="en-US" sz="2700" dirty="0">
                <a:latin typeface="微软雅黑" panose="020B0503020204020204" pitchFamily="34" charset="-122"/>
                <a:ea typeface="微软雅黑" panose="020B0503020204020204" pitchFamily="34" charset="-122"/>
                <a:sym typeface="+mn-ea"/>
              </a:rPr>
              <a:t>最新指南：</a:t>
            </a:r>
          </a:p>
          <a:p>
            <a:pPr marL="457200" lvl="1" indent="0">
              <a:lnSpc>
                <a:spcPct val="110000"/>
              </a:lnSpc>
              <a:buFont typeface="Wingdings" pitchFamily="2" charset="2"/>
              <a:buChar char="l"/>
            </a:pPr>
            <a:r>
              <a:rPr lang="zh-CN" altLang="en-US" sz="2500" dirty="0">
                <a:latin typeface="微软雅黑" panose="020B0503020204020204" pitchFamily="34" charset="-122"/>
                <a:ea typeface="微软雅黑" panose="020B0503020204020204" pitchFamily="34" charset="-122"/>
                <a:sym typeface="+mn-ea"/>
              </a:rPr>
              <a:t>消化性溃疡诊断和治疗规范（2016年，西安）</a:t>
            </a:r>
          </a:p>
          <a:p>
            <a:pPr marL="457200" lvl="1" indent="0">
              <a:lnSpc>
                <a:spcPct val="110000"/>
              </a:lnSpc>
              <a:buFont typeface="Wingdings" pitchFamily="2" charset="2"/>
              <a:buChar char="l"/>
            </a:pPr>
            <a:r>
              <a:rPr lang="zh-CN" altLang="en-US" sz="2500" dirty="0">
                <a:latin typeface="微软雅黑" panose="020B0503020204020204" pitchFamily="34" charset="-122"/>
                <a:ea typeface="微软雅黑" panose="020B0503020204020204" pitchFamily="34" charset="-122"/>
                <a:sym typeface="+mn-ea"/>
              </a:rPr>
              <a:t>第五次全国幽门螺杆菌感染处理共识报告（2017，浙江）</a:t>
            </a:r>
          </a:p>
          <a:p>
            <a:pPr marL="457200" lvl="1" indent="0">
              <a:lnSpc>
                <a:spcPct val="110000"/>
              </a:lnSpc>
              <a:buFont typeface="Wingdings" pitchFamily="2" charset="2"/>
              <a:buChar char="l"/>
            </a:pPr>
            <a:r>
              <a:rPr lang="zh-CN" altLang="en-US" sz="2500" dirty="0">
                <a:latin typeface="微软雅黑" panose="020B0503020204020204" pitchFamily="34" charset="-122"/>
                <a:ea typeface="微软雅黑" panose="020B0503020204020204" pitchFamily="34" charset="-122"/>
                <a:sym typeface="+mn-ea"/>
              </a:rPr>
              <a:t>幽门螺杆菌胃炎京都全球共识（2015年，日本）</a:t>
            </a:r>
            <a:endParaRPr lang="en-US" altLang="zh-CN" sz="2500" dirty="0">
              <a:latin typeface="微软雅黑" panose="020B0503020204020204" pitchFamily="34" charset="-122"/>
              <a:ea typeface="微软雅黑" panose="020B0503020204020204" pitchFamily="34" charset="-122"/>
              <a:sym typeface="+mn-ea"/>
            </a:endParaRPr>
          </a:p>
          <a:p>
            <a:pPr marL="457200" lvl="1" indent="0">
              <a:lnSpc>
                <a:spcPct val="110000"/>
              </a:lnSpc>
              <a:buFont typeface="Wingdings" pitchFamily="2" charset="2"/>
              <a:buChar char="l"/>
            </a:pPr>
            <a:r>
              <a:rPr lang="zh-CN" altLang="en-US" dirty="0">
                <a:latin typeface="微软雅黑" pitchFamily="34" charset="-122"/>
                <a:ea typeface="微软雅黑" pitchFamily="34" charset="-122"/>
              </a:rPr>
              <a:t>急性非静脉曲张性上消化道出血诊治指南（</a:t>
            </a:r>
            <a:r>
              <a:rPr lang="en-US" altLang="zh-CN" dirty="0">
                <a:latin typeface="微软雅黑" pitchFamily="34" charset="-122"/>
                <a:ea typeface="微软雅黑" pitchFamily="34" charset="-122"/>
              </a:rPr>
              <a:t>2018</a:t>
            </a:r>
            <a:r>
              <a:rPr lang="zh-CN" altLang="en-US" dirty="0">
                <a:latin typeface="微软雅黑" pitchFamily="34" charset="-122"/>
                <a:ea typeface="微软雅黑" pitchFamily="34" charset="-122"/>
              </a:rPr>
              <a:t>年，杭州）</a:t>
            </a:r>
            <a:r>
              <a:rPr dirty="0">
                <a:latin typeface="微软雅黑" pitchFamily="34" charset="-122"/>
                <a:ea typeface="微软雅黑" pitchFamily="34" charset="-122"/>
              </a:rPr>
              <a:t/>
            </a:r>
            <a:br>
              <a:rPr dirty="0">
                <a:latin typeface="微软雅黑" pitchFamily="34" charset="-122"/>
                <a:ea typeface="微软雅黑" pitchFamily="34" charset="-122"/>
              </a:rPr>
            </a:br>
            <a:r>
              <a:rPr dirty="0">
                <a:latin typeface="微软雅黑" pitchFamily="34" charset="-122"/>
                <a:ea typeface="微软雅黑" pitchFamily="34" charset="-122"/>
              </a:rPr>
              <a:t/>
            </a:r>
            <a:br>
              <a:rPr dirty="0">
                <a:latin typeface="微软雅黑" pitchFamily="34" charset="-122"/>
                <a:ea typeface="微软雅黑" pitchFamily="34" charset="-122"/>
              </a:rPr>
            </a:br>
            <a:r>
              <a:rPr dirty="0">
                <a:latin typeface="微软雅黑" pitchFamily="34" charset="-122"/>
                <a:ea typeface="微软雅黑" pitchFamily="34" charset="-122"/>
              </a:rPr>
              <a:t/>
            </a:r>
            <a:br>
              <a:rPr dirty="0">
                <a:latin typeface="微软雅黑" pitchFamily="34" charset="-122"/>
                <a:ea typeface="微软雅黑" pitchFamily="34" charset="-122"/>
              </a:rPr>
            </a:br>
            <a:endParaRPr dirty="0">
              <a:latin typeface="微软雅黑" pitchFamily="34" charset="-122"/>
              <a:ea typeface="微软雅黑" pitchFamily="34" charset="-122"/>
            </a:endParaRPr>
          </a:p>
          <a:p>
            <a:pPr marL="457200" lvl="1" indent="0">
              <a:lnSpc>
                <a:spcPct val="150000"/>
              </a:lnSpc>
              <a:buNone/>
            </a:pPr>
            <a:endParaRPr lang="zh-CN" altLang="en-US" dirty="0">
              <a:latin typeface="微软雅黑" pitchFamily="34" charset="-122"/>
              <a:ea typeface="微软雅黑" pitchFamily="34" charset="-122"/>
            </a:endParaRPr>
          </a:p>
          <a:p>
            <a:endParaRPr lang="zh-CN" altLang="en-US" dirty="0">
              <a:latin typeface="微软雅黑" pitchFamily="34" charset="-122"/>
              <a:ea typeface="微软雅黑" pitchFamily="34" charset="-122"/>
            </a:endParaRPr>
          </a:p>
        </p:txBody>
      </p:sp>
      <p:pic>
        <p:nvPicPr>
          <p:cNvPr id="5" name="图片 4" descr="timg (6).jpg"/>
          <p:cNvPicPr>
            <a:picLocks noChangeAspect="1"/>
          </p:cNvPicPr>
          <p:nvPr/>
        </p:nvPicPr>
        <p:blipFill>
          <a:blip r:embed="rId3"/>
          <a:stretch>
            <a:fillRect/>
          </a:stretch>
        </p:blipFill>
        <p:spPr>
          <a:xfrm>
            <a:off x="6500826" y="4286272"/>
            <a:ext cx="2286000" cy="2286000"/>
          </a:xfrm>
          <a:prstGeom prst="rect">
            <a:avLst/>
          </a:prstGeom>
          <a:noFill/>
          <a:ln w="9525">
            <a:noFill/>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55576" y="188640"/>
            <a:ext cx="7886700" cy="597861"/>
          </a:xfrm>
        </p:spPr>
        <p:txBody>
          <a:bodyPr>
            <a:normAutofit/>
          </a:bodyPr>
          <a:lstStyle/>
          <a:p>
            <a:r>
              <a:rPr lang="zh-CN" sz="2800" b="1" dirty="0">
                <a:latin typeface="微软雅黑" panose="020B0503020204020204" pitchFamily="34" charset="-122"/>
                <a:ea typeface="微软雅黑" panose="020B0503020204020204" pitchFamily="34" charset="-122"/>
              </a:rPr>
              <a:t>消化性溃疡</a:t>
            </a:r>
            <a:r>
              <a:rPr lang="en-US" altLang="zh-CN" sz="2800" b="1" dirty="0">
                <a:latin typeface="微软雅黑" panose="020B0503020204020204" pitchFamily="34" charset="-122"/>
                <a:ea typeface="微软雅黑" panose="020B0503020204020204" pitchFamily="34" charset="-122"/>
              </a:rPr>
              <a:t>(Peptic Ulcer)</a:t>
            </a:r>
          </a:p>
        </p:txBody>
      </p:sp>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pic>
        <p:nvPicPr>
          <p:cNvPr id="192516" name="图片 192515" descr="stomach-disease-or-trauma"/>
          <p:cNvPicPr>
            <a:picLocks noChangeAspect="1"/>
          </p:cNvPicPr>
          <p:nvPr>
            <p:custDataLst>
              <p:tags r:id="rId1"/>
            </p:custDataLst>
          </p:nvPr>
        </p:nvPicPr>
        <p:blipFill>
          <a:blip r:embed="rId4">
            <a:lum bright="6000" contrast="24000"/>
          </a:blip>
          <a:srcRect l="1666" t="8333" r="36667" b="14583"/>
          <a:stretch>
            <a:fillRect/>
          </a:stretch>
        </p:blipFill>
        <p:spPr>
          <a:xfrm>
            <a:off x="6133465" y="4025265"/>
            <a:ext cx="2508885" cy="2508885"/>
          </a:xfrm>
          <a:prstGeom prst="rect">
            <a:avLst/>
          </a:prstGeom>
          <a:noFill/>
          <a:ln w="9525">
            <a:noFill/>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55576" y="188640"/>
            <a:ext cx="7886700" cy="597861"/>
          </a:xfrm>
        </p:spPr>
        <p:txBody>
          <a:bodyPr>
            <a:normAutofit/>
          </a:bodyPr>
          <a:lstStyle/>
          <a:p>
            <a:r>
              <a:rPr lang="zh-CN" sz="2800" b="1" dirty="0">
                <a:latin typeface="微软雅黑" panose="020B0503020204020204" pitchFamily="34" charset="-122"/>
                <a:ea typeface="微软雅黑" panose="020B0503020204020204" pitchFamily="34" charset="-122"/>
              </a:rPr>
              <a:t>概述</a:t>
            </a:r>
          </a:p>
        </p:txBody>
      </p:sp>
      <p:sp>
        <p:nvSpPr>
          <p:cNvPr id="1048620" name="内容占位符 2"/>
          <p:cNvSpPr>
            <a:spLocks noGrp="1"/>
          </p:cNvSpPr>
          <p:nvPr>
            <p:ph idx="1"/>
          </p:nvPr>
        </p:nvSpPr>
        <p:spPr>
          <a:xfrm>
            <a:off x="-142908" y="928670"/>
            <a:ext cx="9072626" cy="4621530"/>
          </a:xfrm>
        </p:spPr>
        <p:txBody>
          <a:bodyPr>
            <a:normAutofit/>
          </a:bodyPr>
          <a:lstStyle/>
          <a:p>
            <a:pPr marL="0" indent="0">
              <a:lnSpc>
                <a:spcPct val="150000"/>
              </a:lnSpc>
              <a:buNone/>
            </a:pPr>
            <a:endParaRPr lang="en-US" altLang="zh-CN" sz="2400" dirty="0">
              <a:latin typeface="微软雅黑" pitchFamily="34" charset="-122"/>
              <a:ea typeface="微软雅黑"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消化性溃疡</a:t>
            </a:r>
            <a:r>
              <a:rPr lang="en-US" altLang="zh-CN" dirty="0">
                <a:latin typeface="微软雅黑" panose="020B0503020204020204" pitchFamily="34" charset="-122"/>
                <a:ea typeface="微软雅黑" panose="020B0503020204020204" pitchFamily="34" charset="-122"/>
                <a:sym typeface="+mn-ea"/>
              </a:rPr>
              <a:t>(Peptic Ulcer )</a:t>
            </a:r>
            <a:r>
              <a:rPr lang="zh-CN" altLang="en-US" dirty="0">
                <a:latin typeface="微软雅黑" panose="020B0503020204020204" pitchFamily="34" charset="-122"/>
                <a:ea typeface="微软雅黑" panose="020B0503020204020204" pitchFamily="34" charset="-122"/>
                <a:sym typeface="+mn-ea"/>
              </a:rPr>
              <a:t>是指在各种致病因子的作用下，黏膜发生炎性反应与坏死、脱落，病变穿透</a:t>
            </a:r>
            <a:r>
              <a:rPr lang="zh-CN" altLang="en-US" dirty="0">
                <a:solidFill>
                  <a:srgbClr val="FF0000"/>
                </a:solidFill>
                <a:latin typeface="微软雅黑" panose="020B0503020204020204" pitchFamily="34" charset="-122"/>
                <a:ea typeface="微软雅黑" panose="020B0503020204020204" pitchFamily="34" charset="-122"/>
                <a:sym typeface="+mn-ea"/>
              </a:rPr>
              <a:t>黏膜肌层</a:t>
            </a:r>
            <a:r>
              <a:rPr lang="zh-CN" altLang="en-US" dirty="0">
                <a:latin typeface="微软雅黑" panose="020B0503020204020204" pitchFamily="34" charset="-122"/>
                <a:ea typeface="微软雅黑" panose="020B0503020204020204" pitchFamily="34" charset="-122"/>
                <a:sym typeface="+mn-ea"/>
              </a:rPr>
              <a:t>，严重者可达固有肌层或更深。</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主要指胃和十二指肠溃疡，因溃疡的形成与胃酸</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胃蛋白酶的消化作用有关，故称消化性溃疡。</a:t>
            </a:r>
            <a:br>
              <a:rPr lang="zh-CN" altLang="en-US" dirty="0">
                <a:latin typeface="微软雅黑" panose="020B0503020204020204" pitchFamily="34" charset="-122"/>
                <a:ea typeface="微软雅黑" panose="020B0503020204020204" pitchFamily="34" charset="-122"/>
                <a:sym typeface="+mn-ea"/>
              </a:rPr>
            </a:br>
            <a:endParaRPr lang="zh-CN" altLang="en-US" dirty="0">
              <a:latin typeface="微软雅黑" panose="020B0503020204020204" pitchFamily="34" charset="-122"/>
              <a:ea typeface="微软雅黑" panose="020B0503020204020204" pitchFamily="34" charset="-122"/>
              <a:sym typeface="+mn-ea"/>
            </a:endParaRPr>
          </a:p>
          <a:p>
            <a:pPr marL="457200" lvl="1" indent="0">
              <a:lnSpc>
                <a:spcPct val="150000"/>
              </a:lnSpc>
              <a:buNone/>
            </a:pPr>
            <a:endParaRPr lang="zh-CN" altLang="en-US" dirty="0">
              <a:latin typeface="微软雅黑" pitchFamily="34" charset="-122"/>
              <a:ea typeface="微软雅黑" pitchFamily="34" charset="-122"/>
            </a:endParaRPr>
          </a:p>
          <a:p>
            <a:endParaRPr lang="zh-CN" altLang="en-US" dirty="0">
              <a:latin typeface="微软雅黑" pitchFamily="34" charset="-122"/>
              <a:ea typeface="微软雅黑" pitchFamily="34" charset="-122"/>
            </a:endParaRPr>
          </a:p>
        </p:txBody>
      </p:sp>
      <p:pic>
        <p:nvPicPr>
          <p:cNvPr id="192516" name="图片 192515" descr="stomach-disease-or-trauma"/>
          <p:cNvPicPr>
            <a:picLocks noChangeAspect="1"/>
          </p:cNvPicPr>
          <p:nvPr>
            <p:custDataLst>
              <p:tags r:id="rId1"/>
            </p:custDataLst>
          </p:nvPr>
        </p:nvPicPr>
        <p:blipFill>
          <a:blip r:embed="rId4">
            <a:lum bright="6000" contrast="24000"/>
          </a:blip>
          <a:srcRect l="1666" t="8333" r="36667" b="14583"/>
          <a:stretch>
            <a:fillRect/>
          </a:stretch>
        </p:blipFill>
        <p:spPr>
          <a:xfrm>
            <a:off x="6277957" y="4071942"/>
            <a:ext cx="2508885" cy="2508885"/>
          </a:xfrm>
          <a:prstGeom prst="rect">
            <a:avLst/>
          </a:prstGeom>
          <a:noFill/>
          <a:ln w="9525">
            <a:noFill/>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55576" y="188640"/>
            <a:ext cx="7886700" cy="597861"/>
          </a:xfrm>
        </p:spPr>
        <p:txBody>
          <a:bodyPr>
            <a:normAutofit/>
          </a:bodyPr>
          <a:lstStyle/>
          <a:p>
            <a:r>
              <a:rPr lang="zh-CN" sz="2800" b="1" dirty="0">
                <a:latin typeface="微软雅黑" panose="020B0503020204020204" pitchFamily="34" charset="-122"/>
                <a:ea typeface="微软雅黑" panose="020B0503020204020204" pitchFamily="34" charset="-122"/>
              </a:rPr>
              <a:t>概述</a:t>
            </a:r>
          </a:p>
        </p:txBody>
      </p:sp>
      <p:sp>
        <p:nvSpPr>
          <p:cNvPr id="1048620" name="内容占位符 2"/>
          <p:cNvSpPr>
            <a:spLocks noGrp="1"/>
          </p:cNvSpPr>
          <p:nvPr>
            <p:ph idx="1"/>
          </p:nvPr>
        </p:nvSpPr>
        <p:spPr>
          <a:xfrm>
            <a:off x="0" y="1000108"/>
            <a:ext cx="9072626" cy="5500726"/>
          </a:xfrm>
        </p:spPr>
        <p:txBody>
          <a:bodyPr>
            <a:normAutofit/>
          </a:bodyPr>
          <a:lstStyle/>
          <a:p>
            <a:pPr marL="457200" lvl="1" indent="0">
              <a:lnSpc>
                <a:spcPct val="150000"/>
              </a:lnSpc>
              <a:buFont typeface="Wingdings" pitchFamily="2" charset="2"/>
              <a:buChar char="l"/>
            </a:pPr>
            <a:r>
              <a:rPr lang="zh-CN" altLang="en-US" sz="2800" b="1" dirty="0">
                <a:latin typeface="微软雅黑" panose="020B0503020204020204" pitchFamily="34" charset="-122"/>
                <a:ea typeface="微软雅黑" panose="020B0503020204020204" pitchFamily="34" charset="-122"/>
                <a:sym typeface="+mn-ea"/>
              </a:rPr>
              <a:t>主要症状：</a:t>
            </a:r>
            <a:endParaRPr lang="en-US" altLang="zh-CN" sz="2800" b="1"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中上腹痛是消化性溃疡的典型症状</a:t>
            </a:r>
          </a:p>
          <a:p>
            <a:pPr marL="457200" lvl="1" indent="0">
              <a:lnSpc>
                <a:spcPct val="150000"/>
              </a:lnSpc>
              <a:buNone/>
            </a:pPr>
            <a:r>
              <a:rPr lang="zh-CN" altLang="en-US" dirty="0">
                <a:latin typeface="微软雅黑" panose="020B0503020204020204" pitchFamily="34" charset="-122"/>
                <a:ea typeface="微软雅黑" panose="020B0503020204020204" pitchFamily="34" charset="-122"/>
                <a:sym typeface="+mn-ea"/>
              </a:rPr>
              <a:t>    慢性过程  周期性发作  节律性疼痛</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sz="2800" b="1" dirty="0">
                <a:latin typeface="微软雅黑" panose="020B0503020204020204" pitchFamily="34" charset="-122"/>
                <a:ea typeface="微软雅黑" panose="020B0503020204020204" pitchFamily="34" charset="-122"/>
                <a:sym typeface="+mn-ea"/>
              </a:rPr>
              <a:t>并发症：</a:t>
            </a:r>
            <a:endParaRPr lang="en-US" altLang="zh-CN" sz="2800" b="1"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上消化道出血  穿孔  幽门梗阻   癌变</a:t>
            </a: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p:txBody>
      </p:sp>
      <p:pic>
        <p:nvPicPr>
          <p:cNvPr id="192516" name="图片 192515" descr="stomach-disease-or-trauma"/>
          <p:cNvPicPr>
            <a:picLocks noChangeAspect="1"/>
          </p:cNvPicPr>
          <p:nvPr>
            <p:custDataLst>
              <p:tags r:id="rId1"/>
            </p:custDataLst>
          </p:nvPr>
        </p:nvPicPr>
        <p:blipFill>
          <a:blip r:embed="rId4">
            <a:lum bright="6000" contrast="24000"/>
          </a:blip>
          <a:srcRect l="1666" t="8333" r="36667" b="14583"/>
          <a:stretch>
            <a:fillRect/>
          </a:stretch>
        </p:blipFill>
        <p:spPr>
          <a:xfrm>
            <a:off x="6429388" y="4349115"/>
            <a:ext cx="2508885" cy="2508885"/>
          </a:xfrm>
          <a:prstGeom prst="rect">
            <a:avLst/>
          </a:prstGeom>
          <a:noFill/>
          <a:ln w="9525">
            <a:noFill/>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55576" y="188640"/>
            <a:ext cx="7886700" cy="597861"/>
          </a:xfrm>
        </p:spPr>
        <p:txBody>
          <a:bodyPr>
            <a:normAutofit/>
          </a:bodyPr>
          <a:lstStyle/>
          <a:p>
            <a:r>
              <a:rPr lang="zh-CN" sz="2800" b="1" dirty="0">
                <a:latin typeface="微软雅黑" panose="020B0503020204020204" pitchFamily="34" charset="-122"/>
                <a:ea typeface="微软雅黑" panose="020B0503020204020204" pitchFamily="34" charset="-122"/>
              </a:rPr>
              <a:t>消化性溃疡</a:t>
            </a:r>
            <a:r>
              <a:rPr lang="en-US" altLang="zh-CN" sz="2800" b="1" dirty="0">
                <a:latin typeface="微软雅黑" panose="020B0503020204020204" pitchFamily="34" charset="-122"/>
                <a:ea typeface="微软雅黑" panose="020B0503020204020204" pitchFamily="34" charset="-122"/>
              </a:rPr>
              <a:t>(Peptic Ulcer)</a:t>
            </a:r>
          </a:p>
        </p:txBody>
      </p:sp>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pic>
        <p:nvPicPr>
          <p:cNvPr id="192516" name="图片 192515" descr="stomach-disease-or-trauma"/>
          <p:cNvPicPr>
            <a:picLocks noChangeAspect="1"/>
          </p:cNvPicPr>
          <p:nvPr>
            <p:custDataLst>
              <p:tags r:id="rId1"/>
            </p:custDataLst>
          </p:nvPr>
        </p:nvPicPr>
        <p:blipFill>
          <a:blip r:embed="rId4">
            <a:lum bright="6000" contrast="24000"/>
          </a:blip>
          <a:srcRect l="1666" t="8333" r="36667" b="14583"/>
          <a:stretch>
            <a:fillRect/>
          </a:stretch>
        </p:blipFill>
        <p:spPr>
          <a:xfrm>
            <a:off x="6133465" y="4025265"/>
            <a:ext cx="2508885" cy="2508885"/>
          </a:xfrm>
          <a:prstGeom prst="rect">
            <a:avLst/>
          </a:prstGeom>
          <a:noFill/>
          <a:ln w="9525">
            <a:noFill/>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1" name="文本占位符 329730"/>
          <p:cNvSpPr>
            <a:spLocks noGrp="1"/>
          </p:cNvSpPr>
          <p:nvPr>
            <p:ph idx="1"/>
          </p:nvPr>
        </p:nvSpPr>
        <p:spPr>
          <a:xfrm>
            <a:off x="285720" y="1357298"/>
            <a:ext cx="8715404" cy="4429156"/>
          </a:xfrm>
        </p:spPr>
        <p:txBody>
          <a:bodyPr vert="horz" lIns="91440" tIns="45720" rIns="91440" bIns="45720" rtlCol="0">
            <a:normAutofit/>
          </a:bodyPr>
          <a:lstStyle/>
          <a:p>
            <a:pPr marL="0" indent="0">
              <a:lnSpc>
                <a:spcPct val="200000"/>
              </a:lnSpc>
              <a:spcBef>
                <a:spcPct val="50000"/>
              </a:spcBef>
              <a:buClr>
                <a:srgbClr val="000066"/>
              </a:buClr>
              <a:buFont typeface="Wingdings" pitchFamily="2" charset="2"/>
              <a:buChar char="l"/>
            </a:pPr>
            <a:r>
              <a:rPr lang="zh-CN" altLang="en-US" sz="2000" dirty="0">
                <a:solidFill>
                  <a:srgbClr val="FF0000"/>
                </a:solidFill>
                <a:latin typeface="微软雅黑" panose="020B0503020204020204" pitchFamily="34" charset="-122"/>
                <a:ea typeface="微软雅黑" panose="020B0503020204020204" pitchFamily="34" charset="-122"/>
                <a:sym typeface="+mn-ea"/>
              </a:rPr>
              <a:t>H．pylori感染为消化性溃疡重要的发病原因和复发因素之一</a:t>
            </a:r>
          </a:p>
          <a:p>
            <a:pPr marL="0" indent="0">
              <a:lnSpc>
                <a:spcPct val="150000"/>
              </a:lnSpc>
              <a:spcBef>
                <a:spcPct val="50000"/>
              </a:spcBef>
              <a:buClr>
                <a:srgbClr val="000066"/>
              </a:buClr>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NSAID</a:t>
            </a:r>
            <a:r>
              <a:rPr lang="en-US" altLang="zh-CN" sz="2000" dirty="0">
                <a:latin typeface="微软雅黑" panose="020B0503020204020204" pitchFamily="34" charset="-122"/>
                <a:ea typeface="微软雅黑" panose="020B0503020204020204" pitchFamily="34" charset="-122"/>
                <a:sym typeface="+mn-ea"/>
              </a:rPr>
              <a:t>s</a:t>
            </a:r>
            <a:r>
              <a:rPr lang="zh-CN" altLang="en-US" sz="2000" dirty="0">
                <a:latin typeface="微软雅黑" panose="020B0503020204020204" pitchFamily="34" charset="-122"/>
                <a:ea typeface="微软雅黑" panose="020B0503020204020204" pitchFamily="34" charset="-122"/>
                <a:sym typeface="+mn-ea"/>
              </a:rPr>
              <a:t>是消化性溃疡的主要病因之一，而且在上消化道出血中起重要作用</a:t>
            </a:r>
          </a:p>
          <a:p>
            <a:pPr marL="0" indent="0">
              <a:lnSpc>
                <a:spcPct val="200000"/>
              </a:lnSpc>
              <a:spcBef>
                <a:spcPct val="50000"/>
              </a:spcBef>
              <a:buClr>
                <a:srgbClr val="000066"/>
              </a:buClr>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其他药物，如糖皮质激素和抗凝药</a:t>
            </a:r>
            <a:r>
              <a:rPr lang="en-US" altLang="zh-CN" sz="2000" dirty="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尤其是抗血小板药物，如噻吩吡啶类药物氯吡格雷等</a:t>
            </a:r>
          </a:p>
          <a:p>
            <a:pPr marL="0" indent="0">
              <a:lnSpc>
                <a:spcPct val="200000"/>
              </a:lnSpc>
              <a:spcBef>
                <a:spcPct val="50000"/>
              </a:spcBef>
              <a:buClr>
                <a:srgbClr val="000066"/>
              </a:buClr>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吸烟、饮食因素、遗传、应激与心理因素</a:t>
            </a:r>
          </a:p>
        </p:txBody>
      </p:sp>
      <p:sp>
        <p:nvSpPr>
          <p:cNvPr id="5" name="标题 1"/>
          <p:cNvSpPr txBox="1">
            <a:spLocks/>
          </p:cNvSpPr>
          <p:nvPr/>
        </p:nvSpPr>
        <p:spPr>
          <a:xfrm>
            <a:off x="755576" y="188640"/>
            <a:ext cx="7886700" cy="59786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CN" altLang="en-US" sz="2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病因</a:t>
            </a:r>
            <a:endParaRPr kumimoji="0" lang="zh-CN" sz="2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6" name="Text Placeholder 2"/>
          <p:cNvSpPr txBox="1">
            <a:spLocks/>
          </p:cNvSpPr>
          <p:nvPr/>
        </p:nvSpPr>
        <p:spPr>
          <a:xfrm>
            <a:off x="172642" y="5605163"/>
            <a:ext cx="8971358" cy="538481"/>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中华消化杂志编委会</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a:t>
            </a: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消化性溃疡诊断与治疗规范（</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2016</a:t>
            </a: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年，西安）</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a:t>
            </a: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中华消化杂志</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.2016;36(8):508-513.</a:t>
            </a:r>
            <a:endParaRPr kumimoji="0" lang="en-I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1" name="文本占位符 329730"/>
          <p:cNvSpPr>
            <a:spLocks noGrp="1"/>
          </p:cNvSpPr>
          <p:nvPr>
            <p:ph idx="1"/>
          </p:nvPr>
        </p:nvSpPr>
        <p:spPr>
          <a:xfrm>
            <a:off x="357158" y="1214422"/>
            <a:ext cx="8501122" cy="714380"/>
          </a:xfrm>
        </p:spPr>
        <p:txBody>
          <a:bodyPr vert="horz" lIns="91440" tIns="45720" rIns="91440" bIns="45720" rtlCol="0">
            <a:normAutofit/>
          </a:bodyPr>
          <a:lstStyle/>
          <a:p>
            <a:pPr marL="0" indent="0">
              <a:lnSpc>
                <a:spcPct val="150000"/>
              </a:lnSpc>
              <a:spcBef>
                <a:spcPct val="50000"/>
              </a:spcBef>
              <a:buClr>
                <a:srgbClr val="000066"/>
              </a:buClr>
              <a:buFont typeface="Wingdings" pitchFamily="2" charset="2"/>
              <a:buChar char="l"/>
            </a:pPr>
            <a:r>
              <a:rPr lang="zh-CN" altLang="en-US" sz="2400" dirty="0">
                <a:latin typeface="微软雅黑" panose="020B0503020204020204" pitchFamily="34" charset="-122"/>
                <a:ea typeface="微软雅黑" panose="020B0503020204020204" pitchFamily="34" charset="-122"/>
                <a:sym typeface="+mn-ea"/>
              </a:rPr>
              <a:t>H．pylori感染为消化性溃疡重要的发病原因和复发因素之一</a:t>
            </a:r>
          </a:p>
        </p:txBody>
      </p:sp>
      <p:sp>
        <p:nvSpPr>
          <p:cNvPr id="5" name="标题 1"/>
          <p:cNvSpPr txBox="1">
            <a:spLocks/>
          </p:cNvSpPr>
          <p:nvPr/>
        </p:nvSpPr>
        <p:spPr>
          <a:xfrm>
            <a:off x="755576" y="188640"/>
            <a:ext cx="7886700" cy="59786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CN" altLang="en-US" sz="2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病因</a:t>
            </a:r>
            <a:endParaRPr kumimoji="0" lang="zh-CN" sz="2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13" name="文本占位符 329730"/>
          <p:cNvSpPr txBox="1">
            <a:spLocks/>
          </p:cNvSpPr>
          <p:nvPr/>
        </p:nvSpPr>
        <p:spPr>
          <a:xfrm>
            <a:off x="357158" y="1928802"/>
            <a:ext cx="8786842" cy="3286148"/>
          </a:xfrm>
          <a:prstGeom prst="rect">
            <a:avLst/>
          </a:prstGeom>
        </p:spPr>
        <p:txBody>
          <a:bodyPr vert="horz" lIns="91440" tIns="45720" rIns="91440" bIns="45720" rtlCol="0">
            <a:noAutofit/>
          </a:bodyPr>
          <a:lstStyle/>
          <a:p>
            <a:pPr lvl="0">
              <a:spcBef>
                <a:spcPct val="50000"/>
              </a:spcBef>
              <a:buClr>
                <a:srgbClr val="000066"/>
              </a:buClr>
              <a:buFont typeface="Wingdings" pitchFamily="2" charset="2"/>
              <a:buChar char="l"/>
            </a:pPr>
            <a:r>
              <a:rPr lang="zh-CN" altLang="en-US" sz="2400" dirty="0">
                <a:latin typeface="微软雅黑" panose="020B0503020204020204" pitchFamily="34" charset="-122"/>
                <a:ea typeface="微软雅黑" panose="020B0503020204020204" pitchFamily="34" charset="-122"/>
                <a:sym typeface="+mn-ea"/>
              </a:rPr>
              <a:t>损伤机制</a:t>
            </a:r>
          </a:p>
          <a:p>
            <a:pPr lvl="0">
              <a:spcBef>
                <a:spcPct val="50000"/>
              </a:spcBef>
              <a:buClr>
                <a:srgbClr val="000066"/>
              </a:buClr>
              <a:buFont typeface="Wingdings" pitchFamily="2" charset="2"/>
              <a:buChar char="l"/>
            </a:pPr>
            <a:r>
              <a:rPr lang="en-US" altLang="zh-CN" sz="2000" dirty="0">
                <a:latin typeface="微软雅黑" panose="020B0503020204020204" pitchFamily="34" charset="-122"/>
                <a:ea typeface="微软雅黑" panose="020B0503020204020204" pitchFamily="34" charset="-122"/>
                <a:sym typeface="+mn-ea"/>
              </a:rPr>
              <a:t>H</a:t>
            </a:r>
            <a:r>
              <a:rPr lang="zh-CN" altLang="en-US" sz="2000" dirty="0">
                <a:latin typeface="微软雅黑" panose="020B0503020204020204" pitchFamily="34" charset="-122"/>
                <a:ea typeface="微软雅黑" panose="020B0503020204020204" pitchFamily="34" charset="-122"/>
                <a:sym typeface="+mn-ea"/>
              </a:rPr>
              <a:t>．</a:t>
            </a:r>
            <a:r>
              <a:rPr lang="en-US" altLang="zh-CN" sz="2000" dirty="0">
                <a:latin typeface="微软雅黑" panose="020B0503020204020204" pitchFamily="34" charset="-122"/>
                <a:ea typeface="微软雅黑" panose="020B0503020204020204" pitchFamily="34" charset="-122"/>
                <a:sym typeface="+mn-ea"/>
              </a:rPr>
              <a:t>pylori </a:t>
            </a:r>
            <a:r>
              <a:rPr lang="zh-CN" altLang="en-US" sz="2000" dirty="0">
                <a:latin typeface="微软雅黑" panose="020B0503020204020204" pitchFamily="34" charset="-122"/>
                <a:ea typeface="微软雅黑" panose="020B0503020204020204" pitchFamily="34" charset="-122"/>
                <a:sym typeface="+mn-ea"/>
              </a:rPr>
              <a:t>通过抑制胃窦</a:t>
            </a:r>
            <a:r>
              <a:rPr lang="en-US" altLang="zh-CN" sz="2000" dirty="0">
                <a:latin typeface="微软雅黑" panose="020B0503020204020204" pitchFamily="34" charset="-122"/>
                <a:ea typeface="微软雅黑" panose="020B0503020204020204" pitchFamily="34" charset="-122"/>
                <a:sym typeface="+mn-ea"/>
              </a:rPr>
              <a:t>D</a:t>
            </a:r>
            <a:r>
              <a:rPr lang="zh-CN" altLang="en-US" sz="2000" dirty="0">
                <a:latin typeface="微软雅黑" panose="020B0503020204020204" pitchFamily="34" charset="-122"/>
                <a:ea typeface="微软雅黑" panose="020B0503020204020204" pitchFamily="34" charset="-122"/>
                <a:sym typeface="+mn-ea"/>
              </a:rPr>
              <a:t>细胞活性，导致高胃泌素血症，引起胃酸分泌增加</a:t>
            </a:r>
          </a:p>
          <a:p>
            <a:pPr lvl="0">
              <a:spcBef>
                <a:spcPct val="50000"/>
              </a:spcBef>
              <a:buClr>
                <a:srgbClr val="000066"/>
              </a:buClr>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漏屋顶假说 </a:t>
            </a:r>
            <a:r>
              <a:rPr lang="en-US" altLang="zh-CN" sz="2000" dirty="0">
                <a:latin typeface="微软雅黑" panose="020B0503020204020204" pitchFamily="34" charset="-122"/>
                <a:ea typeface="微软雅黑" panose="020B0503020204020204" pitchFamily="34" charset="-122"/>
                <a:sym typeface="+mn-ea"/>
              </a:rPr>
              <a:t>(hypothesis of leaking roof) -----HP</a:t>
            </a:r>
            <a:r>
              <a:rPr lang="zh-CN" altLang="en-US" sz="2000" dirty="0">
                <a:latin typeface="微软雅黑" panose="020B0503020204020204" pitchFamily="34" charset="-122"/>
                <a:ea typeface="微软雅黑" panose="020B0503020204020204" pitchFamily="34" charset="-122"/>
                <a:sym typeface="+mn-ea"/>
              </a:rPr>
              <a:t>产生的毒素、有毒性作用的酶、诱导的黏膜炎症反应可直接、间接造成黏膜屏障的损害</a:t>
            </a:r>
            <a:endParaRPr lang="en-US" altLang="zh-CN" sz="2000" dirty="0">
              <a:latin typeface="微软雅黑" panose="020B0503020204020204" pitchFamily="34" charset="-122"/>
              <a:ea typeface="微软雅黑" panose="020B0503020204020204" pitchFamily="34" charset="-122"/>
              <a:sym typeface="+mn-ea"/>
            </a:endParaRPr>
          </a:p>
        </p:txBody>
      </p:sp>
      <p:grpSp>
        <p:nvGrpSpPr>
          <p:cNvPr id="39" name="组合 38"/>
          <p:cNvGrpSpPr/>
          <p:nvPr/>
        </p:nvGrpSpPr>
        <p:grpSpPr>
          <a:xfrm>
            <a:off x="5500694" y="4357694"/>
            <a:ext cx="3348046" cy="2471734"/>
            <a:chOff x="6286512" y="4929198"/>
            <a:chExt cx="2562228" cy="1828792"/>
          </a:xfrm>
        </p:grpSpPr>
        <p:pic>
          <p:nvPicPr>
            <p:cNvPr id="7" name="Picture 6" descr="Untitled-1 copy"/>
            <p:cNvPicPr>
              <a:picLocks noChangeAspect="1"/>
            </p:cNvPicPr>
            <p:nvPr/>
          </p:nvPicPr>
          <p:blipFill>
            <a:blip r:embed="rId3"/>
            <a:stretch>
              <a:fillRect/>
            </a:stretch>
          </p:blipFill>
          <p:spPr>
            <a:xfrm>
              <a:off x="6595081" y="5128603"/>
              <a:ext cx="1191573" cy="1629387"/>
            </a:xfrm>
            <a:prstGeom prst="rect">
              <a:avLst/>
            </a:prstGeom>
            <a:noFill/>
            <a:ln w="9525">
              <a:noFill/>
            </a:ln>
          </p:spPr>
        </p:pic>
        <p:sp>
          <p:nvSpPr>
            <p:cNvPr id="8" name="AutoShape 9"/>
            <p:cNvSpPr>
              <a:spLocks noChangeArrowheads="1"/>
            </p:cNvSpPr>
            <p:nvPr/>
          </p:nvSpPr>
          <p:spPr bwMode="auto">
            <a:xfrm>
              <a:off x="6286512" y="4978961"/>
              <a:ext cx="625832" cy="299356"/>
            </a:xfrm>
            <a:prstGeom prst="cloudCallout">
              <a:avLst>
                <a:gd name="adj1" fmla="val 11454"/>
                <a:gd name="adj2" fmla="val 11764"/>
              </a:avLst>
            </a:prstGeom>
            <a:gradFill rotWithShape="1">
              <a:gsLst>
                <a:gs pos="0">
                  <a:srgbClr val="181876"/>
                </a:gs>
                <a:gs pos="100000">
                  <a:srgbClr val="3333FF"/>
                </a:gs>
              </a:gsLst>
              <a:path path="rect">
                <a:fillToRect l="50000" t="50000" r="50000" b="50000"/>
              </a:path>
            </a:gradFill>
            <a:ln w="9525">
              <a:solidFill>
                <a:schemeClr val="tx1"/>
              </a:solidFill>
              <a:round/>
            </a:ln>
            <a:effectLst>
              <a:outerShdw algn="ctr" rotWithShape="0">
                <a:schemeClr val="bg2">
                  <a:alpha val="50000"/>
                </a:schemeClr>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5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Text Box 10"/>
            <p:cNvSpPr txBox="1"/>
            <p:nvPr/>
          </p:nvSpPr>
          <p:spPr>
            <a:xfrm>
              <a:off x="6314277" y="4978611"/>
              <a:ext cx="536341" cy="296034"/>
            </a:xfrm>
            <a:prstGeom prst="rect">
              <a:avLst/>
            </a:prstGeom>
            <a:noFill/>
            <a:ln w="9525">
              <a:noFill/>
            </a:ln>
            <a:effectLst>
              <a:prstShdw prst="shdw12" dir="16200000">
                <a:schemeClr val="bg2">
                  <a:alpha val="50000"/>
                </a:schemeClr>
              </a:prstShdw>
            </a:effectLst>
          </p:spPr>
          <p:txBody>
            <a:bodyPr wrap="none">
              <a:spAutoFit/>
            </a:bodyPr>
            <a:lstStyle/>
            <a:p>
              <a:r>
                <a:rPr lang="zh-CN" altLang="en-US" sz="2000" b="1" dirty="0">
                  <a:solidFill>
                    <a:schemeClr val="bg1"/>
                  </a:solidFill>
                  <a:latin typeface="Arial" panose="020B0604020202020204" pitchFamily="34" charset="0"/>
                  <a:ea typeface="楷体_GB2312" pitchFamily="49" charset="-122"/>
                </a:rPr>
                <a:t>酸雨</a:t>
              </a:r>
            </a:p>
          </p:txBody>
        </p:sp>
        <p:sp>
          <p:nvSpPr>
            <p:cNvPr id="10" name="AutoShape 12"/>
            <p:cNvSpPr>
              <a:spLocks noChangeArrowheads="1"/>
            </p:cNvSpPr>
            <p:nvPr/>
          </p:nvSpPr>
          <p:spPr bwMode="auto">
            <a:xfrm>
              <a:off x="8222908" y="4929198"/>
              <a:ext cx="625832" cy="299356"/>
            </a:xfrm>
            <a:prstGeom prst="cloudCallout">
              <a:avLst>
                <a:gd name="adj1" fmla="val 11454"/>
                <a:gd name="adj2" fmla="val 11764"/>
              </a:avLst>
            </a:prstGeom>
            <a:gradFill rotWithShape="1">
              <a:gsLst>
                <a:gs pos="0">
                  <a:srgbClr val="181876"/>
                </a:gs>
                <a:gs pos="100000">
                  <a:srgbClr val="3333FF"/>
                </a:gs>
              </a:gsLst>
              <a:path path="rect">
                <a:fillToRect l="50000" t="50000" r="50000" b="50000"/>
              </a:path>
            </a:gradFill>
            <a:ln w="9525">
              <a:solidFill>
                <a:schemeClr val="tx1"/>
              </a:solidFill>
              <a:round/>
            </a:ln>
            <a:effectLst>
              <a:outerShdw algn="ctr" rotWithShape="0">
                <a:schemeClr val="bg2">
                  <a:alpha val="50000"/>
                </a:schemeClr>
              </a:outerShdw>
            </a:effectLst>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5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Text Box 11"/>
            <p:cNvSpPr txBox="1"/>
            <p:nvPr/>
          </p:nvSpPr>
          <p:spPr>
            <a:xfrm>
              <a:off x="8215338" y="4929198"/>
              <a:ext cx="536341" cy="296034"/>
            </a:xfrm>
            <a:prstGeom prst="rect">
              <a:avLst/>
            </a:prstGeom>
            <a:noFill/>
            <a:ln w="9525">
              <a:noFill/>
            </a:ln>
            <a:effectLst>
              <a:prstShdw prst="shdw12" dir="16200000">
                <a:schemeClr val="bg2">
                  <a:alpha val="50000"/>
                </a:schemeClr>
              </a:prstShdw>
            </a:effectLst>
          </p:spPr>
          <p:txBody>
            <a:bodyPr wrap="none">
              <a:spAutoFit/>
            </a:bodyPr>
            <a:lstStyle/>
            <a:p>
              <a:r>
                <a:rPr lang="zh-CN" altLang="en-US" sz="2000" b="1" dirty="0">
                  <a:solidFill>
                    <a:schemeClr val="bg1"/>
                  </a:solidFill>
                  <a:latin typeface="Arial" panose="020B0604020202020204" pitchFamily="34" charset="0"/>
                  <a:ea typeface="楷体_GB2312" pitchFamily="49" charset="-122"/>
                </a:rPr>
                <a:t>酸雨</a:t>
              </a:r>
            </a:p>
          </p:txBody>
        </p:sp>
        <p:sp>
          <p:nvSpPr>
            <p:cNvPr id="14" name="Line 13"/>
            <p:cNvSpPr>
              <a:spLocks noChangeShapeType="1"/>
            </p:cNvSpPr>
            <p:nvPr/>
          </p:nvSpPr>
          <p:spPr bwMode="auto">
            <a:xfrm>
              <a:off x="6661091" y="5278317"/>
              <a:ext cx="374579" cy="399660"/>
            </a:xfrm>
            <a:prstGeom prst="line">
              <a:avLst/>
            </a:prstGeom>
            <a:noFill/>
            <a:ln w="19050" cap="rnd">
              <a:solidFill>
                <a:srgbClr val="0000FF"/>
              </a:solidFill>
              <a:prstDash val="sysDot"/>
              <a:round/>
            </a:ln>
            <a:effectLst>
              <a:outerShdw algn="ctr" rotWithShape="0">
                <a:schemeClr val="bg2">
                  <a:alpha val="50000"/>
                </a:scheme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 name="Line 14"/>
            <p:cNvSpPr>
              <a:spLocks noChangeShapeType="1"/>
            </p:cNvSpPr>
            <p:nvPr/>
          </p:nvSpPr>
          <p:spPr bwMode="auto">
            <a:xfrm>
              <a:off x="6724594" y="5228554"/>
              <a:ext cx="374579" cy="400437"/>
            </a:xfrm>
            <a:prstGeom prst="line">
              <a:avLst/>
            </a:prstGeom>
            <a:noFill/>
            <a:ln w="19050" cap="rnd">
              <a:solidFill>
                <a:srgbClr val="0000FF"/>
              </a:solidFill>
              <a:prstDash val="sysDot"/>
              <a:round/>
            </a:ln>
            <a:effectLst>
              <a:outerShdw algn="ctr" rotWithShape="0">
                <a:schemeClr val="bg2">
                  <a:alpha val="50000"/>
                </a:scheme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 name="Line 15"/>
            <p:cNvSpPr>
              <a:spLocks noChangeShapeType="1"/>
            </p:cNvSpPr>
            <p:nvPr/>
          </p:nvSpPr>
          <p:spPr bwMode="auto">
            <a:xfrm>
              <a:off x="6786257" y="5178013"/>
              <a:ext cx="374579" cy="400438"/>
            </a:xfrm>
            <a:prstGeom prst="line">
              <a:avLst/>
            </a:prstGeom>
            <a:noFill/>
            <a:ln w="19050" cap="rnd">
              <a:solidFill>
                <a:srgbClr val="0000FF"/>
              </a:solidFill>
              <a:prstDash val="sysDot"/>
              <a:round/>
            </a:ln>
            <a:effectLst>
              <a:outerShdw algn="ctr" rotWithShape="0">
                <a:schemeClr val="bg2">
                  <a:alpha val="50000"/>
                </a:scheme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 name="Line 16"/>
            <p:cNvSpPr>
              <a:spLocks noChangeShapeType="1"/>
            </p:cNvSpPr>
            <p:nvPr/>
          </p:nvSpPr>
          <p:spPr bwMode="auto">
            <a:xfrm>
              <a:off x="6848841" y="5128250"/>
              <a:ext cx="374579" cy="400438"/>
            </a:xfrm>
            <a:prstGeom prst="line">
              <a:avLst/>
            </a:prstGeom>
            <a:noFill/>
            <a:ln w="19050" cap="rnd">
              <a:solidFill>
                <a:srgbClr val="0000FF"/>
              </a:solidFill>
              <a:prstDash val="sysDot"/>
              <a:round/>
            </a:ln>
            <a:effectLst>
              <a:outerShdw algn="ctr" rotWithShape="0">
                <a:schemeClr val="bg2">
                  <a:alpha val="50000"/>
                </a:scheme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 name="Line 17"/>
            <p:cNvSpPr>
              <a:spLocks noChangeShapeType="1"/>
            </p:cNvSpPr>
            <p:nvPr/>
          </p:nvSpPr>
          <p:spPr bwMode="auto">
            <a:xfrm>
              <a:off x="6599428" y="5328080"/>
              <a:ext cx="374579" cy="399660"/>
            </a:xfrm>
            <a:prstGeom prst="line">
              <a:avLst/>
            </a:prstGeom>
            <a:noFill/>
            <a:ln w="19050" cap="rnd">
              <a:solidFill>
                <a:srgbClr val="0000FF"/>
              </a:solidFill>
              <a:prstDash val="sysDot"/>
              <a:round/>
            </a:ln>
            <a:effectLst>
              <a:outerShdw algn="ctr" rotWithShape="0">
                <a:schemeClr val="bg2">
                  <a:alpha val="50000"/>
                </a:schemeClr>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3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 name="Line 18"/>
            <p:cNvSpPr/>
            <p:nvPr/>
          </p:nvSpPr>
          <p:spPr>
            <a:xfrm flipV="1">
              <a:off x="8286703" y="5228855"/>
              <a:ext cx="374691" cy="399911"/>
            </a:xfrm>
            <a:prstGeom prst="line">
              <a:avLst/>
            </a:prstGeom>
            <a:ln w="19050" cap="rnd" cmpd="sng">
              <a:solidFill>
                <a:srgbClr val="0000FF"/>
              </a:solidFill>
              <a:prstDash val="sysDot"/>
              <a:headEnd type="none" w="med" len="med"/>
              <a:tailEnd type="none" w="med" len="med"/>
            </a:ln>
          </p:spPr>
        </p:sp>
        <p:sp>
          <p:nvSpPr>
            <p:cNvPr id="20" name="Line 19"/>
            <p:cNvSpPr/>
            <p:nvPr/>
          </p:nvSpPr>
          <p:spPr>
            <a:xfrm flipV="1">
              <a:off x="8035990" y="5028349"/>
              <a:ext cx="374691" cy="399911"/>
            </a:xfrm>
            <a:prstGeom prst="line">
              <a:avLst/>
            </a:prstGeom>
            <a:ln w="19050" cap="rnd" cmpd="sng">
              <a:solidFill>
                <a:srgbClr val="0000FF"/>
              </a:solidFill>
              <a:prstDash val="sysDot"/>
              <a:headEnd type="none" w="med" len="med"/>
              <a:tailEnd type="none" w="med" len="med"/>
            </a:ln>
          </p:spPr>
        </p:sp>
        <p:sp>
          <p:nvSpPr>
            <p:cNvPr id="21" name="Line 20"/>
            <p:cNvSpPr/>
            <p:nvPr/>
          </p:nvSpPr>
          <p:spPr>
            <a:xfrm flipV="1">
              <a:off x="8223336" y="5178178"/>
              <a:ext cx="374691" cy="399911"/>
            </a:xfrm>
            <a:prstGeom prst="line">
              <a:avLst/>
            </a:prstGeom>
            <a:ln w="19050" cap="rnd" cmpd="sng">
              <a:solidFill>
                <a:srgbClr val="0000FF"/>
              </a:solidFill>
              <a:prstDash val="sysDot"/>
              <a:headEnd type="none" w="med" len="med"/>
              <a:tailEnd type="none" w="med" len="med"/>
            </a:ln>
          </p:spPr>
        </p:sp>
        <p:sp>
          <p:nvSpPr>
            <p:cNvPr id="22" name="Line 21"/>
            <p:cNvSpPr/>
            <p:nvPr/>
          </p:nvSpPr>
          <p:spPr>
            <a:xfrm flipV="1">
              <a:off x="8161346" y="5128603"/>
              <a:ext cx="374691" cy="399910"/>
            </a:xfrm>
            <a:prstGeom prst="line">
              <a:avLst/>
            </a:prstGeom>
            <a:ln w="19050" cap="rnd" cmpd="sng">
              <a:solidFill>
                <a:srgbClr val="0000FF"/>
              </a:solidFill>
              <a:prstDash val="sysDot"/>
              <a:headEnd type="none" w="med" len="med"/>
              <a:tailEnd type="none" w="med" len="med"/>
            </a:ln>
          </p:spPr>
        </p:sp>
        <p:sp>
          <p:nvSpPr>
            <p:cNvPr id="23" name="Line 22"/>
            <p:cNvSpPr/>
            <p:nvPr/>
          </p:nvSpPr>
          <p:spPr>
            <a:xfrm flipV="1">
              <a:off x="8099357" y="5077925"/>
              <a:ext cx="374691" cy="399910"/>
            </a:xfrm>
            <a:prstGeom prst="line">
              <a:avLst/>
            </a:prstGeom>
            <a:ln w="19050" cap="rnd" cmpd="sng">
              <a:solidFill>
                <a:srgbClr val="0000FF"/>
              </a:solidFill>
              <a:prstDash val="sysDot"/>
              <a:headEnd type="none" w="med" len="med"/>
              <a:tailEnd type="none" w="med" len="med"/>
            </a:ln>
          </p:spPr>
        </p:sp>
        <p:pic>
          <p:nvPicPr>
            <p:cNvPr id="24" name="Picture 23" descr="Untitled-3 copy"/>
            <p:cNvPicPr>
              <a:picLocks noChangeAspect="1"/>
            </p:cNvPicPr>
            <p:nvPr/>
          </p:nvPicPr>
          <p:blipFill>
            <a:blip r:embed="rId4"/>
            <a:stretch>
              <a:fillRect/>
            </a:stretch>
          </p:blipFill>
          <p:spPr>
            <a:xfrm rot="1091611">
              <a:off x="6812733" y="5678342"/>
              <a:ext cx="217652" cy="245675"/>
            </a:xfrm>
            <a:prstGeom prst="rect">
              <a:avLst/>
            </a:prstGeom>
            <a:noFill/>
            <a:ln w="9525">
              <a:noFill/>
            </a:ln>
          </p:spPr>
        </p:pic>
        <p:pic>
          <p:nvPicPr>
            <p:cNvPr id="25" name="Picture 24" descr="Untitled-3 copy"/>
            <p:cNvPicPr>
              <a:picLocks noChangeAspect="1"/>
            </p:cNvPicPr>
            <p:nvPr/>
          </p:nvPicPr>
          <p:blipFill>
            <a:blip r:embed="rId4"/>
            <a:stretch>
              <a:fillRect/>
            </a:stretch>
          </p:blipFill>
          <p:spPr>
            <a:xfrm rot="16650987">
              <a:off x="6978477" y="5537965"/>
              <a:ext cx="174066" cy="307191"/>
            </a:xfrm>
            <a:prstGeom prst="rect">
              <a:avLst/>
            </a:prstGeom>
            <a:noFill/>
            <a:ln w="9525">
              <a:noFill/>
            </a:ln>
          </p:spPr>
        </p:pic>
        <p:pic>
          <p:nvPicPr>
            <p:cNvPr id="26" name="Picture 25" descr="Untitled-3 copy"/>
            <p:cNvPicPr>
              <a:picLocks noChangeAspect="1"/>
            </p:cNvPicPr>
            <p:nvPr/>
          </p:nvPicPr>
          <p:blipFill>
            <a:blip r:embed="rId4"/>
            <a:stretch>
              <a:fillRect/>
            </a:stretch>
          </p:blipFill>
          <p:spPr>
            <a:xfrm rot="12671744">
              <a:off x="7443647" y="5182585"/>
              <a:ext cx="217652" cy="245675"/>
            </a:xfrm>
            <a:prstGeom prst="rect">
              <a:avLst/>
            </a:prstGeom>
            <a:noFill/>
            <a:ln w="9525">
              <a:noFill/>
            </a:ln>
          </p:spPr>
        </p:pic>
        <p:pic>
          <p:nvPicPr>
            <p:cNvPr id="27" name="Picture 26" descr="Untitled-3 copy"/>
            <p:cNvPicPr>
              <a:picLocks noChangeAspect="1"/>
            </p:cNvPicPr>
            <p:nvPr/>
          </p:nvPicPr>
          <p:blipFill>
            <a:blip r:embed="rId4"/>
            <a:stretch>
              <a:fillRect/>
            </a:stretch>
          </p:blipFill>
          <p:spPr>
            <a:xfrm rot="15023701">
              <a:off x="7291179" y="5312120"/>
              <a:ext cx="174066" cy="307192"/>
            </a:xfrm>
            <a:prstGeom prst="rect">
              <a:avLst/>
            </a:prstGeom>
            <a:noFill/>
            <a:ln w="9525">
              <a:noFill/>
            </a:ln>
          </p:spPr>
        </p:pic>
        <p:pic>
          <p:nvPicPr>
            <p:cNvPr id="28" name="Picture 27" descr="Untitled-3 copy"/>
            <p:cNvPicPr>
              <a:picLocks noChangeAspect="1"/>
            </p:cNvPicPr>
            <p:nvPr/>
          </p:nvPicPr>
          <p:blipFill>
            <a:blip r:embed="rId4"/>
            <a:stretch>
              <a:fillRect/>
            </a:stretch>
          </p:blipFill>
          <p:spPr>
            <a:xfrm>
              <a:off x="7161251" y="5428260"/>
              <a:ext cx="217652" cy="245675"/>
            </a:xfrm>
            <a:prstGeom prst="rect">
              <a:avLst/>
            </a:prstGeom>
            <a:noFill/>
            <a:ln w="9525">
              <a:noFill/>
            </a:ln>
          </p:spPr>
        </p:pic>
        <p:pic>
          <p:nvPicPr>
            <p:cNvPr id="29" name="Picture 7" descr="Untitled-1 copy"/>
            <p:cNvPicPr>
              <a:picLocks noChangeAspect="1"/>
            </p:cNvPicPr>
            <p:nvPr/>
          </p:nvPicPr>
          <p:blipFill>
            <a:blip r:embed="rId5"/>
            <a:stretch>
              <a:fillRect/>
            </a:stretch>
          </p:blipFill>
          <p:spPr>
            <a:xfrm>
              <a:off x="7657166" y="5128603"/>
              <a:ext cx="1191574" cy="1629387"/>
            </a:xfrm>
            <a:prstGeom prst="rect">
              <a:avLst/>
            </a:prstGeom>
            <a:noFill/>
            <a:ln w="9525">
              <a:noFill/>
            </a:ln>
          </p:spPr>
        </p:pic>
        <p:sp>
          <p:nvSpPr>
            <p:cNvPr id="30" name="Line 28"/>
            <p:cNvSpPr/>
            <p:nvPr/>
          </p:nvSpPr>
          <p:spPr>
            <a:xfrm rot="5786463" flipV="1">
              <a:off x="8323531" y="5428318"/>
              <a:ext cx="299657" cy="500047"/>
            </a:xfrm>
            <a:prstGeom prst="line">
              <a:avLst/>
            </a:prstGeom>
            <a:ln w="19050" cap="rnd" cmpd="sng">
              <a:solidFill>
                <a:srgbClr val="0000FF"/>
              </a:solidFill>
              <a:prstDash val="sysDot"/>
              <a:headEnd type="none" w="med" len="med"/>
              <a:tailEnd type="none" w="med" len="med"/>
            </a:ln>
          </p:spPr>
        </p:sp>
        <p:sp>
          <p:nvSpPr>
            <p:cNvPr id="31" name="Line 29"/>
            <p:cNvSpPr/>
            <p:nvPr/>
          </p:nvSpPr>
          <p:spPr>
            <a:xfrm rot="5786463" flipV="1">
              <a:off x="8136185" y="5278489"/>
              <a:ext cx="299657" cy="500047"/>
            </a:xfrm>
            <a:prstGeom prst="line">
              <a:avLst/>
            </a:prstGeom>
            <a:ln w="19050" cap="rnd" cmpd="sng">
              <a:solidFill>
                <a:srgbClr val="0000FF"/>
              </a:solidFill>
              <a:prstDash val="sysDot"/>
              <a:headEnd type="none" w="med" len="med"/>
              <a:tailEnd type="none" w="med" len="med"/>
            </a:ln>
          </p:spPr>
        </p:sp>
        <p:sp>
          <p:nvSpPr>
            <p:cNvPr id="32" name="Line 30"/>
            <p:cNvSpPr/>
            <p:nvPr/>
          </p:nvSpPr>
          <p:spPr>
            <a:xfrm rot="8466172" flipV="1">
              <a:off x="7035895" y="5578089"/>
              <a:ext cx="374691" cy="399910"/>
            </a:xfrm>
            <a:prstGeom prst="line">
              <a:avLst/>
            </a:prstGeom>
            <a:ln w="19050" cap="rnd" cmpd="sng">
              <a:solidFill>
                <a:srgbClr val="0000FF"/>
              </a:solidFill>
              <a:prstDash val="sysDot"/>
              <a:headEnd type="none" w="med" len="med"/>
              <a:tailEnd type="none" w="med" len="med"/>
            </a:ln>
          </p:spPr>
        </p:sp>
        <p:sp>
          <p:nvSpPr>
            <p:cNvPr id="33" name="Line 31"/>
            <p:cNvSpPr/>
            <p:nvPr/>
          </p:nvSpPr>
          <p:spPr>
            <a:xfrm rot="8466172" flipV="1">
              <a:off x="6911916" y="5628766"/>
              <a:ext cx="374691" cy="399910"/>
            </a:xfrm>
            <a:prstGeom prst="line">
              <a:avLst/>
            </a:prstGeom>
            <a:ln w="19050" cap="rnd" cmpd="sng">
              <a:solidFill>
                <a:srgbClr val="0000FF"/>
              </a:solidFill>
              <a:prstDash val="sysDot"/>
              <a:headEnd type="none" w="med" len="med"/>
              <a:tailEnd type="none" w="med" len="med"/>
            </a:ln>
          </p:spPr>
        </p:sp>
        <p:sp>
          <p:nvSpPr>
            <p:cNvPr id="34" name="Line 32"/>
            <p:cNvSpPr/>
            <p:nvPr/>
          </p:nvSpPr>
          <p:spPr>
            <a:xfrm rot="8466172" flipV="1">
              <a:off x="6786559" y="5778595"/>
              <a:ext cx="374691" cy="399910"/>
            </a:xfrm>
            <a:prstGeom prst="line">
              <a:avLst/>
            </a:prstGeom>
            <a:ln w="19050" cap="rnd" cmpd="sng">
              <a:solidFill>
                <a:srgbClr val="0000FF"/>
              </a:solidFill>
              <a:prstDash val="sysDot"/>
              <a:headEnd type="none" w="med" len="med"/>
              <a:tailEnd type="none" w="med" len="med"/>
            </a:ln>
          </p:spPr>
        </p:sp>
        <p:sp>
          <p:nvSpPr>
            <p:cNvPr id="35" name="Line 33"/>
            <p:cNvSpPr/>
            <p:nvPr/>
          </p:nvSpPr>
          <p:spPr>
            <a:xfrm rot="8466172" flipV="1">
              <a:off x="6848549" y="5678342"/>
              <a:ext cx="374691" cy="399911"/>
            </a:xfrm>
            <a:prstGeom prst="line">
              <a:avLst/>
            </a:prstGeom>
            <a:ln w="19050" cap="rnd" cmpd="sng">
              <a:solidFill>
                <a:srgbClr val="0000FF"/>
              </a:solidFill>
              <a:prstDash val="sysDot"/>
              <a:headEnd type="none" w="med" len="med"/>
              <a:tailEnd type="none" w="med" len="med"/>
            </a:ln>
          </p:spPr>
        </p:sp>
        <p:pic>
          <p:nvPicPr>
            <p:cNvPr id="36" name="Picture 34" descr="Untitled-4 copy"/>
            <p:cNvPicPr>
              <a:picLocks noChangeAspect="1"/>
            </p:cNvPicPr>
            <p:nvPr/>
          </p:nvPicPr>
          <p:blipFill>
            <a:blip r:embed="rId6"/>
            <a:stretch>
              <a:fillRect/>
            </a:stretch>
          </p:blipFill>
          <p:spPr>
            <a:xfrm>
              <a:off x="7974000" y="6298589"/>
              <a:ext cx="283774" cy="229150"/>
            </a:xfrm>
            <a:prstGeom prst="rect">
              <a:avLst/>
            </a:prstGeom>
            <a:noFill/>
            <a:ln w="9525">
              <a:noFill/>
            </a:ln>
          </p:spPr>
        </p:pic>
        <p:pic>
          <p:nvPicPr>
            <p:cNvPr id="37" name="Picture 36" descr="Untitled-5 copy"/>
            <p:cNvPicPr>
              <a:picLocks noChangeAspect="1"/>
            </p:cNvPicPr>
            <p:nvPr/>
          </p:nvPicPr>
          <p:blipFill>
            <a:blip r:embed="rId7"/>
            <a:stretch>
              <a:fillRect/>
            </a:stretch>
          </p:blipFill>
          <p:spPr>
            <a:xfrm>
              <a:off x="7161251" y="6278759"/>
              <a:ext cx="349896" cy="276522"/>
            </a:xfrm>
            <a:prstGeom prst="rect">
              <a:avLst/>
            </a:prstGeom>
            <a:noFill/>
            <a:ln w="9525">
              <a:noFill/>
            </a:ln>
          </p:spPr>
        </p:pic>
        <p:sp>
          <p:nvSpPr>
            <p:cNvPr id="38" name="Line 37"/>
            <p:cNvSpPr/>
            <p:nvPr/>
          </p:nvSpPr>
          <p:spPr>
            <a:xfrm rot="8466172" flipV="1">
              <a:off x="8474049" y="5877746"/>
              <a:ext cx="374691" cy="399910"/>
            </a:xfrm>
            <a:prstGeom prst="line">
              <a:avLst/>
            </a:prstGeom>
            <a:ln w="19050" cap="rnd" cmpd="sng">
              <a:solidFill>
                <a:srgbClr val="0000FF"/>
              </a:solidFill>
              <a:prstDash val="sysDot"/>
              <a:headEnd type="none" w="med" len="med"/>
              <a:tailEnd type="none" w="med" len="med"/>
            </a:ln>
          </p:spPr>
        </p: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1" name="文本占位符 329730"/>
          <p:cNvSpPr>
            <a:spLocks noGrp="1"/>
          </p:cNvSpPr>
          <p:nvPr>
            <p:ph idx="1"/>
          </p:nvPr>
        </p:nvSpPr>
        <p:spPr>
          <a:xfrm>
            <a:off x="285720" y="1357298"/>
            <a:ext cx="8715404" cy="4429156"/>
          </a:xfrm>
        </p:spPr>
        <p:txBody>
          <a:bodyPr vert="horz" lIns="91440" tIns="45720" rIns="91440" bIns="45720" rtlCol="0">
            <a:normAutofit/>
          </a:bodyPr>
          <a:lstStyle/>
          <a:p>
            <a:pPr marL="0" indent="0">
              <a:lnSpc>
                <a:spcPct val="200000"/>
              </a:lnSpc>
              <a:spcBef>
                <a:spcPct val="50000"/>
              </a:spcBef>
              <a:buClr>
                <a:srgbClr val="000066"/>
              </a:buClr>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H．pylori感染为消化性溃疡重要的发病原因和复发因素之一</a:t>
            </a:r>
          </a:p>
          <a:p>
            <a:pPr marL="0" indent="0">
              <a:lnSpc>
                <a:spcPct val="150000"/>
              </a:lnSpc>
              <a:spcBef>
                <a:spcPct val="50000"/>
              </a:spcBef>
              <a:buClr>
                <a:srgbClr val="000066"/>
              </a:buClr>
              <a:buFont typeface="Wingdings" pitchFamily="2" charset="2"/>
              <a:buChar char="l"/>
            </a:pPr>
            <a:r>
              <a:rPr lang="zh-CN" altLang="en-US" sz="2000" dirty="0">
                <a:solidFill>
                  <a:srgbClr val="FF0000"/>
                </a:solidFill>
                <a:latin typeface="微软雅黑" panose="020B0503020204020204" pitchFamily="34" charset="-122"/>
                <a:ea typeface="微软雅黑" panose="020B0503020204020204" pitchFamily="34" charset="-122"/>
                <a:sym typeface="+mn-ea"/>
              </a:rPr>
              <a:t>NSAID</a:t>
            </a:r>
            <a:r>
              <a:rPr lang="en-US" altLang="zh-CN" sz="2000" dirty="0">
                <a:solidFill>
                  <a:srgbClr val="FF0000"/>
                </a:solidFill>
                <a:latin typeface="微软雅黑" panose="020B0503020204020204" pitchFamily="34" charset="-122"/>
                <a:ea typeface="微软雅黑" panose="020B0503020204020204" pitchFamily="34" charset="-122"/>
                <a:sym typeface="+mn-ea"/>
              </a:rPr>
              <a:t>s</a:t>
            </a:r>
            <a:r>
              <a:rPr lang="zh-CN" altLang="en-US" sz="2000" dirty="0">
                <a:solidFill>
                  <a:srgbClr val="FF0000"/>
                </a:solidFill>
                <a:latin typeface="微软雅黑" panose="020B0503020204020204" pitchFamily="34" charset="-122"/>
                <a:ea typeface="微软雅黑" panose="020B0503020204020204" pitchFamily="34" charset="-122"/>
                <a:sym typeface="+mn-ea"/>
              </a:rPr>
              <a:t>是消化性溃疡的主要病因之一，而且在上消化道出血中起重要作用</a:t>
            </a:r>
          </a:p>
          <a:p>
            <a:pPr marL="0" indent="0">
              <a:lnSpc>
                <a:spcPct val="200000"/>
              </a:lnSpc>
              <a:spcBef>
                <a:spcPct val="50000"/>
              </a:spcBef>
              <a:buClr>
                <a:srgbClr val="000066"/>
              </a:buClr>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其他药物，如糖皮质激素和抗凝药</a:t>
            </a:r>
            <a:r>
              <a:rPr lang="en-US" altLang="zh-CN" sz="2000" dirty="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尤其是抗血小板药物，如噻吩吡啶类药物氯吡格雷等</a:t>
            </a:r>
          </a:p>
          <a:p>
            <a:pPr marL="0" indent="0">
              <a:lnSpc>
                <a:spcPct val="200000"/>
              </a:lnSpc>
              <a:spcBef>
                <a:spcPct val="50000"/>
              </a:spcBef>
              <a:buClr>
                <a:srgbClr val="000066"/>
              </a:buClr>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吸烟、饮食因素、遗传、应激与心理因素</a:t>
            </a:r>
          </a:p>
        </p:txBody>
      </p:sp>
      <p:sp>
        <p:nvSpPr>
          <p:cNvPr id="5" name="标题 1"/>
          <p:cNvSpPr txBox="1">
            <a:spLocks/>
          </p:cNvSpPr>
          <p:nvPr/>
        </p:nvSpPr>
        <p:spPr>
          <a:xfrm>
            <a:off x="755576" y="188640"/>
            <a:ext cx="7886700" cy="59786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CN" altLang="en-US" sz="2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病因</a:t>
            </a:r>
            <a:endParaRPr kumimoji="0" lang="zh-CN" sz="2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6" name="Text Placeholder 2"/>
          <p:cNvSpPr txBox="1">
            <a:spLocks/>
          </p:cNvSpPr>
          <p:nvPr/>
        </p:nvSpPr>
        <p:spPr>
          <a:xfrm>
            <a:off x="172642" y="5605163"/>
            <a:ext cx="8971358" cy="538481"/>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中华消化杂志编委会</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a:t>
            </a: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消化性溃疡诊断与治疗规范（</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2016</a:t>
            </a: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年，西安）</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a:t>
            </a: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中华消化杂志</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.2016;36(8):508-513.</a:t>
            </a:r>
            <a:endParaRPr kumimoji="0" lang="en-I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1" name="文本占位符 329730"/>
          <p:cNvSpPr>
            <a:spLocks noGrp="1"/>
          </p:cNvSpPr>
          <p:nvPr>
            <p:ph idx="1"/>
          </p:nvPr>
        </p:nvSpPr>
        <p:spPr>
          <a:xfrm>
            <a:off x="285720" y="1071546"/>
            <a:ext cx="8715404" cy="785818"/>
          </a:xfrm>
        </p:spPr>
        <p:txBody>
          <a:bodyPr vert="horz" lIns="91440" tIns="45720" rIns="91440" bIns="45720" rtlCol="0">
            <a:normAutofit/>
          </a:bodyPr>
          <a:lstStyle/>
          <a:p>
            <a:pPr marL="0" indent="0">
              <a:lnSpc>
                <a:spcPct val="150000"/>
              </a:lnSpc>
              <a:spcBef>
                <a:spcPct val="50000"/>
              </a:spcBef>
              <a:buClr>
                <a:srgbClr val="000066"/>
              </a:buClr>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NSAID</a:t>
            </a:r>
            <a:r>
              <a:rPr lang="en-US" altLang="zh-CN" sz="2000" dirty="0">
                <a:latin typeface="微软雅黑" panose="020B0503020204020204" pitchFamily="34" charset="-122"/>
                <a:ea typeface="微软雅黑" panose="020B0503020204020204" pitchFamily="34" charset="-122"/>
                <a:sym typeface="+mn-ea"/>
              </a:rPr>
              <a:t>s</a:t>
            </a:r>
            <a:r>
              <a:rPr lang="zh-CN" altLang="en-US" sz="2000" dirty="0">
                <a:latin typeface="微软雅黑" panose="020B0503020204020204" pitchFamily="34" charset="-122"/>
                <a:ea typeface="微软雅黑" panose="020B0503020204020204" pitchFamily="34" charset="-122"/>
                <a:sym typeface="+mn-ea"/>
              </a:rPr>
              <a:t>是消化性溃疡的主要病因之一，而且在上消化道出血中起重要作用</a:t>
            </a:r>
          </a:p>
        </p:txBody>
      </p:sp>
      <p:sp>
        <p:nvSpPr>
          <p:cNvPr id="5" name="标题 1"/>
          <p:cNvSpPr txBox="1">
            <a:spLocks/>
          </p:cNvSpPr>
          <p:nvPr/>
        </p:nvSpPr>
        <p:spPr>
          <a:xfrm>
            <a:off x="755576" y="188640"/>
            <a:ext cx="7886700" cy="59786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CN" altLang="en-US" sz="2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病因</a:t>
            </a:r>
            <a:endParaRPr kumimoji="0" lang="zh-CN" sz="2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
        <p:nvSpPr>
          <p:cNvPr id="6" name="Text Box 2"/>
          <p:cNvSpPr txBox="1"/>
          <p:nvPr/>
        </p:nvSpPr>
        <p:spPr>
          <a:xfrm>
            <a:off x="2786050" y="3188001"/>
            <a:ext cx="3214710" cy="2169825"/>
          </a:xfrm>
          <a:prstGeom prst="rect">
            <a:avLst/>
          </a:prstGeom>
          <a:noFill/>
          <a:ln w="9525">
            <a:noFill/>
          </a:ln>
        </p:spPr>
        <p:txBody>
          <a:bodyPr wrap="square">
            <a:spAutoFit/>
          </a:bodyPr>
          <a:lstStyle/>
          <a:p>
            <a:pPr marL="914400" lvl="1" indent="-457200" eaLnBrk="1" hangingPunct="1">
              <a:spcBef>
                <a:spcPct val="50000"/>
              </a:spcBef>
              <a:buClr>
                <a:srgbClr val="002060"/>
              </a:buClr>
              <a:buFont typeface="Wingdings" pitchFamily="2" charset="2"/>
              <a:buChar char="l"/>
            </a:pPr>
            <a:r>
              <a:rPr lang="zh-CN" altLang="en-US" b="1" dirty="0">
                <a:latin typeface="微软雅黑" pitchFamily="34" charset="-122"/>
                <a:ea typeface="微软雅黑" pitchFamily="34" charset="-122"/>
              </a:rPr>
              <a:t>抑制前列腺素的合成</a:t>
            </a:r>
          </a:p>
          <a:p>
            <a:pPr marL="914400" lvl="1" indent="-457200" eaLnBrk="1" hangingPunct="1">
              <a:spcBef>
                <a:spcPct val="50000"/>
              </a:spcBef>
              <a:buClr>
                <a:srgbClr val="002060"/>
              </a:buClr>
              <a:buFont typeface="Wingdings" pitchFamily="2" charset="2"/>
              <a:buChar char="l"/>
            </a:pPr>
            <a:r>
              <a:rPr lang="zh-CN" altLang="en-US" b="1" dirty="0">
                <a:latin typeface="微软雅黑" pitchFamily="34" charset="-122"/>
                <a:ea typeface="微软雅黑" pitchFamily="34" charset="-122"/>
              </a:rPr>
              <a:t>影响碳酸氢盐和谷胱甘肽的合成</a:t>
            </a:r>
          </a:p>
          <a:p>
            <a:pPr marL="914400" lvl="1" indent="-457200" eaLnBrk="1" hangingPunct="1">
              <a:spcBef>
                <a:spcPct val="50000"/>
              </a:spcBef>
              <a:buClr>
                <a:srgbClr val="002060"/>
              </a:buClr>
              <a:buFont typeface="Wingdings" pitchFamily="2" charset="2"/>
              <a:buChar char="l"/>
            </a:pPr>
            <a:r>
              <a:rPr lang="zh-CN" altLang="en-US" b="1" dirty="0">
                <a:latin typeface="微软雅黑" pitchFamily="34" charset="-122"/>
                <a:ea typeface="微软雅黑" pitchFamily="34" charset="-122"/>
              </a:rPr>
              <a:t>影响粘膜的血流量</a:t>
            </a:r>
          </a:p>
          <a:p>
            <a:pPr marL="914400" lvl="1" indent="-457200" eaLnBrk="1" hangingPunct="1">
              <a:spcBef>
                <a:spcPct val="50000"/>
              </a:spcBef>
              <a:buClr>
                <a:srgbClr val="002060"/>
              </a:buClr>
              <a:buFont typeface="Wingdings" pitchFamily="2" charset="2"/>
              <a:buChar char="l"/>
            </a:pPr>
            <a:r>
              <a:rPr lang="zh-CN" altLang="en-US" b="1" dirty="0">
                <a:latin typeface="微软雅黑" pitchFamily="34" charset="-122"/>
                <a:ea typeface="微软雅黑" pitchFamily="34" charset="-122"/>
              </a:rPr>
              <a:t>直接破坏胃粘膜屏障的完整性</a:t>
            </a:r>
            <a:r>
              <a:rPr lang="zh-CN" altLang="en-US" dirty="0">
                <a:latin typeface="微软雅黑" pitchFamily="34" charset="-122"/>
                <a:ea typeface="微软雅黑" pitchFamily="34" charset="-122"/>
              </a:rPr>
              <a:t>      </a:t>
            </a:r>
          </a:p>
        </p:txBody>
      </p:sp>
      <p:grpSp>
        <p:nvGrpSpPr>
          <p:cNvPr id="41" name="组合 40"/>
          <p:cNvGrpSpPr/>
          <p:nvPr/>
        </p:nvGrpSpPr>
        <p:grpSpPr>
          <a:xfrm>
            <a:off x="785786" y="1857364"/>
            <a:ext cx="8001056" cy="4786346"/>
            <a:chOff x="1123950" y="1241425"/>
            <a:chExt cx="7083425" cy="5045075"/>
          </a:xfrm>
        </p:grpSpPr>
        <p:sp>
          <p:nvSpPr>
            <p:cNvPr id="7" name="圆角矩形 36"/>
            <p:cNvSpPr>
              <a:spLocks noChangeArrowheads="1"/>
            </p:cNvSpPr>
            <p:nvPr/>
          </p:nvSpPr>
          <p:spPr bwMode="auto">
            <a:xfrm>
              <a:off x="1404938" y="3106738"/>
              <a:ext cx="1862137" cy="534987"/>
            </a:xfrm>
            <a:prstGeom prst="roundRect">
              <a:avLst>
                <a:gd name="adj" fmla="val 16667"/>
              </a:avLst>
            </a:prstGeom>
          </p:spPr>
          <p:style>
            <a:lnRef idx="0">
              <a:schemeClr val="accent1"/>
            </a:lnRef>
            <a:fillRef idx="3">
              <a:schemeClr val="accent1"/>
            </a:fillRef>
            <a:effectRef idx="3">
              <a:schemeClr val="accent1"/>
            </a:effectRef>
            <a:fontRef idx="minor">
              <a:schemeClr val="lt1"/>
            </a:fontRef>
          </p:style>
          <p:txBody>
            <a:bodyPr vert="eaVert" lIns="91080" tIns="45540" rIns="91080" bIns="45540" anchor="ctr"/>
            <a:lstStyle/>
            <a:p>
              <a:pPr marL="0" marR="0" lvl="0" indent="0" algn="l" defTabSz="551815" rtl="0" eaLnBrk="1" fontAlgn="base" latinLnBrk="0" hangingPunct="1">
                <a:lnSpc>
                  <a:spcPct val="100000"/>
                </a:lnSpc>
                <a:spcBef>
                  <a:spcPct val="0"/>
                </a:spcBef>
                <a:spcAft>
                  <a:spcPct val="0"/>
                </a:spcAft>
                <a:buClrTx/>
                <a:buSzTx/>
                <a:buFontTx/>
                <a:buNone/>
                <a:defRPr/>
              </a:pPr>
              <a:endParaRPr kumimoji="0" lang="zh-CN" altLang="en-US" sz="2100" b="1" i="0" u="none" strike="noStrike" kern="1200" cap="none" spc="0" normalizeH="0" baseline="0" noProof="0" dirty="0">
                <a:ln>
                  <a:noFill/>
                </a:ln>
                <a:solidFill>
                  <a:srgbClr val="3D85C7"/>
                </a:solidFill>
                <a:effectLst/>
                <a:uLnTx/>
                <a:uFillTx/>
                <a:latin typeface="+mn-lt"/>
                <a:ea typeface="华文细黑" panose="02010600040101010101" pitchFamily="2" charset="-122"/>
                <a:cs typeface="Arial" panose="020B0604020202020204" pitchFamily="34" charset="0"/>
              </a:endParaRPr>
            </a:p>
          </p:txBody>
        </p:sp>
        <p:sp>
          <p:nvSpPr>
            <p:cNvPr id="8" name="圆角矩形 6"/>
            <p:cNvSpPr>
              <a:spLocks noChangeArrowheads="1"/>
            </p:cNvSpPr>
            <p:nvPr/>
          </p:nvSpPr>
          <p:spPr bwMode="auto">
            <a:xfrm>
              <a:off x="1404938" y="2097088"/>
              <a:ext cx="1862137" cy="533400"/>
            </a:xfrm>
            <a:prstGeom prst="roundRect">
              <a:avLst>
                <a:gd name="adj" fmla="val 16667"/>
              </a:avLst>
            </a:prstGeom>
          </p:spPr>
          <p:style>
            <a:lnRef idx="0">
              <a:schemeClr val="accent1"/>
            </a:lnRef>
            <a:fillRef idx="3">
              <a:schemeClr val="accent1"/>
            </a:fillRef>
            <a:effectRef idx="3">
              <a:schemeClr val="accent1"/>
            </a:effectRef>
            <a:fontRef idx="minor">
              <a:schemeClr val="lt1"/>
            </a:fontRef>
          </p:style>
          <p:txBody>
            <a:bodyPr vert="eaVert" lIns="91080" tIns="45540" rIns="91080" bIns="45540" anchor="ctr"/>
            <a:lstStyle/>
            <a:p>
              <a:pPr marL="0" marR="0" lvl="0" indent="0" algn="l" defTabSz="551815" rtl="0" eaLnBrk="1" fontAlgn="base" latinLnBrk="0" hangingPunct="1">
                <a:lnSpc>
                  <a:spcPct val="100000"/>
                </a:lnSpc>
                <a:spcBef>
                  <a:spcPct val="0"/>
                </a:spcBef>
                <a:spcAft>
                  <a:spcPct val="0"/>
                </a:spcAft>
                <a:buClrTx/>
                <a:buSzTx/>
                <a:buFontTx/>
                <a:buNone/>
                <a:defRPr/>
              </a:pPr>
              <a:endParaRPr kumimoji="0" lang="zh-CN" altLang="en-US" sz="2100" b="1" i="0" u="none" strike="noStrike" kern="1200" cap="none" spc="0" normalizeH="0" baseline="0" noProof="0" dirty="0">
                <a:ln>
                  <a:noFill/>
                </a:ln>
                <a:solidFill>
                  <a:srgbClr val="3D85C7"/>
                </a:solidFill>
                <a:effectLst/>
                <a:uLnTx/>
                <a:uFillTx/>
                <a:latin typeface="+mn-lt"/>
                <a:ea typeface="华文细黑" panose="02010600040101010101" pitchFamily="2" charset="-122"/>
                <a:cs typeface="Arial" panose="020B0604020202020204" pitchFamily="34" charset="0"/>
              </a:endParaRPr>
            </a:p>
          </p:txBody>
        </p:sp>
        <p:sp>
          <p:nvSpPr>
            <p:cNvPr id="9" name="Text Box 11"/>
            <p:cNvSpPr txBox="1"/>
            <p:nvPr/>
          </p:nvSpPr>
          <p:spPr>
            <a:xfrm>
              <a:off x="1803400" y="3176588"/>
              <a:ext cx="1066800" cy="354012"/>
            </a:xfrm>
            <a:prstGeom prst="rect">
              <a:avLst/>
            </a:prstGeom>
            <a:noFill/>
            <a:ln w="9525">
              <a:noFill/>
            </a:ln>
          </p:spPr>
          <p:txBody>
            <a:bodyPr lIns="91080" tIns="45540" rIns="91080" bIns="45540" anchor="ctr">
              <a:spAutoFit/>
            </a:bodyPr>
            <a:lstStyle/>
            <a:p>
              <a:pPr defTabSz="552450"/>
              <a:r>
                <a:rPr lang="zh-CN" altLang="en-US" sz="1700" b="1" dirty="0">
                  <a:solidFill>
                    <a:schemeClr val="bg1"/>
                  </a:solidFill>
                  <a:latin typeface="Arial" panose="020B0604020202020204" pitchFamily="34" charset="0"/>
                  <a:ea typeface="华文细黑" panose="02010600040101010101" pitchFamily="2" charset="-122"/>
                </a:rPr>
                <a:t>PG合成</a:t>
              </a:r>
            </a:p>
          </p:txBody>
        </p:sp>
        <p:sp>
          <p:nvSpPr>
            <p:cNvPr id="10" name="圆角矩形 37"/>
            <p:cNvSpPr>
              <a:spLocks noChangeArrowheads="1"/>
            </p:cNvSpPr>
            <p:nvPr/>
          </p:nvSpPr>
          <p:spPr bwMode="auto">
            <a:xfrm>
              <a:off x="1404938" y="4002088"/>
              <a:ext cx="1862137" cy="1409700"/>
            </a:xfrm>
            <a:prstGeom prst="roundRect">
              <a:avLst>
                <a:gd name="adj" fmla="val 16667"/>
              </a:avLst>
            </a:prstGeom>
          </p:spPr>
          <p:style>
            <a:lnRef idx="0">
              <a:schemeClr val="accent1"/>
            </a:lnRef>
            <a:fillRef idx="3">
              <a:schemeClr val="accent1"/>
            </a:fillRef>
            <a:effectRef idx="3">
              <a:schemeClr val="accent1"/>
            </a:effectRef>
            <a:fontRef idx="minor">
              <a:schemeClr val="lt1"/>
            </a:fontRef>
          </p:style>
          <p:txBody>
            <a:bodyPr vert="eaVert" lIns="91080" tIns="45540" rIns="91080" bIns="45540" anchor="ctr"/>
            <a:lstStyle/>
            <a:p>
              <a:pPr marL="0" marR="0" lvl="0" indent="0" algn="l" defTabSz="551815" rtl="0" eaLnBrk="1" fontAlgn="base" latinLnBrk="0" hangingPunct="1">
                <a:lnSpc>
                  <a:spcPct val="100000"/>
                </a:lnSpc>
                <a:spcBef>
                  <a:spcPct val="0"/>
                </a:spcBef>
                <a:spcAft>
                  <a:spcPct val="0"/>
                </a:spcAft>
                <a:buClrTx/>
                <a:buSzTx/>
                <a:buFontTx/>
                <a:buNone/>
                <a:defRPr/>
              </a:pPr>
              <a:endParaRPr kumimoji="0" lang="zh-CN" altLang="en-US" sz="2100" b="1" i="0" u="none" strike="noStrike" kern="1200" cap="none" spc="0" normalizeH="0" baseline="0" noProof="0" dirty="0">
                <a:ln>
                  <a:noFill/>
                </a:ln>
                <a:solidFill>
                  <a:srgbClr val="3D85C7"/>
                </a:solidFill>
                <a:effectLst/>
                <a:uLnTx/>
                <a:uFillTx/>
                <a:latin typeface="+mn-lt"/>
                <a:ea typeface="华文细黑" panose="02010600040101010101" pitchFamily="2" charset="-122"/>
                <a:cs typeface="Arial" panose="020B0604020202020204" pitchFamily="34" charset="0"/>
              </a:endParaRPr>
            </a:p>
          </p:txBody>
        </p:sp>
        <p:sp>
          <p:nvSpPr>
            <p:cNvPr id="11" name="Text Box 12"/>
            <p:cNvSpPr txBox="1"/>
            <p:nvPr/>
          </p:nvSpPr>
          <p:spPr>
            <a:xfrm>
              <a:off x="1322388" y="4132263"/>
              <a:ext cx="2027237" cy="1033462"/>
            </a:xfrm>
            <a:prstGeom prst="rect">
              <a:avLst/>
            </a:prstGeom>
            <a:noFill/>
            <a:ln w="9525">
              <a:noFill/>
            </a:ln>
          </p:spPr>
          <p:txBody>
            <a:bodyPr lIns="91080" tIns="45540" rIns="91080" bIns="45540" anchor="ctr">
              <a:spAutoFit/>
            </a:bodyPr>
            <a:lstStyle/>
            <a:p>
              <a:pPr algn="ctr" defTabSz="552450">
                <a:lnSpc>
                  <a:spcPct val="120000"/>
                </a:lnSpc>
              </a:pPr>
              <a:r>
                <a:rPr lang="zh-CN" altLang="en-US" sz="1700" b="1" dirty="0">
                  <a:solidFill>
                    <a:schemeClr val="bg1"/>
                  </a:solidFill>
                  <a:latin typeface="Arial" panose="020B0604020202020204" pitchFamily="34" charset="0"/>
                  <a:ea typeface="华文细黑" panose="02010600040101010101" pitchFamily="2" charset="-122"/>
                </a:rPr>
                <a:t>黏膜供血</a:t>
              </a:r>
            </a:p>
            <a:p>
              <a:pPr algn="ctr" defTabSz="552450">
                <a:lnSpc>
                  <a:spcPct val="120000"/>
                </a:lnSpc>
              </a:pPr>
              <a:r>
                <a:rPr lang="zh-CN" altLang="en-US" sz="1700" b="1" dirty="0">
                  <a:solidFill>
                    <a:schemeClr val="bg1"/>
                  </a:solidFill>
                  <a:latin typeface="Arial" panose="020B0604020202020204" pitchFamily="34" charset="0"/>
                  <a:ea typeface="华文细黑" panose="02010600040101010101" pitchFamily="2" charset="-122"/>
                </a:rPr>
                <a:t>黏液合成</a:t>
              </a:r>
            </a:p>
            <a:p>
              <a:pPr algn="ctr" defTabSz="552450">
                <a:lnSpc>
                  <a:spcPct val="120000"/>
                </a:lnSpc>
              </a:pPr>
              <a:r>
                <a:rPr lang="zh-CN" altLang="en-US" sz="1700" b="1" dirty="0">
                  <a:solidFill>
                    <a:schemeClr val="bg1"/>
                  </a:solidFill>
                  <a:latin typeface="Arial" panose="020B0604020202020204" pitchFamily="34" charset="0"/>
                  <a:ea typeface="华文细黑" panose="02010600040101010101" pitchFamily="2" charset="-122"/>
                </a:rPr>
                <a:t>碳酸氢盐合成</a:t>
              </a:r>
            </a:p>
          </p:txBody>
        </p:sp>
        <p:sp>
          <p:nvSpPr>
            <p:cNvPr id="12" name="AutoShape 13"/>
            <p:cNvSpPr/>
            <p:nvPr/>
          </p:nvSpPr>
          <p:spPr>
            <a:xfrm>
              <a:off x="2816225" y="4683125"/>
              <a:ext cx="150813" cy="190500"/>
            </a:xfrm>
            <a:prstGeom prst="downArrow">
              <a:avLst>
                <a:gd name="adj1" fmla="val 50000"/>
                <a:gd name="adj2" fmla="val 52608"/>
              </a:avLst>
            </a:prstGeom>
            <a:solidFill>
              <a:srgbClr val="FFC000"/>
            </a:solidFill>
            <a:ln w="9525">
              <a:noFill/>
            </a:ln>
          </p:spPr>
          <p:txBody>
            <a:bodyPr vert="eaVert" lIns="91080" tIns="45540" rIns="91080" bIns="45540" anchor="ctr"/>
            <a:lstStyle/>
            <a:p>
              <a:pPr defTabSz="552450"/>
              <a:endParaRPr lang="zh-CN" altLang="en-US" sz="2100" b="1" dirty="0">
                <a:latin typeface="Arial" panose="020B0604020202020204" pitchFamily="34" charset="0"/>
                <a:ea typeface="华文细黑" panose="02010600040101010101" pitchFamily="2" charset="-122"/>
              </a:endParaRPr>
            </a:p>
          </p:txBody>
        </p:sp>
        <p:sp>
          <p:nvSpPr>
            <p:cNvPr id="13" name="AutoShape 20"/>
            <p:cNvSpPr/>
            <p:nvPr/>
          </p:nvSpPr>
          <p:spPr>
            <a:xfrm>
              <a:off x="2220913" y="2632075"/>
              <a:ext cx="230187" cy="474663"/>
            </a:xfrm>
            <a:prstGeom prst="downArrow">
              <a:avLst>
                <a:gd name="adj1" fmla="val 50000"/>
                <a:gd name="adj2" fmla="val 25079"/>
              </a:avLst>
            </a:prstGeom>
            <a:solidFill>
              <a:srgbClr val="3D85C7"/>
            </a:solidFill>
            <a:ln w="9525">
              <a:noFill/>
            </a:ln>
          </p:spPr>
          <p:txBody>
            <a:bodyPr vert="eaVert" lIns="91080" tIns="45540" rIns="91080" bIns="45540" anchor="ctr"/>
            <a:lstStyle/>
            <a:p>
              <a:pPr defTabSz="552450"/>
              <a:endParaRPr lang="zh-CN" altLang="en-US" sz="2100" b="1" dirty="0">
                <a:solidFill>
                  <a:srgbClr val="3D85C7"/>
                </a:solidFill>
                <a:latin typeface="Arial" panose="020B0604020202020204" pitchFamily="34" charset="0"/>
                <a:ea typeface="华文细黑" panose="02010600040101010101" pitchFamily="2" charset="-122"/>
              </a:endParaRPr>
            </a:p>
          </p:txBody>
        </p:sp>
        <p:sp>
          <p:nvSpPr>
            <p:cNvPr id="14" name="AutoShape 21"/>
            <p:cNvSpPr/>
            <p:nvPr/>
          </p:nvSpPr>
          <p:spPr>
            <a:xfrm>
              <a:off x="6667500" y="3894138"/>
              <a:ext cx="238125" cy="701675"/>
            </a:xfrm>
            <a:prstGeom prst="downArrow">
              <a:avLst>
                <a:gd name="adj1" fmla="val 50000"/>
                <a:gd name="adj2" fmla="val 24801"/>
              </a:avLst>
            </a:prstGeom>
            <a:solidFill>
              <a:srgbClr val="3D85C7"/>
            </a:solidFill>
            <a:ln w="9525">
              <a:noFill/>
            </a:ln>
          </p:spPr>
          <p:txBody>
            <a:bodyPr vert="eaVert" lIns="91080" tIns="45540" rIns="91080" bIns="45540" anchor="ctr"/>
            <a:lstStyle/>
            <a:p>
              <a:pPr defTabSz="552450"/>
              <a:endParaRPr lang="zh-CN" altLang="en-US" sz="2100" b="1" dirty="0">
                <a:solidFill>
                  <a:srgbClr val="3D85C7"/>
                </a:solidFill>
                <a:latin typeface="Arial" panose="020B0604020202020204" pitchFamily="34" charset="0"/>
                <a:ea typeface="华文细黑" panose="02010600040101010101" pitchFamily="2" charset="-122"/>
              </a:endParaRPr>
            </a:p>
          </p:txBody>
        </p:sp>
        <p:sp>
          <p:nvSpPr>
            <p:cNvPr id="15" name="AutoShape 22"/>
            <p:cNvSpPr/>
            <p:nvPr/>
          </p:nvSpPr>
          <p:spPr>
            <a:xfrm>
              <a:off x="6627813" y="2617788"/>
              <a:ext cx="228600" cy="374650"/>
            </a:xfrm>
            <a:prstGeom prst="downArrow">
              <a:avLst>
                <a:gd name="adj1" fmla="val 50000"/>
                <a:gd name="adj2" fmla="val 25046"/>
              </a:avLst>
            </a:prstGeom>
            <a:solidFill>
              <a:srgbClr val="3D85C7"/>
            </a:solidFill>
            <a:ln w="9525">
              <a:noFill/>
            </a:ln>
          </p:spPr>
          <p:txBody>
            <a:bodyPr vert="eaVert" lIns="91080" tIns="45540" rIns="91080" bIns="45540" anchor="ctr"/>
            <a:lstStyle/>
            <a:p>
              <a:pPr defTabSz="552450"/>
              <a:endParaRPr lang="zh-CN" altLang="en-US" sz="2100" b="1" dirty="0">
                <a:solidFill>
                  <a:srgbClr val="3D85C7"/>
                </a:solidFill>
                <a:latin typeface="Arial" panose="020B0604020202020204" pitchFamily="34" charset="0"/>
                <a:ea typeface="华文细黑" panose="02010600040101010101" pitchFamily="2" charset="-122"/>
              </a:endParaRPr>
            </a:p>
          </p:txBody>
        </p:sp>
        <p:sp>
          <p:nvSpPr>
            <p:cNvPr id="16" name="AutoShape 23"/>
            <p:cNvSpPr/>
            <p:nvPr/>
          </p:nvSpPr>
          <p:spPr>
            <a:xfrm>
              <a:off x="2208213" y="3641725"/>
              <a:ext cx="255587" cy="358775"/>
            </a:xfrm>
            <a:prstGeom prst="downArrow">
              <a:avLst>
                <a:gd name="adj1" fmla="val 50000"/>
                <a:gd name="adj2" fmla="val 24766"/>
              </a:avLst>
            </a:prstGeom>
            <a:solidFill>
              <a:srgbClr val="3D85C7"/>
            </a:solidFill>
            <a:ln w="9525">
              <a:noFill/>
            </a:ln>
          </p:spPr>
          <p:txBody>
            <a:bodyPr vert="eaVert" lIns="91080" tIns="45540" rIns="91080" bIns="45540" anchor="ctr"/>
            <a:lstStyle/>
            <a:p>
              <a:pPr defTabSz="552450"/>
              <a:endParaRPr lang="zh-CN" altLang="en-US" sz="2100" b="1" dirty="0">
                <a:solidFill>
                  <a:srgbClr val="3D85C7"/>
                </a:solidFill>
                <a:latin typeface="Arial" panose="020B0604020202020204" pitchFamily="34" charset="0"/>
                <a:ea typeface="华文细黑" panose="02010600040101010101" pitchFamily="2" charset="-122"/>
              </a:endParaRPr>
            </a:p>
          </p:txBody>
        </p:sp>
        <p:sp>
          <p:nvSpPr>
            <p:cNvPr id="17" name="TextBox 5"/>
            <p:cNvSpPr txBox="1"/>
            <p:nvPr/>
          </p:nvSpPr>
          <p:spPr>
            <a:xfrm>
              <a:off x="1649413" y="2187575"/>
              <a:ext cx="1457325" cy="317500"/>
            </a:xfrm>
            <a:prstGeom prst="rect">
              <a:avLst/>
            </a:prstGeom>
            <a:noFill/>
            <a:ln w="9525">
              <a:noFill/>
            </a:ln>
          </p:spPr>
          <p:txBody>
            <a:bodyPr wrap="none" lIns="55172" tIns="27586" rIns="55172" bIns="27586">
              <a:spAutoFit/>
            </a:bodyPr>
            <a:lstStyle/>
            <a:p>
              <a:pPr algn="ctr"/>
              <a:r>
                <a:rPr lang="zh-CN" altLang="en-US" sz="1700" b="1" dirty="0">
                  <a:solidFill>
                    <a:schemeClr val="bg1"/>
                  </a:solidFill>
                  <a:latin typeface="Arial" panose="020B0604020202020204" pitchFamily="34" charset="0"/>
                  <a:ea typeface="华文细黑" panose="02010600040101010101" pitchFamily="2" charset="-122"/>
                </a:rPr>
                <a:t>抑制COX活性</a:t>
              </a:r>
            </a:p>
          </p:txBody>
        </p:sp>
        <p:sp>
          <p:nvSpPr>
            <p:cNvPr id="18" name="圆角矩形 46"/>
            <p:cNvSpPr>
              <a:spLocks noChangeArrowheads="1"/>
            </p:cNvSpPr>
            <p:nvPr/>
          </p:nvSpPr>
          <p:spPr bwMode="auto">
            <a:xfrm>
              <a:off x="5943600" y="2097088"/>
              <a:ext cx="1863725" cy="533400"/>
            </a:xfrm>
            <a:prstGeom prst="roundRect">
              <a:avLst>
                <a:gd name="adj" fmla="val 16667"/>
              </a:avLst>
            </a:prstGeom>
          </p:spPr>
          <p:style>
            <a:lnRef idx="0">
              <a:schemeClr val="accent1"/>
            </a:lnRef>
            <a:fillRef idx="3">
              <a:schemeClr val="accent1"/>
            </a:fillRef>
            <a:effectRef idx="3">
              <a:schemeClr val="accent1"/>
            </a:effectRef>
            <a:fontRef idx="minor">
              <a:schemeClr val="lt1"/>
            </a:fontRef>
          </p:style>
          <p:txBody>
            <a:bodyPr vert="eaVert" lIns="91080" tIns="45540" rIns="91080" bIns="45540" anchor="ctr"/>
            <a:lstStyle>
              <a:lvl1pPr algn="l" eaLnBrk="0" hangingPunct="0">
                <a:spcBef>
                  <a:spcPct val="20000"/>
                </a:spcBef>
                <a:buFont typeface="Arial" panose="020B0604020202020204" pitchFamily="34" charset="0"/>
                <a:buChar char="•"/>
                <a:defRPr sz="5300">
                  <a:solidFill>
                    <a:schemeClr val="tx1"/>
                  </a:solidFill>
                  <a:latin typeface="Calibri" panose="020F0502020204030204" charset="0"/>
                  <a:ea typeface="宋体" panose="02010600030101010101" pitchFamily="2" charset="-122"/>
                </a:defRPr>
              </a:lvl1pPr>
              <a:lvl2pPr marL="1225550" indent="-471805" algn="l" eaLnBrk="0" hangingPunct="0">
                <a:spcBef>
                  <a:spcPct val="20000"/>
                </a:spcBef>
                <a:buFont typeface="Arial" panose="020B0604020202020204" pitchFamily="34" charset="0"/>
                <a:buChar char="–"/>
                <a:defRPr sz="4600">
                  <a:solidFill>
                    <a:schemeClr val="tx1"/>
                  </a:solidFill>
                  <a:latin typeface="Calibri" panose="020F0502020204030204" charset="0"/>
                  <a:ea typeface="宋体" panose="02010600030101010101" pitchFamily="2" charset="-122"/>
                </a:defRPr>
              </a:lvl2pPr>
              <a:lvl3pPr marL="1885950" indent="-376555" algn="l" eaLnBrk="0" hangingPunct="0">
                <a:spcBef>
                  <a:spcPct val="20000"/>
                </a:spcBef>
                <a:buFont typeface="Arial" panose="020B0604020202020204" pitchFamily="34" charset="0"/>
                <a:buChar char="•"/>
                <a:defRPr sz="4000">
                  <a:solidFill>
                    <a:schemeClr val="tx1"/>
                  </a:solidFill>
                  <a:latin typeface="Calibri" panose="020F0502020204030204" charset="0"/>
                  <a:ea typeface="宋体" panose="02010600030101010101" pitchFamily="2" charset="-122"/>
                </a:defRPr>
              </a:lvl3pPr>
              <a:lvl4pPr marL="2641600" indent="-376555" algn="l" eaLnBrk="0" hangingPunct="0">
                <a:spcBef>
                  <a:spcPct val="20000"/>
                </a:spcBef>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4pPr>
              <a:lvl5pPr marL="3395980" indent="-376555" algn="l" eaLnBrk="0" hangingPunct="0">
                <a:spcBef>
                  <a:spcPct val="20000"/>
                </a:spcBef>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5pPr>
              <a:lvl6pPr marL="3853180" indent="-376555" eaLnBrk="0" fontAlgn="base" hangingPunct="0">
                <a:spcBef>
                  <a:spcPct val="20000"/>
                </a:spcBef>
                <a:spcAft>
                  <a:spcPct val="0"/>
                </a:spcAft>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6pPr>
              <a:lvl7pPr marL="4310380" indent="-376555" eaLnBrk="0" fontAlgn="base" hangingPunct="0">
                <a:spcBef>
                  <a:spcPct val="20000"/>
                </a:spcBef>
                <a:spcAft>
                  <a:spcPct val="0"/>
                </a:spcAft>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7pPr>
              <a:lvl8pPr marL="4767580" indent="-376555" eaLnBrk="0" fontAlgn="base" hangingPunct="0">
                <a:spcBef>
                  <a:spcPct val="20000"/>
                </a:spcBef>
                <a:spcAft>
                  <a:spcPct val="0"/>
                </a:spcAft>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8pPr>
              <a:lvl9pPr marL="5224780" indent="-376555" eaLnBrk="0" fontAlgn="base" hangingPunct="0">
                <a:spcBef>
                  <a:spcPct val="20000"/>
                </a:spcBef>
                <a:spcAft>
                  <a:spcPct val="0"/>
                </a:spcAft>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9pPr>
            </a:lstStyle>
            <a:p>
              <a:pPr marL="0" marR="0" lvl="0" indent="0" algn="l" defTabSz="55181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100" b="1" i="0" u="none" strike="noStrike" kern="1200" cap="none" spc="0" normalizeH="0" baseline="0" noProof="0" dirty="0">
                <a:ln>
                  <a:noFill/>
                </a:ln>
                <a:solidFill>
                  <a:srgbClr val="3D85C7"/>
                </a:solidFill>
                <a:effectLst/>
                <a:uLnTx/>
                <a:uFillTx/>
                <a:latin typeface="Arial" panose="020B0604020202020204" pitchFamily="34" charset="0"/>
                <a:ea typeface="华文细黑" panose="02010600040101010101" pitchFamily="2" charset="-122"/>
                <a:cs typeface="Arial" panose="020B0604020202020204" pitchFamily="34" charset="0"/>
              </a:endParaRPr>
            </a:p>
          </p:txBody>
        </p:sp>
        <p:sp>
          <p:nvSpPr>
            <p:cNvPr id="19" name="TextBox 47"/>
            <p:cNvSpPr txBox="1"/>
            <p:nvPr/>
          </p:nvSpPr>
          <p:spPr>
            <a:xfrm>
              <a:off x="6319838" y="2187575"/>
              <a:ext cx="1200150" cy="317500"/>
            </a:xfrm>
            <a:prstGeom prst="rect">
              <a:avLst/>
            </a:prstGeom>
            <a:noFill/>
            <a:ln w="9525">
              <a:noFill/>
            </a:ln>
          </p:spPr>
          <p:txBody>
            <a:bodyPr wrap="none" lIns="55172" tIns="27586" rIns="55172" bIns="27586">
              <a:spAutoFit/>
            </a:bodyPr>
            <a:lstStyle/>
            <a:p>
              <a:pPr algn="ctr"/>
              <a:r>
                <a:rPr lang="zh-CN" altLang="en-US" sz="1700" b="1" dirty="0">
                  <a:solidFill>
                    <a:schemeClr val="bg1"/>
                  </a:solidFill>
                  <a:latin typeface="Arial" panose="020B0604020202020204" pitchFamily="34" charset="0"/>
                  <a:ea typeface="华文细黑" panose="02010600040101010101" pitchFamily="2" charset="-122"/>
                </a:rPr>
                <a:t>在胃内堆积</a:t>
              </a:r>
            </a:p>
          </p:txBody>
        </p:sp>
        <p:sp>
          <p:nvSpPr>
            <p:cNvPr id="20" name="圆角矩形 50"/>
            <p:cNvSpPr>
              <a:spLocks noChangeArrowheads="1"/>
            </p:cNvSpPr>
            <p:nvPr/>
          </p:nvSpPr>
          <p:spPr bwMode="auto">
            <a:xfrm>
              <a:off x="5697538" y="2990850"/>
              <a:ext cx="2357437" cy="903288"/>
            </a:xfrm>
            <a:prstGeom prst="roundRect">
              <a:avLst>
                <a:gd name="adj" fmla="val 16667"/>
              </a:avLst>
            </a:prstGeom>
          </p:spPr>
          <p:style>
            <a:lnRef idx="0">
              <a:schemeClr val="accent1"/>
            </a:lnRef>
            <a:fillRef idx="3">
              <a:schemeClr val="accent1"/>
            </a:fillRef>
            <a:effectRef idx="3">
              <a:schemeClr val="accent1"/>
            </a:effectRef>
            <a:fontRef idx="minor">
              <a:schemeClr val="lt1"/>
            </a:fontRef>
          </p:style>
          <p:txBody>
            <a:bodyPr vert="eaVert" lIns="91080" tIns="45540" rIns="91080" bIns="45540" anchor="ctr"/>
            <a:lstStyle>
              <a:lvl1pPr algn="l" eaLnBrk="0" hangingPunct="0">
                <a:spcBef>
                  <a:spcPct val="20000"/>
                </a:spcBef>
                <a:buFont typeface="Arial" panose="020B0604020202020204" pitchFamily="34" charset="0"/>
                <a:buChar char="•"/>
                <a:defRPr sz="5300">
                  <a:solidFill>
                    <a:schemeClr val="tx1"/>
                  </a:solidFill>
                  <a:latin typeface="Calibri" panose="020F0502020204030204" charset="0"/>
                  <a:ea typeface="宋体" panose="02010600030101010101" pitchFamily="2" charset="-122"/>
                </a:defRPr>
              </a:lvl1pPr>
              <a:lvl2pPr marL="1225550" indent="-471805" algn="l" eaLnBrk="0" hangingPunct="0">
                <a:spcBef>
                  <a:spcPct val="20000"/>
                </a:spcBef>
                <a:buFont typeface="Arial" panose="020B0604020202020204" pitchFamily="34" charset="0"/>
                <a:buChar char="–"/>
                <a:defRPr sz="4600">
                  <a:solidFill>
                    <a:schemeClr val="tx1"/>
                  </a:solidFill>
                  <a:latin typeface="Calibri" panose="020F0502020204030204" charset="0"/>
                  <a:ea typeface="宋体" panose="02010600030101010101" pitchFamily="2" charset="-122"/>
                </a:defRPr>
              </a:lvl2pPr>
              <a:lvl3pPr marL="1885950" indent="-376555" algn="l" eaLnBrk="0" hangingPunct="0">
                <a:spcBef>
                  <a:spcPct val="20000"/>
                </a:spcBef>
                <a:buFont typeface="Arial" panose="020B0604020202020204" pitchFamily="34" charset="0"/>
                <a:buChar char="•"/>
                <a:defRPr sz="4000">
                  <a:solidFill>
                    <a:schemeClr val="tx1"/>
                  </a:solidFill>
                  <a:latin typeface="Calibri" panose="020F0502020204030204" charset="0"/>
                  <a:ea typeface="宋体" panose="02010600030101010101" pitchFamily="2" charset="-122"/>
                </a:defRPr>
              </a:lvl3pPr>
              <a:lvl4pPr marL="2641600" indent="-376555" algn="l" eaLnBrk="0" hangingPunct="0">
                <a:spcBef>
                  <a:spcPct val="20000"/>
                </a:spcBef>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4pPr>
              <a:lvl5pPr marL="3395980" indent="-376555" algn="l" eaLnBrk="0" hangingPunct="0">
                <a:spcBef>
                  <a:spcPct val="20000"/>
                </a:spcBef>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5pPr>
              <a:lvl6pPr marL="3853180" indent="-376555" eaLnBrk="0" fontAlgn="base" hangingPunct="0">
                <a:spcBef>
                  <a:spcPct val="20000"/>
                </a:spcBef>
                <a:spcAft>
                  <a:spcPct val="0"/>
                </a:spcAft>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6pPr>
              <a:lvl7pPr marL="4310380" indent="-376555" eaLnBrk="0" fontAlgn="base" hangingPunct="0">
                <a:spcBef>
                  <a:spcPct val="20000"/>
                </a:spcBef>
                <a:spcAft>
                  <a:spcPct val="0"/>
                </a:spcAft>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7pPr>
              <a:lvl8pPr marL="4767580" indent="-376555" eaLnBrk="0" fontAlgn="base" hangingPunct="0">
                <a:spcBef>
                  <a:spcPct val="20000"/>
                </a:spcBef>
                <a:spcAft>
                  <a:spcPct val="0"/>
                </a:spcAft>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8pPr>
              <a:lvl9pPr marL="5224780" indent="-376555" eaLnBrk="0" fontAlgn="base" hangingPunct="0">
                <a:spcBef>
                  <a:spcPct val="20000"/>
                </a:spcBef>
                <a:spcAft>
                  <a:spcPct val="0"/>
                </a:spcAft>
                <a:buFont typeface="Arial" panose="020B0604020202020204" pitchFamily="34" charset="0"/>
                <a:buChar char="»"/>
                <a:defRPr sz="3300">
                  <a:solidFill>
                    <a:schemeClr val="tx1"/>
                  </a:solidFill>
                  <a:latin typeface="Calibri" panose="020F0502020204030204" charset="0"/>
                  <a:ea typeface="宋体" panose="02010600030101010101" pitchFamily="2" charset="-122"/>
                </a:defRPr>
              </a:lvl9pPr>
            </a:lstStyle>
            <a:p>
              <a:pPr marL="0" marR="0" lvl="0" indent="0" algn="l" defTabSz="55181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100" b="1" i="0" u="none" strike="noStrike" kern="1200" cap="none" spc="0" normalizeH="0" baseline="0" noProof="0" dirty="0">
                <a:ln>
                  <a:noFill/>
                </a:ln>
                <a:solidFill>
                  <a:srgbClr val="3D85C7"/>
                </a:solidFill>
                <a:effectLst/>
                <a:uLnTx/>
                <a:uFillTx/>
                <a:latin typeface="Arial" panose="020B0604020202020204" pitchFamily="34" charset="0"/>
                <a:ea typeface="华文细黑" panose="02010600040101010101" pitchFamily="2" charset="-122"/>
                <a:cs typeface="Arial" panose="020B0604020202020204" pitchFamily="34" charset="0"/>
              </a:endParaRPr>
            </a:p>
          </p:txBody>
        </p:sp>
        <p:sp>
          <p:nvSpPr>
            <p:cNvPr id="21" name="Text Box 12"/>
            <p:cNvSpPr txBox="1"/>
            <p:nvPr/>
          </p:nvSpPr>
          <p:spPr>
            <a:xfrm>
              <a:off x="5808663" y="3041650"/>
              <a:ext cx="2133600" cy="692150"/>
            </a:xfrm>
            <a:prstGeom prst="rect">
              <a:avLst/>
            </a:prstGeom>
            <a:noFill/>
            <a:ln w="9525">
              <a:noFill/>
            </a:ln>
          </p:spPr>
          <p:txBody>
            <a:bodyPr lIns="91080" tIns="45540" rIns="91080" bIns="45540" anchor="ctr">
              <a:spAutoFit/>
            </a:bodyPr>
            <a:lstStyle/>
            <a:p>
              <a:pPr algn="ctr" defTabSz="552450">
                <a:lnSpc>
                  <a:spcPct val="120000"/>
                </a:lnSpc>
              </a:pPr>
              <a:r>
                <a:rPr lang="zh-CN" altLang="en-US" sz="1700" b="1" dirty="0">
                  <a:solidFill>
                    <a:schemeClr val="bg1"/>
                  </a:solidFill>
                  <a:latin typeface="Arial" panose="020B0604020202020204" pitchFamily="34" charset="0"/>
                  <a:ea typeface="华文细黑" panose="02010600040101010101" pitchFamily="2" charset="-122"/>
                </a:rPr>
                <a:t>破坏疏水屏障</a:t>
              </a:r>
            </a:p>
            <a:p>
              <a:pPr algn="ctr" defTabSz="552450">
                <a:lnSpc>
                  <a:spcPct val="120000"/>
                </a:lnSpc>
              </a:pPr>
              <a:r>
                <a:rPr lang="zh-CN" altLang="en-US" sz="1700" b="1" dirty="0">
                  <a:solidFill>
                    <a:schemeClr val="bg1"/>
                  </a:solidFill>
                  <a:latin typeface="Arial" panose="020B0604020202020204" pitchFamily="34" charset="0"/>
                  <a:ea typeface="华文细黑" panose="02010600040101010101" pitchFamily="2" charset="-122"/>
                </a:rPr>
                <a:t>细胞毒性物质释放</a:t>
              </a:r>
            </a:p>
          </p:txBody>
        </p:sp>
        <p:sp>
          <p:nvSpPr>
            <p:cNvPr id="22" name="AutoShape 15"/>
            <p:cNvSpPr/>
            <p:nvPr/>
          </p:nvSpPr>
          <p:spPr>
            <a:xfrm flipV="1">
              <a:off x="7731125" y="3344863"/>
              <a:ext cx="152400" cy="309562"/>
            </a:xfrm>
            <a:prstGeom prst="downArrow">
              <a:avLst>
                <a:gd name="adj1" fmla="val 50000"/>
                <a:gd name="adj2" fmla="val 52125"/>
              </a:avLst>
            </a:prstGeom>
            <a:solidFill>
              <a:srgbClr val="FFC000"/>
            </a:solidFill>
            <a:ln w="9525">
              <a:noFill/>
            </a:ln>
          </p:spPr>
          <p:txBody>
            <a:bodyPr vert="eaVert" lIns="91080" tIns="45540" rIns="91080" bIns="45540" anchor="ctr"/>
            <a:lstStyle/>
            <a:p>
              <a:pPr defTabSz="552450"/>
              <a:endParaRPr lang="zh-CN" altLang="en-US" sz="2100" b="1" dirty="0">
                <a:latin typeface="Arial" panose="020B0604020202020204" pitchFamily="34" charset="0"/>
                <a:ea typeface="华文细黑" panose="02010600040101010101" pitchFamily="2" charset="-122"/>
              </a:endParaRPr>
            </a:p>
          </p:txBody>
        </p:sp>
        <p:sp>
          <p:nvSpPr>
            <p:cNvPr id="23" name="AutoShape 13"/>
            <p:cNvSpPr/>
            <p:nvPr/>
          </p:nvSpPr>
          <p:spPr>
            <a:xfrm>
              <a:off x="2816225" y="4294188"/>
              <a:ext cx="150813" cy="190500"/>
            </a:xfrm>
            <a:prstGeom prst="downArrow">
              <a:avLst>
                <a:gd name="adj1" fmla="val 50000"/>
                <a:gd name="adj2" fmla="val 52608"/>
              </a:avLst>
            </a:prstGeom>
            <a:solidFill>
              <a:srgbClr val="FFC000"/>
            </a:solidFill>
            <a:ln w="9525">
              <a:noFill/>
            </a:ln>
          </p:spPr>
          <p:txBody>
            <a:bodyPr vert="eaVert" lIns="91080" tIns="45540" rIns="91080" bIns="45540" anchor="ctr"/>
            <a:lstStyle/>
            <a:p>
              <a:pPr defTabSz="552450"/>
              <a:endParaRPr lang="zh-CN" altLang="en-US" sz="2100" b="1" dirty="0">
                <a:latin typeface="Arial" panose="020B0604020202020204" pitchFamily="34" charset="0"/>
                <a:ea typeface="华文细黑" panose="02010600040101010101" pitchFamily="2" charset="-122"/>
              </a:endParaRPr>
            </a:p>
          </p:txBody>
        </p:sp>
        <p:sp>
          <p:nvSpPr>
            <p:cNvPr id="24" name="AutoShape 13"/>
            <p:cNvSpPr/>
            <p:nvPr/>
          </p:nvSpPr>
          <p:spPr>
            <a:xfrm>
              <a:off x="3028950" y="5072063"/>
              <a:ext cx="152400" cy="190500"/>
            </a:xfrm>
            <a:prstGeom prst="downArrow">
              <a:avLst>
                <a:gd name="adj1" fmla="val 50000"/>
                <a:gd name="adj2" fmla="val 52060"/>
              </a:avLst>
            </a:prstGeom>
            <a:solidFill>
              <a:srgbClr val="FFC000"/>
            </a:solidFill>
            <a:ln w="9525">
              <a:noFill/>
            </a:ln>
          </p:spPr>
          <p:txBody>
            <a:bodyPr vert="eaVert" lIns="91080" tIns="45540" rIns="91080" bIns="45540" anchor="ctr"/>
            <a:lstStyle/>
            <a:p>
              <a:pPr defTabSz="552450"/>
              <a:endParaRPr lang="zh-CN" altLang="en-US" sz="2100" b="1" dirty="0">
                <a:latin typeface="Arial" panose="020B0604020202020204" pitchFamily="34" charset="0"/>
                <a:ea typeface="华文细黑" panose="02010600040101010101" pitchFamily="2" charset="-122"/>
              </a:endParaRPr>
            </a:p>
          </p:txBody>
        </p:sp>
        <p:sp>
          <p:nvSpPr>
            <p:cNvPr id="25" name="圆角矩形 58"/>
            <p:cNvSpPr>
              <a:spLocks noChangeArrowheads="1"/>
            </p:cNvSpPr>
            <p:nvPr/>
          </p:nvSpPr>
          <p:spPr bwMode="auto">
            <a:xfrm>
              <a:off x="5943600" y="4595813"/>
              <a:ext cx="2174875" cy="533400"/>
            </a:xfrm>
            <a:prstGeom prst="roundRect">
              <a:avLst>
                <a:gd name="adj" fmla="val 16667"/>
              </a:avLst>
            </a:prstGeom>
          </p:spPr>
          <p:style>
            <a:lnRef idx="0">
              <a:schemeClr val="accent1"/>
            </a:lnRef>
            <a:fillRef idx="3">
              <a:schemeClr val="accent1"/>
            </a:fillRef>
            <a:effectRef idx="3">
              <a:schemeClr val="accent1"/>
            </a:effectRef>
            <a:fontRef idx="minor">
              <a:schemeClr val="lt1"/>
            </a:fontRef>
          </p:style>
          <p:txBody>
            <a:bodyPr vert="eaVert" lIns="91080" tIns="45540" rIns="91080" bIns="45540" anchor="ctr"/>
            <a:lstStyle/>
            <a:p>
              <a:pPr marL="0" marR="0" lvl="0" indent="0" algn="l" defTabSz="551815" rtl="0" eaLnBrk="1" fontAlgn="base" latinLnBrk="0" hangingPunct="1">
                <a:lnSpc>
                  <a:spcPct val="100000"/>
                </a:lnSpc>
                <a:spcBef>
                  <a:spcPct val="0"/>
                </a:spcBef>
                <a:spcAft>
                  <a:spcPct val="0"/>
                </a:spcAft>
                <a:buClrTx/>
                <a:buSzTx/>
                <a:buFontTx/>
                <a:buNone/>
                <a:defRPr/>
              </a:pPr>
              <a:endParaRPr kumimoji="0" lang="zh-CN" altLang="en-US" sz="2100" b="1" i="0" u="none" strike="noStrike" kern="1200" cap="none" spc="0" normalizeH="0" baseline="0" noProof="0" dirty="0">
                <a:ln>
                  <a:noFill/>
                </a:ln>
                <a:solidFill>
                  <a:srgbClr val="3D85C7"/>
                </a:solidFill>
                <a:effectLst/>
                <a:uLnTx/>
                <a:uFillTx/>
                <a:latin typeface="+mn-lt"/>
                <a:ea typeface="华文细黑" panose="02010600040101010101" pitchFamily="2" charset="-122"/>
                <a:cs typeface="Arial" panose="020B0604020202020204" pitchFamily="34" charset="0"/>
              </a:endParaRPr>
            </a:p>
          </p:txBody>
        </p:sp>
        <p:sp>
          <p:nvSpPr>
            <p:cNvPr id="26" name="TextBox 59"/>
            <p:cNvSpPr txBox="1"/>
            <p:nvPr/>
          </p:nvSpPr>
          <p:spPr>
            <a:xfrm>
              <a:off x="6116638" y="4686300"/>
              <a:ext cx="1638300" cy="317500"/>
            </a:xfrm>
            <a:prstGeom prst="rect">
              <a:avLst/>
            </a:prstGeom>
            <a:noFill/>
            <a:ln w="9525">
              <a:noFill/>
            </a:ln>
          </p:spPr>
          <p:txBody>
            <a:bodyPr wrap="none" lIns="55172" tIns="27586" rIns="55172" bIns="27586">
              <a:spAutoFit/>
            </a:bodyPr>
            <a:lstStyle/>
            <a:p>
              <a:pPr algn="ctr"/>
              <a:r>
                <a:rPr lang="zh-CN" altLang="en-US" sz="1700" b="1" dirty="0">
                  <a:solidFill>
                    <a:schemeClr val="bg1"/>
                  </a:solidFill>
                  <a:latin typeface="Arial" panose="020B0604020202020204" pitchFamily="34" charset="0"/>
                  <a:ea typeface="华文细黑" panose="02010600040101010101" pitchFamily="2" charset="-122"/>
                </a:rPr>
                <a:t>胃肠道保护作用</a:t>
              </a:r>
            </a:p>
          </p:txBody>
        </p:sp>
        <p:sp>
          <p:nvSpPr>
            <p:cNvPr id="27" name="直角上箭头 26"/>
            <p:cNvSpPr/>
            <p:nvPr/>
          </p:nvSpPr>
          <p:spPr>
            <a:xfrm rot="16200000" flipH="1">
              <a:off x="6146800" y="5324475"/>
              <a:ext cx="962025" cy="571500"/>
            </a:xfrm>
            <a:prstGeom prst="bentUpArrow">
              <a:avLst/>
            </a:prstGeom>
            <a:solidFill>
              <a:srgbClr val="3D85C7"/>
            </a:solidFill>
            <a:ln>
              <a:noFill/>
            </a:ln>
          </p:spPr>
          <p:txBody>
            <a:bodyPr vert="eaVert" lIns="91080" tIns="45540" rIns="91080" bIns="45540" anchor="ctr"/>
            <a:lstStyle/>
            <a:p>
              <a:pPr marL="0" marR="0" lvl="0" indent="0" algn="l" defTabSz="551815" rtl="0" eaLnBrk="1" fontAlgn="base" latinLnBrk="0" hangingPunct="1">
                <a:lnSpc>
                  <a:spcPct val="100000"/>
                </a:lnSpc>
                <a:spcBef>
                  <a:spcPct val="0"/>
                </a:spcBef>
                <a:spcAft>
                  <a:spcPct val="0"/>
                </a:spcAft>
                <a:buClrTx/>
                <a:buSzTx/>
                <a:buFontTx/>
                <a:buNone/>
                <a:defRPr/>
              </a:pPr>
              <a:endParaRPr kumimoji="0" lang="zh-CN" altLang="en-US" sz="2100" b="1" i="0" u="none" strike="noStrike" kern="1200" cap="none" spc="0" normalizeH="0" baseline="0" noProof="0" dirty="0">
                <a:ln>
                  <a:noFill/>
                </a:ln>
                <a:solidFill>
                  <a:srgbClr val="3D85C7"/>
                </a:solidFill>
                <a:effectLst/>
                <a:uLnTx/>
                <a:uFillTx/>
                <a:latin typeface="Arial" panose="020B0604020202020204" pitchFamily="34" charset="0"/>
                <a:ea typeface="华文细黑" panose="02010600040101010101" pitchFamily="2" charset="-122"/>
                <a:cs typeface="Arial" panose="020B0604020202020204" pitchFamily="34" charset="0"/>
              </a:endParaRPr>
            </a:p>
          </p:txBody>
        </p:sp>
        <p:sp>
          <p:nvSpPr>
            <p:cNvPr id="28" name="圆角矩形 68"/>
            <p:cNvSpPr>
              <a:spLocks noChangeArrowheads="1"/>
            </p:cNvSpPr>
            <p:nvPr/>
          </p:nvSpPr>
          <p:spPr bwMode="auto">
            <a:xfrm>
              <a:off x="2790825" y="5664200"/>
              <a:ext cx="3551238" cy="603250"/>
            </a:xfrm>
            <a:prstGeom prst="roundRect">
              <a:avLst>
                <a:gd name="adj" fmla="val 16667"/>
              </a:avLst>
            </a:prstGeom>
          </p:spPr>
          <p:style>
            <a:lnRef idx="0">
              <a:schemeClr val="accent1"/>
            </a:lnRef>
            <a:fillRef idx="3">
              <a:schemeClr val="accent1"/>
            </a:fillRef>
            <a:effectRef idx="3">
              <a:schemeClr val="accent1"/>
            </a:effectRef>
            <a:fontRef idx="minor">
              <a:schemeClr val="lt1"/>
            </a:fontRef>
          </p:style>
          <p:txBody>
            <a:bodyPr vert="eaVert" lIns="91080" tIns="45540" rIns="91080" bIns="45540" anchor="ctr"/>
            <a:lstStyle/>
            <a:p>
              <a:pPr marL="0" marR="0" lvl="0" indent="0" algn="l" defTabSz="551815" rtl="0" eaLnBrk="1" fontAlgn="base" latinLnBrk="0" hangingPunct="1">
                <a:lnSpc>
                  <a:spcPct val="100000"/>
                </a:lnSpc>
                <a:spcBef>
                  <a:spcPct val="0"/>
                </a:spcBef>
                <a:spcAft>
                  <a:spcPct val="0"/>
                </a:spcAft>
                <a:buClrTx/>
                <a:buSzTx/>
                <a:buFontTx/>
                <a:buNone/>
                <a:defRPr/>
              </a:pPr>
              <a:endParaRPr kumimoji="0" lang="zh-CN" altLang="en-US" sz="2100" b="1" i="0" u="none" strike="noStrike" kern="1200" cap="none" spc="0" normalizeH="0" baseline="0" noProof="0" dirty="0">
                <a:ln>
                  <a:noFill/>
                </a:ln>
                <a:solidFill>
                  <a:srgbClr val="3D85C7"/>
                </a:solidFill>
                <a:effectLst/>
                <a:uLnTx/>
                <a:uFillTx/>
                <a:latin typeface="+mn-lt"/>
                <a:ea typeface="华文细黑" panose="02010600040101010101" pitchFamily="2" charset="-122"/>
                <a:cs typeface="Arial" panose="020B0604020202020204" pitchFamily="34" charset="0"/>
              </a:endParaRPr>
            </a:p>
          </p:txBody>
        </p:sp>
        <p:sp>
          <p:nvSpPr>
            <p:cNvPr id="29" name="TextBox 69"/>
            <p:cNvSpPr txBox="1"/>
            <p:nvPr/>
          </p:nvSpPr>
          <p:spPr>
            <a:xfrm>
              <a:off x="3252788" y="5789613"/>
              <a:ext cx="1201737" cy="317500"/>
            </a:xfrm>
            <a:prstGeom prst="rect">
              <a:avLst/>
            </a:prstGeom>
            <a:noFill/>
            <a:ln w="9525">
              <a:noFill/>
            </a:ln>
          </p:spPr>
          <p:txBody>
            <a:bodyPr wrap="none" lIns="55172" tIns="27586" rIns="55172" bIns="27586">
              <a:spAutoFit/>
            </a:bodyPr>
            <a:lstStyle/>
            <a:p>
              <a:pPr algn="ctr"/>
              <a:r>
                <a:rPr lang="zh-CN" altLang="en-US" sz="1700" b="1" dirty="0">
                  <a:solidFill>
                    <a:schemeClr val="bg1"/>
                  </a:solidFill>
                  <a:latin typeface="Arial" panose="020B0604020202020204" pitchFamily="34" charset="0"/>
                  <a:ea typeface="华文细黑" panose="02010600040101010101" pitchFamily="2" charset="-122"/>
                </a:rPr>
                <a:t>胃肠道损伤</a:t>
              </a:r>
            </a:p>
          </p:txBody>
        </p:sp>
        <p:sp>
          <p:nvSpPr>
            <p:cNvPr id="30" name="直角上箭头 29"/>
            <p:cNvSpPr/>
            <p:nvPr/>
          </p:nvSpPr>
          <p:spPr>
            <a:xfrm rot="16200000" flipH="1" flipV="1">
              <a:off x="2195513" y="5497513"/>
              <a:ext cx="669925" cy="517525"/>
            </a:xfrm>
            <a:prstGeom prst="bentUpArrow">
              <a:avLst/>
            </a:prstGeom>
            <a:solidFill>
              <a:srgbClr val="3D85C7"/>
            </a:solidFill>
            <a:ln>
              <a:noFill/>
            </a:ln>
          </p:spPr>
          <p:txBody>
            <a:bodyPr vert="eaVert" lIns="91080" tIns="45540" rIns="91080" bIns="45540" anchor="ctr"/>
            <a:lstStyle/>
            <a:p>
              <a:pPr marL="0" marR="0" lvl="0" indent="0" algn="l" defTabSz="551815" rtl="0" eaLnBrk="1" fontAlgn="base" latinLnBrk="0" hangingPunct="1">
                <a:lnSpc>
                  <a:spcPct val="100000"/>
                </a:lnSpc>
                <a:spcBef>
                  <a:spcPct val="0"/>
                </a:spcBef>
                <a:spcAft>
                  <a:spcPct val="0"/>
                </a:spcAft>
                <a:buClrTx/>
                <a:buSzTx/>
                <a:buFontTx/>
                <a:buNone/>
                <a:defRPr/>
              </a:pPr>
              <a:endParaRPr kumimoji="0" lang="zh-CN" altLang="en-US" sz="2100" b="1" i="0" u="none" strike="noStrike" kern="1200" cap="none" spc="0" normalizeH="0" baseline="0" noProof="0" dirty="0">
                <a:ln>
                  <a:noFill/>
                </a:ln>
                <a:solidFill>
                  <a:srgbClr val="3D85C7"/>
                </a:solidFill>
                <a:effectLst/>
                <a:uLnTx/>
                <a:uFillTx/>
                <a:latin typeface="Arial" panose="020B0604020202020204" pitchFamily="34" charset="0"/>
                <a:ea typeface="华文细黑" panose="02010600040101010101" pitchFamily="2" charset="-122"/>
                <a:cs typeface="Arial" panose="020B0604020202020204" pitchFamily="34" charset="0"/>
              </a:endParaRPr>
            </a:p>
          </p:txBody>
        </p:sp>
        <p:sp>
          <p:nvSpPr>
            <p:cNvPr id="31" name="直角上箭头 30"/>
            <p:cNvSpPr/>
            <p:nvPr/>
          </p:nvSpPr>
          <p:spPr>
            <a:xfrm flipV="1">
              <a:off x="6264275" y="1444625"/>
              <a:ext cx="641350" cy="652463"/>
            </a:xfrm>
            <a:prstGeom prst="bentUpArrow">
              <a:avLst/>
            </a:prstGeom>
            <a:solidFill>
              <a:srgbClr val="3D85C7"/>
            </a:solidFill>
            <a:ln>
              <a:noFill/>
            </a:ln>
          </p:spPr>
          <p:txBody>
            <a:bodyPr vert="eaVert" lIns="91080" tIns="45540" rIns="91080" bIns="45540" anchor="ctr"/>
            <a:lstStyle/>
            <a:p>
              <a:pPr marL="0" marR="0" lvl="0" indent="0" algn="l" defTabSz="551815" rtl="0" eaLnBrk="1" fontAlgn="base" latinLnBrk="0" hangingPunct="1">
                <a:lnSpc>
                  <a:spcPct val="100000"/>
                </a:lnSpc>
                <a:spcBef>
                  <a:spcPct val="0"/>
                </a:spcBef>
                <a:spcAft>
                  <a:spcPct val="0"/>
                </a:spcAft>
                <a:buClrTx/>
                <a:buSzTx/>
                <a:buFontTx/>
                <a:buNone/>
                <a:defRPr/>
              </a:pPr>
              <a:endParaRPr kumimoji="0" lang="zh-CN" altLang="en-US" sz="2100" b="1" i="0" u="none" strike="noStrike" kern="1200" cap="none" spc="0" normalizeH="0" baseline="0" noProof="0" dirty="0">
                <a:ln>
                  <a:noFill/>
                </a:ln>
                <a:solidFill>
                  <a:srgbClr val="3D85C7"/>
                </a:solidFill>
                <a:effectLst/>
                <a:uLnTx/>
                <a:uFillTx/>
                <a:latin typeface="Arial" panose="020B0604020202020204" pitchFamily="34" charset="0"/>
                <a:ea typeface="华文细黑" panose="02010600040101010101" pitchFamily="2" charset="-122"/>
                <a:cs typeface="Arial" panose="020B0604020202020204" pitchFamily="34" charset="0"/>
              </a:endParaRPr>
            </a:p>
          </p:txBody>
        </p:sp>
        <p:sp>
          <p:nvSpPr>
            <p:cNvPr id="32" name="直角上箭头 31"/>
            <p:cNvSpPr/>
            <p:nvPr/>
          </p:nvSpPr>
          <p:spPr>
            <a:xfrm flipH="1" flipV="1">
              <a:off x="2271713" y="1444625"/>
              <a:ext cx="509588" cy="650875"/>
            </a:xfrm>
            <a:prstGeom prst="bentUpArrow">
              <a:avLst/>
            </a:prstGeom>
            <a:solidFill>
              <a:srgbClr val="3D85C7"/>
            </a:solidFill>
            <a:ln>
              <a:noFill/>
            </a:ln>
          </p:spPr>
          <p:txBody>
            <a:bodyPr vert="eaVert" lIns="91080" tIns="45540" rIns="91080" bIns="45540" anchor="ctr"/>
            <a:lstStyle/>
            <a:p>
              <a:pPr marL="0" marR="0" lvl="0" indent="0" algn="l" defTabSz="551815" rtl="0" eaLnBrk="1" fontAlgn="base" latinLnBrk="0" hangingPunct="1">
                <a:lnSpc>
                  <a:spcPct val="100000"/>
                </a:lnSpc>
                <a:spcBef>
                  <a:spcPct val="0"/>
                </a:spcBef>
                <a:spcAft>
                  <a:spcPct val="0"/>
                </a:spcAft>
                <a:buClrTx/>
                <a:buSzTx/>
                <a:buFontTx/>
                <a:buNone/>
                <a:defRPr/>
              </a:pPr>
              <a:endParaRPr kumimoji="0" lang="zh-CN" altLang="en-US" sz="2100" b="1" i="0" u="none" strike="noStrike" kern="1200" cap="none" spc="0" normalizeH="0" baseline="0" noProof="0" dirty="0">
                <a:ln>
                  <a:noFill/>
                </a:ln>
                <a:solidFill>
                  <a:srgbClr val="3D85C7"/>
                </a:solidFill>
                <a:effectLst/>
                <a:uLnTx/>
                <a:uFillTx/>
                <a:latin typeface="Arial" panose="020B0604020202020204" pitchFamily="34" charset="0"/>
                <a:ea typeface="华文细黑" panose="02010600040101010101" pitchFamily="2" charset="-122"/>
                <a:cs typeface="Arial" panose="020B0604020202020204" pitchFamily="34" charset="0"/>
              </a:endParaRPr>
            </a:p>
          </p:txBody>
        </p:sp>
        <p:sp>
          <p:nvSpPr>
            <p:cNvPr id="33" name="AutoShape 13"/>
            <p:cNvSpPr/>
            <p:nvPr/>
          </p:nvSpPr>
          <p:spPr>
            <a:xfrm>
              <a:off x="2735263" y="3278188"/>
              <a:ext cx="152400" cy="188912"/>
            </a:xfrm>
            <a:prstGeom prst="downArrow">
              <a:avLst>
                <a:gd name="adj1" fmla="val 50000"/>
                <a:gd name="adj2" fmla="val 51626"/>
              </a:avLst>
            </a:prstGeom>
            <a:solidFill>
              <a:srgbClr val="FFC000"/>
            </a:solidFill>
            <a:ln w="9525">
              <a:noFill/>
            </a:ln>
          </p:spPr>
          <p:txBody>
            <a:bodyPr vert="eaVert" lIns="91080" tIns="45540" rIns="91080" bIns="45540" anchor="ctr"/>
            <a:lstStyle/>
            <a:p>
              <a:pPr defTabSz="552450"/>
              <a:endParaRPr lang="zh-CN" altLang="en-US" sz="2100" b="1" dirty="0">
                <a:latin typeface="Arial" panose="020B0604020202020204" pitchFamily="34" charset="0"/>
                <a:ea typeface="华文细黑" panose="02010600040101010101" pitchFamily="2" charset="-122"/>
              </a:endParaRPr>
            </a:p>
          </p:txBody>
        </p:sp>
        <p:pic>
          <p:nvPicPr>
            <p:cNvPr id="34" name="Picture 33" descr="C:\Users\Administrator\Desktop\图片1.png"/>
            <p:cNvPicPr>
              <a:picLocks noChangeAspect="1"/>
            </p:cNvPicPr>
            <p:nvPr/>
          </p:nvPicPr>
          <p:blipFill>
            <a:blip r:embed="rId3"/>
            <a:stretch>
              <a:fillRect/>
            </a:stretch>
          </p:blipFill>
          <p:spPr>
            <a:xfrm>
              <a:off x="4741863" y="5072063"/>
              <a:ext cx="1209675" cy="1214437"/>
            </a:xfrm>
            <a:prstGeom prst="rect">
              <a:avLst/>
            </a:prstGeom>
            <a:noFill/>
            <a:ln w="9525">
              <a:noFill/>
            </a:ln>
          </p:spPr>
        </p:pic>
        <p:sp>
          <p:nvSpPr>
            <p:cNvPr id="35" name="圆角矩形 3"/>
            <p:cNvSpPr>
              <a:spLocks noChangeArrowheads="1"/>
            </p:cNvSpPr>
            <p:nvPr/>
          </p:nvSpPr>
          <p:spPr bwMode="auto">
            <a:xfrm>
              <a:off x="2790825" y="1241425"/>
              <a:ext cx="3549650" cy="677863"/>
            </a:xfrm>
            <a:prstGeom prst="roundRect">
              <a:avLst>
                <a:gd name="adj" fmla="val 16667"/>
              </a:avLst>
            </a:prstGeom>
          </p:spPr>
          <p:style>
            <a:lnRef idx="0">
              <a:schemeClr val="accent1"/>
            </a:lnRef>
            <a:fillRef idx="3">
              <a:schemeClr val="accent1"/>
            </a:fillRef>
            <a:effectRef idx="3">
              <a:schemeClr val="accent1"/>
            </a:effectRef>
            <a:fontRef idx="minor">
              <a:schemeClr val="lt1"/>
            </a:fontRef>
          </p:style>
          <p:txBody>
            <a:bodyPr vert="eaVert" lIns="91080" tIns="45540" rIns="91080" bIns="45540" anchor="ctr"/>
            <a:lstStyle/>
            <a:p>
              <a:pPr marL="0" marR="0" lvl="0" indent="0" algn="l" defTabSz="551815" rtl="0" eaLnBrk="1" fontAlgn="base" latinLnBrk="0" hangingPunct="1">
                <a:lnSpc>
                  <a:spcPct val="100000"/>
                </a:lnSpc>
                <a:spcBef>
                  <a:spcPct val="0"/>
                </a:spcBef>
                <a:spcAft>
                  <a:spcPct val="0"/>
                </a:spcAft>
                <a:buClrTx/>
                <a:buSzTx/>
                <a:buFontTx/>
                <a:buNone/>
                <a:defRPr/>
              </a:pPr>
              <a:endParaRPr kumimoji="0" lang="zh-CN" altLang="en-US" sz="2100" b="1" i="0" u="none" strike="noStrike" kern="1200" cap="none" spc="0" normalizeH="0" baseline="0" noProof="0" dirty="0">
                <a:ln>
                  <a:noFill/>
                </a:ln>
                <a:solidFill>
                  <a:srgbClr val="3D85C7"/>
                </a:solidFill>
                <a:effectLst/>
                <a:uLnTx/>
                <a:uFillTx/>
                <a:latin typeface="+mn-lt"/>
                <a:ea typeface="华文细黑" panose="02010600040101010101" pitchFamily="2" charset="-122"/>
                <a:cs typeface="Arial" panose="020B0604020202020204" pitchFamily="34" charset="0"/>
              </a:endParaRPr>
            </a:p>
          </p:txBody>
        </p:sp>
        <p:sp>
          <p:nvSpPr>
            <p:cNvPr id="36" name="Text Box 10"/>
            <p:cNvSpPr txBox="1"/>
            <p:nvPr/>
          </p:nvSpPr>
          <p:spPr>
            <a:xfrm>
              <a:off x="3252788" y="1382713"/>
              <a:ext cx="2047875" cy="372693"/>
            </a:xfrm>
            <a:prstGeom prst="rect">
              <a:avLst/>
            </a:prstGeom>
            <a:noFill/>
            <a:ln w="9525">
              <a:noFill/>
            </a:ln>
          </p:spPr>
          <p:txBody>
            <a:bodyPr lIns="91080" tIns="45540" rIns="91080" bIns="45540" anchor="ctr">
              <a:spAutoFit/>
            </a:bodyPr>
            <a:lstStyle/>
            <a:p>
              <a:pPr defTabSz="552450"/>
              <a:r>
                <a:rPr lang="zh-CN" altLang="en-US" sz="1600" dirty="0">
                  <a:solidFill>
                    <a:schemeClr val="bg1"/>
                  </a:solidFill>
                  <a:latin typeface="微软雅黑" panose="020B0503020204020204" pitchFamily="34" charset="-122"/>
                  <a:ea typeface="微软雅黑" panose="020B0503020204020204" pitchFamily="34" charset="-122"/>
                  <a:sym typeface="+mn-ea"/>
                </a:rPr>
                <a:t>NSAID</a:t>
              </a:r>
              <a:r>
                <a:rPr lang="en-US" altLang="zh-CN" sz="1600" dirty="0">
                  <a:solidFill>
                    <a:schemeClr val="bg1"/>
                  </a:solidFill>
                  <a:latin typeface="微软雅黑" panose="020B0503020204020204" pitchFamily="34" charset="-122"/>
                  <a:ea typeface="微软雅黑" panose="020B0503020204020204" pitchFamily="34" charset="-122"/>
                  <a:sym typeface="+mn-ea"/>
                </a:rPr>
                <a:t>s</a:t>
              </a:r>
              <a:r>
                <a:rPr lang="zh-CN" altLang="en-US" sz="1700" b="1" dirty="0">
                  <a:solidFill>
                    <a:schemeClr val="bg1"/>
                  </a:solidFill>
                  <a:latin typeface="Arial" panose="020B0604020202020204" pitchFamily="34" charset="0"/>
                  <a:ea typeface="华文细黑" panose="02010600040101010101" pitchFamily="2" charset="-122"/>
                </a:rPr>
                <a:t>缓慢释放</a:t>
              </a:r>
            </a:p>
          </p:txBody>
        </p:sp>
        <p:pic>
          <p:nvPicPr>
            <p:cNvPr id="37" name="Picture 32" descr="E:\1 high-med\日常工作\雷贝拉唑：牵手抗\牵手  小药丸\胃.png"/>
            <p:cNvPicPr>
              <a:picLocks noChangeAspect="1"/>
            </p:cNvPicPr>
            <p:nvPr/>
          </p:nvPicPr>
          <p:blipFill>
            <a:blip r:embed="rId4"/>
            <a:stretch>
              <a:fillRect/>
            </a:stretch>
          </p:blipFill>
          <p:spPr>
            <a:xfrm>
              <a:off x="4824413" y="1306513"/>
              <a:ext cx="881062" cy="1198562"/>
            </a:xfrm>
            <a:prstGeom prst="rect">
              <a:avLst/>
            </a:prstGeom>
            <a:noFill/>
            <a:ln w="9525">
              <a:noFill/>
            </a:ln>
          </p:spPr>
        </p:pic>
        <p:sp>
          <p:nvSpPr>
            <p:cNvPr id="38" name="矩形 3"/>
            <p:cNvSpPr/>
            <p:nvPr/>
          </p:nvSpPr>
          <p:spPr>
            <a:xfrm>
              <a:off x="7121525" y="1444625"/>
              <a:ext cx="1085850" cy="347663"/>
            </a:xfrm>
            <a:prstGeom prst="rect">
              <a:avLst/>
            </a:prstGeom>
            <a:noFill/>
            <a:ln w="9525">
              <a:noFill/>
            </a:ln>
          </p:spPr>
          <p:txBody>
            <a:bodyPr wrap="none" lIns="55172" tIns="27586" rIns="55172" bIns="27586">
              <a:spAutoFit/>
            </a:bodyPr>
            <a:lstStyle/>
            <a:p>
              <a:pPr eaLnBrk="0" hangingPunct="0"/>
              <a:r>
                <a:rPr lang="zh-CN" altLang="en-US" sz="1900" b="1" dirty="0">
                  <a:latin typeface="Arial" panose="020B0604020202020204" pitchFamily="34" charset="0"/>
                  <a:ea typeface="华文细黑" panose="02010600040101010101" pitchFamily="2" charset="-122"/>
                </a:rPr>
                <a:t>局部作用</a:t>
              </a:r>
              <a:endParaRPr lang="zh-CN" altLang="en-US" b="1" dirty="0">
                <a:latin typeface="Arial" panose="020B0604020202020204" pitchFamily="34" charset="0"/>
                <a:ea typeface="华文细黑" panose="02010600040101010101" pitchFamily="2" charset="-122"/>
              </a:endParaRPr>
            </a:p>
          </p:txBody>
        </p:sp>
        <p:sp>
          <p:nvSpPr>
            <p:cNvPr id="39" name="矩形 35"/>
            <p:cNvSpPr/>
            <p:nvPr/>
          </p:nvSpPr>
          <p:spPr>
            <a:xfrm>
              <a:off x="1123950" y="1444625"/>
              <a:ext cx="1085850" cy="347663"/>
            </a:xfrm>
            <a:prstGeom prst="rect">
              <a:avLst/>
            </a:prstGeom>
            <a:noFill/>
            <a:ln w="9525">
              <a:noFill/>
            </a:ln>
          </p:spPr>
          <p:txBody>
            <a:bodyPr wrap="none" lIns="55172" tIns="27586" rIns="55172" bIns="27586">
              <a:spAutoFit/>
            </a:bodyPr>
            <a:lstStyle/>
            <a:p>
              <a:pPr eaLnBrk="0" hangingPunct="0"/>
              <a:r>
                <a:rPr lang="zh-CN" altLang="en-US" sz="1900" b="1" dirty="0">
                  <a:latin typeface="Arial" panose="020B0604020202020204" pitchFamily="34" charset="0"/>
                  <a:ea typeface="华文细黑" panose="02010600040101010101" pitchFamily="2" charset="-122"/>
                </a:rPr>
                <a:t>全身作用</a:t>
              </a:r>
              <a:endParaRPr lang="zh-CN" altLang="en-US" b="1" dirty="0">
                <a:latin typeface="Arial" panose="020B0604020202020204" pitchFamily="34" charset="0"/>
                <a:ea typeface="华文细黑" panose="02010600040101010101" pitchFamily="2" charset="-122"/>
              </a:endParaRPr>
            </a:p>
          </p:txBody>
        </p:sp>
        <p:sp>
          <p:nvSpPr>
            <p:cNvPr id="40" name="AutoShape 13"/>
            <p:cNvSpPr/>
            <p:nvPr/>
          </p:nvSpPr>
          <p:spPr>
            <a:xfrm>
              <a:off x="7732713" y="4778375"/>
              <a:ext cx="150812" cy="190500"/>
            </a:xfrm>
            <a:prstGeom prst="downArrow">
              <a:avLst>
                <a:gd name="adj1" fmla="val 50000"/>
                <a:gd name="adj2" fmla="val 52608"/>
              </a:avLst>
            </a:prstGeom>
            <a:solidFill>
              <a:srgbClr val="FFC000"/>
            </a:solidFill>
            <a:ln w="9525">
              <a:noFill/>
            </a:ln>
          </p:spPr>
          <p:txBody>
            <a:bodyPr vert="eaVert" lIns="91080" tIns="45540" rIns="91080" bIns="45540" anchor="ctr"/>
            <a:lstStyle/>
            <a:p>
              <a:pPr defTabSz="552450"/>
              <a:endParaRPr lang="zh-CN" altLang="en-US" sz="2100" b="1" dirty="0">
                <a:latin typeface="Arial" panose="020B0604020202020204" pitchFamily="34" charset="0"/>
                <a:ea typeface="华文细黑" panose="02010600040101010101" pitchFamily="2" charset="-122"/>
              </a:endParaRPr>
            </a:p>
          </p:txBody>
        </p:sp>
      </p:gr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1" name="文本占位符 329730"/>
          <p:cNvSpPr>
            <a:spLocks noGrp="1"/>
          </p:cNvSpPr>
          <p:nvPr>
            <p:ph idx="1"/>
          </p:nvPr>
        </p:nvSpPr>
        <p:spPr>
          <a:xfrm>
            <a:off x="285720" y="1357298"/>
            <a:ext cx="8715404" cy="4429156"/>
          </a:xfrm>
        </p:spPr>
        <p:txBody>
          <a:bodyPr vert="horz" lIns="91440" tIns="45720" rIns="91440" bIns="45720" rtlCol="0">
            <a:normAutofit/>
          </a:bodyPr>
          <a:lstStyle/>
          <a:p>
            <a:pPr marL="0" indent="0">
              <a:lnSpc>
                <a:spcPct val="200000"/>
              </a:lnSpc>
              <a:spcBef>
                <a:spcPct val="50000"/>
              </a:spcBef>
              <a:buClr>
                <a:srgbClr val="000066"/>
              </a:buClr>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H．pylori感染为消化性溃疡重要的发病原因和复发因素之一</a:t>
            </a:r>
          </a:p>
          <a:p>
            <a:pPr marL="0" indent="0">
              <a:lnSpc>
                <a:spcPct val="150000"/>
              </a:lnSpc>
              <a:spcBef>
                <a:spcPct val="50000"/>
              </a:spcBef>
              <a:buClr>
                <a:srgbClr val="000066"/>
              </a:buClr>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NSAID</a:t>
            </a:r>
            <a:r>
              <a:rPr lang="en-US" altLang="zh-CN" sz="2000" dirty="0">
                <a:latin typeface="微软雅黑" panose="020B0503020204020204" pitchFamily="34" charset="-122"/>
                <a:ea typeface="微软雅黑" panose="020B0503020204020204" pitchFamily="34" charset="-122"/>
                <a:sym typeface="+mn-ea"/>
              </a:rPr>
              <a:t>s</a:t>
            </a:r>
            <a:r>
              <a:rPr lang="zh-CN" altLang="en-US" sz="2000" dirty="0">
                <a:latin typeface="微软雅黑" panose="020B0503020204020204" pitchFamily="34" charset="-122"/>
                <a:ea typeface="微软雅黑" panose="020B0503020204020204" pitchFamily="34" charset="-122"/>
                <a:sym typeface="+mn-ea"/>
              </a:rPr>
              <a:t>是消化性溃疡的主要病因之一，而且在上消化道出血中起重要作用</a:t>
            </a:r>
          </a:p>
          <a:p>
            <a:pPr marL="0" indent="0">
              <a:lnSpc>
                <a:spcPct val="200000"/>
              </a:lnSpc>
              <a:spcBef>
                <a:spcPct val="50000"/>
              </a:spcBef>
              <a:buClr>
                <a:srgbClr val="000066"/>
              </a:buClr>
              <a:buFont typeface="Wingdings" pitchFamily="2" charset="2"/>
              <a:buChar char="l"/>
            </a:pPr>
            <a:r>
              <a:rPr lang="zh-CN" altLang="en-US" sz="2000" b="1" dirty="0">
                <a:solidFill>
                  <a:srgbClr val="FF0000"/>
                </a:solidFill>
                <a:latin typeface="微软雅黑" panose="020B0503020204020204" pitchFamily="34" charset="-122"/>
                <a:ea typeface="微软雅黑" panose="020B0503020204020204" pitchFamily="34" charset="-122"/>
                <a:sym typeface="+mn-ea"/>
              </a:rPr>
              <a:t>其他药物，如糖皮质激素和抗凝药的广泛使用，尤其是抗血小板药物，如噻吩吡啶类药物氯吡格雷等</a:t>
            </a:r>
          </a:p>
          <a:p>
            <a:pPr marL="0" indent="0">
              <a:lnSpc>
                <a:spcPct val="200000"/>
              </a:lnSpc>
              <a:spcBef>
                <a:spcPct val="50000"/>
              </a:spcBef>
              <a:buClr>
                <a:srgbClr val="000066"/>
              </a:buClr>
              <a:buFont typeface="Wingdings" pitchFamily="2" charset="2"/>
              <a:buChar char="l"/>
            </a:pPr>
            <a:r>
              <a:rPr lang="zh-CN" altLang="en-US" sz="2000" b="1" dirty="0">
                <a:solidFill>
                  <a:srgbClr val="FF0000"/>
                </a:solidFill>
                <a:latin typeface="微软雅黑" panose="020B0503020204020204" pitchFamily="34" charset="-122"/>
                <a:ea typeface="微软雅黑" panose="020B0503020204020204" pitchFamily="34" charset="-122"/>
                <a:sym typeface="+mn-ea"/>
              </a:rPr>
              <a:t>吸烟、饮食因素、遗传、应激与心理因素</a:t>
            </a:r>
          </a:p>
        </p:txBody>
      </p:sp>
      <p:sp>
        <p:nvSpPr>
          <p:cNvPr id="4" name="矩形 3"/>
          <p:cNvSpPr/>
          <p:nvPr/>
        </p:nvSpPr>
        <p:spPr>
          <a:xfrm>
            <a:off x="-357222" y="5532298"/>
            <a:ext cx="9358346" cy="397032"/>
          </a:xfrm>
          <a:prstGeom prst="rect">
            <a:avLst/>
          </a:prstGeom>
        </p:spPr>
        <p:txBody>
          <a:bodyPr wrap="square">
            <a:spAutoFit/>
          </a:bodyPr>
          <a:lstStyle/>
          <a:p>
            <a:pPr lvl="1" algn="r">
              <a:lnSpc>
                <a:spcPct val="110000"/>
              </a:lnSpc>
            </a:pPr>
            <a:r>
              <a:rPr lang="zh-CN" altLang="en-US" b="1" dirty="0">
                <a:latin typeface="微软雅黑" panose="020B0503020204020204" pitchFamily="34" charset="-122"/>
                <a:ea typeface="微软雅黑" panose="020B0503020204020204" pitchFamily="34" charset="-122"/>
                <a:sym typeface="+mn-ea"/>
              </a:rPr>
              <a:t>消化性溃疡诊断和治疗规范（2016年，西安）中华消化杂志 </a:t>
            </a:r>
            <a:r>
              <a:rPr lang="en-US" altLang="zh-CN" b="1" dirty="0">
                <a:latin typeface="微软雅黑" panose="020B0503020204020204" pitchFamily="34" charset="-122"/>
                <a:ea typeface="微软雅黑" panose="020B0503020204020204" pitchFamily="34" charset="-122"/>
                <a:sym typeface="+mn-ea"/>
              </a:rPr>
              <a:t>2016</a:t>
            </a:r>
            <a:r>
              <a:rPr lang="zh-CN" altLang="en-US" b="1" dirty="0">
                <a:latin typeface="微软雅黑" panose="020B0503020204020204" pitchFamily="34" charset="-122"/>
                <a:ea typeface="微软雅黑" panose="020B0503020204020204" pitchFamily="34" charset="-122"/>
                <a:sym typeface="+mn-ea"/>
              </a:rPr>
              <a:t>年</a:t>
            </a:r>
            <a:r>
              <a:rPr lang="en-US" altLang="zh-CN" b="1" dirty="0">
                <a:latin typeface="微软雅黑" panose="020B0503020204020204" pitchFamily="34" charset="-122"/>
                <a:ea typeface="微软雅黑" panose="020B0503020204020204" pitchFamily="34" charset="-122"/>
                <a:sym typeface="+mn-ea"/>
              </a:rPr>
              <a:t>8</a:t>
            </a:r>
            <a:r>
              <a:rPr lang="zh-CN" altLang="en-US" b="1" dirty="0">
                <a:latin typeface="微软雅黑" panose="020B0503020204020204" pitchFamily="34" charset="-122"/>
                <a:ea typeface="微软雅黑" panose="020B0503020204020204" pitchFamily="34" charset="-122"/>
                <a:sym typeface="+mn-ea"/>
              </a:rPr>
              <a:t>月第</a:t>
            </a:r>
            <a:r>
              <a:rPr lang="en-US" altLang="zh-CN" b="1" dirty="0">
                <a:latin typeface="微软雅黑" panose="020B0503020204020204" pitchFamily="34" charset="-122"/>
                <a:ea typeface="微软雅黑" panose="020B0503020204020204" pitchFamily="34" charset="-122"/>
                <a:sym typeface="+mn-ea"/>
              </a:rPr>
              <a:t>36</a:t>
            </a:r>
            <a:r>
              <a:rPr lang="zh-CN" altLang="en-US" b="1" dirty="0">
                <a:latin typeface="微软雅黑" panose="020B0503020204020204" pitchFamily="34" charset="-122"/>
                <a:ea typeface="微软雅黑" panose="020B0503020204020204" pitchFamily="34" charset="-122"/>
                <a:sym typeface="+mn-ea"/>
              </a:rPr>
              <a:t>卷第</a:t>
            </a:r>
            <a:r>
              <a:rPr lang="en-US" altLang="zh-CN" b="1" dirty="0">
                <a:latin typeface="微软雅黑" panose="020B0503020204020204" pitchFamily="34" charset="-122"/>
                <a:ea typeface="微软雅黑" panose="020B0503020204020204" pitchFamily="34" charset="-122"/>
                <a:sym typeface="+mn-ea"/>
              </a:rPr>
              <a:t>8</a:t>
            </a:r>
            <a:r>
              <a:rPr lang="zh-CN" altLang="en-US" b="1" dirty="0">
                <a:latin typeface="微软雅黑" panose="020B0503020204020204" pitchFamily="34" charset="-122"/>
                <a:ea typeface="微软雅黑" panose="020B0503020204020204" pitchFamily="34" charset="-122"/>
                <a:sym typeface="+mn-ea"/>
              </a:rPr>
              <a:t>期</a:t>
            </a:r>
          </a:p>
        </p:txBody>
      </p:sp>
      <p:sp>
        <p:nvSpPr>
          <p:cNvPr id="5" name="标题 1"/>
          <p:cNvSpPr txBox="1">
            <a:spLocks/>
          </p:cNvSpPr>
          <p:nvPr/>
        </p:nvSpPr>
        <p:spPr>
          <a:xfrm>
            <a:off x="755576" y="188640"/>
            <a:ext cx="7886700" cy="597861"/>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zh-CN" altLang="en-US" sz="2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rPr>
              <a:t>病因</a:t>
            </a:r>
            <a:endParaRPr kumimoji="0" lang="zh-CN" sz="2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j-cs"/>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55576" y="188640"/>
            <a:ext cx="7886700" cy="597861"/>
          </a:xfrm>
        </p:spPr>
        <p:txBody>
          <a:bodyPr>
            <a:normAutofit/>
          </a:bodyPr>
          <a:lstStyle/>
          <a:p>
            <a:r>
              <a:rPr lang="zh-CN" sz="2800" b="1" dirty="0">
                <a:latin typeface="微软雅黑" panose="020B0503020204020204" pitchFamily="34" charset="-122"/>
                <a:ea typeface="微软雅黑" panose="020B0503020204020204" pitchFamily="34" charset="-122"/>
              </a:rPr>
              <a:t>消化性溃疡</a:t>
            </a:r>
            <a:r>
              <a:rPr lang="en-US" altLang="zh-CN" sz="2800" b="1" dirty="0">
                <a:latin typeface="微软雅黑" panose="020B0503020204020204" pitchFamily="34" charset="-122"/>
                <a:ea typeface="微软雅黑" panose="020B0503020204020204" pitchFamily="34" charset="-122"/>
              </a:rPr>
              <a:t>(Peptic Ulcer)</a:t>
            </a:r>
          </a:p>
        </p:txBody>
      </p:sp>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pic>
        <p:nvPicPr>
          <p:cNvPr id="192516" name="图片 192515" descr="stomach-disease-or-trauma"/>
          <p:cNvPicPr>
            <a:picLocks noChangeAspect="1"/>
          </p:cNvPicPr>
          <p:nvPr>
            <p:custDataLst>
              <p:tags r:id="rId1"/>
            </p:custDataLst>
          </p:nvPr>
        </p:nvPicPr>
        <p:blipFill>
          <a:blip r:embed="rId4">
            <a:lum bright="6000" contrast="24000"/>
          </a:blip>
          <a:srcRect l="1666" t="8333" r="36667" b="14583"/>
          <a:stretch>
            <a:fillRect/>
          </a:stretch>
        </p:blipFill>
        <p:spPr>
          <a:xfrm>
            <a:off x="6133465" y="4025265"/>
            <a:ext cx="2508885" cy="2508885"/>
          </a:xfrm>
          <a:prstGeom prst="rect">
            <a:avLst/>
          </a:prstGeom>
          <a:noFill/>
          <a:ln w="9525">
            <a:noFill/>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2"/>
          <p:cNvSpPr txBox="1">
            <a:spLocks noChangeArrowheads="1"/>
          </p:cNvSpPr>
          <p:nvPr/>
        </p:nvSpPr>
        <p:spPr bwMode="auto">
          <a:xfrm>
            <a:off x="767715" y="280670"/>
            <a:ext cx="5595620" cy="523220"/>
          </a:xfrm>
          <a:prstGeom prst="rect">
            <a:avLst/>
          </a:prstGeom>
          <a:noFill/>
          <a:ln>
            <a:noFill/>
          </a:ln>
        </p:spPr>
        <p:txBody>
          <a:bodyPr wrap="square">
            <a:spAutoFit/>
          </a:bodyPr>
          <a:lstStyle>
            <a:lvl1pPr/>
            <a:lvl2pPr marL="742950" indent="-285750"/>
            <a:lvl3pPr/>
            <a:lvl4pPr/>
            <a:lvl5pPr/>
            <a:lvl6pPr/>
            <a:lvl7pPr/>
            <a:lvl8pPr/>
            <a:lvl9pPr/>
          </a:lstStyle>
          <a:p>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诊断方法</a:t>
            </a:r>
          </a:p>
        </p:txBody>
      </p:sp>
      <p:sp>
        <p:nvSpPr>
          <p:cNvPr id="11" name="文本框 10"/>
          <p:cNvSpPr txBox="1"/>
          <p:nvPr/>
        </p:nvSpPr>
        <p:spPr>
          <a:xfrm>
            <a:off x="571500" y="1229360"/>
            <a:ext cx="7825105" cy="3207032"/>
          </a:xfrm>
          <a:prstGeom prst="rect">
            <a:avLst/>
          </a:prstGeom>
          <a:noFill/>
        </p:spPr>
        <p:txBody>
          <a:bodyPr wrap="square" rtlCol="0" anchor="t">
            <a:spAutoFit/>
          </a:bodyPr>
          <a:lstStyle/>
          <a:p>
            <a:pPr eaLnBrk="1" hangingPunct="1">
              <a:lnSpc>
                <a:spcPct val="22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sym typeface="+mn-ea"/>
              </a:rPr>
              <a:t>胃镜</a:t>
            </a:r>
            <a:r>
              <a:rPr lang="en-US" altLang="zh-CN" sz="2400" dirty="0">
                <a:latin typeface="微软雅黑" panose="020B0503020204020204" pitchFamily="34" charset="-122"/>
                <a:ea typeface="微软雅黑" panose="020B0503020204020204" pitchFamily="34" charset="-122"/>
                <a:sym typeface="+mn-ea"/>
              </a:rPr>
              <a:t>+</a:t>
            </a:r>
            <a:r>
              <a:rPr lang="zh-CN" altLang="en-US" sz="2400" dirty="0">
                <a:latin typeface="微软雅黑" panose="020B0503020204020204" pitchFamily="34" charset="-122"/>
                <a:ea typeface="微软雅黑" panose="020B0503020204020204" pitchFamily="34" charset="-122"/>
                <a:sym typeface="+mn-ea"/>
              </a:rPr>
              <a:t>病理检查</a:t>
            </a:r>
          </a:p>
          <a:p>
            <a:pPr eaLnBrk="1" hangingPunct="1">
              <a:lnSpc>
                <a:spcPct val="22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胃镜检查是诊断消化性溃疡最主要的方法</a:t>
            </a:r>
            <a:endParaRPr lang="zh-CN" altLang="en-US" sz="2000" dirty="0">
              <a:latin typeface="微软雅黑" panose="020B0503020204020204" pitchFamily="34" charset="-122"/>
              <a:ea typeface="微软雅黑" panose="020B0503020204020204" pitchFamily="34" charset="-122"/>
            </a:endParaRPr>
          </a:p>
          <a:p>
            <a:pPr eaLnBrk="1" hangingPunct="1">
              <a:lnSpc>
                <a:spcPct val="22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sym typeface="+mn-ea"/>
              </a:rPr>
              <a:t>幽门螺杆菌检测</a:t>
            </a:r>
            <a:endParaRPr lang="zh-CN" altLang="en-US" sz="2400" dirty="0">
              <a:latin typeface="微软雅黑" panose="020B0503020204020204" pitchFamily="34" charset="-122"/>
              <a:ea typeface="微软雅黑" panose="020B0503020204020204" pitchFamily="34" charset="-122"/>
            </a:endParaRPr>
          </a:p>
          <a:p>
            <a:pPr eaLnBrk="1" hangingPunct="1">
              <a:lnSpc>
                <a:spcPct val="220000"/>
              </a:lnSpc>
            </a:pPr>
            <a:endParaRPr lang="en-US" altLang="zh-CN" sz="2400" dirty="0">
              <a:latin typeface="微软雅黑" panose="020B0503020204020204" pitchFamily="34" charset="-122"/>
              <a:ea typeface="微软雅黑" panose="020B0503020204020204" pitchFamily="34" charset="-122"/>
            </a:endParaRPr>
          </a:p>
        </p:txBody>
      </p:sp>
      <p:sp>
        <p:nvSpPr>
          <p:cNvPr id="4" name="矩形 3"/>
          <p:cNvSpPr/>
          <p:nvPr/>
        </p:nvSpPr>
        <p:spPr>
          <a:xfrm>
            <a:off x="-357222" y="5532298"/>
            <a:ext cx="9358346" cy="397032"/>
          </a:xfrm>
          <a:prstGeom prst="rect">
            <a:avLst/>
          </a:prstGeom>
        </p:spPr>
        <p:txBody>
          <a:bodyPr wrap="square">
            <a:spAutoFit/>
          </a:bodyPr>
          <a:lstStyle/>
          <a:p>
            <a:pPr lvl="1" algn="r">
              <a:lnSpc>
                <a:spcPct val="110000"/>
              </a:lnSpc>
            </a:pPr>
            <a:r>
              <a:rPr lang="zh-CN" altLang="en-US" b="1" dirty="0">
                <a:latin typeface="微软雅黑" panose="020B0503020204020204" pitchFamily="34" charset="-122"/>
                <a:ea typeface="微软雅黑" panose="020B0503020204020204" pitchFamily="34" charset="-122"/>
                <a:sym typeface="+mn-ea"/>
              </a:rPr>
              <a:t>消化性溃疡诊断和治疗规范（2016年，西安）中华消化杂志 </a:t>
            </a:r>
            <a:r>
              <a:rPr lang="en-US" altLang="zh-CN" b="1" dirty="0">
                <a:latin typeface="微软雅黑" panose="020B0503020204020204" pitchFamily="34" charset="-122"/>
                <a:ea typeface="微软雅黑" panose="020B0503020204020204" pitchFamily="34" charset="-122"/>
                <a:sym typeface="+mn-ea"/>
              </a:rPr>
              <a:t>2016</a:t>
            </a:r>
            <a:r>
              <a:rPr lang="zh-CN" altLang="en-US" b="1" dirty="0">
                <a:latin typeface="微软雅黑" panose="020B0503020204020204" pitchFamily="34" charset="-122"/>
                <a:ea typeface="微软雅黑" panose="020B0503020204020204" pitchFamily="34" charset="-122"/>
                <a:sym typeface="+mn-ea"/>
              </a:rPr>
              <a:t>年</a:t>
            </a:r>
            <a:r>
              <a:rPr lang="en-US" altLang="zh-CN" b="1" dirty="0">
                <a:latin typeface="微软雅黑" panose="020B0503020204020204" pitchFamily="34" charset="-122"/>
                <a:ea typeface="微软雅黑" panose="020B0503020204020204" pitchFamily="34" charset="-122"/>
                <a:sym typeface="+mn-ea"/>
              </a:rPr>
              <a:t>8</a:t>
            </a:r>
            <a:r>
              <a:rPr lang="zh-CN" altLang="en-US" b="1" dirty="0">
                <a:latin typeface="微软雅黑" panose="020B0503020204020204" pitchFamily="34" charset="-122"/>
                <a:ea typeface="微软雅黑" panose="020B0503020204020204" pitchFamily="34" charset="-122"/>
                <a:sym typeface="+mn-ea"/>
              </a:rPr>
              <a:t>月第</a:t>
            </a:r>
            <a:r>
              <a:rPr lang="en-US" altLang="zh-CN" b="1" dirty="0">
                <a:latin typeface="微软雅黑" panose="020B0503020204020204" pitchFamily="34" charset="-122"/>
                <a:ea typeface="微软雅黑" panose="020B0503020204020204" pitchFamily="34" charset="-122"/>
                <a:sym typeface="+mn-ea"/>
              </a:rPr>
              <a:t>36</a:t>
            </a:r>
            <a:r>
              <a:rPr lang="zh-CN" altLang="en-US" b="1" dirty="0">
                <a:latin typeface="微软雅黑" panose="020B0503020204020204" pitchFamily="34" charset="-122"/>
                <a:ea typeface="微软雅黑" panose="020B0503020204020204" pitchFamily="34" charset="-122"/>
                <a:sym typeface="+mn-ea"/>
              </a:rPr>
              <a:t>卷第</a:t>
            </a:r>
            <a:r>
              <a:rPr lang="en-US" altLang="zh-CN" b="1" dirty="0">
                <a:latin typeface="微软雅黑" panose="020B0503020204020204" pitchFamily="34" charset="-122"/>
                <a:ea typeface="微软雅黑" panose="020B0503020204020204" pitchFamily="34" charset="-122"/>
                <a:sym typeface="+mn-ea"/>
              </a:rPr>
              <a:t>8</a:t>
            </a:r>
            <a:r>
              <a:rPr lang="zh-CN" altLang="en-US" b="1" dirty="0">
                <a:latin typeface="微软雅黑" panose="020B0503020204020204" pitchFamily="34" charset="-122"/>
                <a:ea typeface="微软雅黑" panose="020B0503020204020204" pitchFamily="34" charset="-122"/>
                <a:sym typeface="+mn-ea"/>
              </a:rPr>
              <a:t>期</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2"/>
          <p:cNvSpPr txBox="1">
            <a:spLocks noChangeArrowheads="1"/>
          </p:cNvSpPr>
          <p:nvPr/>
        </p:nvSpPr>
        <p:spPr bwMode="auto">
          <a:xfrm>
            <a:off x="767715" y="280670"/>
            <a:ext cx="5595620" cy="523220"/>
          </a:xfrm>
          <a:prstGeom prst="rect">
            <a:avLst/>
          </a:prstGeom>
          <a:noFill/>
          <a:ln>
            <a:noFill/>
          </a:ln>
        </p:spPr>
        <p:txBody>
          <a:bodyPr wrap="square">
            <a:spAutoFit/>
          </a:bodyPr>
          <a:lstStyle>
            <a:lvl1pPr/>
            <a:lvl2pPr marL="742950" indent="-285750"/>
            <a:lvl3pPr/>
            <a:lvl4pPr/>
            <a:lvl5pPr/>
            <a:lvl6pPr/>
            <a:lvl7pPr/>
            <a:lvl8pPr/>
            <a:lvl9pPr/>
          </a:lstStyle>
          <a:p>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诊断方法</a:t>
            </a:r>
          </a:p>
        </p:txBody>
      </p:sp>
      <p:sp>
        <p:nvSpPr>
          <p:cNvPr id="11" name="文本框 10"/>
          <p:cNvSpPr txBox="1"/>
          <p:nvPr/>
        </p:nvSpPr>
        <p:spPr>
          <a:xfrm>
            <a:off x="571500" y="1404818"/>
            <a:ext cx="8286780" cy="2810000"/>
          </a:xfrm>
          <a:prstGeom prst="rect">
            <a:avLst/>
          </a:prstGeom>
          <a:noFill/>
        </p:spPr>
        <p:txBody>
          <a:bodyPr wrap="square" rtlCol="0" anchor="t">
            <a:spAutoFit/>
          </a:bodyPr>
          <a:lstStyle/>
          <a:p>
            <a:pPr eaLnBrk="1" hangingPunct="1">
              <a:lnSpc>
                <a:spcPct val="22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sym typeface="+mn-ea"/>
              </a:rPr>
              <a:t>胃镜</a:t>
            </a:r>
            <a:r>
              <a:rPr lang="en-US" altLang="zh-CN" sz="2400" dirty="0">
                <a:latin typeface="微软雅黑" panose="020B0503020204020204" pitchFamily="34" charset="-122"/>
                <a:ea typeface="微软雅黑" panose="020B0503020204020204" pitchFamily="34" charset="-122"/>
                <a:sym typeface="+mn-ea"/>
              </a:rPr>
              <a:t>+</a:t>
            </a:r>
            <a:r>
              <a:rPr lang="zh-CN" altLang="en-US" sz="2400" dirty="0">
                <a:latin typeface="微软雅黑" panose="020B0503020204020204" pitchFamily="34" charset="-122"/>
                <a:ea typeface="微软雅黑" panose="020B0503020204020204" pitchFamily="34" charset="-122"/>
                <a:sym typeface="+mn-ea"/>
              </a:rPr>
              <a:t>病理检查</a:t>
            </a:r>
          </a:p>
          <a:p>
            <a:pPr eaLnBrk="1" hangingPunct="1">
              <a:lnSpc>
                <a:spcPct val="22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胃镜检查是诊断消化性溃疡最主要的方法</a:t>
            </a:r>
            <a:endParaRPr lang="en-US" altLang="zh-CN" sz="2000" dirty="0">
              <a:latin typeface="微软雅黑" panose="020B0503020204020204" pitchFamily="34" charset="-122"/>
              <a:ea typeface="微软雅黑" panose="020B0503020204020204" pitchFamily="34" charset="-122"/>
              <a:sym typeface="+mn-ea"/>
            </a:endParaRPr>
          </a:p>
          <a:p>
            <a:pPr>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rPr>
              <a:t>分期有：活动期（</a:t>
            </a:r>
            <a:r>
              <a:rPr lang="en-US" altLang="zh-CN" dirty="0">
                <a:latin typeface="微软雅黑" panose="020B0503020204020204" pitchFamily="34" charset="-122"/>
                <a:ea typeface="微软雅黑" panose="020B0503020204020204" pitchFamily="34" charset="-122"/>
              </a:rPr>
              <a:t>A</a:t>
            </a:r>
            <a:r>
              <a:rPr lang="zh-CN" altLang="en-US" dirty="0">
                <a:latin typeface="微软雅黑" panose="020B0503020204020204" pitchFamily="34" charset="-122"/>
                <a:ea typeface="微软雅黑" panose="020B0503020204020204" pitchFamily="34" charset="-122"/>
              </a:rPr>
              <a:t>）　　　　愈合期（</a:t>
            </a:r>
            <a:r>
              <a:rPr lang="en-US" altLang="zh-CN" dirty="0">
                <a:latin typeface="微软雅黑" panose="020B0503020204020204" pitchFamily="34" charset="-122"/>
                <a:ea typeface="微软雅黑" panose="020B0503020204020204" pitchFamily="34" charset="-122"/>
              </a:rPr>
              <a:t>H</a:t>
            </a:r>
            <a:r>
              <a:rPr lang="zh-CN" altLang="en-US" dirty="0">
                <a:latin typeface="微软雅黑" panose="020B0503020204020204" pitchFamily="34" charset="-122"/>
                <a:ea typeface="微软雅黑" panose="020B0503020204020204" pitchFamily="34" charset="-122"/>
              </a:rPr>
              <a:t>）　　　　　　　疤痕期（</a:t>
            </a:r>
            <a:r>
              <a:rPr lang="en-US" altLang="zh-CN" dirty="0">
                <a:latin typeface="微软雅黑" panose="020B0503020204020204" pitchFamily="34" charset="-122"/>
                <a:ea typeface="微软雅黑" panose="020B0503020204020204" pitchFamily="34" charset="-122"/>
              </a:rPr>
              <a:t>S</a:t>
            </a:r>
            <a:r>
              <a:rPr lang="zh-CN" altLang="en-US" dirty="0">
                <a:latin typeface="微软雅黑" panose="020B0503020204020204" pitchFamily="34" charset="-122"/>
                <a:ea typeface="微软雅黑" panose="020B0503020204020204" pitchFamily="34" charset="-122"/>
              </a:rPr>
              <a:t>）</a:t>
            </a:r>
          </a:p>
          <a:p>
            <a:pPr eaLnBrk="1" hangingPunct="1">
              <a:lnSpc>
                <a:spcPct val="22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p:txBody>
      </p:sp>
      <p:pic>
        <p:nvPicPr>
          <p:cNvPr id="5" name="Picture 3" descr="胃溃疡2"/>
          <p:cNvPicPr>
            <a:picLocks noChangeAspect="1"/>
          </p:cNvPicPr>
          <p:nvPr/>
        </p:nvPicPr>
        <p:blipFill>
          <a:blip r:embed="rId3"/>
          <a:stretch>
            <a:fillRect/>
          </a:stretch>
        </p:blipFill>
        <p:spPr>
          <a:xfrm>
            <a:off x="414368" y="3571876"/>
            <a:ext cx="2682875" cy="2263775"/>
          </a:xfrm>
          <a:prstGeom prst="rect">
            <a:avLst/>
          </a:prstGeom>
          <a:noFill/>
          <a:ln w="9525">
            <a:noFill/>
          </a:ln>
        </p:spPr>
      </p:pic>
      <p:pic>
        <p:nvPicPr>
          <p:cNvPr id="6" name="Picture 4" descr="球部溃疡"/>
          <p:cNvPicPr>
            <a:picLocks noChangeAspect="1"/>
          </p:cNvPicPr>
          <p:nvPr/>
        </p:nvPicPr>
        <p:blipFill>
          <a:blip r:embed="rId4"/>
          <a:stretch>
            <a:fillRect/>
          </a:stretch>
        </p:blipFill>
        <p:spPr>
          <a:xfrm>
            <a:off x="3362355" y="3571876"/>
            <a:ext cx="2616200" cy="2230438"/>
          </a:xfrm>
          <a:prstGeom prst="rect">
            <a:avLst/>
          </a:prstGeom>
          <a:noFill/>
          <a:ln w="9525">
            <a:noFill/>
          </a:ln>
        </p:spPr>
      </p:pic>
      <p:pic>
        <p:nvPicPr>
          <p:cNvPr id="7" name="Picture 5" descr="溃疡疤痕"/>
          <p:cNvPicPr>
            <a:picLocks noChangeAspect="1"/>
          </p:cNvPicPr>
          <p:nvPr/>
        </p:nvPicPr>
        <p:blipFill>
          <a:blip r:embed="rId5"/>
          <a:stretch>
            <a:fillRect/>
          </a:stretch>
        </p:blipFill>
        <p:spPr>
          <a:xfrm>
            <a:off x="6265893" y="3571876"/>
            <a:ext cx="2592387" cy="2209800"/>
          </a:xfrm>
          <a:prstGeom prst="rect">
            <a:avLst/>
          </a:prstGeom>
          <a:noFill/>
          <a:ln w="9525">
            <a:noFill/>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2"/>
          <p:cNvSpPr txBox="1">
            <a:spLocks noChangeArrowheads="1"/>
          </p:cNvSpPr>
          <p:nvPr/>
        </p:nvSpPr>
        <p:spPr bwMode="auto">
          <a:xfrm>
            <a:off x="767715" y="280670"/>
            <a:ext cx="5595620" cy="523220"/>
          </a:xfrm>
          <a:prstGeom prst="rect">
            <a:avLst/>
          </a:prstGeom>
          <a:noFill/>
          <a:ln>
            <a:noFill/>
          </a:ln>
        </p:spPr>
        <p:txBody>
          <a:bodyPr wrap="square">
            <a:spAutoFit/>
          </a:bodyPr>
          <a:lstStyle>
            <a:lvl1pPr/>
            <a:lvl2pPr marL="742950" indent="-285750"/>
            <a:lvl3pPr/>
            <a:lvl4pPr/>
            <a:lvl5pPr/>
            <a:lvl6pPr/>
            <a:lvl7pPr/>
            <a:lvl8pPr/>
            <a:lvl9pPr/>
          </a:lstStyle>
          <a:p>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诊断方法</a:t>
            </a:r>
          </a:p>
        </p:txBody>
      </p:sp>
      <p:sp>
        <p:nvSpPr>
          <p:cNvPr id="11" name="文本框 10"/>
          <p:cNvSpPr txBox="1"/>
          <p:nvPr/>
        </p:nvSpPr>
        <p:spPr>
          <a:xfrm>
            <a:off x="857224" y="1071546"/>
            <a:ext cx="7929618" cy="5632311"/>
          </a:xfrm>
          <a:prstGeom prst="rect">
            <a:avLst/>
          </a:prstGeom>
          <a:noFill/>
        </p:spPr>
        <p:txBody>
          <a:bodyPr wrap="square" rtlCol="0" anchor="t">
            <a:spAutoFit/>
          </a:bodyPr>
          <a:lstStyle/>
          <a:p>
            <a:pPr>
              <a:lnSpc>
                <a:spcPct val="150000"/>
              </a:lnSpc>
              <a:buFont typeface="Wingdings" pitchFamily="2" charset="2"/>
              <a:buChar char="l"/>
            </a:pPr>
            <a:r>
              <a:rPr lang="zh-CN" altLang="en-US" sz="2800" dirty="0">
                <a:latin typeface="微软雅黑" panose="020B0503020204020204" pitchFamily="34" charset="-122"/>
                <a:ea typeface="微软雅黑" panose="020B0503020204020204" pitchFamily="34" charset="-122"/>
                <a:sym typeface="+mn-ea"/>
              </a:rPr>
              <a:t>幽门螺杆菌检测</a:t>
            </a:r>
            <a:endParaRPr lang="zh-CN" altLang="en-US" sz="2800"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rPr>
              <a:t>侵入性试验：</a:t>
            </a:r>
          </a:p>
          <a:p>
            <a:pPr>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rPr>
              <a:t>快速尿素酶试验</a:t>
            </a:r>
          </a:p>
          <a:p>
            <a:pPr>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rPr>
              <a:t>组织学检查</a:t>
            </a:r>
          </a:p>
          <a:p>
            <a:pPr>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rPr>
              <a:t>微需氧培养</a:t>
            </a:r>
            <a:endParaRPr lang="zh-CN" altLang="en-US" sz="2400"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rPr>
              <a:t>非侵入性试验</a:t>
            </a:r>
          </a:p>
          <a:p>
            <a:pPr>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rPr>
              <a:t> </a:t>
            </a:r>
            <a:r>
              <a:rPr lang="en-US" altLang="zh-CN" sz="2000" baseline="30000" dirty="0">
                <a:latin typeface="微软雅黑" panose="020B0503020204020204" pitchFamily="34" charset="-122"/>
                <a:ea typeface="微软雅黑" panose="020B0503020204020204" pitchFamily="34" charset="-122"/>
              </a:rPr>
              <a:t>13</a:t>
            </a:r>
            <a:r>
              <a:rPr lang="en-US" altLang="zh-CN" sz="2000" dirty="0">
                <a:latin typeface="微软雅黑" panose="020B0503020204020204" pitchFamily="34" charset="-122"/>
                <a:ea typeface="微软雅黑" panose="020B0503020204020204" pitchFamily="34" charset="-122"/>
              </a:rPr>
              <a:t>C</a:t>
            </a:r>
            <a:r>
              <a:rPr lang="zh-CN" altLang="en-US" sz="2000" dirty="0">
                <a:latin typeface="微软雅黑" panose="020B0503020204020204" pitchFamily="34" charset="-122"/>
                <a:ea typeface="微软雅黑" panose="020B0503020204020204" pitchFamily="34" charset="-122"/>
              </a:rPr>
              <a:t>、</a:t>
            </a:r>
            <a:r>
              <a:rPr lang="en-US" altLang="zh-CN" sz="2000" baseline="30000" dirty="0">
                <a:latin typeface="微软雅黑" panose="020B0503020204020204" pitchFamily="34" charset="-122"/>
                <a:ea typeface="微软雅黑" panose="020B0503020204020204" pitchFamily="34" charset="-122"/>
              </a:rPr>
              <a:t>14</a:t>
            </a:r>
            <a:r>
              <a:rPr lang="en-US" altLang="zh-CN" sz="2000" dirty="0">
                <a:latin typeface="微软雅黑" panose="020B0503020204020204" pitchFamily="34" charset="-122"/>
                <a:ea typeface="微软雅黑" panose="020B0503020204020204" pitchFamily="34" charset="-122"/>
              </a:rPr>
              <a:t>C</a:t>
            </a:r>
            <a:r>
              <a:rPr lang="zh-CN" altLang="en-US" sz="2000" dirty="0">
                <a:latin typeface="微软雅黑" panose="020B0503020204020204" pitchFamily="34" charset="-122"/>
                <a:ea typeface="微软雅黑" panose="020B0503020204020204" pitchFamily="34" charset="-122"/>
              </a:rPr>
              <a:t>尿素呼气试验（</a:t>
            </a:r>
            <a:r>
              <a:rPr lang="en-US" altLang="zh-CN" sz="2000" baseline="30000" dirty="0">
                <a:latin typeface="微软雅黑" panose="020B0503020204020204" pitchFamily="34" charset="-122"/>
                <a:ea typeface="微软雅黑" panose="020B0503020204020204" pitchFamily="34" charset="-122"/>
              </a:rPr>
              <a:t>13</a:t>
            </a:r>
            <a:r>
              <a:rPr lang="en-US" altLang="zh-CN" sz="2000" dirty="0">
                <a:latin typeface="微软雅黑" panose="020B0503020204020204" pitchFamily="34" charset="-122"/>
                <a:ea typeface="微软雅黑" panose="020B0503020204020204" pitchFamily="34" charset="-122"/>
              </a:rPr>
              <a:t>C-UBT</a:t>
            </a:r>
            <a:r>
              <a:rPr lang="zh-CN" altLang="en-US" sz="2000" dirty="0">
                <a:latin typeface="微软雅黑" panose="020B0503020204020204" pitchFamily="34" charset="-122"/>
                <a:ea typeface="微软雅黑" panose="020B0503020204020204" pitchFamily="34" charset="-122"/>
              </a:rPr>
              <a:t>、 </a:t>
            </a:r>
            <a:r>
              <a:rPr lang="en-US" altLang="zh-CN" sz="2000" baseline="30000" dirty="0">
                <a:latin typeface="微软雅黑" panose="020B0503020204020204" pitchFamily="34" charset="-122"/>
                <a:ea typeface="微软雅黑" panose="020B0503020204020204" pitchFamily="34" charset="-122"/>
              </a:rPr>
              <a:t>14</a:t>
            </a:r>
            <a:r>
              <a:rPr lang="en-US" altLang="zh-CN" sz="2000" dirty="0">
                <a:latin typeface="微软雅黑" panose="020B0503020204020204" pitchFamily="34" charset="-122"/>
                <a:ea typeface="微软雅黑" panose="020B0503020204020204" pitchFamily="34" charset="-122"/>
              </a:rPr>
              <a:t>C-UBT</a:t>
            </a:r>
            <a:r>
              <a:rPr lang="zh-CN" altLang="en-US" sz="2000" dirty="0">
                <a:latin typeface="微软雅黑" panose="020B0503020204020204" pitchFamily="34" charset="-122"/>
                <a:ea typeface="微软雅黑" panose="020B0503020204020204" pitchFamily="34" charset="-122"/>
              </a:rPr>
              <a:t>，根除治疗后复查的</a:t>
            </a:r>
            <a:r>
              <a:rPr lang="zh-CN" altLang="en-US" sz="2000" dirty="0">
                <a:solidFill>
                  <a:srgbClr val="FF0000"/>
                </a:solidFill>
                <a:latin typeface="微软雅黑" panose="020B0503020204020204" pitchFamily="34" charset="-122"/>
                <a:ea typeface="微软雅黑" panose="020B0503020204020204" pitchFamily="34" charset="-122"/>
              </a:rPr>
              <a:t>首选方法</a:t>
            </a:r>
            <a:r>
              <a:rPr lang="zh-CN" altLang="en-US" sz="2000" dirty="0">
                <a:latin typeface="微软雅黑" panose="020B0503020204020204" pitchFamily="34" charset="-122"/>
                <a:ea typeface="微软雅黑" panose="020B0503020204020204" pitchFamily="34" charset="-122"/>
              </a:rPr>
              <a:t>）</a:t>
            </a:r>
          </a:p>
          <a:p>
            <a:pPr>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rPr>
              <a:t>  血清学试验</a:t>
            </a:r>
          </a:p>
          <a:p>
            <a:pPr>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rPr>
              <a:t>  粪抗原检测</a:t>
            </a:r>
          </a:p>
          <a:p>
            <a:pPr eaLnBrk="1" hangingPunct="1">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55576" y="188640"/>
            <a:ext cx="7886700" cy="597861"/>
          </a:xfrm>
        </p:spPr>
        <p:txBody>
          <a:bodyPr>
            <a:normAutofit/>
          </a:bodyPr>
          <a:lstStyle/>
          <a:p>
            <a:r>
              <a:rPr lang="zh-CN" sz="2800" b="1" dirty="0">
                <a:latin typeface="微软雅黑" panose="020B0503020204020204" pitchFamily="34" charset="-122"/>
                <a:ea typeface="微软雅黑" panose="020B0503020204020204" pitchFamily="34" charset="-122"/>
              </a:rPr>
              <a:t>消化性溃疡</a:t>
            </a:r>
            <a:r>
              <a:rPr lang="en-US" altLang="zh-CN" sz="2800" b="1" dirty="0">
                <a:latin typeface="微软雅黑" panose="020B0503020204020204" pitchFamily="34" charset="-122"/>
                <a:ea typeface="微软雅黑" panose="020B0503020204020204" pitchFamily="34" charset="-122"/>
              </a:rPr>
              <a:t>(Peptic Ulcer)</a:t>
            </a:r>
          </a:p>
        </p:txBody>
      </p:sp>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治疗</a:t>
            </a:r>
            <a:endParaRPr lang="en-US" altLang="zh-CN" dirty="0">
              <a:solidFill>
                <a:srgbClr val="FF0000"/>
              </a:solidFill>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pic>
        <p:nvPicPr>
          <p:cNvPr id="192516" name="图片 192515" descr="stomach-disease-or-trauma"/>
          <p:cNvPicPr>
            <a:picLocks noChangeAspect="1"/>
          </p:cNvPicPr>
          <p:nvPr>
            <p:custDataLst>
              <p:tags r:id="rId1"/>
            </p:custDataLst>
          </p:nvPr>
        </p:nvPicPr>
        <p:blipFill>
          <a:blip r:embed="rId4">
            <a:lum bright="6000" contrast="24000"/>
          </a:blip>
          <a:srcRect l="1666" t="8333" r="36667" b="14583"/>
          <a:stretch>
            <a:fillRect/>
          </a:stretch>
        </p:blipFill>
        <p:spPr>
          <a:xfrm>
            <a:off x="6133465" y="4025265"/>
            <a:ext cx="2508885" cy="2508885"/>
          </a:xfrm>
          <a:prstGeom prst="rect">
            <a:avLst/>
          </a:prstGeom>
          <a:noFill/>
          <a:ln w="9525">
            <a:noFill/>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2"/>
          <p:cNvSpPr txBox="1">
            <a:spLocks noChangeArrowheads="1"/>
          </p:cNvSpPr>
          <p:nvPr/>
        </p:nvSpPr>
        <p:spPr bwMode="auto">
          <a:xfrm>
            <a:off x="767715" y="280670"/>
            <a:ext cx="5595620" cy="523220"/>
          </a:xfrm>
          <a:prstGeom prst="rect">
            <a:avLst/>
          </a:prstGeom>
          <a:noFill/>
          <a:ln>
            <a:noFill/>
          </a:ln>
        </p:spPr>
        <p:txBody>
          <a:bodyPr wrap="square">
            <a:spAutoFit/>
          </a:bodyPr>
          <a:lstStyle>
            <a:lvl1pPr/>
            <a:lvl2pPr marL="742950" indent="-285750"/>
            <a:lvl3pPr/>
            <a:lvl4pPr/>
            <a:lvl5pPr/>
            <a:lvl6pPr/>
            <a:lvl7pPr/>
            <a:lvl8pPr/>
            <a:lvl9pPr/>
          </a:lstStyle>
          <a:p>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治疗</a:t>
            </a:r>
          </a:p>
        </p:txBody>
      </p:sp>
      <p:sp>
        <p:nvSpPr>
          <p:cNvPr id="11" name="文本框 10"/>
          <p:cNvSpPr txBox="1"/>
          <p:nvPr/>
        </p:nvSpPr>
        <p:spPr>
          <a:xfrm>
            <a:off x="714348" y="2000240"/>
            <a:ext cx="7715304" cy="2400657"/>
          </a:xfrm>
          <a:prstGeom prst="rect">
            <a:avLst/>
          </a:prstGeom>
          <a:noFill/>
        </p:spPr>
        <p:txBody>
          <a:bodyPr wrap="square" rtlCol="0" anchor="t">
            <a:spAutoFit/>
          </a:bodyPr>
          <a:lstStyle/>
          <a:p>
            <a:pPr>
              <a:lnSpc>
                <a:spcPct val="150000"/>
              </a:lnSpc>
              <a:buFont typeface="Wingdings" pitchFamily="2" charset="2"/>
              <a:buChar char="l"/>
            </a:pPr>
            <a:r>
              <a:rPr lang="zh-CN" altLang="en-US" sz="2800" dirty="0">
                <a:latin typeface="微软雅黑" panose="020B0503020204020204" pitchFamily="34" charset="-122"/>
                <a:ea typeface="微软雅黑" panose="020B0503020204020204" pitchFamily="34" charset="-122"/>
                <a:sym typeface="+mn-ea"/>
              </a:rPr>
              <a:t>一般治疗：</a:t>
            </a:r>
          </a:p>
          <a:p>
            <a:pPr>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sym typeface="+mn-ea"/>
              </a:rPr>
              <a:t>休息、饮食，生活规律</a:t>
            </a:r>
          </a:p>
          <a:p>
            <a:pPr>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sym typeface="+mn-ea"/>
              </a:rPr>
              <a:t>戒烟、酒，避免刺激性食物</a:t>
            </a:r>
          </a:p>
          <a:p>
            <a:pPr>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sym typeface="+mn-ea"/>
              </a:rPr>
              <a:t>禁服对粘膜有损害的药物（如</a:t>
            </a:r>
            <a:r>
              <a:rPr lang="en-US" altLang="zh-CN" sz="2400" dirty="0">
                <a:latin typeface="微软雅黑" panose="020B0503020204020204" pitchFamily="34" charset="-122"/>
                <a:ea typeface="微软雅黑" panose="020B0503020204020204" pitchFamily="34" charset="-122"/>
                <a:sym typeface="+mn-ea"/>
              </a:rPr>
              <a:t>NSAIDs</a:t>
            </a:r>
            <a:r>
              <a:rPr lang="zh-CN" altLang="en-US" sz="2400" dirty="0">
                <a:latin typeface="微软雅黑" panose="020B0503020204020204" pitchFamily="34" charset="-122"/>
                <a:ea typeface="微软雅黑" panose="020B0503020204020204" pitchFamily="34" charset="-122"/>
                <a:sym typeface="+mn-ea"/>
              </a:rPr>
              <a:t>等）</a:t>
            </a:r>
            <a:endParaRPr lang="en-US" altLang="zh-CN" sz="2400" dirty="0">
              <a:latin typeface="微软雅黑" panose="020B0503020204020204" pitchFamily="34" charset="-122"/>
              <a:ea typeface="微软雅黑" panose="020B0503020204020204" pitchFamily="34" charset="-122"/>
              <a:sym typeface="+mn-ea"/>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2"/>
          <p:cNvSpPr txBox="1">
            <a:spLocks noChangeArrowheads="1"/>
          </p:cNvSpPr>
          <p:nvPr/>
        </p:nvSpPr>
        <p:spPr bwMode="auto">
          <a:xfrm>
            <a:off x="767715" y="280670"/>
            <a:ext cx="5595620" cy="523220"/>
          </a:xfrm>
          <a:prstGeom prst="rect">
            <a:avLst/>
          </a:prstGeom>
          <a:noFill/>
          <a:ln>
            <a:noFill/>
          </a:ln>
        </p:spPr>
        <p:txBody>
          <a:bodyPr wrap="square">
            <a:spAutoFit/>
          </a:bodyPr>
          <a:lstStyle>
            <a:lvl1pPr/>
            <a:lvl2pPr marL="742950" indent="-285750"/>
            <a:lvl3pPr/>
            <a:lvl4pPr/>
            <a:lvl5pPr/>
            <a:lvl6pPr/>
            <a:lvl7pPr/>
            <a:lvl8pPr/>
            <a:lvl9pPr/>
          </a:lstStyle>
          <a:p>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治疗</a:t>
            </a:r>
          </a:p>
        </p:txBody>
      </p:sp>
      <p:sp>
        <p:nvSpPr>
          <p:cNvPr id="11" name="文本框 10"/>
          <p:cNvSpPr txBox="1"/>
          <p:nvPr/>
        </p:nvSpPr>
        <p:spPr>
          <a:xfrm>
            <a:off x="642910" y="1714488"/>
            <a:ext cx="7715304" cy="2954655"/>
          </a:xfrm>
          <a:prstGeom prst="rect">
            <a:avLst/>
          </a:prstGeom>
          <a:noFill/>
        </p:spPr>
        <p:txBody>
          <a:bodyPr wrap="square" rtlCol="0" anchor="t">
            <a:spAutoFit/>
          </a:bodyPr>
          <a:lstStyle/>
          <a:p>
            <a:pPr>
              <a:lnSpc>
                <a:spcPct val="150000"/>
              </a:lnSpc>
              <a:buFont typeface="Wingdings" pitchFamily="2" charset="2"/>
              <a:buChar char="l"/>
            </a:pPr>
            <a:r>
              <a:rPr lang="zh-CN" altLang="en-US" sz="2800" dirty="0">
                <a:latin typeface="微软雅黑" panose="020B0503020204020204" pitchFamily="34" charset="-122"/>
                <a:ea typeface="微软雅黑" panose="020B0503020204020204" pitchFamily="34" charset="-122"/>
                <a:sym typeface="+mn-ea"/>
              </a:rPr>
              <a:t>药物治疗：</a:t>
            </a:r>
          </a:p>
          <a:p>
            <a:pPr eaLnBrk="1" hangingPunct="1">
              <a:lnSpc>
                <a:spcPct val="150000"/>
              </a:lnSpc>
              <a:buFont typeface="Wingdings" pitchFamily="2" charset="2"/>
              <a:buChar char="l"/>
            </a:pPr>
            <a:r>
              <a:rPr lang="zh-CN" altLang="en-US" sz="2400" dirty="0">
                <a:solidFill>
                  <a:srgbClr val="FF0000"/>
                </a:solidFill>
                <a:latin typeface="微软雅黑" panose="020B0503020204020204" pitchFamily="34" charset="-122"/>
                <a:ea typeface="微软雅黑" panose="020B0503020204020204" pitchFamily="34" charset="-122"/>
              </a:rPr>
              <a:t>消化性溃疡的抑酸治疗</a:t>
            </a:r>
            <a:endParaRPr lang="en-US" altLang="zh-CN" sz="2400" dirty="0">
              <a:solidFill>
                <a:srgbClr val="FF0000"/>
              </a:solidFill>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rPr>
              <a:t>黏膜保护剂</a:t>
            </a:r>
            <a:endParaRPr lang="en-US" altLang="zh-CN" sz="2400" dirty="0">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rPr>
              <a:t>消化性溃疡的</a:t>
            </a:r>
            <a:r>
              <a:rPr lang="en-US" altLang="zh-CN" sz="2400" dirty="0">
                <a:latin typeface="微软雅黑" panose="020B0503020204020204" pitchFamily="34" charset="-122"/>
                <a:ea typeface="微软雅黑" panose="020B0503020204020204" pitchFamily="34" charset="-122"/>
              </a:rPr>
              <a:t>HP</a:t>
            </a:r>
            <a:r>
              <a:rPr lang="zh-CN" altLang="en-US" sz="2400" dirty="0">
                <a:latin typeface="微软雅黑" panose="020B0503020204020204" pitchFamily="34" charset="-122"/>
                <a:ea typeface="微软雅黑" panose="020B0503020204020204" pitchFamily="34" charset="-122"/>
              </a:rPr>
              <a:t>根除治疗</a:t>
            </a:r>
            <a:endParaRPr lang="en-US" altLang="zh-CN" sz="2400" dirty="0">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en-US" altLang="zh-CN" sz="2400" dirty="0">
                <a:latin typeface="微软雅黑" panose="020B0503020204020204" pitchFamily="34" charset="-122"/>
                <a:ea typeface="微软雅黑" panose="020B0503020204020204" pitchFamily="34" charset="-122"/>
              </a:rPr>
              <a:t>NSAIDs</a:t>
            </a:r>
            <a:r>
              <a:rPr lang="zh-CN" altLang="en-US" sz="2400" dirty="0">
                <a:latin typeface="微软雅黑" panose="020B0503020204020204" pitchFamily="34" charset="-122"/>
                <a:ea typeface="微软雅黑" panose="020B0503020204020204" pitchFamily="34" charset="-122"/>
              </a:rPr>
              <a:t>溃疡的防治</a:t>
            </a:r>
            <a:endParaRPr lang="en-US" altLang="zh-CN" sz="2400" dirty="0">
              <a:latin typeface="微软雅黑" panose="020B0503020204020204" pitchFamily="34" charset="-122"/>
              <a:ea typeface="微软雅黑" panose="020B0503020204020204" pitchFamily="34" charset="-122"/>
            </a:endParaRPr>
          </a:p>
        </p:txBody>
      </p:sp>
      <p:pic>
        <p:nvPicPr>
          <p:cNvPr id="4" name="图片 3" descr="u=4213207152,1111566287&amp;fm=26&amp;gp=0.jpg"/>
          <p:cNvPicPr>
            <a:picLocks noChangeAspect="1"/>
          </p:cNvPicPr>
          <p:nvPr/>
        </p:nvPicPr>
        <p:blipFill>
          <a:blip r:embed="rId3">
            <a:lum bright="10000" contrast="10000"/>
          </a:blip>
          <a:srcRect l="11539" r="13460"/>
          <a:stretch>
            <a:fillRect/>
          </a:stretch>
        </p:blipFill>
        <p:spPr>
          <a:xfrm>
            <a:off x="6500826" y="3405196"/>
            <a:ext cx="1982399" cy="2643164"/>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2"/>
          <p:cNvSpPr txBox="1">
            <a:spLocks noChangeArrowheads="1"/>
          </p:cNvSpPr>
          <p:nvPr/>
        </p:nvSpPr>
        <p:spPr bwMode="auto">
          <a:xfrm>
            <a:off x="767715" y="280670"/>
            <a:ext cx="5595620" cy="523220"/>
          </a:xfrm>
          <a:prstGeom prst="rect">
            <a:avLst/>
          </a:prstGeom>
          <a:noFill/>
          <a:ln>
            <a:noFill/>
          </a:ln>
        </p:spPr>
        <p:txBody>
          <a:bodyPr wrap="square">
            <a:spAutoFit/>
          </a:bodyPr>
          <a:lstStyle>
            <a:lvl1pPr/>
            <a:lvl2pPr marL="742950" indent="-285750"/>
            <a:lvl3pPr/>
            <a:lvl4pPr/>
            <a:lvl5pPr/>
            <a:lvl6pPr/>
            <a:lvl7pPr/>
            <a:lvl8pPr/>
            <a:lvl9pPr/>
          </a:lstStyle>
          <a:p>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治疗</a:t>
            </a:r>
          </a:p>
        </p:txBody>
      </p:sp>
      <p:grpSp>
        <p:nvGrpSpPr>
          <p:cNvPr id="4" name="组合 3"/>
          <p:cNvGrpSpPr/>
          <p:nvPr/>
        </p:nvGrpSpPr>
        <p:grpSpPr>
          <a:xfrm>
            <a:off x="928662" y="1643050"/>
            <a:ext cx="7429552" cy="3184698"/>
            <a:chOff x="4826019" y="1533628"/>
            <a:chExt cx="6607426" cy="3445015"/>
          </a:xfrm>
        </p:grpSpPr>
        <p:sp>
          <p:nvSpPr>
            <p:cNvPr id="5" name="矩形 4"/>
            <p:cNvSpPr/>
            <p:nvPr/>
          </p:nvSpPr>
          <p:spPr>
            <a:xfrm>
              <a:off x="8383864" y="3360919"/>
              <a:ext cx="3049581" cy="1598085"/>
            </a:xfrm>
            <a:prstGeom prst="rect">
              <a:avLst/>
            </a:prstGeom>
          </p:spPr>
          <p:txBody>
            <a:bodyPr wrap="square">
              <a:spAutoFit/>
            </a:bodyPr>
            <a:lstStyle/>
            <a:p>
              <a:pPr>
                <a:lnSpc>
                  <a:spcPct val="150000"/>
                </a:lnSpc>
                <a:spcBef>
                  <a:spcPts val="225"/>
                </a:spcBef>
                <a:spcAft>
                  <a:spcPts val="225"/>
                </a:spcAft>
              </a:pPr>
              <a:r>
                <a:rPr kumimoji="1" lang="zh-CN" altLang="en-US" sz="2000" b="1" dirty="0">
                  <a:solidFill>
                    <a:srgbClr val="008000"/>
                  </a:solidFill>
                  <a:latin typeface="Arial" panose="020B0604020202020204" pitchFamily="34" charset="0"/>
                  <a:ea typeface="微软雅黑" panose="020B0503020204020204" pitchFamily="34" charset="-122"/>
                  <a:sym typeface="Arial" panose="020B0604020202020204" pitchFamily="34" charset="0"/>
                </a:rPr>
                <a:t>联合应用胃黏膜保护剂可提高消化性溃疡病的愈合质量，有助于减少溃疡的复发</a:t>
              </a:r>
            </a:p>
          </p:txBody>
        </p:sp>
        <p:sp>
          <p:nvSpPr>
            <p:cNvPr id="6" name="TextBox 5"/>
            <p:cNvSpPr txBox="1"/>
            <p:nvPr/>
          </p:nvSpPr>
          <p:spPr>
            <a:xfrm>
              <a:off x="4826019" y="3380558"/>
              <a:ext cx="2986048" cy="1598085"/>
            </a:xfrm>
            <a:prstGeom prst="rect">
              <a:avLst/>
            </a:prstGeom>
            <a:noFill/>
          </p:spPr>
          <p:txBody>
            <a:bodyPr wrap="square" rtlCol="0">
              <a:spAutoFit/>
            </a:bodyPr>
            <a:lstStyle/>
            <a:p>
              <a:pPr>
                <a:lnSpc>
                  <a:spcPct val="150000"/>
                </a:lnSpc>
              </a:pPr>
              <a:r>
                <a:rPr kumimoji="1" lang="zh-CN" altLang="en-US" sz="2000" b="1" dirty="0">
                  <a:solidFill>
                    <a:srgbClr val="0070C0"/>
                  </a:solidFill>
                  <a:latin typeface="微软雅黑" pitchFamily="34" charset="-122"/>
                  <a:ea typeface="微软雅黑" pitchFamily="34" charset="-122"/>
                  <a:sym typeface="Arial" panose="020B0604020202020204" pitchFamily="34" charset="0"/>
                </a:rPr>
                <a:t>抑酸治疗是缓解消化性溃疡病症状、愈合溃疡的最主要措施。</a:t>
              </a:r>
              <a:r>
                <a:rPr kumimoji="1" lang="en-US" altLang="zh-CN" sz="2000" b="1" dirty="0">
                  <a:solidFill>
                    <a:srgbClr val="0070C0"/>
                  </a:solidFill>
                  <a:latin typeface="微软雅黑" pitchFamily="34" charset="-122"/>
                  <a:ea typeface="微软雅黑" pitchFamily="34" charset="-122"/>
                  <a:sym typeface="Arial" panose="020B0604020202020204" pitchFamily="34" charset="0"/>
                </a:rPr>
                <a:t>PPI</a:t>
              </a:r>
              <a:r>
                <a:rPr kumimoji="1" lang="zh-CN" altLang="en-US" sz="2000" b="1" dirty="0">
                  <a:solidFill>
                    <a:srgbClr val="0070C0"/>
                  </a:solidFill>
                  <a:latin typeface="微软雅黑" pitchFamily="34" charset="-122"/>
                  <a:ea typeface="微软雅黑" pitchFamily="34" charset="-122"/>
                  <a:sym typeface="Arial" panose="020B0604020202020204" pitchFamily="34" charset="0"/>
                </a:rPr>
                <a:t>是首选的药物。</a:t>
              </a:r>
            </a:p>
          </p:txBody>
        </p:sp>
        <p:sp>
          <p:nvSpPr>
            <p:cNvPr id="7" name="TextBox 6"/>
            <p:cNvSpPr txBox="1"/>
            <p:nvPr/>
          </p:nvSpPr>
          <p:spPr>
            <a:xfrm>
              <a:off x="6668474" y="1533628"/>
              <a:ext cx="2925969" cy="1098683"/>
            </a:xfrm>
            <a:prstGeom prst="rect">
              <a:avLst/>
            </a:prstGeom>
            <a:noFill/>
          </p:spPr>
          <p:txBody>
            <a:bodyPr wrap="square" rtlCol="0">
              <a:spAutoFit/>
            </a:bodyPr>
            <a:lstStyle/>
            <a:p>
              <a:pPr algn="ctr">
                <a:lnSpc>
                  <a:spcPct val="150000"/>
                </a:lnSpc>
              </a:pPr>
              <a:r>
                <a:rPr lang="en-US" altLang="zh-CN" sz="2000" b="1" dirty="0">
                  <a:solidFill>
                    <a:srgbClr val="0070C0"/>
                  </a:solidFill>
                  <a:latin typeface="微软雅黑" pitchFamily="34" charset="-122"/>
                  <a:ea typeface="微软雅黑" pitchFamily="34" charset="-122"/>
                  <a:sym typeface="Arial" panose="020B0604020202020204" pitchFamily="34" charset="0"/>
                </a:rPr>
                <a:t>PPI</a:t>
              </a:r>
              <a:r>
                <a:rPr lang="en-US" altLang="zh-CN" sz="2000" b="1" dirty="0">
                  <a:latin typeface="微软雅黑" pitchFamily="34" charset="-122"/>
                  <a:ea typeface="微软雅黑" pitchFamily="34" charset="-122"/>
                  <a:sym typeface="Arial" panose="020B0604020202020204" pitchFamily="34" charset="0"/>
                </a:rPr>
                <a:t>+</a:t>
              </a:r>
              <a:r>
                <a:rPr lang="zh-CN" altLang="en-US" sz="2000" b="1" dirty="0">
                  <a:solidFill>
                    <a:srgbClr val="009242"/>
                  </a:solidFill>
                  <a:latin typeface="微软雅黑" pitchFamily="34" charset="-122"/>
                  <a:ea typeface="微软雅黑" pitchFamily="34" charset="-122"/>
                  <a:sym typeface="Arial" panose="020B0604020202020204" pitchFamily="34" charset="0"/>
                </a:rPr>
                <a:t>黏膜保护剂</a:t>
              </a:r>
              <a:endParaRPr lang="en-US" altLang="zh-CN" sz="2000" b="1" dirty="0">
                <a:solidFill>
                  <a:srgbClr val="009242"/>
                </a:solidFill>
                <a:latin typeface="微软雅黑" pitchFamily="34" charset="-122"/>
                <a:ea typeface="微软雅黑" pitchFamily="34" charset="-122"/>
                <a:sym typeface="Arial" panose="020B0604020202020204" pitchFamily="34" charset="0"/>
              </a:endParaRPr>
            </a:p>
            <a:p>
              <a:pPr algn="ctr">
                <a:lnSpc>
                  <a:spcPct val="150000"/>
                </a:lnSpc>
              </a:pPr>
              <a:r>
                <a:rPr lang="zh-CN" altLang="en-US" sz="2000" dirty="0">
                  <a:latin typeface="微软雅黑" pitchFamily="34" charset="-122"/>
                  <a:ea typeface="微软雅黑" pitchFamily="34" charset="-122"/>
                  <a:sym typeface="Arial" panose="020B0604020202020204" pitchFamily="34" charset="0"/>
                </a:rPr>
                <a:t>是消化性溃疡标准治疗方案</a:t>
              </a:r>
            </a:p>
          </p:txBody>
        </p:sp>
        <p:sp>
          <p:nvSpPr>
            <p:cNvPr id="8" name="左大括号 7"/>
            <p:cNvSpPr/>
            <p:nvPr/>
          </p:nvSpPr>
          <p:spPr>
            <a:xfrm rot="5400000">
              <a:off x="7797559" y="76923"/>
              <a:ext cx="519020" cy="5848708"/>
            </a:xfrm>
            <a:prstGeom prst="leftBrace">
              <a:avLst/>
            </a:prstGeom>
            <a:ln w="38100">
              <a:solidFill>
                <a:srgbClr val="00924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7786266" y="3179335"/>
              <a:ext cx="978795" cy="1600439"/>
            </a:xfrm>
            <a:prstGeom prst="rect">
              <a:avLst/>
            </a:prstGeom>
          </p:spPr>
          <p:txBody>
            <a:bodyPr wrap="square">
              <a:spAutoFit/>
            </a:bodyPr>
            <a:lstStyle/>
            <a:p>
              <a:pPr>
                <a:lnSpc>
                  <a:spcPct val="120000"/>
                </a:lnSpc>
                <a:spcBef>
                  <a:spcPts val="225"/>
                </a:spcBef>
                <a:spcAft>
                  <a:spcPts val="225"/>
                </a:spcAft>
              </a:pPr>
              <a:r>
                <a:rPr kumimoji="1" lang="en-US" altLang="zh-CN" sz="6000" b="1" dirty="0">
                  <a:solidFill>
                    <a:srgbClr val="009242"/>
                  </a:solidFill>
                  <a:latin typeface="Arial" panose="020B0604020202020204" pitchFamily="34" charset="0"/>
                  <a:ea typeface="微软雅黑" panose="020B0503020204020204" pitchFamily="34" charset="-122"/>
                  <a:sym typeface="Arial" panose="020B0604020202020204" pitchFamily="34" charset="0"/>
                </a:rPr>
                <a:t>+</a:t>
              </a:r>
              <a:endParaRPr kumimoji="1" lang="zh-CN" altLang="en-US" sz="6000" b="1" dirty="0">
                <a:solidFill>
                  <a:srgbClr val="00924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7179272" y="5000660"/>
            <a:ext cx="1821884" cy="1785926"/>
            <a:chOff x="5512105" y="4377329"/>
            <a:chExt cx="3941761" cy="3944783"/>
          </a:xfrm>
        </p:grpSpPr>
        <p:sp>
          <p:nvSpPr>
            <p:cNvPr id="12" name="Oval 5"/>
            <p:cNvSpPr>
              <a:spLocks noChangeArrowheads="1"/>
            </p:cNvSpPr>
            <p:nvPr/>
          </p:nvSpPr>
          <p:spPr bwMode="auto">
            <a:xfrm>
              <a:off x="5512105" y="4377329"/>
              <a:ext cx="3941761" cy="3944783"/>
            </a:xfrm>
            <a:prstGeom prst="ellipse">
              <a:avLst/>
            </a:prstGeom>
            <a:solidFill>
              <a:srgbClr val="00924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1350">
                <a:solidFill>
                  <a:srgbClr val="004C54"/>
                </a:solidFill>
                <a:ea typeface="微软雅黑" panose="020B0503020204020204" pitchFamily="34" charset="-122"/>
                <a:sym typeface="Arial" panose="020B0604020202020204" pitchFamily="34" charset="0"/>
              </a:endParaRPr>
            </a:p>
          </p:txBody>
        </p:sp>
        <p:sp>
          <p:nvSpPr>
            <p:cNvPr id="13" name="Line 12"/>
            <p:cNvSpPr>
              <a:spLocks noChangeShapeType="1"/>
            </p:cNvSpPr>
            <p:nvPr/>
          </p:nvSpPr>
          <p:spPr bwMode="auto">
            <a:xfrm>
              <a:off x="5578779" y="6490291"/>
              <a:ext cx="3808412" cy="0"/>
            </a:xfrm>
            <a:prstGeom prst="line">
              <a:avLst/>
            </a:prstGeom>
            <a:noFill/>
            <a:ln w="12700">
              <a:solidFill>
                <a:schemeClr val="bg2"/>
              </a:solidFill>
              <a:round/>
            </a:ln>
            <a:extLst>
              <a:ext uri="{909E8E84-426E-40DD-AFC4-6F175D3DCCD1}">
                <a14:hiddenFill xmlns:a14="http://schemas.microsoft.com/office/drawing/2010/main">
                  <a:noFill/>
                </a14:hiddenFill>
              </a:ext>
            </a:extLst>
          </p:spPr>
          <p:txBody>
            <a:bodyPr/>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77"/>
            <p:cNvSpPr txBox="1">
              <a:spLocks noChangeArrowheads="1"/>
            </p:cNvSpPr>
            <p:nvPr/>
          </p:nvSpPr>
          <p:spPr bwMode="auto">
            <a:xfrm>
              <a:off x="5898660" y="7393062"/>
              <a:ext cx="3168649" cy="53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65405" algn="ctr">
                <a:lnSpc>
                  <a:spcPct val="120000"/>
                </a:lnSpc>
                <a:spcBef>
                  <a:spcPts val="225"/>
                </a:spcBef>
                <a:spcAft>
                  <a:spcPts val="225"/>
                </a:spcAft>
              </a:pPr>
              <a:r>
                <a:rPr lang="zh-CN" altLang="en-US" sz="900" b="1" dirty="0">
                  <a:solidFill>
                    <a:schemeClr val="bg1"/>
                  </a:solidFill>
                  <a:ea typeface="微软雅黑" panose="020B0503020204020204" pitchFamily="34" charset="-122"/>
                  <a:cs typeface="Arial" panose="020B0604020202020204" pitchFamily="34" charset="0"/>
                  <a:sym typeface="Arial" panose="020B0604020202020204" pitchFamily="34" charset="0"/>
                </a:rPr>
                <a:t>中华消化杂志编委会</a:t>
              </a:r>
            </a:p>
          </p:txBody>
        </p:sp>
        <p:sp>
          <p:nvSpPr>
            <p:cNvPr id="15" name="Rectangle 14"/>
            <p:cNvSpPr>
              <a:spLocks noChangeArrowheads="1"/>
            </p:cNvSpPr>
            <p:nvPr/>
          </p:nvSpPr>
          <p:spPr bwMode="auto">
            <a:xfrm>
              <a:off x="6804704" y="7074589"/>
              <a:ext cx="1356561" cy="264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65405" algn="ctr">
                <a:lnSpc>
                  <a:spcPct val="120000"/>
                </a:lnSpc>
                <a:spcBef>
                  <a:spcPts val="225"/>
                </a:spcBef>
                <a:spcAft>
                  <a:spcPts val="225"/>
                </a:spcAft>
              </a:pPr>
              <a:r>
                <a:rPr lang="en-US" altLang="zh-CN" sz="1050" b="1" dirty="0">
                  <a:solidFill>
                    <a:schemeClr val="bg1"/>
                  </a:solidFill>
                  <a:ea typeface="微软雅黑" panose="020B0503020204020204" pitchFamily="34" charset="-122"/>
                  <a:cs typeface="Arial" panose="020B0604020202020204" pitchFamily="34" charset="0"/>
                  <a:sym typeface="Arial" panose="020B0604020202020204" pitchFamily="34" charset="0"/>
                </a:rPr>
                <a:t>(2016</a:t>
              </a:r>
              <a:r>
                <a:rPr lang="zh-CN" altLang="en-US" sz="1050" b="1" dirty="0">
                  <a:solidFill>
                    <a:schemeClr val="bg1"/>
                  </a:solidFill>
                  <a:ea typeface="微软雅黑" panose="020B0503020204020204" pitchFamily="34" charset="-122"/>
                  <a:cs typeface="Arial" panose="020B0604020202020204" pitchFamily="34" charset="0"/>
                  <a:sym typeface="Arial" panose="020B0604020202020204" pitchFamily="34" charset="0"/>
                </a:rPr>
                <a:t>年，西安</a:t>
              </a:r>
              <a:r>
                <a:rPr lang="en-US" altLang="zh-CN" sz="1050" b="1" dirty="0">
                  <a:solidFill>
                    <a:schemeClr val="bg1"/>
                  </a:solidFill>
                  <a:ea typeface="微软雅黑" panose="020B0503020204020204" pitchFamily="34" charset="-122"/>
                  <a:cs typeface="Arial" panose="020B0604020202020204" pitchFamily="34" charset="0"/>
                  <a:sym typeface="Arial" panose="020B0604020202020204" pitchFamily="34" charset="0"/>
                </a:rPr>
                <a:t>)</a:t>
              </a:r>
            </a:p>
          </p:txBody>
        </p:sp>
        <p:sp>
          <p:nvSpPr>
            <p:cNvPr id="16" name="矩形 15"/>
            <p:cNvSpPr/>
            <p:nvPr/>
          </p:nvSpPr>
          <p:spPr>
            <a:xfrm>
              <a:off x="5572834" y="6627457"/>
              <a:ext cx="3858022" cy="539325"/>
            </a:xfrm>
            <a:prstGeom prst="rect">
              <a:avLst/>
            </a:prstGeom>
          </p:spPr>
          <p:txBody>
            <a:bodyPr wrap="none">
              <a:spAutoFit/>
            </a:bodyPr>
            <a:lstStyle/>
            <a:p>
              <a:pPr marL="65405" algn="ctr">
                <a:lnSpc>
                  <a:spcPct val="120000"/>
                </a:lnSpc>
                <a:spcBef>
                  <a:spcPts val="225"/>
                </a:spcBef>
                <a:spcAft>
                  <a:spcPts val="225"/>
                </a:spcAft>
              </a:pPr>
              <a:r>
                <a:rPr lang="zh-CN" altLang="en-US"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消化性溃疡病诊断与治疗规范 </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椭圆 24"/>
            <p:cNvSpPr>
              <a:spLocks noChangeArrowheads="1"/>
            </p:cNvSpPr>
            <p:nvPr/>
          </p:nvSpPr>
          <p:spPr bwMode="auto">
            <a:xfrm>
              <a:off x="6751744" y="4789842"/>
              <a:ext cx="1462483" cy="1496895"/>
            </a:xfrm>
            <a:prstGeom prst="ellipse">
              <a:avLst/>
            </a:prstGeom>
            <a:solidFill>
              <a:schemeClr val="bg1"/>
            </a:solidFill>
            <a:ln w="25400">
              <a:noFill/>
              <a:bevel/>
            </a:ln>
          </p:spPr>
          <p:txBody>
            <a:bodyPr anchor="ctr"/>
            <a:lstStyle/>
            <a:p>
              <a:pPr algn="ctr"/>
              <a:endParaRPr lang="zh-CN" altLang="zh-CN" sz="1350">
                <a:solidFill>
                  <a:srgbClr val="00B050"/>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noEditPoints="1"/>
            </p:cNvSpPr>
            <p:nvPr/>
          </p:nvSpPr>
          <p:spPr bwMode="auto">
            <a:xfrm>
              <a:off x="7071071" y="5221728"/>
              <a:ext cx="823828" cy="674837"/>
            </a:xfrm>
            <a:custGeom>
              <a:avLst/>
              <a:gdLst>
                <a:gd name="T0" fmla="*/ 310 w 563"/>
                <a:gd name="T1" fmla="*/ 372 h 461"/>
                <a:gd name="T2" fmla="*/ 321 w 563"/>
                <a:gd name="T3" fmla="*/ 370 h 461"/>
                <a:gd name="T4" fmla="*/ 552 w 563"/>
                <a:gd name="T5" fmla="*/ 248 h 461"/>
                <a:gd name="T6" fmla="*/ 559 w 563"/>
                <a:gd name="T7" fmla="*/ 226 h 461"/>
                <a:gd name="T8" fmla="*/ 537 w 563"/>
                <a:gd name="T9" fmla="*/ 220 h 461"/>
                <a:gd name="T10" fmla="*/ 311 w 563"/>
                <a:gd name="T11" fmla="*/ 339 h 461"/>
                <a:gd name="T12" fmla="*/ 59 w 563"/>
                <a:gd name="T13" fmla="*/ 285 h 461"/>
                <a:gd name="T14" fmla="*/ 38 w 563"/>
                <a:gd name="T15" fmla="*/ 253 h 461"/>
                <a:gd name="T16" fmla="*/ 71 w 563"/>
                <a:gd name="T17" fmla="*/ 232 h 461"/>
                <a:gd name="T18" fmla="*/ 313 w 563"/>
                <a:gd name="T19" fmla="*/ 283 h 461"/>
                <a:gd name="T20" fmla="*/ 321 w 563"/>
                <a:gd name="T21" fmla="*/ 281 h 461"/>
                <a:gd name="T22" fmla="*/ 552 w 563"/>
                <a:gd name="T23" fmla="*/ 159 h 461"/>
                <a:gd name="T24" fmla="*/ 559 w 563"/>
                <a:gd name="T25" fmla="*/ 138 h 461"/>
                <a:gd name="T26" fmla="*/ 537 w 563"/>
                <a:gd name="T27" fmla="*/ 131 h 461"/>
                <a:gd name="T28" fmla="*/ 310 w 563"/>
                <a:gd name="T29" fmla="*/ 251 h 461"/>
                <a:gd name="T30" fmla="*/ 59 w 563"/>
                <a:gd name="T31" fmla="*/ 197 h 461"/>
                <a:gd name="T32" fmla="*/ 38 w 563"/>
                <a:gd name="T33" fmla="*/ 164 h 461"/>
                <a:gd name="T34" fmla="*/ 71 w 563"/>
                <a:gd name="T35" fmla="*/ 143 h 461"/>
                <a:gd name="T36" fmla="*/ 298 w 563"/>
                <a:gd name="T37" fmla="*/ 191 h 461"/>
                <a:gd name="T38" fmla="*/ 306 w 563"/>
                <a:gd name="T39" fmla="*/ 189 h 461"/>
                <a:gd name="T40" fmla="*/ 538 w 563"/>
                <a:gd name="T41" fmla="*/ 69 h 461"/>
                <a:gd name="T42" fmla="*/ 535 w 563"/>
                <a:gd name="T43" fmla="*/ 48 h 461"/>
                <a:gd name="T44" fmla="*/ 310 w 563"/>
                <a:gd name="T45" fmla="*/ 4 h 461"/>
                <a:gd name="T46" fmla="*/ 249 w 563"/>
                <a:gd name="T47" fmla="*/ 12 h 461"/>
                <a:gd name="T48" fmla="*/ 41 w 563"/>
                <a:gd name="T49" fmla="*/ 114 h 461"/>
                <a:gd name="T50" fmla="*/ 33 w 563"/>
                <a:gd name="T51" fmla="*/ 119 h 461"/>
                <a:gd name="T52" fmla="*/ 7 w 563"/>
                <a:gd name="T53" fmla="*/ 157 h 461"/>
                <a:gd name="T54" fmla="*/ 25 w 563"/>
                <a:gd name="T55" fmla="*/ 214 h 461"/>
                <a:gd name="T56" fmla="*/ 7 w 563"/>
                <a:gd name="T57" fmla="*/ 246 h 461"/>
                <a:gd name="T58" fmla="*/ 25 w 563"/>
                <a:gd name="T59" fmla="*/ 303 h 461"/>
                <a:gd name="T60" fmla="*/ 7 w 563"/>
                <a:gd name="T61" fmla="*/ 335 h 461"/>
                <a:gd name="T62" fmla="*/ 52 w 563"/>
                <a:gd name="T63" fmla="*/ 405 h 461"/>
                <a:gd name="T64" fmla="*/ 311 w 563"/>
                <a:gd name="T65" fmla="*/ 460 h 461"/>
                <a:gd name="T66" fmla="*/ 321 w 563"/>
                <a:gd name="T67" fmla="*/ 459 h 461"/>
                <a:gd name="T68" fmla="*/ 552 w 563"/>
                <a:gd name="T69" fmla="*/ 337 h 461"/>
                <a:gd name="T70" fmla="*/ 559 w 563"/>
                <a:gd name="T71" fmla="*/ 315 h 461"/>
                <a:gd name="T72" fmla="*/ 537 w 563"/>
                <a:gd name="T73" fmla="*/ 308 h 461"/>
                <a:gd name="T74" fmla="*/ 310 w 563"/>
                <a:gd name="T75" fmla="*/ 428 h 461"/>
                <a:gd name="T76" fmla="*/ 59 w 563"/>
                <a:gd name="T77" fmla="*/ 374 h 461"/>
                <a:gd name="T78" fmla="*/ 38 w 563"/>
                <a:gd name="T79" fmla="*/ 341 h 461"/>
                <a:gd name="T80" fmla="*/ 71 w 563"/>
                <a:gd name="T81" fmla="*/ 320 h 461"/>
                <a:gd name="T82" fmla="*/ 310 w 563"/>
                <a:gd name="T83" fmla="*/ 372 h 461"/>
                <a:gd name="T84" fmla="*/ 296 w 563"/>
                <a:gd name="T85" fmla="*/ 57 h 461"/>
                <a:gd name="T86" fmla="*/ 404 w 563"/>
                <a:gd name="T87" fmla="*/ 78 h 461"/>
                <a:gd name="T88" fmla="*/ 357 w 563"/>
                <a:gd name="T89" fmla="*/ 101 h 461"/>
                <a:gd name="T90" fmla="*/ 249 w 563"/>
                <a:gd name="T91" fmla="*/ 79 h 461"/>
                <a:gd name="T92" fmla="*/ 296 w 563"/>
                <a:gd name="T93" fmla="*/ 57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3" h="461">
                  <a:moveTo>
                    <a:pt x="310" y="372"/>
                  </a:moveTo>
                  <a:cubicBezTo>
                    <a:pt x="314" y="372"/>
                    <a:pt x="318" y="371"/>
                    <a:pt x="321" y="370"/>
                  </a:cubicBezTo>
                  <a:cubicBezTo>
                    <a:pt x="552" y="248"/>
                    <a:pt x="552" y="248"/>
                    <a:pt x="552" y="248"/>
                  </a:cubicBezTo>
                  <a:cubicBezTo>
                    <a:pt x="560" y="244"/>
                    <a:pt x="563" y="234"/>
                    <a:pt x="559" y="226"/>
                  </a:cubicBezTo>
                  <a:cubicBezTo>
                    <a:pt x="555" y="218"/>
                    <a:pt x="545" y="215"/>
                    <a:pt x="537" y="220"/>
                  </a:cubicBezTo>
                  <a:cubicBezTo>
                    <a:pt x="311" y="339"/>
                    <a:pt x="311" y="339"/>
                    <a:pt x="311" y="339"/>
                  </a:cubicBezTo>
                  <a:cubicBezTo>
                    <a:pt x="59" y="285"/>
                    <a:pt x="59" y="285"/>
                    <a:pt x="59" y="285"/>
                  </a:cubicBezTo>
                  <a:cubicBezTo>
                    <a:pt x="44" y="282"/>
                    <a:pt x="35" y="268"/>
                    <a:pt x="38" y="253"/>
                  </a:cubicBezTo>
                  <a:cubicBezTo>
                    <a:pt x="41" y="238"/>
                    <a:pt x="56" y="228"/>
                    <a:pt x="71" y="232"/>
                  </a:cubicBezTo>
                  <a:cubicBezTo>
                    <a:pt x="71" y="232"/>
                    <a:pt x="313" y="283"/>
                    <a:pt x="313" y="283"/>
                  </a:cubicBezTo>
                  <a:cubicBezTo>
                    <a:pt x="316" y="283"/>
                    <a:pt x="318" y="283"/>
                    <a:pt x="321" y="281"/>
                  </a:cubicBezTo>
                  <a:cubicBezTo>
                    <a:pt x="552" y="159"/>
                    <a:pt x="552" y="159"/>
                    <a:pt x="552" y="159"/>
                  </a:cubicBezTo>
                  <a:cubicBezTo>
                    <a:pt x="560" y="155"/>
                    <a:pt x="563" y="146"/>
                    <a:pt x="559" y="138"/>
                  </a:cubicBezTo>
                  <a:cubicBezTo>
                    <a:pt x="555" y="130"/>
                    <a:pt x="545" y="127"/>
                    <a:pt x="537" y="131"/>
                  </a:cubicBezTo>
                  <a:cubicBezTo>
                    <a:pt x="310" y="251"/>
                    <a:pt x="310" y="251"/>
                    <a:pt x="310" y="251"/>
                  </a:cubicBezTo>
                  <a:cubicBezTo>
                    <a:pt x="59" y="197"/>
                    <a:pt x="59" y="197"/>
                    <a:pt x="59" y="197"/>
                  </a:cubicBezTo>
                  <a:cubicBezTo>
                    <a:pt x="44" y="194"/>
                    <a:pt x="35" y="179"/>
                    <a:pt x="38" y="164"/>
                  </a:cubicBezTo>
                  <a:cubicBezTo>
                    <a:pt x="41" y="149"/>
                    <a:pt x="56" y="140"/>
                    <a:pt x="71" y="143"/>
                  </a:cubicBezTo>
                  <a:cubicBezTo>
                    <a:pt x="71" y="143"/>
                    <a:pt x="297" y="191"/>
                    <a:pt x="298" y="191"/>
                  </a:cubicBezTo>
                  <a:cubicBezTo>
                    <a:pt x="301" y="191"/>
                    <a:pt x="303" y="191"/>
                    <a:pt x="306" y="189"/>
                  </a:cubicBezTo>
                  <a:cubicBezTo>
                    <a:pt x="306" y="189"/>
                    <a:pt x="538" y="69"/>
                    <a:pt x="538" y="69"/>
                  </a:cubicBezTo>
                  <a:cubicBezTo>
                    <a:pt x="554" y="61"/>
                    <a:pt x="553" y="51"/>
                    <a:pt x="535" y="48"/>
                  </a:cubicBezTo>
                  <a:cubicBezTo>
                    <a:pt x="310" y="4"/>
                    <a:pt x="310" y="4"/>
                    <a:pt x="310" y="4"/>
                  </a:cubicBezTo>
                  <a:cubicBezTo>
                    <a:pt x="292" y="0"/>
                    <a:pt x="265" y="4"/>
                    <a:pt x="249" y="12"/>
                  </a:cubicBezTo>
                  <a:cubicBezTo>
                    <a:pt x="41" y="114"/>
                    <a:pt x="41" y="114"/>
                    <a:pt x="41" y="114"/>
                  </a:cubicBezTo>
                  <a:cubicBezTo>
                    <a:pt x="38" y="116"/>
                    <a:pt x="35" y="118"/>
                    <a:pt x="33" y="119"/>
                  </a:cubicBezTo>
                  <a:cubicBezTo>
                    <a:pt x="20" y="128"/>
                    <a:pt x="10" y="141"/>
                    <a:pt x="7" y="157"/>
                  </a:cubicBezTo>
                  <a:cubicBezTo>
                    <a:pt x="2" y="179"/>
                    <a:pt x="10" y="200"/>
                    <a:pt x="25" y="214"/>
                  </a:cubicBezTo>
                  <a:cubicBezTo>
                    <a:pt x="16" y="222"/>
                    <a:pt x="9" y="233"/>
                    <a:pt x="7" y="246"/>
                  </a:cubicBezTo>
                  <a:cubicBezTo>
                    <a:pt x="2" y="268"/>
                    <a:pt x="10" y="289"/>
                    <a:pt x="25" y="303"/>
                  </a:cubicBezTo>
                  <a:cubicBezTo>
                    <a:pt x="16" y="311"/>
                    <a:pt x="9" y="322"/>
                    <a:pt x="7" y="335"/>
                  </a:cubicBezTo>
                  <a:cubicBezTo>
                    <a:pt x="0" y="367"/>
                    <a:pt x="20" y="399"/>
                    <a:pt x="52" y="405"/>
                  </a:cubicBezTo>
                  <a:cubicBezTo>
                    <a:pt x="52" y="405"/>
                    <a:pt x="310" y="461"/>
                    <a:pt x="311" y="460"/>
                  </a:cubicBezTo>
                  <a:cubicBezTo>
                    <a:pt x="314" y="460"/>
                    <a:pt x="318" y="460"/>
                    <a:pt x="321" y="459"/>
                  </a:cubicBezTo>
                  <a:cubicBezTo>
                    <a:pt x="552" y="337"/>
                    <a:pt x="552" y="337"/>
                    <a:pt x="552" y="337"/>
                  </a:cubicBezTo>
                  <a:cubicBezTo>
                    <a:pt x="560" y="332"/>
                    <a:pt x="563" y="323"/>
                    <a:pt x="559" y="315"/>
                  </a:cubicBezTo>
                  <a:cubicBezTo>
                    <a:pt x="555" y="307"/>
                    <a:pt x="545" y="304"/>
                    <a:pt x="537" y="308"/>
                  </a:cubicBezTo>
                  <a:cubicBezTo>
                    <a:pt x="310" y="428"/>
                    <a:pt x="310" y="428"/>
                    <a:pt x="310" y="428"/>
                  </a:cubicBezTo>
                  <a:cubicBezTo>
                    <a:pt x="59" y="374"/>
                    <a:pt x="59" y="374"/>
                    <a:pt x="59" y="374"/>
                  </a:cubicBezTo>
                  <a:cubicBezTo>
                    <a:pt x="44" y="371"/>
                    <a:pt x="35" y="356"/>
                    <a:pt x="38" y="341"/>
                  </a:cubicBezTo>
                  <a:cubicBezTo>
                    <a:pt x="41" y="327"/>
                    <a:pt x="56" y="317"/>
                    <a:pt x="71" y="320"/>
                  </a:cubicBezTo>
                  <a:cubicBezTo>
                    <a:pt x="71" y="320"/>
                    <a:pt x="309" y="372"/>
                    <a:pt x="310" y="372"/>
                  </a:cubicBezTo>
                  <a:close/>
                  <a:moveTo>
                    <a:pt x="296" y="57"/>
                  </a:moveTo>
                  <a:cubicBezTo>
                    <a:pt x="404" y="78"/>
                    <a:pt x="404" y="78"/>
                    <a:pt x="404" y="78"/>
                  </a:cubicBezTo>
                  <a:cubicBezTo>
                    <a:pt x="357" y="101"/>
                    <a:pt x="357" y="101"/>
                    <a:pt x="357" y="101"/>
                  </a:cubicBezTo>
                  <a:cubicBezTo>
                    <a:pt x="249" y="79"/>
                    <a:pt x="249" y="79"/>
                    <a:pt x="249" y="79"/>
                  </a:cubicBezTo>
                  <a:lnTo>
                    <a:pt x="296" y="57"/>
                  </a:lnTo>
                  <a:close/>
                </a:path>
              </a:pathLst>
            </a:custGeom>
            <a:solidFill>
              <a:srgbClr val="009242"/>
            </a:solidFill>
            <a:ln>
              <a:noFill/>
            </a:ln>
          </p:spPr>
          <p:txBody>
            <a:bodyPr/>
            <a:lstStyle/>
            <a:p>
              <a:pPr>
                <a:defRPr/>
              </a:pPr>
              <a:endParaRPr lang="zh-CN" altLang="en-US" sz="101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矩形 7"/>
          <p:cNvSpPr/>
          <p:nvPr/>
        </p:nvSpPr>
        <p:spPr>
          <a:xfrm>
            <a:off x="642910" y="304800"/>
            <a:ext cx="8763000" cy="461665"/>
          </a:xfrm>
          <a:prstGeom prst="rect">
            <a:avLst/>
          </a:prstGeom>
          <a:noFill/>
          <a:ln w="9525">
            <a:noFill/>
          </a:ln>
        </p:spPr>
        <p:txBody>
          <a:bodyPr>
            <a:spAutoFit/>
          </a:bodyPr>
          <a:lstStyle/>
          <a:p>
            <a:pPr algn="just">
              <a:buClr>
                <a:schemeClr val="hlink"/>
              </a:buClr>
            </a:pPr>
            <a:r>
              <a:rPr lang="zh-CN" altLang="en-US" sz="2400" b="1" dirty="0">
                <a:latin typeface="微软雅黑" pitchFamily="34" charset="-122"/>
                <a:ea typeface="微软雅黑" pitchFamily="34" charset="-122"/>
              </a:rPr>
              <a:t>治疗</a:t>
            </a:r>
            <a:r>
              <a:rPr lang="en-US" altLang="zh-CN" sz="24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质子泵抑制剂</a:t>
            </a:r>
            <a:r>
              <a:rPr lang="en-US" altLang="zh-CN" sz="2000" b="1" dirty="0">
                <a:latin typeface="微软雅黑" pitchFamily="34" charset="-122"/>
                <a:ea typeface="微软雅黑" pitchFamily="34" charset="-122"/>
              </a:rPr>
              <a:t>(Proton-Pump Inhibitor)</a:t>
            </a:r>
          </a:p>
        </p:txBody>
      </p:sp>
      <p:sp>
        <p:nvSpPr>
          <p:cNvPr id="9" name="Rectangle 3"/>
          <p:cNvSpPr txBox="1">
            <a:spLocks noChangeArrowheads="1"/>
          </p:cNvSpPr>
          <p:nvPr/>
        </p:nvSpPr>
        <p:spPr bwMode="auto">
          <a:xfrm>
            <a:off x="-214346" y="5643578"/>
            <a:ext cx="8931275" cy="673100"/>
          </a:xfrm>
          <a:prstGeom prst="rect">
            <a:avLst/>
          </a:prstGeom>
          <a:noFill/>
          <a:ln w="9525">
            <a:noFill/>
            <a:miter lim="800000"/>
          </a:ln>
        </p:spPr>
        <p:txBody>
          <a:bodyPr/>
          <a:lstStyle/>
          <a:p>
            <a:pPr marL="1143000" marR="0" lvl="2" indent="-228600" algn="ctr" defTabSz="914400" rtl="0" eaLnBrk="0" fontAlgn="base" latinLnBrk="0" hangingPunct="0">
              <a:lnSpc>
                <a:spcPct val="100000"/>
              </a:lnSpc>
              <a:spcBef>
                <a:spcPct val="20000"/>
              </a:spcBef>
              <a:spcAft>
                <a:spcPct val="0"/>
              </a:spcAft>
              <a:buClr>
                <a:srgbClr val="5BB9FF"/>
              </a:buClr>
              <a:buSzTx/>
              <a:buFontTx/>
              <a:buNone/>
              <a:defRPr/>
            </a:pPr>
            <a:r>
              <a:rPr kumimoji="0" lang="zh-CN" altLang="zh-CN" sz="2400" b="1" i="0" u="none" strike="noStrike" kern="0" cap="none" spc="0" normalizeH="0" baseline="0" noProof="0" dirty="0">
                <a:ln>
                  <a:noFill/>
                </a:ln>
                <a:effectLst/>
                <a:uLnTx/>
                <a:uFillTx/>
                <a:latin typeface="黑体" panose="02010609060101010101" charset="-122"/>
                <a:ea typeface="黑体" panose="02010609060101010101" charset="-122"/>
                <a:cs typeface="+mn-cs"/>
              </a:rPr>
              <a:t>它是目前作用最强的一类胃酸分泌抑制剂！</a:t>
            </a:r>
          </a:p>
        </p:txBody>
      </p:sp>
      <p:grpSp>
        <p:nvGrpSpPr>
          <p:cNvPr id="6" name="组合 5"/>
          <p:cNvGrpSpPr/>
          <p:nvPr/>
        </p:nvGrpSpPr>
        <p:grpSpPr>
          <a:xfrm>
            <a:off x="1500166" y="1214422"/>
            <a:ext cx="6021879" cy="4184033"/>
            <a:chOff x="1500166" y="1214422"/>
            <a:chExt cx="6021879" cy="4184033"/>
          </a:xfrm>
        </p:grpSpPr>
        <p:pic>
          <p:nvPicPr>
            <p:cNvPr id="7" name="Picture 7" descr="nrd1010-f2"/>
            <p:cNvPicPr>
              <a:picLocks noChangeAspect="1"/>
            </p:cNvPicPr>
            <p:nvPr/>
          </p:nvPicPr>
          <p:blipFill>
            <a:blip r:embed="rId3"/>
            <a:srcRect b="38783"/>
            <a:stretch>
              <a:fillRect/>
            </a:stretch>
          </p:blipFill>
          <p:spPr>
            <a:xfrm>
              <a:off x="1500166" y="1214422"/>
              <a:ext cx="6021879" cy="4184033"/>
            </a:xfrm>
            <a:prstGeom prst="rect">
              <a:avLst/>
            </a:prstGeom>
            <a:noFill/>
            <a:ln w="9525">
              <a:noFill/>
            </a:ln>
          </p:spPr>
        </p:pic>
        <p:sp>
          <p:nvSpPr>
            <p:cNvPr id="5" name="矩形 4"/>
            <p:cNvSpPr/>
            <p:nvPr/>
          </p:nvSpPr>
          <p:spPr>
            <a:xfrm>
              <a:off x="1643042" y="1285860"/>
              <a:ext cx="285752"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p:cNvSpPr>
            <a:spLocks noGrp="1"/>
          </p:cNvSpPr>
          <p:nvPr>
            <p:ph idx="1"/>
          </p:nvPr>
        </p:nvSpPr>
        <p:spPr>
          <a:xfrm>
            <a:off x="742950" y="1357298"/>
            <a:ext cx="8401050" cy="4786346"/>
          </a:xfrm>
        </p:spPr>
        <p:txBody>
          <a:bodyPr vert="horz" wrap="square" lIns="91440" tIns="45720" rIns="91440" bIns="45720" anchor="t">
            <a:normAutofit/>
          </a:bodyPr>
          <a:lstStyle/>
          <a:p>
            <a:pPr eaLnBrk="1" hangingPunct="1">
              <a:lnSpc>
                <a:spcPct val="150000"/>
              </a:lnSpc>
              <a:buClr>
                <a:srgbClr val="002060"/>
              </a:buClr>
              <a:buFont typeface="Wingdings" pitchFamily="2" charset="2"/>
              <a:buChar char="l"/>
            </a:pPr>
            <a:r>
              <a:rPr lang="zh-CN" altLang="en-US" sz="2400" b="1" dirty="0">
                <a:latin typeface="微软雅黑" pitchFamily="34" charset="-122"/>
                <a:ea typeface="微软雅黑" pitchFamily="34" charset="-122"/>
              </a:rPr>
              <a:t>奥美拉唑</a:t>
            </a:r>
            <a:r>
              <a:rPr lang="en-US" altLang="zh-CN" sz="2400" b="1" dirty="0">
                <a:latin typeface="微软雅黑" pitchFamily="34" charset="-122"/>
                <a:ea typeface="微软雅黑" pitchFamily="34" charset="-122"/>
              </a:rPr>
              <a:t>(Omeprazole</a:t>
            </a:r>
            <a:r>
              <a:rPr lang="zh-CN" altLang="en-US" sz="2400" b="1" dirty="0">
                <a:latin typeface="微软雅黑" pitchFamily="34" charset="-122"/>
                <a:ea typeface="微软雅黑" pitchFamily="34" charset="-122"/>
              </a:rPr>
              <a:t>）</a:t>
            </a:r>
            <a:endParaRPr lang="en-US" altLang="zh-CN" sz="2400" b="1" dirty="0">
              <a:latin typeface="微软雅黑" pitchFamily="34" charset="-122"/>
              <a:ea typeface="微软雅黑" pitchFamily="34" charset="-122"/>
            </a:endParaRPr>
          </a:p>
          <a:p>
            <a:pPr eaLnBrk="1" hangingPunct="1">
              <a:lnSpc>
                <a:spcPct val="150000"/>
              </a:lnSpc>
              <a:buClr>
                <a:srgbClr val="002060"/>
              </a:buClr>
              <a:buFont typeface="Wingdings" pitchFamily="2" charset="2"/>
              <a:buChar char="l"/>
            </a:pPr>
            <a:r>
              <a:rPr lang="zh-CN" altLang="en-US" sz="2400" b="1" dirty="0">
                <a:latin typeface="微软雅黑" pitchFamily="34" charset="-122"/>
                <a:ea typeface="微软雅黑" pitchFamily="34" charset="-122"/>
              </a:rPr>
              <a:t>兰索拉唑</a:t>
            </a:r>
            <a:r>
              <a:rPr lang="en-US" altLang="zh-CN" sz="2400" b="1" dirty="0">
                <a:latin typeface="微软雅黑" pitchFamily="34" charset="-122"/>
                <a:ea typeface="微软雅黑" pitchFamily="34" charset="-122"/>
              </a:rPr>
              <a:t>(Lansoprazole</a:t>
            </a:r>
            <a:r>
              <a:rPr lang="zh-CN" altLang="en-US" sz="2400" b="1" dirty="0">
                <a:latin typeface="微软雅黑" pitchFamily="34" charset="-122"/>
                <a:ea typeface="微软雅黑" pitchFamily="34" charset="-122"/>
              </a:rPr>
              <a:t>）</a:t>
            </a:r>
            <a:endParaRPr lang="en-US" altLang="zh-CN" sz="2400" b="1" dirty="0">
              <a:latin typeface="微软雅黑" pitchFamily="34" charset="-122"/>
              <a:ea typeface="微软雅黑" pitchFamily="34" charset="-122"/>
            </a:endParaRPr>
          </a:p>
          <a:p>
            <a:pPr eaLnBrk="1" hangingPunct="1">
              <a:lnSpc>
                <a:spcPct val="150000"/>
              </a:lnSpc>
              <a:buClr>
                <a:srgbClr val="002060"/>
              </a:buClr>
              <a:buFont typeface="Wingdings" pitchFamily="2" charset="2"/>
              <a:buChar char="l"/>
            </a:pPr>
            <a:r>
              <a:rPr lang="zh-CN" altLang="en-US" sz="2400" b="1" dirty="0">
                <a:latin typeface="微软雅黑" pitchFamily="34" charset="-122"/>
                <a:ea typeface="微软雅黑" pitchFamily="34" charset="-122"/>
              </a:rPr>
              <a:t>泮托拉唑</a:t>
            </a:r>
            <a:r>
              <a:rPr lang="en-US" altLang="zh-CN" sz="2400" b="1" dirty="0">
                <a:latin typeface="微软雅黑" pitchFamily="34" charset="-122"/>
                <a:ea typeface="微软雅黑" pitchFamily="34" charset="-122"/>
              </a:rPr>
              <a:t>(Pantoprazole</a:t>
            </a:r>
            <a:r>
              <a:rPr lang="zh-CN" altLang="en-US" sz="2400" b="1" dirty="0">
                <a:latin typeface="微软雅黑" pitchFamily="34" charset="-122"/>
                <a:ea typeface="微软雅黑" pitchFamily="34" charset="-122"/>
              </a:rPr>
              <a:t>）</a:t>
            </a:r>
            <a:endParaRPr lang="en-US" altLang="zh-CN" sz="2400" b="1" dirty="0">
              <a:latin typeface="微软雅黑" pitchFamily="34" charset="-122"/>
              <a:ea typeface="微软雅黑" pitchFamily="34" charset="-122"/>
            </a:endParaRPr>
          </a:p>
          <a:p>
            <a:pPr eaLnBrk="1" hangingPunct="1">
              <a:lnSpc>
                <a:spcPct val="150000"/>
              </a:lnSpc>
              <a:buClr>
                <a:srgbClr val="002060"/>
              </a:buClr>
              <a:buFont typeface="Wingdings" pitchFamily="2" charset="2"/>
              <a:buChar char="l"/>
            </a:pPr>
            <a:r>
              <a:rPr lang="zh-CN" altLang="en-US" sz="2400" b="1" dirty="0">
                <a:latin typeface="微软雅黑" pitchFamily="34" charset="-122"/>
                <a:ea typeface="微软雅黑" pitchFamily="34" charset="-122"/>
              </a:rPr>
              <a:t>雷贝拉唑</a:t>
            </a:r>
            <a:r>
              <a:rPr lang="en-US" altLang="zh-CN" sz="2400" b="1" dirty="0">
                <a:latin typeface="微软雅黑" pitchFamily="34" charset="-122"/>
                <a:ea typeface="微软雅黑" pitchFamily="34" charset="-122"/>
              </a:rPr>
              <a:t>(Rabeprazole</a:t>
            </a:r>
            <a:r>
              <a:rPr lang="zh-CN" altLang="en-US" sz="2400" b="1" dirty="0">
                <a:latin typeface="微软雅黑" pitchFamily="34" charset="-122"/>
                <a:ea typeface="微软雅黑" pitchFamily="34" charset="-122"/>
              </a:rPr>
              <a:t>）</a:t>
            </a:r>
            <a:endParaRPr lang="en-US" altLang="zh-CN" sz="2400" b="1" dirty="0">
              <a:latin typeface="微软雅黑" pitchFamily="34" charset="-122"/>
              <a:ea typeface="微软雅黑" pitchFamily="34" charset="-122"/>
            </a:endParaRPr>
          </a:p>
          <a:p>
            <a:pPr eaLnBrk="1" hangingPunct="1">
              <a:lnSpc>
                <a:spcPct val="150000"/>
              </a:lnSpc>
              <a:buClr>
                <a:srgbClr val="002060"/>
              </a:buClr>
              <a:buFont typeface="Wingdings" pitchFamily="2" charset="2"/>
              <a:buChar char="l"/>
            </a:pPr>
            <a:r>
              <a:rPr lang="zh-CN" altLang="en-US" sz="2400" b="1" dirty="0">
                <a:latin typeface="微软雅黑" pitchFamily="34" charset="-122"/>
                <a:ea typeface="微软雅黑" pitchFamily="34" charset="-122"/>
              </a:rPr>
              <a:t>埃索美拉唑 </a:t>
            </a:r>
            <a:r>
              <a:rPr lang="en-US" altLang="zh-CN" sz="2400" b="1" dirty="0">
                <a:latin typeface="微软雅黑" pitchFamily="34" charset="-122"/>
                <a:ea typeface="微软雅黑" pitchFamily="34" charset="-122"/>
              </a:rPr>
              <a:t>(Esomeprazole</a:t>
            </a:r>
            <a:r>
              <a:rPr lang="zh-CN" altLang="en-US" sz="2400" b="1" dirty="0">
                <a:latin typeface="微软雅黑" pitchFamily="34" charset="-122"/>
                <a:ea typeface="微软雅黑" pitchFamily="34" charset="-122"/>
              </a:rPr>
              <a:t>）等</a:t>
            </a:r>
          </a:p>
          <a:p>
            <a:pPr eaLnBrk="1" hangingPunct="1">
              <a:lnSpc>
                <a:spcPct val="150000"/>
              </a:lnSpc>
              <a:buClr>
                <a:srgbClr val="002060"/>
              </a:buClr>
              <a:buFont typeface="Wingdings" pitchFamily="2" charset="2"/>
              <a:buChar char="l"/>
            </a:pPr>
            <a:r>
              <a:rPr kumimoji="1" lang="zh-CN" altLang="en-US" sz="2400" dirty="0">
                <a:solidFill>
                  <a:srgbClr val="FF0000"/>
                </a:solidFill>
                <a:latin typeface="微软雅黑" pitchFamily="34" charset="-122"/>
                <a:ea typeface="微软雅黑" pitchFamily="34" charset="-122"/>
                <a:sym typeface="+mn-ea"/>
              </a:rPr>
              <a:t>消化性溃疡治疗通常采用标准剂量PPI，每日1次，早餐前0</a:t>
            </a:r>
            <a:r>
              <a:rPr kumimoji="1" lang="en-US" altLang="zh-CN" sz="2400" dirty="0">
                <a:solidFill>
                  <a:srgbClr val="FF0000"/>
                </a:solidFill>
                <a:latin typeface="微软雅黑" pitchFamily="34" charset="-122"/>
                <a:ea typeface="微软雅黑" pitchFamily="34" charset="-122"/>
                <a:sym typeface="+mn-ea"/>
              </a:rPr>
              <a:t>.</a:t>
            </a:r>
            <a:r>
              <a:rPr kumimoji="1" lang="zh-CN" altLang="en-US" sz="2400" dirty="0">
                <a:solidFill>
                  <a:srgbClr val="FF0000"/>
                </a:solidFill>
                <a:latin typeface="微软雅黑" pitchFamily="34" charset="-122"/>
                <a:ea typeface="微软雅黑" pitchFamily="34" charset="-122"/>
                <a:sym typeface="+mn-ea"/>
              </a:rPr>
              <a:t>5 h 服药</a:t>
            </a:r>
            <a:endParaRPr kumimoji="1" lang="zh-CN" altLang="en-US" sz="2400" b="1" dirty="0">
              <a:solidFill>
                <a:srgbClr val="FF0000"/>
              </a:solidFill>
              <a:latin typeface="微软雅黑" pitchFamily="34" charset="-122"/>
              <a:ea typeface="微软雅黑" pitchFamily="34" charset="-122"/>
              <a:sym typeface="+mn-ea"/>
            </a:endParaRPr>
          </a:p>
        </p:txBody>
      </p:sp>
      <p:sp>
        <p:nvSpPr>
          <p:cNvPr id="5" name="矩形 7"/>
          <p:cNvSpPr/>
          <p:nvPr/>
        </p:nvSpPr>
        <p:spPr>
          <a:xfrm>
            <a:off x="642910" y="304800"/>
            <a:ext cx="8763000" cy="461665"/>
          </a:xfrm>
          <a:prstGeom prst="rect">
            <a:avLst/>
          </a:prstGeom>
          <a:noFill/>
          <a:ln w="9525">
            <a:noFill/>
          </a:ln>
        </p:spPr>
        <p:txBody>
          <a:bodyPr>
            <a:spAutoFit/>
          </a:bodyPr>
          <a:lstStyle/>
          <a:p>
            <a:pPr algn="just">
              <a:buClr>
                <a:schemeClr val="hlink"/>
              </a:buClr>
            </a:pPr>
            <a:r>
              <a:rPr lang="zh-CN" altLang="en-US" sz="2400" b="1" dirty="0">
                <a:latin typeface="微软雅黑" pitchFamily="34" charset="-122"/>
                <a:ea typeface="微软雅黑" pitchFamily="34" charset="-122"/>
              </a:rPr>
              <a:t>治疗</a:t>
            </a:r>
            <a:r>
              <a:rPr lang="en-US" altLang="zh-CN" sz="24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质子泵抑制剂</a:t>
            </a:r>
            <a:r>
              <a:rPr lang="en-US" altLang="zh-CN" sz="2000" b="1" dirty="0">
                <a:latin typeface="微软雅黑" pitchFamily="34" charset="-122"/>
                <a:ea typeface="微软雅黑" pitchFamily="34" charset="-122"/>
              </a:rPr>
              <a:t>(Proton-Pump Inhibitor)</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2"/>
          <p:cNvSpPr txBox="1">
            <a:spLocks noChangeArrowheads="1"/>
          </p:cNvSpPr>
          <p:nvPr/>
        </p:nvSpPr>
        <p:spPr bwMode="auto">
          <a:xfrm>
            <a:off x="767715" y="280670"/>
            <a:ext cx="5595620" cy="523220"/>
          </a:xfrm>
          <a:prstGeom prst="rect">
            <a:avLst/>
          </a:prstGeom>
          <a:noFill/>
          <a:ln>
            <a:noFill/>
          </a:ln>
        </p:spPr>
        <p:txBody>
          <a:bodyPr wrap="square">
            <a:spAutoFit/>
          </a:bodyPr>
          <a:lstStyle>
            <a:lvl1pPr/>
            <a:lvl2pPr marL="742950" indent="-285750"/>
            <a:lvl3pPr/>
            <a:lvl4pPr/>
            <a:lvl5pPr/>
            <a:lvl6pPr/>
            <a:lvl7pPr/>
            <a:lvl8pPr/>
            <a:lvl9pPr/>
          </a:lstStyle>
          <a:p>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治疗</a:t>
            </a:r>
          </a:p>
        </p:txBody>
      </p:sp>
      <p:sp>
        <p:nvSpPr>
          <p:cNvPr id="11" name="文本框 10"/>
          <p:cNvSpPr txBox="1"/>
          <p:nvPr/>
        </p:nvSpPr>
        <p:spPr>
          <a:xfrm>
            <a:off x="642910" y="1714488"/>
            <a:ext cx="7715304" cy="2954655"/>
          </a:xfrm>
          <a:prstGeom prst="rect">
            <a:avLst/>
          </a:prstGeom>
          <a:noFill/>
        </p:spPr>
        <p:txBody>
          <a:bodyPr wrap="square" rtlCol="0" anchor="t">
            <a:spAutoFit/>
          </a:bodyPr>
          <a:lstStyle/>
          <a:p>
            <a:pPr>
              <a:lnSpc>
                <a:spcPct val="150000"/>
              </a:lnSpc>
              <a:buFont typeface="Wingdings" pitchFamily="2" charset="2"/>
              <a:buChar char="l"/>
            </a:pPr>
            <a:r>
              <a:rPr lang="zh-CN" altLang="en-US" sz="2800" dirty="0">
                <a:latin typeface="微软雅黑" panose="020B0503020204020204" pitchFamily="34" charset="-122"/>
                <a:ea typeface="微软雅黑" panose="020B0503020204020204" pitchFamily="34" charset="-122"/>
                <a:sym typeface="+mn-ea"/>
              </a:rPr>
              <a:t>药物治疗：</a:t>
            </a:r>
          </a:p>
          <a:p>
            <a:pPr eaLnBrk="1" hangingPunct="1">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rPr>
              <a:t>消化性溃疡的抑酸治疗</a:t>
            </a:r>
            <a:endParaRPr lang="en-US" altLang="zh-CN" sz="2400" dirty="0">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zh-CN" altLang="en-US" sz="2400" dirty="0">
                <a:solidFill>
                  <a:srgbClr val="FF0000"/>
                </a:solidFill>
                <a:latin typeface="微软雅黑" panose="020B0503020204020204" pitchFamily="34" charset="-122"/>
                <a:ea typeface="微软雅黑" panose="020B0503020204020204" pitchFamily="34" charset="-122"/>
              </a:rPr>
              <a:t>黏膜保护剂</a:t>
            </a:r>
            <a:endParaRPr lang="en-US" altLang="zh-CN" sz="2400" dirty="0">
              <a:solidFill>
                <a:srgbClr val="FF0000"/>
              </a:solidFill>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rPr>
              <a:t>消化性溃疡的</a:t>
            </a:r>
            <a:r>
              <a:rPr lang="en-US" altLang="zh-CN" sz="2400" dirty="0">
                <a:latin typeface="微软雅黑" panose="020B0503020204020204" pitchFamily="34" charset="-122"/>
                <a:ea typeface="微软雅黑" panose="020B0503020204020204" pitchFamily="34" charset="-122"/>
              </a:rPr>
              <a:t>HP</a:t>
            </a:r>
            <a:r>
              <a:rPr lang="zh-CN" altLang="en-US" sz="2400" dirty="0">
                <a:latin typeface="微软雅黑" panose="020B0503020204020204" pitchFamily="34" charset="-122"/>
                <a:ea typeface="微软雅黑" panose="020B0503020204020204" pitchFamily="34" charset="-122"/>
              </a:rPr>
              <a:t>根除治疗</a:t>
            </a:r>
            <a:endParaRPr lang="en-US" altLang="zh-CN" sz="2400" dirty="0">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en-US" altLang="zh-CN" sz="2400" dirty="0">
                <a:latin typeface="微软雅黑" panose="020B0503020204020204" pitchFamily="34" charset="-122"/>
                <a:ea typeface="微软雅黑" panose="020B0503020204020204" pitchFamily="34" charset="-122"/>
              </a:rPr>
              <a:t>NSAIDs</a:t>
            </a:r>
            <a:r>
              <a:rPr lang="zh-CN" altLang="en-US" sz="2400" dirty="0">
                <a:latin typeface="微软雅黑" panose="020B0503020204020204" pitchFamily="34" charset="-122"/>
                <a:ea typeface="微软雅黑" panose="020B0503020204020204" pitchFamily="34" charset="-122"/>
              </a:rPr>
              <a:t>溃疡的防治</a:t>
            </a:r>
            <a:endParaRPr lang="en-US" altLang="zh-CN" sz="2400" dirty="0">
              <a:latin typeface="微软雅黑" panose="020B0503020204020204" pitchFamily="34" charset="-122"/>
              <a:ea typeface="微软雅黑" panose="020B0503020204020204" pitchFamily="34" charset="-122"/>
            </a:endParaRPr>
          </a:p>
        </p:txBody>
      </p:sp>
      <p:pic>
        <p:nvPicPr>
          <p:cNvPr id="5" name="图片 4" descr="u=4213207152,1111566287&amp;fm=26&amp;gp=0.jpg"/>
          <p:cNvPicPr>
            <a:picLocks noChangeAspect="1"/>
          </p:cNvPicPr>
          <p:nvPr/>
        </p:nvPicPr>
        <p:blipFill>
          <a:blip r:embed="rId3">
            <a:lum bright="10000" contrast="10000"/>
          </a:blip>
          <a:srcRect l="11539" r="13460"/>
          <a:stretch>
            <a:fillRect/>
          </a:stretch>
        </p:blipFill>
        <p:spPr>
          <a:xfrm>
            <a:off x="6500826" y="3405196"/>
            <a:ext cx="1982399" cy="2643164"/>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p:nvPr/>
        </p:nvSpPr>
        <p:spPr>
          <a:xfrm>
            <a:off x="642910" y="304800"/>
            <a:ext cx="8763000" cy="461665"/>
          </a:xfrm>
          <a:prstGeom prst="rect">
            <a:avLst/>
          </a:prstGeom>
          <a:noFill/>
          <a:ln w="9525">
            <a:noFill/>
          </a:ln>
        </p:spPr>
        <p:txBody>
          <a:bodyPr>
            <a:spAutoFit/>
          </a:bodyPr>
          <a:lstStyle/>
          <a:p>
            <a:pPr algn="just">
              <a:buClr>
                <a:schemeClr val="hlink"/>
              </a:buClr>
            </a:pPr>
            <a:r>
              <a:rPr lang="zh-CN" altLang="en-US" sz="2400" b="1" dirty="0">
                <a:latin typeface="微软雅黑" pitchFamily="34" charset="-122"/>
                <a:ea typeface="微软雅黑" pitchFamily="34" charset="-122"/>
              </a:rPr>
              <a:t>治疗</a:t>
            </a:r>
            <a:r>
              <a:rPr lang="en-US" altLang="zh-CN" sz="2400" b="1" dirty="0">
                <a:latin typeface="微软雅黑" pitchFamily="34" charset="-122"/>
                <a:ea typeface="微软雅黑" pitchFamily="34" charset="-122"/>
              </a:rPr>
              <a:t>—</a:t>
            </a:r>
            <a:r>
              <a:rPr lang="zh-CN" altLang="en-US" sz="2000" b="1" dirty="0">
                <a:latin typeface="微软雅黑" pitchFamily="34" charset="-122"/>
                <a:ea typeface="微软雅黑" pitchFamily="34" charset="-122"/>
              </a:rPr>
              <a:t>常用的胃黏膜保护剂</a:t>
            </a:r>
          </a:p>
        </p:txBody>
      </p:sp>
      <p:graphicFrame>
        <p:nvGraphicFramePr>
          <p:cNvPr id="6" name="表格 5"/>
          <p:cNvGraphicFramePr>
            <a:graphicFrameLocks noGrp="1"/>
          </p:cNvGraphicFramePr>
          <p:nvPr>
            <p:custDataLst>
              <p:tags r:id="rId1"/>
            </p:custDataLst>
          </p:nvPr>
        </p:nvGraphicFramePr>
        <p:xfrm>
          <a:off x="214282" y="1748164"/>
          <a:ext cx="8686800" cy="2966720"/>
        </p:xfrm>
        <a:graphic>
          <a:graphicData uri="http://schemas.openxmlformats.org/drawingml/2006/table">
            <a:tbl>
              <a:tblPr firstRow="1" bandRow="1">
                <a:tableStyleId>{5C22544A-7EE6-4342-B048-85BDC9FD1C3A}</a:tableStyleId>
              </a:tblPr>
              <a:tblGrid>
                <a:gridCol w="2043953">
                  <a:extLst>
                    <a:ext uri="{9D8B030D-6E8A-4147-A177-3AD203B41FA5}">
                      <a16:colId xmlns:a16="http://schemas.microsoft.com/office/drawing/2014/main" xmlns="" val="20000"/>
                    </a:ext>
                  </a:extLst>
                </a:gridCol>
                <a:gridCol w="6642847">
                  <a:extLst>
                    <a:ext uri="{9D8B030D-6E8A-4147-A177-3AD203B41FA5}">
                      <a16:colId xmlns:a16="http://schemas.microsoft.com/office/drawing/2014/main" xmlns="" val="20001"/>
                    </a:ext>
                  </a:extLst>
                </a:gridCol>
              </a:tblGrid>
              <a:tr h="370840">
                <a:tc>
                  <a:txBody>
                    <a:bodyPr/>
                    <a:lstStyle/>
                    <a:p>
                      <a:pPr algn="ctr"/>
                      <a:r>
                        <a:rPr lang="zh-CN" altLang="en-US" sz="1800" b="1" dirty="0"/>
                        <a:t>名称</a:t>
                      </a:r>
                    </a:p>
                  </a:txBody>
                  <a:tcPr/>
                </a:tc>
                <a:tc>
                  <a:txBody>
                    <a:bodyPr/>
                    <a:lstStyle/>
                    <a:p>
                      <a:pPr algn="ctr"/>
                      <a:r>
                        <a:rPr lang="zh-CN" altLang="en-US" sz="1800" b="1" dirty="0"/>
                        <a:t>机制</a:t>
                      </a:r>
                    </a:p>
                  </a:txBody>
                  <a:tcPr/>
                </a:tc>
                <a:extLst>
                  <a:ext uri="{0D108BD9-81ED-4DB2-BD59-A6C34878D82A}">
                    <a16:rowId xmlns:a16="http://schemas.microsoft.com/office/drawing/2014/main" xmlns="" val="10000"/>
                  </a:ext>
                </a:extLst>
              </a:tr>
              <a:tr h="370840">
                <a:tc>
                  <a:txBody>
                    <a:bodyPr/>
                    <a:lstStyle/>
                    <a:p>
                      <a:r>
                        <a:rPr lang="zh-CN" altLang="en-US" sz="1800" b="1" dirty="0"/>
                        <a:t>吉法酯</a:t>
                      </a:r>
                    </a:p>
                  </a:txBody>
                  <a:tcPr/>
                </a:tc>
                <a:tc>
                  <a:txBody>
                    <a:bodyPr/>
                    <a:lstStyle/>
                    <a:p>
                      <a:r>
                        <a:rPr lang="zh-CN" altLang="en-US" sz="1800" b="1" dirty="0"/>
                        <a:t>促进</a:t>
                      </a:r>
                      <a:r>
                        <a:rPr lang="en-US" altLang="zh-CN" sz="1800" b="1" dirty="0"/>
                        <a:t>PG</a:t>
                      </a:r>
                      <a:r>
                        <a:rPr lang="zh-CN" altLang="en-US" sz="1800" b="1" dirty="0"/>
                        <a:t>合成</a:t>
                      </a:r>
                    </a:p>
                  </a:txBody>
                  <a:tcPr/>
                </a:tc>
                <a:extLst>
                  <a:ext uri="{0D108BD9-81ED-4DB2-BD59-A6C34878D82A}">
                    <a16:rowId xmlns:a16="http://schemas.microsoft.com/office/drawing/2014/main" xmlns="" val="10001"/>
                  </a:ext>
                </a:extLst>
              </a:tr>
              <a:tr h="370840">
                <a:tc>
                  <a:txBody>
                    <a:bodyPr/>
                    <a:lstStyle/>
                    <a:p>
                      <a:r>
                        <a:rPr lang="zh-CN" altLang="en-US" sz="1800" b="1" dirty="0"/>
                        <a:t>硫糖铝</a:t>
                      </a:r>
                    </a:p>
                  </a:txBody>
                  <a:tcPr/>
                </a:tc>
                <a:tc>
                  <a:txBody>
                    <a:bodyPr/>
                    <a:lstStyle/>
                    <a:p>
                      <a:r>
                        <a:rPr lang="zh-CN" altLang="en-US" sz="1800" b="1" dirty="0"/>
                        <a:t>促进</a:t>
                      </a:r>
                      <a:r>
                        <a:rPr lang="en-US" altLang="zh-CN" sz="1800" b="1" dirty="0"/>
                        <a:t>PG</a:t>
                      </a:r>
                      <a:r>
                        <a:rPr lang="zh-CN" altLang="en-US" sz="1800" b="1" dirty="0"/>
                        <a:t>合成、抑制胃蛋白酶</a:t>
                      </a:r>
                    </a:p>
                  </a:txBody>
                  <a:tcPr/>
                </a:tc>
                <a:extLst>
                  <a:ext uri="{0D108BD9-81ED-4DB2-BD59-A6C34878D82A}">
                    <a16:rowId xmlns:a16="http://schemas.microsoft.com/office/drawing/2014/main" xmlns="" val="10002"/>
                  </a:ext>
                </a:extLst>
              </a:tr>
              <a:tr h="370840">
                <a:tc>
                  <a:txBody>
                    <a:bodyPr/>
                    <a:lstStyle/>
                    <a:p>
                      <a:r>
                        <a:rPr lang="zh-CN" altLang="en-US" sz="1800" b="1" dirty="0"/>
                        <a:t>铋剂</a:t>
                      </a:r>
                    </a:p>
                  </a:txBody>
                  <a:tcPr/>
                </a:tc>
                <a:tc>
                  <a:txBody>
                    <a:bodyPr/>
                    <a:lstStyle/>
                    <a:p>
                      <a:r>
                        <a:rPr lang="zh-CN" altLang="en-US" sz="1800" b="1" dirty="0"/>
                        <a:t>促进</a:t>
                      </a:r>
                      <a:r>
                        <a:rPr lang="en-US" altLang="zh-CN" sz="1800" b="1" dirty="0"/>
                        <a:t>PG</a:t>
                      </a:r>
                      <a:r>
                        <a:rPr lang="zh-CN" altLang="en-US" sz="1800" b="1" dirty="0"/>
                        <a:t>合成、增强粘液分泌、</a:t>
                      </a:r>
                      <a:r>
                        <a:rPr lang="en-US" altLang="zh-CN" sz="1800" b="1" dirty="0"/>
                        <a:t>HP</a:t>
                      </a:r>
                      <a:r>
                        <a:rPr lang="zh-CN" altLang="en-US" sz="1800" b="1" dirty="0"/>
                        <a:t>根除</a:t>
                      </a:r>
                    </a:p>
                  </a:txBody>
                  <a:tcPr/>
                </a:tc>
                <a:extLst>
                  <a:ext uri="{0D108BD9-81ED-4DB2-BD59-A6C34878D82A}">
                    <a16:rowId xmlns:a16="http://schemas.microsoft.com/office/drawing/2014/main" xmlns="" val="10003"/>
                  </a:ext>
                </a:extLst>
              </a:tr>
              <a:tr h="370840">
                <a:tc>
                  <a:txBody>
                    <a:bodyPr/>
                    <a:lstStyle/>
                    <a:p>
                      <a:r>
                        <a:rPr lang="zh-CN" altLang="en-US" sz="1800" b="1" dirty="0"/>
                        <a:t>铝碳酸镁</a:t>
                      </a:r>
                    </a:p>
                  </a:txBody>
                  <a:tcPr/>
                </a:tc>
                <a:tc>
                  <a:txBody>
                    <a:bodyPr/>
                    <a:lstStyle/>
                    <a:p>
                      <a:r>
                        <a:rPr lang="zh-CN" altLang="en-US" sz="1800" b="1" dirty="0"/>
                        <a:t>中和胃酸、结合胆酸、增强胃粘膜保护因子</a:t>
                      </a:r>
                      <a:r>
                        <a:rPr lang="en-US" altLang="zh-CN" sz="1800" b="1" dirty="0"/>
                        <a:t>EGF</a:t>
                      </a:r>
                      <a:endParaRPr lang="zh-CN" altLang="en-US" sz="1800" b="1" dirty="0"/>
                    </a:p>
                  </a:txBody>
                  <a:tcPr/>
                </a:tc>
                <a:extLst>
                  <a:ext uri="{0D108BD9-81ED-4DB2-BD59-A6C34878D82A}">
                    <a16:rowId xmlns:a16="http://schemas.microsoft.com/office/drawing/2014/main" xmlns="" val="10004"/>
                  </a:ext>
                </a:extLst>
              </a:tr>
              <a:tr h="370840">
                <a:tc>
                  <a:txBody>
                    <a:bodyPr/>
                    <a:lstStyle/>
                    <a:p>
                      <a:r>
                        <a:rPr lang="zh-CN" altLang="en-US" sz="1800" b="1" dirty="0"/>
                        <a:t>伊卡倍特钠</a:t>
                      </a:r>
                    </a:p>
                  </a:txBody>
                  <a:tcPr/>
                </a:tc>
                <a:tc>
                  <a:txBody>
                    <a:bodyPr/>
                    <a:lstStyle/>
                    <a:p>
                      <a:r>
                        <a:rPr lang="zh-CN" altLang="en-US" sz="1800" b="1" dirty="0"/>
                        <a:t>促进</a:t>
                      </a:r>
                      <a:r>
                        <a:rPr lang="en-US" altLang="zh-CN" sz="1800" b="1" dirty="0"/>
                        <a:t>PG</a:t>
                      </a:r>
                      <a:r>
                        <a:rPr lang="zh-CN" altLang="en-US" sz="1800" b="1" dirty="0"/>
                        <a:t>合成</a:t>
                      </a:r>
                    </a:p>
                  </a:txBody>
                  <a:tcPr/>
                </a:tc>
                <a:extLst>
                  <a:ext uri="{0D108BD9-81ED-4DB2-BD59-A6C34878D82A}">
                    <a16:rowId xmlns:a16="http://schemas.microsoft.com/office/drawing/2014/main" xmlns="" val="10005"/>
                  </a:ext>
                </a:extLst>
              </a:tr>
              <a:tr h="370840">
                <a:tc>
                  <a:txBody>
                    <a:bodyPr/>
                    <a:lstStyle/>
                    <a:p>
                      <a:r>
                        <a:rPr lang="zh-CN" altLang="en-US" sz="1800" b="1" dirty="0"/>
                        <a:t>替普瑞酮</a:t>
                      </a:r>
                    </a:p>
                  </a:txBody>
                  <a:tcPr/>
                </a:tc>
                <a:tc>
                  <a:txBody>
                    <a:bodyPr/>
                    <a:lstStyle/>
                    <a:p>
                      <a:r>
                        <a:rPr lang="zh-CN" altLang="en-US" sz="1800" b="1" dirty="0"/>
                        <a:t>促进</a:t>
                      </a:r>
                      <a:r>
                        <a:rPr lang="en-US" altLang="zh-CN" sz="1800" b="1" dirty="0"/>
                        <a:t>PG</a:t>
                      </a:r>
                      <a:r>
                        <a:rPr lang="zh-CN" altLang="en-US" sz="1800" b="1" dirty="0"/>
                        <a:t>合成、增强粘液分泌</a:t>
                      </a:r>
                    </a:p>
                  </a:txBody>
                  <a:tcPr/>
                </a:tc>
                <a:extLst>
                  <a:ext uri="{0D108BD9-81ED-4DB2-BD59-A6C34878D82A}">
                    <a16:rowId xmlns:a16="http://schemas.microsoft.com/office/drawing/2014/main" xmlns="" val="10006"/>
                  </a:ext>
                </a:extLst>
              </a:tr>
              <a:tr h="370840">
                <a:tc>
                  <a:txBody>
                    <a:bodyPr/>
                    <a:lstStyle/>
                    <a:p>
                      <a:r>
                        <a:rPr lang="zh-CN" altLang="en-US" sz="1800" b="1" dirty="0"/>
                        <a:t>瑞巴派特</a:t>
                      </a:r>
                    </a:p>
                  </a:txBody>
                  <a:tcPr/>
                </a:tc>
                <a:tc>
                  <a:txBody>
                    <a:bodyPr/>
                    <a:lstStyle/>
                    <a:p>
                      <a:r>
                        <a:rPr lang="zh-CN" altLang="en-US" sz="1800" b="1" dirty="0"/>
                        <a:t>促进</a:t>
                      </a:r>
                      <a:r>
                        <a:rPr lang="en-US" altLang="zh-CN" sz="1800" b="1" dirty="0"/>
                        <a:t>PG</a:t>
                      </a:r>
                      <a:r>
                        <a:rPr lang="zh-CN" altLang="en-US" sz="1800" b="1" dirty="0"/>
                        <a:t>合成、增强粘液分泌，抑制氧自由基</a:t>
                      </a:r>
                    </a:p>
                  </a:txBody>
                  <a:tcPr/>
                </a:tc>
                <a:extLst>
                  <a:ext uri="{0D108BD9-81ED-4DB2-BD59-A6C34878D82A}">
                    <a16:rowId xmlns:a16="http://schemas.microsoft.com/office/drawing/2014/main" xmlns="" val="10007"/>
                  </a:ext>
                </a:extLst>
              </a:tr>
            </a:tbl>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2"/>
          <p:cNvSpPr txBox="1">
            <a:spLocks noChangeArrowheads="1"/>
          </p:cNvSpPr>
          <p:nvPr/>
        </p:nvSpPr>
        <p:spPr bwMode="auto">
          <a:xfrm>
            <a:off x="767715" y="280670"/>
            <a:ext cx="5595620" cy="523220"/>
          </a:xfrm>
          <a:prstGeom prst="rect">
            <a:avLst/>
          </a:prstGeom>
          <a:noFill/>
          <a:ln>
            <a:noFill/>
          </a:ln>
        </p:spPr>
        <p:txBody>
          <a:bodyPr wrap="square">
            <a:spAutoFit/>
          </a:bodyPr>
          <a:lstStyle>
            <a:lvl1pPr/>
            <a:lvl2pPr marL="742950" indent="-285750"/>
            <a:lvl3pPr/>
            <a:lvl4pPr/>
            <a:lvl5pPr/>
            <a:lvl6pPr/>
            <a:lvl7pPr/>
            <a:lvl8pPr/>
            <a:lvl9pPr/>
          </a:lstStyle>
          <a:p>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治疗</a:t>
            </a:r>
          </a:p>
        </p:txBody>
      </p:sp>
      <p:sp>
        <p:nvSpPr>
          <p:cNvPr id="11" name="文本框 10"/>
          <p:cNvSpPr txBox="1"/>
          <p:nvPr/>
        </p:nvSpPr>
        <p:spPr>
          <a:xfrm>
            <a:off x="642910" y="1714488"/>
            <a:ext cx="7715304" cy="2954655"/>
          </a:xfrm>
          <a:prstGeom prst="rect">
            <a:avLst/>
          </a:prstGeom>
          <a:noFill/>
        </p:spPr>
        <p:txBody>
          <a:bodyPr wrap="square" rtlCol="0" anchor="t">
            <a:spAutoFit/>
          </a:bodyPr>
          <a:lstStyle/>
          <a:p>
            <a:pPr>
              <a:lnSpc>
                <a:spcPct val="150000"/>
              </a:lnSpc>
              <a:buFont typeface="Wingdings" pitchFamily="2" charset="2"/>
              <a:buChar char="l"/>
            </a:pPr>
            <a:r>
              <a:rPr lang="zh-CN" altLang="en-US" sz="2800" dirty="0">
                <a:latin typeface="微软雅黑" panose="020B0503020204020204" pitchFamily="34" charset="-122"/>
                <a:ea typeface="微软雅黑" panose="020B0503020204020204" pitchFamily="34" charset="-122"/>
                <a:sym typeface="+mn-ea"/>
              </a:rPr>
              <a:t>药物治疗：</a:t>
            </a:r>
          </a:p>
          <a:p>
            <a:pPr eaLnBrk="1" hangingPunct="1">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rPr>
              <a:t>消化性溃疡的抑酸治疗</a:t>
            </a:r>
            <a:endParaRPr lang="en-US" altLang="zh-CN" sz="2400" dirty="0">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rPr>
              <a:t>黏膜保护剂</a:t>
            </a:r>
            <a:endParaRPr lang="en-US" altLang="zh-CN" sz="2400" dirty="0">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zh-CN" altLang="en-US" sz="2400" dirty="0">
                <a:solidFill>
                  <a:srgbClr val="FF0000"/>
                </a:solidFill>
                <a:latin typeface="微软雅黑" panose="020B0503020204020204" pitchFamily="34" charset="-122"/>
                <a:ea typeface="微软雅黑" panose="020B0503020204020204" pitchFamily="34" charset="-122"/>
              </a:rPr>
              <a:t>消化性溃疡的</a:t>
            </a:r>
            <a:r>
              <a:rPr lang="en-US" altLang="zh-CN" sz="2400" dirty="0">
                <a:solidFill>
                  <a:srgbClr val="FF0000"/>
                </a:solidFill>
                <a:latin typeface="微软雅黑" panose="020B0503020204020204" pitchFamily="34" charset="-122"/>
                <a:ea typeface="微软雅黑" panose="020B0503020204020204" pitchFamily="34" charset="-122"/>
              </a:rPr>
              <a:t>HP</a:t>
            </a:r>
            <a:r>
              <a:rPr lang="zh-CN" altLang="en-US" sz="2400" dirty="0">
                <a:solidFill>
                  <a:srgbClr val="FF0000"/>
                </a:solidFill>
                <a:latin typeface="微软雅黑" panose="020B0503020204020204" pitchFamily="34" charset="-122"/>
                <a:ea typeface="微软雅黑" panose="020B0503020204020204" pitchFamily="34" charset="-122"/>
              </a:rPr>
              <a:t>根除治疗</a:t>
            </a:r>
            <a:endParaRPr lang="en-US" altLang="zh-CN" sz="2400" dirty="0">
              <a:solidFill>
                <a:srgbClr val="FF0000"/>
              </a:solidFill>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en-US" altLang="zh-CN" sz="2400" dirty="0">
                <a:latin typeface="微软雅黑" panose="020B0503020204020204" pitchFamily="34" charset="-122"/>
                <a:ea typeface="微软雅黑" panose="020B0503020204020204" pitchFamily="34" charset="-122"/>
              </a:rPr>
              <a:t>NSAIDs</a:t>
            </a:r>
            <a:r>
              <a:rPr lang="zh-CN" altLang="en-US" sz="2400" dirty="0">
                <a:latin typeface="微软雅黑" panose="020B0503020204020204" pitchFamily="34" charset="-122"/>
                <a:ea typeface="微软雅黑" panose="020B0503020204020204" pitchFamily="34" charset="-122"/>
              </a:rPr>
              <a:t>溃疡的防治</a:t>
            </a:r>
            <a:endParaRPr lang="en-US" altLang="zh-CN" sz="2400" dirty="0">
              <a:latin typeface="微软雅黑" panose="020B0503020204020204" pitchFamily="34" charset="-122"/>
              <a:ea typeface="微软雅黑" panose="020B0503020204020204" pitchFamily="34" charset="-122"/>
            </a:endParaRPr>
          </a:p>
        </p:txBody>
      </p:sp>
      <p:pic>
        <p:nvPicPr>
          <p:cNvPr id="5" name="图片 4" descr="u=4213207152,1111566287&amp;fm=26&amp;gp=0.jpg"/>
          <p:cNvPicPr>
            <a:picLocks noChangeAspect="1"/>
          </p:cNvPicPr>
          <p:nvPr/>
        </p:nvPicPr>
        <p:blipFill>
          <a:blip r:embed="rId3">
            <a:lum bright="10000" contrast="10000"/>
          </a:blip>
          <a:srcRect l="11539" r="13460"/>
          <a:stretch>
            <a:fillRect/>
          </a:stretch>
        </p:blipFill>
        <p:spPr>
          <a:xfrm>
            <a:off x="6500826" y="3405196"/>
            <a:ext cx="1982399" cy="2643164"/>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p:nvPr/>
        </p:nvSpPr>
        <p:spPr>
          <a:xfrm>
            <a:off x="642910" y="304800"/>
            <a:ext cx="8763000" cy="461665"/>
          </a:xfrm>
          <a:prstGeom prst="rect">
            <a:avLst/>
          </a:prstGeom>
          <a:noFill/>
          <a:ln w="9525">
            <a:noFill/>
          </a:ln>
        </p:spPr>
        <p:txBody>
          <a:bodyPr>
            <a:spAutoFit/>
          </a:bodyPr>
          <a:lstStyle/>
          <a:p>
            <a:pPr algn="just">
              <a:buClr>
                <a:schemeClr val="hlink"/>
              </a:buClr>
            </a:pPr>
            <a:r>
              <a:rPr lang="zh-CN" altLang="en-US" sz="2400" b="1" dirty="0">
                <a:latin typeface="微软雅黑" pitchFamily="34" charset="-122"/>
                <a:ea typeface="微软雅黑" pitchFamily="34" charset="-122"/>
              </a:rPr>
              <a:t>治疗</a:t>
            </a:r>
            <a:endParaRPr lang="zh-CN" altLang="en-US" sz="2000" b="1" dirty="0">
              <a:latin typeface="微软雅黑" pitchFamily="34" charset="-122"/>
              <a:ea typeface="微软雅黑" pitchFamily="34" charset="-122"/>
            </a:endParaRPr>
          </a:p>
        </p:txBody>
      </p:sp>
      <p:sp>
        <p:nvSpPr>
          <p:cNvPr id="43" name="Text Placeholder 2"/>
          <p:cNvSpPr txBox="1">
            <a:spLocks/>
          </p:cNvSpPr>
          <p:nvPr/>
        </p:nvSpPr>
        <p:spPr>
          <a:xfrm>
            <a:off x="386956" y="6072206"/>
            <a:ext cx="8757044" cy="538481"/>
          </a:xfrm>
          <a:prstGeom prst="rect">
            <a:avLst/>
          </a:prstGeom>
        </p:spPr>
        <p:txBody>
          <a:bodyPr vert="horz" lIns="91440" tIns="45720" rIns="91440" bIns="45720" rtlCol="0">
            <a:noAutofit/>
          </a:bodyPr>
          <a:lstStyle/>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16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中华医学会消化病学分会幽门螺杆菌和消化性溃疡学组等</a:t>
            </a:r>
            <a:r>
              <a:rPr kumimoji="0" lang="en-US" altLang="zh-CN" sz="16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a:t>
            </a:r>
            <a:r>
              <a:rPr kumimoji="0" lang="zh-CN" altLang="en-US" sz="16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胃肠病学</a:t>
            </a:r>
            <a:r>
              <a:rPr kumimoji="0" lang="en-US" altLang="zh-CN" sz="16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.2017;22(6):346-360.</a:t>
            </a:r>
            <a:endParaRPr kumimoji="0" lang="en-IN" sz="1600" b="1" i="0" u="none" strike="noStrike" kern="1200" cap="none" spc="0" normalizeH="0" baseline="0" noProof="0" dirty="0">
              <a:ln>
                <a:noFill/>
              </a:ln>
              <a:solidFill>
                <a:schemeClr val="tx1"/>
              </a:solidFill>
              <a:effectLst/>
              <a:uLnTx/>
              <a:uFillTx/>
              <a:latin typeface="微软雅黑" pitchFamily="34" charset="-122"/>
              <a:ea typeface="微软雅黑" pitchFamily="34" charset="-122"/>
            </a:endParaRPr>
          </a:p>
        </p:txBody>
      </p:sp>
      <p:pic>
        <p:nvPicPr>
          <p:cNvPr id="46"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034" y="928670"/>
            <a:ext cx="4821904" cy="1508941"/>
          </a:xfrm>
          <a:prstGeom prst="rect">
            <a:avLst/>
          </a:prstGeom>
        </p:spPr>
      </p:pic>
      <p:pic>
        <p:nvPicPr>
          <p:cNvPr id="45" name="图片 12"/>
          <p:cNvPicPr>
            <a:picLocks noChangeAspect="1"/>
          </p:cNvPicPr>
          <p:nvPr/>
        </p:nvPicPr>
        <p:blipFill>
          <a:blip r:embed="rId4"/>
          <a:stretch>
            <a:fillRect/>
          </a:stretch>
        </p:blipFill>
        <p:spPr>
          <a:xfrm>
            <a:off x="2714612" y="1785926"/>
            <a:ext cx="3794314" cy="4178174"/>
          </a:xfrm>
          <a:prstGeom prst="rect">
            <a:avLst/>
          </a:prstGeom>
        </p:spPr>
      </p:pic>
      <p:cxnSp>
        <p:nvCxnSpPr>
          <p:cNvPr id="8" name="直接连接符 7"/>
          <p:cNvCxnSpPr/>
          <p:nvPr/>
        </p:nvCxnSpPr>
        <p:spPr>
          <a:xfrm>
            <a:off x="2786050" y="2571744"/>
            <a:ext cx="250033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41810CC-895F-4F3A-84B5-729D2D32CA9A}"/>
              </a:ext>
            </a:extLst>
          </p:cNvPr>
          <p:cNvSpPr>
            <a:spLocks noGrp="1"/>
          </p:cNvSpPr>
          <p:nvPr>
            <p:ph type="title"/>
          </p:nvPr>
        </p:nvSpPr>
        <p:spPr/>
        <p:txBody>
          <a:bodyPr>
            <a:normAutofit fontScale="90000"/>
          </a:bodyPr>
          <a:lstStyle/>
          <a:p>
            <a:endParaRPr lang="zh-CN" altLang="en-US"/>
          </a:p>
        </p:txBody>
      </p:sp>
      <p:pic>
        <p:nvPicPr>
          <p:cNvPr id="5" name="内容占位符 4">
            <a:extLst>
              <a:ext uri="{FF2B5EF4-FFF2-40B4-BE49-F238E27FC236}">
                <a16:creationId xmlns:a16="http://schemas.microsoft.com/office/drawing/2014/main" xmlns="" id="{F34B6CBE-730B-4CCF-9895-FB7BDCE23D2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1" y="-24120"/>
            <a:ext cx="9194223" cy="6882120"/>
          </a:xfrm>
        </p:spPr>
      </p:pic>
    </p:spTree>
    <p:extLst>
      <p:ext uri="{BB962C8B-B14F-4D97-AF65-F5344CB8AC3E}">
        <p14:creationId xmlns:p14="http://schemas.microsoft.com/office/powerpoint/2010/main" val="3536441660"/>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1026" name="Picture 2" descr="C:\Users\Wrx\Desktop\无标题.png"/>
          <p:cNvPicPr>
            <a:picLocks noChangeAspect="1" noChangeArrowheads="1"/>
          </p:cNvPicPr>
          <p:nvPr/>
        </p:nvPicPr>
        <p:blipFill>
          <a:blip r:embed="rId2"/>
          <a:srcRect/>
          <a:stretch>
            <a:fillRect/>
          </a:stretch>
        </p:blipFill>
        <p:spPr bwMode="auto">
          <a:xfrm>
            <a:off x="-92858" y="0"/>
            <a:ext cx="9201362" cy="6858000"/>
          </a:xfrm>
          <a:prstGeom prst="rect">
            <a:avLst/>
          </a:prstGeom>
          <a:noFill/>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p:nvPr/>
        </p:nvSpPr>
        <p:spPr>
          <a:xfrm>
            <a:off x="642910" y="304800"/>
            <a:ext cx="8763000" cy="461665"/>
          </a:xfrm>
          <a:prstGeom prst="rect">
            <a:avLst/>
          </a:prstGeom>
          <a:noFill/>
          <a:ln w="9525">
            <a:noFill/>
          </a:ln>
        </p:spPr>
        <p:txBody>
          <a:bodyPr>
            <a:spAutoFit/>
          </a:bodyPr>
          <a:lstStyle/>
          <a:p>
            <a:pPr algn="just">
              <a:buClr>
                <a:schemeClr val="hlink"/>
              </a:buClr>
            </a:pPr>
            <a:r>
              <a:rPr lang="zh-CN" altLang="en-US" sz="2400" b="1" dirty="0">
                <a:latin typeface="微软雅黑" pitchFamily="34" charset="-122"/>
                <a:ea typeface="微软雅黑" pitchFamily="34" charset="-122"/>
              </a:rPr>
              <a:t>治疗</a:t>
            </a:r>
            <a:endParaRPr lang="zh-CN" altLang="en-US" sz="2000" b="1" dirty="0">
              <a:latin typeface="微软雅黑" pitchFamily="34" charset="-122"/>
              <a:ea typeface="微软雅黑" pitchFamily="34" charset="-122"/>
            </a:endParaRPr>
          </a:p>
        </p:txBody>
      </p:sp>
      <p:grpSp>
        <p:nvGrpSpPr>
          <p:cNvPr id="42" name="组合 41"/>
          <p:cNvGrpSpPr/>
          <p:nvPr/>
        </p:nvGrpSpPr>
        <p:grpSpPr>
          <a:xfrm>
            <a:off x="189580" y="1285860"/>
            <a:ext cx="8834868" cy="4000528"/>
            <a:chOff x="189580" y="1285860"/>
            <a:chExt cx="8834868" cy="4000528"/>
          </a:xfrm>
        </p:grpSpPr>
        <p:cxnSp>
          <p:nvCxnSpPr>
            <p:cNvPr id="68" name="直接连接符 67"/>
            <p:cNvCxnSpPr>
              <a:stCxn id="84" idx="4"/>
              <a:endCxn id="80" idx="0"/>
            </p:cNvCxnSpPr>
            <p:nvPr/>
          </p:nvCxnSpPr>
          <p:spPr>
            <a:xfrm>
              <a:off x="7832701" y="1996129"/>
              <a:ext cx="1" cy="1535013"/>
            </a:xfrm>
            <a:prstGeom prst="line">
              <a:avLst/>
            </a:prstGeom>
            <a:solidFill>
              <a:srgbClr val="66CF8F"/>
            </a:solidFill>
            <a:ln w="6350" cap="flat" cmpd="sng" algn="ctr">
              <a:solidFill>
                <a:schemeClr val="tx1"/>
              </a:solidFill>
              <a:prstDash val="solid"/>
              <a:miter lim="800000"/>
            </a:ln>
            <a:effectLst/>
          </p:spPr>
        </p:cxnSp>
        <p:cxnSp>
          <p:nvCxnSpPr>
            <p:cNvPr id="69" name="直接连接符 68"/>
            <p:cNvCxnSpPr>
              <a:stCxn id="85" idx="4"/>
              <a:endCxn id="78" idx="4"/>
            </p:cNvCxnSpPr>
            <p:nvPr/>
          </p:nvCxnSpPr>
          <p:spPr>
            <a:xfrm>
              <a:off x="5447261" y="2013347"/>
              <a:ext cx="5234" cy="1342479"/>
            </a:xfrm>
            <a:prstGeom prst="line">
              <a:avLst/>
            </a:prstGeom>
            <a:noFill/>
            <a:ln w="6350" cap="flat" cmpd="sng" algn="ctr">
              <a:solidFill>
                <a:schemeClr val="tx1"/>
              </a:solidFill>
              <a:prstDash val="solid"/>
              <a:miter lim="800000"/>
            </a:ln>
            <a:effectLst/>
          </p:spPr>
        </p:cxnSp>
        <p:cxnSp>
          <p:nvCxnSpPr>
            <p:cNvPr id="70" name="直接连接符 69"/>
            <p:cNvCxnSpPr>
              <a:stCxn id="81" idx="4"/>
              <a:endCxn id="76" idx="4"/>
            </p:cNvCxnSpPr>
            <p:nvPr/>
          </p:nvCxnSpPr>
          <p:spPr>
            <a:xfrm rot="16200000" flipH="1">
              <a:off x="2056805" y="2672414"/>
              <a:ext cx="1354689" cy="10340"/>
            </a:xfrm>
            <a:prstGeom prst="line">
              <a:avLst/>
            </a:prstGeom>
            <a:noFill/>
            <a:ln w="6350" cap="flat" cmpd="sng" algn="ctr">
              <a:solidFill>
                <a:schemeClr val="tx1"/>
              </a:solidFill>
              <a:prstDash val="solid"/>
              <a:miter lim="800000"/>
            </a:ln>
            <a:effectLst/>
          </p:spPr>
        </p:cxnSp>
        <p:cxnSp>
          <p:nvCxnSpPr>
            <p:cNvPr id="71" name="直接连接符 70"/>
            <p:cNvCxnSpPr>
              <a:stCxn id="95" idx="4"/>
            </p:cNvCxnSpPr>
            <p:nvPr/>
          </p:nvCxnSpPr>
          <p:spPr>
            <a:xfrm flipH="1" flipV="1">
              <a:off x="6649837" y="3443035"/>
              <a:ext cx="17860" cy="831057"/>
            </a:xfrm>
            <a:prstGeom prst="line">
              <a:avLst/>
            </a:prstGeom>
            <a:solidFill>
              <a:srgbClr val="46A8E3"/>
            </a:solidFill>
            <a:ln w="6350" cap="flat" cmpd="sng" algn="ctr">
              <a:solidFill>
                <a:srgbClr val="8FA670"/>
              </a:solidFill>
              <a:prstDash val="solid"/>
              <a:miter lim="800000"/>
            </a:ln>
            <a:effectLst/>
          </p:spPr>
        </p:cxnSp>
        <p:sp>
          <p:nvSpPr>
            <p:cNvPr id="72" name="椭圆 71"/>
            <p:cNvSpPr/>
            <p:nvPr/>
          </p:nvSpPr>
          <p:spPr>
            <a:xfrm rot="10800000" flipV="1">
              <a:off x="1133785" y="4282109"/>
              <a:ext cx="571500" cy="571500"/>
            </a:xfrm>
            <a:prstGeom prst="ellipse">
              <a:avLst/>
            </a:prstGeom>
            <a:solidFill>
              <a:srgbClr val="CF4EA4"/>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cxnSp>
          <p:nvCxnSpPr>
            <p:cNvPr id="73" name="直接连接符 72"/>
            <p:cNvCxnSpPr>
              <a:stCxn id="72" idx="0"/>
            </p:cNvCxnSpPr>
            <p:nvPr/>
          </p:nvCxnSpPr>
          <p:spPr>
            <a:xfrm flipH="1" flipV="1">
              <a:off x="1415963" y="3518882"/>
              <a:ext cx="3572" cy="763227"/>
            </a:xfrm>
            <a:prstGeom prst="line">
              <a:avLst/>
            </a:prstGeom>
            <a:noFill/>
            <a:ln w="6350" cap="flat" cmpd="sng" algn="ctr">
              <a:solidFill>
                <a:srgbClr val="487360"/>
              </a:solidFill>
              <a:prstDash val="solid"/>
              <a:miter lim="800000"/>
            </a:ln>
            <a:effectLst/>
          </p:spPr>
        </p:cxnSp>
        <p:cxnSp>
          <p:nvCxnSpPr>
            <p:cNvPr id="74" name="直接连接符 73"/>
            <p:cNvCxnSpPr/>
            <p:nvPr/>
          </p:nvCxnSpPr>
          <p:spPr>
            <a:xfrm>
              <a:off x="189580" y="3443035"/>
              <a:ext cx="8834868" cy="0"/>
            </a:xfrm>
            <a:prstGeom prst="line">
              <a:avLst/>
            </a:prstGeom>
            <a:noFill/>
            <a:ln w="12700" cap="flat" cmpd="sng" algn="ctr">
              <a:solidFill>
                <a:srgbClr val="487360"/>
              </a:solidFill>
              <a:prstDash val="solid"/>
              <a:miter lim="800000"/>
            </a:ln>
            <a:effectLst/>
          </p:spPr>
        </p:cxnSp>
        <p:sp>
          <p:nvSpPr>
            <p:cNvPr id="75" name="椭圆 74"/>
            <p:cNvSpPr/>
            <p:nvPr/>
          </p:nvSpPr>
          <p:spPr>
            <a:xfrm rot="636267" flipV="1">
              <a:off x="1343335" y="3354929"/>
              <a:ext cx="176213" cy="176213"/>
            </a:xfrm>
            <a:prstGeom prst="ellipse">
              <a:avLst/>
            </a:prstGeom>
            <a:solidFill>
              <a:srgbClr val="CF4EA4"/>
            </a:solidFill>
            <a:ln w="381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76" name="椭圆 75"/>
            <p:cNvSpPr/>
            <p:nvPr/>
          </p:nvSpPr>
          <p:spPr>
            <a:xfrm flipV="1">
              <a:off x="2651809" y="3354929"/>
              <a:ext cx="175022" cy="176213"/>
            </a:xfrm>
            <a:prstGeom prst="ellipse">
              <a:avLst/>
            </a:prstGeom>
            <a:solidFill>
              <a:srgbClr val="46A8E3"/>
            </a:solidFill>
            <a:ln w="381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77" name="椭圆 76"/>
            <p:cNvSpPr/>
            <p:nvPr/>
          </p:nvSpPr>
          <p:spPr>
            <a:xfrm flipV="1">
              <a:off x="3840599" y="3354929"/>
              <a:ext cx="176213" cy="176213"/>
            </a:xfrm>
            <a:prstGeom prst="ellipse">
              <a:avLst/>
            </a:prstGeom>
            <a:solidFill>
              <a:srgbClr val="66CF8F"/>
            </a:solidFill>
            <a:ln w="381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78" name="椭圆 77"/>
            <p:cNvSpPr/>
            <p:nvPr/>
          </p:nvSpPr>
          <p:spPr>
            <a:xfrm rot="490843" flipV="1">
              <a:off x="5351851" y="3354929"/>
              <a:ext cx="176213" cy="176213"/>
            </a:xfrm>
            <a:prstGeom prst="ellipse">
              <a:avLst/>
            </a:prstGeom>
            <a:solidFill>
              <a:srgbClr val="CF4EA4"/>
            </a:solidFill>
            <a:ln w="381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79" name="椭圆 78"/>
            <p:cNvSpPr/>
            <p:nvPr/>
          </p:nvSpPr>
          <p:spPr>
            <a:xfrm flipV="1">
              <a:off x="6560540" y="3354929"/>
              <a:ext cx="176213" cy="176213"/>
            </a:xfrm>
            <a:prstGeom prst="ellipse">
              <a:avLst/>
            </a:prstGeom>
            <a:solidFill>
              <a:srgbClr val="46A8E3"/>
            </a:solidFill>
            <a:ln w="381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80" name="椭圆 79"/>
            <p:cNvSpPr/>
            <p:nvPr/>
          </p:nvSpPr>
          <p:spPr>
            <a:xfrm flipV="1">
              <a:off x="7744595" y="3354929"/>
              <a:ext cx="176213" cy="176213"/>
            </a:xfrm>
            <a:prstGeom prst="ellipse">
              <a:avLst/>
            </a:prstGeom>
            <a:solidFill>
              <a:srgbClr val="66CF8F"/>
            </a:solidFill>
            <a:ln w="381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81" name="椭圆 80"/>
            <p:cNvSpPr/>
            <p:nvPr/>
          </p:nvSpPr>
          <p:spPr>
            <a:xfrm flipV="1">
              <a:off x="2386158" y="2000240"/>
              <a:ext cx="685644" cy="642942"/>
            </a:xfrm>
            <a:prstGeom prst="ellipse">
              <a:avLst/>
            </a:prstGeom>
            <a:solidFill>
              <a:srgbClr val="46A8E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82" name="椭圆 81"/>
            <p:cNvSpPr/>
            <p:nvPr/>
          </p:nvSpPr>
          <p:spPr>
            <a:xfrm flipV="1">
              <a:off x="3642956" y="4274092"/>
              <a:ext cx="571500" cy="571500"/>
            </a:xfrm>
            <a:prstGeom prst="ellipse">
              <a:avLst/>
            </a:prstGeom>
            <a:solidFill>
              <a:srgbClr val="66CF8F"/>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cxnSp>
          <p:nvCxnSpPr>
            <p:cNvPr id="83" name="直接连接符 82"/>
            <p:cNvCxnSpPr>
              <a:stCxn id="82" idx="4"/>
              <a:endCxn id="77" idx="0"/>
            </p:cNvCxnSpPr>
            <p:nvPr/>
          </p:nvCxnSpPr>
          <p:spPr>
            <a:xfrm flipV="1">
              <a:off x="3928706" y="3531142"/>
              <a:ext cx="0" cy="742950"/>
            </a:xfrm>
            <a:prstGeom prst="line">
              <a:avLst/>
            </a:prstGeom>
            <a:noFill/>
            <a:ln w="6350" cap="flat" cmpd="sng" algn="ctr">
              <a:solidFill>
                <a:schemeClr val="tx1"/>
              </a:solidFill>
              <a:prstDash val="solid"/>
              <a:miter lim="800000"/>
            </a:ln>
            <a:effectLst/>
          </p:spPr>
        </p:cxnSp>
        <p:sp>
          <p:nvSpPr>
            <p:cNvPr id="84" name="椭圆 83"/>
            <p:cNvSpPr/>
            <p:nvPr/>
          </p:nvSpPr>
          <p:spPr>
            <a:xfrm flipV="1">
              <a:off x="7546951" y="1996129"/>
              <a:ext cx="571500" cy="571500"/>
            </a:xfrm>
            <a:prstGeom prst="ellipse">
              <a:avLst/>
            </a:prstGeom>
            <a:solidFill>
              <a:srgbClr val="66CF8F"/>
            </a:solidFill>
            <a:ln w="1905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85" name="椭圆 84"/>
            <p:cNvSpPr/>
            <p:nvPr/>
          </p:nvSpPr>
          <p:spPr>
            <a:xfrm flipV="1">
              <a:off x="5161511" y="2013347"/>
              <a:ext cx="571500" cy="571500"/>
            </a:xfrm>
            <a:prstGeom prst="ellipse">
              <a:avLst/>
            </a:prstGeom>
            <a:solidFill>
              <a:srgbClr val="CF4EA4"/>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86" name="矩形 25"/>
            <p:cNvSpPr>
              <a:spLocks noChangeArrowheads="1"/>
            </p:cNvSpPr>
            <p:nvPr/>
          </p:nvSpPr>
          <p:spPr bwMode="auto">
            <a:xfrm>
              <a:off x="1010583" y="4426544"/>
              <a:ext cx="8287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rPr>
                <a:t>1999</a:t>
              </a:r>
            </a:p>
          </p:txBody>
        </p:sp>
        <p:sp>
          <p:nvSpPr>
            <p:cNvPr id="87" name="矩形 26"/>
            <p:cNvSpPr>
              <a:spLocks noChangeArrowheads="1"/>
            </p:cNvSpPr>
            <p:nvPr/>
          </p:nvSpPr>
          <p:spPr bwMode="auto">
            <a:xfrm>
              <a:off x="2357422" y="2192529"/>
              <a:ext cx="7828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rPr>
                <a:t>2003</a:t>
              </a:r>
            </a:p>
          </p:txBody>
        </p:sp>
        <p:sp>
          <p:nvSpPr>
            <p:cNvPr id="88" name="矩形 27"/>
            <p:cNvSpPr>
              <a:spLocks noChangeArrowheads="1"/>
            </p:cNvSpPr>
            <p:nvPr/>
          </p:nvSpPr>
          <p:spPr bwMode="auto">
            <a:xfrm>
              <a:off x="3571868" y="4407107"/>
              <a:ext cx="732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rPr>
                <a:t>2007</a:t>
              </a:r>
            </a:p>
          </p:txBody>
        </p:sp>
        <p:sp>
          <p:nvSpPr>
            <p:cNvPr id="89" name="矩形 28"/>
            <p:cNvSpPr>
              <a:spLocks noChangeArrowheads="1"/>
            </p:cNvSpPr>
            <p:nvPr/>
          </p:nvSpPr>
          <p:spPr bwMode="auto">
            <a:xfrm>
              <a:off x="5017441" y="2176617"/>
              <a:ext cx="8763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rPr>
                <a:t>2012</a:t>
              </a:r>
            </a:p>
          </p:txBody>
        </p:sp>
        <p:sp>
          <p:nvSpPr>
            <p:cNvPr id="90" name="矩形 29"/>
            <p:cNvSpPr>
              <a:spLocks noChangeArrowheads="1"/>
            </p:cNvSpPr>
            <p:nvPr/>
          </p:nvSpPr>
          <p:spPr bwMode="auto">
            <a:xfrm>
              <a:off x="7360556" y="2159399"/>
              <a:ext cx="9525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rPr>
                <a:t>2017</a:t>
              </a:r>
            </a:p>
          </p:txBody>
        </p:sp>
        <p:sp>
          <p:nvSpPr>
            <p:cNvPr id="91" name="矩形 34"/>
            <p:cNvSpPr>
              <a:spLocks noChangeArrowheads="1"/>
            </p:cNvSpPr>
            <p:nvPr/>
          </p:nvSpPr>
          <p:spPr bwMode="auto">
            <a:xfrm>
              <a:off x="2000232" y="3688209"/>
              <a:ext cx="1500198" cy="954107"/>
            </a:xfrm>
            <a:prstGeom prst="rect">
              <a:avLst/>
            </a:prstGeom>
            <a:solidFill>
              <a:srgbClr val="46A8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推荐方案：三联方案（</a:t>
              </a:r>
              <a:r>
                <a:rPr kumimoji="0" lang="en-US" altLang="zh-CN"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PPI/</a:t>
              </a: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铋剂</a:t>
              </a:r>
              <a:r>
                <a:rPr kumimoji="0" lang="en-US" altLang="zh-CN"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a:t>
              </a: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两种抗生素）</a:t>
              </a:r>
            </a:p>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推荐疗程：</a:t>
              </a:r>
              <a:r>
                <a:rPr kumimoji="0" lang="en-US" altLang="zh-CN"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7</a:t>
              </a: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天</a:t>
              </a:r>
            </a:p>
          </p:txBody>
        </p:sp>
        <p:sp>
          <p:nvSpPr>
            <p:cNvPr id="92" name="矩形 35"/>
            <p:cNvSpPr>
              <a:spLocks noChangeArrowheads="1"/>
            </p:cNvSpPr>
            <p:nvPr/>
          </p:nvSpPr>
          <p:spPr bwMode="auto">
            <a:xfrm>
              <a:off x="3214678" y="2116573"/>
              <a:ext cx="1857387" cy="1169551"/>
            </a:xfrm>
            <a:prstGeom prst="rect">
              <a:avLst/>
            </a:prstGeom>
            <a:solidFill>
              <a:srgbClr val="66CF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推荐方案：三联方案（</a:t>
              </a: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PPI/</a:t>
              </a: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铋剂</a:t>
              </a: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a:t>
              </a: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两种抗生素）或标准铋剂四联方案</a:t>
              </a:r>
            </a:p>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推荐疗程：</a:t>
              </a: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7-10</a:t>
              </a: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天</a:t>
              </a:r>
            </a:p>
          </p:txBody>
        </p:sp>
        <p:sp>
          <p:nvSpPr>
            <p:cNvPr id="93" name="矩形 36"/>
            <p:cNvSpPr>
              <a:spLocks noChangeArrowheads="1"/>
            </p:cNvSpPr>
            <p:nvPr/>
          </p:nvSpPr>
          <p:spPr bwMode="auto">
            <a:xfrm>
              <a:off x="4572001" y="3652575"/>
              <a:ext cx="1785949" cy="738664"/>
            </a:xfrm>
            <a:prstGeom prst="rect">
              <a:avLst/>
            </a:prstGeom>
            <a:solidFill>
              <a:srgbClr val="CF4EA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推荐方案：标准铋剂四联方案</a:t>
              </a:r>
            </a:p>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推荐疗程：</a:t>
              </a:r>
              <a:r>
                <a:rPr kumimoji="0" lang="en-US" altLang="zh-CN"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10-14</a:t>
              </a: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天</a:t>
              </a:r>
            </a:p>
          </p:txBody>
        </p:sp>
        <p:sp>
          <p:nvSpPr>
            <p:cNvPr id="94" name="矩形 37"/>
            <p:cNvSpPr>
              <a:spLocks noChangeArrowheads="1"/>
            </p:cNvSpPr>
            <p:nvPr/>
          </p:nvSpPr>
          <p:spPr bwMode="auto">
            <a:xfrm>
              <a:off x="7134946" y="3654218"/>
              <a:ext cx="1723333" cy="738664"/>
            </a:xfrm>
            <a:prstGeom prst="rect">
              <a:avLst/>
            </a:prstGeom>
            <a:solidFill>
              <a:srgbClr val="66CF8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推荐方案：标准铋剂四联方案</a:t>
              </a:r>
            </a:p>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推荐疗程：</a:t>
              </a: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14</a:t>
              </a: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天</a:t>
              </a:r>
            </a:p>
          </p:txBody>
        </p:sp>
        <p:sp>
          <p:nvSpPr>
            <p:cNvPr id="95" name="椭圆 94"/>
            <p:cNvSpPr/>
            <p:nvPr/>
          </p:nvSpPr>
          <p:spPr>
            <a:xfrm flipV="1">
              <a:off x="6381947" y="4274092"/>
              <a:ext cx="571500" cy="571500"/>
            </a:xfrm>
            <a:prstGeom prst="ellipse">
              <a:avLst/>
            </a:prstGeom>
            <a:solidFill>
              <a:srgbClr val="46A8E3"/>
            </a:soli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1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endParaRPr>
            </a:p>
          </p:txBody>
        </p:sp>
        <p:sp>
          <p:nvSpPr>
            <p:cNvPr id="96" name="矩形 30"/>
            <p:cNvSpPr>
              <a:spLocks noChangeArrowheads="1"/>
            </p:cNvSpPr>
            <p:nvPr/>
          </p:nvSpPr>
          <p:spPr bwMode="auto">
            <a:xfrm>
              <a:off x="6331388" y="4444351"/>
              <a:ext cx="669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rPr>
                <a:t>2016</a:t>
              </a:r>
            </a:p>
          </p:txBody>
        </p:sp>
        <p:sp>
          <p:nvSpPr>
            <p:cNvPr id="97" name="矩形 34"/>
            <p:cNvSpPr>
              <a:spLocks noChangeArrowheads="1"/>
            </p:cNvSpPr>
            <p:nvPr/>
          </p:nvSpPr>
          <p:spPr bwMode="auto">
            <a:xfrm>
              <a:off x="763274" y="2260579"/>
              <a:ext cx="1522710" cy="954107"/>
            </a:xfrm>
            <a:prstGeom prst="rect">
              <a:avLst/>
            </a:prstGeom>
            <a:solidFill>
              <a:srgbClr val="CF4EA4"/>
            </a:solidFill>
            <a:ln>
              <a:noFill/>
            </a:ln>
          </p:spPr>
          <p:txBody>
            <a:bodyPr wrap="square" anchor="b">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推荐方案：三联方案（</a:t>
              </a: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PPI/</a:t>
              </a: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铋剂</a:t>
              </a: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a:t>
              </a: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两种抗生素）</a:t>
              </a:r>
            </a:p>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推荐疗程：</a:t>
              </a: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7</a:t>
              </a: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天</a:t>
              </a:r>
            </a:p>
          </p:txBody>
        </p:sp>
        <p:sp>
          <p:nvSpPr>
            <p:cNvPr id="98" name="矩形 38"/>
            <p:cNvSpPr>
              <a:spLocks noChangeArrowheads="1"/>
            </p:cNvSpPr>
            <p:nvPr/>
          </p:nvSpPr>
          <p:spPr bwMode="auto">
            <a:xfrm>
              <a:off x="5926870" y="2260579"/>
              <a:ext cx="1459343" cy="954107"/>
            </a:xfrm>
            <a:prstGeom prst="rect">
              <a:avLst/>
            </a:prstGeom>
            <a:solidFill>
              <a:srgbClr val="46A8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推荐方案：标准铋剂四联方案</a:t>
              </a:r>
            </a:p>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推荐疗程：</a:t>
              </a:r>
              <a:r>
                <a:rPr kumimoji="0" lang="en-US" altLang="zh-CN"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10-14</a:t>
              </a:r>
              <a:r>
                <a:rPr kumimoji="0" lang="zh-CN" altLang="en-US" sz="14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天</a:t>
              </a:r>
            </a:p>
          </p:txBody>
        </p:sp>
        <p:sp>
          <p:nvSpPr>
            <p:cNvPr id="99" name="TextBox 51"/>
            <p:cNvSpPr txBox="1"/>
            <p:nvPr/>
          </p:nvSpPr>
          <p:spPr>
            <a:xfrm>
              <a:off x="1005352" y="1804562"/>
              <a:ext cx="1066318" cy="338554"/>
            </a:xfrm>
            <a:prstGeom prst="rect">
              <a:avLst/>
            </a:prstGeom>
            <a:noFill/>
          </p:spPr>
          <p:txBody>
            <a:bodyPr wrap="none" rtlCol="0">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rgbClr val="CF4EA4"/>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海南共识 </a:t>
              </a:r>
            </a:p>
          </p:txBody>
        </p:sp>
        <p:sp>
          <p:nvSpPr>
            <p:cNvPr id="100" name="Rectangle 52"/>
            <p:cNvSpPr/>
            <p:nvPr/>
          </p:nvSpPr>
          <p:spPr>
            <a:xfrm>
              <a:off x="2214546" y="4786322"/>
              <a:ext cx="1005403" cy="338554"/>
            </a:xfrm>
            <a:prstGeom prst="rect">
              <a:avLst/>
            </a:prstGeom>
          </p:spPr>
          <p:txBody>
            <a:bodyPr wrap="none">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rgbClr val="46A8E3"/>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rPr>
                <a:t>桐城共识</a:t>
              </a:r>
            </a:p>
          </p:txBody>
        </p:sp>
        <p:sp>
          <p:nvSpPr>
            <p:cNvPr id="101" name="Rectangle 53"/>
            <p:cNvSpPr/>
            <p:nvPr/>
          </p:nvSpPr>
          <p:spPr>
            <a:xfrm>
              <a:off x="3214298" y="1285860"/>
              <a:ext cx="2000644" cy="830997"/>
            </a:xfrm>
            <a:prstGeom prst="rect">
              <a:avLst/>
            </a:prstGeom>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rgbClr val="66CF8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rPr>
                <a:t>第三次全国幽门螺杆菌感染若干问题共识报告</a:t>
              </a:r>
            </a:p>
          </p:txBody>
        </p:sp>
        <p:sp>
          <p:nvSpPr>
            <p:cNvPr id="102" name="Rectangle 54"/>
            <p:cNvSpPr/>
            <p:nvPr/>
          </p:nvSpPr>
          <p:spPr>
            <a:xfrm>
              <a:off x="4604208" y="4455391"/>
              <a:ext cx="1727194" cy="830997"/>
            </a:xfrm>
            <a:prstGeom prst="rect">
              <a:avLst/>
            </a:prstGeom>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rgbClr val="CF4EA4"/>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rPr>
                <a:t>第四次全国幽门螺杆菌感染处理共识报告</a:t>
              </a:r>
            </a:p>
          </p:txBody>
        </p:sp>
        <p:sp>
          <p:nvSpPr>
            <p:cNvPr id="103" name="Rectangle 55"/>
            <p:cNvSpPr/>
            <p:nvPr/>
          </p:nvSpPr>
          <p:spPr>
            <a:xfrm>
              <a:off x="5929322" y="1428736"/>
              <a:ext cx="1571636" cy="830997"/>
            </a:xfrm>
            <a:prstGeom prst="rect">
              <a:avLst/>
            </a:prstGeom>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rgbClr val="46A8E3"/>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马斯特里赫特</a:t>
              </a:r>
              <a:r>
                <a:rPr kumimoji="0" lang="en-US" altLang="zh-CN" sz="1600" b="1" i="0" u="none" strike="noStrike" kern="0" cap="none" spc="0" normalizeH="0" baseline="0" noProof="0" dirty="0">
                  <a:ln>
                    <a:noFill/>
                  </a:ln>
                  <a:solidFill>
                    <a:srgbClr val="46A8E3"/>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V/</a:t>
              </a:r>
              <a:r>
                <a:rPr kumimoji="0" lang="zh-CN" altLang="en-US" sz="1600" b="1" i="0" u="none" strike="noStrike" kern="0" cap="none" spc="0" normalizeH="0" baseline="0" noProof="0" dirty="0">
                  <a:ln>
                    <a:noFill/>
                  </a:ln>
                  <a:solidFill>
                    <a:srgbClr val="46A8E3"/>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Calibri" panose="020F0502020204030204"/>
                </a:rPr>
                <a:t>佛罗伦萨共识报告</a:t>
              </a:r>
            </a:p>
          </p:txBody>
        </p:sp>
        <p:sp>
          <p:nvSpPr>
            <p:cNvPr id="104" name="Rectangle 56"/>
            <p:cNvSpPr/>
            <p:nvPr/>
          </p:nvSpPr>
          <p:spPr>
            <a:xfrm>
              <a:off x="7143768" y="4455391"/>
              <a:ext cx="1807204" cy="830997"/>
            </a:xfrm>
            <a:prstGeom prst="rect">
              <a:avLst/>
            </a:prstGeom>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rgbClr val="66CF8F"/>
                  </a:solidFill>
                  <a:effectLst/>
                  <a:uLnTx/>
                  <a:uFillTx/>
                  <a:latin typeface="微软雅黑" panose="020B0503020204020204" pitchFamily="34" charset="-122"/>
                  <a:ea typeface="微软雅黑" panose="020B0503020204020204" pitchFamily="34" charset="-122"/>
                  <a:cs typeface="Calibri" panose="020F0502020204030204"/>
                  <a:sym typeface="Calibri" panose="020F0502020204030204"/>
                </a:rPr>
                <a:t>第五次全国幽门螺杆菌感染处理共识报告</a:t>
              </a:r>
            </a:p>
          </p:txBody>
        </p:sp>
      </p:grpSp>
      <p:sp>
        <p:nvSpPr>
          <p:cNvPr id="105" name="文本占位符 2"/>
          <p:cNvSpPr txBox="1">
            <a:spLocks/>
          </p:cNvSpPr>
          <p:nvPr/>
        </p:nvSpPr>
        <p:spPr>
          <a:xfrm>
            <a:off x="189230" y="5857893"/>
            <a:ext cx="8954770" cy="1143007"/>
          </a:xfrm>
          <a:prstGeom prst="rect">
            <a:avLst/>
          </a:prstGeom>
        </p:spPr>
        <p:txBody>
          <a:bodyPr vert="horz" lIns="91440" tIns="45720" rIns="91440" bIns="45720" rtlCol="0">
            <a:noAutofit/>
          </a:bodyPr>
          <a:lstStyle/>
          <a:p>
            <a:pPr marL="228600" marR="0" lvl="0" indent="-228600" algn="r" defTabSz="914400" rtl="0" eaLnBrk="1" fontAlgn="auto" latinLnBrk="0" hangingPunct="1">
              <a:lnSpc>
                <a:spcPct val="100000"/>
              </a:lnSpc>
              <a:spcBef>
                <a:spcPts val="0"/>
              </a:spcBef>
              <a:spcAft>
                <a:spcPts val="0"/>
              </a:spcAft>
              <a:buClr>
                <a:schemeClr val="tx1">
                  <a:lumMod val="75000"/>
                  <a:lumOff val="25000"/>
                </a:schemeClr>
              </a:buClr>
              <a:buSzTx/>
              <a:tabLst/>
              <a:defRPr/>
            </a:pPr>
            <a:r>
              <a:rPr kumimoji="0" lang="zh-CN" altLang="en-US"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张万岱</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a:t>
            </a:r>
            <a:r>
              <a:rPr kumimoji="0" lang="zh-CN" altLang="en-US"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等</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a:t>
            </a:r>
            <a:r>
              <a:rPr kumimoji="0" lang="zh-CN" altLang="en-US"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广东医学</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2000,21(6):445-446.</a:t>
            </a:r>
            <a:endPar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endParaRPr>
          </a:p>
          <a:p>
            <a:pPr marL="228600" marR="0" lvl="0" indent="-228600" algn="r" defTabSz="914400" rtl="0" eaLnBrk="1" fontAlgn="auto" latinLnBrk="0" hangingPunct="1">
              <a:lnSpc>
                <a:spcPct val="100000"/>
              </a:lnSpc>
              <a:spcBef>
                <a:spcPts val="0"/>
              </a:spcBef>
              <a:spcAft>
                <a:spcPts val="0"/>
              </a:spcAft>
              <a:buClr>
                <a:schemeClr val="tx1">
                  <a:lumMod val="75000"/>
                  <a:lumOff val="25000"/>
                </a:schemeClr>
              </a:buClr>
              <a:buSzTx/>
              <a:tabLst/>
              <a:defRPr/>
            </a:pPr>
            <a:r>
              <a:rPr kumimoji="0" lang="zh-CN" altLang="en-US"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中华医学会消化病学分会</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a:t>
            </a:r>
            <a:r>
              <a:rPr kumimoji="0" lang="zh-CN" altLang="en-US"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现代消化及介入诊疗</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2004,9(1):59-60.</a:t>
            </a:r>
            <a:endPar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endParaRPr>
          </a:p>
          <a:p>
            <a:pPr marL="228600" marR="0" lvl="0" indent="-228600" algn="r" defTabSz="914400" rtl="0" eaLnBrk="1" fontAlgn="auto" latinLnBrk="0" hangingPunct="1">
              <a:lnSpc>
                <a:spcPct val="100000"/>
              </a:lnSpc>
              <a:spcBef>
                <a:spcPts val="0"/>
              </a:spcBef>
              <a:spcAft>
                <a:spcPts val="0"/>
              </a:spcAft>
              <a:buClr>
                <a:schemeClr val="tx1">
                  <a:lumMod val="75000"/>
                  <a:lumOff val="25000"/>
                </a:schemeClr>
              </a:buClr>
              <a:buSzTx/>
              <a:tabLst/>
              <a:defRPr/>
            </a:pPr>
            <a:r>
              <a:rPr kumimoji="0" lang="zh-CN" altLang="en-US"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中华医学会消化病学分会</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a:t>
            </a:r>
            <a:r>
              <a:rPr kumimoji="0" lang="zh-CN" altLang="en-US"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现代消化及介入诊疗</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2008,13(1):73-76.</a:t>
            </a:r>
            <a:endPar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endParaRPr>
          </a:p>
          <a:p>
            <a:pPr marL="228600" marR="0" lvl="0" indent="-228600" algn="r" defTabSz="914400" rtl="0" eaLnBrk="1" fontAlgn="auto" latinLnBrk="0" hangingPunct="1">
              <a:lnSpc>
                <a:spcPct val="100000"/>
              </a:lnSpc>
              <a:spcBef>
                <a:spcPts val="0"/>
              </a:spcBef>
              <a:spcAft>
                <a:spcPts val="0"/>
              </a:spcAft>
              <a:buClr>
                <a:schemeClr val="tx1">
                  <a:lumMod val="75000"/>
                  <a:lumOff val="25000"/>
                </a:schemeClr>
              </a:buClr>
              <a:buSzTx/>
              <a:tabLst/>
              <a:defRPr/>
            </a:pPr>
            <a:r>
              <a:rPr kumimoji="0" lang="zh-CN" altLang="en-US"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中华医学会消化病学分会幽门螺杆菌学组等</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a:t>
            </a:r>
            <a:r>
              <a:rPr kumimoji="0" lang="zh-CN" altLang="en-US"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中华内科杂志</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2012,51(10):832-837.</a:t>
            </a:r>
            <a:endPar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endParaRPr>
          </a:p>
          <a:p>
            <a:pPr marL="228600" marR="0" lvl="0" indent="-228600" algn="r" defTabSz="914400" rtl="0" eaLnBrk="1" fontAlgn="auto" latinLnBrk="0" hangingPunct="1">
              <a:lnSpc>
                <a:spcPct val="100000"/>
              </a:lnSpc>
              <a:spcBef>
                <a:spcPts val="0"/>
              </a:spcBef>
              <a:spcAft>
                <a:spcPts val="0"/>
              </a:spcAft>
              <a:buClr>
                <a:schemeClr val="tx1">
                  <a:lumMod val="75000"/>
                  <a:lumOff val="25000"/>
                </a:schemeClr>
              </a:buClr>
              <a:buSzTx/>
              <a:tabLst/>
              <a:defRPr/>
            </a:pPr>
            <a:r>
              <a:rPr kumimoji="0" lang="en-US" altLang="zh-CN" sz="1000" b="1" i="0" u="none" strike="noStrike" kern="1200" cap="none" spc="0" normalizeH="0" baseline="0" noProof="0" dirty="0" err="1">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Malfertheiner</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P, et al. Gut. 2017 Jan;66(1):6-30.</a:t>
            </a:r>
            <a:endPar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endParaRPr>
          </a:p>
          <a:p>
            <a:pPr marL="228600" marR="0" lvl="0" indent="-228600" algn="r" defTabSz="914400" rtl="0" eaLnBrk="1" fontAlgn="auto" latinLnBrk="0" hangingPunct="1">
              <a:lnSpc>
                <a:spcPct val="100000"/>
              </a:lnSpc>
              <a:spcBef>
                <a:spcPts val="0"/>
              </a:spcBef>
              <a:spcAft>
                <a:spcPts val="0"/>
              </a:spcAft>
              <a:buClr>
                <a:schemeClr val="tx1">
                  <a:lumMod val="75000"/>
                  <a:lumOff val="25000"/>
                </a:schemeClr>
              </a:buClr>
              <a:buSzTx/>
              <a:tabLst/>
              <a:defRPr/>
            </a:pPr>
            <a:r>
              <a:rPr kumimoji="0" lang="zh-CN" altLang="en-US"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中华医学会消化病学分会幽门螺杆菌和消化性溃疡学组等</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a:t>
            </a:r>
            <a:r>
              <a:rPr kumimoji="0" lang="zh-CN" altLang="en-US"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中华消化杂志</a:t>
            </a:r>
            <a:r>
              <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sym typeface="+mn-ea"/>
              </a:rPr>
              <a:t>, 2017,37(6):364-378.</a:t>
            </a:r>
            <a:endParaRPr kumimoji="0" lang="en-US" altLang="zh-CN" sz="1000" b="1" i="0" u="none" strike="noStrike" kern="1200" cap="none" spc="0" normalizeH="0" baseline="0" noProof="0" dirty="0">
              <a:ln>
                <a:noFill/>
              </a:ln>
              <a:solidFill>
                <a:schemeClr val="tx1"/>
              </a:solidFill>
              <a:effectLst/>
              <a:uLnTx/>
              <a:uFillTx/>
              <a:latin typeface="微软雅黑" pitchFamily="34" charset="-122"/>
              <a:ea typeface="微软雅黑" pitchFamily="34" charset="-122"/>
              <a:cs typeface="Arial" panose="020B0604020202020204" pitchFamily="34" charset="0"/>
            </a:endParaRPr>
          </a:p>
        </p:txBody>
      </p:sp>
      <p:sp>
        <p:nvSpPr>
          <p:cNvPr id="106" name="矩形 105"/>
          <p:cNvSpPr/>
          <p:nvPr/>
        </p:nvSpPr>
        <p:spPr>
          <a:xfrm>
            <a:off x="500034" y="928670"/>
            <a:ext cx="4031873" cy="400110"/>
          </a:xfrm>
          <a:prstGeom prst="rect">
            <a:avLst/>
          </a:prstGeom>
        </p:spPr>
        <p:txBody>
          <a:bodyPr wrap="none">
            <a:spAutoFit/>
          </a:bodyPr>
          <a:lstStyle/>
          <a:p>
            <a:pPr algn="ctr"/>
            <a:r>
              <a:rPr lang="zh-CN" altLang="en-US" sz="2000" dirty="0">
                <a:latin typeface="微软雅黑" pitchFamily="34" charset="-122"/>
                <a:ea typeface="微软雅黑" pitchFamily="34" charset="-122"/>
              </a:rPr>
              <a:t>铋剂四联方案已成为一线推荐方案</a:t>
            </a:r>
          </a:p>
        </p:txBody>
      </p:sp>
      <p:sp>
        <p:nvSpPr>
          <p:cNvPr id="43" name="矩形 42"/>
          <p:cNvSpPr/>
          <p:nvPr/>
        </p:nvSpPr>
        <p:spPr>
          <a:xfrm>
            <a:off x="214346" y="5245330"/>
            <a:ext cx="9144000" cy="684000"/>
          </a:xfrm>
          <a:prstGeom prst="rect">
            <a:avLst/>
          </a:prstGeom>
          <a:noFill/>
          <a:ln>
            <a:noFill/>
          </a:ln>
        </p:spPr>
        <p:style>
          <a:lnRef idx="3">
            <a:schemeClr val="lt1"/>
          </a:lnRef>
          <a:fillRef idx="1">
            <a:schemeClr val="accent5"/>
          </a:fillRef>
          <a:effectRef idx="1">
            <a:schemeClr val="accent5"/>
          </a:effectRef>
          <a:fontRef idx="minor">
            <a:schemeClr val="lt1"/>
          </a:fontRef>
        </p:style>
        <p:txBody>
          <a:bodyPr rtlCol="0" anchor="ctr"/>
          <a:lstStyle/>
          <a:p>
            <a:pPr algn="ctr">
              <a:spcBef>
                <a:spcPts val="600"/>
              </a:spcBef>
            </a:pPr>
            <a:r>
              <a:rPr lang="zh-CN" altLang="en-US" b="1" dirty="0">
                <a:solidFill>
                  <a:srgbClr val="002060"/>
                </a:solidFill>
                <a:latin typeface="微软雅黑" pitchFamily="34" charset="-122"/>
                <a:ea typeface="微软雅黑" pitchFamily="34" charset="-122"/>
              </a:rPr>
              <a:t>中国标准三联方案根除率难以接受，故第五次全国幽门螺杆菌感染处理共识报告推荐：</a:t>
            </a:r>
            <a:endParaRPr lang="en-US" altLang="zh-CN" b="1" dirty="0">
              <a:solidFill>
                <a:srgbClr val="002060"/>
              </a:solidFill>
              <a:latin typeface="微软雅黑" pitchFamily="34" charset="-122"/>
              <a:ea typeface="微软雅黑" pitchFamily="34" charset="-122"/>
            </a:endParaRPr>
          </a:p>
          <a:p>
            <a:pPr algn="ctr">
              <a:spcBef>
                <a:spcPts val="600"/>
              </a:spcBef>
            </a:pPr>
            <a:r>
              <a:rPr lang="zh-CN" altLang="en-US" b="1" dirty="0">
                <a:solidFill>
                  <a:srgbClr val="C00000"/>
                </a:solidFill>
                <a:latin typeface="微软雅黑" pitchFamily="34" charset="-122"/>
                <a:ea typeface="微软雅黑" pitchFamily="34" charset="-122"/>
              </a:rPr>
              <a:t>铋剂四联（</a:t>
            </a:r>
            <a:r>
              <a:rPr lang="en-US" altLang="zh-CN" b="1" dirty="0">
                <a:solidFill>
                  <a:srgbClr val="C00000"/>
                </a:solidFill>
                <a:latin typeface="微软雅黑" pitchFamily="34" charset="-122"/>
                <a:ea typeface="微软雅黑" pitchFamily="34" charset="-122"/>
              </a:rPr>
              <a:t>PPI+</a:t>
            </a:r>
            <a:r>
              <a:rPr lang="zh-CN" altLang="en-US" b="1" dirty="0">
                <a:solidFill>
                  <a:srgbClr val="C00000"/>
                </a:solidFill>
                <a:latin typeface="微软雅黑" pitchFamily="34" charset="-122"/>
                <a:ea typeface="微软雅黑" pitchFamily="34" charset="-122"/>
              </a:rPr>
              <a:t>铋剂</a:t>
            </a:r>
            <a:r>
              <a:rPr lang="en-US" altLang="zh-CN" b="1" dirty="0">
                <a:solidFill>
                  <a:srgbClr val="C00000"/>
                </a:solidFill>
                <a:latin typeface="微软雅黑" pitchFamily="34" charset="-122"/>
                <a:ea typeface="微软雅黑" pitchFamily="34" charset="-122"/>
              </a:rPr>
              <a:t>+2 </a:t>
            </a:r>
            <a:r>
              <a:rPr lang="zh-CN" altLang="en-US" b="1" dirty="0">
                <a:solidFill>
                  <a:srgbClr val="C00000"/>
                </a:solidFill>
                <a:latin typeface="微软雅黑" pitchFamily="34" charset="-122"/>
                <a:ea typeface="微软雅黑" pitchFamily="34" charset="-122"/>
              </a:rPr>
              <a:t>种抗生素）</a:t>
            </a:r>
            <a:r>
              <a:rPr lang="zh-CN" altLang="en-US" b="1" dirty="0">
                <a:solidFill>
                  <a:srgbClr val="002060"/>
                </a:solidFill>
                <a:latin typeface="微软雅黑" pitchFamily="34" charset="-122"/>
                <a:ea typeface="微软雅黑" pitchFamily="34" charset="-122"/>
              </a:rPr>
              <a:t>作为主要的经验性治疗根除</a:t>
            </a:r>
            <a:r>
              <a:rPr lang="en-US" altLang="zh-CN" b="1" i="1" dirty="0">
                <a:solidFill>
                  <a:srgbClr val="002060"/>
                </a:solidFill>
                <a:latin typeface="微软雅黑" pitchFamily="34" charset="-122"/>
                <a:ea typeface="微软雅黑" pitchFamily="34" charset="-122"/>
              </a:rPr>
              <a:t>HP</a:t>
            </a:r>
            <a:r>
              <a:rPr lang="zh-CN" altLang="en-US" b="1" dirty="0">
                <a:solidFill>
                  <a:srgbClr val="002060"/>
                </a:solidFill>
                <a:latin typeface="微软雅黑" pitchFamily="34" charset="-122"/>
                <a:ea typeface="微软雅黑" pitchFamily="34" charset="-122"/>
              </a:rPr>
              <a:t>方案</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p:nvPr/>
        </p:nvSpPr>
        <p:spPr>
          <a:xfrm>
            <a:off x="642910" y="304800"/>
            <a:ext cx="8763000" cy="461665"/>
          </a:xfrm>
          <a:prstGeom prst="rect">
            <a:avLst/>
          </a:prstGeom>
          <a:noFill/>
          <a:ln w="9525">
            <a:noFill/>
          </a:ln>
        </p:spPr>
        <p:txBody>
          <a:bodyPr>
            <a:spAutoFit/>
          </a:bodyPr>
          <a:lstStyle/>
          <a:p>
            <a:pPr algn="just">
              <a:buClr>
                <a:schemeClr val="hlink"/>
              </a:buClr>
            </a:pPr>
            <a:r>
              <a:rPr lang="zh-CN" altLang="en-US" sz="2400" b="1" dirty="0">
                <a:latin typeface="微软雅黑" pitchFamily="34" charset="-122"/>
                <a:ea typeface="微软雅黑" pitchFamily="34" charset="-122"/>
              </a:rPr>
              <a:t>治疗</a:t>
            </a:r>
            <a:endParaRPr lang="zh-CN" altLang="en-US" sz="2000" b="1" dirty="0">
              <a:latin typeface="微软雅黑" pitchFamily="34" charset="-122"/>
              <a:ea typeface="微软雅黑" pitchFamily="34" charset="-122"/>
            </a:endParaRPr>
          </a:p>
        </p:txBody>
      </p:sp>
      <p:sp>
        <p:nvSpPr>
          <p:cNvPr id="42" name="矩形 41"/>
          <p:cNvSpPr/>
          <p:nvPr/>
        </p:nvSpPr>
        <p:spPr>
          <a:xfrm>
            <a:off x="642910" y="928670"/>
            <a:ext cx="8072494" cy="923330"/>
          </a:xfrm>
          <a:prstGeom prst="rect">
            <a:avLst/>
          </a:prstGeom>
        </p:spPr>
        <p:txBody>
          <a:bodyPr wrap="square">
            <a:spAutoFit/>
          </a:bodyPr>
          <a:lstStyle/>
          <a:p>
            <a:pPr>
              <a:lnSpc>
                <a:spcPct val="150000"/>
              </a:lnSpc>
            </a:pPr>
            <a:r>
              <a:rPr lang="zh-CN" altLang="en-US" dirty="0">
                <a:latin typeface="微软雅黑" pitchFamily="34" charset="-122"/>
                <a:ea typeface="微软雅黑" pitchFamily="34" charset="-122"/>
              </a:rPr>
              <a:t>目前推荐铋剂四联（ＰＰＩ＋铋剂＋２种 抗生素）</a:t>
            </a:r>
            <a:endParaRPr lang="en-US" altLang="zh-CN" dirty="0">
              <a:latin typeface="微软雅黑" pitchFamily="34" charset="-122"/>
              <a:ea typeface="微软雅黑" pitchFamily="34" charset="-122"/>
            </a:endParaRPr>
          </a:p>
          <a:p>
            <a:pPr>
              <a:lnSpc>
                <a:spcPct val="150000"/>
              </a:lnSpc>
            </a:pPr>
            <a:r>
              <a:rPr lang="zh-CN" altLang="en-US" dirty="0">
                <a:latin typeface="微软雅黑" pitchFamily="34" charset="-122"/>
                <a:ea typeface="微软雅黑" pitchFamily="34" charset="-122"/>
              </a:rPr>
              <a:t>作为主要的经验性根除</a:t>
            </a:r>
            <a:r>
              <a:rPr lang="en-US" altLang="zh-CN" dirty="0">
                <a:latin typeface="微软雅黑" pitchFamily="34" charset="-122"/>
                <a:ea typeface="微软雅黑" pitchFamily="34" charset="-122"/>
              </a:rPr>
              <a:t>HP</a:t>
            </a:r>
            <a:r>
              <a:rPr lang="zh-CN" altLang="en-US" dirty="0">
                <a:latin typeface="微软雅黑" pitchFamily="34" charset="-122"/>
                <a:ea typeface="微软雅黑" pitchFamily="34" charset="-122"/>
              </a:rPr>
              <a:t>的治疗方案（推荐７种方案）</a:t>
            </a:r>
          </a:p>
        </p:txBody>
      </p:sp>
      <p:pic>
        <p:nvPicPr>
          <p:cNvPr id="1027" name="Picture 3"/>
          <p:cNvPicPr>
            <a:picLocks noChangeAspect="1" noChangeArrowheads="1"/>
          </p:cNvPicPr>
          <p:nvPr/>
        </p:nvPicPr>
        <p:blipFill>
          <a:blip r:embed="rId3"/>
          <a:srcRect/>
          <a:stretch>
            <a:fillRect/>
          </a:stretch>
        </p:blipFill>
        <p:spPr bwMode="auto">
          <a:xfrm>
            <a:off x="1928794" y="1857364"/>
            <a:ext cx="5286412" cy="3441611"/>
          </a:xfrm>
          <a:prstGeom prst="rect">
            <a:avLst/>
          </a:prstGeom>
          <a:noFill/>
          <a:ln w="9525">
            <a:noFill/>
            <a:miter lim="800000"/>
            <a:headEnd/>
            <a:tailEnd/>
          </a:ln>
          <a:effectLst/>
        </p:spPr>
      </p:pic>
      <p:sp>
        <p:nvSpPr>
          <p:cNvPr id="45" name="矩形 44"/>
          <p:cNvSpPr/>
          <p:nvPr/>
        </p:nvSpPr>
        <p:spPr>
          <a:xfrm>
            <a:off x="3214678" y="6417254"/>
            <a:ext cx="5786446" cy="338554"/>
          </a:xfrm>
          <a:prstGeom prst="rect">
            <a:avLst/>
          </a:prstGeom>
        </p:spPr>
        <p:txBody>
          <a:bodyPr wrap="square">
            <a:spAutoFit/>
          </a:bodyPr>
          <a:lstStyle/>
          <a:p>
            <a:pPr algn="r"/>
            <a:r>
              <a:rPr lang="zh-CN" altLang="en-US" sz="1600" b="1" dirty="0">
                <a:latin typeface="微软雅黑" panose="020B0503020204020204" pitchFamily="34" charset="-122"/>
                <a:ea typeface="微软雅黑" panose="020B0503020204020204" pitchFamily="34" charset="-122"/>
                <a:sym typeface="+mn-ea"/>
              </a:rPr>
              <a:t>第五次全国幽门螺杆菌感染处理共识报告（2017，浙江）</a:t>
            </a:r>
            <a:endParaRPr lang="zh-CN" altLang="en-US" sz="1600" b="1" dirty="0"/>
          </a:p>
        </p:txBody>
      </p:sp>
      <p:pic>
        <p:nvPicPr>
          <p:cNvPr id="1028" name="Picture 4"/>
          <p:cNvPicPr>
            <a:picLocks noChangeAspect="1" noChangeArrowheads="1"/>
          </p:cNvPicPr>
          <p:nvPr/>
        </p:nvPicPr>
        <p:blipFill>
          <a:blip r:embed="rId4"/>
          <a:srcRect/>
          <a:stretch>
            <a:fillRect/>
          </a:stretch>
        </p:blipFill>
        <p:spPr bwMode="auto">
          <a:xfrm>
            <a:off x="2071670" y="5328154"/>
            <a:ext cx="5000660" cy="1029804"/>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p:nvPr/>
        </p:nvSpPr>
        <p:spPr>
          <a:xfrm>
            <a:off x="642910" y="304800"/>
            <a:ext cx="8763000" cy="461665"/>
          </a:xfrm>
          <a:prstGeom prst="rect">
            <a:avLst/>
          </a:prstGeom>
          <a:noFill/>
          <a:ln w="9525">
            <a:noFill/>
          </a:ln>
        </p:spPr>
        <p:txBody>
          <a:bodyPr>
            <a:spAutoFit/>
          </a:bodyPr>
          <a:lstStyle/>
          <a:p>
            <a:pPr algn="just">
              <a:buClr>
                <a:schemeClr val="hlink"/>
              </a:buClr>
            </a:pPr>
            <a:r>
              <a:rPr lang="zh-CN" altLang="en-US" sz="2400" b="1" dirty="0">
                <a:latin typeface="微软雅黑" pitchFamily="34" charset="-122"/>
                <a:ea typeface="微软雅黑" pitchFamily="34" charset="-122"/>
              </a:rPr>
              <a:t>治疗</a:t>
            </a:r>
            <a:endParaRPr lang="zh-CN" altLang="en-US" sz="2000" b="1" dirty="0">
              <a:latin typeface="微软雅黑" pitchFamily="34" charset="-122"/>
              <a:ea typeface="微软雅黑" pitchFamily="34" charset="-122"/>
            </a:endParaRPr>
          </a:p>
        </p:txBody>
      </p:sp>
      <p:sp>
        <p:nvSpPr>
          <p:cNvPr id="45" name="矩形 44"/>
          <p:cNvSpPr/>
          <p:nvPr/>
        </p:nvSpPr>
        <p:spPr>
          <a:xfrm>
            <a:off x="3214678" y="6417254"/>
            <a:ext cx="5786446" cy="338554"/>
          </a:xfrm>
          <a:prstGeom prst="rect">
            <a:avLst/>
          </a:prstGeom>
        </p:spPr>
        <p:txBody>
          <a:bodyPr wrap="square">
            <a:spAutoFit/>
          </a:bodyPr>
          <a:lstStyle/>
          <a:p>
            <a:pPr algn="r"/>
            <a:r>
              <a:rPr lang="zh-CN" altLang="en-US" sz="1600" b="1" dirty="0">
                <a:latin typeface="微软雅黑" panose="020B0503020204020204" pitchFamily="34" charset="-122"/>
                <a:ea typeface="微软雅黑" panose="020B0503020204020204" pitchFamily="34" charset="-122"/>
                <a:sym typeface="+mn-ea"/>
              </a:rPr>
              <a:t>第五次全国幽门螺杆菌感染处理共识报告（2017，浙江）</a:t>
            </a:r>
            <a:endParaRPr lang="zh-CN" altLang="en-US" sz="1600" b="1" dirty="0"/>
          </a:p>
        </p:txBody>
      </p:sp>
      <p:sp>
        <p:nvSpPr>
          <p:cNvPr id="11" name="矩形 10"/>
          <p:cNvSpPr/>
          <p:nvPr/>
        </p:nvSpPr>
        <p:spPr>
          <a:xfrm>
            <a:off x="714348" y="1214422"/>
            <a:ext cx="7643866" cy="3970318"/>
          </a:xfrm>
          <a:prstGeom prst="rect">
            <a:avLst/>
          </a:prstGeom>
        </p:spPr>
        <p:txBody>
          <a:bodyPr wrap="square">
            <a:spAutoFit/>
          </a:bodyPr>
          <a:lstStyle/>
          <a:p>
            <a:pPr>
              <a:lnSpc>
                <a:spcPct val="150000"/>
              </a:lnSpc>
            </a:pPr>
            <a:r>
              <a:rPr lang="zh-CN" altLang="en-US" sz="2400" dirty="0">
                <a:latin typeface="微软雅黑" pitchFamily="34" charset="-122"/>
                <a:ea typeface="微软雅黑" pitchFamily="34" charset="-122"/>
              </a:rPr>
              <a:t>青霉素过敏者推荐的四联方案</a:t>
            </a:r>
          </a:p>
          <a:p>
            <a:pPr>
              <a:lnSpc>
                <a:spcPct val="150000"/>
              </a:lnSpc>
            </a:pPr>
            <a:r>
              <a:rPr lang="zh-CN" altLang="en-US" sz="2400" dirty="0">
                <a:latin typeface="微软雅黑" pitchFamily="34" charset="-122"/>
                <a:ea typeface="微软雅黑" pitchFamily="34" charset="-122"/>
              </a:rPr>
              <a:t>抗生素组合为：</a:t>
            </a:r>
            <a:endParaRPr lang="en-US" altLang="zh-CN" sz="2400" dirty="0">
              <a:latin typeface="微软雅黑" pitchFamily="34" charset="-122"/>
              <a:ea typeface="微软雅黑" pitchFamily="34" charset="-122"/>
            </a:endParaRPr>
          </a:p>
          <a:p>
            <a:pPr>
              <a:lnSpc>
                <a:spcPct val="150000"/>
              </a:lnSpc>
              <a:buFont typeface="Wingdings" pitchFamily="2" charset="2"/>
              <a:buChar char="l"/>
            </a:pPr>
            <a:r>
              <a:rPr lang="zh-CN" altLang="en-US" sz="2000" dirty="0">
                <a:latin typeface="微软雅黑" pitchFamily="34" charset="-122"/>
                <a:ea typeface="微软雅黑" pitchFamily="34" charset="-122"/>
              </a:rPr>
              <a:t>四环素＋甲硝唑</a:t>
            </a:r>
            <a:endParaRPr lang="en-US" altLang="zh-CN" sz="2000" dirty="0">
              <a:latin typeface="微软雅黑" pitchFamily="34" charset="-122"/>
              <a:ea typeface="微软雅黑" pitchFamily="34" charset="-122"/>
            </a:endParaRPr>
          </a:p>
          <a:p>
            <a:pPr>
              <a:lnSpc>
                <a:spcPct val="150000"/>
              </a:lnSpc>
              <a:buFont typeface="Wingdings" pitchFamily="2" charset="2"/>
              <a:buChar char="l"/>
            </a:pPr>
            <a:r>
              <a:rPr lang="zh-CN" altLang="en-US" sz="2000" dirty="0">
                <a:latin typeface="微软雅黑" pitchFamily="34" charset="-122"/>
                <a:ea typeface="微软雅黑" pitchFamily="34" charset="-122"/>
              </a:rPr>
              <a:t>四环素＋呋喃唑酮</a:t>
            </a:r>
            <a:endParaRPr lang="en-US" altLang="zh-CN" sz="2000" dirty="0">
              <a:latin typeface="微软雅黑" pitchFamily="34" charset="-122"/>
              <a:ea typeface="微软雅黑" pitchFamily="34" charset="-122"/>
            </a:endParaRPr>
          </a:p>
          <a:p>
            <a:pPr>
              <a:lnSpc>
                <a:spcPct val="150000"/>
              </a:lnSpc>
              <a:buFont typeface="Wingdings" pitchFamily="2" charset="2"/>
              <a:buChar char="l"/>
            </a:pPr>
            <a:r>
              <a:rPr lang="zh-CN" altLang="en-US" sz="2000" dirty="0">
                <a:latin typeface="微软雅黑" pitchFamily="34" charset="-122"/>
                <a:ea typeface="微软雅黑" pitchFamily="34" charset="-122"/>
              </a:rPr>
              <a:t>四环素＋左氧氟沙星</a:t>
            </a:r>
            <a:endParaRPr lang="en-US" altLang="zh-CN" sz="2000" dirty="0">
              <a:latin typeface="微软雅黑" pitchFamily="34" charset="-122"/>
              <a:ea typeface="微软雅黑" pitchFamily="34" charset="-122"/>
            </a:endParaRPr>
          </a:p>
          <a:p>
            <a:pPr>
              <a:lnSpc>
                <a:spcPct val="150000"/>
              </a:lnSpc>
              <a:buFont typeface="Wingdings" pitchFamily="2" charset="2"/>
              <a:buChar char="l"/>
            </a:pPr>
            <a:r>
              <a:rPr lang="zh-CN" altLang="en-US" sz="2000" dirty="0">
                <a:latin typeface="微软雅黑" pitchFamily="34" charset="-122"/>
                <a:ea typeface="微软雅黑" pitchFamily="34" charset="-122"/>
              </a:rPr>
              <a:t>克拉霉素＋呋喃唑酮</a:t>
            </a:r>
            <a:endParaRPr lang="en-US" altLang="zh-CN" sz="2000" dirty="0">
              <a:latin typeface="微软雅黑" pitchFamily="34" charset="-122"/>
              <a:ea typeface="微软雅黑" pitchFamily="34" charset="-122"/>
            </a:endParaRPr>
          </a:p>
          <a:p>
            <a:pPr>
              <a:lnSpc>
                <a:spcPct val="150000"/>
              </a:lnSpc>
              <a:buFont typeface="Wingdings" pitchFamily="2" charset="2"/>
              <a:buChar char="l"/>
            </a:pPr>
            <a:r>
              <a:rPr lang="zh-CN" altLang="en-US" sz="2000" dirty="0">
                <a:latin typeface="微软雅黑" pitchFamily="34" charset="-122"/>
                <a:ea typeface="微软雅黑" pitchFamily="34" charset="-122"/>
              </a:rPr>
              <a:t>克拉霉素＋甲硝唑</a:t>
            </a:r>
            <a:endParaRPr lang="en-US" altLang="zh-CN" sz="2000" dirty="0">
              <a:latin typeface="微软雅黑" pitchFamily="34" charset="-122"/>
              <a:ea typeface="微软雅黑" pitchFamily="34" charset="-122"/>
            </a:endParaRPr>
          </a:p>
          <a:p>
            <a:pPr>
              <a:lnSpc>
                <a:spcPct val="150000"/>
              </a:lnSpc>
              <a:buFont typeface="Wingdings" pitchFamily="2" charset="2"/>
              <a:buChar char="l"/>
            </a:pPr>
            <a:r>
              <a:rPr lang="zh-CN" altLang="en-US" sz="2000" dirty="0">
                <a:latin typeface="微软雅黑" pitchFamily="34" charset="-122"/>
                <a:ea typeface="微软雅黑" pitchFamily="34" charset="-122"/>
              </a:rPr>
              <a:t>克拉霉素＋左氧氟沙星</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2"/>
          <p:cNvSpPr txBox="1">
            <a:spLocks noChangeArrowheads="1"/>
          </p:cNvSpPr>
          <p:nvPr/>
        </p:nvSpPr>
        <p:spPr bwMode="auto">
          <a:xfrm>
            <a:off x="767715" y="280670"/>
            <a:ext cx="5595620" cy="523220"/>
          </a:xfrm>
          <a:prstGeom prst="rect">
            <a:avLst/>
          </a:prstGeom>
          <a:noFill/>
          <a:ln>
            <a:noFill/>
          </a:ln>
        </p:spPr>
        <p:txBody>
          <a:bodyPr wrap="square">
            <a:spAutoFit/>
          </a:bodyPr>
          <a:lstStyle>
            <a:lvl1pPr/>
            <a:lvl2pPr marL="742950" indent="-285750"/>
            <a:lvl3pPr/>
            <a:lvl4pPr/>
            <a:lvl5pPr/>
            <a:lvl6pPr/>
            <a:lvl7pPr/>
            <a:lvl8pPr/>
            <a:lvl9pPr/>
          </a:lstStyle>
          <a:p>
            <a:r>
              <a:rPr lang="zh-CN" altLang="en-US" sz="2800" b="1" dirty="0">
                <a:latin typeface="微软雅黑" panose="020B0503020204020204" pitchFamily="34" charset="-122"/>
                <a:ea typeface="微软雅黑" panose="020B0503020204020204" pitchFamily="34" charset="-122"/>
                <a:sym typeface="微软雅黑" panose="020B0503020204020204" pitchFamily="34" charset="-122"/>
              </a:rPr>
              <a:t>治疗</a:t>
            </a:r>
          </a:p>
        </p:txBody>
      </p:sp>
      <p:sp>
        <p:nvSpPr>
          <p:cNvPr id="11" name="文本框 10"/>
          <p:cNvSpPr txBox="1"/>
          <p:nvPr/>
        </p:nvSpPr>
        <p:spPr>
          <a:xfrm>
            <a:off x="642910" y="1714488"/>
            <a:ext cx="7715304" cy="2954655"/>
          </a:xfrm>
          <a:prstGeom prst="rect">
            <a:avLst/>
          </a:prstGeom>
          <a:noFill/>
        </p:spPr>
        <p:txBody>
          <a:bodyPr wrap="square" rtlCol="0" anchor="t">
            <a:spAutoFit/>
          </a:bodyPr>
          <a:lstStyle/>
          <a:p>
            <a:pPr>
              <a:lnSpc>
                <a:spcPct val="150000"/>
              </a:lnSpc>
              <a:buFont typeface="Wingdings" pitchFamily="2" charset="2"/>
              <a:buChar char="l"/>
            </a:pPr>
            <a:r>
              <a:rPr lang="zh-CN" altLang="en-US" sz="2800" dirty="0">
                <a:latin typeface="微软雅黑" panose="020B0503020204020204" pitchFamily="34" charset="-122"/>
                <a:ea typeface="微软雅黑" panose="020B0503020204020204" pitchFamily="34" charset="-122"/>
                <a:sym typeface="+mn-ea"/>
              </a:rPr>
              <a:t>药物治疗：</a:t>
            </a:r>
          </a:p>
          <a:p>
            <a:pPr eaLnBrk="1" hangingPunct="1">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rPr>
              <a:t>消化性溃疡的抑酸治疗</a:t>
            </a:r>
            <a:endParaRPr lang="en-US" altLang="zh-CN" sz="2400" dirty="0">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rPr>
              <a:t>黏膜保护剂</a:t>
            </a:r>
            <a:endParaRPr lang="en-US" altLang="zh-CN" sz="2400" dirty="0">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zh-CN" altLang="en-US" sz="2400" dirty="0">
                <a:latin typeface="微软雅黑" panose="020B0503020204020204" pitchFamily="34" charset="-122"/>
                <a:ea typeface="微软雅黑" panose="020B0503020204020204" pitchFamily="34" charset="-122"/>
              </a:rPr>
              <a:t>消化性溃疡的</a:t>
            </a:r>
            <a:r>
              <a:rPr lang="en-US" altLang="zh-CN" sz="2400" dirty="0">
                <a:latin typeface="微软雅黑" panose="020B0503020204020204" pitchFamily="34" charset="-122"/>
                <a:ea typeface="微软雅黑" panose="020B0503020204020204" pitchFamily="34" charset="-122"/>
              </a:rPr>
              <a:t>HP</a:t>
            </a:r>
            <a:r>
              <a:rPr lang="zh-CN" altLang="en-US" sz="2400" dirty="0">
                <a:latin typeface="微软雅黑" panose="020B0503020204020204" pitchFamily="34" charset="-122"/>
                <a:ea typeface="微软雅黑" panose="020B0503020204020204" pitchFamily="34" charset="-122"/>
              </a:rPr>
              <a:t>根除治疗</a:t>
            </a:r>
            <a:endParaRPr lang="en-US" altLang="zh-CN" sz="2400" dirty="0">
              <a:latin typeface="微软雅黑" panose="020B0503020204020204" pitchFamily="34" charset="-122"/>
              <a:ea typeface="微软雅黑" panose="020B0503020204020204" pitchFamily="34" charset="-122"/>
            </a:endParaRPr>
          </a:p>
          <a:p>
            <a:pPr eaLnBrk="1" hangingPunct="1">
              <a:lnSpc>
                <a:spcPct val="150000"/>
              </a:lnSpc>
              <a:buFont typeface="Wingdings" pitchFamily="2" charset="2"/>
              <a:buChar char="l"/>
            </a:pPr>
            <a:r>
              <a:rPr lang="en-US" altLang="zh-CN" sz="2400" dirty="0">
                <a:solidFill>
                  <a:srgbClr val="FF0000"/>
                </a:solidFill>
                <a:latin typeface="微软雅黑" panose="020B0503020204020204" pitchFamily="34" charset="-122"/>
                <a:ea typeface="微软雅黑" panose="020B0503020204020204" pitchFamily="34" charset="-122"/>
              </a:rPr>
              <a:t>NSAIDs</a:t>
            </a:r>
            <a:r>
              <a:rPr lang="zh-CN" altLang="en-US" sz="2400" dirty="0">
                <a:solidFill>
                  <a:srgbClr val="FF0000"/>
                </a:solidFill>
                <a:latin typeface="微软雅黑" panose="020B0503020204020204" pitchFamily="34" charset="-122"/>
                <a:ea typeface="微软雅黑" panose="020B0503020204020204" pitchFamily="34" charset="-122"/>
              </a:rPr>
              <a:t>溃疡的防治</a:t>
            </a:r>
            <a:endParaRPr lang="en-US" altLang="zh-CN" sz="2400" dirty="0">
              <a:solidFill>
                <a:srgbClr val="FF0000"/>
              </a:solidFill>
              <a:latin typeface="微软雅黑" panose="020B0503020204020204" pitchFamily="34" charset="-122"/>
              <a:ea typeface="微软雅黑" panose="020B0503020204020204" pitchFamily="34" charset="-122"/>
            </a:endParaRPr>
          </a:p>
        </p:txBody>
      </p:sp>
      <p:pic>
        <p:nvPicPr>
          <p:cNvPr id="4" name="图片 3" descr="u=4213207152,1111566287&amp;fm=26&amp;gp=0.jpg"/>
          <p:cNvPicPr>
            <a:picLocks noChangeAspect="1"/>
          </p:cNvPicPr>
          <p:nvPr/>
        </p:nvPicPr>
        <p:blipFill>
          <a:blip r:embed="rId3"/>
          <a:srcRect l="11539" r="13460"/>
          <a:stretch>
            <a:fillRect/>
          </a:stretch>
        </p:blipFill>
        <p:spPr>
          <a:xfrm>
            <a:off x="6500826" y="3405196"/>
            <a:ext cx="1982399" cy="2643164"/>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p:nvPr/>
        </p:nvSpPr>
        <p:spPr>
          <a:xfrm>
            <a:off x="642910" y="304800"/>
            <a:ext cx="8763000" cy="461665"/>
          </a:xfrm>
          <a:prstGeom prst="rect">
            <a:avLst/>
          </a:prstGeom>
          <a:noFill/>
          <a:ln w="9525">
            <a:noFill/>
          </a:ln>
        </p:spPr>
        <p:txBody>
          <a:bodyPr>
            <a:spAutoFit/>
          </a:bodyPr>
          <a:lstStyle/>
          <a:p>
            <a:pPr algn="just">
              <a:buClr>
                <a:schemeClr val="hlink"/>
              </a:buClr>
            </a:pPr>
            <a:r>
              <a:rPr lang="zh-CN" altLang="en-US" sz="2400" b="1" dirty="0">
                <a:latin typeface="微软雅黑" pitchFamily="34" charset="-122"/>
                <a:ea typeface="微软雅黑" pitchFamily="34" charset="-122"/>
              </a:rPr>
              <a:t>治疗</a:t>
            </a:r>
            <a:endParaRPr lang="zh-CN" altLang="en-US" sz="2000" b="1" dirty="0">
              <a:latin typeface="微软雅黑" pitchFamily="34" charset="-122"/>
              <a:ea typeface="微软雅黑" pitchFamily="34" charset="-122"/>
            </a:endParaRPr>
          </a:p>
        </p:txBody>
      </p:sp>
      <p:sp>
        <p:nvSpPr>
          <p:cNvPr id="7" name="矩形 6"/>
          <p:cNvSpPr/>
          <p:nvPr/>
        </p:nvSpPr>
        <p:spPr>
          <a:xfrm>
            <a:off x="642910" y="1285860"/>
            <a:ext cx="7929618" cy="3046988"/>
          </a:xfrm>
          <a:prstGeom prst="rect">
            <a:avLst/>
          </a:prstGeom>
        </p:spPr>
        <p:txBody>
          <a:bodyPr wrap="square">
            <a:spAutoFit/>
          </a:bodyPr>
          <a:lstStyle/>
          <a:p>
            <a:pPr>
              <a:lnSpc>
                <a:spcPct val="200000"/>
              </a:lnSpc>
              <a:buFont typeface="Wingdings" pitchFamily="2" charset="2"/>
              <a:buChar char="l"/>
            </a:pPr>
            <a:r>
              <a:rPr lang="en-US" altLang="zh-CN" sz="2400" dirty="0">
                <a:latin typeface="微软雅黑" pitchFamily="34" charset="-122"/>
                <a:ea typeface="微软雅黑" pitchFamily="34" charset="-122"/>
              </a:rPr>
              <a:t>PPI</a:t>
            </a:r>
            <a:r>
              <a:rPr lang="zh-CN" altLang="en-US" sz="2400" dirty="0">
                <a:latin typeface="微软雅黑" pitchFamily="34" charset="-122"/>
                <a:ea typeface="微软雅黑" pitchFamily="34" charset="-122"/>
              </a:rPr>
              <a:t>是治疗</a:t>
            </a:r>
            <a:r>
              <a:rPr lang="en-US" altLang="zh-CN" sz="2400" dirty="0">
                <a:latin typeface="微软雅黑" pitchFamily="34" charset="-122"/>
                <a:ea typeface="微软雅黑" pitchFamily="34" charset="-122"/>
              </a:rPr>
              <a:t>NSAIDs</a:t>
            </a:r>
            <a:r>
              <a:rPr lang="zh-CN" altLang="en-US" sz="2400" dirty="0">
                <a:latin typeface="微软雅黑" pitchFamily="34" charset="-122"/>
                <a:ea typeface="微软雅黑" pitchFamily="34" charset="-122"/>
              </a:rPr>
              <a:t>溃疡药物治疗的首选</a:t>
            </a:r>
            <a:endParaRPr lang="en-US" altLang="zh-CN" sz="2400" dirty="0">
              <a:latin typeface="微软雅黑" pitchFamily="34" charset="-122"/>
              <a:ea typeface="微软雅黑" pitchFamily="34" charset="-122"/>
            </a:endParaRPr>
          </a:p>
          <a:p>
            <a:pPr>
              <a:lnSpc>
                <a:spcPct val="200000"/>
              </a:lnSpc>
            </a:pPr>
            <a:endParaRPr lang="zh-CN" altLang="en-US" sz="2400" dirty="0">
              <a:latin typeface="微软雅黑" pitchFamily="34" charset="-122"/>
              <a:ea typeface="微软雅黑" pitchFamily="34" charset="-122"/>
            </a:endParaRPr>
          </a:p>
          <a:p>
            <a:pPr>
              <a:lnSpc>
                <a:spcPct val="200000"/>
              </a:lnSpc>
              <a:buFont typeface="Wingdings" pitchFamily="2" charset="2"/>
              <a:buChar char="l"/>
            </a:pPr>
            <a:r>
              <a:rPr lang="en-US" altLang="zh-CN" sz="2400" dirty="0">
                <a:latin typeface="微软雅黑" pitchFamily="34" charset="-122"/>
                <a:ea typeface="微软雅黑" pitchFamily="34" charset="-122"/>
              </a:rPr>
              <a:t>NSAIDs</a:t>
            </a:r>
            <a:r>
              <a:rPr lang="zh-CN" altLang="en-US" sz="2400" dirty="0">
                <a:latin typeface="微软雅黑" pitchFamily="34" charset="-122"/>
                <a:ea typeface="微软雅黑" pitchFamily="34" charset="-122"/>
              </a:rPr>
              <a:t>溃疡并发症的预防可根据不同的风险程度采用不同的方案</a:t>
            </a:r>
          </a:p>
        </p:txBody>
      </p:sp>
      <p:sp>
        <p:nvSpPr>
          <p:cNvPr id="9" name="Text Placeholder 2"/>
          <p:cNvSpPr txBox="1">
            <a:spLocks/>
          </p:cNvSpPr>
          <p:nvPr/>
        </p:nvSpPr>
        <p:spPr>
          <a:xfrm>
            <a:off x="142844" y="5676601"/>
            <a:ext cx="8971358" cy="538481"/>
          </a:xfrm>
          <a:prstGeom prst="rect">
            <a:avLst/>
          </a:prstGeom>
        </p:spPr>
        <p:txBody>
          <a:bodyPr vert="horz" lIns="91440" tIns="45720" rIns="91440" bIns="45720" rtlCol="0">
            <a:normAutofit/>
          </a:bodyPr>
          <a:lstStyle/>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中华消化杂志编委会</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a:t>
            </a: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消化性溃疡诊断与治疗规范（</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2016</a:t>
            </a: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年，西安）</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a:t>
            </a:r>
            <a:r>
              <a:rPr kumimoji="0" lang="zh-CN" altLang="en-US"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中华消化杂志</a:t>
            </a:r>
            <a:r>
              <a:rPr kumimoji="0" lang="en-US" altLang="zh-C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.2016;36(8):508-513.</a:t>
            </a:r>
            <a:endParaRPr kumimoji="0" lang="en-IN" sz="1400" b="1" i="0" u="none" strike="noStrike" kern="1200" cap="none" spc="0" normalizeH="0" baseline="0" noProof="0" dirty="0">
              <a:ln>
                <a:noFill/>
              </a:ln>
              <a:solidFill>
                <a:schemeClr val="tx1"/>
              </a:solidFill>
              <a:effectLst/>
              <a:uLnTx/>
              <a:uFillTx/>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p:nvPr/>
        </p:nvSpPr>
        <p:spPr>
          <a:xfrm>
            <a:off x="642910" y="304800"/>
            <a:ext cx="8763000" cy="461665"/>
          </a:xfrm>
          <a:prstGeom prst="rect">
            <a:avLst/>
          </a:prstGeom>
          <a:noFill/>
          <a:ln w="9525">
            <a:noFill/>
          </a:ln>
        </p:spPr>
        <p:txBody>
          <a:bodyPr>
            <a:spAutoFit/>
          </a:bodyPr>
          <a:lstStyle/>
          <a:p>
            <a:pPr algn="just">
              <a:buClr>
                <a:schemeClr val="hlink"/>
              </a:buClr>
            </a:pPr>
            <a:r>
              <a:rPr lang="zh-CN" altLang="en-US" sz="2400" b="1" dirty="0">
                <a:latin typeface="微软雅黑" pitchFamily="34" charset="-122"/>
                <a:ea typeface="微软雅黑" pitchFamily="34" charset="-122"/>
              </a:rPr>
              <a:t>治疗</a:t>
            </a:r>
            <a:endParaRPr lang="zh-CN" altLang="en-US" sz="2000" b="1" dirty="0">
              <a:latin typeface="微软雅黑" pitchFamily="34" charset="-122"/>
              <a:ea typeface="微软雅黑" pitchFamily="34" charset="-122"/>
            </a:endParaRPr>
          </a:p>
        </p:txBody>
      </p:sp>
      <p:sp>
        <p:nvSpPr>
          <p:cNvPr id="9" name="Text Placeholder 2"/>
          <p:cNvSpPr txBox="1">
            <a:spLocks/>
          </p:cNvSpPr>
          <p:nvPr/>
        </p:nvSpPr>
        <p:spPr>
          <a:xfrm>
            <a:off x="172642" y="6462419"/>
            <a:ext cx="8971358" cy="538481"/>
          </a:xfrm>
          <a:prstGeom prst="rect">
            <a:avLst/>
          </a:prstGeom>
        </p:spPr>
        <p:txBody>
          <a:bodyPr vert="horz" lIns="91440" tIns="45720" rIns="91440" bIns="45720" rtlCol="0">
            <a:normAutofit/>
          </a:bodyPr>
          <a:lstStyle/>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中华消化杂志编委会</a:t>
            </a:r>
            <a:r>
              <a:rPr kumimoji="0" lang="en-US" altLang="zh-CN"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a:t>
            </a:r>
            <a:r>
              <a:rPr kumimoji="0" lang="zh-CN" altLang="en-US"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消化性溃疡诊断与治疗规范（</a:t>
            </a:r>
            <a:r>
              <a:rPr kumimoji="0" lang="en-US" altLang="zh-CN"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2016</a:t>
            </a:r>
            <a:r>
              <a:rPr kumimoji="0" lang="zh-CN" altLang="en-US"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年，西安）</a:t>
            </a:r>
            <a:r>
              <a:rPr kumimoji="0" lang="en-US" altLang="zh-CN"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a:t>
            </a:r>
            <a:r>
              <a:rPr kumimoji="0" lang="zh-CN" altLang="en-US"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中华消化杂志</a:t>
            </a:r>
            <a:r>
              <a:rPr kumimoji="0" lang="en-US" altLang="zh-CN"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.2016;36(8):508-513.</a:t>
            </a:r>
            <a:endParaRPr kumimoji="0" lang="en-IN"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endParaRPr>
          </a:p>
        </p:txBody>
      </p:sp>
      <p:sp>
        <p:nvSpPr>
          <p:cNvPr id="6" name="Text Box 23"/>
          <p:cNvSpPr txBox="1">
            <a:spLocks noChangeArrowheads="1"/>
          </p:cNvSpPr>
          <p:nvPr/>
        </p:nvSpPr>
        <p:spPr bwMode="auto">
          <a:xfrm>
            <a:off x="3666981" y="4456731"/>
            <a:ext cx="3171801" cy="338554"/>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Clr>
                <a:srgbClr val="000000"/>
              </a:buClr>
              <a:buSzPts val="1100"/>
              <a:defRPr/>
            </a:pPr>
            <a:r>
              <a:rPr lang="zh-CN" altLang="en-US" sz="16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无危险因素</a:t>
            </a:r>
          </a:p>
        </p:txBody>
      </p:sp>
      <p:sp>
        <p:nvSpPr>
          <p:cNvPr id="8" name="Text Box 25"/>
          <p:cNvSpPr txBox="1">
            <a:spLocks noChangeArrowheads="1"/>
          </p:cNvSpPr>
          <p:nvPr/>
        </p:nvSpPr>
        <p:spPr bwMode="auto">
          <a:xfrm>
            <a:off x="2994619" y="2285992"/>
            <a:ext cx="3363331" cy="634020"/>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0000"/>
              </a:lnSpc>
              <a:buFont typeface="Wingdings" pitchFamily="2" charset="2"/>
              <a:buChar char="l"/>
            </a:pPr>
            <a:r>
              <a:rPr lang="zh-CN" altLang="en-US" sz="16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曾有特别是近期发生溃疡并发症</a:t>
            </a:r>
            <a:endParaRPr lang="en-US" altLang="zh-CN" sz="16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ct val="110000"/>
              </a:lnSpc>
              <a:buFont typeface="Wingdings" pitchFamily="2" charset="2"/>
              <a:buChar char="l"/>
            </a:pPr>
            <a:r>
              <a:rPr lang="zh-CN" altLang="en-US" sz="16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存在</a:t>
            </a:r>
            <a:r>
              <a:rPr lang="en-US" altLang="zh-CN" sz="16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2</a:t>
            </a:r>
            <a:r>
              <a:rPr lang="zh-CN" altLang="en-US" sz="16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个以上危险因素</a:t>
            </a:r>
          </a:p>
        </p:txBody>
      </p:sp>
      <p:sp>
        <p:nvSpPr>
          <p:cNvPr id="10" name="Text Box 23"/>
          <p:cNvSpPr txBox="1">
            <a:spLocks noChangeArrowheads="1"/>
          </p:cNvSpPr>
          <p:nvPr/>
        </p:nvSpPr>
        <p:spPr bwMode="auto">
          <a:xfrm>
            <a:off x="3071802" y="3110550"/>
            <a:ext cx="6324714" cy="1175706"/>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10000"/>
              </a:lnSpc>
              <a:buClr>
                <a:srgbClr val="000000"/>
              </a:buClr>
              <a:buSzPts val="1100"/>
              <a:buFont typeface="Wingdings" pitchFamily="2" charset="2"/>
              <a:buChar char="l"/>
              <a:defRPr/>
            </a:pPr>
            <a:r>
              <a:rPr lang="zh-CN" altLang="en-US" sz="1600" dirty="0">
                <a:solidFill>
                  <a:prstClr val="black"/>
                </a:solidFill>
                <a:latin typeface="微软雅黑" panose="020B0503020204020204" pitchFamily="34" charset="-122"/>
                <a:ea typeface="微软雅黑" panose="020B0503020204020204" pitchFamily="34" charset="-122"/>
              </a:rPr>
              <a:t> 年龄＞</a:t>
            </a:r>
            <a:r>
              <a:rPr lang="en-US" altLang="zh-CN" sz="1600" dirty="0">
                <a:solidFill>
                  <a:prstClr val="black"/>
                </a:solidFill>
                <a:latin typeface="微软雅黑" panose="020B0503020204020204" pitchFamily="34" charset="-122"/>
                <a:ea typeface="微软雅黑" panose="020B0503020204020204" pitchFamily="34" charset="-122"/>
              </a:rPr>
              <a:t>65</a:t>
            </a:r>
            <a:r>
              <a:rPr lang="zh-CN" altLang="en-US" sz="1600" dirty="0">
                <a:solidFill>
                  <a:prstClr val="black"/>
                </a:solidFill>
                <a:latin typeface="微软雅黑" panose="020B0503020204020204" pitchFamily="34" charset="-122"/>
                <a:ea typeface="微软雅黑" panose="020B0503020204020204" pitchFamily="34" charset="-122"/>
              </a:rPr>
              <a:t>岁</a:t>
            </a:r>
          </a:p>
          <a:p>
            <a:pPr>
              <a:lnSpc>
                <a:spcPct val="110000"/>
              </a:lnSpc>
              <a:buClr>
                <a:srgbClr val="000000"/>
              </a:buClr>
              <a:buSzPts val="1100"/>
              <a:buFont typeface="Wingdings" pitchFamily="2" charset="2"/>
              <a:buChar char="l"/>
              <a:defRPr/>
            </a:pPr>
            <a:r>
              <a:rPr lang="en-US" altLang="zh-CN" sz="1600" dirty="0">
                <a:solidFill>
                  <a:prstClr val="black"/>
                </a:solidFill>
                <a:latin typeface="微软雅黑" panose="020B0503020204020204" pitchFamily="34" charset="-122"/>
                <a:ea typeface="微软雅黑" panose="020B0503020204020204" pitchFamily="34" charset="-122"/>
              </a:rPr>
              <a:t> </a:t>
            </a:r>
            <a:r>
              <a:rPr lang="zh-CN" altLang="en-US" sz="1600" dirty="0">
                <a:solidFill>
                  <a:prstClr val="black"/>
                </a:solidFill>
                <a:latin typeface="微软雅黑" panose="020B0503020204020204" pitchFamily="34" charset="-122"/>
                <a:ea typeface="微软雅黑" panose="020B0503020204020204" pitchFamily="34" charset="-122"/>
              </a:rPr>
              <a:t>高剂量</a:t>
            </a:r>
            <a:r>
              <a:rPr lang="en-US" altLang="zh-CN" sz="1600" dirty="0">
                <a:solidFill>
                  <a:prstClr val="black"/>
                </a:solidFill>
                <a:latin typeface="微软雅黑" panose="020B0503020204020204" pitchFamily="34" charset="-122"/>
                <a:ea typeface="微软雅黑" panose="020B0503020204020204" pitchFamily="34" charset="-122"/>
              </a:rPr>
              <a:t>NSAIDs</a:t>
            </a:r>
            <a:r>
              <a:rPr lang="zh-CN" altLang="en-US" sz="1600" dirty="0">
                <a:solidFill>
                  <a:prstClr val="black"/>
                </a:solidFill>
                <a:latin typeface="微软雅黑" panose="020B0503020204020204" pitchFamily="34" charset="-122"/>
                <a:ea typeface="微软雅黑" panose="020B0503020204020204" pitchFamily="34" charset="-122"/>
              </a:rPr>
              <a:t>治疗、或联用两种以上的</a:t>
            </a:r>
            <a:r>
              <a:rPr lang="en-US" altLang="zh-CN" sz="1600" dirty="0">
                <a:solidFill>
                  <a:prstClr val="black"/>
                </a:solidFill>
                <a:latin typeface="微软雅黑" panose="020B0503020204020204" pitchFamily="34" charset="-122"/>
                <a:ea typeface="微软雅黑" panose="020B0503020204020204" pitchFamily="34" charset="-122"/>
              </a:rPr>
              <a:t>NSAIDs</a:t>
            </a:r>
          </a:p>
          <a:p>
            <a:pPr>
              <a:lnSpc>
                <a:spcPct val="110000"/>
              </a:lnSpc>
              <a:buClr>
                <a:srgbClr val="000000"/>
              </a:buClr>
              <a:buSzPts val="1100"/>
              <a:buFont typeface="Wingdings" pitchFamily="2" charset="2"/>
              <a:buChar char="l"/>
              <a:defRPr/>
            </a:pPr>
            <a:r>
              <a:rPr lang="en-US" altLang="zh-CN" sz="1600" dirty="0">
                <a:solidFill>
                  <a:prstClr val="black"/>
                </a:solidFill>
                <a:latin typeface="微软雅黑" panose="020B0503020204020204" pitchFamily="34" charset="-122"/>
                <a:ea typeface="微软雅黑" panose="020B0503020204020204" pitchFamily="34" charset="-122"/>
              </a:rPr>
              <a:t> </a:t>
            </a:r>
            <a:r>
              <a:rPr lang="zh-CN" altLang="en-US" sz="1600" dirty="0">
                <a:solidFill>
                  <a:prstClr val="black"/>
                </a:solidFill>
                <a:latin typeface="微软雅黑" panose="020B0503020204020204" pitchFamily="34" charset="-122"/>
                <a:ea typeface="微软雅黑" panose="020B0503020204020204" pitchFamily="34" charset="-122"/>
              </a:rPr>
              <a:t>有溃疡病史但无并发症</a:t>
            </a:r>
          </a:p>
          <a:p>
            <a:pPr>
              <a:lnSpc>
                <a:spcPct val="110000"/>
              </a:lnSpc>
              <a:buClr>
                <a:srgbClr val="000000"/>
              </a:buClr>
              <a:buSzPts val="1100"/>
              <a:buFont typeface="Wingdings" pitchFamily="2" charset="2"/>
              <a:buChar char="l"/>
              <a:defRPr/>
            </a:pPr>
            <a:r>
              <a:rPr lang="en-US" altLang="zh-CN" sz="1600" dirty="0">
                <a:solidFill>
                  <a:prstClr val="black"/>
                </a:solidFill>
                <a:latin typeface="微软雅黑" panose="020B0503020204020204" pitchFamily="34" charset="-122"/>
                <a:ea typeface="微软雅黑" panose="020B0503020204020204" pitchFamily="34" charset="-122"/>
              </a:rPr>
              <a:t> </a:t>
            </a:r>
            <a:r>
              <a:rPr lang="zh-CN" altLang="en-US" sz="1600" dirty="0">
                <a:solidFill>
                  <a:prstClr val="black"/>
                </a:solidFill>
                <a:latin typeface="微软雅黑" panose="020B0503020204020204" pitchFamily="34" charset="-122"/>
                <a:ea typeface="微软雅黑" panose="020B0503020204020204" pitchFamily="34" charset="-122"/>
              </a:rPr>
              <a:t>合并应用</a:t>
            </a:r>
            <a:r>
              <a:rPr lang="en-US" altLang="zh-CN" sz="1600" dirty="0">
                <a:solidFill>
                  <a:prstClr val="black"/>
                </a:solidFill>
                <a:latin typeface="微软雅黑" panose="020B0503020204020204" pitchFamily="34" charset="-122"/>
                <a:ea typeface="微软雅黑" panose="020B0503020204020204" pitchFamily="34" charset="-122"/>
              </a:rPr>
              <a:t>NSAIDs</a:t>
            </a:r>
            <a:r>
              <a:rPr lang="zh-CN" altLang="en-US" sz="1600" dirty="0">
                <a:solidFill>
                  <a:prstClr val="black"/>
                </a:solidFill>
                <a:latin typeface="微软雅黑" panose="020B0503020204020204" pitchFamily="34" charset="-122"/>
                <a:ea typeface="微软雅黑" panose="020B0503020204020204" pitchFamily="34" charset="-122"/>
              </a:rPr>
              <a:t>、抗凝剂或糖皮质激素</a:t>
            </a:r>
            <a:endParaRPr lang="zh-CN" altLang="zh-CN" sz="1600" dirty="0">
              <a:solidFill>
                <a:prstClr val="black"/>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6500827" y="1928802"/>
            <a:ext cx="2102320" cy="1143008"/>
            <a:chOff x="-2487105" y="1490915"/>
            <a:chExt cx="1566212" cy="1205395"/>
          </a:xfrm>
        </p:grpSpPr>
        <p:sp>
          <p:nvSpPr>
            <p:cNvPr id="14" name="矩形 13"/>
            <p:cNvSpPr/>
            <p:nvPr/>
          </p:nvSpPr>
          <p:spPr>
            <a:xfrm>
              <a:off x="-2484155" y="1490915"/>
              <a:ext cx="1562838" cy="1205395"/>
            </a:xfrm>
            <a:prstGeom prst="rect">
              <a:avLst/>
            </a:prstGeom>
            <a:solidFill>
              <a:schemeClr val="accent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5" name="TextBox 14"/>
            <p:cNvSpPr txBox="1"/>
            <p:nvPr/>
          </p:nvSpPr>
          <p:spPr>
            <a:xfrm>
              <a:off x="-2487105" y="1561821"/>
              <a:ext cx="1566212" cy="874406"/>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重点关注并</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给予药物预防</a:t>
              </a:r>
            </a:p>
          </p:txBody>
        </p:sp>
      </p:grpSp>
      <p:grpSp>
        <p:nvGrpSpPr>
          <p:cNvPr id="16" name="组合 15"/>
          <p:cNvGrpSpPr/>
          <p:nvPr/>
        </p:nvGrpSpPr>
        <p:grpSpPr>
          <a:xfrm>
            <a:off x="351460" y="2238838"/>
            <a:ext cx="3124718" cy="2761798"/>
            <a:chOff x="-4191380" y="3311129"/>
            <a:chExt cx="3124718" cy="2761798"/>
          </a:xfrm>
        </p:grpSpPr>
        <p:graphicFrame>
          <p:nvGraphicFramePr>
            <p:cNvPr id="17" name="图示 16"/>
            <p:cNvGraphicFramePr/>
            <p:nvPr/>
          </p:nvGraphicFramePr>
          <p:xfrm>
            <a:off x="-4191380" y="3311129"/>
            <a:ext cx="3124718" cy="27617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2"/>
            <p:cNvSpPr>
              <a:spLocks noChangeArrowheads="1"/>
            </p:cNvSpPr>
            <p:nvPr/>
          </p:nvSpPr>
          <p:spPr bwMode="auto">
            <a:xfrm>
              <a:off x="-3625979" y="5252063"/>
              <a:ext cx="1993917" cy="665845"/>
            </a:xfrm>
            <a:prstGeom prst="rect">
              <a:avLst/>
            </a:prstGeom>
            <a:solidFill>
              <a:schemeClr val="accent1">
                <a:lumMod val="20000"/>
                <a:lumOff val="80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lnSpc>
                  <a:spcPct val="110000"/>
                </a:lnSpc>
                <a:defRPr/>
              </a:pPr>
              <a:r>
                <a:rPr lang="zh-CN" altLang="en-US" sz="2000" b="1" dirty="0">
                  <a:latin typeface="微软雅黑" panose="020B0503020204020204" pitchFamily="34" charset="-122"/>
                  <a:ea typeface="微软雅黑" panose="020B0503020204020204" pitchFamily="34" charset="-122"/>
                </a:rPr>
                <a:t>低风险 </a:t>
              </a:r>
              <a:endParaRPr lang="en-US" altLang="zh-CN" sz="2000" b="1" dirty="0">
                <a:latin typeface="微软雅黑" panose="020B0503020204020204" pitchFamily="34" charset="-122"/>
                <a:ea typeface="微软雅黑" panose="020B0503020204020204" pitchFamily="34" charset="-122"/>
              </a:endParaRPr>
            </a:p>
            <a:p>
              <a:pPr algn="ctr">
                <a:lnSpc>
                  <a:spcPct val="110000"/>
                </a:lnSpc>
                <a:defRPr/>
              </a:pP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无危险因素</a:t>
              </a:r>
              <a:r>
                <a:rPr lang="en-US" altLang="zh-CN" b="1" dirty="0">
                  <a:latin typeface="微软雅黑" panose="020B0503020204020204" pitchFamily="34" charset="-122"/>
                  <a:ea typeface="微软雅黑" panose="020B0503020204020204" pitchFamily="34" charset="-122"/>
                </a:rPr>
                <a:t>)</a:t>
              </a:r>
              <a:endParaRPr lang="zh-CN" altLang="zh-CN" b="1" dirty="0">
                <a:latin typeface="微软雅黑" panose="020B0503020204020204" pitchFamily="34" charset="-122"/>
                <a:ea typeface="微软雅黑" panose="020B0503020204020204" pitchFamily="34" charset="-122"/>
              </a:endParaRPr>
            </a:p>
          </p:txBody>
        </p:sp>
        <p:sp>
          <p:nvSpPr>
            <p:cNvPr id="19" name="矩形 18"/>
            <p:cNvSpPr/>
            <p:nvPr/>
          </p:nvSpPr>
          <p:spPr>
            <a:xfrm>
              <a:off x="-3067602" y="3887356"/>
              <a:ext cx="954108" cy="400110"/>
            </a:xfrm>
            <a:prstGeom prst="rect">
              <a:avLst/>
            </a:prstGeom>
          </p:spPr>
          <p:txBody>
            <a:bodyPr wrap="none">
              <a:spAutoFit/>
            </a:bodyPr>
            <a:lstStyle/>
            <a:p>
              <a:pPr algn="ctr">
                <a:defRPr/>
              </a:pPr>
              <a:r>
                <a:rPr lang="zh-CN" altLang="en-US" sz="2000" b="1" dirty="0">
                  <a:solidFill>
                    <a:prstClr val="white"/>
                  </a:solidFill>
                  <a:latin typeface="微软雅黑" panose="020B0503020204020204" pitchFamily="34" charset="-122"/>
                  <a:ea typeface="微软雅黑" panose="020B0503020204020204" pitchFamily="34" charset="-122"/>
                </a:rPr>
                <a:t>高风险</a:t>
              </a:r>
              <a:endParaRPr lang="zh-CN" altLang="zh-CN" sz="2000" b="1" dirty="0">
                <a:solidFill>
                  <a:prstClr val="white"/>
                </a:solidFill>
                <a:latin typeface="微软雅黑" panose="020B0503020204020204" pitchFamily="34" charset="-122"/>
                <a:ea typeface="微软雅黑" panose="020B0503020204020204" pitchFamily="34" charset="-122"/>
              </a:endParaRPr>
            </a:p>
          </p:txBody>
        </p:sp>
      </p:grpSp>
      <p:sp>
        <p:nvSpPr>
          <p:cNvPr id="20" name="矩形 19"/>
          <p:cNvSpPr/>
          <p:nvPr/>
        </p:nvSpPr>
        <p:spPr>
          <a:xfrm>
            <a:off x="-372181" y="3352818"/>
            <a:ext cx="4572000" cy="735586"/>
          </a:xfrm>
          <a:prstGeom prst="rect">
            <a:avLst/>
          </a:prstGeom>
        </p:spPr>
        <p:txBody>
          <a:bodyPr>
            <a:spAutoFit/>
          </a:bodyPr>
          <a:lstStyle/>
          <a:p>
            <a:pPr algn="ctr">
              <a:lnSpc>
                <a:spcPct val="110000"/>
              </a:lnSpc>
              <a:defRPr/>
            </a:pPr>
            <a:r>
              <a:rPr lang="zh-CN" altLang="en-US" sz="2000" b="1" dirty="0">
                <a:solidFill>
                  <a:schemeClr val="bg1"/>
                </a:solidFill>
                <a:latin typeface="微软雅黑" panose="020B0503020204020204" pitchFamily="34" charset="-122"/>
                <a:ea typeface="微软雅黑" panose="020B0503020204020204" pitchFamily="34" charset="-122"/>
              </a:rPr>
              <a:t>中风险 </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lnSpc>
                <a:spcPct val="110000"/>
              </a:lnSpc>
              <a:defRPr/>
            </a:pPr>
            <a:r>
              <a:rPr lang="en-US" altLang="zh-CN" b="1" dirty="0">
                <a:solidFill>
                  <a:schemeClr val="bg1"/>
                </a:solidFill>
                <a:latin typeface="微软雅黑" panose="020B0503020204020204" pitchFamily="34" charset="-122"/>
                <a:ea typeface="微软雅黑" panose="020B0503020204020204" pitchFamily="34" charset="-122"/>
              </a:rPr>
              <a:t>(1-2</a:t>
            </a:r>
            <a:r>
              <a:rPr lang="zh-CN" altLang="en-US" b="1" dirty="0">
                <a:solidFill>
                  <a:schemeClr val="bg1"/>
                </a:solidFill>
                <a:latin typeface="微软雅黑" panose="020B0503020204020204" pitchFamily="34" charset="-122"/>
                <a:ea typeface="微软雅黑" panose="020B0503020204020204" pitchFamily="34" charset="-122"/>
              </a:rPr>
              <a:t>个危险因素</a:t>
            </a:r>
            <a:r>
              <a:rPr lang="en-US" altLang="zh-CN" b="1" dirty="0">
                <a:solidFill>
                  <a:schemeClr val="bg1"/>
                </a:solidFill>
                <a:latin typeface="微软雅黑" panose="020B0503020204020204" pitchFamily="34" charset="-122"/>
                <a:ea typeface="微软雅黑" panose="020B0503020204020204" pitchFamily="34" charset="-122"/>
              </a:rPr>
              <a:t>)</a:t>
            </a:r>
            <a:endParaRPr lang="zh-CN" altLang="zh-CN" b="1" dirty="0">
              <a:solidFill>
                <a:schemeClr val="bg1"/>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357158" y="1835217"/>
            <a:ext cx="8501122" cy="240677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ea typeface="微软雅黑" panose="020B0503020204020204" pitchFamily="34" charset="-122"/>
            </a:endParaRPr>
          </a:p>
        </p:txBody>
      </p:sp>
      <p:sp>
        <p:nvSpPr>
          <p:cNvPr id="23" name="矩形 22"/>
          <p:cNvSpPr/>
          <p:nvPr/>
        </p:nvSpPr>
        <p:spPr>
          <a:xfrm>
            <a:off x="714348" y="1142984"/>
            <a:ext cx="3877985" cy="461665"/>
          </a:xfrm>
          <a:prstGeom prst="rect">
            <a:avLst/>
          </a:prstGeom>
        </p:spPr>
        <p:txBody>
          <a:bodyPr wrap="none">
            <a:spAutoFit/>
          </a:bodyPr>
          <a:lstStyle/>
          <a:p>
            <a:r>
              <a:rPr lang="zh-CN" altLang="en-US" sz="2400" dirty="0">
                <a:latin typeface="微软雅黑" pitchFamily="34" charset="-122"/>
                <a:ea typeface="微软雅黑" pitchFamily="34" charset="-122"/>
              </a:rPr>
              <a:t>药源性消化道损伤风险等级</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7"/>
          <p:cNvSpPr/>
          <p:nvPr/>
        </p:nvSpPr>
        <p:spPr>
          <a:xfrm>
            <a:off x="642910" y="304800"/>
            <a:ext cx="8763000" cy="461665"/>
          </a:xfrm>
          <a:prstGeom prst="rect">
            <a:avLst/>
          </a:prstGeom>
          <a:noFill/>
          <a:ln w="9525">
            <a:noFill/>
          </a:ln>
        </p:spPr>
        <p:txBody>
          <a:bodyPr>
            <a:spAutoFit/>
          </a:bodyPr>
          <a:lstStyle/>
          <a:p>
            <a:pPr algn="just">
              <a:buClr>
                <a:schemeClr val="hlink"/>
              </a:buClr>
            </a:pPr>
            <a:r>
              <a:rPr lang="zh-CN" altLang="en-US" sz="2400" b="1" dirty="0">
                <a:latin typeface="微软雅黑" pitchFamily="34" charset="-122"/>
                <a:ea typeface="微软雅黑" pitchFamily="34" charset="-122"/>
              </a:rPr>
              <a:t>治疗</a:t>
            </a:r>
            <a:endParaRPr lang="zh-CN" altLang="en-US" sz="2000" b="1" dirty="0">
              <a:latin typeface="微软雅黑" pitchFamily="34" charset="-122"/>
              <a:ea typeface="微软雅黑" pitchFamily="34" charset="-122"/>
            </a:endParaRPr>
          </a:p>
        </p:txBody>
      </p:sp>
      <p:sp>
        <p:nvSpPr>
          <p:cNvPr id="9" name="Text Placeholder 2"/>
          <p:cNvSpPr txBox="1">
            <a:spLocks/>
          </p:cNvSpPr>
          <p:nvPr/>
        </p:nvSpPr>
        <p:spPr>
          <a:xfrm>
            <a:off x="172642" y="6462419"/>
            <a:ext cx="8971358" cy="538481"/>
          </a:xfrm>
          <a:prstGeom prst="rect">
            <a:avLst/>
          </a:prstGeom>
        </p:spPr>
        <p:txBody>
          <a:bodyPr vert="horz" lIns="91440" tIns="45720" rIns="91440" bIns="45720" rtlCol="0">
            <a:normAutofit/>
          </a:bodyPr>
          <a:lstStyle/>
          <a:p>
            <a:pPr marL="228600" marR="0" lvl="0" indent="-228600" algn="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zh-CN" altLang="en-US"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中华消化杂志编委会</a:t>
            </a:r>
            <a:r>
              <a:rPr kumimoji="0" lang="en-US" altLang="zh-CN"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a:t>
            </a:r>
            <a:r>
              <a:rPr kumimoji="0" lang="zh-CN" altLang="en-US"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消化性溃疡诊断与治疗规范（</a:t>
            </a:r>
            <a:r>
              <a:rPr kumimoji="0" lang="en-US" altLang="zh-CN"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2016</a:t>
            </a:r>
            <a:r>
              <a:rPr kumimoji="0" lang="zh-CN" altLang="en-US"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年，西安）</a:t>
            </a:r>
            <a:r>
              <a:rPr kumimoji="0" lang="en-US" altLang="zh-CN"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a:t>
            </a:r>
            <a:r>
              <a:rPr kumimoji="0" lang="zh-CN" altLang="en-US"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中华消化杂志</a:t>
            </a:r>
            <a:r>
              <a:rPr kumimoji="0" lang="en-US" altLang="zh-CN"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rPr>
              <a:t>.2016;36(8):508-513.</a:t>
            </a:r>
            <a:endParaRPr kumimoji="0" lang="en-IN" sz="1200" b="1" i="0" u="none" strike="noStrike" kern="1200" cap="none" spc="0" normalizeH="0" baseline="0" noProof="0" dirty="0">
              <a:ln>
                <a:noFill/>
              </a:ln>
              <a:solidFill>
                <a:schemeClr val="tx1"/>
              </a:solidFill>
              <a:effectLst/>
              <a:uLnTx/>
              <a:uFillTx/>
              <a:latin typeface="微软雅黑" pitchFamily="34" charset="-122"/>
              <a:ea typeface="微软雅黑" pitchFamily="34" charset="-122"/>
            </a:endParaRPr>
          </a:p>
        </p:txBody>
      </p:sp>
      <p:sp>
        <p:nvSpPr>
          <p:cNvPr id="23" name="矩形 22"/>
          <p:cNvSpPr/>
          <p:nvPr/>
        </p:nvSpPr>
        <p:spPr>
          <a:xfrm>
            <a:off x="571472" y="1181385"/>
            <a:ext cx="4065537" cy="461665"/>
          </a:xfrm>
          <a:prstGeom prst="rect">
            <a:avLst/>
          </a:prstGeom>
        </p:spPr>
        <p:txBody>
          <a:bodyPr wrap="none">
            <a:spAutoFit/>
          </a:bodyPr>
          <a:lstStyle/>
          <a:p>
            <a:r>
              <a:rPr lang="en-US" altLang="zh-CN" sz="2400" dirty="0">
                <a:latin typeface="微软雅黑" pitchFamily="34" charset="-122"/>
                <a:ea typeface="微软雅黑" pitchFamily="34" charset="-122"/>
              </a:rPr>
              <a:t>NSAIDs</a:t>
            </a:r>
            <a:r>
              <a:rPr lang="zh-CN" altLang="en-US" sz="2400" dirty="0">
                <a:latin typeface="微软雅黑" pitchFamily="34" charset="-122"/>
                <a:ea typeface="微软雅黑" pitchFamily="34" charset="-122"/>
              </a:rPr>
              <a:t>溃疡并发症预防建议</a:t>
            </a:r>
          </a:p>
        </p:txBody>
      </p:sp>
      <p:graphicFrame>
        <p:nvGraphicFramePr>
          <p:cNvPr id="21" name="表格 20"/>
          <p:cNvGraphicFramePr>
            <a:graphicFrameLocks noGrp="1"/>
          </p:cNvGraphicFramePr>
          <p:nvPr/>
        </p:nvGraphicFramePr>
        <p:xfrm>
          <a:off x="571472" y="1775158"/>
          <a:ext cx="8286808" cy="4206240"/>
        </p:xfrm>
        <a:graphic>
          <a:graphicData uri="http://schemas.openxmlformats.org/drawingml/2006/table">
            <a:tbl>
              <a:tblPr firstRow="1" bandRow="1">
                <a:tableStyleId>{F5AB1C69-6EDB-4FF4-983F-18BD219EF322}</a:tableStyleId>
              </a:tblPr>
              <a:tblGrid>
                <a:gridCol w="2185471">
                  <a:extLst>
                    <a:ext uri="{9D8B030D-6E8A-4147-A177-3AD203B41FA5}">
                      <a16:colId xmlns:a16="http://schemas.microsoft.com/office/drawing/2014/main" xmlns="" val="20000"/>
                    </a:ext>
                  </a:extLst>
                </a:gridCol>
                <a:gridCol w="6101337">
                  <a:extLst>
                    <a:ext uri="{9D8B030D-6E8A-4147-A177-3AD203B41FA5}">
                      <a16:colId xmlns:a16="http://schemas.microsoft.com/office/drawing/2014/main" xmlns="" val="20001"/>
                    </a:ext>
                  </a:extLst>
                </a:gridCol>
              </a:tblGrid>
              <a:tr h="431482">
                <a:tc>
                  <a:txBody>
                    <a:bodyPr/>
                    <a:lstStyle/>
                    <a:p>
                      <a:pPr algn="ctr">
                        <a:lnSpc>
                          <a:spcPct val="150000"/>
                        </a:lnSpc>
                      </a:pPr>
                      <a:r>
                        <a:rPr lang="zh-CN" altLang="en-US" sz="2000" b="1" i="0" u="none" strike="noStrike" kern="1200" baseline="0" dirty="0">
                          <a:solidFill>
                            <a:schemeClr val="lt1"/>
                          </a:solidFill>
                          <a:latin typeface="微软雅黑" pitchFamily="34" charset="-122"/>
                          <a:ea typeface="微软雅黑" pitchFamily="34" charset="-122"/>
                          <a:cs typeface="+mn-cs"/>
                        </a:rPr>
                        <a:t>风险等级 	</a:t>
                      </a:r>
                    </a:p>
                  </a:txBody>
                  <a:tcPr anchor="ctr">
                    <a:solidFill>
                      <a:schemeClr val="accent1">
                        <a:lumMod val="60000"/>
                        <a:lumOff val="40000"/>
                      </a:schemeClr>
                    </a:solidFill>
                  </a:tcPr>
                </a:tc>
                <a:tc>
                  <a:txBody>
                    <a:bodyPr/>
                    <a:lstStyle/>
                    <a:p>
                      <a:pPr algn="ctr">
                        <a:lnSpc>
                          <a:spcPct val="150000"/>
                        </a:lnSpc>
                      </a:pPr>
                      <a:r>
                        <a:rPr lang="zh-CN" altLang="en-US" sz="2000" b="1" i="0" u="none" strike="noStrike" kern="1200" baseline="0" dirty="0">
                          <a:solidFill>
                            <a:schemeClr val="lt1"/>
                          </a:solidFill>
                          <a:latin typeface="微软雅黑" pitchFamily="34" charset="-122"/>
                          <a:ea typeface="微软雅黑" pitchFamily="34" charset="-122"/>
                          <a:cs typeface="+mn-cs"/>
                        </a:rPr>
                        <a:t>预防建议 	</a:t>
                      </a:r>
                    </a:p>
                  </a:txBody>
                  <a:tcPr anchor="ctr">
                    <a:solidFill>
                      <a:schemeClr val="accent1">
                        <a:lumMod val="60000"/>
                        <a:lumOff val="40000"/>
                      </a:schemeClr>
                    </a:solidFill>
                  </a:tcPr>
                </a:tc>
                <a:extLst>
                  <a:ext uri="{0D108BD9-81ED-4DB2-BD59-A6C34878D82A}">
                    <a16:rowId xmlns:a16="http://schemas.microsoft.com/office/drawing/2014/main" xmlns="" val="10000"/>
                  </a:ext>
                </a:extLst>
              </a:tr>
              <a:tr h="370840">
                <a:tc>
                  <a:txBody>
                    <a:bodyPr/>
                    <a:lstStyle/>
                    <a:p>
                      <a:pPr>
                        <a:lnSpc>
                          <a:spcPct val="150000"/>
                        </a:lnSpc>
                      </a:pPr>
                      <a:r>
                        <a:rPr lang="zh-CN" altLang="en-US" sz="1600" b="1" i="0" u="none" strike="noStrike" kern="1200" baseline="0" dirty="0">
                          <a:solidFill>
                            <a:schemeClr val="accent1"/>
                          </a:solidFill>
                          <a:latin typeface="微软雅黑" pitchFamily="34" charset="-122"/>
                          <a:ea typeface="微软雅黑" pitchFamily="34" charset="-122"/>
                          <a:cs typeface="+mn-cs"/>
                        </a:rPr>
                        <a:t>高风险 </a:t>
                      </a:r>
                    </a:p>
                    <a:p>
                      <a:pPr>
                        <a:lnSpc>
                          <a:spcPct val="150000"/>
                        </a:lnSpc>
                      </a:pPr>
                      <a:r>
                        <a:rPr lang="en-US" altLang="zh-CN" sz="1600" b="1" i="0" u="none" strike="noStrike" kern="1200" baseline="0" dirty="0">
                          <a:solidFill>
                            <a:schemeClr val="dk1"/>
                          </a:solidFill>
                          <a:latin typeface="微软雅黑" pitchFamily="34" charset="-122"/>
                          <a:ea typeface="微软雅黑" pitchFamily="34" charset="-122"/>
                          <a:cs typeface="+mn-cs"/>
                        </a:rPr>
                        <a:t>(</a:t>
                      </a:r>
                      <a:r>
                        <a:rPr lang="zh-CN" altLang="en-US" sz="1600" b="1" i="0" u="none" strike="noStrike" kern="1200" baseline="0" dirty="0">
                          <a:solidFill>
                            <a:schemeClr val="dk1"/>
                          </a:solidFill>
                          <a:latin typeface="微软雅黑" pitchFamily="34" charset="-122"/>
                          <a:ea typeface="微软雅黑" pitchFamily="34" charset="-122"/>
                          <a:cs typeface="+mn-cs"/>
                        </a:rPr>
                        <a:t>有溃疡出血史或多个消化道危险因素</a:t>
                      </a:r>
                      <a:r>
                        <a:rPr lang="en-US" altLang="zh-CN" sz="1600" b="1" i="0" u="none" strike="noStrike" kern="1200" baseline="0" dirty="0">
                          <a:solidFill>
                            <a:schemeClr val="dk1"/>
                          </a:solidFill>
                          <a:latin typeface="微软雅黑" pitchFamily="34" charset="-122"/>
                          <a:ea typeface="微软雅黑" pitchFamily="34" charset="-122"/>
                          <a:cs typeface="+mn-cs"/>
                        </a:rPr>
                        <a:t>) </a:t>
                      </a:r>
                    </a:p>
                  </a:txBody>
                  <a:tcPr anchor="ctr"/>
                </a:tc>
                <a:tc>
                  <a:txBody>
                    <a:bodyPr/>
                    <a:lstStyle/>
                    <a:p>
                      <a:pPr marL="285750" indent="-285750">
                        <a:lnSpc>
                          <a:spcPct val="150000"/>
                        </a:lnSpc>
                        <a:buFont typeface="Arial" panose="020B0604020202020204" pitchFamily="34" charset="0"/>
                        <a:buChar char="•"/>
                      </a:pPr>
                      <a:r>
                        <a:rPr lang="zh-CN" altLang="en-US" sz="1600" b="1" i="0" u="none" strike="noStrike" kern="1200" baseline="0" dirty="0">
                          <a:solidFill>
                            <a:schemeClr val="dk1"/>
                          </a:solidFill>
                          <a:latin typeface="微软雅黑" pitchFamily="34" charset="-122"/>
                          <a:ea typeface="微软雅黑" pitchFamily="34" charset="-122"/>
                          <a:cs typeface="+mn-cs"/>
                        </a:rPr>
                        <a:t>尽量避免给予</a:t>
                      </a:r>
                      <a:r>
                        <a:rPr lang="en-US" altLang="zh-CN" sz="1600" b="1" i="0" u="none" strike="noStrike" kern="1200" baseline="0" dirty="0">
                          <a:solidFill>
                            <a:schemeClr val="dk1"/>
                          </a:solidFill>
                          <a:latin typeface="微软雅黑" pitchFamily="34" charset="-122"/>
                          <a:ea typeface="微软雅黑" pitchFamily="34" charset="-122"/>
                          <a:cs typeface="+mn-cs"/>
                        </a:rPr>
                        <a:t>NSAIDs</a:t>
                      </a:r>
                      <a:endParaRPr lang="zh-CN" altLang="en-US" sz="1600" b="1" i="0" u="none" strike="noStrike" kern="1200" baseline="0" dirty="0">
                        <a:solidFill>
                          <a:schemeClr val="dk1"/>
                        </a:solidFill>
                        <a:latin typeface="微软雅黑" pitchFamily="34" charset="-122"/>
                        <a:ea typeface="微软雅黑" pitchFamily="34" charset="-122"/>
                        <a:cs typeface="+mn-cs"/>
                      </a:endParaRPr>
                    </a:p>
                    <a:p>
                      <a:pPr marL="285750" indent="-285750">
                        <a:lnSpc>
                          <a:spcPct val="150000"/>
                        </a:lnSpc>
                        <a:buFont typeface="Arial" panose="020B0604020202020204" pitchFamily="34" charset="0"/>
                        <a:buChar char="•"/>
                      </a:pPr>
                      <a:r>
                        <a:rPr lang="zh-CN" altLang="en-US" sz="1600" b="1" i="0" u="none" strike="noStrike" kern="1200" baseline="0" dirty="0">
                          <a:solidFill>
                            <a:schemeClr val="dk1"/>
                          </a:solidFill>
                          <a:latin typeface="微软雅黑" pitchFamily="34" charset="-122"/>
                          <a:ea typeface="微软雅黑" pitchFamily="34" charset="-122"/>
                          <a:cs typeface="+mn-cs"/>
                        </a:rPr>
                        <a:t>如不能停用，建议选用选择性</a:t>
                      </a:r>
                      <a:r>
                        <a:rPr lang="en-US" altLang="zh-CN" sz="1600" b="1" i="0" u="none" strike="noStrike" kern="1200" baseline="0" dirty="0">
                          <a:solidFill>
                            <a:schemeClr val="dk1"/>
                          </a:solidFill>
                          <a:latin typeface="微软雅黑" pitchFamily="34" charset="-122"/>
                          <a:ea typeface="微软雅黑" pitchFamily="34" charset="-122"/>
                          <a:cs typeface="+mn-cs"/>
                        </a:rPr>
                        <a:t>COX-2</a:t>
                      </a:r>
                      <a:r>
                        <a:rPr lang="zh-CN" altLang="en-US" sz="1600" b="1" i="0" u="none" strike="noStrike" kern="1200" baseline="0" dirty="0">
                          <a:solidFill>
                            <a:schemeClr val="dk1"/>
                          </a:solidFill>
                          <a:latin typeface="微软雅黑" pitchFamily="34" charset="-122"/>
                          <a:ea typeface="微软雅黑" pitchFamily="34" charset="-122"/>
                          <a:cs typeface="+mn-cs"/>
                        </a:rPr>
                        <a:t>抑制剂，并</a:t>
                      </a:r>
                      <a:r>
                        <a:rPr lang="zh-CN" altLang="en-US" sz="1600" b="1" i="0" u="none" strike="noStrike" kern="1200" baseline="0" dirty="0">
                          <a:solidFill>
                            <a:schemeClr val="accent1"/>
                          </a:solidFill>
                          <a:latin typeface="微软雅黑" pitchFamily="34" charset="-122"/>
                          <a:ea typeface="微软雅黑" pitchFamily="34" charset="-122"/>
                          <a:cs typeface="+mn-cs"/>
                        </a:rPr>
                        <a:t>同时高剂量</a:t>
                      </a:r>
                      <a:r>
                        <a:rPr lang="en-US" altLang="zh-CN" sz="1600" b="1" i="0" u="none" strike="noStrike" kern="1200" baseline="0" dirty="0">
                          <a:solidFill>
                            <a:schemeClr val="accent1"/>
                          </a:solidFill>
                          <a:latin typeface="微软雅黑" pitchFamily="34" charset="-122"/>
                          <a:ea typeface="微软雅黑" pitchFamily="34" charset="-122"/>
                          <a:cs typeface="+mn-cs"/>
                        </a:rPr>
                        <a:t>PPI </a:t>
                      </a:r>
                      <a:endParaRPr lang="zh-CN" altLang="en-US" sz="1600" b="1" i="0" u="none" strike="noStrike" kern="1200" baseline="0" dirty="0">
                        <a:solidFill>
                          <a:schemeClr val="accent1"/>
                        </a:solidFill>
                        <a:latin typeface="微软雅黑" pitchFamily="34" charset="-122"/>
                        <a:ea typeface="微软雅黑" pitchFamily="34" charset="-122"/>
                        <a:cs typeface="+mn-cs"/>
                      </a:endParaRPr>
                    </a:p>
                  </a:txBody>
                  <a:tcPr anchor="ctr"/>
                </a:tc>
                <a:extLst>
                  <a:ext uri="{0D108BD9-81ED-4DB2-BD59-A6C34878D82A}">
                    <a16:rowId xmlns:a16="http://schemas.microsoft.com/office/drawing/2014/main" xmlns="" val="10001"/>
                  </a:ext>
                </a:extLst>
              </a:tr>
              <a:tr h="370840">
                <a:tc>
                  <a:txBody>
                    <a:bodyPr/>
                    <a:lstStyle/>
                    <a:p>
                      <a:pPr marL="0" algn="l" defTabSz="914400" rtl="0" eaLnBrk="1" latinLnBrk="0" hangingPunct="1">
                        <a:lnSpc>
                          <a:spcPct val="150000"/>
                        </a:lnSpc>
                      </a:pPr>
                      <a:r>
                        <a:rPr lang="zh-CN" altLang="en-US" sz="1600" b="1" i="0" u="none" strike="noStrike" kern="1200" baseline="0" dirty="0">
                          <a:solidFill>
                            <a:schemeClr val="accent1"/>
                          </a:solidFill>
                          <a:latin typeface="微软雅黑" pitchFamily="34" charset="-122"/>
                          <a:ea typeface="微软雅黑" pitchFamily="34" charset="-122"/>
                          <a:cs typeface="+mn-cs"/>
                        </a:rPr>
                        <a:t>中风险 </a:t>
                      </a:r>
                    </a:p>
                    <a:p>
                      <a:pPr>
                        <a:lnSpc>
                          <a:spcPct val="150000"/>
                        </a:lnSpc>
                      </a:pPr>
                      <a:r>
                        <a:rPr lang="en-US" altLang="zh-CN" sz="1600" b="1" i="0" u="none" strike="noStrike" kern="1200" baseline="0" dirty="0">
                          <a:solidFill>
                            <a:schemeClr val="dk1"/>
                          </a:solidFill>
                          <a:latin typeface="微软雅黑" pitchFamily="34" charset="-122"/>
                          <a:ea typeface="微软雅黑" pitchFamily="34" charset="-122"/>
                          <a:cs typeface="+mn-cs"/>
                        </a:rPr>
                        <a:t>(1-2</a:t>
                      </a:r>
                      <a:r>
                        <a:rPr lang="zh-CN" altLang="en-US" sz="1600" b="1" i="0" u="none" strike="noStrike" kern="1200" baseline="0" dirty="0">
                          <a:solidFill>
                            <a:schemeClr val="dk1"/>
                          </a:solidFill>
                          <a:latin typeface="微软雅黑" pitchFamily="34" charset="-122"/>
                          <a:ea typeface="微软雅黑" pitchFamily="34" charset="-122"/>
                          <a:cs typeface="+mn-cs"/>
                        </a:rPr>
                        <a:t>个危险因素</a:t>
                      </a:r>
                      <a:r>
                        <a:rPr lang="en-US" altLang="zh-CN" sz="1600" b="1" i="0" u="none" strike="noStrike" kern="1200" baseline="0" dirty="0">
                          <a:solidFill>
                            <a:schemeClr val="dk1"/>
                          </a:solidFill>
                          <a:latin typeface="微软雅黑" pitchFamily="34" charset="-122"/>
                          <a:ea typeface="微软雅黑" pitchFamily="34" charset="-122"/>
                          <a:cs typeface="+mn-cs"/>
                        </a:rPr>
                        <a:t>) 	</a:t>
                      </a:r>
                    </a:p>
                  </a:txBody>
                  <a:tcPr anchor="ctr"/>
                </a:tc>
                <a:tc>
                  <a:txBody>
                    <a:bodyPr/>
                    <a:lstStyle/>
                    <a:p>
                      <a:pPr marL="285750" indent="-285750" algn="l" defTabSz="457200" rtl="0" eaLnBrk="1" latinLnBrk="0" hangingPunct="1">
                        <a:lnSpc>
                          <a:spcPct val="150000"/>
                        </a:lnSpc>
                        <a:buFont typeface="Arial" panose="020B0604020202020204" pitchFamily="34" charset="0"/>
                        <a:buChar char="•"/>
                      </a:pPr>
                      <a:r>
                        <a:rPr lang="zh-CN" altLang="en-US" sz="1600" b="1" i="0" u="none" strike="noStrike" kern="1200" baseline="0" dirty="0">
                          <a:solidFill>
                            <a:schemeClr val="dk1"/>
                          </a:solidFill>
                          <a:latin typeface="微软雅黑" pitchFamily="34" charset="-122"/>
                          <a:ea typeface="微软雅黑" pitchFamily="34" charset="-122"/>
                          <a:cs typeface="+mn-cs"/>
                        </a:rPr>
                        <a:t>可单独给予选择性</a:t>
                      </a:r>
                      <a:r>
                        <a:rPr lang="en-US" altLang="zh-CN" sz="1600" b="1" i="0" u="none" strike="noStrike" kern="1200" baseline="0" dirty="0">
                          <a:solidFill>
                            <a:schemeClr val="dk1"/>
                          </a:solidFill>
                          <a:latin typeface="微软雅黑" pitchFamily="34" charset="-122"/>
                          <a:ea typeface="微软雅黑" pitchFamily="34" charset="-122"/>
                          <a:cs typeface="+mn-cs"/>
                        </a:rPr>
                        <a:t>COX-2</a:t>
                      </a:r>
                      <a:r>
                        <a:rPr lang="zh-CN" altLang="en-US" sz="1600" b="1" i="0" u="none" strike="noStrike" kern="1200" baseline="0" dirty="0">
                          <a:solidFill>
                            <a:schemeClr val="dk1"/>
                          </a:solidFill>
                          <a:latin typeface="微软雅黑" pitchFamily="34" charset="-122"/>
                          <a:ea typeface="微软雅黑" pitchFamily="34" charset="-122"/>
                          <a:cs typeface="+mn-cs"/>
                        </a:rPr>
                        <a:t>抑制剂，或非选择性</a:t>
                      </a:r>
                      <a:r>
                        <a:rPr lang="en-US" altLang="zh-CN" sz="1600" b="1" i="0" u="none" strike="noStrike" kern="1200" baseline="0" dirty="0">
                          <a:solidFill>
                            <a:schemeClr val="dk1"/>
                          </a:solidFill>
                          <a:latin typeface="微软雅黑" pitchFamily="34" charset="-122"/>
                          <a:ea typeface="微软雅黑" pitchFamily="34" charset="-122"/>
                          <a:cs typeface="+mn-cs"/>
                        </a:rPr>
                        <a:t>NSAIDs</a:t>
                      </a:r>
                      <a:r>
                        <a:rPr lang="zh-CN" altLang="en-US" sz="1600" b="1" i="0" u="none" strike="noStrike" kern="1200" baseline="0" dirty="0">
                          <a:solidFill>
                            <a:schemeClr val="accent1"/>
                          </a:solidFill>
                          <a:latin typeface="微软雅黑" pitchFamily="34" charset="-122"/>
                          <a:ea typeface="微软雅黑" pitchFamily="34" charset="-122"/>
                          <a:cs typeface="+mn-cs"/>
                        </a:rPr>
                        <a:t>联合</a:t>
                      </a:r>
                      <a:r>
                        <a:rPr lang="en-US" altLang="zh-CN" sz="1600" b="1" i="0" u="none" strike="noStrike" kern="1200" baseline="0" dirty="0">
                          <a:solidFill>
                            <a:srgbClr val="0070C0"/>
                          </a:solidFill>
                          <a:latin typeface="微软雅黑" pitchFamily="34" charset="-122"/>
                          <a:ea typeface="微软雅黑" pitchFamily="34" charset="-122"/>
                          <a:cs typeface="+mn-cs"/>
                        </a:rPr>
                        <a:t>PPI </a:t>
                      </a:r>
                      <a:endParaRPr lang="zh-CN" altLang="en-US" sz="1600" b="1" i="0" u="none" strike="noStrike" kern="1200" baseline="0" dirty="0">
                        <a:solidFill>
                          <a:srgbClr val="0070C0"/>
                        </a:solidFill>
                        <a:latin typeface="微软雅黑" pitchFamily="34" charset="-122"/>
                        <a:ea typeface="微软雅黑" pitchFamily="34" charset="-122"/>
                        <a:cs typeface="+mn-cs"/>
                      </a:endParaRPr>
                    </a:p>
                  </a:txBody>
                  <a:tcPr anchor="ctr"/>
                </a:tc>
                <a:extLst>
                  <a:ext uri="{0D108BD9-81ED-4DB2-BD59-A6C34878D82A}">
                    <a16:rowId xmlns:a16="http://schemas.microsoft.com/office/drawing/2014/main" xmlns="" val="10002"/>
                  </a:ext>
                </a:extLst>
              </a:tr>
              <a:tr h="370840">
                <a:tc>
                  <a:txBody>
                    <a:bodyPr/>
                    <a:lstStyle/>
                    <a:p>
                      <a:pPr marL="0" algn="l" defTabSz="914400" rtl="0" eaLnBrk="1" latinLnBrk="0" hangingPunct="1">
                        <a:lnSpc>
                          <a:spcPct val="150000"/>
                        </a:lnSpc>
                      </a:pPr>
                      <a:r>
                        <a:rPr lang="zh-CN" altLang="en-US" sz="1600" b="1" i="0" u="none" strike="noStrike" kern="1200" baseline="0" dirty="0">
                          <a:solidFill>
                            <a:schemeClr val="accent1"/>
                          </a:solidFill>
                          <a:latin typeface="微软雅黑" pitchFamily="34" charset="-122"/>
                          <a:ea typeface="微软雅黑" pitchFamily="34" charset="-122"/>
                          <a:cs typeface="+mn-cs"/>
                        </a:rPr>
                        <a:t>低风险 </a:t>
                      </a:r>
                    </a:p>
                    <a:p>
                      <a:pPr>
                        <a:lnSpc>
                          <a:spcPct val="150000"/>
                        </a:lnSpc>
                      </a:pPr>
                      <a:r>
                        <a:rPr lang="en-US" altLang="zh-CN" sz="1600" b="1" i="0" u="none" strike="noStrike" kern="1200" baseline="0" dirty="0">
                          <a:solidFill>
                            <a:schemeClr val="dk1"/>
                          </a:solidFill>
                          <a:latin typeface="微软雅黑" pitchFamily="34" charset="-122"/>
                          <a:ea typeface="微软雅黑" pitchFamily="34" charset="-122"/>
                          <a:cs typeface="+mn-cs"/>
                        </a:rPr>
                        <a:t>(</a:t>
                      </a:r>
                      <a:r>
                        <a:rPr lang="zh-CN" altLang="en-US" sz="1600" b="1" i="0" u="none" strike="noStrike" kern="1200" baseline="0" dirty="0">
                          <a:solidFill>
                            <a:schemeClr val="dk1"/>
                          </a:solidFill>
                          <a:latin typeface="微软雅黑" pitchFamily="34" charset="-122"/>
                          <a:ea typeface="微软雅黑" pitchFamily="34" charset="-122"/>
                          <a:cs typeface="+mn-cs"/>
                        </a:rPr>
                        <a:t>无危险因素</a:t>
                      </a:r>
                      <a:r>
                        <a:rPr lang="en-US" altLang="zh-CN" sz="1600" b="1" i="0" u="none" strike="noStrike" kern="1200" baseline="0" dirty="0">
                          <a:solidFill>
                            <a:schemeClr val="dk1"/>
                          </a:solidFill>
                          <a:latin typeface="微软雅黑" pitchFamily="34" charset="-122"/>
                          <a:ea typeface="微软雅黑" pitchFamily="34" charset="-122"/>
                          <a:cs typeface="+mn-cs"/>
                        </a:rPr>
                        <a:t>) 	</a:t>
                      </a:r>
                    </a:p>
                  </a:txBody>
                  <a:tcPr anchor="ctr"/>
                </a:tc>
                <a:tc>
                  <a:txBody>
                    <a:bodyPr/>
                    <a:lstStyle/>
                    <a:p>
                      <a:pPr marL="285750" indent="-285750">
                        <a:lnSpc>
                          <a:spcPct val="150000"/>
                        </a:lnSpc>
                        <a:buFont typeface="Arial" panose="020B0604020202020204" pitchFamily="34" charset="0"/>
                        <a:buChar char="•"/>
                      </a:pPr>
                      <a:r>
                        <a:rPr lang="zh-CN" altLang="en-US" sz="1600" b="1" i="0" u="none" strike="noStrike" kern="1200" baseline="0" dirty="0">
                          <a:solidFill>
                            <a:schemeClr val="dk1"/>
                          </a:solidFill>
                          <a:latin typeface="微软雅黑" pitchFamily="34" charset="-122"/>
                          <a:ea typeface="微软雅黑" pitchFamily="34" charset="-122"/>
                          <a:cs typeface="+mn-cs"/>
                        </a:rPr>
                        <a:t>可给予非选择性</a:t>
                      </a:r>
                      <a:r>
                        <a:rPr lang="en-US" altLang="zh-CN" sz="1600" b="1" i="0" u="none" strike="noStrike" kern="1200" baseline="0" dirty="0">
                          <a:solidFill>
                            <a:schemeClr val="dk1"/>
                          </a:solidFill>
                          <a:latin typeface="微软雅黑" pitchFamily="34" charset="-122"/>
                          <a:ea typeface="微软雅黑" pitchFamily="34" charset="-122"/>
                          <a:cs typeface="+mn-cs"/>
                        </a:rPr>
                        <a:t>NSAIDs</a:t>
                      </a:r>
                      <a:endParaRPr lang="zh-CN" altLang="en-US" sz="1600" b="1" i="0" u="none" strike="noStrike" kern="1200" baseline="0" dirty="0">
                        <a:solidFill>
                          <a:schemeClr val="accent1"/>
                        </a:solidFill>
                        <a:latin typeface="微软雅黑" pitchFamily="34" charset="-122"/>
                        <a:ea typeface="微软雅黑" pitchFamily="34" charset="-122"/>
                        <a:cs typeface="+mn-cs"/>
                      </a:endParaRPr>
                    </a:p>
                  </a:txBody>
                  <a:tcPr anchor="ctr"/>
                </a:tc>
                <a:extLst>
                  <a:ext uri="{0D108BD9-81ED-4DB2-BD59-A6C34878D82A}">
                    <a16:rowId xmlns:a16="http://schemas.microsoft.com/office/drawing/2014/main" xmlns="" val="10003"/>
                  </a:ext>
                </a:extLst>
              </a:tr>
              <a:tr h="197991">
                <a:tc>
                  <a:txBody>
                    <a:bodyPr/>
                    <a:lstStyle/>
                    <a:p>
                      <a:pPr marL="0" algn="l" defTabSz="914400" rtl="0" eaLnBrk="1" latinLnBrk="0" hangingPunct="1">
                        <a:lnSpc>
                          <a:spcPct val="150000"/>
                        </a:lnSpc>
                      </a:pPr>
                      <a:r>
                        <a:rPr lang="zh-CN" altLang="en-US" sz="1600" b="1" i="0" u="none" strike="noStrike" kern="1200" baseline="0" dirty="0">
                          <a:solidFill>
                            <a:schemeClr val="accent1"/>
                          </a:solidFill>
                          <a:latin typeface="微软雅黑" pitchFamily="34" charset="-122"/>
                          <a:ea typeface="微软雅黑" pitchFamily="34" charset="-122"/>
                          <a:cs typeface="+mn-cs"/>
                        </a:rPr>
                        <a:t>所有患者 	</a:t>
                      </a:r>
                    </a:p>
                  </a:txBody>
                  <a:tcPr anchor="ctr"/>
                </a:tc>
                <a:tc>
                  <a:txBody>
                    <a:bodyPr/>
                    <a:lstStyle/>
                    <a:p>
                      <a:pPr marL="285750" indent="-285750">
                        <a:lnSpc>
                          <a:spcPct val="150000"/>
                        </a:lnSpc>
                        <a:buFont typeface="Arial" panose="020B0604020202020204" pitchFamily="34" charset="0"/>
                        <a:buChar char="•"/>
                      </a:pPr>
                      <a:r>
                        <a:rPr lang="zh-CN" altLang="en-US" sz="1600" b="1" i="0" u="none" strike="noStrike" kern="1200" baseline="0" dirty="0">
                          <a:solidFill>
                            <a:schemeClr val="dk1"/>
                          </a:solidFill>
                          <a:latin typeface="微软雅黑" pitchFamily="34" charset="-122"/>
                          <a:ea typeface="微软雅黑" pitchFamily="34" charset="-122"/>
                          <a:cs typeface="+mn-cs"/>
                        </a:rPr>
                        <a:t>无论风险等级，在开始接受长时间</a:t>
                      </a:r>
                      <a:r>
                        <a:rPr lang="en-US" altLang="zh-CN" sz="1600" b="1" i="0" u="none" strike="noStrike" kern="1200" baseline="0" dirty="0">
                          <a:solidFill>
                            <a:schemeClr val="dk1"/>
                          </a:solidFill>
                          <a:latin typeface="微软雅黑" pitchFamily="34" charset="-122"/>
                          <a:ea typeface="微软雅黑" pitchFamily="34" charset="-122"/>
                          <a:cs typeface="+mn-cs"/>
                        </a:rPr>
                        <a:t>NSAIDs</a:t>
                      </a:r>
                      <a:r>
                        <a:rPr lang="zh-CN" altLang="en-US" sz="1600" b="1" i="0" u="none" strike="noStrike" kern="1200" baseline="0" dirty="0">
                          <a:solidFill>
                            <a:schemeClr val="dk1"/>
                          </a:solidFill>
                          <a:latin typeface="微软雅黑" pitchFamily="34" charset="-122"/>
                          <a:ea typeface="微软雅黑" pitchFamily="34" charset="-122"/>
                          <a:cs typeface="+mn-cs"/>
                        </a:rPr>
                        <a:t>治疗前，需接受</a:t>
                      </a:r>
                      <a:r>
                        <a:rPr lang="en-US" altLang="zh-CN" sz="1600" b="1" i="0" u="none" strike="noStrike" kern="1200" baseline="0" dirty="0">
                          <a:solidFill>
                            <a:schemeClr val="dk1"/>
                          </a:solidFill>
                          <a:latin typeface="微软雅黑" pitchFamily="34" charset="-122"/>
                          <a:ea typeface="微软雅黑" pitchFamily="34" charset="-122"/>
                          <a:cs typeface="+mn-cs"/>
                        </a:rPr>
                        <a:t>HP</a:t>
                      </a:r>
                      <a:r>
                        <a:rPr lang="zh-CN" altLang="en-US" sz="1600" b="1" i="0" u="none" strike="noStrike" kern="1200" baseline="0" dirty="0">
                          <a:solidFill>
                            <a:schemeClr val="dk1"/>
                          </a:solidFill>
                          <a:latin typeface="微软雅黑" pitchFamily="34" charset="-122"/>
                          <a:ea typeface="微软雅黑" pitchFamily="34" charset="-122"/>
                          <a:cs typeface="+mn-cs"/>
                        </a:rPr>
                        <a:t>感染的检测，并对明确的</a:t>
                      </a:r>
                      <a:r>
                        <a:rPr lang="en-US" altLang="zh-CN" sz="1600" b="1" i="0" u="none" strike="noStrike" kern="1200" baseline="0" dirty="0">
                          <a:solidFill>
                            <a:schemeClr val="dk1"/>
                          </a:solidFill>
                          <a:latin typeface="微软雅黑" pitchFamily="34" charset="-122"/>
                          <a:ea typeface="微软雅黑" pitchFamily="34" charset="-122"/>
                          <a:cs typeface="+mn-cs"/>
                        </a:rPr>
                        <a:t>HP</a:t>
                      </a:r>
                      <a:r>
                        <a:rPr lang="zh-CN" altLang="en-US" sz="1600" b="1" i="0" u="none" strike="noStrike" kern="1200" baseline="0" dirty="0">
                          <a:solidFill>
                            <a:schemeClr val="dk1"/>
                          </a:solidFill>
                          <a:latin typeface="微软雅黑" pitchFamily="34" charset="-122"/>
                          <a:ea typeface="微软雅黑" pitchFamily="34" charset="-122"/>
                          <a:cs typeface="+mn-cs"/>
                        </a:rPr>
                        <a:t>感染者进行根除治疗 </a:t>
                      </a:r>
                    </a:p>
                  </a:txBody>
                  <a:tcPr anchor="ctr"/>
                </a:tc>
                <a:extLst>
                  <a:ext uri="{0D108BD9-81ED-4DB2-BD59-A6C34878D82A}">
                    <a16:rowId xmlns:a16="http://schemas.microsoft.com/office/drawing/2014/main" xmlns="" val="10004"/>
                  </a:ext>
                </a:extLst>
              </a:tr>
            </a:tbl>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55576" y="188640"/>
            <a:ext cx="7886700" cy="597861"/>
          </a:xfrm>
        </p:spPr>
        <p:txBody>
          <a:bodyPr>
            <a:normAutofit/>
          </a:bodyPr>
          <a:lstStyle/>
          <a:p>
            <a:r>
              <a:rPr lang="zh-CN" sz="2800" b="1" dirty="0">
                <a:latin typeface="微软雅黑" panose="020B0503020204020204" pitchFamily="34" charset="-122"/>
                <a:ea typeface="微软雅黑" panose="020B0503020204020204" pitchFamily="34" charset="-122"/>
              </a:rPr>
              <a:t>消化性溃疡</a:t>
            </a:r>
            <a:r>
              <a:rPr lang="en-US" altLang="zh-CN" sz="2800" b="1" dirty="0">
                <a:latin typeface="微软雅黑" panose="020B0503020204020204" pitchFamily="34" charset="-122"/>
                <a:ea typeface="微软雅黑" panose="020B0503020204020204" pitchFamily="34" charset="-122"/>
              </a:rPr>
              <a:t>(Peptic Ulcer)</a:t>
            </a:r>
          </a:p>
        </p:txBody>
      </p:sp>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病例分享</a:t>
            </a:r>
            <a:br>
              <a:rPr lang="zh-CN" altLang="en-US" dirty="0">
                <a:solidFill>
                  <a:srgbClr val="FF0000"/>
                </a:solidFill>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pic>
        <p:nvPicPr>
          <p:cNvPr id="192516" name="图片 192515" descr="stomach-disease-or-trauma"/>
          <p:cNvPicPr>
            <a:picLocks noChangeAspect="1"/>
          </p:cNvPicPr>
          <p:nvPr>
            <p:custDataLst>
              <p:tags r:id="rId1"/>
            </p:custDataLst>
          </p:nvPr>
        </p:nvPicPr>
        <p:blipFill>
          <a:blip r:embed="rId4">
            <a:lum bright="6000" contrast="24000"/>
          </a:blip>
          <a:srcRect l="1666" t="8333" r="36667" b="14583"/>
          <a:stretch>
            <a:fillRect/>
          </a:stretch>
        </p:blipFill>
        <p:spPr>
          <a:xfrm>
            <a:off x="6133465" y="4025265"/>
            <a:ext cx="2508885" cy="2508885"/>
          </a:xfrm>
          <a:prstGeom prst="rect">
            <a:avLst/>
          </a:prstGeom>
          <a:noFill/>
          <a:ln w="9525">
            <a:noFill/>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u=66454794,2308571319&amp;fm=26&amp;gp=0.jpg"/>
          <p:cNvPicPr>
            <a:picLocks noChangeAspect="1"/>
          </p:cNvPicPr>
          <p:nvPr/>
        </p:nvPicPr>
        <p:blipFill>
          <a:blip r:embed="rId3"/>
          <a:stretch>
            <a:fillRect/>
          </a:stretch>
        </p:blipFill>
        <p:spPr>
          <a:xfrm>
            <a:off x="7143768" y="4857760"/>
            <a:ext cx="1762118" cy="1762118"/>
          </a:xfrm>
          <a:prstGeom prst="rect">
            <a:avLst/>
          </a:prstGeom>
          <a:ln>
            <a:noFill/>
          </a:ln>
          <a:effectLst>
            <a:softEdge rad="112500"/>
          </a:effectLst>
        </p:spPr>
      </p:pic>
      <p:sp>
        <p:nvSpPr>
          <p:cNvPr id="5" name="文本框 4"/>
          <p:cNvSpPr txBox="1"/>
          <p:nvPr/>
        </p:nvSpPr>
        <p:spPr>
          <a:xfrm>
            <a:off x="785786" y="285728"/>
            <a:ext cx="5584032" cy="523220"/>
          </a:xfrm>
          <a:prstGeom prst="rect">
            <a:avLst/>
          </a:prstGeom>
          <a:noFill/>
        </p:spPr>
        <p:txBody>
          <a:bodyPr wrap="square" rtlCol="0">
            <a:spAutoFit/>
          </a:bodyPr>
          <a:lstStyle/>
          <a:p>
            <a:r>
              <a:rPr lang="zh-CN" altLang="en-US" sz="2800" b="1" dirty="0">
                <a:solidFill>
                  <a:srgbClr val="002060"/>
                </a:solidFill>
                <a:latin typeface="微软雅黑" panose="020B0503020204020204" pitchFamily="34" charset="-122"/>
                <a:ea typeface="微软雅黑" panose="020B0503020204020204" pitchFamily="34" charset="-122"/>
              </a:rPr>
              <a:t>病例分享</a:t>
            </a:r>
          </a:p>
        </p:txBody>
      </p:sp>
      <p:sp>
        <p:nvSpPr>
          <p:cNvPr id="6" name="矩形 5"/>
          <p:cNvSpPr/>
          <p:nvPr/>
        </p:nvSpPr>
        <p:spPr>
          <a:xfrm>
            <a:off x="357158" y="1285860"/>
            <a:ext cx="8643998" cy="3831818"/>
          </a:xfrm>
          <a:prstGeom prst="rect">
            <a:avLst/>
          </a:prstGeom>
        </p:spPr>
        <p:txBody>
          <a:bodyPr wrap="square">
            <a:spAutoFit/>
          </a:bodyPr>
          <a:lstStyle/>
          <a:p>
            <a:pPr>
              <a:lnSpc>
                <a:spcPct val="150000"/>
              </a:lnSpc>
              <a:buFont typeface="Wingdings" pitchFamily="2" charset="2"/>
              <a:buChar char="l"/>
            </a:pPr>
            <a:r>
              <a:rPr lang="zh-CN" altLang="en-US" dirty="0">
                <a:latin typeface="微软雅黑" pitchFamily="34" charset="-122"/>
                <a:ea typeface="微软雅黑" pitchFamily="34" charset="-122"/>
              </a:rPr>
              <a:t>男性   </a:t>
            </a:r>
            <a:r>
              <a:rPr lang="en-US" altLang="zh-CN" dirty="0">
                <a:latin typeface="微软雅黑" pitchFamily="34" charset="-122"/>
                <a:ea typeface="微软雅黑" pitchFamily="34" charset="-122"/>
              </a:rPr>
              <a:t>47</a:t>
            </a:r>
            <a:r>
              <a:rPr lang="zh-CN" altLang="en-US" dirty="0">
                <a:latin typeface="微软雅黑" pitchFamily="34" charset="-122"/>
                <a:ea typeface="微软雅黑" pitchFamily="34" charset="-122"/>
              </a:rPr>
              <a:t>岁，上腹痛三年余，加重伴恶心呕吐一周</a:t>
            </a:r>
          </a:p>
          <a:p>
            <a:pPr>
              <a:lnSpc>
                <a:spcPct val="150000"/>
              </a:lnSpc>
              <a:buFont typeface="Wingdings" pitchFamily="2" charset="2"/>
              <a:buChar char="l"/>
            </a:pPr>
            <a:r>
              <a:rPr lang="zh-CN" altLang="en-US" dirty="0">
                <a:latin typeface="微软雅黑" pitchFamily="34" charset="-122"/>
                <a:ea typeface="微软雅黑" pitchFamily="34" charset="-122"/>
              </a:rPr>
              <a:t>患者于三年前进食辛辣食物后出现腹痛，以右上腹为著，无明显放散，空腹明显，伴夜间痛，进食后缓解，伴恶心，无呕吐及腹泻，无发热，未到医院诊治，自行口服铝碳酸镁后，症状缓解，以后每于季节变换或饮食不当、过度劳累、饮酒后出现上述症状，间断口服铝碳酸镁后缓解。一直未到医院诊治，未行胃镜检查。一周前因饮酒后再次出现腹痛，性质同前，进食后略有缓解。腹胀明显，伴反酸、嗳气。恶心、呕吐，为胃内容物，无隔夜酸臭物，每日呕吐</a:t>
            </a:r>
            <a:r>
              <a:rPr lang="en-US" altLang="zh-CN" dirty="0">
                <a:latin typeface="微软雅黑" pitchFamily="34" charset="-122"/>
                <a:ea typeface="微软雅黑" pitchFamily="34" charset="-122"/>
              </a:rPr>
              <a:t>1-2</a:t>
            </a:r>
            <a:r>
              <a:rPr lang="zh-CN" altLang="en-US" dirty="0">
                <a:latin typeface="微软雅黑" pitchFamily="34" charset="-122"/>
                <a:ea typeface="微软雅黑" pitchFamily="34" charset="-122"/>
              </a:rPr>
              <a:t>次，量约</a:t>
            </a:r>
            <a:r>
              <a:rPr lang="en-US" altLang="zh-CN" dirty="0">
                <a:latin typeface="微软雅黑" pitchFamily="34" charset="-122"/>
                <a:ea typeface="微软雅黑" pitchFamily="34" charset="-122"/>
              </a:rPr>
              <a:t>200ml</a:t>
            </a:r>
            <a:r>
              <a:rPr lang="zh-CN" altLang="en-US" dirty="0">
                <a:latin typeface="微软雅黑" pitchFamily="34" charset="-122"/>
                <a:ea typeface="微软雅黑" pitchFamily="34" charset="-122"/>
              </a:rPr>
              <a:t>；无发热，无腹泻，无呕血、黑便，口服奥美拉唑略有缓解。</a:t>
            </a:r>
          </a:p>
          <a:p>
            <a:pPr>
              <a:lnSpc>
                <a:spcPct val="150000"/>
              </a:lnSpc>
              <a:buFont typeface="Wingdings" pitchFamily="2" charset="2"/>
              <a:buChar char="l"/>
            </a:pPr>
            <a:r>
              <a:rPr lang="zh-CN" altLang="en-US" dirty="0">
                <a:latin typeface="微软雅黑" pitchFamily="34" charset="-122"/>
                <a:ea typeface="微软雅黑" pitchFamily="34" charset="-122"/>
              </a:rPr>
              <a:t>患者自发病以来，精神可，食欲下降，二便正常，体重无明显下降</a:t>
            </a: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85786" y="285728"/>
            <a:ext cx="5584032" cy="523220"/>
          </a:xfrm>
          <a:prstGeom prst="rect">
            <a:avLst/>
          </a:prstGeom>
          <a:noFill/>
        </p:spPr>
        <p:txBody>
          <a:bodyPr wrap="square" rtlCol="0">
            <a:spAutoFit/>
          </a:bodyPr>
          <a:lstStyle/>
          <a:p>
            <a:r>
              <a:rPr lang="zh-CN" altLang="en-US" sz="2800" b="1" dirty="0">
                <a:solidFill>
                  <a:srgbClr val="002060"/>
                </a:solidFill>
                <a:latin typeface="微软雅黑" panose="020B0503020204020204" pitchFamily="34" charset="-122"/>
                <a:ea typeface="微软雅黑" panose="020B0503020204020204" pitchFamily="34" charset="-122"/>
              </a:rPr>
              <a:t>病例分享</a:t>
            </a:r>
          </a:p>
        </p:txBody>
      </p:sp>
      <p:sp>
        <p:nvSpPr>
          <p:cNvPr id="6" name="矩形 5"/>
          <p:cNvSpPr/>
          <p:nvPr/>
        </p:nvSpPr>
        <p:spPr>
          <a:xfrm>
            <a:off x="285720" y="1357298"/>
            <a:ext cx="8643998" cy="3831818"/>
          </a:xfrm>
          <a:prstGeom prst="rect">
            <a:avLst/>
          </a:prstGeom>
        </p:spPr>
        <p:txBody>
          <a:bodyPr wrap="square">
            <a:spAutoFit/>
          </a:bodyPr>
          <a:lstStyle/>
          <a:p>
            <a:pPr>
              <a:lnSpc>
                <a:spcPct val="200000"/>
              </a:lnSpc>
              <a:buFont typeface="Wingdings" pitchFamily="2" charset="2"/>
              <a:buChar char="l"/>
            </a:pPr>
            <a:r>
              <a:rPr lang="zh-CN" altLang="en-US" b="1" dirty="0">
                <a:latin typeface="微软雅黑" pitchFamily="34" charset="-122"/>
                <a:ea typeface="微软雅黑" pitchFamily="34" charset="-122"/>
              </a:rPr>
              <a:t>查体</a:t>
            </a:r>
            <a:r>
              <a:rPr lang="en-US" altLang="zh-CN" b="1" dirty="0">
                <a:latin typeface="微软雅黑" pitchFamily="34" charset="-122"/>
                <a:ea typeface="微软雅黑" pitchFamily="34" charset="-122"/>
              </a:rPr>
              <a:t>: </a:t>
            </a:r>
            <a:r>
              <a:rPr lang="en-US" altLang="zh-CN" dirty="0">
                <a:latin typeface="微软雅黑" pitchFamily="34" charset="-122"/>
                <a:ea typeface="微软雅黑" pitchFamily="34" charset="-122"/>
              </a:rPr>
              <a:t>BP</a:t>
            </a:r>
            <a:r>
              <a:rPr lang="zh-CN" altLang="en-US" dirty="0">
                <a:latin typeface="微软雅黑" pitchFamily="34" charset="-122"/>
                <a:ea typeface="微软雅黑" pitchFamily="34" charset="-122"/>
              </a:rPr>
              <a:t>：</a:t>
            </a:r>
            <a:r>
              <a:rPr lang="en-US" altLang="zh-CN" dirty="0">
                <a:latin typeface="微软雅黑" pitchFamily="34" charset="-122"/>
                <a:ea typeface="微软雅黑" pitchFamily="34" charset="-122"/>
              </a:rPr>
              <a:t>130/80mmHg T:36.8℃ P :76</a:t>
            </a:r>
            <a:r>
              <a:rPr lang="zh-CN" altLang="en-US" dirty="0">
                <a:latin typeface="微软雅黑" pitchFamily="34" charset="-122"/>
                <a:ea typeface="微软雅黑" pitchFamily="34" charset="-122"/>
              </a:rPr>
              <a:t>次</a:t>
            </a:r>
            <a:r>
              <a:rPr lang="en-US" altLang="zh-CN" dirty="0">
                <a:latin typeface="微软雅黑" pitchFamily="34" charset="-122"/>
                <a:ea typeface="微软雅黑" pitchFamily="34" charset="-122"/>
              </a:rPr>
              <a:t>/</a:t>
            </a:r>
            <a:r>
              <a:rPr lang="zh-CN" altLang="en-US" dirty="0">
                <a:latin typeface="微软雅黑" pitchFamily="34" charset="-122"/>
                <a:ea typeface="微软雅黑" pitchFamily="34" charset="-122"/>
              </a:rPr>
              <a:t>分 </a:t>
            </a:r>
            <a:r>
              <a:rPr lang="en-US" altLang="zh-CN" dirty="0">
                <a:latin typeface="微软雅黑" pitchFamily="34" charset="-122"/>
                <a:ea typeface="微软雅黑" pitchFamily="34" charset="-122"/>
              </a:rPr>
              <a:t>R:20</a:t>
            </a:r>
            <a:r>
              <a:rPr lang="zh-CN" altLang="en-US" dirty="0">
                <a:latin typeface="微软雅黑" pitchFamily="34" charset="-122"/>
                <a:ea typeface="微软雅黑" pitchFamily="34" charset="-122"/>
              </a:rPr>
              <a:t>次</a:t>
            </a:r>
            <a:r>
              <a:rPr lang="en-US" altLang="zh-CN" dirty="0">
                <a:latin typeface="微软雅黑" pitchFamily="34" charset="-122"/>
                <a:ea typeface="微软雅黑" pitchFamily="34" charset="-122"/>
              </a:rPr>
              <a:t>/</a:t>
            </a:r>
            <a:r>
              <a:rPr lang="zh-CN" altLang="en-US" dirty="0">
                <a:latin typeface="微软雅黑" pitchFamily="34" charset="-122"/>
                <a:ea typeface="微软雅黑" pitchFamily="34" charset="-122"/>
              </a:rPr>
              <a:t>分，结膜无苍白，全身皮肤巩膜无黄染，无皮疹及蜘蛛痣，浅表淋巴结无肿大。双肺呼吸音增粗，未闻及明显干，湿性啰音。心率</a:t>
            </a:r>
            <a:r>
              <a:rPr lang="en-US" altLang="zh-CN" dirty="0">
                <a:latin typeface="微软雅黑" pitchFamily="34" charset="-122"/>
                <a:ea typeface="微软雅黑" pitchFamily="34" charset="-122"/>
              </a:rPr>
              <a:t>76</a:t>
            </a:r>
            <a:r>
              <a:rPr lang="zh-CN" altLang="en-US" dirty="0">
                <a:latin typeface="微软雅黑" pitchFamily="34" charset="-122"/>
                <a:ea typeface="微软雅黑" pitchFamily="34" charset="-122"/>
              </a:rPr>
              <a:t>次</a:t>
            </a:r>
            <a:r>
              <a:rPr lang="en-US" altLang="zh-CN" dirty="0">
                <a:latin typeface="微软雅黑" pitchFamily="34" charset="-122"/>
                <a:ea typeface="微软雅黑" pitchFamily="34" charset="-122"/>
              </a:rPr>
              <a:t>/min</a:t>
            </a:r>
            <a:r>
              <a:rPr lang="zh-CN" altLang="en-US" dirty="0">
                <a:latin typeface="微软雅黑" pitchFamily="34" charset="-122"/>
                <a:ea typeface="微软雅黑" pitchFamily="34" charset="-122"/>
              </a:rPr>
              <a:t>，律齐，无杂音。腹平坦，未见胃肠型及蠕动波，无腹壁静脉曲张。腹软，上腹部压痛，以剑突下尤甚，无反跳痛及肌紧张，肝、脾肋下未及，未触及包块，</a:t>
            </a:r>
            <a:r>
              <a:rPr lang="en-US" altLang="zh-CN" dirty="0">
                <a:latin typeface="微软雅黑" pitchFamily="34" charset="-122"/>
                <a:ea typeface="微软雅黑" pitchFamily="34" charset="-122"/>
              </a:rPr>
              <a:t>Murphy’s</a:t>
            </a:r>
            <a:r>
              <a:rPr lang="zh-CN" altLang="en-US" dirty="0">
                <a:latin typeface="微软雅黑" pitchFamily="34" charset="-122"/>
                <a:ea typeface="微软雅黑" pitchFamily="34" charset="-122"/>
              </a:rPr>
              <a:t>征阴性，移动性浊音阴性，肺肝界存在，肠鸣音正常，未闻及振水音。</a:t>
            </a:r>
          </a:p>
          <a:p>
            <a:pPr>
              <a:lnSpc>
                <a:spcPct val="150000"/>
              </a:lnSpc>
              <a:buFont typeface="Wingdings" pitchFamily="2" charset="2"/>
              <a:buChar char="l"/>
            </a:pPr>
            <a:endParaRPr lang="zh-CN" altLang="en-US" dirty="0">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85786" y="285728"/>
            <a:ext cx="5584032" cy="523220"/>
          </a:xfrm>
          <a:prstGeom prst="rect">
            <a:avLst/>
          </a:prstGeom>
          <a:noFill/>
        </p:spPr>
        <p:txBody>
          <a:bodyPr wrap="square" rtlCol="0">
            <a:spAutoFit/>
          </a:bodyPr>
          <a:lstStyle/>
          <a:p>
            <a:r>
              <a:rPr lang="zh-CN" altLang="en-US" sz="2800" b="1" dirty="0">
                <a:solidFill>
                  <a:srgbClr val="002060"/>
                </a:solidFill>
                <a:latin typeface="微软雅黑" panose="020B0503020204020204" pitchFamily="34" charset="-122"/>
                <a:ea typeface="微软雅黑" panose="020B0503020204020204" pitchFamily="34" charset="-122"/>
              </a:rPr>
              <a:t>病例分享</a:t>
            </a:r>
          </a:p>
        </p:txBody>
      </p:sp>
      <p:sp>
        <p:nvSpPr>
          <p:cNvPr id="6" name="矩形 5"/>
          <p:cNvSpPr/>
          <p:nvPr/>
        </p:nvSpPr>
        <p:spPr>
          <a:xfrm>
            <a:off x="285720" y="1214422"/>
            <a:ext cx="8643998" cy="5577937"/>
          </a:xfrm>
          <a:prstGeom prst="rect">
            <a:avLst/>
          </a:prstGeom>
        </p:spPr>
        <p:txBody>
          <a:bodyPr wrap="square">
            <a:spAutoFit/>
          </a:bodyPr>
          <a:lstStyle/>
          <a:p>
            <a:pPr>
              <a:lnSpc>
                <a:spcPct val="150000"/>
              </a:lnSpc>
              <a:buFont typeface="Wingdings" pitchFamily="2" charset="2"/>
              <a:buChar char="l"/>
            </a:pPr>
            <a:r>
              <a:rPr lang="zh-CN" altLang="en-US" sz="2000" b="1" dirty="0">
                <a:latin typeface="微软雅黑" pitchFamily="34" charset="-122"/>
                <a:ea typeface="微软雅黑" pitchFamily="34" charset="-122"/>
              </a:rPr>
              <a:t>既往史：</a:t>
            </a:r>
            <a:r>
              <a:rPr lang="zh-CN" altLang="en-US" sz="2000" dirty="0">
                <a:latin typeface="微软雅黑" pitchFamily="34" charset="-122"/>
                <a:ea typeface="微软雅黑" pitchFamily="34" charset="-122"/>
              </a:rPr>
              <a:t>高血压病史</a:t>
            </a:r>
            <a:r>
              <a:rPr lang="en-US" altLang="zh-CN" sz="2000" dirty="0">
                <a:latin typeface="微软雅黑" pitchFamily="34" charset="-122"/>
                <a:ea typeface="微软雅黑" pitchFamily="34" charset="-122"/>
              </a:rPr>
              <a:t>10</a:t>
            </a:r>
            <a:r>
              <a:rPr lang="zh-CN" altLang="en-US" sz="2000" dirty="0">
                <a:latin typeface="微软雅黑" pitchFamily="34" charset="-122"/>
                <a:ea typeface="微软雅黑" pitchFamily="34" charset="-122"/>
              </a:rPr>
              <a:t>年余，血压最高达</a:t>
            </a:r>
            <a:r>
              <a:rPr lang="en-US" altLang="zh-CN" sz="2000" dirty="0">
                <a:latin typeface="微软雅黑" pitchFamily="34" charset="-122"/>
                <a:ea typeface="微软雅黑" pitchFamily="34" charset="-122"/>
              </a:rPr>
              <a:t>160-170/100-105mmHg</a:t>
            </a:r>
            <a:r>
              <a:rPr lang="zh-CN" altLang="en-US" sz="2000" dirty="0">
                <a:latin typeface="微软雅黑" pitchFamily="34" charset="-122"/>
                <a:ea typeface="微软雅黑" pitchFamily="34" charset="-122"/>
              </a:rPr>
              <a:t>，口服苯磺酸氨氯地平片</a:t>
            </a:r>
            <a:r>
              <a:rPr lang="en-US" altLang="zh-CN" sz="2000" dirty="0">
                <a:latin typeface="微软雅黑" pitchFamily="34" charset="-122"/>
                <a:ea typeface="微软雅黑" pitchFamily="34" charset="-122"/>
              </a:rPr>
              <a:t>5mgqd</a:t>
            </a:r>
            <a:r>
              <a:rPr lang="zh-CN" altLang="en-US" sz="2000" dirty="0">
                <a:latin typeface="微软雅黑" pitchFamily="34" charset="-122"/>
                <a:ea typeface="微软雅黑" pitchFamily="34" charset="-122"/>
              </a:rPr>
              <a:t>、氯沙坦钾</a:t>
            </a:r>
            <a:r>
              <a:rPr lang="en-US" altLang="zh-CN" sz="2000" dirty="0">
                <a:latin typeface="微软雅黑" pitchFamily="34" charset="-122"/>
                <a:ea typeface="微软雅黑" pitchFamily="34" charset="-122"/>
              </a:rPr>
              <a:t>100mgqd</a:t>
            </a:r>
            <a:r>
              <a:rPr lang="zh-CN" altLang="en-US" sz="2000" dirty="0">
                <a:latin typeface="微软雅黑" pitchFamily="34" charset="-122"/>
                <a:ea typeface="微软雅黑" pitchFamily="34" charset="-122"/>
              </a:rPr>
              <a:t>治疗，目前血压控制在</a:t>
            </a:r>
            <a:r>
              <a:rPr lang="en-US" altLang="zh-CN" sz="2000" dirty="0">
                <a:latin typeface="微软雅黑" pitchFamily="34" charset="-122"/>
                <a:ea typeface="微软雅黑" pitchFamily="34" charset="-122"/>
              </a:rPr>
              <a:t>130-140/80mmHg</a:t>
            </a:r>
            <a:r>
              <a:rPr lang="zh-CN" altLang="en-US" sz="2000" dirty="0">
                <a:latin typeface="微软雅黑" pitchFamily="34" charset="-122"/>
                <a:ea typeface="微软雅黑" pitchFamily="34" charset="-122"/>
              </a:rPr>
              <a:t>；冠心病史、高脂血症</a:t>
            </a: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年余，间断胸闷、胸痛，半年余前于我院行支架术，口服</a:t>
            </a:r>
            <a:r>
              <a:rPr lang="en-US" altLang="zh-CN" sz="2000" dirty="0">
                <a:solidFill>
                  <a:srgbClr val="FF0000"/>
                </a:solidFill>
                <a:latin typeface="微软雅黑" pitchFamily="34" charset="-122"/>
                <a:ea typeface="微软雅黑" pitchFamily="34" charset="-122"/>
              </a:rPr>
              <a:t>AP100mg </a:t>
            </a:r>
            <a:r>
              <a:rPr lang="en-US" altLang="zh-CN" sz="2000" dirty="0" err="1">
                <a:solidFill>
                  <a:srgbClr val="FF0000"/>
                </a:solidFill>
                <a:latin typeface="微软雅黑" pitchFamily="34" charset="-122"/>
                <a:ea typeface="微软雅黑" pitchFamily="34" charset="-122"/>
              </a:rPr>
              <a:t>qd</a:t>
            </a:r>
            <a:r>
              <a:rPr lang="zh-CN" altLang="en-US" sz="2000" dirty="0">
                <a:latin typeface="微软雅黑" pitchFamily="34" charset="-122"/>
                <a:ea typeface="微软雅黑" pitchFamily="34" charset="-122"/>
              </a:rPr>
              <a:t>，</a:t>
            </a:r>
            <a:r>
              <a:rPr lang="zh-CN" altLang="en-US" sz="2000" dirty="0">
                <a:solidFill>
                  <a:srgbClr val="FF0000"/>
                </a:solidFill>
                <a:latin typeface="微软雅黑" pitchFamily="34" charset="-122"/>
                <a:ea typeface="微软雅黑" pitchFamily="34" charset="-122"/>
              </a:rPr>
              <a:t>氯吡格雷</a:t>
            </a:r>
            <a:r>
              <a:rPr lang="en-US" altLang="zh-CN" sz="2000" dirty="0">
                <a:solidFill>
                  <a:srgbClr val="FF0000"/>
                </a:solidFill>
                <a:latin typeface="微软雅黑" pitchFamily="34" charset="-122"/>
                <a:ea typeface="微软雅黑" pitchFamily="34" charset="-122"/>
              </a:rPr>
              <a:t>75 mg </a:t>
            </a:r>
            <a:r>
              <a:rPr lang="en-US" altLang="zh-CN" sz="2000" dirty="0" err="1">
                <a:solidFill>
                  <a:srgbClr val="FF0000"/>
                </a:solidFill>
                <a:latin typeface="微软雅黑" pitchFamily="34" charset="-122"/>
                <a:ea typeface="微软雅黑" pitchFamily="34" charset="-122"/>
              </a:rPr>
              <a:t>qd</a:t>
            </a:r>
            <a:r>
              <a:rPr lang="en-US" altLang="zh-CN" sz="2000" dirty="0">
                <a:solidFill>
                  <a:srgbClr val="FF0000"/>
                </a:solidFill>
                <a:latin typeface="微软雅黑" pitchFamily="34" charset="-122"/>
                <a:ea typeface="微软雅黑" pitchFamily="34" charset="-122"/>
              </a:rPr>
              <a:t> </a:t>
            </a:r>
            <a:r>
              <a:rPr lang="zh-CN" altLang="en-US" sz="2000" dirty="0">
                <a:solidFill>
                  <a:srgbClr val="FF0000"/>
                </a:solidFill>
                <a:latin typeface="微软雅黑" pitchFamily="34" charset="-122"/>
                <a:ea typeface="微软雅黑" pitchFamily="34" charset="-122"/>
              </a:rPr>
              <a:t>、</a:t>
            </a:r>
            <a:r>
              <a:rPr lang="zh-CN" altLang="en-US" sz="2000" dirty="0">
                <a:latin typeface="微软雅黑" pitchFamily="34" charset="-122"/>
                <a:ea typeface="微软雅黑" pitchFamily="34" charset="-122"/>
              </a:rPr>
              <a:t>阿托伐他丁</a:t>
            </a:r>
            <a:r>
              <a:rPr lang="en-US" altLang="zh-CN" sz="2000" dirty="0">
                <a:latin typeface="微软雅黑" pitchFamily="34" charset="-122"/>
                <a:ea typeface="微软雅黑" pitchFamily="34" charset="-122"/>
              </a:rPr>
              <a:t>20mg</a:t>
            </a:r>
            <a:r>
              <a:rPr lang="zh-CN" altLang="en-US" sz="2000" dirty="0">
                <a:latin typeface="微软雅黑" pitchFamily="34" charset="-122"/>
                <a:ea typeface="微软雅黑" pitchFamily="34" charset="-122"/>
              </a:rPr>
              <a:t> </a:t>
            </a:r>
            <a:r>
              <a:rPr lang="en-US" altLang="zh-CN" sz="2000" dirty="0" err="1">
                <a:latin typeface="微软雅黑" pitchFamily="34" charset="-122"/>
                <a:ea typeface="微软雅黑" pitchFamily="34" charset="-122"/>
              </a:rPr>
              <a:t>qn</a:t>
            </a:r>
            <a:r>
              <a:rPr lang="zh-CN" altLang="en-US" sz="2000" dirty="0">
                <a:latin typeface="微软雅黑" pitchFamily="34" charset="-122"/>
                <a:ea typeface="微软雅黑" pitchFamily="34" charset="-122"/>
              </a:rPr>
              <a:t>，目前病情平稳</a:t>
            </a:r>
          </a:p>
          <a:p>
            <a:pPr>
              <a:lnSpc>
                <a:spcPct val="150000"/>
              </a:lnSpc>
              <a:buFont typeface="Wingdings" pitchFamily="2" charset="2"/>
              <a:buChar char="l"/>
            </a:pPr>
            <a:r>
              <a:rPr lang="zh-CN" altLang="en-US" sz="2000" b="1" dirty="0">
                <a:latin typeface="微软雅黑" pitchFamily="34" charset="-122"/>
                <a:ea typeface="微软雅黑" pitchFamily="34" charset="-122"/>
              </a:rPr>
              <a:t>个人史：</a:t>
            </a:r>
            <a:r>
              <a:rPr lang="zh-CN" altLang="en-US" sz="2000" dirty="0">
                <a:latin typeface="微软雅黑" pitchFamily="34" charset="-122"/>
                <a:ea typeface="微软雅黑" pitchFamily="34" charset="-122"/>
              </a:rPr>
              <a:t>长期吸烟史</a:t>
            </a:r>
            <a:r>
              <a:rPr lang="en-US" altLang="zh-CN" sz="2000" dirty="0">
                <a:latin typeface="微软雅黑" pitchFamily="34" charset="-122"/>
                <a:ea typeface="微软雅黑" pitchFamily="34" charset="-122"/>
              </a:rPr>
              <a:t>20</a:t>
            </a:r>
            <a:r>
              <a:rPr lang="zh-CN" altLang="en-US" sz="2000" dirty="0">
                <a:latin typeface="微软雅黑" pitchFamily="34" charset="-122"/>
                <a:ea typeface="微软雅黑" pitchFamily="34" charset="-122"/>
              </a:rPr>
              <a:t>年余，</a:t>
            </a:r>
            <a:r>
              <a:rPr lang="en-US" altLang="zh-CN" sz="2000" dirty="0">
                <a:latin typeface="微软雅黑" pitchFamily="34" charset="-122"/>
                <a:ea typeface="微软雅黑" pitchFamily="34" charset="-122"/>
              </a:rPr>
              <a:t>15</a:t>
            </a:r>
            <a:r>
              <a:rPr lang="zh-CN" altLang="en-US" sz="2000" dirty="0">
                <a:latin typeface="微软雅黑" pitchFamily="34" charset="-122"/>
                <a:ea typeface="微软雅黑" pitchFamily="34" charset="-122"/>
              </a:rPr>
              <a:t>支</a:t>
            </a:r>
            <a:r>
              <a:rPr lang="en-US" altLang="zh-CN" sz="2000" dirty="0">
                <a:latin typeface="微软雅黑" pitchFamily="34" charset="-122"/>
                <a:ea typeface="微软雅黑" pitchFamily="34" charset="-122"/>
              </a:rPr>
              <a:t>/</a:t>
            </a:r>
            <a:r>
              <a:rPr lang="zh-CN" altLang="en-US" sz="2000" dirty="0">
                <a:latin typeface="微软雅黑" pitchFamily="34" charset="-122"/>
                <a:ea typeface="微软雅黑" pitchFamily="34" charset="-122"/>
              </a:rPr>
              <a:t>天；偶饮酒，喜浓茶、咖啡，工作劳累，长期熬夜</a:t>
            </a:r>
          </a:p>
          <a:p>
            <a:pPr>
              <a:lnSpc>
                <a:spcPct val="150000"/>
              </a:lnSpc>
              <a:buFont typeface="Wingdings" pitchFamily="2" charset="2"/>
              <a:buChar char="l"/>
            </a:pPr>
            <a:r>
              <a:rPr lang="zh-CN" altLang="en-US" sz="2000" b="1" dirty="0">
                <a:latin typeface="微软雅黑" pitchFamily="34" charset="-122"/>
                <a:ea typeface="微软雅黑" pitchFamily="34" charset="-122"/>
              </a:rPr>
              <a:t>胃镜：</a:t>
            </a:r>
            <a:r>
              <a:rPr lang="zh-CN" altLang="en-US" sz="2000" dirty="0">
                <a:latin typeface="微软雅黑" pitchFamily="34" charset="-122"/>
                <a:ea typeface="微软雅黑" pitchFamily="34" charset="-122"/>
              </a:rPr>
              <a:t>十二指肠球部小弯侧可见一大小约</a:t>
            </a:r>
            <a:r>
              <a:rPr lang="en-US" altLang="zh-CN" sz="2000" dirty="0">
                <a:latin typeface="微软雅黑" pitchFamily="34" charset="-122"/>
                <a:ea typeface="微软雅黑" pitchFamily="34" charset="-122"/>
              </a:rPr>
              <a:t>0.5X0.6cm</a:t>
            </a:r>
            <a:r>
              <a:rPr lang="zh-CN" altLang="en-US" sz="2000" dirty="0">
                <a:latin typeface="微软雅黑" pitchFamily="34" charset="-122"/>
                <a:ea typeface="微软雅黑" pitchFamily="34" charset="-122"/>
              </a:rPr>
              <a:t>溃疡，溃疡底附白苔，周围黏膜明显充血水肿，诊断十二指肠球部溃疡（</a:t>
            </a:r>
            <a:r>
              <a:rPr lang="en-US" altLang="zh-CN" sz="2000" dirty="0">
                <a:latin typeface="微软雅黑" pitchFamily="34" charset="-122"/>
                <a:ea typeface="微软雅黑" pitchFamily="34" charset="-122"/>
              </a:rPr>
              <a:t>A1</a:t>
            </a:r>
            <a:r>
              <a:rPr lang="zh-CN" altLang="en-US" sz="2000" dirty="0">
                <a:latin typeface="微软雅黑" pitchFamily="34" charset="-122"/>
                <a:ea typeface="微软雅黑" pitchFamily="34" charset="-122"/>
              </a:rPr>
              <a:t>期）。</a:t>
            </a:r>
            <a:endParaRPr lang="en-US" altLang="zh-CN" sz="2000" dirty="0">
              <a:latin typeface="微软雅黑" pitchFamily="34" charset="-122"/>
              <a:ea typeface="微软雅黑" pitchFamily="34" charset="-122"/>
            </a:endParaRPr>
          </a:p>
          <a:p>
            <a:pPr>
              <a:lnSpc>
                <a:spcPct val="150000"/>
              </a:lnSpc>
              <a:buFont typeface="Wingdings" pitchFamily="2" charset="2"/>
              <a:buChar char="l"/>
            </a:pPr>
            <a:r>
              <a:rPr lang="en-US" altLang="zh-CN" sz="2000" b="1" dirty="0">
                <a:latin typeface="微软雅黑" pitchFamily="34" charset="-122"/>
                <a:ea typeface="微软雅黑" pitchFamily="34" charset="-122"/>
              </a:rPr>
              <a:t>13C</a:t>
            </a:r>
            <a:r>
              <a:rPr lang="zh-CN" altLang="en-US" sz="2000" b="1" dirty="0">
                <a:latin typeface="微软雅黑" pitchFamily="34" charset="-122"/>
                <a:ea typeface="微软雅黑" pitchFamily="34" charset="-122"/>
              </a:rPr>
              <a:t>呼气试验</a:t>
            </a:r>
            <a:r>
              <a:rPr lang="zh-CN" altLang="en-US" sz="2000" dirty="0">
                <a:latin typeface="微软雅黑" pitchFamily="34" charset="-122"/>
                <a:ea typeface="微软雅黑" pitchFamily="34" charset="-122"/>
              </a:rPr>
              <a:t>阳性  </a:t>
            </a:r>
            <a:r>
              <a:rPr lang="en-US" altLang="zh-CN" sz="2000" dirty="0">
                <a:latin typeface="微软雅黑" pitchFamily="34" charset="-122"/>
                <a:ea typeface="微软雅黑" pitchFamily="34" charset="-122"/>
              </a:rPr>
              <a:t>DOB</a:t>
            </a:r>
            <a:r>
              <a:rPr lang="zh-CN" altLang="en-US" sz="2000" dirty="0">
                <a:latin typeface="微软雅黑" pitchFamily="34" charset="-122"/>
                <a:ea typeface="微软雅黑" pitchFamily="34" charset="-122"/>
              </a:rPr>
              <a:t> </a:t>
            </a:r>
            <a:r>
              <a:rPr lang="en-US" altLang="zh-CN" sz="2000" dirty="0">
                <a:latin typeface="微软雅黑" pitchFamily="34" charset="-122"/>
                <a:ea typeface="微软雅黑" pitchFamily="34" charset="-122"/>
              </a:rPr>
              <a:t>25.1</a:t>
            </a:r>
            <a:endParaRPr lang="zh-CN" altLang="en-US" sz="2000" dirty="0">
              <a:latin typeface="微软雅黑" pitchFamily="34" charset="-122"/>
              <a:ea typeface="微软雅黑" pitchFamily="34" charset="-122"/>
            </a:endParaRPr>
          </a:p>
          <a:p>
            <a:pPr>
              <a:lnSpc>
                <a:spcPct val="150000"/>
              </a:lnSpc>
              <a:buFont typeface="Wingdings" pitchFamily="2" charset="2"/>
              <a:buChar char="l"/>
            </a:pPr>
            <a:endParaRPr lang="zh-CN" altLang="en-US" sz="2000" dirty="0">
              <a:latin typeface="微软雅黑" pitchFamily="34" charset="-122"/>
              <a:ea typeface="微软雅黑" pitchFamily="34" charset="-122"/>
            </a:endParaRPr>
          </a:p>
          <a:p>
            <a:pPr>
              <a:lnSpc>
                <a:spcPct val="150000"/>
              </a:lnSpc>
              <a:buFont typeface="Wingdings" pitchFamily="2" charset="2"/>
              <a:buChar char="l"/>
            </a:pPr>
            <a:endParaRPr lang="zh-CN" altLang="en-US" sz="2000" dirty="0">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2"/>
          <p:cNvSpPr txBox="1">
            <a:spLocks noChangeArrowheads="1"/>
          </p:cNvSpPr>
          <p:nvPr/>
        </p:nvSpPr>
        <p:spPr bwMode="auto">
          <a:xfrm>
            <a:off x="753745" y="264160"/>
            <a:ext cx="6338570" cy="584775"/>
          </a:xfrm>
          <a:prstGeom prst="rect">
            <a:avLst/>
          </a:prstGeom>
          <a:noFill/>
          <a:ln>
            <a:noFill/>
          </a:ln>
        </p:spPr>
        <p:txBody>
          <a:bodyPr wrap="square">
            <a:spAutoFit/>
          </a:bodyPr>
          <a:lstStyle>
            <a:lvl1pPr/>
            <a:lvl2pPr marL="742950" indent="-285750"/>
            <a:lvl3pPr/>
            <a:lvl4pPr/>
            <a:lvl5pPr/>
            <a:lvl6pPr/>
            <a:lvl7pPr/>
            <a:lvl8pPr/>
            <a:lvl9pPr/>
          </a:lstStyle>
          <a:p>
            <a:r>
              <a:rPr lang="zh-CN" altLang="en-US" sz="3200" b="1" dirty="0">
                <a:latin typeface="微软雅黑" panose="020B0503020204020204" pitchFamily="34" charset="-122"/>
                <a:ea typeface="微软雅黑" panose="020B0503020204020204" pitchFamily="34" charset="-122"/>
                <a:sym typeface="微软雅黑" panose="020B0503020204020204" pitchFamily="34" charset="-122"/>
              </a:rPr>
              <a:t>治 疗</a:t>
            </a:r>
            <a:endParaRPr lang="zh-CN" altLang="en-US" sz="3200" b="1" dirty="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文本框 22"/>
          <p:cNvSpPr txBox="1">
            <a:spLocks noChangeArrowheads="1"/>
          </p:cNvSpPr>
          <p:nvPr/>
        </p:nvSpPr>
        <p:spPr bwMode="auto">
          <a:xfrm>
            <a:off x="714348" y="1000108"/>
            <a:ext cx="8429652" cy="4524315"/>
          </a:xfrm>
          <a:prstGeom prst="rect">
            <a:avLst/>
          </a:prstGeom>
          <a:noFill/>
          <a:ln>
            <a:noFill/>
          </a:ln>
        </p:spPr>
        <p:txBody>
          <a:bodyPr wrap="square">
            <a:spAutoFit/>
          </a:bodyPr>
          <a:lstStyle>
            <a:lvl1pPr/>
            <a:lvl2pPr marL="742950" indent="-285750"/>
            <a:lvl3pPr/>
            <a:lvl4pPr/>
            <a:lvl5pPr/>
            <a:lvl6pPr/>
            <a:lvl7pPr/>
            <a:lvl8pPr/>
            <a:lvl9pPr/>
          </a:lstStyle>
          <a:p>
            <a:pPr>
              <a:lnSpc>
                <a:spcPct val="150000"/>
              </a:lnSpc>
              <a:buFont typeface="Wingdings" pitchFamily="2" charset="2"/>
              <a:buChar char="l"/>
            </a:pPr>
            <a:r>
              <a:rPr lang="zh-CN" altLang="en-US" sz="2400" dirty="0">
                <a:latin typeface="微软雅黑" pitchFamily="34" charset="-122"/>
                <a:ea typeface="微软雅黑" pitchFamily="34" charset="-122"/>
                <a:cs typeface="微软雅黑" panose="020B0503020204020204" pitchFamily="34" charset="-122"/>
                <a:sym typeface="+mn-ea"/>
              </a:rPr>
              <a:t>流食</a:t>
            </a:r>
            <a:endParaRPr lang="en-US" altLang="zh-CN" sz="2400" dirty="0">
              <a:latin typeface="微软雅黑" pitchFamily="34" charset="-122"/>
              <a:ea typeface="微软雅黑" pitchFamily="34" charset="-122"/>
              <a:cs typeface="微软雅黑" panose="020B0503020204020204" pitchFamily="34" charset="-122"/>
              <a:sym typeface="+mn-ea"/>
            </a:endParaRPr>
          </a:p>
          <a:p>
            <a:pPr>
              <a:lnSpc>
                <a:spcPct val="150000"/>
              </a:lnSpc>
              <a:buFont typeface="Wingdings" pitchFamily="2" charset="2"/>
              <a:buChar char="l"/>
            </a:pPr>
            <a:r>
              <a:rPr lang="zh-CN" altLang="en-US" sz="2400" dirty="0">
                <a:latin typeface="微软雅黑" pitchFamily="34" charset="-122"/>
                <a:ea typeface="微软雅黑" pitchFamily="34" charset="-122"/>
                <a:cs typeface="微软雅黑" panose="020B0503020204020204" pitchFamily="34" charset="-122"/>
                <a:sym typeface="+mn-ea"/>
              </a:rPr>
              <a:t>补液</a:t>
            </a:r>
            <a:endParaRPr lang="en-US" altLang="zh-CN" sz="2400" dirty="0">
              <a:latin typeface="微软雅黑" pitchFamily="34" charset="-122"/>
              <a:ea typeface="微软雅黑" pitchFamily="34" charset="-122"/>
              <a:cs typeface="微软雅黑" panose="020B0503020204020204" pitchFamily="34" charset="-122"/>
              <a:sym typeface="+mn-ea"/>
            </a:endParaRPr>
          </a:p>
          <a:p>
            <a:pPr>
              <a:lnSpc>
                <a:spcPct val="150000"/>
              </a:lnSpc>
              <a:buFont typeface="Wingdings" pitchFamily="2" charset="2"/>
              <a:buChar char="l"/>
            </a:pPr>
            <a:r>
              <a:rPr lang="zh-CN" altLang="en-US" sz="2400" dirty="0">
                <a:latin typeface="微软雅黑" pitchFamily="34" charset="-122"/>
                <a:ea typeface="微软雅黑" pitchFamily="34" charset="-122"/>
                <a:cs typeface="微软雅黑" panose="020B0503020204020204" pitchFamily="34" charset="-122"/>
                <a:sym typeface="+mn-ea"/>
              </a:rPr>
              <a:t>急诊予以泮托拉唑</a:t>
            </a:r>
            <a:r>
              <a:rPr lang="en-US" altLang="zh-CN" sz="2400" dirty="0">
                <a:latin typeface="微软雅黑" pitchFamily="34" charset="-122"/>
                <a:ea typeface="微软雅黑" pitchFamily="34" charset="-122"/>
                <a:cs typeface="微软雅黑" panose="020B0503020204020204" pitchFamily="34" charset="-122"/>
                <a:sym typeface="+mn-ea"/>
              </a:rPr>
              <a:t>40mg</a:t>
            </a:r>
            <a:r>
              <a:rPr lang="zh-CN" altLang="en-US" sz="2400" dirty="0">
                <a:latin typeface="微软雅黑" pitchFamily="34" charset="-122"/>
                <a:ea typeface="微软雅黑" pitchFamily="34" charset="-122"/>
                <a:cs typeface="微软雅黑" panose="020B0503020204020204" pitchFamily="34" charset="-122"/>
                <a:sym typeface="+mn-ea"/>
              </a:rPr>
              <a:t> 静点，每日两次，铝碳酸镁</a:t>
            </a:r>
            <a:r>
              <a:rPr lang="en-US" altLang="zh-CN" sz="2400" dirty="0">
                <a:latin typeface="微软雅黑" pitchFamily="34" charset="-122"/>
                <a:ea typeface="微软雅黑" pitchFamily="34" charset="-122"/>
                <a:cs typeface="微软雅黑" panose="020B0503020204020204" pitchFamily="34" charset="-122"/>
                <a:sym typeface="+mn-ea"/>
              </a:rPr>
              <a:t>1.0 tid,3</a:t>
            </a:r>
            <a:r>
              <a:rPr lang="zh-CN" altLang="en-US" sz="2400" dirty="0">
                <a:latin typeface="微软雅黑" pitchFamily="34" charset="-122"/>
                <a:ea typeface="微软雅黑" pitchFamily="34" charset="-122"/>
                <a:cs typeface="微软雅黑" panose="020B0503020204020204" pitchFamily="34" charset="-122"/>
                <a:sym typeface="+mn-ea"/>
              </a:rPr>
              <a:t>天后症状缓解，到门诊就诊。</a:t>
            </a:r>
            <a:endParaRPr lang="en-US" altLang="zh-CN" sz="2400" dirty="0">
              <a:latin typeface="微软雅黑" pitchFamily="34" charset="-122"/>
              <a:ea typeface="微软雅黑" pitchFamily="34" charset="-122"/>
              <a:cs typeface="微软雅黑" panose="020B0503020204020204" pitchFamily="34" charset="-122"/>
              <a:sym typeface="+mn-ea"/>
            </a:endParaRPr>
          </a:p>
          <a:p>
            <a:pPr>
              <a:lnSpc>
                <a:spcPct val="150000"/>
              </a:lnSpc>
              <a:buFont typeface="Wingdings" pitchFamily="2" charset="2"/>
              <a:buChar char="l"/>
            </a:pPr>
            <a:r>
              <a:rPr lang="zh-CN" altLang="en-US" sz="2400" dirty="0">
                <a:latin typeface="微软雅黑" pitchFamily="34" charset="-122"/>
                <a:ea typeface="微软雅黑" pitchFamily="34" charset="-122"/>
                <a:cs typeface="微软雅黑" panose="020B0503020204020204" pitchFamily="34" charset="-122"/>
                <a:sym typeface="+mn-ea"/>
              </a:rPr>
              <a:t>门诊予以根治幽门螺杆菌治疗，采用雷贝拉唑</a:t>
            </a:r>
            <a:r>
              <a:rPr lang="en-US" altLang="zh-CN" sz="2400" dirty="0">
                <a:latin typeface="微软雅黑" pitchFamily="34" charset="-122"/>
                <a:ea typeface="微软雅黑" pitchFamily="34" charset="-122"/>
                <a:cs typeface="微软雅黑" panose="020B0503020204020204" pitchFamily="34" charset="-122"/>
                <a:sym typeface="+mn-ea"/>
              </a:rPr>
              <a:t>20mgbid</a:t>
            </a:r>
            <a:r>
              <a:rPr lang="zh-CN" altLang="en-US" sz="2400" dirty="0">
                <a:latin typeface="微软雅黑" pitchFamily="34" charset="-122"/>
                <a:ea typeface="微软雅黑" pitchFamily="34" charset="-122"/>
                <a:cs typeface="微软雅黑" panose="020B0503020204020204" pitchFamily="34" charset="-122"/>
                <a:sym typeface="+mn-ea"/>
              </a:rPr>
              <a:t>， 枸橼酸铋钾</a:t>
            </a:r>
            <a:r>
              <a:rPr lang="en-US" altLang="zh-CN" sz="2400" dirty="0">
                <a:latin typeface="微软雅黑" pitchFamily="34" charset="-122"/>
                <a:ea typeface="微软雅黑" pitchFamily="34" charset="-122"/>
                <a:cs typeface="微软雅黑" panose="020B0503020204020204" pitchFamily="34" charset="-122"/>
                <a:sym typeface="+mn-ea"/>
              </a:rPr>
              <a:t>220mg</a:t>
            </a:r>
            <a:r>
              <a:rPr lang="zh-CN" altLang="en-US" sz="2400" dirty="0">
                <a:latin typeface="微软雅黑" pitchFamily="34" charset="-122"/>
                <a:ea typeface="微软雅黑" pitchFamily="34" charset="-122"/>
                <a:cs typeface="微软雅黑" panose="020B0503020204020204" pitchFamily="34" charset="-122"/>
                <a:sym typeface="+mn-ea"/>
              </a:rPr>
              <a:t> </a:t>
            </a:r>
            <a:r>
              <a:rPr lang="en-US" altLang="zh-CN" sz="2400" dirty="0">
                <a:latin typeface="微软雅黑" pitchFamily="34" charset="-122"/>
                <a:ea typeface="微软雅黑" pitchFamily="34" charset="-122"/>
                <a:cs typeface="微软雅黑" panose="020B0503020204020204" pitchFamily="34" charset="-122"/>
                <a:sym typeface="+mn-ea"/>
              </a:rPr>
              <a:t>bid</a:t>
            </a:r>
            <a:r>
              <a:rPr lang="zh-CN" altLang="en-US" sz="2400" dirty="0">
                <a:latin typeface="微软雅黑" pitchFamily="34" charset="-122"/>
                <a:ea typeface="微软雅黑" pitchFamily="34" charset="-122"/>
                <a:cs typeface="微软雅黑" panose="020B0503020204020204" pitchFamily="34" charset="-122"/>
                <a:sym typeface="+mn-ea"/>
              </a:rPr>
              <a:t>，克拉霉素</a:t>
            </a:r>
            <a:r>
              <a:rPr lang="en-US" altLang="zh-CN" sz="2400" dirty="0">
                <a:latin typeface="微软雅黑" pitchFamily="34" charset="-122"/>
                <a:ea typeface="微软雅黑" pitchFamily="34" charset="-122"/>
                <a:cs typeface="微软雅黑" panose="020B0503020204020204" pitchFamily="34" charset="-122"/>
                <a:sym typeface="+mn-ea"/>
              </a:rPr>
              <a:t>0.5bid</a:t>
            </a:r>
            <a:r>
              <a:rPr lang="zh-CN" altLang="en-US" sz="2400" dirty="0">
                <a:latin typeface="微软雅黑" pitchFamily="34" charset="-122"/>
                <a:ea typeface="微软雅黑" pitchFamily="34" charset="-122"/>
                <a:cs typeface="微软雅黑" panose="020B0503020204020204" pitchFamily="34" charset="-122"/>
                <a:sym typeface="+mn-ea"/>
              </a:rPr>
              <a:t>，阿莫西林</a:t>
            </a:r>
            <a:r>
              <a:rPr lang="en-US" altLang="zh-CN" sz="2400" dirty="0">
                <a:latin typeface="微软雅黑" pitchFamily="34" charset="-122"/>
                <a:ea typeface="微软雅黑" pitchFamily="34" charset="-122"/>
                <a:cs typeface="微软雅黑" panose="020B0503020204020204" pitchFamily="34" charset="-122"/>
                <a:sym typeface="+mn-ea"/>
              </a:rPr>
              <a:t>1.0</a:t>
            </a:r>
            <a:r>
              <a:rPr lang="zh-CN" altLang="en-US" sz="2400" dirty="0">
                <a:latin typeface="微软雅黑" pitchFamily="34" charset="-122"/>
                <a:ea typeface="微软雅黑" pitchFamily="34" charset="-122"/>
                <a:cs typeface="微软雅黑" panose="020B0503020204020204" pitchFamily="34" charset="-122"/>
                <a:sym typeface="+mn-ea"/>
              </a:rPr>
              <a:t> </a:t>
            </a:r>
            <a:r>
              <a:rPr lang="en-US" altLang="zh-CN" sz="2400" dirty="0">
                <a:latin typeface="微软雅黑" pitchFamily="34" charset="-122"/>
                <a:ea typeface="微软雅黑" pitchFamily="34" charset="-122"/>
                <a:cs typeface="微软雅黑" panose="020B0503020204020204" pitchFamily="34" charset="-122"/>
                <a:sym typeface="+mn-ea"/>
              </a:rPr>
              <a:t>bid</a:t>
            </a:r>
            <a:r>
              <a:rPr lang="zh-CN" altLang="en-US" sz="2400" dirty="0">
                <a:latin typeface="微软雅黑" pitchFamily="34" charset="-122"/>
                <a:ea typeface="微软雅黑" pitchFamily="34" charset="-122"/>
                <a:cs typeface="微软雅黑" panose="020B0503020204020204" pitchFamily="34" charset="-122"/>
                <a:sym typeface="+mn-ea"/>
              </a:rPr>
              <a:t>，疗程两周，后继续予以雷贝拉唑</a:t>
            </a:r>
            <a:r>
              <a:rPr lang="en-US" altLang="zh-CN" sz="2400" dirty="0">
                <a:latin typeface="微软雅黑" pitchFamily="34" charset="-122"/>
                <a:ea typeface="微软雅黑" pitchFamily="34" charset="-122"/>
                <a:cs typeface="微软雅黑" panose="020B0503020204020204" pitchFamily="34" charset="-122"/>
                <a:sym typeface="+mn-ea"/>
              </a:rPr>
              <a:t>20mg</a:t>
            </a:r>
            <a:r>
              <a:rPr lang="zh-CN" altLang="en-US" sz="2400" dirty="0">
                <a:latin typeface="微软雅黑" pitchFamily="34" charset="-122"/>
                <a:ea typeface="微软雅黑" pitchFamily="34" charset="-122"/>
                <a:cs typeface="微软雅黑" panose="020B0503020204020204" pitchFamily="34" charset="-122"/>
                <a:sym typeface="+mn-ea"/>
              </a:rPr>
              <a:t> </a:t>
            </a:r>
            <a:r>
              <a:rPr lang="en-US" altLang="zh-CN" sz="2400" dirty="0" err="1">
                <a:latin typeface="微软雅黑" pitchFamily="34" charset="-122"/>
                <a:ea typeface="微软雅黑" pitchFamily="34" charset="-122"/>
                <a:cs typeface="微软雅黑" panose="020B0503020204020204" pitchFamily="34" charset="-122"/>
                <a:sym typeface="+mn-ea"/>
              </a:rPr>
              <a:t>qd</a:t>
            </a:r>
            <a:r>
              <a:rPr lang="zh-CN" altLang="en-US" sz="2400" dirty="0">
                <a:latin typeface="微软雅黑" pitchFamily="34" charset="-122"/>
                <a:ea typeface="微软雅黑" pitchFamily="34" charset="-122"/>
                <a:cs typeface="微软雅黑" panose="020B0503020204020204" pitchFamily="34" charset="-122"/>
                <a:sym typeface="+mn-ea"/>
              </a:rPr>
              <a:t>，铝碳酸镁</a:t>
            </a:r>
            <a:r>
              <a:rPr lang="en-US" altLang="zh-CN" sz="2400" dirty="0">
                <a:latin typeface="微软雅黑" pitchFamily="34" charset="-122"/>
                <a:ea typeface="微软雅黑" pitchFamily="34" charset="-122"/>
                <a:cs typeface="微软雅黑" panose="020B0503020204020204" pitchFamily="34" charset="-122"/>
                <a:sym typeface="+mn-ea"/>
              </a:rPr>
              <a:t>1.0 </a:t>
            </a:r>
            <a:r>
              <a:rPr lang="en-US" altLang="zh-CN" sz="2400" dirty="0" err="1">
                <a:latin typeface="微软雅黑" pitchFamily="34" charset="-122"/>
                <a:ea typeface="微软雅黑" pitchFamily="34" charset="-122"/>
                <a:cs typeface="微软雅黑" panose="020B0503020204020204" pitchFamily="34" charset="-122"/>
                <a:sym typeface="+mn-ea"/>
              </a:rPr>
              <a:t>tid</a:t>
            </a:r>
            <a:r>
              <a:rPr lang="zh-CN" altLang="en-US" sz="2400" dirty="0">
                <a:latin typeface="微软雅黑" pitchFamily="34" charset="-122"/>
                <a:ea typeface="微软雅黑" pitchFamily="34" charset="-122"/>
                <a:cs typeface="微软雅黑" panose="020B0503020204020204" pitchFamily="34" charset="-122"/>
                <a:sym typeface="+mn-ea"/>
              </a:rPr>
              <a:t>治疗，总疗程</a:t>
            </a:r>
            <a:r>
              <a:rPr lang="en-US" altLang="zh-CN" sz="2400" dirty="0">
                <a:latin typeface="微软雅黑" pitchFamily="34" charset="-122"/>
                <a:ea typeface="微软雅黑" pitchFamily="34" charset="-122"/>
                <a:cs typeface="微软雅黑" panose="020B0503020204020204" pitchFamily="34" charset="-122"/>
                <a:sym typeface="+mn-ea"/>
              </a:rPr>
              <a:t>6</a:t>
            </a:r>
            <a:r>
              <a:rPr lang="zh-CN" altLang="en-US" sz="2400" dirty="0">
                <a:latin typeface="微软雅黑" pitchFamily="34" charset="-122"/>
                <a:ea typeface="微软雅黑" pitchFamily="34" charset="-122"/>
                <a:cs typeface="微软雅黑" panose="020B0503020204020204" pitchFamily="34" charset="-122"/>
                <a:sym typeface="+mn-ea"/>
              </a:rPr>
              <a:t>周，期间复查两次胃镜。</a:t>
            </a:r>
            <a:endParaRPr lang="zh-CN" altLang="en-US" sz="2800" dirty="0">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785786" y="285728"/>
            <a:ext cx="5584032" cy="523220"/>
          </a:xfrm>
          <a:prstGeom prst="rect">
            <a:avLst/>
          </a:prstGeom>
          <a:noFill/>
        </p:spPr>
        <p:txBody>
          <a:bodyPr wrap="square" rtlCol="0">
            <a:spAutoFit/>
          </a:bodyPr>
          <a:lstStyle/>
          <a:p>
            <a:r>
              <a:rPr lang="zh-CN" altLang="en-US" sz="2800" b="1" dirty="0">
                <a:solidFill>
                  <a:srgbClr val="002060"/>
                </a:solidFill>
                <a:latin typeface="微软雅黑" panose="020B0503020204020204" pitchFamily="34" charset="-122"/>
                <a:ea typeface="微软雅黑" panose="020B0503020204020204" pitchFamily="34" charset="-122"/>
              </a:rPr>
              <a:t>病例分享</a:t>
            </a:r>
          </a:p>
        </p:txBody>
      </p:sp>
      <p:pic>
        <p:nvPicPr>
          <p:cNvPr id="1026" name="Picture 2"/>
          <p:cNvPicPr>
            <a:picLocks noChangeAspect="1" noChangeArrowheads="1"/>
          </p:cNvPicPr>
          <p:nvPr/>
        </p:nvPicPr>
        <p:blipFill>
          <a:blip r:embed="rId3"/>
          <a:srcRect l="15922" t="42969" r="34663" b="28711"/>
          <a:stretch>
            <a:fillRect/>
          </a:stretch>
        </p:blipFill>
        <p:spPr bwMode="auto">
          <a:xfrm>
            <a:off x="428596" y="2044289"/>
            <a:ext cx="8203052" cy="2643206"/>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概要</a:t>
            </a:r>
          </a:p>
        </p:txBody>
      </p:sp>
      <p:sp>
        <p:nvSpPr>
          <p:cNvPr id="1048618" name="内容占位符 2"/>
          <p:cNvSpPr>
            <a:spLocks noGrp="1"/>
          </p:cNvSpPr>
          <p:nvPr>
            <p:ph idx="1"/>
          </p:nvPr>
        </p:nvSpPr>
        <p:spPr>
          <a:xfrm>
            <a:off x="428596" y="1357298"/>
            <a:ext cx="7886700" cy="4621459"/>
          </a:xfrm>
        </p:spPr>
        <p:txBody>
          <a:bodyPr>
            <a:norm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常见消化系统疾病的诊疗</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消化性溃疡</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a:t>
            </a:r>
            <a:r>
              <a:rPr lang="zh-CN" altLang="en-US" sz="2000" dirty="0">
                <a:solidFill>
                  <a:srgbClr val="FF0000"/>
                </a:solidFill>
                <a:latin typeface="微软雅黑" panose="020B0503020204020204" pitchFamily="34" charset="-122"/>
                <a:ea typeface="微软雅黑" panose="020B0503020204020204" pitchFamily="34" charset="-122"/>
                <a:sym typeface="+mn-ea"/>
              </a:rPr>
              <a:t>胃食管反流病</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肠易激综合征</a:t>
            </a:r>
          </a:p>
          <a:p>
            <a:pPr marL="457200" lvl="1" indent="0">
              <a:lnSpc>
                <a:spcPct val="150000"/>
              </a:lnSpc>
              <a:buClrTx/>
              <a:buSzTx/>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可能出现的药物特殊用法或超说明书用法</a:t>
            </a:r>
          </a:p>
          <a:p>
            <a:pPr marL="457200" lvl="1" indent="0">
              <a:lnSpc>
                <a:spcPct val="150000"/>
              </a:lnSpc>
              <a:buClrTx/>
              <a:buSzTx/>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医师对于药学服务的需求</a:t>
            </a:r>
          </a:p>
        </p:txBody>
      </p:sp>
      <p:pic>
        <p:nvPicPr>
          <p:cNvPr id="5" name="图片 4" descr="mp63667163_1458094100760_1_th.jpg"/>
          <p:cNvPicPr>
            <a:picLocks noChangeAspect="1"/>
          </p:cNvPicPr>
          <p:nvPr/>
        </p:nvPicPr>
        <p:blipFill>
          <a:blip r:embed="rId3"/>
          <a:srcRect t="7212" r="480" b="22115"/>
          <a:stretch>
            <a:fillRect/>
          </a:stretch>
        </p:blipFill>
        <p:spPr>
          <a:xfrm>
            <a:off x="5403015" y="4143380"/>
            <a:ext cx="3420275" cy="2428891"/>
          </a:xfrm>
          <a:prstGeom prst="rect">
            <a:avLst/>
          </a:prstGeom>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胃食管反流病 </a:t>
            </a:r>
            <a:r>
              <a:rPr lang="en-US" altLang="zh-CN" sz="2000" b="1" dirty="0">
                <a:latin typeface="微软雅黑" panose="020B0503020204020204" pitchFamily="34" charset="-122"/>
                <a:ea typeface="微软雅黑" panose="020B0503020204020204" pitchFamily="34" charset="-122"/>
              </a:rPr>
              <a:t>(Gastro Esophageal Reflux Disease</a:t>
            </a: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GERD)</a:t>
            </a:r>
          </a:p>
        </p:txBody>
      </p:sp>
      <p:sp>
        <p:nvSpPr>
          <p:cNvPr id="1048620" name="内容占位符 2"/>
          <p:cNvSpPr>
            <a:spLocks noGrp="1"/>
          </p:cNvSpPr>
          <p:nvPr>
            <p:ph idx="1"/>
          </p:nvPr>
        </p:nvSpPr>
        <p:spPr>
          <a:xfrm>
            <a:off x="-285784" y="1000108"/>
            <a:ext cx="9533890" cy="4621530"/>
          </a:xfrm>
        </p:spPr>
        <p:txBody>
          <a:bodyPr>
            <a:normAutofit fontScale="97500"/>
          </a:bodyPr>
          <a:lstStyle/>
          <a:p>
            <a:pPr marL="0" indent="0">
              <a:lnSpc>
                <a:spcPct val="150000"/>
              </a:lnSpc>
              <a:buNone/>
            </a:pPr>
            <a:endParaRPr lang="en-US" altLang="zh-CN" sz="2400" dirty="0">
              <a:latin typeface="微软雅黑" pitchFamily="34" charset="-122"/>
              <a:ea typeface="微软雅黑" pitchFamily="34" charset="-122"/>
            </a:endParaRPr>
          </a:p>
          <a:p>
            <a:pPr marL="457200" lvl="1" indent="0">
              <a:lnSpc>
                <a:spcPct val="150000"/>
              </a:lnSpc>
              <a:buNone/>
            </a:pPr>
            <a:r>
              <a:rPr lang="zh-CN" altLang="en-US" sz="2700" dirty="0">
                <a:latin typeface="微软雅黑" panose="020B0503020204020204" pitchFamily="34" charset="-122"/>
                <a:ea typeface="微软雅黑" panose="020B0503020204020204" pitchFamily="34" charset="-122"/>
                <a:sym typeface="+mn-ea"/>
              </a:rPr>
              <a:t>最新指南：</a:t>
            </a:r>
          </a:p>
          <a:p>
            <a:pPr marL="457200" lvl="1" indent="0">
              <a:lnSpc>
                <a:spcPct val="150000"/>
              </a:lnSpc>
              <a:buFont typeface="Wingdings" pitchFamily="2" charset="2"/>
              <a:buChar char="l"/>
            </a:pPr>
            <a:r>
              <a:rPr lang="en-US" altLang="zh-CN" sz="2500" dirty="0">
                <a:latin typeface="微软雅黑" panose="020B0503020204020204" pitchFamily="34" charset="-122"/>
                <a:ea typeface="微软雅黑" panose="020B0503020204020204" pitchFamily="34" charset="-122"/>
                <a:sym typeface="+mn-ea"/>
              </a:rPr>
              <a:t>2014</a:t>
            </a:r>
            <a:r>
              <a:rPr lang="zh-CN" altLang="en-US" sz="2500" dirty="0">
                <a:latin typeface="微软雅黑" panose="020B0503020204020204" pitchFamily="34" charset="-122"/>
                <a:ea typeface="微软雅黑" panose="020B0503020204020204" pitchFamily="34" charset="-122"/>
                <a:sym typeface="+mn-ea"/>
              </a:rPr>
              <a:t>年中国胃食管反流病专家共识意见</a:t>
            </a:r>
          </a:p>
          <a:p>
            <a:pPr marL="457200" lvl="1" indent="0">
              <a:lnSpc>
                <a:spcPct val="150000"/>
              </a:lnSpc>
              <a:buFont typeface="Wingdings" pitchFamily="2" charset="2"/>
              <a:buChar char="l"/>
            </a:pPr>
            <a:r>
              <a:rPr lang="en-US" altLang="zh-CN" sz="2500" dirty="0">
                <a:latin typeface="微软雅黑" panose="020B0503020204020204" pitchFamily="34" charset="-122"/>
                <a:ea typeface="微软雅黑" panose="020B0503020204020204" pitchFamily="34" charset="-122"/>
                <a:sym typeface="+mn-ea"/>
              </a:rPr>
              <a:t>2015</a:t>
            </a:r>
            <a:r>
              <a:rPr lang="zh-CN" altLang="en-US" sz="2500" dirty="0">
                <a:latin typeface="微软雅黑" panose="020B0503020204020204" pitchFamily="34" charset="-122"/>
                <a:ea typeface="微软雅黑" panose="020B0503020204020204" pitchFamily="34" charset="-122"/>
                <a:sym typeface="+mn-ea"/>
              </a:rPr>
              <a:t>年胃食管反流病全球共识（世界胃肠病组织修订）</a:t>
            </a:r>
            <a:endParaRPr lang="en-US" altLang="zh-CN" sz="2500"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en-US" altLang="zh-CN" dirty="0">
                <a:latin typeface="微软雅黑" pitchFamily="34" charset="-122"/>
                <a:ea typeface="微软雅黑" pitchFamily="34" charset="-122"/>
              </a:rPr>
              <a:t>2019</a:t>
            </a:r>
            <a:r>
              <a:rPr lang="zh-CN" altLang="en-US" dirty="0">
                <a:latin typeface="微软雅黑" pitchFamily="34" charset="-122"/>
                <a:ea typeface="微软雅黑" pitchFamily="34" charset="-122"/>
              </a:rPr>
              <a:t>年胃食管反流病基层诊疗指南</a:t>
            </a:r>
            <a:r>
              <a:rPr dirty="0">
                <a:latin typeface="微软雅黑" pitchFamily="34" charset="-122"/>
                <a:ea typeface="微软雅黑" pitchFamily="34" charset="-122"/>
              </a:rPr>
              <a:t/>
            </a:r>
            <a:br>
              <a:rPr dirty="0">
                <a:latin typeface="微软雅黑" pitchFamily="34" charset="-122"/>
                <a:ea typeface="微软雅黑" pitchFamily="34" charset="-122"/>
              </a:rPr>
            </a:br>
            <a:r>
              <a:rPr dirty="0">
                <a:latin typeface="微软雅黑" pitchFamily="34" charset="-122"/>
                <a:ea typeface="微软雅黑" pitchFamily="34" charset="-122"/>
              </a:rPr>
              <a:t/>
            </a:r>
            <a:br>
              <a:rPr dirty="0">
                <a:latin typeface="微软雅黑" pitchFamily="34" charset="-122"/>
                <a:ea typeface="微软雅黑" pitchFamily="34" charset="-122"/>
              </a:rPr>
            </a:br>
            <a:endParaRPr dirty="0">
              <a:latin typeface="微软雅黑" pitchFamily="34" charset="-122"/>
              <a:ea typeface="微软雅黑" pitchFamily="34" charset="-122"/>
            </a:endParaRPr>
          </a:p>
          <a:p>
            <a:pPr marL="457200" lvl="1" indent="0">
              <a:lnSpc>
                <a:spcPct val="150000"/>
              </a:lnSpc>
              <a:buNone/>
            </a:pPr>
            <a:endParaRPr lang="zh-CN" altLang="en-US" dirty="0">
              <a:latin typeface="微软雅黑" pitchFamily="34" charset="-122"/>
              <a:ea typeface="微软雅黑" pitchFamily="34" charset="-122"/>
            </a:endParaRPr>
          </a:p>
          <a:p>
            <a:pPr>
              <a:lnSpc>
                <a:spcPct val="150000"/>
              </a:lnSpc>
            </a:pPr>
            <a:endParaRPr lang="zh-CN" altLang="en-US" dirty="0">
              <a:latin typeface="微软雅黑" pitchFamily="34" charset="-122"/>
              <a:ea typeface="微软雅黑" pitchFamily="34" charset="-122"/>
            </a:endParaRPr>
          </a:p>
        </p:txBody>
      </p:sp>
      <p:pic>
        <p:nvPicPr>
          <p:cNvPr id="5" name="图片 4" descr="timg (6).jpg"/>
          <p:cNvPicPr>
            <a:picLocks noChangeAspect="1"/>
          </p:cNvPicPr>
          <p:nvPr/>
        </p:nvPicPr>
        <p:blipFill>
          <a:blip r:embed="rId3"/>
          <a:stretch>
            <a:fillRect/>
          </a:stretch>
        </p:blipFill>
        <p:spPr>
          <a:xfrm>
            <a:off x="6500826" y="4000504"/>
            <a:ext cx="2286000" cy="2286000"/>
          </a:xfrm>
          <a:prstGeom prst="rect">
            <a:avLst/>
          </a:prstGeom>
          <a:noFill/>
          <a:ln w="9525">
            <a:noFill/>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胃食管反流病 </a:t>
            </a:r>
            <a:r>
              <a:rPr lang="en-US" altLang="zh-CN" sz="2000" b="1" dirty="0">
                <a:latin typeface="微软雅黑" panose="020B0503020204020204" pitchFamily="34" charset="-122"/>
                <a:ea typeface="微软雅黑" panose="020B0503020204020204" pitchFamily="34" charset="-122"/>
              </a:rPr>
              <a:t>(Gastro Esophageal Reflux Disease</a:t>
            </a: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GERD)</a:t>
            </a:r>
          </a:p>
        </p:txBody>
      </p:sp>
      <p:grpSp>
        <p:nvGrpSpPr>
          <p:cNvPr id="5" name="组合 4"/>
          <p:cNvGrpSpPr/>
          <p:nvPr/>
        </p:nvGrpSpPr>
        <p:grpSpPr>
          <a:xfrm>
            <a:off x="5286380" y="3929066"/>
            <a:ext cx="3465473" cy="2500330"/>
            <a:chOff x="3571868" y="2928934"/>
            <a:chExt cx="5251423" cy="3714776"/>
          </a:xfrm>
        </p:grpSpPr>
        <p:pic>
          <p:nvPicPr>
            <p:cNvPr id="8" name="图片 7" descr="mp63667163_1458094100760_1_th.jpg"/>
            <p:cNvPicPr>
              <a:picLocks noChangeAspect="1"/>
            </p:cNvPicPr>
            <p:nvPr/>
          </p:nvPicPr>
          <p:blipFill>
            <a:blip r:embed="rId3"/>
            <a:srcRect t="8840" r="480" b="22115"/>
            <a:stretch>
              <a:fillRect/>
            </a:stretch>
          </p:blipFill>
          <p:spPr>
            <a:xfrm>
              <a:off x="3571868" y="2928934"/>
              <a:ext cx="5251423" cy="3643338"/>
            </a:xfrm>
            <a:prstGeom prst="rect">
              <a:avLst/>
            </a:prstGeom>
          </p:spPr>
        </p:pic>
        <p:pic>
          <p:nvPicPr>
            <p:cNvPr id="9" name="图片 8" descr="mp63667163_1458094100760_1_th.jpg"/>
            <p:cNvPicPr>
              <a:picLocks noChangeAspect="1"/>
            </p:cNvPicPr>
            <p:nvPr/>
          </p:nvPicPr>
          <p:blipFill>
            <a:blip r:embed="rId3"/>
            <a:srcRect l="4061" t="68228" r="78519" b="20941"/>
            <a:stretch>
              <a:fillRect/>
            </a:stretch>
          </p:blipFill>
          <p:spPr>
            <a:xfrm>
              <a:off x="4786314" y="6072206"/>
              <a:ext cx="919170" cy="571504"/>
            </a:xfrm>
            <a:prstGeom prst="rect">
              <a:avLst/>
            </a:prstGeom>
          </p:spPr>
        </p:pic>
      </p:gr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概述</a:t>
            </a:r>
            <a:endParaRPr lang="en-US" altLang="zh-CN" sz="2000" b="1" dirty="0">
              <a:latin typeface="微软雅黑" panose="020B0503020204020204" pitchFamily="34" charset="-122"/>
              <a:ea typeface="微软雅黑" panose="020B0503020204020204" pitchFamily="34" charset="-122"/>
            </a:endParaRPr>
          </a:p>
        </p:txBody>
      </p:sp>
      <p:sp>
        <p:nvSpPr>
          <p:cNvPr id="8" name="矩形 7"/>
          <p:cNvSpPr/>
          <p:nvPr/>
        </p:nvSpPr>
        <p:spPr>
          <a:xfrm>
            <a:off x="714348" y="928670"/>
            <a:ext cx="7786742" cy="2308324"/>
          </a:xfrm>
          <a:prstGeom prst="rect">
            <a:avLst/>
          </a:prstGeom>
        </p:spPr>
        <p:txBody>
          <a:bodyPr wrap="square">
            <a:spAutoFit/>
          </a:bodyPr>
          <a:lstStyle/>
          <a:p>
            <a:pPr>
              <a:lnSpc>
                <a:spcPct val="200000"/>
              </a:lnSpc>
            </a:pPr>
            <a:r>
              <a:rPr lang="zh-CN" altLang="en-US" sz="2400" b="1" dirty="0">
                <a:latin typeface="微软雅黑" pitchFamily="34" charset="-122"/>
                <a:ea typeface="微软雅黑" pitchFamily="34" charset="-122"/>
              </a:rPr>
              <a:t>定义：</a:t>
            </a:r>
            <a:endParaRPr lang="en-US" altLang="zh-CN" sz="2400" b="1" dirty="0">
              <a:latin typeface="微软雅黑" pitchFamily="34" charset="-122"/>
              <a:ea typeface="微软雅黑" pitchFamily="34" charset="-122"/>
            </a:endParaRPr>
          </a:p>
          <a:p>
            <a:pPr>
              <a:lnSpc>
                <a:spcPct val="200000"/>
              </a:lnSpc>
            </a:pPr>
            <a:r>
              <a:rPr lang="en-US" altLang="zh-CN" sz="2400" b="1" dirty="0">
                <a:latin typeface="微软雅黑" pitchFamily="34" charset="-122"/>
                <a:ea typeface="微软雅黑" pitchFamily="34" charset="-122"/>
              </a:rPr>
              <a:t>          </a:t>
            </a:r>
            <a:r>
              <a:rPr lang="zh-CN" altLang="en-US" sz="2400" dirty="0">
                <a:latin typeface="微软雅黑" pitchFamily="34" charset="-122"/>
                <a:ea typeface="微软雅黑" pitchFamily="34" charset="-122"/>
              </a:rPr>
              <a:t>胃十二指肠内容物反流入食管引起不适症状和（或）并发症的一种疾病。</a:t>
            </a:r>
            <a:endParaRPr lang="en-US" altLang="zh-CN" sz="2400" dirty="0">
              <a:latin typeface="微软雅黑" pitchFamily="34" charset="-122"/>
              <a:ea typeface="微软雅黑" pitchFamily="34" charset="-122"/>
            </a:endParaRPr>
          </a:p>
        </p:txBody>
      </p:sp>
      <p:grpSp>
        <p:nvGrpSpPr>
          <p:cNvPr id="10" name="组合 9"/>
          <p:cNvGrpSpPr/>
          <p:nvPr/>
        </p:nvGrpSpPr>
        <p:grpSpPr>
          <a:xfrm>
            <a:off x="3892577" y="3143224"/>
            <a:ext cx="5251423" cy="3714776"/>
            <a:chOff x="3571868" y="2928934"/>
            <a:chExt cx="5251423" cy="3714776"/>
          </a:xfrm>
        </p:grpSpPr>
        <p:pic>
          <p:nvPicPr>
            <p:cNvPr id="7" name="图片 6" descr="mp63667163_1458094100760_1_th.jpg"/>
            <p:cNvPicPr>
              <a:picLocks noChangeAspect="1"/>
            </p:cNvPicPr>
            <p:nvPr/>
          </p:nvPicPr>
          <p:blipFill>
            <a:blip r:embed="rId3"/>
            <a:srcRect t="8840" r="480" b="22115"/>
            <a:stretch>
              <a:fillRect/>
            </a:stretch>
          </p:blipFill>
          <p:spPr>
            <a:xfrm>
              <a:off x="3571868" y="2928934"/>
              <a:ext cx="5251423" cy="3643338"/>
            </a:xfrm>
            <a:prstGeom prst="rect">
              <a:avLst/>
            </a:prstGeom>
          </p:spPr>
        </p:pic>
        <p:pic>
          <p:nvPicPr>
            <p:cNvPr id="9" name="图片 8" descr="mp63667163_1458094100760_1_th.jpg"/>
            <p:cNvPicPr>
              <a:picLocks noChangeAspect="1"/>
            </p:cNvPicPr>
            <p:nvPr/>
          </p:nvPicPr>
          <p:blipFill>
            <a:blip r:embed="rId3"/>
            <a:srcRect l="4061" t="68228" r="78519" b="20941"/>
            <a:stretch>
              <a:fillRect/>
            </a:stretch>
          </p:blipFill>
          <p:spPr>
            <a:xfrm>
              <a:off x="4786314" y="6072206"/>
              <a:ext cx="919170" cy="571504"/>
            </a:xfrm>
            <a:prstGeom prst="rect">
              <a:avLst/>
            </a:prstGeom>
          </p:spPr>
        </p:pic>
      </p:gr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4"/>
            <a:ext cx="7995628" cy="5239723"/>
          </a:xfrm>
        </p:spPr>
        <p:txBody>
          <a:bodyPr>
            <a:no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烧心和反流是 </a:t>
            </a:r>
            <a:r>
              <a:rPr lang="en-US" altLang="zh-CN" dirty="0">
                <a:latin typeface="微软雅黑" panose="020B0503020204020204" pitchFamily="34" charset="-122"/>
                <a:ea typeface="微软雅黑" panose="020B0503020204020204" pitchFamily="34" charset="-122"/>
                <a:sym typeface="+mn-ea"/>
              </a:rPr>
              <a:t>GERD </a:t>
            </a:r>
            <a:r>
              <a:rPr lang="zh-CN" altLang="en-US" dirty="0">
                <a:latin typeface="微软雅黑" panose="020B0503020204020204" pitchFamily="34" charset="-122"/>
                <a:ea typeface="微软雅黑" panose="020B0503020204020204" pitchFamily="34" charset="-122"/>
                <a:sym typeface="+mn-ea"/>
              </a:rPr>
              <a:t>最常见的</a:t>
            </a:r>
            <a:r>
              <a:rPr lang="zh-CN" altLang="en-US" dirty="0">
                <a:solidFill>
                  <a:srgbClr val="FF0000"/>
                </a:solidFill>
                <a:latin typeface="微软雅黑" panose="020B0503020204020204" pitchFamily="34" charset="-122"/>
                <a:ea typeface="微软雅黑" panose="020B0503020204020204" pitchFamily="34" charset="-122"/>
                <a:sym typeface="+mn-ea"/>
              </a:rPr>
              <a:t>典型症状</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不典型症状</a:t>
            </a:r>
            <a:r>
              <a:rPr lang="zh-CN" altLang="en-US" dirty="0">
                <a:latin typeface="微软雅黑" panose="020B0503020204020204" pitchFamily="34" charset="-122"/>
                <a:ea typeface="微软雅黑" panose="020B0503020204020204" pitchFamily="34" charset="-122"/>
                <a:sym typeface="+mn-ea"/>
              </a:rPr>
              <a:t>：</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胸痛（胸痛患者需先排除心脏因素后才能进行胃食管反流评估）</a:t>
            </a:r>
          </a:p>
          <a:p>
            <a:pPr marL="457200" lvl="1" indent="0">
              <a:lnSpc>
                <a:spcPct val="150000"/>
              </a:lnSpc>
              <a:buNone/>
            </a:pPr>
            <a:r>
              <a:rPr lang="zh-CN" altLang="en-US" dirty="0">
                <a:latin typeface="微软雅黑" panose="020B0503020204020204" pitchFamily="34" charset="-122"/>
                <a:ea typeface="微软雅黑" panose="020B0503020204020204" pitchFamily="34" charset="-122"/>
                <a:sym typeface="+mn-ea"/>
              </a:rPr>
              <a:t>   </a:t>
            </a:r>
            <a:r>
              <a:rPr lang="zh-CN" altLang="en-US" sz="1800" dirty="0">
                <a:solidFill>
                  <a:srgbClr val="FF0000"/>
                </a:solidFill>
                <a:latin typeface="微软雅黑" panose="020B0503020204020204" pitchFamily="34" charset="-122"/>
                <a:ea typeface="微软雅黑" panose="020B0503020204020204" pitchFamily="34" charset="-122"/>
                <a:sym typeface="+mn-ea"/>
              </a:rPr>
              <a:t>非心源性胸痛</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上腹痛</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上腹烧灼感</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嗳气等</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食管外症状</a:t>
            </a:r>
            <a:r>
              <a:rPr lang="zh-CN" altLang="en-US"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慢性咳嗽、咽喉症状、</a:t>
            </a:r>
            <a:endParaRPr lang="en-US" altLang="zh-CN" sz="2000" dirty="0">
              <a:latin typeface="微软雅黑" panose="020B0503020204020204" pitchFamily="34" charset="-122"/>
              <a:ea typeface="微软雅黑" panose="020B0503020204020204" pitchFamily="34" charset="-122"/>
              <a:sym typeface="+mn-ea"/>
            </a:endParaRPr>
          </a:p>
          <a:p>
            <a:pPr marL="457200" lvl="1" indent="0">
              <a:lnSpc>
                <a:spcPct val="150000"/>
              </a:lnSpc>
              <a:buNone/>
            </a:pPr>
            <a:r>
              <a:rPr lang="en-US" altLang="zh-CN" sz="2000" dirty="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哮喘和牙蚀症等，甚至肺间质纤维化</a:t>
            </a: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概述</a:t>
            </a:r>
            <a:endParaRPr lang="en-US" altLang="zh-CN" sz="2000" b="1"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5286380" y="3929066"/>
            <a:ext cx="3465473" cy="2500330"/>
            <a:chOff x="3571868" y="2928934"/>
            <a:chExt cx="5251423" cy="3714776"/>
          </a:xfrm>
        </p:grpSpPr>
        <p:pic>
          <p:nvPicPr>
            <p:cNvPr id="11" name="图片 10" descr="mp63667163_1458094100760_1_th.jpg"/>
            <p:cNvPicPr>
              <a:picLocks noChangeAspect="1"/>
            </p:cNvPicPr>
            <p:nvPr/>
          </p:nvPicPr>
          <p:blipFill>
            <a:blip r:embed="rId3"/>
            <a:srcRect t="8840" r="480" b="22115"/>
            <a:stretch>
              <a:fillRect/>
            </a:stretch>
          </p:blipFill>
          <p:spPr>
            <a:xfrm>
              <a:off x="3571868" y="2928934"/>
              <a:ext cx="5251423" cy="3643338"/>
            </a:xfrm>
            <a:prstGeom prst="rect">
              <a:avLst/>
            </a:prstGeom>
          </p:spPr>
        </p:pic>
        <p:pic>
          <p:nvPicPr>
            <p:cNvPr id="12" name="图片 11" descr="mp63667163_1458094100760_1_th.jpg"/>
            <p:cNvPicPr>
              <a:picLocks noChangeAspect="1"/>
            </p:cNvPicPr>
            <p:nvPr/>
          </p:nvPicPr>
          <p:blipFill>
            <a:blip r:embed="rId3"/>
            <a:srcRect l="4061" t="68228" r="78519" b="20941"/>
            <a:stretch>
              <a:fillRect/>
            </a:stretch>
          </p:blipFill>
          <p:spPr>
            <a:xfrm>
              <a:off x="4786314" y="6072206"/>
              <a:ext cx="919170" cy="571504"/>
            </a:xfrm>
            <a:prstGeom prst="rect">
              <a:avLst/>
            </a:prstGeom>
          </p:spPr>
        </p:pic>
      </p:gr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概述</a:t>
            </a:r>
            <a:endParaRPr lang="en-US" altLang="zh-CN" sz="2000" b="1" dirty="0">
              <a:latin typeface="微软雅黑" panose="020B0503020204020204" pitchFamily="34" charset="-122"/>
              <a:ea typeface="微软雅黑" panose="020B0503020204020204" pitchFamily="34" charset="-122"/>
            </a:endParaRPr>
          </a:p>
        </p:txBody>
      </p:sp>
      <p:sp>
        <p:nvSpPr>
          <p:cNvPr id="6" name="矩形 5"/>
          <p:cNvSpPr/>
          <p:nvPr/>
        </p:nvSpPr>
        <p:spPr>
          <a:xfrm>
            <a:off x="2571768" y="6184802"/>
            <a:ext cx="6357950" cy="458908"/>
          </a:xfrm>
          <a:prstGeom prst="rect">
            <a:avLst/>
          </a:prstGeom>
        </p:spPr>
        <p:txBody>
          <a:bodyPr wrap="square">
            <a:spAutoFit/>
          </a:bodyPr>
          <a:lstStyle/>
          <a:p>
            <a:pPr lvl="1" algn="r">
              <a:lnSpc>
                <a:spcPct val="150000"/>
              </a:lnSpc>
            </a:pPr>
            <a:r>
              <a:rPr lang="en-US" altLang="zh-CN" b="1" dirty="0">
                <a:latin typeface="微软雅黑" panose="020B0503020204020204" pitchFamily="34" charset="-122"/>
                <a:ea typeface="微软雅黑" panose="020B0503020204020204" pitchFamily="34" charset="-122"/>
                <a:sym typeface="+mn-ea"/>
              </a:rPr>
              <a:t>2014</a:t>
            </a:r>
            <a:r>
              <a:rPr lang="zh-CN" altLang="en-US" b="1" dirty="0">
                <a:latin typeface="微软雅黑" panose="020B0503020204020204" pitchFamily="34" charset="-122"/>
                <a:ea typeface="微软雅黑" panose="020B0503020204020204" pitchFamily="34" charset="-122"/>
                <a:sym typeface="+mn-ea"/>
              </a:rPr>
              <a:t>年中国胃食管反流病专家共识意见</a:t>
            </a:r>
          </a:p>
        </p:txBody>
      </p:sp>
      <p:sp>
        <p:nvSpPr>
          <p:cNvPr id="21" name="Oval 3"/>
          <p:cNvSpPr>
            <a:spLocks noChangeArrowheads="1"/>
          </p:cNvSpPr>
          <p:nvPr/>
        </p:nvSpPr>
        <p:spPr bwMode="auto">
          <a:xfrm>
            <a:off x="155802" y="2571744"/>
            <a:ext cx="2916000" cy="864000"/>
          </a:xfrm>
          <a:prstGeom prst="ellipse">
            <a:avLst/>
          </a:prstGeom>
          <a:solidFill>
            <a:srgbClr val="FF0066">
              <a:alpha val="80000"/>
            </a:srgbClr>
          </a:solidFill>
          <a:ln w="0">
            <a:noFill/>
            <a:round/>
          </a:ln>
          <a:effectLst>
            <a:outerShdw dist="107763" dir="2700000" algn="ctr" rotWithShape="0">
              <a:srgbClr val="003300">
                <a:alpha val="50000"/>
              </a:srgbClr>
            </a:outerShdw>
          </a:effectLst>
        </p:spPr>
        <p:txBody>
          <a:bodyPr wrap="none" lIns="91439" tIns="45719" rIns="91439" bIns="45719" anchor="ct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chemeClr val="bg1"/>
                </a:solidFill>
                <a:effectLst/>
                <a:uLnTx/>
                <a:uFillTx/>
                <a:latin typeface="微软雅黑" pitchFamily="34" charset="-122"/>
                <a:ea typeface="微软雅黑" pitchFamily="34" charset="-122"/>
              </a:rPr>
              <a:t>非糜烂性反流病</a:t>
            </a:r>
            <a:endParaRPr kumimoji="0" lang="en-US" altLang="zh-CN" b="1"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a:p>
            <a:pPr marL="0" marR="0" lvl="0" indent="0" algn="ctr" defTabSz="914400" rtl="0" eaLnBrk="0" fontAlgn="base" latinLnBrk="0" hangingPunct="0">
              <a:lnSpc>
                <a:spcPct val="100000"/>
              </a:lnSpc>
              <a:spcBef>
                <a:spcPct val="0"/>
              </a:spcBef>
              <a:spcAft>
                <a:spcPct val="0"/>
              </a:spcAft>
              <a:buClrTx/>
              <a:buSzTx/>
              <a:buFontTx/>
              <a:buNone/>
              <a:defRPr/>
            </a:pPr>
            <a:r>
              <a:rPr lang="en-US" altLang="zh-CN" sz="1200" dirty="0">
                <a:solidFill>
                  <a:schemeClr val="bg1"/>
                </a:solidFill>
                <a:latin typeface="微软雅黑" pitchFamily="34" charset="-122"/>
                <a:ea typeface="微软雅黑" pitchFamily="34" charset="-122"/>
              </a:rPr>
              <a:t>(Non-erosive reflux </a:t>
            </a:r>
            <a:r>
              <a:rPr lang="en-US" altLang="zh-CN" sz="1200" dirty="0" err="1">
                <a:solidFill>
                  <a:schemeClr val="bg1"/>
                </a:solidFill>
                <a:latin typeface="微软雅黑" pitchFamily="34" charset="-122"/>
                <a:ea typeface="微软雅黑" pitchFamily="34" charset="-122"/>
              </a:rPr>
              <a:t>disease,NERD</a:t>
            </a:r>
            <a:r>
              <a:rPr lang="en-US" altLang="zh-CN" sz="1200" dirty="0">
                <a:solidFill>
                  <a:schemeClr val="bg1"/>
                </a:solidFill>
                <a:latin typeface="微软雅黑" pitchFamily="34" charset="-122"/>
                <a:ea typeface="微软雅黑" pitchFamily="34" charset="-122"/>
              </a:rPr>
              <a:t>)</a:t>
            </a:r>
            <a:endParaRPr kumimoji="0" lang="zh-CN" altLang="en-US" sz="1200" i="0" u="none" strike="noStrike" kern="120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22" name="Oval 4"/>
          <p:cNvSpPr>
            <a:spLocks noChangeArrowheads="1"/>
          </p:cNvSpPr>
          <p:nvPr/>
        </p:nvSpPr>
        <p:spPr bwMode="auto">
          <a:xfrm>
            <a:off x="6143636" y="2571743"/>
            <a:ext cx="2916000" cy="864000"/>
          </a:xfrm>
          <a:prstGeom prst="ellipse">
            <a:avLst/>
          </a:prstGeom>
          <a:solidFill>
            <a:srgbClr val="FF0066">
              <a:alpha val="80000"/>
            </a:srgbClr>
          </a:solidFill>
          <a:ln w="0">
            <a:noFill/>
            <a:round/>
          </a:ln>
          <a:effectLst>
            <a:outerShdw dist="107763" dir="2700000" algn="ctr" rotWithShape="0">
              <a:srgbClr val="003300">
                <a:alpha val="50000"/>
              </a:srgbClr>
            </a:outerShdw>
          </a:effectLst>
        </p:spPr>
        <p:txBody>
          <a:bodyPr wrap="none" lIns="91439" tIns="45719" rIns="91439" bIns="45719" anchor="ctr"/>
          <a:lstStyle/>
          <a:p>
            <a:pPr algn="ctr" eaLnBrk="0" fontAlgn="base" hangingPunct="0">
              <a:spcBef>
                <a:spcPct val="0"/>
              </a:spcBef>
              <a:spcAft>
                <a:spcPct val="0"/>
              </a:spcAft>
              <a:defRPr/>
            </a:pPr>
            <a:r>
              <a:rPr lang="en-US" altLang="zh-CN" sz="2000" b="1" dirty="0">
                <a:solidFill>
                  <a:schemeClr val="bg1"/>
                </a:solidFill>
                <a:latin typeface="微软雅黑" pitchFamily="34" charset="-122"/>
                <a:ea typeface="微软雅黑" pitchFamily="34" charset="-122"/>
              </a:rPr>
              <a:t>Barrett</a:t>
            </a:r>
            <a:r>
              <a:rPr lang="zh-CN" altLang="en-US" sz="2000" b="1" dirty="0">
                <a:solidFill>
                  <a:schemeClr val="bg1"/>
                </a:solidFill>
                <a:latin typeface="微软雅黑" pitchFamily="34" charset="-122"/>
                <a:ea typeface="微软雅黑" pitchFamily="34" charset="-122"/>
              </a:rPr>
              <a:t>食管</a:t>
            </a:r>
            <a:endParaRPr lang="en-US" altLang="zh-CN" sz="2000" b="1" dirty="0">
              <a:solidFill>
                <a:schemeClr val="bg1"/>
              </a:solidFill>
              <a:latin typeface="微软雅黑" pitchFamily="34" charset="-122"/>
              <a:ea typeface="微软雅黑" pitchFamily="34" charset="-122"/>
            </a:endParaRPr>
          </a:p>
          <a:p>
            <a:pPr algn="ctr" eaLnBrk="0" fontAlgn="base" hangingPunct="0">
              <a:spcBef>
                <a:spcPct val="0"/>
              </a:spcBef>
              <a:spcAft>
                <a:spcPct val="0"/>
              </a:spcAft>
              <a:defRPr/>
            </a:pPr>
            <a:r>
              <a:rPr lang="en-US" altLang="zh-CN" sz="1200" b="1" dirty="0">
                <a:solidFill>
                  <a:schemeClr val="bg1"/>
                </a:solidFill>
                <a:latin typeface="微软雅黑" pitchFamily="34" charset="-122"/>
                <a:ea typeface="微软雅黑" pitchFamily="34" charset="-122"/>
              </a:rPr>
              <a:t>(</a:t>
            </a:r>
            <a:r>
              <a:rPr lang="en-US" altLang="zh-CN" sz="1200" dirty="0">
                <a:solidFill>
                  <a:schemeClr val="bg1"/>
                </a:solidFill>
                <a:latin typeface="微软雅黑" pitchFamily="34" charset="-122"/>
                <a:ea typeface="微软雅黑" pitchFamily="34" charset="-122"/>
              </a:rPr>
              <a:t>Barrett’s </a:t>
            </a:r>
            <a:r>
              <a:rPr lang="en-US" altLang="zh-CN" sz="1200" dirty="0" err="1">
                <a:solidFill>
                  <a:schemeClr val="bg1"/>
                </a:solidFill>
                <a:latin typeface="微软雅黑" pitchFamily="34" charset="-122"/>
                <a:ea typeface="微软雅黑" pitchFamily="34" charset="-122"/>
              </a:rPr>
              <a:t>esophagus,BE</a:t>
            </a:r>
            <a:r>
              <a:rPr lang="en-US" altLang="zh-CN" sz="1200" dirty="0">
                <a:solidFill>
                  <a:schemeClr val="bg1"/>
                </a:solidFill>
                <a:latin typeface="微软雅黑" pitchFamily="34" charset="-122"/>
                <a:ea typeface="微软雅黑" pitchFamily="34" charset="-122"/>
              </a:rPr>
              <a:t>)</a:t>
            </a:r>
            <a:endParaRPr lang="zh-CN" altLang="en-US" sz="1200" dirty="0">
              <a:solidFill>
                <a:schemeClr val="bg1"/>
              </a:solidFill>
              <a:latin typeface="微软雅黑" pitchFamily="34" charset="-122"/>
              <a:ea typeface="微软雅黑" pitchFamily="34" charset="-122"/>
            </a:endParaRPr>
          </a:p>
        </p:txBody>
      </p:sp>
      <p:sp>
        <p:nvSpPr>
          <p:cNvPr id="27" name="Rectangle 9"/>
          <p:cNvSpPr>
            <a:spLocks noChangeArrowheads="1"/>
          </p:cNvSpPr>
          <p:nvPr/>
        </p:nvSpPr>
        <p:spPr bwMode="auto">
          <a:xfrm>
            <a:off x="214282" y="4143380"/>
            <a:ext cx="2786082" cy="1332000"/>
          </a:xfrm>
          <a:prstGeom prst="rect">
            <a:avLst/>
          </a:prstGeom>
          <a:solidFill>
            <a:schemeClr val="accent5">
              <a:lumMod val="75000"/>
              <a:alpha val="66000"/>
            </a:schemeClr>
          </a:solidFill>
          <a:ln w="9525">
            <a:noFill/>
            <a:round/>
          </a:ln>
          <a:effectLst>
            <a:outerShdw dist="107763" dir="2700000" algn="ctr" rotWithShape="0">
              <a:schemeClr val="tx1">
                <a:lumMod val="50000"/>
                <a:lumOff val="50000"/>
                <a:alpha val="50000"/>
              </a:schemeClr>
            </a:outerShdw>
          </a:effectLst>
        </p:spPr>
        <p:txBody>
          <a:bodyPr wrap="none" lIns="91439" tIns="45719" rIns="91439" bIns="45719" anchor="ctr"/>
          <a:lstStyle/>
          <a:p>
            <a:pPr eaLnBrk="0" fontAlgn="base" hangingPunct="0">
              <a:spcBef>
                <a:spcPct val="0"/>
              </a:spcBef>
              <a:spcAft>
                <a:spcPct val="0"/>
              </a:spcAft>
              <a:buFont typeface="Wingdings" pitchFamily="2" charset="2"/>
              <a:buChar char="l"/>
              <a:defRPr/>
            </a:pPr>
            <a:r>
              <a:rPr lang="zh-CN" altLang="en-US" sz="1700" b="1" dirty="0">
                <a:solidFill>
                  <a:schemeClr val="bg1"/>
                </a:solidFill>
                <a:latin typeface="微软雅黑" pitchFamily="34" charset="-122"/>
                <a:ea typeface="微软雅黑" pitchFamily="34" charset="-122"/>
              </a:rPr>
              <a:t>烧心、反流</a:t>
            </a:r>
            <a:endParaRPr lang="en-US" altLang="zh-CN" sz="1700" b="1" dirty="0">
              <a:solidFill>
                <a:schemeClr val="bg1"/>
              </a:solidFill>
              <a:latin typeface="微软雅黑" pitchFamily="34" charset="-122"/>
              <a:ea typeface="微软雅黑" pitchFamily="34" charset="-122"/>
            </a:endParaRPr>
          </a:p>
          <a:p>
            <a:pPr eaLnBrk="0" fontAlgn="base" hangingPunct="0">
              <a:spcBef>
                <a:spcPct val="0"/>
              </a:spcBef>
              <a:spcAft>
                <a:spcPct val="0"/>
              </a:spcAft>
              <a:buFont typeface="Wingdings" pitchFamily="2" charset="2"/>
              <a:buChar char="l"/>
              <a:defRPr/>
            </a:pPr>
            <a:r>
              <a:rPr lang="zh-CN" altLang="en-US" sz="1700" b="1" dirty="0">
                <a:solidFill>
                  <a:schemeClr val="bg1"/>
                </a:solidFill>
                <a:latin typeface="微软雅黑" pitchFamily="34" charset="-122"/>
                <a:ea typeface="微软雅黑" pitchFamily="34" charset="-122"/>
              </a:rPr>
              <a:t>食管内镜检查阴性</a:t>
            </a:r>
            <a:endParaRPr lang="en-US" altLang="zh-CN" sz="1700" b="1" dirty="0">
              <a:solidFill>
                <a:schemeClr val="bg1"/>
              </a:solidFill>
              <a:latin typeface="微软雅黑" pitchFamily="34" charset="-122"/>
              <a:ea typeface="微软雅黑" pitchFamily="34" charset="-122"/>
            </a:endParaRPr>
          </a:p>
          <a:p>
            <a:pPr eaLnBrk="0" fontAlgn="base" hangingPunct="0">
              <a:spcBef>
                <a:spcPct val="0"/>
              </a:spcBef>
              <a:spcAft>
                <a:spcPct val="0"/>
              </a:spcAft>
              <a:buFont typeface="Wingdings" pitchFamily="2" charset="2"/>
              <a:buChar char="l"/>
              <a:defRPr/>
            </a:pPr>
            <a:r>
              <a:rPr lang="zh-CN" altLang="en-US" sz="1700" b="1" dirty="0">
                <a:solidFill>
                  <a:schemeClr val="bg1"/>
                </a:solidFill>
                <a:latin typeface="微软雅黑" pitchFamily="34" charset="-122"/>
                <a:ea typeface="微软雅黑" pitchFamily="34" charset="-122"/>
              </a:rPr>
              <a:t>证实症状与胃食管反流相关</a:t>
            </a:r>
          </a:p>
        </p:txBody>
      </p:sp>
      <p:sp>
        <p:nvSpPr>
          <p:cNvPr id="28" name="Rectangle 10"/>
          <p:cNvSpPr>
            <a:spLocks noChangeArrowheads="1"/>
          </p:cNvSpPr>
          <p:nvPr/>
        </p:nvSpPr>
        <p:spPr bwMode="auto">
          <a:xfrm>
            <a:off x="3143240" y="4143380"/>
            <a:ext cx="2857520" cy="1332000"/>
          </a:xfrm>
          <a:prstGeom prst="rect">
            <a:avLst/>
          </a:prstGeom>
          <a:solidFill>
            <a:schemeClr val="accent5">
              <a:lumMod val="75000"/>
              <a:alpha val="66000"/>
            </a:schemeClr>
          </a:solidFill>
          <a:ln w="9525">
            <a:noFill/>
            <a:round/>
          </a:ln>
          <a:effectLst>
            <a:outerShdw dist="107763" dir="2700000" algn="ctr" rotWithShape="0">
              <a:schemeClr val="tx1">
                <a:lumMod val="50000"/>
                <a:lumOff val="50000"/>
                <a:alpha val="50000"/>
              </a:schemeClr>
            </a:outerShdw>
          </a:effectLst>
        </p:spPr>
        <p:txBody>
          <a:bodyPr wrap="none" lIns="91439" tIns="45719" rIns="91439" bIns="45719" anchor="ctr"/>
          <a:lstStyle/>
          <a:p>
            <a:pPr eaLnBrk="0" fontAlgn="base" hangingPunct="0">
              <a:spcBef>
                <a:spcPct val="0"/>
              </a:spcBef>
              <a:spcAft>
                <a:spcPct val="0"/>
              </a:spcAft>
              <a:buFont typeface="Wingdings" pitchFamily="2" charset="2"/>
              <a:buChar char="l"/>
              <a:defRPr/>
            </a:pPr>
            <a:r>
              <a:rPr lang="zh-CN" altLang="en-US" sz="1700" b="1" dirty="0">
                <a:solidFill>
                  <a:schemeClr val="bg1"/>
                </a:solidFill>
                <a:latin typeface="微软雅黑" pitchFamily="34" charset="-122"/>
                <a:ea typeface="微软雅黑" pitchFamily="34" charset="-122"/>
              </a:rPr>
              <a:t>内镜检查有典型表现</a:t>
            </a:r>
            <a:endParaRPr lang="en-US" altLang="zh-CN" sz="1700" b="1" dirty="0">
              <a:solidFill>
                <a:schemeClr val="bg1"/>
              </a:solidFill>
              <a:latin typeface="微软雅黑" pitchFamily="34" charset="-122"/>
              <a:ea typeface="微软雅黑" pitchFamily="34" charset="-122"/>
            </a:endParaRPr>
          </a:p>
          <a:p>
            <a:pPr eaLnBrk="0" fontAlgn="base" hangingPunct="0">
              <a:spcBef>
                <a:spcPct val="0"/>
              </a:spcBef>
              <a:spcAft>
                <a:spcPct val="0"/>
              </a:spcAft>
              <a:buFont typeface="Wingdings" pitchFamily="2" charset="2"/>
              <a:buChar char="l"/>
              <a:defRPr/>
            </a:pPr>
            <a:r>
              <a:rPr lang="zh-CN" altLang="en-US" sz="1700" b="1" dirty="0">
                <a:solidFill>
                  <a:schemeClr val="bg1"/>
                </a:solidFill>
                <a:latin typeface="微软雅黑" pitchFamily="34" charset="-122"/>
                <a:ea typeface="微软雅黑" pitchFamily="34" charset="-122"/>
              </a:rPr>
              <a:t>按洛杉矶标准分级</a:t>
            </a:r>
            <a:endParaRPr lang="en-US" altLang="zh-CN" sz="1700" b="1" dirty="0">
              <a:solidFill>
                <a:schemeClr val="bg1"/>
              </a:solidFill>
              <a:latin typeface="微软雅黑" pitchFamily="34" charset="-122"/>
              <a:ea typeface="微软雅黑" pitchFamily="34" charset="-122"/>
            </a:endParaRPr>
          </a:p>
        </p:txBody>
      </p:sp>
      <p:sp>
        <p:nvSpPr>
          <p:cNvPr id="29" name="Rectangle 11"/>
          <p:cNvSpPr>
            <a:spLocks noChangeArrowheads="1"/>
          </p:cNvSpPr>
          <p:nvPr/>
        </p:nvSpPr>
        <p:spPr bwMode="auto">
          <a:xfrm>
            <a:off x="6143636" y="4143380"/>
            <a:ext cx="2786082" cy="1332000"/>
          </a:xfrm>
          <a:prstGeom prst="rect">
            <a:avLst/>
          </a:prstGeom>
          <a:solidFill>
            <a:schemeClr val="accent5">
              <a:lumMod val="75000"/>
              <a:alpha val="66000"/>
            </a:schemeClr>
          </a:solidFill>
          <a:ln w="9525">
            <a:noFill/>
            <a:round/>
          </a:ln>
          <a:effectLst>
            <a:outerShdw dist="107763" dir="2700000" algn="ctr" rotWithShape="0">
              <a:schemeClr val="tx1">
                <a:lumMod val="50000"/>
                <a:lumOff val="50000"/>
                <a:alpha val="50000"/>
              </a:schemeClr>
            </a:outerShdw>
          </a:effectLst>
        </p:spPr>
        <p:txBody>
          <a:bodyPr wrap="none" lIns="91439" tIns="45719" rIns="91439" bIns="45719" anchor="ctr"/>
          <a:lstStyle/>
          <a:p>
            <a:pPr eaLnBrk="0" fontAlgn="base" hangingPunct="0">
              <a:spcBef>
                <a:spcPct val="0"/>
              </a:spcBef>
              <a:spcAft>
                <a:spcPct val="0"/>
              </a:spcAft>
              <a:buFont typeface="Wingdings" pitchFamily="2" charset="2"/>
              <a:buChar char="l"/>
              <a:defRPr/>
            </a:pPr>
            <a:r>
              <a:rPr lang="zh-CN" altLang="en-US" sz="1700" b="1" dirty="0">
                <a:solidFill>
                  <a:schemeClr val="bg1"/>
                </a:solidFill>
                <a:latin typeface="微软雅黑" pitchFamily="34" charset="-122"/>
                <a:ea typeface="微软雅黑" pitchFamily="34" charset="-122"/>
              </a:rPr>
              <a:t> 鳞状上皮被柱状上皮取代</a:t>
            </a:r>
            <a:endParaRPr lang="en-US" altLang="zh-CN" sz="1700" b="1" dirty="0">
              <a:solidFill>
                <a:schemeClr val="bg1"/>
              </a:solidFill>
              <a:latin typeface="微软雅黑" pitchFamily="34" charset="-122"/>
              <a:ea typeface="微软雅黑" pitchFamily="34" charset="-122"/>
            </a:endParaRPr>
          </a:p>
          <a:p>
            <a:pPr eaLnBrk="0" fontAlgn="base" hangingPunct="0">
              <a:spcBef>
                <a:spcPct val="0"/>
              </a:spcBef>
              <a:spcAft>
                <a:spcPct val="0"/>
              </a:spcAft>
              <a:defRPr/>
            </a:pPr>
            <a:r>
              <a:rPr lang="en-US" altLang="zh-CN" sz="1700" b="1" dirty="0">
                <a:solidFill>
                  <a:schemeClr val="bg1"/>
                </a:solidFill>
                <a:latin typeface="微软雅黑" pitchFamily="34" charset="-122"/>
                <a:ea typeface="微软雅黑" pitchFamily="34" charset="-122"/>
              </a:rPr>
              <a:t>   </a:t>
            </a:r>
            <a:r>
              <a:rPr lang="zh-CN" altLang="en-US" sz="1700" b="1" dirty="0">
                <a:solidFill>
                  <a:schemeClr val="bg1"/>
                </a:solidFill>
                <a:latin typeface="微软雅黑" pitchFamily="34" charset="-122"/>
                <a:ea typeface="微软雅黑" pitchFamily="34" charset="-122"/>
              </a:rPr>
              <a:t>（内镜检查）</a:t>
            </a:r>
            <a:endParaRPr lang="en-US" altLang="zh-CN" sz="1700" b="1" dirty="0">
              <a:solidFill>
                <a:schemeClr val="bg1"/>
              </a:solidFill>
              <a:latin typeface="微软雅黑" pitchFamily="34" charset="-122"/>
              <a:ea typeface="微软雅黑" pitchFamily="34" charset="-122"/>
            </a:endParaRPr>
          </a:p>
          <a:p>
            <a:pPr eaLnBrk="0" fontAlgn="base" hangingPunct="0">
              <a:spcBef>
                <a:spcPct val="0"/>
              </a:spcBef>
              <a:spcAft>
                <a:spcPct val="0"/>
              </a:spcAft>
              <a:buFont typeface="Wingdings" pitchFamily="2" charset="2"/>
              <a:buChar char="l"/>
              <a:defRPr/>
            </a:pPr>
            <a:r>
              <a:rPr lang="zh-CN" altLang="en-US" sz="1700" b="1" dirty="0">
                <a:solidFill>
                  <a:schemeClr val="bg1"/>
                </a:solidFill>
                <a:latin typeface="微软雅黑" pitchFamily="34" charset="-122"/>
                <a:ea typeface="微软雅黑" pitchFamily="34" charset="-122"/>
              </a:rPr>
              <a:t>存在肠化生（病理）</a:t>
            </a:r>
            <a:endParaRPr lang="en-US" altLang="zh-CN" sz="1700" b="1" dirty="0">
              <a:solidFill>
                <a:schemeClr val="bg1"/>
              </a:solidFill>
              <a:latin typeface="微软雅黑" pitchFamily="34" charset="-122"/>
              <a:ea typeface="微软雅黑" pitchFamily="34" charset="-122"/>
            </a:endParaRPr>
          </a:p>
        </p:txBody>
      </p:sp>
      <p:sp>
        <p:nvSpPr>
          <p:cNvPr id="35" name="Line 17"/>
          <p:cNvSpPr/>
          <p:nvPr/>
        </p:nvSpPr>
        <p:spPr>
          <a:xfrm>
            <a:off x="1643042" y="3643314"/>
            <a:ext cx="0" cy="500358"/>
          </a:xfrm>
          <a:prstGeom prst="line">
            <a:avLst/>
          </a:prstGeom>
          <a:ln w="57150" cap="flat" cmpd="sng">
            <a:solidFill>
              <a:schemeClr val="tx1"/>
            </a:solidFill>
            <a:prstDash val="solid"/>
            <a:miter/>
            <a:headEnd type="none" w="med" len="med"/>
            <a:tailEnd type="triangle" w="med" len="med"/>
          </a:ln>
        </p:spPr>
      </p:sp>
      <p:sp>
        <p:nvSpPr>
          <p:cNvPr id="36" name="Line 18"/>
          <p:cNvSpPr/>
          <p:nvPr/>
        </p:nvSpPr>
        <p:spPr>
          <a:xfrm>
            <a:off x="4572000" y="3643314"/>
            <a:ext cx="0" cy="500358"/>
          </a:xfrm>
          <a:prstGeom prst="line">
            <a:avLst/>
          </a:prstGeom>
          <a:ln w="57150" cap="flat" cmpd="sng">
            <a:solidFill>
              <a:schemeClr val="tx1"/>
            </a:solidFill>
            <a:prstDash val="solid"/>
            <a:miter/>
            <a:headEnd type="none" w="med" len="med"/>
            <a:tailEnd type="triangle" w="med" len="med"/>
          </a:ln>
        </p:spPr>
      </p:sp>
      <p:sp>
        <p:nvSpPr>
          <p:cNvPr id="37" name="Line 19"/>
          <p:cNvSpPr/>
          <p:nvPr/>
        </p:nvSpPr>
        <p:spPr>
          <a:xfrm>
            <a:off x="7572396" y="3571584"/>
            <a:ext cx="0" cy="500358"/>
          </a:xfrm>
          <a:prstGeom prst="line">
            <a:avLst/>
          </a:prstGeom>
          <a:ln w="57150" cap="flat" cmpd="sng">
            <a:solidFill>
              <a:schemeClr val="tx1"/>
            </a:solidFill>
            <a:prstDash val="solid"/>
            <a:miter/>
            <a:headEnd type="none" w="med" len="med"/>
            <a:tailEnd type="triangle" w="med" len="med"/>
          </a:ln>
        </p:spPr>
      </p:sp>
      <p:sp>
        <p:nvSpPr>
          <p:cNvPr id="39" name="Line 22"/>
          <p:cNvSpPr/>
          <p:nvPr/>
        </p:nvSpPr>
        <p:spPr>
          <a:xfrm flipH="1">
            <a:off x="2928926" y="2071678"/>
            <a:ext cx="340675" cy="285919"/>
          </a:xfrm>
          <a:prstGeom prst="line">
            <a:avLst/>
          </a:prstGeom>
          <a:ln w="57150" cap="flat" cmpd="sng">
            <a:solidFill>
              <a:schemeClr val="tx1"/>
            </a:solidFill>
            <a:prstDash val="solid"/>
            <a:miter/>
            <a:headEnd type="none" w="med" len="med"/>
            <a:tailEnd type="triangle" w="med" len="med"/>
          </a:ln>
        </p:spPr>
      </p:sp>
      <p:sp>
        <p:nvSpPr>
          <p:cNvPr id="40" name="Line 23"/>
          <p:cNvSpPr/>
          <p:nvPr/>
        </p:nvSpPr>
        <p:spPr>
          <a:xfrm rot="-1020000">
            <a:off x="6048744" y="2040613"/>
            <a:ext cx="332659" cy="377956"/>
          </a:xfrm>
          <a:prstGeom prst="line">
            <a:avLst/>
          </a:prstGeom>
          <a:ln w="57150" cap="flat" cmpd="sng">
            <a:solidFill>
              <a:schemeClr val="tx1"/>
            </a:solidFill>
            <a:prstDash val="solid"/>
            <a:miter/>
            <a:headEnd type="none" w="med" len="med"/>
            <a:tailEnd type="triangle" w="med" len="med"/>
          </a:ln>
        </p:spPr>
      </p:sp>
      <p:sp>
        <p:nvSpPr>
          <p:cNvPr id="42" name="矩形 41"/>
          <p:cNvSpPr/>
          <p:nvPr/>
        </p:nvSpPr>
        <p:spPr>
          <a:xfrm>
            <a:off x="3428992" y="1071546"/>
            <a:ext cx="2357454" cy="785818"/>
          </a:xfrm>
          <a:prstGeom prst="rect">
            <a:avLst/>
          </a:prstGeom>
          <a:solidFill>
            <a:schemeClr val="accent5">
              <a:lumMod val="75000"/>
              <a:alpha val="66000"/>
            </a:schemeClr>
          </a:solidFill>
          <a:ln w="9525">
            <a:noFill/>
            <a:round/>
          </a:ln>
          <a:effectLst>
            <a:outerShdw dist="107763" dir="2700000" algn="ctr" rotWithShape="0">
              <a:schemeClr val="tx1">
                <a:lumMod val="50000"/>
                <a:lumOff val="50000"/>
                <a:alpha val="50000"/>
              </a:schemeClr>
            </a:outerShdw>
          </a:effectLst>
        </p:spPr>
        <p:txBody>
          <a:bodyPr wrap="none" lIns="91439" tIns="45719" rIns="91439" bIns="45719" anchor="ctr"/>
          <a:lstStyle/>
          <a:p>
            <a:pPr algn="ctr" eaLnBrk="0" fontAlgn="base" hangingPunct="0">
              <a:spcBef>
                <a:spcPct val="0"/>
              </a:spcBef>
              <a:spcAft>
                <a:spcPct val="0"/>
              </a:spcAft>
              <a:defRPr/>
            </a:pPr>
            <a:r>
              <a:rPr lang="en-US" altLang="zh-CN" sz="2400" b="1" dirty="0">
                <a:solidFill>
                  <a:schemeClr val="bg1"/>
                </a:solidFill>
                <a:latin typeface="微软雅黑" pitchFamily="34" charset="-122"/>
                <a:ea typeface="微软雅黑" pitchFamily="34" charset="-122"/>
              </a:rPr>
              <a:t>GERD</a:t>
            </a:r>
            <a:endParaRPr lang="zh-CN" altLang="en-US" sz="2400" b="1" dirty="0">
              <a:solidFill>
                <a:schemeClr val="bg1"/>
              </a:solidFill>
              <a:latin typeface="微软雅黑" pitchFamily="34" charset="-122"/>
              <a:ea typeface="微软雅黑" pitchFamily="34" charset="-122"/>
            </a:endParaRPr>
          </a:p>
        </p:txBody>
      </p:sp>
      <p:cxnSp>
        <p:nvCxnSpPr>
          <p:cNvPr id="44" name="直接箭头连接符 43"/>
          <p:cNvCxnSpPr/>
          <p:nvPr/>
        </p:nvCxnSpPr>
        <p:spPr>
          <a:xfrm rot="5400000">
            <a:off x="4394199" y="2320917"/>
            <a:ext cx="357190" cy="1588"/>
          </a:xfrm>
          <a:prstGeom prst="straightConnector1">
            <a:avLst/>
          </a:prstGeom>
          <a:ln w="57150" cap="flat" cmpd="sng">
            <a:solidFill>
              <a:schemeClr val="tx1"/>
            </a:solidFill>
            <a:prstDash val="solid"/>
            <a:miter/>
            <a:headEnd type="none" w="med" len="med"/>
            <a:tailEnd type="triangle" w="med" len="med"/>
          </a:ln>
        </p:spPr>
      </p:cxnSp>
      <p:sp>
        <p:nvSpPr>
          <p:cNvPr id="45" name="Oval 4"/>
          <p:cNvSpPr>
            <a:spLocks noChangeArrowheads="1"/>
          </p:cNvSpPr>
          <p:nvPr/>
        </p:nvSpPr>
        <p:spPr bwMode="auto">
          <a:xfrm>
            <a:off x="3143240" y="2571744"/>
            <a:ext cx="2916000" cy="864000"/>
          </a:xfrm>
          <a:prstGeom prst="ellipse">
            <a:avLst/>
          </a:prstGeom>
          <a:solidFill>
            <a:srgbClr val="FF0066">
              <a:alpha val="80000"/>
            </a:srgbClr>
          </a:solidFill>
          <a:ln w="0">
            <a:noFill/>
            <a:round/>
          </a:ln>
          <a:effectLst>
            <a:outerShdw dist="107763" dir="2700000" algn="ctr" rotWithShape="0">
              <a:srgbClr val="003300">
                <a:alpha val="50000"/>
              </a:srgbClr>
            </a:outerShdw>
          </a:effectLst>
        </p:spPr>
        <p:txBody>
          <a:bodyPr wrap="none" lIns="91439" tIns="45719" rIns="91439" bIns="45719" anchor="ctr"/>
          <a:lstStyle/>
          <a:p>
            <a:pPr algn="ctr" eaLnBrk="0" fontAlgn="base" hangingPunct="0">
              <a:spcBef>
                <a:spcPct val="0"/>
              </a:spcBef>
              <a:spcAft>
                <a:spcPct val="0"/>
              </a:spcAft>
              <a:defRPr/>
            </a:pPr>
            <a:r>
              <a:rPr lang="zh-CN" altLang="en-US" sz="2000" b="1" dirty="0">
                <a:solidFill>
                  <a:schemeClr val="bg1"/>
                </a:solidFill>
                <a:latin typeface="微软雅黑" pitchFamily="34" charset="-122"/>
                <a:ea typeface="微软雅黑" pitchFamily="34" charset="-122"/>
              </a:rPr>
              <a:t>反流性食管炎</a:t>
            </a:r>
            <a:endParaRPr lang="en-US" altLang="zh-CN" sz="2000" b="1" dirty="0">
              <a:solidFill>
                <a:schemeClr val="bg1"/>
              </a:solidFill>
              <a:latin typeface="微软雅黑" pitchFamily="34" charset="-122"/>
              <a:ea typeface="微软雅黑" pitchFamily="34" charset="-122"/>
            </a:endParaRPr>
          </a:p>
          <a:p>
            <a:pPr algn="ctr" eaLnBrk="0" fontAlgn="base" hangingPunct="0">
              <a:spcBef>
                <a:spcPct val="0"/>
              </a:spcBef>
              <a:spcAft>
                <a:spcPct val="0"/>
              </a:spcAft>
              <a:defRPr/>
            </a:pPr>
            <a:r>
              <a:rPr lang="en-US" altLang="zh-CN" sz="1200" dirty="0">
                <a:solidFill>
                  <a:schemeClr val="bg1"/>
                </a:solidFill>
                <a:latin typeface="微软雅黑" pitchFamily="34" charset="-122"/>
                <a:ea typeface="微软雅黑" pitchFamily="34" charset="-122"/>
              </a:rPr>
              <a:t>(Reflux</a:t>
            </a:r>
            <a:r>
              <a:rPr lang="zh-CN" altLang="en-US" sz="1200" dirty="0">
                <a:solidFill>
                  <a:schemeClr val="bg1"/>
                </a:solidFill>
                <a:latin typeface="微软雅黑" pitchFamily="34" charset="-122"/>
                <a:ea typeface="微软雅黑" pitchFamily="34" charset="-122"/>
              </a:rPr>
              <a:t> </a:t>
            </a:r>
            <a:r>
              <a:rPr lang="en-US" altLang="zh-CN" sz="1200" dirty="0">
                <a:solidFill>
                  <a:schemeClr val="bg1"/>
                </a:solidFill>
                <a:latin typeface="微软雅黑" pitchFamily="34" charset="-122"/>
                <a:ea typeface="微软雅黑" pitchFamily="34" charset="-122"/>
              </a:rPr>
              <a:t> </a:t>
            </a:r>
            <a:r>
              <a:rPr lang="en-US" altLang="zh-CN" sz="1200" dirty="0" err="1">
                <a:solidFill>
                  <a:schemeClr val="bg1"/>
                </a:solidFill>
                <a:latin typeface="微软雅黑" pitchFamily="34" charset="-122"/>
                <a:ea typeface="微软雅黑" pitchFamily="34" charset="-122"/>
              </a:rPr>
              <a:t>esophagitis,RE</a:t>
            </a:r>
            <a:r>
              <a:rPr lang="en-US" altLang="zh-CN" sz="1200" dirty="0">
                <a:solidFill>
                  <a:schemeClr val="bg1"/>
                </a:solidFill>
                <a:latin typeface="微软雅黑" pitchFamily="34" charset="-122"/>
                <a:ea typeface="微软雅黑" pitchFamily="34" charset="-122"/>
              </a:rPr>
              <a:t>)</a:t>
            </a:r>
            <a:endParaRPr lang="zh-CN" altLang="en-US" sz="1200" dirty="0">
              <a:solidFill>
                <a:schemeClr val="bg1"/>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胃食管反流病 </a:t>
            </a:r>
            <a:r>
              <a:rPr lang="en-US" altLang="zh-CN" sz="2000" b="1" dirty="0">
                <a:latin typeface="微软雅黑" panose="020B0503020204020204" pitchFamily="34" charset="-122"/>
                <a:ea typeface="微软雅黑" panose="020B0503020204020204" pitchFamily="34" charset="-122"/>
              </a:rPr>
              <a:t>(Gastro Esophageal Reflux Disease</a:t>
            </a: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GERD)</a:t>
            </a:r>
          </a:p>
        </p:txBody>
      </p:sp>
      <p:grpSp>
        <p:nvGrpSpPr>
          <p:cNvPr id="5" name="组合 4"/>
          <p:cNvGrpSpPr/>
          <p:nvPr/>
        </p:nvGrpSpPr>
        <p:grpSpPr>
          <a:xfrm>
            <a:off x="5286380" y="3929066"/>
            <a:ext cx="3465473" cy="2500330"/>
            <a:chOff x="3571868" y="2928934"/>
            <a:chExt cx="5251423" cy="3714776"/>
          </a:xfrm>
        </p:grpSpPr>
        <p:pic>
          <p:nvPicPr>
            <p:cNvPr id="8" name="图片 7" descr="mp63667163_1458094100760_1_th.jpg"/>
            <p:cNvPicPr>
              <a:picLocks noChangeAspect="1"/>
            </p:cNvPicPr>
            <p:nvPr/>
          </p:nvPicPr>
          <p:blipFill>
            <a:blip r:embed="rId3"/>
            <a:srcRect t="8840" r="480" b="22115"/>
            <a:stretch>
              <a:fillRect/>
            </a:stretch>
          </p:blipFill>
          <p:spPr>
            <a:xfrm>
              <a:off x="3571868" y="2928934"/>
              <a:ext cx="5251423" cy="3643338"/>
            </a:xfrm>
            <a:prstGeom prst="rect">
              <a:avLst/>
            </a:prstGeom>
          </p:spPr>
        </p:pic>
        <p:pic>
          <p:nvPicPr>
            <p:cNvPr id="9" name="图片 8" descr="mp63667163_1458094100760_1_th.jpg"/>
            <p:cNvPicPr>
              <a:picLocks noChangeAspect="1"/>
            </p:cNvPicPr>
            <p:nvPr/>
          </p:nvPicPr>
          <p:blipFill>
            <a:blip r:embed="rId3"/>
            <a:srcRect l="4061" t="68228" r="78519" b="20941"/>
            <a:stretch>
              <a:fillRect/>
            </a:stretch>
          </p:blipFill>
          <p:spPr>
            <a:xfrm>
              <a:off x="4786314" y="6072206"/>
              <a:ext cx="919170" cy="571504"/>
            </a:xfrm>
            <a:prstGeom prst="rect">
              <a:avLst/>
            </a:prstGeom>
          </p:spPr>
        </p:pic>
      </p:gr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593552"/>
            <a:ext cx="9533890" cy="4621530"/>
          </a:xfrm>
        </p:spPr>
        <p:txBody>
          <a:bodyPr>
            <a:normAutofit/>
          </a:bodyPr>
          <a:lstStyle/>
          <a:p>
            <a:pPr marL="457200" lvl="1" indent="0">
              <a:lnSpc>
                <a:spcPct val="2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抗反流屏障结构和功能异常</a:t>
            </a:r>
          </a:p>
          <a:p>
            <a:pPr marL="457200" lvl="1" indent="0">
              <a:lnSpc>
                <a:spcPct val="200000"/>
              </a:lnSpc>
              <a:buFont typeface="Wingdings" pitchFamily="2" charset="2"/>
              <a:buChar char="l"/>
            </a:pPr>
            <a:r>
              <a:rPr lang="zh-CN" altLang="en-US" dirty="0">
                <a:latin typeface="微软雅黑" panose="020B0503020204020204" pitchFamily="34" charset="-122"/>
                <a:ea typeface="微软雅黑" panose="020B0503020204020204" pitchFamily="34" charset="-122"/>
              </a:rPr>
              <a:t>食管清除作用降低</a:t>
            </a:r>
          </a:p>
          <a:p>
            <a:pPr marL="457200" lvl="1" indent="0">
              <a:lnSpc>
                <a:spcPct val="200000"/>
              </a:lnSpc>
              <a:buFont typeface="Wingdings" pitchFamily="2" charset="2"/>
              <a:buChar char="l"/>
            </a:pPr>
            <a:r>
              <a:rPr lang="zh-CN" altLang="en-US" dirty="0">
                <a:latin typeface="微软雅黑" panose="020B0503020204020204" pitchFamily="34" charset="-122"/>
                <a:ea typeface="微软雅黑" panose="020B0503020204020204" pitchFamily="34" charset="-122"/>
              </a:rPr>
              <a:t>食管黏膜屏障功能降低</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20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200000"/>
              </a:lnSpc>
              <a:buFont typeface="Wingdings" pitchFamily="2" charset="2"/>
              <a:buChar char="l"/>
            </a:pPr>
            <a:endParaRPr lang="zh-CN" altLang="en-US" dirty="0"/>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病因</a:t>
            </a:r>
            <a:endParaRPr lang="en-US" altLang="zh-CN" sz="2400" b="1"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5286380" y="3929066"/>
            <a:ext cx="3465473" cy="2500330"/>
            <a:chOff x="3571868" y="2928934"/>
            <a:chExt cx="5251423" cy="3714776"/>
          </a:xfrm>
        </p:grpSpPr>
        <p:pic>
          <p:nvPicPr>
            <p:cNvPr id="8" name="图片 7" descr="mp63667163_1458094100760_1_th.jpg"/>
            <p:cNvPicPr>
              <a:picLocks noChangeAspect="1"/>
            </p:cNvPicPr>
            <p:nvPr/>
          </p:nvPicPr>
          <p:blipFill>
            <a:blip r:embed="rId3"/>
            <a:srcRect t="8840" r="480" b="22115"/>
            <a:stretch>
              <a:fillRect/>
            </a:stretch>
          </p:blipFill>
          <p:spPr>
            <a:xfrm>
              <a:off x="3571868" y="2928934"/>
              <a:ext cx="5251423" cy="3643338"/>
            </a:xfrm>
            <a:prstGeom prst="rect">
              <a:avLst/>
            </a:prstGeom>
          </p:spPr>
        </p:pic>
        <p:pic>
          <p:nvPicPr>
            <p:cNvPr id="9" name="图片 8" descr="mp63667163_1458094100760_1_th.jpg"/>
            <p:cNvPicPr>
              <a:picLocks noChangeAspect="1"/>
            </p:cNvPicPr>
            <p:nvPr/>
          </p:nvPicPr>
          <p:blipFill>
            <a:blip r:embed="rId3"/>
            <a:srcRect l="4061" t="68228" r="78519" b="20941"/>
            <a:stretch>
              <a:fillRect/>
            </a:stretch>
          </p:blipFill>
          <p:spPr>
            <a:xfrm>
              <a:off x="4786314" y="6072206"/>
              <a:ext cx="919170" cy="571504"/>
            </a:xfrm>
            <a:prstGeom prst="rect">
              <a:avLst/>
            </a:prstGeom>
          </p:spPr>
        </p:pic>
      </p:gr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胃食管反流病 </a:t>
            </a:r>
            <a:r>
              <a:rPr lang="en-US" altLang="zh-CN" sz="2000" b="1" dirty="0">
                <a:latin typeface="微软雅黑" panose="020B0503020204020204" pitchFamily="34" charset="-122"/>
                <a:ea typeface="微软雅黑" panose="020B0503020204020204" pitchFamily="34" charset="-122"/>
              </a:rPr>
              <a:t>(Gastro Esophageal Reflux Disease</a:t>
            </a: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GERD)</a:t>
            </a:r>
          </a:p>
        </p:txBody>
      </p:sp>
      <p:grpSp>
        <p:nvGrpSpPr>
          <p:cNvPr id="5" name="组合 4"/>
          <p:cNvGrpSpPr/>
          <p:nvPr/>
        </p:nvGrpSpPr>
        <p:grpSpPr>
          <a:xfrm>
            <a:off x="5286380" y="3929066"/>
            <a:ext cx="3465473" cy="2500330"/>
            <a:chOff x="3571868" y="2928934"/>
            <a:chExt cx="5251423" cy="3714776"/>
          </a:xfrm>
        </p:grpSpPr>
        <p:pic>
          <p:nvPicPr>
            <p:cNvPr id="8" name="图片 7" descr="mp63667163_1458094100760_1_th.jpg"/>
            <p:cNvPicPr>
              <a:picLocks noChangeAspect="1"/>
            </p:cNvPicPr>
            <p:nvPr/>
          </p:nvPicPr>
          <p:blipFill>
            <a:blip r:embed="rId3"/>
            <a:srcRect t="8840" r="480" b="22115"/>
            <a:stretch>
              <a:fillRect/>
            </a:stretch>
          </p:blipFill>
          <p:spPr>
            <a:xfrm>
              <a:off x="3571868" y="2928934"/>
              <a:ext cx="5251423" cy="3643338"/>
            </a:xfrm>
            <a:prstGeom prst="rect">
              <a:avLst/>
            </a:prstGeom>
          </p:spPr>
        </p:pic>
        <p:pic>
          <p:nvPicPr>
            <p:cNvPr id="9" name="图片 8" descr="mp63667163_1458094100760_1_th.jpg"/>
            <p:cNvPicPr>
              <a:picLocks noChangeAspect="1"/>
            </p:cNvPicPr>
            <p:nvPr/>
          </p:nvPicPr>
          <p:blipFill>
            <a:blip r:embed="rId3"/>
            <a:srcRect l="4061" t="68228" r="78519" b="20941"/>
            <a:stretch>
              <a:fillRect/>
            </a:stretch>
          </p:blipFill>
          <p:spPr>
            <a:xfrm>
              <a:off x="4786314" y="6072206"/>
              <a:ext cx="919170" cy="571504"/>
            </a:xfrm>
            <a:prstGeom prst="rect">
              <a:avLst/>
            </a:prstGeom>
          </p:spPr>
        </p:pic>
      </p:gr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4282" y="1071546"/>
            <a:ext cx="8786874" cy="4621530"/>
          </a:xfrm>
        </p:spPr>
        <p:txBody>
          <a:bodyPr>
            <a:no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对于具有反流症状的初诊患者建议其行内镜检查</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我国</a:t>
            </a:r>
            <a:r>
              <a:rPr lang="en-US" altLang="zh-CN" sz="2000" dirty="0">
                <a:latin typeface="微软雅黑" panose="020B0503020204020204" pitchFamily="34" charset="-122"/>
                <a:ea typeface="微软雅黑" panose="020B0503020204020204" pitchFamily="34" charset="-122"/>
                <a:sym typeface="+mn-ea"/>
              </a:rPr>
              <a:t>GERD</a:t>
            </a:r>
            <a:r>
              <a:rPr lang="zh-CN" altLang="en-US" sz="2000" dirty="0">
                <a:latin typeface="微软雅黑" panose="020B0503020204020204" pitchFamily="34" charset="-122"/>
                <a:ea typeface="微软雅黑" panose="020B0503020204020204" pitchFamily="34" charset="-122"/>
                <a:sym typeface="+mn-ea"/>
              </a:rPr>
              <a:t>共识意见提出，基于我国是胃癌和食管癌的高发国家，且胃镜检查已广泛开展，其成本低，所以建议对拟诊患者先行内镜检查</a:t>
            </a:r>
            <a:endParaRPr lang="zh-CN" altLang="en-US" sz="1600" dirty="0">
              <a:latin typeface="微软雅黑" panose="020B0503020204020204" pitchFamily="34" charset="-122"/>
              <a:ea typeface="微软雅黑" panose="020B0503020204020204" pitchFamily="34" charset="-122"/>
              <a:sym typeface="+mn-ea"/>
            </a:endParaRPr>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诊断方法</a:t>
            </a:r>
            <a:endParaRPr lang="en-US" altLang="zh-CN" sz="2400" b="1" dirty="0">
              <a:latin typeface="微软雅黑" panose="020B0503020204020204" pitchFamily="34" charset="-122"/>
              <a:ea typeface="微软雅黑" panose="020B0503020204020204" pitchFamily="34" charset="-122"/>
            </a:endParaRPr>
          </a:p>
        </p:txBody>
      </p:sp>
      <p:sp>
        <p:nvSpPr>
          <p:cNvPr id="7" name="矩形 6"/>
          <p:cNvSpPr/>
          <p:nvPr/>
        </p:nvSpPr>
        <p:spPr>
          <a:xfrm>
            <a:off x="2643206" y="6399116"/>
            <a:ext cx="6357950" cy="458908"/>
          </a:xfrm>
          <a:prstGeom prst="rect">
            <a:avLst/>
          </a:prstGeom>
        </p:spPr>
        <p:txBody>
          <a:bodyPr wrap="square">
            <a:spAutoFit/>
          </a:bodyPr>
          <a:lstStyle/>
          <a:p>
            <a:pPr lvl="1" algn="r">
              <a:lnSpc>
                <a:spcPct val="150000"/>
              </a:lnSpc>
            </a:pPr>
            <a:r>
              <a:rPr lang="en-US" altLang="zh-CN" b="1" dirty="0">
                <a:latin typeface="微软雅黑" panose="020B0503020204020204" pitchFamily="34" charset="-122"/>
                <a:ea typeface="微软雅黑" panose="020B0503020204020204" pitchFamily="34" charset="-122"/>
                <a:sym typeface="+mn-ea"/>
              </a:rPr>
              <a:t>2014</a:t>
            </a:r>
            <a:r>
              <a:rPr lang="zh-CN" altLang="en-US" b="1" dirty="0">
                <a:latin typeface="微软雅黑" panose="020B0503020204020204" pitchFamily="34" charset="-122"/>
                <a:ea typeface="微软雅黑" panose="020B0503020204020204" pitchFamily="34" charset="-122"/>
                <a:sym typeface="+mn-ea"/>
              </a:rPr>
              <a:t>年中国胃食管反流病专家共识意见</a:t>
            </a:r>
          </a:p>
        </p:txBody>
      </p:sp>
      <p:pic>
        <p:nvPicPr>
          <p:cNvPr id="9" name="图片 8" descr="16.JPG"/>
          <p:cNvPicPr>
            <a:picLocks noChangeAspect="1"/>
          </p:cNvPicPr>
          <p:nvPr/>
        </p:nvPicPr>
        <p:blipFill>
          <a:blip r:embed="rId3"/>
          <a:stretch>
            <a:fillRect/>
          </a:stretch>
        </p:blipFill>
        <p:spPr>
          <a:xfrm>
            <a:off x="6516838" y="3929066"/>
            <a:ext cx="2198566" cy="2500330"/>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142908" y="1236362"/>
            <a:ext cx="9286908" cy="4621530"/>
          </a:xfrm>
        </p:spPr>
        <p:txBody>
          <a:bodyPr>
            <a:noAutofit/>
          </a:bodyPr>
          <a:lstStyle/>
          <a:p>
            <a:pPr marL="457200" lvl="1" indent="0">
              <a:lnSpc>
                <a:spcPct val="1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食管炎的内镜下分级</a:t>
            </a:r>
          </a:p>
          <a:p>
            <a:pPr marL="457200" lvl="1" indent="0">
              <a:lnSpc>
                <a:spcPct val="1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洛杉矶（</a:t>
            </a:r>
            <a:r>
              <a:rPr lang="en-US" altLang="zh-CN" sz="2000" dirty="0">
                <a:solidFill>
                  <a:srgbClr val="FF0000"/>
                </a:solidFill>
                <a:latin typeface="微软雅黑" panose="020B0503020204020204" pitchFamily="34" charset="-122"/>
                <a:ea typeface="微软雅黑" panose="020B0503020204020204" pitchFamily="34" charset="-122"/>
                <a:sym typeface="+mn-ea"/>
              </a:rPr>
              <a:t>L</a:t>
            </a:r>
            <a:r>
              <a:rPr lang="en-US" altLang="zh-CN" sz="2000" dirty="0">
                <a:latin typeface="微软雅黑" panose="020B0503020204020204" pitchFamily="34" charset="-122"/>
                <a:ea typeface="微软雅黑" panose="020B0503020204020204" pitchFamily="34" charset="-122"/>
                <a:sym typeface="+mn-ea"/>
              </a:rPr>
              <a:t>os </a:t>
            </a:r>
            <a:r>
              <a:rPr lang="en-US" altLang="zh-CN" sz="2000" dirty="0">
                <a:solidFill>
                  <a:srgbClr val="FF0000"/>
                </a:solidFill>
                <a:latin typeface="微软雅黑" panose="020B0503020204020204" pitchFamily="34" charset="-122"/>
                <a:ea typeface="微软雅黑" panose="020B0503020204020204" pitchFamily="34" charset="-122"/>
                <a:sym typeface="+mn-ea"/>
              </a:rPr>
              <a:t>A</a:t>
            </a:r>
            <a:r>
              <a:rPr lang="en-US" altLang="zh-CN" sz="2000" dirty="0">
                <a:latin typeface="微软雅黑" panose="020B0503020204020204" pitchFamily="34" charset="-122"/>
                <a:ea typeface="微软雅黑" panose="020B0503020204020204" pitchFamily="34" charset="-122"/>
                <a:sym typeface="+mn-ea"/>
              </a:rPr>
              <a:t>ngeles)</a:t>
            </a:r>
            <a:r>
              <a:rPr lang="zh-CN" altLang="en-US" sz="2000" dirty="0">
                <a:latin typeface="微软雅黑" panose="020B0503020204020204" pitchFamily="34" charset="-122"/>
                <a:ea typeface="微软雅黑" panose="020B0503020204020204" pitchFamily="34" charset="-122"/>
                <a:sym typeface="+mn-ea"/>
              </a:rPr>
              <a:t>分级（</a:t>
            </a:r>
            <a:r>
              <a:rPr lang="en-US" altLang="zh-CN" sz="2000" dirty="0">
                <a:latin typeface="微软雅黑" panose="020B0503020204020204" pitchFamily="34" charset="-122"/>
                <a:ea typeface="微软雅黑" panose="020B0503020204020204" pitchFamily="34" charset="-122"/>
                <a:sym typeface="+mn-ea"/>
              </a:rPr>
              <a:t>1994</a:t>
            </a:r>
            <a:r>
              <a:rPr lang="zh-CN" altLang="en-US" sz="2000" dirty="0">
                <a:latin typeface="微软雅黑" panose="020B0503020204020204" pitchFamily="34" charset="-122"/>
                <a:ea typeface="微软雅黑" panose="020B0503020204020204" pitchFamily="34" charset="-122"/>
                <a:sym typeface="+mn-ea"/>
              </a:rPr>
              <a:t>年）：现在比较公认</a:t>
            </a:r>
          </a:p>
          <a:p>
            <a:pPr marL="457200" lvl="1" indent="0">
              <a:lnSpc>
                <a:spcPct val="100000"/>
              </a:lnSpc>
              <a:buFont typeface="Wingdings" pitchFamily="2" charset="2"/>
              <a:buChar char="l"/>
            </a:pPr>
            <a:r>
              <a:rPr lang="en-US" altLang="zh-CN" sz="2000" dirty="0">
                <a:latin typeface="微软雅黑" panose="020B0503020204020204" pitchFamily="34" charset="-122"/>
                <a:ea typeface="微软雅黑" panose="020B0503020204020204" pitchFamily="34" charset="-122"/>
                <a:sym typeface="+mn-ea"/>
              </a:rPr>
              <a:t>A</a:t>
            </a:r>
            <a:r>
              <a:rPr lang="zh-CN" altLang="en-US" sz="2000" dirty="0">
                <a:latin typeface="微软雅黑" panose="020B0503020204020204" pitchFamily="34" charset="-122"/>
                <a:ea typeface="微软雅黑" panose="020B0503020204020204" pitchFamily="34" charset="-122"/>
                <a:sym typeface="+mn-ea"/>
              </a:rPr>
              <a:t>级：粘膜红斑和</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或</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渗出，孤立性糜烂灶，粘膜破损长度不超过</a:t>
            </a:r>
            <a:r>
              <a:rPr lang="en-US" altLang="zh-CN" sz="2000" dirty="0">
                <a:latin typeface="微软雅黑" panose="020B0503020204020204" pitchFamily="34" charset="-122"/>
                <a:ea typeface="微软雅黑" panose="020B0503020204020204" pitchFamily="34" charset="-122"/>
                <a:sym typeface="+mn-ea"/>
              </a:rPr>
              <a:t>5MM</a:t>
            </a:r>
            <a:r>
              <a:rPr lang="zh-CN" altLang="en-US" sz="2000" dirty="0">
                <a:latin typeface="微软雅黑" panose="020B0503020204020204" pitchFamily="34" charset="-122"/>
                <a:ea typeface="微软雅黑" panose="020B0503020204020204" pitchFamily="34" charset="-122"/>
                <a:sym typeface="+mn-ea"/>
              </a:rPr>
              <a:t>。</a:t>
            </a:r>
          </a:p>
          <a:p>
            <a:pPr marL="457200" lvl="1" indent="0">
              <a:lnSpc>
                <a:spcPct val="100000"/>
              </a:lnSpc>
              <a:buFont typeface="Wingdings" pitchFamily="2" charset="2"/>
              <a:buChar char="l"/>
            </a:pPr>
            <a:r>
              <a:rPr lang="en-US" altLang="zh-CN" sz="2000" dirty="0">
                <a:latin typeface="微软雅黑" panose="020B0503020204020204" pitchFamily="34" charset="-122"/>
                <a:ea typeface="微软雅黑" panose="020B0503020204020204" pitchFamily="34" charset="-122"/>
                <a:sym typeface="+mn-ea"/>
              </a:rPr>
              <a:t>B</a:t>
            </a:r>
            <a:r>
              <a:rPr lang="zh-CN" altLang="en-US" sz="2000" dirty="0">
                <a:latin typeface="微软雅黑" panose="020B0503020204020204" pitchFamily="34" charset="-122"/>
                <a:ea typeface="微软雅黑" panose="020B0503020204020204" pitchFamily="34" charset="-122"/>
                <a:sym typeface="+mn-ea"/>
              </a:rPr>
              <a:t>级：散在粘膜破损中至少有一处长度大于</a:t>
            </a:r>
            <a:r>
              <a:rPr lang="en-US" altLang="zh-CN" sz="2000" dirty="0">
                <a:latin typeface="微软雅黑" panose="020B0503020204020204" pitchFamily="34" charset="-122"/>
                <a:ea typeface="微软雅黑" panose="020B0503020204020204" pitchFamily="34" charset="-122"/>
                <a:sym typeface="+mn-ea"/>
              </a:rPr>
              <a:t>5MM</a:t>
            </a:r>
            <a:r>
              <a:rPr lang="zh-CN" altLang="en-US" sz="2000" dirty="0">
                <a:latin typeface="微软雅黑" panose="020B0503020204020204" pitchFamily="34" charset="-122"/>
                <a:ea typeface="微软雅黑" panose="020B0503020204020204" pitchFamily="34" charset="-122"/>
                <a:sym typeface="+mn-ea"/>
              </a:rPr>
              <a:t>，但破损无融合。</a:t>
            </a:r>
          </a:p>
          <a:p>
            <a:pPr marL="457200" lvl="1" indent="0">
              <a:lnSpc>
                <a:spcPct val="100000"/>
              </a:lnSpc>
              <a:buFont typeface="Wingdings" pitchFamily="2" charset="2"/>
              <a:buChar char="l"/>
            </a:pPr>
            <a:r>
              <a:rPr lang="en-US" altLang="zh-CN" sz="2000" dirty="0">
                <a:latin typeface="微软雅黑" panose="020B0503020204020204" pitchFamily="34" charset="-122"/>
                <a:ea typeface="微软雅黑" panose="020B0503020204020204" pitchFamily="34" charset="-122"/>
                <a:sym typeface="+mn-ea"/>
              </a:rPr>
              <a:t>C</a:t>
            </a:r>
            <a:r>
              <a:rPr lang="zh-CN" altLang="en-US" sz="2000" dirty="0">
                <a:latin typeface="微软雅黑" panose="020B0503020204020204" pitchFamily="34" charset="-122"/>
                <a:ea typeface="微软雅黑" panose="020B0503020204020204" pitchFamily="34" charset="-122"/>
                <a:sym typeface="+mn-ea"/>
              </a:rPr>
              <a:t>级：粘膜破损在顶端相互融合，环绕食管四周</a:t>
            </a:r>
            <a:r>
              <a:rPr lang="en-US" altLang="zh-CN" sz="2000" dirty="0">
                <a:latin typeface="微软雅黑" panose="020B0503020204020204" pitchFamily="34" charset="-122"/>
                <a:ea typeface="微软雅黑" panose="020B0503020204020204" pitchFamily="34" charset="-122"/>
                <a:sym typeface="+mn-ea"/>
              </a:rPr>
              <a:t>&lt;75%</a:t>
            </a:r>
            <a:r>
              <a:rPr lang="zh-CN" altLang="en-US" sz="2000" dirty="0">
                <a:latin typeface="微软雅黑" panose="020B0503020204020204" pitchFamily="34" charset="-122"/>
                <a:ea typeface="微软雅黑" panose="020B0503020204020204" pitchFamily="34" charset="-122"/>
                <a:sym typeface="+mn-ea"/>
              </a:rPr>
              <a:t>。</a:t>
            </a:r>
          </a:p>
          <a:p>
            <a:pPr marL="457200" lvl="1" indent="0">
              <a:lnSpc>
                <a:spcPct val="100000"/>
              </a:lnSpc>
              <a:buFont typeface="Wingdings" pitchFamily="2" charset="2"/>
              <a:buChar char="l"/>
            </a:pPr>
            <a:r>
              <a:rPr lang="en-US" altLang="zh-CN" sz="2000" dirty="0">
                <a:latin typeface="微软雅黑" panose="020B0503020204020204" pitchFamily="34" charset="-122"/>
                <a:ea typeface="微软雅黑" panose="020B0503020204020204" pitchFamily="34" charset="-122"/>
                <a:sym typeface="+mn-ea"/>
              </a:rPr>
              <a:t>D</a:t>
            </a:r>
            <a:r>
              <a:rPr lang="zh-CN" altLang="en-US" sz="2000" dirty="0">
                <a:latin typeface="微软雅黑" panose="020B0503020204020204" pitchFamily="34" charset="-122"/>
                <a:ea typeface="微软雅黑" panose="020B0503020204020204" pitchFamily="34" charset="-122"/>
                <a:sym typeface="+mn-ea"/>
              </a:rPr>
              <a:t>级：粘膜破损形成环状，环绕食管壁四周≥</a:t>
            </a:r>
            <a:r>
              <a:rPr lang="en-US" altLang="zh-CN" sz="2000" dirty="0">
                <a:latin typeface="微软雅黑" panose="020B0503020204020204" pitchFamily="34" charset="-122"/>
                <a:ea typeface="微软雅黑" panose="020B0503020204020204" pitchFamily="34" charset="-122"/>
                <a:sym typeface="+mn-ea"/>
              </a:rPr>
              <a:t>75%</a:t>
            </a:r>
            <a:r>
              <a:rPr lang="zh-CN" altLang="en-US" sz="2000" dirty="0">
                <a:latin typeface="微软雅黑" panose="020B0503020204020204" pitchFamily="34" charset="-122"/>
                <a:ea typeface="微软雅黑" panose="020B0503020204020204" pitchFamily="34" charset="-122"/>
                <a:sym typeface="+mn-ea"/>
              </a:rPr>
              <a:t>。</a:t>
            </a:r>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诊断方法</a:t>
            </a:r>
            <a:endParaRPr lang="en-US" altLang="zh-CN" sz="2400" b="1" dirty="0">
              <a:latin typeface="微软雅黑" panose="020B0503020204020204" pitchFamily="34" charset="-122"/>
              <a:ea typeface="微软雅黑" panose="020B0503020204020204" pitchFamily="34" charset="-122"/>
            </a:endParaRPr>
          </a:p>
        </p:txBody>
      </p:sp>
      <p:sp>
        <p:nvSpPr>
          <p:cNvPr id="7" name="矩形 6"/>
          <p:cNvSpPr/>
          <p:nvPr/>
        </p:nvSpPr>
        <p:spPr>
          <a:xfrm>
            <a:off x="2643206" y="6399116"/>
            <a:ext cx="6357950" cy="458908"/>
          </a:xfrm>
          <a:prstGeom prst="rect">
            <a:avLst/>
          </a:prstGeom>
        </p:spPr>
        <p:txBody>
          <a:bodyPr wrap="square">
            <a:spAutoFit/>
          </a:bodyPr>
          <a:lstStyle/>
          <a:p>
            <a:pPr lvl="1" algn="r">
              <a:lnSpc>
                <a:spcPct val="150000"/>
              </a:lnSpc>
            </a:pPr>
            <a:r>
              <a:rPr lang="nb-NO" altLang="zh-CN" b="1" dirty="0">
                <a:latin typeface="微软雅黑" panose="020B0503020204020204" pitchFamily="34" charset="-122"/>
                <a:ea typeface="微软雅黑" panose="020B0503020204020204" pitchFamily="34" charset="-122"/>
                <a:sym typeface="+mn-ea"/>
              </a:rPr>
              <a:t>Lundell et al. Gut. 1999;45:172-180.</a:t>
            </a:r>
          </a:p>
        </p:txBody>
      </p:sp>
      <p:grpSp>
        <p:nvGrpSpPr>
          <p:cNvPr id="2" name="组合 110"/>
          <p:cNvGrpSpPr/>
          <p:nvPr/>
        </p:nvGrpSpPr>
        <p:grpSpPr>
          <a:xfrm>
            <a:off x="142844" y="3857628"/>
            <a:ext cx="9644130" cy="1939133"/>
            <a:chOff x="142844" y="4071942"/>
            <a:chExt cx="9644130" cy="1939133"/>
          </a:xfrm>
        </p:grpSpPr>
        <p:pic>
          <p:nvPicPr>
            <p:cNvPr id="10" name="Picture 5" descr="stageD copy"/>
            <p:cNvPicPr>
              <a:picLocks noChangeAspect="1"/>
            </p:cNvPicPr>
            <p:nvPr/>
          </p:nvPicPr>
          <p:blipFill>
            <a:blip r:embed="rId3"/>
            <a:stretch>
              <a:fillRect/>
            </a:stretch>
          </p:blipFill>
          <p:spPr>
            <a:xfrm>
              <a:off x="6858016" y="4143380"/>
              <a:ext cx="1319518" cy="1428760"/>
            </a:xfrm>
            <a:prstGeom prst="rect">
              <a:avLst/>
            </a:prstGeom>
            <a:noFill/>
            <a:ln w="9525" cap="flat" cmpd="sng">
              <a:solidFill>
                <a:schemeClr val="tx1"/>
              </a:solidFill>
              <a:prstDash val="solid"/>
              <a:miter/>
              <a:headEnd type="none" w="med" len="med"/>
              <a:tailEnd type="none" w="med" len="med"/>
            </a:ln>
          </p:spPr>
        </p:pic>
        <p:sp>
          <p:nvSpPr>
            <p:cNvPr id="11" name="Text Box 6"/>
            <p:cNvSpPr txBox="1">
              <a:spLocks noChangeArrowheads="1"/>
            </p:cNvSpPr>
            <p:nvPr/>
          </p:nvSpPr>
          <p:spPr bwMode="auto">
            <a:xfrm>
              <a:off x="7114776" y="5643578"/>
              <a:ext cx="2672198" cy="36585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50000"/>
                </a:spcBef>
                <a:spcAft>
                  <a:spcPct val="0"/>
                </a:spcAft>
                <a:buClrTx/>
                <a:buSzTx/>
                <a:buFontTx/>
                <a:buNone/>
                <a:defRPr/>
              </a:pPr>
              <a:r>
                <a:rPr kumimoji="0" lang="en-US" altLang="en-US" sz="1775" b="1" i="0" u="none" strike="noStrike" kern="1200" cap="none" spc="0" normalizeH="0" baseline="0" noProof="0" dirty="0">
                  <a:ln>
                    <a:noFill/>
                  </a:ln>
                  <a:solidFill>
                    <a:schemeClr val="accent2"/>
                  </a:solidFill>
                  <a:effectLst/>
                  <a:uLnTx/>
                  <a:uFillTx/>
                  <a:latin typeface="Arial" panose="020B0604020202020204" pitchFamily="34" charset="0"/>
                  <a:ea typeface="宋体" panose="02010600030101010101" pitchFamily="2" charset="-122"/>
                  <a:cs typeface="+mn-cs"/>
                </a:rPr>
                <a:t>LA Grade D</a:t>
              </a:r>
            </a:p>
          </p:txBody>
        </p:sp>
        <p:grpSp>
          <p:nvGrpSpPr>
            <p:cNvPr id="3" name="Group 7"/>
            <p:cNvGrpSpPr/>
            <p:nvPr/>
          </p:nvGrpSpPr>
          <p:grpSpPr>
            <a:xfrm>
              <a:off x="8215338" y="4071942"/>
              <a:ext cx="867742" cy="915462"/>
              <a:chOff x="3379" y="2475"/>
              <a:chExt cx="1072" cy="1154"/>
            </a:xfrm>
          </p:grpSpPr>
          <p:sp>
            <p:nvSpPr>
              <p:cNvPr id="89" name="Freeform 8"/>
              <p:cNvSpPr>
                <a:spLocks noChangeAspect="1"/>
              </p:cNvSpPr>
              <p:nvPr/>
            </p:nvSpPr>
            <p:spPr>
              <a:xfrm>
                <a:off x="3379" y="2475"/>
                <a:ext cx="1072" cy="1154"/>
              </a:xfrm>
              <a:custGeom>
                <a:avLst/>
                <a:gdLst>
                  <a:gd name="txL" fmla="*/ 0 w 3573"/>
                  <a:gd name="txT" fmla="*/ 0 h 3845"/>
                  <a:gd name="txR" fmla="*/ 3573 w 3573"/>
                  <a:gd name="txB" fmla="*/ 3845 h 384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573" h="3845">
                    <a:moveTo>
                      <a:pt x="349" y="0"/>
                    </a:moveTo>
                    <a:cubicBezTo>
                      <a:pt x="371" y="397"/>
                      <a:pt x="360" y="236"/>
                      <a:pt x="379" y="482"/>
                    </a:cubicBezTo>
                    <a:cubicBezTo>
                      <a:pt x="389" y="857"/>
                      <a:pt x="365" y="1242"/>
                      <a:pt x="428" y="1613"/>
                    </a:cubicBezTo>
                    <a:cubicBezTo>
                      <a:pt x="434" y="1813"/>
                      <a:pt x="448" y="1965"/>
                      <a:pt x="467" y="2154"/>
                    </a:cubicBezTo>
                    <a:cubicBezTo>
                      <a:pt x="487" y="2775"/>
                      <a:pt x="487" y="2557"/>
                      <a:pt x="457" y="2774"/>
                    </a:cubicBezTo>
                    <a:cubicBezTo>
                      <a:pt x="436" y="2866"/>
                      <a:pt x="398" y="2940"/>
                      <a:pt x="310" y="3039"/>
                    </a:cubicBezTo>
                    <a:cubicBezTo>
                      <a:pt x="261" y="3110"/>
                      <a:pt x="186" y="3159"/>
                      <a:pt x="162" y="3197"/>
                    </a:cubicBezTo>
                    <a:cubicBezTo>
                      <a:pt x="119" y="3248"/>
                      <a:pt x="18" y="3314"/>
                      <a:pt x="5" y="3344"/>
                    </a:cubicBezTo>
                    <a:cubicBezTo>
                      <a:pt x="0" y="3377"/>
                      <a:pt x="89" y="3378"/>
                      <a:pt x="133" y="3394"/>
                    </a:cubicBezTo>
                    <a:cubicBezTo>
                      <a:pt x="179" y="3414"/>
                      <a:pt x="223" y="3431"/>
                      <a:pt x="271" y="3443"/>
                    </a:cubicBezTo>
                    <a:cubicBezTo>
                      <a:pt x="347" y="3496"/>
                      <a:pt x="457" y="3503"/>
                      <a:pt x="546" y="3522"/>
                    </a:cubicBezTo>
                    <a:cubicBezTo>
                      <a:pt x="630" y="3540"/>
                      <a:pt x="716" y="3559"/>
                      <a:pt x="802" y="3571"/>
                    </a:cubicBezTo>
                    <a:cubicBezTo>
                      <a:pt x="867" y="3596"/>
                      <a:pt x="931" y="3602"/>
                      <a:pt x="998" y="3620"/>
                    </a:cubicBezTo>
                    <a:cubicBezTo>
                      <a:pt x="1167" y="3656"/>
                      <a:pt x="1611" y="3827"/>
                      <a:pt x="1775" y="3845"/>
                    </a:cubicBezTo>
                    <a:cubicBezTo>
                      <a:pt x="1805" y="3824"/>
                      <a:pt x="1949" y="3741"/>
                      <a:pt x="1982" y="3727"/>
                    </a:cubicBezTo>
                    <a:cubicBezTo>
                      <a:pt x="2044" y="3697"/>
                      <a:pt x="2103" y="3655"/>
                      <a:pt x="2188" y="3609"/>
                    </a:cubicBezTo>
                    <a:cubicBezTo>
                      <a:pt x="2203" y="3599"/>
                      <a:pt x="2401" y="3484"/>
                      <a:pt x="2415" y="3472"/>
                    </a:cubicBezTo>
                    <a:cubicBezTo>
                      <a:pt x="2589" y="3296"/>
                      <a:pt x="2680" y="3275"/>
                      <a:pt x="2867" y="3039"/>
                    </a:cubicBezTo>
                    <a:cubicBezTo>
                      <a:pt x="2983" y="2905"/>
                      <a:pt x="3071" y="2811"/>
                      <a:pt x="3143" y="2704"/>
                    </a:cubicBezTo>
                    <a:cubicBezTo>
                      <a:pt x="3215" y="2597"/>
                      <a:pt x="3248" y="2530"/>
                      <a:pt x="3300" y="2399"/>
                    </a:cubicBezTo>
                    <a:cubicBezTo>
                      <a:pt x="3396" y="2213"/>
                      <a:pt x="3423" y="2032"/>
                      <a:pt x="3457" y="1917"/>
                    </a:cubicBezTo>
                    <a:cubicBezTo>
                      <a:pt x="3491" y="1802"/>
                      <a:pt x="3573" y="1703"/>
                      <a:pt x="3506" y="1711"/>
                    </a:cubicBezTo>
                    <a:cubicBezTo>
                      <a:pt x="3482" y="1631"/>
                      <a:pt x="3164" y="1882"/>
                      <a:pt x="3054" y="1967"/>
                    </a:cubicBezTo>
                    <a:cubicBezTo>
                      <a:pt x="2940" y="2051"/>
                      <a:pt x="2862" y="2216"/>
                      <a:pt x="2818" y="2213"/>
                    </a:cubicBezTo>
                    <a:cubicBezTo>
                      <a:pt x="2708" y="2213"/>
                      <a:pt x="2806" y="2204"/>
                      <a:pt x="2788" y="1947"/>
                    </a:cubicBezTo>
                    <a:cubicBezTo>
                      <a:pt x="2779" y="1622"/>
                      <a:pt x="2819" y="1031"/>
                      <a:pt x="2808" y="767"/>
                    </a:cubicBezTo>
                    <a:cubicBezTo>
                      <a:pt x="2800" y="480"/>
                      <a:pt x="2803" y="221"/>
                      <a:pt x="2788" y="124"/>
                    </a:cubicBezTo>
                    <a:cubicBezTo>
                      <a:pt x="2759" y="13"/>
                      <a:pt x="2632" y="31"/>
                      <a:pt x="2581" y="40"/>
                    </a:cubicBezTo>
                    <a:cubicBezTo>
                      <a:pt x="2517" y="51"/>
                      <a:pt x="2437" y="121"/>
                      <a:pt x="2383" y="127"/>
                    </a:cubicBezTo>
                    <a:cubicBezTo>
                      <a:pt x="2334" y="131"/>
                      <a:pt x="2269" y="90"/>
                      <a:pt x="2209" y="85"/>
                    </a:cubicBezTo>
                    <a:cubicBezTo>
                      <a:pt x="2174" y="80"/>
                      <a:pt x="2113" y="73"/>
                      <a:pt x="2047" y="79"/>
                    </a:cubicBezTo>
                    <a:cubicBezTo>
                      <a:pt x="1986" y="90"/>
                      <a:pt x="1909" y="124"/>
                      <a:pt x="1834" y="136"/>
                    </a:cubicBezTo>
                    <a:cubicBezTo>
                      <a:pt x="1806" y="133"/>
                      <a:pt x="1681" y="127"/>
                      <a:pt x="1651" y="112"/>
                    </a:cubicBezTo>
                    <a:cubicBezTo>
                      <a:pt x="1565" y="100"/>
                      <a:pt x="1417" y="90"/>
                      <a:pt x="1318" y="88"/>
                    </a:cubicBezTo>
                    <a:cubicBezTo>
                      <a:pt x="1240" y="96"/>
                      <a:pt x="1184" y="125"/>
                      <a:pt x="1132" y="124"/>
                    </a:cubicBezTo>
                    <a:cubicBezTo>
                      <a:pt x="1091" y="118"/>
                      <a:pt x="1028" y="102"/>
                      <a:pt x="961" y="94"/>
                    </a:cubicBezTo>
                    <a:cubicBezTo>
                      <a:pt x="907" y="89"/>
                      <a:pt x="813" y="97"/>
                      <a:pt x="745" y="100"/>
                    </a:cubicBezTo>
                    <a:cubicBezTo>
                      <a:pt x="728" y="111"/>
                      <a:pt x="631" y="124"/>
                      <a:pt x="631" y="124"/>
                    </a:cubicBezTo>
                    <a:cubicBezTo>
                      <a:pt x="593" y="113"/>
                      <a:pt x="504" y="70"/>
                      <a:pt x="457" y="49"/>
                    </a:cubicBezTo>
                    <a:cubicBezTo>
                      <a:pt x="417" y="35"/>
                      <a:pt x="379" y="30"/>
                      <a:pt x="349" y="0"/>
                    </a:cubicBezTo>
                    <a:close/>
                  </a:path>
                </a:pathLst>
              </a:custGeom>
              <a:solidFill>
                <a:srgbClr val="CC3399">
                  <a:alpha val="100000"/>
                </a:srgbClr>
              </a:solidFill>
              <a:ln w="12700" cap="flat" cmpd="sng">
                <a:solidFill>
                  <a:schemeClr val="bg1">
                    <a:alpha val="100000"/>
                  </a:schemeClr>
                </a:solidFill>
                <a:prstDash val="solid"/>
                <a:round/>
                <a:headEnd type="none" w="med" len="med"/>
                <a:tailEnd type="none" w="med" len="med"/>
              </a:ln>
            </p:spPr>
            <p:txBody>
              <a:bodyPr/>
              <a:lstStyle/>
              <a:p>
                <a:endParaRPr lang="zh-CN" altLang="en-US"/>
              </a:p>
            </p:txBody>
          </p:sp>
          <p:sp>
            <p:nvSpPr>
              <p:cNvPr id="90" name="Freeform 9"/>
              <p:cNvSpPr>
                <a:spLocks noChangeAspect="1"/>
              </p:cNvSpPr>
              <p:nvPr/>
            </p:nvSpPr>
            <p:spPr>
              <a:xfrm>
                <a:off x="3407" y="2501"/>
                <a:ext cx="1024" cy="1113"/>
              </a:xfrm>
              <a:custGeom>
                <a:avLst/>
                <a:gdLst>
                  <a:gd name="txL" fmla="*/ 0 w 3414"/>
                  <a:gd name="txT" fmla="*/ 0 h 3709"/>
                  <a:gd name="txR" fmla="*/ 3414 w 3414"/>
                  <a:gd name="txB" fmla="*/ 3709 h 370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3709">
                    <a:moveTo>
                      <a:pt x="331" y="0"/>
                    </a:moveTo>
                    <a:cubicBezTo>
                      <a:pt x="352" y="385"/>
                      <a:pt x="341" y="229"/>
                      <a:pt x="359" y="468"/>
                    </a:cubicBezTo>
                    <a:cubicBezTo>
                      <a:pt x="369" y="831"/>
                      <a:pt x="346" y="1205"/>
                      <a:pt x="406" y="1565"/>
                    </a:cubicBezTo>
                    <a:cubicBezTo>
                      <a:pt x="411" y="1759"/>
                      <a:pt x="425" y="1906"/>
                      <a:pt x="443" y="2089"/>
                    </a:cubicBezTo>
                    <a:cubicBezTo>
                      <a:pt x="462" y="2691"/>
                      <a:pt x="462" y="2480"/>
                      <a:pt x="433" y="2690"/>
                    </a:cubicBezTo>
                    <a:cubicBezTo>
                      <a:pt x="413" y="2780"/>
                      <a:pt x="377" y="2851"/>
                      <a:pt x="294" y="2947"/>
                    </a:cubicBezTo>
                    <a:cubicBezTo>
                      <a:pt x="247" y="3016"/>
                      <a:pt x="176" y="3064"/>
                      <a:pt x="154" y="3101"/>
                    </a:cubicBezTo>
                    <a:cubicBezTo>
                      <a:pt x="113" y="3150"/>
                      <a:pt x="17" y="3214"/>
                      <a:pt x="5" y="3243"/>
                    </a:cubicBezTo>
                    <a:cubicBezTo>
                      <a:pt x="0" y="3275"/>
                      <a:pt x="68" y="3260"/>
                      <a:pt x="110" y="3276"/>
                    </a:cubicBezTo>
                    <a:cubicBezTo>
                      <a:pt x="154" y="3295"/>
                      <a:pt x="211" y="3305"/>
                      <a:pt x="257" y="3316"/>
                    </a:cubicBezTo>
                    <a:cubicBezTo>
                      <a:pt x="329" y="3368"/>
                      <a:pt x="419" y="3376"/>
                      <a:pt x="503" y="3395"/>
                    </a:cubicBezTo>
                    <a:cubicBezTo>
                      <a:pt x="583" y="3412"/>
                      <a:pt x="648" y="3423"/>
                      <a:pt x="729" y="3434"/>
                    </a:cubicBezTo>
                    <a:cubicBezTo>
                      <a:pt x="791" y="3459"/>
                      <a:pt x="951" y="3495"/>
                      <a:pt x="1015" y="3513"/>
                    </a:cubicBezTo>
                    <a:cubicBezTo>
                      <a:pt x="1175" y="3548"/>
                      <a:pt x="1499" y="3692"/>
                      <a:pt x="1654" y="3709"/>
                    </a:cubicBezTo>
                    <a:cubicBezTo>
                      <a:pt x="1683" y="3689"/>
                      <a:pt x="1820" y="3604"/>
                      <a:pt x="1851" y="3591"/>
                    </a:cubicBezTo>
                    <a:cubicBezTo>
                      <a:pt x="1910" y="3561"/>
                      <a:pt x="1997" y="3508"/>
                      <a:pt x="2077" y="3463"/>
                    </a:cubicBezTo>
                    <a:cubicBezTo>
                      <a:pt x="2092" y="3453"/>
                      <a:pt x="2348" y="3298"/>
                      <a:pt x="2362" y="3286"/>
                    </a:cubicBezTo>
                    <a:cubicBezTo>
                      <a:pt x="2526" y="3116"/>
                      <a:pt x="2540" y="3176"/>
                      <a:pt x="2717" y="2947"/>
                    </a:cubicBezTo>
                    <a:cubicBezTo>
                      <a:pt x="2827" y="2817"/>
                      <a:pt x="2910" y="2726"/>
                      <a:pt x="2979" y="2623"/>
                    </a:cubicBezTo>
                    <a:cubicBezTo>
                      <a:pt x="3047" y="2519"/>
                      <a:pt x="3079" y="2443"/>
                      <a:pt x="3127" y="2327"/>
                    </a:cubicBezTo>
                    <a:cubicBezTo>
                      <a:pt x="3218" y="2146"/>
                      <a:pt x="3227" y="2036"/>
                      <a:pt x="3267" y="1929"/>
                    </a:cubicBezTo>
                    <a:cubicBezTo>
                      <a:pt x="3307" y="1822"/>
                      <a:pt x="3414" y="1683"/>
                      <a:pt x="3365" y="1683"/>
                    </a:cubicBezTo>
                    <a:cubicBezTo>
                      <a:pt x="3342" y="1605"/>
                      <a:pt x="3087" y="1841"/>
                      <a:pt x="2972" y="1929"/>
                    </a:cubicBezTo>
                    <a:cubicBezTo>
                      <a:pt x="2857" y="2017"/>
                      <a:pt x="2732" y="2221"/>
                      <a:pt x="2677" y="2214"/>
                    </a:cubicBezTo>
                    <a:cubicBezTo>
                      <a:pt x="2572" y="2214"/>
                      <a:pt x="2659" y="2138"/>
                      <a:pt x="2642" y="1888"/>
                    </a:cubicBezTo>
                    <a:cubicBezTo>
                      <a:pt x="2634" y="1573"/>
                      <a:pt x="2671" y="1000"/>
                      <a:pt x="2661" y="744"/>
                    </a:cubicBezTo>
                    <a:cubicBezTo>
                      <a:pt x="2648" y="452"/>
                      <a:pt x="2666" y="234"/>
                      <a:pt x="2623" y="124"/>
                    </a:cubicBezTo>
                    <a:cubicBezTo>
                      <a:pt x="2580" y="14"/>
                      <a:pt x="2450" y="71"/>
                      <a:pt x="2401" y="82"/>
                    </a:cubicBezTo>
                    <a:cubicBezTo>
                      <a:pt x="2352" y="104"/>
                      <a:pt x="2361" y="182"/>
                      <a:pt x="2329" y="190"/>
                    </a:cubicBezTo>
                    <a:cubicBezTo>
                      <a:pt x="2283" y="221"/>
                      <a:pt x="2265" y="106"/>
                      <a:pt x="2206" y="97"/>
                    </a:cubicBezTo>
                    <a:cubicBezTo>
                      <a:pt x="2155" y="94"/>
                      <a:pt x="2035" y="95"/>
                      <a:pt x="1981" y="91"/>
                    </a:cubicBezTo>
                    <a:cubicBezTo>
                      <a:pt x="1953" y="94"/>
                      <a:pt x="1872" y="86"/>
                      <a:pt x="1840" y="103"/>
                    </a:cubicBezTo>
                    <a:cubicBezTo>
                      <a:pt x="1789" y="130"/>
                      <a:pt x="1829" y="151"/>
                      <a:pt x="1771" y="169"/>
                    </a:cubicBezTo>
                    <a:cubicBezTo>
                      <a:pt x="1744" y="166"/>
                      <a:pt x="1700" y="121"/>
                      <a:pt x="1672" y="106"/>
                    </a:cubicBezTo>
                    <a:cubicBezTo>
                      <a:pt x="1598" y="99"/>
                      <a:pt x="1364" y="98"/>
                      <a:pt x="1294" y="109"/>
                    </a:cubicBezTo>
                    <a:cubicBezTo>
                      <a:pt x="1244" y="116"/>
                      <a:pt x="1246" y="201"/>
                      <a:pt x="1216" y="202"/>
                    </a:cubicBezTo>
                    <a:cubicBezTo>
                      <a:pt x="1189" y="203"/>
                      <a:pt x="1186" y="142"/>
                      <a:pt x="1132" y="112"/>
                    </a:cubicBezTo>
                    <a:cubicBezTo>
                      <a:pt x="1085" y="91"/>
                      <a:pt x="806" y="109"/>
                      <a:pt x="757" y="97"/>
                    </a:cubicBezTo>
                    <a:cubicBezTo>
                      <a:pt x="652" y="106"/>
                      <a:pt x="744" y="130"/>
                      <a:pt x="664" y="184"/>
                    </a:cubicBezTo>
                    <a:cubicBezTo>
                      <a:pt x="648" y="194"/>
                      <a:pt x="598" y="124"/>
                      <a:pt x="598" y="124"/>
                    </a:cubicBezTo>
                    <a:cubicBezTo>
                      <a:pt x="596" y="124"/>
                      <a:pt x="532" y="113"/>
                      <a:pt x="520" y="103"/>
                    </a:cubicBezTo>
                    <a:cubicBezTo>
                      <a:pt x="460" y="82"/>
                      <a:pt x="529" y="101"/>
                      <a:pt x="415" y="60"/>
                    </a:cubicBezTo>
                    <a:cubicBezTo>
                      <a:pt x="377" y="46"/>
                      <a:pt x="359" y="29"/>
                      <a:pt x="331" y="0"/>
                    </a:cubicBezTo>
                    <a:close/>
                  </a:path>
                </a:pathLst>
              </a:custGeom>
              <a:solidFill>
                <a:srgbClr val="FF7979">
                  <a:alpha val="100000"/>
                </a:srgbClr>
              </a:solidFill>
              <a:ln w="9525">
                <a:noFill/>
              </a:ln>
            </p:spPr>
            <p:txBody>
              <a:bodyPr/>
              <a:lstStyle/>
              <a:p>
                <a:endParaRPr lang="zh-CN" altLang="en-US"/>
              </a:p>
            </p:txBody>
          </p:sp>
          <p:sp>
            <p:nvSpPr>
              <p:cNvPr id="91" name="Freeform 10"/>
              <p:cNvSpPr>
                <a:spLocks noChangeAspect="1"/>
              </p:cNvSpPr>
              <p:nvPr/>
            </p:nvSpPr>
            <p:spPr>
              <a:xfrm>
                <a:off x="3592" y="2540"/>
                <a:ext cx="30" cy="717"/>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8" y="42"/>
                    </a:lnTo>
                    <a:lnTo>
                      <a:pt x="45" y="63"/>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92" name="Freeform 11"/>
              <p:cNvSpPr>
                <a:spLocks noChangeAspect="1"/>
              </p:cNvSpPr>
              <p:nvPr/>
            </p:nvSpPr>
            <p:spPr>
              <a:xfrm>
                <a:off x="3757" y="2540"/>
                <a:ext cx="31" cy="717"/>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5" y="54"/>
                    </a:lnTo>
                    <a:lnTo>
                      <a:pt x="54" y="75"/>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93" name="Freeform 12"/>
              <p:cNvSpPr>
                <a:spLocks noChangeAspect="1"/>
              </p:cNvSpPr>
              <p:nvPr/>
            </p:nvSpPr>
            <p:spPr>
              <a:xfrm>
                <a:off x="3925" y="2540"/>
                <a:ext cx="30" cy="717"/>
              </a:xfrm>
              <a:custGeom>
                <a:avLst/>
                <a:gdLst>
                  <a:gd name="txL" fmla="*/ 0 w 100"/>
                  <a:gd name="txT" fmla="*/ 0 h 2389"/>
                  <a:gd name="txR" fmla="*/ 100 w 100"/>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0" h="2389">
                    <a:moveTo>
                      <a:pt x="7" y="36"/>
                    </a:moveTo>
                    <a:lnTo>
                      <a:pt x="0" y="2389"/>
                    </a:lnTo>
                    <a:lnTo>
                      <a:pt x="100" y="2379"/>
                    </a:lnTo>
                    <a:lnTo>
                      <a:pt x="94" y="0"/>
                    </a:lnTo>
                    <a:lnTo>
                      <a:pt x="73" y="27"/>
                    </a:lnTo>
                    <a:lnTo>
                      <a:pt x="40" y="45"/>
                    </a:lnTo>
                    <a:lnTo>
                      <a:pt x="7"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94" name="Freeform 13"/>
              <p:cNvSpPr>
                <a:spLocks noChangeAspect="1"/>
              </p:cNvSpPr>
              <p:nvPr/>
            </p:nvSpPr>
            <p:spPr>
              <a:xfrm>
                <a:off x="4089" y="2540"/>
                <a:ext cx="31" cy="717"/>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2" y="54"/>
                    </a:lnTo>
                    <a:lnTo>
                      <a:pt x="36" y="72"/>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95" name="Freeform 14"/>
              <p:cNvSpPr>
                <a:spLocks noChangeAspect="1"/>
              </p:cNvSpPr>
              <p:nvPr/>
            </p:nvSpPr>
            <p:spPr>
              <a:xfrm>
                <a:off x="3546" y="2528"/>
                <a:ext cx="48" cy="745"/>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Lst>
                <a:rect l="txL" t="txT" r="txR" b="txB"/>
                <a:pathLst>
                  <a:path w="159" h="2485">
                    <a:moveTo>
                      <a:pt x="159" y="72"/>
                    </a:moveTo>
                    <a:lnTo>
                      <a:pt x="129" y="36"/>
                    </a:lnTo>
                    <a:lnTo>
                      <a:pt x="0" y="0"/>
                    </a:lnTo>
                    <a:lnTo>
                      <a:pt x="21" y="2447"/>
                    </a:lnTo>
                    <a:lnTo>
                      <a:pt x="156" y="2485"/>
                    </a:lnTo>
                    <a:lnTo>
                      <a:pt x="159" y="72"/>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96" name="Freeform 15"/>
              <p:cNvSpPr>
                <a:spLocks noChangeAspect="1"/>
              </p:cNvSpPr>
              <p:nvPr/>
            </p:nvSpPr>
            <p:spPr>
              <a:xfrm>
                <a:off x="3617" y="2532"/>
                <a:ext cx="49" cy="746"/>
              </a:xfrm>
              <a:custGeom>
                <a:avLst/>
                <a:gdLst>
                  <a:gd name="txL" fmla="*/ 0 w 162"/>
                  <a:gd name="txT" fmla="*/ 0 h 2485"/>
                  <a:gd name="txR" fmla="*/ 162 w 162"/>
                  <a:gd name="txB" fmla="*/ 2485 h 2485"/>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162" h="2485">
                    <a:moveTo>
                      <a:pt x="14" y="82"/>
                    </a:moveTo>
                    <a:lnTo>
                      <a:pt x="0" y="39"/>
                    </a:lnTo>
                    <a:lnTo>
                      <a:pt x="12" y="15"/>
                    </a:lnTo>
                    <a:lnTo>
                      <a:pt x="51" y="0"/>
                    </a:lnTo>
                    <a:lnTo>
                      <a:pt x="162" y="0"/>
                    </a:lnTo>
                    <a:lnTo>
                      <a:pt x="141" y="2447"/>
                    </a:lnTo>
                    <a:lnTo>
                      <a:pt x="6" y="2485"/>
                    </a:lnTo>
                    <a:lnTo>
                      <a:pt x="14" y="82"/>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97" name="Freeform 16"/>
              <p:cNvSpPr>
                <a:spLocks noChangeAspect="1"/>
              </p:cNvSpPr>
              <p:nvPr/>
            </p:nvSpPr>
            <p:spPr>
              <a:xfrm>
                <a:off x="3713" y="2532"/>
                <a:ext cx="51" cy="746"/>
              </a:xfrm>
              <a:custGeom>
                <a:avLst/>
                <a:gdLst>
                  <a:gd name="txL" fmla="*/ 0 w 168"/>
                  <a:gd name="txT" fmla="*/ 0 h 2485"/>
                  <a:gd name="txR" fmla="*/ 168 w 168"/>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68" h="2485">
                    <a:moveTo>
                      <a:pt x="168" y="81"/>
                    </a:moveTo>
                    <a:lnTo>
                      <a:pt x="129" y="36"/>
                    </a:lnTo>
                    <a:lnTo>
                      <a:pt x="96" y="12"/>
                    </a:lnTo>
                    <a:lnTo>
                      <a:pt x="0" y="0"/>
                    </a:lnTo>
                    <a:lnTo>
                      <a:pt x="21" y="2447"/>
                    </a:lnTo>
                    <a:lnTo>
                      <a:pt x="156" y="2485"/>
                    </a:lnTo>
                    <a:lnTo>
                      <a:pt x="168" y="81"/>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98" name="Freeform 17"/>
              <p:cNvSpPr>
                <a:spLocks noChangeAspect="1"/>
              </p:cNvSpPr>
              <p:nvPr/>
            </p:nvSpPr>
            <p:spPr>
              <a:xfrm>
                <a:off x="3783" y="2532"/>
                <a:ext cx="48" cy="746"/>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9" h="2485">
                    <a:moveTo>
                      <a:pt x="0" y="72"/>
                    </a:moveTo>
                    <a:lnTo>
                      <a:pt x="15" y="27"/>
                    </a:lnTo>
                    <a:lnTo>
                      <a:pt x="54" y="9"/>
                    </a:lnTo>
                    <a:lnTo>
                      <a:pt x="159" y="0"/>
                    </a:lnTo>
                    <a:lnTo>
                      <a:pt x="138" y="2447"/>
                    </a:lnTo>
                    <a:lnTo>
                      <a:pt x="3" y="2485"/>
                    </a:lnTo>
                    <a:lnTo>
                      <a:pt x="0" y="72"/>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99" name="Freeform 18"/>
              <p:cNvSpPr>
                <a:spLocks noChangeAspect="1"/>
              </p:cNvSpPr>
              <p:nvPr/>
            </p:nvSpPr>
            <p:spPr>
              <a:xfrm>
                <a:off x="3882" y="2532"/>
                <a:ext cx="47" cy="746"/>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9" h="2485">
                    <a:moveTo>
                      <a:pt x="159" y="69"/>
                    </a:moveTo>
                    <a:lnTo>
                      <a:pt x="126" y="39"/>
                    </a:lnTo>
                    <a:lnTo>
                      <a:pt x="84" y="15"/>
                    </a:lnTo>
                    <a:lnTo>
                      <a:pt x="0" y="0"/>
                    </a:lnTo>
                    <a:lnTo>
                      <a:pt x="21" y="2447"/>
                    </a:lnTo>
                    <a:lnTo>
                      <a:pt x="156" y="2485"/>
                    </a:lnTo>
                    <a:lnTo>
                      <a:pt x="159" y="69"/>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100" name="Freeform 19"/>
              <p:cNvSpPr>
                <a:spLocks noChangeAspect="1"/>
              </p:cNvSpPr>
              <p:nvPr/>
            </p:nvSpPr>
            <p:spPr>
              <a:xfrm>
                <a:off x="3951" y="2531"/>
                <a:ext cx="48" cy="747"/>
              </a:xfrm>
              <a:custGeom>
                <a:avLst/>
                <a:gdLst>
                  <a:gd name="txL" fmla="*/ 0 w 162"/>
                  <a:gd name="txT" fmla="*/ 0 h 2488"/>
                  <a:gd name="txR" fmla="*/ 162 w 162"/>
                  <a:gd name="txB" fmla="*/ 2488 h 2488"/>
                </a:gdLst>
                <a:ahLst/>
                <a:cxnLst>
                  <a:cxn ang="0">
                    <a:pos x="0" y="0"/>
                  </a:cxn>
                  <a:cxn ang="0">
                    <a:pos x="0" y="0"/>
                  </a:cxn>
                  <a:cxn ang="0">
                    <a:pos x="0" y="0"/>
                  </a:cxn>
                  <a:cxn ang="0">
                    <a:pos x="0" y="0"/>
                  </a:cxn>
                  <a:cxn ang="0">
                    <a:pos x="0" y="0"/>
                  </a:cxn>
                  <a:cxn ang="0">
                    <a:pos x="0" y="0"/>
                  </a:cxn>
                  <a:cxn ang="0">
                    <a:pos x="0" y="0"/>
                  </a:cxn>
                </a:cxnLst>
                <a:rect l="txL" t="txT" r="txR" b="txB"/>
                <a:pathLst>
                  <a:path w="162" h="2488">
                    <a:moveTo>
                      <a:pt x="0" y="54"/>
                    </a:moveTo>
                    <a:lnTo>
                      <a:pt x="27" y="15"/>
                    </a:lnTo>
                    <a:lnTo>
                      <a:pt x="66" y="0"/>
                    </a:lnTo>
                    <a:lnTo>
                      <a:pt x="162" y="3"/>
                    </a:lnTo>
                    <a:lnTo>
                      <a:pt x="141" y="2450"/>
                    </a:lnTo>
                    <a:lnTo>
                      <a:pt x="6" y="2488"/>
                    </a:lnTo>
                    <a:lnTo>
                      <a:pt x="0" y="54"/>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101" name="Freeform 20"/>
              <p:cNvSpPr>
                <a:spLocks noChangeAspect="1"/>
              </p:cNvSpPr>
              <p:nvPr/>
            </p:nvSpPr>
            <p:spPr>
              <a:xfrm>
                <a:off x="4045" y="2532"/>
                <a:ext cx="47" cy="746"/>
              </a:xfrm>
              <a:custGeom>
                <a:avLst/>
                <a:gdLst>
                  <a:gd name="txL" fmla="*/ 0 w 156"/>
                  <a:gd name="txT" fmla="*/ 0 h 2485"/>
                  <a:gd name="txR" fmla="*/ 156 w 156"/>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6" h="2485">
                    <a:moveTo>
                      <a:pt x="148" y="82"/>
                    </a:moveTo>
                    <a:lnTo>
                      <a:pt x="126" y="49"/>
                    </a:lnTo>
                    <a:lnTo>
                      <a:pt x="87" y="6"/>
                    </a:lnTo>
                    <a:lnTo>
                      <a:pt x="0" y="0"/>
                    </a:lnTo>
                    <a:lnTo>
                      <a:pt x="21" y="2447"/>
                    </a:lnTo>
                    <a:lnTo>
                      <a:pt x="156" y="2485"/>
                    </a:lnTo>
                    <a:lnTo>
                      <a:pt x="148" y="82"/>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102" name="Freeform 21"/>
              <p:cNvSpPr>
                <a:spLocks noChangeAspect="1"/>
              </p:cNvSpPr>
              <p:nvPr/>
            </p:nvSpPr>
            <p:spPr>
              <a:xfrm>
                <a:off x="4113" y="2520"/>
                <a:ext cx="44" cy="758"/>
              </a:xfrm>
              <a:custGeom>
                <a:avLst/>
                <a:gdLst>
                  <a:gd name="txL" fmla="*/ 0 w 147"/>
                  <a:gd name="txT" fmla="*/ 0 h 2524"/>
                  <a:gd name="txR" fmla="*/ 147 w 147"/>
                  <a:gd name="txB" fmla="*/ 2524 h 2524"/>
                </a:gdLst>
                <a:ahLst/>
                <a:cxnLst>
                  <a:cxn ang="0">
                    <a:pos x="0" y="0"/>
                  </a:cxn>
                  <a:cxn ang="0">
                    <a:pos x="0" y="0"/>
                  </a:cxn>
                  <a:cxn ang="0">
                    <a:pos x="0" y="0"/>
                  </a:cxn>
                  <a:cxn ang="0">
                    <a:pos x="0" y="0"/>
                  </a:cxn>
                  <a:cxn ang="0">
                    <a:pos x="0" y="0"/>
                  </a:cxn>
                  <a:cxn ang="0">
                    <a:pos x="0" y="0"/>
                  </a:cxn>
                  <a:cxn ang="0">
                    <a:pos x="0" y="0"/>
                  </a:cxn>
                </a:cxnLst>
                <a:rect l="txL" t="txT" r="txR" b="txB"/>
                <a:pathLst>
                  <a:path w="147" h="2524">
                    <a:moveTo>
                      <a:pt x="12" y="66"/>
                    </a:moveTo>
                    <a:lnTo>
                      <a:pt x="42" y="27"/>
                    </a:lnTo>
                    <a:lnTo>
                      <a:pt x="132" y="0"/>
                    </a:lnTo>
                    <a:lnTo>
                      <a:pt x="147" y="2486"/>
                    </a:lnTo>
                    <a:lnTo>
                      <a:pt x="12" y="2524"/>
                    </a:lnTo>
                    <a:lnTo>
                      <a:pt x="0" y="105"/>
                    </a:lnTo>
                    <a:lnTo>
                      <a:pt x="12" y="66"/>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103" name="Freeform 22"/>
              <p:cNvSpPr>
                <a:spLocks noChangeAspect="1"/>
              </p:cNvSpPr>
              <p:nvPr/>
            </p:nvSpPr>
            <p:spPr>
              <a:xfrm>
                <a:off x="3874" y="2873"/>
                <a:ext cx="265" cy="348"/>
              </a:xfrm>
              <a:custGeom>
                <a:avLst/>
                <a:gdLst>
                  <a:gd name="txL" fmla="*/ 0 w 884"/>
                  <a:gd name="txT" fmla="*/ 0 h 1159"/>
                  <a:gd name="txR" fmla="*/ 884 w 884"/>
                  <a:gd name="txB" fmla="*/ 1159 h 115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884" h="1159">
                    <a:moveTo>
                      <a:pt x="0" y="911"/>
                    </a:moveTo>
                    <a:cubicBezTo>
                      <a:pt x="21" y="897"/>
                      <a:pt x="41" y="883"/>
                      <a:pt x="62" y="869"/>
                    </a:cubicBezTo>
                    <a:cubicBezTo>
                      <a:pt x="80" y="857"/>
                      <a:pt x="82" y="807"/>
                      <a:pt x="82" y="807"/>
                    </a:cubicBezTo>
                    <a:cubicBezTo>
                      <a:pt x="64" y="735"/>
                      <a:pt x="82" y="664"/>
                      <a:pt x="72" y="590"/>
                    </a:cubicBezTo>
                    <a:cubicBezTo>
                      <a:pt x="75" y="555"/>
                      <a:pt x="77" y="520"/>
                      <a:pt x="82" y="486"/>
                    </a:cubicBezTo>
                    <a:cubicBezTo>
                      <a:pt x="87" y="453"/>
                      <a:pt x="98" y="454"/>
                      <a:pt x="113" y="424"/>
                    </a:cubicBezTo>
                    <a:cubicBezTo>
                      <a:pt x="134" y="382"/>
                      <a:pt x="150" y="339"/>
                      <a:pt x="175" y="300"/>
                    </a:cubicBezTo>
                    <a:cubicBezTo>
                      <a:pt x="201" y="202"/>
                      <a:pt x="201" y="100"/>
                      <a:pt x="207" y="0"/>
                    </a:cubicBezTo>
                    <a:cubicBezTo>
                      <a:pt x="246" y="60"/>
                      <a:pt x="237" y="115"/>
                      <a:pt x="248" y="186"/>
                    </a:cubicBezTo>
                    <a:cubicBezTo>
                      <a:pt x="263" y="286"/>
                      <a:pt x="285" y="382"/>
                      <a:pt x="341" y="466"/>
                    </a:cubicBezTo>
                    <a:cubicBezTo>
                      <a:pt x="367" y="504"/>
                      <a:pt x="370" y="524"/>
                      <a:pt x="413" y="538"/>
                    </a:cubicBezTo>
                    <a:cubicBezTo>
                      <a:pt x="459" y="529"/>
                      <a:pt x="494" y="514"/>
                      <a:pt x="538" y="528"/>
                    </a:cubicBezTo>
                    <a:cubicBezTo>
                      <a:pt x="599" y="568"/>
                      <a:pt x="627" y="589"/>
                      <a:pt x="693" y="611"/>
                    </a:cubicBezTo>
                    <a:cubicBezTo>
                      <a:pt x="716" y="619"/>
                      <a:pt x="755" y="652"/>
                      <a:pt x="755" y="652"/>
                    </a:cubicBezTo>
                    <a:cubicBezTo>
                      <a:pt x="788" y="756"/>
                      <a:pt x="736" y="604"/>
                      <a:pt x="786" y="714"/>
                    </a:cubicBezTo>
                    <a:cubicBezTo>
                      <a:pt x="808" y="762"/>
                      <a:pt x="832" y="820"/>
                      <a:pt x="848" y="869"/>
                    </a:cubicBezTo>
                    <a:cubicBezTo>
                      <a:pt x="851" y="879"/>
                      <a:pt x="855" y="890"/>
                      <a:pt x="858" y="900"/>
                    </a:cubicBezTo>
                    <a:cubicBezTo>
                      <a:pt x="862" y="910"/>
                      <a:pt x="865" y="921"/>
                      <a:pt x="869" y="931"/>
                    </a:cubicBezTo>
                    <a:cubicBezTo>
                      <a:pt x="872" y="941"/>
                      <a:pt x="879" y="962"/>
                      <a:pt x="879" y="962"/>
                    </a:cubicBezTo>
                    <a:cubicBezTo>
                      <a:pt x="860" y="1021"/>
                      <a:pt x="884" y="968"/>
                      <a:pt x="838" y="1014"/>
                    </a:cubicBezTo>
                    <a:cubicBezTo>
                      <a:pt x="829" y="1023"/>
                      <a:pt x="826" y="1037"/>
                      <a:pt x="817" y="1045"/>
                    </a:cubicBezTo>
                    <a:cubicBezTo>
                      <a:pt x="798" y="1061"/>
                      <a:pt x="776" y="1072"/>
                      <a:pt x="755" y="1086"/>
                    </a:cubicBezTo>
                    <a:cubicBezTo>
                      <a:pt x="745" y="1093"/>
                      <a:pt x="734" y="1100"/>
                      <a:pt x="724" y="1107"/>
                    </a:cubicBezTo>
                    <a:cubicBezTo>
                      <a:pt x="706" y="1119"/>
                      <a:pt x="662" y="1128"/>
                      <a:pt x="662" y="1128"/>
                    </a:cubicBezTo>
                    <a:cubicBezTo>
                      <a:pt x="566" y="1114"/>
                      <a:pt x="574" y="1109"/>
                      <a:pt x="455" y="1128"/>
                    </a:cubicBezTo>
                    <a:cubicBezTo>
                      <a:pt x="434" y="1131"/>
                      <a:pt x="414" y="1141"/>
                      <a:pt x="393" y="1148"/>
                    </a:cubicBezTo>
                    <a:cubicBezTo>
                      <a:pt x="383" y="1151"/>
                      <a:pt x="362" y="1159"/>
                      <a:pt x="362" y="1159"/>
                    </a:cubicBezTo>
                    <a:cubicBezTo>
                      <a:pt x="324" y="1155"/>
                      <a:pt x="286" y="1153"/>
                      <a:pt x="248" y="1148"/>
                    </a:cubicBezTo>
                    <a:cubicBezTo>
                      <a:pt x="180" y="1138"/>
                      <a:pt x="154" y="1068"/>
                      <a:pt x="103" y="1035"/>
                    </a:cubicBezTo>
                    <a:cubicBezTo>
                      <a:pt x="96" y="1025"/>
                      <a:pt x="91" y="1013"/>
                      <a:pt x="82" y="1004"/>
                    </a:cubicBezTo>
                    <a:cubicBezTo>
                      <a:pt x="73" y="995"/>
                      <a:pt x="59" y="992"/>
                      <a:pt x="51" y="983"/>
                    </a:cubicBezTo>
                    <a:cubicBezTo>
                      <a:pt x="35" y="964"/>
                      <a:pt x="24" y="942"/>
                      <a:pt x="10" y="921"/>
                    </a:cubicBezTo>
                    <a:cubicBezTo>
                      <a:pt x="7" y="917"/>
                      <a:pt x="3" y="914"/>
                      <a:pt x="0" y="911"/>
                    </a:cubicBezTo>
                    <a:close/>
                  </a:path>
                </a:pathLst>
              </a:custGeom>
              <a:solidFill>
                <a:srgbClr val="A50021">
                  <a:alpha val="100000"/>
                </a:srgbClr>
              </a:solidFill>
              <a:ln w="9525">
                <a:noFill/>
              </a:ln>
            </p:spPr>
            <p:txBody>
              <a:bodyPr/>
              <a:lstStyle/>
              <a:p>
                <a:endParaRPr lang="zh-CN" altLang="en-US"/>
              </a:p>
            </p:txBody>
          </p:sp>
          <p:sp>
            <p:nvSpPr>
              <p:cNvPr id="104" name="Freeform 23"/>
              <p:cNvSpPr>
                <a:spLocks noChangeAspect="1"/>
              </p:cNvSpPr>
              <p:nvPr/>
            </p:nvSpPr>
            <p:spPr>
              <a:xfrm>
                <a:off x="3680" y="2736"/>
                <a:ext cx="514" cy="547"/>
              </a:xfrm>
              <a:custGeom>
                <a:avLst/>
                <a:gdLst>
                  <a:gd name="txL" fmla="*/ 0 w 1682"/>
                  <a:gd name="txT" fmla="*/ 0 h 1521"/>
                  <a:gd name="txR" fmla="*/ 1682 w 1682"/>
                  <a:gd name="txB" fmla="*/ 1521 h 1521"/>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682" h="1521">
                    <a:moveTo>
                      <a:pt x="6" y="1272"/>
                    </a:moveTo>
                    <a:cubicBezTo>
                      <a:pt x="37" y="1252"/>
                      <a:pt x="68" y="1241"/>
                      <a:pt x="99" y="1221"/>
                    </a:cubicBezTo>
                    <a:cubicBezTo>
                      <a:pt x="122" y="1188"/>
                      <a:pt x="149" y="1161"/>
                      <a:pt x="172" y="1128"/>
                    </a:cubicBezTo>
                    <a:cubicBezTo>
                      <a:pt x="179" y="1107"/>
                      <a:pt x="185" y="1087"/>
                      <a:pt x="192" y="1066"/>
                    </a:cubicBezTo>
                    <a:cubicBezTo>
                      <a:pt x="195" y="1056"/>
                      <a:pt x="199" y="1045"/>
                      <a:pt x="203" y="1035"/>
                    </a:cubicBezTo>
                    <a:cubicBezTo>
                      <a:pt x="206" y="1025"/>
                      <a:pt x="213" y="1004"/>
                      <a:pt x="213" y="1004"/>
                    </a:cubicBezTo>
                    <a:cubicBezTo>
                      <a:pt x="227" y="899"/>
                      <a:pt x="209" y="800"/>
                      <a:pt x="223" y="693"/>
                    </a:cubicBezTo>
                    <a:cubicBezTo>
                      <a:pt x="229" y="646"/>
                      <a:pt x="247" y="657"/>
                      <a:pt x="296" y="641"/>
                    </a:cubicBezTo>
                    <a:cubicBezTo>
                      <a:pt x="306" y="638"/>
                      <a:pt x="327" y="631"/>
                      <a:pt x="327" y="631"/>
                    </a:cubicBezTo>
                    <a:cubicBezTo>
                      <a:pt x="369" y="645"/>
                      <a:pt x="385" y="662"/>
                      <a:pt x="399" y="704"/>
                    </a:cubicBezTo>
                    <a:cubicBezTo>
                      <a:pt x="396" y="714"/>
                      <a:pt x="389" y="724"/>
                      <a:pt x="389" y="735"/>
                    </a:cubicBezTo>
                    <a:cubicBezTo>
                      <a:pt x="389" y="776"/>
                      <a:pt x="388" y="819"/>
                      <a:pt x="399" y="859"/>
                    </a:cubicBezTo>
                    <a:cubicBezTo>
                      <a:pt x="412" y="909"/>
                      <a:pt x="517" y="907"/>
                      <a:pt x="544" y="910"/>
                    </a:cubicBezTo>
                    <a:cubicBezTo>
                      <a:pt x="558" y="931"/>
                      <a:pt x="572" y="951"/>
                      <a:pt x="586" y="972"/>
                    </a:cubicBezTo>
                    <a:cubicBezTo>
                      <a:pt x="592" y="981"/>
                      <a:pt x="589" y="995"/>
                      <a:pt x="596" y="1004"/>
                    </a:cubicBezTo>
                    <a:cubicBezTo>
                      <a:pt x="604" y="1014"/>
                      <a:pt x="617" y="1017"/>
                      <a:pt x="627" y="1024"/>
                    </a:cubicBezTo>
                    <a:cubicBezTo>
                      <a:pt x="660" y="1013"/>
                      <a:pt x="663" y="1019"/>
                      <a:pt x="679" y="983"/>
                    </a:cubicBezTo>
                    <a:cubicBezTo>
                      <a:pt x="688" y="963"/>
                      <a:pt x="699" y="921"/>
                      <a:pt x="699" y="921"/>
                    </a:cubicBezTo>
                    <a:cubicBezTo>
                      <a:pt x="703" y="821"/>
                      <a:pt x="701" y="721"/>
                      <a:pt x="710" y="621"/>
                    </a:cubicBezTo>
                    <a:cubicBezTo>
                      <a:pt x="716" y="555"/>
                      <a:pt x="766" y="499"/>
                      <a:pt x="782" y="435"/>
                    </a:cubicBezTo>
                    <a:cubicBezTo>
                      <a:pt x="788" y="335"/>
                      <a:pt x="784" y="265"/>
                      <a:pt x="813" y="176"/>
                    </a:cubicBezTo>
                    <a:cubicBezTo>
                      <a:pt x="820" y="93"/>
                      <a:pt x="801" y="43"/>
                      <a:pt x="865" y="0"/>
                    </a:cubicBezTo>
                    <a:cubicBezTo>
                      <a:pt x="921" y="18"/>
                      <a:pt x="918" y="47"/>
                      <a:pt x="927" y="104"/>
                    </a:cubicBezTo>
                    <a:cubicBezTo>
                      <a:pt x="930" y="169"/>
                      <a:pt x="933" y="235"/>
                      <a:pt x="937" y="300"/>
                    </a:cubicBezTo>
                    <a:cubicBezTo>
                      <a:pt x="944" y="404"/>
                      <a:pt x="937" y="501"/>
                      <a:pt x="1051" y="538"/>
                    </a:cubicBezTo>
                    <a:cubicBezTo>
                      <a:pt x="1085" y="561"/>
                      <a:pt x="1100" y="588"/>
                      <a:pt x="1134" y="610"/>
                    </a:cubicBezTo>
                    <a:cubicBezTo>
                      <a:pt x="1148" y="631"/>
                      <a:pt x="1161" y="652"/>
                      <a:pt x="1175" y="673"/>
                    </a:cubicBezTo>
                    <a:cubicBezTo>
                      <a:pt x="1182" y="683"/>
                      <a:pt x="1196" y="704"/>
                      <a:pt x="1196" y="704"/>
                    </a:cubicBezTo>
                    <a:cubicBezTo>
                      <a:pt x="1230" y="805"/>
                      <a:pt x="1196" y="734"/>
                      <a:pt x="1248" y="797"/>
                    </a:cubicBezTo>
                    <a:cubicBezTo>
                      <a:pt x="1284" y="840"/>
                      <a:pt x="1248" y="821"/>
                      <a:pt x="1299" y="838"/>
                    </a:cubicBezTo>
                    <a:cubicBezTo>
                      <a:pt x="1306" y="828"/>
                      <a:pt x="1316" y="819"/>
                      <a:pt x="1320" y="807"/>
                    </a:cubicBezTo>
                    <a:cubicBezTo>
                      <a:pt x="1326" y="790"/>
                      <a:pt x="1318" y="767"/>
                      <a:pt x="1330" y="755"/>
                    </a:cubicBezTo>
                    <a:cubicBezTo>
                      <a:pt x="1345" y="740"/>
                      <a:pt x="1392" y="735"/>
                      <a:pt x="1392" y="735"/>
                    </a:cubicBezTo>
                    <a:cubicBezTo>
                      <a:pt x="1420" y="740"/>
                      <a:pt x="1455" y="735"/>
                      <a:pt x="1475" y="755"/>
                    </a:cubicBezTo>
                    <a:cubicBezTo>
                      <a:pt x="1483" y="763"/>
                      <a:pt x="1481" y="776"/>
                      <a:pt x="1486" y="786"/>
                    </a:cubicBezTo>
                    <a:cubicBezTo>
                      <a:pt x="1491" y="797"/>
                      <a:pt x="1501" y="806"/>
                      <a:pt x="1506" y="817"/>
                    </a:cubicBezTo>
                    <a:cubicBezTo>
                      <a:pt x="1515" y="837"/>
                      <a:pt x="1527" y="879"/>
                      <a:pt x="1527" y="879"/>
                    </a:cubicBezTo>
                    <a:cubicBezTo>
                      <a:pt x="1531" y="922"/>
                      <a:pt x="1526" y="981"/>
                      <a:pt x="1548" y="1024"/>
                    </a:cubicBezTo>
                    <a:cubicBezTo>
                      <a:pt x="1564" y="1057"/>
                      <a:pt x="1630" y="1097"/>
                      <a:pt x="1630" y="1097"/>
                    </a:cubicBezTo>
                    <a:cubicBezTo>
                      <a:pt x="1678" y="1168"/>
                      <a:pt x="1664" y="1135"/>
                      <a:pt x="1682" y="1190"/>
                    </a:cubicBezTo>
                    <a:cubicBezTo>
                      <a:pt x="1587" y="1253"/>
                      <a:pt x="1576" y="1238"/>
                      <a:pt x="1444" y="1252"/>
                    </a:cubicBezTo>
                    <a:cubicBezTo>
                      <a:pt x="1346" y="1262"/>
                      <a:pt x="1254" y="1276"/>
                      <a:pt x="1155" y="1283"/>
                    </a:cubicBezTo>
                    <a:cubicBezTo>
                      <a:pt x="1113" y="1290"/>
                      <a:pt x="1069" y="1287"/>
                      <a:pt x="1030" y="1303"/>
                    </a:cubicBezTo>
                    <a:cubicBezTo>
                      <a:pt x="960" y="1332"/>
                      <a:pt x="894" y="1372"/>
                      <a:pt x="824" y="1397"/>
                    </a:cubicBezTo>
                    <a:cubicBezTo>
                      <a:pt x="737" y="1461"/>
                      <a:pt x="641" y="1502"/>
                      <a:pt x="534" y="1521"/>
                    </a:cubicBezTo>
                    <a:cubicBezTo>
                      <a:pt x="457" y="1514"/>
                      <a:pt x="381" y="1508"/>
                      <a:pt x="306" y="1490"/>
                    </a:cubicBezTo>
                    <a:cubicBezTo>
                      <a:pt x="231" y="1439"/>
                      <a:pt x="266" y="1459"/>
                      <a:pt x="203" y="1428"/>
                    </a:cubicBezTo>
                    <a:cubicBezTo>
                      <a:pt x="169" y="1394"/>
                      <a:pt x="138" y="1382"/>
                      <a:pt x="99" y="1355"/>
                    </a:cubicBezTo>
                    <a:cubicBezTo>
                      <a:pt x="32" y="1307"/>
                      <a:pt x="103" y="1335"/>
                      <a:pt x="37" y="1314"/>
                    </a:cubicBezTo>
                    <a:cubicBezTo>
                      <a:pt x="0" y="1289"/>
                      <a:pt x="6" y="1305"/>
                      <a:pt x="6" y="1272"/>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105" name="Freeform 24"/>
              <p:cNvSpPr>
                <a:spLocks noChangeAspect="1"/>
              </p:cNvSpPr>
              <p:nvPr/>
            </p:nvSpPr>
            <p:spPr>
              <a:xfrm>
                <a:off x="3561" y="3124"/>
                <a:ext cx="96" cy="153"/>
              </a:xfrm>
              <a:custGeom>
                <a:avLst/>
                <a:gdLst>
                  <a:gd name="txL" fmla="*/ 0 w 323"/>
                  <a:gd name="txT" fmla="*/ 0 h 290"/>
                  <a:gd name="txR" fmla="*/ 323 w 323"/>
                  <a:gd name="txB" fmla="*/ 290 h 290"/>
                </a:gdLst>
                <a:ahLst/>
                <a:cxnLst>
                  <a:cxn ang="0">
                    <a:pos x="0" y="1"/>
                  </a:cxn>
                  <a:cxn ang="0">
                    <a:pos x="0" y="1"/>
                  </a:cxn>
                  <a:cxn ang="0">
                    <a:pos x="0" y="1"/>
                  </a:cxn>
                  <a:cxn ang="0">
                    <a:pos x="0" y="0"/>
                  </a:cxn>
                  <a:cxn ang="0">
                    <a:pos x="0" y="1"/>
                  </a:cxn>
                  <a:cxn ang="0">
                    <a:pos x="0" y="1"/>
                  </a:cxn>
                  <a:cxn ang="0">
                    <a:pos x="0" y="1"/>
                  </a:cxn>
                  <a:cxn ang="0">
                    <a:pos x="0" y="1"/>
                  </a:cxn>
                  <a:cxn ang="0">
                    <a:pos x="0" y="1"/>
                  </a:cxn>
                  <a:cxn ang="0">
                    <a:pos x="0" y="1"/>
                  </a:cxn>
                  <a:cxn ang="0">
                    <a:pos x="0" y="1"/>
                  </a:cxn>
                  <a:cxn ang="0">
                    <a:pos x="0" y="1"/>
                  </a:cxn>
                  <a:cxn ang="0">
                    <a:pos x="0" y="1"/>
                  </a:cxn>
                </a:cxnLst>
                <a:rect l="txL" t="txT" r="txR" b="txB"/>
                <a:pathLst>
                  <a:path w="323" h="290">
                    <a:moveTo>
                      <a:pt x="0" y="259"/>
                    </a:moveTo>
                    <a:cubicBezTo>
                      <a:pt x="58" y="220"/>
                      <a:pt x="12" y="260"/>
                      <a:pt x="41" y="207"/>
                    </a:cubicBezTo>
                    <a:cubicBezTo>
                      <a:pt x="81" y="135"/>
                      <a:pt x="77" y="169"/>
                      <a:pt x="93" y="114"/>
                    </a:cubicBezTo>
                    <a:cubicBezTo>
                      <a:pt x="109" y="59"/>
                      <a:pt x="105" y="21"/>
                      <a:pt x="165" y="0"/>
                    </a:cubicBezTo>
                    <a:cubicBezTo>
                      <a:pt x="186" y="4"/>
                      <a:pt x="208" y="2"/>
                      <a:pt x="227" y="11"/>
                    </a:cubicBezTo>
                    <a:cubicBezTo>
                      <a:pt x="248" y="22"/>
                      <a:pt x="266" y="85"/>
                      <a:pt x="279" y="104"/>
                    </a:cubicBezTo>
                    <a:cubicBezTo>
                      <a:pt x="282" y="114"/>
                      <a:pt x="282" y="126"/>
                      <a:pt x="289" y="135"/>
                    </a:cubicBezTo>
                    <a:cubicBezTo>
                      <a:pt x="297" y="145"/>
                      <a:pt x="317" y="144"/>
                      <a:pt x="320" y="156"/>
                    </a:cubicBezTo>
                    <a:cubicBezTo>
                      <a:pt x="323" y="168"/>
                      <a:pt x="309" y="179"/>
                      <a:pt x="300" y="187"/>
                    </a:cubicBezTo>
                    <a:cubicBezTo>
                      <a:pt x="281" y="203"/>
                      <a:pt x="259" y="214"/>
                      <a:pt x="238" y="228"/>
                    </a:cubicBezTo>
                    <a:cubicBezTo>
                      <a:pt x="206" y="249"/>
                      <a:pt x="149" y="250"/>
                      <a:pt x="114" y="259"/>
                    </a:cubicBezTo>
                    <a:cubicBezTo>
                      <a:pt x="98" y="263"/>
                      <a:pt x="20" y="290"/>
                      <a:pt x="20" y="290"/>
                    </a:cubicBezTo>
                    <a:cubicBezTo>
                      <a:pt x="13" y="280"/>
                      <a:pt x="7" y="269"/>
                      <a:pt x="0" y="259"/>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106" name="Freeform 25"/>
              <p:cNvSpPr>
                <a:spLocks noChangeAspect="1"/>
              </p:cNvSpPr>
              <p:nvPr/>
            </p:nvSpPr>
            <p:spPr>
              <a:xfrm>
                <a:off x="3765" y="2814"/>
                <a:ext cx="19" cy="90"/>
              </a:xfrm>
              <a:custGeom>
                <a:avLst/>
                <a:gdLst>
                  <a:gd name="txL" fmla="*/ 0 w 62"/>
                  <a:gd name="txT" fmla="*/ 0 h 228"/>
                  <a:gd name="txR" fmla="*/ 62 w 62"/>
                  <a:gd name="txB" fmla="*/ 228 h 228"/>
                </a:gdLst>
                <a:ahLst/>
                <a:cxnLst>
                  <a:cxn ang="0">
                    <a:pos x="0" y="0"/>
                  </a:cxn>
                  <a:cxn ang="0">
                    <a:pos x="0" y="0"/>
                  </a:cxn>
                  <a:cxn ang="0">
                    <a:pos x="0" y="0"/>
                  </a:cxn>
                  <a:cxn ang="0">
                    <a:pos x="0" y="0"/>
                  </a:cxn>
                  <a:cxn ang="0">
                    <a:pos x="0" y="0"/>
                  </a:cxn>
                  <a:cxn ang="0">
                    <a:pos x="0" y="0"/>
                  </a:cxn>
                  <a:cxn ang="0">
                    <a:pos x="0" y="0"/>
                  </a:cxn>
                </a:cxnLst>
                <a:rect l="txL" t="txT" r="txR" b="txB"/>
                <a:pathLst>
                  <a:path w="62" h="228">
                    <a:moveTo>
                      <a:pt x="31" y="0"/>
                    </a:moveTo>
                    <a:cubicBezTo>
                      <a:pt x="24" y="21"/>
                      <a:pt x="17" y="41"/>
                      <a:pt x="10" y="62"/>
                    </a:cubicBezTo>
                    <a:cubicBezTo>
                      <a:pt x="7" y="72"/>
                      <a:pt x="0" y="93"/>
                      <a:pt x="0" y="93"/>
                    </a:cubicBezTo>
                    <a:cubicBezTo>
                      <a:pt x="3" y="117"/>
                      <a:pt x="5" y="142"/>
                      <a:pt x="10" y="166"/>
                    </a:cubicBezTo>
                    <a:cubicBezTo>
                      <a:pt x="15" y="187"/>
                      <a:pt x="31" y="228"/>
                      <a:pt x="31" y="228"/>
                    </a:cubicBezTo>
                    <a:cubicBezTo>
                      <a:pt x="40" y="214"/>
                      <a:pt x="62" y="185"/>
                      <a:pt x="62" y="166"/>
                    </a:cubicBezTo>
                    <a:cubicBezTo>
                      <a:pt x="62" y="105"/>
                      <a:pt x="31" y="58"/>
                      <a:pt x="31" y="0"/>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107" name="Freeform 26"/>
              <p:cNvSpPr>
                <a:spLocks noChangeAspect="1"/>
              </p:cNvSpPr>
              <p:nvPr/>
            </p:nvSpPr>
            <p:spPr>
              <a:xfrm>
                <a:off x="4095" y="2870"/>
                <a:ext cx="36" cy="93"/>
              </a:xfrm>
              <a:custGeom>
                <a:avLst/>
                <a:gdLst>
                  <a:gd name="txL" fmla="*/ 0 w 129"/>
                  <a:gd name="txT" fmla="*/ 0 h 217"/>
                  <a:gd name="txR" fmla="*/ 129 w 129"/>
                  <a:gd name="txB" fmla="*/ 217 h 217"/>
                </a:gdLst>
                <a:ahLst/>
                <a:cxnLst>
                  <a:cxn ang="0">
                    <a:pos x="0" y="0"/>
                  </a:cxn>
                  <a:cxn ang="0">
                    <a:pos x="0" y="0"/>
                  </a:cxn>
                  <a:cxn ang="0">
                    <a:pos x="0" y="0"/>
                  </a:cxn>
                </a:cxnLst>
                <a:rect l="txL" t="txT" r="txR" b="txB"/>
                <a:pathLst>
                  <a:path w="129" h="217">
                    <a:moveTo>
                      <a:pt x="39" y="10"/>
                    </a:moveTo>
                    <a:cubicBezTo>
                      <a:pt x="0" y="132"/>
                      <a:pt x="3" y="0"/>
                      <a:pt x="19" y="217"/>
                    </a:cubicBezTo>
                    <a:cubicBezTo>
                      <a:pt x="129" y="181"/>
                      <a:pt x="39" y="86"/>
                      <a:pt x="39" y="10"/>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108" name="Freeform 27"/>
              <p:cNvSpPr>
                <a:spLocks noChangeAspect="1"/>
              </p:cNvSpPr>
              <p:nvPr/>
            </p:nvSpPr>
            <p:spPr>
              <a:xfrm>
                <a:off x="3407" y="2983"/>
                <a:ext cx="1024" cy="631"/>
              </a:xfrm>
              <a:custGeom>
                <a:avLst/>
                <a:gdLst>
                  <a:gd name="txL" fmla="*/ 0 w 3414"/>
                  <a:gd name="txT" fmla="*/ 0 h 2104"/>
                  <a:gd name="txR" fmla="*/ 3414 w 3414"/>
                  <a:gd name="txB" fmla="*/ 2104 h 210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2104">
                    <a:moveTo>
                      <a:pt x="637" y="862"/>
                    </a:moveTo>
                    <a:cubicBezTo>
                      <a:pt x="577" y="919"/>
                      <a:pt x="462" y="875"/>
                      <a:pt x="433" y="1085"/>
                    </a:cubicBezTo>
                    <a:cubicBezTo>
                      <a:pt x="413" y="1175"/>
                      <a:pt x="377" y="1246"/>
                      <a:pt x="294" y="1342"/>
                    </a:cubicBezTo>
                    <a:cubicBezTo>
                      <a:pt x="247" y="1411"/>
                      <a:pt x="176" y="1459"/>
                      <a:pt x="154" y="1496"/>
                    </a:cubicBezTo>
                    <a:cubicBezTo>
                      <a:pt x="113" y="1545"/>
                      <a:pt x="17" y="1609"/>
                      <a:pt x="5" y="1638"/>
                    </a:cubicBezTo>
                    <a:cubicBezTo>
                      <a:pt x="0" y="1670"/>
                      <a:pt x="68" y="1655"/>
                      <a:pt x="110" y="1671"/>
                    </a:cubicBezTo>
                    <a:cubicBezTo>
                      <a:pt x="154" y="1690"/>
                      <a:pt x="211" y="1700"/>
                      <a:pt x="257" y="1711"/>
                    </a:cubicBezTo>
                    <a:cubicBezTo>
                      <a:pt x="329" y="1763"/>
                      <a:pt x="419" y="1771"/>
                      <a:pt x="503" y="1790"/>
                    </a:cubicBezTo>
                    <a:cubicBezTo>
                      <a:pt x="583" y="1807"/>
                      <a:pt x="648" y="1818"/>
                      <a:pt x="729" y="1829"/>
                    </a:cubicBezTo>
                    <a:cubicBezTo>
                      <a:pt x="791" y="1854"/>
                      <a:pt x="951" y="1890"/>
                      <a:pt x="1015" y="1908"/>
                    </a:cubicBezTo>
                    <a:cubicBezTo>
                      <a:pt x="1175" y="1943"/>
                      <a:pt x="1499" y="2087"/>
                      <a:pt x="1654" y="2104"/>
                    </a:cubicBezTo>
                    <a:cubicBezTo>
                      <a:pt x="1683" y="2084"/>
                      <a:pt x="1820" y="1999"/>
                      <a:pt x="1851" y="1986"/>
                    </a:cubicBezTo>
                    <a:cubicBezTo>
                      <a:pt x="1910" y="1956"/>
                      <a:pt x="1997" y="1903"/>
                      <a:pt x="2077" y="1858"/>
                    </a:cubicBezTo>
                    <a:cubicBezTo>
                      <a:pt x="2092" y="1848"/>
                      <a:pt x="2348" y="1693"/>
                      <a:pt x="2362" y="1681"/>
                    </a:cubicBezTo>
                    <a:cubicBezTo>
                      <a:pt x="2526" y="1511"/>
                      <a:pt x="2540" y="1571"/>
                      <a:pt x="2717" y="1342"/>
                    </a:cubicBezTo>
                    <a:cubicBezTo>
                      <a:pt x="2827" y="1212"/>
                      <a:pt x="2910" y="1121"/>
                      <a:pt x="2979" y="1018"/>
                    </a:cubicBezTo>
                    <a:cubicBezTo>
                      <a:pt x="3047" y="914"/>
                      <a:pt x="3079" y="838"/>
                      <a:pt x="3127" y="722"/>
                    </a:cubicBezTo>
                    <a:cubicBezTo>
                      <a:pt x="3218" y="541"/>
                      <a:pt x="3227" y="431"/>
                      <a:pt x="3267" y="324"/>
                    </a:cubicBezTo>
                    <a:cubicBezTo>
                      <a:pt x="3307" y="217"/>
                      <a:pt x="3414" y="78"/>
                      <a:pt x="3365" y="78"/>
                    </a:cubicBezTo>
                    <a:cubicBezTo>
                      <a:pt x="3342" y="0"/>
                      <a:pt x="3087" y="236"/>
                      <a:pt x="2972" y="324"/>
                    </a:cubicBezTo>
                    <a:cubicBezTo>
                      <a:pt x="2857" y="412"/>
                      <a:pt x="2745" y="566"/>
                      <a:pt x="2677" y="609"/>
                    </a:cubicBezTo>
                    <a:cubicBezTo>
                      <a:pt x="2600" y="642"/>
                      <a:pt x="2611" y="590"/>
                      <a:pt x="2563" y="580"/>
                    </a:cubicBezTo>
                    <a:cubicBezTo>
                      <a:pt x="2533" y="576"/>
                      <a:pt x="2526" y="588"/>
                      <a:pt x="2497" y="583"/>
                    </a:cubicBezTo>
                    <a:cubicBezTo>
                      <a:pt x="2468" y="578"/>
                      <a:pt x="2422" y="540"/>
                      <a:pt x="2389" y="550"/>
                    </a:cubicBezTo>
                    <a:cubicBezTo>
                      <a:pt x="2341" y="556"/>
                      <a:pt x="2332" y="668"/>
                      <a:pt x="2296" y="646"/>
                    </a:cubicBezTo>
                    <a:cubicBezTo>
                      <a:pt x="2260" y="624"/>
                      <a:pt x="2201" y="440"/>
                      <a:pt x="2170" y="415"/>
                    </a:cubicBezTo>
                    <a:cubicBezTo>
                      <a:pt x="2139" y="390"/>
                      <a:pt x="2131" y="463"/>
                      <a:pt x="2110" y="496"/>
                    </a:cubicBezTo>
                    <a:cubicBezTo>
                      <a:pt x="2089" y="529"/>
                      <a:pt x="2072" y="605"/>
                      <a:pt x="2044" y="610"/>
                    </a:cubicBezTo>
                    <a:cubicBezTo>
                      <a:pt x="2016" y="615"/>
                      <a:pt x="1965" y="540"/>
                      <a:pt x="1939" y="526"/>
                    </a:cubicBezTo>
                    <a:cubicBezTo>
                      <a:pt x="1913" y="512"/>
                      <a:pt x="1903" y="494"/>
                      <a:pt x="1885" y="526"/>
                    </a:cubicBezTo>
                    <a:cubicBezTo>
                      <a:pt x="1867" y="558"/>
                      <a:pt x="1870" y="711"/>
                      <a:pt x="1828" y="718"/>
                    </a:cubicBezTo>
                    <a:cubicBezTo>
                      <a:pt x="1786" y="725"/>
                      <a:pt x="1680" y="594"/>
                      <a:pt x="1633" y="568"/>
                    </a:cubicBezTo>
                    <a:cubicBezTo>
                      <a:pt x="1586" y="542"/>
                      <a:pt x="1570" y="519"/>
                      <a:pt x="1543" y="559"/>
                    </a:cubicBezTo>
                    <a:cubicBezTo>
                      <a:pt x="1516" y="599"/>
                      <a:pt x="1513" y="809"/>
                      <a:pt x="1471" y="811"/>
                    </a:cubicBezTo>
                    <a:cubicBezTo>
                      <a:pt x="1429" y="813"/>
                      <a:pt x="1345" y="582"/>
                      <a:pt x="1291" y="571"/>
                    </a:cubicBezTo>
                    <a:cubicBezTo>
                      <a:pt x="1237" y="560"/>
                      <a:pt x="1192" y="726"/>
                      <a:pt x="1147" y="742"/>
                    </a:cubicBezTo>
                    <a:cubicBezTo>
                      <a:pt x="1102" y="758"/>
                      <a:pt x="1063" y="674"/>
                      <a:pt x="1018" y="667"/>
                    </a:cubicBezTo>
                    <a:cubicBezTo>
                      <a:pt x="973" y="660"/>
                      <a:pt x="917" y="677"/>
                      <a:pt x="874" y="697"/>
                    </a:cubicBezTo>
                    <a:cubicBezTo>
                      <a:pt x="831" y="717"/>
                      <a:pt x="796" y="762"/>
                      <a:pt x="757" y="790"/>
                    </a:cubicBezTo>
                    <a:cubicBezTo>
                      <a:pt x="718" y="818"/>
                      <a:pt x="661" y="865"/>
                      <a:pt x="637" y="862"/>
                    </a:cubicBezTo>
                    <a:close/>
                  </a:path>
                </a:pathLst>
              </a:custGeom>
              <a:solidFill>
                <a:srgbClr val="FF0000">
                  <a:alpha val="100000"/>
                </a:srgbClr>
              </a:solidFill>
              <a:ln w="9525">
                <a:noFill/>
              </a:ln>
            </p:spPr>
            <p:txBody>
              <a:bodyPr/>
              <a:lstStyle/>
              <a:p>
                <a:endParaRPr lang="zh-CN" altLang="en-US"/>
              </a:p>
            </p:txBody>
          </p:sp>
          <p:sp>
            <p:nvSpPr>
              <p:cNvPr id="109" name="Freeform 28"/>
              <p:cNvSpPr>
                <a:spLocks noChangeAspect="1"/>
              </p:cNvSpPr>
              <p:nvPr/>
            </p:nvSpPr>
            <p:spPr>
              <a:xfrm>
                <a:off x="3406" y="2501"/>
                <a:ext cx="1024" cy="1113"/>
              </a:xfrm>
              <a:custGeom>
                <a:avLst/>
                <a:gdLst>
                  <a:gd name="txL" fmla="*/ 0 w 3414"/>
                  <a:gd name="txT" fmla="*/ 0 h 3709"/>
                  <a:gd name="txR" fmla="*/ 3414 w 3414"/>
                  <a:gd name="txB" fmla="*/ 3709 h 370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3709">
                    <a:moveTo>
                      <a:pt x="331" y="0"/>
                    </a:moveTo>
                    <a:cubicBezTo>
                      <a:pt x="352" y="385"/>
                      <a:pt x="341" y="229"/>
                      <a:pt x="359" y="468"/>
                    </a:cubicBezTo>
                    <a:cubicBezTo>
                      <a:pt x="369" y="831"/>
                      <a:pt x="346" y="1205"/>
                      <a:pt x="406" y="1565"/>
                    </a:cubicBezTo>
                    <a:cubicBezTo>
                      <a:pt x="411" y="1759"/>
                      <a:pt x="425" y="1906"/>
                      <a:pt x="443" y="2089"/>
                    </a:cubicBezTo>
                    <a:cubicBezTo>
                      <a:pt x="462" y="2691"/>
                      <a:pt x="462" y="2480"/>
                      <a:pt x="433" y="2690"/>
                    </a:cubicBezTo>
                    <a:cubicBezTo>
                      <a:pt x="413" y="2780"/>
                      <a:pt x="377" y="2851"/>
                      <a:pt x="294" y="2947"/>
                    </a:cubicBezTo>
                    <a:cubicBezTo>
                      <a:pt x="247" y="3016"/>
                      <a:pt x="176" y="3064"/>
                      <a:pt x="154" y="3101"/>
                    </a:cubicBezTo>
                    <a:cubicBezTo>
                      <a:pt x="113" y="3150"/>
                      <a:pt x="17" y="3214"/>
                      <a:pt x="5" y="3243"/>
                    </a:cubicBezTo>
                    <a:cubicBezTo>
                      <a:pt x="0" y="3275"/>
                      <a:pt x="68" y="3260"/>
                      <a:pt x="110" y="3276"/>
                    </a:cubicBezTo>
                    <a:cubicBezTo>
                      <a:pt x="154" y="3295"/>
                      <a:pt x="211" y="3305"/>
                      <a:pt x="257" y="3316"/>
                    </a:cubicBezTo>
                    <a:cubicBezTo>
                      <a:pt x="329" y="3368"/>
                      <a:pt x="419" y="3376"/>
                      <a:pt x="503" y="3395"/>
                    </a:cubicBezTo>
                    <a:cubicBezTo>
                      <a:pt x="583" y="3412"/>
                      <a:pt x="648" y="3423"/>
                      <a:pt x="729" y="3434"/>
                    </a:cubicBezTo>
                    <a:cubicBezTo>
                      <a:pt x="791" y="3459"/>
                      <a:pt x="951" y="3495"/>
                      <a:pt x="1015" y="3513"/>
                    </a:cubicBezTo>
                    <a:cubicBezTo>
                      <a:pt x="1175" y="3548"/>
                      <a:pt x="1499" y="3692"/>
                      <a:pt x="1654" y="3709"/>
                    </a:cubicBezTo>
                    <a:cubicBezTo>
                      <a:pt x="1683" y="3689"/>
                      <a:pt x="1820" y="3604"/>
                      <a:pt x="1851" y="3591"/>
                    </a:cubicBezTo>
                    <a:cubicBezTo>
                      <a:pt x="1910" y="3561"/>
                      <a:pt x="1997" y="3508"/>
                      <a:pt x="2077" y="3463"/>
                    </a:cubicBezTo>
                    <a:cubicBezTo>
                      <a:pt x="2092" y="3453"/>
                      <a:pt x="2348" y="3298"/>
                      <a:pt x="2362" y="3286"/>
                    </a:cubicBezTo>
                    <a:cubicBezTo>
                      <a:pt x="2526" y="3116"/>
                      <a:pt x="2540" y="3176"/>
                      <a:pt x="2717" y="2947"/>
                    </a:cubicBezTo>
                    <a:cubicBezTo>
                      <a:pt x="2827" y="2817"/>
                      <a:pt x="2910" y="2726"/>
                      <a:pt x="2979" y="2623"/>
                    </a:cubicBezTo>
                    <a:cubicBezTo>
                      <a:pt x="3047" y="2519"/>
                      <a:pt x="3079" y="2443"/>
                      <a:pt x="3127" y="2327"/>
                    </a:cubicBezTo>
                    <a:cubicBezTo>
                      <a:pt x="3218" y="2146"/>
                      <a:pt x="3227" y="2036"/>
                      <a:pt x="3267" y="1929"/>
                    </a:cubicBezTo>
                    <a:cubicBezTo>
                      <a:pt x="3307" y="1822"/>
                      <a:pt x="3414" y="1683"/>
                      <a:pt x="3365" y="1683"/>
                    </a:cubicBezTo>
                    <a:cubicBezTo>
                      <a:pt x="3342" y="1605"/>
                      <a:pt x="3087" y="1841"/>
                      <a:pt x="2972" y="1929"/>
                    </a:cubicBezTo>
                    <a:cubicBezTo>
                      <a:pt x="2857" y="2017"/>
                      <a:pt x="2732" y="2221"/>
                      <a:pt x="2677" y="2214"/>
                    </a:cubicBezTo>
                    <a:cubicBezTo>
                      <a:pt x="2572" y="2214"/>
                      <a:pt x="2659" y="2138"/>
                      <a:pt x="2642" y="1888"/>
                    </a:cubicBezTo>
                    <a:cubicBezTo>
                      <a:pt x="2634" y="1573"/>
                      <a:pt x="2671" y="1000"/>
                      <a:pt x="2661" y="744"/>
                    </a:cubicBezTo>
                    <a:cubicBezTo>
                      <a:pt x="2648" y="452"/>
                      <a:pt x="2666" y="234"/>
                      <a:pt x="2623" y="124"/>
                    </a:cubicBezTo>
                    <a:cubicBezTo>
                      <a:pt x="2580" y="14"/>
                      <a:pt x="2450" y="71"/>
                      <a:pt x="2401" y="82"/>
                    </a:cubicBezTo>
                    <a:cubicBezTo>
                      <a:pt x="2352" y="104"/>
                      <a:pt x="2361" y="182"/>
                      <a:pt x="2329" y="190"/>
                    </a:cubicBezTo>
                    <a:cubicBezTo>
                      <a:pt x="2283" y="221"/>
                      <a:pt x="2265" y="106"/>
                      <a:pt x="2206" y="97"/>
                    </a:cubicBezTo>
                    <a:cubicBezTo>
                      <a:pt x="2155" y="94"/>
                      <a:pt x="2035" y="95"/>
                      <a:pt x="1981" y="91"/>
                    </a:cubicBezTo>
                    <a:cubicBezTo>
                      <a:pt x="1953" y="94"/>
                      <a:pt x="1872" y="86"/>
                      <a:pt x="1840" y="103"/>
                    </a:cubicBezTo>
                    <a:cubicBezTo>
                      <a:pt x="1789" y="130"/>
                      <a:pt x="1829" y="151"/>
                      <a:pt x="1771" y="169"/>
                    </a:cubicBezTo>
                    <a:cubicBezTo>
                      <a:pt x="1744" y="166"/>
                      <a:pt x="1700" y="121"/>
                      <a:pt x="1672" y="106"/>
                    </a:cubicBezTo>
                    <a:cubicBezTo>
                      <a:pt x="1598" y="99"/>
                      <a:pt x="1364" y="98"/>
                      <a:pt x="1294" y="109"/>
                    </a:cubicBezTo>
                    <a:cubicBezTo>
                      <a:pt x="1244" y="116"/>
                      <a:pt x="1246" y="201"/>
                      <a:pt x="1216" y="202"/>
                    </a:cubicBezTo>
                    <a:cubicBezTo>
                      <a:pt x="1189" y="203"/>
                      <a:pt x="1186" y="142"/>
                      <a:pt x="1132" y="112"/>
                    </a:cubicBezTo>
                    <a:cubicBezTo>
                      <a:pt x="1085" y="91"/>
                      <a:pt x="806" y="109"/>
                      <a:pt x="757" y="97"/>
                    </a:cubicBezTo>
                    <a:cubicBezTo>
                      <a:pt x="652" y="106"/>
                      <a:pt x="744" y="130"/>
                      <a:pt x="664" y="184"/>
                    </a:cubicBezTo>
                    <a:cubicBezTo>
                      <a:pt x="648" y="194"/>
                      <a:pt x="598" y="124"/>
                      <a:pt x="598" y="124"/>
                    </a:cubicBezTo>
                    <a:cubicBezTo>
                      <a:pt x="596" y="124"/>
                      <a:pt x="532" y="113"/>
                      <a:pt x="520" y="103"/>
                    </a:cubicBezTo>
                    <a:cubicBezTo>
                      <a:pt x="460" y="82"/>
                      <a:pt x="529" y="101"/>
                      <a:pt x="415" y="60"/>
                    </a:cubicBezTo>
                    <a:cubicBezTo>
                      <a:pt x="377" y="46"/>
                      <a:pt x="359" y="29"/>
                      <a:pt x="331" y="0"/>
                    </a:cubicBezTo>
                    <a:close/>
                  </a:path>
                </a:pathLst>
              </a:custGeom>
              <a:noFill/>
              <a:ln w="12700" cap="flat" cmpd="sng">
                <a:solidFill>
                  <a:schemeClr val="bg1">
                    <a:alpha val="100000"/>
                  </a:schemeClr>
                </a:solidFill>
                <a:prstDash val="solid"/>
                <a:round/>
                <a:headEnd type="none" w="med" len="med"/>
                <a:tailEnd type="none" w="med" len="med"/>
              </a:ln>
            </p:spPr>
            <p:txBody>
              <a:bodyPr/>
              <a:lstStyle/>
              <a:p>
                <a:endParaRPr lang="zh-CN" altLang="en-US"/>
              </a:p>
            </p:txBody>
          </p:sp>
        </p:grpSp>
        <p:pic>
          <p:nvPicPr>
            <p:cNvPr id="14" name="Picture 30" descr="grade B copy"/>
            <p:cNvPicPr>
              <a:picLocks noChangeAspect="1"/>
            </p:cNvPicPr>
            <p:nvPr/>
          </p:nvPicPr>
          <p:blipFill>
            <a:blip r:embed="rId4"/>
            <a:stretch>
              <a:fillRect/>
            </a:stretch>
          </p:blipFill>
          <p:spPr>
            <a:xfrm>
              <a:off x="2357422" y="4143380"/>
              <a:ext cx="1336099" cy="1404365"/>
            </a:xfrm>
            <a:prstGeom prst="rect">
              <a:avLst/>
            </a:prstGeom>
            <a:noFill/>
            <a:ln w="9525" cap="flat" cmpd="sng">
              <a:solidFill>
                <a:schemeClr val="tx1"/>
              </a:solidFill>
              <a:prstDash val="solid"/>
              <a:miter/>
              <a:headEnd type="none" w="med" len="med"/>
              <a:tailEnd type="none" w="med" len="med"/>
            </a:ln>
          </p:spPr>
        </p:pic>
        <p:grpSp>
          <p:nvGrpSpPr>
            <p:cNvPr id="4" name="Group 31"/>
            <p:cNvGrpSpPr/>
            <p:nvPr/>
          </p:nvGrpSpPr>
          <p:grpSpPr>
            <a:xfrm>
              <a:off x="3714744" y="4071942"/>
              <a:ext cx="843683" cy="974524"/>
              <a:chOff x="3379" y="971"/>
              <a:chExt cx="1072" cy="1154"/>
            </a:xfrm>
          </p:grpSpPr>
          <p:sp>
            <p:nvSpPr>
              <p:cNvPr id="66" name="Freeform 32"/>
              <p:cNvSpPr>
                <a:spLocks noChangeAspect="1"/>
              </p:cNvSpPr>
              <p:nvPr/>
            </p:nvSpPr>
            <p:spPr>
              <a:xfrm>
                <a:off x="3379" y="971"/>
                <a:ext cx="1072" cy="1154"/>
              </a:xfrm>
              <a:custGeom>
                <a:avLst/>
                <a:gdLst>
                  <a:gd name="txL" fmla="*/ 0 w 3573"/>
                  <a:gd name="txT" fmla="*/ 0 h 3845"/>
                  <a:gd name="txR" fmla="*/ 3573 w 3573"/>
                  <a:gd name="txB" fmla="*/ 3845 h 384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573" h="3845">
                    <a:moveTo>
                      <a:pt x="349" y="0"/>
                    </a:moveTo>
                    <a:cubicBezTo>
                      <a:pt x="371" y="397"/>
                      <a:pt x="360" y="236"/>
                      <a:pt x="379" y="482"/>
                    </a:cubicBezTo>
                    <a:cubicBezTo>
                      <a:pt x="389" y="857"/>
                      <a:pt x="365" y="1242"/>
                      <a:pt x="428" y="1613"/>
                    </a:cubicBezTo>
                    <a:cubicBezTo>
                      <a:pt x="434" y="1813"/>
                      <a:pt x="448" y="1965"/>
                      <a:pt x="467" y="2154"/>
                    </a:cubicBezTo>
                    <a:cubicBezTo>
                      <a:pt x="487" y="2775"/>
                      <a:pt x="487" y="2557"/>
                      <a:pt x="457" y="2774"/>
                    </a:cubicBezTo>
                    <a:cubicBezTo>
                      <a:pt x="436" y="2866"/>
                      <a:pt x="398" y="2940"/>
                      <a:pt x="310" y="3039"/>
                    </a:cubicBezTo>
                    <a:cubicBezTo>
                      <a:pt x="261" y="3110"/>
                      <a:pt x="186" y="3159"/>
                      <a:pt x="162" y="3197"/>
                    </a:cubicBezTo>
                    <a:cubicBezTo>
                      <a:pt x="119" y="3248"/>
                      <a:pt x="18" y="3314"/>
                      <a:pt x="5" y="3344"/>
                    </a:cubicBezTo>
                    <a:cubicBezTo>
                      <a:pt x="0" y="3377"/>
                      <a:pt x="89" y="3378"/>
                      <a:pt x="133" y="3394"/>
                    </a:cubicBezTo>
                    <a:cubicBezTo>
                      <a:pt x="179" y="3414"/>
                      <a:pt x="223" y="3431"/>
                      <a:pt x="271" y="3443"/>
                    </a:cubicBezTo>
                    <a:cubicBezTo>
                      <a:pt x="347" y="3496"/>
                      <a:pt x="457" y="3503"/>
                      <a:pt x="546" y="3522"/>
                    </a:cubicBezTo>
                    <a:cubicBezTo>
                      <a:pt x="630" y="3540"/>
                      <a:pt x="716" y="3559"/>
                      <a:pt x="802" y="3571"/>
                    </a:cubicBezTo>
                    <a:cubicBezTo>
                      <a:pt x="867" y="3596"/>
                      <a:pt x="931" y="3602"/>
                      <a:pt x="998" y="3620"/>
                    </a:cubicBezTo>
                    <a:cubicBezTo>
                      <a:pt x="1167" y="3656"/>
                      <a:pt x="1611" y="3827"/>
                      <a:pt x="1775" y="3845"/>
                    </a:cubicBezTo>
                    <a:cubicBezTo>
                      <a:pt x="1805" y="3824"/>
                      <a:pt x="1949" y="3741"/>
                      <a:pt x="1982" y="3727"/>
                    </a:cubicBezTo>
                    <a:cubicBezTo>
                      <a:pt x="2044" y="3697"/>
                      <a:pt x="2103" y="3655"/>
                      <a:pt x="2188" y="3609"/>
                    </a:cubicBezTo>
                    <a:cubicBezTo>
                      <a:pt x="2203" y="3599"/>
                      <a:pt x="2401" y="3484"/>
                      <a:pt x="2415" y="3472"/>
                    </a:cubicBezTo>
                    <a:cubicBezTo>
                      <a:pt x="2589" y="3296"/>
                      <a:pt x="2680" y="3275"/>
                      <a:pt x="2867" y="3039"/>
                    </a:cubicBezTo>
                    <a:cubicBezTo>
                      <a:pt x="2983" y="2905"/>
                      <a:pt x="3071" y="2811"/>
                      <a:pt x="3143" y="2704"/>
                    </a:cubicBezTo>
                    <a:cubicBezTo>
                      <a:pt x="3215" y="2597"/>
                      <a:pt x="3248" y="2530"/>
                      <a:pt x="3300" y="2399"/>
                    </a:cubicBezTo>
                    <a:cubicBezTo>
                      <a:pt x="3396" y="2213"/>
                      <a:pt x="3423" y="2032"/>
                      <a:pt x="3457" y="1917"/>
                    </a:cubicBezTo>
                    <a:cubicBezTo>
                      <a:pt x="3491" y="1802"/>
                      <a:pt x="3573" y="1703"/>
                      <a:pt x="3506" y="1711"/>
                    </a:cubicBezTo>
                    <a:cubicBezTo>
                      <a:pt x="3482" y="1631"/>
                      <a:pt x="3164" y="1882"/>
                      <a:pt x="3054" y="1967"/>
                    </a:cubicBezTo>
                    <a:cubicBezTo>
                      <a:pt x="2940" y="2051"/>
                      <a:pt x="2862" y="2216"/>
                      <a:pt x="2818" y="2213"/>
                    </a:cubicBezTo>
                    <a:cubicBezTo>
                      <a:pt x="2708" y="2213"/>
                      <a:pt x="2806" y="2204"/>
                      <a:pt x="2788" y="1947"/>
                    </a:cubicBezTo>
                    <a:cubicBezTo>
                      <a:pt x="2779" y="1622"/>
                      <a:pt x="2819" y="1031"/>
                      <a:pt x="2808" y="767"/>
                    </a:cubicBezTo>
                    <a:cubicBezTo>
                      <a:pt x="2800" y="480"/>
                      <a:pt x="2803" y="221"/>
                      <a:pt x="2788" y="124"/>
                    </a:cubicBezTo>
                    <a:cubicBezTo>
                      <a:pt x="2759" y="13"/>
                      <a:pt x="2632" y="31"/>
                      <a:pt x="2581" y="40"/>
                    </a:cubicBezTo>
                    <a:cubicBezTo>
                      <a:pt x="2517" y="51"/>
                      <a:pt x="2437" y="121"/>
                      <a:pt x="2383" y="127"/>
                    </a:cubicBezTo>
                    <a:cubicBezTo>
                      <a:pt x="2334" y="131"/>
                      <a:pt x="2269" y="90"/>
                      <a:pt x="2209" y="85"/>
                    </a:cubicBezTo>
                    <a:cubicBezTo>
                      <a:pt x="2174" y="80"/>
                      <a:pt x="2113" y="73"/>
                      <a:pt x="2047" y="79"/>
                    </a:cubicBezTo>
                    <a:cubicBezTo>
                      <a:pt x="1986" y="90"/>
                      <a:pt x="1909" y="124"/>
                      <a:pt x="1834" y="136"/>
                    </a:cubicBezTo>
                    <a:cubicBezTo>
                      <a:pt x="1806" y="133"/>
                      <a:pt x="1681" y="127"/>
                      <a:pt x="1651" y="112"/>
                    </a:cubicBezTo>
                    <a:cubicBezTo>
                      <a:pt x="1565" y="100"/>
                      <a:pt x="1417" y="90"/>
                      <a:pt x="1318" y="88"/>
                    </a:cubicBezTo>
                    <a:cubicBezTo>
                      <a:pt x="1240" y="96"/>
                      <a:pt x="1184" y="125"/>
                      <a:pt x="1132" y="124"/>
                    </a:cubicBezTo>
                    <a:cubicBezTo>
                      <a:pt x="1091" y="118"/>
                      <a:pt x="1028" y="102"/>
                      <a:pt x="961" y="94"/>
                    </a:cubicBezTo>
                    <a:cubicBezTo>
                      <a:pt x="907" y="89"/>
                      <a:pt x="813" y="97"/>
                      <a:pt x="745" y="100"/>
                    </a:cubicBezTo>
                    <a:cubicBezTo>
                      <a:pt x="728" y="111"/>
                      <a:pt x="631" y="124"/>
                      <a:pt x="631" y="124"/>
                    </a:cubicBezTo>
                    <a:cubicBezTo>
                      <a:pt x="593" y="113"/>
                      <a:pt x="504" y="70"/>
                      <a:pt x="457" y="49"/>
                    </a:cubicBezTo>
                    <a:cubicBezTo>
                      <a:pt x="417" y="35"/>
                      <a:pt x="379" y="30"/>
                      <a:pt x="349" y="0"/>
                    </a:cubicBezTo>
                    <a:close/>
                  </a:path>
                </a:pathLst>
              </a:custGeom>
              <a:solidFill>
                <a:srgbClr val="CC3399">
                  <a:alpha val="100000"/>
                </a:srgbClr>
              </a:solidFill>
              <a:ln w="12700" cap="flat" cmpd="sng">
                <a:solidFill>
                  <a:schemeClr val="bg1">
                    <a:alpha val="100000"/>
                  </a:schemeClr>
                </a:solidFill>
                <a:prstDash val="solid"/>
                <a:round/>
                <a:headEnd type="none" w="med" len="med"/>
                <a:tailEnd type="none" w="med" len="med"/>
              </a:ln>
            </p:spPr>
            <p:txBody>
              <a:bodyPr/>
              <a:lstStyle/>
              <a:p>
                <a:endParaRPr lang="zh-CN" altLang="en-US"/>
              </a:p>
            </p:txBody>
          </p:sp>
          <p:sp>
            <p:nvSpPr>
              <p:cNvPr id="67" name="Freeform 33"/>
              <p:cNvSpPr>
                <a:spLocks noChangeAspect="1"/>
              </p:cNvSpPr>
              <p:nvPr/>
            </p:nvSpPr>
            <p:spPr>
              <a:xfrm>
                <a:off x="3407" y="997"/>
                <a:ext cx="1024" cy="1113"/>
              </a:xfrm>
              <a:custGeom>
                <a:avLst/>
                <a:gdLst>
                  <a:gd name="txL" fmla="*/ 0 w 3414"/>
                  <a:gd name="txT" fmla="*/ 0 h 3709"/>
                  <a:gd name="txR" fmla="*/ 3414 w 3414"/>
                  <a:gd name="txB" fmla="*/ 3709 h 370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3709">
                    <a:moveTo>
                      <a:pt x="331" y="0"/>
                    </a:moveTo>
                    <a:cubicBezTo>
                      <a:pt x="352" y="385"/>
                      <a:pt x="341" y="229"/>
                      <a:pt x="359" y="468"/>
                    </a:cubicBezTo>
                    <a:cubicBezTo>
                      <a:pt x="369" y="831"/>
                      <a:pt x="346" y="1205"/>
                      <a:pt x="406" y="1565"/>
                    </a:cubicBezTo>
                    <a:cubicBezTo>
                      <a:pt x="411" y="1759"/>
                      <a:pt x="425" y="1906"/>
                      <a:pt x="443" y="2089"/>
                    </a:cubicBezTo>
                    <a:cubicBezTo>
                      <a:pt x="462" y="2691"/>
                      <a:pt x="462" y="2480"/>
                      <a:pt x="433" y="2690"/>
                    </a:cubicBezTo>
                    <a:cubicBezTo>
                      <a:pt x="413" y="2780"/>
                      <a:pt x="377" y="2851"/>
                      <a:pt x="294" y="2947"/>
                    </a:cubicBezTo>
                    <a:cubicBezTo>
                      <a:pt x="247" y="3016"/>
                      <a:pt x="176" y="3064"/>
                      <a:pt x="154" y="3101"/>
                    </a:cubicBezTo>
                    <a:cubicBezTo>
                      <a:pt x="113" y="3150"/>
                      <a:pt x="17" y="3214"/>
                      <a:pt x="5" y="3243"/>
                    </a:cubicBezTo>
                    <a:cubicBezTo>
                      <a:pt x="0" y="3275"/>
                      <a:pt x="68" y="3260"/>
                      <a:pt x="110" y="3276"/>
                    </a:cubicBezTo>
                    <a:cubicBezTo>
                      <a:pt x="154" y="3295"/>
                      <a:pt x="211" y="3305"/>
                      <a:pt x="257" y="3316"/>
                    </a:cubicBezTo>
                    <a:cubicBezTo>
                      <a:pt x="329" y="3368"/>
                      <a:pt x="419" y="3376"/>
                      <a:pt x="503" y="3395"/>
                    </a:cubicBezTo>
                    <a:cubicBezTo>
                      <a:pt x="583" y="3412"/>
                      <a:pt x="648" y="3423"/>
                      <a:pt x="729" y="3434"/>
                    </a:cubicBezTo>
                    <a:cubicBezTo>
                      <a:pt x="791" y="3459"/>
                      <a:pt x="951" y="3495"/>
                      <a:pt x="1015" y="3513"/>
                    </a:cubicBezTo>
                    <a:cubicBezTo>
                      <a:pt x="1175" y="3548"/>
                      <a:pt x="1499" y="3692"/>
                      <a:pt x="1654" y="3709"/>
                    </a:cubicBezTo>
                    <a:cubicBezTo>
                      <a:pt x="1683" y="3689"/>
                      <a:pt x="1820" y="3604"/>
                      <a:pt x="1851" y="3591"/>
                    </a:cubicBezTo>
                    <a:cubicBezTo>
                      <a:pt x="1910" y="3561"/>
                      <a:pt x="1997" y="3508"/>
                      <a:pt x="2077" y="3463"/>
                    </a:cubicBezTo>
                    <a:cubicBezTo>
                      <a:pt x="2092" y="3453"/>
                      <a:pt x="2348" y="3298"/>
                      <a:pt x="2362" y="3286"/>
                    </a:cubicBezTo>
                    <a:cubicBezTo>
                      <a:pt x="2526" y="3116"/>
                      <a:pt x="2540" y="3176"/>
                      <a:pt x="2717" y="2947"/>
                    </a:cubicBezTo>
                    <a:cubicBezTo>
                      <a:pt x="2827" y="2817"/>
                      <a:pt x="2910" y="2726"/>
                      <a:pt x="2979" y="2623"/>
                    </a:cubicBezTo>
                    <a:cubicBezTo>
                      <a:pt x="3047" y="2519"/>
                      <a:pt x="3079" y="2443"/>
                      <a:pt x="3127" y="2327"/>
                    </a:cubicBezTo>
                    <a:cubicBezTo>
                      <a:pt x="3218" y="2146"/>
                      <a:pt x="3227" y="2036"/>
                      <a:pt x="3267" y="1929"/>
                    </a:cubicBezTo>
                    <a:cubicBezTo>
                      <a:pt x="3307" y="1822"/>
                      <a:pt x="3414" y="1683"/>
                      <a:pt x="3365" y="1683"/>
                    </a:cubicBezTo>
                    <a:cubicBezTo>
                      <a:pt x="3342" y="1605"/>
                      <a:pt x="3087" y="1841"/>
                      <a:pt x="2972" y="1929"/>
                    </a:cubicBezTo>
                    <a:cubicBezTo>
                      <a:pt x="2857" y="2017"/>
                      <a:pt x="2732" y="2221"/>
                      <a:pt x="2677" y="2214"/>
                    </a:cubicBezTo>
                    <a:cubicBezTo>
                      <a:pt x="2572" y="2214"/>
                      <a:pt x="2659" y="2138"/>
                      <a:pt x="2642" y="1888"/>
                    </a:cubicBezTo>
                    <a:cubicBezTo>
                      <a:pt x="2634" y="1573"/>
                      <a:pt x="2671" y="1000"/>
                      <a:pt x="2661" y="744"/>
                    </a:cubicBezTo>
                    <a:cubicBezTo>
                      <a:pt x="2648" y="452"/>
                      <a:pt x="2666" y="234"/>
                      <a:pt x="2623" y="124"/>
                    </a:cubicBezTo>
                    <a:cubicBezTo>
                      <a:pt x="2580" y="14"/>
                      <a:pt x="2450" y="71"/>
                      <a:pt x="2401" y="82"/>
                    </a:cubicBezTo>
                    <a:cubicBezTo>
                      <a:pt x="2352" y="104"/>
                      <a:pt x="2361" y="182"/>
                      <a:pt x="2329" y="190"/>
                    </a:cubicBezTo>
                    <a:cubicBezTo>
                      <a:pt x="2283" y="221"/>
                      <a:pt x="2265" y="106"/>
                      <a:pt x="2206" y="97"/>
                    </a:cubicBezTo>
                    <a:cubicBezTo>
                      <a:pt x="2155" y="94"/>
                      <a:pt x="2035" y="95"/>
                      <a:pt x="1981" y="91"/>
                    </a:cubicBezTo>
                    <a:cubicBezTo>
                      <a:pt x="1953" y="94"/>
                      <a:pt x="1872" y="86"/>
                      <a:pt x="1840" y="103"/>
                    </a:cubicBezTo>
                    <a:cubicBezTo>
                      <a:pt x="1789" y="130"/>
                      <a:pt x="1829" y="151"/>
                      <a:pt x="1771" y="169"/>
                    </a:cubicBezTo>
                    <a:cubicBezTo>
                      <a:pt x="1744" y="166"/>
                      <a:pt x="1700" y="121"/>
                      <a:pt x="1672" y="106"/>
                    </a:cubicBezTo>
                    <a:cubicBezTo>
                      <a:pt x="1598" y="99"/>
                      <a:pt x="1364" y="98"/>
                      <a:pt x="1294" y="109"/>
                    </a:cubicBezTo>
                    <a:cubicBezTo>
                      <a:pt x="1244" y="116"/>
                      <a:pt x="1246" y="201"/>
                      <a:pt x="1216" y="202"/>
                    </a:cubicBezTo>
                    <a:cubicBezTo>
                      <a:pt x="1189" y="203"/>
                      <a:pt x="1186" y="142"/>
                      <a:pt x="1132" y="112"/>
                    </a:cubicBezTo>
                    <a:cubicBezTo>
                      <a:pt x="1085" y="91"/>
                      <a:pt x="806" y="109"/>
                      <a:pt x="757" y="97"/>
                    </a:cubicBezTo>
                    <a:cubicBezTo>
                      <a:pt x="652" y="106"/>
                      <a:pt x="744" y="130"/>
                      <a:pt x="664" y="184"/>
                    </a:cubicBezTo>
                    <a:cubicBezTo>
                      <a:pt x="648" y="194"/>
                      <a:pt x="598" y="124"/>
                      <a:pt x="598" y="124"/>
                    </a:cubicBezTo>
                    <a:cubicBezTo>
                      <a:pt x="596" y="124"/>
                      <a:pt x="532" y="113"/>
                      <a:pt x="520" y="103"/>
                    </a:cubicBezTo>
                    <a:cubicBezTo>
                      <a:pt x="460" y="82"/>
                      <a:pt x="529" y="101"/>
                      <a:pt x="415" y="60"/>
                    </a:cubicBezTo>
                    <a:cubicBezTo>
                      <a:pt x="377" y="46"/>
                      <a:pt x="359" y="29"/>
                      <a:pt x="331" y="0"/>
                    </a:cubicBezTo>
                    <a:close/>
                  </a:path>
                </a:pathLst>
              </a:custGeom>
              <a:solidFill>
                <a:srgbClr val="FF7979">
                  <a:alpha val="100000"/>
                </a:srgbClr>
              </a:solidFill>
              <a:ln w="9525">
                <a:noFill/>
              </a:ln>
            </p:spPr>
            <p:txBody>
              <a:bodyPr/>
              <a:lstStyle/>
              <a:p>
                <a:endParaRPr lang="zh-CN" altLang="en-US"/>
              </a:p>
            </p:txBody>
          </p:sp>
          <p:sp>
            <p:nvSpPr>
              <p:cNvPr id="68" name="Freeform 34"/>
              <p:cNvSpPr>
                <a:spLocks noChangeAspect="1"/>
              </p:cNvSpPr>
              <p:nvPr/>
            </p:nvSpPr>
            <p:spPr>
              <a:xfrm>
                <a:off x="3592" y="1036"/>
                <a:ext cx="30" cy="717"/>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8" y="42"/>
                    </a:lnTo>
                    <a:lnTo>
                      <a:pt x="45" y="63"/>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69" name="Freeform 35"/>
              <p:cNvSpPr>
                <a:spLocks noChangeAspect="1"/>
              </p:cNvSpPr>
              <p:nvPr/>
            </p:nvSpPr>
            <p:spPr>
              <a:xfrm>
                <a:off x="3757" y="1036"/>
                <a:ext cx="31" cy="717"/>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5" y="54"/>
                    </a:lnTo>
                    <a:lnTo>
                      <a:pt x="54" y="75"/>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70" name="Freeform 36"/>
              <p:cNvSpPr>
                <a:spLocks noChangeAspect="1"/>
              </p:cNvSpPr>
              <p:nvPr/>
            </p:nvSpPr>
            <p:spPr>
              <a:xfrm>
                <a:off x="3925" y="1036"/>
                <a:ext cx="30" cy="717"/>
              </a:xfrm>
              <a:custGeom>
                <a:avLst/>
                <a:gdLst>
                  <a:gd name="txL" fmla="*/ 0 w 100"/>
                  <a:gd name="txT" fmla="*/ 0 h 2389"/>
                  <a:gd name="txR" fmla="*/ 100 w 100"/>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0" h="2389">
                    <a:moveTo>
                      <a:pt x="7" y="36"/>
                    </a:moveTo>
                    <a:lnTo>
                      <a:pt x="0" y="2389"/>
                    </a:lnTo>
                    <a:lnTo>
                      <a:pt x="100" y="2379"/>
                    </a:lnTo>
                    <a:lnTo>
                      <a:pt x="94" y="0"/>
                    </a:lnTo>
                    <a:lnTo>
                      <a:pt x="73" y="27"/>
                    </a:lnTo>
                    <a:lnTo>
                      <a:pt x="40" y="45"/>
                    </a:lnTo>
                    <a:lnTo>
                      <a:pt x="7"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71" name="Freeform 37"/>
              <p:cNvSpPr>
                <a:spLocks noChangeAspect="1"/>
              </p:cNvSpPr>
              <p:nvPr/>
            </p:nvSpPr>
            <p:spPr>
              <a:xfrm>
                <a:off x="4089" y="1036"/>
                <a:ext cx="31" cy="717"/>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2" y="54"/>
                    </a:lnTo>
                    <a:lnTo>
                      <a:pt x="36" y="72"/>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72" name="Freeform 38"/>
              <p:cNvSpPr>
                <a:spLocks noChangeAspect="1"/>
              </p:cNvSpPr>
              <p:nvPr/>
            </p:nvSpPr>
            <p:spPr>
              <a:xfrm>
                <a:off x="3546" y="1024"/>
                <a:ext cx="48" cy="745"/>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Lst>
                <a:rect l="txL" t="txT" r="txR" b="txB"/>
                <a:pathLst>
                  <a:path w="159" h="2485">
                    <a:moveTo>
                      <a:pt x="159" y="72"/>
                    </a:moveTo>
                    <a:lnTo>
                      <a:pt x="129" y="36"/>
                    </a:lnTo>
                    <a:lnTo>
                      <a:pt x="0" y="0"/>
                    </a:lnTo>
                    <a:lnTo>
                      <a:pt x="21" y="2447"/>
                    </a:lnTo>
                    <a:lnTo>
                      <a:pt x="156" y="2485"/>
                    </a:lnTo>
                    <a:lnTo>
                      <a:pt x="159" y="72"/>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73" name="Freeform 39"/>
              <p:cNvSpPr>
                <a:spLocks noChangeAspect="1"/>
              </p:cNvSpPr>
              <p:nvPr/>
            </p:nvSpPr>
            <p:spPr>
              <a:xfrm>
                <a:off x="3617" y="1028"/>
                <a:ext cx="49" cy="746"/>
              </a:xfrm>
              <a:custGeom>
                <a:avLst/>
                <a:gdLst>
                  <a:gd name="txL" fmla="*/ 0 w 162"/>
                  <a:gd name="txT" fmla="*/ 0 h 2485"/>
                  <a:gd name="txR" fmla="*/ 162 w 162"/>
                  <a:gd name="txB" fmla="*/ 2485 h 2485"/>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162" h="2485">
                    <a:moveTo>
                      <a:pt x="14" y="82"/>
                    </a:moveTo>
                    <a:lnTo>
                      <a:pt x="0" y="39"/>
                    </a:lnTo>
                    <a:lnTo>
                      <a:pt x="12" y="15"/>
                    </a:lnTo>
                    <a:lnTo>
                      <a:pt x="51" y="0"/>
                    </a:lnTo>
                    <a:lnTo>
                      <a:pt x="162" y="0"/>
                    </a:lnTo>
                    <a:lnTo>
                      <a:pt x="141" y="2447"/>
                    </a:lnTo>
                    <a:lnTo>
                      <a:pt x="6" y="2485"/>
                    </a:lnTo>
                    <a:lnTo>
                      <a:pt x="14" y="82"/>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74" name="Freeform 40"/>
              <p:cNvSpPr>
                <a:spLocks noChangeAspect="1"/>
              </p:cNvSpPr>
              <p:nvPr/>
            </p:nvSpPr>
            <p:spPr>
              <a:xfrm>
                <a:off x="3713" y="1028"/>
                <a:ext cx="51" cy="746"/>
              </a:xfrm>
              <a:custGeom>
                <a:avLst/>
                <a:gdLst>
                  <a:gd name="txL" fmla="*/ 0 w 168"/>
                  <a:gd name="txT" fmla="*/ 0 h 2485"/>
                  <a:gd name="txR" fmla="*/ 168 w 168"/>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68" h="2485">
                    <a:moveTo>
                      <a:pt x="168" y="81"/>
                    </a:moveTo>
                    <a:lnTo>
                      <a:pt x="129" y="36"/>
                    </a:lnTo>
                    <a:lnTo>
                      <a:pt x="96" y="12"/>
                    </a:lnTo>
                    <a:lnTo>
                      <a:pt x="0" y="0"/>
                    </a:lnTo>
                    <a:lnTo>
                      <a:pt x="21" y="2447"/>
                    </a:lnTo>
                    <a:lnTo>
                      <a:pt x="156" y="2485"/>
                    </a:lnTo>
                    <a:lnTo>
                      <a:pt x="168" y="81"/>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75" name="Freeform 41"/>
              <p:cNvSpPr>
                <a:spLocks noChangeAspect="1"/>
              </p:cNvSpPr>
              <p:nvPr/>
            </p:nvSpPr>
            <p:spPr>
              <a:xfrm>
                <a:off x="3783" y="1028"/>
                <a:ext cx="48" cy="746"/>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9" h="2485">
                    <a:moveTo>
                      <a:pt x="0" y="72"/>
                    </a:moveTo>
                    <a:lnTo>
                      <a:pt x="15" y="27"/>
                    </a:lnTo>
                    <a:lnTo>
                      <a:pt x="54" y="9"/>
                    </a:lnTo>
                    <a:lnTo>
                      <a:pt x="159" y="0"/>
                    </a:lnTo>
                    <a:lnTo>
                      <a:pt x="138" y="2447"/>
                    </a:lnTo>
                    <a:lnTo>
                      <a:pt x="3" y="2485"/>
                    </a:lnTo>
                    <a:lnTo>
                      <a:pt x="0" y="72"/>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76" name="Freeform 42"/>
              <p:cNvSpPr>
                <a:spLocks noChangeAspect="1"/>
              </p:cNvSpPr>
              <p:nvPr/>
            </p:nvSpPr>
            <p:spPr>
              <a:xfrm>
                <a:off x="3882" y="1028"/>
                <a:ext cx="47" cy="746"/>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9" h="2485">
                    <a:moveTo>
                      <a:pt x="159" y="69"/>
                    </a:moveTo>
                    <a:lnTo>
                      <a:pt x="126" y="39"/>
                    </a:lnTo>
                    <a:lnTo>
                      <a:pt x="84" y="15"/>
                    </a:lnTo>
                    <a:lnTo>
                      <a:pt x="0" y="0"/>
                    </a:lnTo>
                    <a:lnTo>
                      <a:pt x="21" y="2447"/>
                    </a:lnTo>
                    <a:lnTo>
                      <a:pt x="156" y="2485"/>
                    </a:lnTo>
                    <a:lnTo>
                      <a:pt x="159" y="69"/>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77" name="Freeform 43"/>
              <p:cNvSpPr>
                <a:spLocks noChangeAspect="1"/>
              </p:cNvSpPr>
              <p:nvPr/>
            </p:nvSpPr>
            <p:spPr>
              <a:xfrm>
                <a:off x="3951" y="1027"/>
                <a:ext cx="48" cy="747"/>
              </a:xfrm>
              <a:custGeom>
                <a:avLst/>
                <a:gdLst>
                  <a:gd name="txL" fmla="*/ 0 w 162"/>
                  <a:gd name="txT" fmla="*/ 0 h 2488"/>
                  <a:gd name="txR" fmla="*/ 162 w 162"/>
                  <a:gd name="txB" fmla="*/ 2488 h 2488"/>
                </a:gdLst>
                <a:ahLst/>
                <a:cxnLst>
                  <a:cxn ang="0">
                    <a:pos x="0" y="0"/>
                  </a:cxn>
                  <a:cxn ang="0">
                    <a:pos x="0" y="0"/>
                  </a:cxn>
                  <a:cxn ang="0">
                    <a:pos x="0" y="0"/>
                  </a:cxn>
                  <a:cxn ang="0">
                    <a:pos x="0" y="0"/>
                  </a:cxn>
                  <a:cxn ang="0">
                    <a:pos x="0" y="0"/>
                  </a:cxn>
                  <a:cxn ang="0">
                    <a:pos x="0" y="0"/>
                  </a:cxn>
                  <a:cxn ang="0">
                    <a:pos x="0" y="0"/>
                  </a:cxn>
                </a:cxnLst>
                <a:rect l="txL" t="txT" r="txR" b="txB"/>
                <a:pathLst>
                  <a:path w="162" h="2488">
                    <a:moveTo>
                      <a:pt x="0" y="54"/>
                    </a:moveTo>
                    <a:lnTo>
                      <a:pt x="27" y="15"/>
                    </a:lnTo>
                    <a:lnTo>
                      <a:pt x="66" y="0"/>
                    </a:lnTo>
                    <a:lnTo>
                      <a:pt x="162" y="3"/>
                    </a:lnTo>
                    <a:lnTo>
                      <a:pt x="141" y="2450"/>
                    </a:lnTo>
                    <a:lnTo>
                      <a:pt x="6" y="2488"/>
                    </a:lnTo>
                    <a:lnTo>
                      <a:pt x="0" y="54"/>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78" name="Freeform 44"/>
              <p:cNvSpPr>
                <a:spLocks noChangeAspect="1"/>
              </p:cNvSpPr>
              <p:nvPr/>
            </p:nvSpPr>
            <p:spPr>
              <a:xfrm>
                <a:off x="4045" y="1028"/>
                <a:ext cx="47" cy="746"/>
              </a:xfrm>
              <a:custGeom>
                <a:avLst/>
                <a:gdLst>
                  <a:gd name="txL" fmla="*/ 0 w 156"/>
                  <a:gd name="txT" fmla="*/ 0 h 2485"/>
                  <a:gd name="txR" fmla="*/ 156 w 156"/>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6" h="2485">
                    <a:moveTo>
                      <a:pt x="148" y="82"/>
                    </a:moveTo>
                    <a:lnTo>
                      <a:pt x="126" y="49"/>
                    </a:lnTo>
                    <a:lnTo>
                      <a:pt x="87" y="6"/>
                    </a:lnTo>
                    <a:lnTo>
                      <a:pt x="0" y="0"/>
                    </a:lnTo>
                    <a:lnTo>
                      <a:pt x="21" y="2447"/>
                    </a:lnTo>
                    <a:lnTo>
                      <a:pt x="156" y="2485"/>
                    </a:lnTo>
                    <a:lnTo>
                      <a:pt x="148" y="82"/>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79" name="Freeform 45"/>
              <p:cNvSpPr>
                <a:spLocks noChangeAspect="1"/>
              </p:cNvSpPr>
              <p:nvPr/>
            </p:nvSpPr>
            <p:spPr>
              <a:xfrm>
                <a:off x="4113" y="1016"/>
                <a:ext cx="44" cy="758"/>
              </a:xfrm>
              <a:custGeom>
                <a:avLst/>
                <a:gdLst>
                  <a:gd name="txL" fmla="*/ 0 w 147"/>
                  <a:gd name="txT" fmla="*/ 0 h 2524"/>
                  <a:gd name="txR" fmla="*/ 147 w 147"/>
                  <a:gd name="txB" fmla="*/ 2524 h 2524"/>
                </a:gdLst>
                <a:ahLst/>
                <a:cxnLst>
                  <a:cxn ang="0">
                    <a:pos x="0" y="0"/>
                  </a:cxn>
                  <a:cxn ang="0">
                    <a:pos x="0" y="0"/>
                  </a:cxn>
                  <a:cxn ang="0">
                    <a:pos x="0" y="0"/>
                  </a:cxn>
                  <a:cxn ang="0">
                    <a:pos x="0" y="0"/>
                  </a:cxn>
                  <a:cxn ang="0">
                    <a:pos x="0" y="0"/>
                  </a:cxn>
                  <a:cxn ang="0">
                    <a:pos x="0" y="0"/>
                  </a:cxn>
                  <a:cxn ang="0">
                    <a:pos x="0" y="0"/>
                  </a:cxn>
                </a:cxnLst>
                <a:rect l="txL" t="txT" r="txR" b="txB"/>
                <a:pathLst>
                  <a:path w="147" h="2524">
                    <a:moveTo>
                      <a:pt x="12" y="66"/>
                    </a:moveTo>
                    <a:lnTo>
                      <a:pt x="42" y="27"/>
                    </a:lnTo>
                    <a:lnTo>
                      <a:pt x="132" y="0"/>
                    </a:lnTo>
                    <a:lnTo>
                      <a:pt x="147" y="2486"/>
                    </a:lnTo>
                    <a:lnTo>
                      <a:pt x="12" y="2524"/>
                    </a:lnTo>
                    <a:lnTo>
                      <a:pt x="0" y="105"/>
                    </a:lnTo>
                    <a:lnTo>
                      <a:pt x="12" y="66"/>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80" name="Freeform 46"/>
              <p:cNvSpPr>
                <a:spLocks noChangeAspect="1"/>
              </p:cNvSpPr>
              <p:nvPr/>
            </p:nvSpPr>
            <p:spPr>
              <a:xfrm>
                <a:off x="3407" y="1479"/>
                <a:ext cx="1024" cy="631"/>
              </a:xfrm>
              <a:custGeom>
                <a:avLst/>
                <a:gdLst>
                  <a:gd name="txL" fmla="*/ 0 w 3414"/>
                  <a:gd name="txT" fmla="*/ 0 h 2104"/>
                  <a:gd name="txR" fmla="*/ 3414 w 3414"/>
                  <a:gd name="txB" fmla="*/ 2104 h 210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2104">
                    <a:moveTo>
                      <a:pt x="637" y="862"/>
                    </a:moveTo>
                    <a:cubicBezTo>
                      <a:pt x="577" y="919"/>
                      <a:pt x="462" y="875"/>
                      <a:pt x="433" y="1085"/>
                    </a:cubicBezTo>
                    <a:cubicBezTo>
                      <a:pt x="413" y="1175"/>
                      <a:pt x="377" y="1246"/>
                      <a:pt x="294" y="1342"/>
                    </a:cubicBezTo>
                    <a:cubicBezTo>
                      <a:pt x="247" y="1411"/>
                      <a:pt x="176" y="1459"/>
                      <a:pt x="154" y="1496"/>
                    </a:cubicBezTo>
                    <a:cubicBezTo>
                      <a:pt x="113" y="1545"/>
                      <a:pt x="17" y="1609"/>
                      <a:pt x="5" y="1638"/>
                    </a:cubicBezTo>
                    <a:cubicBezTo>
                      <a:pt x="0" y="1670"/>
                      <a:pt x="68" y="1655"/>
                      <a:pt x="110" y="1671"/>
                    </a:cubicBezTo>
                    <a:cubicBezTo>
                      <a:pt x="154" y="1690"/>
                      <a:pt x="211" y="1700"/>
                      <a:pt x="257" y="1711"/>
                    </a:cubicBezTo>
                    <a:cubicBezTo>
                      <a:pt x="329" y="1763"/>
                      <a:pt x="419" y="1771"/>
                      <a:pt x="503" y="1790"/>
                    </a:cubicBezTo>
                    <a:cubicBezTo>
                      <a:pt x="583" y="1807"/>
                      <a:pt x="648" y="1818"/>
                      <a:pt x="729" y="1829"/>
                    </a:cubicBezTo>
                    <a:cubicBezTo>
                      <a:pt x="791" y="1854"/>
                      <a:pt x="951" y="1890"/>
                      <a:pt x="1015" y="1908"/>
                    </a:cubicBezTo>
                    <a:cubicBezTo>
                      <a:pt x="1175" y="1943"/>
                      <a:pt x="1499" y="2087"/>
                      <a:pt x="1654" y="2104"/>
                    </a:cubicBezTo>
                    <a:cubicBezTo>
                      <a:pt x="1683" y="2084"/>
                      <a:pt x="1820" y="1999"/>
                      <a:pt x="1851" y="1986"/>
                    </a:cubicBezTo>
                    <a:cubicBezTo>
                      <a:pt x="1910" y="1956"/>
                      <a:pt x="1997" y="1903"/>
                      <a:pt x="2077" y="1858"/>
                    </a:cubicBezTo>
                    <a:cubicBezTo>
                      <a:pt x="2092" y="1848"/>
                      <a:pt x="2348" y="1693"/>
                      <a:pt x="2362" y="1681"/>
                    </a:cubicBezTo>
                    <a:cubicBezTo>
                      <a:pt x="2526" y="1511"/>
                      <a:pt x="2540" y="1571"/>
                      <a:pt x="2717" y="1342"/>
                    </a:cubicBezTo>
                    <a:cubicBezTo>
                      <a:pt x="2827" y="1212"/>
                      <a:pt x="2910" y="1121"/>
                      <a:pt x="2979" y="1018"/>
                    </a:cubicBezTo>
                    <a:cubicBezTo>
                      <a:pt x="3047" y="914"/>
                      <a:pt x="3079" y="838"/>
                      <a:pt x="3127" y="722"/>
                    </a:cubicBezTo>
                    <a:cubicBezTo>
                      <a:pt x="3218" y="541"/>
                      <a:pt x="3227" y="431"/>
                      <a:pt x="3267" y="324"/>
                    </a:cubicBezTo>
                    <a:cubicBezTo>
                      <a:pt x="3307" y="217"/>
                      <a:pt x="3414" y="78"/>
                      <a:pt x="3365" y="78"/>
                    </a:cubicBezTo>
                    <a:cubicBezTo>
                      <a:pt x="3342" y="0"/>
                      <a:pt x="3087" y="236"/>
                      <a:pt x="2972" y="324"/>
                    </a:cubicBezTo>
                    <a:cubicBezTo>
                      <a:pt x="2857" y="412"/>
                      <a:pt x="2745" y="566"/>
                      <a:pt x="2677" y="609"/>
                    </a:cubicBezTo>
                    <a:cubicBezTo>
                      <a:pt x="2600" y="642"/>
                      <a:pt x="2611" y="590"/>
                      <a:pt x="2563" y="580"/>
                    </a:cubicBezTo>
                    <a:cubicBezTo>
                      <a:pt x="2533" y="576"/>
                      <a:pt x="2526" y="588"/>
                      <a:pt x="2497" y="583"/>
                    </a:cubicBezTo>
                    <a:cubicBezTo>
                      <a:pt x="2468" y="578"/>
                      <a:pt x="2422" y="540"/>
                      <a:pt x="2389" y="550"/>
                    </a:cubicBezTo>
                    <a:cubicBezTo>
                      <a:pt x="2341" y="556"/>
                      <a:pt x="2332" y="668"/>
                      <a:pt x="2296" y="646"/>
                    </a:cubicBezTo>
                    <a:cubicBezTo>
                      <a:pt x="2260" y="624"/>
                      <a:pt x="2201" y="440"/>
                      <a:pt x="2170" y="415"/>
                    </a:cubicBezTo>
                    <a:cubicBezTo>
                      <a:pt x="2139" y="390"/>
                      <a:pt x="2131" y="463"/>
                      <a:pt x="2110" y="496"/>
                    </a:cubicBezTo>
                    <a:cubicBezTo>
                      <a:pt x="2089" y="529"/>
                      <a:pt x="2072" y="605"/>
                      <a:pt x="2044" y="610"/>
                    </a:cubicBezTo>
                    <a:cubicBezTo>
                      <a:pt x="2016" y="615"/>
                      <a:pt x="1965" y="540"/>
                      <a:pt x="1939" y="526"/>
                    </a:cubicBezTo>
                    <a:cubicBezTo>
                      <a:pt x="1913" y="512"/>
                      <a:pt x="1903" y="494"/>
                      <a:pt x="1885" y="526"/>
                    </a:cubicBezTo>
                    <a:cubicBezTo>
                      <a:pt x="1867" y="558"/>
                      <a:pt x="1870" y="711"/>
                      <a:pt x="1828" y="718"/>
                    </a:cubicBezTo>
                    <a:cubicBezTo>
                      <a:pt x="1786" y="725"/>
                      <a:pt x="1680" y="594"/>
                      <a:pt x="1633" y="568"/>
                    </a:cubicBezTo>
                    <a:cubicBezTo>
                      <a:pt x="1586" y="542"/>
                      <a:pt x="1570" y="519"/>
                      <a:pt x="1543" y="559"/>
                    </a:cubicBezTo>
                    <a:cubicBezTo>
                      <a:pt x="1516" y="599"/>
                      <a:pt x="1513" y="809"/>
                      <a:pt x="1471" y="811"/>
                    </a:cubicBezTo>
                    <a:cubicBezTo>
                      <a:pt x="1429" y="813"/>
                      <a:pt x="1345" y="582"/>
                      <a:pt x="1291" y="571"/>
                    </a:cubicBezTo>
                    <a:cubicBezTo>
                      <a:pt x="1237" y="560"/>
                      <a:pt x="1192" y="726"/>
                      <a:pt x="1147" y="742"/>
                    </a:cubicBezTo>
                    <a:cubicBezTo>
                      <a:pt x="1102" y="758"/>
                      <a:pt x="1063" y="674"/>
                      <a:pt x="1018" y="667"/>
                    </a:cubicBezTo>
                    <a:cubicBezTo>
                      <a:pt x="973" y="660"/>
                      <a:pt x="917" y="677"/>
                      <a:pt x="874" y="697"/>
                    </a:cubicBezTo>
                    <a:cubicBezTo>
                      <a:pt x="831" y="717"/>
                      <a:pt x="796" y="762"/>
                      <a:pt x="757" y="790"/>
                    </a:cubicBezTo>
                    <a:cubicBezTo>
                      <a:pt x="718" y="818"/>
                      <a:pt x="661" y="865"/>
                      <a:pt x="637" y="862"/>
                    </a:cubicBezTo>
                    <a:close/>
                  </a:path>
                </a:pathLst>
              </a:custGeom>
              <a:solidFill>
                <a:srgbClr val="FF0000">
                  <a:alpha val="100000"/>
                </a:srgbClr>
              </a:solidFill>
              <a:ln w="9525">
                <a:noFill/>
              </a:ln>
            </p:spPr>
            <p:txBody>
              <a:bodyPr/>
              <a:lstStyle/>
              <a:p>
                <a:endParaRPr lang="zh-CN" altLang="en-US"/>
              </a:p>
            </p:txBody>
          </p:sp>
          <p:sp>
            <p:nvSpPr>
              <p:cNvPr id="81" name="Freeform 47"/>
              <p:cNvSpPr>
                <a:spLocks noChangeAspect="1"/>
              </p:cNvSpPr>
              <p:nvPr/>
            </p:nvSpPr>
            <p:spPr>
              <a:xfrm>
                <a:off x="3406" y="997"/>
                <a:ext cx="1024" cy="1113"/>
              </a:xfrm>
              <a:custGeom>
                <a:avLst/>
                <a:gdLst>
                  <a:gd name="txL" fmla="*/ 0 w 3414"/>
                  <a:gd name="txT" fmla="*/ 0 h 3709"/>
                  <a:gd name="txR" fmla="*/ 3414 w 3414"/>
                  <a:gd name="txB" fmla="*/ 3709 h 370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3709">
                    <a:moveTo>
                      <a:pt x="331" y="0"/>
                    </a:moveTo>
                    <a:cubicBezTo>
                      <a:pt x="352" y="385"/>
                      <a:pt x="341" y="229"/>
                      <a:pt x="359" y="468"/>
                    </a:cubicBezTo>
                    <a:cubicBezTo>
                      <a:pt x="369" y="831"/>
                      <a:pt x="346" y="1205"/>
                      <a:pt x="406" y="1565"/>
                    </a:cubicBezTo>
                    <a:cubicBezTo>
                      <a:pt x="411" y="1759"/>
                      <a:pt x="425" y="1906"/>
                      <a:pt x="443" y="2089"/>
                    </a:cubicBezTo>
                    <a:cubicBezTo>
                      <a:pt x="462" y="2691"/>
                      <a:pt x="462" y="2480"/>
                      <a:pt x="433" y="2690"/>
                    </a:cubicBezTo>
                    <a:cubicBezTo>
                      <a:pt x="413" y="2780"/>
                      <a:pt x="377" y="2851"/>
                      <a:pt x="294" y="2947"/>
                    </a:cubicBezTo>
                    <a:cubicBezTo>
                      <a:pt x="247" y="3016"/>
                      <a:pt x="176" y="3064"/>
                      <a:pt x="154" y="3101"/>
                    </a:cubicBezTo>
                    <a:cubicBezTo>
                      <a:pt x="113" y="3150"/>
                      <a:pt x="17" y="3214"/>
                      <a:pt x="5" y="3243"/>
                    </a:cubicBezTo>
                    <a:cubicBezTo>
                      <a:pt x="0" y="3275"/>
                      <a:pt x="68" y="3260"/>
                      <a:pt x="110" y="3276"/>
                    </a:cubicBezTo>
                    <a:cubicBezTo>
                      <a:pt x="154" y="3295"/>
                      <a:pt x="211" y="3305"/>
                      <a:pt x="257" y="3316"/>
                    </a:cubicBezTo>
                    <a:cubicBezTo>
                      <a:pt x="329" y="3368"/>
                      <a:pt x="419" y="3376"/>
                      <a:pt x="503" y="3395"/>
                    </a:cubicBezTo>
                    <a:cubicBezTo>
                      <a:pt x="583" y="3412"/>
                      <a:pt x="648" y="3423"/>
                      <a:pt x="729" y="3434"/>
                    </a:cubicBezTo>
                    <a:cubicBezTo>
                      <a:pt x="791" y="3459"/>
                      <a:pt x="951" y="3495"/>
                      <a:pt x="1015" y="3513"/>
                    </a:cubicBezTo>
                    <a:cubicBezTo>
                      <a:pt x="1175" y="3548"/>
                      <a:pt x="1499" y="3692"/>
                      <a:pt x="1654" y="3709"/>
                    </a:cubicBezTo>
                    <a:cubicBezTo>
                      <a:pt x="1683" y="3689"/>
                      <a:pt x="1820" y="3604"/>
                      <a:pt x="1851" y="3591"/>
                    </a:cubicBezTo>
                    <a:cubicBezTo>
                      <a:pt x="1910" y="3561"/>
                      <a:pt x="1997" y="3508"/>
                      <a:pt x="2077" y="3463"/>
                    </a:cubicBezTo>
                    <a:cubicBezTo>
                      <a:pt x="2092" y="3453"/>
                      <a:pt x="2348" y="3298"/>
                      <a:pt x="2362" y="3286"/>
                    </a:cubicBezTo>
                    <a:cubicBezTo>
                      <a:pt x="2526" y="3116"/>
                      <a:pt x="2540" y="3176"/>
                      <a:pt x="2717" y="2947"/>
                    </a:cubicBezTo>
                    <a:cubicBezTo>
                      <a:pt x="2827" y="2817"/>
                      <a:pt x="2910" y="2726"/>
                      <a:pt x="2979" y="2623"/>
                    </a:cubicBezTo>
                    <a:cubicBezTo>
                      <a:pt x="3047" y="2519"/>
                      <a:pt x="3079" y="2443"/>
                      <a:pt x="3127" y="2327"/>
                    </a:cubicBezTo>
                    <a:cubicBezTo>
                      <a:pt x="3218" y="2146"/>
                      <a:pt x="3227" y="2036"/>
                      <a:pt x="3267" y="1929"/>
                    </a:cubicBezTo>
                    <a:cubicBezTo>
                      <a:pt x="3307" y="1822"/>
                      <a:pt x="3414" y="1683"/>
                      <a:pt x="3365" y="1683"/>
                    </a:cubicBezTo>
                    <a:cubicBezTo>
                      <a:pt x="3342" y="1605"/>
                      <a:pt x="3087" y="1841"/>
                      <a:pt x="2972" y="1929"/>
                    </a:cubicBezTo>
                    <a:cubicBezTo>
                      <a:pt x="2857" y="2017"/>
                      <a:pt x="2732" y="2221"/>
                      <a:pt x="2677" y="2214"/>
                    </a:cubicBezTo>
                    <a:cubicBezTo>
                      <a:pt x="2572" y="2214"/>
                      <a:pt x="2659" y="2138"/>
                      <a:pt x="2642" y="1888"/>
                    </a:cubicBezTo>
                    <a:cubicBezTo>
                      <a:pt x="2634" y="1573"/>
                      <a:pt x="2671" y="1000"/>
                      <a:pt x="2661" y="744"/>
                    </a:cubicBezTo>
                    <a:cubicBezTo>
                      <a:pt x="2648" y="452"/>
                      <a:pt x="2666" y="234"/>
                      <a:pt x="2623" y="124"/>
                    </a:cubicBezTo>
                    <a:cubicBezTo>
                      <a:pt x="2580" y="14"/>
                      <a:pt x="2450" y="71"/>
                      <a:pt x="2401" y="82"/>
                    </a:cubicBezTo>
                    <a:cubicBezTo>
                      <a:pt x="2352" y="104"/>
                      <a:pt x="2361" y="182"/>
                      <a:pt x="2329" y="190"/>
                    </a:cubicBezTo>
                    <a:cubicBezTo>
                      <a:pt x="2283" y="221"/>
                      <a:pt x="2265" y="106"/>
                      <a:pt x="2206" y="97"/>
                    </a:cubicBezTo>
                    <a:cubicBezTo>
                      <a:pt x="2155" y="94"/>
                      <a:pt x="2035" y="95"/>
                      <a:pt x="1981" y="91"/>
                    </a:cubicBezTo>
                    <a:cubicBezTo>
                      <a:pt x="1953" y="94"/>
                      <a:pt x="1872" y="86"/>
                      <a:pt x="1840" y="103"/>
                    </a:cubicBezTo>
                    <a:cubicBezTo>
                      <a:pt x="1789" y="130"/>
                      <a:pt x="1829" y="151"/>
                      <a:pt x="1771" y="169"/>
                    </a:cubicBezTo>
                    <a:cubicBezTo>
                      <a:pt x="1744" y="166"/>
                      <a:pt x="1700" y="121"/>
                      <a:pt x="1672" y="106"/>
                    </a:cubicBezTo>
                    <a:cubicBezTo>
                      <a:pt x="1598" y="99"/>
                      <a:pt x="1364" y="98"/>
                      <a:pt x="1294" y="109"/>
                    </a:cubicBezTo>
                    <a:cubicBezTo>
                      <a:pt x="1244" y="116"/>
                      <a:pt x="1246" y="201"/>
                      <a:pt x="1216" y="202"/>
                    </a:cubicBezTo>
                    <a:cubicBezTo>
                      <a:pt x="1189" y="203"/>
                      <a:pt x="1186" y="142"/>
                      <a:pt x="1132" y="112"/>
                    </a:cubicBezTo>
                    <a:cubicBezTo>
                      <a:pt x="1085" y="91"/>
                      <a:pt x="806" y="109"/>
                      <a:pt x="757" y="97"/>
                    </a:cubicBezTo>
                    <a:cubicBezTo>
                      <a:pt x="652" y="106"/>
                      <a:pt x="744" y="130"/>
                      <a:pt x="664" y="184"/>
                    </a:cubicBezTo>
                    <a:cubicBezTo>
                      <a:pt x="648" y="194"/>
                      <a:pt x="598" y="124"/>
                      <a:pt x="598" y="124"/>
                    </a:cubicBezTo>
                    <a:cubicBezTo>
                      <a:pt x="596" y="124"/>
                      <a:pt x="532" y="113"/>
                      <a:pt x="520" y="103"/>
                    </a:cubicBezTo>
                    <a:cubicBezTo>
                      <a:pt x="460" y="82"/>
                      <a:pt x="529" y="101"/>
                      <a:pt x="415" y="60"/>
                    </a:cubicBezTo>
                    <a:cubicBezTo>
                      <a:pt x="377" y="46"/>
                      <a:pt x="359" y="29"/>
                      <a:pt x="331" y="0"/>
                    </a:cubicBezTo>
                    <a:close/>
                  </a:path>
                </a:pathLst>
              </a:custGeom>
              <a:noFill/>
              <a:ln w="12700" cap="flat" cmpd="sng">
                <a:solidFill>
                  <a:schemeClr val="bg1">
                    <a:alpha val="100000"/>
                  </a:schemeClr>
                </a:solidFill>
                <a:prstDash val="solid"/>
                <a:round/>
                <a:headEnd type="none" w="med" len="med"/>
                <a:tailEnd type="none" w="med" len="med"/>
              </a:ln>
            </p:spPr>
            <p:txBody>
              <a:bodyPr/>
              <a:lstStyle/>
              <a:p>
                <a:endParaRPr lang="zh-CN" altLang="en-US"/>
              </a:p>
            </p:txBody>
          </p:sp>
          <p:sp>
            <p:nvSpPr>
              <p:cNvPr id="82" name="Freeform 48"/>
              <p:cNvSpPr>
                <a:spLocks noChangeAspect="1"/>
              </p:cNvSpPr>
              <p:nvPr/>
            </p:nvSpPr>
            <p:spPr>
              <a:xfrm>
                <a:off x="3772" y="1602"/>
                <a:ext cx="15" cy="18"/>
              </a:xfrm>
              <a:custGeom>
                <a:avLst/>
                <a:gdLst>
                  <a:gd name="txL" fmla="*/ 0 w 49"/>
                  <a:gd name="txT" fmla="*/ 0 h 62"/>
                  <a:gd name="txR" fmla="*/ 49 w 49"/>
                  <a:gd name="txB" fmla="*/ 62 h 62"/>
                </a:gdLst>
                <a:ahLst/>
                <a:cxnLst>
                  <a:cxn ang="0">
                    <a:pos x="0" y="0"/>
                  </a:cxn>
                  <a:cxn ang="0">
                    <a:pos x="0" y="0"/>
                  </a:cxn>
                  <a:cxn ang="0">
                    <a:pos x="0" y="0"/>
                  </a:cxn>
                  <a:cxn ang="0">
                    <a:pos x="0" y="0"/>
                  </a:cxn>
                  <a:cxn ang="0">
                    <a:pos x="0" y="0"/>
                  </a:cxn>
                </a:cxnLst>
                <a:rect l="txL" t="txT" r="txR" b="txB"/>
                <a:pathLst>
                  <a:path w="49" h="62">
                    <a:moveTo>
                      <a:pt x="49" y="52"/>
                    </a:moveTo>
                    <a:cubicBezTo>
                      <a:pt x="46" y="42"/>
                      <a:pt x="47" y="29"/>
                      <a:pt x="39" y="21"/>
                    </a:cubicBezTo>
                    <a:cubicBezTo>
                      <a:pt x="31" y="13"/>
                      <a:pt x="13" y="0"/>
                      <a:pt x="8" y="10"/>
                    </a:cubicBezTo>
                    <a:cubicBezTo>
                      <a:pt x="0" y="26"/>
                      <a:pt x="15" y="45"/>
                      <a:pt x="18" y="62"/>
                    </a:cubicBezTo>
                    <a:cubicBezTo>
                      <a:pt x="28" y="59"/>
                      <a:pt x="49" y="52"/>
                      <a:pt x="49" y="52"/>
                    </a:cubicBezTo>
                    <a:close/>
                  </a:path>
                </a:pathLst>
              </a:custGeom>
              <a:solidFill>
                <a:schemeClr val="bg1">
                  <a:alpha val="100000"/>
                </a:schemeClr>
              </a:solidFill>
              <a:ln w="9525">
                <a:noFill/>
              </a:ln>
            </p:spPr>
            <p:txBody>
              <a:bodyPr/>
              <a:lstStyle/>
              <a:p>
                <a:endParaRPr lang="zh-CN" altLang="en-US"/>
              </a:p>
            </p:txBody>
          </p:sp>
          <p:sp>
            <p:nvSpPr>
              <p:cNvPr id="83" name="Freeform 49"/>
              <p:cNvSpPr>
                <a:spLocks noChangeAspect="1"/>
              </p:cNvSpPr>
              <p:nvPr/>
            </p:nvSpPr>
            <p:spPr>
              <a:xfrm>
                <a:off x="3933" y="1564"/>
                <a:ext cx="22" cy="63"/>
              </a:xfrm>
              <a:custGeom>
                <a:avLst/>
                <a:gdLst>
                  <a:gd name="txL" fmla="*/ 0 w 71"/>
                  <a:gd name="txT" fmla="*/ 0 h 209"/>
                  <a:gd name="txR" fmla="*/ 71 w 71"/>
                  <a:gd name="txB" fmla="*/ 209 h 209"/>
                </a:gdLst>
                <a:ahLst/>
                <a:cxnLst>
                  <a:cxn ang="0">
                    <a:pos x="0" y="0"/>
                  </a:cxn>
                  <a:cxn ang="0">
                    <a:pos x="0" y="0"/>
                  </a:cxn>
                  <a:cxn ang="0">
                    <a:pos x="0" y="0"/>
                  </a:cxn>
                  <a:cxn ang="0">
                    <a:pos x="0" y="0"/>
                  </a:cxn>
                  <a:cxn ang="0">
                    <a:pos x="0" y="0"/>
                  </a:cxn>
                </a:cxnLst>
                <a:rect l="txL" t="txT" r="txR" b="txB"/>
                <a:pathLst>
                  <a:path w="71" h="209">
                    <a:moveTo>
                      <a:pt x="60" y="178"/>
                    </a:moveTo>
                    <a:cubicBezTo>
                      <a:pt x="57" y="130"/>
                      <a:pt x="62" y="80"/>
                      <a:pt x="50" y="33"/>
                    </a:cubicBezTo>
                    <a:cubicBezTo>
                      <a:pt x="47" y="21"/>
                      <a:pt x="21" y="0"/>
                      <a:pt x="19" y="12"/>
                    </a:cubicBezTo>
                    <a:cubicBezTo>
                      <a:pt x="9" y="75"/>
                      <a:pt x="0" y="186"/>
                      <a:pt x="71" y="209"/>
                    </a:cubicBezTo>
                    <a:cubicBezTo>
                      <a:pt x="67" y="199"/>
                      <a:pt x="60" y="178"/>
                      <a:pt x="60" y="178"/>
                    </a:cubicBezTo>
                    <a:close/>
                  </a:path>
                </a:pathLst>
              </a:custGeom>
              <a:solidFill>
                <a:schemeClr val="bg1">
                  <a:alpha val="100000"/>
                </a:schemeClr>
              </a:solidFill>
              <a:ln w="9525">
                <a:noFill/>
              </a:ln>
            </p:spPr>
            <p:txBody>
              <a:bodyPr/>
              <a:lstStyle/>
              <a:p>
                <a:endParaRPr lang="zh-CN" altLang="en-US"/>
              </a:p>
            </p:txBody>
          </p:sp>
          <p:sp>
            <p:nvSpPr>
              <p:cNvPr id="84" name="Freeform 50"/>
              <p:cNvSpPr>
                <a:spLocks noChangeAspect="1"/>
              </p:cNvSpPr>
              <p:nvPr/>
            </p:nvSpPr>
            <p:spPr>
              <a:xfrm>
                <a:off x="3595" y="1486"/>
                <a:ext cx="26" cy="41"/>
              </a:xfrm>
              <a:custGeom>
                <a:avLst/>
                <a:gdLst>
                  <a:gd name="txL" fmla="*/ 0 w 65"/>
                  <a:gd name="txT" fmla="*/ 0 h 95"/>
                  <a:gd name="txR" fmla="*/ 65 w 65"/>
                  <a:gd name="txB" fmla="*/ 95 h 95"/>
                </a:gdLst>
                <a:ahLst/>
                <a:cxnLst>
                  <a:cxn ang="0">
                    <a:pos x="0" y="0"/>
                  </a:cxn>
                  <a:cxn ang="0">
                    <a:pos x="0" y="0"/>
                  </a:cxn>
                  <a:cxn ang="0">
                    <a:pos x="0" y="0"/>
                  </a:cxn>
                  <a:cxn ang="0">
                    <a:pos x="0" y="0"/>
                  </a:cxn>
                  <a:cxn ang="0">
                    <a:pos x="0" y="0"/>
                  </a:cxn>
                </a:cxnLst>
                <a:rect l="txL" t="txT" r="txR" b="txB"/>
                <a:pathLst>
                  <a:path w="65" h="95">
                    <a:moveTo>
                      <a:pt x="53" y="33"/>
                    </a:moveTo>
                    <a:cubicBezTo>
                      <a:pt x="43" y="29"/>
                      <a:pt x="32" y="17"/>
                      <a:pt x="22" y="22"/>
                    </a:cubicBezTo>
                    <a:cubicBezTo>
                      <a:pt x="0" y="33"/>
                      <a:pt x="20" y="87"/>
                      <a:pt x="22" y="95"/>
                    </a:cubicBezTo>
                    <a:cubicBezTo>
                      <a:pt x="32" y="92"/>
                      <a:pt x="50" y="95"/>
                      <a:pt x="53" y="85"/>
                    </a:cubicBezTo>
                    <a:cubicBezTo>
                      <a:pt x="65" y="42"/>
                      <a:pt x="23" y="0"/>
                      <a:pt x="53" y="33"/>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85" name="Freeform 51"/>
              <p:cNvSpPr>
                <a:spLocks noChangeAspect="1"/>
              </p:cNvSpPr>
              <p:nvPr/>
            </p:nvSpPr>
            <p:spPr>
              <a:xfrm>
                <a:off x="3740" y="1497"/>
                <a:ext cx="54" cy="151"/>
              </a:xfrm>
              <a:custGeom>
                <a:avLst/>
                <a:gdLst>
                  <a:gd name="txL" fmla="*/ 0 w 169"/>
                  <a:gd name="txT" fmla="*/ 0 h 351"/>
                  <a:gd name="txR" fmla="*/ 169 w 169"/>
                  <a:gd name="txB" fmla="*/ 351 h 351"/>
                </a:gdLst>
                <a:ahLst/>
                <a:cxnLst>
                  <a:cxn ang="0">
                    <a:pos x="0" y="0"/>
                  </a:cxn>
                  <a:cxn ang="0">
                    <a:pos x="0" y="0"/>
                  </a:cxn>
                  <a:cxn ang="0">
                    <a:pos x="0" y="0"/>
                  </a:cxn>
                  <a:cxn ang="0">
                    <a:pos x="0" y="0"/>
                  </a:cxn>
                  <a:cxn ang="0">
                    <a:pos x="0" y="0"/>
                  </a:cxn>
                  <a:cxn ang="0">
                    <a:pos x="0" y="0"/>
                  </a:cxn>
                  <a:cxn ang="0">
                    <a:pos x="0" y="0"/>
                  </a:cxn>
                </a:cxnLst>
                <a:rect l="txL" t="txT" r="txR" b="txB"/>
                <a:pathLst>
                  <a:path w="169" h="351">
                    <a:moveTo>
                      <a:pt x="126" y="331"/>
                    </a:moveTo>
                    <a:cubicBezTo>
                      <a:pt x="0" y="297"/>
                      <a:pt x="82" y="99"/>
                      <a:pt x="85" y="0"/>
                    </a:cubicBezTo>
                    <a:cubicBezTo>
                      <a:pt x="137" y="17"/>
                      <a:pt x="113" y="0"/>
                      <a:pt x="137" y="72"/>
                    </a:cubicBezTo>
                    <a:cubicBezTo>
                      <a:pt x="140" y="82"/>
                      <a:pt x="147" y="103"/>
                      <a:pt x="147" y="103"/>
                    </a:cubicBezTo>
                    <a:cubicBezTo>
                      <a:pt x="152" y="165"/>
                      <a:pt x="169" y="280"/>
                      <a:pt x="147" y="341"/>
                    </a:cubicBezTo>
                    <a:cubicBezTo>
                      <a:pt x="143" y="351"/>
                      <a:pt x="126" y="336"/>
                      <a:pt x="116" y="331"/>
                    </a:cubicBezTo>
                    <a:cubicBezTo>
                      <a:pt x="113" y="330"/>
                      <a:pt x="123" y="331"/>
                      <a:pt x="126" y="331"/>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86" name="Freeform 52"/>
              <p:cNvSpPr>
                <a:spLocks noChangeAspect="1"/>
              </p:cNvSpPr>
              <p:nvPr/>
            </p:nvSpPr>
            <p:spPr>
              <a:xfrm>
                <a:off x="3931" y="1332"/>
                <a:ext cx="40" cy="372"/>
              </a:xfrm>
              <a:custGeom>
                <a:avLst/>
                <a:gdLst>
                  <a:gd name="txL" fmla="*/ 0 w 135"/>
                  <a:gd name="txT" fmla="*/ 0 h 1146"/>
                  <a:gd name="txR" fmla="*/ 135 w 135"/>
                  <a:gd name="txB" fmla="*/ 1146 h 1146"/>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135" h="1146">
                    <a:moveTo>
                      <a:pt x="4" y="916"/>
                    </a:moveTo>
                    <a:cubicBezTo>
                      <a:pt x="25" y="37"/>
                      <a:pt x="10" y="1146"/>
                      <a:pt x="10" y="250"/>
                    </a:cubicBezTo>
                    <a:cubicBezTo>
                      <a:pt x="9" y="120"/>
                      <a:pt x="0" y="152"/>
                      <a:pt x="4" y="115"/>
                    </a:cubicBezTo>
                    <a:cubicBezTo>
                      <a:pt x="8" y="78"/>
                      <a:pt x="23" y="0"/>
                      <a:pt x="32" y="30"/>
                    </a:cubicBezTo>
                    <a:cubicBezTo>
                      <a:pt x="54" y="121"/>
                      <a:pt x="49" y="196"/>
                      <a:pt x="56" y="298"/>
                    </a:cubicBezTo>
                    <a:cubicBezTo>
                      <a:pt x="59" y="347"/>
                      <a:pt x="71" y="369"/>
                      <a:pt x="104" y="384"/>
                    </a:cubicBezTo>
                    <a:cubicBezTo>
                      <a:pt x="109" y="394"/>
                      <a:pt x="115" y="405"/>
                      <a:pt x="119" y="416"/>
                    </a:cubicBezTo>
                    <a:cubicBezTo>
                      <a:pt x="126" y="437"/>
                      <a:pt x="135" y="480"/>
                      <a:pt x="135" y="480"/>
                    </a:cubicBezTo>
                    <a:cubicBezTo>
                      <a:pt x="127" y="516"/>
                      <a:pt x="112" y="542"/>
                      <a:pt x="104" y="577"/>
                    </a:cubicBezTo>
                    <a:cubicBezTo>
                      <a:pt x="112" y="649"/>
                      <a:pt x="120" y="646"/>
                      <a:pt x="135" y="706"/>
                    </a:cubicBezTo>
                    <a:cubicBezTo>
                      <a:pt x="129" y="787"/>
                      <a:pt x="132" y="843"/>
                      <a:pt x="80" y="888"/>
                    </a:cubicBezTo>
                    <a:cubicBezTo>
                      <a:pt x="74" y="899"/>
                      <a:pt x="71" y="912"/>
                      <a:pt x="64" y="921"/>
                    </a:cubicBezTo>
                    <a:cubicBezTo>
                      <a:pt x="49" y="937"/>
                      <a:pt x="16" y="964"/>
                      <a:pt x="16" y="964"/>
                    </a:cubicBezTo>
                    <a:cubicBezTo>
                      <a:pt x="11" y="954"/>
                      <a:pt x="4" y="916"/>
                      <a:pt x="4" y="916"/>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87" name="Freeform 53"/>
              <p:cNvSpPr>
                <a:spLocks noChangeAspect="1"/>
              </p:cNvSpPr>
              <p:nvPr/>
            </p:nvSpPr>
            <p:spPr>
              <a:xfrm>
                <a:off x="4106" y="1472"/>
                <a:ext cx="53" cy="167"/>
              </a:xfrm>
              <a:custGeom>
                <a:avLst/>
                <a:gdLst>
                  <a:gd name="txL" fmla="*/ 0 w 187"/>
                  <a:gd name="txT" fmla="*/ 0 h 496"/>
                  <a:gd name="txR" fmla="*/ 187 w 187"/>
                  <a:gd name="txB" fmla="*/ 496 h 496"/>
                </a:gdLst>
                <a:ahLst/>
                <a:cxnLst>
                  <a:cxn ang="0">
                    <a:pos x="0" y="0"/>
                  </a:cxn>
                  <a:cxn ang="0">
                    <a:pos x="0" y="0"/>
                  </a:cxn>
                  <a:cxn ang="0">
                    <a:pos x="0" y="0"/>
                  </a:cxn>
                  <a:cxn ang="0">
                    <a:pos x="0" y="0"/>
                  </a:cxn>
                  <a:cxn ang="0">
                    <a:pos x="0" y="0"/>
                  </a:cxn>
                  <a:cxn ang="0">
                    <a:pos x="0" y="0"/>
                  </a:cxn>
                </a:cxnLst>
                <a:rect l="txL" t="txT" r="txR" b="txB"/>
                <a:pathLst>
                  <a:path w="187" h="496">
                    <a:moveTo>
                      <a:pt x="66" y="0"/>
                    </a:moveTo>
                    <a:cubicBezTo>
                      <a:pt x="3" y="41"/>
                      <a:pt x="31" y="82"/>
                      <a:pt x="66" y="134"/>
                    </a:cubicBezTo>
                    <a:cubicBezTo>
                      <a:pt x="106" y="257"/>
                      <a:pt x="0" y="421"/>
                      <a:pt x="117" y="496"/>
                    </a:cubicBezTo>
                    <a:cubicBezTo>
                      <a:pt x="187" y="451"/>
                      <a:pt x="139" y="370"/>
                      <a:pt x="128" y="300"/>
                    </a:cubicBezTo>
                    <a:cubicBezTo>
                      <a:pt x="124" y="221"/>
                      <a:pt x="126" y="141"/>
                      <a:pt x="117" y="62"/>
                    </a:cubicBezTo>
                    <a:cubicBezTo>
                      <a:pt x="111" y="12"/>
                      <a:pt x="66" y="45"/>
                      <a:pt x="66" y="0"/>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88" name="Freeform 54"/>
              <p:cNvSpPr>
                <a:spLocks noChangeAspect="1"/>
              </p:cNvSpPr>
              <p:nvPr/>
            </p:nvSpPr>
            <p:spPr>
              <a:xfrm>
                <a:off x="4100" y="1415"/>
                <a:ext cx="40" cy="26"/>
              </a:xfrm>
              <a:custGeom>
                <a:avLst/>
                <a:gdLst>
                  <a:gd name="txL" fmla="*/ 0 w 135"/>
                  <a:gd name="txT" fmla="*/ 0 h 84"/>
                  <a:gd name="txR" fmla="*/ 135 w 135"/>
                  <a:gd name="txB" fmla="*/ 84 h 84"/>
                </a:gdLst>
                <a:ahLst/>
                <a:cxnLst>
                  <a:cxn ang="0">
                    <a:pos x="0" y="0"/>
                  </a:cxn>
                  <a:cxn ang="0">
                    <a:pos x="0" y="0"/>
                  </a:cxn>
                  <a:cxn ang="0">
                    <a:pos x="0" y="0"/>
                  </a:cxn>
                  <a:cxn ang="0">
                    <a:pos x="0" y="0"/>
                  </a:cxn>
                </a:cxnLst>
                <a:rect l="txL" t="txT" r="txR" b="txB"/>
                <a:pathLst>
                  <a:path w="135" h="84">
                    <a:moveTo>
                      <a:pt x="86" y="0"/>
                    </a:moveTo>
                    <a:cubicBezTo>
                      <a:pt x="63" y="8"/>
                      <a:pt x="0" y="19"/>
                      <a:pt x="65" y="73"/>
                    </a:cubicBezTo>
                    <a:cubicBezTo>
                      <a:pt x="79" y="84"/>
                      <a:pt x="100" y="66"/>
                      <a:pt x="117" y="63"/>
                    </a:cubicBezTo>
                    <a:cubicBezTo>
                      <a:pt x="135" y="8"/>
                      <a:pt x="121" y="38"/>
                      <a:pt x="86" y="0"/>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grpSp>
        <p:sp>
          <p:nvSpPr>
            <p:cNvPr id="17" name="Text Box 56"/>
            <p:cNvSpPr txBox="1">
              <a:spLocks noChangeArrowheads="1"/>
            </p:cNvSpPr>
            <p:nvPr/>
          </p:nvSpPr>
          <p:spPr bwMode="auto">
            <a:xfrm>
              <a:off x="2500298" y="5643578"/>
              <a:ext cx="2067505" cy="36585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50000"/>
                </a:spcBef>
                <a:spcAft>
                  <a:spcPct val="0"/>
                </a:spcAft>
                <a:buClrTx/>
                <a:buSzTx/>
                <a:buFontTx/>
                <a:buNone/>
                <a:defRPr/>
              </a:pPr>
              <a:r>
                <a:rPr kumimoji="0" lang="en-US" altLang="en-US" sz="1775" b="1" i="0" u="none" strike="noStrike" kern="1200" cap="none" spc="0" normalizeH="0" baseline="0" noProof="0" dirty="0">
                  <a:ln>
                    <a:noFill/>
                  </a:ln>
                  <a:solidFill>
                    <a:schemeClr val="accent2"/>
                  </a:solidFill>
                  <a:effectLst/>
                  <a:uLnTx/>
                  <a:uFillTx/>
                  <a:latin typeface="Arial" panose="020B0604020202020204" pitchFamily="34" charset="0"/>
                  <a:ea typeface="宋体" panose="02010600030101010101" pitchFamily="2" charset="-122"/>
                  <a:cs typeface="+mn-cs"/>
                </a:rPr>
                <a:t>LA Grade B</a:t>
              </a:r>
            </a:p>
          </p:txBody>
        </p:sp>
        <p:sp>
          <p:nvSpPr>
            <p:cNvPr id="19" name="Text Box 58"/>
            <p:cNvSpPr txBox="1">
              <a:spLocks noChangeArrowheads="1"/>
            </p:cNvSpPr>
            <p:nvPr/>
          </p:nvSpPr>
          <p:spPr bwMode="auto">
            <a:xfrm>
              <a:off x="4835916" y="5643578"/>
              <a:ext cx="2593604" cy="36585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50000"/>
                </a:spcBef>
                <a:spcAft>
                  <a:spcPct val="0"/>
                </a:spcAft>
                <a:buClrTx/>
                <a:buSzTx/>
                <a:buFontTx/>
                <a:buNone/>
                <a:defRPr/>
              </a:pPr>
              <a:r>
                <a:rPr kumimoji="0" lang="en-US" altLang="en-US" sz="1775" b="1" i="0" u="none" strike="noStrike" kern="1200" cap="none" spc="0" normalizeH="0" baseline="0" noProof="0" dirty="0">
                  <a:ln>
                    <a:noFill/>
                  </a:ln>
                  <a:solidFill>
                    <a:schemeClr val="accent2"/>
                  </a:solidFill>
                  <a:effectLst/>
                  <a:uLnTx/>
                  <a:uFillTx/>
                  <a:latin typeface="Arial" panose="020B0604020202020204" pitchFamily="34" charset="0"/>
                  <a:ea typeface="宋体" panose="02010600030101010101" pitchFamily="2" charset="-122"/>
                  <a:cs typeface="+mn-cs"/>
                </a:rPr>
                <a:t>LA Grade C</a:t>
              </a:r>
            </a:p>
          </p:txBody>
        </p:sp>
        <p:grpSp>
          <p:nvGrpSpPr>
            <p:cNvPr id="5" name="Group 59"/>
            <p:cNvGrpSpPr/>
            <p:nvPr/>
          </p:nvGrpSpPr>
          <p:grpSpPr>
            <a:xfrm>
              <a:off x="5929322" y="4071942"/>
              <a:ext cx="895010" cy="900697"/>
              <a:chOff x="378" y="2475"/>
              <a:chExt cx="1072" cy="1154"/>
            </a:xfrm>
          </p:grpSpPr>
          <p:sp>
            <p:nvSpPr>
              <p:cNvPr id="46" name="Freeform 60"/>
              <p:cNvSpPr>
                <a:spLocks noChangeAspect="1"/>
              </p:cNvSpPr>
              <p:nvPr/>
            </p:nvSpPr>
            <p:spPr>
              <a:xfrm>
                <a:off x="378" y="2475"/>
                <a:ext cx="1072" cy="1154"/>
              </a:xfrm>
              <a:custGeom>
                <a:avLst/>
                <a:gdLst>
                  <a:gd name="txL" fmla="*/ 0 w 3573"/>
                  <a:gd name="txT" fmla="*/ 0 h 3845"/>
                  <a:gd name="txR" fmla="*/ 3573 w 3573"/>
                  <a:gd name="txB" fmla="*/ 3845 h 384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573" h="3845">
                    <a:moveTo>
                      <a:pt x="349" y="0"/>
                    </a:moveTo>
                    <a:cubicBezTo>
                      <a:pt x="371" y="397"/>
                      <a:pt x="360" y="236"/>
                      <a:pt x="379" y="482"/>
                    </a:cubicBezTo>
                    <a:cubicBezTo>
                      <a:pt x="389" y="857"/>
                      <a:pt x="365" y="1242"/>
                      <a:pt x="428" y="1613"/>
                    </a:cubicBezTo>
                    <a:cubicBezTo>
                      <a:pt x="434" y="1813"/>
                      <a:pt x="448" y="1965"/>
                      <a:pt x="467" y="2154"/>
                    </a:cubicBezTo>
                    <a:cubicBezTo>
                      <a:pt x="487" y="2775"/>
                      <a:pt x="487" y="2557"/>
                      <a:pt x="457" y="2774"/>
                    </a:cubicBezTo>
                    <a:cubicBezTo>
                      <a:pt x="436" y="2866"/>
                      <a:pt x="398" y="2940"/>
                      <a:pt x="310" y="3039"/>
                    </a:cubicBezTo>
                    <a:cubicBezTo>
                      <a:pt x="261" y="3110"/>
                      <a:pt x="186" y="3159"/>
                      <a:pt x="162" y="3197"/>
                    </a:cubicBezTo>
                    <a:cubicBezTo>
                      <a:pt x="119" y="3248"/>
                      <a:pt x="18" y="3314"/>
                      <a:pt x="5" y="3344"/>
                    </a:cubicBezTo>
                    <a:cubicBezTo>
                      <a:pt x="0" y="3377"/>
                      <a:pt x="89" y="3378"/>
                      <a:pt x="133" y="3394"/>
                    </a:cubicBezTo>
                    <a:cubicBezTo>
                      <a:pt x="179" y="3414"/>
                      <a:pt x="223" y="3431"/>
                      <a:pt x="271" y="3443"/>
                    </a:cubicBezTo>
                    <a:cubicBezTo>
                      <a:pt x="347" y="3496"/>
                      <a:pt x="457" y="3503"/>
                      <a:pt x="546" y="3522"/>
                    </a:cubicBezTo>
                    <a:cubicBezTo>
                      <a:pt x="630" y="3540"/>
                      <a:pt x="716" y="3559"/>
                      <a:pt x="802" y="3571"/>
                    </a:cubicBezTo>
                    <a:cubicBezTo>
                      <a:pt x="867" y="3596"/>
                      <a:pt x="931" y="3602"/>
                      <a:pt x="998" y="3620"/>
                    </a:cubicBezTo>
                    <a:cubicBezTo>
                      <a:pt x="1167" y="3656"/>
                      <a:pt x="1611" y="3827"/>
                      <a:pt x="1775" y="3845"/>
                    </a:cubicBezTo>
                    <a:cubicBezTo>
                      <a:pt x="1805" y="3824"/>
                      <a:pt x="1949" y="3741"/>
                      <a:pt x="1982" y="3727"/>
                    </a:cubicBezTo>
                    <a:cubicBezTo>
                      <a:pt x="2044" y="3697"/>
                      <a:pt x="2103" y="3655"/>
                      <a:pt x="2188" y="3609"/>
                    </a:cubicBezTo>
                    <a:cubicBezTo>
                      <a:pt x="2203" y="3599"/>
                      <a:pt x="2401" y="3484"/>
                      <a:pt x="2415" y="3472"/>
                    </a:cubicBezTo>
                    <a:cubicBezTo>
                      <a:pt x="2589" y="3296"/>
                      <a:pt x="2680" y="3275"/>
                      <a:pt x="2867" y="3039"/>
                    </a:cubicBezTo>
                    <a:cubicBezTo>
                      <a:pt x="2983" y="2905"/>
                      <a:pt x="3071" y="2811"/>
                      <a:pt x="3143" y="2704"/>
                    </a:cubicBezTo>
                    <a:cubicBezTo>
                      <a:pt x="3215" y="2597"/>
                      <a:pt x="3248" y="2530"/>
                      <a:pt x="3300" y="2399"/>
                    </a:cubicBezTo>
                    <a:cubicBezTo>
                      <a:pt x="3396" y="2213"/>
                      <a:pt x="3423" y="2032"/>
                      <a:pt x="3457" y="1917"/>
                    </a:cubicBezTo>
                    <a:cubicBezTo>
                      <a:pt x="3491" y="1802"/>
                      <a:pt x="3573" y="1703"/>
                      <a:pt x="3506" y="1711"/>
                    </a:cubicBezTo>
                    <a:cubicBezTo>
                      <a:pt x="3482" y="1631"/>
                      <a:pt x="3164" y="1882"/>
                      <a:pt x="3054" y="1967"/>
                    </a:cubicBezTo>
                    <a:cubicBezTo>
                      <a:pt x="2940" y="2051"/>
                      <a:pt x="2862" y="2216"/>
                      <a:pt x="2818" y="2213"/>
                    </a:cubicBezTo>
                    <a:cubicBezTo>
                      <a:pt x="2708" y="2213"/>
                      <a:pt x="2806" y="2204"/>
                      <a:pt x="2788" y="1947"/>
                    </a:cubicBezTo>
                    <a:cubicBezTo>
                      <a:pt x="2779" y="1622"/>
                      <a:pt x="2819" y="1031"/>
                      <a:pt x="2808" y="767"/>
                    </a:cubicBezTo>
                    <a:cubicBezTo>
                      <a:pt x="2800" y="480"/>
                      <a:pt x="2803" y="221"/>
                      <a:pt x="2788" y="124"/>
                    </a:cubicBezTo>
                    <a:cubicBezTo>
                      <a:pt x="2759" y="13"/>
                      <a:pt x="2632" y="31"/>
                      <a:pt x="2581" y="40"/>
                    </a:cubicBezTo>
                    <a:cubicBezTo>
                      <a:pt x="2517" y="51"/>
                      <a:pt x="2437" y="121"/>
                      <a:pt x="2383" y="127"/>
                    </a:cubicBezTo>
                    <a:cubicBezTo>
                      <a:pt x="2334" y="131"/>
                      <a:pt x="2269" y="90"/>
                      <a:pt x="2209" y="85"/>
                    </a:cubicBezTo>
                    <a:cubicBezTo>
                      <a:pt x="2174" y="80"/>
                      <a:pt x="2113" y="73"/>
                      <a:pt x="2047" y="79"/>
                    </a:cubicBezTo>
                    <a:cubicBezTo>
                      <a:pt x="1986" y="90"/>
                      <a:pt x="1909" y="124"/>
                      <a:pt x="1834" y="136"/>
                    </a:cubicBezTo>
                    <a:cubicBezTo>
                      <a:pt x="1806" y="133"/>
                      <a:pt x="1681" y="127"/>
                      <a:pt x="1651" y="112"/>
                    </a:cubicBezTo>
                    <a:cubicBezTo>
                      <a:pt x="1565" y="100"/>
                      <a:pt x="1417" y="90"/>
                      <a:pt x="1318" y="88"/>
                    </a:cubicBezTo>
                    <a:cubicBezTo>
                      <a:pt x="1240" y="96"/>
                      <a:pt x="1184" y="125"/>
                      <a:pt x="1132" y="124"/>
                    </a:cubicBezTo>
                    <a:cubicBezTo>
                      <a:pt x="1091" y="118"/>
                      <a:pt x="1028" y="102"/>
                      <a:pt x="961" y="94"/>
                    </a:cubicBezTo>
                    <a:cubicBezTo>
                      <a:pt x="907" y="89"/>
                      <a:pt x="813" y="97"/>
                      <a:pt x="745" y="100"/>
                    </a:cubicBezTo>
                    <a:cubicBezTo>
                      <a:pt x="728" y="111"/>
                      <a:pt x="631" y="124"/>
                      <a:pt x="631" y="124"/>
                    </a:cubicBezTo>
                    <a:cubicBezTo>
                      <a:pt x="593" y="113"/>
                      <a:pt x="504" y="70"/>
                      <a:pt x="457" y="49"/>
                    </a:cubicBezTo>
                    <a:cubicBezTo>
                      <a:pt x="417" y="35"/>
                      <a:pt x="379" y="30"/>
                      <a:pt x="349" y="0"/>
                    </a:cubicBezTo>
                    <a:close/>
                  </a:path>
                </a:pathLst>
              </a:custGeom>
              <a:solidFill>
                <a:srgbClr val="CC3399">
                  <a:alpha val="100000"/>
                </a:srgbClr>
              </a:solidFill>
              <a:ln w="12700" cap="flat" cmpd="sng">
                <a:solidFill>
                  <a:schemeClr val="bg1">
                    <a:alpha val="100000"/>
                  </a:schemeClr>
                </a:solidFill>
                <a:prstDash val="solid"/>
                <a:round/>
                <a:headEnd type="none" w="med" len="med"/>
                <a:tailEnd type="none" w="med" len="med"/>
              </a:ln>
            </p:spPr>
            <p:txBody>
              <a:bodyPr/>
              <a:lstStyle/>
              <a:p>
                <a:endParaRPr lang="zh-CN" altLang="en-US"/>
              </a:p>
            </p:txBody>
          </p:sp>
          <p:sp>
            <p:nvSpPr>
              <p:cNvPr id="47" name="Freeform 61"/>
              <p:cNvSpPr>
                <a:spLocks noChangeAspect="1"/>
              </p:cNvSpPr>
              <p:nvPr/>
            </p:nvSpPr>
            <p:spPr>
              <a:xfrm>
                <a:off x="406" y="2501"/>
                <a:ext cx="1024" cy="1113"/>
              </a:xfrm>
              <a:custGeom>
                <a:avLst/>
                <a:gdLst>
                  <a:gd name="txL" fmla="*/ 0 w 3414"/>
                  <a:gd name="txT" fmla="*/ 0 h 3709"/>
                  <a:gd name="txR" fmla="*/ 3414 w 3414"/>
                  <a:gd name="txB" fmla="*/ 3709 h 370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3709">
                    <a:moveTo>
                      <a:pt x="331" y="0"/>
                    </a:moveTo>
                    <a:cubicBezTo>
                      <a:pt x="352" y="385"/>
                      <a:pt x="341" y="229"/>
                      <a:pt x="359" y="468"/>
                    </a:cubicBezTo>
                    <a:cubicBezTo>
                      <a:pt x="369" y="831"/>
                      <a:pt x="346" y="1205"/>
                      <a:pt x="406" y="1565"/>
                    </a:cubicBezTo>
                    <a:cubicBezTo>
                      <a:pt x="411" y="1759"/>
                      <a:pt x="425" y="1906"/>
                      <a:pt x="443" y="2089"/>
                    </a:cubicBezTo>
                    <a:cubicBezTo>
                      <a:pt x="462" y="2691"/>
                      <a:pt x="462" y="2480"/>
                      <a:pt x="433" y="2690"/>
                    </a:cubicBezTo>
                    <a:cubicBezTo>
                      <a:pt x="413" y="2780"/>
                      <a:pt x="377" y="2851"/>
                      <a:pt x="294" y="2947"/>
                    </a:cubicBezTo>
                    <a:cubicBezTo>
                      <a:pt x="247" y="3016"/>
                      <a:pt x="176" y="3064"/>
                      <a:pt x="154" y="3101"/>
                    </a:cubicBezTo>
                    <a:cubicBezTo>
                      <a:pt x="113" y="3150"/>
                      <a:pt x="17" y="3214"/>
                      <a:pt x="5" y="3243"/>
                    </a:cubicBezTo>
                    <a:cubicBezTo>
                      <a:pt x="0" y="3275"/>
                      <a:pt x="68" y="3260"/>
                      <a:pt x="110" y="3276"/>
                    </a:cubicBezTo>
                    <a:cubicBezTo>
                      <a:pt x="154" y="3295"/>
                      <a:pt x="211" y="3305"/>
                      <a:pt x="257" y="3316"/>
                    </a:cubicBezTo>
                    <a:cubicBezTo>
                      <a:pt x="329" y="3368"/>
                      <a:pt x="419" y="3376"/>
                      <a:pt x="503" y="3395"/>
                    </a:cubicBezTo>
                    <a:cubicBezTo>
                      <a:pt x="583" y="3412"/>
                      <a:pt x="648" y="3423"/>
                      <a:pt x="729" y="3434"/>
                    </a:cubicBezTo>
                    <a:cubicBezTo>
                      <a:pt x="791" y="3459"/>
                      <a:pt x="951" y="3495"/>
                      <a:pt x="1015" y="3513"/>
                    </a:cubicBezTo>
                    <a:cubicBezTo>
                      <a:pt x="1175" y="3548"/>
                      <a:pt x="1499" y="3692"/>
                      <a:pt x="1654" y="3709"/>
                    </a:cubicBezTo>
                    <a:cubicBezTo>
                      <a:pt x="1683" y="3689"/>
                      <a:pt x="1820" y="3604"/>
                      <a:pt x="1851" y="3591"/>
                    </a:cubicBezTo>
                    <a:cubicBezTo>
                      <a:pt x="1910" y="3561"/>
                      <a:pt x="1997" y="3508"/>
                      <a:pt x="2077" y="3463"/>
                    </a:cubicBezTo>
                    <a:cubicBezTo>
                      <a:pt x="2092" y="3453"/>
                      <a:pt x="2348" y="3298"/>
                      <a:pt x="2362" y="3286"/>
                    </a:cubicBezTo>
                    <a:cubicBezTo>
                      <a:pt x="2526" y="3116"/>
                      <a:pt x="2540" y="3176"/>
                      <a:pt x="2717" y="2947"/>
                    </a:cubicBezTo>
                    <a:cubicBezTo>
                      <a:pt x="2827" y="2817"/>
                      <a:pt x="2910" y="2726"/>
                      <a:pt x="2979" y="2623"/>
                    </a:cubicBezTo>
                    <a:cubicBezTo>
                      <a:pt x="3047" y="2519"/>
                      <a:pt x="3079" y="2443"/>
                      <a:pt x="3127" y="2327"/>
                    </a:cubicBezTo>
                    <a:cubicBezTo>
                      <a:pt x="3218" y="2146"/>
                      <a:pt x="3227" y="2036"/>
                      <a:pt x="3267" y="1929"/>
                    </a:cubicBezTo>
                    <a:cubicBezTo>
                      <a:pt x="3307" y="1822"/>
                      <a:pt x="3414" y="1683"/>
                      <a:pt x="3365" y="1683"/>
                    </a:cubicBezTo>
                    <a:cubicBezTo>
                      <a:pt x="3342" y="1605"/>
                      <a:pt x="3087" y="1841"/>
                      <a:pt x="2972" y="1929"/>
                    </a:cubicBezTo>
                    <a:cubicBezTo>
                      <a:pt x="2857" y="2017"/>
                      <a:pt x="2732" y="2221"/>
                      <a:pt x="2677" y="2214"/>
                    </a:cubicBezTo>
                    <a:cubicBezTo>
                      <a:pt x="2572" y="2214"/>
                      <a:pt x="2659" y="2138"/>
                      <a:pt x="2642" y="1888"/>
                    </a:cubicBezTo>
                    <a:cubicBezTo>
                      <a:pt x="2634" y="1573"/>
                      <a:pt x="2671" y="1000"/>
                      <a:pt x="2661" y="744"/>
                    </a:cubicBezTo>
                    <a:cubicBezTo>
                      <a:pt x="2648" y="452"/>
                      <a:pt x="2666" y="234"/>
                      <a:pt x="2623" y="124"/>
                    </a:cubicBezTo>
                    <a:cubicBezTo>
                      <a:pt x="2580" y="14"/>
                      <a:pt x="2450" y="71"/>
                      <a:pt x="2401" y="82"/>
                    </a:cubicBezTo>
                    <a:cubicBezTo>
                      <a:pt x="2352" y="104"/>
                      <a:pt x="2361" y="182"/>
                      <a:pt x="2329" y="190"/>
                    </a:cubicBezTo>
                    <a:cubicBezTo>
                      <a:pt x="2283" y="221"/>
                      <a:pt x="2265" y="106"/>
                      <a:pt x="2206" y="97"/>
                    </a:cubicBezTo>
                    <a:cubicBezTo>
                      <a:pt x="2155" y="94"/>
                      <a:pt x="2035" y="95"/>
                      <a:pt x="1981" y="91"/>
                    </a:cubicBezTo>
                    <a:cubicBezTo>
                      <a:pt x="1953" y="94"/>
                      <a:pt x="1872" y="86"/>
                      <a:pt x="1840" y="103"/>
                    </a:cubicBezTo>
                    <a:cubicBezTo>
                      <a:pt x="1789" y="130"/>
                      <a:pt x="1829" y="151"/>
                      <a:pt x="1771" y="169"/>
                    </a:cubicBezTo>
                    <a:cubicBezTo>
                      <a:pt x="1744" y="166"/>
                      <a:pt x="1700" y="121"/>
                      <a:pt x="1672" y="106"/>
                    </a:cubicBezTo>
                    <a:cubicBezTo>
                      <a:pt x="1598" y="99"/>
                      <a:pt x="1364" y="98"/>
                      <a:pt x="1294" y="109"/>
                    </a:cubicBezTo>
                    <a:cubicBezTo>
                      <a:pt x="1244" y="116"/>
                      <a:pt x="1246" y="201"/>
                      <a:pt x="1216" y="202"/>
                    </a:cubicBezTo>
                    <a:cubicBezTo>
                      <a:pt x="1189" y="203"/>
                      <a:pt x="1186" y="142"/>
                      <a:pt x="1132" y="112"/>
                    </a:cubicBezTo>
                    <a:cubicBezTo>
                      <a:pt x="1085" y="91"/>
                      <a:pt x="806" y="109"/>
                      <a:pt x="757" y="97"/>
                    </a:cubicBezTo>
                    <a:cubicBezTo>
                      <a:pt x="652" y="106"/>
                      <a:pt x="744" y="130"/>
                      <a:pt x="664" y="184"/>
                    </a:cubicBezTo>
                    <a:cubicBezTo>
                      <a:pt x="648" y="194"/>
                      <a:pt x="598" y="124"/>
                      <a:pt x="598" y="124"/>
                    </a:cubicBezTo>
                    <a:cubicBezTo>
                      <a:pt x="596" y="124"/>
                      <a:pt x="532" y="113"/>
                      <a:pt x="520" y="103"/>
                    </a:cubicBezTo>
                    <a:cubicBezTo>
                      <a:pt x="460" y="82"/>
                      <a:pt x="529" y="101"/>
                      <a:pt x="415" y="60"/>
                    </a:cubicBezTo>
                    <a:cubicBezTo>
                      <a:pt x="377" y="46"/>
                      <a:pt x="359" y="29"/>
                      <a:pt x="331" y="0"/>
                    </a:cubicBezTo>
                    <a:close/>
                  </a:path>
                </a:pathLst>
              </a:custGeom>
              <a:solidFill>
                <a:srgbClr val="FF7979">
                  <a:alpha val="100000"/>
                </a:srgbClr>
              </a:solidFill>
              <a:ln w="9525">
                <a:noFill/>
              </a:ln>
            </p:spPr>
            <p:txBody>
              <a:bodyPr/>
              <a:lstStyle/>
              <a:p>
                <a:endParaRPr lang="zh-CN" altLang="en-US"/>
              </a:p>
            </p:txBody>
          </p:sp>
          <p:sp>
            <p:nvSpPr>
              <p:cNvPr id="48" name="Freeform 62"/>
              <p:cNvSpPr>
                <a:spLocks noChangeAspect="1"/>
              </p:cNvSpPr>
              <p:nvPr/>
            </p:nvSpPr>
            <p:spPr>
              <a:xfrm>
                <a:off x="591" y="2540"/>
                <a:ext cx="30" cy="717"/>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8" y="42"/>
                    </a:lnTo>
                    <a:lnTo>
                      <a:pt x="45" y="63"/>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49" name="Freeform 63"/>
              <p:cNvSpPr>
                <a:spLocks noChangeAspect="1"/>
              </p:cNvSpPr>
              <p:nvPr/>
            </p:nvSpPr>
            <p:spPr>
              <a:xfrm>
                <a:off x="756" y="2540"/>
                <a:ext cx="31" cy="717"/>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5" y="54"/>
                    </a:lnTo>
                    <a:lnTo>
                      <a:pt x="54" y="75"/>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50" name="Freeform 64"/>
              <p:cNvSpPr>
                <a:spLocks noChangeAspect="1"/>
              </p:cNvSpPr>
              <p:nvPr/>
            </p:nvSpPr>
            <p:spPr>
              <a:xfrm>
                <a:off x="924" y="2540"/>
                <a:ext cx="30" cy="717"/>
              </a:xfrm>
              <a:custGeom>
                <a:avLst/>
                <a:gdLst>
                  <a:gd name="txL" fmla="*/ 0 w 100"/>
                  <a:gd name="txT" fmla="*/ 0 h 2389"/>
                  <a:gd name="txR" fmla="*/ 100 w 100"/>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0" h="2389">
                    <a:moveTo>
                      <a:pt x="7" y="36"/>
                    </a:moveTo>
                    <a:lnTo>
                      <a:pt x="0" y="2389"/>
                    </a:lnTo>
                    <a:lnTo>
                      <a:pt x="100" y="2379"/>
                    </a:lnTo>
                    <a:lnTo>
                      <a:pt x="94" y="0"/>
                    </a:lnTo>
                    <a:lnTo>
                      <a:pt x="73" y="27"/>
                    </a:lnTo>
                    <a:lnTo>
                      <a:pt x="40" y="45"/>
                    </a:lnTo>
                    <a:lnTo>
                      <a:pt x="7"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51" name="Freeform 65"/>
              <p:cNvSpPr>
                <a:spLocks noChangeAspect="1"/>
              </p:cNvSpPr>
              <p:nvPr/>
            </p:nvSpPr>
            <p:spPr>
              <a:xfrm>
                <a:off x="1088" y="2540"/>
                <a:ext cx="31" cy="717"/>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2" y="54"/>
                    </a:lnTo>
                    <a:lnTo>
                      <a:pt x="36" y="72"/>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52" name="Freeform 66"/>
              <p:cNvSpPr>
                <a:spLocks noChangeAspect="1"/>
              </p:cNvSpPr>
              <p:nvPr/>
            </p:nvSpPr>
            <p:spPr>
              <a:xfrm>
                <a:off x="545" y="2528"/>
                <a:ext cx="48" cy="745"/>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Lst>
                <a:rect l="txL" t="txT" r="txR" b="txB"/>
                <a:pathLst>
                  <a:path w="159" h="2485">
                    <a:moveTo>
                      <a:pt x="159" y="72"/>
                    </a:moveTo>
                    <a:lnTo>
                      <a:pt x="129" y="36"/>
                    </a:lnTo>
                    <a:lnTo>
                      <a:pt x="0" y="0"/>
                    </a:lnTo>
                    <a:lnTo>
                      <a:pt x="21" y="2447"/>
                    </a:lnTo>
                    <a:lnTo>
                      <a:pt x="156" y="2485"/>
                    </a:lnTo>
                    <a:lnTo>
                      <a:pt x="159" y="72"/>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53" name="Freeform 67"/>
              <p:cNvSpPr>
                <a:spLocks noChangeAspect="1"/>
              </p:cNvSpPr>
              <p:nvPr/>
            </p:nvSpPr>
            <p:spPr>
              <a:xfrm>
                <a:off x="616" y="2532"/>
                <a:ext cx="49" cy="746"/>
              </a:xfrm>
              <a:custGeom>
                <a:avLst/>
                <a:gdLst>
                  <a:gd name="txL" fmla="*/ 0 w 162"/>
                  <a:gd name="txT" fmla="*/ 0 h 2485"/>
                  <a:gd name="txR" fmla="*/ 162 w 162"/>
                  <a:gd name="txB" fmla="*/ 2485 h 2485"/>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162" h="2485">
                    <a:moveTo>
                      <a:pt x="14" y="82"/>
                    </a:moveTo>
                    <a:lnTo>
                      <a:pt x="0" y="39"/>
                    </a:lnTo>
                    <a:lnTo>
                      <a:pt x="12" y="15"/>
                    </a:lnTo>
                    <a:lnTo>
                      <a:pt x="51" y="0"/>
                    </a:lnTo>
                    <a:lnTo>
                      <a:pt x="162" y="0"/>
                    </a:lnTo>
                    <a:lnTo>
                      <a:pt x="141" y="2447"/>
                    </a:lnTo>
                    <a:lnTo>
                      <a:pt x="6" y="2485"/>
                    </a:lnTo>
                    <a:lnTo>
                      <a:pt x="14" y="82"/>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54" name="Freeform 68"/>
              <p:cNvSpPr>
                <a:spLocks noChangeAspect="1"/>
              </p:cNvSpPr>
              <p:nvPr/>
            </p:nvSpPr>
            <p:spPr>
              <a:xfrm>
                <a:off x="712" y="2532"/>
                <a:ext cx="51" cy="746"/>
              </a:xfrm>
              <a:custGeom>
                <a:avLst/>
                <a:gdLst>
                  <a:gd name="txL" fmla="*/ 0 w 168"/>
                  <a:gd name="txT" fmla="*/ 0 h 2485"/>
                  <a:gd name="txR" fmla="*/ 168 w 168"/>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68" h="2485">
                    <a:moveTo>
                      <a:pt x="168" y="81"/>
                    </a:moveTo>
                    <a:lnTo>
                      <a:pt x="129" y="36"/>
                    </a:lnTo>
                    <a:lnTo>
                      <a:pt x="96" y="12"/>
                    </a:lnTo>
                    <a:lnTo>
                      <a:pt x="0" y="0"/>
                    </a:lnTo>
                    <a:lnTo>
                      <a:pt x="21" y="2447"/>
                    </a:lnTo>
                    <a:lnTo>
                      <a:pt x="156" y="2485"/>
                    </a:lnTo>
                    <a:lnTo>
                      <a:pt x="168" y="81"/>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55" name="Freeform 69"/>
              <p:cNvSpPr>
                <a:spLocks noChangeAspect="1"/>
              </p:cNvSpPr>
              <p:nvPr/>
            </p:nvSpPr>
            <p:spPr>
              <a:xfrm>
                <a:off x="782" y="2532"/>
                <a:ext cx="48" cy="746"/>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9" h="2485">
                    <a:moveTo>
                      <a:pt x="0" y="72"/>
                    </a:moveTo>
                    <a:lnTo>
                      <a:pt x="15" y="27"/>
                    </a:lnTo>
                    <a:lnTo>
                      <a:pt x="54" y="9"/>
                    </a:lnTo>
                    <a:lnTo>
                      <a:pt x="159" y="0"/>
                    </a:lnTo>
                    <a:lnTo>
                      <a:pt x="138" y="2447"/>
                    </a:lnTo>
                    <a:lnTo>
                      <a:pt x="3" y="2485"/>
                    </a:lnTo>
                    <a:lnTo>
                      <a:pt x="0" y="72"/>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56" name="Freeform 70"/>
              <p:cNvSpPr>
                <a:spLocks noChangeAspect="1"/>
              </p:cNvSpPr>
              <p:nvPr/>
            </p:nvSpPr>
            <p:spPr>
              <a:xfrm>
                <a:off x="881" y="2532"/>
                <a:ext cx="47" cy="746"/>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9" h="2485">
                    <a:moveTo>
                      <a:pt x="159" y="69"/>
                    </a:moveTo>
                    <a:lnTo>
                      <a:pt x="126" y="39"/>
                    </a:lnTo>
                    <a:lnTo>
                      <a:pt x="84" y="15"/>
                    </a:lnTo>
                    <a:lnTo>
                      <a:pt x="0" y="0"/>
                    </a:lnTo>
                    <a:lnTo>
                      <a:pt x="21" y="2447"/>
                    </a:lnTo>
                    <a:lnTo>
                      <a:pt x="156" y="2485"/>
                    </a:lnTo>
                    <a:lnTo>
                      <a:pt x="159" y="69"/>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57" name="Freeform 71"/>
              <p:cNvSpPr>
                <a:spLocks noChangeAspect="1"/>
              </p:cNvSpPr>
              <p:nvPr/>
            </p:nvSpPr>
            <p:spPr>
              <a:xfrm>
                <a:off x="950" y="2531"/>
                <a:ext cx="48" cy="747"/>
              </a:xfrm>
              <a:custGeom>
                <a:avLst/>
                <a:gdLst>
                  <a:gd name="txL" fmla="*/ 0 w 162"/>
                  <a:gd name="txT" fmla="*/ 0 h 2488"/>
                  <a:gd name="txR" fmla="*/ 162 w 162"/>
                  <a:gd name="txB" fmla="*/ 2488 h 2488"/>
                </a:gdLst>
                <a:ahLst/>
                <a:cxnLst>
                  <a:cxn ang="0">
                    <a:pos x="0" y="0"/>
                  </a:cxn>
                  <a:cxn ang="0">
                    <a:pos x="0" y="0"/>
                  </a:cxn>
                  <a:cxn ang="0">
                    <a:pos x="0" y="0"/>
                  </a:cxn>
                  <a:cxn ang="0">
                    <a:pos x="0" y="0"/>
                  </a:cxn>
                  <a:cxn ang="0">
                    <a:pos x="0" y="0"/>
                  </a:cxn>
                  <a:cxn ang="0">
                    <a:pos x="0" y="0"/>
                  </a:cxn>
                  <a:cxn ang="0">
                    <a:pos x="0" y="0"/>
                  </a:cxn>
                </a:cxnLst>
                <a:rect l="txL" t="txT" r="txR" b="txB"/>
                <a:pathLst>
                  <a:path w="162" h="2488">
                    <a:moveTo>
                      <a:pt x="0" y="54"/>
                    </a:moveTo>
                    <a:lnTo>
                      <a:pt x="27" y="15"/>
                    </a:lnTo>
                    <a:lnTo>
                      <a:pt x="66" y="0"/>
                    </a:lnTo>
                    <a:lnTo>
                      <a:pt x="162" y="3"/>
                    </a:lnTo>
                    <a:lnTo>
                      <a:pt x="141" y="2450"/>
                    </a:lnTo>
                    <a:lnTo>
                      <a:pt x="6" y="2488"/>
                    </a:lnTo>
                    <a:lnTo>
                      <a:pt x="0" y="54"/>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58" name="Freeform 72"/>
              <p:cNvSpPr>
                <a:spLocks noChangeAspect="1"/>
              </p:cNvSpPr>
              <p:nvPr/>
            </p:nvSpPr>
            <p:spPr>
              <a:xfrm>
                <a:off x="1044" y="2532"/>
                <a:ext cx="47" cy="746"/>
              </a:xfrm>
              <a:custGeom>
                <a:avLst/>
                <a:gdLst>
                  <a:gd name="txL" fmla="*/ 0 w 156"/>
                  <a:gd name="txT" fmla="*/ 0 h 2485"/>
                  <a:gd name="txR" fmla="*/ 156 w 156"/>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6" h="2485">
                    <a:moveTo>
                      <a:pt x="148" y="82"/>
                    </a:moveTo>
                    <a:lnTo>
                      <a:pt x="126" y="49"/>
                    </a:lnTo>
                    <a:lnTo>
                      <a:pt x="87" y="6"/>
                    </a:lnTo>
                    <a:lnTo>
                      <a:pt x="0" y="0"/>
                    </a:lnTo>
                    <a:lnTo>
                      <a:pt x="21" y="2447"/>
                    </a:lnTo>
                    <a:lnTo>
                      <a:pt x="156" y="2485"/>
                    </a:lnTo>
                    <a:lnTo>
                      <a:pt x="148" y="82"/>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59" name="Freeform 73"/>
              <p:cNvSpPr>
                <a:spLocks noChangeAspect="1"/>
              </p:cNvSpPr>
              <p:nvPr/>
            </p:nvSpPr>
            <p:spPr>
              <a:xfrm>
                <a:off x="1112" y="2520"/>
                <a:ext cx="44" cy="758"/>
              </a:xfrm>
              <a:custGeom>
                <a:avLst/>
                <a:gdLst>
                  <a:gd name="txL" fmla="*/ 0 w 147"/>
                  <a:gd name="txT" fmla="*/ 0 h 2524"/>
                  <a:gd name="txR" fmla="*/ 147 w 147"/>
                  <a:gd name="txB" fmla="*/ 2524 h 2524"/>
                </a:gdLst>
                <a:ahLst/>
                <a:cxnLst>
                  <a:cxn ang="0">
                    <a:pos x="0" y="0"/>
                  </a:cxn>
                  <a:cxn ang="0">
                    <a:pos x="0" y="0"/>
                  </a:cxn>
                  <a:cxn ang="0">
                    <a:pos x="0" y="0"/>
                  </a:cxn>
                  <a:cxn ang="0">
                    <a:pos x="0" y="0"/>
                  </a:cxn>
                  <a:cxn ang="0">
                    <a:pos x="0" y="0"/>
                  </a:cxn>
                  <a:cxn ang="0">
                    <a:pos x="0" y="0"/>
                  </a:cxn>
                  <a:cxn ang="0">
                    <a:pos x="0" y="0"/>
                  </a:cxn>
                </a:cxnLst>
                <a:rect l="txL" t="txT" r="txR" b="txB"/>
                <a:pathLst>
                  <a:path w="147" h="2524">
                    <a:moveTo>
                      <a:pt x="12" y="66"/>
                    </a:moveTo>
                    <a:lnTo>
                      <a:pt x="42" y="27"/>
                    </a:lnTo>
                    <a:lnTo>
                      <a:pt x="132" y="0"/>
                    </a:lnTo>
                    <a:lnTo>
                      <a:pt x="147" y="2486"/>
                    </a:lnTo>
                    <a:lnTo>
                      <a:pt x="12" y="2524"/>
                    </a:lnTo>
                    <a:lnTo>
                      <a:pt x="0" y="105"/>
                    </a:lnTo>
                    <a:lnTo>
                      <a:pt x="12" y="66"/>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60" name="Freeform 74"/>
              <p:cNvSpPr>
                <a:spLocks noChangeAspect="1"/>
              </p:cNvSpPr>
              <p:nvPr/>
            </p:nvSpPr>
            <p:spPr>
              <a:xfrm>
                <a:off x="733" y="2944"/>
                <a:ext cx="100" cy="249"/>
              </a:xfrm>
              <a:custGeom>
                <a:avLst/>
                <a:gdLst>
                  <a:gd name="txL" fmla="*/ 0 w 331"/>
                  <a:gd name="txT" fmla="*/ 0 h 697"/>
                  <a:gd name="txR" fmla="*/ 331 w 331"/>
                  <a:gd name="txB" fmla="*/ 697 h 697"/>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31" h="697">
                    <a:moveTo>
                      <a:pt x="93" y="45"/>
                    </a:moveTo>
                    <a:cubicBezTo>
                      <a:pt x="97" y="35"/>
                      <a:pt x="94" y="18"/>
                      <a:pt x="104" y="14"/>
                    </a:cubicBezTo>
                    <a:cubicBezTo>
                      <a:pt x="139" y="0"/>
                      <a:pt x="153" y="36"/>
                      <a:pt x="166" y="55"/>
                    </a:cubicBezTo>
                    <a:cubicBezTo>
                      <a:pt x="182" y="121"/>
                      <a:pt x="177" y="108"/>
                      <a:pt x="217" y="159"/>
                    </a:cubicBezTo>
                    <a:cubicBezTo>
                      <a:pt x="232" y="179"/>
                      <a:pt x="259" y="221"/>
                      <a:pt x="259" y="221"/>
                    </a:cubicBezTo>
                    <a:cubicBezTo>
                      <a:pt x="273" y="280"/>
                      <a:pt x="288" y="312"/>
                      <a:pt x="331" y="355"/>
                    </a:cubicBezTo>
                    <a:cubicBezTo>
                      <a:pt x="318" y="437"/>
                      <a:pt x="329" y="442"/>
                      <a:pt x="248" y="459"/>
                    </a:cubicBezTo>
                    <a:cubicBezTo>
                      <a:pt x="177" y="507"/>
                      <a:pt x="249" y="447"/>
                      <a:pt x="207" y="583"/>
                    </a:cubicBezTo>
                    <a:cubicBezTo>
                      <a:pt x="188" y="645"/>
                      <a:pt x="128" y="678"/>
                      <a:pt x="72" y="697"/>
                    </a:cubicBezTo>
                    <a:cubicBezTo>
                      <a:pt x="16" y="682"/>
                      <a:pt x="17" y="677"/>
                      <a:pt x="0" y="624"/>
                    </a:cubicBezTo>
                    <a:cubicBezTo>
                      <a:pt x="34" y="520"/>
                      <a:pt x="18" y="428"/>
                      <a:pt x="31" y="314"/>
                    </a:cubicBezTo>
                    <a:cubicBezTo>
                      <a:pt x="35" y="282"/>
                      <a:pt x="52" y="252"/>
                      <a:pt x="62" y="221"/>
                    </a:cubicBezTo>
                    <a:cubicBezTo>
                      <a:pt x="69" y="200"/>
                      <a:pt x="83" y="159"/>
                      <a:pt x="83" y="159"/>
                    </a:cubicBezTo>
                    <a:cubicBezTo>
                      <a:pt x="86" y="131"/>
                      <a:pt x="88" y="103"/>
                      <a:pt x="93" y="76"/>
                    </a:cubicBezTo>
                    <a:cubicBezTo>
                      <a:pt x="95" y="65"/>
                      <a:pt x="104" y="56"/>
                      <a:pt x="104" y="45"/>
                    </a:cubicBezTo>
                    <a:cubicBezTo>
                      <a:pt x="104" y="41"/>
                      <a:pt x="97" y="45"/>
                      <a:pt x="93" y="45"/>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61" name="Freeform 75"/>
              <p:cNvSpPr>
                <a:spLocks noChangeAspect="1"/>
              </p:cNvSpPr>
              <p:nvPr/>
            </p:nvSpPr>
            <p:spPr>
              <a:xfrm>
                <a:off x="598" y="2922"/>
                <a:ext cx="33" cy="131"/>
              </a:xfrm>
              <a:custGeom>
                <a:avLst/>
                <a:gdLst>
                  <a:gd name="txL" fmla="*/ 0 w 91"/>
                  <a:gd name="txT" fmla="*/ 0 h 353"/>
                  <a:gd name="txR" fmla="*/ 91 w 91"/>
                  <a:gd name="txB" fmla="*/ 353 h 353"/>
                </a:gdLst>
                <a:ahLst/>
                <a:cxnLst>
                  <a:cxn ang="0">
                    <a:pos x="0" y="0"/>
                  </a:cxn>
                  <a:cxn ang="0">
                    <a:pos x="0" y="0"/>
                  </a:cxn>
                  <a:cxn ang="0">
                    <a:pos x="0" y="0"/>
                  </a:cxn>
                  <a:cxn ang="0">
                    <a:pos x="0" y="0"/>
                  </a:cxn>
                  <a:cxn ang="0">
                    <a:pos x="0" y="0"/>
                  </a:cxn>
                  <a:cxn ang="0">
                    <a:pos x="0" y="0"/>
                  </a:cxn>
                </a:cxnLst>
                <a:rect l="txL" t="txT" r="txR" b="txB"/>
                <a:pathLst>
                  <a:path w="91" h="353">
                    <a:moveTo>
                      <a:pt x="59" y="2"/>
                    </a:moveTo>
                    <a:cubicBezTo>
                      <a:pt x="0" y="21"/>
                      <a:pt x="15" y="63"/>
                      <a:pt x="7" y="126"/>
                    </a:cubicBezTo>
                    <a:cubicBezTo>
                      <a:pt x="14" y="224"/>
                      <a:pt x="21" y="268"/>
                      <a:pt x="38" y="353"/>
                    </a:cubicBezTo>
                    <a:cubicBezTo>
                      <a:pt x="66" y="270"/>
                      <a:pt x="80" y="205"/>
                      <a:pt x="90" y="115"/>
                    </a:cubicBezTo>
                    <a:cubicBezTo>
                      <a:pt x="87" y="84"/>
                      <a:pt x="91" y="51"/>
                      <a:pt x="80" y="22"/>
                    </a:cubicBezTo>
                    <a:cubicBezTo>
                      <a:pt x="72" y="0"/>
                      <a:pt x="30" y="2"/>
                      <a:pt x="59" y="2"/>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62" name="Freeform 76"/>
              <p:cNvSpPr>
                <a:spLocks noChangeAspect="1"/>
              </p:cNvSpPr>
              <p:nvPr/>
            </p:nvSpPr>
            <p:spPr>
              <a:xfrm>
                <a:off x="873" y="2839"/>
                <a:ext cx="265" cy="382"/>
              </a:xfrm>
              <a:custGeom>
                <a:avLst/>
                <a:gdLst>
                  <a:gd name="txL" fmla="*/ 0 w 884"/>
                  <a:gd name="txT" fmla="*/ 0 h 1159"/>
                  <a:gd name="txR" fmla="*/ 884 w 884"/>
                  <a:gd name="txB" fmla="*/ 1159 h 115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884" h="1159">
                    <a:moveTo>
                      <a:pt x="0" y="911"/>
                    </a:moveTo>
                    <a:cubicBezTo>
                      <a:pt x="21" y="897"/>
                      <a:pt x="41" y="883"/>
                      <a:pt x="62" y="869"/>
                    </a:cubicBezTo>
                    <a:cubicBezTo>
                      <a:pt x="80" y="857"/>
                      <a:pt x="82" y="807"/>
                      <a:pt x="82" y="807"/>
                    </a:cubicBezTo>
                    <a:cubicBezTo>
                      <a:pt x="64" y="735"/>
                      <a:pt x="82" y="664"/>
                      <a:pt x="72" y="590"/>
                    </a:cubicBezTo>
                    <a:cubicBezTo>
                      <a:pt x="75" y="555"/>
                      <a:pt x="77" y="520"/>
                      <a:pt x="82" y="486"/>
                    </a:cubicBezTo>
                    <a:cubicBezTo>
                      <a:pt x="87" y="453"/>
                      <a:pt x="98" y="454"/>
                      <a:pt x="113" y="424"/>
                    </a:cubicBezTo>
                    <a:cubicBezTo>
                      <a:pt x="134" y="382"/>
                      <a:pt x="150" y="339"/>
                      <a:pt x="175" y="300"/>
                    </a:cubicBezTo>
                    <a:cubicBezTo>
                      <a:pt x="201" y="202"/>
                      <a:pt x="201" y="100"/>
                      <a:pt x="207" y="0"/>
                    </a:cubicBezTo>
                    <a:cubicBezTo>
                      <a:pt x="246" y="60"/>
                      <a:pt x="237" y="115"/>
                      <a:pt x="248" y="186"/>
                    </a:cubicBezTo>
                    <a:cubicBezTo>
                      <a:pt x="263" y="286"/>
                      <a:pt x="285" y="382"/>
                      <a:pt x="341" y="466"/>
                    </a:cubicBezTo>
                    <a:cubicBezTo>
                      <a:pt x="367" y="504"/>
                      <a:pt x="370" y="524"/>
                      <a:pt x="413" y="538"/>
                    </a:cubicBezTo>
                    <a:cubicBezTo>
                      <a:pt x="459" y="529"/>
                      <a:pt x="494" y="514"/>
                      <a:pt x="538" y="528"/>
                    </a:cubicBezTo>
                    <a:cubicBezTo>
                      <a:pt x="599" y="568"/>
                      <a:pt x="627" y="589"/>
                      <a:pt x="693" y="611"/>
                    </a:cubicBezTo>
                    <a:cubicBezTo>
                      <a:pt x="716" y="619"/>
                      <a:pt x="755" y="652"/>
                      <a:pt x="755" y="652"/>
                    </a:cubicBezTo>
                    <a:cubicBezTo>
                      <a:pt x="788" y="756"/>
                      <a:pt x="736" y="604"/>
                      <a:pt x="786" y="714"/>
                    </a:cubicBezTo>
                    <a:cubicBezTo>
                      <a:pt x="808" y="762"/>
                      <a:pt x="832" y="820"/>
                      <a:pt x="848" y="869"/>
                    </a:cubicBezTo>
                    <a:cubicBezTo>
                      <a:pt x="851" y="879"/>
                      <a:pt x="855" y="890"/>
                      <a:pt x="858" y="900"/>
                    </a:cubicBezTo>
                    <a:cubicBezTo>
                      <a:pt x="862" y="910"/>
                      <a:pt x="865" y="921"/>
                      <a:pt x="869" y="931"/>
                    </a:cubicBezTo>
                    <a:cubicBezTo>
                      <a:pt x="872" y="941"/>
                      <a:pt x="879" y="962"/>
                      <a:pt x="879" y="962"/>
                    </a:cubicBezTo>
                    <a:cubicBezTo>
                      <a:pt x="860" y="1021"/>
                      <a:pt x="884" y="968"/>
                      <a:pt x="838" y="1014"/>
                    </a:cubicBezTo>
                    <a:cubicBezTo>
                      <a:pt x="829" y="1023"/>
                      <a:pt x="826" y="1037"/>
                      <a:pt x="817" y="1045"/>
                    </a:cubicBezTo>
                    <a:cubicBezTo>
                      <a:pt x="798" y="1061"/>
                      <a:pt x="776" y="1072"/>
                      <a:pt x="755" y="1086"/>
                    </a:cubicBezTo>
                    <a:cubicBezTo>
                      <a:pt x="745" y="1093"/>
                      <a:pt x="734" y="1100"/>
                      <a:pt x="724" y="1107"/>
                    </a:cubicBezTo>
                    <a:cubicBezTo>
                      <a:pt x="706" y="1119"/>
                      <a:pt x="662" y="1128"/>
                      <a:pt x="662" y="1128"/>
                    </a:cubicBezTo>
                    <a:cubicBezTo>
                      <a:pt x="566" y="1114"/>
                      <a:pt x="574" y="1109"/>
                      <a:pt x="455" y="1128"/>
                    </a:cubicBezTo>
                    <a:cubicBezTo>
                      <a:pt x="434" y="1131"/>
                      <a:pt x="414" y="1141"/>
                      <a:pt x="393" y="1148"/>
                    </a:cubicBezTo>
                    <a:cubicBezTo>
                      <a:pt x="383" y="1151"/>
                      <a:pt x="362" y="1159"/>
                      <a:pt x="362" y="1159"/>
                    </a:cubicBezTo>
                    <a:cubicBezTo>
                      <a:pt x="324" y="1155"/>
                      <a:pt x="286" y="1153"/>
                      <a:pt x="248" y="1148"/>
                    </a:cubicBezTo>
                    <a:cubicBezTo>
                      <a:pt x="180" y="1138"/>
                      <a:pt x="154" y="1068"/>
                      <a:pt x="103" y="1035"/>
                    </a:cubicBezTo>
                    <a:cubicBezTo>
                      <a:pt x="96" y="1025"/>
                      <a:pt x="91" y="1013"/>
                      <a:pt x="82" y="1004"/>
                    </a:cubicBezTo>
                    <a:cubicBezTo>
                      <a:pt x="73" y="995"/>
                      <a:pt x="59" y="992"/>
                      <a:pt x="51" y="983"/>
                    </a:cubicBezTo>
                    <a:cubicBezTo>
                      <a:pt x="35" y="964"/>
                      <a:pt x="24" y="942"/>
                      <a:pt x="10" y="921"/>
                    </a:cubicBezTo>
                    <a:cubicBezTo>
                      <a:pt x="7" y="917"/>
                      <a:pt x="3" y="914"/>
                      <a:pt x="0" y="911"/>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63" name="Freeform 77"/>
              <p:cNvSpPr>
                <a:spLocks noChangeAspect="1"/>
              </p:cNvSpPr>
              <p:nvPr/>
            </p:nvSpPr>
            <p:spPr>
              <a:xfrm>
                <a:off x="1093" y="2868"/>
                <a:ext cx="20" cy="111"/>
              </a:xfrm>
              <a:custGeom>
                <a:avLst/>
                <a:gdLst>
                  <a:gd name="txL" fmla="*/ 0 w 55"/>
                  <a:gd name="txT" fmla="*/ 0 h 298"/>
                  <a:gd name="txR" fmla="*/ 55 w 55"/>
                  <a:gd name="txB" fmla="*/ 298 h 298"/>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55" h="298">
                    <a:moveTo>
                      <a:pt x="52" y="70"/>
                    </a:moveTo>
                    <a:cubicBezTo>
                      <a:pt x="48" y="49"/>
                      <a:pt x="54" y="24"/>
                      <a:pt x="41" y="8"/>
                    </a:cubicBezTo>
                    <a:cubicBezTo>
                      <a:pt x="34" y="0"/>
                      <a:pt x="18" y="10"/>
                      <a:pt x="10" y="18"/>
                    </a:cubicBezTo>
                    <a:cubicBezTo>
                      <a:pt x="2" y="26"/>
                      <a:pt x="3" y="39"/>
                      <a:pt x="0" y="49"/>
                    </a:cubicBezTo>
                    <a:cubicBezTo>
                      <a:pt x="3" y="122"/>
                      <a:pt x="4" y="194"/>
                      <a:pt x="10" y="267"/>
                    </a:cubicBezTo>
                    <a:cubicBezTo>
                      <a:pt x="11" y="278"/>
                      <a:pt x="9" y="298"/>
                      <a:pt x="20" y="298"/>
                    </a:cubicBezTo>
                    <a:cubicBezTo>
                      <a:pt x="30" y="298"/>
                      <a:pt x="52" y="244"/>
                      <a:pt x="52" y="236"/>
                    </a:cubicBezTo>
                    <a:cubicBezTo>
                      <a:pt x="55" y="181"/>
                      <a:pt x="52" y="125"/>
                      <a:pt x="52" y="70"/>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64" name="Freeform 78"/>
              <p:cNvSpPr>
                <a:spLocks noChangeAspect="1"/>
              </p:cNvSpPr>
              <p:nvPr/>
            </p:nvSpPr>
            <p:spPr>
              <a:xfrm>
                <a:off x="406" y="2983"/>
                <a:ext cx="1024" cy="631"/>
              </a:xfrm>
              <a:custGeom>
                <a:avLst/>
                <a:gdLst>
                  <a:gd name="txL" fmla="*/ 0 w 3414"/>
                  <a:gd name="txT" fmla="*/ 0 h 2104"/>
                  <a:gd name="txR" fmla="*/ 3414 w 3414"/>
                  <a:gd name="txB" fmla="*/ 2104 h 210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2104">
                    <a:moveTo>
                      <a:pt x="637" y="862"/>
                    </a:moveTo>
                    <a:cubicBezTo>
                      <a:pt x="577" y="919"/>
                      <a:pt x="462" y="875"/>
                      <a:pt x="433" y="1085"/>
                    </a:cubicBezTo>
                    <a:cubicBezTo>
                      <a:pt x="413" y="1175"/>
                      <a:pt x="377" y="1246"/>
                      <a:pt x="294" y="1342"/>
                    </a:cubicBezTo>
                    <a:cubicBezTo>
                      <a:pt x="247" y="1411"/>
                      <a:pt x="176" y="1459"/>
                      <a:pt x="154" y="1496"/>
                    </a:cubicBezTo>
                    <a:cubicBezTo>
                      <a:pt x="113" y="1545"/>
                      <a:pt x="17" y="1609"/>
                      <a:pt x="5" y="1638"/>
                    </a:cubicBezTo>
                    <a:cubicBezTo>
                      <a:pt x="0" y="1670"/>
                      <a:pt x="68" y="1655"/>
                      <a:pt x="110" y="1671"/>
                    </a:cubicBezTo>
                    <a:cubicBezTo>
                      <a:pt x="154" y="1690"/>
                      <a:pt x="211" y="1700"/>
                      <a:pt x="257" y="1711"/>
                    </a:cubicBezTo>
                    <a:cubicBezTo>
                      <a:pt x="329" y="1763"/>
                      <a:pt x="419" y="1771"/>
                      <a:pt x="503" y="1790"/>
                    </a:cubicBezTo>
                    <a:cubicBezTo>
                      <a:pt x="583" y="1807"/>
                      <a:pt x="648" y="1818"/>
                      <a:pt x="729" y="1829"/>
                    </a:cubicBezTo>
                    <a:cubicBezTo>
                      <a:pt x="791" y="1854"/>
                      <a:pt x="951" y="1890"/>
                      <a:pt x="1015" y="1908"/>
                    </a:cubicBezTo>
                    <a:cubicBezTo>
                      <a:pt x="1175" y="1943"/>
                      <a:pt x="1499" y="2087"/>
                      <a:pt x="1654" y="2104"/>
                    </a:cubicBezTo>
                    <a:cubicBezTo>
                      <a:pt x="1683" y="2084"/>
                      <a:pt x="1820" y="1999"/>
                      <a:pt x="1851" y="1986"/>
                    </a:cubicBezTo>
                    <a:cubicBezTo>
                      <a:pt x="1910" y="1956"/>
                      <a:pt x="1997" y="1903"/>
                      <a:pt x="2077" y="1858"/>
                    </a:cubicBezTo>
                    <a:cubicBezTo>
                      <a:pt x="2092" y="1848"/>
                      <a:pt x="2348" y="1693"/>
                      <a:pt x="2362" y="1681"/>
                    </a:cubicBezTo>
                    <a:cubicBezTo>
                      <a:pt x="2526" y="1511"/>
                      <a:pt x="2540" y="1571"/>
                      <a:pt x="2717" y="1342"/>
                    </a:cubicBezTo>
                    <a:cubicBezTo>
                      <a:pt x="2827" y="1212"/>
                      <a:pt x="2910" y="1121"/>
                      <a:pt x="2979" y="1018"/>
                    </a:cubicBezTo>
                    <a:cubicBezTo>
                      <a:pt x="3047" y="914"/>
                      <a:pt x="3079" y="838"/>
                      <a:pt x="3127" y="722"/>
                    </a:cubicBezTo>
                    <a:cubicBezTo>
                      <a:pt x="3218" y="541"/>
                      <a:pt x="3227" y="431"/>
                      <a:pt x="3267" y="324"/>
                    </a:cubicBezTo>
                    <a:cubicBezTo>
                      <a:pt x="3307" y="217"/>
                      <a:pt x="3414" y="78"/>
                      <a:pt x="3365" y="78"/>
                    </a:cubicBezTo>
                    <a:cubicBezTo>
                      <a:pt x="3342" y="0"/>
                      <a:pt x="3087" y="236"/>
                      <a:pt x="2972" y="324"/>
                    </a:cubicBezTo>
                    <a:cubicBezTo>
                      <a:pt x="2857" y="412"/>
                      <a:pt x="2745" y="566"/>
                      <a:pt x="2677" y="609"/>
                    </a:cubicBezTo>
                    <a:cubicBezTo>
                      <a:pt x="2600" y="642"/>
                      <a:pt x="2611" y="590"/>
                      <a:pt x="2563" y="580"/>
                    </a:cubicBezTo>
                    <a:cubicBezTo>
                      <a:pt x="2533" y="576"/>
                      <a:pt x="2526" y="588"/>
                      <a:pt x="2497" y="583"/>
                    </a:cubicBezTo>
                    <a:cubicBezTo>
                      <a:pt x="2468" y="578"/>
                      <a:pt x="2422" y="540"/>
                      <a:pt x="2389" y="550"/>
                    </a:cubicBezTo>
                    <a:cubicBezTo>
                      <a:pt x="2341" y="556"/>
                      <a:pt x="2332" y="668"/>
                      <a:pt x="2296" y="646"/>
                    </a:cubicBezTo>
                    <a:cubicBezTo>
                      <a:pt x="2260" y="624"/>
                      <a:pt x="2201" y="440"/>
                      <a:pt x="2170" y="415"/>
                    </a:cubicBezTo>
                    <a:cubicBezTo>
                      <a:pt x="2139" y="390"/>
                      <a:pt x="2131" y="463"/>
                      <a:pt x="2110" y="496"/>
                    </a:cubicBezTo>
                    <a:cubicBezTo>
                      <a:pt x="2089" y="529"/>
                      <a:pt x="2072" y="605"/>
                      <a:pt x="2044" y="610"/>
                    </a:cubicBezTo>
                    <a:cubicBezTo>
                      <a:pt x="2016" y="615"/>
                      <a:pt x="1965" y="540"/>
                      <a:pt x="1939" y="526"/>
                    </a:cubicBezTo>
                    <a:cubicBezTo>
                      <a:pt x="1913" y="512"/>
                      <a:pt x="1903" y="494"/>
                      <a:pt x="1885" y="526"/>
                    </a:cubicBezTo>
                    <a:cubicBezTo>
                      <a:pt x="1867" y="558"/>
                      <a:pt x="1870" y="711"/>
                      <a:pt x="1828" y="718"/>
                    </a:cubicBezTo>
                    <a:cubicBezTo>
                      <a:pt x="1786" y="725"/>
                      <a:pt x="1680" y="594"/>
                      <a:pt x="1633" y="568"/>
                    </a:cubicBezTo>
                    <a:cubicBezTo>
                      <a:pt x="1586" y="542"/>
                      <a:pt x="1570" y="519"/>
                      <a:pt x="1543" y="559"/>
                    </a:cubicBezTo>
                    <a:cubicBezTo>
                      <a:pt x="1516" y="599"/>
                      <a:pt x="1513" y="809"/>
                      <a:pt x="1471" y="811"/>
                    </a:cubicBezTo>
                    <a:cubicBezTo>
                      <a:pt x="1429" y="813"/>
                      <a:pt x="1345" y="582"/>
                      <a:pt x="1291" y="571"/>
                    </a:cubicBezTo>
                    <a:cubicBezTo>
                      <a:pt x="1237" y="560"/>
                      <a:pt x="1192" y="726"/>
                      <a:pt x="1147" y="742"/>
                    </a:cubicBezTo>
                    <a:cubicBezTo>
                      <a:pt x="1102" y="758"/>
                      <a:pt x="1063" y="674"/>
                      <a:pt x="1018" y="667"/>
                    </a:cubicBezTo>
                    <a:cubicBezTo>
                      <a:pt x="973" y="660"/>
                      <a:pt x="917" y="677"/>
                      <a:pt x="874" y="697"/>
                    </a:cubicBezTo>
                    <a:cubicBezTo>
                      <a:pt x="831" y="717"/>
                      <a:pt x="796" y="762"/>
                      <a:pt x="757" y="790"/>
                    </a:cubicBezTo>
                    <a:cubicBezTo>
                      <a:pt x="718" y="818"/>
                      <a:pt x="661" y="865"/>
                      <a:pt x="637" y="862"/>
                    </a:cubicBezTo>
                    <a:close/>
                  </a:path>
                </a:pathLst>
              </a:custGeom>
              <a:solidFill>
                <a:srgbClr val="FF0000">
                  <a:alpha val="100000"/>
                </a:srgbClr>
              </a:solidFill>
              <a:ln w="9525">
                <a:noFill/>
              </a:ln>
            </p:spPr>
            <p:txBody>
              <a:bodyPr/>
              <a:lstStyle/>
              <a:p>
                <a:endParaRPr lang="zh-CN" altLang="en-US"/>
              </a:p>
            </p:txBody>
          </p:sp>
          <p:sp>
            <p:nvSpPr>
              <p:cNvPr id="65" name="Freeform 79"/>
              <p:cNvSpPr>
                <a:spLocks noChangeAspect="1"/>
              </p:cNvSpPr>
              <p:nvPr/>
            </p:nvSpPr>
            <p:spPr>
              <a:xfrm>
                <a:off x="405" y="2501"/>
                <a:ext cx="1024" cy="1113"/>
              </a:xfrm>
              <a:custGeom>
                <a:avLst/>
                <a:gdLst>
                  <a:gd name="txL" fmla="*/ 0 w 3414"/>
                  <a:gd name="txT" fmla="*/ 0 h 3709"/>
                  <a:gd name="txR" fmla="*/ 3414 w 3414"/>
                  <a:gd name="txB" fmla="*/ 3709 h 370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3709">
                    <a:moveTo>
                      <a:pt x="331" y="0"/>
                    </a:moveTo>
                    <a:cubicBezTo>
                      <a:pt x="352" y="385"/>
                      <a:pt x="341" y="229"/>
                      <a:pt x="359" y="468"/>
                    </a:cubicBezTo>
                    <a:cubicBezTo>
                      <a:pt x="369" y="831"/>
                      <a:pt x="346" y="1205"/>
                      <a:pt x="406" y="1565"/>
                    </a:cubicBezTo>
                    <a:cubicBezTo>
                      <a:pt x="411" y="1759"/>
                      <a:pt x="425" y="1906"/>
                      <a:pt x="443" y="2089"/>
                    </a:cubicBezTo>
                    <a:cubicBezTo>
                      <a:pt x="462" y="2691"/>
                      <a:pt x="462" y="2480"/>
                      <a:pt x="433" y="2690"/>
                    </a:cubicBezTo>
                    <a:cubicBezTo>
                      <a:pt x="413" y="2780"/>
                      <a:pt x="377" y="2851"/>
                      <a:pt x="294" y="2947"/>
                    </a:cubicBezTo>
                    <a:cubicBezTo>
                      <a:pt x="247" y="3016"/>
                      <a:pt x="176" y="3064"/>
                      <a:pt x="154" y="3101"/>
                    </a:cubicBezTo>
                    <a:cubicBezTo>
                      <a:pt x="113" y="3150"/>
                      <a:pt x="17" y="3214"/>
                      <a:pt x="5" y="3243"/>
                    </a:cubicBezTo>
                    <a:cubicBezTo>
                      <a:pt x="0" y="3275"/>
                      <a:pt x="68" y="3260"/>
                      <a:pt x="110" y="3276"/>
                    </a:cubicBezTo>
                    <a:cubicBezTo>
                      <a:pt x="154" y="3295"/>
                      <a:pt x="211" y="3305"/>
                      <a:pt x="257" y="3316"/>
                    </a:cubicBezTo>
                    <a:cubicBezTo>
                      <a:pt x="329" y="3368"/>
                      <a:pt x="419" y="3376"/>
                      <a:pt x="503" y="3395"/>
                    </a:cubicBezTo>
                    <a:cubicBezTo>
                      <a:pt x="583" y="3412"/>
                      <a:pt x="648" y="3423"/>
                      <a:pt x="729" y="3434"/>
                    </a:cubicBezTo>
                    <a:cubicBezTo>
                      <a:pt x="791" y="3459"/>
                      <a:pt x="951" y="3495"/>
                      <a:pt x="1015" y="3513"/>
                    </a:cubicBezTo>
                    <a:cubicBezTo>
                      <a:pt x="1175" y="3548"/>
                      <a:pt x="1499" y="3692"/>
                      <a:pt x="1654" y="3709"/>
                    </a:cubicBezTo>
                    <a:cubicBezTo>
                      <a:pt x="1683" y="3689"/>
                      <a:pt x="1820" y="3604"/>
                      <a:pt x="1851" y="3591"/>
                    </a:cubicBezTo>
                    <a:cubicBezTo>
                      <a:pt x="1910" y="3561"/>
                      <a:pt x="1997" y="3508"/>
                      <a:pt x="2077" y="3463"/>
                    </a:cubicBezTo>
                    <a:cubicBezTo>
                      <a:pt x="2092" y="3453"/>
                      <a:pt x="2348" y="3298"/>
                      <a:pt x="2362" y="3286"/>
                    </a:cubicBezTo>
                    <a:cubicBezTo>
                      <a:pt x="2526" y="3116"/>
                      <a:pt x="2540" y="3176"/>
                      <a:pt x="2717" y="2947"/>
                    </a:cubicBezTo>
                    <a:cubicBezTo>
                      <a:pt x="2827" y="2817"/>
                      <a:pt x="2910" y="2726"/>
                      <a:pt x="2979" y="2623"/>
                    </a:cubicBezTo>
                    <a:cubicBezTo>
                      <a:pt x="3047" y="2519"/>
                      <a:pt x="3079" y="2443"/>
                      <a:pt x="3127" y="2327"/>
                    </a:cubicBezTo>
                    <a:cubicBezTo>
                      <a:pt x="3218" y="2146"/>
                      <a:pt x="3227" y="2036"/>
                      <a:pt x="3267" y="1929"/>
                    </a:cubicBezTo>
                    <a:cubicBezTo>
                      <a:pt x="3307" y="1822"/>
                      <a:pt x="3414" y="1683"/>
                      <a:pt x="3365" y="1683"/>
                    </a:cubicBezTo>
                    <a:cubicBezTo>
                      <a:pt x="3342" y="1605"/>
                      <a:pt x="3087" y="1841"/>
                      <a:pt x="2972" y="1929"/>
                    </a:cubicBezTo>
                    <a:cubicBezTo>
                      <a:pt x="2857" y="2017"/>
                      <a:pt x="2732" y="2221"/>
                      <a:pt x="2677" y="2214"/>
                    </a:cubicBezTo>
                    <a:cubicBezTo>
                      <a:pt x="2572" y="2214"/>
                      <a:pt x="2659" y="2138"/>
                      <a:pt x="2642" y="1888"/>
                    </a:cubicBezTo>
                    <a:cubicBezTo>
                      <a:pt x="2634" y="1573"/>
                      <a:pt x="2671" y="1000"/>
                      <a:pt x="2661" y="744"/>
                    </a:cubicBezTo>
                    <a:cubicBezTo>
                      <a:pt x="2648" y="452"/>
                      <a:pt x="2666" y="234"/>
                      <a:pt x="2623" y="124"/>
                    </a:cubicBezTo>
                    <a:cubicBezTo>
                      <a:pt x="2580" y="14"/>
                      <a:pt x="2450" y="71"/>
                      <a:pt x="2401" y="82"/>
                    </a:cubicBezTo>
                    <a:cubicBezTo>
                      <a:pt x="2352" y="104"/>
                      <a:pt x="2361" y="182"/>
                      <a:pt x="2329" y="190"/>
                    </a:cubicBezTo>
                    <a:cubicBezTo>
                      <a:pt x="2283" y="221"/>
                      <a:pt x="2265" y="106"/>
                      <a:pt x="2206" y="97"/>
                    </a:cubicBezTo>
                    <a:cubicBezTo>
                      <a:pt x="2155" y="94"/>
                      <a:pt x="2035" y="95"/>
                      <a:pt x="1981" y="91"/>
                    </a:cubicBezTo>
                    <a:cubicBezTo>
                      <a:pt x="1953" y="94"/>
                      <a:pt x="1872" y="86"/>
                      <a:pt x="1840" y="103"/>
                    </a:cubicBezTo>
                    <a:cubicBezTo>
                      <a:pt x="1789" y="130"/>
                      <a:pt x="1829" y="151"/>
                      <a:pt x="1771" y="169"/>
                    </a:cubicBezTo>
                    <a:cubicBezTo>
                      <a:pt x="1744" y="166"/>
                      <a:pt x="1700" y="121"/>
                      <a:pt x="1672" y="106"/>
                    </a:cubicBezTo>
                    <a:cubicBezTo>
                      <a:pt x="1598" y="99"/>
                      <a:pt x="1364" y="98"/>
                      <a:pt x="1294" y="109"/>
                    </a:cubicBezTo>
                    <a:cubicBezTo>
                      <a:pt x="1244" y="116"/>
                      <a:pt x="1246" y="201"/>
                      <a:pt x="1216" y="202"/>
                    </a:cubicBezTo>
                    <a:cubicBezTo>
                      <a:pt x="1189" y="203"/>
                      <a:pt x="1186" y="142"/>
                      <a:pt x="1132" y="112"/>
                    </a:cubicBezTo>
                    <a:cubicBezTo>
                      <a:pt x="1085" y="91"/>
                      <a:pt x="806" y="109"/>
                      <a:pt x="757" y="97"/>
                    </a:cubicBezTo>
                    <a:cubicBezTo>
                      <a:pt x="652" y="106"/>
                      <a:pt x="744" y="130"/>
                      <a:pt x="664" y="184"/>
                    </a:cubicBezTo>
                    <a:cubicBezTo>
                      <a:pt x="648" y="194"/>
                      <a:pt x="598" y="124"/>
                      <a:pt x="598" y="124"/>
                    </a:cubicBezTo>
                    <a:cubicBezTo>
                      <a:pt x="596" y="124"/>
                      <a:pt x="532" y="113"/>
                      <a:pt x="520" y="103"/>
                    </a:cubicBezTo>
                    <a:cubicBezTo>
                      <a:pt x="460" y="82"/>
                      <a:pt x="529" y="101"/>
                      <a:pt x="415" y="60"/>
                    </a:cubicBezTo>
                    <a:cubicBezTo>
                      <a:pt x="377" y="46"/>
                      <a:pt x="359" y="29"/>
                      <a:pt x="331" y="0"/>
                    </a:cubicBezTo>
                    <a:close/>
                  </a:path>
                </a:pathLst>
              </a:custGeom>
              <a:noFill/>
              <a:ln w="12700" cap="flat" cmpd="sng">
                <a:solidFill>
                  <a:schemeClr val="bg1">
                    <a:alpha val="100000"/>
                  </a:schemeClr>
                </a:solidFill>
                <a:prstDash val="solid"/>
                <a:round/>
                <a:headEnd type="none" w="med" len="med"/>
                <a:tailEnd type="none" w="med" len="med"/>
              </a:ln>
            </p:spPr>
            <p:txBody>
              <a:bodyPr/>
              <a:lstStyle/>
              <a:p>
                <a:endParaRPr lang="zh-CN" altLang="en-US"/>
              </a:p>
            </p:txBody>
          </p:sp>
        </p:grpSp>
        <p:pic>
          <p:nvPicPr>
            <p:cNvPr id="22" name="Picture 81" descr="gradeC"/>
            <p:cNvPicPr>
              <a:picLocks noChangeAspect="1"/>
            </p:cNvPicPr>
            <p:nvPr/>
          </p:nvPicPr>
          <p:blipFill>
            <a:blip r:embed="rId5"/>
            <a:srcRect r="2942"/>
            <a:stretch>
              <a:fillRect/>
            </a:stretch>
          </p:blipFill>
          <p:spPr>
            <a:xfrm>
              <a:off x="4572000" y="4143380"/>
              <a:ext cx="1292869" cy="1428760"/>
            </a:xfrm>
            <a:prstGeom prst="rect">
              <a:avLst/>
            </a:prstGeom>
            <a:noFill/>
            <a:ln w="9525" cap="flat" cmpd="sng">
              <a:solidFill>
                <a:schemeClr val="tx1"/>
              </a:solidFill>
              <a:prstDash val="solid"/>
              <a:miter/>
              <a:headEnd type="none" w="med" len="med"/>
              <a:tailEnd type="none" w="med" len="med"/>
            </a:ln>
          </p:spPr>
        </p:pic>
        <p:grpSp>
          <p:nvGrpSpPr>
            <p:cNvPr id="8" name="组合 109"/>
            <p:cNvGrpSpPr/>
            <p:nvPr/>
          </p:nvGrpSpPr>
          <p:grpSpPr>
            <a:xfrm>
              <a:off x="1500166" y="4145270"/>
              <a:ext cx="819624" cy="1069680"/>
              <a:chOff x="2081788" y="4173802"/>
              <a:chExt cx="819624" cy="1069680"/>
            </a:xfrm>
          </p:grpSpPr>
          <p:sp>
            <p:nvSpPr>
              <p:cNvPr id="23" name="Freeform 82"/>
              <p:cNvSpPr>
                <a:spLocks noChangeAspect="1"/>
              </p:cNvSpPr>
              <p:nvPr/>
            </p:nvSpPr>
            <p:spPr>
              <a:xfrm>
                <a:off x="2081788" y="4173802"/>
                <a:ext cx="819624" cy="1069680"/>
              </a:xfrm>
              <a:custGeom>
                <a:avLst/>
                <a:gdLst>
                  <a:gd name="txL" fmla="*/ 0 w 3573"/>
                  <a:gd name="txT" fmla="*/ 0 h 3845"/>
                  <a:gd name="txR" fmla="*/ 3573 w 3573"/>
                  <a:gd name="txB" fmla="*/ 3845 h 3845"/>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573" h="3845">
                    <a:moveTo>
                      <a:pt x="349" y="0"/>
                    </a:moveTo>
                    <a:cubicBezTo>
                      <a:pt x="371" y="397"/>
                      <a:pt x="360" y="236"/>
                      <a:pt x="379" y="482"/>
                    </a:cubicBezTo>
                    <a:cubicBezTo>
                      <a:pt x="389" y="857"/>
                      <a:pt x="365" y="1242"/>
                      <a:pt x="428" y="1613"/>
                    </a:cubicBezTo>
                    <a:cubicBezTo>
                      <a:pt x="434" y="1813"/>
                      <a:pt x="448" y="1965"/>
                      <a:pt x="467" y="2154"/>
                    </a:cubicBezTo>
                    <a:cubicBezTo>
                      <a:pt x="487" y="2775"/>
                      <a:pt x="487" y="2557"/>
                      <a:pt x="457" y="2774"/>
                    </a:cubicBezTo>
                    <a:cubicBezTo>
                      <a:pt x="436" y="2866"/>
                      <a:pt x="398" y="2940"/>
                      <a:pt x="310" y="3039"/>
                    </a:cubicBezTo>
                    <a:cubicBezTo>
                      <a:pt x="261" y="3110"/>
                      <a:pt x="186" y="3159"/>
                      <a:pt x="162" y="3197"/>
                    </a:cubicBezTo>
                    <a:cubicBezTo>
                      <a:pt x="119" y="3248"/>
                      <a:pt x="18" y="3314"/>
                      <a:pt x="5" y="3344"/>
                    </a:cubicBezTo>
                    <a:cubicBezTo>
                      <a:pt x="0" y="3377"/>
                      <a:pt x="89" y="3378"/>
                      <a:pt x="133" y="3394"/>
                    </a:cubicBezTo>
                    <a:cubicBezTo>
                      <a:pt x="179" y="3414"/>
                      <a:pt x="223" y="3431"/>
                      <a:pt x="271" y="3443"/>
                    </a:cubicBezTo>
                    <a:cubicBezTo>
                      <a:pt x="347" y="3496"/>
                      <a:pt x="457" y="3503"/>
                      <a:pt x="546" y="3522"/>
                    </a:cubicBezTo>
                    <a:cubicBezTo>
                      <a:pt x="630" y="3540"/>
                      <a:pt x="716" y="3559"/>
                      <a:pt x="802" y="3571"/>
                    </a:cubicBezTo>
                    <a:cubicBezTo>
                      <a:pt x="867" y="3596"/>
                      <a:pt x="931" y="3602"/>
                      <a:pt x="998" y="3620"/>
                    </a:cubicBezTo>
                    <a:cubicBezTo>
                      <a:pt x="1167" y="3656"/>
                      <a:pt x="1611" y="3827"/>
                      <a:pt x="1775" y="3845"/>
                    </a:cubicBezTo>
                    <a:cubicBezTo>
                      <a:pt x="1805" y="3824"/>
                      <a:pt x="1949" y="3741"/>
                      <a:pt x="1982" y="3727"/>
                    </a:cubicBezTo>
                    <a:cubicBezTo>
                      <a:pt x="2044" y="3697"/>
                      <a:pt x="2103" y="3655"/>
                      <a:pt x="2188" y="3609"/>
                    </a:cubicBezTo>
                    <a:cubicBezTo>
                      <a:pt x="2203" y="3599"/>
                      <a:pt x="2401" y="3484"/>
                      <a:pt x="2415" y="3472"/>
                    </a:cubicBezTo>
                    <a:cubicBezTo>
                      <a:pt x="2589" y="3296"/>
                      <a:pt x="2680" y="3275"/>
                      <a:pt x="2867" y="3039"/>
                    </a:cubicBezTo>
                    <a:cubicBezTo>
                      <a:pt x="2983" y="2905"/>
                      <a:pt x="3071" y="2811"/>
                      <a:pt x="3143" y="2704"/>
                    </a:cubicBezTo>
                    <a:cubicBezTo>
                      <a:pt x="3215" y="2597"/>
                      <a:pt x="3248" y="2530"/>
                      <a:pt x="3300" y="2399"/>
                    </a:cubicBezTo>
                    <a:cubicBezTo>
                      <a:pt x="3396" y="2213"/>
                      <a:pt x="3423" y="2032"/>
                      <a:pt x="3457" y="1917"/>
                    </a:cubicBezTo>
                    <a:cubicBezTo>
                      <a:pt x="3491" y="1802"/>
                      <a:pt x="3573" y="1703"/>
                      <a:pt x="3506" y="1711"/>
                    </a:cubicBezTo>
                    <a:cubicBezTo>
                      <a:pt x="3482" y="1631"/>
                      <a:pt x="3164" y="1882"/>
                      <a:pt x="3054" y="1967"/>
                    </a:cubicBezTo>
                    <a:cubicBezTo>
                      <a:pt x="2940" y="2051"/>
                      <a:pt x="2862" y="2216"/>
                      <a:pt x="2818" y="2213"/>
                    </a:cubicBezTo>
                    <a:cubicBezTo>
                      <a:pt x="2708" y="2213"/>
                      <a:pt x="2806" y="2204"/>
                      <a:pt x="2788" y="1947"/>
                    </a:cubicBezTo>
                    <a:cubicBezTo>
                      <a:pt x="2779" y="1622"/>
                      <a:pt x="2819" y="1031"/>
                      <a:pt x="2808" y="767"/>
                    </a:cubicBezTo>
                    <a:cubicBezTo>
                      <a:pt x="2800" y="480"/>
                      <a:pt x="2803" y="221"/>
                      <a:pt x="2788" y="124"/>
                    </a:cubicBezTo>
                    <a:cubicBezTo>
                      <a:pt x="2759" y="13"/>
                      <a:pt x="2632" y="31"/>
                      <a:pt x="2581" y="40"/>
                    </a:cubicBezTo>
                    <a:cubicBezTo>
                      <a:pt x="2517" y="51"/>
                      <a:pt x="2437" y="121"/>
                      <a:pt x="2383" y="127"/>
                    </a:cubicBezTo>
                    <a:cubicBezTo>
                      <a:pt x="2334" y="131"/>
                      <a:pt x="2269" y="90"/>
                      <a:pt x="2209" y="85"/>
                    </a:cubicBezTo>
                    <a:cubicBezTo>
                      <a:pt x="2174" y="80"/>
                      <a:pt x="2113" y="73"/>
                      <a:pt x="2047" y="79"/>
                    </a:cubicBezTo>
                    <a:cubicBezTo>
                      <a:pt x="1986" y="90"/>
                      <a:pt x="1909" y="124"/>
                      <a:pt x="1834" y="136"/>
                    </a:cubicBezTo>
                    <a:cubicBezTo>
                      <a:pt x="1806" y="133"/>
                      <a:pt x="1681" y="127"/>
                      <a:pt x="1651" y="112"/>
                    </a:cubicBezTo>
                    <a:cubicBezTo>
                      <a:pt x="1565" y="100"/>
                      <a:pt x="1417" y="90"/>
                      <a:pt x="1318" y="88"/>
                    </a:cubicBezTo>
                    <a:cubicBezTo>
                      <a:pt x="1240" y="96"/>
                      <a:pt x="1184" y="125"/>
                      <a:pt x="1132" y="124"/>
                    </a:cubicBezTo>
                    <a:cubicBezTo>
                      <a:pt x="1091" y="118"/>
                      <a:pt x="1028" y="102"/>
                      <a:pt x="961" y="94"/>
                    </a:cubicBezTo>
                    <a:cubicBezTo>
                      <a:pt x="907" y="89"/>
                      <a:pt x="813" y="97"/>
                      <a:pt x="745" y="100"/>
                    </a:cubicBezTo>
                    <a:cubicBezTo>
                      <a:pt x="728" y="111"/>
                      <a:pt x="631" y="124"/>
                      <a:pt x="631" y="124"/>
                    </a:cubicBezTo>
                    <a:cubicBezTo>
                      <a:pt x="593" y="113"/>
                      <a:pt x="504" y="70"/>
                      <a:pt x="457" y="49"/>
                    </a:cubicBezTo>
                    <a:cubicBezTo>
                      <a:pt x="417" y="35"/>
                      <a:pt x="379" y="30"/>
                      <a:pt x="349" y="0"/>
                    </a:cubicBezTo>
                    <a:close/>
                  </a:path>
                </a:pathLst>
              </a:custGeom>
              <a:solidFill>
                <a:srgbClr val="CC3399">
                  <a:alpha val="100000"/>
                </a:srgbClr>
              </a:solidFill>
              <a:ln w="12700" cap="flat" cmpd="sng">
                <a:solidFill>
                  <a:schemeClr val="bg1">
                    <a:alpha val="100000"/>
                  </a:schemeClr>
                </a:solidFill>
                <a:prstDash val="solid"/>
                <a:round/>
                <a:headEnd type="none" w="med" len="med"/>
                <a:tailEnd type="none" w="med" len="med"/>
              </a:ln>
            </p:spPr>
            <p:txBody>
              <a:bodyPr/>
              <a:lstStyle/>
              <a:p>
                <a:endParaRPr lang="zh-CN" altLang="en-US"/>
              </a:p>
            </p:txBody>
          </p:sp>
          <p:sp>
            <p:nvSpPr>
              <p:cNvPr id="24" name="Freeform 83"/>
              <p:cNvSpPr>
                <a:spLocks noChangeAspect="1"/>
              </p:cNvSpPr>
              <p:nvPr/>
            </p:nvSpPr>
            <p:spPr>
              <a:xfrm>
                <a:off x="2102640" y="4198412"/>
                <a:ext cx="782733" cy="1031946"/>
              </a:xfrm>
              <a:custGeom>
                <a:avLst/>
                <a:gdLst>
                  <a:gd name="txL" fmla="*/ 0 w 3414"/>
                  <a:gd name="txT" fmla="*/ 0 h 3709"/>
                  <a:gd name="txR" fmla="*/ 3414 w 3414"/>
                  <a:gd name="txB" fmla="*/ 3709 h 370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3709">
                    <a:moveTo>
                      <a:pt x="331" y="0"/>
                    </a:moveTo>
                    <a:cubicBezTo>
                      <a:pt x="352" y="385"/>
                      <a:pt x="341" y="229"/>
                      <a:pt x="359" y="468"/>
                    </a:cubicBezTo>
                    <a:cubicBezTo>
                      <a:pt x="369" y="831"/>
                      <a:pt x="346" y="1205"/>
                      <a:pt x="406" y="1565"/>
                    </a:cubicBezTo>
                    <a:cubicBezTo>
                      <a:pt x="411" y="1759"/>
                      <a:pt x="425" y="1906"/>
                      <a:pt x="443" y="2089"/>
                    </a:cubicBezTo>
                    <a:cubicBezTo>
                      <a:pt x="462" y="2691"/>
                      <a:pt x="462" y="2480"/>
                      <a:pt x="433" y="2690"/>
                    </a:cubicBezTo>
                    <a:cubicBezTo>
                      <a:pt x="413" y="2780"/>
                      <a:pt x="377" y="2851"/>
                      <a:pt x="294" y="2947"/>
                    </a:cubicBezTo>
                    <a:cubicBezTo>
                      <a:pt x="247" y="3016"/>
                      <a:pt x="176" y="3064"/>
                      <a:pt x="154" y="3101"/>
                    </a:cubicBezTo>
                    <a:cubicBezTo>
                      <a:pt x="113" y="3150"/>
                      <a:pt x="17" y="3214"/>
                      <a:pt x="5" y="3243"/>
                    </a:cubicBezTo>
                    <a:cubicBezTo>
                      <a:pt x="0" y="3275"/>
                      <a:pt x="68" y="3260"/>
                      <a:pt x="110" y="3276"/>
                    </a:cubicBezTo>
                    <a:cubicBezTo>
                      <a:pt x="154" y="3295"/>
                      <a:pt x="211" y="3305"/>
                      <a:pt x="257" y="3316"/>
                    </a:cubicBezTo>
                    <a:cubicBezTo>
                      <a:pt x="329" y="3368"/>
                      <a:pt x="419" y="3376"/>
                      <a:pt x="503" y="3395"/>
                    </a:cubicBezTo>
                    <a:cubicBezTo>
                      <a:pt x="583" y="3412"/>
                      <a:pt x="648" y="3423"/>
                      <a:pt x="729" y="3434"/>
                    </a:cubicBezTo>
                    <a:cubicBezTo>
                      <a:pt x="791" y="3459"/>
                      <a:pt x="951" y="3495"/>
                      <a:pt x="1015" y="3513"/>
                    </a:cubicBezTo>
                    <a:cubicBezTo>
                      <a:pt x="1175" y="3548"/>
                      <a:pt x="1499" y="3692"/>
                      <a:pt x="1654" y="3709"/>
                    </a:cubicBezTo>
                    <a:cubicBezTo>
                      <a:pt x="1683" y="3689"/>
                      <a:pt x="1820" y="3604"/>
                      <a:pt x="1851" y="3591"/>
                    </a:cubicBezTo>
                    <a:cubicBezTo>
                      <a:pt x="1910" y="3561"/>
                      <a:pt x="1997" y="3508"/>
                      <a:pt x="2077" y="3463"/>
                    </a:cubicBezTo>
                    <a:cubicBezTo>
                      <a:pt x="2092" y="3453"/>
                      <a:pt x="2348" y="3298"/>
                      <a:pt x="2362" y="3286"/>
                    </a:cubicBezTo>
                    <a:cubicBezTo>
                      <a:pt x="2526" y="3116"/>
                      <a:pt x="2540" y="3176"/>
                      <a:pt x="2717" y="2947"/>
                    </a:cubicBezTo>
                    <a:cubicBezTo>
                      <a:pt x="2827" y="2817"/>
                      <a:pt x="2910" y="2726"/>
                      <a:pt x="2979" y="2623"/>
                    </a:cubicBezTo>
                    <a:cubicBezTo>
                      <a:pt x="3047" y="2519"/>
                      <a:pt x="3079" y="2443"/>
                      <a:pt x="3127" y="2327"/>
                    </a:cubicBezTo>
                    <a:cubicBezTo>
                      <a:pt x="3218" y="2146"/>
                      <a:pt x="3227" y="2036"/>
                      <a:pt x="3267" y="1929"/>
                    </a:cubicBezTo>
                    <a:cubicBezTo>
                      <a:pt x="3307" y="1822"/>
                      <a:pt x="3414" y="1683"/>
                      <a:pt x="3365" y="1683"/>
                    </a:cubicBezTo>
                    <a:cubicBezTo>
                      <a:pt x="3342" y="1605"/>
                      <a:pt x="3087" y="1841"/>
                      <a:pt x="2972" y="1929"/>
                    </a:cubicBezTo>
                    <a:cubicBezTo>
                      <a:pt x="2857" y="2017"/>
                      <a:pt x="2732" y="2221"/>
                      <a:pt x="2677" y="2214"/>
                    </a:cubicBezTo>
                    <a:cubicBezTo>
                      <a:pt x="2572" y="2214"/>
                      <a:pt x="2659" y="2138"/>
                      <a:pt x="2642" y="1888"/>
                    </a:cubicBezTo>
                    <a:cubicBezTo>
                      <a:pt x="2634" y="1573"/>
                      <a:pt x="2671" y="1000"/>
                      <a:pt x="2661" y="744"/>
                    </a:cubicBezTo>
                    <a:cubicBezTo>
                      <a:pt x="2648" y="452"/>
                      <a:pt x="2666" y="234"/>
                      <a:pt x="2623" y="124"/>
                    </a:cubicBezTo>
                    <a:cubicBezTo>
                      <a:pt x="2580" y="14"/>
                      <a:pt x="2450" y="71"/>
                      <a:pt x="2401" y="82"/>
                    </a:cubicBezTo>
                    <a:cubicBezTo>
                      <a:pt x="2352" y="104"/>
                      <a:pt x="2361" y="182"/>
                      <a:pt x="2329" y="190"/>
                    </a:cubicBezTo>
                    <a:cubicBezTo>
                      <a:pt x="2283" y="221"/>
                      <a:pt x="2265" y="106"/>
                      <a:pt x="2206" y="97"/>
                    </a:cubicBezTo>
                    <a:cubicBezTo>
                      <a:pt x="2155" y="94"/>
                      <a:pt x="2035" y="95"/>
                      <a:pt x="1981" y="91"/>
                    </a:cubicBezTo>
                    <a:cubicBezTo>
                      <a:pt x="1953" y="94"/>
                      <a:pt x="1872" y="86"/>
                      <a:pt x="1840" y="103"/>
                    </a:cubicBezTo>
                    <a:cubicBezTo>
                      <a:pt x="1789" y="130"/>
                      <a:pt x="1829" y="151"/>
                      <a:pt x="1771" y="169"/>
                    </a:cubicBezTo>
                    <a:cubicBezTo>
                      <a:pt x="1744" y="166"/>
                      <a:pt x="1700" y="121"/>
                      <a:pt x="1672" y="106"/>
                    </a:cubicBezTo>
                    <a:cubicBezTo>
                      <a:pt x="1598" y="99"/>
                      <a:pt x="1364" y="98"/>
                      <a:pt x="1294" y="109"/>
                    </a:cubicBezTo>
                    <a:cubicBezTo>
                      <a:pt x="1244" y="116"/>
                      <a:pt x="1246" y="201"/>
                      <a:pt x="1216" y="202"/>
                    </a:cubicBezTo>
                    <a:cubicBezTo>
                      <a:pt x="1189" y="203"/>
                      <a:pt x="1186" y="142"/>
                      <a:pt x="1132" y="112"/>
                    </a:cubicBezTo>
                    <a:cubicBezTo>
                      <a:pt x="1085" y="91"/>
                      <a:pt x="806" y="109"/>
                      <a:pt x="757" y="97"/>
                    </a:cubicBezTo>
                    <a:cubicBezTo>
                      <a:pt x="652" y="106"/>
                      <a:pt x="744" y="130"/>
                      <a:pt x="664" y="184"/>
                    </a:cubicBezTo>
                    <a:cubicBezTo>
                      <a:pt x="648" y="194"/>
                      <a:pt x="598" y="124"/>
                      <a:pt x="598" y="124"/>
                    </a:cubicBezTo>
                    <a:cubicBezTo>
                      <a:pt x="596" y="124"/>
                      <a:pt x="532" y="113"/>
                      <a:pt x="520" y="103"/>
                    </a:cubicBezTo>
                    <a:cubicBezTo>
                      <a:pt x="460" y="82"/>
                      <a:pt x="529" y="101"/>
                      <a:pt x="415" y="60"/>
                    </a:cubicBezTo>
                    <a:cubicBezTo>
                      <a:pt x="377" y="46"/>
                      <a:pt x="359" y="29"/>
                      <a:pt x="331" y="0"/>
                    </a:cubicBezTo>
                    <a:close/>
                  </a:path>
                </a:pathLst>
              </a:custGeom>
              <a:solidFill>
                <a:srgbClr val="FF7979">
                  <a:alpha val="100000"/>
                </a:srgbClr>
              </a:solidFill>
              <a:ln w="9525">
                <a:noFill/>
              </a:ln>
            </p:spPr>
            <p:txBody>
              <a:bodyPr/>
              <a:lstStyle/>
              <a:p>
                <a:endParaRPr lang="zh-CN" altLang="en-US"/>
              </a:p>
            </p:txBody>
          </p:sp>
          <p:sp>
            <p:nvSpPr>
              <p:cNvPr id="25" name="Freeform 84"/>
              <p:cNvSpPr>
                <a:spLocks noChangeAspect="1"/>
              </p:cNvSpPr>
              <p:nvPr/>
            </p:nvSpPr>
            <p:spPr>
              <a:xfrm>
                <a:off x="2245392" y="4234505"/>
                <a:ext cx="22455" cy="664448"/>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8" y="42"/>
                    </a:lnTo>
                    <a:lnTo>
                      <a:pt x="45" y="63"/>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26" name="Freeform 85"/>
              <p:cNvSpPr>
                <a:spLocks noChangeAspect="1"/>
              </p:cNvSpPr>
              <p:nvPr/>
            </p:nvSpPr>
            <p:spPr>
              <a:xfrm>
                <a:off x="2370501" y="4234505"/>
                <a:ext cx="24059" cy="664448"/>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5" y="54"/>
                    </a:lnTo>
                    <a:lnTo>
                      <a:pt x="54" y="75"/>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27" name="Freeform 86"/>
              <p:cNvSpPr>
                <a:spLocks noChangeAspect="1"/>
              </p:cNvSpPr>
              <p:nvPr/>
            </p:nvSpPr>
            <p:spPr>
              <a:xfrm>
                <a:off x="2498818" y="4234505"/>
                <a:ext cx="24059" cy="664448"/>
              </a:xfrm>
              <a:custGeom>
                <a:avLst/>
                <a:gdLst>
                  <a:gd name="txL" fmla="*/ 0 w 100"/>
                  <a:gd name="txT" fmla="*/ 0 h 2389"/>
                  <a:gd name="txR" fmla="*/ 100 w 100"/>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0" h="2389">
                    <a:moveTo>
                      <a:pt x="7" y="36"/>
                    </a:moveTo>
                    <a:lnTo>
                      <a:pt x="0" y="2389"/>
                    </a:lnTo>
                    <a:lnTo>
                      <a:pt x="100" y="2379"/>
                    </a:lnTo>
                    <a:lnTo>
                      <a:pt x="94" y="0"/>
                    </a:lnTo>
                    <a:lnTo>
                      <a:pt x="73" y="27"/>
                    </a:lnTo>
                    <a:lnTo>
                      <a:pt x="40" y="45"/>
                    </a:lnTo>
                    <a:lnTo>
                      <a:pt x="7"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28" name="Freeform 87"/>
              <p:cNvSpPr>
                <a:spLocks noChangeAspect="1"/>
              </p:cNvSpPr>
              <p:nvPr/>
            </p:nvSpPr>
            <p:spPr>
              <a:xfrm>
                <a:off x="2623927" y="4234505"/>
                <a:ext cx="24059" cy="664448"/>
              </a:xfrm>
              <a:custGeom>
                <a:avLst/>
                <a:gdLst>
                  <a:gd name="txL" fmla="*/ 0 w 102"/>
                  <a:gd name="txT" fmla="*/ 0 h 2389"/>
                  <a:gd name="txR" fmla="*/ 102 w 102"/>
                  <a:gd name="txB" fmla="*/ 2389 h 2389"/>
                </a:gdLst>
                <a:ahLst/>
                <a:cxnLst>
                  <a:cxn ang="0">
                    <a:pos x="0" y="0"/>
                  </a:cxn>
                  <a:cxn ang="0">
                    <a:pos x="0" y="0"/>
                  </a:cxn>
                  <a:cxn ang="0">
                    <a:pos x="0" y="0"/>
                  </a:cxn>
                  <a:cxn ang="0">
                    <a:pos x="0" y="0"/>
                  </a:cxn>
                  <a:cxn ang="0">
                    <a:pos x="0" y="0"/>
                  </a:cxn>
                  <a:cxn ang="0">
                    <a:pos x="0" y="0"/>
                  </a:cxn>
                  <a:cxn ang="0">
                    <a:pos x="0" y="0"/>
                  </a:cxn>
                </a:cxnLst>
                <a:rect l="txL" t="txT" r="txR" b="txB"/>
                <a:pathLst>
                  <a:path w="102" h="2389">
                    <a:moveTo>
                      <a:pt x="0" y="36"/>
                    </a:moveTo>
                    <a:lnTo>
                      <a:pt x="2" y="2389"/>
                    </a:lnTo>
                    <a:lnTo>
                      <a:pt x="102" y="2379"/>
                    </a:lnTo>
                    <a:lnTo>
                      <a:pt x="96" y="0"/>
                    </a:lnTo>
                    <a:lnTo>
                      <a:pt x="72" y="54"/>
                    </a:lnTo>
                    <a:lnTo>
                      <a:pt x="36" y="72"/>
                    </a:lnTo>
                    <a:lnTo>
                      <a:pt x="0" y="36"/>
                    </a:lnTo>
                    <a:close/>
                  </a:path>
                </a:pathLst>
              </a:custGeom>
              <a:gradFill rotWithShape="0">
                <a:gsLst>
                  <a:gs pos="0">
                    <a:srgbClr val="FF9999">
                      <a:alpha val="100000"/>
                    </a:srgbClr>
                  </a:gs>
                  <a:gs pos="50000">
                    <a:srgbClr val="FFB7B7">
                      <a:alpha val="100000"/>
                    </a:srgbClr>
                  </a:gs>
                  <a:gs pos="100000">
                    <a:srgbClr val="FF9999">
                      <a:alpha val="100000"/>
                    </a:srgbClr>
                  </a:gs>
                </a:gsLst>
                <a:lin ang="0" scaled="1"/>
                <a:tileRect/>
              </a:gradFill>
              <a:ln w="9525">
                <a:noFill/>
              </a:ln>
            </p:spPr>
            <p:txBody>
              <a:bodyPr/>
              <a:lstStyle/>
              <a:p>
                <a:endParaRPr lang="zh-CN" altLang="en-US"/>
              </a:p>
            </p:txBody>
          </p:sp>
          <p:sp>
            <p:nvSpPr>
              <p:cNvPr id="29" name="Freeform 88"/>
              <p:cNvSpPr>
                <a:spLocks noChangeAspect="1"/>
              </p:cNvSpPr>
              <p:nvPr/>
            </p:nvSpPr>
            <p:spPr>
              <a:xfrm>
                <a:off x="2210105" y="4223021"/>
                <a:ext cx="35287" cy="690698"/>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Lst>
                <a:rect l="txL" t="txT" r="txR" b="txB"/>
                <a:pathLst>
                  <a:path w="159" h="2485">
                    <a:moveTo>
                      <a:pt x="159" y="72"/>
                    </a:moveTo>
                    <a:lnTo>
                      <a:pt x="129" y="36"/>
                    </a:lnTo>
                    <a:lnTo>
                      <a:pt x="0" y="0"/>
                    </a:lnTo>
                    <a:lnTo>
                      <a:pt x="21" y="2447"/>
                    </a:lnTo>
                    <a:lnTo>
                      <a:pt x="156" y="2485"/>
                    </a:lnTo>
                    <a:lnTo>
                      <a:pt x="159" y="72"/>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30" name="Freeform 89"/>
              <p:cNvSpPr>
                <a:spLocks noChangeAspect="1"/>
              </p:cNvSpPr>
              <p:nvPr/>
            </p:nvSpPr>
            <p:spPr>
              <a:xfrm>
                <a:off x="2263036" y="4226302"/>
                <a:ext cx="38495" cy="692339"/>
              </a:xfrm>
              <a:custGeom>
                <a:avLst/>
                <a:gdLst>
                  <a:gd name="txL" fmla="*/ 0 w 162"/>
                  <a:gd name="txT" fmla="*/ 0 h 2485"/>
                  <a:gd name="txR" fmla="*/ 162 w 162"/>
                  <a:gd name="txB" fmla="*/ 2485 h 2485"/>
                </a:gdLst>
                <a:ahLst/>
                <a:cxnLst>
                  <a:cxn ang="0">
                    <a:pos x="0" y="0"/>
                  </a:cxn>
                  <a:cxn ang="0">
                    <a:pos x="0" y="0"/>
                  </a:cxn>
                  <a:cxn ang="0">
                    <a:pos x="0" y="0"/>
                  </a:cxn>
                  <a:cxn ang="0">
                    <a:pos x="0" y="0"/>
                  </a:cxn>
                  <a:cxn ang="0">
                    <a:pos x="0" y="0"/>
                  </a:cxn>
                  <a:cxn ang="0">
                    <a:pos x="0" y="0"/>
                  </a:cxn>
                  <a:cxn ang="0">
                    <a:pos x="0" y="0"/>
                  </a:cxn>
                  <a:cxn ang="0">
                    <a:pos x="0" y="0"/>
                  </a:cxn>
                </a:cxnLst>
                <a:rect l="txL" t="txT" r="txR" b="txB"/>
                <a:pathLst>
                  <a:path w="162" h="2485">
                    <a:moveTo>
                      <a:pt x="14" y="82"/>
                    </a:moveTo>
                    <a:lnTo>
                      <a:pt x="0" y="39"/>
                    </a:lnTo>
                    <a:lnTo>
                      <a:pt x="12" y="15"/>
                    </a:lnTo>
                    <a:lnTo>
                      <a:pt x="51" y="0"/>
                    </a:lnTo>
                    <a:lnTo>
                      <a:pt x="162" y="0"/>
                    </a:lnTo>
                    <a:lnTo>
                      <a:pt x="141" y="2447"/>
                    </a:lnTo>
                    <a:lnTo>
                      <a:pt x="6" y="2485"/>
                    </a:lnTo>
                    <a:lnTo>
                      <a:pt x="14" y="82"/>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31" name="Freeform 90"/>
              <p:cNvSpPr>
                <a:spLocks noChangeAspect="1"/>
              </p:cNvSpPr>
              <p:nvPr/>
            </p:nvSpPr>
            <p:spPr>
              <a:xfrm>
                <a:off x="2336818" y="4226302"/>
                <a:ext cx="40099" cy="692339"/>
              </a:xfrm>
              <a:custGeom>
                <a:avLst/>
                <a:gdLst>
                  <a:gd name="txL" fmla="*/ 0 w 168"/>
                  <a:gd name="txT" fmla="*/ 0 h 2485"/>
                  <a:gd name="txR" fmla="*/ 168 w 168"/>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68" h="2485">
                    <a:moveTo>
                      <a:pt x="168" y="81"/>
                    </a:moveTo>
                    <a:lnTo>
                      <a:pt x="129" y="36"/>
                    </a:lnTo>
                    <a:lnTo>
                      <a:pt x="96" y="12"/>
                    </a:lnTo>
                    <a:lnTo>
                      <a:pt x="0" y="0"/>
                    </a:lnTo>
                    <a:lnTo>
                      <a:pt x="21" y="2447"/>
                    </a:lnTo>
                    <a:lnTo>
                      <a:pt x="156" y="2485"/>
                    </a:lnTo>
                    <a:lnTo>
                      <a:pt x="168" y="81"/>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32" name="Freeform 91"/>
              <p:cNvSpPr>
                <a:spLocks noChangeAspect="1"/>
              </p:cNvSpPr>
              <p:nvPr/>
            </p:nvSpPr>
            <p:spPr>
              <a:xfrm>
                <a:off x="2391352" y="4226302"/>
                <a:ext cx="35287" cy="692339"/>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9" h="2485">
                    <a:moveTo>
                      <a:pt x="0" y="72"/>
                    </a:moveTo>
                    <a:lnTo>
                      <a:pt x="15" y="27"/>
                    </a:lnTo>
                    <a:lnTo>
                      <a:pt x="54" y="9"/>
                    </a:lnTo>
                    <a:lnTo>
                      <a:pt x="159" y="0"/>
                    </a:lnTo>
                    <a:lnTo>
                      <a:pt x="138" y="2447"/>
                    </a:lnTo>
                    <a:lnTo>
                      <a:pt x="3" y="2485"/>
                    </a:lnTo>
                    <a:lnTo>
                      <a:pt x="0" y="72"/>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33" name="Freeform 92"/>
              <p:cNvSpPr>
                <a:spLocks noChangeAspect="1"/>
              </p:cNvSpPr>
              <p:nvPr/>
            </p:nvSpPr>
            <p:spPr>
              <a:xfrm>
                <a:off x="2466739" y="4226302"/>
                <a:ext cx="35287" cy="692339"/>
              </a:xfrm>
              <a:custGeom>
                <a:avLst/>
                <a:gdLst>
                  <a:gd name="txL" fmla="*/ 0 w 159"/>
                  <a:gd name="txT" fmla="*/ 0 h 2485"/>
                  <a:gd name="txR" fmla="*/ 159 w 159"/>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9" h="2485">
                    <a:moveTo>
                      <a:pt x="159" y="69"/>
                    </a:moveTo>
                    <a:lnTo>
                      <a:pt x="126" y="39"/>
                    </a:lnTo>
                    <a:lnTo>
                      <a:pt x="84" y="15"/>
                    </a:lnTo>
                    <a:lnTo>
                      <a:pt x="0" y="0"/>
                    </a:lnTo>
                    <a:lnTo>
                      <a:pt x="21" y="2447"/>
                    </a:lnTo>
                    <a:lnTo>
                      <a:pt x="156" y="2485"/>
                    </a:lnTo>
                    <a:lnTo>
                      <a:pt x="159" y="69"/>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34" name="Freeform 93"/>
              <p:cNvSpPr>
                <a:spLocks noChangeAspect="1"/>
              </p:cNvSpPr>
              <p:nvPr/>
            </p:nvSpPr>
            <p:spPr>
              <a:xfrm>
                <a:off x="2519669" y="4226302"/>
                <a:ext cx="36891" cy="692339"/>
              </a:xfrm>
              <a:custGeom>
                <a:avLst/>
                <a:gdLst>
                  <a:gd name="txL" fmla="*/ 0 w 162"/>
                  <a:gd name="txT" fmla="*/ 0 h 2488"/>
                  <a:gd name="txR" fmla="*/ 162 w 162"/>
                  <a:gd name="txB" fmla="*/ 2488 h 2488"/>
                </a:gdLst>
                <a:ahLst/>
                <a:cxnLst>
                  <a:cxn ang="0">
                    <a:pos x="0" y="0"/>
                  </a:cxn>
                  <a:cxn ang="0">
                    <a:pos x="0" y="0"/>
                  </a:cxn>
                  <a:cxn ang="0">
                    <a:pos x="0" y="0"/>
                  </a:cxn>
                  <a:cxn ang="0">
                    <a:pos x="0" y="0"/>
                  </a:cxn>
                  <a:cxn ang="0">
                    <a:pos x="0" y="0"/>
                  </a:cxn>
                  <a:cxn ang="0">
                    <a:pos x="0" y="0"/>
                  </a:cxn>
                  <a:cxn ang="0">
                    <a:pos x="0" y="0"/>
                  </a:cxn>
                </a:cxnLst>
                <a:rect l="txL" t="txT" r="txR" b="txB"/>
                <a:pathLst>
                  <a:path w="162" h="2488">
                    <a:moveTo>
                      <a:pt x="0" y="54"/>
                    </a:moveTo>
                    <a:lnTo>
                      <a:pt x="27" y="15"/>
                    </a:lnTo>
                    <a:lnTo>
                      <a:pt x="66" y="0"/>
                    </a:lnTo>
                    <a:lnTo>
                      <a:pt x="162" y="3"/>
                    </a:lnTo>
                    <a:lnTo>
                      <a:pt x="141" y="2450"/>
                    </a:lnTo>
                    <a:lnTo>
                      <a:pt x="6" y="2488"/>
                    </a:lnTo>
                    <a:lnTo>
                      <a:pt x="0" y="54"/>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35" name="Freeform 94"/>
              <p:cNvSpPr>
                <a:spLocks noChangeAspect="1"/>
              </p:cNvSpPr>
              <p:nvPr/>
            </p:nvSpPr>
            <p:spPr>
              <a:xfrm>
                <a:off x="2590243" y="4226302"/>
                <a:ext cx="36891" cy="692339"/>
              </a:xfrm>
              <a:custGeom>
                <a:avLst/>
                <a:gdLst>
                  <a:gd name="txL" fmla="*/ 0 w 156"/>
                  <a:gd name="txT" fmla="*/ 0 h 2485"/>
                  <a:gd name="txR" fmla="*/ 156 w 156"/>
                  <a:gd name="txB" fmla="*/ 2485 h 2485"/>
                </a:gdLst>
                <a:ahLst/>
                <a:cxnLst>
                  <a:cxn ang="0">
                    <a:pos x="0" y="0"/>
                  </a:cxn>
                  <a:cxn ang="0">
                    <a:pos x="0" y="0"/>
                  </a:cxn>
                  <a:cxn ang="0">
                    <a:pos x="0" y="0"/>
                  </a:cxn>
                  <a:cxn ang="0">
                    <a:pos x="0" y="0"/>
                  </a:cxn>
                  <a:cxn ang="0">
                    <a:pos x="0" y="0"/>
                  </a:cxn>
                  <a:cxn ang="0">
                    <a:pos x="0" y="0"/>
                  </a:cxn>
                  <a:cxn ang="0">
                    <a:pos x="0" y="0"/>
                  </a:cxn>
                </a:cxnLst>
                <a:rect l="txL" t="txT" r="txR" b="txB"/>
                <a:pathLst>
                  <a:path w="156" h="2485">
                    <a:moveTo>
                      <a:pt x="148" y="82"/>
                    </a:moveTo>
                    <a:lnTo>
                      <a:pt x="126" y="49"/>
                    </a:lnTo>
                    <a:lnTo>
                      <a:pt x="87" y="6"/>
                    </a:lnTo>
                    <a:lnTo>
                      <a:pt x="0" y="0"/>
                    </a:lnTo>
                    <a:lnTo>
                      <a:pt x="21" y="2447"/>
                    </a:lnTo>
                    <a:lnTo>
                      <a:pt x="156" y="2485"/>
                    </a:lnTo>
                    <a:lnTo>
                      <a:pt x="148" y="82"/>
                    </a:lnTo>
                    <a:close/>
                  </a:path>
                </a:pathLst>
              </a:custGeom>
              <a:gradFill rotWithShape="0">
                <a:gsLst>
                  <a:gs pos="0">
                    <a:srgbClr val="FF7D7D">
                      <a:alpha val="100000"/>
                    </a:srgbClr>
                  </a:gs>
                  <a:gs pos="100000">
                    <a:srgbClr val="FF9999">
                      <a:alpha val="100000"/>
                    </a:srgbClr>
                  </a:gs>
                </a:gsLst>
                <a:lin ang="0" scaled="1"/>
                <a:tileRect/>
              </a:gradFill>
              <a:ln w="9525">
                <a:noFill/>
              </a:ln>
            </p:spPr>
            <p:txBody>
              <a:bodyPr/>
              <a:lstStyle/>
              <a:p>
                <a:endParaRPr lang="zh-CN" altLang="en-US"/>
              </a:p>
            </p:txBody>
          </p:sp>
          <p:sp>
            <p:nvSpPr>
              <p:cNvPr id="36" name="Freeform 95"/>
              <p:cNvSpPr>
                <a:spLocks noChangeAspect="1"/>
              </p:cNvSpPr>
              <p:nvPr/>
            </p:nvSpPr>
            <p:spPr>
              <a:xfrm>
                <a:off x="2643174" y="4214818"/>
                <a:ext cx="33683" cy="703823"/>
              </a:xfrm>
              <a:custGeom>
                <a:avLst/>
                <a:gdLst>
                  <a:gd name="txL" fmla="*/ 0 w 147"/>
                  <a:gd name="txT" fmla="*/ 0 h 2524"/>
                  <a:gd name="txR" fmla="*/ 147 w 147"/>
                  <a:gd name="txB" fmla="*/ 2524 h 2524"/>
                </a:gdLst>
                <a:ahLst/>
                <a:cxnLst>
                  <a:cxn ang="0">
                    <a:pos x="0" y="0"/>
                  </a:cxn>
                  <a:cxn ang="0">
                    <a:pos x="0" y="0"/>
                  </a:cxn>
                  <a:cxn ang="0">
                    <a:pos x="0" y="0"/>
                  </a:cxn>
                  <a:cxn ang="0">
                    <a:pos x="0" y="0"/>
                  </a:cxn>
                  <a:cxn ang="0">
                    <a:pos x="0" y="0"/>
                  </a:cxn>
                  <a:cxn ang="0">
                    <a:pos x="0" y="0"/>
                  </a:cxn>
                  <a:cxn ang="0">
                    <a:pos x="0" y="0"/>
                  </a:cxn>
                </a:cxnLst>
                <a:rect l="txL" t="txT" r="txR" b="txB"/>
                <a:pathLst>
                  <a:path w="147" h="2524">
                    <a:moveTo>
                      <a:pt x="12" y="66"/>
                    </a:moveTo>
                    <a:lnTo>
                      <a:pt x="42" y="27"/>
                    </a:lnTo>
                    <a:lnTo>
                      <a:pt x="132" y="0"/>
                    </a:lnTo>
                    <a:lnTo>
                      <a:pt x="147" y="2486"/>
                    </a:lnTo>
                    <a:lnTo>
                      <a:pt x="12" y="2524"/>
                    </a:lnTo>
                    <a:lnTo>
                      <a:pt x="0" y="105"/>
                    </a:lnTo>
                    <a:lnTo>
                      <a:pt x="12" y="66"/>
                    </a:lnTo>
                    <a:close/>
                  </a:path>
                </a:pathLst>
              </a:custGeom>
              <a:gradFill rotWithShape="0">
                <a:gsLst>
                  <a:gs pos="0">
                    <a:srgbClr val="FF9999">
                      <a:alpha val="100000"/>
                    </a:srgbClr>
                  </a:gs>
                  <a:gs pos="100000">
                    <a:srgbClr val="FF7D7D">
                      <a:alpha val="100000"/>
                    </a:srgbClr>
                  </a:gs>
                </a:gsLst>
                <a:lin ang="0" scaled="1"/>
                <a:tileRect/>
              </a:gradFill>
              <a:ln w="9525">
                <a:noFill/>
              </a:ln>
            </p:spPr>
            <p:txBody>
              <a:bodyPr/>
              <a:lstStyle/>
              <a:p>
                <a:endParaRPr lang="zh-CN" altLang="en-US"/>
              </a:p>
            </p:txBody>
          </p:sp>
          <p:sp>
            <p:nvSpPr>
              <p:cNvPr id="37" name="Freeform 96"/>
              <p:cNvSpPr>
                <a:spLocks noChangeAspect="1"/>
              </p:cNvSpPr>
              <p:nvPr/>
            </p:nvSpPr>
            <p:spPr>
              <a:xfrm>
                <a:off x="2102640" y="4644658"/>
                <a:ext cx="782733" cy="585699"/>
              </a:xfrm>
              <a:custGeom>
                <a:avLst/>
                <a:gdLst>
                  <a:gd name="txL" fmla="*/ 0 w 3414"/>
                  <a:gd name="txT" fmla="*/ 0 h 2104"/>
                  <a:gd name="txR" fmla="*/ 3414 w 3414"/>
                  <a:gd name="txB" fmla="*/ 2104 h 2104"/>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2104">
                    <a:moveTo>
                      <a:pt x="637" y="862"/>
                    </a:moveTo>
                    <a:cubicBezTo>
                      <a:pt x="577" y="919"/>
                      <a:pt x="462" y="875"/>
                      <a:pt x="433" y="1085"/>
                    </a:cubicBezTo>
                    <a:cubicBezTo>
                      <a:pt x="413" y="1175"/>
                      <a:pt x="377" y="1246"/>
                      <a:pt x="294" y="1342"/>
                    </a:cubicBezTo>
                    <a:cubicBezTo>
                      <a:pt x="247" y="1411"/>
                      <a:pt x="176" y="1459"/>
                      <a:pt x="154" y="1496"/>
                    </a:cubicBezTo>
                    <a:cubicBezTo>
                      <a:pt x="113" y="1545"/>
                      <a:pt x="17" y="1609"/>
                      <a:pt x="5" y="1638"/>
                    </a:cubicBezTo>
                    <a:cubicBezTo>
                      <a:pt x="0" y="1670"/>
                      <a:pt x="68" y="1655"/>
                      <a:pt x="110" y="1671"/>
                    </a:cubicBezTo>
                    <a:cubicBezTo>
                      <a:pt x="154" y="1690"/>
                      <a:pt x="211" y="1700"/>
                      <a:pt x="257" y="1711"/>
                    </a:cubicBezTo>
                    <a:cubicBezTo>
                      <a:pt x="329" y="1763"/>
                      <a:pt x="419" y="1771"/>
                      <a:pt x="503" y="1790"/>
                    </a:cubicBezTo>
                    <a:cubicBezTo>
                      <a:pt x="583" y="1807"/>
                      <a:pt x="648" y="1818"/>
                      <a:pt x="729" y="1829"/>
                    </a:cubicBezTo>
                    <a:cubicBezTo>
                      <a:pt x="791" y="1854"/>
                      <a:pt x="951" y="1890"/>
                      <a:pt x="1015" y="1908"/>
                    </a:cubicBezTo>
                    <a:cubicBezTo>
                      <a:pt x="1175" y="1943"/>
                      <a:pt x="1499" y="2087"/>
                      <a:pt x="1654" y="2104"/>
                    </a:cubicBezTo>
                    <a:cubicBezTo>
                      <a:pt x="1683" y="2084"/>
                      <a:pt x="1820" y="1999"/>
                      <a:pt x="1851" y="1986"/>
                    </a:cubicBezTo>
                    <a:cubicBezTo>
                      <a:pt x="1910" y="1956"/>
                      <a:pt x="1997" y="1903"/>
                      <a:pt x="2077" y="1858"/>
                    </a:cubicBezTo>
                    <a:cubicBezTo>
                      <a:pt x="2092" y="1848"/>
                      <a:pt x="2348" y="1693"/>
                      <a:pt x="2362" y="1681"/>
                    </a:cubicBezTo>
                    <a:cubicBezTo>
                      <a:pt x="2526" y="1511"/>
                      <a:pt x="2540" y="1571"/>
                      <a:pt x="2717" y="1342"/>
                    </a:cubicBezTo>
                    <a:cubicBezTo>
                      <a:pt x="2827" y="1212"/>
                      <a:pt x="2910" y="1121"/>
                      <a:pt x="2979" y="1018"/>
                    </a:cubicBezTo>
                    <a:cubicBezTo>
                      <a:pt x="3047" y="914"/>
                      <a:pt x="3079" y="838"/>
                      <a:pt x="3127" y="722"/>
                    </a:cubicBezTo>
                    <a:cubicBezTo>
                      <a:pt x="3218" y="541"/>
                      <a:pt x="3227" y="431"/>
                      <a:pt x="3267" y="324"/>
                    </a:cubicBezTo>
                    <a:cubicBezTo>
                      <a:pt x="3307" y="217"/>
                      <a:pt x="3414" y="78"/>
                      <a:pt x="3365" y="78"/>
                    </a:cubicBezTo>
                    <a:cubicBezTo>
                      <a:pt x="3342" y="0"/>
                      <a:pt x="3087" y="236"/>
                      <a:pt x="2972" y="324"/>
                    </a:cubicBezTo>
                    <a:cubicBezTo>
                      <a:pt x="2857" y="412"/>
                      <a:pt x="2745" y="566"/>
                      <a:pt x="2677" y="609"/>
                    </a:cubicBezTo>
                    <a:cubicBezTo>
                      <a:pt x="2600" y="642"/>
                      <a:pt x="2611" y="590"/>
                      <a:pt x="2563" y="580"/>
                    </a:cubicBezTo>
                    <a:cubicBezTo>
                      <a:pt x="2533" y="576"/>
                      <a:pt x="2526" y="588"/>
                      <a:pt x="2497" y="583"/>
                    </a:cubicBezTo>
                    <a:cubicBezTo>
                      <a:pt x="2468" y="578"/>
                      <a:pt x="2422" y="540"/>
                      <a:pt x="2389" y="550"/>
                    </a:cubicBezTo>
                    <a:cubicBezTo>
                      <a:pt x="2341" y="556"/>
                      <a:pt x="2332" y="668"/>
                      <a:pt x="2296" y="646"/>
                    </a:cubicBezTo>
                    <a:cubicBezTo>
                      <a:pt x="2260" y="624"/>
                      <a:pt x="2201" y="440"/>
                      <a:pt x="2170" y="415"/>
                    </a:cubicBezTo>
                    <a:cubicBezTo>
                      <a:pt x="2139" y="390"/>
                      <a:pt x="2131" y="463"/>
                      <a:pt x="2110" y="496"/>
                    </a:cubicBezTo>
                    <a:cubicBezTo>
                      <a:pt x="2089" y="529"/>
                      <a:pt x="2072" y="605"/>
                      <a:pt x="2044" y="610"/>
                    </a:cubicBezTo>
                    <a:cubicBezTo>
                      <a:pt x="2016" y="615"/>
                      <a:pt x="1965" y="540"/>
                      <a:pt x="1939" y="526"/>
                    </a:cubicBezTo>
                    <a:cubicBezTo>
                      <a:pt x="1913" y="512"/>
                      <a:pt x="1903" y="494"/>
                      <a:pt x="1885" y="526"/>
                    </a:cubicBezTo>
                    <a:cubicBezTo>
                      <a:pt x="1867" y="558"/>
                      <a:pt x="1870" y="711"/>
                      <a:pt x="1828" y="718"/>
                    </a:cubicBezTo>
                    <a:cubicBezTo>
                      <a:pt x="1786" y="725"/>
                      <a:pt x="1680" y="594"/>
                      <a:pt x="1633" y="568"/>
                    </a:cubicBezTo>
                    <a:cubicBezTo>
                      <a:pt x="1586" y="542"/>
                      <a:pt x="1570" y="519"/>
                      <a:pt x="1543" y="559"/>
                    </a:cubicBezTo>
                    <a:cubicBezTo>
                      <a:pt x="1516" y="599"/>
                      <a:pt x="1513" y="809"/>
                      <a:pt x="1471" y="811"/>
                    </a:cubicBezTo>
                    <a:cubicBezTo>
                      <a:pt x="1429" y="813"/>
                      <a:pt x="1345" y="582"/>
                      <a:pt x="1291" y="571"/>
                    </a:cubicBezTo>
                    <a:cubicBezTo>
                      <a:pt x="1237" y="560"/>
                      <a:pt x="1192" y="726"/>
                      <a:pt x="1147" y="742"/>
                    </a:cubicBezTo>
                    <a:cubicBezTo>
                      <a:pt x="1102" y="758"/>
                      <a:pt x="1063" y="674"/>
                      <a:pt x="1018" y="667"/>
                    </a:cubicBezTo>
                    <a:cubicBezTo>
                      <a:pt x="973" y="660"/>
                      <a:pt x="917" y="677"/>
                      <a:pt x="874" y="697"/>
                    </a:cubicBezTo>
                    <a:cubicBezTo>
                      <a:pt x="831" y="717"/>
                      <a:pt x="796" y="762"/>
                      <a:pt x="757" y="790"/>
                    </a:cubicBezTo>
                    <a:cubicBezTo>
                      <a:pt x="718" y="818"/>
                      <a:pt x="661" y="865"/>
                      <a:pt x="637" y="862"/>
                    </a:cubicBezTo>
                    <a:close/>
                  </a:path>
                </a:pathLst>
              </a:custGeom>
              <a:solidFill>
                <a:srgbClr val="FF0000">
                  <a:alpha val="100000"/>
                </a:srgbClr>
              </a:solidFill>
              <a:ln w="9525">
                <a:noFill/>
              </a:ln>
            </p:spPr>
            <p:txBody>
              <a:bodyPr/>
              <a:lstStyle/>
              <a:p>
                <a:endParaRPr lang="zh-CN" altLang="en-US"/>
              </a:p>
            </p:txBody>
          </p:sp>
          <p:sp>
            <p:nvSpPr>
              <p:cNvPr id="38" name="Freeform 97"/>
              <p:cNvSpPr>
                <a:spLocks noChangeAspect="1"/>
              </p:cNvSpPr>
              <p:nvPr/>
            </p:nvSpPr>
            <p:spPr>
              <a:xfrm>
                <a:off x="2102640" y="4198412"/>
                <a:ext cx="782733" cy="1031946"/>
              </a:xfrm>
              <a:custGeom>
                <a:avLst/>
                <a:gdLst>
                  <a:gd name="txL" fmla="*/ 0 w 3414"/>
                  <a:gd name="txT" fmla="*/ 0 h 3709"/>
                  <a:gd name="txR" fmla="*/ 3414 w 3414"/>
                  <a:gd name="txB" fmla="*/ 3709 h 3709"/>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txL" t="txT" r="txR" b="txB"/>
                <a:pathLst>
                  <a:path w="3414" h="3709">
                    <a:moveTo>
                      <a:pt x="331" y="0"/>
                    </a:moveTo>
                    <a:cubicBezTo>
                      <a:pt x="352" y="385"/>
                      <a:pt x="341" y="229"/>
                      <a:pt x="359" y="468"/>
                    </a:cubicBezTo>
                    <a:cubicBezTo>
                      <a:pt x="369" y="831"/>
                      <a:pt x="346" y="1205"/>
                      <a:pt x="406" y="1565"/>
                    </a:cubicBezTo>
                    <a:cubicBezTo>
                      <a:pt x="411" y="1759"/>
                      <a:pt x="425" y="1906"/>
                      <a:pt x="443" y="2089"/>
                    </a:cubicBezTo>
                    <a:cubicBezTo>
                      <a:pt x="462" y="2691"/>
                      <a:pt x="462" y="2480"/>
                      <a:pt x="433" y="2690"/>
                    </a:cubicBezTo>
                    <a:cubicBezTo>
                      <a:pt x="413" y="2780"/>
                      <a:pt x="377" y="2851"/>
                      <a:pt x="294" y="2947"/>
                    </a:cubicBezTo>
                    <a:cubicBezTo>
                      <a:pt x="247" y="3016"/>
                      <a:pt x="176" y="3064"/>
                      <a:pt x="154" y="3101"/>
                    </a:cubicBezTo>
                    <a:cubicBezTo>
                      <a:pt x="113" y="3150"/>
                      <a:pt x="17" y="3214"/>
                      <a:pt x="5" y="3243"/>
                    </a:cubicBezTo>
                    <a:cubicBezTo>
                      <a:pt x="0" y="3275"/>
                      <a:pt x="68" y="3260"/>
                      <a:pt x="110" y="3276"/>
                    </a:cubicBezTo>
                    <a:cubicBezTo>
                      <a:pt x="154" y="3295"/>
                      <a:pt x="211" y="3305"/>
                      <a:pt x="257" y="3316"/>
                    </a:cubicBezTo>
                    <a:cubicBezTo>
                      <a:pt x="329" y="3368"/>
                      <a:pt x="419" y="3376"/>
                      <a:pt x="503" y="3395"/>
                    </a:cubicBezTo>
                    <a:cubicBezTo>
                      <a:pt x="583" y="3412"/>
                      <a:pt x="648" y="3423"/>
                      <a:pt x="729" y="3434"/>
                    </a:cubicBezTo>
                    <a:cubicBezTo>
                      <a:pt x="791" y="3459"/>
                      <a:pt x="951" y="3495"/>
                      <a:pt x="1015" y="3513"/>
                    </a:cubicBezTo>
                    <a:cubicBezTo>
                      <a:pt x="1175" y="3548"/>
                      <a:pt x="1499" y="3692"/>
                      <a:pt x="1654" y="3709"/>
                    </a:cubicBezTo>
                    <a:cubicBezTo>
                      <a:pt x="1683" y="3689"/>
                      <a:pt x="1820" y="3604"/>
                      <a:pt x="1851" y="3591"/>
                    </a:cubicBezTo>
                    <a:cubicBezTo>
                      <a:pt x="1910" y="3561"/>
                      <a:pt x="1997" y="3508"/>
                      <a:pt x="2077" y="3463"/>
                    </a:cubicBezTo>
                    <a:cubicBezTo>
                      <a:pt x="2092" y="3453"/>
                      <a:pt x="2348" y="3298"/>
                      <a:pt x="2362" y="3286"/>
                    </a:cubicBezTo>
                    <a:cubicBezTo>
                      <a:pt x="2526" y="3116"/>
                      <a:pt x="2540" y="3176"/>
                      <a:pt x="2717" y="2947"/>
                    </a:cubicBezTo>
                    <a:cubicBezTo>
                      <a:pt x="2827" y="2817"/>
                      <a:pt x="2910" y="2726"/>
                      <a:pt x="2979" y="2623"/>
                    </a:cubicBezTo>
                    <a:cubicBezTo>
                      <a:pt x="3047" y="2519"/>
                      <a:pt x="3079" y="2443"/>
                      <a:pt x="3127" y="2327"/>
                    </a:cubicBezTo>
                    <a:cubicBezTo>
                      <a:pt x="3218" y="2146"/>
                      <a:pt x="3227" y="2036"/>
                      <a:pt x="3267" y="1929"/>
                    </a:cubicBezTo>
                    <a:cubicBezTo>
                      <a:pt x="3307" y="1822"/>
                      <a:pt x="3414" y="1683"/>
                      <a:pt x="3365" y="1683"/>
                    </a:cubicBezTo>
                    <a:cubicBezTo>
                      <a:pt x="3342" y="1605"/>
                      <a:pt x="3087" y="1841"/>
                      <a:pt x="2972" y="1929"/>
                    </a:cubicBezTo>
                    <a:cubicBezTo>
                      <a:pt x="2857" y="2017"/>
                      <a:pt x="2732" y="2221"/>
                      <a:pt x="2677" y="2214"/>
                    </a:cubicBezTo>
                    <a:cubicBezTo>
                      <a:pt x="2572" y="2214"/>
                      <a:pt x="2659" y="2138"/>
                      <a:pt x="2642" y="1888"/>
                    </a:cubicBezTo>
                    <a:cubicBezTo>
                      <a:pt x="2634" y="1573"/>
                      <a:pt x="2671" y="1000"/>
                      <a:pt x="2661" y="744"/>
                    </a:cubicBezTo>
                    <a:cubicBezTo>
                      <a:pt x="2648" y="452"/>
                      <a:pt x="2666" y="234"/>
                      <a:pt x="2623" y="124"/>
                    </a:cubicBezTo>
                    <a:cubicBezTo>
                      <a:pt x="2580" y="14"/>
                      <a:pt x="2450" y="71"/>
                      <a:pt x="2401" y="82"/>
                    </a:cubicBezTo>
                    <a:cubicBezTo>
                      <a:pt x="2352" y="104"/>
                      <a:pt x="2361" y="182"/>
                      <a:pt x="2329" y="190"/>
                    </a:cubicBezTo>
                    <a:cubicBezTo>
                      <a:pt x="2283" y="221"/>
                      <a:pt x="2265" y="106"/>
                      <a:pt x="2206" y="97"/>
                    </a:cubicBezTo>
                    <a:cubicBezTo>
                      <a:pt x="2155" y="94"/>
                      <a:pt x="2035" y="95"/>
                      <a:pt x="1981" y="91"/>
                    </a:cubicBezTo>
                    <a:cubicBezTo>
                      <a:pt x="1953" y="94"/>
                      <a:pt x="1872" y="86"/>
                      <a:pt x="1840" y="103"/>
                    </a:cubicBezTo>
                    <a:cubicBezTo>
                      <a:pt x="1789" y="130"/>
                      <a:pt x="1829" y="151"/>
                      <a:pt x="1771" y="169"/>
                    </a:cubicBezTo>
                    <a:cubicBezTo>
                      <a:pt x="1744" y="166"/>
                      <a:pt x="1700" y="121"/>
                      <a:pt x="1672" y="106"/>
                    </a:cubicBezTo>
                    <a:cubicBezTo>
                      <a:pt x="1598" y="99"/>
                      <a:pt x="1364" y="98"/>
                      <a:pt x="1294" y="109"/>
                    </a:cubicBezTo>
                    <a:cubicBezTo>
                      <a:pt x="1244" y="116"/>
                      <a:pt x="1246" y="201"/>
                      <a:pt x="1216" y="202"/>
                    </a:cubicBezTo>
                    <a:cubicBezTo>
                      <a:pt x="1189" y="203"/>
                      <a:pt x="1186" y="142"/>
                      <a:pt x="1132" y="112"/>
                    </a:cubicBezTo>
                    <a:cubicBezTo>
                      <a:pt x="1085" y="91"/>
                      <a:pt x="806" y="109"/>
                      <a:pt x="757" y="97"/>
                    </a:cubicBezTo>
                    <a:cubicBezTo>
                      <a:pt x="652" y="106"/>
                      <a:pt x="744" y="130"/>
                      <a:pt x="664" y="184"/>
                    </a:cubicBezTo>
                    <a:cubicBezTo>
                      <a:pt x="648" y="194"/>
                      <a:pt x="598" y="124"/>
                      <a:pt x="598" y="124"/>
                    </a:cubicBezTo>
                    <a:cubicBezTo>
                      <a:pt x="596" y="124"/>
                      <a:pt x="532" y="113"/>
                      <a:pt x="520" y="103"/>
                    </a:cubicBezTo>
                    <a:cubicBezTo>
                      <a:pt x="460" y="82"/>
                      <a:pt x="529" y="101"/>
                      <a:pt x="415" y="60"/>
                    </a:cubicBezTo>
                    <a:cubicBezTo>
                      <a:pt x="377" y="46"/>
                      <a:pt x="359" y="29"/>
                      <a:pt x="331" y="0"/>
                    </a:cubicBezTo>
                    <a:close/>
                  </a:path>
                </a:pathLst>
              </a:custGeom>
              <a:noFill/>
              <a:ln w="12700" cap="flat" cmpd="sng">
                <a:solidFill>
                  <a:schemeClr val="bg1">
                    <a:alpha val="100000"/>
                  </a:schemeClr>
                </a:solidFill>
                <a:prstDash val="solid"/>
                <a:round/>
                <a:headEnd type="none" w="med" len="med"/>
                <a:tailEnd type="none" w="med" len="med"/>
              </a:ln>
            </p:spPr>
            <p:txBody>
              <a:bodyPr/>
              <a:lstStyle/>
              <a:p>
                <a:endParaRPr lang="zh-CN" altLang="en-US"/>
              </a:p>
            </p:txBody>
          </p:sp>
          <p:sp>
            <p:nvSpPr>
              <p:cNvPr id="39" name="Freeform 98"/>
              <p:cNvSpPr>
                <a:spLocks noChangeAspect="1"/>
              </p:cNvSpPr>
              <p:nvPr/>
            </p:nvSpPr>
            <p:spPr>
              <a:xfrm>
                <a:off x="2259828" y="4703720"/>
                <a:ext cx="22455" cy="60703"/>
              </a:xfrm>
              <a:custGeom>
                <a:avLst/>
                <a:gdLst>
                  <a:gd name="txL" fmla="*/ 0 w 102"/>
                  <a:gd name="txT" fmla="*/ 0 h 183"/>
                  <a:gd name="txR" fmla="*/ 102 w 102"/>
                  <a:gd name="txB" fmla="*/ 183 h 183"/>
                </a:gdLst>
                <a:ahLst/>
                <a:cxnLst>
                  <a:cxn ang="0">
                    <a:pos x="0" y="0"/>
                  </a:cxn>
                  <a:cxn ang="0">
                    <a:pos x="0" y="0"/>
                  </a:cxn>
                  <a:cxn ang="0">
                    <a:pos x="0" y="0"/>
                  </a:cxn>
                  <a:cxn ang="0">
                    <a:pos x="0" y="0"/>
                  </a:cxn>
                </a:cxnLst>
                <a:rect l="txL" t="txT" r="txR" b="txB"/>
                <a:pathLst>
                  <a:path w="102" h="183">
                    <a:moveTo>
                      <a:pt x="80" y="18"/>
                    </a:moveTo>
                    <a:cubicBezTo>
                      <a:pt x="30" y="0"/>
                      <a:pt x="24" y="11"/>
                      <a:pt x="8" y="59"/>
                    </a:cubicBezTo>
                    <a:cubicBezTo>
                      <a:pt x="16" y="122"/>
                      <a:pt x="0" y="164"/>
                      <a:pt x="59" y="183"/>
                    </a:cubicBezTo>
                    <a:cubicBezTo>
                      <a:pt x="102" y="120"/>
                      <a:pt x="80" y="100"/>
                      <a:pt x="80" y="18"/>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40" name="Freeform 99"/>
              <p:cNvSpPr>
                <a:spLocks noChangeAspect="1"/>
              </p:cNvSpPr>
              <p:nvPr/>
            </p:nvSpPr>
            <p:spPr>
              <a:xfrm>
                <a:off x="2381729" y="4754579"/>
                <a:ext cx="11228" cy="19687"/>
              </a:xfrm>
              <a:custGeom>
                <a:avLst/>
                <a:gdLst>
                  <a:gd name="txL" fmla="*/ 0 w 49"/>
                  <a:gd name="txT" fmla="*/ 0 h 62"/>
                  <a:gd name="txR" fmla="*/ 49 w 49"/>
                  <a:gd name="txB" fmla="*/ 62 h 62"/>
                </a:gdLst>
                <a:ahLst/>
                <a:cxnLst>
                  <a:cxn ang="0">
                    <a:pos x="0" y="0"/>
                  </a:cxn>
                  <a:cxn ang="0">
                    <a:pos x="0" y="0"/>
                  </a:cxn>
                  <a:cxn ang="0">
                    <a:pos x="0" y="0"/>
                  </a:cxn>
                  <a:cxn ang="0">
                    <a:pos x="0" y="0"/>
                  </a:cxn>
                  <a:cxn ang="0">
                    <a:pos x="0" y="0"/>
                  </a:cxn>
                </a:cxnLst>
                <a:rect l="txL" t="txT" r="txR" b="txB"/>
                <a:pathLst>
                  <a:path w="49" h="62">
                    <a:moveTo>
                      <a:pt x="49" y="52"/>
                    </a:moveTo>
                    <a:cubicBezTo>
                      <a:pt x="46" y="42"/>
                      <a:pt x="47" y="29"/>
                      <a:pt x="39" y="21"/>
                    </a:cubicBezTo>
                    <a:cubicBezTo>
                      <a:pt x="31" y="13"/>
                      <a:pt x="13" y="0"/>
                      <a:pt x="8" y="10"/>
                    </a:cubicBezTo>
                    <a:cubicBezTo>
                      <a:pt x="0" y="26"/>
                      <a:pt x="15" y="45"/>
                      <a:pt x="18" y="62"/>
                    </a:cubicBezTo>
                    <a:cubicBezTo>
                      <a:pt x="28" y="59"/>
                      <a:pt x="49" y="52"/>
                      <a:pt x="49" y="52"/>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41" name="Freeform 100"/>
              <p:cNvSpPr>
                <a:spLocks noChangeAspect="1"/>
              </p:cNvSpPr>
              <p:nvPr/>
            </p:nvSpPr>
            <p:spPr>
              <a:xfrm>
                <a:off x="2503630" y="4711923"/>
                <a:ext cx="20851" cy="70546"/>
              </a:xfrm>
              <a:custGeom>
                <a:avLst/>
                <a:gdLst>
                  <a:gd name="txL" fmla="*/ 0 w 71"/>
                  <a:gd name="txT" fmla="*/ 0 h 209"/>
                  <a:gd name="txR" fmla="*/ 71 w 71"/>
                  <a:gd name="txB" fmla="*/ 209 h 209"/>
                </a:gdLst>
                <a:ahLst/>
                <a:cxnLst>
                  <a:cxn ang="0">
                    <a:pos x="0" y="0"/>
                  </a:cxn>
                  <a:cxn ang="0">
                    <a:pos x="0" y="0"/>
                  </a:cxn>
                  <a:cxn ang="0">
                    <a:pos x="0" y="0"/>
                  </a:cxn>
                  <a:cxn ang="0">
                    <a:pos x="0" y="0"/>
                  </a:cxn>
                  <a:cxn ang="0">
                    <a:pos x="0" y="0"/>
                  </a:cxn>
                </a:cxnLst>
                <a:rect l="txL" t="txT" r="txR" b="txB"/>
                <a:pathLst>
                  <a:path w="71" h="209">
                    <a:moveTo>
                      <a:pt x="60" y="178"/>
                    </a:moveTo>
                    <a:cubicBezTo>
                      <a:pt x="57" y="130"/>
                      <a:pt x="62" y="80"/>
                      <a:pt x="50" y="33"/>
                    </a:cubicBezTo>
                    <a:cubicBezTo>
                      <a:pt x="47" y="21"/>
                      <a:pt x="21" y="0"/>
                      <a:pt x="19" y="12"/>
                    </a:cubicBezTo>
                    <a:cubicBezTo>
                      <a:pt x="9" y="75"/>
                      <a:pt x="0" y="186"/>
                      <a:pt x="71" y="209"/>
                    </a:cubicBezTo>
                    <a:cubicBezTo>
                      <a:pt x="67" y="199"/>
                      <a:pt x="60" y="178"/>
                      <a:pt x="60" y="178"/>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sp>
            <p:nvSpPr>
              <p:cNvPr id="42" name="Freeform 101"/>
              <p:cNvSpPr>
                <a:spLocks noChangeAspect="1"/>
              </p:cNvSpPr>
              <p:nvPr/>
            </p:nvSpPr>
            <p:spPr>
              <a:xfrm>
                <a:off x="2622323" y="4634815"/>
                <a:ext cx="17644" cy="29531"/>
              </a:xfrm>
              <a:custGeom>
                <a:avLst/>
                <a:gdLst>
                  <a:gd name="txL" fmla="*/ 0 w 58"/>
                  <a:gd name="txT" fmla="*/ 0 h 62"/>
                  <a:gd name="txR" fmla="*/ 58 w 58"/>
                  <a:gd name="txB" fmla="*/ 62 h 62"/>
                </a:gdLst>
                <a:ahLst/>
                <a:cxnLst>
                  <a:cxn ang="0">
                    <a:pos x="0" y="0"/>
                  </a:cxn>
                  <a:cxn ang="0">
                    <a:pos x="0" y="0"/>
                  </a:cxn>
                  <a:cxn ang="0">
                    <a:pos x="0" y="0"/>
                  </a:cxn>
                  <a:cxn ang="0">
                    <a:pos x="0" y="0"/>
                  </a:cxn>
                </a:cxnLst>
                <a:rect l="txL" t="txT" r="txR" b="txB"/>
                <a:pathLst>
                  <a:path w="58" h="62">
                    <a:moveTo>
                      <a:pt x="48" y="0"/>
                    </a:moveTo>
                    <a:cubicBezTo>
                      <a:pt x="38" y="3"/>
                      <a:pt x="21" y="0"/>
                      <a:pt x="17" y="10"/>
                    </a:cubicBezTo>
                    <a:cubicBezTo>
                      <a:pt x="0" y="53"/>
                      <a:pt x="36" y="55"/>
                      <a:pt x="58" y="62"/>
                    </a:cubicBezTo>
                    <a:cubicBezTo>
                      <a:pt x="47" y="7"/>
                      <a:pt x="48" y="28"/>
                      <a:pt x="48" y="0"/>
                    </a:cubicBezTo>
                    <a:close/>
                  </a:path>
                </a:pathLst>
              </a:custGeom>
              <a:solidFill>
                <a:srgbClr val="FFFF00">
                  <a:alpha val="100000"/>
                </a:srgbClr>
              </a:solidFill>
              <a:ln w="19050" cap="flat" cmpd="sng">
                <a:solidFill>
                  <a:srgbClr val="FF0000">
                    <a:alpha val="100000"/>
                  </a:srgbClr>
                </a:solidFill>
                <a:prstDash val="solid"/>
                <a:round/>
                <a:headEnd type="none" w="med" len="med"/>
                <a:tailEnd type="none" w="med" len="med"/>
              </a:ln>
            </p:spPr>
            <p:txBody>
              <a:bodyPr/>
              <a:lstStyle/>
              <a:p>
                <a:endParaRPr lang="zh-CN" altLang="en-US"/>
              </a:p>
            </p:txBody>
          </p:sp>
        </p:grpSp>
        <p:sp>
          <p:nvSpPr>
            <p:cNvPr id="44" name="Text Box 103"/>
            <p:cNvSpPr txBox="1">
              <a:spLocks noChangeArrowheads="1"/>
            </p:cNvSpPr>
            <p:nvPr/>
          </p:nvSpPr>
          <p:spPr bwMode="auto">
            <a:xfrm>
              <a:off x="214282" y="5643578"/>
              <a:ext cx="2067505" cy="367497"/>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50000"/>
                </a:spcBef>
                <a:spcAft>
                  <a:spcPct val="0"/>
                </a:spcAft>
                <a:buClrTx/>
                <a:buSzTx/>
                <a:buFontTx/>
                <a:buNone/>
                <a:defRPr/>
              </a:pPr>
              <a:r>
                <a:rPr kumimoji="0" lang="en-US" altLang="en-US" sz="1775" b="1" i="0" u="none" strike="noStrike" kern="1200" cap="none" spc="0" normalizeH="0" baseline="0" noProof="0" dirty="0">
                  <a:ln>
                    <a:noFill/>
                  </a:ln>
                  <a:solidFill>
                    <a:schemeClr val="accent2"/>
                  </a:solidFill>
                  <a:effectLst/>
                  <a:uLnTx/>
                  <a:uFillTx/>
                  <a:latin typeface="Arial" panose="020B0604020202020204" pitchFamily="34" charset="0"/>
                  <a:ea typeface="宋体" panose="02010600030101010101" pitchFamily="2" charset="-122"/>
                  <a:cs typeface="+mn-cs"/>
                </a:rPr>
                <a:t>LA Grade A</a:t>
              </a:r>
            </a:p>
          </p:txBody>
        </p:sp>
        <p:pic>
          <p:nvPicPr>
            <p:cNvPr id="45" name="Picture 104" descr="grade A copy"/>
            <p:cNvPicPr>
              <a:picLocks noChangeAspect="1"/>
            </p:cNvPicPr>
            <p:nvPr/>
          </p:nvPicPr>
          <p:blipFill>
            <a:blip r:embed="rId6"/>
            <a:stretch>
              <a:fillRect/>
            </a:stretch>
          </p:blipFill>
          <p:spPr>
            <a:xfrm>
              <a:off x="142844" y="4143380"/>
              <a:ext cx="1290264" cy="1357322"/>
            </a:xfrm>
            <a:prstGeom prst="rect">
              <a:avLst/>
            </a:prstGeom>
            <a:noFill/>
            <a:ln w="9525" cap="flat" cmpd="sng">
              <a:solidFill>
                <a:schemeClr val="tx1"/>
              </a:solidFill>
              <a:prstDash val="solid"/>
              <a:miter/>
              <a:headEnd type="none" w="med" len="med"/>
              <a:tailEnd type="none" w="med" len="med"/>
            </a:ln>
          </p:spPr>
        </p:pic>
      </p:gr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0" y="1307800"/>
            <a:ext cx="9001156" cy="4621530"/>
          </a:xfrm>
        </p:spPr>
        <p:txBody>
          <a:bodyPr>
            <a:noAutofit/>
          </a:bodyPr>
          <a:lstStyle/>
          <a:p>
            <a:pPr marL="457200" lvl="1" indent="0">
              <a:lnSpc>
                <a:spcPct val="1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食管反流监测（</a:t>
            </a:r>
            <a:r>
              <a:rPr lang="en-US" altLang="zh-CN" dirty="0">
                <a:latin typeface="微软雅黑" panose="020B0503020204020204" pitchFamily="34" charset="-122"/>
                <a:ea typeface="微软雅黑" panose="020B0503020204020204" pitchFamily="34" charset="-122"/>
                <a:sym typeface="+mn-ea"/>
              </a:rPr>
              <a:t>24</a:t>
            </a:r>
            <a:r>
              <a:rPr lang="zh-CN" altLang="en-US" dirty="0">
                <a:latin typeface="微软雅黑" panose="020B0503020204020204" pitchFamily="34" charset="-122"/>
                <a:ea typeface="微软雅黑" panose="020B0503020204020204" pitchFamily="34" charset="-122"/>
                <a:sym typeface="+mn-ea"/>
              </a:rPr>
              <a:t>小时食管</a:t>
            </a:r>
            <a:r>
              <a:rPr lang="en-US" altLang="zh-CN" dirty="0">
                <a:latin typeface="微软雅黑" panose="020B0503020204020204" pitchFamily="34" charset="-122"/>
                <a:ea typeface="微软雅黑" panose="020B0503020204020204" pitchFamily="34" charset="-122"/>
                <a:sym typeface="+mn-ea"/>
              </a:rPr>
              <a:t>PH</a:t>
            </a:r>
            <a:r>
              <a:rPr lang="zh-CN" altLang="en-US" dirty="0">
                <a:latin typeface="微软雅黑" panose="020B0503020204020204" pitchFamily="34" charset="-122"/>
                <a:ea typeface="微软雅黑" panose="020B0503020204020204" pitchFamily="34" charset="-122"/>
                <a:sym typeface="+mn-ea"/>
              </a:rPr>
              <a:t>监测）是</a:t>
            </a:r>
            <a:r>
              <a:rPr lang="en-US" altLang="zh-CN" dirty="0">
                <a:latin typeface="微软雅黑" panose="020B0503020204020204" pitchFamily="34" charset="-122"/>
                <a:ea typeface="微软雅黑" panose="020B0503020204020204" pitchFamily="34" charset="-122"/>
                <a:sym typeface="+mn-ea"/>
              </a:rPr>
              <a:t>GERD </a:t>
            </a:r>
            <a:r>
              <a:rPr lang="zh-CN" altLang="en-US" dirty="0">
                <a:latin typeface="微软雅黑" panose="020B0503020204020204" pitchFamily="34" charset="-122"/>
                <a:ea typeface="微软雅黑" panose="020B0503020204020204" pitchFamily="34" charset="-122"/>
                <a:sym typeface="+mn-ea"/>
              </a:rPr>
              <a:t>的有效检查方法</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00000"/>
              </a:lnSpc>
              <a:buNone/>
            </a:pPr>
            <a:endParaRPr lang="zh-CN" altLang="en-US" dirty="0">
              <a:latin typeface="微软雅黑" panose="020B0503020204020204" pitchFamily="34" charset="-122"/>
              <a:ea typeface="微软雅黑" panose="020B0503020204020204" pitchFamily="34" charset="-122"/>
              <a:sym typeface="+mn-ea"/>
            </a:endParaRPr>
          </a:p>
          <a:p>
            <a:pPr marL="457200" lvl="1" indent="0">
              <a:lnSpc>
                <a:spcPct val="10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依据仰卧位</a:t>
            </a:r>
            <a:r>
              <a:rPr lang="en-US" altLang="zh-CN" sz="2000" dirty="0">
                <a:latin typeface="微软雅黑" panose="020B0503020204020204" pitchFamily="34" charset="-122"/>
                <a:ea typeface="微软雅黑" panose="020B0503020204020204" pitchFamily="34" charset="-122"/>
                <a:sym typeface="+mn-ea"/>
              </a:rPr>
              <a:t>PH&lt;4</a:t>
            </a:r>
            <a:r>
              <a:rPr lang="zh-CN" altLang="en-US" sz="2000" dirty="0">
                <a:latin typeface="微软雅黑" panose="020B0503020204020204" pitchFamily="34" charset="-122"/>
                <a:ea typeface="微软雅黑" panose="020B0503020204020204" pitchFamily="34" charset="-122"/>
                <a:sym typeface="+mn-ea"/>
              </a:rPr>
              <a:t>的百分时间、反流次数、长于</a:t>
            </a:r>
            <a:r>
              <a:rPr lang="en-US" altLang="zh-CN" sz="2000" dirty="0">
                <a:latin typeface="微软雅黑" panose="020B0503020204020204" pitchFamily="34" charset="-122"/>
                <a:ea typeface="微软雅黑" panose="020B0503020204020204" pitchFamily="34" charset="-122"/>
                <a:sym typeface="+mn-ea"/>
              </a:rPr>
              <a:t>5 min</a:t>
            </a:r>
            <a:r>
              <a:rPr lang="zh-CN" altLang="en-US" sz="2000" dirty="0">
                <a:latin typeface="微软雅黑" panose="020B0503020204020204" pitchFamily="34" charset="-122"/>
                <a:ea typeface="微软雅黑" panose="020B0503020204020204" pitchFamily="34" charset="-122"/>
                <a:sym typeface="+mn-ea"/>
              </a:rPr>
              <a:t>的反流次数、持续最长的反流时间等参数</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计算</a:t>
            </a:r>
            <a:r>
              <a:rPr lang="en-US" altLang="zh-CN" sz="2000" dirty="0" err="1">
                <a:latin typeface="微软雅黑" panose="020B0503020204020204" pitchFamily="34" charset="-122"/>
                <a:ea typeface="微软雅黑" panose="020B0503020204020204" pitchFamily="34" charset="-122"/>
                <a:sym typeface="+mn-ea"/>
              </a:rPr>
              <a:t>DeMeester</a:t>
            </a:r>
            <a:r>
              <a:rPr lang="zh-CN" altLang="en-US" sz="2000" dirty="0">
                <a:latin typeface="微软雅黑" panose="020B0503020204020204" pitchFamily="34" charset="-122"/>
                <a:ea typeface="微软雅黑" panose="020B0503020204020204" pitchFamily="34" charset="-122"/>
                <a:sym typeface="+mn-ea"/>
              </a:rPr>
              <a:t>评分</a:t>
            </a:r>
          </a:p>
          <a:p>
            <a:pPr marL="457200" lvl="1" indent="0">
              <a:lnSpc>
                <a:spcPct val="100000"/>
              </a:lnSpc>
              <a:buFont typeface="Wingdings" pitchFamily="2" charset="2"/>
              <a:buChar char="l"/>
            </a:pPr>
            <a:r>
              <a:rPr lang="en-US" altLang="zh-CN" sz="2000" dirty="0">
                <a:latin typeface="微软雅黑" panose="020B0503020204020204" pitchFamily="34" charset="-122"/>
                <a:ea typeface="微软雅黑" panose="020B0503020204020204" pitchFamily="34" charset="-122"/>
                <a:sym typeface="+mn-ea"/>
              </a:rPr>
              <a:t>&lt;14.72</a:t>
            </a:r>
            <a:r>
              <a:rPr lang="zh-CN" altLang="en-US" sz="2000" dirty="0">
                <a:latin typeface="微软雅黑" panose="020B0503020204020204" pitchFamily="34" charset="-122"/>
                <a:ea typeface="微软雅黑" panose="020B0503020204020204" pitchFamily="34" charset="-122"/>
                <a:sym typeface="+mn-ea"/>
              </a:rPr>
              <a:t>为</a:t>
            </a:r>
            <a:r>
              <a:rPr lang="en-US" altLang="zh-CN" sz="2000" dirty="0">
                <a:latin typeface="微软雅黑" panose="020B0503020204020204" pitchFamily="34" charset="-122"/>
                <a:ea typeface="微软雅黑" panose="020B0503020204020204" pitchFamily="34" charset="-122"/>
                <a:sym typeface="+mn-ea"/>
              </a:rPr>
              <a:t>0</a:t>
            </a:r>
            <a:r>
              <a:rPr lang="zh-CN" altLang="en-US" sz="2000" dirty="0">
                <a:latin typeface="微软雅黑" panose="020B0503020204020204" pitchFamily="34" charset="-122"/>
                <a:ea typeface="微软雅黑" panose="020B0503020204020204" pitchFamily="34" charset="-122"/>
                <a:sym typeface="+mn-ea"/>
              </a:rPr>
              <a:t>级；</a:t>
            </a:r>
          </a:p>
          <a:p>
            <a:pPr marL="457200" lvl="1" indent="0">
              <a:lnSpc>
                <a:spcPct val="100000"/>
              </a:lnSpc>
              <a:buFont typeface="Wingdings" pitchFamily="2" charset="2"/>
              <a:buChar char="l"/>
            </a:pPr>
            <a:r>
              <a:rPr lang="en-US" altLang="zh-CN" sz="2000" dirty="0">
                <a:latin typeface="微软雅黑" panose="020B0503020204020204" pitchFamily="34" charset="-122"/>
                <a:ea typeface="微软雅黑" panose="020B0503020204020204" pitchFamily="34" charset="-122"/>
                <a:sym typeface="+mn-ea"/>
              </a:rPr>
              <a:t>14.72</a:t>
            </a:r>
            <a:r>
              <a:rPr lang="zh-CN" altLang="en-US" sz="2000" dirty="0">
                <a:latin typeface="微软雅黑" panose="020B0503020204020204" pitchFamily="34" charset="-122"/>
                <a:ea typeface="微软雅黑" panose="020B0503020204020204" pitchFamily="34" charset="-122"/>
                <a:sym typeface="+mn-ea"/>
              </a:rPr>
              <a:t>～</a:t>
            </a:r>
            <a:r>
              <a:rPr lang="en-US" altLang="zh-CN" sz="2000" dirty="0">
                <a:latin typeface="微软雅黑" panose="020B0503020204020204" pitchFamily="34" charset="-122"/>
                <a:ea typeface="微软雅黑" panose="020B0503020204020204" pitchFamily="34" charset="-122"/>
                <a:sym typeface="+mn-ea"/>
              </a:rPr>
              <a:t>50</a:t>
            </a:r>
            <a:r>
              <a:rPr lang="zh-CN" altLang="en-US" sz="2000" dirty="0">
                <a:latin typeface="微软雅黑" panose="020B0503020204020204" pitchFamily="34" charset="-122"/>
                <a:ea typeface="微软雅黑" panose="020B0503020204020204" pitchFamily="34" charset="-122"/>
                <a:sym typeface="+mn-ea"/>
              </a:rPr>
              <a:t>为</a:t>
            </a:r>
            <a:r>
              <a:rPr lang="en-US" altLang="zh-CN" sz="2000" dirty="0">
                <a:latin typeface="微软雅黑" panose="020B0503020204020204" pitchFamily="34" charset="-122"/>
                <a:ea typeface="微软雅黑" panose="020B0503020204020204" pitchFamily="34" charset="-122"/>
                <a:sym typeface="+mn-ea"/>
              </a:rPr>
              <a:t>I</a:t>
            </a:r>
            <a:r>
              <a:rPr lang="zh-CN" altLang="en-US" sz="2000" dirty="0">
                <a:latin typeface="微软雅黑" panose="020B0503020204020204" pitchFamily="34" charset="-122"/>
                <a:ea typeface="微软雅黑" panose="020B0503020204020204" pitchFamily="34" charset="-122"/>
                <a:sym typeface="+mn-ea"/>
              </a:rPr>
              <a:t>级；</a:t>
            </a:r>
          </a:p>
          <a:p>
            <a:pPr marL="457200" lvl="1" indent="0">
              <a:lnSpc>
                <a:spcPct val="100000"/>
              </a:lnSpc>
              <a:buFont typeface="Wingdings" pitchFamily="2" charset="2"/>
              <a:buChar char="l"/>
            </a:pPr>
            <a:r>
              <a:rPr lang="en-US" altLang="zh-CN" sz="2000" dirty="0">
                <a:latin typeface="微软雅黑" panose="020B0503020204020204" pitchFamily="34" charset="-122"/>
                <a:ea typeface="微软雅黑" panose="020B0503020204020204" pitchFamily="34" charset="-122"/>
                <a:sym typeface="+mn-ea"/>
              </a:rPr>
              <a:t>50</a:t>
            </a:r>
            <a:r>
              <a:rPr lang="zh-CN" altLang="en-US" sz="2000" dirty="0">
                <a:latin typeface="微软雅黑" panose="020B0503020204020204" pitchFamily="34" charset="-122"/>
                <a:ea typeface="微软雅黑" panose="020B0503020204020204" pitchFamily="34" charset="-122"/>
                <a:sym typeface="+mn-ea"/>
              </a:rPr>
              <a:t>～</a:t>
            </a:r>
            <a:r>
              <a:rPr lang="en-US" altLang="zh-CN" sz="2000" dirty="0">
                <a:latin typeface="微软雅黑" panose="020B0503020204020204" pitchFamily="34" charset="-122"/>
                <a:ea typeface="微软雅黑" panose="020B0503020204020204" pitchFamily="34" charset="-122"/>
                <a:sym typeface="+mn-ea"/>
              </a:rPr>
              <a:t>100</a:t>
            </a:r>
            <a:r>
              <a:rPr lang="zh-CN" altLang="en-US" sz="2000" dirty="0">
                <a:latin typeface="微软雅黑" panose="020B0503020204020204" pitchFamily="34" charset="-122"/>
                <a:ea typeface="微软雅黑" panose="020B0503020204020204" pitchFamily="34" charset="-122"/>
                <a:sym typeface="+mn-ea"/>
              </a:rPr>
              <a:t>为</a:t>
            </a:r>
            <a:r>
              <a:rPr lang="en-US" altLang="zh-CN" sz="2000" dirty="0">
                <a:latin typeface="微软雅黑" panose="020B0503020204020204" pitchFamily="34" charset="-122"/>
                <a:ea typeface="微软雅黑" panose="020B0503020204020204" pitchFamily="34" charset="-122"/>
                <a:sym typeface="+mn-ea"/>
              </a:rPr>
              <a:t>Ⅱ</a:t>
            </a:r>
            <a:r>
              <a:rPr lang="zh-CN" altLang="en-US" sz="2000" dirty="0">
                <a:latin typeface="微软雅黑" panose="020B0503020204020204" pitchFamily="34" charset="-122"/>
                <a:ea typeface="微软雅黑" panose="020B0503020204020204" pitchFamily="34" charset="-122"/>
                <a:sym typeface="+mn-ea"/>
              </a:rPr>
              <a:t>级；</a:t>
            </a:r>
          </a:p>
          <a:p>
            <a:pPr marL="457200" lvl="1" indent="0">
              <a:lnSpc>
                <a:spcPct val="100000"/>
              </a:lnSpc>
              <a:buFont typeface="Wingdings" pitchFamily="2" charset="2"/>
              <a:buChar char="l"/>
            </a:pPr>
            <a:r>
              <a:rPr lang="en-US" altLang="zh-CN" sz="2000" dirty="0">
                <a:latin typeface="微软雅黑" panose="020B0503020204020204" pitchFamily="34" charset="-122"/>
                <a:ea typeface="微软雅黑" panose="020B0503020204020204" pitchFamily="34" charset="-122"/>
                <a:sym typeface="+mn-ea"/>
              </a:rPr>
              <a:t>&gt;100</a:t>
            </a:r>
            <a:r>
              <a:rPr lang="zh-CN" altLang="en-US" sz="2000" dirty="0">
                <a:latin typeface="微软雅黑" panose="020B0503020204020204" pitchFamily="34" charset="-122"/>
                <a:ea typeface="微软雅黑" panose="020B0503020204020204" pitchFamily="34" charset="-122"/>
                <a:sym typeface="+mn-ea"/>
              </a:rPr>
              <a:t>为</a:t>
            </a:r>
            <a:r>
              <a:rPr lang="en-US" altLang="zh-CN" sz="2000" dirty="0">
                <a:latin typeface="微软雅黑" panose="020B0503020204020204" pitchFamily="34" charset="-122"/>
                <a:ea typeface="微软雅黑" panose="020B0503020204020204" pitchFamily="34" charset="-122"/>
                <a:sym typeface="+mn-ea"/>
              </a:rPr>
              <a:t>Ⅲ</a:t>
            </a:r>
            <a:r>
              <a:rPr lang="zh-CN" altLang="en-US" sz="2000" dirty="0">
                <a:latin typeface="微软雅黑" panose="020B0503020204020204" pitchFamily="34" charset="-122"/>
                <a:ea typeface="微软雅黑" panose="020B0503020204020204" pitchFamily="34" charset="-122"/>
                <a:sym typeface="+mn-ea"/>
              </a:rPr>
              <a:t>级。</a:t>
            </a:r>
            <a:endParaRPr lang="zh-CN" altLang="en-US" sz="1800" dirty="0">
              <a:latin typeface="微软雅黑" panose="020B0503020204020204" pitchFamily="34" charset="-122"/>
              <a:ea typeface="微软雅黑" panose="020B0503020204020204" pitchFamily="34" charset="-122"/>
              <a:sym typeface="+mn-ea"/>
            </a:endParaRPr>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诊断方法</a:t>
            </a:r>
            <a:endParaRPr lang="en-US" altLang="zh-CN" sz="2400" b="1" dirty="0">
              <a:latin typeface="微软雅黑" panose="020B0503020204020204" pitchFamily="34" charset="-122"/>
              <a:ea typeface="微软雅黑" panose="020B0503020204020204" pitchFamily="34" charset="-122"/>
            </a:endParaRPr>
          </a:p>
        </p:txBody>
      </p:sp>
      <p:sp>
        <p:nvSpPr>
          <p:cNvPr id="7" name="矩形 6"/>
          <p:cNvSpPr/>
          <p:nvPr/>
        </p:nvSpPr>
        <p:spPr>
          <a:xfrm>
            <a:off x="2643206" y="6399116"/>
            <a:ext cx="6357950" cy="458908"/>
          </a:xfrm>
          <a:prstGeom prst="rect">
            <a:avLst/>
          </a:prstGeom>
        </p:spPr>
        <p:txBody>
          <a:bodyPr wrap="square">
            <a:spAutoFit/>
          </a:bodyPr>
          <a:lstStyle/>
          <a:p>
            <a:pPr lvl="1" algn="r">
              <a:lnSpc>
                <a:spcPct val="150000"/>
              </a:lnSpc>
            </a:pPr>
            <a:r>
              <a:rPr lang="en-US" altLang="zh-CN" b="1" dirty="0">
                <a:latin typeface="微软雅黑" panose="020B0503020204020204" pitchFamily="34" charset="-122"/>
                <a:ea typeface="微软雅黑" panose="020B0503020204020204" pitchFamily="34" charset="-122"/>
                <a:sym typeface="+mn-ea"/>
              </a:rPr>
              <a:t>2014</a:t>
            </a:r>
            <a:r>
              <a:rPr lang="zh-CN" altLang="en-US" b="1" dirty="0">
                <a:latin typeface="微软雅黑" panose="020B0503020204020204" pitchFamily="34" charset="-122"/>
                <a:ea typeface="微软雅黑" panose="020B0503020204020204" pitchFamily="34" charset="-122"/>
                <a:sym typeface="+mn-ea"/>
              </a:rPr>
              <a:t>年中国胃食管反流病专家共识意见</a:t>
            </a:r>
          </a:p>
        </p:txBody>
      </p:sp>
      <p:pic>
        <p:nvPicPr>
          <p:cNvPr id="8" name="图片 7" descr="b21f1384d0d233d4b14e699d (1).jpg"/>
          <p:cNvPicPr>
            <a:picLocks noChangeAspect="1"/>
          </p:cNvPicPr>
          <p:nvPr/>
        </p:nvPicPr>
        <p:blipFill>
          <a:blip r:embed="rId3"/>
          <a:srcRect l="53688" t="17354" r="4012" b="8892"/>
          <a:stretch>
            <a:fillRect/>
          </a:stretch>
        </p:blipFill>
        <p:spPr>
          <a:xfrm>
            <a:off x="6000760" y="2857496"/>
            <a:ext cx="2643206" cy="3456500"/>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治疗</a:t>
            </a:r>
            <a:endParaRPr lang="en-US" altLang="zh-CN" dirty="0">
              <a:solidFill>
                <a:srgbClr val="FF0000"/>
              </a:solidFill>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胃食管反流病 </a:t>
            </a:r>
            <a:r>
              <a:rPr lang="en-US" altLang="zh-CN" sz="2000" b="1" dirty="0">
                <a:latin typeface="微软雅黑" panose="020B0503020204020204" pitchFamily="34" charset="-122"/>
                <a:ea typeface="微软雅黑" panose="020B0503020204020204" pitchFamily="34" charset="-122"/>
              </a:rPr>
              <a:t>(Gastro Esophageal Reflux Disease</a:t>
            </a: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GERD)</a:t>
            </a:r>
          </a:p>
        </p:txBody>
      </p:sp>
      <p:grpSp>
        <p:nvGrpSpPr>
          <p:cNvPr id="5" name="组合 4"/>
          <p:cNvGrpSpPr/>
          <p:nvPr/>
        </p:nvGrpSpPr>
        <p:grpSpPr>
          <a:xfrm>
            <a:off x="5286380" y="3929066"/>
            <a:ext cx="3465473" cy="2500330"/>
            <a:chOff x="3571868" y="2928934"/>
            <a:chExt cx="5251423" cy="3714776"/>
          </a:xfrm>
        </p:grpSpPr>
        <p:pic>
          <p:nvPicPr>
            <p:cNvPr id="8" name="图片 7" descr="mp63667163_1458094100760_1_th.jpg"/>
            <p:cNvPicPr>
              <a:picLocks noChangeAspect="1"/>
            </p:cNvPicPr>
            <p:nvPr/>
          </p:nvPicPr>
          <p:blipFill>
            <a:blip r:embed="rId3"/>
            <a:srcRect t="8840" r="480" b="22115"/>
            <a:stretch>
              <a:fillRect/>
            </a:stretch>
          </p:blipFill>
          <p:spPr>
            <a:xfrm>
              <a:off x="3571868" y="2928934"/>
              <a:ext cx="5251423" cy="3643338"/>
            </a:xfrm>
            <a:prstGeom prst="rect">
              <a:avLst/>
            </a:prstGeom>
          </p:spPr>
        </p:pic>
        <p:pic>
          <p:nvPicPr>
            <p:cNvPr id="9" name="图片 8" descr="mp63667163_1458094100760_1_th.jpg"/>
            <p:cNvPicPr>
              <a:picLocks noChangeAspect="1"/>
            </p:cNvPicPr>
            <p:nvPr/>
          </p:nvPicPr>
          <p:blipFill>
            <a:blip r:embed="rId3"/>
            <a:srcRect l="4061" t="68228" r="78519" b="20941"/>
            <a:stretch>
              <a:fillRect/>
            </a:stretch>
          </p:blipFill>
          <p:spPr>
            <a:xfrm>
              <a:off x="4786314" y="6072206"/>
              <a:ext cx="919170" cy="571504"/>
            </a:xfrm>
            <a:prstGeom prst="rect">
              <a:avLst/>
            </a:prstGeom>
          </p:spPr>
        </p:pic>
      </p:gr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642910" y="1164924"/>
            <a:ext cx="6995496" cy="4621530"/>
          </a:xfrm>
        </p:spPr>
        <p:txBody>
          <a:bodyPr>
            <a:normAutofit/>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生活方式的改变</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药物治疗</a:t>
            </a:r>
          </a:p>
          <a:p>
            <a:pPr marL="457200" lvl="1" indent="0">
              <a:lnSpc>
                <a:spcPct val="150000"/>
              </a:lnSpc>
              <a:buFont typeface="Wingdings" pitchFamily="2" charset="2"/>
              <a:buChar char="l"/>
            </a:pPr>
            <a:r>
              <a:rPr lang="en-US" altLang="zh-CN" sz="2000" dirty="0">
                <a:latin typeface="微软雅黑" panose="020B0503020204020204" pitchFamily="34" charset="-122"/>
                <a:ea typeface="微软雅黑" panose="020B0503020204020204" pitchFamily="34" charset="-122"/>
                <a:sym typeface="+mn-ea"/>
              </a:rPr>
              <a:t>PPI</a:t>
            </a:r>
            <a:r>
              <a:rPr lang="zh-CN" altLang="en-US" sz="2000" dirty="0">
                <a:latin typeface="微软雅黑" panose="020B0503020204020204" pitchFamily="34" charset="-122"/>
                <a:ea typeface="微软雅黑" panose="020B0503020204020204" pitchFamily="34" charset="-122"/>
                <a:sym typeface="+mn-ea"/>
              </a:rPr>
              <a:t>是</a:t>
            </a:r>
            <a:r>
              <a:rPr lang="en-US" altLang="zh-CN" sz="2000" dirty="0">
                <a:latin typeface="微软雅黑" panose="020B0503020204020204" pitchFamily="34" charset="-122"/>
                <a:ea typeface="微软雅黑" panose="020B0503020204020204" pitchFamily="34" charset="-122"/>
                <a:sym typeface="+mn-ea"/>
              </a:rPr>
              <a:t>GERD</a:t>
            </a:r>
            <a:r>
              <a:rPr lang="zh-CN" altLang="en-US" sz="2000" dirty="0">
                <a:latin typeface="微软雅黑" panose="020B0503020204020204" pitchFamily="34" charset="-122"/>
                <a:ea typeface="微软雅黑" panose="020B0503020204020204" pitchFamily="34" charset="-122"/>
                <a:sym typeface="+mn-ea"/>
              </a:rPr>
              <a:t>治疗的首选药物</a:t>
            </a:r>
            <a:endParaRPr lang="en-US" altLang="zh-CN" sz="2000"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其他药物：</a:t>
            </a:r>
            <a:r>
              <a:rPr lang="en-US" altLang="zh-CN" sz="2000" dirty="0">
                <a:latin typeface="微软雅黑" panose="020B0503020204020204" pitchFamily="34" charset="-122"/>
                <a:ea typeface="微软雅黑" panose="020B0503020204020204" pitchFamily="34" charset="-122"/>
                <a:sym typeface="+mn-ea"/>
              </a:rPr>
              <a:t>H</a:t>
            </a:r>
            <a:r>
              <a:rPr lang="en-US" altLang="zh-CN" sz="2000" baseline="-25000" dirty="0">
                <a:latin typeface="微软雅黑" panose="020B0503020204020204" pitchFamily="34" charset="-122"/>
                <a:ea typeface="微软雅黑" panose="020B0503020204020204" pitchFamily="34" charset="-122"/>
                <a:sym typeface="+mn-ea"/>
              </a:rPr>
              <a:t>2</a:t>
            </a:r>
            <a:r>
              <a:rPr lang="zh-CN" altLang="en-US" sz="2000" dirty="0">
                <a:latin typeface="微软雅黑" panose="020B0503020204020204" pitchFamily="34" charset="-122"/>
                <a:ea typeface="微软雅黑" panose="020B0503020204020204" pitchFamily="34" charset="-122"/>
                <a:sym typeface="+mn-ea"/>
              </a:rPr>
              <a:t>受体拮抗剂</a:t>
            </a:r>
            <a:endParaRPr lang="en-US" altLang="zh-CN" sz="2000" dirty="0">
              <a:latin typeface="微软雅黑" panose="020B0503020204020204" pitchFamily="34" charset="-122"/>
              <a:ea typeface="微软雅黑" panose="020B0503020204020204" pitchFamily="34" charset="-122"/>
              <a:sym typeface="+mn-ea"/>
            </a:endParaRPr>
          </a:p>
          <a:p>
            <a:pPr marL="457200" lvl="1" indent="0">
              <a:lnSpc>
                <a:spcPct val="150000"/>
              </a:lnSpc>
              <a:buNone/>
            </a:pPr>
            <a:r>
              <a:rPr lang="en-US" altLang="zh-CN" sz="2000" dirty="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促胃动力药</a:t>
            </a:r>
            <a:endParaRPr lang="en-US" altLang="zh-CN" sz="2000" dirty="0">
              <a:latin typeface="微软雅黑" panose="020B0503020204020204" pitchFamily="34" charset="-122"/>
              <a:ea typeface="微软雅黑" panose="020B0503020204020204" pitchFamily="34" charset="-122"/>
              <a:sym typeface="+mn-ea"/>
            </a:endParaRPr>
          </a:p>
          <a:p>
            <a:pPr marL="457200" lvl="1" indent="0">
              <a:lnSpc>
                <a:spcPct val="150000"/>
              </a:lnSpc>
              <a:buNone/>
            </a:pPr>
            <a:r>
              <a:rPr lang="en-US" altLang="zh-CN" sz="2000" dirty="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黏膜保护剂</a:t>
            </a:r>
          </a:p>
          <a:p>
            <a:pPr marL="457200" lvl="1" indent="0">
              <a:lnSpc>
                <a:spcPct val="150000"/>
              </a:lnSpc>
              <a:buNone/>
            </a:pPr>
            <a:endParaRPr lang="zh-CN" altLang="en-US" dirty="0"/>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400" b="1" dirty="0">
              <a:latin typeface="微软雅黑" panose="020B0503020204020204" pitchFamily="34" charset="-122"/>
              <a:ea typeface="微软雅黑" panose="020B0503020204020204" pitchFamily="34" charset="-122"/>
            </a:endParaRPr>
          </a:p>
        </p:txBody>
      </p:sp>
      <p:sp>
        <p:nvSpPr>
          <p:cNvPr id="10" name="矩形 9"/>
          <p:cNvSpPr/>
          <p:nvPr/>
        </p:nvSpPr>
        <p:spPr>
          <a:xfrm>
            <a:off x="2786050" y="6014572"/>
            <a:ext cx="6215106" cy="700576"/>
          </a:xfrm>
          <a:prstGeom prst="rect">
            <a:avLst/>
          </a:prstGeom>
        </p:spPr>
        <p:txBody>
          <a:bodyPr wrap="square">
            <a:spAutoFit/>
          </a:bodyPr>
          <a:lstStyle/>
          <a:p>
            <a:pPr lvl="1" algn="r">
              <a:lnSpc>
                <a:spcPct val="150000"/>
              </a:lnSpc>
            </a:pPr>
            <a:r>
              <a:rPr lang="en-US" altLang="zh-CN" sz="1400" b="1" dirty="0">
                <a:latin typeface="微软雅黑" pitchFamily="34" charset="-122"/>
                <a:ea typeface="微软雅黑" pitchFamily="34" charset="-122"/>
              </a:rPr>
              <a:t>2019</a:t>
            </a:r>
            <a:r>
              <a:rPr lang="zh-CN" altLang="en-US" sz="1400" b="1" dirty="0">
                <a:latin typeface="微软雅黑" pitchFamily="34" charset="-122"/>
                <a:ea typeface="微软雅黑" pitchFamily="34" charset="-122"/>
              </a:rPr>
              <a:t>年胃食管反流病基层诊疗指南</a:t>
            </a:r>
            <a:endParaRPr lang="en-US" altLang="zh-CN" sz="1400" b="1" dirty="0">
              <a:latin typeface="微软雅黑" pitchFamily="34" charset="-122"/>
              <a:ea typeface="微软雅黑" pitchFamily="34" charset="-122"/>
            </a:endParaRPr>
          </a:p>
          <a:p>
            <a:pPr lvl="1" algn="r">
              <a:lnSpc>
                <a:spcPct val="150000"/>
              </a:lnSpc>
            </a:pPr>
            <a:r>
              <a:rPr lang="en-US" altLang="zh-CN" sz="1400" b="1" dirty="0">
                <a:latin typeface="微软雅黑" panose="020B0503020204020204" pitchFamily="34" charset="-122"/>
                <a:ea typeface="微软雅黑" panose="020B0503020204020204" pitchFamily="34" charset="-122"/>
                <a:sym typeface="+mn-ea"/>
              </a:rPr>
              <a:t>2014</a:t>
            </a:r>
            <a:r>
              <a:rPr lang="zh-CN" altLang="en-US" sz="1400" b="1" dirty="0">
                <a:latin typeface="微软雅黑" panose="020B0503020204020204" pitchFamily="34" charset="-122"/>
                <a:ea typeface="微软雅黑" panose="020B0503020204020204" pitchFamily="34" charset="-122"/>
                <a:sym typeface="+mn-ea"/>
              </a:rPr>
              <a:t>年中国胃食管反流病专家共识意见</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71406" y="879172"/>
            <a:ext cx="8858312" cy="4621530"/>
          </a:xfrm>
        </p:spPr>
        <p:txBody>
          <a:bodyPr>
            <a:normAutofit/>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sz="2800" dirty="0">
                <a:latin typeface="微软雅黑" panose="020B0503020204020204" pitchFamily="34" charset="-122"/>
                <a:ea typeface="微软雅黑" panose="020B0503020204020204" pitchFamily="34" charset="-122"/>
                <a:sym typeface="+mn-ea"/>
              </a:rPr>
              <a:t>生活方式改变</a:t>
            </a:r>
            <a:endParaRPr lang="en-US" altLang="zh-CN" sz="2800" dirty="0">
              <a:latin typeface="微软雅黑" panose="020B0503020204020204" pitchFamily="34" charset="-122"/>
              <a:ea typeface="微软雅黑" panose="020B0503020204020204" pitchFamily="34" charset="-122"/>
              <a:sym typeface="+mn-ea"/>
            </a:endParaRPr>
          </a:p>
          <a:p>
            <a:pPr marL="457200" lvl="1" indent="0">
              <a:lnSpc>
                <a:spcPct val="150000"/>
              </a:lnSpc>
              <a:buNone/>
            </a:pPr>
            <a:r>
              <a:rPr lang="zh-CN" altLang="en-US" sz="2000" dirty="0">
                <a:latin typeface="微软雅黑" panose="020B0503020204020204" pitchFamily="34" charset="-122"/>
                <a:ea typeface="微软雅黑" panose="020B0503020204020204" pitchFamily="34" charset="-122"/>
                <a:sym typeface="+mn-ea"/>
              </a:rPr>
              <a:t>目前临床常用的改善生活方式的建议包括减轻体重、抬高床头、戒烟 </a:t>
            </a:r>
            <a:r>
              <a:rPr lang="en-US" altLang="zh-CN" sz="2000" dirty="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戒酒、避免睡前进食、避免食用可能诱发反流症状的食物，如咖啡、巧克力、辛辣或酸性食物、高脂饮食</a:t>
            </a:r>
          </a:p>
          <a:p>
            <a:pPr>
              <a:lnSpc>
                <a:spcPct val="150000"/>
              </a:lnSpc>
              <a:buFont typeface="Wingdings" pitchFamily="2" charset="2"/>
              <a:buChar char="l"/>
            </a:pPr>
            <a:endParaRPr lang="zh-CN" altLang="en-US" sz="2400" dirty="0"/>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400" b="1" dirty="0">
              <a:latin typeface="微软雅黑" panose="020B0503020204020204" pitchFamily="34" charset="-122"/>
              <a:ea typeface="微软雅黑" panose="020B0503020204020204" pitchFamily="34" charset="-122"/>
            </a:endParaRPr>
          </a:p>
        </p:txBody>
      </p:sp>
      <p:sp>
        <p:nvSpPr>
          <p:cNvPr id="10" name="矩形 9"/>
          <p:cNvSpPr/>
          <p:nvPr/>
        </p:nvSpPr>
        <p:spPr>
          <a:xfrm>
            <a:off x="2357422" y="6399116"/>
            <a:ext cx="6357950" cy="458908"/>
          </a:xfrm>
          <a:prstGeom prst="rect">
            <a:avLst/>
          </a:prstGeom>
        </p:spPr>
        <p:txBody>
          <a:bodyPr wrap="square">
            <a:spAutoFit/>
          </a:bodyPr>
          <a:lstStyle/>
          <a:p>
            <a:pPr lvl="1" algn="r">
              <a:lnSpc>
                <a:spcPct val="150000"/>
              </a:lnSpc>
            </a:pPr>
            <a:r>
              <a:rPr lang="en-US" altLang="zh-CN" b="1" dirty="0">
                <a:latin typeface="微软雅黑" panose="020B0503020204020204" pitchFamily="34" charset="-122"/>
                <a:ea typeface="微软雅黑" panose="020B0503020204020204" pitchFamily="34" charset="-122"/>
                <a:sym typeface="+mn-ea"/>
              </a:rPr>
              <a:t>2014</a:t>
            </a:r>
            <a:r>
              <a:rPr lang="zh-CN" altLang="en-US" b="1" dirty="0">
                <a:latin typeface="微软雅黑" panose="020B0503020204020204" pitchFamily="34" charset="-122"/>
                <a:ea typeface="微软雅黑" panose="020B0503020204020204" pitchFamily="34" charset="-122"/>
                <a:sym typeface="+mn-ea"/>
              </a:rPr>
              <a:t>年中国胃食管反流病专家共识意见</a:t>
            </a:r>
          </a:p>
        </p:txBody>
      </p:sp>
      <p:pic>
        <p:nvPicPr>
          <p:cNvPr id="8" name="图片 4" descr="IMG_20170827_153940.jpg"/>
          <p:cNvPicPr>
            <a:picLocks noChangeAspect="1"/>
          </p:cNvPicPr>
          <p:nvPr/>
        </p:nvPicPr>
        <p:blipFill>
          <a:blip r:embed="rId3" cstate="print">
            <a:lum bright="-20000" contrast="10000"/>
          </a:blip>
          <a:srcRect l="2083" t="6944" r="3125" b="16666"/>
          <a:stretch>
            <a:fillRect/>
          </a:stretch>
        </p:blipFill>
        <p:spPr bwMode="auto">
          <a:xfrm>
            <a:off x="4572000" y="3714752"/>
            <a:ext cx="4137026" cy="2500313"/>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400" b="1" dirty="0">
              <a:latin typeface="微软雅黑" panose="020B0503020204020204" pitchFamily="34" charset="-122"/>
              <a:ea typeface="微软雅黑" panose="020B0503020204020204" pitchFamily="34" charset="-122"/>
            </a:endParaRPr>
          </a:p>
        </p:txBody>
      </p:sp>
      <p:sp>
        <p:nvSpPr>
          <p:cNvPr id="7" name="圆角矩形 6"/>
          <p:cNvSpPr/>
          <p:nvPr/>
        </p:nvSpPr>
        <p:spPr>
          <a:xfrm>
            <a:off x="4814324" y="2327572"/>
            <a:ext cx="1827692" cy="432000"/>
          </a:xfrm>
          <a:prstGeom prst="roundRect">
            <a:avLst/>
          </a:prstGeom>
          <a:gradFill flip="none" rotWithShape="1">
            <a:gsLst>
              <a:gs pos="0">
                <a:srgbClr val="5E9EFF"/>
              </a:gs>
              <a:gs pos="39999">
                <a:srgbClr val="85C2FF"/>
              </a:gs>
              <a:gs pos="70000">
                <a:srgbClr val="C4D6EB"/>
              </a:gs>
              <a:gs pos="100000">
                <a:srgbClr val="FFEBFA"/>
              </a:gs>
            </a:gsLst>
            <a:lin ang="54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2000" b="1">
              <a:solidFill>
                <a:schemeClr val="bg1"/>
              </a:solidFill>
              <a:latin typeface="微软雅黑" pitchFamily="34" charset="-122"/>
              <a:ea typeface="微软雅黑" pitchFamily="34" charset="-122"/>
              <a:cs typeface="Times New Roman" panose="02020603050405020304" pitchFamily="18" charset="0"/>
            </a:endParaRPr>
          </a:p>
        </p:txBody>
      </p:sp>
      <p:sp>
        <p:nvSpPr>
          <p:cNvPr id="9" name="圆角矩形 8"/>
          <p:cNvSpPr/>
          <p:nvPr/>
        </p:nvSpPr>
        <p:spPr bwMode="auto">
          <a:xfrm>
            <a:off x="2210480" y="2960618"/>
            <a:ext cx="2259692" cy="2937385"/>
          </a:xfrm>
          <a:prstGeom prst="roundRect">
            <a:avLst>
              <a:gd name="adj" fmla="val 5869"/>
            </a:avLst>
          </a:prstGeom>
          <a:solidFill>
            <a:schemeClr val="bg1">
              <a:alpha val="60000"/>
            </a:schemeClr>
          </a:solidFill>
          <a:ln w="38100">
            <a:gradFill>
              <a:gsLst>
                <a:gs pos="0">
                  <a:srgbClr val="5E9EFF"/>
                </a:gs>
                <a:gs pos="39999">
                  <a:srgbClr val="85C2FF"/>
                </a:gs>
                <a:gs pos="70000">
                  <a:srgbClr val="C4D6EB"/>
                </a:gs>
                <a:gs pos="100000">
                  <a:srgbClr val="FFEBFA"/>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buClr>
                <a:srgbClr val="FF0000"/>
              </a:buClr>
              <a:buSzPct val="70000"/>
              <a:buFont typeface="Wingdings" panose="05000000000000000000" pitchFamily="2" charset="2"/>
              <a:buChar char="n"/>
              <a:tabLst>
                <a:tab pos="136525" algn="l"/>
              </a:tabLst>
              <a:defRPr/>
            </a:pPr>
            <a:endParaRPr lang="zh-CN" altLang="en-US" sz="1600">
              <a:solidFill>
                <a:schemeClr val="tx1"/>
              </a:solidFill>
              <a:latin typeface="微软雅黑" pitchFamily="34" charset="-122"/>
              <a:ea typeface="微软雅黑" pitchFamily="34" charset="-122"/>
              <a:cs typeface="Times New Roman" panose="02020603050405020304" pitchFamily="18" charset="0"/>
            </a:endParaRPr>
          </a:p>
        </p:txBody>
      </p:sp>
      <p:sp>
        <p:nvSpPr>
          <p:cNvPr id="10" name="圆角矩形 9"/>
          <p:cNvSpPr/>
          <p:nvPr/>
        </p:nvSpPr>
        <p:spPr>
          <a:xfrm>
            <a:off x="2426480" y="2327572"/>
            <a:ext cx="1827692" cy="432000"/>
          </a:xfrm>
          <a:prstGeom prst="roundRect">
            <a:avLst/>
          </a:prstGeom>
          <a:gradFill flip="none" rotWithShape="1">
            <a:gsLst>
              <a:gs pos="0">
                <a:srgbClr val="5E9EFF"/>
              </a:gs>
              <a:gs pos="39999">
                <a:srgbClr val="85C2FF"/>
              </a:gs>
              <a:gs pos="70000">
                <a:srgbClr val="C4D6EB"/>
              </a:gs>
              <a:gs pos="100000">
                <a:srgbClr val="FFEBFA"/>
              </a:gs>
            </a:gsLst>
            <a:lin ang="54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2000" b="1">
              <a:solidFill>
                <a:schemeClr val="bg1"/>
              </a:solidFill>
              <a:latin typeface="微软雅黑" pitchFamily="34" charset="-122"/>
              <a:ea typeface="微软雅黑" pitchFamily="34" charset="-122"/>
              <a:cs typeface="Times New Roman" panose="02020603050405020304" pitchFamily="18" charset="0"/>
            </a:endParaRPr>
          </a:p>
        </p:txBody>
      </p:sp>
      <p:sp>
        <p:nvSpPr>
          <p:cNvPr id="11" name="矩形 10"/>
          <p:cNvSpPr>
            <a:spLocks noChangeArrowheads="1"/>
          </p:cNvSpPr>
          <p:nvPr/>
        </p:nvSpPr>
        <p:spPr bwMode="auto">
          <a:xfrm>
            <a:off x="2528847" y="2285992"/>
            <a:ext cx="1622958" cy="400110"/>
          </a:xfrm>
          <a:prstGeom prst="rect">
            <a:avLst/>
          </a:prstGeom>
          <a:noFill/>
          <a:scene3d>
            <a:camera prst="orthographicFront"/>
            <a:lightRig rig="threePt" dir="t"/>
          </a:scene3d>
          <a:sp3d/>
        </p:spPr>
        <p:txBody>
          <a:bodyPr>
            <a:spAutoFit/>
          </a:bodyPr>
          <a:lstStyle/>
          <a:p>
            <a:pPr algn="ctr">
              <a:defRPr/>
            </a:pPr>
            <a:r>
              <a:rPr lang="zh-CN" altLang="en-US" sz="2000" b="1" dirty="0">
                <a:effectLst>
                  <a:reflection blurRad="6350" stA="50000" endA="300" endPos="50000" dist="60007" dir="5400000" sy="-100000" algn="bl" rotWithShape="0"/>
                </a:effectLst>
                <a:latin typeface="微软雅黑" pitchFamily="34" charset="-122"/>
                <a:ea typeface="微软雅黑" pitchFamily="34" charset="-122"/>
                <a:cs typeface="Times New Roman" panose="02020603050405020304" pitchFamily="18" charset="0"/>
              </a:rPr>
              <a:t>剂量</a:t>
            </a:r>
          </a:p>
        </p:txBody>
      </p:sp>
      <p:sp>
        <p:nvSpPr>
          <p:cNvPr id="15" name="矩形 14"/>
          <p:cNvSpPr>
            <a:spLocks noChangeArrowheads="1"/>
          </p:cNvSpPr>
          <p:nvPr/>
        </p:nvSpPr>
        <p:spPr bwMode="auto">
          <a:xfrm>
            <a:off x="4916691" y="2285992"/>
            <a:ext cx="1622958" cy="400110"/>
          </a:xfrm>
          <a:prstGeom prst="rect">
            <a:avLst/>
          </a:prstGeom>
          <a:noFill/>
          <a:scene3d>
            <a:camera prst="orthographicFront"/>
            <a:lightRig rig="threePt" dir="t"/>
          </a:scene3d>
          <a:sp3d/>
        </p:spPr>
        <p:txBody>
          <a:bodyPr>
            <a:spAutoFit/>
          </a:bodyPr>
          <a:lstStyle/>
          <a:p>
            <a:pPr algn="ctr">
              <a:defRPr/>
            </a:pPr>
            <a:r>
              <a:rPr lang="zh-CN" altLang="en-US" sz="2000" b="1" dirty="0">
                <a:effectLst>
                  <a:reflection blurRad="6350" stA="50000" endA="300" endPos="50000" dist="60007" dir="5400000" sy="-100000" algn="bl" rotWithShape="0"/>
                </a:effectLst>
                <a:latin typeface="微软雅黑" pitchFamily="34" charset="-122"/>
                <a:ea typeface="微软雅黑" pitchFamily="34" charset="-122"/>
                <a:cs typeface="Times New Roman" panose="02020603050405020304" pitchFamily="18" charset="0"/>
              </a:rPr>
              <a:t>方法</a:t>
            </a:r>
          </a:p>
        </p:txBody>
      </p:sp>
      <p:sp>
        <p:nvSpPr>
          <p:cNvPr id="16" name="圆角矩形 15"/>
          <p:cNvSpPr/>
          <p:nvPr/>
        </p:nvSpPr>
        <p:spPr bwMode="auto">
          <a:xfrm>
            <a:off x="4598324" y="2960618"/>
            <a:ext cx="2259692" cy="2937385"/>
          </a:xfrm>
          <a:prstGeom prst="roundRect">
            <a:avLst>
              <a:gd name="adj" fmla="val 5869"/>
            </a:avLst>
          </a:prstGeom>
          <a:solidFill>
            <a:schemeClr val="bg1">
              <a:alpha val="60000"/>
            </a:schemeClr>
          </a:solidFill>
          <a:ln w="38100">
            <a:gradFill>
              <a:gsLst>
                <a:gs pos="0">
                  <a:srgbClr val="5E9EFF"/>
                </a:gs>
                <a:gs pos="39999">
                  <a:srgbClr val="85C2FF"/>
                </a:gs>
                <a:gs pos="70000">
                  <a:srgbClr val="C4D6EB"/>
                </a:gs>
                <a:gs pos="100000">
                  <a:srgbClr val="FFEBFA"/>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eaLnBrk="0" fontAlgn="ctr" hangingPunct="0">
              <a:buClr>
                <a:srgbClr val="FF0000"/>
              </a:buClr>
              <a:buSzPct val="70000"/>
              <a:buFont typeface="Wingdings" panose="05000000000000000000" pitchFamily="2" charset="2"/>
              <a:buChar char="n"/>
              <a:tabLst>
                <a:tab pos="136525" algn="l"/>
              </a:tabLst>
              <a:defRPr/>
            </a:pPr>
            <a:endParaRPr lang="zh-CN" altLang="en-US">
              <a:solidFill>
                <a:schemeClr val="tx1"/>
              </a:solidFill>
              <a:latin typeface="微软雅黑" pitchFamily="34" charset="-122"/>
              <a:ea typeface="微软雅黑" pitchFamily="34" charset="-122"/>
              <a:cs typeface="Times New Roman" panose="02020603050405020304" pitchFamily="18" charset="0"/>
            </a:endParaRPr>
          </a:p>
        </p:txBody>
      </p:sp>
      <p:sp>
        <p:nvSpPr>
          <p:cNvPr id="17" name="矩形 16"/>
          <p:cNvSpPr/>
          <p:nvPr/>
        </p:nvSpPr>
        <p:spPr>
          <a:xfrm>
            <a:off x="2173498" y="3027088"/>
            <a:ext cx="2178391" cy="2462213"/>
          </a:xfrm>
          <a:prstGeom prst="rect">
            <a:avLst/>
          </a:prstGeom>
        </p:spPr>
        <p:txBody>
          <a:bodyPr wrap="square">
            <a:spAutoFit/>
          </a:bodyPr>
          <a:lstStyle/>
          <a:p>
            <a:pPr marL="342900" indent="-342900">
              <a:spcBef>
                <a:spcPts val="600"/>
              </a:spcBef>
              <a:buFont typeface="Arial" panose="020B0604020202020204" pitchFamily="34" charset="0"/>
              <a:buChar char="•"/>
            </a:pPr>
            <a:r>
              <a:rPr lang="zh-CN" altLang="en-US" dirty="0">
                <a:solidFill>
                  <a:prstClr val="black"/>
                </a:solidFill>
                <a:latin typeface="微软雅黑" pitchFamily="34" charset="-122"/>
                <a:ea typeface="微软雅黑" pitchFamily="34" charset="-122"/>
                <a:cs typeface="Times New Roman" panose="02020603050405020304" pitchFamily="18" charset="0"/>
              </a:rPr>
              <a:t>首先应给予标准剂量治疗，若治疗无效，可增加</a:t>
            </a:r>
            <a:r>
              <a:rPr lang="en-US" altLang="zh-CN" dirty="0">
                <a:solidFill>
                  <a:prstClr val="black"/>
                </a:solidFill>
                <a:latin typeface="微软雅黑" pitchFamily="34" charset="-122"/>
                <a:ea typeface="微软雅黑" pitchFamily="34" charset="-122"/>
                <a:cs typeface="Times New Roman" panose="02020603050405020304" pitchFamily="18" charset="0"/>
              </a:rPr>
              <a:t>PPI</a:t>
            </a:r>
            <a:r>
              <a:rPr lang="zh-CN" altLang="en-US" dirty="0">
                <a:solidFill>
                  <a:prstClr val="black"/>
                </a:solidFill>
                <a:latin typeface="微软雅黑" pitchFamily="34" charset="-122"/>
                <a:ea typeface="微软雅黑" pitchFamily="34" charset="-122"/>
                <a:cs typeface="Times New Roman" panose="02020603050405020304" pitchFamily="18" charset="0"/>
              </a:rPr>
              <a:t>药物剂量</a:t>
            </a:r>
          </a:p>
          <a:p>
            <a:pPr marL="342900" indent="-342900">
              <a:spcBef>
                <a:spcPts val="600"/>
              </a:spcBef>
              <a:buFont typeface="Arial" panose="020B0604020202020204" pitchFamily="34" charset="0"/>
              <a:buChar char="•"/>
            </a:pPr>
            <a:r>
              <a:rPr lang="zh-CN" altLang="en-US" dirty="0">
                <a:solidFill>
                  <a:prstClr val="black"/>
                </a:solidFill>
                <a:latin typeface="微软雅黑" pitchFamily="34" charset="-122"/>
                <a:ea typeface="微软雅黑" pitchFamily="34" charset="-122"/>
                <a:cs typeface="Times New Roman" panose="02020603050405020304" pitchFamily="18" charset="0"/>
              </a:rPr>
              <a:t>对于重度食管炎患者，</a:t>
            </a:r>
            <a:r>
              <a:rPr lang="en-US" altLang="zh-CN" dirty="0">
                <a:solidFill>
                  <a:prstClr val="black"/>
                </a:solidFill>
                <a:latin typeface="微软雅黑" pitchFamily="34" charset="-122"/>
                <a:ea typeface="微软雅黑" pitchFamily="34" charset="-122"/>
                <a:cs typeface="Times New Roman" panose="02020603050405020304" pitchFamily="18" charset="0"/>
              </a:rPr>
              <a:t>PPI</a:t>
            </a:r>
            <a:r>
              <a:rPr lang="zh-CN" altLang="en-US" dirty="0">
                <a:solidFill>
                  <a:prstClr val="black"/>
                </a:solidFill>
                <a:latin typeface="微软雅黑" pitchFamily="34" charset="-122"/>
                <a:ea typeface="微软雅黑" pitchFamily="34" charset="-122"/>
                <a:cs typeface="Times New Roman" panose="02020603050405020304" pitchFamily="18" charset="0"/>
              </a:rPr>
              <a:t>剂量通常需要加倍</a:t>
            </a:r>
            <a:endParaRPr lang="en-US" altLang="zh-CN" dirty="0">
              <a:solidFill>
                <a:prstClr val="black"/>
              </a:solidFill>
              <a:latin typeface="微软雅黑" pitchFamily="34" charset="-122"/>
              <a:ea typeface="微软雅黑" pitchFamily="34" charset="-122"/>
              <a:cs typeface="Times New Roman" panose="02020603050405020304" pitchFamily="18" charset="0"/>
            </a:endParaRPr>
          </a:p>
          <a:p>
            <a:pPr marL="342900" indent="-342900">
              <a:spcBef>
                <a:spcPts val="600"/>
              </a:spcBef>
              <a:buFont typeface="Arial" panose="020B0604020202020204" pitchFamily="34" charset="0"/>
              <a:buChar char="•"/>
            </a:pPr>
            <a:r>
              <a:rPr lang="zh-CN" altLang="en-US" dirty="0">
                <a:solidFill>
                  <a:prstClr val="black"/>
                </a:solidFill>
                <a:latin typeface="微软雅黑" pitchFamily="34" charset="-122"/>
                <a:ea typeface="微软雅黑" pitchFamily="34" charset="-122"/>
                <a:cs typeface="Times New Roman" panose="02020603050405020304" pitchFamily="18" charset="0"/>
              </a:rPr>
              <a:t>疗程不少于</a:t>
            </a:r>
            <a:r>
              <a:rPr lang="en-US" altLang="zh-CN" dirty="0">
                <a:solidFill>
                  <a:prstClr val="black"/>
                </a:solidFill>
                <a:latin typeface="微软雅黑" pitchFamily="34" charset="-122"/>
                <a:ea typeface="微软雅黑" pitchFamily="34" charset="-122"/>
                <a:cs typeface="Times New Roman" panose="02020603050405020304" pitchFamily="18" charset="0"/>
              </a:rPr>
              <a:t>8</a:t>
            </a:r>
            <a:r>
              <a:rPr lang="zh-CN" altLang="en-US" dirty="0">
                <a:solidFill>
                  <a:prstClr val="black"/>
                </a:solidFill>
                <a:latin typeface="微软雅黑" pitchFamily="34" charset="-122"/>
                <a:ea typeface="微软雅黑" pitchFamily="34" charset="-122"/>
                <a:cs typeface="Times New Roman" panose="02020603050405020304" pitchFamily="18" charset="0"/>
              </a:rPr>
              <a:t>周</a:t>
            </a:r>
            <a:endParaRPr lang="en-US" altLang="zh-CN" dirty="0">
              <a:solidFill>
                <a:prstClr val="black"/>
              </a:solidFill>
              <a:latin typeface="微软雅黑" pitchFamily="34" charset="-122"/>
              <a:ea typeface="微软雅黑" pitchFamily="34" charset="-122"/>
              <a:cs typeface="Times New Roman" panose="02020603050405020304" pitchFamily="18" charset="0"/>
            </a:endParaRPr>
          </a:p>
        </p:txBody>
      </p:sp>
      <p:sp>
        <p:nvSpPr>
          <p:cNvPr id="18" name="矩形 17"/>
          <p:cNvSpPr/>
          <p:nvPr/>
        </p:nvSpPr>
        <p:spPr>
          <a:xfrm>
            <a:off x="4558628" y="3024844"/>
            <a:ext cx="2258340" cy="1831271"/>
          </a:xfrm>
          <a:prstGeom prst="rect">
            <a:avLst/>
          </a:prstGeom>
        </p:spPr>
        <p:txBody>
          <a:bodyPr wrap="square">
            <a:spAutoFit/>
          </a:bodyPr>
          <a:lstStyle/>
          <a:p>
            <a:pPr marL="342900" indent="-342900">
              <a:spcBef>
                <a:spcPts val="600"/>
              </a:spcBef>
              <a:buFont typeface="Arial" panose="020B0604020202020204" pitchFamily="34" charset="0"/>
              <a:buChar char="•"/>
            </a:pPr>
            <a:r>
              <a:rPr lang="zh-CN" altLang="en-US" dirty="0">
                <a:solidFill>
                  <a:prstClr val="black"/>
                </a:solidFill>
                <a:latin typeface="微软雅黑" pitchFamily="34" charset="-122"/>
                <a:ea typeface="微软雅黑" pitchFamily="34" charset="-122"/>
                <a:cs typeface="Times New Roman" panose="02020603050405020304" pitchFamily="18" charset="0"/>
              </a:rPr>
              <a:t>最佳治疗为早餐前</a:t>
            </a:r>
            <a:r>
              <a:rPr lang="en-US" altLang="zh-CN" dirty="0">
                <a:solidFill>
                  <a:prstClr val="black"/>
                </a:solidFill>
                <a:latin typeface="微软雅黑" pitchFamily="34" charset="-122"/>
                <a:ea typeface="微软雅黑" pitchFamily="34" charset="-122"/>
                <a:cs typeface="Times New Roman" panose="02020603050405020304" pitchFamily="18" charset="0"/>
              </a:rPr>
              <a:t>30min</a:t>
            </a:r>
            <a:r>
              <a:rPr lang="zh-CN" altLang="en-US" dirty="0">
                <a:solidFill>
                  <a:prstClr val="black"/>
                </a:solidFill>
                <a:latin typeface="微软雅黑" pitchFamily="34" charset="-122"/>
                <a:ea typeface="微软雅黑" pitchFamily="34" charset="-122"/>
                <a:cs typeface="Times New Roman" panose="02020603050405020304" pitchFamily="18" charset="0"/>
              </a:rPr>
              <a:t>服用</a:t>
            </a:r>
            <a:r>
              <a:rPr lang="en-US" altLang="zh-CN" dirty="0">
                <a:solidFill>
                  <a:prstClr val="black"/>
                </a:solidFill>
                <a:latin typeface="微软雅黑" pitchFamily="34" charset="-122"/>
                <a:ea typeface="微软雅黑" pitchFamily="34" charset="-122"/>
                <a:cs typeface="Times New Roman" panose="02020603050405020304" pitchFamily="18" charset="0"/>
              </a:rPr>
              <a:t>PPI</a:t>
            </a:r>
          </a:p>
          <a:p>
            <a:pPr marL="342900" indent="-342900">
              <a:spcBef>
                <a:spcPts val="600"/>
              </a:spcBef>
              <a:buFont typeface="Arial" panose="020B0604020202020204" pitchFamily="34" charset="0"/>
              <a:buChar char="•"/>
            </a:pPr>
            <a:r>
              <a:rPr lang="zh-CN" altLang="en-US" dirty="0">
                <a:solidFill>
                  <a:prstClr val="black"/>
                </a:solidFill>
                <a:latin typeface="微软雅黑" pitchFamily="34" charset="-122"/>
                <a:ea typeface="微软雅黑" pitchFamily="34" charset="-122"/>
                <a:cs typeface="Times New Roman" panose="02020603050405020304" pitchFamily="18" charset="0"/>
              </a:rPr>
              <a:t>在使用双倍剂量</a:t>
            </a:r>
            <a:r>
              <a:rPr lang="en-US" altLang="zh-CN" dirty="0" err="1">
                <a:solidFill>
                  <a:prstClr val="black"/>
                </a:solidFill>
                <a:latin typeface="微软雅黑" pitchFamily="34" charset="-122"/>
                <a:ea typeface="微软雅黑" pitchFamily="34" charset="-122"/>
                <a:cs typeface="Times New Roman" panose="02020603050405020304" pitchFamily="18" charset="0"/>
              </a:rPr>
              <a:t>PPI时</a:t>
            </a:r>
            <a:r>
              <a:rPr lang="zh-CN" altLang="en-US" dirty="0">
                <a:solidFill>
                  <a:prstClr val="black"/>
                </a:solidFill>
                <a:latin typeface="微软雅黑" pitchFamily="34" charset="-122"/>
                <a:ea typeface="微软雅黑" pitchFamily="34" charset="-122"/>
                <a:cs typeface="Times New Roman" panose="02020603050405020304" pitchFamily="18" charset="0"/>
              </a:rPr>
              <a:t>，建议分两次</a:t>
            </a:r>
            <a:r>
              <a:rPr lang="en-US" altLang="zh-CN" dirty="0" err="1">
                <a:solidFill>
                  <a:prstClr val="black"/>
                </a:solidFill>
                <a:latin typeface="微软雅黑" pitchFamily="34" charset="-122"/>
                <a:ea typeface="微软雅黑" pitchFamily="34" charset="-122"/>
                <a:cs typeface="Times New Roman" panose="02020603050405020304" pitchFamily="18" charset="0"/>
              </a:rPr>
              <a:t>分别在早餐前和晚餐前服用</a:t>
            </a:r>
            <a:endParaRPr lang="en-US" altLang="zh-CN" dirty="0">
              <a:solidFill>
                <a:prstClr val="black"/>
              </a:solidFill>
              <a:latin typeface="微软雅黑" pitchFamily="34" charset="-122"/>
              <a:ea typeface="微软雅黑" pitchFamily="34" charset="-122"/>
              <a:cs typeface="Times New Roman" panose="02020603050405020304" pitchFamily="18" charset="0"/>
            </a:endParaRPr>
          </a:p>
        </p:txBody>
      </p:sp>
      <p:sp>
        <p:nvSpPr>
          <p:cNvPr id="23" name="矩形 22"/>
          <p:cNvSpPr/>
          <p:nvPr/>
        </p:nvSpPr>
        <p:spPr>
          <a:xfrm>
            <a:off x="2143108" y="1142984"/>
            <a:ext cx="4868640" cy="461665"/>
          </a:xfrm>
          <a:prstGeom prst="rect">
            <a:avLst/>
          </a:prstGeom>
        </p:spPr>
        <p:txBody>
          <a:bodyPr wrap="none">
            <a:spAutoFit/>
          </a:bodyPr>
          <a:lstStyle/>
          <a:p>
            <a:pPr algn="ctr">
              <a:tabLst>
                <a:tab pos="8521700" algn="r"/>
              </a:tabLst>
              <a:defRPr/>
            </a:pPr>
            <a:r>
              <a:rPr lang="en-US" altLang="zh-CN" sz="2400" dirty="0">
                <a:effectLst>
                  <a:reflection blurRad="6350" stA="50000" endA="300" endPos="50000" dist="60007" dir="5400000" sy="-100000" algn="bl" rotWithShape="0"/>
                </a:effectLst>
                <a:latin typeface="微软雅黑" pitchFamily="34" charset="-122"/>
                <a:ea typeface="微软雅黑" pitchFamily="34" charset="-122"/>
                <a:cs typeface="Times New Roman" panose="02020603050405020304" pitchFamily="18" charset="0"/>
              </a:rPr>
              <a:t>PPI</a:t>
            </a:r>
            <a:r>
              <a:rPr lang="zh-CN" altLang="en-US" sz="2400" dirty="0">
                <a:effectLst>
                  <a:reflection blurRad="6350" stA="50000" endA="300" endPos="50000" dist="60007" dir="5400000" sy="-100000" algn="bl" rotWithShape="0"/>
                </a:effectLst>
                <a:latin typeface="微软雅黑" pitchFamily="34" charset="-122"/>
                <a:ea typeface="微软雅黑" pitchFamily="34" charset="-122"/>
                <a:cs typeface="Times New Roman" panose="02020603050405020304" pitchFamily="18" charset="0"/>
              </a:rPr>
              <a:t>类药物是治疗</a:t>
            </a:r>
            <a:r>
              <a:rPr lang="en-US" altLang="zh-CN" sz="2400" dirty="0">
                <a:effectLst>
                  <a:reflection blurRad="6350" stA="50000" endA="300" endPos="50000" dist="60007" dir="5400000" sy="-100000" algn="bl" rotWithShape="0"/>
                </a:effectLst>
                <a:latin typeface="微软雅黑" pitchFamily="34" charset="-122"/>
                <a:ea typeface="微软雅黑" pitchFamily="34" charset="-122"/>
                <a:cs typeface="Times New Roman" panose="02020603050405020304" pitchFamily="18" charset="0"/>
              </a:rPr>
              <a:t>GERD</a:t>
            </a:r>
            <a:r>
              <a:rPr lang="zh-CN" altLang="en-US" sz="2400" dirty="0">
                <a:effectLst>
                  <a:reflection blurRad="6350" stA="50000" endA="300" endPos="50000" dist="60007" dir="5400000" sy="-100000" algn="bl" rotWithShape="0"/>
                </a:effectLst>
                <a:latin typeface="微软雅黑" pitchFamily="34" charset="-122"/>
                <a:ea typeface="微软雅黑" pitchFamily="34" charset="-122"/>
                <a:cs typeface="Times New Roman" panose="02020603050405020304" pitchFamily="18" charset="0"/>
              </a:rPr>
              <a:t>的首选药物</a:t>
            </a:r>
          </a:p>
        </p:txBody>
      </p:sp>
      <p:sp>
        <p:nvSpPr>
          <p:cNvPr id="24" name="燕尾形 23"/>
          <p:cNvSpPr/>
          <p:nvPr/>
        </p:nvSpPr>
        <p:spPr>
          <a:xfrm rot="5400000" flipH="1">
            <a:off x="3137027" y="1719465"/>
            <a:ext cx="398769" cy="531692"/>
          </a:xfrm>
          <a:prstGeom prst="chevron">
            <a:avLst>
              <a:gd name="adj" fmla="val 39402"/>
            </a:avLst>
          </a:prstGeom>
          <a:gradFill flip="none" rotWithShape="1">
            <a:gsLst>
              <a:gs pos="0">
                <a:schemeClr val="accent1">
                  <a:lumMod val="75000"/>
                </a:schemeClr>
              </a:gs>
              <a:gs pos="39999">
                <a:srgbClr val="85C2FF"/>
              </a:gs>
              <a:gs pos="70000">
                <a:srgbClr val="C4D6EB"/>
              </a:gs>
              <a:gs pos="100000">
                <a:srgbClr val="FFEBFA"/>
              </a:gs>
            </a:gsLst>
            <a:lin ang="0" scaled="0"/>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buClr>
                <a:srgbClr val="FF0000"/>
              </a:buClr>
              <a:buSzPct val="70000"/>
              <a:defRPr/>
            </a:pPr>
            <a:endParaRPr lang="zh-CN" altLang="en-US" sz="1475" b="1">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6" name="燕尾形 25"/>
          <p:cNvSpPr/>
          <p:nvPr/>
        </p:nvSpPr>
        <p:spPr>
          <a:xfrm rot="5400000" flipH="1">
            <a:off x="5565919" y="1761045"/>
            <a:ext cx="398769" cy="531692"/>
          </a:xfrm>
          <a:prstGeom prst="chevron">
            <a:avLst>
              <a:gd name="adj" fmla="val 39402"/>
            </a:avLst>
          </a:prstGeom>
          <a:gradFill flip="none" rotWithShape="1">
            <a:gsLst>
              <a:gs pos="0">
                <a:schemeClr val="accent1">
                  <a:lumMod val="75000"/>
                </a:schemeClr>
              </a:gs>
              <a:gs pos="39999">
                <a:srgbClr val="85C2FF"/>
              </a:gs>
              <a:gs pos="70000">
                <a:srgbClr val="C4D6EB"/>
              </a:gs>
              <a:gs pos="100000">
                <a:srgbClr val="FFEBFA"/>
              </a:gs>
            </a:gsLst>
            <a:lin ang="0" scaled="0"/>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w="101600" prst="convex"/>
            <a:bevelB w="0" h="6350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eaLnBrk="0" fontAlgn="ctr" hangingPunct="0">
              <a:buClr>
                <a:srgbClr val="FF0000"/>
              </a:buClr>
              <a:buSzPct val="70000"/>
              <a:defRPr/>
            </a:pPr>
            <a:endParaRPr lang="zh-CN" altLang="en-US" sz="1475" b="1">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71470" y="1357298"/>
            <a:ext cx="8929718" cy="5214974"/>
          </a:xfrm>
        </p:spPr>
        <p:txBody>
          <a:bodyPr>
            <a:noAutofit/>
          </a:bodyPr>
          <a:lstStyle/>
          <a:p>
            <a:pPr marL="457200" lvl="1" indent="0">
              <a:lnSpc>
                <a:spcPct val="150000"/>
              </a:lnSpc>
              <a:buNone/>
            </a:pPr>
            <a:r>
              <a:rPr lang="zh-CN" altLang="en-US" dirty="0">
                <a:latin typeface="微软雅黑" panose="020B0503020204020204" pitchFamily="34" charset="-122"/>
                <a:ea typeface="微软雅黑" panose="020B0503020204020204" pitchFamily="34" charset="-122"/>
                <a:sym typeface="+mn-ea"/>
              </a:rPr>
              <a:t>其他药物</a:t>
            </a:r>
          </a:p>
          <a:p>
            <a:pPr marL="457200" lvl="1" indent="0">
              <a:lnSpc>
                <a:spcPct val="150000"/>
              </a:lnSpc>
              <a:buFont typeface="Wingdings" pitchFamily="2" charset="2"/>
              <a:buChar char="l"/>
            </a:pPr>
            <a:r>
              <a:rPr lang="en-US" altLang="zh-CN" sz="2000" b="1" dirty="0">
                <a:latin typeface="微软雅黑" panose="020B0503020204020204" pitchFamily="34" charset="-122"/>
                <a:ea typeface="微软雅黑" panose="020B0503020204020204" pitchFamily="34" charset="-122"/>
                <a:sym typeface="+mn-ea"/>
              </a:rPr>
              <a:t>H</a:t>
            </a:r>
            <a:r>
              <a:rPr lang="en-US" altLang="zh-CN" sz="2000" b="1" baseline="-25000" dirty="0">
                <a:latin typeface="微软雅黑" panose="020B0503020204020204" pitchFamily="34" charset="-122"/>
                <a:ea typeface="微软雅黑" panose="020B0503020204020204" pitchFamily="34" charset="-122"/>
                <a:sym typeface="+mn-ea"/>
              </a:rPr>
              <a:t>2</a:t>
            </a:r>
            <a:r>
              <a:rPr lang="en-US" altLang="zh-CN" sz="2000" b="1" dirty="0">
                <a:latin typeface="微软雅黑" panose="020B0503020204020204" pitchFamily="34" charset="-122"/>
                <a:ea typeface="微软雅黑" panose="020B0503020204020204" pitchFamily="34" charset="-122"/>
                <a:sym typeface="+mn-ea"/>
              </a:rPr>
              <a:t> - </a:t>
            </a:r>
            <a:r>
              <a:rPr lang="zh-CN" altLang="en-US" sz="2000" b="1" dirty="0">
                <a:latin typeface="微软雅黑" panose="020B0503020204020204" pitchFamily="34" charset="-122"/>
                <a:ea typeface="微软雅黑" panose="020B0503020204020204" pitchFamily="34" charset="-122"/>
                <a:sym typeface="+mn-ea"/>
              </a:rPr>
              <a:t>受体拮抗剂（</a:t>
            </a:r>
            <a:r>
              <a:rPr lang="en-US" altLang="zh-CN" sz="2000" b="1" dirty="0">
                <a:latin typeface="微软雅黑" panose="020B0503020204020204" pitchFamily="34" charset="-122"/>
                <a:ea typeface="微软雅黑" panose="020B0503020204020204" pitchFamily="34" charset="-122"/>
                <a:sym typeface="+mn-ea"/>
              </a:rPr>
              <a:t>H</a:t>
            </a:r>
            <a:r>
              <a:rPr lang="en-US" altLang="zh-CN" sz="2000" b="1" baseline="-25000" dirty="0">
                <a:latin typeface="微软雅黑" panose="020B0503020204020204" pitchFamily="34" charset="-122"/>
                <a:ea typeface="微软雅黑" panose="020B0503020204020204" pitchFamily="34" charset="-122"/>
                <a:sym typeface="+mn-ea"/>
              </a:rPr>
              <a:t>2</a:t>
            </a:r>
            <a:r>
              <a:rPr lang="en-US" altLang="zh-CN" sz="2000" b="1" dirty="0">
                <a:latin typeface="微软雅黑" panose="020B0503020204020204" pitchFamily="34" charset="-122"/>
                <a:ea typeface="微软雅黑" panose="020B0503020204020204" pitchFamily="34" charset="-122"/>
                <a:sym typeface="+mn-ea"/>
              </a:rPr>
              <a:t>RA</a:t>
            </a:r>
            <a:r>
              <a:rPr lang="zh-CN" altLang="en-US" sz="2000" b="1" dirty="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西咪替丁，雷尼替丁，法莫替丁等</a:t>
            </a:r>
            <a:endParaRPr lang="en-US" altLang="zh-CN" sz="2000" dirty="0">
              <a:latin typeface="微软雅黑" panose="020B0503020204020204" pitchFamily="34" charset="-122"/>
              <a:ea typeface="微软雅黑" panose="020B0503020204020204" pitchFamily="34" charset="-122"/>
              <a:sym typeface="+mn-ea"/>
            </a:endParaRPr>
          </a:p>
          <a:p>
            <a:pPr marL="457200" lvl="1" indent="0">
              <a:lnSpc>
                <a:spcPct val="150000"/>
              </a:lnSpc>
              <a:buNone/>
            </a:pPr>
            <a:r>
              <a:rPr lang="en-US" altLang="zh-CN" sz="2000" b="1"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适于轻症患者，食管炎的治愈率和缓解率不如</a:t>
            </a:r>
            <a:r>
              <a:rPr lang="en-US" altLang="zh-CN" sz="2000" dirty="0">
                <a:latin typeface="微软雅黑" panose="020B0503020204020204" pitchFamily="34" charset="-122"/>
                <a:ea typeface="微软雅黑" panose="020B0503020204020204" pitchFamily="34" charset="-122"/>
                <a:sym typeface="+mn-ea"/>
              </a:rPr>
              <a:t>PPI</a:t>
            </a:r>
            <a:r>
              <a:rPr lang="zh-CN" altLang="en-US" sz="2000" dirty="0">
                <a:latin typeface="微软雅黑" panose="020B0503020204020204" pitchFamily="34" charset="-122"/>
                <a:ea typeface="微软雅黑" panose="020B0503020204020204" pitchFamily="34" charset="-122"/>
                <a:sym typeface="+mn-ea"/>
              </a:rPr>
              <a:t>   </a:t>
            </a:r>
            <a:r>
              <a:rPr lang="en-US" altLang="zh-CN" sz="2000" dirty="0">
                <a:latin typeface="微软雅黑" panose="020B0503020204020204" pitchFamily="34" charset="-122"/>
                <a:ea typeface="微软雅黑" panose="020B0503020204020204" pitchFamily="34" charset="-122"/>
                <a:sym typeface="+mn-ea"/>
              </a:rPr>
              <a:t>       </a:t>
            </a:r>
          </a:p>
          <a:p>
            <a:pPr marL="457200" lvl="1" indent="0">
              <a:lnSpc>
                <a:spcPct val="200000"/>
              </a:lnSpc>
              <a:buFont typeface="Wingdings" pitchFamily="2" charset="2"/>
              <a:buChar char="l"/>
            </a:pPr>
            <a:r>
              <a:rPr lang="zh-CN" altLang="en-US" sz="2000" b="1" dirty="0">
                <a:latin typeface="微软雅黑" panose="020B0503020204020204" pitchFamily="34" charset="-122"/>
                <a:ea typeface="微软雅黑" panose="020B0503020204020204" pitchFamily="34" charset="-122"/>
                <a:sym typeface="+mn-ea"/>
              </a:rPr>
              <a:t>促胃动力药物</a:t>
            </a:r>
            <a:r>
              <a:rPr lang="zh-CN" altLang="en-US" sz="2000" dirty="0">
                <a:latin typeface="微软雅黑" panose="020B0503020204020204" pitchFamily="34" charset="-122"/>
                <a:ea typeface="微软雅黑" panose="020B0503020204020204" pitchFamily="34" charset="-122"/>
                <a:sym typeface="+mn-ea"/>
              </a:rPr>
              <a:t>： 莫沙必利，  依托必利等，不建议单独使用</a:t>
            </a:r>
            <a:endParaRPr lang="en-US" altLang="zh-CN" sz="2000" dirty="0">
              <a:latin typeface="微软雅黑" panose="020B0503020204020204" pitchFamily="34" charset="-122"/>
              <a:ea typeface="微软雅黑" panose="020B0503020204020204" pitchFamily="34" charset="-122"/>
              <a:sym typeface="+mn-ea"/>
            </a:endParaRPr>
          </a:p>
          <a:p>
            <a:pPr marL="457200" lvl="1" indent="0">
              <a:lnSpc>
                <a:spcPct val="200000"/>
              </a:lnSpc>
              <a:buFont typeface="Wingdings" pitchFamily="2" charset="2"/>
              <a:buChar char="l"/>
            </a:pPr>
            <a:r>
              <a:rPr lang="zh-CN" altLang="en-US" sz="2000" b="1" dirty="0">
                <a:latin typeface="微软雅黑" panose="020B0503020204020204" pitchFamily="34" charset="-122"/>
                <a:ea typeface="微软雅黑" panose="020B0503020204020204" pitchFamily="34" charset="-122"/>
                <a:sym typeface="+mn-ea"/>
              </a:rPr>
              <a:t>胃黏膜保护剂：</a:t>
            </a:r>
            <a:r>
              <a:rPr lang="zh-CN" altLang="en-US" sz="2000" dirty="0">
                <a:latin typeface="微软雅黑" panose="020B0503020204020204" pitchFamily="34" charset="-122"/>
                <a:ea typeface="微软雅黑" panose="020B0503020204020204" pitchFamily="34" charset="-122"/>
                <a:sym typeface="+mn-ea"/>
              </a:rPr>
              <a:t>如硫糖铝，铝碳酸镁等，药效持续时间短，不能充分治愈食管炎</a:t>
            </a:r>
            <a:endParaRPr lang="en-US" altLang="zh-CN" sz="2000" dirty="0">
              <a:latin typeface="微软雅黑" panose="020B0503020204020204" pitchFamily="34" charset="-122"/>
              <a:ea typeface="微软雅黑" panose="020B0503020204020204" pitchFamily="34" charset="-122"/>
              <a:sym typeface="+mn-ea"/>
            </a:endParaRPr>
          </a:p>
          <a:p>
            <a:pPr marL="457200" lvl="1" indent="0">
              <a:lnSpc>
                <a:spcPct val="200000"/>
              </a:lnSpc>
              <a:buFont typeface="Wingdings" pitchFamily="2" charset="2"/>
              <a:buChar char="l"/>
            </a:pPr>
            <a:endParaRPr lang="en-US" altLang="zh-CN" sz="1800" b="1" dirty="0">
              <a:latin typeface="微软雅黑" pitchFamily="34" charset="-122"/>
              <a:ea typeface="微软雅黑" pitchFamily="34" charset="-122"/>
            </a:endParaRPr>
          </a:p>
          <a:p>
            <a:pPr lvl="1" algn="r">
              <a:lnSpc>
                <a:spcPct val="100000"/>
              </a:lnSpc>
            </a:pPr>
            <a:r>
              <a:rPr lang="en-US" altLang="zh-CN" sz="1400" b="1" dirty="0">
                <a:latin typeface="微软雅黑" pitchFamily="34" charset="-122"/>
                <a:ea typeface="微软雅黑" pitchFamily="34" charset="-122"/>
              </a:rPr>
              <a:t>2019</a:t>
            </a:r>
            <a:r>
              <a:rPr lang="zh-CN" altLang="en-US" sz="1400" b="1" dirty="0">
                <a:latin typeface="微软雅黑" pitchFamily="34" charset="-122"/>
                <a:ea typeface="微软雅黑" pitchFamily="34" charset="-122"/>
              </a:rPr>
              <a:t>年胃食管反流病基层诊疗指南</a:t>
            </a:r>
            <a:endParaRPr lang="en-US" altLang="zh-CN" sz="1400" b="1" dirty="0">
              <a:latin typeface="微软雅黑" pitchFamily="34" charset="-122"/>
              <a:ea typeface="微软雅黑" pitchFamily="34" charset="-122"/>
            </a:endParaRPr>
          </a:p>
          <a:p>
            <a:pPr lvl="1" algn="r">
              <a:lnSpc>
                <a:spcPct val="100000"/>
              </a:lnSpc>
            </a:pPr>
            <a:r>
              <a:rPr lang="en-US" altLang="zh-CN" sz="1400" b="1" dirty="0">
                <a:latin typeface="微软雅黑" panose="020B0503020204020204" pitchFamily="34" charset="-122"/>
                <a:ea typeface="微软雅黑" panose="020B0503020204020204" pitchFamily="34" charset="-122"/>
                <a:sym typeface="+mn-ea"/>
              </a:rPr>
              <a:t>2014</a:t>
            </a:r>
            <a:r>
              <a:rPr lang="zh-CN" altLang="en-US" sz="1400" b="1" dirty="0">
                <a:latin typeface="微软雅黑" panose="020B0503020204020204" pitchFamily="34" charset="-122"/>
                <a:ea typeface="微软雅黑" panose="020B0503020204020204" pitchFamily="34" charset="-122"/>
                <a:sym typeface="+mn-ea"/>
              </a:rPr>
              <a:t>年中国胃食管反流病专家共识意见</a:t>
            </a:r>
            <a:endParaRPr lang="en-US" altLang="zh-CN" sz="1400" b="1" dirty="0">
              <a:latin typeface="微软雅黑" panose="020B0503020204020204" pitchFamily="34" charset="-122"/>
              <a:ea typeface="微软雅黑" panose="020B0503020204020204" pitchFamily="34" charset="-122"/>
              <a:sym typeface="+mn-ea"/>
            </a:endParaRPr>
          </a:p>
          <a:p>
            <a:pPr lvl="1" algn="r">
              <a:lnSpc>
                <a:spcPct val="100000"/>
              </a:lnSpc>
            </a:pPr>
            <a:r>
              <a:rPr lang="en-US" altLang="zh-CN" sz="1400" b="1" dirty="0">
                <a:latin typeface="微软雅黑" panose="020B0503020204020204" pitchFamily="34" charset="-122"/>
                <a:ea typeface="微软雅黑" panose="020B0503020204020204" pitchFamily="34" charset="-122"/>
                <a:sym typeface="+mn-ea"/>
              </a:rPr>
              <a:t>World Gastroenterology Organization 2015</a:t>
            </a:r>
          </a:p>
          <a:p>
            <a:pPr lvl="1" algn="r">
              <a:lnSpc>
                <a:spcPct val="150000"/>
              </a:lnSpc>
            </a:pPr>
            <a:endParaRPr lang="en-US" altLang="zh-CN" sz="1800" b="1" dirty="0">
              <a:latin typeface="微软雅黑" panose="020B0503020204020204" pitchFamily="34" charset="-122"/>
              <a:ea typeface="微软雅黑" panose="020B0503020204020204" pitchFamily="34" charset="-122"/>
              <a:sym typeface="+mn-ea"/>
            </a:endParaRPr>
          </a:p>
          <a:p>
            <a:pPr marL="457200" lvl="1" indent="0">
              <a:lnSpc>
                <a:spcPct val="150000"/>
              </a:lnSpc>
              <a:buNone/>
            </a:pPr>
            <a:endParaRPr lang="zh-CN" altLang="en-US" sz="1800" dirty="0">
              <a:latin typeface="微软雅黑" panose="020B0503020204020204" pitchFamily="34" charset="-122"/>
              <a:ea typeface="微软雅黑" panose="020B0503020204020204" pitchFamily="34" charset="-122"/>
              <a:sym typeface="+mn-ea"/>
            </a:endParaRPr>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400" b="1" dirty="0">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病例分享</a:t>
            </a:r>
            <a:br>
              <a:rPr lang="zh-CN" altLang="en-US" dirty="0">
                <a:solidFill>
                  <a:srgbClr val="FF0000"/>
                </a:solidFill>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胃食管反流病 </a:t>
            </a:r>
            <a:r>
              <a:rPr lang="en-US" altLang="zh-CN" sz="2000" b="1" dirty="0">
                <a:latin typeface="微软雅黑" panose="020B0503020204020204" pitchFamily="34" charset="-122"/>
                <a:ea typeface="微软雅黑" panose="020B0503020204020204" pitchFamily="34" charset="-122"/>
              </a:rPr>
              <a:t>(Gastro Esophageal Reflux Disease</a:t>
            </a:r>
            <a:r>
              <a:rPr lang="zh-CN" altLang="en-US" sz="2000" b="1" dirty="0">
                <a:latin typeface="微软雅黑" panose="020B0503020204020204" pitchFamily="34" charset="-122"/>
                <a:ea typeface="微软雅黑" panose="020B0503020204020204" pitchFamily="34" charset="-122"/>
              </a:rPr>
              <a:t>，</a:t>
            </a:r>
            <a:r>
              <a:rPr lang="en-US" altLang="zh-CN" sz="2000" b="1" dirty="0">
                <a:latin typeface="微软雅黑" panose="020B0503020204020204" pitchFamily="34" charset="-122"/>
                <a:ea typeface="微软雅黑" panose="020B0503020204020204" pitchFamily="34" charset="-122"/>
              </a:rPr>
              <a:t>GERD)</a:t>
            </a:r>
          </a:p>
        </p:txBody>
      </p:sp>
      <p:grpSp>
        <p:nvGrpSpPr>
          <p:cNvPr id="5" name="组合 4"/>
          <p:cNvGrpSpPr/>
          <p:nvPr/>
        </p:nvGrpSpPr>
        <p:grpSpPr>
          <a:xfrm>
            <a:off x="5286380" y="3929066"/>
            <a:ext cx="3465473" cy="2500330"/>
            <a:chOff x="3571868" y="2928934"/>
            <a:chExt cx="5251423" cy="3714776"/>
          </a:xfrm>
        </p:grpSpPr>
        <p:pic>
          <p:nvPicPr>
            <p:cNvPr id="8" name="图片 7" descr="mp63667163_1458094100760_1_th.jpg"/>
            <p:cNvPicPr>
              <a:picLocks noChangeAspect="1"/>
            </p:cNvPicPr>
            <p:nvPr/>
          </p:nvPicPr>
          <p:blipFill>
            <a:blip r:embed="rId3"/>
            <a:srcRect t="8840" r="480" b="22115"/>
            <a:stretch>
              <a:fillRect/>
            </a:stretch>
          </p:blipFill>
          <p:spPr>
            <a:xfrm>
              <a:off x="3571868" y="2928934"/>
              <a:ext cx="5251423" cy="3643338"/>
            </a:xfrm>
            <a:prstGeom prst="rect">
              <a:avLst/>
            </a:prstGeom>
          </p:spPr>
        </p:pic>
        <p:pic>
          <p:nvPicPr>
            <p:cNvPr id="9" name="图片 8" descr="mp63667163_1458094100760_1_th.jpg"/>
            <p:cNvPicPr>
              <a:picLocks noChangeAspect="1"/>
            </p:cNvPicPr>
            <p:nvPr/>
          </p:nvPicPr>
          <p:blipFill>
            <a:blip r:embed="rId3"/>
            <a:srcRect l="4061" t="68228" r="78519" b="20941"/>
            <a:stretch>
              <a:fillRect/>
            </a:stretch>
          </p:blipFill>
          <p:spPr>
            <a:xfrm>
              <a:off x="4786314" y="6072206"/>
              <a:ext cx="919170" cy="571504"/>
            </a:xfrm>
            <a:prstGeom prst="rect">
              <a:avLst/>
            </a:prstGeom>
          </p:spPr>
        </p:pic>
      </p:gr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71470" y="1164924"/>
            <a:ext cx="9144032" cy="4621530"/>
          </a:xfrm>
        </p:spPr>
        <p:txBody>
          <a:bodyPr>
            <a:no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患者女性，</a:t>
            </a:r>
            <a:r>
              <a:rPr lang="en-US" altLang="zh-CN" dirty="0">
                <a:latin typeface="微软雅黑" panose="020B0503020204020204" pitchFamily="34" charset="-122"/>
                <a:ea typeface="微软雅黑" panose="020B0503020204020204" pitchFamily="34" charset="-122"/>
                <a:sym typeface="+mn-ea"/>
              </a:rPr>
              <a:t>58</a:t>
            </a:r>
            <a:r>
              <a:rPr lang="zh-CN" altLang="en-US" dirty="0">
                <a:latin typeface="微软雅黑" panose="020B0503020204020204" pitchFamily="34" charset="-122"/>
                <a:ea typeface="微软雅黑" panose="020B0503020204020204" pitchFamily="34" charset="-122"/>
                <a:sym typeface="+mn-ea"/>
              </a:rPr>
              <a:t>岁</a:t>
            </a:r>
            <a:r>
              <a:rPr lang="en-US" altLang="zh-CN" dirty="0">
                <a:latin typeface="微软雅黑" panose="020B0503020204020204" pitchFamily="34" charset="-122"/>
                <a:ea typeface="微软雅黑" panose="020B0503020204020204" pitchFamily="34" charset="-122"/>
                <a:sym typeface="+mn-ea"/>
              </a:rPr>
              <a:t>, </a:t>
            </a:r>
            <a:r>
              <a:rPr lang="zh-CN" altLang="en-US" dirty="0">
                <a:latin typeface="微软雅黑" panose="020B0503020204020204" pitchFamily="34" charset="-122"/>
                <a:ea typeface="微软雅黑" panose="020B0503020204020204" pitchFamily="34" charset="-122"/>
                <a:sym typeface="+mn-ea"/>
              </a:rPr>
              <a:t>间断胸痛</a:t>
            </a:r>
            <a:r>
              <a:rPr lang="en-US" altLang="zh-CN" dirty="0">
                <a:latin typeface="微软雅黑" panose="020B0503020204020204" pitchFamily="34" charset="-122"/>
                <a:ea typeface="微软雅黑" panose="020B0503020204020204" pitchFamily="34" charset="-122"/>
                <a:sym typeface="+mn-ea"/>
              </a:rPr>
              <a:t>10</a:t>
            </a:r>
            <a:r>
              <a:rPr lang="zh-CN" altLang="en-US" dirty="0">
                <a:latin typeface="微软雅黑" panose="020B0503020204020204" pitchFamily="34" charset="-122"/>
                <a:ea typeface="微软雅黑" panose="020B0503020204020204" pitchFamily="34" charset="-122"/>
                <a:sym typeface="+mn-ea"/>
              </a:rPr>
              <a:t>余年</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加重</a:t>
            </a:r>
            <a:r>
              <a:rPr lang="en-US" altLang="zh-CN" dirty="0">
                <a:latin typeface="微软雅黑" panose="020B0503020204020204" pitchFamily="34" charset="-122"/>
                <a:ea typeface="微软雅黑" panose="020B0503020204020204" pitchFamily="34" charset="-122"/>
                <a:sym typeface="+mn-ea"/>
              </a:rPr>
              <a:t>6</a:t>
            </a:r>
            <a:r>
              <a:rPr lang="zh-CN" altLang="en-US" dirty="0">
                <a:latin typeface="微软雅黑" panose="020B0503020204020204" pitchFamily="34" charset="-122"/>
                <a:ea typeface="微软雅黑" panose="020B0503020204020204" pitchFamily="34" charset="-122"/>
                <a:sym typeface="+mn-ea"/>
              </a:rPr>
              <a:t>个月。</a:t>
            </a:r>
          </a:p>
          <a:p>
            <a:pPr marL="457200" lvl="1" indent="0">
              <a:lnSpc>
                <a:spcPct val="150000"/>
              </a:lnSpc>
              <a:buFont typeface="Wingdings" pitchFamily="2" charset="2"/>
              <a:buChar char="l"/>
            </a:pPr>
            <a:r>
              <a:rPr lang="en-US" altLang="zh-CN" dirty="0">
                <a:latin typeface="微软雅黑" panose="020B0503020204020204" pitchFamily="34" charset="-122"/>
                <a:ea typeface="微软雅黑" panose="020B0503020204020204" pitchFamily="34" charset="-122"/>
                <a:sym typeface="+mn-ea"/>
              </a:rPr>
              <a:t>10</a:t>
            </a:r>
            <a:r>
              <a:rPr lang="zh-CN" altLang="en-US" dirty="0">
                <a:latin typeface="微软雅黑" panose="020B0503020204020204" pitchFamily="34" charset="-122"/>
                <a:ea typeface="微软雅黑" panose="020B0503020204020204" pitchFamily="34" charset="-122"/>
                <a:sym typeface="+mn-ea"/>
              </a:rPr>
              <a:t>余年前无诱因出现心前区胀痛</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范围约手掌大小，可忍受，无明显放散，伴牙龈酸痛及胸骨后烧灼感</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持续约</a:t>
            </a:r>
            <a:r>
              <a:rPr lang="en-US" altLang="zh-CN" dirty="0">
                <a:latin typeface="微软雅黑" panose="020B0503020204020204" pitchFamily="34" charset="-122"/>
                <a:ea typeface="微软雅黑" panose="020B0503020204020204" pitchFamily="34" charset="-122"/>
                <a:sym typeface="+mn-ea"/>
              </a:rPr>
              <a:t>1-2</a:t>
            </a:r>
            <a:r>
              <a:rPr lang="zh-CN" altLang="en-US" dirty="0">
                <a:latin typeface="微软雅黑" panose="020B0503020204020204" pitchFamily="34" charset="-122"/>
                <a:ea typeface="微软雅黑" panose="020B0503020204020204" pitchFamily="34" charset="-122"/>
                <a:sym typeface="+mn-ea"/>
              </a:rPr>
              <a:t>分钟</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可自行缓解。症状间断发作</a:t>
            </a:r>
            <a:r>
              <a:rPr lang="en-US" altLang="zh-CN" dirty="0">
                <a:latin typeface="微软雅黑" panose="020B0503020204020204" pitchFamily="34" charset="-122"/>
                <a:ea typeface="微软雅黑" panose="020B0503020204020204" pitchFamily="34" charset="-122"/>
                <a:sym typeface="+mn-ea"/>
              </a:rPr>
              <a:t>,1-2</a:t>
            </a:r>
            <a:r>
              <a:rPr lang="zh-CN" altLang="en-US" dirty="0">
                <a:latin typeface="微软雅黑" panose="020B0503020204020204" pitchFamily="34" charset="-122"/>
                <a:ea typeface="微软雅黑" panose="020B0503020204020204" pitchFamily="34" charset="-122"/>
                <a:sym typeface="+mn-ea"/>
              </a:rPr>
              <a:t>次</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年</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性质同前</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多发生于夜间睡眠中或者活动后</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无腹痛、腹胀，偶伴嗳气，未感烧心，偶伴反流。多次就诊于外院</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查</a:t>
            </a:r>
            <a:r>
              <a:rPr lang="en-US" altLang="zh-CN" dirty="0">
                <a:latin typeface="微软雅黑" panose="020B0503020204020204" pitchFamily="34" charset="-122"/>
                <a:ea typeface="微软雅黑" panose="020B0503020204020204" pitchFamily="34" charset="-122"/>
                <a:sym typeface="+mn-ea"/>
              </a:rPr>
              <a:t>ECG</a:t>
            </a:r>
            <a:r>
              <a:rPr lang="zh-CN" altLang="en-US" dirty="0">
                <a:latin typeface="微软雅黑" panose="020B0503020204020204" pitchFamily="34" charset="-122"/>
                <a:ea typeface="微软雅黑" panose="020B0503020204020204" pitchFamily="34" charset="-122"/>
                <a:sym typeface="+mn-ea"/>
              </a:rPr>
              <a:t>未见明显异常。近</a:t>
            </a:r>
            <a:r>
              <a:rPr lang="en-US" altLang="zh-CN" dirty="0">
                <a:latin typeface="微软雅黑" panose="020B0503020204020204" pitchFamily="34" charset="-122"/>
                <a:ea typeface="微软雅黑" panose="020B0503020204020204" pitchFamily="34" charset="-122"/>
                <a:sym typeface="+mn-ea"/>
              </a:rPr>
              <a:t>6</a:t>
            </a:r>
            <a:r>
              <a:rPr lang="zh-CN" altLang="en-US" dirty="0">
                <a:latin typeface="微软雅黑" panose="020B0503020204020204" pitchFamily="34" charset="-122"/>
                <a:ea typeface="微软雅黑" panose="020B0503020204020204" pitchFamily="34" charset="-122"/>
                <a:sym typeface="+mn-ea"/>
              </a:rPr>
              <a:t>个月来症状发作频繁</a:t>
            </a:r>
            <a:r>
              <a:rPr lang="en-US" altLang="zh-CN" dirty="0">
                <a:latin typeface="微软雅黑" panose="020B0503020204020204" pitchFamily="34" charset="-122"/>
                <a:ea typeface="微软雅黑" panose="020B0503020204020204" pitchFamily="34" charset="-122"/>
                <a:sym typeface="+mn-ea"/>
              </a:rPr>
              <a:t>,1-2</a:t>
            </a:r>
            <a:r>
              <a:rPr lang="zh-CN" altLang="en-US" dirty="0">
                <a:latin typeface="微软雅黑" panose="020B0503020204020204" pitchFamily="34" charset="-122"/>
                <a:ea typeface="微软雅黑" panose="020B0503020204020204" pitchFamily="34" charset="-122"/>
                <a:sym typeface="+mn-ea"/>
              </a:rPr>
              <a:t>次</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周</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性质同前。</a:t>
            </a: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病例分享</a:t>
            </a:r>
            <a:endParaRPr lang="en-US" altLang="zh-CN" sz="2000" b="1" dirty="0">
              <a:latin typeface="微软雅黑" panose="020B0503020204020204" pitchFamily="34" charset="-122"/>
              <a:ea typeface="微软雅黑" panose="020B0503020204020204" pitchFamily="34" charset="-122"/>
            </a:endParaRPr>
          </a:p>
        </p:txBody>
      </p:sp>
      <p:pic>
        <p:nvPicPr>
          <p:cNvPr id="10" name="图片 9" descr="b8014a90f603738d7d76110cb91bb051f819ece4.jpg"/>
          <p:cNvPicPr>
            <a:picLocks noChangeAspect="1"/>
          </p:cNvPicPr>
          <p:nvPr/>
        </p:nvPicPr>
        <p:blipFill>
          <a:blip r:embed="rId3" cstate="print"/>
          <a:srcRect r="26503" b="6458"/>
          <a:stretch>
            <a:fillRect/>
          </a:stretch>
        </p:blipFill>
        <p:spPr>
          <a:xfrm>
            <a:off x="6572264" y="4643446"/>
            <a:ext cx="2143140" cy="2000264"/>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32" y="1236362"/>
            <a:ext cx="8858312" cy="4621530"/>
          </a:xfrm>
        </p:spPr>
        <p:txBody>
          <a:bodyPr>
            <a:noAutofit/>
          </a:bodyPr>
          <a:lstStyle/>
          <a:p>
            <a:pPr marL="457200" lvl="1" indent="0">
              <a:lnSpc>
                <a:spcPct val="100000"/>
              </a:lnSpc>
              <a:buFont typeface="Wingdings" pitchFamily="2" charset="2"/>
              <a:buChar char="l"/>
            </a:pPr>
            <a:r>
              <a:rPr lang="zh-CN" altLang="en-US" b="1" dirty="0">
                <a:latin typeface="微软雅黑" panose="020B0503020204020204" pitchFamily="34" charset="-122"/>
                <a:ea typeface="微软雅黑" panose="020B0503020204020204" pitchFamily="34" charset="-122"/>
                <a:sym typeface="+mn-ea"/>
              </a:rPr>
              <a:t>既往史：</a:t>
            </a:r>
            <a:r>
              <a:rPr lang="zh-CN" altLang="en-US" dirty="0">
                <a:latin typeface="微软雅黑" panose="020B0503020204020204" pitchFamily="34" charset="-122"/>
                <a:ea typeface="微软雅黑" panose="020B0503020204020204" pitchFamily="34" charset="-122"/>
                <a:sym typeface="+mn-ea"/>
              </a:rPr>
              <a:t>体健</a:t>
            </a:r>
            <a:r>
              <a:rPr lang="zh-CN" altLang="en-US" b="1"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无高血压、糖尿病史。</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00000"/>
              </a:lnSpc>
              <a:buFont typeface="Wingdings" pitchFamily="2" charset="2"/>
              <a:buChar char="l"/>
            </a:pPr>
            <a:r>
              <a:rPr lang="zh-CN" altLang="en-US" b="1" dirty="0">
                <a:latin typeface="微软雅黑" panose="020B0503020204020204" pitchFamily="34" charset="-122"/>
                <a:ea typeface="微软雅黑" panose="020B0503020204020204" pitchFamily="34" charset="-122"/>
                <a:sym typeface="+mn-ea"/>
              </a:rPr>
              <a:t>个人史</a:t>
            </a:r>
            <a:r>
              <a:rPr lang="zh-CN" altLang="en-US" dirty="0">
                <a:latin typeface="微软雅黑" panose="020B0503020204020204" pitchFamily="34" charset="-122"/>
                <a:ea typeface="微软雅黑" panose="020B0503020204020204" pitchFamily="34" charset="-122"/>
                <a:sym typeface="+mn-ea"/>
              </a:rPr>
              <a:t>：退休工人，无烟酒嗜好，喜辛辣、高脂类食物。</a:t>
            </a:r>
          </a:p>
          <a:p>
            <a:pPr marL="457200" lvl="1" indent="0">
              <a:lnSpc>
                <a:spcPct val="100000"/>
              </a:lnSpc>
              <a:buFont typeface="Wingdings" pitchFamily="2" charset="2"/>
              <a:buChar char="l"/>
            </a:pPr>
            <a:r>
              <a:rPr lang="zh-CN" altLang="en-US" b="1" dirty="0">
                <a:latin typeface="微软雅黑" panose="020B0503020204020204" pitchFamily="34" charset="-122"/>
                <a:ea typeface="微软雅黑" panose="020B0503020204020204" pitchFamily="34" charset="-122"/>
                <a:sym typeface="+mn-ea"/>
              </a:rPr>
              <a:t>体格检查：</a:t>
            </a:r>
            <a:r>
              <a:rPr lang="zh-CN" altLang="en-US" dirty="0">
                <a:latin typeface="微软雅黑" panose="020B0503020204020204" pitchFamily="34" charset="-122"/>
                <a:ea typeface="微软雅黑" panose="020B0503020204020204" pitchFamily="34" charset="-122"/>
                <a:sym typeface="+mn-ea"/>
              </a:rPr>
              <a:t>生命体征平稳，体型肥胖，余未见明显异常。</a:t>
            </a:r>
          </a:p>
          <a:p>
            <a:pPr marL="457200" lvl="1" indent="0">
              <a:lnSpc>
                <a:spcPct val="100000"/>
              </a:lnSpc>
              <a:buFont typeface="Wingdings" pitchFamily="2" charset="2"/>
              <a:buChar char="l"/>
            </a:pPr>
            <a:r>
              <a:rPr lang="zh-CN" altLang="en-US" b="1" dirty="0">
                <a:latin typeface="微软雅黑" panose="020B0503020204020204" pitchFamily="34" charset="-122"/>
                <a:ea typeface="微软雅黑" panose="020B0503020204020204" pitchFamily="34" charset="-122"/>
                <a:sym typeface="+mn-ea"/>
              </a:rPr>
              <a:t>辅助检查：</a:t>
            </a:r>
          </a:p>
          <a:p>
            <a:pPr marL="457200" lvl="1" indent="0">
              <a:lnSpc>
                <a:spcPct val="100000"/>
              </a:lnSpc>
              <a:buFont typeface="Wingdings" pitchFamily="2" charset="2"/>
              <a:buChar char="l"/>
            </a:pPr>
            <a:r>
              <a:rPr lang="en-US" altLang="zh-CN" dirty="0">
                <a:latin typeface="微软雅黑" panose="020B0503020204020204" pitchFamily="34" charset="-122"/>
                <a:ea typeface="微软雅黑" panose="020B0503020204020204" pitchFamily="34" charset="-122"/>
                <a:sym typeface="+mn-ea"/>
              </a:rPr>
              <a:t>ECG</a:t>
            </a:r>
            <a:r>
              <a:rPr lang="zh-CN" altLang="en-US" dirty="0">
                <a:latin typeface="微软雅黑" panose="020B0503020204020204" pitchFamily="34" charset="-122"/>
                <a:ea typeface="微软雅黑" panose="020B0503020204020204" pitchFamily="34" charset="-122"/>
                <a:sym typeface="+mn-ea"/>
              </a:rPr>
              <a:t>：未见明显异常</a:t>
            </a:r>
            <a:r>
              <a:rPr lang="en-US" altLang="zh-CN" dirty="0">
                <a:latin typeface="微软雅黑" panose="020B0503020204020204" pitchFamily="34" charset="-122"/>
                <a:ea typeface="微软雅黑" panose="020B0503020204020204" pitchFamily="34" charset="-122"/>
                <a:sym typeface="+mn-ea"/>
              </a:rPr>
              <a:t>, </a:t>
            </a:r>
            <a:r>
              <a:rPr lang="zh-CN" altLang="en-US" dirty="0">
                <a:latin typeface="微软雅黑" panose="020B0503020204020204" pitchFamily="34" charset="-122"/>
                <a:ea typeface="微软雅黑" panose="020B0503020204020204" pitchFamily="34" charset="-122"/>
                <a:sym typeface="+mn-ea"/>
              </a:rPr>
              <a:t>肝功、肾功、血糖、血脂正常</a:t>
            </a:r>
          </a:p>
          <a:p>
            <a:pPr marL="457200" lvl="1" indent="0">
              <a:lnSpc>
                <a:spcPct val="1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冠脉造影显示“左主干及右冠状动脉正常</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前降支分支迂曲延长</a:t>
            </a:r>
            <a:r>
              <a:rPr lang="en-US" altLang="zh-CN" dirty="0">
                <a:latin typeface="微软雅黑" panose="020B0503020204020204" pitchFamily="34" charset="-122"/>
                <a:ea typeface="微软雅黑" panose="020B0503020204020204" pitchFamily="34" charset="-122"/>
                <a:sym typeface="+mn-ea"/>
              </a:rPr>
              <a:t>,  </a:t>
            </a:r>
            <a:r>
              <a:rPr lang="zh-CN" altLang="en-US" dirty="0">
                <a:latin typeface="微软雅黑" panose="020B0503020204020204" pitchFamily="34" charset="-122"/>
                <a:ea typeface="微软雅黑" panose="020B0503020204020204" pitchFamily="34" charset="-122"/>
                <a:sym typeface="+mn-ea"/>
              </a:rPr>
              <a:t>回旋支细小” 。予以单硝酸异山梨酯缓释胶囊</a:t>
            </a:r>
            <a:r>
              <a:rPr lang="en-US" altLang="zh-CN" dirty="0">
                <a:latin typeface="微软雅黑" panose="020B0503020204020204" pitchFamily="34" charset="-122"/>
                <a:ea typeface="微软雅黑" panose="020B0503020204020204" pitchFamily="34" charset="-122"/>
                <a:sym typeface="+mn-ea"/>
              </a:rPr>
              <a:t>50mg </a:t>
            </a:r>
            <a:r>
              <a:rPr lang="en-US" altLang="zh-CN" dirty="0" err="1">
                <a:latin typeface="微软雅黑" panose="020B0503020204020204" pitchFamily="34" charset="-122"/>
                <a:ea typeface="微软雅黑" panose="020B0503020204020204" pitchFamily="34" charset="-122"/>
                <a:sym typeface="+mn-ea"/>
              </a:rPr>
              <a:t>qd</a:t>
            </a:r>
            <a:r>
              <a:rPr lang="zh-CN" altLang="en-US" dirty="0">
                <a:latin typeface="微软雅黑" panose="020B0503020204020204" pitchFamily="34" charset="-122"/>
                <a:ea typeface="微软雅黑" panose="020B0503020204020204" pitchFamily="34" charset="-122"/>
                <a:sym typeface="+mn-ea"/>
              </a:rPr>
              <a:t>，症状缓解不明显。</a:t>
            </a:r>
          </a:p>
          <a:p>
            <a:pPr marL="457200" lvl="1" indent="0">
              <a:lnSpc>
                <a:spcPct val="100000"/>
              </a:lnSpc>
              <a:buFont typeface="Wingdings" pitchFamily="2" charset="2"/>
              <a:buChar char="l"/>
            </a:pPr>
            <a:r>
              <a:rPr lang="zh-CN" altLang="en-US" b="1" dirty="0">
                <a:latin typeface="微软雅黑" panose="020B0503020204020204" pitchFamily="34" charset="-122"/>
                <a:ea typeface="微软雅黑" panose="020B0503020204020204" pitchFamily="34" charset="-122"/>
                <a:sym typeface="+mn-ea"/>
              </a:rPr>
              <a:t>诊断？  </a:t>
            </a:r>
          </a:p>
          <a:p>
            <a:pPr marL="457200" lvl="1" indent="0">
              <a:lnSpc>
                <a:spcPct val="100000"/>
              </a:lnSpc>
              <a:buFont typeface="Wingdings" pitchFamily="2" charset="2"/>
              <a:buChar char="l"/>
            </a:pPr>
            <a:r>
              <a:rPr lang="zh-CN" altLang="en-US" b="1" dirty="0">
                <a:latin typeface="微软雅黑" panose="020B0503020204020204" pitchFamily="34" charset="-122"/>
                <a:ea typeface="微软雅黑" panose="020B0503020204020204" pitchFamily="34" charset="-122"/>
                <a:sym typeface="+mn-ea"/>
              </a:rPr>
              <a:t>需要进一步做哪些检查？</a:t>
            </a:r>
          </a:p>
          <a:p>
            <a:pPr marL="457200" lvl="1" indent="0">
              <a:lnSpc>
                <a:spcPct val="10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00000"/>
              </a:lnSpc>
              <a:buFont typeface="Wingdings" pitchFamily="2" charset="2"/>
              <a:buChar char="l"/>
            </a:pPr>
            <a:endParaRPr lang="zh-CN" altLang="en-US" dirty="0"/>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病例分享</a:t>
            </a:r>
            <a:endParaRPr lang="en-US" altLang="zh-CN" sz="2000" b="1" dirty="0">
              <a:latin typeface="微软雅黑" panose="020B0503020204020204" pitchFamily="34" charset="-122"/>
              <a:ea typeface="微软雅黑" panose="020B0503020204020204" pitchFamily="34" charset="-122"/>
            </a:endParaRPr>
          </a:p>
        </p:txBody>
      </p:sp>
      <p:pic>
        <p:nvPicPr>
          <p:cNvPr id="5" name="图片 3" descr="timg (2).jpg"/>
          <p:cNvPicPr>
            <a:picLocks noChangeAspect="1"/>
          </p:cNvPicPr>
          <p:nvPr/>
        </p:nvPicPr>
        <p:blipFill>
          <a:blip r:embed="rId3">
            <a:lum bright="10001" contrast="10000"/>
          </a:blip>
          <a:srcRect l="3593" t="7813" r="3593" b="6406"/>
          <a:stretch>
            <a:fillRect/>
          </a:stretch>
        </p:blipFill>
        <p:spPr>
          <a:xfrm>
            <a:off x="6286512" y="4465660"/>
            <a:ext cx="2357438" cy="2178050"/>
          </a:xfrm>
          <a:prstGeom prst="rect">
            <a:avLst/>
          </a:prstGeom>
          <a:noFill/>
          <a:ln w="9525">
            <a:noFill/>
          </a:ln>
        </p:spPr>
      </p:pic>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71406" y="1164924"/>
            <a:ext cx="9072594" cy="4621530"/>
          </a:xfrm>
        </p:spPr>
        <p:txBody>
          <a:bodyPr>
            <a:noAutofit/>
          </a:bodyPr>
          <a:lstStyle/>
          <a:p>
            <a:pPr marL="457200" lvl="1" indent="0">
              <a:lnSpc>
                <a:spcPct val="150000"/>
              </a:lnSpc>
              <a:buFont typeface="Wingdings" pitchFamily="2" charset="2"/>
              <a:buChar char="l"/>
            </a:pPr>
            <a:r>
              <a:rPr lang="en-US" altLang="zh-CN" dirty="0">
                <a:latin typeface="微软雅黑" panose="020B0503020204020204" pitchFamily="34" charset="-122"/>
                <a:ea typeface="微软雅黑" panose="020B0503020204020204" pitchFamily="34" charset="-122"/>
                <a:sym typeface="+mn-ea"/>
              </a:rPr>
              <a:t>24</a:t>
            </a:r>
            <a:r>
              <a:rPr lang="zh-CN" altLang="en-US" dirty="0">
                <a:latin typeface="微软雅黑" panose="020B0503020204020204" pitchFamily="34" charset="-122"/>
                <a:ea typeface="微软雅黑" panose="020B0503020204020204" pitchFamily="34" charset="-122"/>
                <a:sym typeface="+mn-ea"/>
              </a:rPr>
              <a:t>小时</a:t>
            </a:r>
            <a:r>
              <a:rPr lang="en-US" altLang="zh-CN" dirty="0">
                <a:latin typeface="微软雅黑" panose="020B0503020204020204" pitchFamily="34" charset="-122"/>
                <a:ea typeface="微软雅黑" panose="020B0503020204020204" pitchFamily="34" charset="-122"/>
                <a:sym typeface="+mn-ea"/>
              </a:rPr>
              <a:t>PH</a:t>
            </a:r>
            <a:r>
              <a:rPr lang="zh-CN" altLang="en-US" dirty="0">
                <a:latin typeface="微软雅黑" panose="020B0503020204020204" pitchFamily="34" charset="-122"/>
                <a:ea typeface="微软雅黑" panose="020B0503020204020204" pitchFamily="34" charset="-122"/>
                <a:sym typeface="+mn-ea"/>
              </a:rPr>
              <a:t>监测：</a:t>
            </a:r>
            <a:r>
              <a:rPr lang="en-US" altLang="zh-CN" dirty="0" err="1">
                <a:latin typeface="微软雅黑" panose="020B0503020204020204" pitchFamily="34" charset="-122"/>
                <a:ea typeface="微软雅黑" panose="020B0503020204020204" pitchFamily="34" charset="-122"/>
                <a:sym typeface="+mn-ea"/>
              </a:rPr>
              <a:t>DeMeester</a:t>
            </a:r>
            <a:r>
              <a:rPr lang="zh-CN" altLang="en-US" dirty="0">
                <a:latin typeface="微软雅黑" panose="020B0503020204020204" pitchFamily="34" charset="-122"/>
                <a:ea typeface="微软雅黑" panose="020B0503020204020204" pitchFamily="34" charset="-122"/>
                <a:sym typeface="+mn-ea"/>
              </a:rPr>
              <a:t>积分为</a:t>
            </a:r>
            <a:r>
              <a:rPr lang="en-US" altLang="zh-CN" dirty="0">
                <a:latin typeface="微软雅黑" panose="020B0503020204020204" pitchFamily="34" charset="-122"/>
                <a:ea typeface="微软雅黑" panose="020B0503020204020204" pitchFamily="34" charset="-122"/>
                <a:sym typeface="+mn-ea"/>
              </a:rPr>
              <a:t>43.35,</a:t>
            </a:r>
            <a:r>
              <a:rPr lang="zh-CN" altLang="en-US" dirty="0">
                <a:latin typeface="微软雅黑" panose="020B0503020204020204" pitchFamily="34" charset="-122"/>
                <a:ea typeface="微软雅黑" panose="020B0503020204020204" pitchFamily="34" charset="-122"/>
                <a:sym typeface="+mn-ea"/>
              </a:rPr>
              <a:t>接近中度</a:t>
            </a:r>
            <a:r>
              <a:rPr lang="zh-CN" altLang="en-US" dirty="0" smtClean="0">
                <a:latin typeface="微软雅黑" panose="020B0503020204020204" pitchFamily="34" charset="-122"/>
                <a:ea typeface="微软雅黑" panose="020B0503020204020204" pitchFamily="34" charset="-122"/>
                <a:sym typeface="+mn-ea"/>
              </a:rPr>
              <a:t>反流</a:t>
            </a:r>
            <a:endParaRPr lang="zh-CN" altLang="en-US"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胃镜：</a:t>
            </a:r>
            <a:r>
              <a:rPr lang="en-US" altLang="zh-CN" dirty="0">
                <a:latin typeface="微软雅黑" panose="020B0503020204020204" pitchFamily="34" charset="-122"/>
                <a:ea typeface="微软雅黑" panose="020B0503020204020204" pitchFamily="34" charset="-122"/>
                <a:sym typeface="+mn-ea"/>
              </a:rPr>
              <a:t>RE(LA-D)</a:t>
            </a:r>
            <a:r>
              <a:rPr lang="zh-CN" altLang="en-US" dirty="0">
                <a:latin typeface="微软雅黑" panose="020B0503020204020204" pitchFamily="34" charset="-122"/>
                <a:ea typeface="微软雅黑" panose="020B0503020204020204" pitchFamily="34" charset="-122"/>
                <a:sym typeface="+mn-ea"/>
              </a:rPr>
              <a:t> </a:t>
            </a:r>
            <a:r>
              <a:rPr lang="zh-CN" altLang="en-US" dirty="0" smtClean="0">
                <a:latin typeface="微软雅黑" panose="020B0503020204020204" pitchFamily="34" charset="-122"/>
                <a:ea typeface="微软雅黑" panose="020B0503020204020204" pitchFamily="34" charset="-122"/>
                <a:sym typeface="+mn-ea"/>
              </a:rPr>
              <a:t> </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None/>
            </a:pPr>
            <a:r>
              <a:rPr lang="zh-CN" altLang="en-US" dirty="0">
                <a:latin typeface="微软雅黑" panose="020B0503020204020204" pitchFamily="34" charset="-122"/>
                <a:ea typeface="微软雅黑" panose="020B0503020204020204" pitchFamily="34" charset="-122"/>
                <a:sym typeface="+mn-ea"/>
              </a:rPr>
              <a:t>  </a:t>
            </a: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病例分享</a:t>
            </a:r>
            <a:endParaRPr lang="en-US" altLang="zh-CN" sz="2000" b="1" dirty="0">
              <a:latin typeface="微软雅黑" panose="020B0503020204020204" pitchFamily="34" charset="-122"/>
              <a:ea typeface="微软雅黑" panose="020B0503020204020204" pitchFamily="34" charset="-122"/>
            </a:endParaRPr>
          </a:p>
        </p:txBody>
      </p:sp>
      <p:pic>
        <p:nvPicPr>
          <p:cNvPr id="5" name="图片 3" descr="http://case.medlive.cn/uploadfile/20131129/13857044259508.jpg"/>
          <p:cNvPicPr>
            <a:picLocks noChangeAspect="1"/>
          </p:cNvPicPr>
          <p:nvPr/>
        </p:nvPicPr>
        <p:blipFill>
          <a:blip r:embed="rId3"/>
          <a:srcRect r="49160" b="21762"/>
          <a:stretch>
            <a:fillRect/>
          </a:stretch>
        </p:blipFill>
        <p:spPr>
          <a:xfrm>
            <a:off x="1500187" y="3286124"/>
            <a:ext cx="2786061" cy="2643188"/>
          </a:xfrm>
          <a:prstGeom prst="rect">
            <a:avLst/>
          </a:prstGeom>
          <a:ln>
            <a:noFill/>
          </a:ln>
          <a:effectLst>
            <a:outerShdw blurRad="292100" dist="139700" dir="2700000" algn="tl" rotWithShape="0">
              <a:srgbClr val="333333">
                <a:alpha val="65000"/>
              </a:srgbClr>
            </a:outerShdw>
          </a:effectLst>
        </p:spPr>
      </p:pic>
      <p:pic>
        <p:nvPicPr>
          <p:cNvPr id="7" name="图片 3" descr="http://case.medlive.cn/uploadfile/20131129/13857044259508.jpg"/>
          <p:cNvPicPr>
            <a:picLocks noChangeAspect="1"/>
          </p:cNvPicPr>
          <p:nvPr/>
        </p:nvPicPr>
        <p:blipFill>
          <a:blip r:embed="rId3"/>
          <a:srcRect l="50840" b="21762"/>
          <a:stretch>
            <a:fillRect/>
          </a:stretch>
        </p:blipFill>
        <p:spPr>
          <a:xfrm>
            <a:off x="4806990" y="3286124"/>
            <a:ext cx="2693968" cy="2643188"/>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病例分享</a:t>
            </a:r>
            <a:endParaRPr lang="en-US" altLang="zh-CN" sz="2000" b="1" dirty="0">
              <a:latin typeface="微软雅黑" panose="020B0503020204020204" pitchFamily="34" charset="-122"/>
              <a:ea typeface="微软雅黑" panose="020B0503020204020204" pitchFamily="34" charset="-122"/>
            </a:endParaRPr>
          </a:p>
        </p:txBody>
      </p:sp>
      <p:pic>
        <p:nvPicPr>
          <p:cNvPr id="8" name="图片 3" descr="胃食管反流病所致食管外疾病的诊疗进展_页面_2.jpg"/>
          <p:cNvPicPr>
            <a:picLocks noChangeAspect="1"/>
          </p:cNvPicPr>
          <p:nvPr/>
        </p:nvPicPr>
        <p:blipFill>
          <a:blip r:embed="rId3"/>
          <a:srcRect l="5355" t="18741" r="48235" b="57235"/>
          <a:stretch>
            <a:fillRect/>
          </a:stretch>
        </p:blipFill>
        <p:spPr>
          <a:xfrm>
            <a:off x="4714876" y="3500438"/>
            <a:ext cx="4357716" cy="2928934"/>
          </a:xfrm>
          <a:prstGeom prst="rect">
            <a:avLst/>
          </a:prstGeom>
          <a:noFill/>
          <a:ln w="9525">
            <a:noFill/>
          </a:ln>
        </p:spPr>
      </p:pic>
      <p:sp>
        <p:nvSpPr>
          <p:cNvPr id="9" name="圆角矩形 8"/>
          <p:cNvSpPr/>
          <p:nvPr/>
        </p:nvSpPr>
        <p:spPr>
          <a:xfrm>
            <a:off x="4930709" y="4232673"/>
            <a:ext cx="3927571" cy="1553782"/>
          </a:xfrm>
          <a:prstGeom prst="roundRect">
            <a:avLst/>
          </a:prstGeom>
          <a:noFill/>
          <a:ln w="38100" cap="rnd" cmpd="tri">
            <a:solidFill>
              <a:srgbClr val="FF0000"/>
            </a:solidFill>
            <a:bevel/>
          </a:ln>
          <a:effectLst>
            <a:glow>
              <a:schemeClr val="accent1">
                <a:alpha val="0"/>
              </a:schemeClr>
            </a:glow>
            <a:outerShdw blurRad="50800" dist="38100" dir="5400000" algn="t" rotWithShape="0">
              <a:prstClr val="black">
                <a:alpha val="40000"/>
              </a:prstClr>
            </a:outerShdw>
            <a:softEdge rad="1270000"/>
          </a:effectLst>
          <a:scene3d>
            <a:camera prst="obliqueTopRight"/>
            <a:lightRig rig="threePt" dir="t"/>
          </a:scene3d>
          <a:sp3d>
            <a:bevelT/>
            <a:bevelB/>
          </a:sp3d>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3200" b="0" i="0" u="none" strike="noStrike" kern="1200" cap="none" spc="0" normalizeH="0" baseline="0" noProof="0" dirty="0">
              <a:ln>
                <a:noFill/>
              </a:ln>
              <a:solidFill>
                <a:schemeClr val="lt1"/>
              </a:solidFill>
              <a:effectLst/>
              <a:uLnTx/>
              <a:uFillTx/>
              <a:latin typeface="+mn-lt"/>
              <a:ea typeface="+mn-ea"/>
              <a:cs typeface="+mn-cs"/>
            </a:endParaRPr>
          </a:p>
        </p:txBody>
      </p:sp>
      <p:pic>
        <p:nvPicPr>
          <p:cNvPr id="1026" name="Picture 2"/>
          <p:cNvPicPr>
            <a:picLocks noChangeAspect="1" noChangeArrowheads="1"/>
          </p:cNvPicPr>
          <p:nvPr/>
        </p:nvPicPr>
        <p:blipFill>
          <a:blip r:embed="rId4">
            <a:grayscl/>
          </a:blip>
          <a:srcRect/>
          <a:stretch>
            <a:fillRect/>
          </a:stretch>
        </p:blipFill>
        <p:spPr bwMode="auto">
          <a:xfrm>
            <a:off x="5072066" y="1285860"/>
            <a:ext cx="3857619" cy="1866711"/>
          </a:xfrm>
          <a:prstGeom prst="rect">
            <a:avLst/>
          </a:prstGeom>
          <a:noFill/>
          <a:ln w="9525">
            <a:noFill/>
            <a:miter lim="800000"/>
            <a:headEnd/>
            <a:tailEnd/>
          </a:ln>
          <a:effectLst/>
        </p:spPr>
      </p:pic>
      <p:sp>
        <p:nvSpPr>
          <p:cNvPr id="1048620" name="内容占位符 2"/>
          <p:cNvSpPr>
            <a:spLocks noGrp="1"/>
          </p:cNvSpPr>
          <p:nvPr>
            <p:ph idx="1"/>
          </p:nvPr>
        </p:nvSpPr>
        <p:spPr>
          <a:xfrm>
            <a:off x="0" y="928670"/>
            <a:ext cx="5072066" cy="4764406"/>
          </a:xfrm>
        </p:spPr>
        <p:txBody>
          <a:bodyPr>
            <a:no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诊断：反流性食管炎（</a:t>
            </a:r>
            <a:r>
              <a:rPr lang="en-US" altLang="zh-CN" dirty="0">
                <a:latin typeface="微软雅黑" panose="020B0503020204020204" pitchFamily="34" charset="-122"/>
                <a:ea typeface="微软雅黑" panose="020B0503020204020204" pitchFamily="34" charset="-122"/>
                <a:sym typeface="+mn-ea"/>
              </a:rPr>
              <a:t>LA-D</a:t>
            </a:r>
            <a:r>
              <a:rPr lang="zh-CN" altLang="en-US" dirty="0">
                <a:latin typeface="微软雅黑" panose="020B0503020204020204" pitchFamily="34" charset="-122"/>
                <a:ea typeface="微软雅黑" panose="020B0503020204020204" pitchFamily="34" charset="-122"/>
                <a:sym typeface="+mn-ea"/>
              </a:rPr>
              <a:t>）</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 加用雷贝拉唑</a:t>
            </a:r>
            <a:r>
              <a:rPr lang="en-US" altLang="zh-CN" dirty="0">
                <a:latin typeface="微软雅黑" panose="020B0503020204020204" pitchFamily="34" charset="-122"/>
                <a:ea typeface="微软雅黑" panose="020B0503020204020204" pitchFamily="34" charset="-122"/>
                <a:sym typeface="+mn-ea"/>
              </a:rPr>
              <a:t>20mg bid</a:t>
            </a:r>
            <a:r>
              <a:rPr lang="zh-CN" altLang="en-US" dirty="0">
                <a:latin typeface="微软雅黑" panose="020B0503020204020204" pitchFamily="34" charset="-122"/>
                <a:ea typeface="微软雅黑" panose="020B0503020204020204" pitchFamily="34" charset="-122"/>
                <a:sym typeface="+mn-ea"/>
              </a:rPr>
              <a:t>治疗</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 症状明显缓解</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注意事项：</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00000"/>
              </a:lnSpc>
              <a:buNone/>
            </a:pPr>
            <a:r>
              <a:rPr lang="en-US" altLang="zh-CN" sz="2000" dirty="0">
                <a:latin typeface="微软雅黑" panose="020B0503020204020204" pitchFamily="34" charset="-122"/>
                <a:ea typeface="微软雅黑" panose="020B0503020204020204" pitchFamily="34" charset="-122"/>
                <a:sym typeface="+mn-ea"/>
              </a:rPr>
              <a:t>GERD</a:t>
            </a:r>
            <a:r>
              <a:rPr lang="zh-CN" altLang="en-US" sz="2000" dirty="0">
                <a:latin typeface="微软雅黑" panose="020B0503020204020204" pitchFamily="34" charset="-122"/>
                <a:ea typeface="微软雅黑" panose="020B0503020204020204" pitchFamily="34" charset="-122"/>
                <a:sym typeface="+mn-ea"/>
              </a:rPr>
              <a:t>引发冠心病心绞痛发作</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甚至心肌梗死发生的情况也有文献报道。</a:t>
            </a:r>
          </a:p>
          <a:p>
            <a:pPr marL="457200" lvl="1" indent="0">
              <a:lnSpc>
                <a:spcPct val="100000"/>
              </a:lnSpc>
              <a:buNone/>
            </a:pPr>
            <a:r>
              <a:rPr lang="zh-CN" altLang="en-US" sz="2000" dirty="0">
                <a:latin typeface="微软雅黑" panose="020B0503020204020204" pitchFamily="34" charset="-122"/>
                <a:ea typeface="微软雅黑" panose="020B0503020204020204" pitchFamily="34" charset="-122"/>
                <a:sym typeface="+mn-ea"/>
              </a:rPr>
              <a:t>心源性胸痛和食管源性胸痛也可同时发生。</a:t>
            </a:r>
          </a:p>
          <a:p>
            <a:pPr>
              <a:lnSpc>
                <a:spcPct val="100000"/>
              </a:lnSpc>
              <a:buFont typeface="Wingdings" pitchFamily="2" charset="2"/>
              <a:buChar char="l"/>
            </a:pPr>
            <a:endParaRPr lang="zh-CN" altLang="en-US" sz="2400" dirty="0"/>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概要</a:t>
            </a:r>
          </a:p>
        </p:txBody>
      </p:sp>
      <p:sp>
        <p:nvSpPr>
          <p:cNvPr id="1048618" name="内容占位符 2"/>
          <p:cNvSpPr>
            <a:spLocks noGrp="1"/>
          </p:cNvSpPr>
          <p:nvPr>
            <p:ph idx="1"/>
          </p:nvPr>
        </p:nvSpPr>
        <p:spPr>
          <a:xfrm>
            <a:off x="428596" y="1357298"/>
            <a:ext cx="7886700" cy="4621459"/>
          </a:xfrm>
        </p:spPr>
        <p:txBody>
          <a:bodyPr>
            <a:norm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常见消化系统疾病的诊疗</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消化性溃疡</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胃食管反流病</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a:t>
            </a:r>
            <a:r>
              <a:rPr lang="zh-CN" altLang="en-US" sz="2000" dirty="0">
                <a:solidFill>
                  <a:srgbClr val="FF0000"/>
                </a:solidFill>
                <a:latin typeface="微软雅黑" panose="020B0503020204020204" pitchFamily="34" charset="-122"/>
                <a:ea typeface="微软雅黑" panose="020B0503020204020204" pitchFamily="34" charset="-122"/>
                <a:sym typeface="+mn-ea"/>
              </a:rPr>
              <a:t>肠易激综合征</a:t>
            </a:r>
          </a:p>
          <a:p>
            <a:pPr marL="457200" lvl="1" indent="0">
              <a:lnSpc>
                <a:spcPct val="150000"/>
              </a:lnSpc>
              <a:buClrTx/>
              <a:buSzTx/>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可能出现的特殊用法或超说明书用法</a:t>
            </a:r>
          </a:p>
          <a:p>
            <a:pPr marL="457200" lvl="1" indent="0">
              <a:lnSpc>
                <a:spcPct val="150000"/>
              </a:lnSpc>
              <a:buClrTx/>
              <a:buSzTx/>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医师对于药学服务的需求</a:t>
            </a:r>
          </a:p>
        </p:txBody>
      </p:sp>
      <p:pic>
        <p:nvPicPr>
          <p:cNvPr id="5" name="图片 4" descr="u=2926225461,1384432416&amp;fm=26&amp;gp=0.jpg"/>
          <p:cNvPicPr>
            <a:picLocks noChangeAspect="1"/>
          </p:cNvPicPr>
          <p:nvPr/>
        </p:nvPicPr>
        <p:blipFill>
          <a:blip r:embed="rId3"/>
          <a:stretch>
            <a:fillRect/>
          </a:stretch>
        </p:blipFill>
        <p:spPr>
          <a:xfrm>
            <a:off x="6357950" y="3949320"/>
            <a:ext cx="2500298" cy="2908680"/>
          </a:xfrm>
          <a:prstGeom prst="rect">
            <a:avLst/>
          </a:prstGeom>
        </p:spPr>
      </p:pic>
      <p:sp>
        <p:nvSpPr>
          <p:cNvPr id="6" name="圆角矩形 5"/>
          <p:cNvSpPr/>
          <p:nvPr/>
        </p:nvSpPr>
        <p:spPr>
          <a:xfrm>
            <a:off x="8643966" y="5000636"/>
            <a:ext cx="285752" cy="5000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8572528" y="5143512"/>
            <a:ext cx="285752" cy="5000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8643966" y="5072074"/>
            <a:ext cx="285752" cy="50006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肠易激综合征（</a:t>
            </a:r>
            <a:r>
              <a:rPr lang="en-US" altLang="zh-CN" sz="2400" b="1" dirty="0">
                <a:latin typeface="微软雅黑" panose="020B0503020204020204" pitchFamily="34" charset="-122"/>
                <a:ea typeface="微软雅黑" panose="020B0503020204020204" pitchFamily="34" charset="-122"/>
              </a:rPr>
              <a:t>Irritable Bowel Syndrome</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IBS</a:t>
            </a:r>
            <a:r>
              <a:rPr lang="zh-CN" altLang="en-US" sz="24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p:txBody>
      </p:sp>
      <p:sp>
        <p:nvSpPr>
          <p:cNvPr id="1048620" name="内容占位符 2"/>
          <p:cNvSpPr>
            <a:spLocks noGrp="1"/>
          </p:cNvSpPr>
          <p:nvPr>
            <p:ph idx="1"/>
          </p:nvPr>
        </p:nvSpPr>
        <p:spPr>
          <a:xfrm>
            <a:off x="395960" y="1000108"/>
            <a:ext cx="9533890" cy="4621530"/>
          </a:xfrm>
        </p:spPr>
        <p:txBody>
          <a:bodyPr>
            <a:normAutofit fontScale="97500"/>
          </a:bodyPr>
          <a:lstStyle/>
          <a:p>
            <a:pPr marL="0" indent="0">
              <a:lnSpc>
                <a:spcPct val="150000"/>
              </a:lnSpc>
              <a:buNone/>
            </a:pPr>
            <a:endParaRPr lang="en-US" altLang="zh-CN" sz="2400" dirty="0">
              <a:latin typeface="微软雅黑" pitchFamily="34" charset="-122"/>
              <a:ea typeface="微软雅黑" pitchFamily="34" charset="-122"/>
            </a:endParaRPr>
          </a:p>
          <a:p>
            <a:pPr marL="457200" lvl="1" indent="0">
              <a:lnSpc>
                <a:spcPct val="150000"/>
              </a:lnSpc>
              <a:buNone/>
            </a:pPr>
            <a:r>
              <a:rPr lang="zh-CN" altLang="en-US" sz="2700" dirty="0">
                <a:latin typeface="微软雅黑" panose="020B0503020204020204" pitchFamily="34" charset="-122"/>
                <a:ea typeface="微软雅黑" panose="020B0503020204020204" pitchFamily="34" charset="-122"/>
                <a:sym typeface="+mn-ea"/>
              </a:rPr>
              <a:t>最新指南：</a:t>
            </a:r>
          </a:p>
          <a:p>
            <a:pPr marL="457200" lvl="1" indent="0">
              <a:lnSpc>
                <a:spcPct val="150000"/>
              </a:lnSpc>
              <a:buFont typeface="Wingdings" pitchFamily="2" charset="2"/>
              <a:buChar char="l"/>
            </a:pPr>
            <a:r>
              <a:rPr lang="zh-CN" altLang="en-US" sz="2500" dirty="0">
                <a:latin typeface="微软雅黑" panose="020B0503020204020204" pitchFamily="34" charset="-122"/>
                <a:ea typeface="微软雅黑" panose="020B0503020204020204" pitchFamily="34" charset="-122"/>
                <a:sym typeface="+mn-ea"/>
              </a:rPr>
              <a:t>中国肠易激综合征专家共识意见（</a:t>
            </a:r>
            <a:r>
              <a:rPr lang="en-US" altLang="zh-CN" sz="2500" dirty="0">
                <a:latin typeface="微软雅黑" panose="020B0503020204020204" pitchFamily="34" charset="-122"/>
                <a:ea typeface="微软雅黑" panose="020B0503020204020204" pitchFamily="34" charset="-122"/>
                <a:sym typeface="+mn-ea"/>
              </a:rPr>
              <a:t>2015</a:t>
            </a:r>
            <a:r>
              <a:rPr lang="zh-CN" altLang="en-US" sz="2500" dirty="0">
                <a:latin typeface="微软雅黑" panose="020B0503020204020204" pitchFamily="34" charset="-122"/>
                <a:ea typeface="微软雅黑" panose="020B0503020204020204" pitchFamily="34" charset="-122"/>
                <a:sym typeface="+mn-ea"/>
              </a:rPr>
              <a:t>年，上海）</a:t>
            </a:r>
          </a:p>
          <a:p>
            <a:pPr marL="457200" lvl="1" indent="0">
              <a:lnSpc>
                <a:spcPct val="150000"/>
              </a:lnSpc>
              <a:buFont typeface="Wingdings" pitchFamily="2" charset="2"/>
              <a:buChar char="l"/>
            </a:pPr>
            <a:r>
              <a:rPr lang="zh-CN" altLang="en-US" sz="2500" dirty="0">
                <a:latin typeface="微软雅黑" panose="020B0503020204020204" pitchFamily="34" charset="-122"/>
                <a:ea typeface="微软雅黑" panose="020B0503020204020204" pitchFamily="34" charset="-122"/>
                <a:sym typeface="+mn-ea"/>
              </a:rPr>
              <a:t>罗马</a:t>
            </a:r>
            <a:r>
              <a:rPr lang="en-US" altLang="zh-CN" sz="2500" dirty="0">
                <a:latin typeface="微软雅黑" panose="020B0503020204020204" pitchFamily="34" charset="-122"/>
                <a:ea typeface="微软雅黑" panose="020B0503020204020204" pitchFamily="34" charset="-122"/>
                <a:sym typeface="+mn-ea"/>
              </a:rPr>
              <a:t>IV </a:t>
            </a:r>
            <a:r>
              <a:rPr lang="en-US" altLang="zh-CN" sz="2500" dirty="0" err="1">
                <a:latin typeface="微软雅黑" panose="020B0503020204020204" pitchFamily="34" charset="-122"/>
                <a:ea typeface="微软雅黑" panose="020B0503020204020204" pitchFamily="34" charset="-122"/>
                <a:sym typeface="+mn-ea"/>
              </a:rPr>
              <a:t>功能性胃肠病</a:t>
            </a:r>
            <a:r>
              <a:rPr lang="zh-CN" altLang="en-US" sz="2500" dirty="0">
                <a:latin typeface="微软雅黑" panose="020B0503020204020204" pitchFamily="34" charset="-122"/>
                <a:ea typeface="微软雅黑" panose="020B0503020204020204" pitchFamily="34" charset="-122"/>
                <a:sym typeface="+mn-ea"/>
              </a:rPr>
              <a:t>诊治共识（</a:t>
            </a:r>
            <a:r>
              <a:rPr lang="en-US" altLang="zh-CN" sz="2500" dirty="0">
                <a:latin typeface="微软雅黑" panose="020B0503020204020204" pitchFamily="34" charset="-122"/>
                <a:ea typeface="微软雅黑" panose="020B0503020204020204" pitchFamily="34" charset="-122"/>
                <a:sym typeface="+mn-ea"/>
              </a:rPr>
              <a:t>2016</a:t>
            </a:r>
            <a:r>
              <a:rPr lang="zh-CN" altLang="en-US" sz="2500" dirty="0">
                <a:latin typeface="微软雅黑" panose="020B0503020204020204" pitchFamily="34" charset="-122"/>
                <a:ea typeface="微软雅黑" panose="020B0503020204020204" pitchFamily="34" charset="-122"/>
                <a:sym typeface="+mn-ea"/>
              </a:rPr>
              <a:t>年，美国）</a:t>
            </a:r>
          </a:p>
          <a:p>
            <a:pPr marL="457200" lvl="1" indent="0">
              <a:lnSpc>
                <a:spcPct val="150000"/>
              </a:lnSpc>
              <a:buFont typeface="Wingdings" pitchFamily="2" charset="2"/>
              <a:buChar char="l"/>
            </a:pPr>
            <a:r>
              <a:rPr lang="zh-CN" altLang="en-US" sz="2500" dirty="0">
                <a:latin typeface="微软雅黑" panose="020B0503020204020204" pitchFamily="34" charset="-122"/>
                <a:ea typeface="微软雅黑" panose="020B0503020204020204" pitchFamily="34" charset="-122"/>
                <a:sym typeface="+mn-ea"/>
              </a:rPr>
              <a:t>肠易激综合征治疗共识意见（</a:t>
            </a:r>
            <a:r>
              <a:rPr lang="en-US" altLang="zh-CN" sz="2500" dirty="0">
                <a:latin typeface="微软雅黑" panose="020B0503020204020204" pitchFamily="34" charset="-122"/>
                <a:ea typeface="微软雅黑" panose="020B0503020204020204" pitchFamily="34" charset="-122"/>
                <a:sym typeface="+mn-ea"/>
              </a:rPr>
              <a:t>2018</a:t>
            </a:r>
            <a:r>
              <a:rPr lang="zh-CN" altLang="en-US" sz="2500" dirty="0">
                <a:latin typeface="微软雅黑" panose="020B0503020204020204" pitchFamily="34" charset="-122"/>
                <a:ea typeface="微软雅黑" panose="020B0503020204020204" pitchFamily="34" charset="-122"/>
                <a:sym typeface="+mn-ea"/>
              </a:rPr>
              <a:t>年，美国）</a:t>
            </a:r>
            <a:r>
              <a:rPr dirty="0">
                <a:latin typeface="微软雅黑" pitchFamily="34" charset="-122"/>
                <a:ea typeface="微软雅黑" pitchFamily="34" charset="-122"/>
              </a:rPr>
              <a:t/>
            </a:r>
            <a:br>
              <a:rPr dirty="0">
                <a:latin typeface="微软雅黑" pitchFamily="34" charset="-122"/>
                <a:ea typeface="微软雅黑" pitchFamily="34" charset="-122"/>
              </a:rPr>
            </a:br>
            <a:r>
              <a:rPr dirty="0">
                <a:latin typeface="微软雅黑" pitchFamily="34" charset="-122"/>
                <a:ea typeface="微软雅黑" pitchFamily="34" charset="-122"/>
              </a:rPr>
              <a:t/>
            </a:r>
            <a:br>
              <a:rPr dirty="0">
                <a:latin typeface="微软雅黑" pitchFamily="34" charset="-122"/>
                <a:ea typeface="微软雅黑" pitchFamily="34" charset="-122"/>
              </a:rPr>
            </a:br>
            <a:endParaRPr dirty="0">
              <a:latin typeface="微软雅黑" pitchFamily="34" charset="-122"/>
              <a:ea typeface="微软雅黑" pitchFamily="34" charset="-122"/>
            </a:endParaRPr>
          </a:p>
          <a:p>
            <a:pPr marL="457200" lvl="1" indent="0">
              <a:lnSpc>
                <a:spcPct val="150000"/>
              </a:lnSpc>
              <a:buNone/>
            </a:pPr>
            <a:endParaRPr lang="zh-CN" altLang="en-US" dirty="0">
              <a:latin typeface="微软雅黑" pitchFamily="34" charset="-122"/>
              <a:ea typeface="微软雅黑" pitchFamily="34" charset="-122"/>
            </a:endParaRPr>
          </a:p>
          <a:p>
            <a:pPr>
              <a:lnSpc>
                <a:spcPct val="150000"/>
              </a:lnSpc>
            </a:pPr>
            <a:endParaRPr lang="zh-CN" altLang="en-US" dirty="0">
              <a:latin typeface="微软雅黑" pitchFamily="34" charset="-122"/>
              <a:ea typeface="微软雅黑" pitchFamily="34" charset="-122"/>
            </a:endParaRPr>
          </a:p>
        </p:txBody>
      </p:sp>
      <p:pic>
        <p:nvPicPr>
          <p:cNvPr id="5" name="图片 4" descr="timg (6).jpg"/>
          <p:cNvPicPr>
            <a:picLocks noChangeAspect="1"/>
          </p:cNvPicPr>
          <p:nvPr/>
        </p:nvPicPr>
        <p:blipFill>
          <a:blip r:embed="rId3"/>
          <a:stretch>
            <a:fillRect/>
          </a:stretch>
        </p:blipFill>
        <p:spPr>
          <a:xfrm>
            <a:off x="6500826" y="4000504"/>
            <a:ext cx="2286000" cy="2286000"/>
          </a:xfrm>
          <a:prstGeom prst="rect">
            <a:avLst/>
          </a:prstGeom>
          <a:noFill/>
          <a:ln w="9525">
            <a:noFill/>
          </a:ln>
        </p:spPr>
      </p:pic>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肠易激综合征（</a:t>
            </a:r>
            <a:r>
              <a:rPr lang="en-US" altLang="zh-CN" sz="2400" b="1" dirty="0">
                <a:latin typeface="微软雅黑" panose="020B0503020204020204" pitchFamily="34" charset="-122"/>
                <a:ea typeface="微软雅黑" panose="020B0503020204020204" pitchFamily="34" charset="-122"/>
              </a:rPr>
              <a:t>Irritable Bowel Syndrome</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IBS</a:t>
            </a:r>
            <a:r>
              <a:rPr lang="zh-CN" altLang="en-US" sz="24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544607" y="3000372"/>
            <a:ext cx="3170797" cy="3573544"/>
            <a:chOff x="5357818" y="3000372"/>
            <a:chExt cx="3170797" cy="3573544"/>
          </a:xfrm>
        </p:grpSpPr>
        <p:pic>
          <p:nvPicPr>
            <p:cNvPr id="9" name="图片 8" descr="u=2926225461,1384432416&amp;fm=26&amp;gp=0.jpg"/>
            <p:cNvPicPr>
              <a:picLocks noChangeAspect="1"/>
            </p:cNvPicPr>
            <p:nvPr/>
          </p:nvPicPr>
          <p:blipFill>
            <a:blip r:embed="rId3"/>
            <a:stretch>
              <a:fillRect/>
            </a:stretch>
          </p:blipFill>
          <p:spPr>
            <a:xfrm>
              <a:off x="5357818" y="3000372"/>
              <a:ext cx="3071814" cy="3573544"/>
            </a:xfrm>
            <a:prstGeom prst="rect">
              <a:avLst/>
            </a:prstGeom>
          </p:spPr>
        </p:pic>
        <p:sp>
          <p:nvSpPr>
            <p:cNvPr id="10" name="圆角矩形 9"/>
            <p:cNvSpPr/>
            <p:nvPr/>
          </p:nvSpPr>
          <p:spPr>
            <a:xfrm rot="780000">
              <a:off x="8099987" y="4429132"/>
              <a:ext cx="428628" cy="9286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643702" y="3500438"/>
            <a:ext cx="2214578" cy="2859164"/>
            <a:chOff x="5357818" y="3000372"/>
            <a:chExt cx="3170797" cy="3573544"/>
          </a:xfrm>
        </p:grpSpPr>
        <p:pic>
          <p:nvPicPr>
            <p:cNvPr id="12" name="图片 11" descr="u=2926225461,1384432416&amp;fm=26&amp;gp=0.jpg"/>
            <p:cNvPicPr>
              <a:picLocks noChangeAspect="1"/>
            </p:cNvPicPr>
            <p:nvPr/>
          </p:nvPicPr>
          <p:blipFill>
            <a:blip r:embed="rId3"/>
            <a:stretch>
              <a:fillRect/>
            </a:stretch>
          </p:blipFill>
          <p:spPr>
            <a:xfrm>
              <a:off x="5357818" y="3000372"/>
              <a:ext cx="3071814" cy="3573544"/>
            </a:xfrm>
            <a:prstGeom prst="rect">
              <a:avLst/>
            </a:prstGeom>
          </p:spPr>
        </p:pic>
        <p:sp>
          <p:nvSpPr>
            <p:cNvPr id="13" name="圆角矩形 12"/>
            <p:cNvSpPr/>
            <p:nvPr/>
          </p:nvSpPr>
          <p:spPr>
            <a:xfrm rot="780000">
              <a:off x="8099987" y="4429132"/>
              <a:ext cx="428628" cy="9286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48620" name="内容占位符 2"/>
          <p:cNvSpPr>
            <a:spLocks noGrp="1"/>
          </p:cNvSpPr>
          <p:nvPr>
            <p:ph idx="1"/>
          </p:nvPr>
        </p:nvSpPr>
        <p:spPr>
          <a:xfrm>
            <a:off x="219710" y="1118235"/>
            <a:ext cx="8567132" cy="4621530"/>
          </a:xfrm>
        </p:spPr>
        <p:txBody>
          <a:bodyPr>
            <a:norm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定义：肠易激综合征（</a:t>
            </a:r>
            <a:r>
              <a:rPr lang="en-US" altLang="zh-CN" dirty="0">
                <a:latin typeface="微软雅黑" panose="020B0503020204020204" pitchFamily="34" charset="-122"/>
                <a:ea typeface="微软雅黑" panose="020B0503020204020204" pitchFamily="34" charset="-122"/>
                <a:sym typeface="+mn-ea"/>
              </a:rPr>
              <a:t>Irritable Bowel Syndrome, IBS</a:t>
            </a:r>
            <a:r>
              <a:rPr lang="zh-CN" altLang="en-US" dirty="0">
                <a:latin typeface="微软雅黑" panose="020B0503020204020204" pitchFamily="34" charset="-122"/>
                <a:ea typeface="微软雅黑" panose="020B0503020204020204" pitchFamily="34" charset="-122"/>
                <a:sym typeface="+mn-ea"/>
              </a:rPr>
              <a:t>）</a:t>
            </a:r>
          </a:p>
          <a:p>
            <a:pPr marL="457200" lvl="1" indent="0">
              <a:lnSpc>
                <a:spcPct val="150000"/>
              </a:lnSpc>
              <a:buNone/>
            </a:pPr>
            <a:r>
              <a:rPr lang="zh-CN" altLang="en-US" dirty="0">
                <a:latin typeface="微软雅黑" panose="020B0503020204020204" pitchFamily="34" charset="-122"/>
                <a:ea typeface="微软雅黑" panose="020B0503020204020204" pitchFamily="34" charset="-122"/>
                <a:sym typeface="+mn-ea"/>
              </a:rPr>
              <a:t>是一种</a:t>
            </a:r>
            <a:r>
              <a:rPr lang="zh-CN" altLang="en-US" b="1" dirty="0">
                <a:latin typeface="微软雅黑" panose="020B0503020204020204" pitchFamily="34" charset="-122"/>
                <a:ea typeface="微软雅黑" panose="020B0503020204020204" pitchFamily="34" charset="-122"/>
                <a:sym typeface="+mn-ea"/>
              </a:rPr>
              <a:t>功能性肠病</a:t>
            </a:r>
            <a:r>
              <a:rPr lang="zh-CN" altLang="en-US" dirty="0">
                <a:latin typeface="微软雅黑" panose="020B0503020204020204" pitchFamily="34" charset="-122"/>
                <a:ea typeface="微软雅黑" panose="020B0503020204020204" pitchFamily="34" charset="-122"/>
                <a:sym typeface="+mn-ea"/>
              </a:rPr>
              <a:t>，以</a:t>
            </a:r>
            <a:r>
              <a:rPr lang="zh-CN" altLang="en-US" b="1" dirty="0">
                <a:latin typeface="微软雅黑" panose="020B0503020204020204" pitchFamily="34" charset="-122"/>
                <a:ea typeface="微软雅黑" panose="020B0503020204020204" pitchFamily="34" charset="-122"/>
                <a:sym typeface="+mn-ea"/>
              </a:rPr>
              <a:t>腹痛</a:t>
            </a:r>
            <a:r>
              <a:rPr lang="zh-CN" altLang="en-US" dirty="0">
                <a:latin typeface="微软雅黑" panose="020B0503020204020204" pitchFamily="34" charset="-122"/>
                <a:ea typeface="微软雅黑" panose="020B0503020204020204" pitchFamily="34" charset="-122"/>
                <a:sym typeface="+mn-ea"/>
              </a:rPr>
              <a:t>为主要症状，</a:t>
            </a:r>
            <a:r>
              <a:rPr lang="zh-CN" altLang="en-US" b="1" dirty="0">
                <a:latin typeface="微软雅黑" panose="020B0503020204020204" pitchFamily="34" charset="-122"/>
                <a:ea typeface="微软雅黑" panose="020B0503020204020204" pitchFamily="34" charset="-122"/>
                <a:sym typeface="+mn-ea"/>
              </a:rPr>
              <a:t>排便后症状多改善</a:t>
            </a:r>
            <a:r>
              <a:rPr lang="zh-CN" altLang="en-US" dirty="0">
                <a:latin typeface="微软雅黑" panose="020B0503020204020204" pitchFamily="34" charset="-122"/>
                <a:ea typeface="微软雅黑" panose="020B0503020204020204" pitchFamily="34" charset="-122"/>
                <a:sym typeface="+mn-ea"/>
              </a:rPr>
              <a:t>，常伴有</a:t>
            </a:r>
            <a:r>
              <a:rPr lang="zh-CN" altLang="en-US" b="1" dirty="0">
                <a:latin typeface="微软雅黑" panose="020B0503020204020204" pitchFamily="34" charset="-122"/>
                <a:ea typeface="微软雅黑" panose="020B0503020204020204" pitchFamily="34" charset="-122"/>
                <a:sym typeface="+mn-ea"/>
              </a:rPr>
              <a:t>排便习惯（频率和</a:t>
            </a:r>
            <a:r>
              <a:rPr lang="en-US" altLang="zh-CN" b="1" dirty="0">
                <a:latin typeface="微软雅黑" panose="020B0503020204020204" pitchFamily="34" charset="-122"/>
                <a:ea typeface="微软雅黑" panose="020B0503020204020204" pitchFamily="34" charset="-122"/>
                <a:sym typeface="+mn-ea"/>
              </a:rPr>
              <a:t>/</a:t>
            </a:r>
            <a:r>
              <a:rPr lang="zh-CN" altLang="en-US" b="1" dirty="0">
                <a:latin typeface="微软雅黑" panose="020B0503020204020204" pitchFamily="34" charset="-122"/>
                <a:ea typeface="微软雅黑" panose="020B0503020204020204" pitchFamily="34" charset="-122"/>
                <a:sym typeface="+mn-ea"/>
              </a:rPr>
              <a:t>或性状）的改变</a:t>
            </a:r>
            <a:r>
              <a:rPr lang="zh-CN" altLang="en-US" dirty="0">
                <a:latin typeface="微软雅黑" panose="020B0503020204020204" pitchFamily="34" charset="-122"/>
                <a:ea typeface="微软雅黑" panose="020B0503020204020204" pitchFamily="34" charset="-122"/>
                <a:sym typeface="+mn-ea"/>
              </a:rPr>
              <a:t>，缺乏临床常规检查可发现的能解释这些症状的器质性病变。</a:t>
            </a: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概述</a:t>
            </a:r>
            <a:endParaRPr lang="en-US" altLang="zh-CN" sz="2400" b="1" dirty="0">
              <a:latin typeface="微软雅黑" panose="020B0503020204020204" pitchFamily="34" charset="-122"/>
              <a:ea typeface="微软雅黑" panose="020B0503020204020204" pitchFamily="34" charset="-122"/>
            </a:endParaRPr>
          </a:p>
        </p:txBody>
      </p:sp>
      <p:sp>
        <p:nvSpPr>
          <p:cNvPr id="7" name="TextBox 3"/>
          <p:cNvSpPr txBox="1">
            <a:spLocks noChangeArrowheads="1"/>
          </p:cNvSpPr>
          <p:nvPr/>
        </p:nvSpPr>
        <p:spPr bwMode="auto">
          <a:xfrm>
            <a:off x="4162456" y="6169050"/>
            <a:ext cx="4910138" cy="61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2400">
                <a:solidFill>
                  <a:schemeClr val="tx1"/>
                </a:solidFill>
                <a:latin typeface="Arial" panose="020B060402020202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kumimoji="1" sz="2000">
                <a:solidFill>
                  <a:schemeClr val="tx1"/>
                </a:solidFill>
                <a:latin typeface="Arial" panose="020B060402020202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kumimoji="1">
                <a:solidFill>
                  <a:schemeClr val="tx1"/>
                </a:solidFill>
                <a:latin typeface="Arial" panose="020B060402020202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kumimoji="1" sz="1600">
                <a:solidFill>
                  <a:schemeClr val="tx1"/>
                </a:solidFill>
                <a:latin typeface="Arial" panose="020B060402020202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kumimoji="1" sz="1600">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kumimoji="1" sz="1600">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kumimoji="1" sz="1600">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kumimoji="1" sz="1600">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kumimoji="1" sz="1600">
                <a:solidFill>
                  <a:schemeClr val="tx1"/>
                </a:solidFill>
                <a:latin typeface="Arial" panose="020B0604020202020204" pitchFamily="34" charset="0"/>
                <a:ea typeface="微软雅黑" panose="020B0503020204020204" pitchFamily="34" charset="-122"/>
              </a:defRPr>
            </a:lvl9pPr>
          </a:lstStyle>
          <a:p>
            <a:pPr algn="r" fontAlgn="base">
              <a:spcBef>
                <a:spcPct val="0"/>
              </a:spcBef>
              <a:spcAft>
                <a:spcPct val="0"/>
              </a:spcAft>
              <a:buFontTx/>
              <a:buNone/>
            </a:pPr>
            <a:r>
              <a:rPr kumimoji="0" lang="zh-CN" altLang="en-US" sz="1200" b="1" dirty="0">
                <a:solidFill>
                  <a:srgbClr val="000000"/>
                </a:solidFill>
                <a:latin typeface="微软雅黑" panose="020B0503020204020204" pitchFamily="34" charset="-122"/>
                <a:sym typeface="+mn-ea"/>
              </a:rPr>
              <a:t>中国肠易激综合征专家共识意见（</a:t>
            </a:r>
            <a:r>
              <a:rPr kumimoji="0" lang="en-US" altLang="zh-CN" sz="1200" b="1" dirty="0">
                <a:solidFill>
                  <a:srgbClr val="000000"/>
                </a:solidFill>
                <a:latin typeface="微软雅黑" panose="020B0503020204020204" pitchFamily="34" charset="-122"/>
                <a:sym typeface="+mn-ea"/>
              </a:rPr>
              <a:t>2015</a:t>
            </a:r>
            <a:r>
              <a:rPr kumimoji="0" lang="zh-CN" altLang="en-US" sz="1200" b="1" dirty="0">
                <a:solidFill>
                  <a:srgbClr val="000000"/>
                </a:solidFill>
                <a:latin typeface="微软雅黑" panose="020B0503020204020204" pitchFamily="34" charset="-122"/>
                <a:sym typeface="+mn-ea"/>
              </a:rPr>
              <a:t>年，上海）</a:t>
            </a:r>
            <a:endParaRPr kumimoji="0" lang="en-US" altLang="zh-CN" sz="1200" b="1" dirty="0">
              <a:solidFill>
                <a:srgbClr val="000000"/>
              </a:solidFill>
              <a:latin typeface="微软雅黑" panose="020B0503020204020204" pitchFamily="34" charset="-122"/>
              <a:sym typeface="+mn-ea"/>
            </a:endParaRPr>
          </a:p>
          <a:p>
            <a:pPr algn="r" fontAlgn="base">
              <a:spcBef>
                <a:spcPct val="0"/>
              </a:spcBef>
              <a:spcAft>
                <a:spcPct val="0"/>
              </a:spcAft>
              <a:buFontTx/>
              <a:buNone/>
            </a:pPr>
            <a:r>
              <a:rPr kumimoji="0" lang="zh-CN" altLang="en-US" sz="1200" b="1" dirty="0">
                <a:solidFill>
                  <a:srgbClr val="000000"/>
                </a:solidFill>
                <a:latin typeface="微软雅黑" panose="020B0503020204020204" pitchFamily="34" charset="-122"/>
                <a:sym typeface="+mn-ea"/>
              </a:rPr>
              <a:t>中华医学会消化病学分会胃肠功能性疾病协作组</a:t>
            </a:r>
            <a:endParaRPr kumimoji="0" lang="en-US" altLang="zh-CN" sz="1200" b="1" dirty="0">
              <a:solidFill>
                <a:srgbClr val="000000"/>
              </a:solidFill>
              <a:latin typeface="微软雅黑" panose="020B0503020204020204" pitchFamily="34" charset="-122"/>
              <a:sym typeface="+mn-ea"/>
            </a:endParaRPr>
          </a:p>
          <a:p>
            <a:pPr algn="r" fontAlgn="base">
              <a:spcBef>
                <a:spcPct val="0"/>
              </a:spcBef>
              <a:spcAft>
                <a:spcPct val="0"/>
              </a:spcAft>
              <a:buFontTx/>
              <a:buNone/>
            </a:pPr>
            <a:r>
              <a:rPr kumimoji="0" lang="zh-CN" altLang="en-US" sz="1200" b="1" dirty="0">
                <a:solidFill>
                  <a:srgbClr val="000000"/>
                </a:solidFill>
                <a:latin typeface="微软雅黑" panose="020B0503020204020204" pitchFamily="34" charset="-122"/>
                <a:sym typeface="+mn-ea"/>
              </a:rPr>
              <a:t>中华医学会消化病学分会胃肠动力学组</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肠易激综合征（</a:t>
            </a:r>
            <a:r>
              <a:rPr lang="en-US" altLang="zh-CN" sz="2400" b="1" dirty="0">
                <a:latin typeface="微软雅黑" panose="020B0503020204020204" pitchFamily="34" charset="-122"/>
                <a:ea typeface="微软雅黑" panose="020B0503020204020204" pitchFamily="34" charset="-122"/>
              </a:rPr>
              <a:t>Irritable Bowel Syndrome</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IBS</a:t>
            </a:r>
            <a:r>
              <a:rPr lang="zh-CN" altLang="en-US" sz="24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p:txBody>
      </p:sp>
      <p:grpSp>
        <p:nvGrpSpPr>
          <p:cNvPr id="2" name="组合 10"/>
          <p:cNvGrpSpPr/>
          <p:nvPr/>
        </p:nvGrpSpPr>
        <p:grpSpPr>
          <a:xfrm>
            <a:off x="5544607" y="3000372"/>
            <a:ext cx="3170797" cy="3573544"/>
            <a:chOff x="5357818" y="3000372"/>
            <a:chExt cx="3170797" cy="3573544"/>
          </a:xfrm>
        </p:grpSpPr>
        <p:pic>
          <p:nvPicPr>
            <p:cNvPr id="9" name="图片 8" descr="u=2926225461,1384432416&amp;fm=26&amp;gp=0.jpg"/>
            <p:cNvPicPr>
              <a:picLocks noChangeAspect="1"/>
            </p:cNvPicPr>
            <p:nvPr/>
          </p:nvPicPr>
          <p:blipFill>
            <a:blip r:embed="rId3"/>
            <a:stretch>
              <a:fillRect/>
            </a:stretch>
          </p:blipFill>
          <p:spPr>
            <a:xfrm>
              <a:off x="5357818" y="3000372"/>
              <a:ext cx="3071814" cy="3573544"/>
            </a:xfrm>
            <a:prstGeom prst="rect">
              <a:avLst/>
            </a:prstGeom>
          </p:spPr>
        </p:pic>
        <p:sp>
          <p:nvSpPr>
            <p:cNvPr id="10" name="圆角矩形 9"/>
            <p:cNvSpPr/>
            <p:nvPr/>
          </p:nvSpPr>
          <p:spPr>
            <a:xfrm rot="780000">
              <a:off x="8099987" y="4429132"/>
              <a:ext cx="428628" cy="9286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0" y="1071546"/>
            <a:ext cx="8929718" cy="4621530"/>
          </a:xfrm>
        </p:spPr>
        <p:txBody>
          <a:bodyPr>
            <a:no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肠道动力异常是</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的重要发病机制，不同</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亚型肠道动力改变有所不同</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内脏高敏感是</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的核心发病机制，在</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症状发生和疾病发展中有重要作用</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脑</a:t>
            </a:r>
            <a:r>
              <a:rPr lang="en-US" altLang="zh-CN" dirty="0">
                <a:latin typeface="微软雅黑" panose="020B0503020204020204" pitchFamily="34" charset="-122"/>
                <a:ea typeface="微软雅黑" panose="020B0503020204020204" pitchFamily="34" charset="-122"/>
                <a:sym typeface="+mn-ea"/>
              </a:rPr>
              <a:t>-</a:t>
            </a:r>
            <a:r>
              <a:rPr lang="zh-CN" altLang="en-US" dirty="0">
                <a:latin typeface="微软雅黑" panose="020B0503020204020204" pitchFamily="34" charset="-122"/>
                <a:ea typeface="微软雅黑" panose="020B0503020204020204" pitchFamily="34" charset="-122"/>
                <a:sym typeface="+mn-ea"/>
              </a:rPr>
              <a:t>肠轴调节异常参与</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的发生</a:t>
            </a: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病因</a:t>
            </a:r>
            <a:endParaRPr lang="en-US" altLang="zh-CN" sz="2400" b="1" dirty="0">
              <a:latin typeface="微软雅黑" panose="020B0503020204020204" pitchFamily="34" charset="-122"/>
              <a:ea typeface="微软雅黑" panose="020B0503020204020204" pitchFamily="34" charset="-122"/>
            </a:endParaRPr>
          </a:p>
        </p:txBody>
      </p:sp>
      <p:pic>
        <p:nvPicPr>
          <p:cNvPr id="7" name="Picture 3"/>
          <p:cNvPicPr>
            <a:picLocks noChangeAspect="1" noChangeArrowheads="1"/>
          </p:cNvPicPr>
          <p:nvPr/>
        </p:nvPicPr>
        <p:blipFill>
          <a:blip r:embed="rId3" cstate="print"/>
          <a:srcRect/>
          <a:stretch>
            <a:fillRect/>
          </a:stretch>
        </p:blipFill>
        <p:spPr bwMode="auto">
          <a:xfrm>
            <a:off x="6357950" y="4303607"/>
            <a:ext cx="2368073" cy="234010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32" y="1285860"/>
            <a:ext cx="8929718" cy="2500330"/>
          </a:xfrm>
        </p:spPr>
        <p:txBody>
          <a:bodyPr>
            <a:noAutofit/>
          </a:bodyPr>
          <a:lstStyle/>
          <a:p>
            <a:pPr marL="457200" lvl="1" indent="0">
              <a:lnSpc>
                <a:spcPct val="2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国内外研究均表明肠道感染与</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发病相关 </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2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肠道微生态失衡可能与</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有关</a:t>
            </a:r>
          </a:p>
          <a:p>
            <a:pPr marL="457200" lvl="1" indent="0">
              <a:lnSpc>
                <a:spcPct val="2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精神心理因素与部分</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密切相关</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200000"/>
              </a:lnSpc>
              <a:buFont typeface="Wingdings" pitchFamily="2" charset="2"/>
              <a:buChar char="l"/>
            </a:pPr>
            <a:endParaRPr lang="zh-CN" altLang="en-US" dirty="0">
              <a:latin typeface="微软雅黑" panose="020B0503020204020204" pitchFamily="34" charset="-122"/>
              <a:ea typeface="微软雅黑" panose="020B0503020204020204" pitchFamily="34" charset="-122"/>
              <a:sym typeface="+mn-ea"/>
            </a:endParaRPr>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病因</a:t>
            </a:r>
            <a:endParaRPr lang="en-US" altLang="zh-CN" sz="2400" b="1" dirty="0">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857884" y="3786190"/>
            <a:ext cx="2714620" cy="2714620"/>
            <a:chOff x="5857884" y="3786190"/>
            <a:chExt cx="2714620" cy="2714620"/>
          </a:xfrm>
        </p:grpSpPr>
        <p:grpSp>
          <p:nvGrpSpPr>
            <p:cNvPr id="25" name="组合 24"/>
            <p:cNvGrpSpPr/>
            <p:nvPr/>
          </p:nvGrpSpPr>
          <p:grpSpPr>
            <a:xfrm>
              <a:off x="5857884" y="3786190"/>
              <a:ext cx="2714620" cy="2714620"/>
              <a:chOff x="5643546" y="3786190"/>
              <a:chExt cx="2714620" cy="2714620"/>
            </a:xfrm>
          </p:grpSpPr>
          <p:pic>
            <p:nvPicPr>
              <p:cNvPr id="21" name="图片 20" descr="timg (12).jpg"/>
              <p:cNvPicPr>
                <a:picLocks noChangeAspect="1"/>
              </p:cNvPicPr>
              <p:nvPr/>
            </p:nvPicPr>
            <p:blipFill>
              <a:blip r:embed="rId3"/>
              <a:stretch>
                <a:fillRect/>
              </a:stretch>
            </p:blipFill>
            <p:spPr>
              <a:xfrm>
                <a:off x="5643546" y="3786190"/>
                <a:ext cx="2714620" cy="2714620"/>
              </a:xfrm>
              <a:prstGeom prst="rect">
                <a:avLst/>
              </a:prstGeom>
              <a:ln>
                <a:noFill/>
              </a:ln>
              <a:effectLst>
                <a:softEdge rad="112500"/>
              </a:effectLst>
            </p:spPr>
          </p:pic>
          <p:pic>
            <p:nvPicPr>
              <p:cNvPr id="22" name="图片 21" descr="timg (12).jpg"/>
              <p:cNvPicPr>
                <a:picLocks noChangeAspect="1"/>
              </p:cNvPicPr>
              <p:nvPr/>
            </p:nvPicPr>
            <p:blipFill>
              <a:blip r:embed="rId3"/>
              <a:srcRect l="44386" t="68071" r="39824"/>
              <a:stretch>
                <a:fillRect/>
              </a:stretch>
            </p:blipFill>
            <p:spPr>
              <a:xfrm>
                <a:off x="6786578" y="5429264"/>
                <a:ext cx="428628" cy="866756"/>
              </a:xfrm>
              <a:prstGeom prst="rect">
                <a:avLst/>
              </a:prstGeom>
              <a:ln>
                <a:noFill/>
              </a:ln>
              <a:effectLst>
                <a:softEdge rad="112500"/>
              </a:effectLst>
            </p:spPr>
          </p:pic>
          <p:pic>
            <p:nvPicPr>
              <p:cNvPr id="23" name="图片 22" descr="timg (12).jpg"/>
              <p:cNvPicPr>
                <a:picLocks noChangeAspect="1"/>
              </p:cNvPicPr>
              <p:nvPr/>
            </p:nvPicPr>
            <p:blipFill>
              <a:blip r:embed="rId3"/>
              <a:srcRect l="44386" t="68071" r="39824"/>
              <a:stretch>
                <a:fillRect/>
              </a:stretch>
            </p:blipFill>
            <p:spPr>
              <a:xfrm>
                <a:off x="6357950" y="5429264"/>
                <a:ext cx="428628" cy="866756"/>
              </a:xfrm>
              <a:prstGeom prst="rect">
                <a:avLst/>
              </a:prstGeom>
              <a:ln>
                <a:noFill/>
              </a:ln>
              <a:effectLst>
                <a:softEdge rad="112500"/>
              </a:effectLst>
            </p:spPr>
          </p:pic>
          <p:pic>
            <p:nvPicPr>
              <p:cNvPr id="24" name="图片 23" descr="timg (12).jpg"/>
              <p:cNvPicPr>
                <a:picLocks noChangeAspect="1"/>
              </p:cNvPicPr>
              <p:nvPr/>
            </p:nvPicPr>
            <p:blipFill>
              <a:blip r:embed="rId3"/>
              <a:srcRect l="44386" t="68071" r="39824"/>
              <a:stretch>
                <a:fillRect/>
              </a:stretch>
            </p:blipFill>
            <p:spPr>
              <a:xfrm>
                <a:off x="6000760" y="5429264"/>
                <a:ext cx="428628" cy="866756"/>
              </a:xfrm>
              <a:prstGeom prst="rect">
                <a:avLst/>
              </a:prstGeom>
              <a:ln>
                <a:noFill/>
              </a:ln>
              <a:effectLst>
                <a:softEdge rad="112500"/>
              </a:effectLst>
            </p:spPr>
          </p:pic>
        </p:grpSp>
        <p:pic>
          <p:nvPicPr>
            <p:cNvPr id="26" name="图片 25" descr="timg (12).jpg"/>
            <p:cNvPicPr>
              <a:picLocks noChangeAspect="1"/>
            </p:cNvPicPr>
            <p:nvPr/>
          </p:nvPicPr>
          <p:blipFill>
            <a:blip r:embed="rId3"/>
            <a:srcRect l="44386" t="68071" r="39824"/>
            <a:stretch>
              <a:fillRect/>
            </a:stretch>
          </p:blipFill>
          <p:spPr>
            <a:xfrm>
              <a:off x="6357950" y="5429264"/>
              <a:ext cx="428628" cy="866756"/>
            </a:xfrm>
            <a:prstGeom prst="rect">
              <a:avLst/>
            </a:prstGeom>
            <a:ln>
              <a:noFill/>
            </a:ln>
            <a:effectLst>
              <a:softEdge rad="112500"/>
            </a:effectLst>
          </p:spPr>
        </p:pic>
        <p:pic>
          <p:nvPicPr>
            <p:cNvPr id="27" name="图片 26" descr="timg (12).jpg"/>
            <p:cNvPicPr>
              <a:picLocks noChangeAspect="1"/>
            </p:cNvPicPr>
            <p:nvPr/>
          </p:nvPicPr>
          <p:blipFill>
            <a:blip r:embed="rId3"/>
            <a:srcRect l="44386" t="68071" r="39824"/>
            <a:stretch>
              <a:fillRect/>
            </a:stretch>
          </p:blipFill>
          <p:spPr>
            <a:xfrm>
              <a:off x="6572264" y="5429264"/>
              <a:ext cx="428628" cy="866756"/>
            </a:xfrm>
            <a:prstGeom prst="rect">
              <a:avLst/>
            </a:prstGeom>
            <a:ln>
              <a:noFill/>
            </a:ln>
            <a:effectLst>
              <a:softEdge rad="112500"/>
            </a:effectLst>
          </p:spPr>
        </p:pic>
        <p:pic>
          <p:nvPicPr>
            <p:cNvPr id="28" name="图片 27" descr="timg (12).jpg"/>
            <p:cNvPicPr>
              <a:picLocks noChangeAspect="1"/>
            </p:cNvPicPr>
            <p:nvPr/>
          </p:nvPicPr>
          <p:blipFill>
            <a:blip r:embed="rId3"/>
            <a:srcRect l="44386" t="68071" r="39824"/>
            <a:stretch>
              <a:fillRect/>
            </a:stretch>
          </p:blipFill>
          <p:spPr>
            <a:xfrm>
              <a:off x="6786578" y="5429264"/>
              <a:ext cx="428628" cy="866756"/>
            </a:xfrm>
            <a:prstGeom prst="rect">
              <a:avLst/>
            </a:prstGeom>
            <a:ln>
              <a:noFill/>
            </a:ln>
            <a:effectLst>
              <a:softEdge rad="112500"/>
            </a:effectLst>
          </p:spPr>
        </p:pic>
      </p:gr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肠易激综合征（</a:t>
            </a:r>
            <a:r>
              <a:rPr lang="en-US" altLang="zh-CN" sz="2400" b="1" dirty="0">
                <a:latin typeface="微软雅黑" panose="020B0503020204020204" pitchFamily="34" charset="-122"/>
                <a:ea typeface="微软雅黑" panose="020B0503020204020204" pitchFamily="34" charset="-122"/>
              </a:rPr>
              <a:t>Irritable Bowel Syndrome</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IBS</a:t>
            </a:r>
            <a:r>
              <a:rPr lang="zh-CN" altLang="en-US" sz="24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p:txBody>
      </p:sp>
      <p:grpSp>
        <p:nvGrpSpPr>
          <p:cNvPr id="2" name="组合 10"/>
          <p:cNvGrpSpPr/>
          <p:nvPr/>
        </p:nvGrpSpPr>
        <p:grpSpPr>
          <a:xfrm>
            <a:off x="5544607" y="3000372"/>
            <a:ext cx="3170797" cy="3573544"/>
            <a:chOff x="5357818" y="3000372"/>
            <a:chExt cx="3170797" cy="3573544"/>
          </a:xfrm>
        </p:grpSpPr>
        <p:pic>
          <p:nvPicPr>
            <p:cNvPr id="9" name="图片 8" descr="u=2926225461,1384432416&amp;fm=26&amp;gp=0.jpg"/>
            <p:cNvPicPr>
              <a:picLocks noChangeAspect="1"/>
            </p:cNvPicPr>
            <p:nvPr/>
          </p:nvPicPr>
          <p:blipFill>
            <a:blip r:embed="rId3"/>
            <a:stretch>
              <a:fillRect/>
            </a:stretch>
          </p:blipFill>
          <p:spPr>
            <a:xfrm>
              <a:off x="5357818" y="3000372"/>
              <a:ext cx="3071814" cy="3573544"/>
            </a:xfrm>
            <a:prstGeom prst="rect">
              <a:avLst/>
            </a:prstGeom>
          </p:spPr>
        </p:pic>
        <p:sp>
          <p:nvSpPr>
            <p:cNvPr id="10" name="圆角矩形 9"/>
            <p:cNvSpPr/>
            <p:nvPr/>
          </p:nvSpPr>
          <p:spPr>
            <a:xfrm rot="780000">
              <a:off x="8099987" y="4429132"/>
              <a:ext cx="428628" cy="9286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srcRect/>
          <a:stretch>
            <a:fillRect/>
          </a:stretch>
        </p:blipFill>
        <p:spPr bwMode="auto">
          <a:xfrm>
            <a:off x="5072066" y="2928934"/>
            <a:ext cx="3857628" cy="3836197"/>
          </a:xfrm>
          <a:prstGeom prst="rect">
            <a:avLst/>
          </a:prstGeom>
          <a:noFill/>
          <a:ln w="9525">
            <a:noFill/>
            <a:miter lim="800000"/>
            <a:headEnd/>
            <a:tailEnd/>
          </a:ln>
          <a:effectLst/>
        </p:spPr>
      </p:pic>
      <p:sp>
        <p:nvSpPr>
          <p:cNvPr id="1048620" name="内容占位符 2"/>
          <p:cNvSpPr>
            <a:spLocks noGrp="1"/>
          </p:cNvSpPr>
          <p:nvPr>
            <p:ph idx="1"/>
          </p:nvPr>
        </p:nvSpPr>
        <p:spPr>
          <a:xfrm>
            <a:off x="-71470" y="1142984"/>
            <a:ext cx="9001188" cy="5072098"/>
          </a:xfrm>
        </p:spPr>
        <p:txBody>
          <a:bodyPr>
            <a:noAutofit/>
          </a:bodyPr>
          <a:lstStyle/>
          <a:p>
            <a:pPr marL="457200" lvl="1" indent="0">
              <a:lnSpc>
                <a:spcPct val="150000"/>
              </a:lnSpc>
              <a:buFont typeface="Wingdings" pitchFamily="2" charset="2"/>
              <a:buChar char="l"/>
            </a:pP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的罗马</a:t>
            </a:r>
            <a:r>
              <a:rPr lang="en-US" altLang="zh-CN" dirty="0">
                <a:latin typeface="微软雅黑" panose="020B0503020204020204" pitchFamily="34" charset="-122"/>
                <a:ea typeface="微软雅黑" panose="020B0503020204020204" pitchFamily="34" charset="-122"/>
                <a:sym typeface="+mn-ea"/>
              </a:rPr>
              <a:t>IV</a:t>
            </a:r>
            <a:r>
              <a:rPr lang="zh-CN" altLang="en-US" dirty="0">
                <a:latin typeface="微软雅黑" panose="020B0503020204020204" pitchFamily="34" charset="-122"/>
                <a:ea typeface="微软雅黑" panose="020B0503020204020204" pitchFamily="34" charset="-122"/>
                <a:sym typeface="+mn-ea"/>
              </a:rPr>
              <a:t>诊断标准</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反复发作的腹痛（</a:t>
            </a:r>
            <a:r>
              <a:rPr lang="en-US" altLang="zh-CN" sz="2000" dirty="0">
                <a:latin typeface="微软雅黑" panose="020B0503020204020204" pitchFamily="34" charset="-122"/>
                <a:ea typeface="微软雅黑" panose="020B0503020204020204" pitchFamily="34" charset="-122"/>
                <a:sym typeface="+mn-ea"/>
              </a:rPr>
              <a:t>abdominal pain</a:t>
            </a:r>
            <a:r>
              <a:rPr lang="zh-CN" altLang="en-US" sz="2000" dirty="0">
                <a:latin typeface="微软雅黑" panose="020B0503020204020204" pitchFamily="34" charset="-122"/>
                <a:ea typeface="微软雅黑" panose="020B0503020204020204" pitchFamily="34" charset="-122"/>
                <a:sym typeface="+mn-ea"/>
              </a:rPr>
              <a:t>），最近</a:t>
            </a:r>
            <a:r>
              <a:rPr lang="en-US" altLang="zh-CN" sz="2000" dirty="0">
                <a:latin typeface="微软雅黑" panose="020B0503020204020204" pitchFamily="34" charset="-122"/>
                <a:ea typeface="微软雅黑" panose="020B0503020204020204" pitchFamily="34" charset="-122"/>
                <a:sym typeface="+mn-ea"/>
              </a:rPr>
              <a:t>3</a:t>
            </a:r>
            <a:r>
              <a:rPr lang="zh-CN" altLang="en-US" sz="2000" dirty="0">
                <a:latin typeface="微软雅黑" panose="020B0503020204020204" pitchFamily="34" charset="-122"/>
                <a:ea typeface="微软雅黑" panose="020B0503020204020204" pitchFamily="34" charset="-122"/>
                <a:sym typeface="+mn-ea"/>
              </a:rPr>
              <a:t>个月内发作至少</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日</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周，伴有以下</a:t>
            </a:r>
            <a:r>
              <a:rPr lang="en-US" altLang="zh-CN" sz="2000" dirty="0">
                <a:latin typeface="微软雅黑" panose="020B0503020204020204" pitchFamily="34" charset="-122"/>
                <a:ea typeface="微软雅黑" panose="020B0503020204020204" pitchFamily="34" charset="-122"/>
                <a:sym typeface="+mn-ea"/>
              </a:rPr>
              <a:t>2</a:t>
            </a:r>
            <a:r>
              <a:rPr lang="zh-CN" altLang="en-US" sz="2000" dirty="0">
                <a:latin typeface="微软雅黑" panose="020B0503020204020204" pitchFamily="34" charset="-122"/>
                <a:ea typeface="微软雅黑" panose="020B0503020204020204" pitchFamily="34" charset="-122"/>
                <a:sym typeface="+mn-ea"/>
              </a:rPr>
              <a:t>项或</a:t>
            </a:r>
            <a:r>
              <a:rPr lang="en-US" altLang="zh-CN" sz="2000" dirty="0">
                <a:latin typeface="微软雅黑" panose="020B0503020204020204" pitchFamily="34" charset="-122"/>
                <a:ea typeface="微软雅黑" panose="020B0503020204020204" pitchFamily="34" charset="-122"/>
                <a:sym typeface="+mn-ea"/>
              </a:rPr>
              <a:t>2</a:t>
            </a:r>
            <a:r>
              <a:rPr lang="zh-CN" altLang="en-US" sz="2000" dirty="0">
                <a:latin typeface="微软雅黑" panose="020B0503020204020204" pitchFamily="34" charset="-122"/>
                <a:ea typeface="微软雅黑" panose="020B0503020204020204" pitchFamily="34" charset="-122"/>
                <a:sym typeface="+mn-ea"/>
              </a:rPr>
              <a:t>项以上：</a:t>
            </a:r>
          </a:p>
          <a:p>
            <a:pPr marL="457200" lvl="1" indent="0">
              <a:lnSpc>
                <a:spcPct val="150000"/>
              </a:lnSpc>
              <a:buFont typeface="Wingdings" pitchFamily="2" charset="2"/>
              <a:buChar char="l"/>
            </a:pPr>
            <a:r>
              <a:rPr lang="zh-CN" altLang="en-US" sz="1800" dirty="0">
                <a:latin typeface="微软雅黑" panose="020B0503020204020204" pitchFamily="34" charset="-122"/>
                <a:ea typeface="微软雅黑" panose="020B0503020204020204" pitchFamily="34" charset="-122"/>
                <a:sym typeface="+mn-ea"/>
              </a:rPr>
              <a:t>与排便（</a:t>
            </a:r>
            <a:r>
              <a:rPr lang="en-US" altLang="zh-CN" sz="1800" dirty="0">
                <a:latin typeface="微软雅黑" panose="020B0503020204020204" pitchFamily="34" charset="-122"/>
                <a:ea typeface="微软雅黑" panose="020B0503020204020204" pitchFamily="34" charset="-122"/>
                <a:sym typeface="+mn-ea"/>
              </a:rPr>
              <a:t>defecation</a:t>
            </a:r>
            <a:r>
              <a:rPr lang="zh-CN" altLang="en-US" sz="1800" dirty="0">
                <a:latin typeface="微软雅黑" panose="020B0503020204020204" pitchFamily="34" charset="-122"/>
                <a:ea typeface="微软雅黑" panose="020B0503020204020204" pitchFamily="34" charset="-122"/>
                <a:sym typeface="+mn-ea"/>
              </a:rPr>
              <a:t>）相关；</a:t>
            </a:r>
            <a:endParaRPr lang="en-US" altLang="zh-CN" sz="1800"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sz="1800" dirty="0">
                <a:latin typeface="微软雅黑" panose="020B0503020204020204" pitchFamily="34" charset="-122"/>
                <a:ea typeface="微软雅黑" panose="020B0503020204020204" pitchFamily="34" charset="-122"/>
                <a:sym typeface="+mn-ea"/>
              </a:rPr>
              <a:t>伴有排便频率（</a:t>
            </a:r>
            <a:r>
              <a:rPr lang="en-US" altLang="zh-CN" sz="1800" dirty="0">
                <a:latin typeface="微软雅黑" panose="020B0503020204020204" pitchFamily="34" charset="-122"/>
                <a:ea typeface="微软雅黑" panose="020B0503020204020204" pitchFamily="34" charset="-122"/>
                <a:sym typeface="+mn-ea"/>
              </a:rPr>
              <a:t>frequency</a:t>
            </a:r>
            <a:r>
              <a:rPr lang="zh-CN" altLang="en-US" sz="1800" dirty="0">
                <a:latin typeface="微软雅黑" panose="020B0503020204020204" pitchFamily="34" charset="-122"/>
                <a:ea typeface="微软雅黑" panose="020B0503020204020204" pitchFamily="34" charset="-122"/>
                <a:sym typeface="+mn-ea"/>
              </a:rPr>
              <a:t>）的改变；</a:t>
            </a:r>
            <a:endParaRPr lang="en-US" altLang="zh-CN" sz="1800"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sz="1800" dirty="0">
                <a:latin typeface="微软雅黑" panose="020B0503020204020204" pitchFamily="34" charset="-122"/>
                <a:ea typeface="微软雅黑" panose="020B0503020204020204" pitchFamily="34" charset="-122"/>
                <a:sym typeface="+mn-ea"/>
              </a:rPr>
              <a:t>伴有粪便性状（外观）改变。</a:t>
            </a:r>
            <a:endParaRPr lang="en-US" altLang="zh-CN" sz="1800" dirty="0">
              <a:latin typeface="微软雅黑" panose="020B0503020204020204" pitchFamily="34" charset="-122"/>
              <a:ea typeface="微软雅黑" panose="020B0503020204020204" pitchFamily="34" charset="-122"/>
              <a:sym typeface="+mn-ea"/>
            </a:endParaRPr>
          </a:p>
          <a:p>
            <a:pPr marL="457200" lvl="1" indent="0">
              <a:lnSpc>
                <a:spcPct val="150000"/>
              </a:lnSpc>
              <a:buNone/>
            </a:pPr>
            <a:r>
              <a:rPr lang="zh-CN" altLang="en-US" sz="2000" dirty="0">
                <a:latin typeface="微软雅黑" panose="020B0503020204020204" pitchFamily="34" charset="-122"/>
                <a:ea typeface="微软雅黑" panose="020B0503020204020204" pitchFamily="34" charset="-122"/>
                <a:sym typeface="+mn-ea"/>
              </a:rPr>
              <a:t>诊断前症状出现至少</a:t>
            </a:r>
            <a:r>
              <a:rPr lang="en-US" altLang="zh-CN" sz="2000" dirty="0">
                <a:latin typeface="微软雅黑" panose="020B0503020204020204" pitchFamily="34" charset="-122"/>
                <a:ea typeface="微软雅黑" panose="020B0503020204020204" pitchFamily="34" charset="-122"/>
                <a:sym typeface="+mn-ea"/>
              </a:rPr>
              <a:t>6</a:t>
            </a:r>
            <a:r>
              <a:rPr lang="zh-CN" altLang="en-US" sz="2000" dirty="0">
                <a:latin typeface="微软雅黑" panose="020B0503020204020204" pitchFamily="34" charset="-122"/>
                <a:ea typeface="微软雅黑" panose="020B0503020204020204" pitchFamily="34" charset="-122"/>
                <a:sym typeface="+mn-ea"/>
              </a:rPr>
              <a:t>个月，近</a:t>
            </a:r>
            <a:r>
              <a:rPr lang="en-US" altLang="zh-CN" sz="2000" dirty="0">
                <a:latin typeface="微软雅黑" panose="020B0503020204020204" pitchFamily="34" charset="-122"/>
                <a:ea typeface="微软雅黑" panose="020B0503020204020204" pitchFamily="34" charset="-122"/>
                <a:sym typeface="+mn-ea"/>
              </a:rPr>
              <a:t>3</a:t>
            </a:r>
            <a:r>
              <a:rPr lang="zh-CN" altLang="en-US" sz="2000" dirty="0">
                <a:latin typeface="微软雅黑" panose="020B0503020204020204" pitchFamily="34" charset="-122"/>
                <a:ea typeface="微软雅黑" panose="020B0503020204020204" pitchFamily="34" charset="-122"/>
                <a:sym typeface="+mn-ea"/>
              </a:rPr>
              <a:t>个月符合</a:t>
            </a:r>
            <a:endParaRPr lang="en-US" altLang="zh-CN" sz="2000" dirty="0">
              <a:latin typeface="微软雅黑" panose="020B0503020204020204" pitchFamily="34" charset="-122"/>
              <a:ea typeface="微软雅黑" panose="020B0503020204020204" pitchFamily="34" charset="-122"/>
              <a:sym typeface="+mn-ea"/>
            </a:endParaRPr>
          </a:p>
          <a:p>
            <a:pPr marL="457200" lvl="1" indent="0">
              <a:lnSpc>
                <a:spcPct val="150000"/>
              </a:lnSpc>
              <a:buNone/>
            </a:pPr>
            <a:r>
              <a:rPr lang="en-US" altLang="zh-CN" sz="2000" dirty="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以上诊断标准。</a:t>
            </a:r>
          </a:p>
          <a:p>
            <a:pPr marL="457200" lvl="1" indent="0">
              <a:lnSpc>
                <a:spcPct val="150000"/>
              </a:lnSpc>
              <a:buNone/>
            </a:pPr>
            <a:endParaRPr lang="zh-CN" altLang="en-US" sz="2000"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诊断方法</a:t>
            </a:r>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治疗</a:t>
            </a:r>
            <a:endParaRPr lang="en-US" altLang="zh-CN" dirty="0">
              <a:solidFill>
                <a:srgbClr val="FF0000"/>
              </a:solidFill>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病例分享</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肠易激综合征（</a:t>
            </a:r>
            <a:r>
              <a:rPr lang="en-US" altLang="zh-CN" sz="2400" b="1" dirty="0">
                <a:latin typeface="微软雅黑" panose="020B0503020204020204" pitchFamily="34" charset="-122"/>
                <a:ea typeface="微软雅黑" panose="020B0503020204020204" pitchFamily="34" charset="-122"/>
              </a:rPr>
              <a:t>Irritable Bowel Syndrome</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IBS</a:t>
            </a:r>
            <a:r>
              <a:rPr lang="zh-CN" altLang="en-US" sz="24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p:txBody>
      </p:sp>
      <p:grpSp>
        <p:nvGrpSpPr>
          <p:cNvPr id="2" name="组合 10"/>
          <p:cNvGrpSpPr/>
          <p:nvPr/>
        </p:nvGrpSpPr>
        <p:grpSpPr>
          <a:xfrm>
            <a:off x="5544607" y="3000372"/>
            <a:ext cx="3170797" cy="3573544"/>
            <a:chOff x="5357818" y="3000372"/>
            <a:chExt cx="3170797" cy="3573544"/>
          </a:xfrm>
        </p:grpSpPr>
        <p:pic>
          <p:nvPicPr>
            <p:cNvPr id="9" name="图片 8" descr="u=2926225461,1384432416&amp;fm=26&amp;gp=0.jpg"/>
            <p:cNvPicPr>
              <a:picLocks noChangeAspect="1"/>
            </p:cNvPicPr>
            <p:nvPr/>
          </p:nvPicPr>
          <p:blipFill>
            <a:blip r:embed="rId3"/>
            <a:stretch>
              <a:fillRect/>
            </a:stretch>
          </p:blipFill>
          <p:spPr>
            <a:xfrm>
              <a:off x="5357818" y="3000372"/>
              <a:ext cx="3071814" cy="3573544"/>
            </a:xfrm>
            <a:prstGeom prst="rect">
              <a:avLst/>
            </a:prstGeom>
          </p:spPr>
        </p:pic>
        <p:sp>
          <p:nvSpPr>
            <p:cNvPr id="10" name="圆角矩形 9"/>
            <p:cNvSpPr/>
            <p:nvPr/>
          </p:nvSpPr>
          <p:spPr>
            <a:xfrm rot="780000">
              <a:off x="8099987" y="4429132"/>
              <a:ext cx="428628" cy="9286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8281380" cy="4621530"/>
          </a:xfrm>
        </p:spPr>
        <p:txBody>
          <a:bodyPr>
            <a:normAutofit/>
          </a:bodyPr>
          <a:lstStyle/>
          <a:p>
            <a:pPr marL="457200" lvl="1" indent="0">
              <a:lnSpc>
                <a:spcPct val="150000"/>
              </a:lnSpc>
              <a:buFont typeface="Wingdings" pitchFamily="2" charset="2"/>
              <a:buChar char="l"/>
            </a:pP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处置过程中应建立良好的医患沟通和信任关系。</a:t>
            </a:r>
          </a:p>
          <a:p>
            <a:pPr marL="457200" lvl="1" indent="0">
              <a:lnSpc>
                <a:spcPct val="150000"/>
              </a:lnSpc>
              <a:buNone/>
            </a:pP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000" b="1" dirty="0">
              <a:latin typeface="微软雅黑" panose="020B0503020204020204" pitchFamily="34" charset="-122"/>
              <a:ea typeface="微软雅黑" panose="020B0503020204020204" pitchFamily="34" charset="-122"/>
            </a:endParaRPr>
          </a:p>
        </p:txBody>
      </p:sp>
      <p:sp>
        <p:nvSpPr>
          <p:cNvPr id="23" name="AutoShape 3"/>
          <p:cNvSpPr>
            <a:spLocks noChangeArrowheads="1"/>
          </p:cNvSpPr>
          <p:nvPr/>
        </p:nvSpPr>
        <p:spPr bwMode="gray">
          <a:xfrm>
            <a:off x="4549972" y="2369682"/>
            <a:ext cx="3867894" cy="2578995"/>
          </a:xfrm>
          <a:prstGeom prst="homePlate">
            <a:avLst>
              <a:gd name="adj" fmla="val 25462"/>
            </a:avLst>
          </a:prstGeom>
          <a:gradFill rotWithShape="1">
            <a:gsLst>
              <a:gs pos="0">
                <a:srgbClr val="C0C0C0">
                  <a:gamma/>
                  <a:tint val="14118"/>
                  <a:invGamma/>
                </a:srgbClr>
              </a:gs>
              <a:gs pos="100000">
                <a:srgbClr val="C0C0C0"/>
              </a:gs>
            </a:gsLst>
            <a:lin ang="2700000" scaled="1"/>
          </a:gradFill>
          <a:ln w="12700" algn="ctr">
            <a:noFill/>
            <a:prstDash val="dash"/>
            <a:miter lim="800000"/>
          </a:ln>
          <a:effectLst>
            <a:outerShdw dist="71842" dir="2700000" algn="ctr" rotWithShape="0">
              <a:srgbClr val="808080">
                <a:alpha val="50000"/>
              </a:srgbClr>
            </a:outerShdw>
          </a:effectLst>
        </p:spPr>
        <p:txBody>
          <a:bodyPr wrap="none" anchor="ctr"/>
          <a:lstStyle/>
          <a:p>
            <a:endParaRPr lang="zh-CN" altLang="en-US" sz="2000" b="1">
              <a:latin typeface="微软雅黑" pitchFamily="34" charset="-122"/>
              <a:ea typeface="微软雅黑" pitchFamily="34" charset="-122"/>
              <a:cs typeface="Arial" panose="020B0604020202020204" pitchFamily="34" charset="0"/>
            </a:endParaRPr>
          </a:p>
        </p:txBody>
      </p:sp>
      <p:sp>
        <p:nvSpPr>
          <p:cNvPr id="24" name="AutoShape 4"/>
          <p:cNvSpPr>
            <a:spLocks noChangeArrowheads="1"/>
          </p:cNvSpPr>
          <p:nvPr/>
        </p:nvSpPr>
        <p:spPr bwMode="gray">
          <a:xfrm>
            <a:off x="2285216" y="2369682"/>
            <a:ext cx="4144172" cy="2580426"/>
          </a:xfrm>
          <a:prstGeom prst="homePlate">
            <a:avLst>
              <a:gd name="adj" fmla="val 27281"/>
            </a:avLst>
          </a:prstGeom>
          <a:gradFill rotWithShape="1">
            <a:gsLst>
              <a:gs pos="0">
                <a:schemeClr val="accent5"/>
              </a:gs>
              <a:gs pos="100000">
                <a:schemeClr val="hlink"/>
              </a:gs>
            </a:gsLst>
            <a:lin ang="18900000" scaled="1"/>
          </a:gradFill>
          <a:ln w="12700" algn="ctr">
            <a:noFill/>
            <a:prstDash val="dash"/>
            <a:miter lim="800000"/>
          </a:ln>
          <a:effectLst>
            <a:outerShdw dist="71842" dir="2700000" algn="ctr" rotWithShape="0">
              <a:srgbClr val="808080">
                <a:alpha val="50000"/>
              </a:srgbClr>
            </a:outerShdw>
          </a:effectLst>
        </p:spPr>
        <p:txBody>
          <a:bodyPr wrap="none" anchor="ctr"/>
          <a:lstStyle/>
          <a:p>
            <a:endParaRPr lang="zh-CN" altLang="en-US" sz="2000" b="1">
              <a:latin typeface="微软雅黑" pitchFamily="34" charset="-122"/>
              <a:ea typeface="微软雅黑" pitchFamily="34" charset="-122"/>
              <a:cs typeface="Arial" panose="020B0604020202020204" pitchFamily="34" charset="0"/>
            </a:endParaRPr>
          </a:p>
        </p:txBody>
      </p:sp>
      <p:sp>
        <p:nvSpPr>
          <p:cNvPr id="25" name="AutoShape 6"/>
          <p:cNvSpPr>
            <a:spLocks noChangeArrowheads="1"/>
          </p:cNvSpPr>
          <p:nvPr/>
        </p:nvSpPr>
        <p:spPr bwMode="ltGray">
          <a:xfrm>
            <a:off x="857224" y="2357430"/>
            <a:ext cx="3260700" cy="2609848"/>
          </a:xfrm>
          <a:prstGeom prst="homePlate">
            <a:avLst>
              <a:gd name="adj" fmla="val 25000"/>
            </a:avLst>
          </a:prstGeom>
          <a:gradFill rotWithShape="1">
            <a:gsLst>
              <a:gs pos="0">
                <a:schemeClr val="accent1"/>
              </a:gs>
              <a:gs pos="100000">
                <a:schemeClr val="accent1">
                  <a:gamma/>
                  <a:shade val="41176"/>
                  <a:invGamma/>
                </a:schemeClr>
              </a:gs>
            </a:gsLst>
            <a:lin ang="2700000" scaled="1"/>
          </a:gradFill>
          <a:ln>
            <a:noFill/>
          </a:ln>
          <a:effectLst>
            <a:outerShdw dist="56796" dir="3806097" algn="ctr" rotWithShape="0">
              <a:srgbClr val="808080">
                <a:alpha val="50000"/>
              </a:srgbClr>
            </a:outerShdw>
          </a:effectLst>
          <a:extLst>
            <a:ext uri="{91240B29-F687-4F45-9708-019B960494DF}">
              <a14:hiddenLine xmlns:a14="http://schemas.microsoft.com/office/drawing/2010/main" w="12700">
                <a:solidFill>
                  <a:srgbClr val="000000"/>
                </a:solidFill>
                <a:prstDash val="dash"/>
                <a:miter lim="800000"/>
                <a:headEnd/>
                <a:tailEnd/>
              </a14:hiddenLine>
            </a:ext>
          </a:extLst>
        </p:spPr>
        <p:txBody>
          <a:bodyPr wrap="none" anchor="ctr"/>
          <a:lstStyle/>
          <a:p>
            <a:endParaRPr lang="zh-CN" altLang="en-US" sz="2000" b="1">
              <a:latin typeface="微软雅黑" pitchFamily="34" charset="-122"/>
              <a:ea typeface="微软雅黑" pitchFamily="34" charset="-122"/>
              <a:cs typeface="Arial" panose="020B0604020202020204" pitchFamily="34" charset="0"/>
            </a:endParaRPr>
          </a:p>
        </p:txBody>
      </p:sp>
      <p:sp>
        <p:nvSpPr>
          <p:cNvPr id="26" name="Rectangle 7"/>
          <p:cNvSpPr>
            <a:spLocks noChangeArrowheads="1"/>
          </p:cNvSpPr>
          <p:nvPr/>
        </p:nvSpPr>
        <p:spPr bwMode="black">
          <a:xfrm>
            <a:off x="928662" y="2704454"/>
            <a:ext cx="257176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dirty="0">
                <a:solidFill>
                  <a:schemeClr val="bg1"/>
                </a:solidFill>
                <a:latin typeface="微软雅黑" pitchFamily="34" charset="-122"/>
                <a:ea typeface="微软雅黑" pitchFamily="34" charset="-122"/>
              </a:rPr>
              <a:t>使患者确信</a:t>
            </a:r>
            <a:r>
              <a:rPr lang="en-US" altLang="zh-CN" sz="2800" b="1" dirty="0">
                <a:solidFill>
                  <a:schemeClr val="bg1"/>
                </a:solidFill>
                <a:latin typeface="微软雅黑" pitchFamily="34" charset="-122"/>
                <a:ea typeface="微软雅黑" pitchFamily="34" charset="-122"/>
              </a:rPr>
              <a:t>IBS</a:t>
            </a:r>
            <a:r>
              <a:rPr lang="zh-CN" altLang="en-US" sz="2800" b="1" dirty="0">
                <a:solidFill>
                  <a:schemeClr val="bg1"/>
                </a:solidFill>
                <a:latin typeface="微软雅黑" pitchFamily="34" charset="-122"/>
                <a:ea typeface="微软雅黑" pitchFamily="34" charset="-122"/>
              </a:rPr>
              <a:t>不危及生命，消除患者的恐病疑虑状态</a:t>
            </a:r>
            <a:endParaRPr lang="en-US" altLang="zh-CN" sz="2800" b="1" dirty="0">
              <a:solidFill>
                <a:schemeClr val="bg1"/>
              </a:solidFill>
              <a:latin typeface="微软雅黑" pitchFamily="34" charset="-122"/>
              <a:ea typeface="微软雅黑" pitchFamily="34" charset="-122"/>
            </a:endParaRPr>
          </a:p>
        </p:txBody>
      </p:sp>
      <p:sp>
        <p:nvSpPr>
          <p:cNvPr id="27" name="Rectangle 9"/>
          <p:cNvSpPr>
            <a:spLocks noChangeArrowheads="1"/>
          </p:cNvSpPr>
          <p:nvPr/>
        </p:nvSpPr>
        <p:spPr bwMode="auto">
          <a:xfrm>
            <a:off x="6415138" y="2724219"/>
            <a:ext cx="18002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latin typeface="微软雅黑" pitchFamily="34" charset="-122"/>
                <a:ea typeface="微软雅黑" pitchFamily="34" charset="-122"/>
              </a:rPr>
              <a:t>努力使患者充分理解并自愿接受治疗，增强对治疗措施的依从性</a:t>
            </a:r>
            <a:endParaRPr lang="en-US" altLang="zh-CN" sz="2000" b="1" dirty="0">
              <a:latin typeface="微软雅黑" pitchFamily="34" charset="-122"/>
              <a:ea typeface="微软雅黑" pitchFamily="34" charset="-122"/>
              <a:cs typeface="Arial" panose="020B0604020202020204" pitchFamily="34" charset="0"/>
            </a:endParaRPr>
          </a:p>
        </p:txBody>
      </p:sp>
      <p:sp>
        <p:nvSpPr>
          <p:cNvPr id="28" name="Rectangle 11"/>
          <p:cNvSpPr>
            <a:spLocks noChangeArrowheads="1"/>
          </p:cNvSpPr>
          <p:nvPr/>
        </p:nvSpPr>
        <p:spPr bwMode="auto">
          <a:xfrm>
            <a:off x="4214810" y="2901261"/>
            <a:ext cx="187220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800" b="1" dirty="0">
                <a:solidFill>
                  <a:schemeClr val="bg1"/>
                </a:solidFill>
                <a:latin typeface="微软雅黑" pitchFamily="34" charset="-122"/>
                <a:ea typeface="微软雅黑" pitchFamily="34" charset="-122"/>
              </a:rPr>
              <a:t>尽可能取得患者的配合</a:t>
            </a:r>
            <a:endParaRPr lang="en-US" altLang="zh-CN" sz="2800" b="1" dirty="0">
              <a:solidFill>
                <a:schemeClr val="bg1"/>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142876" y="1332549"/>
            <a:ext cx="9429784" cy="1024881"/>
          </a:xfrm>
        </p:spPr>
        <p:txBody>
          <a:bodyPr>
            <a:norm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解痉剂可以改善腹泻型</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患者总体症状，对</a:t>
            </a:r>
            <a:r>
              <a:rPr lang="zh-CN" altLang="en-US" dirty="0">
                <a:solidFill>
                  <a:srgbClr val="FF0000"/>
                </a:solidFill>
                <a:latin typeface="微软雅黑" panose="020B0503020204020204" pitchFamily="34" charset="-122"/>
                <a:ea typeface="微软雅黑" panose="020B0503020204020204" pitchFamily="34" charset="-122"/>
                <a:sym typeface="+mn-ea"/>
              </a:rPr>
              <a:t>腹痛</a:t>
            </a:r>
            <a:r>
              <a:rPr lang="zh-CN" altLang="en-US" dirty="0">
                <a:latin typeface="微软雅黑" panose="020B0503020204020204" pitchFamily="34" charset="-122"/>
                <a:ea typeface="微软雅黑" panose="020B0503020204020204" pitchFamily="34" charset="-122"/>
                <a:sym typeface="+mn-ea"/>
              </a:rPr>
              <a:t>疗效较明显。</a:t>
            </a:r>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000" b="1" dirty="0">
              <a:latin typeface="微软雅黑" panose="020B0503020204020204" pitchFamily="34" charset="-122"/>
              <a:ea typeface="微软雅黑" panose="020B0503020204020204" pitchFamily="34" charset="-122"/>
            </a:endParaRPr>
          </a:p>
        </p:txBody>
      </p:sp>
      <p:grpSp>
        <p:nvGrpSpPr>
          <p:cNvPr id="29" name="Group 12"/>
          <p:cNvGrpSpPr/>
          <p:nvPr/>
        </p:nvGrpSpPr>
        <p:grpSpPr bwMode="auto">
          <a:xfrm>
            <a:off x="802283" y="2667694"/>
            <a:ext cx="2606675" cy="687388"/>
            <a:chOff x="378" y="1065"/>
            <a:chExt cx="1785" cy="433"/>
          </a:xfrm>
          <a:effectLst>
            <a:outerShdw blurRad="50800" dist="50800" dir="5400000" algn="ctr" rotWithShape="0">
              <a:schemeClr val="bg1"/>
            </a:outerShdw>
          </a:effectLst>
        </p:grpSpPr>
        <p:sp>
          <p:nvSpPr>
            <p:cNvPr id="30" name="AutoShape 13"/>
            <p:cNvSpPr>
              <a:spLocks noChangeArrowheads="1"/>
            </p:cNvSpPr>
            <p:nvPr/>
          </p:nvSpPr>
          <p:spPr bwMode="gray">
            <a:xfrm>
              <a:off x="1921" y="1152"/>
              <a:ext cx="242" cy="240"/>
            </a:xfrm>
            <a:prstGeom prst="rightArrow">
              <a:avLst>
                <a:gd name="adj1" fmla="val 50000"/>
                <a:gd name="adj2" fmla="val 59422"/>
              </a:avLst>
            </a:prstGeom>
            <a:solidFill>
              <a:srgbClr val="375FB9">
                <a:alpha val="73000"/>
              </a:srgbClr>
            </a:solidFill>
            <a:ln w="9525">
              <a:noFill/>
              <a:miter lim="800000"/>
            </a:ln>
            <a:effectLst>
              <a:outerShdw dist="71842" dir="2700000" algn="ctr" rotWithShape="0">
                <a:srgbClr val="010101">
                  <a:alpha val="50000"/>
                </a:srgbClr>
              </a:outerShdw>
            </a:effectLst>
          </p:spPr>
          <p:txBody>
            <a:bodyPr wrap="none" anchor="ctr"/>
            <a:lstStyle/>
            <a:p>
              <a:pPr algn="ctr"/>
              <a:endParaRPr lang="zh-CN" altLang="en-US" sz="20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Freeform 14"/>
            <p:cNvSpPr/>
            <p:nvPr/>
          </p:nvSpPr>
          <p:spPr bwMode="gray">
            <a:xfrm>
              <a:off x="378" y="1065"/>
              <a:ext cx="1549" cy="433"/>
            </a:xfrm>
            <a:custGeom>
              <a:avLst/>
              <a:gdLst>
                <a:gd name="T0" fmla="*/ 83 w 1071"/>
                <a:gd name="T1" fmla="*/ 0 h 307"/>
                <a:gd name="T2" fmla="*/ 1069 w 1071"/>
                <a:gd name="T3" fmla="*/ 0 h 307"/>
                <a:gd name="T4" fmla="*/ 1069 w 1071"/>
                <a:gd name="T5" fmla="*/ 198 h 307"/>
                <a:gd name="T6" fmla="*/ 1055 w 1071"/>
                <a:gd name="T7" fmla="*/ 270 h 307"/>
                <a:gd name="T8" fmla="*/ 987 w 1071"/>
                <a:gd name="T9" fmla="*/ 302 h 307"/>
                <a:gd name="T10" fmla="*/ 0 w 1071"/>
                <a:gd name="T11" fmla="*/ 307 h 307"/>
                <a:gd name="T12" fmla="*/ 0 w 1071"/>
                <a:gd name="T13" fmla="*/ 89 h 307"/>
                <a:gd name="T14" fmla="*/ 21 w 1071"/>
                <a:gd name="T15" fmla="*/ 18 h 307"/>
                <a:gd name="T16" fmla="*/ 83 w 1071"/>
                <a:gd name="T17" fmla="*/ 0 h 3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71"/>
                <a:gd name="T28" fmla="*/ 0 h 307"/>
                <a:gd name="T29" fmla="*/ 1071 w 1071"/>
                <a:gd name="T30" fmla="*/ 307 h 3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71" h="307">
                  <a:moveTo>
                    <a:pt x="83" y="0"/>
                  </a:moveTo>
                  <a:lnTo>
                    <a:pt x="1069" y="0"/>
                  </a:lnTo>
                  <a:cubicBezTo>
                    <a:pt x="1069" y="0"/>
                    <a:pt x="1069" y="99"/>
                    <a:pt x="1069" y="198"/>
                  </a:cubicBezTo>
                  <a:cubicBezTo>
                    <a:pt x="1069" y="198"/>
                    <a:pt x="1071" y="248"/>
                    <a:pt x="1055" y="270"/>
                  </a:cubicBezTo>
                  <a:cubicBezTo>
                    <a:pt x="1043" y="288"/>
                    <a:pt x="1019" y="302"/>
                    <a:pt x="987" y="302"/>
                  </a:cubicBezTo>
                  <a:cubicBezTo>
                    <a:pt x="488" y="303"/>
                    <a:pt x="0" y="307"/>
                    <a:pt x="0" y="307"/>
                  </a:cubicBezTo>
                  <a:lnTo>
                    <a:pt x="0" y="89"/>
                  </a:lnTo>
                  <a:cubicBezTo>
                    <a:pt x="3" y="41"/>
                    <a:pt x="7" y="33"/>
                    <a:pt x="21" y="18"/>
                  </a:cubicBezTo>
                  <a:cubicBezTo>
                    <a:pt x="35" y="3"/>
                    <a:pt x="66" y="1"/>
                    <a:pt x="83" y="0"/>
                  </a:cubicBezTo>
                  <a:close/>
                </a:path>
              </a:pathLst>
            </a:custGeom>
            <a:gradFill rotWithShape="1">
              <a:gsLst>
                <a:gs pos="0">
                  <a:schemeClr val="accent2">
                    <a:gamma/>
                    <a:shade val="66275"/>
                    <a:invGamma/>
                  </a:schemeClr>
                </a:gs>
                <a:gs pos="50000">
                  <a:schemeClr val="accent2"/>
                </a:gs>
                <a:gs pos="100000">
                  <a:schemeClr val="accent2">
                    <a:gamma/>
                    <a:shade val="66275"/>
                    <a:invGamma/>
                  </a:schemeClr>
                </a:gs>
              </a:gsLst>
              <a:lin ang="5400000" scaled="1"/>
            </a:gradFill>
            <a:ln w="28575">
              <a:solidFill>
                <a:srgbClr val="FFFFFF"/>
              </a:solidFill>
              <a:round/>
            </a:ln>
            <a:effectLst>
              <a:outerShdw dist="71842" dir="2700000" algn="ctr" rotWithShape="0">
                <a:srgbClr val="000000">
                  <a:alpha val="50000"/>
                </a:srgbClr>
              </a:outerShdw>
            </a:effectLst>
          </p:spPr>
          <p:txBody>
            <a:bodyPr wrap="none" anchor="ctr"/>
            <a:lstStyle/>
            <a:p>
              <a:pPr algn="ctr"/>
              <a:endParaRPr lang="zh-CN" altLang="en-US" sz="20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3" name="AutoShape 19"/>
          <p:cNvSpPr>
            <a:spLocks noChangeArrowheads="1"/>
          </p:cNvSpPr>
          <p:nvPr/>
        </p:nvSpPr>
        <p:spPr bwMode="gray">
          <a:xfrm>
            <a:off x="3428992" y="3714752"/>
            <a:ext cx="4771041" cy="687387"/>
          </a:xfrm>
          <a:prstGeom prst="roundRect">
            <a:avLst>
              <a:gd name="adj" fmla="val 11505"/>
            </a:avLst>
          </a:prstGeom>
          <a:solidFill>
            <a:srgbClr val="FF0066">
              <a:alpha val="50000"/>
            </a:srgbClr>
          </a:solidFill>
          <a:ln>
            <a:noFill/>
          </a:ln>
          <a:extLst>
            <a:ext uri="{91240B29-F687-4F45-9708-019B960494DF}">
              <a14:hiddenLine xmlns:a14="http://schemas.microsoft.com/office/drawing/2010/main" w="6350">
                <a:solidFill>
                  <a:srgbClr val="000000"/>
                </a:solidFill>
                <a:prstDash val="sysDot"/>
                <a:round/>
              </a14:hiddenLine>
            </a:ext>
          </a:extLst>
        </p:spPr>
        <p:txBody>
          <a:bodyPr wrap="none" anchor="ctr"/>
          <a:lstStyle/>
          <a:p>
            <a:pPr algn="ctr"/>
            <a:endParaRPr lang="zh-CN" altLang="en-US" sz="20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4" name="Group 20"/>
          <p:cNvGrpSpPr/>
          <p:nvPr/>
        </p:nvGrpSpPr>
        <p:grpSpPr bwMode="auto">
          <a:xfrm>
            <a:off x="767358" y="3709094"/>
            <a:ext cx="2613025" cy="687388"/>
            <a:chOff x="370" y="2169"/>
            <a:chExt cx="1790" cy="433"/>
          </a:xfrm>
          <a:solidFill>
            <a:srgbClr val="FF0066">
              <a:alpha val="65000"/>
            </a:srgbClr>
          </a:solidFill>
        </p:grpSpPr>
        <p:sp>
          <p:nvSpPr>
            <p:cNvPr id="35" name="AutoShape 21"/>
            <p:cNvSpPr>
              <a:spLocks noChangeArrowheads="1"/>
            </p:cNvSpPr>
            <p:nvPr/>
          </p:nvSpPr>
          <p:spPr bwMode="gray">
            <a:xfrm>
              <a:off x="1917" y="2249"/>
              <a:ext cx="243" cy="240"/>
            </a:xfrm>
            <a:prstGeom prst="rightArrow">
              <a:avLst>
                <a:gd name="adj1" fmla="val 50000"/>
                <a:gd name="adj2" fmla="val 59422"/>
              </a:avLst>
            </a:prstGeom>
            <a:grpFill/>
            <a:ln w="9525">
              <a:noFill/>
              <a:miter lim="800000"/>
            </a:ln>
            <a:effectLst>
              <a:outerShdw dist="71842" dir="2700000" algn="ctr" rotWithShape="0">
                <a:srgbClr val="010101">
                  <a:alpha val="50000"/>
                </a:srgbClr>
              </a:outerShdw>
            </a:effectLst>
          </p:spPr>
          <p:txBody>
            <a:bodyPr wrap="none" anchor="ctr"/>
            <a:lstStyle/>
            <a:p>
              <a:pPr algn="ctr"/>
              <a:endParaRPr lang="zh-CN" altLang="en-US" sz="20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Freeform 22"/>
            <p:cNvSpPr/>
            <p:nvPr/>
          </p:nvSpPr>
          <p:spPr bwMode="gray">
            <a:xfrm>
              <a:off x="370" y="2169"/>
              <a:ext cx="1549" cy="433"/>
            </a:xfrm>
            <a:custGeom>
              <a:avLst/>
              <a:gdLst/>
              <a:ahLst/>
              <a:cxnLst>
                <a:cxn ang="0">
                  <a:pos x="83" y="0"/>
                </a:cxn>
                <a:cxn ang="0">
                  <a:pos x="1069" y="0"/>
                </a:cxn>
                <a:cxn ang="0">
                  <a:pos x="1069" y="198"/>
                </a:cxn>
                <a:cxn ang="0">
                  <a:pos x="1055" y="270"/>
                </a:cxn>
                <a:cxn ang="0">
                  <a:pos x="987" y="302"/>
                </a:cxn>
                <a:cxn ang="0">
                  <a:pos x="0" y="307"/>
                </a:cxn>
                <a:cxn ang="0">
                  <a:pos x="0" y="89"/>
                </a:cxn>
                <a:cxn ang="0">
                  <a:pos x="21" y="18"/>
                </a:cxn>
                <a:cxn ang="0">
                  <a:pos x="83" y="0"/>
                </a:cxn>
              </a:cxnLst>
              <a:rect l="0" t="0" r="r" b="b"/>
              <a:pathLst>
                <a:path w="1071" h="307">
                  <a:moveTo>
                    <a:pt x="83" y="0"/>
                  </a:moveTo>
                  <a:lnTo>
                    <a:pt x="1069" y="0"/>
                  </a:lnTo>
                  <a:cubicBezTo>
                    <a:pt x="1069" y="0"/>
                    <a:pt x="1069" y="99"/>
                    <a:pt x="1069" y="198"/>
                  </a:cubicBezTo>
                  <a:cubicBezTo>
                    <a:pt x="1069" y="198"/>
                    <a:pt x="1071" y="248"/>
                    <a:pt x="1055" y="270"/>
                  </a:cubicBezTo>
                  <a:cubicBezTo>
                    <a:pt x="1043" y="288"/>
                    <a:pt x="1019" y="302"/>
                    <a:pt x="987" y="302"/>
                  </a:cubicBezTo>
                  <a:cubicBezTo>
                    <a:pt x="488" y="303"/>
                    <a:pt x="0" y="307"/>
                    <a:pt x="0" y="307"/>
                  </a:cubicBezTo>
                  <a:lnTo>
                    <a:pt x="0" y="89"/>
                  </a:lnTo>
                  <a:cubicBezTo>
                    <a:pt x="3" y="41"/>
                    <a:pt x="7" y="33"/>
                    <a:pt x="21" y="18"/>
                  </a:cubicBezTo>
                  <a:cubicBezTo>
                    <a:pt x="35" y="3"/>
                    <a:pt x="66" y="1"/>
                    <a:pt x="83" y="0"/>
                  </a:cubicBezTo>
                  <a:close/>
                </a:path>
              </a:pathLst>
            </a:custGeom>
            <a:grpFill/>
            <a:ln w="28575" cap="flat" cmpd="sng">
              <a:solidFill>
                <a:srgbClr val="FFFFFF"/>
              </a:solidFill>
              <a:prstDash val="solid"/>
              <a:round/>
            </a:ln>
            <a:effectLst>
              <a:outerShdw dist="71842" dir="2700000" algn="ctr" rotWithShape="0">
                <a:srgbClr val="000000">
                  <a:alpha val="50000"/>
                </a:srgbClr>
              </a:outerShdw>
            </a:effectLst>
          </p:spPr>
          <p:txBody>
            <a:bodyPr wrap="none" anchor="ctr"/>
            <a:lstStyle/>
            <a:p>
              <a:pPr algn="ctr"/>
              <a:endParaRPr lang="zh-CN" altLang="en-US" sz="20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37" name="Rectangle 26"/>
          <p:cNvSpPr>
            <a:spLocks noChangeArrowheads="1"/>
          </p:cNvSpPr>
          <p:nvPr/>
        </p:nvSpPr>
        <p:spPr bwMode="gray">
          <a:xfrm>
            <a:off x="827584" y="2708920"/>
            <a:ext cx="2232248" cy="707886"/>
          </a:xfrm>
          <a:prstGeom prst="rect">
            <a:avLst/>
          </a:prstGeom>
          <a:solidFill>
            <a:srgbClr val="375FB9">
              <a:alpha val="65000"/>
            </a:srgbClr>
          </a:solidFill>
          <a:ln w="9525" algn="ctr">
            <a:noFill/>
            <a:miter lim="800000"/>
          </a:ln>
          <a:effectLst/>
        </p:spPr>
        <p:txBody>
          <a:bodyPr wrap="squar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选择性肠道平滑肌</a:t>
            </a:r>
          </a:p>
          <a:p>
            <a:r>
              <a:rPr lang="zh-CN" altLang="en-US" sz="2000" dirty="0">
                <a:solidFill>
                  <a:schemeClr val="bg1"/>
                </a:solidFill>
                <a:latin typeface="微软雅黑" panose="020B0503020204020204" pitchFamily="34" charset="-122"/>
                <a:ea typeface="微软雅黑" panose="020B0503020204020204" pitchFamily="34" charset="-122"/>
              </a:rPr>
              <a:t>钙离子拮抗剂</a:t>
            </a:r>
            <a:endParaRPr lang="en-US" sz="2000" dirty="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8" name="Rectangle 27"/>
          <p:cNvSpPr>
            <a:spLocks noChangeArrowheads="1"/>
          </p:cNvSpPr>
          <p:nvPr/>
        </p:nvSpPr>
        <p:spPr bwMode="gray">
          <a:xfrm>
            <a:off x="827584" y="3848794"/>
            <a:ext cx="2005112" cy="400110"/>
          </a:xfrm>
          <a:prstGeom prst="rect">
            <a:avLst/>
          </a:prstGeom>
          <a:noFill/>
          <a:ln w="9525" algn="ctr">
            <a:noFill/>
            <a:miter lim="800000"/>
          </a:ln>
          <a:effectLst/>
        </p:spPr>
        <p:txBody>
          <a:bodyPr wrap="square">
            <a:spAutoFit/>
          </a:bodyPr>
          <a:lstStyle/>
          <a:p>
            <a:pPr algn="ctr" eaLnBrk="0" hangingPunct="0">
              <a:defRPr/>
            </a:pPr>
            <a:r>
              <a:rPr lang="zh-CN" altLang="en-US" sz="2000" dirty="0">
                <a:solidFill>
                  <a:schemeClr val="bg1"/>
                </a:solidFill>
                <a:latin typeface="微软雅黑" panose="020B0503020204020204" pitchFamily="34" charset="-122"/>
                <a:ea typeface="微软雅黑" panose="020B0503020204020204" pitchFamily="34" charset="-122"/>
              </a:rPr>
              <a:t>离子通道调节剂</a:t>
            </a:r>
            <a:endParaRPr lang="en-US" sz="2000" dirty="0">
              <a:solidFill>
                <a:schemeClr val="bg1"/>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40" name="Text Box 31"/>
          <p:cNvSpPr txBox="1">
            <a:spLocks noChangeArrowheads="1"/>
          </p:cNvSpPr>
          <p:nvPr/>
        </p:nvSpPr>
        <p:spPr bwMode="auto">
          <a:xfrm>
            <a:off x="3393083" y="2696268"/>
            <a:ext cx="4800600" cy="707886"/>
          </a:xfrm>
          <a:prstGeom prst="rect">
            <a:avLst/>
          </a:prstGeom>
          <a:solidFill>
            <a:srgbClr val="375FB9">
              <a:alpha val="62000"/>
            </a:srgbClr>
          </a:solidFill>
          <a:ln>
            <a:noFill/>
          </a:ln>
          <a:effectLst>
            <a:outerShdw blurRad="50800" dist="50800" dir="5400000" algn="ctr" rotWithShape="0">
              <a:schemeClr val="bg1"/>
            </a:outerShdw>
          </a:effectLst>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r>
              <a:rPr lang="zh-CN" altLang="en-US" sz="2000" dirty="0">
                <a:latin typeface="微软雅黑" panose="020B0503020204020204" pitchFamily="34" charset="-122"/>
                <a:ea typeface="微软雅黑" panose="020B0503020204020204" pitchFamily="34" charset="-122"/>
              </a:rPr>
              <a:t>匹维溴铵、奥替溴铵、西托溴铵、美贝</a:t>
            </a:r>
          </a:p>
          <a:p>
            <a:r>
              <a:rPr lang="zh-CN" altLang="en-US" sz="2000" dirty="0">
                <a:latin typeface="微软雅黑" panose="020B0503020204020204" pitchFamily="34" charset="-122"/>
                <a:ea typeface="微软雅黑" panose="020B0503020204020204" pitchFamily="34" charset="-122"/>
              </a:rPr>
              <a:t>维林、阿尔维林</a:t>
            </a:r>
            <a:endParaRPr lang="en-US" altLang="zh-CN" sz="20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Text Box 32"/>
          <p:cNvSpPr txBox="1">
            <a:spLocks noChangeArrowheads="1"/>
          </p:cNvSpPr>
          <p:nvPr/>
        </p:nvSpPr>
        <p:spPr bwMode="auto">
          <a:xfrm>
            <a:off x="3214678" y="3814708"/>
            <a:ext cx="46085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zh-CN" altLang="en-US" sz="2000" b="1" dirty="0">
                <a:latin typeface="微软雅黑" panose="020B0503020204020204" pitchFamily="34" charset="-122"/>
                <a:ea typeface="微软雅黑" panose="020B0503020204020204" pitchFamily="34" charset="-122"/>
                <a:cs typeface="Arial" panose="020B0604020202020204" pitchFamily="34" charset="0"/>
              </a:rPr>
              <a:t>曲美布汀</a:t>
            </a:r>
            <a:endParaRPr lang="en-US" altLang="zh-CN" sz="20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矩形 41"/>
          <p:cNvSpPr/>
          <p:nvPr/>
        </p:nvSpPr>
        <p:spPr>
          <a:xfrm>
            <a:off x="899592" y="5000636"/>
            <a:ext cx="6032421" cy="461665"/>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rPr>
              <a:t>国际多个指南和共识意见将其列为一线药物</a:t>
            </a: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8638570" cy="739129"/>
          </a:xfrm>
        </p:spPr>
        <p:txBody>
          <a:bodyPr>
            <a:normAutofit/>
          </a:bodyPr>
          <a:lstStyle/>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腹泻</a:t>
            </a:r>
            <a:r>
              <a:rPr lang="zh-CN" altLang="en-US" dirty="0">
                <a:latin typeface="微软雅黑" panose="020B0503020204020204" pitchFamily="34" charset="-122"/>
                <a:ea typeface="微软雅黑" panose="020B0503020204020204" pitchFamily="34" charset="-122"/>
                <a:sym typeface="+mn-ea"/>
              </a:rPr>
              <a:t>的治疗</a:t>
            </a:r>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000" b="1" dirty="0">
              <a:latin typeface="微软雅黑" panose="020B0503020204020204" pitchFamily="34" charset="-122"/>
              <a:ea typeface="微软雅黑" panose="020B0503020204020204" pitchFamily="34" charset="-122"/>
            </a:endParaRPr>
          </a:p>
        </p:txBody>
      </p:sp>
      <p:sp>
        <p:nvSpPr>
          <p:cNvPr id="16" name="自选图形 7"/>
          <p:cNvSpPr>
            <a:spLocks noChangeArrowheads="1"/>
          </p:cNvSpPr>
          <p:nvPr/>
        </p:nvSpPr>
        <p:spPr bwMode="gray">
          <a:xfrm>
            <a:off x="1043608" y="3511540"/>
            <a:ext cx="7632848" cy="1304925"/>
          </a:xfrm>
          <a:prstGeom prst="roundRect">
            <a:avLst>
              <a:gd name="adj" fmla="val 11505"/>
            </a:avLst>
          </a:prstGeom>
          <a:gradFill rotWithShape="1">
            <a:gsLst>
              <a:gs pos="0">
                <a:srgbClr val="FF0066">
                  <a:alpha val="80000"/>
                </a:srgbClr>
              </a:gs>
              <a:gs pos="100000">
                <a:schemeClr val="folHlink">
                  <a:gamma/>
                  <a:shade val="46275"/>
                  <a:invGamma/>
                  <a:alpha val="0"/>
                </a:schemeClr>
              </a:gs>
            </a:gsLst>
            <a:lin ang="0" scaled="1"/>
          </a:gradFill>
          <a:ln>
            <a:noFill/>
          </a:ln>
          <a:effectLst/>
          <a:extLst>
            <a:ext uri="{91240B29-F687-4F45-9708-019B960494DF}">
              <a14:hiddenLine xmlns:a14="http://schemas.microsoft.com/office/drawing/2010/main" w="6350">
                <a:solidFill>
                  <a:schemeClr val="tx1"/>
                </a:solidFill>
                <a:prstDash val="sysDot"/>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微软雅黑" panose="020B0503020204020204" pitchFamily="34" charset="-122"/>
              <a:ea typeface="微软雅黑" panose="020B0503020204020204" pitchFamily="34" charset="-122"/>
            </a:endParaRPr>
          </a:p>
        </p:txBody>
      </p:sp>
      <p:sp>
        <p:nvSpPr>
          <p:cNvPr id="17" name="自选图形 8"/>
          <p:cNvSpPr>
            <a:spLocks noChangeArrowheads="1"/>
          </p:cNvSpPr>
          <p:nvPr/>
        </p:nvSpPr>
        <p:spPr bwMode="gray">
          <a:xfrm>
            <a:off x="1923083" y="3957627"/>
            <a:ext cx="526173" cy="344488"/>
          </a:xfrm>
          <a:prstGeom prst="rightArrow">
            <a:avLst>
              <a:gd name="adj1" fmla="val 50000"/>
              <a:gd name="adj2" fmla="val 45507"/>
            </a:avLst>
          </a:prstGeom>
          <a:solidFill>
            <a:srgbClr val="FEFEF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微软雅黑" panose="020B0503020204020204" pitchFamily="34" charset="-122"/>
              <a:ea typeface="微软雅黑" panose="020B0503020204020204" pitchFamily="34" charset="-122"/>
            </a:endParaRPr>
          </a:p>
        </p:txBody>
      </p:sp>
      <p:sp>
        <p:nvSpPr>
          <p:cNvPr id="18" name="自选图形 11"/>
          <p:cNvSpPr>
            <a:spLocks noChangeArrowheads="1"/>
          </p:cNvSpPr>
          <p:nvPr/>
        </p:nvSpPr>
        <p:spPr bwMode="gray">
          <a:xfrm>
            <a:off x="1043608" y="2016115"/>
            <a:ext cx="7632848" cy="1304925"/>
          </a:xfrm>
          <a:prstGeom prst="roundRect">
            <a:avLst>
              <a:gd name="adj" fmla="val 11505"/>
            </a:avLst>
          </a:prstGeom>
          <a:gradFill rotWithShape="1">
            <a:gsLst>
              <a:gs pos="0">
                <a:srgbClr val="375FB9">
                  <a:alpha val="64000"/>
                </a:srgbClr>
              </a:gs>
              <a:gs pos="100000">
                <a:schemeClr val="hlink">
                  <a:gamma/>
                  <a:shade val="46275"/>
                  <a:invGamma/>
                  <a:alpha val="0"/>
                </a:schemeClr>
              </a:gs>
            </a:gsLst>
            <a:lin ang="0" scaled="1"/>
          </a:gradFill>
          <a:ln>
            <a:noFill/>
          </a:ln>
          <a:effectLst/>
          <a:extLst>
            <a:ext uri="{91240B29-F687-4F45-9708-019B960494DF}">
              <a14:hiddenLine xmlns:a14="http://schemas.microsoft.com/office/drawing/2010/main" w="6350">
                <a:solidFill>
                  <a:schemeClr val="tx1"/>
                </a:solidFill>
                <a:prstDash val="sysDot"/>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微软雅黑" panose="020B0503020204020204" pitchFamily="34" charset="-122"/>
              <a:ea typeface="微软雅黑" panose="020B0503020204020204" pitchFamily="34" charset="-122"/>
            </a:endParaRPr>
          </a:p>
        </p:txBody>
      </p:sp>
      <p:sp>
        <p:nvSpPr>
          <p:cNvPr id="19" name="自选图形 12"/>
          <p:cNvSpPr>
            <a:spLocks noChangeArrowheads="1"/>
          </p:cNvSpPr>
          <p:nvPr/>
        </p:nvSpPr>
        <p:spPr bwMode="gray">
          <a:xfrm>
            <a:off x="1904033" y="2462202"/>
            <a:ext cx="526173" cy="344488"/>
          </a:xfrm>
          <a:prstGeom prst="rightArrow">
            <a:avLst>
              <a:gd name="adj1" fmla="val 50000"/>
              <a:gd name="adj2" fmla="val 45507"/>
            </a:avLst>
          </a:prstGeom>
          <a:solidFill>
            <a:srgbClr val="FEFEF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b="1">
              <a:latin typeface="微软雅黑" panose="020B0503020204020204" pitchFamily="34" charset="-122"/>
              <a:ea typeface="微软雅黑" panose="020B0503020204020204" pitchFamily="34" charset="-122"/>
            </a:endParaRPr>
          </a:p>
        </p:txBody>
      </p:sp>
      <p:sp>
        <p:nvSpPr>
          <p:cNvPr id="20" name="自选图形 13"/>
          <p:cNvSpPr>
            <a:spLocks noChangeArrowheads="1"/>
          </p:cNvSpPr>
          <p:nvPr/>
        </p:nvSpPr>
        <p:spPr bwMode="gray">
          <a:xfrm>
            <a:off x="460995" y="2000240"/>
            <a:ext cx="2277866" cy="1298575"/>
          </a:xfrm>
          <a:prstGeom prst="roundRect">
            <a:avLst>
              <a:gd name="adj" fmla="val 11921"/>
            </a:avLst>
          </a:prstGeom>
          <a:gradFill rotWithShape="1">
            <a:gsLst>
              <a:gs pos="0">
                <a:srgbClr val="375FB9">
                  <a:alpha val="67000"/>
                </a:srgbClr>
              </a:gs>
              <a:gs pos="100000">
                <a:schemeClr val="hlink">
                  <a:gamma/>
                  <a:shade val="69804"/>
                  <a:invGamma/>
                </a:schemeClr>
              </a:gs>
            </a:gsLst>
            <a:lin ang="5400000" scaled="1"/>
          </a:gradFill>
          <a:ln w="25400">
            <a:solidFill>
              <a:srgbClr val="FEFEFE"/>
            </a:solidFill>
            <a:round/>
          </a:ln>
          <a:effectLst>
            <a:outerShdw dist="53882" dir="2700000" algn="ctr" rotWithShape="0">
              <a:srgbClr val="000000">
                <a:alpha val="50000"/>
              </a:srgbClr>
            </a:outerShdw>
          </a:effectLst>
        </p:spPr>
        <p:txBody>
          <a:bodyPr wrap="none" anchor="ctr"/>
          <a:lstStyle/>
          <a:p>
            <a:endParaRPr lang="zh-CN" altLang="en-US" b="1">
              <a:latin typeface="微软雅黑" panose="020B0503020204020204" pitchFamily="34" charset="-122"/>
              <a:ea typeface="微软雅黑" panose="020B0503020204020204" pitchFamily="34" charset="-122"/>
            </a:endParaRPr>
          </a:p>
        </p:txBody>
      </p:sp>
      <p:sp>
        <p:nvSpPr>
          <p:cNvPr id="21" name="任意多边形 14"/>
          <p:cNvSpPr/>
          <p:nvPr/>
        </p:nvSpPr>
        <p:spPr bwMode="gray">
          <a:xfrm>
            <a:off x="524495" y="2065327"/>
            <a:ext cx="1134493" cy="649288"/>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hlink">
                  <a:gamma/>
                  <a:tint val="48627"/>
                  <a:invGamma/>
                </a:schemeClr>
              </a:gs>
              <a:gs pos="50000">
                <a:schemeClr val="hlink">
                  <a:alpha val="0"/>
                </a:schemeClr>
              </a:gs>
              <a:gs pos="100000">
                <a:schemeClr val="hlink">
                  <a:gamma/>
                  <a:tint val="48627"/>
                  <a:invGamma/>
                </a:schemeClr>
              </a:gs>
            </a:gsLst>
            <a:lin ang="2700000" scaled="1"/>
          </a:gradFill>
          <a:ln>
            <a:noFill/>
          </a:ln>
          <a:extLst>
            <a:ext uri="{91240B29-F687-4F45-9708-019B960494DF}">
              <a14:hiddenLine xmlns:a14="http://schemas.microsoft.com/office/drawing/2010/main" w="0">
                <a:solidFill>
                  <a:srgbClr val="000000"/>
                </a:solidFill>
                <a:prstDash val="solid"/>
                <a:round/>
              </a14:hiddenLine>
            </a:ext>
          </a:extLst>
        </p:spPr>
        <p:txBody>
          <a:bodyPr/>
          <a:lstStyle/>
          <a:p>
            <a:endParaRPr lang="zh-CN" altLang="en-US" b="1">
              <a:latin typeface="微软雅黑" panose="020B0503020204020204" pitchFamily="34" charset="-122"/>
              <a:ea typeface="微软雅黑" panose="020B0503020204020204" pitchFamily="34" charset="-122"/>
            </a:endParaRPr>
          </a:p>
        </p:txBody>
      </p:sp>
      <p:sp>
        <p:nvSpPr>
          <p:cNvPr id="22" name="自选图形 15"/>
          <p:cNvSpPr>
            <a:spLocks noChangeArrowheads="1"/>
          </p:cNvSpPr>
          <p:nvPr/>
        </p:nvSpPr>
        <p:spPr bwMode="gray">
          <a:xfrm>
            <a:off x="473695" y="3502015"/>
            <a:ext cx="2277866" cy="1298575"/>
          </a:xfrm>
          <a:prstGeom prst="roundRect">
            <a:avLst>
              <a:gd name="adj" fmla="val 11921"/>
            </a:avLst>
          </a:prstGeom>
          <a:gradFill rotWithShape="1">
            <a:gsLst>
              <a:gs pos="0">
                <a:srgbClr val="FF0066"/>
              </a:gs>
              <a:gs pos="100000">
                <a:schemeClr val="folHlink">
                  <a:gamma/>
                  <a:shade val="69804"/>
                  <a:invGamma/>
                </a:schemeClr>
              </a:gs>
            </a:gsLst>
            <a:lin ang="5400000" scaled="1"/>
          </a:gradFill>
          <a:ln w="25400">
            <a:solidFill>
              <a:srgbClr val="FEFEFE"/>
            </a:solidFill>
            <a:round/>
          </a:ln>
          <a:effectLst>
            <a:outerShdw dist="53882" dir="2700000" algn="ctr" rotWithShape="0">
              <a:srgbClr val="000000">
                <a:alpha val="50000"/>
              </a:srgbClr>
            </a:outerShdw>
          </a:effectLst>
        </p:spPr>
        <p:txBody>
          <a:bodyPr wrap="none" anchor="ctr"/>
          <a:lstStyle/>
          <a:p>
            <a:endParaRPr lang="zh-CN" altLang="en-US" b="1">
              <a:latin typeface="微软雅黑" panose="020B0503020204020204" pitchFamily="34" charset="-122"/>
              <a:ea typeface="微软雅黑" panose="020B0503020204020204" pitchFamily="34" charset="-122"/>
            </a:endParaRPr>
          </a:p>
        </p:txBody>
      </p:sp>
      <p:sp>
        <p:nvSpPr>
          <p:cNvPr id="23" name="任意多边形 16"/>
          <p:cNvSpPr/>
          <p:nvPr/>
        </p:nvSpPr>
        <p:spPr bwMode="gray">
          <a:xfrm>
            <a:off x="527670" y="3567102"/>
            <a:ext cx="1134493" cy="649288"/>
          </a:xfrm>
          <a:custGeom>
            <a:avLst/>
            <a:gdLst>
              <a:gd name="T0" fmla="*/ 118 w 596"/>
              <a:gd name="T1" fmla="*/ 0 h 598"/>
              <a:gd name="T2" fmla="*/ 0 w 596"/>
              <a:gd name="T3" fmla="*/ 118 h 598"/>
              <a:gd name="T4" fmla="*/ 0 w 596"/>
              <a:gd name="T5" fmla="*/ 589 h 598"/>
              <a:gd name="T6" fmla="*/ 161 w 596"/>
              <a:gd name="T7" fmla="*/ 174 h 598"/>
              <a:gd name="T8" fmla="*/ 589 w 596"/>
              <a:gd name="T9" fmla="*/ 0 h 598"/>
              <a:gd name="T10" fmla="*/ 118 w 596"/>
              <a:gd name="T11" fmla="*/ 0 h 598"/>
            </a:gdLst>
            <a:ahLst/>
            <a:cxnLst>
              <a:cxn ang="0">
                <a:pos x="T0" y="T1"/>
              </a:cxn>
              <a:cxn ang="0">
                <a:pos x="T2" y="T3"/>
              </a:cxn>
              <a:cxn ang="0">
                <a:pos x="T4" y="T5"/>
              </a:cxn>
              <a:cxn ang="0">
                <a:pos x="T6" y="T7"/>
              </a:cxn>
              <a:cxn ang="0">
                <a:pos x="T8" y="T9"/>
              </a:cxn>
              <a:cxn ang="0">
                <a:pos x="T10" y="T11"/>
              </a:cxn>
            </a:cxnLst>
            <a:rect l="0" t="0" r="r" b="b"/>
            <a:pathLst>
              <a:path w="596" h="598">
                <a:moveTo>
                  <a:pt x="118" y="0"/>
                </a:moveTo>
                <a:cubicBezTo>
                  <a:pt x="53" y="0"/>
                  <a:pt x="0" y="53"/>
                  <a:pt x="0" y="118"/>
                </a:cubicBezTo>
                <a:lnTo>
                  <a:pt x="0" y="589"/>
                </a:lnTo>
                <a:cubicBezTo>
                  <a:pt x="27" y="598"/>
                  <a:pt x="12" y="309"/>
                  <a:pt x="161" y="174"/>
                </a:cubicBezTo>
                <a:cubicBezTo>
                  <a:pt x="310" y="39"/>
                  <a:pt x="596" y="29"/>
                  <a:pt x="589" y="0"/>
                </a:cubicBezTo>
                <a:lnTo>
                  <a:pt x="118" y="0"/>
                </a:lnTo>
                <a:close/>
              </a:path>
            </a:pathLst>
          </a:custGeom>
          <a:gradFill rotWithShape="1">
            <a:gsLst>
              <a:gs pos="0">
                <a:schemeClr val="folHlink">
                  <a:gamma/>
                  <a:tint val="48627"/>
                  <a:invGamma/>
                </a:schemeClr>
              </a:gs>
              <a:gs pos="50000">
                <a:schemeClr val="folHlink">
                  <a:alpha val="0"/>
                </a:schemeClr>
              </a:gs>
              <a:gs pos="100000">
                <a:schemeClr val="folHlink">
                  <a:gamma/>
                  <a:tint val="48627"/>
                  <a:invGamma/>
                </a:schemeClr>
              </a:gs>
            </a:gsLst>
            <a:lin ang="2700000" scaled="1"/>
          </a:gradFill>
          <a:ln>
            <a:noFill/>
          </a:ln>
          <a:extLst>
            <a:ext uri="{91240B29-F687-4F45-9708-019B960494DF}">
              <a14:hiddenLine xmlns:a14="http://schemas.microsoft.com/office/drawing/2010/main" w="0">
                <a:solidFill>
                  <a:srgbClr val="000000"/>
                </a:solidFill>
                <a:prstDash val="solid"/>
                <a:round/>
              </a14:hiddenLine>
            </a:ext>
          </a:extLst>
        </p:spPr>
        <p:txBody>
          <a:bodyPr/>
          <a:lstStyle/>
          <a:p>
            <a:endParaRPr lang="zh-CN" altLang="en-US" b="1">
              <a:latin typeface="微软雅黑" panose="020B0503020204020204" pitchFamily="34" charset="-122"/>
              <a:ea typeface="微软雅黑" panose="020B0503020204020204" pitchFamily="34" charset="-122"/>
            </a:endParaRPr>
          </a:p>
        </p:txBody>
      </p:sp>
      <p:sp>
        <p:nvSpPr>
          <p:cNvPr id="24" name="文本框 20"/>
          <p:cNvSpPr txBox="1">
            <a:spLocks noChangeArrowheads="1"/>
          </p:cNvSpPr>
          <p:nvPr/>
        </p:nvSpPr>
        <p:spPr bwMode="black">
          <a:xfrm>
            <a:off x="2843808" y="2071380"/>
            <a:ext cx="549929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1600" b="1" dirty="0">
                <a:latin typeface="微软雅黑" panose="020B0503020204020204" pitchFamily="34" charset="-122"/>
                <a:ea typeface="微软雅黑" panose="020B0503020204020204" pitchFamily="34" charset="-122"/>
              </a:rPr>
              <a:t>洛哌丁胺可以显著降低</a:t>
            </a:r>
            <a:r>
              <a:rPr lang="en-US" altLang="zh-CN" sz="1600" b="1" dirty="0">
                <a:latin typeface="微软雅黑" panose="020B0503020204020204" pitchFamily="34" charset="-122"/>
                <a:ea typeface="微软雅黑" panose="020B0503020204020204" pitchFamily="34" charset="-122"/>
              </a:rPr>
              <a:t>IBS</a:t>
            </a:r>
            <a:r>
              <a:rPr lang="zh-CN" altLang="en-US" sz="1600" b="1" dirty="0">
                <a:latin typeface="微软雅黑" panose="020B0503020204020204" pitchFamily="34" charset="-122"/>
                <a:ea typeface="微软雅黑" panose="020B0503020204020204" pitchFamily="34" charset="-122"/>
              </a:rPr>
              <a:t>患者排便频率，增加粪便硬度，以及改善排便失禁症状。</a:t>
            </a:r>
            <a:endParaRPr lang="en-US" altLang="zh-CN" sz="1600" b="1" dirty="0">
              <a:latin typeface="微软雅黑" panose="020B0503020204020204" pitchFamily="34" charset="-122"/>
              <a:ea typeface="微软雅黑" panose="020B0503020204020204" pitchFamily="34" charset="-122"/>
            </a:endParaRPr>
          </a:p>
          <a:p>
            <a:r>
              <a:rPr lang="en-US" altLang="zh-CN" sz="1600" b="1" dirty="0" err="1">
                <a:latin typeface="微软雅黑" panose="020B0503020204020204" pitchFamily="34" charset="-122"/>
                <a:ea typeface="微软雅黑" panose="020B0503020204020204" pitchFamily="34" charset="-122"/>
              </a:rPr>
              <a:t>viberzi</a:t>
            </a:r>
            <a:r>
              <a:rPr lang="zh-CN" altLang="en-US" sz="1600" b="1" dirty="0">
                <a:latin typeface="微软雅黑" panose="020B0503020204020204" pitchFamily="34" charset="-122"/>
                <a:ea typeface="微软雅黑" panose="020B0503020204020204" pitchFamily="34" charset="-122"/>
              </a:rPr>
              <a:t>是选择性</a:t>
            </a:r>
            <a:r>
              <a:rPr lang="en-US" altLang="zh-CN" sz="1600" b="1" dirty="0">
                <a:latin typeface="微软雅黑" panose="020B0503020204020204" pitchFamily="34" charset="-122"/>
                <a:ea typeface="微软雅黑" panose="020B0503020204020204" pitchFamily="34" charset="-122"/>
              </a:rPr>
              <a:t>μ-</a:t>
            </a:r>
            <a:r>
              <a:rPr lang="zh-CN" altLang="en-US" sz="1600" b="1" dirty="0">
                <a:latin typeface="微软雅黑" panose="020B0503020204020204" pitchFamily="34" charset="-122"/>
                <a:ea typeface="微软雅黑" panose="020B0503020204020204" pitchFamily="34" charset="-122"/>
              </a:rPr>
              <a:t>阿片类受体激动剂／</a:t>
            </a:r>
            <a:r>
              <a:rPr lang="en-US" altLang="zh-CN" sz="1600" b="1" dirty="0">
                <a:latin typeface="微软雅黑" panose="020B0503020204020204" pitchFamily="34" charset="-122"/>
                <a:ea typeface="微软雅黑" panose="020B0503020204020204" pitchFamily="34" charset="-122"/>
              </a:rPr>
              <a:t>δ-</a:t>
            </a:r>
            <a:r>
              <a:rPr lang="zh-CN" altLang="en-US" sz="1600" b="1" dirty="0">
                <a:latin typeface="微软雅黑" panose="020B0503020204020204" pitchFamily="34" charset="-122"/>
                <a:ea typeface="微软雅黑" panose="020B0503020204020204" pitchFamily="34" charset="-122"/>
              </a:rPr>
              <a:t>阿片类受体拮抗剂，</a:t>
            </a:r>
            <a:r>
              <a:rPr lang="zh-CN" altLang="en-US" sz="1600" b="1" dirty="0">
                <a:solidFill>
                  <a:srgbClr val="FF0000"/>
                </a:solidFill>
                <a:latin typeface="微软雅黑" panose="020B0503020204020204" pitchFamily="34" charset="-122"/>
                <a:ea typeface="微软雅黑" panose="020B0503020204020204" pitchFamily="34" charset="-122"/>
              </a:rPr>
              <a:t>可以改善患者腹痛和腹泻</a:t>
            </a:r>
            <a:r>
              <a:rPr lang="zh-CN" altLang="en-US" sz="1600" b="1" dirty="0">
                <a:latin typeface="微软雅黑" panose="020B0503020204020204" pitchFamily="34" charset="-122"/>
                <a:ea typeface="微软雅黑" panose="020B0503020204020204" pitchFamily="34" charset="-122"/>
              </a:rPr>
              <a:t>症状，２０１５年被美国</a:t>
            </a:r>
            <a:r>
              <a:rPr lang="en-US" altLang="zh-CN" sz="1600" b="1" dirty="0">
                <a:latin typeface="微软雅黑" panose="020B0503020204020204" pitchFamily="34" charset="-122"/>
                <a:ea typeface="微软雅黑" panose="020B0503020204020204" pitchFamily="34" charset="-122"/>
              </a:rPr>
              <a:t>F</a:t>
            </a:r>
            <a:r>
              <a:rPr lang="zh-CN" altLang="en-US" sz="1600" b="1" dirty="0">
                <a:latin typeface="微软雅黑" panose="020B0503020204020204" pitchFamily="34" charset="-122"/>
                <a:ea typeface="微软雅黑" panose="020B0503020204020204" pitchFamily="34" charset="-122"/>
              </a:rPr>
              <a:t>ＤＡ 批准用于腹泻型Ｉ</a:t>
            </a:r>
            <a:r>
              <a:rPr lang="en-US" altLang="zh-CN" sz="1600" b="1" dirty="0">
                <a:latin typeface="微软雅黑" panose="020B0503020204020204" pitchFamily="34" charset="-122"/>
                <a:ea typeface="微软雅黑" panose="020B0503020204020204" pitchFamily="34" charset="-122"/>
              </a:rPr>
              <a:t>BS</a:t>
            </a:r>
            <a:r>
              <a:rPr lang="zh-CN" altLang="en-US" sz="1600" b="1" dirty="0">
                <a:latin typeface="微软雅黑" panose="020B0503020204020204" pitchFamily="34" charset="-122"/>
                <a:ea typeface="微软雅黑" panose="020B0503020204020204" pitchFamily="34" charset="-122"/>
              </a:rPr>
              <a:t>的治疗。</a:t>
            </a:r>
            <a:endParaRPr lang="en-US" altLang="zh-CN" sz="16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文本框 21"/>
          <p:cNvSpPr txBox="1">
            <a:spLocks noChangeArrowheads="1"/>
          </p:cNvSpPr>
          <p:nvPr/>
        </p:nvSpPr>
        <p:spPr bwMode="black">
          <a:xfrm>
            <a:off x="2843808" y="3727564"/>
            <a:ext cx="549929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1600" b="1" dirty="0">
                <a:latin typeface="微软雅黑" panose="020B0503020204020204" pitchFamily="34" charset="-122"/>
                <a:ea typeface="微软雅黑" panose="020B0503020204020204" pitchFamily="34" charset="-122"/>
              </a:rPr>
              <a:t>阿洛司琼可显著改善患者腹痛、腹泻症状，但因缺血性肠炎的严重不良反应，美国</a:t>
            </a:r>
            <a:r>
              <a:rPr lang="en-US" altLang="zh-CN" sz="1600" b="1" dirty="0">
                <a:latin typeface="微软雅黑" panose="020B0503020204020204" pitchFamily="34" charset="-122"/>
                <a:ea typeface="微软雅黑" panose="020B0503020204020204" pitchFamily="34" charset="-122"/>
              </a:rPr>
              <a:t>F</a:t>
            </a:r>
            <a:r>
              <a:rPr lang="zh-CN" altLang="en-US" sz="1600" b="1" dirty="0">
                <a:latin typeface="微软雅黑" panose="020B0503020204020204" pitchFamily="34" charset="-122"/>
                <a:ea typeface="微软雅黑" panose="020B0503020204020204" pitchFamily="34" charset="-122"/>
              </a:rPr>
              <a:t>ＤＡ 批准用于常规治疗无效的女性腹泻型</a:t>
            </a:r>
            <a:r>
              <a:rPr lang="en-US" altLang="zh-CN" sz="1600" b="1" dirty="0">
                <a:latin typeface="微软雅黑" panose="020B0503020204020204" pitchFamily="34" charset="-122"/>
                <a:ea typeface="微软雅黑" panose="020B0503020204020204" pitchFamily="34" charset="-122"/>
              </a:rPr>
              <a:t>IBS</a:t>
            </a:r>
            <a:r>
              <a:rPr lang="zh-CN" altLang="en-US" sz="1600" b="1" dirty="0">
                <a:latin typeface="微软雅黑" panose="020B0503020204020204" pitchFamily="34" charset="-122"/>
                <a:ea typeface="微软雅黑" panose="020B0503020204020204" pitchFamily="34" charset="-122"/>
              </a:rPr>
              <a:t>患者。</a:t>
            </a:r>
            <a:endParaRPr lang="en-US" altLang="zh-CN" sz="16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文本框 24"/>
          <p:cNvSpPr txBox="1">
            <a:spLocks noChangeArrowheads="1"/>
          </p:cNvSpPr>
          <p:nvPr/>
        </p:nvSpPr>
        <p:spPr bwMode="white">
          <a:xfrm>
            <a:off x="441945" y="2170102"/>
            <a:ext cx="2340030" cy="46166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3300">
                      <a:alpha val="50000"/>
                    </a:srgbClr>
                  </a:outerShdw>
                </a:effectLst>
              </a14:hiddenEffects>
            </a:ext>
          </a:extLst>
        </p:spPr>
        <p:txBody>
          <a:bodyPr wrap="square">
            <a:spAutoFit/>
          </a:bodyPr>
          <a:lstStyle/>
          <a:p>
            <a:pPr algn="ctr">
              <a:spcBef>
                <a:spcPct val="50000"/>
              </a:spcBef>
            </a:pPr>
            <a:r>
              <a:rPr lang="zh-CN" altLang="en-US" sz="2400" b="1" dirty="0">
                <a:solidFill>
                  <a:srgbClr val="FEFFFF"/>
                </a:solidFill>
                <a:latin typeface="微软雅黑" panose="020B0503020204020204" pitchFamily="34" charset="-122"/>
                <a:ea typeface="微软雅黑" panose="020B0503020204020204" pitchFamily="34" charset="-122"/>
                <a:cs typeface="Arial" panose="020B0604020202020204" pitchFamily="34" charset="0"/>
              </a:rPr>
              <a:t>作用于阿片受体</a:t>
            </a:r>
            <a:endParaRPr lang="en-US" altLang="zh-CN" sz="2400" b="1" dirty="0">
              <a:solidFill>
                <a:srgbClr val="FE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文本框 25"/>
          <p:cNvSpPr txBox="1">
            <a:spLocks noChangeArrowheads="1"/>
          </p:cNvSpPr>
          <p:nvPr/>
        </p:nvSpPr>
        <p:spPr bwMode="white">
          <a:xfrm>
            <a:off x="441945" y="3729027"/>
            <a:ext cx="2340030" cy="83099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3300">
                      <a:alpha val="50000"/>
                    </a:srgbClr>
                  </a:outerShdw>
                </a:effectLst>
              </a14:hiddenEffects>
            </a:ext>
          </a:extLst>
        </p:spPr>
        <p:txBody>
          <a:bodyPr wrap="square">
            <a:spAutoFit/>
          </a:bodyPr>
          <a:lstStyle/>
          <a:p>
            <a:pPr algn="ctr">
              <a:spcBef>
                <a:spcPct val="50000"/>
              </a:spcBef>
            </a:pPr>
            <a:r>
              <a:rPr lang="en-US" altLang="zh-CN" sz="2400" b="1" dirty="0">
                <a:solidFill>
                  <a:srgbClr val="FEFFFF"/>
                </a:solidFill>
                <a:latin typeface="微软雅黑" panose="020B0503020204020204" pitchFamily="34" charset="-122"/>
                <a:ea typeface="微软雅黑" panose="020B0503020204020204" pitchFamily="34" charset="-122"/>
                <a:cs typeface="Arial" panose="020B0604020202020204" pitchFamily="34" charset="0"/>
              </a:rPr>
              <a:t>5-</a:t>
            </a:r>
            <a:r>
              <a:rPr lang="zh-CN" altLang="en-US" sz="2400" b="1" dirty="0">
                <a:solidFill>
                  <a:srgbClr val="FEFFFF"/>
                </a:solidFill>
                <a:latin typeface="微软雅黑" panose="020B0503020204020204" pitchFamily="34" charset="-122"/>
                <a:ea typeface="微软雅黑" panose="020B0503020204020204" pitchFamily="34" charset="-122"/>
                <a:cs typeface="Arial" panose="020B0604020202020204" pitchFamily="34" charset="0"/>
              </a:rPr>
              <a:t>羟色胺</a:t>
            </a:r>
            <a:r>
              <a:rPr lang="en-US" altLang="zh-CN" sz="2400" b="1" dirty="0">
                <a:solidFill>
                  <a:srgbClr val="FEFFFF"/>
                </a:solidFill>
                <a:latin typeface="微软雅黑" panose="020B0503020204020204" pitchFamily="34" charset="-122"/>
                <a:ea typeface="微软雅黑" panose="020B0503020204020204" pitchFamily="34" charset="-122"/>
                <a:cs typeface="Arial" panose="020B0604020202020204" pitchFamily="34" charset="0"/>
              </a:rPr>
              <a:t>3</a:t>
            </a:r>
            <a:r>
              <a:rPr lang="zh-CN" altLang="en-US" sz="2400" b="1" dirty="0">
                <a:solidFill>
                  <a:srgbClr val="FEFFFF"/>
                </a:solidFill>
                <a:latin typeface="微软雅黑" panose="020B0503020204020204" pitchFamily="34" charset="-122"/>
                <a:ea typeface="微软雅黑" panose="020B0503020204020204" pitchFamily="34" charset="-122"/>
                <a:cs typeface="Arial" panose="020B0604020202020204" pitchFamily="34" charset="0"/>
              </a:rPr>
              <a:t>受体拮抗剂</a:t>
            </a:r>
            <a:endParaRPr lang="en-US" altLang="zh-CN" sz="2400" b="1" dirty="0">
              <a:solidFill>
                <a:srgbClr val="FE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矩形 27"/>
          <p:cNvSpPr/>
          <p:nvPr/>
        </p:nvSpPr>
        <p:spPr>
          <a:xfrm>
            <a:off x="611560" y="5078748"/>
            <a:ext cx="7746654" cy="922020"/>
          </a:xfrm>
          <a:prstGeom prst="rect">
            <a:avLst/>
          </a:prstGeom>
        </p:spPr>
        <p:txBody>
          <a:bodyPr wrap="square">
            <a:spAutoFit/>
          </a:bodyPr>
          <a:lstStyle/>
          <a:p>
            <a:r>
              <a:rPr lang="zh-CN" altLang="en-US" b="1" dirty="0">
                <a:latin typeface="微软雅黑" panose="020B0503020204020204" pitchFamily="34" charset="-122"/>
                <a:ea typeface="微软雅黑" panose="020B0503020204020204" pitchFamily="34" charset="-122"/>
              </a:rPr>
              <a:t>国际指南和共识意见推荐洛哌丁胺适用于有进餐后腹泻和（或）排便失禁症状患者，或腹泻症状发作前１～２ｈ预防性短期服用，但</a:t>
            </a:r>
            <a:r>
              <a:rPr lang="zh-CN" altLang="en-US" b="1" dirty="0">
                <a:solidFill>
                  <a:srgbClr val="FF0000"/>
                </a:solidFill>
                <a:latin typeface="微软雅黑" panose="020B0503020204020204" pitchFamily="34" charset="-122"/>
                <a:ea typeface="微软雅黑" panose="020B0503020204020204" pitchFamily="34" charset="-122"/>
              </a:rPr>
              <a:t>洛哌丁胺对腹痛和腹部不适症状的疗效与安慰剂无差异</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自选图形 7"/>
          <p:cNvSpPr>
            <a:spLocks noChangeArrowheads="1"/>
          </p:cNvSpPr>
          <p:nvPr/>
        </p:nvSpPr>
        <p:spPr bwMode="gray">
          <a:xfrm>
            <a:off x="4734001" y="2435138"/>
            <a:ext cx="2500330" cy="2708374"/>
          </a:xfrm>
          <a:prstGeom prst="roundRect">
            <a:avLst>
              <a:gd name="adj" fmla="val 12574"/>
            </a:avLst>
          </a:prstGeom>
          <a:solidFill>
            <a:srgbClr val="FF0066"/>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dirty="0">
              <a:solidFill>
                <a:schemeClr val="bg1"/>
              </a:solidFill>
              <a:latin typeface="微软雅黑" pitchFamily="34" charset="-122"/>
              <a:ea typeface="微软雅黑" pitchFamily="34" charset="-122"/>
            </a:endParaRPr>
          </a:p>
        </p:txBody>
      </p:sp>
      <p:sp>
        <p:nvSpPr>
          <p:cNvPr id="1048620" name="内容占位符 2"/>
          <p:cNvSpPr>
            <a:spLocks noGrp="1"/>
          </p:cNvSpPr>
          <p:nvPr>
            <p:ph idx="1"/>
          </p:nvPr>
        </p:nvSpPr>
        <p:spPr>
          <a:xfrm>
            <a:off x="71406" y="1332549"/>
            <a:ext cx="9210074" cy="739129"/>
          </a:xfrm>
        </p:spPr>
        <p:txBody>
          <a:bodyPr>
            <a:no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利福昔明可改善非便秘型</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总体症状以及腹胀、腹泻症状。</a:t>
            </a:r>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000" b="1" dirty="0">
              <a:latin typeface="微软雅黑" panose="020B0503020204020204" pitchFamily="34" charset="-122"/>
              <a:ea typeface="微软雅黑" panose="020B0503020204020204" pitchFamily="34" charset="-122"/>
            </a:endParaRPr>
          </a:p>
        </p:txBody>
      </p:sp>
      <p:sp>
        <p:nvSpPr>
          <p:cNvPr id="34" name="自选图形 11"/>
          <p:cNvSpPr>
            <a:spLocks noChangeArrowheads="1"/>
          </p:cNvSpPr>
          <p:nvPr/>
        </p:nvSpPr>
        <p:spPr bwMode="gray">
          <a:xfrm>
            <a:off x="1571604" y="2428868"/>
            <a:ext cx="2732630" cy="2756866"/>
          </a:xfrm>
          <a:prstGeom prst="roundRect">
            <a:avLst>
              <a:gd name="adj" fmla="val 12574"/>
            </a:avLst>
          </a:prstGeom>
          <a:solidFill>
            <a:schemeClr val="hlink"/>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800" b="1">
              <a:solidFill>
                <a:schemeClr val="bg1"/>
              </a:solidFill>
              <a:latin typeface="微软雅黑" pitchFamily="34" charset="-122"/>
              <a:ea typeface="微软雅黑" pitchFamily="34" charset="-122"/>
            </a:endParaRPr>
          </a:p>
        </p:txBody>
      </p:sp>
      <p:sp>
        <p:nvSpPr>
          <p:cNvPr id="37" name="文本框 17"/>
          <p:cNvSpPr txBox="1">
            <a:spLocks noChangeArrowheads="1"/>
          </p:cNvSpPr>
          <p:nvPr/>
        </p:nvSpPr>
        <p:spPr bwMode="gray">
          <a:xfrm>
            <a:off x="1692417" y="2786058"/>
            <a:ext cx="247008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20650" indent="-1206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r>
              <a:rPr lang="zh-CN" altLang="en-US" sz="2000" b="1" dirty="0">
                <a:solidFill>
                  <a:schemeClr val="bg1"/>
                </a:solidFill>
                <a:latin typeface="微软雅黑" pitchFamily="34" charset="-122"/>
                <a:ea typeface="微软雅黑" pitchFamily="34" charset="-122"/>
              </a:rPr>
              <a:t>改善非便秘型</a:t>
            </a:r>
            <a:r>
              <a:rPr lang="en-US" altLang="zh-CN" sz="2000" b="1" dirty="0">
                <a:solidFill>
                  <a:schemeClr val="bg1"/>
                </a:solidFill>
                <a:latin typeface="微软雅黑" pitchFamily="34" charset="-122"/>
                <a:ea typeface="微软雅黑" pitchFamily="34" charset="-122"/>
              </a:rPr>
              <a:t>IBS</a:t>
            </a:r>
            <a:r>
              <a:rPr lang="zh-CN" altLang="en-US" sz="2000" b="1" dirty="0">
                <a:solidFill>
                  <a:schemeClr val="bg1"/>
                </a:solidFill>
                <a:latin typeface="微软雅黑" pitchFamily="34" charset="-122"/>
                <a:ea typeface="微软雅黑" pitchFamily="34" charset="-122"/>
              </a:rPr>
              <a:t>患者总体症状和腹痛、腹胀、腹泻等症状，疗效显著优于安慰剂和新霉素等其他肠道不吸收的抗生素</a:t>
            </a:r>
          </a:p>
        </p:txBody>
      </p:sp>
      <p:sp>
        <p:nvSpPr>
          <p:cNvPr id="38" name="文本框 18"/>
          <p:cNvSpPr txBox="1">
            <a:spLocks noChangeArrowheads="1"/>
          </p:cNvSpPr>
          <p:nvPr/>
        </p:nvSpPr>
        <p:spPr bwMode="gray">
          <a:xfrm>
            <a:off x="4734001" y="2935204"/>
            <a:ext cx="2468078" cy="142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20650" indent="-1206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pPr>
              <a:lnSpc>
                <a:spcPct val="90000"/>
              </a:lnSpc>
              <a:spcBef>
                <a:spcPct val="50000"/>
              </a:spcBef>
              <a:buFontTx/>
              <a:buChar char="•"/>
            </a:pPr>
            <a:r>
              <a:rPr lang="zh-CN" altLang="en-US" sz="2400" b="1" dirty="0">
                <a:solidFill>
                  <a:schemeClr val="bg1"/>
                </a:solidFill>
                <a:latin typeface="微软雅黑" pitchFamily="34" charset="-122"/>
                <a:ea typeface="微软雅黑" pitchFamily="34" charset="-122"/>
              </a:rPr>
              <a:t>美国</a:t>
            </a:r>
            <a:r>
              <a:rPr lang="en-US" altLang="zh-CN" sz="2400" b="1" dirty="0">
                <a:solidFill>
                  <a:schemeClr val="bg1"/>
                </a:solidFill>
                <a:latin typeface="微软雅黑" pitchFamily="34" charset="-122"/>
                <a:ea typeface="微软雅黑" pitchFamily="34" charset="-122"/>
              </a:rPr>
              <a:t>FDA</a:t>
            </a:r>
            <a:r>
              <a:rPr lang="zh-CN" altLang="en-US" sz="2400" b="1" dirty="0">
                <a:solidFill>
                  <a:schemeClr val="bg1"/>
                </a:solidFill>
                <a:latin typeface="微软雅黑" pitchFamily="34" charset="-122"/>
                <a:ea typeface="微软雅黑" pitchFamily="34" charset="-122"/>
              </a:rPr>
              <a:t> 近期已批准利福昔明用于临床治疗非便秘型</a:t>
            </a:r>
            <a:endParaRPr lang="en-US" altLang="zh-CN" sz="2400" b="1" dirty="0">
              <a:solidFill>
                <a:schemeClr val="bg1"/>
              </a:solidFill>
              <a:latin typeface="微软雅黑" pitchFamily="34" charset="-122"/>
              <a:ea typeface="微软雅黑" pitchFamily="34" charset="-122"/>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8638570" cy="739129"/>
          </a:xfrm>
        </p:spPr>
        <p:txBody>
          <a:bodyPr>
            <a:normAutofit/>
          </a:bodyPr>
          <a:lstStyle/>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便秘</a:t>
            </a:r>
            <a:r>
              <a:rPr lang="zh-CN" altLang="en-US" dirty="0">
                <a:latin typeface="微软雅黑" panose="020B0503020204020204" pitchFamily="34" charset="-122"/>
                <a:ea typeface="微软雅黑" panose="020B0503020204020204" pitchFamily="34" charset="-122"/>
                <a:sym typeface="+mn-ea"/>
              </a:rPr>
              <a:t>的治疗</a:t>
            </a:r>
            <a:r>
              <a:rPr lang="en-US" altLang="zh-CN" dirty="0">
                <a:latin typeface="微软雅黑" panose="020B0503020204020204" pitchFamily="34" charset="-122"/>
                <a:ea typeface="微软雅黑" panose="020B0503020204020204" pitchFamily="34" charset="-122"/>
                <a:sym typeface="+mn-ea"/>
              </a:rPr>
              <a:t>—</a:t>
            </a:r>
            <a:r>
              <a:rPr lang="en-US" altLang="zh-CN" dirty="0" err="1">
                <a:latin typeface="微软雅黑" panose="020B0503020204020204" pitchFamily="34" charset="-122"/>
                <a:ea typeface="微软雅黑" panose="020B0503020204020204" pitchFamily="34" charset="-122"/>
                <a:sym typeface="+mn-ea"/>
              </a:rPr>
              <a:t>强力推荐促分泌剂</a:t>
            </a:r>
            <a:endParaRPr lang="zh-CN" altLang="en-US" dirty="0">
              <a:latin typeface="微软雅黑" panose="020B0503020204020204" pitchFamily="34" charset="-122"/>
              <a:ea typeface="微软雅黑" panose="020B0503020204020204" pitchFamily="34" charset="-122"/>
              <a:sym typeface="+mn-ea"/>
            </a:endParaRPr>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000" b="1" dirty="0">
              <a:latin typeface="微软雅黑" panose="020B0503020204020204" pitchFamily="34" charset="-122"/>
              <a:ea typeface="微软雅黑" panose="020B0503020204020204" pitchFamily="34" charset="-122"/>
            </a:endParaRPr>
          </a:p>
        </p:txBody>
      </p:sp>
      <p:sp>
        <p:nvSpPr>
          <p:cNvPr id="14" name="矩形 13"/>
          <p:cNvSpPr/>
          <p:nvPr/>
        </p:nvSpPr>
        <p:spPr>
          <a:xfrm>
            <a:off x="571472" y="2143116"/>
            <a:ext cx="8277500" cy="1015663"/>
          </a:xfrm>
          <a:prstGeom prst="rect">
            <a:avLst/>
          </a:prstGeom>
          <a:solidFill>
            <a:srgbClr val="FF0066">
              <a:alpha val="41000"/>
            </a:srgbClr>
          </a:solidFill>
          <a:ln>
            <a:no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zh-CN" altLang="en-US" sz="2000" dirty="0">
                <a:solidFill>
                  <a:schemeClr val="tx1"/>
                </a:solidFill>
                <a:latin typeface="微软雅黑" panose="020B0503020204020204" pitchFamily="34" charset="-122"/>
                <a:ea typeface="微软雅黑" panose="020B0503020204020204" pitchFamily="34" charset="-122"/>
              </a:rPr>
              <a:t>利那洛肽是鸟苷酸环化酶</a:t>
            </a:r>
            <a:r>
              <a:rPr lang="en-US" altLang="zh-CN" sz="2000" dirty="0">
                <a:solidFill>
                  <a:schemeClr val="tx1"/>
                </a:solidFill>
                <a:latin typeface="微软雅黑" panose="020B0503020204020204" pitchFamily="34" charset="-122"/>
                <a:ea typeface="微软雅黑" panose="020B0503020204020204" pitchFamily="34" charset="-122"/>
              </a:rPr>
              <a:t>-C</a:t>
            </a:r>
            <a:r>
              <a:rPr lang="zh-CN" altLang="en-US" sz="2000" dirty="0">
                <a:solidFill>
                  <a:schemeClr val="tx1"/>
                </a:solidFill>
                <a:latin typeface="微软雅黑" panose="020B0503020204020204" pitchFamily="34" charset="-122"/>
                <a:ea typeface="微软雅黑" panose="020B0503020204020204" pitchFamily="34" charset="-122"/>
              </a:rPr>
              <a:t>激动剂，可增加肠液分泌，加快胃肠道移行，降低痛觉神经的敏感度，可显著增加便秘型</a:t>
            </a:r>
            <a:r>
              <a:rPr lang="en-US" altLang="zh-CN" sz="2000" dirty="0">
                <a:solidFill>
                  <a:schemeClr val="tx1"/>
                </a:solidFill>
                <a:latin typeface="微软雅黑" panose="020B0503020204020204" pitchFamily="34" charset="-122"/>
                <a:ea typeface="微软雅黑" panose="020B0503020204020204" pitchFamily="34" charset="-122"/>
              </a:rPr>
              <a:t>IBS</a:t>
            </a:r>
            <a:r>
              <a:rPr lang="zh-CN" altLang="en-US" sz="2000" dirty="0">
                <a:solidFill>
                  <a:schemeClr val="tx1"/>
                </a:solidFill>
                <a:latin typeface="微软雅黑" panose="020B0503020204020204" pitchFamily="34" charset="-122"/>
                <a:ea typeface="微软雅黑" panose="020B0503020204020204" pitchFamily="34" charset="-122"/>
              </a:rPr>
              <a:t>患者自主排便频率，缓解腹痛症状，美国</a:t>
            </a:r>
            <a:r>
              <a:rPr lang="en-US" altLang="zh-CN" sz="2000" dirty="0">
                <a:solidFill>
                  <a:schemeClr val="tx1"/>
                </a:solidFill>
                <a:latin typeface="微软雅黑" panose="020B0503020204020204" pitchFamily="34" charset="-122"/>
                <a:ea typeface="微软雅黑" panose="020B0503020204020204" pitchFamily="34" charset="-122"/>
              </a:rPr>
              <a:t>FDA</a:t>
            </a:r>
            <a:r>
              <a:rPr lang="zh-CN" altLang="en-US" sz="2000" dirty="0">
                <a:solidFill>
                  <a:schemeClr val="tx1"/>
                </a:solidFill>
                <a:latin typeface="微软雅黑" panose="020B0503020204020204" pitchFamily="34" charset="-122"/>
                <a:ea typeface="微软雅黑" panose="020B0503020204020204" pitchFamily="34" charset="-122"/>
              </a:rPr>
              <a:t>已批准用于便秘型</a:t>
            </a:r>
            <a:r>
              <a:rPr lang="en-US" altLang="zh-CN" sz="2000" dirty="0">
                <a:solidFill>
                  <a:schemeClr val="tx1"/>
                </a:solidFill>
                <a:latin typeface="微软雅黑" panose="020B0503020204020204" pitchFamily="34" charset="-122"/>
                <a:ea typeface="微软雅黑" panose="020B0503020204020204" pitchFamily="34" charset="-122"/>
              </a:rPr>
              <a:t>IBS</a:t>
            </a:r>
            <a:r>
              <a:rPr lang="zh-CN" altLang="en-US" sz="2000" dirty="0">
                <a:solidFill>
                  <a:schemeClr val="tx1"/>
                </a:solidFill>
                <a:latin typeface="微软雅黑" panose="020B0503020204020204" pitchFamily="34" charset="-122"/>
                <a:ea typeface="微软雅黑" panose="020B0503020204020204" pitchFamily="34" charset="-122"/>
              </a:rPr>
              <a:t>患者</a:t>
            </a:r>
          </a:p>
        </p:txBody>
      </p:sp>
      <p:sp>
        <p:nvSpPr>
          <p:cNvPr id="15" name="矩形 14"/>
          <p:cNvSpPr/>
          <p:nvPr/>
        </p:nvSpPr>
        <p:spPr>
          <a:xfrm>
            <a:off x="571472" y="3643314"/>
            <a:ext cx="8277500" cy="1015663"/>
          </a:xfrm>
          <a:prstGeom prst="rect">
            <a:avLst/>
          </a:prstGeom>
          <a:solidFill>
            <a:schemeClr val="bg2">
              <a:lumMod val="50000"/>
              <a:alpha val="27000"/>
            </a:schemeClr>
          </a:solidFill>
          <a:ln>
            <a:noFill/>
          </a:ln>
        </p:spPr>
        <p:style>
          <a:lnRef idx="1">
            <a:schemeClr val="accent5"/>
          </a:lnRef>
          <a:fillRef idx="2">
            <a:schemeClr val="accent5"/>
          </a:fillRef>
          <a:effectRef idx="1">
            <a:schemeClr val="accent5"/>
          </a:effectRef>
          <a:fontRef idx="minor">
            <a:schemeClr val="dk1"/>
          </a:fontRef>
        </p:style>
        <p:txBody>
          <a:bodyPr wrap="square">
            <a:spAutoFit/>
          </a:bodyPr>
          <a:lstStyle/>
          <a:p>
            <a:r>
              <a:rPr lang="zh-CN" altLang="en-US" sz="2000" dirty="0">
                <a:solidFill>
                  <a:schemeClr val="tx1"/>
                </a:solidFill>
                <a:latin typeface="微软雅黑" panose="020B0503020204020204" pitchFamily="34" charset="-122"/>
                <a:ea typeface="微软雅黑" panose="020B0503020204020204" pitchFamily="34" charset="-122"/>
              </a:rPr>
              <a:t>鲁比前列酮是小肠上皮细胞氯离子通道激活剂，可显著增加便秘型</a:t>
            </a:r>
            <a:r>
              <a:rPr lang="en-US" altLang="zh-CN" sz="2000" dirty="0">
                <a:solidFill>
                  <a:schemeClr val="tx1"/>
                </a:solidFill>
                <a:latin typeface="微软雅黑" panose="020B0503020204020204" pitchFamily="34" charset="-122"/>
                <a:ea typeface="微软雅黑" panose="020B0503020204020204" pitchFamily="34" charset="-122"/>
              </a:rPr>
              <a:t>IBS</a:t>
            </a:r>
            <a:r>
              <a:rPr lang="zh-CN" altLang="en-US" sz="2000" dirty="0">
                <a:solidFill>
                  <a:schemeClr val="tx1"/>
                </a:solidFill>
                <a:latin typeface="微软雅黑" panose="020B0503020204020204" pitchFamily="34" charset="-122"/>
                <a:ea typeface="微软雅黑" panose="020B0503020204020204" pitchFamily="34" charset="-122"/>
              </a:rPr>
              <a:t>患者自主排便频率和改善腹痛症状，美国</a:t>
            </a:r>
            <a:r>
              <a:rPr lang="en-US" altLang="zh-CN" sz="2000" dirty="0">
                <a:solidFill>
                  <a:schemeClr val="tx1"/>
                </a:solidFill>
                <a:latin typeface="微软雅黑" panose="020B0503020204020204" pitchFamily="34" charset="-122"/>
                <a:ea typeface="微软雅黑" panose="020B0503020204020204" pitchFamily="34" charset="-122"/>
              </a:rPr>
              <a:t>FDA</a:t>
            </a:r>
            <a:r>
              <a:rPr lang="zh-CN" altLang="en-US" sz="2000" dirty="0">
                <a:solidFill>
                  <a:schemeClr val="tx1"/>
                </a:solidFill>
                <a:latin typeface="微软雅黑" panose="020B0503020204020204" pitchFamily="34" charset="-122"/>
                <a:ea typeface="微软雅黑" panose="020B0503020204020204" pitchFamily="34" charset="-122"/>
              </a:rPr>
              <a:t>批准其用于１８岁以上女性便秘型</a:t>
            </a:r>
            <a:r>
              <a:rPr lang="en-US" altLang="zh-CN" sz="2000" dirty="0">
                <a:solidFill>
                  <a:schemeClr val="tx1"/>
                </a:solidFill>
                <a:latin typeface="微软雅黑" panose="020B0503020204020204" pitchFamily="34" charset="-122"/>
                <a:ea typeface="微软雅黑" panose="020B0503020204020204" pitchFamily="34" charset="-122"/>
              </a:rPr>
              <a:t>IBS</a:t>
            </a:r>
            <a:r>
              <a:rPr lang="zh-CN" altLang="en-US" sz="2000" dirty="0">
                <a:solidFill>
                  <a:schemeClr val="tx1"/>
                </a:solidFill>
                <a:latin typeface="微软雅黑" panose="020B0503020204020204" pitchFamily="34" charset="-122"/>
                <a:ea typeface="微软雅黑" panose="020B0503020204020204" pitchFamily="34" charset="-122"/>
              </a:rPr>
              <a:t>患者</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8638570" cy="739129"/>
          </a:xfrm>
        </p:spPr>
        <p:txBody>
          <a:bodyPr>
            <a:normAutofit/>
          </a:bodyPr>
          <a:lstStyle/>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便秘</a:t>
            </a:r>
            <a:r>
              <a:rPr lang="zh-CN" altLang="en-US" dirty="0">
                <a:latin typeface="微软雅黑" panose="020B0503020204020204" pitchFamily="34" charset="-122"/>
                <a:ea typeface="微软雅黑" panose="020B0503020204020204" pitchFamily="34" charset="-122"/>
                <a:sym typeface="+mn-ea"/>
              </a:rPr>
              <a:t>的治疗</a:t>
            </a:r>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000" b="1" dirty="0">
              <a:latin typeface="微软雅黑" panose="020B0503020204020204" pitchFamily="34" charset="-122"/>
              <a:ea typeface="微软雅黑" panose="020B0503020204020204" pitchFamily="34" charset="-122"/>
            </a:endParaRPr>
          </a:p>
        </p:txBody>
      </p:sp>
      <p:sp>
        <p:nvSpPr>
          <p:cNvPr id="13" name="矩形 12"/>
          <p:cNvSpPr/>
          <p:nvPr/>
        </p:nvSpPr>
        <p:spPr>
          <a:xfrm>
            <a:off x="571472" y="2071678"/>
            <a:ext cx="8277500" cy="3785652"/>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pPr>
              <a:lnSpc>
                <a:spcPct val="150000"/>
              </a:lnSpc>
              <a:buFont typeface="Wingdings" pitchFamily="2" charset="2"/>
              <a:buChar char="l"/>
            </a:pPr>
            <a:r>
              <a:rPr lang="zh-CN" altLang="en-US" sz="2000" dirty="0">
                <a:solidFill>
                  <a:schemeClr val="tx1"/>
                </a:solidFill>
                <a:latin typeface="微软雅黑" panose="020B0503020204020204" pitchFamily="34" charset="-122"/>
                <a:ea typeface="微软雅黑" panose="020B0503020204020204" pitchFamily="34" charset="-122"/>
              </a:rPr>
              <a:t>聚乙二醇可以有效缓解患者便秘症状，安全性高，但不能缓解腹痛症状</a:t>
            </a:r>
            <a:r>
              <a:rPr lang="en-US" altLang="zh-CN" sz="2000" dirty="0">
                <a:solidFill>
                  <a:schemeClr val="tx1"/>
                </a:solidFill>
                <a:latin typeface="微软雅黑" panose="020B0503020204020204" pitchFamily="34" charset="-122"/>
                <a:ea typeface="微软雅黑" panose="020B0503020204020204" pitchFamily="34" charset="-122"/>
              </a:rPr>
              <a:t>, </a:t>
            </a:r>
            <a:r>
              <a:rPr lang="zh-CN" altLang="en-US" sz="2000" dirty="0">
                <a:solidFill>
                  <a:schemeClr val="tx1"/>
                </a:solidFill>
                <a:latin typeface="微软雅黑" panose="020B0503020204020204" pitchFamily="34" charset="-122"/>
                <a:ea typeface="微软雅黑" panose="020B0503020204020204" pitchFamily="34" charset="-122"/>
              </a:rPr>
              <a:t>美国</a:t>
            </a:r>
            <a:r>
              <a:rPr lang="en-US" altLang="zh-CN" sz="2000" dirty="0">
                <a:solidFill>
                  <a:schemeClr val="tx1"/>
                </a:solidFill>
                <a:latin typeface="微软雅黑" panose="020B0503020204020204" pitchFamily="34" charset="-122"/>
                <a:ea typeface="微软雅黑" panose="020B0503020204020204" pitchFamily="34" charset="-122"/>
              </a:rPr>
              <a:t>FDA</a:t>
            </a:r>
            <a:r>
              <a:rPr lang="zh-CN" altLang="en-US" sz="2000" dirty="0">
                <a:solidFill>
                  <a:schemeClr val="tx1"/>
                </a:solidFill>
                <a:latin typeface="微软雅黑" panose="020B0503020204020204" pitchFamily="34" charset="-122"/>
                <a:ea typeface="微软雅黑" panose="020B0503020204020204" pitchFamily="34" charset="-122"/>
              </a:rPr>
              <a:t>已批准聚乙二醇用于临床治疗便秘型</a:t>
            </a:r>
            <a:r>
              <a:rPr lang="en-US" altLang="zh-CN" sz="2000" dirty="0">
                <a:solidFill>
                  <a:schemeClr val="tx1"/>
                </a:solidFill>
                <a:latin typeface="微软雅黑" panose="020B0503020204020204" pitchFamily="34" charset="-122"/>
                <a:ea typeface="微软雅黑" panose="020B0503020204020204" pitchFamily="34" charset="-122"/>
              </a:rPr>
              <a:t>IBS</a:t>
            </a:r>
          </a:p>
          <a:p>
            <a:pPr>
              <a:lnSpc>
                <a:spcPct val="150000"/>
              </a:lnSpc>
              <a:buFont typeface="Wingdings" pitchFamily="2" charset="2"/>
              <a:buChar char="l"/>
            </a:pPr>
            <a:r>
              <a:rPr lang="zh-CN" altLang="en-US" sz="2000" dirty="0">
                <a:solidFill>
                  <a:schemeClr val="tx1"/>
                </a:solidFill>
                <a:latin typeface="微软雅黑" panose="020B0503020204020204" pitchFamily="34" charset="-122"/>
                <a:ea typeface="微软雅黑" panose="020B0503020204020204" pitchFamily="34" charset="-122"/>
              </a:rPr>
              <a:t>渗透性泻剂中，乳果糖可增加腹胀症状</a:t>
            </a:r>
            <a:endParaRPr lang="en-US" altLang="zh-CN" sz="2000" dirty="0">
              <a:solidFill>
                <a:schemeClr val="tx1"/>
              </a:solidFill>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r>
              <a:rPr lang="zh-CN" altLang="en-US" sz="2000" dirty="0">
                <a:solidFill>
                  <a:schemeClr val="tx1"/>
                </a:solidFill>
                <a:latin typeface="微软雅黑" panose="020B0503020204020204" pitchFamily="34" charset="-122"/>
                <a:ea typeface="微软雅黑" panose="020B0503020204020204" pitchFamily="34" charset="-122"/>
              </a:rPr>
              <a:t>容积性泻剂可能加重腹胀和腹痛症状，刺激性泻剂可导致腹部绞痛不主张应用</a:t>
            </a:r>
          </a:p>
          <a:p>
            <a:pPr>
              <a:lnSpc>
                <a:spcPct val="150000"/>
              </a:lnSpc>
              <a:buFont typeface="Wingdings" pitchFamily="2" charset="2"/>
              <a:buChar char="l"/>
            </a:pPr>
            <a:endParaRPr lang="zh-CN" altLang="en-US" sz="2000" dirty="0">
              <a:solidFill>
                <a:schemeClr val="tx1"/>
              </a:solidFill>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sz="2000" dirty="0">
              <a:solidFill>
                <a:schemeClr val="tx1"/>
              </a:solidFill>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sz="20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8638570" cy="739129"/>
          </a:xfrm>
        </p:spPr>
        <p:txBody>
          <a:bodyPr>
            <a:norm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益生菌对改善</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症状有一定疗效。</a:t>
            </a:r>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000" b="1" dirty="0">
              <a:latin typeface="微软雅黑" panose="020B0503020204020204" pitchFamily="34" charset="-122"/>
              <a:ea typeface="微软雅黑" panose="020B0503020204020204" pitchFamily="34" charset="-122"/>
            </a:endParaRPr>
          </a:p>
        </p:txBody>
      </p:sp>
      <p:sp>
        <p:nvSpPr>
          <p:cNvPr id="11" name="自选图形 5"/>
          <p:cNvSpPr>
            <a:spLocks noChangeArrowheads="1"/>
          </p:cNvSpPr>
          <p:nvPr/>
        </p:nvSpPr>
        <p:spPr bwMode="gray">
          <a:xfrm>
            <a:off x="2190771" y="2209800"/>
            <a:ext cx="1838325" cy="3309938"/>
          </a:xfrm>
          <a:prstGeom prst="roundRect">
            <a:avLst>
              <a:gd name="adj" fmla="val 16667"/>
            </a:avLst>
          </a:prstGeom>
          <a:solidFill>
            <a:schemeClr val="accent1"/>
          </a:solidFill>
          <a:ln w="38100">
            <a:solidFill>
              <a:srgbClr val="FFFFFF"/>
            </a:solidFill>
            <a:round/>
          </a:ln>
          <a:effectLst>
            <a:outerShdw dist="107763" dir="2700000" algn="ctr" rotWithShape="0">
              <a:srgbClr val="808080">
                <a:alpha val="50000"/>
              </a:srgbClr>
            </a:outerShdw>
          </a:effectLst>
        </p:spPr>
        <p:txBody>
          <a:bodyPr wrap="none" anchor="ctr"/>
          <a:lstStyle/>
          <a:p>
            <a:endParaRPr lang="zh-CN" altLang="en-US"/>
          </a:p>
        </p:txBody>
      </p:sp>
      <p:sp>
        <p:nvSpPr>
          <p:cNvPr id="18" name="自选图形 8"/>
          <p:cNvSpPr>
            <a:spLocks noChangeArrowheads="1"/>
          </p:cNvSpPr>
          <p:nvPr/>
        </p:nvSpPr>
        <p:spPr bwMode="gray">
          <a:xfrm>
            <a:off x="4983184" y="2209800"/>
            <a:ext cx="1838325" cy="3309938"/>
          </a:xfrm>
          <a:prstGeom prst="roundRect">
            <a:avLst>
              <a:gd name="adj" fmla="val 16667"/>
            </a:avLst>
          </a:prstGeom>
          <a:solidFill>
            <a:srgbClr val="FF0066">
              <a:alpha val="66000"/>
            </a:srgbClr>
          </a:solidFill>
          <a:ln w="38100">
            <a:solidFill>
              <a:srgbClr val="FFFFFF"/>
            </a:solidFill>
            <a:round/>
          </a:ln>
          <a:effectLst>
            <a:outerShdw dist="107763" dir="2700000" algn="ctr" rotWithShape="0">
              <a:srgbClr val="808080">
                <a:alpha val="50000"/>
              </a:srgbClr>
            </a:outerShdw>
          </a:effectLst>
        </p:spPr>
        <p:txBody>
          <a:bodyPr wrap="none" anchor="ctr"/>
          <a:lstStyle/>
          <a:p>
            <a:endParaRPr lang="zh-CN" altLang="en-US"/>
          </a:p>
        </p:txBody>
      </p:sp>
      <p:sp>
        <p:nvSpPr>
          <p:cNvPr id="23" name="文本框 13"/>
          <p:cNvSpPr txBox="1">
            <a:spLocks noChangeArrowheads="1"/>
          </p:cNvSpPr>
          <p:nvPr/>
        </p:nvSpPr>
        <p:spPr bwMode="gray">
          <a:xfrm>
            <a:off x="2266971" y="2867025"/>
            <a:ext cx="17526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120650" indent="-1206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益生菌可以改善</a:t>
            </a:r>
            <a:r>
              <a:rPr lang="en-US" altLang="zh-CN" sz="2000" b="1" dirty="0">
                <a:solidFill>
                  <a:schemeClr val="bg1"/>
                </a:solidFill>
                <a:latin typeface="微软雅黑" panose="020B0503020204020204" pitchFamily="34" charset="-122"/>
                <a:ea typeface="微软雅黑" panose="020B0503020204020204" pitchFamily="34" charset="-122"/>
              </a:rPr>
              <a:t>IBS</a:t>
            </a:r>
            <a:r>
              <a:rPr lang="zh-CN" altLang="en-US" sz="2000" b="1" dirty="0">
                <a:solidFill>
                  <a:schemeClr val="bg1"/>
                </a:solidFill>
                <a:latin typeface="微软雅黑" panose="020B0503020204020204" pitchFamily="34" charset="-122"/>
                <a:ea typeface="微软雅黑" panose="020B0503020204020204" pitchFamily="34" charset="-122"/>
              </a:rPr>
              <a:t>患者腹胀、腹痛、腹泻、便秘和总体症状</a:t>
            </a:r>
            <a:endPar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文本框 14"/>
          <p:cNvSpPr txBox="1">
            <a:spLocks noChangeArrowheads="1"/>
          </p:cNvSpPr>
          <p:nvPr/>
        </p:nvSpPr>
        <p:spPr bwMode="gray">
          <a:xfrm>
            <a:off x="5052091" y="3000372"/>
            <a:ext cx="17526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20650" indent="-12065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国外指南和共识意见推荐用于治疗</a:t>
            </a:r>
            <a:r>
              <a:rPr lang="en-US" altLang="zh-CN" sz="2000" b="1" dirty="0">
                <a:solidFill>
                  <a:schemeClr val="bg1"/>
                </a:solidFill>
                <a:latin typeface="微软雅黑" panose="020B0503020204020204" pitchFamily="34" charset="-122"/>
                <a:ea typeface="微软雅黑" panose="020B0503020204020204" pitchFamily="34" charset="-122"/>
              </a:rPr>
              <a:t>IBS</a:t>
            </a:r>
            <a:endPar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6" name="组合 16"/>
          <p:cNvGrpSpPr/>
          <p:nvPr/>
        </p:nvGrpSpPr>
        <p:grpSpPr bwMode="auto">
          <a:xfrm>
            <a:off x="4324371" y="3733800"/>
            <a:ext cx="504825" cy="496888"/>
            <a:chOff x="1872" y="2352"/>
            <a:chExt cx="240" cy="240"/>
          </a:xfrm>
        </p:grpSpPr>
        <p:grpSp>
          <p:nvGrpSpPr>
            <p:cNvPr id="27" name="组合 17"/>
            <p:cNvGrpSpPr/>
            <p:nvPr/>
          </p:nvGrpSpPr>
          <p:grpSpPr bwMode="auto">
            <a:xfrm>
              <a:off x="1968" y="2352"/>
              <a:ext cx="144" cy="240"/>
              <a:chOff x="1968" y="2352"/>
              <a:chExt cx="144" cy="240"/>
            </a:xfrm>
          </p:grpSpPr>
          <p:sp>
            <p:nvSpPr>
              <p:cNvPr id="34" name="椭圆 18"/>
              <p:cNvSpPr>
                <a:spLocks noChangeArrowheads="1"/>
              </p:cNvSpPr>
              <p:nvPr/>
            </p:nvSpPr>
            <p:spPr bwMode="gray">
              <a:xfrm>
                <a:off x="1968" y="2352"/>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5" name="椭圆 19"/>
              <p:cNvSpPr>
                <a:spLocks noChangeArrowheads="1"/>
              </p:cNvSpPr>
              <p:nvPr/>
            </p:nvSpPr>
            <p:spPr bwMode="gray">
              <a:xfrm>
                <a:off x="2016" y="2400"/>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6" name="椭圆 20"/>
              <p:cNvSpPr>
                <a:spLocks noChangeArrowheads="1"/>
              </p:cNvSpPr>
              <p:nvPr/>
            </p:nvSpPr>
            <p:spPr bwMode="gray">
              <a:xfrm>
                <a:off x="2064" y="2448"/>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7" name="椭圆 21"/>
              <p:cNvSpPr>
                <a:spLocks noChangeArrowheads="1"/>
              </p:cNvSpPr>
              <p:nvPr/>
            </p:nvSpPr>
            <p:spPr bwMode="gray">
              <a:xfrm>
                <a:off x="2016" y="2496"/>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8" name="椭圆 22"/>
              <p:cNvSpPr>
                <a:spLocks noChangeArrowheads="1"/>
              </p:cNvSpPr>
              <p:nvPr/>
            </p:nvSpPr>
            <p:spPr bwMode="gray">
              <a:xfrm>
                <a:off x="1968" y="2544"/>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grpSp>
        <p:grpSp>
          <p:nvGrpSpPr>
            <p:cNvPr id="28" name="组合 23"/>
            <p:cNvGrpSpPr/>
            <p:nvPr/>
          </p:nvGrpSpPr>
          <p:grpSpPr bwMode="auto">
            <a:xfrm>
              <a:off x="1872" y="2352"/>
              <a:ext cx="144" cy="240"/>
              <a:chOff x="1968" y="2352"/>
              <a:chExt cx="144" cy="240"/>
            </a:xfrm>
          </p:grpSpPr>
          <p:sp>
            <p:nvSpPr>
              <p:cNvPr id="29" name="椭圆 24"/>
              <p:cNvSpPr>
                <a:spLocks noChangeArrowheads="1"/>
              </p:cNvSpPr>
              <p:nvPr/>
            </p:nvSpPr>
            <p:spPr bwMode="gray">
              <a:xfrm>
                <a:off x="1968" y="2352"/>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0" name="椭圆 25"/>
              <p:cNvSpPr>
                <a:spLocks noChangeArrowheads="1"/>
              </p:cNvSpPr>
              <p:nvPr/>
            </p:nvSpPr>
            <p:spPr bwMode="gray">
              <a:xfrm>
                <a:off x="2016" y="2400"/>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1" name="椭圆 26"/>
              <p:cNvSpPr>
                <a:spLocks noChangeArrowheads="1"/>
              </p:cNvSpPr>
              <p:nvPr/>
            </p:nvSpPr>
            <p:spPr bwMode="gray">
              <a:xfrm>
                <a:off x="2064" y="2448"/>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2" name="椭圆 27"/>
              <p:cNvSpPr>
                <a:spLocks noChangeArrowheads="1"/>
              </p:cNvSpPr>
              <p:nvPr/>
            </p:nvSpPr>
            <p:spPr bwMode="gray">
              <a:xfrm>
                <a:off x="2016" y="2496"/>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33" name="椭圆 28"/>
              <p:cNvSpPr>
                <a:spLocks noChangeArrowheads="1"/>
              </p:cNvSpPr>
              <p:nvPr/>
            </p:nvSpPr>
            <p:spPr bwMode="gray">
              <a:xfrm>
                <a:off x="1968" y="2544"/>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grpSp>
      </p:grpSp>
      <p:grpSp>
        <p:nvGrpSpPr>
          <p:cNvPr id="39" name="组合 29"/>
          <p:cNvGrpSpPr/>
          <p:nvPr/>
        </p:nvGrpSpPr>
        <p:grpSpPr bwMode="auto">
          <a:xfrm>
            <a:off x="7067571" y="3733800"/>
            <a:ext cx="504825" cy="496888"/>
            <a:chOff x="1872" y="2352"/>
            <a:chExt cx="240" cy="240"/>
          </a:xfrm>
        </p:grpSpPr>
        <p:grpSp>
          <p:nvGrpSpPr>
            <p:cNvPr id="40" name="组合 30"/>
            <p:cNvGrpSpPr/>
            <p:nvPr/>
          </p:nvGrpSpPr>
          <p:grpSpPr bwMode="auto">
            <a:xfrm>
              <a:off x="1968" y="2352"/>
              <a:ext cx="144" cy="240"/>
              <a:chOff x="1968" y="2352"/>
              <a:chExt cx="144" cy="240"/>
            </a:xfrm>
          </p:grpSpPr>
          <p:sp>
            <p:nvSpPr>
              <p:cNvPr id="47" name="椭圆 31"/>
              <p:cNvSpPr>
                <a:spLocks noChangeArrowheads="1"/>
              </p:cNvSpPr>
              <p:nvPr/>
            </p:nvSpPr>
            <p:spPr bwMode="gray">
              <a:xfrm>
                <a:off x="1968" y="2352"/>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48" name="椭圆 32"/>
              <p:cNvSpPr>
                <a:spLocks noChangeArrowheads="1"/>
              </p:cNvSpPr>
              <p:nvPr/>
            </p:nvSpPr>
            <p:spPr bwMode="gray">
              <a:xfrm>
                <a:off x="2016" y="2400"/>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49" name="椭圆 33"/>
              <p:cNvSpPr>
                <a:spLocks noChangeArrowheads="1"/>
              </p:cNvSpPr>
              <p:nvPr/>
            </p:nvSpPr>
            <p:spPr bwMode="gray">
              <a:xfrm>
                <a:off x="2064" y="2448"/>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50" name="椭圆 34"/>
              <p:cNvSpPr>
                <a:spLocks noChangeArrowheads="1"/>
              </p:cNvSpPr>
              <p:nvPr/>
            </p:nvSpPr>
            <p:spPr bwMode="gray">
              <a:xfrm>
                <a:off x="2016" y="2496"/>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51" name="椭圆 35"/>
              <p:cNvSpPr>
                <a:spLocks noChangeArrowheads="1"/>
              </p:cNvSpPr>
              <p:nvPr/>
            </p:nvSpPr>
            <p:spPr bwMode="gray">
              <a:xfrm>
                <a:off x="1968" y="2544"/>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grpSp>
        <p:grpSp>
          <p:nvGrpSpPr>
            <p:cNvPr id="41" name="组合 36"/>
            <p:cNvGrpSpPr/>
            <p:nvPr/>
          </p:nvGrpSpPr>
          <p:grpSpPr bwMode="auto">
            <a:xfrm>
              <a:off x="1872" y="2352"/>
              <a:ext cx="144" cy="240"/>
              <a:chOff x="1968" y="2352"/>
              <a:chExt cx="144" cy="240"/>
            </a:xfrm>
          </p:grpSpPr>
          <p:sp>
            <p:nvSpPr>
              <p:cNvPr id="42" name="椭圆 37"/>
              <p:cNvSpPr>
                <a:spLocks noChangeArrowheads="1"/>
              </p:cNvSpPr>
              <p:nvPr/>
            </p:nvSpPr>
            <p:spPr bwMode="gray">
              <a:xfrm>
                <a:off x="1968" y="2352"/>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43" name="椭圆 38"/>
              <p:cNvSpPr>
                <a:spLocks noChangeArrowheads="1"/>
              </p:cNvSpPr>
              <p:nvPr/>
            </p:nvSpPr>
            <p:spPr bwMode="gray">
              <a:xfrm>
                <a:off x="2016" y="2400"/>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44" name="椭圆 39"/>
              <p:cNvSpPr>
                <a:spLocks noChangeArrowheads="1"/>
              </p:cNvSpPr>
              <p:nvPr/>
            </p:nvSpPr>
            <p:spPr bwMode="gray">
              <a:xfrm>
                <a:off x="2064" y="2448"/>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45" name="椭圆 40"/>
              <p:cNvSpPr>
                <a:spLocks noChangeArrowheads="1"/>
              </p:cNvSpPr>
              <p:nvPr/>
            </p:nvSpPr>
            <p:spPr bwMode="gray">
              <a:xfrm>
                <a:off x="2016" y="2496"/>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46" name="椭圆 41"/>
              <p:cNvSpPr>
                <a:spLocks noChangeArrowheads="1"/>
              </p:cNvSpPr>
              <p:nvPr/>
            </p:nvSpPr>
            <p:spPr bwMode="gray">
              <a:xfrm>
                <a:off x="1968" y="2544"/>
                <a:ext cx="48" cy="48"/>
              </a:xfrm>
              <a:prstGeom prst="ellipse">
                <a:avLst/>
              </a:prstGeom>
              <a:solidFill>
                <a:srgbClr val="FFFFFF"/>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000" b="1">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4282" y="1071546"/>
            <a:ext cx="8638570" cy="739129"/>
          </a:xfrm>
        </p:spPr>
        <p:txBody>
          <a:bodyPr>
            <a:norm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抗抑郁可试用于</a:t>
            </a:r>
            <a:r>
              <a:rPr lang="en-US" altLang="zh-CN" dirty="0">
                <a:latin typeface="微软雅黑" panose="020B0503020204020204" pitchFamily="34" charset="-122"/>
                <a:ea typeface="微软雅黑" panose="020B0503020204020204" pitchFamily="34" charset="-122"/>
                <a:sym typeface="+mn-ea"/>
              </a:rPr>
              <a:t>IBS</a:t>
            </a:r>
            <a:r>
              <a:rPr lang="zh-CN" altLang="en-US" dirty="0">
                <a:latin typeface="微软雅黑" panose="020B0503020204020204" pitchFamily="34" charset="-122"/>
                <a:ea typeface="微软雅黑" panose="020B0503020204020204" pitchFamily="34" charset="-122"/>
                <a:sym typeface="+mn-ea"/>
              </a:rPr>
              <a:t>的</a:t>
            </a:r>
            <a:r>
              <a:rPr lang="zh-CN" altLang="en-US" dirty="0" smtClean="0">
                <a:latin typeface="微软雅黑" panose="020B0503020204020204" pitchFamily="34" charset="-122"/>
                <a:ea typeface="微软雅黑" panose="020B0503020204020204" pitchFamily="34" charset="-122"/>
                <a:sym typeface="+mn-ea"/>
              </a:rPr>
              <a:t>治疗</a:t>
            </a:r>
            <a:endParaRPr lang="zh-CN" altLang="en-US" dirty="0">
              <a:latin typeface="微软雅黑" panose="020B0503020204020204" pitchFamily="34" charset="-122"/>
              <a:ea typeface="微软雅黑" panose="020B0503020204020204" pitchFamily="34" charset="-122"/>
              <a:sym typeface="+mn-ea"/>
            </a:endParaRPr>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治疗</a:t>
            </a:r>
            <a:endParaRPr lang="en-US" altLang="zh-CN" sz="2000" b="1" dirty="0">
              <a:latin typeface="微软雅黑" panose="020B0503020204020204" pitchFamily="34" charset="-122"/>
              <a:ea typeface="微软雅黑" panose="020B0503020204020204" pitchFamily="34" charset="-122"/>
            </a:endParaRPr>
          </a:p>
        </p:txBody>
      </p:sp>
      <p:sp>
        <p:nvSpPr>
          <p:cNvPr id="53" name="矩形 3"/>
          <p:cNvSpPr>
            <a:spLocks noChangeArrowheads="1"/>
          </p:cNvSpPr>
          <p:nvPr/>
        </p:nvSpPr>
        <p:spPr bwMode="gray">
          <a:xfrm>
            <a:off x="3643306" y="2707257"/>
            <a:ext cx="4929222" cy="1576237"/>
          </a:xfrm>
          <a:prstGeom prst="rect">
            <a:avLst/>
          </a:prstGeom>
          <a:solidFill>
            <a:srgbClr val="CCECFF">
              <a:alpha val="50000"/>
            </a:srgbClr>
          </a:solidFill>
          <a:ln>
            <a:noFill/>
          </a:ln>
          <a:effectLst/>
          <a:extLs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17961" dir="2700000" algn="ctr" rotWithShape="0">
                    <a:srgbClr val="CCECFF">
                      <a:gamma/>
                      <a:shade val="60000"/>
                      <a:invGamma/>
                    </a:srgbClr>
                  </a:outerShdw>
                </a:effectLst>
              </a14:hiddenEffects>
            </a:ext>
          </a:extLst>
        </p:spPr>
        <p:txBody>
          <a:bodyPr wrap="none" anchor="ctr"/>
          <a:lstStyle/>
          <a:p>
            <a:endParaRPr lang="zh-CN" altLang="en-US" sz="2400" b="1">
              <a:latin typeface="微软雅黑" panose="020B0503020204020204" pitchFamily="34" charset="-122"/>
              <a:ea typeface="微软雅黑" panose="020B0503020204020204" pitchFamily="34" charset="-122"/>
            </a:endParaRPr>
          </a:p>
        </p:txBody>
      </p:sp>
      <p:sp>
        <p:nvSpPr>
          <p:cNvPr id="54" name="矩形 4"/>
          <p:cNvSpPr>
            <a:spLocks noChangeArrowheads="1"/>
          </p:cNvSpPr>
          <p:nvPr/>
        </p:nvSpPr>
        <p:spPr bwMode="gray">
          <a:xfrm>
            <a:off x="3643306" y="4429701"/>
            <a:ext cx="4929222" cy="1576237"/>
          </a:xfrm>
          <a:prstGeom prst="rect">
            <a:avLst/>
          </a:prstGeom>
          <a:solidFill>
            <a:srgbClr val="CCECFF">
              <a:alpha val="50000"/>
            </a:srgbClr>
          </a:solidFill>
          <a:ln>
            <a:noFill/>
          </a:ln>
          <a:effectLst/>
          <a:extLst>
            <a:ext uri="{91240B29-F687-4F45-9708-019B960494DF}">
              <a14:hiddenLine xmlns:a14="http://schemas.microsoft.com/office/drawing/2010/main" w="12700">
                <a:solidFill>
                  <a:srgbClr val="292929"/>
                </a:solidFill>
                <a:prstDash val="dash"/>
                <a:miter lim="800000"/>
                <a:headEnd/>
                <a:tailEnd/>
              </a14:hiddenLine>
            </a:ext>
            <a:ext uri="{AF507438-7753-43E0-B8FC-AC1667EBCBE1}">
              <a14:hiddenEffects xmlns:a14="http://schemas.microsoft.com/office/drawing/2010/main">
                <a:effectLst>
                  <a:outerShdw dist="17961" dir="2700000" algn="ctr" rotWithShape="0">
                    <a:srgbClr val="CCECFF">
                      <a:gamma/>
                      <a:shade val="60000"/>
                      <a:invGamma/>
                    </a:srgbClr>
                  </a:outerShdw>
                </a:effectLst>
              </a14:hiddenEffects>
            </a:ext>
          </a:extLst>
        </p:spPr>
        <p:txBody>
          <a:bodyPr wrap="none" anchor="ctr"/>
          <a:lstStyle/>
          <a:p>
            <a:endParaRPr lang="zh-CN" altLang="en-US" sz="2400" b="1">
              <a:latin typeface="微软雅黑" panose="020B0503020204020204" pitchFamily="34" charset="-122"/>
              <a:ea typeface="微软雅黑" panose="020B0503020204020204" pitchFamily="34" charset="-122"/>
            </a:endParaRPr>
          </a:p>
        </p:txBody>
      </p:sp>
      <p:sp>
        <p:nvSpPr>
          <p:cNvPr id="55" name="矩形 174"/>
          <p:cNvSpPr>
            <a:spLocks noChangeArrowheads="1"/>
          </p:cNvSpPr>
          <p:nvPr/>
        </p:nvSpPr>
        <p:spPr bwMode="ltGray">
          <a:xfrm>
            <a:off x="714348" y="2707257"/>
            <a:ext cx="2745945" cy="1576237"/>
          </a:xfrm>
          <a:prstGeom prst="rect">
            <a:avLst/>
          </a:prstGeom>
          <a:solidFill>
            <a:srgbClr val="FF0066">
              <a:alpha val="65000"/>
            </a:srgbClr>
          </a:solidFill>
          <a:ln>
            <a:noFill/>
          </a:ln>
          <a:effectLst/>
          <a:extLst>
            <a:ext uri="{91240B29-F687-4F45-9708-019B960494DF}">
              <a14:hiddenLine xmlns:a14="http://schemas.microsoft.com/office/drawing/2010/main" w="12700">
                <a:solidFill>
                  <a:srgbClr val="292929"/>
                </a:solidFill>
                <a:prstDash val="dash"/>
                <a:miter lim="800000"/>
                <a:headEnd/>
                <a:tailEnd/>
              </a14:hiddenLine>
            </a:ext>
            <a:ext uri="{AF507438-7753-43E0-B8FC-AC1667EBCBE1}">
              <a14:hiddenEffects xmlns:a14="http://schemas.microsoft.com/office/drawing/2010/main">
                <a:effectLst>
                  <a:outerShdw dist="17961" dir="2700000" algn="ctr" rotWithShape="0">
                    <a:schemeClr val="accent2">
                      <a:gamma/>
                      <a:shade val="60000"/>
                      <a:invGamma/>
                    </a:schemeClr>
                  </a:outerShdw>
                </a:effectLst>
              </a14:hiddenEffects>
            </a:ext>
          </a:extLst>
        </p:spPr>
        <p:txBody>
          <a:bodyPr wrap="none"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56" name="矩形 175"/>
          <p:cNvSpPr>
            <a:spLocks noChangeArrowheads="1"/>
          </p:cNvSpPr>
          <p:nvPr/>
        </p:nvSpPr>
        <p:spPr bwMode="gray">
          <a:xfrm>
            <a:off x="683046" y="4429701"/>
            <a:ext cx="2745945" cy="1576237"/>
          </a:xfrm>
          <a:prstGeom prst="rect">
            <a:avLst/>
          </a:prstGeom>
          <a:solidFill>
            <a:srgbClr val="375FB9">
              <a:alpha val="60000"/>
            </a:srgbClr>
          </a:solidFill>
          <a:ln>
            <a:noFill/>
          </a:ln>
          <a:effectLst/>
          <a:extLst>
            <a:ext uri="{91240B29-F687-4F45-9708-019B960494DF}">
              <a14:hiddenLine xmlns:a14="http://schemas.microsoft.com/office/drawing/2010/main" w="12700">
                <a:solidFill>
                  <a:srgbClr val="292929"/>
                </a:solidFill>
                <a:prstDash val="dash"/>
                <a:miter lim="800000"/>
                <a:headEnd/>
                <a:tailEnd/>
              </a14:hiddenLine>
            </a:ext>
            <a:ext uri="{AF507438-7753-43E0-B8FC-AC1667EBCBE1}">
              <a14:hiddenEffects xmlns:a14="http://schemas.microsoft.com/office/drawing/2010/main">
                <a:effectLst>
                  <a:outerShdw dist="17961" dir="2700000" algn="ctr" rotWithShape="0">
                    <a:schemeClr val="hlink">
                      <a:gamma/>
                      <a:shade val="60000"/>
                      <a:invGamma/>
                    </a:schemeClr>
                  </a:outerShdw>
                </a:effectLst>
              </a14:hiddenEffects>
            </a:ext>
          </a:extLst>
        </p:spPr>
        <p:txBody>
          <a:bodyPr wrap="none"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57" name="矩形 177"/>
          <p:cNvSpPr>
            <a:spLocks noChangeArrowheads="1"/>
          </p:cNvSpPr>
          <p:nvPr/>
        </p:nvSpPr>
        <p:spPr bwMode="white">
          <a:xfrm>
            <a:off x="1071538" y="2728737"/>
            <a:ext cx="1863372" cy="120032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合并明显精神心理障碍</a:t>
            </a:r>
            <a:endPar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矩形 178"/>
          <p:cNvSpPr>
            <a:spLocks noChangeArrowheads="1"/>
          </p:cNvSpPr>
          <p:nvPr/>
        </p:nvSpPr>
        <p:spPr bwMode="white">
          <a:xfrm>
            <a:off x="785786" y="4429132"/>
            <a:ext cx="2504694" cy="120032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常规药物</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治疗效果不好</a:t>
            </a:r>
            <a:endPar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9" name="矩形 180"/>
          <p:cNvSpPr>
            <a:spLocks noChangeArrowheads="1"/>
          </p:cNvSpPr>
          <p:nvPr/>
        </p:nvSpPr>
        <p:spPr bwMode="auto">
          <a:xfrm>
            <a:off x="3706416" y="2811502"/>
            <a:ext cx="4794674" cy="120032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400" b="1" dirty="0">
                <a:latin typeface="微软雅黑" panose="020B0503020204020204" pitchFamily="34" charset="-122"/>
                <a:ea typeface="微软雅黑" panose="020B0503020204020204" pitchFamily="34" charset="-122"/>
              </a:rPr>
              <a:t>抗抑郁药物治疗比单纯针对</a:t>
            </a:r>
            <a:r>
              <a:rPr lang="en-US" altLang="zh-CN" sz="2400" b="1" dirty="0">
                <a:latin typeface="微软雅黑" panose="020B0503020204020204" pitchFamily="34" charset="-122"/>
                <a:ea typeface="微软雅黑" panose="020B0503020204020204" pitchFamily="34" charset="-122"/>
              </a:rPr>
              <a:t>IBS</a:t>
            </a:r>
            <a:r>
              <a:rPr lang="zh-CN" altLang="en-US" sz="2400" b="1" dirty="0">
                <a:latin typeface="微软雅黑" panose="020B0503020204020204" pitchFamily="34" charset="-122"/>
                <a:ea typeface="微软雅黑" panose="020B0503020204020204" pitchFamily="34" charset="-122"/>
              </a:rPr>
              <a:t>症状治疗更有效，对改善患者生命质量的效果明显优于常规药物。</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矩形 181"/>
          <p:cNvSpPr>
            <a:spLocks noChangeArrowheads="1"/>
          </p:cNvSpPr>
          <p:nvPr/>
        </p:nvSpPr>
        <p:spPr bwMode="auto">
          <a:xfrm>
            <a:off x="3705846" y="4529184"/>
            <a:ext cx="4866682" cy="120032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sz="2400" b="1" dirty="0">
                <a:latin typeface="微软雅黑" panose="020B0503020204020204" pitchFamily="34" charset="-122"/>
                <a:ea typeface="微软雅黑" panose="020B0503020204020204" pitchFamily="34" charset="-122"/>
              </a:rPr>
              <a:t>对于没有精神心理障碍的患者，如果常规药物治疗４～８周不理想时推荐采用抗抑郁药物治疗。</a:t>
            </a:r>
            <a:endParaRPr lang="en-US" altLang="zh-CN"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61" name="矩形 60"/>
          <p:cNvSpPr/>
          <p:nvPr/>
        </p:nvSpPr>
        <p:spPr>
          <a:xfrm>
            <a:off x="611560" y="2000240"/>
            <a:ext cx="8089074"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抗抑郁药物治疗的适应证    三环类抗抑郁药物和</a:t>
            </a:r>
            <a:r>
              <a:rPr lang="en-US" altLang="zh-CN" sz="2000" b="1" dirty="0">
                <a:latin typeface="微软雅黑" panose="020B0503020204020204" pitchFamily="34" charset="-122"/>
                <a:ea typeface="微软雅黑" panose="020B0503020204020204" pitchFamily="34" charset="-122"/>
              </a:rPr>
              <a:t>5</a:t>
            </a:r>
            <a:r>
              <a:rPr lang="zh-CN" altLang="en-US" sz="2000" b="1" dirty="0">
                <a:latin typeface="微软雅黑" panose="020B0503020204020204" pitchFamily="34" charset="-122"/>
                <a:ea typeface="微软雅黑" panose="020B0503020204020204" pitchFamily="34" charset="-122"/>
              </a:rPr>
              <a:t>羟色胺再摄取抑制剂</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19710" y="1118235"/>
            <a:ext cx="9533890" cy="4621530"/>
          </a:xfrm>
        </p:spPr>
        <p:txBody>
          <a:bodyPr>
            <a:normAutofit lnSpcReduction="10000"/>
          </a:bodyPr>
          <a:lstStyle/>
          <a:p>
            <a:pPr marL="0" indent="0">
              <a:lnSpc>
                <a:spcPct val="150000"/>
              </a:lnSpc>
              <a:buFont typeface="Wingdings" pitchFamily="2" charset="2"/>
              <a:buChar char="l"/>
            </a:pPr>
            <a:endParaRPr lang="en-US" altLang="zh-CN" sz="24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概述</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病因</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诊断方法</a:t>
            </a: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病例分享</a:t>
            </a:r>
            <a:r>
              <a:rPr lang="zh-CN" altLang="en-US" dirty="0">
                <a:latin typeface="微软雅黑" panose="020B0503020204020204" pitchFamily="34" charset="-122"/>
                <a:ea typeface="微软雅黑" panose="020B0503020204020204" pitchFamily="34" charset="-122"/>
                <a:sym typeface="+mn-ea"/>
              </a:rPr>
              <a:t/>
            </a:r>
            <a:br>
              <a:rPr lang="zh-CN" altLang="en-US" dirty="0">
                <a:latin typeface="微软雅黑" panose="020B0503020204020204" pitchFamily="34" charset="-122"/>
                <a:ea typeface="微软雅黑" panose="020B0503020204020204" pitchFamily="34" charset="-122"/>
                <a:sym typeface="+mn-ea"/>
              </a:rPr>
            </a:br>
            <a:r>
              <a:rPr lang="zh-CN" altLang="en-US" dirty="0">
                <a:latin typeface="微软雅黑" panose="020B0503020204020204" pitchFamily="34" charset="-122"/>
                <a:ea typeface="微软雅黑" panose="020B0503020204020204" pitchFamily="34" charset="-122"/>
              </a:rPr>
              <a:t/>
            </a:r>
            <a:br>
              <a:rPr lang="zh-CN" altLang="en-US" dirty="0">
                <a:latin typeface="微软雅黑" panose="020B0503020204020204" pitchFamily="34" charset="-122"/>
                <a:ea typeface="微软雅黑" panose="020B0503020204020204" pitchFamily="34" charset="-122"/>
              </a:rPr>
            </a:br>
            <a:endParaRPr lang="zh-CN" altLang="en-US"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肠易激综合征（</a:t>
            </a:r>
            <a:r>
              <a:rPr lang="en-US" altLang="zh-CN" sz="2400" b="1" dirty="0">
                <a:latin typeface="微软雅黑" panose="020B0503020204020204" pitchFamily="34" charset="-122"/>
                <a:ea typeface="微软雅黑" panose="020B0503020204020204" pitchFamily="34" charset="-122"/>
              </a:rPr>
              <a:t>Irritable Bowel Syndrome</a:t>
            </a:r>
            <a:r>
              <a:rPr lang="zh-CN" altLang="en-US" sz="2400" b="1" dirty="0">
                <a:latin typeface="微软雅黑" panose="020B0503020204020204" pitchFamily="34" charset="-122"/>
                <a:ea typeface="微软雅黑" panose="020B0503020204020204" pitchFamily="34" charset="-122"/>
              </a:rPr>
              <a:t>，</a:t>
            </a:r>
            <a:r>
              <a:rPr lang="en-US" altLang="zh-CN" sz="2400" b="1" dirty="0">
                <a:latin typeface="微软雅黑" panose="020B0503020204020204" pitchFamily="34" charset="-122"/>
                <a:ea typeface="微软雅黑" panose="020B0503020204020204" pitchFamily="34" charset="-122"/>
              </a:rPr>
              <a:t>IBS</a:t>
            </a:r>
            <a:r>
              <a:rPr lang="zh-CN" altLang="en-US" sz="2400" b="1" dirty="0">
                <a:latin typeface="微软雅黑" panose="020B0503020204020204" pitchFamily="34" charset="-122"/>
                <a:ea typeface="微软雅黑" panose="020B0503020204020204" pitchFamily="34" charset="-122"/>
              </a:rPr>
              <a:t>）</a:t>
            </a:r>
            <a:endParaRPr lang="en-US" altLang="zh-CN" sz="2000" b="1" dirty="0">
              <a:latin typeface="微软雅黑" panose="020B0503020204020204" pitchFamily="34" charset="-122"/>
              <a:ea typeface="微软雅黑" panose="020B0503020204020204" pitchFamily="34" charset="-122"/>
            </a:endParaRPr>
          </a:p>
        </p:txBody>
      </p:sp>
      <p:grpSp>
        <p:nvGrpSpPr>
          <p:cNvPr id="2" name="组合 10"/>
          <p:cNvGrpSpPr/>
          <p:nvPr/>
        </p:nvGrpSpPr>
        <p:grpSpPr>
          <a:xfrm>
            <a:off x="5544607" y="3000372"/>
            <a:ext cx="3170797" cy="3573544"/>
            <a:chOff x="5357818" y="3000372"/>
            <a:chExt cx="3170797" cy="3573544"/>
          </a:xfrm>
        </p:grpSpPr>
        <p:pic>
          <p:nvPicPr>
            <p:cNvPr id="9" name="图片 8" descr="u=2926225461,1384432416&amp;fm=26&amp;gp=0.jpg"/>
            <p:cNvPicPr>
              <a:picLocks noChangeAspect="1"/>
            </p:cNvPicPr>
            <p:nvPr/>
          </p:nvPicPr>
          <p:blipFill>
            <a:blip r:embed="rId3"/>
            <a:stretch>
              <a:fillRect/>
            </a:stretch>
          </p:blipFill>
          <p:spPr>
            <a:xfrm>
              <a:off x="5357818" y="3000372"/>
              <a:ext cx="3071814" cy="3573544"/>
            </a:xfrm>
            <a:prstGeom prst="rect">
              <a:avLst/>
            </a:prstGeom>
          </p:spPr>
        </p:pic>
        <p:sp>
          <p:nvSpPr>
            <p:cNvPr id="10" name="圆角矩形 9"/>
            <p:cNvSpPr/>
            <p:nvPr/>
          </p:nvSpPr>
          <p:spPr>
            <a:xfrm rot="780000">
              <a:off x="8099987" y="4429132"/>
              <a:ext cx="428628" cy="9286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32" y="1000108"/>
            <a:ext cx="8710008" cy="4621530"/>
          </a:xfrm>
        </p:spPr>
        <p:txBody>
          <a:bodyPr>
            <a:noAutofit/>
          </a:bodyPr>
          <a:lstStyle/>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患者男性，男  </a:t>
            </a:r>
            <a:r>
              <a:rPr lang="en-US" altLang="zh-CN" sz="2000" dirty="0">
                <a:latin typeface="微软雅黑" panose="020B0503020204020204" pitchFamily="34" charset="-122"/>
                <a:ea typeface="微软雅黑" panose="020B0503020204020204" pitchFamily="34" charset="-122"/>
                <a:sym typeface="+mn-ea"/>
              </a:rPr>
              <a:t>28</a:t>
            </a:r>
            <a:r>
              <a:rPr lang="zh-CN" altLang="en-US" sz="2000" dirty="0">
                <a:latin typeface="微软雅黑" panose="020B0503020204020204" pitchFamily="34" charset="-122"/>
                <a:ea typeface="微软雅黑" panose="020B0503020204020204" pitchFamily="34" charset="-122"/>
                <a:sym typeface="+mn-ea"/>
              </a:rPr>
              <a:t>岁</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主诉：左下腹隐痛伴排便困难</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年</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现病史：</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年前患者因劳累紧张后出现左下腹隐痛，伴排便困难，大便每</a:t>
            </a:r>
            <a:r>
              <a:rPr lang="en-US" altLang="zh-CN" sz="2000" dirty="0">
                <a:latin typeface="微软雅黑" panose="020B0503020204020204" pitchFamily="34" charset="-122"/>
                <a:ea typeface="微软雅黑" panose="020B0503020204020204" pitchFamily="34" charset="-122"/>
                <a:sym typeface="+mn-ea"/>
              </a:rPr>
              <a:t>3</a:t>
            </a:r>
            <a:r>
              <a:rPr lang="zh-CN" altLang="en-US" sz="2000" dirty="0">
                <a:latin typeface="微软雅黑" panose="020B0503020204020204" pitchFamily="34" charset="-122"/>
                <a:ea typeface="微软雅黑" panose="020B0503020204020204" pitchFamily="34" charset="-122"/>
                <a:sym typeface="+mn-ea"/>
              </a:rPr>
              <a:t>日一次，粪便干结，伴有少许粘液，排便后腹痛可缓解，曾于当地医院治疗，予开塞露、双歧杆菌治疗后，便秘及腹痛缓解。后上述症状反复发作，多于工作压力大、精神抑郁及熬夜后出现，近</a:t>
            </a:r>
            <a:r>
              <a:rPr lang="en-US" altLang="zh-CN" sz="2000" dirty="0">
                <a:latin typeface="微软雅黑" panose="020B0503020204020204" pitchFamily="34" charset="-122"/>
                <a:ea typeface="微软雅黑" panose="020B0503020204020204" pitchFamily="34" charset="-122"/>
                <a:sym typeface="+mn-ea"/>
              </a:rPr>
              <a:t>3</a:t>
            </a:r>
            <a:r>
              <a:rPr lang="zh-CN" altLang="en-US" sz="2000" dirty="0">
                <a:latin typeface="微软雅黑" panose="020B0503020204020204" pitchFamily="34" charset="-122"/>
                <a:ea typeface="微软雅黑" panose="020B0503020204020204" pitchFamily="34" charset="-122"/>
                <a:sym typeface="+mn-ea"/>
              </a:rPr>
              <a:t>月发作频繁，每周至少出现</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次，间断使用开塞露后可缓解，现为进一步治疗，就诊我院。</a:t>
            </a:r>
            <a:r>
              <a:rPr lang="zh-CN" altLang="en-US" sz="2000" dirty="0">
                <a:latin typeface="微软雅黑" panose="020B0503020204020204" pitchFamily="34" charset="-122"/>
                <a:ea typeface="微软雅黑" panose="020B0503020204020204" pitchFamily="34" charset="-122"/>
              </a:rPr>
              <a:t/>
            </a:r>
            <a:br>
              <a:rPr lang="zh-CN" altLang="en-US" sz="2000" dirty="0">
                <a:latin typeface="微软雅黑" panose="020B0503020204020204" pitchFamily="34" charset="-122"/>
                <a:ea typeface="微软雅黑" panose="020B0503020204020204" pitchFamily="34" charset="-122"/>
              </a:rPr>
            </a:br>
            <a:endParaRPr lang="zh-CN" altLang="en-US" sz="2000" dirty="0">
              <a:latin typeface="微软雅黑" panose="020B0503020204020204" pitchFamily="34" charset="-122"/>
              <a:ea typeface="微软雅黑" panose="020B0503020204020204" pitchFamily="34" charset="-122"/>
            </a:endParaRPr>
          </a:p>
          <a:p>
            <a:pPr marL="457200" lvl="1" indent="0">
              <a:lnSpc>
                <a:spcPct val="150000"/>
              </a:lnSpc>
              <a:buFont typeface="Wingdings" pitchFamily="2" charset="2"/>
              <a:buChar char="l"/>
            </a:pPr>
            <a:endParaRPr lang="zh-CN" altLang="en-US" sz="2000"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sz="2400"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病例分享</a:t>
            </a:r>
            <a:endParaRPr lang="en-US" altLang="zh-CN" sz="2000" b="1" dirty="0">
              <a:latin typeface="微软雅黑" panose="020B0503020204020204" pitchFamily="34" charset="-122"/>
              <a:ea typeface="微软雅黑" panose="020B0503020204020204" pitchFamily="34" charset="-122"/>
            </a:endParaRPr>
          </a:p>
        </p:txBody>
      </p:sp>
      <p:pic>
        <p:nvPicPr>
          <p:cNvPr id="14" name="图片 13" descr="微信图片_202005112025344.jpg"/>
          <p:cNvPicPr>
            <a:picLocks noChangeAspect="1"/>
          </p:cNvPicPr>
          <p:nvPr/>
        </p:nvPicPr>
        <p:blipFill>
          <a:blip r:embed="rId3"/>
          <a:srcRect r="22355"/>
          <a:stretch>
            <a:fillRect/>
          </a:stretch>
        </p:blipFill>
        <p:spPr>
          <a:xfrm>
            <a:off x="6835688" y="5072074"/>
            <a:ext cx="1736840" cy="1540980"/>
          </a:xfrm>
          <a:prstGeom prst="rect">
            <a:avLst/>
          </a:prstGeom>
        </p:spPr>
      </p:pic>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91148" y="1164924"/>
            <a:ext cx="8710008" cy="4621530"/>
          </a:xfrm>
        </p:spPr>
        <p:txBody>
          <a:bodyPr>
            <a:no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既往史：</a:t>
            </a:r>
            <a:r>
              <a:rPr lang="zh-CN" altLang="en-US" sz="2000" dirty="0">
                <a:latin typeface="微软雅黑" panose="020B0503020204020204" pitchFamily="34" charset="-122"/>
                <a:ea typeface="微软雅黑" panose="020B0503020204020204" pitchFamily="34" charset="-122"/>
                <a:sym typeface="+mn-ea"/>
              </a:rPr>
              <a:t>体健，否认传染病接触史，  否认外伤及手术史</a:t>
            </a:r>
            <a:endParaRPr lang="en-US" altLang="zh-CN" sz="2000"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endParaRPr lang="zh-CN" altLang="en-US" sz="2000" dirty="0">
              <a:latin typeface="微软雅黑" panose="020B0503020204020204" pitchFamily="34" charset="-122"/>
              <a:ea typeface="微软雅黑" panose="020B0503020204020204" pitchFamily="34" charset="-122"/>
              <a:sym typeface="+mn-ea"/>
            </a:endParaRPr>
          </a:p>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个人史</a:t>
            </a:r>
            <a:r>
              <a:rPr lang="zh-CN" altLang="en-US" sz="2000" dirty="0">
                <a:latin typeface="微软雅黑" panose="020B0503020204020204" pitchFamily="34" charset="-122"/>
                <a:ea typeface="微软雅黑" panose="020B0503020204020204" pitchFamily="34" charset="-122"/>
                <a:sym typeface="+mn-ea"/>
              </a:rPr>
              <a:t>：嗜烟史</a:t>
            </a:r>
            <a:r>
              <a:rPr lang="en-US" altLang="zh-CN" sz="2000" dirty="0">
                <a:latin typeface="微软雅黑" panose="020B0503020204020204" pitchFamily="34" charset="-122"/>
                <a:ea typeface="微软雅黑" panose="020B0503020204020204" pitchFamily="34" charset="-122"/>
                <a:sym typeface="+mn-ea"/>
              </a:rPr>
              <a:t>10</a:t>
            </a:r>
            <a:r>
              <a:rPr lang="zh-CN" altLang="en-US" sz="2000" dirty="0">
                <a:latin typeface="微软雅黑" panose="020B0503020204020204" pitchFamily="34" charset="-122"/>
                <a:ea typeface="微软雅黑" panose="020B0503020204020204" pitchFamily="34" charset="-122"/>
                <a:sym typeface="+mn-ea"/>
              </a:rPr>
              <a:t>余年，</a:t>
            </a:r>
            <a:r>
              <a:rPr lang="en-US" altLang="zh-CN" sz="2000" dirty="0">
                <a:latin typeface="微软雅黑" panose="020B0503020204020204" pitchFamily="34" charset="-122"/>
                <a:ea typeface="微软雅黑" panose="020B0503020204020204" pitchFamily="34" charset="-122"/>
                <a:sym typeface="+mn-ea"/>
              </a:rPr>
              <a:t>1-2</a:t>
            </a:r>
            <a:r>
              <a:rPr lang="zh-CN" altLang="en-US" sz="2000" dirty="0">
                <a:latin typeface="微软雅黑" panose="020B0503020204020204" pitchFamily="34" charset="-122"/>
                <a:ea typeface="微软雅黑" panose="020B0503020204020204" pitchFamily="34" charset="-122"/>
                <a:sym typeface="+mn-ea"/>
              </a:rPr>
              <a:t>包</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天，无嗜酒史。公司职员，平素经常加班、熬夜，工作压力大。已婚，育有一子，妻子及儿子均体健</a:t>
            </a:r>
          </a:p>
          <a:p>
            <a:pPr marL="457200" lvl="1" indent="0">
              <a:lnSpc>
                <a:spcPct val="150000"/>
              </a:lnSpc>
              <a:buNone/>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病例分享</a:t>
            </a:r>
            <a:endParaRPr lang="en-US" altLang="zh-CN" sz="2000" b="1" dirty="0">
              <a:latin typeface="微软雅黑" panose="020B0503020204020204" pitchFamily="34" charset="-122"/>
              <a:ea typeface="微软雅黑" panose="020B0503020204020204" pitchFamily="34" charset="-122"/>
            </a:endParaRPr>
          </a:p>
        </p:txBody>
      </p:sp>
      <p:pic>
        <p:nvPicPr>
          <p:cNvPr id="4" name="图片 3" descr="微信图片_202005112025344.jpg"/>
          <p:cNvPicPr>
            <a:picLocks noChangeAspect="1"/>
          </p:cNvPicPr>
          <p:nvPr/>
        </p:nvPicPr>
        <p:blipFill>
          <a:blip r:embed="rId3"/>
          <a:srcRect r="22355"/>
          <a:stretch>
            <a:fillRect/>
          </a:stretch>
        </p:blipFill>
        <p:spPr>
          <a:xfrm>
            <a:off x="6191545" y="4500570"/>
            <a:ext cx="2380983" cy="2112484"/>
          </a:xfrm>
          <a:prstGeom prst="rect">
            <a:avLst/>
          </a:prstGeom>
        </p:spPr>
      </p:pic>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91148" y="1164924"/>
            <a:ext cx="8495694" cy="4621530"/>
          </a:xfrm>
        </p:spPr>
        <p:txBody>
          <a:bodyPr>
            <a:noAutofit/>
          </a:bodyPr>
          <a:lstStyle/>
          <a:p>
            <a:pPr marL="457200" lvl="1" indent="0">
              <a:lnSpc>
                <a:spcPct val="2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体格检查</a:t>
            </a:r>
          </a:p>
          <a:p>
            <a:pPr marL="457200" lvl="1" indent="0">
              <a:lnSpc>
                <a:spcPct val="20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体温：</a:t>
            </a:r>
            <a:r>
              <a:rPr lang="en-US" altLang="zh-CN" sz="2000" dirty="0">
                <a:latin typeface="微软雅黑" panose="020B0503020204020204" pitchFamily="34" charset="-122"/>
                <a:ea typeface="微软雅黑" panose="020B0503020204020204" pitchFamily="34" charset="-122"/>
                <a:sym typeface="+mn-ea"/>
              </a:rPr>
              <a:t>36.4℃</a:t>
            </a:r>
            <a:r>
              <a:rPr lang="zh-CN" altLang="en-US" sz="2000" dirty="0">
                <a:latin typeface="微软雅黑" panose="020B0503020204020204" pitchFamily="34" charset="-122"/>
                <a:ea typeface="微软雅黑" panose="020B0503020204020204" pitchFamily="34" charset="-122"/>
                <a:sym typeface="+mn-ea"/>
              </a:rPr>
              <a:t>，脉搏</a:t>
            </a:r>
            <a:r>
              <a:rPr lang="en-US" altLang="zh-CN" sz="2000" dirty="0">
                <a:latin typeface="微软雅黑" panose="020B0503020204020204" pitchFamily="34" charset="-122"/>
                <a:ea typeface="微软雅黑" panose="020B0503020204020204" pitchFamily="34" charset="-122"/>
                <a:sym typeface="+mn-ea"/>
              </a:rPr>
              <a:t>76</a:t>
            </a:r>
            <a:r>
              <a:rPr lang="zh-CN" altLang="en-US" sz="2000" dirty="0">
                <a:latin typeface="微软雅黑" panose="020B0503020204020204" pitchFamily="34" charset="-122"/>
                <a:ea typeface="微软雅黑" panose="020B0503020204020204" pitchFamily="34" charset="-122"/>
                <a:sym typeface="+mn-ea"/>
              </a:rPr>
              <a:t>次</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分，呼吸</a:t>
            </a:r>
            <a:r>
              <a:rPr lang="en-US" altLang="zh-CN" sz="2000" dirty="0">
                <a:latin typeface="微软雅黑" panose="020B0503020204020204" pitchFamily="34" charset="-122"/>
                <a:ea typeface="微软雅黑" panose="020B0503020204020204" pitchFamily="34" charset="-122"/>
                <a:sym typeface="+mn-ea"/>
              </a:rPr>
              <a:t>19</a:t>
            </a:r>
            <a:r>
              <a:rPr lang="zh-CN" altLang="en-US" sz="2000" dirty="0">
                <a:latin typeface="微软雅黑" panose="020B0503020204020204" pitchFamily="34" charset="-122"/>
                <a:ea typeface="微软雅黑" panose="020B0503020204020204" pitchFamily="34" charset="-122"/>
                <a:sym typeface="+mn-ea"/>
              </a:rPr>
              <a:t>次</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分 </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血压</a:t>
            </a:r>
            <a:r>
              <a:rPr lang="en-US" altLang="zh-CN" sz="2000" dirty="0">
                <a:latin typeface="微软雅黑" panose="020B0503020204020204" pitchFamily="34" charset="-122"/>
                <a:ea typeface="微软雅黑" panose="020B0503020204020204" pitchFamily="34" charset="-122"/>
                <a:sym typeface="+mn-ea"/>
              </a:rPr>
              <a:t>130/75mmHg</a:t>
            </a:r>
            <a:r>
              <a:rPr lang="zh-CN" altLang="en-US" sz="2000" dirty="0">
                <a:latin typeface="微软雅黑" panose="020B0503020204020204" pitchFamily="34" charset="-122"/>
                <a:ea typeface="微软雅黑" panose="020B0503020204020204" pitchFamily="34" charset="-122"/>
                <a:sym typeface="+mn-ea"/>
              </a:rPr>
              <a:t>。神志清楚，发育正常，全身皮肤黏膜正常，全身浅表性淋巴结未及肿大。心肺检查未见异常。腹平坦，未见胃肠型及蠕动波，腹软，左下腹轻压痛，无反跳痛，未扪及包块，</a:t>
            </a:r>
            <a:r>
              <a:rPr lang="en-US" altLang="zh-CN" sz="2000" dirty="0">
                <a:latin typeface="微软雅黑" panose="020B0503020204020204" pitchFamily="34" charset="-122"/>
                <a:ea typeface="微软雅黑" panose="020B0503020204020204" pitchFamily="34" charset="-122"/>
                <a:sym typeface="+mn-ea"/>
              </a:rPr>
              <a:t>Murphy</a:t>
            </a:r>
            <a:r>
              <a:rPr lang="zh-CN" altLang="en-US" sz="2000" dirty="0">
                <a:latin typeface="微软雅黑" panose="020B0503020204020204" pitchFamily="34" charset="-122"/>
                <a:ea typeface="微软雅黑" panose="020B0503020204020204" pitchFamily="34" charset="-122"/>
                <a:sym typeface="+mn-ea"/>
              </a:rPr>
              <a:t>征阴性，移动性浊音阴性，肠鸣音</a:t>
            </a:r>
            <a:r>
              <a:rPr lang="en-US" altLang="zh-CN" sz="2000" dirty="0">
                <a:latin typeface="微软雅黑" panose="020B0503020204020204" pitchFamily="34" charset="-122"/>
                <a:ea typeface="微软雅黑" panose="020B0503020204020204" pitchFamily="34" charset="-122"/>
                <a:sym typeface="+mn-ea"/>
              </a:rPr>
              <a:t>4</a:t>
            </a:r>
            <a:r>
              <a:rPr lang="zh-CN" altLang="en-US" sz="2000" dirty="0">
                <a:latin typeface="微软雅黑" panose="020B0503020204020204" pitchFamily="34" charset="-122"/>
                <a:ea typeface="微软雅黑" panose="020B0503020204020204" pitchFamily="34" charset="-122"/>
                <a:sym typeface="+mn-ea"/>
              </a:rPr>
              <a:t>次</a:t>
            </a:r>
            <a:r>
              <a:rPr lang="en-US" altLang="zh-CN" sz="2000" dirty="0">
                <a:latin typeface="微软雅黑" panose="020B0503020204020204" pitchFamily="34" charset="-122"/>
                <a:ea typeface="微软雅黑" panose="020B0503020204020204" pitchFamily="34" charset="-122"/>
                <a:sym typeface="+mn-ea"/>
              </a:rPr>
              <a:t>/</a:t>
            </a:r>
            <a:r>
              <a:rPr lang="zh-CN" altLang="en-US" sz="2000" dirty="0">
                <a:latin typeface="微软雅黑" panose="020B0503020204020204" pitchFamily="34" charset="-122"/>
                <a:ea typeface="微软雅黑" panose="020B0503020204020204" pitchFamily="34" charset="-122"/>
                <a:sym typeface="+mn-ea"/>
              </a:rPr>
              <a:t>分。</a:t>
            </a:r>
            <a:r>
              <a:rPr lang="zh-CN" altLang="en-US" sz="2000" dirty="0">
                <a:latin typeface="微软雅黑" panose="020B0503020204020204" pitchFamily="34" charset="-122"/>
                <a:ea typeface="微软雅黑" panose="020B0503020204020204" pitchFamily="34" charset="-122"/>
              </a:rPr>
              <a:t/>
            </a:r>
            <a:br>
              <a:rPr lang="zh-CN" altLang="en-US" sz="2000" dirty="0">
                <a:latin typeface="微软雅黑" panose="020B0503020204020204" pitchFamily="34" charset="-122"/>
                <a:ea typeface="微软雅黑" panose="020B0503020204020204" pitchFamily="34" charset="-122"/>
              </a:rPr>
            </a:br>
            <a:endParaRPr lang="zh-CN" altLang="en-US" sz="2000" dirty="0">
              <a:latin typeface="微软雅黑" panose="020B0503020204020204" pitchFamily="34" charset="-122"/>
              <a:ea typeface="微软雅黑" panose="020B0503020204020204" pitchFamily="34" charset="-122"/>
            </a:endParaRPr>
          </a:p>
          <a:p>
            <a:pPr marL="457200" lvl="1" indent="0">
              <a:lnSpc>
                <a:spcPct val="20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20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病例分享</a:t>
            </a:r>
            <a:endParaRPr lang="en-US" altLang="zh-CN" sz="2000" b="1" dirty="0">
              <a:latin typeface="微软雅黑" panose="020B0503020204020204" pitchFamily="34" charset="-122"/>
              <a:ea typeface="微软雅黑" panose="020B0503020204020204" pitchFamily="34" charset="-122"/>
            </a:endParaRPr>
          </a:p>
        </p:txBody>
      </p:sp>
      <p:pic>
        <p:nvPicPr>
          <p:cNvPr id="4" name="图片 3" descr="微信图片_202005112025344.jpg"/>
          <p:cNvPicPr>
            <a:picLocks noChangeAspect="1"/>
          </p:cNvPicPr>
          <p:nvPr/>
        </p:nvPicPr>
        <p:blipFill>
          <a:blip r:embed="rId3"/>
          <a:srcRect r="22355"/>
          <a:stretch>
            <a:fillRect/>
          </a:stretch>
        </p:blipFill>
        <p:spPr>
          <a:xfrm>
            <a:off x="6835688" y="5072074"/>
            <a:ext cx="1736840" cy="1540980"/>
          </a:xfrm>
          <a:prstGeom prst="rect">
            <a:avLst/>
          </a:prstGeom>
        </p:spPr>
      </p:pic>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91148" y="1164924"/>
            <a:ext cx="8495694" cy="4621530"/>
          </a:xfrm>
        </p:spPr>
        <p:txBody>
          <a:bodyPr>
            <a:noAutofit/>
          </a:bodyPr>
          <a:lstStyle/>
          <a:p>
            <a:pPr marL="457200" lvl="1" indent="0">
              <a:lnSpc>
                <a:spcPct val="2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辅助检查：</a:t>
            </a:r>
          </a:p>
          <a:p>
            <a:pPr marL="457200" lvl="1" indent="0">
              <a:lnSpc>
                <a:spcPct val="10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血常规、尿常规、便常规及潜血均无异常</a:t>
            </a:r>
          </a:p>
          <a:p>
            <a:pPr marL="457200" lvl="1" indent="0">
              <a:lnSpc>
                <a:spcPct val="10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肝肾功能、电解质、血糖、血脂、甲状腺功能均正常</a:t>
            </a:r>
          </a:p>
          <a:p>
            <a:pPr marL="457200" lvl="1" indent="0">
              <a:lnSpc>
                <a:spcPct val="100000"/>
              </a:lnSpc>
              <a:buFont typeface="Wingdings" pitchFamily="2" charset="2"/>
              <a:buChar char="l"/>
            </a:pPr>
            <a:r>
              <a:rPr lang="en-US" altLang="zh-CN" sz="2000" dirty="0">
                <a:latin typeface="微软雅黑" panose="020B0503020204020204" pitchFamily="34" charset="-122"/>
                <a:ea typeface="微软雅黑" panose="020B0503020204020204" pitchFamily="34" charset="-122"/>
                <a:sym typeface="+mn-ea"/>
              </a:rPr>
              <a:t>ESR</a:t>
            </a:r>
            <a:r>
              <a:rPr lang="zh-CN" altLang="en-US" sz="2000" dirty="0">
                <a:latin typeface="微软雅黑" panose="020B0503020204020204" pitchFamily="34" charset="-122"/>
                <a:ea typeface="微软雅黑" panose="020B0503020204020204" pitchFamily="34" charset="-122"/>
                <a:sym typeface="+mn-ea"/>
              </a:rPr>
              <a:t>、</a:t>
            </a:r>
            <a:r>
              <a:rPr lang="en-US" altLang="zh-CN" sz="2000" dirty="0">
                <a:latin typeface="微软雅黑" panose="020B0503020204020204" pitchFamily="34" charset="-122"/>
                <a:ea typeface="微软雅黑" panose="020B0503020204020204" pitchFamily="34" charset="-122"/>
                <a:sym typeface="+mn-ea"/>
              </a:rPr>
              <a:t>CRP</a:t>
            </a:r>
            <a:r>
              <a:rPr lang="zh-CN" altLang="en-US" sz="2000" dirty="0">
                <a:latin typeface="微软雅黑" panose="020B0503020204020204" pitchFamily="34" charset="-122"/>
                <a:ea typeface="微软雅黑" panose="020B0503020204020204" pitchFamily="34" charset="-122"/>
                <a:sym typeface="+mn-ea"/>
              </a:rPr>
              <a:t>正常</a:t>
            </a:r>
          </a:p>
          <a:p>
            <a:pPr marL="457200" lvl="1" indent="0">
              <a:lnSpc>
                <a:spcPct val="10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肿瘤标志物正常</a:t>
            </a:r>
          </a:p>
          <a:p>
            <a:pPr marL="457200" lvl="1" indent="0">
              <a:lnSpc>
                <a:spcPct val="10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胸片、心电图正常</a:t>
            </a:r>
          </a:p>
          <a:p>
            <a:pPr marL="457200" lvl="1" indent="0">
              <a:lnSpc>
                <a:spcPct val="10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腹部彩超：未见异常</a:t>
            </a:r>
          </a:p>
          <a:p>
            <a:pPr marL="457200" lvl="1" indent="0">
              <a:lnSpc>
                <a:spcPct val="10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胃镜：慢性浅表性胃炎</a:t>
            </a:r>
          </a:p>
          <a:p>
            <a:pPr marL="457200" lvl="1" indent="0">
              <a:lnSpc>
                <a:spcPct val="10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肠镜：未见异常</a:t>
            </a:r>
            <a:r>
              <a:rPr lang="zh-CN" altLang="en-US" sz="2000" dirty="0">
                <a:latin typeface="微软雅黑" panose="020B0503020204020204" pitchFamily="34" charset="-122"/>
                <a:ea typeface="微软雅黑" panose="020B0503020204020204" pitchFamily="34" charset="-122"/>
              </a:rPr>
              <a:t/>
            </a:r>
            <a:br>
              <a:rPr lang="zh-CN" altLang="en-US" sz="2000" dirty="0">
                <a:latin typeface="微软雅黑" panose="020B0503020204020204" pitchFamily="34" charset="-122"/>
                <a:ea typeface="微软雅黑" panose="020B0503020204020204" pitchFamily="34" charset="-122"/>
              </a:rPr>
            </a:br>
            <a:endParaRPr lang="zh-CN" altLang="en-US" sz="2000" dirty="0">
              <a:latin typeface="微软雅黑" panose="020B0503020204020204" pitchFamily="34" charset="-122"/>
              <a:ea typeface="微软雅黑" panose="020B0503020204020204" pitchFamily="34" charset="-122"/>
            </a:endParaRPr>
          </a:p>
          <a:p>
            <a:pPr marL="457200" lvl="1" indent="0">
              <a:lnSpc>
                <a:spcPct val="20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20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病例分享</a:t>
            </a:r>
            <a:endParaRPr lang="en-US" altLang="zh-CN" sz="2000" b="1" dirty="0">
              <a:latin typeface="微软雅黑" panose="020B0503020204020204" pitchFamily="34" charset="-122"/>
              <a:ea typeface="微软雅黑" panose="020B0503020204020204" pitchFamily="34" charset="-122"/>
            </a:endParaRPr>
          </a:p>
        </p:txBody>
      </p:sp>
      <p:pic>
        <p:nvPicPr>
          <p:cNvPr id="4" name="图片 3" descr="微信图片_202005112025344.jpg"/>
          <p:cNvPicPr>
            <a:picLocks noChangeAspect="1"/>
          </p:cNvPicPr>
          <p:nvPr/>
        </p:nvPicPr>
        <p:blipFill>
          <a:blip r:embed="rId3"/>
          <a:srcRect r="22355"/>
          <a:stretch>
            <a:fillRect/>
          </a:stretch>
        </p:blipFill>
        <p:spPr>
          <a:xfrm>
            <a:off x="6000760" y="4331299"/>
            <a:ext cx="2571768" cy="2281755"/>
          </a:xfrm>
          <a:prstGeom prst="rect">
            <a:avLst/>
          </a:prstGeom>
        </p:spPr>
      </p:pic>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291148" y="1164924"/>
            <a:ext cx="8495694" cy="4621530"/>
          </a:xfrm>
        </p:spPr>
        <p:txBody>
          <a:bodyPr>
            <a:noAutofit/>
          </a:bodyPr>
          <a:lstStyle/>
          <a:p>
            <a:pPr marL="457200" lvl="1" indent="0">
              <a:lnSpc>
                <a:spcPct val="2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a:t>
            </a:r>
            <a:r>
              <a:rPr lang="en-US" altLang="zh-CN" dirty="0">
                <a:latin typeface="微软雅黑" panose="020B0503020204020204" pitchFamily="34" charset="-122"/>
                <a:ea typeface="微软雅黑" panose="020B0503020204020204" pitchFamily="34" charset="-122"/>
                <a:sym typeface="+mn-ea"/>
              </a:rPr>
              <a:t>:</a:t>
            </a:r>
          </a:p>
          <a:p>
            <a:pPr marL="457200" lvl="1" indent="0">
              <a:lnSpc>
                <a:spcPct val="20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肠易激综合症   慢性浅表性胃炎</a:t>
            </a:r>
            <a:endParaRPr lang="zh-CN" altLang="en-US" dirty="0">
              <a:latin typeface="微软雅黑" panose="020B0503020204020204" pitchFamily="34" charset="-122"/>
              <a:ea typeface="微软雅黑" panose="020B0503020204020204" pitchFamily="34" charset="-122"/>
              <a:sym typeface="+mn-ea"/>
            </a:endParaRPr>
          </a:p>
          <a:p>
            <a:pPr marL="457200" lvl="1" indent="0">
              <a:lnSpc>
                <a:spcPct val="20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诊断依据：</a:t>
            </a:r>
            <a:endParaRPr lang="en-US" altLang="zh-CN" dirty="0">
              <a:latin typeface="微软雅黑" panose="020B0503020204020204" pitchFamily="34" charset="-122"/>
              <a:ea typeface="微软雅黑" panose="020B0503020204020204" pitchFamily="34" charset="-122"/>
              <a:sym typeface="+mn-ea"/>
            </a:endParaRPr>
          </a:p>
          <a:p>
            <a:pPr marL="457200" lvl="1" indent="0">
              <a:lnSpc>
                <a:spcPct val="20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反复发作的腹痛，伴排便频率、大便性状的改变，排便后腹痛缓解，最近</a:t>
            </a:r>
            <a:r>
              <a:rPr lang="en-US" altLang="zh-CN" sz="2000" dirty="0">
                <a:latin typeface="微软雅黑" panose="020B0503020204020204" pitchFamily="34" charset="-122"/>
                <a:ea typeface="微软雅黑" panose="020B0503020204020204" pitchFamily="34" charset="-122"/>
                <a:sym typeface="+mn-ea"/>
              </a:rPr>
              <a:t>3</a:t>
            </a:r>
            <a:r>
              <a:rPr lang="zh-CN" altLang="en-US" sz="2000" dirty="0">
                <a:latin typeface="微软雅黑" panose="020B0503020204020204" pitchFamily="34" charset="-122"/>
                <a:ea typeface="微软雅黑" panose="020B0503020204020204" pitchFamily="34" charset="-122"/>
                <a:sym typeface="+mn-ea"/>
              </a:rPr>
              <a:t>月发作频繁，每周至少发作一次。症状出现</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年（大于</a:t>
            </a:r>
            <a:r>
              <a:rPr lang="en-US" altLang="zh-CN" sz="2000" dirty="0">
                <a:latin typeface="微软雅黑" panose="020B0503020204020204" pitchFamily="34" charset="-122"/>
                <a:ea typeface="微软雅黑" panose="020B0503020204020204" pitchFamily="34" charset="-122"/>
                <a:sym typeface="+mn-ea"/>
              </a:rPr>
              <a:t>6</a:t>
            </a:r>
            <a:r>
              <a:rPr lang="zh-CN" altLang="en-US" sz="2000" dirty="0">
                <a:latin typeface="微软雅黑" panose="020B0503020204020204" pitchFamily="34" charset="-122"/>
                <a:ea typeface="微软雅黑" panose="020B0503020204020204" pitchFamily="34" charset="-122"/>
                <a:sym typeface="+mn-ea"/>
              </a:rPr>
              <a:t>个月），相关检查排除了可能导致上述症状的器质性疾病。</a:t>
            </a:r>
            <a:endParaRPr lang="zh-CN" altLang="en-US" dirty="0">
              <a:latin typeface="微软雅黑" panose="020B0503020204020204" pitchFamily="34" charset="-122"/>
              <a:ea typeface="微软雅黑" panose="020B0503020204020204" pitchFamily="34" charset="-122"/>
              <a:sym typeface="+mn-ea"/>
            </a:endParaRPr>
          </a:p>
          <a:p>
            <a:pPr marL="457200" lvl="1" indent="0">
              <a:lnSpc>
                <a:spcPct val="20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20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病例分享</a:t>
            </a:r>
            <a:endParaRPr lang="en-US" altLang="zh-CN" sz="2000" b="1" dirty="0">
              <a:latin typeface="微软雅黑" panose="020B0503020204020204" pitchFamily="34" charset="-122"/>
              <a:ea typeface="微软雅黑" panose="020B0503020204020204" pitchFamily="34" charset="-122"/>
            </a:endParaRPr>
          </a:p>
        </p:txBody>
      </p:sp>
      <p:pic>
        <p:nvPicPr>
          <p:cNvPr id="4" name="图片 3" descr="微信图片_202005112025344.jpg"/>
          <p:cNvPicPr>
            <a:picLocks noChangeAspect="1"/>
          </p:cNvPicPr>
          <p:nvPr/>
        </p:nvPicPr>
        <p:blipFill>
          <a:blip r:embed="rId3"/>
          <a:srcRect r="22355"/>
          <a:stretch>
            <a:fillRect/>
          </a:stretch>
        </p:blipFill>
        <p:spPr>
          <a:xfrm>
            <a:off x="6835688" y="5072074"/>
            <a:ext cx="1736840" cy="1540980"/>
          </a:xfrm>
          <a:prstGeom prst="rect">
            <a:avLst/>
          </a:prstGeom>
        </p:spPr>
      </p:pic>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20" name="内容占位符 2"/>
          <p:cNvSpPr>
            <a:spLocks noGrp="1"/>
          </p:cNvSpPr>
          <p:nvPr>
            <p:ph idx="1"/>
          </p:nvPr>
        </p:nvSpPr>
        <p:spPr>
          <a:xfrm>
            <a:off x="71406" y="1236362"/>
            <a:ext cx="8638570" cy="4621530"/>
          </a:xfrm>
        </p:spPr>
        <p:txBody>
          <a:bodyPr>
            <a:no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治疗经过：</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嘱患者多进食粗纤维的食物，多饮水，多运动</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保持精神愉快，避免紧张焦虑</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予枯草杆菌二联活菌胶囊</a:t>
            </a:r>
            <a:r>
              <a:rPr lang="en-US" altLang="zh-CN" sz="2000" dirty="0">
                <a:latin typeface="微软雅黑" panose="020B0503020204020204" pitchFamily="34" charset="-122"/>
                <a:ea typeface="微软雅黑" panose="020B0503020204020204" pitchFamily="34" charset="-122"/>
                <a:sym typeface="+mn-ea"/>
              </a:rPr>
              <a:t>0.5g  </a:t>
            </a:r>
            <a:r>
              <a:rPr lang="en-US" altLang="zh-CN" sz="2000" dirty="0" err="1">
                <a:latin typeface="微软雅黑" panose="020B0503020204020204" pitchFamily="34" charset="-122"/>
                <a:ea typeface="微软雅黑" panose="020B0503020204020204" pitchFamily="34" charset="-122"/>
                <a:sym typeface="+mn-ea"/>
              </a:rPr>
              <a:t>tid</a:t>
            </a:r>
            <a:r>
              <a:rPr lang="en-US" altLang="zh-CN" sz="2000" dirty="0">
                <a:latin typeface="微软雅黑" panose="020B0503020204020204" pitchFamily="34" charset="-122"/>
                <a:ea typeface="微软雅黑" panose="020B0503020204020204" pitchFamily="34" charset="-122"/>
                <a:sym typeface="+mn-ea"/>
              </a:rPr>
              <a:t>, </a:t>
            </a:r>
            <a:r>
              <a:rPr lang="zh-CN" altLang="en-US" sz="2000" dirty="0">
                <a:latin typeface="微软雅黑" panose="020B0503020204020204" pitchFamily="34" charset="-122"/>
                <a:ea typeface="微软雅黑" panose="020B0503020204020204" pitchFamily="34" charset="-122"/>
                <a:sym typeface="+mn-ea"/>
              </a:rPr>
              <a:t>马来酸曲美布汀片</a:t>
            </a:r>
            <a:r>
              <a:rPr lang="en-US" altLang="zh-CN" sz="2000" dirty="0">
                <a:latin typeface="微软雅黑" panose="020B0503020204020204" pitchFamily="34" charset="-122"/>
                <a:ea typeface="微软雅黑" panose="020B0503020204020204" pitchFamily="34" charset="-122"/>
                <a:sym typeface="+mn-ea"/>
              </a:rPr>
              <a:t>0.2g  </a:t>
            </a:r>
            <a:r>
              <a:rPr lang="en-US" altLang="zh-CN" sz="2000" dirty="0" err="1">
                <a:latin typeface="微软雅黑" panose="020B0503020204020204" pitchFamily="34" charset="-122"/>
                <a:ea typeface="微软雅黑" panose="020B0503020204020204" pitchFamily="34" charset="-122"/>
                <a:sym typeface="+mn-ea"/>
              </a:rPr>
              <a:t>tid</a:t>
            </a:r>
            <a:r>
              <a:rPr lang="zh-CN" altLang="en-US" sz="2000" dirty="0">
                <a:latin typeface="微软雅黑" panose="020B0503020204020204" pitchFamily="34" charset="-122"/>
                <a:ea typeface="微软雅黑" panose="020B0503020204020204" pitchFamily="34" charset="-122"/>
                <a:sym typeface="+mn-ea"/>
              </a:rPr>
              <a:t>，氟哌噻吨美利曲辛片</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片 </a:t>
            </a:r>
            <a:r>
              <a:rPr lang="en-US" altLang="zh-CN" sz="2000" dirty="0" err="1">
                <a:latin typeface="微软雅黑" panose="020B0503020204020204" pitchFamily="34" charset="-122"/>
                <a:ea typeface="微软雅黑" panose="020B0503020204020204" pitchFamily="34" charset="-122"/>
                <a:sym typeface="+mn-ea"/>
              </a:rPr>
              <a:t>qd</a:t>
            </a:r>
            <a:r>
              <a:rPr lang="zh-CN" altLang="en-US" sz="2000" dirty="0">
                <a:latin typeface="微软雅黑" panose="020B0503020204020204" pitchFamily="34" charset="-122"/>
                <a:ea typeface="微软雅黑" panose="020B0503020204020204" pitchFamily="34" charset="-122"/>
                <a:sym typeface="+mn-ea"/>
              </a:rPr>
              <a:t>规律服药</a:t>
            </a:r>
            <a:r>
              <a:rPr lang="en-US" altLang="zh-CN" sz="2000" dirty="0">
                <a:latin typeface="微软雅黑" panose="020B0503020204020204" pitchFamily="34" charset="-122"/>
                <a:ea typeface="微软雅黑" panose="020B0503020204020204" pitchFamily="34" charset="-122"/>
                <a:sym typeface="+mn-ea"/>
              </a:rPr>
              <a:t>2</a:t>
            </a:r>
            <a:r>
              <a:rPr lang="zh-CN" altLang="en-US" sz="2000" dirty="0">
                <a:latin typeface="微软雅黑" panose="020B0503020204020204" pitchFamily="34" charset="-122"/>
                <a:ea typeface="微软雅黑" panose="020B0503020204020204" pitchFamily="34" charset="-122"/>
                <a:sym typeface="+mn-ea"/>
              </a:rPr>
              <a:t>周后腹痛、腹胀症状缓解，大便每日</a:t>
            </a:r>
            <a:r>
              <a:rPr lang="en-US" altLang="zh-CN" sz="2000" dirty="0">
                <a:latin typeface="微软雅黑" panose="020B0503020204020204" pitchFamily="34" charset="-122"/>
                <a:ea typeface="微软雅黑" panose="020B0503020204020204" pitchFamily="34" charset="-122"/>
                <a:sym typeface="+mn-ea"/>
              </a:rPr>
              <a:t>1-2</a:t>
            </a:r>
            <a:r>
              <a:rPr lang="zh-CN" altLang="en-US" sz="2000" dirty="0">
                <a:latin typeface="微软雅黑" panose="020B0503020204020204" pitchFamily="34" charset="-122"/>
                <a:ea typeface="微软雅黑" panose="020B0503020204020204" pitchFamily="34" charset="-122"/>
                <a:sym typeface="+mn-ea"/>
              </a:rPr>
              <a:t>次，质软</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继续服药</a:t>
            </a:r>
            <a:r>
              <a:rPr lang="en-US" altLang="zh-CN" sz="2000" dirty="0">
                <a:latin typeface="微软雅黑" panose="020B0503020204020204" pitchFamily="34" charset="-122"/>
                <a:ea typeface="微软雅黑" panose="020B0503020204020204" pitchFamily="34" charset="-122"/>
                <a:sym typeface="+mn-ea"/>
              </a:rPr>
              <a:t>2</a:t>
            </a:r>
            <a:r>
              <a:rPr lang="zh-CN" altLang="en-US" sz="2000" dirty="0">
                <a:latin typeface="微软雅黑" panose="020B0503020204020204" pitchFamily="34" charset="-122"/>
                <a:ea typeface="微软雅黑" panose="020B0503020204020204" pitchFamily="34" charset="-122"/>
                <a:sym typeface="+mn-ea"/>
              </a:rPr>
              <a:t>周后患者自行停用马来酸曲美布汀片，继续服用枯草杆菌二联活菌胶囊</a:t>
            </a:r>
            <a:r>
              <a:rPr lang="en-US" altLang="zh-CN" sz="2000" dirty="0">
                <a:latin typeface="微软雅黑" panose="020B0503020204020204" pitchFamily="34" charset="-122"/>
                <a:ea typeface="微软雅黑" panose="020B0503020204020204" pitchFamily="34" charset="-122"/>
                <a:sym typeface="+mn-ea"/>
              </a:rPr>
              <a:t>0.5g  </a:t>
            </a:r>
            <a:r>
              <a:rPr lang="en-US" altLang="zh-CN" sz="2000" dirty="0" err="1">
                <a:latin typeface="微软雅黑" panose="020B0503020204020204" pitchFamily="34" charset="-122"/>
                <a:ea typeface="微软雅黑" panose="020B0503020204020204" pitchFamily="34" charset="-122"/>
                <a:sym typeface="+mn-ea"/>
              </a:rPr>
              <a:t>tid</a:t>
            </a:r>
            <a:r>
              <a:rPr lang="zh-CN" altLang="en-US" sz="2000" dirty="0">
                <a:latin typeface="微软雅黑" panose="020B0503020204020204" pitchFamily="34" charset="-122"/>
                <a:ea typeface="微软雅黑" panose="020B0503020204020204" pitchFamily="34" charset="-122"/>
                <a:sym typeface="+mn-ea"/>
              </a:rPr>
              <a:t>及氟哌噻吨美利曲辛片</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片 </a:t>
            </a:r>
            <a:r>
              <a:rPr lang="en-US" altLang="zh-CN" sz="2000" dirty="0" err="1">
                <a:latin typeface="微软雅黑" panose="020B0503020204020204" pitchFamily="34" charset="-122"/>
                <a:ea typeface="微软雅黑" panose="020B0503020204020204" pitchFamily="34" charset="-122"/>
                <a:sym typeface="+mn-ea"/>
              </a:rPr>
              <a:t>qd</a:t>
            </a:r>
            <a:r>
              <a:rPr lang="en-US" altLang="zh-CN" sz="2000" dirty="0">
                <a:latin typeface="微软雅黑" panose="020B0503020204020204" pitchFamily="34" charset="-122"/>
                <a:ea typeface="微软雅黑" panose="020B0503020204020204" pitchFamily="34" charset="-122"/>
                <a:sym typeface="+mn-ea"/>
              </a:rPr>
              <a:t> </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目前患者未再出现腹痛腹胀，大便基本保持每日</a:t>
            </a:r>
            <a:r>
              <a:rPr lang="en-US" altLang="zh-CN" sz="2000" dirty="0">
                <a:latin typeface="微软雅黑" panose="020B0503020204020204" pitchFamily="34" charset="-122"/>
                <a:ea typeface="微软雅黑" panose="020B0503020204020204" pitchFamily="34" charset="-122"/>
                <a:sym typeface="+mn-ea"/>
              </a:rPr>
              <a:t>1</a:t>
            </a:r>
            <a:r>
              <a:rPr lang="zh-CN" altLang="en-US" sz="2000" dirty="0">
                <a:latin typeface="微软雅黑" panose="020B0503020204020204" pitchFamily="34" charset="-122"/>
                <a:ea typeface="微软雅黑" panose="020B0503020204020204" pitchFamily="34" charset="-122"/>
                <a:sym typeface="+mn-ea"/>
              </a:rPr>
              <a:t>次</a:t>
            </a:r>
          </a:p>
          <a:p>
            <a:pPr marL="457200" lvl="1" indent="0">
              <a:lnSpc>
                <a:spcPct val="150000"/>
              </a:lnSpc>
              <a:buFont typeface="Wingdings" pitchFamily="2" charset="2"/>
              <a:buChar char="l"/>
            </a:pP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itchFamily="2" charset="2"/>
              <a:buChar char="l"/>
            </a:pPr>
            <a:endParaRPr lang="zh-CN" altLang="en-US" dirty="0"/>
          </a:p>
        </p:txBody>
      </p:sp>
      <p:sp>
        <p:nvSpPr>
          <p:cNvPr id="8" name="标题 1"/>
          <p:cNvSpPr>
            <a:spLocks noGrp="1"/>
          </p:cNvSpPr>
          <p:nvPr>
            <p:ph type="title"/>
          </p:nvPr>
        </p:nvSpPr>
        <p:spPr>
          <a:xfrm>
            <a:off x="714348" y="259371"/>
            <a:ext cx="9460026" cy="597861"/>
          </a:xfrm>
        </p:spPr>
        <p:txBody>
          <a:bodyPr>
            <a:noAutofit/>
          </a:bodyPr>
          <a:lstStyle/>
          <a:p>
            <a:r>
              <a:rPr lang="zh-CN" altLang="en-US" sz="2400" b="1" dirty="0">
                <a:latin typeface="微软雅黑" panose="020B0503020204020204" pitchFamily="34" charset="-122"/>
                <a:ea typeface="微软雅黑" panose="020B0503020204020204" pitchFamily="34" charset="-122"/>
              </a:rPr>
              <a:t>病例分享</a:t>
            </a:r>
            <a:endParaRPr lang="en-US" altLang="zh-CN" sz="2000" b="1" dirty="0">
              <a:latin typeface="微软雅黑" panose="020B0503020204020204" pitchFamily="34" charset="-122"/>
              <a:ea typeface="微软雅黑" panose="020B0503020204020204" pitchFamily="34" charset="-122"/>
            </a:endParaRPr>
          </a:p>
        </p:txBody>
      </p:sp>
      <p:pic>
        <p:nvPicPr>
          <p:cNvPr id="4" name="图片 3" descr="微信图片_202005112025344.jpg"/>
          <p:cNvPicPr>
            <a:picLocks noChangeAspect="1"/>
          </p:cNvPicPr>
          <p:nvPr/>
        </p:nvPicPr>
        <p:blipFill>
          <a:blip r:embed="rId3"/>
          <a:srcRect r="22355"/>
          <a:stretch>
            <a:fillRect/>
          </a:stretch>
        </p:blipFill>
        <p:spPr>
          <a:xfrm>
            <a:off x="6835688" y="5072074"/>
            <a:ext cx="1736840" cy="1540980"/>
          </a:xfrm>
          <a:prstGeom prst="rect">
            <a:avLst/>
          </a:prstGeom>
        </p:spPr>
      </p:pic>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概要</a:t>
            </a:r>
          </a:p>
        </p:txBody>
      </p:sp>
      <p:sp>
        <p:nvSpPr>
          <p:cNvPr id="1048618" name="内容占位符 2"/>
          <p:cNvSpPr>
            <a:spLocks noGrp="1"/>
          </p:cNvSpPr>
          <p:nvPr>
            <p:ph idx="1"/>
          </p:nvPr>
        </p:nvSpPr>
        <p:spPr>
          <a:xfrm>
            <a:off x="428596" y="1357298"/>
            <a:ext cx="7886700" cy="4621459"/>
          </a:xfrm>
        </p:spPr>
        <p:txBody>
          <a:bodyPr>
            <a:norm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常见消化系统疾病的诊疗</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消化性溃疡</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胃食管反流病</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肠易激综合征</a:t>
            </a:r>
          </a:p>
          <a:p>
            <a:pPr marL="457200" lvl="1" indent="0">
              <a:lnSpc>
                <a:spcPct val="150000"/>
              </a:lnSpc>
              <a:buClrTx/>
              <a:buSzTx/>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可能出现的药物特殊用法或超说明书用法</a:t>
            </a:r>
          </a:p>
          <a:p>
            <a:pPr marL="457200" lvl="1" indent="0">
              <a:lnSpc>
                <a:spcPct val="150000"/>
              </a:lnSpc>
              <a:buClrTx/>
              <a:buSzTx/>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医师对于药学服务的需求</a:t>
            </a:r>
          </a:p>
        </p:txBody>
      </p:sp>
      <p:pic>
        <p:nvPicPr>
          <p:cNvPr id="5" name="图片 4" descr="u=3854190283,3834080940&amp;fm=26&amp;gp=0.jpg"/>
          <p:cNvPicPr>
            <a:picLocks noChangeAspect="1"/>
          </p:cNvPicPr>
          <p:nvPr/>
        </p:nvPicPr>
        <p:blipFill>
          <a:blip r:embed="rId3"/>
          <a:stretch>
            <a:fillRect/>
          </a:stretch>
        </p:blipFill>
        <p:spPr>
          <a:xfrm>
            <a:off x="6429388" y="4357694"/>
            <a:ext cx="2289556" cy="2289556"/>
          </a:xfrm>
          <a:prstGeom prst="rect">
            <a:avLst/>
          </a:prstGeom>
          <a:effectLst>
            <a:softEdge rad="127000"/>
          </a:effectLst>
        </p:spPr>
      </p:pic>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4"/>
          <p:cNvSpPr txBox="1"/>
          <p:nvPr/>
        </p:nvSpPr>
        <p:spPr>
          <a:xfrm>
            <a:off x="648335" y="285728"/>
            <a:ext cx="8495665" cy="584775"/>
          </a:xfrm>
          <a:prstGeom prst="rect">
            <a:avLst/>
          </a:prstGeom>
          <a:noFill/>
        </p:spPr>
        <p:txBody>
          <a:bodyPr wrap="square" rtlCol="0">
            <a:spAutoFit/>
          </a:bodyPr>
          <a:lstStyle/>
          <a:p>
            <a:pPr marL="0" lvl="1"/>
            <a:r>
              <a:rPr lang="zh-CN" altLang="zh-CN" sz="3200" dirty="0">
                <a:solidFill>
                  <a:srgbClr val="002060"/>
                </a:solidFill>
                <a:latin typeface="微软雅黑" panose="020B0503020204020204" pitchFamily="34" charset="-122"/>
                <a:ea typeface="微软雅黑" panose="020B0503020204020204" pitchFamily="34" charset="-122"/>
                <a:sym typeface="+mn-ea"/>
              </a:rPr>
              <a:t>可能出现的</a:t>
            </a:r>
            <a:r>
              <a:rPr lang="zh-CN" altLang="en-US" sz="3200" dirty="0">
                <a:solidFill>
                  <a:srgbClr val="002060"/>
                </a:solidFill>
                <a:latin typeface="微软雅黑" panose="020B0503020204020204" pitchFamily="34" charset="-122"/>
                <a:ea typeface="微软雅黑" panose="020B0503020204020204" pitchFamily="34" charset="-122"/>
                <a:sym typeface="+mn-ea"/>
              </a:rPr>
              <a:t>药物</a:t>
            </a:r>
            <a:r>
              <a:rPr lang="zh-CN" altLang="zh-CN" sz="3200" dirty="0">
                <a:solidFill>
                  <a:srgbClr val="002060"/>
                </a:solidFill>
                <a:latin typeface="微软雅黑" panose="020B0503020204020204" pitchFamily="34" charset="-122"/>
                <a:ea typeface="微软雅黑" panose="020B0503020204020204" pitchFamily="34" charset="-122"/>
                <a:sym typeface="+mn-ea"/>
              </a:rPr>
              <a:t>特殊用法或超说明书用法</a:t>
            </a:r>
          </a:p>
        </p:txBody>
      </p:sp>
      <p:pic>
        <p:nvPicPr>
          <p:cNvPr id="1026" name="Picture 2"/>
          <p:cNvPicPr>
            <a:picLocks noChangeAspect="1" noChangeArrowheads="1"/>
          </p:cNvPicPr>
          <p:nvPr/>
        </p:nvPicPr>
        <p:blipFill>
          <a:blip r:embed="rId3"/>
          <a:srcRect l="22511" t="21484" r="20937" b="47266"/>
          <a:stretch>
            <a:fillRect/>
          </a:stretch>
        </p:blipFill>
        <p:spPr bwMode="auto">
          <a:xfrm>
            <a:off x="357158" y="1500174"/>
            <a:ext cx="8507819" cy="2643206"/>
          </a:xfrm>
          <a:prstGeom prst="rect">
            <a:avLst/>
          </a:prstGeom>
          <a:noFill/>
          <a:ln w="9525">
            <a:noFill/>
            <a:miter lim="800000"/>
            <a:headEnd/>
            <a:tailEnd/>
          </a:ln>
          <a:effectLst/>
        </p:spPr>
      </p:pic>
      <p:pic>
        <p:nvPicPr>
          <p:cNvPr id="10" name="Picture 4"/>
          <p:cNvPicPr>
            <a:picLocks noChangeAspect="1" noChangeArrowheads="1"/>
          </p:cNvPicPr>
          <p:nvPr/>
        </p:nvPicPr>
        <p:blipFill>
          <a:blip r:embed="rId4"/>
          <a:srcRect/>
          <a:stretch>
            <a:fillRect/>
          </a:stretch>
        </p:blipFill>
        <p:spPr bwMode="auto">
          <a:xfrm>
            <a:off x="357158" y="4143380"/>
            <a:ext cx="8325557" cy="1714512"/>
          </a:xfrm>
          <a:prstGeom prst="rect">
            <a:avLst/>
          </a:prstGeom>
          <a:noFill/>
          <a:ln w="9525">
            <a:noFill/>
            <a:miter lim="800000"/>
            <a:headEnd/>
            <a:tailEnd/>
          </a:ln>
          <a:effectLst/>
        </p:spPr>
      </p:pic>
      <p:cxnSp>
        <p:nvCxnSpPr>
          <p:cNvPr id="13" name="直接连接符 12"/>
          <p:cNvCxnSpPr/>
          <p:nvPr/>
        </p:nvCxnSpPr>
        <p:spPr>
          <a:xfrm>
            <a:off x="10429916" y="5357826"/>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429520" y="5213362"/>
            <a:ext cx="1071570"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28596" y="5499114"/>
            <a:ext cx="785818"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00034" y="5856304"/>
            <a:ext cx="2357454"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562740" y="5500702"/>
            <a:ext cx="2081226"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71472" y="1000108"/>
            <a:ext cx="4185761" cy="461665"/>
          </a:xfrm>
          <a:prstGeom prst="rect">
            <a:avLst/>
          </a:prstGeom>
          <a:noFill/>
        </p:spPr>
        <p:txBody>
          <a:bodyPr wrap="none" rtlCol="0">
            <a:spAutoFit/>
          </a:bodyPr>
          <a:lstStyle/>
          <a:p>
            <a:r>
              <a:rPr lang="zh-CN" altLang="en-US" sz="2400" b="1" dirty="0">
                <a:latin typeface="微软雅黑" pitchFamily="34" charset="-122"/>
                <a:ea typeface="微软雅黑" pitchFamily="34" charset="-122"/>
              </a:rPr>
              <a:t>说明书适应症与最新指南不符</a:t>
            </a: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nvSpPr>
        <p:spPr>
          <a:xfrm>
            <a:off x="648335" y="285728"/>
            <a:ext cx="8495665" cy="584775"/>
          </a:xfrm>
          <a:prstGeom prst="rect">
            <a:avLst/>
          </a:prstGeom>
          <a:noFill/>
        </p:spPr>
        <p:txBody>
          <a:bodyPr wrap="square" rtlCol="0">
            <a:spAutoFit/>
          </a:bodyPr>
          <a:lstStyle/>
          <a:p>
            <a:pPr marL="0" lvl="1"/>
            <a:r>
              <a:rPr lang="zh-CN" altLang="zh-CN" sz="3200" dirty="0">
                <a:solidFill>
                  <a:srgbClr val="002060"/>
                </a:solidFill>
                <a:latin typeface="微软雅黑" panose="020B0503020204020204" pitchFamily="34" charset="-122"/>
                <a:ea typeface="微软雅黑" panose="020B0503020204020204" pitchFamily="34" charset="-122"/>
                <a:sym typeface="+mn-ea"/>
              </a:rPr>
              <a:t>可能出现的</a:t>
            </a:r>
            <a:r>
              <a:rPr lang="zh-CN" altLang="en-US" sz="3200" dirty="0">
                <a:solidFill>
                  <a:srgbClr val="002060"/>
                </a:solidFill>
                <a:latin typeface="微软雅黑" panose="020B0503020204020204" pitchFamily="34" charset="-122"/>
                <a:ea typeface="微软雅黑" panose="020B0503020204020204" pitchFamily="34" charset="-122"/>
                <a:sym typeface="+mn-ea"/>
              </a:rPr>
              <a:t>药物</a:t>
            </a:r>
            <a:r>
              <a:rPr lang="zh-CN" altLang="zh-CN" sz="3200" dirty="0">
                <a:solidFill>
                  <a:srgbClr val="002060"/>
                </a:solidFill>
                <a:latin typeface="微软雅黑" panose="020B0503020204020204" pitchFamily="34" charset="-122"/>
                <a:ea typeface="微软雅黑" panose="020B0503020204020204" pitchFamily="34" charset="-122"/>
                <a:sym typeface="+mn-ea"/>
              </a:rPr>
              <a:t>特殊用法或超说明书用法</a:t>
            </a:r>
          </a:p>
        </p:txBody>
      </p:sp>
      <p:pic>
        <p:nvPicPr>
          <p:cNvPr id="5" name="图片 4" descr="微信图片_20200510090626.jpg"/>
          <p:cNvPicPr>
            <a:picLocks noChangeAspect="1"/>
          </p:cNvPicPr>
          <p:nvPr/>
        </p:nvPicPr>
        <p:blipFill>
          <a:blip r:embed="rId3"/>
          <a:srcRect l="5435" t="2769" r="75000" b="66715"/>
          <a:stretch>
            <a:fillRect/>
          </a:stretch>
        </p:blipFill>
        <p:spPr>
          <a:xfrm>
            <a:off x="642910" y="1643050"/>
            <a:ext cx="3912991" cy="4340975"/>
          </a:xfrm>
          <a:prstGeom prst="rect">
            <a:avLst/>
          </a:prstGeom>
        </p:spPr>
      </p:pic>
      <p:grpSp>
        <p:nvGrpSpPr>
          <p:cNvPr id="6" name="组合 5"/>
          <p:cNvGrpSpPr/>
          <p:nvPr/>
        </p:nvGrpSpPr>
        <p:grpSpPr>
          <a:xfrm>
            <a:off x="4857752" y="2000240"/>
            <a:ext cx="3929090" cy="3857652"/>
            <a:chOff x="1214414" y="785794"/>
            <a:chExt cx="6643734" cy="5786478"/>
          </a:xfrm>
        </p:grpSpPr>
        <p:pic>
          <p:nvPicPr>
            <p:cNvPr id="7" name="图片 6" descr="微信图片_20200510085552.jpg"/>
            <p:cNvPicPr>
              <a:picLocks noChangeAspect="1"/>
            </p:cNvPicPr>
            <p:nvPr/>
          </p:nvPicPr>
          <p:blipFill>
            <a:blip r:embed="rId4"/>
            <a:srcRect t="9375" b="47076"/>
            <a:stretch>
              <a:fillRect/>
            </a:stretch>
          </p:blipFill>
          <p:spPr>
            <a:xfrm>
              <a:off x="1214414" y="785794"/>
              <a:ext cx="6643734" cy="5786478"/>
            </a:xfrm>
            <a:prstGeom prst="rect">
              <a:avLst/>
            </a:prstGeom>
          </p:spPr>
        </p:pic>
        <p:cxnSp>
          <p:nvCxnSpPr>
            <p:cNvPr id="8" name="直接连接符 7"/>
            <p:cNvCxnSpPr/>
            <p:nvPr/>
          </p:nvCxnSpPr>
          <p:spPr>
            <a:xfrm>
              <a:off x="1643042" y="3857628"/>
              <a:ext cx="5143536"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785918" y="5213362"/>
              <a:ext cx="4071966"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642910" y="5500702"/>
            <a:ext cx="3857652" cy="5000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571472" y="1000108"/>
            <a:ext cx="4185761" cy="461665"/>
          </a:xfrm>
          <a:prstGeom prst="rect">
            <a:avLst/>
          </a:prstGeom>
          <a:noFill/>
        </p:spPr>
        <p:txBody>
          <a:bodyPr wrap="none" rtlCol="0">
            <a:spAutoFit/>
          </a:bodyPr>
          <a:lstStyle/>
          <a:p>
            <a:r>
              <a:rPr lang="zh-CN" altLang="en-US" sz="2400" b="1" dirty="0">
                <a:latin typeface="微软雅黑" pitchFamily="34" charset="-122"/>
                <a:ea typeface="微软雅黑" pitchFamily="34" charset="-122"/>
              </a:rPr>
              <a:t>说明书适应症与最新指南不符</a:t>
            </a: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srcRect l="14824" t="25390" r="41252" b="9179"/>
          <a:stretch>
            <a:fillRect/>
          </a:stretch>
        </p:blipFill>
        <p:spPr bwMode="auto">
          <a:xfrm>
            <a:off x="2357422" y="1500174"/>
            <a:ext cx="5715040" cy="4786346"/>
          </a:xfrm>
          <a:prstGeom prst="rect">
            <a:avLst/>
          </a:prstGeom>
          <a:noFill/>
          <a:ln w="9525">
            <a:noFill/>
            <a:miter lim="800000"/>
            <a:headEnd/>
            <a:tailEnd/>
          </a:ln>
          <a:effectLst/>
        </p:spPr>
      </p:pic>
      <p:sp>
        <p:nvSpPr>
          <p:cNvPr id="8" name="文本框 4"/>
          <p:cNvSpPr txBox="1"/>
          <p:nvPr/>
        </p:nvSpPr>
        <p:spPr>
          <a:xfrm>
            <a:off x="648335" y="285728"/>
            <a:ext cx="8495665" cy="584775"/>
          </a:xfrm>
          <a:prstGeom prst="rect">
            <a:avLst/>
          </a:prstGeom>
          <a:noFill/>
        </p:spPr>
        <p:txBody>
          <a:bodyPr wrap="square" rtlCol="0">
            <a:spAutoFit/>
          </a:bodyPr>
          <a:lstStyle/>
          <a:p>
            <a:pPr marL="0" lvl="1"/>
            <a:r>
              <a:rPr lang="zh-CN" altLang="zh-CN" sz="3200" dirty="0">
                <a:solidFill>
                  <a:srgbClr val="002060"/>
                </a:solidFill>
                <a:latin typeface="微软雅黑" panose="020B0503020204020204" pitchFamily="34" charset="-122"/>
                <a:ea typeface="微软雅黑" panose="020B0503020204020204" pitchFamily="34" charset="-122"/>
                <a:sym typeface="+mn-ea"/>
              </a:rPr>
              <a:t>可能出现的</a:t>
            </a:r>
            <a:r>
              <a:rPr lang="zh-CN" altLang="en-US" sz="3200" dirty="0">
                <a:solidFill>
                  <a:srgbClr val="002060"/>
                </a:solidFill>
                <a:latin typeface="微软雅黑" panose="020B0503020204020204" pitchFamily="34" charset="-122"/>
                <a:ea typeface="微软雅黑" panose="020B0503020204020204" pitchFamily="34" charset="-122"/>
                <a:sym typeface="+mn-ea"/>
              </a:rPr>
              <a:t>药物</a:t>
            </a:r>
            <a:r>
              <a:rPr lang="zh-CN" altLang="zh-CN" sz="3200" dirty="0">
                <a:solidFill>
                  <a:srgbClr val="002060"/>
                </a:solidFill>
                <a:latin typeface="微软雅黑" panose="020B0503020204020204" pitchFamily="34" charset="-122"/>
                <a:ea typeface="微软雅黑" panose="020B0503020204020204" pitchFamily="34" charset="-122"/>
                <a:sym typeface="+mn-ea"/>
              </a:rPr>
              <a:t>特殊用法或超说明书用法</a:t>
            </a:r>
          </a:p>
        </p:txBody>
      </p:sp>
      <p:cxnSp>
        <p:nvCxnSpPr>
          <p:cNvPr id="13" name="直接连接符 12"/>
          <p:cNvCxnSpPr/>
          <p:nvPr/>
        </p:nvCxnSpPr>
        <p:spPr>
          <a:xfrm>
            <a:off x="10429916" y="5357826"/>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143240" y="5072074"/>
            <a:ext cx="2643206"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14612" y="4214818"/>
            <a:ext cx="4071966"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143240" y="3927478"/>
            <a:ext cx="3643338"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714612" y="4498982"/>
            <a:ext cx="1357322"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143768" y="2143116"/>
            <a:ext cx="1000132" cy="4071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642910" y="1000108"/>
            <a:ext cx="4493538" cy="461665"/>
          </a:xfrm>
          <a:prstGeom prst="rect">
            <a:avLst/>
          </a:prstGeom>
          <a:noFill/>
        </p:spPr>
        <p:txBody>
          <a:bodyPr wrap="none" rtlCol="0">
            <a:spAutoFit/>
          </a:bodyPr>
          <a:lstStyle/>
          <a:p>
            <a:r>
              <a:rPr lang="zh-CN" altLang="en-US" sz="2400" b="1" dirty="0">
                <a:latin typeface="微软雅黑" pitchFamily="34" charset="-122"/>
                <a:ea typeface="微软雅黑" pitchFamily="34" charset="-122"/>
              </a:rPr>
              <a:t>说明书用法用量与最新指南不符</a:t>
            </a: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nvSpPr>
        <p:spPr>
          <a:xfrm>
            <a:off x="648335" y="285728"/>
            <a:ext cx="8495665" cy="584775"/>
          </a:xfrm>
          <a:prstGeom prst="rect">
            <a:avLst/>
          </a:prstGeom>
          <a:noFill/>
        </p:spPr>
        <p:txBody>
          <a:bodyPr wrap="square" rtlCol="0">
            <a:spAutoFit/>
          </a:bodyPr>
          <a:lstStyle/>
          <a:p>
            <a:pPr marL="0" lvl="1"/>
            <a:r>
              <a:rPr lang="zh-CN" altLang="zh-CN" sz="3200" dirty="0">
                <a:solidFill>
                  <a:srgbClr val="002060"/>
                </a:solidFill>
                <a:latin typeface="微软雅黑" panose="020B0503020204020204" pitchFamily="34" charset="-122"/>
                <a:ea typeface="微软雅黑" panose="020B0503020204020204" pitchFamily="34" charset="-122"/>
                <a:sym typeface="+mn-ea"/>
              </a:rPr>
              <a:t>可能出现的</a:t>
            </a:r>
            <a:r>
              <a:rPr lang="zh-CN" altLang="en-US" sz="3200" dirty="0">
                <a:solidFill>
                  <a:srgbClr val="002060"/>
                </a:solidFill>
                <a:latin typeface="微软雅黑" panose="020B0503020204020204" pitchFamily="34" charset="-122"/>
                <a:ea typeface="微软雅黑" panose="020B0503020204020204" pitchFamily="34" charset="-122"/>
                <a:sym typeface="+mn-ea"/>
              </a:rPr>
              <a:t>药物</a:t>
            </a:r>
            <a:r>
              <a:rPr lang="zh-CN" altLang="zh-CN" sz="3200" dirty="0">
                <a:solidFill>
                  <a:srgbClr val="002060"/>
                </a:solidFill>
                <a:latin typeface="微软雅黑" panose="020B0503020204020204" pitchFamily="34" charset="-122"/>
                <a:ea typeface="微软雅黑" panose="020B0503020204020204" pitchFamily="34" charset="-122"/>
                <a:sym typeface="+mn-ea"/>
              </a:rPr>
              <a:t>特殊用法或超说明书用法</a:t>
            </a:r>
          </a:p>
        </p:txBody>
      </p:sp>
      <p:pic>
        <p:nvPicPr>
          <p:cNvPr id="5" name="Picture 3"/>
          <p:cNvPicPr>
            <a:picLocks noChangeAspect="1" noChangeArrowheads="1"/>
          </p:cNvPicPr>
          <p:nvPr/>
        </p:nvPicPr>
        <p:blipFill>
          <a:blip r:embed="rId3"/>
          <a:srcRect l="20351" t="18750" r="17057" b="7031"/>
          <a:stretch>
            <a:fillRect/>
          </a:stretch>
        </p:blipFill>
        <p:spPr bwMode="auto">
          <a:xfrm>
            <a:off x="500034" y="1404922"/>
            <a:ext cx="7429552" cy="4953035"/>
          </a:xfrm>
          <a:prstGeom prst="rect">
            <a:avLst/>
          </a:prstGeom>
          <a:noFill/>
          <a:ln w="9525">
            <a:noFill/>
            <a:miter lim="800000"/>
            <a:headEnd/>
            <a:tailEnd/>
          </a:ln>
          <a:effectLst/>
        </p:spPr>
      </p:pic>
      <p:sp>
        <p:nvSpPr>
          <p:cNvPr id="6" name="矩形 5"/>
          <p:cNvSpPr/>
          <p:nvPr/>
        </p:nvSpPr>
        <p:spPr>
          <a:xfrm>
            <a:off x="500034" y="5857892"/>
            <a:ext cx="3643338" cy="42862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标注 8"/>
          <p:cNvSpPr/>
          <p:nvPr/>
        </p:nvSpPr>
        <p:spPr>
          <a:xfrm>
            <a:off x="4500562" y="3071810"/>
            <a:ext cx="4286280" cy="1143008"/>
          </a:xfrm>
          <a:prstGeom prst="wedgeRoundRectCallout">
            <a:avLst>
              <a:gd name="adj1" fmla="val -58445"/>
              <a:gd name="adj2" fmla="val 191114"/>
              <a:gd name="adj3" fmla="val 16667"/>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4572000" y="3143248"/>
            <a:ext cx="4143372" cy="1015663"/>
          </a:xfrm>
          <a:prstGeom prst="rect">
            <a:avLst/>
          </a:prstGeom>
          <a:noFill/>
        </p:spPr>
        <p:txBody>
          <a:bodyPr wrap="square" rtlCol="0">
            <a:spAutoFit/>
          </a:bodyPr>
          <a:lstStyle/>
          <a:p>
            <a:r>
              <a:rPr lang="zh-CN" altLang="en-US" sz="2000" dirty="0">
                <a:latin typeface="微软雅黑" pitchFamily="34" charset="-122"/>
                <a:ea typeface="微软雅黑" pitchFamily="34" charset="-122"/>
              </a:rPr>
              <a:t>通常，成人每次同时口服本品</a:t>
            </a:r>
            <a:r>
              <a:rPr lang="en-US" altLang="zh-CN" sz="2000" dirty="0">
                <a:latin typeface="微软雅黑" pitchFamily="34" charset="-122"/>
                <a:ea typeface="微软雅黑" pitchFamily="34" charset="-122"/>
              </a:rPr>
              <a:t>10mg</a:t>
            </a:r>
            <a:r>
              <a:rPr lang="zh-CN" altLang="en-US" sz="2000" dirty="0">
                <a:latin typeface="微软雅黑" pitchFamily="34" charset="-122"/>
                <a:ea typeface="微软雅黑" pitchFamily="34" charset="-122"/>
              </a:rPr>
              <a:t>、阿莫西林</a:t>
            </a:r>
            <a:r>
              <a:rPr lang="en-US" altLang="zh-CN" sz="2000" dirty="0">
                <a:latin typeface="微软雅黑" pitchFamily="34" charset="-122"/>
                <a:ea typeface="微软雅黑" pitchFamily="34" charset="-122"/>
              </a:rPr>
              <a:t>750mg</a:t>
            </a:r>
            <a:r>
              <a:rPr lang="zh-CN" altLang="en-US" sz="2000" dirty="0">
                <a:latin typeface="微软雅黑" pitchFamily="34" charset="-122"/>
                <a:ea typeface="微软雅黑" pitchFamily="34" charset="-122"/>
              </a:rPr>
              <a:t>、克拉霉素</a:t>
            </a:r>
            <a:r>
              <a:rPr lang="en-US" altLang="zh-CN" sz="2000" dirty="0">
                <a:latin typeface="微软雅黑" pitchFamily="34" charset="-122"/>
                <a:ea typeface="微软雅黑" pitchFamily="34" charset="-122"/>
              </a:rPr>
              <a:t>200mg</a:t>
            </a:r>
            <a:r>
              <a:rPr lang="zh-CN" altLang="en-US" sz="2000" dirty="0">
                <a:latin typeface="微软雅黑" pitchFamily="34" charset="-122"/>
                <a:ea typeface="微软雅黑" pitchFamily="34" charset="-122"/>
              </a:rPr>
              <a:t>，每日</a:t>
            </a:r>
            <a:r>
              <a:rPr lang="en-US" altLang="zh-CN" sz="2000" dirty="0">
                <a:latin typeface="微软雅黑" pitchFamily="34" charset="-122"/>
                <a:ea typeface="微软雅黑" pitchFamily="34" charset="-122"/>
              </a:rPr>
              <a:t>2</a:t>
            </a:r>
            <a:r>
              <a:rPr lang="zh-CN" altLang="en-US" sz="2000" dirty="0">
                <a:latin typeface="微软雅黑" pitchFamily="34" charset="-122"/>
                <a:ea typeface="微软雅黑" pitchFamily="34" charset="-122"/>
              </a:rPr>
              <a:t>次，连续服用</a:t>
            </a:r>
            <a:r>
              <a:rPr lang="en-US" altLang="zh-CN" sz="2000" b="1" dirty="0">
                <a:solidFill>
                  <a:srgbClr val="FF0066"/>
                </a:solidFill>
                <a:latin typeface="微软雅黑" pitchFamily="34" charset="-122"/>
                <a:ea typeface="微软雅黑" pitchFamily="34" charset="-122"/>
              </a:rPr>
              <a:t>7</a:t>
            </a:r>
            <a:r>
              <a:rPr lang="zh-CN" altLang="en-US" sz="2000" dirty="0">
                <a:latin typeface="微软雅黑" pitchFamily="34" charset="-122"/>
                <a:ea typeface="微软雅黑" pitchFamily="34" charset="-122"/>
              </a:rPr>
              <a:t>日。</a:t>
            </a:r>
          </a:p>
        </p:txBody>
      </p:sp>
      <p:sp>
        <p:nvSpPr>
          <p:cNvPr id="10" name="TextBox 9"/>
          <p:cNvSpPr txBox="1"/>
          <p:nvPr/>
        </p:nvSpPr>
        <p:spPr>
          <a:xfrm>
            <a:off x="642910" y="1000108"/>
            <a:ext cx="4493538" cy="461665"/>
          </a:xfrm>
          <a:prstGeom prst="rect">
            <a:avLst/>
          </a:prstGeom>
          <a:noFill/>
        </p:spPr>
        <p:txBody>
          <a:bodyPr wrap="none" rtlCol="0">
            <a:spAutoFit/>
          </a:bodyPr>
          <a:lstStyle/>
          <a:p>
            <a:r>
              <a:rPr lang="zh-CN" altLang="en-US" sz="2400" b="1" dirty="0">
                <a:latin typeface="微软雅黑" pitchFamily="34" charset="-122"/>
                <a:ea typeface="微软雅黑" pitchFamily="34" charset="-122"/>
              </a:rPr>
              <a:t>说明书用法用量与最新指南不符</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srcRect l="20900" t="21679" r="21449" b="50977"/>
          <a:stretch>
            <a:fillRect/>
          </a:stretch>
        </p:blipFill>
        <p:spPr bwMode="auto">
          <a:xfrm>
            <a:off x="2214546" y="1419211"/>
            <a:ext cx="5929354" cy="1581161"/>
          </a:xfrm>
          <a:prstGeom prst="rect">
            <a:avLst/>
          </a:prstGeom>
          <a:noFill/>
          <a:ln w="9525">
            <a:noFill/>
            <a:miter lim="800000"/>
            <a:headEnd/>
            <a:tailEnd/>
          </a:ln>
          <a:effectLst/>
        </p:spPr>
      </p:pic>
      <p:pic>
        <p:nvPicPr>
          <p:cNvPr id="3074" name="Picture 2"/>
          <p:cNvPicPr>
            <a:picLocks noChangeAspect="1" noChangeArrowheads="1"/>
          </p:cNvPicPr>
          <p:nvPr/>
        </p:nvPicPr>
        <p:blipFill>
          <a:blip r:embed="rId4"/>
          <a:srcRect l="50246" t="61262" r="21486" b="6250"/>
          <a:stretch>
            <a:fillRect/>
          </a:stretch>
        </p:blipFill>
        <p:spPr bwMode="auto">
          <a:xfrm>
            <a:off x="2428860" y="3000372"/>
            <a:ext cx="5286412" cy="3415835"/>
          </a:xfrm>
          <a:prstGeom prst="rect">
            <a:avLst/>
          </a:prstGeom>
          <a:noFill/>
          <a:ln w="9525">
            <a:noFill/>
            <a:miter lim="800000"/>
            <a:headEnd/>
            <a:tailEnd/>
          </a:ln>
          <a:effectLst/>
        </p:spPr>
      </p:pic>
      <p:sp>
        <p:nvSpPr>
          <p:cNvPr id="6" name="矩形 5"/>
          <p:cNvSpPr/>
          <p:nvPr/>
        </p:nvSpPr>
        <p:spPr>
          <a:xfrm>
            <a:off x="2643174" y="4857760"/>
            <a:ext cx="5000660" cy="13573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4"/>
          <p:cNvSpPr txBox="1"/>
          <p:nvPr/>
        </p:nvSpPr>
        <p:spPr>
          <a:xfrm>
            <a:off x="648335" y="285728"/>
            <a:ext cx="8495665" cy="584775"/>
          </a:xfrm>
          <a:prstGeom prst="rect">
            <a:avLst/>
          </a:prstGeom>
          <a:noFill/>
        </p:spPr>
        <p:txBody>
          <a:bodyPr wrap="square" rtlCol="0">
            <a:spAutoFit/>
          </a:bodyPr>
          <a:lstStyle/>
          <a:p>
            <a:pPr marL="0" lvl="1"/>
            <a:r>
              <a:rPr lang="zh-CN" altLang="zh-CN" sz="3200" dirty="0">
                <a:solidFill>
                  <a:srgbClr val="002060"/>
                </a:solidFill>
                <a:latin typeface="微软雅黑" panose="020B0503020204020204" pitchFamily="34" charset="-122"/>
                <a:ea typeface="微软雅黑" panose="020B0503020204020204" pitchFamily="34" charset="-122"/>
                <a:sym typeface="+mn-ea"/>
              </a:rPr>
              <a:t>可能出现的</a:t>
            </a:r>
            <a:r>
              <a:rPr lang="zh-CN" altLang="en-US" sz="3200" dirty="0">
                <a:solidFill>
                  <a:srgbClr val="002060"/>
                </a:solidFill>
                <a:latin typeface="微软雅黑" panose="020B0503020204020204" pitchFamily="34" charset="-122"/>
                <a:ea typeface="微软雅黑" panose="020B0503020204020204" pitchFamily="34" charset="-122"/>
                <a:sym typeface="+mn-ea"/>
              </a:rPr>
              <a:t>药物</a:t>
            </a:r>
            <a:r>
              <a:rPr lang="zh-CN" altLang="zh-CN" sz="3200" dirty="0">
                <a:solidFill>
                  <a:srgbClr val="002060"/>
                </a:solidFill>
                <a:latin typeface="微软雅黑" panose="020B0503020204020204" pitchFamily="34" charset="-122"/>
                <a:ea typeface="微软雅黑" panose="020B0503020204020204" pitchFamily="34" charset="-122"/>
                <a:sym typeface="+mn-ea"/>
              </a:rPr>
              <a:t>特殊用法或超说明书用法</a:t>
            </a:r>
          </a:p>
        </p:txBody>
      </p:sp>
      <p:sp>
        <p:nvSpPr>
          <p:cNvPr id="9" name="TextBox 8"/>
          <p:cNvSpPr txBox="1"/>
          <p:nvPr/>
        </p:nvSpPr>
        <p:spPr>
          <a:xfrm>
            <a:off x="285720" y="1181385"/>
            <a:ext cx="4493538" cy="461665"/>
          </a:xfrm>
          <a:prstGeom prst="rect">
            <a:avLst/>
          </a:prstGeom>
          <a:noFill/>
        </p:spPr>
        <p:txBody>
          <a:bodyPr wrap="none" rtlCol="0">
            <a:spAutoFit/>
          </a:bodyPr>
          <a:lstStyle/>
          <a:p>
            <a:r>
              <a:rPr lang="zh-CN" altLang="en-US" sz="2400" b="1" dirty="0">
                <a:latin typeface="微软雅黑" pitchFamily="34" charset="-122"/>
                <a:ea typeface="微软雅黑" pitchFamily="34" charset="-122"/>
              </a:rPr>
              <a:t>说明书用法用量与最新指南不符</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4"/>
          <p:cNvSpPr txBox="1"/>
          <p:nvPr/>
        </p:nvSpPr>
        <p:spPr>
          <a:xfrm>
            <a:off x="648335" y="285728"/>
            <a:ext cx="8495665" cy="584775"/>
          </a:xfrm>
          <a:prstGeom prst="rect">
            <a:avLst/>
          </a:prstGeom>
          <a:noFill/>
        </p:spPr>
        <p:txBody>
          <a:bodyPr wrap="square" rtlCol="0">
            <a:spAutoFit/>
          </a:bodyPr>
          <a:lstStyle/>
          <a:p>
            <a:pPr marL="0" lvl="1"/>
            <a:r>
              <a:rPr lang="zh-CN" altLang="zh-CN" sz="3200" dirty="0">
                <a:solidFill>
                  <a:srgbClr val="002060"/>
                </a:solidFill>
                <a:latin typeface="微软雅黑" panose="020B0503020204020204" pitchFamily="34" charset="-122"/>
                <a:ea typeface="微软雅黑" panose="020B0503020204020204" pitchFamily="34" charset="-122"/>
                <a:sym typeface="+mn-ea"/>
              </a:rPr>
              <a:t>可能出现的</a:t>
            </a:r>
            <a:r>
              <a:rPr lang="zh-CN" altLang="en-US" sz="3200" dirty="0">
                <a:solidFill>
                  <a:srgbClr val="002060"/>
                </a:solidFill>
                <a:latin typeface="微软雅黑" panose="020B0503020204020204" pitchFamily="34" charset="-122"/>
                <a:ea typeface="微软雅黑" panose="020B0503020204020204" pitchFamily="34" charset="-122"/>
                <a:sym typeface="+mn-ea"/>
              </a:rPr>
              <a:t>药物</a:t>
            </a:r>
            <a:r>
              <a:rPr lang="zh-CN" altLang="zh-CN" sz="3200" dirty="0">
                <a:solidFill>
                  <a:srgbClr val="002060"/>
                </a:solidFill>
                <a:latin typeface="微软雅黑" panose="020B0503020204020204" pitchFamily="34" charset="-122"/>
                <a:ea typeface="微软雅黑" panose="020B0503020204020204" pitchFamily="34" charset="-122"/>
                <a:sym typeface="+mn-ea"/>
              </a:rPr>
              <a:t>特殊用法或超说明书用法</a:t>
            </a:r>
          </a:p>
        </p:txBody>
      </p:sp>
      <p:cxnSp>
        <p:nvCxnSpPr>
          <p:cNvPr id="13" name="直接连接符 12"/>
          <p:cNvCxnSpPr/>
          <p:nvPr/>
        </p:nvCxnSpPr>
        <p:spPr>
          <a:xfrm>
            <a:off x="10429916" y="5357826"/>
            <a:ext cx="914400" cy="914400"/>
          </a:xfrm>
          <a:prstGeom prst="line">
            <a:avLst/>
          </a:prstGeom>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143768" y="2143116"/>
            <a:ext cx="1000132" cy="40719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857488" y="6072206"/>
            <a:ext cx="6286512" cy="369332"/>
          </a:xfrm>
          <a:prstGeom prst="rect">
            <a:avLst/>
          </a:prstGeom>
        </p:spPr>
        <p:txBody>
          <a:bodyPr wrap="square">
            <a:spAutoFit/>
          </a:bodyPr>
          <a:lstStyle/>
          <a:p>
            <a:pPr algn="r"/>
            <a:r>
              <a:rPr lang="zh-CN" altLang="en-US" b="1" dirty="0">
                <a:latin typeface="微软雅黑" pitchFamily="34" charset="-122"/>
                <a:ea typeface="微软雅黑" pitchFamily="34" charset="-122"/>
              </a:rPr>
              <a:t>急性非静脉曲张性上消化道出血诊治指南（</a:t>
            </a:r>
            <a:r>
              <a:rPr lang="en-US" altLang="zh-CN" b="1" dirty="0">
                <a:latin typeface="微软雅黑" pitchFamily="34" charset="-122"/>
                <a:ea typeface="微软雅黑" pitchFamily="34" charset="-122"/>
              </a:rPr>
              <a:t>2018</a:t>
            </a:r>
            <a:r>
              <a:rPr lang="zh-CN" altLang="en-US" b="1" dirty="0">
                <a:latin typeface="微软雅黑" pitchFamily="34" charset="-122"/>
                <a:ea typeface="微软雅黑" pitchFamily="34" charset="-122"/>
              </a:rPr>
              <a:t>年，杭州）</a:t>
            </a:r>
          </a:p>
        </p:txBody>
      </p:sp>
      <p:sp>
        <p:nvSpPr>
          <p:cNvPr id="12" name="矩形 11"/>
          <p:cNvSpPr/>
          <p:nvPr/>
        </p:nvSpPr>
        <p:spPr>
          <a:xfrm>
            <a:off x="357158" y="1285860"/>
            <a:ext cx="8643998" cy="3323987"/>
          </a:xfrm>
          <a:prstGeom prst="rect">
            <a:avLst/>
          </a:prstGeom>
        </p:spPr>
        <p:txBody>
          <a:bodyPr wrap="square">
            <a:spAutoFit/>
          </a:bodyPr>
          <a:lstStyle/>
          <a:p>
            <a:pPr>
              <a:lnSpc>
                <a:spcPct val="150000"/>
              </a:lnSpc>
            </a:pPr>
            <a:r>
              <a:rPr lang="zh-CN" altLang="en-US" sz="2000" dirty="0">
                <a:latin typeface="微软雅黑" pitchFamily="34" charset="-122"/>
                <a:ea typeface="微软雅黑" pitchFamily="34" charset="-122"/>
              </a:rPr>
              <a:t>   </a:t>
            </a:r>
          </a:p>
          <a:p>
            <a:pPr>
              <a:lnSpc>
                <a:spcPct val="150000"/>
              </a:lnSpc>
              <a:buFont typeface="Wingdings" pitchFamily="2" charset="2"/>
              <a:buChar char="l"/>
            </a:pPr>
            <a:r>
              <a:rPr lang="en-US" altLang="zh-CN" sz="2400" dirty="0">
                <a:latin typeface="微软雅黑" pitchFamily="34" charset="-122"/>
                <a:ea typeface="微软雅黑" pitchFamily="34" charset="-122"/>
              </a:rPr>
              <a:t>PPI</a:t>
            </a:r>
            <a:r>
              <a:rPr lang="zh-CN" altLang="en-US" sz="2400" dirty="0">
                <a:latin typeface="微软雅黑" pitchFamily="34" charset="-122"/>
                <a:ea typeface="微软雅黑" pitchFamily="34" charset="-122"/>
              </a:rPr>
              <a:t>的抑酸效果显著优于</a:t>
            </a:r>
            <a:r>
              <a:rPr lang="en-US" altLang="zh-CN" sz="2400" dirty="0">
                <a:latin typeface="微软雅黑" pitchFamily="34" charset="-122"/>
                <a:ea typeface="微软雅黑" pitchFamily="34" charset="-122"/>
              </a:rPr>
              <a:t>H</a:t>
            </a:r>
            <a:r>
              <a:rPr lang="en-US" altLang="zh-CN" sz="2400" baseline="-25000" dirty="0">
                <a:latin typeface="微软雅黑" pitchFamily="34" charset="-122"/>
                <a:ea typeface="微软雅黑" pitchFamily="34" charset="-122"/>
              </a:rPr>
              <a:t>2</a:t>
            </a:r>
            <a:r>
              <a:rPr lang="en-US" altLang="zh-CN" sz="2400" dirty="0">
                <a:latin typeface="微软雅黑" pitchFamily="34" charset="-122"/>
                <a:ea typeface="微软雅黑" pitchFamily="34" charset="-122"/>
              </a:rPr>
              <a:t>RA</a:t>
            </a:r>
            <a:r>
              <a:rPr lang="zh-CN" altLang="en-US" sz="2400" dirty="0">
                <a:latin typeface="微软雅黑" pitchFamily="34" charset="-122"/>
                <a:ea typeface="微软雅黑" pitchFamily="34" charset="-122"/>
              </a:rPr>
              <a:t>，它起效快并可显著降低再出血的发生率。尽可能早期应用</a:t>
            </a:r>
            <a:r>
              <a:rPr lang="en-US" altLang="zh-CN" sz="2400" dirty="0">
                <a:latin typeface="微软雅黑" pitchFamily="34" charset="-122"/>
                <a:ea typeface="微软雅黑" pitchFamily="34" charset="-122"/>
              </a:rPr>
              <a:t>PPI</a:t>
            </a:r>
            <a:r>
              <a:rPr lang="zh-CN" altLang="en-US" sz="2400" dirty="0">
                <a:latin typeface="微软雅黑" pitchFamily="34" charset="-122"/>
                <a:ea typeface="微软雅黑" pitchFamily="34" charset="-122"/>
              </a:rPr>
              <a:t>，建议在内镜诊疗前静脉给予大剂量（</a:t>
            </a:r>
            <a:r>
              <a:rPr lang="en-US" altLang="zh-CN" sz="2400" dirty="0">
                <a:latin typeface="微软雅黑" pitchFamily="34" charset="-122"/>
                <a:ea typeface="微软雅黑" pitchFamily="34" charset="-122"/>
              </a:rPr>
              <a:t>80 mg</a:t>
            </a:r>
            <a:r>
              <a:rPr lang="zh-CN" altLang="en-US" sz="2400" dirty="0">
                <a:latin typeface="微软雅黑" pitchFamily="34" charset="-122"/>
                <a:ea typeface="微软雅黑" pitchFamily="34" charset="-122"/>
              </a:rPr>
              <a:t>）</a:t>
            </a:r>
            <a:r>
              <a:rPr lang="en-US" altLang="zh-CN" sz="2400" dirty="0">
                <a:latin typeface="微软雅黑" pitchFamily="34" charset="-122"/>
                <a:ea typeface="微软雅黑" pitchFamily="34" charset="-122"/>
              </a:rPr>
              <a:t>PPI</a:t>
            </a:r>
            <a:r>
              <a:rPr lang="zh-CN" altLang="en-US" sz="2400" dirty="0">
                <a:latin typeface="微软雅黑" pitchFamily="34" charset="-122"/>
                <a:ea typeface="微软雅黑" pitchFamily="34" charset="-122"/>
              </a:rPr>
              <a:t>，</a:t>
            </a:r>
            <a:r>
              <a:rPr lang="zh-CN" altLang="en-US" sz="2400" b="1" dirty="0">
                <a:solidFill>
                  <a:srgbClr val="C00000"/>
                </a:solidFill>
                <a:latin typeface="微软雅黑" pitchFamily="34" charset="-122"/>
                <a:ea typeface="微软雅黑" pitchFamily="34" charset="-122"/>
              </a:rPr>
              <a:t>再持续静脉输注（</a:t>
            </a:r>
            <a:r>
              <a:rPr lang="en-US" altLang="zh-CN" sz="2400" b="1" dirty="0">
                <a:solidFill>
                  <a:srgbClr val="C00000"/>
                </a:solidFill>
                <a:latin typeface="微软雅黑" pitchFamily="34" charset="-122"/>
                <a:ea typeface="微软雅黑" pitchFamily="34" charset="-122"/>
              </a:rPr>
              <a:t>8 mg/h</a:t>
            </a:r>
            <a:r>
              <a:rPr lang="zh-CN" altLang="en-US" sz="2400" b="1" dirty="0">
                <a:solidFill>
                  <a:srgbClr val="C00000"/>
                </a:solidFill>
                <a:latin typeface="微软雅黑" pitchFamily="34" charset="-122"/>
                <a:ea typeface="微软雅黑" pitchFamily="34" charset="-122"/>
              </a:rPr>
              <a:t>）</a:t>
            </a:r>
            <a:r>
              <a:rPr lang="zh-CN" altLang="en-US" sz="2400" dirty="0">
                <a:latin typeface="微软雅黑" pitchFamily="34" charset="-122"/>
                <a:ea typeface="微软雅黑" pitchFamily="34" charset="-122"/>
              </a:rPr>
              <a:t>至内镜检查开始。内镜检查前应用</a:t>
            </a:r>
            <a:r>
              <a:rPr lang="en-US" altLang="zh-CN" sz="2400" dirty="0">
                <a:latin typeface="微软雅黑" pitchFamily="34" charset="-122"/>
                <a:ea typeface="微软雅黑" pitchFamily="34" charset="-122"/>
              </a:rPr>
              <a:t>PPI</a:t>
            </a:r>
            <a:r>
              <a:rPr lang="zh-CN" altLang="en-US" sz="2400" dirty="0">
                <a:latin typeface="微软雅黑" pitchFamily="34" charset="-122"/>
                <a:ea typeface="微软雅黑" pitchFamily="34" charset="-122"/>
              </a:rPr>
              <a:t>可以改善出血病灶的内镜下表现，从而减少内镜下止血的需要。</a:t>
            </a:r>
          </a:p>
        </p:txBody>
      </p:sp>
      <p:sp>
        <p:nvSpPr>
          <p:cNvPr id="15" name="TextBox 14"/>
          <p:cNvSpPr txBox="1"/>
          <p:nvPr/>
        </p:nvSpPr>
        <p:spPr>
          <a:xfrm>
            <a:off x="500034" y="1000108"/>
            <a:ext cx="4493538" cy="461665"/>
          </a:xfrm>
          <a:prstGeom prst="rect">
            <a:avLst/>
          </a:prstGeom>
          <a:noFill/>
        </p:spPr>
        <p:txBody>
          <a:bodyPr wrap="none" rtlCol="0">
            <a:spAutoFit/>
          </a:bodyPr>
          <a:lstStyle/>
          <a:p>
            <a:r>
              <a:rPr lang="zh-CN" altLang="en-US" sz="2400" b="1" dirty="0">
                <a:latin typeface="微软雅黑" pitchFamily="34" charset="-122"/>
                <a:ea typeface="微软雅黑" pitchFamily="34" charset="-122"/>
              </a:rPr>
              <a:t>说明书用法用量与最新指南不符</a:t>
            </a: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srcRect l="24707" t="16601" r="19290" b="20898"/>
          <a:stretch>
            <a:fillRect/>
          </a:stretch>
        </p:blipFill>
        <p:spPr bwMode="auto">
          <a:xfrm>
            <a:off x="1071538" y="1500174"/>
            <a:ext cx="7286676" cy="4572032"/>
          </a:xfrm>
          <a:prstGeom prst="rect">
            <a:avLst/>
          </a:prstGeom>
          <a:noFill/>
          <a:ln w="9525">
            <a:noFill/>
            <a:miter lim="800000"/>
            <a:headEnd/>
            <a:tailEnd/>
          </a:ln>
          <a:effectLst/>
        </p:spPr>
      </p:pic>
      <p:sp>
        <p:nvSpPr>
          <p:cNvPr id="5" name="文本框 4"/>
          <p:cNvSpPr txBox="1"/>
          <p:nvPr/>
        </p:nvSpPr>
        <p:spPr>
          <a:xfrm>
            <a:off x="648335" y="285728"/>
            <a:ext cx="8495665" cy="584775"/>
          </a:xfrm>
          <a:prstGeom prst="rect">
            <a:avLst/>
          </a:prstGeom>
          <a:noFill/>
        </p:spPr>
        <p:txBody>
          <a:bodyPr wrap="square" rtlCol="0">
            <a:spAutoFit/>
          </a:bodyPr>
          <a:lstStyle/>
          <a:p>
            <a:pPr marL="0" lvl="1"/>
            <a:r>
              <a:rPr lang="zh-CN" altLang="zh-CN" sz="3200" dirty="0">
                <a:solidFill>
                  <a:srgbClr val="002060"/>
                </a:solidFill>
                <a:latin typeface="微软雅黑" panose="020B0503020204020204" pitchFamily="34" charset="-122"/>
                <a:ea typeface="微软雅黑" panose="020B0503020204020204" pitchFamily="34" charset="-122"/>
                <a:sym typeface="+mn-ea"/>
              </a:rPr>
              <a:t>可能出现的</a:t>
            </a:r>
            <a:r>
              <a:rPr lang="zh-CN" altLang="en-US" sz="3200" dirty="0">
                <a:solidFill>
                  <a:srgbClr val="002060"/>
                </a:solidFill>
                <a:latin typeface="微软雅黑" panose="020B0503020204020204" pitchFamily="34" charset="-122"/>
                <a:ea typeface="微软雅黑" panose="020B0503020204020204" pitchFamily="34" charset="-122"/>
                <a:sym typeface="+mn-ea"/>
              </a:rPr>
              <a:t>药物</a:t>
            </a:r>
            <a:r>
              <a:rPr lang="zh-CN" altLang="zh-CN" sz="3200" dirty="0">
                <a:solidFill>
                  <a:srgbClr val="002060"/>
                </a:solidFill>
                <a:latin typeface="微软雅黑" panose="020B0503020204020204" pitchFamily="34" charset="-122"/>
                <a:ea typeface="微软雅黑" panose="020B0503020204020204" pitchFamily="34" charset="-122"/>
                <a:sym typeface="+mn-ea"/>
              </a:rPr>
              <a:t>特殊用法或超说明书用法</a:t>
            </a:r>
          </a:p>
        </p:txBody>
      </p:sp>
      <p:sp>
        <p:nvSpPr>
          <p:cNvPr id="7" name="矩形 6"/>
          <p:cNvSpPr/>
          <p:nvPr/>
        </p:nvSpPr>
        <p:spPr>
          <a:xfrm>
            <a:off x="4500562" y="3929066"/>
            <a:ext cx="3214710" cy="92869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642910" y="1000108"/>
            <a:ext cx="4493538" cy="461665"/>
          </a:xfrm>
          <a:prstGeom prst="rect">
            <a:avLst/>
          </a:prstGeom>
          <a:noFill/>
        </p:spPr>
        <p:txBody>
          <a:bodyPr wrap="none" rtlCol="0">
            <a:spAutoFit/>
          </a:bodyPr>
          <a:lstStyle/>
          <a:p>
            <a:r>
              <a:rPr lang="zh-CN" altLang="en-US" sz="2400" b="1" dirty="0">
                <a:latin typeface="微软雅黑" pitchFamily="34" charset="-122"/>
                <a:ea typeface="微软雅黑" pitchFamily="34" charset="-122"/>
              </a:rPr>
              <a:t>说明书用法用量与最新指南不符</a:t>
            </a: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48335" y="285728"/>
            <a:ext cx="8495665" cy="584775"/>
          </a:xfrm>
          <a:prstGeom prst="rect">
            <a:avLst/>
          </a:prstGeom>
          <a:noFill/>
        </p:spPr>
        <p:txBody>
          <a:bodyPr wrap="square" rtlCol="0">
            <a:spAutoFit/>
          </a:bodyPr>
          <a:lstStyle/>
          <a:p>
            <a:pPr marL="0" lvl="1"/>
            <a:r>
              <a:rPr lang="zh-CN" altLang="zh-CN" sz="3200" dirty="0">
                <a:solidFill>
                  <a:srgbClr val="002060"/>
                </a:solidFill>
                <a:latin typeface="微软雅黑" panose="020B0503020204020204" pitchFamily="34" charset="-122"/>
                <a:ea typeface="微软雅黑" panose="020B0503020204020204" pitchFamily="34" charset="-122"/>
                <a:sym typeface="+mn-ea"/>
              </a:rPr>
              <a:t>可能出现的</a:t>
            </a:r>
            <a:r>
              <a:rPr lang="zh-CN" altLang="en-US" sz="3200" dirty="0">
                <a:solidFill>
                  <a:srgbClr val="002060"/>
                </a:solidFill>
                <a:latin typeface="微软雅黑" panose="020B0503020204020204" pitchFamily="34" charset="-122"/>
                <a:ea typeface="微软雅黑" panose="020B0503020204020204" pitchFamily="34" charset="-122"/>
                <a:sym typeface="+mn-ea"/>
              </a:rPr>
              <a:t>药物</a:t>
            </a:r>
            <a:r>
              <a:rPr lang="zh-CN" altLang="zh-CN" sz="3200" dirty="0">
                <a:solidFill>
                  <a:srgbClr val="002060"/>
                </a:solidFill>
                <a:latin typeface="微软雅黑" panose="020B0503020204020204" pitchFamily="34" charset="-122"/>
                <a:ea typeface="微软雅黑" panose="020B0503020204020204" pitchFamily="34" charset="-122"/>
                <a:sym typeface="+mn-ea"/>
              </a:rPr>
              <a:t>特殊用法或超说明书用法</a:t>
            </a:r>
          </a:p>
        </p:txBody>
      </p:sp>
      <p:pic>
        <p:nvPicPr>
          <p:cNvPr id="4099" name="Picture 3"/>
          <p:cNvPicPr>
            <a:picLocks noChangeAspect="1" noChangeArrowheads="1"/>
          </p:cNvPicPr>
          <p:nvPr/>
        </p:nvPicPr>
        <p:blipFill>
          <a:blip r:embed="rId3"/>
          <a:srcRect l="15922" t="15625" r="14348" b="50195"/>
          <a:stretch>
            <a:fillRect/>
          </a:stretch>
        </p:blipFill>
        <p:spPr bwMode="auto">
          <a:xfrm>
            <a:off x="502072" y="1428737"/>
            <a:ext cx="6998886" cy="1928825"/>
          </a:xfrm>
          <a:prstGeom prst="rect">
            <a:avLst/>
          </a:prstGeom>
          <a:noFill/>
          <a:ln w="9525">
            <a:noFill/>
            <a:miter lim="800000"/>
            <a:headEnd/>
            <a:tailEnd/>
          </a:ln>
          <a:effectLst/>
        </p:spPr>
      </p:pic>
      <p:grpSp>
        <p:nvGrpSpPr>
          <p:cNvPr id="2" name="组合 9"/>
          <p:cNvGrpSpPr/>
          <p:nvPr/>
        </p:nvGrpSpPr>
        <p:grpSpPr>
          <a:xfrm>
            <a:off x="4807396" y="2214554"/>
            <a:ext cx="3693694" cy="4236584"/>
            <a:chOff x="4429124" y="1500174"/>
            <a:chExt cx="3929090" cy="4429156"/>
          </a:xfrm>
        </p:grpSpPr>
        <p:pic>
          <p:nvPicPr>
            <p:cNvPr id="4100" name="Picture 4"/>
            <p:cNvPicPr>
              <a:picLocks noChangeAspect="1" noChangeArrowheads="1"/>
            </p:cNvPicPr>
            <p:nvPr/>
          </p:nvPicPr>
          <p:blipFill>
            <a:blip r:embed="rId4"/>
            <a:srcRect l="51062" t="15625" r="14348" b="14062"/>
            <a:stretch>
              <a:fillRect/>
            </a:stretch>
          </p:blipFill>
          <p:spPr bwMode="auto">
            <a:xfrm>
              <a:off x="4429124" y="1500174"/>
              <a:ext cx="3875512" cy="4429156"/>
            </a:xfrm>
            <a:prstGeom prst="rect">
              <a:avLst/>
            </a:prstGeom>
            <a:noFill/>
            <a:ln w="9525">
              <a:noFill/>
              <a:miter lim="800000"/>
              <a:headEnd/>
              <a:tailEnd/>
            </a:ln>
            <a:effectLst/>
          </p:spPr>
        </p:pic>
        <p:sp>
          <p:nvSpPr>
            <p:cNvPr id="7" name="矩形 6"/>
            <p:cNvSpPr/>
            <p:nvPr/>
          </p:nvSpPr>
          <p:spPr>
            <a:xfrm>
              <a:off x="4500562" y="4929198"/>
              <a:ext cx="3857652" cy="5715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642910" y="1000108"/>
            <a:ext cx="3877985" cy="461665"/>
          </a:xfrm>
          <a:prstGeom prst="rect">
            <a:avLst/>
          </a:prstGeom>
          <a:noFill/>
        </p:spPr>
        <p:txBody>
          <a:bodyPr wrap="none" rtlCol="0">
            <a:spAutoFit/>
          </a:bodyPr>
          <a:lstStyle/>
          <a:p>
            <a:r>
              <a:rPr lang="zh-CN" altLang="en-US" sz="2400" b="1" dirty="0">
                <a:latin typeface="微软雅黑" pitchFamily="34" charset="-122"/>
                <a:ea typeface="微软雅黑" pitchFamily="34" charset="-122"/>
              </a:rPr>
              <a:t>说明书用法与最新指南不符</a:t>
            </a: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p:cNvSpPr txBox="1"/>
          <p:nvPr/>
        </p:nvSpPr>
        <p:spPr>
          <a:xfrm>
            <a:off x="648335" y="285728"/>
            <a:ext cx="8495665" cy="584775"/>
          </a:xfrm>
          <a:prstGeom prst="rect">
            <a:avLst/>
          </a:prstGeom>
          <a:noFill/>
        </p:spPr>
        <p:txBody>
          <a:bodyPr wrap="square" rtlCol="0">
            <a:spAutoFit/>
          </a:bodyPr>
          <a:lstStyle/>
          <a:p>
            <a:pPr marL="0" lvl="1"/>
            <a:r>
              <a:rPr lang="zh-CN" altLang="zh-CN" sz="3200" dirty="0">
                <a:solidFill>
                  <a:srgbClr val="002060"/>
                </a:solidFill>
                <a:latin typeface="微软雅黑" panose="020B0503020204020204" pitchFamily="34" charset="-122"/>
                <a:ea typeface="微软雅黑" panose="020B0503020204020204" pitchFamily="34" charset="-122"/>
                <a:sym typeface="+mn-ea"/>
              </a:rPr>
              <a:t>可能出现的</a:t>
            </a:r>
            <a:r>
              <a:rPr lang="zh-CN" altLang="en-US" sz="3200" dirty="0">
                <a:solidFill>
                  <a:srgbClr val="002060"/>
                </a:solidFill>
                <a:latin typeface="微软雅黑" panose="020B0503020204020204" pitchFamily="34" charset="-122"/>
                <a:ea typeface="微软雅黑" panose="020B0503020204020204" pitchFamily="34" charset="-122"/>
                <a:sym typeface="+mn-ea"/>
              </a:rPr>
              <a:t>药物</a:t>
            </a:r>
            <a:r>
              <a:rPr lang="zh-CN" altLang="zh-CN" sz="3200" dirty="0">
                <a:solidFill>
                  <a:srgbClr val="002060"/>
                </a:solidFill>
                <a:latin typeface="微软雅黑" panose="020B0503020204020204" pitchFamily="34" charset="-122"/>
                <a:ea typeface="微软雅黑" panose="020B0503020204020204" pitchFamily="34" charset="-122"/>
                <a:sym typeface="+mn-ea"/>
              </a:rPr>
              <a:t>特殊用法或超说明书用法</a:t>
            </a:r>
          </a:p>
        </p:txBody>
      </p:sp>
      <p:pic>
        <p:nvPicPr>
          <p:cNvPr id="6" name="Picture 3"/>
          <p:cNvPicPr>
            <a:picLocks noChangeAspect="1" noChangeArrowheads="1"/>
          </p:cNvPicPr>
          <p:nvPr/>
        </p:nvPicPr>
        <p:blipFill>
          <a:blip r:embed="rId3"/>
          <a:srcRect l="20351" t="18750" r="17057" b="7031"/>
          <a:stretch>
            <a:fillRect/>
          </a:stretch>
        </p:blipFill>
        <p:spPr bwMode="auto">
          <a:xfrm>
            <a:off x="821505" y="1476361"/>
            <a:ext cx="6679453" cy="4452969"/>
          </a:xfrm>
          <a:prstGeom prst="rect">
            <a:avLst/>
          </a:prstGeom>
          <a:noFill/>
          <a:ln w="9525">
            <a:noFill/>
            <a:miter lim="800000"/>
            <a:headEnd/>
            <a:tailEnd/>
          </a:ln>
          <a:effectLst/>
        </p:spPr>
      </p:pic>
      <p:sp>
        <p:nvSpPr>
          <p:cNvPr id="7" name="矩形 6"/>
          <p:cNvSpPr/>
          <p:nvPr/>
        </p:nvSpPr>
        <p:spPr>
          <a:xfrm>
            <a:off x="857224" y="5072074"/>
            <a:ext cx="3286148" cy="5000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标注 7"/>
          <p:cNvSpPr/>
          <p:nvPr/>
        </p:nvSpPr>
        <p:spPr>
          <a:xfrm>
            <a:off x="4214811" y="2714620"/>
            <a:ext cx="3571900" cy="1285884"/>
          </a:xfrm>
          <a:prstGeom prst="wedgeRoundRectCallout">
            <a:avLst>
              <a:gd name="adj1" fmla="val -51657"/>
              <a:gd name="adj2" fmla="val 132653"/>
              <a:gd name="adj3" fmla="val 16667"/>
            </a:avLst>
          </a:prstGeom>
          <a:solidFill>
            <a:schemeClr val="bg1">
              <a:alpha val="8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4286248" y="2748503"/>
            <a:ext cx="3786214" cy="1323439"/>
          </a:xfrm>
          <a:prstGeom prst="rect">
            <a:avLst/>
          </a:prstGeom>
          <a:noFill/>
        </p:spPr>
        <p:txBody>
          <a:bodyPr wrap="square" rtlCol="0">
            <a:spAutoFit/>
          </a:bodyPr>
          <a:lstStyle/>
          <a:p>
            <a:r>
              <a:rPr lang="zh-CN" altLang="en-US" sz="2000" b="1" dirty="0">
                <a:latin typeface="微软雅黑" pitchFamily="34" charset="-122"/>
                <a:ea typeface="微软雅黑" pitchFamily="34" charset="-122"/>
              </a:rPr>
              <a:t>反流性食管炎</a:t>
            </a:r>
            <a:endParaRPr lang="en-US" altLang="zh-CN" sz="2000" b="1" dirty="0">
              <a:latin typeface="微软雅黑" pitchFamily="34" charset="-122"/>
              <a:ea typeface="微软雅黑" pitchFamily="34" charset="-122"/>
            </a:endParaRPr>
          </a:p>
          <a:p>
            <a:r>
              <a:rPr lang="en-US" altLang="zh-CN" sz="2000" b="1" dirty="0">
                <a:latin typeface="微软雅黑" pitchFamily="34" charset="-122"/>
                <a:ea typeface="微软雅黑" pitchFamily="34" charset="-122"/>
              </a:rPr>
              <a:t>       </a:t>
            </a:r>
            <a:r>
              <a:rPr lang="zh-CN" altLang="en-US" sz="2000" b="1" dirty="0">
                <a:latin typeface="微软雅黑" pitchFamily="34" charset="-122"/>
                <a:ea typeface="微软雅黑" pitchFamily="34" charset="-122"/>
              </a:rPr>
              <a:t>通常，成人每次口服本品</a:t>
            </a:r>
            <a:r>
              <a:rPr lang="en-US" altLang="zh-CN" sz="2000" b="1" dirty="0">
                <a:latin typeface="微软雅黑" pitchFamily="34" charset="-122"/>
                <a:ea typeface="微软雅黑" pitchFamily="34" charset="-122"/>
              </a:rPr>
              <a:t>10mg</a:t>
            </a:r>
            <a:r>
              <a:rPr lang="zh-CN" altLang="en-US" sz="2000" b="1" dirty="0">
                <a:latin typeface="微软雅黑" pitchFamily="34" charset="-122"/>
                <a:ea typeface="微软雅黑" pitchFamily="34" charset="-122"/>
              </a:rPr>
              <a:t>，每日</a:t>
            </a:r>
            <a:r>
              <a:rPr lang="en-US" altLang="zh-CN" sz="2000" b="1" dirty="0">
                <a:latin typeface="微软雅黑" pitchFamily="34" charset="-122"/>
                <a:ea typeface="微软雅黑" pitchFamily="34" charset="-122"/>
              </a:rPr>
              <a:t>1</a:t>
            </a:r>
            <a:r>
              <a:rPr lang="zh-CN" altLang="en-US" sz="2000" b="1" dirty="0">
                <a:latin typeface="微软雅黑" pitchFamily="34" charset="-122"/>
                <a:ea typeface="微软雅黑" pitchFamily="34" charset="-122"/>
              </a:rPr>
              <a:t>次；病情严重也可每次口服</a:t>
            </a:r>
            <a:r>
              <a:rPr lang="en-US" altLang="zh-CN" sz="2000" b="1" dirty="0">
                <a:latin typeface="微软雅黑" pitchFamily="34" charset="-122"/>
                <a:ea typeface="微软雅黑" pitchFamily="34" charset="-122"/>
              </a:rPr>
              <a:t>20mg</a:t>
            </a:r>
            <a:r>
              <a:rPr lang="zh-CN" altLang="en-US" sz="2000" b="1" dirty="0">
                <a:latin typeface="微软雅黑" pitchFamily="34" charset="-122"/>
                <a:ea typeface="微软雅黑" pitchFamily="34" charset="-122"/>
              </a:rPr>
              <a:t>，每日</a:t>
            </a:r>
            <a:r>
              <a:rPr lang="en-US" altLang="zh-CN" sz="2000" b="1" dirty="0">
                <a:latin typeface="微软雅黑" pitchFamily="34" charset="-122"/>
                <a:ea typeface="微软雅黑" pitchFamily="34" charset="-122"/>
              </a:rPr>
              <a:t>1</a:t>
            </a:r>
            <a:r>
              <a:rPr lang="zh-CN" altLang="en-US" sz="2000" b="1" dirty="0">
                <a:latin typeface="微软雅黑" pitchFamily="34" charset="-122"/>
                <a:ea typeface="微软雅黑" pitchFamily="34" charset="-122"/>
              </a:rPr>
              <a:t>次。</a:t>
            </a:r>
          </a:p>
        </p:txBody>
      </p:sp>
      <p:sp>
        <p:nvSpPr>
          <p:cNvPr id="12" name="TextBox 11"/>
          <p:cNvSpPr txBox="1"/>
          <p:nvPr/>
        </p:nvSpPr>
        <p:spPr>
          <a:xfrm>
            <a:off x="642910" y="1000108"/>
            <a:ext cx="3877985" cy="461665"/>
          </a:xfrm>
          <a:prstGeom prst="rect">
            <a:avLst/>
          </a:prstGeom>
          <a:noFill/>
        </p:spPr>
        <p:txBody>
          <a:bodyPr wrap="none" rtlCol="0">
            <a:spAutoFit/>
          </a:bodyPr>
          <a:lstStyle/>
          <a:p>
            <a:r>
              <a:rPr lang="zh-CN" altLang="en-US" sz="2400" b="1" dirty="0">
                <a:latin typeface="微软雅黑" pitchFamily="34" charset="-122"/>
                <a:ea typeface="微软雅黑" pitchFamily="34" charset="-122"/>
              </a:rPr>
              <a:t>说明书用法与最新指南不符</a:t>
            </a: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概要</a:t>
            </a:r>
          </a:p>
        </p:txBody>
      </p:sp>
      <p:sp>
        <p:nvSpPr>
          <p:cNvPr id="1048618" name="内容占位符 2"/>
          <p:cNvSpPr>
            <a:spLocks noGrp="1"/>
          </p:cNvSpPr>
          <p:nvPr>
            <p:ph idx="1"/>
          </p:nvPr>
        </p:nvSpPr>
        <p:spPr>
          <a:xfrm>
            <a:off x="428596" y="1357298"/>
            <a:ext cx="7886700" cy="4621459"/>
          </a:xfrm>
        </p:spPr>
        <p:txBody>
          <a:bodyPr>
            <a:normAutofit/>
          </a:bodyPr>
          <a:lstStyle/>
          <a:p>
            <a:pPr marL="457200" lvl="1" indent="0">
              <a:lnSpc>
                <a:spcPct val="150000"/>
              </a:lnSpc>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常见消化系统疾病的诊疗</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消化性溃疡</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胃食管反流病</a:t>
            </a:r>
          </a:p>
          <a:p>
            <a:pPr marL="457200" lvl="1" indent="0">
              <a:lnSpc>
                <a:spcPct val="150000"/>
              </a:lnSpc>
              <a:buFont typeface="Wingdings" pitchFamily="2" charset="2"/>
              <a:buChar char="l"/>
            </a:pPr>
            <a:r>
              <a:rPr lang="zh-CN" altLang="en-US" sz="2000" dirty="0">
                <a:latin typeface="微软雅黑" panose="020B0503020204020204" pitchFamily="34" charset="-122"/>
                <a:ea typeface="微软雅黑" panose="020B0503020204020204" pitchFamily="34" charset="-122"/>
                <a:sym typeface="+mn-ea"/>
              </a:rPr>
              <a:t>   肠易激综合征</a:t>
            </a:r>
          </a:p>
          <a:p>
            <a:pPr marL="457200" lvl="1" indent="0">
              <a:lnSpc>
                <a:spcPct val="150000"/>
              </a:lnSpc>
              <a:buClrTx/>
              <a:buSzTx/>
              <a:buFont typeface="Wingdings" pitchFamily="2" charset="2"/>
              <a:buChar char="l"/>
            </a:pPr>
            <a:r>
              <a:rPr lang="zh-CN" altLang="en-US" dirty="0">
                <a:latin typeface="微软雅黑" panose="020B0503020204020204" pitchFamily="34" charset="-122"/>
                <a:ea typeface="微软雅黑" panose="020B0503020204020204" pitchFamily="34" charset="-122"/>
                <a:sym typeface="+mn-ea"/>
              </a:rPr>
              <a:t>可能出现的药物特殊用法或超说明书用法</a:t>
            </a:r>
          </a:p>
          <a:p>
            <a:pPr marL="457200" lvl="1" indent="0">
              <a:lnSpc>
                <a:spcPct val="150000"/>
              </a:lnSpc>
              <a:buClrTx/>
              <a:buSzTx/>
              <a:buFont typeface="Wingdings" pitchFamily="2" charset="2"/>
              <a:buChar char="l"/>
            </a:pPr>
            <a:r>
              <a:rPr lang="zh-CN" altLang="en-US" dirty="0">
                <a:solidFill>
                  <a:srgbClr val="FF0000"/>
                </a:solidFill>
                <a:latin typeface="微软雅黑" panose="020B0503020204020204" pitchFamily="34" charset="-122"/>
                <a:ea typeface="微软雅黑" panose="020B0503020204020204" pitchFamily="34" charset="-122"/>
                <a:sym typeface="+mn-ea"/>
              </a:rPr>
              <a:t>医师对于药学服务的需求</a:t>
            </a: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714619" y="2123446"/>
            <a:ext cx="3214703" cy="2948628"/>
            <a:chOff x="3000364" y="1928802"/>
            <a:chExt cx="3214703" cy="2948628"/>
          </a:xfrm>
        </p:grpSpPr>
        <p:pic>
          <p:nvPicPr>
            <p:cNvPr id="7" name="图片 6" descr="e75f21c6dea3b2bdae1db9b75ac2e304e065515fa56f-Kfs0uL_fw236.jpg"/>
            <p:cNvPicPr>
              <a:picLocks/>
            </p:cNvPicPr>
            <p:nvPr/>
          </p:nvPicPr>
          <p:blipFill>
            <a:blip r:embed="rId3"/>
            <a:stretch>
              <a:fillRect/>
            </a:stretch>
          </p:blipFill>
          <p:spPr>
            <a:xfrm>
              <a:off x="3000364" y="2357430"/>
              <a:ext cx="3214703" cy="2520000"/>
            </a:xfrm>
            <a:prstGeom prst="rect">
              <a:avLst/>
            </a:prstGeom>
          </p:spPr>
        </p:pic>
        <p:sp>
          <p:nvSpPr>
            <p:cNvPr id="10" name="矩形 9"/>
            <p:cNvSpPr/>
            <p:nvPr/>
          </p:nvSpPr>
          <p:spPr>
            <a:xfrm>
              <a:off x="5057665" y="1928802"/>
              <a:ext cx="800219" cy="719556"/>
            </a:xfrm>
            <a:prstGeom prst="rect">
              <a:avLst/>
            </a:prstGeom>
          </p:spPr>
          <p:txBody>
            <a:bodyPr wrap="none">
              <a:spAutoFit/>
            </a:bodyPr>
            <a:lstStyle/>
            <a:p>
              <a:pPr>
                <a:lnSpc>
                  <a:spcPct val="200000"/>
                </a:lnSpc>
              </a:pPr>
              <a:r>
                <a:rPr lang="zh-CN" altLang="en-US" sz="2400" dirty="0">
                  <a:latin typeface="微软雅黑" pitchFamily="34" charset="-122"/>
                  <a:ea typeface="微软雅黑" pitchFamily="34" charset="-122"/>
                </a:rPr>
                <a:t>监督</a:t>
              </a:r>
              <a:endParaRPr lang="en-US" altLang="zh-CN" sz="2400" dirty="0">
                <a:latin typeface="微软雅黑" pitchFamily="34" charset="-122"/>
                <a:ea typeface="微软雅黑" pitchFamily="34" charset="-122"/>
              </a:endParaRPr>
            </a:p>
          </p:txBody>
        </p:sp>
      </p:grpSp>
      <p:grpSp>
        <p:nvGrpSpPr>
          <p:cNvPr id="14" name="组合 13"/>
          <p:cNvGrpSpPr/>
          <p:nvPr/>
        </p:nvGrpSpPr>
        <p:grpSpPr>
          <a:xfrm>
            <a:off x="571472" y="980438"/>
            <a:ext cx="2880000" cy="2520000"/>
            <a:chOff x="785786" y="857232"/>
            <a:chExt cx="2880000" cy="2520000"/>
          </a:xfrm>
        </p:grpSpPr>
        <p:pic>
          <p:nvPicPr>
            <p:cNvPr id="9" name="图片 8" descr="view (2).jpg"/>
            <p:cNvPicPr>
              <a:picLocks/>
            </p:cNvPicPr>
            <p:nvPr/>
          </p:nvPicPr>
          <p:blipFill>
            <a:blip r:embed="rId4"/>
            <a:srcRect l="52344" r="5468" b="51041"/>
            <a:stretch>
              <a:fillRect/>
            </a:stretch>
          </p:blipFill>
          <p:spPr>
            <a:xfrm>
              <a:off x="785786" y="857232"/>
              <a:ext cx="2880000" cy="2520000"/>
            </a:xfrm>
            <a:prstGeom prst="rect">
              <a:avLst/>
            </a:prstGeom>
          </p:spPr>
        </p:pic>
        <p:sp>
          <p:nvSpPr>
            <p:cNvPr id="13" name="矩形 12"/>
            <p:cNvSpPr/>
            <p:nvPr/>
          </p:nvSpPr>
          <p:spPr>
            <a:xfrm>
              <a:off x="2643174" y="1000108"/>
              <a:ext cx="800219" cy="719556"/>
            </a:xfrm>
            <a:prstGeom prst="rect">
              <a:avLst/>
            </a:prstGeom>
          </p:spPr>
          <p:txBody>
            <a:bodyPr wrap="none">
              <a:spAutoFit/>
            </a:bodyPr>
            <a:lstStyle/>
            <a:p>
              <a:pPr>
                <a:lnSpc>
                  <a:spcPct val="200000"/>
                </a:lnSpc>
              </a:pPr>
              <a:r>
                <a:rPr lang="zh-CN" altLang="en-US" sz="2400" dirty="0">
                  <a:latin typeface="微软雅黑" pitchFamily="34" charset="-122"/>
                  <a:ea typeface="微软雅黑" pitchFamily="34" charset="-122"/>
                </a:rPr>
                <a:t>协作</a:t>
              </a:r>
              <a:endParaRPr lang="en-US" altLang="zh-CN" sz="2400" dirty="0">
                <a:latin typeface="微软雅黑" pitchFamily="34" charset="-122"/>
                <a:ea typeface="微软雅黑" pitchFamily="34" charset="-122"/>
              </a:endParaRPr>
            </a:p>
          </p:txBody>
        </p:sp>
      </p:grpSp>
      <p:sp>
        <p:nvSpPr>
          <p:cNvPr id="4" name="标题 1"/>
          <p:cNvSpPr>
            <a:spLocks noGrp="1"/>
          </p:cNvSpPr>
          <p:nvPr>
            <p:ph type="title"/>
          </p:nvPr>
        </p:nvSpPr>
        <p:spPr>
          <a:xfrm>
            <a:off x="710729" y="204893"/>
            <a:ext cx="6984776" cy="597861"/>
          </a:xfrm>
        </p:spPr>
        <p:txBody>
          <a:bodyPr>
            <a:normAutofit fontScale="90000"/>
          </a:bodyPr>
          <a:lstStyle/>
          <a:p>
            <a:r>
              <a:rPr lang="zh-CN" altLang="en-US" dirty="0"/>
              <a:t>医师对药师未来的期望</a:t>
            </a:r>
          </a:p>
        </p:txBody>
      </p:sp>
      <p:grpSp>
        <p:nvGrpSpPr>
          <p:cNvPr id="19" name="组合 18"/>
          <p:cNvGrpSpPr/>
          <p:nvPr/>
        </p:nvGrpSpPr>
        <p:grpSpPr>
          <a:xfrm>
            <a:off x="5549652" y="4000504"/>
            <a:ext cx="2880000" cy="2571768"/>
            <a:chOff x="5549652" y="4000504"/>
            <a:chExt cx="2880000" cy="2571768"/>
          </a:xfrm>
        </p:grpSpPr>
        <p:pic>
          <p:nvPicPr>
            <p:cNvPr id="6" name="图片 5" descr="156592318.jpg"/>
            <p:cNvPicPr>
              <a:picLocks/>
            </p:cNvPicPr>
            <p:nvPr/>
          </p:nvPicPr>
          <p:blipFill>
            <a:blip r:embed="rId5"/>
            <a:srcRect l="20000" t="11111" r="23333" b="22222"/>
            <a:stretch>
              <a:fillRect/>
            </a:stretch>
          </p:blipFill>
          <p:spPr>
            <a:xfrm>
              <a:off x="5549652" y="4031096"/>
              <a:ext cx="2880000" cy="2541176"/>
            </a:xfrm>
            <a:prstGeom prst="rect">
              <a:avLst/>
            </a:prstGeom>
          </p:spPr>
        </p:pic>
        <p:sp>
          <p:nvSpPr>
            <p:cNvPr id="12" name="矩形 11"/>
            <p:cNvSpPr/>
            <p:nvPr/>
          </p:nvSpPr>
          <p:spPr>
            <a:xfrm>
              <a:off x="7429520" y="4000504"/>
              <a:ext cx="800219" cy="719556"/>
            </a:xfrm>
            <a:prstGeom prst="rect">
              <a:avLst/>
            </a:prstGeom>
          </p:spPr>
          <p:txBody>
            <a:bodyPr wrap="none">
              <a:spAutoFit/>
            </a:bodyPr>
            <a:lstStyle/>
            <a:p>
              <a:pPr>
                <a:lnSpc>
                  <a:spcPct val="200000"/>
                </a:lnSpc>
              </a:pPr>
              <a:r>
                <a:rPr lang="zh-CN" altLang="en-US" sz="2400" dirty="0">
                  <a:latin typeface="微软雅黑" pitchFamily="34" charset="-122"/>
                  <a:ea typeface="微软雅黑" pitchFamily="34" charset="-122"/>
                </a:rPr>
                <a:t>创新</a:t>
              </a:r>
              <a:endParaRPr lang="en-US" altLang="zh-CN" sz="2400" dirty="0">
                <a:latin typeface="微软雅黑" pitchFamily="34" charset="-122"/>
                <a:ea typeface="微软雅黑" pitchFamily="34"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2000" fill="hold"/>
                                        <p:tgtEl>
                                          <p:spTgt spid="18"/>
                                        </p:tgtEl>
                                        <p:attrNameLst>
                                          <p:attrName>ppt_x</p:attrName>
                                        </p:attrNameLst>
                                      </p:cBhvr>
                                      <p:tavLst>
                                        <p:tav tm="0">
                                          <p:val>
                                            <p:strVal val="0-#ppt_w/2"/>
                                          </p:val>
                                        </p:tav>
                                        <p:tav tm="100000">
                                          <p:val>
                                            <p:strVal val="#ppt_x"/>
                                          </p:val>
                                        </p:tav>
                                      </p:tavLst>
                                    </p:anim>
                                    <p:anim calcmode="lin" valueType="num">
                                      <p:cBhvr additive="base">
                                        <p:cTn id="14" dur="2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2000" fill="hold"/>
                                        <p:tgtEl>
                                          <p:spTgt spid="19"/>
                                        </p:tgtEl>
                                        <p:attrNameLst>
                                          <p:attrName>ppt_x</p:attrName>
                                        </p:attrNameLst>
                                      </p:cBhvr>
                                      <p:tavLst>
                                        <p:tav tm="0">
                                          <p:val>
                                            <p:strVal val="0-#ppt_w/2"/>
                                          </p:val>
                                        </p:tav>
                                        <p:tav tm="100000">
                                          <p:val>
                                            <p:strVal val="#ppt_x"/>
                                          </p:val>
                                        </p:tav>
                                      </p:tavLst>
                                    </p:anim>
                                    <p:anim calcmode="lin" valueType="num">
                                      <p:cBhvr additive="base">
                                        <p:cTn id="20" dur="2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000.jpg"/>
          <p:cNvPicPr>
            <a:picLocks noChangeAspect="1"/>
          </p:cNvPicPr>
          <p:nvPr/>
        </p:nvPicPr>
        <p:blipFill>
          <a:blip r:embed="rId3"/>
          <a:stretch>
            <a:fillRect/>
          </a:stretch>
        </p:blipFill>
        <p:spPr>
          <a:xfrm>
            <a:off x="1071538" y="1214422"/>
            <a:ext cx="7215238" cy="4987533"/>
          </a:xfrm>
          <a:prstGeom prst="rect">
            <a:avLst/>
          </a:prstGeom>
          <a:ln>
            <a:noFill/>
          </a:ln>
          <a:effectLst>
            <a:softEdge rad="112500"/>
          </a:effectLst>
        </p:spPr>
      </p:pic>
      <p:sp>
        <p:nvSpPr>
          <p:cNvPr id="7" name="TextBox 6"/>
          <p:cNvSpPr txBox="1"/>
          <p:nvPr/>
        </p:nvSpPr>
        <p:spPr>
          <a:xfrm>
            <a:off x="1357290" y="1571612"/>
            <a:ext cx="1908215" cy="4214842"/>
          </a:xfrm>
          <a:prstGeom prst="rect">
            <a:avLst/>
          </a:prstGeom>
          <a:solidFill>
            <a:schemeClr val="bg1">
              <a:alpha val="32000"/>
            </a:schemeClr>
          </a:solidFill>
        </p:spPr>
        <p:txBody>
          <a:bodyPr vert="eaVert" wrap="square" rtlCol="0">
            <a:spAutoFit/>
          </a:bodyPr>
          <a:lstStyle/>
          <a:p>
            <a:r>
              <a:rPr lang="zh-CN" altLang="en-US" sz="2800" dirty="0">
                <a:solidFill>
                  <a:schemeClr val="bg1"/>
                </a:solidFill>
                <a:latin typeface="Adobe 黑体 Std R" pitchFamily="34" charset="-122"/>
                <a:ea typeface="Adobe 黑体 Std R" pitchFamily="34" charset="-122"/>
              </a:rPr>
              <a:t>选择医学可能是偶然</a:t>
            </a:r>
          </a:p>
          <a:p>
            <a:r>
              <a:rPr lang="zh-CN" altLang="en-US" sz="2800" dirty="0">
                <a:solidFill>
                  <a:schemeClr val="bg1"/>
                </a:solidFill>
                <a:latin typeface="Adobe 黑体 Std R" pitchFamily="34" charset="-122"/>
                <a:ea typeface="Adobe 黑体 Std R" pitchFamily="34" charset="-122"/>
              </a:rPr>
              <a:t>但你一旦选择了</a:t>
            </a:r>
          </a:p>
          <a:p>
            <a:r>
              <a:rPr lang="zh-CN" altLang="en-US" sz="2800" dirty="0">
                <a:solidFill>
                  <a:schemeClr val="bg1"/>
                </a:solidFill>
                <a:latin typeface="Adobe 黑体 Std R" pitchFamily="34" charset="-122"/>
                <a:ea typeface="Adobe 黑体 Std R" pitchFamily="34" charset="-122"/>
              </a:rPr>
              <a:t>就必须用一生的</a:t>
            </a:r>
            <a:endParaRPr lang="en-US" altLang="zh-CN" sz="2800" dirty="0">
              <a:solidFill>
                <a:schemeClr val="bg1"/>
              </a:solidFill>
              <a:latin typeface="Adobe 黑体 Std R" pitchFamily="34" charset="-122"/>
              <a:ea typeface="Adobe 黑体 Std R" pitchFamily="34" charset="-122"/>
            </a:endParaRPr>
          </a:p>
          <a:p>
            <a:r>
              <a:rPr lang="zh-CN" altLang="en-US" sz="2800" dirty="0">
                <a:solidFill>
                  <a:schemeClr val="bg1"/>
                </a:solidFill>
                <a:latin typeface="Adobe 黑体 Std R" pitchFamily="34" charset="-122"/>
                <a:ea typeface="Adobe 黑体 Std R" pitchFamily="34" charset="-122"/>
              </a:rPr>
              <a:t>忠诚和热情去对待它</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REFSHAPE" val="673480548"/>
  <p:tag name="KSO_WM_UNIT_PLACING_PICTURE_USER_VIEWPORT" val="{&quot;height&quot;:4440,&quot;width&quot;:4440}"/>
</p:tagLst>
</file>

<file path=ppt/tags/tag2.xml><?xml version="1.0" encoding="utf-8"?>
<p:tagLst xmlns:a="http://schemas.openxmlformats.org/drawingml/2006/main" xmlns:r="http://schemas.openxmlformats.org/officeDocument/2006/relationships" xmlns:p="http://schemas.openxmlformats.org/presentationml/2006/main">
  <p:tag name="REFSHAPE" val="673480548"/>
  <p:tag name="KSO_WM_UNIT_PLACING_PICTURE_USER_VIEWPORT" val="{&quot;height&quot;:4440,&quot;width&quot;:4440}"/>
</p:tagLst>
</file>

<file path=ppt/tags/tag3.xml><?xml version="1.0" encoding="utf-8"?>
<p:tagLst xmlns:a="http://schemas.openxmlformats.org/drawingml/2006/main" xmlns:r="http://schemas.openxmlformats.org/officeDocument/2006/relationships" xmlns:p="http://schemas.openxmlformats.org/presentationml/2006/main">
  <p:tag name="REFSHAPE" val="673480548"/>
  <p:tag name="KSO_WM_UNIT_PLACING_PICTURE_USER_VIEWPORT" val="{&quot;height&quot;:4440,&quot;width&quot;:4440}"/>
</p:tagLst>
</file>

<file path=ppt/tags/tag4.xml><?xml version="1.0" encoding="utf-8"?>
<p:tagLst xmlns:a="http://schemas.openxmlformats.org/drawingml/2006/main" xmlns:r="http://schemas.openxmlformats.org/officeDocument/2006/relationships" xmlns:p="http://schemas.openxmlformats.org/presentationml/2006/main">
  <p:tag name="REFSHAPE" val="673480548"/>
  <p:tag name="KSO_WM_UNIT_PLACING_PICTURE_USER_VIEWPORT" val="{&quot;height&quot;:4440,&quot;width&quot;:4440}"/>
</p:tagLst>
</file>

<file path=ppt/tags/tag5.xml><?xml version="1.0" encoding="utf-8"?>
<p:tagLst xmlns:a="http://schemas.openxmlformats.org/drawingml/2006/main" xmlns:r="http://schemas.openxmlformats.org/officeDocument/2006/relationships" xmlns:p="http://schemas.openxmlformats.org/presentationml/2006/main">
  <p:tag name="REFSHAPE" val="673480548"/>
  <p:tag name="KSO_WM_UNIT_PLACING_PICTURE_USER_VIEWPORT" val="{&quot;height&quot;:4440,&quot;width&quot;:4440}"/>
</p:tagLst>
</file>

<file path=ppt/tags/tag6.xml><?xml version="1.0" encoding="utf-8"?>
<p:tagLst xmlns:a="http://schemas.openxmlformats.org/drawingml/2006/main" xmlns:r="http://schemas.openxmlformats.org/officeDocument/2006/relationships" xmlns:p="http://schemas.openxmlformats.org/presentationml/2006/main">
  <p:tag name="REFSHAPE" val="673480548"/>
  <p:tag name="KSO_WM_UNIT_PLACING_PICTURE_USER_VIEWPORT" val="{&quot;height&quot;:4440,&quot;width&quot;:4440}"/>
</p:tagLst>
</file>

<file path=ppt/tags/tag7.xml><?xml version="1.0" encoding="utf-8"?>
<p:tagLst xmlns:a="http://schemas.openxmlformats.org/drawingml/2006/main" xmlns:r="http://schemas.openxmlformats.org/officeDocument/2006/relationships" xmlns:p="http://schemas.openxmlformats.org/presentationml/2006/main">
  <p:tag name="REFSHAPE" val="673480548"/>
  <p:tag name="KSO_WM_UNIT_PLACING_PICTURE_USER_VIEWPORT" val="{&quot;height&quot;:4440,&quot;width&quot;:4440}"/>
</p:tagLst>
</file>

<file path=ppt/tags/tag8.xml><?xml version="1.0" encoding="utf-8"?>
<p:tagLst xmlns:a="http://schemas.openxmlformats.org/drawingml/2006/main" xmlns:r="http://schemas.openxmlformats.org/officeDocument/2006/relationships" xmlns:p="http://schemas.openxmlformats.org/presentationml/2006/main">
  <p:tag name="KSO_WM_UNIT_TABLE_BEAUTIFY" val="smartTable{c49650c9-1147-48db-a8e0-8bedda2ebd88}"/>
</p:tagLst>
</file>

<file path=ppt/tags/tag9.xml><?xml version="1.0" encoding="utf-8"?>
<p:tagLst xmlns:a="http://schemas.openxmlformats.org/drawingml/2006/main" xmlns:r="http://schemas.openxmlformats.org/officeDocument/2006/relationships" xmlns:p="http://schemas.openxmlformats.org/presentationml/2006/main">
  <p:tag name="REFSHAPE" val="673480548"/>
  <p:tag name="KSO_WM_UNIT_PLACING_PICTURE_USER_VIEWPORT" val="{&quot;height&quot;:4440,&quot;width&quot;:4440}"/>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3988</TotalTime>
  <Words>5639</Words>
  <Application>Microsoft Office PowerPoint</Application>
  <PresentationFormat>全屏显示(4:3)</PresentationFormat>
  <Paragraphs>747</Paragraphs>
  <Slides>102</Slides>
  <Notes>100</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102</vt:i4>
      </vt:variant>
    </vt:vector>
  </HeadingPairs>
  <TitlesOfParts>
    <vt:vector size="116" baseType="lpstr">
      <vt:lpstr>Adobe 黑体 Std R</vt:lpstr>
      <vt:lpstr>等线</vt:lpstr>
      <vt:lpstr>等线 Light</vt:lpstr>
      <vt:lpstr>黑体</vt:lpstr>
      <vt:lpstr>华文细黑</vt:lpstr>
      <vt:lpstr>楷体_GB2312</vt:lpstr>
      <vt:lpstr>宋体</vt:lpstr>
      <vt:lpstr>微软雅黑</vt:lpstr>
      <vt:lpstr>Arial</vt:lpstr>
      <vt:lpstr>Calibri</vt:lpstr>
      <vt:lpstr>Times New Roman</vt:lpstr>
      <vt:lpstr>Wingdings</vt:lpstr>
      <vt:lpstr>自定义设计方案</vt:lpstr>
      <vt:lpstr>1_自定义设计方案</vt:lpstr>
      <vt:lpstr>个人简介</vt:lpstr>
      <vt:lpstr>消化系统药物处方审核要点 ——消化系统常见疾病的诊疗进展</vt:lpstr>
      <vt:lpstr>概要</vt:lpstr>
      <vt:lpstr>消化性溃疡(Peptic Ulcer)</vt:lpstr>
      <vt:lpstr>消化性溃疡(Peptic Ulcer)</vt:lpstr>
      <vt:lpstr>概述</vt:lpstr>
      <vt:lpstr>概述</vt:lpstr>
      <vt:lpstr>消化性溃疡(Peptic Ulcer)</vt:lpstr>
      <vt:lpstr>PowerPoint 演示文稿</vt:lpstr>
      <vt:lpstr>PowerPoint 演示文稿</vt:lpstr>
      <vt:lpstr>PowerPoint 演示文稿</vt:lpstr>
      <vt:lpstr>PowerPoint 演示文稿</vt:lpstr>
      <vt:lpstr>PowerPoint 演示文稿</vt:lpstr>
      <vt:lpstr>消化性溃疡(Peptic Ulcer)</vt:lpstr>
      <vt:lpstr>PowerPoint 演示文稿</vt:lpstr>
      <vt:lpstr>PowerPoint 演示文稿</vt:lpstr>
      <vt:lpstr>PowerPoint 演示文稿</vt:lpstr>
      <vt:lpstr>消化性溃疡(Peptic Ulcer)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消化性溃疡(Peptic Ulcer)</vt:lpstr>
      <vt:lpstr>PowerPoint 演示文稿</vt:lpstr>
      <vt:lpstr>PowerPoint 演示文稿</vt:lpstr>
      <vt:lpstr>PowerPoint 演示文稿</vt:lpstr>
      <vt:lpstr>PowerPoint 演示文稿</vt:lpstr>
      <vt:lpstr>PowerPoint 演示文稿</vt:lpstr>
      <vt:lpstr>概要</vt:lpstr>
      <vt:lpstr>胃食管反流病 (Gastro Esophageal Reflux Disease，GERD)</vt:lpstr>
      <vt:lpstr>胃食管反流病 (Gastro Esophageal Reflux Disease，GERD)</vt:lpstr>
      <vt:lpstr>概述</vt:lpstr>
      <vt:lpstr>概述</vt:lpstr>
      <vt:lpstr>概述</vt:lpstr>
      <vt:lpstr>胃食管反流病 (Gastro Esophageal Reflux Disease，GERD)</vt:lpstr>
      <vt:lpstr>病因</vt:lpstr>
      <vt:lpstr>胃食管反流病 (Gastro Esophageal Reflux Disease，GERD)</vt:lpstr>
      <vt:lpstr>诊断方法</vt:lpstr>
      <vt:lpstr>诊断方法</vt:lpstr>
      <vt:lpstr>诊断方法</vt:lpstr>
      <vt:lpstr>胃食管反流病 (Gastro Esophageal Reflux Disease，GERD)</vt:lpstr>
      <vt:lpstr>治疗</vt:lpstr>
      <vt:lpstr>治疗</vt:lpstr>
      <vt:lpstr>治疗</vt:lpstr>
      <vt:lpstr>治疗</vt:lpstr>
      <vt:lpstr>胃食管反流病 (Gastro Esophageal Reflux Disease，GERD)</vt:lpstr>
      <vt:lpstr>病例分享</vt:lpstr>
      <vt:lpstr>病例分享</vt:lpstr>
      <vt:lpstr>病例分享</vt:lpstr>
      <vt:lpstr>病例分享</vt:lpstr>
      <vt:lpstr>概要</vt:lpstr>
      <vt:lpstr>肠易激综合征（Irritable Bowel Syndrome，IBS）</vt:lpstr>
      <vt:lpstr>肠易激综合征（Irritable Bowel Syndrome，IBS）</vt:lpstr>
      <vt:lpstr>概述</vt:lpstr>
      <vt:lpstr>肠易激综合征（Irritable Bowel Syndrome，IBS）</vt:lpstr>
      <vt:lpstr>病因</vt:lpstr>
      <vt:lpstr>病因</vt:lpstr>
      <vt:lpstr>肠易激综合征（Irritable Bowel Syndrome，IBS）</vt:lpstr>
      <vt:lpstr>诊断方法</vt:lpstr>
      <vt:lpstr>肠易激综合征（Irritable Bowel Syndrome，IBS）</vt:lpstr>
      <vt:lpstr>治疗</vt:lpstr>
      <vt:lpstr>治疗</vt:lpstr>
      <vt:lpstr>治疗</vt:lpstr>
      <vt:lpstr>治疗</vt:lpstr>
      <vt:lpstr>治疗</vt:lpstr>
      <vt:lpstr>治疗</vt:lpstr>
      <vt:lpstr>治疗</vt:lpstr>
      <vt:lpstr>治疗</vt:lpstr>
      <vt:lpstr>肠易激综合征（Irritable Bowel Syndrome，IBS）</vt:lpstr>
      <vt:lpstr>病例分享</vt:lpstr>
      <vt:lpstr>病例分享</vt:lpstr>
      <vt:lpstr>病例分享</vt:lpstr>
      <vt:lpstr>病例分享</vt:lpstr>
      <vt:lpstr>病例分享</vt:lpstr>
      <vt:lpstr>病例分享</vt:lpstr>
      <vt:lpstr>概要</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概要</vt:lpstr>
      <vt:lpstr>医师对药师未来的期望</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user</cp:lastModifiedBy>
  <cp:revision>345</cp:revision>
  <dcterms:created xsi:type="dcterms:W3CDTF">2020-05-07T07:54:00Z</dcterms:created>
  <dcterms:modified xsi:type="dcterms:W3CDTF">2021-06-18T07:20:48Z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