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wdp" ContentType="image/vnd.ms-photo"/>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Lst>
  <p:notesMasterIdLst>
    <p:notesMasterId r:id="rId16"/>
  </p:notesMasterIdLst>
  <p:handoutMasterIdLst>
    <p:handoutMasterId r:id="rId79"/>
  </p:handoutMasterIdLst>
  <p:sldIdLst>
    <p:sldId id="260" r:id="rId5"/>
    <p:sldId id="262" r:id="rId6"/>
    <p:sldId id="1169" r:id="rId7"/>
    <p:sldId id="1183" r:id="rId8"/>
    <p:sldId id="1111" r:id="rId9"/>
    <p:sldId id="1112" r:id="rId10"/>
    <p:sldId id="1314" r:id="rId11"/>
    <p:sldId id="1207" r:id="rId12"/>
    <p:sldId id="1184" r:id="rId13"/>
    <p:sldId id="1118" r:id="rId14"/>
    <p:sldId id="1119" r:id="rId15"/>
    <p:sldId id="1120" r:id="rId17"/>
    <p:sldId id="1315" r:id="rId18"/>
    <p:sldId id="1121" r:id="rId19"/>
    <p:sldId id="1185" r:id="rId20"/>
    <p:sldId id="1124" r:id="rId21"/>
    <p:sldId id="1265" r:id="rId22"/>
    <p:sldId id="1266" r:id="rId23"/>
    <p:sldId id="1267" r:id="rId24"/>
    <p:sldId id="1268" r:id="rId25"/>
    <p:sldId id="272" r:id="rId26"/>
    <p:sldId id="1130" r:id="rId27"/>
    <p:sldId id="275" r:id="rId28"/>
    <p:sldId id="1193" r:id="rId29"/>
    <p:sldId id="274" r:id="rId30"/>
    <p:sldId id="304" r:id="rId31"/>
    <p:sldId id="305" r:id="rId32"/>
    <p:sldId id="276" r:id="rId33"/>
    <p:sldId id="306" r:id="rId34"/>
    <p:sldId id="277" r:id="rId35"/>
    <p:sldId id="309" r:id="rId36"/>
    <p:sldId id="1316" r:id="rId37"/>
    <p:sldId id="1317" r:id="rId38"/>
    <p:sldId id="271" r:id="rId39"/>
    <p:sldId id="1186" r:id="rId40"/>
    <p:sldId id="1132" r:id="rId41"/>
    <p:sldId id="1133" r:id="rId42"/>
    <p:sldId id="1318" r:id="rId43"/>
    <p:sldId id="1196" r:id="rId44"/>
    <p:sldId id="1187" r:id="rId45"/>
    <p:sldId id="1140" r:id="rId46"/>
    <p:sldId id="1141" r:id="rId47"/>
    <p:sldId id="1142" r:id="rId48"/>
    <p:sldId id="1319" r:id="rId49"/>
    <p:sldId id="1197" r:id="rId50"/>
    <p:sldId id="1188" r:id="rId51"/>
    <p:sldId id="1144" r:id="rId52"/>
    <p:sldId id="1199" r:id="rId53"/>
    <p:sldId id="1145" r:id="rId54"/>
    <p:sldId id="1320" r:id="rId55"/>
    <p:sldId id="1181" r:id="rId56"/>
    <p:sldId id="1189" r:id="rId57"/>
    <p:sldId id="1110" r:id="rId58"/>
    <p:sldId id="1151" r:id="rId59"/>
    <p:sldId id="1200" r:id="rId60"/>
    <p:sldId id="1202" r:id="rId61"/>
    <p:sldId id="1152" r:id="rId62"/>
    <p:sldId id="1321" r:id="rId63"/>
    <p:sldId id="1190" r:id="rId64"/>
    <p:sldId id="1154" r:id="rId65"/>
    <p:sldId id="283" r:id="rId66"/>
    <p:sldId id="1203" r:id="rId67"/>
    <p:sldId id="1322" r:id="rId68"/>
    <p:sldId id="1204" r:id="rId69"/>
    <p:sldId id="1191" r:id="rId70"/>
    <p:sldId id="1156" r:id="rId71"/>
    <p:sldId id="1163" r:id="rId72"/>
    <p:sldId id="1206" r:id="rId73"/>
    <p:sldId id="1164" r:id="rId74"/>
    <p:sldId id="1205" r:id="rId75"/>
    <p:sldId id="1192" r:id="rId76"/>
    <p:sldId id="1380" r:id="rId77"/>
    <p:sldId id="1180" r:id="rId7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24D45CCB-0349-404A-8366-56573B08BD8E}">
          <p14:sldIdLst>
            <p14:sldId id="260"/>
            <p14:sldId id="262"/>
            <p14:sldId id="1169"/>
            <p14:sldId id="1183"/>
            <p14:sldId id="1111"/>
            <p14:sldId id="1112"/>
            <p14:sldId id="1314"/>
            <p14:sldId id="1207"/>
            <p14:sldId id="1184"/>
            <p14:sldId id="1118"/>
            <p14:sldId id="1119"/>
            <p14:sldId id="1120"/>
            <p14:sldId id="1315"/>
            <p14:sldId id="1121"/>
            <p14:sldId id="1185"/>
            <p14:sldId id="1124"/>
            <p14:sldId id="1265"/>
            <p14:sldId id="1266"/>
            <p14:sldId id="1267"/>
            <p14:sldId id="1268"/>
            <p14:sldId id="272"/>
            <p14:sldId id="1130"/>
            <p14:sldId id="275"/>
            <p14:sldId id="1193"/>
            <p14:sldId id="274"/>
            <p14:sldId id="304"/>
            <p14:sldId id="305"/>
            <p14:sldId id="276"/>
            <p14:sldId id="306"/>
            <p14:sldId id="277"/>
            <p14:sldId id="309"/>
            <p14:sldId id="1316"/>
            <p14:sldId id="1317"/>
            <p14:sldId id="271"/>
            <p14:sldId id="1186"/>
            <p14:sldId id="1132"/>
            <p14:sldId id="1133"/>
            <p14:sldId id="1318"/>
            <p14:sldId id="1196"/>
            <p14:sldId id="1187"/>
            <p14:sldId id="1140"/>
            <p14:sldId id="1141"/>
            <p14:sldId id="1142"/>
            <p14:sldId id="1319"/>
            <p14:sldId id="1197"/>
            <p14:sldId id="1188"/>
            <p14:sldId id="1144"/>
            <p14:sldId id="1199"/>
            <p14:sldId id="1145"/>
            <p14:sldId id="1320"/>
            <p14:sldId id="1181"/>
            <p14:sldId id="1189"/>
            <p14:sldId id="1110"/>
            <p14:sldId id="1151"/>
            <p14:sldId id="1200"/>
            <p14:sldId id="1202"/>
            <p14:sldId id="1152"/>
            <p14:sldId id="1321"/>
            <p14:sldId id="1190"/>
            <p14:sldId id="1154"/>
            <p14:sldId id="283"/>
            <p14:sldId id="1203"/>
            <p14:sldId id="1322"/>
            <p14:sldId id="1204"/>
            <p14:sldId id="1191"/>
            <p14:sldId id="1156"/>
            <p14:sldId id="1163"/>
            <p14:sldId id="1206"/>
            <p14:sldId id="1164"/>
            <p14:sldId id="1205"/>
            <p14:sldId id="1192"/>
            <p14:sldId id="1380"/>
            <p14:sldId id="118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3DCE5"/>
    <a:srgbClr val="080808"/>
    <a:srgbClr val="375FB9"/>
    <a:srgbClr val="44AE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0" d="100"/>
          <a:sy n="100" d="100"/>
        </p:scale>
        <p:origin x="-294" y="-96"/>
      </p:cViewPr>
      <p:guideLst>
        <p:guide orient="horz" pos="2160"/>
        <p:guide pos="2886"/>
      </p:guideLst>
    </p:cSldViewPr>
  </p:slideViewPr>
  <p:notesTextViewPr>
    <p:cViewPr>
      <p:scale>
        <a:sx n="100" d="100"/>
        <a:sy n="100" d="100"/>
      </p:scale>
      <p:origin x="0" y="0"/>
    </p:cViewPr>
  </p:notesTextViewPr>
  <p:sorterViewPr>
    <p:cViewPr>
      <p:scale>
        <a:sx n="100" d="100"/>
        <a:sy n="100" d="100"/>
      </p:scale>
      <p:origin x="0" y="5912"/>
    </p:cViewPr>
  </p:sorterViewPr>
  <p:notesViewPr>
    <p:cSldViewPr>
      <p:cViewPr varScale="1">
        <p:scale>
          <a:sx n="54" d="100"/>
          <a:sy n="54" d="100"/>
        </p:scale>
        <p:origin x="-2910" y="-90"/>
      </p:cViewPr>
      <p:guideLst>
        <p:guide orient="horz" pos="2880"/>
        <p:guide pos="2164"/>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2" Type="http://schemas.openxmlformats.org/officeDocument/2006/relationships/tableStyles" Target="tableStyles.xml"/><Relationship Id="rId81" Type="http://schemas.openxmlformats.org/officeDocument/2006/relationships/viewProps" Target="viewProps.xml"/><Relationship Id="rId80" Type="http://schemas.openxmlformats.org/officeDocument/2006/relationships/presProps" Target="presProps.xml"/><Relationship Id="rId8" Type="http://schemas.openxmlformats.org/officeDocument/2006/relationships/slide" Target="slides/slide4.xml"/><Relationship Id="rId79" Type="http://schemas.openxmlformats.org/officeDocument/2006/relationships/handoutMaster" Target="handoutMasters/handoutMaster1.xml"/><Relationship Id="rId78" Type="http://schemas.openxmlformats.org/officeDocument/2006/relationships/slide" Target="slides/slide73.xml"/><Relationship Id="rId77" Type="http://schemas.openxmlformats.org/officeDocument/2006/relationships/slide" Target="slides/slide72.xml"/><Relationship Id="rId76" Type="http://schemas.openxmlformats.org/officeDocument/2006/relationships/slide" Target="slides/slide71.xml"/><Relationship Id="rId75" Type="http://schemas.openxmlformats.org/officeDocument/2006/relationships/slide" Target="slides/slide70.xml"/><Relationship Id="rId74" Type="http://schemas.openxmlformats.org/officeDocument/2006/relationships/slide" Target="slides/slide69.xml"/><Relationship Id="rId73" Type="http://schemas.openxmlformats.org/officeDocument/2006/relationships/slide" Target="slides/slide68.xml"/><Relationship Id="rId72" Type="http://schemas.openxmlformats.org/officeDocument/2006/relationships/slide" Target="slides/slide67.xml"/><Relationship Id="rId71" Type="http://schemas.openxmlformats.org/officeDocument/2006/relationships/slide" Target="slides/slide66.xml"/><Relationship Id="rId70" Type="http://schemas.openxmlformats.org/officeDocument/2006/relationships/slide" Target="slides/slide65.xml"/><Relationship Id="rId7" Type="http://schemas.openxmlformats.org/officeDocument/2006/relationships/slide" Target="slides/slide3.xml"/><Relationship Id="rId69" Type="http://schemas.openxmlformats.org/officeDocument/2006/relationships/slide" Target="slides/slide64.xml"/><Relationship Id="rId68" Type="http://schemas.openxmlformats.org/officeDocument/2006/relationships/slide" Target="slides/slide63.xml"/><Relationship Id="rId67" Type="http://schemas.openxmlformats.org/officeDocument/2006/relationships/slide" Target="slides/slide62.xml"/><Relationship Id="rId66" Type="http://schemas.openxmlformats.org/officeDocument/2006/relationships/slide" Target="slides/slide61.xml"/><Relationship Id="rId65" Type="http://schemas.openxmlformats.org/officeDocument/2006/relationships/slide" Target="slides/slide60.xml"/><Relationship Id="rId64" Type="http://schemas.openxmlformats.org/officeDocument/2006/relationships/slide" Target="slides/slide59.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slide" Target="slides/slide2.xml"/><Relationship Id="rId59" Type="http://schemas.openxmlformats.org/officeDocument/2006/relationships/slide" Target="slides/slide54.xml"/><Relationship Id="rId58" Type="http://schemas.openxmlformats.org/officeDocument/2006/relationships/slide" Target="slides/slide53.xml"/><Relationship Id="rId57" Type="http://schemas.openxmlformats.org/officeDocument/2006/relationships/slide" Target="slides/slide52.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notesMaster" Target="notesMasters/notesMaster1.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baike.so.com/doc/4332872-4537611.html" TargetMode="External"/><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baike.so.com/doc/4332872-4537611.html" TargetMode="External"/><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dirty="0">
                <a:solidFill>
                  <a:schemeClr val="tx1"/>
                </a:solidFill>
                <a:effectLst/>
                <a:latin typeface="+mn-lt"/>
                <a:ea typeface="+mn-ea"/>
                <a:cs typeface="+mn-cs"/>
                <a:hlinkClick r:id="rId3"/>
              </a:rPr>
              <a:t>多非利特</a:t>
            </a:r>
            <a:r>
              <a:rPr lang="zh-CN" altLang="en-US" sz="1200" b="0" i="0" kern="1200" dirty="0">
                <a:solidFill>
                  <a:schemeClr val="tx1"/>
                </a:solidFill>
                <a:effectLst/>
                <a:latin typeface="+mn-lt"/>
                <a:ea typeface="+mn-ea"/>
                <a:cs typeface="+mn-cs"/>
              </a:rPr>
              <a:t>是一个新型的第</a:t>
            </a:r>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类抗心律失常药物，主要用于心房颤动、心房扑动的治疗，</a:t>
            </a:r>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dirty="0">
                <a:solidFill>
                  <a:schemeClr val="tx1"/>
                </a:solidFill>
                <a:effectLst/>
                <a:latin typeface="+mn-lt"/>
                <a:ea typeface="+mn-ea"/>
                <a:cs typeface="+mn-cs"/>
                <a:hlinkClick r:id="rId3"/>
              </a:rPr>
              <a:t>多非利特</a:t>
            </a:r>
            <a:r>
              <a:rPr lang="zh-CN" altLang="en-US" sz="1200" b="0" i="0" kern="1200" dirty="0">
                <a:solidFill>
                  <a:schemeClr val="tx1"/>
                </a:solidFill>
                <a:effectLst/>
                <a:latin typeface="+mn-lt"/>
                <a:ea typeface="+mn-ea"/>
                <a:cs typeface="+mn-cs"/>
              </a:rPr>
              <a:t>是一个新型的第</a:t>
            </a:r>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类抗心律失常药物，主要用于心房颤动、心房扑动的治疗，</a:t>
            </a:r>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恩替卡韦、替诺福韦、阿德福韦酯、替比夫定</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联苯双酯，因降低</a:t>
            </a:r>
            <a:r>
              <a:rPr lang="en-US" altLang="zh-CN" dirty="0"/>
              <a:t>ALT</a:t>
            </a:r>
            <a:r>
              <a:rPr lang="zh-CN" altLang="en-US" dirty="0"/>
              <a:t>作用肯定而对</a:t>
            </a:r>
            <a:r>
              <a:rPr lang="en-US" altLang="zh-CN" dirty="0"/>
              <a:t>AST</a:t>
            </a:r>
            <a:r>
              <a:rPr lang="zh-CN" altLang="en-US" dirty="0"/>
              <a:t>作用不明显，有专家认为降酶为中和血清中</a:t>
            </a:r>
            <a:r>
              <a:rPr lang="en-US" altLang="zh-CN" dirty="0"/>
              <a:t>ALT</a:t>
            </a:r>
            <a:r>
              <a:rPr lang="zh-CN" altLang="en-US" dirty="0"/>
              <a:t>，无保肝作用，不建议常规应用。</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联苯双酯，因降低</a:t>
            </a:r>
            <a:r>
              <a:rPr lang="en-US" altLang="zh-CN" dirty="0"/>
              <a:t>ALT</a:t>
            </a:r>
            <a:r>
              <a:rPr lang="zh-CN" altLang="en-US" dirty="0"/>
              <a:t>作用肯定而对</a:t>
            </a:r>
            <a:r>
              <a:rPr lang="en-US" altLang="zh-CN" dirty="0"/>
              <a:t>AST</a:t>
            </a:r>
            <a:r>
              <a:rPr lang="zh-CN" altLang="en-US" dirty="0"/>
              <a:t>作用不明显，有专家认为降酶为中和血清中</a:t>
            </a:r>
            <a:r>
              <a:rPr lang="en-US" altLang="zh-CN" dirty="0"/>
              <a:t>ALT</a:t>
            </a:r>
            <a:r>
              <a:rPr lang="zh-CN" altLang="en-US" dirty="0"/>
              <a:t>，无保肝作用，不建议常规应用。</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联苯双酯，因降低</a:t>
            </a:r>
            <a:r>
              <a:rPr lang="en-US" altLang="zh-CN" dirty="0"/>
              <a:t>ALT</a:t>
            </a:r>
            <a:r>
              <a:rPr lang="zh-CN" altLang="en-US" dirty="0"/>
              <a:t>作用肯定而对</a:t>
            </a:r>
            <a:r>
              <a:rPr lang="en-US" altLang="zh-CN" dirty="0"/>
              <a:t>AST</a:t>
            </a:r>
            <a:r>
              <a:rPr lang="zh-CN" altLang="en-US" dirty="0"/>
              <a:t>作用不明显，有专家认为降酶为中和血清中</a:t>
            </a:r>
            <a:r>
              <a:rPr lang="en-US" altLang="zh-CN" dirty="0"/>
              <a:t>ALT</a:t>
            </a:r>
            <a:r>
              <a:rPr lang="zh-CN" altLang="en-US" dirty="0"/>
              <a:t>，无保肝作用，不建议常规应用。</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image" Target="../media/image3.emf"/><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image" Target="../media/image3.emf"/><Relationship Id="rId3" Type="http://schemas.openxmlformats.org/officeDocument/2006/relationships/oleObject" Target="../embeddings/oleObject2.bin"/><Relationship Id="rId2" Type="http://schemas.openxmlformats.org/officeDocument/2006/relationships/tags" Target="../tags/tag2.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2119"/>
          <a:ext cx="1587" cy="2116"/>
        </p:xfrm>
        <a:graphic>
          <a:graphicData uri="http://schemas.openxmlformats.org/presentationml/2006/ole">
            <mc:AlternateContent xmlns:mc="http://schemas.openxmlformats.org/markup-compatibility/2006">
              <mc:Choice xmlns:v="urn:schemas-microsoft-com:vml" Requires="v">
                <p:oleObj spid="_x0000_s1025" name="think-cell Slide" r:id="rId3" imgW="7620" imgH="7620" progId="">
                  <p:embed/>
                </p:oleObj>
              </mc:Choice>
              <mc:Fallback>
                <p:oleObj name="think-cell Slide" r:id="rId3" imgW="7620" imgH="7620" progId="">
                  <p:embed/>
                  <p:pic>
                    <p:nvPicPr>
                      <p:cNvPr id="0" name="图片 1024"/>
                      <p:cNvPicPr>
                        <a:picLocks noChangeAspect="1"/>
                      </p:cNvPicPr>
                      <p:nvPr/>
                    </p:nvPicPr>
                    <p:blipFill>
                      <a:blip r:embed="rId4"/>
                      <a:stretch>
                        <a:fillRect/>
                      </a:stretch>
                    </p:blipFill>
                    <p:spPr>
                      <a:xfrm>
                        <a:off x="1588" y="2119"/>
                        <a:ext cx="1587" cy="2116"/>
                      </a:xfrm>
                      <a:prstGeom prst="rect">
                        <a:avLst/>
                      </a:prstGeom>
                      <a:noFill/>
                      <a:ln w="9525">
                        <a:noFill/>
                      </a:ln>
                    </p:spPr>
                  </p:pic>
                </p:oleObj>
              </mc:Fallback>
            </mc:AlternateContent>
          </a:graphicData>
        </a:graphic>
      </p:graphicFrame>
      <p:sp>
        <p:nvSpPr>
          <p:cNvPr id="15" name="Title 8"/>
          <p:cNvSpPr>
            <a:spLocks noGrp="1"/>
          </p:cNvSpPr>
          <p:nvPr>
            <p:ph type="title" hasCustomPrompt="1"/>
          </p:nvPr>
        </p:nvSpPr>
        <p:spPr>
          <a:xfrm>
            <a:off x="237601" y="192000"/>
            <a:ext cx="8280000" cy="672000"/>
          </a:xfrm>
          <a:prstGeom prst="rect">
            <a:avLst/>
          </a:prstGeom>
        </p:spPr>
        <p:txBody>
          <a:bodyPr vert="horz" lIns="86411" tIns="43205" rIns="86411" bIns="43205"/>
          <a:lstStyle>
            <a:lvl1pPr algn="l">
              <a:lnSpc>
                <a:spcPct val="100000"/>
              </a:lnSpc>
              <a:defRPr sz="3000" b="1" baseline="0">
                <a:solidFill>
                  <a:schemeClr val="tx2"/>
                </a:solidFill>
                <a:latin typeface="Arial" panose="020B0604020202020204" pitchFamily="34" charset="0"/>
                <a:cs typeface="Arial" panose="020B0604020202020204" pitchFamily="34" charset="0"/>
              </a:defRPr>
            </a:lvl1pPr>
          </a:lstStyle>
          <a:p>
            <a:r>
              <a:rPr lang="en-GB" noProof="0" dirty="0"/>
              <a:t>Click to add title</a:t>
            </a:r>
            <a:endParaRPr lang="en-GB" noProof="0" dirty="0"/>
          </a:p>
        </p:txBody>
      </p:sp>
      <p:sp>
        <p:nvSpPr>
          <p:cNvPr id="6" name="Text Placeholder 3"/>
          <p:cNvSpPr>
            <a:spLocks noGrp="1"/>
          </p:cNvSpPr>
          <p:nvPr>
            <p:ph type="body" sz="quarter" idx="11" hasCustomPrompt="1"/>
          </p:nvPr>
        </p:nvSpPr>
        <p:spPr>
          <a:xfrm>
            <a:off x="237062" y="1552685"/>
            <a:ext cx="7023713" cy="4229521"/>
          </a:xfrm>
          <a:prstGeom prst="rect">
            <a:avLst/>
          </a:prstGeom>
        </p:spPr>
        <p:txBody>
          <a:bodyPr vert="horz" lIns="86411" tIns="43205" rIns="86411" bIns="43205"/>
          <a:lstStyle>
            <a:lvl1pPr marL="0" indent="0">
              <a:spcBef>
                <a:spcPts val="0"/>
              </a:spcBef>
              <a:buNone/>
              <a:defRPr sz="3000" baseline="0">
                <a:solidFill>
                  <a:schemeClr val="tx1"/>
                </a:solidFill>
                <a:latin typeface="Arial" panose="020B0604020202020204" pitchFamily="34" charset="0"/>
                <a:cs typeface="Arial" panose="020B0604020202020204" pitchFamily="34" charset="0"/>
              </a:defRPr>
            </a:lvl1pPr>
            <a:lvl2pPr marL="575945" indent="0">
              <a:buNone/>
              <a:defRPr sz="3000"/>
            </a:lvl2pPr>
            <a:lvl3pPr marL="1151890" indent="0">
              <a:buNone/>
              <a:defRPr sz="3000"/>
            </a:lvl3pPr>
            <a:lvl4pPr marL="1728470" indent="0">
              <a:buNone/>
              <a:defRPr sz="3000"/>
            </a:lvl4pPr>
            <a:lvl5pPr marL="2304415" indent="0">
              <a:buNone/>
              <a:defRPr sz="3000"/>
            </a:lvl5pPr>
          </a:lstStyle>
          <a:p>
            <a:pPr lvl="0"/>
            <a:r>
              <a:rPr lang="en-GB" noProof="0" dirty="0"/>
              <a:t>Click to add introduction text</a:t>
            </a:r>
            <a:endParaRPr lang="en-GB" noProof="0" dirty="0"/>
          </a:p>
        </p:txBody>
      </p:sp>
      <p:sp>
        <p:nvSpPr>
          <p:cNvPr id="7" name="Slide Number Placeholder 5"/>
          <p:cNvSpPr>
            <a:spLocks noGrp="1"/>
          </p:cNvSpPr>
          <p:nvPr>
            <p:ph type="sldNum" sz="quarter" idx="4"/>
          </p:nvPr>
        </p:nvSpPr>
        <p:spPr>
          <a:xfrm>
            <a:off x="318375" y="6462339"/>
            <a:ext cx="396000" cy="216000"/>
          </a:xfrm>
          <a:prstGeom prst="rect">
            <a:avLst/>
          </a:prstGeom>
        </p:spPr>
        <p:txBody>
          <a:bodyPr vert="horz" lIns="0" tIns="0" rIns="0" bIns="0" rtlCol="0" anchor="t" anchorCtr="0"/>
          <a:lstStyle>
            <a:lvl1pPr algn="l">
              <a:defRPr sz="1000" b="1">
                <a:solidFill>
                  <a:schemeClr val="tx1"/>
                </a:solidFill>
                <a:latin typeface="Arial" panose="020B0604020202020204" pitchFamily="34" charset="0"/>
                <a:cs typeface="Arial" panose="020B0604020202020204" pitchFamily="34" charset="0"/>
              </a:defRPr>
            </a:lvl1pPr>
          </a:lstStyle>
          <a:p>
            <a:fld id="{3C4F54F3-C349-4609-AFEE-01462D5C7942}" type="slidenum">
              <a:rPr lang="en-GB" smtClean="0"/>
            </a:fld>
            <a:endParaRPr lang="en-GB"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2119"/>
          <a:ext cx="1587" cy="2116"/>
        </p:xfrm>
        <a:graphic>
          <a:graphicData uri="http://schemas.openxmlformats.org/presentationml/2006/ole">
            <mc:AlternateContent xmlns:mc="http://schemas.openxmlformats.org/markup-compatibility/2006">
              <mc:Choice xmlns:v="urn:schemas-microsoft-com:vml" Requires="v">
                <p:oleObj spid="_x0000_s1025" name="think-cell Slide" r:id="rId3" imgW="7620" imgH="7620" progId="">
                  <p:embed/>
                </p:oleObj>
              </mc:Choice>
              <mc:Fallback>
                <p:oleObj name="think-cell Slide" r:id="rId3" imgW="7620" imgH="7620" progId="">
                  <p:embed/>
                  <p:pic>
                    <p:nvPicPr>
                      <p:cNvPr id="0" name="图片 1024"/>
                      <p:cNvPicPr>
                        <a:picLocks noChangeAspect="1"/>
                      </p:cNvPicPr>
                      <p:nvPr/>
                    </p:nvPicPr>
                    <p:blipFill>
                      <a:blip r:embed="rId4"/>
                      <a:stretch>
                        <a:fillRect/>
                      </a:stretch>
                    </p:blipFill>
                    <p:spPr>
                      <a:xfrm>
                        <a:off x="1588" y="2119"/>
                        <a:ext cx="1587" cy="2116"/>
                      </a:xfrm>
                      <a:prstGeom prst="rect">
                        <a:avLst/>
                      </a:prstGeom>
                      <a:noFill/>
                      <a:ln w="9525">
                        <a:noFill/>
                      </a:ln>
                    </p:spPr>
                  </p:pic>
                </p:oleObj>
              </mc:Fallback>
            </mc:AlternateContent>
          </a:graphicData>
        </a:graphic>
      </p:graphicFrame>
      <p:sp>
        <p:nvSpPr>
          <p:cNvPr id="15" name="Title 8"/>
          <p:cNvSpPr>
            <a:spLocks noGrp="1"/>
          </p:cNvSpPr>
          <p:nvPr>
            <p:ph type="title" hasCustomPrompt="1"/>
          </p:nvPr>
        </p:nvSpPr>
        <p:spPr>
          <a:xfrm>
            <a:off x="237601" y="192000"/>
            <a:ext cx="8280000" cy="672000"/>
          </a:xfrm>
          <a:prstGeom prst="rect">
            <a:avLst/>
          </a:prstGeom>
        </p:spPr>
        <p:txBody>
          <a:bodyPr vert="horz" lIns="86411" tIns="43205" rIns="86411" bIns="43205"/>
          <a:lstStyle>
            <a:lvl1pPr algn="l">
              <a:lnSpc>
                <a:spcPct val="100000"/>
              </a:lnSpc>
              <a:defRPr sz="3000" b="1" baseline="0">
                <a:solidFill>
                  <a:schemeClr val="tx2"/>
                </a:solidFill>
                <a:latin typeface="Arial" panose="020B0604020202020204" pitchFamily="34" charset="0"/>
                <a:cs typeface="Arial" panose="020B0604020202020204" pitchFamily="34" charset="0"/>
              </a:defRPr>
            </a:lvl1pPr>
          </a:lstStyle>
          <a:p>
            <a:r>
              <a:rPr lang="en-GB" noProof="0" dirty="0"/>
              <a:t>Click to add title</a:t>
            </a:r>
            <a:endParaRPr lang="en-GB" noProof="0" dirty="0"/>
          </a:p>
        </p:txBody>
      </p:sp>
      <p:sp>
        <p:nvSpPr>
          <p:cNvPr id="6" name="Text Placeholder 3"/>
          <p:cNvSpPr>
            <a:spLocks noGrp="1"/>
          </p:cNvSpPr>
          <p:nvPr>
            <p:ph type="body" sz="quarter" idx="11" hasCustomPrompt="1"/>
          </p:nvPr>
        </p:nvSpPr>
        <p:spPr>
          <a:xfrm>
            <a:off x="237062" y="1552685"/>
            <a:ext cx="7023713" cy="4229521"/>
          </a:xfrm>
          <a:prstGeom prst="rect">
            <a:avLst/>
          </a:prstGeom>
        </p:spPr>
        <p:txBody>
          <a:bodyPr vert="horz" lIns="86411" tIns="43205" rIns="86411" bIns="43205"/>
          <a:lstStyle>
            <a:lvl1pPr marL="0" indent="0">
              <a:spcBef>
                <a:spcPts val="0"/>
              </a:spcBef>
              <a:buNone/>
              <a:defRPr sz="3000" baseline="0">
                <a:solidFill>
                  <a:schemeClr val="tx1"/>
                </a:solidFill>
                <a:latin typeface="Arial" panose="020B0604020202020204" pitchFamily="34" charset="0"/>
                <a:cs typeface="Arial" panose="020B0604020202020204" pitchFamily="34" charset="0"/>
              </a:defRPr>
            </a:lvl1pPr>
            <a:lvl2pPr marL="575945" indent="0">
              <a:buNone/>
              <a:defRPr sz="3000"/>
            </a:lvl2pPr>
            <a:lvl3pPr marL="1151890" indent="0">
              <a:buNone/>
              <a:defRPr sz="3000"/>
            </a:lvl3pPr>
            <a:lvl4pPr marL="1728470" indent="0">
              <a:buNone/>
              <a:defRPr sz="3000"/>
            </a:lvl4pPr>
            <a:lvl5pPr marL="2304415" indent="0">
              <a:buNone/>
              <a:defRPr sz="3000"/>
            </a:lvl5pPr>
          </a:lstStyle>
          <a:p>
            <a:pPr lvl="0"/>
            <a:r>
              <a:rPr lang="en-GB" noProof="0" dirty="0"/>
              <a:t>Click to add introduction text</a:t>
            </a:r>
            <a:endParaRPr lang="en-GB" noProof="0" dirty="0"/>
          </a:p>
        </p:txBody>
      </p:sp>
      <p:sp>
        <p:nvSpPr>
          <p:cNvPr id="7" name="Slide Number Placeholder 5"/>
          <p:cNvSpPr>
            <a:spLocks noGrp="1"/>
          </p:cNvSpPr>
          <p:nvPr>
            <p:ph type="sldNum" sz="quarter" idx="4"/>
          </p:nvPr>
        </p:nvSpPr>
        <p:spPr>
          <a:xfrm>
            <a:off x="318375" y="6462339"/>
            <a:ext cx="396000" cy="216000"/>
          </a:xfrm>
          <a:prstGeom prst="rect">
            <a:avLst/>
          </a:prstGeom>
        </p:spPr>
        <p:txBody>
          <a:bodyPr vert="horz" lIns="0" tIns="0" rIns="0" bIns="0" rtlCol="0" anchor="t" anchorCtr="0"/>
          <a:lstStyle>
            <a:lvl1pPr algn="l">
              <a:defRPr sz="1000" b="1">
                <a:solidFill>
                  <a:schemeClr val="tx1"/>
                </a:solidFill>
                <a:latin typeface="Arial" panose="020B0604020202020204" pitchFamily="34" charset="0"/>
                <a:cs typeface="Arial" panose="020B0604020202020204" pitchFamily="34" charset="0"/>
              </a:defRPr>
            </a:lvl1pPr>
          </a:lstStyle>
          <a:p>
            <a:fld id="{3C4F54F3-C349-4609-AFEE-01462D5C7942}" type="slidenum">
              <a:rPr lang="en-GB" smtClean="0"/>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slideLayout" Target="../slideLayouts/slideLayout35.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个人简介</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3275856" y="1124744"/>
            <a:ext cx="5472608" cy="5328592"/>
          </a:xfrm>
        </p:spPr>
        <p:txBody>
          <a:bodyPr>
            <a:noAutofit/>
          </a:bodyPr>
          <a:lstStyle/>
          <a:p>
            <a:pPr>
              <a:lnSpc>
                <a:spcPct val="100000"/>
              </a:lnSpc>
            </a:pPr>
            <a:r>
              <a:rPr lang="zh-CN" altLang="en-US" sz="2000" dirty="0">
                <a:latin typeface="微软雅黑" panose="020B0503020204020204" pitchFamily="34" charset="-122"/>
                <a:ea typeface="微软雅黑" panose="020B0503020204020204" pitchFamily="34" charset="-122"/>
              </a:rPr>
              <a:t>基本情况：</a:t>
            </a:r>
            <a:r>
              <a:rPr lang="zh-CN" altLang="zh-CN" sz="2000" dirty="0">
                <a:latin typeface="微软雅黑" panose="020B0503020204020204" pitchFamily="34" charset="-122"/>
                <a:ea typeface="微软雅黑" panose="020B0503020204020204" pitchFamily="34" charset="-122"/>
              </a:rPr>
              <a:t>毕业于北京大学药学院，</a:t>
            </a:r>
            <a:r>
              <a:rPr lang="zh-CN" altLang="en-US" sz="2000" dirty="0">
                <a:latin typeface="微软雅黑" panose="020B0503020204020204" pitchFamily="34" charset="-122"/>
                <a:ea typeface="微软雅黑" panose="020B0503020204020204" pitchFamily="34" charset="-122"/>
              </a:rPr>
              <a:t>在宣武医院从事药学</a:t>
            </a:r>
            <a:r>
              <a:rPr lang="zh-CN" altLang="zh-CN" sz="2000" dirty="0">
                <a:latin typeface="微软雅黑" panose="020B0503020204020204" pitchFamily="34" charset="-122"/>
                <a:ea typeface="微软雅黑" panose="020B0503020204020204" pitchFamily="34" charset="-122"/>
              </a:rPr>
              <a:t>工作</a:t>
            </a:r>
            <a:r>
              <a:rPr lang="en-US" altLang="zh-CN" sz="2000" dirty="0">
                <a:latin typeface="微软雅黑" panose="020B0503020204020204" pitchFamily="34" charset="-122"/>
                <a:ea typeface="微软雅黑" panose="020B0503020204020204" pitchFamily="34" charset="-122"/>
              </a:rPr>
              <a:t>30</a:t>
            </a:r>
            <a:r>
              <a:rPr lang="zh-CN" altLang="zh-CN" sz="2000" dirty="0">
                <a:latin typeface="微软雅黑" panose="020B0503020204020204" pitchFamily="34" charset="-122"/>
                <a:ea typeface="微软雅黑" panose="020B0503020204020204" pitchFamily="34" charset="-122"/>
              </a:rPr>
              <a:t>年</a:t>
            </a:r>
            <a:r>
              <a:rPr lang="zh-CN" altLang="en-US"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sym typeface="+mn-ea"/>
              </a:rPr>
              <a:t>首都医科大学讲师，</a:t>
            </a:r>
            <a:r>
              <a:rPr lang="zh-CN" altLang="en-US" sz="2000" dirty="0">
                <a:latin typeface="微软雅黑" panose="020B0503020204020204" pitchFamily="34" charset="-122"/>
                <a:ea typeface="微软雅黑" panose="020B0503020204020204" pitchFamily="34" charset="-122"/>
              </a:rPr>
              <a:t>近</a:t>
            </a:r>
            <a:r>
              <a:rPr lang="en-US" altLang="zh-CN" sz="2000" dirty="0">
                <a:latin typeface="微软雅黑" panose="020B0503020204020204" pitchFamily="34" charset="-122"/>
                <a:ea typeface="微软雅黑" panose="020B0503020204020204" pitchFamily="34" charset="-122"/>
              </a:rPr>
              <a:t>10</a:t>
            </a:r>
            <a:r>
              <a:rPr lang="zh-CN" altLang="en-US" sz="2000" dirty="0">
                <a:latin typeface="微软雅黑" panose="020B0503020204020204" pitchFamily="34" charset="-122"/>
                <a:ea typeface="微软雅黑" panose="020B0503020204020204" pitchFamily="34" charset="-122"/>
              </a:rPr>
              <a:t>年专职做用药咨询、药学门诊等。</a:t>
            </a:r>
            <a:endParaRPr lang="en-US" altLang="zh-CN" sz="2000" dirty="0">
              <a:latin typeface="微软雅黑" panose="020B0503020204020204" pitchFamily="34" charset="-122"/>
              <a:ea typeface="微软雅黑" panose="020B0503020204020204" pitchFamily="34" charset="-122"/>
            </a:endParaRPr>
          </a:p>
          <a:p>
            <a:pPr marL="0" indent="0">
              <a:lnSpc>
                <a:spcPct val="100000"/>
              </a:lnSpc>
              <a:buNone/>
            </a:pPr>
            <a:r>
              <a:rPr lang="en-US" altLang="zh-CN" sz="2000" dirty="0">
                <a:latin typeface="微软雅黑" panose="020B0503020204020204" pitchFamily="34" charset="-122"/>
                <a:ea typeface="微软雅黑" panose="020B0503020204020204" pitchFamily="34" charset="-122"/>
              </a:rPr>
              <a:t>     </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研究方向</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用药咨询、药物治疗管理、科普（公众号：王海莲药师的咨询干货）</a:t>
            </a:r>
            <a:endParaRPr lang="en-US" altLang="zh-CN" sz="2000" dirty="0">
              <a:latin typeface="微软雅黑" panose="020B0503020204020204" pitchFamily="34" charset="-122"/>
              <a:ea typeface="微软雅黑" panose="020B0503020204020204" pitchFamily="34" charset="-122"/>
            </a:endParaRPr>
          </a:p>
          <a:p>
            <a:pPr>
              <a:lnSpc>
                <a:spcPct val="100000"/>
              </a:lnSpc>
            </a:pP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学术成就</a:t>
            </a:r>
            <a:r>
              <a:rPr lang="en-US" altLang="zh-CN" sz="2000" dirty="0">
                <a:latin typeface="微软雅黑" panose="020B0503020204020204" pitchFamily="34" charset="-122"/>
                <a:ea typeface="微软雅黑" panose="020B0503020204020204" pitchFamily="34" charset="-122"/>
              </a:rPr>
              <a:t>: 2017</a:t>
            </a:r>
            <a:r>
              <a:rPr lang="zh-CN" altLang="zh-CN" sz="2000" dirty="0">
                <a:latin typeface="微软雅黑" panose="020B0503020204020204" pitchFamily="34" charset="-122"/>
                <a:ea typeface="微软雅黑" panose="020B0503020204020204" pitchFamily="34" charset="-122"/>
              </a:rPr>
              <a:t>年度中国十大卓越药师</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2016</a:t>
            </a:r>
            <a:r>
              <a:rPr lang="zh-CN" altLang="zh-CN" sz="2000" dirty="0">
                <a:latin typeface="微软雅黑" panose="020B0503020204020204" pitchFamily="34" charset="-122"/>
                <a:ea typeface="微软雅黑" panose="020B0503020204020204" pitchFamily="34" charset="-122"/>
              </a:rPr>
              <a:t>年北京市医管局药师咨询竞赛亚军</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2018</a:t>
            </a:r>
            <a:r>
              <a:rPr lang="zh-CN" altLang="en-US" sz="2000" dirty="0">
                <a:latin typeface="微软雅黑" panose="020B0503020204020204" pitchFamily="34" charset="-122"/>
                <a:ea typeface="微软雅黑" panose="020B0503020204020204" pitchFamily="34" charset="-122"/>
              </a:rPr>
              <a:t>年世界药学大会英文报告</a:t>
            </a:r>
            <a:endParaRPr lang="zh-CN" altLang="en-US" sz="2000" dirty="0">
              <a:latin typeface="微软雅黑" panose="020B0503020204020204" pitchFamily="34" charset="-122"/>
              <a:ea typeface="微软雅黑" panose="020B0503020204020204" pitchFamily="34" charset="-122"/>
            </a:endParaRPr>
          </a:p>
          <a:p>
            <a:pPr marL="0" indent="0">
              <a:lnSpc>
                <a:spcPct val="100000"/>
              </a:lnSpc>
              <a:buNone/>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发表科研论文</a:t>
            </a:r>
            <a:r>
              <a:rPr lang="en-US" altLang="zh-CN" sz="2000" dirty="0">
                <a:latin typeface="微软雅黑" panose="020B0503020204020204" pitchFamily="34" charset="-122"/>
                <a:ea typeface="微软雅黑" panose="020B0503020204020204" pitchFamily="34" charset="-122"/>
              </a:rPr>
              <a:t>30</a:t>
            </a:r>
            <a:r>
              <a:rPr lang="zh-CN" altLang="en-US" sz="2000" dirty="0">
                <a:latin typeface="微软雅黑" panose="020B0503020204020204" pitchFamily="34" charset="-122"/>
                <a:ea typeface="微软雅黑" panose="020B0503020204020204" pitchFamily="34" charset="-122"/>
              </a:rPr>
              <a:t>余篇。</a:t>
            </a:r>
            <a:endParaRPr lang="en-US" altLang="zh-CN" sz="2000" dirty="0">
              <a:latin typeface="微软雅黑" panose="020B0503020204020204" pitchFamily="34" charset="-122"/>
              <a:ea typeface="微软雅黑" panose="020B0503020204020204" pitchFamily="34" charset="-122"/>
            </a:endParaRPr>
          </a:p>
          <a:p>
            <a:pPr>
              <a:lnSpc>
                <a:spcPct val="100000"/>
              </a:lnSpc>
            </a:pP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学术兼职</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北京药师协会药物治疗管理专委会秘书长和常委，</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药物与人</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杂志编委。</a:t>
            </a:r>
            <a:r>
              <a:rPr lang="en-US" altLang="zh-CN" sz="2400" dirty="0">
                <a:latin typeface="微软雅黑" panose="020B0503020204020204" pitchFamily="34" charset="-122"/>
                <a:ea typeface="微软雅黑" panose="020B0503020204020204" pitchFamily="34" charset="-122"/>
              </a:rPr>
              <a:t>       </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86488" y="1340768"/>
            <a:ext cx="2199785" cy="2829610"/>
          </a:xfrm>
          <a:prstGeom prst="rect">
            <a:avLst/>
          </a:prstGeom>
        </p:spPr>
      </p:pic>
      <p:sp>
        <p:nvSpPr>
          <p:cNvPr id="5" name="矩形 4"/>
          <p:cNvSpPr/>
          <p:nvPr/>
        </p:nvSpPr>
        <p:spPr>
          <a:xfrm>
            <a:off x="900273" y="4504189"/>
            <a:ext cx="2286000" cy="707886"/>
          </a:xfrm>
          <a:prstGeom prst="rect">
            <a:avLst/>
          </a:prstGeom>
        </p:spPr>
        <p:txBody>
          <a:bodyPr>
            <a:spAutoFit/>
          </a:bodyPr>
          <a:lstStyle/>
          <a:p>
            <a:pPr lvl="0"/>
            <a:r>
              <a:rPr lang="zh-CN" altLang="en-US" sz="2000" b="1" dirty="0">
                <a:solidFill>
                  <a:prstClr val="black"/>
                </a:solidFill>
              </a:rPr>
              <a:t>姓名  王海莲</a:t>
            </a:r>
            <a:endParaRPr lang="en-US" altLang="zh-CN" sz="2000" b="1" dirty="0">
              <a:solidFill>
                <a:prstClr val="black"/>
              </a:solidFill>
            </a:endParaRPr>
          </a:p>
          <a:p>
            <a:pPr lvl="0"/>
            <a:r>
              <a:rPr lang="zh-CN" altLang="en-US" sz="2000" b="1" dirty="0">
                <a:solidFill>
                  <a:prstClr val="black"/>
                </a:solidFill>
              </a:rPr>
              <a:t>职务  副主任药师</a:t>
            </a:r>
            <a:endParaRPr lang="zh-CN" altLang="en-US" sz="2000" b="1" dirty="0">
              <a:solidFill>
                <a:prstClr val="black"/>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14348" y="1785926"/>
            <a:ext cx="8034116" cy="1427050"/>
          </a:xfrm>
        </p:spPr>
        <p:txBody>
          <a:bodyPr>
            <a:normAutofit/>
          </a:bodyPr>
          <a:lstStyle/>
          <a:p>
            <a:r>
              <a:rPr lang="zh-CN" altLang="zh-CN" sz="4800" b="1" dirty="0">
                <a:solidFill>
                  <a:schemeClr val="accent1">
                    <a:lumMod val="50000"/>
                  </a:schemeClr>
                </a:solidFill>
                <a:latin typeface="微软雅黑" panose="020B0503020204020204" pitchFamily="34" charset="-122"/>
                <a:ea typeface="微软雅黑" panose="020B0503020204020204" pitchFamily="34" charset="-122"/>
              </a:rPr>
              <a:t>消化系统药物处方审核要点</a:t>
            </a:r>
            <a:endParaRPr lang="zh-CN" altLang="en-US" sz="48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1619672" y="4437112"/>
            <a:ext cx="6400800" cy="1584176"/>
          </a:xfrm>
        </p:spPr>
        <p:txBody>
          <a:bodyPr>
            <a:noAutofit/>
          </a:bodyPr>
          <a:lstStyle/>
          <a:p>
            <a:pPr eaLnBrk="0" hangingPunct="0">
              <a:lnSpc>
                <a:spcPct val="120000"/>
              </a:lnSpc>
            </a:pP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首都医科大学宣武医院</a:t>
            </a:r>
            <a:endParaRPr lang="en-US" altLang="zh-CN" sz="2800" b="1" dirty="0">
              <a:solidFill>
                <a:schemeClr val="accent1">
                  <a:lumMod val="50000"/>
                </a:schemeClr>
              </a:solidFill>
              <a:latin typeface="微软雅黑" panose="020B0503020204020204" pitchFamily="34" charset="-122"/>
              <a:ea typeface="微软雅黑" panose="020B0503020204020204" pitchFamily="34" charset="-122"/>
            </a:endParaRPr>
          </a:p>
          <a:p>
            <a:pPr eaLnBrk="0" hangingPunct="0">
              <a:lnSpc>
                <a:spcPct val="120000"/>
              </a:lnSpc>
            </a:pP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王海莲</a:t>
            </a:r>
            <a:endParaRPr lang="en-US" altLang="zh-CN" sz="2800" b="1" dirty="0">
              <a:solidFill>
                <a:schemeClr val="accent1">
                  <a:lumMod val="50000"/>
                </a:schemeClr>
              </a:solidFill>
              <a:latin typeface="微软雅黑" panose="020B0503020204020204" pitchFamily="34" charset="-122"/>
              <a:ea typeface="微软雅黑" panose="020B0503020204020204" pitchFamily="34" charset="-122"/>
            </a:endParaRPr>
          </a:p>
          <a:p>
            <a:pPr eaLnBrk="0" hangingPunct="0">
              <a:lnSpc>
                <a:spcPct val="120000"/>
              </a:lnSpc>
            </a:pPr>
            <a:r>
              <a:rPr lang="en-US" altLang="zh-CN" sz="2800" b="1" dirty="0">
                <a:solidFill>
                  <a:schemeClr val="accent1">
                    <a:lumMod val="50000"/>
                  </a:schemeClr>
                </a:solidFill>
                <a:latin typeface="微软雅黑" panose="020B0503020204020204" pitchFamily="34" charset="-122"/>
                <a:ea typeface="微软雅黑" panose="020B0503020204020204" pitchFamily="34" charset="-122"/>
              </a:rPr>
              <a:t> </a:t>
            </a:r>
            <a:r>
              <a:rPr lang="en-US" altLang="zh-CN" sz="2800" b="1" dirty="0" smtClean="0">
                <a:solidFill>
                  <a:schemeClr val="accent1">
                    <a:lumMod val="50000"/>
                  </a:schemeClr>
                </a:solidFill>
                <a:latin typeface="微软雅黑" panose="020B0503020204020204" pitchFamily="34" charset="-122"/>
                <a:ea typeface="微软雅黑" panose="020B0503020204020204" pitchFamily="34" charset="-122"/>
              </a:rPr>
              <a:t>2021-6-26</a:t>
            </a:r>
            <a:endParaRPr lang="en-US" altLang="zh-CN" sz="2800" dirty="0">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latin typeface="微软雅黑" panose="020B0503020204020204" pitchFamily="34" charset="-122"/>
                <a:ea typeface="微软雅黑" panose="020B0503020204020204" pitchFamily="34" charset="-122"/>
              </a:rPr>
              <a:t>消化性溃疡和胃食管反流病药物</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抗酸药</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胃酸分泌抑制剂</a:t>
            </a:r>
            <a:r>
              <a:rPr lang="en-US" altLang="zh-CN" b="1" dirty="0">
                <a:latin typeface="微软雅黑" panose="020B0503020204020204" pitchFamily="34" charset="-122"/>
                <a:ea typeface="微软雅黑" panose="020B0503020204020204" pitchFamily="34" charset="-122"/>
              </a:rPr>
              <a:t>-H</a:t>
            </a:r>
            <a:r>
              <a:rPr lang="en-US" altLang="zh-CN" b="1" baseline="-25000" dirty="0">
                <a:latin typeface="微软雅黑" panose="020B0503020204020204" pitchFamily="34" charset="-122"/>
                <a:ea typeface="微软雅黑" panose="020B0503020204020204" pitchFamily="34" charset="-122"/>
              </a:rPr>
              <a:t>2</a:t>
            </a:r>
            <a:r>
              <a:rPr lang="zh-CN" altLang="en-US" b="1" dirty="0">
                <a:latin typeface="微软雅黑" panose="020B0503020204020204" pitchFamily="34" charset="-122"/>
                <a:ea typeface="微软雅黑" panose="020B0503020204020204" pitchFamily="34" charset="-122"/>
              </a:rPr>
              <a:t>受体拮抗剂</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质子泵抑制剂</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胃黏膜保护剂</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助消化药</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促胃肠动力药</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泻药和止泻药</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微生态药物</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保肝药</a:t>
            </a:r>
            <a:endParaRPr lang="en-US" altLang="zh-CN" b="1"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latin typeface="微软雅黑" panose="020B0503020204020204" pitchFamily="34" charset="-122"/>
                <a:ea typeface="微软雅黑" panose="020B0503020204020204" pitchFamily="34" charset="-122"/>
              </a:rPr>
              <a:t>消化性溃疡和胃食管反流病药物</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抗酸药</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胃酸分泌抑制剂</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质子泵抑制剂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微生态药物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保肝药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抗酸药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628650" y="1484784"/>
            <a:ext cx="7886700" cy="3621285"/>
          </a:xfrm>
        </p:spPr>
        <p:txBody>
          <a:bodyPr>
            <a:normAutofit/>
          </a:bodyPr>
          <a:lstStyle/>
          <a:p>
            <a:pPr>
              <a:lnSpc>
                <a:spcPct val="150000"/>
              </a:lnSpc>
            </a:pPr>
            <a:r>
              <a:rPr lang="zh-CN" altLang="en-US" sz="2400" b="1" kern="100" dirty="0">
                <a:solidFill>
                  <a:srgbClr val="C00000"/>
                </a:solidFill>
                <a:latin typeface="微软雅黑" panose="020B0503020204020204" pitchFamily="34" charset="-122"/>
                <a:ea typeface="微软雅黑" panose="020B0503020204020204" pitchFamily="34" charset="-122"/>
              </a:rPr>
              <a:t>作用机理</a:t>
            </a:r>
            <a:r>
              <a:rPr lang="zh-CN" altLang="en-US" sz="2400" b="1" kern="100" dirty="0">
                <a:latin typeface="微软雅黑" panose="020B0503020204020204" pitchFamily="34" charset="-122"/>
                <a:ea typeface="微软雅黑" panose="020B0503020204020204" pitchFamily="34" charset="-122"/>
              </a:rPr>
              <a:t>：</a:t>
            </a:r>
            <a:r>
              <a:rPr lang="zh-CN" altLang="en-US" sz="2400" kern="100" dirty="0">
                <a:latin typeface="微软雅黑" panose="020B0503020204020204" pitchFamily="34" charset="-122"/>
                <a:ea typeface="微软雅黑" panose="020B0503020204020204" pitchFamily="34" charset="-122"/>
              </a:rPr>
              <a:t>通过降低胃内酸度，从而降低胃蛋白酶活性，减弱胃液消化作用的药物，为弱碱性，口服后能直接中和胃酸，减轻或消除其对溃疡面的刺激和腐蚀作用。</a:t>
            </a:r>
            <a:endParaRPr lang="en-US" altLang="zh-CN" sz="2400" kern="100" dirty="0">
              <a:latin typeface="微软雅黑" panose="020B0503020204020204" pitchFamily="34" charset="-122"/>
              <a:ea typeface="微软雅黑" panose="020B0503020204020204" pitchFamily="34" charset="-122"/>
            </a:endParaRPr>
          </a:p>
          <a:p>
            <a:pPr>
              <a:lnSpc>
                <a:spcPct val="150000"/>
              </a:lnSpc>
            </a:pPr>
            <a:r>
              <a:rPr lang="zh-CN" altLang="en-US" sz="2400" b="1" kern="100" dirty="0">
                <a:solidFill>
                  <a:srgbClr val="C00000"/>
                </a:solidFill>
                <a:latin typeface="微软雅黑" panose="020B0503020204020204" pitchFamily="34" charset="-122"/>
                <a:ea typeface="微软雅黑" panose="020B0503020204020204" pitchFamily="34" charset="-122"/>
              </a:rPr>
              <a:t>常用药物</a:t>
            </a:r>
            <a:r>
              <a:rPr lang="zh-CN" altLang="en-US" sz="2400" b="1" kern="100" dirty="0">
                <a:latin typeface="微软雅黑" panose="020B0503020204020204" pitchFamily="34" charset="-122"/>
                <a:ea typeface="微软雅黑" panose="020B0503020204020204" pitchFamily="34" charset="-122"/>
              </a:rPr>
              <a:t>：</a:t>
            </a:r>
            <a:r>
              <a:rPr lang="zh-CN" altLang="en-US" sz="2400" kern="100" dirty="0">
                <a:latin typeface="微软雅黑" panose="020B0503020204020204" pitchFamily="34" charset="-122"/>
                <a:ea typeface="微软雅黑" panose="020B0503020204020204" pitchFamily="34" charset="-122"/>
              </a:rPr>
              <a:t>碳酸氢钠、铝碳酸镁等</a:t>
            </a:r>
            <a:r>
              <a:rPr lang="zh-CN" altLang="en-US" sz="2400" kern="100" dirty="0" smtClean="0">
                <a:latin typeface="微软雅黑" panose="020B0503020204020204" pitchFamily="34" charset="-122"/>
                <a:ea typeface="微软雅黑" panose="020B0503020204020204" pitchFamily="34" charset="-122"/>
              </a:rPr>
              <a:t> </a:t>
            </a:r>
            <a:r>
              <a:rPr lang="zh-CN" altLang="en-US" sz="2400" kern="100" dirty="0">
                <a:latin typeface="微软雅黑" panose="020B0503020204020204" pitchFamily="34" charset="-122"/>
                <a:ea typeface="微软雅黑" panose="020B0503020204020204" pitchFamily="34" charset="-122"/>
              </a:rPr>
              <a:t>。</a:t>
            </a:r>
            <a:endParaRPr lang="zh-CN" altLang="en-US" sz="2400" kern="1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抗酸药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custDataLst>
              <p:tags r:id="rId1"/>
            </p:custDataLst>
          </p:nvPr>
        </p:nvGraphicFramePr>
        <p:xfrm>
          <a:off x="710565" y="1297305"/>
          <a:ext cx="7904480" cy="4613275"/>
        </p:xfrm>
        <a:graphic>
          <a:graphicData uri="http://schemas.openxmlformats.org/drawingml/2006/table">
            <a:tbl>
              <a:tblPr firstRow="1" bandRow="1">
                <a:tableStyleId>{5C22544A-7EE6-4342-B048-85BDC9FD1C3A}</a:tableStyleId>
              </a:tblPr>
              <a:tblGrid>
                <a:gridCol w="1132840"/>
                <a:gridCol w="3135630"/>
                <a:gridCol w="3636010"/>
              </a:tblGrid>
              <a:tr h="665480">
                <a:tc>
                  <a:txBody>
                    <a:bodyPr/>
                    <a:p>
                      <a:pPr indent="0" algn="ctr">
                        <a:buNone/>
                      </a:pPr>
                      <a:endParaRPr lang="en-US" altLang="en-US" sz="1800" b="0">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vert="horz" anchor="t">
                    <a:lnT w="12700" cmpd="sng">
                      <a:solidFill>
                        <a:schemeClr val="tx1"/>
                      </a:solidFill>
                      <a:prstDash val="solid"/>
                    </a:lnT>
                    <a:lnB w="12700">
                      <a:solidFill>
                        <a:schemeClr val="tx1"/>
                      </a:solidFill>
                      <a:prstDash val="solid"/>
                    </a:lnB>
                    <a:noFill/>
                  </a:tcPr>
                </a:tc>
                <a:tc>
                  <a:txBody>
                    <a:bodyPr/>
                    <a:p>
                      <a:pPr indent="0" algn="ctr">
                        <a:buNone/>
                      </a:pPr>
                      <a:r>
                        <a:rPr lang="zh-CN" altLang="en-US" sz="24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碳酸氢钠</a:t>
                      </a:r>
                      <a:endParaRPr lang="zh-CN" altLang="en-US" sz="24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T w="12700" cmpd="sng">
                      <a:solidFill>
                        <a:schemeClr val="tx1"/>
                      </a:solidFill>
                      <a:prstDash val="solid"/>
                    </a:lnT>
                    <a:lnB w="12700">
                      <a:solidFill>
                        <a:schemeClr val="tx1"/>
                      </a:solidFill>
                      <a:prstDash val="solid"/>
                    </a:lnB>
                    <a:noFill/>
                  </a:tcPr>
                </a:tc>
                <a:tc>
                  <a:txBody>
                    <a:bodyPr/>
                    <a:p>
                      <a:pPr indent="0" algn="ctr">
                        <a:buNone/>
                      </a:pPr>
                      <a:r>
                        <a:rPr lang="en-US" sz="24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铝碳酸镁</a:t>
                      </a:r>
                      <a:endParaRPr lang="en-US" altLang="en-US" sz="24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T w="12700" cmpd="sng">
                      <a:solidFill>
                        <a:schemeClr val="tx1"/>
                      </a:solidFill>
                      <a:prstDash val="solid"/>
                    </a:lnT>
                    <a:lnB w="12700">
                      <a:solidFill>
                        <a:schemeClr val="tx1"/>
                      </a:solidFill>
                      <a:prstDash val="solid"/>
                    </a:lnB>
                    <a:noFill/>
                  </a:tcPr>
                </a:tc>
              </a:tr>
              <a:tr h="1073150">
                <a:tc>
                  <a:txBody>
                    <a:bodyPr/>
                    <a:p>
                      <a:pPr indent="0" fontAlgn="auto">
                        <a:lnSpc>
                          <a:spcPts val="2560"/>
                        </a:lnSpc>
                        <a:buNone/>
                      </a:pPr>
                      <a:r>
                        <a:rPr 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T w="12700">
                      <a:solidFill>
                        <a:schemeClr val="tx1"/>
                      </a:solidFill>
                      <a:prstDash val="solid"/>
                    </a:lnT>
                    <a:noFill/>
                  </a:tcPr>
                </a:tc>
                <a:tc>
                  <a:txBody>
                    <a:bodyPr/>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用于</a:t>
                      </a:r>
                      <a:r>
                        <a:rPr lang="zh-CN"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缓解胃酸过多引起的胃痛、烧心、反酸。</a:t>
                      </a: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T w="12700">
                      <a:solidFill>
                        <a:schemeClr val="tx1"/>
                      </a:solidFill>
                      <a:prstDash val="solid"/>
                    </a:lnT>
                    <a:noFill/>
                  </a:tcPr>
                </a:tc>
                <a:tc>
                  <a:txBody>
                    <a:bodyPr/>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1.慢性胃炎；2.与胃酸有关的胃部不适症状，如胃痛、胃灼热感、酸性嗳气、饱胀等。</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T w="12700">
                      <a:solidFill>
                        <a:schemeClr val="tx1"/>
                      </a:solidFill>
                      <a:prstDash val="solid"/>
                    </a:lnT>
                    <a:noFill/>
                  </a:tcPr>
                </a:tc>
              </a:tr>
              <a:tr h="1418590">
                <a:tc>
                  <a:txBody>
                    <a:bodyPr/>
                    <a:p>
                      <a:pPr indent="0" fontAlgn="auto">
                        <a:lnSpc>
                          <a:spcPts val="2560"/>
                        </a:lnSpc>
                        <a:buNone/>
                      </a:pPr>
                      <a:r>
                        <a:rPr 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noFill/>
                  </a:tcPr>
                </a:tc>
                <a:tc>
                  <a:txBody>
                    <a:bodyPr/>
                    <a:p>
                      <a:pPr indent="0" fontAlgn="auto">
                        <a:lnSpc>
                          <a:spcPts val="2560"/>
                        </a:lnSpc>
                        <a:buNone/>
                      </a:pPr>
                      <a:r>
                        <a:rPr lang="zh-CN"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嗳气、继发性胃酸分泌增加、胃痛、胃胀、水肿、血压升高、碱中毒、出现肌肉无力和痉挛。</a:t>
                      </a: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noFill/>
                  </a:tcPr>
                </a:tc>
                <a:tc>
                  <a:txBody>
                    <a:bodyPr/>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1.偶见便秘、稀便、口干和食欲缺乏。2.大剂量服用可导致软糊状便、大便次数增多、腹泻和呕吐。3.过敏反应。</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noFill/>
                  </a:tcPr>
                </a:tc>
              </a:tr>
              <a:tr h="1456055">
                <a:tc>
                  <a:txBody>
                    <a:bodyPr/>
                    <a:p>
                      <a:pPr indent="0" fontAlgn="auto">
                        <a:lnSpc>
                          <a:spcPts val="2560"/>
                        </a:lnSpc>
                        <a:buNone/>
                      </a:pPr>
                      <a:r>
                        <a:rPr 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注意事项</a:t>
                      </a:r>
                      <a:endParaRPr lang="en-US" alt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B w="12700" cmpd="sng">
                      <a:solidFill>
                        <a:schemeClr val="tx1"/>
                      </a:solidFill>
                      <a:prstDash val="solid"/>
                    </a:lnB>
                    <a:noFill/>
                  </a:tcPr>
                </a:tc>
                <a:tc>
                  <a:txBody>
                    <a:bodyPr/>
                    <a:p>
                      <a:pPr indent="0" fontAlgn="auto">
                        <a:lnSpc>
                          <a:spcPts val="2560"/>
                        </a:lnSpc>
                        <a:buNone/>
                      </a:pPr>
                      <a:r>
                        <a:rPr lang="zh-CN"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与大量牛奶、钙制剂合用，可出现乳碱综合征。</a:t>
                      </a:r>
                      <a:endParaRPr lang="zh-CN"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B w="12700" cmpd="sng">
                      <a:solidFill>
                        <a:schemeClr val="tx1"/>
                      </a:solidFill>
                      <a:prstDash val="solid"/>
                    </a:lnB>
                    <a:noFill/>
                  </a:tcPr>
                </a:tc>
                <a:tc>
                  <a:txBody>
                    <a:bodyPr/>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 肌酐清除率为30-80ml/min、高镁血症、高钙血症者及严重心功能不全者慎用。2. 妊娠期头3个月慎用。3.连续使用不得超过1周。</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B w="12700" cmpd="sng">
                      <a:solidFill>
                        <a:schemeClr val="tx1"/>
                      </a:solidFill>
                      <a:prstDash val="solid"/>
                    </a:lnB>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抗酸药审核要点</a:t>
            </a:r>
            <a:endParaRPr lang="en-US" altLang="zh-CN"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11505" y="1341120"/>
            <a:ext cx="7822565" cy="4246245"/>
          </a:xfrm>
          <a:prstGeom prst="rect">
            <a:avLst/>
          </a:prstGeom>
          <a:noFill/>
        </p:spPr>
        <p:txBody>
          <a:bodyPr wrap="square" rtlCol="0">
            <a:spAutoFit/>
          </a:bodyPr>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铝碳酸镁片禁用于严重肾功能不全者（肌酐清除率＜30ml/min）、低磷血症者。</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铝碳酸镁与强心苷类、四环素类、氧氟沙星、环丙沙星等喹诺酮类联合，可降低这些药物的吸收，影响疗效。与酸性食物（如葡萄酒，果汁等）时，铝的吸收可能会增加。铝剂可减少脂溶性维生素的吸收，特别是维生素A。</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碳酸氢钠应禁用于高钠血症、妊娠期高血压等患者。</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处方审核</a:t>
            </a:r>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1</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内容占位符 2"/>
          <p:cNvSpPr>
            <a:spLocks noGrp="1"/>
          </p:cNvSpPr>
          <p:nvPr>
            <p:ph idx="1"/>
          </p:nvPr>
        </p:nvSpPr>
        <p:spPr>
          <a:xfrm>
            <a:off x="500034" y="5429264"/>
            <a:ext cx="8215370" cy="928694"/>
          </a:xfrm>
        </p:spPr>
        <p:txBody>
          <a:bodyPr>
            <a:normAutofit fontScale="92500"/>
          </a:bodyPr>
          <a:lstStyle/>
          <a:p>
            <a:pPr marL="0" indent="0">
              <a:buNone/>
            </a:pP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400" b="1" dirty="0">
              <a:solidFill>
                <a:schemeClr val="accent1">
                  <a:lumMod val="75000"/>
                </a:schemeClr>
              </a:solidFill>
              <a:latin typeface="微软雅黑" panose="020B0503020204020204" pitchFamily="34" charset="-122"/>
              <a:ea typeface="微软雅黑" panose="020B0503020204020204" pitchFamily="34" charset="-122"/>
            </a:endParaRPr>
          </a:p>
          <a:p>
            <a:pPr marL="0" indent="0">
              <a:buNone/>
            </a:pPr>
            <a:r>
              <a:rPr lang="en-US" altLang="zh-CN" sz="1900" b="1" dirty="0">
                <a:latin typeface="微软雅黑" panose="020B0503020204020204" pitchFamily="34" charset="-122"/>
                <a:ea typeface="微软雅黑" panose="020B0503020204020204" pitchFamily="34" charset="-122"/>
              </a:rPr>
              <a:t>1</a:t>
            </a:r>
            <a:r>
              <a:rPr lang="en-US" altLang="zh-CN" sz="1900" b="1" dirty="0" smtClean="0">
                <a:latin typeface="微软雅黑" panose="020B0503020204020204" pitchFamily="34" charset="-122"/>
                <a:ea typeface="微软雅黑" panose="020B0503020204020204" pitchFamily="34" charset="-122"/>
              </a:rPr>
              <a:t>.</a:t>
            </a:r>
            <a:r>
              <a:rPr lang="zh-CN" altLang="en-US" sz="1900" b="1" dirty="0" smtClean="0">
                <a:latin typeface="微软雅黑" panose="020B0503020204020204" pitchFamily="34" charset="-122"/>
                <a:ea typeface="微软雅黑" panose="020B0503020204020204" pitchFamily="34" charset="-122"/>
              </a:rPr>
              <a:t>氢氧化铝或其它含铝药</a:t>
            </a:r>
            <a:r>
              <a:rPr lang="zh-CN" altLang="en-US" sz="1900" dirty="0" smtClean="0">
                <a:latin typeface="微软雅黑" panose="020B0503020204020204" pitchFamily="34" charset="-122"/>
                <a:ea typeface="微软雅黑" panose="020B0503020204020204" pitchFamily="34" charset="-122"/>
              </a:rPr>
              <a:t>会</a:t>
            </a:r>
            <a:r>
              <a:rPr lang="zh-CN" altLang="en-US" sz="1900" dirty="0">
                <a:latin typeface="微软雅黑" panose="020B0503020204020204" pitchFamily="34" charset="-122"/>
                <a:ea typeface="微软雅黑" panose="020B0503020204020204" pitchFamily="34" charset="-122"/>
              </a:rPr>
              <a:t>降低左氧氟沙星的抗菌效果，两药需间隔</a:t>
            </a:r>
            <a:r>
              <a:rPr lang="en-US" altLang="zh-CN" sz="1900" dirty="0">
                <a:latin typeface="微软雅黑" panose="020B0503020204020204" pitchFamily="34" charset="-122"/>
                <a:ea typeface="微软雅黑" panose="020B0503020204020204" pitchFamily="34" charset="-122"/>
              </a:rPr>
              <a:t>1-2</a:t>
            </a:r>
            <a:r>
              <a:rPr lang="zh-CN" altLang="en-US" sz="1900" dirty="0">
                <a:latin typeface="微软雅黑" panose="020B0503020204020204" pitchFamily="34" charset="-122"/>
                <a:ea typeface="微软雅黑" panose="020B0503020204020204" pitchFamily="34" charset="-122"/>
              </a:rPr>
              <a:t>小时</a:t>
            </a:r>
            <a:r>
              <a:rPr lang="zh-CN" altLang="en-US" sz="1900" dirty="0" smtClean="0">
                <a:latin typeface="微软雅黑" panose="020B0503020204020204" pitchFamily="34" charset="-122"/>
                <a:ea typeface="微软雅黑" panose="020B0503020204020204" pitchFamily="34" charset="-122"/>
              </a:rPr>
              <a:t>。</a:t>
            </a:r>
            <a:endParaRPr lang="en-US" altLang="zh-CN" sz="1900" dirty="0">
              <a:latin typeface="微软雅黑" panose="020B0503020204020204" pitchFamily="34" charset="-122"/>
              <a:ea typeface="微软雅黑" panose="020B0503020204020204" pitchFamily="34" charset="-122"/>
            </a:endParaRPr>
          </a:p>
        </p:txBody>
      </p:sp>
      <p:sp>
        <p:nvSpPr>
          <p:cNvPr id="3" name="TextBox 2"/>
          <p:cNvSpPr txBox="1"/>
          <p:nvPr/>
        </p:nvSpPr>
        <p:spPr>
          <a:xfrm>
            <a:off x="1331640" y="5229200"/>
            <a:ext cx="2664296" cy="369332"/>
          </a:xfrm>
          <a:prstGeom prst="rect">
            <a:avLst/>
          </a:prstGeom>
          <a:noFill/>
        </p:spPr>
        <p:txBody>
          <a:bodyPr wrap="square" rtlCol="0">
            <a:spAutoFit/>
          </a:bodyPr>
          <a:lstStyle/>
          <a:p>
            <a:endParaRPr lang="zh-CN" altLang="en-US" dirty="0"/>
          </a:p>
        </p:txBody>
      </p:sp>
      <p:pic>
        <p:nvPicPr>
          <p:cNvPr id="27650" name="Picture 2"/>
          <p:cNvPicPr>
            <a:picLocks noChangeAspect="1" noChangeArrowheads="1"/>
          </p:cNvPicPr>
          <p:nvPr/>
        </p:nvPicPr>
        <p:blipFill>
          <a:blip r:embed="rId1"/>
          <a:srcRect l="27539" t="21875" r="23242" b="27083"/>
          <a:stretch>
            <a:fillRect/>
          </a:stretch>
        </p:blipFill>
        <p:spPr bwMode="auto">
          <a:xfrm>
            <a:off x="714348" y="785794"/>
            <a:ext cx="7500990" cy="437557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latin typeface="微软雅黑" panose="020B0503020204020204" pitchFamily="34" charset="-122"/>
                <a:ea typeface="微软雅黑" panose="020B0503020204020204" pitchFamily="34" charset="-122"/>
              </a:rPr>
              <a:t>消化性溃疡和胃食管反流病药物</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胃酸分泌抑制剂</a:t>
            </a:r>
            <a:r>
              <a:rPr lang="en-US" altLang="zh-CN" b="1" dirty="0">
                <a:latin typeface="微软雅黑" panose="020B0503020204020204" pitchFamily="34" charset="-122"/>
                <a:ea typeface="微软雅黑" panose="020B0503020204020204" pitchFamily="34" charset="-122"/>
                <a:sym typeface="+mn-ea"/>
              </a:rPr>
              <a:t>-H</a:t>
            </a:r>
            <a:r>
              <a:rPr lang="en-US" altLang="zh-CN" b="1" baseline="-25000" dirty="0">
                <a:latin typeface="微软雅黑" panose="020B0503020204020204" pitchFamily="34" charset="-122"/>
                <a:ea typeface="微软雅黑" panose="020B0503020204020204" pitchFamily="34" charset="-122"/>
                <a:sym typeface="+mn-ea"/>
              </a:rPr>
              <a:t>2</a:t>
            </a:r>
            <a:r>
              <a:rPr lang="zh-CN" altLang="en-US" b="1" dirty="0">
                <a:latin typeface="微软雅黑" panose="020B0503020204020204" pitchFamily="34" charset="-122"/>
                <a:ea typeface="微软雅黑" panose="020B0503020204020204" pitchFamily="34" charset="-122"/>
                <a:sym typeface="+mn-ea"/>
              </a:rPr>
              <a:t>受体拮抗剂</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质子泵抑制剂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微生态药物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保肝药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胃酸分泌抑制剂</a:t>
            </a:r>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Ｈ</a:t>
            </a:r>
            <a:r>
              <a:rPr lang="en-US" altLang="zh-CN" sz="3200" b="1" baseline="-25000"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3200" b="1" baseline="-25000"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受体拮抗剂</a:t>
            </a:r>
            <a:endParaRPr lang="zh-CN" altLang="en-US" sz="3200" b="1" dirty="0">
              <a:solidFill>
                <a:schemeClr val="accent1">
                  <a:lumMod val="75000"/>
                </a:schemeClr>
              </a:solidFill>
            </a:endParaRPr>
          </a:p>
        </p:txBody>
      </p:sp>
      <p:sp>
        <p:nvSpPr>
          <p:cNvPr id="3" name="内容占位符 2"/>
          <p:cNvSpPr>
            <a:spLocks noGrp="1"/>
          </p:cNvSpPr>
          <p:nvPr>
            <p:ph idx="1"/>
          </p:nvPr>
        </p:nvSpPr>
        <p:spPr>
          <a:xfrm>
            <a:off x="628650" y="1247875"/>
            <a:ext cx="7886700" cy="4621459"/>
          </a:xfrm>
        </p:spPr>
        <p:txBody>
          <a:bodyPr>
            <a:normAutofit/>
          </a:bodyPr>
          <a:lstStyle/>
          <a:p>
            <a:pPr marL="0" indent="0">
              <a:lnSpc>
                <a:spcPct val="150000"/>
              </a:lnSpc>
              <a:buNone/>
            </a:pPr>
            <a:r>
              <a:rPr lang="zh-CN" altLang="en-US" sz="2400" b="1" dirty="0">
                <a:solidFill>
                  <a:srgbClr val="C00000"/>
                </a:solidFill>
                <a:latin typeface="微软雅黑" panose="020B0503020204020204" pitchFamily="34" charset="-122"/>
                <a:ea typeface="微软雅黑" panose="020B0503020204020204" pitchFamily="34" charset="-122"/>
              </a:rPr>
              <a:t>作用机理</a:t>
            </a:r>
            <a:r>
              <a:rPr lang="zh-CN" altLang="en-US" sz="2400" b="1"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可竞争性拮抗Ｈ</a:t>
            </a:r>
            <a:r>
              <a:rPr lang="en-US" altLang="zh-CN" sz="2400" baseline="-250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受体，抑制组胺、五肽胃泌素、Ｍ胆碱受体激动剂引起的胃酸分泌。</a:t>
            </a: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zh-CN" altLang="en-US" sz="2400" b="1" dirty="0">
                <a:solidFill>
                  <a:srgbClr val="C00000"/>
                </a:solidFill>
                <a:latin typeface="微软雅黑" panose="020B0503020204020204" pitchFamily="34" charset="-122"/>
                <a:ea typeface="微软雅黑" panose="020B0503020204020204" pitchFamily="34" charset="-122"/>
              </a:rPr>
              <a:t>常用药物</a:t>
            </a:r>
            <a:r>
              <a:rPr lang="zh-CN" altLang="en-US" sz="2400" dirty="0">
                <a:latin typeface="微软雅黑" panose="020B0503020204020204" pitchFamily="34" charset="-122"/>
                <a:ea typeface="微软雅黑" panose="020B0503020204020204" pitchFamily="34" charset="-122"/>
              </a:rPr>
              <a:t>：西咪替丁、雷尼替丁、法莫替丁</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214282" y="1227436"/>
          <a:ext cx="8568952" cy="4816475"/>
        </p:xfrm>
        <a:graphic>
          <a:graphicData uri="http://schemas.openxmlformats.org/drawingml/2006/table">
            <a:tbl>
              <a:tblPr firstRow="1" bandRow="1">
                <a:tableStyleId>{5C22544A-7EE6-4342-B048-85BDC9FD1C3A}</a:tableStyleId>
              </a:tblPr>
              <a:tblGrid>
                <a:gridCol w="1250288"/>
                <a:gridCol w="2952183"/>
                <a:gridCol w="2371725"/>
                <a:gridCol w="1994756"/>
              </a:tblGrid>
              <a:tr h="650875">
                <a:tc>
                  <a:txBody>
                    <a:bodyPr/>
                    <a:lstStyle/>
                    <a:p>
                      <a:endParaRPr lang="zh-CN" altLang="en-US" b="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西咪替</a:t>
                      </a:r>
                      <a:r>
                        <a:rPr lang="zh-CN" altLang="en-US" sz="2400" b="1" dirty="0" smtClean="0">
                          <a:solidFill>
                            <a:schemeClr val="tx1"/>
                          </a:solidFill>
                          <a:latin typeface="微软雅黑" panose="020B0503020204020204" pitchFamily="34" charset="-122"/>
                          <a:ea typeface="微软雅黑" panose="020B0503020204020204" pitchFamily="34" charset="-122"/>
                        </a:rPr>
                        <a:t>丁</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雷尼替</a:t>
                      </a:r>
                      <a:r>
                        <a:rPr lang="zh-CN" altLang="en-US" sz="2400" b="1" dirty="0" smtClean="0">
                          <a:solidFill>
                            <a:schemeClr val="tx1"/>
                          </a:solidFill>
                          <a:latin typeface="微软雅黑" panose="020B0503020204020204" pitchFamily="34" charset="-122"/>
                          <a:ea typeface="微软雅黑" panose="020B0503020204020204" pitchFamily="34" charset="-122"/>
                        </a:rPr>
                        <a:t>丁</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法莫替</a:t>
                      </a:r>
                      <a:r>
                        <a:rPr lang="zh-CN" altLang="en-US" sz="2400" b="1" dirty="0" smtClean="0">
                          <a:solidFill>
                            <a:schemeClr val="tx1"/>
                          </a:solidFill>
                          <a:latin typeface="微软雅黑" panose="020B0503020204020204" pitchFamily="34" charset="-122"/>
                          <a:ea typeface="微软雅黑" panose="020B0503020204020204" pitchFamily="34" charset="-122"/>
                        </a:rPr>
                        <a:t>丁</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r>
              <a:tr h="766936">
                <a:tc>
                  <a:txBody>
                    <a:bodyPr/>
                    <a:lstStyle/>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r>
                        <a:rPr lang="zh-CN" altLang="en-US" sz="2000" b="1" dirty="0">
                          <a:latin typeface="微软雅黑" panose="020B0503020204020204" pitchFamily="34" charset="-122"/>
                          <a:ea typeface="微软雅黑" panose="020B0503020204020204" pitchFamily="34" charset="-122"/>
                        </a:rPr>
                        <a:t>适应症</a:t>
                      </a:r>
                      <a:endParaRPr lang="zh-CN" altLang="en-US" sz="2000" b="1"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gridSpan="3">
                  <a:txBody>
                    <a:bodyPr/>
                    <a:lstStyle/>
                    <a:p>
                      <a:pPr>
                        <a:lnSpc>
                          <a:spcPts val="2500"/>
                        </a:lnSpc>
                      </a:pP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胃溃疡</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十二指肠溃疡、反流性食管炎、应激性溃疡</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卓</a:t>
                      </a:r>
                      <a:r>
                        <a:rPr lang="en-US" altLang="zh-CN" sz="2000" b="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艾综合征</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a:t>
                      </a:r>
                      <a:endParaRPr lang="zh-CN" altLang="en-US" sz="2000" b="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hMerge="1">
                  <a:tcPr>
                    <a:lnT w="12700" cmpd="sng">
                      <a:solidFill>
                        <a:schemeClr val="tx1"/>
                      </a:solidFill>
                      <a:prstDash val="solid"/>
                    </a:lnT>
                  </a:tcPr>
                </a:tc>
                <a:tc hMerge="1">
                  <a:tcPr>
                    <a:lnT w="12700" cmpd="sng">
                      <a:solidFill>
                        <a:schemeClr val="tx1"/>
                      </a:solidFill>
                      <a:prstDash val="solid"/>
                    </a:lnT>
                  </a:tcPr>
                </a:tc>
              </a:tr>
              <a:tr h="1161872">
                <a:tc>
                  <a:txBody>
                    <a:bodyPr/>
                    <a:lstStyle/>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r>
                        <a:rPr lang="zh-CN" altLang="en-US" sz="2000" b="1" dirty="0">
                          <a:latin typeface="微软雅黑" panose="020B0503020204020204" pitchFamily="34" charset="-122"/>
                          <a:ea typeface="微软雅黑" panose="020B0503020204020204" pitchFamily="34" charset="-122"/>
                        </a:rPr>
                        <a:t>抑酸强度和持续时间</a:t>
                      </a:r>
                      <a:endParaRPr lang="zh-CN" altLang="en-US" sz="2000" b="1" dirty="0">
                        <a:latin typeface="微软雅黑" panose="020B0503020204020204" pitchFamily="34" charset="-122"/>
                        <a:ea typeface="微软雅黑" panose="020B0503020204020204" pitchFamily="34" charset="-122"/>
                      </a:endParaRPr>
                    </a:p>
                  </a:txBody>
                  <a:tcPr>
                    <a:noFill/>
                  </a:tcPr>
                </a:tc>
                <a:tc>
                  <a:txBody>
                    <a:bodyPr/>
                    <a:lstStyle/>
                    <a:p>
                      <a:pPr>
                        <a:lnSpc>
                          <a:spcPts val="2500"/>
                        </a:lnSpc>
                      </a:pPr>
                      <a:r>
                        <a:rPr lang="zh-CN" altLang="en-US" sz="2000" b="0" dirty="0">
                          <a:latin typeface="微软雅黑" panose="020B0503020204020204" pitchFamily="34" charset="-122"/>
                          <a:ea typeface="微软雅黑" panose="020B0503020204020204" pitchFamily="34" charset="-122"/>
                        </a:rPr>
                        <a:t>相比雷尼替丁和法莫替丁，抑酸作用弱。</a:t>
                      </a:r>
                      <a:endParaRPr lang="zh-CN" altLang="en-US" sz="2000" b="0" dirty="0">
                        <a:latin typeface="微软雅黑" panose="020B0503020204020204" pitchFamily="34" charset="-122"/>
                        <a:ea typeface="微软雅黑" panose="020B0503020204020204" pitchFamily="34" charset="-122"/>
                      </a:endParaRPr>
                    </a:p>
                  </a:txBody>
                  <a:tcPr>
                    <a:noFill/>
                  </a:tcPr>
                </a:tc>
                <a:tc>
                  <a:txBody>
                    <a:bodyPr/>
                    <a:lstStyle/>
                    <a:p>
                      <a:pPr>
                        <a:lnSpc>
                          <a:spcPts val="2500"/>
                        </a:lnSpc>
                      </a:pPr>
                      <a:r>
                        <a:rPr lang="zh-CN" altLang="en-US" sz="2000" b="0" dirty="0">
                          <a:latin typeface="微软雅黑" panose="020B0503020204020204" pitchFamily="34" charset="-122"/>
                          <a:ea typeface="微软雅黑" panose="020B0503020204020204" pitchFamily="34" charset="-122"/>
                        </a:rPr>
                        <a:t>抑酸作用是西咪替丁的</a:t>
                      </a:r>
                      <a:r>
                        <a:rPr lang="en-US" altLang="zh-CN" sz="2000" b="0" dirty="0">
                          <a:latin typeface="微软雅黑" panose="020B0503020204020204" pitchFamily="34" charset="-122"/>
                          <a:ea typeface="微软雅黑" panose="020B0503020204020204" pitchFamily="34" charset="-122"/>
                        </a:rPr>
                        <a:t>5-12</a:t>
                      </a:r>
                      <a:r>
                        <a:rPr lang="zh-CN" altLang="en-US" sz="2000" b="0" dirty="0">
                          <a:latin typeface="微软雅黑" panose="020B0503020204020204" pitchFamily="34" charset="-122"/>
                          <a:ea typeface="微软雅黑" panose="020B0503020204020204" pitchFamily="34" charset="-122"/>
                        </a:rPr>
                        <a:t>倍，作用时间维持８</a:t>
                      </a:r>
                      <a:r>
                        <a:rPr lang="en-US" altLang="zh-CN" sz="2000" b="0" dirty="0">
                          <a:latin typeface="微软雅黑" panose="020B0503020204020204" pitchFamily="34" charset="-122"/>
                          <a:ea typeface="微软雅黑" panose="020B0503020204020204" pitchFamily="34" charset="-122"/>
                        </a:rPr>
                        <a:t>-12</a:t>
                      </a:r>
                      <a:r>
                        <a:rPr lang="zh-CN" altLang="en-US" sz="2000" b="0" dirty="0">
                          <a:latin typeface="微软雅黑" panose="020B0503020204020204" pitchFamily="34" charset="-122"/>
                          <a:ea typeface="微软雅黑" panose="020B0503020204020204" pitchFamily="34" charset="-122"/>
                        </a:rPr>
                        <a:t>ｈ</a:t>
                      </a:r>
                      <a:endParaRPr lang="zh-CN" altLang="en-US" sz="2000" b="0" dirty="0">
                        <a:latin typeface="微软雅黑" panose="020B0503020204020204" pitchFamily="34" charset="-122"/>
                        <a:ea typeface="微软雅黑" panose="020B0503020204020204" pitchFamily="34" charset="-122"/>
                      </a:endParaRPr>
                    </a:p>
                  </a:txBody>
                  <a:tcPr>
                    <a:noFill/>
                  </a:tcPr>
                </a:tc>
                <a:tc>
                  <a:txBody>
                    <a:bodyPr/>
                    <a:lstStyle/>
                    <a:p>
                      <a:pPr>
                        <a:lnSpc>
                          <a:spcPts val="2500"/>
                        </a:lnSpc>
                      </a:pPr>
                      <a:r>
                        <a:rPr lang="zh-CN" altLang="en-US" sz="2000" b="0" dirty="0">
                          <a:latin typeface="微软雅黑" panose="020B0503020204020204" pitchFamily="34" charset="-122"/>
                          <a:ea typeface="微软雅黑" panose="020B0503020204020204" pitchFamily="34" charset="-122"/>
                        </a:rPr>
                        <a:t>抑酸作用比西咪替丁强</a:t>
                      </a:r>
                      <a:r>
                        <a:rPr lang="en-US" altLang="zh-CN" sz="2000" b="0" dirty="0">
                          <a:latin typeface="微软雅黑" panose="020B0503020204020204" pitchFamily="34" charset="-122"/>
                          <a:ea typeface="微软雅黑" panose="020B0503020204020204" pitchFamily="34" charset="-122"/>
                        </a:rPr>
                        <a:t>20</a:t>
                      </a:r>
                      <a:r>
                        <a:rPr lang="zh-CN" altLang="en-US" sz="2000" b="0" dirty="0">
                          <a:latin typeface="微软雅黑" panose="020B0503020204020204" pitchFamily="34" charset="-122"/>
                          <a:ea typeface="微软雅黑" panose="020B0503020204020204" pitchFamily="34" charset="-122"/>
                        </a:rPr>
                        <a:t>倍，作用时间可达</a:t>
                      </a:r>
                      <a:r>
                        <a:rPr lang="en-US" altLang="zh-CN" sz="2000" b="0" dirty="0">
                          <a:latin typeface="微软雅黑" panose="020B0503020204020204" pitchFamily="34" charset="-122"/>
                          <a:ea typeface="微软雅黑" panose="020B0503020204020204" pitchFamily="34" charset="-122"/>
                        </a:rPr>
                        <a:t>12h</a:t>
                      </a:r>
                      <a:r>
                        <a:rPr lang="zh-CN" altLang="en-US" sz="2000" b="0" dirty="0">
                          <a:latin typeface="微软雅黑" panose="020B0503020204020204" pitchFamily="34" charset="-122"/>
                          <a:ea typeface="微软雅黑" panose="020B0503020204020204" pitchFamily="34" charset="-122"/>
                        </a:rPr>
                        <a:t>以上</a:t>
                      </a:r>
                      <a:endParaRPr lang="zh-CN" altLang="en-US" sz="2000" b="0" dirty="0">
                        <a:latin typeface="微软雅黑" panose="020B0503020204020204" pitchFamily="34" charset="-122"/>
                        <a:ea typeface="微软雅黑" panose="020B0503020204020204" pitchFamily="34" charset="-122"/>
                      </a:endParaRPr>
                    </a:p>
                  </a:txBody>
                  <a:tcPr>
                    <a:noFill/>
                  </a:tcPr>
                </a:tc>
              </a:tr>
              <a:tr h="2037080">
                <a:tc>
                  <a:txBody>
                    <a:bodyPr/>
                    <a:lstStyle/>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r>
                        <a:rPr lang="zh-CN" altLang="en-US" sz="2000" b="1" dirty="0">
                          <a:latin typeface="微软雅黑" panose="020B0503020204020204" pitchFamily="34" charset="-122"/>
                          <a:ea typeface="微软雅黑" panose="020B0503020204020204" pitchFamily="34" charset="-122"/>
                        </a:rPr>
                        <a:t>不良反应</a:t>
                      </a:r>
                      <a:endParaRPr lang="zh-CN" altLang="en-US" sz="2000" b="1"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a:lnSpc>
                          <a:spcPts val="2500"/>
                        </a:lnSpc>
                      </a:pP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常见：</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头痛、头晕</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腹泻</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肌痛</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疲劳、嗜睡</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等。</a:t>
                      </a:r>
                      <a:r>
                        <a:rPr lang="zh-CN" altLang="en-US" sz="2000" b="0" dirty="0">
                          <a:latin typeface="微软雅黑" panose="020B0503020204020204" pitchFamily="34" charset="-122"/>
                          <a:ea typeface="微软雅黑" panose="020B0503020204020204" pitchFamily="34" charset="-122"/>
                        </a:rPr>
                        <a:t>剂量较大时可引起</a:t>
                      </a:r>
                      <a:r>
                        <a:rPr lang="zh-CN" altLang="en-US" sz="2000" b="0" dirty="0">
                          <a:solidFill>
                            <a:srgbClr val="C00000"/>
                          </a:solidFill>
                          <a:latin typeface="微软雅黑" panose="020B0503020204020204" pitchFamily="34" charset="-122"/>
                          <a:ea typeface="微软雅黑" panose="020B0503020204020204" pitchFamily="34" charset="-122"/>
                        </a:rPr>
                        <a:t>男性乳房肿胀、泌乳现象、性欲减退</a:t>
                      </a:r>
                      <a:r>
                        <a:rPr lang="zh-CN" altLang="en-US" sz="2000" b="0" dirty="0">
                          <a:latin typeface="微软雅黑" panose="020B0503020204020204" pitchFamily="34" charset="-122"/>
                          <a:ea typeface="微软雅黑" panose="020B0503020204020204" pitchFamily="34" charset="-122"/>
                        </a:rPr>
                        <a:t>等，雷尼替丁和法莫替丁较少。</a:t>
                      </a:r>
                      <a:endParaRPr lang="zh-CN" altLang="en-US" sz="2000" b="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a:lnSpc>
                          <a:spcPts val="2500"/>
                        </a:lnSpc>
                      </a:pPr>
                      <a:r>
                        <a:rPr lang="zh-CN" altLang="en-US" sz="2000" b="0" dirty="0">
                          <a:latin typeface="微软雅黑" panose="020B0503020204020204" pitchFamily="34" charset="-122"/>
                          <a:ea typeface="微软雅黑" panose="020B0503020204020204" pitchFamily="34" charset="-122"/>
                        </a:rPr>
                        <a:t>常见：恶心、皮疹便秘、乏力等。与西咪替丁相比，损伤肾功能、性腺功能和中枢神经的不良作用较轻。</a:t>
                      </a:r>
                      <a:endParaRPr lang="zh-CN" altLang="en-US" sz="2000" b="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a:lnSpc>
                          <a:spcPts val="2500"/>
                        </a:lnSpc>
                      </a:pPr>
                      <a:r>
                        <a:rPr lang="zh-CN" altLang="en-US" sz="2000" b="0" dirty="0">
                          <a:latin typeface="微软雅黑" panose="020B0503020204020204" pitchFamily="34" charset="-122"/>
                          <a:ea typeface="微软雅黑" panose="020B0503020204020204" pitchFamily="34" charset="-122"/>
                        </a:rPr>
                        <a:t>皮疹、心动过速、</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白细胞减少、嗜酸粒细胞增多</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、转氨酶升高等。</a:t>
                      </a:r>
                      <a:endParaRPr lang="zh-CN" altLang="en-US" sz="2000" b="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r>
            </a:tbl>
          </a:graphicData>
        </a:graphic>
      </p:graphicFrame>
      <p:sp>
        <p:nvSpPr>
          <p:cNvPr id="7" name="标题 1"/>
          <p:cNvSpPr>
            <a:spLocks noGrp="1"/>
          </p:cNvSpPr>
          <p:nvPr>
            <p:ph type="title"/>
          </p:nvPr>
        </p:nvSpPr>
        <p:spPr>
          <a:xfrm>
            <a:off x="642910" y="142852"/>
            <a:ext cx="6985000" cy="598487"/>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胃酸分泌抑制剂</a:t>
            </a:r>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Ｈ</a:t>
            </a:r>
            <a:r>
              <a:rPr lang="en-US" altLang="zh-CN" sz="3200" b="1" baseline="-25000"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3200" b="1" baseline="-25000"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受体拮抗剂</a:t>
            </a:r>
            <a:endParaRPr lang="zh-CN" altLang="en-US" sz="32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323528" y="980729"/>
          <a:ext cx="8568952" cy="5685155"/>
        </p:xfrm>
        <a:graphic>
          <a:graphicData uri="http://schemas.openxmlformats.org/drawingml/2006/table">
            <a:tbl>
              <a:tblPr firstRow="1" bandRow="1">
                <a:tableStyleId>{5C22544A-7EE6-4342-B048-85BDC9FD1C3A}</a:tableStyleId>
              </a:tblPr>
              <a:tblGrid>
                <a:gridCol w="1296144"/>
                <a:gridCol w="2906327"/>
                <a:gridCol w="2224243"/>
                <a:gridCol w="2142238"/>
              </a:tblGrid>
              <a:tr h="612140">
                <a:tc>
                  <a:txBody>
                    <a:bodyPr/>
                    <a:lstStyle/>
                    <a:p>
                      <a:endParaRPr lang="zh-CN" altLang="en-US"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西咪替</a:t>
                      </a:r>
                      <a:r>
                        <a:rPr lang="zh-CN" altLang="en-US" sz="2400" b="1" dirty="0" smtClean="0">
                          <a:solidFill>
                            <a:schemeClr val="tx1"/>
                          </a:solidFill>
                          <a:latin typeface="微软雅黑" panose="020B0503020204020204" pitchFamily="34" charset="-122"/>
                          <a:ea typeface="微软雅黑" panose="020B0503020204020204" pitchFamily="34" charset="-122"/>
                        </a:rPr>
                        <a:t>丁</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雷尼替</a:t>
                      </a:r>
                      <a:r>
                        <a:rPr lang="zh-CN" altLang="en-US" sz="2400" b="1" dirty="0" smtClean="0">
                          <a:solidFill>
                            <a:schemeClr val="tx1"/>
                          </a:solidFill>
                          <a:latin typeface="微软雅黑" panose="020B0503020204020204" pitchFamily="34" charset="-122"/>
                          <a:ea typeface="微软雅黑" panose="020B0503020204020204" pitchFamily="34" charset="-122"/>
                        </a:rPr>
                        <a:t>丁</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法莫替</a:t>
                      </a:r>
                      <a:r>
                        <a:rPr lang="zh-CN" altLang="en-US" sz="2400" b="1" dirty="0" smtClean="0">
                          <a:solidFill>
                            <a:schemeClr val="tx1"/>
                          </a:solidFill>
                          <a:latin typeface="微软雅黑" panose="020B0503020204020204" pitchFamily="34" charset="-122"/>
                          <a:ea typeface="微软雅黑" panose="020B0503020204020204" pitchFamily="34" charset="-122"/>
                        </a:rPr>
                        <a:t>丁</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r>
              <a:tr h="1924685">
                <a:tc>
                  <a:txBody>
                    <a:bodyPr/>
                    <a:lstStyle/>
                    <a:p>
                      <a:r>
                        <a:rPr lang="zh-CN" altLang="en-US" sz="2000" b="1" dirty="0">
                          <a:latin typeface="微软雅黑" panose="020B0503020204020204" pitchFamily="34" charset="-122"/>
                          <a:ea typeface="微软雅黑" panose="020B0503020204020204" pitchFamily="34" charset="-122"/>
                        </a:rPr>
                        <a:t>药物相互作用</a:t>
                      </a:r>
                      <a:endParaRPr lang="zh-CN" altLang="en-US" sz="2000" b="1"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2000" b="0" dirty="0">
                          <a:latin typeface="微软雅黑" panose="020B0503020204020204" pitchFamily="34" charset="-122"/>
                          <a:ea typeface="微软雅黑" panose="020B0503020204020204" pitchFamily="34" charset="-122"/>
                        </a:rPr>
                        <a:t>能抑制</a:t>
                      </a:r>
                      <a:r>
                        <a:rPr lang="en-US" altLang="zh-CN" sz="2000" b="0" dirty="0">
                          <a:latin typeface="微软雅黑" panose="020B0503020204020204" pitchFamily="34" charset="-122"/>
                          <a:ea typeface="微软雅黑" panose="020B0503020204020204" pitchFamily="34" charset="-122"/>
                        </a:rPr>
                        <a:t>P450</a:t>
                      </a:r>
                      <a:r>
                        <a:rPr lang="zh-CN" altLang="en-US" sz="2000" b="0" dirty="0">
                          <a:latin typeface="微软雅黑" panose="020B0503020204020204" pitchFamily="34" charset="-122"/>
                          <a:ea typeface="微软雅黑" panose="020B0503020204020204" pitchFamily="34" charset="-122"/>
                        </a:rPr>
                        <a:t>活性，与华法林、苯妥英钠、苯巴比妥、茶碱、氯吡格雷等药物均可相互作用，合用时需调整剂量。</a:t>
                      </a:r>
                      <a:endParaRPr lang="zh-CN" altLang="en-US" sz="2000" b="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2000" b="0" dirty="0">
                          <a:latin typeface="微软雅黑" panose="020B0503020204020204" pitchFamily="34" charset="-122"/>
                          <a:ea typeface="微软雅黑" panose="020B0503020204020204" pitchFamily="34" charset="-122"/>
                        </a:rPr>
                        <a:t>对肝药酶影响较弱。可与普萘洛尔、利多卡因等合用时，可延缓这些药物的作用。</a:t>
                      </a:r>
                      <a:endParaRPr lang="zh-CN" altLang="en-US" sz="2000" b="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2000" b="0" dirty="0">
                          <a:latin typeface="微软雅黑" panose="020B0503020204020204" pitchFamily="34" charset="-122"/>
                          <a:ea typeface="微软雅黑" panose="020B0503020204020204" pitchFamily="34" charset="-122"/>
                        </a:rPr>
                        <a:t>对肝药酶几乎无影响。</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丙磺舒会抑制法莫替丁从肾小管的排泄</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a:t>
                      </a:r>
                      <a:endParaRPr lang="zh-CN" altLang="en-US" sz="2000" b="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r>
              <a:tr h="1927860">
                <a:tc>
                  <a:txBody>
                    <a:bodyPr/>
                    <a:lstStyle/>
                    <a:p>
                      <a:r>
                        <a:rPr lang="zh-CN" altLang="en-US" sz="2000" b="1" dirty="0">
                          <a:latin typeface="微软雅黑" panose="020B0503020204020204" pitchFamily="34" charset="-122"/>
                          <a:ea typeface="微软雅黑" panose="020B0503020204020204" pitchFamily="34" charset="-122"/>
                        </a:rPr>
                        <a:t>禁忌症</a:t>
                      </a:r>
                      <a:endParaRPr lang="zh-CN" altLang="en-US" sz="2000" b="1" dirty="0">
                        <a:latin typeface="微软雅黑" panose="020B0503020204020204" pitchFamily="34" charset="-122"/>
                        <a:ea typeface="微软雅黑" panose="020B0503020204020204" pitchFamily="34" charset="-122"/>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禁忌</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与</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多非利特合用</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，可引起</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尖端扭转型室性心动过速</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a:t>
                      </a:r>
                      <a:endParaRPr lang="en-US" altLang="zh-CN" sz="2000" b="0" kern="1200" dirty="0">
                        <a:solidFill>
                          <a:schemeClr val="dk1"/>
                        </a:solidFill>
                        <a:effectLst/>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孕妇</a:t>
                      </a:r>
                      <a:endParaRPr lang="en-US" altLang="zh-CN" sz="2000" b="0" kern="1200" dirty="0">
                        <a:solidFill>
                          <a:schemeClr val="dk1"/>
                        </a:solidFill>
                        <a:effectLst/>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哺乳期</a:t>
                      </a:r>
                      <a:endParaRPr lang="zh-CN" altLang="en-US" sz="2000" b="0" kern="1200" dirty="0">
                        <a:solidFill>
                          <a:schemeClr val="dk1"/>
                        </a:solidFill>
                        <a:effectLst/>
                        <a:latin typeface="微软雅黑" panose="020B0503020204020204" pitchFamily="34" charset="-122"/>
                        <a:ea typeface="微软雅黑" panose="020B0503020204020204" pitchFamily="34" charset="-122"/>
                        <a:cs typeface="+mn-cs"/>
                      </a:endParaRPr>
                    </a:p>
                  </a:txBody>
                  <a:tcPr>
                    <a:noFill/>
                  </a:tcPr>
                </a:tc>
                <a:tc>
                  <a:txBody>
                    <a:bodyPr/>
                    <a:lstStyle/>
                    <a:p>
                      <a:r>
                        <a:rPr lang="zh-CN" altLang="en-US" sz="2000" b="0" dirty="0">
                          <a:latin typeface="微软雅黑" panose="020B0503020204020204" pitchFamily="34" charset="-122"/>
                          <a:ea typeface="微软雅黑" panose="020B0503020204020204" pitchFamily="34" charset="-122"/>
                        </a:rPr>
                        <a:t>孕妇</a:t>
                      </a:r>
                      <a:endParaRPr lang="en-US" altLang="zh-CN" sz="2000" b="0" dirty="0">
                        <a:latin typeface="微软雅黑" panose="020B0503020204020204" pitchFamily="34" charset="-122"/>
                        <a:ea typeface="微软雅黑" panose="020B0503020204020204" pitchFamily="34" charset="-122"/>
                      </a:endParaRPr>
                    </a:p>
                    <a:p>
                      <a:r>
                        <a:rPr lang="zh-CN" altLang="en-US" sz="2000" b="0" dirty="0">
                          <a:latin typeface="微软雅黑" panose="020B0503020204020204" pitchFamily="34" charset="-122"/>
                          <a:ea typeface="微软雅黑" panose="020B0503020204020204" pitchFamily="34" charset="-122"/>
                        </a:rPr>
                        <a:t>哺乳期</a:t>
                      </a:r>
                      <a:endParaRPr lang="en-US" altLang="zh-CN" sz="2000" b="0" dirty="0">
                        <a:latin typeface="微软雅黑" panose="020B0503020204020204" pitchFamily="34" charset="-122"/>
                        <a:ea typeface="微软雅黑" panose="020B0503020204020204" pitchFamily="34" charset="-122"/>
                      </a:endParaRPr>
                    </a:p>
                    <a:p>
                      <a:r>
                        <a:rPr lang="en-US" altLang="zh-CN" sz="2000" b="0" dirty="0">
                          <a:latin typeface="微软雅黑" panose="020B0503020204020204" pitchFamily="34" charset="-122"/>
                          <a:ea typeface="微软雅黑" panose="020B0503020204020204" pitchFamily="34" charset="-122"/>
                        </a:rPr>
                        <a:t>8</a:t>
                      </a:r>
                      <a:r>
                        <a:rPr lang="zh-CN" altLang="en-US" sz="2000" b="0" dirty="0">
                          <a:latin typeface="微软雅黑" panose="020B0503020204020204" pitchFamily="34" charset="-122"/>
                          <a:ea typeface="微软雅黑" panose="020B0503020204020204" pitchFamily="34" charset="-122"/>
                        </a:rPr>
                        <a:t>岁以下儿童</a:t>
                      </a:r>
                      <a:endParaRPr lang="zh-CN" altLang="en-US" sz="2000" b="0" dirty="0">
                        <a:latin typeface="微软雅黑" panose="020B0503020204020204" pitchFamily="34" charset="-122"/>
                        <a:ea typeface="微软雅黑" panose="020B0503020204020204" pitchFamily="34" charset="-122"/>
                      </a:endParaRPr>
                    </a:p>
                  </a:txBody>
                  <a:tcPr>
                    <a:noFill/>
                  </a:tcPr>
                </a:tc>
                <a:tc>
                  <a:txBody>
                    <a:bodyPr/>
                    <a:lstStyle/>
                    <a:p>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严重肾功能不全</a:t>
                      </a:r>
                      <a:endParaRPr lang="en-US" altLang="zh-CN" sz="2000" b="0" kern="1200" dirty="0">
                        <a:solidFill>
                          <a:schemeClr val="dk1"/>
                        </a:solidFill>
                        <a:effectLst/>
                        <a:latin typeface="微软雅黑" panose="020B0503020204020204" pitchFamily="34" charset="-122"/>
                        <a:ea typeface="微软雅黑" panose="020B0503020204020204" pitchFamily="34" charset="-122"/>
                        <a:cs typeface="+mn-cs"/>
                      </a:endParaRPr>
                    </a:p>
                    <a:p>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孕妇</a:t>
                      </a:r>
                      <a:endParaRPr lang="en-US" altLang="zh-CN" sz="2000" b="0" kern="1200" dirty="0">
                        <a:solidFill>
                          <a:schemeClr val="dk1"/>
                        </a:solidFill>
                        <a:effectLst/>
                        <a:latin typeface="微软雅黑" panose="020B0503020204020204" pitchFamily="34" charset="-122"/>
                        <a:ea typeface="微软雅黑" panose="020B0503020204020204" pitchFamily="34" charset="-122"/>
                        <a:cs typeface="+mn-cs"/>
                      </a:endParaRPr>
                    </a:p>
                    <a:p>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哺乳期</a:t>
                      </a:r>
                      <a:endParaRPr lang="zh-CN" altLang="en-US" sz="2000" b="0" dirty="0">
                        <a:latin typeface="微软雅黑" panose="020B0503020204020204" pitchFamily="34" charset="-122"/>
                        <a:ea typeface="微软雅黑" panose="020B0503020204020204" pitchFamily="34" charset="-122"/>
                      </a:endParaRPr>
                    </a:p>
                  </a:txBody>
                  <a:tcPr>
                    <a:noFill/>
                  </a:tcPr>
                </a:tc>
              </a:tr>
              <a:tr h="1220244">
                <a:tc>
                  <a:txBody>
                    <a:bodyPr/>
                    <a:lstStyle/>
                    <a:p>
                      <a:endParaRPr lang="en-US" altLang="zh-CN" sz="2000" b="1" dirty="0">
                        <a:latin typeface="微软雅黑" panose="020B0503020204020204" pitchFamily="34" charset="-122"/>
                        <a:ea typeface="微软雅黑" panose="020B0503020204020204" pitchFamily="34" charset="-122"/>
                      </a:endParaRPr>
                    </a:p>
                    <a:p>
                      <a:r>
                        <a:rPr lang="zh-CN" altLang="en-US" sz="2000" b="1" dirty="0">
                          <a:latin typeface="微软雅黑" panose="020B0503020204020204" pitchFamily="34" charset="-122"/>
                          <a:ea typeface="微软雅黑" panose="020B0503020204020204" pitchFamily="34" charset="-122"/>
                        </a:rPr>
                        <a:t>注意事项</a:t>
                      </a:r>
                      <a:endParaRPr lang="zh-CN" altLang="en-US" sz="2000" b="1"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用药期间应注意检查肾功能</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和</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血象</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a:t>
                      </a:r>
                      <a:endParaRPr lang="zh-CN" altLang="en-US" sz="2000" b="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2000" b="0" dirty="0">
                          <a:latin typeface="微软雅黑" panose="020B0503020204020204" pitchFamily="34" charset="-122"/>
                          <a:ea typeface="微软雅黑" panose="020B0503020204020204" pitchFamily="34" charset="-122"/>
                        </a:rPr>
                        <a:t>可导致</a:t>
                      </a:r>
                      <a:r>
                        <a:rPr lang="en-US" altLang="zh-CN" sz="2000" b="0" dirty="0">
                          <a:latin typeface="微软雅黑" panose="020B0503020204020204" pitchFamily="34" charset="-122"/>
                          <a:ea typeface="微软雅黑" panose="020B0503020204020204" pitchFamily="34" charset="-122"/>
                        </a:rPr>
                        <a:t>B</a:t>
                      </a:r>
                      <a:r>
                        <a:rPr lang="en-US" altLang="zh-CN" sz="2000" b="0" kern="1200" baseline="-25000" dirty="0">
                          <a:solidFill>
                            <a:schemeClr val="dk1"/>
                          </a:solidFill>
                          <a:latin typeface="微软雅黑" panose="020B0503020204020204" pitchFamily="34" charset="-122"/>
                          <a:ea typeface="微软雅黑" panose="020B0503020204020204" pitchFamily="34" charset="-122"/>
                          <a:cs typeface="+mn-cs"/>
                        </a:rPr>
                        <a:t>12</a:t>
                      </a:r>
                      <a:r>
                        <a:rPr lang="zh-CN" altLang="en-US" sz="2000" b="0" dirty="0">
                          <a:latin typeface="微软雅黑" panose="020B0503020204020204" pitchFamily="34" charset="-122"/>
                          <a:ea typeface="微软雅黑" panose="020B0503020204020204" pitchFamily="34" charset="-122"/>
                        </a:rPr>
                        <a:t>缺乏。</a:t>
                      </a:r>
                      <a:endParaRPr lang="zh-CN" altLang="en-US" sz="2000" b="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可降低</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伊曲康唑</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的血药浓度，</a:t>
                      </a:r>
                      <a:r>
                        <a:rPr lang="zh-CN" altLang="zh-CN" sz="2000" b="0" kern="1200" dirty="0">
                          <a:solidFill>
                            <a:schemeClr val="dk1"/>
                          </a:solidFill>
                          <a:effectLst/>
                          <a:latin typeface="微软雅黑" panose="020B0503020204020204" pitchFamily="34" charset="-122"/>
                          <a:ea typeface="微软雅黑" panose="020B0503020204020204" pitchFamily="34" charset="-122"/>
                          <a:cs typeface="+mn-cs"/>
                        </a:rPr>
                        <a:t>应慎</a:t>
                      </a:r>
                      <a:r>
                        <a:rPr lang="zh-CN" altLang="en-US" sz="2000" b="0" kern="1200" dirty="0">
                          <a:solidFill>
                            <a:schemeClr val="dk1"/>
                          </a:solidFill>
                          <a:effectLst/>
                          <a:latin typeface="微软雅黑" panose="020B0503020204020204" pitchFamily="34" charset="-122"/>
                          <a:ea typeface="微软雅黑" panose="020B0503020204020204" pitchFamily="34" charset="-122"/>
                          <a:cs typeface="+mn-cs"/>
                        </a:rPr>
                        <a:t>用。</a:t>
                      </a:r>
                      <a:endParaRPr lang="zh-CN" altLang="en-US" sz="2000" b="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r>
            </a:tbl>
          </a:graphicData>
        </a:graphic>
      </p:graphicFrame>
      <p:sp>
        <p:nvSpPr>
          <p:cNvPr id="7" name="标题 1"/>
          <p:cNvSpPr>
            <a:spLocks noGrp="1"/>
          </p:cNvSpPr>
          <p:nvPr>
            <p:ph type="title"/>
          </p:nvPr>
        </p:nvSpPr>
        <p:spPr>
          <a:xfrm>
            <a:off x="711200" y="204788"/>
            <a:ext cx="6985000" cy="598487"/>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胃酸分泌抑制剂</a:t>
            </a:r>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Ｈ</a:t>
            </a:r>
            <a:r>
              <a:rPr lang="en-US" altLang="zh-CN" sz="3200" b="1" baseline="-25000" dirty="0">
                <a:solidFill>
                  <a:schemeClr val="accent1">
                    <a:lumMod val="75000"/>
                  </a:schemeClr>
                </a:solidFill>
                <a:latin typeface="微软雅黑" panose="020B0503020204020204" pitchFamily="34" charset="-122"/>
                <a:ea typeface="微软雅黑" panose="020B0503020204020204" pitchFamily="34" charset="-122"/>
              </a:rPr>
              <a:t>2</a:t>
            </a:r>
            <a:r>
              <a:rPr lang="zh-CN" altLang="en-US" sz="3200" b="1" baseline="-25000" dirty="0">
                <a:solidFill>
                  <a:schemeClr val="accent1">
                    <a:lumMod val="75000"/>
                  </a:schemeClr>
                </a:solidFill>
                <a:latin typeface="微软雅黑" panose="020B0503020204020204" pitchFamily="34" charset="-122"/>
                <a:ea typeface="微软雅黑" panose="020B0503020204020204" pitchFamily="34" charset="-122"/>
              </a:rPr>
              <a:t> </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受体拮抗剂</a:t>
            </a:r>
            <a:endParaRPr lang="zh-CN" altLang="en-US" sz="32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sym typeface="+mn-ea"/>
              </a:rPr>
              <a:t>Ｈ</a:t>
            </a:r>
            <a:r>
              <a:rPr lang="en-US" altLang="zh-CN" sz="3200" b="1" baseline="-25000" dirty="0">
                <a:solidFill>
                  <a:schemeClr val="accent1">
                    <a:lumMod val="75000"/>
                  </a:schemeClr>
                </a:solidFill>
                <a:latin typeface="微软雅黑" panose="020B0503020204020204" pitchFamily="34" charset="-122"/>
                <a:ea typeface="微软雅黑" panose="020B0503020204020204" pitchFamily="34" charset="-122"/>
                <a:sym typeface="+mn-ea"/>
              </a:rPr>
              <a:t>2</a:t>
            </a:r>
            <a:r>
              <a:rPr lang="zh-CN" altLang="en-US" sz="3200" b="1" baseline="-25000" dirty="0">
                <a:solidFill>
                  <a:schemeClr val="accent1">
                    <a:lumMod val="75000"/>
                  </a:schemeClr>
                </a:solidFill>
                <a:latin typeface="微软雅黑" panose="020B0503020204020204" pitchFamily="34" charset="-122"/>
                <a:ea typeface="微软雅黑" panose="020B0503020204020204" pitchFamily="34" charset="-122"/>
                <a:sym typeface="+mn-ea"/>
              </a:rPr>
              <a:t> </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sym typeface="+mn-ea"/>
              </a:rPr>
              <a:t>受体拮抗剂</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审核要点</a:t>
            </a:r>
            <a:endParaRPr lang="en-US" altLang="zh-CN"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11505" y="1341120"/>
            <a:ext cx="7822565" cy="4707890"/>
          </a:xfrm>
          <a:prstGeom prst="rect">
            <a:avLst/>
          </a:prstGeom>
          <a:noFill/>
        </p:spPr>
        <p:txBody>
          <a:bodyPr wrap="square" rtlCol="0">
            <a:spAutoFit/>
          </a:bodyPr>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西咪替丁禁用于孕妇及哺乳期妇女，不提倡与氢氧化铝、氧化镁等抗酸剂同用。与硝西泮、地西泮、茶碱、普萘洛尔、苯妥英钠、阿司匹林等同用时，均可使这些药物的血药浓度升高，作用增强，出现不良反应，甚至是毒性反应，不宜与这些药物同用。与氨基糖苷类抗生素如庆大霉素等同用时可能导致呼吸抑制或呼吸停止。禁忌与多非利特合用，可引起尖端扭转型室性心动过速。</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法莫替丁禁用于严重肾功能不全、哺乳期、妊娠期妇女。</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雷尼替丁禁用于妊娠期妇女、哺乳期、8岁以下儿童。</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处方审核</a:t>
            </a:r>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2</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1"/>
          <a:srcRect l="25587" t="33201" r="20863" b="11590"/>
          <a:stretch>
            <a:fillRect/>
          </a:stretch>
        </p:blipFill>
        <p:spPr>
          <a:xfrm>
            <a:off x="1403648" y="908721"/>
            <a:ext cx="6937970" cy="4368564"/>
          </a:xfrm>
          <a:prstGeom prst="rect">
            <a:avLst/>
          </a:prstGeom>
        </p:spPr>
      </p:pic>
      <p:sp>
        <p:nvSpPr>
          <p:cNvPr id="5" name="内容占位符 2"/>
          <p:cNvSpPr>
            <a:spLocks noGrp="1"/>
          </p:cNvSpPr>
          <p:nvPr>
            <p:ph idx="1"/>
          </p:nvPr>
        </p:nvSpPr>
        <p:spPr>
          <a:xfrm>
            <a:off x="683568" y="5315058"/>
            <a:ext cx="7886700" cy="1389037"/>
          </a:xfrm>
        </p:spPr>
        <p:txBody>
          <a:bodyPr>
            <a:normAutofit fontScale="70000" lnSpcReduction="20000"/>
          </a:bodyPr>
          <a:lstStyle/>
          <a:p>
            <a:pPr marL="0" indent="0">
              <a:buNone/>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b="1" dirty="0">
              <a:solidFill>
                <a:schemeClr val="accent1">
                  <a:lumMod val="75000"/>
                </a:schemeClr>
              </a:solidFill>
              <a:latin typeface="微软雅黑" panose="020B0503020204020204" pitchFamily="34" charset="-122"/>
              <a:ea typeface="微软雅黑" panose="020B0503020204020204" pitchFamily="34" charset="-122"/>
            </a:endParaRPr>
          </a:p>
          <a:p>
            <a:pPr>
              <a:lnSpc>
                <a:spcPct val="100000"/>
              </a:lnSpc>
            </a:pPr>
            <a:r>
              <a:rPr lang="zh-CN" altLang="en-US" sz="2400" dirty="0">
                <a:latin typeface="微软雅黑" panose="020B0503020204020204" pitchFamily="34" charset="-122"/>
                <a:ea typeface="微软雅黑" panose="020B0503020204020204" pitchFamily="34" charset="-122"/>
              </a:rPr>
              <a:t>西咪替丁可抑制华法林的代谢，导致华法林的抗凝作用增强，凝血</a:t>
            </a:r>
            <a:r>
              <a:rPr lang="en-US" altLang="zh-CN" sz="2400" dirty="0">
                <a:latin typeface="微软雅黑" panose="020B0503020204020204" pitchFamily="34" charset="-122"/>
                <a:ea typeface="微软雅黑" panose="020B0503020204020204" pitchFamily="34" charset="-122"/>
              </a:rPr>
              <a:t>INR</a:t>
            </a:r>
            <a:r>
              <a:rPr lang="zh-CN" altLang="en-US" sz="2400" dirty="0">
                <a:latin typeface="微软雅黑" panose="020B0503020204020204" pitchFamily="34" charset="-122"/>
                <a:ea typeface="微软雅黑" panose="020B0503020204020204" pitchFamily="34" charset="-122"/>
              </a:rPr>
              <a:t>值升高，合用时需要监测</a:t>
            </a:r>
            <a:r>
              <a:rPr lang="en-US" altLang="zh-CN" sz="2400" dirty="0">
                <a:latin typeface="微软雅黑" panose="020B0503020204020204" pitchFamily="34" charset="-122"/>
                <a:ea typeface="微软雅黑" panose="020B0503020204020204" pitchFamily="34" charset="-122"/>
              </a:rPr>
              <a:t>INR</a:t>
            </a:r>
            <a:r>
              <a:rPr lang="zh-CN" altLang="en-US" sz="2400" dirty="0">
                <a:latin typeface="微软雅黑" panose="020B0503020204020204" pitchFamily="34" charset="-122"/>
                <a:ea typeface="微软雅黑" panose="020B0503020204020204" pitchFamily="34" charset="-122"/>
              </a:rPr>
              <a:t>值。</a:t>
            </a:r>
            <a:endParaRPr lang="en-US" altLang="zh-CN" sz="2400" dirty="0">
              <a:latin typeface="微软雅黑" panose="020B0503020204020204" pitchFamily="34" charset="-122"/>
              <a:ea typeface="微软雅黑" panose="020B0503020204020204" pitchFamily="34" charset="-122"/>
            </a:endParaRPr>
          </a:p>
          <a:p>
            <a:pPr>
              <a:lnSpc>
                <a:spcPct val="100000"/>
              </a:lnSpc>
            </a:pPr>
            <a:r>
              <a:rPr lang="zh-CN" altLang="en-US" sz="2400" dirty="0">
                <a:latin typeface="微软雅黑" panose="020B0503020204020204" pitchFamily="34" charset="-122"/>
                <a:ea typeface="微软雅黑" panose="020B0503020204020204" pitchFamily="34" charset="-122"/>
              </a:rPr>
              <a:t>建议：服用华法林的患者，可以将西咪替丁替换成雷尼替丁或法莫替丁。</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latin typeface="微软雅黑" panose="020B0503020204020204" pitchFamily="34" charset="-122"/>
                <a:ea typeface="微软雅黑" panose="020B0503020204020204" pitchFamily="34" charset="-122"/>
              </a:rPr>
              <a:t>消化性溃疡和胃食管反流病药物</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solidFill>
                  <a:schemeClr val="bg1">
                    <a:lumMod val="75000"/>
                  </a:schemeClr>
                </a:solidFill>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胃酸分泌抑制剂</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endParaRPr lang="en-US" altLang="zh-CN" b="1" dirty="0">
              <a:solidFill>
                <a:schemeClr val="bg1">
                  <a:lumMod val="8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质子泵抑制剂</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微生态药物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保肝药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质子泵抑制剂（</a:t>
            </a:r>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内容占位符 4"/>
          <p:cNvSpPr>
            <a:spLocks noGrp="1"/>
          </p:cNvSpPr>
          <p:nvPr>
            <p:ph idx="1"/>
          </p:nvPr>
        </p:nvSpPr>
        <p:spPr>
          <a:xfrm>
            <a:off x="642620" y="1428750"/>
            <a:ext cx="7886700" cy="3806190"/>
          </a:xfrm>
        </p:spPr>
        <p:txBody>
          <a:bodyPr>
            <a:normAutofit/>
          </a:bodyPr>
          <a:lstStyle/>
          <a:p>
            <a:pPr>
              <a:lnSpc>
                <a:spcPct val="100000"/>
              </a:lnSpc>
            </a:pPr>
            <a:r>
              <a:rPr lang="zh-CN" altLang="en-US" sz="2400" b="1" dirty="0">
                <a:solidFill>
                  <a:srgbClr val="C00000"/>
                </a:solidFill>
                <a:latin typeface="微软雅黑" panose="020B0503020204020204" pitchFamily="34" charset="-122"/>
                <a:ea typeface="微软雅黑" panose="020B0503020204020204" pitchFamily="34" charset="-122"/>
              </a:rPr>
              <a:t>作用机理</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作用于胃壁细胞胃酸分泌终末步骤中的关键酶Ｈ</a:t>
            </a:r>
            <a:r>
              <a:rPr lang="zh-CN" altLang="en-US" sz="2400" baseline="300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Ｋ</a:t>
            </a:r>
            <a:r>
              <a:rPr lang="zh-CN" altLang="en-US" sz="2400" baseline="300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-ATP</a:t>
            </a:r>
            <a:r>
              <a:rPr lang="zh-CN" altLang="en-US" sz="2400" dirty="0">
                <a:latin typeface="微软雅黑" panose="020B0503020204020204" pitchFamily="34" charset="-122"/>
                <a:ea typeface="微软雅黑" panose="020B0503020204020204" pitchFamily="34" charset="-122"/>
              </a:rPr>
              <a:t>酶，使其不可逆性失活，从而抑制胃酸分泌，抑酸作用强而持久，疗效优于Ｈ</a:t>
            </a:r>
            <a:r>
              <a:rPr lang="en-US" altLang="zh-CN" sz="2400" baseline="-25000" dirty="0">
                <a:latin typeface="微软雅黑" panose="020B0503020204020204" pitchFamily="34" charset="-122"/>
                <a:ea typeface="微软雅黑" panose="020B0503020204020204" pitchFamily="34" charset="-122"/>
              </a:rPr>
              <a:t>2</a:t>
            </a:r>
            <a:r>
              <a:rPr lang="zh-CN" altLang="en-US" sz="2400" baseline="-250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受体拮抗剂。</a:t>
            </a:r>
            <a:endParaRPr lang="en-US" altLang="zh-CN" sz="2400" dirty="0">
              <a:latin typeface="微软雅黑" panose="020B0503020204020204" pitchFamily="34" charset="-122"/>
              <a:ea typeface="微软雅黑" panose="020B0503020204020204" pitchFamily="34" charset="-122"/>
            </a:endParaRPr>
          </a:p>
          <a:p>
            <a:pPr>
              <a:lnSpc>
                <a:spcPct val="100000"/>
              </a:lnSpc>
            </a:pPr>
            <a:endParaRPr lang="en-US" altLang="zh-CN" sz="2400" dirty="0">
              <a:latin typeface="微软雅黑" panose="020B0503020204020204" pitchFamily="34" charset="-122"/>
              <a:ea typeface="微软雅黑" panose="020B0503020204020204" pitchFamily="34" charset="-122"/>
            </a:endParaRPr>
          </a:p>
          <a:p>
            <a:pPr>
              <a:lnSpc>
                <a:spcPct val="100000"/>
              </a:lnSpc>
            </a:pPr>
            <a:r>
              <a:rPr lang="zh-CN" altLang="en-US" sz="2400" b="1" dirty="0">
                <a:solidFill>
                  <a:srgbClr val="C00000"/>
                </a:solidFill>
                <a:latin typeface="微软雅黑" panose="020B0503020204020204" pitchFamily="34" charset="-122"/>
                <a:ea typeface="微软雅黑" panose="020B0503020204020204" pitchFamily="34" charset="-122"/>
              </a:rPr>
              <a:t>常用药物</a:t>
            </a:r>
            <a:endParaRPr lang="zh-CN" altLang="en-US" sz="2400" dirty="0">
              <a:latin typeface="微软雅黑" panose="020B0503020204020204" pitchFamily="34" charset="-122"/>
              <a:ea typeface="微软雅黑" panose="020B0503020204020204" pitchFamily="34" charset="-122"/>
            </a:endParaRPr>
          </a:p>
          <a:p>
            <a:pPr marL="0" indent="0">
              <a:lnSpc>
                <a:spcPct val="100000"/>
              </a:lnSpc>
              <a:buNone/>
            </a:pPr>
            <a:endParaRPr lang="zh-CN" altLang="en-US" sz="2400" dirty="0">
              <a:latin typeface="微软雅黑" panose="020B0503020204020204" pitchFamily="34" charset="-122"/>
              <a:ea typeface="微软雅黑" panose="020B0503020204020204" pitchFamily="34" charset="-122"/>
            </a:endParaRPr>
          </a:p>
          <a:p>
            <a:pPr marL="0" indent="0">
              <a:lnSpc>
                <a:spcPct val="100000"/>
              </a:lnSpc>
              <a:buNone/>
            </a:pPr>
            <a:r>
              <a:rPr lang="zh-CN" altLang="en-US" sz="2400" dirty="0">
                <a:latin typeface="微软雅黑" panose="020B0503020204020204" pitchFamily="34" charset="-122"/>
                <a:ea typeface="微软雅黑" panose="020B0503020204020204" pitchFamily="34" charset="-122"/>
              </a:rPr>
              <a:t>   奥美拉唑</a:t>
            </a:r>
            <a:r>
              <a:rPr lang="zh-CN" altLang="en-US" sz="2400" dirty="0" smtClean="0">
                <a:latin typeface="微软雅黑" panose="020B0503020204020204" pitchFamily="34" charset="-122"/>
                <a:ea typeface="微软雅黑" panose="020B0503020204020204" pitchFamily="34" charset="-122"/>
              </a:rPr>
              <a:t>、艾司奥美拉</a:t>
            </a:r>
            <a:r>
              <a:rPr lang="zh-CN" altLang="en-US" sz="2400" dirty="0">
                <a:latin typeface="微软雅黑" panose="020B0503020204020204" pitchFamily="34" charset="-122"/>
                <a:ea typeface="微软雅黑" panose="020B0503020204020204" pitchFamily="34" charset="-122"/>
              </a:rPr>
              <a:t>唑、兰索拉唑</a:t>
            </a:r>
            <a:endParaRPr lang="zh-CN" altLang="en-US" sz="2400" dirty="0">
              <a:latin typeface="微软雅黑" panose="020B0503020204020204" pitchFamily="34" charset="-122"/>
              <a:ea typeface="微软雅黑" panose="020B0503020204020204" pitchFamily="34" charset="-122"/>
            </a:endParaRPr>
          </a:p>
          <a:p>
            <a:pPr marL="0" indent="0">
              <a:lnSpc>
                <a:spcPct val="100000"/>
              </a:lnSpc>
              <a:buNone/>
            </a:pPr>
            <a:r>
              <a:rPr lang="zh-CN" altLang="en-US" sz="2400" dirty="0">
                <a:latin typeface="微软雅黑" panose="020B0503020204020204" pitchFamily="34" charset="-122"/>
                <a:ea typeface="微软雅黑" panose="020B0503020204020204" pitchFamily="34" charset="-122"/>
              </a:rPr>
              <a:t>   泮托拉唑 、雷贝拉唑、艾普拉唑</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sz="3200" b="1" dirty="0">
                <a:solidFill>
                  <a:schemeClr val="accent1">
                    <a:lumMod val="75000"/>
                  </a:schemeClr>
                </a:solidFill>
                <a:latin typeface="微软雅黑" panose="020B0503020204020204" pitchFamily="34" charset="-122"/>
                <a:ea typeface="微软雅黑" panose="020B0503020204020204" pitchFamily="34" charset="-122"/>
              </a:rPr>
              <a:t>PPI</a:t>
            </a:r>
            <a:r>
              <a:rPr sz="3200" b="1" dirty="0">
                <a:solidFill>
                  <a:schemeClr val="accent1">
                    <a:lumMod val="75000"/>
                  </a:schemeClr>
                </a:solidFill>
                <a:latin typeface="微软雅黑" panose="020B0503020204020204" pitchFamily="34" charset="-122"/>
                <a:ea typeface="微软雅黑" panose="020B0503020204020204" pitchFamily="34" charset="-122"/>
              </a:rPr>
              <a:t>口服剂的适应证</a:t>
            </a:r>
            <a:endParaRPr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6" name="表格 5"/>
          <p:cNvGraphicFramePr/>
          <p:nvPr/>
        </p:nvGraphicFramePr>
        <p:xfrm>
          <a:off x="384175" y="1737360"/>
          <a:ext cx="8265795" cy="3111500"/>
        </p:xfrm>
        <a:graphic>
          <a:graphicData uri="http://schemas.openxmlformats.org/drawingml/2006/table">
            <a:tbl>
              <a:tblPr firstRow="1" bandRow="1">
                <a:tableStyleId>{5940675A-B579-460E-94D1-54222C63F5DA}</a:tableStyleId>
              </a:tblPr>
              <a:tblGrid>
                <a:gridCol w="1695450"/>
                <a:gridCol w="956945"/>
                <a:gridCol w="1109345"/>
                <a:gridCol w="1528445"/>
                <a:gridCol w="1303655"/>
                <a:gridCol w="1671955"/>
              </a:tblGrid>
              <a:tr h="535305">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适应证</a:t>
                      </a:r>
                      <a:endPar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质子泵抑制剂</a:t>
                      </a:r>
                      <a:endParaRPr lang="en-US" alt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GERD </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消化性溃疡</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NSAIDs相关性溃疡</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卓-艾综合征</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H.pylori感染根除</a:t>
                      </a:r>
                      <a:r>
                        <a:rPr lang="en-US" sz="28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en-US" sz="28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02590">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奥美拉唑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en-US" sz="2800" b="0" baseline="3000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2800" b="0" baseline="300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401320">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兰索拉唑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noFill/>
                  </a:tcPr>
                </a:tc>
              </a:tr>
              <a:tr h="401955">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泮托拉唑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noFill/>
                  </a:tcPr>
                </a:tc>
              </a:tr>
              <a:tr h="401320">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雷贝拉唑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noFill/>
                  </a:tcPr>
                </a:tc>
              </a:tr>
              <a:tr h="402590">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艾司奥美拉唑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noFill/>
                  </a:tcPr>
                </a:tc>
              </a:tr>
              <a:tr h="426720">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艾普拉唑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707390" y="5223510"/>
            <a:ext cx="7729220" cy="1060450"/>
          </a:xfrm>
          <a:prstGeom prst="rect">
            <a:avLst/>
          </a:prstGeom>
          <a:noFill/>
          <a:ln w="9525">
            <a:noFill/>
          </a:ln>
        </p:spPr>
        <p:txBody>
          <a:bodyPr wrap="square">
            <a:spAutoFit/>
          </a:bodyPr>
          <a:p>
            <a:pPr indent="203200" fontAlgn="auto">
              <a:lnSpc>
                <a:spcPct val="150000"/>
              </a:lnSpc>
            </a:pPr>
            <a:r>
              <a:rPr lang="zh-CN"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GERD：胃食管反流病；      NSAIDs：非甾体抗炎药；    </a:t>
            </a:r>
            <a:endParaRPr lang="zh-CN"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203200" fontAlgn="auto">
              <a:lnSpc>
                <a:spcPct val="150000"/>
              </a:lnSpc>
            </a:pPr>
            <a:r>
              <a:rPr lang="zh-CN"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*包括预防NSAIDs相关性溃疡；参考信息来自原研药的药品说明书，</a:t>
            </a:r>
            <a:endParaRPr lang="zh-CN"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203200" fontAlgn="auto">
              <a:lnSpc>
                <a:spcPct val="150000"/>
              </a:lnSpc>
            </a:pPr>
            <a:r>
              <a:rPr lang="zh-CN"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**参考《第五次全国幽门螺杆菌感染处理共识报告》</a:t>
            </a:r>
            <a:endParaRPr lang="zh-CN"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sz="3200" b="1" dirty="0">
                <a:solidFill>
                  <a:schemeClr val="accent1">
                    <a:lumMod val="75000"/>
                  </a:schemeClr>
                </a:solidFill>
                <a:latin typeface="微软雅黑" panose="020B0503020204020204" pitchFamily="34" charset="-122"/>
                <a:ea typeface="微软雅黑" panose="020B0503020204020204" pitchFamily="34" charset="-122"/>
              </a:rPr>
              <a:t>不同</a:t>
            </a:r>
            <a:r>
              <a:rPr lang="en-US" sz="3200" b="1" dirty="0">
                <a:solidFill>
                  <a:schemeClr val="accent1">
                    <a:lumMod val="75000"/>
                  </a:schemeClr>
                </a:solidFill>
                <a:latin typeface="微软雅黑" panose="020B0503020204020204" pitchFamily="34" charset="-122"/>
                <a:ea typeface="微软雅黑" panose="020B0503020204020204" pitchFamily="34" charset="-122"/>
              </a:rPr>
              <a:t>PPI</a:t>
            </a:r>
            <a:r>
              <a:rPr sz="3200" b="1" dirty="0">
                <a:solidFill>
                  <a:schemeClr val="accent1">
                    <a:lumMod val="75000"/>
                  </a:schemeClr>
                </a:solidFill>
                <a:latin typeface="微软雅黑" panose="020B0503020204020204" pitchFamily="34" charset="-122"/>
                <a:ea typeface="微软雅黑" panose="020B0503020204020204" pitchFamily="34" charset="-122"/>
              </a:rPr>
              <a:t>注射剂的适应证</a:t>
            </a:r>
            <a:endParaRPr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271780" y="1430020"/>
          <a:ext cx="8438515" cy="3420745"/>
        </p:xfrm>
        <a:graphic>
          <a:graphicData uri="http://schemas.openxmlformats.org/drawingml/2006/table">
            <a:tbl>
              <a:tblPr firstRow="1" bandRow="1">
                <a:tableStyleId>{5940675A-B579-460E-94D1-54222C63F5DA}</a:tableStyleId>
              </a:tblPr>
              <a:tblGrid>
                <a:gridCol w="1635125"/>
                <a:gridCol w="606425"/>
                <a:gridCol w="886460"/>
                <a:gridCol w="1407160"/>
                <a:gridCol w="1008380"/>
                <a:gridCol w="1233170"/>
                <a:gridCol w="1661795"/>
              </a:tblGrid>
              <a:tr h="618490">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适应证</a:t>
                      </a:r>
                      <a:endPar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质子泵抑制剂 </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GERD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消化性溃疡</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NSAIDs相关性溃疡</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卓-艾综合征</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上消化道出血</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预防应激性黏膜损伤</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63550">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奥美拉唑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a:t>
                      </a: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464185">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兰索拉唑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cap="flat">
                      <a:noFill/>
                    </a:lnT>
                    <a:lnB cap="flat">
                      <a:noFill/>
                    </a:lnB>
                    <a:lnTlToBr>
                      <a:noFill/>
                    </a:lnTlToBr>
                    <a:lnBlToTr>
                      <a:noFill/>
                    </a:lnBlToTr>
                    <a:noFill/>
                  </a:tcPr>
                </a:tc>
              </a:tr>
              <a:tr h="463550">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泮托拉唑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cap="flat">
                      <a:noFill/>
                    </a:lnT>
                    <a:lnB cap="flat">
                      <a:noFill/>
                    </a:lnB>
                    <a:lnTlToBr>
                      <a:noFill/>
                    </a:lnTlToBr>
                    <a:lnBlToTr>
                      <a:noFill/>
                    </a:lnBlToTr>
                    <a:noFill/>
                  </a:tcPr>
                </a:tc>
              </a:tr>
              <a:tr h="464185">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雷贝拉唑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cap="flat">
                      <a:noFill/>
                    </a:lnT>
                    <a:lnB cap="flat">
                      <a:noFill/>
                    </a:lnB>
                    <a:lnTlToBr>
                      <a:noFill/>
                    </a:lnTlToBr>
                    <a:lnBlToTr>
                      <a:noFill/>
                    </a:lnBlToTr>
                    <a:noFill/>
                  </a:tcPr>
                </a:tc>
              </a:tr>
              <a:tr h="463550">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艾司奥美拉唑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endPar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noFill/>
                  </a:tcPr>
                </a:tc>
              </a:tr>
              <a:tr h="483235">
                <a:tc>
                  <a:txBody>
                    <a:bodyPr/>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艾普拉唑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488315" y="5189220"/>
            <a:ext cx="8006080" cy="337185"/>
          </a:xfrm>
          <a:prstGeom prst="rect">
            <a:avLst/>
          </a:prstGeom>
          <a:noFill/>
          <a:ln w="9525">
            <a:noFill/>
          </a:ln>
        </p:spPr>
        <p:txBody>
          <a:bodyPr wrap="square">
            <a:spAutoFit/>
          </a:bodyPr>
          <a:p>
            <a:pPr indent="0"/>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GERD：胃食管反流病；   NSAIDs非甾体抗炎药；  参考信息来自原研药的药品说明书</a:t>
            </a:r>
            <a:endParaRPr lang="zh-CN"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sz="3200" b="1" dirty="0">
                <a:solidFill>
                  <a:schemeClr val="accent1">
                    <a:lumMod val="75000"/>
                  </a:schemeClr>
                </a:solidFill>
                <a:latin typeface="微软雅黑" panose="020B0503020204020204" pitchFamily="34" charset="-122"/>
                <a:ea typeface="微软雅黑" panose="020B0503020204020204" pitchFamily="34" charset="-122"/>
              </a:rPr>
              <a:t>口服</a:t>
            </a:r>
            <a:r>
              <a:rPr lang="en-US" sz="3200" b="1" dirty="0">
                <a:solidFill>
                  <a:schemeClr val="accent1">
                    <a:lumMod val="75000"/>
                  </a:schemeClr>
                </a:solidFill>
                <a:latin typeface="微软雅黑" panose="020B0503020204020204" pitchFamily="34" charset="-122"/>
                <a:ea typeface="微软雅黑" panose="020B0503020204020204" pitchFamily="34" charset="-122"/>
              </a:rPr>
              <a:t>PPI</a:t>
            </a:r>
            <a:r>
              <a:rPr lang="zh-CN" sz="3200" b="1" dirty="0">
                <a:solidFill>
                  <a:schemeClr val="accent1">
                    <a:lumMod val="75000"/>
                  </a:schemeClr>
                </a:solidFill>
                <a:latin typeface="微软雅黑" panose="020B0503020204020204" pitchFamily="34" charset="-122"/>
                <a:ea typeface="微软雅黑" panose="020B0503020204020204" pitchFamily="34" charset="-122"/>
              </a:rPr>
              <a:t>常规剂量</a:t>
            </a:r>
            <a:endParaRPr lang="zh-CN"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5" name="表格 4"/>
          <p:cNvGraphicFramePr/>
          <p:nvPr/>
        </p:nvGraphicFramePr>
        <p:xfrm>
          <a:off x="1317625" y="1414145"/>
          <a:ext cx="5105400" cy="2569845"/>
        </p:xfrm>
        <a:graphic>
          <a:graphicData uri="http://schemas.openxmlformats.org/drawingml/2006/table">
            <a:tbl>
              <a:tblPr firstRow="1" bandRow="1">
                <a:tableStyleId>{5940675A-B579-460E-94D1-54222C63F5DA}</a:tableStyleId>
              </a:tblPr>
              <a:tblGrid>
                <a:gridCol w="2144395"/>
                <a:gridCol w="2961005"/>
              </a:tblGrid>
              <a:tr h="516255">
                <a:tc>
                  <a:txBody>
                    <a:bodyPr/>
                    <a:p>
                      <a:pPr indent="0">
                        <a:buNone/>
                      </a:pPr>
                      <a:r>
                        <a:rPr lang="en-US" sz="20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PPI</a:t>
                      </a:r>
                      <a:endParaRPr lang="en-US" altLang="en-US" sz="20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标准剂量/d（口服）</a:t>
                      </a:r>
                      <a:endParaRPr lang="en-US" alt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342265">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奥美拉唑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0 mg</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nchor="t">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r>
              <a:tr h="342265">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兰索拉唑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30 mg</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nchor="t">
                    <a:lnL>
                      <a:noFill/>
                    </a:lnL>
                    <a:lnR cap="flat">
                      <a:noFill/>
                    </a:lnR>
                    <a:lnT cap="flat">
                      <a:noFill/>
                    </a:lnT>
                    <a:lnB cap="flat">
                      <a:noFill/>
                    </a:lnB>
                    <a:lnTlToBr>
                      <a:noFill/>
                    </a:lnTlToBr>
                    <a:lnBlToTr>
                      <a:noFill/>
                    </a:lnBlToTr>
                    <a:solidFill>
                      <a:srgbClr val="FFFFFF"/>
                    </a:solidFill>
                  </a:tcPr>
                </a:tc>
              </a:tr>
              <a:tr h="342265">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泮托拉唑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40 mg  </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nchor="t">
                    <a:lnL>
                      <a:noFill/>
                    </a:lnL>
                    <a:lnR cap="flat">
                      <a:noFill/>
                    </a:lnR>
                    <a:lnT cap="flat">
                      <a:noFill/>
                    </a:lnT>
                    <a:lnB cap="flat">
                      <a:noFill/>
                    </a:lnB>
                    <a:lnTlToBr>
                      <a:noFill/>
                    </a:lnTlToBr>
                    <a:lnBlToTr>
                      <a:noFill/>
                    </a:lnBlToTr>
                    <a:solidFill>
                      <a:srgbClr val="FFFFFF"/>
                    </a:solidFill>
                  </a:tcPr>
                </a:tc>
              </a:tr>
              <a:tr h="342265">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雷贝拉唑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20 mg</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vert="horz" anchor="t">
                    <a:lnL>
                      <a:noFill/>
                    </a:lnL>
                    <a:lnR cap="flat">
                      <a:noFill/>
                    </a:lnR>
                    <a:lnT cap="flat">
                      <a:noFill/>
                    </a:lnT>
                    <a:lnB cap="flat">
                      <a:noFill/>
                    </a:lnB>
                    <a:lnTlToBr>
                      <a:noFill/>
                    </a:lnTlToBr>
                    <a:lnBlToTr>
                      <a:noFill/>
                    </a:lnBlToTr>
                    <a:solidFill>
                      <a:srgbClr val="FFFFFF"/>
                    </a:solidFill>
                  </a:tcPr>
                </a:tc>
              </a:tr>
              <a:tr h="342265">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艾司奥美拉唑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20 mg</a:t>
                      </a:r>
                      <a:r>
                        <a:rPr 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a:t>
                      </a: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或40mg</a:t>
                      </a:r>
                      <a:r>
                        <a:rPr 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b</a:t>
                      </a:r>
                      <a:endParaRPr lang="en-US" alt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cap="flat">
                      <a:noFill/>
                    </a:lnR>
                    <a:lnT cap="flat">
                      <a:noFill/>
                    </a:lnT>
                    <a:lnB cap="flat">
                      <a:noFill/>
                    </a:lnB>
                    <a:lnTlToBr>
                      <a:noFill/>
                    </a:lnTlToBr>
                    <a:lnBlToTr>
                      <a:noFill/>
                    </a:lnBlToTr>
                    <a:solidFill>
                      <a:srgbClr val="FFFFFF"/>
                    </a:solidFill>
                  </a:tcPr>
                </a:tc>
              </a:tr>
              <a:tr h="342265">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艾普拉唑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5 mg</a:t>
                      </a:r>
                      <a:r>
                        <a:rPr 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a:t>
                      </a: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或10 mg</a:t>
                      </a:r>
                      <a:r>
                        <a:rPr 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b</a:t>
                      </a:r>
                      <a:endParaRPr lang="en-US" alt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
        <p:nvSpPr>
          <p:cNvPr id="100" name="文本框 99"/>
          <p:cNvSpPr txBox="1"/>
          <p:nvPr/>
        </p:nvSpPr>
        <p:spPr>
          <a:xfrm>
            <a:off x="1317308" y="4987608"/>
            <a:ext cx="5080000" cy="368300"/>
          </a:xfrm>
          <a:prstGeom prst="rect">
            <a:avLst/>
          </a:prstGeom>
          <a:noFill/>
          <a:ln w="9525">
            <a:noFill/>
          </a:ln>
        </p:spPr>
        <p:txBody>
          <a:bodyPr>
            <a:spAutoFit/>
          </a:bodyPr>
          <a:p>
            <a:pPr indent="0"/>
            <a:r>
              <a:rPr lang="zh-CN"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备注：a非胃食管反流；b反流性食管炎</a:t>
            </a:r>
            <a:endParaRPr lang="zh-CN" altLang="en-US"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sz="3200" b="1" dirty="0">
                <a:solidFill>
                  <a:schemeClr val="accent1">
                    <a:lumMod val="75000"/>
                  </a:schemeClr>
                </a:solidFill>
                <a:latin typeface="微软雅黑" panose="020B0503020204020204" pitchFamily="34" charset="-122"/>
                <a:ea typeface="微软雅黑" panose="020B0503020204020204" pitchFamily="34" charset="-122"/>
              </a:rPr>
              <a:t>常用PPI注射剂型使用方法</a:t>
            </a:r>
            <a:endParaRPr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635635" y="1012825"/>
          <a:ext cx="8046720" cy="3749040"/>
        </p:xfrm>
        <a:graphic>
          <a:graphicData uri="http://schemas.openxmlformats.org/drawingml/2006/table">
            <a:tbl>
              <a:tblPr firstRow="1" bandRow="1">
                <a:tableStyleId>{5940675A-B579-460E-94D1-54222C63F5DA}</a:tableStyleId>
              </a:tblPr>
              <a:tblGrid>
                <a:gridCol w="1563370"/>
                <a:gridCol w="2086610"/>
                <a:gridCol w="2964815"/>
                <a:gridCol w="1431925"/>
              </a:tblGrid>
              <a:tr h="365760">
                <a:tc rowSpan="2">
                  <a:txBody>
                    <a:bodyPr/>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种类</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a:solidFill>
                        <a:schemeClr val="tx1"/>
                      </a:solidFill>
                      <a:prstDash val="solid"/>
                    </a:lnT>
                    <a:lnB w="12700" cap="flat">
                      <a:solidFill>
                        <a:schemeClr val="tx1"/>
                      </a:solidFill>
                      <a:prstDash val="solid"/>
                    </a:lnB>
                    <a:lnTlToBr>
                      <a:noFill/>
                    </a:lnTlToBr>
                    <a:lnBlToTr>
                      <a:noFill/>
                    </a:lnBlToTr>
                    <a:solidFill>
                      <a:srgbClr val="FFFFFF"/>
                    </a:solidFill>
                  </a:tcPr>
                </a:tc>
                <a:tc gridSpan="2">
                  <a:txBody>
                    <a:bodyPr/>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配制</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a:solidFill>
                        <a:schemeClr val="tx1"/>
                      </a:solidFill>
                      <a:prstDash val="solid"/>
                    </a:lnT>
                    <a:lnB w="12700" cap="flat">
                      <a:solidFill>
                        <a:schemeClr val="tx1"/>
                      </a:solidFill>
                      <a:prstDash val="solid"/>
                    </a:lnB>
                    <a:lnTlToBr>
                      <a:noFill/>
                    </a:lnTlToBr>
                    <a:lnBlToTr>
                      <a:noFill/>
                    </a:lnBlToTr>
                    <a:solidFill>
                      <a:srgbClr val="FFFFFF"/>
                    </a:solidFill>
                  </a:tcPr>
                </a:tc>
                <a:tc hMerge="1">
                  <a:tcPr>
                    <a:lnT w="12700">
                      <a:solidFill>
                        <a:schemeClr val="tx1"/>
                      </a:solidFill>
                      <a:prstDash val="solid"/>
                    </a:lnT>
                    <a:lnB w="12700" cap="flat">
                      <a:solidFill>
                        <a:schemeClr val="tx1"/>
                      </a:solidFill>
                      <a:prstDash val="solid"/>
                    </a:lnB>
                  </a:tcPr>
                </a:tc>
                <a:tc rowSpan="2">
                  <a:txBody>
                    <a:bodyPr/>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是否需要滤器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w="12700">
                      <a:solidFill>
                        <a:schemeClr val="tx1"/>
                      </a:solidFill>
                      <a:prstDash val="solid"/>
                    </a:lnT>
                    <a:lnB w="12700" cap="flat">
                      <a:solidFill>
                        <a:schemeClr val="tx1"/>
                      </a:solidFill>
                      <a:prstDash val="solid"/>
                    </a:lnB>
                    <a:lnTlToBr>
                      <a:noFill/>
                    </a:lnTlToBr>
                    <a:lnBlToTr>
                      <a:noFill/>
                    </a:lnBlToTr>
                    <a:solidFill>
                      <a:srgbClr val="FFFFFF"/>
                    </a:solidFill>
                  </a:tcPr>
                </a:tc>
              </a:tr>
              <a:tr h="202565">
                <a:tc vMerge="1">
                  <a:tcPr>
                    <a:lnB w="12700" cap="flat">
                      <a:solidFill>
                        <a:schemeClr val="tx1"/>
                      </a:solidFill>
                      <a:prstDash val="solid"/>
                    </a:lnB>
                  </a:tcPr>
                </a:tc>
                <a:tc>
                  <a:txBody>
                    <a:bodyPr/>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静脉推注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a:solidFill>
                        <a:schemeClr val="tx1"/>
                      </a:solidFill>
                      <a:prstDash val="solid"/>
                    </a:lnT>
                    <a:lnB w="12700" cap="flat">
                      <a:solidFill>
                        <a:schemeClr val="tx1"/>
                      </a:solidFill>
                      <a:prstDash val="solid"/>
                    </a:lnB>
                    <a:lnTlToBr>
                      <a:noFill/>
                    </a:lnTlToBr>
                    <a:lnBlToTr>
                      <a:noFill/>
                    </a:lnBlToTr>
                    <a:solidFill>
                      <a:srgbClr val="FFFFFF"/>
                    </a:solidFill>
                  </a:tcPr>
                </a:tc>
                <a:tc>
                  <a:txBody>
                    <a:bodyPr/>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静脉滴注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a:solidFill>
                        <a:schemeClr val="tx1"/>
                      </a:solidFill>
                      <a:prstDash val="solid"/>
                    </a:lnT>
                    <a:lnB w="12700" cap="flat">
                      <a:solidFill>
                        <a:schemeClr val="tx1"/>
                      </a:solidFill>
                      <a:prstDash val="solid"/>
                    </a:lnB>
                    <a:lnTlToBr>
                      <a:noFill/>
                    </a:lnTlToBr>
                    <a:lnBlToTr>
                      <a:noFill/>
                    </a:lnBlToTr>
                    <a:solidFill>
                      <a:srgbClr val="FFFFFF"/>
                    </a:solidFill>
                  </a:tcPr>
                </a:tc>
                <a:tc vMerge="1">
                  <a:tcPr>
                    <a:lnR cap="flat">
                      <a:noFill/>
                    </a:lnR>
                    <a:lnB w="12700" cap="flat">
                      <a:solidFill>
                        <a:schemeClr val="tx1"/>
                      </a:solidFill>
                      <a:prstDash val="solid"/>
                    </a:lnB>
                  </a:tcPr>
                </a:tc>
              </a:tr>
              <a:tr h="500380">
                <a:tc>
                  <a:txBody>
                    <a:bodyPr/>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奥美拉唑 </a:t>
                      </a:r>
                      <a:endParaRPr lang="en-US" alt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a:solidFill>
                        <a:schemeClr val="tx1"/>
                      </a:solidFill>
                      <a:prstDash val="solid"/>
                    </a:lnT>
                    <a:lnB cap="flat">
                      <a:noFill/>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溶于10ml专用溶媒 </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a:solidFill>
                        <a:schemeClr val="tx1"/>
                      </a:solidFill>
                      <a:prstDash val="solid"/>
                    </a:lnT>
                    <a:lnB cap="flat">
                      <a:noFill/>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溶于100ml 0.9%氯化钠溶液或溶于100 ml 5%葡萄糖溶液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a:solidFill>
                        <a:schemeClr val="tx1"/>
                      </a:solidFill>
                      <a:prstDash val="solid"/>
                    </a:lnT>
                    <a:lnB cap="flat">
                      <a:noFill/>
                    </a:lnB>
                    <a:lnTlToBr>
                      <a:noFill/>
                    </a:lnTlToBr>
                    <a:lnBlToTr>
                      <a:noFill/>
                    </a:lnBlToTr>
                    <a:solidFill>
                      <a:srgbClr val="FFFFFF"/>
                    </a:solidFill>
                  </a:tcPr>
                </a:tc>
                <a:tc>
                  <a:txBody>
                    <a:bodyPr/>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w="12700" cap="flat">
                      <a:solidFill>
                        <a:schemeClr val="tx1"/>
                      </a:solidFill>
                      <a:prstDash val="solid"/>
                    </a:lnT>
                    <a:lnB cap="flat">
                      <a:noFill/>
                    </a:lnB>
                    <a:lnTlToBr>
                      <a:noFill/>
                    </a:lnTlToBr>
                    <a:lnBlToTr>
                      <a:noFill/>
                    </a:lnBlToTr>
                    <a:solidFill>
                      <a:srgbClr val="FFFFFF"/>
                    </a:solidFill>
                  </a:tcPr>
                </a:tc>
              </a:tr>
              <a:tr h="405130">
                <a:tc>
                  <a:txBody>
                    <a:bodyPr/>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艾司奥美拉唑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溶于5ml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solidFill>
                      <a:srgbClr val="FFFFFF"/>
                    </a:solidFill>
                  </a:tcPr>
                </a:tc>
              </a:tr>
              <a:tr h="405130">
                <a:tc>
                  <a:txBody>
                    <a:bodyPr/>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泮托拉唑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溶于100ml 0.9%氯化钠溶液或 5%葡萄糖溶液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solidFill>
                      <a:srgbClr val="FFFFFF"/>
                    </a:solidFill>
                  </a:tcPr>
                </a:tc>
              </a:tr>
              <a:tr h="405130">
                <a:tc>
                  <a:txBody>
                    <a:bodyPr/>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兰索拉唑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不可推注</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先用5mL灭菌注射用水溶解,再溶于100ml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是</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solidFill>
                      <a:srgbClr val="FFFFFF"/>
                    </a:solidFill>
                  </a:tcPr>
                </a:tc>
              </a:tr>
              <a:tr h="758190">
                <a:tc>
                  <a:txBody>
                    <a:bodyPr/>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雷贝拉唑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不可推注</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以0.9%氯化钠注射液5ml 溶解，溶解后的药液加入 100 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solidFill>
                      <a:srgbClr val="FFFFFF"/>
                    </a:solidFill>
                  </a:tcPr>
                </a:tc>
              </a:tr>
              <a:tr h="539750">
                <a:tc>
                  <a:txBody>
                    <a:bodyPr/>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艾普拉唑 </a:t>
                      </a:r>
                      <a:endParaRPr lang="en-US" alt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不可推注</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10mg完全溶解于100ml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是</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
        <p:nvSpPr>
          <p:cNvPr id="4" name="文本框 3"/>
          <p:cNvSpPr txBox="1"/>
          <p:nvPr/>
        </p:nvSpPr>
        <p:spPr>
          <a:xfrm>
            <a:off x="1810385" y="4934585"/>
            <a:ext cx="5080000" cy="252730"/>
          </a:xfrm>
          <a:prstGeom prst="rect">
            <a:avLst/>
          </a:prstGeom>
          <a:noFill/>
          <a:ln w="9525">
            <a:noFill/>
          </a:ln>
        </p:spPr>
        <p:txBody>
          <a:bodyPr>
            <a:spAutoFit/>
          </a:bodyPr>
          <a:p>
            <a:pPr indent="0"/>
            <a:r>
              <a:rPr lang="en-US" sz="1050" b="0">
                <a:latin typeface="Calibri" panose="020F0502020204030204" pitchFamily="34" charset="0"/>
                <a:ea typeface="宋体" panose="02010600030101010101" pitchFamily="2" charset="-122"/>
                <a:cs typeface="Times New Roman" panose="02020603050405020304" pitchFamily="18" charset="0"/>
              </a:rPr>
              <a:t> </a:t>
            </a:r>
            <a:endParaRPr lang="zh-CN"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sz="3200" b="1" dirty="0">
                <a:solidFill>
                  <a:schemeClr val="accent1">
                    <a:lumMod val="75000"/>
                  </a:schemeClr>
                </a:solidFill>
                <a:latin typeface="微软雅黑" panose="020B0503020204020204" pitchFamily="34" charset="-122"/>
                <a:ea typeface="微软雅黑" panose="020B0503020204020204" pitchFamily="34" charset="-122"/>
              </a:rPr>
              <a:t>PPI的作用特点比较及不良反应</a:t>
            </a:r>
            <a:endParaRPr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6" name="表格 5"/>
          <p:cNvGraphicFramePr/>
          <p:nvPr/>
        </p:nvGraphicFramePr>
        <p:xfrm>
          <a:off x="248920" y="1607820"/>
          <a:ext cx="8559800" cy="3063875"/>
        </p:xfrm>
        <a:graphic>
          <a:graphicData uri="http://schemas.openxmlformats.org/drawingml/2006/table">
            <a:tbl>
              <a:tblPr firstRow="1" bandRow="1">
                <a:tableStyleId>{5940675A-B579-460E-94D1-54222C63F5DA}</a:tableStyleId>
              </a:tblPr>
              <a:tblGrid>
                <a:gridCol w="1579880"/>
                <a:gridCol w="1003300"/>
                <a:gridCol w="975995"/>
                <a:gridCol w="1141095"/>
                <a:gridCol w="1080135"/>
                <a:gridCol w="1389380"/>
                <a:gridCol w="1390015"/>
              </a:tblGrid>
              <a:tr h="549275">
                <a:tc>
                  <a:txBody>
                    <a:bodyPr/>
                    <a:p>
                      <a:pPr indent="0">
                        <a:buNone/>
                      </a:pPr>
                      <a:endParaRPr lang="en-US" altLang="en-US" sz="2000" b="1">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奥美拉唑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兰索拉唑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泮托拉唑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雷贝拉唑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艾司奥美拉唑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1">
                          <a:latin typeface="微软雅黑" panose="020B0503020204020204" pitchFamily="34" charset="-122"/>
                          <a:ea typeface="微软雅黑" panose="020B0503020204020204" pitchFamily="34" charset="-122"/>
                          <a:cs typeface="宋体" panose="02010600030101010101" pitchFamily="2" charset="-122"/>
                        </a:rPr>
                        <a:t>艾普拉唑</a:t>
                      </a:r>
                      <a:endParaRPr lang="en-US" altLang="en-US" sz="1600" b="1">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05765">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主要代谢途径</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buNone/>
                      </a:pPr>
                      <a:r>
                        <a:rPr 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buNone/>
                      </a:pPr>
                      <a:r>
                        <a:rPr 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CYP3A4</a:t>
                      </a:r>
                      <a:endParaRPr lang="en-US" alt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buNone/>
                      </a:pPr>
                      <a:r>
                        <a:rPr 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buNone/>
                      </a:pPr>
                      <a:r>
                        <a:rPr 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buNone/>
                      </a:pPr>
                      <a:r>
                        <a:rPr 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algn="l">
                        <a:buNone/>
                      </a:pPr>
                      <a:r>
                        <a:rPr 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CYP3A4</a:t>
                      </a:r>
                      <a:endParaRPr lang="en-US" sz="14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vert="horz" anchor="t">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822960">
                <a:tc>
                  <a:txBody>
                    <a:bodyPr/>
                    <a:p>
                      <a:pPr indent="0">
                        <a:buNone/>
                      </a:pPr>
                      <a:endPar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常见不良反应</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noFill/>
                  </a:tcPr>
                </a:tc>
                <a:tc gridSpan="6">
                  <a:txBody>
                    <a:bodyPr/>
                    <a:p>
                      <a:pPr indent="0">
                        <a:buNone/>
                      </a:pPr>
                      <a:endPar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头痛、胃肠道症状（腹泻、恶心、胃肠胀气、腹痛、便秘）、口干等。</a:t>
                      </a:r>
                      <a:endPar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indent="0">
                        <a:buNone/>
                      </a:pP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noFill/>
                  </a:tcPr>
                </a:tc>
                <a:tc hMerge="1">
                  <a:tcPr>
                    <a:lnT cap="flat">
                      <a:noFill/>
                    </a:lnT>
                    <a:lnB cap="flat">
                      <a:noFill/>
                    </a:lnB>
                  </a:tcPr>
                </a:tc>
                <a:tc hMerge="1">
                  <a:tcPr>
                    <a:lnT cap="flat">
                      <a:noFill/>
                    </a:lnT>
                    <a:lnB cap="flat">
                      <a:noFill/>
                    </a:lnB>
                  </a:tcPr>
                </a:tc>
                <a:tc hMerge="1">
                  <a:tcPr>
                    <a:lnT cap="flat">
                      <a:noFill/>
                    </a:lnT>
                    <a:lnB cap="flat">
                      <a:noFill/>
                    </a:lnB>
                  </a:tcPr>
                </a:tc>
                <a:tc hMerge="1">
                  <a:tcPr>
                    <a:lnT cap="flat">
                      <a:noFill/>
                    </a:lnT>
                    <a:lnB cap="flat">
                      <a:noFill/>
                    </a:lnB>
                  </a:tcPr>
                </a:tc>
                <a:tc hMerge="1">
                  <a:tcPr>
                    <a:lnR cap="flat">
                      <a:noFill/>
                    </a:lnR>
                    <a:lnT cap="flat">
                      <a:noFill/>
                    </a:lnT>
                    <a:lnB cap="flat">
                      <a:noFill/>
                    </a:lnB>
                  </a:tcPr>
                </a:tc>
              </a:tr>
              <a:tr h="1011555">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长期（≥6个月）使用的不良反应</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gridSpan="6">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包括骨折、心肌梗死、小肠细菌过度生长、萎缩性胃炎、低镁血症、艰难梭状芽孢杆菌感染、肺炎、维生素B12和铁吸收不良、肿瘤等。</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c hMerge="1">
                  <a:tcPr>
                    <a:lnT cap="flat">
                      <a:noFill/>
                    </a:lnT>
                    <a:lnB w="12700" cap="flat" cmpd="sng">
                      <a:solidFill>
                        <a:srgbClr val="080000"/>
                      </a:solidFill>
                      <a:prstDash val="solid"/>
                      <a:headEnd type="none" w="med" len="med"/>
                      <a:tailEnd type="none" w="med" len="med"/>
                    </a:lnB>
                  </a:tcPr>
                </a:tc>
                <a:tc hMerge="1">
                  <a:tcPr>
                    <a:lnT cap="flat">
                      <a:noFill/>
                    </a:lnT>
                    <a:lnB w="12700" cap="flat" cmpd="sng">
                      <a:solidFill>
                        <a:srgbClr val="080000"/>
                      </a:solidFill>
                      <a:prstDash val="solid"/>
                      <a:headEnd type="none" w="med" len="med"/>
                      <a:tailEnd type="none" w="med" len="med"/>
                    </a:lnB>
                  </a:tcPr>
                </a:tc>
                <a:tc hMerge="1">
                  <a:tcPr>
                    <a:lnT cap="flat">
                      <a:noFill/>
                    </a:lnT>
                    <a:lnB w="12700" cap="flat" cmpd="sng">
                      <a:solidFill>
                        <a:srgbClr val="080000"/>
                      </a:solidFill>
                      <a:prstDash val="solid"/>
                      <a:headEnd type="none" w="med" len="med"/>
                      <a:tailEnd type="none" w="med" len="med"/>
                    </a:lnB>
                  </a:tcPr>
                </a:tc>
                <a:tc hMerge="1">
                  <a:tcPr>
                    <a:lnT cap="flat">
                      <a:noFill/>
                    </a:lnT>
                    <a:lnB w="12700" cap="flat" cmpd="sng">
                      <a:solidFill>
                        <a:srgbClr val="080000"/>
                      </a:solidFill>
                      <a:prstDash val="solid"/>
                      <a:headEnd type="none" w="med" len="med"/>
                      <a:tailEnd type="none" w="med" len="med"/>
                    </a:lnB>
                  </a:tcPr>
                </a:tc>
                <a:tc hMerge="1">
                  <a:tcPr>
                    <a:lnR cap="flat">
                      <a:noFill/>
                    </a:lnR>
                    <a:lnT cap="flat">
                      <a:noFill/>
                    </a:lnT>
                    <a:lnB w="12700" cap="flat" cmpd="sng">
                      <a:solidFill>
                        <a:srgbClr val="080000"/>
                      </a:solidFill>
                      <a:prstDash val="soli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与其它药物相互作用</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内容占位符 4"/>
          <p:cNvSpPr>
            <a:spLocks noGrp="1"/>
          </p:cNvSpPr>
          <p:nvPr>
            <p:ph idx="1"/>
          </p:nvPr>
        </p:nvSpPr>
        <p:spPr>
          <a:xfrm>
            <a:off x="575556" y="1124744"/>
            <a:ext cx="7992888" cy="4248472"/>
          </a:xfrm>
        </p:spPr>
        <p:txBody>
          <a:bodyPr>
            <a:noAutofit/>
          </a:bodyPr>
          <a:lstStyle/>
          <a:p>
            <a:pPr>
              <a:lnSpc>
                <a:spcPts val="3000"/>
              </a:lnSpc>
            </a:pPr>
            <a:r>
              <a:rPr lang="zh-CN" altLang="en-US" sz="1800" dirty="0">
                <a:latin typeface="微软雅黑" panose="020B0503020204020204" pitchFamily="34" charset="-122"/>
                <a:ea typeface="微软雅黑" panose="020B0503020204020204" pitchFamily="34" charset="-122"/>
              </a:rPr>
              <a:t>奥美拉唑和埃索美拉唑，与氯吡格雷联用会增加心血管事件的发生率。</a:t>
            </a:r>
            <a:endParaRPr lang="en-US" altLang="zh-CN" sz="1800" dirty="0">
              <a:latin typeface="微软雅黑" panose="020B0503020204020204" pitchFamily="34" charset="-122"/>
              <a:ea typeface="微软雅黑" panose="020B0503020204020204" pitchFamily="34" charset="-122"/>
            </a:endParaRPr>
          </a:p>
          <a:p>
            <a:pPr marL="0" indent="0">
              <a:lnSpc>
                <a:spcPts val="3000"/>
              </a:lnSpc>
              <a:buNone/>
            </a:pPr>
            <a:endParaRPr lang="en-US" altLang="zh-CN" sz="2400" dirty="0">
              <a:latin typeface="微软雅黑" panose="020B0503020204020204" pitchFamily="34" charset="-122"/>
              <a:ea typeface="微软雅黑" panose="020B0503020204020204" pitchFamily="34" charset="-122"/>
            </a:endParaRPr>
          </a:p>
          <a:p>
            <a:pPr marL="0" indent="0">
              <a:lnSpc>
                <a:spcPts val="3000"/>
              </a:lnSpc>
              <a:buNone/>
            </a:pPr>
            <a:r>
              <a:rPr lang="zh-CN" altLang="en-US" sz="2400" dirty="0">
                <a:latin typeface="微软雅黑" panose="020B0503020204020204" pitchFamily="34" charset="-122"/>
                <a:ea typeface="微软雅黑" panose="020B0503020204020204" pitchFamily="34" charset="-122"/>
              </a:rPr>
              <a:t>　　　　　</a:t>
            </a:r>
            <a:r>
              <a:rPr lang="en-US" altLang="zh-CN" sz="2400" b="1" dirty="0">
                <a:solidFill>
                  <a:srgbClr val="C00000"/>
                </a:solidFill>
                <a:latin typeface="微软雅黑" panose="020B0503020204020204" pitchFamily="34" charset="-122"/>
                <a:ea typeface="微软雅黑" panose="020B0503020204020204" pitchFamily="34" charset="-122"/>
              </a:rPr>
              <a:t>FDA 2009</a:t>
            </a:r>
            <a:r>
              <a:rPr lang="zh-CN" altLang="en-US" sz="2400" b="1" dirty="0">
                <a:solidFill>
                  <a:srgbClr val="C00000"/>
                </a:solidFill>
                <a:latin typeface="微软雅黑" panose="020B0503020204020204" pitchFamily="34" charset="-122"/>
                <a:ea typeface="微软雅黑" panose="020B0503020204020204" pitchFamily="34" charset="-122"/>
              </a:rPr>
              <a:t>年提出</a:t>
            </a:r>
            <a:r>
              <a:rPr lang="zh-CN" altLang="en-US" sz="2400" dirty="0">
                <a:latin typeface="微软雅黑" panose="020B0503020204020204" pitchFamily="34" charset="-122"/>
                <a:ea typeface="微软雅黑" panose="020B0503020204020204" pitchFamily="34" charset="-122"/>
              </a:rPr>
              <a:t>“</a:t>
            </a:r>
            <a:r>
              <a:rPr lang="zh-CN" altLang="en-US" sz="2400" b="1" u="sng" dirty="0">
                <a:latin typeface="微软雅黑" panose="020B0503020204020204" pitchFamily="34" charset="-122"/>
                <a:ea typeface="微软雅黑" panose="020B0503020204020204" pitchFamily="34" charset="-122"/>
              </a:rPr>
              <a:t>黑框警告</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marL="0" indent="0">
              <a:lnSpc>
                <a:spcPts val="3000"/>
              </a:lnSpc>
              <a:buNone/>
            </a:pPr>
            <a:r>
              <a:rPr lang="zh-CN" altLang="en-US" sz="2400" dirty="0">
                <a:latin typeface="微软雅黑" panose="020B0503020204020204" pitchFamily="34" charset="-122"/>
                <a:ea typeface="微软雅黑" panose="020B0503020204020204" pitchFamily="34" charset="-122"/>
              </a:rPr>
              <a:t>　建议：１</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避免在应用氯吡格雷的同时联用奥美拉唑和埃索美拉唑。２</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如果正在使用氯吡格雷的患者必须使用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，应考虑使用不会产生明显相互作用的</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，如泮托拉唑等；３</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或者正在使用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的患者，需要使用抗血小板药物时，避免选用氯吡格雷。</a:t>
            </a:r>
            <a:endParaRPr lang="en-US" altLang="zh-CN" sz="2400" dirty="0">
              <a:latin typeface="微软雅黑" panose="020B0503020204020204" pitchFamily="34" charset="-122"/>
              <a:ea typeface="微软雅黑" panose="020B0503020204020204" pitchFamily="34" charset="-122"/>
            </a:endParaRPr>
          </a:p>
        </p:txBody>
      </p:sp>
      <p:pic>
        <p:nvPicPr>
          <p:cNvPr id="6" name="内容占位符 3"/>
          <p:cNvPicPr>
            <a:picLocks noChangeAspect="1"/>
          </p:cNvPicPr>
          <p:nvPr/>
        </p:nvPicPr>
        <p:blipFill rotWithShape="1">
          <a:blip r:embed="rId1" cstate="print">
            <a:extLst>
              <a:ext uri="{28A0092B-C50C-407E-A947-70E740481C1C}">
                <a14:useLocalDpi xmlns:a14="http://schemas.microsoft.com/office/drawing/2010/main" val="0"/>
              </a:ext>
            </a:extLst>
          </a:blip>
          <a:srcRect t="3676" b="18672"/>
          <a:stretch>
            <a:fillRect/>
          </a:stretch>
        </p:blipFill>
        <p:spPr>
          <a:xfrm>
            <a:off x="7695189" y="4653136"/>
            <a:ext cx="1328824" cy="2169792"/>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683568" y="260648"/>
            <a:ext cx="6984776" cy="597861"/>
          </a:xfrm>
        </p:spPr>
        <p:txBody>
          <a:bodyPr>
            <a:normAutofit/>
          </a:bodyPr>
          <a:lstStyle/>
          <a:p>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与其它药物相互作用</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内容占位符 4"/>
          <p:cNvSpPr>
            <a:spLocks noGrp="1"/>
          </p:cNvSpPr>
          <p:nvPr>
            <p:ph idx="1"/>
          </p:nvPr>
        </p:nvSpPr>
        <p:spPr>
          <a:xfrm>
            <a:off x="467544" y="1446736"/>
            <a:ext cx="8316924" cy="4752528"/>
          </a:xfrm>
        </p:spPr>
        <p:txBody>
          <a:bodyPr>
            <a:noAutofit/>
          </a:bodyPr>
          <a:lstStyle/>
          <a:p>
            <a:pPr>
              <a:lnSpc>
                <a:spcPts val="3000"/>
              </a:lnSpc>
            </a:pPr>
            <a:r>
              <a:rPr lang="zh-CN" altLang="en-US" sz="2400" dirty="0">
                <a:latin typeface="微软雅黑" panose="020B0503020204020204" pitchFamily="34" charset="-122"/>
                <a:ea typeface="微软雅黑" panose="020B0503020204020204" pitchFamily="34" charset="-122"/>
              </a:rPr>
              <a:t>奥美拉唑或埃索美拉唑与</a:t>
            </a:r>
            <a:r>
              <a:rPr lang="zh-CN" altLang="en-US" sz="2400" dirty="0">
                <a:solidFill>
                  <a:srgbClr val="C00000"/>
                </a:solidFill>
                <a:latin typeface="微软雅黑" panose="020B0503020204020204" pitchFamily="34" charset="-122"/>
                <a:ea typeface="微软雅黑" panose="020B0503020204020204" pitchFamily="34" charset="-122"/>
              </a:rPr>
              <a:t>华法林</a:t>
            </a:r>
            <a:r>
              <a:rPr lang="zh-CN" altLang="en-US" sz="2400" dirty="0">
                <a:latin typeface="微软雅黑" panose="020B0503020204020204" pitchFamily="34" charset="-122"/>
                <a:ea typeface="微软雅黑" panose="020B0503020204020204" pitchFamily="34" charset="-122"/>
              </a:rPr>
              <a:t>同时使用时，华法林清除率降低。</a:t>
            </a:r>
            <a:r>
              <a:rPr lang="zh-CN" altLang="en-US" sz="2400" b="1" dirty="0">
                <a:latin typeface="微软雅黑" panose="020B0503020204020204" pitchFamily="34" charset="-122"/>
                <a:ea typeface="微软雅黑" panose="020B0503020204020204" pitchFamily="34" charset="-122"/>
              </a:rPr>
              <a:t>应监测凝血</a:t>
            </a:r>
            <a:r>
              <a:rPr lang="en-US" altLang="zh-CN" sz="2400" b="1" kern="100" dirty="0">
                <a:latin typeface="微软雅黑" panose="020B0503020204020204" pitchFamily="34" charset="-122"/>
                <a:ea typeface="微软雅黑" panose="020B0503020204020204" pitchFamily="34" charset="-122"/>
              </a:rPr>
              <a:t>INR</a:t>
            </a:r>
            <a:r>
              <a:rPr lang="zh-CN" altLang="en-US" sz="2400" b="1" dirty="0">
                <a:latin typeface="微软雅黑" panose="020B0503020204020204" pitchFamily="34" charset="-122"/>
                <a:ea typeface="微软雅黑" panose="020B0503020204020204" pitchFamily="34" charset="-122"/>
              </a:rPr>
              <a:t>值</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nSpc>
                <a:spcPts val="3000"/>
              </a:lnSpc>
            </a:pPr>
            <a:r>
              <a:rPr lang="zh-CN" altLang="en-US" sz="2400" dirty="0">
                <a:latin typeface="微软雅黑" panose="020B0503020204020204" pitchFamily="34" charset="-122"/>
                <a:ea typeface="微软雅黑" panose="020B0503020204020204" pitchFamily="34" charset="-122"/>
              </a:rPr>
              <a:t>奥美拉唑可抑制</a:t>
            </a:r>
            <a:r>
              <a:rPr lang="zh-CN" altLang="en-US" sz="2400" dirty="0">
                <a:solidFill>
                  <a:srgbClr val="C00000"/>
                </a:solidFill>
                <a:latin typeface="微软雅黑" panose="020B0503020204020204" pitchFamily="34" charset="-122"/>
                <a:ea typeface="微软雅黑" panose="020B0503020204020204" pitchFamily="34" charset="-122"/>
              </a:rPr>
              <a:t>西酞普兰和艾司西酞普兰</a:t>
            </a:r>
            <a:r>
              <a:rPr lang="zh-CN" altLang="en-US" sz="2400" dirty="0">
                <a:latin typeface="微软雅黑" panose="020B0503020204020204" pitchFamily="34" charset="-122"/>
                <a:ea typeface="微软雅黑" panose="020B0503020204020204" pitchFamily="34" charset="-122"/>
              </a:rPr>
              <a:t>的代谢，导致两药的血药浓度升高，导致</a:t>
            </a:r>
            <a:r>
              <a:rPr lang="en-US" altLang="zh-CN" sz="2400" dirty="0">
                <a:latin typeface="微软雅黑" panose="020B0503020204020204" pitchFamily="34" charset="-122"/>
                <a:ea typeface="微软雅黑" panose="020B0503020204020204" pitchFamily="34" charset="-122"/>
              </a:rPr>
              <a:t>Q-T</a:t>
            </a:r>
            <a:r>
              <a:rPr lang="zh-CN" altLang="en-US" sz="2400" dirty="0">
                <a:latin typeface="微软雅黑" panose="020B0503020204020204" pitchFamily="34" charset="-122"/>
                <a:ea typeface="微软雅黑" panose="020B0503020204020204" pitchFamily="34" charset="-122"/>
              </a:rPr>
              <a:t>间期延长，</a:t>
            </a:r>
            <a:r>
              <a:rPr lang="zh-CN" altLang="en-US" sz="2400" b="1" dirty="0">
                <a:latin typeface="微软雅黑" panose="020B0503020204020204" pitchFamily="34" charset="-122"/>
                <a:ea typeface="微软雅黑" panose="020B0503020204020204" pitchFamily="34" charset="-122"/>
              </a:rPr>
              <a:t>注意心电图的检测</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nSpc>
                <a:spcPts val="3000"/>
              </a:lnSpc>
            </a:pPr>
            <a:r>
              <a:rPr lang="zh-CN" altLang="en-US" sz="2400" dirty="0">
                <a:latin typeface="微软雅黑" panose="020B0503020204020204" pitchFamily="34" charset="-122"/>
                <a:ea typeface="微软雅黑" panose="020B0503020204020204" pitchFamily="34" charset="-122"/>
              </a:rPr>
              <a:t>奥美拉唑剂量升高，</a:t>
            </a:r>
            <a:r>
              <a:rPr lang="zh-CN" altLang="en-US" sz="2400" dirty="0">
                <a:solidFill>
                  <a:srgbClr val="C00000"/>
                </a:solidFill>
                <a:latin typeface="微软雅黑" panose="020B0503020204020204" pitchFamily="34" charset="-122"/>
                <a:ea typeface="微软雅黑" panose="020B0503020204020204" pitchFamily="34" charset="-122"/>
              </a:rPr>
              <a:t>伏立康唑</a:t>
            </a:r>
            <a:r>
              <a:rPr lang="zh-CN" altLang="en-US" sz="2400" dirty="0">
                <a:latin typeface="微软雅黑" panose="020B0503020204020204" pitchFamily="34" charset="-122"/>
                <a:ea typeface="微软雅黑" panose="020B0503020204020204" pitchFamily="34" charset="-122"/>
              </a:rPr>
              <a:t>的血药浓度有升高趋势，出现药物不良反应。</a:t>
            </a:r>
            <a:r>
              <a:rPr lang="zh-CN" altLang="en-US" sz="2400" b="1" dirty="0">
                <a:latin typeface="微软雅黑" panose="020B0503020204020204" pitchFamily="34" charset="-122"/>
                <a:ea typeface="微软雅黑" panose="020B0503020204020204" pitchFamily="34" charset="-122"/>
              </a:rPr>
              <a:t>必要时可对伏立康唑血药浓度进行监测</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nSpc>
                <a:spcPts val="3000"/>
              </a:lnSpc>
            </a:pPr>
            <a:r>
              <a:rPr lang="zh-CN" altLang="en-US" sz="2400" dirty="0">
                <a:latin typeface="微软雅黑" panose="020B0503020204020204" pitchFamily="34" charset="-122"/>
                <a:ea typeface="微软雅黑" panose="020B0503020204020204" pitchFamily="34" charset="-122"/>
              </a:rPr>
              <a:t>奥美拉唑和埃索美拉唑可使</a:t>
            </a:r>
            <a:r>
              <a:rPr lang="zh-CN" altLang="en-US" sz="2400" dirty="0">
                <a:solidFill>
                  <a:srgbClr val="C00000"/>
                </a:solidFill>
                <a:latin typeface="微软雅黑" panose="020B0503020204020204" pitchFamily="34" charset="-122"/>
                <a:ea typeface="微软雅黑" panose="020B0503020204020204" pitchFamily="34" charset="-122"/>
              </a:rPr>
              <a:t>地西泮</a:t>
            </a:r>
            <a:r>
              <a:rPr lang="zh-CN" altLang="en-US" sz="2400" dirty="0">
                <a:latin typeface="微软雅黑" panose="020B0503020204020204" pitchFamily="34" charset="-122"/>
                <a:ea typeface="微软雅黑" panose="020B0503020204020204" pitchFamily="34" charset="-122"/>
              </a:rPr>
              <a:t>的血药浓度升高，清除半衰期延长。应尽量避免奥美拉唑与地西泮合用。 如需合用，</a:t>
            </a:r>
            <a:r>
              <a:rPr lang="zh-CN" altLang="en-US" sz="2400" b="1" dirty="0">
                <a:latin typeface="微软雅黑" panose="020B0503020204020204" pitchFamily="34" charset="-122"/>
                <a:ea typeface="微软雅黑" panose="020B0503020204020204" pitchFamily="34" charset="-122"/>
              </a:rPr>
              <a:t>可考虑使用奥沙西泮或者劳拉西泮</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marL="0" indent="0">
              <a:lnSpc>
                <a:spcPts val="3000"/>
              </a:lnSpc>
              <a:buNone/>
            </a:pPr>
            <a:r>
              <a:rPr lang="zh-CN" altLang="en-US" sz="1200" dirty="0">
                <a:latin typeface="微软雅黑" panose="020B0503020204020204" pitchFamily="34" charset="-122"/>
                <a:ea typeface="微软雅黑" panose="020B0503020204020204" pitchFamily="34" charset="-122"/>
              </a:rPr>
              <a:t>　　　　</a:t>
            </a:r>
            <a:endParaRPr lang="en-US" altLang="zh-CN" sz="12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907704" y="6199264"/>
            <a:ext cx="7308304"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马金霞等，质子泵抑制剂与老年共病常见用药的代谢性相互作用的研究进展，中华医学杂志， </a:t>
            </a:r>
            <a:r>
              <a:rPr lang="en-US" altLang="zh-CN" sz="1100" dirty="0">
                <a:latin typeface="微软雅黑" panose="020B0503020204020204" pitchFamily="34" charset="-122"/>
                <a:ea typeface="微软雅黑" panose="020B0503020204020204" pitchFamily="34" charset="-122"/>
              </a:rPr>
              <a:t>2018 </a:t>
            </a:r>
            <a:r>
              <a:rPr lang="zh-CN" altLang="en-US" sz="1100" dirty="0">
                <a:latin typeface="微软雅黑" panose="020B0503020204020204" pitchFamily="34" charset="-122"/>
                <a:ea typeface="微软雅黑" panose="020B0503020204020204" pitchFamily="34" charset="-122"/>
              </a:rPr>
              <a:t>， </a:t>
            </a:r>
            <a:r>
              <a:rPr lang="en-US" altLang="zh-CN" sz="1100" dirty="0">
                <a:latin typeface="微软雅黑" panose="020B0503020204020204" pitchFamily="34" charset="-122"/>
                <a:ea typeface="微软雅黑" panose="020B0503020204020204" pitchFamily="34" charset="-122"/>
              </a:rPr>
              <a:t>98</a:t>
            </a:r>
            <a:r>
              <a:rPr lang="zh-CN" altLang="en-US" sz="11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34 </a:t>
            </a:r>
            <a:r>
              <a:rPr lang="zh-CN" altLang="en-US" sz="1100" dirty="0">
                <a:latin typeface="微软雅黑" panose="020B0503020204020204" pitchFamily="34" charset="-122"/>
                <a:ea typeface="微软雅黑" panose="020B0503020204020204" pitchFamily="34" charset="-122"/>
              </a:rPr>
              <a:t>）</a:t>
            </a:r>
            <a:endParaRPr lang="zh-CN" altLang="en-US" sz="11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42852"/>
            <a:ext cx="6984776" cy="597861"/>
          </a:xfrm>
        </p:spPr>
        <p:txBody>
          <a:bodyPr>
            <a:noAutofit/>
          </a:bodyPr>
          <a:lstStyle/>
          <a:p>
            <a:r>
              <a:rPr lang="en-US" sz="2800" b="1" dirty="0">
                <a:solidFill>
                  <a:schemeClr val="accent1">
                    <a:lumMod val="75000"/>
                  </a:schemeClr>
                </a:solidFill>
                <a:latin typeface="微软雅黑" panose="020B0503020204020204" pitchFamily="34" charset="-122"/>
                <a:ea typeface="微软雅黑" panose="020B0503020204020204" pitchFamily="34" charset="-122"/>
              </a:rPr>
              <a:t>PPI</a:t>
            </a:r>
            <a:r>
              <a:rPr sz="2800" b="1" dirty="0">
                <a:solidFill>
                  <a:schemeClr val="accent1">
                    <a:lumMod val="75000"/>
                  </a:schemeClr>
                </a:solidFill>
                <a:latin typeface="微软雅黑" panose="020B0503020204020204" pitchFamily="34" charset="-122"/>
                <a:ea typeface="微软雅黑" panose="020B0503020204020204" pitchFamily="34" charset="-122"/>
              </a:rPr>
              <a:t>在特殊病理、生理状况患者中的应用</a:t>
            </a:r>
            <a:endParaRPr sz="28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3" name="表格 2"/>
          <p:cNvGraphicFramePr/>
          <p:nvPr>
            <p:custDataLst>
              <p:tags r:id="rId1"/>
            </p:custDataLst>
          </p:nvPr>
        </p:nvGraphicFramePr>
        <p:xfrm>
          <a:off x="451485" y="1485265"/>
          <a:ext cx="8241030" cy="4157980"/>
        </p:xfrm>
        <a:graphic>
          <a:graphicData uri="http://schemas.openxmlformats.org/drawingml/2006/table">
            <a:tbl>
              <a:tblPr firstRow="1" bandRow="1">
                <a:tableStyleId>{5940675A-B579-460E-94D1-54222C63F5DA}</a:tableStyleId>
              </a:tblPr>
              <a:tblGrid>
                <a:gridCol w="953135"/>
                <a:gridCol w="1316990"/>
                <a:gridCol w="1009015"/>
                <a:gridCol w="1207770"/>
                <a:gridCol w="1186815"/>
                <a:gridCol w="1330960"/>
                <a:gridCol w="1236345"/>
              </a:tblGrid>
              <a:tr h="587375">
                <a:tc>
                  <a:txBody>
                    <a:bodyPr/>
                    <a:p>
                      <a:pPr indent="0" algn="ctr">
                        <a:buNone/>
                      </a:pPr>
                      <a:r>
                        <a:rPr lang="en-US" sz="1400" b="1">
                          <a:solidFill>
                            <a:srgbClr val="000000"/>
                          </a:solidFill>
                          <a:latin typeface="微软雅黑" panose="020B0503020204020204" pitchFamily="34" charset="-122"/>
                          <a:ea typeface="微软雅黑" panose="020B0503020204020204" pitchFamily="34" charset="-122"/>
                          <a:cs typeface="宋体f\.犼\.\.\." charset="0"/>
                        </a:rPr>
                        <a:t>特殊人群</a:t>
                      </a:r>
                      <a:endParaRPr lang="en-US" altLang="en-US" sz="14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1">
                          <a:solidFill>
                            <a:srgbClr val="000000"/>
                          </a:solidFill>
                          <a:latin typeface="微软雅黑" panose="020B0503020204020204" pitchFamily="34" charset="-122"/>
                          <a:ea typeface="微软雅黑" panose="020B0503020204020204" pitchFamily="34" charset="-122"/>
                          <a:cs typeface="宋体f\.犼\.\.\." charset="0"/>
                        </a:rPr>
                        <a:t>奥美拉唑</a:t>
                      </a:r>
                      <a:endParaRPr lang="en-US" altLang="en-US" sz="16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1">
                          <a:solidFill>
                            <a:srgbClr val="000000"/>
                          </a:solidFill>
                          <a:latin typeface="微软雅黑" panose="020B0503020204020204" pitchFamily="34" charset="-122"/>
                          <a:ea typeface="微软雅黑" panose="020B0503020204020204" pitchFamily="34" charset="-122"/>
                          <a:cs typeface="宋体f\.犼\.\.\." charset="0"/>
                        </a:rPr>
                        <a:t>兰索拉唑</a:t>
                      </a:r>
                      <a:endParaRPr lang="en-US" altLang="en-US" sz="16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1">
                          <a:solidFill>
                            <a:srgbClr val="000000"/>
                          </a:solidFill>
                          <a:latin typeface="微软雅黑" panose="020B0503020204020204" pitchFamily="34" charset="-122"/>
                          <a:ea typeface="微软雅黑" panose="020B0503020204020204" pitchFamily="34" charset="-122"/>
                          <a:cs typeface="宋体f\.犼\.\.\." charset="0"/>
                        </a:rPr>
                        <a:t>泮托拉唑</a:t>
                      </a:r>
                      <a:endParaRPr lang="en-US" altLang="en-US" sz="16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1">
                          <a:solidFill>
                            <a:srgbClr val="000000"/>
                          </a:solidFill>
                          <a:latin typeface="微软雅黑" panose="020B0503020204020204" pitchFamily="34" charset="-122"/>
                          <a:ea typeface="微软雅黑" panose="020B0503020204020204" pitchFamily="34" charset="-122"/>
                          <a:cs typeface="宋体f\.犼\.\.\." charset="0"/>
                        </a:rPr>
                        <a:t>雷贝拉唑</a:t>
                      </a:r>
                      <a:endParaRPr lang="en-US" altLang="en-US" sz="16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1">
                          <a:solidFill>
                            <a:srgbClr val="000000"/>
                          </a:solidFill>
                          <a:latin typeface="微软雅黑" panose="020B0503020204020204" pitchFamily="34" charset="-122"/>
                          <a:ea typeface="微软雅黑" panose="020B0503020204020204" pitchFamily="34" charset="-122"/>
                          <a:cs typeface="宋体f\.犼\.\.\." charset="0"/>
                        </a:rPr>
                        <a:t>艾司奥美拉唑</a:t>
                      </a:r>
                      <a:endParaRPr lang="en-US" altLang="en-US" sz="16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1">
                          <a:solidFill>
                            <a:srgbClr val="000000"/>
                          </a:solidFill>
                          <a:latin typeface="微软雅黑" panose="020B0503020204020204" pitchFamily="34" charset="-122"/>
                          <a:ea typeface="微软雅黑" panose="020B0503020204020204" pitchFamily="34" charset="-122"/>
                          <a:cs typeface="宋体f\.犼\.\.\." charset="0"/>
                        </a:rPr>
                        <a:t>艾普拉唑</a:t>
                      </a:r>
                      <a:endParaRPr lang="en-US" altLang="en-US" sz="16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587375">
                <a:tc>
                  <a:txBody>
                    <a:bodyPr/>
                    <a:p>
                      <a:pPr indent="0">
                        <a:buNone/>
                      </a:pPr>
                      <a:r>
                        <a:rPr lang="en-US" sz="1200" b="1">
                          <a:solidFill>
                            <a:srgbClr val="000000"/>
                          </a:solidFill>
                          <a:latin typeface="微软雅黑" panose="020B0503020204020204" pitchFamily="34" charset="-122"/>
                          <a:ea typeface="微软雅黑" panose="020B0503020204020204" pitchFamily="34" charset="-122"/>
                          <a:cs typeface="宋体f\.犼\.\.\." charset="0"/>
                        </a:rPr>
                        <a:t>肾功能异常</a:t>
                      </a:r>
                      <a:endParaRPr lang="en-US" altLang="en-US" sz="12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无需调整剂量</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15 mg/d </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tr>
              <a:tr h="664845">
                <a:tc>
                  <a:txBody>
                    <a:bodyPr/>
                    <a:p>
                      <a:pPr indent="0">
                        <a:buNone/>
                      </a:pPr>
                      <a:r>
                        <a:rPr lang="en-US" sz="1200" b="1">
                          <a:solidFill>
                            <a:srgbClr val="000000"/>
                          </a:solidFill>
                          <a:latin typeface="微软雅黑" panose="020B0503020204020204" pitchFamily="34" charset="-122"/>
                          <a:ea typeface="微软雅黑" panose="020B0503020204020204" pitchFamily="34" charset="-122"/>
                          <a:cs typeface="宋体f\.犼\.\.\." charset="0"/>
                        </a:rPr>
                        <a:t>肝功能异常</a:t>
                      </a:r>
                      <a:endParaRPr lang="en-US" altLang="en-US" sz="12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2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严重者≤20 mg/d </a:t>
                      </a:r>
                      <a:endParaRPr lang="en-US" altLang="en-US" sz="12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2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慎用15 mg/d </a:t>
                      </a:r>
                      <a:endParaRPr lang="en-US" altLang="en-US" sz="12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2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重度≤20 mg/d </a:t>
                      </a:r>
                      <a:endParaRPr lang="en-US" altLang="en-US" sz="12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严重者慎用</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2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严重者≤20 mg/d </a:t>
                      </a:r>
                      <a:endParaRPr lang="en-US" altLang="en-US" sz="12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cap="flat">
                      <a:noFill/>
                    </a:lnT>
                    <a:lnB cap="flat">
                      <a:noFill/>
                    </a:lnB>
                    <a:lnTlToBr>
                      <a:noFill/>
                    </a:lnTlToBr>
                    <a:lnBlToTr>
                      <a:noFill/>
                    </a:lnBlToTr>
                    <a:noFill/>
                  </a:tcPr>
                </a:tc>
              </a:tr>
              <a:tr h="556260">
                <a:tc>
                  <a:txBody>
                    <a:bodyPr/>
                    <a:p>
                      <a:pPr indent="0">
                        <a:buNone/>
                      </a:pPr>
                      <a:r>
                        <a:rPr lang="en-US" sz="1200" b="1">
                          <a:solidFill>
                            <a:srgbClr val="000000"/>
                          </a:solidFill>
                          <a:latin typeface="微软雅黑" panose="020B0503020204020204" pitchFamily="34" charset="-122"/>
                          <a:ea typeface="微软雅黑" panose="020B0503020204020204" pitchFamily="34" charset="-122"/>
                          <a:cs typeface="宋体f\.犼\.\.\." charset="0"/>
                        </a:rPr>
                        <a:t>老年人</a:t>
                      </a:r>
                      <a:endParaRPr lang="en-US" altLang="en-US" sz="12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cap="flat">
                      <a:noFill/>
                    </a:lnT>
                    <a:lnB cap="flat">
                      <a:noFill/>
                    </a:lnB>
                    <a:lnTlToBr>
                      <a:noFill/>
                    </a:lnTlToBr>
                    <a:lnBlToTr>
                      <a:noFill/>
                    </a:lnBlToTr>
                    <a:noFill/>
                  </a:tcPr>
                </a:tc>
              </a:tr>
              <a:tr h="587375">
                <a:tc>
                  <a:txBody>
                    <a:bodyPr/>
                    <a:p>
                      <a:pPr indent="0">
                        <a:buNone/>
                      </a:pPr>
                      <a:r>
                        <a:rPr lang="en-US" sz="1200" b="1">
                          <a:solidFill>
                            <a:srgbClr val="000000"/>
                          </a:solidFill>
                          <a:latin typeface="微软雅黑" panose="020B0503020204020204" pitchFamily="34" charset="-122"/>
                          <a:ea typeface="微软雅黑" panose="020B0503020204020204" pitchFamily="34" charset="-122"/>
                          <a:cs typeface="宋体f\.犼\.\.\." charset="0"/>
                        </a:rPr>
                        <a:t>儿童</a:t>
                      </a:r>
                      <a:endParaRPr lang="en-US" altLang="en-US" sz="12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可以使用</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经验有限</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cap="flat">
                      <a:noFill/>
                    </a:lnT>
                    <a:lnB cap="flat">
                      <a:noFill/>
                    </a:lnB>
                    <a:lnTlToBr>
                      <a:noFill/>
                    </a:lnTlToBr>
                    <a:lnBlToTr>
                      <a:noFill/>
                    </a:lnBlToTr>
                    <a:noFill/>
                  </a:tcPr>
                </a:tc>
              </a:tr>
              <a:tr h="587375">
                <a:tc>
                  <a:txBody>
                    <a:bodyPr/>
                    <a:p>
                      <a:pPr indent="0">
                        <a:buNone/>
                      </a:pPr>
                      <a:r>
                        <a:rPr lang="en-US" sz="1200" b="1">
                          <a:solidFill>
                            <a:srgbClr val="000000"/>
                          </a:solidFill>
                          <a:latin typeface="微软雅黑" panose="020B0503020204020204" pitchFamily="34" charset="-122"/>
                          <a:ea typeface="微软雅黑" panose="020B0503020204020204" pitchFamily="34" charset="-122"/>
                          <a:cs typeface="宋体f\.犼\.\.\." charset="0"/>
                        </a:rPr>
                        <a:t>妊娠期用药</a:t>
                      </a:r>
                      <a:endParaRPr lang="en-US" altLang="en-US" sz="12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可以使用</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利&gt;弊时使用</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利&gt;弊时使用</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利&gt;弊时使用</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cap="flat">
                      <a:noFill/>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不建议服用</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cap="flat">
                      <a:noFill/>
                    </a:lnT>
                    <a:lnB cap="flat">
                      <a:noFill/>
                    </a:lnB>
                    <a:lnTlToBr>
                      <a:noFill/>
                    </a:lnTlToBr>
                    <a:lnBlToTr>
                      <a:noFill/>
                    </a:lnBlToTr>
                    <a:noFill/>
                  </a:tcPr>
                </a:tc>
              </a:tr>
              <a:tr h="587375">
                <a:tc>
                  <a:txBody>
                    <a:bodyPr/>
                    <a:p>
                      <a:pPr indent="0">
                        <a:buNone/>
                      </a:pPr>
                      <a:r>
                        <a:rPr lang="en-US" sz="1200" b="1">
                          <a:solidFill>
                            <a:srgbClr val="000000"/>
                          </a:solidFill>
                          <a:latin typeface="微软雅黑" panose="020B0503020204020204" pitchFamily="34" charset="-122"/>
                          <a:ea typeface="微软雅黑" panose="020B0503020204020204" pitchFamily="34" charset="-122"/>
                          <a:cs typeface="宋体f\.犼\.\.\." charset="0"/>
                        </a:rPr>
                        <a:t>哺乳期用药</a:t>
                      </a:r>
                      <a:endParaRPr lang="en-US" altLang="en-US" sz="12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对婴儿影响较小</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4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4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vert="horz" anchor="t">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539750" y="5661660"/>
            <a:ext cx="6076315" cy="275590"/>
          </a:xfrm>
          <a:prstGeom prst="rect">
            <a:avLst/>
          </a:prstGeom>
          <a:noFill/>
          <a:ln w="9525">
            <a:noFill/>
          </a:ln>
        </p:spPr>
        <p:txBody>
          <a:bodyPr wrap="square">
            <a:spAutoFit/>
          </a:bodyPr>
          <a:p>
            <a:pPr indent="0"/>
            <a:r>
              <a:rPr lang="zh-CN" sz="12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备注：*此部分参考国内原研药的药品说明书、FDA妊娠分级及最新临床诊疗指南</a:t>
            </a:r>
            <a:endParaRPr lang="zh-CN" altLang="en-US" sz="12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br>
              <a:rPr lang="en-US" altLang="zh-CN" dirty="0"/>
            </a:b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的安全性</a:t>
            </a:r>
            <a:br>
              <a:rPr lang="zh-CN" altLang="en-US" b="1" dirty="0">
                <a:solidFill>
                  <a:schemeClr val="accent1">
                    <a:lumMod val="75000"/>
                  </a:schemeClr>
                </a:solidFill>
              </a:rPr>
            </a:br>
            <a:endParaRPr lang="zh-CN" altLang="en-US" b="1" dirty="0">
              <a:solidFill>
                <a:schemeClr val="accent1">
                  <a:lumMod val="75000"/>
                </a:schemeClr>
              </a:solidFill>
            </a:endParaRPr>
          </a:p>
        </p:txBody>
      </p:sp>
      <p:sp>
        <p:nvSpPr>
          <p:cNvPr id="5" name="内容占位符 4"/>
          <p:cNvSpPr>
            <a:spLocks noGrp="1"/>
          </p:cNvSpPr>
          <p:nvPr>
            <p:ph idx="1"/>
          </p:nvPr>
        </p:nvSpPr>
        <p:spPr>
          <a:xfrm>
            <a:off x="628650" y="934281"/>
            <a:ext cx="7886700" cy="4989437"/>
          </a:xfrm>
        </p:spPr>
        <p:txBody>
          <a:bodyPr>
            <a:noAutofit/>
          </a:bodyPr>
          <a:lstStyle/>
          <a:p>
            <a:pPr marL="0" indent="0">
              <a:lnSpc>
                <a:spcPct val="120000"/>
              </a:lnSpc>
              <a:buNone/>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骨质疏松与骨折</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en-US" altLang="zh-CN" sz="2400" dirty="0">
                <a:latin typeface="微软雅黑" panose="020B0503020204020204" pitchFamily="34" charset="-122"/>
                <a:ea typeface="微软雅黑" panose="020B0503020204020204" pitchFamily="34" charset="-122"/>
              </a:rPr>
              <a:t>       CFDA2013</a:t>
            </a:r>
            <a:r>
              <a:rPr lang="zh-CN" altLang="en-US" sz="2400" dirty="0">
                <a:latin typeface="微软雅黑" panose="020B0503020204020204" pitchFamily="34" charset="-122"/>
                <a:ea typeface="微软雅黑" panose="020B0503020204020204" pitchFamily="34" charset="-122"/>
              </a:rPr>
              <a:t>年</a:t>
            </a: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月发布警告：长期使用较高剂量</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可使骨折风险升高，尤其是老年患者，要求医生处方</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时应考虑低剂量、短疗程的治疗方式。</a:t>
            </a:r>
            <a:endParaRPr lang="en-US" altLang="zh-CN" sz="2400" dirty="0">
              <a:latin typeface="微软雅黑" panose="020B0503020204020204" pitchFamily="34" charset="-122"/>
              <a:ea typeface="微软雅黑" panose="020B0503020204020204" pitchFamily="34" charset="-122"/>
            </a:endParaRPr>
          </a:p>
          <a:p>
            <a:pPr marL="0" indent="0">
              <a:lnSpc>
                <a:spcPct val="120000"/>
              </a:lnSpc>
              <a:buNone/>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肺炎</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的长期应用，使胃内长期处于低酸状态，对细菌的灭活作用下降，从而使胃内处于有菌状态，</a:t>
            </a:r>
            <a:r>
              <a:rPr lang="zh-CN" altLang="zh-CN" sz="2400" dirty="0">
                <a:latin typeface="微软雅黑" panose="020B0503020204020204" pitchFamily="34" charset="-122"/>
                <a:ea typeface="微软雅黑" panose="020B0503020204020204" pitchFamily="34" charset="-122"/>
              </a:rPr>
              <a:t>当发生生理性或病理性胃食管反流时或实施治疗性干预时如鼻饲、气管内插管等操作，含菌胃内容物会反流至咽喉部，随之误吸入肺从而导致肺部感染。</a:t>
            </a:r>
            <a:r>
              <a:rPr lang="zh-CN" altLang="en-US" sz="2400" dirty="0">
                <a:latin typeface="微软雅黑" panose="020B0503020204020204" pitchFamily="34" charset="-122"/>
                <a:ea typeface="微软雅黑" panose="020B0503020204020204" pitchFamily="34" charset="-122"/>
              </a:rPr>
              <a:t>应尽量避免大剂量、长期应用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
        <p:nvSpPr>
          <p:cNvPr id="2" name="TextBox 1"/>
          <p:cNvSpPr txBox="1"/>
          <p:nvPr/>
        </p:nvSpPr>
        <p:spPr>
          <a:xfrm>
            <a:off x="2627784" y="6336712"/>
            <a:ext cx="6336704" cy="307777"/>
          </a:xfrm>
          <a:prstGeom prst="rect">
            <a:avLst/>
          </a:prstGeom>
          <a:noFill/>
        </p:spPr>
        <p:txBody>
          <a:bodyPr wrap="square" rtlCol="0">
            <a:spAutoFit/>
          </a:bodyPr>
          <a:lstStyle/>
          <a:p>
            <a:r>
              <a:rPr lang="zh-CN" altLang="en-US" sz="1400" dirty="0"/>
              <a:t>老年人质子泵抑制剂合理应用专家共识，中华老年医学杂志，</a:t>
            </a:r>
            <a:r>
              <a:rPr lang="en-US" altLang="zh-CN" sz="1400" dirty="0"/>
              <a:t>2015,34</a:t>
            </a:r>
            <a:r>
              <a:rPr lang="zh-CN" altLang="en-US" sz="1400" dirty="0"/>
              <a:t>（</a:t>
            </a:r>
            <a:r>
              <a:rPr lang="en-US" altLang="zh-CN" sz="1400" dirty="0"/>
              <a:t>10</a:t>
            </a:r>
            <a:r>
              <a:rPr lang="zh-CN" altLang="en-US" sz="1400" dirty="0"/>
              <a:t>）</a:t>
            </a:r>
            <a:endParaRPr lang="zh-CN" altLang="en-US" sz="1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710729" y="129478"/>
            <a:ext cx="6984776" cy="597861"/>
          </a:xfrm>
        </p:spPr>
        <p:txBody>
          <a:bodyPr>
            <a:normAutofit fontScale="90000"/>
          </a:bodyPr>
          <a:lstStyle/>
          <a:p>
            <a:br>
              <a:rPr lang="en-US" altLang="zh-CN" dirty="0"/>
            </a:b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的安全性</a:t>
            </a:r>
            <a:br>
              <a:rPr lang="zh-CN" altLang="en-US" dirty="0"/>
            </a:br>
            <a:endParaRPr lang="zh-CN" altLang="en-US" dirty="0"/>
          </a:p>
        </p:txBody>
      </p:sp>
      <p:sp>
        <p:nvSpPr>
          <p:cNvPr id="5" name="内容占位符 4"/>
          <p:cNvSpPr>
            <a:spLocks noGrp="1"/>
          </p:cNvSpPr>
          <p:nvPr>
            <p:ph idx="1"/>
          </p:nvPr>
        </p:nvSpPr>
        <p:spPr/>
        <p:txBody>
          <a:bodyPr>
            <a:normAutofit/>
          </a:bodyPr>
          <a:lstStyle/>
          <a:p>
            <a:pPr marL="0" indent="0">
              <a:buNone/>
            </a:pPr>
            <a:r>
              <a:rPr lang="en-US" altLang="zh-CN" sz="2400" b="1" dirty="0">
                <a:latin typeface="微软雅黑" panose="020B0503020204020204" pitchFamily="34" charset="-122"/>
                <a:ea typeface="微软雅黑" panose="020B0503020204020204" pitchFamily="34" charset="-122"/>
              </a:rPr>
              <a:t>3.</a:t>
            </a:r>
            <a:r>
              <a:rPr lang="zh-CN" altLang="zh-CN" sz="2400" b="1" dirty="0">
                <a:latin typeface="微软雅黑" panose="020B0503020204020204" pitchFamily="34" charset="-122"/>
                <a:ea typeface="微软雅黑" panose="020B0503020204020204" pitchFamily="34" charset="-122"/>
              </a:rPr>
              <a:t>肠道感染</a:t>
            </a:r>
            <a:endParaRPr lang="en-US" altLang="zh-CN" sz="2400" b="1" dirty="0">
              <a:latin typeface="微软雅黑" panose="020B0503020204020204" pitchFamily="34" charset="-122"/>
              <a:ea typeface="微软雅黑" panose="020B0503020204020204" pitchFamily="34" charset="-122"/>
            </a:endParaRPr>
          </a:p>
          <a:p>
            <a:pPr marL="0" indent="0">
              <a:buNone/>
            </a:pPr>
            <a:r>
              <a:rPr lang="en-US" altLang="zh-CN" sz="2400" dirty="0">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长期应用</a:t>
            </a:r>
            <a:r>
              <a:rPr lang="en-US" altLang="zh-CN" sz="2400" dirty="0">
                <a:latin typeface="微软雅黑" panose="020B0503020204020204" pitchFamily="34" charset="-122"/>
                <a:ea typeface="微软雅黑" panose="020B0503020204020204" pitchFamily="34" charset="-122"/>
              </a:rPr>
              <a:t>PPI</a:t>
            </a:r>
            <a:r>
              <a:rPr lang="zh-CN" altLang="zh-CN" sz="2400" dirty="0">
                <a:latin typeface="微软雅黑" panose="020B0503020204020204" pitchFamily="34" charset="-122"/>
                <a:ea typeface="微软雅黑" panose="020B0503020204020204" pitchFamily="34" charset="-122"/>
              </a:rPr>
              <a:t>使胃内</a:t>
            </a:r>
            <a:r>
              <a:rPr lang="en-US" altLang="zh-CN" sz="2400" dirty="0">
                <a:latin typeface="微软雅黑" panose="020B0503020204020204" pitchFamily="34" charset="-122"/>
                <a:ea typeface="微软雅黑" panose="020B0503020204020204" pitchFamily="34" charset="-122"/>
              </a:rPr>
              <a:t>pH</a:t>
            </a:r>
            <a:r>
              <a:rPr lang="zh-CN" altLang="zh-CN" sz="2400" dirty="0">
                <a:latin typeface="微软雅黑" panose="020B0503020204020204" pitchFamily="34" charset="-122"/>
                <a:ea typeface="微软雅黑" panose="020B0503020204020204" pitchFamily="34" charset="-122"/>
              </a:rPr>
              <a:t>值的升高，胃酸屏障功能降低，胃内细菌定植和肠道菌群过度生长，使患者腹泻的发生率增加。</a:t>
            </a:r>
            <a:endParaRPr lang="en-US" altLang="zh-CN" sz="2400" dirty="0">
              <a:latin typeface="微软雅黑" panose="020B0503020204020204" pitchFamily="34" charset="-122"/>
              <a:ea typeface="微软雅黑" panose="020B0503020204020204" pitchFamily="34" charset="-122"/>
            </a:endParaRPr>
          </a:p>
          <a:p>
            <a:pPr marL="0" indent="0">
              <a:buNone/>
            </a:pPr>
            <a:endParaRPr lang="en-US" altLang="zh-CN" sz="2400" dirty="0">
              <a:latin typeface="微软雅黑" panose="020B0503020204020204" pitchFamily="34" charset="-122"/>
              <a:ea typeface="微软雅黑" panose="020B0503020204020204" pitchFamily="34" charset="-122"/>
            </a:endParaRPr>
          </a:p>
          <a:p>
            <a:pPr marL="0" indent="0">
              <a:buNone/>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缺铁性贫血</a:t>
            </a:r>
            <a:endParaRPr lang="en-US" altLang="zh-CN" sz="2400" b="1" dirty="0">
              <a:latin typeface="微软雅黑" panose="020B0503020204020204" pitchFamily="34" charset="-122"/>
              <a:ea typeface="微软雅黑" panose="020B0503020204020204" pitchFamily="34" charset="-122"/>
            </a:endParaRPr>
          </a:p>
          <a:p>
            <a:pPr marL="0" indent="0">
              <a:buNone/>
            </a:pPr>
            <a:r>
              <a:rPr lang="zh-CN" altLang="en-US" sz="2400" dirty="0">
                <a:latin typeface="微软雅黑" panose="020B0503020204020204" pitchFamily="34" charset="-122"/>
                <a:ea typeface="微软雅黑" panose="020B0503020204020204" pitchFamily="34" charset="-122"/>
              </a:rPr>
              <a:t>       食物中的铁为三价铁，需在酸性胃液</a:t>
            </a:r>
            <a:r>
              <a:rPr lang="en-US" altLang="zh-CN" sz="2400" dirty="0">
                <a:latin typeface="微软雅黑" panose="020B0503020204020204" pitchFamily="34" charset="-122"/>
                <a:ea typeface="微软雅黑" panose="020B0503020204020204" pitchFamily="34" charset="-122"/>
              </a:rPr>
              <a:t>(PH&lt;3)</a:t>
            </a:r>
            <a:r>
              <a:rPr lang="zh-CN" altLang="en-US" sz="2400" dirty="0">
                <a:latin typeface="微软雅黑" panose="020B0503020204020204" pitchFamily="34" charset="-122"/>
                <a:ea typeface="微软雅黑" panose="020B0503020204020204" pitchFamily="34" charset="-122"/>
              </a:rPr>
              <a:t>中还原为二价铁，才能在十二指肠和空肠中被吸收。长期服用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抑制胃酸分泌，影响铁的吸收，导致铁缺乏，进而可引起缺铁性贫血。</a:t>
            </a:r>
            <a:endParaRPr lang="zh-CN" altLang="en-US" sz="2400" dirty="0">
              <a:latin typeface="微软雅黑" panose="020B0503020204020204" pitchFamily="34" charset="-122"/>
              <a:ea typeface="微软雅黑" panose="020B0503020204020204" pitchFamily="34" charset="-122"/>
            </a:endParaRPr>
          </a:p>
        </p:txBody>
      </p:sp>
      <p:sp>
        <p:nvSpPr>
          <p:cNvPr id="6" name="TextBox 5"/>
          <p:cNvSpPr txBox="1"/>
          <p:nvPr/>
        </p:nvSpPr>
        <p:spPr>
          <a:xfrm>
            <a:off x="2627784" y="6336712"/>
            <a:ext cx="6336704" cy="307777"/>
          </a:xfrm>
          <a:prstGeom prst="rect">
            <a:avLst/>
          </a:prstGeom>
          <a:noFill/>
        </p:spPr>
        <p:txBody>
          <a:bodyPr wrap="square" rtlCol="0">
            <a:spAutoFit/>
          </a:bodyPr>
          <a:lstStyle/>
          <a:p>
            <a:r>
              <a:rPr lang="zh-CN" altLang="en-US" sz="1400" dirty="0"/>
              <a:t>老年人质子泵抑制剂合理应用专家共识，中华老年医学杂志，</a:t>
            </a:r>
            <a:r>
              <a:rPr lang="en-US" altLang="zh-CN" sz="1400" dirty="0"/>
              <a:t>2015,34</a:t>
            </a:r>
            <a:r>
              <a:rPr lang="zh-CN" altLang="en-US" sz="1400" dirty="0"/>
              <a:t>（</a:t>
            </a:r>
            <a:r>
              <a:rPr lang="en-US" altLang="zh-CN" sz="1400" dirty="0"/>
              <a:t>10</a:t>
            </a:r>
            <a:r>
              <a:rPr lang="zh-CN" altLang="en-US" sz="1400" dirty="0"/>
              <a:t>）</a:t>
            </a:r>
            <a:endParaRPr lang="zh-CN" altLang="en-US" sz="1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br>
              <a:rPr lang="en-US" altLang="zh-CN" dirty="0"/>
            </a:b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的安全性</a:t>
            </a:r>
            <a:br>
              <a:rPr lang="zh-CN" altLang="en-US" dirty="0"/>
            </a:br>
            <a:endParaRPr lang="zh-CN" altLang="en-US" dirty="0"/>
          </a:p>
        </p:txBody>
      </p:sp>
      <p:sp>
        <p:nvSpPr>
          <p:cNvPr id="5" name="内容占位符 4"/>
          <p:cNvSpPr>
            <a:spLocks noGrp="1"/>
          </p:cNvSpPr>
          <p:nvPr>
            <p:ph idx="1"/>
          </p:nvPr>
        </p:nvSpPr>
        <p:spPr>
          <a:xfrm>
            <a:off x="702651" y="934281"/>
            <a:ext cx="7886700" cy="4989437"/>
          </a:xfrm>
        </p:spPr>
        <p:txBody>
          <a:bodyPr>
            <a:normAutofit fontScale="92500" lnSpcReduction="20000"/>
          </a:bodyPr>
          <a:lstStyle/>
          <a:p>
            <a:pPr marL="0" indent="0">
              <a:lnSpc>
                <a:spcPct val="120000"/>
              </a:lnSpc>
              <a:buNone/>
            </a:pPr>
            <a:r>
              <a:rPr lang="en-US" altLang="zh-CN" sz="2400" b="1" dirty="0">
                <a:latin typeface="微软雅黑" panose="020B0503020204020204" pitchFamily="34" charset="-122"/>
                <a:ea typeface="微软雅黑" panose="020B0503020204020204" pitchFamily="34" charset="-122"/>
              </a:rPr>
              <a:t>5.</a:t>
            </a:r>
            <a:r>
              <a:rPr lang="zh-CN" altLang="en-US" sz="2400" b="1" dirty="0">
                <a:latin typeface="微软雅黑" panose="020B0503020204020204" pitchFamily="34" charset="-122"/>
                <a:ea typeface="微软雅黑" panose="020B0503020204020204" pitchFamily="34" charset="-122"/>
              </a:rPr>
              <a:t>维生素</a:t>
            </a:r>
            <a:r>
              <a:rPr lang="en-US" altLang="zh-CN" sz="2400" b="1" dirty="0">
                <a:latin typeface="微软雅黑" panose="020B0503020204020204" pitchFamily="34" charset="-122"/>
                <a:ea typeface="微软雅黑" panose="020B0503020204020204" pitchFamily="34" charset="-122"/>
              </a:rPr>
              <a:t>B12</a:t>
            </a:r>
            <a:r>
              <a:rPr lang="zh-CN" altLang="en-US" sz="2400" b="1" dirty="0">
                <a:latin typeface="微软雅黑" panose="020B0503020204020204" pitchFamily="34" charset="-122"/>
                <a:ea typeface="微软雅黑" panose="020B0503020204020204" pitchFamily="34" charset="-122"/>
              </a:rPr>
              <a:t>缺乏</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胃内酸性环境是维生素</a:t>
            </a:r>
            <a:r>
              <a:rPr lang="en-US" altLang="zh-CN" sz="2400" dirty="0">
                <a:latin typeface="微软雅黑" panose="020B0503020204020204" pitchFamily="34" charset="-122"/>
                <a:ea typeface="微软雅黑" panose="020B0503020204020204" pitchFamily="34" charset="-122"/>
              </a:rPr>
              <a:t>B12</a:t>
            </a:r>
            <a:r>
              <a:rPr lang="zh-CN" altLang="en-US" sz="2400" dirty="0">
                <a:latin typeface="微软雅黑" panose="020B0503020204020204" pitchFamily="34" charset="-122"/>
                <a:ea typeface="微软雅黑" panose="020B0503020204020204" pitchFamily="34" charset="-122"/>
              </a:rPr>
              <a:t>吸收的重要条件。长期应用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抑制胃酸，可能影响维生素</a:t>
            </a:r>
            <a:r>
              <a:rPr lang="en-US" altLang="zh-CN" sz="2400" dirty="0">
                <a:latin typeface="微软雅黑" panose="020B0503020204020204" pitchFamily="34" charset="-122"/>
                <a:ea typeface="微软雅黑" panose="020B0503020204020204" pitchFamily="34" charset="-122"/>
              </a:rPr>
              <a:t>B12</a:t>
            </a:r>
            <a:r>
              <a:rPr lang="zh-CN" altLang="en-US" sz="2400" dirty="0">
                <a:latin typeface="微软雅黑" panose="020B0503020204020204" pitchFamily="34" charset="-122"/>
                <a:ea typeface="微软雅黑" panose="020B0503020204020204" pitchFamily="34" charset="-122"/>
              </a:rPr>
              <a:t>的吸收。</a:t>
            </a:r>
            <a:endParaRPr lang="en-US" altLang="zh-CN" sz="2400" dirty="0">
              <a:latin typeface="微软雅黑" panose="020B0503020204020204" pitchFamily="34" charset="-122"/>
              <a:ea typeface="微软雅黑" panose="020B0503020204020204" pitchFamily="34" charset="-122"/>
            </a:endParaRPr>
          </a:p>
          <a:p>
            <a:pPr marL="0" indent="0">
              <a:lnSpc>
                <a:spcPct val="120000"/>
              </a:lnSpc>
              <a:buNone/>
            </a:pPr>
            <a:r>
              <a:rPr lang="en-US" altLang="zh-CN" sz="2400" b="1" dirty="0">
                <a:latin typeface="微软雅黑" panose="020B0503020204020204" pitchFamily="34" charset="-122"/>
                <a:ea typeface="微软雅黑" panose="020B0503020204020204" pitchFamily="34" charset="-122"/>
              </a:rPr>
              <a:t>6.</a:t>
            </a:r>
            <a:r>
              <a:rPr lang="zh-CN" altLang="en-US" sz="2400" b="1" dirty="0">
                <a:latin typeface="微软雅黑" panose="020B0503020204020204" pitchFamily="34" charset="-122"/>
                <a:ea typeface="微软雅黑" panose="020B0503020204020204" pitchFamily="34" charset="-122"/>
              </a:rPr>
              <a:t>低镁血症</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在服用</a:t>
            </a:r>
            <a:r>
              <a:rPr lang="en-US" altLang="zh-CN" sz="2400" dirty="0">
                <a:latin typeface="微软雅黑" panose="020B0503020204020204" pitchFamily="34" charset="-122"/>
                <a:ea typeface="微软雅黑" panose="020B0503020204020204" pitchFamily="34" charset="-122"/>
              </a:rPr>
              <a:t>PPI3</a:t>
            </a:r>
            <a:r>
              <a:rPr lang="zh-CN" altLang="en-US" sz="2400" dirty="0">
                <a:latin typeface="微软雅黑" panose="020B0503020204020204" pitchFamily="34" charset="-122"/>
                <a:ea typeface="微软雅黑" panose="020B0503020204020204" pitchFamily="34" charset="-122"/>
              </a:rPr>
              <a:t>个月及以上</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多数在</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年以上</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的患者可出现低镁血症，主要表现为疲劳、手足搐搦、谵妄、惊厥、头晕及室性心律失常等。对于需要长期</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治疗的患者，特别是同时服用地高辛或其他可能导致低镁血症的药物</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如利尿剂</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的患者，可考虑在开始</a:t>
            </a:r>
            <a:r>
              <a:rPr lang="en-US" altLang="zh-CN" sz="2400" dirty="0">
                <a:latin typeface="微软雅黑" panose="020B0503020204020204" pitchFamily="34" charset="-122"/>
                <a:ea typeface="微软雅黑" panose="020B0503020204020204" pitchFamily="34" charset="-122"/>
              </a:rPr>
              <a:t>PPIs</a:t>
            </a:r>
            <a:r>
              <a:rPr lang="zh-CN" altLang="en-US" sz="2400" dirty="0">
                <a:latin typeface="微软雅黑" panose="020B0503020204020204" pitchFamily="34" charset="-122"/>
                <a:ea typeface="微软雅黑" panose="020B0503020204020204" pitchFamily="34" charset="-122"/>
              </a:rPr>
              <a:t>治疗前后进行血镁浓度测定。</a:t>
            </a:r>
            <a:endParaRPr lang="en-US" altLang="zh-CN" sz="2400" dirty="0">
              <a:latin typeface="微软雅黑" panose="020B0503020204020204" pitchFamily="34" charset="-122"/>
              <a:ea typeface="微软雅黑" panose="020B0503020204020204" pitchFamily="34" charset="-122"/>
            </a:endParaRPr>
          </a:p>
          <a:p>
            <a:pPr marL="0" indent="0">
              <a:lnSpc>
                <a:spcPct val="120000"/>
              </a:lnSpc>
              <a:buNone/>
            </a:pPr>
            <a:r>
              <a:rPr lang="en-US" altLang="zh-CN" sz="2400" b="1" dirty="0">
                <a:latin typeface="微软雅黑" panose="020B0503020204020204" pitchFamily="34" charset="-122"/>
                <a:ea typeface="微软雅黑" panose="020B0503020204020204" pitchFamily="34" charset="-122"/>
              </a:rPr>
              <a:t>7.</a:t>
            </a:r>
            <a:r>
              <a:rPr lang="zh-CN" altLang="en-US" sz="2400" b="1" dirty="0">
                <a:latin typeface="微软雅黑" panose="020B0503020204020204" pitchFamily="34" charset="-122"/>
                <a:ea typeface="微软雅黑" panose="020B0503020204020204" pitchFamily="34" charset="-122"/>
              </a:rPr>
              <a:t>胃底腺息肉</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应用</a:t>
            </a:r>
            <a:r>
              <a:rPr lang="en-US" altLang="zh-CN" sz="2400" dirty="0">
                <a:latin typeface="微软雅黑" panose="020B0503020204020204" pitchFamily="34" charset="-122"/>
                <a:ea typeface="微软雅黑" panose="020B0503020204020204" pitchFamily="34" charset="-122"/>
              </a:rPr>
              <a:t>PPI 1</a:t>
            </a:r>
            <a:r>
              <a:rPr lang="zh-CN" altLang="en-US" sz="2400" dirty="0">
                <a:latin typeface="微软雅黑" panose="020B0503020204020204" pitchFamily="34" charset="-122"/>
                <a:ea typeface="微软雅黑" panose="020B0503020204020204" pitchFamily="34" charset="-122"/>
              </a:rPr>
              <a:t>年以上，其发生风险是不用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患者的</a:t>
            </a: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倍。胃底腺息肉均为良性，停用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后可以退化、消失。</a:t>
            </a:r>
            <a:endParaRPr lang="zh-CN" altLang="en-US" sz="2400" dirty="0">
              <a:latin typeface="微软雅黑" panose="020B0503020204020204" pitchFamily="34" charset="-122"/>
              <a:ea typeface="微软雅黑" panose="020B0503020204020204" pitchFamily="34" charset="-122"/>
            </a:endParaRPr>
          </a:p>
        </p:txBody>
      </p:sp>
      <p:sp>
        <p:nvSpPr>
          <p:cNvPr id="6" name="TextBox 5"/>
          <p:cNvSpPr txBox="1"/>
          <p:nvPr/>
        </p:nvSpPr>
        <p:spPr>
          <a:xfrm>
            <a:off x="2627784" y="6336712"/>
            <a:ext cx="6336704" cy="307777"/>
          </a:xfrm>
          <a:prstGeom prst="rect">
            <a:avLst/>
          </a:prstGeom>
          <a:noFill/>
        </p:spPr>
        <p:txBody>
          <a:bodyPr wrap="square" rtlCol="0">
            <a:spAutoFit/>
          </a:bodyPr>
          <a:lstStyle/>
          <a:p>
            <a:r>
              <a:rPr lang="zh-CN" altLang="en-US" sz="1400" dirty="0"/>
              <a:t>老年人质子泵抑制剂合理应用专家共识，中华老年医学杂志，</a:t>
            </a:r>
            <a:r>
              <a:rPr lang="en-US" altLang="zh-CN" sz="1400" dirty="0"/>
              <a:t>2015,34</a:t>
            </a:r>
            <a:r>
              <a:rPr lang="zh-CN" altLang="en-US" sz="1400" dirty="0"/>
              <a:t>（</a:t>
            </a:r>
            <a:r>
              <a:rPr lang="en-US" altLang="zh-CN" sz="1400" dirty="0"/>
              <a:t>10</a:t>
            </a:r>
            <a:r>
              <a:rPr lang="zh-CN" altLang="en-US" sz="1400" dirty="0"/>
              <a:t>）</a:t>
            </a:r>
            <a:endParaRPr lang="zh-CN" altLang="en-US" sz="1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Autofit/>
          </a:bodyPr>
          <a:lstStyle/>
          <a:p>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的合理选用</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内容占位符 4"/>
          <p:cNvSpPr>
            <a:spLocks noGrp="1"/>
          </p:cNvSpPr>
          <p:nvPr>
            <p:ph idx="1"/>
          </p:nvPr>
        </p:nvSpPr>
        <p:spPr>
          <a:xfrm>
            <a:off x="624122" y="980728"/>
            <a:ext cx="7886700" cy="4621459"/>
          </a:xfrm>
        </p:spPr>
        <p:txBody>
          <a:bodyPr>
            <a:normAutofit/>
          </a:bodyPr>
          <a:lstStyle/>
          <a:p>
            <a:pPr marL="0" indent="0">
              <a:lnSpc>
                <a:spcPct val="100000"/>
              </a:lnSpc>
              <a:buNone/>
            </a:pPr>
            <a:r>
              <a:rPr lang="en-US" altLang="zh-CN" sz="2400" b="1" dirty="0">
                <a:solidFill>
                  <a:srgbClr val="C00000"/>
                </a:solidFill>
                <a:latin typeface="微软雅黑" panose="020B0503020204020204" pitchFamily="34" charset="-122"/>
                <a:ea typeface="微软雅黑" panose="020B0503020204020204" pitchFamily="34" charset="-122"/>
              </a:rPr>
              <a:t>1.</a:t>
            </a:r>
            <a:r>
              <a:rPr lang="zh-CN" altLang="en-US" sz="2400" b="1" dirty="0">
                <a:solidFill>
                  <a:srgbClr val="C00000"/>
                </a:solidFill>
                <a:latin typeface="微软雅黑" panose="020B0503020204020204" pitchFamily="34" charset="-122"/>
                <a:ea typeface="微软雅黑" panose="020B0503020204020204" pitchFamily="34" charset="-122"/>
              </a:rPr>
              <a:t>严格掌握适应证</a:t>
            </a:r>
            <a:r>
              <a:rPr lang="zh-CN" altLang="en-US" sz="2400" dirty="0">
                <a:latin typeface="微软雅黑" panose="020B0503020204020204" pitchFamily="34" charset="-122"/>
                <a:ea typeface="微软雅黑" panose="020B0503020204020204" pitchFamily="34" charset="-122"/>
              </a:rPr>
              <a:t>：应做到不超适应证用药；当用作诊断性治疗时，由于</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亦可缓解某些上消化道恶性肿瘤的症状，要警惕服用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掩盖症状、延误其诊断。</a:t>
            </a:r>
            <a:endParaRPr lang="en-US" altLang="zh-CN" sz="2400" dirty="0">
              <a:latin typeface="微软雅黑" panose="020B0503020204020204" pitchFamily="34" charset="-122"/>
              <a:ea typeface="微软雅黑" panose="020B0503020204020204" pitchFamily="34" charset="-122"/>
            </a:endParaRPr>
          </a:p>
          <a:p>
            <a:pPr marL="0" indent="0">
              <a:lnSpc>
                <a:spcPct val="100000"/>
              </a:lnSpc>
              <a:buNone/>
            </a:pPr>
            <a:endParaRPr lang="en-US" altLang="zh-CN" sz="2400" dirty="0">
              <a:latin typeface="微软雅黑" panose="020B0503020204020204" pitchFamily="34" charset="-122"/>
              <a:ea typeface="微软雅黑" panose="020B0503020204020204" pitchFamily="34" charset="-122"/>
            </a:endParaRPr>
          </a:p>
          <a:p>
            <a:pPr marL="0" indent="0">
              <a:lnSpc>
                <a:spcPct val="100000"/>
              </a:lnSpc>
              <a:buNone/>
            </a:pPr>
            <a:r>
              <a:rPr lang="en-US" altLang="zh-CN" sz="2400" b="1" dirty="0">
                <a:solidFill>
                  <a:srgbClr val="C00000"/>
                </a:solidFill>
                <a:latin typeface="微软雅黑" panose="020B0503020204020204" pitchFamily="34" charset="-122"/>
                <a:ea typeface="微软雅黑" panose="020B0503020204020204" pitchFamily="34" charset="-122"/>
              </a:rPr>
              <a:t>2.</a:t>
            </a:r>
            <a:r>
              <a:rPr lang="zh-CN" altLang="en-US" sz="2400" b="1" dirty="0">
                <a:solidFill>
                  <a:srgbClr val="C00000"/>
                </a:solidFill>
                <a:latin typeface="微软雅黑" panose="020B0503020204020204" pitchFamily="34" charset="-122"/>
                <a:ea typeface="微软雅黑" panose="020B0503020204020204" pitchFamily="34" charset="-122"/>
              </a:rPr>
              <a:t>掌握合适的剂量和疗程</a:t>
            </a:r>
            <a:r>
              <a:rPr lang="zh-CN" altLang="en-US" sz="2400" dirty="0">
                <a:latin typeface="微软雅黑" panose="020B0503020204020204" pitchFamily="34" charset="-122"/>
                <a:ea typeface="微软雅黑" panose="020B0503020204020204" pitchFamily="34" charset="-122"/>
              </a:rPr>
              <a:t>：不同适应证，对胃内</a:t>
            </a:r>
            <a:r>
              <a:rPr lang="en-US" altLang="zh-CN" sz="2400" dirty="0">
                <a:latin typeface="微软雅黑" panose="020B0503020204020204" pitchFamily="34" charset="-122"/>
                <a:ea typeface="微软雅黑" panose="020B0503020204020204" pitchFamily="34" charset="-122"/>
              </a:rPr>
              <a:t>pH</a:t>
            </a:r>
            <a:r>
              <a:rPr lang="zh-CN" altLang="en-US" sz="2400" dirty="0">
                <a:latin typeface="微软雅黑" panose="020B0503020204020204" pitchFamily="34" charset="-122"/>
                <a:ea typeface="微软雅黑" panose="020B0503020204020204" pitchFamily="34" charset="-122"/>
              </a:rPr>
              <a:t>值有不同的要求，据此选择对应剂量的</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；根据适应证，严格控制</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应用的疗程；尽量避免大剂量</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加倍标准剂量或以上</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、长时间</a:t>
            </a:r>
            <a:r>
              <a:rPr lang="en-US" altLang="zh-CN" sz="2400" dirty="0">
                <a:latin typeface="微软雅黑" panose="020B0503020204020204" pitchFamily="34" charset="-122"/>
                <a:ea typeface="微软雅黑" panose="020B0503020204020204" pitchFamily="34" charset="-122"/>
              </a:rPr>
              <a:t>(6</a:t>
            </a:r>
            <a:r>
              <a:rPr lang="zh-CN" altLang="en-US" sz="2400" dirty="0">
                <a:latin typeface="微软雅黑" panose="020B0503020204020204" pitchFamily="34" charset="-122"/>
                <a:ea typeface="微软雅黑" panose="020B0503020204020204" pitchFamily="34" charset="-122"/>
              </a:rPr>
              <a:t>个月或以上</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应用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；维持治疗时，一般采用标准剂量或标准剂量的半量。</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的合理选用</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内容占位符 4"/>
          <p:cNvSpPr>
            <a:spLocks noGrp="1"/>
          </p:cNvSpPr>
          <p:nvPr>
            <p:ph idx="1"/>
          </p:nvPr>
        </p:nvSpPr>
        <p:spPr/>
        <p:txBody>
          <a:bodyPr>
            <a:normAutofit/>
          </a:bodyPr>
          <a:lstStyle/>
          <a:p>
            <a:pPr marL="0" indent="0">
              <a:lnSpc>
                <a:spcPct val="100000"/>
              </a:lnSpc>
              <a:buNone/>
            </a:pPr>
            <a:r>
              <a:rPr lang="en-US" altLang="zh-CN" sz="2400" b="1" dirty="0">
                <a:solidFill>
                  <a:srgbClr val="C00000"/>
                </a:solidFill>
                <a:latin typeface="微软雅黑" panose="020B0503020204020204" pitchFamily="34" charset="-122"/>
                <a:ea typeface="微软雅黑" panose="020B0503020204020204" pitchFamily="34" charset="-122"/>
              </a:rPr>
              <a:t>3.</a:t>
            </a:r>
            <a:r>
              <a:rPr lang="zh-CN" altLang="en-US" sz="2400" b="1" dirty="0">
                <a:solidFill>
                  <a:srgbClr val="C00000"/>
                </a:solidFill>
                <a:latin typeface="微软雅黑" panose="020B0503020204020204" pitchFamily="34" charset="-122"/>
                <a:ea typeface="微软雅黑" panose="020B0503020204020204" pitchFamily="34" charset="-122"/>
              </a:rPr>
              <a:t>选择合适种类的</a:t>
            </a:r>
            <a:r>
              <a:rPr lang="en-US" altLang="zh-CN" sz="2400" b="1" dirty="0">
                <a:solidFill>
                  <a:srgbClr val="C00000"/>
                </a:solidFill>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：目前常用的</a:t>
            </a:r>
            <a:r>
              <a:rPr lang="en-US" altLang="zh-CN" sz="2400" dirty="0">
                <a:latin typeface="微软雅黑" panose="020B0503020204020204" pitchFamily="34" charset="-122"/>
                <a:ea typeface="微软雅黑" panose="020B0503020204020204" pitchFamily="34" charset="-122"/>
              </a:rPr>
              <a:t>5</a:t>
            </a:r>
            <a:r>
              <a:rPr lang="zh-CN" altLang="en-US" sz="2400" dirty="0">
                <a:latin typeface="微软雅黑" panose="020B0503020204020204" pitchFamily="34" charset="-122"/>
                <a:ea typeface="微软雅黑" panose="020B0503020204020204" pitchFamily="34" charset="-122"/>
              </a:rPr>
              <a:t>种</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对老年人都是安全有效的，近期</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周</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疗效稍有差异，但</a:t>
            </a:r>
            <a:r>
              <a:rPr lang="en-US" altLang="zh-CN" sz="2400" dirty="0">
                <a:latin typeface="微软雅黑" panose="020B0503020204020204" pitchFamily="34" charset="-122"/>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周以上的疗效基本相同，常见不良反应轻微，严重不良反应少见。老年人宜优先选用与其他常用药物相互作用较少的</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，如泮托拉唑、雷贝拉唑。</a:t>
            </a:r>
            <a:endParaRPr lang="en-US" altLang="zh-CN" sz="2400" dirty="0">
              <a:latin typeface="微软雅黑" panose="020B0503020204020204" pitchFamily="34" charset="-122"/>
              <a:ea typeface="微软雅黑" panose="020B0503020204020204" pitchFamily="34" charset="-122"/>
            </a:endParaRPr>
          </a:p>
          <a:p>
            <a:pPr marL="0" indent="0">
              <a:lnSpc>
                <a:spcPct val="100000"/>
              </a:lnSpc>
              <a:buNone/>
            </a:pPr>
            <a:endParaRPr lang="en-US" altLang="zh-CN" sz="2400" dirty="0">
              <a:latin typeface="微软雅黑" panose="020B0503020204020204" pitchFamily="34" charset="-122"/>
              <a:ea typeface="微软雅黑" panose="020B0503020204020204" pitchFamily="34" charset="-122"/>
            </a:endParaRPr>
          </a:p>
          <a:p>
            <a:pPr marL="0" indent="0">
              <a:lnSpc>
                <a:spcPct val="100000"/>
              </a:lnSpc>
              <a:buNone/>
            </a:pPr>
            <a:r>
              <a:rPr lang="en-US" altLang="zh-CN" sz="2400" b="1" dirty="0">
                <a:solidFill>
                  <a:srgbClr val="C00000"/>
                </a:solidFill>
                <a:latin typeface="微软雅黑" panose="020B0503020204020204" pitchFamily="34" charset="-122"/>
                <a:ea typeface="微软雅黑" panose="020B0503020204020204" pitchFamily="34" charset="-122"/>
              </a:rPr>
              <a:t>4.</a:t>
            </a:r>
            <a:r>
              <a:rPr lang="zh-CN" altLang="en-US" sz="2400" b="1" dirty="0">
                <a:solidFill>
                  <a:srgbClr val="C00000"/>
                </a:solidFill>
                <a:latin typeface="微软雅黑" panose="020B0503020204020204" pitchFamily="34" charset="-122"/>
                <a:ea typeface="微软雅黑" panose="020B0503020204020204" pitchFamily="34" charset="-122"/>
              </a:rPr>
              <a:t>选择合适剂型的</a:t>
            </a:r>
            <a:r>
              <a:rPr lang="en-US" altLang="zh-CN" sz="2400" b="1" dirty="0">
                <a:solidFill>
                  <a:srgbClr val="C00000"/>
                </a:solidFill>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：对吞咽困难的老年人宜选用含肠溶颗粒或含多微粒胶丸的胶囊、片剂或颗粒剂，可将胶囊内容物、药片</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置于温水中溶解，但不能咀嚼、研磨</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或颗粒剂放在温开水中、酸奶中或糊状食物中服用，也可以放在流汁中鼻饲。</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755576" y="188640"/>
            <a:ext cx="6984776" cy="597861"/>
          </a:xfrm>
        </p:spPr>
        <p:txBody>
          <a:bodyPr>
            <a:noAutofit/>
          </a:bodyPr>
          <a:lstStyle/>
          <a:p>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的合理选用</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 name="内容占位符 4"/>
          <p:cNvSpPr>
            <a:spLocks noGrp="1"/>
          </p:cNvSpPr>
          <p:nvPr>
            <p:ph idx="1"/>
          </p:nvPr>
        </p:nvSpPr>
        <p:spPr>
          <a:xfrm>
            <a:off x="539552" y="1124744"/>
            <a:ext cx="7886700" cy="4621459"/>
          </a:xfrm>
        </p:spPr>
        <p:txBody>
          <a:bodyPr>
            <a:normAutofit/>
          </a:bodyPr>
          <a:lstStyle/>
          <a:p>
            <a:pPr marL="0" indent="0">
              <a:lnSpc>
                <a:spcPct val="100000"/>
              </a:lnSpc>
              <a:buNone/>
            </a:pPr>
            <a:r>
              <a:rPr lang="en-US" altLang="zh-CN" sz="2400" b="1" dirty="0">
                <a:solidFill>
                  <a:srgbClr val="C00000"/>
                </a:solidFill>
                <a:latin typeface="微软雅黑" panose="020B0503020204020204" pitchFamily="34" charset="-122"/>
                <a:ea typeface="微软雅黑" panose="020B0503020204020204" pitchFamily="34" charset="-122"/>
              </a:rPr>
              <a:t>5.</a:t>
            </a:r>
            <a:r>
              <a:rPr lang="zh-CN" altLang="en-US" sz="2400" b="1" dirty="0">
                <a:solidFill>
                  <a:srgbClr val="C00000"/>
                </a:solidFill>
                <a:latin typeface="微软雅黑" panose="020B0503020204020204" pitchFamily="34" charset="-122"/>
                <a:ea typeface="微软雅黑" panose="020B0503020204020204" pitchFamily="34" charset="-122"/>
              </a:rPr>
              <a:t>正确的服药时间</a:t>
            </a:r>
            <a:r>
              <a:rPr lang="zh-CN" altLang="en-US" sz="2400" dirty="0">
                <a:latin typeface="微软雅黑" panose="020B0503020204020204" pitchFamily="34" charset="-122"/>
                <a:ea typeface="微软雅黑" panose="020B0503020204020204" pitchFamily="34" charset="-122"/>
              </a:rPr>
              <a:t>：由于</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是前体药，经代谢生成的活性产物作用于活化的质子泵才能取得最佳抑酸效果，晨起时壁细胞上新生质子泵最多，进餐使其活化，因此，</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应在早餐前</a:t>
            </a:r>
            <a:r>
              <a:rPr lang="en-US" altLang="zh-CN" sz="2400" dirty="0">
                <a:latin typeface="微软雅黑" panose="020B0503020204020204" pitchFamily="34" charset="-122"/>
                <a:ea typeface="微软雅黑" panose="020B0503020204020204" pitchFamily="34" charset="-122"/>
              </a:rPr>
              <a:t>0.5</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1h</a:t>
            </a:r>
            <a:r>
              <a:rPr lang="zh-CN" altLang="en-US" sz="2400" dirty="0">
                <a:latin typeface="微软雅黑" panose="020B0503020204020204" pitchFamily="34" charset="-122"/>
                <a:ea typeface="微软雅黑" panose="020B0503020204020204" pitchFamily="34" charset="-122"/>
              </a:rPr>
              <a:t>服用，若每天服用</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次，另</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次应在晚餐前</a:t>
            </a:r>
            <a:r>
              <a:rPr lang="en-US" altLang="zh-CN" sz="2400" dirty="0">
                <a:latin typeface="微软雅黑" panose="020B0503020204020204" pitchFamily="34" charset="-122"/>
                <a:ea typeface="微软雅黑" panose="020B0503020204020204" pitchFamily="34" charset="-122"/>
              </a:rPr>
              <a:t>0.5</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1h</a:t>
            </a:r>
            <a:r>
              <a:rPr lang="zh-CN" altLang="en-US" sz="2400" dirty="0">
                <a:latin typeface="微软雅黑" panose="020B0503020204020204" pitchFamily="34" charset="-122"/>
                <a:ea typeface="微软雅黑" panose="020B0503020204020204" pitchFamily="34" charset="-122"/>
              </a:rPr>
              <a:t>服用。</a:t>
            </a:r>
            <a:endParaRPr lang="en-US" altLang="zh-CN" sz="2400" dirty="0">
              <a:latin typeface="微软雅黑" panose="020B0503020204020204" pitchFamily="34" charset="-122"/>
              <a:ea typeface="微软雅黑" panose="020B0503020204020204" pitchFamily="34" charset="-122"/>
            </a:endParaRPr>
          </a:p>
          <a:p>
            <a:pPr marL="0" indent="0">
              <a:lnSpc>
                <a:spcPct val="100000"/>
              </a:lnSpc>
              <a:buNone/>
            </a:pPr>
            <a:endParaRPr lang="en-US" altLang="zh-CN" sz="2400" dirty="0">
              <a:latin typeface="微软雅黑" panose="020B0503020204020204" pitchFamily="34" charset="-122"/>
              <a:ea typeface="微软雅黑" panose="020B0503020204020204" pitchFamily="34" charset="-122"/>
            </a:endParaRPr>
          </a:p>
          <a:p>
            <a:pPr marL="0" indent="0">
              <a:lnSpc>
                <a:spcPct val="100000"/>
              </a:lnSpc>
              <a:buNone/>
            </a:pPr>
            <a:r>
              <a:rPr lang="en-US" altLang="zh-CN" sz="2400" b="1" dirty="0">
                <a:solidFill>
                  <a:srgbClr val="C00000"/>
                </a:solidFill>
                <a:latin typeface="微软雅黑" panose="020B0503020204020204" pitchFamily="34" charset="-122"/>
                <a:ea typeface="微软雅黑" panose="020B0503020204020204" pitchFamily="34" charset="-122"/>
              </a:rPr>
              <a:t>6.</a:t>
            </a:r>
            <a:r>
              <a:rPr lang="zh-CN" altLang="en-US" sz="2400" b="1" dirty="0">
                <a:solidFill>
                  <a:srgbClr val="C00000"/>
                </a:solidFill>
                <a:latin typeface="微软雅黑" panose="020B0503020204020204" pitchFamily="34" charset="-122"/>
                <a:ea typeface="微软雅黑" panose="020B0503020204020204" pitchFamily="34" charset="-122"/>
              </a:rPr>
              <a:t>重视</a:t>
            </a:r>
            <a:r>
              <a:rPr lang="en-US" altLang="zh-CN" sz="2400" b="1" dirty="0">
                <a:solidFill>
                  <a:srgbClr val="C00000"/>
                </a:solidFill>
                <a:latin typeface="微软雅黑" panose="020B0503020204020204" pitchFamily="34" charset="-122"/>
                <a:ea typeface="微软雅黑" panose="020B0503020204020204" pitchFamily="34" charset="-122"/>
              </a:rPr>
              <a:t>PPI</a:t>
            </a:r>
            <a:r>
              <a:rPr lang="zh-CN" altLang="en-US" sz="2400" b="1" dirty="0">
                <a:solidFill>
                  <a:srgbClr val="C00000"/>
                </a:solidFill>
                <a:latin typeface="微软雅黑" panose="020B0503020204020204" pitchFamily="34" charset="-122"/>
                <a:ea typeface="微软雅黑" panose="020B0503020204020204" pitchFamily="34" charset="-122"/>
              </a:rPr>
              <a:t>安全性监测</a:t>
            </a:r>
            <a:r>
              <a:rPr lang="zh-CN" altLang="en-US" sz="2400" dirty="0">
                <a:latin typeface="微软雅黑" panose="020B0503020204020204" pitchFamily="34" charset="-122"/>
                <a:ea typeface="微软雅黑" panose="020B0503020204020204" pitchFamily="34" charset="-122"/>
              </a:rPr>
              <a:t>：一是重视临床监测，及时识别和处理各种并发症；二是实验室监测，如定期监测骨密度、血骨代谢指标、血清铁、血红蛋白、血维生素</a:t>
            </a:r>
            <a:r>
              <a:rPr lang="en-US" altLang="zh-CN" sz="2400" dirty="0">
                <a:latin typeface="微软雅黑" panose="020B0503020204020204" pitchFamily="34" charset="-122"/>
                <a:ea typeface="微软雅黑" panose="020B0503020204020204" pitchFamily="34" charset="-122"/>
              </a:rPr>
              <a:t>B12</a:t>
            </a:r>
            <a:r>
              <a:rPr lang="zh-CN" altLang="en-US" sz="2400" dirty="0">
                <a:latin typeface="微软雅黑" panose="020B0503020204020204" pitchFamily="34" charset="-122"/>
                <a:ea typeface="微软雅黑" panose="020B0503020204020204" pitchFamily="34" charset="-122"/>
              </a:rPr>
              <a:t>及血镁水平等，发现异常及时处理，必要时停用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628650" y="980728"/>
            <a:ext cx="7886700" cy="5406608"/>
          </a:xfrm>
          <a:prstGeom prst="rect">
            <a:avLst/>
          </a:prstGeom>
        </p:spPr>
        <p:txBody>
          <a:bodyPr>
            <a:spAutoFit/>
          </a:bodyPr>
          <a:lstStyle/>
          <a:p>
            <a:pPr marL="0" indent="0">
              <a:lnSpc>
                <a:spcPct val="100000"/>
              </a:lnSpc>
              <a:buNone/>
            </a:pPr>
            <a:r>
              <a:rPr lang="en-US" altLang="zh-CN" sz="2400" b="1" dirty="0">
                <a:solidFill>
                  <a:srgbClr val="C00000"/>
                </a:solidFill>
                <a:latin typeface="微软雅黑" panose="020B0503020204020204" pitchFamily="34" charset="-122"/>
                <a:ea typeface="微软雅黑" panose="020B0503020204020204" pitchFamily="34" charset="-122"/>
              </a:rPr>
              <a:t>1.</a:t>
            </a:r>
            <a:r>
              <a:rPr lang="zh-CN" altLang="en-US" sz="2400" b="1" dirty="0">
                <a:solidFill>
                  <a:srgbClr val="C00000"/>
                </a:solidFill>
                <a:latin typeface="微软雅黑" panose="020B0503020204020204" pitchFamily="34" charset="-122"/>
                <a:ea typeface="微软雅黑" panose="020B0503020204020204" pitchFamily="34" charset="-122"/>
              </a:rPr>
              <a:t>消化性溃疡</a:t>
            </a:r>
            <a:endParaRPr lang="en-US" altLang="zh-CN" sz="2400" b="1" dirty="0">
              <a:solidFill>
                <a:srgbClr val="C00000"/>
              </a:solidFill>
              <a:latin typeface="微软雅黑" panose="020B0503020204020204" pitchFamily="34" charset="-122"/>
              <a:ea typeface="微软雅黑" panose="020B0503020204020204" pitchFamily="34" charset="-122"/>
            </a:endParaRPr>
          </a:p>
          <a:p>
            <a:pPr marL="0" indent="0">
              <a:lnSpc>
                <a:spcPct val="100000"/>
              </a:lnSpc>
              <a:buNone/>
            </a:pPr>
            <a:r>
              <a:rPr lang="zh-CN" altLang="en-US" sz="2400" dirty="0">
                <a:latin typeface="微软雅黑" panose="020B0503020204020204" pitchFamily="34" charset="-122"/>
                <a:ea typeface="微软雅黑" panose="020B0503020204020204" pitchFamily="34" charset="-122"/>
              </a:rPr>
              <a:t>抑酸要求：胃内</a:t>
            </a:r>
            <a:r>
              <a:rPr lang="en-US" altLang="zh-CN" sz="2400" dirty="0">
                <a:latin typeface="微软雅黑" panose="020B0503020204020204" pitchFamily="34" charset="-122"/>
                <a:ea typeface="微软雅黑" panose="020B0503020204020204" pitchFamily="34" charset="-122"/>
              </a:rPr>
              <a:t>pH&gt;3</a:t>
            </a:r>
            <a:r>
              <a:rPr lang="zh-CN" altLang="en-US" sz="2400" dirty="0">
                <a:latin typeface="微软雅黑" panose="020B0503020204020204" pitchFamily="34" charset="-122"/>
                <a:ea typeface="微软雅黑" panose="020B0503020204020204" pitchFamily="34" charset="-122"/>
              </a:rPr>
              <a:t>的时间超过</a:t>
            </a:r>
            <a:r>
              <a:rPr lang="en-US" altLang="zh-CN" sz="2400" dirty="0">
                <a:latin typeface="微软雅黑" panose="020B0503020204020204" pitchFamily="34" charset="-122"/>
                <a:ea typeface="微软雅黑" panose="020B0503020204020204" pitchFamily="34" charset="-122"/>
              </a:rPr>
              <a:t>18h/d</a:t>
            </a:r>
            <a:r>
              <a:rPr lang="zh-CN" altLang="en-US" sz="2400" dirty="0">
                <a:latin typeface="微软雅黑" panose="020B0503020204020204" pitchFamily="34" charset="-122"/>
                <a:ea typeface="微软雅黑" panose="020B0503020204020204" pitchFamily="34" charset="-122"/>
              </a:rPr>
              <a:t>。应用标准剂量</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，十二指肠球部溃疡连续使用</a:t>
            </a:r>
            <a:r>
              <a:rPr lang="en-US" altLang="zh-CN" sz="2400" dirty="0">
                <a:latin typeface="微软雅黑" panose="020B0503020204020204" pitchFamily="34" charset="-122"/>
                <a:ea typeface="微软雅黑" panose="020B0503020204020204" pitchFamily="34" charset="-122"/>
              </a:rPr>
              <a:t>4-6</a:t>
            </a:r>
            <a:r>
              <a:rPr lang="zh-CN" altLang="en-US" sz="2400" dirty="0">
                <a:latin typeface="微软雅黑" panose="020B0503020204020204" pitchFamily="34" charset="-122"/>
                <a:ea typeface="微软雅黑" panose="020B0503020204020204" pitchFamily="34" charset="-122"/>
              </a:rPr>
              <a:t>周，胃溃疡连续使用</a:t>
            </a:r>
            <a:r>
              <a:rPr lang="en-US" altLang="zh-CN" sz="2400" dirty="0">
                <a:latin typeface="微软雅黑" panose="020B0503020204020204" pitchFamily="34" charset="-122"/>
                <a:ea typeface="微软雅黑" panose="020B0503020204020204" pitchFamily="34" charset="-122"/>
              </a:rPr>
              <a:t>6-8</a:t>
            </a:r>
            <a:r>
              <a:rPr lang="zh-CN" altLang="en-US" sz="2400" dirty="0">
                <a:latin typeface="微软雅黑" panose="020B0503020204020204" pitchFamily="34" charset="-122"/>
                <a:ea typeface="微软雅黑" panose="020B0503020204020204" pitchFamily="34" charset="-122"/>
              </a:rPr>
              <a:t>周。对于</a:t>
            </a:r>
            <a:r>
              <a:rPr lang="en-US" altLang="zh-CN" sz="2400" dirty="0" err="1">
                <a:latin typeface="微软雅黑" panose="020B0503020204020204" pitchFamily="34" charset="-122"/>
                <a:ea typeface="微软雅黑" panose="020B0503020204020204" pitchFamily="34" charset="-122"/>
              </a:rPr>
              <a:t>Hp</a:t>
            </a:r>
            <a:r>
              <a:rPr lang="zh-CN" altLang="en-US" sz="2400" dirty="0">
                <a:latin typeface="微软雅黑" panose="020B0503020204020204" pitchFamily="34" charset="-122"/>
                <a:ea typeface="微软雅黑" panose="020B0503020204020204" pitchFamily="34" charset="-122"/>
              </a:rPr>
              <a:t>阳性的消化性溃疡病，在抗</a:t>
            </a:r>
            <a:r>
              <a:rPr lang="en-US" altLang="zh-CN" sz="2400" dirty="0">
                <a:latin typeface="微软雅黑" panose="020B0503020204020204" pitchFamily="34" charset="-122"/>
                <a:ea typeface="微软雅黑" panose="020B0503020204020204" pitchFamily="34" charset="-122"/>
              </a:rPr>
              <a:t>HP</a:t>
            </a:r>
            <a:r>
              <a:rPr lang="zh-CN" altLang="en-US" sz="2400" dirty="0">
                <a:latin typeface="微软雅黑" panose="020B0503020204020204" pitchFamily="34" charset="-122"/>
                <a:ea typeface="微软雅黑" panose="020B0503020204020204" pitchFamily="34" charset="-122"/>
              </a:rPr>
              <a:t>治疗结束后，仍应继续应用</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至疗程结束。</a:t>
            </a:r>
            <a:endParaRPr lang="en-US" altLang="zh-CN" sz="2400" dirty="0">
              <a:latin typeface="微软雅黑" panose="020B0503020204020204" pitchFamily="34" charset="-122"/>
              <a:ea typeface="微软雅黑" panose="020B0503020204020204" pitchFamily="34" charset="-122"/>
            </a:endParaRPr>
          </a:p>
          <a:p>
            <a:pPr marL="0" indent="0">
              <a:lnSpc>
                <a:spcPct val="100000"/>
              </a:lnSpc>
              <a:buNone/>
            </a:pPr>
            <a:endParaRPr lang="zh-CN" altLang="en-US" sz="2400" dirty="0">
              <a:latin typeface="微软雅黑" panose="020B0503020204020204" pitchFamily="34" charset="-122"/>
              <a:ea typeface="微软雅黑" panose="020B0503020204020204" pitchFamily="34" charset="-122"/>
            </a:endParaRPr>
          </a:p>
          <a:p>
            <a:pPr marL="0" indent="0">
              <a:lnSpc>
                <a:spcPct val="100000"/>
              </a:lnSpc>
              <a:buNone/>
            </a:pPr>
            <a:r>
              <a:rPr lang="en-US" altLang="zh-CN" sz="2400" b="1" dirty="0">
                <a:solidFill>
                  <a:srgbClr val="C00000"/>
                </a:solidFill>
                <a:latin typeface="微软雅黑" panose="020B0503020204020204" pitchFamily="34" charset="-122"/>
                <a:ea typeface="微软雅黑" panose="020B0503020204020204" pitchFamily="34" charset="-122"/>
              </a:rPr>
              <a:t>2.</a:t>
            </a:r>
            <a:r>
              <a:rPr lang="zh-CN" altLang="en-US" sz="2400" b="1" dirty="0">
                <a:solidFill>
                  <a:srgbClr val="C00000"/>
                </a:solidFill>
                <a:latin typeface="微软雅黑" panose="020B0503020204020204" pitchFamily="34" charset="-122"/>
                <a:ea typeface="微软雅黑" panose="020B0503020204020204" pitchFamily="34" charset="-122"/>
              </a:rPr>
              <a:t>胃食管反流病</a:t>
            </a:r>
            <a:endParaRPr lang="en-US" altLang="zh-CN" sz="2400" b="1" dirty="0">
              <a:solidFill>
                <a:srgbClr val="C00000"/>
              </a:solidFill>
              <a:latin typeface="微软雅黑" panose="020B0503020204020204" pitchFamily="34" charset="-122"/>
              <a:ea typeface="微软雅黑" panose="020B0503020204020204" pitchFamily="34" charset="-122"/>
            </a:endParaRPr>
          </a:p>
          <a:p>
            <a:pPr marL="0" indent="0">
              <a:lnSpc>
                <a:spcPct val="100000"/>
              </a:lnSpc>
              <a:buNone/>
            </a:pPr>
            <a:r>
              <a:rPr lang="zh-CN" altLang="en-US" sz="2400" dirty="0">
                <a:latin typeface="微软雅黑" panose="020B0503020204020204" pitchFamily="34" charset="-122"/>
                <a:ea typeface="微软雅黑" panose="020B0503020204020204" pitchFamily="34" charset="-122"/>
              </a:rPr>
              <a:t>抑酸要求：胃内</a:t>
            </a:r>
            <a:r>
              <a:rPr lang="en-US" altLang="zh-CN" sz="2400" dirty="0">
                <a:latin typeface="微软雅黑" panose="020B0503020204020204" pitchFamily="34" charset="-122"/>
                <a:ea typeface="微软雅黑" panose="020B0503020204020204" pitchFamily="34" charset="-122"/>
              </a:rPr>
              <a:t>pH&gt;4</a:t>
            </a:r>
            <a:r>
              <a:rPr lang="zh-CN" altLang="en-US" sz="2400" dirty="0">
                <a:latin typeface="微软雅黑" panose="020B0503020204020204" pitchFamily="34" charset="-122"/>
                <a:ea typeface="微软雅黑" panose="020B0503020204020204" pitchFamily="34" charset="-122"/>
              </a:rPr>
              <a:t>的时间超过</a:t>
            </a:r>
            <a:r>
              <a:rPr lang="en-US" altLang="zh-CN" sz="2400" dirty="0">
                <a:latin typeface="微软雅黑" panose="020B0503020204020204" pitchFamily="34" charset="-122"/>
                <a:ea typeface="微软雅黑" panose="020B0503020204020204" pitchFamily="34" charset="-122"/>
              </a:rPr>
              <a:t>18h/d</a:t>
            </a:r>
            <a:r>
              <a:rPr lang="zh-CN" altLang="en-US" sz="2400" dirty="0">
                <a:latin typeface="微软雅黑" panose="020B0503020204020204" pitchFamily="34" charset="-122"/>
                <a:ea typeface="微软雅黑" panose="020B0503020204020204" pitchFamily="34" charset="-122"/>
              </a:rPr>
              <a:t>。应用标准剂量</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，疗程至少</a:t>
            </a:r>
            <a:r>
              <a:rPr lang="en-US" altLang="zh-CN" sz="2400" dirty="0">
                <a:latin typeface="微软雅黑" panose="020B0503020204020204" pitchFamily="34" charset="-122"/>
                <a:ea typeface="微软雅黑" panose="020B0503020204020204" pitchFamily="34" charset="-122"/>
              </a:rPr>
              <a:t>8</a:t>
            </a:r>
            <a:r>
              <a:rPr lang="zh-CN" altLang="en-US" sz="2400" dirty="0">
                <a:latin typeface="微软雅黑" panose="020B0503020204020204" pitchFamily="34" charset="-122"/>
                <a:ea typeface="微软雅黑" panose="020B0503020204020204" pitchFamily="34" charset="-122"/>
              </a:rPr>
              <a:t>周；症状控制不满意时，可用加倍标准剂量或更换</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品种。合并食管裂孔疝或重度食管炎患者，则需服用加倍剂量的</a:t>
            </a:r>
            <a:r>
              <a:rPr lang="en-US" altLang="zh-CN" sz="2400" dirty="0">
                <a:latin typeface="微软雅黑" panose="020B0503020204020204" pitchFamily="34" charset="-122"/>
                <a:ea typeface="微软雅黑" panose="020B0503020204020204" pitchFamily="34" charset="-122"/>
              </a:rPr>
              <a:t>PPI</a:t>
            </a:r>
            <a:r>
              <a:rPr lang="zh-CN" altLang="en-US" sz="2400" dirty="0">
                <a:latin typeface="微软雅黑" panose="020B0503020204020204" pitchFamily="34" charset="-122"/>
                <a:ea typeface="微软雅黑" panose="020B0503020204020204" pitchFamily="34" charset="-122"/>
              </a:rPr>
              <a:t>。老年人胃食管反流病常需维持治疗，依病情可用标准剂量、标准剂量的半量，每天</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次或隔天</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次，或按需治疗予以维持。</a:t>
            </a:r>
            <a:endParaRPr lang="zh-CN" altLang="en-US" sz="2400" dirty="0">
              <a:latin typeface="微软雅黑" panose="020B0503020204020204" pitchFamily="34" charset="-122"/>
              <a:ea typeface="微软雅黑" panose="020B0503020204020204" pitchFamily="34" charset="-122"/>
            </a:endParaRPr>
          </a:p>
        </p:txBody>
      </p:sp>
      <p:sp>
        <p:nvSpPr>
          <p:cNvPr id="7" name="标题 3"/>
          <p:cNvSpPr>
            <a:spLocks noGrp="1"/>
          </p:cNvSpPr>
          <p:nvPr>
            <p:ph type="title"/>
          </p:nvPr>
        </p:nvSpPr>
        <p:spPr/>
        <p:txBody>
          <a:bodyPr>
            <a:normAutofit fontScale="90000"/>
          </a:bodyPr>
          <a:lstStyle/>
          <a:p>
            <a:br>
              <a:rPr lang="en-US" altLang="zh-CN" dirty="0"/>
            </a:br>
            <a: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治疗方案</a:t>
            </a:r>
            <a:br>
              <a:rPr lang="zh-CN" altLang="en-US" dirty="0"/>
            </a:br>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审核要点</a:t>
            </a:r>
            <a:endParaRPr lang="en-US" altLang="zh-CN"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02285" y="1033780"/>
            <a:ext cx="7822565" cy="5169535"/>
          </a:xfrm>
          <a:prstGeom prst="rect">
            <a:avLst/>
          </a:prstGeom>
          <a:noFill/>
        </p:spPr>
        <p:txBody>
          <a:bodyPr wrap="square" rtlCol="0">
            <a:spAutoFit/>
          </a:bodyPr>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PPI 抑酸作用强大而持久，故用药期间不宜再使用其他抗酸剂或抑酸剂。抗酸剂（硫糖铝、氢氧化铝、氧化镁、碳酸氢钠）需要在酸性条件下发挥作用，与 PPI 具有药效拮抗作用。</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PPI 与其他药物合用时，可能对药物代谢产生影响。主要包括两个方面：</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ct val="150000"/>
              </a:lnSpc>
              <a:buFont typeface="Arial" panose="020B0604020202020204" pitchFamily="34" charset="0"/>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  （1）抑酸影响药物的吸收：抑酸可减少左旋甲状腺素、酮康唑、伊曲康唑、阿扎那韦等吸收，也可增加硝苯地平、地高辛、阿仑膦酸钠等吸收。</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ct val="150000"/>
              </a:lnSpc>
              <a:buFont typeface="Arial" panose="020B0604020202020204" pitchFamily="34" charset="0"/>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 （2）影响经 CYP450 酶代谢的药物：例如苯妥英钠、华法林、卡马西平、他汀类、氯吡格雷等。</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ct val="150000"/>
              </a:lnSpc>
              <a:buFont typeface="Arial" panose="020B0604020202020204" pitchFamily="34" charset="0"/>
              <a:buNone/>
            </a:pP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PPI</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审核要点</a:t>
            </a:r>
            <a:endParaRPr lang="en-US" altLang="zh-CN"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02285" y="1033780"/>
            <a:ext cx="7822565" cy="4246245"/>
          </a:xfrm>
          <a:prstGeom prst="rect">
            <a:avLst/>
          </a:prstGeom>
          <a:noFill/>
        </p:spPr>
        <p:txBody>
          <a:bodyPr wrap="square" rtlCol="0">
            <a:spAutoFit/>
          </a:bodyPr>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奥美拉唑和雷贝拉唑禁止与阿扎那韦合用，艾司奥美拉唑禁止与奈非那韦联合使用，不推荐与阿扎那韦、沙奎那韦联合使用。兰索拉唑禁止合用人类免疫缺陷病毒（HIV）蛋白酶抑制剂（如阿扎那韦、奈非那韦）。泮托拉唑禁止用于中、重度肝肾功能障碍的患者。</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PPI的使用剂量要根据疾病的不同而确定。如消化性溃疡使用标准剂量，每日1次，口服；胃食管反流为标准或双倍剂量，每日1次或每日2次，口服；上消化道出血为双倍剂量，每日2次，静脉滴注等。</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处方审核</a:t>
            </a:r>
            <a:r>
              <a:rPr lang="en-US" altLang="zh-CN" sz="3200" b="1" dirty="0">
                <a:solidFill>
                  <a:schemeClr val="accent1">
                    <a:lumMod val="75000"/>
                  </a:schemeClr>
                </a:solidFill>
                <a:latin typeface="微软雅黑" panose="020B0503020204020204" pitchFamily="34" charset="-122"/>
                <a:ea typeface="微软雅黑" panose="020B0503020204020204" pitchFamily="34" charset="-122"/>
              </a:rPr>
              <a:t>3</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1"/>
          <a:srcRect l="25587" t="27600" r="20863" b="13600"/>
          <a:stretch>
            <a:fillRect/>
          </a:stretch>
        </p:blipFill>
        <p:spPr>
          <a:xfrm>
            <a:off x="683568" y="836712"/>
            <a:ext cx="7416824" cy="4176464"/>
          </a:xfrm>
          <a:prstGeom prst="rect">
            <a:avLst/>
          </a:prstGeom>
        </p:spPr>
      </p:pic>
      <p:sp>
        <p:nvSpPr>
          <p:cNvPr id="5" name="内容占位符 8"/>
          <p:cNvSpPr>
            <a:spLocks noGrp="1"/>
          </p:cNvSpPr>
          <p:nvPr>
            <p:ph idx="1"/>
          </p:nvPr>
        </p:nvSpPr>
        <p:spPr>
          <a:xfrm>
            <a:off x="683568" y="5157192"/>
            <a:ext cx="7886700" cy="1323527"/>
          </a:xfrm>
        </p:spPr>
        <p:txBody>
          <a:bodyPr>
            <a:normAutofit fontScale="70000" lnSpcReduction="20000"/>
          </a:bodyPr>
          <a:lstStyle/>
          <a:p>
            <a:pPr marL="0" lvl="0" indent="0">
              <a:lnSpc>
                <a:spcPct val="100000"/>
              </a:lnSpc>
              <a:buNone/>
            </a:pPr>
            <a:r>
              <a:rPr lang="zh-CN" altLang="en-US" sz="23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300" b="1" dirty="0">
              <a:solidFill>
                <a:schemeClr val="accent1">
                  <a:lumMod val="75000"/>
                </a:schemeClr>
              </a:solidFill>
              <a:latin typeface="微软雅黑" panose="020B0503020204020204" pitchFamily="34" charset="-122"/>
              <a:ea typeface="微软雅黑" panose="020B0503020204020204" pitchFamily="34" charset="-122"/>
            </a:endParaRPr>
          </a:p>
          <a:p>
            <a:pPr lvl="0">
              <a:lnSpc>
                <a:spcPct val="100000"/>
              </a:lnSpc>
            </a:pPr>
            <a:r>
              <a:rPr lang="zh-CN" altLang="zh-CN" sz="2300" dirty="0">
                <a:latin typeface="微软雅黑" panose="020B0503020204020204" pitchFamily="34" charset="-122"/>
                <a:ea typeface="微软雅黑" panose="020B0503020204020204" pitchFamily="34" charset="-122"/>
              </a:rPr>
              <a:t>阿莫西林无皮试</a:t>
            </a:r>
            <a:r>
              <a:rPr lang="zh-CN" altLang="en-US" sz="2300" dirty="0">
                <a:latin typeface="微软雅黑" panose="020B0503020204020204" pitchFamily="34" charset="-122"/>
                <a:ea typeface="微软雅黑" panose="020B0503020204020204" pitchFamily="34" charset="-122"/>
              </a:rPr>
              <a:t>结果</a:t>
            </a:r>
            <a:endParaRPr lang="en-US" altLang="zh-CN" sz="2300" dirty="0">
              <a:latin typeface="微软雅黑" panose="020B0503020204020204" pitchFamily="34" charset="-122"/>
              <a:ea typeface="微软雅黑" panose="020B0503020204020204" pitchFamily="34" charset="-122"/>
            </a:endParaRPr>
          </a:p>
          <a:p>
            <a:pPr lvl="0">
              <a:lnSpc>
                <a:spcPct val="100000"/>
              </a:lnSpc>
            </a:pPr>
            <a:r>
              <a:rPr lang="zh-CN" altLang="zh-CN" sz="2300" dirty="0">
                <a:latin typeface="微软雅黑" panose="020B0503020204020204" pitchFamily="34" charset="-122"/>
                <a:ea typeface="微软雅黑" panose="020B0503020204020204" pitchFamily="34" charset="-122"/>
              </a:rPr>
              <a:t>奥美拉唑影响氯吡格雷代谢，建议奥美拉唑更换为雷贝拉唑</a:t>
            </a:r>
            <a:r>
              <a:rPr lang="zh-CN" altLang="en-US" sz="2300" dirty="0">
                <a:latin typeface="微软雅黑" panose="020B0503020204020204" pitchFamily="34" charset="-122"/>
                <a:ea typeface="微软雅黑" panose="020B0503020204020204" pitchFamily="34" charset="-122"/>
              </a:rPr>
              <a:t>。</a:t>
            </a:r>
            <a:endParaRPr lang="zh-CN" altLang="zh-CN" sz="2300" dirty="0">
              <a:latin typeface="微软雅黑" panose="020B0503020204020204" pitchFamily="34" charset="-122"/>
              <a:ea typeface="微软雅黑" panose="020B0503020204020204" pitchFamily="34" charset="-122"/>
            </a:endParaRPr>
          </a:p>
          <a:p>
            <a:pPr lvl="0">
              <a:lnSpc>
                <a:spcPct val="100000"/>
              </a:lnSpc>
            </a:pPr>
            <a:r>
              <a:rPr lang="zh-CN" altLang="zh-CN" sz="2300" dirty="0">
                <a:latin typeface="微软雅黑" panose="020B0503020204020204" pitchFamily="34" charset="-122"/>
                <a:ea typeface="微软雅黑" panose="020B0503020204020204" pitchFamily="34" charset="-122"/>
              </a:rPr>
              <a:t>阿莫西林的给药剂量不正确，治疗幽门螺旋杆菌感染应使用</a:t>
            </a:r>
            <a:r>
              <a:rPr lang="en-US" altLang="zh-CN" sz="2300" dirty="0">
                <a:latin typeface="微软雅黑" panose="020B0503020204020204" pitchFamily="34" charset="-122"/>
                <a:ea typeface="微软雅黑" panose="020B0503020204020204" pitchFamily="34" charset="-122"/>
              </a:rPr>
              <a:t>1000mg</a:t>
            </a:r>
            <a:r>
              <a:rPr lang="zh-CN" altLang="zh-CN" sz="2300" dirty="0">
                <a:latin typeface="微软雅黑" panose="020B0503020204020204" pitchFamily="34" charset="-122"/>
                <a:ea typeface="微软雅黑" panose="020B0503020204020204" pitchFamily="34" charset="-122"/>
              </a:rPr>
              <a:t>，</a:t>
            </a:r>
            <a:r>
              <a:rPr lang="en-US" altLang="zh-CN" sz="2300" dirty="0">
                <a:latin typeface="微软雅黑" panose="020B0503020204020204" pitchFamily="34" charset="-122"/>
                <a:ea typeface="微软雅黑" panose="020B0503020204020204" pitchFamily="34" charset="-122"/>
              </a:rPr>
              <a:t>bid</a:t>
            </a:r>
            <a:r>
              <a:rPr lang="zh-CN" altLang="zh-CN" sz="2300" dirty="0">
                <a:latin typeface="微软雅黑" panose="020B0503020204020204" pitchFamily="34" charset="-122"/>
                <a:ea typeface="微软雅黑" panose="020B0503020204020204" pitchFamily="34" charset="-122"/>
              </a:rPr>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latin typeface="微软雅黑" panose="020B0503020204020204" pitchFamily="34" charset="-122"/>
                <a:ea typeface="微软雅黑" panose="020B0503020204020204" pitchFamily="34" charset="-122"/>
              </a:rPr>
              <a:t>消化性溃疡和胃食管反流病药物</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solidFill>
                  <a:schemeClr val="bg1">
                    <a:lumMod val="75000"/>
                  </a:schemeClr>
                </a:solidFill>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solidFill>
                  <a:schemeClr val="bg1">
                    <a:lumMod val="75000"/>
                  </a:schemeClr>
                </a:solidFill>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胃酸分泌抑制剂</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质子泵抑制剂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胃黏膜保护剂</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微生态药物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保肝药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胃黏膜保护剂</a:t>
            </a:r>
            <a:endParaRPr lang="zh-CN" altLang="en-US" sz="3200" b="1" dirty="0">
              <a:solidFill>
                <a:schemeClr val="accent1">
                  <a:lumMod val="75000"/>
                </a:schemeClr>
              </a:solidFill>
            </a:endParaRPr>
          </a:p>
        </p:txBody>
      </p:sp>
      <p:sp>
        <p:nvSpPr>
          <p:cNvPr id="3" name="内容占位符 2"/>
          <p:cNvSpPr>
            <a:spLocks noGrp="1"/>
          </p:cNvSpPr>
          <p:nvPr>
            <p:ph idx="1"/>
          </p:nvPr>
        </p:nvSpPr>
        <p:spPr>
          <a:xfrm>
            <a:off x="628650" y="1599565"/>
            <a:ext cx="7886700" cy="2860040"/>
          </a:xfrm>
        </p:spPr>
        <p:txBody>
          <a:bodyPr>
            <a:normAutofit/>
          </a:bodyPr>
          <a:lstStyle/>
          <a:p>
            <a:pPr>
              <a:lnSpc>
                <a:spcPts val="3100"/>
              </a:lnSpc>
            </a:pPr>
            <a:r>
              <a:rPr lang="zh-CN" altLang="en-US" sz="2400" b="1" dirty="0" smtClean="0">
                <a:solidFill>
                  <a:srgbClr val="C00000"/>
                </a:solidFill>
                <a:latin typeface="微软雅黑" panose="020B0503020204020204" pitchFamily="34" charset="-122"/>
                <a:ea typeface="微软雅黑" panose="020B0503020204020204" pitchFamily="34" charset="-122"/>
              </a:rPr>
              <a:t>常用</a:t>
            </a:r>
            <a:r>
              <a:rPr lang="zh-CN" altLang="en-US" sz="2400" b="1" dirty="0">
                <a:solidFill>
                  <a:srgbClr val="C00000"/>
                </a:solidFill>
                <a:latin typeface="微软雅黑" panose="020B0503020204020204" pitchFamily="34" charset="-122"/>
                <a:ea typeface="微软雅黑" panose="020B0503020204020204" pitchFamily="34" charset="-122"/>
              </a:rPr>
              <a:t>药物</a:t>
            </a:r>
            <a:endParaRPr lang="zh-CN" altLang="en-US" sz="2400" b="1" dirty="0">
              <a:solidFill>
                <a:srgbClr val="C00000"/>
              </a:solidFill>
              <a:latin typeface="微软雅黑" panose="020B0503020204020204" pitchFamily="34" charset="-122"/>
              <a:ea typeface="微软雅黑" panose="020B0503020204020204" pitchFamily="34" charset="-122"/>
            </a:endParaRPr>
          </a:p>
          <a:p>
            <a:pPr>
              <a:lnSpc>
                <a:spcPts val="3100"/>
              </a:lnSpc>
            </a:pPr>
            <a:endParaRPr lang="zh-CN" altLang="en-US" sz="2400" b="1" dirty="0">
              <a:solidFill>
                <a:srgbClr val="C00000"/>
              </a:solidFill>
              <a:latin typeface="微软雅黑" panose="020B0503020204020204" pitchFamily="34" charset="-122"/>
              <a:ea typeface="微软雅黑" panose="020B0503020204020204" pitchFamily="34" charset="-122"/>
            </a:endParaRPr>
          </a:p>
          <a:p>
            <a:pPr marL="0" indent="0">
              <a:lnSpc>
                <a:spcPts val="3100"/>
              </a:lnSpc>
              <a:buNone/>
            </a:pPr>
            <a:r>
              <a:rPr lang="zh-CN" altLang="en-US" sz="2400" dirty="0">
                <a:latin typeface="微软雅黑" panose="020B0503020204020204" pitchFamily="34" charset="-122"/>
                <a:ea typeface="微软雅黑" panose="020B0503020204020204" pitchFamily="34" charset="-122"/>
                <a:sym typeface="+mn-ea"/>
              </a:rPr>
              <a:t>胶体果胶</a:t>
            </a:r>
            <a:r>
              <a:rPr lang="zh-CN" altLang="en-US" sz="2400" dirty="0" smtClean="0">
                <a:latin typeface="微软雅黑" panose="020B0503020204020204" pitchFamily="34" charset="-122"/>
                <a:ea typeface="微软雅黑" panose="020B0503020204020204" pitchFamily="34" charset="-122"/>
                <a:sym typeface="+mn-ea"/>
              </a:rPr>
              <a:t>铋、</a:t>
            </a:r>
            <a:r>
              <a:rPr lang="zh-CN" altLang="en-US" sz="2400" dirty="0">
                <a:latin typeface="微软雅黑" panose="020B0503020204020204" pitchFamily="34" charset="-122"/>
                <a:ea typeface="微软雅黑" panose="020B0503020204020204" pitchFamily="34" charset="-122"/>
              </a:rPr>
              <a:t>枸椽酸铋钾、</a:t>
            </a:r>
            <a:r>
              <a:rPr lang="zh-CN" altLang="en-US" sz="2400" dirty="0" smtClean="0">
                <a:latin typeface="微软雅黑" panose="020B0503020204020204" pitchFamily="34" charset="-122"/>
                <a:ea typeface="微软雅黑" panose="020B0503020204020204" pitchFamily="34" charset="-122"/>
              </a:rPr>
              <a:t>替普瑞酮、瑞巴派特</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胃黏膜保护剂</a:t>
            </a:r>
            <a:endParaRPr lang="zh-CN" altLang="en-US" sz="3200" b="1" dirty="0">
              <a:solidFill>
                <a:schemeClr val="accent1">
                  <a:lumMod val="75000"/>
                </a:schemeClr>
              </a:solidFill>
            </a:endParaRPr>
          </a:p>
        </p:txBody>
      </p:sp>
      <p:graphicFrame>
        <p:nvGraphicFramePr>
          <p:cNvPr id="5" name="表格 4"/>
          <p:cNvGraphicFramePr/>
          <p:nvPr/>
        </p:nvGraphicFramePr>
        <p:xfrm>
          <a:off x="806450" y="1095375"/>
          <a:ext cx="7762875" cy="5060950"/>
        </p:xfrm>
        <a:graphic>
          <a:graphicData uri="http://schemas.openxmlformats.org/drawingml/2006/table">
            <a:tbl>
              <a:tblPr firstRow="1" bandRow="1">
                <a:tableStyleId>{5940675A-B579-460E-94D1-54222C63F5DA}</a:tableStyleId>
              </a:tblPr>
              <a:tblGrid>
                <a:gridCol w="1061720"/>
                <a:gridCol w="1657350"/>
                <a:gridCol w="1660525"/>
                <a:gridCol w="1701800"/>
                <a:gridCol w="1681480"/>
              </a:tblGrid>
              <a:tr h="391160">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6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胶体果胶铋</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枸橼酸铋钾</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替普瑞酮</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瑞巴派特</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1823085">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胃及十二指肠溃疡、慢性胃炎。与抗生素合用用于幽门螺杆菌的根除治疗。</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用于慢性胃炎及缓解胃酸过多引起的胃痛、胃灼热感(烧心)和反酸。与抗生素合用用于幽门螺杆菌的根除治疗。</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1.急性胃炎、慢性胃炎急性加重期的胃粘膜病变(糜烂、出血、潮红、浮肿)的改善。2.胃溃疡。</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1胃溃疡</a:t>
                      </a:r>
                      <a:r>
                        <a:rPr lang="zh-CN"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2急性胃炎、慢性胃炎的急性加重期胃粘膜病变(糜烂、出血、充血、水肿)的改善</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r>
              <a:tr h="1383665">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大便呈黑褐色</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服药期间口内可能带有氨味，并可使舌苔及大便呈灰黑色，停药后即自行消失。</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肝功能障碍及黄疸、白细胞计数降低、头晕、眼部不适等</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肝功能障碍及黄疸、白细胞计数减少、血小板减少</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solidFill>
                      <a:srgbClr val="FFFFFF"/>
                    </a:solidFill>
                  </a:tcPr>
                </a:tc>
              </a:tr>
              <a:tr h="1097280">
                <a:tc>
                  <a:txBody>
                    <a:bodyPr/>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药物相互作用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不得与牛奶同服</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1.牛奶和抗酸药可干扰本品的作用，不能同时服用。2.与四环素同服会影响后者吸收。</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替普瑞酮和奥美拉唑合用后可以提高奥美拉唑血药浓度。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无</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胃黏膜保护剂审核要点</a:t>
            </a:r>
            <a:endParaRPr lang="en-US" altLang="zh-CN"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02285" y="1372235"/>
            <a:ext cx="7822565" cy="2399665"/>
          </a:xfrm>
          <a:prstGeom prst="rect">
            <a:avLst/>
          </a:prstGeom>
          <a:noFill/>
        </p:spPr>
        <p:txBody>
          <a:bodyPr wrap="square" rtlCol="0">
            <a:spAutoFit/>
          </a:bodyPr>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胶体果胶铋禁用于肾功能不全者及孕妇，哺乳期妇女用药期间应暂停哺乳，服药期间不得服用其他铋制剂，不宜与制酸药、牛奶和H2受体阻滞药同时服用，否则会降低药效。</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枸橼酸铋钾禁用于严重肾病患者及孕妇，服药期间不得服用其他铋制剂。</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solidFill>
                  <a:schemeClr val="accent1">
                    <a:lumMod val="75000"/>
                  </a:schemeClr>
                </a:solidFill>
                <a:latin typeface="微软雅黑" panose="020B0503020204020204" pitchFamily="34" charset="-122"/>
                <a:ea typeface="微软雅黑" panose="020B0503020204020204" pitchFamily="34" charset="-122"/>
              </a:rPr>
              <a:t>处方审核</a:t>
            </a:r>
            <a:r>
              <a:rPr lang="en-US" altLang="zh-CN" sz="3200" b="1" dirty="0" smtClean="0">
                <a:solidFill>
                  <a:schemeClr val="accent1">
                    <a:lumMod val="75000"/>
                  </a:schemeClr>
                </a:solidFill>
                <a:latin typeface="微软雅黑" panose="020B0503020204020204" pitchFamily="34" charset="-122"/>
                <a:ea typeface="微软雅黑" panose="020B0503020204020204" pitchFamily="34" charset="-122"/>
              </a:rPr>
              <a:t>4</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27652" name="Picture 4"/>
          <p:cNvPicPr>
            <a:picLocks noChangeAspect="1" noChangeArrowheads="1"/>
          </p:cNvPicPr>
          <p:nvPr/>
        </p:nvPicPr>
        <p:blipFill>
          <a:blip r:embed="rId1"/>
          <a:srcRect l="28125" t="18750" r="23242" b="29166"/>
          <a:stretch>
            <a:fillRect/>
          </a:stretch>
        </p:blipFill>
        <p:spPr bwMode="auto">
          <a:xfrm>
            <a:off x="500034" y="857232"/>
            <a:ext cx="7708160" cy="4143404"/>
          </a:xfrm>
          <a:prstGeom prst="rect">
            <a:avLst/>
          </a:prstGeom>
          <a:noFill/>
          <a:ln w="9525">
            <a:noFill/>
            <a:miter lim="800000"/>
            <a:headEnd/>
            <a:tailEnd/>
          </a:ln>
          <a:effectLst/>
        </p:spPr>
      </p:pic>
      <p:sp>
        <p:nvSpPr>
          <p:cNvPr id="7" name="内容占位符 8"/>
          <p:cNvSpPr>
            <a:spLocks noGrp="1"/>
          </p:cNvSpPr>
          <p:nvPr>
            <p:ph idx="1"/>
          </p:nvPr>
        </p:nvSpPr>
        <p:spPr>
          <a:xfrm>
            <a:off x="500034" y="5143512"/>
            <a:ext cx="7886700" cy="1323527"/>
          </a:xfrm>
        </p:spPr>
        <p:txBody>
          <a:bodyPr>
            <a:normAutofit/>
          </a:bodyPr>
          <a:lstStyle/>
          <a:p>
            <a:pPr marL="0" lvl="0" indent="0">
              <a:lnSpc>
                <a:spcPct val="100000"/>
              </a:lnSpc>
              <a:buNone/>
            </a:pPr>
            <a:r>
              <a:rPr lang="zh-CN" altLang="en-US" sz="23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300" b="1" dirty="0">
              <a:solidFill>
                <a:schemeClr val="accent1">
                  <a:lumMod val="75000"/>
                </a:schemeClr>
              </a:solidFill>
              <a:latin typeface="微软雅黑" panose="020B0503020204020204" pitchFamily="34" charset="-122"/>
              <a:ea typeface="微软雅黑" panose="020B0503020204020204" pitchFamily="34" charset="-122"/>
            </a:endParaRPr>
          </a:p>
          <a:p>
            <a:r>
              <a:rPr lang="zh-CN" altLang="en-US" sz="1800" dirty="0" smtClean="0">
                <a:latin typeface="微软雅黑" panose="020B0503020204020204" pitchFamily="34" charset="-122"/>
                <a:ea typeface="微软雅黑" panose="020B0503020204020204" pitchFamily="34" charset="-122"/>
              </a:rPr>
              <a:t>含铋药物（枸橼酸铋钾、胶体果胶铋）与制酸剂同时服用，会降低含铋药物的疗效，两者不宜合用。</a:t>
            </a:r>
            <a:endParaRPr lang="zh-CN" altLang="en-US" sz="18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消化性溃疡和胃食管反流病药物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solidFill>
                  <a:schemeClr val="bg1">
                    <a:lumMod val="75000"/>
                  </a:schemeClr>
                </a:solidFill>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胃酸分泌抑制剂</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质子泵抑制剂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助消化药</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微生态药物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保肝药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助消化药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539552" y="1196752"/>
            <a:ext cx="8407846" cy="4464496"/>
          </a:xfrm>
        </p:spPr>
        <p:txBody>
          <a:bodyPr>
            <a:normAutofit/>
          </a:bodyPr>
          <a:lstStyle/>
          <a:p>
            <a:pP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作用机理</a:t>
            </a:r>
            <a:r>
              <a:rPr lang="zh-CN" altLang="en-US" sz="2400" dirty="0">
                <a:latin typeface="微软雅黑" panose="020B0503020204020204" pitchFamily="34" charset="-122"/>
                <a:ea typeface="微软雅黑" panose="020B0503020204020204" pitchFamily="34" charset="-122"/>
              </a:rPr>
              <a:t>：直接补充消化酶制剂，可缓解因消化酶分泌不足或缺乏导致的消化不良。</a:t>
            </a:r>
            <a:endParaRPr lang="zh-CN" altLang="en-US" sz="2400" dirty="0">
              <a:latin typeface="微软雅黑" panose="020B0503020204020204" pitchFamily="34" charset="-122"/>
              <a:ea typeface="微软雅黑" panose="020B0503020204020204" pitchFamily="34" charset="-122"/>
            </a:endParaRPr>
          </a:p>
          <a:p>
            <a:pPr>
              <a:lnSpc>
                <a:spcPct val="120000"/>
              </a:lnSpc>
            </a:pPr>
            <a:endParaRPr lang="en-US" altLang="zh-CN" sz="2400" dirty="0">
              <a:latin typeface="微软雅黑" panose="020B0503020204020204" pitchFamily="34" charset="-122"/>
              <a:ea typeface="微软雅黑" panose="020B0503020204020204" pitchFamily="34" charset="-122"/>
            </a:endParaRPr>
          </a:p>
          <a:p>
            <a:pP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rPr>
              <a:t>常用药物</a:t>
            </a:r>
            <a:endParaRPr lang="en-US" altLang="zh-CN" sz="2400" b="1" dirty="0">
              <a:solidFill>
                <a:srgbClr val="C00000"/>
              </a:solidFill>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消化酶制剂：</a:t>
            </a:r>
            <a:r>
              <a:rPr lang="zh-CN" altLang="zh-CN" sz="2400" dirty="0">
                <a:latin typeface="微软雅黑" panose="020B0503020204020204" pitchFamily="34" charset="-122"/>
                <a:ea typeface="微软雅黑" panose="020B0503020204020204" pitchFamily="34" charset="-122"/>
              </a:rPr>
              <a:t>胰酶肠溶胶囊</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复方消化酶胶囊</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marL="0" indent="0">
              <a:lnSpc>
                <a:spcPct val="120000"/>
              </a:lnSpc>
              <a:buNone/>
            </a:pPr>
            <a:r>
              <a:rPr lang="en-US" altLang="zh-CN" sz="2400" dirty="0">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米曲菌胰酶片</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复方阿嗪米特肠溶片</a:t>
            </a:r>
            <a:endParaRPr lang="en-US" altLang="zh-CN" sz="2400" dirty="0">
              <a:latin typeface="微软雅黑" panose="020B0503020204020204" pitchFamily="34" charset="-122"/>
              <a:ea typeface="微软雅黑" panose="020B0503020204020204" pitchFamily="34" charset="-122"/>
            </a:endParaRPr>
          </a:p>
          <a:p>
            <a:endParaRPr lang="en-US" altLang="zh-CN" sz="2400" dirty="0"/>
          </a:p>
          <a:p>
            <a:pPr marL="0" indent="0">
              <a:buNone/>
            </a:pPr>
            <a:r>
              <a:rPr lang="en-US" altLang="zh-CN" sz="2400" dirty="0"/>
              <a:t>   </a:t>
            </a:r>
            <a:endParaRPr lang="en-US" altLang="zh-CN" sz="2400" dirty="0"/>
          </a:p>
          <a:p>
            <a:pPr marL="0" indent="0">
              <a:buNone/>
            </a:pPr>
            <a:endParaRPr lang="zh-CN" altLang="en-US"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助消化药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nvGraphicFramePr>
        <p:xfrm>
          <a:off x="287655" y="1346835"/>
          <a:ext cx="8568690" cy="4639945"/>
        </p:xfrm>
        <a:graphic>
          <a:graphicData uri="http://schemas.openxmlformats.org/drawingml/2006/table">
            <a:tbl>
              <a:tblPr firstRow="1" bandRow="1">
                <a:tableStyleId>{5C22544A-7EE6-4342-B048-85BDC9FD1C3A}</a:tableStyleId>
              </a:tblPr>
              <a:tblGrid>
                <a:gridCol w="1332230"/>
                <a:gridCol w="1871980"/>
                <a:gridCol w="1800225"/>
                <a:gridCol w="1728470"/>
                <a:gridCol w="1835785"/>
              </a:tblGrid>
              <a:tr h="753745">
                <a:tc>
                  <a:txBody>
                    <a:bodyPr/>
                    <a:lstStyle/>
                    <a:p>
                      <a:endParaRPr lang="zh-CN" altLang="en-US" sz="16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胰酶肠溶</a:t>
                      </a:r>
                      <a:r>
                        <a:rPr lang="zh-CN" altLang="zh-CN" sz="2000" dirty="0" smtClean="0">
                          <a:solidFill>
                            <a:schemeClr val="tx1"/>
                          </a:solidFill>
                          <a:latin typeface="微软雅黑" panose="020B0503020204020204" pitchFamily="34" charset="-122"/>
                          <a:ea typeface="微软雅黑" panose="020B0503020204020204" pitchFamily="34" charset="-122"/>
                        </a:rPr>
                        <a:t>胶囊</a:t>
                      </a:r>
                      <a:endParaRPr lang="zh-CN" altLang="zh-CN" sz="2000"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复方消化酶胶囊</a:t>
                      </a:r>
                      <a:endParaRPr lang="zh-CN" altLang="zh-CN" sz="20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米曲菌胰酶片</a:t>
                      </a:r>
                      <a:endParaRPr lang="zh-CN" altLang="zh-CN" sz="20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复方阿嗪米特肠溶片</a:t>
                      </a:r>
                      <a:endParaRPr lang="zh-CN" altLang="zh-CN" sz="20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r>
              <a:tr h="2560320">
                <a:tc>
                  <a:txBody>
                    <a:bodyPr/>
                    <a:lstStyle/>
                    <a:p>
                      <a:pPr fontAlgn="auto">
                        <a:lnSpc>
                          <a:spcPct val="150000"/>
                        </a:lnSpc>
                      </a:pPr>
                      <a:r>
                        <a:rPr lang="zh-CN" altLang="en-US" sz="1800" b="1" dirty="0">
                          <a:latin typeface="微软雅黑" panose="020B0503020204020204" pitchFamily="34" charset="-122"/>
                          <a:ea typeface="微软雅黑" panose="020B0503020204020204" pitchFamily="34" charset="-122"/>
                        </a:rPr>
                        <a:t>适应症</a:t>
                      </a:r>
                      <a:endParaRPr lang="zh-CN" altLang="en-US" sz="1800" b="1"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fontAlgn="auto">
                        <a:lnSpc>
                          <a:spcPct val="150000"/>
                        </a:lnSpc>
                      </a:pPr>
                      <a:r>
                        <a:rPr lang="zh-CN" altLang="zh-CN" sz="1800" dirty="0">
                          <a:latin typeface="微软雅黑" panose="020B0503020204020204" pitchFamily="34" charset="-122"/>
                          <a:ea typeface="微软雅黑" panose="020B0503020204020204" pitchFamily="34" charset="-122"/>
                        </a:rPr>
                        <a:t>可用于各种原因所致消化不良的治疗</a:t>
                      </a:r>
                      <a:r>
                        <a:rPr lang="en-US" altLang="zh-CN" sz="1800" dirty="0">
                          <a:latin typeface="微软雅黑" panose="020B0503020204020204" pitchFamily="34" charset="-122"/>
                          <a:ea typeface="微软雅黑" panose="020B0503020204020204" pitchFamily="34" charset="-122"/>
                        </a:rPr>
                        <a:t>,</a:t>
                      </a:r>
                      <a:r>
                        <a:rPr lang="zh-CN" altLang="zh-CN" sz="1800" dirty="0">
                          <a:latin typeface="微软雅黑" panose="020B0503020204020204" pitchFamily="34" charset="-122"/>
                          <a:ea typeface="微软雅黑" panose="020B0503020204020204" pitchFamily="34" charset="-122"/>
                        </a:rPr>
                        <a:t>尤其是</a:t>
                      </a:r>
                      <a:r>
                        <a:rPr lang="zh-CN" altLang="zh-CN" sz="1800" dirty="0">
                          <a:solidFill>
                            <a:srgbClr val="C00000"/>
                          </a:solidFill>
                          <a:latin typeface="微软雅黑" panose="020B0503020204020204" pitchFamily="34" charset="-122"/>
                          <a:ea typeface="微软雅黑" panose="020B0503020204020204" pitchFamily="34" charset="-122"/>
                        </a:rPr>
                        <a:t>胰腺疾病</a:t>
                      </a:r>
                      <a:r>
                        <a:rPr lang="zh-CN" altLang="zh-CN" sz="1800" dirty="0">
                          <a:latin typeface="微软雅黑" panose="020B0503020204020204" pitchFamily="34" charset="-122"/>
                          <a:ea typeface="微软雅黑" panose="020B0503020204020204" pitchFamily="34" charset="-122"/>
                        </a:rPr>
                        <a:t>相关器质性消化不良的治疗</a:t>
                      </a:r>
                      <a:r>
                        <a:rPr lang="zh-CN" altLang="en-US" sz="1800" dirty="0">
                          <a:latin typeface="微软雅黑" panose="020B0503020204020204" pitchFamily="34" charset="-122"/>
                          <a:ea typeface="微软雅黑" panose="020B0503020204020204" pitchFamily="34" charset="-122"/>
                        </a:rPr>
                        <a:t>。</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fontAlgn="auto">
                        <a:lnSpc>
                          <a:spcPct val="150000"/>
                        </a:lnSpc>
                      </a:pPr>
                      <a:r>
                        <a:rPr lang="zh-CN" altLang="en-US" sz="1800" dirty="0">
                          <a:latin typeface="微软雅黑" panose="020B0503020204020204" pitchFamily="34" charset="-122"/>
                          <a:ea typeface="微软雅黑" panose="020B0503020204020204" pitchFamily="34" charset="-122"/>
                        </a:rPr>
                        <a:t>用于食欲缺乏、消化不良、也可用于胆囊炎和胆结石以及胆囊切除患者的消化不良</a:t>
                      </a:r>
                      <a:r>
                        <a:rPr lang="zh-CN" altLang="en-US" sz="1800" dirty="0" smtClean="0">
                          <a:latin typeface="微软雅黑" panose="020B0503020204020204" pitchFamily="34" charset="-122"/>
                          <a:ea typeface="微软雅黑" panose="020B0503020204020204" pitchFamily="34" charset="-122"/>
                        </a:rPr>
                        <a:t>。</a:t>
                      </a:r>
                      <a:endParaRPr lang="zh-CN" altLang="en-US" sz="1800" dirty="0" smtClean="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fontAlgn="auto">
                        <a:lnSpc>
                          <a:spcPct val="150000"/>
                        </a:lnSpc>
                      </a:pPr>
                      <a:r>
                        <a:rPr lang="zh-CN" altLang="en-US" sz="1800" dirty="0">
                          <a:latin typeface="微软雅黑" panose="020B0503020204020204" pitchFamily="34" charset="-122"/>
                          <a:ea typeface="微软雅黑" panose="020B0503020204020204" pitchFamily="34" charset="-122"/>
                        </a:rPr>
                        <a:t>用于消化酶减少引起的消化不良</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fontAlgn="auto">
                        <a:lnSpc>
                          <a:spcPct val="150000"/>
                        </a:lnSpc>
                      </a:pPr>
                      <a:r>
                        <a:rPr lang="zh-CN" altLang="zh-CN" sz="1800" dirty="0">
                          <a:latin typeface="微软雅黑" panose="020B0503020204020204" pitchFamily="34" charset="-122"/>
                          <a:ea typeface="微软雅黑" panose="020B0503020204020204" pitchFamily="34" charset="-122"/>
                        </a:rPr>
                        <a:t>用于因</a:t>
                      </a:r>
                      <a:r>
                        <a:rPr lang="zh-CN" altLang="zh-CN" sz="1800" dirty="0">
                          <a:solidFill>
                            <a:srgbClr val="C00000"/>
                          </a:solidFill>
                          <a:latin typeface="微软雅黑" panose="020B0503020204020204" pitchFamily="34" charset="-122"/>
                          <a:ea typeface="微软雅黑" panose="020B0503020204020204" pitchFamily="34" charset="-122"/>
                        </a:rPr>
                        <a:t>胆汁分泌不足或消化酶缺乏</a:t>
                      </a:r>
                      <a:r>
                        <a:rPr lang="zh-CN" altLang="zh-CN" sz="1800" dirty="0">
                          <a:latin typeface="微软雅黑" panose="020B0503020204020204" pitchFamily="34" charset="-122"/>
                          <a:ea typeface="微软雅黑" panose="020B0503020204020204" pitchFamily="34" charset="-122"/>
                        </a:rPr>
                        <a:t>而引起的症状</a:t>
                      </a:r>
                      <a:r>
                        <a:rPr lang="zh-CN" altLang="en-US" sz="1800" dirty="0">
                          <a:latin typeface="微软雅黑" panose="020B0503020204020204" pitchFamily="34" charset="-122"/>
                          <a:ea typeface="微软雅黑" panose="020B0503020204020204" pitchFamily="34" charset="-122"/>
                        </a:rPr>
                        <a:t>。</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r>
              <a:tr h="1325880">
                <a:tc>
                  <a:txBody>
                    <a:bodyPr/>
                    <a:lstStyle/>
                    <a:p>
                      <a:pPr fontAlgn="auto">
                        <a:lnSpc>
                          <a:spcPct val="150000"/>
                        </a:lnSpc>
                      </a:pPr>
                      <a:r>
                        <a:rPr lang="zh-CN" altLang="en-US" sz="1800" b="1" dirty="0">
                          <a:latin typeface="微软雅黑" panose="020B0503020204020204" pitchFamily="34" charset="-122"/>
                          <a:ea typeface="微软雅黑" panose="020B0503020204020204" pitchFamily="34" charset="-122"/>
                        </a:rPr>
                        <a:t>不良反应</a:t>
                      </a:r>
                      <a:endParaRPr lang="zh-CN" altLang="en-US" sz="1800" b="1"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fontAlgn="auto">
                        <a:lnSpc>
                          <a:spcPct val="150000"/>
                        </a:lnSpc>
                      </a:pPr>
                      <a:r>
                        <a:rPr lang="zh-CN" altLang="en-US" sz="1800" dirty="0">
                          <a:latin typeface="微软雅黑" panose="020B0503020204020204" pitchFamily="34" charset="-122"/>
                          <a:ea typeface="微软雅黑" panose="020B0503020204020204" pitchFamily="34" charset="-122"/>
                        </a:rPr>
                        <a:t>腹泻、便秘、恶心和皮肤反应。</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fontAlgn="auto">
                        <a:lnSpc>
                          <a:spcPct val="150000"/>
                        </a:lnSpc>
                      </a:pPr>
                      <a:r>
                        <a:rPr lang="zh-CN" altLang="en-US" sz="1800" dirty="0">
                          <a:latin typeface="微软雅黑" panose="020B0503020204020204" pitchFamily="34" charset="-122"/>
                          <a:ea typeface="微软雅黑" panose="020B0503020204020204" pitchFamily="34" charset="-122"/>
                        </a:rPr>
                        <a:t>呕吐、泄泻、软便。可发生口内不快感。</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marL="0" marR="0" lvl="0" indent="0" algn="l" defTabSz="914400" rtl="0" fontAlgn="auto">
                        <a:lnSpc>
                          <a:spcPct val="150000"/>
                        </a:lnSpc>
                        <a:spcBef>
                          <a:spcPts val="0"/>
                        </a:spcBef>
                        <a:spcAft>
                          <a:spcPts val="0"/>
                        </a:spcAft>
                        <a:buClrTx/>
                        <a:buSzTx/>
                        <a:buFontTx/>
                        <a:buNone/>
                        <a:defRPr/>
                      </a:pPr>
                      <a:r>
                        <a:rPr lang="zh-CN" altLang="zh-CN" sz="1800" dirty="0">
                          <a:latin typeface="微软雅黑" panose="020B0503020204020204" pitchFamily="34" charset="-122"/>
                          <a:ea typeface="微软雅黑" panose="020B0503020204020204" pitchFamily="34" charset="-122"/>
                        </a:rPr>
                        <a:t>过敏性呼吸道反应和皮肤反应罕见</a:t>
                      </a:r>
                      <a:r>
                        <a:rPr lang="zh-CN" altLang="en-US" sz="1800" dirty="0" smtClean="0">
                          <a:latin typeface="微软雅黑" panose="020B0503020204020204" pitchFamily="34" charset="-122"/>
                          <a:ea typeface="微软雅黑" panose="020B0503020204020204" pitchFamily="34" charset="-122"/>
                        </a:rPr>
                        <a:t>。</a:t>
                      </a:r>
                      <a:endParaRPr lang="zh-CN" altLang="en-US" sz="1800" dirty="0" smtClean="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fontAlgn="auto">
                        <a:lnSpc>
                          <a:spcPct val="150000"/>
                        </a:lnSpc>
                      </a:pP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助消化药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nvGraphicFramePr>
        <p:xfrm>
          <a:off x="196819" y="1190290"/>
          <a:ext cx="8750304" cy="5212080"/>
        </p:xfrm>
        <a:graphic>
          <a:graphicData uri="http://schemas.openxmlformats.org/drawingml/2006/table">
            <a:tbl>
              <a:tblPr firstRow="1" bandRow="1">
                <a:tableStyleId>{5C22544A-7EE6-4342-B048-85BDC9FD1C3A}</a:tableStyleId>
              </a:tblPr>
              <a:tblGrid>
                <a:gridCol w="1094740"/>
                <a:gridCol w="1727835"/>
                <a:gridCol w="1571339"/>
                <a:gridCol w="2499666"/>
                <a:gridCol w="1856724"/>
              </a:tblGrid>
              <a:tr h="682625">
                <a:tc>
                  <a:txBody>
                    <a:bodyPr/>
                    <a:lstStyle/>
                    <a:p>
                      <a:pPr fontAlgn="auto">
                        <a:lnSpc>
                          <a:spcPct val="150000"/>
                        </a:lnSpc>
                      </a:pPr>
                      <a:endParaRPr lang="zh-CN" altLang="en-US" sz="1400" dirty="0">
                        <a:solidFill>
                          <a:schemeClr val="tx1"/>
                        </a:solidFill>
                      </a:endParaRP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胰酶肠溶</a:t>
                      </a:r>
                      <a:r>
                        <a:rPr lang="zh-CN" altLang="zh-CN" sz="1800" dirty="0" smtClean="0">
                          <a:solidFill>
                            <a:schemeClr val="tx1"/>
                          </a:solidFill>
                          <a:latin typeface="微软雅黑" panose="020B0503020204020204" pitchFamily="34" charset="-122"/>
                          <a:ea typeface="微软雅黑" panose="020B0503020204020204" pitchFamily="34" charset="-122"/>
                        </a:rPr>
                        <a:t>胶囊</a:t>
                      </a:r>
                      <a:endParaRPr lang="zh-CN" altLang="zh-CN" sz="1800"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复方消化酶胶囊</a:t>
                      </a:r>
                      <a:endParaRPr lang="zh-CN" altLang="zh-CN" sz="18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米曲菌胰酶片</a:t>
                      </a:r>
                      <a:endParaRPr lang="zh-CN" altLang="zh-CN" sz="18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复方阿嗪米特肠溶片</a:t>
                      </a:r>
                      <a:endParaRPr lang="zh-CN" altLang="zh-CN" sz="18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r>
              <a:tr h="0">
                <a:tc>
                  <a:txBody>
                    <a:bodyPr/>
                    <a:lstStyle/>
                    <a:p>
                      <a:pPr fontAlgn="auto">
                        <a:lnSpc>
                          <a:spcPct val="150000"/>
                        </a:lnSpc>
                      </a:pPr>
                      <a:r>
                        <a:rPr lang="zh-CN" altLang="en-US" sz="1600" b="1" dirty="0">
                          <a:latin typeface="微软雅黑" panose="020B0503020204020204" pitchFamily="34" charset="-122"/>
                          <a:ea typeface="微软雅黑" panose="020B0503020204020204" pitchFamily="34" charset="-122"/>
                        </a:rPr>
                        <a:t>药物相互作用</a:t>
                      </a:r>
                      <a:endParaRPr lang="zh-CN" altLang="en-US" sz="1600" b="1"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fontAlgn="auto">
                        <a:lnSpc>
                          <a:spcPct val="150000"/>
                        </a:lnSpc>
                      </a:pPr>
                      <a:r>
                        <a:rPr lang="zh-CN" altLang="en-US" sz="1600" kern="1200" dirty="0">
                          <a:solidFill>
                            <a:schemeClr val="dk1"/>
                          </a:solidFill>
                          <a:latin typeface="微软雅黑" panose="020B0503020204020204" pitchFamily="34" charset="-122"/>
                          <a:ea typeface="微软雅黑" panose="020B0503020204020204" pitchFamily="34" charset="-122"/>
                          <a:cs typeface="+mn-cs"/>
                        </a:rPr>
                        <a:t>不宜与酸性药物同服</a:t>
                      </a:r>
                      <a:endParaRPr lang="zh-CN" altLang="en-US" sz="1600" kern="1200" dirty="0">
                        <a:solidFill>
                          <a:schemeClr val="dk1"/>
                        </a:solidFill>
                        <a:latin typeface="微软雅黑" panose="020B0503020204020204" pitchFamily="34" charset="-122"/>
                        <a:ea typeface="微软雅黑" panose="020B0503020204020204" pitchFamily="34" charset="-122"/>
                        <a:cs typeface="+mn-cs"/>
                      </a:endParaRPr>
                    </a:p>
                  </a:txBody>
                  <a:tcPr>
                    <a:lnT w="12700" cmpd="sng">
                      <a:solidFill>
                        <a:schemeClr val="tx1"/>
                      </a:solidFill>
                      <a:prstDash val="solid"/>
                    </a:lnT>
                    <a:noFill/>
                  </a:tcPr>
                </a:tc>
                <a:tc>
                  <a:txBody>
                    <a:bodyPr/>
                    <a:lstStyle/>
                    <a:p>
                      <a:pPr fontAlgn="auto">
                        <a:lnSpc>
                          <a:spcPct val="150000"/>
                        </a:lnSpc>
                      </a:pPr>
                      <a:r>
                        <a:rPr lang="zh-CN" altLang="en-US" sz="1600" dirty="0">
                          <a:latin typeface="微软雅黑" panose="020B0503020204020204" pitchFamily="34" charset="-122"/>
                          <a:ea typeface="微软雅黑" panose="020B0503020204020204" pitchFamily="34" charset="-122"/>
                        </a:rPr>
                        <a:t>铝制剂可能影响本药疗效。</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fontAlgn="auto">
                        <a:lnSpc>
                          <a:spcPct val="150000"/>
                        </a:lnSpc>
                      </a:pPr>
                      <a:r>
                        <a:rPr lang="zh-CN" altLang="en-US" sz="1600" dirty="0">
                          <a:latin typeface="微软雅黑" panose="020B0503020204020204" pitchFamily="34" charset="-122"/>
                          <a:ea typeface="微软雅黑" panose="020B0503020204020204" pitchFamily="34" charset="-122"/>
                        </a:rPr>
                        <a:t>无</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fontAlgn="auto">
                        <a:lnSpc>
                          <a:spcPct val="150000"/>
                        </a:lnSpc>
                      </a:pPr>
                      <a:r>
                        <a:rPr lang="zh-CN" altLang="en-US" sz="1600" dirty="0">
                          <a:latin typeface="微软雅黑" panose="020B0503020204020204" pitchFamily="34" charset="-122"/>
                          <a:ea typeface="微软雅黑" panose="020B0503020204020204" pitchFamily="34" charset="-122"/>
                        </a:rPr>
                        <a:t>无</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r>
              <a:tr h="0">
                <a:tc>
                  <a:txBody>
                    <a:bodyPr/>
                    <a:lstStyle/>
                    <a:p>
                      <a:pPr fontAlgn="auto">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rPr>
                        <a:t>禁忌症</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a:noFill/>
                  </a:tcPr>
                </a:tc>
                <a:tc>
                  <a:txBody>
                    <a:bodyPr/>
                    <a:lstStyle/>
                    <a:p>
                      <a:pPr fontAlgn="auto">
                        <a:lnSpc>
                          <a:spcPct val="150000"/>
                        </a:lnSpc>
                      </a:pPr>
                      <a:r>
                        <a:rPr lang="zh-CN" altLang="en-US" sz="1600" dirty="0">
                          <a:latin typeface="微软雅黑" panose="020B0503020204020204" pitchFamily="34" charset="-122"/>
                          <a:ea typeface="微软雅黑" panose="020B0503020204020204" pitchFamily="34" charset="-122"/>
                        </a:rPr>
                        <a:t>对猪源性胰酶制剂过敏者禁用。</a:t>
                      </a:r>
                      <a:endParaRPr lang="zh-CN" altLang="en-US" sz="1600" dirty="0">
                        <a:latin typeface="微软雅黑" panose="020B0503020204020204" pitchFamily="34" charset="-122"/>
                        <a:ea typeface="微软雅黑" panose="020B0503020204020204" pitchFamily="34" charset="-122"/>
                      </a:endParaRPr>
                    </a:p>
                  </a:txBody>
                  <a:tcPr>
                    <a:noFill/>
                  </a:tcPr>
                </a:tc>
                <a:tc>
                  <a:txBody>
                    <a:bodyPr/>
                    <a:lstStyle/>
                    <a:p>
                      <a:pPr fontAlgn="auto">
                        <a:lnSpc>
                          <a:spcPct val="150000"/>
                        </a:lnSpc>
                      </a:pPr>
                      <a:r>
                        <a:rPr lang="zh-CN" altLang="en-US" sz="1600" dirty="0">
                          <a:latin typeface="微软雅黑" panose="020B0503020204020204" pitchFamily="34" charset="-122"/>
                          <a:ea typeface="微软雅黑" panose="020B0503020204020204" pitchFamily="34" charset="-122"/>
                        </a:rPr>
                        <a:t>急性肝炎患者及胆道完全闭锁患者禁用。</a:t>
                      </a:r>
                      <a:endParaRPr lang="zh-CN" altLang="en-US" sz="1600" dirty="0">
                        <a:latin typeface="微软雅黑" panose="020B0503020204020204" pitchFamily="34" charset="-122"/>
                        <a:ea typeface="微软雅黑" panose="020B0503020204020204" pitchFamily="34" charset="-122"/>
                      </a:endParaRPr>
                    </a:p>
                  </a:txBody>
                  <a:tcPr>
                    <a:noFill/>
                  </a:tcPr>
                </a:tc>
                <a:tc>
                  <a:txBody>
                    <a:bodyPr/>
                    <a:lstStyle/>
                    <a:p>
                      <a:pPr fontAlgn="auto">
                        <a:lnSpc>
                          <a:spcPct val="150000"/>
                        </a:lnSpc>
                      </a:pPr>
                      <a:r>
                        <a:rPr lang="zh-CN" altLang="en-US" sz="1600" dirty="0">
                          <a:latin typeface="微软雅黑" panose="020B0503020204020204" pitchFamily="34" charset="-122"/>
                          <a:ea typeface="微软雅黑" panose="020B0503020204020204" pitchFamily="34" charset="-122"/>
                        </a:rPr>
                        <a:t>急性胰腺炎</a:t>
                      </a:r>
                      <a:endParaRPr lang="en-US" altLang="zh-CN" sz="1600" dirty="0">
                        <a:latin typeface="微软雅黑" panose="020B0503020204020204" pitchFamily="34" charset="-122"/>
                        <a:ea typeface="微软雅黑" panose="020B0503020204020204" pitchFamily="34" charset="-122"/>
                      </a:endParaRPr>
                    </a:p>
                    <a:p>
                      <a:pPr fontAlgn="auto">
                        <a:lnSpc>
                          <a:spcPct val="150000"/>
                        </a:lnSpc>
                      </a:pPr>
                      <a:r>
                        <a:rPr lang="zh-CN" altLang="en-US" sz="1600" dirty="0">
                          <a:latin typeface="微软雅黑" panose="020B0503020204020204" pitchFamily="34" charset="-122"/>
                          <a:ea typeface="微软雅黑" panose="020B0503020204020204" pitchFamily="34" charset="-122"/>
                        </a:rPr>
                        <a:t>慢性胰腺炎活动期急性发作的患者。果糖或乳糖不耐受的患者</a:t>
                      </a:r>
                      <a:endParaRPr lang="en-US" altLang="zh-CN" sz="1600" dirty="0">
                        <a:latin typeface="微软雅黑" panose="020B0503020204020204" pitchFamily="34" charset="-122"/>
                        <a:ea typeface="微软雅黑" panose="020B0503020204020204" pitchFamily="34" charset="-122"/>
                      </a:endParaRPr>
                    </a:p>
                    <a:p>
                      <a:pPr fontAlgn="auto">
                        <a:lnSpc>
                          <a:spcPct val="150000"/>
                        </a:lnSpc>
                      </a:pPr>
                      <a:r>
                        <a:rPr lang="zh-CN" altLang="zh-CN" sz="1600" dirty="0">
                          <a:latin typeface="微软雅黑" panose="020B0503020204020204" pitchFamily="34" charset="-122"/>
                          <a:ea typeface="微软雅黑" panose="020B0503020204020204" pitchFamily="34" charset="-122"/>
                        </a:rPr>
                        <a:t>孕妇及哺乳期</a:t>
                      </a:r>
                      <a:endParaRPr lang="en-US" altLang="zh-CN" sz="1600" dirty="0">
                        <a:latin typeface="微软雅黑" panose="020B0503020204020204" pitchFamily="34" charset="-122"/>
                        <a:ea typeface="微软雅黑" panose="020B0503020204020204" pitchFamily="34" charset="-122"/>
                      </a:endParaRPr>
                    </a:p>
                    <a:p>
                      <a:pPr fontAlgn="auto">
                        <a:lnSpc>
                          <a:spcPct val="150000"/>
                        </a:lnSpc>
                      </a:pPr>
                      <a:r>
                        <a:rPr lang="en-US" altLang="zh-CN" sz="1600" dirty="0">
                          <a:latin typeface="微软雅黑" panose="020B0503020204020204" pitchFamily="34" charset="-122"/>
                          <a:ea typeface="微软雅黑" panose="020B0503020204020204" pitchFamily="34" charset="-122"/>
                        </a:rPr>
                        <a:t>12</a:t>
                      </a:r>
                      <a:r>
                        <a:rPr lang="zh-CN" altLang="zh-CN" sz="1600" dirty="0">
                          <a:latin typeface="微软雅黑" panose="020B0503020204020204" pitchFamily="34" charset="-122"/>
                          <a:ea typeface="微软雅黑" panose="020B0503020204020204" pitchFamily="34" charset="-122"/>
                        </a:rPr>
                        <a:t>岁以下儿童</a:t>
                      </a:r>
                      <a:endParaRPr lang="zh-CN" altLang="zh-CN" sz="1600" dirty="0">
                        <a:latin typeface="微软雅黑" panose="020B0503020204020204" pitchFamily="34" charset="-122"/>
                        <a:ea typeface="微软雅黑" panose="020B0503020204020204" pitchFamily="34" charset="-122"/>
                      </a:endParaRPr>
                    </a:p>
                  </a:txBody>
                  <a:tcPr>
                    <a:noFill/>
                  </a:tcPr>
                </a:tc>
                <a:tc>
                  <a:txBody>
                    <a:bodyPr/>
                    <a:lstStyle/>
                    <a:p>
                      <a:pPr fontAlgn="auto">
                        <a:lnSpc>
                          <a:spcPct val="150000"/>
                        </a:lnSpc>
                      </a:pPr>
                      <a:r>
                        <a:rPr lang="zh-CN" altLang="zh-CN" sz="1600" dirty="0">
                          <a:latin typeface="微软雅黑" panose="020B0503020204020204" pitchFamily="34" charset="-122"/>
                          <a:ea typeface="微软雅黑" panose="020B0503020204020204" pitchFamily="34" charset="-122"/>
                        </a:rPr>
                        <a:t>肝功能障碍患者，因胆石症引起胆绞痛的患者，胆管阻塞患者，急性肝炎患者</a:t>
                      </a:r>
                      <a:r>
                        <a:rPr lang="zh-CN" altLang="en-US"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a:txBody>
                  <a:tcPr>
                    <a:noFill/>
                  </a:tcPr>
                </a:tc>
              </a:tr>
              <a:tr h="599659">
                <a:tc>
                  <a:txBody>
                    <a:bodyPr/>
                    <a:lstStyle/>
                    <a:p>
                      <a:pPr fontAlgn="auto">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rPr>
                        <a:t>注意事项</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fontAlgn="auto">
                        <a:lnSpc>
                          <a:spcPct val="150000"/>
                        </a:lnSpc>
                      </a:pPr>
                      <a:r>
                        <a:rPr lang="zh-CN" altLang="en-US" sz="1600" dirty="0">
                          <a:latin typeface="微软雅黑" panose="020B0503020204020204" pitchFamily="34" charset="-122"/>
                          <a:ea typeface="微软雅黑" panose="020B0503020204020204" pitchFamily="34" charset="-122"/>
                        </a:rPr>
                        <a:t>在急性胰腺炎早期不应使用。</a:t>
                      </a:r>
                      <a:endParaRPr lang="zh-CN" altLang="en-US" sz="16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fontAlgn="auto">
                        <a:lnSpc>
                          <a:spcPct val="150000"/>
                        </a:lnSpc>
                      </a:pPr>
                      <a:r>
                        <a:rPr lang="zh-CN" altLang="en-US" sz="1600" dirty="0">
                          <a:latin typeface="微软雅黑" panose="020B0503020204020204" pitchFamily="34" charset="-122"/>
                          <a:ea typeface="微软雅黑" panose="020B0503020204020204" pitchFamily="34" charset="-122"/>
                        </a:rPr>
                        <a:t>服用时可将胶囊打开，但不可嚼碎。</a:t>
                      </a:r>
                      <a:endParaRPr lang="zh-CN" altLang="en-US" sz="16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fontAlgn="auto">
                        <a:lnSpc>
                          <a:spcPct val="150000"/>
                        </a:lnSpc>
                      </a:pPr>
                      <a:r>
                        <a:rPr lang="zh-CN" altLang="en-US" sz="1600" dirty="0">
                          <a:latin typeface="微软雅黑" panose="020B0503020204020204" pitchFamily="34" charset="-122"/>
                          <a:ea typeface="微软雅黑" panose="020B0503020204020204" pitchFamily="34" charset="-122"/>
                        </a:rPr>
                        <a:t>服药时，</a:t>
                      </a:r>
                      <a:r>
                        <a:rPr lang="zh-CN" altLang="zh-CN" sz="1600" dirty="0">
                          <a:latin typeface="微软雅黑" panose="020B0503020204020204" pitchFamily="34" charset="-122"/>
                          <a:ea typeface="微软雅黑" panose="020B0503020204020204" pitchFamily="34" charset="-122"/>
                        </a:rPr>
                        <a:t>一旦观察到有类似肠梗阻症状，应考虑肠道狭窄的可能性。</a:t>
                      </a:r>
                      <a:endParaRPr lang="zh-CN" altLang="zh-CN" sz="16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fontAlgn="auto">
                        <a:lnSpc>
                          <a:spcPct val="150000"/>
                        </a:lnSpc>
                      </a:pPr>
                      <a:r>
                        <a:rPr lang="zh-CN" altLang="zh-CN" sz="1600" dirty="0">
                          <a:latin typeface="微软雅黑" panose="020B0503020204020204" pitchFamily="34" charset="-122"/>
                          <a:ea typeface="微软雅黑" panose="020B0503020204020204" pitchFamily="34" charset="-122"/>
                        </a:rPr>
                        <a:t>尚不明确</a:t>
                      </a:r>
                      <a:endParaRPr lang="zh-CN" altLang="zh-CN" sz="16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消化酶制剂审核要点</a:t>
            </a:r>
            <a:endParaRPr lang="en-US" altLang="zh-CN"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11810" y="1305560"/>
            <a:ext cx="7822565" cy="4246245"/>
          </a:xfrm>
          <a:prstGeom prst="rect">
            <a:avLst/>
          </a:prstGeom>
          <a:noFill/>
        </p:spPr>
        <p:txBody>
          <a:bodyPr wrap="square" rtlCol="0">
            <a:spAutoFit/>
          </a:bodyPr>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胰酶肠溶胶囊：宜在进食时服用，不宜与酸性药物同服、对猪源性胰酶制剂过敏者禁用。在急性胰腺炎早期不应使用。</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复方消化酶胶囊：饭后口服，铝制剂可影响复方消化酶疗效。急性肝炎患者及胆道完全闭锁患者禁用。</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米曲菌胰酶片：在饭中或饭后服用，禁用于急性胰腺炎、慢性胰腺炎活动期急性发作的患者、果糖或乳糖不耐受的患者、孕妇及哺乳期、12岁以下儿童。</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复方阿嗪米特：饭后口服，禁用于肝功能障碍患者，因胆石症引起胆绞痛的患者，胆管阻塞患者，急性肝炎患者。</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smtClean="0">
                <a:solidFill>
                  <a:schemeClr val="accent1">
                    <a:lumMod val="75000"/>
                  </a:schemeClr>
                </a:solidFill>
                <a:latin typeface="微软雅黑" panose="020B0503020204020204" pitchFamily="34" charset="-122"/>
                <a:ea typeface="微软雅黑" panose="020B0503020204020204" pitchFamily="34" charset="-122"/>
              </a:rPr>
              <a:t>处方审核</a:t>
            </a:r>
            <a:r>
              <a:rPr lang="en-US" altLang="zh-CN" b="1" dirty="0" smtClean="0">
                <a:solidFill>
                  <a:schemeClr val="accent1">
                    <a:lumMod val="75000"/>
                  </a:schemeClr>
                </a:solidFill>
                <a:latin typeface="微软雅黑" panose="020B0503020204020204" pitchFamily="34" charset="-122"/>
                <a:ea typeface="微软雅黑" panose="020B0503020204020204" pitchFamily="34" charset="-122"/>
              </a:rPr>
              <a:t>5</a:t>
            </a:r>
            <a:endParaRPr lang="zh-CN" altLang="en-US" dirty="0"/>
          </a:p>
        </p:txBody>
      </p:sp>
      <p:pic>
        <p:nvPicPr>
          <p:cNvPr id="28674" name="Picture 2"/>
          <p:cNvPicPr>
            <a:picLocks noChangeAspect="1" noChangeArrowheads="1"/>
          </p:cNvPicPr>
          <p:nvPr/>
        </p:nvPicPr>
        <p:blipFill>
          <a:blip r:embed="rId1"/>
          <a:srcRect l="28125" t="26041" r="23828" b="22917"/>
          <a:stretch>
            <a:fillRect/>
          </a:stretch>
        </p:blipFill>
        <p:spPr bwMode="auto">
          <a:xfrm>
            <a:off x="642910" y="928670"/>
            <a:ext cx="7500990" cy="4482299"/>
          </a:xfrm>
          <a:prstGeom prst="rect">
            <a:avLst/>
          </a:prstGeom>
          <a:noFill/>
          <a:ln w="9525">
            <a:noFill/>
            <a:miter lim="800000"/>
            <a:headEnd/>
            <a:tailEnd/>
          </a:ln>
          <a:effectLst/>
        </p:spPr>
      </p:pic>
      <p:sp>
        <p:nvSpPr>
          <p:cNvPr id="5" name="内容占位符 8"/>
          <p:cNvSpPr>
            <a:spLocks noGrp="1"/>
          </p:cNvSpPr>
          <p:nvPr>
            <p:ph idx="1"/>
          </p:nvPr>
        </p:nvSpPr>
        <p:spPr>
          <a:xfrm>
            <a:off x="642910" y="5429264"/>
            <a:ext cx="7886700" cy="928694"/>
          </a:xfrm>
        </p:spPr>
        <p:txBody>
          <a:bodyPr>
            <a:normAutofit/>
          </a:bodyPr>
          <a:lstStyle/>
          <a:p>
            <a:pPr marL="0" lvl="0" indent="0">
              <a:lnSpc>
                <a:spcPct val="100000"/>
              </a:lnSpc>
              <a:buNone/>
            </a:pPr>
            <a:r>
              <a:rPr lang="zh-CN" altLang="en-US" sz="23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300" b="1" dirty="0">
              <a:solidFill>
                <a:schemeClr val="accent1">
                  <a:lumMod val="75000"/>
                </a:schemeClr>
              </a:solidFill>
              <a:latin typeface="微软雅黑" panose="020B0503020204020204" pitchFamily="34" charset="-122"/>
              <a:ea typeface="微软雅黑" panose="020B0503020204020204" pitchFamily="34" charset="-122"/>
            </a:endParaRPr>
          </a:p>
          <a:p>
            <a:r>
              <a:rPr lang="en-US" altLang="zh-CN" sz="1800" dirty="0" smtClean="0">
                <a:latin typeface="微软雅黑" panose="020B0503020204020204" pitchFamily="34" charset="-122"/>
                <a:ea typeface="微软雅黑" panose="020B0503020204020204" pitchFamily="34" charset="-122"/>
              </a:rPr>
              <a:t>12</a:t>
            </a:r>
            <a:r>
              <a:rPr lang="zh-CN" altLang="en-US" sz="1800" dirty="0" smtClean="0">
                <a:latin typeface="微软雅黑" panose="020B0503020204020204" pitchFamily="34" charset="-122"/>
                <a:ea typeface="微软雅黑" panose="020B0503020204020204" pitchFamily="34" charset="-122"/>
              </a:rPr>
              <a:t>岁以下儿童禁用米曲菌胰酶片</a:t>
            </a:r>
            <a:endParaRPr lang="zh-CN" altLang="en-US" sz="18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消化性溃疡和胃食管反流病药物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solidFill>
                  <a:schemeClr val="bg1">
                    <a:lumMod val="75000"/>
                  </a:schemeClr>
                </a:solidFill>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胃酸分泌抑制剂</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质子泵抑制剂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促胃肠动力药</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微生态药物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保肝药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568" y="116632"/>
            <a:ext cx="6984776" cy="597861"/>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促胃肠动力</a:t>
            </a:r>
            <a:r>
              <a:rPr lang="zh-CN" altLang="en-US" sz="3200" b="1" dirty="0" smtClean="0">
                <a:solidFill>
                  <a:schemeClr val="accent1">
                    <a:lumMod val="75000"/>
                  </a:schemeClr>
                </a:solidFill>
                <a:latin typeface="微软雅黑" panose="020B0503020204020204" pitchFamily="34" charset="-122"/>
                <a:ea typeface="微软雅黑" panose="020B0503020204020204" pitchFamily="34" charset="-122"/>
              </a:rPr>
              <a:t>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marL="0" indent="0">
              <a:buNone/>
            </a:pPr>
            <a:endParaRPr lang="en-US" altLang="zh-CN" dirty="0"/>
          </a:p>
          <a:p>
            <a:r>
              <a:rPr lang="zh-CN" altLang="en-US" sz="2400" b="1" dirty="0">
                <a:latin typeface="微软雅黑" panose="020B0503020204020204" pitchFamily="34" charset="-122"/>
                <a:ea typeface="微软雅黑" panose="020B0503020204020204" pitchFamily="34" charset="-122"/>
              </a:rPr>
              <a:t>促胃肠动力</a:t>
            </a:r>
            <a:r>
              <a:rPr lang="zh-CN" altLang="en-US" sz="2400" b="1" dirty="0" smtClean="0">
                <a:latin typeface="微软雅黑" panose="020B0503020204020204" pitchFamily="34" charset="-122"/>
                <a:ea typeface="微软雅黑" panose="020B0503020204020204" pitchFamily="34" charset="-122"/>
              </a:rPr>
              <a:t>药</a:t>
            </a:r>
            <a:endParaRPr lang="en-US" altLang="zh-CN" sz="2400" b="1" dirty="0" smtClean="0">
              <a:latin typeface="微软雅黑" panose="020B0503020204020204" pitchFamily="34" charset="-122"/>
              <a:ea typeface="微软雅黑" panose="020B0503020204020204" pitchFamily="34" charset="-122"/>
            </a:endParaRPr>
          </a:p>
          <a:p>
            <a:endParaRPr lang="en-US" altLang="zh-CN" sz="2400" b="1" dirty="0">
              <a:latin typeface="微软雅黑" panose="020B0503020204020204" pitchFamily="34" charset="-122"/>
              <a:ea typeface="微软雅黑" panose="020B0503020204020204" pitchFamily="34" charset="-122"/>
            </a:endParaRPr>
          </a:p>
          <a:p>
            <a:pPr marL="0" indent="0">
              <a:buNone/>
            </a:pPr>
            <a:r>
              <a:rPr lang="zh-CN" altLang="en-US" sz="2400" dirty="0">
                <a:latin typeface="微软雅黑" panose="020B0503020204020204" pitchFamily="34" charset="-122"/>
                <a:ea typeface="微软雅黑" panose="020B0503020204020204" pitchFamily="34" charset="-122"/>
              </a:rPr>
              <a:t>   </a:t>
            </a:r>
            <a:r>
              <a:rPr lang="zh-CN" altLang="en-US" sz="2400" dirty="0" smtClean="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多潘立酮、莫沙必利、伊托必利、曲美布汀</a:t>
            </a:r>
            <a:endParaRPr lang="en-US" altLang="zh-CN" sz="2400" dirty="0">
              <a:latin typeface="微软雅黑" panose="020B0503020204020204" pitchFamily="34" charset="-122"/>
              <a:ea typeface="微软雅黑" panose="020B0503020204020204" pitchFamily="34" charset="-122"/>
            </a:endParaRPr>
          </a:p>
          <a:p>
            <a:pPr marL="0" indent="0">
              <a:buNone/>
            </a:pP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568" y="116632"/>
            <a:ext cx="7674646" cy="597861"/>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促胃肠动力</a:t>
            </a:r>
            <a:r>
              <a:rPr lang="zh-CN" altLang="en-US" sz="3200" b="1" dirty="0" smtClean="0">
                <a:solidFill>
                  <a:schemeClr val="accent1">
                    <a:lumMod val="75000"/>
                  </a:schemeClr>
                </a:solidFill>
                <a:latin typeface="微软雅黑" panose="020B0503020204020204" pitchFamily="34" charset="-122"/>
                <a:ea typeface="微软雅黑" panose="020B0503020204020204" pitchFamily="34" charset="-122"/>
              </a:rPr>
              <a:t>药</a:t>
            </a:r>
            <a:r>
              <a:rPr lang="en-US" altLang="zh-CN" sz="3200" b="1" dirty="0" smtClean="0">
                <a:solidFill>
                  <a:schemeClr val="accent1">
                    <a:lumMod val="75000"/>
                  </a:schemeClr>
                </a:solidFill>
                <a:latin typeface="微软雅黑" panose="020B0503020204020204" pitchFamily="34" charset="-122"/>
                <a:ea typeface="微软雅黑" panose="020B0503020204020204" pitchFamily="34" charset="-122"/>
              </a:rPr>
              <a:t>——</a:t>
            </a:r>
            <a:r>
              <a:rPr lang="zh-CN" altLang="en-US" sz="2400" b="1" dirty="0" smtClean="0"/>
              <a:t>多潘立酮</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6" name="Picture 2"/>
          <p:cNvPicPr>
            <a:picLocks noChangeAspect="1" noChangeArrowheads="1"/>
          </p:cNvPicPr>
          <p:nvPr/>
        </p:nvPicPr>
        <p:blipFill>
          <a:blip r:embed="rId1"/>
          <a:srcRect l="21680" t="11458" r="22070" b="3125"/>
          <a:stretch>
            <a:fillRect/>
          </a:stretch>
        </p:blipFill>
        <p:spPr bwMode="auto">
          <a:xfrm>
            <a:off x="714348" y="928670"/>
            <a:ext cx="7358114" cy="5429288"/>
          </a:xfrm>
          <a:prstGeom prst="rect">
            <a:avLst/>
          </a:prstGeom>
          <a:noFill/>
          <a:ln w="9525">
            <a:solidFill>
              <a:srgbClr val="C00000"/>
            </a:solidFill>
            <a:miter lim="800000"/>
            <a:headEnd/>
            <a:tailEnd/>
          </a:ln>
          <a:effectLst/>
        </p:spPr>
      </p:pic>
      <p:cxnSp>
        <p:nvCxnSpPr>
          <p:cNvPr id="8" name="直接连接符 7"/>
          <p:cNvCxnSpPr/>
          <p:nvPr/>
        </p:nvCxnSpPr>
        <p:spPr>
          <a:xfrm>
            <a:off x="7072330" y="5500702"/>
            <a:ext cx="785818"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28662" y="5786454"/>
            <a:ext cx="4500594"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55576" y="116632"/>
            <a:ext cx="6985000" cy="598487"/>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促胃肠动力药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6" name="表格 5"/>
          <p:cNvGraphicFramePr/>
          <p:nvPr/>
        </p:nvGraphicFramePr>
        <p:xfrm>
          <a:off x="455295" y="1108075"/>
          <a:ext cx="8252460" cy="5405755"/>
        </p:xfrm>
        <a:graphic>
          <a:graphicData uri="http://schemas.openxmlformats.org/drawingml/2006/table">
            <a:tbl>
              <a:tblPr firstRow="1" bandRow="1">
                <a:tableStyleId>{5940675A-B579-460E-94D1-54222C63F5DA}</a:tableStyleId>
              </a:tblPr>
              <a:tblGrid>
                <a:gridCol w="929640"/>
                <a:gridCol w="2062480"/>
                <a:gridCol w="1688465"/>
                <a:gridCol w="1790065"/>
                <a:gridCol w="1781810"/>
              </a:tblGrid>
              <a:tr h="363855">
                <a:tc>
                  <a:txBody>
                    <a:bodyPr/>
                    <a:p>
                      <a:pPr indent="0">
                        <a:buNone/>
                      </a:pP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多潘立酮</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莫沙必利</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伊托必利</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曲美布汀</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1428750">
                <a:tc>
                  <a:txBody>
                    <a:bodyPr/>
                    <a:p>
                      <a:pPr indent="0" fontAlgn="auto">
                        <a:lnSpc>
                          <a:spcPts val="1840"/>
                        </a:lnSpc>
                        <a:buNone/>
                      </a:pPr>
                      <a:r>
                        <a:rPr 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用于消化不良、腹胀、嗳气、恶心、呕吐、腹部胀痛。</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用于改善因胃肠动力减弱引起的消化道症状。</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用于功能性消化不良引起的各种症状，如：上腹不适，餐后饱胀，食欲不振，恶心，呕吐等。</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用于胃肠道运动功能紊乱引起的</a:t>
                      </a:r>
                      <a:r>
                        <a:rPr lang="zh-CN"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相关</a:t>
                      </a: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症状的改善。还可用于肠道易激惹综合征。</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r>
              <a:tr h="2160270">
                <a:tc>
                  <a:txBody>
                    <a:bodyPr/>
                    <a:p>
                      <a:pPr indent="0" fontAlgn="auto">
                        <a:lnSpc>
                          <a:spcPts val="1840"/>
                        </a:lnSpc>
                        <a:buNone/>
                      </a:pPr>
                      <a:r>
                        <a:rPr 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1.偶见口干、头痛、嗜睡、腹部痉挛、皮疹、口腔炎、结膜炎等。2.有时导致血清泌乳素水平升高、溢乳、男子乳房女性化、女性月经不调等，但停药后即可恢复正常</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嗜酸性粒细胞增多，腹泻和稀便、口渴、腹痛、催吐和呕吐。 </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腹泻、便秘、唾液分泌增加、头痛、白细胞减少、偶然出现</a:t>
                      </a:r>
                      <a:r>
                        <a:rPr lang="zh-CN"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血</a:t>
                      </a: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肌酐值升高。有转氨酶和催乳素升高、背部疼痛，疲乏，手指发麻，手抖等。</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cap="flat">
                      <a:noFill/>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偶有口渴、口内麻木、心动过速、困倦、眩晕、头痛、</a:t>
                      </a:r>
                      <a:r>
                        <a:rPr lang="zh-CN"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皮疹</a:t>
                      </a: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、排尿困难、无尿等。严重不良反应为肝功能损伤、黄疸。</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cap="flat">
                      <a:noFill/>
                    </a:lnB>
                    <a:lnTlToBr>
                      <a:noFill/>
                    </a:lnTlToBr>
                    <a:lnBlToTr>
                      <a:noFill/>
                    </a:lnBlToTr>
                    <a:solidFill>
                      <a:srgbClr val="FFFFFF"/>
                    </a:solidFill>
                  </a:tcPr>
                </a:tc>
              </a:tr>
              <a:tr h="1452880">
                <a:tc>
                  <a:txBody>
                    <a:bodyPr/>
                    <a:p>
                      <a:pPr indent="0" fontAlgn="auto">
                        <a:lnSpc>
                          <a:spcPts val="1840"/>
                        </a:lnSpc>
                        <a:buNone/>
                      </a:pPr>
                      <a:r>
                        <a:rPr 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药物相互作用</a:t>
                      </a:r>
                      <a:endParaRPr lang="en-US" alt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与地尔硫卓和维拉帕米合用会导致多潘立酮的血药浓度升高。</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与抗胆碱药</a:t>
                      </a:r>
                      <a:r>
                        <a:rPr lang="zh-CN"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阿托品</a:t>
                      </a:r>
                      <a:r>
                        <a:rPr lang="zh-CN" altLang="en-US"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并用时应分开间隔使用。与红霉素合用，可升高本药的血药浓度。</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抗胆碱药物可能使伊托必利促进胃肠道运动的作用减弱，故伊托必利应避免与</a:t>
                      </a:r>
                      <a:r>
                        <a:rPr lang="zh-CN"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抗胆碱药</a:t>
                      </a: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合用。</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无</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sym typeface="+mn-ea"/>
              </a:rPr>
              <a:t>促胃肠动力药</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审核要点</a:t>
            </a:r>
            <a:endParaRPr lang="en-US" altLang="zh-CN"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02285" y="1372235"/>
            <a:ext cx="7822565" cy="1938020"/>
          </a:xfrm>
          <a:prstGeom prst="rect">
            <a:avLst/>
          </a:prstGeom>
          <a:noFill/>
        </p:spPr>
        <p:txBody>
          <a:bodyPr wrap="square" rtlCol="0">
            <a:spAutoFit/>
          </a:bodyPr>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多潘立酮禁用于机械性消化道梗阻、消化道出血或穿孔、催乳素瘤、嗜铬细胞瘤、乳癌、中重度肝功能不全的患者。禁止与酮康唑、红霉素或其它可能会延长QTc间期的CYP3A4酶强效抑制剂（氟康唑、伏立康唑、克拉霉素、胺碘酮、伊曲康唑等）合用。</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处方</a:t>
            </a:r>
            <a:r>
              <a:rPr lang="zh-CN" altLang="en-US" sz="3200" b="1" dirty="0" smtClean="0">
                <a:solidFill>
                  <a:schemeClr val="accent1">
                    <a:lumMod val="75000"/>
                  </a:schemeClr>
                </a:solidFill>
                <a:latin typeface="微软雅黑" panose="020B0503020204020204" pitchFamily="34" charset="-122"/>
                <a:ea typeface="微软雅黑" panose="020B0503020204020204" pitchFamily="34" charset="-122"/>
              </a:rPr>
              <a:t>审核</a:t>
            </a:r>
            <a:r>
              <a:rPr lang="en-US" altLang="zh-CN" sz="3200" b="1" dirty="0" smtClean="0">
                <a:solidFill>
                  <a:schemeClr val="accent1">
                    <a:lumMod val="75000"/>
                  </a:schemeClr>
                </a:solidFill>
                <a:latin typeface="微软雅黑" panose="020B0503020204020204" pitchFamily="34" charset="-122"/>
                <a:ea typeface="微软雅黑" panose="020B0503020204020204" pitchFamily="34" charset="-122"/>
              </a:rPr>
              <a:t>6</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3075" name="Picture 3"/>
          <p:cNvPicPr>
            <a:picLocks noChangeAspect="1" noChangeArrowheads="1"/>
          </p:cNvPicPr>
          <p:nvPr/>
        </p:nvPicPr>
        <p:blipFill rotWithShape="1">
          <a:blip r:embed="rId1">
            <a:extLst>
              <a:ext uri="{28A0092B-C50C-407E-A947-70E740481C1C}">
                <a14:useLocalDpi xmlns:a14="http://schemas.microsoft.com/office/drawing/2010/main" val="0"/>
              </a:ext>
            </a:extLst>
          </a:blip>
          <a:srcRect l="25875" t="43744" r="20599" b="16343"/>
          <a:stretch>
            <a:fillRect/>
          </a:stretch>
        </p:blipFill>
        <p:spPr bwMode="auto">
          <a:xfrm>
            <a:off x="899592" y="908720"/>
            <a:ext cx="6840760" cy="4080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91580" y="5212526"/>
            <a:ext cx="7056784" cy="954107"/>
          </a:xfrm>
          <a:prstGeom prst="rect">
            <a:avLst/>
          </a:prstGeom>
          <a:noFill/>
        </p:spPr>
        <p:txBody>
          <a:bodyPr wrap="square" rtlCol="0">
            <a:spAutoFit/>
          </a:bodyP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多潘立酮每日剂量应不超过</a:t>
            </a:r>
            <a:r>
              <a:rPr lang="en-US" altLang="zh-CN" dirty="0">
                <a:latin typeface="微软雅黑" panose="020B0503020204020204" pitchFamily="34" charset="-122"/>
                <a:ea typeface="微软雅黑" panose="020B0503020204020204" pitchFamily="34" charset="-122"/>
              </a:rPr>
              <a:t>30mg</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多潘立酮与胺碘酮禁忌合用，可引起尖端扭转性心律失常。</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消化性溃疡和胃食管反流病药物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solidFill>
                  <a:schemeClr val="bg1">
                    <a:lumMod val="75000"/>
                  </a:schemeClr>
                </a:solidFill>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solidFill>
                  <a:schemeClr val="bg1">
                    <a:lumMod val="75000"/>
                  </a:schemeClr>
                </a:solidFill>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胃酸分泌抑制剂</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质子泵抑制剂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泻药和止泻药</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微生态药物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保肝药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dirty="0">
                <a:latin typeface="微软雅黑" panose="020B0503020204020204" pitchFamily="34" charset="-122"/>
                <a:ea typeface="微软雅黑" panose="020B0503020204020204" pitchFamily="34" charset="-122"/>
              </a:rPr>
            </a:b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泻药和止泻药</a:t>
            </a:r>
            <a:br>
              <a:rPr lang="en-US" altLang="zh-CN" sz="3600" b="1" dirty="0">
                <a:solidFill>
                  <a:schemeClr val="accent1">
                    <a:lumMod val="75000"/>
                  </a:schemeClr>
                </a:solidFill>
                <a:latin typeface="微软雅黑" panose="020B0503020204020204" pitchFamily="34" charset="-122"/>
                <a:ea typeface="微软雅黑" panose="020B0503020204020204" pitchFamily="34" charset="-122"/>
              </a:rPr>
            </a:b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043608" y="1484784"/>
            <a:ext cx="7200800" cy="286131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400" b="1" dirty="0">
                <a:latin typeface="微软雅黑" panose="020B0503020204020204" pitchFamily="34" charset="-122"/>
                <a:ea typeface="微软雅黑" panose="020B0503020204020204" pitchFamily="34" charset="-122"/>
              </a:rPr>
              <a:t>泻药</a:t>
            </a:r>
            <a:endParaRPr lang="en-US" altLang="zh-CN" sz="2400" b="1"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常用药物：乳果糖、聚乙二醇、开塞露</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en-US" altLang="zh-CN" sz="24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400" b="1" dirty="0">
                <a:latin typeface="微软雅黑" panose="020B0503020204020204" pitchFamily="34" charset="-122"/>
                <a:ea typeface="微软雅黑" panose="020B0503020204020204" pitchFamily="34" charset="-122"/>
              </a:rPr>
              <a:t>止泻药</a:t>
            </a:r>
            <a:endParaRPr lang="en-US" altLang="zh-CN" sz="2400" b="1"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常用药物：蒙脱石，口服补液盐</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7584" y="194537"/>
            <a:ext cx="6984776" cy="597861"/>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泻药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endParaRPr lang="zh-CN" altLang="zh-CN" dirty="0"/>
          </a:p>
          <a:p>
            <a:endParaRPr lang="zh-CN" altLang="zh-CN" dirty="0"/>
          </a:p>
          <a:p>
            <a:endParaRPr lang="zh-CN" altLang="en-US" dirty="0"/>
          </a:p>
        </p:txBody>
      </p:sp>
      <p:graphicFrame>
        <p:nvGraphicFramePr>
          <p:cNvPr id="4" name="表格 3"/>
          <p:cNvGraphicFramePr>
            <a:graphicFrameLocks noGrp="1"/>
          </p:cNvGraphicFramePr>
          <p:nvPr/>
        </p:nvGraphicFramePr>
        <p:xfrm>
          <a:off x="214282" y="1285860"/>
          <a:ext cx="8714201" cy="4270062"/>
        </p:xfrm>
        <a:graphic>
          <a:graphicData uri="http://schemas.openxmlformats.org/drawingml/2006/table">
            <a:tbl>
              <a:tblPr firstRow="1" bandRow="1">
                <a:tableStyleId>{5C22544A-7EE6-4342-B048-85BDC9FD1C3A}</a:tableStyleId>
              </a:tblPr>
              <a:tblGrid>
                <a:gridCol w="1357321"/>
                <a:gridCol w="2718660"/>
                <a:gridCol w="3139256"/>
                <a:gridCol w="1498964"/>
              </a:tblGrid>
              <a:tr h="642942">
                <a:tc>
                  <a:txBody>
                    <a:bodyPr/>
                    <a:lstStyle/>
                    <a:p>
                      <a:pPr algn="ctr"/>
                      <a:endParaRPr lang="zh-CN" altLang="en-US" sz="2400" dirty="0">
                        <a:solidFill>
                          <a:schemeClr val="tx1"/>
                        </a:solidFill>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乳果糖</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聚乙二醇</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开塞露</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r>
              <a:tr h="1272928">
                <a:tc>
                  <a:txBody>
                    <a:bodyPr/>
                    <a:lstStyle/>
                    <a:p>
                      <a:r>
                        <a:rPr lang="zh-CN" altLang="en-US" sz="2000" b="1" dirty="0">
                          <a:latin typeface="微软雅黑" panose="020B0503020204020204" pitchFamily="34" charset="-122"/>
                          <a:ea typeface="微软雅黑" panose="020B0503020204020204" pitchFamily="34" charset="-122"/>
                        </a:rPr>
                        <a:t>适应症</a:t>
                      </a:r>
                      <a:endParaRPr lang="zh-CN" altLang="en-US" sz="2000" b="1"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2000" dirty="0">
                          <a:latin typeface="微软雅黑" panose="020B0503020204020204" pitchFamily="34" charset="-122"/>
                          <a:ea typeface="微软雅黑" panose="020B0503020204020204" pitchFamily="34" charset="-122"/>
                        </a:rPr>
                        <a:t>便秘：调节结肠的生理节律。</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肝性脑病：用于治疗和预防肝昏迷或昏迷前状态。</a:t>
                      </a:r>
                      <a:endParaRPr lang="zh-CN" altLang="en-US" sz="20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成人及</a:t>
                      </a:r>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8</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岁以上儿童</a:t>
                      </a:r>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包括</a:t>
                      </a:r>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8</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岁</a:t>
                      </a:r>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便秘的症状治疗。儿童应为短期治疗，最长疗程不应超过</a:t>
                      </a:r>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3</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个月。</a:t>
                      </a:r>
                      <a:endParaRPr lang="zh-CN" altLang="en-US" sz="20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2000" dirty="0">
                          <a:latin typeface="微软雅黑" panose="020B0503020204020204" pitchFamily="34" charset="-122"/>
                          <a:ea typeface="微软雅黑" panose="020B0503020204020204" pitchFamily="34" charset="-122"/>
                        </a:rPr>
                        <a:t>便秘</a:t>
                      </a:r>
                      <a:endParaRPr lang="zh-CN" altLang="en-US" sz="20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r>
              <a:tr h="680869">
                <a:tc>
                  <a:txBody>
                    <a:bodyPr/>
                    <a:lstStyle/>
                    <a:p>
                      <a:r>
                        <a:rPr lang="zh-CN" altLang="en-US" sz="2000" b="1" dirty="0" smtClean="0">
                          <a:latin typeface="微软雅黑" panose="020B0503020204020204" pitchFamily="34" charset="-122"/>
                          <a:ea typeface="微软雅黑" panose="020B0503020204020204" pitchFamily="34" charset="-122"/>
                        </a:rPr>
                        <a:t>用法用量</a:t>
                      </a:r>
                      <a:endParaRPr lang="zh-CN" altLang="en-US" sz="2000" b="1" dirty="0">
                        <a:latin typeface="微软雅黑" panose="020B0503020204020204" pitchFamily="34" charset="-122"/>
                        <a:ea typeface="微软雅黑" panose="020B0503020204020204" pitchFamily="34" charset="-122"/>
                      </a:endParaRPr>
                    </a:p>
                  </a:txBody>
                  <a:tcPr>
                    <a:noFill/>
                  </a:tcPr>
                </a:tc>
                <a:tc>
                  <a:txBody>
                    <a:bodyPr/>
                    <a:lstStyle/>
                    <a:p>
                      <a:r>
                        <a:rPr lang="zh-CN" altLang="en-US" sz="2000" dirty="0" smtClean="0">
                          <a:latin typeface="微软雅黑" panose="020B0503020204020204" pitchFamily="34" charset="-122"/>
                          <a:ea typeface="微软雅黑" panose="020B0503020204020204" pitchFamily="34" charset="-122"/>
                        </a:rPr>
                        <a:t>起始剂量每日</a:t>
                      </a:r>
                      <a:r>
                        <a:rPr lang="en-US" altLang="zh-CN" sz="2000" dirty="0" smtClean="0">
                          <a:latin typeface="微软雅黑" panose="020B0503020204020204" pitchFamily="34" charset="-122"/>
                          <a:ea typeface="微软雅黑" panose="020B0503020204020204" pitchFamily="34" charset="-122"/>
                        </a:rPr>
                        <a:t>30ml</a:t>
                      </a:r>
                      <a:r>
                        <a:rPr lang="zh-CN" altLang="en-US" sz="2000" dirty="0" smtClean="0">
                          <a:latin typeface="微软雅黑" panose="020B0503020204020204" pitchFamily="34" charset="-122"/>
                          <a:ea typeface="微软雅黑" panose="020B0503020204020204" pitchFamily="34" charset="-122"/>
                        </a:rPr>
                        <a:t>，维持剂量</a:t>
                      </a:r>
                      <a:r>
                        <a:rPr lang="en-US" altLang="zh-CN" sz="2000" dirty="0" smtClean="0">
                          <a:latin typeface="微软雅黑" panose="020B0503020204020204" pitchFamily="34" charset="-122"/>
                          <a:ea typeface="微软雅黑" panose="020B0503020204020204" pitchFamily="34" charset="-122"/>
                        </a:rPr>
                        <a:t>10-25ml</a:t>
                      </a:r>
                      <a:r>
                        <a:rPr lang="zh-CN" altLang="en-US" sz="2000" dirty="0" smtClean="0">
                          <a:latin typeface="微软雅黑" panose="020B0503020204020204" pitchFamily="34" charset="-122"/>
                          <a:ea typeface="微软雅黑" panose="020B0503020204020204" pitchFamily="34" charset="-122"/>
                        </a:rPr>
                        <a:t>，可根据病情酌减。</a:t>
                      </a:r>
                      <a:endParaRPr lang="zh-CN" altLang="en-US" sz="2000" dirty="0">
                        <a:latin typeface="微软雅黑" panose="020B0503020204020204" pitchFamily="34" charset="-122"/>
                        <a:ea typeface="微软雅黑" panose="020B0503020204020204" pitchFamily="34" charset="-122"/>
                      </a:endParaRPr>
                    </a:p>
                  </a:txBody>
                  <a:tcPr>
                    <a:noFill/>
                  </a:tcPr>
                </a:tc>
                <a:tc>
                  <a:txBody>
                    <a:bodyPr/>
                    <a:lstStyle/>
                    <a:p>
                      <a:r>
                        <a:rPr lang="zh-CN" altLang="en-US" sz="2000" dirty="0" smtClean="0">
                          <a:latin typeface="微软雅黑" panose="020B0503020204020204" pitchFamily="34" charset="-122"/>
                          <a:ea typeface="微软雅黑" panose="020B0503020204020204" pitchFamily="34" charset="-122"/>
                        </a:rPr>
                        <a:t>每日</a:t>
                      </a:r>
                      <a:r>
                        <a:rPr lang="en-US" altLang="zh-CN" sz="2000" dirty="0" smtClean="0">
                          <a:latin typeface="微软雅黑" panose="020B0503020204020204" pitchFamily="34" charset="-122"/>
                          <a:ea typeface="微软雅黑" panose="020B0503020204020204" pitchFamily="34" charset="-122"/>
                        </a:rPr>
                        <a:t>1-2</a:t>
                      </a:r>
                      <a:r>
                        <a:rPr lang="zh-CN" altLang="en-US" sz="2000" dirty="0" smtClean="0">
                          <a:latin typeface="微软雅黑" panose="020B0503020204020204" pitchFamily="34" charset="-122"/>
                          <a:ea typeface="微软雅黑" panose="020B0503020204020204" pitchFamily="34" charset="-122"/>
                        </a:rPr>
                        <a:t>次，每次</a:t>
                      </a:r>
                      <a:r>
                        <a:rPr lang="en-US" altLang="zh-CN" sz="2000" dirty="0" smtClean="0">
                          <a:latin typeface="微软雅黑" panose="020B0503020204020204" pitchFamily="34" charset="-122"/>
                          <a:ea typeface="微软雅黑" panose="020B0503020204020204" pitchFamily="34" charset="-122"/>
                        </a:rPr>
                        <a:t>1</a:t>
                      </a:r>
                      <a:r>
                        <a:rPr lang="zh-CN" altLang="en-US" sz="2000" dirty="0" smtClean="0">
                          <a:latin typeface="微软雅黑" panose="020B0503020204020204" pitchFamily="34" charset="-122"/>
                          <a:ea typeface="微软雅黑" panose="020B0503020204020204" pitchFamily="34" charset="-122"/>
                        </a:rPr>
                        <a:t>袋，也可每天</a:t>
                      </a:r>
                      <a:r>
                        <a:rPr lang="en-US" altLang="zh-CN" sz="2000" dirty="0" smtClean="0">
                          <a:latin typeface="微软雅黑" panose="020B0503020204020204" pitchFamily="34" charset="-122"/>
                          <a:ea typeface="微软雅黑" panose="020B0503020204020204" pitchFamily="34" charset="-122"/>
                        </a:rPr>
                        <a:t>2</a:t>
                      </a:r>
                      <a:r>
                        <a:rPr lang="zh-CN" altLang="en-US" sz="2000" dirty="0" smtClean="0">
                          <a:latin typeface="微软雅黑" panose="020B0503020204020204" pitchFamily="34" charset="-122"/>
                          <a:ea typeface="微软雅黑" panose="020B0503020204020204" pitchFamily="34" charset="-122"/>
                        </a:rPr>
                        <a:t>袋顿服。</a:t>
                      </a:r>
                      <a:endParaRPr lang="zh-CN" altLang="en-US" sz="2000" dirty="0">
                        <a:latin typeface="微软雅黑" panose="020B0503020204020204" pitchFamily="34" charset="-122"/>
                        <a:ea typeface="微软雅黑" panose="020B0503020204020204" pitchFamily="34" charset="-122"/>
                      </a:endParaRPr>
                    </a:p>
                  </a:txBody>
                  <a:tcPr>
                    <a:noFill/>
                  </a:tcPr>
                </a:tc>
                <a:tc>
                  <a:txBody>
                    <a:bodyPr/>
                    <a:lstStyle/>
                    <a:p>
                      <a:r>
                        <a:rPr lang="zh-CN" altLang="en-US" sz="2000" dirty="0" smtClean="0">
                          <a:latin typeface="微软雅黑" panose="020B0503020204020204" pitchFamily="34" charset="-122"/>
                          <a:ea typeface="微软雅黑" panose="020B0503020204020204" pitchFamily="34" charset="-122"/>
                        </a:rPr>
                        <a:t>成人一次</a:t>
                      </a:r>
                      <a:r>
                        <a:rPr lang="en-US" altLang="zh-CN" sz="2000" dirty="0" smtClean="0">
                          <a:latin typeface="微软雅黑" panose="020B0503020204020204" pitchFamily="34" charset="-122"/>
                          <a:ea typeface="微软雅黑" panose="020B0503020204020204" pitchFamily="34" charset="-122"/>
                        </a:rPr>
                        <a:t>1</a:t>
                      </a:r>
                      <a:r>
                        <a:rPr lang="zh-CN" altLang="en-US" sz="2000" dirty="0" smtClean="0">
                          <a:latin typeface="微软雅黑" panose="020B0503020204020204" pitchFamily="34" charset="-122"/>
                          <a:ea typeface="微软雅黑" panose="020B0503020204020204" pitchFamily="34" charset="-122"/>
                        </a:rPr>
                        <a:t>支，肛入。儿童半支。</a:t>
                      </a:r>
                      <a:endParaRPr lang="zh-CN" altLang="en-US" sz="2000" dirty="0">
                        <a:latin typeface="微软雅黑" panose="020B0503020204020204" pitchFamily="34" charset="-122"/>
                        <a:ea typeface="微软雅黑" panose="020B0503020204020204" pitchFamily="34" charset="-122"/>
                      </a:endParaRPr>
                    </a:p>
                  </a:txBody>
                  <a:tcPr>
                    <a:noFill/>
                  </a:tcPr>
                </a:tc>
              </a:tr>
              <a:tr h="680869">
                <a:tc>
                  <a:txBody>
                    <a:bodyPr/>
                    <a:lstStyle/>
                    <a:p>
                      <a:r>
                        <a:rPr lang="zh-CN" altLang="en-US" sz="2000" b="1" dirty="0">
                          <a:latin typeface="微软雅黑" panose="020B0503020204020204" pitchFamily="34" charset="-122"/>
                          <a:ea typeface="微软雅黑" panose="020B0503020204020204" pitchFamily="34" charset="-122"/>
                        </a:rPr>
                        <a:t>不良反应</a:t>
                      </a:r>
                      <a:endParaRPr lang="zh-CN" altLang="en-US" sz="2000" b="1"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2000" dirty="0">
                          <a:latin typeface="微软雅黑" panose="020B0503020204020204" pitchFamily="34" charset="-122"/>
                          <a:ea typeface="微软雅黑" panose="020B0503020204020204" pitchFamily="34" charset="-122"/>
                        </a:rPr>
                        <a:t>初始治疗会出现腹胀，高剂量会出现腹痛和腹泻。</a:t>
                      </a:r>
                      <a:endParaRPr lang="zh-CN" altLang="en-US" sz="20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腹痛</a:t>
                      </a:r>
                      <a:r>
                        <a:rPr lang="zh-CN" altLang="en-US" sz="200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腹胀</a:t>
                      </a:r>
                      <a:r>
                        <a:rPr lang="zh-CN" altLang="en-US" sz="200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腹泻</a:t>
                      </a:r>
                      <a:r>
                        <a:rPr lang="zh-CN" altLang="en-US" sz="200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恶心</a:t>
                      </a:r>
                      <a:endParaRPr lang="zh-CN" altLang="en-US" sz="20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2000" dirty="0">
                          <a:latin typeface="微软雅黑" panose="020B0503020204020204" pitchFamily="34" charset="-122"/>
                          <a:ea typeface="微软雅黑" panose="020B0503020204020204" pitchFamily="34" charset="-122"/>
                        </a:rPr>
                        <a:t>尚不明确</a:t>
                      </a:r>
                      <a:endParaRPr lang="zh-CN" altLang="en-US" sz="20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7584" y="194537"/>
            <a:ext cx="6984776" cy="597861"/>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泻药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endParaRPr lang="zh-CN" altLang="zh-CN" dirty="0"/>
          </a:p>
          <a:p>
            <a:endParaRPr lang="zh-CN" altLang="zh-CN" dirty="0"/>
          </a:p>
          <a:p>
            <a:endParaRPr lang="zh-CN" altLang="en-US" dirty="0"/>
          </a:p>
        </p:txBody>
      </p:sp>
      <p:graphicFrame>
        <p:nvGraphicFramePr>
          <p:cNvPr id="4" name="表格 3"/>
          <p:cNvGraphicFramePr>
            <a:graphicFrameLocks noGrp="1"/>
          </p:cNvGraphicFramePr>
          <p:nvPr/>
        </p:nvGraphicFramePr>
        <p:xfrm>
          <a:off x="321598" y="1339632"/>
          <a:ext cx="8501122" cy="4592553"/>
        </p:xfrm>
        <a:graphic>
          <a:graphicData uri="http://schemas.openxmlformats.org/drawingml/2006/table">
            <a:tbl>
              <a:tblPr firstRow="1" bandRow="1">
                <a:tableStyleId>{5C22544A-7EE6-4342-B048-85BDC9FD1C3A}</a:tableStyleId>
              </a:tblPr>
              <a:tblGrid>
                <a:gridCol w="1285884"/>
                <a:gridCol w="2286016"/>
                <a:gridCol w="3763921"/>
                <a:gridCol w="1165301"/>
              </a:tblGrid>
              <a:tr h="688975">
                <a:tc>
                  <a:txBody>
                    <a:bodyPr/>
                    <a:lstStyle/>
                    <a:p>
                      <a:pPr algn="ctr"/>
                      <a:endParaRPr lang="zh-CN" altLang="en-US" sz="2400" dirty="0">
                        <a:solidFill>
                          <a:schemeClr val="tx1"/>
                        </a:solidFill>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乳果糖</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聚乙二醇</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开塞露</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r>
              <a:tr h="2225778">
                <a:tc>
                  <a:txBody>
                    <a:bodyPr/>
                    <a:lstStyle/>
                    <a:p>
                      <a:r>
                        <a:rPr lang="zh-CN" altLang="en-US" sz="2000" b="1" dirty="0">
                          <a:latin typeface="微软雅黑" panose="020B0503020204020204" pitchFamily="34" charset="-122"/>
                          <a:ea typeface="微软雅黑" panose="020B0503020204020204" pitchFamily="34" charset="-122"/>
                        </a:rPr>
                        <a:t>禁忌症</a:t>
                      </a:r>
                      <a:endParaRPr lang="zh-CN" altLang="en-US" sz="2000" b="1"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2000" dirty="0">
                          <a:latin typeface="微软雅黑" panose="020B0503020204020204" pitchFamily="34" charset="-122"/>
                          <a:ea typeface="微软雅黑" panose="020B0503020204020204" pitchFamily="34" charset="-122"/>
                        </a:rPr>
                        <a:t>半乳糖血症；肠梗阻、急腹痛及与其他导泻剂同时使用；对乳糖过敏者。</a:t>
                      </a:r>
                      <a:endParaRPr lang="zh-CN" altLang="en-US" sz="20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1.</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严重的炎症性肠病</a:t>
                      </a:r>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溃疡性结肠炎、克隆氏病</a:t>
                      </a:r>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或中毒性巨结肠。</a:t>
                      </a:r>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2.</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消化道穿孔或有消化道穿孔危险。</a:t>
                      </a:r>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3.</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肠梗阻或疑似肠梗阻，或症状性狭窄。</a:t>
                      </a:r>
                      <a:r>
                        <a:rPr lang="en-US" altLang="zh-CN" sz="2000" kern="1200" dirty="0">
                          <a:solidFill>
                            <a:schemeClr val="dk1"/>
                          </a:solidFill>
                          <a:effectLst/>
                          <a:latin typeface="微软雅黑" panose="020B0503020204020204" pitchFamily="34" charset="-122"/>
                          <a:ea typeface="微软雅黑" panose="020B0503020204020204" pitchFamily="34" charset="-122"/>
                          <a:cs typeface="+mn-cs"/>
                        </a:rPr>
                        <a:t>4.</a:t>
                      </a:r>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不明原因的腹痛症状。</a:t>
                      </a:r>
                      <a:endParaRPr lang="zh-CN" altLang="en-US" sz="20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2000" dirty="0">
                          <a:latin typeface="微软雅黑" panose="020B0503020204020204" pitchFamily="34" charset="-122"/>
                          <a:ea typeface="微软雅黑" panose="020B0503020204020204" pitchFamily="34" charset="-122"/>
                        </a:rPr>
                        <a:t>无</a:t>
                      </a:r>
                      <a:endParaRPr lang="zh-CN" altLang="en-US" sz="20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r>
              <a:tr h="1677730">
                <a:tc>
                  <a:txBody>
                    <a:bodyPr/>
                    <a:lstStyle/>
                    <a:p>
                      <a:r>
                        <a:rPr lang="zh-CN" altLang="en-US" sz="2000" b="1" dirty="0">
                          <a:latin typeface="微软雅黑" panose="020B0503020204020204" pitchFamily="34" charset="-122"/>
                          <a:ea typeface="微软雅黑" panose="020B0503020204020204" pitchFamily="34" charset="-122"/>
                        </a:rPr>
                        <a:t>注意事项</a:t>
                      </a:r>
                      <a:endParaRPr lang="zh-CN" altLang="en-US" sz="2000" b="1"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2000" dirty="0">
                          <a:latin typeface="微软雅黑" panose="020B0503020204020204" pitchFamily="34" charset="-122"/>
                          <a:ea typeface="微软雅黑" panose="020B0503020204020204" pitchFamily="34" charset="-122"/>
                        </a:rPr>
                        <a:t>在便秘治疗剂量下，不会对糖尿病患者带来任何问题，当剂量较高时，糖尿病患者应慎用。</a:t>
                      </a:r>
                      <a:endParaRPr lang="zh-CN" altLang="en-US" sz="20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zh-CN" sz="2000" kern="1200" dirty="0">
                          <a:solidFill>
                            <a:schemeClr val="dk1"/>
                          </a:solidFill>
                          <a:effectLst/>
                          <a:latin typeface="微软雅黑" panose="020B0503020204020204" pitchFamily="34" charset="-122"/>
                          <a:ea typeface="微软雅黑" panose="020B0503020204020204" pitchFamily="34" charset="-122"/>
                          <a:cs typeface="+mn-cs"/>
                        </a:rPr>
                        <a:t>可以用于糖尿病或需要无乳糖饮食的患者</a:t>
                      </a:r>
                      <a:r>
                        <a:rPr lang="zh-CN" altLang="en-US" sz="2000" kern="1200" dirty="0">
                          <a:solidFill>
                            <a:schemeClr val="dk1"/>
                          </a:solidFill>
                          <a:effectLst/>
                          <a:latin typeface="微软雅黑" panose="020B0503020204020204" pitchFamily="34" charset="-122"/>
                          <a:ea typeface="微软雅黑" panose="020B0503020204020204" pitchFamily="34" charset="-122"/>
                          <a:cs typeface="+mn-cs"/>
                        </a:rPr>
                        <a:t>。</a:t>
                      </a:r>
                      <a:endParaRPr lang="zh-CN" altLang="en-US" sz="20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2000" dirty="0">
                          <a:latin typeface="微软雅黑" panose="020B0503020204020204" pitchFamily="34" charset="-122"/>
                          <a:ea typeface="微软雅黑" panose="020B0503020204020204" pitchFamily="34" charset="-122"/>
                        </a:rPr>
                        <a:t>避免擦伤肛门或直肠。</a:t>
                      </a:r>
                      <a:endParaRPr lang="zh-CN" altLang="en-US" sz="20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7584" y="194537"/>
            <a:ext cx="6984776" cy="597861"/>
          </a:xfrm>
        </p:spPr>
        <p:txBody>
          <a:bodyPr>
            <a:noAutofit/>
          </a:bodyPr>
          <a:lstStyle/>
          <a:p>
            <a:r>
              <a:rPr lang="zh-CN" altLang="en-US" sz="3200" b="1" dirty="0" smtClean="0">
                <a:solidFill>
                  <a:schemeClr val="accent1">
                    <a:lumMod val="75000"/>
                  </a:schemeClr>
                </a:solidFill>
                <a:latin typeface="微软雅黑" panose="020B0503020204020204" pitchFamily="34" charset="-122"/>
                <a:ea typeface="微软雅黑" panose="020B0503020204020204" pitchFamily="34" charset="-122"/>
              </a:rPr>
              <a:t>处方审核</a:t>
            </a:r>
            <a:r>
              <a:rPr lang="en-US" altLang="zh-CN" sz="3200" b="1" dirty="0" smtClean="0">
                <a:solidFill>
                  <a:schemeClr val="accent1">
                    <a:lumMod val="75000"/>
                  </a:schemeClr>
                </a:solidFill>
                <a:latin typeface="微软雅黑" panose="020B0503020204020204" pitchFamily="34" charset="-122"/>
                <a:ea typeface="微软雅黑" panose="020B0503020204020204" pitchFamily="34" charset="-122"/>
              </a:rPr>
              <a:t>7</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30722" name="Picture 2"/>
          <p:cNvPicPr>
            <a:picLocks noChangeAspect="1" noChangeArrowheads="1"/>
          </p:cNvPicPr>
          <p:nvPr/>
        </p:nvPicPr>
        <p:blipFill>
          <a:blip r:embed="rId1"/>
          <a:srcRect l="28125" t="26041" r="23242" b="22917"/>
          <a:stretch>
            <a:fillRect/>
          </a:stretch>
        </p:blipFill>
        <p:spPr bwMode="auto">
          <a:xfrm>
            <a:off x="1142976" y="1142984"/>
            <a:ext cx="7215238" cy="4259598"/>
          </a:xfrm>
          <a:prstGeom prst="rect">
            <a:avLst/>
          </a:prstGeom>
          <a:noFill/>
          <a:ln w="9525">
            <a:noFill/>
            <a:miter lim="800000"/>
            <a:headEnd/>
            <a:tailEnd/>
          </a:ln>
          <a:effectLst/>
        </p:spPr>
      </p:pic>
      <p:sp>
        <p:nvSpPr>
          <p:cNvPr id="7" name="TextBox 6"/>
          <p:cNvSpPr txBox="1"/>
          <p:nvPr/>
        </p:nvSpPr>
        <p:spPr>
          <a:xfrm>
            <a:off x="1000100" y="5500702"/>
            <a:ext cx="7056784" cy="677108"/>
          </a:xfrm>
          <a:prstGeom prst="rect">
            <a:avLst/>
          </a:prstGeom>
          <a:noFill/>
        </p:spPr>
        <p:txBody>
          <a:bodyPr wrap="square" rtlCol="0">
            <a:spAutoFit/>
          </a:bodyP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1</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乳糖过敏者应禁用乳果糖口服液，可以替换成聚乙二醇或开塞露。</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止泻药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571500" y="1071245"/>
            <a:ext cx="7886700" cy="856615"/>
          </a:xfrm>
        </p:spPr>
        <p:txBody>
          <a:bodyPr>
            <a:norm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常用药物：</a:t>
            </a:r>
            <a:r>
              <a:rPr lang="zh-CN" altLang="en-US" sz="2400" dirty="0">
                <a:latin typeface="微软雅黑" panose="020B0503020204020204" pitchFamily="34" charset="-122"/>
                <a:ea typeface="微软雅黑" panose="020B0503020204020204" pitchFamily="34" charset="-122"/>
              </a:rPr>
              <a:t>蒙脱石、口服补液盐</a:t>
            </a:r>
            <a:endParaRPr lang="en-US" altLang="zh-CN" sz="2400" dirty="0">
              <a:latin typeface="微软雅黑" panose="020B0503020204020204" pitchFamily="34" charset="-122"/>
              <a:ea typeface="微软雅黑" panose="020B0503020204020204" pitchFamily="34" charset="-122"/>
            </a:endParaRPr>
          </a:p>
          <a:p>
            <a:pPr>
              <a:lnSpc>
                <a:spcPct val="100000"/>
              </a:lnSpc>
            </a:pPr>
            <a:endParaRPr lang="zh-CN" altLang="en-US" sz="2400" dirty="0">
              <a:latin typeface="微软雅黑" panose="020B0503020204020204" pitchFamily="34" charset="-122"/>
              <a:ea typeface="微软雅黑" panose="020B0503020204020204" pitchFamily="34" charset="-122"/>
            </a:endParaRPr>
          </a:p>
        </p:txBody>
      </p:sp>
      <p:graphicFrame>
        <p:nvGraphicFramePr>
          <p:cNvPr id="4" name="表格 3"/>
          <p:cNvGraphicFramePr/>
          <p:nvPr/>
        </p:nvGraphicFramePr>
        <p:xfrm>
          <a:off x="710565" y="2004060"/>
          <a:ext cx="7308215" cy="2588260"/>
        </p:xfrm>
        <a:graphic>
          <a:graphicData uri="http://schemas.openxmlformats.org/drawingml/2006/table">
            <a:tbl>
              <a:tblPr firstRow="1" bandRow="1">
                <a:tableStyleId>{5940675A-B579-460E-94D1-54222C63F5DA}</a:tableStyleId>
              </a:tblPr>
              <a:tblGrid>
                <a:gridCol w="1139825"/>
                <a:gridCol w="2790190"/>
                <a:gridCol w="3378200"/>
              </a:tblGrid>
              <a:tr h="579755">
                <a:tc>
                  <a:txBody>
                    <a:bodyPr/>
                    <a:p>
                      <a:pPr indent="0" fontAlgn="auto">
                        <a:lnSpc>
                          <a:spcPct val="150000"/>
                        </a:lnSpc>
                        <a:buNone/>
                      </a:pP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蒙脱石</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口服补液盐</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995045">
                <a:tc>
                  <a:txBody>
                    <a:bodyPr/>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用于成人及儿童急、慢性腹泻</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治疗和预防急、慢性腹泻造成的轻度脱水。</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r>
              <a:tr h="1013460">
                <a:tc>
                  <a:txBody>
                    <a:bodyPr/>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可能产生轻度便秘。</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胃肠道不良反应可见恶心、刺激感，多因未按规定溶解本品，由于浓度过高而引起。</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vert="horz" anchor="t">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sym typeface="+mn-ea"/>
              </a:rPr>
              <a:t>泻药和止泻药</a:t>
            </a:r>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审核要点</a:t>
            </a:r>
            <a:endParaRPr lang="en-US" altLang="zh-CN"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02285" y="1372235"/>
            <a:ext cx="7822565" cy="4246245"/>
          </a:xfrm>
          <a:prstGeom prst="rect">
            <a:avLst/>
          </a:prstGeom>
          <a:noFill/>
        </p:spPr>
        <p:txBody>
          <a:bodyPr wrap="square" rtlCol="0">
            <a:spAutoFit/>
          </a:bodyPr>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乳果糖：禁用于半乳糖血症、肠梗阻、急腹痛，及与其他导泻剂同时使用、对乳糖过敏者。</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聚乙二醇：禁用于严重的炎症性肠病（溃疡性结肠炎、克隆氏病）或中毒性巨结肠、消化道穿孔或有消化道穿孔危险、肠梗阻或疑似肠梗阻、或症状性狭窄、不明原因的腹痛症状患者。</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口服补液盐：禁用于少尿或无尿、严重腹泻或呕吐、葡萄糖吸收障碍、肠梗阻、肠麻痹及肠穿孔患者。</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消化性溃疡和胃食管反流病药物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solidFill>
                  <a:schemeClr val="bg1">
                    <a:lumMod val="75000"/>
                  </a:schemeClr>
                </a:solidFill>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胃酸分泌抑制剂</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质子泵抑制剂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微生态药物</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保肝药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微生态药物</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642910" y="1214423"/>
            <a:ext cx="7886700" cy="4143404"/>
          </a:xfrm>
        </p:spPr>
        <p:txBody>
          <a:bodyPr>
            <a:normAutofit/>
          </a:bodyPr>
          <a:lstStyle/>
          <a:p>
            <a:pPr>
              <a:lnSpc>
                <a:spcPct val="100000"/>
              </a:lnSpc>
            </a:pPr>
            <a:r>
              <a:rPr lang="zh-CN" altLang="zh-CN" sz="2400" b="1" dirty="0">
                <a:solidFill>
                  <a:srgbClr val="C00000"/>
                </a:solidFill>
                <a:latin typeface="微软雅黑" panose="020B0503020204020204" pitchFamily="34" charset="-122"/>
                <a:ea typeface="微软雅黑" panose="020B0503020204020204" pitchFamily="34" charset="-122"/>
              </a:rPr>
              <a:t>微生态药物</a:t>
            </a:r>
            <a:r>
              <a:rPr lang="zh-CN" altLang="zh-CN" sz="2400" dirty="0">
                <a:latin typeface="微软雅黑" panose="020B0503020204020204" pitchFamily="34" charset="-122"/>
                <a:ea typeface="微软雅黑" panose="020B0503020204020204" pitchFamily="34" charset="-122"/>
              </a:rPr>
              <a:t>是指在人体肠道定植生长，繁殖，并能产生一定生理作用或生态效应</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通过扶植正常微生物种群，排除致病菌和条件致病菌侵袭，发挥生物拮抗作用，达到恢复生理平衡，治愈疾病的目的。</a:t>
            </a:r>
            <a:endParaRPr lang="en-US" altLang="zh-CN" sz="2400" dirty="0">
              <a:latin typeface="微软雅黑" panose="020B0503020204020204" pitchFamily="34" charset="-122"/>
              <a:ea typeface="微软雅黑" panose="020B0503020204020204" pitchFamily="34" charset="-122"/>
            </a:endParaRPr>
          </a:p>
          <a:p>
            <a:pPr>
              <a:lnSpc>
                <a:spcPct val="100000"/>
              </a:lnSpc>
            </a:pPr>
            <a:endParaRPr lang="zh-CN" altLang="zh-CN" sz="2400" dirty="0">
              <a:latin typeface="微软雅黑" panose="020B0503020204020204" pitchFamily="34" charset="-122"/>
              <a:ea typeface="微软雅黑" panose="020B0503020204020204" pitchFamily="34" charset="-122"/>
            </a:endParaRPr>
          </a:p>
          <a:p>
            <a:pPr>
              <a:lnSpc>
                <a:spcPct val="100000"/>
              </a:lnSpc>
            </a:pPr>
            <a:r>
              <a:rPr lang="zh-CN" altLang="en-US" sz="2400" dirty="0">
                <a:latin typeface="微软雅黑" panose="020B0503020204020204" pitchFamily="34" charset="-122"/>
                <a:ea typeface="微软雅黑" panose="020B0503020204020204" pitchFamily="34" charset="-122"/>
              </a:rPr>
              <a:t>常用药物</a:t>
            </a:r>
            <a:endParaRPr lang="en-US" altLang="zh-CN" sz="2400" dirty="0">
              <a:latin typeface="微软雅黑" panose="020B0503020204020204" pitchFamily="34" charset="-122"/>
              <a:ea typeface="微软雅黑" panose="020B0503020204020204" pitchFamily="34" charset="-122"/>
            </a:endParaRPr>
          </a:p>
          <a:p>
            <a:pPr marL="0" indent="0" fontAlgn="t">
              <a:lnSpc>
                <a:spcPct val="100000"/>
              </a:lnSpc>
              <a:buNone/>
            </a:pPr>
            <a:r>
              <a:rPr lang="zh-CN" altLang="en-US" sz="2400" b="1" dirty="0">
                <a:solidFill>
                  <a:srgbClr val="C00000"/>
                </a:solidFill>
                <a:latin typeface="微软雅黑" panose="020B0503020204020204" pitchFamily="34" charset="-122"/>
                <a:ea typeface="微软雅黑" panose="020B0503020204020204" pitchFamily="34" charset="-122"/>
              </a:rPr>
              <a:t>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双歧杆菌</a:t>
            </a:r>
            <a:r>
              <a:rPr lang="zh-CN" altLang="en-US" sz="2400" dirty="0">
                <a:latin typeface="微软雅黑" panose="020B0503020204020204" pitchFamily="34" charset="-122"/>
                <a:ea typeface="微软雅黑" panose="020B0503020204020204" pitchFamily="34" charset="-122"/>
              </a:rPr>
              <a:t>四</a:t>
            </a:r>
            <a:r>
              <a:rPr lang="zh-CN" altLang="zh-CN" sz="2400" dirty="0">
                <a:latin typeface="微软雅黑" panose="020B0503020204020204" pitchFamily="34" charset="-122"/>
                <a:ea typeface="微软雅黑" panose="020B0503020204020204" pitchFamily="34" charset="-122"/>
              </a:rPr>
              <a:t>联活菌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双歧杆菌三联活菌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枯草杆菌二联活菌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地衣芽孢杆菌</a:t>
            </a:r>
            <a:r>
              <a:rPr lang="zh-CN" altLang="en-US" sz="2400" dirty="0">
                <a:latin typeface="微软雅黑" panose="020B0503020204020204" pitchFamily="34" charset="-122"/>
                <a:ea typeface="微软雅黑" panose="020B0503020204020204" pitchFamily="34" charset="-122"/>
              </a:rPr>
              <a:t>、</a:t>
            </a:r>
            <a:r>
              <a:rPr lang="zh-CN" altLang="zh-CN" sz="2400" dirty="0" smtClean="0">
                <a:latin typeface="微软雅黑" panose="020B0503020204020204" pitchFamily="34" charset="-122"/>
                <a:ea typeface="微软雅黑" panose="020B0503020204020204" pitchFamily="34" charset="-122"/>
              </a:rPr>
              <a:t>乳酶生</a:t>
            </a:r>
            <a:endParaRPr lang="zh-CN" altLang="zh-CN" sz="2400" dirty="0">
              <a:latin typeface="微软雅黑" panose="020B0503020204020204" pitchFamily="34" charset="-122"/>
              <a:ea typeface="微软雅黑" panose="020B0503020204020204" pitchFamily="34" charset="-122"/>
            </a:endParaRPr>
          </a:p>
          <a:p>
            <a:pPr marL="0" indent="0">
              <a:buNone/>
            </a:pPr>
            <a:r>
              <a:rPr lang="zh-CN" altLang="en-US" sz="2400" b="1" dirty="0">
                <a:solidFill>
                  <a:srgbClr val="C00000"/>
                </a:solidFill>
                <a:latin typeface="微软雅黑" panose="020B0503020204020204" pitchFamily="34" charset="-122"/>
                <a:ea typeface="微软雅黑" panose="020B0503020204020204" pitchFamily="34" charset="-122"/>
              </a:rPr>
              <a:t>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食母生</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乳酸菌素</a:t>
            </a:r>
            <a:endParaRPr lang="en-US" altLang="zh-CN" sz="2400"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642910" y="5500702"/>
            <a:ext cx="7858180" cy="830997"/>
          </a:xfrm>
          <a:prstGeom prst="rect">
            <a:avLst/>
          </a:prstGeom>
          <a:noFill/>
        </p:spPr>
        <p:txBody>
          <a:bodyPr wrap="squar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适应症：</a:t>
            </a:r>
            <a:r>
              <a:rPr lang="zh-CN" altLang="en-US" sz="2400" dirty="0" smtClean="0">
                <a:latin typeface="微软雅黑" panose="020B0503020204020204" pitchFamily="34" charset="-122"/>
                <a:ea typeface="微软雅黑" panose="020B0503020204020204" pitchFamily="34" charset="-122"/>
              </a:rPr>
              <a:t>治疗肠道菌群失调相关的腹泻、便秘、功能性消化不良</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755576" y="0"/>
            <a:ext cx="6985000" cy="598487"/>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微生态药物</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295245" y="1240454"/>
          <a:ext cx="8712968" cy="5316220"/>
        </p:xfrm>
        <a:graphic>
          <a:graphicData uri="http://schemas.openxmlformats.org/drawingml/2006/table">
            <a:tbl>
              <a:tblPr firstRow="1" bandRow="1">
                <a:tableStyleId>{5C22544A-7EE6-4342-B048-85BDC9FD1C3A}</a:tableStyleId>
              </a:tblPr>
              <a:tblGrid>
                <a:gridCol w="1945146"/>
                <a:gridCol w="1880844"/>
                <a:gridCol w="1817612"/>
                <a:gridCol w="928694"/>
                <a:gridCol w="2140672"/>
              </a:tblGrid>
              <a:tr h="741045">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通用名</a:t>
                      </a:r>
                      <a:endParaRPr lang="zh-CN" sz="2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成分</a:t>
                      </a:r>
                      <a:endParaRPr lang="zh-CN" sz="2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smtClean="0">
                          <a:solidFill>
                            <a:schemeClr val="tx1"/>
                          </a:solidFill>
                          <a:effectLst/>
                          <a:latin typeface="微软雅黑" panose="020B0503020204020204" pitchFamily="34" charset="-122"/>
                          <a:ea typeface="微软雅黑" panose="020B0503020204020204" pitchFamily="34" charset="-122"/>
                        </a:rPr>
                        <a:t>用法用量</a:t>
                      </a:r>
                      <a:endParaRPr lang="zh-CN" altLang="en-US" sz="2400" kern="100" dirty="0" smtClean="0">
                        <a:solidFill>
                          <a:schemeClr val="tx1"/>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保存条件</a:t>
                      </a:r>
                      <a:endParaRPr lang="zh-CN" sz="2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a:solidFill>
                            <a:schemeClr val="tx1"/>
                          </a:solidFill>
                          <a:effectLst/>
                          <a:latin typeface="微软雅黑" panose="020B0503020204020204" pitchFamily="34" charset="-122"/>
                          <a:ea typeface="微软雅黑" panose="020B0503020204020204" pitchFamily="34" charset="-122"/>
                        </a:rPr>
                        <a:t>注意事项</a:t>
                      </a:r>
                      <a:endParaRPr lang="zh-CN" altLang="en-US" sz="2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lnB w="12700" cmpd="sng">
                      <a:solidFill>
                        <a:schemeClr val="tx1"/>
                      </a:solidFill>
                      <a:prstDash val="solid"/>
                    </a:lnB>
                    <a:noFill/>
                  </a:tcPr>
                </a:tc>
              </a:tr>
              <a:tr h="1483058">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600" kern="100" dirty="0">
                          <a:effectLst/>
                          <a:latin typeface="微软雅黑" panose="020B0503020204020204" pitchFamily="34" charset="-122"/>
                          <a:ea typeface="微软雅黑" panose="020B0503020204020204" pitchFamily="34" charset="-122"/>
                        </a:rPr>
                        <a:t>双歧杆菌</a:t>
                      </a:r>
                      <a:r>
                        <a:rPr lang="zh-CN" altLang="en-US" sz="1600" kern="100" dirty="0">
                          <a:effectLst/>
                          <a:latin typeface="微软雅黑" panose="020B0503020204020204" pitchFamily="34" charset="-122"/>
                          <a:ea typeface="微软雅黑" panose="020B0503020204020204" pitchFamily="34" charset="-122"/>
                        </a:rPr>
                        <a:t>四</a:t>
                      </a:r>
                      <a:r>
                        <a:rPr lang="zh-CN" altLang="zh-CN" sz="1600" kern="100" dirty="0">
                          <a:effectLst/>
                          <a:latin typeface="微软雅黑" panose="020B0503020204020204" pitchFamily="34" charset="-122"/>
                          <a:ea typeface="微软雅黑" panose="020B0503020204020204" pitchFamily="34" charset="-122"/>
                        </a:rPr>
                        <a:t>联活菌胶囊</a:t>
                      </a:r>
                      <a:r>
                        <a:rPr lang="zh-CN" altLang="en-US" sz="1600" kern="100" dirty="0">
                          <a:effectLst/>
                          <a:latin typeface="微软雅黑" panose="020B0503020204020204" pitchFamily="34" charset="-122"/>
                          <a:ea typeface="微软雅黑" panose="020B0503020204020204" pitchFamily="34" charset="-122"/>
                        </a:rPr>
                        <a:t>（思连康）</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algn="just">
                        <a:spcAft>
                          <a:spcPts val="0"/>
                        </a:spcAft>
                      </a:pPr>
                      <a:r>
                        <a:rPr lang="zh-CN" altLang="en-US" sz="1600" kern="100" dirty="0">
                          <a:effectLst/>
                          <a:latin typeface="微软雅黑" panose="020B0503020204020204" pitchFamily="34" charset="-122"/>
                          <a:ea typeface="微软雅黑" panose="020B0503020204020204" pitchFamily="34" charset="-122"/>
                        </a:rPr>
                        <a:t>婴儿</a:t>
                      </a:r>
                      <a:r>
                        <a:rPr lang="zh-CN" altLang="zh-CN" sz="1600" kern="100" dirty="0">
                          <a:effectLst/>
                          <a:latin typeface="微软雅黑" panose="020B0503020204020204" pitchFamily="34" charset="-122"/>
                          <a:ea typeface="微软雅黑" panose="020B0503020204020204" pitchFamily="34" charset="-122"/>
                        </a:rPr>
                        <a:t>双歧杆菌</a:t>
                      </a:r>
                      <a:r>
                        <a:rPr lang="zh-CN" altLang="en-US" sz="1600" kern="100" dirty="0">
                          <a:effectLst/>
                          <a:latin typeface="微软雅黑" panose="020B0503020204020204" pitchFamily="34" charset="-122"/>
                          <a:ea typeface="微软雅黑" panose="020B0503020204020204" pitchFamily="34" charset="-122"/>
                        </a:rPr>
                        <a:t>、</a:t>
                      </a:r>
                      <a:r>
                        <a:rPr lang="zh-CN" altLang="zh-CN" sz="1600" kern="100" dirty="0">
                          <a:effectLst/>
                          <a:latin typeface="微软雅黑" panose="020B0503020204020204" pitchFamily="34" charset="-122"/>
                          <a:ea typeface="微软雅黑" panose="020B0503020204020204" pitchFamily="34" charset="-122"/>
                        </a:rPr>
                        <a:t>嗜酸乳杆菌</a:t>
                      </a:r>
                      <a:r>
                        <a:rPr lang="zh-CN" altLang="en-US" sz="1600" kern="100" dirty="0">
                          <a:effectLst/>
                          <a:latin typeface="微软雅黑" panose="020B0503020204020204" pitchFamily="34" charset="-122"/>
                          <a:ea typeface="微软雅黑" panose="020B0503020204020204" pitchFamily="34" charset="-122"/>
                        </a:rPr>
                        <a:t>、</a:t>
                      </a:r>
                      <a:r>
                        <a:rPr lang="zh-CN" altLang="zh-CN" sz="1600" kern="100" dirty="0">
                          <a:effectLst/>
                          <a:latin typeface="微软雅黑" panose="020B0503020204020204" pitchFamily="34" charset="-122"/>
                          <a:ea typeface="微软雅黑" panose="020B0503020204020204" pitchFamily="34" charset="-122"/>
                        </a:rPr>
                        <a:t>粪肠球菌</a:t>
                      </a:r>
                      <a:r>
                        <a:rPr lang="zh-CN" altLang="en-US" sz="1600" kern="100" dirty="0">
                          <a:effectLst/>
                          <a:latin typeface="微软雅黑" panose="020B0503020204020204" pitchFamily="34" charset="-122"/>
                          <a:ea typeface="微软雅黑" panose="020B0503020204020204" pitchFamily="34" charset="-122"/>
                        </a:rPr>
                        <a:t>、蜡样芽孢杆菌</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dirty="0" smtClean="0">
                          <a:latin typeface="微软雅黑" panose="020B0503020204020204" pitchFamily="34" charset="-122"/>
                          <a:ea typeface="微软雅黑" panose="020B0503020204020204" pitchFamily="34" charset="-122"/>
                        </a:rPr>
                        <a:t>每日</a:t>
                      </a:r>
                      <a:r>
                        <a:rPr lang="en-US" altLang="zh-CN" sz="1600" dirty="0" smtClean="0">
                          <a:latin typeface="微软雅黑" panose="020B0503020204020204" pitchFamily="34" charset="-122"/>
                          <a:ea typeface="微软雅黑" panose="020B0503020204020204" pitchFamily="34" charset="-122"/>
                        </a:rPr>
                        <a:t>3</a:t>
                      </a:r>
                      <a:r>
                        <a:rPr lang="zh-CN" altLang="en-US" sz="1600" dirty="0" smtClean="0">
                          <a:latin typeface="微软雅黑" panose="020B0503020204020204" pitchFamily="34" charset="-122"/>
                          <a:ea typeface="微软雅黑" panose="020B0503020204020204" pitchFamily="34" charset="-122"/>
                        </a:rPr>
                        <a:t>次，每次</a:t>
                      </a:r>
                      <a:r>
                        <a:rPr lang="en-US" altLang="zh-CN" sz="1600" dirty="0" smtClean="0">
                          <a:latin typeface="微软雅黑" panose="020B0503020204020204" pitchFamily="34" charset="-122"/>
                          <a:ea typeface="微软雅黑" panose="020B0503020204020204" pitchFamily="34" charset="-122"/>
                        </a:rPr>
                        <a:t>3</a:t>
                      </a:r>
                      <a:r>
                        <a:rPr lang="zh-CN" altLang="en-US" sz="1600" dirty="0" smtClean="0">
                          <a:latin typeface="微软雅黑" panose="020B0503020204020204" pitchFamily="34" charset="-122"/>
                          <a:ea typeface="微软雅黑" panose="020B0503020204020204" pitchFamily="34" charset="-122"/>
                        </a:rPr>
                        <a:t>片。重症可加倍，餐后服。</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600" kern="100" dirty="0">
                          <a:effectLst/>
                          <a:latin typeface="微软雅黑" panose="020B0503020204020204" pitchFamily="34" charset="-122"/>
                          <a:ea typeface="微软雅黑" panose="020B0503020204020204" pitchFamily="34" charset="-122"/>
                        </a:rPr>
                        <a:t>2-8℃</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1600" dirty="0">
                          <a:latin typeface="微软雅黑" panose="020B0503020204020204" pitchFamily="34" charset="-122"/>
                          <a:ea typeface="微软雅黑" panose="020B0503020204020204" pitchFamily="34" charset="-122"/>
                        </a:rPr>
                        <a:t>抗菌药可对活菌有抑制作用。铋剂、鞣酸、药用炭等能抑制、吸附或杀灭活菌，应错时分开服用。</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r>
              <a:tr h="1071570">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双歧杆菌三联活菌胶囊</a:t>
                      </a:r>
                      <a:r>
                        <a:rPr lang="zh-CN" altLang="en-US" sz="1600" kern="100" dirty="0">
                          <a:effectLst/>
                          <a:latin typeface="微软雅黑" panose="020B0503020204020204" pitchFamily="34" charset="-122"/>
                          <a:ea typeface="微软雅黑" panose="020B0503020204020204" pitchFamily="34" charset="-122"/>
                        </a:rPr>
                        <a:t>（培菲康）</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长型双歧杆菌</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zh-CN" sz="1600" kern="100" dirty="0">
                          <a:effectLst/>
                          <a:latin typeface="微软雅黑" panose="020B0503020204020204" pitchFamily="34" charset="-122"/>
                          <a:ea typeface="微软雅黑" panose="020B0503020204020204" pitchFamily="34" charset="-122"/>
                        </a:rPr>
                        <a:t>嗜酸乳杆菌</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zh-CN" sz="1600" kern="100" dirty="0">
                          <a:effectLst/>
                          <a:latin typeface="微软雅黑" panose="020B0503020204020204" pitchFamily="34" charset="-122"/>
                          <a:ea typeface="微软雅黑" panose="020B0503020204020204" pitchFamily="34" charset="-122"/>
                        </a:rPr>
                        <a:t>粪肠球菌</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altLang="en-US" sz="1600" kern="100" dirty="0" smtClean="0">
                          <a:effectLst/>
                          <a:latin typeface="微软雅黑" panose="020B0503020204020204" pitchFamily="34" charset="-122"/>
                          <a:ea typeface="微软雅黑" panose="020B0503020204020204" pitchFamily="34" charset="-122"/>
                        </a:rPr>
                        <a:t>每日</a:t>
                      </a:r>
                      <a:r>
                        <a:rPr lang="en-US" altLang="zh-CN" sz="1600" kern="100" dirty="0" smtClean="0">
                          <a:effectLst/>
                          <a:latin typeface="微软雅黑" panose="020B0503020204020204" pitchFamily="34" charset="-122"/>
                          <a:ea typeface="微软雅黑" panose="020B0503020204020204" pitchFamily="34" charset="-122"/>
                        </a:rPr>
                        <a:t>2</a:t>
                      </a:r>
                      <a:r>
                        <a:rPr lang="zh-CN" altLang="en-US" sz="1600" kern="100" dirty="0" smtClean="0">
                          <a:effectLst/>
                          <a:latin typeface="微软雅黑" panose="020B0503020204020204" pitchFamily="34" charset="-122"/>
                          <a:ea typeface="微软雅黑" panose="020B0503020204020204" pitchFamily="34" charset="-122"/>
                        </a:rPr>
                        <a:t>次，每次</a:t>
                      </a:r>
                      <a:r>
                        <a:rPr lang="en-US" altLang="zh-CN" sz="1600" kern="100" dirty="0" smtClean="0">
                          <a:effectLst/>
                          <a:latin typeface="微软雅黑" panose="020B0503020204020204" pitchFamily="34" charset="-122"/>
                          <a:ea typeface="微软雅黑" panose="020B0503020204020204" pitchFamily="34" charset="-122"/>
                        </a:rPr>
                        <a:t>2-4</a:t>
                      </a:r>
                      <a:r>
                        <a:rPr lang="zh-CN" altLang="en-US" sz="1600" kern="100" dirty="0" smtClean="0">
                          <a:effectLst/>
                          <a:latin typeface="微软雅黑" panose="020B0503020204020204" pitchFamily="34" charset="-122"/>
                          <a:ea typeface="微软雅黑" panose="020B0503020204020204" pitchFamily="34" charset="-122"/>
                        </a:rPr>
                        <a:t>粒，重症加倍，饭后服。</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en-US" sz="1600" kern="100" dirty="0">
                          <a:effectLst/>
                          <a:latin typeface="微软雅黑" panose="020B0503020204020204" pitchFamily="34" charset="-122"/>
                          <a:ea typeface="微软雅黑" panose="020B0503020204020204" pitchFamily="34" charset="-122"/>
                        </a:rPr>
                        <a:t>2</a:t>
                      </a:r>
                      <a:r>
                        <a:rPr lang="en-US" altLang="zh-CN" sz="1600" kern="100" dirty="0">
                          <a:effectLst/>
                          <a:latin typeface="微软雅黑" panose="020B0503020204020204" pitchFamily="34" charset="-122"/>
                          <a:ea typeface="微软雅黑" panose="020B0503020204020204" pitchFamily="34" charset="-122"/>
                        </a:rPr>
                        <a:t>-</a:t>
                      </a:r>
                      <a:r>
                        <a:rPr lang="en-US" sz="1600" kern="100" dirty="0">
                          <a:effectLst/>
                          <a:latin typeface="微软雅黑" panose="020B0503020204020204" pitchFamily="34" charset="-122"/>
                          <a:ea typeface="微软雅黑" panose="020B0503020204020204" pitchFamily="34" charset="-122"/>
                        </a:rPr>
                        <a:t>8℃</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r>
                        <a:rPr lang="zh-CN" altLang="en-US" sz="1600" dirty="0">
                          <a:latin typeface="微软雅黑" panose="020B0503020204020204" pitchFamily="34" charset="-122"/>
                          <a:ea typeface="微软雅黑" panose="020B0503020204020204" pitchFamily="34" charset="-122"/>
                        </a:rPr>
                        <a:t>同上</a:t>
                      </a:r>
                      <a:endParaRPr lang="zh-CN" altLang="en-US" sz="1600" dirty="0">
                        <a:latin typeface="微软雅黑" panose="020B0503020204020204" pitchFamily="34" charset="-122"/>
                        <a:ea typeface="微软雅黑" panose="020B0503020204020204" pitchFamily="34" charset="-122"/>
                      </a:endParaRPr>
                    </a:p>
                  </a:txBody>
                  <a:tcPr>
                    <a:noFill/>
                  </a:tcPr>
                </a:tc>
              </a:tr>
              <a:tr h="953482">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枯草杆菌二联活菌胶囊</a:t>
                      </a:r>
                      <a:r>
                        <a:rPr lang="zh-CN" altLang="en-US" sz="1600" kern="100" dirty="0">
                          <a:effectLst/>
                          <a:latin typeface="微软雅黑" panose="020B0503020204020204" pitchFamily="34" charset="-122"/>
                          <a:ea typeface="微软雅黑" panose="020B0503020204020204" pitchFamily="34" charset="-122"/>
                        </a:rPr>
                        <a:t>（美常安）</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屎肠球菌</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zh-CN" sz="1600" kern="100" dirty="0">
                          <a:effectLst/>
                          <a:latin typeface="微软雅黑" panose="020B0503020204020204" pitchFamily="34" charset="-122"/>
                          <a:ea typeface="微软雅黑" panose="020B0503020204020204" pitchFamily="34" charset="-122"/>
                        </a:rPr>
                        <a:t>枯草杆菌</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altLang="en-US" sz="1600" kern="100" dirty="0" smtClean="0">
                          <a:effectLst/>
                          <a:latin typeface="微软雅黑" panose="020B0503020204020204" pitchFamily="34" charset="-122"/>
                          <a:ea typeface="微软雅黑" panose="020B0503020204020204" pitchFamily="34" charset="-122"/>
                        </a:rPr>
                        <a:t>每日</a:t>
                      </a:r>
                      <a:r>
                        <a:rPr lang="en-US" altLang="zh-CN" sz="1600" kern="100" dirty="0" smtClean="0">
                          <a:effectLst/>
                          <a:latin typeface="微软雅黑" panose="020B0503020204020204" pitchFamily="34" charset="-122"/>
                          <a:ea typeface="微软雅黑" panose="020B0503020204020204" pitchFamily="34" charset="-122"/>
                        </a:rPr>
                        <a:t>2-3</a:t>
                      </a:r>
                      <a:r>
                        <a:rPr lang="zh-CN" altLang="en-US" sz="1600" kern="100" dirty="0" smtClean="0">
                          <a:effectLst/>
                          <a:latin typeface="微软雅黑" panose="020B0503020204020204" pitchFamily="34" charset="-122"/>
                          <a:ea typeface="微软雅黑" panose="020B0503020204020204" pitchFamily="34" charset="-122"/>
                        </a:rPr>
                        <a:t>次，每次</a:t>
                      </a:r>
                      <a:r>
                        <a:rPr lang="en-US" altLang="zh-CN" sz="1600" kern="100" dirty="0" smtClean="0">
                          <a:effectLst/>
                          <a:latin typeface="微软雅黑" panose="020B0503020204020204" pitchFamily="34" charset="-122"/>
                          <a:ea typeface="微软雅黑" panose="020B0503020204020204" pitchFamily="34" charset="-122"/>
                        </a:rPr>
                        <a:t>1-2</a:t>
                      </a:r>
                      <a:r>
                        <a:rPr lang="zh-CN" altLang="en-US" sz="1600" kern="100" dirty="0" smtClean="0">
                          <a:effectLst/>
                          <a:latin typeface="微软雅黑" panose="020B0503020204020204" pitchFamily="34" charset="-122"/>
                          <a:ea typeface="微软雅黑" panose="020B0503020204020204" pitchFamily="34" charset="-122"/>
                        </a:rPr>
                        <a:t>粒</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en-US" sz="1600" kern="100" dirty="0">
                          <a:effectLst/>
                          <a:latin typeface="微软雅黑" panose="020B0503020204020204" pitchFamily="34" charset="-122"/>
                          <a:ea typeface="微软雅黑" panose="020B0503020204020204" pitchFamily="34" charset="-122"/>
                        </a:rPr>
                        <a:t>10</a:t>
                      </a:r>
                      <a:r>
                        <a:rPr lang="en-US" altLang="zh-CN" sz="1600" kern="100" dirty="0">
                          <a:effectLst/>
                          <a:latin typeface="微软雅黑" panose="020B0503020204020204" pitchFamily="34" charset="-122"/>
                          <a:ea typeface="微软雅黑" panose="020B0503020204020204" pitchFamily="34" charset="-122"/>
                        </a:rPr>
                        <a:t>-</a:t>
                      </a:r>
                      <a:r>
                        <a:rPr lang="en-US" sz="1600" kern="100" dirty="0">
                          <a:effectLst/>
                          <a:latin typeface="微软雅黑" panose="020B0503020204020204" pitchFamily="34" charset="-122"/>
                          <a:ea typeface="微软雅黑" panose="020B0503020204020204" pitchFamily="34" charset="-122"/>
                        </a:rPr>
                        <a:t>30℃</a:t>
                      </a:r>
                      <a:r>
                        <a:rPr lang="zh-CN" sz="1600" kern="100" dirty="0">
                          <a:effectLst/>
                          <a:latin typeface="微软雅黑" panose="020B0503020204020204" pitchFamily="34" charset="-122"/>
                          <a:ea typeface="微软雅黑" panose="020B0503020204020204" pitchFamily="34" charset="-122"/>
                        </a:rPr>
                        <a:t>干燥</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r>
                        <a:rPr lang="zh-CN" altLang="en-US" sz="1600" dirty="0">
                          <a:latin typeface="微软雅黑" panose="020B0503020204020204" pitchFamily="34" charset="-122"/>
                          <a:ea typeface="微软雅黑" panose="020B0503020204020204" pitchFamily="34" charset="-122"/>
                        </a:rPr>
                        <a:t>同上</a:t>
                      </a:r>
                      <a:endParaRPr lang="zh-CN" altLang="en-US" sz="1600" dirty="0">
                        <a:latin typeface="微软雅黑" panose="020B0503020204020204" pitchFamily="34" charset="-122"/>
                        <a:ea typeface="微软雅黑" panose="020B0503020204020204" pitchFamily="34" charset="-122"/>
                      </a:endParaRPr>
                    </a:p>
                  </a:txBody>
                  <a:tcPr>
                    <a:noFill/>
                  </a:tcPr>
                </a:tc>
              </a:tr>
              <a:tr h="652874">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枯草杆菌二联活菌颗粒</a:t>
                      </a:r>
                      <a:r>
                        <a:rPr lang="zh-CN" altLang="en-US" sz="1600" kern="100" dirty="0">
                          <a:effectLst/>
                          <a:latin typeface="微软雅黑" panose="020B0503020204020204" pitchFamily="34" charset="-122"/>
                          <a:ea typeface="微软雅黑" panose="020B0503020204020204" pitchFamily="34" charset="-122"/>
                        </a:rPr>
                        <a:t>（妈咪爱）</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屎肠球菌</a:t>
                      </a:r>
                      <a:endParaRPr lang="zh-CN" sz="1600" kern="100" dirty="0">
                        <a:effectLst/>
                        <a:latin typeface="微软雅黑" panose="020B0503020204020204" pitchFamily="34" charset="-122"/>
                        <a:ea typeface="微软雅黑" panose="020B0503020204020204" pitchFamily="34" charset="-122"/>
                      </a:endParaRPr>
                    </a:p>
                    <a:p>
                      <a:pPr algn="just">
                        <a:spcAft>
                          <a:spcPts val="0"/>
                        </a:spcAft>
                      </a:pPr>
                      <a:r>
                        <a:rPr lang="zh-CN" sz="1600" kern="100" dirty="0">
                          <a:effectLst/>
                          <a:latin typeface="微软雅黑" panose="020B0503020204020204" pitchFamily="34" charset="-122"/>
                          <a:ea typeface="微软雅黑" panose="020B0503020204020204" pitchFamily="34" charset="-122"/>
                        </a:rPr>
                        <a:t>枯草杆菌</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en-US" altLang="zh-CN" sz="1600" kern="100" dirty="0" smtClean="0">
                          <a:effectLst/>
                          <a:latin typeface="微软雅黑" panose="020B0503020204020204" pitchFamily="34" charset="-122"/>
                          <a:ea typeface="微软雅黑" panose="020B0503020204020204" pitchFamily="34" charset="-122"/>
                        </a:rPr>
                        <a:t>2</a:t>
                      </a:r>
                      <a:r>
                        <a:rPr lang="zh-CN" altLang="en-US" sz="1600" kern="100" dirty="0" smtClean="0">
                          <a:effectLst/>
                          <a:latin typeface="微软雅黑" panose="020B0503020204020204" pitchFamily="34" charset="-122"/>
                          <a:ea typeface="微软雅黑" panose="020B0503020204020204" pitchFamily="34" charset="-122"/>
                        </a:rPr>
                        <a:t>岁以下，每日</a:t>
                      </a:r>
                      <a:r>
                        <a:rPr lang="en-US" altLang="zh-CN" sz="1600" kern="100" dirty="0" smtClean="0">
                          <a:effectLst/>
                          <a:latin typeface="微软雅黑" panose="020B0503020204020204" pitchFamily="34" charset="-122"/>
                          <a:ea typeface="微软雅黑" panose="020B0503020204020204" pitchFamily="34" charset="-122"/>
                        </a:rPr>
                        <a:t>1-2</a:t>
                      </a:r>
                      <a:r>
                        <a:rPr lang="zh-CN" altLang="en-US" sz="1600" kern="100" dirty="0" smtClean="0">
                          <a:effectLst/>
                          <a:latin typeface="微软雅黑" panose="020B0503020204020204" pitchFamily="34" charset="-122"/>
                          <a:ea typeface="微软雅黑" panose="020B0503020204020204" pitchFamily="34" charset="-122"/>
                        </a:rPr>
                        <a:t>次，每次</a:t>
                      </a:r>
                      <a:r>
                        <a:rPr lang="en-US" altLang="zh-CN" sz="1600" kern="100" dirty="0" smtClean="0">
                          <a:effectLst/>
                          <a:latin typeface="微软雅黑" panose="020B0503020204020204" pitchFamily="34" charset="-122"/>
                          <a:ea typeface="微软雅黑" panose="020B0503020204020204" pitchFamily="34" charset="-122"/>
                        </a:rPr>
                        <a:t>1</a:t>
                      </a:r>
                      <a:r>
                        <a:rPr lang="zh-CN" altLang="en-US" sz="1600" kern="100" dirty="0" smtClean="0">
                          <a:effectLst/>
                          <a:latin typeface="微软雅黑" panose="020B0503020204020204" pitchFamily="34" charset="-122"/>
                          <a:ea typeface="微软雅黑" panose="020B0503020204020204" pitchFamily="34" charset="-122"/>
                        </a:rPr>
                        <a:t>袋。</a:t>
                      </a:r>
                      <a:r>
                        <a:rPr lang="en-US" altLang="zh-CN" sz="1600" kern="100" dirty="0" smtClean="0">
                          <a:effectLst/>
                          <a:latin typeface="微软雅黑" panose="020B0503020204020204" pitchFamily="34" charset="-122"/>
                          <a:ea typeface="微软雅黑" panose="020B0503020204020204" pitchFamily="34" charset="-122"/>
                        </a:rPr>
                        <a:t>2</a:t>
                      </a:r>
                      <a:r>
                        <a:rPr lang="zh-CN" altLang="en-US" sz="1600" kern="100" dirty="0" smtClean="0">
                          <a:effectLst/>
                          <a:latin typeface="微软雅黑" panose="020B0503020204020204" pitchFamily="34" charset="-122"/>
                          <a:ea typeface="微软雅黑" panose="020B0503020204020204" pitchFamily="34" charset="-122"/>
                        </a:rPr>
                        <a:t>岁以上，每日</a:t>
                      </a:r>
                      <a:r>
                        <a:rPr lang="en-US" altLang="zh-CN" sz="1600" kern="100" dirty="0" smtClean="0">
                          <a:effectLst/>
                          <a:latin typeface="微软雅黑" panose="020B0503020204020204" pitchFamily="34" charset="-122"/>
                          <a:ea typeface="微软雅黑" panose="020B0503020204020204" pitchFamily="34" charset="-122"/>
                        </a:rPr>
                        <a:t>1-2</a:t>
                      </a:r>
                      <a:r>
                        <a:rPr lang="zh-CN" altLang="en-US" sz="1600" kern="100" dirty="0" smtClean="0">
                          <a:effectLst/>
                          <a:latin typeface="微软雅黑" panose="020B0503020204020204" pitchFamily="34" charset="-122"/>
                          <a:ea typeface="微软雅黑" panose="020B0503020204020204" pitchFamily="34" charset="-122"/>
                        </a:rPr>
                        <a:t>次，每次</a:t>
                      </a:r>
                      <a:r>
                        <a:rPr lang="en-US" altLang="zh-CN" sz="1600" kern="100" dirty="0" smtClean="0">
                          <a:effectLst/>
                          <a:latin typeface="微软雅黑" panose="020B0503020204020204" pitchFamily="34" charset="-122"/>
                          <a:ea typeface="微软雅黑" panose="020B0503020204020204" pitchFamily="34" charset="-122"/>
                        </a:rPr>
                        <a:t>1-2</a:t>
                      </a:r>
                      <a:r>
                        <a:rPr lang="zh-CN" altLang="en-US" sz="1600" kern="100" dirty="0" smtClean="0">
                          <a:effectLst/>
                          <a:latin typeface="微软雅黑" panose="020B0503020204020204" pitchFamily="34" charset="-122"/>
                          <a:ea typeface="微软雅黑" panose="020B0503020204020204" pitchFamily="34" charset="-122"/>
                        </a:rPr>
                        <a:t>袋</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altLang="zh-CN" sz="1600" kern="100" dirty="0">
                          <a:effectLst/>
                          <a:latin typeface="微软雅黑" panose="020B0503020204020204" pitchFamily="34" charset="-122"/>
                          <a:ea typeface="微软雅黑" panose="020B0503020204020204" pitchFamily="34" charset="-122"/>
                        </a:rPr>
                        <a:t>≤</a:t>
                      </a:r>
                      <a:r>
                        <a:rPr lang="en-US" altLang="zh-CN" sz="1600" kern="100" dirty="0">
                          <a:effectLst/>
                          <a:latin typeface="微软雅黑" panose="020B0503020204020204" pitchFamily="34" charset="-122"/>
                          <a:ea typeface="微软雅黑" panose="020B0503020204020204" pitchFamily="34" charset="-122"/>
                        </a:rPr>
                        <a:t>25℃</a:t>
                      </a:r>
                      <a:r>
                        <a:rPr lang="zh-CN" altLang="en-US" sz="1600" kern="100" dirty="0">
                          <a:effectLst/>
                          <a:latin typeface="微软雅黑" panose="020B0503020204020204" pitchFamily="34" charset="-122"/>
                          <a:ea typeface="微软雅黑" panose="020B0503020204020204" pitchFamily="34" charset="-122"/>
                        </a:rPr>
                        <a:t>避光干燥处</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r>
                        <a:rPr lang="zh-CN" altLang="en-US" sz="1600" dirty="0">
                          <a:latin typeface="微软雅黑" panose="020B0503020204020204" pitchFamily="34" charset="-122"/>
                          <a:ea typeface="微软雅黑" panose="020B0503020204020204" pitchFamily="34" charset="-122"/>
                        </a:rPr>
                        <a:t>同上，直接服用时应注意避免呛咳，不满</a:t>
                      </a:r>
                      <a:r>
                        <a:rPr lang="en-US" altLang="zh-CN" sz="1600" dirty="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岁的婴幼儿不宜直接服用。</a:t>
                      </a:r>
                      <a:endParaRPr lang="zh-CN" altLang="en-US" sz="16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755576" y="0"/>
            <a:ext cx="6985000" cy="598487"/>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微生态药物</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285720" y="1071546"/>
          <a:ext cx="8429684" cy="4572032"/>
        </p:xfrm>
        <a:graphic>
          <a:graphicData uri="http://schemas.openxmlformats.org/drawingml/2006/table">
            <a:tbl>
              <a:tblPr firstRow="1" bandRow="1">
                <a:tableStyleId>{5C22544A-7EE6-4342-B048-85BDC9FD1C3A}</a:tableStyleId>
              </a:tblPr>
              <a:tblGrid>
                <a:gridCol w="1570494"/>
                <a:gridCol w="1192175"/>
                <a:gridCol w="1983455"/>
                <a:gridCol w="991727"/>
                <a:gridCol w="2691833"/>
              </a:tblGrid>
              <a:tr h="759364">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通用名</a:t>
                      </a:r>
                      <a:endParaRPr lang="zh-CN" sz="2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成分</a:t>
                      </a:r>
                      <a:endParaRPr lang="zh-CN" sz="2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smtClean="0">
                          <a:solidFill>
                            <a:schemeClr val="tx1"/>
                          </a:solidFill>
                          <a:effectLst/>
                          <a:latin typeface="微软雅黑" panose="020B0503020204020204" pitchFamily="34" charset="-122"/>
                          <a:ea typeface="微软雅黑" panose="020B0503020204020204" pitchFamily="34" charset="-122"/>
                        </a:rPr>
                        <a:t>用法用量</a:t>
                      </a:r>
                      <a:endParaRPr lang="zh-CN" altLang="en-US" sz="2400" kern="100" dirty="0" smtClean="0">
                        <a:solidFill>
                          <a:schemeClr val="tx1"/>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保存条件</a:t>
                      </a:r>
                      <a:endParaRPr lang="zh-CN" sz="2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a:solidFill>
                            <a:schemeClr val="tx1"/>
                          </a:solidFill>
                          <a:effectLst/>
                          <a:latin typeface="微软雅黑" panose="020B0503020204020204" pitchFamily="34" charset="-122"/>
                          <a:ea typeface="微软雅黑" panose="020B0503020204020204" pitchFamily="34" charset="-122"/>
                        </a:rPr>
                        <a:t>注意事项</a:t>
                      </a:r>
                      <a:endParaRPr lang="zh-CN" altLang="en-US" sz="2400" kern="1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lnB w="12700" cmpd="sng">
                      <a:solidFill>
                        <a:schemeClr val="tx1"/>
                      </a:solidFill>
                      <a:prstDash val="solid"/>
                    </a:lnB>
                    <a:noFill/>
                  </a:tcPr>
                </a:tc>
              </a:tr>
              <a:tr h="1107407">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地衣芽孢杆菌胶囊</a:t>
                      </a:r>
                      <a:r>
                        <a:rPr lang="zh-CN" altLang="en-US" sz="1600" kern="100" dirty="0">
                          <a:effectLst/>
                          <a:latin typeface="微软雅黑" panose="020B0503020204020204" pitchFamily="34" charset="-122"/>
                          <a:ea typeface="微软雅黑" panose="020B0503020204020204" pitchFamily="34" charset="-122"/>
                        </a:rPr>
                        <a:t>（整肠生）</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noFill/>
                  </a:tcPr>
                </a:tc>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地衣芽胞杆菌活菌</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noFill/>
                  </a:tcPr>
                </a:tc>
                <a:tc>
                  <a:txBody>
                    <a:bodyPr/>
                    <a:lstStyle/>
                    <a:p>
                      <a:pPr algn="just">
                        <a:spcAft>
                          <a:spcPts val="0"/>
                        </a:spcAft>
                      </a:pPr>
                      <a:r>
                        <a:rPr lang="zh-CN" altLang="en-US" sz="1600" kern="100" dirty="0" smtClean="0">
                          <a:effectLst/>
                          <a:latin typeface="微软雅黑" panose="020B0503020204020204" pitchFamily="34" charset="-122"/>
                          <a:ea typeface="微软雅黑" panose="020B0503020204020204" pitchFamily="34" charset="-122"/>
                        </a:rPr>
                        <a:t>成人，一次</a:t>
                      </a:r>
                      <a:r>
                        <a:rPr lang="en-US" altLang="zh-CN" sz="1600" kern="100" dirty="0" smtClean="0">
                          <a:effectLst/>
                          <a:latin typeface="微软雅黑" panose="020B0503020204020204" pitchFamily="34" charset="-122"/>
                          <a:ea typeface="微软雅黑" panose="020B0503020204020204" pitchFamily="34" charset="-122"/>
                        </a:rPr>
                        <a:t>2</a:t>
                      </a:r>
                      <a:r>
                        <a:rPr lang="zh-CN" altLang="en-US" sz="1600" kern="100" dirty="0" smtClean="0">
                          <a:effectLst/>
                          <a:latin typeface="微软雅黑" panose="020B0503020204020204" pitchFamily="34" charset="-122"/>
                          <a:ea typeface="微软雅黑" panose="020B0503020204020204" pitchFamily="34" charset="-122"/>
                        </a:rPr>
                        <a:t>粒，儿童，一次</a:t>
                      </a:r>
                      <a:r>
                        <a:rPr lang="en-US" altLang="zh-CN" sz="1600" kern="100" dirty="0" smtClean="0">
                          <a:effectLst/>
                          <a:latin typeface="微软雅黑" panose="020B0503020204020204" pitchFamily="34" charset="-122"/>
                          <a:ea typeface="微软雅黑" panose="020B0503020204020204" pitchFamily="34" charset="-122"/>
                        </a:rPr>
                        <a:t>1</a:t>
                      </a:r>
                      <a:r>
                        <a:rPr lang="zh-CN" altLang="en-US" sz="1600" kern="100" dirty="0" smtClean="0">
                          <a:effectLst/>
                          <a:latin typeface="微软雅黑" panose="020B0503020204020204" pitchFamily="34" charset="-122"/>
                          <a:ea typeface="微软雅黑" panose="020B0503020204020204" pitchFamily="34" charset="-122"/>
                        </a:rPr>
                        <a:t>粒。每日</a:t>
                      </a:r>
                      <a:r>
                        <a:rPr lang="en-US" altLang="zh-CN" sz="1600" kern="100" dirty="0" smtClean="0">
                          <a:effectLst/>
                          <a:latin typeface="微软雅黑" panose="020B0503020204020204" pitchFamily="34" charset="-122"/>
                          <a:ea typeface="微软雅黑" panose="020B0503020204020204" pitchFamily="34" charset="-122"/>
                        </a:rPr>
                        <a:t>3</a:t>
                      </a:r>
                      <a:r>
                        <a:rPr lang="zh-CN" altLang="en-US" sz="1600" kern="100" dirty="0" smtClean="0">
                          <a:effectLst/>
                          <a:latin typeface="微软雅黑" panose="020B0503020204020204" pitchFamily="34" charset="-122"/>
                          <a:ea typeface="微软雅黑" panose="020B0503020204020204" pitchFamily="34" charset="-122"/>
                        </a:rPr>
                        <a:t>次。</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noFill/>
                  </a:tcPr>
                </a:tc>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避光干燥</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noFill/>
                  </a:tcPr>
                </a:tc>
                <a:tc>
                  <a:txBody>
                    <a:bodyPr/>
                    <a:lstStyle/>
                    <a:p>
                      <a:r>
                        <a:rPr lang="zh-CN" altLang="en-US" sz="1600" dirty="0">
                          <a:latin typeface="微软雅黑" panose="020B0503020204020204" pitchFamily="34" charset="-122"/>
                          <a:ea typeface="微软雅黑" panose="020B0503020204020204" pitchFamily="34" charset="-122"/>
                        </a:rPr>
                        <a:t>抗菌药可对活菌有抑制作用。铋剂、鞣酸、药用炭等能抑制、吸附或杀灭活菌，应错时分开服用。</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r>
              <a:tr h="667415">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乳酶生片</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干活肠球菌</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altLang="en-US" sz="1600" kern="100" dirty="0" smtClean="0">
                          <a:effectLst/>
                          <a:latin typeface="微软雅黑" panose="020B0503020204020204" pitchFamily="34" charset="-122"/>
                          <a:ea typeface="微软雅黑" panose="020B0503020204020204" pitchFamily="34" charset="-122"/>
                        </a:rPr>
                        <a:t>每日</a:t>
                      </a:r>
                      <a:r>
                        <a:rPr lang="en-US" altLang="zh-CN" sz="1600" kern="100" dirty="0" smtClean="0">
                          <a:effectLst/>
                          <a:latin typeface="微软雅黑" panose="020B0503020204020204" pitchFamily="34" charset="-122"/>
                          <a:ea typeface="微软雅黑" panose="020B0503020204020204" pitchFamily="34" charset="-122"/>
                        </a:rPr>
                        <a:t>3</a:t>
                      </a:r>
                      <a:r>
                        <a:rPr lang="zh-CN" altLang="en-US" sz="1600" kern="100" dirty="0" smtClean="0">
                          <a:effectLst/>
                          <a:latin typeface="微软雅黑" panose="020B0503020204020204" pitchFamily="34" charset="-122"/>
                          <a:ea typeface="微软雅黑" panose="020B0503020204020204" pitchFamily="34" charset="-122"/>
                        </a:rPr>
                        <a:t>次，每次</a:t>
                      </a:r>
                      <a:r>
                        <a:rPr lang="en-US" altLang="zh-CN" sz="1600" kern="100" dirty="0" smtClean="0">
                          <a:effectLst/>
                          <a:latin typeface="微软雅黑" panose="020B0503020204020204" pitchFamily="34" charset="-122"/>
                          <a:ea typeface="微软雅黑" panose="020B0503020204020204" pitchFamily="34" charset="-122"/>
                        </a:rPr>
                        <a:t>1-3</a:t>
                      </a:r>
                      <a:r>
                        <a:rPr lang="zh-CN" altLang="en-US" sz="1600" kern="100" dirty="0" smtClean="0">
                          <a:effectLst/>
                          <a:latin typeface="微软雅黑" panose="020B0503020204020204" pitchFamily="34" charset="-122"/>
                          <a:ea typeface="微软雅黑" panose="020B0503020204020204" pitchFamily="34" charset="-122"/>
                        </a:rPr>
                        <a:t>片，饭前服</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a:t>
                      </a:r>
                      <a:r>
                        <a:rPr lang="en-US" sz="1600" kern="100" dirty="0">
                          <a:effectLst/>
                          <a:latin typeface="微软雅黑" panose="020B0503020204020204" pitchFamily="34" charset="-122"/>
                          <a:ea typeface="微软雅黑" panose="020B0503020204020204" pitchFamily="34" charset="-122"/>
                        </a:rPr>
                        <a:t>20</a:t>
                      </a:r>
                      <a:r>
                        <a:rPr lang="zh-CN" sz="1600" kern="100" dirty="0">
                          <a:effectLst/>
                          <a:latin typeface="微软雅黑" panose="020B0503020204020204" pitchFamily="34" charset="-122"/>
                          <a:ea typeface="微软雅黑" panose="020B0503020204020204" pitchFamily="34" charset="-122"/>
                        </a:rPr>
                        <a:t>℃</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en-US" sz="1600" kern="100" dirty="0">
                          <a:effectLst/>
                          <a:latin typeface="微软雅黑" panose="020B0503020204020204" pitchFamily="34" charset="-122"/>
                          <a:ea typeface="微软雅黑" panose="020B0503020204020204" pitchFamily="34" charset="-122"/>
                        </a:rPr>
                        <a:t> </a:t>
                      </a:r>
                      <a:r>
                        <a:rPr lang="zh-CN" altLang="en-US" sz="1600" kern="100" dirty="0">
                          <a:effectLst/>
                          <a:latin typeface="微软雅黑" panose="020B0503020204020204" pitchFamily="34" charset="-122"/>
                          <a:ea typeface="微软雅黑" panose="020B0503020204020204" pitchFamily="34" charset="-122"/>
                        </a:rPr>
                        <a:t>同上</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r>
              <a:tr h="1025360">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食母生片</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干酵母菌</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altLang="en-US" sz="1600" kern="100" dirty="0" smtClean="0">
                          <a:effectLst/>
                          <a:latin typeface="微软雅黑" panose="020B0503020204020204" pitchFamily="34" charset="-122"/>
                          <a:ea typeface="微软雅黑" panose="020B0503020204020204" pitchFamily="34" charset="-122"/>
                        </a:rPr>
                        <a:t>成人每次</a:t>
                      </a:r>
                      <a:r>
                        <a:rPr lang="en-US" altLang="zh-CN" sz="1600" kern="100" dirty="0" smtClean="0">
                          <a:effectLst/>
                          <a:latin typeface="微软雅黑" panose="020B0503020204020204" pitchFamily="34" charset="-122"/>
                          <a:ea typeface="微软雅黑" panose="020B0503020204020204" pitchFamily="34" charset="-122"/>
                        </a:rPr>
                        <a:t>3-6</a:t>
                      </a:r>
                      <a:r>
                        <a:rPr lang="zh-CN" altLang="en-US" sz="1600" kern="100" dirty="0" smtClean="0">
                          <a:effectLst/>
                          <a:latin typeface="微软雅黑" panose="020B0503020204020204" pitchFamily="34" charset="-122"/>
                          <a:ea typeface="微软雅黑" panose="020B0503020204020204" pitchFamily="34" charset="-122"/>
                        </a:rPr>
                        <a:t>片，儿童一次</a:t>
                      </a:r>
                      <a:r>
                        <a:rPr lang="en-US" altLang="zh-CN" sz="1600" kern="100" dirty="0" smtClean="0">
                          <a:effectLst/>
                          <a:latin typeface="微软雅黑" panose="020B0503020204020204" pitchFamily="34" charset="-122"/>
                          <a:ea typeface="微软雅黑" panose="020B0503020204020204" pitchFamily="34" charset="-122"/>
                        </a:rPr>
                        <a:t>1-3</a:t>
                      </a:r>
                      <a:r>
                        <a:rPr lang="zh-CN" altLang="en-US" sz="1600" kern="100" dirty="0" smtClean="0">
                          <a:effectLst/>
                          <a:latin typeface="微软雅黑" panose="020B0503020204020204" pitchFamily="34" charset="-122"/>
                          <a:ea typeface="微软雅黑" panose="020B0503020204020204" pitchFamily="34" charset="-122"/>
                        </a:rPr>
                        <a:t>片，每日</a:t>
                      </a:r>
                      <a:r>
                        <a:rPr lang="en-US" altLang="zh-CN" sz="1600" kern="100" dirty="0" smtClean="0">
                          <a:effectLst/>
                          <a:latin typeface="微软雅黑" panose="020B0503020204020204" pitchFamily="34" charset="-122"/>
                          <a:ea typeface="微软雅黑" panose="020B0503020204020204" pitchFamily="34" charset="-122"/>
                        </a:rPr>
                        <a:t>3</a:t>
                      </a:r>
                      <a:r>
                        <a:rPr lang="zh-CN" altLang="en-US" sz="1600" kern="100" dirty="0" smtClean="0">
                          <a:effectLst/>
                          <a:latin typeface="微软雅黑" panose="020B0503020204020204" pitchFamily="34" charset="-122"/>
                          <a:ea typeface="微软雅黑" panose="020B0503020204020204" pitchFamily="34" charset="-122"/>
                        </a:rPr>
                        <a:t>次，饭后嚼服</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smtClean="0">
                          <a:effectLst/>
                          <a:latin typeface="微软雅黑" panose="020B0503020204020204" pitchFamily="34" charset="-122"/>
                          <a:ea typeface="微软雅黑" panose="020B0503020204020204" pitchFamily="34" charset="-122"/>
                        </a:rPr>
                        <a:t>密闭</a:t>
                      </a:r>
                      <a:r>
                        <a:rPr lang="zh-CN" sz="1600" kern="100" dirty="0">
                          <a:effectLst/>
                          <a:latin typeface="微软雅黑" panose="020B0503020204020204" pitchFamily="34" charset="-122"/>
                          <a:ea typeface="微软雅黑" panose="020B0503020204020204" pitchFamily="34" charset="-122"/>
                        </a:rPr>
                        <a:t>干燥</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altLang="en-US" sz="1600" kern="100" dirty="0">
                          <a:effectLst/>
                          <a:latin typeface="微软雅黑" panose="020B0503020204020204" pitchFamily="34" charset="-122"/>
                          <a:ea typeface="微软雅黑" panose="020B0503020204020204" pitchFamily="34" charset="-122"/>
                        </a:rPr>
                        <a:t>要</a:t>
                      </a:r>
                      <a:r>
                        <a:rPr lang="zh-CN" sz="1600" kern="100" dirty="0">
                          <a:effectLst/>
                          <a:latin typeface="微软雅黑" panose="020B0503020204020204" pitchFamily="34" charset="-122"/>
                          <a:ea typeface="微软雅黑" panose="020B0503020204020204" pitchFamily="34" charset="-122"/>
                        </a:rPr>
                        <a:t>嚼服</a:t>
                      </a:r>
                      <a:r>
                        <a:rPr lang="zh-CN" altLang="en-US" sz="1600" kern="100" dirty="0">
                          <a:effectLst/>
                          <a:latin typeface="微软雅黑" panose="020B0503020204020204" pitchFamily="34" charset="-122"/>
                          <a:ea typeface="微软雅黑" panose="020B0503020204020204" pitchFamily="34" charset="-122"/>
                        </a:rPr>
                        <a:t>、</a:t>
                      </a:r>
                      <a:r>
                        <a:rPr lang="zh-CN" sz="1600" kern="100" dirty="0">
                          <a:effectLst/>
                          <a:latin typeface="微软雅黑" panose="020B0503020204020204" pitchFamily="34" charset="-122"/>
                          <a:ea typeface="微软雅黑" panose="020B0503020204020204" pitchFamily="34" charset="-122"/>
                        </a:rPr>
                        <a:t>过量</a:t>
                      </a:r>
                      <a:r>
                        <a:rPr lang="zh-CN" altLang="en-US" sz="1600" kern="100" dirty="0">
                          <a:effectLst/>
                          <a:latin typeface="微软雅黑" panose="020B0503020204020204" pitchFamily="34" charset="-122"/>
                          <a:ea typeface="微软雅黑" panose="020B0503020204020204" pitchFamily="34" charset="-122"/>
                        </a:rPr>
                        <a:t>可致</a:t>
                      </a:r>
                      <a:r>
                        <a:rPr lang="zh-CN" sz="1600" kern="100" dirty="0">
                          <a:effectLst/>
                          <a:latin typeface="微软雅黑" panose="020B0503020204020204" pitchFamily="34" charset="-122"/>
                          <a:ea typeface="微软雅黑" panose="020B0503020204020204" pitchFamily="34" charset="-122"/>
                        </a:rPr>
                        <a:t>腹泻</a:t>
                      </a:r>
                      <a:r>
                        <a:rPr lang="zh-CN" altLang="en-US" sz="1600" kern="100" dirty="0">
                          <a:effectLst/>
                          <a:latin typeface="微软雅黑" panose="020B0503020204020204" pitchFamily="34" charset="-122"/>
                          <a:ea typeface="微软雅黑" panose="020B0503020204020204" pitchFamily="34" charset="-122"/>
                        </a:rPr>
                        <a:t>。</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r>
              <a:tr h="1012486">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乳酸菌素片</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乳酸菌素（乳酸菌的发酵代谢产物）</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altLang="en-US" sz="1600" kern="100" dirty="0" smtClean="0">
                          <a:effectLst/>
                          <a:latin typeface="微软雅黑" panose="020B0503020204020204" pitchFamily="34" charset="-122"/>
                          <a:ea typeface="微软雅黑" panose="020B0503020204020204" pitchFamily="34" charset="-122"/>
                        </a:rPr>
                        <a:t>成人每次</a:t>
                      </a:r>
                      <a:r>
                        <a:rPr lang="en-US" altLang="zh-CN" sz="1600" kern="100" dirty="0" smtClean="0">
                          <a:effectLst/>
                          <a:latin typeface="微软雅黑" panose="020B0503020204020204" pitchFamily="34" charset="-122"/>
                          <a:ea typeface="微软雅黑" panose="020B0503020204020204" pitchFamily="34" charset="-122"/>
                        </a:rPr>
                        <a:t>3-6</a:t>
                      </a:r>
                      <a:r>
                        <a:rPr lang="zh-CN" altLang="en-US" sz="1600" kern="100" dirty="0" smtClean="0">
                          <a:effectLst/>
                          <a:latin typeface="微软雅黑" panose="020B0503020204020204" pitchFamily="34" charset="-122"/>
                          <a:ea typeface="微软雅黑" panose="020B0503020204020204" pitchFamily="34" charset="-122"/>
                        </a:rPr>
                        <a:t>片，儿童每次</a:t>
                      </a:r>
                      <a:r>
                        <a:rPr lang="en-US" altLang="zh-CN" sz="1600" kern="100" dirty="0" smtClean="0">
                          <a:effectLst/>
                          <a:latin typeface="微软雅黑" panose="020B0503020204020204" pitchFamily="34" charset="-122"/>
                          <a:ea typeface="微软雅黑" panose="020B0503020204020204" pitchFamily="34" charset="-122"/>
                        </a:rPr>
                        <a:t>1-2</a:t>
                      </a:r>
                      <a:r>
                        <a:rPr lang="zh-CN" altLang="en-US" sz="1600" kern="100" dirty="0" smtClean="0">
                          <a:effectLst/>
                          <a:latin typeface="微软雅黑" panose="020B0503020204020204" pitchFamily="34" charset="-122"/>
                          <a:ea typeface="微软雅黑" panose="020B0503020204020204" pitchFamily="34" charset="-122"/>
                        </a:rPr>
                        <a:t>片，每日</a:t>
                      </a:r>
                      <a:r>
                        <a:rPr lang="en-US" altLang="zh-CN" sz="1600" kern="100" dirty="0" smtClean="0">
                          <a:effectLst/>
                          <a:latin typeface="微软雅黑" panose="020B0503020204020204" pitchFamily="34" charset="-122"/>
                          <a:ea typeface="微软雅黑" panose="020B0503020204020204" pitchFamily="34" charset="-122"/>
                        </a:rPr>
                        <a:t>3</a:t>
                      </a:r>
                      <a:r>
                        <a:rPr lang="zh-CN" altLang="en-US" sz="1600" kern="100" dirty="0" smtClean="0">
                          <a:effectLst/>
                          <a:latin typeface="微软雅黑" panose="020B0503020204020204" pitchFamily="34" charset="-122"/>
                          <a:ea typeface="微软雅黑" panose="020B0503020204020204" pitchFamily="34" charset="-122"/>
                        </a:rPr>
                        <a:t>次。</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凉暗处</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altLang="en-US" sz="1600" kern="100" dirty="0">
                          <a:effectLst/>
                          <a:latin typeface="微软雅黑" panose="020B0503020204020204" pitchFamily="34" charset="-122"/>
                          <a:ea typeface="微软雅黑" panose="020B0503020204020204" pitchFamily="34" charset="-122"/>
                        </a:rPr>
                        <a:t>要</a:t>
                      </a:r>
                      <a:r>
                        <a:rPr lang="zh-CN" sz="1600" kern="100" dirty="0">
                          <a:effectLst/>
                          <a:latin typeface="微软雅黑" panose="020B0503020204020204" pitchFamily="34" charset="-122"/>
                          <a:ea typeface="微软雅黑" panose="020B0503020204020204" pitchFamily="34" charset="-122"/>
                        </a:rPr>
                        <a:t>嚼服</a:t>
                      </a:r>
                      <a:r>
                        <a:rPr lang="zh-CN" altLang="en-US" sz="1600" kern="100" dirty="0">
                          <a:effectLst/>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铋剂、鞣酸、药用炭等能吸附本药，应不宜合用。</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微生态药物审核要点</a:t>
            </a:r>
            <a:endParaRPr lang="en-US" altLang="zh-CN"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89915" y="1778635"/>
            <a:ext cx="7822565" cy="1938020"/>
          </a:xfrm>
          <a:prstGeom prst="rect">
            <a:avLst/>
          </a:prstGeom>
          <a:noFill/>
        </p:spPr>
        <p:txBody>
          <a:bodyPr wrap="square" rtlCol="0">
            <a:spAutoFit/>
          </a:bodyPr>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sym typeface="+mn-ea"/>
              </a:rPr>
              <a:t>活菌制剂不宜与抗菌药同服</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fontAlgn="auto">
              <a:lnSpc>
                <a:spcPct val="150000"/>
              </a:lnSpc>
              <a:buFont typeface="Arial" panose="020B0604020202020204" pitchFamily="34" charset="0"/>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    双歧杆菌四联活菌、双歧杆菌三联活菌、枯草杆菌二联活菌</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ct val="150000"/>
              </a:lnSpc>
              <a:buFont typeface="Arial" panose="020B0604020202020204" pitchFamily="34" charset="0"/>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    地衣芽孢杆菌、乳酶生均为活菌制剂。</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乳酸菌素：铋剂、鞣酸、药用炭等能吸附本药，不宜合用。</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714348" y="142852"/>
            <a:ext cx="6985000" cy="598487"/>
          </a:xfrm>
        </p:spPr>
        <p:txBody>
          <a:bodyPr>
            <a:noAutofit/>
          </a:bodyPr>
          <a:lstStyle/>
          <a:p>
            <a:r>
              <a:rPr lang="zh-CN" altLang="en-US" sz="3200" b="1" dirty="0" smtClean="0">
                <a:solidFill>
                  <a:schemeClr val="accent1">
                    <a:lumMod val="75000"/>
                  </a:schemeClr>
                </a:solidFill>
                <a:latin typeface="微软雅黑" panose="020B0503020204020204" pitchFamily="34" charset="-122"/>
                <a:ea typeface="微软雅黑" panose="020B0503020204020204" pitchFamily="34" charset="-122"/>
              </a:rPr>
              <a:t>处方审核</a:t>
            </a:r>
            <a:r>
              <a:rPr lang="en-US" altLang="zh-CN" sz="3200" b="1" dirty="0" smtClean="0">
                <a:solidFill>
                  <a:schemeClr val="accent1">
                    <a:lumMod val="75000"/>
                  </a:schemeClr>
                </a:solidFill>
                <a:latin typeface="微软雅黑" panose="020B0503020204020204" pitchFamily="34" charset="-122"/>
                <a:ea typeface="微软雅黑" panose="020B0503020204020204" pitchFamily="34" charset="-122"/>
              </a:rPr>
              <a:t>8</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31746" name="Picture 2"/>
          <p:cNvPicPr>
            <a:picLocks noChangeAspect="1" noChangeArrowheads="1"/>
          </p:cNvPicPr>
          <p:nvPr/>
        </p:nvPicPr>
        <p:blipFill>
          <a:blip r:embed="rId1"/>
          <a:srcRect l="28125" t="26041" r="23828" b="22917"/>
          <a:stretch>
            <a:fillRect/>
          </a:stretch>
        </p:blipFill>
        <p:spPr bwMode="auto">
          <a:xfrm>
            <a:off x="571472" y="1000108"/>
            <a:ext cx="7572428" cy="4357718"/>
          </a:xfrm>
          <a:prstGeom prst="rect">
            <a:avLst/>
          </a:prstGeom>
          <a:noFill/>
          <a:ln w="9525">
            <a:noFill/>
            <a:miter lim="800000"/>
            <a:headEnd/>
            <a:tailEnd/>
          </a:ln>
          <a:effectLst/>
        </p:spPr>
      </p:pic>
      <p:sp>
        <p:nvSpPr>
          <p:cNvPr id="6" name="TextBox 5"/>
          <p:cNvSpPr txBox="1"/>
          <p:nvPr/>
        </p:nvSpPr>
        <p:spPr>
          <a:xfrm>
            <a:off x="857224" y="5500702"/>
            <a:ext cx="7056784" cy="953135"/>
          </a:xfrm>
          <a:prstGeom prst="rect">
            <a:avLst/>
          </a:prstGeom>
          <a:noFill/>
        </p:spPr>
        <p:txBody>
          <a:bodyPr wrap="square" rtlCol="0">
            <a:spAutoFit/>
          </a:bodyP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两药合用，左氧氟沙星可能会减弱双歧杆菌三联活菌的疗效，应间隔</a:t>
            </a: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小时服用。</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消化性溃疡和胃食管反流病药物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solidFill>
                  <a:schemeClr val="bg1">
                    <a:lumMod val="75000"/>
                  </a:schemeClr>
                </a:solidFill>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solidFill>
                  <a:schemeClr val="bg1">
                    <a:lumMod val="75000"/>
                  </a:schemeClr>
                </a:solidFill>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胃酸分泌抑制剂</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质子泵抑制剂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rPr>
              <a:t>-</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solidFill>
                  <a:schemeClr val="bg1">
                    <a:lumMod val="75000"/>
                  </a:schemeClr>
                </a:solidFill>
                <a:latin typeface="微软雅黑" panose="020B0503020204020204" pitchFamily="34" charset="-122"/>
                <a:ea typeface="微软雅黑" panose="020B0503020204020204" pitchFamily="34" charset="-122"/>
              </a:rPr>
              <a:t>微生态药物</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保肝药</a:t>
            </a:r>
            <a:endParaRPr lang="en-US" altLang="zh-CN" b="1"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保肝药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539552" y="1340768"/>
            <a:ext cx="8208912" cy="1800200"/>
          </a:xfrm>
        </p:spPr>
        <p:txBody>
          <a:bodyPr>
            <a:noAutofit/>
          </a:bodyPr>
          <a:lstStyle/>
          <a:p>
            <a:pPr>
              <a:lnSpc>
                <a:spcPct val="100000"/>
              </a:lnSpc>
            </a:pPr>
            <a:r>
              <a:rPr lang="zh-CN" altLang="en-US" sz="2000" b="1" dirty="0">
                <a:solidFill>
                  <a:srgbClr val="C00000"/>
                </a:solidFill>
                <a:latin typeface="微软雅黑" panose="020B0503020204020204" pitchFamily="34" charset="-122"/>
                <a:ea typeface="微软雅黑" panose="020B0503020204020204" pitchFamily="34" charset="-122"/>
              </a:rPr>
              <a:t>保肝药：</a:t>
            </a:r>
            <a:r>
              <a:rPr lang="zh-CN" altLang="en-US" sz="2000" dirty="0">
                <a:latin typeface="微软雅黑" panose="020B0503020204020204" pitchFamily="34" charset="-122"/>
                <a:ea typeface="微软雅黑" panose="020B0503020204020204" pitchFamily="34" charset="-122"/>
              </a:rPr>
              <a:t>改善受损害的肝细胞代谢、促进肝细胞再生、增强肝脏解毒功能，达到改善肝脏病理、改善肝脏功能。</a:t>
            </a:r>
            <a:endParaRPr lang="en-US" altLang="zh-CN" sz="2000" dirty="0">
              <a:latin typeface="微软雅黑" panose="020B0503020204020204" pitchFamily="34" charset="-122"/>
              <a:ea typeface="微软雅黑" panose="020B0503020204020204" pitchFamily="34" charset="-122"/>
            </a:endParaRPr>
          </a:p>
          <a:p>
            <a:pPr>
              <a:lnSpc>
                <a:spcPct val="100000"/>
              </a:lnSpc>
            </a:pPr>
            <a:endParaRPr lang="en-US" altLang="zh-CN" sz="20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387855" y="2407370"/>
            <a:ext cx="8513720" cy="3253878"/>
            <a:chOff x="387855" y="2407370"/>
            <a:chExt cx="8513720" cy="3253878"/>
          </a:xfrm>
        </p:grpSpPr>
        <p:sp>
          <p:nvSpPr>
            <p:cNvPr id="6" name="Oval 6"/>
            <p:cNvSpPr>
              <a:spLocks noChangeArrowheads="1"/>
            </p:cNvSpPr>
            <p:nvPr/>
          </p:nvSpPr>
          <p:spPr bwMode="gray">
            <a:xfrm>
              <a:off x="6915613" y="2407370"/>
              <a:ext cx="1985962" cy="1993900"/>
            </a:xfrm>
            <a:prstGeom prst="ellipse">
              <a:avLst/>
            </a:prstGeom>
            <a:gradFill rotWithShape="1">
              <a:gsLst>
                <a:gs pos="0">
                  <a:schemeClr val="hlink">
                    <a:alpha val="32001"/>
                  </a:schemeClr>
                </a:gs>
                <a:gs pos="100000">
                  <a:schemeClr val="hlink">
                    <a:gamma/>
                    <a:shade val="0"/>
                    <a:invGamma/>
                    <a:alpha val="89999"/>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a:p>
          </p:txBody>
        </p:sp>
        <p:sp>
          <p:nvSpPr>
            <p:cNvPr id="7" name="Oval 8"/>
            <p:cNvSpPr>
              <a:spLocks noChangeArrowheads="1"/>
            </p:cNvSpPr>
            <p:nvPr/>
          </p:nvSpPr>
          <p:spPr bwMode="gray">
            <a:xfrm>
              <a:off x="7074363" y="2547070"/>
              <a:ext cx="1727200" cy="1733550"/>
            </a:xfrm>
            <a:prstGeom prst="ellipse">
              <a:avLst/>
            </a:prstGeom>
            <a:gradFill rotWithShape="1">
              <a:gsLst>
                <a:gs pos="0">
                  <a:schemeClr val="hlink">
                    <a:gamma/>
                    <a:shade val="63529"/>
                    <a:invGamma/>
                  </a:schemeClr>
                </a:gs>
                <a:gs pos="100000">
                  <a:schemeClr val="hlink">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sp>
          <p:nvSpPr>
            <p:cNvPr id="8" name="Oval 11"/>
            <p:cNvSpPr>
              <a:spLocks noChangeArrowheads="1"/>
            </p:cNvSpPr>
            <p:nvPr/>
          </p:nvSpPr>
          <p:spPr bwMode="gray">
            <a:xfrm>
              <a:off x="461962" y="2426553"/>
              <a:ext cx="1985963" cy="1993900"/>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a:p>
          </p:txBody>
        </p:sp>
        <p:sp>
          <p:nvSpPr>
            <p:cNvPr id="9" name="Oval 13"/>
            <p:cNvSpPr>
              <a:spLocks noChangeArrowheads="1"/>
            </p:cNvSpPr>
            <p:nvPr/>
          </p:nvSpPr>
          <p:spPr bwMode="gray">
            <a:xfrm>
              <a:off x="593725" y="2559903"/>
              <a:ext cx="1725612" cy="1733550"/>
            </a:xfrm>
            <a:prstGeom prst="ellipse">
              <a:avLst/>
            </a:prstGeom>
            <a:gradFill rotWithShape="1">
              <a:gsLst>
                <a:gs pos="0">
                  <a:schemeClr val="folHlink">
                    <a:gamma/>
                    <a:shade val="63529"/>
                    <a:invGamma/>
                  </a:schemeClr>
                </a:gs>
                <a:gs pos="100000">
                  <a:schemeClr val="folHlink">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grpSp>
          <p:nvGrpSpPr>
            <p:cNvPr id="10" name="Group 15"/>
            <p:cNvGrpSpPr/>
            <p:nvPr/>
          </p:nvGrpSpPr>
          <p:grpSpPr bwMode="auto">
            <a:xfrm>
              <a:off x="703262" y="2666266"/>
              <a:ext cx="1503363" cy="1511300"/>
              <a:chOff x="4166" y="1706"/>
              <a:chExt cx="1252" cy="1252"/>
            </a:xfrm>
          </p:grpSpPr>
          <p:sp>
            <p:nvSpPr>
              <p:cNvPr id="38" name="Oval 16"/>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39" name="Oval 17"/>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40" name="Oval 18"/>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41" name="Oval 19"/>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11" name="Oval 21"/>
            <p:cNvSpPr>
              <a:spLocks noChangeArrowheads="1"/>
            </p:cNvSpPr>
            <p:nvPr/>
          </p:nvSpPr>
          <p:spPr bwMode="gray">
            <a:xfrm>
              <a:off x="2676994" y="2432050"/>
              <a:ext cx="1985962" cy="1993900"/>
            </a:xfrm>
            <a:prstGeom prst="ellipse">
              <a:avLst/>
            </a:prstGeom>
            <a:gradFill rotWithShape="1">
              <a:gsLst>
                <a:gs pos="0">
                  <a:schemeClr val="accent1">
                    <a:alpha val="32001"/>
                  </a:schemeClr>
                </a:gs>
                <a:gs pos="100000">
                  <a:schemeClr val="accent1">
                    <a:gamma/>
                    <a:shade val="46275"/>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a:p>
          </p:txBody>
        </p:sp>
        <p:sp>
          <p:nvSpPr>
            <p:cNvPr id="12" name="Oval 24"/>
            <p:cNvSpPr>
              <a:spLocks noChangeArrowheads="1"/>
            </p:cNvSpPr>
            <p:nvPr/>
          </p:nvSpPr>
          <p:spPr bwMode="gray">
            <a:xfrm>
              <a:off x="2892894" y="2647950"/>
              <a:ext cx="1554162" cy="1560513"/>
            </a:xfrm>
            <a:prstGeom prst="ellipse">
              <a:avLst/>
            </a:prstGeom>
            <a:solidFill>
              <a:srgbClr val="333333"/>
            </a:soli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grpSp>
          <p:nvGrpSpPr>
            <p:cNvPr id="13" name="Group 25"/>
            <p:cNvGrpSpPr/>
            <p:nvPr/>
          </p:nvGrpSpPr>
          <p:grpSpPr bwMode="auto">
            <a:xfrm>
              <a:off x="2918294" y="2665413"/>
              <a:ext cx="1503362" cy="1511300"/>
              <a:chOff x="4166" y="1706"/>
              <a:chExt cx="1252" cy="1252"/>
            </a:xfrm>
          </p:grpSpPr>
          <p:sp>
            <p:nvSpPr>
              <p:cNvPr id="34" name="Oval 26"/>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35" name="Oval 27"/>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36" name="Oval 28"/>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37" name="Oval 29"/>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grpSp>
          <p:nvGrpSpPr>
            <p:cNvPr id="14" name="Group 30"/>
            <p:cNvGrpSpPr/>
            <p:nvPr/>
          </p:nvGrpSpPr>
          <p:grpSpPr bwMode="auto">
            <a:xfrm>
              <a:off x="7166438" y="2640733"/>
              <a:ext cx="1504950" cy="1511300"/>
              <a:chOff x="4166" y="1706"/>
              <a:chExt cx="1252" cy="1252"/>
            </a:xfrm>
          </p:grpSpPr>
          <p:sp>
            <p:nvSpPr>
              <p:cNvPr id="30" name="Oval 31"/>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31" name="Oval 32"/>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32" name="Oval 33"/>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33" name="Oval 34"/>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15" name="AutoShape 35"/>
            <p:cNvSpPr>
              <a:spLocks noChangeArrowheads="1"/>
            </p:cNvSpPr>
            <p:nvPr/>
          </p:nvSpPr>
          <p:spPr bwMode="gray">
            <a:xfrm>
              <a:off x="387855" y="4889835"/>
              <a:ext cx="1801959" cy="746733"/>
            </a:xfrm>
            <a:prstGeom prst="roundRect">
              <a:avLst>
                <a:gd name="adj" fmla="val 50000"/>
              </a:avLst>
            </a:prstGeom>
            <a:solidFill>
              <a:schemeClr val="bg1"/>
            </a:solidFill>
            <a:ln w="28575" algn="ctr">
              <a:solidFill>
                <a:schemeClr val="tx2"/>
              </a:solidFill>
              <a:round/>
            </a:ln>
            <a:effectLst/>
            <a:extLs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p>
              <a:pPr lvl="0"/>
              <a:r>
                <a:rPr lang="zh-CN" altLang="en-US" sz="1400" dirty="0">
                  <a:latin typeface="微软雅黑" panose="020B0503020204020204" pitchFamily="34" charset="-122"/>
                  <a:ea typeface="微软雅黑" panose="020B0503020204020204" pitchFamily="34" charset="-122"/>
                </a:rPr>
                <a:t>应及时抗病毒治疗</a:t>
              </a:r>
              <a:endParaRPr lang="zh-CN" altLang="en-US" sz="1400" dirty="0"/>
            </a:p>
          </p:txBody>
        </p:sp>
        <p:sp>
          <p:nvSpPr>
            <p:cNvPr id="16" name="AutoShape 36"/>
            <p:cNvSpPr>
              <a:spLocks noChangeArrowheads="1"/>
            </p:cNvSpPr>
            <p:nvPr/>
          </p:nvSpPr>
          <p:spPr bwMode="gray">
            <a:xfrm>
              <a:off x="2398712" y="4921250"/>
              <a:ext cx="2264244" cy="739998"/>
            </a:xfrm>
            <a:prstGeom prst="roundRect">
              <a:avLst>
                <a:gd name="adj" fmla="val 50000"/>
              </a:avLst>
            </a:prstGeom>
            <a:solidFill>
              <a:schemeClr val="bg1"/>
            </a:solidFill>
            <a:ln w="28575" algn="ctr">
              <a:solidFill>
                <a:schemeClr val="tx2"/>
              </a:solidFill>
              <a:round/>
            </a:ln>
            <a:effectLst/>
            <a:extLs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p>
              <a:pPr lvl="0"/>
              <a:r>
                <a:rPr lang="zh-CN" altLang="en-US" sz="1400" dirty="0">
                  <a:latin typeface="微软雅黑" panose="020B0503020204020204" pitchFamily="34" charset="-122"/>
                  <a:ea typeface="微软雅黑" panose="020B0503020204020204" pitchFamily="34" charset="-122"/>
                </a:rPr>
                <a:t>应首先戒酒、停用肝损</a:t>
              </a:r>
              <a:endParaRPr lang="en-US" altLang="zh-CN" sz="1400" dirty="0">
                <a:latin typeface="微软雅黑" panose="020B0503020204020204" pitchFamily="34" charset="-122"/>
                <a:ea typeface="微软雅黑" panose="020B0503020204020204" pitchFamily="34" charset="-122"/>
              </a:endParaRPr>
            </a:p>
            <a:p>
              <a:pPr lvl="0"/>
              <a:r>
                <a:rPr lang="zh-CN" altLang="en-US" sz="1400" dirty="0">
                  <a:latin typeface="微软雅黑" panose="020B0503020204020204" pitchFamily="34" charset="-122"/>
                  <a:ea typeface="微软雅黑" panose="020B0503020204020204" pitchFamily="34" charset="-122"/>
                </a:rPr>
                <a:t>药物、避免接触理化毒物</a:t>
              </a:r>
              <a:endParaRPr lang="zh-CN" altLang="en-US" sz="1400" dirty="0"/>
            </a:p>
          </p:txBody>
        </p:sp>
        <p:sp>
          <p:nvSpPr>
            <p:cNvPr id="17" name="AutoShape 37"/>
            <p:cNvSpPr>
              <a:spLocks noChangeArrowheads="1"/>
            </p:cNvSpPr>
            <p:nvPr/>
          </p:nvSpPr>
          <p:spPr bwMode="gray">
            <a:xfrm>
              <a:off x="6974350" y="4896570"/>
              <a:ext cx="1890713" cy="739998"/>
            </a:xfrm>
            <a:prstGeom prst="roundRect">
              <a:avLst>
                <a:gd name="adj" fmla="val 50000"/>
              </a:avLst>
            </a:prstGeom>
            <a:solidFill>
              <a:schemeClr val="bg1"/>
            </a:solidFill>
            <a:ln w="28575" algn="ctr">
              <a:solidFill>
                <a:schemeClr val="tx2"/>
              </a:solidFill>
              <a:round/>
            </a:ln>
            <a:effectLst/>
            <a:extLs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p>
              <a:pPr lvl="0"/>
              <a:r>
                <a:rPr lang="zh-CN" altLang="en-US" sz="1400" dirty="0">
                  <a:latin typeface="微软雅黑" panose="020B0503020204020204" pitchFamily="34" charset="-122"/>
                  <a:ea typeface="微软雅黑" panose="020B0503020204020204" pitchFamily="34" charset="-122"/>
                </a:rPr>
                <a:t>应将治疗原发细菌 、</a:t>
              </a:r>
              <a:endParaRPr lang="en-US" altLang="zh-CN" sz="1400" dirty="0">
                <a:latin typeface="微软雅黑" panose="020B0503020204020204" pitchFamily="34" charset="-122"/>
                <a:ea typeface="微软雅黑" panose="020B0503020204020204" pitchFamily="34" charset="-122"/>
              </a:endParaRPr>
            </a:p>
            <a:p>
              <a:pPr lvl="0"/>
              <a:r>
                <a:rPr lang="zh-CN" altLang="en-US" sz="1400" dirty="0">
                  <a:latin typeface="微软雅黑" panose="020B0503020204020204" pitchFamily="34" charset="-122"/>
                  <a:ea typeface="微软雅黑" panose="020B0503020204020204" pitchFamily="34" charset="-122"/>
                </a:rPr>
                <a:t>真菌或病毒感染作</a:t>
              </a:r>
              <a:endParaRPr lang="en-US" altLang="zh-CN" sz="1400" dirty="0">
                <a:latin typeface="微软雅黑" panose="020B0503020204020204" pitchFamily="34" charset="-122"/>
                <a:ea typeface="微软雅黑" panose="020B0503020204020204" pitchFamily="34" charset="-122"/>
              </a:endParaRPr>
            </a:p>
            <a:p>
              <a:pPr lvl="0"/>
              <a:r>
                <a:rPr lang="zh-CN" altLang="en-US" sz="1400" dirty="0">
                  <a:latin typeface="微软雅黑" panose="020B0503020204020204" pitchFamily="34" charset="-122"/>
                  <a:ea typeface="微软雅黑" panose="020B0503020204020204" pitchFamily="34" charset="-122"/>
                </a:rPr>
                <a:t>为重点</a:t>
              </a:r>
              <a:endParaRPr lang="zh-CN" altLang="en-US" sz="1400" dirty="0"/>
            </a:p>
          </p:txBody>
        </p:sp>
        <p:sp>
          <p:nvSpPr>
            <p:cNvPr id="18" name="Text Box 38"/>
            <p:cNvSpPr txBox="1">
              <a:spLocks noChangeArrowheads="1"/>
            </p:cNvSpPr>
            <p:nvPr/>
          </p:nvSpPr>
          <p:spPr bwMode="gray">
            <a:xfrm>
              <a:off x="642083" y="3198549"/>
              <a:ext cx="16209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r>
                <a:rPr lang="zh-CN" altLang="en-US" sz="1600" dirty="0">
                  <a:latin typeface="微软雅黑" panose="020B0503020204020204" pitchFamily="34" charset="-122"/>
                  <a:ea typeface="微软雅黑" panose="020B0503020204020204" pitchFamily="34" charset="-122"/>
                </a:rPr>
                <a:t>慢性病毒性肝炎</a:t>
              </a:r>
              <a:endParaRPr lang="zh-CN" altLang="en-US" sz="1600" dirty="0"/>
            </a:p>
          </p:txBody>
        </p:sp>
        <p:sp>
          <p:nvSpPr>
            <p:cNvPr id="19" name="Text Box 39"/>
            <p:cNvSpPr txBox="1">
              <a:spLocks noChangeArrowheads="1"/>
            </p:cNvSpPr>
            <p:nvPr/>
          </p:nvSpPr>
          <p:spPr bwMode="gray">
            <a:xfrm>
              <a:off x="2943196" y="2936823"/>
              <a:ext cx="162095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nSpc>
                  <a:spcPct val="100000"/>
                </a:lnSpc>
              </a:pPr>
              <a:r>
                <a:rPr lang="zh-CN" altLang="en-US" sz="1600" dirty="0">
                  <a:latin typeface="微软雅黑" panose="020B0503020204020204" pitchFamily="34" charset="-122"/>
                  <a:ea typeface="微软雅黑" panose="020B0503020204020204" pitchFamily="34" charset="-122"/>
                </a:rPr>
                <a:t>酒精性肝病</a:t>
              </a:r>
              <a:endParaRPr lang="en-US" altLang="zh-CN" sz="1600" dirty="0">
                <a:latin typeface="微软雅黑" panose="020B0503020204020204" pitchFamily="34" charset="-122"/>
                <a:ea typeface="微软雅黑" panose="020B0503020204020204" pitchFamily="34" charset="-122"/>
              </a:endParaRPr>
            </a:p>
            <a:p>
              <a:pPr lvl="0">
                <a:lnSpc>
                  <a:spcPct val="100000"/>
                </a:lnSpc>
              </a:pPr>
              <a:r>
                <a:rPr lang="zh-CN" altLang="en-US" sz="1600" dirty="0">
                  <a:latin typeface="微软雅黑" panose="020B0503020204020204" pitchFamily="34" charset="-122"/>
                  <a:ea typeface="微软雅黑" panose="020B0503020204020204" pitchFamily="34" charset="-122"/>
                </a:rPr>
                <a:t>药物性肝炎</a:t>
              </a:r>
              <a:endParaRPr lang="en-US" altLang="zh-CN" sz="1600" dirty="0">
                <a:latin typeface="微软雅黑" panose="020B0503020204020204" pitchFamily="34" charset="-122"/>
                <a:ea typeface="微软雅黑" panose="020B0503020204020204" pitchFamily="34" charset="-122"/>
              </a:endParaRPr>
            </a:p>
            <a:p>
              <a:pPr lvl="0">
                <a:lnSpc>
                  <a:spcPct val="100000"/>
                </a:lnSpc>
              </a:pPr>
              <a:r>
                <a:rPr lang="zh-CN" altLang="en-US" sz="1600" dirty="0">
                  <a:latin typeface="微软雅黑" panose="020B0503020204020204" pitchFamily="34" charset="-122"/>
                  <a:ea typeface="微软雅黑" panose="020B0503020204020204" pitchFamily="34" charset="-122"/>
                </a:rPr>
                <a:t>理化中毒性肝炎</a:t>
              </a:r>
              <a:endParaRPr lang="zh-CN" altLang="en-US" sz="1600" dirty="0"/>
            </a:p>
          </p:txBody>
        </p:sp>
        <p:sp>
          <p:nvSpPr>
            <p:cNvPr id="20" name="Oval 11"/>
            <p:cNvSpPr>
              <a:spLocks noChangeArrowheads="1"/>
            </p:cNvSpPr>
            <p:nvPr/>
          </p:nvSpPr>
          <p:spPr bwMode="gray">
            <a:xfrm>
              <a:off x="4745740" y="2425700"/>
              <a:ext cx="1985963" cy="1993900"/>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zh-CN" altLang="en-US"/>
            </a:p>
          </p:txBody>
        </p:sp>
        <p:sp>
          <p:nvSpPr>
            <p:cNvPr id="21" name="Oval 13"/>
            <p:cNvSpPr>
              <a:spLocks noChangeArrowheads="1"/>
            </p:cNvSpPr>
            <p:nvPr/>
          </p:nvSpPr>
          <p:spPr bwMode="gray">
            <a:xfrm>
              <a:off x="4877503" y="2559050"/>
              <a:ext cx="1725612" cy="1733550"/>
            </a:xfrm>
            <a:prstGeom prst="ellipse">
              <a:avLst/>
            </a:prstGeom>
            <a:gradFill rotWithShape="1">
              <a:gsLst>
                <a:gs pos="0">
                  <a:schemeClr val="folHlink">
                    <a:gamma/>
                    <a:shade val="63529"/>
                    <a:invGamma/>
                  </a:schemeClr>
                </a:gs>
                <a:gs pos="100000">
                  <a:schemeClr val="folHlink">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zh-CN" altLang="en-US"/>
            </a:p>
          </p:txBody>
        </p:sp>
        <p:grpSp>
          <p:nvGrpSpPr>
            <p:cNvPr id="22" name="Group 15"/>
            <p:cNvGrpSpPr/>
            <p:nvPr/>
          </p:nvGrpSpPr>
          <p:grpSpPr bwMode="auto">
            <a:xfrm>
              <a:off x="4987040" y="2665413"/>
              <a:ext cx="1503363" cy="1511300"/>
              <a:chOff x="4166" y="1706"/>
              <a:chExt cx="1252" cy="1252"/>
            </a:xfrm>
          </p:grpSpPr>
          <p:sp>
            <p:nvSpPr>
              <p:cNvPr id="26" name="Oval 16"/>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27" name="Oval 17"/>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28" name="Oval 18"/>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sp>
            <p:nvSpPr>
              <p:cNvPr id="29" name="Oval 19"/>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a:p>
            </p:txBody>
          </p:sp>
        </p:grpSp>
        <p:sp>
          <p:nvSpPr>
            <p:cNvPr id="23" name="AutoShape 35"/>
            <p:cNvSpPr>
              <a:spLocks noChangeArrowheads="1"/>
            </p:cNvSpPr>
            <p:nvPr/>
          </p:nvSpPr>
          <p:spPr bwMode="gray">
            <a:xfrm>
              <a:off x="4790189" y="4921250"/>
              <a:ext cx="1941513" cy="715318"/>
            </a:xfrm>
            <a:prstGeom prst="roundRect">
              <a:avLst>
                <a:gd name="adj" fmla="val 50000"/>
              </a:avLst>
            </a:prstGeom>
            <a:solidFill>
              <a:schemeClr val="bg1"/>
            </a:solidFill>
            <a:ln w="28575" algn="ctr">
              <a:solidFill>
                <a:schemeClr val="tx2"/>
              </a:solidFill>
              <a:round/>
            </a:ln>
            <a:effectLst/>
            <a:extLs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p>
              <a:pPr lvl="0"/>
              <a:r>
                <a:rPr lang="zh-CN" altLang="en-US" sz="1400" dirty="0">
                  <a:latin typeface="微软雅黑" panose="020B0503020204020204" pitchFamily="34" charset="-122"/>
                  <a:ea typeface="微软雅黑" panose="020B0503020204020204" pitchFamily="34" charset="-122"/>
                </a:rPr>
                <a:t>应节食 、锻炼、减肥</a:t>
              </a:r>
              <a:endParaRPr lang="en-US" altLang="zh-CN" sz="1400" dirty="0">
                <a:latin typeface="微软雅黑" panose="020B0503020204020204" pitchFamily="34" charset="-122"/>
                <a:ea typeface="微软雅黑" panose="020B0503020204020204" pitchFamily="34" charset="-122"/>
              </a:endParaRPr>
            </a:p>
            <a:p>
              <a:pPr lvl="0"/>
              <a:r>
                <a:rPr lang="zh-CN" altLang="en-US" sz="1400" dirty="0">
                  <a:latin typeface="微软雅黑" panose="020B0503020204020204" pitchFamily="34" charset="-122"/>
                  <a:ea typeface="微软雅黑" panose="020B0503020204020204" pitchFamily="34" charset="-122"/>
                </a:rPr>
                <a:t>、调节脂肪代谢紊乱</a:t>
              </a:r>
              <a:endParaRPr lang="zh-CN" altLang="en-US" sz="1400" dirty="0"/>
            </a:p>
          </p:txBody>
        </p:sp>
        <p:sp>
          <p:nvSpPr>
            <p:cNvPr id="24" name="Text Box 38"/>
            <p:cNvSpPr txBox="1">
              <a:spLocks noChangeArrowheads="1"/>
            </p:cNvSpPr>
            <p:nvPr/>
          </p:nvSpPr>
          <p:spPr bwMode="gray">
            <a:xfrm>
              <a:off x="7108648" y="3167657"/>
              <a:ext cx="16209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r>
                <a:rPr lang="zh-CN" altLang="en-US" sz="1600" dirty="0">
                  <a:latin typeface="微软雅黑" panose="020B0503020204020204" pitchFamily="34" charset="-122"/>
                  <a:ea typeface="微软雅黑" panose="020B0503020204020204" pitchFamily="34" charset="-122"/>
                </a:rPr>
                <a:t>感染中毒性肝炎</a:t>
              </a:r>
              <a:endParaRPr lang="zh-CN" altLang="en-US" sz="1600" dirty="0"/>
            </a:p>
          </p:txBody>
        </p:sp>
        <p:sp>
          <p:nvSpPr>
            <p:cNvPr id="25" name="Text Box 38"/>
            <p:cNvSpPr txBox="1">
              <a:spLocks noChangeArrowheads="1"/>
            </p:cNvSpPr>
            <p:nvPr/>
          </p:nvSpPr>
          <p:spPr bwMode="gray">
            <a:xfrm>
              <a:off x="4925861" y="3207725"/>
              <a:ext cx="16209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r>
                <a:rPr lang="zh-CN" altLang="en-US" sz="1600" dirty="0">
                  <a:latin typeface="微软雅黑" panose="020B0503020204020204" pitchFamily="34" charset="-122"/>
                  <a:ea typeface="微软雅黑" panose="020B0503020204020204" pitchFamily="34" charset="-122"/>
                </a:rPr>
                <a:t>非酒精性脂肪肝</a:t>
              </a:r>
              <a:endParaRPr lang="zh-CN" altLang="en-US" sz="1600" dirty="0"/>
            </a:p>
          </p:txBody>
        </p:sp>
      </p:gr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custDataLst>
              <p:tags r:id="rId1"/>
            </p:custDataLst>
          </p:nvPr>
        </p:nvGraphicFramePr>
        <p:xfrm>
          <a:off x="323820" y="1197275"/>
          <a:ext cx="8715435" cy="4937760"/>
        </p:xfrm>
        <a:graphic>
          <a:graphicData uri="http://schemas.openxmlformats.org/drawingml/2006/table">
            <a:tbl>
              <a:tblPr firstRow="1" bandRow="1">
                <a:tableStyleId>{5C22544A-7EE6-4342-B048-85BDC9FD1C3A}</a:tableStyleId>
              </a:tblPr>
              <a:tblGrid>
                <a:gridCol w="1028529"/>
                <a:gridCol w="992003"/>
                <a:gridCol w="1908557"/>
                <a:gridCol w="1608665"/>
                <a:gridCol w="1445421"/>
                <a:gridCol w="1732260"/>
              </a:tblGrid>
              <a:tr h="822960">
                <a:tc>
                  <a:txBody>
                    <a:bodyPr/>
                    <a:lstStyle/>
                    <a:p>
                      <a:pPr marL="0" algn="ctr" defTabSz="914400" rtl="0" eaLnBrk="1" latinLnBrk="0" hangingPunct="1"/>
                      <a:r>
                        <a:rPr lang="zh-CN" altLang="en-US" sz="2400" b="1" kern="1200" dirty="0">
                          <a:solidFill>
                            <a:schemeClr val="tx1"/>
                          </a:solidFill>
                          <a:latin typeface="微软雅黑" panose="020B0503020204020204" pitchFamily="34" charset="-122"/>
                          <a:ea typeface="微软雅黑" panose="020B0503020204020204" pitchFamily="34" charset="-122"/>
                          <a:cs typeface="+mn-cs"/>
                        </a:rPr>
                        <a:t>分类</a:t>
                      </a:r>
                      <a:endParaRPr lang="zh-CN" altLang="en-US" sz="2400" b="1" kern="1200" dirty="0">
                        <a:solidFill>
                          <a:schemeClr val="tx1"/>
                        </a:solidFill>
                        <a:latin typeface="微软雅黑" panose="020B0503020204020204" pitchFamily="34" charset="-122"/>
                        <a:ea typeface="微软雅黑" panose="020B0503020204020204" pitchFamily="34" charset="-122"/>
                        <a:cs typeface="+mn-cs"/>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代表药</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适应症</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smtClean="0">
                          <a:solidFill>
                            <a:schemeClr val="tx1"/>
                          </a:solidFill>
                          <a:latin typeface="微软雅黑" panose="020B0503020204020204" pitchFamily="34" charset="-122"/>
                          <a:ea typeface="微软雅黑" panose="020B0503020204020204" pitchFamily="34" charset="-122"/>
                        </a:rPr>
                        <a:t>用法用量</a:t>
                      </a:r>
                      <a:endParaRPr lang="zh-CN" altLang="en-US" sz="2400"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smtClean="0">
                          <a:solidFill>
                            <a:schemeClr val="tx1"/>
                          </a:solidFill>
                          <a:latin typeface="微软雅黑" panose="020B0503020204020204" pitchFamily="34" charset="-122"/>
                          <a:ea typeface="微软雅黑" panose="020B0503020204020204" pitchFamily="34" charset="-122"/>
                        </a:rPr>
                        <a:t>不良反应</a:t>
                      </a:r>
                      <a:endParaRPr lang="zh-CN" altLang="en-US" sz="2400"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禁忌</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r>
              <a:tr h="1703040">
                <a:tc>
                  <a:txBody>
                    <a:bodyPr/>
                    <a:lstStyle/>
                    <a:p>
                      <a:r>
                        <a:rPr lang="en-US" altLang="zh-CN" sz="1800" b="1" dirty="0">
                          <a:latin typeface="微软雅黑" panose="020B0503020204020204" pitchFamily="34" charset="-122"/>
                          <a:ea typeface="微软雅黑" panose="020B0503020204020204" pitchFamily="34" charset="-122"/>
                        </a:rPr>
                        <a:t>1.</a:t>
                      </a:r>
                      <a:r>
                        <a:rPr lang="zh-CN" altLang="en-US" sz="1800" b="1" dirty="0">
                          <a:latin typeface="微软雅黑" panose="020B0503020204020204" pitchFamily="34" charset="-122"/>
                          <a:ea typeface="微软雅黑" panose="020B0503020204020204" pitchFamily="34" charset="-122"/>
                        </a:rPr>
                        <a:t>肝细胞膜保护剂</a:t>
                      </a:r>
                      <a:endParaRPr lang="zh-CN" altLang="en-US" sz="1800" b="1"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dirty="0">
                          <a:latin typeface="微软雅黑" panose="020B0503020204020204" pitchFamily="34" charset="-122"/>
                          <a:ea typeface="微软雅黑" panose="020B0503020204020204" pitchFamily="34" charset="-122"/>
                        </a:rPr>
                        <a:t>多烯磷脂酰胆碱</a:t>
                      </a:r>
                      <a:endParaRPr lang="en-US" altLang="zh-CN" sz="1800" dirty="0">
                        <a:latin typeface="微软雅黑" panose="020B0503020204020204" pitchFamily="34" charset="-122"/>
                        <a:ea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辅助改善中毒性肝损伤</a:t>
                      </a:r>
                      <a:r>
                        <a:rPr lang="en-US" altLang="zh-CN" sz="1800" b="0" i="0" kern="1200" dirty="0">
                          <a:solidFill>
                            <a:schemeClr val="dk1"/>
                          </a:solidFill>
                          <a:effectLst/>
                          <a:latin typeface="微软雅黑" panose="020B0503020204020204" pitchFamily="34" charset="-122"/>
                          <a:ea typeface="微软雅黑" panose="020B0503020204020204" pitchFamily="34" charset="-122"/>
                          <a:cs typeface="+mn-cs"/>
                        </a:rPr>
                        <a:t>(</a:t>
                      </a:r>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如药物、毒物、化学物质和酒精引起）</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1800" dirty="0" smtClean="0">
                          <a:latin typeface="微软雅黑" panose="020B0503020204020204" pitchFamily="34" charset="-122"/>
                          <a:ea typeface="微软雅黑" panose="020B0503020204020204" pitchFamily="34" charset="-122"/>
                        </a:rPr>
                        <a:t>每日</a:t>
                      </a:r>
                      <a:r>
                        <a:rPr lang="en-US" altLang="zh-CN" sz="1800" dirty="0" smtClean="0">
                          <a:latin typeface="微软雅黑" panose="020B0503020204020204" pitchFamily="34" charset="-122"/>
                          <a:ea typeface="微软雅黑" panose="020B0503020204020204" pitchFamily="34" charset="-122"/>
                        </a:rPr>
                        <a:t>3</a:t>
                      </a:r>
                      <a:r>
                        <a:rPr lang="zh-CN" altLang="en-US" sz="1800" dirty="0" smtClean="0">
                          <a:latin typeface="微软雅黑" panose="020B0503020204020204" pitchFamily="34" charset="-122"/>
                          <a:ea typeface="微软雅黑" panose="020B0503020204020204" pitchFamily="34" charset="-122"/>
                        </a:rPr>
                        <a:t>次，每次</a:t>
                      </a:r>
                      <a:r>
                        <a:rPr lang="en-US" altLang="zh-CN" sz="1800" dirty="0" smtClean="0">
                          <a:latin typeface="微软雅黑" panose="020B0503020204020204" pitchFamily="34" charset="-122"/>
                          <a:ea typeface="微软雅黑" panose="020B0503020204020204" pitchFamily="34" charset="-122"/>
                        </a:rPr>
                        <a:t>2</a:t>
                      </a:r>
                      <a:r>
                        <a:rPr lang="zh-CN" altLang="en-US" sz="1800" dirty="0" smtClean="0">
                          <a:latin typeface="微软雅黑" panose="020B0503020204020204" pitchFamily="34" charset="-122"/>
                          <a:ea typeface="微软雅黑" panose="020B0503020204020204" pitchFamily="34" charset="-122"/>
                        </a:rPr>
                        <a:t>片，随餐服。</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1800" dirty="0" smtClean="0">
                          <a:latin typeface="微软雅黑" panose="020B0503020204020204" pitchFamily="34" charset="-122"/>
                          <a:ea typeface="微软雅黑" panose="020B0503020204020204" pitchFamily="34" charset="-122"/>
                        </a:rPr>
                        <a:t>大剂量服用偶尔会胃肠道紊乱，如腹泻。</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对大豆制剂、磷脂酰胆碱过敏者。妊娠或哺乳期不推荐应用。</a:t>
                      </a:r>
                      <a:r>
                        <a:rPr lang="en-US" altLang="zh-CN" sz="1800" b="0" i="0" kern="1200" dirty="0">
                          <a:solidFill>
                            <a:schemeClr val="dk1"/>
                          </a:solidFill>
                          <a:effectLst/>
                          <a:latin typeface="微软雅黑" panose="020B0503020204020204" pitchFamily="34" charset="-122"/>
                          <a:ea typeface="微软雅黑" panose="020B0503020204020204" pitchFamily="34" charset="-122"/>
                          <a:cs typeface="+mn-cs"/>
                        </a:rPr>
                        <a:t>12</a:t>
                      </a:r>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岁以下儿童。</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r>
              <a:tr h="1188720">
                <a:tc rowSpan="2">
                  <a:txBody>
                    <a:bodyPr/>
                    <a:lstStyle/>
                    <a:p>
                      <a:r>
                        <a:rPr lang="en-US" altLang="zh-CN" sz="1800" b="1" dirty="0">
                          <a:latin typeface="微软雅黑" panose="020B0503020204020204" pitchFamily="34" charset="-122"/>
                          <a:ea typeface="微软雅黑" panose="020B0503020204020204" pitchFamily="34" charset="-122"/>
                        </a:rPr>
                        <a:t>2.</a:t>
                      </a:r>
                      <a:r>
                        <a:rPr lang="zh-CN" altLang="en-US" sz="1800" b="1" dirty="0">
                          <a:latin typeface="微软雅黑" panose="020B0503020204020204" pitchFamily="34" charset="-122"/>
                          <a:ea typeface="微软雅黑" panose="020B0503020204020204" pitchFamily="34" charset="-122"/>
                        </a:rPr>
                        <a:t>解毒</a:t>
                      </a:r>
                      <a:endParaRPr lang="zh-CN" altLang="en-US" sz="1800" b="1"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1800" dirty="0">
                          <a:latin typeface="微软雅黑" panose="020B0503020204020204" pitchFamily="34" charset="-122"/>
                          <a:ea typeface="微软雅黑" panose="020B0503020204020204" pitchFamily="34" charset="-122"/>
                        </a:rPr>
                        <a:t>葡醛内酯</a:t>
                      </a:r>
                      <a:endParaRPr lang="en-US" altLang="zh-CN" sz="1800" dirty="0">
                        <a:latin typeface="微软雅黑" panose="020B0503020204020204" pitchFamily="34" charset="-122"/>
                        <a:ea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endParaRPr>
                    </a:p>
                  </a:txBody>
                  <a:tcPr>
                    <a:noFill/>
                  </a:tcPr>
                </a:tc>
                <a:tc rowSpan="2">
                  <a:txBody>
                    <a:bodyPr/>
                    <a:lstStyle/>
                    <a:p>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恢复肝脏功能，用于慢性肝炎的辅助治疗。</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1800" dirty="0" smtClean="0">
                          <a:latin typeface="微软雅黑" panose="020B0503020204020204" pitchFamily="34" charset="-122"/>
                          <a:ea typeface="微软雅黑" panose="020B0503020204020204" pitchFamily="34" charset="-122"/>
                        </a:rPr>
                        <a:t>每日</a:t>
                      </a:r>
                      <a:r>
                        <a:rPr lang="en-US" altLang="zh-CN" sz="1800" dirty="0" smtClean="0">
                          <a:latin typeface="微软雅黑" panose="020B0503020204020204" pitchFamily="34" charset="-122"/>
                          <a:ea typeface="微软雅黑" panose="020B0503020204020204" pitchFamily="34" charset="-122"/>
                        </a:rPr>
                        <a:t>3</a:t>
                      </a:r>
                      <a:r>
                        <a:rPr lang="zh-CN" altLang="en-US" sz="1800" dirty="0" smtClean="0">
                          <a:latin typeface="微软雅黑" panose="020B0503020204020204" pitchFamily="34" charset="-122"/>
                          <a:ea typeface="微软雅黑" panose="020B0503020204020204" pitchFamily="34" charset="-122"/>
                        </a:rPr>
                        <a:t>次，每次</a:t>
                      </a:r>
                      <a:r>
                        <a:rPr lang="en-US" altLang="zh-CN" sz="1800" dirty="0" smtClean="0">
                          <a:latin typeface="微软雅黑" panose="020B0503020204020204" pitchFamily="34" charset="-122"/>
                          <a:ea typeface="微软雅黑" panose="020B0503020204020204" pitchFamily="34" charset="-122"/>
                        </a:rPr>
                        <a:t>2-4</a:t>
                      </a:r>
                      <a:r>
                        <a:rPr lang="zh-CN" altLang="en-US" sz="1800" dirty="0" smtClean="0">
                          <a:latin typeface="微软雅黑" panose="020B0503020204020204" pitchFamily="34" charset="-122"/>
                          <a:ea typeface="微软雅黑" panose="020B0503020204020204" pitchFamily="34" charset="-122"/>
                        </a:rPr>
                        <a:t>片。</a:t>
                      </a:r>
                      <a:endParaRPr lang="zh-CN" altLang="en-US" sz="1800" dirty="0">
                        <a:latin typeface="微软雅黑" panose="020B0503020204020204" pitchFamily="34" charset="-122"/>
                        <a:ea typeface="微软雅黑" panose="020B0503020204020204" pitchFamily="34" charset="-122"/>
                      </a:endParaRPr>
                    </a:p>
                  </a:txBody>
                  <a:tcPr>
                    <a:noFill/>
                  </a:tcPr>
                </a:tc>
                <a:tc>
                  <a:txBody>
                    <a:bodyPr/>
                    <a:lstStyle/>
                    <a:p>
                      <a:r>
                        <a:rPr lang="zh-CN" altLang="en-US" sz="1800" dirty="0" smtClean="0">
                          <a:latin typeface="微软雅黑" panose="020B0503020204020204" pitchFamily="34" charset="-122"/>
                          <a:ea typeface="微软雅黑" panose="020B0503020204020204" pitchFamily="34" charset="-122"/>
                        </a:rPr>
                        <a:t>偶有面红、轻度胃肠不适。</a:t>
                      </a:r>
                      <a:endParaRPr lang="zh-CN" altLang="en-US" sz="1800" dirty="0">
                        <a:latin typeface="微软雅黑" panose="020B0503020204020204" pitchFamily="34" charset="-122"/>
                        <a:ea typeface="微软雅黑" panose="020B0503020204020204" pitchFamily="34" charset="-122"/>
                      </a:endParaRPr>
                    </a:p>
                  </a:txBody>
                  <a:tcPr>
                    <a:noFill/>
                  </a:tcPr>
                </a:tc>
                <a:tc rowSpan="2">
                  <a:txBody>
                    <a:bodyPr/>
                    <a:lstStyle/>
                    <a:p>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无</a:t>
                      </a:r>
                      <a:endPar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endParaRPr>
                    </a:p>
                    <a:p>
                      <a:endPar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endParaRPr>
                    </a:p>
                    <a:p>
                      <a:endPar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endParaRPr>
                    </a:p>
                    <a:p>
                      <a:endPar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endParaRPr>
                    </a:p>
                    <a:p>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妊娠期、哺乳期患者禁用</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r>
              <a:tr h="868680">
                <a:tc vMerge="1">
                  <a:tcPr>
                    <a:lnB w="12700" cmpd="sng">
                      <a:solidFill>
                        <a:schemeClr val="tx1"/>
                      </a:solidFill>
                      <a:prstDash val="solid"/>
                    </a:lnB>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dirty="0" smtClean="0">
                          <a:latin typeface="微软雅黑" panose="020B0503020204020204" pitchFamily="34" charset="-122"/>
                          <a:ea typeface="微软雅黑" panose="020B0503020204020204" pitchFamily="34" charset="-122"/>
                        </a:rPr>
                        <a:t>硫普罗宁</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vMerge="1">
                  <a:tcPr>
                    <a:lnB w="12700" cmpd="sng">
                      <a:solidFill>
                        <a:schemeClr val="tx1"/>
                      </a:solidFill>
                      <a:prstDash val="solid"/>
                    </a:lnB>
                  </a:tcPr>
                </a:tc>
                <a:tc>
                  <a:txBody>
                    <a:bodyPr/>
                    <a:lstStyle/>
                    <a:p>
                      <a:r>
                        <a:rPr lang="zh-CN" altLang="en-US" sz="1800" dirty="0" smtClean="0">
                          <a:latin typeface="微软雅黑" panose="020B0503020204020204" pitchFamily="34" charset="-122"/>
                          <a:ea typeface="微软雅黑" panose="020B0503020204020204" pitchFamily="34" charset="-122"/>
                        </a:rPr>
                        <a:t>每日</a:t>
                      </a:r>
                      <a:r>
                        <a:rPr lang="en-US" altLang="zh-CN" sz="1800" dirty="0" smtClean="0">
                          <a:latin typeface="微软雅黑" panose="020B0503020204020204" pitchFamily="34" charset="-122"/>
                          <a:ea typeface="微软雅黑" panose="020B0503020204020204" pitchFamily="34" charset="-122"/>
                        </a:rPr>
                        <a:t>3</a:t>
                      </a:r>
                      <a:r>
                        <a:rPr lang="zh-CN" altLang="en-US" sz="1800" dirty="0" smtClean="0">
                          <a:latin typeface="微软雅黑" panose="020B0503020204020204" pitchFamily="34" charset="-122"/>
                          <a:ea typeface="微软雅黑" panose="020B0503020204020204" pitchFamily="34" charset="-122"/>
                        </a:rPr>
                        <a:t>次，每次</a:t>
                      </a:r>
                      <a:r>
                        <a:rPr lang="en-US" altLang="zh-CN" sz="1800" dirty="0" smtClean="0">
                          <a:latin typeface="微软雅黑" panose="020B0503020204020204" pitchFamily="34" charset="-122"/>
                          <a:ea typeface="微软雅黑" panose="020B0503020204020204" pitchFamily="34" charset="-122"/>
                        </a:rPr>
                        <a:t>1-2</a:t>
                      </a:r>
                      <a:r>
                        <a:rPr lang="zh-CN" altLang="en-US" sz="1800" dirty="0" smtClean="0">
                          <a:latin typeface="微软雅黑" panose="020B0503020204020204" pitchFamily="34" charset="-122"/>
                          <a:ea typeface="微软雅黑" panose="020B0503020204020204" pitchFamily="34" charset="-122"/>
                        </a:rPr>
                        <a:t>粒，疗程</a:t>
                      </a:r>
                      <a:r>
                        <a:rPr lang="en-US" altLang="zh-CN" sz="1800" dirty="0" smtClean="0">
                          <a:latin typeface="微软雅黑" panose="020B0503020204020204" pitchFamily="34" charset="-122"/>
                          <a:ea typeface="微软雅黑" panose="020B0503020204020204" pitchFamily="34" charset="-122"/>
                        </a:rPr>
                        <a:t>2-3</a:t>
                      </a:r>
                      <a:r>
                        <a:rPr lang="zh-CN" altLang="en-US" sz="1800" dirty="0" smtClean="0">
                          <a:latin typeface="微软雅黑" panose="020B0503020204020204" pitchFamily="34" charset="-122"/>
                          <a:ea typeface="微软雅黑" panose="020B0503020204020204" pitchFamily="34" charset="-122"/>
                        </a:rPr>
                        <a:t>个月。</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1800" kern="1200" dirty="0" smtClean="0">
                          <a:solidFill>
                            <a:schemeClr val="dk1"/>
                          </a:solidFill>
                          <a:latin typeface="微软雅黑" panose="020B0503020204020204" pitchFamily="34" charset="-122"/>
                          <a:ea typeface="微软雅黑" panose="020B0503020204020204" pitchFamily="34" charset="-122"/>
                          <a:cs typeface="+mn-cs"/>
                        </a:rPr>
                        <a:t>胃肠道症状、长期大量服用罕见蛋白尿。</a:t>
                      </a:r>
                      <a:endParaRPr lang="zh-CN" altLang="en-US" sz="1800" kern="1200" dirty="0">
                        <a:solidFill>
                          <a:schemeClr val="dk1"/>
                        </a:solidFill>
                        <a:latin typeface="微软雅黑" panose="020B0503020204020204" pitchFamily="34" charset="-122"/>
                        <a:ea typeface="微软雅黑" panose="020B0503020204020204" pitchFamily="34" charset="-122"/>
                        <a:cs typeface="+mn-cs"/>
                      </a:endParaRPr>
                    </a:p>
                  </a:txBody>
                  <a:tcPr>
                    <a:lnB w="12700" cmpd="sng">
                      <a:solidFill>
                        <a:schemeClr val="tx1"/>
                      </a:solidFill>
                      <a:prstDash val="solid"/>
                    </a:lnB>
                    <a:noFill/>
                  </a:tcPr>
                </a:tc>
                <a:tc vMerge="1">
                  <a:tcPr>
                    <a:lnB w="12700" cmpd="sng">
                      <a:solidFill>
                        <a:schemeClr val="tx1"/>
                      </a:solidFill>
                      <a:prstDash val="solid"/>
                    </a:lnB>
                  </a:tcPr>
                </a:tc>
              </a:tr>
            </a:tbl>
          </a:graphicData>
        </a:graphic>
      </p:graphicFrame>
      <p:sp>
        <p:nvSpPr>
          <p:cNvPr id="5" name="标题 1"/>
          <p:cNvSpPr>
            <a:spLocks noGrp="1"/>
          </p:cNvSpPr>
          <p:nvPr>
            <p:ph type="title"/>
          </p:nvPr>
        </p:nvSpPr>
        <p:spPr>
          <a:xfrm>
            <a:off x="714348" y="0"/>
            <a:ext cx="6983412" cy="598488"/>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保肝药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custDataLst>
              <p:tags r:id="rId1"/>
            </p:custDataLst>
          </p:nvPr>
        </p:nvGraphicFramePr>
        <p:xfrm>
          <a:off x="340647" y="990263"/>
          <a:ext cx="8715435" cy="5741035"/>
        </p:xfrm>
        <a:graphic>
          <a:graphicData uri="http://schemas.openxmlformats.org/drawingml/2006/table">
            <a:tbl>
              <a:tblPr firstRow="1" bandRow="1">
                <a:tableStyleId>{5C22544A-7EE6-4342-B048-85BDC9FD1C3A}</a:tableStyleId>
              </a:tblPr>
              <a:tblGrid>
                <a:gridCol w="1028529"/>
                <a:gridCol w="992003"/>
                <a:gridCol w="1908557"/>
                <a:gridCol w="1608665"/>
                <a:gridCol w="1445421"/>
                <a:gridCol w="1732260"/>
              </a:tblGrid>
              <a:tr h="822960">
                <a:tc>
                  <a:txBody>
                    <a:bodyPr/>
                    <a:lstStyle/>
                    <a:p>
                      <a:pPr marL="0" algn="ctr" defTabSz="914400" rtl="0" eaLnBrk="1" latinLnBrk="0" hangingPunct="1"/>
                      <a:r>
                        <a:rPr lang="zh-CN" altLang="en-US" sz="2000" b="1" kern="1200" dirty="0">
                          <a:solidFill>
                            <a:schemeClr val="tx1"/>
                          </a:solidFill>
                          <a:latin typeface="微软雅黑" panose="020B0503020204020204" pitchFamily="34" charset="-122"/>
                          <a:ea typeface="微软雅黑" panose="020B0503020204020204" pitchFamily="34" charset="-122"/>
                          <a:cs typeface="+mn-cs"/>
                        </a:rPr>
                        <a:t>分类</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000" dirty="0">
                          <a:solidFill>
                            <a:schemeClr val="tx1"/>
                          </a:solidFill>
                          <a:latin typeface="微软雅黑" panose="020B0503020204020204" pitchFamily="34" charset="-122"/>
                          <a:ea typeface="微软雅黑" panose="020B0503020204020204" pitchFamily="34" charset="-122"/>
                        </a:rPr>
                        <a:t>代表药</a:t>
                      </a:r>
                      <a:endParaRPr lang="zh-CN" altLang="en-US" sz="20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000" dirty="0">
                          <a:solidFill>
                            <a:schemeClr val="tx1"/>
                          </a:solidFill>
                          <a:latin typeface="微软雅黑" panose="020B0503020204020204" pitchFamily="34" charset="-122"/>
                          <a:ea typeface="微软雅黑" panose="020B0503020204020204" pitchFamily="34" charset="-122"/>
                        </a:rPr>
                        <a:t>适应症</a:t>
                      </a:r>
                      <a:endParaRPr lang="zh-CN" altLang="en-US" sz="20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000" dirty="0" smtClean="0">
                          <a:solidFill>
                            <a:schemeClr val="tx1"/>
                          </a:solidFill>
                          <a:latin typeface="微软雅黑" panose="020B0503020204020204" pitchFamily="34" charset="-122"/>
                          <a:ea typeface="微软雅黑" panose="020B0503020204020204" pitchFamily="34" charset="-122"/>
                        </a:rPr>
                        <a:t>用法用量</a:t>
                      </a:r>
                      <a:endParaRPr lang="zh-CN" altLang="en-US" sz="2000"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000" dirty="0" smtClean="0">
                          <a:solidFill>
                            <a:schemeClr val="tx1"/>
                          </a:solidFill>
                          <a:latin typeface="微软雅黑" panose="020B0503020204020204" pitchFamily="34" charset="-122"/>
                          <a:ea typeface="微软雅黑" panose="020B0503020204020204" pitchFamily="34" charset="-122"/>
                        </a:rPr>
                        <a:t>不良反应</a:t>
                      </a:r>
                      <a:endParaRPr lang="zh-CN" altLang="en-US" sz="2000"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000" dirty="0">
                          <a:solidFill>
                            <a:schemeClr val="tx1"/>
                          </a:solidFill>
                          <a:latin typeface="微软雅黑" panose="020B0503020204020204" pitchFamily="34" charset="-122"/>
                          <a:ea typeface="微软雅黑" panose="020B0503020204020204" pitchFamily="34" charset="-122"/>
                        </a:rPr>
                        <a:t>禁忌</a:t>
                      </a:r>
                      <a:endParaRPr lang="zh-CN" altLang="en-US" sz="20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r>
              <a:tr h="153449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800" b="1" dirty="0">
                          <a:latin typeface="微软雅黑" panose="020B0503020204020204" pitchFamily="34" charset="-122"/>
                          <a:ea typeface="微软雅黑" panose="020B0503020204020204" pitchFamily="34" charset="-122"/>
                        </a:rPr>
                        <a:t>3.</a:t>
                      </a:r>
                      <a:r>
                        <a:rPr lang="zh-CN" altLang="en-US" sz="1800" b="1" dirty="0">
                          <a:latin typeface="微软雅黑" panose="020B0503020204020204" pitchFamily="34" charset="-122"/>
                          <a:ea typeface="微软雅黑" panose="020B0503020204020204" pitchFamily="34" charset="-122"/>
                        </a:rPr>
                        <a:t>抗氧化剂</a:t>
                      </a:r>
                      <a:endParaRPr lang="zh-CN" altLang="en-US" sz="1800" b="1"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algn="l"/>
                      <a:r>
                        <a:rPr lang="zh-CN" altLang="en-US" sz="1800" dirty="0">
                          <a:latin typeface="微软雅黑" panose="020B0503020204020204" pitchFamily="34" charset="-122"/>
                          <a:ea typeface="微软雅黑" panose="020B0503020204020204" pitchFamily="34" charset="-122"/>
                        </a:rPr>
                        <a:t>谷胱甘肽</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1800" dirty="0">
                          <a:latin typeface="微软雅黑" panose="020B0503020204020204" pitchFamily="34" charset="-122"/>
                          <a:ea typeface="微软雅黑" panose="020B0503020204020204" pitchFamily="34" charset="-122"/>
                        </a:rPr>
                        <a:t>急慢性肝炎、（酒精性、药物性）肝炎、脂肪肝和重金属中毒性肝损伤</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1800" dirty="0" smtClean="0">
                          <a:latin typeface="微软雅黑" panose="020B0503020204020204" pitchFamily="34" charset="-122"/>
                          <a:ea typeface="微软雅黑" panose="020B0503020204020204" pitchFamily="34" charset="-122"/>
                        </a:rPr>
                        <a:t>每日</a:t>
                      </a:r>
                      <a:r>
                        <a:rPr lang="en-US" altLang="zh-CN" sz="1800" dirty="0" smtClean="0">
                          <a:latin typeface="微软雅黑" panose="020B0503020204020204" pitchFamily="34" charset="-122"/>
                          <a:ea typeface="微软雅黑" panose="020B0503020204020204" pitchFamily="34" charset="-122"/>
                        </a:rPr>
                        <a:t>3</a:t>
                      </a:r>
                      <a:r>
                        <a:rPr lang="zh-CN" altLang="en-US" sz="1800" dirty="0" smtClean="0">
                          <a:latin typeface="微软雅黑" panose="020B0503020204020204" pitchFamily="34" charset="-122"/>
                          <a:ea typeface="微软雅黑" panose="020B0503020204020204" pitchFamily="34" charset="-122"/>
                        </a:rPr>
                        <a:t>次，每次</a:t>
                      </a:r>
                      <a:r>
                        <a:rPr lang="en-US" altLang="zh-CN" sz="1800" dirty="0" smtClean="0">
                          <a:latin typeface="微软雅黑" panose="020B0503020204020204" pitchFamily="34" charset="-122"/>
                          <a:ea typeface="微软雅黑" panose="020B0503020204020204" pitchFamily="34" charset="-122"/>
                        </a:rPr>
                        <a:t>4</a:t>
                      </a:r>
                      <a:r>
                        <a:rPr lang="zh-CN" altLang="en-US" sz="1800" dirty="0" smtClean="0">
                          <a:latin typeface="微软雅黑" panose="020B0503020204020204" pitchFamily="34" charset="-122"/>
                          <a:ea typeface="微软雅黑" panose="020B0503020204020204" pitchFamily="34" charset="-122"/>
                        </a:rPr>
                        <a:t>片，疗程</a:t>
                      </a:r>
                      <a:r>
                        <a:rPr lang="en-US" altLang="zh-CN" sz="1800" dirty="0" smtClean="0">
                          <a:latin typeface="微软雅黑" panose="020B0503020204020204" pitchFamily="34" charset="-122"/>
                          <a:ea typeface="微软雅黑" panose="020B0503020204020204" pitchFamily="34" charset="-122"/>
                        </a:rPr>
                        <a:t>12</a:t>
                      </a:r>
                      <a:r>
                        <a:rPr lang="zh-CN" altLang="en-US" sz="1800" dirty="0" smtClean="0">
                          <a:latin typeface="微软雅黑" panose="020B0503020204020204" pitchFamily="34" charset="-122"/>
                          <a:ea typeface="微软雅黑" panose="020B0503020204020204" pitchFamily="34" charset="-122"/>
                        </a:rPr>
                        <a:t>周。</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dirty="0" smtClean="0">
                          <a:latin typeface="微软雅黑" panose="020B0503020204020204" pitchFamily="34" charset="-122"/>
                          <a:ea typeface="微软雅黑" panose="020B0503020204020204" pitchFamily="34" charset="-122"/>
                        </a:rPr>
                        <a:t>偶有胃肠不适。</a:t>
                      </a:r>
                      <a:endParaRPr lang="zh-CN" altLang="en-US" sz="1800" dirty="0" smtClean="0">
                        <a:latin typeface="微软雅黑" panose="020B0503020204020204" pitchFamily="34" charset="-122"/>
                        <a:ea typeface="微软雅黑" panose="020B0503020204020204" pitchFamily="34" charset="-122"/>
                      </a:endParaRPr>
                    </a:p>
                    <a:p>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1800" dirty="0">
                          <a:latin typeface="微软雅黑" panose="020B0503020204020204" pitchFamily="34" charset="-122"/>
                          <a:ea typeface="微软雅黑" panose="020B0503020204020204" pitchFamily="34" charset="-122"/>
                        </a:rPr>
                        <a:t>无</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r>
              <a:tr h="370840">
                <a:tc>
                  <a:txBody>
                    <a:bodyPr/>
                    <a:lstStyle/>
                    <a:p>
                      <a:r>
                        <a:rPr lang="en-US" altLang="zh-CN" sz="1800" b="1" dirty="0">
                          <a:latin typeface="微软雅黑" panose="020B0503020204020204" pitchFamily="34" charset="-122"/>
                          <a:ea typeface="微软雅黑" panose="020B0503020204020204" pitchFamily="34" charset="-122"/>
                        </a:rPr>
                        <a:t>4.</a:t>
                      </a:r>
                      <a:r>
                        <a:rPr lang="zh-CN" altLang="en-US" sz="1800" b="1" dirty="0">
                          <a:latin typeface="微软雅黑" panose="020B0503020204020204" pitchFamily="34" charset="-122"/>
                          <a:ea typeface="微软雅黑" panose="020B0503020204020204" pitchFamily="34" charset="-122"/>
                        </a:rPr>
                        <a:t>抗炎</a:t>
                      </a:r>
                      <a:endParaRPr lang="zh-CN" altLang="en-US" sz="1800" b="1"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1800" dirty="0">
                          <a:latin typeface="微软雅黑" panose="020B0503020204020204" pitchFamily="34" charset="-122"/>
                          <a:ea typeface="微软雅黑" panose="020B0503020204020204" pitchFamily="34" charset="-122"/>
                        </a:rPr>
                        <a:t>复方甘草酸胺</a:t>
                      </a:r>
                      <a:endParaRPr lang="en-US" altLang="zh-CN" sz="1800" dirty="0">
                        <a:latin typeface="微软雅黑" panose="020B0503020204020204" pitchFamily="34" charset="-122"/>
                        <a:ea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r>
                        <a:rPr lang="zh-CN" altLang="en-US" sz="1800" dirty="0" smtClean="0">
                          <a:latin typeface="微软雅黑" panose="020B0503020204020204" pitchFamily="34" charset="-122"/>
                          <a:ea typeface="微软雅黑" panose="020B0503020204020204" pitchFamily="34" charset="-122"/>
                        </a:rPr>
                        <a:t>甘草</a:t>
                      </a:r>
                      <a:r>
                        <a:rPr lang="zh-CN" altLang="en-US" sz="1800" dirty="0">
                          <a:latin typeface="微软雅黑" panose="020B0503020204020204" pitchFamily="34" charset="-122"/>
                          <a:ea typeface="微软雅黑" panose="020B0503020204020204" pitchFamily="34" charset="-122"/>
                        </a:rPr>
                        <a:t>酸二胺</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1800" dirty="0">
                          <a:latin typeface="微软雅黑" panose="020B0503020204020204" pitchFamily="34" charset="-122"/>
                          <a:ea typeface="微软雅黑" panose="020B0503020204020204" pitchFamily="34" charset="-122"/>
                        </a:rPr>
                        <a:t>各型肝炎</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1800" dirty="0" smtClean="0">
                          <a:latin typeface="微软雅黑" panose="020B0503020204020204" pitchFamily="34" charset="-122"/>
                          <a:ea typeface="微软雅黑" panose="020B0503020204020204" pitchFamily="34" charset="-122"/>
                        </a:rPr>
                        <a:t>成人每日</a:t>
                      </a:r>
                      <a:r>
                        <a:rPr lang="en-US" altLang="zh-CN" sz="1800" dirty="0" smtClean="0">
                          <a:latin typeface="微软雅黑" panose="020B0503020204020204" pitchFamily="34" charset="-122"/>
                          <a:ea typeface="微软雅黑" panose="020B0503020204020204" pitchFamily="34" charset="-122"/>
                        </a:rPr>
                        <a:t>3</a:t>
                      </a:r>
                      <a:r>
                        <a:rPr lang="zh-CN" altLang="en-US" sz="1800" dirty="0" smtClean="0">
                          <a:latin typeface="微软雅黑" panose="020B0503020204020204" pitchFamily="34" charset="-122"/>
                          <a:ea typeface="微软雅黑" panose="020B0503020204020204" pitchFamily="34" charset="-122"/>
                        </a:rPr>
                        <a:t>次，每次</a:t>
                      </a:r>
                      <a:r>
                        <a:rPr lang="en-US" altLang="zh-CN" sz="1800" dirty="0" smtClean="0">
                          <a:latin typeface="微软雅黑" panose="020B0503020204020204" pitchFamily="34" charset="-122"/>
                          <a:ea typeface="微软雅黑" panose="020B0503020204020204" pitchFamily="34" charset="-122"/>
                        </a:rPr>
                        <a:t>2-3</a:t>
                      </a:r>
                      <a:r>
                        <a:rPr lang="zh-CN" altLang="en-US" sz="1800" dirty="0" smtClean="0">
                          <a:latin typeface="微软雅黑" panose="020B0503020204020204" pitchFamily="34" charset="-122"/>
                          <a:ea typeface="微软雅黑" panose="020B0503020204020204" pitchFamily="34" charset="-122"/>
                        </a:rPr>
                        <a:t>片。小儿每次</a:t>
                      </a:r>
                      <a:r>
                        <a:rPr lang="en-US" altLang="zh-CN" sz="1800" dirty="0" smtClean="0">
                          <a:latin typeface="微软雅黑" panose="020B0503020204020204" pitchFamily="34" charset="-122"/>
                          <a:ea typeface="微软雅黑" panose="020B0503020204020204" pitchFamily="34" charset="-122"/>
                        </a:rPr>
                        <a:t>1</a:t>
                      </a:r>
                      <a:r>
                        <a:rPr lang="zh-CN" altLang="en-US" sz="1800" dirty="0" smtClean="0">
                          <a:latin typeface="微软雅黑" panose="020B0503020204020204" pitchFamily="34" charset="-122"/>
                          <a:ea typeface="微软雅黑" panose="020B0503020204020204" pitchFamily="34" charset="-122"/>
                        </a:rPr>
                        <a:t>片。饭后服</a:t>
                      </a:r>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r>
                        <a:rPr lang="zh-CN" altLang="en-US" sz="1800" dirty="0" smtClean="0">
                          <a:latin typeface="微软雅黑" panose="020B0503020204020204" pitchFamily="34" charset="-122"/>
                          <a:ea typeface="微软雅黑" panose="020B0503020204020204" pitchFamily="34" charset="-122"/>
                        </a:rPr>
                        <a:t>每日</a:t>
                      </a:r>
                      <a:r>
                        <a:rPr lang="en-US" altLang="zh-CN" sz="1800" dirty="0" smtClean="0">
                          <a:latin typeface="微软雅黑" panose="020B0503020204020204" pitchFamily="34" charset="-122"/>
                          <a:ea typeface="微软雅黑" panose="020B0503020204020204" pitchFamily="34" charset="-122"/>
                        </a:rPr>
                        <a:t>3</a:t>
                      </a:r>
                      <a:r>
                        <a:rPr lang="zh-CN" altLang="en-US" sz="1800" dirty="0" smtClean="0">
                          <a:latin typeface="微软雅黑" panose="020B0503020204020204" pitchFamily="34" charset="-122"/>
                          <a:ea typeface="微软雅黑" panose="020B0503020204020204" pitchFamily="34" charset="-122"/>
                        </a:rPr>
                        <a:t>次，每次</a:t>
                      </a:r>
                      <a:r>
                        <a:rPr lang="en-US" altLang="zh-CN" sz="1800" dirty="0" smtClean="0">
                          <a:latin typeface="微软雅黑" panose="020B0503020204020204" pitchFamily="34" charset="-122"/>
                          <a:ea typeface="微软雅黑" panose="020B0503020204020204" pitchFamily="34" charset="-122"/>
                        </a:rPr>
                        <a:t>3</a:t>
                      </a:r>
                      <a:r>
                        <a:rPr lang="zh-CN" altLang="en-US" sz="1800" dirty="0" smtClean="0">
                          <a:latin typeface="微软雅黑" panose="020B0503020204020204" pitchFamily="34" charset="-122"/>
                          <a:ea typeface="微软雅黑" panose="020B0503020204020204" pitchFamily="34" charset="-122"/>
                        </a:rPr>
                        <a:t>片</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1800" dirty="0" smtClean="0">
                          <a:latin typeface="微软雅黑" panose="020B0503020204020204" pitchFamily="34" charset="-122"/>
                          <a:ea typeface="微软雅黑" panose="020B0503020204020204" pitchFamily="34" charset="-122"/>
                        </a:rPr>
                        <a:t>血钾降低、血压升高、腹痛等。</a:t>
                      </a:r>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r>
                        <a:rPr lang="zh-CN" altLang="en-US" sz="1800" dirty="0" smtClean="0">
                          <a:latin typeface="微软雅黑" panose="020B0503020204020204" pitchFamily="34" charset="-122"/>
                          <a:ea typeface="微软雅黑" panose="020B0503020204020204" pitchFamily="34" charset="-122"/>
                        </a:rPr>
                        <a:t>胃肠道症状、口干、浮肿、血压升高等</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严重低钾血症、高钠血症、高血压、心衰、肾衰竭患者禁用，孕妇不宜使用。</a:t>
                      </a:r>
                      <a:endPar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endParaRPr>
                    </a:p>
                    <a:p>
                      <a:endParaRPr lang="en-US" altLang="zh-CN" sz="1800" b="0" i="0" kern="1200" dirty="0">
                        <a:solidFill>
                          <a:schemeClr val="dk1"/>
                        </a:solidFill>
                        <a:effectLst/>
                        <a:latin typeface="微软雅黑" panose="020B0503020204020204" pitchFamily="34" charset="-122"/>
                        <a:ea typeface="微软雅黑" panose="020B0503020204020204" pitchFamily="34" charset="-122"/>
                        <a:cs typeface="+mn-cs"/>
                      </a:endParaRPr>
                    </a:p>
                    <a:p>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醛固酮症患者，肌病患者，低血钾症、高血压。</a:t>
                      </a:r>
                      <a:endParaRPr lang="zh-CN" altLang="en-US" sz="1800" dirty="0">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r>
            </a:tbl>
          </a:graphicData>
        </a:graphic>
      </p:graphicFrame>
      <p:sp>
        <p:nvSpPr>
          <p:cNvPr id="5" name="标题 1"/>
          <p:cNvSpPr>
            <a:spLocks noGrp="1"/>
          </p:cNvSpPr>
          <p:nvPr>
            <p:ph type="title"/>
          </p:nvPr>
        </p:nvSpPr>
        <p:spPr>
          <a:xfrm>
            <a:off x="714348" y="0"/>
            <a:ext cx="6983412" cy="598488"/>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保肝药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custDataLst>
              <p:tags r:id="rId1"/>
            </p:custDataLst>
          </p:nvPr>
        </p:nvGraphicFramePr>
        <p:xfrm>
          <a:off x="304800" y="1412875"/>
          <a:ext cx="8535035" cy="3956050"/>
        </p:xfrm>
        <a:graphic>
          <a:graphicData uri="http://schemas.openxmlformats.org/drawingml/2006/table">
            <a:tbl>
              <a:tblPr firstRow="1" bandRow="1">
                <a:tableStyleId>{5C22544A-7EE6-4342-B048-85BDC9FD1C3A}</a:tableStyleId>
              </a:tblPr>
              <a:tblGrid>
                <a:gridCol w="715645"/>
                <a:gridCol w="998855"/>
                <a:gridCol w="1534160"/>
                <a:gridCol w="1762125"/>
                <a:gridCol w="1762125"/>
                <a:gridCol w="1762125"/>
              </a:tblGrid>
              <a:tr h="890270">
                <a:tc>
                  <a:txBody>
                    <a:bodyPr/>
                    <a:lstStyle/>
                    <a:p>
                      <a:pPr marL="0" algn="ctr" defTabSz="914400" rtl="0" eaLnBrk="1" latinLnBrk="0" hangingPunct="1"/>
                      <a:r>
                        <a:rPr lang="zh-CN" altLang="en-US" sz="2400" b="1" kern="1200" dirty="0">
                          <a:solidFill>
                            <a:schemeClr val="tx1"/>
                          </a:solidFill>
                          <a:latin typeface="微软雅黑" panose="020B0503020204020204" pitchFamily="34" charset="-122"/>
                          <a:ea typeface="微软雅黑" panose="020B0503020204020204" pitchFamily="34" charset="-122"/>
                          <a:cs typeface="+mn-cs"/>
                        </a:rPr>
                        <a:t>分类</a:t>
                      </a:r>
                      <a:endParaRPr lang="zh-CN" altLang="en-US" sz="2400" b="1" kern="1200" dirty="0">
                        <a:solidFill>
                          <a:schemeClr val="tx1"/>
                        </a:solidFill>
                        <a:latin typeface="微软雅黑" panose="020B0503020204020204" pitchFamily="34" charset="-122"/>
                        <a:ea typeface="微软雅黑" panose="020B0503020204020204" pitchFamily="34" charset="-122"/>
                        <a:cs typeface="+mn-cs"/>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代表药</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适应症</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smtClean="0">
                          <a:solidFill>
                            <a:schemeClr val="tx1"/>
                          </a:solidFill>
                          <a:latin typeface="微软雅黑" panose="020B0503020204020204" pitchFamily="34" charset="-122"/>
                          <a:ea typeface="微软雅黑" panose="020B0503020204020204" pitchFamily="34" charset="-122"/>
                        </a:rPr>
                        <a:t>用法用量</a:t>
                      </a:r>
                      <a:endParaRPr lang="zh-CN" altLang="en-US" sz="2400"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smtClean="0">
                          <a:solidFill>
                            <a:schemeClr val="tx1"/>
                          </a:solidFill>
                          <a:latin typeface="微软雅黑" panose="020B0503020204020204" pitchFamily="34" charset="-122"/>
                          <a:ea typeface="微软雅黑" panose="020B0503020204020204" pitchFamily="34" charset="-122"/>
                        </a:rPr>
                        <a:t>不良反应</a:t>
                      </a:r>
                      <a:endParaRPr lang="zh-CN" altLang="en-US" sz="2400" dirty="0" smtClean="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禁忌</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r>
              <a:tr h="3065780">
                <a:tc>
                  <a:txBody>
                    <a:bodyPr/>
                    <a:lstStyle/>
                    <a:p>
                      <a:r>
                        <a:rPr lang="en-US" altLang="zh-CN" sz="1800" b="1" dirty="0">
                          <a:latin typeface="微软雅黑" panose="020B0503020204020204" pitchFamily="34" charset="-122"/>
                          <a:ea typeface="微软雅黑" panose="020B0503020204020204" pitchFamily="34" charset="-122"/>
                        </a:rPr>
                        <a:t>5.</a:t>
                      </a:r>
                      <a:r>
                        <a:rPr lang="zh-CN" altLang="en-US" sz="1800" b="1" dirty="0">
                          <a:latin typeface="微软雅黑" panose="020B0503020204020204" pitchFamily="34" charset="-122"/>
                          <a:ea typeface="微软雅黑" panose="020B0503020204020204" pitchFamily="34" charset="-122"/>
                        </a:rPr>
                        <a:t>降酶</a:t>
                      </a:r>
                      <a:endParaRPr lang="zh-CN" altLang="en-US" sz="1800" b="1" dirty="0">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r>
                        <a:rPr lang="zh-CN" altLang="en-US" sz="1800" dirty="0">
                          <a:latin typeface="微软雅黑" panose="020B0503020204020204" pitchFamily="34" charset="-122"/>
                          <a:ea typeface="微软雅黑" panose="020B0503020204020204" pitchFamily="34" charset="-122"/>
                        </a:rPr>
                        <a:t>联苯双酯</a:t>
                      </a:r>
                      <a:endParaRPr lang="en-US" altLang="zh-CN" sz="1800" dirty="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r>
                        <a:rPr lang="zh-CN" altLang="en-US" sz="1800" dirty="0" smtClean="0">
                          <a:latin typeface="微软雅黑" panose="020B0503020204020204" pitchFamily="34" charset="-122"/>
                          <a:ea typeface="微软雅黑" panose="020B0503020204020204" pitchFamily="34" charset="-122"/>
                        </a:rPr>
                        <a:t>双</a:t>
                      </a:r>
                      <a:r>
                        <a:rPr lang="zh-CN" altLang="en-US" sz="1800" dirty="0">
                          <a:latin typeface="微软雅黑" panose="020B0503020204020204" pitchFamily="34" charset="-122"/>
                          <a:ea typeface="微软雅黑" panose="020B0503020204020204" pitchFamily="34" charset="-122"/>
                        </a:rPr>
                        <a:t>环醇</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慢性迁延性肝炎伴</a:t>
                      </a:r>
                      <a:r>
                        <a:rPr lang="en-US" altLang="zh-CN" sz="1800" b="0" i="0" kern="1200" dirty="0">
                          <a:solidFill>
                            <a:schemeClr val="dk1"/>
                          </a:solidFill>
                          <a:effectLst/>
                          <a:latin typeface="微软雅黑" panose="020B0503020204020204" pitchFamily="34" charset="-122"/>
                          <a:ea typeface="微软雅黑" panose="020B0503020204020204" pitchFamily="34" charset="-122"/>
                          <a:cs typeface="+mn-cs"/>
                        </a:rPr>
                        <a:t>ALT</a:t>
                      </a:r>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升高者，也可用于化学毒物、药物引起的</a:t>
                      </a:r>
                      <a:r>
                        <a:rPr lang="en-US" altLang="zh-CN" sz="1800" b="0" i="0" kern="1200" dirty="0">
                          <a:solidFill>
                            <a:schemeClr val="dk1"/>
                          </a:solidFill>
                          <a:effectLst/>
                          <a:latin typeface="微软雅黑" panose="020B0503020204020204" pitchFamily="34" charset="-122"/>
                          <a:ea typeface="微软雅黑" panose="020B0503020204020204" pitchFamily="34" charset="-122"/>
                          <a:cs typeface="+mn-cs"/>
                        </a:rPr>
                        <a:t>ALT</a:t>
                      </a:r>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升高。</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r>
                        <a:rPr lang="zh-CN" altLang="en-US" sz="1800" dirty="0" smtClean="0">
                          <a:latin typeface="微软雅黑" panose="020B0503020204020204" pitchFamily="34" charset="-122"/>
                          <a:ea typeface="微软雅黑" panose="020B0503020204020204" pitchFamily="34" charset="-122"/>
                        </a:rPr>
                        <a:t>每日</a:t>
                      </a:r>
                      <a:r>
                        <a:rPr lang="en-US" altLang="zh-CN" sz="1800" dirty="0" smtClean="0">
                          <a:latin typeface="微软雅黑" panose="020B0503020204020204" pitchFamily="34" charset="-122"/>
                          <a:ea typeface="微软雅黑" panose="020B0503020204020204" pitchFamily="34" charset="-122"/>
                        </a:rPr>
                        <a:t>3</a:t>
                      </a:r>
                      <a:r>
                        <a:rPr lang="zh-CN" altLang="en-US" sz="1800" dirty="0" smtClean="0">
                          <a:latin typeface="微软雅黑" panose="020B0503020204020204" pitchFamily="34" charset="-122"/>
                          <a:ea typeface="微软雅黑" panose="020B0503020204020204" pitchFamily="34" charset="-122"/>
                        </a:rPr>
                        <a:t>次，每次</a:t>
                      </a:r>
                      <a:r>
                        <a:rPr lang="en-US" altLang="zh-CN" sz="1800" dirty="0" smtClean="0">
                          <a:latin typeface="微软雅黑" panose="020B0503020204020204" pitchFamily="34" charset="-122"/>
                          <a:ea typeface="微软雅黑" panose="020B0503020204020204" pitchFamily="34" charset="-122"/>
                        </a:rPr>
                        <a:t>5</a:t>
                      </a:r>
                      <a:r>
                        <a:rPr lang="zh-CN" altLang="en-US" sz="1800" dirty="0" smtClean="0">
                          <a:latin typeface="微软雅黑" panose="020B0503020204020204" pitchFamily="34" charset="-122"/>
                          <a:ea typeface="微软雅黑" panose="020B0503020204020204" pitchFamily="34" charset="-122"/>
                        </a:rPr>
                        <a:t>丸（</a:t>
                      </a:r>
                      <a:r>
                        <a:rPr lang="en-US" altLang="zh-CN" sz="1800" dirty="0" smtClean="0">
                          <a:latin typeface="微软雅黑" panose="020B0503020204020204" pitchFamily="34" charset="-122"/>
                          <a:ea typeface="微软雅黑" panose="020B0503020204020204" pitchFamily="34" charset="-122"/>
                        </a:rPr>
                        <a:t>7.5mg</a:t>
                      </a:r>
                      <a:r>
                        <a:rPr lang="zh-CN" altLang="en-US" sz="1800" dirty="0" smtClean="0">
                          <a:latin typeface="微软雅黑" panose="020B0503020204020204" pitchFamily="34" charset="-122"/>
                          <a:ea typeface="微软雅黑" panose="020B0503020204020204" pitchFamily="34" charset="-122"/>
                        </a:rPr>
                        <a:t>）</a:t>
                      </a:r>
                      <a:r>
                        <a:rPr lang="en-US" altLang="zh-CN" sz="1800" dirty="0" smtClean="0">
                          <a:latin typeface="微软雅黑" panose="020B0503020204020204" pitchFamily="34" charset="-122"/>
                          <a:ea typeface="微软雅黑" panose="020B0503020204020204" pitchFamily="34" charset="-122"/>
                        </a:rPr>
                        <a:t>,</a:t>
                      </a:r>
                      <a:r>
                        <a:rPr lang="zh-CN" altLang="en-US" sz="1800" dirty="0" smtClean="0">
                          <a:latin typeface="微软雅黑" panose="020B0503020204020204" pitchFamily="34" charset="-122"/>
                          <a:ea typeface="微软雅黑" panose="020B0503020204020204" pitchFamily="34" charset="-122"/>
                        </a:rPr>
                        <a:t>必要时每次</a:t>
                      </a:r>
                      <a:r>
                        <a:rPr lang="en-US" altLang="zh-CN" sz="1800" dirty="0" smtClean="0">
                          <a:latin typeface="微软雅黑" panose="020B0503020204020204" pitchFamily="34" charset="-122"/>
                          <a:ea typeface="微软雅黑" panose="020B0503020204020204" pitchFamily="34" charset="-122"/>
                        </a:rPr>
                        <a:t>6-10</a:t>
                      </a:r>
                      <a:r>
                        <a:rPr lang="zh-CN" altLang="en-US" sz="1800" dirty="0" smtClean="0">
                          <a:latin typeface="微软雅黑" panose="020B0503020204020204" pitchFamily="34" charset="-122"/>
                          <a:ea typeface="微软雅黑" panose="020B0503020204020204" pitchFamily="34" charset="-122"/>
                        </a:rPr>
                        <a:t>丸，连用</a:t>
                      </a:r>
                      <a:r>
                        <a:rPr lang="en-US" altLang="zh-CN" sz="1800" dirty="0" smtClean="0">
                          <a:latin typeface="微软雅黑" panose="020B0503020204020204" pitchFamily="34" charset="-122"/>
                          <a:ea typeface="微软雅黑" panose="020B0503020204020204" pitchFamily="34" charset="-122"/>
                        </a:rPr>
                        <a:t>3</a:t>
                      </a:r>
                      <a:r>
                        <a:rPr lang="zh-CN" altLang="en-US" sz="1800" dirty="0" smtClean="0">
                          <a:latin typeface="微软雅黑" panose="020B0503020204020204" pitchFamily="34" charset="-122"/>
                          <a:ea typeface="微软雅黑" panose="020B0503020204020204" pitchFamily="34" charset="-122"/>
                        </a:rPr>
                        <a:t>个月。</a:t>
                      </a:r>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r>
                        <a:rPr lang="zh-CN" altLang="en-US" sz="1800" dirty="0" smtClean="0">
                          <a:latin typeface="微软雅黑" panose="020B0503020204020204" pitchFamily="34" charset="-122"/>
                          <a:ea typeface="微软雅黑" panose="020B0503020204020204" pitchFamily="34" charset="-122"/>
                        </a:rPr>
                        <a:t>每日</a:t>
                      </a:r>
                      <a:r>
                        <a:rPr lang="en-US" altLang="zh-CN" sz="1800" dirty="0" smtClean="0">
                          <a:latin typeface="微软雅黑" panose="020B0503020204020204" pitchFamily="34" charset="-122"/>
                          <a:ea typeface="微软雅黑" panose="020B0503020204020204" pitchFamily="34" charset="-122"/>
                        </a:rPr>
                        <a:t>3</a:t>
                      </a:r>
                      <a:r>
                        <a:rPr lang="zh-CN" altLang="en-US" sz="1800" dirty="0" smtClean="0">
                          <a:latin typeface="微软雅黑" panose="020B0503020204020204" pitchFamily="34" charset="-122"/>
                          <a:ea typeface="微软雅黑" panose="020B0503020204020204" pitchFamily="34" charset="-122"/>
                        </a:rPr>
                        <a:t>次，每次</a:t>
                      </a:r>
                      <a:r>
                        <a:rPr lang="en-US" altLang="zh-CN" sz="1800" dirty="0" smtClean="0">
                          <a:latin typeface="微软雅黑" panose="020B0503020204020204" pitchFamily="34" charset="-122"/>
                          <a:ea typeface="微软雅黑" panose="020B0503020204020204" pitchFamily="34" charset="-122"/>
                        </a:rPr>
                        <a:t>25-50mg</a:t>
                      </a:r>
                      <a:r>
                        <a:rPr lang="zh-CN" altLang="en-US" sz="1800" dirty="0" smtClean="0">
                          <a:latin typeface="微软雅黑" panose="020B0503020204020204" pitchFamily="34" charset="-122"/>
                          <a:ea typeface="微软雅黑" panose="020B0503020204020204" pitchFamily="34" charset="-122"/>
                        </a:rPr>
                        <a:t>，最少服用</a:t>
                      </a:r>
                      <a:r>
                        <a:rPr lang="en-US" altLang="zh-CN" sz="1800" dirty="0" smtClean="0">
                          <a:latin typeface="微软雅黑" panose="020B0503020204020204" pitchFamily="34" charset="-122"/>
                          <a:ea typeface="微软雅黑" panose="020B0503020204020204" pitchFamily="34" charset="-122"/>
                        </a:rPr>
                        <a:t>6</a:t>
                      </a:r>
                      <a:r>
                        <a:rPr lang="zh-CN" altLang="en-US" sz="1800" dirty="0" smtClean="0">
                          <a:latin typeface="微软雅黑" panose="020B0503020204020204" pitchFamily="34" charset="-122"/>
                          <a:ea typeface="微软雅黑" panose="020B0503020204020204" pitchFamily="34" charset="-122"/>
                        </a:rPr>
                        <a:t>个月。</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dirty="0" smtClean="0">
                          <a:latin typeface="微软雅黑" panose="020B0503020204020204" pitchFamily="34" charset="-122"/>
                          <a:ea typeface="微软雅黑" panose="020B0503020204020204" pitchFamily="34" charset="-122"/>
                        </a:rPr>
                        <a:t>口干、轻度恶心。</a:t>
                      </a:r>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r>
                        <a:rPr lang="zh-CN" altLang="en-US" sz="1800" dirty="0" smtClean="0">
                          <a:latin typeface="微软雅黑" panose="020B0503020204020204" pitchFamily="34" charset="-122"/>
                          <a:ea typeface="微软雅黑" panose="020B0503020204020204" pitchFamily="34" charset="-122"/>
                        </a:rPr>
                        <a:t>偶见皮疹、头晕、腹胀、恶心。</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r>
                        <a:rPr lang="zh-CN" altLang="en-US" sz="1800" b="0" i="0" kern="1200" dirty="0">
                          <a:solidFill>
                            <a:schemeClr val="dk1"/>
                          </a:solidFill>
                          <a:effectLst/>
                          <a:latin typeface="微软雅黑" panose="020B0503020204020204" pitchFamily="34" charset="-122"/>
                          <a:ea typeface="微软雅黑" panose="020B0503020204020204" pitchFamily="34" charset="-122"/>
                          <a:cs typeface="+mn-cs"/>
                        </a:rPr>
                        <a:t>失代偿性肝硬化、孕妇及哺乳期妇女禁用。</a:t>
                      </a:r>
                      <a:endParaRPr lang="en-US" altLang="zh-CN" sz="1800" b="0" i="0" kern="1200" dirty="0">
                        <a:solidFill>
                          <a:schemeClr val="dk1"/>
                        </a:solidFill>
                        <a:effectLst/>
                        <a:latin typeface="微软雅黑" panose="020B0503020204020204" pitchFamily="34" charset="-122"/>
                        <a:ea typeface="微软雅黑" panose="020B0503020204020204" pitchFamily="34" charset="-122"/>
                        <a:cs typeface="+mn-cs"/>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endParaRPr lang="en-US" altLang="zh-CN" sz="1800" dirty="0" smtClean="0">
                        <a:latin typeface="微软雅黑" panose="020B0503020204020204" pitchFamily="34" charset="-122"/>
                        <a:ea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rPr>
                        <a:t>无</a:t>
                      </a:r>
                      <a:endParaRPr lang="zh-CN" altLang="en-US" sz="18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r>
            </a:tbl>
          </a:graphicData>
        </a:graphic>
      </p:graphicFrame>
      <p:sp>
        <p:nvSpPr>
          <p:cNvPr id="5" name="标题 1"/>
          <p:cNvSpPr>
            <a:spLocks noGrp="1"/>
          </p:cNvSpPr>
          <p:nvPr>
            <p:ph type="title"/>
          </p:nvPr>
        </p:nvSpPr>
        <p:spPr>
          <a:xfrm>
            <a:off x="755576" y="188640"/>
            <a:ext cx="6983412" cy="598488"/>
          </a:xfrm>
        </p:spPr>
        <p:txBody>
          <a:bodyPr>
            <a:no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保肝药</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smtClean="0">
                <a:solidFill>
                  <a:schemeClr val="accent1">
                    <a:lumMod val="75000"/>
                  </a:schemeClr>
                </a:solidFill>
                <a:latin typeface="微软雅黑" panose="020B0503020204020204" pitchFamily="34" charset="-122"/>
                <a:ea typeface="微软雅黑" panose="020B0503020204020204" pitchFamily="34" charset="-122"/>
              </a:rPr>
              <a:t>处方审核</a:t>
            </a:r>
            <a:r>
              <a:rPr lang="en-US" altLang="zh-CN" b="1" dirty="0" smtClean="0">
                <a:solidFill>
                  <a:schemeClr val="accent1">
                    <a:lumMod val="75000"/>
                  </a:schemeClr>
                </a:solidFill>
                <a:latin typeface="微软雅黑" panose="020B0503020204020204" pitchFamily="34" charset="-122"/>
                <a:ea typeface="微软雅黑" panose="020B0503020204020204" pitchFamily="34" charset="-122"/>
              </a:rPr>
              <a:t>9</a:t>
            </a:r>
            <a:endParaRPr lang="zh-CN" altLang="en-US" dirty="0"/>
          </a:p>
        </p:txBody>
      </p:sp>
      <p:pic>
        <p:nvPicPr>
          <p:cNvPr id="32770" name="Picture 2"/>
          <p:cNvPicPr>
            <a:picLocks noChangeAspect="1" noChangeArrowheads="1"/>
          </p:cNvPicPr>
          <p:nvPr/>
        </p:nvPicPr>
        <p:blipFill>
          <a:blip r:embed="rId1"/>
          <a:srcRect l="27539" t="26042" r="23242" b="22916"/>
          <a:stretch>
            <a:fillRect/>
          </a:stretch>
        </p:blipFill>
        <p:spPr bwMode="auto">
          <a:xfrm>
            <a:off x="500034" y="1071546"/>
            <a:ext cx="7786742" cy="4542266"/>
          </a:xfrm>
          <a:prstGeom prst="rect">
            <a:avLst/>
          </a:prstGeom>
          <a:noFill/>
          <a:ln w="9525">
            <a:noFill/>
            <a:miter lim="800000"/>
            <a:headEnd/>
            <a:tailEnd/>
          </a:ln>
          <a:effectLst/>
        </p:spPr>
      </p:pic>
      <p:sp>
        <p:nvSpPr>
          <p:cNvPr id="5" name="TextBox 4"/>
          <p:cNvSpPr txBox="1"/>
          <p:nvPr/>
        </p:nvSpPr>
        <p:spPr>
          <a:xfrm>
            <a:off x="857224" y="5643578"/>
            <a:ext cx="7056784" cy="677108"/>
          </a:xfrm>
          <a:prstGeom prst="rect">
            <a:avLst/>
          </a:prstGeom>
          <a:noFill/>
        </p:spPr>
        <p:txBody>
          <a:bodyPr wrap="square" rtlCol="0">
            <a:spAutoFit/>
          </a:bodyP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1</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甘草酸二铵可引起血压升高，对于高血压患者应避免使用。</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100010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714348" y="1714488"/>
            <a:ext cx="7886700" cy="4176464"/>
          </a:xfrm>
        </p:spPr>
        <p:txBody>
          <a:bodyPr>
            <a:normAutofit fontScale="92500" lnSpcReduction="10000"/>
          </a:bodyPr>
          <a:lstStyle/>
          <a:p>
            <a:pPr lvl="1">
              <a:lnSpc>
                <a:spcPct val="110000"/>
              </a:lnSpc>
            </a:pPr>
            <a:r>
              <a:rPr lang="zh-CN" altLang="en-US" b="1" dirty="0">
                <a:latin typeface="微软雅黑" panose="020B0503020204020204" pitchFamily="34" charset="-122"/>
                <a:ea typeface="微软雅黑" panose="020B0503020204020204" pitchFamily="34" charset="-122"/>
              </a:rPr>
              <a:t>消化性溃疡和胃食管反流病药物</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抗酸药</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胃酸分泌抑制剂</a:t>
            </a:r>
            <a:r>
              <a:rPr lang="en-US" altLang="zh-CN" b="1" dirty="0">
                <a:solidFill>
                  <a:schemeClr val="tx1"/>
                </a:solidFill>
                <a:latin typeface="微软雅黑" panose="020B0503020204020204" pitchFamily="34" charset="-122"/>
                <a:ea typeface="微软雅黑" panose="020B0503020204020204" pitchFamily="34" charset="-122"/>
                <a:sym typeface="+mn-ea"/>
              </a:rPr>
              <a:t>-H</a:t>
            </a:r>
            <a:r>
              <a:rPr lang="en-US" altLang="zh-CN" b="1" baseline="-25000" dirty="0">
                <a:solidFill>
                  <a:schemeClr val="tx1"/>
                </a:solidFill>
                <a:latin typeface="微软雅黑" panose="020B0503020204020204" pitchFamily="34" charset="-122"/>
                <a:ea typeface="微软雅黑" panose="020B0503020204020204" pitchFamily="34" charset="-122"/>
                <a:sym typeface="+mn-ea"/>
              </a:rPr>
              <a:t>2</a:t>
            </a:r>
            <a:r>
              <a:rPr lang="zh-CN" altLang="en-US" b="1" dirty="0">
                <a:solidFill>
                  <a:schemeClr val="tx1"/>
                </a:solidFill>
                <a:latin typeface="微软雅黑" panose="020B0503020204020204" pitchFamily="34" charset="-122"/>
                <a:ea typeface="微软雅黑" panose="020B0503020204020204" pitchFamily="34" charset="-122"/>
                <a:sym typeface="+mn-ea"/>
              </a:rPr>
              <a:t>受体拮抗剂</a:t>
            </a:r>
            <a:endParaRPr lang="en-US" altLang="zh-CN" b="1" dirty="0">
              <a:solidFill>
                <a:schemeClr val="tx1"/>
              </a:solidFill>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质子泵抑制剂</a:t>
            </a:r>
            <a:endParaRPr lang="en-US" altLang="zh-CN" b="1" dirty="0">
              <a:latin typeface="微软雅黑" panose="020B0503020204020204" pitchFamily="34" charset="-122"/>
              <a:ea typeface="微软雅黑" panose="020B0503020204020204" pitchFamily="34" charset="-122"/>
            </a:endParaRPr>
          </a:p>
          <a:p>
            <a:pPr marL="457200" lvl="1" indent="0">
              <a:lnSpc>
                <a:spcPct val="110000"/>
              </a:lnSpc>
              <a:buNone/>
            </a:pP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胃黏膜保护剂</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助消化药</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促胃肠动力药</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泻药和止泻药</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微生态药物</a:t>
            </a:r>
            <a:endParaRPr lang="en-US" altLang="zh-CN" b="1" dirty="0">
              <a:latin typeface="微软雅黑" panose="020B0503020204020204" pitchFamily="34" charset="-122"/>
              <a:ea typeface="微软雅黑" panose="020B0503020204020204" pitchFamily="34" charset="-122"/>
            </a:endParaRPr>
          </a:p>
          <a:p>
            <a:pPr lvl="1">
              <a:lnSpc>
                <a:spcPct val="110000"/>
              </a:lnSpc>
            </a:pPr>
            <a:r>
              <a:rPr lang="zh-CN" altLang="en-US" b="1" dirty="0">
                <a:latin typeface="微软雅黑" panose="020B0503020204020204" pitchFamily="34" charset="-122"/>
                <a:ea typeface="微软雅黑" panose="020B0503020204020204" pitchFamily="34" charset="-122"/>
              </a:rPr>
              <a:t>保肝药</a:t>
            </a:r>
            <a:endParaRPr lang="en-US" altLang="zh-CN" b="1"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43608" y="188640"/>
            <a:ext cx="2088232" cy="584775"/>
          </a:xfrm>
          <a:prstGeom prst="rect">
            <a:avLst/>
          </a:prstGeom>
          <a:noFill/>
        </p:spPr>
        <p:txBody>
          <a:bodyPr wrap="square" rtlCol="0">
            <a:spAutoFit/>
          </a:bodyPr>
          <a:lstStyle/>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rPr>
              <a:t>主要内容</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sz="3200" b="1" dirty="0">
                <a:solidFill>
                  <a:schemeClr val="accent1">
                    <a:lumMod val="75000"/>
                  </a:schemeClr>
                </a:solidFill>
                <a:latin typeface="微软雅黑" panose="020B0503020204020204" pitchFamily="34" charset="-122"/>
                <a:ea typeface="微软雅黑" panose="020B0503020204020204" pitchFamily="34" charset="-122"/>
                <a:cs typeface="+mn-cs"/>
              </a:rPr>
              <a:t>参考文献</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cs typeface="+mn-cs"/>
            </a:endParaRPr>
          </a:p>
        </p:txBody>
      </p:sp>
      <p:sp>
        <p:nvSpPr>
          <p:cNvPr id="3" name="内容占位符 2"/>
          <p:cNvSpPr>
            <a:spLocks noGrp="1"/>
          </p:cNvSpPr>
          <p:nvPr>
            <p:ph idx="1"/>
          </p:nvPr>
        </p:nvSpPr>
        <p:spPr/>
        <p:txBody>
          <a:bodyPr>
            <a:normAutofit fontScale="50000"/>
          </a:bodyPr>
          <a:p>
            <a:pPr marL="0" indent="0">
              <a:buNone/>
            </a:pPr>
            <a:r>
              <a:rPr lang="zh-CN" altLang="en-US"/>
              <a:t>[1]陈新谦，金有豫，汤光．新编药物学[M]．17版．北京: 人民卫生出版社，2015:460-524．</a:t>
            </a:r>
            <a:endParaRPr lang="zh-CN" altLang="en-US"/>
          </a:p>
          <a:p>
            <a:pPr marL="0" indent="0">
              <a:buNone/>
            </a:pPr>
            <a:r>
              <a:rPr lang="zh-CN" altLang="en-US"/>
              <a:t>[2]中华消化杂志编委会.消化性溃疡诊断与治疗规范（2016）[J].中华消化杂志，2016，36（8）：508-512.</a:t>
            </a:r>
            <a:endParaRPr lang="zh-CN" altLang="en-US"/>
          </a:p>
          <a:p>
            <a:pPr marL="0" indent="0">
              <a:buNone/>
            </a:pPr>
            <a:r>
              <a:rPr lang="zh-CN" altLang="en-US"/>
              <a:t>[3]中华医学会消化病学分会.2020年中国胃食管反流病专家共识[J].中华消化杂志，2020，40（10）：649-663.</a:t>
            </a:r>
            <a:endParaRPr lang="zh-CN" altLang="en-US"/>
          </a:p>
          <a:p>
            <a:pPr marL="0" indent="0">
              <a:buNone/>
            </a:pPr>
            <a:r>
              <a:rPr lang="zh-CN" altLang="en-US"/>
              <a:t>[4]中华医学会消化病学分会幽门螺杆菌和消化性溃疡学组，全国幽门螺杆菌研究协作组.第五次全国幽门螺杆菌感染处理共识报告[J]. 胃肠病学，2017,22（6）：346-360[5]中华医学会消化病学分会胃肠动力学组，中华医学会消化病学分会胃肠功能性疾病协作组.中国功能性消化不良专家共识意见[J]. 中华消化杂志，2016,36（4）:217-229.</a:t>
            </a:r>
            <a:endParaRPr lang="zh-CN" altLang="en-US"/>
          </a:p>
          <a:p>
            <a:pPr marL="0" indent="0">
              <a:buNone/>
            </a:pPr>
            <a:r>
              <a:rPr lang="zh-CN" altLang="en-US"/>
              <a:t>[6]中华医学会消化病学分会胃肠动力学组，功能性胃肠病协作组.中国慢性便秘专家共识意见（2019，广州）[J]. 中华消化杂志，2019，39（9）：577-598</a:t>
            </a:r>
            <a:endParaRPr lang="zh-CN" altLang="en-US"/>
          </a:p>
          <a:p>
            <a:pPr marL="0" indent="0">
              <a:buNone/>
            </a:pPr>
            <a:r>
              <a:rPr lang="zh-CN" altLang="en-US"/>
              <a:t>[7]中华医学会消化病学分会，中国慢性胃炎共识意见（2017年，上海）[J]. 中华消化杂志，2017，37（11）：721-738.</a:t>
            </a:r>
            <a:endParaRPr lang="zh-CN" altLang="en-US"/>
          </a:p>
          <a:p>
            <a:pPr marL="0" indent="0">
              <a:buNone/>
            </a:pPr>
            <a:r>
              <a:rPr lang="zh-CN" altLang="en-US"/>
              <a:t>[8]中国医师协会急诊医师分会.急性上消化道出血急诊诊治流程专家共识[J].中国急救医学，2015，35（10）：865-873.</a:t>
            </a:r>
            <a:endParaRPr lang="zh-CN" altLang="en-US"/>
          </a:p>
          <a:p>
            <a:pPr marL="0" indent="0">
              <a:buNone/>
            </a:pPr>
            <a:r>
              <a:rPr lang="zh-CN" altLang="en-US"/>
              <a:t>[9] 中华人民共和国国家卫生健康委员会.质子泵抑制剂临床应用指导原则（2020年版）[J].中国实用乡村医生杂志[J]. 2021，28（1）：1-9.</a:t>
            </a:r>
            <a:endParaRPr lang="zh-CN"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051720" y="2722566"/>
            <a:ext cx="5184576" cy="132343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8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感谢聆听</a:t>
            </a:r>
            <a:endParaRPr lang="zh-CN" altLang="en-US" sz="8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hinkcellActiveDocDoNotDelete"/>
</p:tagLst>
</file>

<file path=ppt/tags/tag3.xml><?xml version="1.0" encoding="utf-8"?>
<p:tagLst xmlns:p="http://schemas.openxmlformats.org/presentationml/2006/main">
  <p:tag name="KSO_WM_UNIT_TABLE_BEAUTIFY" val="smartTable{62bcf297-cf2d-4350-bf76-b6289af5422e}"/>
</p:tagLst>
</file>

<file path=ppt/tags/tag4.xml><?xml version="1.0" encoding="utf-8"?>
<p:tagLst xmlns:p="http://schemas.openxmlformats.org/presentationml/2006/main">
  <p:tag name="KSO_WM_UNIT_TABLE_BEAUTIFY" val="smartTable{d33471cf-6480-478b-a3a1-9ce2d7cadc86}"/>
</p:tagLst>
</file>

<file path=ppt/tags/tag5.xml><?xml version="1.0" encoding="utf-8"?>
<p:tagLst xmlns:p="http://schemas.openxmlformats.org/presentationml/2006/main">
  <p:tag name="KSO_WM_UNIT_TABLE_BEAUTIFY" val="smartTable{187a5be9-a2b9-4984-9292-ba36424eb3dc}"/>
  <p:tag name="TABLE_ENDDRAG_ORIGIN_RECT" val="648*327"/>
  <p:tag name="TABLE_ENDDRAG_RECT" val="35*73*648*327"/>
</p:tagLst>
</file>

<file path=ppt/tags/tag6.xml><?xml version="1.0" encoding="utf-8"?>
<p:tagLst xmlns:p="http://schemas.openxmlformats.org/presentationml/2006/main">
  <p:tag name="KSO_WM_UNIT_TABLE_BEAUTIFY" val="smartTable{4af5a59b-a5bd-441a-8f6d-2266f6c4cdf1}"/>
</p:tagLst>
</file>

<file path=ppt/tags/tag7.xml><?xml version="1.0" encoding="utf-8"?>
<p:tagLst xmlns:p="http://schemas.openxmlformats.org/presentationml/2006/main">
  <p:tag name="KSO_WM_UNIT_TABLE_BEAUTIFY" val="smartTable{66f14ff1-f22c-4854-aa86-08b75b43e2ec}"/>
</p:tagLst>
</file>

<file path=ppt/tags/tag8.xml><?xml version="1.0" encoding="utf-8"?>
<p:tagLst xmlns:p="http://schemas.openxmlformats.org/presentationml/2006/main">
  <p:tag name="KSO_WM_UNIT_TABLE_BEAUTIFY" val="smartTable{c87094b4-2844-47ba-8af9-29e956b532e3}"/>
  <p:tag name="TABLE_ENDDRAG_ORIGIN_RECT" val="672*311"/>
  <p:tag name="TABLE_ENDDRAG_RECT" val="24*111*672*311"/>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13224</Words>
  <Application>WPS 演示</Application>
  <PresentationFormat>全屏显示(4:3)</PresentationFormat>
  <Paragraphs>1560</Paragraphs>
  <Slides>73</Slides>
  <Notes>14</Notes>
  <HiddenSlides>0</HiddenSlides>
  <MMClips>0</MMClips>
  <ScaleCrop>false</ScaleCrop>
  <HeadingPairs>
    <vt:vector size="8" baseType="variant">
      <vt:variant>
        <vt:lpstr>已用的字体</vt:lpstr>
      </vt:variant>
      <vt:variant>
        <vt:i4>12</vt:i4>
      </vt:variant>
      <vt:variant>
        <vt:lpstr>主题</vt:lpstr>
      </vt:variant>
      <vt:variant>
        <vt:i4>3</vt:i4>
      </vt:variant>
      <vt:variant>
        <vt:lpstr>嵌入 OLE 服务器</vt:lpstr>
      </vt:variant>
      <vt:variant>
        <vt:i4>0</vt:i4>
      </vt:variant>
      <vt:variant>
        <vt:lpstr>幻灯片标题</vt:lpstr>
      </vt:variant>
      <vt:variant>
        <vt:i4>73</vt:i4>
      </vt:variant>
    </vt:vector>
  </HeadingPairs>
  <TitlesOfParts>
    <vt:vector size="88" baseType="lpstr">
      <vt:lpstr>Arial</vt:lpstr>
      <vt:lpstr>宋体</vt:lpstr>
      <vt:lpstr>Wingdings</vt:lpstr>
      <vt:lpstr>微软雅黑</vt:lpstr>
      <vt:lpstr>黑体</vt:lpstr>
      <vt:lpstr>Calibri</vt:lpstr>
      <vt:lpstr>等线</vt:lpstr>
      <vt:lpstr>Arial Unicode MS</vt:lpstr>
      <vt:lpstr>等线 Light</vt:lpstr>
      <vt:lpstr>宋体f犼ホ\.\.</vt:lpstr>
      <vt:lpstr>宋体f\.犼\.\.\.</vt:lpstr>
      <vt:lpstr>Times New Roman</vt:lpstr>
      <vt:lpstr>自定义设计方案</vt:lpstr>
      <vt:lpstr>1_自定义设计方案</vt:lpstr>
      <vt:lpstr>2_自定义设计方案</vt:lpstr>
      <vt:lpstr>个人简介</vt:lpstr>
      <vt:lpstr>消化系统药物处方审核要点</vt:lpstr>
      <vt:lpstr>消化系统用药分类</vt:lpstr>
      <vt:lpstr>消化系统用药分类</vt:lpstr>
      <vt:lpstr>抗酸药</vt:lpstr>
      <vt:lpstr>抗酸药</vt:lpstr>
      <vt:lpstr>抗酸药审核要点</vt:lpstr>
      <vt:lpstr>处方审核1</vt:lpstr>
      <vt:lpstr>消化系统用药分类</vt:lpstr>
      <vt:lpstr>胃酸分泌抑制剂—Ｈ2 受体拮抗剂</vt:lpstr>
      <vt:lpstr>胃酸分泌抑制剂—Ｈ2 受体拮抗剂</vt:lpstr>
      <vt:lpstr>胃酸分泌抑制剂—Ｈ2 受体拮抗剂</vt:lpstr>
      <vt:lpstr>Ｈ2 受体拮抗剂审核要点</vt:lpstr>
      <vt:lpstr>处方审核2</vt:lpstr>
      <vt:lpstr>消化系统用药分类</vt:lpstr>
      <vt:lpstr>质子泵抑制剂（PPI）</vt:lpstr>
      <vt:lpstr>PPI口服剂的适应证</vt:lpstr>
      <vt:lpstr>不同PPI注射剂的适应证</vt:lpstr>
      <vt:lpstr>口服PPI常规剂量</vt:lpstr>
      <vt:lpstr>常用PPI注射剂型使用方法</vt:lpstr>
      <vt:lpstr>PPI的作用特点比较及不良反应</vt:lpstr>
      <vt:lpstr>PPI与其它药物相互作用</vt:lpstr>
      <vt:lpstr>PPI与其它药物相互作用</vt:lpstr>
      <vt:lpstr>PPI在特殊病理、生理状况患者中的应用</vt:lpstr>
      <vt:lpstr> PPI的安全性 </vt:lpstr>
      <vt:lpstr> PPI的安全性 </vt:lpstr>
      <vt:lpstr> PPI的安全性 </vt:lpstr>
      <vt:lpstr>PPI的合理选用</vt:lpstr>
      <vt:lpstr>PPI的合理选用</vt:lpstr>
      <vt:lpstr>PPI的合理选用</vt:lpstr>
      <vt:lpstr> PPI治疗方案 </vt:lpstr>
      <vt:lpstr>PPI审核要点</vt:lpstr>
      <vt:lpstr>PPI审核要点</vt:lpstr>
      <vt:lpstr>处方审核3</vt:lpstr>
      <vt:lpstr>消化系统用药分类</vt:lpstr>
      <vt:lpstr>胃黏膜保护剂</vt:lpstr>
      <vt:lpstr>胃黏膜保护剂</vt:lpstr>
      <vt:lpstr>胃黏膜保护剂审核要点</vt:lpstr>
      <vt:lpstr>处方审核4</vt:lpstr>
      <vt:lpstr>消化系统用药分类</vt:lpstr>
      <vt:lpstr>助消化药</vt:lpstr>
      <vt:lpstr>助消化药</vt:lpstr>
      <vt:lpstr>助消化药</vt:lpstr>
      <vt:lpstr>消化酶制剂审核要点</vt:lpstr>
      <vt:lpstr>处方审核5</vt:lpstr>
      <vt:lpstr>消化系统用药分类</vt:lpstr>
      <vt:lpstr>促胃肠动力药</vt:lpstr>
      <vt:lpstr>促胃肠动力药——多潘立酮</vt:lpstr>
      <vt:lpstr>促胃肠动力药</vt:lpstr>
      <vt:lpstr>促胃肠动力药审核要点</vt:lpstr>
      <vt:lpstr>处方审核6</vt:lpstr>
      <vt:lpstr>消化系统用药分类</vt:lpstr>
      <vt:lpstr> 泻药和止泻药 </vt:lpstr>
      <vt:lpstr>泻药</vt:lpstr>
      <vt:lpstr>泻药</vt:lpstr>
      <vt:lpstr>处方审核7</vt:lpstr>
      <vt:lpstr>止泻药</vt:lpstr>
      <vt:lpstr>泻药和止泻药审核要点</vt:lpstr>
      <vt:lpstr>消化系统用药分类</vt:lpstr>
      <vt:lpstr>微生态药物</vt:lpstr>
      <vt:lpstr>微生态药物</vt:lpstr>
      <vt:lpstr>微生态药物</vt:lpstr>
      <vt:lpstr>微生态药物审核要点</vt:lpstr>
      <vt:lpstr>处方审核8</vt:lpstr>
      <vt:lpstr>消化系统用药分类</vt:lpstr>
      <vt:lpstr>保肝药</vt:lpstr>
      <vt:lpstr>保肝药</vt:lpstr>
      <vt:lpstr>保肝药</vt:lpstr>
      <vt:lpstr>保肝药</vt:lpstr>
      <vt:lpstr>处方审核9</vt:lpstr>
      <vt:lpstr>消化系统用药分类</vt:lpstr>
      <vt:lpstr>参考文献</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HP</cp:lastModifiedBy>
  <cp:revision>427</cp:revision>
  <dcterms:created xsi:type="dcterms:W3CDTF">2021-06-09T00:44:00Z</dcterms:created>
  <dcterms:modified xsi:type="dcterms:W3CDTF">2021-06-11T06:00:31Z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2052-10.8.2.6870</vt:lpwstr>
  </property>
  <property fmtid="{D5CDD505-2E9C-101B-9397-08002B2CF9AE}" pid="3" name="ICV">
    <vt:lpwstr>2CAD1DF188F14A29B5EAF07A83F7F689</vt:lpwstr>
  </property>
</Properties>
</file>