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heme/themeOverride1.xml" ContentType="application/vnd.openxmlformats-officedocument.themeOverr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theme/themeOverride3.xml" ContentType="application/vnd.openxmlformats-officedocument.themeOverr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7"/>
  </p:notesMasterIdLst>
  <p:handoutMasterIdLst>
    <p:handoutMasterId r:id="rId58"/>
  </p:handoutMasterIdLst>
  <p:sldIdLst>
    <p:sldId id="362" r:id="rId2"/>
    <p:sldId id="363" r:id="rId3"/>
    <p:sldId id="275" r:id="rId4"/>
    <p:sldId id="325" r:id="rId5"/>
    <p:sldId id="277" r:id="rId6"/>
    <p:sldId id="416" r:id="rId7"/>
    <p:sldId id="326" r:id="rId8"/>
    <p:sldId id="327" r:id="rId9"/>
    <p:sldId id="417" r:id="rId10"/>
    <p:sldId id="328" r:id="rId11"/>
    <p:sldId id="418" r:id="rId12"/>
    <p:sldId id="330" r:id="rId13"/>
    <p:sldId id="331" r:id="rId14"/>
    <p:sldId id="332" r:id="rId15"/>
    <p:sldId id="285" r:id="rId16"/>
    <p:sldId id="334" r:id="rId17"/>
    <p:sldId id="335" r:id="rId18"/>
    <p:sldId id="336" r:id="rId19"/>
    <p:sldId id="337" r:id="rId20"/>
    <p:sldId id="290" r:id="rId21"/>
    <p:sldId id="291" r:id="rId22"/>
    <p:sldId id="338" r:id="rId23"/>
    <p:sldId id="341" r:id="rId24"/>
    <p:sldId id="294" r:id="rId25"/>
    <p:sldId id="342" r:id="rId26"/>
    <p:sldId id="296" r:id="rId27"/>
    <p:sldId id="340" r:id="rId28"/>
    <p:sldId id="298" r:id="rId29"/>
    <p:sldId id="339" r:id="rId30"/>
    <p:sldId id="346" r:id="rId31"/>
    <p:sldId id="301" r:id="rId32"/>
    <p:sldId id="343" r:id="rId33"/>
    <p:sldId id="344" r:id="rId34"/>
    <p:sldId id="345" r:id="rId35"/>
    <p:sldId id="349" r:id="rId36"/>
    <p:sldId id="348" r:id="rId37"/>
    <p:sldId id="352" r:id="rId38"/>
    <p:sldId id="351" r:id="rId39"/>
    <p:sldId id="364" r:id="rId40"/>
    <p:sldId id="361" r:id="rId41"/>
    <p:sldId id="359" r:id="rId42"/>
    <p:sldId id="353" r:id="rId43"/>
    <p:sldId id="354" r:id="rId44"/>
    <p:sldId id="312" r:id="rId45"/>
    <p:sldId id="313" r:id="rId46"/>
    <p:sldId id="314" r:id="rId47"/>
    <p:sldId id="315" r:id="rId48"/>
    <p:sldId id="355" r:id="rId49"/>
    <p:sldId id="317" r:id="rId50"/>
    <p:sldId id="319" r:id="rId51"/>
    <p:sldId id="321" r:id="rId52"/>
    <p:sldId id="320" r:id="rId53"/>
    <p:sldId id="356" r:id="rId54"/>
    <p:sldId id="357" r:id="rId55"/>
    <p:sldId id="358" r:id="rId56"/>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无标题节" id="{24D45CCB-0349-404A-8366-56573B08BD8E}">
          <p14:sldIdLst>
            <p14:sldId id="362"/>
            <p14:sldId id="363"/>
            <p14:sldId id="275"/>
            <p14:sldId id="325"/>
            <p14:sldId id="277"/>
            <p14:sldId id="416"/>
            <p14:sldId id="326"/>
            <p14:sldId id="327"/>
            <p14:sldId id="328"/>
            <p14:sldId id="329"/>
            <p14:sldId id="330"/>
            <p14:sldId id="331"/>
            <p14:sldId id="332"/>
            <p14:sldId id="285"/>
            <p14:sldId id="334"/>
            <p14:sldId id="335"/>
            <p14:sldId id="336"/>
            <p14:sldId id="337"/>
            <p14:sldId id="290"/>
            <p14:sldId id="291"/>
            <p14:sldId id="338"/>
            <p14:sldId id="341"/>
            <p14:sldId id="294"/>
            <p14:sldId id="342"/>
            <p14:sldId id="296"/>
            <p14:sldId id="340"/>
            <p14:sldId id="298"/>
            <p14:sldId id="339"/>
            <p14:sldId id="346"/>
            <p14:sldId id="301"/>
            <p14:sldId id="343"/>
            <p14:sldId id="344"/>
            <p14:sldId id="345"/>
            <p14:sldId id="349"/>
            <p14:sldId id="348"/>
            <p14:sldId id="352"/>
            <p14:sldId id="351"/>
            <p14:sldId id="364"/>
            <p14:sldId id="361"/>
            <p14:sldId id="359"/>
            <p14:sldId id="353"/>
            <p14:sldId id="354"/>
            <p14:sldId id="312"/>
            <p14:sldId id="313"/>
            <p14:sldId id="314"/>
            <p14:sldId id="315"/>
            <p14:sldId id="355"/>
            <p14:sldId id="317"/>
            <p14:sldId id="319"/>
            <p14:sldId id="321"/>
            <p14:sldId id="320"/>
            <p14:sldId id="356"/>
            <p14:sldId id="357"/>
            <p14:sldId id="358"/>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FF"/>
    <a:srgbClr val="B3DCE5"/>
    <a:srgbClr val="44AED0"/>
    <a:srgbClr val="080808"/>
    <a:srgbClr val="375FB9"/>
    <a:srgbClr val="FFFF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2004" autoAdjust="0"/>
  </p:normalViewPr>
  <p:slideViewPr>
    <p:cSldViewPr>
      <p:cViewPr varScale="1">
        <p:scale>
          <a:sx n="57" d="100"/>
          <a:sy n="57" d="100"/>
        </p:scale>
        <p:origin x="-1746" y="-90"/>
      </p:cViewPr>
      <p:guideLst>
        <p:guide orient="horz" pos="2160"/>
        <p:guide pos="2880"/>
      </p:guideLst>
    </p:cSldViewPr>
  </p:slideViewPr>
  <p:notesTextViewPr>
    <p:cViewPr>
      <p:scale>
        <a:sx n="100" d="100"/>
        <a:sy n="100" d="100"/>
      </p:scale>
      <p:origin x="6" y="0"/>
    </p:cViewPr>
  </p:notesTextViewPr>
  <p:notesViewPr>
    <p:cSldViewPr>
      <p:cViewPr varScale="1">
        <p:scale>
          <a:sx n="54" d="100"/>
          <a:sy n="54" d="100"/>
        </p:scale>
        <p:origin x="-2910"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3.xml"/></Relationships>
</file>

<file path=ppt/charts/chart1.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ln>
              <a:noFill/>
            </a:ln>
          </c:spPr>
          <c:dPt>
            <c:idx val="0"/>
            <c:spPr>
              <a:solidFill>
                <a:srgbClr val="4472C4"/>
              </a:solidFill>
              <a:ln w="19050">
                <a:noFill/>
              </a:ln>
              <a:effectLst/>
            </c:spPr>
          </c:dPt>
          <c:dPt>
            <c:idx val="1"/>
            <c:spPr>
              <a:solidFill>
                <a:sysClr val="window" lastClr="FFFFFF">
                  <a:lumMod val="85000"/>
                </a:sysClr>
              </a:solidFill>
              <a:ln w="19050">
                <a:noFill/>
              </a:ln>
              <a:effectLst>
                <a:innerShdw blurRad="114300">
                  <a:schemeClr val="bg1">
                    <a:lumMod val="50000"/>
                  </a:schemeClr>
                </a:innerShdw>
              </a:effectLst>
            </c:spPr>
          </c:dPt>
          <c:cat>
            <c:numRef>
              <c:f>Sheet1!$A$2:$A$3</c:f>
              <c:numCache>
                <c:formatCode>General</c:formatCode>
                <c:ptCount val="2"/>
                <c:pt idx="0">
                  <c:v>2015</c:v>
                </c:pt>
                <c:pt idx="1">
                  <c:v>2016</c:v>
                </c:pt>
              </c:numCache>
            </c:numRef>
          </c:cat>
          <c:val>
            <c:numRef>
              <c:f>Sheet1!$B$2:$B$3</c:f>
              <c:numCache>
                <c:formatCode>General</c:formatCode>
                <c:ptCount val="2"/>
                <c:pt idx="0">
                  <c:v>80</c:v>
                </c:pt>
                <c:pt idx="1">
                  <c:v>20</c:v>
                </c:pt>
              </c:numCache>
            </c:numRef>
          </c:val>
        </c:ser>
        <c:dLbls/>
        <c:firstSliceAng val="0"/>
        <c:holeSize val="66"/>
      </c:doughnutChart>
      <c:spPr>
        <a:noFill/>
        <a:ln>
          <a:noFill/>
        </a:ln>
        <a:effectLst/>
      </c:spPr>
    </c:plotArea>
    <c:plotVisOnly val="1"/>
    <c:dispBlanksAs val="zero"/>
  </c:chart>
  <c:spPr>
    <a:noFill/>
    <a:ln>
      <a:noFill/>
    </a:ln>
    <a:effectLst/>
  </c:spPr>
  <c:txPr>
    <a:bodyPr/>
    <a:lstStyle/>
    <a:p>
      <a:pPr>
        <a:defRPr lang="zh-CN"/>
      </a:pPr>
      <a:endParaRPr lang="zh-CN"/>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ln>
              <a:noFill/>
            </a:ln>
          </c:spPr>
          <c:dPt>
            <c:idx val="0"/>
            <c:spPr>
              <a:solidFill>
                <a:srgbClr val="4472C4"/>
              </a:solidFill>
              <a:ln w="19050">
                <a:noFill/>
              </a:ln>
              <a:effectLst/>
            </c:spPr>
          </c:dPt>
          <c:dPt>
            <c:idx val="1"/>
            <c:spPr>
              <a:solidFill>
                <a:sysClr val="window" lastClr="FFFFFF">
                  <a:lumMod val="85000"/>
                </a:sysClr>
              </a:solidFill>
              <a:ln w="19050">
                <a:noFill/>
              </a:ln>
              <a:effectLst>
                <a:innerShdw blurRad="114300">
                  <a:schemeClr val="bg1">
                    <a:lumMod val="50000"/>
                  </a:schemeClr>
                </a:innerShdw>
              </a:effectLst>
            </c:spPr>
          </c:dPt>
          <c:cat>
            <c:numRef>
              <c:f>Sheet1!$A$2:$A$3</c:f>
              <c:numCache>
                <c:formatCode>General</c:formatCode>
                <c:ptCount val="2"/>
                <c:pt idx="0">
                  <c:v>2015</c:v>
                </c:pt>
                <c:pt idx="1">
                  <c:v>2016</c:v>
                </c:pt>
              </c:numCache>
            </c:numRef>
          </c:cat>
          <c:val>
            <c:numRef>
              <c:f>Sheet1!$B$2:$B$3</c:f>
              <c:numCache>
                <c:formatCode>General</c:formatCode>
                <c:ptCount val="2"/>
                <c:pt idx="0">
                  <c:v>60</c:v>
                </c:pt>
                <c:pt idx="1">
                  <c:v>40</c:v>
                </c:pt>
              </c:numCache>
            </c:numRef>
          </c:val>
        </c:ser>
        <c:dLbls/>
        <c:firstSliceAng val="0"/>
        <c:holeSize val="66"/>
      </c:doughnutChart>
      <c:spPr>
        <a:noFill/>
        <a:ln>
          <a:noFill/>
        </a:ln>
        <a:effectLst/>
      </c:spPr>
    </c:plotArea>
    <c:plotVisOnly val="1"/>
    <c:dispBlanksAs val="zero"/>
  </c:chart>
  <c:spPr>
    <a:noFill/>
    <a:ln>
      <a:noFill/>
    </a:ln>
    <a:effectLst/>
  </c:spPr>
  <c:txPr>
    <a:bodyPr/>
    <a:lstStyle/>
    <a:p>
      <a:pPr>
        <a:defRPr lang="zh-CN"/>
      </a:pPr>
      <a:endParaRPr lang="zh-CN"/>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zh-CN"/>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spPr>
            <a:solidFill>
              <a:srgbClr val="00B0F0"/>
            </a:solidFill>
            <a:ln>
              <a:noFill/>
            </a:ln>
          </c:spPr>
          <c:dPt>
            <c:idx val="0"/>
            <c:spPr>
              <a:solidFill>
                <a:srgbClr val="4472C4"/>
              </a:solidFill>
              <a:ln w="19050">
                <a:noFill/>
              </a:ln>
              <a:effectLst/>
            </c:spPr>
          </c:dPt>
          <c:dPt>
            <c:idx val="1"/>
            <c:spPr>
              <a:solidFill>
                <a:sysClr val="window" lastClr="FFFFFF">
                  <a:lumMod val="85000"/>
                </a:sysClr>
              </a:solidFill>
              <a:ln w="19050">
                <a:noFill/>
              </a:ln>
              <a:effectLst>
                <a:innerShdw blurRad="114300">
                  <a:schemeClr val="bg1">
                    <a:lumMod val="50000"/>
                  </a:schemeClr>
                </a:innerShdw>
              </a:effectLst>
            </c:spPr>
          </c:dPt>
          <c:cat>
            <c:numRef>
              <c:f>Sheet1!$A$2:$A$3</c:f>
              <c:numCache>
                <c:formatCode>General</c:formatCode>
                <c:ptCount val="2"/>
                <c:pt idx="0">
                  <c:v>2015</c:v>
                </c:pt>
                <c:pt idx="1">
                  <c:v>2016</c:v>
                </c:pt>
              </c:numCache>
            </c:numRef>
          </c:cat>
          <c:val>
            <c:numRef>
              <c:f>Sheet1!$B$2:$B$3</c:f>
              <c:numCache>
                <c:formatCode>General</c:formatCode>
                <c:ptCount val="2"/>
                <c:pt idx="0">
                  <c:v>75</c:v>
                </c:pt>
                <c:pt idx="1">
                  <c:v>25</c:v>
                </c:pt>
              </c:numCache>
            </c:numRef>
          </c:val>
        </c:ser>
        <c:dLbls/>
        <c:firstSliceAng val="0"/>
        <c:holeSize val="66"/>
      </c:doughnutChart>
      <c:spPr>
        <a:noFill/>
        <a:ln>
          <a:noFill/>
        </a:ln>
        <a:effectLst/>
      </c:spPr>
    </c:plotArea>
    <c:plotVisOnly val="1"/>
    <c:dispBlanksAs val="zero"/>
  </c:chart>
  <c:spPr>
    <a:noFill/>
    <a:ln>
      <a:noFill/>
    </a:ln>
    <a:effectLst/>
  </c:spPr>
  <c:txPr>
    <a:bodyPr/>
    <a:lstStyle/>
    <a:p>
      <a:pPr>
        <a:defRPr lang="zh-CN"/>
      </a:pPr>
      <a:endParaRPr lang="zh-CN"/>
    </a:p>
  </c:txPr>
  <c:externalData r:id="rId2"/>
</c:chartSpace>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C011813-8E9E-45B0-9BDD-9D53D39A34FA}" type="doc">
      <dgm:prSet loTypeId="urn:microsoft.com/office/officeart/2005/8/layout/chevron2" loCatId="list" qsTypeId="urn:microsoft.com/office/officeart/2005/8/quickstyle/simple5#1" qsCatId="simple" csTypeId="urn:microsoft.com/office/officeart/2005/8/colors/colorful1#1" csCatId="colorful" phldr="1"/>
      <dgm:spPr/>
      <dgm:t>
        <a:bodyPr/>
        <a:lstStyle/>
        <a:p>
          <a:endParaRPr lang="zh-CN" altLang="en-US"/>
        </a:p>
      </dgm:t>
    </dgm:pt>
    <dgm:pt modelId="{9D87B3B0-2C10-42E1-A954-B4293CF55D9B}">
      <dgm:prSet phldrT="[文本]" custT="1"/>
      <dgm:spPr/>
      <dgm:t>
        <a:bodyPr/>
        <a:lstStyle/>
        <a:p>
          <a:r>
            <a:rPr lang="en-US" altLang="zh-CN" sz="3600" dirty="0" smtClean="0">
              <a:latin typeface="隶书" panose="02010509060101010101" pitchFamily="49" charset="-122"/>
              <a:ea typeface="隶书" panose="02010509060101010101" pitchFamily="49" charset="-122"/>
            </a:rPr>
            <a:t>1</a:t>
          </a:r>
          <a:endParaRPr lang="zh-CN" altLang="en-US" sz="3600" dirty="0">
            <a:latin typeface="隶书" panose="02010509060101010101" pitchFamily="49" charset="-122"/>
            <a:ea typeface="隶书" panose="02010509060101010101" pitchFamily="49" charset="-122"/>
          </a:endParaRPr>
        </a:p>
      </dgm:t>
    </dgm:pt>
    <dgm:pt modelId="{B239BA96-A3DD-4A72-90C9-744794F8108D}" type="parTrans" cxnId="{CEE1DA78-D306-4083-B08A-E8CC6ABF5EB2}">
      <dgm:prSet/>
      <dgm:spPr/>
      <dgm:t>
        <a:bodyPr/>
        <a:lstStyle/>
        <a:p>
          <a:endParaRPr lang="zh-CN" altLang="en-US" sz="3600">
            <a:latin typeface="隶书" panose="02010509060101010101" pitchFamily="49" charset="-122"/>
            <a:ea typeface="隶书" panose="02010509060101010101" pitchFamily="49" charset="-122"/>
          </a:endParaRPr>
        </a:p>
      </dgm:t>
    </dgm:pt>
    <dgm:pt modelId="{996A3262-EA15-4DA4-A016-7B50887B1DB7}" type="sibTrans" cxnId="{CEE1DA78-D306-4083-B08A-E8CC6ABF5EB2}">
      <dgm:prSet/>
      <dgm:spPr/>
      <dgm:t>
        <a:bodyPr/>
        <a:lstStyle/>
        <a:p>
          <a:endParaRPr lang="zh-CN" altLang="en-US" sz="3600">
            <a:latin typeface="隶书" panose="02010509060101010101" pitchFamily="49" charset="-122"/>
            <a:ea typeface="隶书" panose="02010509060101010101" pitchFamily="49" charset="-122"/>
          </a:endParaRPr>
        </a:p>
      </dgm:t>
    </dgm:pt>
    <dgm:pt modelId="{1ECF9932-05C1-489F-A14A-95C49A83921B}">
      <dgm:prSet phldrT="[文本]" custT="1"/>
      <dgm:spPr/>
      <dgm:t>
        <a:bodyPr/>
        <a:lstStyle/>
        <a:p>
          <a:r>
            <a:rPr lang="zh-CN" altLang="en-US" sz="3600" dirty="0" smtClean="0">
              <a:latin typeface="隶书" panose="02010509060101010101" pitchFamily="49" charset="-122"/>
              <a:ea typeface="隶书" panose="02010509060101010101" pitchFamily="49" charset="-122"/>
            </a:rPr>
            <a:t>妊娠期、哺乳期用药特点</a:t>
          </a:r>
          <a:endParaRPr lang="zh-CN" altLang="en-US" sz="3600" dirty="0">
            <a:latin typeface="隶书" panose="02010509060101010101" pitchFamily="49" charset="-122"/>
            <a:ea typeface="隶书" panose="02010509060101010101" pitchFamily="49" charset="-122"/>
          </a:endParaRPr>
        </a:p>
      </dgm:t>
    </dgm:pt>
    <dgm:pt modelId="{A072640D-08F2-4956-A6BC-03C282F84756}" type="parTrans" cxnId="{A860A611-5285-49AD-95B2-B84A3C20CFBF}">
      <dgm:prSet/>
      <dgm:spPr/>
      <dgm:t>
        <a:bodyPr/>
        <a:lstStyle/>
        <a:p>
          <a:endParaRPr lang="zh-CN" altLang="en-US" sz="3600">
            <a:latin typeface="隶书" panose="02010509060101010101" pitchFamily="49" charset="-122"/>
            <a:ea typeface="隶书" panose="02010509060101010101" pitchFamily="49" charset="-122"/>
          </a:endParaRPr>
        </a:p>
      </dgm:t>
    </dgm:pt>
    <dgm:pt modelId="{2931D1CD-B609-4A41-9CA6-9B3D2CD69149}" type="sibTrans" cxnId="{A860A611-5285-49AD-95B2-B84A3C20CFBF}">
      <dgm:prSet/>
      <dgm:spPr/>
      <dgm:t>
        <a:bodyPr/>
        <a:lstStyle/>
        <a:p>
          <a:endParaRPr lang="zh-CN" altLang="en-US" sz="3600">
            <a:latin typeface="隶书" panose="02010509060101010101" pitchFamily="49" charset="-122"/>
            <a:ea typeface="隶书" panose="02010509060101010101" pitchFamily="49" charset="-122"/>
          </a:endParaRPr>
        </a:p>
      </dgm:t>
    </dgm:pt>
    <dgm:pt modelId="{859CB20E-ED4E-45F6-B470-1A26071332C6}">
      <dgm:prSet phldrT="[文本]" custT="1"/>
      <dgm:spPr/>
      <dgm:t>
        <a:bodyPr/>
        <a:lstStyle/>
        <a:p>
          <a:r>
            <a:rPr lang="en-US" altLang="zh-CN" sz="3600" dirty="0" smtClean="0">
              <a:latin typeface="隶书" panose="02010509060101010101" pitchFamily="49" charset="-122"/>
              <a:ea typeface="隶书" panose="02010509060101010101" pitchFamily="49" charset="-122"/>
            </a:rPr>
            <a:t>2</a:t>
          </a:r>
          <a:endParaRPr lang="zh-CN" altLang="en-US" sz="3600" dirty="0">
            <a:latin typeface="隶书" panose="02010509060101010101" pitchFamily="49" charset="-122"/>
            <a:ea typeface="隶书" panose="02010509060101010101" pitchFamily="49" charset="-122"/>
          </a:endParaRPr>
        </a:p>
      </dgm:t>
    </dgm:pt>
    <dgm:pt modelId="{351C9318-3C4F-437B-98E5-EE073568C91B}" type="parTrans" cxnId="{F7A39F6C-6255-4839-87CD-AD58D3C382B8}">
      <dgm:prSet/>
      <dgm:spPr/>
      <dgm:t>
        <a:bodyPr/>
        <a:lstStyle/>
        <a:p>
          <a:endParaRPr lang="zh-CN" altLang="en-US" sz="3600">
            <a:latin typeface="隶书" panose="02010509060101010101" pitchFamily="49" charset="-122"/>
            <a:ea typeface="隶书" panose="02010509060101010101" pitchFamily="49" charset="-122"/>
          </a:endParaRPr>
        </a:p>
      </dgm:t>
    </dgm:pt>
    <dgm:pt modelId="{5CFD7134-5B2A-42B6-BC85-9ADCD9251C60}" type="sibTrans" cxnId="{F7A39F6C-6255-4839-87CD-AD58D3C382B8}">
      <dgm:prSet/>
      <dgm:spPr/>
      <dgm:t>
        <a:bodyPr/>
        <a:lstStyle/>
        <a:p>
          <a:endParaRPr lang="zh-CN" altLang="en-US" sz="3600">
            <a:latin typeface="隶书" panose="02010509060101010101" pitchFamily="49" charset="-122"/>
            <a:ea typeface="隶书" panose="02010509060101010101" pitchFamily="49" charset="-122"/>
          </a:endParaRPr>
        </a:p>
      </dgm:t>
    </dgm:pt>
    <dgm:pt modelId="{D0605CFD-68B8-439E-9B14-6578E089DF14}">
      <dgm:prSet phldrT="[文本]" custT="1"/>
      <dgm:spPr/>
      <dgm:t>
        <a:bodyPr/>
        <a:lstStyle/>
        <a:p>
          <a:r>
            <a:rPr lang="zh-CN" altLang="en-US" sz="3600" dirty="0" smtClean="0">
              <a:latin typeface="隶书" panose="02010509060101010101" pitchFamily="49" charset="-122"/>
              <a:ea typeface="隶书" panose="02010509060101010101" pitchFamily="49" charset="-122"/>
            </a:rPr>
            <a:t>妇产科处方审核要点</a:t>
          </a:r>
          <a:endParaRPr lang="zh-CN" altLang="en-US" sz="3600" dirty="0">
            <a:latin typeface="隶书" panose="02010509060101010101" pitchFamily="49" charset="-122"/>
            <a:ea typeface="隶书" panose="02010509060101010101" pitchFamily="49" charset="-122"/>
          </a:endParaRPr>
        </a:p>
      </dgm:t>
    </dgm:pt>
    <dgm:pt modelId="{ABF4005A-C684-49B0-B787-B90971FF038E}" type="parTrans" cxnId="{43A6B58C-2C2F-49D1-AFEA-808DABE9E9BF}">
      <dgm:prSet/>
      <dgm:spPr/>
      <dgm:t>
        <a:bodyPr/>
        <a:lstStyle/>
        <a:p>
          <a:endParaRPr lang="zh-CN" altLang="en-US" sz="3600">
            <a:latin typeface="隶书" panose="02010509060101010101" pitchFamily="49" charset="-122"/>
            <a:ea typeface="隶书" panose="02010509060101010101" pitchFamily="49" charset="-122"/>
          </a:endParaRPr>
        </a:p>
      </dgm:t>
    </dgm:pt>
    <dgm:pt modelId="{C64CFA35-5F44-4185-91F4-F2639DD547E1}" type="sibTrans" cxnId="{43A6B58C-2C2F-49D1-AFEA-808DABE9E9BF}">
      <dgm:prSet/>
      <dgm:spPr/>
      <dgm:t>
        <a:bodyPr/>
        <a:lstStyle/>
        <a:p>
          <a:endParaRPr lang="zh-CN" altLang="en-US" sz="3600">
            <a:latin typeface="隶书" panose="02010509060101010101" pitchFamily="49" charset="-122"/>
            <a:ea typeface="隶书" panose="02010509060101010101" pitchFamily="49" charset="-122"/>
          </a:endParaRPr>
        </a:p>
      </dgm:t>
    </dgm:pt>
    <dgm:pt modelId="{8F99786C-4AD1-47B8-AC0D-312ACDFBC667}">
      <dgm:prSet phldrT="[文本]" custT="1"/>
      <dgm:spPr/>
      <dgm:t>
        <a:bodyPr/>
        <a:lstStyle/>
        <a:p>
          <a:r>
            <a:rPr lang="en-US" altLang="zh-CN" sz="3600" dirty="0" smtClean="0">
              <a:latin typeface="隶书" panose="02010509060101010101" pitchFamily="49" charset="-122"/>
              <a:ea typeface="隶书" panose="02010509060101010101" pitchFamily="49" charset="-122"/>
            </a:rPr>
            <a:t>3</a:t>
          </a:r>
          <a:endParaRPr lang="zh-CN" altLang="en-US" sz="3600" dirty="0">
            <a:latin typeface="隶书" panose="02010509060101010101" pitchFamily="49" charset="-122"/>
            <a:ea typeface="隶书" panose="02010509060101010101" pitchFamily="49" charset="-122"/>
          </a:endParaRPr>
        </a:p>
      </dgm:t>
    </dgm:pt>
    <dgm:pt modelId="{146D042D-BDE7-4BAA-B3DD-BB38A34E6E6F}" type="parTrans" cxnId="{0666D374-D78E-4417-861E-FD8A2F679C0A}">
      <dgm:prSet/>
      <dgm:spPr/>
      <dgm:t>
        <a:bodyPr/>
        <a:lstStyle/>
        <a:p>
          <a:endParaRPr lang="zh-CN" altLang="en-US" sz="3600">
            <a:latin typeface="隶书" panose="02010509060101010101" pitchFamily="49" charset="-122"/>
            <a:ea typeface="隶书" panose="02010509060101010101" pitchFamily="49" charset="-122"/>
          </a:endParaRPr>
        </a:p>
      </dgm:t>
    </dgm:pt>
    <dgm:pt modelId="{327FACB0-C51D-4441-88F5-70BD83266D40}" type="sibTrans" cxnId="{0666D374-D78E-4417-861E-FD8A2F679C0A}">
      <dgm:prSet/>
      <dgm:spPr/>
      <dgm:t>
        <a:bodyPr/>
        <a:lstStyle/>
        <a:p>
          <a:endParaRPr lang="zh-CN" altLang="en-US" sz="3600">
            <a:latin typeface="隶书" panose="02010509060101010101" pitchFamily="49" charset="-122"/>
            <a:ea typeface="隶书" panose="02010509060101010101" pitchFamily="49" charset="-122"/>
          </a:endParaRPr>
        </a:p>
      </dgm:t>
    </dgm:pt>
    <dgm:pt modelId="{CEC7D331-A3E0-4039-8EF1-4EF9439A297B}">
      <dgm:prSet phldrT="[文本]" custT="1"/>
      <dgm:spPr/>
      <dgm:t>
        <a:bodyPr/>
        <a:lstStyle/>
        <a:p>
          <a:r>
            <a:rPr lang="zh-CN" altLang="en-US" sz="3600" dirty="0" smtClean="0">
              <a:latin typeface="隶书" panose="02010509060101010101" pitchFamily="49" charset="-122"/>
              <a:ea typeface="隶书" panose="02010509060101010101" pitchFamily="49" charset="-122"/>
            </a:rPr>
            <a:t>超说明书用药</a:t>
          </a:r>
          <a:endParaRPr lang="zh-CN" altLang="en-US" sz="3600" dirty="0">
            <a:latin typeface="隶书" panose="02010509060101010101" pitchFamily="49" charset="-122"/>
            <a:ea typeface="隶书" panose="02010509060101010101" pitchFamily="49" charset="-122"/>
          </a:endParaRPr>
        </a:p>
      </dgm:t>
    </dgm:pt>
    <dgm:pt modelId="{95AE2EB5-6D49-4FB7-BA7F-7544EA24AFF5}" type="parTrans" cxnId="{63EFDA5A-43E0-4C23-B0CA-503A844331F3}">
      <dgm:prSet/>
      <dgm:spPr/>
      <dgm:t>
        <a:bodyPr/>
        <a:lstStyle/>
        <a:p>
          <a:endParaRPr lang="zh-CN" altLang="en-US" sz="3600">
            <a:latin typeface="隶书" panose="02010509060101010101" pitchFamily="49" charset="-122"/>
            <a:ea typeface="隶书" panose="02010509060101010101" pitchFamily="49" charset="-122"/>
          </a:endParaRPr>
        </a:p>
      </dgm:t>
    </dgm:pt>
    <dgm:pt modelId="{97E3B64C-FE6A-4797-AA25-919381A066E9}" type="sibTrans" cxnId="{63EFDA5A-43E0-4C23-B0CA-503A844331F3}">
      <dgm:prSet/>
      <dgm:spPr/>
      <dgm:t>
        <a:bodyPr/>
        <a:lstStyle/>
        <a:p>
          <a:endParaRPr lang="zh-CN" altLang="en-US" sz="3600">
            <a:latin typeface="隶书" panose="02010509060101010101" pitchFamily="49" charset="-122"/>
            <a:ea typeface="隶书" panose="02010509060101010101" pitchFamily="49" charset="-122"/>
          </a:endParaRPr>
        </a:p>
      </dgm:t>
    </dgm:pt>
    <dgm:pt modelId="{73510BB9-73D1-4258-AFA4-7CDB6300A3C7}">
      <dgm:prSet phldrT="[文本]" custT="1"/>
      <dgm:spPr/>
      <dgm:t>
        <a:bodyPr/>
        <a:lstStyle/>
        <a:p>
          <a:r>
            <a:rPr lang="en-US" altLang="zh-CN" sz="3600" dirty="0" smtClean="0">
              <a:latin typeface="隶书" panose="02010509060101010101" pitchFamily="49" charset="-122"/>
              <a:ea typeface="隶书" panose="02010509060101010101" pitchFamily="49" charset="-122"/>
            </a:rPr>
            <a:t>4</a:t>
          </a:r>
          <a:endParaRPr lang="zh-CN" altLang="en-US" sz="3600" dirty="0">
            <a:latin typeface="隶书" panose="02010509060101010101" pitchFamily="49" charset="-122"/>
            <a:ea typeface="隶书" panose="02010509060101010101" pitchFamily="49" charset="-122"/>
          </a:endParaRPr>
        </a:p>
      </dgm:t>
    </dgm:pt>
    <dgm:pt modelId="{1CB8CE8B-B6A9-4A9E-8C74-7AAAC2B156AF}" type="parTrans" cxnId="{97BC3FF4-D64E-424F-846D-CD86B1196BE2}">
      <dgm:prSet/>
      <dgm:spPr/>
      <dgm:t>
        <a:bodyPr/>
        <a:lstStyle/>
        <a:p>
          <a:endParaRPr lang="zh-CN" altLang="en-US"/>
        </a:p>
      </dgm:t>
    </dgm:pt>
    <dgm:pt modelId="{AE7562FF-C206-488D-A939-A62CA980670B}" type="sibTrans" cxnId="{97BC3FF4-D64E-424F-846D-CD86B1196BE2}">
      <dgm:prSet/>
      <dgm:spPr/>
      <dgm:t>
        <a:bodyPr/>
        <a:lstStyle/>
        <a:p>
          <a:endParaRPr lang="zh-CN" altLang="en-US"/>
        </a:p>
      </dgm:t>
    </dgm:pt>
    <dgm:pt modelId="{88289E6F-C1CC-49F8-9FAF-014A000F2E53}">
      <dgm:prSet custT="1"/>
      <dgm:spPr/>
      <dgm:t>
        <a:bodyPr/>
        <a:lstStyle/>
        <a:p>
          <a:r>
            <a:rPr lang="zh-CN" altLang="en-US" sz="3600" dirty="0" smtClean="0">
              <a:latin typeface="隶书" panose="02010509060101010101" pitchFamily="49" charset="-122"/>
              <a:ea typeface="隶书" panose="02010509060101010101" pitchFamily="49" charset="-122"/>
            </a:rPr>
            <a:t>产科预警系统</a:t>
          </a:r>
          <a:endParaRPr lang="zh-CN" altLang="en-US" sz="3600" dirty="0">
            <a:latin typeface="隶书" panose="02010509060101010101" pitchFamily="49" charset="-122"/>
            <a:ea typeface="隶书" panose="02010509060101010101" pitchFamily="49" charset="-122"/>
          </a:endParaRPr>
        </a:p>
      </dgm:t>
    </dgm:pt>
    <dgm:pt modelId="{8FC186BF-5385-493D-B8E1-293DF0EABAA5}" type="parTrans" cxnId="{4D90643F-38D9-4DDF-86E8-283E3F1D1547}">
      <dgm:prSet/>
      <dgm:spPr/>
      <dgm:t>
        <a:bodyPr/>
        <a:lstStyle/>
        <a:p>
          <a:endParaRPr lang="zh-CN" altLang="en-US"/>
        </a:p>
      </dgm:t>
    </dgm:pt>
    <dgm:pt modelId="{780076B4-2225-4C5B-AA23-CC50F1012B2F}" type="sibTrans" cxnId="{4D90643F-38D9-4DDF-86E8-283E3F1D1547}">
      <dgm:prSet/>
      <dgm:spPr/>
      <dgm:t>
        <a:bodyPr/>
        <a:lstStyle/>
        <a:p>
          <a:endParaRPr lang="zh-CN" altLang="en-US"/>
        </a:p>
      </dgm:t>
    </dgm:pt>
    <dgm:pt modelId="{2526B052-0B51-41D5-A172-BE67A1745AD1}" type="pres">
      <dgm:prSet presAssocID="{FC011813-8E9E-45B0-9BDD-9D53D39A34FA}" presName="linearFlow" presStyleCnt="0">
        <dgm:presLayoutVars>
          <dgm:dir/>
          <dgm:animLvl val="lvl"/>
          <dgm:resizeHandles val="exact"/>
        </dgm:presLayoutVars>
      </dgm:prSet>
      <dgm:spPr/>
      <dgm:t>
        <a:bodyPr/>
        <a:lstStyle/>
        <a:p>
          <a:endParaRPr lang="zh-CN" altLang="en-US"/>
        </a:p>
      </dgm:t>
    </dgm:pt>
    <dgm:pt modelId="{024F7F0B-1A24-474C-8D11-32C68E02A54A}" type="pres">
      <dgm:prSet presAssocID="{9D87B3B0-2C10-42E1-A954-B4293CF55D9B}" presName="composite" presStyleCnt="0"/>
      <dgm:spPr/>
    </dgm:pt>
    <dgm:pt modelId="{69FD208F-ACE7-45C2-9079-60BDDBA2DBED}" type="pres">
      <dgm:prSet presAssocID="{9D87B3B0-2C10-42E1-A954-B4293CF55D9B}" presName="parentText" presStyleLbl="alignNode1" presStyleIdx="0" presStyleCnt="4" custLinFactNeighborX="-680" custLinFactNeighborY="-115">
        <dgm:presLayoutVars>
          <dgm:chMax val="1"/>
          <dgm:bulletEnabled val="1"/>
        </dgm:presLayoutVars>
      </dgm:prSet>
      <dgm:spPr/>
      <dgm:t>
        <a:bodyPr/>
        <a:lstStyle/>
        <a:p>
          <a:endParaRPr lang="zh-CN" altLang="en-US"/>
        </a:p>
      </dgm:t>
    </dgm:pt>
    <dgm:pt modelId="{E1A613A7-22A8-4E54-A4DE-F01592AE66B9}" type="pres">
      <dgm:prSet presAssocID="{9D87B3B0-2C10-42E1-A954-B4293CF55D9B}" presName="descendantText" presStyleLbl="alignAcc1" presStyleIdx="0" presStyleCnt="4">
        <dgm:presLayoutVars>
          <dgm:bulletEnabled val="1"/>
        </dgm:presLayoutVars>
      </dgm:prSet>
      <dgm:spPr/>
      <dgm:t>
        <a:bodyPr/>
        <a:lstStyle/>
        <a:p>
          <a:endParaRPr lang="zh-CN" altLang="en-US"/>
        </a:p>
      </dgm:t>
    </dgm:pt>
    <dgm:pt modelId="{DE7FE41C-6391-444A-9A0A-6D642B898EA2}" type="pres">
      <dgm:prSet presAssocID="{996A3262-EA15-4DA4-A016-7B50887B1DB7}" presName="sp" presStyleCnt="0"/>
      <dgm:spPr/>
    </dgm:pt>
    <dgm:pt modelId="{C657F2FB-0FE1-4CBE-9B35-5839F03FAFD4}" type="pres">
      <dgm:prSet presAssocID="{859CB20E-ED4E-45F6-B470-1A26071332C6}" presName="composite" presStyleCnt="0"/>
      <dgm:spPr/>
    </dgm:pt>
    <dgm:pt modelId="{A51402D3-2602-41F9-8A3C-07FDC1CD4FDA}" type="pres">
      <dgm:prSet presAssocID="{859CB20E-ED4E-45F6-B470-1A26071332C6}" presName="parentText" presStyleLbl="alignNode1" presStyleIdx="1" presStyleCnt="4">
        <dgm:presLayoutVars>
          <dgm:chMax val="1"/>
          <dgm:bulletEnabled val="1"/>
        </dgm:presLayoutVars>
      </dgm:prSet>
      <dgm:spPr/>
      <dgm:t>
        <a:bodyPr/>
        <a:lstStyle/>
        <a:p>
          <a:endParaRPr lang="zh-CN" altLang="en-US"/>
        </a:p>
      </dgm:t>
    </dgm:pt>
    <dgm:pt modelId="{F30E38B6-4276-445C-B025-F65C591E93C8}" type="pres">
      <dgm:prSet presAssocID="{859CB20E-ED4E-45F6-B470-1A26071332C6}" presName="descendantText" presStyleLbl="alignAcc1" presStyleIdx="1" presStyleCnt="4">
        <dgm:presLayoutVars>
          <dgm:bulletEnabled val="1"/>
        </dgm:presLayoutVars>
      </dgm:prSet>
      <dgm:spPr/>
      <dgm:t>
        <a:bodyPr/>
        <a:lstStyle/>
        <a:p>
          <a:endParaRPr lang="zh-CN" altLang="en-US"/>
        </a:p>
      </dgm:t>
    </dgm:pt>
    <dgm:pt modelId="{96963A2A-2FA8-4787-800B-DCE426A393C0}" type="pres">
      <dgm:prSet presAssocID="{5CFD7134-5B2A-42B6-BC85-9ADCD9251C60}" presName="sp" presStyleCnt="0"/>
      <dgm:spPr/>
    </dgm:pt>
    <dgm:pt modelId="{B18ABD71-3215-448F-B3F2-8BB0183787FC}" type="pres">
      <dgm:prSet presAssocID="{8F99786C-4AD1-47B8-AC0D-312ACDFBC667}" presName="composite" presStyleCnt="0"/>
      <dgm:spPr/>
    </dgm:pt>
    <dgm:pt modelId="{52C5DF79-A0E0-4B7D-906B-31BBE41D49B5}" type="pres">
      <dgm:prSet presAssocID="{8F99786C-4AD1-47B8-AC0D-312ACDFBC667}" presName="parentText" presStyleLbl="alignNode1" presStyleIdx="2" presStyleCnt="4">
        <dgm:presLayoutVars>
          <dgm:chMax val="1"/>
          <dgm:bulletEnabled val="1"/>
        </dgm:presLayoutVars>
      </dgm:prSet>
      <dgm:spPr/>
      <dgm:t>
        <a:bodyPr/>
        <a:lstStyle/>
        <a:p>
          <a:endParaRPr lang="zh-CN" altLang="en-US"/>
        </a:p>
      </dgm:t>
    </dgm:pt>
    <dgm:pt modelId="{9BDAC645-40C2-43D8-9879-6E007148A12E}" type="pres">
      <dgm:prSet presAssocID="{8F99786C-4AD1-47B8-AC0D-312ACDFBC667}" presName="descendantText" presStyleLbl="alignAcc1" presStyleIdx="2" presStyleCnt="4">
        <dgm:presLayoutVars>
          <dgm:bulletEnabled val="1"/>
        </dgm:presLayoutVars>
      </dgm:prSet>
      <dgm:spPr/>
      <dgm:t>
        <a:bodyPr/>
        <a:lstStyle/>
        <a:p>
          <a:endParaRPr lang="zh-CN" altLang="en-US"/>
        </a:p>
      </dgm:t>
    </dgm:pt>
    <dgm:pt modelId="{ADF83697-CA83-4CD1-9DDC-DF4DB1AFB5B6}" type="pres">
      <dgm:prSet presAssocID="{327FACB0-C51D-4441-88F5-70BD83266D40}" presName="sp" presStyleCnt="0"/>
      <dgm:spPr/>
    </dgm:pt>
    <dgm:pt modelId="{E74788F0-562C-4F42-8608-7ED0CE2151A7}" type="pres">
      <dgm:prSet presAssocID="{73510BB9-73D1-4258-AFA4-7CDB6300A3C7}" presName="composite" presStyleCnt="0"/>
      <dgm:spPr/>
    </dgm:pt>
    <dgm:pt modelId="{38EB24EE-4019-436C-AA56-3AEDED8DCE26}" type="pres">
      <dgm:prSet presAssocID="{73510BB9-73D1-4258-AFA4-7CDB6300A3C7}" presName="parentText" presStyleLbl="alignNode1" presStyleIdx="3" presStyleCnt="4">
        <dgm:presLayoutVars>
          <dgm:chMax val="1"/>
          <dgm:bulletEnabled val="1"/>
        </dgm:presLayoutVars>
      </dgm:prSet>
      <dgm:spPr/>
      <dgm:t>
        <a:bodyPr/>
        <a:lstStyle/>
        <a:p>
          <a:endParaRPr lang="zh-CN" altLang="en-US"/>
        </a:p>
      </dgm:t>
    </dgm:pt>
    <dgm:pt modelId="{EDAEFCDD-3CB8-41F3-BB17-2AFB29EC7BDC}" type="pres">
      <dgm:prSet presAssocID="{73510BB9-73D1-4258-AFA4-7CDB6300A3C7}" presName="descendantText" presStyleLbl="alignAcc1" presStyleIdx="3" presStyleCnt="4" custLinFactNeighborX="-519" custLinFactNeighborY="7581">
        <dgm:presLayoutVars>
          <dgm:bulletEnabled val="1"/>
        </dgm:presLayoutVars>
      </dgm:prSet>
      <dgm:spPr/>
      <dgm:t>
        <a:bodyPr/>
        <a:lstStyle/>
        <a:p>
          <a:endParaRPr lang="zh-CN" altLang="en-US"/>
        </a:p>
      </dgm:t>
    </dgm:pt>
  </dgm:ptLst>
  <dgm:cxnLst>
    <dgm:cxn modelId="{C19E51E9-6BB5-4285-B2AB-8322BE615FDA}" type="presOf" srcId="{CEC7D331-A3E0-4039-8EF1-4EF9439A297B}" destId="{9BDAC645-40C2-43D8-9879-6E007148A12E}" srcOrd="0" destOrd="0" presId="urn:microsoft.com/office/officeart/2005/8/layout/chevron2"/>
    <dgm:cxn modelId="{4D90643F-38D9-4DDF-86E8-283E3F1D1547}" srcId="{73510BB9-73D1-4258-AFA4-7CDB6300A3C7}" destId="{88289E6F-C1CC-49F8-9FAF-014A000F2E53}" srcOrd="0" destOrd="0" parTransId="{8FC186BF-5385-493D-B8E1-293DF0EABAA5}" sibTransId="{780076B4-2225-4C5B-AA23-CC50F1012B2F}"/>
    <dgm:cxn modelId="{CA6B2913-F7E1-4F99-81F5-3976B4117847}" type="presOf" srcId="{88289E6F-C1CC-49F8-9FAF-014A000F2E53}" destId="{EDAEFCDD-3CB8-41F3-BB17-2AFB29EC7BDC}" srcOrd="0" destOrd="0" presId="urn:microsoft.com/office/officeart/2005/8/layout/chevron2"/>
    <dgm:cxn modelId="{CEE1DA78-D306-4083-B08A-E8CC6ABF5EB2}" srcId="{FC011813-8E9E-45B0-9BDD-9D53D39A34FA}" destId="{9D87B3B0-2C10-42E1-A954-B4293CF55D9B}" srcOrd="0" destOrd="0" parTransId="{B239BA96-A3DD-4A72-90C9-744794F8108D}" sibTransId="{996A3262-EA15-4DA4-A016-7B50887B1DB7}"/>
    <dgm:cxn modelId="{F7A39F6C-6255-4839-87CD-AD58D3C382B8}" srcId="{FC011813-8E9E-45B0-9BDD-9D53D39A34FA}" destId="{859CB20E-ED4E-45F6-B470-1A26071332C6}" srcOrd="1" destOrd="0" parTransId="{351C9318-3C4F-437B-98E5-EE073568C91B}" sibTransId="{5CFD7134-5B2A-42B6-BC85-9ADCD9251C60}"/>
    <dgm:cxn modelId="{0666D374-D78E-4417-861E-FD8A2F679C0A}" srcId="{FC011813-8E9E-45B0-9BDD-9D53D39A34FA}" destId="{8F99786C-4AD1-47B8-AC0D-312ACDFBC667}" srcOrd="2" destOrd="0" parTransId="{146D042D-BDE7-4BAA-B3DD-BB38A34E6E6F}" sibTransId="{327FACB0-C51D-4441-88F5-70BD83266D40}"/>
    <dgm:cxn modelId="{2E7D2E8D-6493-47DB-B881-EC40543C384C}" type="presOf" srcId="{9D87B3B0-2C10-42E1-A954-B4293CF55D9B}" destId="{69FD208F-ACE7-45C2-9079-60BDDBA2DBED}" srcOrd="0" destOrd="0" presId="urn:microsoft.com/office/officeart/2005/8/layout/chevron2"/>
    <dgm:cxn modelId="{43A6B58C-2C2F-49D1-AFEA-808DABE9E9BF}" srcId="{859CB20E-ED4E-45F6-B470-1A26071332C6}" destId="{D0605CFD-68B8-439E-9B14-6578E089DF14}" srcOrd="0" destOrd="0" parTransId="{ABF4005A-C684-49B0-B787-B90971FF038E}" sibTransId="{C64CFA35-5F44-4185-91F4-F2639DD547E1}"/>
    <dgm:cxn modelId="{100AB5C5-BA95-4B01-885F-79CAFD6D4FE4}" type="presOf" srcId="{859CB20E-ED4E-45F6-B470-1A26071332C6}" destId="{A51402D3-2602-41F9-8A3C-07FDC1CD4FDA}" srcOrd="0" destOrd="0" presId="urn:microsoft.com/office/officeart/2005/8/layout/chevron2"/>
    <dgm:cxn modelId="{797BE352-B419-44BE-9BA3-B6DD4DB91688}" type="presOf" srcId="{73510BB9-73D1-4258-AFA4-7CDB6300A3C7}" destId="{38EB24EE-4019-436C-AA56-3AEDED8DCE26}" srcOrd="0" destOrd="0" presId="urn:microsoft.com/office/officeart/2005/8/layout/chevron2"/>
    <dgm:cxn modelId="{A860A611-5285-49AD-95B2-B84A3C20CFBF}" srcId="{9D87B3B0-2C10-42E1-A954-B4293CF55D9B}" destId="{1ECF9932-05C1-489F-A14A-95C49A83921B}" srcOrd="0" destOrd="0" parTransId="{A072640D-08F2-4956-A6BC-03C282F84756}" sibTransId="{2931D1CD-B609-4A41-9CA6-9B3D2CD69149}"/>
    <dgm:cxn modelId="{D1175399-CDBB-488E-BD99-6955ED94D92A}" type="presOf" srcId="{8F99786C-4AD1-47B8-AC0D-312ACDFBC667}" destId="{52C5DF79-A0E0-4B7D-906B-31BBE41D49B5}" srcOrd="0" destOrd="0" presId="urn:microsoft.com/office/officeart/2005/8/layout/chevron2"/>
    <dgm:cxn modelId="{CAB5A1D3-2DAC-474C-9DD7-34F7BF190B25}" type="presOf" srcId="{D0605CFD-68B8-439E-9B14-6578E089DF14}" destId="{F30E38B6-4276-445C-B025-F65C591E93C8}" srcOrd="0" destOrd="0" presId="urn:microsoft.com/office/officeart/2005/8/layout/chevron2"/>
    <dgm:cxn modelId="{97BC3FF4-D64E-424F-846D-CD86B1196BE2}" srcId="{FC011813-8E9E-45B0-9BDD-9D53D39A34FA}" destId="{73510BB9-73D1-4258-AFA4-7CDB6300A3C7}" srcOrd="3" destOrd="0" parTransId="{1CB8CE8B-B6A9-4A9E-8C74-7AAAC2B156AF}" sibTransId="{AE7562FF-C206-488D-A939-A62CA980670B}"/>
    <dgm:cxn modelId="{DB15FEFD-7E3C-4DBB-85B9-F683016189D4}" type="presOf" srcId="{FC011813-8E9E-45B0-9BDD-9D53D39A34FA}" destId="{2526B052-0B51-41D5-A172-BE67A1745AD1}" srcOrd="0" destOrd="0" presId="urn:microsoft.com/office/officeart/2005/8/layout/chevron2"/>
    <dgm:cxn modelId="{7AD009ED-564A-4C10-B912-16A7F49D855F}" type="presOf" srcId="{1ECF9932-05C1-489F-A14A-95C49A83921B}" destId="{E1A613A7-22A8-4E54-A4DE-F01592AE66B9}" srcOrd="0" destOrd="0" presId="urn:microsoft.com/office/officeart/2005/8/layout/chevron2"/>
    <dgm:cxn modelId="{63EFDA5A-43E0-4C23-B0CA-503A844331F3}" srcId="{8F99786C-4AD1-47B8-AC0D-312ACDFBC667}" destId="{CEC7D331-A3E0-4039-8EF1-4EF9439A297B}" srcOrd="0" destOrd="0" parTransId="{95AE2EB5-6D49-4FB7-BA7F-7544EA24AFF5}" sibTransId="{97E3B64C-FE6A-4797-AA25-919381A066E9}"/>
    <dgm:cxn modelId="{AD9F8AEE-B7D3-4361-A938-719C9C325C2F}" type="presParOf" srcId="{2526B052-0B51-41D5-A172-BE67A1745AD1}" destId="{024F7F0B-1A24-474C-8D11-32C68E02A54A}" srcOrd="0" destOrd="0" presId="urn:microsoft.com/office/officeart/2005/8/layout/chevron2"/>
    <dgm:cxn modelId="{6467B23D-177F-49E1-94DC-F1CD291D8081}" type="presParOf" srcId="{024F7F0B-1A24-474C-8D11-32C68E02A54A}" destId="{69FD208F-ACE7-45C2-9079-60BDDBA2DBED}" srcOrd="0" destOrd="0" presId="urn:microsoft.com/office/officeart/2005/8/layout/chevron2"/>
    <dgm:cxn modelId="{249AB143-7AF5-4C73-B202-D6B69B352A6E}" type="presParOf" srcId="{024F7F0B-1A24-474C-8D11-32C68E02A54A}" destId="{E1A613A7-22A8-4E54-A4DE-F01592AE66B9}" srcOrd="1" destOrd="0" presId="urn:microsoft.com/office/officeart/2005/8/layout/chevron2"/>
    <dgm:cxn modelId="{C888B0AB-E96F-4792-BD65-1D9AD8323C0C}" type="presParOf" srcId="{2526B052-0B51-41D5-A172-BE67A1745AD1}" destId="{DE7FE41C-6391-444A-9A0A-6D642B898EA2}" srcOrd="1" destOrd="0" presId="urn:microsoft.com/office/officeart/2005/8/layout/chevron2"/>
    <dgm:cxn modelId="{D5B9EC34-2DDA-4D84-828B-B42245AF1723}" type="presParOf" srcId="{2526B052-0B51-41D5-A172-BE67A1745AD1}" destId="{C657F2FB-0FE1-4CBE-9B35-5839F03FAFD4}" srcOrd="2" destOrd="0" presId="urn:microsoft.com/office/officeart/2005/8/layout/chevron2"/>
    <dgm:cxn modelId="{14E4FE99-7D6F-4B98-A460-C061D397D865}" type="presParOf" srcId="{C657F2FB-0FE1-4CBE-9B35-5839F03FAFD4}" destId="{A51402D3-2602-41F9-8A3C-07FDC1CD4FDA}" srcOrd="0" destOrd="0" presId="urn:microsoft.com/office/officeart/2005/8/layout/chevron2"/>
    <dgm:cxn modelId="{6F184E9E-B593-46A7-A33B-B48FAC0B05C6}" type="presParOf" srcId="{C657F2FB-0FE1-4CBE-9B35-5839F03FAFD4}" destId="{F30E38B6-4276-445C-B025-F65C591E93C8}" srcOrd="1" destOrd="0" presId="urn:microsoft.com/office/officeart/2005/8/layout/chevron2"/>
    <dgm:cxn modelId="{DC1966F7-763C-486D-B57A-294A6FDF4B27}" type="presParOf" srcId="{2526B052-0B51-41D5-A172-BE67A1745AD1}" destId="{96963A2A-2FA8-4787-800B-DCE426A393C0}" srcOrd="3" destOrd="0" presId="urn:microsoft.com/office/officeart/2005/8/layout/chevron2"/>
    <dgm:cxn modelId="{47548EB5-3DF5-4AD1-B354-D5D8FC964D9C}" type="presParOf" srcId="{2526B052-0B51-41D5-A172-BE67A1745AD1}" destId="{B18ABD71-3215-448F-B3F2-8BB0183787FC}" srcOrd="4" destOrd="0" presId="urn:microsoft.com/office/officeart/2005/8/layout/chevron2"/>
    <dgm:cxn modelId="{5574C794-949C-425D-9B13-96A4BC6EE8B2}" type="presParOf" srcId="{B18ABD71-3215-448F-B3F2-8BB0183787FC}" destId="{52C5DF79-A0E0-4B7D-906B-31BBE41D49B5}" srcOrd="0" destOrd="0" presId="urn:microsoft.com/office/officeart/2005/8/layout/chevron2"/>
    <dgm:cxn modelId="{68CF090B-5627-4BBD-A430-74F1C07AB14E}" type="presParOf" srcId="{B18ABD71-3215-448F-B3F2-8BB0183787FC}" destId="{9BDAC645-40C2-43D8-9879-6E007148A12E}" srcOrd="1" destOrd="0" presId="urn:microsoft.com/office/officeart/2005/8/layout/chevron2"/>
    <dgm:cxn modelId="{2450CD1A-06CD-4B51-9E23-2B362D67F57B}" type="presParOf" srcId="{2526B052-0B51-41D5-A172-BE67A1745AD1}" destId="{ADF83697-CA83-4CD1-9DDC-DF4DB1AFB5B6}" srcOrd="5" destOrd="0" presId="urn:microsoft.com/office/officeart/2005/8/layout/chevron2"/>
    <dgm:cxn modelId="{A6AADEA5-D712-456B-8B50-3C205525B2AB}" type="presParOf" srcId="{2526B052-0B51-41D5-A172-BE67A1745AD1}" destId="{E74788F0-562C-4F42-8608-7ED0CE2151A7}" srcOrd="6" destOrd="0" presId="urn:microsoft.com/office/officeart/2005/8/layout/chevron2"/>
    <dgm:cxn modelId="{0061419A-5466-4552-9F50-E1928137515A}" type="presParOf" srcId="{E74788F0-562C-4F42-8608-7ED0CE2151A7}" destId="{38EB24EE-4019-436C-AA56-3AEDED8DCE26}" srcOrd="0" destOrd="0" presId="urn:microsoft.com/office/officeart/2005/8/layout/chevron2"/>
    <dgm:cxn modelId="{F16A7E03-D79A-4946-804C-D7B18DCD0956}" type="presParOf" srcId="{E74788F0-562C-4F42-8608-7ED0CE2151A7}" destId="{EDAEFCDD-3CB8-41F3-BB17-2AFB29EC7BDC}"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6905652" cy="4638159"/>
        <a:chOff x="0" y="0"/>
        <a:chExt cx="6905652" cy="4638159"/>
      </a:xfrm>
    </dsp:grpSpPr>
    <dsp:sp modelId="{69FD208F-ACE7-45C2-9079-60BDDBA2DBED}">
      <dsp:nvSpPr>
        <dsp:cNvPr id="3" name="燕尾形 2"/>
        <dsp:cNvSpPr/>
      </dsp:nvSpPr>
      <dsp:spPr bwMode="white">
        <a:xfrm rot="5400000">
          <a:off x="-190426" y="190426"/>
          <a:ext cx="1269505" cy="888654"/>
        </a:xfrm>
        <a:prstGeom prst="chevron">
          <a:avLst/>
        </a:prstGeom>
      </dsp:spPr>
      <dsp:style>
        <a:lnRef idx="1">
          <a:schemeClr val="accent2"/>
        </a:lnRef>
        <a:fillRef idx="3">
          <a:schemeClr val="accent2"/>
        </a:fillRef>
        <a:effectRef idx="3">
          <a:scrgbClr r="0" g="0" b="0"/>
        </a:effectRef>
        <a:fontRef idx="minor">
          <a:schemeClr val="lt1"/>
        </a:fontRef>
      </dsp:style>
      <dsp:txBody>
        <a:bodyPr rot="-5400000"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3600" dirty="0" smtClean="0">
              <a:latin typeface="隶书" panose="02010509060101010101" pitchFamily="49" charset="-122"/>
              <a:ea typeface="隶书" panose="02010509060101010101" pitchFamily="49" charset="-122"/>
            </a:rPr>
            <a:t>1</a:t>
          </a:r>
          <a:endParaRPr lang="zh-CN" altLang="en-US" sz="3600" dirty="0">
            <a:latin typeface="隶书" panose="02010509060101010101" pitchFamily="49" charset="-122"/>
            <a:ea typeface="隶书" panose="02010509060101010101" pitchFamily="49" charset="-122"/>
          </a:endParaRPr>
        </a:p>
      </dsp:txBody>
      <dsp:txXfrm rot="5400000">
        <a:off x="-190426" y="190426"/>
        <a:ext cx="1269505" cy="888654"/>
      </dsp:txXfrm>
    </dsp:sp>
    <dsp:sp modelId="{E1A613A7-22A8-4E54-A4DE-F01592AE66B9}">
      <dsp:nvSpPr>
        <dsp:cNvPr id="4" name="同侧圆角矩形 3"/>
        <dsp:cNvSpPr/>
      </dsp:nvSpPr>
      <dsp:spPr bwMode="white">
        <a:xfrm rot="5400000">
          <a:off x="3484564" y="-2595910"/>
          <a:ext cx="825178" cy="6016998"/>
        </a:xfrm>
        <a:prstGeom prst="round2SameRect">
          <a:avLst/>
        </a:prstGeom>
      </dsp:spPr>
      <dsp:style>
        <a:lnRef idx="1">
          <a:schemeClr val="accent2"/>
        </a:lnRef>
        <a:fillRef idx="1">
          <a:schemeClr val="lt1">
            <a:alpha val="90000"/>
          </a:schemeClr>
        </a:fillRef>
        <a:effectRef idx="2">
          <a:scrgbClr r="0" g="0" b="0"/>
        </a:effectRef>
        <a:fontRef idx="minor"/>
      </dsp:style>
      <dsp:txBody>
        <a:bodyPr rot="-5400000" lIns="256032" tIns="22860" rIns="22860" bIns="228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600" dirty="0" smtClean="0">
              <a:solidFill>
                <a:schemeClr val="dk1"/>
              </a:solidFill>
              <a:latin typeface="隶书" panose="02010509060101010101" pitchFamily="49" charset="-122"/>
              <a:ea typeface="隶书" panose="02010509060101010101" pitchFamily="49" charset="-122"/>
            </a:rPr>
            <a:t>妊娠期、哺乳期用药特点</a:t>
          </a:r>
          <a:endParaRPr lang="zh-CN" altLang="en-US" sz="3600" dirty="0">
            <a:solidFill>
              <a:schemeClr val="dk1"/>
            </a:solidFill>
            <a:latin typeface="隶书" panose="02010509060101010101" pitchFamily="49" charset="-122"/>
            <a:ea typeface="隶书" panose="02010509060101010101" pitchFamily="49" charset="-122"/>
          </a:endParaRPr>
        </a:p>
      </dsp:txBody>
      <dsp:txXfrm rot="5400000">
        <a:off x="3484564" y="-2595910"/>
        <a:ext cx="825178" cy="6016998"/>
      </dsp:txXfrm>
    </dsp:sp>
    <dsp:sp modelId="{A51402D3-2602-41F9-8A3C-07FDC1CD4FDA}">
      <dsp:nvSpPr>
        <dsp:cNvPr id="5" name="燕尾形 4"/>
        <dsp:cNvSpPr/>
      </dsp:nvSpPr>
      <dsp:spPr bwMode="white">
        <a:xfrm rot="5400000">
          <a:off x="-190426" y="1313310"/>
          <a:ext cx="1269505" cy="888654"/>
        </a:xfrm>
        <a:prstGeom prst="chevron">
          <a:avLst/>
        </a:prstGeom>
      </dsp:spPr>
      <dsp:style>
        <a:lnRef idx="1">
          <a:schemeClr val="accent3"/>
        </a:lnRef>
        <a:fillRef idx="3">
          <a:schemeClr val="accent3"/>
        </a:fillRef>
        <a:effectRef idx="3">
          <a:scrgbClr r="0" g="0" b="0"/>
        </a:effectRef>
        <a:fontRef idx="minor">
          <a:schemeClr val="lt1"/>
        </a:fontRef>
      </dsp:style>
      <dsp:txBody>
        <a:bodyPr rot="-5400000"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3600" dirty="0" smtClean="0">
              <a:latin typeface="隶书" panose="02010509060101010101" pitchFamily="49" charset="-122"/>
              <a:ea typeface="隶书" panose="02010509060101010101" pitchFamily="49" charset="-122"/>
            </a:rPr>
            <a:t>2</a:t>
          </a:r>
          <a:endParaRPr lang="zh-CN" altLang="en-US" sz="3600" dirty="0">
            <a:latin typeface="隶书" panose="02010509060101010101" pitchFamily="49" charset="-122"/>
            <a:ea typeface="隶书" panose="02010509060101010101" pitchFamily="49" charset="-122"/>
          </a:endParaRPr>
        </a:p>
      </dsp:txBody>
      <dsp:txXfrm rot="5400000">
        <a:off x="-190426" y="1313310"/>
        <a:ext cx="1269505" cy="888654"/>
      </dsp:txXfrm>
    </dsp:sp>
    <dsp:sp modelId="{F30E38B6-4276-445C-B025-F65C591E93C8}">
      <dsp:nvSpPr>
        <dsp:cNvPr id="6" name="同侧圆角矩形 5"/>
        <dsp:cNvSpPr/>
      </dsp:nvSpPr>
      <dsp:spPr bwMode="white">
        <a:xfrm rot="5400000">
          <a:off x="3484564" y="-1473025"/>
          <a:ext cx="825178" cy="6016998"/>
        </a:xfrm>
        <a:prstGeom prst="round2SameRect">
          <a:avLst/>
        </a:prstGeom>
      </dsp:spPr>
      <dsp:style>
        <a:lnRef idx="1">
          <a:schemeClr val="accent3"/>
        </a:lnRef>
        <a:fillRef idx="1">
          <a:schemeClr val="lt1">
            <a:alpha val="90000"/>
          </a:schemeClr>
        </a:fillRef>
        <a:effectRef idx="2">
          <a:scrgbClr r="0" g="0" b="0"/>
        </a:effectRef>
        <a:fontRef idx="minor"/>
      </dsp:style>
      <dsp:txBody>
        <a:bodyPr rot="-5400000" lIns="256032" tIns="22860" rIns="22860" bIns="228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600" dirty="0" smtClean="0">
              <a:solidFill>
                <a:schemeClr val="dk1"/>
              </a:solidFill>
              <a:latin typeface="隶书" panose="02010509060101010101" pitchFamily="49" charset="-122"/>
              <a:ea typeface="隶书" panose="02010509060101010101" pitchFamily="49" charset="-122"/>
            </a:rPr>
            <a:t>妇产科处方审核要点</a:t>
          </a:r>
          <a:endParaRPr lang="zh-CN" altLang="en-US" sz="3600" dirty="0">
            <a:solidFill>
              <a:schemeClr val="dk1"/>
            </a:solidFill>
            <a:latin typeface="隶书" panose="02010509060101010101" pitchFamily="49" charset="-122"/>
            <a:ea typeface="隶书" panose="02010509060101010101" pitchFamily="49" charset="-122"/>
          </a:endParaRPr>
        </a:p>
      </dsp:txBody>
      <dsp:txXfrm rot="5400000">
        <a:off x="3484564" y="-1473025"/>
        <a:ext cx="825178" cy="6016998"/>
      </dsp:txXfrm>
    </dsp:sp>
    <dsp:sp modelId="{52C5DF79-A0E0-4B7D-906B-31BBE41D49B5}">
      <dsp:nvSpPr>
        <dsp:cNvPr id="7" name="燕尾形 6"/>
        <dsp:cNvSpPr/>
      </dsp:nvSpPr>
      <dsp:spPr bwMode="white">
        <a:xfrm rot="5400000">
          <a:off x="-190426" y="2436195"/>
          <a:ext cx="1269505" cy="888654"/>
        </a:xfrm>
        <a:prstGeom prst="chevron">
          <a:avLst/>
        </a:prstGeom>
      </dsp:spPr>
      <dsp:style>
        <a:lnRef idx="1">
          <a:schemeClr val="accent4"/>
        </a:lnRef>
        <a:fillRef idx="3">
          <a:schemeClr val="accent4"/>
        </a:fillRef>
        <a:effectRef idx="3">
          <a:scrgbClr r="0" g="0" b="0"/>
        </a:effectRef>
        <a:fontRef idx="minor">
          <a:schemeClr val="lt1"/>
        </a:fontRef>
      </dsp:style>
      <dsp:txBody>
        <a:bodyPr rot="-5400000"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3600" dirty="0" smtClean="0">
              <a:latin typeface="隶书" panose="02010509060101010101" pitchFamily="49" charset="-122"/>
              <a:ea typeface="隶书" panose="02010509060101010101" pitchFamily="49" charset="-122"/>
            </a:rPr>
            <a:t>3</a:t>
          </a:r>
          <a:endParaRPr lang="zh-CN" altLang="en-US" sz="3600" dirty="0">
            <a:latin typeface="隶书" panose="02010509060101010101" pitchFamily="49" charset="-122"/>
            <a:ea typeface="隶书" panose="02010509060101010101" pitchFamily="49" charset="-122"/>
          </a:endParaRPr>
        </a:p>
      </dsp:txBody>
      <dsp:txXfrm rot="5400000">
        <a:off x="-190426" y="2436195"/>
        <a:ext cx="1269505" cy="888654"/>
      </dsp:txXfrm>
    </dsp:sp>
    <dsp:sp modelId="{9BDAC645-40C2-43D8-9879-6E007148A12E}">
      <dsp:nvSpPr>
        <dsp:cNvPr id="8" name="同侧圆角矩形 7"/>
        <dsp:cNvSpPr/>
      </dsp:nvSpPr>
      <dsp:spPr bwMode="white">
        <a:xfrm rot="5400000">
          <a:off x="3484564" y="-350141"/>
          <a:ext cx="825178" cy="6016998"/>
        </a:xfrm>
        <a:prstGeom prst="round2SameRect">
          <a:avLst/>
        </a:prstGeom>
      </dsp:spPr>
      <dsp:style>
        <a:lnRef idx="1">
          <a:schemeClr val="accent4"/>
        </a:lnRef>
        <a:fillRef idx="1">
          <a:schemeClr val="lt1">
            <a:alpha val="90000"/>
          </a:schemeClr>
        </a:fillRef>
        <a:effectRef idx="2">
          <a:scrgbClr r="0" g="0" b="0"/>
        </a:effectRef>
        <a:fontRef idx="minor"/>
      </dsp:style>
      <dsp:txBody>
        <a:bodyPr rot="-5400000" lIns="256032" tIns="22860" rIns="22860" bIns="228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600" dirty="0" smtClean="0">
              <a:solidFill>
                <a:schemeClr val="dk1"/>
              </a:solidFill>
              <a:latin typeface="隶书" panose="02010509060101010101" pitchFamily="49" charset="-122"/>
              <a:ea typeface="隶书" panose="02010509060101010101" pitchFamily="49" charset="-122"/>
            </a:rPr>
            <a:t>超说明书用药</a:t>
          </a:r>
          <a:endParaRPr lang="zh-CN" altLang="en-US" sz="3600" dirty="0">
            <a:solidFill>
              <a:schemeClr val="dk1"/>
            </a:solidFill>
            <a:latin typeface="隶书" panose="02010509060101010101" pitchFamily="49" charset="-122"/>
            <a:ea typeface="隶书" panose="02010509060101010101" pitchFamily="49" charset="-122"/>
          </a:endParaRPr>
        </a:p>
      </dsp:txBody>
      <dsp:txXfrm rot="5400000">
        <a:off x="3484564" y="-350141"/>
        <a:ext cx="825178" cy="6016998"/>
      </dsp:txXfrm>
    </dsp:sp>
    <dsp:sp modelId="{38EB24EE-4019-436C-AA56-3AEDED8DCE26}">
      <dsp:nvSpPr>
        <dsp:cNvPr id="9" name="燕尾形 8"/>
        <dsp:cNvSpPr/>
      </dsp:nvSpPr>
      <dsp:spPr bwMode="white">
        <a:xfrm rot="5400000">
          <a:off x="-190426" y="3559080"/>
          <a:ext cx="1269505" cy="888654"/>
        </a:xfrm>
        <a:prstGeom prst="chevron">
          <a:avLst/>
        </a:prstGeom>
      </dsp:spPr>
      <dsp:style>
        <a:lnRef idx="1">
          <a:schemeClr val="accent5"/>
        </a:lnRef>
        <a:fillRef idx="3">
          <a:schemeClr val="accent5"/>
        </a:fillRef>
        <a:effectRef idx="3">
          <a:scrgbClr r="0" g="0" b="0"/>
        </a:effectRef>
        <a:fontRef idx="minor">
          <a:schemeClr val="lt1"/>
        </a:fontRef>
      </dsp:style>
      <dsp:txBody>
        <a:bodyPr rot="-5400000" lIns="22860" tIns="22860" rIns="22860" bIns="22860" anchor="ctr"/>
        <a:lstStyle>
          <a:lvl1pPr algn="ctr">
            <a:defRPr sz="6500"/>
          </a:lvl1pPr>
          <a:lvl2pPr marL="285750" indent="-285750" algn="ctr">
            <a:defRPr sz="5000"/>
          </a:lvl2pPr>
          <a:lvl3pPr marL="571500" indent="-285750" algn="ctr">
            <a:defRPr sz="5000"/>
          </a:lvl3pPr>
          <a:lvl4pPr marL="857250" indent="-285750" algn="ctr">
            <a:defRPr sz="5000"/>
          </a:lvl4pPr>
          <a:lvl5pPr marL="1143000" indent="-285750" algn="ctr">
            <a:defRPr sz="5000"/>
          </a:lvl5pPr>
          <a:lvl6pPr marL="1428750" indent="-285750" algn="ctr">
            <a:defRPr sz="5000"/>
          </a:lvl6pPr>
          <a:lvl7pPr marL="1714500" indent="-285750" algn="ctr">
            <a:defRPr sz="5000"/>
          </a:lvl7pPr>
          <a:lvl8pPr marL="2000250" indent="-285750" algn="ctr">
            <a:defRPr sz="5000"/>
          </a:lvl8pPr>
          <a:lvl9pPr marL="2286000" indent="-285750" algn="ctr">
            <a:defRPr sz="5000"/>
          </a:lvl9pPr>
        </a:lstStyle>
        <a:p>
          <a:pPr lvl="0">
            <a:lnSpc>
              <a:spcPct val="100000"/>
            </a:lnSpc>
            <a:spcBef>
              <a:spcPct val="0"/>
            </a:spcBef>
            <a:spcAft>
              <a:spcPct val="35000"/>
            </a:spcAft>
          </a:pPr>
          <a:r>
            <a:rPr lang="en-US" altLang="zh-CN" sz="3600" dirty="0" smtClean="0">
              <a:latin typeface="隶书" panose="02010509060101010101" pitchFamily="49" charset="-122"/>
              <a:ea typeface="隶书" panose="02010509060101010101" pitchFamily="49" charset="-122"/>
            </a:rPr>
            <a:t>4</a:t>
          </a:r>
          <a:endParaRPr lang="zh-CN" altLang="en-US" sz="3600" dirty="0">
            <a:latin typeface="隶书" panose="02010509060101010101" pitchFamily="49" charset="-122"/>
            <a:ea typeface="隶书" panose="02010509060101010101" pitchFamily="49" charset="-122"/>
          </a:endParaRPr>
        </a:p>
      </dsp:txBody>
      <dsp:txXfrm rot="5400000">
        <a:off x="-190426" y="3559080"/>
        <a:ext cx="1269505" cy="888654"/>
      </dsp:txXfrm>
    </dsp:sp>
    <dsp:sp modelId="{EDAEFCDD-3CB8-41F3-BB17-2AFB29EC7BDC}">
      <dsp:nvSpPr>
        <dsp:cNvPr id="10" name="同侧圆角矩形 9"/>
        <dsp:cNvSpPr/>
      </dsp:nvSpPr>
      <dsp:spPr bwMode="white">
        <a:xfrm rot="5400000">
          <a:off x="3453335" y="835301"/>
          <a:ext cx="825178" cy="6016998"/>
        </a:xfrm>
        <a:prstGeom prst="round2SameRect">
          <a:avLst/>
        </a:prstGeom>
      </dsp:spPr>
      <dsp:style>
        <a:lnRef idx="1">
          <a:schemeClr val="accent5"/>
        </a:lnRef>
        <a:fillRef idx="1">
          <a:schemeClr val="lt1">
            <a:alpha val="90000"/>
          </a:schemeClr>
        </a:fillRef>
        <a:effectRef idx="2">
          <a:scrgbClr r="0" g="0" b="0"/>
        </a:effectRef>
        <a:fontRef idx="minor"/>
      </dsp:style>
      <dsp:txBody>
        <a:bodyPr rot="-5400000" lIns="256032" tIns="22860" rIns="22860" bIns="22860" anchor="ctr"/>
        <a:lstStyle>
          <a:lvl1pPr algn="l">
            <a:defRPr sz="6500"/>
          </a:lvl1pPr>
          <a:lvl2pPr marL="285750" indent="-285750" algn="l">
            <a:defRPr sz="6500"/>
          </a:lvl2pPr>
          <a:lvl3pPr marL="571500" indent="-285750" algn="l">
            <a:defRPr sz="6500"/>
          </a:lvl3pPr>
          <a:lvl4pPr marL="857250" indent="-285750" algn="l">
            <a:defRPr sz="6500"/>
          </a:lvl4pPr>
          <a:lvl5pPr marL="1143000" indent="-285750" algn="l">
            <a:defRPr sz="6500"/>
          </a:lvl5pPr>
          <a:lvl6pPr marL="1428750" indent="-285750" algn="l">
            <a:defRPr sz="6500"/>
          </a:lvl6pPr>
          <a:lvl7pPr marL="1714500" indent="-285750" algn="l">
            <a:defRPr sz="6500"/>
          </a:lvl7pPr>
          <a:lvl8pPr marL="2000250" indent="-285750" algn="l">
            <a:defRPr sz="6500"/>
          </a:lvl8pPr>
          <a:lvl9pPr marL="2286000" indent="-285750" algn="l">
            <a:defRPr sz="6500"/>
          </a:lvl9pPr>
        </a:lstStyle>
        <a:p>
          <a:pPr marL="285750" lvl="1" indent="-285750">
            <a:lnSpc>
              <a:spcPct val="100000"/>
            </a:lnSpc>
            <a:spcBef>
              <a:spcPct val="0"/>
            </a:spcBef>
            <a:spcAft>
              <a:spcPct val="15000"/>
            </a:spcAft>
            <a:buChar char="•"/>
          </a:pPr>
          <a:r>
            <a:rPr lang="zh-CN" altLang="en-US" sz="3600" dirty="0" smtClean="0">
              <a:solidFill>
                <a:schemeClr val="dk1"/>
              </a:solidFill>
              <a:latin typeface="隶书" panose="02010509060101010101" pitchFamily="49" charset="-122"/>
              <a:ea typeface="隶书" panose="02010509060101010101" pitchFamily="49" charset="-122"/>
            </a:rPr>
            <a:t>产科预警系统</a:t>
          </a:r>
          <a:endParaRPr lang="zh-CN" altLang="en-US" sz="3600" dirty="0">
            <a:solidFill>
              <a:schemeClr val="dk1"/>
            </a:solidFill>
            <a:latin typeface="隶书" panose="02010509060101010101" pitchFamily="49" charset="-122"/>
            <a:ea typeface="隶书" panose="02010509060101010101" pitchFamily="49" charset="-122"/>
          </a:endParaRPr>
        </a:p>
      </dsp:txBody>
      <dsp:txXfrm rot="5400000">
        <a:off x="3453335" y="835301"/>
        <a:ext cx="825178" cy="601699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pPr/>
              <a:t>2021/6/21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pPr/>
              <a:t>2021/6/21</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处方审核现在日益受到重视，将不规范、不合理处方及时拦截及修改，既可以减少用药错误，也可以减少后续医患纠纷的发生。妊娠期、哺乳期女性作为特殊人群更需要关注用药问题。患病的妊娠女性，用药是必须的，</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4</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sym typeface="+mn-ea"/>
              </a:rPr>
              <a:t>从对妊娠期患者药学服务的调查发现年龄大或小的患者孕早期最关心的问题都是孕期用药对胎儿有无影响</a:t>
            </a:r>
            <a:endParaRPr lang="en-US" altLang="zh-CN" dirty="0"/>
          </a:p>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zh-CN" dirty="0"/>
              <a:t>妊娠期、哺乳期用药一般会参考美国</a:t>
            </a:r>
            <a:r>
              <a:rPr lang="en-US" altLang="zh-CN" dirty="0"/>
              <a:t>FDA</a:t>
            </a:r>
            <a:r>
              <a:rPr lang="zh-CN" altLang="en-US" dirty="0"/>
              <a:t>妊娠药物分级，</a:t>
            </a:r>
            <a:r>
              <a:rPr lang="zh-CN" altLang="en-US" dirty="0">
                <a:sym typeface="+mn-ea"/>
              </a:rPr>
              <a:t>那妇产医院的冯欣主任也对此做了充分研究和分析，就是</a:t>
            </a:r>
            <a:r>
              <a:rPr lang="zh-CN" altLang="en-US" dirty="0"/>
              <a:t>这个分级标准对妊娠期用药安全做出了很大贡献，但随着应用的普遍和时间，这个分级的缺陷也逐步显现。大家都知道，妊娠分级为</a:t>
            </a:r>
            <a:r>
              <a:rPr lang="en-US" altLang="zh-CN" dirty="0"/>
              <a:t>ABCDX</a:t>
            </a:r>
            <a:r>
              <a:rPr lang="zh-CN" altLang="en-US" dirty="0"/>
              <a:t>五级，</a:t>
            </a:r>
            <a:r>
              <a:rPr lang="en-US" altLang="zh-CN" dirty="0"/>
              <a:t>A</a:t>
            </a:r>
            <a:r>
              <a:rPr lang="zh-CN" altLang="en-US" dirty="0"/>
              <a:t>、</a:t>
            </a:r>
            <a:r>
              <a:rPr lang="en-US" altLang="zh-CN" dirty="0"/>
              <a:t>B</a:t>
            </a:r>
            <a:r>
              <a:rPr lang="zh-CN" altLang="en-US" dirty="0"/>
              <a:t>级一般是较为安全的，</a:t>
            </a:r>
            <a:r>
              <a:rPr lang="en-US" altLang="zh-CN" dirty="0"/>
              <a:t>D</a:t>
            </a:r>
            <a:r>
              <a:rPr lang="zh-CN" altLang="zh-CN" dirty="0"/>
              <a:t>、</a:t>
            </a:r>
            <a:r>
              <a:rPr lang="en-US" altLang="zh-CN" dirty="0"/>
              <a:t>X</a:t>
            </a:r>
            <a:r>
              <a:rPr lang="zh-CN" altLang="en-US" dirty="0"/>
              <a:t>级是证据确认有伤害，其中权衡利弊可以选择使用的是</a:t>
            </a:r>
            <a:r>
              <a:rPr lang="en-US" altLang="zh-CN" dirty="0"/>
              <a:t>D</a:t>
            </a:r>
            <a:r>
              <a:rPr lang="zh-CN" altLang="en-US" dirty="0"/>
              <a:t>级，完全不推荐的是</a:t>
            </a:r>
            <a:r>
              <a:rPr lang="en-US" altLang="zh-CN" dirty="0"/>
              <a:t>X</a:t>
            </a:r>
            <a:r>
              <a:rPr lang="zh-CN" altLang="en-US" dirty="0"/>
              <a:t>级，这里说的比较多的是</a:t>
            </a:r>
            <a:r>
              <a:rPr lang="en-US" altLang="zh-CN" dirty="0"/>
              <a:t>C</a:t>
            </a:r>
            <a:r>
              <a:rPr lang="zh-CN" altLang="en-US" dirty="0"/>
              <a:t>级，也就是</a:t>
            </a:r>
            <a:r>
              <a:rPr lang="en-US" altLang="zh-CN" dirty="0"/>
              <a:t>C</a:t>
            </a:r>
            <a:r>
              <a:rPr lang="zh-CN" altLang="en-US" dirty="0"/>
              <a:t>级往往是某些药品没有充分严格的动物</a:t>
            </a:r>
            <a:r>
              <a:rPr lang="en-US" altLang="zh-CN" dirty="0"/>
              <a:t>/</a:t>
            </a:r>
            <a:r>
              <a:rPr lang="zh-CN" altLang="en-US" dirty="0"/>
              <a:t>临床对照试验，因缺少这部分资料自动被划分到</a:t>
            </a:r>
            <a:r>
              <a:rPr lang="en-US" altLang="zh-CN" dirty="0"/>
              <a:t>C</a:t>
            </a:r>
            <a:r>
              <a:rPr lang="zh-CN" altLang="en-US" dirty="0"/>
              <a:t>级，那这个</a:t>
            </a:r>
            <a:r>
              <a:rPr lang="en-US" altLang="zh-CN" dirty="0"/>
              <a:t>C</a:t>
            </a:r>
            <a:r>
              <a:rPr lang="zh-CN" altLang="en-US" dirty="0"/>
              <a:t>级有可能是这五级中任何一级，而临床往往忽略了这个而认为它的安全性高于</a:t>
            </a:r>
            <a:r>
              <a:rPr lang="en-US" altLang="zh-CN" dirty="0"/>
              <a:t>D</a:t>
            </a:r>
            <a:r>
              <a:rPr lang="zh-CN" altLang="en-US" dirty="0"/>
              <a:t>、</a:t>
            </a:r>
            <a:r>
              <a:rPr lang="en-US" altLang="zh-CN" dirty="0"/>
              <a:t>X</a:t>
            </a:r>
            <a:r>
              <a:rPr lang="zh-CN" altLang="en-US" dirty="0"/>
              <a:t>级</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t>65-70%</a:t>
            </a:r>
            <a:r>
              <a:rPr lang="zh-CN" altLang="en-US" dirty="0"/>
              <a:t>处于</a:t>
            </a:r>
            <a:r>
              <a:rPr lang="en-US" altLang="zh-CN" dirty="0"/>
              <a:t>C</a:t>
            </a:r>
            <a:r>
              <a:rPr lang="zh-CN" altLang="en-US" dirty="0"/>
              <a:t>类的药物，</a:t>
            </a:r>
            <a:r>
              <a:rPr lang="zh-CN" altLang="en-US" dirty="0">
                <a:sym typeface="+mn-ea"/>
              </a:rPr>
              <a:t>但是风险分类而非风险分级、无材料而分于同类、处于同类而用药风险不同，被广为批评。，因为缺少临床对照研究，不能明确用药风险，即使同样分在</a:t>
            </a:r>
            <a:r>
              <a:rPr lang="en-US" altLang="zh-CN" dirty="0">
                <a:sym typeface="+mn-ea"/>
              </a:rPr>
              <a:t>C</a:t>
            </a:r>
            <a:r>
              <a:rPr lang="zh-CN" altLang="en-US" dirty="0">
                <a:sym typeface="+mn-ea"/>
              </a:rPr>
              <a:t>类，风险却可能不同</a:t>
            </a:r>
            <a:endParaRPr lang="en-US" altLang="zh-CN" dirty="0"/>
          </a:p>
          <a:p>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sz="1200" b="0" i="0" kern="1200" dirty="0" smtClean="0">
                <a:solidFill>
                  <a:schemeClr val="tx1"/>
                </a:solidFill>
                <a:latin typeface="+mn-lt"/>
                <a:ea typeface="+mn-ea"/>
                <a:cs typeface="+mn-cs"/>
              </a:rPr>
              <a:t>上述这些具体内容是一个简单的分级字母无法传达的。但是这些信息比如具体哪些不良反应，发生风险大小和在哪个孕期发生的，药物暴露剂量和时间等是可以影响临床决策的。 另外，字母分级并没有考虑证据的质量可靠性，比如研究有没有受服药适应症的混杂干扰，如可能服药的孕妇是有感染存在，而感染和这些不良结果是相关的。 同时，随着新的证据出现，应用字母分级及时更新也是受限的。 因此</a:t>
            </a:r>
            <a:r>
              <a:rPr lang="en-US" altLang="zh-CN" sz="1200" b="0" i="0" kern="1200" dirty="0" smtClean="0">
                <a:solidFill>
                  <a:schemeClr val="tx1"/>
                </a:solidFill>
                <a:latin typeface="+mn-lt"/>
                <a:ea typeface="+mn-ea"/>
                <a:cs typeface="+mn-cs"/>
              </a:rPr>
              <a:t>FDA</a:t>
            </a:r>
            <a:r>
              <a:rPr lang="zh-CN" altLang="en-US" sz="1200" b="0" i="0" kern="1200" dirty="0" smtClean="0">
                <a:solidFill>
                  <a:schemeClr val="tx1"/>
                </a:solidFill>
                <a:latin typeface="+mn-lt"/>
                <a:ea typeface="+mn-ea"/>
                <a:cs typeface="+mn-cs"/>
              </a:rPr>
              <a:t>认为用一个叙述性的结构取代现在的等级系统可以更好地传达孕期和哺乳期药物暴露的潜在风险。 </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en-US" altLang="zh-CN" dirty="0">
                <a:sym typeface="+mn-ea"/>
              </a:rPr>
              <a:t>1979 </a:t>
            </a:r>
            <a:r>
              <a:rPr lang="zh-CN" altLang="en-US" dirty="0">
                <a:sym typeface="+mn-ea"/>
              </a:rPr>
              <a:t>年</a:t>
            </a:r>
            <a:r>
              <a:rPr lang="en-US" altLang="zh-CN" dirty="0">
                <a:sym typeface="+mn-ea"/>
              </a:rPr>
              <a:t>FDA </a:t>
            </a:r>
            <a:r>
              <a:rPr lang="zh-CN" altLang="en-US" dirty="0">
                <a:sym typeface="+mn-ea"/>
              </a:rPr>
              <a:t>提出药物</a:t>
            </a:r>
            <a:r>
              <a:rPr lang="en-US" altLang="zh-CN" dirty="0">
                <a:sym typeface="+mn-ea"/>
              </a:rPr>
              <a:t>ABCDX </a:t>
            </a:r>
            <a:r>
              <a:rPr lang="zh-CN" altLang="en-US" dirty="0">
                <a:sym typeface="+mn-ea"/>
              </a:rPr>
              <a:t>字母风险分类，经过</a:t>
            </a:r>
            <a:r>
              <a:rPr lang="en-US" altLang="zh-CN" dirty="0">
                <a:sym typeface="+mn-ea"/>
              </a:rPr>
              <a:t>30 </a:t>
            </a:r>
            <a:r>
              <a:rPr lang="zh-CN" altLang="en-US" dirty="0">
                <a:sym typeface="+mn-ea"/>
              </a:rPr>
              <a:t>余年的</a:t>
            </a:r>
            <a:r>
              <a:rPr lang="zh-CN" altLang="en-US" dirty="0" smtClean="0">
                <a:sym typeface="+mn-ea"/>
              </a:rPr>
              <a:t>应用给临床带来极大的方便</a:t>
            </a:r>
            <a:endParaRPr lang="en-US" altLang="zh-CN" dirty="0" smtClean="0">
              <a:sym typeface="+mn-ea"/>
            </a:endParaRPr>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200" b="0" i="0" kern="1200" dirty="0" smtClean="0">
                <a:solidFill>
                  <a:schemeClr val="tx1"/>
                </a:solidFill>
                <a:latin typeface="+mn-lt"/>
                <a:ea typeface="+mn-ea"/>
                <a:cs typeface="+mn-cs"/>
              </a:rPr>
              <a:t>现有的</a:t>
            </a:r>
            <a:r>
              <a:rPr lang="en-US" altLang="zh-CN" sz="1200" b="0" i="0" kern="1200" dirty="0" smtClean="0">
                <a:solidFill>
                  <a:schemeClr val="tx1"/>
                </a:solidFill>
                <a:latin typeface="+mn-lt"/>
                <a:ea typeface="+mn-ea"/>
                <a:cs typeface="+mn-cs"/>
              </a:rPr>
              <a:t>ABCDX</a:t>
            </a:r>
            <a:r>
              <a:rPr lang="zh-CN" altLang="en-US" sz="1200" b="0" i="0" kern="1200" dirty="0" smtClean="0">
                <a:solidFill>
                  <a:schemeClr val="tx1"/>
                </a:solidFill>
                <a:latin typeface="+mn-lt"/>
                <a:ea typeface="+mn-ea"/>
                <a:cs typeface="+mn-cs"/>
              </a:rPr>
              <a:t>分级是基于已知的人和动物的试验数据一个笼统的事实，有可能直接被用于临床判断。这个分级过于简单，容易直接被用成临床决策的依据而不是理解等级背后的数据信息。 另外，字母分级并没有考虑证据的质量可靠性，比如研究有没有受服药适应症的混杂干扰，如可能服药的孕妇是有感染存在，而感染和这些不良结果是相关的。 同时，随着新的证据出现，应用字母分级及时更新也是受限的。 因此</a:t>
            </a:r>
            <a:r>
              <a:rPr lang="en-US" altLang="zh-CN" sz="1200" b="0" i="0" kern="1200" dirty="0" smtClean="0">
                <a:solidFill>
                  <a:schemeClr val="tx1"/>
                </a:solidFill>
                <a:latin typeface="+mn-lt"/>
                <a:ea typeface="+mn-ea"/>
                <a:cs typeface="+mn-cs"/>
              </a:rPr>
              <a:t>FDA</a:t>
            </a:r>
            <a:r>
              <a:rPr lang="zh-CN" altLang="en-US" sz="1200" b="0" i="0" kern="1200" dirty="0" smtClean="0">
                <a:solidFill>
                  <a:schemeClr val="tx1"/>
                </a:solidFill>
                <a:latin typeface="+mn-lt"/>
                <a:ea typeface="+mn-ea"/>
                <a:cs typeface="+mn-cs"/>
              </a:rPr>
              <a:t>认为用一个叙述性的结构取代现在的等级系统可以更好地传达孕期和哺乳期药物暴露的潜在风险。 </a:t>
            </a:r>
            <a:endParaRPr lang="en-US" altLang="zh-CN" dirty="0" smtClean="0"/>
          </a:p>
          <a:p>
            <a:r>
              <a:rPr lang="en-US" altLang="zh-CN" dirty="0" smtClean="0">
                <a:sym typeface="+mn-ea"/>
              </a:rPr>
              <a:t>2014</a:t>
            </a:r>
            <a:r>
              <a:rPr lang="zh-CN" altLang="en-US" dirty="0">
                <a:sym typeface="+mn-ea"/>
              </a:rPr>
              <a:t>年</a:t>
            </a:r>
            <a:r>
              <a:rPr lang="en-US" altLang="zh-CN" dirty="0">
                <a:sym typeface="+mn-ea"/>
              </a:rPr>
              <a:t>12 </a:t>
            </a:r>
            <a:r>
              <a:rPr lang="zh-CN" altLang="en-US" dirty="0">
                <a:sym typeface="+mn-ea"/>
              </a:rPr>
              <a:t>月</a:t>
            </a:r>
            <a:r>
              <a:rPr lang="en-US" altLang="zh-CN" dirty="0">
                <a:sym typeface="+mn-ea"/>
              </a:rPr>
              <a:t>4 </a:t>
            </a:r>
            <a:r>
              <a:rPr lang="zh-CN" altLang="en-US" dirty="0">
                <a:sym typeface="+mn-ea"/>
              </a:rPr>
              <a:t>日，</a:t>
            </a:r>
            <a:r>
              <a:rPr lang="en-US" altLang="zh-CN" dirty="0">
                <a:sym typeface="+mn-ea"/>
              </a:rPr>
              <a:t>FDA </a:t>
            </a:r>
            <a:r>
              <a:rPr lang="zh-CN" altLang="en-US" dirty="0">
                <a:sym typeface="+mn-ea"/>
              </a:rPr>
              <a:t>发布孕妇用药规则</a:t>
            </a:r>
            <a:r>
              <a:rPr lang="en-US" altLang="zh-CN" dirty="0">
                <a:sym typeface="+mn-ea"/>
              </a:rPr>
              <a:t>PLLR</a:t>
            </a:r>
            <a:r>
              <a:rPr lang="zh-CN" altLang="en-US" dirty="0">
                <a:sym typeface="+mn-ea"/>
              </a:rPr>
              <a:t>最终版草案，并于</a:t>
            </a:r>
            <a:r>
              <a:rPr lang="en-US" altLang="zh-CN" dirty="0">
                <a:sym typeface="+mn-ea"/>
              </a:rPr>
              <a:t>2015 </a:t>
            </a:r>
            <a:r>
              <a:rPr lang="zh-CN" altLang="en-US" dirty="0">
                <a:sym typeface="+mn-ea"/>
              </a:rPr>
              <a:t>年</a:t>
            </a:r>
            <a:r>
              <a:rPr lang="en-US" altLang="zh-CN" dirty="0">
                <a:sym typeface="+mn-ea"/>
              </a:rPr>
              <a:t>6 </a:t>
            </a:r>
            <a:r>
              <a:rPr lang="zh-CN" altLang="en-US" dirty="0">
                <a:sym typeface="+mn-ea"/>
              </a:rPr>
              <a:t>月</a:t>
            </a:r>
            <a:r>
              <a:rPr lang="en-US" altLang="zh-CN" dirty="0">
                <a:sym typeface="+mn-ea"/>
              </a:rPr>
              <a:t>30 </a:t>
            </a:r>
            <a:r>
              <a:rPr lang="zh-CN" altLang="en-US" dirty="0">
                <a:sym typeface="+mn-ea"/>
              </a:rPr>
              <a:t>日正式实行。预计</a:t>
            </a:r>
            <a:r>
              <a:rPr lang="en-US" altLang="zh-CN" dirty="0">
                <a:sym typeface="+mn-ea"/>
              </a:rPr>
              <a:t>3-5</a:t>
            </a:r>
            <a:r>
              <a:rPr lang="zh-CN" altLang="en-US" dirty="0">
                <a:sym typeface="+mn-ea"/>
              </a:rPr>
              <a:t>年内完成对原有规则的替代。主要是说明书的修改，新孕妇用药规则在内容上较原有规则做出了较大的调整，主要由</a:t>
            </a:r>
            <a:r>
              <a:rPr lang="en-US" altLang="zh-CN" dirty="0">
                <a:sym typeface="+mn-ea"/>
              </a:rPr>
              <a:t>3 </a:t>
            </a:r>
            <a:r>
              <a:rPr lang="zh-CN" altLang="en-US" dirty="0">
                <a:sym typeface="+mn-ea"/>
              </a:rPr>
              <a:t>方面内容组成，包括“风险概述”、“临床考量”和“支持数据”，“潜在生育人群”是新增内容，依据对生育能力是否有影响的实验数据，对几个方面进行阐述。那么结合我国国情，进一步推进孕妇用药规则的发展，定可为我国孕妇用药安全提供更多的支持和保障。</a:t>
            </a:r>
            <a:endParaRPr lang="en-US" altLang="zh-CN" dirty="0"/>
          </a:p>
          <a:p>
            <a:endParaRPr lang="zh-CN" altLang="en-US" dirty="0"/>
          </a:p>
          <a:p>
            <a:endParaRPr lang="zh-CN" altLang="en-US" dirty="0"/>
          </a:p>
          <a:p>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11</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smtClean="0">
                <a:solidFill>
                  <a:schemeClr val="tx1"/>
                </a:solidFill>
                <a:latin typeface="+mn-lt"/>
                <a:ea typeface="+mn-ea"/>
                <a:cs typeface="+mn-cs"/>
              </a:rPr>
              <a:t>ABCDX</a:t>
            </a:r>
            <a:r>
              <a:rPr lang="zh-CN" altLang="en-US" sz="1200" b="0" i="0" kern="1200" dirty="0" smtClean="0">
                <a:solidFill>
                  <a:schemeClr val="tx1"/>
                </a:solidFill>
                <a:latin typeface="+mn-lt"/>
                <a:ea typeface="+mn-ea"/>
                <a:cs typeface="+mn-cs"/>
              </a:rPr>
              <a:t>分级其实是基于试验数据的一个笼统的事实，有可能直接被用于临床判断。具体内容是一个简单的分级字母无法传达的。新的规则细化了证据数据的描述信息，增加了临床考虑因素，同时增加了对有生育可能的人群的考虑；从药的角度更多地转向了站在病人的角度考虑病人的综合获益，更有助于临床做出更有利于病人的正确决策。新的规则细化了证据数据的描述信息，增加了临床考虑因素，同时增加了对有生育可能的人群的</a:t>
            </a:r>
            <a:r>
              <a:rPr lang="zh-CN" altLang="en-US" sz="1200" b="0" i="0" kern="1200" smtClean="0">
                <a:solidFill>
                  <a:schemeClr val="tx1"/>
                </a:solidFill>
                <a:latin typeface="+mn-lt"/>
                <a:ea typeface="+mn-ea"/>
                <a:cs typeface="+mn-cs"/>
              </a:rPr>
              <a:t>考虑；</a:t>
            </a:r>
            <a:endParaRPr lang="zh-CN" altLang="en-US" dirty="0" smtClean="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13</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smtClean="0"/>
              <a:t>在妊娠的不同时间会遇到不同的用药问题。如何把握即考虑处方的合理性又药物治疗的先进性</a:t>
            </a:r>
            <a:endParaRPr lang="en-US" altLang="zh-CN" dirty="0" smtClean="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16</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dirty="0" smtClean="0"/>
              <a:t>首先我们来看一下妊娠期药动学特点，</a:t>
            </a:r>
            <a:r>
              <a:rPr lang="zh-CN" altLang="en-US" sz="1200" dirty="0" smtClean="0">
                <a:latin typeface="微软雅黑" panose="020B0503020204020204" pitchFamily="34" charset="-122"/>
                <a:ea typeface="微软雅黑" panose="020B0503020204020204" pitchFamily="34" charset="-122"/>
              </a:rPr>
              <a:t>受妊娠期高雌、孕激素水平影响，</a:t>
            </a:r>
            <a:r>
              <a:rPr lang="zh-CN" altLang="en-US" sz="1200" dirty="0" smtClean="0">
                <a:solidFill>
                  <a:srgbClr val="FF0000"/>
                </a:solidFill>
                <a:latin typeface="微软雅黑" panose="020B0503020204020204" pitchFamily="34" charset="-122"/>
                <a:ea typeface="微软雅黑" panose="020B0503020204020204" pitchFamily="34" charset="-122"/>
              </a:rPr>
              <a:t>吸收更加完全，弱酸性药物吸收率降低</a:t>
            </a:r>
            <a:r>
              <a:rPr lang="zh-CN" altLang="en-US" sz="1200" dirty="0" smtClean="0">
                <a:latin typeface="微软雅黑" panose="020B0503020204020204" pitchFamily="34" charset="-122"/>
                <a:ea typeface="微软雅黑" panose="020B0503020204020204" pitchFamily="34" charset="-122"/>
              </a:rPr>
              <a:t>，</a:t>
            </a:r>
            <a:r>
              <a:rPr lang="zh-CN" altLang="en-US" sz="1200" dirty="0" smtClean="0">
                <a:solidFill>
                  <a:srgbClr val="FF0000"/>
                </a:solidFill>
                <a:latin typeface="微软雅黑" panose="020B0503020204020204" pitchFamily="34" charset="-122"/>
                <a:ea typeface="微软雅黑" panose="020B0503020204020204" pitchFamily="34" charset="-122"/>
              </a:rPr>
              <a:t>弱碱性药物吸收率增加</a:t>
            </a:r>
            <a:r>
              <a:rPr lang="zh-CN" altLang="en-US" sz="1200" dirty="0" smtClean="0">
                <a:latin typeface="微软雅黑" panose="020B0503020204020204" pitchFamily="34" charset="-122"/>
                <a:ea typeface="微软雅黑" panose="020B0503020204020204" pitchFamily="34" charset="-122"/>
              </a:rPr>
              <a:t>。</a:t>
            </a:r>
            <a:endParaRPr lang="zh-CN" altLang="en-US" dirty="0" smtClean="0"/>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dirty="0" smtClean="0">
                <a:latin typeface="微软雅黑" panose="020B0503020204020204" pitchFamily="34" charset="-122"/>
                <a:ea typeface="微软雅黑" panose="020B0503020204020204" pitchFamily="34" charset="-122"/>
              </a:rPr>
              <a:t>从妊娠早期开始，血容量逐渐增加，妊娠</a:t>
            </a:r>
            <a:r>
              <a:rPr lang="en-US" altLang="zh-CN" sz="1200" dirty="0" smtClean="0">
                <a:latin typeface="微软雅黑" panose="020B0503020204020204" pitchFamily="34" charset="-122"/>
                <a:ea typeface="微软雅黑" panose="020B0503020204020204" pitchFamily="34" charset="-122"/>
              </a:rPr>
              <a:t>32~34</a:t>
            </a:r>
            <a:r>
              <a:rPr lang="zh-CN" altLang="en-US" sz="1200" dirty="0" smtClean="0">
                <a:latin typeface="微软雅黑" panose="020B0503020204020204" pitchFamily="34" charset="-122"/>
                <a:ea typeface="微软雅黑" panose="020B0503020204020204" pitchFamily="34" charset="-122"/>
              </a:rPr>
              <a:t>周达高峰并持续到分娩，使</a:t>
            </a:r>
            <a:r>
              <a:rPr lang="zh-CN" altLang="en-US" sz="1200" dirty="0" smtClean="0">
                <a:solidFill>
                  <a:srgbClr val="FF0000"/>
                </a:solidFill>
                <a:latin typeface="微软雅黑" panose="020B0503020204020204" pitchFamily="34" charset="-122"/>
                <a:ea typeface="微软雅黑" panose="020B0503020204020204" pitchFamily="34" charset="-122"/>
              </a:rPr>
              <a:t>药物分布容积增加，血药浓度下降</a:t>
            </a:r>
            <a:r>
              <a:rPr lang="zh-CN" altLang="en-US" sz="1200" dirty="0" smtClean="0">
                <a:latin typeface="微软雅黑" panose="020B0503020204020204" pitchFamily="34" charset="-122"/>
                <a:ea typeface="微软雅黑" panose="020B0503020204020204" pitchFamily="34" charset="-122"/>
              </a:rPr>
              <a:t>。血浆蛋白尤其是白蛋白减少，使</a:t>
            </a:r>
            <a:r>
              <a:rPr lang="zh-CN" altLang="en-US" sz="1200" dirty="0" smtClean="0">
                <a:solidFill>
                  <a:srgbClr val="FF0000"/>
                </a:solidFill>
                <a:latin typeface="微软雅黑" panose="020B0503020204020204" pitchFamily="34" charset="-122"/>
                <a:ea typeface="微软雅黑" panose="020B0503020204020204" pitchFamily="34" charset="-122"/>
              </a:rPr>
              <a:t>游离状态的药物增多</a:t>
            </a:r>
            <a:r>
              <a:rPr lang="zh-CN" altLang="en-US" sz="1200" dirty="0" smtClean="0">
                <a:latin typeface="微软雅黑" panose="020B0503020204020204" pitchFamily="34" charset="-122"/>
                <a:ea typeface="微软雅黑" panose="020B0503020204020204" pitchFamily="34" charset="-122"/>
              </a:rPr>
              <a:t>。与非孕时相比，妊娠期</a:t>
            </a:r>
            <a:r>
              <a:rPr lang="zh-CN" altLang="en-US" sz="1200" u="sng" dirty="0" smtClean="0">
                <a:latin typeface="微软雅黑" panose="020B0503020204020204" pitchFamily="34" charset="-122"/>
                <a:ea typeface="微软雅黑" panose="020B0503020204020204" pitchFamily="34" charset="-122"/>
              </a:rPr>
              <a:t>肾血浆流量增加</a:t>
            </a:r>
            <a:r>
              <a:rPr lang="en-US" altLang="zh-CN" sz="1200" u="sng" dirty="0" smtClean="0">
                <a:latin typeface="微软雅黑" panose="020B0503020204020204" pitchFamily="34" charset="-122"/>
                <a:ea typeface="微软雅黑" panose="020B0503020204020204" pitchFamily="34" charset="-122"/>
              </a:rPr>
              <a:t>35%</a:t>
            </a:r>
            <a:r>
              <a:rPr lang="zh-CN" altLang="en-US" sz="1200" u="sng" dirty="0" smtClean="0">
                <a:latin typeface="微软雅黑" panose="020B0503020204020204" pitchFamily="34" charset="-122"/>
                <a:ea typeface="微软雅黑" panose="020B0503020204020204" pitchFamily="34" charset="-122"/>
              </a:rPr>
              <a:t>，肾小球滤过率增加</a:t>
            </a:r>
            <a:r>
              <a:rPr lang="en-US" altLang="zh-CN" sz="1200" u="sng" dirty="0" smtClean="0">
                <a:latin typeface="微软雅黑" panose="020B0503020204020204" pitchFamily="34" charset="-122"/>
                <a:ea typeface="微软雅黑" panose="020B0503020204020204" pitchFamily="34" charset="-122"/>
              </a:rPr>
              <a:t>50%</a:t>
            </a:r>
            <a:r>
              <a:rPr lang="zh-CN" altLang="en-US" sz="1200" dirty="0" smtClean="0">
                <a:latin typeface="微软雅黑" panose="020B0503020204020204" pitchFamily="34" charset="-122"/>
                <a:ea typeface="微软雅黑" panose="020B0503020204020204" pitchFamily="34" charset="-122"/>
              </a:rPr>
              <a:t>，以代谢增加的代谢产物尿素、肌酐等。这加速了药物经肾脏的排泄，使</a:t>
            </a:r>
            <a:r>
              <a:rPr lang="zh-CN" altLang="en-US" sz="1200" dirty="0" smtClean="0">
                <a:solidFill>
                  <a:srgbClr val="FF0000"/>
                </a:solidFill>
                <a:latin typeface="微软雅黑" panose="020B0503020204020204" pitchFamily="34" charset="-122"/>
                <a:ea typeface="微软雅黑" panose="020B0503020204020204" pitchFamily="34" charset="-122"/>
              </a:rPr>
              <a:t>药物半衰期缩短</a:t>
            </a:r>
            <a:r>
              <a:rPr lang="zh-CN" altLang="en-US" sz="1200" dirty="0" smtClean="0">
                <a:latin typeface="微软雅黑" panose="020B0503020204020204" pitchFamily="34" charset="-122"/>
                <a:ea typeface="微软雅黑" panose="020B0503020204020204" pitchFamily="34" charset="-122"/>
              </a:rPr>
              <a:t>。</a:t>
            </a:r>
            <a:endParaRPr lang="zh-CN" altLang="en-US" dirty="0" smtClean="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17</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b="0" i="0" u="none" strike="noStrike" kern="1200" baseline="0" dirty="0" smtClean="0">
                <a:solidFill>
                  <a:schemeClr val="tx1"/>
                </a:solidFill>
                <a:latin typeface="+mn-lt"/>
                <a:ea typeface="+mn-ea"/>
                <a:cs typeface="+mn-cs"/>
              </a:rPr>
              <a:t>妊娠期药物使用率居高不下，据美国疾控中心报道，</a:t>
            </a:r>
            <a:r>
              <a:rPr lang="en-US" altLang="zh-CN" sz="1200" b="0" i="0" u="none" strike="noStrike" kern="1200" baseline="0" dirty="0" smtClean="0">
                <a:solidFill>
                  <a:schemeClr val="tx1"/>
                </a:solidFill>
                <a:latin typeface="+mn-lt"/>
                <a:ea typeface="+mn-ea"/>
                <a:cs typeface="+mn-cs"/>
              </a:rPr>
              <a:t>65% </a:t>
            </a:r>
            <a:r>
              <a:rPr lang="zh-CN" altLang="en-US" sz="1200" b="0" i="0" u="none" strike="noStrike" kern="1200" baseline="0" dirty="0" smtClean="0">
                <a:solidFill>
                  <a:schemeClr val="tx1"/>
                </a:solidFill>
                <a:latin typeface="+mn-lt"/>
                <a:ea typeface="+mn-ea"/>
                <a:cs typeface="+mn-cs"/>
              </a:rPr>
              <a:t>的孕妇曾于妊娠期服用对乙酰氨基酚，</a:t>
            </a:r>
            <a:r>
              <a:rPr lang="en-US" altLang="zh-CN" sz="1200" b="0" i="0" u="none" strike="noStrike" kern="1200" baseline="0" dirty="0" smtClean="0">
                <a:solidFill>
                  <a:schemeClr val="tx1"/>
                </a:solidFill>
                <a:latin typeface="+mn-lt"/>
                <a:ea typeface="+mn-ea"/>
                <a:cs typeface="+mn-cs"/>
              </a:rPr>
              <a:t>29. 7% </a:t>
            </a:r>
            <a:r>
              <a:rPr lang="zh-CN" altLang="en-US" sz="1200" b="0" i="0" u="none" strike="noStrike" kern="1200" baseline="0" dirty="0" smtClean="0">
                <a:solidFill>
                  <a:schemeClr val="tx1"/>
                </a:solidFill>
                <a:latin typeface="+mn-lt"/>
                <a:ea typeface="+mn-ea"/>
                <a:cs typeface="+mn-cs"/>
              </a:rPr>
              <a:t>的孕妇妊娠期曾使用抗生素。同时癫痫、妊娠高血压、妊娠糖尿病以及抑郁症等疾病威胁着孕妇和胎儿的安全，很多用药对于患病孕妇是必需的，</a:t>
            </a:r>
            <a:endParaRPr lang="zh-CN" altLang="en-US" dirty="0" smtClean="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19</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早产一般指妊娠不满</a:t>
            </a:r>
            <a:r>
              <a:rPr lang="en-US" altLang="zh-CN" dirty="0" smtClean="0"/>
              <a:t>37</a:t>
            </a:r>
            <a:r>
              <a:rPr lang="zh-CN" altLang="en-US" dirty="0" smtClean="0"/>
              <a:t>周分娩；而下限设置各国不同，与其新生儿治疗水平有关。很多发达国家与地区采用妊娠满</a:t>
            </a:r>
            <a:r>
              <a:rPr lang="en-US" altLang="zh-CN" dirty="0" smtClean="0"/>
              <a:t>20</a:t>
            </a:r>
            <a:r>
              <a:rPr lang="zh-CN" altLang="en-US" dirty="0" smtClean="0"/>
              <a:t>周，也有一些采用满</a:t>
            </a:r>
            <a:r>
              <a:rPr lang="en-US" altLang="zh-CN" dirty="0" smtClean="0"/>
              <a:t>24</a:t>
            </a:r>
            <a:r>
              <a:rPr lang="zh-CN" altLang="en-US" dirty="0" smtClean="0"/>
              <a:t>周。我国一般采用妊娠满</a:t>
            </a:r>
            <a:r>
              <a:rPr lang="en-US" altLang="zh-CN" dirty="0" smtClean="0"/>
              <a:t>28</a:t>
            </a:r>
            <a:r>
              <a:rPr lang="zh-CN" altLang="en-US" dirty="0" smtClean="0"/>
              <a:t>周或新生儿出生体质量≥</a:t>
            </a:r>
            <a:r>
              <a:rPr lang="en-US" altLang="zh-CN" dirty="0" smtClean="0"/>
              <a:t>1000g</a:t>
            </a:r>
            <a:r>
              <a:rPr lang="zh-CN" altLang="en-US" dirty="0" smtClean="0"/>
              <a:t>的标准，即</a:t>
            </a:r>
            <a:r>
              <a:rPr lang="en-US" altLang="zh-CN" dirty="0" smtClean="0"/>
              <a:t>28-37</a:t>
            </a:r>
            <a:r>
              <a:rPr lang="zh-CN" altLang="en-US" dirty="0" smtClean="0"/>
              <a:t>周发生的分娩，早产在全球分娩中的发生率为</a:t>
            </a:r>
            <a:r>
              <a:rPr lang="en-US" altLang="zh-CN" dirty="0" smtClean="0"/>
              <a:t>5-18%</a:t>
            </a:r>
            <a:r>
              <a:rPr lang="zh-CN" altLang="en-US" dirty="0" smtClean="0"/>
              <a:t>，早产分为自发性早产和治疗性早产，自发性是指早产和未足月胎膜早破早产，治疗性早产是因妊娠并发症或合并症而需要提前终止妊娠。自发性早产占</a:t>
            </a:r>
            <a:r>
              <a:rPr lang="en-US" altLang="zh-CN" dirty="0" smtClean="0"/>
              <a:t>70-80%</a:t>
            </a:r>
            <a:r>
              <a:rPr lang="zh-CN" altLang="en-US" dirty="0" smtClean="0"/>
              <a:t>，治疗性早产</a:t>
            </a:r>
            <a:r>
              <a:rPr lang="en-US" altLang="zh-CN" dirty="0" smtClean="0"/>
              <a:t>20-30%</a:t>
            </a:r>
            <a:endParaRPr lang="zh-CN" altLang="en-US" dirty="0"/>
          </a:p>
        </p:txBody>
      </p:sp>
      <p:sp>
        <p:nvSpPr>
          <p:cNvPr id="4" name="灯片编号占位符 3"/>
          <p:cNvSpPr>
            <a:spLocks noGrp="1"/>
          </p:cNvSpPr>
          <p:nvPr>
            <p:ph type="sldNum" sz="quarter" idx="10"/>
          </p:nvPr>
        </p:nvSpPr>
        <p:spPr/>
        <p:txBody>
          <a:bodyPr/>
          <a:lstStyle/>
          <a:p>
            <a:fld id="{CC4ECE57-EFD6-48D5-BB05-375FC3E9AA54}" type="slidenum">
              <a:rPr lang="zh-CN" altLang="en-US" smtClean="0"/>
              <a:pPr/>
              <a:t>20</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zh-CN" kern="0" dirty="0">
                <a:latin typeface="Times New Roman" panose="02020603050405020304" pitchFamily="18" charset="0"/>
                <a:cs typeface="Times New Roman" panose="02020603050405020304" pitchFamily="18" charset="0"/>
                <a:sym typeface="+mn-ea"/>
              </a:rPr>
              <a:t>阿司匹林</a:t>
            </a:r>
            <a:r>
              <a:rPr lang="zh-CN" altLang="en-US" dirty="0">
                <a:sym typeface="+mn-ea"/>
              </a:rPr>
              <a:t>目前是</a:t>
            </a:r>
            <a:r>
              <a:rPr lang="en-US" altLang="zh-CN" dirty="0">
                <a:sym typeface="+mn-ea"/>
              </a:rPr>
              <a:t>C</a:t>
            </a:r>
            <a:r>
              <a:rPr lang="zh-CN" altLang="en-US" dirty="0">
                <a:sym typeface="+mn-ea"/>
              </a:rPr>
              <a:t>级药物，比较常见的超说明书用药是</a:t>
            </a:r>
            <a:r>
              <a:rPr lang="zh-CN" altLang="zh-CN" kern="0" dirty="0">
                <a:latin typeface="Times New Roman" panose="02020603050405020304" pitchFamily="18" charset="0"/>
                <a:cs typeface="Times New Roman" panose="02020603050405020304" pitchFamily="18" charset="0"/>
                <a:sym typeface="+mn-ea"/>
              </a:rPr>
              <a:t>用于预防子痫前期、先兆子痫</a:t>
            </a:r>
            <a:endParaRPr lang="zh-CN" altLang="zh-CN" kern="100" dirty="0">
              <a:latin typeface="Calibri" panose="020F0502020204030204" pitchFamily="34" charset="0"/>
              <a:cs typeface="Times New Roman" panose="02020603050405020304" pitchFamily="18" charset="0"/>
            </a:endParaRPr>
          </a:p>
          <a:p>
            <a:r>
              <a:rPr lang="zh-CN" altLang="en-US" dirty="0">
                <a:sym typeface="+mn-ea"/>
              </a:rPr>
              <a:t>在我院药物咨询中心收到的相关安全性问题中，位列前茅。另外我院对于</a:t>
            </a:r>
            <a:r>
              <a:rPr lang="en-US" altLang="en-US" dirty="0">
                <a:sym typeface="+mn-ea"/>
              </a:rPr>
              <a:t>进行基因检测的患者中，</a:t>
            </a:r>
            <a:r>
              <a:rPr lang="en-US" altLang="zh-CN" dirty="0">
                <a:sym typeface="+mn-ea"/>
              </a:rPr>
              <a:t>pa</a:t>
            </a:r>
            <a:r>
              <a:rPr lang="en-US" altLang="en-US" dirty="0">
                <a:sym typeface="+mn-ea"/>
              </a:rPr>
              <a:t>i-</a:t>
            </a:r>
            <a:r>
              <a:rPr lang="en-US" altLang="zh-CN" dirty="0">
                <a:sym typeface="+mn-ea"/>
              </a:rPr>
              <a:t>1</a:t>
            </a:r>
            <a:r>
              <a:rPr lang="en-US" altLang="en-US" dirty="0">
                <a:sym typeface="+mn-ea"/>
              </a:rPr>
              <a:t>位点</a:t>
            </a:r>
            <a:r>
              <a:rPr lang="zh-CN" altLang="en-US" dirty="0">
                <a:sym typeface="+mn-ea"/>
              </a:rPr>
              <a:t>纯合突变</a:t>
            </a:r>
            <a:r>
              <a:rPr lang="en-US" altLang="en-US" dirty="0">
                <a:sym typeface="+mn-ea"/>
              </a:rPr>
              <a:t>的复发性流产或生殖科</a:t>
            </a:r>
            <a:r>
              <a:rPr lang="zh-CN" altLang="en-US" dirty="0">
                <a:sym typeface="+mn-ea"/>
              </a:rPr>
              <a:t>患者可以使用</a:t>
            </a:r>
            <a:r>
              <a:rPr lang="en-US" altLang="en-US" dirty="0">
                <a:sym typeface="+mn-ea"/>
              </a:rPr>
              <a:t>阿司匹林预防小血栓形成</a:t>
            </a:r>
            <a:r>
              <a:rPr lang="zh-CN" altLang="en-US" dirty="0">
                <a:sym typeface="+mn-ea"/>
              </a:rPr>
              <a:t>，从而</a:t>
            </a:r>
            <a:r>
              <a:rPr lang="en-US" altLang="en-US" dirty="0">
                <a:sym typeface="+mn-ea"/>
              </a:rPr>
              <a:t>减少流产</a:t>
            </a:r>
            <a:r>
              <a:rPr lang="zh-CN" altLang="en-US" dirty="0">
                <a:sym typeface="+mn-ea"/>
              </a:rPr>
              <a:t>的发生</a:t>
            </a:r>
            <a:r>
              <a:rPr lang="en-US" altLang="en-US" dirty="0">
                <a:sym typeface="+mn-ea"/>
              </a:rPr>
              <a:t>。</a:t>
            </a:r>
            <a:endParaRPr lang="zh-CN" altLang="en-US" dirty="0"/>
          </a:p>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dirty="0" smtClean="0"/>
              <a:t>阿司匹林大剂量使用可能与围产儿死亡增加、胎儿宫内生长受限和致畸作用有关</a:t>
            </a:r>
            <a:r>
              <a:rPr lang="en-US" altLang="zh-CN" dirty="0" smtClean="0"/>
              <a:t>.</a:t>
            </a:r>
            <a:r>
              <a:rPr lang="zh-CN" altLang="en-US" dirty="0" smtClean="0"/>
              <a:t>药物可能影响母亲和新生儿凝血机制，导致出血危险增加。晚期服用可能导致胎儿动脉导管过早关闭，并发胎儿持续肺动脉高压</a:t>
            </a:r>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23</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smtClean="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25</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indent="0" algn="l" defTabSz="914400" rtl="0" eaLnBrk="1" fontAlgn="base" latinLnBrk="0" hangingPunct="1">
              <a:lnSpc>
                <a:spcPct val="100000"/>
              </a:lnSpc>
              <a:spcBef>
                <a:spcPct val="30000"/>
              </a:spcBef>
              <a:spcAft>
                <a:spcPct val="0"/>
              </a:spcAft>
              <a:buClrTx/>
              <a:buSzTx/>
              <a:buFont typeface="Arial" panose="020B0604020202020204" pitchFamily="34" charset="0"/>
              <a:buNone/>
              <a:defRPr/>
            </a:pPr>
            <a:r>
              <a:rPr lang="zh-CN" altLang="en-US" sz="1200" kern="1200" baseline="0" dirty="0" smtClean="0">
                <a:solidFill>
                  <a:schemeClr val="tx1"/>
                </a:solidFill>
                <a:latin typeface="Calibri" panose="020F0502020204030204" pitchFamily="34" charset="0"/>
                <a:ea typeface="宋体" panose="02010600030101010101" pitchFamily="2" charset="-122"/>
              </a:rPr>
              <a:t>美国妇产科医师协会、加拿大妇产科学会的指南。</a:t>
            </a:r>
            <a:r>
              <a:rPr lang="zh-CN" altLang="en-US" b="1" dirty="0" smtClean="0"/>
              <a:t>☆</a:t>
            </a:r>
            <a:r>
              <a:rPr lang="zh-CN" altLang="en-US" dirty="0" smtClean="0"/>
              <a:t>青霉素仍然是</a:t>
            </a:r>
            <a:r>
              <a:rPr lang="en-US" altLang="zh-CN" dirty="0" smtClean="0"/>
              <a:t>GBS</a:t>
            </a:r>
            <a:r>
              <a:rPr lang="zh-CN" altLang="en-US" dirty="0" smtClean="0"/>
              <a:t>预防的首选药物，抗生素预防依然推荐用于预防</a:t>
            </a:r>
            <a:r>
              <a:rPr lang="en-US" altLang="zh-CN" dirty="0" smtClean="0"/>
              <a:t>GBS</a:t>
            </a:r>
            <a:r>
              <a:rPr lang="zh-CN" altLang="en-US" dirty="0" smtClean="0"/>
              <a:t>疾病</a:t>
            </a:r>
          </a:p>
          <a:p>
            <a:endParaRPr lang="zh-CN" altLang="en-US" dirty="0"/>
          </a:p>
        </p:txBody>
      </p:sp>
      <p:sp>
        <p:nvSpPr>
          <p:cNvPr id="4" name="灯片编号占位符 3"/>
          <p:cNvSpPr>
            <a:spLocks noGrp="1"/>
          </p:cNvSpPr>
          <p:nvPr>
            <p:ph type="sldNum" sz="quarter" idx="10"/>
          </p:nvPr>
        </p:nvSpPr>
        <p:spPr/>
        <p:txBody>
          <a:bodyPr/>
          <a:lstStyle/>
          <a:p>
            <a:fld id="{CC4ECE57-EFD6-48D5-BB05-375FC3E9AA54}" type="slidenum">
              <a:rPr lang="zh-CN" altLang="en-US" smtClean="0"/>
              <a:pPr/>
              <a:t>26</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en-US" altLang="zh-CN" dirty="0" smtClean="0"/>
              <a:t>B</a:t>
            </a:r>
            <a:r>
              <a:rPr lang="zh-CN" altLang="en-US" dirty="0" smtClean="0"/>
              <a:t>组链球菌（</a:t>
            </a:r>
            <a:r>
              <a:rPr lang="en-US" altLang="zh-CN" dirty="0" smtClean="0"/>
              <a:t>GBS</a:t>
            </a:r>
            <a:r>
              <a:rPr lang="zh-CN" altLang="en-US" dirty="0" smtClean="0"/>
              <a:t>）是新生儿感染的主要原因，妊娠</a:t>
            </a:r>
            <a:r>
              <a:rPr lang="en-US" altLang="zh-CN" dirty="0" smtClean="0"/>
              <a:t>36 0 / 7–37 6/7</a:t>
            </a:r>
            <a:r>
              <a:rPr lang="zh-CN" altLang="en-US" dirty="0" smtClean="0"/>
              <a:t>周时阴道</a:t>
            </a:r>
            <a:r>
              <a:rPr lang="en-US" altLang="zh-CN" dirty="0" smtClean="0"/>
              <a:t>-</a:t>
            </a:r>
            <a:r>
              <a:rPr lang="zh-CN" altLang="en-US" dirty="0" smtClean="0"/>
              <a:t>直肠培养</a:t>
            </a:r>
            <a:r>
              <a:rPr lang="en-US" altLang="zh-CN" dirty="0" smtClean="0"/>
              <a:t>GBS</a:t>
            </a:r>
            <a:r>
              <a:rPr lang="zh-CN" altLang="en-US" dirty="0" smtClean="0"/>
              <a:t>阳性的所有妇女均应接受适当的产前抗生素预防（除外完整胎膜的情况下进行了剖宫产术）。</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27</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smtClean="0">
                <a:solidFill>
                  <a:schemeClr val="tx1"/>
                </a:solidFill>
                <a:effectLst/>
                <a:latin typeface="+mn-lt"/>
                <a:ea typeface="+mn-ea"/>
                <a:cs typeface="+mn-cs"/>
              </a:rPr>
              <a:t>《早产的临床诊断与治疗指南（</a:t>
            </a:r>
            <a:r>
              <a:rPr lang="en-US" altLang="zh-CN" sz="1200" kern="1200" dirty="0" smtClean="0">
                <a:solidFill>
                  <a:schemeClr val="tx1"/>
                </a:solidFill>
                <a:effectLst/>
                <a:latin typeface="+mn-lt"/>
                <a:ea typeface="+mn-ea"/>
                <a:cs typeface="+mn-cs"/>
              </a:rPr>
              <a:t>2014</a:t>
            </a:r>
            <a:r>
              <a:rPr lang="zh-CN" altLang="zh-CN" sz="1200" kern="1200" dirty="0" smtClean="0">
                <a:solidFill>
                  <a:schemeClr val="tx1"/>
                </a:solidFill>
                <a:effectLst/>
                <a:latin typeface="+mn-lt"/>
                <a:ea typeface="+mn-ea"/>
                <a:cs typeface="+mn-cs"/>
              </a:rPr>
              <a:t>）》糖皮质激素促胎肺成熟</a:t>
            </a:r>
            <a:r>
              <a:rPr lang="en-US" altLang="zh-CN" sz="1200" kern="1200" dirty="0" smtClean="0">
                <a:solidFill>
                  <a:schemeClr val="tx1"/>
                </a:solidFill>
                <a:effectLst/>
                <a:latin typeface="+mn-lt"/>
                <a:ea typeface="+mn-ea"/>
                <a:cs typeface="+mn-cs"/>
              </a:rPr>
              <a:t>:</a:t>
            </a:r>
            <a:r>
              <a:rPr lang="zh-CN" altLang="zh-CN" sz="1200" kern="1200" dirty="0" smtClean="0">
                <a:solidFill>
                  <a:schemeClr val="tx1"/>
                </a:solidFill>
                <a:effectLst/>
                <a:latin typeface="+mn-lt"/>
                <a:ea typeface="+mn-ea"/>
                <a:cs typeface="+mn-cs"/>
              </a:rPr>
              <a:t>主要药物是倍他米松和地塞米松，两者效果相当。所有妊娠</a:t>
            </a:r>
            <a:r>
              <a:rPr lang="en-US" altLang="zh-CN" sz="1200" kern="1200" dirty="0" smtClean="0">
                <a:solidFill>
                  <a:schemeClr val="tx1"/>
                </a:solidFill>
                <a:effectLst/>
                <a:latin typeface="+mn-lt"/>
                <a:ea typeface="+mn-ea"/>
                <a:cs typeface="+mn-cs"/>
              </a:rPr>
              <a:t>28~34+6</a:t>
            </a:r>
            <a:r>
              <a:rPr lang="zh-CN" altLang="zh-CN" sz="1200" kern="1200" dirty="0" smtClean="0">
                <a:solidFill>
                  <a:schemeClr val="tx1"/>
                </a:solidFill>
                <a:effectLst/>
                <a:latin typeface="+mn-lt"/>
                <a:ea typeface="+mn-ea"/>
                <a:cs typeface="+mn-cs"/>
              </a:rPr>
              <a:t>周的先兆早产应当给予１个疗程的糖皮质激素。倍他米松</a:t>
            </a:r>
            <a:r>
              <a:rPr lang="en-US" altLang="zh-CN" sz="1200" kern="1200" dirty="0" smtClean="0">
                <a:solidFill>
                  <a:schemeClr val="tx1"/>
                </a:solidFill>
                <a:effectLst/>
                <a:latin typeface="+mn-lt"/>
                <a:ea typeface="+mn-ea"/>
                <a:cs typeface="+mn-cs"/>
              </a:rPr>
              <a:t>12 mg </a:t>
            </a:r>
            <a:r>
              <a:rPr lang="zh-CN" altLang="zh-CN" sz="1200" kern="1200" dirty="0" smtClean="0">
                <a:solidFill>
                  <a:schemeClr val="tx1"/>
                </a:solidFill>
                <a:effectLst/>
                <a:latin typeface="+mn-lt"/>
                <a:ea typeface="+mn-ea"/>
                <a:cs typeface="+mn-cs"/>
              </a:rPr>
              <a:t>肌内注射，</a:t>
            </a:r>
            <a:r>
              <a:rPr lang="en-US" altLang="zh-CN" sz="1200" kern="1200" dirty="0" smtClean="0">
                <a:solidFill>
                  <a:schemeClr val="tx1"/>
                </a:solidFill>
                <a:effectLst/>
                <a:latin typeface="+mn-lt"/>
                <a:ea typeface="+mn-ea"/>
                <a:cs typeface="+mn-cs"/>
              </a:rPr>
              <a:t>24 h </a:t>
            </a:r>
            <a:r>
              <a:rPr lang="zh-CN" altLang="zh-CN" sz="1200" kern="1200" dirty="0" smtClean="0">
                <a:solidFill>
                  <a:schemeClr val="tx1"/>
                </a:solidFill>
                <a:effectLst/>
                <a:latin typeface="+mn-lt"/>
                <a:ea typeface="+mn-ea"/>
                <a:cs typeface="+mn-cs"/>
              </a:rPr>
              <a:t>重复</a:t>
            </a:r>
            <a:r>
              <a:rPr lang="en-US" altLang="zh-CN" sz="1200" kern="1200" dirty="0" smtClean="0">
                <a:solidFill>
                  <a:schemeClr val="tx1"/>
                </a:solidFill>
                <a:effectLst/>
                <a:latin typeface="+mn-lt"/>
                <a:ea typeface="+mn-ea"/>
                <a:cs typeface="+mn-cs"/>
              </a:rPr>
              <a:t>1 </a:t>
            </a:r>
            <a:r>
              <a:rPr lang="zh-CN" altLang="zh-CN" sz="1200" kern="1200" dirty="0" smtClean="0">
                <a:solidFill>
                  <a:schemeClr val="tx1"/>
                </a:solidFill>
                <a:effectLst/>
                <a:latin typeface="+mn-lt"/>
                <a:ea typeface="+mn-ea"/>
                <a:cs typeface="+mn-cs"/>
              </a:rPr>
              <a:t>次，共</a:t>
            </a:r>
            <a:r>
              <a:rPr lang="en-US" altLang="zh-CN" sz="1200" kern="1200" dirty="0" smtClean="0">
                <a:solidFill>
                  <a:schemeClr val="tx1"/>
                </a:solidFill>
                <a:effectLst/>
                <a:latin typeface="+mn-lt"/>
                <a:ea typeface="+mn-ea"/>
                <a:cs typeface="+mn-cs"/>
              </a:rPr>
              <a:t>2 </a:t>
            </a:r>
            <a:r>
              <a:rPr lang="zh-CN" altLang="zh-CN" sz="1200" kern="1200" dirty="0" smtClean="0">
                <a:solidFill>
                  <a:schemeClr val="tx1"/>
                </a:solidFill>
                <a:effectLst/>
                <a:latin typeface="+mn-lt"/>
                <a:ea typeface="+mn-ea"/>
                <a:cs typeface="+mn-cs"/>
              </a:rPr>
              <a:t>次；地塞米松</a:t>
            </a:r>
            <a:r>
              <a:rPr lang="en-US" altLang="zh-CN" sz="1200" kern="1200" dirty="0" smtClean="0">
                <a:solidFill>
                  <a:schemeClr val="tx1"/>
                </a:solidFill>
                <a:effectLst/>
                <a:latin typeface="+mn-lt"/>
                <a:ea typeface="+mn-ea"/>
                <a:cs typeface="+mn-cs"/>
              </a:rPr>
              <a:t>6 mg </a:t>
            </a:r>
            <a:r>
              <a:rPr lang="zh-CN" altLang="zh-CN" sz="1200" kern="1200" dirty="0" smtClean="0">
                <a:solidFill>
                  <a:schemeClr val="tx1"/>
                </a:solidFill>
                <a:effectLst/>
                <a:latin typeface="+mn-lt"/>
                <a:ea typeface="+mn-ea"/>
                <a:cs typeface="+mn-cs"/>
              </a:rPr>
              <a:t>肌内注射，</a:t>
            </a:r>
            <a:r>
              <a:rPr lang="en-US" altLang="zh-CN" sz="1200" kern="1200" dirty="0" smtClean="0">
                <a:solidFill>
                  <a:schemeClr val="tx1"/>
                </a:solidFill>
                <a:effectLst/>
                <a:latin typeface="+mn-lt"/>
                <a:ea typeface="+mn-ea"/>
                <a:cs typeface="+mn-cs"/>
              </a:rPr>
              <a:t>12 h</a:t>
            </a:r>
            <a:r>
              <a:rPr lang="zh-CN" altLang="zh-CN" sz="1200" kern="1200" dirty="0" smtClean="0">
                <a:solidFill>
                  <a:schemeClr val="tx1"/>
                </a:solidFill>
                <a:effectLst/>
                <a:latin typeface="+mn-lt"/>
                <a:ea typeface="+mn-ea"/>
                <a:cs typeface="+mn-cs"/>
              </a:rPr>
              <a:t>重复</a:t>
            </a:r>
            <a:r>
              <a:rPr lang="en-US" altLang="zh-CN" sz="1200" kern="12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次，共</a:t>
            </a:r>
            <a:r>
              <a:rPr lang="en-US" altLang="zh-CN" sz="1200" kern="1200" dirty="0" smtClean="0">
                <a:solidFill>
                  <a:schemeClr val="tx1"/>
                </a:solidFill>
                <a:effectLst/>
                <a:latin typeface="+mn-lt"/>
                <a:ea typeface="+mn-ea"/>
                <a:cs typeface="+mn-cs"/>
              </a:rPr>
              <a:t>4</a:t>
            </a:r>
            <a:r>
              <a:rPr lang="zh-CN" altLang="zh-CN" sz="1200" kern="1200" dirty="0" smtClean="0">
                <a:solidFill>
                  <a:schemeClr val="tx1"/>
                </a:solidFill>
                <a:effectLst/>
                <a:latin typeface="+mn-lt"/>
                <a:ea typeface="+mn-ea"/>
                <a:cs typeface="+mn-cs"/>
              </a:rPr>
              <a:t>次。若早产临产，来不及完成完整疗程者，也应给药。荟萃分析显示，早产孕妇产前应用糖皮质激素能降低新生儿死亡率（</a:t>
            </a:r>
            <a:r>
              <a:rPr lang="en-US" altLang="zh-CN" sz="1200" kern="1200" dirty="0" smtClean="0">
                <a:solidFill>
                  <a:schemeClr val="tx1"/>
                </a:solidFill>
                <a:effectLst/>
                <a:latin typeface="+mn-lt"/>
                <a:ea typeface="+mn-ea"/>
                <a:cs typeface="+mn-cs"/>
              </a:rPr>
              <a:t>95%CI</a:t>
            </a:r>
            <a:r>
              <a:rPr lang="zh-CN" altLang="zh-CN" sz="1200" kern="1200" dirty="0" smtClean="0">
                <a:solidFill>
                  <a:schemeClr val="tx1"/>
                </a:solidFill>
                <a:effectLst/>
                <a:latin typeface="+mn-lt"/>
                <a:ea typeface="+mn-ea"/>
                <a:cs typeface="+mn-cs"/>
              </a:rPr>
              <a:t>为</a:t>
            </a:r>
            <a:r>
              <a:rPr lang="en-US" altLang="zh-CN" sz="1200" kern="1200" dirty="0" smtClean="0">
                <a:solidFill>
                  <a:schemeClr val="tx1"/>
                </a:solidFill>
                <a:effectLst/>
                <a:latin typeface="+mn-lt"/>
                <a:ea typeface="+mn-ea"/>
                <a:cs typeface="+mn-cs"/>
              </a:rPr>
              <a:t>0.58~0.81</a:t>
            </a:r>
            <a:r>
              <a:rPr lang="zh-CN" altLang="zh-CN" sz="1200" kern="1200" dirty="0" smtClean="0">
                <a:solidFill>
                  <a:schemeClr val="tx1"/>
                </a:solidFill>
                <a:effectLst/>
                <a:latin typeface="+mn-lt"/>
                <a:ea typeface="+mn-ea"/>
                <a:cs typeface="+mn-cs"/>
              </a:rPr>
              <a:t>）、呼吸窘迫综合征（</a:t>
            </a:r>
            <a:r>
              <a:rPr lang="en-US" altLang="zh-CN" sz="1200" kern="1200" dirty="0" smtClean="0">
                <a:solidFill>
                  <a:schemeClr val="tx1"/>
                </a:solidFill>
                <a:effectLst/>
                <a:latin typeface="+mn-lt"/>
                <a:ea typeface="+mn-ea"/>
                <a:cs typeface="+mn-cs"/>
              </a:rPr>
              <a:t>95%CI </a:t>
            </a:r>
            <a:r>
              <a:rPr lang="zh-CN" altLang="zh-CN" sz="1200" kern="1200" dirty="0" smtClean="0">
                <a:solidFill>
                  <a:schemeClr val="tx1"/>
                </a:solidFill>
                <a:effectLst/>
                <a:latin typeface="+mn-lt"/>
                <a:ea typeface="+mn-ea"/>
                <a:cs typeface="+mn-cs"/>
              </a:rPr>
              <a:t>为</a:t>
            </a:r>
            <a:r>
              <a:rPr lang="en-US" altLang="zh-CN" sz="1200" kern="1200" dirty="0" smtClean="0">
                <a:solidFill>
                  <a:schemeClr val="tx1"/>
                </a:solidFill>
                <a:effectLst/>
                <a:latin typeface="+mn-lt"/>
                <a:ea typeface="+mn-ea"/>
                <a:cs typeface="+mn-cs"/>
              </a:rPr>
              <a:t>0.59~0.73</a:t>
            </a:r>
            <a:r>
              <a:rPr lang="zh-CN" altLang="zh-CN" sz="1200" kern="1200" dirty="0" smtClean="0">
                <a:solidFill>
                  <a:schemeClr val="tx1"/>
                </a:solidFill>
                <a:effectLst/>
                <a:latin typeface="+mn-lt"/>
                <a:ea typeface="+mn-ea"/>
                <a:cs typeface="+mn-cs"/>
              </a:rPr>
              <a:t>）、脑室周围出血（</a:t>
            </a:r>
            <a:r>
              <a:rPr lang="en-US" altLang="zh-CN" sz="1200" kern="1200" dirty="0" smtClean="0">
                <a:solidFill>
                  <a:schemeClr val="tx1"/>
                </a:solidFill>
                <a:effectLst/>
                <a:latin typeface="+mn-lt"/>
                <a:ea typeface="+mn-ea"/>
                <a:cs typeface="+mn-cs"/>
              </a:rPr>
              <a:t>95%CI </a:t>
            </a:r>
            <a:r>
              <a:rPr lang="zh-CN" altLang="zh-CN" sz="1200" kern="1200" dirty="0" smtClean="0">
                <a:solidFill>
                  <a:schemeClr val="tx1"/>
                </a:solidFill>
                <a:effectLst/>
                <a:latin typeface="+mn-lt"/>
                <a:ea typeface="+mn-ea"/>
                <a:cs typeface="+mn-cs"/>
              </a:rPr>
              <a:t>为</a:t>
            </a:r>
            <a:r>
              <a:rPr lang="en-US" altLang="zh-CN" sz="1200" kern="1200" dirty="0" smtClean="0">
                <a:solidFill>
                  <a:schemeClr val="tx1"/>
                </a:solidFill>
                <a:effectLst/>
                <a:latin typeface="+mn-lt"/>
                <a:ea typeface="+mn-ea"/>
                <a:cs typeface="+mn-cs"/>
              </a:rPr>
              <a:t>0.43~0.69</a:t>
            </a:r>
            <a:r>
              <a:rPr lang="zh-CN" altLang="zh-CN" sz="1200" kern="1200" dirty="0" smtClean="0">
                <a:solidFill>
                  <a:schemeClr val="tx1"/>
                </a:solidFill>
                <a:effectLst/>
                <a:latin typeface="+mn-lt"/>
                <a:ea typeface="+mn-ea"/>
                <a:cs typeface="+mn-cs"/>
              </a:rPr>
              <a:t>）、坏死性小肠炎（</a:t>
            </a:r>
            <a:r>
              <a:rPr lang="en-US" altLang="zh-CN" sz="1200" kern="1200" dirty="0" smtClean="0">
                <a:solidFill>
                  <a:schemeClr val="tx1"/>
                </a:solidFill>
                <a:effectLst/>
                <a:latin typeface="+mn-lt"/>
                <a:ea typeface="+mn-ea"/>
                <a:cs typeface="+mn-cs"/>
              </a:rPr>
              <a:t>95%CI </a:t>
            </a:r>
            <a:r>
              <a:rPr lang="zh-CN" altLang="zh-CN" sz="1200" kern="1200" dirty="0" smtClean="0">
                <a:solidFill>
                  <a:schemeClr val="tx1"/>
                </a:solidFill>
                <a:effectLst/>
                <a:latin typeface="+mn-lt"/>
                <a:ea typeface="+mn-ea"/>
                <a:cs typeface="+mn-cs"/>
              </a:rPr>
              <a:t>为</a:t>
            </a:r>
            <a:r>
              <a:rPr lang="en-US" altLang="zh-CN" sz="1200" kern="1200" dirty="0" smtClean="0">
                <a:solidFill>
                  <a:schemeClr val="tx1"/>
                </a:solidFill>
                <a:effectLst/>
                <a:latin typeface="+mn-lt"/>
                <a:ea typeface="+mn-ea"/>
                <a:cs typeface="+mn-cs"/>
              </a:rPr>
              <a:t>0.29~0.74</a:t>
            </a:r>
            <a:r>
              <a:rPr lang="zh-CN" altLang="zh-CN" sz="1200" kern="1200" dirty="0" smtClean="0">
                <a:solidFill>
                  <a:schemeClr val="tx1"/>
                </a:solidFill>
                <a:effectLst/>
                <a:latin typeface="+mn-lt"/>
                <a:ea typeface="+mn-ea"/>
                <a:cs typeface="+mn-cs"/>
              </a:rPr>
              <a:t>）的发病率，以及缩短新生儿入住</a:t>
            </a:r>
            <a:r>
              <a:rPr lang="en-US" altLang="zh-CN" sz="1200" kern="1200" dirty="0" smtClean="0">
                <a:solidFill>
                  <a:schemeClr val="tx1"/>
                </a:solidFill>
                <a:effectLst/>
                <a:latin typeface="+mn-lt"/>
                <a:ea typeface="+mn-ea"/>
                <a:cs typeface="+mn-cs"/>
              </a:rPr>
              <a:t>ICU</a:t>
            </a:r>
            <a:r>
              <a:rPr lang="zh-CN" altLang="zh-CN" sz="1200" kern="1200" dirty="0" smtClean="0">
                <a:solidFill>
                  <a:schemeClr val="tx1"/>
                </a:solidFill>
                <a:effectLst/>
                <a:latin typeface="+mn-lt"/>
                <a:ea typeface="+mn-ea"/>
                <a:cs typeface="+mn-cs"/>
              </a:rPr>
              <a:t>的时间（</a:t>
            </a:r>
            <a:r>
              <a:rPr lang="en-US" altLang="zh-CN" sz="1200" kern="1200" dirty="0" smtClean="0">
                <a:solidFill>
                  <a:schemeClr val="tx1"/>
                </a:solidFill>
                <a:effectLst/>
                <a:latin typeface="+mn-lt"/>
                <a:ea typeface="+mn-ea"/>
                <a:cs typeface="+mn-cs"/>
              </a:rPr>
              <a:t>95%CI </a:t>
            </a:r>
            <a:r>
              <a:rPr lang="zh-CN" altLang="zh-CN" sz="1200" kern="1200" dirty="0" smtClean="0">
                <a:solidFill>
                  <a:schemeClr val="tx1"/>
                </a:solidFill>
                <a:effectLst/>
                <a:latin typeface="+mn-lt"/>
                <a:ea typeface="+mn-ea"/>
                <a:cs typeface="+mn-cs"/>
              </a:rPr>
              <a:t>为</a:t>
            </a:r>
            <a:r>
              <a:rPr lang="en-US" altLang="zh-CN" sz="1200" kern="1200" dirty="0" smtClean="0">
                <a:solidFill>
                  <a:schemeClr val="tx1"/>
                </a:solidFill>
                <a:effectLst/>
                <a:latin typeface="+mn-lt"/>
                <a:ea typeface="+mn-ea"/>
                <a:cs typeface="+mn-cs"/>
              </a:rPr>
              <a:t>0.65~0.99</a:t>
            </a:r>
            <a:r>
              <a:rPr lang="zh-CN" altLang="zh-CN" sz="1200" kern="1200" dirty="0" smtClean="0">
                <a:solidFill>
                  <a:schemeClr val="tx1"/>
                </a:solidFill>
                <a:effectLst/>
                <a:latin typeface="+mn-lt"/>
                <a:ea typeface="+mn-ea"/>
                <a:cs typeface="+mn-cs"/>
              </a:rPr>
              <a:t>）。</a:t>
            </a:r>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29</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30</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随着近年来中医中药知识的普及与推广，越来越多妊娠期妇女倾向于选择中医药治疗妊娠期疾病。 据相关文献报道，妊娠期使用中药及中成药的现象普遍存在。</a:t>
            </a:r>
            <a:endParaRPr lang="en-US" altLang="zh-CN" dirty="0" smtClean="0"/>
          </a:p>
          <a:p>
            <a:r>
              <a:rPr lang="zh-CN" altLang="en-US" dirty="0" smtClean="0"/>
              <a:t>传统中医认为妊娠禁忌药品多为活血破气、滑利攻下、芳香走窜、辛燥大热、有毒之品。目前临床上对妊娠期中药以及中成药使用的安全性分类方法以</a:t>
            </a:r>
            <a:r>
              <a:rPr lang="en-US" altLang="zh-CN" dirty="0" smtClean="0"/>
              <a:t>《</a:t>
            </a:r>
            <a:r>
              <a:rPr lang="zh-CN" altLang="en-US" dirty="0" smtClean="0"/>
              <a:t>中国药典</a:t>
            </a:r>
            <a:r>
              <a:rPr lang="en-US" altLang="zh-CN" dirty="0" smtClean="0"/>
              <a:t>》</a:t>
            </a:r>
            <a:r>
              <a:rPr lang="zh-CN" altLang="en-US" dirty="0" smtClean="0"/>
              <a:t>最为权威。 在</a:t>
            </a:r>
            <a:r>
              <a:rPr lang="en-US" altLang="zh-CN" dirty="0" smtClean="0"/>
              <a:t>2010</a:t>
            </a:r>
            <a:r>
              <a:rPr lang="zh-CN" altLang="en-US" dirty="0" smtClean="0"/>
              <a:t>年版收载中药成方制剂与单味制剂共</a:t>
            </a:r>
            <a:r>
              <a:rPr lang="en-US" altLang="zh-CN" dirty="0" smtClean="0"/>
              <a:t>1062</a:t>
            </a:r>
            <a:r>
              <a:rPr lang="zh-CN" altLang="en-US" dirty="0" smtClean="0"/>
              <a:t>种，其中在“注意”项下收载孕妇禁忌品种总计</a:t>
            </a:r>
            <a:r>
              <a:rPr lang="en-US" altLang="zh-CN" dirty="0" smtClean="0">
                <a:solidFill>
                  <a:srgbClr val="FF0000"/>
                </a:solidFill>
              </a:rPr>
              <a:t>335</a:t>
            </a:r>
            <a:r>
              <a:rPr lang="zh-CN" altLang="en-US" dirty="0" smtClean="0">
                <a:solidFill>
                  <a:srgbClr val="FF0000"/>
                </a:solidFill>
              </a:rPr>
              <a:t> 种</a:t>
            </a:r>
            <a:r>
              <a:rPr lang="zh-CN" altLang="en-US" dirty="0" smtClean="0"/>
              <a:t>，依据药品对妊娠影响程度不同主要将其分为禁用、忌用和慎用。</a:t>
            </a:r>
            <a:endParaRPr lang="en-US" altLang="zh-CN" dirty="0" smtClean="0"/>
          </a:p>
          <a:p>
            <a:r>
              <a:rPr lang="zh-CN" altLang="en-US" dirty="0" smtClean="0"/>
              <a:t>妊娠早期</a:t>
            </a:r>
            <a:r>
              <a:rPr lang="en-US" altLang="zh-CN" dirty="0" smtClean="0"/>
              <a:t>——</a:t>
            </a:r>
            <a:r>
              <a:rPr lang="zh-CN" altLang="en-US" dirty="0" smtClean="0"/>
              <a:t>严格遵照妊娠禁忌药物用药规定，禁止使用禁忌药物，尽量避免使用慎用药物。 对妊娠早期合并症的治疗，应强调“中病即止”。 </a:t>
            </a:r>
            <a:endParaRPr lang="en-US" altLang="zh-CN" dirty="0" smtClean="0"/>
          </a:p>
          <a:p>
            <a:r>
              <a:rPr lang="zh-CN" altLang="en-US" dirty="0" smtClean="0"/>
              <a:t>妊娠中晚期</a:t>
            </a:r>
            <a:r>
              <a:rPr lang="en-US" altLang="zh-CN" dirty="0" smtClean="0"/>
              <a:t>——</a:t>
            </a:r>
            <a:r>
              <a:rPr lang="zh-CN" altLang="en-US" dirty="0" smtClean="0"/>
              <a:t>此期虽无明确中药使用的妊娠毒性报道，但含有妊娠期禁用的中成药均不宜使用。 妊娠晚期使</a:t>
            </a:r>
          </a:p>
          <a:p>
            <a:r>
              <a:rPr lang="zh-CN" altLang="en-US" dirty="0" smtClean="0"/>
              <a:t>用中成药更应避免含有活血、下利、促子宫收缩等作用的药物，如牛膝、芫花、益母草、重楼等，以防早产等情况的发生。</a:t>
            </a:r>
          </a:p>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37</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妊娠期无症状菌尿不会自行消失，</a:t>
            </a:r>
            <a:r>
              <a:rPr lang="en-US" altLang="zh-CN" dirty="0" smtClean="0"/>
              <a:t>20-40%</a:t>
            </a:r>
            <a:r>
              <a:rPr lang="zh-CN" altLang="en-US" dirty="0" smtClean="0"/>
              <a:t>发展为急性泌尿系感染，确诊者应采用抗菌药治疗。首选阿莫西林等</a:t>
            </a:r>
            <a:endParaRPr lang="zh-CN" altLang="en-US" dirty="0"/>
          </a:p>
        </p:txBody>
      </p:sp>
      <p:sp>
        <p:nvSpPr>
          <p:cNvPr id="4" name="灯片编号占位符 3"/>
          <p:cNvSpPr>
            <a:spLocks noGrp="1"/>
          </p:cNvSpPr>
          <p:nvPr>
            <p:ph type="sldNum" sz="quarter" idx="10"/>
          </p:nvPr>
        </p:nvSpPr>
        <p:spPr/>
        <p:txBody>
          <a:bodyPr/>
          <a:lstStyle/>
          <a:p>
            <a:fld id="{E4D1282D-5F9D-49E4-8640-95869B09F949}" type="slidenum">
              <a:rPr lang="zh-CN" altLang="en-US" smtClean="0"/>
              <a:pPr/>
              <a:t>38</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sym typeface="+mn-ea"/>
              </a:rPr>
              <a:t>超说明书用药可能引发的问题就不一一说了，至于对策还是需要对超说明书用药的充分证据支持，以及对患者的风险告知，签署知情同意等等，做好对超说明书用药的应急预案</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image4.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a:extLst>
              <a:ext uri="{BEBA8EAE-BF5A-486C-A8C5-ECC9F3942E4B}">
                <a14:imgProps xmlns:a14="http://schemas.microsoft.com/office/drawing/2010/main" xmlns="">
                  <a14:imgLayer r:embed="rId3">
                    <a14:imgEffect>
                      <a14:artisticGlowDiffused trans="60000"/>
                    </a14:imgEffect>
                  </a14:imgLayer>
                </a14:imgProps>
              </a:ext>
              <a:ext uri="{28A0092B-C50C-407E-A947-70E740481C1C}">
                <a14:useLocalDpi xmlns:a14="http://schemas.microsoft.com/office/drawing/2010/main" xmlns=""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lstStyle/>
          <a:p>
            <a:r>
              <a:rPr lang="zh-CN" altLang="en-US" dirty="0"/>
              <a:t>单击此处编辑母版标题样式</a:t>
            </a:r>
          </a:p>
        </p:txBody>
      </p:sp>
      <p:sp>
        <p:nvSpPr>
          <p:cNvPr id="3" name="内容占位符 2"/>
          <p:cNvSpPr>
            <a:spLocks noGrp="1"/>
          </p:cNvSpPr>
          <p:nvPr>
            <p:ph idx="1"/>
          </p:nvPr>
        </p:nvSpPr>
        <p:spPr>
          <a:xfrm>
            <a:off x="628650" y="1247875"/>
            <a:ext cx="78867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cstate="print">
            <a:extLst>
              <a:ext uri="{BEBA8EAE-BF5A-486C-A8C5-ECC9F3942E4B}">
                <a14:imgProps xmlns:a14="http://schemas.microsoft.com/office/drawing/2010/main" xmlns="">
                  <a14:imgLayer r:embed="rId3">
                    <a14:imgEffect>
                      <a14:artisticGlowDiffused trans="60000"/>
                    </a14:imgEffect>
                  </a14:imgLayer>
                </a14:imgProps>
              </a:ext>
              <a:ext uri="{28A0092B-C50C-407E-A947-70E740481C1C}">
                <a14:useLocalDpi xmlns:a14="http://schemas.microsoft.com/office/drawing/2010/main" xmlns=""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pPr/>
              <a:t>2021/6/21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in Title+ SubTitle+Number">
    <p:spTree>
      <p:nvGrpSpPr>
        <p:cNvPr id="1" name=""/>
        <p:cNvGrpSpPr/>
        <p:nvPr/>
      </p:nvGrpSpPr>
      <p:grpSpPr>
        <a:xfrm>
          <a:off x="0" y="0"/>
          <a:ext cx="0" cy="0"/>
          <a:chOff x="0" y="0"/>
          <a:chExt cx="0" cy="0"/>
        </a:xfrm>
      </p:grpSpPr>
      <p:sp>
        <p:nvSpPr>
          <p:cNvPr id="5" name="任意多边形 4"/>
          <p:cNvSpPr/>
          <p:nvPr userDrawn="1"/>
        </p:nvSpPr>
        <p:spPr>
          <a:xfrm>
            <a:off x="8392886" y="5936825"/>
            <a:ext cx="415751" cy="921175"/>
          </a:xfrm>
          <a:custGeom>
            <a:avLst/>
            <a:gdLst>
              <a:gd name="connsiteX0" fmla="*/ 0 w 554334"/>
              <a:gd name="connsiteY0" fmla="*/ 0 h 921175"/>
              <a:gd name="connsiteX1" fmla="*/ 430413 w 554334"/>
              <a:gd name="connsiteY1" fmla="*/ 0 h 921175"/>
              <a:gd name="connsiteX2" fmla="*/ 554334 w 554334"/>
              <a:gd name="connsiteY2" fmla="*/ 123921 h 921175"/>
              <a:gd name="connsiteX3" fmla="*/ 554334 w 554334"/>
              <a:gd name="connsiteY3" fmla="*/ 826846 h 921175"/>
              <a:gd name="connsiteX4" fmla="*/ 445236 w 554334"/>
              <a:gd name="connsiteY4" fmla="*/ 921175 h 921175"/>
              <a:gd name="connsiteX5" fmla="*/ 284373 w 554334"/>
              <a:gd name="connsiteY5" fmla="*/ 782088 h 921175"/>
              <a:gd name="connsiteX6" fmla="*/ 123509 w 554334"/>
              <a:gd name="connsiteY6" fmla="*/ 921175 h 921175"/>
              <a:gd name="connsiteX7" fmla="*/ 0 w 554334"/>
              <a:gd name="connsiteY7" fmla="*/ 814386 h 92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4334" h="921175">
                <a:moveTo>
                  <a:pt x="0" y="0"/>
                </a:moveTo>
                <a:lnTo>
                  <a:pt x="430413" y="0"/>
                </a:lnTo>
                <a:cubicBezTo>
                  <a:pt x="498853" y="0"/>
                  <a:pt x="554334" y="55481"/>
                  <a:pt x="554334" y="123921"/>
                </a:cubicBezTo>
                <a:lnTo>
                  <a:pt x="554334" y="826846"/>
                </a:lnTo>
                <a:lnTo>
                  <a:pt x="445236" y="921175"/>
                </a:lnTo>
                <a:lnTo>
                  <a:pt x="284373" y="782088"/>
                </a:lnTo>
                <a:lnTo>
                  <a:pt x="123509" y="921175"/>
                </a:lnTo>
                <a:lnTo>
                  <a:pt x="0" y="814386"/>
                </a:lnTo>
                <a:close/>
              </a:path>
            </a:pathLst>
          </a:custGeom>
          <a:solidFill>
            <a:srgbClr val="853284"/>
          </a:solidFill>
          <a:ln>
            <a:noFill/>
          </a:ln>
          <a:effectLst>
            <a:outerShdw blurRad="4445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a:p>
        </p:txBody>
      </p:sp>
      <p:sp>
        <p:nvSpPr>
          <p:cNvPr id="3" name="矩形: 圆角 30"/>
          <p:cNvSpPr/>
          <p:nvPr userDrawn="1"/>
        </p:nvSpPr>
        <p:spPr>
          <a:xfrm>
            <a:off x="326572" y="696066"/>
            <a:ext cx="8599714" cy="5780934"/>
          </a:xfrm>
          <a:prstGeom prst="roundRect">
            <a:avLst>
              <a:gd name="adj" fmla="val 1302"/>
            </a:avLst>
          </a:prstGeom>
          <a:solidFill>
            <a:schemeClr val="bg1"/>
          </a:solidFill>
          <a:ln>
            <a:noFill/>
          </a:ln>
          <a:effectLst>
            <a:outerShdw blurRad="4445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6" name="灯片编号占位符 6"/>
          <p:cNvSpPr>
            <a:spLocks noGrp="1"/>
          </p:cNvSpPr>
          <p:nvPr>
            <p:ph type="sldNum" sz="quarter" idx="12"/>
          </p:nvPr>
        </p:nvSpPr>
        <p:spPr>
          <a:xfrm>
            <a:off x="8454851" y="6397412"/>
            <a:ext cx="291819" cy="365125"/>
          </a:xfrm>
        </p:spPr>
        <p:txBody>
          <a:bodyPr/>
          <a:lstStyle>
            <a:lvl1pPr algn="ctr">
              <a:defRPr>
                <a:solidFill>
                  <a:schemeClr val="bg1"/>
                </a:solidFill>
              </a:defRPr>
            </a:lvl1pPr>
          </a:lstStyle>
          <a:p>
            <a:fld id="{C603A889-A062-4D68-A1C6-C610D0B21450}" type="slidenum">
              <a:rPr lang="zh-CN" altLang="en-US" smtClean="0"/>
              <a:pPr/>
              <a:t>‹#›</a:t>
            </a:fld>
            <a:endParaRPr lang="zh-CN" altLang="en-US"/>
          </a:p>
        </p:txBody>
      </p:sp>
      <p:sp>
        <p:nvSpPr>
          <p:cNvPr id="8" name="文本占位符 7"/>
          <p:cNvSpPr>
            <a:spLocks noGrp="1"/>
          </p:cNvSpPr>
          <p:nvPr>
            <p:ph type="body" sz="quarter" idx="13"/>
          </p:nvPr>
        </p:nvSpPr>
        <p:spPr>
          <a:xfrm>
            <a:off x="326231" y="209550"/>
            <a:ext cx="3724275" cy="485775"/>
          </a:xfrm>
        </p:spPr>
        <p:txBody>
          <a:bodyPr>
            <a:normAutofit/>
          </a:bodyPr>
          <a:lstStyle>
            <a:lvl1pPr>
              <a:defRPr sz="2100" b="1">
                <a:solidFill>
                  <a:schemeClr val="tx1">
                    <a:lumMod val="75000"/>
                    <a:lumOff val="25000"/>
                  </a:schemeClr>
                </a:solidFill>
              </a:defRPr>
            </a:lvl1pPr>
          </a:lstStyle>
          <a:p>
            <a:pPr lvl="0"/>
            <a:r>
              <a:rPr lang="zh-CN" altLang="en-US" dirty="0"/>
              <a:t>单击此处编辑母版文本样式</a:t>
            </a:r>
          </a:p>
        </p:txBody>
      </p:sp>
      <p:sp>
        <p:nvSpPr>
          <p:cNvPr id="12" name="矩形 11"/>
          <p:cNvSpPr/>
          <p:nvPr userDrawn="1"/>
        </p:nvSpPr>
        <p:spPr>
          <a:xfrm>
            <a:off x="326231" y="695325"/>
            <a:ext cx="3724275" cy="1047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2.png"/><Relationship Id="rId5" Type="http://schemas.openxmlformats.org/officeDocument/2006/relationships/image" Target="../media/image28.jpeg"/><Relationship Id="rId4" Type="http://schemas.openxmlformats.org/officeDocument/2006/relationships/image" Target="../media/image2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localhost:10001/pc/cpr/info?cprid=2007" TargetMode="External"/><Relationship Id="rId2" Type="http://schemas.openxmlformats.org/officeDocument/2006/relationships/hyperlink" Target="http://localhost:10001/pc/cpr/info?cprid=2005"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7.emf"/><Relationship Id="rId5" Type="http://schemas.openxmlformats.org/officeDocument/2006/relationships/image" Target="../media/image34.jpeg"/><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45.emf"/><Relationship Id="rId4" Type="http://schemas.openxmlformats.org/officeDocument/2006/relationships/image" Target="../media/image28.jpeg"/></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48.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28.jpeg"/></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8.jpeg"/><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8.jpeg"/><Relationship Id="rId5" Type="http://schemas.openxmlformats.org/officeDocument/2006/relationships/image" Target="../media/image36.png"/><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3.gif"/><Relationship Id="rId2" Type="http://schemas.openxmlformats.org/officeDocument/2006/relationships/image" Target="../media/image62.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4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70.jpeg"/><Relationship Id="rId7" Type="http://schemas.openxmlformats.org/officeDocument/2006/relationships/image" Target="../media/image74.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 Id="rId9" Type="http://schemas.openxmlformats.org/officeDocument/2006/relationships/image" Target="../media/image76.png"/></Relationships>
</file>

<file path=ppt/slides/_rels/slide4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4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46.xml.rels><?xml version="1.0" encoding="UTF-8" standalone="yes"?>
<Relationships xmlns="http://schemas.openxmlformats.org/package/2006/relationships"><Relationship Id="rId3" Type="http://schemas.openxmlformats.org/officeDocument/2006/relationships/image" Target="../media/image78.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2.xml"/><Relationship Id="rId5" Type="http://schemas.openxmlformats.org/officeDocument/2006/relationships/image" Target="../media/image82.png"/><Relationship Id="rId4" Type="http://schemas.openxmlformats.org/officeDocument/2006/relationships/image" Target="../media/image81.png"/></Relationships>
</file>

<file path=ppt/slides/_rels/slide5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5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 Id="rId4" Type="http://schemas.openxmlformats.org/officeDocument/2006/relationships/image" Target="../media/image90.png"/></Relationships>
</file>

<file path=ppt/slides/_rels/slide55.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rPr>
              <a:t>个人简介</a:t>
            </a:r>
          </a:p>
        </p:txBody>
      </p:sp>
      <p:sp>
        <p:nvSpPr>
          <p:cNvPr id="3" name="内容占位符 2"/>
          <p:cNvSpPr>
            <a:spLocks noGrp="1"/>
          </p:cNvSpPr>
          <p:nvPr>
            <p:ph idx="1"/>
          </p:nvPr>
        </p:nvSpPr>
        <p:spPr>
          <a:xfrm>
            <a:off x="4286248" y="1285860"/>
            <a:ext cx="4572032" cy="5010057"/>
          </a:xfrm>
        </p:spPr>
        <p:txBody>
          <a:bodyPr>
            <a:noAutofit/>
          </a:bodyPr>
          <a:lstStyle/>
          <a:p>
            <a:r>
              <a:rPr lang="zh-CN" altLang="en-US" sz="2000" dirty="0">
                <a:latin typeface="微软雅黑" panose="020B0503020204020204" pitchFamily="34" charset="-122"/>
                <a:ea typeface="微软雅黑" panose="020B0503020204020204" pitchFamily="34" charset="-122"/>
              </a:rPr>
              <a:t>基本情况</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  </a:t>
            </a:r>
            <a:endParaRPr lang="en-US" altLang="zh-CN" sz="2000" dirty="0">
              <a:latin typeface="微软雅黑" panose="020B0503020204020204" pitchFamily="34" charset="-122"/>
              <a:ea typeface="微软雅黑" panose="020B0503020204020204" pitchFamily="34" charset="-122"/>
            </a:endParaRPr>
          </a:p>
          <a:p>
            <a:pPr marL="0" indent="0">
              <a:buNone/>
            </a:pPr>
            <a:r>
              <a:rPr lang="en-US" altLang="zh-CN" sz="2000" dirty="0">
                <a:latin typeface="微软雅黑" panose="020B0503020204020204" pitchFamily="34" charset="-122"/>
                <a:ea typeface="微软雅黑" panose="020B0503020204020204" pitchFamily="34" charset="-122"/>
              </a:rPr>
              <a:t> </a:t>
            </a: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首都医科大学附属北京妇产医院</a:t>
            </a:r>
            <a:endParaRPr lang="en-US" altLang="zh-CN" sz="2000" dirty="0" smtClean="0">
              <a:latin typeface="微软雅黑" panose="020B0503020204020204" pitchFamily="34" charset="-122"/>
              <a:ea typeface="微软雅黑" panose="020B0503020204020204" pitchFamily="34" charset="-122"/>
            </a:endParaRPr>
          </a:p>
          <a:p>
            <a:pPr marL="0" indent="0">
              <a:buNone/>
            </a:pP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药事部    副主任药师  药库组长</a:t>
            </a:r>
            <a:r>
              <a:rPr lang="en-US" altLang="zh-CN" sz="2000" dirty="0" smtClean="0">
                <a:latin typeface="微软雅黑" panose="020B0503020204020204" pitchFamily="34" charset="-122"/>
                <a:ea typeface="微软雅黑" panose="020B0503020204020204" pitchFamily="34" charset="-122"/>
              </a:rPr>
              <a:t>   </a:t>
            </a:r>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研究方向</a:t>
            </a:r>
            <a:r>
              <a:rPr lang="en-US" altLang="zh-CN" sz="2000" dirty="0">
                <a:latin typeface="微软雅黑" panose="020B0503020204020204" pitchFamily="34" charset="-122"/>
                <a:ea typeface="微软雅黑" panose="020B0503020204020204" pitchFamily="34" charset="-122"/>
              </a:rPr>
              <a:t>:</a:t>
            </a:r>
          </a:p>
          <a:p>
            <a:pPr>
              <a:buNone/>
            </a:pPr>
            <a:r>
              <a:rPr lang="zh-CN" altLang="en-US" sz="2000" dirty="0" smtClean="0">
                <a:latin typeface="微软雅黑" panose="020B0503020204020204" pitchFamily="34" charset="-122"/>
                <a:ea typeface="微软雅黑" panose="020B0503020204020204" pitchFamily="34" charset="-122"/>
              </a:rPr>
              <a:t>    妇产科用药处方点评</a:t>
            </a:r>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学术成就</a:t>
            </a:r>
            <a:r>
              <a:rPr lang="en-US" altLang="zh-CN" sz="2000" dirty="0">
                <a:latin typeface="微软雅黑" panose="020B0503020204020204" pitchFamily="34" charset="-122"/>
                <a:ea typeface="微软雅黑" panose="020B0503020204020204" pitchFamily="34" charset="-122"/>
              </a:rPr>
              <a:t>:</a:t>
            </a:r>
          </a:p>
          <a:p>
            <a:pPr>
              <a:buNone/>
            </a:pP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妇科用药处方分析</a:t>
            </a:r>
            <a:r>
              <a:rPr lang="en-US" altLang="zh-CN" sz="2000" dirty="0" smtClean="0">
                <a:latin typeface="微软雅黑" panose="020B0503020204020204" pitchFamily="34" charset="-122"/>
                <a:ea typeface="微软雅黑" panose="020B0503020204020204" pitchFamily="34" charset="-122"/>
              </a:rPr>
              <a:t>》</a:t>
            </a:r>
            <a:r>
              <a:rPr lang="zh-CN" altLang="zh-CN" sz="2000" dirty="0" smtClean="0">
                <a:latin typeface="微软雅黑" panose="020B0503020204020204" pitchFamily="34" charset="-122"/>
                <a:ea typeface="微软雅黑" panose="020B0503020204020204" pitchFamily="34" charset="-122"/>
              </a:rPr>
              <a:t>副主编</a:t>
            </a:r>
            <a:endParaRPr lang="en-US" altLang="zh-CN" sz="2000" dirty="0" smtClean="0">
              <a:latin typeface="微软雅黑" panose="020B0503020204020204" pitchFamily="34" charset="-122"/>
              <a:ea typeface="微软雅黑" panose="020B0503020204020204" pitchFamily="34" charset="-122"/>
            </a:endParaRPr>
          </a:p>
          <a:p>
            <a:pPr>
              <a:buNone/>
            </a:pPr>
            <a:r>
              <a:rPr lang="en-US" altLang="zh-CN" sz="2000" dirty="0" smtClean="0">
                <a:latin typeface="微软雅黑" panose="020B0503020204020204" pitchFamily="34" charset="-122"/>
                <a:ea typeface="微软雅黑" panose="020B0503020204020204" pitchFamily="34" charset="-122"/>
              </a:rPr>
              <a:t>  《</a:t>
            </a:r>
            <a:r>
              <a:rPr lang="zh-CN" altLang="en-US" sz="2000" dirty="0" smtClean="0">
                <a:latin typeface="微软雅黑" panose="020B0503020204020204" pitchFamily="34" charset="-122"/>
                <a:ea typeface="微软雅黑" panose="020B0503020204020204" pitchFamily="34" charset="-122"/>
              </a:rPr>
              <a:t>产科用药处方分析</a:t>
            </a:r>
            <a:r>
              <a:rPr lang="en-US" altLang="zh-CN" sz="2000"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副主编</a:t>
            </a:r>
            <a:endParaRPr lang="en-US" altLang="zh-CN" sz="2000" dirty="0">
              <a:latin typeface="微软雅黑" panose="020B0503020204020204" pitchFamily="34" charset="-122"/>
              <a:ea typeface="微软雅黑" panose="020B0503020204020204" pitchFamily="34" charset="-122"/>
            </a:endParaRPr>
          </a:p>
          <a:p>
            <a:r>
              <a:rPr lang="zh-CN" altLang="en-US" sz="2000" dirty="0">
                <a:latin typeface="微软雅黑" panose="020B0503020204020204" pitchFamily="34" charset="-122"/>
                <a:ea typeface="微软雅黑" panose="020B0503020204020204" pitchFamily="34" charset="-122"/>
              </a:rPr>
              <a:t>学术兼职</a:t>
            </a:r>
            <a:r>
              <a:rPr lang="en-US" altLang="zh-CN" sz="2000" dirty="0" smtClean="0">
                <a:latin typeface="微软雅黑" panose="020B0503020204020204" pitchFamily="34" charset="-122"/>
                <a:ea typeface="微软雅黑" panose="020B0503020204020204" pitchFamily="34" charset="-122"/>
              </a:rPr>
              <a:t>:</a:t>
            </a:r>
          </a:p>
          <a:p>
            <a:pPr>
              <a:buNone/>
            </a:pPr>
            <a:r>
              <a:rPr lang="zh-CN" altLang="en-US" sz="2000" dirty="0" smtClean="0">
                <a:latin typeface="微软雅黑" panose="020B0503020204020204" pitchFamily="34" charset="-122"/>
                <a:ea typeface="微软雅黑" panose="020B0503020204020204" pitchFamily="34" charset="-122"/>
              </a:rPr>
              <a:t>中国药学会医院药学专业委员会妇产科</a:t>
            </a:r>
            <a:endParaRPr lang="en-US" altLang="zh-CN" sz="2000" dirty="0" smtClean="0">
              <a:latin typeface="微软雅黑" panose="020B0503020204020204" pitchFamily="34" charset="-122"/>
              <a:ea typeface="微软雅黑" panose="020B0503020204020204" pitchFamily="34" charset="-122"/>
            </a:endParaRPr>
          </a:p>
          <a:p>
            <a:pPr>
              <a:buNone/>
            </a:pPr>
            <a:r>
              <a:rPr lang="zh-CN" altLang="en-US" sz="2000" dirty="0" smtClean="0">
                <a:latin typeface="微软雅黑" panose="020B0503020204020204" pitchFamily="34" charset="-122"/>
                <a:ea typeface="微软雅黑" panose="020B0503020204020204" pitchFamily="34" charset="-122"/>
              </a:rPr>
              <a:t>药学学组秘书</a:t>
            </a:r>
            <a:endParaRPr lang="en-US" altLang="zh-CN" sz="2000" dirty="0">
              <a:latin typeface="微软雅黑" panose="020B0503020204020204" pitchFamily="34" charset="-122"/>
              <a:ea typeface="微软雅黑" panose="020B0503020204020204" pitchFamily="34" charset="-122"/>
            </a:endParaRPr>
          </a:p>
          <a:p>
            <a:pPr marL="0" indent="0">
              <a:buNone/>
            </a:pPr>
            <a:r>
              <a:rPr lang="zh-CN" altLang="en-US" sz="2000" dirty="0" smtClean="0">
                <a:latin typeface="微软雅黑" panose="020B0503020204020204" pitchFamily="34" charset="-122"/>
                <a:ea typeface="微软雅黑" panose="020B0503020204020204" pitchFamily="34" charset="-122"/>
              </a:rPr>
              <a:t>北京药理学会生殖药里专业委员会秘书</a:t>
            </a:r>
            <a:endParaRPr lang="en-US" altLang="zh-CN" sz="2000" dirty="0" smtClean="0">
              <a:latin typeface="微软雅黑" panose="020B0503020204020204" pitchFamily="34" charset="-122"/>
              <a:ea typeface="微软雅黑" panose="020B0503020204020204" pitchFamily="34" charset="-122"/>
            </a:endParaRPr>
          </a:p>
          <a:p>
            <a:pPr marL="0" indent="0">
              <a:buNone/>
            </a:pPr>
            <a:endParaRPr lang="en-US" altLang="zh-CN" sz="2000" dirty="0" smtClean="0">
              <a:latin typeface="微软雅黑" panose="020B0503020204020204" pitchFamily="34" charset="-122"/>
              <a:ea typeface="微软雅黑" panose="020B0503020204020204" pitchFamily="34" charset="-122"/>
            </a:endParaRPr>
          </a:p>
          <a:p>
            <a:pPr marL="0" indent="0">
              <a:buNone/>
            </a:pPr>
            <a:endParaRPr lang="zh-CN" altLang="en-US" sz="2400" dirty="0">
              <a:latin typeface="微软雅黑" panose="020B0503020204020204" pitchFamily="34" charset="-122"/>
              <a:ea typeface="微软雅黑" panose="020B0503020204020204" pitchFamily="34" charset="-122"/>
            </a:endParaRPr>
          </a:p>
        </p:txBody>
      </p:sp>
      <p:sp>
        <p:nvSpPr>
          <p:cNvPr id="5" name="TextBox 4"/>
          <p:cNvSpPr txBox="1"/>
          <p:nvPr/>
        </p:nvSpPr>
        <p:spPr>
          <a:xfrm>
            <a:off x="785786" y="1857364"/>
            <a:ext cx="2786082" cy="2308324"/>
          </a:xfrm>
          <a:prstGeom prst="rect">
            <a:avLst/>
          </a:prstGeom>
          <a:noFill/>
          <a:ln>
            <a:solidFill>
              <a:srgbClr val="080808"/>
            </a:solidFill>
          </a:ln>
        </p:spPr>
        <p:txBody>
          <a:bodyPr wrap="square" rtlCol="0">
            <a:spAutoFit/>
          </a:bodyPr>
          <a:lstStyle/>
          <a:p>
            <a:r>
              <a:rPr lang="zh-CN" altLang="en-US" dirty="0"/>
              <a:t>照片</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
        <p:nvSpPr>
          <p:cNvPr id="6" name="TextBox 5"/>
          <p:cNvSpPr txBox="1"/>
          <p:nvPr/>
        </p:nvSpPr>
        <p:spPr>
          <a:xfrm>
            <a:off x="971600" y="4758633"/>
            <a:ext cx="2500330" cy="1200329"/>
          </a:xfrm>
          <a:prstGeom prst="rect">
            <a:avLst/>
          </a:prstGeom>
          <a:noFill/>
          <a:ln w="9525">
            <a:solidFill>
              <a:schemeClr val="tx1"/>
            </a:solidFill>
          </a:ln>
        </p:spPr>
        <p:txBody>
          <a:bodyPr wrap="square" rtlCol="0">
            <a:spAutoFit/>
          </a:bodyPr>
          <a:lstStyle/>
          <a:p>
            <a:r>
              <a:rPr lang="zh-CN" altLang="en-US" dirty="0" smtClean="0"/>
              <a:t>姓名     张雪艳</a:t>
            </a:r>
            <a:endParaRPr lang="en-US" altLang="zh-CN" dirty="0" smtClean="0"/>
          </a:p>
          <a:p>
            <a:endParaRPr lang="en-US" altLang="zh-CN" dirty="0"/>
          </a:p>
          <a:p>
            <a:r>
              <a:rPr lang="zh-CN" altLang="en-US" dirty="0" smtClean="0"/>
              <a:t>职务    副主任药师 </a:t>
            </a:r>
            <a:endParaRPr lang="en-US" altLang="zh-CN" dirty="0"/>
          </a:p>
          <a:p>
            <a:endParaRPr lang="zh-CN" altLang="en-US" dirty="0"/>
          </a:p>
        </p:txBody>
      </p:sp>
      <p:pic>
        <p:nvPicPr>
          <p:cNvPr id="7" name="Picture 2" descr="E:\张雪艳\半身工作照.jpg"/>
          <p:cNvPicPr>
            <a:picLocks noChangeAspect="1" noChangeArrowheads="1"/>
          </p:cNvPicPr>
          <p:nvPr/>
        </p:nvPicPr>
        <p:blipFill>
          <a:blip r:embed="rId2"/>
          <a:srcRect/>
          <a:stretch>
            <a:fillRect/>
          </a:stretch>
        </p:blipFill>
        <p:spPr bwMode="auto">
          <a:xfrm>
            <a:off x="785786" y="1285860"/>
            <a:ext cx="2857520" cy="285752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14348" y="2357430"/>
            <a:ext cx="8034116" cy="1427050"/>
          </a:xfrm>
        </p:spPr>
        <p:txBody>
          <a:bodyPr>
            <a:normAutofit fontScale="90000"/>
          </a:bodyPr>
          <a:lstStyle/>
          <a:p>
            <a:r>
              <a:rPr lang="zh-CN" altLang="en-US" sz="4800" b="1" dirty="0" smtClean="0">
                <a:latin typeface="微软雅黑" panose="020B0503020204020204" pitchFamily="34" charset="-122"/>
                <a:ea typeface="微软雅黑" panose="020B0503020204020204" pitchFamily="34" charset="-122"/>
              </a:rPr>
              <a:t>妊娠期、哺乳期用药处方审核</a:t>
            </a:r>
            <a:r>
              <a:rPr lang="en-US" altLang="zh-CN" sz="4800" b="1" dirty="0" smtClean="0">
                <a:latin typeface="微软雅黑" panose="020B0503020204020204" pitchFamily="34" charset="-122"/>
                <a:ea typeface="微软雅黑" panose="020B0503020204020204" pitchFamily="34" charset="-122"/>
              </a:rPr>
              <a:t/>
            </a:r>
            <a:br>
              <a:rPr lang="en-US" altLang="zh-CN" sz="4800" b="1" dirty="0" smtClean="0">
                <a:latin typeface="微软雅黑" panose="020B0503020204020204" pitchFamily="34" charset="-122"/>
                <a:ea typeface="微软雅黑" panose="020B0503020204020204" pitchFamily="34" charset="-122"/>
              </a:rPr>
            </a:br>
            <a:endParaRPr lang="zh-CN" altLang="en-US" sz="48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 name="副标题 2"/>
          <p:cNvSpPr>
            <a:spLocks noGrp="1"/>
          </p:cNvSpPr>
          <p:nvPr>
            <p:ph type="subTitle" idx="1"/>
          </p:nvPr>
        </p:nvSpPr>
        <p:spPr>
          <a:xfrm>
            <a:off x="2428860" y="4572008"/>
            <a:ext cx="6400800" cy="1357322"/>
          </a:xfrm>
        </p:spPr>
        <p:txBody>
          <a:bodyPr>
            <a:normAutofit/>
          </a:bodyPr>
          <a:lstStyle/>
          <a:p>
            <a:pPr lvl="0" eaLnBrk="0" fontAlgn="base" hangingPunct="0">
              <a:lnSpc>
                <a:spcPct val="120000"/>
              </a:lnSpc>
              <a:spcBef>
                <a:spcPct val="0"/>
              </a:spcBef>
              <a:spcAft>
                <a:spcPct val="0"/>
              </a:spcAft>
              <a:buClr>
                <a:schemeClr val="tx1"/>
              </a:buClr>
              <a:buSzPct val="100000"/>
              <a:defRPr/>
            </a:pPr>
            <a:r>
              <a:rPr lang="zh-CN" altLang="en-US" sz="3200" dirty="0" smtClean="0">
                <a:latin typeface="黑体" panose="02010609060101010101" charset="-122"/>
                <a:ea typeface="黑体" panose="02010609060101010101" charset="-122"/>
                <a:cs typeface="黑体" panose="02010609060101010101" charset="-122"/>
              </a:rPr>
              <a:t>张雪艳</a:t>
            </a:r>
            <a:r>
              <a:rPr lang="en-US" altLang="zh-CN" sz="3200" dirty="0" smtClean="0">
                <a:latin typeface="黑体" panose="02010609060101010101" charset="-122"/>
                <a:ea typeface="黑体" panose="02010609060101010101" charset="-122"/>
                <a:cs typeface="黑体" panose="02010609060101010101" charset="-122"/>
              </a:rPr>
              <a:t>   2021.6.26</a:t>
            </a:r>
            <a:endParaRPr lang="en-US" altLang="zh-CN" sz="3200" dirty="0">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endParaRPr lang="zh-CN" altLang="en-US" sz="3600" b="1" dirty="0">
              <a:latin typeface="华文琥珀" panose="02010800040101010101" pitchFamily="2" charset="-122"/>
              <a:ea typeface="华文琥珀" panose="02010800040101010101" pitchFamily="2" charset="-122"/>
            </a:endParaRPr>
          </a:p>
        </p:txBody>
      </p:sp>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3" cstate="print"/>
          <a:srcRect/>
          <a:stretch>
            <a:fillRect/>
          </a:stretch>
        </p:blipFill>
        <p:spPr bwMode="auto">
          <a:xfrm>
            <a:off x="8036599" y="173511"/>
            <a:ext cx="1107401" cy="945305"/>
          </a:xfrm>
          <a:prstGeom prst="rect">
            <a:avLst/>
          </a:prstGeom>
          <a:noFill/>
          <a:ln w="9525">
            <a:noFill/>
            <a:miter lim="800000"/>
            <a:headEnd/>
            <a:tailEnd/>
          </a:ln>
        </p:spPr>
      </p:pic>
      <p:graphicFrame>
        <p:nvGraphicFramePr>
          <p:cNvPr id="13" name="图示 12"/>
          <p:cNvGraphicFramePr/>
          <p:nvPr/>
        </p:nvGraphicFramePr>
        <p:xfrm>
          <a:off x="1214414" y="1500174"/>
          <a:ext cx="6905652" cy="463815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内容占位符 2"/>
          <p:cNvSpPr>
            <a:spLocks noGrp="1"/>
          </p:cNvSpPr>
          <p:nvPr>
            <p:ph idx="1"/>
          </p:nvPr>
        </p:nvSpPr>
        <p:spPr/>
        <p:txBody>
          <a:bodyPr/>
          <a:lstStyle/>
          <a:p>
            <a:endParaRPr lang="zh-CN" altLang="en-US"/>
          </a:p>
        </p:txBody>
      </p:sp>
    </p:spTree>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628650" y="1247875"/>
            <a:ext cx="7886700" cy="4621459"/>
          </a:xfrm>
        </p:spPr>
        <p:txBody>
          <a:bodyPr/>
          <a:lstStyle/>
          <a:p>
            <a:pPr marL="0" indent="0">
              <a:buNone/>
            </a:pPr>
            <a:endParaRPr lang="en-US" altLang="zh-CN" sz="2400" dirty="0">
              <a:latin typeface="微软雅黑" panose="020B0503020204020204" pitchFamily="34" charset="-122"/>
              <a:ea typeface="微软雅黑" panose="020B0503020204020204" pitchFamily="34" charset="-122"/>
            </a:endParaRPr>
          </a:p>
          <a:p>
            <a:pPr lvl="1">
              <a:buNone/>
            </a:pPr>
            <a:endParaRPr lang="en-US" altLang="zh-CN" dirty="0">
              <a:latin typeface="微软雅黑" panose="020B0503020204020204" pitchFamily="34" charset="-122"/>
              <a:ea typeface="微软雅黑" panose="020B0503020204020204" pitchFamily="34" charset="-122"/>
            </a:endParaRPr>
          </a:p>
          <a:p>
            <a:pPr lvl="1"/>
            <a:endParaRPr lang="zh-CN" altLang="zh-CN"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a:p>
            <a:endParaRPr lang="zh-CN" altLang="en-US" dirty="0"/>
          </a:p>
        </p:txBody>
      </p:sp>
      <p:sp>
        <p:nvSpPr>
          <p:cNvPr id="4" name="文本占位符 2"/>
          <p:cNvSpPr txBox="1">
            <a:spLocks noChangeArrowheads="1"/>
          </p:cNvSpPr>
          <p:nvPr/>
        </p:nvSpPr>
        <p:spPr bwMode="auto">
          <a:xfrm>
            <a:off x="456010" y="1552576"/>
            <a:ext cx="3736181" cy="639763"/>
          </a:xfrm>
          <a:prstGeom prst="rect">
            <a:avLst/>
          </a:prstGeom>
          <a:solidFill>
            <a:schemeClr val="accent3">
              <a:lumMod val="20000"/>
              <a:lumOff val="80000"/>
            </a:schemeClr>
          </a:solidFill>
          <a:ln>
            <a:noFill/>
          </a:ln>
        </p:spPr>
        <p:txBody>
          <a:bodyPr/>
          <a:lstStyle>
            <a:lvl1pPr>
              <a:defRPr>
                <a:solidFill>
                  <a:schemeClr val="tx1"/>
                </a:solidFill>
                <a:latin typeface="Arial" panose="020B0604020202020204" pitchFamily="34" charset="0"/>
                <a:ea typeface="黑体" panose="02010609060101010101" charset="-122"/>
              </a:defRPr>
            </a:lvl1pPr>
            <a:lvl2pPr marL="742950" indent="-285750">
              <a:defRPr>
                <a:solidFill>
                  <a:schemeClr val="tx1"/>
                </a:solidFill>
                <a:latin typeface="Arial" panose="020B0604020202020204" pitchFamily="34" charset="0"/>
                <a:ea typeface="黑体" panose="02010609060101010101" charset="-122"/>
              </a:defRPr>
            </a:lvl2pPr>
            <a:lvl3pPr marL="1143000" indent="-228600">
              <a:defRPr>
                <a:solidFill>
                  <a:schemeClr val="tx1"/>
                </a:solidFill>
                <a:latin typeface="Arial" panose="020B0604020202020204" pitchFamily="34" charset="0"/>
                <a:ea typeface="黑体" panose="02010609060101010101" charset="-122"/>
              </a:defRPr>
            </a:lvl3pPr>
            <a:lvl4pPr marL="1600200" indent="-228600">
              <a:defRPr>
                <a:solidFill>
                  <a:schemeClr val="tx1"/>
                </a:solidFill>
                <a:latin typeface="Arial" panose="020B0604020202020204" pitchFamily="34" charset="0"/>
                <a:ea typeface="黑体" panose="02010609060101010101" charset="-122"/>
              </a:defRPr>
            </a:lvl4pPr>
            <a:lvl5pPr marL="2057400" indent="-228600">
              <a:defRPr>
                <a:solidFill>
                  <a:schemeClr val="tx1"/>
                </a:solidFill>
                <a:latin typeface="Arial" panose="020B0604020202020204" pitchFamily="34" charset="0"/>
                <a:ea typeface="黑体" panose="0201060906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charset="-122"/>
              </a:defRPr>
            </a:lvl9pPr>
          </a:lstStyle>
          <a:p>
            <a:pPr>
              <a:spcBef>
                <a:spcPct val="20000"/>
              </a:spcBef>
              <a:buFont typeface="Arial" panose="020B0604020202020204" pitchFamily="34" charset="0"/>
              <a:buNone/>
              <a:defRPr/>
            </a:pPr>
            <a:r>
              <a:rPr lang="zh-CN" altLang="en-US" sz="3200" dirty="0">
                <a:latin typeface="Franklin Gothic Book" panose="020B0503020102020204" pitchFamily="34" charset="0"/>
              </a:rPr>
              <a:t>背景</a:t>
            </a:r>
          </a:p>
        </p:txBody>
      </p:sp>
      <p:sp>
        <p:nvSpPr>
          <p:cNvPr id="5" name="内容占位符 3"/>
          <p:cNvSpPr txBox="1">
            <a:spLocks noChangeArrowheads="1"/>
          </p:cNvSpPr>
          <p:nvPr/>
        </p:nvSpPr>
        <p:spPr bwMode="auto">
          <a:xfrm>
            <a:off x="214282" y="2266950"/>
            <a:ext cx="4143404" cy="2622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r>
              <a:rPr lang="zh-CN" altLang="en-US" sz="2400" dirty="0"/>
              <a:t>特殊人群用药</a:t>
            </a:r>
            <a:r>
              <a:rPr lang="zh-CN" altLang="en-US" sz="2400" dirty="0">
                <a:solidFill>
                  <a:srgbClr val="FF0000"/>
                </a:solidFill>
              </a:rPr>
              <a:t>需关注</a:t>
            </a:r>
            <a:r>
              <a:rPr lang="zh-CN" altLang="en-US" sz="2400" dirty="0"/>
              <a:t>：</a:t>
            </a:r>
            <a:endParaRPr lang="en-US" altLang="zh-CN" sz="2400" dirty="0"/>
          </a:p>
          <a:p>
            <a:pPr lvl="1"/>
            <a:r>
              <a:rPr lang="zh-CN" altLang="en-US" sz="2000" dirty="0"/>
              <a:t>美国数据：每年</a:t>
            </a:r>
            <a:r>
              <a:rPr lang="en-US" altLang="zh-CN" sz="2000" dirty="0"/>
              <a:t>600</a:t>
            </a:r>
            <a:r>
              <a:rPr lang="zh-CN" altLang="en-US" sz="2000" dirty="0"/>
              <a:t>万孕妇</a:t>
            </a:r>
            <a:r>
              <a:rPr lang="en-US" altLang="zh-CN" sz="2000" dirty="0"/>
              <a:t>-60%</a:t>
            </a:r>
            <a:r>
              <a:rPr lang="zh-CN" altLang="en-US" sz="2000" dirty="0"/>
              <a:t>孕期服</a:t>
            </a:r>
            <a:r>
              <a:rPr lang="en-US" altLang="zh-CN" sz="2000" dirty="0"/>
              <a:t>3~5</a:t>
            </a:r>
            <a:r>
              <a:rPr lang="zh-CN" altLang="en-US" sz="2000" dirty="0"/>
              <a:t>种药</a:t>
            </a:r>
            <a:r>
              <a:rPr lang="en-US" altLang="zh-CN" sz="2000" dirty="0"/>
              <a:t>-64%</a:t>
            </a:r>
            <a:r>
              <a:rPr lang="zh-CN" altLang="en-US" sz="2000" dirty="0"/>
              <a:t>至少服</a:t>
            </a:r>
            <a:r>
              <a:rPr lang="en-US" altLang="zh-CN" sz="2000" dirty="0"/>
              <a:t>1</a:t>
            </a:r>
            <a:r>
              <a:rPr lang="zh-CN" altLang="en-US" sz="2000" dirty="0"/>
              <a:t>种处方药</a:t>
            </a:r>
            <a:endParaRPr lang="en-US" altLang="zh-CN" sz="2000" dirty="0"/>
          </a:p>
          <a:p>
            <a:pPr lvl="1"/>
            <a:r>
              <a:rPr lang="zh-CN" altLang="en-US" sz="2000" dirty="0"/>
              <a:t>出生缺陷：美国</a:t>
            </a:r>
            <a:r>
              <a:rPr lang="en-US" altLang="zh-CN" sz="2000" dirty="0"/>
              <a:t>3%</a:t>
            </a:r>
            <a:r>
              <a:rPr lang="zh-CN" altLang="en-US" sz="2000" dirty="0" smtClean="0"/>
              <a:t>中</a:t>
            </a:r>
            <a:r>
              <a:rPr lang="en-US" altLang="zh-CN" sz="2000" dirty="0" smtClean="0"/>
              <a:t>5.6</a:t>
            </a:r>
            <a:r>
              <a:rPr lang="en-US" altLang="zh-CN" sz="2000" dirty="0"/>
              <a:t>%</a:t>
            </a:r>
          </a:p>
          <a:p>
            <a:pPr lvl="1"/>
            <a:r>
              <a:rPr lang="zh-CN" altLang="en-US" sz="2000" dirty="0"/>
              <a:t>癫痫、妊娠高血压、妊娠糖尿病以及抑郁症等疾病威胁着孕妇和胎儿的安全，很多用药对于患病孕妇是必需的，但药物对母体及胎儿的不良反应同时需要考虑。</a:t>
            </a:r>
            <a:endParaRPr lang="en-US" altLang="zh-CN" sz="2000" dirty="0"/>
          </a:p>
          <a:p>
            <a:pPr lvl="1">
              <a:spcBef>
                <a:spcPct val="0"/>
              </a:spcBef>
            </a:pPr>
            <a:endParaRPr lang="en-US" altLang="zh-CN" sz="1000" dirty="0"/>
          </a:p>
        </p:txBody>
      </p:sp>
      <p:sp>
        <p:nvSpPr>
          <p:cNvPr id="6" name="文本占位符 4"/>
          <p:cNvSpPr txBox="1">
            <a:spLocks noChangeArrowheads="1"/>
          </p:cNvSpPr>
          <p:nvPr/>
        </p:nvSpPr>
        <p:spPr bwMode="auto">
          <a:xfrm>
            <a:off x="4732735" y="1552576"/>
            <a:ext cx="3529013" cy="639763"/>
          </a:xfrm>
          <a:prstGeom prst="rect">
            <a:avLst/>
          </a:prstGeom>
          <a:solidFill>
            <a:schemeClr val="bg2">
              <a:lumMod val="90000"/>
            </a:schemeClr>
          </a:solidFill>
          <a:ln>
            <a:noFill/>
          </a:ln>
        </p:spPr>
        <p:txBody>
          <a:bodyPr/>
          <a:lstStyle>
            <a:lvl1pPr>
              <a:defRPr>
                <a:solidFill>
                  <a:schemeClr val="tx1"/>
                </a:solidFill>
                <a:latin typeface="Arial" panose="020B0604020202020204" pitchFamily="34" charset="0"/>
                <a:ea typeface="黑体" panose="02010609060101010101" charset="-122"/>
              </a:defRPr>
            </a:lvl1pPr>
            <a:lvl2pPr marL="742950" indent="-285750">
              <a:defRPr>
                <a:solidFill>
                  <a:schemeClr val="tx1"/>
                </a:solidFill>
                <a:latin typeface="Arial" panose="020B0604020202020204" pitchFamily="34" charset="0"/>
                <a:ea typeface="黑体" panose="02010609060101010101" charset="-122"/>
              </a:defRPr>
            </a:lvl2pPr>
            <a:lvl3pPr marL="1143000" indent="-228600">
              <a:defRPr>
                <a:solidFill>
                  <a:schemeClr val="tx1"/>
                </a:solidFill>
                <a:latin typeface="Arial" panose="020B0604020202020204" pitchFamily="34" charset="0"/>
                <a:ea typeface="黑体" panose="02010609060101010101" charset="-122"/>
              </a:defRPr>
            </a:lvl3pPr>
            <a:lvl4pPr marL="1600200" indent="-228600">
              <a:defRPr>
                <a:solidFill>
                  <a:schemeClr val="tx1"/>
                </a:solidFill>
                <a:latin typeface="Arial" panose="020B0604020202020204" pitchFamily="34" charset="0"/>
                <a:ea typeface="黑体" panose="02010609060101010101" charset="-122"/>
              </a:defRPr>
            </a:lvl4pPr>
            <a:lvl5pPr marL="2057400" indent="-228600">
              <a:defRPr>
                <a:solidFill>
                  <a:schemeClr val="tx1"/>
                </a:solidFill>
                <a:latin typeface="Arial" panose="020B0604020202020204" pitchFamily="34" charset="0"/>
                <a:ea typeface="黑体" panose="02010609060101010101"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黑体" panose="02010609060101010101"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黑体" panose="02010609060101010101"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黑体" panose="02010609060101010101"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黑体" panose="02010609060101010101" charset="-122"/>
              </a:defRPr>
            </a:lvl9pPr>
          </a:lstStyle>
          <a:p>
            <a:pPr>
              <a:spcBef>
                <a:spcPct val="20000"/>
              </a:spcBef>
              <a:buFont typeface="Arial" panose="020B0604020202020204" pitchFamily="34" charset="0"/>
              <a:buNone/>
              <a:defRPr/>
            </a:pPr>
            <a:r>
              <a:rPr lang="zh-CN" altLang="en-US" sz="3200">
                <a:latin typeface="Franklin Gothic Book" panose="020B0503020102020204" pitchFamily="34" charset="0"/>
              </a:rPr>
              <a:t>目的</a:t>
            </a:r>
          </a:p>
        </p:txBody>
      </p:sp>
      <p:sp>
        <p:nvSpPr>
          <p:cNvPr id="7" name="内容占位符 5"/>
          <p:cNvSpPr txBox="1">
            <a:spLocks noChangeArrowheads="1"/>
          </p:cNvSpPr>
          <p:nvPr/>
        </p:nvSpPr>
        <p:spPr bwMode="auto">
          <a:xfrm>
            <a:off x="4732734" y="2281239"/>
            <a:ext cx="3625479" cy="233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r>
              <a:rPr lang="zh-CN" altLang="en-US" sz="2400" dirty="0"/>
              <a:t>促进药师医改后转型</a:t>
            </a:r>
            <a:endParaRPr lang="en-US" altLang="zh-CN" sz="2400" dirty="0"/>
          </a:p>
          <a:p>
            <a:pPr lvl="1"/>
            <a:r>
              <a:rPr lang="zh-CN" altLang="en-US" sz="2000" dirty="0"/>
              <a:t>引导</a:t>
            </a:r>
            <a:r>
              <a:rPr lang="zh-CN" altLang="en-US" sz="2000" dirty="0">
                <a:solidFill>
                  <a:srgbClr val="FF0000"/>
                </a:solidFill>
              </a:rPr>
              <a:t>合理</a:t>
            </a:r>
            <a:r>
              <a:rPr lang="zh-CN" altLang="en-US" sz="2000" dirty="0"/>
              <a:t>用药</a:t>
            </a:r>
            <a:endParaRPr lang="en-US" altLang="zh-CN" sz="2000" dirty="0"/>
          </a:p>
          <a:p>
            <a:pPr lvl="1"/>
            <a:r>
              <a:rPr lang="zh-CN" altLang="en-US" sz="2000" dirty="0"/>
              <a:t>确保</a:t>
            </a:r>
            <a:r>
              <a:rPr lang="zh-CN" altLang="en-US" sz="2000" dirty="0">
                <a:solidFill>
                  <a:srgbClr val="FF0000"/>
                </a:solidFill>
              </a:rPr>
              <a:t>安全</a:t>
            </a:r>
            <a:r>
              <a:rPr lang="zh-CN" altLang="en-US" sz="2000" dirty="0"/>
              <a:t>用药</a:t>
            </a:r>
            <a:endParaRPr lang="en-US" altLang="zh-CN" sz="2000" dirty="0"/>
          </a:p>
          <a:p>
            <a:pPr lvl="1"/>
            <a:r>
              <a:rPr lang="zh-CN" altLang="en-US" sz="2000" dirty="0"/>
              <a:t>保障药品质量</a:t>
            </a:r>
            <a:endParaRPr lang="en-US" altLang="zh-CN" sz="2000" dirty="0"/>
          </a:p>
          <a:p>
            <a:pPr lvl="1"/>
            <a:endParaRPr lang="en-US" altLang="zh-CN" sz="1000" dirty="0"/>
          </a:p>
        </p:txBody>
      </p:sp>
      <p:sp>
        <p:nvSpPr>
          <p:cNvPr id="8" name="内容占位符 5"/>
          <p:cNvSpPr txBox="1">
            <a:spLocks noChangeArrowheads="1"/>
          </p:cNvSpPr>
          <p:nvPr/>
        </p:nvSpPr>
        <p:spPr bwMode="auto">
          <a:xfrm>
            <a:off x="4732735" y="3856039"/>
            <a:ext cx="3131344" cy="233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r>
              <a:rPr lang="en-US" altLang="zh-CN" sz="2400" dirty="0"/>
              <a:t>《</a:t>
            </a:r>
            <a:r>
              <a:rPr lang="zh-CN" altLang="en-US" sz="2400" dirty="0"/>
              <a:t>关于加强孕产妇及儿童临床用药管理的通知</a:t>
            </a:r>
            <a:r>
              <a:rPr lang="en-US" altLang="zh-CN" sz="2400" dirty="0"/>
              <a:t>》</a:t>
            </a:r>
          </a:p>
          <a:p>
            <a:pPr lvl="1"/>
            <a:endParaRPr lang="en-US" altLang="zh-CN" sz="1000" dirty="0"/>
          </a:p>
        </p:txBody>
      </p:sp>
      <p:sp>
        <p:nvSpPr>
          <p:cNvPr id="9" name="文本框 10"/>
          <p:cNvSpPr txBox="1"/>
          <p:nvPr/>
        </p:nvSpPr>
        <p:spPr>
          <a:xfrm>
            <a:off x="4929190" y="5072074"/>
            <a:ext cx="4053204" cy="707886"/>
          </a:xfrm>
          <a:prstGeom prst="rect">
            <a:avLst/>
          </a:prstGeom>
          <a:noFill/>
        </p:spPr>
        <p:txBody>
          <a:bodyPr wrap="square">
            <a:spAutoFit/>
          </a:bodyPr>
          <a:lstStyle/>
          <a:p>
            <a:pPr>
              <a:buFont typeface="Arial" panose="020B0604020202020204" pitchFamily="34" charset="0"/>
              <a:buNone/>
              <a:defRPr/>
            </a:pPr>
            <a:r>
              <a:rPr lang="zh-CN" altLang="en-US" sz="2000" b="1" noProof="1">
                <a:ln w="9525">
                  <a:solidFill>
                    <a:srgbClr val="00B050"/>
                  </a:solidFill>
                  <a:prstDash val="solid"/>
                </a:ln>
                <a:gradFill>
                  <a:gsLst>
                    <a:gs pos="0">
                      <a:srgbClr val="007BD3">
                        <a:lumMod val="88000"/>
                      </a:srgbClr>
                    </a:gs>
                    <a:gs pos="100000">
                      <a:srgbClr val="034373"/>
                    </a:gs>
                  </a:gsLst>
                  <a:lin ang="5400000" scaled="0"/>
                </a:gradFill>
                <a:effectLst>
                  <a:outerShdw blurRad="12700" dist="38100" dir="2700000" algn="tl" rotWithShape="0">
                    <a:schemeClr val="bg1">
                      <a:lumMod val="50000"/>
                    </a:schemeClr>
                  </a:outerShdw>
                  <a:reflection blurRad="6350" stA="60000" endA="900" endPos="58000" dir="5400000" sy="-100000" algn="bl" rotWithShape="0"/>
                </a:effectLst>
                <a:sym typeface="+mn-ea"/>
              </a:rPr>
              <a:t>提高处方质量，促进合理用药</a:t>
            </a:r>
          </a:p>
          <a:p>
            <a:pPr>
              <a:buFont typeface="Arial" panose="020B0604020202020204" pitchFamily="34" charset="0"/>
              <a:buNone/>
              <a:defRPr/>
            </a:pPr>
            <a:r>
              <a:rPr lang="zh-CN" altLang="en-US" sz="2000" b="1" noProof="1">
                <a:ln w="9525">
                  <a:solidFill>
                    <a:srgbClr val="00B050"/>
                  </a:solidFill>
                  <a:prstDash val="solid"/>
                </a:ln>
                <a:gradFill>
                  <a:gsLst>
                    <a:gs pos="0">
                      <a:srgbClr val="007BD3">
                        <a:lumMod val="88000"/>
                      </a:srgbClr>
                    </a:gs>
                    <a:gs pos="100000">
                      <a:srgbClr val="034373"/>
                    </a:gs>
                  </a:gsLst>
                  <a:lin ang="5400000" scaled="0"/>
                </a:gradFill>
                <a:effectLst>
                  <a:outerShdw blurRad="12700" dist="38100" dir="2700000" algn="tl" rotWithShape="0">
                    <a:schemeClr val="bg1">
                      <a:lumMod val="50000"/>
                    </a:schemeClr>
                  </a:outerShdw>
                  <a:reflection blurRad="6350" stA="60000" endA="900" endPos="58000" dir="5400000" sy="-100000" algn="bl" rotWithShape="0"/>
                </a:effectLst>
                <a:sym typeface="+mn-ea"/>
              </a:rPr>
              <a:t>       提高医疗质量，保障医疗安全</a:t>
            </a:r>
          </a:p>
        </p:txBody>
      </p:sp>
      <p:sp>
        <p:nvSpPr>
          <p:cNvPr id="10" name="Text Box 4"/>
          <p:cNvSpPr txBox="1">
            <a:spLocks noChangeArrowheads="1"/>
          </p:cNvSpPr>
          <p:nvPr/>
        </p:nvSpPr>
        <p:spPr bwMode="auto">
          <a:xfrm>
            <a:off x="0" y="5929330"/>
            <a:ext cx="9144000" cy="733534"/>
          </a:xfrm>
          <a:prstGeom prst="rect">
            <a:avLst/>
          </a:prstGeom>
          <a:noFill/>
          <a:ln>
            <a:noFill/>
          </a:ln>
          <a:effectLst/>
        </p:spPr>
        <p:txBody>
          <a:bodyPr>
            <a:spAutoFit/>
          </a:bodyP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lnSpc>
                <a:spcPts val="1000"/>
              </a:lnSpc>
              <a:spcBef>
                <a:spcPts val="0"/>
              </a:spcBef>
              <a:spcAft>
                <a:spcPts val="0"/>
              </a:spcAft>
              <a:buFont typeface="Arial" panose="020B0604020202020204" pitchFamily="34" charset="0"/>
              <a:buNone/>
              <a:defRPr/>
            </a:pP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EL-IBIARY S Y</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RANEY E C</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MOOS M K</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The </a:t>
            </a:r>
            <a:r>
              <a:rPr lang="en-US" altLang="zh-CN" sz="1000" kern="1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pharmacist'srole</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in promoting preconception health</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J</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J Am Pharm Assoc</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2014</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54( 5) : e288</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e301</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p>
          <a:p>
            <a:pPr>
              <a:lnSpc>
                <a:spcPts val="1000"/>
              </a:lnSpc>
              <a:spcBef>
                <a:spcPts val="0"/>
              </a:spcBef>
              <a:spcAft>
                <a:spcPts val="0"/>
              </a:spcAft>
              <a:buFont typeface="Arial" panose="020B0604020202020204" pitchFamily="34" charset="0"/>
              <a:buNone/>
              <a:defRPr/>
            </a:pP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MOSLEY J N</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SMITH L </a:t>
            </a:r>
            <a:r>
              <a:rPr lang="en-US" altLang="zh-CN" sz="1000" kern="1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L</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DEZAN M D</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An overview of upcoming changes in pregnancy and lactation labeling information</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J</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Pharm </a:t>
            </a:r>
            <a:r>
              <a:rPr lang="en-US" altLang="zh-CN" sz="1000" kern="1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Pract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 Granada) </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2015</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13( 2) : 60</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p>
          <a:p>
            <a:pPr>
              <a:lnSpc>
                <a:spcPts val="1000"/>
              </a:lnSpc>
              <a:spcBef>
                <a:spcPts val="0"/>
              </a:spcBef>
              <a:spcAft>
                <a:spcPts val="0"/>
              </a:spcAft>
              <a:buFont typeface="Arial" panose="020B0604020202020204" pitchFamily="34" charset="0"/>
              <a:buNone/>
              <a:defRPr/>
            </a:pP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3</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LASSI Z S</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MANSOOR</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T</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SALAM RA</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et al</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Essential </a:t>
            </a:r>
            <a:r>
              <a:rPr lang="en-US" altLang="zh-CN" sz="1000" kern="1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prepregnancyand</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pregnancy interventions for improved maternal</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newborn and child health</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J</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err="1">
                <a:solidFill>
                  <a:srgbClr val="000000"/>
                </a:solidFill>
                <a:latin typeface="Times New Roman" panose="02020603050405020304" pitchFamily="18" charset="0"/>
                <a:ea typeface="宋体" panose="02010600030101010101" pitchFamily="2" charset="-122"/>
                <a:cs typeface="Times New Roman" panose="02020603050405020304" pitchFamily="18" charset="0"/>
              </a:rPr>
              <a:t>Reprod</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 Health</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2014</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11 ( suppl1) : 2</a:t>
            </a:r>
            <a:r>
              <a:rPr lang="zh-CN" altLang="en-US" sz="1000" kern="1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endParaRPr lang="zh-CN" altLang="zh-CN" sz="1000" kern="1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1" name="文本占位符 1"/>
          <p:cNvSpPr txBox="1"/>
          <p:nvPr/>
        </p:nvSpPr>
        <p:spPr>
          <a:xfrm>
            <a:off x="500034" y="285728"/>
            <a:ext cx="5317339" cy="485775"/>
          </a:xfrm>
          <a:prstGeom prst="rect">
            <a:avLst/>
          </a:prstGeom>
        </p:spPr>
        <p:txBody>
          <a:bodyPr>
            <a:noAutofit/>
          </a:bodyPr>
          <a:lstStyle/>
          <a:p>
            <a:pPr marL="228600" marR="0" lvl="0" indent="-228600" algn="l" defTabSz="914400" rtl="0" eaLnBrk="1" fontAlgn="auto" latinLnBrk="0" hangingPunct="1">
              <a:lnSpc>
                <a:spcPct val="90000"/>
              </a:lnSpc>
              <a:spcBef>
                <a:spcPts val="1000"/>
              </a:spcBef>
              <a:spcAft>
                <a:spcPts val="0"/>
              </a:spcAft>
              <a:buClrTx/>
              <a:buSzTx/>
              <a:defRPr/>
            </a:pPr>
            <a:r>
              <a:rPr kumimoji="0" lang="zh-CN" altLang="en-US" sz="28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处方审核工作的背景和目的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85786" y="0"/>
            <a:ext cx="7890270" cy="1143000"/>
          </a:xfrm>
        </p:spPr>
        <p:txBody>
          <a:bodyPr>
            <a:noAutofit/>
          </a:bodyPr>
          <a:lstStyle/>
          <a:p>
            <a:r>
              <a:rPr lang="zh-CN" altLang="en-US" sz="2800" b="1" dirty="0" smtClean="0">
                <a:latin typeface="微软雅黑" panose="020B0503020204020204" pitchFamily="34" charset="-122"/>
                <a:ea typeface="微软雅黑" panose="020B0503020204020204" pitchFamily="34" charset="-122"/>
              </a:rPr>
              <a:t>妊娠期安全用药原则</a:t>
            </a:r>
          </a:p>
        </p:txBody>
      </p:sp>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2" cstate="print"/>
          <a:srcRect/>
          <a:stretch>
            <a:fillRect/>
          </a:stretch>
        </p:blipFill>
        <p:spPr bwMode="auto">
          <a:xfrm>
            <a:off x="8036599" y="173511"/>
            <a:ext cx="1107401" cy="945305"/>
          </a:xfrm>
          <a:prstGeom prst="rect">
            <a:avLst/>
          </a:prstGeom>
          <a:noFill/>
          <a:ln w="9525">
            <a:noFill/>
            <a:miter lim="800000"/>
            <a:headEnd/>
            <a:tailEnd/>
          </a:ln>
        </p:spPr>
      </p:pic>
      <p:sp>
        <p:nvSpPr>
          <p:cNvPr id="14" name="TextBox 13"/>
          <p:cNvSpPr txBox="1"/>
          <p:nvPr/>
        </p:nvSpPr>
        <p:spPr>
          <a:xfrm>
            <a:off x="1000100" y="2428868"/>
            <a:ext cx="7500990" cy="3785652"/>
          </a:xfrm>
          <a:prstGeom prst="rect">
            <a:avLst/>
          </a:prstGeom>
          <a:noFill/>
        </p:spPr>
        <p:txBody>
          <a:bodyPr wrap="square" rtlCol="0">
            <a:spAutoFit/>
          </a:bodyPr>
          <a:lstStyle/>
          <a:p>
            <a:pPr lvl="0"/>
            <a:r>
              <a:rPr lang="zh-CN" altLang="en-US"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根据孕周考虑用药：如</a:t>
            </a:r>
            <a:r>
              <a:rPr lang="zh-CN" altLang="zh-CN"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妊娠早期用药时应非常慎重，非急性疾病，可暂缓用药</a:t>
            </a:r>
            <a:endParaRPr lang="en-US" altLang="zh-CN" sz="2000" b="1" dirty="0" smtClean="0">
              <a:latin typeface="楷体" panose="02010609060101010101" pitchFamily="49" charset="-122"/>
              <a:ea typeface="楷体" panose="02010609060101010101" pitchFamily="49" charset="-122"/>
            </a:endParaRPr>
          </a:p>
          <a:p>
            <a:r>
              <a:rPr lang="zh-CN" altLang="en-US" sz="2000" b="1" dirty="0" smtClean="0">
                <a:latin typeface="楷体" panose="02010609060101010101" pitchFamily="49" charset="-122"/>
                <a:ea typeface="楷体" panose="02010609060101010101" pitchFamily="49" charset="-122"/>
              </a:rPr>
              <a:t>避免忽略用药：医师接诊时应询问患者月经及受孕情况，避免忽略用药；</a:t>
            </a:r>
            <a:endParaRPr lang="en-US" altLang="zh-CN" sz="2000" b="1" dirty="0" smtClean="0">
              <a:latin typeface="楷体" panose="02010609060101010101" pitchFamily="49" charset="-122"/>
              <a:ea typeface="楷体" panose="02010609060101010101" pitchFamily="49" charset="-122"/>
            </a:endParaRPr>
          </a:p>
          <a:p>
            <a:pPr lvl="0"/>
            <a:r>
              <a:rPr lang="zh-CN" altLang="en-US"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可用可不用时：尽量不用或少用，避免对胎儿危害</a:t>
            </a:r>
            <a:endParaRPr lang="en-US" altLang="zh-CN"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endParaRPr>
          </a:p>
          <a:p>
            <a:r>
              <a:rPr lang="zh-CN" altLang="en-US"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必须用药时：</a:t>
            </a:r>
            <a:r>
              <a:rPr lang="zh-CN" altLang="zh-CN"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尽量选用确经多年临床验证无致畸作用而又对孕妇所患疾病最有效的药物</a:t>
            </a:r>
            <a:r>
              <a:rPr lang="zh-CN" altLang="en-US"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a:t>
            </a:r>
            <a:endParaRPr lang="en-US" altLang="zh-CN"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endParaRPr>
          </a:p>
          <a:p>
            <a:r>
              <a:rPr lang="zh-CN" altLang="en-US"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降低药物对胎儿影响：</a:t>
            </a:r>
            <a:r>
              <a:rPr lang="zh-CN" altLang="zh-CN"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能用小剂量药物就避免用大剂量药物</a:t>
            </a:r>
            <a:r>
              <a:rPr lang="zh-CN" altLang="en-US"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a:t>
            </a:r>
            <a:r>
              <a:rPr lang="zh-CN" altLang="zh-CN"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能局部用药时不采用全身用药方式</a:t>
            </a:r>
            <a:r>
              <a:rPr lang="zh-CN" altLang="en-US"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a:t>
            </a:r>
            <a:endParaRPr lang="zh-CN" altLang="zh-CN" sz="2000" b="1" dirty="0" smtClean="0">
              <a:latin typeface="楷体" panose="02010609060101010101" pitchFamily="49" charset="-122"/>
              <a:ea typeface="楷体" panose="02010609060101010101" pitchFamily="49" charset="-122"/>
            </a:endParaRPr>
          </a:p>
          <a:p>
            <a:pPr lvl="0"/>
            <a:r>
              <a:rPr lang="zh-CN" altLang="en-US"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尽量将药物剂量调整至控制病情的最小剂量；</a:t>
            </a:r>
            <a:endParaRPr lang="en-US" altLang="zh-CN"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endParaRPr>
          </a:p>
          <a:p>
            <a:r>
              <a:rPr lang="zh-CN" altLang="en-US"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避免联合用药：</a:t>
            </a:r>
            <a:r>
              <a:rPr lang="zh-CN" altLang="zh-CN"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rPr>
              <a:t>能用一种药物则避免联合用药，避免使用尚未确定对胎儿有无不良影响的新药</a:t>
            </a:r>
            <a:endParaRPr lang="en-US" altLang="zh-CN" sz="2000" b="1" dirty="0" smtClean="0">
              <a:solidFill>
                <a:srgbClr val="000000"/>
              </a:solidFill>
              <a:latin typeface="楷体" panose="02010609060101010101" pitchFamily="49" charset="-122"/>
              <a:ea typeface="楷体" panose="02010609060101010101" pitchFamily="49" charset="-122"/>
              <a:cs typeface="Times New Roman" panose="02020603050405020304" pitchFamily="18" charset="0"/>
            </a:endParaRPr>
          </a:p>
        </p:txBody>
      </p:sp>
      <p:sp>
        <p:nvSpPr>
          <p:cNvPr id="15" name="新月形 14"/>
          <p:cNvSpPr/>
          <p:nvPr/>
        </p:nvSpPr>
        <p:spPr>
          <a:xfrm flipV="1">
            <a:off x="714348" y="5500702"/>
            <a:ext cx="160736" cy="285752"/>
          </a:xfrm>
          <a:prstGeom prst="moon">
            <a:avLst/>
          </a:prstGeom>
          <a:solidFill>
            <a:srgbClr val="FFFF66"/>
          </a:solidFill>
          <a:ln>
            <a:solidFill>
              <a:srgbClr val="FFFF66"/>
            </a:solidFill>
          </a:ln>
          <a:scene3d>
            <a:camera prst="orthographicFront">
              <a:rot lat="0" lon="0" rev="2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新月形 15"/>
          <p:cNvSpPr/>
          <p:nvPr/>
        </p:nvSpPr>
        <p:spPr>
          <a:xfrm flipV="1">
            <a:off x="714348" y="4214818"/>
            <a:ext cx="160736" cy="285752"/>
          </a:xfrm>
          <a:prstGeom prst="moon">
            <a:avLst/>
          </a:prstGeom>
          <a:solidFill>
            <a:srgbClr val="FFFF66"/>
          </a:solidFill>
          <a:ln>
            <a:solidFill>
              <a:srgbClr val="FFFF66"/>
            </a:solidFill>
          </a:ln>
          <a:scene3d>
            <a:camera prst="orthographicFront">
              <a:rot lat="0" lon="0" rev="2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新月形 16"/>
          <p:cNvSpPr/>
          <p:nvPr/>
        </p:nvSpPr>
        <p:spPr>
          <a:xfrm flipV="1">
            <a:off x="714348" y="3000372"/>
            <a:ext cx="160736" cy="285752"/>
          </a:xfrm>
          <a:prstGeom prst="moon">
            <a:avLst/>
          </a:prstGeom>
          <a:solidFill>
            <a:srgbClr val="FFFF66"/>
          </a:solidFill>
          <a:ln>
            <a:solidFill>
              <a:srgbClr val="FFFF66"/>
            </a:solidFill>
          </a:ln>
          <a:scene3d>
            <a:camera prst="orthographicFront">
              <a:rot lat="0" lon="0" rev="2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新月形 17"/>
          <p:cNvSpPr/>
          <p:nvPr/>
        </p:nvSpPr>
        <p:spPr>
          <a:xfrm flipV="1">
            <a:off x="714348" y="3643314"/>
            <a:ext cx="160736" cy="285752"/>
          </a:xfrm>
          <a:prstGeom prst="moon">
            <a:avLst/>
          </a:prstGeom>
          <a:solidFill>
            <a:srgbClr val="FFFF66"/>
          </a:solidFill>
          <a:ln>
            <a:solidFill>
              <a:srgbClr val="FFFF66"/>
            </a:solidFill>
          </a:ln>
          <a:scene3d>
            <a:camera prst="orthographicFront">
              <a:rot lat="0" lon="0" rev="2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新月形 18"/>
          <p:cNvSpPr/>
          <p:nvPr/>
        </p:nvSpPr>
        <p:spPr>
          <a:xfrm flipV="1">
            <a:off x="714348" y="2500306"/>
            <a:ext cx="160736" cy="285752"/>
          </a:xfrm>
          <a:prstGeom prst="moon">
            <a:avLst/>
          </a:prstGeom>
          <a:solidFill>
            <a:srgbClr val="FFFF66"/>
          </a:solidFill>
          <a:ln>
            <a:solidFill>
              <a:srgbClr val="FFFF66"/>
            </a:solidFill>
          </a:ln>
          <a:scene3d>
            <a:camera prst="orthographicFront">
              <a:rot lat="0" lon="0" rev="2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新月形 19"/>
          <p:cNvSpPr/>
          <p:nvPr/>
        </p:nvSpPr>
        <p:spPr>
          <a:xfrm flipV="1">
            <a:off x="714348" y="4714884"/>
            <a:ext cx="160736" cy="285752"/>
          </a:xfrm>
          <a:prstGeom prst="moon">
            <a:avLst/>
          </a:prstGeom>
          <a:solidFill>
            <a:srgbClr val="FFFF66"/>
          </a:solidFill>
          <a:ln>
            <a:solidFill>
              <a:srgbClr val="FFFF66"/>
            </a:solidFill>
          </a:ln>
          <a:scene3d>
            <a:camera prst="orthographicFront">
              <a:rot lat="0" lon="0" rev="2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新月形 20"/>
          <p:cNvSpPr/>
          <p:nvPr/>
        </p:nvSpPr>
        <p:spPr>
          <a:xfrm flipV="1">
            <a:off x="714348" y="5143512"/>
            <a:ext cx="160736" cy="285752"/>
          </a:xfrm>
          <a:prstGeom prst="moon">
            <a:avLst/>
          </a:prstGeom>
          <a:solidFill>
            <a:srgbClr val="FFFF66"/>
          </a:solidFill>
          <a:ln>
            <a:solidFill>
              <a:srgbClr val="FFFF66"/>
            </a:solidFill>
          </a:ln>
          <a:scene3d>
            <a:camera prst="orthographicFront">
              <a:rot lat="0" lon="0" rev="2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11"/>
          <p:cNvGrpSpPr/>
          <p:nvPr/>
        </p:nvGrpSpPr>
        <p:grpSpPr bwMode="auto">
          <a:xfrm>
            <a:off x="6465075" y="0"/>
            <a:ext cx="2678925" cy="1928802"/>
            <a:chOff x="620160" y="3247401"/>
            <a:chExt cx="2308720" cy="1972607"/>
          </a:xfrm>
        </p:grpSpPr>
        <p:pic>
          <p:nvPicPr>
            <p:cNvPr id="23" name="图片 2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24585" y="3247401"/>
              <a:ext cx="1099870" cy="743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图片 2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0160" y="3899604"/>
              <a:ext cx="2308720" cy="13204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5" name="圆角矩形 4"/>
          <p:cNvSpPr/>
          <p:nvPr/>
        </p:nvSpPr>
        <p:spPr>
          <a:xfrm>
            <a:off x="714348" y="1071546"/>
            <a:ext cx="1790703" cy="647700"/>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慎用、禁用</a:t>
            </a:r>
          </a:p>
        </p:txBody>
      </p:sp>
      <p:sp>
        <p:nvSpPr>
          <p:cNvPr id="26" name="箭头: V 形 10"/>
          <p:cNvSpPr/>
          <p:nvPr/>
        </p:nvSpPr>
        <p:spPr>
          <a:xfrm>
            <a:off x="2696752" y="1142985"/>
            <a:ext cx="436380" cy="485775"/>
          </a:xfrm>
          <a:prstGeom prst="chevro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dirty="0">
              <a:solidFill>
                <a:schemeClr val="tx1"/>
              </a:solidFill>
            </a:endParaRPr>
          </a:p>
        </p:txBody>
      </p:sp>
      <p:sp>
        <p:nvSpPr>
          <p:cNvPr id="27" name="圆角矩形 4"/>
          <p:cNvSpPr/>
          <p:nvPr/>
        </p:nvSpPr>
        <p:spPr>
          <a:xfrm>
            <a:off x="3286116" y="1071546"/>
            <a:ext cx="1970632" cy="647700"/>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妊娠患者用药原则</a:t>
            </a:r>
          </a:p>
        </p:txBody>
      </p:sp>
      <p:sp>
        <p:nvSpPr>
          <p:cNvPr id="28" name="矩形 27"/>
          <p:cNvSpPr/>
          <p:nvPr/>
        </p:nvSpPr>
        <p:spPr>
          <a:xfrm>
            <a:off x="607191" y="1785927"/>
            <a:ext cx="8197511" cy="507831"/>
          </a:xfrm>
          <a:prstGeom prst="rect">
            <a:avLst/>
          </a:prstGeom>
        </p:spPr>
        <p:txBody>
          <a:bodyPr wrap="square">
            <a:spAutoFit/>
          </a:bodyPr>
          <a:lstStyle/>
          <a:p>
            <a:pPr lvl="0" eaLnBrk="0" hangingPunct="0">
              <a:lnSpc>
                <a:spcPct val="150000"/>
              </a:lnSpc>
            </a:pPr>
            <a:r>
              <a:rPr lang="zh-CN" altLang="zh-CN" b="1" dirty="0" smtClean="0">
                <a:solidFill>
                  <a:srgbClr val="FF0000"/>
                </a:solidFill>
                <a:latin typeface="宋体" panose="02010600030101010101" pitchFamily="2" charset="-122"/>
                <a:cs typeface="Times New Roman" panose="02020603050405020304" pitchFamily="18" charset="0"/>
              </a:rPr>
              <a:t>应根据妊娠患者病情需要，</a:t>
            </a:r>
            <a:r>
              <a:rPr lang="zh-CN" altLang="zh-CN" b="1" dirty="0" smtClean="0">
                <a:solidFill>
                  <a:srgbClr val="0070C0"/>
                </a:solidFill>
                <a:latin typeface="宋体" panose="02010600030101010101" pitchFamily="2" charset="-122"/>
                <a:cs typeface="Times New Roman" panose="02020603050405020304" pitchFamily="18" charset="0"/>
              </a:rPr>
              <a:t>权衡利益与风险</a:t>
            </a:r>
            <a:r>
              <a:rPr lang="zh-CN" altLang="zh-CN" b="1" dirty="0" smtClean="0">
                <a:solidFill>
                  <a:srgbClr val="FF0000"/>
                </a:solidFill>
                <a:latin typeface="宋体" panose="02010600030101010101" pitchFamily="2" charset="-122"/>
                <a:cs typeface="Times New Roman" panose="02020603050405020304" pitchFamily="18" charset="0"/>
              </a:rPr>
              <a:t>，必要的时候在医师指导下应用药物</a:t>
            </a:r>
            <a:endParaRPr lang="zh-CN" altLang="zh-CN" sz="1050" b="1" dirty="0">
              <a:solidFill>
                <a:srgbClr val="FF0000"/>
              </a:solidFill>
            </a:endParaRPr>
          </a:p>
        </p:txBody>
      </p:sp>
      <p:sp>
        <p:nvSpPr>
          <p:cNvPr id="29" name="箭头: V 形 10"/>
          <p:cNvSpPr/>
          <p:nvPr/>
        </p:nvSpPr>
        <p:spPr>
          <a:xfrm>
            <a:off x="5375678" y="1214423"/>
            <a:ext cx="436380" cy="485775"/>
          </a:xfrm>
          <a:prstGeom prst="chevro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dirty="0">
              <a:solidFill>
                <a:schemeClr val="tx1"/>
              </a:solidFill>
            </a:endParaRPr>
          </a:p>
        </p:txBody>
      </p:sp>
    </p:spTree>
  </p:cSld>
  <p:clrMapOvr>
    <a:masterClrMapping/>
  </p:clrMapOvr>
  <p:transition spd="slow">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110" b="1" dirty="0" smtClean="0">
                <a:latin typeface="微软雅黑" panose="020B0503020204020204" pitchFamily="34" charset="-122"/>
                <a:ea typeface="微软雅黑" panose="020B0503020204020204" pitchFamily="34" charset="-122"/>
                <a:sym typeface="+mn-ea"/>
              </a:rPr>
              <a:t>妊娠期安全用药</a:t>
            </a:r>
          </a:p>
        </p:txBody>
      </p:sp>
      <p:sp>
        <p:nvSpPr>
          <p:cNvPr id="7" name="文本占位符 1"/>
          <p:cNvSpPr>
            <a:spLocks noGrp="1"/>
          </p:cNvSpPr>
          <p:nvPr>
            <p:ph type="body" sz="quarter" idx="13"/>
          </p:nvPr>
        </p:nvSpPr>
        <p:spPr>
          <a:xfrm>
            <a:off x="1648312" y="942858"/>
            <a:ext cx="6436277" cy="364331"/>
          </a:xfrm>
        </p:spPr>
        <p:txBody>
          <a:bodyPr>
            <a:normAutofit fontScale="72500" lnSpcReduction="10000"/>
          </a:bodyPr>
          <a:lstStyle/>
          <a:p>
            <a:pPr marL="0" indent="0">
              <a:buNone/>
            </a:pPr>
            <a:r>
              <a:rPr lang="zh-CN" altLang="en-US" dirty="0"/>
              <a:t>孕期用药对胎儿的影响是患者患者最关心的用药问题</a:t>
            </a:r>
            <a:endParaRPr lang="en-US" altLang="zh-CN" dirty="0"/>
          </a:p>
        </p:txBody>
      </p:sp>
      <p:pic>
        <p:nvPicPr>
          <p:cNvPr id="20" name="图片 19"/>
          <p:cNvPicPr>
            <a:picLocks noChangeAspect="1"/>
          </p:cNvPicPr>
          <p:nvPr>
            <p:custDataLst>
              <p:tags r:id="rId1"/>
            </p:custDataLst>
          </p:nvPr>
        </p:nvPicPr>
        <p:blipFill>
          <a:blip r:embed="rId4" cstate="email"/>
          <a:stretch>
            <a:fillRect/>
          </a:stretch>
        </p:blipFill>
        <p:spPr>
          <a:xfrm>
            <a:off x="349778" y="1484598"/>
            <a:ext cx="5649887" cy="1382840"/>
          </a:xfrm>
          <a:prstGeom prst="rect">
            <a:avLst/>
          </a:prstGeom>
        </p:spPr>
      </p:pic>
      <p:pic>
        <p:nvPicPr>
          <p:cNvPr id="21" name="图片 20"/>
          <p:cNvPicPr>
            <a:picLocks noChangeAspect="1"/>
          </p:cNvPicPr>
          <p:nvPr/>
        </p:nvPicPr>
        <p:blipFill>
          <a:blip r:embed="rId5" cstate="email"/>
          <a:stretch>
            <a:fillRect/>
          </a:stretch>
        </p:blipFill>
        <p:spPr>
          <a:xfrm>
            <a:off x="349778" y="3044846"/>
            <a:ext cx="8530271" cy="2610463"/>
          </a:xfrm>
          <a:prstGeom prst="rect">
            <a:avLst/>
          </a:prstGeom>
        </p:spPr>
      </p:pic>
      <p:sp>
        <p:nvSpPr>
          <p:cNvPr id="23" name="矩形: 圆角 22"/>
          <p:cNvSpPr/>
          <p:nvPr/>
        </p:nvSpPr>
        <p:spPr>
          <a:xfrm>
            <a:off x="1832663" y="3485964"/>
            <a:ext cx="877871" cy="2169344"/>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4" name="矩形: 圆角 23"/>
          <p:cNvSpPr/>
          <p:nvPr/>
        </p:nvSpPr>
        <p:spPr>
          <a:xfrm>
            <a:off x="4572000" y="3485964"/>
            <a:ext cx="877871" cy="2169344"/>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矩形: 圆角 21"/>
          <p:cNvSpPr/>
          <p:nvPr/>
        </p:nvSpPr>
        <p:spPr>
          <a:xfrm>
            <a:off x="349778" y="3886189"/>
            <a:ext cx="8530271" cy="197694"/>
          </a:xfrm>
          <a:prstGeom prst="round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rPr>
              <a:t>美国</a:t>
            </a:r>
            <a:r>
              <a:rPr lang="en-US" altLang="zh-CN" sz="2800" b="1" dirty="0" smtClean="0">
                <a:latin typeface="微软雅黑" panose="020B0503020204020204" pitchFamily="34" charset="-122"/>
                <a:ea typeface="微软雅黑" panose="020B0503020204020204" pitchFamily="34" charset="-122"/>
                <a:cs typeface="微软雅黑" panose="020B0503020204020204" pitchFamily="34" charset="-122"/>
              </a:rPr>
              <a:t>FDA</a:t>
            </a:r>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rPr>
              <a:t>新孕妇用药规则</a:t>
            </a:r>
            <a:endParaRPr lang="zh-CN" altLang="en-US" sz="28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内容占位符 2"/>
          <p:cNvSpPr>
            <a:spLocks noGrp="1"/>
          </p:cNvSpPr>
          <p:nvPr>
            <p:ph idx="1"/>
          </p:nvPr>
        </p:nvSpPr>
        <p:spPr>
          <a:xfrm>
            <a:off x="628650" y="1247875"/>
            <a:ext cx="7886700" cy="4621459"/>
          </a:xfrm>
        </p:spPr>
        <p:txBody>
          <a:bodyPr/>
          <a:lstStyle/>
          <a:p>
            <a:pPr lvl="1"/>
            <a:endParaRPr lang="en-US" altLang="zh-CN" dirty="0">
              <a:latin typeface="微软雅黑" panose="020B0503020204020204" pitchFamily="34" charset="-122"/>
              <a:ea typeface="微软雅黑" panose="020B0503020204020204" pitchFamily="34" charset="-122"/>
            </a:endParaRPr>
          </a:p>
          <a:p>
            <a:pPr lvl="1"/>
            <a:endParaRPr lang="zh-CN" altLang="zh-CN" dirty="0">
              <a:latin typeface="微软雅黑" panose="020B0503020204020204" pitchFamily="34" charset="-122"/>
              <a:ea typeface="微软雅黑" panose="020B0503020204020204" pitchFamily="34" charset="-122"/>
            </a:endParaRPr>
          </a:p>
          <a:p>
            <a:endParaRPr lang="zh-CN" altLang="en-US" dirty="0">
              <a:latin typeface="微软雅黑" panose="020B0503020204020204" pitchFamily="34" charset="-122"/>
              <a:ea typeface="微软雅黑" panose="020B0503020204020204" pitchFamily="34" charset="-122"/>
            </a:endParaRPr>
          </a:p>
          <a:p>
            <a:endParaRPr lang="zh-CN" altLang="en-US" dirty="0"/>
          </a:p>
        </p:txBody>
      </p:sp>
      <p:pic>
        <p:nvPicPr>
          <p:cNvPr id="4" name="图片 3"/>
          <p:cNvPicPr>
            <a:picLocks noChangeAspect="1"/>
          </p:cNvPicPr>
          <p:nvPr/>
        </p:nvPicPr>
        <p:blipFill>
          <a:blip r:embed="rId3" cstate="email"/>
          <a:stretch>
            <a:fillRect/>
          </a:stretch>
        </p:blipFill>
        <p:spPr>
          <a:xfrm>
            <a:off x="428596" y="928670"/>
            <a:ext cx="4056006" cy="2455658"/>
          </a:xfrm>
          <a:prstGeom prst="rect">
            <a:avLst/>
          </a:prstGeom>
        </p:spPr>
      </p:pic>
      <p:sp>
        <p:nvSpPr>
          <p:cNvPr id="5" name="矩形 4"/>
          <p:cNvSpPr/>
          <p:nvPr/>
        </p:nvSpPr>
        <p:spPr>
          <a:xfrm>
            <a:off x="500034" y="3500438"/>
            <a:ext cx="3669383" cy="461665"/>
          </a:xfrm>
          <a:prstGeom prst="rect">
            <a:avLst/>
          </a:prstGeom>
          <a:solidFill>
            <a:schemeClr val="accent6">
              <a:lumMod val="20000"/>
              <a:lumOff val="80000"/>
            </a:schemeClr>
          </a:solidFill>
        </p:spPr>
        <p:txBody>
          <a:bodyPr wrap="square">
            <a:spAutoFit/>
          </a:bodyPr>
          <a:lstStyle/>
          <a:p>
            <a:r>
              <a:rPr lang="zh-CN" altLang="en-US" sz="2400" b="1" dirty="0">
                <a:latin typeface="微软雅黑" panose="020B0503020204020204" pitchFamily="34" charset="-122"/>
                <a:ea typeface="微软雅黑" panose="020B0503020204020204" pitchFamily="34" charset="-122"/>
              </a:rPr>
              <a:t>  争议：</a:t>
            </a:r>
            <a:endParaRPr lang="en-US" altLang="zh-CN" sz="2400" b="1" dirty="0">
              <a:latin typeface="微软雅黑" panose="020B0503020204020204" pitchFamily="34" charset="-122"/>
              <a:ea typeface="微软雅黑" panose="020B0503020204020204" pitchFamily="34" charset="-122"/>
            </a:endParaRPr>
          </a:p>
        </p:txBody>
      </p:sp>
      <p:sp>
        <p:nvSpPr>
          <p:cNvPr id="6" name="文本框 11"/>
          <p:cNvSpPr txBox="1"/>
          <p:nvPr/>
        </p:nvSpPr>
        <p:spPr>
          <a:xfrm>
            <a:off x="428596" y="4143380"/>
            <a:ext cx="4224233" cy="646331"/>
          </a:xfrm>
          <a:prstGeom prst="rect">
            <a:avLst/>
          </a:prstGeom>
          <a:noFill/>
        </p:spPr>
        <p:txBody>
          <a:bodyPr wrap="none" rtlCol="0">
            <a:spAutoFit/>
          </a:bodyPr>
          <a:lstStyle/>
          <a:p>
            <a:r>
              <a:rPr lang="en-US" altLang="zh-CN" dirty="0">
                <a:latin typeface="黑体" panose="02010609060101010101" charset="-122"/>
                <a:ea typeface="黑体" panose="02010609060101010101" charset="-122"/>
              </a:rPr>
              <a:t>“C”</a:t>
            </a:r>
            <a:r>
              <a:rPr lang="zh-CN" altLang="en-US" dirty="0">
                <a:latin typeface="黑体" panose="02010609060101010101" charset="-122"/>
                <a:ea typeface="黑体" panose="02010609060101010101" charset="-122"/>
              </a:rPr>
              <a:t>级待证据充足可能是其他任何</a:t>
            </a:r>
            <a:r>
              <a:rPr lang="zh-CN" altLang="en-US" dirty="0" smtClean="0">
                <a:latin typeface="黑体" panose="02010609060101010101" charset="-122"/>
                <a:ea typeface="黑体" panose="02010609060101010101" charset="-122"/>
              </a:rPr>
              <a:t>风险</a:t>
            </a:r>
            <a:endParaRPr lang="en-US" altLang="zh-CN" dirty="0" smtClean="0">
              <a:latin typeface="黑体" panose="02010609060101010101" charset="-122"/>
              <a:ea typeface="黑体" panose="02010609060101010101" charset="-122"/>
            </a:endParaRPr>
          </a:p>
          <a:p>
            <a:r>
              <a:rPr lang="en-US" altLang="zh-CN" dirty="0" smtClean="0">
                <a:latin typeface="黑体" panose="02010609060101010101" charset="-122"/>
                <a:ea typeface="黑体" panose="02010609060101010101" charset="-122"/>
              </a:rPr>
              <a:t>     </a:t>
            </a:r>
            <a:r>
              <a:rPr lang="zh-CN" altLang="en-US" dirty="0" smtClean="0">
                <a:latin typeface="黑体" panose="02010609060101010101" charset="-122"/>
                <a:ea typeface="黑体" panose="02010609060101010101" charset="-122"/>
              </a:rPr>
              <a:t>级别</a:t>
            </a:r>
            <a:endParaRPr lang="zh-CN" altLang="en-US" dirty="0">
              <a:latin typeface="黑体" panose="02010609060101010101" charset="-122"/>
              <a:ea typeface="黑体" panose="02010609060101010101" charset="-122"/>
            </a:endParaRPr>
          </a:p>
        </p:txBody>
      </p:sp>
      <p:sp>
        <p:nvSpPr>
          <p:cNvPr id="7" name="文本框 12"/>
          <p:cNvSpPr txBox="1"/>
          <p:nvPr/>
        </p:nvSpPr>
        <p:spPr>
          <a:xfrm>
            <a:off x="428596" y="4786322"/>
            <a:ext cx="2377574" cy="369332"/>
          </a:xfrm>
          <a:prstGeom prst="rect">
            <a:avLst/>
          </a:prstGeom>
          <a:noFill/>
        </p:spPr>
        <p:txBody>
          <a:bodyPr wrap="none" rtlCol="0">
            <a:spAutoFit/>
          </a:bodyPr>
          <a:lstStyle/>
          <a:p>
            <a:r>
              <a:rPr lang="zh-CN" altLang="en-US" dirty="0">
                <a:latin typeface="黑体" panose="02010609060101010101" charset="-122"/>
                <a:ea typeface="黑体" panose="02010609060101010101" charset="-122"/>
              </a:rPr>
              <a:t>“</a:t>
            </a:r>
            <a:r>
              <a:rPr lang="en-US" altLang="zh-CN" dirty="0">
                <a:latin typeface="黑体" panose="02010609060101010101" charset="-122"/>
                <a:ea typeface="黑体" panose="02010609060101010101" charset="-122"/>
              </a:rPr>
              <a:t>C</a:t>
            </a:r>
            <a:r>
              <a:rPr lang="zh-CN" altLang="en-US" dirty="0">
                <a:latin typeface="黑体" panose="02010609060101010101" charset="-122"/>
                <a:ea typeface="黑体" panose="02010609060101010101" charset="-122"/>
              </a:rPr>
              <a:t>”级药品数量最多</a:t>
            </a:r>
          </a:p>
        </p:txBody>
      </p:sp>
      <p:sp>
        <p:nvSpPr>
          <p:cNvPr id="8" name="文本框 13"/>
          <p:cNvSpPr txBox="1"/>
          <p:nvPr/>
        </p:nvSpPr>
        <p:spPr>
          <a:xfrm>
            <a:off x="428596" y="5214950"/>
            <a:ext cx="3531736" cy="369332"/>
          </a:xfrm>
          <a:prstGeom prst="rect">
            <a:avLst/>
          </a:prstGeom>
          <a:noFill/>
        </p:spPr>
        <p:txBody>
          <a:bodyPr wrap="none" rtlCol="0">
            <a:spAutoFit/>
          </a:bodyPr>
          <a:lstStyle/>
          <a:p>
            <a:r>
              <a:rPr lang="zh-CN" altLang="en-US" dirty="0">
                <a:latin typeface="黑体" panose="02010609060101010101" charset="-122"/>
                <a:ea typeface="黑体" panose="02010609060101010101" charset="-122"/>
              </a:rPr>
              <a:t>“</a:t>
            </a:r>
            <a:r>
              <a:rPr lang="en-US" altLang="zh-CN" dirty="0">
                <a:latin typeface="黑体" panose="02010609060101010101" charset="-122"/>
                <a:ea typeface="黑体" panose="02010609060101010101" charset="-122"/>
              </a:rPr>
              <a:t>X</a:t>
            </a:r>
            <a:r>
              <a:rPr lang="zh-CN" altLang="en-US" dirty="0">
                <a:latin typeface="黑体" panose="02010609060101010101" charset="-122"/>
                <a:ea typeface="黑体" panose="02010609060101010101" charset="-122"/>
              </a:rPr>
              <a:t>”级的避孕药仅是因为没必要</a:t>
            </a:r>
          </a:p>
        </p:txBody>
      </p:sp>
      <p:sp>
        <p:nvSpPr>
          <p:cNvPr id="9" name="文本框 14"/>
          <p:cNvSpPr txBox="1"/>
          <p:nvPr/>
        </p:nvSpPr>
        <p:spPr>
          <a:xfrm>
            <a:off x="642910" y="5715016"/>
            <a:ext cx="2954655" cy="369332"/>
          </a:xfrm>
          <a:prstGeom prst="rect">
            <a:avLst/>
          </a:prstGeom>
          <a:noFill/>
        </p:spPr>
        <p:txBody>
          <a:bodyPr wrap="none" rtlCol="0">
            <a:spAutoFit/>
          </a:bodyPr>
          <a:lstStyle/>
          <a:p>
            <a:r>
              <a:rPr lang="zh-CN" altLang="en-US" dirty="0">
                <a:latin typeface="黑体" panose="02010609060101010101" charset="-122"/>
                <a:ea typeface="黑体" panose="02010609060101010101" charset="-122"/>
              </a:rPr>
              <a:t>是“分类”而不是“等级”</a:t>
            </a:r>
          </a:p>
        </p:txBody>
      </p:sp>
      <p:pic>
        <p:nvPicPr>
          <p:cNvPr id="10" name="图片 9"/>
          <p:cNvPicPr>
            <a:picLocks noChangeAspect="1"/>
          </p:cNvPicPr>
          <p:nvPr/>
        </p:nvPicPr>
        <p:blipFill>
          <a:blip r:embed="rId4" cstate="email"/>
          <a:stretch>
            <a:fillRect/>
          </a:stretch>
        </p:blipFill>
        <p:spPr>
          <a:xfrm>
            <a:off x="4544766" y="695325"/>
            <a:ext cx="4056005" cy="3024200"/>
          </a:xfrm>
          <a:prstGeom prst="rect">
            <a:avLst/>
          </a:prstGeom>
        </p:spPr>
      </p:pic>
      <p:pic>
        <p:nvPicPr>
          <p:cNvPr id="11" name="图片 10"/>
          <p:cNvPicPr>
            <a:picLocks noChangeAspect="1"/>
          </p:cNvPicPr>
          <p:nvPr/>
        </p:nvPicPr>
        <p:blipFill>
          <a:blip r:embed="rId5" cstate="email"/>
          <a:stretch>
            <a:fillRect/>
          </a:stretch>
        </p:blipFill>
        <p:spPr>
          <a:xfrm>
            <a:off x="4544765" y="3703952"/>
            <a:ext cx="4035918" cy="2693461"/>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pPr marL="0" indent="0"/>
            <a:r>
              <a:rPr lang="en-US" altLang="zh-CN" sz="2800" b="1" dirty="0" smtClean="0">
                <a:latin typeface="微软雅黑" panose="020B0503020204020204" pitchFamily="34" charset="-122"/>
                <a:ea typeface="微软雅黑" panose="020B0503020204020204" pitchFamily="34" charset="-122"/>
                <a:cs typeface="微软雅黑" panose="020B0503020204020204" pitchFamily="34" charset="-122"/>
              </a:rPr>
              <a:t>FDA</a:t>
            </a:r>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rPr>
              <a:t>药物妊娠分级的不足</a:t>
            </a:r>
            <a:endParaRPr lang="zh-CN" altLang="en-US" sz="2800" b="1"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Rectangle 3"/>
          <p:cNvSpPr txBox="1">
            <a:spLocks noGrp="1" noChangeArrowheads="1"/>
          </p:cNvSpPr>
          <p:nvPr>
            <p:ph idx="1"/>
          </p:nvPr>
        </p:nvSpPr>
        <p:spPr>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b="1" kern="1200">
                <a:solidFill>
                  <a:schemeClr val="tx1"/>
                </a:solidFill>
                <a:latin typeface="隶书" panose="02010509060101010101" pitchFamily="49" charset="-122"/>
                <a:ea typeface="隶书" panose="02010509060101010101" pitchFamily="49" charset="-122"/>
                <a:cs typeface="+mn-cs"/>
              </a:defRPr>
            </a:lvl1pPr>
            <a:lvl2pPr marL="742950" indent="-285750" algn="l" defTabSz="914400" rtl="0" eaLnBrk="1" latinLnBrk="0" hangingPunct="1">
              <a:spcBef>
                <a:spcPct val="20000"/>
              </a:spcBef>
              <a:buFont typeface="Arial" panose="020B0604020202020204" pitchFamily="34" charset="0"/>
              <a:buChar char="–"/>
              <a:defRPr sz="2800" b="1" kern="1200">
                <a:solidFill>
                  <a:schemeClr val="tx1"/>
                </a:solidFill>
                <a:latin typeface="隶书" panose="02010509060101010101" pitchFamily="49" charset="-122"/>
                <a:ea typeface="隶书" panose="02010509060101010101" pitchFamily="49" charset="-122"/>
                <a:cs typeface="+mn-cs"/>
              </a:defRPr>
            </a:lvl2pPr>
            <a:lvl3pPr marL="1143000" indent="-228600" algn="l" defTabSz="914400" rtl="0" eaLnBrk="1" latinLnBrk="0" hangingPunct="1">
              <a:spcBef>
                <a:spcPct val="20000"/>
              </a:spcBef>
              <a:buFont typeface="Arial" panose="020B0604020202020204" pitchFamily="34" charset="0"/>
              <a:buChar char="•"/>
              <a:defRPr sz="2400" b="1" kern="1200">
                <a:solidFill>
                  <a:schemeClr val="tx1"/>
                </a:solidFill>
                <a:latin typeface="隶书" panose="02010509060101010101" pitchFamily="49" charset="-122"/>
                <a:ea typeface="隶书" panose="02010509060101010101" pitchFamily="49" charset="-122"/>
                <a:cs typeface="+mn-cs"/>
              </a:defRPr>
            </a:lvl3pPr>
            <a:lvl4pPr marL="1600200" indent="-228600" algn="l" defTabSz="914400" rtl="0" eaLnBrk="1" latinLnBrk="0" hangingPunct="1">
              <a:spcBef>
                <a:spcPct val="20000"/>
              </a:spcBef>
              <a:buFont typeface="Arial" panose="020B0604020202020204" pitchFamily="34" charset="0"/>
              <a:buChar char="–"/>
              <a:defRPr sz="2000" b="1" kern="1200">
                <a:solidFill>
                  <a:schemeClr val="tx1"/>
                </a:solidFill>
                <a:latin typeface="隶书" panose="02010509060101010101" pitchFamily="49" charset="-122"/>
                <a:ea typeface="隶书" panose="02010509060101010101" pitchFamily="49" charset="-122"/>
                <a:cs typeface="+mn-cs"/>
              </a:defRPr>
            </a:lvl4pPr>
            <a:lvl5pPr marL="2057400" indent="-228600" algn="l" defTabSz="914400" rtl="0" eaLnBrk="1" latinLnBrk="0" hangingPunct="1">
              <a:spcBef>
                <a:spcPct val="20000"/>
              </a:spcBef>
              <a:buFont typeface="Arial" panose="020B0604020202020204" pitchFamily="34" charset="0"/>
              <a:buChar char="»"/>
              <a:defRPr sz="2000" b="1" kern="1200">
                <a:solidFill>
                  <a:schemeClr val="tx1"/>
                </a:solidFill>
                <a:latin typeface="隶书" panose="02010509060101010101" pitchFamily="49" charset="-122"/>
                <a:ea typeface="隶书" panose="02010509060101010101" pitchFamily="49"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lvl="1">
              <a:lnSpc>
                <a:spcPct val="150000"/>
              </a:lnSpc>
              <a:buFont typeface="Arial" panose="020B0604020202020204" pitchFamily="34" charset="0"/>
              <a:buChar char="•"/>
            </a:pPr>
            <a:r>
              <a:rPr lang="zh-CN" altLang="en-US" sz="2400" b="0" dirty="0">
                <a:latin typeface="微软雅黑" panose="020B0503020204020204" pitchFamily="34" charset="-122"/>
                <a:ea typeface="微软雅黑" panose="020B0503020204020204" pitchFamily="34" charset="-122"/>
              </a:rPr>
              <a:t>处于同类而用药风险可能不同</a:t>
            </a:r>
            <a:endParaRPr lang="en-US" altLang="zh-CN" sz="2400" b="0" dirty="0">
              <a:latin typeface="微软雅黑" panose="020B0503020204020204" pitchFamily="34" charset="-122"/>
              <a:ea typeface="微软雅黑" panose="020B0503020204020204" pitchFamily="34" charset="-122"/>
            </a:endParaRPr>
          </a:p>
          <a:p>
            <a:pPr lvl="1">
              <a:lnSpc>
                <a:spcPct val="150000"/>
              </a:lnSpc>
              <a:buFont typeface="Arial" panose="020B0604020202020204" pitchFamily="34" charset="0"/>
              <a:buChar char="•"/>
            </a:pPr>
            <a:r>
              <a:rPr lang="en-US" altLang="zh-CN" sz="2400" b="0" dirty="0">
                <a:latin typeface="微软雅黑" panose="020B0503020204020204" pitchFamily="34" charset="-122"/>
                <a:ea typeface="微软雅黑" panose="020B0503020204020204" pitchFamily="34" charset="-122"/>
              </a:rPr>
              <a:t>65%-70%</a:t>
            </a:r>
            <a:r>
              <a:rPr lang="zh-CN" altLang="en-US" sz="2400" b="0" dirty="0">
                <a:latin typeface="微软雅黑" panose="020B0503020204020204" pitchFamily="34" charset="-122"/>
                <a:ea typeface="微软雅黑" panose="020B0503020204020204" pitchFamily="34" charset="-122"/>
              </a:rPr>
              <a:t>的药物处于</a:t>
            </a:r>
            <a:r>
              <a:rPr lang="en-US" altLang="zh-CN" sz="2400" b="0" dirty="0">
                <a:latin typeface="微软雅黑" panose="020B0503020204020204" pitchFamily="34" charset="-122"/>
                <a:ea typeface="微软雅黑" panose="020B0503020204020204" pitchFamily="34" charset="-122"/>
              </a:rPr>
              <a:t>C</a:t>
            </a:r>
            <a:r>
              <a:rPr lang="zh-CN" altLang="en-US" sz="2400" b="0" dirty="0">
                <a:latin typeface="微软雅黑" panose="020B0503020204020204" pitchFamily="34" charset="-122"/>
                <a:ea typeface="微软雅黑" panose="020B0503020204020204" pitchFamily="34" charset="-122"/>
              </a:rPr>
              <a:t>类</a:t>
            </a:r>
            <a:endParaRPr lang="en-US" altLang="zh-CN" sz="2400" b="0" dirty="0">
              <a:latin typeface="微软雅黑" panose="020B0503020204020204" pitchFamily="34" charset="-122"/>
              <a:ea typeface="微软雅黑" panose="020B0503020204020204" pitchFamily="34" charset="-122"/>
            </a:endParaRPr>
          </a:p>
          <a:p>
            <a:pPr lvl="1">
              <a:lnSpc>
                <a:spcPct val="150000"/>
              </a:lnSpc>
              <a:buFont typeface="Arial" panose="020B0604020202020204" pitchFamily="34" charset="0"/>
              <a:buChar char="•"/>
            </a:pPr>
            <a:r>
              <a:rPr lang="zh-CN" altLang="en-US" sz="2400" b="0" dirty="0">
                <a:latin typeface="微软雅黑" panose="020B0503020204020204" pitchFamily="34" charset="-122"/>
                <a:ea typeface="微软雅黑" panose="020B0503020204020204" pitchFamily="34" charset="-122"/>
              </a:rPr>
              <a:t>基于动物繁殖实验结果的一种分类方法，缺少临床对照研究 </a:t>
            </a:r>
            <a:endParaRPr lang="en-US" altLang="zh-CN" sz="2400" b="0" dirty="0">
              <a:latin typeface="微软雅黑" panose="020B0503020204020204" pitchFamily="34" charset="-122"/>
              <a:ea typeface="微软雅黑" panose="020B0503020204020204" pitchFamily="34" charset="-122"/>
            </a:endParaRPr>
          </a:p>
          <a:p>
            <a:pPr lvl="1">
              <a:lnSpc>
                <a:spcPct val="150000"/>
              </a:lnSpc>
              <a:buFont typeface="Arial" panose="020B0604020202020204" pitchFamily="34" charset="0"/>
              <a:buChar char="•"/>
            </a:pPr>
            <a:r>
              <a:rPr lang="zh-CN" altLang="en-US" sz="2400" b="0" dirty="0">
                <a:latin typeface="微软雅黑" panose="020B0503020204020204" pitchFamily="34" charset="-122"/>
                <a:ea typeface="微软雅黑" panose="020B0503020204020204" pitchFamily="34" charset="-122"/>
              </a:rPr>
              <a:t>有的药物甚至连动物实验都没有 </a:t>
            </a:r>
            <a:endParaRPr lang="en-US" altLang="zh-CN" sz="2400" b="0" dirty="0">
              <a:latin typeface="微软雅黑" panose="020B0503020204020204" pitchFamily="34" charset="-122"/>
              <a:ea typeface="微软雅黑" panose="020B0503020204020204" pitchFamily="34" charset="-122"/>
            </a:endParaRPr>
          </a:p>
          <a:p>
            <a:pPr lvl="1">
              <a:lnSpc>
                <a:spcPct val="150000"/>
              </a:lnSpc>
              <a:buFont typeface="Arial" panose="020B0604020202020204" pitchFamily="34" charset="0"/>
              <a:buChar char="•"/>
            </a:pPr>
            <a:r>
              <a:rPr lang="zh-CN" altLang="en-US" sz="2400" b="0" dirty="0">
                <a:latin typeface="微软雅黑" panose="020B0503020204020204" pitchFamily="34" charset="-122"/>
                <a:ea typeface="微软雅黑" panose="020B0503020204020204" pitchFamily="34" charset="-122"/>
              </a:rPr>
              <a:t>未考虑患者信息及药品暴露信息</a:t>
            </a:r>
            <a:endParaRPr lang="en-US" altLang="zh-CN" sz="2400" b="0" dirty="0">
              <a:latin typeface="微软雅黑" panose="020B0503020204020204" pitchFamily="34" charset="-122"/>
              <a:ea typeface="微软雅黑" panose="020B0503020204020204" pitchFamily="34" charset="-122"/>
            </a:endParaRPr>
          </a:p>
          <a:p>
            <a:pPr lvl="1">
              <a:lnSpc>
                <a:spcPct val="150000"/>
              </a:lnSpc>
              <a:buFont typeface="Arial" panose="020B0604020202020204" pitchFamily="34" charset="0"/>
              <a:buChar char="•"/>
            </a:pPr>
            <a:r>
              <a:rPr lang="en-US" altLang="zh-CN" sz="2400" b="0" dirty="0">
                <a:latin typeface="微软雅黑" panose="020B0503020204020204" pitchFamily="34" charset="-122"/>
                <a:ea typeface="微软雅黑" panose="020B0503020204020204" pitchFamily="34" charset="-122"/>
              </a:rPr>
              <a:t>……</a:t>
            </a:r>
            <a:endParaRPr lang="zh-CN" altLang="en-US" sz="2400" b="0" dirty="0">
              <a:latin typeface="微软雅黑" panose="020B0503020204020204" pitchFamily="34" charset="-122"/>
              <a:ea typeface="微软雅黑" panose="020B0503020204020204" pitchFamily="34" charset="-122"/>
            </a:endParaRPr>
          </a:p>
          <a:p>
            <a:pPr lvl="1">
              <a:lnSpc>
                <a:spcPct val="130000"/>
              </a:lnSpc>
              <a:buClr>
                <a:schemeClr val="hlink"/>
              </a:buClr>
              <a:buFont typeface="Wingdings" panose="05000000000000000000" pitchFamily="2" charset="2"/>
              <a:buNone/>
            </a:pPr>
            <a:endParaRPr lang="zh-CN" altLang="en-US" dirty="0">
              <a:ea typeface="宋体" panose="02010600030101010101" pitchFamily="2" charset="-122"/>
            </a:endParaRPr>
          </a:p>
          <a:p>
            <a:pPr lvl="1">
              <a:lnSpc>
                <a:spcPct val="130000"/>
              </a:lnSpc>
              <a:buClr>
                <a:schemeClr val="hlink"/>
              </a:buClr>
              <a:buFont typeface="Wingdings" panose="05000000000000000000" pitchFamily="2" charset="2"/>
              <a:buNone/>
            </a:pPr>
            <a:endParaRPr lang="en-US" altLang="zh-CN" dirty="0">
              <a:latin typeface="Verdana" panose="020B0604030504040204" pitchFamily="34" charset="0"/>
              <a:ea typeface="宋体" panose="02010600030101010101" pitchFamily="2" charset="-122"/>
            </a:endParaRPr>
          </a:p>
          <a:p>
            <a:pPr>
              <a:buFont typeface="Wingdings" panose="05000000000000000000" pitchFamily="2" charset="2"/>
              <a:buNone/>
            </a:pPr>
            <a:endParaRPr lang="zh-CN" altLang="en-US" dirty="0">
              <a:ea typeface="宋体" panose="02010600030101010101" pitchFamily="2" charset="-122"/>
            </a:endParaRPr>
          </a:p>
        </p:txBody>
      </p:sp>
      <p:pic>
        <p:nvPicPr>
          <p:cNvPr id="4" name="Picture 3" descr="C:\Users\Administrator\Desktop\src=http_%2F%2Finews.gtimg.com%2Fnewsapp_match%2F0%2F4910226743%2F0.jpg&amp;refer=http_%2F%2Finews.gtimg.gif"/>
          <p:cNvPicPr>
            <a:picLocks noChangeAspect="1" noChangeArrowheads="1" noCrop="1"/>
          </p:cNvPicPr>
          <p:nvPr/>
        </p:nvPicPr>
        <p:blipFill>
          <a:blip r:embed="rId3"/>
          <a:srcRect/>
          <a:stretch>
            <a:fillRect/>
          </a:stretch>
        </p:blipFill>
        <p:spPr bwMode="auto">
          <a:xfrm>
            <a:off x="6072198" y="4857760"/>
            <a:ext cx="3071802" cy="200024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2800" b="1" dirty="0" smtClean="0">
                <a:latin typeface="微软雅黑" pitchFamily="34" charset="-122"/>
                <a:ea typeface="微软雅黑" pitchFamily="34" charset="-122"/>
              </a:rPr>
              <a:t>FDA</a:t>
            </a:r>
            <a:r>
              <a:rPr lang="zh-CN" altLang="en-US" sz="2800" b="1" dirty="0" smtClean="0">
                <a:latin typeface="微软雅黑" pitchFamily="34" charset="-122"/>
                <a:ea typeface="微软雅黑" pitchFamily="34" charset="-122"/>
              </a:rPr>
              <a:t>用药分级的弊端</a:t>
            </a:r>
            <a:endParaRPr lang="zh-CN" altLang="en-US" sz="2800" b="1" dirty="0">
              <a:latin typeface="微软雅黑" pitchFamily="34" charset="-122"/>
              <a:ea typeface="微软雅黑" pitchFamily="34" charset="-122"/>
            </a:endParaRPr>
          </a:p>
        </p:txBody>
      </p:sp>
      <p:sp>
        <p:nvSpPr>
          <p:cNvPr id="3" name="内容占位符 2"/>
          <p:cNvSpPr>
            <a:spLocks noGrp="1"/>
          </p:cNvSpPr>
          <p:nvPr>
            <p:ph idx="1"/>
          </p:nvPr>
        </p:nvSpPr>
        <p:spPr/>
        <p:txBody>
          <a:bodyPr/>
          <a:lstStyle/>
          <a:p>
            <a:pPr>
              <a:buNone/>
            </a:pPr>
            <a:endParaRPr lang="en-US" altLang="zh-CN" dirty="0" smtClean="0"/>
          </a:p>
          <a:p>
            <a:pPr>
              <a:buNone/>
            </a:pPr>
            <a:endParaRPr lang="en-US" altLang="zh-CN" dirty="0" smtClean="0"/>
          </a:p>
          <a:p>
            <a:pPr>
              <a:lnSpc>
                <a:spcPct val="150000"/>
              </a:lnSpc>
              <a:buNone/>
            </a:pPr>
            <a:r>
              <a:rPr lang="zh-CN" altLang="en-US" sz="2400" dirty="0" smtClean="0"/>
              <a:t>（</a:t>
            </a:r>
            <a:r>
              <a:rPr lang="en-US" altLang="zh-CN" sz="2400" dirty="0" smtClean="0"/>
              <a:t>1</a:t>
            </a:r>
            <a:r>
              <a:rPr lang="zh-CN" altLang="en-US" sz="2400" dirty="0" smtClean="0"/>
              <a:t>）大样本队列研究和</a:t>
            </a:r>
            <a:r>
              <a:rPr lang="zh-CN" altLang="en-US" sz="2400" dirty="0" smtClean="0"/>
              <a:t>病例对照研究</a:t>
            </a:r>
            <a:r>
              <a:rPr lang="zh-CN" altLang="en-US" sz="2400" dirty="0" smtClean="0"/>
              <a:t>均发现在第一孕期使用不增加先天畸形和重大</a:t>
            </a:r>
            <a:r>
              <a:rPr lang="zh-CN" altLang="en-US" sz="2400" dirty="0" smtClean="0"/>
              <a:t>出生缺陷</a:t>
            </a:r>
            <a:endParaRPr lang="en-US" altLang="zh-CN" sz="2400" dirty="0" smtClean="0"/>
          </a:p>
          <a:p>
            <a:pPr>
              <a:lnSpc>
                <a:spcPct val="150000"/>
              </a:lnSpc>
              <a:buNone/>
            </a:pPr>
            <a:r>
              <a:rPr lang="zh-CN" altLang="en-US" sz="2400" dirty="0" smtClean="0"/>
              <a:t>（</a:t>
            </a:r>
            <a:r>
              <a:rPr lang="en-US" altLang="zh-CN" sz="2400" dirty="0" smtClean="0"/>
              <a:t>2</a:t>
            </a:r>
            <a:r>
              <a:rPr lang="zh-CN" altLang="en-US" sz="2400" dirty="0" smtClean="0"/>
              <a:t>）经常使用可能与孩子幼儿时期的哮喘发生</a:t>
            </a:r>
            <a:r>
              <a:rPr lang="zh-CN" altLang="en-US" sz="2400" dirty="0" smtClean="0"/>
              <a:t>有关。 </a:t>
            </a:r>
            <a:endParaRPr lang="en-US" altLang="zh-CN" sz="2400" dirty="0" smtClean="0"/>
          </a:p>
          <a:p>
            <a:pPr>
              <a:lnSpc>
                <a:spcPct val="150000"/>
              </a:lnSpc>
              <a:buNone/>
            </a:pPr>
            <a:r>
              <a:rPr lang="zh-CN" altLang="en-US" sz="2400" dirty="0" smtClean="0"/>
              <a:t>（</a:t>
            </a:r>
            <a:r>
              <a:rPr lang="en-US" altLang="zh-CN" sz="2400" dirty="0" smtClean="0"/>
              <a:t>3</a:t>
            </a:r>
            <a:r>
              <a:rPr lang="zh-CN" altLang="en-US" sz="2400" dirty="0" smtClean="0"/>
              <a:t>）有</a:t>
            </a:r>
            <a:r>
              <a:rPr lang="zh-CN" altLang="en-US" sz="2400" dirty="0" smtClean="0"/>
              <a:t>队列研究发现在第二孕期使用对乙酰氨基酚孩子的行为症状和多动症发生率更高，第三孕期使用时相对于未使用的对照组情绪症状发生率更高。 </a:t>
            </a:r>
            <a:endParaRPr lang="zh-CN" altLang="en-US" sz="2400" dirty="0"/>
          </a:p>
        </p:txBody>
      </p:sp>
      <p:graphicFrame>
        <p:nvGraphicFramePr>
          <p:cNvPr id="4" name="表格 3"/>
          <p:cNvGraphicFramePr>
            <a:graphicFrameLocks noGrp="1"/>
          </p:cNvGraphicFramePr>
          <p:nvPr/>
        </p:nvGraphicFramePr>
        <p:xfrm>
          <a:off x="857224" y="1285860"/>
          <a:ext cx="6096000" cy="741680"/>
        </p:xfrm>
        <a:graphic>
          <a:graphicData uri="http://schemas.openxmlformats.org/drawingml/2006/table">
            <a:tbl>
              <a:tblPr firstRow="1" bandRow="1">
                <a:tableStyleId>{7DF18680-E054-41AD-8BC1-D1AEF772440D}</a:tableStyleId>
              </a:tblPr>
              <a:tblGrid>
                <a:gridCol w="2032000"/>
                <a:gridCol w="2032000"/>
                <a:gridCol w="2032000"/>
              </a:tblGrid>
              <a:tr h="370840">
                <a:tc>
                  <a:txBody>
                    <a:bodyPr/>
                    <a:lstStyle/>
                    <a:p>
                      <a:r>
                        <a:rPr lang="zh-CN" altLang="en-US" dirty="0" smtClean="0">
                          <a:solidFill>
                            <a:schemeClr val="tx1"/>
                          </a:solidFill>
                        </a:rPr>
                        <a:t>药品名称</a:t>
                      </a:r>
                      <a:endParaRPr lang="zh-CN" altLang="en-US" dirty="0">
                        <a:solidFill>
                          <a:schemeClr val="tx1"/>
                        </a:solidFill>
                      </a:endParaRPr>
                    </a:p>
                  </a:txBody>
                  <a:tcPr>
                    <a:solidFill>
                      <a:schemeClr val="accent1">
                        <a:lumMod val="40000"/>
                        <a:lumOff val="60000"/>
                      </a:schemeClr>
                    </a:solidFill>
                  </a:tcPr>
                </a:tc>
                <a:tc>
                  <a:txBody>
                    <a:bodyPr/>
                    <a:lstStyle/>
                    <a:p>
                      <a:r>
                        <a:rPr lang="zh-CN" altLang="en-US" dirty="0" smtClean="0">
                          <a:solidFill>
                            <a:schemeClr val="tx1"/>
                          </a:solidFill>
                        </a:rPr>
                        <a:t>给药途径</a:t>
                      </a:r>
                      <a:endParaRPr lang="zh-CN" altLang="en-US" dirty="0">
                        <a:solidFill>
                          <a:schemeClr val="tx1"/>
                        </a:solidFill>
                      </a:endParaRPr>
                    </a:p>
                  </a:txBody>
                  <a:tcPr>
                    <a:solidFill>
                      <a:schemeClr val="accent1">
                        <a:lumMod val="40000"/>
                        <a:lumOff val="60000"/>
                      </a:schemeClr>
                    </a:solidFill>
                  </a:tcPr>
                </a:tc>
                <a:tc>
                  <a:txBody>
                    <a:bodyPr/>
                    <a:lstStyle/>
                    <a:p>
                      <a:r>
                        <a:rPr lang="en-US" altLang="zh-CN" dirty="0" smtClean="0">
                          <a:solidFill>
                            <a:schemeClr val="tx1"/>
                          </a:solidFill>
                        </a:rPr>
                        <a:t>FDA</a:t>
                      </a:r>
                      <a:r>
                        <a:rPr lang="zh-CN" altLang="en-US" dirty="0" smtClean="0">
                          <a:solidFill>
                            <a:schemeClr val="tx1"/>
                          </a:solidFill>
                        </a:rPr>
                        <a:t>分级</a:t>
                      </a:r>
                      <a:endParaRPr lang="zh-CN" altLang="en-US" dirty="0">
                        <a:solidFill>
                          <a:schemeClr val="tx1"/>
                        </a:solidFill>
                      </a:endParaRPr>
                    </a:p>
                  </a:txBody>
                  <a:tcPr>
                    <a:solidFill>
                      <a:schemeClr val="accent1">
                        <a:lumMod val="40000"/>
                        <a:lumOff val="60000"/>
                      </a:schemeClr>
                    </a:solidFill>
                  </a:tcPr>
                </a:tc>
              </a:tr>
              <a:tr h="370840">
                <a:tc>
                  <a:txBody>
                    <a:bodyPr/>
                    <a:lstStyle/>
                    <a:p>
                      <a:r>
                        <a:rPr lang="zh-CN" altLang="en-US" dirty="0" smtClean="0"/>
                        <a:t>对乙酰氨基酚</a:t>
                      </a:r>
                      <a:endParaRPr lang="zh-CN" altLang="en-US" dirty="0"/>
                    </a:p>
                  </a:txBody>
                  <a:tcPr/>
                </a:tc>
                <a:tc>
                  <a:txBody>
                    <a:bodyPr/>
                    <a:lstStyle/>
                    <a:p>
                      <a:r>
                        <a:rPr lang="zh-CN" altLang="en-US" dirty="0" smtClean="0"/>
                        <a:t>口服</a:t>
                      </a:r>
                      <a:endParaRPr lang="zh-CN" altLang="en-US" dirty="0"/>
                    </a:p>
                  </a:txBody>
                  <a:tcPr/>
                </a:tc>
                <a:tc>
                  <a:txBody>
                    <a:bodyPr/>
                    <a:lstStyle/>
                    <a:p>
                      <a:r>
                        <a:rPr lang="en-US" altLang="zh-CN" dirty="0" smtClean="0"/>
                        <a:t>C</a:t>
                      </a:r>
                      <a:endParaRPr lang="zh-CN" altLang="en-US" dirty="0"/>
                    </a:p>
                  </a:txBody>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01" y="174670"/>
            <a:ext cx="7886700" cy="597861"/>
          </a:xfrm>
        </p:spPr>
        <p:txBody>
          <a:bodyPr>
            <a:normAutofit fontScale="90000"/>
          </a:bodyPr>
          <a:lstStyle/>
          <a:p>
            <a:pPr marL="228600" lvl="0" indent="-228600">
              <a:lnSpc>
                <a:spcPct val="120000"/>
              </a:lnSpc>
              <a:spcBef>
                <a:spcPts val="1000"/>
              </a:spcBef>
              <a:defRPr/>
            </a:pPr>
            <a:r>
              <a:rPr lang="zh-CN" altLang="en-US" sz="3110" b="1" cap="all" dirty="0" smtClean="0">
                <a:latin typeface="微软雅黑" panose="020B0503020204020204" pitchFamily="34" charset="-122"/>
                <a:ea typeface="微软雅黑" panose="020B0503020204020204" pitchFamily="34" charset="-122"/>
                <a:cs typeface="微软雅黑" panose="020B0503020204020204" pitchFamily="34" charset="-122"/>
              </a:rPr>
              <a:t>美国</a:t>
            </a:r>
            <a:r>
              <a:rPr lang="en-US" altLang="zh-CN" sz="3110" b="1" cap="all" dirty="0" smtClean="0">
                <a:latin typeface="微软雅黑" panose="020B0503020204020204" pitchFamily="34" charset="-122"/>
                <a:ea typeface="微软雅黑" panose="020B0503020204020204" pitchFamily="34" charset="-122"/>
                <a:cs typeface="微软雅黑" panose="020B0503020204020204" pitchFamily="34" charset="-122"/>
              </a:rPr>
              <a:t>FDA</a:t>
            </a:r>
            <a:r>
              <a:rPr lang="zh-CN" altLang="en-US" sz="3110" b="1" cap="all" dirty="0" smtClean="0">
                <a:latin typeface="微软雅黑" panose="020B0503020204020204" pitchFamily="34" charset="-122"/>
                <a:ea typeface="微软雅黑" panose="020B0503020204020204" pitchFamily="34" charset="-122"/>
                <a:cs typeface="微软雅黑" panose="020B0503020204020204" pitchFamily="34" charset="-122"/>
              </a:rPr>
              <a:t>新孕妇用药规则</a:t>
            </a:r>
            <a:endParaRPr lang="zh-CN" altLang="en-US" sz="3110" b="1" cap="all"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2"/>
          <p:cNvSpPr txBox="1"/>
          <p:nvPr/>
        </p:nvSpPr>
        <p:spPr>
          <a:xfrm>
            <a:off x="357158" y="928670"/>
            <a:ext cx="4014739" cy="923330"/>
          </a:xfrm>
          <a:prstGeom prst="rect">
            <a:avLst/>
          </a:prstGeom>
          <a:noFill/>
        </p:spPr>
        <p:txBody>
          <a:bodyPr wrap="square" rtlCol="0">
            <a:spAutoFit/>
          </a:bodyPr>
          <a:lstStyle/>
          <a:p>
            <a:r>
              <a:rPr lang="zh-CN" altLang="en-US" dirty="0">
                <a:latin typeface="黑体" panose="02010609060101010101" charset="-122"/>
                <a:ea typeface="黑体" panose="02010609060101010101" charset="-122"/>
              </a:rPr>
              <a:t>   美国</a:t>
            </a:r>
            <a:r>
              <a:rPr lang="en-US" altLang="zh-CN" dirty="0">
                <a:latin typeface="黑体" panose="02010609060101010101" charset="-122"/>
                <a:ea typeface="黑体" panose="02010609060101010101" charset="-122"/>
              </a:rPr>
              <a:t>FDA</a:t>
            </a:r>
            <a:r>
              <a:rPr lang="zh-CN" altLang="en-US" dirty="0">
                <a:latin typeface="黑体" panose="02010609060101010101" charset="-122"/>
                <a:ea typeface="黑体" panose="02010609060101010101" charset="-122"/>
              </a:rPr>
              <a:t>曾根据药物对胎儿的致畸情况，将药物对胎儿的</a:t>
            </a:r>
            <a:r>
              <a:rPr lang="zh-CN" altLang="en-US" dirty="0" smtClean="0">
                <a:latin typeface="黑体" panose="02010609060101010101" charset="-122"/>
                <a:ea typeface="黑体" panose="02010609060101010101" charset="-122"/>
              </a:rPr>
              <a:t>危害性等级</a:t>
            </a:r>
            <a:r>
              <a:rPr lang="zh-CN" altLang="en-US" dirty="0">
                <a:latin typeface="黑体" panose="02010609060101010101" charset="-122"/>
                <a:ea typeface="黑体" panose="02010609060101010101" charset="-122"/>
              </a:rPr>
              <a:t>分为</a:t>
            </a:r>
            <a:r>
              <a:rPr lang="en-US" altLang="zh-CN" dirty="0">
                <a:latin typeface="黑体" panose="02010609060101010101" charset="-122"/>
                <a:ea typeface="黑体" panose="02010609060101010101" charset="-122"/>
              </a:rPr>
              <a:t>A</a:t>
            </a:r>
            <a:r>
              <a:rPr lang="zh-CN" altLang="en-US" dirty="0">
                <a:latin typeface="黑体" panose="02010609060101010101" charset="-122"/>
                <a:ea typeface="黑体" panose="02010609060101010101" charset="-122"/>
              </a:rPr>
              <a:t>、</a:t>
            </a:r>
            <a:r>
              <a:rPr lang="en-US" altLang="zh-CN" dirty="0">
                <a:latin typeface="黑体" panose="02010609060101010101" charset="-122"/>
                <a:ea typeface="黑体" panose="02010609060101010101" charset="-122"/>
              </a:rPr>
              <a:t>B</a:t>
            </a:r>
            <a:r>
              <a:rPr lang="zh-CN" altLang="en-US" dirty="0">
                <a:latin typeface="黑体" panose="02010609060101010101" charset="-122"/>
                <a:ea typeface="黑体" panose="02010609060101010101" charset="-122"/>
              </a:rPr>
              <a:t>、</a:t>
            </a:r>
            <a:r>
              <a:rPr lang="en-US" altLang="zh-CN" dirty="0">
                <a:latin typeface="黑体" panose="02010609060101010101" charset="-122"/>
                <a:ea typeface="黑体" panose="02010609060101010101" charset="-122"/>
              </a:rPr>
              <a:t>C</a:t>
            </a:r>
            <a:r>
              <a:rPr lang="zh-CN" altLang="en-US" dirty="0">
                <a:latin typeface="黑体" panose="02010609060101010101" charset="-122"/>
                <a:ea typeface="黑体" panose="02010609060101010101" charset="-122"/>
              </a:rPr>
              <a:t>、</a:t>
            </a:r>
            <a:r>
              <a:rPr lang="en-US" altLang="zh-CN" dirty="0">
                <a:latin typeface="黑体" panose="02010609060101010101" charset="-122"/>
                <a:ea typeface="黑体" panose="02010609060101010101" charset="-122"/>
              </a:rPr>
              <a:t>D</a:t>
            </a:r>
            <a:r>
              <a:rPr lang="zh-CN" altLang="en-US" dirty="0">
                <a:latin typeface="黑体" panose="02010609060101010101" charset="-122"/>
                <a:ea typeface="黑体" panose="02010609060101010101" charset="-122"/>
              </a:rPr>
              <a:t>、</a:t>
            </a:r>
            <a:r>
              <a:rPr lang="en-US" altLang="zh-CN" dirty="0">
                <a:latin typeface="黑体" panose="02010609060101010101" charset="-122"/>
                <a:ea typeface="黑体" panose="02010609060101010101" charset="-122"/>
              </a:rPr>
              <a:t>X 5</a:t>
            </a:r>
            <a:r>
              <a:rPr lang="zh-CN" altLang="en-US" dirty="0">
                <a:latin typeface="黑体" panose="02010609060101010101" charset="-122"/>
                <a:ea typeface="黑体" panose="02010609060101010101" charset="-122"/>
              </a:rPr>
              <a:t>个级别</a:t>
            </a:r>
          </a:p>
        </p:txBody>
      </p:sp>
      <p:pic>
        <p:nvPicPr>
          <p:cNvPr id="6" name="图片 5"/>
          <p:cNvPicPr>
            <a:picLocks noChangeAspect="1"/>
          </p:cNvPicPr>
          <p:nvPr/>
        </p:nvPicPr>
        <p:blipFill>
          <a:blip r:embed="rId3" cstate="email"/>
          <a:stretch>
            <a:fillRect/>
          </a:stretch>
        </p:blipFill>
        <p:spPr>
          <a:xfrm>
            <a:off x="285720" y="1928802"/>
            <a:ext cx="3943162" cy="4713924"/>
          </a:xfrm>
          <a:prstGeom prst="rect">
            <a:avLst/>
          </a:prstGeom>
          <a:ln w="19050">
            <a:solidFill>
              <a:schemeClr val="tx1"/>
            </a:solidFill>
          </a:ln>
        </p:spPr>
      </p:pic>
      <p:grpSp>
        <p:nvGrpSpPr>
          <p:cNvPr id="7" name="组合 6"/>
          <p:cNvGrpSpPr/>
          <p:nvPr/>
        </p:nvGrpSpPr>
        <p:grpSpPr>
          <a:xfrm rot="19769847">
            <a:off x="2089135" y="3637591"/>
            <a:ext cx="1877437" cy="2040231"/>
            <a:chOff x="8978920" y="2733040"/>
            <a:chExt cx="2293686" cy="1889760"/>
          </a:xfrm>
        </p:grpSpPr>
        <p:sp>
          <p:nvSpPr>
            <p:cNvPr id="8" name="椭圆 7"/>
            <p:cNvSpPr/>
            <p:nvPr/>
          </p:nvSpPr>
          <p:spPr>
            <a:xfrm>
              <a:off x="9184640" y="2733040"/>
              <a:ext cx="1910080" cy="188976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b="1" dirty="0">
                <a:solidFill>
                  <a:srgbClr val="FF0000"/>
                </a:solidFill>
              </a:endParaRPr>
            </a:p>
          </p:txBody>
        </p:sp>
        <p:sp>
          <p:nvSpPr>
            <p:cNvPr id="9" name="矩形 8"/>
            <p:cNvSpPr/>
            <p:nvPr/>
          </p:nvSpPr>
          <p:spPr>
            <a:xfrm>
              <a:off x="8978920" y="3321576"/>
              <a:ext cx="2293686" cy="712693"/>
            </a:xfrm>
            <a:prstGeom prst="rect">
              <a:avLst/>
            </a:prstGeom>
          </p:spPr>
          <p:txBody>
            <a:bodyPr wrap="none">
              <a:spAutoFit/>
            </a:bodyPr>
            <a:lstStyle/>
            <a:p>
              <a:pPr algn="ctr"/>
              <a:r>
                <a:rPr lang="zh-CN" altLang="en-US" sz="4400" b="1" dirty="0">
                  <a:solidFill>
                    <a:srgbClr val="FF0000"/>
                  </a:solidFill>
                </a:rPr>
                <a:t>已过时</a:t>
              </a:r>
            </a:p>
          </p:txBody>
        </p:sp>
      </p:grpSp>
      <p:pic>
        <p:nvPicPr>
          <p:cNvPr id="10" name="图片 9"/>
          <p:cNvPicPr>
            <a:picLocks noChangeAspect="1"/>
          </p:cNvPicPr>
          <p:nvPr/>
        </p:nvPicPr>
        <p:blipFill>
          <a:blip r:embed="rId4" cstate="email"/>
          <a:stretch>
            <a:fillRect/>
          </a:stretch>
        </p:blipFill>
        <p:spPr>
          <a:xfrm>
            <a:off x="4857752" y="1928802"/>
            <a:ext cx="3743325" cy="4714908"/>
          </a:xfrm>
          <a:prstGeom prst="rect">
            <a:avLst/>
          </a:prstGeom>
          <a:ln>
            <a:solidFill>
              <a:schemeClr val="tx1"/>
            </a:solidFill>
          </a:ln>
        </p:spPr>
      </p:pic>
      <p:pic>
        <p:nvPicPr>
          <p:cNvPr id="11" name="图片 10"/>
          <p:cNvPicPr>
            <a:picLocks noChangeAspect="1"/>
          </p:cNvPicPr>
          <p:nvPr/>
        </p:nvPicPr>
        <p:blipFill>
          <a:blip r:embed="rId5" cstate="email"/>
          <a:stretch>
            <a:fillRect/>
          </a:stretch>
        </p:blipFill>
        <p:spPr>
          <a:xfrm>
            <a:off x="4857752" y="928670"/>
            <a:ext cx="3493830" cy="8441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6" presetClass="emph" presetSubtype="0" fill="hold" nodeType="withEffect">
                                  <p:stCondLst>
                                    <p:cond delay="0"/>
                                  </p:stCondLst>
                                  <p:childTnLst>
                                    <p:animScale>
                                      <p:cBhvr>
                                        <p:cTn id="9" dur="500" fill="hold"/>
                                        <p:tgtEl>
                                          <p:spTgt spid="7"/>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0728" y="204893"/>
            <a:ext cx="7504609" cy="597861"/>
          </a:xfrm>
        </p:spPr>
        <p:txBody>
          <a:bodyPr>
            <a:noAutofit/>
          </a:bodyPr>
          <a:lstStyle/>
          <a:p>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rPr>
              <a:t>我国说明书与</a:t>
            </a:r>
            <a:r>
              <a:rPr lang="en-US" altLang="zh-CN" sz="2800" b="1" dirty="0" smtClean="0">
                <a:latin typeface="微软雅黑" panose="020B0503020204020204" pitchFamily="34" charset="-122"/>
                <a:ea typeface="微软雅黑" panose="020B0503020204020204" pitchFamily="34" charset="-122"/>
                <a:cs typeface="微软雅黑" panose="020B0503020204020204" pitchFamily="34" charset="-122"/>
              </a:rPr>
              <a:t>FDA</a:t>
            </a:r>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rPr>
              <a:t>用药妊娠分级比较</a:t>
            </a:r>
            <a:r>
              <a:rPr lang="zh-CN" altLang="en-US" sz="2800" b="1"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存在矛盾</a:t>
            </a:r>
            <a:endParaRPr lang="zh-CN" altLang="en-US" sz="2800" dirty="0"/>
          </a:p>
        </p:txBody>
      </p:sp>
      <p:graphicFrame>
        <p:nvGraphicFramePr>
          <p:cNvPr id="4" name="内容占位符 3"/>
          <p:cNvGraphicFramePr>
            <a:graphicFrameLocks noGrp="1"/>
          </p:cNvGraphicFramePr>
          <p:nvPr>
            <p:ph idx="1"/>
          </p:nvPr>
        </p:nvGraphicFramePr>
        <p:xfrm>
          <a:off x="628650" y="1247775"/>
          <a:ext cx="7886700" cy="4275438"/>
        </p:xfrm>
        <a:graphic>
          <a:graphicData uri="http://schemas.openxmlformats.org/drawingml/2006/table">
            <a:tbl>
              <a:tblPr firstRow="1" bandRow="1">
                <a:tableStyleId>{7DF18680-E054-41AD-8BC1-D1AEF772440D}</a:tableStyleId>
              </a:tblPr>
              <a:tblGrid>
                <a:gridCol w="2014524"/>
                <a:gridCol w="2357454"/>
                <a:gridCol w="1543047"/>
                <a:gridCol w="1971675"/>
              </a:tblGrid>
              <a:tr h="681027">
                <a:tc>
                  <a:txBody>
                    <a:bodyPr/>
                    <a:lstStyle/>
                    <a:p>
                      <a:r>
                        <a:rPr lang="zh-CN" altLang="en-US" dirty="0" smtClean="0">
                          <a:solidFill>
                            <a:schemeClr val="tx1"/>
                          </a:solidFill>
                        </a:rPr>
                        <a:t>药品名称</a:t>
                      </a:r>
                      <a:endParaRPr lang="zh-CN" altLang="en-US" dirty="0">
                        <a:solidFill>
                          <a:schemeClr val="tx1"/>
                        </a:solidFill>
                      </a:endParaRPr>
                    </a:p>
                  </a:txBody>
                  <a:tcPr>
                    <a:solidFill>
                      <a:schemeClr val="accent1">
                        <a:lumMod val="40000"/>
                        <a:lumOff val="60000"/>
                      </a:schemeClr>
                    </a:solidFill>
                  </a:tcPr>
                </a:tc>
                <a:tc>
                  <a:txBody>
                    <a:bodyPr/>
                    <a:lstStyle/>
                    <a:p>
                      <a:r>
                        <a:rPr lang="zh-CN" altLang="en-US" dirty="0" smtClean="0">
                          <a:solidFill>
                            <a:schemeClr val="tx1"/>
                          </a:solidFill>
                        </a:rPr>
                        <a:t>给药途径</a:t>
                      </a:r>
                      <a:endParaRPr lang="zh-CN" altLang="en-US" dirty="0">
                        <a:solidFill>
                          <a:schemeClr val="tx1"/>
                        </a:solidFill>
                      </a:endParaRPr>
                    </a:p>
                  </a:txBody>
                  <a:tcPr>
                    <a:solidFill>
                      <a:schemeClr val="accent1">
                        <a:lumMod val="40000"/>
                        <a:lumOff val="60000"/>
                      </a:schemeClr>
                    </a:solidFill>
                  </a:tcPr>
                </a:tc>
                <a:tc>
                  <a:txBody>
                    <a:bodyPr/>
                    <a:lstStyle/>
                    <a:p>
                      <a:r>
                        <a:rPr lang="en-US" altLang="zh-CN" dirty="0" smtClean="0">
                          <a:solidFill>
                            <a:schemeClr val="tx1"/>
                          </a:solidFill>
                        </a:rPr>
                        <a:t>FDA</a:t>
                      </a:r>
                      <a:r>
                        <a:rPr lang="zh-CN" altLang="en-US" dirty="0" smtClean="0">
                          <a:solidFill>
                            <a:schemeClr val="tx1"/>
                          </a:solidFill>
                        </a:rPr>
                        <a:t>分级</a:t>
                      </a:r>
                      <a:endParaRPr lang="zh-CN" altLang="en-US" dirty="0">
                        <a:solidFill>
                          <a:schemeClr val="tx1"/>
                        </a:solidFill>
                      </a:endParaRPr>
                    </a:p>
                  </a:txBody>
                  <a:tcPr>
                    <a:solidFill>
                      <a:schemeClr val="accent1">
                        <a:lumMod val="40000"/>
                        <a:lumOff val="60000"/>
                      </a:schemeClr>
                    </a:solidFill>
                  </a:tcPr>
                </a:tc>
                <a:tc>
                  <a:txBody>
                    <a:bodyPr/>
                    <a:lstStyle/>
                    <a:p>
                      <a:r>
                        <a:rPr lang="zh-CN" altLang="en-US" dirty="0" smtClean="0">
                          <a:solidFill>
                            <a:schemeClr val="tx1"/>
                          </a:solidFill>
                        </a:rPr>
                        <a:t>说明书</a:t>
                      </a:r>
                      <a:endParaRPr lang="zh-CN" altLang="en-US" dirty="0">
                        <a:solidFill>
                          <a:schemeClr val="tx1"/>
                        </a:solidFill>
                      </a:endParaRPr>
                    </a:p>
                  </a:txBody>
                  <a:tcPr>
                    <a:solidFill>
                      <a:schemeClr val="accent1">
                        <a:lumMod val="40000"/>
                        <a:lumOff val="60000"/>
                      </a:schemeClr>
                    </a:solidFill>
                  </a:tcPr>
                </a:tc>
              </a:tr>
              <a:tr h="881691">
                <a:tc>
                  <a:txBody>
                    <a:bodyPr/>
                    <a:lstStyle/>
                    <a:p>
                      <a:r>
                        <a:rPr lang="zh-CN" altLang="en-US" sz="2000" dirty="0" smtClean="0">
                          <a:latin typeface="微软雅黑" pitchFamily="34" charset="-122"/>
                          <a:ea typeface="微软雅黑" pitchFamily="34" charset="-122"/>
                        </a:rPr>
                        <a:t>硝苯地平缓释片</a:t>
                      </a:r>
                      <a:endParaRPr lang="zh-CN" altLang="en-US" sz="2000" dirty="0">
                        <a:latin typeface="微软雅黑" pitchFamily="34" charset="-122"/>
                        <a:ea typeface="微软雅黑" pitchFamily="34" charset="-122"/>
                      </a:endParaRPr>
                    </a:p>
                  </a:txBody>
                  <a:tcPr/>
                </a:tc>
                <a:tc>
                  <a:txBody>
                    <a:bodyPr/>
                    <a:lstStyle/>
                    <a:p>
                      <a:r>
                        <a:rPr lang="zh-CN" altLang="en-US" sz="2000" dirty="0" smtClean="0">
                          <a:latin typeface="微软雅黑" pitchFamily="34" charset="-122"/>
                          <a:ea typeface="微软雅黑" pitchFamily="34" charset="-122"/>
                        </a:rPr>
                        <a:t>口服</a:t>
                      </a:r>
                      <a:endParaRPr lang="zh-CN" altLang="en-US" sz="2000" dirty="0">
                        <a:latin typeface="微软雅黑" pitchFamily="34" charset="-122"/>
                        <a:ea typeface="微软雅黑" pitchFamily="34" charset="-122"/>
                      </a:endParaRPr>
                    </a:p>
                  </a:txBody>
                  <a:tcPr/>
                </a:tc>
                <a:tc>
                  <a:txBody>
                    <a:bodyPr/>
                    <a:lstStyle/>
                    <a:p>
                      <a:r>
                        <a:rPr lang="en-US" altLang="zh-CN" sz="2000" dirty="0" smtClean="0">
                          <a:latin typeface="微软雅黑" pitchFamily="34" charset="-122"/>
                          <a:ea typeface="微软雅黑" pitchFamily="34" charset="-122"/>
                        </a:rPr>
                        <a:t>C</a:t>
                      </a:r>
                      <a:endParaRPr lang="zh-CN" altLang="en-US" sz="2000" dirty="0">
                        <a:latin typeface="微软雅黑" pitchFamily="34" charset="-122"/>
                        <a:ea typeface="微软雅黑" pitchFamily="34" charset="-122"/>
                      </a:endParaRPr>
                    </a:p>
                  </a:txBody>
                  <a:tcPr/>
                </a:tc>
                <a:tc>
                  <a:txBody>
                    <a:bodyPr/>
                    <a:lstStyle/>
                    <a:p>
                      <a:r>
                        <a:rPr lang="zh-CN" altLang="en-US" sz="2000" dirty="0" smtClean="0">
                          <a:latin typeface="微软雅黑" pitchFamily="34" charset="-122"/>
                          <a:ea typeface="微软雅黑" pitchFamily="34" charset="-122"/>
                        </a:rPr>
                        <a:t>孕妇禁用</a:t>
                      </a:r>
                      <a:endParaRPr lang="zh-CN" altLang="en-US" sz="2000" dirty="0">
                        <a:latin typeface="微软雅黑" pitchFamily="34" charset="-122"/>
                        <a:ea typeface="微软雅黑" pitchFamily="34" charset="-122"/>
                      </a:endParaRPr>
                    </a:p>
                  </a:txBody>
                  <a:tcPr/>
                </a:tc>
              </a:tr>
              <a:tr h="939479">
                <a:tc>
                  <a:txBody>
                    <a:bodyPr/>
                    <a:lstStyle/>
                    <a:p>
                      <a:r>
                        <a:rPr lang="zh-CN" altLang="en-US" sz="2000" dirty="0" smtClean="0">
                          <a:latin typeface="微软雅黑" pitchFamily="34" charset="-122"/>
                          <a:ea typeface="微软雅黑" pitchFamily="34" charset="-122"/>
                        </a:rPr>
                        <a:t>吲哚美辛</a:t>
                      </a:r>
                      <a:endParaRPr lang="zh-CN" altLang="en-US" sz="2000" dirty="0">
                        <a:latin typeface="微软雅黑" pitchFamily="34" charset="-122"/>
                        <a:ea typeface="微软雅黑" pitchFamily="34" charset="-122"/>
                      </a:endParaRPr>
                    </a:p>
                  </a:txBody>
                  <a:tcPr/>
                </a:tc>
                <a:tc>
                  <a:txBody>
                    <a:bodyPr/>
                    <a:lstStyle/>
                    <a:p>
                      <a:r>
                        <a:rPr lang="zh-CN" altLang="en-US" sz="2000" dirty="0" smtClean="0">
                          <a:latin typeface="微软雅黑" pitchFamily="34" charset="-122"/>
                          <a:ea typeface="微软雅黑" pitchFamily="34" charset="-122"/>
                        </a:rPr>
                        <a:t>口服、肠道外给药、眼部给药、直肠给药</a:t>
                      </a:r>
                      <a:endParaRPr lang="zh-CN" altLang="en-US" sz="2000" dirty="0">
                        <a:latin typeface="微软雅黑" pitchFamily="34" charset="-122"/>
                        <a:ea typeface="微软雅黑"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dirty="0" smtClean="0">
                          <a:latin typeface="微软雅黑" pitchFamily="34" charset="-122"/>
                          <a:ea typeface="微软雅黑" pitchFamily="34" charset="-122"/>
                        </a:rPr>
                        <a:t>B;D-</a:t>
                      </a:r>
                      <a:r>
                        <a:rPr lang="zh-CN" altLang="en-US" sz="2000" dirty="0" smtClean="0">
                          <a:latin typeface="微软雅黑" pitchFamily="34" charset="-122"/>
                          <a:ea typeface="微软雅黑" pitchFamily="34" charset="-122"/>
                        </a:rPr>
                        <a:t>如果持续使用</a:t>
                      </a:r>
                      <a:r>
                        <a:rPr lang="en-US" altLang="zh-CN" sz="2000" dirty="0" smtClean="0">
                          <a:latin typeface="微软雅黑" pitchFamily="34" charset="-122"/>
                          <a:ea typeface="微软雅黑" pitchFamily="34" charset="-122"/>
                        </a:rPr>
                        <a:t>48</a:t>
                      </a:r>
                      <a:r>
                        <a:rPr lang="zh-CN" altLang="en-US" sz="2000" dirty="0" smtClean="0">
                          <a:latin typeface="微软雅黑" pitchFamily="34" charset="-122"/>
                          <a:ea typeface="微软雅黑" pitchFamily="34" charset="-122"/>
                        </a:rPr>
                        <a:t>小时或妊娠</a:t>
                      </a:r>
                      <a:r>
                        <a:rPr lang="en-US" altLang="zh-CN" sz="2000" dirty="0" smtClean="0">
                          <a:latin typeface="微软雅黑" pitchFamily="34" charset="-122"/>
                          <a:ea typeface="微软雅黑" pitchFamily="34" charset="-122"/>
                        </a:rPr>
                        <a:t>34</a:t>
                      </a:r>
                      <a:r>
                        <a:rPr lang="zh-CN" altLang="en-US" sz="2000" dirty="0" smtClean="0">
                          <a:latin typeface="微软雅黑" pitchFamily="34" charset="-122"/>
                          <a:ea typeface="微软雅黑" pitchFamily="34" charset="-122"/>
                        </a:rPr>
                        <a:t>周以后用药</a:t>
                      </a:r>
                    </a:p>
                  </a:txBody>
                  <a:tcPr/>
                </a:tc>
                <a:tc>
                  <a:txBody>
                    <a:bodyPr/>
                    <a:lstStyle/>
                    <a:p>
                      <a:r>
                        <a:rPr lang="zh-CN" altLang="en-US" sz="2000" dirty="0" smtClean="0">
                          <a:latin typeface="微软雅黑" pitchFamily="34" charset="-122"/>
                          <a:ea typeface="微软雅黑" pitchFamily="34" charset="-122"/>
                        </a:rPr>
                        <a:t>孕妇、哺乳妇女禁用</a:t>
                      </a:r>
                      <a:endParaRPr lang="zh-CN" altLang="en-US" sz="2000" dirty="0">
                        <a:latin typeface="微软雅黑" pitchFamily="34" charset="-122"/>
                        <a:ea typeface="微软雅黑" pitchFamily="34" charset="-122"/>
                      </a:endParaRPr>
                    </a:p>
                  </a:txBody>
                  <a:tcPr/>
                </a:tc>
              </a:tr>
              <a:tr h="370840">
                <a:tc>
                  <a:txBody>
                    <a:bodyPr/>
                    <a:lstStyle/>
                    <a:p>
                      <a:r>
                        <a:rPr lang="zh-CN" altLang="en-US" sz="2000" dirty="0" smtClean="0">
                          <a:latin typeface="微软雅黑" pitchFamily="34" charset="-122"/>
                          <a:ea typeface="微软雅黑" pitchFamily="34" charset="-122"/>
                        </a:rPr>
                        <a:t>西咪替丁</a:t>
                      </a:r>
                      <a:endParaRPr lang="zh-CN" altLang="en-US" sz="2000" dirty="0">
                        <a:latin typeface="微软雅黑" pitchFamily="34" charset="-122"/>
                        <a:ea typeface="微软雅黑" pitchFamily="34" charset="-122"/>
                      </a:endParaRPr>
                    </a:p>
                  </a:txBody>
                  <a:tcPr/>
                </a:tc>
                <a:tc>
                  <a:txBody>
                    <a:bodyPr/>
                    <a:lstStyle/>
                    <a:p>
                      <a:r>
                        <a:rPr lang="zh-CN" altLang="en-US" sz="2000" dirty="0" smtClean="0">
                          <a:latin typeface="微软雅黑" pitchFamily="34" charset="-122"/>
                          <a:ea typeface="微软雅黑" pitchFamily="34" charset="-122"/>
                        </a:rPr>
                        <a:t>口服、肠道外给药</a:t>
                      </a:r>
                      <a:endParaRPr lang="zh-CN" altLang="en-US" sz="2000" dirty="0">
                        <a:latin typeface="微软雅黑" pitchFamily="34" charset="-122"/>
                        <a:ea typeface="微软雅黑"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CN" sz="2000" dirty="0" smtClean="0">
                          <a:latin typeface="微软雅黑" pitchFamily="34" charset="-122"/>
                          <a:ea typeface="微软雅黑" pitchFamily="34" charset="-122"/>
                        </a:rPr>
                        <a:t>B</a:t>
                      </a:r>
                      <a:endParaRPr lang="zh-CN" altLang="en-US" sz="2000" dirty="0" smtClean="0">
                        <a:latin typeface="微软雅黑" pitchFamily="34" charset="-122"/>
                        <a:ea typeface="微软雅黑" pitchFamily="34" charset="-122"/>
                      </a:endParaRPr>
                    </a:p>
                    <a:p>
                      <a:endParaRPr lang="zh-CN" altLang="en-US" sz="2000" dirty="0">
                        <a:latin typeface="微软雅黑" pitchFamily="34" charset="-122"/>
                        <a:ea typeface="微软雅黑"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latin typeface="微软雅黑" pitchFamily="34" charset="-122"/>
                          <a:ea typeface="微软雅黑" pitchFamily="34" charset="-122"/>
                        </a:rPr>
                        <a:t>孕妇、哺乳妇女禁用</a:t>
                      </a:r>
                    </a:p>
                  </a:txBody>
                  <a:tcPr/>
                </a:tc>
              </a:tr>
              <a:tr h="370840">
                <a:tc>
                  <a:txBody>
                    <a:bodyPr/>
                    <a:lstStyle/>
                    <a:p>
                      <a:r>
                        <a:rPr lang="zh-CN" altLang="en-US" sz="2000" dirty="0" smtClean="0">
                          <a:latin typeface="微软雅黑" pitchFamily="34" charset="-122"/>
                          <a:ea typeface="微软雅黑" pitchFamily="34" charset="-122"/>
                        </a:rPr>
                        <a:t>甲硝唑</a:t>
                      </a:r>
                      <a:endParaRPr lang="zh-CN" altLang="en-US" sz="2000" dirty="0">
                        <a:latin typeface="微软雅黑" pitchFamily="34" charset="-122"/>
                        <a:ea typeface="微软雅黑"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latin typeface="微软雅黑" pitchFamily="34" charset="-122"/>
                          <a:ea typeface="微软雅黑" pitchFamily="34" charset="-122"/>
                        </a:rPr>
                        <a:t>口服、肠道外给药</a:t>
                      </a:r>
                    </a:p>
                    <a:p>
                      <a:endParaRPr lang="zh-CN" altLang="en-US" sz="2000" dirty="0">
                        <a:latin typeface="微软雅黑" pitchFamily="34" charset="-122"/>
                        <a:ea typeface="微软雅黑" pitchFamily="34" charset="-122"/>
                      </a:endParaRPr>
                    </a:p>
                  </a:txBody>
                  <a:tcPr/>
                </a:tc>
                <a:tc>
                  <a:txBody>
                    <a:bodyPr/>
                    <a:lstStyle/>
                    <a:p>
                      <a:r>
                        <a:rPr lang="en-US" altLang="zh-CN" sz="2000" dirty="0" smtClean="0">
                          <a:latin typeface="微软雅黑" pitchFamily="34" charset="-122"/>
                          <a:ea typeface="微软雅黑" pitchFamily="34" charset="-122"/>
                        </a:rPr>
                        <a:t>B</a:t>
                      </a:r>
                      <a:endParaRPr lang="zh-CN" altLang="en-US" sz="2000" dirty="0">
                        <a:latin typeface="微软雅黑" pitchFamily="34" charset="-122"/>
                        <a:ea typeface="微软雅黑" pitchFamily="34" charset="-122"/>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2000" dirty="0" smtClean="0">
                          <a:latin typeface="微软雅黑" pitchFamily="34" charset="-122"/>
                          <a:ea typeface="微软雅黑" pitchFamily="34" charset="-122"/>
                        </a:rPr>
                        <a:t>孕妇、哺乳妇女禁用</a:t>
                      </a:r>
                    </a:p>
                  </a:txBody>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pPr marL="0" indent="0"/>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rPr>
              <a:t>如何把握我国说明书妊娠期“禁用” 的度</a:t>
            </a:r>
          </a:p>
        </p:txBody>
      </p:sp>
      <p:pic>
        <p:nvPicPr>
          <p:cNvPr id="5" name="图片 4"/>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00034" y="1071546"/>
            <a:ext cx="3999805" cy="5489788"/>
          </a:xfrm>
          <a:prstGeom prst="rect">
            <a:avLst/>
          </a:prstGeom>
        </p:spPr>
      </p:pic>
      <p:sp>
        <p:nvSpPr>
          <p:cNvPr id="6" name="矩形: 圆角 3"/>
          <p:cNvSpPr/>
          <p:nvPr/>
        </p:nvSpPr>
        <p:spPr>
          <a:xfrm>
            <a:off x="4572000" y="1142984"/>
            <a:ext cx="4286280" cy="4910045"/>
          </a:xfrm>
          <a:prstGeom prst="roundRect">
            <a:avLst/>
          </a:prstGeom>
          <a:solidFill>
            <a:schemeClr val="bg2">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marL="285750" indent="-285750">
              <a:lnSpc>
                <a:spcPct val="150000"/>
              </a:lnSpc>
              <a:buFont typeface="Wingdings" panose="05000000000000000000" pitchFamily="2" charset="2"/>
              <a:buChar char="l"/>
            </a:pPr>
            <a:r>
              <a:rPr lang="zh-CN" altLang="en-US" sz="2000" dirty="0">
                <a:latin typeface="微软雅黑" panose="020B0503020204020204" pitchFamily="34" charset="-122"/>
                <a:ea typeface="微软雅黑" panose="020B0503020204020204" pitchFamily="34" charset="-122"/>
              </a:rPr>
              <a:t>选用说明书孕期无“禁用”字样的替代药物</a:t>
            </a:r>
            <a:endParaRPr lang="en-US" altLang="zh-CN" sz="20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en-US" sz="2000" dirty="0">
                <a:latin typeface="微软雅黑" panose="020B0503020204020204" pitchFamily="34" charset="-122"/>
                <a:ea typeface="微软雅黑" panose="020B0503020204020204" pitchFamily="34" charset="-122"/>
              </a:rPr>
              <a:t>处方用法有</a:t>
            </a:r>
            <a:r>
              <a:rPr lang="zh-CN" altLang="en-US" sz="2000" b="1" dirty="0">
                <a:solidFill>
                  <a:srgbClr val="FF0000"/>
                </a:solidFill>
                <a:latin typeface="微软雅黑" panose="020B0503020204020204" pitchFamily="34" charset="-122"/>
                <a:ea typeface="微软雅黑" panose="020B0503020204020204" pitchFamily="34" charset="-122"/>
              </a:rPr>
              <a:t>高级别的证据</a:t>
            </a:r>
            <a:r>
              <a:rPr lang="zh-CN" altLang="en-US" sz="2000" dirty="0">
                <a:latin typeface="微软雅黑" panose="020B0503020204020204" pitchFamily="34" charset="-122"/>
                <a:ea typeface="微软雅黑" panose="020B0503020204020204" pitchFamily="34" charset="-122"/>
              </a:rPr>
              <a:t>支持</a:t>
            </a:r>
            <a:endParaRPr lang="en-US" altLang="zh-CN" sz="20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en-US" sz="2000" dirty="0">
                <a:latin typeface="微软雅黑" panose="020B0503020204020204" pitchFamily="34" charset="-122"/>
                <a:ea typeface="微软雅黑" panose="020B0503020204020204" pitchFamily="34" charset="-122"/>
              </a:rPr>
              <a:t>临床常用治疗方案应进行</a:t>
            </a:r>
            <a:r>
              <a:rPr lang="zh-CN" altLang="en-US" sz="2000" b="1" dirty="0">
                <a:solidFill>
                  <a:srgbClr val="FF0000"/>
                </a:solidFill>
                <a:latin typeface="微软雅黑" panose="020B0503020204020204" pitchFamily="34" charset="-122"/>
                <a:ea typeface="微软雅黑" panose="020B0503020204020204" pitchFamily="34" charset="-122"/>
              </a:rPr>
              <a:t>“超说明书用药”备案</a:t>
            </a:r>
            <a:endParaRPr lang="en-US" altLang="zh-CN" sz="2000" b="1" dirty="0">
              <a:solidFill>
                <a:srgbClr val="FF0000"/>
              </a:solidFill>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l"/>
            </a:pPr>
            <a:r>
              <a:rPr lang="zh-CN" altLang="en-US" sz="2000" dirty="0">
                <a:latin typeface="微软雅黑" panose="020B0503020204020204" pitchFamily="34" charset="-122"/>
                <a:ea typeface="微软雅黑" panose="020B0503020204020204" pitchFamily="34" charset="-122"/>
              </a:rPr>
              <a:t>给患者做到</a:t>
            </a:r>
            <a:r>
              <a:rPr lang="zh-CN" altLang="en-US" sz="2000" b="1" dirty="0">
                <a:solidFill>
                  <a:srgbClr val="FF0000"/>
                </a:solidFill>
                <a:latin typeface="微软雅黑" panose="020B0503020204020204" pitchFamily="34" charset="-122"/>
                <a:ea typeface="微软雅黑" panose="020B0503020204020204" pitchFamily="34" charset="-122"/>
              </a:rPr>
              <a:t>知情同意</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pPr marL="0" indent="0"/>
            <a:r>
              <a:rPr lang="en-US" altLang="zh-CN" sz="2800" b="1" dirty="0" smtClean="0">
                <a:latin typeface="微软雅黑" panose="020B0503020204020204" pitchFamily="34" charset="-122"/>
                <a:ea typeface="微软雅黑" panose="020B0503020204020204" pitchFamily="34" charset="-122"/>
                <a:cs typeface="微软雅黑" panose="020B0503020204020204" pitchFamily="34" charset="-122"/>
              </a:rPr>
              <a:t>FDA</a:t>
            </a:r>
            <a:r>
              <a:rPr lang="zh-CN" altLang="en-US" sz="2800" b="1" dirty="0" smtClean="0">
                <a:latin typeface="微软雅黑" panose="020B0503020204020204" pitchFamily="34" charset="-122"/>
                <a:ea typeface="微软雅黑" panose="020B0503020204020204" pitchFamily="34" charset="-122"/>
                <a:cs typeface="微软雅黑" panose="020B0503020204020204" pitchFamily="34" charset="-122"/>
              </a:rPr>
              <a:t>药物说明书的变化</a:t>
            </a:r>
            <a:endParaRPr lang="zh-CN" altLang="en-US" sz="2800" b="1"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5" name="内容占位符 3"/>
          <p:cNvPicPr>
            <a:picLocks noChangeAspect="1"/>
          </p:cNvPicPr>
          <p:nvPr/>
        </p:nvPicPr>
        <p:blipFill>
          <a:blip r:embed="rId3"/>
          <a:stretch>
            <a:fillRect/>
          </a:stretch>
        </p:blipFill>
        <p:spPr>
          <a:xfrm>
            <a:off x="747273" y="988215"/>
            <a:ext cx="3233930" cy="5305708"/>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143372" y="928670"/>
            <a:ext cx="4575232" cy="3715898"/>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4143372" y="4786322"/>
            <a:ext cx="4641140" cy="1028307"/>
          </a:xfrm>
          <a:prstGeom prst="rect">
            <a:avLst/>
          </a:prstGeom>
        </p:spPr>
      </p:pic>
      <p:sp>
        <p:nvSpPr>
          <p:cNvPr id="8" name="文本框 8"/>
          <p:cNvSpPr txBox="1"/>
          <p:nvPr/>
        </p:nvSpPr>
        <p:spPr>
          <a:xfrm>
            <a:off x="837211" y="988215"/>
            <a:ext cx="1692233" cy="369332"/>
          </a:xfrm>
          <a:prstGeom prst="rect">
            <a:avLst/>
          </a:prstGeom>
          <a:noFill/>
          <a:ln w="57150">
            <a:solidFill>
              <a:srgbClr val="C00000"/>
            </a:solidFill>
          </a:ln>
        </p:spPr>
        <p:txBody>
          <a:bodyPr wrap="square" rtlCol="0">
            <a:spAutoFit/>
          </a:bodyPr>
          <a:lstStyle/>
          <a:p>
            <a:endParaRPr lang="zh-CN" altLang="en-US" dirty="0"/>
          </a:p>
        </p:txBody>
      </p:sp>
      <p:sp>
        <p:nvSpPr>
          <p:cNvPr id="9" name="文本框 10"/>
          <p:cNvSpPr txBox="1"/>
          <p:nvPr/>
        </p:nvSpPr>
        <p:spPr>
          <a:xfrm>
            <a:off x="837210" y="2394294"/>
            <a:ext cx="1692233" cy="369332"/>
          </a:xfrm>
          <a:prstGeom prst="rect">
            <a:avLst/>
          </a:prstGeom>
          <a:noFill/>
          <a:ln w="57150">
            <a:solidFill>
              <a:srgbClr val="C00000"/>
            </a:solidFill>
          </a:ln>
        </p:spPr>
        <p:txBody>
          <a:bodyPr wrap="square" rtlCol="0">
            <a:spAutoFit/>
          </a:bodyPr>
          <a:lstStyle/>
          <a:p>
            <a:endParaRPr lang="zh-CN" altLang="en-US" dirty="0"/>
          </a:p>
        </p:txBody>
      </p:sp>
      <p:sp>
        <p:nvSpPr>
          <p:cNvPr id="10" name="文本框 11"/>
          <p:cNvSpPr txBox="1"/>
          <p:nvPr/>
        </p:nvSpPr>
        <p:spPr>
          <a:xfrm>
            <a:off x="837210" y="3262340"/>
            <a:ext cx="1692233" cy="369332"/>
          </a:xfrm>
          <a:prstGeom prst="rect">
            <a:avLst/>
          </a:prstGeom>
          <a:noFill/>
          <a:ln w="57150">
            <a:solidFill>
              <a:srgbClr val="C00000"/>
            </a:solidFill>
          </a:ln>
        </p:spPr>
        <p:txBody>
          <a:bodyPr wrap="square" rtlCol="0">
            <a:spAutoFit/>
          </a:bodyPr>
          <a:lstStyle/>
          <a:p>
            <a:endParaRPr lang="zh-CN" altLang="en-US" dirty="0"/>
          </a:p>
        </p:txBody>
      </p:sp>
      <p:sp>
        <p:nvSpPr>
          <p:cNvPr id="11" name="文本框 12"/>
          <p:cNvSpPr txBox="1"/>
          <p:nvPr/>
        </p:nvSpPr>
        <p:spPr>
          <a:xfrm>
            <a:off x="4214810" y="1071546"/>
            <a:ext cx="1692233" cy="369332"/>
          </a:xfrm>
          <a:prstGeom prst="rect">
            <a:avLst/>
          </a:prstGeom>
          <a:noFill/>
          <a:ln w="57150">
            <a:solidFill>
              <a:srgbClr val="C00000"/>
            </a:solidFill>
          </a:ln>
        </p:spPr>
        <p:txBody>
          <a:bodyPr wrap="square" rtlCol="0">
            <a:spAutoFit/>
          </a:bodyPr>
          <a:lstStyle/>
          <a:p>
            <a:endParaRPr lang="zh-CN" altLang="en-US" dirty="0"/>
          </a:p>
        </p:txBody>
      </p:sp>
      <p:sp>
        <p:nvSpPr>
          <p:cNvPr id="12" name="文本框 13"/>
          <p:cNvSpPr txBox="1"/>
          <p:nvPr/>
        </p:nvSpPr>
        <p:spPr>
          <a:xfrm>
            <a:off x="4214810" y="4786322"/>
            <a:ext cx="1692233" cy="369332"/>
          </a:xfrm>
          <a:prstGeom prst="rect">
            <a:avLst/>
          </a:prstGeom>
          <a:noFill/>
          <a:ln w="57150">
            <a:solidFill>
              <a:srgbClr val="C00000"/>
            </a:solidFill>
          </a:ln>
        </p:spPr>
        <p:txBody>
          <a:bodyPr wrap="square" rtlCol="0">
            <a:spAutoFit/>
          </a:bodyPr>
          <a:lstStyle/>
          <a:p>
            <a:endParaRPr lang="zh-CN"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pPr marL="228600" indent="-228600" fontAlgn="auto">
              <a:lnSpc>
                <a:spcPct val="120000"/>
              </a:lnSpc>
              <a:spcBef>
                <a:spcPts val="1000"/>
              </a:spcBef>
              <a:spcAft>
                <a:spcPts val="0"/>
              </a:spcAft>
              <a:defRPr/>
            </a:pPr>
            <a:r>
              <a:rPr lang="zh-CN" altLang="en-US" sz="2800" dirty="0" smtClean="0">
                <a:latin typeface="华文琥珀" panose="02010800040101010101" pitchFamily="2" charset="-122"/>
                <a:ea typeface="华文琥珀" panose="02010800040101010101" pitchFamily="2" charset="-122"/>
              </a:rPr>
              <a:t>美国</a:t>
            </a:r>
            <a:r>
              <a:rPr lang="en-US" altLang="zh-CN" sz="2800" dirty="0" smtClean="0">
                <a:latin typeface="华文琥珀" panose="02010800040101010101" pitchFamily="2" charset="-122"/>
                <a:ea typeface="华文琥珀" panose="02010800040101010101" pitchFamily="2" charset="-122"/>
              </a:rPr>
              <a:t>FDA</a:t>
            </a:r>
            <a:r>
              <a:rPr lang="zh-CN" altLang="en-US" sz="2800" dirty="0" smtClean="0">
                <a:latin typeface="华文琥珀" panose="02010800040101010101" pitchFamily="2" charset="-122"/>
                <a:ea typeface="华文琥珀" panose="02010800040101010101" pitchFamily="2" charset="-122"/>
              </a:rPr>
              <a:t>新孕妇用药规则</a:t>
            </a:r>
          </a:p>
        </p:txBody>
      </p:sp>
      <p:sp>
        <p:nvSpPr>
          <p:cNvPr id="5" name="TextBox 4"/>
          <p:cNvSpPr txBox="1"/>
          <p:nvPr/>
        </p:nvSpPr>
        <p:spPr>
          <a:xfrm>
            <a:off x="607191" y="1000108"/>
            <a:ext cx="4554173" cy="553998"/>
          </a:xfrm>
          <a:prstGeom prst="rect">
            <a:avLst/>
          </a:prstGeom>
          <a:noFill/>
        </p:spPr>
        <p:txBody>
          <a:bodyPr wrap="square" rtlCol="0">
            <a:spAutoFit/>
          </a:bodyPr>
          <a:lstStyle/>
          <a:p>
            <a:pPr>
              <a:lnSpc>
                <a:spcPct val="150000"/>
              </a:lnSpc>
            </a:pPr>
            <a:r>
              <a:rPr lang="zh-CN" altLang="en-US" sz="2000" b="1" dirty="0" smtClean="0">
                <a:solidFill>
                  <a:srgbClr val="FF6699"/>
                </a:solidFill>
                <a:latin typeface="华文琥珀" panose="02010800040101010101" pitchFamily="2" charset="-122"/>
                <a:ea typeface="华文琥珀" panose="02010800040101010101" pitchFamily="2" charset="-122"/>
              </a:rPr>
              <a:t>新规则：药品说明书需提供以下信息</a:t>
            </a:r>
            <a:endParaRPr lang="en-US" altLang="zh-CN" sz="2000" b="1" dirty="0" smtClean="0">
              <a:solidFill>
                <a:srgbClr val="FF6699"/>
              </a:solidFill>
              <a:latin typeface="华文琥珀" panose="02010800040101010101" pitchFamily="2" charset="-122"/>
              <a:ea typeface="华文琥珀" panose="02010800040101010101" pitchFamily="2" charset="-122"/>
            </a:endParaRPr>
          </a:p>
        </p:txBody>
      </p:sp>
      <p:sp>
        <p:nvSpPr>
          <p:cNvPr id="6" name="TextBox 5"/>
          <p:cNvSpPr txBox="1"/>
          <p:nvPr/>
        </p:nvSpPr>
        <p:spPr>
          <a:xfrm>
            <a:off x="571472" y="1571612"/>
            <a:ext cx="2357454" cy="961289"/>
          </a:xfrm>
          <a:prstGeom prst="rect">
            <a:avLst/>
          </a:prstGeom>
          <a:noFill/>
        </p:spPr>
        <p:txBody>
          <a:bodyPr wrap="square" rtlCol="0">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♦妊娠期、哺乳期药物获益及风险信息</a:t>
            </a:r>
            <a:endParaRPr lang="en-US" altLang="zh-CN" sz="2000" dirty="0" smtClean="0">
              <a:latin typeface="微软雅黑" panose="020B0503020204020204" pitchFamily="34" charset="-122"/>
              <a:ea typeface="微软雅黑" panose="020B0503020204020204" pitchFamily="34" charset="-122"/>
            </a:endParaRPr>
          </a:p>
        </p:txBody>
      </p:sp>
      <p:sp>
        <p:nvSpPr>
          <p:cNvPr id="7" name="TextBox 6"/>
          <p:cNvSpPr txBox="1"/>
          <p:nvPr/>
        </p:nvSpPr>
        <p:spPr>
          <a:xfrm>
            <a:off x="3286116" y="1571613"/>
            <a:ext cx="2518190" cy="874407"/>
          </a:xfrm>
          <a:prstGeom prst="rect">
            <a:avLst/>
          </a:prstGeom>
          <a:noFill/>
        </p:spPr>
        <p:txBody>
          <a:bodyPr wrap="square" rtlCol="0">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♦对孕妇、胎儿、婴儿提供更多的有效信息</a:t>
            </a:r>
            <a:endParaRPr lang="en-US" altLang="zh-CN" dirty="0" smtClean="0">
              <a:latin typeface="微软雅黑" panose="020B0503020204020204" pitchFamily="34" charset="-122"/>
              <a:ea typeface="微软雅黑" panose="020B0503020204020204" pitchFamily="34" charset="-122"/>
            </a:endParaRPr>
          </a:p>
        </p:txBody>
      </p:sp>
      <p:sp>
        <p:nvSpPr>
          <p:cNvPr id="8" name="TextBox 7"/>
          <p:cNvSpPr txBox="1"/>
          <p:nvPr/>
        </p:nvSpPr>
        <p:spPr>
          <a:xfrm>
            <a:off x="6143636" y="1500174"/>
            <a:ext cx="2786082" cy="1338828"/>
          </a:xfrm>
          <a:prstGeom prst="rect">
            <a:avLst/>
          </a:prstGeom>
          <a:noFill/>
        </p:spPr>
        <p:txBody>
          <a:bodyPr wrap="square" rtlCol="0">
            <a:spAutoFit/>
          </a:bodyPr>
          <a:lstStyle/>
          <a:p>
            <a:pPr>
              <a:lnSpc>
                <a:spcPct val="150000"/>
              </a:lnSpc>
            </a:pPr>
            <a:r>
              <a:rPr lang="zh-CN" altLang="en-US" dirty="0" smtClean="0">
                <a:latin typeface="微软雅黑" panose="020B0503020204020204" pitchFamily="34" charset="-122"/>
                <a:ea typeface="微软雅黑" panose="020B0503020204020204" pitchFamily="34" charset="-122"/>
              </a:rPr>
              <a:t>♦潜在生育人群（备孕男性与女性）：药物对妊娠测试、避孕及生育影响</a:t>
            </a:r>
            <a:endParaRPr lang="zh-CN" altLang="en-US" dirty="0">
              <a:latin typeface="微软雅黑" panose="020B0503020204020204" pitchFamily="34" charset="-122"/>
              <a:ea typeface="微软雅黑" panose="020B0503020204020204" pitchFamily="34" charset="-122"/>
            </a:endParaRPr>
          </a:p>
        </p:txBody>
      </p:sp>
      <p:pic>
        <p:nvPicPr>
          <p:cNvPr id="9" name="Picture 5"/>
          <p:cNvPicPr>
            <a:picLocks noChangeAspect="1" noChangeArrowheads="1"/>
          </p:cNvPicPr>
          <p:nvPr/>
        </p:nvPicPr>
        <p:blipFill>
          <a:blip r:embed="rId2"/>
          <a:srcRect/>
          <a:stretch>
            <a:fillRect/>
          </a:stretch>
        </p:blipFill>
        <p:spPr bwMode="auto">
          <a:xfrm>
            <a:off x="607191" y="3000372"/>
            <a:ext cx="2196719" cy="2714644"/>
          </a:xfrm>
          <a:prstGeom prst="rect">
            <a:avLst/>
          </a:prstGeom>
          <a:noFill/>
          <a:ln w="9525">
            <a:noFill/>
            <a:miter lim="800000"/>
            <a:headEnd/>
            <a:tailEnd/>
          </a:ln>
          <a:effectLst/>
        </p:spPr>
      </p:pic>
      <p:pic>
        <p:nvPicPr>
          <p:cNvPr id="10" name="Picture 2"/>
          <p:cNvPicPr>
            <a:picLocks noChangeAspect="1" noChangeArrowheads="1"/>
          </p:cNvPicPr>
          <p:nvPr/>
        </p:nvPicPr>
        <p:blipFill>
          <a:blip r:embed="rId3"/>
          <a:srcRect/>
          <a:stretch>
            <a:fillRect/>
          </a:stretch>
        </p:blipFill>
        <p:spPr bwMode="auto">
          <a:xfrm>
            <a:off x="3286116" y="2928934"/>
            <a:ext cx="2357454" cy="2857520"/>
          </a:xfrm>
          <a:prstGeom prst="rect">
            <a:avLst/>
          </a:prstGeom>
          <a:noFill/>
          <a:ln w="9525">
            <a:noFill/>
            <a:miter lim="800000"/>
            <a:headEnd/>
            <a:tailEnd/>
          </a:ln>
          <a:effectLst/>
        </p:spPr>
      </p:pic>
      <p:pic>
        <p:nvPicPr>
          <p:cNvPr id="11" name="Picture 4"/>
          <p:cNvPicPr>
            <a:picLocks noChangeAspect="1" noChangeArrowheads="1"/>
          </p:cNvPicPr>
          <p:nvPr/>
        </p:nvPicPr>
        <p:blipFill>
          <a:blip r:embed="rId4"/>
          <a:srcRect/>
          <a:stretch>
            <a:fillRect/>
          </a:stretch>
        </p:blipFill>
        <p:spPr bwMode="auto">
          <a:xfrm>
            <a:off x="6232933" y="2928934"/>
            <a:ext cx="2411033" cy="27954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dirty="0" smtClean="0">
                <a:latin typeface="华文琥珀" panose="02010800040101010101" pitchFamily="2" charset="-122"/>
                <a:ea typeface="华文琥珀" panose="02010800040101010101" pitchFamily="2" charset="-122"/>
              </a:rPr>
              <a:t>哺乳期安全用药原则</a:t>
            </a:r>
            <a:endParaRPr lang="zh-CN" altLang="en-US" sz="2800" dirty="0">
              <a:latin typeface="华文琥珀" panose="02010800040101010101" pitchFamily="2" charset="-122"/>
              <a:ea typeface="华文琥珀" panose="02010800040101010101" pitchFamily="2" charset="-122"/>
            </a:endParaRPr>
          </a:p>
        </p:txBody>
      </p:sp>
      <p:sp>
        <p:nvSpPr>
          <p:cNvPr id="6" name="TextBox 5"/>
          <p:cNvSpPr txBox="1"/>
          <p:nvPr/>
        </p:nvSpPr>
        <p:spPr>
          <a:xfrm>
            <a:off x="571472" y="1428736"/>
            <a:ext cx="7929618" cy="4616648"/>
          </a:xfrm>
          <a:prstGeom prst="rect">
            <a:avLst/>
          </a:prstGeom>
          <a:noFill/>
        </p:spPr>
        <p:txBody>
          <a:bodyPr wrap="square" rtlCol="0">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评估婴儿信息（是否早产儿，有无过敏史等）、用药风险</a:t>
            </a:r>
            <a:endParaRPr lang="en-US" altLang="zh-CN" sz="2000" b="1" dirty="0" smtClean="0">
              <a:latin typeface="微软雅黑" panose="020B0503020204020204" pitchFamily="34" charset="-122"/>
              <a:ea typeface="微软雅黑" panose="020B0503020204020204" pitchFamily="34" charset="-122"/>
            </a:endParaRPr>
          </a:p>
          <a:p>
            <a:pPr>
              <a:lnSpc>
                <a:spcPct val="150000"/>
              </a:lnSpc>
            </a:pPr>
            <a:r>
              <a:rPr lang="zh-CN" altLang="en-US" sz="2000" b="1" dirty="0" smtClean="0">
                <a:latin typeface="微软雅黑" panose="020B0503020204020204" pitchFamily="34" charset="-122"/>
                <a:ea typeface="微软雅黑" panose="020B0503020204020204" pitchFamily="34" charset="-122"/>
              </a:rPr>
              <a:t>★母亲确实需要服用药物时应权衡利弊服用</a:t>
            </a:r>
            <a:endParaRPr lang="en-US" altLang="zh-CN" sz="2000" b="1" dirty="0" smtClean="0">
              <a:latin typeface="微软雅黑" panose="020B0503020204020204" pitchFamily="34" charset="-122"/>
              <a:ea typeface="微软雅黑" panose="020B0503020204020204" pitchFamily="34" charset="-122"/>
            </a:endParaRPr>
          </a:p>
          <a:p>
            <a:pPr>
              <a:lnSpc>
                <a:spcPct val="150000"/>
              </a:lnSpc>
            </a:pPr>
            <a:r>
              <a:rPr lang="zh-CN" altLang="en-US" sz="2000" b="1" dirty="0" smtClean="0">
                <a:latin typeface="微软雅黑" panose="020B0503020204020204" pitchFamily="34" charset="-122"/>
                <a:ea typeface="微软雅黑" panose="020B0503020204020204" pitchFamily="34" charset="-122"/>
              </a:rPr>
              <a:t>★选用透过乳汁代谢较少、代谢特点比较清楚的药物</a:t>
            </a:r>
            <a:endParaRPr lang="en-US" altLang="zh-CN" sz="2000" b="1" dirty="0" smtClean="0">
              <a:latin typeface="微软雅黑" panose="020B0503020204020204" pitchFamily="34" charset="-122"/>
              <a:ea typeface="微软雅黑" panose="020B0503020204020204" pitchFamily="34" charset="-122"/>
            </a:endParaRPr>
          </a:p>
          <a:p>
            <a:pPr>
              <a:lnSpc>
                <a:spcPct val="150000"/>
              </a:lnSpc>
            </a:pPr>
            <a:r>
              <a:rPr lang="zh-CN" altLang="en-US" sz="2000" b="1" dirty="0" smtClean="0">
                <a:latin typeface="微软雅黑" panose="020B0503020204020204" pitchFamily="34" charset="-122"/>
                <a:ea typeface="微软雅黑" panose="020B0503020204020204" pitchFamily="34" charset="-122"/>
              </a:rPr>
              <a:t>★选用已有依据对婴儿无明显损害药物</a:t>
            </a:r>
            <a:endParaRPr lang="en-US" altLang="zh-CN" sz="2000" b="1" dirty="0" smtClean="0">
              <a:latin typeface="微软雅黑" panose="020B0503020204020204" pitchFamily="34" charset="-122"/>
              <a:ea typeface="微软雅黑" panose="020B0503020204020204" pitchFamily="34" charset="-122"/>
            </a:endParaRPr>
          </a:p>
          <a:p>
            <a:pPr>
              <a:lnSpc>
                <a:spcPct val="150000"/>
              </a:lnSpc>
            </a:pPr>
            <a:r>
              <a:rPr lang="zh-CN" altLang="en-US" sz="2000" b="1" dirty="0" smtClean="0">
                <a:latin typeface="微软雅黑" panose="020B0503020204020204" pitchFamily="34" charset="-122"/>
                <a:ea typeface="微软雅黑" panose="020B0503020204020204" pitchFamily="34" charset="-122"/>
              </a:rPr>
              <a:t>★严格适应症用药，控制用药剂量，限制用药时间</a:t>
            </a:r>
            <a:endParaRPr lang="en-US" altLang="zh-CN" sz="2000" b="1" dirty="0" smtClean="0">
              <a:latin typeface="微软雅黑" panose="020B0503020204020204" pitchFamily="34" charset="-122"/>
              <a:ea typeface="微软雅黑" panose="020B0503020204020204" pitchFamily="34" charset="-122"/>
            </a:endParaRPr>
          </a:p>
          <a:p>
            <a:pPr>
              <a:lnSpc>
                <a:spcPct val="150000"/>
              </a:lnSpc>
            </a:pPr>
            <a:r>
              <a:rPr lang="zh-CN" altLang="en-US" sz="2000" b="1" dirty="0" smtClean="0">
                <a:latin typeface="微软雅黑" panose="020B0503020204020204" pitchFamily="34" charset="-122"/>
                <a:ea typeface="微软雅黑" panose="020B0503020204020204" pitchFamily="34" charset="-122"/>
              </a:rPr>
              <a:t>★提示患者应选择服药前授乳</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或服药较长时间后</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考虑血药浓度↓乳汁中药物回渗血浆</a:t>
            </a:r>
            <a:endParaRPr lang="en-US" altLang="zh-CN" sz="2000" b="1" dirty="0" smtClean="0">
              <a:latin typeface="微软雅黑" panose="020B0503020204020204" pitchFamily="34" charset="-122"/>
              <a:ea typeface="微软雅黑" panose="020B0503020204020204" pitchFamily="34" charset="-122"/>
            </a:endParaRPr>
          </a:p>
          <a:p>
            <a:pPr>
              <a:lnSpc>
                <a:spcPct val="150000"/>
              </a:lnSpc>
            </a:pPr>
            <a:r>
              <a:rPr lang="zh-CN" altLang="en-US" sz="2000" b="1" dirty="0" smtClean="0">
                <a:latin typeface="微软雅黑" panose="020B0503020204020204" pitchFamily="34" charset="-122"/>
                <a:ea typeface="微软雅黑" panose="020B0503020204020204" pitchFamily="34" charset="-122"/>
              </a:rPr>
              <a:t>★告知患者可能发生的任何不良反应，如发生应及时报告，暂停授乳</a:t>
            </a:r>
            <a:endParaRPr lang="en-US" altLang="zh-CN" sz="2000" b="1" dirty="0" smtClean="0">
              <a:latin typeface="微软雅黑" panose="020B0503020204020204" pitchFamily="34" charset="-122"/>
              <a:ea typeface="微软雅黑" panose="020B0503020204020204" pitchFamily="34" charset="-122"/>
            </a:endParaRPr>
          </a:p>
          <a:p>
            <a:pPr>
              <a:lnSpc>
                <a:spcPct val="150000"/>
              </a:lnSpc>
            </a:pPr>
            <a:r>
              <a:rPr lang="zh-CN" altLang="en-US" sz="2000" b="1" dirty="0" smtClean="0">
                <a:latin typeface="微软雅黑" panose="020B0503020204020204" pitchFamily="34" charset="-122"/>
                <a:ea typeface="微软雅黑" panose="020B0503020204020204" pitchFamily="34" charset="-122"/>
              </a:rPr>
              <a:t>★有条件时可通过测定母乳、婴儿血中药物浓度，判断其与母乳中药物相关性</a:t>
            </a:r>
            <a:endParaRPr lang="en-US" altLang="zh-CN" sz="2000" dirty="0" smtClean="0">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2"/>
          <a:srcRect/>
          <a:stretch>
            <a:fillRect/>
          </a:stretch>
        </p:blipFill>
        <p:spPr bwMode="auto">
          <a:xfrm>
            <a:off x="6125777" y="1857365"/>
            <a:ext cx="2107406" cy="1857375"/>
          </a:xfrm>
          <a:prstGeom prst="rect">
            <a:avLst/>
          </a:prstGeom>
          <a:noFill/>
          <a:ln w="9525">
            <a:noFill/>
            <a:miter lim="800000"/>
            <a:headEnd/>
            <a:tailEnd/>
          </a:ln>
          <a:effectLst/>
        </p:spPr>
      </p:pic>
      <p:sp>
        <p:nvSpPr>
          <p:cNvPr id="7" name="矩形 6"/>
          <p:cNvSpPr/>
          <p:nvPr/>
        </p:nvSpPr>
        <p:spPr>
          <a:xfrm>
            <a:off x="6072198" y="1857364"/>
            <a:ext cx="214314" cy="14287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内容占位符 2"/>
          <p:cNvSpPr>
            <a:spLocks noGrp="1"/>
          </p:cNvSpPr>
          <p:nvPr>
            <p:ph idx="1"/>
          </p:nvPr>
        </p:nvSpPr>
        <p:spPr/>
        <p:txBody>
          <a:bodyPr/>
          <a:lstStyle/>
          <a:p>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r>
              <a:rPr lang="zh-CN" altLang="en-US" sz="2800" b="1" dirty="0" smtClean="0">
                <a:latin typeface="微软雅黑" panose="020B0503020204020204" pitchFamily="34" charset="-122"/>
                <a:ea typeface="微软雅黑" panose="020B0503020204020204" pitchFamily="34" charset="-122"/>
              </a:rPr>
              <a:t>妇产科处方审核要点</a:t>
            </a:r>
            <a:endParaRPr lang="zh-CN" altLang="en-US" sz="2800" b="1" dirty="0">
              <a:latin typeface="微软雅黑" panose="020B0503020204020204" pitchFamily="34" charset="-122"/>
              <a:ea typeface="微软雅黑" panose="020B0503020204020204" pitchFamily="34" charset="-122"/>
            </a:endParaRPr>
          </a:p>
        </p:txBody>
      </p:sp>
      <p:sp>
        <p:nvSpPr>
          <p:cNvPr id="4" name="圆角矩形 4"/>
          <p:cNvSpPr/>
          <p:nvPr/>
        </p:nvSpPr>
        <p:spPr>
          <a:xfrm>
            <a:off x="857224" y="1285860"/>
            <a:ext cx="1674922" cy="642942"/>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慎用、禁用</a:t>
            </a:r>
          </a:p>
        </p:txBody>
      </p:sp>
      <p:sp>
        <p:nvSpPr>
          <p:cNvPr id="6" name="圆角矩形 5"/>
          <p:cNvSpPr/>
          <p:nvPr/>
        </p:nvSpPr>
        <p:spPr>
          <a:xfrm>
            <a:off x="3571868" y="1285860"/>
            <a:ext cx="1857388" cy="642942"/>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超说明书使用</a:t>
            </a:r>
          </a:p>
        </p:txBody>
      </p:sp>
      <p:sp>
        <p:nvSpPr>
          <p:cNvPr id="7" name="圆角矩形 6"/>
          <p:cNvSpPr/>
          <p:nvPr/>
        </p:nvSpPr>
        <p:spPr>
          <a:xfrm>
            <a:off x="6572264" y="1285860"/>
            <a:ext cx="1415654" cy="642942"/>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特殊剂型</a:t>
            </a:r>
          </a:p>
        </p:txBody>
      </p:sp>
      <p:grpSp>
        <p:nvGrpSpPr>
          <p:cNvPr id="8" name="组合 19"/>
          <p:cNvGrpSpPr/>
          <p:nvPr/>
        </p:nvGrpSpPr>
        <p:grpSpPr bwMode="auto">
          <a:xfrm>
            <a:off x="670002" y="2126678"/>
            <a:ext cx="2297906" cy="3257550"/>
            <a:chOff x="620160" y="3247401"/>
            <a:chExt cx="2308720" cy="1972607"/>
          </a:xfrm>
        </p:grpSpPr>
        <p:pic>
          <p:nvPicPr>
            <p:cNvPr id="9" name="图片 2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24585" y="3247401"/>
              <a:ext cx="1099870" cy="743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图片 28"/>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20160" y="3899604"/>
              <a:ext cx="2308720" cy="13204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1" name="组合 13"/>
          <p:cNvGrpSpPr/>
          <p:nvPr/>
        </p:nvGrpSpPr>
        <p:grpSpPr bwMode="auto">
          <a:xfrm>
            <a:off x="3423047" y="2211662"/>
            <a:ext cx="2297906" cy="3840163"/>
            <a:chOff x="3048010" y="3247401"/>
            <a:chExt cx="2564618" cy="2805250"/>
          </a:xfrm>
        </p:grpSpPr>
        <p:pic>
          <p:nvPicPr>
            <p:cNvPr id="12" name="图片 2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048010" y="3247401"/>
              <a:ext cx="2564618" cy="2805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文本框 22"/>
            <p:cNvSpPr txBox="1">
              <a:spLocks noChangeArrowheads="1"/>
            </p:cNvSpPr>
            <p:nvPr/>
          </p:nvSpPr>
          <p:spPr bwMode="auto">
            <a:xfrm>
              <a:off x="3545489" y="4650028"/>
              <a:ext cx="1408348" cy="224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spcBef>
                  <a:spcPct val="0"/>
                </a:spcBef>
                <a:buFontTx/>
                <a:buNone/>
              </a:pPr>
              <a:r>
                <a:rPr lang="zh-CN" altLang="en-US" sz="1400">
                  <a:solidFill>
                    <a:srgbClr val="FF0000"/>
                  </a:solidFill>
                  <a:latin typeface="微软雅黑" panose="020B0503020204020204" pitchFamily="34" charset="-122"/>
                  <a:ea typeface="微软雅黑" panose="020B0503020204020204" pitchFamily="34" charset="-122"/>
                </a:rPr>
                <a:t>辅助生殖技术</a:t>
              </a:r>
            </a:p>
          </p:txBody>
        </p:sp>
      </p:grpSp>
      <p:grpSp>
        <p:nvGrpSpPr>
          <p:cNvPr id="14" name="组合 16"/>
          <p:cNvGrpSpPr/>
          <p:nvPr/>
        </p:nvGrpSpPr>
        <p:grpSpPr bwMode="auto">
          <a:xfrm>
            <a:off x="6286512" y="3071810"/>
            <a:ext cx="2337197" cy="1625600"/>
            <a:chOff x="5304852" y="3248517"/>
            <a:chExt cx="3116221" cy="1625855"/>
          </a:xfrm>
        </p:grpSpPr>
        <p:pic>
          <p:nvPicPr>
            <p:cNvPr id="15" name="图片 14"/>
            <p:cNvPicPr>
              <a:picLocks noChangeAspect="1"/>
            </p:cNvPicPr>
            <p:nvPr/>
          </p:nvPicPr>
          <p:blipFill rotWithShape="1">
            <a:blip r:embed="rId6" cstate="print">
              <a:extLst>
                <a:ext uri="{28A0092B-C50C-407E-A947-70E740481C1C}">
                  <a14:useLocalDpi xmlns:a14="http://schemas.microsoft.com/office/drawing/2010/main" xmlns="" val="0"/>
                </a:ext>
              </a:extLst>
            </a:blip>
            <a:srcRect/>
            <a:stretch>
              <a:fillRect/>
            </a:stretch>
          </p:blipFill>
          <p:spPr>
            <a:xfrm>
              <a:off x="5304852" y="3248517"/>
              <a:ext cx="3116221" cy="1625855"/>
            </a:xfrm>
            <a:prstGeom prst="rect">
              <a:avLst/>
            </a:prstGeom>
            <a:ln>
              <a:noFill/>
            </a:ln>
            <a:effectLst>
              <a:softEdge rad="112500"/>
            </a:effectLst>
          </p:spPr>
        </p:pic>
        <p:cxnSp>
          <p:nvCxnSpPr>
            <p:cNvPr id="16" name="直接连接符 15"/>
            <p:cNvCxnSpPr/>
            <p:nvPr/>
          </p:nvCxnSpPr>
          <p:spPr>
            <a:xfrm>
              <a:off x="7170139" y="4385345"/>
              <a:ext cx="80326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17" name="文本框 22"/>
          <p:cNvSpPr txBox="1">
            <a:spLocks noChangeArrowheads="1"/>
          </p:cNvSpPr>
          <p:nvPr/>
        </p:nvSpPr>
        <p:spPr bwMode="auto">
          <a:xfrm>
            <a:off x="6143636" y="2143116"/>
            <a:ext cx="3000364"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spcBef>
                <a:spcPct val="0"/>
              </a:spcBef>
              <a:buFontTx/>
              <a:buNone/>
            </a:pPr>
            <a:r>
              <a:rPr lang="zh-CN" altLang="en-US" sz="2000" dirty="0">
                <a:latin typeface="微软雅黑" panose="020B0503020204020204" pitchFamily="34" charset="-122"/>
                <a:ea typeface="微软雅黑" panose="020B0503020204020204" pitchFamily="34" charset="-122"/>
              </a:rPr>
              <a:t>各种栓剂、洗液、喷雾，</a:t>
            </a:r>
            <a:endParaRPr lang="en-US" altLang="zh-CN" sz="2000" dirty="0">
              <a:latin typeface="微软雅黑" panose="020B0503020204020204" pitchFamily="34" charset="-122"/>
              <a:ea typeface="微软雅黑" panose="020B0503020204020204" pitchFamily="34" charset="-122"/>
            </a:endParaRPr>
          </a:p>
          <a:p>
            <a:pPr>
              <a:spcBef>
                <a:spcPct val="0"/>
              </a:spcBef>
              <a:buFontTx/>
              <a:buNone/>
            </a:pPr>
            <a:r>
              <a:rPr lang="zh-CN" altLang="en-US" sz="2000" dirty="0">
                <a:latin typeface="微软雅黑" panose="020B0503020204020204" pitchFamily="34" charset="-122"/>
                <a:ea typeface="微软雅黑" panose="020B0503020204020204" pitchFamily="34" charset="-122"/>
              </a:rPr>
              <a:t>以及：</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par>
                                <p:cTn id="13" presetID="16" presetClass="entr" presetSubtype="21"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barn(inVertical)">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r>
              <a:rPr lang="zh-CN" altLang="en-US" sz="2800" b="1" dirty="0" smtClean="0">
                <a:latin typeface="微软雅黑" panose="020B0503020204020204" pitchFamily="34" charset="-122"/>
                <a:ea typeface="微软雅黑" panose="020B0503020204020204" pitchFamily="34" charset="-122"/>
              </a:rPr>
              <a:t>处方常见问题处理难点</a:t>
            </a:r>
            <a:r>
              <a:rPr lang="en-US" altLang="zh-CN" sz="2800" b="1" dirty="0" smtClean="0">
                <a:latin typeface="微软雅黑" panose="020B0503020204020204" pitchFamily="34" charset="-122"/>
                <a:ea typeface="微软雅黑" panose="020B0503020204020204" pitchFamily="34" charset="-122"/>
              </a:rPr>
              <a:t>——</a:t>
            </a:r>
            <a:r>
              <a:rPr lang="zh-CN" altLang="en-US" sz="2800" b="1" dirty="0" smtClean="0">
                <a:latin typeface="微软雅黑" panose="020B0503020204020204" pitchFamily="34" charset="-122"/>
                <a:ea typeface="微软雅黑" panose="020B0503020204020204" pitchFamily="34" charset="-122"/>
              </a:rPr>
              <a:t>孕期特殊生理特点</a:t>
            </a:r>
            <a:endParaRPr lang="zh-CN" altLang="en-US" sz="2800" b="1" dirty="0">
              <a:latin typeface="微软雅黑" panose="020B0503020204020204" pitchFamily="34" charset="-122"/>
              <a:ea typeface="微软雅黑" panose="020B0503020204020204" pitchFamily="34" charset="-122"/>
            </a:endParaRPr>
          </a:p>
        </p:txBody>
      </p:sp>
      <p:sp>
        <p:nvSpPr>
          <p:cNvPr id="5" name="圆角矩形 4"/>
          <p:cNvSpPr/>
          <p:nvPr/>
        </p:nvSpPr>
        <p:spPr>
          <a:xfrm>
            <a:off x="1111129" y="1350637"/>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微软雅黑" panose="020B0503020204020204" pitchFamily="34" charset="-122"/>
                <a:ea typeface="微软雅黑" panose="020B0503020204020204" pitchFamily="34" charset="-122"/>
              </a:rPr>
              <a:t>孕期</a:t>
            </a:r>
          </a:p>
        </p:txBody>
      </p:sp>
      <p:pic>
        <p:nvPicPr>
          <p:cNvPr id="6" name="图片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7157" y="2156428"/>
            <a:ext cx="2850397" cy="2915646"/>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714348" y="3500438"/>
            <a:ext cx="1240326" cy="1595939"/>
          </a:xfrm>
          <a:prstGeom prst="rect">
            <a:avLst/>
          </a:prstGeom>
          <a:ln>
            <a:noFill/>
          </a:ln>
          <a:effectLst>
            <a:softEdge rad="112500"/>
          </a:effectLst>
        </p:spPr>
      </p:pic>
      <p:grpSp>
        <p:nvGrpSpPr>
          <p:cNvPr id="8" name="组合 7"/>
          <p:cNvGrpSpPr/>
          <p:nvPr/>
        </p:nvGrpSpPr>
        <p:grpSpPr>
          <a:xfrm>
            <a:off x="1142976" y="5214950"/>
            <a:ext cx="1643074" cy="453082"/>
            <a:chOff x="3571354" y="2909870"/>
            <a:chExt cx="1485516" cy="453082"/>
          </a:xfrm>
        </p:grpSpPr>
        <p:sp>
          <p:nvSpPr>
            <p:cNvPr id="9" name="矩形 8"/>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文本框 8"/>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dirty="0"/>
                <a:t>特殊生理特点</a:t>
              </a:r>
              <a:endParaRPr lang="zh-CN" altLang="en-US" sz="1600" kern="1200" dirty="0"/>
            </a:p>
          </p:txBody>
        </p:sp>
      </p:grpSp>
      <p:sp>
        <p:nvSpPr>
          <p:cNvPr id="11" name="文本框 11"/>
          <p:cNvSpPr txBox="1"/>
          <p:nvPr/>
        </p:nvSpPr>
        <p:spPr>
          <a:xfrm>
            <a:off x="3058055" y="1428736"/>
            <a:ext cx="6085945" cy="4708981"/>
          </a:xfrm>
          <a:prstGeom prst="rect">
            <a:avLst/>
          </a:prstGeom>
          <a:noFill/>
        </p:spPr>
        <p:txBody>
          <a:bodyPr wrap="square" rtlCol="0">
            <a:spAutoFit/>
          </a:bodyPr>
          <a:lstStyle/>
          <a:p>
            <a:pPr>
              <a:lnSpc>
                <a:spcPct val="150000"/>
              </a:lnSpc>
              <a:defRPr/>
            </a:pPr>
            <a:r>
              <a:rPr lang="zh-CN" altLang="en-US" sz="2000" dirty="0" smtClean="0">
                <a:latin typeface="微软雅黑" panose="020B0503020204020204" pitchFamily="34" charset="-122"/>
                <a:ea typeface="微软雅黑" panose="020B0503020204020204" pitchFamily="34" charset="-122"/>
              </a:rPr>
              <a:t>孕妇作为“特殊人群” </a:t>
            </a:r>
            <a:r>
              <a:rPr lang="en-US" altLang="zh-CN" sz="2000" dirty="0" smtClean="0">
                <a:latin typeface="微软雅黑" panose="020B0503020204020204" pitchFamily="34" charset="-122"/>
                <a:ea typeface="微软雅黑" panose="020B0503020204020204" pitchFamily="34" charset="-122"/>
              </a:rPr>
              <a:t>PK/PD</a:t>
            </a:r>
            <a:r>
              <a:rPr lang="zh-CN" altLang="en-US" sz="2000" dirty="0" smtClean="0">
                <a:latin typeface="微软雅黑" panose="020B0503020204020204" pitchFamily="34" charset="-122"/>
                <a:ea typeface="微软雅黑" panose="020B0503020204020204" pitchFamily="34" charset="-122"/>
              </a:rPr>
              <a:t>有何特殊？</a:t>
            </a:r>
            <a:endParaRPr lang="en-US" altLang="zh-CN" sz="2000" b="1" dirty="0" smtClean="0">
              <a:latin typeface="微软雅黑" panose="020B0503020204020204" pitchFamily="34" charset="-122"/>
              <a:ea typeface="微软雅黑" panose="020B0503020204020204" pitchFamily="34" charset="-122"/>
            </a:endParaRPr>
          </a:p>
          <a:p>
            <a:pPr>
              <a:lnSpc>
                <a:spcPct val="150000"/>
              </a:lnSpc>
              <a:defRPr/>
            </a:pPr>
            <a:r>
              <a:rPr lang="zh-CN" altLang="en-US" sz="2000" b="1" dirty="0" smtClean="0">
                <a:latin typeface="微软雅黑" panose="020B0503020204020204" pitchFamily="34" charset="-122"/>
                <a:ea typeface="微软雅黑" panose="020B0503020204020204" pitchFamily="34" charset="-122"/>
              </a:rPr>
              <a:t>吸收</a:t>
            </a:r>
            <a:r>
              <a:rPr lang="zh-CN" altLang="en-US" sz="2000" b="1"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血药浓度达峰时间延长，胃酸和蛋白酶分泌减少，</a:t>
            </a:r>
            <a:r>
              <a:rPr lang="zh-CN" altLang="en-US" sz="2000" dirty="0">
                <a:solidFill>
                  <a:srgbClr val="FF0000"/>
                </a:solidFill>
                <a:latin typeface="微软雅黑" panose="020B0503020204020204" pitchFamily="34" charset="-122"/>
                <a:ea typeface="微软雅黑" panose="020B0503020204020204" pitchFamily="34" charset="-122"/>
              </a:rPr>
              <a:t>弱酸性药物吸收率降低</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弱碱性药物吸收率增加</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a:lnSpc>
                <a:spcPct val="150000"/>
              </a:lnSpc>
              <a:spcBef>
                <a:spcPct val="0"/>
              </a:spcBef>
              <a:buFontTx/>
              <a:buNone/>
            </a:pPr>
            <a:r>
              <a:rPr lang="zh-CN" altLang="en-US" sz="2000" b="1" dirty="0">
                <a:latin typeface="微软雅黑" panose="020B0503020204020204" pitchFamily="34" charset="-122"/>
                <a:ea typeface="微软雅黑" panose="020B0503020204020204" pitchFamily="34" charset="-122"/>
              </a:rPr>
              <a:t>分布：</a:t>
            </a:r>
            <a:r>
              <a:rPr lang="zh-CN" altLang="en-US" sz="2000" dirty="0">
                <a:latin typeface="微软雅黑" panose="020B0503020204020204" pitchFamily="34" charset="-122"/>
                <a:ea typeface="微软雅黑" panose="020B0503020204020204" pitchFamily="34" charset="-122"/>
              </a:rPr>
              <a:t>更快被机体代谢、排泄，血容量逐渐增加，使</a:t>
            </a:r>
            <a:r>
              <a:rPr lang="zh-CN" altLang="en-US" sz="2000" dirty="0">
                <a:solidFill>
                  <a:srgbClr val="FF0000"/>
                </a:solidFill>
                <a:latin typeface="微软雅黑" panose="020B0503020204020204" pitchFamily="34" charset="-122"/>
                <a:ea typeface="微软雅黑" panose="020B0503020204020204" pitchFamily="34" charset="-122"/>
              </a:rPr>
              <a:t>药物分布容积增加，血药浓度下降</a:t>
            </a:r>
            <a:r>
              <a:rPr lang="zh-CN" altLang="en-US" sz="2000" dirty="0">
                <a:latin typeface="微软雅黑" panose="020B0503020204020204" pitchFamily="34" charset="-122"/>
                <a:ea typeface="微软雅黑" panose="020B0503020204020204" pitchFamily="34" charset="-122"/>
              </a:rPr>
              <a:t>。血浆蛋白尤其是白蛋白减少，使</a:t>
            </a:r>
            <a:r>
              <a:rPr lang="zh-CN" altLang="en-US" sz="2000" dirty="0">
                <a:solidFill>
                  <a:srgbClr val="FF0000"/>
                </a:solidFill>
                <a:latin typeface="微软雅黑" panose="020B0503020204020204" pitchFamily="34" charset="-122"/>
                <a:ea typeface="微软雅黑" panose="020B0503020204020204" pitchFamily="34" charset="-122"/>
              </a:rPr>
              <a:t>游离状态的药物增多</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a:lnSpc>
                <a:spcPct val="150000"/>
              </a:lnSpc>
              <a:defRPr/>
            </a:pPr>
            <a:r>
              <a:rPr lang="zh-CN" altLang="en-US" sz="2000" b="1" dirty="0">
                <a:latin typeface="微软雅黑" panose="020B0503020204020204" pitchFamily="34" charset="-122"/>
                <a:ea typeface="微软雅黑" panose="020B0503020204020204" pitchFamily="34" charset="-122"/>
              </a:rPr>
              <a:t>代谢</a:t>
            </a:r>
            <a:r>
              <a:rPr lang="en-US" altLang="zh-CN" sz="2000" b="1" dirty="0">
                <a:latin typeface="微软雅黑" panose="020B0503020204020204" pitchFamily="34" charset="-122"/>
                <a:ea typeface="微软雅黑" panose="020B0503020204020204" pitchFamily="34" charset="-122"/>
              </a:rPr>
              <a:t>&amp;</a:t>
            </a:r>
            <a:r>
              <a:rPr lang="zh-CN" altLang="en-US" sz="2000" b="1" dirty="0">
                <a:latin typeface="微软雅黑" panose="020B0503020204020204" pitchFamily="34" charset="-122"/>
                <a:ea typeface="微软雅黑" panose="020B0503020204020204" pitchFamily="34" charset="-122"/>
              </a:rPr>
              <a:t>排泄：</a:t>
            </a:r>
            <a:r>
              <a:rPr lang="en-US" altLang="zh-CN" sz="2000" dirty="0">
                <a:latin typeface="微软雅黑" panose="020B0503020204020204" pitchFamily="34" charset="-122"/>
                <a:ea typeface="微软雅黑" panose="020B0503020204020204" pitchFamily="34" charset="-122"/>
              </a:rPr>
              <a:t>GFR</a:t>
            </a:r>
            <a:r>
              <a:rPr lang="zh-CN" altLang="en-US" sz="2000" dirty="0">
                <a:latin typeface="微软雅黑" panose="020B0503020204020204" pitchFamily="34" charset="-122"/>
                <a:ea typeface="微软雅黑" panose="020B0503020204020204" pitchFamily="34" charset="-122"/>
              </a:rPr>
              <a:t>增加，肾小管重吸收能力不增加约</a:t>
            </a:r>
            <a:r>
              <a:rPr lang="en-US" altLang="zh-CN" sz="2000" dirty="0">
                <a:latin typeface="微软雅黑" panose="020B0503020204020204" pitchFamily="34" charset="-122"/>
                <a:ea typeface="微软雅黑" panose="020B0503020204020204" pitchFamily="34" charset="-122"/>
              </a:rPr>
              <a:t>15%</a:t>
            </a:r>
            <a:r>
              <a:rPr lang="zh-CN" altLang="en-US" sz="2000" dirty="0">
                <a:latin typeface="微软雅黑" panose="020B0503020204020204" pitchFamily="34" charset="-122"/>
                <a:ea typeface="微软雅黑" panose="020B0503020204020204" pitchFamily="34" charset="-122"/>
              </a:rPr>
              <a:t>孕妇饭后出现妊娠期生理性糖尿，与非孕时相比，</a:t>
            </a:r>
            <a:r>
              <a:rPr lang="zh-CN" altLang="en-US" sz="2000" u="sng" dirty="0">
                <a:latin typeface="微软雅黑" panose="020B0503020204020204" pitchFamily="34" charset="-122"/>
                <a:ea typeface="微软雅黑" panose="020B0503020204020204" pitchFamily="34" charset="-122"/>
              </a:rPr>
              <a:t>肾血浆流量增加</a:t>
            </a:r>
            <a:r>
              <a:rPr lang="en-US" altLang="zh-CN" sz="2000" u="sng" dirty="0">
                <a:latin typeface="微软雅黑" panose="020B0503020204020204" pitchFamily="34" charset="-122"/>
                <a:ea typeface="微软雅黑" panose="020B0503020204020204" pitchFamily="34" charset="-122"/>
              </a:rPr>
              <a:t>35%</a:t>
            </a:r>
            <a:r>
              <a:rPr lang="zh-CN" altLang="en-US" sz="2000" u="sng" dirty="0">
                <a:latin typeface="微软雅黑" panose="020B0503020204020204" pitchFamily="34" charset="-122"/>
                <a:ea typeface="微软雅黑" panose="020B0503020204020204" pitchFamily="34" charset="-122"/>
              </a:rPr>
              <a:t>，肾小球滤过率增加</a:t>
            </a:r>
            <a:r>
              <a:rPr lang="en-US" altLang="zh-CN" sz="2000" u="sng" dirty="0">
                <a:latin typeface="微软雅黑" panose="020B0503020204020204" pitchFamily="34" charset="-122"/>
                <a:ea typeface="微软雅黑" panose="020B0503020204020204" pitchFamily="34" charset="-122"/>
              </a:rPr>
              <a:t>50%</a:t>
            </a:r>
            <a:r>
              <a:rPr lang="zh-CN" altLang="en-US" sz="2000" dirty="0">
                <a:latin typeface="微软雅黑" panose="020B0503020204020204" pitchFamily="34" charset="-122"/>
                <a:ea typeface="微软雅黑" panose="020B0503020204020204" pitchFamily="34" charset="-122"/>
              </a:rPr>
              <a:t>，加速了药物经肾脏的排泄，使</a:t>
            </a:r>
            <a:r>
              <a:rPr lang="zh-CN" altLang="en-US" sz="2000" dirty="0">
                <a:solidFill>
                  <a:srgbClr val="FF0000"/>
                </a:solidFill>
                <a:latin typeface="微软雅黑" panose="020B0503020204020204" pitchFamily="34" charset="-122"/>
                <a:ea typeface="微软雅黑" panose="020B0503020204020204" pitchFamily="34" charset="-122"/>
              </a:rPr>
              <a:t>药物半衰期缩短</a:t>
            </a:r>
            <a:r>
              <a:rPr lang="zh-CN" altLang="en-US" sz="2000" dirty="0" smtClean="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r>
              <a:rPr lang="zh-CN" altLang="en-US" sz="2800" b="1" dirty="0" smtClean="0">
                <a:latin typeface="微软雅黑" panose="020B0503020204020204" pitchFamily="34" charset="-122"/>
                <a:ea typeface="微软雅黑" panose="020B0503020204020204" pitchFamily="34" charset="-122"/>
              </a:rPr>
              <a:t>处方常见问题难点及处理</a:t>
            </a:r>
            <a:endParaRPr lang="zh-CN" altLang="en-US" sz="2800" b="1" dirty="0">
              <a:latin typeface="微软雅黑" panose="020B0503020204020204" pitchFamily="34" charset="-122"/>
              <a:ea typeface="微软雅黑" panose="020B0503020204020204" pitchFamily="34" charset="-122"/>
            </a:endParaRPr>
          </a:p>
        </p:txBody>
      </p:sp>
      <p:sp>
        <p:nvSpPr>
          <p:cNvPr id="5" name="圆角矩形 4"/>
          <p:cNvSpPr/>
          <p:nvPr/>
        </p:nvSpPr>
        <p:spPr>
          <a:xfrm>
            <a:off x="1111128" y="1350638"/>
            <a:ext cx="1415654"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latin typeface="+mn-ea"/>
              </a:rPr>
              <a:t>备孕期</a:t>
            </a:r>
            <a:endParaRPr lang="zh-CN" altLang="en-US" sz="2000" b="1" dirty="0">
              <a:solidFill>
                <a:schemeClr val="dk1"/>
              </a:solidFill>
              <a:latin typeface="+mn-ea"/>
            </a:endParaRPr>
          </a:p>
        </p:txBody>
      </p:sp>
      <p:sp>
        <p:nvSpPr>
          <p:cNvPr id="6" name="圆角矩形 5"/>
          <p:cNvSpPr/>
          <p:nvPr/>
        </p:nvSpPr>
        <p:spPr>
          <a:xfrm>
            <a:off x="3842147" y="1359316"/>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sp>
        <p:nvSpPr>
          <p:cNvPr id="7" name="圆角矩形 6"/>
          <p:cNvSpPr/>
          <p:nvPr/>
        </p:nvSpPr>
        <p:spPr>
          <a:xfrm>
            <a:off x="6386511" y="1350639"/>
            <a:ext cx="1560935" cy="719137"/>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smtClean="0">
                <a:solidFill>
                  <a:schemeClr val="dk1"/>
                </a:solidFill>
                <a:latin typeface="+mn-ea"/>
              </a:rPr>
              <a:t>产后（哺乳期）</a:t>
            </a:r>
            <a:endParaRPr lang="zh-CN" altLang="en-US" sz="2000" b="1" dirty="0">
              <a:solidFill>
                <a:schemeClr val="dk1"/>
              </a:solidFill>
              <a:latin typeface="+mn-ea"/>
            </a:endParaRPr>
          </a:p>
        </p:txBody>
      </p:sp>
      <p:pic>
        <p:nvPicPr>
          <p:cNvPr id="8" name="图片 7"/>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642910" y="2285992"/>
            <a:ext cx="2136623" cy="2480246"/>
          </a:xfrm>
          <a:prstGeom prst="rect">
            <a:avLst/>
          </a:prstGeom>
        </p:spPr>
      </p:pic>
      <p:pic>
        <p:nvPicPr>
          <p:cNvPr id="9" name="图片 8"/>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428992" y="2357430"/>
            <a:ext cx="2767889" cy="2290846"/>
          </a:xfrm>
          <a:prstGeom prst="rect">
            <a:avLst/>
          </a:prstGeom>
        </p:spPr>
      </p:pic>
      <p:pic>
        <p:nvPicPr>
          <p:cNvPr id="10" name="图片 9"/>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714744" y="3286124"/>
            <a:ext cx="1240326" cy="1595939"/>
          </a:xfrm>
          <a:prstGeom prst="rect">
            <a:avLst/>
          </a:prstGeom>
          <a:ln>
            <a:noFill/>
          </a:ln>
          <a:effectLst>
            <a:softEdge rad="112500"/>
          </a:effectLst>
        </p:spPr>
      </p:pic>
      <p:pic>
        <p:nvPicPr>
          <p:cNvPr id="11" name="图片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357950" y="2285992"/>
            <a:ext cx="2208713" cy="2404870"/>
          </a:xfrm>
          <a:prstGeom prst="rect">
            <a:avLst/>
          </a:prstGeom>
        </p:spPr>
      </p:pic>
      <p:grpSp>
        <p:nvGrpSpPr>
          <p:cNvPr id="12" name="组合 14"/>
          <p:cNvGrpSpPr/>
          <p:nvPr/>
        </p:nvGrpSpPr>
        <p:grpSpPr>
          <a:xfrm>
            <a:off x="428596" y="4857760"/>
            <a:ext cx="1285884" cy="453082"/>
            <a:chOff x="3571354" y="2909870"/>
            <a:chExt cx="1485516" cy="453082"/>
          </a:xfrm>
        </p:grpSpPr>
        <p:sp>
          <p:nvSpPr>
            <p:cNvPr id="13" name="矩形 12"/>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文本框 16"/>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dirty="0"/>
                <a:t>辅助生殖用药</a:t>
              </a:r>
              <a:endParaRPr lang="zh-CN" altLang="en-US" sz="1600" kern="1200" dirty="0"/>
            </a:p>
          </p:txBody>
        </p:sp>
      </p:grpSp>
      <p:grpSp>
        <p:nvGrpSpPr>
          <p:cNvPr id="15" name="组合 17"/>
          <p:cNvGrpSpPr/>
          <p:nvPr/>
        </p:nvGrpSpPr>
        <p:grpSpPr>
          <a:xfrm>
            <a:off x="1857356" y="4857760"/>
            <a:ext cx="1357322" cy="453082"/>
            <a:chOff x="3571354" y="2909870"/>
            <a:chExt cx="1485516" cy="453082"/>
          </a:xfrm>
        </p:grpSpPr>
        <p:sp>
          <p:nvSpPr>
            <p:cNvPr id="16" name="矩形 15"/>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文本框 19"/>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雌孕激素使用</a:t>
              </a:r>
            </a:p>
          </p:txBody>
        </p:sp>
      </p:grpSp>
      <p:sp>
        <p:nvSpPr>
          <p:cNvPr id="18" name="文本框 22"/>
          <p:cNvSpPr txBox="1"/>
          <p:nvPr/>
        </p:nvSpPr>
        <p:spPr>
          <a:xfrm>
            <a:off x="428596" y="5429264"/>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月经</a:t>
            </a:r>
            <a:r>
              <a:rPr lang="zh-CN" altLang="en-US" sz="1600" dirty="0"/>
              <a:t>不调</a:t>
            </a:r>
            <a:endParaRPr lang="zh-CN" altLang="en-US" sz="1600" kern="1200" dirty="0"/>
          </a:p>
        </p:txBody>
      </p:sp>
      <p:sp>
        <p:nvSpPr>
          <p:cNvPr id="19" name="文本框 22"/>
          <p:cNvSpPr txBox="1"/>
          <p:nvPr/>
        </p:nvSpPr>
        <p:spPr>
          <a:xfrm>
            <a:off x="428596" y="5357826"/>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月经</a:t>
            </a:r>
            <a:r>
              <a:rPr lang="zh-CN" altLang="en-US" sz="1600" dirty="0"/>
              <a:t>不调</a:t>
            </a:r>
            <a:endParaRPr lang="zh-CN" altLang="en-US" sz="1600" kern="1200" dirty="0"/>
          </a:p>
        </p:txBody>
      </p:sp>
      <p:grpSp>
        <p:nvGrpSpPr>
          <p:cNvPr id="20" name="组合 20"/>
          <p:cNvGrpSpPr/>
          <p:nvPr/>
        </p:nvGrpSpPr>
        <p:grpSpPr>
          <a:xfrm>
            <a:off x="500034" y="5500702"/>
            <a:ext cx="1114137" cy="453082"/>
            <a:chOff x="3571354" y="2909870"/>
            <a:chExt cx="1485516" cy="453082"/>
          </a:xfrm>
        </p:grpSpPr>
        <p:sp>
          <p:nvSpPr>
            <p:cNvPr id="21" name="矩形 20"/>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文本框 22"/>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月经</a:t>
              </a:r>
              <a:r>
                <a:rPr lang="zh-CN" altLang="en-US" sz="1600" dirty="0"/>
                <a:t>不调</a:t>
              </a:r>
              <a:endParaRPr lang="zh-CN" altLang="en-US" sz="1600" kern="1200" dirty="0"/>
            </a:p>
          </p:txBody>
        </p:sp>
      </p:grpSp>
      <p:grpSp>
        <p:nvGrpSpPr>
          <p:cNvPr id="23" name="组合 23"/>
          <p:cNvGrpSpPr/>
          <p:nvPr/>
        </p:nvGrpSpPr>
        <p:grpSpPr>
          <a:xfrm>
            <a:off x="1928794" y="5500702"/>
            <a:ext cx="1214446" cy="453082"/>
            <a:chOff x="3571354" y="2909870"/>
            <a:chExt cx="1485516" cy="453082"/>
          </a:xfrm>
        </p:grpSpPr>
        <p:sp>
          <p:nvSpPr>
            <p:cNvPr id="24" name="矩形 23"/>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文本框 25"/>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dirty="0"/>
                <a:t>妇科内分泌用药</a:t>
              </a:r>
              <a:endParaRPr lang="zh-CN" altLang="en-US" sz="1600" kern="1200" dirty="0"/>
            </a:p>
          </p:txBody>
        </p:sp>
      </p:grpSp>
      <p:grpSp>
        <p:nvGrpSpPr>
          <p:cNvPr id="26" name="组合 26"/>
          <p:cNvGrpSpPr/>
          <p:nvPr/>
        </p:nvGrpSpPr>
        <p:grpSpPr>
          <a:xfrm>
            <a:off x="3500430" y="4857760"/>
            <a:ext cx="1357322" cy="453082"/>
            <a:chOff x="3571354" y="2909870"/>
            <a:chExt cx="1485516" cy="453082"/>
          </a:xfrm>
        </p:grpSpPr>
        <p:sp>
          <p:nvSpPr>
            <p:cNvPr id="27" name="矩形 26"/>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文本框 28"/>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dirty="0"/>
                <a:t>特殊生理特点</a:t>
              </a:r>
              <a:endParaRPr lang="zh-CN" altLang="en-US" sz="1600" kern="1200" dirty="0"/>
            </a:p>
          </p:txBody>
        </p:sp>
      </p:grpSp>
      <p:grpSp>
        <p:nvGrpSpPr>
          <p:cNvPr id="29" name="组合 30"/>
          <p:cNvGrpSpPr/>
          <p:nvPr/>
        </p:nvGrpSpPr>
        <p:grpSpPr>
          <a:xfrm>
            <a:off x="4929190" y="4857760"/>
            <a:ext cx="1428760" cy="453082"/>
            <a:chOff x="3571354" y="2909870"/>
            <a:chExt cx="1485516" cy="453082"/>
          </a:xfrm>
        </p:grpSpPr>
        <p:sp>
          <p:nvSpPr>
            <p:cNvPr id="30" name="矩形 29"/>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1" name="文本框 32"/>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grpSp>
      <p:grpSp>
        <p:nvGrpSpPr>
          <p:cNvPr id="32" name="组合 33"/>
          <p:cNvGrpSpPr/>
          <p:nvPr/>
        </p:nvGrpSpPr>
        <p:grpSpPr>
          <a:xfrm>
            <a:off x="3500430" y="5500702"/>
            <a:ext cx="1357322" cy="453082"/>
            <a:chOff x="3571354" y="2909870"/>
            <a:chExt cx="1485516" cy="453082"/>
          </a:xfrm>
        </p:grpSpPr>
        <p:sp>
          <p:nvSpPr>
            <p:cNvPr id="33" name="矩形 32"/>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4" name="文本框 35"/>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微量元素补充</a:t>
              </a:r>
            </a:p>
          </p:txBody>
        </p:sp>
      </p:grpSp>
      <p:grpSp>
        <p:nvGrpSpPr>
          <p:cNvPr id="35" name="组合 36"/>
          <p:cNvGrpSpPr/>
          <p:nvPr/>
        </p:nvGrpSpPr>
        <p:grpSpPr>
          <a:xfrm>
            <a:off x="4929190" y="5500702"/>
            <a:ext cx="1428760" cy="453082"/>
            <a:chOff x="3571354" y="2909870"/>
            <a:chExt cx="1485516" cy="453082"/>
          </a:xfrm>
        </p:grpSpPr>
        <p:sp>
          <p:nvSpPr>
            <p:cNvPr id="36" name="矩形 35"/>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7" name="文本框 38"/>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dirty="0"/>
                <a:t>中成药使用</a:t>
              </a:r>
              <a:endParaRPr lang="zh-CN" altLang="en-US" sz="1600" kern="1200" dirty="0"/>
            </a:p>
          </p:txBody>
        </p:sp>
      </p:grpSp>
      <p:grpSp>
        <p:nvGrpSpPr>
          <p:cNvPr id="38" name="组合 39"/>
          <p:cNvGrpSpPr/>
          <p:nvPr/>
        </p:nvGrpSpPr>
        <p:grpSpPr>
          <a:xfrm>
            <a:off x="3500430" y="6143644"/>
            <a:ext cx="1114137" cy="453082"/>
            <a:chOff x="3571354" y="2909870"/>
            <a:chExt cx="1485516" cy="453082"/>
          </a:xfrm>
        </p:grpSpPr>
        <p:sp>
          <p:nvSpPr>
            <p:cNvPr id="39" name="矩形 38"/>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文本框 41"/>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dirty="0"/>
                <a:t>黄体支持</a:t>
              </a:r>
              <a:endParaRPr lang="zh-CN" altLang="en-US" sz="1600" kern="1200" dirty="0"/>
            </a:p>
          </p:txBody>
        </p:sp>
      </p:grpSp>
      <p:grpSp>
        <p:nvGrpSpPr>
          <p:cNvPr id="42" name="组合 42"/>
          <p:cNvGrpSpPr/>
          <p:nvPr/>
        </p:nvGrpSpPr>
        <p:grpSpPr>
          <a:xfrm>
            <a:off x="4929190" y="6143644"/>
            <a:ext cx="1214446" cy="453082"/>
            <a:chOff x="3571354" y="2909870"/>
            <a:chExt cx="1485516" cy="453082"/>
          </a:xfrm>
        </p:grpSpPr>
        <p:sp>
          <p:nvSpPr>
            <p:cNvPr id="43" name="矩形 42"/>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4" name="文本框 44"/>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感染用药</a:t>
              </a:r>
            </a:p>
          </p:txBody>
        </p:sp>
      </p:grpSp>
      <p:grpSp>
        <p:nvGrpSpPr>
          <p:cNvPr id="45" name="组合 45"/>
          <p:cNvGrpSpPr/>
          <p:nvPr/>
        </p:nvGrpSpPr>
        <p:grpSpPr>
          <a:xfrm>
            <a:off x="6500826" y="4857760"/>
            <a:ext cx="1114137" cy="453082"/>
            <a:chOff x="3571354" y="2909870"/>
            <a:chExt cx="1485516" cy="453082"/>
          </a:xfrm>
        </p:grpSpPr>
        <p:sp>
          <p:nvSpPr>
            <p:cNvPr id="46" name="矩形 45"/>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7" name="文本框 47"/>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dirty="0"/>
                <a:t>哺乳期用药</a:t>
              </a:r>
              <a:endParaRPr lang="zh-CN" altLang="en-US" sz="1600" kern="1200" dirty="0"/>
            </a:p>
          </p:txBody>
        </p:sp>
      </p:grpSp>
      <p:grpSp>
        <p:nvGrpSpPr>
          <p:cNvPr id="48" name="组合 48"/>
          <p:cNvGrpSpPr/>
          <p:nvPr/>
        </p:nvGrpSpPr>
        <p:grpSpPr>
          <a:xfrm>
            <a:off x="7715272" y="4857760"/>
            <a:ext cx="1114137" cy="453082"/>
            <a:chOff x="3571354" y="2909870"/>
            <a:chExt cx="1485516" cy="453082"/>
          </a:xfrm>
        </p:grpSpPr>
        <p:sp>
          <p:nvSpPr>
            <p:cNvPr id="49" name="矩形 48"/>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0" name="文本框 50"/>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人流术后</a:t>
              </a:r>
            </a:p>
          </p:txBody>
        </p:sp>
      </p:grpSp>
      <p:grpSp>
        <p:nvGrpSpPr>
          <p:cNvPr id="51" name="组合 51"/>
          <p:cNvGrpSpPr/>
          <p:nvPr/>
        </p:nvGrpSpPr>
        <p:grpSpPr>
          <a:xfrm>
            <a:off x="6500826" y="5500702"/>
            <a:ext cx="1114137" cy="453082"/>
            <a:chOff x="3571354" y="2909870"/>
            <a:chExt cx="1485516" cy="453082"/>
          </a:xfrm>
        </p:grpSpPr>
        <p:sp>
          <p:nvSpPr>
            <p:cNvPr id="52" name="矩形 51"/>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文本框 53"/>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中成药使用</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r>
              <a:rPr lang="zh-CN" altLang="en-US" sz="2800" b="1" dirty="0" smtClean="0">
                <a:latin typeface="微软雅黑" panose="020B0503020204020204" pitchFamily="34" charset="-122"/>
                <a:ea typeface="微软雅黑" panose="020B0503020204020204" pitchFamily="34" charset="-122"/>
              </a:rPr>
              <a:t>处方常见问题处理难点</a:t>
            </a:r>
            <a:r>
              <a:rPr lang="en-US" altLang="zh-CN" sz="2800" b="1" dirty="0" smtClean="0">
                <a:latin typeface="微软雅黑" panose="020B0503020204020204" pitchFamily="34" charset="-122"/>
                <a:ea typeface="微软雅黑" panose="020B0503020204020204" pitchFamily="34" charset="-122"/>
              </a:rPr>
              <a:t>——</a:t>
            </a:r>
            <a:r>
              <a:rPr lang="zh-CN" altLang="en-US" sz="2800" b="1" dirty="0" smtClean="0">
                <a:latin typeface="微软雅黑" panose="020B0503020204020204" pitchFamily="34" charset="-122"/>
                <a:ea typeface="微软雅黑" panose="020B0503020204020204" pitchFamily="34" charset="-122"/>
              </a:rPr>
              <a:t>妊娠期药物使用情况</a:t>
            </a:r>
            <a:endParaRPr lang="zh-CN" altLang="en-US" sz="2800" b="1" dirty="0">
              <a:latin typeface="微软雅黑" panose="020B0503020204020204" pitchFamily="34" charset="-122"/>
              <a:ea typeface="微软雅黑" panose="020B0503020204020204" pitchFamily="34" charset="-122"/>
            </a:endParaRPr>
          </a:p>
        </p:txBody>
      </p:sp>
      <p:graphicFrame>
        <p:nvGraphicFramePr>
          <p:cNvPr id="5" name="内容占位符 4"/>
          <p:cNvGraphicFramePr/>
          <p:nvPr/>
        </p:nvGraphicFramePr>
        <p:xfrm>
          <a:off x="3000364" y="1323888"/>
          <a:ext cx="2571767" cy="4676880"/>
        </p:xfrm>
        <a:graphic>
          <a:graphicData uri="http://schemas.openxmlformats.org/drawingml/2006/table">
            <a:tbl>
              <a:tblPr>
                <a:tableStyleId>{5C22544A-7EE6-4342-B048-85BDC9FD1C3A}</a:tableStyleId>
              </a:tblPr>
              <a:tblGrid>
                <a:gridCol w="874797"/>
                <a:gridCol w="790063"/>
                <a:gridCol w="906907"/>
              </a:tblGrid>
              <a:tr h="847930">
                <a:tc>
                  <a:txBody>
                    <a:bodyPr/>
                    <a:lstStyle/>
                    <a:p>
                      <a:pPr algn="ctr" rtl="0" fontAlgn="ctr"/>
                      <a:r>
                        <a:rPr lang="zh-CN" altLang="en-US" sz="1600" u="none" strike="noStrike" dirty="0">
                          <a:solidFill>
                            <a:schemeClr val="bg1"/>
                          </a:solidFill>
                          <a:effectLst/>
                        </a:rPr>
                        <a:t>国家</a:t>
                      </a:r>
                      <a:endParaRPr lang="zh-CN" altLang="en-US" sz="1600" b="1" i="0" u="none" strike="noStrike" dirty="0">
                        <a:solidFill>
                          <a:schemeClr val="bg1"/>
                        </a:solidFill>
                        <a:effectLst/>
                        <a:latin typeface="宋体" panose="02010600030101010101" pitchFamily="2" charset="-122"/>
                        <a:ea typeface="宋体" panose="02010600030101010101" pitchFamily="2" charset="-122"/>
                      </a:endParaRPr>
                    </a:p>
                  </a:txBody>
                  <a:tcPr marL="3626" marR="3626" marT="4835" marB="0" anchor="ctr">
                    <a:solidFill>
                      <a:schemeClr val="accent1"/>
                    </a:solidFill>
                  </a:tcPr>
                </a:tc>
                <a:tc>
                  <a:txBody>
                    <a:bodyPr/>
                    <a:lstStyle/>
                    <a:p>
                      <a:pPr algn="ctr" rtl="0" fontAlgn="ctr"/>
                      <a:r>
                        <a:rPr lang="zh-CN" altLang="en-US" sz="1600" u="none" strike="noStrike" dirty="0">
                          <a:solidFill>
                            <a:schemeClr val="bg1"/>
                          </a:solidFill>
                          <a:effectLst/>
                        </a:rPr>
                        <a:t>药品使用率（</a:t>
                      </a:r>
                      <a:r>
                        <a:rPr lang="en-US" altLang="zh-CN" sz="1600" u="none" strike="noStrike" dirty="0">
                          <a:solidFill>
                            <a:schemeClr val="bg1"/>
                          </a:solidFill>
                          <a:effectLst/>
                        </a:rPr>
                        <a:t>%</a:t>
                      </a:r>
                      <a:r>
                        <a:rPr lang="zh-CN" altLang="en-US" sz="1600" u="none" strike="noStrike" dirty="0">
                          <a:solidFill>
                            <a:schemeClr val="bg1"/>
                          </a:solidFill>
                          <a:effectLst/>
                        </a:rPr>
                        <a:t>）</a:t>
                      </a:r>
                      <a:endParaRPr lang="zh-CN" altLang="en-US" sz="1600" b="1" i="0" u="none" strike="noStrike" dirty="0">
                        <a:solidFill>
                          <a:schemeClr val="bg1"/>
                        </a:solidFill>
                        <a:effectLst/>
                        <a:latin typeface="宋体" panose="02010600030101010101" pitchFamily="2" charset="-122"/>
                        <a:ea typeface="宋体" panose="02010600030101010101" pitchFamily="2" charset="-122"/>
                      </a:endParaRPr>
                    </a:p>
                  </a:txBody>
                  <a:tcPr marL="3626" marR="3626" marT="4835" marB="0" anchor="ctr">
                    <a:solidFill>
                      <a:schemeClr val="accent1"/>
                    </a:solidFill>
                  </a:tcPr>
                </a:tc>
                <a:tc>
                  <a:txBody>
                    <a:bodyPr/>
                    <a:lstStyle/>
                    <a:p>
                      <a:pPr algn="ctr" rtl="0" fontAlgn="ctr"/>
                      <a:r>
                        <a:rPr lang="zh-CN" altLang="en-US" sz="1600" u="none" strike="noStrike" dirty="0">
                          <a:solidFill>
                            <a:schemeClr val="bg1"/>
                          </a:solidFill>
                          <a:effectLst/>
                        </a:rPr>
                        <a:t>应用药品品种（种）</a:t>
                      </a:r>
                      <a:endParaRPr lang="zh-CN" altLang="en-US" sz="1600" b="1" i="0" u="none" strike="noStrike" dirty="0">
                        <a:solidFill>
                          <a:schemeClr val="bg1"/>
                        </a:solidFill>
                        <a:effectLst/>
                        <a:latin typeface="宋体" panose="02010600030101010101" pitchFamily="2" charset="-122"/>
                        <a:ea typeface="宋体" panose="02010600030101010101" pitchFamily="2" charset="-122"/>
                      </a:endParaRPr>
                    </a:p>
                  </a:txBody>
                  <a:tcPr marL="3626" marR="3626" marT="4835" marB="0" anchor="ctr">
                    <a:solidFill>
                      <a:schemeClr val="accent1"/>
                    </a:solidFill>
                  </a:tcPr>
                </a:tc>
              </a:tr>
              <a:tr h="319762">
                <a:tc>
                  <a:txBody>
                    <a:bodyPr/>
                    <a:lstStyle/>
                    <a:p>
                      <a:pPr algn="ctr" rtl="0" fontAlgn="ctr"/>
                      <a:r>
                        <a:rPr lang="zh-CN" altLang="en-US" sz="1600" u="none" strike="noStrike">
                          <a:effectLst/>
                        </a:rPr>
                        <a:t>中国</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dirty="0">
                          <a:effectLst/>
                        </a:rPr>
                        <a:t>75.9</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1.4</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r>
              <a:tr h="633306">
                <a:tc>
                  <a:txBody>
                    <a:bodyPr/>
                    <a:lstStyle/>
                    <a:p>
                      <a:pPr algn="ctr" rtl="0" fontAlgn="ctr"/>
                      <a:r>
                        <a:rPr lang="zh-CN" altLang="en-US" sz="1600" u="none" strike="noStrike">
                          <a:effectLst/>
                        </a:rPr>
                        <a:t>埃塞俄比亚 </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71.29</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dirty="0">
                          <a:effectLst/>
                        </a:rPr>
                        <a:t>1.3</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3626" marR="3626" marT="4835" marB="0" anchor="ctr"/>
                </a:tc>
              </a:tr>
              <a:tr h="319762">
                <a:tc>
                  <a:txBody>
                    <a:bodyPr/>
                    <a:lstStyle/>
                    <a:p>
                      <a:pPr algn="ctr" rtl="0" fontAlgn="ctr"/>
                      <a:r>
                        <a:rPr lang="zh-CN" altLang="en-US" sz="1600" u="none" strike="noStrike">
                          <a:effectLst/>
                        </a:rPr>
                        <a:t>意大利 </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48-70</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2.8</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r>
              <a:tr h="319762">
                <a:tc>
                  <a:txBody>
                    <a:bodyPr/>
                    <a:lstStyle/>
                    <a:p>
                      <a:pPr algn="ctr" rtl="0" fontAlgn="ctr"/>
                      <a:r>
                        <a:rPr lang="zh-CN" altLang="en-US" sz="1600" u="none" strike="noStrike">
                          <a:effectLst/>
                        </a:rPr>
                        <a:t>荷兰 </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dirty="0">
                          <a:effectLst/>
                        </a:rPr>
                        <a:t>86</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4.2</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r>
              <a:tr h="633306">
                <a:tc>
                  <a:txBody>
                    <a:bodyPr/>
                    <a:lstStyle/>
                    <a:p>
                      <a:pPr algn="ctr" rtl="0" fontAlgn="ctr"/>
                      <a:r>
                        <a:rPr lang="zh-CN" altLang="en-US" sz="1600" u="none" strike="noStrike">
                          <a:effectLst/>
                        </a:rPr>
                        <a:t>沙特阿拉伯 </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69</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2.87</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r>
              <a:tr h="319762">
                <a:tc>
                  <a:txBody>
                    <a:bodyPr/>
                    <a:lstStyle/>
                    <a:p>
                      <a:pPr algn="ctr" rtl="0" fontAlgn="ctr"/>
                      <a:r>
                        <a:rPr lang="zh-CN" altLang="en-US" sz="1600" u="none" strike="noStrike">
                          <a:effectLst/>
                        </a:rPr>
                        <a:t>美国 </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82</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dirty="0">
                          <a:effectLst/>
                        </a:rPr>
                        <a:t>2.7</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3626" marR="3626" marT="4835" marB="0" anchor="ctr"/>
                </a:tc>
              </a:tr>
              <a:tr h="319762">
                <a:tc>
                  <a:txBody>
                    <a:bodyPr/>
                    <a:lstStyle/>
                    <a:p>
                      <a:pPr algn="ctr" rtl="0" fontAlgn="ctr"/>
                      <a:r>
                        <a:rPr lang="zh-CN" altLang="en-US" sz="1600" u="none" strike="noStrike">
                          <a:effectLst/>
                        </a:rPr>
                        <a:t>澳大利亚 </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96-97</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3.3</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r>
              <a:tr h="319762">
                <a:tc>
                  <a:txBody>
                    <a:bodyPr/>
                    <a:lstStyle/>
                    <a:p>
                      <a:pPr algn="ctr" rtl="0" fontAlgn="ctr"/>
                      <a:r>
                        <a:rPr lang="zh-CN" altLang="en-US" sz="1600" u="none" strike="noStrike">
                          <a:effectLst/>
                        </a:rPr>
                        <a:t>意大利 </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75</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1.3</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r>
              <a:tr h="321883">
                <a:tc>
                  <a:txBody>
                    <a:bodyPr/>
                    <a:lstStyle/>
                    <a:p>
                      <a:pPr algn="ctr" rtl="0" fontAlgn="ctr"/>
                      <a:r>
                        <a:rPr lang="zh-CN" altLang="en-US" sz="1600" u="none" strike="noStrike">
                          <a:effectLst/>
                        </a:rPr>
                        <a:t>丹麦 </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a:effectLst/>
                        </a:rPr>
                        <a:t>44.2</a:t>
                      </a:r>
                      <a:endParaRPr lang="en-US" altLang="zh-CN"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dirty="0">
                          <a:effectLst/>
                        </a:rPr>
                        <a:t>2.6</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3626" marR="3626" marT="4835" marB="0" anchor="ctr"/>
                </a:tc>
              </a:tr>
              <a:tr h="321883">
                <a:tc>
                  <a:txBody>
                    <a:bodyPr/>
                    <a:lstStyle/>
                    <a:p>
                      <a:pPr algn="ctr" rtl="0" fontAlgn="ctr"/>
                      <a:r>
                        <a:rPr lang="zh-CN" altLang="en-US" sz="1600" u="none" strike="noStrike">
                          <a:effectLst/>
                        </a:rPr>
                        <a:t>德国 </a:t>
                      </a:r>
                      <a:endParaRPr lang="zh-CN" altLang="en-US" sz="1600" b="1" i="0" u="none" strike="noStrike">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dirty="0">
                          <a:effectLst/>
                        </a:rPr>
                        <a:t>96.4</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3626" marR="3626" marT="4835" marB="0" anchor="ctr"/>
                </a:tc>
                <a:tc>
                  <a:txBody>
                    <a:bodyPr/>
                    <a:lstStyle/>
                    <a:p>
                      <a:pPr algn="ctr" rtl="0" fontAlgn="ctr"/>
                      <a:r>
                        <a:rPr lang="en-US" altLang="zh-CN" sz="1600" u="none" strike="noStrike" dirty="0">
                          <a:effectLst/>
                        </a:rPr>
                        <a:t>7.8</a:t>
                      </a:r>
                      <a:endParaRPr lang="en-US" altLang="zh-CN" sz="1600" b="1" i="0" u="none" strike="noStrike" dirty="0">
                        <a:solidFill>
                          <a:srgbClr val="000000"/>
                        </a:solidFill>
                        <a:effectLst/>
                        <a:latin typeface="宋体" panose="02010600030101010101" pitchFamily="2" charset="-122"/>
                        <a:ea typeface="宋体" panose="02010600030101010101" pitchFamily="2" charset="-122"/>
                      </a:endParaRPr>
                    </a:p>
                  </a:txBody>
                  <a:tcPr marL="3626" marR="3626" marT="4835" marB="0" anchor="ctr"/>
                </a:tc>
              </a:tr>
            </a:tbl>
          </a:graphicData>
        </a:graphic>
      </p:graphicFrame>
      <p:sp>
        <p:nvSpPr>
          <p:cNvPr id="6" name="圆角矩形 5"/>
          <p:cNvSpPr/>
          <p:nvPr/>
        </p:nvSpPr>
        <p:spPr>
          <a:xfrm>
            <a:off x="1111129" y="1350637"/>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pic>
        <p:nvPicPr>
          <p:cNvPr id="7" name="图片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85721" y="2156428"/>
            <a:ext cx="2989326" cy="2629894"/>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42910" y="3286124"/>
            <a:ext cx="1240326" cy="1595939"/>
          </a:xfrm>
          <a:prstGeom prst="rect">
            <a:avLst/>
          </a:prstGeom>
          <a:ln>
            <a:noFill/>
          </a:ln>
          <a:effectLst>
            <a:softEdge rad="112500"/>
          </a:effectLst>
        </p:spPr>
      </p:pic>
      <p:grpSp>
        <p:nvGrpSpPr>
          <p:cNvPr id="9" name="组合 26"/>
          <p:cNvGrpSpPr/>
          <p:nvPr/>
        </p:nvGrpSpPr>
        <p:grpSpPr>
          <a:xfrm>
            <a:off x="214282" y="4714884"/>
            <a:ext cx="1428792" cy="453082"/>
            <a:chOff x="3571354" y="2909870"/>
            <a:chExt cx="1485516" cy="453082"/>
          </a:xfrm>
        </p:grpSpPr>
        <p:sp>
          <p:nvSpPr>
            <p:cNvPr id="10" name="矩形 9"/>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文本框 28"/>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dirty="0"/>
                <a:t>特殊生理特点</a:t>
              </a:r>
              <a:endParaRPr lang="zh-CN" altLang="en-US" sz="1600" kern="1200" dirty="0"/>
            </a:p>
          </p:txBody>
        </p:sp>
      </p:grpSp>
      <p:grpSp>
        <p:nvGrpSpPr>
          <p:cNvPr id="12" name="组合 30"/>
          <p:cNvGrpSpPr/>
          <p:nvPr/>
        </p:nvGrpSpPr>
        <p:grpSpPr>
          <a:xfrm>
            <a:off x="1785918" y="4714884"/>
            <a:ext cx="1357322" cy="453082"/>
            <a:chOff x="3571354" y="2909870"/>
            <a:chExt cx="1485516" cy="453082"/>
          </a:xfrm>
        </p:grpSpPr>
        <p:sp>
          <p:nvSpPr>
            <p:cNvPr id="13" name="矩形 12"/>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文本框 32"/>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grpSp>
      <p:grpSp>
        <p:nvGrpSpPr>
          <p:cNvPr id="15" name="组合 33"/>
          <p:cNvGrpSpPr/>
          <p:nvPr/>
        </p:nvGrpSpPr>
        <p:grpSpPr>
          <a:xfrm>
            <a:off x="214282" y="5286388"/>
            <a:ext cx="1428760" cy="453082"/>
            <a:chOff x="3571354" y="2909870"/>
            <a:chExt cx="1485516" cy="453082"/>
          </a:xfrm>
        </p:grpSpPr>
        <p:sp>
          <p:nvSpPr>
            <p:cNvPr id="16" name="矩形 15"/>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文本框 35"/>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微量元素补充</a:t>
              </a:r>
            </a:p>
          </p:txBody>
        </p:sp>
      </p:grpSp>
      <p:grpSp>
        <p:nvGrpSpPr>
          <p:cNvPr id="18" name="组合 36"/>
          <p:cNvGrpSpPr/>
          <p:nvPr/>
        </p:nvGrpSpPr>
        <p:grpSpPr>
          <a:xfrm>
            <a:off x="1785918" y="5286388"/>
            <a:ext cx="1357322" cy="453082"/>
            <a:chOff x="3571354" y="2909870"/>
            <a:chExt cx="1485516" cy="453082"/>
          </a:xfrm>
        </p:grpSpPr>
        <p:sp>
          <p:nvSpPr>
            <p:cNvPr id="19" name="矩形 18"/>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文本框 38"/>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dirty="0"/>
                <a:t>中成药使用</a:t>
              </a:r>
              <a:endParaRPr lang="zh-CN" altLang="en-US" sz="1600" kern="1200" dirty="0"/>
            </a:p>
          </p:txBody>
        </p:sp>
      </p:grpSp>
      <p:sp>
        <p:nvSpPr>
          <p:cNvPr id="21" name="文本框 41"/>
          <p:cNvSpPr txBox="1"/>
          <p:nvPr/>
        </p:nvSpPr>
        <p:spPr>
          <a:xfrm>
            <a:off x="773269" y="5764674"/>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dirty="0"/>
              <a:t>黄体支持</a:t>
            </a:r>
            <a:endParaRPr lang="zh-CN" altLang="en-US" sz="1600" kern="1200" dirty="0"/>
          </a:p>
        </p:txBody>
      </p:sp>
      <p:grpSp>
        <p:nvGrpSpPr>
          <p:cNvPr id="22" name="组合 39"/>
          <p:cNvGrpSpPr/>
          <p:nvPr/>
        </p:nvGrpSpPr>
        <p:grpSpPr>
          <a:xfrm>
            <a:off x="214282" y="5857892"/>
            <a:ext cx="1428760" cy="453082"/>
            <a:chOff x="3571354" y="2909870"/>
            <a:chExt cx="1485516" cy="453082"/>
          </a:xfrm>
        </p:grpSpPr>
        <p:sp>
          <p:nvSpPr>
            <p:cNvPr id="23" name="矩形 22"/>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文本框 41"/>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dirty="0"/>
                <a:t>黄体支持</a:t>
              </a:r>
              <a:endParaRPr lang="zh-CN" altLang="en-US" sz="1600" kern="1200" dirty="0"/>
            </a:p>
          </p:txBody>
        </p:sp>
      </p:grpSp>
      <p:grpSp>
        <p:nvGrpSpPr>
          <p:cNvPr id="25" name="组合 42"/>
          <p:cNvGrpSpPr/>
          <p:nvPr/>
        </p:nvGrpSpPr>
        <p:grpSpPr>
          <a:xfrm>
            <a:off x="1785918" y="5857892"/>
            <a:ext cx="1357322" cy="453082"/>
            <a:chOff x="3571354" y="2909870"/>
            <a:chExt cx="1485516" cy="453082"/>
          </a:xfrm>
        </p:grpSpPr>
        <p:sp>
          <p:nvSpPr>
            <p:cNvPr id="26" name="矩形 25"/>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7" name="文本框 44"/>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感染用药</a:t>
              </a:r>
            </a:p>
          </p:txBody>
        </p:sp>
      </p:grpSp>
      <p:sp>
        <p:nvSpPr>
          <p:cNvPr id="28" name="Rectangle 92"/>
          <p:cNvSpPr>
            <a:spLocks noChangeArrowheads="1"/>
          </p:cNvSpPr>
          <p:nvPr/>
        </p:nvSpPr>
        <p:spPr bwMode="auto">
          <a:xfrm>
            <a:off x="5715008" y="4286256"/>
            <a:ext cx="2961545" cy="2092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spcBef>
                <a:spcPct val="0"/>
              </a:spcBef>
              <a:buFontTx/>
              <a:buNone/>
            </a:pPr>
            <a:r>
              <a:rPr lang="en-US" altLang="zh-CN" sz="1000" b="1" dirty="0">
                <a:solidFill>
                  <a:schemeClr val="tx2"/>
                </a:solidFill>
                <a:latin typeface="Verdana" panose="020B0604030504040204" pitchFamily="34" charset="0"/>
                <a:ea typeface="宋体" panose="02010600030101010101" pitchFamily="2" charset="-122"/>
              </a:rPr>
              <a:t>A</a:t>
            </a:r>
            <a:r>
              <a:rPr lang="zh-CN" altLang="en-US" sz="1000" dirty="0">
                <a:solidFill>
                  <a:schemeClr val="tx2"/>
                </a:solidFill>
                <a:latin typeface="Verdana" panose="020B0604030504040204" pitchFamily="34" charset="0"/>
                <a:ea typeface="宋体" panose="02010600030101010101" pitchFamily="2" charset="-122"/>
              </a:rPr>
              <a:t>：</a:t>
            </a:r>
            <a:r>
              <a:rPr lang="en-US" altLang="zh-CN" sz="1000" dirty="0">
                <a:solidFill>
                  <a:schemeClr val="tx2"/>
                </a:solidFill>
                <a:latin typeface="Verdana" panose="020B0604030504040204" pitchFamily="34" charset="0"/>
                <a:ea typeface="宋体" panose="02010600030101010101" pitchFamily="2" charset="-122"/>
              </a:rPr>
              <a:t>Alimentary tract and metabolism</a:t>
            </a:r>
            <a:r>
              <a:rPr lang="zh-CN" altLang="en-US" sz="1000" dirty="0">
                <a:solidFill>
                  <a:schemeClr val="tx2"/>
                </a:solidFill>
                <a:latin typeface="Verdana" panose="020B0604030504040204" pitchFamily="34" charset="0"/>
                <a:ea typeface="宋体" panose="02010600030101010101" pitchFamily="2" charset="-122"/>
              </a:rPr>
              <a:t>；</a:t>
            </a:r>
            <a:r>
              <a:rPr lang="en-US" altLang="zh-CN" sz="1000" b="1" dirty="0">
                <a:solidFill>
                  <a:schemeClr val="tx2"/>
                </a:solidFill>
                <a:latin typeface="Verdana" panose="020B0604030504040204" pitchFamily="34" charset="0"/>
                <a:ea typeface="宋体" panose="02010600030101010101" pitchFamily="2" charset="-122"/>
              </a:rPr>
              <a:t>B</a:t>
            </a:r>
            <a:r>
              <a:rPr lang="zh-CN" altLang="en-US" sz="1000" dirty="0">
                <a:solidFill>
                  <a:schemeClr val="tx2"/>
                </a:solidFill>
                <a:latin typeface="Verdana" panose="020B0604030504040204" pitchFamily="34" charset="0"/>
                <a:ea typeface="宋体" panose="02010600030101010101" pitchFamily="2" charset="-122"/>
              </a:rPr>
              <a:t>：</a:t>
            </a:r>
            <a:r>
              <a:rPr lang="en-US" altLang="zh-CN" sz="1000" dirty="0">
                <a:solidFill>
                  <a:schemeClr val="tx2"/>
                </a:solidFill>
                <a:latin typeface="Verdana" panose="020B0604030504040204" pitchFamily="34" charset="0"/>
                <a:ea typeface="宋体" panose="02010600030101010101" pitchFamily="2" charset="-122"/>
              </a:rPr>
              <a:t>Blood and blood forming organs</a:t>
            </a:r>
            <a:r>
              <a:rPr lang="zh-CN" altLang="en-US" sz="1000" dirty="0">
                <a:solidFill>
                  <a:schemeClr val="tx2"/>
                </a:solidFill>
                <a:latin typeface="Verdana" panose="020B0604030504040204" pitchFamily="34" charset="0"/>
                <a:ea typeface="宋体" panose="02010600030101010101" pitchFamily="2" charset="-122"/>
              </a:rPr>
              <a:t>；</a:t>
            </a:r>
            <a:r>
              <a:rPr lang="en-US" altLang="zh-CN" sz="1000" b="1" dirty="0">
                <a:solidFill>
                  <a:schemeClr val="tx2"/>
                </a:solidFill>
                <a:latin typeface="Verdana" panose="020B0604030504040204" pitchFamily="34" charset="0"/>
                <a:ea typeface="宋体" panose="02010600030101010101" pitchFamily="2" charset="-122"/>
              </a:rPr>
              <a:t>C:</a:t>
            </a:r>
            <a:r>
              <a:rPr lang="en-US" altLang="zh-CN" sz="1000" dirty="0">
                <a:solidFill>
                  <a:schemeClr val="tx2"/>
                </a:solidFill>
                <a:latin typeface="Verdana" panose="020B0604030504040204" pitchFamily="34" charset="0"/>
                <a:ea typeface="宋体" panose="02010600030101010101" pitchFamily="2" charset="-122"/>
              </a:rPr>
              <a:t> Cardiovascular system</a:t>
            </a:r>
            <a:r>
              <a:rPr lang="zh-CN" altLang="en-US" sz="1000" dirty="0">
                <a:solidFill>
                  <a:schemeClr val="tx2"/>
                </a:solidFill>
                <a:latin typeface="Verdana" panose="020B0604030504040204" pitchFamily="34" charset="0"/>
                <a:ea typeface="宋体" panose="02010600030101010101" pitchFamily="2" charset="-122"/>
              </a:rPr>
              <a:t>；</a:t>
            </a:r>
            <a:r>
              <a:rPr lang="en-US" altLang="zh-CN" sz="1000" b="1" dirty="0">
                <a:solidFill>
                  <a:schemeClr val="tx2"/>
                </a:solidFill>
                <a:latin typeface="Verdana" panose="020B0604030504040204" pitchFamily="34" charset="0"/>
                <a:ea typeface="宋体" panose="02010600030101010101" pitchFamily="2" charset="-122"/>
              </a:rPr>
              <a:t>D:</a:t>
            </a:r>
            <a:r>
              <a:rPr lang="en-US" altLang="zh-CN" sz="1000" dirty="0">
                <a:solidFill>
                  <a:schemeClr val="tx2"/>
                </a:solidFill>
                <a:latin typeface="Verdana" panose="020B0604030504040204" pitchFamily="34" charset="0"/>
                <a:ea typeface="宋体" panose="02010600030101010101" pitchFamily="2" charset="-122"/>
              </a:rPr>
              <a:t> </a:t>
            </a:r>
            <a:r>
              <a:rPr lang="en-US" altLang="zh-CN" sz="1000" dirty="0" err="1">
                <a:solidFill>
                  <a:schemeClr val="tx2"/>
                </a:solidFill>
                <a:latin typeface="Verdana" panose="020B0604030504040204" pitchFamily="34" charset="0"/>
                <a:ea typeface="宋体" panose="02010600030101010101" pitchFamily="2" charset="-122"/>
              </a:rPr>
              <a:t>Dermatologicals</a:t>
            </a:r>
            <a:r>
              <a:rPr lang="en-US" altLang="zh-CN" sz="1000" dirty="0">
                <a:solidFill>
                  <a:schemeClr val="tx2"/>
                </a:solidFill>
                <a:latin typeface="Verdana" panose="020B0604030504040204" pitchFamily="34" charset="0"/>
                <a:ea typeface="宋体" panose="02010600030101010101" pitchFamily="2" charset="-122"/>
              </a:rPr>
              <a:t>; </a:t>
            </a:r>
            <a:r>
              <a:rPr lang="en-US" altLang="zh-CN" sz="1000" b="1" dirty="0">
                <a:solidFill>
                  <a:schemeClr val="tx2"/>
                </a:solidFill>
                <a:latin typeface="Verdana" panose="020B0604030504040204" pitchFamily="34" charset="0"/>
                <a:ea typeface="宋体" panose="02010600030101010101" pitchFamily="2" charset="-122"/>
              </a:rPr>
              <a:t>G:</a:t>
            </a:r>
            <a:r>
              <a:rPr lang="en-US" altLang="zh-CN" sz="1000" dirty="0">
                <a:solidFill>
                  <a:schemeClr val="tx2"/>
                </a:solidFill>
                <a:latin typeface="Verdana" panose="020B0604030504040204" pitchFamily="34" charset="0"/>
                <a:ea typeface="宋体" panose="02010600030101010101" pitchFamily="2" charset="-122"/>
              </a:rPr>
              <a:t> Genito-urinary system and sex hormones; </a:t>
            </a:r>
            <a:r>
              <a:rPr lang="en-US" altLang="zh-CN" sz="1000" b="1" dirty="0">
                <a:solidFill>
                  <a:schemeClr val="tx2"/>
                </a:solidFill>
                <a:latin typeface="Verdana" panose="020B0604030504040204" pitchFamily="34" charset="0"/>
                <a:ea typeface="宋体" panose="02010600030101010101" pitchFamily="2" charset="-122"/>
              </a:rPr>
              <a:t>H:</a:t>
            </a:r>
            <a:r>
              <a:rPr lang="en-US" altLang="zh-CN" sz="1000" dirty="0">
                <a:solidFill>
                  <a:schemeClr val="tx2"/>
                </a:solidFill>
                <a:latin typeface="Verdana" panose="020B0604030504040204" pitchFamily="34" charset="0"/>
                <a:ea typeface="宋体" panose="02010600030101010101" pitchFamily="2" charset="-122"/>
              </a:rPr>
              <a:t> Systemic hormonal preparations, excluding sex hormones and insulins; </a:t>
            </a:r>
            <a:r>
              <a:rPr lang="en-US" altLang="zh-CN" sz="1000" b="1" dirty="0">
                <a:solidFill>
                  <a:schemeClr val="tx2"/>
                </a:solidFill>
                <a:latin typeface="Verdana" panose="020B0604030504040204" pitchFamily="34" charset="0"/>
                <a:ea typeface="宋体" panose="02010600030101010101" pitchFamily="2" charset="-122"/>
              </a:rPr>
              <a:t>J:</a:t>
            </a:r>
            <a:r>
              <a:rPr lang="en-US" altLang="zh-CN" sz="1000" dirty="0">
                <a:solidFill>
                  <a:schemeClr val="tx2"/>
                </a:solidFill>
                <a:latin typeface="Verdana" panose="020B0604030504040204" pitchFamily="34" charset="0"/>
                <a:ea typeface="宋体" panose="02010600030101010101" pitchFamily="2" charset="-122"/>
              </a:rPr>
              <a:t> Anti-infectives for systemic use; </a:t>
            </a:r>
            <a:r>
              <a:rPr lang="en-US" altLang="zh-CN" sz="1000" b="1" dirty="0">
                <a:solidFill>
                  <a:schemeClr val="tx2"/>
                </a:solidFill>
                <a:latin typeface="Verdana" panose="020B0604030504040204" pitchFamily="34" charset="0"/>
                <a:ea typeface="宋体" panose="02010600030101010101" pitchFamily="2" charset="-122"/>
              </a:rPr>
              <a:t>L:</a:t>
            </a:r>
            <a:r>
              <a:rPr lang="en-US" altLang="zh-CN" sz="1000" dirty="0">
                <a:solidFill>
                  <a:schemeClr val="tx2"/>
                </a:solidFill>
                <a:latin typeface="Verdana" panose="020B0604030504040204" pitchFamily="34" charset="0"/>
                <a:ea typeface="宋体" panose="02010600030101010101" pitchFamily="2" charset="-122"/>
              </a:rPr>
              <a:t> Antineoplastic and immunomodulating agents; </a:t>
            </a:r>
            <a:r>
              <a:rPr lang="en-US" altLang="zh-CN" sz="1000" b="1" dirty="0">
                <a:solidFill>
                  <a:schemeClr val="tx2"/>
                </a:solidFill>
                <a:latin typeface="Verdana" panose="020B0604030504040204" pitchFamily="34" charset="0"/>
                <a:ea typeface="宋体" panose="02010600030101010101" pitchFamily="2" charset="-122"/>
              </a:rPr>
              <a:t>M:</a:t>
            </a:r>
            <a:r>
              <a:rPr lang="en-US" altLang="zh-CN" sz="1000" dirty="0">
                <a:solidFill>
                  <a:schemeClr val="tx2"/>
                </a:solidFill>
                <a:latin typeface="Verdana" panose="020B0604030504040204" pitchFamily="34" charset="0"/>
                <a:ea typeface="宋体" panose="02010600030101010101" pitchFamily="2" charset="-122"/>
              </a:rPr>
              <a:t> </a:t>
            </a:r>
            <a:r>
              <a:rPr lang="en-US" altLang="zh-CN" sz="1000" dirty="0" err="1">
                <a:solidFill>
                  <a:schemeClr val="tx2"/>
                </a:solidFill>
                <a:latin typeface="Verdana" panose="020B0604030504040204" pitchFamily="34" charset="0"/>
                <a:ea typeface="宋体" panose="02010600030101010101" pitchFamily="2" charset="-122"/>
              </a:rPr>
              <a:t>Musculo</a:t>
            </a:r>
            <a:r>
              <a:rPr lang="en-US" altLang="zh-CN" sz="1000" dirty="0">
                <a:solidFill>
                  <a:schemeClr val="tx2"/>
                </a:solidFill>
                <a:latin typeface="Verdana" panose="020B0604030504040204" pitchFamily="34" charset="0"/>
                <a:ea typeface="宋体" panose="02010600030101010101" pitchFamily="2" charset="-122"/>
              </a:rPr>
              <a:t>-skeletal system; </a:t>
            </a:r>
            <a:r>
              <a:rPr lang="en-US" altLang="zh-CN" sz="1000" b="1" dirty="0">
                <a:solidFill>
                  <a:schemeClr val="tx2"/>
                </a:solidFill>
                <a:latin typeface="Verdana" panose="020B0604030504040204" pitchFamily="34" charset="0"/>
                <a:ea typeface="宋体" panose="02010600030101010101" pitchFamily="2" charset="-122"/>
              </a:rPr>
              <a:t>N</a:t>
            </a:r>
            <a:r>
              <a:rPr lang="en-US" altLang="zh-CN" sz="1000" dirty="0">
                <a:solidFill>
                  <a:schemeClr val="tx2"/>
                </a:solidFill>
                <a:latin typeface="Verdana" panose="020B0604030504040204" pitchFamily="34" charset="0"/>
                <a:ea typeface="宋体" panose="02010600030101010101" pitchFamily="2" charset="-122"/>
              </a:rPr>
              <a:t>: Nervous system; </a:t>
            </a:r>
            <a:r>
              <a:rPr lang="en-US" altLang="zh-CN" sz="1000" b="1" dirty="0">
                <a:solidFill>
                  <a:schemeClr val="tx2"/>
                </a:solidFill>
                <a:latin typeface="Verdana" panose="020B0604030504040204" pitchFamily="34" charset="0"/>
                <a:ea typeface="宋体" panose="02010600030101010101" pitchFamily="2" charset="-122"/>
              </a:rPr>
              <a:t>P:</a:t>
            </a:r>
            <a:r>
              <a:rPr lang="en-US" altLang="zh-CN" sz="1000" dirty="0">
                <a:solidFill>
                  <a:schemeClr val="tx2"/>
                </a:solidFill>
                <a:latin typeface="Verdana" panose="020B0604030504040204" pitchFamily="34" charset="0"/>
                <a:ea typeface="宋体" panose="02010600030101010101" pitchFamily="2" charset="-122"/>
              </a:rPr>
              <a:t> Antiparasitic products, Insecticides and repellents; </a:t>
            </a:r>
            <a:r>
              <a:rPr lang="en-US" altLang="zh-CN" sz="1000" b="1" dirty="0">
                <a:solidFill>
                  <a:schemeClr val="tx2"/>
                </a:solidFill>
                <a:latin typeface="Verdana" panose="020B0604030504040204" pitchFamily="34" charset="0"/>
                <a:ea typeface="宋体" panose="02010600030101010101" pitchFamily="2" charset="-122"/>
              </a:rPr>
              <a:t>R</a:t>
            </a:r>
            <a:r>
              <a:rPr lang="en-US" altLang="zh-CN" sz="1000" dirty="0">
                <a:solidFill>
                  <a:schemeClr val="tx2"/>
                </a:solidFill>
                <a:latin typeface="Verdana" panose="020B0604030504040204" pitchFamily="34" charset="0"/>
                <a:ea typeface="宋体" panose="02010600030101010101" pitchFamily="2" charset="-122"/>
              </a:rPr>
              <a:t>: Respiratory system</a:t>
            </a:r>
          </a:p>
        </p:txBody>
      </p:sp>
      <p:pic>
        <p:nvPicPr>
          <p:cNvPr id="29" name="图片 1"/>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715008" y="2357430"/>
            <a:ext cx="1639315" cy="1795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2050" name="Object 2" descr="image7"/>
          <p:cNvGraphicFramePr>
            <a:graphicFrameLocks/>
          </p:cNvGraphicFramePr>
          <p:nvPr/>
        </p:nvGraphicFramePr>
        <p:xfrm>
          <a:off x="7429520" y="2071678"/>
          <a:ext cx="1546225" cy="2089150"/>
        </p:xfrm>
        <a:graphic>
          <a:graphicData uri="http://schemas.openxmlformats.org/presentationml/2006/ole">
            <p:oleObj spid="_x0000_s1025" r:id="rId7" imgW="5495849" imgH="2276551" progId="">
              <p:embed/>
            </p:oleObj>
          </a:graphicData>
        </a:graphic>
      </p:graphicFrame>
      <p:sp>
        <p:nvSpPr>
          <p:cNvPr id="31" name="Rectangle 91"/>
          <p:cNvSpPr>
            <a:spLocks noChangeArrowheads="1"/>
          </p:cNvSpPr>
          <p:nvPr/>
        </p:nvSpPr>
        <p:spPr bwMode="auto">
          <a:xfrm>
            <a:off x="5715008" y="1500174"/>
            <a:ext cx="362888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spAutoFit/>
          </a:bodyP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spcBef>
                <a:spcPct val="0"/>
              </a:spcBef>
              <a:buFontTx/>
              <a:buNone/>
            </a:pPr>
            <a:r>
              <a:rPr lang="zh-CN" altLang="en-US" sz="1600" b="1" dirty="0">
                <a:solidFill>
                  <a:schemeClr val="tx2"/>
                </a:solidFill>
                <a:latin typeface="Verdana" panose="020B0604030504040204" pitchFamily="34" charset="0"/>
                <a:ea typeface="宋体" panose="02010600030101010101" pitchFamily="2" charset="-122"/>
              </a:rPr>
              <a:t>妊娠期药物使用情况的</a:t>
            </a:r>
            <a:r>
              <a:rPr lang="en-US" altLang="zh-CN" sz="1600" b="1" dirty="0">
                <a:solidFill>
                  <a:schemeClr val="tx2"/>
                </a:solidFill>
                <a:latin typeface="Verdana" panose="020B0604030504040204" pitchFamily="34" charset="0"/>
                <a:ea typeface="宋体" panose="02010600030101010101" pitchFamily="2" charset="-122"/>
              </a:rPr>
              <a:t>box plot</a:t>
            </a:r>
            <a:r>
              <a:rPr lang="zh-CN" altLang="en-US" sz="1600" b="1" dirty="0">
                <a:solidFill>
                  <a:schemeClr val="tx2"/>
                </a:solidFill>
                <a:latin typeface="Verdana" panose="020B0604030504040204" pitchFamily="34" charset="0"/>
                <a:ea typeface="宋体" panose="02010600030101010101" pitchFamily="2" charset="-122"/>
              </a:rPr>
              <a:t>图</a:t>
            </a:r>
            <a:r>
              <a:rPr lang="zh-CN" altLang="en-US" sz="2400" dirty="0">
                <a:latin typeface="Verdana" panose="020B0604030504040204" pitchFamily="34" charset="0"/>
                <a:ea typeface="宋体" panose="02010600030101010101" pitchFamily="2" charset="-122"/>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4348" y="0"/>
            <a:ext cx="7901014" cy="1143000"/>
          </a:xfrm>
        </p:spPr>
        <p:txBody>
          <a:bodyPr>
            <a:normAutofit/>
          </a:bodyPr>
          <a:lstStyle/>
          <a:p>
            <a:pPr algn="l"/>
            <a:r>
              <a:rPr lang="zh-CN" altLang="en-US" sz="2800" b="1" dirty="0" smtClean="0">
                <a:latin typeface="微软雅黑" panose="020B0503020204020204" pitchFamily="34" charset="-122"/>
                <a:ea typeface="微软雅黑" panose="020B0503020204020204" pitchFamily="34" charset="-122"/>
              </a:rPr>
              <a:t>处方常见问题处理难点</a:t>
            </a:r>
            <a:endParaRPr lang="zh-CN" altLang="en-US" sz="28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446455" y="1285860"/>
            <a:ext cx="8411825" cy="5357850"/>
          </a:xfrm>
        </p:spPr>
        <p:txBody>
          <a:bodyPr>
            <a:noAutofit/>
          </a:bodyPr>
          <a:lstStyle/>
          <a:p>
            <a:pPr>
              <a:lnSpc>
                <a:spcPct val="100000"/>
              </a:lnSpc>
              <a:buNone/>
            </a:pPr>
            <a:r>
              <a:rPr lang="zh-CN" altLang="en-US" sz="1800" b="1" dirty="0" smtClean="0">
                <a:latin typeface="微软雅黑" panose="020B0503020204020204" pitchFamily="34" charset="-122"/>
                <a:ea typeface="微软雅黑" panose="020B0503020204020204" pitchFamily="34" charset="-122"/>
              </a:rPr>
              <a:t>早产治疗目的和原则：抑制宫缩、延长孕周、促进胎肺成熟、降低新生儿患病率</a:t>
            </a:r>
            <a:endParaRPr lang="en-US" altLang="zh-CN" sz="1800" b="1" dirty="0" smtClean="0">
              <a:latin typeface="微软雅黑" panose="020B0503020204020204" pitchFamily="34" charset="-122"/>
              <a:ea typeface="微软雅黑" panose="020B0503020204020204" pitchFamily="34" charset="-122"/>
            </a:endParaRPr>
          </a:p>
          <a:p>
            <a:pPr>
              <a:lnSpc>
                <a:spcPct val="100000"/>
              </a:lnSpc>
              <a:buNone/>
            </a:pPr>
            <a:r>
              <a:rPr lang="zh-CN" altLang="en-US" sz="1800" b="1" dirty="0" smtClean="0">
                <a:latin typeface="微软雅黑" panose="020B0503020204020204" pitchFamily="34" charset="-122"/>
                <a:ea typeface="微软雅黑" panose="020B0503020204020204" pitchFamily="34" charset="-122"/>
              </a:rPr>
              <a:t>死亡率。</a:t>
            </a:r>
            <a:endParaRPr lang="en-US" altLang="zh-CN" sz="1800" b="1" dirty="0" smtClean="0">
              <a:latin typeface="微软雅黑" panose="020B0503020204020204" pitchFamily="34" charset="-122"/>
              <a:ea typeface="微软雅黑" panose="020B0503020204020204" pitchFamily="34" charset="-122"/>
            </a:endParaRPr>
          </a:p>
          <a:p>
            <a:pPr>
              <a:lnSpc>
                <a:spcPct val="100000"/>
              </a:lnSpc>
              <a:buNone/>
            </a:pPr>
            <a:r>
              <a:rPr lang="zh-CN" altLang="en-US" sz="1800" b="1" dirty="0" smtClean="0">
                <a:latin typeface="微软雅黑" panose="020B0503020204020204" pitchFamily="34" charset="-122"/>
                <a:ea typeface="微软雅黑" panose="020B0503020204020204" pitchFamily="34" charset="-122"/>
              </a:rPr>
              <a:t>早产预防和治疗：</a:t>
            </a:r>
            <a:endParaRPr lang="en-US" altLang="zh-CN" sz="1800" b="1" dirty="0" smtClean="0">
              <a:latin typeface="微软雅黑" panose="020B0503020204020204" pitchFamily="34" charset="-122"/>
              <a:ea typeface="微软雅黑" panose="020B0503020204020204" pitchFamily="34" charset="-122"/>
            </a:endParaRPr>
          </a:p>
          <a:p>
            <a:pPr>
              <a:lnSpc>
                <a:spcPct val="100000"/>
              </a:lnSpc>
              <a:buNone/>
            </a:pPr>
            <a:r>
              <a:rPr lang="zh-CN" altLang="en-US" sz="1800" b="1" dirty="0" smtClean="0">
                <a:latin typeface="微软雅黑" panose="020B0503020204020204" pitchFamily="34" charset="-122"/>
                <a:ea typeface="微软雅黑" panose="020B0503020204020204" pitchFamily="34" charset="-122"/>
              </a:rPr>
              <a:t>预防：孕期宣教（合理妊娠间隔、减少多胎妊娠等）、控制原发病</a:t>
            </a:r>
            <a:endParaRPr lang="en-US" altLang="zh-CN" sz="1800" b="1" dirty="0" smtClean="0">
              <a:latin typeface="微软雅黑" panose="020B0503020204020204" pitchFamily="34" charset="-122"/>
              <a:ea typeface="微软雅黑" panose="020B0503020204020204" pitchFamily="34" charset="-122"/>
            </a:endParaRPr>
          </a:p>
          <a:p>
            <a:pPr>
              <a:lnSpc>
                <a:spcPct val="100000"/>
              </a:lnSpc>
              <a:buNone/>
            </a:pPr>
            <a:r>
              <a:rPr lang="zh-CN" altLang="en-US" sz="1800" b="1" dirty="0" smtClean="0">
                <a:latin typeface="微软雅黑" panose="020B0503020204020204" pitchFamily="34" charset="-122"/>
                <a:ea typeface="微软雅黑" panose="020B0503020204020204" pitchFamily="34" charset="-122"/>
              </a:rPr>
              <a:t>治疗：</a:t>
            </a:r>
            <a:r>
              <a:rPr lang="en-US" altLang="zh-CN" sz="1800" b="1" dirty="0" smtClean="0">
                <a:latin typeface="微软雅黑" panose="020B0503020204020204" pitchFamily="34" charset="-122"/>
                <a:ea typeface="微软雅黑" panose="020B0503020204020204" pitchFamily="34" charset="-122"/>
              </a:rPr>
              <a:t>Ⅰ.</a:t>
            </a:r>
            <a:r>
              <a:rPr lang="zh-CN" altLang="en-US" sz="1800" b="1" dirty="0" smtClean="0">
                <a:latin typeface="微软雅黑" panose="020B0503020204020204" pitchFamily="34" charset="-122"/>
                <a:ea typeface="微软雅黑" panose="020B0503020204020204" pitchFamily="34" charset="-122"/>
              </a:rPr>
              <a:t>孕激素：孕酮是维持妊娠的的重要物质，预防自发性早产</a:t>
            </a:r>
            <a:endParaRPr lang="en-US" altLang="zh-CN" sz="1800" b="1" dirty="0" smtClean="0">
              <a:latin typeface="微软雅黑" panose="020B0503020204020204" pitchFamily="34" charset="-122"/>
              <a:ea typeface="微软雅黑" panose="020B0503020204020204" pitchFamily="34" charset="-122"/>
            </a:endParaRPr>
          </a:p>
          <a:p>
            <a:pPr>
              <a:lnSpc>
                <a:spcPct val="100000"/>
              </a:lnSpc>
              <a:buNone/>
            </a:pPr>
            <a:r>
              <a:rPr lang="en-US" altLang="zh-CN" sz="1800" b="1" dirty="0" smtClean="0">
                <a:latin typeface="微软雅黑" panose="020B0503020204020204" pitchFamily="34" charset="-122"/>
                <a:ea typeface="微软雅黑" panose="020B0503020204020204" pitchFamily="34" charset="-122"/>
              </a:rPr>
              <a:t>               </a:t>
            </a:r>
            <a:r>
              <a:rPr lang="zh-CN" altLang="en-US" sz="1800" b="1" dirty="0" smtClean="0">
                <a:latin typeface="微软雅黑" panose="020B0503020204020204" pitchFamily="34" charset="-122"/>
                <a:ea typeface="微软雅黑" panose="020B0503020204020204" pitchFamily="34" charset="-122"/>
              </a:rPr>
              <a:t>黄体酮（胶囊、阴道凝胶等）</a:t>
            </a:r>
            <a:endParaRPr lang="en-US" altLang="zh-CN" sz="1800" b="1" dirty="0" smtClean="0">
              <a:latin typeface="微软雅黑" panose="020B0503020204020204" pitchFamily="34" charset="-122"/>
              <a:ea typeface="微软雅黑" panose="020B0503020204020204" pitchFamily="34" charset="-122"/>
            </a:endParaRPr>
          </a:p>
          <a:p>
            <a:pPr>
              <a:lnSpc>
                <a:spcPct val="100000"/>
              </a:lnSpc>
              <a:buNone/>
            </a:pPr>
            <a:r>
              <a:rPr lang="en-US" altLang="zh-CN" sz="1800" b="1" dirty="0" smtClean="0">
                <a:latin typeface="微软雅黑" panose="020B0503020204020204" pitchFamily="34" charset="-122"/>
                <a:ea typeface="微软雅黑" panose="020B0503020204020204" pitchFamily="34" charset="-122"/>
              </a:rPr>
              <a:t>Ⅱ</a:t>
            </a:r>
            <a:r>
              <a:rPr lang="zh-CN" altLang="en-US" sz="1800" b="1" dirty="0" smtClean="0">
                <a:latin typeface="微软雅黑" panose="020B0503020204020204" pitchFamily="34" charset="-122"/>
                <a:ea typeface="微软雅黑" panose="020B0503020204020204" pitchFamily="34" charset="-122"/>
              </a:rPr>
              <a:t>宫缩抑制、</a:t>
            </a:r>
            <a:endParaRPr lang="en-US" altLang="zh-CN" sz="1800" b="1" dirty="0" smtClean="0">
              <a:latin typeface="微软雅黑" panose="020B0503020204020204" pitchFamily="34" charset="-122"/>
              <a:ea typeface="微软雅黑" panose="020B0503020204020204" pitchFamily="34" charset="-122"/>
            </a:endParaRPr>
          </a:p>
          <a:p>
            <a:pPr>
              <a:lnSpc>
                <a:spcPct val="100000"/>
              </a:lnSpc>
              <a:buNone/>
            </a:pPr>
            <a:r>
              <a:rPr lang="zh-CN" altLang="en-US" sz="1800" b="1" dirty="0" smtClean="0">
                <a:latin typeface="微软雅黑" panose="020B0503020204020204" pitchFamily="34" charset="-122"/>
                <a:ea typeface="微软雅黑" panose="020B0503020204020204" pitchFamily="34" charset="-122"/>
              </a:rPr>
              <a:t> ① 钙通道阻断剂：硝苯地平，抑制子宫平滑肌兴奋性收缩</a:t>
            </a:r>
            <a:endParaRPr lang="en-US" altLang="zh-CN" sz="1800" b="1" dirty="0" smtClean="0">
              <a:latin typeface="微软雅黑" panose="020B0503020204020204" pitchFamily="34" charset="-122"/>
              <a:ea typeface="微软雅黑" panose="020B0503020204020204" pitchFamily="34" charset="-122"/>
            </a:endParaRPr>
          </a:p>
          <a:p>
            <a:pPr>
              <a:lnSpc>
                <a:spcPct val="100000"/>
              </a:lnSpc>
              <a:buNone/>
            </a:pPr>
            <a:r>
              <a:rPr lang="en-US" altLang="zh-CN" sz="1800" b="1" dirty="0" smtClean="0">
                <a:latin typeface="微软雅黑" panose="020B0503020204020204" pitchFamily="34" charset="-122"/>
                <a:ea typeface="微软雅黑" panose="020B0503020204020204" pitchFamily="34" charset="-122"/>
              </a:rPr>
              <a:t> ②</a:t>
            </a:r>
            <a:r>
              <a:rPr lang="zh-CN" altLang="en-US" sz="1800" b="1" dirty="0" smtClean="0">
                <a:latin typeface="微软雅黑" panose="020B0503020204020204" pitchFamily="34" charset="-122"/>
                <a:ea typeface="微软雅黑" panose="020B0503020204020204" pitchFamily="34" charset="-122"/>
              </a:rPr>
              <a:t>抑制前列腺素：吲哚美辛，主要用于妊娠</a:t>
            </a:r>
            <a:r>
              <a:rPr lang="en-US" altLang="zh-CN" sz="1800" b="1" dirty="0" smtClean="0">
                <a:latin typeface="微软雅黑" panose="020B0503020204020204" pitchFamily="34" charset="-122"/>
                <a:ea typeface="微软雅黑" panose="020B0503020204020204" pitchFamily="34" charset="-122"/>
              </a:rPr>
              <a:t>32</a:t>
            </a:r>
            <a:r>
              <a:rPr lang="zh-CN" altLang="en-US" sz="1800" b="1" dirty="0" smtClean="0">
                <a:latin typeface="微软雅黑" panose="020B0503020204020204" pitchFamily="34" charset="-122"/>
                <a:ea typeface="微软雅黑" panose="020B0503020204020204" pitchFamily="34" charset="-122"/>
              </a:rPr>
              <a:t>周前的早产</a:t>
            </a:r>
            <a:endParaRPr lang="en-US" altLang="zh-CN" sz="1800" b="1" dirty="0" smtClean="0">
              <a:latin typeface="微软雅黑" panose="020B0503020204020204" pitchFamily="34" charset="-122"/>
              <a:ea typeface="微软雅黑" panose="020B0503020204020204" pitchFamily="34" charset="-122"/>
            </a:endParaRPr>
          </a:p>
          <a:p>
            <a:pPr>
              <a:lnSpc>
                <a:spcPct val="100000"/>
              </a:lnSpc>
              <a:buNone/>
            </a:pPr>
            <a:r>
              <a:rPr lang="zh-CN" altLang="en-US" sz="1800" b="1" dirty="0" smtClean="0">
                <a:latin typeface="微软雅黑" panose="020B0503020204020204" pitchFamily="34" charset="-122"/>
                <a:ea typeface="微软雅黑" panose="020B0503020204020204" pitchFamily="34" charset="-122"/>
              </a:rPr>
              <a:t>禁忌证：孕妇血小板功能不良、出血性疾病、肝功能不良、胃溃疡、有对阿司匹林过敏的哮喘病史。</a:t>
            </a:r>
            <a:endParaRPr lang="en-US" altLang="zh-CN" sz="1800" b="1" dirty="0" smtClean="0">
              <a:latin typeface="微软雅黑" panose="020B0503020204020204" pitchFamily="34" charset="-122"/>
              <a:ea typeface="微软雅黑" panose="020B0503020204020204" pitchFamily="34" charset="-122"/>
            </a:endParaRPr>
          </a:p>
          <a:p>
            <a:pPr>
              <a:lnSpc>
                <a:spcPct val="100000"/>
              </a:lnSpc>
              <a:buNone/>
            </a:pPr>
            <a:r>
              <a:rPr lang="en-US" altLang="zh-CN" sz="1800" b="1" dirty="0" smtClean="0">
                <a:latin typeface="微软雅黑" panose="020B0503020204020204" pitchFamily="34" charset="-122"/>
                <a:ea typeface="微软雅黑" panose="020B0503020204020204" pitchFamily="34" charset="-122"/>
              </a:rPr>
              <a:t> ③</a:t>
            </a:r>
            <a:r>
              <a:rPr lang="zh-CN" altLang="en-US" sz="1800" b="1" dirty="0" smtClean="0">
                <a:latin typeface="微软雅黑" panose="020B0503020204020204" pitchFamily="34" charset="-122"/>
                <a:ea typeface="微软雅黑" panose="020B0503020204020204" pitchFamily="34" charset="-122"/>
              </a:rPr>
              <a:t> </a:t>
            </a:r>
            <a:r>
              <a:rPr lang="en-US" altLang="zh-CN" sz="1800" b="1" dirty="0" smtClean="0">
                <a:latin typeface="微软雅黑" panose="020B0503020204020204" pitchFamily="34" charset="-122"/>
                <a:ea typeface="微软雅黑" panose="020B0503020204020204" pitchFamily="34" charset="-122"/>
              </a:rPr>
              <a:t>β2</a:t>
            </a:r>
            <a:r>
              <a:rPr lang="zh-CN" altLang="en-US" sz="1800" b="1" dirty="0" smtClean="0">
                <a:latin typeface="微软雅黑" panose="020B0503020204020204" pitchFamily="34" charset="-122"/>
                <a:ea typeface="微软雅黑" panose="020B0503020204020204" pitchFamily="34" charset="-122"/>
              </a:rPr>
              <a:t>肾上腺素能受体兴奋剂：利托君，抑制子宫平滑肌的收缩频率和强度</a:t>
            </a:r>
            <a:endParaRPr lang="en-US" altLang="zh-CN" sz="1800" b="1" dirty="0" smtClean="0">
              <a:latin typeface="微软雅黑" panose="020B0503020204020204" pitchFamily="34" charset="-122"/>
              <a:ea typeface="微软雅黑" panose="020B0503020204020204" pitchFamily="34" charset="-122"/>
            </a:endParaRPr>
          </a:p>
          <a:p>
            <a:pPr>
              <a:lnSpc>
                <a:spcPct val="100000"/>
              </a:lnSpc>
              <a:buNone/>
            </a:pPr>
            <a:r>
              <a:rPr lang="zh-CN" altLang="en-US" sz="1800" b="1" dirty="0" smtClean="0">
                <a:latin typeface="微软雅黑" panose="020B0503020204020204" pitchFamily="34" charset="-122"/>
                <a:ea typeface="微软雅黑" panose="020B0503020204020204" pitchFamily="34" charset="-122"/>
              </a:rPr>
              <a:t>宫缩抑制剂联合使用：因</a:t>
            </a:r>
            <a:r>
              <a:rPr lang="en-US" altLang="zh-CN" sz="1800" b="1" dirty="0" smtClean="0">
                <a:latin typeface="微软雅黑" panose="020B0503020204020204" pitchFamily="34" charset="-122"/>
                <a:ea typeface="微软雅黑" panose="020B0503020204020204" pitchFamily="34" charset="-122"/>
              </a:rPr>
              <a:t>2</a:t>
            </a:r>
            <a:r>
              <a:rPr lang="zh-CN" altLang="en-US" sz="1800" b="1" dirty="0" smtClean="0">
                <a:latin typeface="微软雅黑" panose="020B0503020204020204" pitchFamily="34" charset="-122"/>
                <a:ea typeface="微软雅黑" panose="020B0503020204020204" pitchFamily="34" charset="-122"/>
              </a:rPr>
              <a:t>种或以上宫缩抑制剂联合使用可能增加不良反应的发生，</a:t>
            </a:r>
            <a:endParaRPr lang="en-US" altLang="zh-CN" sz="1800" b="1" dirty="0" smtClean="0">
              <a:latin typeface="微软雅黑" panose="020B0503020204020204" pitchFamily="34" charset="-122"/>
              <a:ea typeface="微软雅黑" panose="020B0503020204020204" pitchFamily="34" charset="-122"/>
            </a:endParaRPr>
          </a:p>
          <a:p>
            <a:pPr>
              <a:lnSpc>
                <a:spcPct val="100000"/>
              </a:lnSpc>
              <a:buNone/>
            </a:pPr>
            <a:r>
              <a:rPr lang="zh-CN" altLang="en-US" sz="1800" b="1" dirty="0" smtClean="0">
                <a:latin typeface="微软雅黑" panose="020B0503020204020204" pitchFamily="34" charset="-122"/>
                <a:ea typeface="微软雅黑" panose="020B0503020204020204" pitchFamily="34" charset="-122"/>
              </a:rPr>
              <a:t>应尽量避免联合使用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2910" y="214290"/>
            <a:ext cx="7918874" cy="857256"/>
          </a:xfrm>
        </p:spPr>
        <p:txBody>
          <a:bodyPr>
            <a:normAutofit/>
          </a:bodyPr>
          <a:lstStyle/>
          <a:p>
            <a:pPr algn="l"/>
            <a:r>
              <a:rPr lang="zh-CN" altLang="en-US" sz="2800" b="1" dirty="0" smtClean="0"/>
              <a:t>处方常见问题处理难点</a:t>
            </a:r>
            <a:endParaRPr lang="zh-CN" altLang="en-US" sz="2800" dirty="0"/>
          </a:p>
        </p:txBody>
      </p:sp>
      <p:sp>
        <p:nvSpPr>
          <p:cNvPr id="7" name="TextBox 6"/>
          <p:cNvSpPr txBox="1"/>
          <p:nvPr/>
        </p:nvSpPr>
        <p:spPr>
          <a:xfrm>
            <a:off x="500034" y="1071546"/>
            <a:ext cx="8286808" cy="5170646"/>
          </a:xfrm>
          <a:prstGeom prst="rect">
            <a:avLst/>
          </a:prstGeom>
          <a:noFill/>
        </p:spPr>
        <p:txBody>
          <a:bodyPr wrap="square" rtlCol="0">
            <a:spAutoFit/>
          </a:bodyPr>
          <a:lstStyle/>
          <a:p>
            <a:pPr>
              <a:lnSpc>
                <a:spcPct val="150000"/>
              </a:lnSpc>
            </a:pPr>
            <a:r>
              <a:rPr lang="zh-CN" altLang="zh-CN" sz="2000" b="1" dirty="0" smtClean="0">
                <a:latin typeface="微软雅黑" panose="020B0503020204020204" pitchFamily="34" charset="-122"/>
                <a:ea typeface="微软雅黑" panose="020B0503020204020204" pitchFamily="34" charset="-122"/>
              </a:rPr>
              <a:t>Ⅲ</a:t>
            </a:r>
            <a:r>
              <a:rPr lang="en-US" altLang="zh-CN" sz="2000" b="1"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硫酸镁：妊娠</a:t>
            </a:r>
            <a:r>
              <a:rPr lang="en-US" altLang="zh-CN" sz="2000" dirty="0" smtClean="0">
                <a:latin typeface="微软雅黑" panose="020B0503020204020204" pitchFamily="34" charset="-122"/>
                <a:ea typeface="微软雅黑" panose="020B0503020204020204" pitchFamily="34" charset="-122"/>
              </a:rPr>
              <a:t>32</a:t>
            </a:r>
            <a:r>
              <a:rPr lang="zh-CN" altLang="en-US" sz="2000" dirty="0" smtClean="0">
                <a:latin typeface="微软雅黑" panose="020B0503020204020204" pitchFamily="34" charset="-122"/>
                <a:ea typeface="微软雅黑" panose="020B0503020204020204" pitchFamily="34" charset="-122"/>
              </a:rPr>
              <a:t>周前早产者胎儿中枢神经系统保护剂治疗，使</a:t>
            </a:r>
            <a:r>
              <a:rPr lang="en-US" altLang="zh-CN" sz="2000" dirty="0" smtClean="0">
                <a:latin typeface="微软雅黑" panose="020B0503020204020204" pitchFamily="34" charset="-122"/>
                <a:ea typeface="微软雅黑" panose="020B0503020204020204" pitchFamily="34" charset="-122"/>
              </a:rPr>
              <a:t>7</a:t>
            </a:r>
            <a:r>
              <a:rPr lang="zh-CN" altLang="en-US" sz="2000" dirty="0" smtClean="0">
                <a:latin typeface="微软雅黑" panose="020B0503020204020204" pitchFamily="34" charset="-122"/>
                <a:ea typeface="微软雅黑" panose="020B0503020204020204" pitchFamily="34" charset="-122"/>
              </a:rPr>
              <a:t>日内可能早产的患者完成产前糖皮质激素的使用</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zh-CN" altLang="en-US" sz="2000" dirty="0" smtClean="0">
                <a:latin typeface="微软雅黑" panose="020B0503020204020204" pitchFamily="34" charset="-122"/>
                <a:ea typeface="微软雅黑" panose="020B0503020204020204" pitchFamily="34" charset="-122"/>
              </a:rPr>
              <a:t>美国食品与药品管理局</a:t>
            </a:r>
            <a:r>
              <a:rPr lang="en-US" altLang="zh-CN" sz="2000" dirty="0" smtClean="0">
                <a:latin typeface="微软雅黑" panose="020B0503020204020204" pitchFamily="34" charset="-122"/>
                <a:ea typeface="微软雅黑" panose="020B0503020204020204" pitchFamily="34" charset="-122"/>
              </a:rPr>
              <a:t>(FDA)</a:t>
            </a:r>
            <a:r>
              <a:rPr lang="zh-CN" altLang="en-US" sz="2000" dirty="0" smtClean="0">
                <a:latin typeface="微软雅黑" panose="020B0503020204020204" pitchFamily="34" charset="-122"/>
                <a:ea typeface="微软雅黑" panose="020B0503020204020204" pitchFamily="34" charset="-122"/>
              </a:rPr>
              <a:t>警告，长期应用可引起胎儿骨骼脱钙，造成新生儿骨折，将硫酸镁从妊娠期用药安全性分类中的</a:t>
            </a:r>
            <a:r>
              <a:rPr lang="en-US" altLang="zh-CN" sz="2000" dirty="0" smtClean="0">
                <a:latin typeface="微软雅黑" panose="020B0503020204020204" pitchFamily="34" charset="-122"/>
                <a:ea typeface="微软雅黑" panose="020B0503020204020204" pitchFamily="34" charset="-122"/>
              </a:rPr>
              <a:t>A</a:t>
            </a:r>
            <a:r>
              <a:rPr lang="zh-CN" altLang="en-US" sz="2000" dirty="0" smtClean="0">
                <a:latin typeface="微软雅黑" panose="020B0503020204020204" pitchFamily="34" charset="-122"/>
                <a:ea typeface="微软雅黑" panose="020B0503020204020204" pitchFamily="34" charset="-122"/>
              </a:rPr>
              <a:t>类降为</a:t>
            </a:r>
            <a:r>
              <a:rPr lang="en-US" altLang="zh-CN" sz="2000" dirty="0" smtClean="0">
                <a:latin typeface="微软雅黑" panose="020B0503020204020204" pitchFamily="34" charset="-122"/>
                <a:ea typeface="微软雅黑" panose="020B0503020204020204" pitchFamily="34" charset="-122"/>
              </a:rPr>
              <a:t>D</a:t>
            </a:r>
            <a:r>
              <a:rPr lang="zh-CN" altLang="en-US" sz="2000" dirty="0" smtClean="0">
                <a:latin typeface="微软雅黑" panose="020B0503020204020204" pitchFamily="34" charset="-122"/>
                <a:ea typeface="微软雅黑" panose="020B0503020204020204" pitchFamily="34" charset="-122"/>
              </a:rPr>
              <a:t>类</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b="1" dirty="0" smtClean="0">
                <a:latin typeface="微软雅黑" panose="020B0503020204020204" pitchFamily="34" charset="-122"/>
                <a:ea typeface="微软雅黑" panose="020B0503020204020204" pitchFamily="34" charset="-122"/>
              </a:rPr>
              <a:t>Ⅳ.</a:t>
            </a:r>
            <a:r>
              <a:rPr lang="zh-CN" altLang="en-US" sz="2000" dirty="0" smtClean="0">
                <a:latin typeface="微软雅黑" panose="020B0503020204020204" pitchFamily="34" charset="-122"/>
                <a:ea typeface="微软雅黑" panose="020B0503020204020204" pitchFamily="34" charset="-122"/>
              </a:rPr>
              <a:t>糖皮质激素促胎肺成熟：主要药物是</a:t>
            </a:r>
            <a:r>
              <a:rPr lang="zh-CN" altLang="en-US" sz="2000" dirty="0" smtClean="0">
                <a:latin typeface="微软雅黑" panose="020B0503020204020204" pitchFamily="34" charset="-122"/>
                <a:ea typeface="微软雅黑" panose="020B0503020204020204" pitchFamily="34" charset="-122"/>
                <a:hlinkClick r:id="rId2"/>
              </a:rPr>
              <a:t>倍他米松</a:t>
            </a:r>
            <a:r>
              <a:rPr lang="zh-CN" altLang="en-US" sz="2000" dirty="0" smtClean="0">
                <a:latin typeface="微软雅黑" panose="020B0503020204020204" pitchFamily="34" charset="-122"/>
                <a:ea typeface="微软雅黑" panose="020B0503020204020204" pitchFamily="34" charset="-122"/>
              </a:rPr>
              <a:t>和</a:t>
            </a:r>
            <a:r>
              <a:rPr lang="zh-CN" altLang="en-US" sz="2000" dirty="0" smtClean="0">
                <a:latin typeface="微软雅黑" panose="020B0503020204020204" pitchFamily="34" charset="-122"/>
                <a:ea typeface="微软雅黑" panose="020B0503020204020204" pitchFamily="34" charset="-122"/>
                <a:hlinkClick r:id="rId3"/>
              </a:rPr>
              <a:t>地塞米松</a:t>
            </a:r>
            <a:r>
              <a:rPr lang="zh-CN" altLang="en-US" sz="2000" dirty="0" smtClean="0">
                <a:latin typeface="微软雅黑" panose="020B0503020204020204" pitchFamily="34" charset="-122"/>
                <a:ea typeface="微软雅黑" panose="020B0503020204020204" pitchFamily="34" charset="-122"/>
              </a:rPr>
              <a:t>，两者效果相当。所有妊娠</a:t>
            </a:r>
            <a:r>
              <a:rPr lang="en-US" altLang="zh-CN" sz="2000" dirty="0" smtClean="0">
                <a:latin typeface="微软雅黑" panose="020B0503020204020204" pitchFamily="34" charset="-122"/>
                <a:ea typeface="微软雅黑" panose="020B0503020204020204" pitchFamily="34" charset="-122"/>
              </a:rPr>
              <a:t>28</a:t>
            </a:r>
            <a:r>
              <a:rPr lang="zh-CN" altLang="en-US" sz="2000" dirty="0" smtClean="0">
                <a:latin typeface="微软雅黑" panose="020B0503020204020204" pitchFamily="34" charset="-122"/>
                <a:ea typeface="微软雅黑" panose="020B0503020204020204" pitchFamily="34" charset="-122"/>
              </a:rPr>
              <a:t>～</a:t>
            </a:r>
            <a:r>
              <a:rPr lang="en-US" altLang="zh-CN" sz="2000" dirty="0" smtClean="0">
                <a:latin typeface="微软雅黑" panose="020B0503020204020204" pitchFamily="34" charset="-122"/>
                <a:ea typeface="微软雅黑" panose="020B0503020204020204" pitchFamily="34" charset="-122"/>
              </a:rPr>
              <a:t>34</a:t>
            </a:r>
            <a:r>
              <a:rPr lang="en-US" altLang="zh-CN" sz="2000" baseline="30000" dirty="0" smtClean="0">
                <a:latin typeface="微软雅黑" panose="020B0503020204020204" pitchFamily="34" charset="-122"/>
                <a:ea typeface="微软雅黑" panose="020B0503020204020204" pitchFamily="34" charset="-122"/>
              </a:rPr>
              <a:t>+6</a:t>
            </a:r>
            <a:r>
              <a:rPr lang="zh-CN" altLang="en-US" sz="2000" dirty="0" smtClean="0">
                <a:latin typeface="微软雅黑" panose="020B0503020204020204" pitchFamily="34" charset="-122"/>
                <a:ea typeface="微软雅黑" panose="020B0503020204020204" pitchFamily="34" charset="-122"/>
              </a:rPr>
              <a:t>周的先兆早产应当给予</a:t>
            </a:r>
            <a:r>
              <a:rPr lang="en-US" altLang="zh-CN" sz="2000" dirty="0" smtClean="0">
                <a:latin typeface="微软雅黑" panose="020B0503020204020204" pitchFamily="34" charset="-122"/>
                <a:ea typeface="微软雅黑" panose="020B0503020204020204" pitchFamily="34" charset="-122"/>
              </a:rPr>
              <a:t>1</a:t>
            </a:r>
            <a:r>
              <a:rPr lang="zh-CN" altLang="en-US" sz="2000" dirty="0" smtClean="0">
                <a:latin typeface="微软雅黑" panose="020B0503020204020204" pitchFamily="34" charset="-122"/>
                <a:ea typeface="微软雅黑" panose="020B0503020204020204" pitchFamily="34" charset="-122"/>
              </a:rPr>
              <a:t>个疗程的糖皮质激素。</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en-US" altLang="zh-CN" sz="2000" b="1" dirty="0" smtClean="0">
                <a:latin typeface="微软雅黑" panose="020B0503020204020204" pitchFamily="34" charset="-122"/>
                <a:ea typeface="微软雅黑" panose="020B0503020204020204" pitchFamily="34" charset="-122"/>
              </a:rPr>
              <a:t>Ⅴ.</a:t>
            </a:r>
            <a:r>
              <a:rPr lang="zh-CN" altLang="en-US" sz="2000" dirty="0" smtClean="0">
                <a:latin typeface="微软雅黑" panose="020B0503020204020204" pitchFamily="34" charset="-122"/>
                <a:ea typeface="微软雅黑" panose="020B0503020204020204" pitchFamily="34" charset="-122"/>
              </a:rPr>
              <a:t>抗生素 </a:t>
            </a:r>
          </a:p>
          <a:p>
            <a:pPr>
              <a:lnSpc>
                <a:spcPct val="150000"/>
              </a:lnSpc>
            </a:pPr>
            <a:r>
              <a:rPr lang="zh-CN" altLang="en-US" sz="2000" dirty="0" smtClean="0">
                <a:latin typeface="微软雅黑" panose="020B0503020204020204" pitchFamily="34" charset="-122"/>
                <a:ea typeface="微软雅黑" panose="020B0503020204020204" pitchFamily="34" charset="-122"/>
              </a:rPr>
              <a:t>对于胎膜完整的早产，使用抗生素不能预防早产，除非分娩在即而下生殖道</a:t>
            </a:r>
            <a:r>
              <a:rPr lang="en-US" altLang="zh-CN" sz="2000" dirty="0" smtClean="0">
                <a:latin typeface="微软雅黑" panose="020B0503020204020204" pitchFamily="34" charset="-122"/>
                <a:ea typeface="微软雅黑" panose="020B0503020204020204" pitchFamily="34" charset="-122"/>
              </a:rPr>
              <a:t>B</a:t>
            </a:r>
            <a:r>
              <a:rPr lang="zh-CN" altLang="en-US" sz="2000" dirty="0" smtClean="0">
                <a:latin typeface="微软雅黑" panose="020B0503020204020204" pitchFamily="34" charset="-122"/>
                <a:ea typeface="微软雅黑" panose="020B0503020204020204" pitchFamily="34" charset="-122"/>
              </a:rPr>
              <a:t>族溶血性链球菌检测阳性，否则不推荐应用抗生素。</a:t>
            </a:r>
          </a:p>
          <a:p>
            <a:pPr>
              <a:lnSpc>
                <a:spcPct val="150000"/>
              </a:lnSpc>
            </a:pPr>
            <a:endParaRPr lang="en-US" altLang="zh-CN" sz="2000" dirty="0" smtClean="0">
              <a:latin typeface="微软雅黑" panose="020B0503020204020204" pitchFamily="34" charset="-122"/>
              <a:ea typeface="微软雅黑" panose="020B0503020204020204" pitchFamily="34" charset="-122"/>
            </a:endParaRPr>
          </a:p>
          <a:p>
            <a:pPr>
              <a:lnSpc>
                <a:spcPct val="150000"/>
              </a:lnSpc>
            </a:pP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r>
              <a:rPr lang="zh-CN" altLang="en-US" sz="2800" b="1" dirty="0" smtClean="0">
                <a:latin typeface="微软雅黑" panose="020B0503020204020204" pitchFamily="34" charset="-122"/>
                <a:ea typeface="微软雅黑" panose="020B0503020204020204" pitchFamily="34" charset="-122"/>
              </a:rPr>
              <a:t>处方常见问题处理难点</a:t>
            </a:r>
            <a:endParaRPr lang="zh-CN" altLang="en-US" sz="2800" b="1" dirty="0">
              <a:latin typeface="微软雅黑" panose="020B0503020204020204" pitchFamily="34" charset="-122"/>
              <a:ea typeface="微软雅黑" panose="020B0503020204020204" pitchFamily="34" charset="-122"/>
            </a:endParaRPr>
          </a:p>
        </p:txBody>
      </p:sp>
      <p:sp>
        <p:nvSpPr>
          <p:cNvPr id="5" name="圆角矩形 5"/>
          <p:cNvSpPr/>
          <p:nvPr/>
        </p:nvSpPr>
        <p:spPr>
          <a:xfrm>
            <a:off x="857224" y="1357298"/>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pic>
        <p:nvPicPr>
          <p:cNvPr id="6" name="图片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2143116"/>
            <a:ext cx="3060764" cy="2629894"/>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28596" y="3214686"/>
            <a:ext cx="1240326" cy="1595939"/>
          </a:xfrm>
          <a:prstGeom prst="rect">
            <a:avLst/>
          </a:prstGeom>
          <a:ln>
            <a:noFill/>
          </a:ln>
          <a:effectLst>
            <a:softEdge rad="112500"/>
          </a:effectLst>
        </p:spPr>
      </p:pic>
      <p:grpSp>
        <p:nvGrpSpPr>
          <p:cNvPr id="8" name="组合 7"/>
          <p:cNvGrpSpPr/>
          <p:nvPr/>
        </p:nvGrpSpPr>
        <p:grpSpPr>
          <a:xfrm>
            <a:off x="642910" y="5072074"/>
            <a:ext cx="1595602" cy="453082"/>
            <a:chOff x="3571354" y="2909870"/>
            <a:chExt cx="1485516" cy="453082"/>
          </a:xfrm>
        </p:grpSpPr>
        <p:sp>
          <p:nvSpPr>
            <p:cNvPr id="9" name="矩形 8"/>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文本框 7"/>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grpSp>
      <p:sp>
        <p:nvSpPr>
          <p:cNvPr id="11" name="文本占位符 1"/>
          <p:cNvSpPr txBox="1"/>
          <p:nvPr/>
        </p:nvSpPr>
        <p:spPr>
          <a:xfrm>
            <a:off x="2643174" y="1214422"/>
            <a:ext cx="4214842" cy="485775"/>
          </a:xfrm>
          <a:prstGeom prst="rect">
            <a:avLst/>
          </a:prstGeom>
        </p:spPr>
        <p:txBody>
          <a:bodyPr>
            <a:normAutofit fontScale="62500" lnSpcReduction="2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zh-CN" sz="28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阿司匹林用于预防子痫前期、先兆子痫</a:t>
            </a:r>
            <a:endParaRPr kumimoji="0" lang="zh-CN" altLang="zh-CN" sz="2800" b="0" i="0" u="none" strike="noStrike" kern="100" cap="none" spc="0" normalizeH="0" baseline="0" noProof="0" dirty="0">
              <a:ln>
                <a:noFill/>
              </a:ln>
              <a:solidFill>
                <a:schemeClr val="tx1"/>
              </a:solidFill>
              <a:effectLst/>
              <a:uLnTx/>
              <a:uFillTx/>
              <a:latin typeface="Calibri" panose="020F0502020204030204" pitchFamily="34" charset="0"/>
              <a:ea typeface="+mn-ea"/>
              <a:cs typeface="Times New Roman" panose="02020603050405020304" pitchFamily="18" charset="0"/>
            </a:endParaRPr>
          </a:p>
        </p:txBody>
      </p:sp>
      <p:sp>
        <p:nvSpPr>
          <p:cNvPr id="12" name="矩形 11"/>
          <p:cNvSpPr/>
          <p:nvPr/>
        </p:nvSpPr>
        <p:spPr>
          <a:xfrm>
            <a:off x="2786050" y="1785926"/>
            <a:ext cx="3357586" cy="4524315"/>
          </a:xfrm>
          <a:prstGeom prst="rect">
            <a:avLst/>
          </a:prstGeom>
        </p:spPr>
        <p:txBody>
          <a:bodyPr wrap="square">
            <a:spAutoFit/>
          </a:bodyPr>
          <a:lstStyle/>
          <a:p>
            <a:pPr indent="266700">
              <a:spcAft>
                <a:spcPts val="0"/>
              </a:spcAft>
            </a:pPr>
            <a:r>
              <a:rPr lang="zh-CN" altLang="zh-CN" dirty="0">
                <a:solidFill>
                  <a:srgbClr val="000000"/>
                </a:solidFill>
                <a:latin typeface="Times New Roman" panose="02020603050405020304" pitchFamily="18" charset="0"/>
                <a:cs typeface="Times New Roman" panose="02020603050405020304" pitchFamily="18" charset="0"/>
              </a:rPr>
              <a:t>美国预防服务工作组</a:t>
            </a:r>
            <a:r>
              <a:rPr lang="en-US" altLang="zh-CN" dirty="0">
                <a:solidFill>
                  <a:srgbClr val="000000"/>
                </a:solidFill>
                <a:latin typeface="Times New Roman" panose="02020603050405020304" pitchFamily="18" charset="0"/>
                <a:cs typeface="宋体" panose="02010600030101010101" pitchFamily="2" charset="-122"/>
              </a:rPr>
              <a:t>(USPSTF)</a:t>
            </a:r>
            <a:r>
              <a:rPr lang="zh-CN" altLang="zh-CN" dirty="0">
                <a:solidFill>
                  <a:srgbClr val="000000"/>
                </a:solidFill>
                <a:latin typeface="Times New Roman" panose="02020603050405020304" pitchFamily="18" charset="0"/>
                <a:cs typeface="Times New Roman" panose="02020603050405020304" pitchFamily="18" charset="0"/>
              </a:rPr>
              <a:t>推荐，对于子痫前期高危女性，妊娠</a:t>
            </a:r>
            <a:r>
              <a:rPr lang="en-US" altLang="zh-CN" dirty="0">
                <a:solidFill>
                  <a:srgbClr val="000000"/>
                </a:solidFill>
                <a:latin typeface="Times New Roman" panose="02020603050405020304" pitchFamily="18" charset="0"/>
                <a:cs typeface="宋体" panose="02010600030101010101" pitchFamily="2" charset="-122"/>
              </a:rPr>
              <a:t>12</a:t>
            </a:r>
            <a:r>
              <a:rPr lang="zh-CN" altLang="zh-CN" dirty="0">
                <a:solidFill>
                  <a:srgbClr val="000000"/>
                </a:solidFill>
                <a:latin typeface="Times New Roman" panose="02020603050405020304" pitchFamily="18" charset="0"/>
                <a:cs typeface="Times New Roman" panose="02020603050405020304" pitchFamily="18" charset="0"/>
              </a:rPr>
              <a:t>周之后，采用小剂量阿司匹林</a:t>
            </a:r>
            <a:r>
              <a:rPr lang="en-US" altLang="zh-CN" dirty="0">
                <a:solidFill>
                  <a:srgbClr val="000000"/>
                </a:solidFill>
                <a:latin typeface="Times New Roman" panose="02020603050405020304" pitchFamily="18" charset="0"/>
                <a:cs typeface="宋体" panose="02010600030101010101" pitchFamily="2" charset="-122"/>
              </a:rPr>
              <a:t>(81mg/d)</a:t>
            </a:r>
            <a:r>
              <a:rPr lang="zh-CN" altLang="zh-CN" dirty="0">
                <a:solidFill>
                  <a:srgbClr val="000000"/>
                </a:solidFill>
                <a:latin typeface="Times New Roman" panose="02020603050405020304" pitchFamily="18" charset="0"/>
                <a:cs typeface="Times New Roman" panose="02020603050405020304" pitchFamily="18" charset="0"/>
              </a:rPr>
              <a:t>以降低子痫前期、早产和胎儿生长受限的风险（</a:t>
            </a:r>
            <a:r>
              <a:rPr lang="en-US" altLang="zh-CN" dirty="0">
                <a:solidFill>
                  <a:srgbClr val="000000"/>
                </a:solidFill>
                <a:latin typeface="Times New Roman" panose="02020603050405020304" pitchFamily="18" charset="0"/>
                <a:cs typeface="宋体" panose="02010600030101010101" pitchFamily="2" charset="-122"/>
              </a:rPr>
              <a:t>B</a:t>
            </a:r>
            <a:r>
              <a:rPr lang="zh-CN" altLang="zh-CN" dirty="0">
                <a:solidFill>
                  <a:srgbClr val="000000"/>
                </a:solidFill>
                <a:latin typeface="Times New Roman" panose="02020603050405020304" pitchFamily="18" charset="0"/>
                <a:cs typeface="Times New Roman" panose="02020603050405020304" pitchFamily="18" charset="0"/>
              </a:rPr>
              <a:t>）。</a:t>
            </a:r>
            <a:r>
              <a:rPr lang="en-US" altLang="zh-CN" dirty="0">
                <a:solidFill>
                  <a:srgbClr val="000000"/>
                </a:solidFill>
                <a:latin typeface="Times New Roman" panose="02020603050405020304" pitchFamily="18" charset="0"/>
                <a:cs typeface="宋体" panose="02010600030101010101" pitchFamily="2" charset="-122"/>
              </a:rPr>
              <a:t>USPSTF</a:t>
            </a:r>
            <a:r>
              <a:rPr lang="zh-CN" altLang="zh-CN" dirty="0">
                <a:solidFill>
                  <a:srgbClr val="000000"/>
                </a:solidFill>
                <a:latin typeface="Times New Roman" panose="02020603050405020304" pitchFamily="18" charset="0"/>
                <a:cs typeface="Times New Roman" panose="02020603050405020304" pitchFamily="18" charset="0"/>
              </a:rPr>
              <a:t>承认，目前识别子痫前期高危女性的方法</a:t>
            </a:r>
            <a:r>
              <a:rPr lang="en-US" altLang="zh-CN" dirty="0">
                <a:solidFill>
                  <a:srgbClr val="000000"/>
                </a:solidFill>
                <a:latin typeface="Times New Roman" panose="02020603050405020304" pitchFamily="18" charset="0"/>
                <a:cs typeface="宋体" panose="02010600030101010101" pitchFamily="2" charset="-122"/>
              </a:rPr>
              <a:t>(</a:t>
            </a:r>
            <a:r>
              <a:rPr lang="zh-CN" altLang="zh-CN" dirty="0">
                <a:solidFill>
                  <a:srgbClr val="000000"/>
                </a:solidFill>
                <a:latin typeface="Times New Roman" panose="02020603050405020304" pitchFamily="18" charset="0"/>
                <a:cs typeface="Times New Roman" panose="02020603050405020304" pitchFamily="18" charset="0"/>
              </a:rPr>
              <a:t>生物标志物、临床诊断性检查、病史</a:t>
            </a:r>
            <a:r>
              <a:rPr lang="en-US" altLang="zh-CN" dirty="0">
                <a:solidFill>
                  <a:srgbClr val="000000"/>
                </a:solidFill>
                <a:latin typeface="Times New Roman" panose="02020603050405020304" pitchFamily="18" charset="0"/>
                <a:cs typeface="宋体" panose="02010600030101010101" pitchFamily="2" charset="-122"/>
              </a:rPr>
              <a:t>)</a:t>
            </a:r>
            <a:r>
              <a:rPr lang="zh-CN" altLang="zh-CN" dirty="0">
                <a:solidFill>
                  <a:srgbClr val="000000"/>
                </a:solidFill>
                <a:latin typeface="Times New Roman" panose="02020603050405020304" pitchFamily="18" charset="0"/>
                <a:cs typeface="Times New Roman" panose="02020603050405020304" pitchFamily="18" charset="0"/>
              </a:rPr>
              <a:t>都没有经过充分验证，但有一种实用方法能识别出子痫前期绝对危险度至少为</a:t>
            </a:r>
            <a:r>
              <a:rPr lang="en-US" altLang="zh-CN" dirty="0">
                <a:solidFill>
                  <a:srgbClr val="000000"/>
                </a:solidFill>
                <a:latin typeface="Times New Roman" panose="02020603050405020304" pitchFamily="18" charset="0"/>
                <a:cs typeface="宋体" panose="02010600030101010101" pitchFamily="2" charset="-122"/>
              </a:rPr>
              <a:t>8%</a:t>
            </a:r>
            <a:r>
              <a:rPr lang="zh-CN" altLang="zh-CN" dirty="0">
                <a:solidFill>
                  <a:srgbClr val="000000"/>
                </a:solidFill>
                <a:latin typeface="Times New Roman" panose="02020603050405020304" pitchFamily="18" charset="0"/>
                <a:cs typeface="Times New Roman" panose="02020603050405020304" pitchFamily="18" charset="0"/>
              </a:rPr>
              <a:t>的患者群体：存在一项或以上高危因素的女性应接受低剂量阿司匹林治疗。应在妊娠</a:t>
            </a:r>
            <a:r>
              <a:rPr lang="en-US" altLang="zh-CN" dirty="0">
                <a:solidFill>
                  <a:srgbClr val="000000"/>
                </a:solidFill>
                <a:latin typeface="Times New Roman" panose="02020603050405020304" pitchFamily="18" charset="0"/>
                <a:cs typeface="宋体" panose="02010600030101010101" pitchFamily="2" charset="-122"/>
              </a:rPr>
              <a:t>12-28</a:t>
            </a:r>
            <a:r>
              <a:rPr lang="zh-CN" altLang="zh-CN" dirty="0">
                <a:solidFill>
                  <a:srgbClr val="000000"/>
                </a:solidFill>
                <a:latin typeface="Times New Roman" panose="02020603050405020304" pitchFamily="18" charset="0"/>
                <a:cs typeface="Times New Roman" panose="02020603050405020304" pitchFamily="18" charset="0"/>
              </a:rPr>
              <a:t>周开始使用小剂量阿司匹林。</a:t>
            </a:r>
            <a:endParaRPr lang="zh-CN" altLang="zh-CN" sz="2400" dirty="0">
              <a:solidFill>
                <a:srgbClr val="000000"/>
              </a:solidFill>
              <a:latin typeface="宋体" panose="02010600030101010101" pitchFamily="2" charset="-122"/>
              <a:cs typeface="宋体" panose="02010600030101010101" pitchFamily="2" charset="-122"/>
            </a:endParaRPr>
          </a:p>
        </p:txBody>
      </p:sp>
      <p:pic>
        <p:nvPicPr>
          <p:cNvPr id="13" name="图片 1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296521" y="1857364"/>
            <a:ext cx="2847479" cy="4071966"/>
          </a:xfrm>
          <a:prstGeom prst="rect">
            <a:avLst/>
          </a:prstGeom>
        </p:spPr>
      </p:pic>
      <p:pic>
        <p:nvPicPr>
          <p:cNvPr id="14" name="图片 13"/>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7615789" y="857232"/>
            <a:ext cx="1528211" cy="1000132"/>
          </a:xfrm>
          <a:prstGeom prst="rect">
            <a:avLst/>
          </a:prstGeom>
          <a:ln>
            <a:noFill/>
          </a:ln>
          <a:effectLst>
            <a:softEdge rad="112500"/>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r>
              <a:rPr lang="zh-CN" altLang="en-US" sz="2800" b="1" dirty="0" smtClean="0">
                <a:latin typeface="微软雅黑" panose="020B0503020204020204" pitchFamily="34" charset="-122"/>
                <a:ea typeface="微软雅黑" panose="020B0503020204020204" pitchFamily="34" charset="-122"/>
              </a:rPr>
              <a:t>处方常见问题处理难点</a:t>
            </a:r>
            <a:endParaRPr lang="zh-CN" altLang="en-US" sz="2800" b="1" dirty="0">
              <a:latin typeface="微软雅黑" panose="020B0503020204020204" pitchFamily="34" charset="-122"/>
              <a:ea typeface="微软雅黑" panose="020B0503020204020204" pitchFamily="34" charset="-122"/>
            </a:endParaRPr>
          </a:p>
        </p:txBody>
      </p:sp>
      <p:sp>
        <p:nvSpPr>
          <p:cNvPr id="5" name="圆角矩形 5"/>
          <p:cNvSpPr/>
          <p:nvPr/>
        </p:nvSpPr>
        <p:spPr>
          <a:xfrm>
            <a:off x="857224" y="1357298"/>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pic>
        <p:nvPicPr>
          <p:cNvPr id="6" name="图片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2143116"/>
            <a:ext cx="3060764" cy="2629894"/>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28596" y="3214686"/>
            <a:ext cx="1240326" cy="1595939"/>
          </a:xfrm>
          <a:prstGeom prst="rect">
            <a:avLst/>
          </a:prstGeom>
          <a:ln>
            <a:noFill/>
          </a:ln>
          <a:effectLst>
            <a:softEdge rad="112500"/>
          </a:effectLst>
        </p:spPr>
      </p:pic>
      <p:grpSp>
        <p:nvGrpSpPr>
          <p:cNvPr id="3" name="组合 7"/>
          <p:cNvGrpSpPr/>
          <p:nvPr/>
        </p:nvGrpSpPr>
        <p:grpSpPr>
          <a:xfrm>
            <a:off x="642910" y="5072074"/>
            <a:ext cx="1595602" cy="453082"/>
            <a:chOff x="3571354" y="2909870"/>
            <a:chExt cx="1485516" cy="453082"/>
          </a:xfrm>
        </p:grpSpPr>
        <p:sp>
          <p:nvSpPr>
            <p:cNvPr id="9" name="矩形 8"/>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文本框 7"/>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grpSp>
      <p:sp>
        <p:nvSpPr>
          <p:cNvPr id="11" name="文本占位符 1"/>
          <p:cNvSpPr txBox="1"/>
          <p:nvPr/>
        </p:nvSpPr>
        <p:spPr>
          <a:xfrm>
            <a:off x="3286116" y="1500174"/>
            <a:ext cx="4214842" cy="485775"/>
          </a:xfrm>
          <a:prstGeom prst="rect">
            <a:avLst/>
          </a:prstGeom>
        </p:spPr>
        <p:txBody>
          <a:bodyPr>
            <a:normAutofit fontScale="62500" lnSpcReduction="2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zh-CN" sz="2800" b="0" i="0" u="none" strike="noStrike" kern="0" cap="none" spc="0" normalizeH="0" baseline="0" noProof="0" dirty="0" smtClean="0">
                <a:ln>
                  <a:noFill/>
                </a:ln>
                <a:solidFill>
                  <a:schemeClr val="tx1"/>
                </a:solidFill>
                <a:effectLst/>
                <a:uLnTx/>
                <a:uFillTx/>
                <a:latin typeface="Times New Roman" panose="02020603050405020304" pitchFamily="18" charset="0"/>
                <a:ea typeface="+mn-ea"/>
                <a:cs typeface="Times New Roman" panose="02020603050405020304" pitchFamily="18" charset="0"/>
              </a:rPr>
              <a:t>阿司匹林用于预防子痫前期、先兆子痫</a:t>
            </a:r>
            <a:endParaRPr kumimoji="0" lang="zh-CN" altLang="zh-CN" sz="2800" b="0" i="0" u="none" strike="noStrike" kern="100" cap="none" spc="0" normalizeH="0" baseline="0" noProof="0" dirty="0">
              <a:ln>
                <a:noFill/>
              </a:ln>
              <a:solidFill>
                <a:schemeClr val="tx1"/>
              </a:solidFill>
              <a:effectLst/>
              <a:uLnTx/>
              <a:uFillTx/>
              <a:latin typeface="Calibri" panose="020F0502020204030204" pitchFamily="34" charset="0"/>
              <a:ea typeface="+mn-ea"/>
              <a:cs typeface="Times New Roman" panose="02020603050405020304" pitchFamily="18" charset="0"/>
            </a:endParaRPr>
          </a:p>
        </p:txBody>
      </p:sp>
      <p:pic>
        <p:nvPicPr>
          <p:cNvPr id="14" name="图片 1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615789" y="857232"/>
            <a:ext cx="1528211" cy="1000132"/>
          </a:xfrm>
          <a:prstGeom prst="rect">
            <a:avLst/>
          </a:prstGeom>
          <a:ln>
            <a:noFill/>
          </a:ln>
          <a:effectLst>
            <a:softEdge rad="112500"/>
          </a:effectLst>
        </p:spPr>
      </p:pic>
      <p:sp>
        <p:nvSpPr>
          <p:cNvPr id="16" name="TextBox 15"/>
          <p:cNvSpPr txBox="1"/>
          <p:nvPr/>
        </p:nvSpPr>
        <p:spPr>
          <a:xfrm>
            <a:off x="3286116" y="2214554"/>
            <a:ext cx="4607751" cy="3831818"/>
          </a:xfrm>
          <a:prstGeom prst="rect">
            <a:avLst/>
          </a:prstGeom>
          <a:noFill/>
        </p:spPr>
        <p:txBody>
          <a:bodyPr wrap="square" rtlCol="0">
            <a:spAutoFit/>
          </a:bodyPr>
          <a:lstStyle/>
          <a:p>
            <a:pPr>
              <a:lnSpc>
                <a:spcPct val="150000"/>
              </a:lnSpc>
            </a:pPr>
            <a:r>
              <a:rPr lang="zh-CN" altLang="en-US" dirty="0" smtClean="0"/>
              <a:t>美国</a:t>
            </a:r>
            <a:r>
              <a:rPr lang="en-US" altLang="zh-CN" dirty="0" smtClean="0"/>
              <a:t>FDA</a:t>
            </a:r>
            <a:r>
              <a:rPr lang="zh-CN" altLang="en-US" dirty="0" smtClean="0"/>
              <a:t>未批准阿司匹林用于预防子痫前期</a:t>
            </a:r>
            <a:endParaRPr lang="en-US" altLang="zh-CN" dirty="0" smtClean="0"/>
          </a:p>
          <a:p>
            <a:pPr>
              <a:lnSpc>
                <a:spcPct val="150000"/>
              </a:lnSpc>
            </a:pPr>
            <a:r>
              <a:rPr lang="zh-CN" altLang="en-US" dirty="0" smtClean="0"/>
              <a:t>循证证据表明该药可用于预防子痫前期</a:t>
            </a:r>
            <a:endParaRPr lang="en-US" altLang="zh-CN" dirty="0" smtClean="0"/>
          </a:p>
          <a:p>
            <a:pPr>
              <a:lnSpc>
                <a:spcPct val="150000"/>
              </a:lnSpc>
            </a:pPr>
            <a:endParaRPr lang="en-US" altLang="zh-CN" dirty="0" smtClean="0"/>
          </a:p>
          <a:p>
            <a:pPr>
              <a:lnSpc>
                <a:spcPct val="150000"/>
              </a:lnSpc>
            </a:pPr>
            <a:r>
              <a:rPr lang="en-US" altLang="zh-CN" dirty="0" smtClean="0"/>
              <a:t>Thomson</a:t>
            </a:r>
            <a:r>
              <a:rPr lang="zh-CN" altLang="en-US" dirty="0" smtClean="0"/>
              <a:t>有效性、推荐等级、证据强度：</a:t>
            </a:r>
            <a:endParaRPr lang="en-US" altLang="zh-CN" dirty="0" smtClean="0"/>
          </a:p>
          <a:p>
            <a:pPr>
              <a:lnSpc>
                <a:spcPct val="150000"/>
              </a:lnSpc>
            </a:pPr>
            <a:r>
              <a:rPr lang="zh-CN" altLang="en-US" dirty="0" smtClean="0"/>
              <a:t>推荐等级：</a:t>
            </a:r>
            <a:r>
              <a:rPr lang="en-US" altLang="zh-CN" dirty="0" smtClean="0"/>
              <a:t>Class </a:t>
            </a:r>
            <a:r>
              <a:rPr lang="en-US" altLang="zh-CN" dirty="0" err="1" smtClean="0"/>
              <a:t>Ⅱa</a:t>
            </a:r>
            <a:r>
              <a:rPr lang="en-US" altLang="zh-CN" dirty="0" smtClean="0"/>
              <a:t>(</a:t>
            </a:r>
            <a:r>
              <a:rPr lang="zh-CN" altLang="en-US" dirty="0" smtClean="0"/>
              <a:t>推荐使用</a:t>
            </a:r>
            <a:r>
              <a:rPr lang="en-US" altLang="zh-CN" dirty="0" smtClean="0"/>
              <a:t>)</a:t>
            </a:r>
          </a:p>
          <a:p>
            <a:pPr>
              <a:lnSpc>
                <a:spcPct val="150000"/>
              </a:lnSpc>
            </a:pPr>
            <a:r>
              <a:rPr lang="zh-CN" altLang="en-US" dirty="0" smtClean="0"/>
              <a:t>证据强度：</a:t>
            </a:r>
            <a:r>
              <a:rPr lang="en-US" altLang="zh-CN" dirty="0" smtClean="0"/>
              <a:t>A</a:t>
            </a:r>
          </a:p>
          <a:p>
            <a:pPr>
              <a:lnSpc>
                <a:spcPct val="150000"/>
              </a:lnSpc>
            </a:pPr>
            <a:endParaRPr lang="en-US" altLang="zh-CN" dirty="0" smtClean="0"/>
          </a:p>
          <a:p>
            <a:pPr>
              <a:lnSpc>
                <a:spcPct val="150000"/>
              </a:lnSpc>
            </a:pPr>
            <a:r>
              <a:rPr lang="zh-CN" altLang="en-US" dirty="0" smtClean="0"/>
              <a:t>说明书：无子痫前期适应症，需按超说明书用药管理</a:t>
            </a:r>
            <a:endParaRPr lang="zh-CN"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9"/>
          <p:cNvGrpSpPr/>
          <p:nvPr/>
        </p:nvGrpSpPr>
        <p:grpSpPr>
          <a:xfrm>
            <a:off x="571472" y="785794"/>
            <a:ext cx="8036775" cy="5643602"/>
            <a:chOff x="738150" y="1500174"/>
            <a:chExt cx="10715700" cy="5143536"/>
          </a:xfrm>
        </p:grpSpPr>
        <p:sp>
          <p:nvSpPr>
            <p:cNvPr id="29" name="矩形 28"/>
            <p:cNvSpPr/>
            <p:nvPr/>
          </p:nvSpPr>
          <p:spPr>
            <a:xfrm>
              <a:off x="738150" y="1500174"/>
              <a:ext cx="10715700" cy="51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881026" y="1500174"/>
              <a:ext cx="5786478" cy="714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nvPr>
        </p:nvSpPr>
        <p:spPr/>
        <p:txBody>
          <a:bodyPr>
            <a:noAutofit/>
          </a:bodyPr>
          <a:lstStyle/>
          <a:p>
            <a:r>
              <a:rPr lang="zh-CN" altLang="en-US" sz="2800" b="1" dirty="0" smtClean="0">
                <a:latin typeface="微软雅黑" panose="020B0503020204020204" pitchFamily="34" charset="-122"/>
                <a:ea typeface="微软雅黑" panose="020B0503020204020204" pitchFamily="34" charset="-122"/>
              </a:rPr>
              <a:t>处方常见问题处理难点</a:t>
            </a:r>
            <a:endParaRPr lang="zh-CN" altLang="en-US" sz="2800" b="1" dirty="0">
              <a:latin typeface="华文琥珀" panose="02010800040101010101" pitchFamily="2" charset="-122"/>
              <a:ea typeface="华文琥珀" panose="02010800040101010101" pitchFamily="2" charset="-122"/>
            </a:endParaRPr>
          </a:p>
        </p:txBody>
      </p:sp>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2" cstate="print"/>
          <a:srcRect/>
          <a:stretch>
            <a:fillRect/>
          </a:stretch>
        </p:blipFill>
        <p:spPr bwMode="auto">
          <a:xfrm>
            <a:off x="8036599" y="173511"/>
            <a:ext cx="1107401" cy="945305"/>
          </a:xfrm>
          <a:prstGeom prst="rect">
            <a:avLst/>
          </a:prstGeom>
          <a:noFill/>
          <a:ln w="9525">
            <a:noFill/>
            <a:miter lim="800000"/>
            <a:headEnd/>
            <a:tailEnd/>
          </a:ln>
        </p:spPr>
      </p:pic>
      <p:grpSp>
        <p:nvGrpSpPr>
          <p:cNvPr id="6" name="组合 13"/>
          <p:cNvGrpSpPr/>
          <p:nvPr/>
        </p:nvGrpSpPr>
        <p:grpSpPr>
          <a:xfrm>
            <a:off x="2928926" y="1428736"/>
            <a:ext cx="5697149" cy="4839822"/>
            <a:chOff x="3452794" y="1375260"/>
            <a:chExt cx="7596198" cy="4839822"/>
          </a:xfrm>
        </p:grpSpPr>
        <p:pic>
          <p:nvPicPr>
            <p:cNvPr id="7169" name="Picture 1"/>
            <p:cNvPicPr>
              <a:picLocks noChangeAspect="1" noChangeArrowheads="1"/>
            </p:cNvPicPr>
            <p:nvPr/>
          </p:nvPicPr>
          <p:blipFill>
            <a:blip r:embed="rId3" cstate="print"/>
            <a:srcRect/>
            <a:stretch>
              <a:fillRect/>
            </a:stretch>
          </p:blipFill>
          <p:spPr bwMode="auto">
            <a:xfrm>
              <a:off x="3452794" y="1375260"/>
              <a:ext cx="7596198" cy="4839822"/>
            </a:xfrm>
            <a:prstGeom prst="rect">
              <a:avLst/>
            </a:prstGeom>
            <a:noFill/>
            <a:ln w="9525">
              <a:noFill/>
              <a:miter lim="800000"/>
              <a:headEnd/>
              <a:tailEnd/>
            </a:ln>
            <a:effectLst/>
          </p:spPr>
        </p:pic>
        <p:sp>
          <p:nvSpPr>
            <p:cNvPr id="11" name="圆角矩形 10"/>
            <p:cNvSpPr/>
            <p:nvPr/>
          </p:nvSpPr>
          <p:spPr>
            <a:xfrm>
              <a:off x="4667240" y="2643182"/>
              <a:ext cx="642942" cy="21431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6524628" y="2357430"/>
              <a:ext cx="928694" cy="142876"/>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8667768" y="5286388"/>
              <a:ext cx="1000132" cy="21431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7171" name="Picture 3"/>
          <p:cNvPicPr>
            <a:picLocks noChangeAspect="1" noChangeArrowheads="1"/>
          </p:cNvPicPr>
          <p:nvPr/>
        </p:nvPicPr>
        <p:blipFill>
          <a:blip r:embed="rId4"/>
          <a:srcRect/>
          <a:stretch>
            <a:fillRect/>
          </a:stretch>
        </p:blipFill>
        <p:spPr bwMode="auto">
          <a:xfrm>
            <a:off x="553613" y="2928934"/>
            <a:ext cx="1864519" cy="1857388"/>
          </a:xfrm>
          <a:prstGeom prst="rect">
            <a:avLst/>
          </a:prstGeom>
          <a:noFill/>
          <a:ln w="9525">
            <a:noFill/>
            <a:miter lim="800000"/>
            <a:headEnd/>
            <a:tailEnd/>
          </a:ln>
          <a:effectLst/>
        </p:spPr>
      </p:pic>
      <p:sp>
        <p:nvSpPr>
          <p:cNvPr id="22" name="圆角矩形 5"/>
          <p:cNvSpPr/>
          <p:nvPr/>
        </p:nvSpPr>
        <p:spPr>
          <a:xfrm>
            <a:off x="821505" y="2071678"/>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sp>
        <p:nvSpPr>
          <p:cNvPr id="23" name="文本框 7"/>
          <p:cNvSpPr txBox="1"/>
          <p:nvPr/>
        </p:nvSpPr>
        <p:spPr>
          <a:xfrm>
            <a:off x="1261886" y="47176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4" name="文本框 7"/>
          <p:cNvSpPr txBox="1"/>
          <p:nvPr/>
        </p:nvSpPr>
        <p:spPr>
          <a:xfrm>
            <a:off x="1376186" y="48700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6" name="圆角矩形 25"/>
          <p:cNvSpPr/>
          <p:nvPr/>
        </p:nvSpPr>
        <p:spPr>
          <a:xfrm>
            <a:off x="982240" y="5072074"/>
            <a:ext cx="1732372"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1000100" y="5072074"/>
            <a:ext cx="1643074" cy="369332"/>
          </a:xfrm>
          <a:prstGeom prst="rect">
            <a:avLst/>
          </a:prstGeom>
          <a:noFill/>
        </p:spPr>
        <p:txBody>
          <a:bodyPr wrap="square" rtlCol="0">
            <a:spAutoFit/>
          </a:bodyPr>
          <a:lstStyle/>
          <a:p>
            <a:r>
              <a:rPr lang="zh-CN" altLang="en-US" dirty="0" smtClean="0">
                <a:solidFill>
                  <a:schemeClr val="bg1"/>
                </a:solidFill>
              </a:rPr>
              <a:t>妊娠期合并症</a:t>
            </a:r>
            <a:endParaRPr lang="zh-CN" altLang="en-US" dirty="0">
              <a:solidFill>
                <a:schemeClr val="bg1"/>
              </a:solidFill>
            </a:endParaRPr>
          </a:p>
        </p:txBody>
      </p:sp>
    </p:spTree>
  </p:cSld>
  <p:clrMapOvr>
    <a:masterClrMapping/>
  </p:clrMapOvr>
  <p:transition spd="slow">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r>
              <a:rPr lang="zh-CN" altLang="en-US" sz="2800" b="1" dirty="0" smtClean="0">
                <a:latin typeface="微软雅黑" panose="020B0503020204020204" pitchFamily="34" charset="-122"/>
                <a:ea typeface="微软雅黑" panose="020B0503020204020204" pitchFamily="34" charset="-122"/>
              </a:rPr>
              <a:t>处方常见问题处理难点</a:t>
            </a:r>
            <a:endParaRPr lang="zh-CN" altLang="en-US" sz="2800" b="1" dirty="0">
              <a:latin typeface="微软雅黑" panose="020B0503020204020204" pitchFamily="34" charset="-122"/>
              <a:ea typeface="微软雅黑" panose="020B0503020204020204" pitchFamily="34" charset="-122"/>
            </a:endParaRPr>
          </a:p>
        </p:txBody>
      </p:sp>
      <p:sp>
        <p:nvSpPr>
          <p:cNvPr id="5" name="圆角矩形 5"/>
          <p:cNvSpPr/>
          <p:nvPr/>
        </p:nvSpPr>
        <p:spPr>
          <a:xfrm>
            <a:off x="857224" y="1357298"/>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pic>
        <p:nvPicPr>
          <p:cNvPr id="6" name="图片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2143116"/>
            <a:ext cx="3060764" cy="2629894"/>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28596" y="3214686"/>
            <a:ext cx="1240326" cy="1595939"/>
          </a:xfrm>
          <a:prstGeom prst="rect">
            <a:avLst/>
          </a:prstGeom>
          <a:ln>
            <a:noFill/>
          </a:ln>
          <a:effectLst>
            <a:softEdge rad="112500"/>
          </a:effectLst>
        </p:spPr>
      </p:pic>
      <p:grpSp>
        <p:nvGrpSpPr>
          <p:cNvPr id="3" name="组合 7"/>
          <p:cNvGrpSpPr/>
          <p:nvPr/>
        </p:nvGrpSpPr>
        <p:grpSpPr>
          <a:xfrm>
            <a:off x="642910" y="5072074"/>
            <a:ext cx="1595602" cy="453082"/>
            <a:chOff x="3571354" y="2909870"/>
            <a:chExt cx="1485516" cy="453082"/>
          </a:xfrm>
        </p:grpSpPr>
        <p:sp>
          <p:nvSpPr>
            <p:cNvPr id="9" name="矩形 8"/>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文本框 7"/>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grpSp>
      <p:pic>
        <p:nvPicPr>
          <p:cNvPr id="14" name="图片 1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7615789" y="857232"/>
            <a:ext cx="1528211" cy="1000132"/>
          </a:xfrm>
          <a:prstGeom prst="rect">
            <a:avLst/>
          </a:prstGeom>
          <a:ln>
            <a:noFill/>
          </a:ln>
          <a:effectLst>
            <a:softEdge rad="112500"/>
          </a:effectLst>
        </p:spPr>
      </p:pic>
      <p:sp>
        <p:nvSpPr>
          <p:cNvPr id="12" name="箭头: V 形 15"/>
          <p:cNvSpPr/>
          <p:nvPr/>
        </p:nvSpPr>
        <p:spPr>
          <a:xfrm>
            <a:off x="2688785" y="1481560"/>
            <a:ext cx="436380" cy="485775"/>
          </a:xfrm>
          <a:prstGeom prst="chevro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dirty="0">
              <a:solidFill>
                <a:schemeClr val="tx1"/>
              </a:solidFill>
            </a:endParaRPr>
          </a:p>
        </p:txBody>
      </p:sp>
      <p:sp>
        <p:nvSpPr>
          <p:cNvPr id="13" name="圆角矩形 5"/>
          <p:cNvSpPr/>
          <p:nvPr/>
        </p:nvSpPr>
        <p:spPr>
          <a:xfrm>
            <a:off x="3275047" y="1342743"/>
            <a:ext cx="2151485"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US" altLang="zh-CN" sz="2000" b="1" dirty="0"/>
              <a:t>B</a:t>
            </a:r>
            <a:r>
              <a:rPr lang="zh-CN" altLang="zh-CN" sz="2000" b="1" dirty="0"/>
              <a:t>族链球菌感染</a:t>
            </a:r>
            <a:endParaRPr lang="zh-CN" altLang="en-US" sz="2000" b="1" dirty="0">
              <a:solidFill>
                <a:schemeClr val="dk1"/>
              </a:solidFill>
              <a:latin typeface="+mn-ea"/>
            </a:endParaRPr>
          </a:p>
        </p:txBody>
      </p:sp>
      <p:pic>
        <p:nvPicPr>
          <p:cNvPr id="15"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a:xfrm>
            <a:off x="3125166" y="2142146"/>
            <a:ext cx="3464075" cy="4276799"/>
          </a:xfrm>
          <a:prstGeom prst="rect">
            <a:avLst/>
          </a:prstGeom>
          <a:noFill/>
        </p:spPr>
      </p:pic>
      <p:pic>
        <p:nvPicPr>
          <p:cNvPr id="17"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143768" y="1928802"/>
            <a:ext cx="1477566" cy="2703169"/>
          </a:xfrm>
          <a:prstGeom prst="rect">
            <a:avLst/>
          </a:prstGeom>
          <a:noFill/>
          <a:ln w="9525">
            <a:solidFill>
              <a:schemeClr val="accent1"/>
            </a:solidFill>
            <a:miter lim="800000"/>
            <a:headEnd/>
            <a:tailEnd/>
          </a:ln>
          <a:extLst>
            <a:ext uri="{909E8E84-426E-40DD-AFC4-6F175D3DCCD1}">
              <a14:hiddenFill xmlns:a14="http://schemas.microsoft.com/office/drawing/2010/main" xmlns="">
                <a:solidFill>
                  <a:srgbClr val="FFFFFF"/>
                </a:solidFill>
              </a14:hiddenFill>
            </a:ext>
          </a:extLst>
        </p:spPr>
      </p:pic>
      <p:sp>
        <p:nvSpPr>
          <p:cNvPr id="18" name="矩形 17"/>
          <p:cNvSpPr/>
          <p:nvPr/>
        </p:nvSpPr>
        <p:spPr>
          <a:xfrm>
            <a:off x="6638668" y="4857760"/>
            <a:ext cx="2505332" cy="1754326"/>
          </a:xfrm>
          <a:prstGeom prst="rect">
            <a:avLst/>
          </a:prstGeom>
        </p:spPr>
        <p:txBody>
          <a:bodyPr wrap="square">
            <a:spAutoFit/>
          </a:bodyPr>
          <a:lstStyle/>
          <a:p>
            <a:pPr algn="ctr" eaLnBrk="0" hangingPunct="0">
              <a:defRPr/>
            </a:pPr>
            <a:r>
              <a:rPr lang="zh-CN" altLang="en-US" b="1" dirty="0">
                <a:effectLst>
                  <a:outerShdw blurRad="38100" dist="38100" dir="2700000" algn="tl">
                    <a:srgbClr val="C0C0C0"/>
                  </a:outerShdw>
                </a:effectLst>
                <a:latin typeface="宋体" panose="02010600030101010101" pitchFamily="2" charset="-122"/>
              </a:rPr>
              <a:t>2008.11CDC成立工作组，对2002年标准进行修订 </a:t>
            </a:r>
            <a:r>
              <a:rPr lang="en-US" altLang="zh-CN" b="1" dirty="0">
                <a:effectLst>
                  <a:outerShdw blurRad="38100" dist="38100" dir="2700000" algn="tl">
                    <a:srgbClr val="C0C0C0"/>
                  </a:outerShdw>
                </a:effectLst>
                <a:latin typeface="宋体" panose="02010600030101010101" pitchFamily="2" charset="-122"/>
              </a:rPr>
              <a:t>,2010</a:t>
            </a:r>
            <a:r>
              <a:rPr lang="zh-CN" altLang="en-US" b="1" dirty="0">
                <a:effectLst>
                  <a:outerShdw blurRad="38100" dist="38100" dir="2700000" algn="tl">
                    <a:srgbClr val="C0C0C0"/>
                  </a:outerShdw>
                </a:effectLst>
                <a:latin typeface="宋体" panose="02010600030101010101" pitchFamily="2" charset="-122"/>
              </a:rPr>
              <a:t>年美国疾病预防控制中心（</a:t>
            </a:r>
            <a:r>
              <a:rPr lang="en-US" altLang="zh-CN" b="1" dirty="0">
                <a:effectLst>
                  <a:outerShdw blurRad="38100" dist="38100" dir="2700000" algn="tl">
                    <a:srgbClr val="C0C0C0"/>
                  </a:outerShdw>
                </a:effectLst>
                <a:latin typeface="宋体" panose="02010600030101010101" pitchFamily="2" charset="-122"/>
              </a:rPr>
              <a:t>CDC</a:t>
            </a:r>
            <a:r>
              <a:rPr lang="zh-CN" altLang="en-US" b="1" dirty="0">
                <a:effectLst>
                  <a:outerShdw blurRad="38100" dist="38100" dir="2700000" algn="tl">
                    <a:srgbClr val="C0C0C0"/>
                  </a:outerShdw>
                </a:effectLst>
                <a:latin typeface="宋体" panose="02010600030101010101" pitchFamily="2" charset="-122"/>
              </a:rPr>
              <a:t>）制定了</a:t>
            </a:r>
            <a:r>
              <a:rPr lang="en-US" altLang="zh-CN" b="1" dirty="0">
                <a:effectLst>
                  <a:outerShdw blurRad="38100" dist="38100" dir="2700000" algn="tl">
                    <a:srgbClr val="C0C0C0"/>
                  </a:outerShdw>
                </a:effectLst>
                <a:latin typeface="宋体" panose="02010600030101010101" pitchFamily="2" charset="-122"/>
              </a:rPr>
              <a:t>《</a:t>
            </a:r>
            <a:r>
              <a:rPr lang="zh-CN" altLang="en-US" b="1" dirty="0">
                <a:effectLst>
                  <a:outerShdw blurRad="38100" dist="38100" dir="2700000" algn="tl">
                    <a:srgbClr val="C0C0C0"/>
                  </a:outerShdw>
                </a:effectLst>
                <a:latin typeface="宋体" panose="02010600030101010101" pitchFamily="2" charset="-122"/>
              </a:rPr>
              <a:t>围产期</a:t>
            </a:r>
            <a:r>
              <a:rPr lang="en-US" altLang="zh-CN" b="1" dirty="0">
                <a:effectLst>
                  <a:outerShdw blurRad="38100" dist="38100" dir="2700000" algn="tl">
                    <a:srgbClr val="C0C0C0"/>
                  </a:outerShdw>
                </a:effectLst>
                <a:latin typeface="宋体" panose="02010600030101010101" pitchFamily="2" charset="-122"/>
              </a:rPr>
              <a:t>GBS</a:t>
            </a:r>
            <a:r>
              <a:rPr lang="zh-CN" altLang="en-US" b="1" dirty="0">
                <a:effectLst>
                  <a:outerShdw blurRad="38100" dist="38100" dir="2700000" algn="tl">
                    <a:srgbClr val="C0C0C0"/>
                  </a:outerShdw>
                </a:effectLst>
                <a:latin typeface="宋体" panose="02010600030101010101" pitchFamily="2" charset="-122"/>
              </a:rPr>
              <a:t>预防指南</a:t>
            </a:r>
            <a:r>
              <a:rPr lang="en-US" altLang="zh-CN" b="1" dirty="0">
                <a:effectLst>
                  <a:outerShdw blurRad="38100" dist="38100" dir="2700000" algn="tl">
                    <a:srgbClr val="C0C0C0"/>
                  </a:outerShdw>
                </a:effectLst>
                <a:latin typeface="宋体" panose="02010600030101010101" pitchFamily="2"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5"/>
          <p:cNvGrpSpPr/>
          <p:nvPr/>
        </p:nvGrpSpPr>
        <p:grpSpPr>
          <a:xfrm>
            <a:off x="553613" y="1214422"/>
            <a:ext cx="8036775" cy="5643578"/>
            <a:chOff x="738150" y="1500174"/>
            <a:chExt cx="10715700" cy="5143536"/>
          </a:xfrm>
        </p:grpSpPr>
        <p:sp>
          <p:nvSpPr>
            <p:cNvPr id="17" name="矩形 16"/>
            <p:cNvSpPr/>
            <p:nvPr/>
          </p:nvSpPr>
          <p:spPr>
            <a:xfrm>
              <a:off x="738150" y="1500174"/>
              <a:ext cx="10715700" cy="51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881026" y="1500174"/>
              <a:ext cx="5786478" cy="714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075" name="Picture 3"/>
          <p:cNvPicPr>
            <a:picLocks noChangeAspect="1" noChangeArrowheads="1"/>
          </p:cNvPicPr>
          <p:nvPr/>
        </p:nvPicPr>
        <p:blipFill>
          <a:blip r:embed="rId3"/>
          <a:srcRect/>
          <a:stretch>
            <a:fillRect/>
          </a:stretch>
        </p:blipFill>
        <p:spPr bwMode="auto">
          <a:xfrm>
            <a:off x="1678761" y="1643050"/>
            <a:ext cx="2700338" cy="4581538"/>
          </a:xfrm>
          <a:prstGeom prst="rect">
            <a:avLst/>
          </a:prstGeom>
          <a:noFill/>
          <a:ln w="9525">
            <a:noFill/>
            <a:miter lim="800000"/>
            <a:headEnd/>
            <a:tailEnd/>
          </a:ln>
          <a:effectLst/>
        </p:spPr>
      </p:pic>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4" cstate="print"/>
          <a:srcRect/>
          <a:stretch>
            <a:fillRect/>
          </a:stretch>
        </p:blipFill>
        <p:spPr bwMode="auto">
          <a:xfrm>
            <a:off x="8036599" y="173511"/>
            <a:ext cx="1107401" cy="945305"/>
          </a:xfrm>
          <a:prstGeom prst="rect">
            <a:avLst/>
          </a:prstGeom>
          <a:noFill/>
          <a:ln w="9525">
            <a:noFill/>
            <a:miter lim="800000"/>
            <a:headEnd/>
            <a:tailEnd/>
          </a:ln>
        </p:spPr>
      </p:pic>
      <p:pic>
        <p:nvPicPr>
          <p:cNvPr id="3074" name="Picture 2"/>
          <p:cNvPicPr>
            <a:picLocks noChangeAspect="1" noChangeArrowheads="1"/>
          </p:cNvPicPr>
          <p:nvPr/>
        </p:nvPicPr>
        <p:blipFill>
          <a:blip r:embed="rId5"/>
          <a:srcRect/>
          <a:stretch>
            <a:fillRect/>
          </a:stretch>
        </p:blipFill>
        <p:spPr bwMode="auto">
          <a:xfrm>
            <a:off x="714349" y="1643050"/>
            <a:ext cx="2464610" cy="4572032"/>
          </a:xfrm>
          <a:prstGeom prst="rect">
            <a:avLst/>
          </a:prstGeom>
          <a:noFill/>
          <a:ln w="9525">
            <a:noFill/>
            <a:miter lim="800000"/>
            <a:headEnd/>
            <a:tailEnd/>
          </a:ln>
          <a:effectLst/>
        </p:spPr>
      </p:pic>
      <p:pic>
        <p:nvPicPr>
          <p:cNvPr id="33794" name="Picture 2"/>
          <p:cNvPicPr>
            <a:picLocks noChangeAspect="1" noChangeArrowheads="1"/>
          </p:cNvPicPr>
          <p:nvPr/>
        </p:nvPicPr>
        <p:blipFill>
          <a:blip r:embed="rId6"/>
          <a:srcRect/>
          <a:stretch>
            <a:fillRect/>
          </a:stretch>
        </p:blipFill>
        <p:spPr bwMode="auto">
          <a:xfrm>
            <a:off x="4679157" y="1643050"/>
            <a:ext cx="2589621" cy="4572032"/>
          </a:xfrm>
          <a:prstGeom prst="rect">
            <a:avLst/>
          </a:prstGeom>
          <a:noFill/>
          <a:ln w="9525">
            <a:noFill/>
            <a:miter lim="800000"/>
            <a:headEnd/>
            <a:tailEnd/>
          </a:ln>
          <a:effectLst/>
        </p:spPr>
      </p:pic>
      <p:sp>
        <p:nvSpPr>
          <p:cNvPr id="12" name="矩形 11"/>
          <p:cNvSpPr/>
          <p:nvPr/>
        </p:nvSpPr>
        <p:spPr>
          <a:xfrm>
            <a:off x="446456" y="6286520"/>
            <a:ext cx="4206601" cy="646331"/>
          </a:xfrm>
          <a:prstGeom prst="rect">
            <a:avLst/>
          </a:prstGeom>
        </p:spPr>
        <p:txBody>
          <a:bodyPr wrap="none">
            <a:spAutoFit/>
          </a:bodyPr>
          <a:lstStyle/>
          <a:p>
            <a:r>
              <a:rPr lang="en-US" altLang="zh-CN" dirty="0" smtClean="0"/>
              <a:t>SOGC</a:t>
            </a:r>
            <a:r>
              <a:rPr lang="zh-CN" altLang="en-US" dirty="0" smtClean="0"/>
              <a:t>临床实践指南：妊娠期</a:t>
            </a:r>
            <a:r>
              <a:rPr lang="en-US" altLang="zh-CN" dirty="0" smtClean="0"/>
              <a:t>B</a:t>
            </a:r>
            <a:r>
              <a:rPr lang="zh-CN" altLang="en-US" dirty="0" smtClean="0"/>
              <a:t>组链球菌</a:t>
            </a:r>
            <a:endParaRPr lang="en-US" altLang="zh-CN" dirty="0" smtClean="0"/>
          </a:p>
          <a:p>
            <a:r>
              <a:rPr lang="zh-CN" altLang="en-US" dirty="0" smtClean="0"/>
              <a:t>感染的治疗</a:t>
            </a:r>
            <a:endParaRPr lang="zh-CN" altLang="en-US" dirty="0"/>
          </a:p>
        </p:txBody>
      </p:sp>
      <p:sp>
        <p:nvSpPr>
          <p:cNvPr id="13" name="TextBox 12"/>
          <p:cNvSpPr txBox="1"/>
          <p:nvPr/>
        </p:nvSpPr>
        <p:spPr>
          <a:xfrm>
            <a:off x="4857752" y="6211669"/>
            <a:ext cx="3804074" cy="646331"/>
          </a:xfrm>
          <a:prstGeom prst="rect">
            <a:avLst/>
          </a:prstGeom>
          <a:noFill/>
        </p:spPr>
        <p:txBody>
          <a:bodyPr wrap="square" rtlCol="0">
            <a:spAutoFit/>
          </a:bodyPr>
          <a:lstStyle/>
          <a:p>
            <a:r>
              <a:rPr lang="en-US" altLang="zh-CN" dirty="0" smtClean="0"/>
              <a:t>ACOG</a:t>
            </a:r>
            <a:r>
              <a:rPr lang="zh-CN" altLang="en-US" dirty="0" smtClean="0"/>
              <a:t>委员会意见：早发型新生儿</a:t>
            </a:r>
            <a:r>
              <a:rPr lang="en-US" altLang="zh-CN" dirty="0" smtClean="0"/>
              <a:t>B</a:t>
            </a:r>
            <a:r>
              <a:rPr lang="zh-CN" altLang="en-US" dirty="0" smtClean="0"/>
              <a:t>族链球菌病的预防</a:t>
            </a:r>
            <a:r>
              <a:rPr lang="en-US" altLang="zh-CN" dirty="0" smtClean="0"/>
              <a:t>(2020)</a:t>
            </a:r>
            <a:endParaRPr lang="zh-CN" altLang="en-US" dirty="0"/>
          </a:p>
        </p:txBody>
      </p:sp>
      <p:sp>
        <p:nvSpPr>
          <p:cNvPr id="15" name="文本占位符 1"/>
          <p:cNvSpPr txBox="1">
            <a:spLocks noGrp="1"/>
          </p:cNvSpPr>
          <p:nvPr>
            <p:ph type="title"/>
          </p:nvPr>
        </p:nvSpPr>
        <p:spPr>
          <a:xfrm>
            <a:off x="875083" y="274638"/>
            <a:ext cx="7811717" cy="1143000"/>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800" b="1" kern="1200" cap="all" baseline="0">
                <a:solidFill>
                  <a:schemeClr val="tx1">
                    <a:lumMod val="75000"/>
                    <a:lumOff val="25000"/>
                  </a:schemeClr>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r>
              <a:rPr lang="en-US" altLang="zh-CN" sz="2400" dirty="0">
                <a:solidFill>
                  <a:schemeClr val="tx1"/>
                </a:solidFill>
                <a:latin typeface="+mj-ea"/>
                <a:ea typeface="+mj-ea"/>
              </a:rPr>
              <a:t>GBS</a:t>
            </a:r>
            <a:r>
              <a:rPr lang="zh-CN" altLang="en-US" sz="2400" dirty="0">
                <a:solidFill>
                  <a:schemeClr val="tx1"/>
                </a:solidFill>
                <a:latin typeface="+mj-ea"/>
                <a:ea typeface="+mj-ea"/>
              </a:rPr>
              <a:t>感染分娩期抗生素预防方案</a:t>
            </a:r>
            <a:endParaRPr lang="zh-CN" altLang="en-US" sz="2400" dirty="0">
              <a:latin typeface="+mj-ea"/>
              <a:ea typeface="+mj-ea"/>
            </a:endParaRPr>
          </a:p>
        </p:txBody>
      </p:sp>
      <p:sp>
        <p:nvSpPr>
          <p:cNvPr id="16" name="内容占位符 15"/>
          <p:cNvSpPr>
            <a:spLocks noGrp="1"/>
          </p:cNvSpPr>
          <p:nvPr>
            <p:ph idx="1"/>
          </p:nvPr>
        </p:nvSpPr>
        <p:spPr/>
        <p:txBody>
          <a:bodyPr/>
          <a:lstStyle/>
          <a:p>
            <a:endParaRPr lang="zh-CN" altLang="en-US"/>
          </a:p>
        </p:txBody>
      </p:sp>
    </p:spTree>
  </p:cSld>
  <p:clrMapOvr>
    <a:masterClrMapping/>
  </p:clrMapOvr>
  <p:transition spd="slow">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r>
              <a:rPr lang="en-US" altLang="zh-CN" sz="2800" b="1" dirty="0" smtClean="0">
                <a:latin typeface="微软雅黑" panose="020B0503020204020204" pitchFamily="34" charset="-122"/>
                <a:ea typeface="微软雅黑" panose="020B0503020204020204" pitchFamily="34" charset="-122"/>
              </a:rPr>
              <a:t>GBS</a:t>
            </a:r>
            <a:r>
              <a:rPr lang="zh-CN" altLang="en-US" sz="2800" b="1" dirty="0" smtClean="0">
                <a:latin typeface="微软雅黑" panose="020B0503020204020204" pitchFamily="34" charset="-122"/>
                <a:ea typeface="微软雅黑" panose="020B0503020204020204" pitchFamily="34" charset="-122"/>
              </a:rPr>
              <a:t>感染分娩期抗生素预防方案</a:t>
            </a:r>
            <a:endParaRPr lang="zh-CN" altLang="en-US" sz="2800" b="1" dirty="0">
              <a:latin typeface="微软雅黑" panose="020B0503020204020204" pitchFamily="34" charset="-122"/>
              <a:ea typeface="微软雅黑" panose="020B0503020204020204" pitchFamily="34" charset="-122"/>
            </a:endParaRPr>
          </a:p>
        </p:txBody>
      </p:sp>
      <p:sp>
        <p:nvSpPr>
          <p:cNvPr id="5" name="Content Placeholder 2"/>
          <p:cNvSpPr>
            <a:spLocks noChangeArrowheads="1"/>
          </p:cNvSpPr>
          <p:nvPr/>
        </p:nvSpPr>
        <p:spPr bwMode="auto">
          <a:xfrm>
            <a:off x="357158" y="928670"/>
            <a:ext cx="3476248" cy="642942"/>
          </a:xfrm>
          <a:prstGeom prst="rect">
            <a:avLst/>
          </a:prstGeom>
          <a:noFill/>
          <a:ln w="9525">
            <a:noFill/>
            <a:miter lim="800000"/>
          </a:ln>
        </p:spPr>
        <p:txBody>
          <a:bodyPr/>
          <a:lstStyle>
            <a:lvl1pPr marL="342900" indent="-342900"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marL="0">
              <a:spcBef>
                <a:spcPct val="50000"/>
              </a:spcBef>
              <a:buClr>
                <a:schemeClr val="accent1"/>
              </a:buClr>
              <a:buSzPct val="75000"/>
              <a:buFont typeface="Wingdings" panose="05000000000000000000" pitchFamily="2" charset="2"/>
              <a:buNone/>
            </a:pPr>
            <a:r>
              <a:rPr lang="zh-CN" altLang="en-US" sz="2000" dirty="0">
                <a:solidFill>
                  <a:srgbClr val="FF3300"/>
                </a:solidFill>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rPr>
              <a:t>●</a:t>
            </a:r>
            <a:r>
              <a:rPr lang="en-US" altLang="zh-CN" sz="2000" dirty="0">
                <a:solidFill>
                  <a:schemeClr val="bg2"/>
                </a:solidFill>
                <a:effectLst>
                  <a:outerShdw blurRad="38100" dist="38100" dir="2700000" algn="tl">
                    <a:srgbClr val="C0C0C0"/>
                  </a:outerShdw>
                </a:effectLst>
                <a:latin typeface="微软雅黑" panose="020B0503020204020204" pitchFamily="34" charset="-122"/>
                <a:ea typeface="微软雅黑" panose="020B0503020204020204" pitchFamily="34" charset="-122"/>
              </a:rPr>
              <a:t> </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以下情况，应进行</a:t>
            </a:r>
            <a:r>
              <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GBS</a:t>
            </a:r>
            <a:r>
              <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rPr>
              <a:t>检查和预防性治疗</a:t>
            </a:r>
            <a:endParaRPr lang="en-US" altLang="zh-CN"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marL="0">
              <a:spcBef>
                <a:spcPct val="50000"/>
              </a:spcBef>
              <a:buClr>
                <a:schemeClr val="accent1"/>
              </a:buClr>
              <a:buSzPct val="75000"/>
              <a:buFont typeface="Wingdings" panose="05000000000000000000" pitchFamily="2" charset="2"/>
              <a:buNone/>
            </a:pPr>
            <a:endParaRPr lang="en-US" altLang="zh-CN" sz="2000" b="1" dirty="0">
              <a:solidFill>
                <a:schemeClr val="bg2"/>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marL="0">
              <a:spcBef>
                <a:spcPct val="50000"/>
              </a:spcBef>
              <a:buClr>
                <a:schemeClr val="accent1"/>
              </a:buClr>
              <a:buSzPct val="75000"/>
              <a:buFont typeface="Wingdings" panose="05000000000000000000" pitchFamily="2" charset="2"/>
              <a:buNone/>
            </a:pPr>
            <a:endParaRPr lang="en-US" altLang="zh-CN" sz="2000" b="1" dirty="0">
              <a:solidFill>
                <a:schemeClr val="bg2"/>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marL="0" lvl="1">
              <a:spcBef>
                <a:spcPct val="20000"/>
              </a:spcBef>
              <a:buClr>
                <a:schemeClr val="accent1"/>
              </a:buClr>
              <a:buSzPct val="75000"/>
              <a:buFont typeface="Wingdings" panose="05000000000000000000" pitchFamily="2" charset="2"/>
              <a:buNone/>
            </a:pPr>
            <a:endParaRPr lang="en-US" altLang="zh-CN" sz="2000" b="1" dirty="0">
              <a:solidFill>
                <a:schemeClr val="bg2"/>
              </a:solidFill>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marL="0">
              <a:spcBef>
                <a:spcPct val="20000"/>
              </a:spcBef>
              <a:buClr>
                <a:schemeClr val="accent1"/>
              </a:buClr>
              <a:buSzPct val="75000"/>
              <a:buFont typeface="Wingdings" panose="05000000000000000000" pitchFamily="2" charset="2"/>
              <a:buNone/>
            </a:pPr>
            <a:endParaRPr lang="zh-CN" altLang="en-US" sz="2000" b="1"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6" name="文本框 6"/>
          <p:cNvSpPr txBox="1"/>
          <p:nvPr/>
        </p:nvSpPr>
        <p:spPr>
          <a:xfrm>
            <a:off x="428596" y="1571612"/>
            <a:ext cx="2956354" cy="3108543"/>
          </a:xfrm>
          <a:prstGeom prst="rect">
            <a:avLst/>
          </a:prstGeom>
          <a:noFill/>
        </p:spPr>
        <p:txBody>
          <a:bodyPr wrap="square" rtlCol="0">
            <a:spAutoFit/>
          </a:bodyPr>
          <a:lstStyle/>
          <a:p>
            <a:pPr>
              <a:buClr>
                <a:schemeClr val="accent1"/>
              </a:buClr>
              <a:buSzPct val="75000"/>
              <a:buFont typeface="Wingdings" panose="05000000000000000000" pitchFamily="2" charset="2"/>
              <a:buChar char="Ø"/>
            </a:pPr>
            <a:r>
              <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rPr>
              <a:t>本次妊娠有</a:t>
            </a:r>
            <a:r>
              <a:rPr lang="en-US" altLang="zh-CN" sz="2000" dirty="0">
                <a:effectLst>
                  <a:outerShdw blurRad="38100" dist="38100" dir="2700000" algn="tl">
                    <a:srgbClr val="C0C0C0"/>
                  </a:outerShdw>
                </a:effectLst>
                <a:latin typeface="微软雅黑" panose="020B0503020204020204" pitchFamily="34" charset="-122"/>
                <a:ea typeface="微软雅黑" panose="020B0503020204020204" pitchFamily="34" charset="-122"/>
              </a:rPr>
              <a:t>GBS </a:t>
            </a:r>
            <a:r>
              <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rPr>
              <a:t>菌尿</a:t>
            </a:r>
          </a:p>
          <a:p>
            <a:pPr marL="0" lvl="1">
              <a:buClr>
                <a:schemeClr val="accent1"/>
              </a:buClr>
              <a:buSzPct val="75000"/>
              <a:buFont typeface="Wingdings" panose="05000000000000000000" pitchFamily="2" charset="2"/>
              <a:buChar char="Ø"/>
            </a:pPr>
            <a:r>
              <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rPr>
              <a:t>上次新生儿</a:t>
            </a:r>
            <a:r>
              <a:rPr lang="en-US" altLang="zh-CN" sz="2000" dirty="0">
                <a:effectLst>
                  <a:outerShdw blurRad="38100" dist="38100" dir="2700000" algn="tl">
                    <a:srgbClr val="C0C0C0"/>
                  </a:outerShdw>
                </a:effectLst>
                <a:latin typeface="微软雅黑" panose="020B0503020204020204" pitchFamily="34" charset="-122"/>
                <a:ea typeface="微软雅黑" panose="020B0503020204020204" pitchFamily="34" charset="-122"/>
              </a:rPr>
              <a:t>GBS </a:t>
            </a:r>
            <a:r>
              <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rPr>
              <a:t>感染史</a:t>
            </a:r>
            <a:endPar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endParaRPr>
          </a:p>
          <a:p>
            <a:pPr marL="0" lvl="1">
              <a:buClr>
                <a:schemeClr val="accent1"/>
              </a:buClr>
              <a:buSzPct val="75000"/>
              <a:buFont typeface="Wingdings" panose="05000000000000000000" pitchFamily="2" charset="2"/>
              <a:buChar char="Ø"/>
            </a:pPr>
            <a:r>
              <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rPr>
              <a:t>分娩时GBS状况不明，有下列任一项</a:t>
            </a:r>
            <a:endParaRPr lang="en-US" altLang="zh-CN" sz="2000"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marL="0" lvl="1">
              <a:spcBef>
                <a:spcPct val="20000"/>
              </a:spcBef>
              <a:buClr>
                <a:schemeClr val="accent1"/>
              </a:buClr>
              <a:buSzPct val="75000"/>
              <a:buFont typeface="Wingdings" panose="05000000000000000000" pitchFamily="2" charset="2"/>
              <a:buNone/>
            </a:pPr>
            <a:r>
              <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rPr>
              <a:t>-在妊娠</a:t>
            </a:r>
            <a:r>
              <a:rPr lang="en-US" altLang="zh-CN" sz="2000" dirty="0">
                <a:effectLst>
                  <a:outerShdw blurRad="38100" dist="38100" dir="2700000" algn="tl">
                    <a:srgbClr val="C0C0C0"/>
                  </a:outerShdw>
                </a:effectLst>
                <a:latin typeface="微软雅黑" panose="020B0503020204020204" pitchFamily="34" charset="-122"/>
                <a:ea typeface="微软雅黑" panose="020B0503020204020204" pitchFamily="34" charset="-122"/>
              </a:rPr>
              <a:t>37 </a:t>
            </a:r>
            <a:r>
              <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rPr>
              <a:t>周之前分娩</a:t>
            </a:r>
            <a:endPar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endParaRPr>
          </a:p>
          <a:p>
            <a:pPr marL="0" lvl="1">
              <a:spcBef>
                <a:spcPct val="20000"/>
              </a:spcBef>
              <a:buClr>
                <a:schemeClr val="accent1"/>
              </a:buClr>
              <a:buSzPct val="75000"/>
              <a:buFont typeface="Wingdings" panose="05000000000000000000" pitchFamily="2" charset="2"/>
              <a:buNone/>
            </a:pPr>
            <a:r>
              <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rPr>
              <a:t>-羊膜破裂&gt;</a:t>
            </a:r>
            <a:r>
              <a:rPr lang="en-US" altLang="zh-CN" sz="2000" dirty="0">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rPr>
              <a:t>18</a:t>
            </a:r>
            <a:r>
              <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rPr>
              <a:t>小时</a:t>
            </a:r>
            <a:endParaRPr lang="en-US" altLang="zh-CN" sz="2000" dirty="0">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endParaRPr>
          </a:p>
          <a:p>
            <a:pPr marL="0" lvl="1">
              <a:spcBef>
                <a:spcPct val="20000"/>
              </a:spcBef>
              <a:buClr>
                <a:schemeClr val="accent1"/>
              </a:buClr>
              <a:buSzPct val="75000"/>
              <a:buFont typeface="Wingdings" panose="05000000000000000000" pitchFamily="2" charset="2"/>
              <a:buNone/>
            </a:pPr>
            <a:r>
              <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rPr>
              <a:t>-分娩温度超过</a:t>
            </a:r>
            <a:r>
              <a:rPr lang="en-US" altLang="zh-CN" sz="2000" dirty="0">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rPr>
              <a:t>38.0</a:t>
            </a:r>
            <a:r>
              <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rPr>
              <a:t>℃</a:t>
            </a:r>
            <a:endParaRPr lang="en-US" altLang="zh-CN" sz="2000" dirty="0">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endParaRPr>
          </a:p>
          <a:p>
            <a:pPr marL="0" lvl="1">
              <a:spcBef>
                <a:spcPct val="20000"/>
              </a:spcBef>
              <a:buClr>
                <a:schemeClr val="accent1"/>
              </a:buClr>
              <a:buSzPct val="75000"/>
              <a:buFont typeface="Wingdings" panose="05000000000000000000" pitchFamily="2" charset="2"/>
              <a:buNone/>
            </a:pPr>
            <a:r>
              <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rPr>
              <a:t>-</a:t>
            </a:r>
            <a:r>
              <a:rPr lang="zh-CN" altLang="en-US" sz="2000" dirty="0">
                <a:solidFill>
                  <a:srgbClr val="FF0000"/>
                </a:solidFill>
                <a:effectLst>
                  <a:outerShdw blurRad="38100" dist="38100" dir="2700000" algn="tl">
                    <a:srgbClr val="C0C0C0"/>
                  </a:outerShdw>
                </a:effectLst>
                <a:latin typeface="微软雅黑" panose="020B0503020204020204" pitchFamily="34" charset="-122"/>
                <a:ea typeface="微软雅黑" panose="020B0503020204020204" pitchFamily="34" charset="-122"/>
                <a:sym typeface="Arial" panose="020B0604020202020204" pitchFamily="34" charset="0"/>
              </a:rPr>
              <a:t>核酸扩增实验GBS(+)</a:t>
            </a:r>
          </a:p>
          <a:p>
            <a:pPr marL="0" lvl="1">
              <a:buClr>
                <a:schemeClr val="accent1"/>
              </a:buClr>
              <a:buSzPct val="75000"/>
            </a:pPr>
            <a:endParaRPr lang="zh-CN" altLang="en-US" sz="2000"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p:txBody>
      </p:sp>
      <p:sp>
        <p:nvSpPr>
          <p:cNvPr id="7" name="Content Placeholder 2"/>
          <p:cNvSpPr>
            <a:spLocks noChangeArrowheads="1"/>
          </p:cNvSpPr>
          <p:nvPr/>
        </p:nvSpPr>
        <p:spPr bwMode="auto">
          <a:xfrm>
            <a:off x="357158" y="4286256"/>
            <a:ext cx="3476248" cy="657096"/>
          </a:xfrm>
          <a:prstGeom prst="rect">
            <a:avLst/>
          </a:prstGeom>
          <a:noFill/>
          <a:ln w="9525">
            <a:noFill/>
            <a:miter lim="800000"/>
          </a:ln>
        </p:spPr>
        <p:txBody>
          <a:bodyPr/>
          <a:lstStyle>
            <a:lvl1pPr marL="342900" indent="-342900"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nSpc>
                <a:spcPct val="150000"/>
              </a:lnSpc>
              <a:buFont typeface="Wingdings" panose="05000000000000000000" pitchFamily="2" charset="2"/>
              <a:buNone/>
            </a:pPr>
            <a:r>
              <a:rPr lang="zh-CN" altLang="en-US" sz="1800" dirty="0">
                <a:solidFill>
                  <a:srgbClr val="FF3300"/>
                </a:solidFill>
                <a:effectLst>
                  <a:outerShdw blurRad="38100" dist="38100" dir="2700000" algn="tl">
                    <a:srgbClr val="C0C0C0"/>
                  </a:outerShdw>
                </a:effectLst>
                <a:latin typeface="+mj-ea"/>
                <a:ea typeface="+mj-ea"/>
                <a:sym typeface="Arial" panose="020B0604020202020204" pitchFamily="34" charset="0"/>
              </a:rPr>
              <a:t>●</a:t>
            </a:r>
            <a:r>
              <a:rPr lang="en-US" altLang="zh-CN" sz="1800" dirty="0">
                <a:solidFill>
                  <a:schemeClr val="bg2"/>
                </a:solidFill>
                <a:effectLst>
                  <a:outerShdw blurRad="38100" dist="38100" dir="2700000" algn="tl">
                    <a:srgbClr val="C0C0C0"/>
                  </a:outerShdw>
                </a:effectLst>
                <a:latin typeface="+mj-ea"/>
                <a:ea typeface="+mj-ea"/>
              </a:rPr>
              <a:t> </a:t>
            </a:r>
            <a:r>
              <a:rPr lang="zh-CN" altLang="en-US" sz="1800" b="1" dirty="0">
                <a:effectLst>
                  <a:outerShdw blurRad="38100" dist="38100" dir="2700000" algn="tl">
                    <a:srgbClr val="C0C0C0"/>
                  </a:outerShdw>
                </a:effectLst>
                <a:latin typeface="+mj-ea"/>
                <a:ea typeface="+mj-ea"/>
              </a:rPr>
              <a:t>以下情况，不推荐分娩期预防</a:t>
            </a:r>
          </a:p>
          <a:p>
            <a:pPr marL="0">
              <a:spcBef>
                <a:spcPct val="20000"/>
              </a:spcBef>
              <a:buClr>
                <a:schemeClr val="accent1"/>
              </a:buClr>
              <a:buSzPct val="75000"/>
              <a:buFont typeface="Wingdings" panose="05000000000000000000" pitchFamily="2" charset="2"/>
              <a:buNone/>
            </a:pPr>
            <a:endParaRPr lang="zh-CN" altLang="en-US" sz="1800" b="1" dirty="0">
              <a:effectLst>
                <a:outerShdw blurRad="38100" dist="38100" dir="2700000" algn="tl">
                  <a:srgbClr val="C0C0C0"/>
                </a:outerShdw>
              </a:effectLst>
              <a:latin typeface="+mj-ea"/>
              <a:ea typeface="+mj-ea"/>
            </a:endParaRPr>
          </a:p>
        </p:txBody>
      </p:sp>
      <p:sp>
        <p:nvSpPr>
          <p:cNvPr id="8" name="文本框 7"/>
          <p:cNvSpPr txBox="1"/>
          <p:nvPr/>
        </p:nvSpPr>
        <p:spPr>
          <a:xfrm>
            <a:off x="500034" y="4786322"/>
            <a:ext cx="3286148" cy="2031325"/>
          </a:xfrm>
          <a:prstGeom prst="rect">
            <a:avLst/>
          </a:prstGeom>
          <a:noFill/>
        </p:spPr>
        <p:txBody>
          <a:bodyPr wrap="square" rtlCol="0">
            <a:spAutoFit/>
          </a:bodyPr>
          <a:lstStyle/>
          <a:p>
            <a:pPr marL="285750" indent="-285750">
              <a:buFont typeface="Wingdings" panose="05000000000000000000" pitchFamily="2" charset="2"/>
              <a:buChar char="Ø"/>
            </a:pPr>
            <a:r>
              <a:rPr lang="zh-CN" altLang="en-US" dirty="0"/>
              <a:t>前次妊娠GBS(+)</a:t>
            </a:r>
          </a:p>
          <a:p>
            <a:pPr marL="285750" indent="-285750">
              <a:buFont typeface="Wingdings" panose="05000000000000000000" pitchFamily="2" charset="2"/>
              <a:buChar char="Ø"/>
            </a:pPr>
            <a:r>
              <a:rPr lang="zh-CN" altLang="en-US" dirty="0"/>
              <a:t>前次妊娠菌尿</a:t>
            </a:r>
          </a:p>
          <a:p>
            <a:pPr marL="285750" indent="-285750">
              <a:buFont typeface="Wingdings" panose="05000000000000000000" pitchFamily="2" charset="2"/>
              <a:buChar char="Ø"/>
            </a:pPr>
            <a:r>
              <a:rPr lang="zh-CN" altLang="en-US" dirty="0"/>
              <a:t>孕后期（35-37周）细菌筛查（-），无论有无风险因素。</a:t>
            </a:r>
          </a:p>
          <a:p>
            <a:r>
              <a:rPr lang="zh-CN" altLang="en-US" dirty="0">
                <a:solidFill>
                  <a:srgbClr val="FF0000"/>
                </a:solidFill>
              </a:rPr>
              <a:t>胎膜完整，临产前行剖宫产者，无论GBS筛查状况及孕周</a:t>
            </a:r>
            <a:r>
              <a:rPr lang="zh-CN" altLang="en-US" dirty="0" smtClean="0"/>
              <a:t>。</a:t>
            </a:r>
            <a:endParaRPr lang="zh-CN" altLang="en-US" dirty="0"/>
          </a:p>
        </p:txBody>
      </p:sp>
      <p:grpSp>
        <p:nvGrpSpPr>
          <p:cNvPr id="9" name="组合 17"/>
          <p:cNvGrpSpPr/>
          <p:nvPr/>
        </p:nvGrpSpPr>
        <p:grpSpPr>
          <a:xfrm>
            <a:off x="3929058" y="1088177"/>
            <a:ext cx="4957763" cy="5769823"/>
            <a:chOff x="2435225" y="933450"/>
            <a:chExt cx="7635875" cy="5782673"/>
          </a:xfrm>
        </p:grpSpPr>
        <p:pic>
          <p:nvPicPr>
            <p:cNvPr id="1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35225" y="933450"/>
              <a:ext cx="7635875" cy="5715000"/>
            </a:xfrm>
            <a:prstGeom prst="rect">
              <a:avLst/>
            </a:prstGeom>
            <a:solidFill>
              <a:srgbClr val="CCEAFF"/>
            </a:solidFill>
            <a:ln>
              <a:noFill/>
            </a:ln>
            <a:extLst>
              <a:ext uri="{91240B29-F687-4F45-9708-019B960494DF}">
                <a14:hiddenLine xmlns:a14="http://schemas.microsoft.com/office/drawing/2010/main" xmlns="" w="9525">
                  <a:solidFill>
                    <a:srgbClr val="000000"/>
                  </a:solidFill>
                  <a:miter lim="800000"/>
                  <a:headEnd/>
                  <a:tailEnd/>
                </a14:hiddenLine>
              </a:ext>
            </a:extLst>
          </p:spPr>
        </p:pic>
        <p:sp>
          <p:nvSpPr>
            <p:cNvPr id="11" name="TextBox 3"/>
            <p:cNvSpPr>
              <a:spLocks noChangeArrowheads="1"/>
            </p:cNvSpPr>
            <p:nvPr/>
          </p:nvSpPr>
          <p:spPr bwMode="auto">
            <a:xfrm>
              <a:off x="5461000" y="1563688"/>
              <a:ext cx="2225674" cy="647770"/>
            </a:xfrm>
            <a:prstGeom prst="rect">
              <a:avLst/>
            </a:prstGeom>
            <a:solidFill>
              <a:srgbClr val="99D6FF"/>
            </a:solidFill>
            <a:ln w="9525">
              <a:solidFill>
                <a:srgbClr val="000000"/>
              </a:solidFill>
              <a:miter lim="800000"/>
            </a:ln>
          </p:spPr>
          <p:txBody>
            <a:bodyPr wrap="squar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gn="ctr"/>
              <a:r>
                <a:rPr lang="zh-CN" altLang="en-US" sz="1800" dirty="0">
                  <a:latin typeface="楷体" panose="02010609060101010101" pitchFamily="49" charset="-122"/>
                  <a:ea typeface="楷体" panose="02010609060101010101" pitchFamily="49" charset="-122"/>
                  <a:sym typeface="Garamond" panose="02020404030301010803" pitchFamily="18" charset="0"/>
                </a:rPr>
                <a:t>有无青霉素过敏</a:t>
              </a:r>
              <a:endParaRPr lang="zh-CN" altLang="en-US" sz="1800" dirty="0">
                <a:latin typeface="楷体" panose="02010609060101010101" pitchFamily="49" charset="-122"/>
                <a:ea typeface="楷体" panose="02010609060101010101" pitchFamily="49" charset="-122"/>
              </a:endParaRPr>
            </a:p>
          </p:txBody>
        </p:sp>
        <p:sp>
          <p:nvSpPr>
            <p:cNvPr id="12" name="TextBox 6"/>
            <p:cNvSpPr>
              <a:spLocks noChangeArrowheads="1"/>
            </p:cNvSpPr>
            <p:nvPr/>
          </p:nvSpPr>
          <p:spPr bwMode="auto">
            <a:xfrm>
              <a:off x="2724150" y="2498725"/>
              <a:ext cx="3511551" cy="1819926"/>
            </a:xfrm>
            <a:prstGeom prst="rect">
              <a:avLst/>
            </a:prstGeom>
            <a:solidFill>
              <a:srgbClr val="66C1FF"/>
            </a:solidFill>
            <a:ln w="9525">
              <a:solidFill>
                <a:srgbClr val="000000"/>
              </a:solidFill>
              <a:miter lim="800000"/>
            </a:ln>
          </p:spPr>
          <p:txBody>
            <a:bodyPr wrap="squar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r>
                <a:rPr lang="zh-CN" altLang="en-US" dirty="0">
                  <a:latin typeface="楷体" panose="02010609060101010101" pitchFamily="49" charset="-122"/>
                  <a:ea typeface="楷体" panose="02010609060101010101" pitchFamily="49" charset="-122"/>
                  <a:sym typeface="Garamond" panose="02020404030301010803" pitchFamily="18" charset="0"/>
                </a:rPr>
                <a:t>青霉素</a:t>
              </a:r>
              <a:r>
                <a:rPr lang="en-US" altLang="zh-CN" dirty="0">
                  <a:latin typeface="楷体" panose="02010609060101010101" pitchFamily="49" charset="-122"/>
                  <a:ea typeface="楷体" panose="02010609060101010101" pitchFamily="49" charset="-122"/>
                  <a:sym typeface="Garamond" panose="02020404030301010803" pitchFamily="18" charset="0"/>
                </a:rPr>
                <a:t>G</a:t>
              </a:r>
              <a:r>
                <a:rPr lang="zh-CN" altLang="en-US" dirty="0">
                  <a:latin typeface="楷体" panose="02010609060101010101" pitchFamily="49" charset="-122"/>
                  <a:ea typeface="楷体" panose="02010609060101010101" pitchFamily="49" charset="-122"/>
                  <a:sym typeface="Garamond" panose="02020404030301010803" pitchFamily="18" charset="0"/>
                </a:rPr>
                <a:t>，首次剂量</a:t>
              </a:r>
              <a:r>
                <a:rPr lang="en-US" altLang="zh-CN" dirty="0">
                  <a:latin typeface="楷体" panose="02010609060101010101" pitchFamily="49" charset="-122"/>
                  <a:ea typeface="楷体" panose="02010609060101010101" pitchFamily="49" charset="-122"/>
                  <a:sym typeface="Garamond" panose="02020404030301010803" pitchFamily="18" charset="0"/>
                </a:rPr>
                <a:t>500</a:t>
              </a:r>
              <a:r>
                <a:rPr lang="zh-CN" altLang="en-US" dirty="0">
                  <a:latin typeface="楷体" panose="02010609060101010101" pitchFamily="49" charset="-122"/>
                  <a:ea typeface="楷体" panose="02010609060101010101" pitchFamily="49" charset="-122"/>
                  <a:sym typeface="Garamond" panose="02020404030301010803" pitchFamily="18" charset="0"/>
                </a:rPr>
                <a:t>万单位（静脉注射）然后每</a:t>
              </a:r>
              <a:r>
                <a:rPr lang="en-US" altLang="zh-CN" dirty="0">
                  <a:latin typeface="楷体" panose="02010609060101010101" pitchFamily="49" charset="-122"/>
                  <a:ea typeface="楷体" panose="02010609060101010101" pitchFamily="49" charset="-122"/>
                  <a:sym typeface="Garamond" panose="02020404030301010803" pitchFamily="18" charset="0"/>
                </a:rPr>
                <a:t>4</a:t>
              </a:r>
              <a:r>
                <a:rPr lang="zh-CN" altLang="en-US" dirty="0">
                  <a:latin typeface="楷体" panose="02010609060101010101" pitchFamily="49" charset="-122"/>
                  <a:ea typeface="楷体" panose="02010609060101010101" pitchFamily="49" charset="-122"/>
                  <a:sym typeface="Garamond" panose="02020404030301010803" pitchFamily="18" charset="0"/>
                </a:rPr>
                <a:t>小时</a:t>
              </a:r>
              <a:r>
                <a:rPr lang="en-US" altLang="zh-CN" dirty="0">
                  <a:latin typeface="楷体" panose="02010609060101010101" pitchFamily="49" charset="-122"/>
                  <a:ea typeface="楷体" panose="02010609060101010101" pitchFamily="49" charset="-122"/>
                  <a:sym typeface="Garamond" panose="02020404030301010803" pitchFamily="18" charset="0"/>
                </a:rPr>
                <a:t>250〜300</a:t>
              </a:r>
              <a:r>
                <a:rPr lang="zh-CN" altLang="en-US" dirty="0">
                  <a:latin typeface="楷体" panose="02010609060101010101" pitchFamily="49" charset="-122"/>
                  <a:ea typeface="楷体" panose="02010609060101010101" pitchFamily="49" charset="-122"/>
                  <a:sym typeface="Garamond" panose="02020404030301010803" pitchFamily="18" charset="0"/>
                </a:rPr>
                <a:t>万单位，直至分娩或者氨苄西林，首次剂量</a:t>
              </a:r>
              <a:r>
                <a:rPr lang="en-US" altLang="zh-CN" dirty="0">
                  <a:latin typeface="楷体" panose="02010609060101010101" pitchFamily="49" charset="-122"/>
                  <a:ea typeface="楷体" panose="02010609060101010101" pitchFamily="49" charset="-122"/>
                  <a:sym typeface="Garamond" panose="02020404030301010803" pitchFamily="18" charset="0"/>
                </a:rPr>
                <a:t>2g</a:t>
              </a:r>
              <a:r>
                <a:rPr lang="zh-CN" altLang="en-US" dirty="0">
                  <a:latin typeface="楷体" panose="02010609060101010101" pitchFamily="49" charset="-122"/>
                  <a:ea typeface="楷体" panose="02010609060101010101" pitchFamily="49" charset="-122"/>
                  <a:sym typeface="Garamond" panose="02020404030301010803" pitchFamily="18" charset="0"/>
                </a:rPr>
                <a:t>（静脉注射），然后每</a:t>
              </a:r>
              <a:r>
                <a:rPr lang="en-US" altLang="zh-CN" dirty="0">
                  <a:latin typeface="楷体" panose="02010609060101010101" pitchFamily="49" charset="-122"/>
                  <a:ea typeface="楷体" panose="02010609060101010101" pitchFamily="49" charset="-122"/>
                  <a:sym typeface="Garamond" panose="02020404030301010803" pitchFamily="18" charset="0"/>
                </a:rPr>
                <a:t>4</a:t>
              </a:r>
              <a:r>
                <a:rPr lang="zh-CN" altLang="en-US" dirty="0">
                  <a:latin typeface="楷体" panose="02010609060101010101" pitchFamily="49" charset="-122"/>
                  <a:ea typeface="楷体" panose="02010609060101010101" pitchFamily="49" charset="-122"/>
                  <a:sym typeface="Garamond" panose="02020404030301010803" pitchFamily="18" charset="0"/>
                </a:rPr>
                <a:t>个小时</a:t>
              </a:r>
              <a:r>
                <a:rPr lang="en-US" altLang="zh-CN" dirty="0">
                  <a:latin typeface="楷体" panose="02010609060101010101" pitchFamily="49" charset="-122"/>
                  <a:ea typeface="楷体" panose="02010609060101010101" pitchFamily="49" charset="-122"/>
                  <a:sym typeface="Garamond" panose="02020404030301010803" pitchFamily="18" charset="0"/>
                </a:rPr>
                <a:t>1g</a:t>
              </a:r>
              <a:r>
                <a:rPr lang="zh-CN" altLang="en-US" dirty="0">
                  <a:latin typeface="楷体" panose="02010609060101010101" pitchFamily="49" charset="-122"/>
                  <a:ea typeface="楷体" panose="02010609060101010101" pitchFamily="49" charset="-122"/>
                  <a:sym typeface="Garamond" panose="02020404030301010803" pitchFamily="18" charset="0"/>
                </a:rPr>
                <a:t>，直到分娩</a:t>
              </a:r>
              <a:endParaRPr lang="zh-CN" altLang="en-US" sz="1800" dirty="0">
                <a:latin typeface="楷体" panose="02010609060101010101" pitchFamily="49" charset="-122"/>
                <a:ea typeface="楷体" panose="02010609060101010101" pitchFamily="49" charset="-122"/>
              </a:endParaRPr>
            </a:p>
          </p:txBody>
        </p:sp>
        <p:sp>
          <p:nvSpPr>
            <p:cNvPr id="13" name="TextBox 7"/>
            <p:cNvSpPr>
              <a:spLocks noChangeArrowheads="1"/>
            </p:cNvSpPr>
            <p:nvPr/>
          </p:nvSpPr>
          <p:spPr bwMode="auto">
            <a:xfrm>
              <a:off x="6397625" y="2571750"/>
              <a:ext cx="3314700" cy="1506323"/>
            </a:xfrm>
            <a:prstGeom prst="rect">
              <a:avLst/>
            </a:prstGeom>
            <a:solidFill>
              <a:srgbClr val="66C1FF"/>
            </a:solidFill>
            <a:ln w="9525">
              <a:solidFill>
                <a:srgbClr val="000000"/>
              </a:solidFill>
              <a:miter lim="800000"/>
            </a:ln>
          </p:spPr>
          <p:txBody>
            <a:bodyPr wrap="squar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pPr>
                <a:lnSpc>
                  <a:spcPts val="2200"/>
                </a:lnSpc>
              </a:pPr>
              <a:r>
                <a:rPr lang="zh-CN" altLang="en-US" dirty="0">
                  <a:latin typeface="楷体" panose="02010609060101010101" pitchFamily="49" charset="-122"/>
                  <a:ea typeface="楷体" panose="02010609060101010101" pitchFamily="49" charset="-122"/>
                  <a:sym typeface="Garamond" panose="02020404030301010803" pitchFamily="18" charset="0"/>
                </a:rPr>
                <a:t>病人在接受青霉素或头孢菌素时有无出现下列任一症状？</a:t>
              </a:r>
            </a:p>
            <a:p>
              <a:pPr>
                <a:lnSpc>
                  <a:spcPts val="2200"/>
                </a:lnSpc>
              </a:pPr>
              <a:r>
                <a:rPr lang="zh-CN" altLang="en-US" dirty="0">
                  <a:latin typeface="楷体" panose="02010609060101010101" pitchFamily="49" charset="-122"/>
                  <a:ea typeface="楷体" panose="02010609060101010101" pitchFamily="49" charset="-122"/>
                  <a:sym typeface="Garamond" panose="02020404030301010803" pitchFamily="18" charset="0"/>
                </a:rPr>
                <a:t>过敏症、血管性水肿、呼吸窘迫、荨麻疹</a:t>
              </a:r>
              <a:endParaRPr lang="zh-CN" altLang="en-US" sz="1800" dirty="0">
                <a:latin typeface="楷体" panose="02010609060101010101" pitchFamily="49" charset="-122"/>
                <a:ea typeface="楷体" panose="02010609060101010101" pitchFamily="49" charset="-122"/>
              </a:endParaRPr>
            </a:p>
          </p:txBody>
        </p:sp>
        <p:sp>
          <p:nvSpPr>
            <p:cNvPr id="14" name="TextBox 8"/>
            <p:cNvSpPr>
              <a:spLocks noChangeArrowheads="1"/>
            </p:cNvSpPr>
            <p:nvPr/>
          </p:nvSpPr>
          <p:spPr bwMode="auto">
            <a:xfrm>
              <a:off x="3397250" y="4500563"/>
              <a:ext cx="2800349" cy="832848"/>
            </a:xfrm>
            <a:prstGeom prst="rect">
              <a:avLst/>
            </a:prstGeom>
            <a:solidFill>
              <a:srgbClr val="66C1FF"/>
            </a:solidFill>
            <a:ln w="9525">
              <a:solidFill>
                <a:srgbClr val="000000"/>
              </a:solidFill>
              <a:miter lim="800000"/>
            </a:ln>
          </p:spPr>
          <p:txBody>
            <a:bodyPr wrap="squar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r>
                <a:rPr lang="zh-CN" altLang="en-US" dirty="0">
                  <a:latin typeface="楷体" panose="02010609060101010101" pitchFamily="49" charset="-122"/>
                  <a:ea typeface="楷体" panose="02010609060101010101" pitchFamily="49" charset="-122"/>
                  <a:sym typeface="Garamond" panose="02020404030301010803" pitchFamily="18" charset="0"/>
                </a:rPr>
                <a:t>头孢唑啉，首次剂量</a:t>
              </a:r>
              <a:r>
                <a:rPr lang="en-US" altLang="zh-CN" dirty="0">
                  <a:latin typeface="楷体" panose="02010609060101010101" pitchFamily="49" charset="-122"/>
                  <a:ea typeface="楷体" panose="02010609060101010101" pitchFamily="49" charset="-122"/>
                  <a:sym typeface="Garamond" panose="02020404030301010803" pitchFamily="18" charset="0"/>
                </a:rPr>
                <a:t>2G</a:t>
              </a:r>
              <a:r>
                <a:rPr lang="zh-CN" altLang="en-US" dirty="0">
                  <a:latin typeface="楷体" panose="02010609060101010101" pitchFamily="49" charset="-122"/>
                  <a:ea typeface="楷体" panose="02010609060101010101" pitchFamily="49" charset="-122"/>
                  <a:sym typeface="Garamond" panose="02020404030301010803" pitchFamily="18" charset="0"/>
                </a:rPr>
                <a:t>，然后每</a:t>
              </a:r>
              <a:r>
                <a:rPr lang="en-US" altLang="zh-CN" dirty="0">
                  <a:latin typeface="楷体" panose="02010609060101010101" pitchFamily="49" charset="-122"/>
                  <a:ea typeface="楷体" panose="02010609060101010101" pitchFamily="49" charset="-122"/>
                  <a:sym typeface="Garamond" panose="02020404030301010803" pitchFamily="18" charset="0"/>
                </a:rPr>
                <a:t>8</a:t>
              </a:r>
              <a:r>
                <a:rPr lang="zh-CN" altLang="en-US" dirty="0">
                  <a:latin typeface="楷体" panose="02010609060101010101" pitchFamily="49" charset="-122"/>
                  <a:ea typeface="楷体" panose="02010609060101010101" pitchFamily="49" charset="-122"/>
                  <a:sym typeface="Garamond" panose="02020404030301010803" pitchFamily="18" charset="0"/>
                </a:rPr>
                <a:t>个小时</a:t>
              </a:r>
              <a:r>
                <a:rPr lang="en-US" altLang="zh-CN" dirty="0">
                  <a:latin typeface="楷体" panose="02010609060101010101" pitchFamily="49" charset="-122"/>
                  <a:ea typeface="楷体" panose="02010609060101010101" pitchFamily="49" charset="-122"/>
                  <a:sym typeface="Garamond" panose="02020404030301010803" pitchFamily="18" charset="0"/>
                </a:rPr>
                <a:t>1g</a:t>
              </a:r>
              <a:r>
                <a:rPr lang="zh-CN" altLang="en-US" dirty="0">
                  <a:latin typeface="楷体" panose="02010609060101010101" pitchFamily="49" charset="-122"/>
                  <a:ea typeface="楷体" panose="02010609060101010101" pitchFamily="49" charset="-122"/>
                  <a:sym typeface="Garamond" panose="02020404030301010803" pitchFamily="18" charset="0"/>
                </a:rPr>
                <a:t>，直到分娩</a:t>
              </a:r>
              <a:endParaRPr lang="zh-CN" altLang="en-US" sz="1800" dirty="0">
                <a:latin typeface="楷体" panose="02010609060101010101" pitchFamily="49" charset="-122"/>
                <a:ea typeface="楷体" panose="02010609060101010101" pitchFamily="49" charset="-122"/>
              </a:endParaRPr>
            </a:p>
          </p:txBody>
        </p:sp>
        <p:sp>
          <p:nvSpPr>
            <p:cNvPr id="15" name="TextBox 9"/>
            <p:cNvSpPr>
              <a:spLocks noChangeArrowheads="1"/>
            </p:cNvSpPr>
            <p:nvPr/>
          </p:nvSpPr>
          <p:spPr bwMode="auto">
            <a:xfrm>
              <a:off x="6470650" y="4511674"/>
              <a:ext cx="2667000" cy="586077"/>
            </a:xfrm>
            <a:prstGeom prst="rect">
              <a:avLst/>
            </a:prstGeom>
            <a:solidFill>
              <a:srgbClr val="66C1FF"/>
            </a:solidFill>
            <a:ln w="9525">
              <a:solidFill>
                <a:srgbClr val="000000"/>
              </a:solidFill>
              <a:miter lim="800000"/>
            </a:ln>
          </p:spPr>
          <p:txBody>
            <a:bodyPr wrap="squar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r>
                <a:rPr lang="zh-CN" altLang="en-US" dirty="0">
                  <a:latin typeface="楷体" panose="02010609060101010101" pitchFamily="49" charset="-122"/>
                  <a:ea typeface="楷体" panose="02010609060101010101" pitchFamily="49" charset="-122"/>
                  <a:sym typeface="Garamond" panose="02020404030301010803" pitchFamily="18" charset="0"/>
                </a:rPr>
                <a:t>是否对红霉素和克林霉素敏感</a:t>
              </a:r>
              <a:endParaRPr lang="zh-CN" altLang="en-US" sz="1800" dirty="0">
                <a:latin typeface="楷体" panose="02010609060101010101" pitchFamily="49" charset="-122"/>
                <a:ea typeface="楷体" panose="02010609060101010101" pitchFamily="49" charset="-122"/>
              </a:endParaRPr>
            </a:p>
          </p:txBody>
        </p:sp>
        <p:sp>
          <p:nvSpPr>
            <p:cNvPr id="16" name="TextBox 10"/>
            <p:cNvSpPr>
              <a:spLocks noChangeArrowheads="1"/>
            </p:cNvSpPr>
            <p:nvPr/>
          </p:nvSpPr>
          <p:spPr bwMode="auto">
            <a:xfrm>
              <a:off x="4235449" y="5883275"/>
              <a:ext cx="2667001" cy="832848"/>
            </a:xfrm>
            <a:prstGeom prst="rect">
              <a:avLst/>
            </a:prstGeom>
            <a:solidFill>
              <a:srgbClr val="66C1FF"/>
            </a:solidFill>
            <a:ln w="9525">
              <a:solidFill>
                <a:srgbClr val="000000"/>
              </a:solidFill>
              <a:miter lim="800000"/>
            </a:ln>
          </p:spPr>
          <p:txBody>
            <a:bodyPr wrap="squar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r>
                <a:rPr lang="zh-CN" altLang="en-US" dirty="0">
                  <a:latin typeface="楷体" panose="02010609060101010101" pitchFamily="49" charset="-122"/>
                  <a:ea typeface="楷体" panose="02010609060101010101" pitchFamily="49" charset="-122"/>
                  <a:sym typeface="Garamond" panose="02020404030301010803" pitchFamily="18" charset="0"/>
                </a:rPr>
                <a:t>万古霉素每</a:t>
              </a:r>
              <a:r>
                <a:rPr lang="en-US" altLang="zh-CN" dirty="0">
                  <a:latin typeface="楷体" panose="02010609060101010101" pitchFamily="49" charset="-122"/>
                  <a:ea typeface="楷体" panose="02010609060101010101" pitchFamily="49" charset="-122"/>
                  <a:sym typeface="Garamond" panose="02020404030301010803" pitchFamily="18" charset="0"/>
                </a:rPr>
                <a:t>12</a:t>
              </a:r>
              <a:r>
                <a:rPr lang="zh-CN" altLang="en-US" dirty="0">
                  <a:latin typeface="楷体" panose="02010609060101010101" pitchFamily="49" charset="-122"/>
                  <a:ea typeface="楷体" panose="02010609060101010101" pitchFamily="49" charset="-122"/>
                  <a:sym typeface="Garamond" panose="02020404030301010803" pitchFamily="18" charset="0"/>
                </a:rPr>
                <a:t>小时</a:t>
              </a:r>
              <a:r>
                <a:rPr lang="en-US" altLang="zh-CN" dirty="0">
                  <a:latin typeface="楷体" panose="02010609060101010101" pitchFamily="49" charset="-122"/>
                  <a:ea typeface="楷体" panose="02010609060101010101" pitchFamily="49" charset="-122"/>
                  <a:sym typeface="Garamond" panose="02020404030301010803" pitchFamily="18" charset="0"/>
                </a:rPr>
                <a:t>1g</a:t>
              </a:r>
              <a:r>
                <a:rPr lang="zh-CN" altLang="en-US" dirty="0">
                  <a:latin typeface="楷体" panose="02010609060101010101" pitchFamily="49" charset="-122"/>
                  <a:ea typeface="楷体" panose="02010609060101010101" pitchFamily="49" charset="-122"/>
                  <a:sym typeface="Garamond" panose="02020404030301010803" pitchFamily="18" charset="0"/>
                </a:rPr>
                <a:t>（静脉注射）直至分娩</a:t>
              </a:r>
              <a:endParaRPr lang="zh-CN" altLang="en-US" sz="1800" dirty="0">
                <a:latin typeface="楷体" panose="02010609060101010101" pitchFamily="49" charset="-122"/>
                <a:ea typeface="楷体" panose="02010609060101010101" pitchFamily="49" charset="-122"/>
              </a:endParaRPr>
            </a:p>
          </p:txBody>
        </p:sp>
        <p:sp>
          <p:nvSpPr>
            <p:cNvPr id="17" name="TextBox 11"/>
            <p:cNvSpPr>
              <a:spLocks noChangeArrowheads="1"/>
            </p:cNvSpPr>
            <p:nvPr/>
          </p:nvSpPr>
          <p:spPr bwMode="auto">
            <a:xfrm>
              <a:off x="6900864" y="5883274"/>
              <a:ext cx="2957512" cy="832848"/>
            </a:xfrm>
            <a:prstGeom prst="rect">
              <a:avLst/>
            </a:prstGeom>
            <a:solidFill>
              <a:srgbClr val="66C1FF"/>
            </a:solidFill>
            <a:ln w="9525">
              <a:solidFill>
                <a:srgbClr val="000000"/>
              </a:solidFill>
              <a:miter lim="800000"/>
            </a:ln>
          </p:spPr>
          <p:txBody>
            <a:bodyPr wrap="square">
              <a:spAutoFit/>
            </a:bodyPr>
            <a:lstStyle>
              <a:lvl1pPr eaLnBrk="0" hangingPunct="0">
                <a:defRPr sz="1600">
                  <a:solidFill>
                    <a:schemeClr val="tx1"/>
                  </a:solidFill>
                  <a:latin typeface="Arial" panose="020B0604020202020204" pitchFamily="34" charset="0"/>
                  <a:ea typeface="宋体" panose="02010600030101010101" pitchFamily="2" charset="-122"/>
                </a:defRPr>
              </a:lvl1pPr>
              <a:lvl2pPr marL="742950" indent="-285750" eaLnBrk="0" hangingPunct="0">
                <a:defRPr sz="1600">
                  <a:solidFill>
                    <a:schemeClr val="tx1"/>
                  </a:solidFill>
                  <a:latin typeface="Arial" panose="020B0604020202020204" pitchFamily="34" charset="0"/>
                  <a:ea typeface="宋体" panose="02010600030101010101" pitchFamily="2" charset="-122"/>
                </a:defRPr>
              </a:lvl2pPr>
              <a:lvl3pPr marL="1143000" indent="-228600" eaLnBrk="0" hangingPunct="0">
                <a:defRPr sz="1600">
                  <a:solidFill>
                    <a:schemeClr val="tx1"/>
                  </a:solidFill>
                  <a:latin typeface="Arial" panose="020B0604020202020204" pitchFamily="34" charset="0"/>
                  <a:ea typeface="宋体" panose="02010600030101010101" pitchFamily="2" charset="-122"/>
                </a:defRPr>
              </a:lvl3pPr>
              <a:lvl4pPr marL="1600200" indent="-228600" eaLnBrk="0" hangingPunct="0">
                <a:defRPr sz="1600">
                  <a:solidFill>
                    <a:schemeClr val="tx1"/>
                  </a:solidFill>
                  <a:latin typeface="Arial" panose="020B0604020202020204" pitchFamily="34" charset="0"/>
                  <a:ea typeface="宋体" panose="02010600030101010101" pitchFamily="2" charset="-122"/>
                </a:defRPr>
              </a:lvl4pPr>
              <a:lvl5pPr marL="2057400" indent="-228600" eaLnBrk="0" hangingPunct="0">
                <a:defRPr sz="16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600">
                  <a:solidFill>
                    <a:schemeClr val="tx1"/>
                  </a:solidFill>
                  <a:latin typeface="Arial" panose="020B0604020202020204" pitchFamily="34" charset="0"/>
                  <a:ea typeface="宋体" panose="02010600030101010101" pitchFamily="2" charset="-122"/>
                </a:defRPr>
              </a:lvl9pPr>
            </a:lstStyle>
            <a:p>
              <a:r>
                <a:rPr lang="zh-CN" altLang="en-US" dirty="0">
                  <a:latin typeface="楷体" panose="02010609060101010101" pitchFamily="49" charset="-122"/>
                  <a:ea typeface="楷体" panose="02010609060101010101" pitchFamily="49" charset="-122"/>
                  <a:sym typeface="Garamond" panose="02020404030301010803" pitchFamily="18" charset="0"/>
                </a:rPr>
                <a:t>克林霉素每</a:t>
              </a:r>
              <a:r>
                <a:rPr lang="en-US" altLang="zh-CN" dirty="0">
                  <a:latin typeface="楷体" panose="02010609060101010101" pitchFamily="49" charset="-122"/>
                  <a:ea typeface="楷体" panose="02010609060101010101" pitchFamily="49" charset="-122"/>
                  <a:sym typeface="Garamond" panose="02020404030301010803" pitchFamily="18" charset="0"/>
                </a:rPr>
                <a:t>8</a:t>
              </a:r>
              <a:r>
                <a:rPr lang="zh-CN" altLang="en-US" dirty="0">
                  <a:latin typeface="楷体" panose="02010609060101010101" pitchFamily="49" charset="-122"/>
                  <a:ea typeface="楷体" panose="02010609060101010101" pitchFamily="49" charset="-122"/>
                  <a:sym typeface="Garamond" panose="02020404030301010803" pitchFamily="18" charset="0"/>
                </a:rPr>
                <a:t>小时</a:t>
              </a:r>
              <a:r>
                <a:rPr lang="en-US" altLang="zh-CN" dirty="0">
                  <a:latin typeface="楷体" panose="02010609060101010101" pitchFamily="49" charset="-122"/>
                  <a:ea typeface="楷体" panose="02010609060101010101" pitchFamily="49" charset="-122"/>
                  <a:sym typeface="Garamond" panose="02020404030301010803" pitchFamily="18" charset="0"/>
                </a:rPr>
                <a:t>900mg</a:t>
              </a:r>
              <a:r>
                <a:rPr lang="zh-CN" altLang="en-US" dirty="0">
                  <a:latin typeface="楷体" panose="02010609060101010101" pitchFamily="49" charset="-122"/>
                  <a:ea typeface="楷体" panose="02010609060101010101" pitchFamily="49" charset="-122"/>
                  <a:sym typeface="Garamond" panose="02020404030301010803" pitchFamily="18" charset="0"/>
                </a:rPr>
                <a:t>（静脉注射）直至分娩</a:t>
              </a:r>
              <a:endParaRPr lang="zh-CN" altLang="en-US" sz="1800" dirty="0">
                <a:latin typeface="楷体" panose="02010609060101010101" pitchFamily="49" charset="-122"/>
                <a:ea typeface="楷体" panose="02010609060101010101" pitchFamily="49" charset="-122"/>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357158" y="1071546"/>
            <a:ext cx="8036775" cy="51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714348" y="285728"/>
            <a:ext cx="7650981" cy="511180"/>
          </a:xfrm>
        </p:spPr>
        <p:txBody>
          <a:bodyPr>
            <a:noAutofit/>
          </a:bodyPr>
          <a:lstStyle/>
          <a:p>
            <a:pPr algn="l"/>
            <a:r>
              <a:rPr lang="zh-CN" altLang="en-US" sz="2400" b="1" dirty="0" smtClean="0">
                <a:latin typeface="微软雅黑" panose="020B0503020204020204" pitchFamily="34" charset="-122"/>
                <a:ea typeface="微软雅黑" panose="020B0503020204020204" pitchFamily="34" charset="-122"/>
              </a:rPr>
              <a:t>处方常见问题处理</a:t>
            </a:r>
            <a:endParaRPr lang="zh-CN" altLang="en-US" sz="2400" b="1" dirty="0">
              <a:latin typeface="微软雅黑" panose="020B0503020204020204" pitchFamily="34" charset="-122"/>
              <a:ea typeface="微软雅黑" panose="020B0503020204020204" pitchFamily="34" charset="-122"/>
            </a:endParaRPr>
          </a:p>
        </p:txBody>
      </p:sp>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2" cstate="print"/>
          <a:srcRect/>
          <a:stretch>
            <a:fillRect/>
          </a:stretch>
        </p:blipFill>
        <p:spPr bwMode="auto">
          <a:xfrm>
            <a:off x="8036599" y="173511"/>
            <a:ext cx="1107401" cy="945305"/>
          </a:xfrm>
          <a:prstGeom prst="rect">
            <a:avLst/>
          </a:prstGeom>
          <a:noFill/>
          <a:ln w="9525">
            <a:noFill/>
            <a:miter lim="800000"/>
            <a:headEnd/>
            <a:tailEnd/>
          </a:ln>
        </p:spPr>
      </p:pic>
      <p:pic>
        <p:nvPicPr>
          <p:cNvPr id="21" name="图片 2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68718" y="1500174"/>
            <a:ext cx="1803347" cy="1518903"/>
          </a:xfrm>
          <a:prstGeom prst="rect">
            <a:avLst/>
          </a:prstGeom>
          <a:ln>
            <a:noFill/>
          </a:ln>
          <a:effectLst>
            <a:softEdge rad="112500"/>
          </a:effectLst>
        </p:spPr>
      </p:pic>
      <p:sp>
        <p:nvSpPr>
          <p:cNvPr id="19" name="圆角矩形 18"/>
          <p:cNvSpPr/>
          <p:nvPr/>
        </p:nvSpPr>
        <p:spPr>
          <a:xfrm>
            <a:off x="660769" y="1500174"/>
            <a:ext cx="4339859" cy="714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1" name="Picture 3"/>
          <p:cNvPicPr>
            <a:picLocks noChangeAspect="1" noChangeArrowheads="1"/>
          </p:cNvPicPr>
          <p:nvPr/>
        </p:nvPicPr>
        <p:blipFill>
          <a:blip r:embed="rId4"/>
          <a:srcRect/>
          <a:stretch>
            <a:fillRect/>
          </a:stretch>
        </p:blipFill>
        <p:spPr bwMode="auto">
          <a:xfrm>
            <a:off x="553613" y="2928934"/>
            <a:ext cx="1864519" cy="1857388"/>
          </a:xfrm>
          <a:prstGeom prst="rect">
            <a:avLst/>
          </a:prstGeom>
          <a:noFill/>
          <a:ln w="9525">
            <a:noFill/>
            <a:miter lim="800000"/>
            <a:headEnd/>
            <a:tailEnd/>
          </a:ln>
          <a:effectLst/>
        </p:spPr>
      </p:pic>
      <p:sp>
        <p:nvSpPr>
          <p:cNvPr id="22" name="圆角矩形 5"/>
          <p:cNvSpPr/>
          <p:nvPr/>
        </p:nvSpPr>
        <p:spPr>
          <a:xfrm>
            <a:off x="821505" y="2071678"/>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sp>
        <p:nvSpPr>
          <p:cNvPr id="23" name="文本框 7"/>
          <p:cNvSpPr txBox="1"/>
          <p:nvPr/>
        </p:nvSpPr>
        <p:spPr>
          <a:xfrm>
            <a:off x="1261886" y="47176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4" name="文本框 7"/>
          <p:cNvSpPr txBox="1"/>
          <p:nvPr/>
        </p:nvSpPr>
        <p:spPr>
          <a:xfrm>
            <a:off x="1376186" y="48700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6" name="圆角矩形 25"/>
          <p:cNvSpPr/>
          <p:nvPr/>
        </p:nvSpPr>
        <p:spPr>
          <a:xfrm>
            <a:off x="982240" y="5072074"/>
            <a:ext cx="1285884"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642911" y="5072074"/>
            <a:ext cx="1571636" cy="369332"/>
          </a:xfrm>
          <a:prstGeom prst="rect">
            <a:avLst/>
          </a:prstGeom>
          <a:noFill/>
        </p:spPr>
        <p:txBody>
          <a:bodyPr wrap="square" rtlCol="0">
            <a:spAutoFit/>
          </a:bodyPr>
          <a:lstStyle/>
          <a:p>
            <a:r>
              <a:rPr lang="zh-CN" altLang="en-US" dirty="0" smtClean="0">
                <a:solidFill>
                  <a:schemeClr val="bg1"/>
                </a:solidFill>
              </a:rPr>
              <a:t>妊娠期合并症</a:t>
            </a:r>
            <a:endParaRPr lang="zh-CN" altLang="en-US" dirty="0">
              <a:solidFill>
                <a:schemeClr val="bg1"/>
              </a:solidFill>
            </a:endParaRPr>
          </a:p>
        </p:txBody>
      </p:sp>
      <p:grpSp>
        <p:nvGrpSpPr>
          <p:cNvPr id="3" name="组合 24"/>
          <p:cNvGrpSpPr/>
          <p:nvPr/>
        </p:nvGrpSpPr>
        <p:grpSpPr>
          <a:xfrm>
            <a:off x="2482438" y="1571612"/>
            <a:ext cx="4018388" cy="3714776"/>
            <a:chOff x="1238216" y="1357298"/>
            <a:chExt cx="7143800" cy="4624392"/>
          </a:xfrm>
        </p:grpSpPr>
        <p:pic>
          <p:nvPicPr>
            <p:cNvPr id="27" name="Picture 2"/>
            <p:cNvPicPr>
              <a:picLocks noChangeAspect="1" noChangeArrowheads="1"/>
            </p:cNvPicPr>
            <p:nvPr/>
          </p:nvPicPr>
          <p:blipFill>
            <a:blip r:embed="rId5"/>
            <a:srcRect/>
            <a:stretch>
              <a:fillRect/>
            </a:stretch>
          </p:blipFill>
          <p:spPr bwMode="auto">
            <a:xfrm>
              <a:off x="1238216" y="1357298"/>
              <a:ext cx="7143800" cy="4624392"/>
            </a:xfrm>
            <a:prstGeom prst="rect">
              <a:avLst/>
            </a:prstGeom>
            <a:noFill/>
            <a:ln w="9525">
              <a:noFill/>
              <a:miter lim="800000"/>
              <a:headEnd/>
              <a:tailEnd/>
            </a:ln>
            <a:effectLst/>
          </p:spPr>
        </p:pic>
        <p:sp>
          <p:nvSpPr>
            <p:cNvPr id="30" name="圆角矩形 29"/>
            <p:cNvSpPr/>
            <p:nvPr/>
          </p:nvSpPr>
          <p:spPr>
            <a:xfrm>
              <a:off x="2238348" y="2571744"/>
              <a:ext cx="714380" cy="14287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4024298" y="2214554"/>
              <a:ext cx="714380" cy="14287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31"/>
          <p:cNvGrpSpPr/>
          <p:nvPr/>
        </p:nvGrpSpPr>
        <p:grpSpPr>
          <a:xfrm>
            <a:off x="4196950" y="2857496"/>
            <a:ext cx="3964809" cy="3643338"/>
            <a:chOff x="4738678" y="2285992"/>
            <a:chExt cx="6715172" cy="4357718"/>
          </a:xfrm>
        </p:grpSpPr>
        <p:pic>
          <p:nvPicPr>
            <p:cNvPr id="33" name="Picture 3"/>
            <p:cNvPicPr>
              <a:picLocks noChangeAspect="1" noChangeArrowheads="1"/>
            </p:cNvPicPr>
            <p:nvPr/>
          </p:nvPicPr>
          <p:blipFill>
            <a:blip r:embed="rId6"/>
            <a:srcRect/>
            <a:stretch>
              <a:fillRect/>
            </a:stretch>
          </p:blipFill>
          <p:spPr bwMode="auto">
            <a:xfrm>
              <a:off x="4738678" y="2285992"/>
              <a:ext cx="6715172" cy="4357718"/>
            </a:xfrm>
            <a:prstGeom prst="rect">
              <a:avLst/>
            </a:prstGeom>
            <a:noFill/>
            <a:ln w="9525">
              <a:noFill/>
              <a:miter lim="800000"/>
              <a:headEnd/>
              <a:tailEnd/>
            </a:ln>
            <a:effectLst/>
          </p:spPr>
        </p:pic>
        <p:sp>
          <p:nvSpPr>
            <p:cNvPr id="34" name="圆角矩形 33"/>
            <p:cNvSpPr/>
            <p:nvPr/>
          </p:nvSpPr>
          <p:spPr>
            <a:xfrm>
              <a:off x="5738810" y="3500438"/>
              <a:ext cx="714380" cy="14287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9310710" y="6000768"/>
              <a:ext cx="714380" cy="14287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椭圆 35"/>
          <p:cNvSpPr/>
          <p:nvPr/>
        </p:nvSpPr>
        <p:spPr>
          <a:xfrm>
            <a:off x="2696753" y="2928934"/>
            <a:ext cx="857256" cy="571504"/>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464843" y="4357694"/>
            <a:ext cx="857256" cy="42862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内容占位符 3"/>
          <p:cNvSpPr>
            <a:spLocks noGrp="1"/>
          </p:cNvSpPr>
          <p:nvPr>
            <p:ph idx="1"/>
          </p:nvPr>
        </p:nvSpPr>
        <p:spPr/>
        <p:txBody>
          <a:bodyPr/>
          <a:lstStyle/>
          <a:p>
            <a:endParaRPr lang="zh-CN" altLang="en-US"/>
          </a:p>
        </p:txBody>
      </p:sp>
    </p:spTree>
  </p:cSld>
  <p:clrMapOvr>
    <a:masterClrMapping/>
  </p:clrMapOvr>
  <p:transition spd="slow">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r>
              <a:rPr lang="zh-CN" altLang="en-US" sz="2800" b="1" dirty="0" smtClean="0">
                <a:latin typeface="微软雅黑" panose="020B0503020204020204" pitchFamily="34" charset="-122"/>
                <a:ea typeface="微软雅黑" panose="020B0503020204020204" pitchFamily="34" charset="-122"/>
              </a:rPr>
              <a:t>处方常见问题处理难点</a:t>
            </a:r>
            <a:endParaRPr lang="zh-CN" altLang="en-US" sz="2800" b="1" dirty="0">
              <a:latin typeface="微软雅黑" panose="020B0503020204020204" pitchFamily="34" charset="-122"/>
              <a:ea typeface="微软雅黑" panose="020B0503020204020204" pitchFamily="34" charset="-122"/>
            </a:endParaRPr>
          </a:p>
        </p:txBody>
      </p:sp>
      <p:sp>
        <p:nvSpPr>
          <p:cNvPr id="5" name="圆角矩形 5"/>
          <p:cNvSpPr/>
          <p:nvPr/>
        </p:nvSpPr>
        <p:spPr>
          <a:xfrm>
            <a:off x="642910" y="1357298"/>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pic>
        <p:nvPicPr>
          <p:cNvPr id="6" name="图片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2357430"/>
            <a:ext cx="3143272" cy="2500330"/>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42910" y="3357562"/>
            <a:ext cx="1240326" cy="1595939"/>
          </a:xfrm>
          <a:prstGeom prst="rect">
            <a:avLst/>
          </a:prstGeom>
          <a:ln>
            <a:noFill/>
          </a:ln>
          <a:effectLst>
            <a:softEdge rad="112500"/>
          </a:effectLst>
        </p:spPr>
      </p:pic>
      <p:grpSp>
        <p:nvGrpSpPr>
          <p:cNvPr id="8" name="组合 9"/>
          <p:cNvGrpSpPr/>
          <p:nvPr/>
        </p:nvGrpSpPr>
        <p:grpSpPr>
          <a:xfrm>
            <a:off x="928662" y="5143512"/>
            <a:ext cx="1571636" cy="453082"/>
            <a:chOff x="3571354" y="2909870"/>
            <a:chExt cx="1485516" cy="453082"/>
          </a:xfrm>
        </p:grpSpPr>
        <p:sp>
          <p:nvSpPr>
            <p:cNvPr id="9" name="矩形 8"/>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文本框 11"/>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grpSp>
      <p:pic>
        <p:nvPicPr>
          <p:cNvPr id="11" name="图片 10"/>
          <p:cNvPicPr>
            <a:picLocks noChangeAspect="1"/>
          </p:cNvPicPr>
          <p:nvPr/>
        </p:nvPicPr>
        <p:blipFill rotWithShape="1">
          <a:blip r:embed="rId5" cstate="print"/>
          <a:srcRect l="5885"/>
          <a:stretch>
            <a:fillRect/>
          </a:stretch>
        </p:blipFill>
        <p:spPr>
          <a:xfrm rot="16200000">
            <a:off x="3272547" y="1096978"/>
            <a:ext cx="4636181" cy="5143500"/>
          </a:xfrm>
          <a:prstGeom prst="rect">
            <a:avLst/>
          </a:prstGeom>
        </p:spPr>
      </p:pic>
      <p:sp>
        <p:nvSpPr>
          <p:cNvPr id="12" name="椭圆形标注 4"/>
          <p:cNvSpPr>
            <a:spLocks noChangeArrowheads="1"/>
          </p:cNvSpPr>
          <p:nvPr/>
        </p:nvSpPr>
        <p:spPr bwMode="auto">
          <a:xfrm flipV="1">
            <a:off x="4572000" y="3735286"/>
            <a:ext cx="3092048" cy="1157650"/>
          </a:xfrm>
          <a:prstGeom prst="wedgeEllipseCallout">
            <a:avLst>
              <a:gd name="adj1" fmla="val -40968"/>
              <a:gd name="adj2" fmla="val 86836"/>
            </a:avLst>
          </a:prstGeom>
          <a:solidFill>
            <a:srgbClr val="FFCCFF"/>
          </a:solidFill>
          <a:ln w="25400" algn="ctr">
            <a:solidFill>
              <a:srgbClr val="A2A2A2"/>
            </a:solidFill>
            <a:miter lim="800000"/>
          </a:ln>
        </p:spPr>
        <p:txBody>
          <a:bodyPr rot="10800000" anchor="ct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spcBef>
                <a:spcPct val="0"/>
              </a:spcBef>
              <a:buFontTx/>
              <a:buNone/>
            </a:pPr>
            <a:r>
              <a:rPr lang="zh-CN" altLang="en-US" sz="1600" b="1" dirty="0">
                <a:solidFill>
                  <a:srgbClr val="FF0000"/>
                </a:solidFill>
                <a:latin typeface="Arial" panose="020B0604020202020204" pitchFamily="34" charset="0"/>
                <a:ea typeface="宋体" panose="02010600030101010101" pitchFamily="2" charset="-122"/>
              </a:rPr>
              <a:t>地塞米松</a:t>
            </a:r>
            <a:r>
              <a:rPr lang="zh-CN" altLang="en-US" sz="1600" b="1" dirty="0">
                <a:latin typeface="Arial" panose="020B0604020202020204" pitchFamily="34" charset="0"/>
                <a:ea typeface="宋体" panose="02010600030101010101" pitchFamily="2" charset="-122"/>
              </a:rPr>
              <a:t>用于孕</a:t>
            </a:r>
            <a:r>
              <a:rPr lang="en-US" altLang="zh-CN" sz="1600" b="1" dirty="0">
                <a:latin typeface="Arial" panose="020B0604020202020204" pitchFamily="34" charset="0"/>
                <a:ea typeface="宋体" panose="02010600030101010101" pitchFamily="2" charset="-122"/>
              </a:rPr>
              <a:t>24</a:t>
            </a:r>
            <a:r>
              <a:rPr lang="zh-CN" altLang="en-US" sz="1600" b="1" dirty="0">
                <a:latin typeface="Arial" panose="020B0604020202020204" pitchFamily="34" charset="0"/>
                <a:ea typeface="宋体" panose="02010600030101010101" pitchFamily="2" charset="-122"/>
              </a:rPr>
              <a:t>周</a:t>
            </a:r>
            <a:r>
              <a:rPr lang="en-US" altLang="zh-CN" sz="1600" b="1" dirty="0">
                <a:latin typeface="Arial" panose="020B0604020202020204" pitchFamily="34" charset="0"/>
                <a:ea typeface="宋体" panose="02010600030101010101" pitchFamily="2" charset="-122"/>
              </a:rPr>
              <a:t>-34</a:t>
            </a:r>
            <a:r>
              <a:rPr lang="zh-CN" altLang="en-US" sz="1600" b="1" dirty="0">
                <a:latin typeface="Arial" panose="020B0604020202020204" pitchFamily="34" charset="0"/>
                <a:ea typeface="宋体" panose="02010600030101010101" pitchFamily="2" charset="-122"/>
              </a:rPr>
              <a:t>周早产人群促胎肺成熟，</a:t>
            </a:r>
            <a:r>
              <a:rPr lang="en-US" altLang="zh-CN" sz="1600" b="1" dirty="0">
                <a:latin typeface="Arial" panose="020B0604020202020204" pitchFamily="34" charset="0"/>
                <a:ea typeface="宋体" panose="02010600030101010101" pitchFamily="2" charset="-122"/>
              </a:rPr>
              <a:t>《</a:t>
            </a:r>
            <a:r>
              <a:rPr lang="zh-CN" altLang="en-US" sz="1600" b="1" dirty="0">
                <a:latin typeface="Arial" panose="020B0604020202020204" pitchFamily="34" charset="0"/>
                <a:ea typeface="宋体" panose="02010600030101010101" pitchFamily="2" charset="-122"/>
              </a:rPr>
              <a:t>早产临床诊断与治疗指南</a:t>
            </a:r>
            <a:r>
              <a:rPr lang="en-US" altLang="zh-CN" sz="1600" b="1" dirty="0">
                <a:latin typeface="Arial" panose="020B0604020202020204" pitchFamily="34" charset="0"/>
                <a:ea typeface="宋体" panose="02010600030101010101" pitchFamily="2" charset="-122"/>
              </a:rPr>
              <a:t>2014》P483ACOG</a:t>
            </a:r>
            <a:r>
              <a:rPr lang="zh-CN" altLang="en-US" sz="1600" b="1" dirty="0">
                <a:latin typeface="Arial" panose="020B0604020202020204" pitchFamily="34" charset="0"/>
                <a:ea typeface="宋体" panose="02010600030101010101" pitchFamily="2" charset="-122"/>
              </a:rPr>
              <a:t>早产指南</a:t>
            </a:r>
            <a:r>
              <a:rPr lang="en-US" altLang="zh-CN" sz="1600" b="1" dirty="0">
                <a:latin typeface="Arial" panose="020B0604020202020204" pitchFamily="34" charset="0"/>
                <a:ea typeface="宋体" panose="02010600030101010101" pitchFamily="2" charset="-122"/>
              </a:rPr>
              <a:t>P1312</a:t>
            </a:r>
            <a:endParaRPr lang="zh-CN" altLang="en-US" sz="1600" b="1" dirty="0">
              <a:latin typeface="Arial" panose="020B0604020202020204" pitchFamily="34" charset="0"/>
              <a:ea typeface="宋体" panose="02010600030101010101" pitchFamily="2" charset="-122"/>
            </a:endParaRPr>
          </a:p>
        </p:txBody>
      </p:sp>
      <p:sp>
        <p:nvSpPr>
          <p:cNvPr id="13" name="矩形 12"/>
          <p:cNvSpPr/>
          <p:nvPr/>
        </p:nvSpPr>
        <p:spPr>
          <a:xfrm>
            <a:off x="6715140" y="5286388"/>
            <a:ext cx="785818"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857620" y="2428868"/>
            <a:ext cx="785818"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072066" y="2285992"/>
            <a:ext cx="857256"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r>
              <a:rPr lang="zh-CN" altLang="en-US" sz="2800" b="1" dirty="0" smtClean="0">
                <a:latin typeface="微软雅黑" panose="020B0503020204020204" pitchFamily="34" charset="-122"/>
                <a:ea typeface="微软雅黑" panose="020B0503020204020204" pitchFamily="34" charset="-122"/>
              </a:rPr>
              <a:t>处方常见问题处理难点</a:t>
            </a:r>
            <a:endParaRPr lang="zh-CN" altLang="en-US" sz="2800" b="1" dirty="0">
              <a:latin typeface="微软雅黑" panose="020B0503020204020204" pitchFamily="34" charset="-122"/>
              <a:ea typeface="微软雅黑" panose="020B0503020204020204" pitchFamily="34" charset="-122"/>
            </a:endParaRPr>
          </a:p>
        </p:txBody>
      </p:sp>
      <p:sp>
        <p:nvSpPr>
          <p:cNvPr id="5" name="圆角矩形 5"/>
          <p:cNvSpPr/>
          <p:nvPr/>
        </p:nvSpPr>
        <p:spPr>
          <a:xfrm>
            <a:off x="642910" y="1357298"/>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pic>
        <p:nvPicPr>
          <p:cNvPr id="6" name="图片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14282" y="2357430"/>
            <a:ext cx="3143272" cy="2500330"/>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42910" y="3357562"/>
            <a:ext cx="1240326" cy="1595939"/>
          </a:xfrm>
          <a:prstGeom prst="rect">
            <a:avLst/>
          </a:prstGeom>
          <a:ln>
            <a:noFill/>
          </a:ln>
          <a:effectLst>
            <a:softEdge rad="112500"/>
          </a:effectLst>
        </p:spPr>
      </p:pic>
      <p:grpSp>
        <p:nvGrpSpPr>
          <p:cNvPr id="3" name="组合 9"/>
          <p:cNvGrpSpPr/>
          <p:nvPr/>
        </p:nvGrpSpPr>
        <p:grpSpPr>
          <a:xfrm>
            <a:off x="928662" y="5143512"/>
            <a:ext cx="1571636" cy="453082"/>
            <a:chOff x="3571354" y="2909870"/>
            <a:chExt cx="1485516" cy="453082"/>
          </a:xfrm>
        </p:grpSpPr>
        <p:sp>
          <p:nvSpPr>
            <p:cNvPr id="9" name="矩形 8"/>
            <p:cNvSpPr/>
            <p:nvPr/>
          </p:nvSpPr>
          <p:spPr>
            <a:xfrm>
              <a:off x="3571354" y="2909870"/>
              <a:ext cx="1485516" cy="453082"/>
            </a:xfrm>
            <a:prstGeom prst="rect">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文本框 11"/>
            <p:cNvSpPr txBox="1"/>
            <p:nvPr/>
          </p:nvSpPr>
          <p:spPr>
            <a:xfrm>
              <a:off x="3571354" y="2909870"/>
              <a:ext cx="1485516"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grpSp>
      <p:sp>
        <p:nvSpPr>
          <p:cNvPr id="13" name="矩形 12"/>
          <p:cNvSpPr/>
          <p:nvPr/>
        </p:nvSpPr>
        <p:spPr>
          <a:xfrm>
            <a:off x="6715140" y="5286388"/>
            <a:ext cx="785818"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857620" y="2428868"/>
            <a:ext cx="785818" cy="1428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072066" y="2285992"/>
            <a:ext cx="857256"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2786050" y="1928802"/>
            <a:ext cx="4572000" cy="3323987"/>
          </a:xfrm>
          <a:prstGeom prst="rect">
            <a:avLst/>
          </a:prstGeom>
        </p:spPr>
        <p:txBody>
          <a:bodyPr>
            <a:spAutoFit/>
          </a:bodyPr>
          <a:lstStyle/>
          <a:p>
            <a:pPr>
              <a:lnSpc>
                <a:spcPct val="150000"/>
              </a:lnSpc>
            </a:pP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、产科合并症或并发症：（如抗磷脂抗体综合征、妊娠期高血压疾病、妊娠合并子宫肌瘤变性、妊娠合并胆汁淤积症、</a:t>
            </a:r>
            <a:r>
              <a:rPr lang="en-US" altLang="zh-CN" sz="2000" dirty="0">
                <a:latin typeface="微软雅黑" panose="020B0503020204020204" pitchFamily="34" charset="-122"/>
                <a:ea typeface="微软雅黑" panose="020B0503020204020204" pitchFamily="34" charset="-122"/>
              </a:rPr>
              <a:t>FGR</a:t>
            </a:r>
            <a:r>
              <a:rPr lang="zh-CN" altLang="en-US" sz="2000" dirty="0">
                <a:latin typeface="微软雅黑" panose="020B0503020204020204" pitchFamily="34" charset="-122"/>
                <a:ea typeface="微软雅黑" panose="020B0503020204020204" pitchFamily="34" charset="-122"/>
              </a:rPr>
              <a:t>及羊水过少、卵巢过度刺激综合症等）</a:t>
            </a:r>
          </a:p>
          <a:p>
            <a:pPr>
              <a:lnSpc>
                <a:spcPct val="150000"/>
              </a:lnSpc>
              <a:defRPr/>
            </a:pPr>
            <a:r>
              <a:rPr lang="en-US" altLang="zh-CN" sz="2000" dirty="0" smtClean="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、不良妊娠史、凝血检查异常者</a:t>
            </a:r>
          </a:p>
          <a:p>
            <a:pPr>
              <a:lnSpc>
                <a:spcPct val="150000"/>
              </a:lnSpc>
              <a:defRPr/>
            </a:pPr>
            <a:r>
              <a:rPr lang="en-US" altLang="zh-CN" sz="2000" dirty="0" smtClean="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、剖宫产术后静脉栓塞症者</a:t>
            </a:r>
          </a:p>
        </p:txBody>
      </p:sp>
      <p:sp>
        <p:nvSpPr>
          <p:cNvPr id="17" name="矩形 16"/>
          <p:cNvSpPr/>
          <p:nvPr/>
        </p:nvSpPr>
        <p:spPr>
          <a:xfrm>
            <a:off x="3000364" y="1357298"/>
            <a:ext cx="3262432" cy="400110"/>
          </a:xfrm>
          <a:prstGeom prst="rect">
            <a:avLst/>
          </a:prstGeom>
        </p:spPr>
        <p:txBody>
          <a:bodyPr wrap="none">
            <a:spAutoFit/>
          </a:bodyPr>
          <a:lstStyle/>
          <a:p>
            <a:r>
              <a:rPr lang="zh-CN" altLang="en-US" sz="2000" kern="0" dirty="0" smtClean="0">
                <a:latin typeface="微软雅黑" panose="020B0503020204020204" pitchFamily="34" charset="-122"/>
                <a:ea typeface="微软雅黑" panose="020B0503020204020204" pitchFamily="34" charset="-122"/>
                <a:cs typeface="Times New Roman" panose="02020603050405020304" pitchFamily="18" charset="0"/>
              </a:rPr>
              <a:t>低分子肝素在妇产科的应用</a:t>
            </a:r>
            <a:endPar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8" name="图片 1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786050" y="5283042"/>
            <a:ext cx="2767889" cy="1574958"/>
          </a:xfrm>
          <a:prstGeom prst="rect">
            <a:avLst/>
          </a:prstGeom>
        </p:spPr>
      </p:pic>
      <p:pic>
        <p:nvPicPr>
          <p:cNvPr id="19" name="图片 18"/>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072198" y="4572008"/>
            <a:ext cx="3071802" cy="2285992"/>
          </a:xfrm>
          <a:prstGeom prst="rect">
            <a:avLst/>
          </a:prstGeom>
        </p:spPr>
      </p:pic>
      <p:pic>
        <p:nvPicPr>
          <p:cNvPr id="20" name="图片 19"/>
          <p:cNvPicPr>
            <a:picLocks noChangeAspect="1"/>
          </p:cNvPicPr>
          <p:nvPr/>
        </p:nvPicPr>
        <p:blipFill rotWithShape="1">
          <a:blip r:embed="rId7" cstate="print">
            <a:extLst>
              <a:ext uri="{28A0092B-C50C-407E-A947-70E740481C1C}">
                <a14:useLocalDpi xmlns:a14="http://schemas.microsoft.com/office/drawing/2010/main" xmlns="" val="0"/>
              </a:ext>
            </a:extLst>
          </a:blip>
          <a:srcRect l="6785" t="14253" r="9933" b="13077"/>
          <a:stretch>
            <a:fillRect/>
          </a:stretch>
        </p:blipFill>
        <p:spPr>
          <a:xfrm>
            <a:off x="6703129" y="428604"/>
            <a:ext cx="2440871" cy="1551787"/>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553613" y="1500174"/>
            <a:ext cx="8036775" cy="51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2" cstate="print"/>
          <a:srcRect/>
          <a:stretch>
            <a:fillRect/>
          </a:stretch>
        </p:blipFill>
        <p:spPr bwMode="auto">
          <a:xfrm>
            <a:off x="8036599" y="173511"/>
            <a:ext cx="1107401" cy="945305"/>
          </a:xfrm>
          <a:prstGeom prst="rect">
            <a:avLst/>
          </a:prstGeom>
          <a:noFill/>
          <a:ln w="9525">
            <a:noFill/>
            <a:miter lim="800000"/>
            <a:headEnd/>
            <a:tailEnd/>
          </a:ln>
        </p:spPr>
      </p:pic>
      <p:pic>
        <p:nvPicPr>
          <p:cNvPr id="21" name="图片 2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68718" y="1500174"/>
            <a:ext cx="1803347" cy="1518903"/>
          </a:xfrm>
          <a:prstGeom prst="rect">
            <a:avLst/>
          </a:prstGeom>
          <a:ln>
            <a:noFill/>
          </a:ln>
          <a:effectLst>
            <a:softEdge rad="112500"/>
          </a:effectLst>
        </p:spPr>
      </p:pic>
      <p:sp>
        <p:nvSpPr>
          <p:cNvPr id="19" name="圆角矩形 18"/>
          <p:cNvSpPr/>
          <p:nvPr/>
        </p:nvSpPr>
        <p:spPr>
          <a:xfrm>
            <a:off x="660769" y="1500174"/>
            <a:ext cx="4339859" cy="714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171" name="Picture 3"/>
          <p:cNvPicPr>
            <a:picLocks noChangeAspect="1" noChangeArrowheads="1"/>
          </p:cNvPicPr>
          <p:nvPr/>
        </p:nvPicPr>
        <p:blipFill>
          <a:blip r:embed="rId4"/>
          <a:srcRect/>
          <a:stretch>
            <a:fillRect/>
          </a:stretch>
        </p:blipFill>
        <p:spPr bwMode="auto">
          <a:xfrm>
            <a:off x="553613" y="2928934"/>
            <a:ext cx="1864519" cy="1857388"/>
          </a:xfrm>
          <a:prstGeom prst="rect">
            <a:avLst/>
          </a:prstGeom>
          <a:noFill/>
          <a:ln w="9525">
            <a:noFill/>
            <a:miter lim="800000"/>
            <a:headEnd/>
            <a:tailEnd/>
          </a:ln>
          <a:effectLst/>
        </p:spPr>
      </p:pic>
      <p:sp>
        <p:nvSpPr>
          <p:cNvPr id="22" name="圆角矩形 5"/>
          <p:cNvSpPr/>
          <p:nvPr/>
        </p:nvSpPr>
        <p:spPr>
          <a:xfrm>
            <a:off x="821505" y="2071678"/>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sp>
        <p:nvSpPr>
          <p:cNvPr id="23" name="文本框 7"/>
          <p:cNvSpPr txBox="1"/>
          <p:nvPr/>
        </p:nvSpPr>
        <p:spPr>
          <a:xfrm>
            <a:off x="1261886" y="47176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4" name="文本框 7"/>
          <p:cNvSpPr txBox="1"/>
          <p:nvPr/>
        </p:nvSpPr>
        <p:spPr>
          <a:xfrm>
            <a:off x="1376186" y="48700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6" name="圆角矩形 25"/>
          <p:cNvSpPr/>
          <p:nvPr/>
        </p:nvSpPr>
        <p:spPr>
          <a:xfrm>
            <a:off x="982240" y="5072074"/>
            <a:ext cx="1660934"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1000100" y="5072074"/>
            <a:ext cx="1678793" cy="369332"/>
          </a:xfrm>
          <a:prstGeom prst="rect">
            <a:avLst/>
          </a:prstGeom>
          <a:noFill/>
        </p:spPr>
        <p:txBody>
          <a:bodyPr wrap="square" rtlCol="0">
            <a:spAutoFit/>
          </a:bodyPr>
          <a:lstStyle/>
          <a:p>
            <a:r>
              <a:rPr lang="zh-CN" altLang="en-US" dirty="0" smtClean="0">
                <a:solidFill>
                  <a:schemeClr val="bg1"/>
                </a:solidFill>
              </a:rPr>
              <a:t>妊娠期合并症</a:t>
            </a:r>
            <a:endParaRPr lang="zh-CN" altLang="en-US" dirty="0">
              <a:solidFill>
                <a:schemeClr val="bg1"/>
              </a:solidFill>
            </a:endParaRPr>
          </a:p>
        </p:txBody>
      </p:sp>
      <p:grpSp>
        <p:nvGrpSpPr>
          <p:cNvPr id="2" name="组合 24"/>
          <p:cNvGrpSpPr/>
          <p:nvPr/>
        </p:nvGrpSpPr>
        <p:grpSpPr>
          <a:xfrm>
            <a:off x="2857488" y="1500174"/>
            <a:ext cx="5589992" cy="4643446"/>
            <a:chOff x="523836" y="1571612"/>
            <a:chExt cx="7215238" cy="4857784"/>
          </a:xfrm>
        </p:grpSpPr>
        <p:grpSp>
          <p:nvGrpSpPr>
            <p:cNvPr id="3" name="组合 14"/>
            <p:cNvGrpSpPr/>
            <p:nvPr/>
          </p:nvGrpSpPr>
          <p:grpSpPr>
            <a:xfrm>
              <a:off x="523836" y="1571612"/>
              <a:ext cx="7215238" cy="4857784"/>
              <a:chOff x="2666976" y="1428736"/>
              <a:chExt cx="7215238" cy="4857784"/>
            </a:xfrm>
          </p:grpSpPr>
          <p:pic>
            <p:nvPicPr>
              <p:cNvPr id="32" name="Picture 3"/>
              <p:cNvPicPr>
                <a:picLocks noChangeAspect="1" noChangeArrowheads="1"/>
              </p:cNvPicPr>
              <p:nvPr/>
            </p:nvPicPr>
            <p:blipFill>
              <a:blip r:embed="rId5"/>
              <a:srcRect/>
              <a:stretch>
                <a:fillRect/>
              </a:stretch>
            </p:blipFill>
            <p:spPr bwMode="auto">
              <a:xfrm>
                <a:off x="2666976" y="1428736"/>
                <a:ext cx="7215238" cy="4857784"/>
              </a:xfrm>
              <a:prstGeom prst="rect">
                <a:avLst/>
              </a:prstGeom>
              <a:noFill/>
              <a:ln w="9525">
                <a:noFill/>
                <a:miter lim="800000"/>
                <a:headEnd/>
                <a:tailEnd/>
              </a:ln>
              <a:effectLst/>
            </p:spPr>
          </p:pic>
          <p:sp>
            <p:nvSpPr>
              <p:cNvPr id="33" name="圆角矩形 32"/>
              <p:cNvSpPr/>
              <p:nvPr/>
            </p:nvSpPr>
            <p:spPr>
              <a:xfrm>
                <a:off x="3667108" y="2714620"/>
                <a:ext cx="714380" cy="14287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圆角矩形 29"/>
            <p:cNvSpPr/>
            <p:nvPr/>
          </p:nvSpPr>
          <p:spPr>
            <a:xfrm>
              <a:off x="3452794" y="2571744"/>
              <a:ext cx="714380" cy="14287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5595934" y="5643578"/>
              <a:ext cx="1000132" cy="14287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占位符 1"/>
          <p:cNvSpPr txBox="1">
            <a:spLocks noGrp="1"/>
          </p:cNvSpPr>
          <p:nvPr>
            <p:ph type="title"/>
          </p:nvPr>
        </p:nvSpPr>
        <p:spPr>
          <a:xfrm>
            <a:off x="785786" y="0"/>
            <a:ext cx="7758138" cy="92869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800" b="1" kern="1200" cap="all" baseline="0">
                <a:solidFill>
                  <a:schemeClr val="tx1">
                    <a:lumMod val="75000"/>
                    <a:lumOff val="25000"/>
                  </a:schemeClr>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None/>
            </a:pPr>
            <a:r>
              <a:rPr lang="zh-CN" altLang="en-US" dirty="0"/>
              <a:t>处方常见问题处理难点</a:t>
            </a:r>
          </a:p>
        </p:txBody>
      </p:sp>
      <p:sp>
        <p:nvSpPr>
          <p:cNvPr id="25" name="内容占位符 24"/>
          <p:cNvSpPr>
            <a:spLocks noGrp="1"/>
          </p:cNvSpPr>
          <p:nvPr>
            <p:ph idx="1"/>
          </p:nvPr>
        </p:nvSpPr>
        <p:spPr/>
        <p:txBody>
          <a:bodyPr/>
          <a:lstStyle/>
          <a:p>
            <a:endParaRPr lang="zh-CN" altLang="en-US"/>
          </a:p>
        </p:txBody>
      </p:sp>
    </p:spTree>
  </p:cSld>
  <p:clrMapOvr>
    <a:masterClrMapping/>
  </p:clrMapOvr>
  <p:transition spd="slow">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55576" y="188640"/>
            <a:ext cx="7886700" cy="597861"/>
          </a:xfrm>
        </p:spPr>
        <p:txBody>
          <a:bodyPr>
            <a:normAutofit/>
          </a:bodyPr>
          <a:lstStyle/>
          <a:p>
            <a:r>
              <a:rPr lang="zh-CN" altLang="en-US" sz="2800" b="1" dirty="0" smtClean="0">
                <a:latin typeface="微软雅黑" panose="020B0503020204020204" pitchFamily="34" charset="-122"/>
                <a:ea typeface="微软雅黑" panose="020B0503020204020204" pitchFamily="34" charset="-122"/>
              </a:rPr>
              <a:t>处方常见问题处理难点</a:t>
            </a:r>
            <a:endParaRPr lang="zh-CN" altLang="en-US" sz="2800" b="1" dirty="0">
              <a:latin typeface="微软雅黑" panose="020B0503020204020204" pitchFamily="34" charset="-122"/>
              <a:ea typeface="微软雅黑" panose="020B0503020204020204" pitchFamily="34" charset="-122"/>
            </a:endParaRPr>
          </a:p>
        </p:txBody>
      </p:sp>
      <p:sp>
        <p:nvSpPr>
          <p:cNvPr id="5" name="矩形 10"/>
          <p:cNvSpPr>
            <a:spLocks noChangeArrowheads="1"/>
          </p:cNvSpPr>
          <p:nvPr/>
        </p:nvSpPr>
        <p:spPr bwMode="auto">
          <a:xfrm>
            <a:off x="4032308" y="1006476"/>
            <a:ext cx="4813697" cy="44012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spcBef>
                <a:spcPct val="0"/>
              </a:spcBef>
              <a:buFontTx/>
              <a:buNone/>
            </a:pPr>
            <a:r>
              <a:rPr lang="zh-CN" altLang="en-US" sz="2000" dirty="0">
                <a:latin typeface="Arial" panose="020B0604020202020204" pitchFamily="34" charset="0"/>
              </a:rPr>
              <a:t>目前临床上对妊娠期中药以及中成药使用的安全性分类方法以</a:t>
            </a:r>
            <a:r>
              <a:rPr lang="en-US" altLang="zh-CN" sz="2000" dirty="0">
                <a:latin typeface="Arial" panose="020B0604020202020204" pitchFamily="34" charset="0"/>
              </a:rPr>
              <a:t>《</a:t>
            </a:r>
            <a:r>
              <a:rPr lang="zh-CN" altLang="en-US" sz="2000" dirty="0">
                <a:latin typeface="Arial" panose="020B0604020202020204" pitchFamily="34" charset="0"/>
              </a:rPr>
              <a:t>中国药典</a:t>
            </a:r>
            <a:r>
              <a:rPr lang="en-US" altLang="zh-CN" sz="2000" dirty="0">
                <a:latin typeface="Arial" panose="020B0604020202020204" pitchFamily="34" charset="0"/>
              </a:rPr>
              <a:t>》</a:t>
            </a:r>
            <a:r>
              <a:rPr lang="zh-CN" altLang="en-US" sz="2000" dirty="0">
                <a:latin typeface="Arial" panose="020B0604020202020204" pitchFamily="34" charset="0"/>
              </a:rPr>
              <a:t>最为权威。 在</a:t>
            </a:r>
            <a:r>
              <a:rPr lang="en-US" altLang="zh-CN" sz="2000" dirty="0" smtClean="0">
                <a:latin typeface="Arial" panose="020B0604020202020204" pitchFamily="34" charset="0"/>
              </a:rPr>
              <a:t>2020</a:t>
            </a:r>
            <a:r>
              <a:rPr lang="zh-CN" altLang="en-US" sz="2000" dirty="0" smtClean="0">
                <a:latin typeface="Arial" panose="020B0604020202020204" pitchFamily="34" charset="0"/>
              </a:rPr>
              <a:t>年</a:t>
            </a:r>
            <a:r>
              <a:rPr lang="zh-CN" altLang="en-US" sz="2000" dirty="0">
                <a:latin typeface="Arial" panose="020B0604020202020204" pitchFamily="34" charset="0"/>
              </a:rPr>
              <a:t>版收载中药成方制剂与单味制剂共</a:t>
            </a:r>
            <a:r>
              <a:rPr lang="en-US" altLang="zh-CN" sz="2000" dirty="0" smtClean="0">
                <a:latin typeface="Arial" panose="020B0604020202020204" pitchFamily="34" charset="0"/>
              </a:rPr>
              <a:t>1635</a:t>
            </a:r>
            <a:r>
              <a:rPr lang="zh-CN" altLang="en-US" sz="2000" dirty="0" smtClean="0">
                <a:latin typeface="Arial" panose="020B0604020202020204" pitchFamily="34" charset="0"/>
              </a:rPr>
              <a:t>种，</a:t>
            </a:r>
            <a:r>
              <a:rPr lang="en-US" altLang="zh-CN" sz="2000" dirty="0" smtClean="0">
                <a:latin typeface="Arial" panose="020B0604020202020204" pitchFamily="34" charset="0"/>
              </a:rPr>
              <a:t>2010</a:t>
            </a:r>
            <a:r>
              <a:rPr lang="zh-CN" altLang="en-US" sz="2000" dirty="0" smtClean="0">
                <a:latin typeface="Arial" panose="020B0604020202020204" pitchFamily="34" charset="0"/>
              </a:rPr>
              <a:t>収载</a:t>
            </a:r>
            <a:r>
              <a:rPr lang="en-US" altLang="zh-CN" sz="2000" dirty="0" smtClean="0">
                <a:latin typeface="Arial" panose="020B0604020202020204" pitchFamily="34" charset="0"/>
              </a:rPr>
              <a:t>1062</a:t>
            </a:r>
            <a:r>
              <a:rPr lang="zh-CN" altLang="en-US" sz="2000" dirty="0" smtClean="0">
                <a:latin typeface="Arial" panose="020B0604020202020204" pitchFamily="34" charset="0"/>
              </a:rPr>
              <a:t>种，其中</a:t>
            </a:r>
            <a:r>
              <a:rPr lang="en-US" altLang="zh-CN" sz="2000" dirty="0" smtClean="0">
                <a:latin typeface="Arial" panose="020B0604020202020204" pitchFamily="34" charset="0"/>
              </a:rPr>
              <a:t>2010</a:t>
            </a:r>
            <a:r>
              <a:rPr lang="zh-CN" altLang="en-US" sz="2000" dirty="0" smtClean="0">
                <a:latin typeface="Arial" panose="020B0604020202020204" pitchFamily="34" charset="0"/>
              </a:rPr>
              <a:t>版在</a:t>
            </a:r>
            <a:r>
              <a:rPr lang="zh-CN" altLang="en-US" sz="2000" dirty="0">
                <a:latin typeface="Arial" panose="020B0604020202020204" pitchFamily="34" charset="0"/>
              </a:rPr>
              <a:t>“注意”项下收载孕妇禁忌品种总计</a:t>
            </a:r>
            <a:r>
              <a:rPr lang="en-US" altLang="zh-CN" sz="2000" dirty="0">
                <a:solidFill>
                  <a:srgbClr val="FF0000"/>
                </a:solidFill>
                <a:latin typeface="Arial" panose="020B0604020202020204" pitchFamily="34" charset="0"/>
              </a:rPr>
              <a:t>335</a:t>
            </a:r>
            <a:r>
              <a:rPr lang="zh-CN" altLang="en-US" sz="2000" dirty="0">
                <a:solidFill>
                  <a:srgbClr val="FF0000"/>
                </a:solidFill>
                <a:latin typeface="Arial" panose="020B0604020202020204" pitchFamily="34" charset="0"/>
              </a:rPr>
              <a:t> 种</a:t>
            </a:r>
            <a:r>
              <a:rPr lang="zh-CN" altLang="en-US" sz="2000" dirty="0">
                <a:latin typeface="Arial" panose="020B0604020202020204" pitchFamily="34" charset="0"/>
              </a:rPr>
              <a:t>，依据药品对妊娠影响程度不同主要将其分为禁用、忌用和慎用。</a:t>
            </a:r>
            <a:endParaRPr lang="en-US" altLang="zh-CN" sz="2000" dirty="0">
              <a:latin typeface="Arial" panose="020B0604020202020204" pitchFamily="34" charset="0"/>
            </a:endParaRPr>
          </a:p>
          <a:p>
            <a:pPr>
              <a:spcBef>
                <a:spcPct val="0"/>
              </a:spcBef>
              <a:buFontTx/>
              <a:buNone/>
            </a:pPr>
            <a:endParaRPr lang="en-US" altLang="zh-CN" sz="2000" dirty="0">
              <a:latin typeface="Arial" panose="020B0604020202020204" pitchFamily="34" charset="0"/>
            </a:endParaRPr>
          </a:p>
          <a:p>
            <a:pPr>
              <a:spcBef>
                <a:spcPct val="0"/>
              </a:spcBef>
              <a:buFontTx/>
              <a:buNone/>
            </a:pPr>
            <a:r>
              <a:rPr lang="zh-CN" altLang="en-US" sz="2000" dirty="0">
                <a:latin typeface="Arial" panose="020B0604020202020204" pitchFamily="34" charset="0"/>
              </a:rPr>
              <a:t>妊娠早期</a:t>
            </a:r>
            <a:r>
              <a:rPr lang="en-US" altLang="zh-CN" sz="2000" dirty="0">
                <a:latin typeface="Arial" panose="020B0604020202020204" pitchFamily="34" charset="0"/>
              </a:rPr>
              <a:t>——</a:t>
            </a:r>
            <a:r>
              <a:rPr lang="zh-CN" altLang="en-US" sz="2000" dirty="0">
                <a:latin typeface="Arial" panose="020B0604020202020204" pitchFamily="34" charset="0"/>
              </a:rPr>
              <a:t>禁止使用禁忌药物，尽量避免使用慎用药物。对妊娠早期合并症的治疗，应强调“中病即止”。 </a:t>
            </a:r>
            <a:endParaRPr lang="en-US" altLang="zh-CN" sz="2000" dirty="0">
              <a:latin typeface="Arial" panose="020B0604020202020204" pitchFamily="34" charset="0"/>
            </a:endParaRPr>
          </a:p>
          <a:p>
            <a:pPr>
              <a:spcBef>
                <a:spcPct val="0"/>
              </a:spcBef>
              <a:buFontTx/>
              <a:buNone/>
            </a:pPr>
            <a:r>
              <a:rPr lang="zh-CN" altLang="en-US" sz="2000" dirty="0">
                <a:latin typeface="Arial" panose="020B0604020202020204" pitchFamily="34" charset="0"/>
              </a:rPr>
              <a:t>妊娠中晚期</a:t>
            </a:r>
            <a:r>
              <a:rPr lang="en-US" altLang="zh-CN" sz="2000" dirty="0">
                <a:latin typeface="Arial" panose="020B0604020202020204" pitchFamily="34" charset="0"/>
              </a:rPr>
              <a:t>——</a:t>
            </a:r>
            <a:r>
              <a:rPr lang="zh-CN" altLang="en-US" sz="2000" dirty="0">
                <a:latin typeface="Arial" panose="020B0604020202020204" pitchFamily="34" charset="0"/>
              </a:rPr>
              <a:t>妊娠期禁用的中成药均不宜使用。避免应用含有活血、下利、促子宫收缩等作用的药物。</a:t>
            </a:r>
            <a:endParaRPr lang="en-US" altLang="zh-CN" sz="2000" dirty="0">
              <a:latin typeface="Arial" panose="020B0604020202020204" pitchFamily="34" charset="0"/>
            </a:endParaRPr>
          </a:p>
        </p:txBody>
      </p:sp>
      <p:pic>
        <p:nvPicPr>
          <p:cNvPr id="6" name="图片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7330" y="923925"/>
            <a:ext cx="3531728" cy="264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图片 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06270" y="3698718"/>
            <a:ext cx="3451350" cy="2516364"/>
          </a:xfrm>
          <a:prstGeom prst="rect">
            <a:avLst/>
          </a:prstGeom>
          <a:ln>
            <a:noFill/>
          </a:ln>
          <a:effectLst>
            <a:softEdge rad="112500"/>
          </a:effectLst>
        </p:spPr>
      </p:pic>
      <p:sp>
        <p:nvSpPr>
          <p:cNvPr id="8" name="矩形 7"/>
          <p:cNvSpPr>
            <a:spLocks noChangeArrowheads="1"/>
          </p:cNvSpPr>
          <p:nvPr/>
        </p:nvSpPr>
        <p:spPr bwMode="auto">
          <a:xfrm>
            <a:off x="326232" y="6210301"/>
            <a:ext cx="8296946"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spcBef>
                <a:spcPct val="0"/>
              </a:spcBef>
              <a:buFontTx/>
              <a:buNone/>
            </a:pPr>
            <a:r>
              <a:rPr lang="en-US" altLang="zh-CN" sz="1000" dirty="0">
                <a:latin typeface="Arial" panose="020B0604020202020204" pitchFamily="34" charset="0"/>
              </a:rPr>
              <a:t>[1]</a:t>
            </a:r>
            <a:r>
              <a:rPr lang="zh-CN" altLang="en-US" sz="1000" dirty="0">
                <a:latin typeface="Arial" panose="020B0604020202020204" pitchFamily="34" charset="0"/>
              </a:rPr>
              <a:t>陈彧</a:t>
            </a:r>
            <a:r>
              <a:rPr lang="en-US" altLang="zh-CN" sz="1000" dirty="0">
                <a:latin typeface="Arial" panose="020B0604020202020204" pitchFamily="34" charset="0"/>
              </a:rPr>
              <a:t>,</a:t>
            </a:r>
            <a:r>
              <a:rPr lang="zh-CN" altLang="en-US" sz="1000" dirty="0">
                <a:latin typeface="Arial" panose="020B0604020202020204" pitchFamily="34" charset="0"/>
              </a:rPr>
              <a:t>冯欣</a:t>
            </a:r>
            <a:r>
              <a:rPr lang="en-US" altLang="zh-CN" sz="1000" dirty="0">
                <a:latin typeface="Arial" panose="020B0604020202020204" pitchFamily="34" charset="0"/>
              </a:rPr>
              <a:t>,</a:t>
            </a:r>
            <a:r>
              <a:rPr lang="zh-CN" altLang="en-US" sz="1000" dirty="0">
                <a:latin typeface="Arial" panose="020B0604020202020204" pitchFamily="34" charset="0"/>
              </a:rPr>
              <a:t>杨华</a:t>
            </a:r>
            <a:r>
              <a:rPr lang="en-US" altLang="zh-CN" sz="1000" dirty="0">
                <a:latin typeface="Arial" panose="020B0604020202020204" pitchFamily="34" charset="0"/>
              </a:rPr>
              <a:t>, </a:t>
            </a:r>
            <a:r>
              <a:rPr lang="zh-CN" altLang="en-US" sz="1000" dirty="0">
                <a:latin typeface="Arial" panose="020B0604020202020204" pitchFamily="34" charset="0"/>
              </a:rPr>
              <a:t>等</a:t>
            </a:r>
            <a:r>
              <a:rPr lang="en-US" altLang="zh-CN" sz="1000" dirty="0">
                <a:latin typeface="Arial" panose="020B0604020202020204" pitchFamily="34" charset="0"/>
              </a:rPr>
              <a:t>.</a:t>
            </a:r>
            <a:r>
              <a:rPr lang="zh-CN" altLang="en-US" sz="1000" dirty="0">
                <a:latin typeface="Arial" panose="020B0604020202020204" pitchFamily="34" charset="0"/>
              </a:rPr>
              <a:t>妊娠期疾病常用中成药使用原则及禁忌</a:t>
            </a:r>
            <a:r>
              <a:rPr lang="en-US" altLang="zh-CN" sz="1000" dirty="0">
                <a:latin typeface="Arial" panose="020B0604020202020204" pitchFamily="34" charset="0"/>
              </a:rPr>
              <a:t>[J].</a:t>
            </a:r>
            <a:r>
              <a:rPr lang="zh-CN" altLang="en-US" sz="1000" dirty="0">
                <a:latin typeface="Arial" panose="020B0604020202020204" pitchFamily="34" charset="0"/>
              </a:rPr>
              <a:t>中国计划生育和妇产科</a:t>
            </a:r>
            <a:r>
              <a:rPr lang="en-US" altLang="zh-CN" sz="1000" dirty="0">
                <a:latin typeface="Arial" panose="020B0604020202020204" pitchFamily="34" charset="0"/>
              </a:rPr>
              <a:t>,2015,(2):5-8. DOI:10.3969/j.issn.1674-4020.2015.02.02.</a:t>
            </a:r>
            <a:r>
              <a:rPr lang="zh-CN" altLang="en-US" sz="1000" dirty="0">
                <a:latin typeface="Arial" panose="020B0604020202020204" pitchFamily="34" charset="0"/>
              </a:rPr>
              <a:t>‘’</a:t>
            </a:r>
            <a:endParaRPr lang="zh-CN" altLang="en-US" sz="1000" b="1" dirty="0">
              <a:latin typeface="黑体" panose="02010609060101010101" charset="-122"/>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smtClean="0">
                <a:latin typeface="微软雅黑" panose="020B0503020204020204" pitchFamily="34" charset="-122"/>
                <a:ea typeface="微软雅黑" panose="020B0503020204020204" pitchFamily="34" charset="-122"/>
              </a:rPr>
              <a:t>对中成药管控措施</a:t>
            </a:r>
            <a:endParaRPr lang="zh-CN" altLang="en-US" sz="2800" b="1" dirty="0">
              <a:latin typeface="微软雅黑" panose="020B0503020204020204" pitchFamily="34" charset="-122"/>
              <a:ea typeface="微软雅黑" panose="020B0503020204020204" pitchFamily="34" charset="-122"/>
            </a:endParaRPr>
          </a:p>
        </p:txBody>
      </p:sp>
      <p:sp>
        <p:nvSpPr>
          <p:cNvPr id="4" name="内容占位符 2"/>
          <p:cNvSpPr txBox="1"/>
          <p:nvPr/>
        </p:nvSpPr>
        <p:spPr>
          <a:xfrm>
            <a:off x="845586" y="1173235"/>
            <a:ext cx="6725841" cy="4929188"/>
          </a:xfrm>
          <a:prstGeom prst="rect">
            <a:avLst/>
          </a:prstGeom>
        </p:spPr>
        <p:txBody>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Font typeface="Arial" panose="020B0604020202020204" pitchFamily="34" charset="0"/>
              <a:buNone/>
            </a:pPr>
            <a:r>
              <a:rPr lang="zh-CN" altLang="en-US" sz="2400" dirty="0"/>
              <a:t>（</a:t>
            </a:r>
            <a:r>
              <a:rPr lang="en-US" altLang="zh-CN" sz="2400" dirty="0"/>
              <a:t>1</a:t>
            </a:r>
            <a:r>
              <a:rPr lang="zh-CN" altLang="en-US" sz="2400" dirty="0"/>
              <a:t>）同一患者不得超过两种中成药，同一功效中成药只能</a:t>
            </a:r>
            <a:endParaRPr lang="en-US" altLang="zh-CN" sz="2400" dirty="0"/>
          </a:p>
          <a:p>
            <a:pPr>
              <a:buFont typeface="Arial" panose="020B0604020202020204" pitchFamily="34" charset="0"/>
              <a:buNone/>
            </a:pPr>
            <a:r>
              <a:rPr lang="en-US" altLang="zh-CN" sz="2400" dirty="0"/>
              <a:t>        </a:t>
            </a:r>
            <a:r>
              <a:rPr lang="zh-CN" altLang="en-US" sz="2400" dirty="0"/>
              <a:t>开具</a:t>
            </a:r>
            <a:r>
              <a:rPr lang="en-US" altLang="zh-CN" sz="2400" dirty="0"/>
              <a:t>1</a:t>
            </a:r>
            <a:r>
              <a:rPr lang="zh-CN" altLang="en-US" sz="2400" dirty="0"/>
              <a:t>种</a:t>
            </a:r>
            <a:r>
              <a:rPr lang="zh-CN" altLang="en-US" sz="1800" b="1" dirty="0"/>
              <a:t>（京中医政字</a:t>
            </a:r>
            <a:r>
              <a:rPr lang="en-US" altLang="zh-CN" sz="1800" b="1" dirty="0"/>
              <a:t>[2017]25</a:t>
            </a:r>
            <a:r>
              <a:rPr lang="zh-CN" altLang="en-US" sz="1800" b="1" dirty="0"/>
              <a:t>号）</a:t>
            </a:r>
            <a:endParaRPr lang="en-US" altLang="zh-CN" sz="1800" b="1" dirty="0"/>
          </a:p>
          <a:p>
            <a:pPr>
              <a:buFont typeface="Arial" panose="020B0604020202020204" pitchFamily="34" charset="0"/>
              <a:buNone/>
            </a:pPr>
            <a:endParaRPr lang="en-US" altLang="zh-CN" sz="1800" b="1" dirty="0"/>
          </a:p>
          <a:p>
            <a:pPr>
              <a:buFont typeface="Arial" panose="020B0604020202020204" pitchFamily="34" charset="0"/>
              <a:buNone/>
            </a:pPr>
            <a:endParaRPr lang="en-US" altLang="zh-CN" sz="1800" b="1" dirty="0"/>
          </a:p>
          <a:p>
            <a:pPr>
              <a:buFont typeface="Arial" panose="020B0604020202020204" pitchFamily="34" charset="0"/>
              <a:buNone/>
            </a:pPr>
            <a:endParaRPr lang="en-US" altLang="zh-CN" sz="2400" b="1" dirty="0"/>
          </a:p>
          <a:p>
            <a:pPr>
              <a:buFont typeface="Arial" panose="020B0604020202020204" pitchFamily="34" charset="0"/>
              <a:buNone/>
            </a:pPr>
            <a:r>
              <a:rPr lang="zh-CN" altLang="en-US" sz="2400" dirty="0"/>
              <a:t>（</a:t>
            </a:r>
            <a:r>
              <a:rPr lang="en-US" altLang="zh-CN" sz="2400" dirty="0"/>
              <a:t>2</a:t>
            </a:r>
            <a:r>
              <a:rPr lang="zh-CN" altLang="en-US" sz="2400" dirty="0"/>
              <a:t>）口服药品用法用量及适应症严格控制</a:t>
            </a:r>
            <a:r>
              <a:rPr lang="en-US" altLang="zh-CN" sz="2400" dirty="0"/>
              <a:t>---</a:t>
            </a:r>
            <a:r>
              <a:rPr lang="zh-CN" altLang="en-US" sz="2400" dirty="0"/>
              <a:t>按说明书及审 </a:t>
            </a:r>
            <a:endParaRPr lang="en-US" altLang="zh-CN" sz="2400" dirty="0"/>
          </a:p>
          <a:p>
            <a:pPr>
              <a:buFont typeface="Arial" panose="020B0604020202020204" pitchFamily="34" charset="0"/>
              <a:buNone/>
            </a:pPr>
            <a:r>
              <a:rPr lang="en-US" altLang="zh-CN" sz="2400" dirty="0"/>
              <a:t>        </a:t>
            </a:r>
            <a:r>
              <a:rPr lang="zh-CN" altLang="en-US" sz="2400" dirty="0"/>
              <a:t>批后的超说明书用药；</a:t>
            </a:r>
            <a:endParaRPr lang="en-US" altLang="zh-CN" sz="2400" dirty="0"/>
          </a:p>
          <a:p>
            <a:pPr>
              <a:buFont typeface="Arial" panose="020B0604020202020204" pitchFamily="34" charset="0"/>
              <a:buNone/>
            </a:pPr>
            <a:r>
              <a:rPr lang="zh-CN" altLang="en-US" sz="2400" dirty="0"/>
              <a:t>（</a:t>
            </a:r>
            <a:r>
              <a:rPr lang="en-US" altLang="zh-CN" sz="2400" dirty="0"/>
              <a:t>3</a:t>
            </a:r>
            <a:r>
              <a:rPr lang="zh-CN" altLang="en-US" sz="2400" dirty="0"/>
              <a:t>）不合格处方定期公示，与个人及科室绩效挂钩。</a:t>
            </a:r>
            <a:endParaRPr lang="en-US" altLang="zh-CN" sz="2400" dirty="0"/>
          </a:p>
          <a:p>
            <a:pPr>
              <a:buFont typeface="Arial" panose="020B0604020202020204" pitchFamily="34" charset="0"/>
              <a:buNone/>
            </a:pPr>
            <a:endParaRPr lang="zh-CN" altLang="en-US" sz="2400"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85852" y="2643182"/>
            <a:ext cx="4543425" cy="1485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7" descr="G:\院交班\2017年\新文档 16_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600000">
            <a:off x="6030775" y="1830610"/>
            <a:ext cx="1523307" cy="21245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10728" y="285728"/>
            <a:ext cx="8433272" cy="714380"/>
          </a:xfrm>
        </p:spPr>
        <p:txBody>
          <a:bodyPr>
            <a:noAutofit/>
          </a:bodyPr>
          <a:lstStyle/>
          <a:p>
            <a:r>
              <a:rPr lang="zh-CN" altLang="en-US" sz="2800" b="1" dirty="0" smtClean="0">
                <a:latin typeface="微软雅黑" panose="020B0503020204020204" pitchFamily="34" charset="-122"/>
                <a:ea typeface="微软雅黑" panose="020B0503020204020204" pitchFamily="34" charset="-122"/>
              </a:rPr>
              <a:t>孕期用药对胎儿的影响是患者患者最关心的用药问题</a:t>
            </a:r>
            <a:endParaRPr lang="zh-CN" altLang="en-US" sz="2800" b="1"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2" cstate="email"/>
          <a:stretch>
            <a:fillRect/>
          </a:stretch>
        </p:blipFill>
        <p:spPr>
          <a:xfrm>
            <a:off x="349779" y="845777"/>
            <a:ext cx="5649887" cy="1843786"/>
          </a:xfrm>
          <a:prstGeom prst="rect">
            <a:avLst/>
          </a:prstGeom>
        </p:spPr>
      </p:pic>
      <p:pic>
        <p:nvPicPr>
          <p:cNvPr id="5" name="图片 4"/>
          <p:cNvPicPr>
            <a:picLocks noChangeAspect="1"/>
          </p:cNvPicPr>
          <p:nvPr/>
        </p:nvPicPr>
        <p:blipFill>
          <a:blip r:embed="rId3" cstate="email"/>
          <a:stretch>
            <a:fillRect/>
          </a:stretch>
        </p:blipFill>
        <p:spPr>
          <a:xfrm>
            <a:off x="349779" y="2916795"/>
            <a:ext cx="8530271" cy="3480617"/>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553613" y="1500174"/>
            <a:ext cx="8036775" cy="51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2" cstate="print"/>
          <a:srcRect/>
          <a:stretch>
            <a:fillRect/>
          </a:stretch>
        </p:blipFill>
        <p:spPr bwMode="auto">
          <a:xfrm>
            <a:off x="8036599" y="173511"/>
            <a:ext cx="1107401" cy="945305"/>
          </a:xfrm>
          <a:prstGeom prst="rect">
            <a:avLst/>
          </a:prstGeom>
          <a:noFill/>
          <a:ln w="9525">
            <a:noFill/>
            <a:miter lim="800000"/>
            <a:headEnd/>
            <a:tailEnd/>
          </a:ln>
        </p:spPr>
      </p:pic>
      <p:pic>
        <p:nvPicPr>
          <p:cNvPr id="21" name="图片 2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768718" y="1500174"/>
            <a:ext cx="1803347" cy="1518903"/>
          </a:xfrm>
          <a:prstGeom prst="rect">
            <a:avLst/>
          </a:prstGeom>
          <a:ln>
            <a:noFill/>
          </a:ln>
          <a:effectLst>
            <a:softEdge rad="112500"/>
          </a:effectLst>
        </p:spPr>
      </p:pic>
      <p:pic>
        <p:nvPicPr>
          <p:cNvPr id="7171" name="Picture 3"/>
          <p:cNvPicPr>
            <a:picLocks noChangeAspect="1" noChangeArrowheads="1"/>
          </p:cNvPicPr>
          <p:nvPr/>
        </p:nvPicPr>
        <p:blipFill>
          <a:blip r:embed="rId4"/>
          <a:srcRect/>
          <a:stretch>
            <a:fillRect/>
          </a:stretch>
        </p:blipFill>
        <p:spPr bwMode="auto">
          <a:xfrm>
            <a:off x="553613" y="2928934"/>
            <a:ext cx="1864519" cy="1857388"/>
          </a:xfrm>
          <a:prstGeom prst="rect">
            <a:avLst/>
          </a:prstGeom>
          <a:noFill/>
          <a:ln w="9525">
            <a:noFill/>
            <a:miter lim="800000"/>
            <a:headEnd/>
            <a:tailEnd/>
          </a:ln>
          <a:effectLst/>
        </p:spPr>
      </p:pic>
      <p:sp>
        <p:nvSpPr>
          <p:cNvPr id="22" name="圆角矩形 5"/>
          <p:cNvSpPr/>
          <p:nvPr/>
        </p:nvSpPr>
        <p:spPr>
          <a:xfrm>
            <a:off x="821505" y="2071678"/>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sp>
        <p:nvSpPr>
          <p:cNvPr id="23" name="文本框 7"/>
          <p:cNvSpPr txBox="1"/>
          <p:nvPr/>
        </p:nvSpPr>
        <p:spPr>
          <a:xfrm>
            <a:off x="1261886" y="47176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4" name="文本框 7"/>
          <p:cNvSpPr txBox="1"/>
          <p:nvPr/>
        </p:nvSpPr>
        <p:spPr>
          <a:xfrm>
            <a:off x="1376186" y="48700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6" name="圆角矩形 25"/>
          <p:cNvSpPr/>
          <p:nvPr/>
        </p:nvSpPr>
        <p:spPr>
          <a:xfrm>
            <a:off x="982240" y="5072074"/>
            <a:ext cx="1660934"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1000100" y="5072074"/>
            <a:ext cx="1678793" cy="369332"/>
          </a:xfrm>
          <a:prstGeom prst="rect">
            <a:avLst/>
          </a:prstGeom>
          <a:noFill/>
        </p:spPr>
        <p:txBody>
          <a:bodyPr wrap="square" rtlCol="0">
            <a:spAutoFit/>
          </a:bodyPr>
          <a:lstStyle/>
          <a:p>
            <a:r>
              <a:rPr lang="zh-CN" altLang="en-US" dirty="0" smtClean="0">
                <a:solidFill>
                  <a:schemeClr val="bg1"/>
                </a:solidFill>
              </a:rPr>
              <a:t>妊娠期合并症</a:t>
            </a:r>
            <a:endParaRPr lang="zh-CN" altLang="en-US" dirty="0">
              <a:solidFill>
                <a:schemeClr val="bg1"/>
              </a:solidFill>
            </a:endParaRPr>
          </a:p>
        </p:txBody>
      </p:sp>
      <p:sp>
        <p:nvSpPr>
          <p:cNvPr id="34" name="文本占位符 1"/>
          <p:cNvSpPr txBox="1">
            <a:spLocks noGrp="1"/>
          </p:cNvSpPr>
          <p:nvPr>
            <p:ph type="title"/>
          </p:nvPr>
        </p:nvSpPr>
        <p:spPr>
          <a:xfrm>
            <a:off x="785786" y="0"/>
            <a:ext cx="7758138" cy="92869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800" b="1" kern="1200" cap="all" baseline="0">
                <a:solidFill>
                  <a:schemeClr val="tx1">
                    <a:lumMod val="75000"/>
                    <a:lumOff val="25000"/>
                  </a:schemeClr>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None/>
            </a:pPr>
            <a:r>
              <a:rPr lang="zh-CN" altLang="en-US" dirty="0">
                <a:latin typeface="微软雅黑" panose="020B0503020204020204" pitchFamily="34" charset="-122"/>
                <a:ea typeface="微软雅黑" panose="020B0503020204020204" pitchFamily="34" charset="-122"/>
              </a:rPr>
              <a:t>处方常见问题处理难点</a:t>
            </a:r>
          </a:p>
        </p:txBody>
      </p:sp>
      <p:pic>
        <p:nvPicPr>
          <p:cNvPr id="14" name="图片 5" descr="微信图片_20180208095340.jpg"/>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a:xfrm>
            <a:off x="2929133" y="1139021"/>
            <a:ext cx="5643395" cy="4857750"/>
          </a:xfrm>
          <a:prstGeom prst="rect">
            <a:avLst/>
          </a:prstGeom>
          <a:noFill/>
        </p:spPr>
      </p:pic>
      <p:sp>
        <p:nvSpPr>
          <p:cNvPr id="15" name="AutoShape 17"/>
          <p:cNvSpPr>
            <a:spLocks noChangeArrowheads="1"/>
          </p:cNvSpPr>
          <p:nvPr/>
        </p:nvSpPr>
        <p:spPr bwMode="auto">
          <a:xfrm>
            <a:off x="5193972" y="3835783"/>
            <a:ext cx="2664175" cy="1295400"/>
          </a:xfrm>
          <a:prstGeom prst="wedgeEllipseCallout">
            <a:avLst>
              <a:gd name="adj1" fmla="val -63523"/>
              <a:gd name="adj2" fmla="val -92926"/>
            </a:avLst>
          </a:prstGeom>
          <a:solidFill>
            <a:srgbClr val="FFCCFF"/>
          </a:solidFill>
          <a:ln w="9525" algn="ctr">
            <a:solidFill>
              <a:schemeClr val="tx1"/>
            </a:solidFill>
            <a:miter lim="800000"/>
          </a:ln>
        </p:spPr>
        <p:txBody>
          <a:bodyP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lgn="ctr" eaLnBrk="1" hangingPunct="1">
              <a:spcBef>
                <a:spcPct val="0"/>
              </a:spcBef>
              <a:buFontTx/>
              <a:buNone/>
            </a:pPr>
            <a:r>
              <a:rPr lang="zh-CN" altLang="en-US" sz="1600" b="1" dirty="0"/>
              <a:t>该药养血安胎，用于闪挫伤胎，习惯性小产，难产，孕周不能作为主要诊断</a:t>
            </a:r>
          </a:p>
        </p:txBody>
      </p:sp>
      <p:sp>
        <p:nvSpPr>
          <p:cNvPr id="16" name="矩形 15"/>
          <p:cNvSpPr/>
          <p:nvPr/>
        </p:nvSpPr>
        <p:spPr>
          <a:xfrm>
            <a:off x="6858016" y="5143512"/>
            <a:ext cx="1143008"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643306" y="2357430"/>
            <a:ext cx="928694" cy="214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5214942" y="2071678"/>
            <a:ext cx="928694" cy="4286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553613" y="1500174"/>
            <a:ext cx="8036775" cy="51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2" cstate="print"/>
          <a:srcRect/>
          <a:stretch>
            <a:fillRect/>
          </a:stretch>
        </p:blipFill>
        <p:spPr bwMode="auto">
          <a:xfrm>
            <a:off x="8036599" y="173511"/>
            <a:ext cx="1107401" cy="945305"/>
          </a:xfrm>
          <a:prstGeom prst="rect">
            <a:avLst/>
          </a:prstGeom>
          <a:noFill/>
          <a:ln w="9525">
            <a:noFill/>
            <a:miter lim="800000"/>
            <a:headEnd/>
            <a:tailEnd/>
          </a:ln>
        </p:spPr>
      </p:pic>
      <p:pic>
        <p:nvPicPr>
          <p:cNvPr id="7171" name="Picture 3"/>
          <p:cNvPicPr>
            <a:picLocks noChangeAspect="1" noChangeArrowheads="1"/>
          </p:cNvPicPr>
          <p:nvPr/>
        </p:nvPicPr>
        <p:blipFill>
          <a:blip r:embed="rId3"/>
          <a:srcRect/>
          <a:stretch>
            <a:fillRect/>
          </a:stretch>
        </p:blipFill>
        <p:spPr bwMode="auto">
          <a:xfrm>
            <a:off x="553613" y="2928934"/>
            <a:ext cx="1864519" cy="1857388"/>
          </a:xfrm>
          <a:prstGeom prst="rect">
            <a:avLst/>
          </a:prstGeom>
          <a:noFill/>
          <a:ln w="9525">
            <a:noFill/>
            <a:miter lim="800000"/>
            <a:headEnd/>
            <a:tailEnd/>
          </a:ln>
          <a:effectLst/>
        </p:spPr>
      </p:pic>
      <p:sp>
        <p:nvSpPr>
          <p:cNvPr id="22" name="圆角矩形 5"/>
          <p:cNvSpPr/>
          <p:nvPr/>
        </p:nvSpPr>
        <p:spPr>
          <a:xfrm>
            <a:off x="821505" y="1857364"/>
            <a:ext cx="1415653" cy="933452"/>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sp>
        <p:nvSpPr>
          <p:cNvPr id="23" name="文本框 7"/>
          <p:cNvSpPr txBox="1"/>
          <p:nvPr/>
        </p:nvSpPr>
        <p:spPr>
          <a:xfrm>
            <a:off x="1261886" y="47176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4" name="文本框 7"/>
          <p:cNvSpPr txBox="1"/>
          <p:nvPr/>
        </p:nvSpPr>
        <p:spPr>
          <a:xfrm>
            <a:off x="1376186" y="48700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6" name="圆角矩形 25"/>
          <p:cNvSpPr/>
          <p:nvPr/>
        </p:nvSpPr>
        <p:spPr>
          <a:xfrm>
            <a:off x="982240" y="5072074"/>
            <a:ext cx="1660934"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1000100" y="5072074"/>
            <a:ext cx="1678793" cy="369332"/>
          </a:xfrm>
          <a:prstGeom prst="rect">
            <a:avLst/>
          </a:prstGeom>
          <a:noFill/>
        </p:spPr>
        <p:txBody>
          <a:bodyPr wrap="square" rtlCol="0">
            <a:spAutoFit/>
          </a:bodyPr>
          <a:lstStyle/>
          <a:p>
            <a:r>
              <a:rPr lang="zh-CN" altLang="en-US" dirty="0" smtClean="0">
                <a:solidFill>
                  <a:schemeClr val="bg1"/>
                </a:solidFill>
              </a:rPr>
              <a:t>妊娠期合并症</a:t>
            </a:r>
            <a:endParaRPr lang="zh-CN" altLang="en-US" dirty="0">
              <a:solidFill>
                <a:schemeClr val="bg1"/>
              </a:solidFill>
            </a:endParaRPr>
          </a:p>
        </p:txBody>
      </p:sp>
      <p:sp>
        <p:nvSpPr>
          <p:cNvPr id="34" name="文本占位符 1"/>
          <p:cNvSpPr txBox="1">
            <a:spLocks noGrp="1"/>
          </p:cNvSpPr>
          <p:nvPr>
            <p:ph type="title"/>
          </p:nvPr>
        </p:nvSpPr>
        <p:spPr>
          <a:xfrm>
            <a:off x="785786" y="0"/>
            <a:ext cx="7758138" cy="92869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800" b="1" kern="1200" cap="all" baseline="0">
                <a:solidFill>
                  <a:schemeClr val="tx1">
                    <a:lumMod val="75000"/>
                    <a:lumOff val="25000"/>
                  </a:schemeClr>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None/>
            </a:pPr>
            <a:r>
              <a:rPr lang="zh-CN" altLang="en-US" dirty="0">
                <a:latin typeface="微软雅黑" panose="020B0503020204020204" pitchFamily="34" charset="-122"/>
                <a:ea typeface="微软雅黑" panose="020B0503020204020204" pitchFamily="34" charset="-122"/>
              </a:rPr>
              <a:t>处方常见问题处理难点</a:t>
            </a:r>
          </a:p>
        </p:txBody>
      </p:sp>
      <p:sp>
        <p:nvSpPr>
          <p:cNvPr id="14" name="箭头: V 形 12"/>
          <p:cNvSpPr/>
          <p:nvPr/>
        </p:nvSpPr>
        <p:spPr>
          <a:xfrm>
            <a:off x="2714612" y="2071678"/>
            <a:ext cx="436380" cy="485775"/>
          </a:xfrm>
          <a:prstGeom prst="chevron">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dirty="0">
              <a:solidFill>
                <a:schemeClr val="tx1"/>
              </a:solidFill>
            </a:endParaRPr>
          </a:p>
        </p:txBody>
      </p:sp>
      <p:sp>
        <p:nvSpPr>
          <p:cNvPr id="15" name="圆角矩形 4"/>
          <p:cNvSpPr/>
          <p:nvPr/>
        </p:nvSpPr>
        <p:spPr>
          <a:xfrm>
            <a:off x="3286116" y="1857364"/>
            <a:ext cx="1970632"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雌激素使用的</a:t>
            </a:r>
            <a:r>
              <a:rPr lang="zh-CN" altLang="en-US" sz="2000" b="1" dirty="0">
                <a:solidFill>
                  <a:srgbClr val="FF0000"/>
                </a:solidFill>
                <a:latin typeface="+mn-ea"/>
              </a:rPr>
              <a:t>争议</a:t>
            </a:r>
          </a:p>
        </p:txBody>
      </p:sp>
      <p:pic>
        <p:nvPicPr>
          <p:cNvPr id="16" name="图片 1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071802" y="2786058"/>
            <a:ext cx="2229422" cy="2195123"/>
          </a:xfrm>
          <a:prstGeom prst="rect">
            <a:avLst/>
          </a:prstGeom>
        </p:spPr>
      </p:pic>
      <p:sp>
        <p:nvSpPr>
          <p:cNvPr id="17" name="矩形 16"/>
          <p:cNvSpPr/>
          <p:nvPr/>
        </p:nvSpPr>
        <p:spPr>
          <a:xfrm>
            <a:off x="3428992" y="5000636"/>
            <a:ext cx="1800493" cy="369332"/>
          </a:xfrm>
          <a:prstGeom prst="rect">
            <a:avLst/>
          </a:prstGeom>
        </p:spPr>
        <p:txBody>
          <a:bodyPr wrap="none">
            <a:spAutoFit/>
          </a:bodyPr>
          <a:lstStyle/>
          <a:p>
            <a:r>
              <a:rPr lang="zh-CN" altLang="en-US" dirty="0">
                <a:solidFill>
                  <a:srgbClr val="FF0000"/>
                </a:solidFill>
                <a:latin typeface="宋体" panose="02010600030101010101" pitchFamily="2" charset="-122"/>
                <a:ea typeface="宋体" panose="02010600030101010101" pitchFamily="2" charset="-122"/>
              </a:rPr>
              <a:t>妊娠期妇女禁用</a:t>
            </a:r>
            <a:endParaRPr lang="zh-CN" altLang="en-US" dirty="0">
              <a:solidFill>
                <a:srgbClr val="FF0000"/>
              </a:solidFill>
            </a:endParaRPr>
          </a:p>
        </p:txBody>
      </p:sp>
      <p:sp>
        <p:nvSpPr>
          <p:cNvPr id="18" name="TextBox 17"/>
          <p:cNvSpPr txBox="1"/>
          <p:nvPr/>
        </p:nvSpPr>
        <p:spPr>
          <a:xfrm>
            <a:off x="392877" y="5572140"/>
            <a:ext cx="5679321" cy="707886"/>
          </a:xfrm>
          <a:prstGeom prst="rect">
            <a:avLst/>
          </a:prstGeom>
          <a:noFill/>
        </p:spPr>
        <p:txBody>
          <a:bodyPr wrap="square" rtlCol="0">
            <a:spAutoFit/>
          </a:bodyPr>
          <a:lstStyle/>
          <a:p>
            <a:r>
              <a:rPr lang="zh-CN" altLang="en-US" sz="2000" dirty="0" smtClean="0"/>
              <a:t>雌激素黄体支持作用存在争议，不推荐雌激素进行黄体支持治疗</a:t>
            </a:r>
            <a:endParaRPr lang="zh-CN" altLang="en-US" sz="2000" dirty="0"/>
          </a:p>
        </p:txBody>
      </p:sp>
      <p:sp>
        <p:nvSpPr>
          <p:cNvPr id="20" name="矩形 19"/>
          <p:cNvSpPr/>
          <p:nvPr/>
        </p:nvSpPr>
        <p:spPr>
          <a:xfrm>
            <a:off x="6357950" y="4214818"/>
            <a:ext cx="2025596" cy="1477328"/>
          </a:xfrm>
          <a:prstGeom prst="rect">
            <a:avLst/>
          </a:prstGeom>
        </p:spPr>
        <p:txBody>
          <a:bodyPr wrap="square">
            <a:spAutoFit/>
          </a:bodyPr>
          <a:lstStyle/>
          <a:p>
            <a:r>
              <a:rPr lang="zh-CN" altLang="en-US" dirty="0">
                <a:solidFill>
                  <a:srgbClr val="FF0000"/>
                </a:solidFill>
                <a:latin typeface="宋体" panose="02010600030101010101" pitchFamily="2" charset="-122"/>
                <a:ea typeface="宋体" panose="02010600030101010101" pitchFamily="2" charset="-122"/>
              </a:rPr>
              <a:t>相关研究：</a:t>
            </a:r>
            <a:r>
              <a:rPr lang="zh-CN" altLang="en-US" dirty="0">
                <a:solidFill>
                  <a:srgbClr val="FF0000"/>
                </a:solidFill>
              </a:rPr>
              <a:t>戊酸雌二醇联合黄体酮辅助治疗先兆流产患者能够显著提高患者的妊娠成功率。</a:t>
            </a:r>
          </a:p>
        </p:txBody>
      </p:sp>
      <p:pic>
        <p:nvPicPr>
          <p:cNvPr id="31" name="图片 3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286512" y="2071678"/>
            <a:ext cx="2131260" cy="1991660"/>
          </a:xfrm>
          <a:prstGeom prst="rect">
            <a:avLst/>
          </a:prstGeom>
        </p:spPr>
      </p:pic>
      <p:pic>
        <p:nvPicPr>
          <p:cNvPr id="32" name="图片 31"/>
          <p:cNvPicPr>
            <a:picLocks noChangeAspect="1"/>
          </p:cNvPicPr>
          <p:nvPr/>
        </p:nvPicPr>
        <p:blipFill rotWithShape="1">
          <a:blip r:embed="rId6" cstate="print">
            <a:extLst>
              <a:ext uri="{28A0092B-C50C-407E-A947-70E740481C1C}">
                <a14:useLocalDpi xmlns:a14="http://schemas.microsoft.com/office/drawing/2010/main" xmlns="" val="0"/>
              </a:ext>
            </a:extLst>
          </a:blip>
          <a:srcRect l="-259" t="25742" r="259" b="15822"/>
          <a:stretch>
            <a:fillRect/>
          </a:stretch>
        </p:blipFill>
        <p:spPr>
          <a:xfrm>
            <a:off x="6617220" y="902824"/>
            <a:ext cx="2184623" cy="1702113"/>
          </a:xfrm>
          <a:prstGeom prst="rect">
            <a:avLst/>
          </a:prstGeom>
        </p:spPr>
      </p:pic>
      <p:grpSp>
        <p:nvGrpSpPr>
          <p:cNvPr id="25" name="组合 19"/>
          <p:cNvGrpSpPr/>
          <p:nvPr/>
        </p:nvGrpSpPr>
        <p:grpSpPr>
          <a:xfrm rot="19769847">
            <a:off x="5534618" y="2262286"/>
            <a:ext cx="3647151" cy="3942949"/>
            <a:chOff x="8913319" y="2888352"/>
            <a:chExt cx="2373374" cy="1889760"/>
          </a:xfrm>
        </p:grpSpPr>
        <p:sp>
          <p:nvSpPr>
            <p:cNvPr id="27" name="椭圆 26"/>
            <p:cNvSpPr/>
            <p:nvPr/>
          </p:nvSpPr>
          <p:spPr>
            <a:xfrm>
              <a:off x="9158881" y="2888352"/>
              <a:ext cx="1910080" cy="188976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b="1" dirty="0">
                <a:solidFill>
                  <a:srgbClr val="FF0000"/>
                </a:solidFill>
              </a:endParaRPr>
            </a:p>
          </p:txBody>
        </p:sp>
        <p:sp>
          <p:nvSpPr>
            <p:cNvPr id="30" name="矩形 29"/>
            <p:cNvSpPr/>
            <p:nvPr/>
          </p:nvSpPr>
          <p:spPr>
            <a:xfrm>
              <a:off x="8913319" y="3412829"/>
              <a:ext cx="2373374" cy="840806"/>
            </a:xfrm>
            <a:prstGeom prst="rect">
              <a:avLst/>
            </a:prstGeom>
          </p:spPr>
          <p:txBody>
            <a:bodyPr wrap="none">
              <a:spAutoFit/>
            </a:bodyPr>
            <a:lstStyle/>
            <a:p>
              <a:pPr algn="ctr"/>
              <a:r>
                <a:rPr lang="zh-CN" altLang="en-US" sz="5400" b="1" dirty="0">
                  <a:solidFill>
                    <a:srgbClr val="FF0000"/>
                  </a:solidFill>
                </a:rPr>
                <a:t>目前</a:t>
              </a:r>
              <a:endParaRPr lang="en-US" altLang="zh-CN" sz="5400" b="1" dirty="0">
                <a:solidFill>
                  <a:srgbClr val="FF0000"/>
                </a:solidFill>
              </a:endParaRPr>
            </a:p>
            <a:p>
              <a:pPr algn="ctr"/>
              <a:r>
                <a:rPr lang="zh-CN" altLang="en-US" sz="5400" b="1" dirty="0" smtClean="0">
                  <a:solidFill>
                    <a:srgbClr val="FF0000"/>
                  </a:solidFill>
                </a:rPr>
                <a:t>不建议使用</a:t>
              </a:r>
              <a:endParaRPr lang="zh-CN" altLang="en-US" sz="5400" b="1" dirty="0">
                <a:solidFill>
                  <a:srgbClr val="FF0000"/>
                </a:solidFill>
              </a:endParaRP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500"/>
                                        <p:tgtEl>
                                          <p:spTgt spid="25"/>
                                        </p:tgtEl>
                                      </p:cBhvr>
                                    </p:animEffect>
                                  </p:childTnLst>
                                </p:cTn>
                              </p:par>
                              <p:par>
                                <p:cTn id="18" presetID="6" presetClass="emph" presetSubtype="0" fill="hold" nodeType="withEffect">
                                  <p:stCondLst>
                                    <p:cond delay="0"/>
                                  </p:stCondLst>
                                  <p:childTnLst>
                                    <p:animScale>
                                      <p:cBhvr>
                                        <p:cTn id="19" dur="500" fill="hold"/>
                                        <p:tgtEl>
                                          <p:spTgt spid="25"/>
                                        </p:tgtEl>
                                      </p:cBhvr>
                                      <p:by x="50000" y="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553613" y="1500174"/>
            <a:ext cx="8036775" cy="514353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3" cstate="print"/>
          <a:srcRect/>
          <a:stretch>
            <a:fillRect/>
          </a:stretch>
        </p:blipFill>
        <p:spPr bwMode="auto">
          <a:xfrm>
            <a:off x="8036599" y="173511"/>
            <a:ext cx="1107401" cy="945305"/>
          </a:xfrm>
          <a:prstGeom prst="rect">
            <a:avLst/>
          </a:prstGeom>
          <a:noFill/>
          <a:ln w="9525">
            <a:noFill/>
            <a:miter lim="800000"/>
            <a:headEnd/>
            <a:tailEnd/>
          </a:ln>
        </p:spPr>
      </p:pic>
      <p:pic>
        <p:nvPicPr>
          <p:cNvPr id="7171" name="Picture 3"/>
          <p:cNvPicPr>
            <a:picLocks noChangeAspect="1" noChangeArrowheads="1"/>
          </p:cNvPicPr>
          <p:nvPr/>
        </p:nvPicPr>
        <p:blipFill>
          <a:blip r:embed="rId4"/>
          <a:srcRect/>
          <a:stretch>
            <a:fillRect/>
          </a:stretch>
        </p:blipFill>
        <p:spPr bwMode="auto">
          <a:xfrm>
            <a:off x="571472" y="2571744"/>
            <a:ext cx="1864519" cy="1857388"/>
          </a:xfrm>
          <a:prstGeom prst="rect">
            <a:avLst/>
          </a:prstGeom>
          <a:noFill/>
          <a:ln w="9525">
            <a:noFill/>
            <a:miter lim="800000"/>
            <a:headEnd/>
            <a:tailEnd/>
          </a:ln>
          <a:effectLst/>
        </p:spPr>
      </p:pic>
      <p:sp>
        <p:nvSpPr>
          <p:cNvPr id="22" name="圆角矩形 5"/>
          <p:cNvSpPr/>
          <p:nvPr/>
        </p:nvSpPr>
        <p:spPr>
          <a:xfrm>
            <a:off x="857224" y="1428736"/>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sp>
        <p:nvSpPr>
          <p:cNvPr id="23" name="文本框 7"/>
          <p:cNvSpPr txBox="1"/>
          <p:nvPr/>
        </p:nvSpPr>
        <p:spPr>
          <a:xfrm>
            <a:off x="1261886" y="47176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4" name="文本框 7"/>
          <p:cNvSpPr txBox="1"/>
          <p:nvPr/>
        </p:nvSpPr>
        <p:spPr>
          <a:xfrm>
            <a:off x="1376186" y="48700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6" name="圆角矩形 25"/>
          <p:cNvSpPr/>
          <p:nvPr/>
        </p:nvSpPr>
        <p:spPr>
          <a:xfrm>
            <a:off x="714348" y="4786322"/>
            <a:ext cx="1660934"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714348" y="4786322"/>
            <a:ext cx="1678793" cy="369332"/>
          </a:xfrm>
          <a:prstGeom prst="rect">
            <a:avLst/>
          </a:prstGeom>
          <a:noFill/>
        </p:spPr>
        <p:txBody>
          <a:bodyPr wrap="square" rtlCol="0">
            <a:spAutoFit/>
          </a:bodyPr>
          <a:lstStyle/>
          <a:p>
            <a:r>
              <a:rPr lang="zh-CN" altLang="en-US" dirty="0" smtClean="0">
                <a:solidFill>
                  <a:schemeClr val="bg1"/>
                </a:solidFill>
              </a:rPr>
              <a:t>妊娠期合并症</a:t>
            </a:r>
            <a:endParaRPr lang="zh-CN" altLang="en-US" dirty="0">
              <a:solidFill>
                <a:schemeClr val="bg1"/>
              </a:solidFill>
            </a:endParaRPr>
          </a:p>
        </p:txBody>
      </p:sp>
      <p:sp>
        <p:nvSpPr>
          <p:cNvPr id="34" name="文本占位符 1"/>
          <p:cNvSpPr txBox="1">
            <a:spLocks noGrp="1"/>
          </p:cNvSpPr>
          <p:nvPr>
            <p:ph type="title"/>
          </p:nvPr>
        </p:nvSpPr>
        <p:spPr>
          <a:xfrm>
            <a:off x="785786" y="0"/>
            <a:ext cx="7758138" cy="92869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800" b="1" kern="1200" cap="all" baseline="0">
                <a:solidFill>
                  <a:schemeClr val="tx1">
                    <a:lumMod val="75000"/>
                    <a:lumOff val="25000"/>
                  </a:schemeClr>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None/>
            </a:pPr>
            <a:r>
              <a:rPr lang="zh-CN" altLang="en-US" dirty="0">
                <a:latin typeface="微软雅黑" panose="020B0503020204020204" pitchFamily="34" charset="-122"/>
                <a:ea typeface="微软雅黑" panose="020B0503020204020204" pitchFamily="34" charset="-122"/>
              </a:rPr>
              <a:t>处方常见问题处理难点</a:t>
            </a:r>
          </a:p>
        </p:txBody>
      </p:sp>
      <p:sp>
        <p:nvSpPr>
          <p:cNvPr id="14" name="圆角矩形 5"/>
          <p:cNvSpPr/>
          <p:nvPr/>
        </p:nvSpPr>
        <p:spPr>
          <a:xfrm>
            <a:off x="3205598" y="1359394"/>
            <a:ext cx="2151485"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buFontTx/>
              <a:buNone/>
              <a:defRPr/>
            </a:pPr>
            <a:r>
              <a:rPr lang="zh-CN" altLang="en-US" sz="2000" b="1" dirty="0">
                <a:latin typeface="+mn-ea"/>
              </a:rPr>
              <a:t>无症状菌尿（</a:t>
            </a:r>
            <a:r>
              <a:rPr lang="en-US" altLang="zh-CN" sz="2000" b="1" dirty="0">
                <a:latin typeface="+mn-ea"/>
              </a:rPr>
              <a:t>ASB</a:t>
            </a:r>
            <a:r>
              <a:rPr lang="zh-CN" altLang="en-US" sz="2000" b="1" dirty="0">
                <a:latin typeface="+mn-ea"/>
              </a:rPr>
              <a:t>）</a:t>
            </a:r>
            <a:endParaRPr lang="en-US" altLang="zh-CN" sz="2000" b="1" dirty="0">
              <a:latin typeface="+mn-ea"/>
            </a:endParaRPr>
          </a:p>
        </p:txBody>
      </p:sp>
      <p:sp>
        <p:nvSpPr>
          <p:cNvPr id="15" name="TextBox 14"/>
          <p:cNvSpPr txBox="1"/>
          <p:nvPr/>
        </p:nvSpPr>
        <p:spPr>
          <a:xfrm>
            <a:off x="5697148" y="1142984"/>
            <a:ext cx="3268289" cy="1477328"/>
          </a:xfrm>
          <a:prstGeom prst="rect">
            <a:avLst/>
          </a:prstGeom>
          <a:noFill/>
        </p:spPr>
        <p:txBody>
          <a:bodyPr wrap="square" rtlCol="0">
            <a:spAutoFit/>
          </a:bodyPr>
          <a:lstStyle/>
          <a:p>
            <a:r>
              <a:rPr lang="en-US" altLang="zh-CN" sz="3600" b="1" dirty="0" smtClean="0">
                <a:latin typeface="华文琥珀" panose="02010800040101010101" pitchFamily="2" charset="-122"/>
                <a:ea typeface="华文琥珀" panose="02010800040101010101" pitchFamily="2" charset="-122"/>
              </a:rPr>
              <a:t>CTFPHC</a:t>
            </a:r>
          </a:p>
          <a:p>
            <a:r>
              <a:rPr lang="en-US" altLang="zh-CN" b="1" dirty="0" smtClean="0"/>
              <a:t>Canadian Task Force on Preventive </a:t>
            </a:r>
          </a:p>
          <a:p>
            <a:r>
              <a:rPr lang="en-US" altLang="zh-CN" b="1" dirty="0" smtClean="0"/>
              <a:t>Health Care </a:t>
            </a:r>
            <a:endParaRPr lang="zh-CN" altLang="en-US" b="1" dirty="0"/>
          </a:p>
        </p:txBody>
      </p:sp>
      <p:pic>
        <p:nvPicPr>
          <p:cNvPr id="17" name="图片 1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flipV="1">
            <a:off x="7429520" y="928670"/>
            <a:ext cx="1104053" cy="1055829"/>
          </a:xfrm>
          <a:prstGeom prst="rect">
            <a:avLst/>
          </a:prstGeom>
          <a:ln>
            <a:noFill/>
          </a:ln>
          <a:effectLst>
            <a:softEdge rad="112500"/>
          </a:effectLst>
        </p:spPr>
      </p:pic>
      <p:sp>
        <p:nvSpPr>
          <p:cNvPr id="18" name="矩形 17"/>
          <p:cNvSpPr/>
          <p:nvPr/>
        </p:nvSpPr>
        <p:spPr>
          <a:xfrm>
            <a:off x="2714612" y="2357430"/>
            <a:ext cx="5883127" cy="3785652"/>
          </a:xfrm>
          <a:prstGeom prst="rect">
            <a:avLst/>
          </a:prstGeom>
        </p:spPr>
        <p:txBody>
          <a:bodyPr wrap="square">
            <a:spAutoFit/>
          </a:bodyPr>
          <a:lstStyle/>
          <a:p>
            <a:pPr>
              <a:lnSpc>
                <a:spcPct val="150000"/>
              </a:lnSpc>
            </a:pPr>
            <a:r>
              <a:rPr lang="zh-CN" altLang="en-US" sz="2000" dirty="0" smtClean="0"/>
              <a:t>目前加拿大的做法是产科医生和妇产科学会在有复发性尿路感染病史的妇女中怀孕的前三个月筛查无症状的菌尿，阳性筛查用抗生素治疗。</a:t>
            </a:r>
            <a:endParaRPr lang="en-US" altLang="zh-CN" sz="2000" dirty="0" smtClean="0"/>
          </a:p>
          <a:p>
            <a:pPr>
              <a:lnSpc>
                <a:spcPct val="150000"/>
              </a:lnSpc>
            </a:pPr>
            <a:r>
              <a:rPr lang="zh-CN" altLang="en-US" sz="2000" dirty="0" smtClean="0">
                <a:latin typeface="+mn-ea"/>
              </a:rPr>
              <a:t>因为</a:t>
            </a:r>
            <a:r>
              <a:rPr lang="zh-CN" altLang="en-US" sz="2000" dirty="0" smtClean="0">
                <a:solidFill>
                  <a:srgbClr val="FF0000"/>
                </a:solidFill>
                <a:latin typeface="+mn-ea"/>
              </a:rPr>
              <a:t>无症状菌尿的抗菌药物治疗对减少肾盂肾炎的发生效果是明确的，所以还需要在这一领域进行更多的研究来证实利弊。</a:t>
            </a:r>
            <a:endParaRPr lang="en-US" altLang="zh-CN" sz="2000" dirty="0" smtClean="0">
              <a:solidFill>
                <a:srgbClr val="FF0000"/>
              </a:solidFill>
              <a:latin typeface="+mn-ea"/>
            </a:endParaRPr>
          </a:p>
          <a:p>
            <a:pPr>
              <a:lnSpc>
                <a:spcPct val="150000"/>
              </a:lnSpc>
            </a:pPr>
            <a:r>
              <a:rPr lang="zh-CN" altLang="en-US" sz="2000" dirty="0" smtClean="0">
                <a:latin typeface="+mn-ea"/>
              </a:rPr>
              <a:t>选用药物：下尿路感染首选口服抗菌药</a:t>
            </a:r>
            <a:endParaRPr lang="en-US" altLang="zh-CN" sz="2000" dirty="0" smtClean="0">
              <a:latin typeface="+mn-ea"/>
            </a:endParaRPr>
          </a:p>
          <a:p>
            <a:pPr>
              <a:lnSpc>
                <a:spcPct val="150000"/>
              </a:lnSpc>
            </a:pPr>
            <a:r>
              <a:rPr lang="en-US" altLang="zh-CN" sz="2000" dirty="0" smtClean="0">
                <a:latin typeface="+mn-ea"/>
              </a:rPr>
              <a:t> </a:t>
            </a:r>
            <a:r>
              <a:rPr lang="zh-CN" altLang="en-US" sz="2000" dirty="0" smtClean="0">
                <a:latin typeface="+mn-ea"/>
              </a:rPr>
              <a:t>上尿路感染初始治疗多选用静脉用药，稳定后口服</a:t>
            </a:r>
            <a:endParaRPr lang="zh-CN" altLang="en-US" sz="2000" dirty="0">
              <a:latin typeface="+mn-ea"/>
            </a:endParaRPr>
          </a:p>
        </p:txBody>
      </p:sp>
      <p:sp>
        <p:nvSpPr>
          <p:cNvPr id="20" name="矩形 19"/>
          <p:cNvSpPr/>
          <p:nvPr/>
        </p:nvSpPr>
        <p:spPr>
          <a:xfrm>
            <a:off x="357158" y="5903893"/>
            <a:ext cx="8349340" cy="954107"/>
          </a:xfrm>
          <a:prstGeom prst="rect">
            <a:avLst/>
          </a:prstGeom>
        </p:spPr>
        <p:txBody>
          <a:bodyPr wrap="square">
            <a:spAutoFit/>
          </a:bodyPr>
          <a:lstStyle/>
          <a:p>
            <a:r>
              <a:rPr lang="en-US" altLang="zh-CN" sz="800" dirty="0">
                <a:latin typeface="宋体" panose="02010600030101010101" pitchFamily="2" charset="-122"/>
              </a:rPr>
              <a:t>[1]Nicolle LE</a:t>
            </a:r>
            <a:r>
              <a:rPr lang="zh-CN" altLang="en-US" sz="800" dirty="0">
                <a:latin typeface="宋体" panose="02010600030101010101" pitchFamily="2" charset="-122"/>
              </a:rPr>
              <a:t>，</a:t>
            </a:r>
            <a:r>
              <a:rPr lang="en-US" altLang="zh-CN" sz="800" dirty="0">
                <a:latin typeface="宋体" panose="02010600030101010101" pitchFamily="2" charset="-122"/>
              </a:rPr>
              <a:t>Bradley S</a:t>
            </a:r>
            <a:r>
              <a:rPr lang="zh-CN" altLang="en-US" sz="800" dirty="0">
                <a:latin typeface="宋体" panose="02010600030101010101" pitchFamily="2" charset="-122"/>
              </a:rPr>
              <a:t>，</a:t>
            </a:r>
            <a:r>
              <a:rPr lang="en-US" altLang="zh-CN" sz="800" dirty="0">
                <a:latin typeface="宋体" panose="02010600030101010101" pitchFamily="2" charset="-122"/>
              </a:rPr>
              <a:t>Colgan R</a:t>
            </a:r>
            <a:r>
              <a:rPr lang="zh-CN" altLang="en-US" sz="800" dirty="0">
                <a:latin typeface="宋体" panose="02010600030101010101" pitchFamily="2" charset="-122"/>
              </a:rPr>
              <a:t>，</a:t>
            </a:r>
            <a:r>
              <a:rPr lang="en-US" altLang="zh-CN" sz="800" dirty="0">
                <a:latin typeface="宋体" panose="02010600030101010101" pitchFamily="2" charset="-122"/>
              </a:rPr>
              <a:t>et a1</a:t>
            </a:r>
            <a:r>
              <a:rPr lang="zh-CN" altLang="en-US" sz="800" dirty="0">
                <a:latin typeface="宋体" panose="02010600030101010101" pitchFamily="2" charset="-122"/>
              </a:rPr>
              <a:t>．</a:t>
            </a:r>
            <a:r>
              <a:rPr lang="en-US" altLang="zh-CN" sz="800" dirty="0">
                <a:latin typeface="宋体" panose="02010600030101010101" pitchFamily="2" charset="-122"/>
              </a:rPr>
              <a:t>Infectious Diseases Society of America guidelines for the diagnosis and treatment of asymptomatic bacteriuria in adults[J]</a:t>
            </a:r>
            <a:r>
              <a:rPr lang="zh-CN" altLang="en-US" sz="800" dirty="0">
                <a:latin typeface="宋体" panose="02010600030101010101" pitchFamily="2" charset="-122"/>
              </a:rPr>
              <a:t>．</a:t>
            </a:r>
            <a:r>
              <a:rPr lang="en-US" altLang="zh-CN" sz="800" dirty="0">
                <a:latin typeface="宋体" panose="02010600030101010101" pitchFamily="2" charset="-122"/>
              </a:rPr>
              <a:t>Clin Infect Dis</a:t>
            </a:r>
            <a:r>
              <a:rPr lang="zh-CN" altLang="en-US" sz="800" dirty="0">
                <a:latin typeface="宋体" panose="02010600030101010101" pitchFamily="2" charset="-122"/>
              </a:rPr>
              <a:t>，</a:t>
            </a:r>
            <a:r>
              <a:rPr lang="en-US" altLang="zh-CN" sz="800" dirty="0">
                <a:latin typeface="宋体" panose="02010600030101010101" pitchFamily="2" charset="-122"/>
              </a:rPr>
              <a:t>2005</a:t>
            </a:r>
            <a:r>
              <a:rPr lang="zh-CN" altLang="en-US" sz="800" dirty="0">
                <a:latin typeface="宋体" panose="02010600030101010101" pitchFamily="2" charset="-122"/>
              </a:rPr>
              <a:t>，</a:t>
            </a:r>
            <a:r>
              <a:rPr lang="en-US" altLang="zh-CN" sz="800" dirty="0">
                <a:latin typeface="宋体" panose="02010600030101010101" pitchFamily="2" charset="-122"/>
              </a:rPr>
              <a:t>40</a:t>
            </a:r>
            <a:r>
              <a:rPr lang="zh-CN" altLang="en-US" sz="800" dirty="0">
                <a:latin typeface="宋体" panose="02010600030101010101" pitchFamily="2" charset="-122"/>
              </a:rPr>
              <a:t>：</a:t>
            </a:r>
            <a:r>
              <a:rPr lang="en-US" altLang="zh-CN" sz="800" dirty="0">
                <a:latin typeface="宋体" panose="02010600030101010101" pitchFamily="2" charset="-122"/>
              </a:rPr>
              <a:t>43_654</a:t>
            </a:r>
            <a:r>
              <a:rPr lang="zh-CN" altLang="en-US" sz="800" dirty="0">
                <a:latin typeface="宋体" panose="02010600030101010101" pitchFamily="2" charset="-122"/>
              </a:rPr>
              <a:t>．</a:t>
            </a:r>
            <a:endParaRPr lang="en-US" altLang="zh-CN" sz="800" dirty="0">
              <a:latin typeface="宋体" panose="02010600030101010101" pitchFamily="2" charset="-122"/>
            </a:endParaRPr>
          </a:p>
          <a:p>
            <a:r>
              <a:rPr lang="en-US" altLang="zh-CN" sz="800" dirty="0">
                <a:latin typeface="宋体" panose="02010600030101010101" pitchFamily="2" charset="-122"/>
              </a:rPr>
              <a:t>[2]European Association of Urology 2015</a:t>
            </a:r>
            <a:r>
              <a:rPr lang="zh-CN" altLang="en-US" sz="800" dirty="0">
                <a:latin typeface="宋体" panose="02010600030101010101" pitchFamily="2" charset="-122"/>
              </a:rPr>
              <a:t>，</a:t>
            </a:r>
            <a:r>
              <a:rPr lang="en-US" altLang="zh-CN" sz="800" dirty="0">
                <a:latin typeface="宋体" panose="02010600030101010101" pitchFamily="2" charset="-122"/>
              </a:rPr>
              <a:t>Guidelines on Urological Infections</a:t>
            </a:r>
            <a:r>
              <a:rPr lang="zh-CN" altLang="en-US" sz="800" dirty="0">
                <a:latin typeface="宋体" panose="02010600030101010101" pitchFamily="2" charset="-122"/>
              </a:rPr>
              <a:t>．</a:t>
            </a:r>
            <a:r>
              <a:rPr lang="en-US" altLang="zh-CN" sz="800" dirty="0">
                <a:latin typeface="宋体" panose="02010600030101010101" pitchFamily="2" charset="-122"/>
              </a:rPr>
              <a:t>2015</a:t>
            </a:r>
            <a:r>
              <a:rPr lang="zh-CN" altLang="en-US" sz="800" dirty="0">
                <a:latin typeface="宋体" panose="02010600030101010101" pitchFamily="2" charset="-122"/>
              </a:rPr>
              <a:t>．</a:t>
            </a:r>
            <a:r>
              <a:rPr lang="en-US" altLang="zh-CN" sz="800" dirty="0">
                <a:latin typeface="宋体" panose="02010600030101010101" pitchFamily="2" charset="-122"/>
              </a:rPr>
              <a:t>[2016—10-26]</a:t>
            </a:r>
            <a:r>
              <a:rPr lang="zh-CN" altLang="en-US" sz="800" dirty="0">
                <a:latin typeface="宋体" panose="02010600030101010101" pitchFamily="2" charset="-122"/>
              </a:rPr>
              <a:t>．</a:t>
            </a:r>
            <a:r>
              <a:rPr lang="en-US" altLang="zh-CN" sz="800" dirty="0">
                <a:latin typeface="宋体" panose="02010600030101010101" pitchFamily="2" charset="-122"/>
              </a:rPr>
              <a:t>http</a:t>
            </a:r>
            <a:r>
              <a:rPr lang="zh-CN" altLang="en-US" sz="800" dirty="0">
                <a:latin typeface="宋体" panose="02010600030101010101" pitchFamily="2" charset="-122"/>
              </a:rPr>
              <a:t>：／／</a:t>
            </a:r>
            <a:r>
              <a:rPr lang="en-US" altLang="zh-CN" sz="800" dirty="0" err="1">
                <a:latin typeface="宋体" panose="02010600030101010101" pitchFamily="2" charset="-122"/>
              </a:rPr>
              <a:t>uroweb</a:t>
            </a:r>
            <a:r>
              <a:rPr lang="zh-CN" altLang="en-US" sz="800" dirty="0">
                <a:latin typeface="宋体" panose="02010600030101010101" pitchFamily="2" charset="-122"/>
              </a:rPr>
              <a:t>．</a:t>
            </a:r>
            <a:r>
              <a:rPr lang="en-US" altLang="zh-CN" sz="800" dirty="0">
                <a:latin typeface="宋体" panose="02010600030101010101" pitchFamily="2" charset="-122"/>
              </a:rPr>
              <a:t>org</a:t>
            </a:r>
            <a:r>
              <a:rPr lang="zh-CN" altLang="en-US" sz="800" dirty="0">
                <a:latin typeface="宋体" panose="02010600030101010101" pitchFamily="2" charset="-122"/>
              </a:rPr>
              <a:t>／</a:t>
            </a:r>
            <a:r>
              <a:rPr lang="en-US" altLang="zh-CN" sz="800" dirty="0">
                <a:latin typeface="宋体" panose="02010600030101010101" pitchFamily="2" charset="-122"/>
              </a:rPr>
              <a:t>guidelines</a:t>
            </a:r>
            <a:r>
              <a:rPr lang="zh-CN" altLang="en-US" sz="800" dirty="0">
                <a:latin typeface="宋体" panose="02010600030101010101" pitchFamily="2" charset="-122"/>
              </a:rPr>
              <a:t>．</a:t>
            </a:r>
            <a:endParaRPr lang="en-US" altLang="zh-CN" sz="800" dirty="0">
              <a:latin typeface="宋体" panose="02010600030101010101" pitchFamily="2" charset="-122"/>
            </a:endParaRPr>
          </a:p>
          <a:p>
            <a:r>
              <a:rPr lang="en-US" altLang="zh-CN" sz="800" dirty="0">
                <a:latin typeface="宋体" panose="02010600030101010101" pitchFamily="2" charset="-122"/>
              </a:rPr>
              <a:t>[3]</a:t>
            </a:r>
            <a:r>
              <a:rPr lang="en-US" altLang="zh-CN" sz="800" dirty="0" err="1">
                <a:latin typeface="宋体" panose="02010600030101010101" pitchFamily="2" charset="-122"/>
              </a:rPr>
              <a:t>Smaill</a:t>
            </a:r>
            <a:r>
              <a:rPr lang="en-US" altLang="zh-CN" sz="800" dirty="0">
                <a:latin typeface="宋体" panose="02010600030101010101" pitchFamily="2" charset="-122"/>
              </a:rPr>
              <a:t> F</a:t>
            </a:r>
            <a:r>
              <a:rPr lang="zh-CN" altLang="en-US" sz="800" dirty="0">
                <a:latin typeface="宋体" panose="02010600030101010101" pitchFamily="2" charset="-122"/>
              </a:rPr>
              <a:t>，</a:t>
            </a:r>
            <a:r>
              <a:rPr lang="en-US" altLang="zh-CN" sz="800" dirty="0">
                <a:latin typeface="宋体" panose="02010600030101010101" pitchFamily="2" charset="-122"/>
              </a:rPr>
              <a:t>Vazquez JC</a:t>
            </a:r>
            <a:r>
              <a:rPr lang="zh-CN" altLang="en-US" sz="800" dirty="0">
                <a:latin typeface="宋体" panose="02010600030101010101" pitchFamily="2" charset="-122"/>
              </a:rPr>
              <a:t>．</a:t>
            </a:r>
            <a:r>
              <a:rPr lang="en-US" altLang="zh-CN" sz="800" dirty="0">
                <a:latin typeface="宋体" panose="02010600030101010101" pitchFamily="2" charset="-122"/>
              </a:rPr>
              <a:t>Antibiotics for asymptomatic bacteriuria in pregnancy[J]</a:t>
            </a:r>
            <a:r>
              <a:rPr lang="zh-CN" altLang="en-US" sz="800" dirty="0">
                <a:latin typeface="宋体" panose="02010600030101010101" pitchFamily="2" charset="-122"/>
              </a:rPr>
              <a:t>．</a:t>
            </a:r>
            <a:r>
              <a:rPr lang="en-US" altLang="zh-CN" sz="800" dirty="0">
                <a:latin typeface="宋体" panose="02010600030101010101" pitchFamily="2" charset="-122"/>
              </a:rPr>
              <a:t>Cochrane Database Syst Rev</a:t>
            </a:r>
            <a:r>
              <a:rPr lang="zh-CN" altLang="en-US" sz="800" dirty="0">
                <a:latin typeface="宋体" panose="02010600030101010101" pitchFamily="2" charset="-122"/>
              </a:rPr>
              <a:t>，</a:t>
            </a:r>
            <a:r>
              <a:rPr lang="en-US" altLang="zh-CN" sz="800" dirty="0">
                <a:latin typeface="宋体" panose="02010600030101010101" pitchFamily="2" charset="-122"/>
              </a:rPr>
              <a:t>2015</a:t>
            </a:r>
            <a:r>
              <a:rPr lang="zh-CN" altLang="en-US" sz="800" dirty="0">
                <a:latin typeface="宋体" panose="02010600030101010101" pitchFamily="2" charset="-122"/>
              </a:rPr>
              <a:t>，</a:t>
            </a:r>
            <a:r>
              <a:rPr lang="en-US" altLang="zh-CN" sz="800" dirty="0">
                <a:latin typeface="宋体" panose="02010600030101010101" pitchFamily="2" charset="-122"/>
              </a:rPr>
              <a:t>8</a:t>
            </a:r>
            <a:r>
              <a:rPr lang="zh-CN" altLang="en-US" sz="800" dirty="0">
                <a:latin typeface="宋体" panose="02010600030101010101" pitchFamily="2" charset="-122"/>
              </a:rPr>
              <a:t>：</a:t>
            </a:r>
            <a:r>
              <a:rPr lang="en-US" altLang="zh-CN" sz="800" dirty="0">
                <a:latin typeface="宋体" panose="02010600030101010101" pitchFamily="2" charset="-122"/>
              </a:rPr>
              <a:t>Cd000490 [2016—10-26]</a:t>
            </a:r>
            <a:r>
              <a:rPr lang="zh-CN" altLang="en-US" sz="800" dirty="0">
                <a:latin typeface="宋体" panose="02010600030101010101" pitchFamily="2" charset="-122"/>
              </a:rPr>
              <a:t>．</a:t>
            </a:r>
            <a:r>
              <a:rPr lang="en-US" altLang="zh-CN" sz="800" dirty="0">
                <a:latin typeface="宋体" panose="02010600030101010101" pitchFamily="2" charset="-122"/>
              </a:rPr>
              <a:t>http</a:t>
            </a:r>
            <a:r>
              <a:rPr lang="zh-CN" altLang="en-US" sz="800" dirty="0">
                <a:latin typeface="宋体" panose="02010600030101010101" pitchFamily="2" charset="-122"/>
              </a:rPr>
              <a:t>：／／</a:t>
            </a:r>
            <a:r>
              <a:rPr lang="en-US" altLang="zh-CN" sz="800" dirty="0">
                <a:latin typeface="宋体" panose="02010600030101010101" pitchFamily="2" charset="-122"/>
              </a:rPr>
              <a:t>www</a:t>
            </a:r>
            <a:r>
              <a:rPr lang="zh-CN" altLang="en-US" sz="800" dirty="0">
                <a:latin typeface="宋体" panose="02010600030101010101" pitchFamily="2" charset="-122"/>
              </a:rPr>
              <a:t>．</a:t>
            </a:r>
            <a:r>
              <a:rPr lang="en-US" altLang="zh-CN" sz="800" dirty="0" err="1">
                <a:latin typeface="宋体" panose="02010600030101010101" pitchFamily="2" charset="-122"/>
              </a:rPr>
              <a:t>ncbi</a:t>
            </a:r>
            <a:r>
              <a:rPr lang="zh-CN" altLang="en-US" sz="800" dirty="0">
                <a:latin typeface="宋体" panose="02010600030101010101" pitchFamily="2" charset="-122"/>
              </a:rPr>
              <a:t>．</a:t>
            </a:r>
            <a:r>
              <a:rPr lang="en-US" altLang="zh-CN" sz="800" dirty="0" err="1">
                <a:latin typeface="宋体" panose="02010600030101010101" pitchFamily="2" charset="-122"/>
              </a:rPr>
              <a:t>nlm</a:t>
            </a:r>
            <a:r>
              <a:rPr lang="zh-CN" altLang="en-US" sz="800" dirty="0">
                <a:latin typeface="宋体" panose="02010600030101010101" pitchFamily="2" charset="-122"/>
              </a:rPr>
              <a:t>．</a:t>
            </a:r>
            <a:r>
              <a:rPr lang="en-US" altLang="zh-CN" sz="800" dirty="0" err="1">
                <a:latin typeface="宋体" panose="02010600030101010101" pitchFamily="2" charset="-122"/>
              </a:rPr>
              <a:t>nih</a:t>
            </a:r>
            <a:r>
              <a:rPr lang="zh-CN" altLang="en-US" sz="800" dirty="0">
                <a:latin typeface="宋体" panose="02010600030101010101" pitchFamily="2" charset="-122"/>
              </a:rPr>
              <a:t>．</a:t>
            </a:r>
            <a:r>
              <a:rPr lang="en-US" altLang="zh-CN" sz="800" dirty="0">
                <a:latin typeface="宋体" panose="02010600030101010101" pitchFamily="2" charset="-122"/>
              </a:rPr>
              <a:t>gov</a:t>
            </a:r>
            <a:r>
              <a:rPr lang="zh-CN" altLang="en-US" sz="800" dirty="0">
                <a:latin typeface="宋体" panose="02010600030101010101" pitchFamily="2" charset="-122"/>
              </a:rPr>
              <a:t>／</a:t>
            </a:r>
            <a:r>
              <a:rPr lang="en-US" altLang="zh-CN" sz="800" dirty="0" err="1">
                <a:latin typeface="宋体" panose="02010600030101010101" pitchFamily="2" charset="-122"/>
              </a:rPr>
              <a:t>pubmed</a:t>
            </a:r>
            <a:r>
              <a:rPr lang="zh-CN" altLang="en-US" sz="800" dirty="0">
                <a:latin typeface="宋体" panose="02010600030101010101" pitchFamily="2" charset="-122"/>
              </a:rPr>
              <a:t>／</a:t>
            </a:r>
            <a:r>
              <a:rPr lang="en-US" altLang="zh-CN" sz="800" dirty="0">
                <a:latin typeface="宋体" panose="02010600030101010101" pitchFamily="2" charset="-122"/>
              </a:rPr>
              <a:t>17443502</a:t>
            </a:r>
            <a:r>
              <a:rPr lang="zh-CN" altLang="en-US" sz="800" dirty="0">
                <a:latin typeface="宋体" panose="02010600030101010101" pitchFamily="2" charset="-122"/>
              </a:rPr>
              <a:t>．</a:t>
            </a:r>
            <a:r>
              <a:rPr lang="en-US" altLang="zh-CN" sz="800" dirty="0">
                <a:latin typeface="宋体" panose="02010600030101010101" pitchFamily="2" charset="-122"/>
              </a:rPr>
              <a:t>DOI</a:t>
            </a:r>
            <a:r>
              <a:rPr lang="zh-CN" altLang="en-US" sz="800" dirty="0">
                <a:latin typeface="宋体" panose="02010600030101010101" pitchFamily="2" charset="-122"/>
              </a:rPr>
              <a:t>：</a:t>
            </a:r>
            <a:r>
              <a:rPr lang="en-US" altLang="zh-CN" sz="800" dirty="0">
                <a:latin typeface="宋体" panose="02010600030101010101" pitchFamily="2" charset="-122"/>
              </a:rPr>
              <a:t>10</a:t>
            </a:r>
            <a:r>
              <a:rPr lang="zh-CN" altLang="en-US" sz="800" dirty="0">
                <a:latin typeface="宋体" panose="02010600030101010101" pitchFamily="2" charset="-122"/>
              </a:rPr>
              <a:t>．</a:t>
            </a:r>
            <a:r>
              <a:rPr lang="en-US" altLang="zh-CN" sz="800" dirty="0">
                <a:latin typeface="宋体" panose="02010600030101010101" pitchFamily="2" charset="-122"/>
              </a:rPr>
              <a:t>1002</a:t>
            </a:r>
            <a:r>
              <a:rPr lang="zh-CN" altLang="en-US" sz="800" dirty="0">
                <a:latin typeface="宋体" panose="02010600030101010101" pitchFamily="2" charset="-122"/>
              </a:rPr>
              <a:t>／</a:t>
            </a:r>
            <a:r>
              <a:rPr lang="en-US" altLang="zh-CN" sz="800" dirty="0">
                <a:latin typeface="宋体" panose="02010600030101010101" pitchFamily="2" charset="-122"/>
              </a:rPr>
              <a:t>[4]14651858</a:t>
            </a:r>
            <a:r>
              <a:rPr lang="zh-CN" altLang="en-US" sz="800" dirty="0">
                <a:latin typeface="宋体" panose="02010600030101010101" pitchFamily="2" charset="-122"/>
              </a:rPr>
              <a:t>．</a:t>
            </a:r>
            <a:r>
              <a:rPr lang="en-US" altLang="zh-CN" sz="800" dirty="0">
                <a:latin typeface="宋体" panose="02010600030101010101" pitchFamily="2" charset="-122"/>
              </a:rPr>
              <a:t>C D()oID490</a:t>
            </a:r>
            <a:r>
              <a:rPr lang="zh-CN" altLang="en-US" sz="800" dirty="0">
                <a:latin typeface="宋体" panose="02010600030101010101" pitchFamily="2" charset="-122"/>
              </a:rPr>
              <a:t>．</a:t>
            </a:r>
            <a:r>
              <a:rPr lang="en-US" altLang="zh-CN" sz="800" dirty="0">
                <a:latin typeface="宋体" panose="02010600030101010101" pitchFamily="2" charset="-122"/>
              </a:rPr>
              <a:t>pub3</a:t>
            </a:r>
            <a:r>
              <a:rPr lang="zh-CN" altLang="en-US" sz="800" dirty="0">
                <a:latin typeface="宋体" panose="02010600030101010101" pitchFamily="2" charset="-122"/>
              </a:rPr>
              <a:t>．</a:t>
            </a:r>
            <a:r>
              <a:rPr lang="en-US" altLang="zh-CN" sz="800" dirty="0" err="1">
                <a:latin typeface="宋体" panose="02010600030101010101" pitchFamily="2" charset="-122"/>
              </a:rPr>
              <a:t>Kazemier</a:t>
            </a:r>
            <a:r>
              <a:rPr lang="en-US" altLang="zh-CN" sz="800" dirty="0">
                <a:latin typeface="宋体" panose="02010600030101010101" pitchFamily="2" charset="-122"/>
              </a:rPr>
              <a:t> B</a:t>
            </a:r>
            <a:r>
              <a:rPr lang="zh-CN" altLang="en-US" sz="800" dirty="0">
                <a:latin typeface="宋体" panose="02010600030101010101" pitchFamily="2" charset="-122"/>
              </a:rPr>
              <a:t>，</a:t>
            </a:r>
            <a:r>
              <a:rPr lang="en-US" altLang="zh-CN" sz="800" dirty="0">
                <a:latin typeface="宋体" panose="02010600030101010101" pitchFamily="2" charset="-122"/>
              </a:rPr>
              <a:t>et a1</a:t>
            </a:r>
            <a:r>
              <a:rPr lang="zh-CN" altLang="en-US" sz="800" dirty="0">
                <a:latin typeface="宋体" panose="02010600030101010101" pitchFamily="2" charset="-122"/>
              </a:rPr>
              <a:t>．</a:t>
            </a:r>
            <a:r>
              <a:rPr lang="en-US" altLang="zh-CN" sz="800" dirty="0" err="1">
                <a:latin typeface="宋体" panose="02010600030101010101" pitchFamily="2" charset="-122"/>
              </a:rPr>
              <a:t>Matemal</a:t>
            </a:r>
            <a:r>
              <a:rPr lang="en-US" altLang="zh-CN" sz="800" dirty="0">
                <a:latin typeface="宋体" panose="02010600030101010101" pitchFamily="2" charset="-122"/>
              </a:rPr>
              <a:t> and neonatal consequences of(an) treated asymptomatic bacteriuria in pregnancy</a:t>
            </a:r>
            <a:r>
              <a:rPr lang="zh-CN" altLang="en-US" sz="800" dirty="0">
                <a:latin typeface="宋体" panose="02010600030101010101" pitchFamily="2" charset="-122"/>
              </a:rPr>
              <a:t>；</a:t>
            </a:r>
            <a:r>
              <a:rPr lang="en-US" altLang="zh-CN" sz="800" dirty="0">
                <a:latin typeface="宋体" panose="02010600030101010101" pitchFamily="2" charset="-122"/>
              </a:rPr>
              <a:t>the ASB study</a:t>
            </a:r>
            <a:r>
              <a:rPr lang="zh-CN" altLang="en-US" sz="800" dirty="0">
                <a:latin typeface="宋体" panose="02010600030101010101" pitchFamily="2" charset="-122"/>
              </a:rPr>
              <a:t>．</a:t>
            </a:r>
            <a:r>
              <a:rPr lang="en-US" altLang="zh-CN" sz="800" dirty="0">
                <a:latin typeface="宋体" panose="02010600030101010101" pitchFamily="2" charset="-122"/>
              </a:rPr>
              <a:t>2014</a:t>
            </a:r>
            <a:r>
              <a:rPr lang="zh-CN" altLang="en-US" sz="800" dirty="0">
                <a:latin typeface="宋体" panose="02010600030101010101" pitchFamily="2" charset="-122"/>
              </a:rPr>
              <a:t>，</a:t>
            </a:r>
            <a:r>
              <a:rPr lang="en-US" altLang="zh-CN" sz="800" dirty="0">
                <a:latin typeface="宋体" panose="02010600030101010101" pitchFamily="2" charset="-122"/>
              </a:rPr>
              <a:t>poster presented at ICAAC 2014</a:t>
            </a:r>
            <a:r>
              <a:rPr lang="zh-CN" altLang="en-US" sz="800" dirty="0">
                <a:latin typeface="宋体" panose="02010600030101010101" pitchFamily="2" charset="-122"/>
              </a:rPr>
              <a:t>，</a:t>
            </a:r>
            <a:r>
              <a:rPr lang="en-US" altLang="zh-CN" sz="800" dirty="0">
                <a:latin typeface="宋体" panose="02010600030101010101" pitchFamily="2" charset="-122"/>
              </a:rPr>
              <a:t>[2016—10-26]</a:t>
            </a:r>
            <a:r>
              <a:rPr lang="zh-CN" altLang="en-US" sz="800" dirty="0">
                <a:latin typeface="宋体" panose="02010600030101010101" pitchFamily="2" charset="-122"/>
              </a:rPr>
              <a:t>．</a:t>
            </a:r>
            <a:r>
              <a:rPr lang="en-US" altLang="zh-CN" sz="800" dirty="0">
                <a:latin typeface="宋体" panose="02010600030101010101" pitchFamily="2" charset="-122"/>
              </a:rPr>
              <a:t>http</a:t>
            </a:r>
            <a:r>
              <a:rPr lang="zh-CN" altLang="en-US" sz="800" dirty="0">
                <a:latin typeface="宋体" panose="02010600030101010101" pitchFamily="2" charset="-122"/>
              </a:rPr>
              <a:t>：／／</a:t>
            </a:r>
            <a:r>
              <a:rPr lang="en-US" altLang="zh-CN" sz="800" dirty="0">
                <a:latin typeface="宋体" panose="02010600030101010101" pitchFamily="2" charset="-122"/>
              </a:rPr>
              <a:t>www</a:t>
            </a:r>
            <a:r>
              <a:rPr lang="zh-CN" altLang="en-US" sz="800" dirty="0">
                <a:latin typeface="宋体" panose="02010600030101010101" pitchFamily="2" charset="-122"/>
              </a:rPr>
              <a:t>．</a:t>
            </a:r>
            <a:r>
              <a:rPr lang="en-US" altLang="zh-CN" sz="800" dirty="0" err="1">
                <a:latin typeface="宋体" panose="02010600030101010101" pitchFamily="2" charset="-122"/>
              </a:rPr>
              <a:t>ieaac</a:t>
            </a:r>
            <a:r>
              <a:rPr lang="zh-CN" altLang="en-US" sz="800" dirty="0">
                <a:latin typeface="宋体" panose="02010600030101010101" pitchFamily="2" charset="-122"/>
              </a:rPr>
              <a:t>．</a:t>
            </a:r>
            <a:r>
              <a:rPr lang="en-US" altLang="zh-CN" sz="800" dirty="0">
                <a:latin typeface="宋体" panose="02010600030101010101" pitchFamily="2" charset="-122"/>
              </a:rPr>
              <a:t>org</a:t>
            </a:r>
            <a:r>
              <a:rPr lang="zh-CN" altLang="en-US" sz="800" dirty="0">
                <a:latin typeface="宋体" panose="02010600030101010101" pitchFamily="2" charset="-122"/>
              </a:rPr>
              <a:t>／</a:t>
            </a:r>
            <a:r>
              <a:rPr lang="en-US" altLang="zh-CN" sz="800" dirty="0">
                <a:latin typeface="宋体" panose="02010600030101010101" pitchFamily="2" charset="-122"/>
              </a:rPr>
              <a:t>index</a:t>
            </a:r>
            <a:r>
              <a:rPr lang="zh-CN" altLang="en-US" sz="800" dirty="0">
                <a:latin typeface="宋体" panose="02010600030101010101" pitchFamily="2" charset="-122"/>
              </a:rPr>
              <a:t>．</a:t>
            </a:r>
            <a:r>
              <a:rPr lang="en-US" altLang="zh-CN" sz="800" dirty="0">
                <a:latin typeface="宋体" panose="02010600030101010101" pitchFamily="2" charset="-122"/>
              </a:rPr>
              <a:t>php</a:t>
            </a:r>
            <a:r>
              <a:rPr lang="zh-CN" altLang="en-US" sz="800" dirty="0">
                <a:latin typeface="宋体" panose="02010600030101010101" pitchFamily="2" charset="-122"/>
              </a:rPr>
              <a:t>／</a:t>
            </a:r>
            <a:r>
              <a:rPr lang="en-US" altLang="zh-CN" sz="800" dirty="0">
                <a:latin typeface="宋体" panose="02010600030101010101" pitchFamily="2" charset="-122"/>
              </a:rPr>
              <a:t>scientific—activities</a:t>
            </a:r>
            <a:r>
              <a:rPr lang="zh-CN" altLang="en-US" sz="800" dirty="0">
                <a:latin typeface="宋体" panose="02010600030101010101" pitchFamily="2" charset="-122"/>
              </a:rPr>
              <a:t>／</a:t>
            </a:r>
            <a:r>
              <a:rPr lang="en-US" altLang="zh-CN" sz="800" dirty="0" err="1" smtClean="0">
                <a:latin typeface="宋体" panose="02010600030101010101" pitchFamily="2" charset="-122"/>
              </a:rPr>
              <a:t>asm</a:t>
            </a:r>
            <a:r>
              <a:rPr lang="en-US" altLang="zh-CN" sz="800" dirty="0" smtClean="0">
                <a:latin typeface="宋体" panose="02010600030101010101" pitchFamily="2" charset="-122"/>
              </a:rPr>
              <a:t>-live—at—</a:t>
            </a:r>
            <a:r>
              <a:rPr lang="en-US" altLang="zh-CN" sz="800" dirty="0" err="1" smtClean="0">
                <a:latin typeface="宋体" panose="02010600030101010101" pitchFamily="2" charset="-122"/>
              </a:rPr>
              <a:t>icaac</a:t>
            </a:r>
            <a:endParaRPr lang="en-US" altLang="zh-CN" sz="800" dirty="0">
              <a:latin typeface="宋体" panose="02010600030101010101" pitchFamily="2" charset="-122"/>
            </a:endParaRPr>
          </a:p>
        </p:txBody>
      </p:sp>
    </p:spTree>
  </p:cSld>
  <p:clrMapOvr>
    <a:masterClrMapping/>
  </p:clrMapOvr>
  <p:transition spd="slow">
    <p:pull/>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904854" y="1159180"/>
            <a:ext cx="2385282" cy="876942"/>
          </a:xfrm>
          <a:prstGeom prst="rect">
            <a:avLst/>
          </a:prstGeom>
        </p:spPr>
      </p:pic>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4" cstate="print"/>
          <a:srcRect/>
          <a:stretch>
            <a:fillRect/>
          </a:stretch>
        </p:blipFill>
        <p:spPr bwMode="auto">
          <a:xfrm>
            <a:off x="8036599" y="173511"/>
            <a:ext cx="1107401" cy="945305"/>
          </a:xfrm>
          <a:prstGeom prst="rect">
            <a:avLst/>
          </a:prstGeom>
          <a:noFill/>
          <a:ln w="9525">
            <a:noFill/>
            <a:miter lim="800000"/>
            <a:headEnd/>
            <a:tailEnd/>
          </a:ln>
        </p:spPr>
      </p:pic>
      <p:pic>
        <p:nvPicPr>
          <p:cNvPr id="7171" name="Picture 3"/>
          <p:cNvPicPr>
            <a:picLocks noChangeAspect="1" noChangeArrowheads="1"/>
          </p:cNvPicPr>
          <p:nvPr/>
        </p:nvPicPr>
        <p:blipFill>
          <a:blip r:embed="rId5"/>
          <a:srcRect/>
          <a:stretch>
            <a:fillRect/>
          </a:stretch>
        </p:blipFill>
        <p:spPr bwMode="auto">
          <a:xfrm>
            <a:off x="571472" y="2571744"/>
            <a:ext cx="1864519" cy="1857388"/>
          </a:xfrm>
          <a:prstGeom prst="rect">
            <a:avLst/>
          </a:prstGeom>
          <a:noFill/>
          <a:ln w="9525">
            <a:noFill/>
            <a:miter lim="800000"/>
            <a:headEnd/>
            <a:tailEnd/>
          </a:ln>
          <a:effectLst/>
        </p:spPr>
      </p:pic>
      <p:sp>
        <p:nvSpPr>
          <p:cNvPr id="22" name="圆角矩形 5"/>
          <p:cNvSpPr/>
          <p:nvPr/>
        </p:nvSpPr>
        <p:spPr>
          <a:xfrm>
            <a:off x="857224" y="1428736"/>
            <a:ext cx="1415653"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孕期</a:t>
            </a:r>
          </a:p>
        </p:txBody>
      </p:sp>
      <p:sp>
        <p:nvSpPr>
          <p:cNvPr id="23" name="文本框 7"/>
          <p:cNvSpPr txBox="1"/>
          <p:nvPr/>
        </p:nvSpPr>
        <p:spPr>
          <a:xfrm>
            <a:off x="1261886" y="47176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4" name="文本框 7"/>
          <p:cNvSpPr txBox="1"/>
          <p:nvPr/>
        </p:nvSpPr>
        <p:spPr>
          <a:xfrm>
            <a:off x="1376186" y="48700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6" name="圆角矩形 25"/>
          <p:cNvSpPr/>
          <p:nvPr/>
        </p:nvSpPr>
        <p:spPr>
          <a:xfrm>
            <a:off x="714348" y="4786322"/>
            <a:ext cx="1660934" cy="42862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714348" y="4786322"/>
            <a:ext cx="1678793" cy="369332"/>
          </a:xfrm>
          <a:prstGeom prst="rect">
            <a:avLst/>
          </a:prstGeom>
          <a:noFill/>
        </p:spPr>
        <p:txBody>
          <a:bodyPr wrap="square" rtlCol="0">
            <a:spAutoFit/>
          </a:bodyPr>
          <a:lstStyle/>
          <a:p>
            <a:r>
              <a:rPr lang="zh-CN" altLang="en-US" dirty="0" smtClean="0">
                <a:solidFill>
                  <a:schemeClr val="bg1"/>
                </a:solidFill>
              </a:rPr>
              <a:t>妊娠期合并症</a:t>
            </a:r>
            <a:endParaRPr lang="zh-CN" altLang="en-US" dirty="0">
              <a:solidFill>
                <a:schemeClr val="bg1"/>
              </a:solidFill>
            </a:endParaRPr>
          </a:p>
        </p:txBody>
      </p:sp>
      <p:sp>
        <p:nvSpPr>
          <p:cNvPr id="34" name="文本占位符 1"/>
          <p:cNvSpPr txBox="1">
            <a:spLocks noGrp="1"/>
          </p:cNvSpPr>
          <p:nvPr>
            <p:ph type="title"/>
          </p:nvPr>
        </p:nvSpPr>
        <p:spPr>
          <a:xfrm>
            <a:off x="785786" y="0"/>
            <a:ext cx="7758138" cy="92869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800" b="1" kern="1200" cap="all" baseline="0">
                <a:solidFill>
                  <a:schemeClr val="tx1">
                    <a:lumMod val="75000"/>
                    <a:lumOff val="25000"/>
                  </a:schemeClr>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None/>
            </a:pPr>
            <a:r>
              <a:rPr lang="zh-CN" altLang="en-US" dirty="0"/>
              <a:t>处方常见问题处理难点</a:t>
            </a:r>
          </a:p>
        </p:txBody>
      </p:sp>
      <p:sp>
        <p:nvSpPr>
          <p:cNvPr id="14" name="圆角矩形 5"/>
          <p:cNvSpPr/>
          <p:nvPr/>
        </p:nvSpPr>
        <p:spPr>
          <a:xfrm>
            <a:off x="3205598" y="1359394"/>
            <a:ext cx="2151485"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buFontTx/>
              <a:buNone/>
              <a:defRPr/>
            </a:pPr>
            <a:r>
              <a:rPr lang="zh-CN" altLang="en-US" sz="2000" b="1" dirty="0">
                <a:latin typeface="+mn-ea"/>
              </a:rPr>
              <a:t>无症状菌尿（</a:t>
            </a:r>
            <a:r>
              <a:rPr lang="en-US" altLang="zh-CN" sz="2000" b="1" dirty="0">
                <a:latin typeface="+mn-ea"/>
              </a:rPr>
              <a:t>ASB</a:t>
            </a:r>
            <a:r>
              <a:rPr lang="zh-CN" altLang="en-US" sz="2000" b="1" dirty="0">
                <a:latin typeface="+mn-ea"/>
              </a:rPr>
              <a:t>）</a:t>
            </a:r>
            <a:endParaRPr lang="en-US" altLang="zh-CN" sz="2000" b="1" dirty="0">
              <a:latin typeface="+mn-ea"/>
            </a:endParaRPr>
          </a:p>
        </p:txBody>
      </p:sp>
      <p:pic>
        <p:nvPicPr>
          <p:cNvPr id="17" name="图片 1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flipV="1">
            <a:off x="7429520" y="928670"/>
            <a:ext cx="1104053" cy="1055829"/>
          </a:xfrm>
          <a:prstGeom prst="rect">
            <a:avLst/>
          </a:prstGeom>
          <a:ln>
            <a:noFill/>
          </a:ln>
          <a:effectLst>
            <a:softEdge rad="112500"/>
          </a:effectLst>
        </p:spPr>
      </p:pic>
      <p:sp>
        <p:nvSpPr>
          <p:cNvPr id="20" name="矩形 19"/>
          <p:cNvSpPr/>
          <p:nvPr/>
        </p:nvSpPr>
        <p:spPr>
          <a:xfrm>
            <a:off x="357158" y="5903893"/>
            <a:ext cx="8349340" cy="954107"/>
          </a:xfrm>
          <a:prstGeom prst="rect">
            <a:avLst/>
          </a:prstGeom>
        </p:spPr>
        <p:txBody>
          <a:bodyPr wrap="square">
            <a:spAutoFit/>
          </a:bodyPr>
          <a:lstStyle/>
          <a:p>
            <a:r>
              <a:rPr lang="en-US" altLang="zh-CN" sz="800" dirty="0">
                <a:latin typeface="宋体" panose="02010600030101010101" pitchFamily="2" charset="-122"/>
              </a:rPr>
              <a:t>[1]Nicolle LE</a:t>
            </a:r>
            <a:r>
              <a:rPr lang="zh-CN" altLang="en-US" sz="800" dirty="0">
                <a:latin typeface="宋体" panose="02010600030101010101" pitchFamily="2" charset="-122"/>
              </a:rPr>
              <a:t>，</a:t>
            </a:r>
            <a:r>
              <a:rPr lang="en-US" altLang="zh-CN" sz="800" dirty="0">
                <a:latin typeface="宋体" panose="02010600030101010101" pitchFamily="2" charset="-122"/>
              </a:rPr>
              <a:t>Bradley S</a:t>
            </a:r>
            <a:r>
              <a:rPr lang="zh-CN" altLang="en-US" sz="800" dirty="0">
                <a:latin typeface="宋体" panose="02010600030101010101" pitchFamily="2" charset="-122"/>
              </a:rPr>
              <a:t>，</a:t>
            </a:r>
            <a:r>
              <a:rPr lang="en-US" altLang="zh-CN" sz="800" dirty="0">
                <a:latin typeface="宋体" panose="02010600030101010101" pitchFamily="2" charset="-122"/>
              </a:rPr>
              <a:t>Colgan R</a:t>
            </a:r>
            <a:r>
              <a:rPr lang="zh-CN" altLang="en-US" sz="800" dirty="0">
                <a:latin typeface="宋体" panose="02010600030101010101" pitchFamily="2" charset="-122"/>
              </a:rPr>
              <a:t>，</a:t>
            </a:r>
            <a:r>
              <a:rPr lang="en-US" altLang="zh-CN" sz="800" dirty="0">
                <a:latin typeface="宋体" panose="02010600030101010101" pitchFamily="2" charset="-122"/>
              </a:rPr>
              <a:t>et a1</a:t>
            </a:r>
            <a:r>
              <a:rPr lang="zh-CN" altLang="en-US" sz="800" dirty="0">
                <a:latin typeface="宋体" panose="02010600030101010101" pitchFamily="2" charset="-122"/>
              </a:rPr>
              <a:t>．</a:t>
            </a:r>
            <a:r>
              <a:rPr lang="en-US" altLang="zh-CN" sz="800" dirty="0">
                <a:latin typeface="宋体" panose="02010600030101010101" pitchFamily="2" charset="-122"/>
              </a:rPr>
              <a:t>Infectious Diseases Society of America guidelines for the diagnosis and treatment of asymptomatic bacteriuria in adults[J]</a:t>
            </a:r>
            <a:r>
              <a:rPr lang="zh-CN" altLang="en-US" sz="800" dirty="0">
                <a:latin typeface="宋体" panose="02010600030101010101" pitchFamily="2" charset="-122"/>
              </a:rPr>
              <a:t>．</a:t>
            </a:r>
            <a:r>
              <a:rPr lang="en-US" altLang="zh-CN" sz="800" dirty="0">
                <a:latin typeface="宋体" panose="02010600030101010101" pitchFamily="2" charset="-122"/>
              </a:rPr>
              <a:t>Clin Infect Dis</a:t>
            </a:r>
            <a:r>
              <a:rPr lang="zh-CN" altLang="en-US" sz="800" dirty="0">
                <a:latin typeface="宋体" panose="02010600030101010101" pitchFamily="2" charset="-122"/>
              </a:rPr>
              <a:t>，</a:t>
            </a:r>
            <a:r>
              <a:rPr lang="en-US" altLang="zh-CN" sz="800" dirty="0">
                <a:latin typeface="宋体" panose="02010600030101010101" pitchFamily="2" charset="-122"/>
              </a:rPr>
              <a:t>2005</a:t>
            </a:r>
            <a:r>
              <a:rPr lang="zh-CN" altLang="en-US" sz="800" dirty="0">
                <a:latin typeface="宋体" panose="02010600030101010101" pitchFamily="2" charset="-122"/>
              </a:rPr>
              <a:t>，</a:t>
            </a:r>
            <a:r>
              <a:rPr lang="en-US" altLang="zh-CN" sz="800" dirty="0">
                <a:latin typeface="宋体" panose="02010600030101010101" pitchFamily="2" charset="-122"/>
              </a:rPr>
              <a:t>40</a:t>
            </a:r>
            <a:r>
              <a:rPr lang="zh-CN" altLang="en-US" sz="800" dirty="0">
                <a:latin typeface="宋体" panose="02010600030101010101" pitchFamily="2" charset="-122"/>
              </a:rPr>
              <a:t>：</a:t>
            </a:r>
            <a:r>
              <a:rPr lang="en-US" altLang="zh-CN" sz="800" dirty="0">
                <a:latin typeface="宋体" panose="02010600030101010101" pitchFamily="2" charset="-122"/>
              </a:rPr>
              <a:t>43_654</a:t>
            </a:r>
            <a:r>
              <a:rPr lang="zh-CN" altLang="en-US" sz="800" dirty="0">
                <a:latin typeface="宋体" panose="02010600030101010101" pitchFamily="2" charset="-122"/>
              </a:rPr>
              <a:t>．</a:t>
            </a:r>
            <a:endParaRPr lang="en-US" altLang="zh-CN" sz="800" dirty="0">
              <a:latin typeface="宋体" panose="02010600030101010101" pitchFamily="2" charset="-122"/>
            </a:endParaRPr>
          </a:p>
          <a:p>
            <a:r>
              <a:rPr lang="en-US" altLang="zh-CN" sz="800" dirty="0">
                <a:latin typeface="宋体" panose="02010600030101010101" pitchFamily="2" charset="-122"/>
              </a:rPr>
              <a:t>[2]European Association of Urology 2015</a:t>
            </a:r>
            <a:r>
              <a:rPr lang="zh-CN" altLang="en-US" sz="800" dirty="0">
                <a:latin typeface="宋体" panose="02010600030101010101" pitchFamily="2" charset="-122"/>
              </a:rPr>
              <a:t>，</a:t>
            </a:r>
            <a:r>
              <a:rPr lang="en-US" altLang="zh-CN" sz="800" dirty="0">
                <a:latin typeface="宋体" panose="02010600030101010101" pitchFamily="2" charset="-122"/>
              </a:rPr>
              <a:t>Guidelines on Urological Infections</a:t>
            </a:r>
            <a:r>
              <a:rPr lang="zh-CN" altLang="en-US" sz="800" dirty="0">
                <a:latin typeface="宋体" panose="02010600030101010101" pitchFamily="2" charset="-122"/>
              </a:rPr>
              <a:t>．</a:t>
            </a:r>
            <a:r>
              <a:rPr lang="en-US" altLang="zh-CN" sz="800" dirty="0">
                <a:latin typeface="宋体" panose="02010600030101010101" pitchFamily="2" charset="-122"/>
              </a:rPr>
              <a:t>2015</a:t>
            </a:r>
            <a:r>
              <a:rPr lang="zh-CN" altLang="en-US" sz="800" dirty="0">
                <a:latin typeface="宋体" panose="02010600030101010101" pitchFamily="2" charset="-122"/>
              </a:rPr>
              <a:t>．</a:t>
            </a:r>
            <a:r>
              <a:rPr lang="en-US" altLang="zh-CN" sz="800" dirty="0">
                <a:latin typeface="宋体" panose="02010600030101010101" pitchFamily="2" charset="-122"/>
              </a:rPr>
              <a:t>[2016—10-26]</a:t>
            </a:r>
            <a:r>
              <a:rPr lang="zh-CN" altLang="en-US" sz="800" dirty="0">
                <a:latin typeface="宋体" panose="02010600030101010101" pitchFamily="2" charset="-122"/>
              </a:rPr>
              <a:t>．</a:t>
            </a:r>
            <a:r>
              <a:rPr lang="en-US" altLang="zh-CN" sz="800" dirty="0">
                <a:latin typeface="宋体" panose="02010600030101010101" pitchFamily="2" charset="-122"/>
              </a:rPr>
              <a:t>http</a:t>
            </a:r>
            <a:r>
              <a:rPr lang="zh-CN" altLang="en-US" sz="800" dirty="0">
                <a:latin typeface="宋体" panose="02010600030101010101" pitchFamily="2" charset="-122"/>
              </a:rPr>
              <a:t>：／／</a:t>
            </a:r>
            <a:r>
              <a:rPr lang="en-US" altLang="zh-CN" sz="800" dirty="0" err="1">
                <a:latin typeface="宋体" panose="02010600030101010101" pitchFamily="2" charset="-122"/>
              </a:rPr>
              <a:t>uroweb</a:t>
            </a:r>
            <a:r>
              <a:rPr lang="zh-CN" altLang="en-US" sz="800" dirty="0">
                <a:latin typeface="宋体" panose="02010600030101010101" pitchFamily="2" charset="-122"/>
              </a:rPr>
              <a:t>．</a:t>
            </a:r>
            <a:r>
              <a:rPr lang="en-US" altLang="zh-CN" sz="800" dirty="0">
                <a:latin typeface="宋体" panose="02010600030101010101" pitchFamily="2" charset="-122"/>
              </a:rPr>
              <a:t>org</a:t>
            </a:r>
            <a:r>
              <a:rPr lang="zh-CN" altLang="en-US" sz="800" dirty="0">
                <a:latin typeface="宋体" panose="02010600030101010101" pitchFamily="2" charset="-122"/>
              </a:rPr>
              <a:t>／</a:t>
            </a:r>
            <a:r>
              <a:rPr lang="en-US" altLang="zh-CN" sz="800" dirty="0">
                <a:latin typeface="宋体" panose="02010600030101010101" pitchFamily="2" charset="-122"/>
              </a:rPr>
              <a:t>guidelines</a:t>
            </a:r>
            <a:r>
              <a:rPr lang="zh-CN" altLang="en-US" sz="800" dirty="0">
                <a:latin typeface="宋体" panose="02010600030101010101" pitchFamily="2" charset="-122"/>
              </a:rPr>
              <a:t>．</a:t>
            </a:r>
            <a:endParaRPr lang="en-US" altLang="zh-CN" sz="800" dirty="0">
              <a:latin typeface="宋体" panose="02010600030101010101" pitchFamily="2" charset="-122"/>
            </a:endParaRPr>
          </a:p>
          <a:p>
            <a:r>
              <a:rPr lang="en-US" altLang="zh-CN" sz="800" dirty="0">
                <a:latin typeface="宋体" panose="02010600030101010101" pitchFamily="2" charset="-122"/>
              </a:rPr>
              <a:t>[3]</a:t>
            </a:r>
            <a:r>
              <a:rPr lang="en-US" altLang="zh-CN" sz="800" dirty="0" err="1">
                <a:latin typeface="宋体" panose="02010600030101010101" pitchFamily="2" charset="-122"/>
              </a:rPr>
              <a:t>Smaill</a:t>
            </a:r>
            <a:r>
              <a:rPr lang="en-US" altLang="zh-CN" sz="800" dirty="0">
                <a:latin typeface="宋体" panose="02010600030101010101" pitchFamily="2" charset="-122"/>
              </a:rPr>
              <a:t> F</a:t>
            </a:r>
            <a:r>
              <a:rPr lang="zh-CN" altLang="en-US" sz="800" dirty="0">
                <a:latin typeface="宋体" panose="02010600030101010101" pitchFamily="2" charset="-122"/>
              </a:rPr>
              <a:t>，</a:t>
            </a:r>
            <a:r>
              <a:rPr lang="en-US" altLang="zh-CN" sz="800" dirty="0">
                <a:latin typeface="宋体" panose="02010600030101010101" pitchFamily="2" charset="-122"/>
              </a:rPr>
              <a:t>Vazquez JC</a:t>
            </a:r>
            <a:r>
              <a:rPr lang="zh-CN" altLang="en-US" sz="800" dirty="0">
                <a:latin typeface="宋体" panose="02010600030101010101" pitchFamily="2" charset="-122"/>
              </a:rPr>
              <a:t>．</a:t>
            </a:r>
            <a:r>
              <a:rPr lang="en-US" altLang="zh-CN" sz="800" dirty="0">
                <a:latin typeface="宋体" panose="02010600030101010101" pitchFamily="2" charset="-122"/>
              </a:rPr>
              <a:t>Antibiotics for asymptomatic bacteriuria in pregnancy[J]</a:t>
            </a:r>
            <a:r>
              <a:rPr lang="zh-CN" altLang="en-US" sz="800" dirty="0">
                <a:latin typeface="宋体" panose="02010600030101010101" pitchFamily="2" charset="-122"/>
              </a:rPr>
              <a:t>．</a:t>
            </a:r>
            <a:r>
              <a:rPr lang="en-US" altLang="zh-CN" sz="800" dirty="0">
                <a:latin typeface="宋体" panose="02010600030101010101" pitchFamily="2" charset="-122"/>
              </a:rPr>
              <a:t>Cochrane Database Syst Rev</a:t>
            </a:r>
            <a:r>
              <a:rPr lang="zh-CN" altLang="en-US" sz="800" dirty="0">
                <a:latin typeface="宋体" panose="02010600030101010101" pitchFamily="2" charset="-122"/>
              </a:rPr>
              <a:t>，</a:t>
            </a:r>
            <a:r>
              <a:rPr lang="en-US" altLang="zh-CN" sz="800" dirty="0">
                <a:latin typeface="宋体" panose="02010600030101010101" pitchFamily="2" charset="-122"/>
              </a:rPr>
              <a:t>2015</a:t>
            </a:r>
            <a:r>
              <a:rPr lang="zh-CN" altLang="en-US" sz="800" dirty="0">
                <a:latin typeface="宋体" panose="02010600030101010101" pitchFamily="2" charset="-122"/>
              </a:rPr>
              <a:t>，</a:t>
            </a:r>
            <a:r>
              <a:rPr lang="en-US" altLang="zh-CN" sz="800" dirty="0">
                <a:latin typeface="宋体" panose="02010600030101010101" pitchFamily="2" charset="-122"/>
              </a:rPr>
              <a:t>8</a:t>
            </a:r>
            <a:r>
              <a:rPr lang="zh-CN" altLang="en-US" sz="800" dirty="0">
                <a:latin typeface="宋体" panose="02010600030101010101" pitchFamily="2" charset="-122"/>
              </a:rPr>
              <a:t>：</a:t>
            </a:r>
            <a:r>
              <a:rPr lang="en-US" altLang="zh-CN" sz="800" dirty="0">
                <a:latin typeface="宋体" panose="02010600030101010101" pitchFamily="2" charset="-122"/>
              </a:rPr>
              <a:t>Cd000490 [2016—10-26]</a:t>
            </a:r>
            <a:r>
              <a:rPr lang="zh-CN" altLang="en-US" sz="800" dirty="0">
                <a:latin typeface="宋体" panose="02010600030101010101" pitchFamily="2" charset="-122"/>
              </a:rPr>
              <a:t>．</a:t>
            </a:r>
            <a:r>
              <a:rPr lang="en-US" altLang="zh-CN" sz="800" dirty="0">
                <a:latin typeface="宋体" panose="02010600030101010101" pitchFamily="2" charset="-122"/>
              </a:rPr>
              <a:t>http</a:t>
            </a:r>
            <a:r>
              <a:rPr lang="zh-CN" altLang="en-US" sz="800" dirty="0">
                <a:latin typeface="宋体" panose="02010600030101010101" pitchFamily="2" charset="-122"/>
              </a:rPr>
              <a:t>：／／</a:t>
            </a:r>
            <a:r>
              <a:rPr lang="en-US" altLang="zh-CN" sz="800" dirty="0">
                <a:latin typeface="宋体" panose="02010600030101010101" pitchFamily="2" charset="-122"/>
              </a:rPr>
              <a:t>www</a:t>
            </a:r>
            <a:r>
              <a:rPr lang="zh-CN" altLang="en-US" sz="800" dirty="0">
                <a:latin typeface="宋体" panose="02010600030101010101" pitchFamily="2" charset="-122"/>
              </a:rPr>
              <a:t>．</a:t>
            </a:r>
            <a:r>
              <a:rPr lang="en-US" altLang="zh-CN" sz="800" dirty="0" err="1">
                <a:latin typeface="宋体" panose="02010600030101010101" pitchFamily="2" charset="-122"/>
              </a:rPr>
              <a:t>ncbi</a:t>
            </a:r>
            <a:r>
              <a:rPr lang="zh-CN" altLang="en-US" sz="800" dirty="0">
                <a:latin typeface="宋体" panose="02010600030101010101" pitchFamily="2" charset="-122"/>
              </a:rPr>
              <a:t>．</a:t>
            </a:r>
            <a:r>
              <a:rPr lang="en-US" altLang="zh-CN" sz="800" dirty="0" err="1">
                <a:latin typeface="宋体" panose="02010600030101010101" pitchFamily="2" charset="-122"/>
              </a:rPr>
              <a:t>nlm</a:t>
            </a:r>
            <a:r>
              <a:rPr lang="zh-CN" altLang="en-US" sz="800" dirty="0">
                <a:latin typeface="宋体" panose="02010600030101010101" pitchFamily="2" charset="-122"/>
              </a:rPr>
              <a:t>．</a:t>
            </a:r>
            <a:r>
              <a:rPr lang="en-US" altLang="zh-CN" sz="800" dirty="0" err="1">
                <a:latin typeface="宋体" panose="02010600030101010101" pitchFamily="2" charset="-122"/>
              </a:rPr>
              <a:t>nih</a:t>
            </a:r>
            <a:r>
              <a:rPr lang="zh-CN" altLang="en-US" sz="800" dirty="0">
                <a:latin typeface="宋体" panose="02010600030101010101" pitchFamily="2" charset="-122"/>
              </a:rPr>
              <a:t>．</a:t>
            </a:r>
            <a:r>
              <a:rPr lang="en-US" altLang="zh-CN" sz="800" dirty="0">
                <a:latin typeface="宋体" panose="02010600030101010101" pitchFamily="2" charset="-122"/>
              </a:rPr>
              <a:t>gov</a:t>
            </a:r>
            <a:r>
              <a:rPr lang="zh-CN" altLang="en-US" sz="800" dirty="0">
                <a:latin typeface="宋体" panose="02010600030101010101" pitchFamily="2" charset="-122"/>
              </a:rPr>
              <a:t>／</a:t>
            </a:r>
            <a:r>
              <a:rPr lang="en-US" altLang="zh-CN" sz="800" dirty="0" err="1">
                <a:latin typeface="宋体" panose="02010600030101010101" pitchFamily="2" charset="-122"/>
              </a:rPr>
              <a:t>pubmed</a:t>
            </a:r>
            <a:r>
              <a:rPr lang="zh-CN" altLang="en-US" sz="800" dirty="0">
                <a:latin typeface="宋体" panose="02010600030101010101" pitchFamily="2" charset="-122"/>
              </a:rPr>
              <a:t>／</a:t>
            </a:r>
            <a:r>
              <a:rPr lang="en-US" altLang="zh-CN" sz="800" dirty="0">
                <a:latin typeface="宋体" panose="02010600030101010101" pitchFamily="2" charset="-122"/>
              </a:rPr>
              <a:t>17443502</a:t>
            </a:r>
            <a:r>
              <a:rPr lang="zh-CN" altLang="en-US" sz="800" dirty="0">
                <a:latin typeface="宋体" panose="02010600030101010101" pitchFamily="2" charset="-122"/>
              </a:rPr>
              <a:t>．</a:t>
            </a:r>
            <a:r>
              <a:rPr lang="en-US" altLang="zh-CN" sz="800" dirty="0">
                <a:latin typeface="宋体" panose="02010600030101010101" pitchFamily="2" charset="-122"/>
              </a:rPr>
              <a:t>DOI</a:t>
            </a:r>
            <a:r>
              <a:rPr lang="zh-CN" altLang="en-US" sz="800" dirty="0">
                <a:latin typeface="宋体" panose="02010600030101010101" pitchFamily="2" charset="-122"/>
              </a:rPr>
              <a:t>：</a:t>
            </a:r>
            <a:r>
              <a:rPr lang="en-US" altLang="zh-CN" sz="800" dirty="0">
                <a:latin typeface="宋体" panose="02010600030101010101" pitchFamily="2" charset="-122"/>
              </a:rPr>
              <a:t>10</a:t>
            </a:r>
            <a:r>
              <a:rPr lang="zh-CN" altLang="en-US" sz="800" dirty="0">
                <a:latin typeface="宋体" panose="02010600030101010101" pitchFamily="2" charset="-122"/>
              </a:rPr>
              <a:t>．</a:t>
            </a:r>
            <a:r>
              <a:rPr lang="en-US" altLang="zh-CN" sz="800" dirty="0">
                <a:latin typeface="宋体" panose="02010600030101010101" pitchFamily="2" charset="-122"/>
              </a:rPr>
              <a:t>1002</a:t>
            </a:r>
            <a:r>
              <a:rPr lang="zh-CN" altLang="en-US" sz="800" dirty="0">
                <a:latin typeface="宋体" panose="02010600030101010101" pitchFamily="2" charset="-122"/>
              </a:rPr>
              <a:t>／</a:t>
            </a:r>
            <a:r>
              <a:rPr lang="en-US" altLang="zh-CN" sz="800" dirty="0">
                <a:latin typeface="宋体" panose="02010600030101010101" pitchFamily="2" charset="-122"/>
              </a:rPr>
              <a:t>[4]14651858</a:t>
            </a:r>
            <a:r>
              <a:rPr lang="zh-CN" altLang="en-US" sz="800" dirty="0">
                <a:latin typeface="宋体" panose="02010600030101010101" pitchFamily="2" charset="-122"/>
              </a:rPr>
              <a:t>．</a:t>
            </a:r>
            <a:r>
              <a:rPr lang="en-US" altLang="zh-CN" sz="800" dirty="0">
                <a:latin typeface="宋体" panose="02010600030101010101" pitchFamily="2" charset="-122"/>
              </a:rPr>
              <a:t>C D()oID490</a:t>
            </a:r>
            <a:r>
              <a:rPr lang="zh-CN" altLang="en-US" sz="800" dirty="0">
                <a:latin typeface="宋体" panose="02010600030101010101" pitchFamily="2" charset="-122"/>
              </a:rPr>
              <a:t>．</a:t>
            </a:r>
            <a:r>
              <a:rPr lang="en-US" altLang="zh-CN" sz="800" dirty="0">
                <a:latin typeface="宋体" panose="02010600030101010101" pitchFamily="2" charset="-122"/>
              </a:rPr>
              <a:t>pub3</a:t>
            </a:r>
            <a:r>
              <a:rPr lang="zh-CN" altLang="en-US" sz="800" dirty="0">
                <a:latin typeface="宋体" panose="02010600030101010101" pitchFamily="2" charset="-122"/>
              </a:rPr>
              <a:t>．</a:t>
            </a:r>
            <a:r>
              <a:rPr lang="en-US" altLang="zh-CN" sz="800" dirty="0" err="1">
                <a:latin typeface="宋体" panose="02010600030101010101" pitchFamily="2" charset="-122"/>
              </a:rPr>
              <a:t>Kazemier</a:t>
            </a:r>
            <a:r>
              <a:rPr lang="en-US" altLang="zh-CN" sz="800" dirty="0">
                <a:latin typeface="宋体" panose="02010600030101010101" pitchFamily="2" charset="-122"/>
              </a:rPr>
              <a:t> B</a:t>
            </a:r>
            <a:r>
              <a:rPr lang="zh-CN" altLang="en-US" sz="800" dirty="0">
                <a:latin typeface="宋体" panose="02010600030101010101" pitchFamily="2" charset="-122"/>
              </a:rPr>
              <a:t>，</a:t>
            </a:r>
            <a:r>
              <a:rPr lang="en-US" altLang="zh-CN" sz="800" dirty="0">
                <a:latin typeface="宋体" panose="02010600030101010101" pitchFamily="2" charset="-122"/>
              </a:rPr>
              <a:t>et a1</a:t>
            </a:r>
            <a:r>
              <a:rPr lang="zh-CN" altLang="en-US" sz="800" dirty="0">
                <a:latin typeface="宋体" panose="02010600030101010101" pitchFamily="2" charset="-122"/>
              </a:rPr>
              <a:t>．</a:t>
            </a:r>
            <a:r>
              <a:rPr lang="en-US" altLang="zh-CN" sz="800" dirty="0" err="1">
                <a:latin typeface="宋体" panose="02010600030101010101" pitchFamily="2" charset="-122"/>
              </a:rPr>
              <a:t>Matemal</a:t>
            </a:r>
            <a:r>
              <a:rPr lang="en-US" altLang="zh-CN" sz="800" dirty="0">
                <a:latin typeface="宋体" panose="02010600030101010101" pitchFamily="2" charset="-122"/>
              </a:rPr>
              <a:t> and neonatal consequences of(an) treated asymptomatic bacteriuria in pregnancy</a:t>
            </a:r>
            <a:r>
              <a:rPr lang="zh-CN" altLang="en-US" sz="800" dirty="0">
                <a:latin typeface="宋体" panose="02010600030101010101" pitchFamily="2" charset="-122"/>
              </a:rPr>
              <a:t>；</a:t>
            </a:r>
            <a:r>
              <a:rPr lang="en-US" altLang="zh-CN" sz="800" dirty="0">
                <a:latin typeface="宋体" panose="02010600030101010101" pitchFamily="2" charset="-122"/>
              </a:rPr>
              <a:t>the ASB study</a:t>
            </a:r>
            <a:r>
              <a:rPr lang="zh-CN" altLang="en-US" sz="800" dirty="0">
                <a:latin typeface="宋体" panose="02010600030101010101" pitchFamily="2" charset="-122"/>
              </a:rPr>
              <a:t>．</a:t>
            </a:r>
            <a:r>
              <a:rPr lang="en-US" altLang="zh-CN" sz="800" dirty="0">
                <a:latin typeface="宋体" panose="02010600030101010101" pitchFamily="2" charset="-122"/>
              </a:rPr>
              <a:t>2014</a:t>
            </a:r>
            <a:r>
              <a:rPr lang="zh-CN" altLang="en-US" sz="800" dirty="0">
                <a:latin typeface="宋体" panose="02010600030101010101" pitchFamily="2" charset="-122"/>
              </a:rPr>
              <a:t>，</a:t>
            </a:r>
            <a:r>
              <a:rPr lang="en-US" altLang="zh-CN" sz="800" dirty="0">
                <a:latin typeface="宋体" panose="02010600030101010101" pitchFamily="2" charset="-122"/>
              </a:rPr>
              <a:t>poster presented at ICAAC 2014</a:t>
            </a:r>
            <a:r>
              <a:rPr lang="zh-CN" altLang="en-US" sz="800" dirty="0">
                <a:latin typeface="宋体" panose="02010600030101010101" pitchFamily="2" charset="-122"/>
              </a:rPr>
              <a:t>，</a:t>
            </a:r>
            <a:r>
              <a:rPr lang="en-US" altLang="zh-CN" sz="800" dirty="0">
                <a:latin typeface="宋体" panose="02010600030101010101" pitchFamily="2" charset="-122"/>
              </a:rPr>
              <a:t>[2016—10-26]</a:t>
            </a:r>
            <a:r>
              <a:rPr lang="zh-CN" altLang="en-US" sz="800" dirty="0">
                <a:latin typeface="宋体" panose="02010600030101010101" pitchFamily="2" charset="-122"/>
              </a:rPr>
              <a:t>．</a:t>
            </a:r>
            <a:r>
              <a:rPr lang="en-US" altLang="zh-CN" sz="800" dirty="0">
                <a:latin typeface="宋体" panose="02010600030101010101" pitchFamily="2" charset="-122"/>
              </a:rPr>
              <a:t>http</a:t>
            </a:r>
            <a:r>
              <a:rPr lang="zh-CN" altLang="en-US" sz="800" dirty="0">
                <a:latin typeface="宋体" panose="02010600030101010101" pitchFamily="2" charset="-122"/>
              </a:rPr>
              <a:t>：／／</a:t>
            </a:r>
            <a:r>
              <a:rPr lang="en-US" altLang="zh-CN" sz="800" dirty="0">
                <a:latin typeface="宋体" panose="02010600030101010101" pitchFamily="2" charset="-122"/>
              </a:rPr>
              <a:t>www</a:t>
            </a:r>
            <a:r>
              <a:rPr lang="zh-CN" altLang="en-US" sz="800" dirty="0">
                <a:latin typeface="宋体" panose="02010600030101010101" pitchFamily="2" charset="-122"/>
              </a:rPr>
              <a:t>．</a:t>
            </a:r>
            <a:r>
              <a:rPr lang="en-US" altLang="zh-CN" sz="800" dirty="0" err="1">
                <a:latin typeface="宋体" panose="02010600030101010101" pitchFamily="2" charset="-122"/>
              </a:rPr>
              <a:t>ieaac</a:t>
            </a:r>
            <a:r>
              <a:rPr lang="zh-CN" altLang="en-US" sz="800" dirty="0">
                <a:latin typeface="宋体" panose="02010600030101010101" pitchFamily="2" charset="-122"/>
              </a:rPr>
              <a:t>．</a:t>
            </a:r>
            <a:r>
              <a:rPr lang="en-US" altLang="zh-CN" sz="800" dirty="0">
                <a:latin typeface="宋体" panose="02010600030101010101" pitchFamily="2" charset="-122"/>
              </a:rPr>
              <a:t>org</a:t>
            </a:r>
            <a:r>
              <a:rPr lang="zh-CN" altLang="en-US" sz="800" dirty="0">
                <a:latin typeface="宋体" panose="02010600030101010101" pitchFamily="2" charset="-122"/>
              </a:rPr>
              <a:t>／</a:t>
            </a:r>
            <a:r>
              <a:rPr lang="en-US" altLang="zh-CN" sz="800" dirty="0">
                <a:latin typeface="宋体" panose="02010600030101010101" pitchFamily="2" charset="-122"/>
              </a:rPr>
              <a:t>index</a:t>
            </a:r>
            <a:r>
              <a:rPr lang="zh-CN" altLang="en-US" sz="800" dirty="0">
                <a:latin typeface="宋体" panose="02010600030101010101" pitchFamily="2" charset="-122"/>
              </a:rPr>
              <a:t>．</a:t>
            </a:r>
            <a:r>
              <a:rPr lang="en-US" altLang="zh-CN" sz="800" dirty="0">
                <a:latin typeface="宋体" panose="02010600030101010101" pitchFamily="2" charset="-122"/>
              </a:rPr>
              <a:t>php</a:t>
            </a:r>
            <a:r>
              <a:rPr lang="zh-CN" altLang="en-US" sz="800" dirty="0">
                <a:latin typeface="宋体" panose="02010600030101010101" pitchFamily="2" charset="-122"/>
              </a:rPr>
              <a:t>／</a:t>
            </a:r>
            <a:r>
              <a:rPr lang="en-US" altLang="zh-CN" sz="800" dirty="0">
                <a:latin typeface="宋体" panose="02010600030101010101" pitchFamily="2" charset="-122"/>
              </a:rPr>
              <a:t>scientific—activities</a:t>
            </a:r>
            <a:r>
              <a:rPr lang="zh-CN" altLang="en-US" sz="800" dirty="0">
                <a:latin typeface="宋体" panose="02010600030101010101" pitchFamily="2" charset="-122"/>
              </a:rPr>
              <a:t>／</a:t>
            </a:r>
            <a:r>
              <a:rPr lang="en-US" altLang="zh-CN" sz="800" dirty="0" err="1" smtClean="0">
                <a:latin typeface="宋体" panose="02010600030101010101" pitchFamily="2" charset="-122"/>
              </a:rPr>
              <a:t>asm</a:t>
            </a:r>
            <a:r>
              <a:rPr lang="en-US" altLang="zh-CN" sz="800" dirty="0" smtClean="0">
                <a:latin typeface="宋体" panose="02010600030101010101" pitchFamily="2" charset="-122"/>
              </a:rPr>
              <a:t>-live—at—</a:t>
            </a:r>
            <a:r>
              <a:rPr lang="en-US" altLang="zh-CN" sz="800" dirty="0" err="1" smtClean="0">
                <a:latin typeface="宋体" panose="02010600030101010101" pitchFamily="2" charset="-122"/>
              </a:rPr>
              <a:t>icaac</a:t>
            </a:r>
            <a:endParaRPr lang="en-US" altLang="zh-CN" sz="800" dirty="0">
              <a:latin typeface="宋体" panose="02010600030101010101" pitchFamily="2" charset="-122"/>
            </a:endParaRPr>
          </a:p>
        </p:txBody>
      </p:sp>
      <p:sp>
        <p:nvSpPr>
          <p:cNvPr id="25" name="矩形 24"/>
          <p:cNvSpPr/>
          <p:nvPr/>
        </p:nvSpPr>
        <p:spPr>
          <a:xfrm>
            <a:off x="3071082" y="2357430"/>
            <a:ext cx="5472358" cy="3477875"/>
          </a:xfrm>
          <a:prstGeom prst="rect">
            <a:avLst/>
          </a:prstGeom>
        </p:spPr>
        <p:txBody>
          <a:bodyPr wrap="square">
            <a:spAutoFit/>
          </a:bodyPr>
          <a:lstStyle/>
          <a:p>
            <a:r>
              <a:rPr lang="zh-CN" altLang="en-US" sz="2000" dirty="0">
                <a:latin typeface="+mn-ea"/>
              </a:rPr>
              <a:t>怀孕期间无症状菌尿的发生率为</a:t>
            </a:r>
            <a:r>
              <a:rPr lang="en-US" altLang="zh-CN" sz="2000" dirty="0">
                <a:latin typeface="+mn-ea"/>
              </a:rPr>
              <a:t>2</a:t>
            </a:r>
            <a:r>
              <a:rPr lang="zh-CN" altLang="en-US" sz="2000" dirty="0">
                <a:latin typeface="+mn-ea"/>
              </a:rPr>
              <a:t>％～</a:t>
            </a:r>
            <a:r>
              <a:rPr lang="en-US" altLang="zh-CN" sz="2000" dirty="0" smtClean="0">
                <a:latin typeface="+mn-ea"/>
              </a:rPr>
              <a:t>13</a:t>
            </a:r>
            <a:r>
              <a:rPr lang="zh-CN" altLang="en-US" sz="2000" dirty="0" smtClean="0">
                <a:latin typeface="+mn-ea"/>
              </a:rPr>
              <a:t>％，</a:t>
            </a:r>
            <a:r>
              <a:rPr lang="zh-CN" altLang="en-US" sz="2000" dirty="0">
                <a:latin typeface="+mn-ea"/>
              </a:rPr>
              <a:t>并且无症状菌尿增加了有症状尿路感染和肾盂肾炎的发生率，因此妊娠期患者无症状菌尿一直被各指南推荐进行筛查和治疗。但</a:t>
            </a:r>
            <a:r>
              <a:rPr lang="en-US" altLang="zh-CN" sz="2000" dirty="0">
                <a:solidFill>
                  <a:srgbClr val="FF0000"/>
                </a:solidFill>
                <a:latin typeface="+mn-ea"/>
              </a:rPr>
              <a:t>2015</a:t>
            </a:r>
            <a:r>
              <a:rPr lang="zh-CN" altLang="en-US" sz="2000" dirty="0">
                <a:solidFill>
                  <a:srgbClr val="FF0000"/>
                </a:solidFill>
                <a:latin typeface="+mn-ea"/>
              </a:rPr>
              <a:t>版</a:t>
            </a:r>
            <a:r>
              <a:rPr lang="en-US" altLang="zh-CN" sz="2000" dirty="0">
                <a:solidFill>
                  <a:srgbClr val="FF0000"/>
                </a:solidFill>
                <a:latin typeface="+mn-ea"/>
              </a:rPr>
              <a:t>EAU</a:t>
            </a:r>
            <a:r>
              <a:rPr lang="zh-CN" altLang="en-US" sz="2000" dirty="0">
                <a:solidFill>
                  <a:srgbClr val="FF0000"/>
                </a:solidFill>
                <a:latin typeface="+mn-ea"/>
              </a:rPr>
              <a:t>指南</a:t>
            </a:r>
            <a:r>
              <a:rPr lang="zh-CN" altLang="en-US" sz="2000" dirty="0">
                <a:latin typeface="+mn-ea"/>
              </a:rPr>
              <a:t>却对这一推荐做了重大更改：“</a:t>
            </a:r>
            <a:r>
              <a:rPr lang="zh-CN" altLang="en-US" sz="2000" dirty="0">
                <a:solidFill>
                  <a:srgbClr val="FF0000"/>
                </a:solidFill>
                <a:latin typeface="+mn-ea"/>
              </a:rPr>
              <a:t>不再推荐对妊娠妇女无症状菌尿进行常规的筛查和治疗</a:t>
            </a:r>
            <a:r>
              <a:rPr lang="zh-CN" altLang="en-US" sz="2000" dirty="0">
                <a:latin typeface="+mn-ea"/>
              </a:rPr>
              <a:t>，</a:t>
            </a:r>
            <a:r>
              <a:rPr lang="zh-CN" altLang="en-US" sz="2000" dirty="0">
                <a:solidFill>
                  <a:srgbClr val="FF0000"/>
                </a:solidFill>
                <a:latin typeface="+mn-ea"/>
              </a:rPr>
              <a:t>具体患者要具体分析，并且建议依据各国家和地区的政策法规进行</a:t>
            </a:r>
            <a:r>
              <a:rPr lang="zh-CN" altLang="en-US" sz="2000" dirty="0">
                <a:latin typeface="+mn-ea"/>
              </a:rPr>
              <a:t>”。原因是“无症状菌尿与新生儿低出生体重之间相关性弱，进行治疗后患者获得改善的证据级别低。对于这一改变我们要慎重对待</a:t>
            </a:r>
            <a:r>
              <a:rPr lang="zh-CN" altLang="en-US" sz="2000" dirty="0" smtClean="0">
                <a:latin typeface="+mn-ea"/>
              </a:rPr>
              <a:t>，</a:t>
            </a:r>
            <a:endParaRPr lang="zh-CN" altLang="en-US" sz="2000" dirty="0">
              <a:solidFill>
                <a:srgbClr val="FF0000"/>
              </a:solidFill>
              <a:latin typeface="+mn-ea"/>
            </a:endParaRPr>
          </a:p>
        </p:txBody>
      </p:sp>
    </p:spTree>
  </p:cSld>
  <p:clrMapOvr>
    <a:masterClrMapping/>
  </p:clrMapOvr>
  <p:transition spd="slow">
    <p:pull/>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Administrator\Desktop\微信图片_20210618102444.jpg"/>
          <p:cNvPicPr>
            <a:picLocks noGrp="1" noChangeAspect="1" noChangeArrowheads="1"/>
          </p:cNvPicPr>
          <p:nvPr>
            <p:ph idx="1"/>
          </p:nvPr>
        </p:nvPicPr>
        <p:blipFill>
          <a:blip r:embed="rId2" cstate="print"/>
          <a:srcRect/>
          <a:stretch>
            <a:fillRect/>
          </a:stretch>
        </p:blipFill>
        <p:spPr bwMode="auto">
          <a:xfrm rot="-5400000">
            <a:off x="735414" y="336132"/>
            <a:ext cx="3482984" cy="4953813"/>
          </a:xfrm>
          <a:prstGeom prst="rect">
            <a:avLst/>
          </a:prstGeom>
          <a:noFill/>
        </p:spPr>
      </p:pic>
      <p:pic>
        <p:nvPicPr>
          <p:cNvPr id="15" name="Picture 3"/>
          <p:cNvPicPr>
            <a:picLocks noChangeAspect="1" noChangeArrowheads="1"/>
          </p:cNvPicPr>
          <p:nvPr/>
        </p:nvPicPr>
        <p:blipFill>
          <a:blip r:embed="rId3"/>
          <a:srcRect/>
          <a:stretch>
            <a:fillRect/>
          </a:stretch>
        </p:blipFill>
        <p:spPr bwMode="auto">
          <a:xfrm>
            <a:off x="4071935" y="3286124"/>
            <a:ext cx="5072066" cy="3571876"/>
          </a:xfrm>
          <a:prstGeom prst="rect">
            <a:avLst/>
          </a:prstGeom>
          <a:noFill/>
          <a:ln w="9525">
            <a:noFill/>
            <a:miter lim="800000"/>
            <a:headEnd/>
            <a:tailEnd/>
          </a:ln>
          <a:effectLst/>
        </p:spPr>
      </p:pic>
      <p:sp>
        <p:nvSpPr>
          <p:cNvPr id="2" name="标题 1"/>
          <p:cNvSpPr>
            <a:spLocks noGrp="1"/>
          </p:cNvSpPr>
          <p:nvPr>
            <p:ph type="title"/>
          </p:nvPr>
        </p:nvSpPr>
        <p:spPr/>
        <p:txBody>
          <a:bodyPr>
            <a:normAutofit/>
          </a:bodyPr>
          <a:lstStyle/>
          <a:p>
            <a:r>
              <a:rPr lang="zh-CN" altLang="en-US" sz="2800" b="1" dirty="0" smtClean="0"/>
              <a:t>处方常见问题处理难点</a:t>
            </a:r>
            <a:endParaRPr lang="zh-CN" altLang="en-US" sz="2800" b="1" dirty="0"/>
          </a:p>
        </p:txBody>
      </p:sp>
      <p:sp>
        <p:nvSpPr>
          <p:cNvPr id="5" name="矩形 4"/>
          <p:cNvSpPr/>
          <p:nvPr/>
        </p:nvSpPr>
        <p:spPr>
          <a:xfrm>
            <a:off x="3357554" y="3786190"/>
            <a:ext cx="714380"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642910" y="1857364"/>
            <a:ext cx="714380"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785918" y="1714488"/>
            <a:ext cx="714380"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572396" y="6215082"/>
            <a:ext cx="714380"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714876" y="4000504"/>
            <a:ext cx="714380"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929322" y="4000504"/>
            <a:ext cx="714380" cy="2857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形标注 12"/>
          <p:cNvSpPr/>
          <p:nvPr/>
        </p:nvSpPr>
        <p:spPr>
          <a:xfrm>
            <a:off x="5143504" y="5143512"/>
            <a:ext cx="1500198" cy="857256"/>
          </a:xfrm>
          <a:prstGeom prst="wedgeEllipseCallout">
            <a:avLst>
              <a:gd name="adj1" fmla="val -62945"/>
              <a:gd name="adj2" fmla="val -84893"/>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rPr>
              <a:t>缺诊断</a:t>
            </a:r>
            <a:endParaRPr lang="zh-CN" altLang="en-US" dirty="0">
              <a:solidFill>
                <a:schemeClr val="tx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pPr marL="228600" indent="-228600">
              <a:lnSpc>
                <a:spcPct val="120000"/>
              </a:lnSpc>
              <a:spcBef>
                <a:spcPts val="1000"/>
              </a:spcBef>
              <a:buClr>
                <a:schemeClr val="tx1"/>
              </a:buClr>
            </a:pPr>
            <a:r>
              <a:rPr lang="zh-CN" altLang="en-US" sz="2800" b="1" cap="all"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处方常见问题处理难点</a:t>
            </a:r>
            <a:endParaRPr lang="zh-CN" altLang="en-US" sz="2800" b="1" cap="all"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p:txBody>
      </p:sp>
      <p:sp>
        <p:nvSpPr>
          <p:cNvPr id="3" name="内容占位符 2"/>
          <p:cNvSpPr>
            <a:spLocks noGrp="1"/>
          </p:cNvSpPr>
          <p:nvPr>
            <p:ph idx="1"/>
          </p:nvPr>
        </p:nvSpPr>
        <p:spPr/>
        <p:txBody>
          <a:bodyPr>
            <a:normAutofit/>
          </a:bodyPr>
          <a:lstStyle/>
          <a:p>
            <a:pPr>
              <a:lnSpc>
                <a:spcPct val="150000"/>
              </a:lnSpc>
              <a:buNone/>
            </a:pPr>
            <a:r>
              <a:rPr lang="zh-CN" altLang="en-US" sz="2400" b="1" dirty="0" smtClean="0">
                <a:latin typeface="微软雅黑" panose="020B0503020204020204" pitchFamily="34" charset="-122"/>
                <a:ea typeface="微软雅黑" panose="020B0503020204020204" pitchFamily="34" charset="-122"/>
              </a:rPr>
              <a:t>目前产科处方主要问题：</a:t>
            </a:r>
            <a:endParaRPr lang="en-US" altLang="zh-CN" sz="2400" b="1" dirty="0" smtClean="0">
              <a:latin typeface="微软雅黑" panose="020B0503020204020204" pitchFamily="34" charset="-122"/>
              <a:ea typeface="微软雅黑" panose="020B0503020204020204" pitchFamily="34" charset="-122"/>
            </a:endParaRPr>
          </a:p>
          <a:p>
            <a:pPr>
              <a:lnSpc>
                <a:spcPct val="150000"/>
              </a:lnSpc>
              <a:buNone/>
            </a:pPr>
            <a:r>
              <a:rPr lang="zh-CN" altLang="en-US" sz="2400" b="1" dirty="0" smtClean="0">
                <a:latin typeface="微软雅黑" panose="020B0503020204020204" pitchFamily="34" charset="-122"/>
                <a:ea typeface="微软雅黑" panose="020B0503020204020204" pitchFamily="34" charset="-122"/>
              </a:rPr>
              <a:t>◆适应症：开具处方时诊断只写孕周</a:t>
            </a:r>
            <a:endParaRPr lang="en-US" altLang="zh-CN" sz="2400" b="1" dirty="0" smtClean="0">
              <a:latin typeface="微软雅黑" panose="020B0503020204020204" pitchFamily="34" charset="-122"/>
              <a:ea typeface="微软雅黑" panose="020B0503020204020204" pitchFamily="34" charset="-122"/>
            </a:endParaRPr>
          </a:p>
          <a:p>
            <a:pPr>
              <a:lnSpc>
                <a:spcPct val="150000"/>
              </a:lnSpc>
              <a:buNone/>
            </a:pPr>
            <a:r>
              <a:rPr lang="zh-CN" altLang="en-US" sz="2400" b="1" dirty="0" smtClean="0">
                <a:latin typeface="微软雅黑" panose="020B0503020204020204" pitchFamily="34" charset="-122"/>
                <a:ea typeface="微软雅黑" panose="020B0503020204020204" pitchFamily="34" charset="-122"/>
              </a:rPr>
              <a:t>◆用法用量：超量或不足量</a:t>
            </a:r>
            <a:endParaRPr lang="en-US" altLang="zh-CN" sz="2400" b="1" dirty="0" smtClean="0">
              <a:latin typeface="微软雅黑" panose="020B0503020204020204" pitchFamily="34" charset="-122"/>
              <a:ea typeface="微软雅黑" panose="020B0503020204020204" pitchFamily="34" charset="-122"/>
            </a:endParaRPr>
          </a:p>
          <a:p>
            <a:pPr>
              <a:lnSpc>
                <a:spcPct val="150000"/>
              </a:lnSpc>
              <a:buNone/>
            </a:pPr>
            <a:endParaRPr lang="zh-CN" altLang="en-US" sz="3200" b="1" dirty="0">
              <a:latin typeface="微软雅黑" panose="020B0503020204020204" pitchFamily="34" charset="-122"/>
              <a:ea typeface="微软雅黑" panose="020B0503020204020204" pitchFamily="34" charset="-122"/>
            </a:endParaRPr>
          </a:p>
        </p:txBody>
      </p:sp>
      <p:pic>
        <p:nvPicPr>
          <p:cNvPr id="6" name="Picture 2" descr="C:\Users\Administrator\Desktop\src=http_%2F%2Fp2.ssl.cdn.btime.com%2Ft01c104dea2ebd8b715.gif_size=300x300&amp;refer=http_%2F%2Fp2.ssl.cdn.btime.gif"/>
          <p:cNvPicPr>
            <a:picLocks noChangeAspect="1" noChangeArrowheads="1" noCrop="1"/>
          </p:cNvPicPr>
          <p:nvPr/>
        </p:nvPicPr>
        <p:blipFill>
          <a:blip r:embed="rId2"/>
          <a:srcRect/>
          <a:stretch>
            <a:fillRect/>
          </a:stretch>
        </p:blipFill>
        <p:spPr bwMode="auto">
          <a:xfrm>
            <a:off x="5714976" y="3571852"/>
            <a:ext cx="3429024" cy="3286148"/>
          </a:xfrm>
          <a:prstGeom prst="rect">
            <a:avLst/>
          </a:prstGeom>
          <a:noFill/>
        </p:spPr>
      </p:pic>
      <p:pic>
        <p:nvPicPr>
          <p:cNvPr id="7" name="Picture 2" descr="C:\Users\Administrator\Desktop\src=http_%2F%2Fimg.yxad.cn%2Fimages%2F20181011%2Fc78e87b5ba2c40958b0f3bd0e5adcf79.gif&amp;refer=http_%2F%2Fimg.yxad.gif"/>
          <p:cNvPicPr>
            <a:picLocks noChangeAspect="1" noChangeArrowheads="1" noCrop="1"/>
          </p:cNvPicPr>
          <p:nvPr/>
        </p:nvPicPr>
        <p:blipFill>
          <a:blip r:embed="rId3"/>
          <a:srcRect/>
          <a:stretch>
            <a:fillRect/>
          </a:stretch>
        </p:blipFill>
        <p:spPr bwMode="auto">
          <a:xfrm>
            <a:off x="0" y="3904451"/>
            <a:ext cx="2953549" cy="2953549"/>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1214422"/>
            <a:ext cx="4786314" cy="385765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p:txBody>
          <a:bodyPr>
            <a:noAutofit/>
          </a:bodyPr>
          <a:lstStyle/>
          <a:p>
            <a:pPr marL="228600" indent="-228600">
              <a:lnSpc>
                <a:spcPct val="120000"/>
              </a:lnSpc>
              <a:spcBef>
                <a:spcPts val="1000"/>
              </a:spcBef>
              <a:buClr>
                <a:schemeClr val="tx1"/>
              </a:buClr>
            </a:pPr>
            <a:r>
              <a:rPr lang="zh-CN" altLang="en-US" sz="2800" b="1" cap="all" dirty="0" smtClean="0">
                <a:solidFill>
                  <a:schemeClr val="tx1">
                    <a:lumMod val="75000"/>
                    <a:lumOff val="25000"/>
                  </a:schemeClr>
                </a:solidFill>
                <a:latin typeface="微软雅黑" panose="020B0503020204020204" pitchFamily="34" charset="-122"/>
                <a:ea typeface="微软雅黑" panose="020B0503020204020204" pitchFamily="34" charset="-122"/>
                <a:cs typeface="+mn-cs"/>
              </a:rPr>
              <a:t>处方常见问题处理难点</a:t>
            </a:r>
            <a:endParaRPr lang="zh-CN" altLang="en-US" sz="2800" b="1" cap="all" dirty="0">
              <a:solidFill>
                <a:schemeClr val="tx1">
                  <a:lumMod val="75000"/>
                  <a:lumOff val="25000"/>
                </a:schemeClr>
              </a:solidFill>
              <a:latin typeface="微软雅黑" panose="020B0503020204020204" pitchFamily="34" charset="-122"/>
              <a:ea typeface="微软雅黑" panose="020B0503020204020204" pitchFamily="34" charset="-122"/>
              <a:cs typeface="+mn-cs"/>
            </a:endParaRPr>
          </a:p>
        </p:txBody>
      </p:sp>
      <p:pic>
        <p:nvPicPr>
          <p:cNvPr id="38916" name="Picture 4"/>
          <p:cNvPicPr>
            <a:picLocks noChangeAspect="1" noChangeArrowheads="1"/>
          </p:cNvPicPr>
          <p:nvPr/>
        </p:nvPicPr>
        <p:blipFill>
          <a:blip r:embed="rId2"/>
          <a:srcRect/>
          <a:stretch>
            <a:fillRect/>
          </a:stretch>
        </p:blipFill>
        <p:spPr bwMode="auto">
          <a:xfrm>
            <a:off x="0" y="1285860"/>
            <a:ext cx="4786314" cy="3357586"/>
          </a:xfrm>
          <a:prstGeom prst="rect">
            <a:avLst/>
          </a:prstGeom>
          <a:noFill/>
          <a:ln w="9525">
            <a:noFill/>
            <a:miter lim="800000"/>
            <a:headEnd/>
            <a:tailEnd/>
          </a:ln>
          <a:effectLst/>
        </p:spPr>
      </p:pic>
      <p:pic>
        <p:nvPicPr>
          <p:cNvPr id="38917" name="Picture 5"/>
          <p:cNvPicPr>
            <a:picLocks noChangeAspect="1" noChangeArrowheads="1"/>
          </p:cNvPicPr>
          <p:nvPr/>
        </p:nvPicPr>
        <p:blipFill>
          <a:blip r:embed="rId3"/>
          <a:srcRect/>
          <a:stretch>
            <a:fillRect/>
          </a:stretch>
        </p:blipFill>
        <p:spPr bwMode="auto">
          <a:xfrm>
            <a:off x="4181693" y="2857496"/>
            <a:ext cx="4962307" cy="3500462"/>
          </a:xfrm>
          <a:prstGeom prst="rect">
            <a:avLst/>
          </a:prstGeom>
          <a:noFill/>
          <a:ln w="9525">
            <a:noFill/>
            <a:miter lim="800000"/>
            <a:headEnd/>
            <a:tailEnd/>
          </a:ln>
          <a:effectLst/>
        </p:spPr>
      </p:pic>
      <p:sp>
        <p:nvSpPr>
          <p:cNvPr id="12" name="矩形 11"/>
          <p:cNvSpPr/>
          <p:nvPr/>
        </p:nvSpPr>
        <p:spPr>
          <a:xfrm>
            <a:off x="4143372" y="2928934"/>
            <a:ext cx="5000628" cy="36433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786314" y="3714752"/>
            <a:ext cx="714380" cy="214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572396" y="5715016"/>
            <a:ext cx="714380" cy="214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000760" y="3500438"/>
            <a:ext cx="714380" cy="214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14348" y="2000240"/>
            <a:ext cx="714380" cy="214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214678" y="4000504"/>
            <a:ext cx="714380" cy="214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785918" y="1857364"/>
            <a:ext cx="714380" cy="2143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标注 18"/>
          <p:cNvSpPr/>
          <p:nvPr/>
        </p:nvSpPr>
        <p:spPr>
          <a:xfrm>
            <a:off x="785786" y="3071810"/>
            <a:ext cx="1357322" cy="785818"/>
          </a:xfrm>
          <a:prstGeom prst="wedgeRoundRectCallout">
            <a:avLst>
              <a:gd name="adj1" fmla="val -40525"/>
              <a:gd name="adj2" fmla="val -86086"/>
              <a:gd name="adj3" fmla="val 16667"/>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rPr>
              <a:t>诊断只有孕周</a:t>
            </a:r>
            <a:endParaRPr lang="zh-CN" altLang="en-US" dirty="0">
              <a:solidFill>
                <a:schemeClr val="tx1"/>
              </a:solidFill>
            </a:endParaRPr>
          </a:p>
        </p:txBody>
      </p:sp>
      <p:sp>
        <p:nvSpPr>
          <p:cNvPr id="20" name="圆角矩形标注 19"/>
          <p:cNvSpPr/>
          <p:nvPr/>
        </p:nvSpPr>
        <p:spPr>
          <a:xfrm>
            <a:off x="4929190" y="4786322"/>
            <a:ext cx="1357322" cy="785818"/>
          </a:xfrm>
          <a:prstGeom prst="wedgeRoundRectCallout">
            <a:avLst>
              <a:gd name="adj1" fmla="val -40525"/>
              <a:gd name="adj2" fmla="val -86086"/>
              <a:gd name="adj3" fmla="val 16667"/>
            </a:avLst>
          </a:prstGeom>
          <a:solidFill>
            <a:srgbClr val="FF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tx1"/>
                </a:solidFill>
              </a:rPr>
              <a:t>诊断只有孕周</a:t>
            </a:r>
            <a:endParaRPr lang="zh-CN" altLang="en-US" dirty="0">
              <a:solidFill>
                <a:schemeClr val="tx1"/>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3" cstate="print"/>
          <a:srcRect/>
          <a:stretch>
            <a:fillRect/>
          </a:stretch>
        </p:blipFill>
        <p:spPr bwMode="auto">
          <a:xfrm>
            <a:off x="8036599" y="173511"/>
            <a:ext cx="1107401" cy="945305"/>
          </a:xfrm>
          <a:prstGeom prst="rect">
            <a:avLst/>
          </a:prstGeom>
          <a:noFill/>
          <a:ln w="9525">
            <a:noFill/>
            <a:miter lim="800000"/>
            <a:headEnd/>
            <a:tailEnd/>
          </a:ln>
        </p:spPr>
      </p:pic>
      <p:sp>
        <p:nvSpPr>
          <p:cNvPr id="23" name="文本框 7"/>
          <p:cNvSpPr txBox="1"/>
          <p:nvPr/>
        </p:nvSpPr>
        <p:spPr>
          <a:xfrm>
            <a:off x="1261886" y="47176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4" name="文本框 7"/>
          <p:cNvSpPr txBox="1"/>
          <p:nvPr/>
        </p:nvSpPr>
        <p:spPr>
          <a:xfrm>
            <a:off x="1376186" y="48700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34" name="文本占位符 1"/>
          <p:cNvSpPr txBox="1">
            <a:spLocks noGrp="1"/>
          </p:cNvSpPr>
          <p:nvPr>
            <p:ph type="title"/>
          </p:nvPr>
        </p:nvSpPr>
        <p:spPr>
          <a:xfrm>
            <a:off x="785786" y="0"/>
            <a:ext cx="7758138" cy="92869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800" b="1" kern="1200" cap="all" baseline="0">
                <a:solidFill>
                  <a:schemeClr val="tx1">
                    <a:lumMod val="75000"/>
                    <a:lumOff val="25000"/>
                  </a:schemeClr>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None/>
            </a:pPr>
            <a:r>
              <a:rPr lang="zh-CN" altLang="en-US" dirty="0">
                <a:latin typeface="微软雅黑" panose="020B0503020204020204" pitchFamily="34" charset="-122"/>
                <a:ea typeface="微软雅黑" panose="020B0503020204020204" pitchFamily="34" charset="-122"/>
              </a:rPr>
              <a:t>处方常见问题处理难点</a:t>
            </a:r>
          </a:p>
        </p:txBody>
      </p:sp>
      <p:sp>
        <p:nvSpPr>
          <p:cNvPr id="14" name="内容占位符 2"/>
          <p:cNvSpPr txBox="1"/>
          <p:nvPr/>
        </p:nvSpPr>
        <p:spPr>
          <a:xfrm>
            <a:off x="2857488" y="1071546"/>
            <a:ext cx="6068998" cy="4525963"/>
          </a:xfrm>
          <a:prstGeom prst="rect">
            <a:avLst/>
          </a:prstGeom>
        </p:spPr>
        <p:txBody>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lnSpc>
                <a:spcPct val="100000"/>
              </a:lnSpc>
              <a:buFont typeface="Wingdings" panose="05000000000000000000" pitchFamily="2" charset="2"/>
              <a:buChar char="Ø"/>
              <a:defRPr/>
            </a:pPr>
            <a:r>
              <a:rPr lang="zh-CN" altLang="en-US" sz="2400" dirty="0">
                <a:latin typeface="微软雅黑" panose="020B0503020204020204" pitchFamily="34" charset="-122"/>
                <a:ea typeface="微软雅黑" panose="020B0503020204020204" pitchFamily="34" charset="-122"/>
              </a:rPr>
              <a:t>引发的问题：</a:t>
            </a:r>
          </a:p>
          <a:p>
            <a:pPr marL="0" indent="0">
              <a:lnSpc>
                <a:spcPct val="100000"/>
              </a:lnSpc>
              <a:buNone/>
              <a:defRPr/>
            </a:pPr>
            <a:r>
              <a:rPr lang="zh-CN" altLang="en-US" dirty="0">
                <a:latin typeface="微软雅黑" panose="020B0503020204020204" pitchFamily="34" charset="-122"/>
                <a:ea typeface="微软雅黑" panose="020B0503020204020204" pitchFamily="34" charset="-122"/>
              </a:rPr>
              <a:t>法律法规、伦理道德、医患纠纷（患者风险、医务人员风险）</a:t>
            </a:r>
            <a:endParaRPr lang="en-US" altLang="zh-CN" dirty="0">
              <a:latin typeface="微软雅黑" panose="020B0503020204020204" pitchFamily="34" charset="-122"/>
              <a:ea typeface="微软雅黑" panose="020B0503020204020204" pitchFamily="34" charset="-122"/>
            </a:endParaRPr>
          </a:p>
          <a:p>
            <a:pPr>
              <a:buFont typeface="Wingdings" panose="05000000000000000000" pitchFamily="2" charset="2"/>
              <a:buChar char="Ø"/>
              <a:defRPr/>
            </a:pPr>
            <a:r>
              <a:rPr lang="zh-CN" altLang="en-US" sz="2400" dirty="0">
                <a:latin typeface="微软雅黑" panose="020B0503020204020204" pitchFamily="34" charset="-122"/>
                <a:ea typeface="微软雅黑" panose="020B0503020204020204" pitchFamily="34" charset="-122"/>
              </a:rPr>
              <a:t>对策：</a:t>
            </a:r>
          </a:p>
          <a:p>
            <a:pPr lvl="1">
              <a:buFont typeface="Wingdings" panose="05000000000000000000" pitchFamily="2" charset="2"/>
              <a:buChar char="Ø"/>
              <a:defRP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法律法规与超药品说明书用药的合法性</a:t>
            </a:r>
          </a:p>
          <a:p>
            <a:pPr lvl="2">
              <a:defRPr/>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美国</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FDA</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cs typeface="微软雅黑" panose="020B0503020204020204" pitchFamily="34" charset="-122"/>
              </a:rPr>
              <a:t>ASHP</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循证医学证据、专家共识、诊疗指南</a:t>
            </a:r>
            <a:r>
              <a:rPr lang="en-US" altLang="zh-CN" sz="20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规范</a:t>
            </a:r>
          </a:p>
          <a:p>
            <a:pPr lvl="1">
              <a:buFont typeface="Wingdings" panose="05000000000000000000" pitchFamily="2" charset="2"/>
              <a:buChar char="Ø"/>
              <a:defRPr/>
            </a:pPr>
            <a:r>
              <a:rPr lang="zh-CN" altLang="en-US" sz="2000" dirty="0">
                <a:latin typeface="微软雅黑" panose="020B0503020204020204" pitchFamily="34" charset="-122"/>
                <a:ea typeface="微软雅黑" panose="020B0503020204020204" pitchFamily="34" charset="-122"/>
              </a:rPr>
              <a:t>用药安全、伦理道德和知情同意</a:t>
            </a:r>
          </a:p>
          <a:p>
            <a:pPr lvl="2">
              <a:defRPr/>
            </a:pPr>
            <a:r>
              <a:rPr lang="zh-CN" altLang="en-US" sz="2000" dirty="0">
                <a:latin typeface="微软雅黑" panose="020B0503020204020204" pitchFamily="34" charset="-122"/>
                <a:ea typeface="微软雅黑" panose="020B0503020204020204" pitchFamily="34" charset="-122"/>
              </a:rPr>
              <a:t>风险告知：治疗选择的目的、预期的结果、可能发生的风险</a:t>
            </a:r>
          </a:p>
          <a:p>
            <a:pPr lvl="2">
              <a:defRPr/>
            </a:pPr>
            <a:r>
              <a:rPr lang="zh-CN" altLang="en-US" sz="2000" dirty="0">
                <a:latin typeface="微软雅黑" panose="020B0503020204020204" pitchFamily="34" charset="-122"/>
                <a:ea typeface="微软雅黑" panose="020B0503020204020204" pitchFamily="34" charset="-122"/>
              </a:rPr>
              <a:t>签署知情同意：</a:t>
            </a:r>
          </a:p>
          <a:p>
            <a:pPr lvl="2">
              <a:defRPr/>
            </a:pPr>
            <a:r>
              <a:rPr lang="zh-CN" altLang="en-US" sz="2000" dirty="0">
                <a:latin typeface="微软雅黑" panose="020B0503020204020204" pitchFamily="34" charset="-122"/>
                <a:ea typeface="微软雅黑" panose="020B0503020204020204" pitchFamily="34" charset="-122"/>
              </a:rPr>
              <a:t>应急预案：</a:t>
            </a:r>
          </a:p>
          <a:p>
            <a:pPr lvl="1">
              <a:buFont typeface="Wingdings" panose="05000000000000000000" pitchFamily="2" charset="2"/>
              <a:buChar char="Ø"/>
              <a:defRPr/>
            </a:pPr>
            <a:r>
              <a:rPr lang="zh-CN" altLang="en-US" sz="2000" dirty="0">
                <a:latin typeface="微软雅黑" panose="020B0503020204020204" pitchFamily="34" charset="-122"/>
                <a:ea typeface="微软雅黑" panose="020B0503020204020204" pitchFamily="34" charset="-122"/>
              </a:rPr>
              <a:t>经济利益驱动的处方行为与药品使用监管：</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赫尔辛基宣言</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a:p>
            <a:pPr marL="0" indent="0">
              <a:lnSpc>
                <a:spcPct val="100000"/>
              </a:lnSpc>
              <a:buNone/>
              <a:defRPr/>
            </a:pPr>
            <a:endParaRPr lang="zh-CN" altLang="en-US"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68714" y="1350638"/>
            <a:ext cx="2468007" cy="4807434"/>
            <a:chOff x="468714" y="1350638"/>
            <a:chExt cx="2468007" cy="4807434"/>
          </a:xfrm>
        </p:grpSpPr>
        <p:sp>
          <p:nvSpPr>
            <p:cNvPr id="16" name="圆角矩形 4"/>
            <p:cNvSpPr/>
            <p:nvPr/>
          </p:nvSpPr>
          <p:spPr>
            <a:xfrm>
              <a:off x="1111128" y="1350638"/>
              <a:ext cx="1415654" cy="719138"/>
            </a:xfrm>
            <a:prstGeom prst="round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zh-CN" altLang="en-US" sz="2000" b="1" dirty="0">
                  <a:solidFill>
                    <a:schemeClr val="dk1"/>
                  </a:solidFill>
                  <a:latin typeface="+mn-ea"/>
                </a:rPr>
                <a:t>超说明书使用</a:t>
              </a:r>
            </a:p>
          </p:txBody>
        </p:sp>
        <p:pic>
          <p:nvPicPr>
            <p:cNvPr id="17" name="图片 16"/>
            <p:cNvPicPr>
              <a:picLocks noChangeAspect="1"/>
            </p:cNvPicPr>
            <p:nvPr/>
          </p:nvPicPr>
          <p:blipFill rotWithShape="1">
            <a:blip r:embed="rId4" cstate="print">
              <a:extLst>
                <a:ext uri="{28A0092B-C50C-407E-A947-70E740481C1C}">
                  <a14:useLocalDpi xmlns:a14="http://schemas.microsoft.com/office/drawing/2010/main" xmlns="" val="0"/>
                </a:ext>
              </a:extLst>
            </a:blip>
            <a:srcRect b="20673"/>
            <a:stretch>
              <a:fillRect/>
            </a:stretch>
          </p:blipFill>
          <p:spPr>
            <a:xfrm>
              <a:off x="468714" y="4409955"/>
              <a:ext cx="2207373" cy="1748117"/>
            </a:xfrm>
            <a:prstGeom prst="rect">
              <a:avLst/>
            </a:prstGeom>
            <a:ln>
              <a:noFill/>
            </a:ln>
            <a:effectLst>
              <a:outerShdw blurRad="292100" dist="139700" dir="2700000" algn="tl" rotWithShape="0">
                <a:srgbClr val="333333">
                  <a:alpha val="65000"/>
                </a:srgbClr>
              </a:outerShdw>
            </a:effectLst>
          </p:spPr>
        </p:pic>
        <p:pic>
          <p:nvPicPr>
            <p:cNvPr id="18" name="Picture 6"/>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760081" y="2839339"/>
              <a:ext cx="1176640" cy="1948886"/>
            </a:xfrm>
            <a:prstGeom prst="rect">
              <a:avLst/>
            </a:prstGeom>
            <a:ln>
              <a:noFill/>
            </a:ln>
            <a:effectLst>
              <a:softEdge rad="112500"/>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图片 19"/>
            <p:cNvPicPr>
              <a:picLocks noChangeAspect="1"/>
            </p:cNvPicPr>
            <p:nvPr/>
          </p:nvPicPr>
          <p:blipFill rotWithShape="1">
            <a:blip r:embed="rId6" cstate="print">
              <a:extLst>
                <a:ext uri="{28A0092B-C50C-407E-A947-70E740481C1C}">
                  <a14:useLocalDpi xmlns:a14="http://schemas.microsoft.com/office/drawing/2010/main" xmlns="" val="0"/>
                </a:ext>
              </a:extLst>
            </a:blip>
            <a:srcRect l="14729" t="10258" r="16388"/>
            <a:stretch>
              <a:fillRect/>
            </a:stretch>
          </p:blipFill>
          <p:spPr>
            <a:xfrm>
              <a:off x="527521" y="2401651"/>
              <a:ext cx="1232561" cy="1267705"/>
            </a:xfrm>
            <a:prstGeom prst="rect">
              <a:avLst/>
            </a:prstGeom>
          </p:spPr>
        </p:pic>
      </p:grpSp>
      <p:grpSp>
        <p:nvGrpSpPr>
          <p:cNvPr id="25" name="组合 11"/>
          <p:cNvGrpSpPr/>
          <p:nvPr/>
        </p:nvGrpSpPr>
        <p:grpSpPr bwMode="auto">
          <a:xfrm>
            <a:off x="7448309" y="0"/>
            <a:ext cx="1481409" cy="1610251"/>
            <a:chOff x="3048010" y="3247401"/>
            <a:chExt cx="2626819" cy="2805250"/>
          </a:xfrm>
        </p:grpSpPr>
        <p:pic>
          <p:nvPicPr>
            <p:cNvPr id="27" name="图片 21"/>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048010" y="3247401"/>
              <a:ext cx="2564618" cy="2805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 name="文本框 22"/>
            <p:cNvSpPr txBox="1">
              <a:spLocks noChangeArrowheads="1"/>
            </p:cNvSpPr>
            <p:nvPr/>
          </p:nvSpPr>
          <p:spPr bwMode="auto">
            <a:xfrm>
              <a:off x="3597132" y="4496136"/>
              <a:ext cx="2077697" cy="5531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spcBef>
                  <a:spcPct val="0"/>
                </a:spcBef>
                <a:buFontTx/>
                <a:buNone/>
              </a:pPr>
              <a:r>
                <a:rPr lang="zh-CN" altLang="en-US" sz="1400" dirty="0">
                  <a:solidFill>
                    <a:srgbClr val="FF0000"/>
                  </a:solidFill>
                  <a:latin typeface="微软雅黑" panose="020B0503020204020204" pitchFamily="34" charset="-122"/>
                  <a:ea typeface="微软雅黑" panose="020B0503020204020204" pitchFamily="34" charset="-122"/>
                </a:rPr>
                <a:t>辅助生殖技术</a:t>
              </a:r>
            </a:p>
          </p:txBody>
        </p:sp>
      </p:gr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2" cstate="print"/>
          <a:srcRect/>
          <a:stretch>
            <a:fillRect/>
          </a:stretch>
        </p:blipFill>
        <p:spPr bwMode="auto">
          <a:xfrm>
            <a:off x="8036599" y="173511"/>
            <a:ext cx="1107401" cy="945305"/>
          </a:xfrm>
          <a:prstGeom prst="rect">
            <a:avLst/>
          </a:prstGeom>
          <a:noFill/>
          <a:ln w="9525">
            <a:noFill/>
            <a:miter lim="800000"/>
            <a:headEnd/>
            <a:tailEnd/>
          </a:ln>
        </p:spPr>
      </p:pic>
      <p:sp>
        <p:nvSpPr>
          <p:cNvPr id="23" name="文本框 7"/>
          <p:cNvSpPr txBox="1"/>
          <p:nvPr/>
        </p:nvSpPr>
        <p:spPr>
          <a:xfrm>
            <a:off x="1261886" y="47176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4" name="文本框 7"/>
          <p:cNvSpPr txBox="1"/>
          <p:nvPr/>
        </p:nvSpPr>
        <p:spPr>
          <a:xfrm>
            <a:off x="1376186" y="48700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34" name="文本占位符 1"/>
          <p:cNvSpPr txBox="1">
            <a:spLocks noGrp="1"/>
          </p:cNvSpPr>
          <p:nvPr>
            <p:ph type="title"/>
          </p:nvPr>
        </p:nvSpPr>
        <p:spPr>
          <a:xfrm>
            <a:off x="785786" y="0"/>
            <a:ext cx="7758138" cy="92869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800" b="1" kern="1200" cap="all" baseline="0">
                <a:solidFill>
                  <a:schemeClr val="tx1">
                    <a:lumMod val="75000"/>
                    <a:lumOff val="25000"/>
                  </a:schemeClr>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None/>
            </a:pPr>
            <a:r>
              <a:rPr lang="zh-CN" altLang="en-US" dirty="0"/>
              <a:t>处方常见问题处理难点</a:t>
            </a:r>
          </a:p>
        </p:txBody>
      </p:sp>
      <p:grpSp>
        <p:nvGrpSpPr>
          <p:cNvPr id="9" name="组合 8"/>
          <p:cNvGrpSpPr/>
          <p:nvPr/>
        </p:nvGrpSpPr>
        <p:grpSpPr>
          <a:xfrm>
            <a:off x="2071670" y="4000504"/>
            <a:ext cx="1973744" cy="2094876"/>
            <a:chOff x="2555617" y="3853529"/>
            <a:chExt cx="1973744" cy="2094876"/>
          </a:xfrm>
        </p:grpSpPr>
        <p:pic>
          <p:nvPicPr>
            <p:cNvPr id="11" name="Picture 2" descr="G:\超说明书用药\新文档 1_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a:xfrm rot="20554757">
              <a:off x="2555617" y="4059745"/>
              <a:ext cx="944312" cy="1717508"/>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3" descr="G:\超说明书用药\新文档 17_1.jpg"/>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21240000">
              <a:off x="2751643" y="3889123"/>
              <a:ext cx="999023" cy="1747689"/>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4"/>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300000">
              <a:off x="3151321" y="3853529"/>
              <a:ext cx="1099450" cy="1787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图片 5"/>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1283555">
              <a:off x="3458392" y="4084441"/>
              <a:ext cx="1070969" cy="18639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pic>
        <p:nvPicPr>
          <p:cNvPr id="15" name="图片 14"/>
          <p:cNvPicPr>
            <a:picLocks noChangeAspect="1"/>
          </p:cNvPicPr>
          <p:nvPr/>
        </p:nvPicPr>
        <p:blipFill rotWithShape="1">
          <a:blip r:embed="rId7" cstate="print">
            <a:extLst>
              <a:ext uri="{28A0092B-C50C-407E-A947-70E740481C1C}">
                <a14:useLocalDpi xmlns:a14="http://schemas.microsoft.com/office/drawing/2010/main" xmlns="" val="0"/>
              </a:ext>
            </a:extLst>
          </a:blip>
          <a:srcRect l="28846"/>
          <a:stretch>
            <a:fillRect/>
          </a:stretch>
        </p:blipFill>
        <p:spPr>
          <a:xfrm>
            <a:off x="437023" y="4279320"/>
            <a:ext cx="1507103" cy="2118092"/>
          </a:xfrm>
          <a:prstGeom prst="rect">
            <a:avLst/>
          </a:prstGeom>
          <a:ln>
            <a:noFill/>
          </a:ln>
          <a:effectLst>
            <a:softEdge rad="112500"/>
          </a:effectLst>
        </p:spPr>
      </p:pic>
      <p:pic>
        <p:nvPicPr>
          <p:cNvPr id="16" name="Picture 2"/>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6357950" y="4214818"/>
            <a:ext cx="2524034" cy="24370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图片 2"/>
          <p:cNvPicPr>
            <a:picLocks noChangeAspect="1"/>
          </p:cNvPicPr>
          <p:nvPr/>
        </p:nvPicPr>
        <p:blipFill>
          <a:blip r:embed="rId9"/>
          <a:stretch>
            <a:fillRect/>
          </a:stretch>
        </p:blipFill>
        <p:spPr>
          <a:xfrm>
            <a:off x="683895" y="852805"/>
            <a:ext cx="8221345" cy="3103245"/>
          </a:xfrm>
          <a:prstGeom prst="rect">
            <a:avLst/>
          </a:prstGeom>
        </p:spPr>
      </p:pic>
    </p:spTree>
  </p:cSld>
  <p:clrMapOvr>
    <a:masterClrMapping/>
  </p:clrMapOvr>
  <p:transition spd="slow">
    <p:pull/>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2800" b="1" noProof="1" smtClean="0">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妊娠期患者用药面临的问题与挑战</a:t>
            </a:r>
            <a:endParaRPr lang="zh-CN" altLang="en-US" sz="2800" b="1" dirty="0">
              <a:latin typeface="微软雅黑" panose="020B0503020204020204" pitchFamily="34" charset="-122"/>
              <a:ea typeface="微软雅黑" panose="020B0503020204020204" pitchFamily="34" charset="-122"/>
            </a:endParaRPr>
          </a:p>
        </p:txBody>
      </p:sp>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2" cstate="print"/>
          <a:srcRect/>
          <a:stretch>
            <a:fillRect/>
          </a:stretch>
        </p:blipFill>
        <p:spPr bwMode="auto">
          <a:xfrm>
            <a:off x="8036599" y="173511"/>
            <a:ext cx="1107401" cy="945305"/>
          </a:xfrm>
          <a:prstGeom prst="rect">
            <a:avLst/>
          </a:prstGeom>
          <a:noFill/>
          <a:ln w="9525">
            <a:noFill/>
            <a:miter lim="800000"/>
            <a:headEnd/>
            <a:tailEnd/>
          </a:ln>
        </p:spPr>
      </p:pic>
      <p:sp>
        <p:nvSpPr>
          <p:cNvPr id="7" name="任意多边形 6"/>
          <p:cNvSpPr>
            <a:spLocks noChangeArrowheads="1"/>
          </p:cNvSpPr>
          <p:nvPr/>
        </p:nvSpPr>
        <p:spPr bwMode="auto">
          <a:xfrm>
            <a:off x="827089" y="1731963"/>
            <a:ext cx="3070225" cy="1531937"/>
          </a:xfrm>
          <a:custGeom>
            <a:avLst/>
            <a:gdLst>
              <a:gd name="T0" fmla="*/ 0 w 2235563"/>
              <a:gd name="T1" fmla="*/ 144814 h 1448138"/>
              <a:gd name="T2" fmla="*/ 144814 w 2235563"/>
              <a:gd name="T3" fmla="*/ 0 h 1448138"/>
              <a:gd name="T4" fmla="*/ 2090749 w 2235563"/>
              <a:gd name="T5" fmla="*/ 0 h 1448138"/>
              <a:gd name="T6" fmla="*/ 2235563 w 2235563"/>
              <a:gd name="T7" fmla="*/ 144814 h 1448138"/>
              <a:gd name="T8" fmla="*/ 2235563 w 2235563"/>
              <a:gd name="T9" fmla="*/ 1303324 h 1448138"/>
              <a:gd name="T10" fmla="*/ 2090749 w 2235563"/>
              <a:gd name="T11" fmla="*/ 1448138 h 1448138"/>
              <a:gd name="T12" fmla="*/ 144814 w 2235563"/>
              <a:gd name="T13" fmla="*/ 1448138 h 1448138"/>
              <a:gd name="T14" fmla="*/ 0 w 2235563"/>
              <a:gd name="T15" fmla="*/ 1303324 h 1448138"/>
              <a:gd name="T16" fmla="*/ 0 w 2235563"/>
              <a:gd name="T17" fmla="*/ 144814 h 1448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35563"/>
              <a:gd name="T28" fmla="*/ 0 h 1448138"/>
              <a:gd name="T29" fmla="*/ 2235563 w 2235563"/>
              <a:gd name="T30" fmla="*/ 1448138 h 14481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35563" h="1448138">
                <a:moveTo>
                  <a:pt x="0" y="144814"/>
                </a:moveTo>
                <a:cubicBezTo>
                  <a:pt x="0" y="64835"/>
                  <a:pt x="64835" y="0"/>
                  <a:pt x="144814" y="0"/>
                </a:cubicBezTo>
                <a:lnTo>
                  <a:pt x="2090749" y="0"/>
                </a:lnTo>
                <a:cubicBezTo>
                  <a:pt x="2170728" y="0"/>
                  <a:pt x="2235563" y="64835"/>
                  <a:pt x="2235563" y="144814"/>
                </a:cubicBezTo>
                <a:lnTo>
                  <a:pt x="2235563" y="1303324"/>
                </a:lnTo>
                <a:cubicBezTo>
                  <a:pt x="2235563" y="1383303"/>
                  <a:pt x="2170728" y="1448138"/>
                  <a:pt x="2090749" y="1448138"/>
                </a:cubicBezTo>
                <a:lnTo>
                  <a:pt x="144814" y="1448138"/>
                </a:lnTo>
                <a:cubicBezTo>
                  <a:pt x="64835" y="1448138"/>
                  <a:pt x="0" y="1383303"/>
                  <a:pt x="0" y="1303324"/>
                </a:cubicBezTo>
                <a:lnTo>
                  <a:pt x="0" y="144814"/>
                </a:lnTo>
                <a:close/>
              </a:path>
            </a:pathLst>
          </a:custGeom>
          <a:noFill/>
          <a:ln w="38100">
            <a:solidFill>
              <a:srgbClr val="00B050"/>
            </a:solidFill>
            <a:bevel/>
          </a:ln>
        </p:spPr>
        <p:txBody>
          <a:bodyPr/>
          <a:lstStyle/>
          <a:p>
            <a:endParaRPr lang="zh-CN" altLang="en-US"/>
          </a:p>
        </p:txBody>
      </p:sp>
      <p:sp>
        <p:nvSpPr>
          <p:cNvPr id="9" name="矩形 27"/>
          <p:cNvSpPr>
            <a:spLocks noChangeArrowheads="1"/>
          </p:cNvSpPr>
          <p:nvPr/>
        </p:nvSpPr>
        <p:spPr bwMode="auto">
          <a:xfrm>
            <a:off x="952500" y="1816100"/>
            <a:ext cx="2655888" cy="368300"/>
          </a:xfrm>
          <a:prstGeom prst="rect">
            <a:avLst/>
          </a:prstGeom>
          <a:noFill/>
          <a:ln w="9525">
            <a:noFill/>
            <a:miter lim="800000"/>
          </a:ln>
        </p:spPr>
        <p:txBody>
          <a:bodyPr>
            <a:spAutoFit/>
          </a:bodyPr>
          <a:lstStyle/>
          <a:p>
            <a:r>
              <a:rPr lang="en-US" altLang="zh-CN" b="1" dirty="0">
                <a:solidFill>
                  <a:srgbClr val="2E3740"/>
                </a:solidFill>
                <a:latin typeface="华文隶书" panose="02010800040101010101" pitchFamily="2" charset="-122"/>
                <a:ea typeface="华文隶书" panose="02010800040101010101" pitchFamily="2" charset="-122"/>
                <a:sym typeface="宋体" panose="02010600030101010101" pitchFamily="2" charset="-122"/>
              </a:rPr>
              <a:t>A</a:t>
            </a:r>
            <a:r>
              <a:rPr lang="zh-CN" altLang="en-US" b="1" dirty="0">
                <a:solidFill>
                  <a:srgbClr val="2E3740"/>
                </a:solidFill>
                <a:latin typeface="华文隶书" panose="02010800040101010101" pitchFamily="2" charset="-122"/>
                <a:ea typeface="华文隶书" panose="02010800040101010101" pitchFamily="2" charset="-122"/>
                <a:sym typeface="宋体" panose="02010600030101010101" pitchFamily="2" charset="-122"/>
              </a:rPr>
              <a:t>、</a:t>
            </a:r>
            <a:r>
              <a:rPr lang="zh-CN" altLang="en-US" b="1" dirty="0">
                <a:solidFill>
                  <a:srgbClr val="2E3740"/>
                </a:solidFill>
                <a:latin typeface="华文隶书" panose="02010800040101010101" pitchFamily="2" charset="-122"/>
                <a:ea typeface="华文隶书" panose="02010800040101010101" pitchFamily="2" charset="-122"/>
                <a:sym typeface="Calibri" panose="020F0502020204030204" pitchFamily="34" charset="0"/>
                <a:hlinkClick r:id="rId3" action="ppaction://hlinksldjump"/>
              </a:rPr>
              <a:t>高龄及高危孕产妇</a:t>
            </a:r>
            <a:endParaRPr lang="zh-CN" altLang="en-US" b="1" dirty="0">
              <a:solidFill>
                <a:srgbClr val="2E3740"/>
              </a:solidFill>
              <a:latin typeface="华文隶书" panose="02010800040101010101" pitchFamily="2" charset="-122"/>
              <a:ea typeface="华文隶书" panose="02010800040101010101" pitchFamily="2" charset="-122"/>
              <a:sym typeface="Calibri" panose="020F0502020204030204" pitchFamily="34" charset="0"/>
            </a:endParaRPr>
          </a:p>
        </p:txBody>
      </p:sp>
      <p:sp>
        <p:nvSpPr>
          <p:cNvPr id="11" name="TextBox 10"/>
          <p:cNvSpPr txBox="1">
            <a:spLocks noChangeArrowheads="1"/>
          </p:cNvSpPr>
          <p:nvPr/>
        </p:nvSpPr>
        <p:spPr bwMode="auto">
          <a:xfrm>
            <a:off x="996951" y="2184400"/>
            <a:ext cx="2520950" cy="1546268"/>
          </a:xfrm>
          <a:prstGeom prst="rect">
            <a:avLst/>
          </a:prstGeom>
          <a:noFill/>
          <a:ln w="9525">
            <a:noFill/>
            <a:miter lim="800000"/>
          </a:ln>
        </p:spPr>
        <p:txBody>
          <a:bodyPr lIns="80468" tIns="40233" rIns="80468" bIns="40233">
            <a:spAutoFit/>
          </a:bodyPr>
          <a:lstStyle/>
          <a:p>
            <a:pPr marL="342900" indent="-342900" eaLnBrk="0" hangingPunct="0">
              <a:spcBef>
                <a:spcPct val="20000"/>
              </a:spcBef>
              <a:buFont typeface="Arial" panose="020B0604020202020204" pitchFamily="34" charset="0"/>
              <a:buBlip>
                <a:blip r:embed="rId4"/>
              </a:buBlip>
            </a:pPr>
            <a:r>
              <a:rPr lang="zh-CN" altLang="en-US" sz="1400" dirty="0">
                <a:solidFill>
                  <a:srgbClr val="000066"/>
                </a:solidFill>
                <a:latin typeface="华文楷体" panose="02010600040101010101" pitchFamily="2" charset="-122"/>
                <a:ea typeface="华文楷体" panose="02010600040101010101" pitchFamily="2" charset="-122"/>
                <a:sym typeface="宋体" panose="02010600030101010101" pitchFamily="2" charset="-122"/>
              </a:rPr>
              <a:t>二胎放开 </a:t>
            </a:r>
            <a:r>
              <a:rPr lang="en-US" altLang="zh-CN" sz="1400" dirty="0">
                <a:solidFill>
                  <a:srgbClr val="000066"/>
                </a:solidFill>
                <a:latin typeface="华文楷体" panose="02010600040101010101" pitchFamily="2" charset="-122"/>
                <a:ea typeface="华文楷体" panose="02010600040101010101" pitchFamily="2" charset="-122"/>
                <a:sym typeface="宋体" panose="02010600030101010101" pitchFamily="2" charset="-122"/>
              </a:rPr>
              <a:t>1700</a:t>
            </a:r>
            <a:r>
              <a:rPr lang="zh-CN" altLang="en-US" sz="1400" dirty="0">
                <a:solidFill>
                  <a:srgbClr val="000066"/>
                </a:solidFill>
                <a:latin typeface="华文楷体" panose="02010600040101010101" pitchFamily="2" charset="-122"/>
                <a:ea typeface="华文楷体" panose="02010600040101010101" pitchFamily="2" charset="-122"/>
                <a:sym typeface="宋体" panose="02010600030101010101" pitchFamily="2" charset="-122"/>
              </a:rPr>
              <a:t>万</a:t>
            </a:r>
            <a:r>
              <a:rPr lang="en-US" altLang="zh-CN" sz="1400" dirty="0">
                <a:solidFill>
                  <a:srgbClr val="000066"/>
                </a:solidFill>
                <a:latin typeface="华文楷体" panose="02010600040101010101" pitchFamily="2" charset="-122"/>
                <a:ea typeface="华文楷体" panose="02010600040101010101" pitchFamily="2" charset="-122"/>
                <a:sym typeface="宋体" panose="02010600030101010101" pitchFamily="2" charset="-122"/>
              </a:rPr>
              <a:t>/</a:t>
            </a:r>
            <a:r>
              <a:rPr lang="zh-CN" altLang="en-US" sz="1400" dirty="0" smtClean="0">
                <a:solidFill>
                  <a:srgbClr val="000066"/>
                </a:solidFill>
                <a:latin typeface="华文楷体" panose="02010600040101010101" pitchFamily="2" charset="-122"/>
                <a:ea typeface="华文楷体" panose="02010600040101010101" pitchFamily="2" charset="-122"/>
                <a:sym typeface="宋体" panose="02010600030101010101" pitchFamily="2" charset="-122"/>
              </a:rPr>
              <a:t>年    三胎也已放开</a:t>
            </a:r>
            <a:endParaRPr lang="en-US" altLang="zh-CN" sz="1400" dirty="0">
              <a:solidFill>
                <a:srgbClr val="000066"/>
              </a:solidFill>
              <a:latin typeface="华文楷体" panose="02010600040101010101" pitchFamily="2" charset="-122"/>
              <a:ea typeface="华文楷体" panose="02010600040101010101" pitchFamily="2" charset="-122"/>
            </a:endParaRPr>
          </a:p>
          <a:p>
            <a:pPr marL="342900" indent="-342900" eaLnBrk="0" hangingPunct="0">
              <a:spcBef>
                <a:spcPct val="20000"/>
              </a:spcBef>
              <a:buFont typeface="Arial" panose="020B0604020202020204" pitchFamily="34" charset="0"/>
              <a:buBlip>
                <a:blip r:embed="rId4"/>
              </a:buBlip>
            </a:pPr>
            <a:r>
              <a:rPr lang="zh-CN" altLang="zh-CN" sz="1400" dirty="0">
                <a:solidFill>
                  <a:srgbClr val="000066"/>
                </a:solidFill>
                <a:latin typeface="华文楷体" panose="02010600040101010101" pitchFamily="2" charset="-122"/>
                <a:ea typeface="华文楷体" panose="02010600040101010101" pitchFamily="2" charset="-122"/>
              </a:rPr>
              <a:t>北京市经产妇比例上升</a:t>
            </a:r>
          </a:p>
          <a:p>
            <a:pPr marL="342900" indent="-342900" eaLnBrk="0" hangingPunct="0">
              <a:spcBef>
                <a:spcPct val="20000"/>
              </a:spcBef>
              <a:buFont typeface="Arial" panose="020B0604020202020204" pitchFamily="34" charset="0"/>
              <a:buBlip>
                <a:blip r:embed="rId4"/>
              </a:buBlip>
            </a:pPr>
            <a:r>
              <a:rPr lang="zh-CN" altLang="zh-CN" sz="1400" dirty="0">
                <a:solidFill>
                  <a:srgbClr val="000066"/>
                </a:solidFill>
                <a:latin typeface="华文楷体" panose="02010600040101010101" pitchFamily="2" charset="-122"/>
                <a:ea typeface="华文楷体" panose="02010600040101010101" pitchFamily="2" charset="-122"/>
              </a:rPr>
              <a:t>并发症发生率高</a:t>
            </a:r>
          </a:p>
          <a:p>
            <a:pPr marL="342900" indent="-342900" eaLnBrk="0" hangingPunct="0">
              <a:spcBef>
                <a:spcPct val="20000"/>
              </a:spcBef>
              <a:buFont typeface="Arial" panose="020B0604020202020204" pitchFamily="34" charset="0"/>
              <a:buBlip>
                <a:blip r:embed="rId4"/>
              </a:buBlip>
            </a:pPr>
            <a:r>
              <a:rPr lang="zh-CN" altLang="zh-CN" sz="1400" dirty="0">
                <a:solidFill>
                  <a:srgbClr val="000066"/>
                </a:solidFill>
                <a:latin typeface="华文楷体" panose="02010600040101010101" pitchFamily="2" charset="-122"/>
                <a:ea typeface="华文楷体" panose="02010600040101010101" pitchFamily="2" charset="-122"/>
              </a:rPr>
              <a:t>孕产妇死亡率升高</a:t>
            </a:r>
          </a:p>
          <a:p>
            <a:pPr marL="342900" indent="-342900" eaLnBrk="0" hangingPunct="0">
              <a:spcBef>
                <a:spcPct val="20000"/>
              </a:spcBef>
              <a:buFont typeface="Arial" panose="020B0604020202020204" pitchFamily="34" charset="0"/>
              <a:buBlip>
                <a:blip r:embed="rId4"/>
              </a:buBlip>
            </a:pPr>
            <a:endParaRPr lang="en-US" altLang="zh-CN" sz="1400" dirty="0">
              <a:solidFill>
                <a:srgbClr val="000066"/>
              </a:solidFill>
              <a:latin typeface="华文楷体" panose="02010600040101010101" pitchFamily="2" charset="-122"/>
              <a:ea typeface="华文楷体" panose="02010600040101010101" pitchFamily="2" charset="-122"/>
            </a:endParaRPr>
          </a:p>
        </p:txBody>
      </p:sp>
      <p:sp>
        <p:nvSpPr>
          <p:cNvPr id="12" name="任意多边形 5"/>
          <p:cNvSpPr>
            <a:spLocks noChangeArrowheads="1"/>
          </p:cNvSpPr>
          <p:nvPr/>
        </p:nvSpPr>
        <p:spPr bwMode="auto">
          <a:xfrm>
            <a:off x="5072064" y="1731963"/>
            <a:ext cx="3435350" cy="1531937"/>
          </a:xfrm>
          <a:custGeom>
            <a:avLst/>
            <a:gdLst>
              <a:gd name="T0" fmla="*/ 0 w 2235563"/>
              <a:gd name="T1" fmla="*/ 144814 h 1448138"/>
              <a:gd name="T2" fmla="*/ 144814 w 2235563"/>
              <a:gd name="T3" fmla="*/ 0 h 1448138"/>
              <a:gd name="T4" fmla="*/ 2090749 w 2235563"/>
              <a:gd name="T5" fmla="*/ 0 h 1448138"/>
              <a:gd name="T6" fmla="*/ 2235563 w 2235563"/>
              <a:gd name="T7" fmla="*/ 144814 h 1448138"/>
              <a:gd name="T8" fmla="*/ 2235563 w 2235563"/>
              <a:gd name="T9" fmla="*/ 1303324 h 1448138"/>
              <a:gd name="T10" fmla="*/ 2090749 w 2235563"/>
              <a:gd name="T11" fmla="*/ 1448138 h 1448138"/>
              <a:gd name="T12" fmla="*/ 144814 w 2235563"/>
              <a:gd name="T13" fmla="*/ 1448138 h 1448138"/>
              <a:gd name="T14" fmla="*/ 0 w 2235563"/>
              <a:gd name="T15" fmla="*/ 1303324 h 1448138"/>
              <a:gd name="T16" fmla="*/ 0 w 2235563"/>
              <a:gd name="T17" fmla="*/ 144814 h 1448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35563"/>
              <a:gd name="T28" fmla="*/ 0 h 1448138"/>
              <a:gd name="T29" fmla="*/ 2235563 w 2235563"/>
              <a:gd name="T30" fmla="*/ 1448138 h 14481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35563" h="1448138">
                <a:moveTo>
                  <a:pt x="0" y="144814"/>
                </a:moveTo>
                <a:cubicBezTo>
                  <a:pt x="0" y="64835"/>
                  <a:pt x="64835" y="0"/>
                  <a:pt x="144814" y="0"/>
                </a:cubicBezTo>
                <a:lnTo>
                  <a:pt x="2090749" y="0"/>
                </a:lnTo>
                <a:cubicBezTo>
                  <a:pt x="2170728" y="0"/>
                  <a:pt x="2235563" y="64835"/>
                  <a:pt x="2235563" y="144814"/>
                </a:cubicBezTo>
                <a:lnTo>
                  <a:pt x="2235563" y="1303324"/>
                </a:lnTo>
                <a:cubicBezTo>
                  <a:pt x="2235563" y="1383303"/>
                  <a:pt x="2170728" y="1448138"/>
                  <a:pt x="2090749" y="1448138"/>
                </a:cubicBezTo>
                <a:lnTo>
                  <a:pt x="144814" y="1448138"/>
                </a:lnTo>
                <a:cubicBezTo>
                  <a:pt x="64835" y="1448138"/>
                  <a:pt x="0" y="1383303"/>
                  <a:pt x="0" y="1303324"/>
                </a:cubicBezTo>
                <a:lnTo>
                  <a:pt x="0" y="144814"/>
                </a:lnTo>
                <a:close/>
              </a:path>
            </a:pathLst>
          </a:custGeom>
          <a:noFill/>
          <a:ln w="38100">
            <a:solidFill>
              <a:srgbClr val="F66E08"/>
            </a:solidFill>
            <a:bevel/>
          </a:ln>
        </p:spPr>
        <p:txBody>
          <a:bodyPr/>
          <a:lstStyle/>
          <a:p>
            <a:endParaRPr lang="zh-CN" altLang="en-US"/>
          </a:p>
        </p:txBody>
      </p:sp>
      <p:sp>
        <p:nvSpPr>
          <p:cNvPr id="13" name="文本框 10"/>
          <p:cNvSpPr txBox="1"/>
          <p:nvPr/>
        </p:nvSpPr>
        <p:spPr>
          <a:xfrm>
            <a:off x="5268521" y="1785926"/>
            <a:ext cx="2984500" cy="368300"/>
          </a:xfrm>
          <a:prstGeom prst="rect">
            <a:avLst/>
          </a:prstGeom>
          <a:noFill/>
        </p:spPr>
        <p:txBody>
          <a:bodyPr>
            <a:spAutoFit/>
          </a:bodyPr>
          <a:lstStyle/>
          <a:p>
            <a:pPr fontAlgn="auto">
              <a:defRPr/>
            </a:pPr>
            <a:r>
              <a:rPr lang="en-US" altLang="zh-CN" b="1" noProof="1">
                <a:solidFill>
                  <a:srgbClr val="2E3740"/>
                </a:solidFill>
                <a:latin typeface="华文隶书" panose="02010800040101010101" pitchFamily="2" charset="-122"/>
                <a:ea typeface="华文隶书" panose="02010800040101010101" pitchFamily="2" charset="-122"/>
                <a:sym typeface="+mn-ea"/>
              </a:rPr>
              <a:t>B</a:t>
            </a:r>
            <a:r>
              <a:rPr lang="zh-CN" altLang="en-US" b="1" noProof="1">
                <a:solidFill>
                  <a:srgbClr val="2E3740"/>
                </a:solidFill>
                <a:latin typeface="华文隶书" panose="02010800040101010101" pitchFamily="2" charset="-122"/>
                <a:ea typeface="华文隶书" panose="02010800040101010101" pitchFamily="2" charset="-122"/>
                <a:sym typeface="+mn-ea"/>
              </a:rPr>
              <a:t>、现有监控机制落后</a:t>
            </a:r>
            <a:endParaRPr lang="zh-CN" altLang="en-US" sz="1575" b="1" kern="0" noProof="1">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14" name="TextBox 10"/>
          <p:cNvSpPr txBox="1">
            <a:spLocks noChangeArrowheads="1"/>
          </p:cNvSpPr>
          <p:nvPr/>
        </p:nvSpPr>
        <p:spPr bwMode="auto">
          <a:xfrm>
            <a:off x="5322099" y="2285992"/>
            <a:ext cx="2651125" cy="812800"/>
          </a:xfrm>
          <a:prstGeom prst="rect">
            <a:avLst/>
          </a:prstGeom>
          <a:noFill/>
          <a:ln w="9525">
            <a:noFill/>
            <a:miter lim="800000"/>
          </a:ln>
        </p:spPr>
        <p:txBody>
          <a:bodyPr lIns="80468" tIns="40233" rIns="80468" bIns="40233">
            <a:spAutoFit/>
          </a:bodyPr>
          <a:lstStyle/>
          <a:p>
            <a:pPr marL="342900" indent="-342900" eaLnBrk="0" hangingPunct="0">
              <a:spcBef>
                <a:spcPct val="20000"/>
              </a:spcBef>
              <a:buFont typeface="Arial" panose="020B0604020202020204" pitchFamily="34" charset="0"/>
              <a:buBlip>
                <a:blip r:embed="rId4"/>
              </a:buBlip>
            </a:pPr>
            <a:r>
              <a:rPr lang="zh-CN" altLang="zh-CN" sz="1400" dirty="0">
                <a:solidFill>
                  <a:srgbClr val="000066"/>
                </a:solidFill>
                <a:latin typeface="华文楷体" panose="02010600040101010101" pitchFamily="2" charset="-122"/>
                <a:ea typeface="华文楷体" panose="02010600040101010101" pitchFamily="2" charset="-122"/>
              </a:rPr>
              <a:t>美澳等国家已有相关系统</a:t>
            </a:r>
          </a:p>
          <a:p>
            <a:pPr marL="342900" indent="-342900" eaLnBrk="0" hangingPunct="0">
              <a:spcBef>
                <a:spcPct val="20000"/>
              </a:spcBef>
              <a:buFont typeface="Arial" panose="020B0604020202020204" pitchFamily="34" charset="0"/>
              <a:buBlip>
                <a:blip r:embed="rId4"/>
              </a:buBlip>
            </a:pPr>
            <a:r>
              <a:rPr lang="zh-CN" altLang="en-US" sz="1400" dirty="0">
                <a:solidFill>
                  <a:srgbClr val="000066"/>
                </a:solidFill>
                <a:latin typeface="华文楷体" panose="02010600040101010101" pitchFamily="2" charset="-122"/>
                <a:ea typeface="华文楷体" panose="02010600040101010101" pitchFamily="2" charset="-122"/>
                <a:sym typeface="宋体" panose="02010600030101010101" pitchFamily="2" charset="-122"/>
              </a:rPr>
              <a:t>事后点评、</a:t>
            </a:r>
            <a:r>
              <a:rPr lang="zh-CN" altLang="zh-CN" sz="1400" dirty="0">
                <a:solidFill>
                  <a:srgbClr val="000066"/>
                </a:solidFill>
                <a:latin typeface="华文楷体" panose="02010600040101010101" pitchFamily="2" charset="-122"/>
                <a:ea typeface="华文楷体" panose="02010600040101010101" pitchFamily="2" charset="-122"/>
              </a:rPr>
              <a:t>回顾性分析</a:t>
            </a:r>
          </a:p>
          <a:p>
            <a:pPr marL="342900" indent="-342900" eaLnBrk="0" hangingPunct="0">
              <a:spcBef>
                <a:spcPct val="20000"/>
              </a:spcBef>
              <a:buFont typeface="Arial" panose="020B0604020202020204" pitchFamily="34" charset="0"/>
              <a:buBlip>
                <a:blip r:embed="rId4"/>
              </a:buBlip>
            </a:pPr>
            <a:r>
              <a:rPr lang="zh-CN" altLang="zh-CN" sz="1400" dirty="0">
                <a:solidFill>
                  <a:srgbClr val="000066"/>
                </a:solidFill>
                <a:latin typeface="华文楷体" panose="02010600040101010101" pitchFamily="2" charset="-122"/>
                <a:ea typeface="华文楷体" panose="02010600040101010101" pitchFamily="2" charset="-122"/>
              </a:rPr>
              <a:t>早日建立我国用药分级体系</a:t>
            </a:r>
          </a:p>
        </p:txBody>
      </p:sp>
      <p:sp>
        <p:nvSpPr>
          <p:cNvPr id="15" name="任意多边形 4"/>
          <p:cNvSpPr>
            <a:spLocks noChangeArrowheads="1"/>
          </p:cNvSpPr>
          <p:nvPr/>
        </p:nvSpPr>
        <p:spPr bwMode="auto">
          <a:xfrm>
            <a:off x="827089" y="3836990"/>
            <a:ext cx="3070225" cy="1527175"/>
          </a:xfrm>
          <a:custGeom>
            <a:avLst/>
            <a:gdLst>
              <a:gd name="T0" fmla="*/ 0 w 2235563"/>
              <a:gd name="T1" fmla="*/ 144814 h 1448138"/>
              <a:gd name="T2" fmla="*/ 144814 w 2235563"/>
              <a:gd name="T3" fmla="*/ 0 h 1448138"/>
              <a:gd name="T4" fmla="*/ 2090749 w 2235563"/>
              <a:gd name="T5" fmla="*/ 0 h 1448138"/>
              <a:gd name="T6" fmla="*/ 2235563 w 2235563"/>
              <a:gd name="T7" fmla="*/ 144814 h 1448138"/>
              <a:gd name="T8" fmla="*/ 2235563 w 2235563"/>
              <a:gd name="T9" fmla="*/ 1303324 h 1448138"/>
              <a:gd name="T10" fmla="*/ 2090749 w 2235563"/>
              <a:gd name="T11" fmla="*/ 1448138 h 1448138"/>
              <a:gd name="T12" fmla="*/ 144814 w 2235563"/>
              <a:gd name="T13" fmla="*/ 1448138 h 1448138"/>
              <a:gd name="T14" fmla="*/ 0 w 2235563"/>
              <a:gd name="T15" fmla="*/ 1303324 h 1448138"/>
              <a:gd name="T16" fmla="*/ 0 w 2235563"/>
              <a:gd name="T17" fmla="*/ 144814 h 1448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35563"/>
              <a:gd name="T28" fmla="*/ 0 h 1448138"/>
              <a:gd name="T29" fmla="*/ 2235563 w 2235563"/>
              <a:gd name="T30" fmla="*/ 1448138 h 14481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35563" h="1448138">
                <a:moveTo>
                  <a:pt x="0" y="144814"/>
                </a:moveTo>
                <a:cubicBezTo>
                  <a:pt x="0" y="64835"/>
                  <a:pt x="64835" y="0"/>
                  <a:pt x="144814" y="0"/>
                </a:cubicBezTo>
                <a:lnTo>
                  <a:pt x="2090749" y="0"/>
                </a:lnTo>
                <a:cubicBezTo>
                  <a:pt x="2170728" y="0"/>
                  <a:pt x="2235563" y="64835"/>
                  <a:pt x="2235563" y="144814"/>
                </a:cubicBezTo>
                <a:lnTo>
                  <a:pt x="2235563" y="1303324"/>
                </a:lnTo>
                <a:cubicBezTo>
                  <a:pt x="2235563" y="1383303"/>
                  <a:pt x="2170728" y="1448138"/>
                  <a:pt x="2090749" y="1448138"/>
                </a:cubicBezTo>
                <a:lnTo>
                  <a:pt x="144814" y="1448138"/>
                </a:lnTo>
                <a:cubicBezTo>
                  <a:pt x="64835" y="1448138"/>
                  <a:pt x="0" y="1383303"/>
                  <a:pt x="0" y="1303324"/>
                </a:cubicBezTo>
                <a:lnTo>
                  <a:pt x="0" y="144814"/>
                </a:lnTo>
                <a:close/>
              </a:path>
            </a:pathLst>
          </a:custGeom>
          <a:noFill/>
          <a:ln w="38100">
            <a:solidFill>
              <a:srgbClr val="FFFF00"/>
            </a:solidFill>
            <a:bevel/>
          </a:ln>
        </p:spPr>
        <p:txBody>
          <a:bodyPr/>
          <a:lstStyle/>
          <a:p>
            <a:endParaRPr lang="zh-CN" altLang="en-US"/>
          </a:p>
        </p:txBody>
      </p:sp>
      <p:sp>
        <p:nvSpPr>
          <p:cNvPr id="16" name="矩形 28"/>
          <p:cNvSpPr>
            <a:spLocks noChangeArrowheads="1"/>
          </p:cNvSpPr>
          <p:nvPr/>
        </p:nvSpPr>
        <p:spPr bwMode="auto">
          <a:xfrm>
            <a:off x="952501" y="3890963"/>
            <a:ext cx="2219325" cy="508000"/>
          </a:xfrm>
          <a:prstGeom prst="rect">
            <a:avLst/>
          </a:prstGeom>
          <a:noFill/>
          <a:ln w="9525">
            <a:noFill/>
            <a:miter lim="800000"/>
          </a:ln>
        </p:spPr>
        <p:txBody>
          <a:bodyPr>
            <a:spAutoFit/>
          </a:bodyPr>
          <a:lstStyle/>
          <a:p>
            <a:pPr>
              <a:lnSpc>
                <a:spcPct val="150000"/>
              </a:lnSpc>
            </a:pPr>
            <a:r>
              <a:rPr lang="en-US" altLang="zh-CN" b="1" dirty="0">
                <a:solidFill>
                  <a:srgbClr val="2E3740"/>
                </a:solidFill>
                <a:latin typeface="华文隶书" panose="02010800040101010101" pitchFamily="2" charset="-122"/>
                <a:ea typeface="华文隶书" panose="02010800040101010101" pitchFamily="2" charset="-122"/>
                <a:sym typeface="宋体" panose="02010600030101010101" pitchFamily="2" charset="-122"/>
              </a:rPr>
              <a:t>D</a:t>
            </a:r>
            <a:r>
              <a:rPr lang="zh-CN" altLang="en-US" b="1" dirty="0">
                <a:solidFill>
                  <a:srgbClr val="2E3740"/>
                </a:solidFill>
                <a:latin typeface="华文隶书" panose="02010800040101010101" pitchFamily="2" charset="-122"/>
                <a:ea typeface="华文隶书" panose="02010800040101010101" pitchFamily="2" charset="-122"/>
                <a:sym typeface="宋体" panose="02010600030101010101" pitchFamily="2" charset="-122"/>
              </a:rPr>
              <a:t>、孕产妇用药问题</a:t>
            </a:r>
          </a:p>
        </p:txBody>
      </p:sp>
      <p:sp>
        <p:nvSpPr>
          <p:cNvPr id="17" name="TextBox 10"/>
          <p:cNvSpPr txBox="1">
            <a:spLocks noChangeArrowheads="1"/>
          </p:cNvSpPr>
          <p:nvPr/>
        </p:nvSpPr>
        <p:spPr bwMode="auto">
          <a:xfrm>
            <a:off x="996951" y="4375150"/>
            <a:ext cx="2728913" cy="812800"/>
          </a:xfrm>
          <a:prstGeom prst="rect">
            <a:avLst/>
          </a:prstGeom>
          <a:noFill/>
          <a:ln w="9525">
            <a:noFill/>
            <a:miter lim="800000"/>
          </a:ln>
        </p:spPr>
        <p:txBody>
          <a:bodyPr lIns="80468" tIns="40233" rIns="80468" bIns="40233">
            <a:spAutoFit/>
          </a:bodyPr>
          <a:lstStyle/>
          <a:p>
            <a:pPr marL="342900" indent="-342900" eaLnBrk="0" hangingPunct="0">
              <a:spcBef>
                <a:spcPct val="20000"/>
              </a:spcBef>
              <a:buFont typeface="Arial" panose="020B0604020202020204" pitchFamily="34" charset="0"/>
              <a:buBlip>
                <a:blip r:embed="rId4"/>
              </a:buBlip>
            </a:pPr>
            <a:r>
              <a:rPr lang="zh-CN" altLang="en-US" sz="1400" dirty="0">
                <a:solidFill>
                  <a:srgbClr val="000066"/>
                </a:solidFill>
                <a:latin typeface="华文楷体" panose="02010600040101010101" pitchFamily="2" charset="-122"/>
                <a:ea typeface="华文楷体" panose="02010600040101010101" pitchFamily="2" charset="-122"/>
              </a:rPr>
              <a:t>孕产妇</a:t>
            </a:r>
            <a:r>
              <a:rPr lang="en-US" altLang="zh-CN" sz="1400" dirty="0" err="1">
                <a:solidFill>
                  <a:srgbClr val="000066"/>
                </a:solidFill>
                <a:latin typeface="华文楷体" panose="02010600040101010101" pitchFamily="2" charset="-122"/>
                <a:ea typeface="华文楷体" panose="02010600040101010101" pitchFamily="2" charset="-122"/>
              </a:rPr>
              <a:t>用药信息缺乏</a:t>
            </a:r>
            <a:endParaRPr lang="en-US" altLang="zh-CN" sz="1400" dirty="0">
              <a:solidFill>
                <a:srgbClr val="000066"/>
              </a:solidFill>
              <a:latin typeface="华文楷体" panose="02010600040101010101" pitchFamily="2" charset="-122"/>
              <a:ea typeface="华文楷体" panose="02010600040101010101" pitchFamily="2" charset="-122"/>
            </a:endParaRPr>
          </a:p>
          <a:p>
            <a:pPr marL="342900" indent="-342900" eaLnBrk="0" hangingPunct="0">
              <a:spcBef>
                <a:spcPct val="20000"/>
              </a:spcBef>
              <a:buFont typeface="Arial" panose="020B0604020202020204" pitchFamily="34" charset="0"/>
              <a:buBlip>
                <a:blip r:embed="rId4"/>
              </a:buBlip>
            </a:pPr>
            <a:r>
              <a:rPr lang="zh-CN" altLang="en-US" sz="1400" dirty="0">
                <a:solidFill>
                  <a:srgbClr val="000066"/>
                </a:solidFill>
                <a:latin typeface="华文楷体" panose="02010600040101010101" pitchFamily="2" charset="-122"/>
                <a:ea typeface="华文楷体" panose="02010600040101010101" pitchFamily="2" charset="-122"/>
              </a:rPr>
              <a:t>孕产妇</a:t>
            </a:r>
            <a:r>
              <a:rPr lang="en-US" altLang="zh-CN" sz="1400" dirty="0" err="1">
                <a:solidFill>
                  <a:srgbClr val="000066"/>
                </a:solidFill>
                <a:latin typeface="华文楷体" panose="02010600040101010101" pitchFamily="2" charset="-122"/>
                <a:ea typeface="华文楷体" panose="02010600040101010101" pitchFamily="2" charset="-122"/>
                <a:sym typeface="宋体" panose="02010600030101010101" pitchFamily="2" charset="-122"/>
              </a:rPr>
              <a:t>用药的临床数据</a:t>
            </a:r>
            <a:r>
              <a:rPr lang="en-US" altLang="zh-CN" sz="1400" dirty="0" err="1">
                <a:solidFill>
                  <a:srgbClr val="000066"/>
                </a:solidFill>
                <a:latin typeface="华文楷体" panose="02010600040101010101" pitchFamily="2" charset="-122"/>
                <a:ea typeface="华文楷体" panose="02010600040101010101" pitchFamily="2" charset="-122"/>
              </a:rPr>
              <a:t>缺乏</a:t>
            </a:r>
            <a:endParaRPr lang="en-US" altLang="zh-CN" sz="1400" dirty="0">
              <a:solidFill>
                <a:srgbClr val="000066"/>
              </a:solidFill>
              <a:latin typeface="华文楷体" panose="02010600040101010101" pitchFamily="2" charset="-122"/>
              <a:ea typeface="华文楷体" panose="02010600040101010101" pitchFamily="2" charset="-122"/>
            </a:endParaRPr>
          </a:p>
          <a:p>
            <a:pPr marL="342900" indent="-342900" eaLnBrk="0" hangingPunct="0">
              <a:spcBef>
                <a:spcPct val="20000"/>
              </a:spcBef>
              <a:buFont typeface="Arial" panose="020B0604020202020204" pitchFamily="34" charset="0"/>
              <a:buBlip>
                <a:blip r:embed="rId4"/>
              </a:buBlip>
            </a:pPr>
            <a:r>
              <a:rPr lang="zh-CN" altLang="en-US" sz="1400" dirty="0">
                <a:solidFill>
                  <a:srgbClr val="000066"/>
                </a:solidFill>
                <a:latin typeface="华文楷体" panose="02010600040101010101" pitchFamily="2" charset="-122"/>
                <a:ea typeface="华文楷体" panose="02010600040101010101" pitchFamily="2" charset="-122"/>
              </a:rPr>
              <a:t>超说明用药普遍</a:t>
            </a:r>
          </a:p>
        </p:txBody>
      </p:sp>
      <p:sp>
        <p:nvSpPr>
          <p:cNvPr id="18" name="任意多边形 3"/>
          <p:cNvSpPr>
            <a:spLocks noChangeArrowheads="1"/>
          </p:cNvSpPr>
          <p:nvPr/>
        </p:nvSpPr>
        <p:spPr bwMode="auto">
          <a:xfrm>
            <a:off x="4976814" y="3840163"/>
            <a:ext cx="3529012" cy="1524000"/>
          </a:xfrm>
          <a:custGeom>
            <a:avLst/>
            <a:gdLst>
              <a:gd name="T0" fmla="*/ 0 w 2235563"/>
              <a:gd name="T1" fmla="*/ 144814 h 1448138"/>
              <a:gd name="T2" fmla="*/ 144814 w 2235563"/>
              <a:gd name="T3" fmla="*/ 0 h 1448138"/>
              <a:gd name="T4" fmla="*/ 2090749 w 2235563"/>
              <a:gd name="T5" fmla="*/ 0 h 1448138"/>
              <a:gd name="T6" fmla="*/ 2235563 w 2235563"/>
              <a:gd name="T7" fmla="*/ 144814 h 1448138"/>
              <a:gd name="T8" fmla="*/ 2235563 w 2235563"/>
              <a:gd name="T9" fmla="*/ 1303324 h 1448138"/>
              <a:gd name="T10" fmla="*/ 2090749 w 2235563"/>
              <a:gd name="T11" fmla="*/ 1448138 h 1448138"/>
              <a:gd name="T12" fmla="*/ 144814 w 2235563"/>
              <a:gd name="T13" fmla="*/ 1448138 h 1448138"/>
              <a:gd name="T14" fmla="*/ 0 w 2235563"/>
              <a:gd name="T15" fmla="*/ 1303324 h 1448138"/>
              <a:gd name="T16" fmla="*/ 0 w 2235563"/>
              <a:gd name="T17" fmla="*/ 144814 h 144813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35563"/>
              <a:gd name="T28" fmla="*/ 0 h 1448138"/>
              <a:gd name="T29" fmla="*/ 2235563 w 2235563"/>
              <a:gd name="T30" fmla="*/ 1448138 h 144813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35563" h="1448138">
                <a:moveTo>
                  <a:pt x="0" y="144814"/>
                </a:moveTo>
                <a:cubicBezTo>
                  <a:pt x="0" y="64835"/>
                  <a:pt x="64835" y="0"/>
                  <a:pt x="144814" y="0"/>
                </a:cubicBezTo>
                <a:lnTo>
                  <a:pt x="2090749" y="0"/>
                </a:lnTo>
                <a:cubicBezTo>
                  <a:pt x="2170728" y="0"/>
                  <a:pt x="2235563" y="64835"/>
                  <a:pt x="2235563" y="144814"/>
                </a:cubicBezTo>
                <a:lnTo>
                  <a:pt x="2235563" y="1303324"/>
                </a:lnTo>
                <a:cubicBezTo>
                  <a:pt x="2235563" y="1383303"/>
                  <a:pt x="2170728" y="1448138"/>
                  <a:pt x="2090749" y="1448138"/>
                </a:cubicBezTo>
                <a:lnTo>
                  <a:pt x="144814" y="1448138"/>
                </a:lnTo>
                <a:cubicBezTo>
                  <a:pt x="64835" y="1448138"/>
                  <a:pt x="0" y="1383303"/>
                  <a:pt x="0" y="1303324"/>
                </a:cubicBezTo>
                <a:lnTo>
                  <a:pt x="0" y="144814"/>
                </a:lnTo>
                <a:close/>
              </a:path>
            </a:pathLst>
          </a:custGeom>
          <a:noFill/>
          <a:ln w="38100">
            <a:solidFill>
              <a:schemeClr val="accent2"/>
            </a:solidFill>
            <a:bevel/>
          </a:ln>
        </p:spPr>
        <p:txBody>
          <a:bodyPr/>
          <a:lstStyle/>
          <a:p>
            <a:endParaRPr lang="zh-CN" altLang="en-US"/>
          </a:p>
        </p:txBody>
      </p:sp>
      <p:sp>
        <p:nvSpPr>
          <p:cNvPr id="19" name="矩形 26"/>
          <p:cNvSpPr>
            <a:spLocks noChangeArrowheads="1"/>
          </p:cNvSpPr>
          <p:nvPr/>
        </p:nvSpPr>
        <p:spPr bwMode="auto">
          <a:xfrm>
            <a:off x="5322099" y="3857628"/>
            <a:ext cx="2211388" cy="450850"/>
          </a:xfrm>
          <a:prstGeom prst="rect">
            <a:avLst/>
          </a:prstGeom>
          <a:noFill/>
          <a:ln w="9525">
            <a:noFill/>
            <a:miter lim="800000"/>
          </a:ln>
        </p:spPr>
        <p:txBody>
          <a:bodyPr>
            <a:spAutoFit/>
          </a:bodyPr>
          <a:lstStyle/>
          <a:p>
            <a:pPr indent="-285750">
              <a:lnSpc>
                <a:spcPct val="130000"/>
              </a:lnSpc>
              <a:spcBef>
                <a:spcPts val="1000"/>
              </a:spcBef>
            </a:pPr>
            <a:r>
              <a:rPr lang="en-US" altLang="zh-CN" b="1" dirty="0">
                <a:solidFill>
                  <a:srgbClr val="2E3740"/>
                </a:solidFill>
                <a:latin typeface="华文隶书" panose="02010800040101010101" pitchFamily="2" charset="-122"/>
                <a:ea typeface="华文隶书" panose="02010800040101010101" pitchFamily="2" charset="-122"/>
                <a:sym typeface="宋体" panose="02010600030101010101" pitchFamily="2" charset="-122"/>
              </a:rPr>
              <a:t>C、</a:t>
            </a:r>
            <a:r>
              <a:rPr lang="zh-CN" altLang="en-US" b="1" dirty="0">
                <a:solidFill>
                  <a:srgbClr val="2E3740"/>
                </a:solidFill>
                <a:latin typeface="华文隶书" panose="02010800040101010101" pitchFamily="2" charset="-122"/>
                <a:ea typeface="华文隶书" panose="02010800040101010101" pitchFamily="2" charset="-122"/>
                <a:sym typeface="宋体" panose="02010600030101010101" pitchFamily="2" charset="-122"/>
              </a:rPr>
              <a:t>不合理处方普遍</a:t>
            </a:r>
          </a:p>
        </p:txBody>
      </p:sp>
      <p:sp>
        <p:nvSpPr>
          <p:cNvPr id="20" name="内容占位符 5"/>
          <p:cNvSpPr>
            <a:spLocks noChangeArrowheads="1"/>
          </p:cNvSpPr>
          <p:nvPr/>
        </p:nvSpPr>
        <p:spPr bwMode="auto">
          <a:xfrm>
            <a:off x="5429257" y="4286257"/>
            <a:ext cx="2063750" cy="1044575"/>
          </a:xfrm>
          <a:prstGeom prst="rect">
            <a:avLst/>
          </a:prstGeom>
          <a:noFill/>
          <a:ln w="9525">
            <a:noFill/>
            <a:miter lim="800000"/>
          </a:ln>
        </p:spPr>
        <p:txBody>
          <a:bodyPr/>
          <a:lstStyle/>
          <a:p>
            <a:pPr marL="342900" indent="-342900" eaLnBrk="0" hangingPunct="0">
              <a:spcBef>
                <a:spcPct val="20000"/>
              </a:spcBef>
              <a:buFont typeface="Arial" panose="020B0604020202020204" pitchFamily="34" charset="0"/>
              <a:buBlip>
                <a:blip r:embed="rId4"/>
              </a:buBlip>
            </a:pPr>
            <a:r>
              <a:rPr lang="en-US" altLang="zh-CN" sz="1400" dirty="0" err="1">
                <a:solidFill>
                  <a:srgbClr val="000066"/>
                </a:solidFill>
                <a:latin typeface="华文楷体" panose="02010600040101010101" pitchFamily="2" charset="-122"/>
                <a:ea typeface="华文楷体" panose="02010600040101010101" pitchFamily="2" charset="-122"/>
              </a:rPr>
              <a:t>不合理用药</a:t>
            </a:r>
            <a:endParaRPr lang="en-US" altLang="zh-CN" sz="1400" dirty="0">
              <a:solidFill>
                <a:srgbClr val="000066"/>
              </a:solidFill>
              <a:latin typeface="华文楷体" panose="02010600040101010101" pitchFamily="2" charset="-122"/>
              <a:ea typeface="华文楷体" panose="02010600040101010101" pitchFamily="2" charset="-122"/>
            </a:endParaRPr>
          </a:p>
          <a:p>
            <a:pPr marL="342900" indent="-342900" eaLnBrk="0" hangingPunct="0">
              <a:spcBef>
                <a:spcPct val="20000"/>
              </a:spcBef>
              <a:buFont typeface="Arial" panose="020B0604020202020204" pitchFamily="34" charset="0"/>
              <a:buBlip>
                <a:blip r:embed="rId4"/>
              </a:buBlip>
            </a:pPr>
            <a:r>
              <a:rPr lang="en-US" altLang="zh-CN" sz="1400" dirty="0" err="1">
                <a:solidFill>
                  <a:srgbClr val="000066"/>
                </a:solidFill>
                <a:latin typeface="华文楷体" panose="02010600040101010101" pitchFamily="2" charset="-122"/>
                <a:ea typeface="华文楷体" panose="02010600040101010101" pitchFamily="2" charset="-122"/>
              </a:rPr>
              <a:t>用药错误</a:t>
            </a:r>
            <a:endParaRPr lang="en-US" altLang="zh-CN" sz="1400" dirty="0">
              <a:solidFill>
                <a:srgbClr val="000066"/>
              </a:solidFill>
              <a:latin typeface="华文楷体" panose="02010600040101010101" pitchFamily="2" charset="-122"/>
              <a:ea typeface="华文楷体" panose="02010600040101010101" pitchFamily="2" charset="-122"/>
            </a:endParaRPr>
          </a:p>
          <a:p>
            <a:pPr marL="342900" indent="-342900" eaLnBrk="0" hangingPunct="0">
              <a:spcBef>
                <a:spcPct val="20000"/>
              </a:spcBef>
              <a:buFont typeface="Arial" panose="020B0604020202020204" pitchFamily="34" charset="0"/>
              <a:buBlip>
                <a:blip r:embed="rId4"/>
              </a:buBlip>
            </a:pPr>
            <a:r>
              <a:rPr lang="en-US" altLang="zh-CN" sz="1400" dirty="0" err="1">
                <a:solidFill>
                  <a:srgbClr val="000066"/>
                </a:solidFill>
                <a:latin typeface="华文楷体" panose="02010600040101010101" pitchFamily="2" charset="-122"/>
                <a:ea typeface="华文楷体" panose="02010600040101010101" pitchFamily="2" charset="-122"/>
              </a:rPr>
              <a:t>药物性损害</a:t>
            </a:r>
            <a:endParaRPr lang="en-US" altLang="zh-CN" sz="1400" dirty="0">
              <a:solidFill>
                <a:srgbClr val="000066"/>
              </a:solidFill>
              <a:latin typeface="华文楷体" panose="02010600040101010101" pitchFamily="2" charset="-122"/>
              <a:ea typeface="华文楷体" panose="02010600040101010101" pitchFamily="2" charset="-122"/>
            </a:endParaRPr>
          </a:p>
          <a:p>
            <a:pPr marL="342900" indent="-342900" eaLnBrk="0" hangingPunct="0">
              <a:spcBef>
                <a:spcPct val="20000"/>
              </a:spcBef>
              <a:buFont typeface="Arial" panose="020B0604020202020204" pitchFamily="34" charset="0"/>
              <a:buBlip>
                <a:blip r:embed="rId4"/>
              </a:buBlip>
            </a:pPr>
            <a:r>
              <a:rPr lang="zh-CN" altLang="en-US" sz="1400" dirty="0">
                <a:solidFill>
                  <a:srgbClr val="000066"/>
                </a:solidFill>
                <a:latin typeface="华文楷体" panose="02010600040101010101" pitchFamily="2" charset="-122"/>
                <a:ea typeface="华文楷体" panose="02010600040101010101" pitchFamily="2" charset="-122"/>
              </a:rPr>
              <a:t>药物不良反应</a:t>
            </a:r>
          </a:p>
        </p:txBody>
      </p:sp>
      <p:sp>
        <p:nvSpPr>
          <p:cNvPr id="21" name="任意多边形 17"/>
          <p:cNvSpPr>
            <a:spLocks noChangeArrowheads="1"/>
          </p:cNvSpPr>
          <p:nvPr/>
        </p:nvSpPr>
        <p:spPr bwMode="auto">
          <a:xfrm>
            <a:off x="3413126" y="2428877"/>
            <a:ext cx="1103313" cy="1103313"/>
          </a:xfrm>
          <a:custGeom>
            <a:avLst/>
            <a:gdLst>
              <a:gd name="T0" fmla="*/ 1959512 w 1959512"/>
              <a:gd name="T1" fmla="*/ 0 h 1959512"/>
              <a:gd name="T2" fmla="*/ 1959512 w 1959512"/>
              <a:gd name="T3" fmla="*/ 1959512 h 1959512"/>
              <a:gd name="T4" fmla="*/ 0 w 1959512"/>
              <a:gd name="T5" fmla="*/ 1959512 h 1959512"/>
              <a:gd name="T6" fmla="*/ 447457 w 1959512"/>
              <a:gd name="T7" fmla="*/ 713080 h 1959512"/>
              <a:gd name="T8" fmla="*/ 523170 w 1959512"/>
              <a:gd name="T9" fmla="*/ 629776 h 1959512"/>
              <a:gd name="T10" fmla="*/ 460956 w 1959512"/>
              <a:gd name="T11" fmla="*/ 395733 h 1959512"/>
              <a:gd name="T12" fmla="*/ 700059 w 1959512"/>
              <a:gd name="T13" fmla="*/ 459292 h 1959512"/>
              <a:gd name="T14" fmla="*/ 713081 w 1959512"/>
              <a:gd name="T15" fmla="*/ 447457 h 1959512"/>
              <a:gd name="T16" fmla="*/ 1959512 w 1959512"/>
              <a:gd name="T17" fmla="*/ 0 h 19595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59512"/>
              <a:gd name="T28" fmla="*/ 0 h 1959512"/>
              <a:gd name="T29" fmla="*/ 1959512 w 1959512"/>
              <a:gd name="T30" fmla="*/ 1959512 h 19595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59512" h="1959512">
                <a:moveTo>
                  <a:pt x="1959512" y="0"/>
                </a:moveTo>
                <a:lnTo>
                  <a:pt x="1959512" y="1959512"/>
                </a:lnTo>
                <a:lnTo>
                  <a:pt x="0" y="1959512"/>
                </a:lnTo>
                <a:cubicBezTo>
                  <a:pt x="0" y="1486046"/>
                  <a:pt x="167922" y="1051800"/>
                  <a:pt x="447457" y="713080"/>
                </a:cubicBezTo>
                <a:lnTo>
                  <a:pt x="523170" y="629776"/>
                </a:lnTo>
                <a:lnTo>
                  <a:pt x="460956" y="395733"/>
                </a:lnTo>
                <a:lnTo>
                  <a:pt x="700059" y="459292"/>
                </a:lnTo>
                <a:lnTo>
                  <a:pt x="713081" y="447457"/>
                </a:lnTo>
                <a:cubicBezTo>
                  <a:pt x="1051800" y="167921"/>
                  <a:pt x="1486046" y="0"/>
                  <a:pt x="1959512" y="0"/>
                </a:cubicBezTo>
                <a:close/>
              </a:path>
            </a:pathLst>
          </a:custGeom>
          <a:solidFill>
            <a:srgbClr val="00B050"/>
          </a:solidFill>
          <a:ln w="12700">
            <a:solidFill>
              <a:srgbClr val="00B050"/>
            </a:solidFill>
            <a:bevel/>
          </a:ln>
        </p:spPr>
        <p:txBody>
          <a:bodyPr/>
          <a:lstStyle/>
          <a:p>
            <a:endParaRPr lang="zh-CN" altLang="en-US"/>
          </a:p>
        </p:txBody>
      </p:sp>
      <p:sp>
        <p:nvSpPr>
          <p:cNvPr id="22" name="任意多边形 18"/>
          <p:cNvSpPr>
            <a:spLocks noChangeArrowheads="1"/>
          </p:cNvSpPr>
          <p:nvPr/>
        </p:nvSpPr>
        <p:spPr bwMode="auto">
          <a:xfrm>
            <a:off x="4565651" y="2428877"/>
            <a:ext cx="1103313" cy="1103313"/>
          </a:xfrm>
          <a:custGeom>
            <a:avLst/>
            <a:gdLst>
              <a:gd name="T0" fmla="*/ 0 w 1959512"/>
              <a:gd name="T1" fmla="*/ 0 h 1959512"/>
              <a:gd name="T2" fmla="*/ 1247770 w 1959512"/>
              <a:gd name="T3" fmla="*/ 447937 h 1959512"/>
              <a:gd name="T4" fmla="*/ 1264988 w 1959512"/>
              <a:gd name="T5" fmla="*/ 463586 h 1959512"/>
              <a:gd name="T6" fmla="*/ 1518645 w 1959512"/>
              <a:gd name="T7" fmla="*/ 396158 h 1959512"/>
              <a:gd name="T8" fmla="*/ 1452182 w 1959512"/>
              <a:gd name="T9" fmla="*/ 646183 h 1959512"/>
              <a:gd name="T10" fmla="*/ 1513677 w 1959512"/>
              <a:gd name="T11" fmla="*/ 713844 h 1959512"/>
              <a:gd name="T12" fmla="*/ 1961615 w 1959512"/>
              <a:gd name="T13" fmla="*/ 1961614 h 1959512"/>
              <a:gd name="T14" fmla="*/ 0 w 1959512"/>
              <a:gd name="T15" fmla="*/ 1961614 h 1959512"/>
              <a:gd name="T16" fmla="*/ 0 60000 65536"/>
              <a:gd name="T17" fmla="*/ 0 60000 65536"/>
              <a:gd name="T18" fmla="*/ 0 60000 65536"/>
              <a:gd name="T19" fmla="*/ 0 60000 65536"/>
              <a:gd name="T20" fmla="*/ 0 60000 65536"/>
              <a:gd name="T21" fmla="*/ 0 60000 65536"/>
              <a:gd name="T22" fmla="*/ 0 60000 65536"/>
              <a:gd name="T23" fmla="*/ 0 60000 65536"/>
              <a:gd name="T24" fmla="*/ 0 w 1959512"/>
              <a:gd name="T25" fmla="*/ 0 h 1959512"/>
              <a:gd name="T26" fmla="*/ 1959512 w 1959512"/>
              <a:gd name="T27" fmla="*/ 1959512 h 19595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59512" h="1959512">
                <a:moveTo>
                  <a:pt x="0" y="0"/>
                </a:moveTo>
                <a:cubicBezTo>
                  <a:pt x="473467" y="0"/>
                  <a:pt x="907713" y="167921"/>
                  <a:pt x="1246432" y="447457"/>
                </a:cubicBezTo>
                <a:lnTo>
                  <a:pt x="1263632" y="463090"/>
                </a:lnTo>
                <a:lnTo>
                  <a:pt x="1517017" y="395734"/>
                </a:lnTo>
                <a:lnTo>
                  <a:pt x="1450626" y="645491"/>
                </a:lnTo>
                <a:lnTo>
                  <a:pt x="1512055" y="713080"/>
                </a:lnTo>
                <a:cubicBezTo>
                  <a:pt x="1791591" y="1051800"/>
                  <a:pt x="1959512" y="1486046"/>
                  <a:pt x="1959512" y="1959512"/>
                </a:cubicBezTo>
                <a:lnTo>
                  <a:pt x="0" y="1959512"/>
                </a:lnTo>
                <a:lnTo>
                  <a:pt x="0" y="0"/>
                </a:lnTo>
                <a:close/>
              </a:path>
            </a:pathLst>
          </a:custGeom>
          <a:solidFill>
            <a:schemeClr val="accent6"/>
          </a:solidFill>
          <a:ln>
            <a:noFill/>
          </a:ln>
        </p:spPr>
        <p:txBody>
          <a:bodyPr lIns="124034" tIns="446919" rIns="446919" bIns="124034" anchor="ctr"/>
          <a:lstStyle/>
          <a:p>
            <a:pPr fontAlgn="auto">
              <a:defRPr/>
            </a:pPr>
            <a:endParaRPr lang="zh-CN" altLang="en-US" noProof="1">
              <a:latin typeface="微软雅黑" panose="020B0503020204020204" pitchFamily="34" charset="-122"/>
              <a:ea typeface="微软雅黑" panose="020B0503020204020204" pitchFamily="34" charset="-122"/>
            </a:endParaRPr>
          </a:p>
        </p:txBody>
      </p:sp>
      <p:sp>
        <p:nvSpPr>
          <p:cNvPr id="23" name="任意多边形 19"/>
          <p:cNvSpPr>
            <a:spLocks noChangeArrowheads="1"/>
          </p:cNvSpPr>
          <p:nvPr/>
        </p:nvSpPr>
        <p:spPr bwMode="auto">
          <a:xfrm>
            <a:off x="3413126" y="3581402"/>
            <a:ext cx="1103313" cy="1103313"/>
          </a:xfrm>
          <a:custGeom>
            <a:avLst/>
            <a:gdLst>
              <a:gd name="T0" fmla="*/ 0 w 1959512"/>
              <a:gd name="T1" fmla="*/ 0 h 1959512"/>
              <a:gd name="T2" fmla="*/ 1959512 w 1959512"/>
              <a:gd name="T3" fmla="*/ 0 h 1959512"/>
              <a:gd name="T4" fmla="*/ 1959512 w 1959512"/>
              <a:gd name="T5" fmla="*/ 1959512 h 1959512"/>
              <a:gd name="T6" fmla="*/ 713081 w 1959512"/>
              <a:gd name="T7" fmla="*/ 1512055 h 1959512"/>
              <a:gd name="T8" fmla="*/ 667020 w 1959512"/>
              <a:gd name="T9" fmla="*/ 1470193 h 1959512"/>
              <a:gd name="T10" fmla="*/ 460957 w 1959512"/>
              <a:gd name="T11" fmla="*/ 1524969 h 1959512"/>
              <a:gd name="T12" fmla="*/ 515188 w 1959512"/>
              <a:gd name="T13" fmla="*/ 1320955 h 1959512"/>
              <a:gd name="T14" fmla="*/ 447457 w 1959512"/>
              <a:gd name="T15" fmla="*/ 1246432 h 1959512"/>
              <a:gd name="T16" fmla="*/ 0 w 1959512"/>
              <a:gd name="T17" fmla="*/ 0 h 19595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59512"/>
              <a:gd name="T28" fmla="*/ 0 h 1959512"/>
              <a:gd name="T29" fmla="*/ 1959512 w 1959512"/>
              <a:gd name="T30" fmla="*/ 1959512 h 19595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59512" h="1959512">
                <a:moveTo>
                  <a:pt x="0" y="0"/>
                </a:moveTo>
                <a:lnTo>
                  <a:pt x="1959512" y="0"/>
                </a:lnTo>
                <a:lnTo>
                  <a:pt x="1959512" y="1959512"/>
                </a:lnTo>
                <a:cubicBezTo>
                  <a:pt x="1486046" y="1959512"/>
                  <a:pt x="1051800" y="1791591"/>
                  <a:pt x="713081" y="1512055"/>
                </a:cubicBezTo>
                <a:lnTo>
                  <a:pt x="667020" y="1470193"/>
                </a:lnTo>
                <a:lnTo>
                  <a:pt x="460957" y="1524969"/>
                </a:lnTo>
                <a:lnTo>
                  <a:pt x="515188" y="1320955"/>
                </a:lnTo>
                <a:lnTo>
                  <a:pt x="447457" y="1246432"/>
                </a:lnTo>
                <a:cubicBezTo>
                  <a:pt x="167922" y="907713"/>
                  <a:pt x="0" y="473467"/>
                  <a:pt x="0" y="0"/>
                </a:cubicBezTo>
                <a:close/>
              </a:path>
            </a:pathLst>
          </a:custGeom>
          <a:solidFill>
            <a:srgbClr val="FFFF00"/>
          </a:solidFill>
          <a:ln w="12700">
            <a:solidFill>
              <a:srgbClr val="0070C0"/>
            </a:solidFill>
            <a:bevel/>
          </a:ln>
        </p:spPr>
        <p:txBody>
          <a:bodyPr/>
          <a:lstStyle/>
          <a:p>
            <a:endParaRPr lang="zh-CN" altLang="en-US"/>
          </a:p>
        </p:txBody>
      </p:sp>
      <p:sp>
        <p:nvSpPr>
          <p:cNvPr id="24" name="任意多边形 20"/>
          <p:cNvSpPr>
            <a:spLocks noChangeArrowheads="1"/>
          </p:cNvSpPr>
          <p:nvPr/>
        </p:nvSpPr>
        <p:spPr bwMode="auto">
          <a:xfrm>
            <a:off x="4565651" y="3581402"/>
            <a:ext cx="1103313" cy="1103313"/>
          </a:xfrm>
          <a:custGeom>
            <a:avLst/>
            <a:gdLst>
              <a:gd name="T0" fmla="*/ 0 w 1959512"/>
              <a:gd name="T1" fmla="*/ 0 h 1959513"/>
              <a:gd name="T2" fmla="*/ 1959512 w 1959512"/>
              <a:gd name="T3" fmla="*/ 0 h 1959513"/>
              <a:gd name="T4" fmla="*/ 1512055 w 1959512"/>
              <a:gd name="T5" fmla="*/ 1246433 h 1959513"/>
              <a:gd name="T6" fmla="*/ 1458802 w 1959512"/>
              <a:gd name="T7" fmla="*/ 1305025 h 1959513"/>
              <a:gd name="T8" fmla="*/ 1517018 w 1959512"/>
              <a:gd name="T9" fmla="*/ 1524026 h 1959513"/>
              <a:gd name="T10" fmla="*/ 1297473 w 1959512"/>
              <a:gd name="T11" fmla="*/ 1465666 h 1959513"/>
              <a:gd name="T12" fmla="*/ 1246432 w 1959512"/>
              <a:gd name="T13" fmla="*/ 1512056 h 1959513"/>
              <a:gd name="T14" fmla="*/ 0 w 1959512"/>
              <a:gd name="T15" fmla="*/ 1959513 h 1959513"/>
              <a:gd name="T16" fmla="*/ 0 w 1959512"/>
              <a:gd name="T17" fmla="*/ 0 h 19595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59512"/>
              <a:gd name="T28" fmla="*/ 0 h 1959513"/>
              <a:gd name="T29" fmla="*/ 1959512 w 1959512"/>
              <a:gd name="T30" fmla="*/ 1959513 h 19595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59512" h="1959513">
                <a:moveTo>
                  <a:pt x="0" y="0"/>
                </a:moveTo>
                <a:lnTo>
                  <a:pt x="1959512" y="0"/>
                </a:lnTo>
                <a:cubicBezTo>
                  <a:pt x="1959512" y="473467"/>
                  <a:pt x="1791591" y="907713"/>
                  <a:pt x="1512055" y="1246433"/>
                </a:cubicBezTo>
                <a:lnTo>
                  <a:pt x="1458802" y="1305025"/>
                </a:lnTo>
                <a:lnTo>
                  <a:pt x="1517018" y="1524026"/>
                </a:lnTo>
                <a:lnTo>
                  <a:pt x="1297473" y="1465666"/>
                </a:lnTo>
                <a:lnTo>
                  <a:pt x="1246432" y="1512056"/>
                </a:lnTo>
                <a:cubicBezTo>
                  <a:pt x="907713" y="1791592"/>
                  <a:pt x="473467" y="1959513"/>
                  <a:pt x="0" y="1959513"/>
                </a:cubicBezTo>
                <a:lnTo>
                  <a:pt x="0" y="0"/>
                </a:lnTo>
                <a:close/>
              </a:path>
            </a:pathLst>
          </a:custGeom>
          <a:solidFill>
            <a:schemeClr val="accent2"/>
          </a:solidFill>
          <a:ln w="12700">
            <a:solidFill>
              <a:schemeClr val="accent2"/>
            </a:solidFill>
            <a:bevel/>
          </a:ln>
        </p:spPr>
        <p:txBody>
          <a:bodyPr/>
          <a:lstStyle/>
          <a:p>
            <a:endParaRPr lang="zh-CN" altLang="en-US"/>
          </a:p>
        </p:txBody>
      </p:sp>
      <p:sp>
        <p:nvSpPr>
          <p:cNvPr id="27" name="椭圆 21"/>
          <p:cNvSpPr>
            <a:spLocks noChangeArrowheads="1"/>
          </p:cNvSpPr>
          <p:nvPr/>
        </p:nvSpPr>
        <p:spPr bwMode="auto">
          <a:xfrm>
            <a:off x="4143372" y="3143248"/>
            <a:ext cx="811213" cy="811212"/>
          </a:xfrm>
          <a:prstGeom prst="ellipse">
            <a:avLst/>
          </a:prstGeom>
          <a:solidFill>
            <a:schemeClr val="bg1"/>
          </a:solidFill>
          <a:ln w="25400">
            <a:solidFill>
              <a:schemeClr val="bg1"/>
            </a:solidFill>
            <a:bevel/>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6" name="椭圆 21"/>
          <p:cNvSpPr>
            <a:spLocks noChangeArrowheads="1"/>
          </p:cNvSpPr>
          <p:nvPr/>
        </p:nvSpPr>
        <p:spPr bwMode="auto">
          <a:xfrm>
            <a:off x="4036215" y="3000372"/>
            <a:ext cx="1047750" cy="1047750"/>
          </a:xfrm>
          <a:prstGeom prst="ellipse">
            <a:avLst/>
          </a:prstGeom>
          <a:noFill/>
          <a:ln w="25400">
            <a:solidFill>
              <a:srgbClr val="EFE9EB"/>
            </a:solidFill>
            <a:prstDash val="dash"/>
            <a:bevel/>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8" name="TextBox 27"/>
          <p:cNvSpPr txBox="1"/>
          <p:nvPr/>
        </p:nvSpPr>
        <p:spPr>
          <a:xfrm>
            <a:off x="4304107" y="3357562"/>
            <a:ext cx="589364" cy="707886"/>
          </a:xfrm>
          <a:prstGeom prst="rect">
            <a:avLst/>
          </a:prstGeom>
          <a:noFill/>
        </p:spPr>
        <p:txBody>
          <a:bodyPr wrap="square" rtlCol="0">
            <a:spAutoFit/>
          </a:bodyPr>
          <a:lstStyle/>
          <a:p>
            <a:r>
              <a:rPr lang="zh-CN" altLang="en-US" sz="2000" b="1" dirty="0" smtClean="0">
                <a:solidFill>
                  <a:srgbClr val="FF0000"/>
                </a:solidFill>
              </a:rPr>
              <a:t>现状</a:t>
            </a:r>
            <a:endParaRPr lang="zh-CN" altLang="en-US" sz="2000" b="1" dirty="0">
              <a:solidFill>
                <a:srgbClr val="FF0000"/>
              </a:solidFill>
            </a:endParaRPr>
          </a:p>
        </p:txBody>
      </p:sp>
      <p:sp>
        <p:nvSpPr>
          <p:cNvPr id="29" name="内容占位符 28"/>
          <p:cNvSpPr>
            <a:spLocks noGrp="1"/>
          </p:cNvSpPr>
          <p:nvPr>
            <p:ph idx="1"/>
          </p:nvPr>
        </p:nvSpPr>
        <p:spPr/>
        <p:txBody>
          <a:bodyPr/>
          <a:lstStyle/>
          <a:p>
            <a:endParaRPr lang="zh-CN" altLang="en-US"/>
          </a:p>
        </p:txBody>
      </p:sp>
    </p:spTree>
  </p:cSld>
  <p:clrMapOvr>
    <a:masterClrMapping/>
  </p:clrMapOvr>
  <p:transition spd="slow">
    <p:pull/>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2800" b="1" noProof="1" smtClean="0">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妊娠期患者用药面临的问题与挑战</a:t>
            </a:r>
            <a:endParaRPr lang="zh-CN" altLang="en-US" sz="2800" b="1" dirty="0">
              <a:latin typeface="微软雅黑" panose="020B0503020204020204" pitchFamily="34" charset="-122"/>
              <a:ea typeface="微软雅黑" panose="020B0503020204020204" pitchFamily="34" charset="-122"/>
            </a:endParaRPr>
          </a:p>
        </p:txBody>
      </p:sp>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2" cstate="print"/>
          <a:srcRect/>
          <a:stretch>
            <a:fillRect/>
          </a:stretch>
        </p:blipFill>
        <p:spPr bwMode="auto">
          <a:xfrm>
            <a:off x="8036599" y="173511"/>
            <a:ext cx="1107401" cy="945305"/>
          </a:xfrm>
          <a:prstGeom prst="rect">
            <a:avLst/>
          </a:prstGeom>
          <a:noFill/>
          <a:ln w="9525">
            <a:noFill/>
            <a:miter lim="800000"/>
            <a:headEnd/>
            <a:tailEnd/>
          </a:ln>
        </p:spPr>
      </p:pic>
      <p:grpSp>
        <p:nvGrpSpPr>
          <p:cNvPr id="3" name="组合 41"/>
          <p:cNvGrpSpPr/>
          <p:nvPr/>
        </p:nvGrpSpPr>
        <p:grpSpPr bwMode="auto">
          <a:xfrm>
            <a:off x="519113" y="1646238"/>
            <a:ext cx="2486025" cy="2011362"/>
            <a:chOff x="1103749" y="1727491"/>
            <a:chExt cx="3316286" cy="2681807"/>
          </a:xfrm>
        </p:grpSpPr>
        <p:sp>
          <p:nvSpPr>
            <p:cNvPr id="30" name="椭圆 46"/>
            <p:cNvSpPr/>
            <p:nvPr/>
          </p:nvSpPr>
          <p:spPr>
            <a:xfrm>
              <a:off x="1420989" y="1727491"/>
              <a:ext cx="2681807" cy="2681807"/>
            </a:xfrm>
            <a:prstGeom prst="ellipse">
              <a:avLst/>
            </a:prstGeom>
            <a:gradFill flip="none" rotWithShape="1">
              <a:gsLst>
                <a:gs pos="0">
                  <a:sysClr val="window" lastClr="FFFFFF">
                    <a:lumMod val="85000"/>
                  </a:sysClr>
                </a:gs>
                <a:gs pos="100000">
                  <a:sysClr val="window" lastClr="FFFFFF">
                    <a:alpha val="99000"/>
                  </a:sysClr>
                </a:gs>
              </a:gsLst>
              <a:path path="circle">
                <a:fillToRect t="100000" r="100000"/>
              </a:path>
              <a:tileRect l="-100000" b="-100000"/>
            </a:gradFill>
            <a:ln w="25400" cap="flat" cmpd="sng" algn="ctr">
              <a:noFill/>
              <a:prstDash val="solid"/>
            </a:ln>
            <a:effectLst>
              <a:outerShdw blurRad="241300" dist="152400" dir="8400000" algn="tr" rotWithShape="0">
                <a:prstClr val="black">
                  <a:alpha val="40000"/>
                </a:prstClr>
              </a:outerShdw>
            </a:effectLst>
          </p:spPr>
          <p:txBody>
            <a:bodyPr anchor="ctr"/>
            <a:lstStyle/>
            <a:p>
              <a:pPr algn="ctr">
                <a:defRPr/>
              </a:pPr>
              <a:endParaRPr lang="zh-CN" altLang="en-US" kern="0" noProof="1">
                <a:solidFill>
                  <a:prstClr val="white"/>
                </a:solidFill>
                <a:latin typeface="Arial" panose="020B0604020202020204"/>
                <a:ea typeface="微软雅黑" panose="020B0503020204020204" pitchFamily="34" charset="-122"/>
              </a:endParaRPr>
            </a:p>
          </p:txBody>
        </p:sp>
        <p:graphicFrame>
          <p:nvGraphicFramePr>
            <p:cNvPr id="31" name="图表 47"/>
            <p:cNvGraphicFramePr/>
            <p:nvPr/>
          </p:nvGraphicFramePr>
          <p:xfrm>
            <a:off x="1103749" y="1761059"/>
            <a:ext cx="3316286" cy="2614670"/>
          </p:xfrm>
          <a:graphic>
            <a:graphicData uri="http://schemas.openxmlformats.org/drawingml/2006/chart">
              <c:chart xmlns:c="http://schemas.openxmlformats.org/drawingml/2006/chart" xmlns:r="http://schemas.openxmlformats.org/officeDocument/2006/relationships" r:id="rId3"/>
            </a:graphicData>
          </a:graphic>
        </p:graphicFrame>
        <p:sp>
          <p:nvSpPr>
            <p:cNvPr id="32" name="文本框 48"/>
            <p:cNvSpPr txBox="1">
              <a:spLocks noChangeArrowheads="1"/>
            </p:cNvSpPr>
            <p:nvPr/>
          </p:nvSpPr>
          <p:spPr bwMode="auto">
            <a:xfrm>
              <a:off x="2077415" y="2433611"/>
              <a:ext cx="1369906" cy="1270847"/>
            </a:xfrm>
            <a:prstGeom prst="rect">
              <a:avLst/>
            </a:prstGeom>
            <a:noFill/>
            <a:ln w="9525">
              <a:noFill/>
              <a:miter lim="800000"/>
            </a:ln>
          </p:spPr>
          <p:txBody>
            <a:bodyPr>
              <a:spAutoFit/>
            </a:bodyPr>
            <a:lstStyle/>
            <a:p>
              <a:pPr algn="ctr"/>
              <a:r>
                <a:rPr lang="zh-CN" altLang="en-US" sz="2800" b="1" dirty="0">
                  <a:latin typeface="华文隶书" panose="02010800040101010101" pitchFamily="2" charset="-122"/>
                  <a:ea typeface="华文隶书" panose="02010800040101010101" pitchFamily="2" charset="-122"/>
                </a:rPr>
                <a:t>信息缺乏</a:t>
              </a:r>
            </a:p>
          </p:txBody>
        </p:sp>
      </p:grpSp>
      <p:grpSp>
        <p:nvGrpSpPr>
          <p:cNvPr id="6" name="组合 49"/>
          <p:cNvGrpSpPr/>
          <p:nvPr/>
        </p:nvGrpSpPr>
        <p:grpSpPr bwMode="auto">
          <a:xfrm>
            <a:off x="3221038" y="1646238"/>
            <a:ext cx="2487612" cy="2011362"/>
            <a:chOff x="1103749" y="1727491"/>
            <a:chExt cx="3316286" cy="2681807"/>
          </a:xfrm>
        </p:grpSpPr>
        <p:sp>
          <p:nvSpPr>
            <p:cNvPr id="35" name="椭圆 51"/>
            <p:cNvSpPr/>
            <p:nvPr/>
          </p:nvSpPr>
          <p:spPr>
            <a:xfrm>
              <a:off x="1420989" y="1727491"/>
              <a:ext cx="2681807" cy="2681807"/>
            </a:xfrm>
            <a:prstGeom prst="ellipse">
              <a:avLst/>
            </a:prstGeom>
            <a:gradFill flip="none" rotWithShape="1">
              <a:gsLst>
                <a:gs pos="0">
                  <a:sysClr val="window" lastClr="FFFFFF">
                    <a:lumMod val="85000"/>
                  </a:sysClr>
                </a:gs>
                <a:gs pos="100000">
                  <a:sysClr val="window" lastClr="FFFFFF">
                    <a:alpha val="99000"/>
                  </a:sysClr>
                </a:gs>
              </a:gsLst>
              <a:path path="circle">
                <a:fillToRect t="100000" r="100000"/>
              </a:path>
              <a:tileRect l="-100000" b="-100000"/>
            </a:gradFill>
            <a:ln w="25400" cap="flat" cmpd="sng" algn="ctr">
              <a:noFill/>
              <a:prstDash val="solid"/>
            </a:ln>
            <a:effectLst>
              <a:outerShdw blurRad="241300" dist="152400" dir="8400000" algn="tr" rotWithShape="0">
                <a:prstClr val="black">
                  <a:alpha val="40000"/>
                </a:prstClr>
              </a:outerShdw>
            </a:effectLst>
          </p:spPr>
          <p:txBody>
            <a:bodyPr anchor="ctr"/>
            <a:lstStyle/>
            <a:p>
              <a:pPr algn="ctr">
                <a:defRPr/>
              </a:pPr>
              <a:endParaRPr lang="zh-CN" altLang="en-US" kern="0" noProof="1">
                <a:solidFill>
                  <a:prstClr val="white"/>
                </a:solidFill>
                <a:latin typeface="Arial" panose="020B0604020202020204"/>
                <a:ea typeface="微软雅黑" panose="020B0503020204020204" pitchFamily="34" charset="-122"/>
              </a:endParaRPr>
            </a:p>
          </p:txBody>
        </p:sp>
        <p:graphicFrame>
          <p:nvGraphicFramePr>
            <p:cNvPr id="36" name="图表 52"/>
            <p:cNvGraphicFramePr/>
            <p:nvPr/>
          </p:nvGraphicFramePr>
          <p:xfrm>
            <a:off x="1103749" y="1761059"/>
            <a:ext cx="3316286" cy="2614670"/>
          </p:xfrm>
          <a:graphic>
            <a:graphicData uri="http://schemas.openxmlformats.org/drawingml/2006/chart">
              <c:chart xmlns:c="http://schemas.openxmlformats.org/drawingml/2006/chart" xmlns:r="http://schemas.openxmlformats.org/officeDocument/2006/relationships" r:id="rId4"/>
            </a:graphicData>
          </a:graphic>
        </p:graphicFrame>
        <p:sp>
          <p:nvSpPr>
            <p:cNvPr id="37" name="文本框 53"/>
            <p:cNvSpPr txBox="1">
              <a:spLocks noChangeArrowheads="1"/>
            </p:cNvSpPr>
            <p:nvPr/>
          </p:nvSpPr>
          <p:spPr bwMode="auto">
            <a:xfrm>
              <a:off x="2261905" y="2485243"/>
              <a:ext cx="1203556" cy="1272138"/>
            </a:xfrm>
            <a:prstGeom prst="rect">
              <a:avLst/>
            </a:prstGeom>
            <a:noFill/>
            <a:ln w="9525">
              <a:noFill/>
              <a:miter lim="800000"/>
            </a:ln>
          </p:spPr>
          <p:txBody>
            <a:bodyPr wrap="none">
              <a:spAutoFit/>
            </a:bodyPr>
            <a:lstStyle/>
            <a:p>
              <a:r>
                <a:rPr lang="zh-CN" altLang="en-US" sz="2800" b="1" dirty="0">
                  <a:latin typeface="华文隶书" panose="02010800040101010101" pitchFamily="2" charset="-122"/>
                  <a:ea typeface="华文隶书" panose="02010800040101010101" pitchFamily="2" charset="-122"/>
                </a:rPr>
                <a:t>数据</a:t>
              </a:r>
            </a:p>
            <a:p>
              <a:r>
                <a:rPr lang="zh-CN" altLang="en-US" sz="2800" b="1" dirty="0">
                  <a:latin typeface="华文隶书" panose="02010800040101010101" pitchFamily="2" charset="-122"/>
                  <a:ea typeface="华文隶书" panose="02010800040101010101" pitchFamily="2" charset="-122"/>
                </a:rPr>
                <a:t>缺乏</a:t>
              </a:r>
            </a:p>
          </p:txBody>
        </p:sp>
      </p:grpSp>
      <p:grpSp>
        <p:nvGrpSpPr>
          <p:cNvPr id="7" name="组合 54"/>
          <p:cNvGrpSpPr/>
          <p:nvPr/>
        </p:nvGrpSpPr>
        <p:grpSpPr bwMode="auto">
          <a:xfrm>
            <a:off x="5924551" y="1646238"/>
            <a:ext cx="2487613" cy="2011362"/>
            <a:chOff x="1103749" y="1727491"/>
            <a:chExt cx="3316286" cy="2681807"/>
          </a:xfrm>
        </p:grpSpPr>
        <p:sp>
          <p:nvSpPr>
            <p:cNvPr id="39" name="椭圆 55"/>
            <p:cNvSpPr/>
            <p:nvPr/>
          </p:nvSpPr>
          <p:spPr>
            <a:xfrm>
              <a:off x="1420989" y="1727491"/>
              <a:ext cx="2681807" cy="2681807"/>
            </a:xfrm>
            <a:prstGeom prst="ellipse">
              <a:avLst/>
            </a:prstGeom>
            <a:gradFill flip="none" rotWithShape="1">
              <a:gsLst>
                <a:gs pos="0">
                  <a:sysClr val="window" lastClr="FFFFFF">
                    <a:lumMod val="85000"/>
                  </a:sysClr>
                </a:gs>
                <a:gs pos="100000">
                  <a:sysClr val="window" lastClr="FFFFFF">
                    <a:alpha val="99000"/>
                  </a:sysClr>
                </a:gs>
              </a:gsLst>
              <a:path path="circle">
                <a:fillToRect t="100000" r="100000"/>
              </a:path>
              <a:tileRect l="-100000" b="-100000"/>
            </a:gradFill>
            <a:ln w="25400" cap="flat" cmpd="sng" algn="ctr">
              <a:noFill/>
              <a:prstDash val="solid"/>
            </a:ln>
            <a:effectLst>
              <a:outerShdw blurRad="241300" dist="152400" dir="8400000" algn="tr" rotWithShape="0">
                <a:prstClr val="black">
                  <a:alpha val="40000"/>
                </a:prstClr>
              </a:outerShdw>
            </a:effectLst>
          </p:spPr>
          <p:txBody>
            <a:bodyPr anchor="ctr"/>
            <a:lstStyle/>
            <a:p>
              <a:pPr algn="ctr">
                <a:defRPr/>
              </a:pPr>
              <a:endParaRPr lang="zh-CN" altLang="en-US" kern="0" noProof="1">
                <a:solidFill>
                  <a:prstClr val="white"/>
                </a:solidFill>
                <a:latin typeface="Arial" panose="020B0604020202020204"/>
                <a:ea typeface="微软雅黑" panose="020B0503020204020204" pitchFamily="34" charset="-122"/>
              </a:endParaRPr>
            </a:p>
          </p:txBody>
        </p:sp>
        <p:graphicFrame>
          <p:nvGraphicFramePr>
            <p:cNvPr id="40" name="图表 56"/>
            <p:cNvGraphicFramePr/>
            <p:nvPr/>
          </p:nvGraphicFramePr>
          <p:xfrm>
            <a:off x="1103749" y="1761059"/>
            <a:ext cx="3316286" cy="2614670"/>
          </p:xfrm>
          <a:graphic>
            <a:graphicData uri="http://schemas.openxmlformats.org/drawingml/2006/chart">
              <c:chart xmlns:c="http://schemas.openxmlformats.org/drawingml/2006/chart" xmlns:r="http://schemas.openxmlformats.org/officeDocument/2006/relationships" r:id="rId5"/>
            </a:graphicData>
          </a:graphic>
        </p:graphicFrame>
        <p:sp>
          <p:nvSpPr>
            <p:cNvPr id="41" name="文本框 57"/>
            <p:cNvSpPr txBox="1">
              <a:spLocks noChangeArrowheads="1"/>
            </p:cNvSpPr>
            <p:nvPr/>
          </p:nvSpPr>
          <p:spPr bwMode="auto">
            <a:xfrm>
              <a:off x="1732822" y="2458164"/>
              <a:ext cx="2058246" cy="1270847"/>
            </a:xfrm>
            <a:prstGeom prst="rect">
              <a:avLst/>
            </a:prstGeom>
            <a:noFill/>
            <a:ln w="9525">
              <a:noFill/>
              <a:miter lim="800000"/>
            </a:ln>
          </p:spPr>
          <p:txBody>
            <a:bodyPr>
              <a:spAutoFit/>
            </a:bodyPr>
            <a:lstStyle/>
            <a:p>
              <a:pPr algn="ctr"/>
              <a:r>
                <a:rPr lang="zh-CN" altLang="en-US" sz="2800" b="1" dirty="0">
                  <a:latin typeface="华文隶书" panose="02010800040101010101" pitchFamily="2" charset="-122"/>
                  <a:ea typeface="华文隶书" panose="02010800040101010101" pitchFamily="2" charset="-122"/>
                </a:rPr>
                <a:t>超说明书用药</a:t>
              </a:r>
            </a:p>
          </p:txBody>
        </p:sp>
      </p:grpSp>
      <p:sp>
        <p:nvSpPr>
          <p:cNvPr id="42" name="内容占位符 5"/>
          <p:cNvSpPr>
            <a:spLocks noGrp="1"/>
          </p:cNvSpPr>
          <p:nvPr/>
        </p:nvSpPr>
        <p:spPr>
          <a:xfrm>
            <a:off x="654050" y="4238627"/>
            <a:ext cx="2166938" cy="1185863"/>
          </a:xfr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nSpc>
                <a:spcPct val="150000"/>
              </a:lnSpc>
              <a:buFont typeface="Wingdings" panose="05000000000000000000" pitchFamily="2" charset="2"/>
              <a:buNone/>
              <a:defRPr/>
            </a:pPr>
            <a:r>
              <a:rPr lang="zh-CN" altLang="en-US" sz="1400" noProof="1" smtClean="0">
                <a:latin typeface="华文楷体" panose="02010600040101010101" pitchFamily="2" charset="-122"/>
                <a:ea typeface="华文楷体" panose="02010600040101010101" pitchFamily="2" charset="-122"/>
              </a:rPr>
              <a:t>2014年FDA提出新的规则，就是为了更加完善孕产妇用药的信息。</a:t>
            </a:r>
          </a:p>
          <a:p>
            <a:pPr marL="0" indent="0">
              <a:lnSpc>
                <a:spcPct val="150000"/>
              </a:lnSpc>
              <a:buFont typeface="Wingdings" panose="05000000000000000000" pitchFamily="2" charset="2"/>
              <a:buNone/>
              <a:defRPr/>
            </a:pPr>
            <a:endParaRPr lang="zh-CN" altLang="en-US" sz="1800" b="1" noProof="1" smtClean="0">
              <a:solidFill>
                <a:srgbClr val="B12725"/>
              </a:solidFill>
              <a:latin typeface="华文仿宋" panose="02010600040101010101" pitchFamily="2" charset="-122"/>
              <a:ea typeface="华文仿宋" panose="02010600040101010101" pitchFamily="2" charset="-122"/>
            </a:endParaRPr>
          </a:p>
          <a:p>
            <a:pPr>
              <a:lnSpc>
                <a:spcPct val="150000"/>
              </a:lnSpc>
              <a:buFont typeface="Wingdings" panose="05000000000000000000" pitchFamily="2" charset="2"/>
              <a:buChar char="p"/>
              <a:defRPr/>
            </a:pPr>
            <a:endParaRPr lang="en-US" altLang="zh-CN" sz="1800" b="1" noProof="1" smtClean="0">
              <a:latin typeface="华文仿宋" panose="02010600040101010101" pitchFamily="2" charset="-122"/>
              <a:ea typeface="华文仿宋" panose="02010600040101010101" pitchFamily="2" charset="-122"/>
            </a:endParaRPr>
          </a:p>
        </p:txBody>
      </p:sp>
      <p:sp>
        <p:nvSpPr>
          <p:cNvPr id="43" name="内容占位符 5"/>
          <p:cNvSpPr>
            <a:spLocks noGrp="1"/>
          </p:cNvSpPr>
          <p:nvPr/>
        </p:nvSpPr>
        <p:spPr>
          <a:xfrm>
            <a:off x="3149601" y="4238625"/>
            <a:ext cx="2444750" cy="1938338"/>
          </a:xfrm>
        </p:spPr>
        <p:txBody>
          <a:bodyPr>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nSpc>
                <a:spcPct val="150000"/>
              </a:lnSpc>
              <a:buFont typeface="Wingdings" panose="05000000000000000000" pitchFamily="2" charset="2"/>
              <a:buNone/>
              <a:defRPr/>
            </a:pPr>
            <a:r>
              <a:rPr lang="zh-CN" altLang="en-US" sz="1400" noProof="1" smtClean="0">
                <a:latin typeface="华文楷体" panose="02010600040101010101" pitchFamily="2" charset="-122"/>
                <a:ea typeface="华文楷体" panose="02010600040101010101" pitchFamily="2" charset="-122"/>
                <a:sym typeface="+mn-ea"/>
              </a:rPr>
              <a:t>利用临床路径、说明书、国家处方集、诊疗指南、专家共识等、对现有合理用药软件中针对孕产妇用药的临床数据分析系统进行完善。</a:t>
            </a:r>
            <a:endParaRPr lang="zh-CN" altLang="en-US" sz="1400" b="1" noProof="1" smtClean="0">
              <a:latin typeface="华文楷体" panose="02010600040101010101" pitchFamily="2" charset="-122"/>
              <a:ea typeface="华文楷体" panose="02010600040101010101" pitchFamily="2" charset="-122"/>
              <a:sym typeface="+mn-ea"/>
            </a:endParaRPr>
          </a:p>
          <a:p>
            <a:pPr marL="0" indent="0">
              <a:lnSpc>
                <a:spcPct val="150000"/>
              </a:lnSpc>
              <a:buFont typeface="Wingdings" panose="05000000000000000000" pitchFamily="2" charset="2"/>
              <a:buNone/>
              <a:defRPr/>
            </a:pPr>
            <a:endParaRPr lang="zh-CN" altLang="en-US" sz="1800" b="1" noProof="1" smtClean="0">
              <a:solidFill>
                <a:srgbClr val="B12725"/>
              </a:solidFill>
              <a:latin typeface="华文仿宋" panose="02010600040101010101" pitchFamily="2" charset="-122"/>
              <a:ea typeface="华文仿宋" panose="02010600040101010101" pitchFamily="2" charset="-122"/>
            </a:endParaRPr>
          </a:p>
          <a:p>
            <a:pPr>
              <a:lnSpc>
                <a:spcPct val="150000"/>
              </a:lnSpc>
              <a:buFont typeface="Wingdings" panose="05000000000000000000" pitchFamily="2" charset="2"/>
              <a:buChar char="p"/>
              <a:defRPr/>
            </a:pPr>
            <a:endParaRPr lang="en-US" altLang="zh-CN" sz="1800" b="1" noProof="1" smtClean="0">
              <a:latin typeface="华文仿宋" panose="02010600040101010101" pitchFamily="2" charset="-122"/>
              <a:ea typeface="华文仿宋" panose="02010600040101010101" pitchFamily="2" charset="-122"/>
            </a:endParaRPr>
          </a:p>
        </p:txBody>
      </p:sp>
      <p:sp>
        <p:nvSpPr>
          <p:cNvPr id="44" name="文本框 7"/>
          <p:cNvSpPr txBox="1"/>
          <p:nvPr/>
        </p:nvSpPr>
        <p:spPr>
          <a:xfrm>
            <a:off x="5924551" y="4362451"/>
            <a:ext cx="2071688" cy="1431161"/>
          </a:xfrm>
          <a:prstGeom prst="rect">
            <a:avLst/>
          </a:prstGeom>
          <a:noFill/>
        </p:spPr>
        <p:txBody>
          <a:bodyPr>
            <a:spAutoFit/>
          </a:bodyPr>
          <a:lstStyle/>
          <a:p>
            <a:pPr fontAlgn="auto">
              <a:spcBef>
                <a:spcPts val="0"/>
              </a:spcBef>
              <a:spcAft>
                <a:spcPts val="600"/>
              </a:spcAft>
              <a:buFont typeface="Wingdings" panose="05000000000000000000" charset="0"/>
              <a:buNone/>
              <a:defRPr/>
            </a:pPr>
            <a:r>
              <a:rPr lang="zh-CN" altLang="en-US" sz="1400" noProof="1">
                <a:latin typeface="华文楷体" panose="02010600040101010101" pitchFamily="2" charset="-122"/>
                <a:ea typeface="华文楷体" panose="02010600040101010101" pitchFamily="2" charset="-122"/>
                <a:sym typeface="+mn-ea"/>
              </a:rPr>
              <a:t>患者孕期药物使用分级C级与D级使用率较高，但缺乏充足的用药证据，同时处方中超说明书用药现象普遍存在</a:t>
            </a:r>
            <a:endParaRPr lang="zh-CN" altLang="en-US" sz="1350" noProof="1">
              <a:latin typeface="华文楷体" panose="02010600040101010101" pitchFamily="2" charset="-122"/>
              <a:ea typeface="华文楷体" panose="02010600040101010101" pitchFamily="2" charset="-122"/>
              <a:sym typeface="+mn-ea"/>
            </a:endParaRPr>
          </a:p>
          <a:p>
            <a:pPr marL="171450" indent="-171450">
              <a:defRPr/>
            </a:pPr>
            <a:endParaRPr lang="zh-CN" altLang="en-US" sz="1200" noProof="1"/>
          </a:p>
        </p:txBody>
      </p:sp>
      <p:sp>
        <p:nvSpPr>
          <p:cNvPr id="22" name="内容占位符 21"/>
          <p:cNvSpPr>
            <a:spLocks noGrp="1"/>
          </p:cNvSpPr>
          <p:nvPr>
            <p:ph idx="1"/>
          </p:nvPr>
        </p:nvSpPr>
        <p:spPr/>
        <p:txBody>
          <a:bodyPr/>
          <a:lstStyle/>
          <a:p>
            <a:endParaRPr lang="zh-CN" altLang="en-US"/>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1+#ppt_h/2"/>
                                          </p:val>
                                        </p:tav>
                                        <p:tav tm="100000">
                                          <p:val>
                                            <p:strVal val="#ppt_y"/>
                                          </p:val>
                                        </p:tav>
                                      </p:tavLst>
                                    </p:anim>
                                  </p:childTnLst>
                                </p:cTn>
                              </p:par>
                              <p:par>
                                <p:cTn id="14" presetID="3" presetClass="entr" presetSubtype="10" fill="hold" grpId="0"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blinds(horizontal)">
                                      <p:cBhvr>
                                        <p:cTn id="16" dur="500"/>
                                        <p:tgtEl>
                                          <p:spTgt spid="43"/>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4"/>
                                        </p:tgtEl>
                                        <p:attrNameLst>
                                          <p:attrName>style.visibility</p:attrName>
                                        </p:attrNameLst>
                                      </p:cBhvr>
                                      <p:to>
                                        <p:strVal val="visible"/>
                                      </p:to>
                                    </p:set>
                                    <p:anim calcmode="lin" valueType="num">
                                      <p:cBhvr>
                                        <p:cTn id="21" dur="500" fill="hold"/>
                                        <p:tgtEl>
                                          <p:spTgt spid="44"/>
                                        </p:tgtEl>
                                        <p:attrNameLst>
                                          <p:attrName>ppt_x</p:attrName>
                                        </p:attrNameLst>
                                      </p:cBhvr>
                                      <p:tavLst>
                                        <p:tav tm="0">
                                          <p:val>
                                            <p:strVal val="#ppt_x"/>
                                          </p:val>
                                        </p:tav>
                                        <p:tav tm="100000">
                                          <p:val>
                                            <p:strVal val="#ppt_x"/>
                                          </p:val>
                                        </p:tav>
                                      </p:tavLst>
                                    </p:anim>
                                    <p:anim calcmode="lin" valueType="num">
                                      <p:cBhvr>
                                        <p:cTn id="2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Autofit/>
          </a:bodyPr>
          <a:lstStyle/>
          <a:p>
            <a:r>
              <a:rPr lang="zh-CN" altLang="en-US" sz="2800" b="1" noProof="1" smtClean="0">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rPr>
              <a:t>妊娠期患者用药面临的问题与挑战</a:t>
            </a:r>
            <a:endParaRPr lang="zh-CN" altLang="en-US" sz="2800" b="1" noProof="1" smtClean="0">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2" cstate="print"/>
          <a:srcRect/>
          <a:stretch>
            <a:fillRect/>
          </a:stretch>
        </p:blipFill>
        <p:spPr bwMode="auto">
          <a:xfrm>
            <a:off x="8036599" y="173511"/>
            <a:ext cx="1107401" cy="945305"/>
          </a:xfrm>
          <a:prstGeom prst="rect">
            <a:avLst/>
          </a:prstGeom>
          <a:noFill/>
          <a:ln w="9525">
            <a:noFill/>
            <a:miter lim="800000"/>
            <a:headEnd/>
            <a:tailEnd/>
          </a:ln>
        </p:spPr>
      </p:pic>
      <p:sp>
        <p:nvSpPr>
          <p:cNvPr id="7" name="标题 42"/>
          <p:cNvSpPr>
            <a:spLocks noGrp="1"/>
          </p:cNvSpPr>
          <p:nvPr/>
        </p:nvSpPr>
        <p:spPr>
          <a:xfrm>
            <a:off x="857224" y="1285860"/>
            <a:ext cx="6101953" cy="454025"/>
          </a:xfrm>
          <a:prstGeom prst="rect">
            <a:avLst/>
          </a:prstGeom>
        </p:spPr>
        <p:txBody>
          <a:bodyPr lIns="68590" tIns="34295" rIns="68590" bIns="34295" anchor="ctr"/>
          <a:lstStyle>
            <a:lvl1pPr algn="ctr" defTabSz="1088390" rtl="0" eaLnBrk="1" latinLnBrk="0" hangingPunct="1">
              <a:spcBef>
                <a:spcPct val="0"/>
              </a:spcBef>
              <a:buNone/>
              <a:defRPr sz="2400" b="1" kern="1400" spc="100" baseline="0">
                <a:solidFill>
                  <a:sysClr val="windowText" lastClr="000000">
                    <a:lumMod val="75000"/>
                    <a:lumOff val="25000"/>
                  </a:sysClr>
                </a:solidFill>
                <a:latin typeface="Arial" panose="020B0604020202020204" pitchFamily="34" charset="0"/>
                <a:ea typeface="微软雅黑" panose="020B0503020204020204" pitchFamily="34" charset="-122"/>
                <a:cs typeface="Arial" panose="020B0604020202020204" pitchFamily="34" charset="0"/>
              </a:defRPr>
            </a:lvl1pPr>
          </a:lstStyle>
          <a:p>
            <a:pPr algn="l">
              <a:defRPr/>
            </a:pPr>
            <a:r>
              <a:rPr lang="zh-CN" altLang="en-US" kern="1200" spc="0" noProof="1">
                <a:solidFill>
                  <a:schemeClr val="accent1"/>
                </a:solidFill>
                <a:effectLst>
                  <a:outerShdw blurRad="38100" dist="25400" dir="5400000" algn="ctr" rotWithShape="0">
                    <a:srgbClr val="6E747A">
                      <a:alpha val="43000"/>
                    </a:srgbClr>
                  </a:outerShdw>
                </a:effectLst>
                <a:latin typeface="微软雅黑" panose="020B0503020204020204" pitchFamily="34" charset="-122"/>
                <a:cs typeface="微软雅黑" panose="020B0503020204020204" pitchFamily="34" charset="-122"/>
                <a:sym typeface="Arial" panose="020B0604020202020204" pitchFamily="34" charset="0"/>
              </a:rPr>
              <a:t>孕产妇的特殊性</a:t>
            </a:r>
          </a:p>
        </p:txBody>
      </p:sp>
      <p:sp>
        <p:nvSpPr>
          <p:cNvPr id="9" name="文本框 99"/>
          <p:cNvSpPr txBox="1">
            <a:spLocks noChangeArrowheads="1"/>
          </p:cNvSpPr>
          <p:nvPr/>
        </p:nvSpPr>
        <p:spPr bwMode="auto">
          <a:xfrm>
            <a:off x="785786" y="1928802"/>
            <a:ext cx="7858180" cy="1631216"/>
          </a:xfrm>
          <a:prstGeom prst="rect">
            <a:avLst/>
          </a:prstGeom>
          <a:noFill/>
          <a:ln w="9525">
            <a:noFill/>
            <a:miter lim="800000"/>
          </a:ln>
        </p:spPr>
        <p:txBody>
          <a:bodyPr wrap="square">
            <a:spAutoFit/>
          </a:bodyPr>
          <a:lstStyle/>
          <a:p>
            <a:r>
              <a:rPr lang="zh-CN" altLang="en-US" sz="2000" dirty="0">
                <a:latin typeface="微软雅黑" panose="020B0503020204020204" pitchFamily="34" charset="-122"/>
                <a:ea typeface="微软雅黑" panose="020B0503020204020204" pitchFamily="34" charset="-122"/>
              </a:rPr>
              <a:t>据统计，我国不合理处方发生率为 </a:t>
            </a:r>
            <a:r>
              <a:rPr lang="en-US" altLang="zh-CN" sz="2000" dirty="0">
                <a:latin typeface="微软雅黑" panose="020B0503020204020204" pitchFamily="34" charset="-122"/>
                <a:ea typeface="微软雅黑" panose="020B0503020204020204" pitchFamily="34" charset="-122"/>
              </a:rPr>
              <a:t>17</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37</a:t>
            </a:r>
            <a:r>
              <a:rPr lang="zh-CN" altLang="en-US" sz="2000" dirty="0">
                <a:latin typeface="微软雅黑" panose="020B0503020204020204" pitchFamily="34" charset="-122"/>
                <a:ea typeface="微软雅黑" panose="020B0503020204020204" pitchFamily="34" charset="-122"/>
              </a:rPr>
              <a:t>％，全球因不合理用药导致死亡的患者约占</a:t>
            </a:r>
            <a:r>
              <a:rPr lang="en-US" altLang="zh-CN" sz="2000" dirty="0">
                <a:latin typeface="微软雅黑" panose="020B0503020204020204" pitchFamily="34" charset="-122"/>
                <a:ea typeface="微软雅黑" panose="020B0503020204020204" pitchFamily="34" charset="-122"/>
              </a:rPr>
              <a:t>1</a:t>
            </a:r>
            <a:r>
              <a:rPr lang="zh-CN" altLang="en-US" sz="2000" dirty="0">
                <a:latin typeface="微软雅黑" panose="020B0503020204020204" pitchFamily="34" charset="-122"/>
                <a:ea typeface="微软雅黑" panose="020B0503020204020204" pitchFamily="34" charset="-122"/>
              </a:rPr>
              <a:t>／</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a:t>
            </a:r>
          </a:p>
          <a:p>
            <a:r>
              <a:rPr lang="zh-CN" altLang="en-US" sz="2000" dirty="0">
                <a:latin typeface="微软雅黑" panose="020B0503020204020204" pitchFamily="34" charset="-122"/>
                <a:ea typeface="微软雅黑" panose="020B0503020204020204" pitchFamily="34" charset="-122"/>
              </a:rPr>
              <a:t>美国研究显示，在妊娠期使用处方药是普遍存在的，有44 - 99%的妇女在妊娠期间使用处方药，其中近45%的妊娠期患者使用过植物药。</a:t>
            </a:r>
          </a:p>
        </p:txBody>
      </p:sp>
      <p:sp>
        <p:nvSpPr>
          <p:cNvPr id="11" name="文本框 3"/>
          <p:cNvSpPr txBox="1"/>
          <p:nvPr/>
        </p:nvSpPr>
        <p:spPr>
          <a:xfrm>
            <a:off x="857303" y="3357246"/>
            <a:ext cx="3757613" cy="1901760"/>
          </a:xfrm>
          <a:prstGeom prst="rect">
            <a:avLst/>
          </a:prstGeom>
          <a:noFill/>
        </p:spPr>
        <p:txBody>
          <a:bodyPr lIns="64729" tIns="32364" rIns="64729" bIns="32364">
            <a:spAutoFit/>
          </a:bodyPr>
          <a:lstStyle/>
          <a:p>
            <a:pPr eaLnBrk="0" hangingPunct="0">
              <a:spcBef>
                <a:spcPct val="20000"/>
              </a:spcBef>
              <a:spcAft>
                <a:spcPts val="425"/>
              </a:spcAft>
              <a:buClr>
                <a:schemeClr val="bg2"/>
              </a:buClr>
              <a:buSzPct val="75000"/>
              <a:defRPr/>
            </a:pPr>
            <a:endParaRPr lang="zh-CN" altLang="en-US" sz="2000" b="1" noProof="1">
              <a:latin typeface="微软雅黑" panose="020B0503020204020204" pitchFamily="34" charset="-122"/>
              <a:ea typeface="微软雅黑" panose="020B0503020204020204" pitchFamily="34" charset="-122"/>
            </a:endParaRPr>
          </a:p>
          <a:p>
            <a:pPr marL="342900" indent="-342900" eaLnBrk="0" hangingPunct="0">
              <a:spcBef>
                <a:spcPct val="20000"/>
              </a:spcBef>
              <a:buFont typeface="Arial" panose="020B0604020202020204" pitchFamily="34" charset="0"/>
              <a:buBlip>
                <a:blip r:embed="rId3"/>
              </a:buBlip>
              <a:defRPr/>
            </a:pPr>
            <a:r>
              <a:rPr lang="en-US" altLang="zh-CN" sz="2000" noProof="1">
                <a:solidFill>
                  <a:srgbClr val="000066"/>
                </a:solidFill>
                <a:latin typeface="华文楷体" panose="02010600040101010101" pitchFamily="2" charset="-122"/>
                <a:ea typeface="华文楷体" panose="02010600040101010101" pitchFamily="2" charset="-122"/>
                <a:sym typeface="+mn-ea"/>
              </a:rPr>
              <a:t>不合理用药</a:t>
            </a:r>
            <a:endParaRPr lang="en-US" altLang="zh-CN" sz="2000" noProof="1">
              <a:solidFill>
                <a:srgbClr val="000066"/>
              </a:solidFill>
              <a:latin typeface="华文楷体" panose="02010600040101010101" pitchFamily="2" charset="-122"/>
              <a:ea typeface="华文楷体" panose="02010600040101010101" pitchFamily="2" charset="-122"/>
            </a:endParaRPr>
          </a:p>
          <a:p>
            <a:pPr marL="342900" indent="-342900" eaLnBrk="0" hangingPunct="0">
              <a:spcBef>
                <a:spcPct val="20000"/>
              </a:spcBef>
              <a:buFont typeface="Arial" panose="020B0604020202020204" pitchFamily="34" charset="0"/>
              <a:buBlip>
                <a:blip r:embed="rId3"/>
              </a:buBlip>
              <a:defRPr/>
            </a:pPr>
            <a:r>
              <a:rPr lang="en-US" altLang="zh-CN" sz="2000" noProof="1">
                <a:solidFill>
                  <a:srgbClr val="000066"/>
                </a:solidFill>
                <a:latin typeface="华文楷体" panose="02010600040101010101" pitchFamily="2" charset="-122"/>
                <a:ea typeface="华文楷体" panose="02010600040101010101" pitchFamily="2" charset="-122"/>
                <a:sym typeface="+mn-ea"/>
              </a:rPr>
              <a:t>用药错误</a:t>
            </a:r>
            <a:endParaRPr lang="en-US" altLang="zh-CN" sz="2000" noProof="1">
              <a:solidFill>
                <a:srgbClr val="000066"/>
              </a:solidFill>
              <a:latin typeface="华文楷体" panose="02010600040101010101" pitchFamily="2" charset="-122"/>
              <a:ea typeface="华文楷体" panose="02010600040101010101" pitchFamily="2" charset="-122"/>
            </a:endParaRPr>
          </a:p>
          <a:p>
            <a:pPr marL="342900" indent="-342900" eaLnBrk="0" hangingPunct="0">
              <a:spcBef>
                <a:spcPct val="20000"/>
              </a:spcBef>
              <a:buFont typeface="Arial" panose="020B0604020202020204" pitchFamily="34" charset="0"/>
              <a:buBlip>
                <a:blip r:embed="rId3"/>
              </a:buBlip>
              <a:defRPr/>
            </a:pPr>
            <a:r>
              <a:rPr lang="en-US" altLang="zh-CN" sz="2000" noProof="1">
                <a:solidFill>
                  <a:srgbClr val="000066"/>
                </a:solidFill>
                <a:latin typeface="华文楷体" panose="02010600040101010101" pitchFamily="2" charset="-122"/>
                <a:ea typeface="华文楷体" panose="02010600040101010101" pitchFamily="2" charset="-122"/>
                <a:sym typeface="+mn-ea"/>
              </a:rPr>
              <a:t>药物性损害</a:t>
            </a:r>
            <a:endParaRPr lang="en-US" altLang="zh-CN" sz="2000" noProof="1">
              <a:solidFill>
                <a:srgbClr val="000066"/>
              </a:solidFill>
              <a:latin typeface="华文楷体" panose="02010600040101010101" pitchFamily="2" charset="-122"/>
              <a:ea typeface="华文楷体" panose="02010600040101010101" pitchFamily="2" charset="-122"/>
            </a:endParaRPr>
          </a:p>
          <a:p>
            <a:pPr marL="342900" indent="-342900" eaLnBrk="0" hangingPunct="0">
              <a:spcBef>
                <a:spcPct val="20000"/>
              </a:spcBef>
              <a:buFont typeface="Arial" panose="020B0604020202020204" pitchFamily="34" charset="0"/>
              <a:buBlip>
                <a:blip r:embed="rId3"/>
              </a:buBlip>
              <a:defRPr/>
            </a:pPr>
            <a:r>
              <a:rPr lang="zh-CN" altLang="en-US" sz="2000" noProof="1">
                <a:solidFill>
                  <a:srgbClr val="000066"/>
                </a:solidFill>
                <a:latin typeface="华文楷体" panose="02010600040101010101" pitchFamily="2" charset="-122"/>
                <a:ea typeface="华文楷体" panose="02010600040101010101" pitchFamily="2" charset="-122"/>
                <a:sym typeface="+mn-ea"/>
              </a:rPr>
              <a:t>药物不良反应</a:t>
            </a:r>
            <a:endParaRPr lang="zh-CN" altLang="en-US" sz="2000" b="1" noProof="1">
              <a:latin typeface="华文楷体" panose="02010600040101010101" pitchFamily="2" charset="-122"/>
              <a:ea typeface="华文楷体" panose="02010600040101010101" pitchFamily="2" charset="-122"/>
            </a:endParaRPr>
          </a:p>
        </p:txBody>
      </p:sp>
      <p:sp>
        <p:nvSpPr>
          <p:cNvPr id="12" name="右大括号 11"/>
          <p:cNvSpPr/>
          <p:nvPr/>
        </p:nvSpPr>
        <p:spPr>
          <a:xfrm>
            <a:off x="2987506" y="3830324"/>
            <a:ext cx="391715" cy="1428760"/>
          </a:xfrm>
          <a:prstGeom prst="rightBrace">
            <a:avLst/>
          </a:prstGeom>
          <a:ln w="38100"/>
        </p:spPr>
        <p:style>
          <a:lnRef idx="1">
            <a:schemeClr val="accent1"/>
          </a:lnRef>
          <a:fillRef idx="0">
            <a:schemeClr val="accent1"/>
          </a:fillRef>
          <a:effectRef idx="0">
            <a:schemeClr val="accent1"/>
          </a:effectRef>
          <a:fontRef idx="minor">
            <a:schemeClr val="tx1"/>
          </a:fontRef>
        </p:style>
        <p:txBody>
          <a:bodyPr lIns="64729" tIns="32364" rIns="64729" bIns="32364" anchor="ctr"/>
          <a:lstStyle/>
          <a:p>
            <a:pPr algn="ctr">
              <a:defRPr/>
            </a:pPr>
            <a:endParaRPr lang="zh-CN" altLang="en-US" sz="1400" noProof="1"/>
          </a:p>
        </p:txBody>
      </p:sp>
      <p:sp>
        <p:nvSpPr>
          <p:cNvPr id="13" name="TextBox 8"/>
          <p:cNvSpPr txBox="1"/>
          <p:nvPr/>
        </p:nvSpPr>
        <p:spPr>
          <a:xfrm>
            <a:off x="3707765" y="4220845"/>
            <a:ext cx="2686685" cy="432435"/>
          </a:xfrm>
          <a:prstGeom prst="rect">
            <a:avLst/>
          </a:prstGeom>
          <a:noFill/>
        </p:spPr>
        <p:txBody>
          <a:bodyPr wrap="square" lIns="64729" tIns="32364" rIns="64729" bIns="32364">
            <a:spAutoFit/>
          </a:bodyPr>
          <a:lstStyle/>
          <a:p>
            <a:pPr>
              <a:defRPr/>
            </a:pPr>
            <a:r>
              <a:rPr lang="zh-CN" altLang="zh-CN" sz="2400" b="1" noProof="1">
                <a:solidFill>
                  <a:srgbClr val="C00000"/>
                </a:solidFill>
                <a:effectLst>
                  <a:innerShdw blurRad="69850" dist="43180" dir="5400000">
                    <a:srgbClr val="000000">
                      <a:alpha val="65000"/>
                    </a:srgbClr>
                  </a:innerShdw>
                </a:effectLst>
                <a:latin typeface="微软雅黑" panose="020B0503020204020204" pitchFamily="34" charset="-122"/>
                <a:ea typeface="微软雅黑" panose="020B0503020204020204" pitchFamily="34" charset="-122"/>
                <a:cs typeface="Arial Unicode MS" panose="020B0604020202020204" charset="-122"/>
                <a:sym typeface="+mn-ea"/>
              </a:rPr>
              <a:t>伤害     不容忽视</a:t>
            </a:r>
          </a:p>
        </p:txBody>
      </p:sp>
      <p:sp>
        <p:nvSpPr>
          <p:cNvPr id="14" name="AutoShape 11"/>
          <p:cNvSpPr>
            <a:spLocks noChangeArrowheads="1"/>
          </p:cNvSpPr>
          <p:nvPr/>
        </p:nvSpPr>
        <p:spPr bwMode="auto">
          <a:xfrm>
            <a:off x="755862" y="5529597"/>
            <a:ext cx="5860256" cy="681037"/>
          </a:xfrm>
          <a:prstGeom prst="roundRect">
            <a:avLst>
              <a:gd name="adj" fmla="val 50000"/>
            </a:avLst>
          </a:prstGeom>
          <a:noFill/>
          <a:ln w="38100">
            <a:solidFill>
              <a:srgbClr val="00B050"/>
            </a:solidFill>
            <a:round/>
          </a:ln>
        </p:spPr>
        <p:txBody>
          <a:bodyPr wrap="none" anchor="ctr"/>
          <a:lstStyle/>
          <a:p>
            <a:endParaRPr lang="zh-CN" altLang="zh-CN">
              <a:latin typeface="Arial" panose="020B0604020202020204" pitchFamily="34" charset="0"/>
              <a:ea typeface="Adobe 仿宋 Std R" pitchFamily="18" charset="-122"/>
            </a:endParaRPr>
          </a:p>
        </p:txBody>
      </p:sp>
      <p:sp>
        <p:nvSpPr>
          <p:cNvPr id="15" name="TextBox 2"/>
          <p:cNvSpPr txBox="1">
            <a:spLocks noChangeArrowheads="1"/>
          </p:cNvSpPr>
          <p:nvPr/>
        </p:nvSpPr>
        <p:spPr bwMode="auto">
          <a:xfrm>
            <a:off x="0" y="5661043"/>
            <a:ext cx="6858000" cy="433387"/>
          </a:xfrm>
          <a:prstGeom prst="rect">
            <a:avLst/>
          </a:prstGeom>
          <a:noFill/>
          <a:ln w="9525">
            <a:noFill/>
            <a:miter lim="800000"/>
          </a:ln>
        </p:spPr>
        <p:txBody>
          <a:bodyPr lIns="64729" tIns="32364" rIns="64729" bIns="32364">
            <a:spAutoFit/>
          </a:bodyPr>
          <a:lstStyle/>
          <a:p>
            <a:pPr algn="ctr"/>
            <a:r>
              <a:rPr lang="zh-CN" altLang="en-US" sz="2400" b="1" dirty="0">
                <a:solidFill>
                  <a:srgbClr val="FF0000"/>
                </a:solidFill>
                <a:latin typeface="华文隶书" panose="02010800040101010101" pitchFamily="2" charset="-122"/>
                <a:ea typeface="华文隶书" panose="02010800040101010101" pitchFamily="2" charset="-122"/>
              </a:rPr>
              <a:t>孕产妇的健康就是下一代健康的基础</a:t>
            </a:r>
          </a:p>
        </p:txBody>
      </p:sp>
    </p:spTree>
  </p:cSld>
  <p:clrMapOvr>
    <a:masterClrMapping/>
  </p:clrMapOvr>
  <p:transition spd="slow">
    <p:pull/>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smtClean="0">
                <a:latin typeface="微软雅黑" panose="020B0503020204020204" pitchFamily="34" charset="-122"/>
                <a:ea typeface="微软雅黑" panose="020B0503020204020204" pitchFamily="34" charset="-122"/>
                <a:sym typeface="宋体" panose="02010600030101010101" pitchFamily="2" charset="-122"/>
              </a:rPr>
              <a:t>围孕期药物治疗路径管理预警系统</a:t>
            </a:r>
            <a:endParaRPr lang="zh-CN" altLang="en-US" sz="2800" dirty="0">
              <a:latin typeface="微软雅黑" panose="020B0503020204020204" pitchFamily="34" charset="-122"/>
              <a:ea typeface="微软雅黑" panose="020B0503020204020204" pitchFamily="34" charset="-122"/>
            </a:endParaRPr>
          </a:p>
        </p:txBody>
      </p:sp>
      <p:sp>
        <p:nvSpPr>
          <p:cNvPr id="5" name="直接连接符 28673"/>
          <p:cNvSpPr>
            <a:spLocks noChangeShapeType="1"/>
          </p:cNvSpPr>
          <p:nvPr/>
        </p:nvSpPr>
        <p:spPr bwMode="auto">
          <a:xfrm flipV="1">
            <a:off x="3018224" y="2357430"/>
            <a:ext cx="962025" cy="723900"/>
          </a:xfrm>
          <a:prstGeom prst="line">
            <a:avLst/>
          </a:prstGeom>
          <a:noFill/>
          <a:ln w="76200">
            <a:solidFill>
              <a:srgbClr val="B2B2B2"/>
            </a:solidFill>
            <a:round/>
          </a:ln>
        </p:spPr>
        <p:txBody>
          <a:bodyPr/>
          <a:lstStyle/>
          <a:p>
            <a:endParaRPr lang="zh-CN" altLang="en-US"/>
          </a:p>
        </p:txBody>
      </p:sp>
      <p:sp>
        <p:nvSpPr>
          <p:cNvPr id="6" name="正五边形 28681"/>
          <p:cNvSpPr>
            <a:spLocks noChangeArrowheads="1"/>
          </p:cNvSpPr>
          <p:nvPr/>
        </p:nvSpPr>
        <p:spPr bwMode="auto">
          <a:xfrm>
            <a:off x="3875480" y="1500174"/>
            <a:ext cx="942975" cy="895350"/>
          </a:xfrm>
          <a:prstGeom prst="pentagon">
            <a:avLst/>
          </a:prstGeom>
          <a:solidFill>
            <a:srgbClr val="0099CC">
              <a:alpha val="50195"/>
            </a:srgbClr>
          </a:solidFill>
          <a:ln w="76200">
            <a:solidFill>
              <a:srgbClr val="0099CC"/>
            </a:solidFill>
            <a:miter lim="800000"/>
          </a:ln>
        </p:spPr>
        <p:txBody>
          <a:bodyPr/>
          <a:lstStyle/>
          <a:p>
            <a:endParaRPr lang="zh-CN" altLang="en-US">
              <a:latin typeface="Arial" panose="020B0604020202020204" pitchFamily="34" charset="0"/>
            </a:endParaRPr>
          </a:p>
        </p:txBody>
      </p:sp>
      <p:sp>
        <p:nvSpPr>
          <p:cNvPr id="7" name="直接连接符 28674"/>
          <p:cNvSpPr>
            <a:spLocks noChangeShapeType="1"/>
          </p:cNvSpPr>
          <p:nvPr/>
        </p:nvSpPr>
        <p:spPr bwMode="auto">
          <a:xfrm flipH="1" flipV="1">
            <a:off x="4679157" y="2357431"/>
            <a:ext cx="962025" cy="733425"/>
          </a:xfrm>
          <a:prstGeom prst="line">
            <a:avLst/>
          </a:prstGeom>
          <a:noFill/>
          <a:ln w="76200">
            <a:solidFill>
              <a:srgbClr val="B2B2B2"/>
            </a:solidFill>
            <a:round/>
          </a:ln>
        </p:spPr>
        <p:txBody>
          <a:bodyPr/>
          <a:lstStyle/>
          <a:p>
            <a:endParaRPr lang="zh-CN" altLang="en-US"/>
          </a:p>
        </p:txBody>
      </p:sp>
      <p:sp>
        <p:nvSpPr>
          <p:cNvPr id="8" name="正五边形 28680"/>
          <p:cNvSpPr>
            <a:spLocks noChangeArrowheads="1"/>
          </p:cNvSpPr>
          <p:nvPr/>
        </p:nvSpPr>
        <p:spPr bwMode="auto">
          <a:xfrm>
            <a:off x="5643570" y="2714620"/>
            <a:ext cx="1009650" cy="958850"/>
          </a:xfrm>
          <a:prstGeom prst="pentagon">
            <a:avLst/>
          </a:prstGeom>
          <a:solidFill>
            <a:schemeClr val="accent2">
              <a:alpha val="50195"/>
            </a:schemeClr>
          </a:solidFill>
          <a:ln w="76200">
            <a:solidFill>
              <a:schemeClr val="accent2"/>
            </a:solidFill>
            <a:miter lim="800000"/>
          </a:ln>
        </p:spPr>
        <p:txBody>
          <a:bodyPr/>
          <a:lstStyle/>
          <a:p>
            <a:endParaRPr lang="zh-CN" altLang="en-US">
              <a:latin typeface="Arial" panose="020B0604020202020204" pitchFamily="34" charset="0"/>
            </a:endParaRPr>
          </a:p>
        </p:txBody>
      </p:sp>
      <p:sp>
        <p:nvSpPr>
          <p:cNvPr id="9" name="正五边形 28679"/>
          <p:cNvSpPr>
            <a:spLocks noChangeArrowheads="1"/>
          </p:cNvSpPr>
          <p:nvPr/>
        </p:nvSpPr>
        <p:spPr bwMode="auto">
          <a:xfrm>
            <a:off x="2107389" y="2714621"/>
            <a:ext cx="1028700" cy="974725"/>
          </a:xfrm>
          <a:prstGeom prst="pentagon">
            <a:avLst/>
          </a:prstGeom>
          <a:solidFill>
            <a:srgbClr val="FCC704">
              <a:alpha val="50195"/>
            </a:srgbClr>
          </a:solidFill>
          <a:ln w="76200">
            <a:solidFill>
              <a:schemeClr val="accent1"/>
            </a:solidFill>
            <a:miter lim="800000"/>
          </a:ln>
        </p:spPr>
        <p:txBody>
          <a:bodyPr/>
          <a:lstStyle/>
          <a:p>
            <a:endParaRPr lang="zh-CN" altLang="en-US">
              <a:latin typeface="Arial" panose="020B0604020202020204" pitchFamily="34" charset="0"/>
            </a:endParaRPr>
          </a:p>
        </p:txBody>
      </p:sp>
      <p:sp>
        <p:nvSpPr>
          <p:cNvPr id="10" name="直接连接符 28677"/>
          <p:cNvSpPr>
            <a:spLocks noChangeShapeType="1"/>
          </p:cNvSpPr>
          <p:nvPr/>
        </p:nvSpPr>
        <p:spPr bwMode="auto">
          <a:xfrm>
            <a:off x="2964645" y="3714753"/>
            <a:ext cx="381000" cy="1114425"/>
          </a:xfrm>
          <a:prstGeom prst="line">
            <a:avLst/>
          </a:prstGeom>
          <a:noFill/>
          <a:ln w="76200">
            <a:solidFill>
              <a:srgbClr val="B2B2B2"/>
            </a:solidFill>
            <a:round/>
          </a:ln>
        </p:spPr>
        <p:txBody>
          <a:bodyPr/>
          <a:lstStyle/>
          <a:p>
            <a:endParaRPr lang="zh-CN" altLang="en-US"/>
          </a:p>
        </p:txBody>
      </p:sp>
      <p:sp>
        <p:nvSpPr>
          <p:cNvPr id="11" name="正五边形 28678"/>
          <p:cNvSpPr>
            <a:spLocks noChangeArrowheads="1"/>
          </p:cNvSpPr>
          <p:nvPr/>
        </p:nvSpPr>
        <p:spPr bwMode="auto">
          <a:xfrm>
            <a:off x="2857488" y="4857760"/>
            <a:ext cx="962025" cy="914400"/>
          </a:xfrm>
          <a:prstGeom prst="pentagon">
            <a:avLst/>
          </a:prstGeom>
          <a:solidFill>
            <a:srgbClr val="CC3300">
              <a:alpha val="50195"/>
            </a:srgbClr>
          </a:solidFill>
          <a:ln w="76200">
            <a:solidFill>
              <a:srgbClr val="CC3300"/>
            </a:solidFill>
            <a:miter lim="800000"/>
          </a:ln>
        </p:spPr>
        <p:txBody>
          <a:bodyPr/>
          <a:lstStyle/>
          <a:p>
            <a:endParaRPr lang="zh-CN" altLang="en-US">
              <a:latin typeface="Arial" panose="020B0604020202020204" pitchFamily="34" charset="0"/>
            </a:endParaRPr>
          </a:p>
        </p:txBody>
      </p:sp>
      <p:sp>
        <p:nvSpPr>
          <p:cNvPr id="12" name="正五边形 28682"/>
          <p:cNvSpPr>
            <a:spLocks noChangeArrowheads="1"/>
          </p:cNvSpPr>
          <p:nvPr/>
        </p:nvSpPr>
        <p:spPr bwMode="auto">
          <a:xfrm>
            <a:off x="5000628" y="4857760"/>
            <a:ext cx="962025" cy="914400"/>
          </a:xfrm>
          <a:prstGeom prst="pentagon">
            <a:avLst/>
          </a:prstGeom>
          <a:solidFill>
            <a:srgbClr val="339966">
              <a:alpha val="50195"/>
            </a:srgbClr>
          </a:solidFill>
          <a:ln w="76200">
            <a:solidFill>
              <a:srgbClr val="008000"/>
            </a:solidFill>
            <a:miter lim="800000"/>
          </a:ln>
        </p:spPr>
        <p:txBody>
          <a:bodyPr/>
          <a:lstStyle/>
          <a:p>
            <a:endParaRPr lang="zh-CN" altLang="en-US">
              <a:latin typeface="Arial" panose="020B0604020202020204" pitchFamily="34" charset="0"/>
            </a:endParaRPr>
          </a:p>
        </p:txBody>
      </p:sp>
      <p:sp>
        <p:nvSpPr>
          <p:cNvPr id="13" name="直接连接符 28675"/>
          <p:cNvSpPr>
            <a:spLocks noChangeShapeType="1"/>
          </p:cNvSpPr>
          <p:nvPr/>
        </p:nvSpPr>
        <p:spPr bwMode="auto">
          <a:xfrm flipH="1">
            <a:off x="3875480" y="5214950"/>
            <a:ext cx="1203325" cy="0"/>
          </a:xfrm>
          <a:prstGeom prst="line">
            <a:avLst/>
          </a:prstGeom>
          <a:noFill/>
          <a:ln w="76200">
            <a:solidFill>
              <a:srgbClr val="B2B2B2"/>
            </a:solidFill>
            <a:round/>
          </a:ln>
        </p:spPr>
        <p:txBody>
          <a:bodyPr/>
          <a:lstStyle/>
          <a:p>
            <a:endParaRPr lang="zh-CN" altLang="en-US"/>
          </a:p>
        </p:txBody>
      </p:sp>
      <p:sp>
        <p:nvSpPr>
          <p:cNvPr id="14" name="直接连接符 28676"/>
          <p:cNvSpPr>
            <a:spLocks noChangeShapeType="1"/>
          </p:cNvSpPr>
          <p:nvPr/>
        </p:nvSpPr>
        <p:spPr bwMode="auto">
          <a:xfrm flipH="1">
            <a:off x="5536413" y="3643315"/>
            <a:ext cx="381000" cy="1114425"/>
          </a:xfrm>
          <a:prstGeom prst="line">
            <a:avLst/>
          </a:prstGeom>
          <a:noFill/>
          <a:ln w="76200">
            <a:solidFill>
              <a:srgbClr val="B2B2B2"/>
            </a:solidFill>
            <a:round/>
          </a:ln>
        </p:spPr>
        <p:txBody>
          <a:bodyPr/>
          <a:lstStyle/>
          <a:p>
            <a:endParaRPr lang="zh-CN" altLang="en-US"/>
          </a:p>
        </p:txBody>
      </p:sp>
      <p:sp>
        <p:nvSpPr>
          <p:cNvPr id="15" name="立方体 28698"/>
          <p:cNvSpPr>
            <a:spLocks noChangeArrowheads="1"/>
          </p:cNvSpPr>
          <p:nvPr/>
        </p:nvSpPr>
        <p:spPr bwMode="auto">
          <a:xfrm>
            <a:off x="4143372" y="1785926"/>
            <a:ext cx="409575" cy="406400"/>
          </a:xfrm>
          <a:prstGeom prst="cube">
            <a:avLst>
              <a:gd name="adj" fmla="val 25000"/>
            </a:avLst>
          </a:prstGeom>
          <a:solidFill>
            <a:srgbClr val="292929">
              <a:alpha val="50195"/>
            </a:srgbClr>
          </a:solidFill>
          <a:ln w="19050">
            <a:solidFill>
              <a:srgbClr val="FFFFFF"/>
            </a:solidFill>
            <a:miter lim="800000"/>
          </a:ln>
        </p:spPr>
        <p:txBody>
          <a:bodyPr/>
          <a:lstStyle/>
          <a:p>
            <a:endParaRPr lang="zh-CN" altLang="en-US">
              <a:latin typeface="Arial" panose="020B0604020202020204" pitchFamily="34" charset="0"/>
            </a:endParaRPr>
          </a:p>
        </p:txBody>
      </p:sp>
      <p:grpSp>
        <p:nvGrpSpPr>
          <p:cNvPr id="3" name="组合 28683"/>
          <p:cNvGrpSpPr/>
          <p:nvPr/>
        </p:nvGrpSpPr>
        <p:grpSpPr bwMode="auto">
          <a:xfrm>
            <a:off x="2321703" y="3000372"/>
            <a:ext cx="536575" cy="539750"/>
            <a:chOff x="0" y="0"/>
            <a:chExt cx="876" cy="882"/>
          </a:xfrm>
        </p:grpSpPr>
        <p:sp>
          <p:nvSpPr>
            <p:cNvPr id="17" name="椭圆 28684"/>
            <p:cNvSpPr>
              <a:spLocks noChangeArrowheads="1"/>
            </p:cNvSpPr>
            <p:nvPr/>
          </p:nvSpPr>
          <p:spPr bwMode="auto">
            <a:xfrm>
              <a:off x="0" y="0"/>
              <a:ext cx="876" cy="876"/>
            </a:xfrm>
            <a:prstGeom prst="ellipse">
              <a:avLst/>
            </a:prstGeom>
            <a:solidFill>
              <a:srgbClr val="292929">
                <a:alpha val="50195"/>
              </a:srgbClr>
            </a:solidFill>
            <a:ln w="19050">
              <a:solidFill>
                <a:srgbClr val="FFFFFF"/>
              </a:solidFill>
              <a:round/>
            </a:ln>
          </p:spPr>
          <p:txBody>
            <a:bodyPr/>
            <a:lstStyle/>
            <a:p>
              <a:endParaRPr lang="zh-CN" altLang="en-US">
                <a:latin typeface="Arial" panose="020B0604020202020204" pitchFamily="34" charset="0"/>
              </a:endParaRPr>
            </a:p>
          </p:txBody>
        </p:sp>
        <p:sp>
          <p:nvSpPr>
            <p:cNvPr id="18" name="直接连接符 28685"/>
            <p:cNvSpPr>
              <a:spLocks noChangeShapeType="1"/>
            </p:cNvSpPr>
            <p:nvPr/>
          </p:nvSpPr>
          <p:spPr bwMode="auto">
            <a:xfrm>
              <a:off x="441" y="0"/>
              <a:ext cx="0" cy="870"/>
            </a:xfrm>
            <a:prstGeom prst="line">
              <a:avLst/>
            </a:prstGeom>
            <a:noFill/>
            <a:ln w="19050">
              <a:solidFill>
                <a:srgbClr val="FFFFFF"/>
              </a:solidFill>
              <a:round/>
            </a:ln>
          </p:spPr>
          <p:txBody>
            <a:bodyPr/>
            <a:lstStyle/>
            <a:p>
              <a:endParaRPr lang="zh-CN" altLang="en-US"/>
            </a:p>
          </p:txBody>
        </p:sp>
        <p:sp>
          <p:nvSpPr>
            <p:cNvPr id="19" name="直接连接符 28686"/>
            <p:cNvSpPr>
              <a:spLocks noChangeShapeType="1"/>
            </p:cNvSpPr>
            <p:nvPr/>
          </p:nvSpPr>
          <p:spPr bwMode="auto">
            <a:xfrm>
              <a:off x="0" y="435"/>
              <a:ext cx="876" cy="0"/>
            </a:xfrm>
            <a:prstGeom prst="line">
              <a:avLst/>
            </a:prstGeom>
            <a:noFill/>
            <a:ln w="19050">
              <a:solidFill>
                <a:srgbClr val="FFFFFF"/>
              </a:solidFill>
              <a:round/>
            </a:ln>
          </p:spPr>
          <p:txBody>
            <a:bodyPr/>
            <a:lstStyle/>
            <a:p>
              <a:endParaRPr lang="zh-CN" altLang="en-US"/>
            </a:p>
          </p:txBody>
        </p:sp>
        <p:sp>
          <p:nvSpPr>
            <p:cNvPr id="20" name="未知"/>
            <p:cNvSpPr>
              <a:spLocks noChangeArrowheads="1"/>
            </p:cNvSpPr>
            <p:nvPr/>
          </p:nvSpPr>
          <p:spPr bwMode="auto">
            <a:xfrm>
              <a:off x="500" y="6"/>
              <a:ext cx="182" cy="864"/>
            </a:xfrm>
            <a:custGeom>
              <a:avLst/>
              <a:gdLst>
                <a:gd name="T0" fmla="*/ 0 w 182"/>
                <a:gd name="T1" fmla="*/ 0 h 864"/>
                <a:gd name="T2" fmla="*/ 182 w 182"/>
                <a:gd name="T3" fmla="*/ 435 h 864"/>
                <a:gd name="T4" fmla="*/ 6 w 182"/>
                <a:gd name="T5" fmla="*/ 864 h 864"/>
                <a:gd name="T6" fmla="*/ 0 60000 65536"/>
                <a:gd name="T7" fmla="*/ 0 60000 65536"/>
                <a:gd name="T8" fmla="*/ 0 60000 65536"/>
                <a:gd name="T9" fmla="*/ 0 w 182"/>
                <a:gd name="T10" fmla="*/ 0 h 864"/>
                <a:gd name="T11" fmla="*/ 182 w 182"/>
                <a:gd name="T12" fmla="*/ 864 h 864"/>
              </a:gdLst>
              <a:ahLst/>
              <a:cxnLst>
                <a:cxn ang="T6">
                  <a:pos x="T0" y="T1"/>
                </a:cxn>
                <a:cxn ang="T7">
                  <a:pos x="T2" y="T3"/>
                </a:cxn>
                <a:cxn ang="T8">
                  <a:pos x="T4" y="T5"/>
                </a:cxn>
              </a:cxnLst>
              <a:rect l="T9" t="T10" r="T11" b="T12"/>
              <a:pathLst>
                <a:path w="182" h="864">
                  <a:moveTo>
                    <a:pt x="0" y="0"/>
                  </a:moveTo>
                  <a:cubicBezTo>
                    <a:pt x="59" y="89"/>
                    <a:pt x="182" y="177"/>
                    <a:pt x="182" y="435"/>
                  </a:cubicBezTo>
                  <a:cubicBezTo>
                    <a:pt x="182" y="693"/>
                    <a:pt x="70" y="800"/>
                    <a:pt x="6" y="864"/>
                  </a:cubicBezTo>
                </a:path>
              </a:pathLst>
            </a:custGeom>
            <a:noFill/>
            <a:ln w="19050">
              <a:solidFill>
                <a:srgbClr val="FFFFFF"/>
              </a:solidFill>
              <a:round/>
            </a:ln>
          </p:spPr>
          <p:txBody>
            <a:bodyPr/>
            <a:lstStyle/>
            <a:p>
              <a:endParaRPr lang="zh-CN" altLang="en-US"/>
            </a:p>
          </p:txBody>
        </p:sp>
        <p:sp>
          <p:nvSpPr>
            <p:cNvPr id="21" name="未知"/>
            <p:cNvSpPr>
              <a:spLocks noChangeArrowheads="1"/>
            </p:cNvSpPr>
            <p:nvPr/>
          </p:nvSpPr>
          <p:spPr bwMode="auto">
            <a:xfrm>
              <a:off x="203" y="12"/>
              <a:ext cx="197" cy="870"/>
            </a:xfrm>
            <a:custGeom>
              <a:avLst/>
              <a:gdLst>
                <a:gd name="T0" fmla="*/ 167 w 197"/>
                <a:gd name="T1" fmla="*/ 0 h 870"/>
                <a:gd name="T2" fmla="*/ 0 w 197"/>
                <a:gd name="T3" fmla="*/ 436 h 870"/>
                <a:gd name="T4" fmla="*/ 197 w 197"/>
                <a:gd name="T5" fmla="*/ 870 h 870"/>
                <a:gd name="T6" fmla="*/ 0 60000 65536"/>
                <a:gd name="T7" fmla="*/ 0 60000 65536"/>
                <a:gd name="T8" fmla="*/ 0 60000 65536"/>
                <a:gd name="T9" fmla="*/ 0 w 197"/>
                <a:gd name="T10" fmla="*/ 0 h 870"/>
                <a:gd name="T11" fmla="*/ 197 w 197"/>
                <a:gd name="T12" fmla="*/ 870 h 870"/>
              </a:gdLst>
              <a:ahLst/>
              <a:cxnLst>
                <a:cxn ang="T6">
                  <a:pos x="T0" y="T1"/>
                </a:cxn>
                <a:cxn ang="T7">
                  <a:pos x="T2" y="T3"/>
                </a:cxn>
                <a:cxn ang="T8">
                  <a:pos x="T4" y="T5"/>
                </a:cxn>
              </a:cxnLst>
              <a:rect l="T9" t="T10" r="T11" b="T12"/>
              <a:pathLst>
                <a:path w="197" h="870">
                  <a:moveTo>
                    <a:pt x="167" y="0"/>
                  </a:moveTo>
                  <a:cubicBezTo>
                    <a:pt x="117" y="64"/>
                    <a:pt x="0" y="178"/>
                    <a:pt x="0" y="436"/>
                  </a:cubicBezTo>
                  <a:cubicBezTo>
                    <a:pt x="0" y="694"/>
                    <a:pt x="124" y="769"/>
                    <a:pt x="197" y="870"/>
                  </a:cubicBezTo>
                </a:path>
              </a:pathLst>
            </a:custGeom>
            <a:noFill/>
            <a:ln w="19050">
              <a:solidFill>
                <a:srgbClr val="FFFFFF"/>
              </a:solidFill>
              <a:round/>
            </a:ln>
          </p:spPr>
          <p:txBody>
            <a:bodyPr/>
            <a:lstStyle/>
            <a:p>
              <a:endParaRPr lang="zh-CN" altLang="en-US"/>
            </a:p>
          </p:txBody>
        </p:sp>
        <p:sp>
          <p:nvSpPr>
            <p:cNvPr id="22" name="未知"/>
            <p:cNvSpPr>
              <a:spLocks noChangeArrowheads="1"/>
            </p:cNvSpPr>
            <p:nvPr/>
          </p:nvSpPr>
          <p:spPr bwMode="auto">
            <a:xfrm rot="5400000">
              <a:off x="361" y="354"/>
              <a:ext cx="114" cy="653"/>
            </a:xfrm>
            <a:custGeom>
              <a:avLst/>
              <a:gdLst>
                <a:gd name="T0" fmla="*/ 167 w 197"/>
                <a:gd name="T1" fmla="*/ 0 h 870"/>
                <a:gd name="T2" fmla="*/ 0 w 197"/>
                <a:gd name="T3" fmla="*/ 436 h 870"/>
                <a:gd name="T4" fmla="*/ 197 w 197"/>
                <a:gd name="T5" fmla="*/ 870 h 870"/>
                <a:gd name="T6" fmla="*/ 0 60000 65536"/>
                <a:gd name="T7" fmla="*/ 0 60000 65536"/>
                <a:gd name="T8" fmla="*/ 0 60000 65536"/>
                <a:gd name="T9" fmla="*/ 0 w 197"/>
                <a:gd name="T10" fmla="*/ 0 h 870"/>
                <a:gd name="T11" fmla="*/ 197 w 197"/>
                <a:gd name="T12" fmla="*/ 870 h 870"/>
              </a:gdLst>
              <a:ahLst/>
              <a:cxnLst>
                <a:cxn ang="T6">
                  <a:pos x="T0" y="T1"/>
                </a:cxn>
                <a:cxn ang="T7">
                  <a:pos x="T2" y="T3"/>
                </a:cxn>
                <a:cxn ang="T8">
                  <a:pos x="T4" y="T5"/>
                </a:cxn>
              </a:cxnLst>
              <a:rect l="T9" t="T10" r="T11" b="T12"/>
              <a:pathLst>
                <a:path w="197" h="870">
                  <a:moveTo>
                    <a:pt x="167" y="0"/>
                  </a:moveTo>
                  <a:cubicBezTo>
                    <a:pt x="117" y="64"/>
                    <a:pt x="0" y="178"/>
                    <a:pt x="0" y="436"/>
                  </a:cubicBezTo>
                  <a:cubicBezTo>
                    <a:pt x="0" y="694"/>
                    <a:pt x="124" y="769"/>
                    <a:pt x="197" y="870"/>
                  </a:cubicBezTo>
                </a:path>
              </a:pathLst>
            </a:custGeom>
            <a:noFill/>
            <a:ln w="19050">
              <a:solidFill>
                <a:srgbClr val="FFFFFF"/>
              </a:solidFill>
              <a:round/>
            </a:ln>
          </p:spPr>
          <p:txBody>
            <a:bodyPr/>
            <a:lstStyle/>
            <a:p>
              <a:endParaRPr lang="zh-CN" altLang="en-US"/>
            </a:p>
          </p:txBody>
        </p:sp>
        <p:sp>
          <p:nvSpPr>
            <p:cNvPr id="23" name="未知"/>
            <p:cNvSpPr>
              <a:spLocks noChangeArrowheads="1"/>
            </p:cNvSpPr>
            <p:nvPr/>
          </p:nvSpPr>
          <p:spPr bwMode="auto">
            <a:xfrm rot="16200000" flipV="1">
              <a:off x="369" y="-141"/>
              <a:ext cx="114" cy="653"/>
            </a:xfrm>
            <a:custGeom>
              <a:avLst/>
              <a:gdLst>
                <a:gd name="T0" fmla="*/ 167 w 197"/>
                <a:gd name="T1" fmla="*/ 0 h 870"/>
                <a:gd name="T2" fmla="*/ 0 w 197"/>
                <a:gd name="T3" fmla="*/ 436 h 870"/>
                <a:gd name="T4" fmla="*/ 197 w 197"/>
                <a:gd name="T5" fmla="*/ 870 h 870"/>
                <a:gd name="T6" fmla="*/ 0 60000 65536"/>
                <a:gd name="T7" fmla="*/ 0 60000 65536"/>
                <a:gd name="T8" fmla="*/ 0 60000 65536"/>
                <a:gd name="T9" fmla="*/ 0 w 197"/>
                <a:gd name="T10" fmla="*/ 0 h 870"/>
                <a:gd name="T11" fmla="*/ 197 w 197"/>
                <a:gd name="T12" fmla="*/ 870 h 870"/>
              </a:gdLst>
              <a:ahLst/>
              <a:cxnLst>
                <a:cxn ang="T6">
                  <a:pos x="T0" y="T1"/>
                </a:cxn>
                <a:cxn ang="T7">
                  <a:pos x="T2" y="T3"/>
                </a:cxn>
                <a:cxn ang="T8">
                  <a:pos x="T4" y="T5"/>
                </a:cxn>
              </a:cxnLst>
              <a:rect l="T9" t="T10" r="T11" b="T12"/>
              <a:pathLst>
                <a:path w="197" h="870">
                  <a:moveTo>
                    <a:pt x="167" y="0"/>
                  </a:moveTo>
                  <a:cubicBezTo>
                    <a:pt x="117" y="64"/>
                    <a:pt x="0" y="178"/>
                    <a:pt x="0" y="436"/>
                  </a:cubicBezTo>
                  <a:cubicBezTo>
                    <a:pt x="0" y="694"/>
                    <a:pt x="124" y="769"/>
                    <a:pt x="197" y="870"/>
                  </a:cubicBezTo>
                </a:path>
              </a:pathLst>
            </a:custGeom>
            <a:noFill/>
            <a:ln w="19050">
              <a:solidFill>
                <a:srgbClr val="FFFFFF"/>
              </a:solidFill>
              <a:round/>
            </a:ln>
          </p:spPr>
          <p:txBody>
            <a:bodyPr/>
            <a:lstStyle/>
            <a:p>
              <a:endParaRPr lang="zh-CN" altLang="en-US"/>
            </a:p>
          </p:txBody>
        </p:sp>
      </p:grpSp>
      <p:grpSp>
        <p:nvGrpSpPr>
          <p:cNvPr id="4" name="组合 28691"/>
          <p:cNvGrpSpPr/>
          <p:nvPr/>
        </p:nvGrpSpPr>
        <p:grpSpPr bwMode="auto">
          <a:xfrm>
            <a:off x="3125380" y="5143512"/>
            <a:ext cx="466725" cy="400050"/>
            <a:chOff x="0" y="0"/>
            <a:chExt cx="294" cy="252"/>
          </a:xfrm>
        </p:grpSpPr>
        <p:sp>
          <p:nvSpPr>
            <p:cNvPr id="25" name="圆角矩形 28692"/>
            <p:cNvSpPr>
              <a:spLocks noChangeArrowheads="1"/>
            </p:cNvSpPr>
            <p:nvPr/>
          </p:nvSpPr>
          <p:spPr bwMode="auto">
            <a:xfrm>
              <a:off x="60" y="0"/>
              <a:ext cx="176" cy="176"/>
            </a:xfrm>
            <a:prstGeom prst="roundRect">
              <a:avLst>
                <a:gd name="adj" fmla="val 6250"/>
              </a:avLst>
            </a:prstGeom>
            <a:solidFill>
              <a:srgbClr val="292929">
                <a:alpha val="50195"/>
              </a:srgbClr>
            </a:solidFill>
            <a:ln w="19050">
              <a:solidFill>
                <a:srgbClr val="FFFFFF"/>
              </a:solidFill>
              <a:round/>
            </a:ln>
          </p:spPr>
          <p:txBody>
            <a:bodyPr/>
            <a:lstStyle/>
            <a:p>
              <a:endParaRPr lang="zh-CN" altLang="en-US">
                <a:latin typeface="Arial" panose="020B0604020202020204" pitchFamily="34" charset="0"/>
              </a:endParaRPr>
            </a:p>
          </p:txBody>
        </p:sp>
        <p:sp>
          <p:nvSpPr>
            <p:cNvPr id="26" name="圆角矩形 28693"/>
            <p:cNvSpPr>
              <a:spLocks noChangeArrowheads="1"/>
            </p:cNvSpPr>
            <p:nvPr/>
          </p:nvSpPr>
          <p:spPr bwMode="auto">
            <a:xfrm>
              <a:off x="0" y="174"/>
              <a:ext cx="294" cy="78"/>
            </a:xfrm>
            <a:prstGeom prst="roundRect">
              <a:avLst>
                <a:gd name="adj" fmla="val 16667"/>
              </a:avLst>
            </a:prstGeom>
            <a:solidFill>
              <a:srgbClr val="292929">
                <a:alpha val="50195"/>
              </a:srgbClr>
            </a:solidFill>
            <a:ln w="19050">
              <a:solidFill>
                <a:srgbClr val="FFFFFF"/>
              </a:solidFill>
              <a:round/>
            </a:ln>
          </p:spPr>
          <p:txBody>
            <a:bodyPr/>
            <a:lstStyle/>
            <a:p>
              <a:endParaRPr lang="zh-CN" altLang="en-US">
                <a:latin typeface="Arial" panose="020B0604020202020204" pitchFamily="34" charset="0"/>
              </a:endParaRPr>
            </a:p>
          </p:txBody>
        </p:sp>
        <p:sp>
          <p:nvSpPr>
            <p:cNvPr id="27" name="直接连接符 28694"/>
            <p:cNvSpPr>
              <a:spLocks noChangeShapeType="1"/>
            </p:cNvSpPr>
            <p:nvPr/>
          </p:nvSpPr>
          <p:spPr bwMode="auto">
            <a:xfrm flipH="1">
              <a:off x="207" y="213"/>
              <a:ext cx="45" cy="0"/>
            </a:xfrm>
            <a:prstGeom prst="line">
              <a:avLst/>
            </a:prstGeom>
            <a:noFill/>
            <a:ln w="19050">
              <a:solidFill>
                <a:srgbClr val="FFFFFF"/>
              </a:solidFill>
              <a:round/>
            </a:ln>
          </p:spPr>
          <p:txBody>
            <a:bodyPr/>
            <a:lstStyle/>
            <a:p>
              <a:endParaRPr lang="zh-CN" altLang="en-US"/>
            </a:p>
          </p:txBody>
        </p:sp>
        <p:sp>
          <p:nvSpPr>
            <p:cNvPr id="28" name="直接连接符 28695"/>
            <p:cNvSpPr>
              <a:spLocks noChangeShapeType="1"/>
            </p:cNvSpPr>
            <p:nvPr/>
          </p:nvSpPr>
          <p:spPr bwMode="auto">
            <a:xfrm flipH="1">
              <a:off x="119" y="55"/>
              <a:ext cx="73" cy="0"/>
            </a:xfrm>
            <a:prstGeom prst="line">
              <a:avLst/>
            </a:prstGeom>
            <a:noFill/>
            <a:ln w="19050">
              <a:solidFill>
                <a:srgbClr val="FFFFFF"/>
              </a:solidFill>
              <a:round/>
            </a:ln>
          </p:spPr>
          <p:txBody>
            <a:bodyPr/>
            <a:lstStyle/>
            <a:p>
              <a:endParaRPr lang="zh-CN" altLang="en-US"/>
            </a:p>
          </p:txBody>
        </p:sp>
        <p:sp>
          <p:nvSpPr>
            <p:cNvPr id="29" name="直接连接符 28696"/>
            <p:cNvSpPr>
              <a:spLocks noChangeShapeType="1"/>
            </p:cNvSpPr>
            <p:nvPr/>
          </p:nvSpPr>
          <p:spPr bwMode="auto">
            <a:xfrm flipH="1">
              <a:off x="147" y="81"/>
              <a:ext cx="45" cy="0"/>
            </a:xfrm>
            <a:prstGeom prst="line">
              <a:avLst/>
            </a:prstGeom>
            <a:noFill/>
            <a:ln w="19050">
              <a:solidFill>
                <a:srgbClr val="FFFFFF"/>
              </a:solidFill>
              <a:round/>
            </a:ln>
          </p:spPr>
          <p:txBody>
            <a:bodyPr/>
            <a:lstStyle/>
            <a:p>
              <a:endParaRPr lang="zh-CN" altLang="en-US"/>
            </a:p>
          </p:txBody>
        </p:sp>
        <p:sp>
          <p:nvSpPr>
            <p:cNvPr id="30" name="直接连接符 28697"/>
            <p:cNvSpPr>
              <a:spLocks noChangeShapeType="1"/>
            </p:cNvSpPr>
            <p:nvPr/>
          </p:nvSpPr>
          <p:spPr bwMode="auto">
            <a:xfrm flipH="1">
              <a:off x="160" y="130"/>
              <a:ext cx="32" cy="0"/>
            </a:xfrm>
            <a:prstGeom prst="line">
              <a:avLst/>
            </a:prstGeom>
            <a:noFill/>
            <a:ln w="19050">
              <a:solidFill>
                <a:srgbClr val="FFFFFF"/>
              </a:solidFill>
              <a:round/>
            </a:ln>
          </p:spPr>
          <p:txBody>
            <a:bodyPr/>
            <a:lstStyle/>
            <a:p>
              <a:endParaRPr lang="zh-CN" altLang="en-US"/>
            </a:p>
          </p:txBody>
        </p:sp>
      </p:grpSp>
      <p:grpSp>
        <p:nvGrpSpPr>
          <p:cNvPr id="16" name="组合 28699"/>
          <p:cNvGrpSpPr/>
          <p:nvPr/>
        </p:nvGrpSpPr>
        <p:grpSpPr bwMode="auto">
          <a:xfrm>
            <a:off x="5911463" y="2928934"/>
            <a:ext cx="523875" cy="496888"/>
            <a:chOff x="0" y="0"/>
            <a:chExt cx="330" cy="313"/>
          </a:xfrm>
        </p:grpSpPr>
        <p:sp>
          <p:nvSpPr>
            <p:cNvPr id="32" name="圆角矩形 28700"/>
            <p:cNvSpPr>
              <a:spLocks noChangeArrowheads="1"/>
            </p:cNvSpPr>
            <p:nvPr/>
          </p:nvSpPr>
          <p:spPr bwMode="auto">
            <a:xfrm>
              <a:off x="0" y="64"/>
              <a:ext cx="330" cy="249"/>
            </a:xfrm>
            <a:prstGeom prst="roundRect">
              <a:avLst>
                <a:gd name="adj" fmla="val 16667"/>
              </a:avLst>
            </a:prstGeom>
            <a:solidFill>
              <a:srgbClr val="292929">
                <a:alpha val="50195"/>
              </a:srgbClr>
            </a:solidFill>
            <a:ln w="19050">
              <a:solidFill>
                <a:srgbClr val="FFFFFF"/>
              </a:solidFill>
              <a:round/>
            </a:ln>
          </p:spPr>
          <p:txBody>
            <a:bodyPr/>
            <a:lstStyle/>
            <a:p>
              <a:endParaRPr lang="zh-CN" altLang="en-US">
                <a:latin typeface="Arial" panose="020B0604020202020204" pitchFamily="34" charset="0"/>
              </a:endParaRPr>
            </a:p>
          </p:txBody>
        </p:sp>
        <p:sp>
          <p:nvSpPr>
            <p:cNvPr id="33" name="任意多边形 28701"/>
            <p:cNvSpPr>
              <a:spLocks noChangeArrowheads="1"/>
            </p:cNvSpPr>
            <p:nvPr/>
          </p:nvSpPr>
          <p:spPr bwMode="auto">
            <a:xfrm>
              <a:off x="100" y="0"/>
              <a:ext cx="122" cy="113"/>
            </a:xfrm>
            <a:custGeom>
              <a:avLst/>
              <a:gdLst>
                <a:gd name="T0" fmla="*/ 5400 w 21600"/>
                <a:gd name="T1" fmla="*/ 10800 h 21600"/>
                <a:gd name="T2" fmla="*/ 10800 w 21600"/>
                <a:gd name="T3" fmla="*/ 5400 h 21600"/>
                <a:gd name="T4" fmla="*/ 16200 w 21600"/>
                <a:gd name="T5" fmla="*/ 10800 h 21600"/>
                <a:gd name="T6" fmla="*/ 21600 w 21600"/>
                <a:gd name="T7" fmla="*/ 10800 h 21600"/>
                <a:gd name="T8" fmla="*/ 10800 w 21600"/>
                <a:gd name="T9" fmla="*/ 0 h 21600"/>
                <a:gd name="T10" fmla="*/ 0 w 21600"/>
                <a:gd name="T11" fmla="*/ 1080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5400" y="10800"/>
                  </a:moveTo>
                  <a:cubicBezTo>
                    <a:pt x="5400" y="7818"/>
                    <a:pt x="7818" y="5400"/>
                    <a:pt x="10800" y="5400"/>
                  </a:cubicBezTo>
                  <a:cubicBezTo>
                    <a:pt x="13782" y="5400"/>
                    <a:pt x="16200" y="7818"/>
                    <a:pt x="16200" y="10800"/>
                  </a:cubicBezTo>
                  <a:lnTo>
                    <a:pt x="21600" y="10800"/>
                  </a:lnTo>
                  <a:cubicBezTo>
                    <a:pt x="21600" y="4835"/>
                    <a:pt x="16765" y="0"/>
                    <a:pt x="10800" y="0"/>
                  </a:cubicBezTo>
                  <a:cubicBezTo>
                    <a:pt x="4835" y="0"/>
                    <a:pt x="0" y="4835"/>
                    <a:pt x="0" y="10800"/>
                  </a:cubicBezTo>
                  <a:close/>
                </a:path>
              </a:pathLst>
            </a:custGeom>
            <a:solidFill>
              <a:srgbClr val="292929">
                <a:alpha val="50195"/>
              </a:srgbClr>
            </a:solidFill>
            <a:ln w="12700">
              <a:solidFill>
                <a:srgbClr val="FFFFFF"/>
              </a:solidFill>
              <a:miter lim="800000"/>
            </a:ln>
          </p:spPr>
          <p:txBody>
            <a:bodyPr/>
            <a:lstStyle/>
            <a:p>
              <a:endParaRPr lang="zh-CN" altLang="en-US"/>
            </a:p>
          </p:txBody>
        </p:sp>
      </p:grpSp>
      <p:grpSp>
        <p:nvGrpSpPr>
          <p:cNvPr id="24" name="组合 28702"/>
          <p:cNvGrpSpPr/>
          <p:nvPr/>
        </p:nvGrpSpPr>
        <p:grpSpPr bwMode="auto">
          <a:xfrm flipH="1">
            <a:off x="5214943" y="5072075"/>
            <a:ext cx="544508" cy="407977"/>
            <a:chOff x="0" y="0"/>
            <a:chExt cx="3312" cy="4086"/>
          </a:xfrm>
        </p:grpSpPr>
        <p:sp>
          <p:nvSpPr>
            <p:cNvPr id="35" name="未知"/>
            <p:cNvSpPr>
              <a:spLocks noChangeArrowheads="1"/>
            </p:cNvSpPr>
            <p:nvPr/>
          </p:nvSpPr>
          <p:spPr bwMode="auto">
            <a:xfrm>
              <a:off x="0" y="124"/>
              <a:ext cx="3312" cy="3962"/>
            </a:xfrm>
            <a:custGeom>
              <a:avLst/>
              <a:gdLst>
                <a:gd name="T0" fmla="*/ 1376 w 3312"/>
                <a:gd name="T1" fmla="*/ 696 h 3962"/>
                <a:gd name="T2" fmla="*/ 1639 w 3312"/>
                <a:gd name="T3" fmla="*/ 920 h 3962"/>
                <a:gd name="T4" fmla="*/ 1926 w 3312"/>
                <a:gd name="T5" fmla="*/ 708 h 3962"/>
                <a:gd name="T6" fmla="*/ 2940 w 3312"/>
                <a:gd name="T7" fmla="*/ 66 h 3962"/>
                <a:gd name="T8" fmla="*/ 3204 w 3312"/>
                <a:gd name="T9" fmla="*/ 78 h 3962"/>
                <a:gd name="T10" fmla="*/ 3072 w 3312"/>
                <a:gd name="T11" fmla="*/ 444 h 3962"/>
                <a:gd name="T12" fmla="*/ 2139 w 3312"/>
                <a:gd name="T13" fmla="*/ 1081 h 3962"/>
                <a:gd name="T14" fmla="*/ 2476 w 3312"/>
                <a:gd name="T15" fmla="*/ 2372 h 3962"/>
                <a:gd name="T16" fmla="*/ 2251 w 3312"/>
                <a:gd name="T17" fmla="*/ 2435 h 3962"/>
                <a:gd name="T18" fmla="*/ 2614 w 3312"/>
                <a:gd name="T19" fmla="*/ 3589 h 3962"/>
                <a:gd name="T20" fmla="*/ 2539 w 3312"/>
                <a:gd name="T21" fmla="*/ 3925 h 3962"/>
                <a:gd name="T22" fmla="*/ 2226 w 3312"/>
                <a:gd name="T23" fmla="*/ 3689 h 3962"/>
                <a:gd name="T24" fmla="*/ 1789 w 3312"/>
                <a:gd name="T25" fmla="*/ 2534 h 3962"/>
                <a:gd name="T26" fmla="*/ 1414 w 3312"/>
                <a:gd name="T27" fmla="*/ 2534 h 3962"/>
                <a:gd name="T28" fmla="*/ 1051 w 3312"/>
                <a:gd name="T29" fmla="*/ 3689 h 3962"/>
                <a:gd name="T30" fmla="*/ 789 w 3312"/>
                <a:gd name="T31" fmla="*/ 3925 h 3962"/>
                <a:gd name="T32" fmla="*/ 676 w 3312"/>
                <a:gd name="T33" fmla="*/ 3577 h 3962"/>
                <a:gd name="T34" fmla="*/ 1001 w 3312"/>
                <a:gd name="T35" fmla="*/ 2459 h 3962"/>
                <a:gd name="T36" fmla="*/ 751 w 3312"/>
                <a:gd name="T37" fmla="*/ 2397 h 3962"/>
                <a:gd name="T38" fmla="*/ 1126 w 3312"/>
                <a:gd name="T39" fmla="*/ 1081 h 3962"/>
                <a:gd name="T40" fmla="*/ 139 w 3312"/>
                <a:gd name="T41" fmla="*/ 497 h 3962"/>
                <a:gd name="T42" fmla="*/ 60 w 3312"/>
                <a:gd name="T43" fmla="*/ 180 h 3962"/>
                <a:gd name="T44" fmla="*/ 389 w 3312"/>
                <a:gd name="T45" fmla="*/ 162 h 3962"/>
                <a:gd name="T46" fmla="*/ 1376 w 3312"/>
                <a:gd name="T47" fmla="*/ 696 h 396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312"/>
                <a:gd name="T73" fmla="*/ 0 h 3962"/>
                <a:gd name="T74" fmla="*/ 3312 w 3312"/>
                <a:gd name="T75" fmla="*/ 3962 h 396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312" h="3962">
                  <a:moveTo>
                    <a:pt x="1376" y="696"/>
                  </a:moveTo>
                  <a:cubicBezTo>
                    <a:pt x="1401" y="795"/>
                    <a:pt x="1489" y="920"/>
                    <a:pt x="1639" y="920"/>
                  </a:cubicBezTo>
                  <a:cubicBezTo>
                    <a:pt x="1801" y="920"/>
                    <a:pt x="1876" y="795"/>
                    <a:pt x="1926" y="708"/>
                  </a:cubicBezTo>
                  <a:lnTo>
                    <a:pt x="2940" y="66"/>
                  </a:lnTo>
                  <a:cubicBezTo>
                    <a:pt x="3042" y="0"/>
                    <a:pt x="3142" y="16"/>
                    <a:pt x="3204" y="78"/>
                  </a:cubicBezTo>
                  <a:cubicBezTo>
                    <a:pt x="3267" y="140"/>
                    <a:pt x="3312" y="264"/>
                    <a:pt x="3072" y="444"/>
                  </a:cubicBezTo>
                  <a:lnTo>
                    <a:pt x="2139" y="1081"/>
                  </a:lnTo>
                  <a:lnTo>
                    <a:pt x="2476" y="2372"/>
                  </a:lnTo>
                  <a:lnTo>
                    <a:pt x="2251" y="2435"/>
                  </a:lnTo>
                  <a:lnTo>
                    <a:pt x="2614" y="3589"/>
                  </a:lnTo>
                  <a:cubicBezTo>
                    <a:pt x="2651" y="3751"/>
                    <a:pt x="2639" y="3863"/>
                    <a:pt x="2539" y="3925"/>
                  </a:cubicBezTo>
                  <a:cubicBezTo>
                    <a:pt x="2401" y="3962"/>
                    <a:pt x="2289" y="3863"/>
                    <a:pt x="2226" y="3689"/>
                  </a:cubicBezTo>
                  <a:cubicBezTo>
                    <a:pt x="2101" y="3453"/>
                    <a:pt x="1876" y="2720"/>
                    <a:pt x="1789" y="2534"/>
                  </a:cubicBezTo>
                  <a:lnTo>
                    <a:pt x="1414" y="2534"/>
                  </a:lnTo>
                  <a:cubicBezTo>
                    <a:pt x="1339" y="2770"/>
                    <a:pt x="1151" y="3465"/>
                    <a:pt x="1051" y="3689"/>
                  </a:cubicBezTo>
                  <a:cubicBezTo>
                    <a:pt x="1001" y="3838"/>
                    <a:pt x="914" y="3950"/>
                    <a:pt x="789" y="3925"/>
                  </a:cubicBezTo>
                  <a:cubicBezTo>
                    <a:pt x="714" y="3875"/>
                    <a:pt x="614" y="3838"/>
                    <a:pt x="676" y="3577"/>
                  </a:cubicBezTo>
                  <a:lnTo>
                    <a:pt x="1001" y="2459"/>
                  </a:lnTo>
                  <a:lnTo>
                    <a:pt x="751" y="2397"/>
                  </a:lnTo>
                  <a:lnTo>
                    <a:pt x="1126" y="1081"/>
                  </a:lnTo>
                  <a:lnTo>
                    <a:pt x="139" y="497"/>
                  </a:lnTo>
                  <a:cubicBezTo>
                    <a:pt x="54" y="402"/>
                    <a:pt x="0" y="342"/>
                    <a:pt x="60" y="180"/>
                  </a:cubicBezTo>
                  <a:cubicBezTo>
                    <a:pt x="186" y="102"/>
                    <a:pt x="214" y="112"/>
                    <a:pt x="389" y="162"/>
                  </a:cubicBezTo>
                  <a:lnTo>
                    <a:pt x="1376" y="696"/>
                  </a:lnTo>
                  <a:close/>
                </a:path>
              </a:pathLst>
            </a:custGeom>
            <a:solidFill>
              <a:srgbClr val="292929">
                <a:alpha val="50195"/>
              </a:srgbClr>
            </a:solidFill>
            <a:ln w="19050">
              <a:solidFill>
                <a:srgbClr val="FFFFFF"/>
              </a:solidFill>
              <a:round/>
            </a:ln>
          </p:spPr>
          <p:txBody>
            <a:bodyPr/>
            <a:lstStyle/>
            <a:p>
              <a:endParaRPr lang="zh-CN" altLang="en-US"/>
            </a:p>
          </p:txBody>
        </p:sp>
        <p:sp>
          <p:nvSpPr>
            <p:cNvPr id="36" name="椭圆 28704"/>
            <p:cNvSpPr>
              <a:spLocks noChangeArrowheads="1"/>
            </p:cNvSpPr>
            <p:nvPr/>
          </p:nvSpPr>
          <p:spPr bwMode="auto">
            <a:xfrm>
              <a:off x="1224" y="0"/>
              <a:ext cx="862" cy="845"/>
            </a:xfrm>
            <a:prstGeom prst="ellipse">
              <a:avLst/>
            </a:prstGeom>
            <a:solidFill>
              <a:srgbClr val="292929">
                <a:alpha val="50195"/>
              </a:srgbClr>
            </a:solidFill>
            <a:ln w="19050">
              <a:solidFill>
                <a:srgbClr val="FFFFFF"/>
              </a:solidFill>
              <a:round/>
            </a:ln>
          </p:spPr>
          <p:txBody>
            <a:bodyPr/>
            <a:lstStyle/>
            <a:p>
              <a:endParaRPr lang="zh-CN" altLang="en-US">
                <a:latin typeface="Arial" panose="020B0604020202020204" pitchFamily="34" charset="0"/>
              </a:endParaRPr>
            </a:p>
          </p:txBody>
        </p:sp>
      </p:grpSp>
      <p:sp>
        <p:nvSpPr>
          <p:cNvPr id="37" name="线形标注 2(带强调线) 28706"/>
          <p:cNvSpPr/>
          <p:nvPr/>
        </p:nvSpPr>
        <p:spPr bwMode="auto">
          <a:xfrm>
            <a:off x="1625183" y="1571612"/>
            <a:ext cx="1681163" cy="609600"/>
          </a:xfrm>
          <a:prstGeom prst="accentCallout2">
            <a:avLst>
              <a:gd name="adj1" fmla="val 18750"/>
              <a:gd name="adj2" fmla="val 104532"/>
              <a:gd name="adj3" fmla="val 18750"/>
              <a:gd name="adj4" fmla="val 118509"/>
              <a:gd name="adj5" fmla="val 46093"/>
              <a:gd name="adj6" fmla="val 133051"/>
            </a:avLst>
          </a:prstGeom>
          <a:noFill/>
          <a:ln w="9525">
            <a:solidFill>
              <a:schemeClr val="folHlink"/>
            </a:solidFill>
            <a:miter lim="800000"/>
          </a:ln>
        </p:spPr>
        <p:txBody>
          <a:bodyPr anchor="ctr"/>
          <a:lstStyle/>
          <a:p>
            <a:r>
              <a:rPr lang="zh-CN" altLang="en-US" b="1" dirty="0">
                <a:solidFill>
                  <a:srgbClr val="000000"/>
                </a:solidFill>
                <a:latin typeface="Arial" panose="020B0604020202020204" pitchFamily="34" charset="0"/>
              </a:rPr>
              <a:t>患者基本情况</a:t>
            </a:r>
          </a:p>
        </p:txBody>
      </p:sp>
      <p:sp>
        <p:nvSpPr>
          <p:cNvPr id="38" name="线形标注 2(带强调线) 28707"/>
          <p:cNvSpPr/>
          <p:nvPr/>
        </p:nvSpPr>
        <p:spPr bwMode="auto">
          <a:xfrm>
            <a:off x="0" y="3857628"/>
            <a:ext cx="2057400" cy="842962"/>
          </a:xfrm>
          <a:prstGeom prst="accentCallout2">
            <a:avLst>
              <a:gd name="adj1" fmla="val 13556"/>
              <a:gd name="adj2" fmla="val 104324"/>
              <a:gd name="adj3" fmla="val 13556"/>
              <a:gd name="adj4" fmla="val 110269"/>
              <a:gd name="adj5" fmla="val -13704"/>
              <a:gd name="adj6" fmla="val 116463"/>
            </a:avLst>
          </a:prstGeom>
          <a:noFill/>
          <a:ln w="9525">
            <a:solidFill>
              <a:schemeClr val="accent1"/>
            </a:solidFill>
            <a:miter lim="800000"/>
          </a:ln>
        </p:spPr>
        <p:txBody>
          <a:bodyPr anchor="ctr"/>
          <a:lstStyle/>
          <a:p>
            <a:r>
              <a:rPr lang="zh-CN" altLang="en-US" b="1" dirty="0">
                <a:solidFill>
                  <a:srgbClr val="000000"/>
                </a:solidFill>
                <a:latin typeface="Arial" panose="020B0604020202020204" pitchFamily="34" charset="0"/>
              </a:rPr>
              <a:t>建立临床数据分析系统</a:t>
            </a:r>
          </a:p>
        </p:txBody>
      </p:sp>
      <p:sp>
        <p:nvSpPr>
          <p:cNvPr id="39" name="线形标注 2(带强调线) 28708"/>
          <p:cNvSpPr/>
          <p:nvPr/>
        </p:nvSpPr>
        <p:spPr bwMode="auto">
          <a:xfrm>
            <a:off x="714348" y="5786454"/>
            <a:ext cx="1662112" cy="525462"/>
          </a:xfrm>
          <a:prstGeom prst="accentCallout2">
            <a:avLst>
              <a:gd name="adj1" fmla="val 21741"/>
              <a:gd name="adj2" fmla="val 106713"/>
              <a:gd name="adj3" fmla="val 21741"/>
              <a:gd name="adj4" fmla="val 126398"/>
              <a:gd name="adj5" fmla="val -3019"/>
              <a:gd name="adj6" fmla="val 147259"/>
            </a:avLst>
          </a:prstGeom>
          <a:noFill/>
          <a:ln w="9525">
            <a:solidFill>
              <a:schemeClr val="tx2"/>
            </a:solidFill>
            <a:miter lim="800000"/>
          </a:ln>
        </p:spPr>
        <p:txBody>
          <a:bodyPr anchor="ctr"/>
          <a:lstStyle/>
          <a:p>
            <a:r>
              <a:rPr lang="zh-CN" altLang="en-US" b="1" dirty="0">
                <a:solidFill>
                  <a:srgbClr val="000000"/>
                </a:solidFill>
                <a:latin typeface="Arial" panose="020B0604020202020204" pitchFamily="34" charset="0"/>
              </a:rPr>
              <a:t>标准诊断库</a:t>
            </a:r>
          </a:p>
        </p:txBody>
      </p:sp>
      <p:sp>
        <p:nvSpPr>
          <p:cNvPr id="40" name="线形标注 2(带强调线) 28710"/>
          <p:cNvSpPr/>
          <p:nvPr/>
        </p:nvSpPr>
        <p:spPr bwMode="auto">
          <a:xfrm>
            <a:off x="6822297" y="3786190"/>
            <a:ext cx="1681162" cy="609600"/>
          </a:xfrm>
          <a:prstGeom prst="accentCallout2">
            <a:avLst>
              <a:gd name="adj1" fmla="val 18750"/>
              <a:gd name="adj2" fmla="val -4532"/>
              <a:gd name="adj3" fmla="val 18750"/>
              <a:gd name="adj4" fmla="val -12750"/>
              <a:gd name="adj5" fmla="val -15884"/>
              <a:gd name="adj6" fmla="val -21625"/>
            </a:avLst>
          </a:prstGeom>
          <a:noFill/>
          <a:ln w="9525">
            <a:solidFill>
              <a:schemeClr val="accent2"/>
            </a:solidFill>
            <a:miter lim="800000"/>
          </a:ln>
        </p:spPr>
        <p:txBody>
          <a:bodyPr anchor="ctr"/>
          <a:lstStyle/>
          <a:p>
            <a:r>
              <a:rPr lang="zh-CN" altLang="en-US" b="1">
                <a:solidFill>
                  <a:srgbClr val="000000"/>
                </a:solidFill>
                <a:latin typeface="Arial" panose="020B0604020202020204" pitchFamily="34" charset="0"/>
              </a:rPr>
              <a:t>检验室指标</a:t>
            </a:r>
          </a:p>
        </p:txBody>
      </p:sp>
      <p:sp>
        <p:nvSpPr>
          <p:cNvPr id="41" name="线形标注 2(带强调线) 28709"/>
          <p:cNvSpPr/>
          <p:nvPr/>
        </p:nvSpPr>
        <p:spPr bwMode="auto">
          <a:xfrm>
            <a:off x="6393670" y="5857892"/>
            <a:ext cx="1681163" cy="609600"/>
          </a:xfrm>
          <a:prstGeom prst="accentCallout2">
            <a:avLst>
              <a:gd name="adj1" fmla="val 18750"/>
              <a:gd name="adj2" fmla="val -4532"/>
              <a:gd name="adj3" fmla="val 18750"/>
              <a:gd name="adj4" fmla="val -19829"/>
              <a:gd name="adj5" fmla="val -14583"/>
              <a:gd name="adj6" fmla="val -35977"/>
            </a:avLst>
          </a:prstGeom>
          <a:noFill/>
          <a:ln w="9525">
            <a:solidFill>
              <a:schemeClr val="hlink"/>
            </a:solidFill>
            <a:miter lim="800000"/>
          </a:ln>
        </p:spPr>
        <p:txBody>
          <a:bodyPr anchor="ctr"/>
          <a:lstStyle/>
          <a:p>
            <a:r>
              <a:rPr lang="zh-CN" altLang="en-US" b="1" dirty="0">
                <a:solidFill>
                  <a:srgbClr val="000000"/>
                </a:solidFill>
                <a:latin typeface="Arial" panose="020B0604020202020204" pitchFamily="34" charset="0"/>
              </a:rPr>
              <a:t>药物基本信息</a:t>
            </a:r>
          </a:p>
        </p:txBody>
      </p:sp>
      <p:sp>
        <p:nvSpPr>
          <p:cNvPr id="42" name="矩形 28705"/>
          <p:cNvSpPr>
            <a:spLocks noChangeArrowheads="1"/>
          </p:cNvSpPr>
          <p:nvPr/>
        </p:nvSpPr>
        <p:spPr bwMode="auto">
          <a:xfrm>
            <a:off x="3232538" y="2928934"/>
            <a:ext cx="2455862" cy="2246769"/>
          </a:xfrm>
          <a:prstGeom prst="rect">
            <a:avLst/>
          </a:prstGeom>
          <a:noFill/>
          <a:ln w="9525">
            <a:noFill/>
            <a:miter lim="800000"/>
          </a:ln>
        </p:spPr>
        <p:txBody>
          <a:bodyPr>
            <a:spAutoFit/>
          </a:bodyPr>
          <a:lstStyle/>
          <a:p>
            <a:r>
              <a:rPr lang="zh-CN" altLang="en-US" sz="2000" b="1" dirty="0">
                <a:solidFill>
                  <a:srgbClr val="CC3300"/>
                </a:solidFill>
                <a:latin typeface="Arial" panose="020B0604020202020204" pitchFamily="34" charset="0"/>
              </a:rPr>
              <a:t>结合妇产专科的药物使用特点，获取全面详细的药品临床使用数据</a:t>
            </a:r>
          </a:p>
          <a:p>
            <a:r>
              <a:rPr lang="zh-CN" altLang="en-US" sz="2000" b="1" dirty="0">
                <a:solidFill>
                  <a:srgbClr val="CC3300"/>
                </a:solidFill>
                <a:latin typeface="Arial" panose="020B0604020202020204" pitchFamily="34" charset="0"/>
              </a:rPr>
              <a:t>对孕产妇患者的药物治疗进行评价及质控</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355976" y="0"/>
            <a:ext cx="216024" cy="6858000"/>
          </a:xfrm>
          <a:prstGeom prst="rect">
            <a:avLst/>
          </a:prstGeom>
          <a:gradFill>
            <a:gsLst>
              <a:gs pos="100000">
                <a:schemeClr val="bg1">
                  <a:alpha val="0"/>
                </a:schemeClr>
              </a:gs>
              <a:gs pos="100000">
                <a:schemeClr val="bg1">
                  <a:alpha val="0"/>
                </a:schemeClr>
              </a:gs>
              <a:gs pos="100000">
                <a:schemeClr val="bg1">
                  <a:lumMod val="85000"/>
                </a:schemeClr>
              </a:gs>
              <a:gs pos="0">
                <a:schemeClr val="bg1">
                  <a:alpha val="0"/>
                </a:schemeClr>
              </a:gs>
              <a:gs pos="100000">
                <a:schemeClr val="bg1">
                  <a:alpha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Picture 41" descr="003"/>
          <p:cNvPicPr>
            <a:picLocks noChangeAspect="1" noChangeArrowheads="1"/>
          </p:cNvPicPr>
          <p:nvPr/>
        </p:nvPicPr>
        <p:blipFill>
          <a:blip r:embed="rId2" cstate="print"/>
          <a:srcRect/>
          <a:stretch>
            <a:fillRect/>
          </a:stretch>
        </p:blipFill>
        <p:spPr bwMode="auto">
          <a:xfrm>
            <a:off x="8036599" y="173511"/>
            <a:ext cx="1107401" cy="945305"/>
          </a:xfrm>
          <a:prstGeom prst="rect">
            <a:avLst/>
          </a:prstGeom>
          <a:noFill/>
          <a:ln w="9525">
            <a:noFill/>
            <a:miter lim="800000"/>
            <a:headEnd/>
            <a:tailEnd/>
          </a:ln>
        </p:spPr>
      </p:pic>
      <p:sp>
        <p:nvSpPr>
          <p:cNvPr id="23" name="文本框 7"/>
          <p:cNvSpPr txBox="1"/>
          <p:nvPr/>
        </p:nvSpPr>
        <p:spPr>
          <a:xfrm>
            <a:off x="1261886" y="47176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4" name="文本框 7"/>
          <p:cNvSpPr txBox="1"/>
          <p:nvPr/>
        </p:nvSpPr>
        <p:spPr>
          <a:xfrm>
            <a:off x="1376186" y="4870048"/>
            <a:ext cx="1114137" cy="45308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kern="1200" dirty="0"/>
              <a:t>妊娠期合并症</a:t>
            </a:r>
          </a:p>
        </p:txBody>
      </p:sp>
      <p:sp>
        <p:nvSpPr>
          <p:cNvPr id="28" name="TextBox 27"/>
          <p:cNvSpPr txBox="1"/>
          <p:nvPr/>
        </p:nvSpPr>
        <p:spPr>
          <a:xfrm>
            <a:off x="1000100" y="5072074"/>
            <a:ext cx="1678793" cy="369332"/>
          </a:xfrm>
          <a:prstGeom prst="rect">
            <a:avLst/>
          </a:prstGeom>
          <a:noFill/>
        </p:spPr>
        <p:txBody>
          <a:bodyPr wrap="square" rtlCol="0">
            <a:spAutoFit/>
          </a:bodyPr>
          <a:lstStyle/>
          <a:p>
            <a:r>
              <a:rPr lang="zh-CN" altLang="en-US" dirty="0" smtClean="0">
                <a:solidFill>
                  <a:schemeClr val="bg1"/>
                </a:solidFill>
              </a:rPr>
              <a:t>妊娠期并症</a:t>
            </a:r>
            <a:endParaRPr lang="zh-CN" altLang="en-US" dirty="0">
              <a:solidFill>
                <a:schemeClr val="bg1"/>
              </a:solidFill>
            </a:endParaRPr>
          </a:p>
        </p:txBody>
      </p:sp>
      <p:sp>
        <p:nvSpPr>
          <p:cNvPr id="34" name="文本占位符 1"/>
          <p:cNvSpPr txBox="1">
            <a:spLocks noGrp="1"/>
          </p:cNvSpPr>
          <p:nvPr>
            <p:ph type="title"/>
          </p:nvPr>
        </p:nvSpPr>
        <p:spPr>
          <a:xfrm>
            <a:off x="785786" y="0"/>
            <a:ext cx="7758138" cy="928694"/>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800" b="1" kern="1200" cap="all" baseline="0">
                <a:solidFill>
                  <a:schemeClr val="tx1">
                    <a:lumMod val="75000"/>
                    <a:lumOff val="25000"/>
                  </a:schemeClr>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a:lstStyle>
          <a:p>
            <a:pPr>
              <a:buNone/>
            </a:pPr>
            <a:r>
              <a:rPr lang="zh-CN" altLang="en-US" dirty="0" smtClean="0">
                <a:latin typeface="微软雅黑" panose="020B0503020204020204" pitchFamily="34" charset="-122"/>
                <a:ea typeface="微软雅黑" panose="020B0503020204020204" pitchFamily="34" charset="-122"/>
                <a:sym typeface="宋体" panose="02010600030101010101" pitchFamily="2" charset="-122"/>
              </a:rPr>
              <a:t>围孕期药物治疗路径管理预警系统</a:t>
            </a:r>
            <a:endParaRPr lang="zh-CN" altLang="en-US" dirty="0"/>
          </a:p>
        </p:txBody>
      </p:sp>
      <p:grpSp>
        <p:nvGrpSpPr>
          <p:cNvPr id="14" name="组合 73"/>
          <p:cNvGrpSpPr/>
          <p:nvPr/>
        </p:nvGrpSpPr>
        <p:grpSpPr bwMode="auto">
          <a:xfrm>
            <a:off x="665163" y="1193800"/>
            <a:ext cx="7807325" cy="4146550"/>
            <a:chOff x="1473" y="769"/>
            <a:chExt cx="11164" cy="7602"/>
          </a:xfrm>
        </p:grpSpPr>
        <p:sp>
          <p:nvSpPr>
            <p:cNvPr id="15" name="圆柱形 14"/>
            <p:cNvSpPr/>
            <p:nvPr/>
          </p:nvSpPr>
          <p:spPr>
            <a:xfrm>
              <a:off x="2188" y="2018"/>
              <a:ext cx="844" cy="1281"/>
            </a:xfrm>
            <a:prstGeom prst="can">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zh-CN" altLang="en-US" sz="1125" noProof="1">
                <a:solidFill>
                  <a:prstClr val="white"/>
                </a:solidFill>
              </a:endParaRPr>
            </a:p>
          </p:txBody>
        </p:sp>
        <p:sp>
          <p:nvSpPr>
            <p:cNvPr id="16" name="Line 121"/>
            <p:cNvSpPr>
              <a:spLocks noChangeShapeType="1"/>
            </p:cNvSpPr>
            <p:nvPr/>
          </p:nvSpPr>
          <p:spPr bwMode="auto">
            <a:xfrm flipH="1">
              <a:off x="1843" y="2667"/>
              <a:ext cx="352" cy="0"/>
            </a:xfrm>
            <a:prstGeom prst="line">
              <a:avLst/>
            </a:prstGeom>
            <a:noFill/>
            <a:ln w="19050">
              <a:solidFill>
                <a:schemeClr val="bg1">
                  <a:lumMod val="50000"/>
                </a:schemeClr>
              </a:solidFill>
              <a:round/>
              <a:headEnd type="none" w="sm" len="sm"/>
              <a:tailEnd type="none" w="sm" len="sm"/>
            </a:ln>
          </p:spPr>
          <p:txBody>
            <a:bodyPr wrap="none" lIns="48215" tIns="24107" rIns="48215" bIns="24107" anchor="ctr"/>
            <a:lstStyle/>
            <a:p>
              <a:pPr algn="ctr" defTabSz="685165">
                <a:defRPr/>
              </a:pPr>
              <a:endParaRPr lang="zh-CN" altLang="en-US" sz="2250" noProof="1">
                <a:solidFill>
                  <a:srgbClr val="000000"/>
                </a:solidFill>
                <a:latin typeface="Gill Sans" pitchFamily="1" charset="0"/>
                <a:sym typeface="Gill Sans" pitchFamily="1" charset="0"/>
              </a:endParaRPr>
            </a:p>
          </p:txBody>
        </p:sp>
        <p:cxnSp>
          <p:nvCxnSpPr>
            <p:cNvPr id="17" name="直接连接符 519"/>
            <p:cNvCxnSpPr>
              <a:cxnSpLocks noChangeShapeType="1"/>
              <a:stCxn id="16" idx="1"/>
            </p:cNvCxnSpPr>
            <p:nvPr/>
          </p:nvCxnSpPr>
          <p:spPr bwMode="auto">
            <a:xfrm>
              <a:off x="1843" y="2668"/>
              <a:ext cx="6" cy="5028"/>
            </a:xfrm>
            <a:prstGeom prst="line">
              <a:avLst/>
            </a:prstGeom>
            <a:noFill/>
            <a:ln w="19050">
              <a:solidFill>
                <a:srgbClr val="7F7F7F"/>
              </a:solidFill>
              <a:round/>
            </a:ln>
          </p:spPr>
        </p:cxnSp>
        <p:sp>
          <p:nvSpPr>
            <p:cNvPr id="18" name="圆角矩形 22"/>
            <p:cNvSpPr>
              <a:spLocks noChangeArrowheads="1"/>
            </p:cNvSpPr>
            <p:nvPr/>
          </p:nvSpPr>
          <p:spPr bwMode="auto">
            <a:xfrm>
              <a:off x="1473" y="769"/>
              <a:ext cx="1993" cy="7602"/>
            </a:xfrm>
            <a:prstGeom prst="roundRect">
              <a:avLst>
                <a:gd name="adj" fmla="val 3851"/>
              </a:avLst>
            </a:prstGeom>
            <a:noFill/>
            <a:ln w="12700" algn="ctr">
              <a:solidFill>
                <a:schemeClr val="bg1">
                  <a:lumMod val="50000"/>
                </a:schemeClr>
              </a:solidFill>
              <a:prstDash val="dashDot"/>
              <a:round/>
            </a:ln>
          </p:spPr>
          <p:txBody>
            <a:bodyPr lIns="0" tIns="0" rIns="0" bIns="0" anchor="ctr"/>
            <a:lstStyle/>
            <a:p>
              <a:pPr algn="r" defTabSz="556260">
                <a:lnSpc>
                  <a:spcPct val="90000"/>
                </a:lnSpc>
                <a:spcBef>
                  <a:spcPct val="30000"/>
                </a:spcBef>
                <a:spcAft>
                  <a:spcPct val="10000"/>
                </a:spcAft>
                <a:buClr>
                  <a:srgbClr val="B2B3B5"/>
                </a:buClr>
                <a:buSzPct val="75000"/>
                <a:defRPr/>
              </a:pPr>
              <a:endParaRPr lang="zh-CN" altLang="en-US" sz="825" noProof="1">
                <a:solidFill>
                  <a:srgbClr val="000000"/>
                </a:solidFill>
                <a:latin typeface="Futura Bk"/>
                <a:sym typeface="Gill Sans" pitchFamily="1" charset="0"/>
              </a:endParaRPr>
            </a:p>
          </p:txBody>
        </p:sp>
        <p:sp>
          <p:nvSpPr>
            <p:cNvPr id="20" name="圆角矩形 19"/>
            <p:cNvSpPr/>
            <p:nvPr/>
          </p:nvSpPr>
          <p:spPr bwMode="auto">
            <a:xfrm>
              <a:off x="6272" y="1887"/>
              <a:ext cx="1718" cy="3376"/>
            </a:xfrm>
            <a:prstGeom prst="roundRect">
              <a:avLst/>
            </a:prstGeom>
            <a:no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48215" tIns="24107" rIns="48215" bIns="24107"/>
            <a:lstStyle/>
            <a:p>
              <a:pPr algn="ctr" defTabSz="685165">
                <a:defRPr/>
              </a:pPr>
              <a:endParaRPr lang="zh-CN" altLang="en-US" sz="825" noProof="1">
                <a:solidFill>
                  <a:prstClr val="black"/>
                </a:solidFill>
                <a:latin typeface="宋体" panose="02010600030101010101" pitchFamily="2" charset="-122"/>
                <a:sym typeface="Gill Sans" pitchFamily="1" charset="0"/>
              </a:endParaRPr>
            </a:p>
          </p:txBody>
        </p:sp>
        <p:sp>
          <p:nvSpPr>
            <p:cNvPr id="25" name="圆角矩形 24"/>
            <p:cNvSpPr/>
            <p:nvPr/>
          </p:nvSpPr>
          <p:spPr bwMode="auto">
            <a:xfrm>
              <a:off x="6583" y="2530"/>
              <a:ext cx="1101" cy="361"/>
            </a:xfrm>
            <a:prstGeom prst="roundRect">
              <a:avLst/>
            </a:prstGeom>
            <a:solidFill>
              <a:srgbClr val="2AC494"/>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sysClr val="window" lastClr="FFFFFF"/>
                  </a:solidFill>
                  <a:latin typeface="Calibri" panose="020F0502020204030204" pitchFamily="34" charset="0"/>
                  <a:sym typeface="Gill Sans" pitchFamily="1" charset="0"/>
                </a:rPr>
                <a:t>制定标准</a:t>
              </a:r>
              <a:endParaRPr lang="zh-CN" altLang="en-US" sz="825" b="1" kern="0" noProof="1">
                <a:solidFill>
                  <a:sysClr val="window" lastClr="FFFFFF"/>
                </a:solidFill>
                <a:sym typeface="Gill Sans" pitchFamily="1" charset="0"/>
              </a:endParaRPr>
            </a:p>
          </p:txBody>
        </p:sp>
        <p:sp>
          <p:nvSpPr>
            <p:cNvPr id="27" name="右箭头 26"/>
            <p:cNvSpPr/>
            <p:nvPr/>
          </p:nvSpPr>
          <p:spPr bwMode="auto">
            <a:xfrm>
              <a:off x="5718" y="2498"/>
              <a:ext cx="679" cy="469"/>
            </a:xfrm>
            <a:prstGeom prst="rightArrow">
              <a:avLst/>
            </a:prstGeom>
            <a:solidFill>
              <a:srgbClr val="FFC000"/>
            </a:solidFill>
            <a:ln w="9525" cap="flat" cmpd="sng" algn="ctr">
              <a:noFill/>
              <a:prstDash val="solid"/>
              <a:round/>
              <a:headEnd type="none" w="med" len="med"/>
              <a:tailEnd type="none" w="med" len="med"/>
            </a:ln>
            <a:effectLst/>
          </p:spPr>
          <p:txBody>
            <a:bodyPr lIns="48215" tIns="24107" rIns="48215" bIns="24107"/>
            <a:lstStyle/>
            <a:p>
              <a:pPr algn="ctr" defTabSz="685165">
                <a:defRPr/>
              </a:pPr>
              <a:endParaRPr lang="zh-CN" altLang="en-US" sz="825" noProof="1">
                <a:solidFill>
                  <a:prstClr val="black"/>
                </a:solidFill>
                <a:latin typeface="宋体" panose="02010600030101010101" pitchFamily="2" charset="-122"/>
                <a:sym typeface="Gill Sans" pitchFamily="1" charset="0"/>
              </a:endParaRPr>
            </a:p>
          </p:txBody>
        </p:sp>
        <p:sp>
          <p:nvSpPr>
            <p:cNvPr id="30" name="Rectangle 116"/>
            <p:cNvSpPr>
              <a:spLocks noChangeArrowheads="1"/>
            </p:cNvSpPr>
            <p:nvPr/>
          </p:nvSpPr>
          <p:spPr bwMode="auto">
            <a:xfrm>
              <a:off x="6424" y="2085"/>
              <a:ext cx="1421" cy="303"/>
            </a:xfrm>
            <a:prstGeom prst="rect">
              <a:avLst/>
            </a:prstGeom>
            <a:noFill/>
            <a:ln w="9525">
              <a:noFill/>
              <a:miter lim="800000"/>
            </a:ln>
          </p:spPr>
          <p:txBody>
            <a:bodyPr lIns="38505" tIns="19252" rIns="38505" bIns="19252">
              <a:spAutoFit/>
            </a:bodyPr>
            <a:lstStyle/>
            <a:p>
              <a:pPr algn="ctr" defTabSz="438150">
                <a:defRPr/>
              </a:pPr>
              <a:r>
                <a:rPr lang="zh-CN" altLang="en-US" sz="825" b="1" noProof="1">
                  <a:solidFill>
                    <a:srgbClr val="595959"/>
                  </a:solidFill>
                  <a:latin typeface="Calibri" panose="020F0502020204030204" pitchFamily="34" charset="0"/>
                  <a:sym typeface="Gill Sans" pitchFamily="1" charset="0"/>
                </a:rPr>
                <a:t>标准用药咨询</a:t>
              </a:r>
              <a:endParaRPr lang="zh-CN" altLang="en-US" sz="825" b="1" noProof="1">
                <a:solidFill>
                  <a:srgbClr val="595959"/>
                </a:solidFill>
                <a:sym typeface="Gill Sans" pitchFamily="1" charset="0"/>
              </a:endParaRPr>
            </a:p>
          </p:txBody>
        </p:sp>
        <p:sp>
          <p:nvSpPr>
            <p:cNvPr id="31" name="矩形 77"/>
            <p:cNvSpPr>
              <a:spLocks noChangeArrowheads="1"/>
            </p:cNvSpPr>
            <p:nvPr/>
          </p:nvSpPr>
          <p:spPr bwMode="auto">
            <a:xfrm>
              <a:off x="3684" y="1645"/>
              <a:ext cx="8953" cy="4083"/>
            </a:xfrm>
            <a:prstGeom prst="rect">
              <a:avLst/>
            </a:prstGeom>
            <a:noFill/>
            <a:ln w="12700" algn="ctr">
              <a:solidFill>
                <a:schemeClr val="bg1">
                  <a:lumMod val="50000"/>
                </a:schemeClr>
              </a:solidFill>
              <a:prstDash val="dash"/>
              <a:round/>
            </a:ln>
          </p:spPr>
          <p:txBody>
            <a:bodyPr lIns="0" tIns="0" rIns="0" bIns="0" anchor="ctr"/>
            <a:lstStyle/>
            <a:p>
              <a:pPr algn="r" defTabSz="556260">
                <a:lnSpc>
                  <a:spcPct val="90000"/>
                </a:lnSpc>
                <a:spcBef>
                  <a:spcPct val="30000"/>
                </a:spcBef>
                <a:spcAft>
                  <a:spcPct val="10000"/>
                </a:spcAft>
                <a:buClr>
                  <a:srgbClr val="B2B3B5"/>
                </a:buClr>
                <a:buSzPct val="75000"/>
                <a:defRPr/>
              </a:pPr>
              <a:endParaRPr lang="zh-CN" altLang="en-US" sz="825" noProof="1">
                <a:solidFill>
                  <a:srgbClr val="000000"/>
                </a:solidFill>
                <a:latin typeface="Futura Bk"/>
                <a:sym typeface="Gill Sans" pitchFamily="1" charset="0"/>
              </a:endParaRPr>
            </a:p>
          </p:txBody>
        </p:sp>
        <p:sp>
          <p:nvSpPr>
            <p:cNvPr id="32" name="圆角矩形 31"/>
            <p:cNvSpPr/>
            <p:nvPr/>
          </p:nvSpPr>
          <p:spPr bwMode="auto">
            <a:xfrm>
              <a:off x="6583" y="3071"/>
              <a:ext cx="1101" cy="352"/>
            </a:xfrm>
            <a:prstGeom prst="roundRect">
              <a:avLst/>
            </a:prstGeom>
            <a:solidFill>
              <a:srgbClr val="2AC494"/>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sysClr val="window" lastClr="FFFFFF"/>
                  </a:solidFill>
                  <a:latin typeface="Calibri" panose="020F0502020204030204" pitchFamily="34" charset="0"/>
                  <a:sym typeface="Gill Sans" pitchFamily="1" charset="0"/>
                </a:rPr>
                <a:t>质量控制</a:t>
              </a:r>
              <a:endParaRPr lang="zh-CN" altLang="en-US" sz="825" b="1" kern="0" noProof="1">
                <a:solidFill>
                  <a:sysClr val="window" lastClr="FFFFFF"/>
                </a:solidFill>
                <a:sym typeface="Gill Sans" pitchFamily="1" charset="0"/>
              </a:endParaRPr>
            </a:p>
          </p:txBody>
        </p:sp>
        <p:sp>
          <p:nvSpPr>
            <p:cNvPr id="33" name="圆角矩形 32"/>
            <p:cNvSpPr/>
            <p:nvPr/>
          </p:nvSpPr>
          <p:spPr bwMode="auto">
            <a:xfrm>
              <a:off x="6583" y="3595"/>
              <a:ext cx="1101" cy="352"/>
            </a:xfrm>
            <a:prstGeom prst="roundRect">
              <a:avLst/>
            </a:prstGeom>
            <a:solidFill>
              <a:srgbClr val="2AC494"/>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sysClr val="window" lastClr="FFFFFF"/>
                  </a:solidFill>
                  <a:latin typeface="Calibri" panose="020F0502020204030204" pitchFamily="34" charset="0"/>
                  <a:sym typeface="Gill Sans" pitchFamily="1" charset="0"/>
                </a:rPr>
                <a:t>全员培训</a:t>
              </a:r>
              <a:endParaRPr lang="zh-CN" altLang="en-US" sz="825" b="1" kern="0" noProof="1">
                <a:solidFill>
                  <a:sysClr val="window" lastClr="FFFFFF"/>
                </a:solidFill>
                <a:sym typeface="Gill Sans" pitchFamily="1" charset="0"/>
              </a:endParaRPr>
            </a:p>
          </p:txBody>
        </p:sp>
        <p:sp>
          <p:nvSpPr>
            <p:cNvPr id="35" name="圆角矩形 34"/>
            <p:cNvSpPr/>
            <p:nvPr/>
          </p:nvSpPr>
          <p:spPr bwMode="auto">
            <a:xfrm>
              <a:off x="6585" y="4139"/>
              <a:ext cx="1101" cy="349"/>
            </a:xfrm>
            <a:prstGeom prst="roundRect">
              <a:avLst/>
            </a:prstGeom>
            <a:solidFill>
              <a:srgbClr val="2AC494"/>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sysClr val="window" lastClr="FFFFFF"/>
                  </a:solidFill>
                  <a:latin typeface="Calibri" panose="020F0502020204030204" pitchFamily="34" charset="0"/>
                  <a:sym typeface="Gill Sans" pitchFamily="1" charset="0"/>
                </a:rPr>
                <a:t>数据备份</a:t>
              </a:r>
              <a:endParaRPr lang="zh-CN" altLang="en-US" sz="825" b="1" kern="0" noProof="1">
                <a:solidFill>
                  <a:sysClr val="window" lastClr="FFFFFF"/>
                </a:solidFill>
                <a:sym typeface="Gill Sans" pitchFamily="1" charset="0"/>
              </a:endParaRPr>
            </a:p>
          </p:txBody>
        </p:sp>
        <p:sp>
          <p:nvSpPr>
            <p:cNvPr id="36" name="圆角矩形 35"/>
            <p:cNvSpPr/>
            <p:nvPr/>
          </p:nvSpPr>
          <p:spPr bwMode="auto">
            <a:xfrm>
              <a:off x="8483" y="1887"/>
              <a:ext cx="1718" cy="3376"/>
            </a:xfrm>
            <a:prstGeom prst="roundRect">
              <a:avLst/>
            </a:prstGeom>
            <a:no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48215" tIns="24107" rIns="48215" bIns="24107"/>
            <a:lstStyle/>
            <a:p>
              <a:pPr algn="ctr" defTabSz="685165">
                <a:defRPr/>
              </a:pPr>
              <a:endParaRPr lang="zh-CN" altLang="en-US" sz="825" noProof="1">
                <a:solidFill>
                  <a:prstClr val="black"/>
                </a:solidFill>
                <a:latin typeface="宋体" panose="02010600030101010101" pitchFamily="2" charset="-122"/>
                <a:sym typeface="Gill Sans" pitchFamily="1" charset="0"/>
              </a:endParaRPr>
            </a:p>
          </p:txBody>
        </p:sp>
        <p:sp>
          <p:nvSpPr>
            <p:cNvPr id="37" name="圆角矩形 36"/>
            <p:cNvSpPr/>
            <p:nvPr/>
          </p:nvSpPr>
          <p:spPr bwMode="auto">
            <a:xfrm>
              <a:off x="8817" y="2536"/>
              <a:ext cx="1101" cy="402"/>
            </a:xfrm>
            <a:prstGeom prst="roundRect">
              <a:avLst/>
            </a:prstGeom>
            <a:solidFill>
              <a:srgbClr val="8DCD47"/>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sysClr val="window" lastClr="FFFFFF"/>
                  </a:solidFill>
                  <a:latin typeface="Calibri" panose="020F0502020204030204" pitchFamily="34" charset="0"/>
                  <a:sym typeface="Gill Sans" pitchFamily="1" charset="0"/>
                </a:rPr>
                <a:t>设定标准</a:t>
              </a:r>
              <a:endParaRPr lang="zh-CN" altLang="en-US" sz="825" b="1" kern="0" noProof="1">
                <a:solidFill>
                  <a:sysClr val="window" lastClr="FFFFFF"/>
                </a:solidFill>
                <a:sym typeface="Gill Sans" pitchFamily="1" charset="0"/>
              </a:endParaRPr>
            </a:p>
          </p:txBody>
        </p:sp>
        <p:sp>
          <p:nvSpPr>
            <p:cNvPr id="38" name="Rectangle 116"/>
            <p:cNvSpPr>
              <a:spLocks noChangeArrowheads="1"/>
            </p:cNvSpPr>
            <p:nvPr/>
          </p:nvSpPr>
          <p:spPr bwMode="auto">
            <a:xfrm>
              <a:off x="8669" y="2085"/>
              <a:ext cx="1423" cy="303"/>
            </a:xfrm>
            <a:prstGeom prst="rect">
              <a:avLst/>
            </a:prstGeom>
            <a:noFill/>
            <a:ln w="9525">
              <a:noFill/>
              <a:miter lim="800000"/>
            </a:ln>
          </p:spPr>
          <p:txBody>
            <a:bodyPr lIns="38505" tIns="19252" rIns="38505" bIns="19252">
              <a:spAutoFit/>
            </a:bodyPr>
            <a:lstStyle/>
            <a:p>
              <a:pPr algn="ctr" defTabSz="438150">
                <a:defRPr/>
              </a:pPr>
              <a:r>
                <a:rPr lang="zh-CN" altLang="en-US" sz="825" b="1" noProof="1">
                  <a:solidFill>
                    <a:srgbClr val="595959"/>
                  </a:solidFill>
                  <a:latin typeface="Calibri" panose="020F0502020204030204" pitchFamily="34" charset="0"/>
                  <a:sym typeface="Gill Sans" pitchFamily="1" charset="0"/>
                </a:rPr>
                <a:t>抓捕不良反应</a:t>
              </a:r>
              <a:endParaRPr lang="zh-CN" altLang="en-US" sz="825" b="1" noProof="1">
                <a:solidFill>
                  <a:srgbClr val="595959"/>
                </a:solidFill>
                <a:sym typeface="Gill Sans" pitchFamily="1" charset="0"/>
              </a:endParaRPr>
            </a:p>
          </p:txBody>
        </p:sp>
        <p:sp>
          <p:nvSpPr>
            <p:cNvPr id="39" name="圆角矩形 38"/>
            <p:cNvSpPr/>
            <p:nvPr/>
          </p:nvSpPr>
          <p:spPr bwMode="auto">
            <a:xfrm>
              <a:off x="8817" y="3214"/>
              <a:ext cx="1101" cy="373"/>
            </a:xfrm>
            <a:prstGeom prst="roundRect">
              <a:avLst/>
            </a:prstGeom>
            <a:solidFill>
              <a:srgbClr val="8DCD47"/>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sysClr val="window" lastClr="FFFFFF"/>
                  </a:solidFill>
                  <a:latin typeface="Calibri" panose="020F0502020204030204" pitchFamily="34" charset="0"/>
                  <a:sym typeface="Gill Sans" pitchFamily="1" charset="0"/>
                </a:rPr>
                <a:t>规范治疗</a:t>
              </a:r>
              <a:endParaRPr lang="zh-CN" altLang="en-US" sz="825" b="1" kern="0" noProof="1">
                <a:solidFill>
                  <a:sysClr val="window" lastClr="FFFFFF"/>
                </a:solidFill>
                <a:sym typeface="Gill Sans" pitchFamily="1" charset="0"/>
              </a:endParaRPr>
            </a:p>
          </p:txBody>
        </p:sp>
        <p:sp>
          <p:nvSpPr>
            <p:cNvPr id="40" name="圆角矩形 39"/>
            <p:cNvSpPr/>
            <p:nvPr/>
          </p:nvSpPr>
          <p:spPr bwMode="auto">
            <a:xfrm>
              <a:off x="8828" y="3883"/>
              <a:ext cx="1101" cy="387"/>
            </a:xfrm>
            <a:prstGeom prst="roundRect">
              <a:avLst/>
            </a:prstGeom>
            <a:solidFill>
              <a:srgbClr val="8DCD47"/>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sysClr val="window" lastClr="FFFFFF"/>
                  </a:solidFill>
                  <a:latin typeface="Calibri" panose="020F0502020204030204" pitchFamily="34" charset="0"/>
                  <a:sym typeface="Gill Sans" pitchFamily="1" charset="0"/>
                </a:rPr>
                <a:t>方便上报</a:t>
              </a:r>
              <a:endParaRPr lang="zh-CN" altLang="en-US" sz="825" b="1" kern="0" noProof="1">
                <a:solidFill>
                  <a:sysClr val="window" lastClr="FFFFFF"/>
                </a:solidFill>
                <a:sym typeface="Gill Sans" pitchFamily="1" charset="0"/>
              </a:endParaRPr>
            </a:p>
          </p:txBody>
        </p:sp>
        <p:sp>
          <p:nvSpPr>
            <p:cNvPr id="41" name="右箭头 40"/>
            <p:cNvSpPr/>
            <p:nvPr/>
          </p:nvSpPr>
          <p:spPr bwMode="auto">
            <a:xfrm>
              <a:off x="5718" y="3531"/>
              <a:ext cx="679" cy="469"/>
            </a:xfrm>
            <a:prstGeom prst="rightArrow">
              <a:avLst/>
            </a:prstGeom>
            <a:solidFill>
              <a:srgbClr val="FFC000"/>
            </a:solidFill>
            <a:ln w="9525" cap="flat" cmpd="sng" algn="ctr">
              <a:noFill/>
              <a:prstDash val="solid"/>
              <a:round/>
              <a:headEnd type="none" w="med" len="med"/>
              <a:tailEnd type="none" w="med" len="med"/>
            </a:ln>
            <a:effectLst/>
          </p:spPr>
          <p:txBody>
            <a:bodyPr lIns="48215" tIns="24107" rIns="48215" bIns="24107"/>
            <a:lstStyle/>
            <a:p>
              <a:pPr algn="ctr" defTabSz="685165">
                <a:defRPr/>
              </a:pPr>
              <a:endParaRPr lang="zh-CN" altLang="en-US" sz="825" noProof="1">
                <a:solidFill>
                  <a:prstClr val="black"/>
                </a:solidFill>
                <a:latin typeface="宋体" panose="02010600030101010101" pitchFamily="2" charset="-122"/>
                <a:sym typeface="Gill Sans" pitchFamily="1" charset="0"/>
              </a:endParaRPr>
            </a:p>
          </p:txBody>
        </p:sp>
        <p:sp>
          <p:nvSpPr>
            <p:cNvPr id="42" name="圆角矩形 41"/>
            <p:cNvSpPr/>
            <p:nvPr/>
          </p:nvSpPr>
          <p:spPr bwMode="auto">
            <a:xfrm>
              <a:off x="10653" y="1887"/>
              <a:ext cx="1723" cy="3376"/>
            </a:xfrm>
            <a:prstGeom prst="roundRect">
              <a:avLst/>
            </a:prstGeom>
            <a:no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48215" tIns="24107" rIns="48215" bIns="24107"/>
            <a:lstStyle/>
            <a:p>
              <a:pPr algn="ctr" defTabSz="685165">
                <a:defRPr/>
              </a:pPr>
              <a:endParaRPr lang="zh-CN" altLang="en-US" sz="825" noProof="1">
                <a:solidFill>
                  <a:prstClr val="black"/>
                </a:solidFill>
                <a:latin typeface="宋体" panose="02010600030101010101" pitchFamily="2" charset="-122"/>
                <a:sym typeface="Gill Sans" pitchFamily="1" charset="0"/>
              </a:endParaRPr>
            </a:p>
          </p:txBody>
        </p:sp>
        <p:sp>
          <p:nvSpPr>
            <p:cNvPr id="43" name="圆角矩形 42"/>
            <p:cNvSpPr/>
            <p:nvPr/>
          </p:nvSpPr>
          <p:spPr bwMode="auto">
            <a:xfrm>
              <a:off x="11003" y="2530"/>
              <a:ext cx="1101" cy="399"/>
            </a:xfrm>
            <a:prstGeom prst="roundRect">
              <a:avLst/>
            </a:prstGeom>
            <a:solidFill>
              <a:srgbClr val="A9C571"/>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prstClr val="white"/>
                  </a:solidFill>
                  <a:latin typeface="Calibri" panose="020F0502020204030204" pitchFamily="34" charset="0"/>
                  <a:sym typeface="Gill Sans" pitchFamily="1" charset="0"/>
                </a:rPr>
                <a:t>方便实用</a:t>
              </a:r>
              <a:endParaRPr lang="zh-CN" altLang="en-US" sz="825" b="1" kern="0" noProof="1">
                <a:solidFill>
                  <a:prstClr val="white"/>
                </a:solidFill>
                <a:sym typeface="Gill Sans" pitchFamily="1" charset="0"/>
              </a:endParaRPr>
            </a:p>
          </p:txBody>
        </p:sp>
        <p:sp>
          <p:nvSpPr>
            <p:cNvPr id="44" name="Rectangle 116"/>
            <p:cNvSpPr>
              <a:spLocks noChangeArrowheads="1"/>
            </p:cNvSpPr>
            <p:nvPr/>
          </p:nvSpPr>
          <p:spPr bwMode="auto">
            <a:xfrm>
              <a:off x="10948" y="2096"/>
              <a:ext cx="1210" cy="303"/>
            </a:xfrm>
            <a:prstGeom prst="rect">
              <a:avLst/>
            </a:prstGeom>
            <a:noFill/>
            <a:ln w="9525">
              <a:noFill/>
              <a:miter lim="800000"/>
            </a:ln>
          </p:spPr>
          <p:txBody>
            <a:bodyPr lIns="38505" tIns="19252" rIns="38505" bIns="19252">
              <a:spAutoFit/>
            </a:bodyPr>
            <a:lstStyle/>
            <a:p>
              <a:pPr algn="ctr" defTabSz="438150">
                <a:defRPr/>
              </a:pPr>
              <a:r>
                <a:rPr lang="zh-CN" altLang="en-US" sz="825" b="1" noProof="1">
                  <a:solidFill>
                    <a:srgbClr val="595959"/>
                  </a:solidFill>
                  <a:latin typeface="Calibri" panose="020F0502020204030204" pitchFamily="34" charset="0"/>
                  <a:sym typeface="Gill Sans" pitchFamily="1" charset="0"/>
                </a:rPr>
                <a:t>用药情况追踪</a:t>
              </a:r>
              <a:endParaRPr lang="zh-CN" altLang="en-US" sz="825" b="1" noProof="1">
                <a:solidFill>
                  <a:srgbClr val="595959"/>
                </a:solidFill>
                <a:sym typeface="Gill Sans" pitchFamily="1" charset="0"/>
              </a:endParaRPr>
            </a:p>
          </p:txBody>
        </p:sp>
        <p:sp>
          <p:nvSpPr>
            <p:cNvPr id="45" name="圆角矩形 44"/>
            <p:cNvSpPr/>
            <p:nvPr/>
          </p:nvSpPr>
          <p:spPr bwMode="auto">
            <a:xfrm>
              <a:off x="11016" y="3214"/>
              <a:ext cx="1101" cy="370"/>
            </a:xfrm>
            <a:prstGeom prst="roundRect">
              <a:avLst/>
            </a:prstGeom>
            <a:solidFill>
              <a:srgbClr val="A9C571"/>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prstClr val="white"/>
                  </a:solidFill>
                  <a:latin typeface="Calibri" panose="020F0502020204030204" pitchFamily="34" charset="0"/>
                  <a:sym typeface="Gill Sans" pitchFamily="1" charset="0"/>
                </a:rPr>
                <a:t>用药指导</a:t>
              </a:r>
              <a:endParaRPr lang="zh-CN" altLang="en-US" sz="825" b="1" kern="0" noProof="1">
                <a:solidFill>
                  <a:prstClr val="white"/>
                </a:solidFill>
                <a:sym typeface="Gill Sans" pitchFamily="1" charset="0"/>
              </a:endParaRPr>
            </a:p>
          </p:txBody>
        </p:sp>
        <p:sp>
          <p:nvSpPr>
            <p:cNvPr id="46" name="圆角矩形 45"/>
            <p:cNvSpPr/>
            <p:nvPr/>
          </p:nvSpPr>
          <p:spPr bwMode="auto">
            <a:xfrm>
              <a:off x="11016" y="3883"/>
              <a:ext cx="1101" cy="373"/>
            </a:xfrm>
            <a:prstGeom prst="roundRect">
              <a:avLst/>
            </a:prstGeom>
            <a:solidFill>
              <a:srgbClr val="A9C571"/>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prstClr val="white"/>
                  </a:solidFill>
                  <a:latin typeface="Calibri" panose="020F0502020204030204" pitchFamily="34" charset="0"/>
                  <a:sym typeface="Gill Sans" pitchFamily="1" charset="0"/>
                </a:rPr>
                <a:t>全程跟踪</a:t>
              </a:r>
              <a:endParaRPr lang="zh-CN" altLang="en-US" sz="825" b="1" kern="0" noProof="1">
                <a:solidFill>
                  <a:prstClr val="white"/>
                </a:solidFill>
                <a:sym typeface="Gill Sans" pitchFamily="1" charset="0"/>
              </a:endParaRPr>
            </a:p>
          </p:txBody>
        </p:sp>
        <p:sp>
          <p:nvSpPr>
            <p:cNvPr id="47" name="右箭头 111"/>
            <p:cNvSpPr>
              <a:spLocks noChangeArrowheads="1"/>
            </p:cNvSpPr>
            <p:nvPr/>
          </p:nvSpPr>
          <p:spPr bwMode="auto">
            <a:xfrm>
              <a:off x="7899" y="2501"/>
              <a:ext cx="676" cy="469"/>
            </a:xfrm>
            <a:prstGeom prst="rightArrow">
              <a:avLst>
                <a:gd name="adj1" fmla="val 50000"/>
                <a:gd name="adj2" fmla="val 49922"/>
              </a:avLst>
            </a:prstGeom>
            <a:solidFill>
              <a:srgbClr val="92D050"/>
            </a:solidFill>
            <a:ln w="9525" algn="ctr">
              <a:noFill/>
              <a:round/>
            </a:ln>
          </p:spPr>
          <p:txBody>
            <a:bodyPr lIns="48215" tIns="24107" rIns="48215" bIns="24107"/>
            <a:lstStyle/>
            <a:p>
              <a:pPr algn="ctr" defTabSz="685165">
                <a:defRPr/>
              </a:pPr>
              <a:endParaRPr lang="zh-CN" altLang="en-US" sz="825" noProof="1">
                <a:solidFill>
                  <a:srgbClr val="000000"/>
                </a:solidFill>
                <a:latin typeface="宋体" panose="02010600030101010101" pitchFamily="2" charset="-122"/>
                <a:sym typeface="Gill Sans" pitchFamily="1" charset="0"/>
              </a:endParaRPr>
            </a:p>
          </p:txBody>
        </p:sp>
        <p:sp>
          <p:nvSpPr>
            <p:cNvPr id="48" name="右箭头 112"/>
            <p:cNvSpPr>
              <a:spLocks noChangeArrowheads="1"/>
            </p:cNvSpPr>
            <p:nvPr/>
          </p:nvSpPr>
          <p:spPr bwMode="auto">
            <a:xfrm>
              <a:off x="7899" y="3528"/>
              <a:ext cx="676" cy="469"/>
            </a:xfrm>
            <a:prstGeom prst="rightArrow">
              <a:avLst>
                <a:gd name="adj1" fmla="val 50000"/>
                <a:gd name="adj2" fmla="val 49922"/>
              </a:avLst>
            </a:prstGeom>
            <a:solidFill>
              <a:srgbClr val="92D050"/>
            </a:solidFill>
            <a:ln w="9525" algn="ctr">
              <a:noFill/>
              <a:round/>
            </a:ln>
          </p:spPr>
          <p:txBody>
            <a:bodyPr lIns="48215" tIns="24107" rIns="48215" bIns="24107"/>
            <a:lstStyle/>
            <a:p>
              <a:pPr algn="ctr" defTabSz="685165">
                <a:defRPr/>
              </a:pPr>
              <a:endParaRPr lang="zh-CN" altLang="en-US" sz="825" noProof="1">
                <a:solidFill>
                  <a:srgbClr val="000000"/>
                </a:solidFill>
                <a:latin typeface="宋体" panose="02010600030101010101" pitchFamily="2" charset="-122"/>
                <a:sym typeface="Gill Sans" pitchFamily="1" charset="0"/>
              </a:endParaRPr>
            </a:p>
          </p:txBody>
        </p:sp>
        <p:sp>
          <p:nvSpPr>
            <p:cNvPr id="49" name="右箭头 48"/>
            <p:cNvSpPr/>
            <p:nvPr/>
          </p:nvSpPr>
          <p:spPr bwMode="auto">
            <a:xfrm>
              <a:off x="10117" y="2480"/>
              <a:ext cx="679" cy="469"/>
            </a:xfrm>
            <a:prstGeom prst="rightArrow">
              <a:avLst/>
            </a:prstGeom>
            <a:solidFill>
              <a:schemeClr val="accent6">
                <a:lumMod val="60000"/>
                <a:lumOff val="40000"/>
              </a:schemeClr>
            </a:solidFill>
            <a:ln w="9525" cap="flat" cmpd="sng" algn="ctr">
              <a:noFill/>
              <a:prstDash val="solid"/>
              <a:round/>
              <a:headEnd type="none" w="med" len="med"/>
              <a:tailEnd type="none" w="med" len="med"/>
            </a:ln>
            <a:effectLst/>
          </p:spPr>
          <p:txBody>
            <a:bodyPr lIns="48215" tIns="24107" rIns="48215" bIns="24107"/>
            <a:lstStyle/>
            <a:p>
              <a:pPr algn="ctr" defTabSz="685165">
                <a:defRPr/>
              </a:pPr>
              <a:endParaRPr lang="zh-CN" altLang="en-US" sz="825" noProof="1">
                <a:solidFill>
                  <a:prstClr val="black"/>
                </a:solidFill>
                <a:latin typeface="宋体" panose="02010600030101010101" pitchFamily="2" charset="-122"/>
                <a:sym typeface="Gill Sans" pitchFamily="1" charset="0"/>
              </a:endParaRPr>
            </a:p>
          </p:txBody>
        </p:sp>
        <p:sp>
          <p:nvSpPr>
            <p:cNvPr id="50" name="右箭头 49"/>
            <p:cNvSpPr/>
            <p:nvPr/>
          </p:nvSpPr>
          <p:spPr bwMode="auto">
            <a:xfrm>
              <a:off x="10140" y="3560"/>
              <a:ext cx="676" cy="469"/>
            </a:xfrm>
            <a:prstGeom prst="rightArrow">
              <a:avLst/>
            </a:prstGeom>
            <a:solidFill>
              <a:schemeClr val="accent6">
                <a:lumMod val="60000"/>
                <a:lumOff val="40000"/>
              </a:schemeClr>
            </a:solidFill>
            <a:ln w="9525" cap="flat" cmpd="sng" algn="ctr">
              <a:noFill/>
              <a:prstDash val="solid"/>
              <a:round/>
              <a:headEnd type="none" w="med" len="med"/>
              <a:tailEnd type="none" w="med" len="med"/>
            </a:ln>
            <a:effectLst/>
          </p:spPr>
          <p:txBody>
            <a:bodyPr lIns="48215" tIns="24107" rIns="48215" bIns="24107"/>
            <a:lstStyle/>
            <a:p>
              <a:pPr algn="ctr" defTabSz="685165">
                <a:defRPr/>
              </a:pPr>
              <a:endParaRPr lang="zh-CN" altLang="en-US" sz="825" noProof="1">
                <a:solidFill>
                  <a:prstClr val="black"/>
                </a:solidFill>
                <a:latin typeface="宋体" panose="02010600030101010101" pitchFamily="2" charset="-122"/>
                <a:sym typeface="Gill Sans" pitchFamily="1" charset="0"/>
              </a:endParaRPr>
            </a:p>
          </p:txBody>
        </p:sp>
        <p:sp>
          <p:nvSpPr>
            <p:cNvPr id="51" name="圆角矩形 50"/>
            <p:cNvSpPr/>
            <p:nvPr/>
          </p:nvSpPr>
          <p:spPr bwMode="auto">
            <a:xfrm>
              <a:off x="3598" y="7492"/>
              <a:ext cx="8951" cy="710"/>
            </a:xfrm>
            <a:prstGeom prst="roundRect">
              <a:avLst>
                <a:gd name="adj" fmla="val 8622"/>
              </a:avLst>
            </a:prstGeom>
            <a:noFill/>
            <a:ln w="12700" cap="flat" cmpd="sng" algn="ctr">
              <a:solidFill>
                <a:schemeClr val="bg1">
                  <a:lumMod val="50000"/>
                </a:schemeClr>
              </a:solidFill>
              <a:prstDash val="dash"/>
              <a:round/>
              <a:headEnd type="none" w="med" len="med"/>
              <a:tailEnd type="none" w="med" len="med"/>
            </a:ln>
            <a:effectLst/>
          </p:spPr>
          <p:txBody>
            <a:bodyPr lIns="0" tIns="0" rIns="0" bIns="0" anchor="ctr"/>
            <a:lstStyle/>
            <a:p>
              <a:pPr algn="r" defTabSz="556260">
                <a:lnSpc>
                  <a:spcPct val="90000"/>
                </a:lnSpc>
                <a:spcBef>
                  <a:spcPct val="30000"/>
                </a:spcBef>
                <a:spcAft>
                  <a:spcPct val="10000"/>
                </a:spcAft>
                <a:buClr>
                  <a:srgbClr val="B2B3B5"/>
                </a:buClr>
                <a:buSzPct val="75000"/>
                <a:defRPr/>
              </a:pPr>
              <a:endParaRPr lang="zh-CN" altLang="en-US" sz="825" kern="0" noProof="1">
                <a:solidFill>
                  <a:prstClr val="black"/>
                </a:solidFill>
                <a:latin typeface="Futura Bk" pitchFamily="34" charset="0"/>
                <a:sym typeface="Gill Sans" pitchFamily="1" charset="0"/>
              </a:endParaRPr>
            </a:p>
          </p:txBody>
        </p:sp>
        <p:sp>
          <p:nvSpPr>
            <p:cNvPr id="52" name="Rectangle 42"/>
            <p:cNvSpPr>
              <a:spLocks noChangeArrowheads="1"/>
            </p:cNvSpPr>
            <p:nvPr/>
          </p:nvSpPr>
          <p:spPr bwMode="auto">
            <a:xfrm>
              <a:off x="3988" y="7578"/>
              <a:ext cx="8170" cy="539"/>
            </a:xfrm>
            <a:prstGeom prst="rect">
              <a:avLst/>
            </a:prstGeom>
            <a:noFill/>
            <a:ln w="9525">
              <a:noFill/>
              <a:miter lim="800000"/>
            </a:ln>
          </p:spPr>
          <p:txBody>
            <a:bodyPr lIns="48550" tIns="24274" rIns="48550" bIns="24274">
              <a:spAutoFit/>
            </a:bodyPr>
            <a:lstStyle/>
            <a:p>
              <a:pPr algn="ctr" defTabSz="685800"/>
              <a:r>
                <a:rPr lang="zh-CN" altLang="en-US" sz="1600" b="1">
                  <a:solidFill>
                    <a:srgbClr val="0070C0"/>
                  </a:solidFill>
                  <a:sym typeface="Gill Sans" pitchFamily="1" charset="0"/>
                </a:rPr>
                <a:t>以孕产妇患者用药安全为中心的药物治疗预警管理系统</a:t>
              </a:r>
            </a:p>
          </p:txBody>
        </p:sp>
        <p:sp>
          <p:nvSpPr>
            <p:cNvPr id="53" name="圆角矩形 52"/>
            <p:cNvSpPr/>
            <p:nvPr/>
          </p:nvSpPr>
          <p:spPr bwMode="auto">
            <a:xfrm>
              <a:off x="4095" y="1895"/>
              <a:ext cx="1716" cy="3376"/>
            </a:xfrm>
            <a:prstGeom prst="roundRect">
              <a:avLst/>
            </a:prstGeom>
            <a:noFill/>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lIns="48215" tIns="24107" rIns="48215" bIns="24107"/>
            <a:lstStyle/>
            <a:p>
              <a:pPr defTabSz="685165">
                <a:defRPr/>
              </a:pPr>
              <a:endParaRPr lang="zh-CN" altLang="en-US" sz="825" noProof="1">
                <a:solidFill>
                  <a:prstClr val="black"/>
                </a:solidFill>
                <a:latin typeface="宋体" panose="02010600030101010101" pitchFamily="2" charset="-122"/>
                <a:sym typeface="Gill Sans" pitchFamily="1" charset="0"/>
              </a:endParaRPr>
            </a:p>
          </p:txBody>
        </p:sp>
        <p:sp>
          <p:nvSpPr>
            <p:cNvPr id="54" name="Rectangle 116"/>
            <p:cNvSpPr>
              <a:spLocks noChangeArrowheads="1"/>
            </p:cNvSpPr>
            <p:nvPr/>
          </p:nvSpPr>
          <p:spPr bwMode="auto">
            <a:xfrm>
              <a:off x="4272" y="2082"/>
              <a:ext cx="1423" cy="306"/>
            </a:xfrm>
            <a:prstGeom prst="rect">
              <a:avLst/>
            </a:prstGeom>
            <a:noFill/>
            <a:ln w="9525">
              <a:noFill/>
              <a:miter lim="800000"/>
            </a:ln>
          </p:spPr>
          <p:txBody>
            <a:bodyPr lIns="38505" tIns="19252" rIns="38505" bIns="19252">
              <a:spAutoFit/>
            </a:bodyPr>
            <a:lstStyle/>
            <a:p>
              <a:pPr algn="ctr" defTabSz="438150">
                <a:defRPr/>
              </a:pPr>
              <a:r>
                <a:rPr lang="zh-CN" altLang="en-US" sz="825" b="1" noProof="1">
                  <a:solidFill>
                    <a:srgbClr val="595959"/>
                  </a:solidFill>
                  <a:latin typeface="Calibri" panose="020F0502020204030204" pitchFamily="34" charset="0"/>
                  <a:sym typeface="Gill Sans" pitchFamily="1" charset="0"/>
                </a:rPr>
                <a:t>全医嘱审核</a:t>
              </a:r>
              <a:endParaRPr lang="zh-CN" altLang="en-US" sz="825" b="1" noProof="1">
                <a:solidFill>
                  <a:srgbClr val="595959"/>
                </a:solidFill>
                <a:sym typeface="Gill Sans" pitchFamily="1" charset="0"/>
              </a:endParaRPr>
            </a:p>
          </p:txBody>
        </p:sp>
        <p:sp>
          <p:nvSpPr>
            <p:cNvPr id="55" name="圆角矩形 54"/>
            <p:cNvSpPr/>
            <p:nvPr/>
          </p:nvSpPr>
          <p:spPr bwMode="auto">
            <a:xfrm>
              <a:off x="4413" y="2536"/>
              <a:ext cx="1099" cy="393"/>
            </a:xfrm>
            <a:prstGeom prst="roundRect">
              <a:avLst/>
            </a:prstGeom>
            <a:solidFill>
              <a:srgbClr val="47BFC5"/>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sysClr val="window" lastClr="FFFFFF"/>
                  </a:solidFill>
                  <a:latin typeface="Calibri" panose="020F0502020204030204" pitchFamily="34" charset="0"/>
                  <a:sym typeface="Gill Sans" pitchFamily="1" charset="0"/>
                </a:rPr>
                <a:t>全量采集</a:t>
              </a:r>
              <a:endParaRPr lang="zh-CN" altLang="en-US" sz="825" b="1" kern="0" noProof="1">
                <a:solidFill>
                  <a:sysClr val="window" lastClr="FFFFFF"/>
                </a:solidFill>
                <a:sym typeface="Gill Sans" pitchFamily="1" charset="0"/>
              </a:endParaRPr>
            </a:p>
          </p:txBody>
        </p:sp>
        <p:sp>
          <p:nvSpPr>
            <p:cNvPr id="56" name="圆角矩形 55"/>
            <p:cNvSpPr/>
            <p:nvPr/>
          </p:nvSpPr>
          <p:spPr bwMode="auto">
            <a:xfrm>
              <a:off x="4413" y="3214"/>
              <a:ext cx="1099" cy="373"/>
            </a:xfrm>
            <a:prstGeom prst="roundRect">
              <a:avLst/>
            </a:prstGeom>
            <a:solidFill>
              <a:srgbClr val="47BFC5"/>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sysClr val="window" lastClr="FFFFFF"/>
                  </a:solidFill>
                  <a:latin typeface="Calibri" panose="020F0502020204030204" pitchFamily="34" charset="0"/>
                  <a:sym typeface="Gill Sans" pitchFamily="1" charset="0"/>
                </a:rPr>
                <a:t>实时采集</a:t>
              </a:r>
              <a:endParaRPr lang="zh-CN" altLang="en-US" sz="825" b="1" kern="0" noProof="1">
                <a:solidFill>
                  <a:sysClr val="window" lastClr="FFFFFF"/>
                </a:solidFill>
                <a:sym typeface="Gill Sans" pitchFamily="1" charset="0"/>
              </a:endParaRPr>
            </a:p>
          </p:txBody>
        </p:sp>
        <p:sp>
          <p:nvSpPr>
            <p:cNvPr id="57" name="圆角矩形 56"/>
            <p:cNvSpPr/>
            <p:nvPr/>
          </p:nvSpPr>
          <p:spPr bwMode="auto">
            <a:xfrm>
              <a:off x="4415" y="3883"/>
              <a:ext cx="1101" cy="373"/>
            </a:xfrm>
            <a:prstGeom prst="roundRect">
              <a:avLst/>
            </a:prstGeom>
            <a:solidFill>
              <a:srgbClr val="47BFC5"/>
            </a:solidFill>
            <a:ln w="9525" cap="flat" cmpd="sng" algn="ctr">
              <a:noFill/>
              <a:prstDash val="solid"/>
              <a:round/>
              <a:headEnd type="none" w="med" len="med"/>
              <a:tailEnd type="none" w="med" len="med"/>
            </a:ln>
            <a:effectLst/>
          </p:spPr>
          <p:txBody>
            <a:bodyPr lIns="0" tIns="0" rIns="0" bIns="0" anchor="ctr"/>
            <a:lstStyle/>
            <a:p>
              <a:pPr algn="ctr" defTabSz="556260">
                <a:lnSpc>
                  <a:spcPct val="90000"/>
                </a:lnSpc>
                <a:spcBef>
                  <a:spcPct val="30000"/>
                </a:spcBef>
                <a:spcAft>
                  <a:spcPct val="10000"/>
                </a:spcAft>
                <a:buClr>
                  <a:srgbClr val="B2B3B5"/>
                </a:buClr>
                <a:buSzPct val="75000"/>
                <a:defRPr/>
              </a:pPr>
              <a:r>
                <a:rPr lang="zh-CN" altLang="en-US" sz="825" b="1" kern="0" noProof="1">
                  <a:solidFill>
                    <a:sysClr val="window" lastClr="FFFFFF"/>
                  </a:solidFill>
                  <a:latin typeface="Calibri" panose="020F0502020204030204" pitchFamily="34" charset="0"/>
                  <a:sym typeface="Gill Sans" pitchFamily="1" charset="0"/>
                </a:rPr>
                <a:t>事前审核</a:t>
              </a:r>
              <a:endParaRPr lang="zh-CN" altLang="en-US" sz="825" b="1" kern="0" noProof="1">
                <a:solidFill>
                  <a:sysClr val="window" lastClr="FFFFFF"/>
                </a:solidFill>
                <a:sym typeface="Gill Sans" pitchFamily="1" charset="0"/>
              </a:endParaRPr>
            </a:p>
          </p:txBody>
        </p:sp>
        <p:sp>
          <p:nvSpPr>
            <p:cNvPr id="58" name="文本框 121"/>
            <p:cNvSpPr txBox="1"/>
            <p:nvPr/>
          </p:nvSpPr>
          <p:spPr>
            <a:xfrm>
              <a:off x="2208" y="2346"/>
              <a:ext cx="917" cy="945"/>
            </a:xfrm>
            <a:prstGeom prst="rect">
              <a:avLst/>
            </a:prstGeom>
            <a:noFill/>
          </p:spPr>
          <p:txBody>
            <a:bodyPr>
              <a:spAutoFit/>
            </a:bodyPr>
            <a:lstStyle/>
            <a:p>
              <a:pPr defTabSz="685165">
                <a:lnSpc>
                  <a:spcPts val="1125"/>
                </a:lnSpc>
                <a:defRPr/>
              </a:pPr>
              <a:r>
                <a:rPr lang="zh-CN" altLang="en-US" sz="750" b="1" noProof="1">
                  <a:solidFill>
                    <a:prstClr val="white"/>
                  </a:solidFill>
                  <a:latin typeface="Calibri" panose="020F0502020204030204" pitchFamily="34" charset="0"/>
                </a:rPr>
                <a:t>孕产妇合理用药管理系统</a:t>
              </a:r>
              <a:endParaRPr lang="zh-CN" altLang="en-US" sz="750" b="1" noProof="1">
                <a:solidFill>
                  <a:prstClr val="white"/>
                </a:solidFill>
              </a:endParaRPr>
            </a:p>
          </p:txBody>
        </p:sp>
        <p:sp>
          <p:nvSpPr>
            <p:cNvPr id="59" name="Line 121"/>
            <p:cNvSpPr>
              <a:spLocks noChangeShapeType="1"/>
            </p:cNvSpPr>
            <p:nvPr/>
          </p:nvSpPr>
          <p:spPr bwMode="auto">
            <a:xfrm flipH="1">
              <a:off x="1852" y="7617"/>
              <a:ext cx="359" cy="0"/>
            </a:xfrm>
            <a:prstGeom prst="line">
              <a:avLst/>
            </a:prstGeom>
            <a:noFill/>
            <a:ln w="19050">
              <a:solidFill>
                <a:schemeClr val="bg1">
                  <a:lumMod val="50000"/>
                </a:schemeClr>
              </a:solidFill>
              <a:round/>
              <a:headEnd type="none" w="sm" len="sm"/>
              <a:tailEnd type="none" w="sm" len="sm"/>
            </a:ln>
          </p:spPr>
          <p:txBody>
            <a:bodyPr wrap="none" lIns="48215" tIns="24107" rIns="48215" bIns="24107" anchor="ctr"/>
            <a:lstStyle/>
            <a:p>
              <a:pPr algn="ctr" defTabSz="685165">
                <a:defRPr/>
              </a:pPr>
              <a:endParaRPr lang="zh-CN" altLang="en-US" sz="2250" noProof="1">
                <a:solidFill>
                  <a:srgbClr val="000000"/>
                </a:solidFill>
                <a:latin typeface="Gill Sans" pitchFamily="1" charset="0"/>
                <a:sym typeface="Gill Sans" pitchFamily="1" charset="0"/>
              </a:endParaRPr>
            </a:p>
          </p:txBody>
        </p:sp>
        <p:grpSp>
          <p:nvGrpSpPr>
            <p:cNvPr id="60" name="组合 53"/>
            <p:cNvGrpSpPr/>
            <p:nvPr/>
          </p:nvGrpSpPr>
          <p:grpSpPr bwMode="auto">
            <a:xfrm>
              <a:off x="2178" y="3674"/>
              <a:ext cx="939" cy="3069"/>
              <a:chOff x="3894346" y="1322871"/>
              <a:chExt cx="796651" cy="2598793"/>
            </a:xfrm>
          </p:grpSpPr>
          <p:sp>
            <p:nvSpPr>
              <p:cNvPr id="68" name="圆柱形 67"/>
              <p:cNvSpPr/>
              <p:nvPr/>
            </p:nvSpPr>
            <p:spPr>
              <a:xfrm>
                <a:off x="3894346" y="1322871"/>
                <a:ext cx="715831" cy="1084885"/>
              </a:xfrm>
              <a:prstGeom prst="can">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zh-CN" altLang="en-US" sz="1125" noProof="1">
                  <a:solidFill>
                    <a:prstClr val="white"/>
                  </a:solidFill>
                </a:endParaRPr>
              </a:p>
            </p:txBody>
          </p:sp>
          <p:sp>
            <p:nvSpPr>
              <p:cNvPr id="69" name="文本框 98"/>
              <p:cNvSpPr txBox="1"/>
              <p:nvPr/>
            </p:nvSpPr>
            <p:spPr>
              <a:xfrm>
                <a:off x="3911664" y="1520123"/>
                <a:ext cx="779333" cy="364916"/>
              </a:xfrm>
              <a:prstGeom prst="rect">
                <a:avLst/>
              </a:prstGeom>
              <a:noFill/>
            </p:spPr>
            <p:txBody>
              <a:bodyPr>
                <a:spAutoFit/>
              </a:bodyPr>
              <a:lstStyle/>
              <a:p>
                <a:pPr defTabSz="685165">
                  <a:lnSpc>
                    <a:spcPts val="1125"/>
                  </a:lnSpc>
                  <a:defRPr/>
                </a:pPr>
                <a:endParaRPr lang="zh-CN" altLang="en-US" sz="750" b="1" noProof="1">
                  <a:solidFill>
                    <a:prstClr val="white"/>
                  </a:solidFill>
                </a:endParaRPr>
              </a:p>
            </p:txBody>
          </p:sp>
          <p:sp>
            <p:nvSpPr>
              <p:cNvPr id="70" name="圆柱形 1"/>
              <p:cNvSpPr/>
              <p:nvPr/>
            </p:nvSpPr>
            <p:spPr>
              <a:xfrm>
                <a:off x="3913588" y="2836779"/>
                <a:ext cx="715831" cy="1084885"/>
              </a:xfrm>
              <a:prstGeom prst="can">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zh-CN" altLang="en-US" sz="1125" noProof="1">
                  <a:solidFill>
                    <a:prstClr val="white"/>
                  </a:solidFill>
                </a:endParaRPr>
              </a:p>
            </p:txBody>
          </p:sp>
          <p:sp>
            <p:nvSpPr>
              <p:cNvPr id="71" name="文本框 98"/>
              <p:cNvSpPr txBox="1"/>
              <p:nvPr/>
            </p:nvSpPr>
            <p:spPr>
              <a:xfrm>
                <a:off x="3913588" y="3029099"/>
                <a:ext cx="777408" cy="589290"/>
              </a:xfrm>
              <a:prstGeom prst="rect">
                <a:avLst/>
              </a:prstGeom>
              <a:noFill/>
            </p:spPr>
            <p:txBody>
              <a:bodyPr>
                <a:spAutoFit/>
              </a:bodyPr>
              <a:lstStyle/>
              <a:p>
                <a:pPr defTabSz="685165">
                  <a:lnSpc>
                    <a:spcPts val="1125"/>
                  </a:lnSpc>
                  <a:defRPr/>
                </a:pPr>
                <a:r>
                  <a:rPr lang="zh-CN" altLang="en-US" sz="750" b="1" noProof="1">
                    <a:solidFill>
                      <a:prstClr val="white"/>
                    </a:solidFill>
                    <a:latin typeface="Calibri" panose="020F0502020204030204" pitchFamily="34" charset="0"/>
                  </a:rPr>
                  <a:t>临床数据分析系统</a:t>
                </a:r>
                <a:endParaRPr lang="zh-CN" altLang="en-US" sz="750" b="1" noProof="1">
                  <a:solidFill>
                    <a:prstClr val="white"/>
                  </a:solidFill>
                </a:endParaRPr>
              </a:p>
            </p:txBody>
          </p:sp>
        </p:grpSp>
        <p:grpSp>
          <p:nvGrpSpPr>
            <p:cNvPr id="61" name="组合 56"/>
            <p:cNvGrpSpPr/>
            <p:nvPr/>
          </p:nvGrpSpPr>
          <p:grpSpPr bwMode="auto">
            <a:xfrm>
              <a:off x="2151" y="6978"/>
              <a:ext cx="917" cy="1281"/>
              <a:chOff x="3864356" y="2726342"/>
              <a:chExt cx="777248" cy="1085451"/>
            </a:xfrm>
          </p:grpSpPr>
          <p:sp>
            <p:nvSpPr>
              <p:cNvPr id="66" name="圆柱形 65"/>
              <p:cNvSpPr/>
              <p:nvPr/>
            </p:nvSpPr>
            <p:spPr>
              <a:xfrm>
                <a:off x="3895138" y="2726342"/>
                <a:ext cx="715684" cy="1085451"/>
              </a:xfrm>
              <a:prstGeom prst="can">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165">
                  <a:defRPr/>
                </a:pPr>
                <a:endParaRPr lang="zh-CN" altLang="en-US" sz="1125" noProof="1">
                  <a:solidFill>
                    <a:prstClr val="white"/>
                  </a:solidFill>
                </a:endParaRPr>
              </a:p>
            </p:txBody>
          </p:sp>
          <p:sp>
            <p:nvSpPr>
              <p:cNvPr id="67" name="文本框 101"/>
              <p:cNvSpPr txBox="1"/>
              <p:nvPr/>
            </p:nvSpPr>
            <p:spPr>
              <a:xfrm>
                <a:off x="3864356" y="2876825"/>
                <a:ext cx="777248" cy="800853"/>
              </a:xfrm>
              <a:prstGeom prst="rect">
                <a:avLst/>
              </a:prstGeom>
              <a:noFill/>
            </p:spPr>
            <p:txBody>
              <a:bodyPr>
                <a:spAutoFit/>
              </a:bodyPr>
              <a:lstStyle/>
              <a:p>
                <a:pPr defTabSz="685165">
                  <a:lnSpc>
                    <a:spcPts val="1125"/>
                  </a:lnSpc>
                  <a:defRPr/>
                </a:pPr>
                <a:r>
                  <a:rPr lang="zh-CN" altLang="en-US" sz="750" b="1" noProof="1">
                    <a:solidFill>
                      <a:prstClr val="white"/>
                    </a:solidFill>
                    <a:latin typeface="Calibri" panose="020F0502020204030204" pitchFamily="34" charset="0"/>
                  </a:rPr>
                  <a:t>药品不良反应触发工具</a:t>
                </a:r>
              </a:p>
            </p:txBody>
          </p:sp>
        </p:grpSp>
        <p:sp>
          <p:nvSpPr>
            <p:cNvPr id="62" name="右箭头 23"/>
            <p:cNvSpPr>
              <a:spLocks noChangeArrowheads="1"/>
            </p:cNvSpPr>
            <p:nvPr/>
          </p:nvSpPr>
          <p:spPr bwMode="auto">
            <a:xfrm>
              <a:off x="3309" y="2565"/>
              <a:ext cx="629" cy="402"/>
            </a:xfrm>
            <a:prstGeom prst="rightArrow">
              <a:avLst>
                <a:gd name="adj1" fmla="val 50000"/>
                <a:gd name="adj2" fmla="val 50009"/>
              </a:avLst>
            </a:prstGeom>
            <a:solidFill>
              <a:srgbClr val="00B0F0"/>
            </a:solidFill>
            <a:ln w="9525" algn="ctr">
              <a:solidFill>
                <a:schemeClr val="tx1"/>
              </a:solidFill>
              <a:round/>
            </a:ln>
          </p:spPr>
          <p:txBody>
            <a:bodyPr lIns="0" tIns="0" rIns="0" bIns="0" anchor="ctr"/>
            <a:lstStyle/>
            <a:p>
              <a:pPr algn="r" defTabSz="556260">
                <a:lnSpc>
                  <a:spcPct val="90000"/>
                </a:lnSpc>
                <a:spcBef>
                  <a:spcPct val="30000"/>
                </a:spcBef>
                <a:spcAft>
                  <a:spcPct val="10000"/>
                </a:spcAft>
                <a:buClr>
                  <a:srgbClr val="B2B3B5"/>
                </a:buClr>
                <a:buSzPct val="75000"/>
                <a:defRPr/>
              </a:pPr>
              <a:endParaRPr lang="zh-CN" altLang="en-US" sz="825" noProof="1">
                <a:solidFill>
                  <a:srgbClr val="000000"/>
                </a:solidFill>
                <a:latin typeface="Futura Bk"/>
                <a:sym typeface="Gill Sans" pitchFamily="1" charset="0"/>
              </a:endParaRPr>
            </a:p>
          </p:txBody>
        </p:sp>
        <p:sp>
          <p:nvSpPr>
            <p:cNvPr id="63" name="右箭头 24"/>
            <p:cNvSpPr>
              <a:spLocks noChangeArrowheads="1"/>
            </p:cNvSpPr>
            <p:nvPr/>
          </p:nvSpPr>
          <p:spPr bwMode="auto">
            <a:xfrm>
              <a:off x="3269" y="3787"/>
              <a:ext cx="683" cy="402"/>
            </a:xfrm>
            <a:prstGeom prst="rightArrow">
              <a:avLst>
                <a:gd name="adj1" fmla="val 50000"/>
                <a:gd name="adj2" fmla="val 50075"/>
              </a:avLst>
            </a:prstGeom>
            <a:solidFill>
              <a:srgbClr val="00B0F0"/>
            </a:solidFill>
            <a:ln w="9525" algn="ctr">
              <a:solidFill>
                <a:schemeClr val="tx1"/>
              </a:solidFill>
              <a:round/>
            </a:ln>
          </p:spPr>
          <p:txBody>
            <a:bodyPr lIns="0" tIns="0" rIns="0" bIns="0" anchor="ctr"/>
            <a:lstStyle/>
            <a:p>
              <a:pPr algn="r" defTabSz="556260">
                <a:lnSpc>
                  <a:spcPct val="90000"/>
                </a:lnSpc>
                <a:spcBef>
                  <a:spcPct val="30000"/>
                </a:spcBef>
                <a:spcAft>
                  <a:spcPct val="10000"/>
                </a:spcAft>
                <a:buClr>
                  <a:srgbClr val="B2B3B5"/>
                </a:buClr>
                <a:buSzPct val="75000"/>
                <a:defRPr/>
              </a:pPr>
              <a:endParaRPr lang="zh-CN" altLang="en-US" sz="825" noProof="1">
                <a:solidFill>
                  <a:srgbClr val="000000"/>
                </a:solidFill>
                <a:latin typeface="Futura Bk"/>
                <a:sym typeface="Gill Sans" pitchFamily="1" charset="0"/>
              </a:endParaRPr>
            </a:p>
          </p:txBody>
        </p:sp>
        <p:sp>
          <p:nvSpPr>
            <p:cNvPr id="64" name="右箭头 25"/>
            <p:cNvSpPr>
              <a:spLocks noChangeArrowheads="1"/>
            </p:cNvSpPr>
            <p:nvPr/>
          </p:nvSpPr>
          <p:spPr bwMode="auto">
            <a:xfrm>
              <a:off x="3280" y="4506"/>
              <a:ext cx="627" cy="402"/>
            </a:xfrm>
            <a:prstGeom prst="rightArrow">
              <a:avLst>
                <a:gd name="adj1" fmla="val 50000"/>
                <a:gd name="adj2" fmla="val 49965"/>
              </a:avLst>
            </a:prstGeom>
            <a:solidFill>
              <a:srgbClr val="00B0F0"/>
            </a:solidFill>
            <a:ln w="9525" algn="ctr">
              <a:solidFill>
                <a:schemeClr val="tx1"/>
              </a:solidFill>
              <a:round/>
            </a:ln>
          </p:spPr>
          <p:txBody>
            <a:bodyPr lIns="0" tIns="0" rIns="0" bIns="0" anchor="ctr"/>
            <a:lstStyle/>
            <a:p>
              <a:pPr algn="r" defTabSz="556260">
                <a:lnSpc>
                  <a:spcPct val="90000"/>
                </a:lnSpc>
                <a:spcBef>
                  <a:spcPct val="30000"/>
                </a:spcBef>
                <a:spcAft>
                  <a:spcPct val="10000"/>
                </a:spcAft>
                <a:buClr>
                  <a:srgbClr val="B2B3B5"/>
                </a:buClr>
                <a:buSzPct val="75000"/>
                <a:defRPr/>
              </a:pPr>
              <a:endParaRPr lang="zh-CN" altLang="en-US" sz="825" noProof="1">
                <a:solidFill>
                  <a:srgbClr val="000000"/>
                </a:solidFill>
                <a:latin typeface="Futura Bk"/>
                <a:sym typeface="Gill Sans" pitchFamily="1" charset="0"/>
              </a:endParaRPr>
            </a:p>
          </p:txBody>
        </p:sp>
        <p:sp>
          <p:nvSpPr>
            <p:cNvPr id="65" name="文本框 121"/>
            <p:cNvSpPr txBox="1"/>
            <p:nvPr/>
          </p:nvSpPr>
          <p:spPr>
            <a:xfrm>
              <a:off x="2195" y="3965"/>
              <a:ext cx="917" cy="945"/>
            </a:xfrm>
            <a:prstGeom prst="rect">
              <a:avLst/>
            </a:prstGeom>
            <a:noFill/>
          </p:spPr>
          <p:txBody>
            <a:bodyPr>
              <a:spAutoFit/>
            </a:bodyPr>
            <a:lstStyle/>
            <a:p>
              <a:pPr defTabSz="685165">
                <a:lnSpc>
                  <a:spcPts val="1125"/>
                </a:lnSpc>
                <a:defRPr/>
              </a:pPr>
              <a:r>
                <a:rPr lang="zh-CN" altLang="en-US" sz="750" b="1" noProof="1">
                  <a:solidFill>
                    <a:prstClr val="white"/>
                  </a:solidFill>
                  <a:latin typeface="Calibri" panose="020F0502020204030204" pitchFamily="34" charset="0"/>
                </a:rPr>
                <a:t>妇产科药品信息智库</a:t>
              </a:r>
              <a:endParaRPr lang="zh-CN" altLang="en-US" sz="750" b="1" noProof="1">
                <a:solidFill>
                  <a:prstClr val="white"/>
                </a:solidFill>
              </a:endParaRPr>
            </a:p>
          </p:txBody>
        </p:sp>
      </p:grpSp>
      <p:sp>
        <p:nvSpPr>
          <p:cNvPr id="72" name="下箭头 71"/>
          <p:cNvSpPr/>
          <p:nvPr/>
        </p:nvSpPr>
        <p:spPr>
          <a:xfrm>
            <a:off x="4238625" y="3794125"/>
            <a:ext cx="1943100" cy="1066800"/>
          </a:xfrm>
          <a:prstGeom prst="downArrow">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a:defRPr/>
            </a:pPr>
            <a:endParaRPr lang="zh-CN" altLang="en-US" noProof="1"/>
          </a:p>
        </p:txBody>
      </p:sp>
      <p:sp>
        <p:nvSpPr>
          <p:cNvPr id="73" name="文本框 74"/>
          <p:cNvSpPr txBox="1"/>
          <p:nvPr/>
        </p:nvSpPr>
        <p:spPr>
          <a:xfrm>
            <a:off x="642938" y="5518150"/>
            <a:ext cx="7829550" cy="928688"/>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spAutoFit/>
          </a:bodyPr>
          <a:lstStyle/>
          <a:p>
            <a:pPr marL="342900" indent="-342900">
              <a:lnSpc>
                <a:spcPct val="130000"/>
              </a:lnSpc>
              <a:buFont typeface="Wingdings" panose="05000000000000000000" charset="0"/>
              <a:buChar char=""/>
              <a:defRPr/>
            </a:pPr>
            <a:r>
              <a:rPr lang="zh-CN" altLang="en-US" sz="1400" noProof="1">
                <a:solidFill>
                  <a:srgbClr val="002060"/>
                </a:solidFill>
                <a:latin typeface="华文楷体" panose="02010600040101010101" pitchFamily="2" charset="-122"/>
                <a:ea typeface="华文楷体" panose="02010600040101010101" pitchFamily="2" charset="-122"/>
              </a:rPr>
              <a:t>以我院东西南院区2015年1月至2018年12月门诊处方为调查对象，对照组（未上系统前）2015年1月至2016年12月门诊处方，实验组（上系统后）20 17年5月至2018年12月门诊处方。</a:t>
            </a:r>
          </a:p>
          <a:p>
            <a:pPr marL="342900" indent="-342900">
              <a:lnSpc>
                <a:spcPct val="130000"/>
              </a:lnSpc>
              <a:buFont typeface="Wingdings" panose="05000000000000000000" charset="0"/>
              <a:buChar char=""/>
              <a:defRPr/>
            </a:pPr>
            <a:r>
              <a:rPr sz="1400" noProof="1">
                <a:solidFill>
                  <a:srgbClr val="002060"/>
                </a:solidFill>
                <a:latin typeface="华文楷体" panose="02010600040101010101" pitchFamily="2" charset="-122"/>
                <a:ea typeface="华文楷体" panose="02010600040101010101" pitchFamily="2" charset="-122"/>
              </a:rPr>
              <a:t>样本量：总样本量约为100万例（以门诊样本量估算），对照组、实验组各50万例。</a:t>
            </a:r>
          </a:p>
        </p:txBody>
      </p:sp>
    </p:spTree>
  </p:cSld>
  <p:clrMapOvr>
    <a:masterClrMapping/>
  </p:clrMapOvr>
  <p:transition spd="slow">
    <p:pull/>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28712"/>
          <p:cNvSpPr>
            <a:spLocks noGrp="1" noChangeArrowheads="1"/>
          </p:cNvSpPr>
          <p:nvPr>
            <p:ph type="title"/>
          </p:nvPr>
        </p:nvSpPr>
        <p:spPr bwMode="auto">
          <a:prstGeom prst="rect">
            <a:avLst/>
          </a:prstGeom>
          <a:noFill/>
          <a:ln w="9525">
            <a:noFill/>
            <a:miter lim="800000"/>
          </a:ln>
        </p:spPr>
        <p:txBody>
          <a:bodyPr anchor="ctr">
            <a:normAutofit/>
          </a:bodyPr>
          <a:lstStyle/>
          <a:p>
            <a:pPr algn="ctr"/>
            <a:r>
              <a:rPr lang="zh-CN" altLang="en-US" sz="2800" b="1" dirty="0" smtClean="0">
                <a:latin typeface="宋体" panose="02010600030101010101" pitchFamily="2" charset="-122"/>
                <a:sym typeface="宋体" panose="02010600030101010101" pitchFamily="2" charset="-122"/>
              </a:rPr>
              <a:t>围孕期药物治疗路径管理预警系统</a:t>
            </a:r>
            <a:endParaRPr lang="zh-CN" altLang="en-US" sz="2800" b="1" dirty="0">
              <a:latin typeface="宋体" panose="02010600030101010101" pitchFamily="2" charset="-122"/>
              <a:sym typeface="宋体" panose="02010600030101010101" pitchFamily="2" charset="-122"/>
            </a:endParaRPr>
          </a:p>
        </p:txBody>
      </p:sp>
      <p:sp>
        <p:nvSpPr>
          <p:cNvPr id="5" name="文本框 99"/>
          <p:cNvSpPr txBox="1">
            <a:spLocks noGrp="1" noChangeArrowheads="1"/>
          </p:cNvSpPr>
          <p:nvPr>
            <p:ph idx="1"/>
          </p:nvPr>
        </p:nvSpPr>
        <p:spPr bwMode="auto">
          <a:xfrm>
            <a:off x="628650" y="1247875"/>
            <a:ext cx="7886700" cy="5456878"/>
          </a:xfrm>
          <a:prstGeom prst="rect">
            <a:avLst/>
          </a:prstGeom>
          <a:noFill/>
          <a:ln w="9525">
            <a:noFill/>
            <a:miter lim="800000"/>
          </a:ln>
        </p:spPr>
        <p:txBody>
          <a:bodyPr>
            <a:spAutoFit/>
          </a:bodyPr>
          <a:lstStyle/>
          <a:p>
            <a:r>
              <a:rPr lang="zh-CN" altLang="en-US" sz="2400" b="1" dirty="0">
                <a:latin typeface="宋体" panose="02010600030101010101" pitchFamily="2" charset="-122"/>
              </a:rPr>
              <a:t>质控措施：</a:t>
            </a:r>
          </a:p>
          <a:p>
            <a:r>
              <a:rPr lang="en-US" altLang="zh-CN" sz="2000" dirty="0">
                <a:latin typeface="宋体" panose="02010600030101010101" pitchFamily="2" charset="-122"/>
              </a:rPr>
              <a:t>1. </a:t>
            </a:r>
            <a:r>
              <a:rPr lang="zh-CN" altLang="en-US" sz="2000" dirty="0">
                <a:latin typeface="宋体" panose="02010600030101010101" pitchFamily="2" charset="-122"/>
              </a:rPr>
              <a:t>完善合理用药信息系统，提高用药审核准确性、及时性；</a:t>
            </a:r>
          </a:p>
          <a:p>
            <a:r>
              <a:rPr lang="en-US" altLang="zh-CN" sz="2000" dirty="0">
                <a:latin typeface="宋体" panose="02010600030101010101" pitchFamily="2" charset="-122"/>
              </a:rPr>
              <a:t>2. </a:t>
            </a:r>
            <a:r>
              <a:rPr lang="zh-CN" altLang="en-US" sz="2000" dirty="0">
                <a:latin typeface="宋体" panose="02010600030101010101" pitchFamily="2" charset="-122"/>
              </a:rPr>
              <a:t>定期将评价指标完成值反馈科室，督促科室持续改进工作。</a:t>
            </a:r>
          </a:p>
          <a:p>
            <a:r>
              <a:rPr lang="en-US" altLang="zh-CN" sz="2000" dirty="0">
                <a:latin typeface="宋体" panose="02010600030101010101" pitchFamily="2" charset="-122"/>
              </a:rPr>
              <a:t>3. </a:t>
            </a:r>
            <a:r>
              <a:rPr lang="zh-CN" altLang="en-US" sz="2000" dirty="0">
                <a:latin typeface="宋体" panose="02010600030101010101" pitchFamily="2" charset="-122"/>
              </a:rPr>
              <a:t>医院定期召开医疗质量例会，分析存在问题（门诊周例会，全院季度例会）；</a:t>
            </a:r>
          </a:p>
          <a:p>
            <a:r>
              <a:rPr lang="en-US" altLang="zh-CN" sz="2000" dirty="0">
                <a:latin typeface="宋体" panose="02010600030101010101" pitchFamily="2" charset="-122"/>
              </a:rPr>
              <a:t>4. </a:t>
            </a:r>
            <a:r>
              <a:rPr lang="zh-CN" altLang="en-US" sz="2000" dirty="0">
                <a:latin typeface="宋体" panose="02010600030101010101" pitchFamily="2" charset="-122"/>
              </a:rPr>
              <a:t>对开具不合格处方和病历的医师进行点名公示；</a:t>
            </a:r>
          </a:p>
          <a:p>
            <a:r>
              <a:rPr lang="en-US" altLang="zh-CN" sz="2000" dirty="0">
                <a:latin typeface="宋体" panose="02010600030101010101" pitchFamily="2" charset="-122"/>
              </a:rPr>
              <a:t>5. </a:t>
            </a:r>
            <a:r>
              <a:rPr lang="zh-CN" altLang="en-US" sz="2000" dirty="0">
                <a:latin typeface="宋体" panose="02010600030101010101" pitchFamily="2" charset="-122"/>
              </a:rPr>
              <a:t>制定科室合理用药绩效指标</a:t>
            </a:r>
            <a:r>
              <a:rPr lang="zh-CN" altLang="en-US" sz="2000" dirty="0" smtClean="0">
                <a:latin typeface="宋体" panose="02010600030101010101" pitchFamily="2" charset="-122"/>
              </a:rPr>
              <a:t>：次例均</a:t>
            </a:r>
            <a:r>
              <a:rPr lang="zh-CN" altLang="en-US" sz="2000" dirty="0">
                <a:latin typeface="宋体" panose="02010600030101010101" pitchFamily="2" charset="-122"/>
              </a:rPr>
              <a:t>药费、抗菌药物合理应用个性化指标等；</a:t>
            </a:r>
          </a:p>
          <a:p>
            <a:r>
              <a:rPr lang="en-US" altLang="zh-CN" sz="2000" dirty="0">
                <a:latin typeface="宋体" panose="02010600030101010101" pitchFamily="2" charset="-122"/>
              </a:rPr>
              <a:t>6. </a:t>
            </a:r>
            <a:r>
              <a:rPr lang="zh-CN" altLang="en-US" sz="2000" dirty="0">
                <a:latin typeface="宋体" panose="02010600030101010101" pitchFamily="2" charset="-122"/>
              </a:rPr>
              <a:t>对问题医师和科室进行诫勉谈话。</a:t>
            </a:r>
          </a:p>
          <a:p>
            <a:r>
              <a:rPr lang="en-US" altLang="zh-CN" sz="2000" dirty="0">
                <a:latin typeface="宋体" panose="02010600030101010101" pitchFamily="2" charset="-122"/>
              </a:rPr>
              <a:t>7. </a:t>
            </a:r>
            <a:r>
              <a:rPr lang="zh-CN" altLang="en-US" sz="2000" dirty="0">
                <a:latin typeface="宋体" panose="02010600030101010101" pitchFamily="2" charset="-122"/>
              </a:rPr>
              <a:t>每个月对系统数据库进行更新，每半年对门诊医生内网客户端进行检查，随时对医生反馈的系统问题请工程师及时解决。</a:t>
            </a:r>
          </a:p>
          <a:p>
            <a:r>
              <a:rPr lang="en-US" altLang="zh-CN" sz="2000" dirty="0">
                <a:latin typeface="宋体" panose="02010600030101010101" pitchFamily="2" charset="-122"/>
              </a:rPr>
              <a:t>8. </a:t>
            </a:r>
            <a:r>
              <a:rPr lang="zh-CN" altLang="en-US" sz="2000" dirty="0">
                <a:latin typeface="宋体" panose="02010600030101010101" pitchFamily="2" charset="-122"/>
              </a:rPr>
              <a:t>对审方药师进行资质审核，需具备中级及以上资质或进行相关培训并考核合格。</a:t>
            </a:r>
          </a:p>
          <a:p>
            <a:r>
              <a:rPr lang="en-US" altLang="zh-CN" sz="2000" dirty="0">
                <a:latin typeface="宋体" panose="02010600030101010101" pitchFamily="2" charset="-122"/>
              </a:rPr>
              <a:t>9. </a:t>
            </a:r>
            <a:r>
              <a:rPr lang="zh-CN" altLang="en-US" sz="2000" dirty="0">
                <a:latin typeface="宋体" panose="02010600030101010101" pitchFamily="2" charset="-122"/>
              </a:rPr>
              <a:t>对审方药师进行岗前培训，明确审方内容，审方电脑配备美康合理用药支持系统，配备可以查阅外网资料的电脑。</a:t>
            </a:r>
          </a:p>
        </p:txBody>
      </p:sp>
      <p:sp>
        <p:nvSpPr>
          <p:cNvPr id="6" name="TextBox 5"/>
          <p:cNvSpPr txBox="1"/>
          <p:nvPr/>
        </p:nvSpPr>
        <p:spPr>
          <a:xfrm>
            <a:off x="2928926" y="928670"/>
            <a:ext cx="5715040" cy="646331"/>
          </a:xfrm>
          <a:prstGeom prst="rect">
            <a:avLst/>
          </a:prstGeom>
          <a:noFill/>
        </p:spPr>
        <p:txBody>
          <a:bodyPr wrap="square" rtlCol="0">
            <a:spAutoFit/>
          </a:bodyPr>
          <a:lstStyle/>
          <a:p>
            <a:r>
              <a:rPr lang="en-US" altLang="zh-CN" b="1" dirty="0" smtClean="0">
                <a:solidFill>
                  <a:srgbClr val="FF0000"/>
                </a:solidFill>
                <a:latin typeface="宋体" panose="02010600030101010101" pitchFamily="2" charset="-122"/>
              </a:rPr>
              <a:t>①</a:t>
            </a:r>
            <a:r>
              <a:rPr lang="zh-CN" altLang="en-US" b="1" dirty="0" smtClean="0">
                <a:solidFill>
                  <a:srgbClr val="FF0000"/>
                </a:solidFill>
                <a:latin typeface="宋体" panose="02010600030101010101" pitchFamily="2" charset="-122"/>
              </a:rPr>
              <a:t>门诊处方合格率；</a:t>
            </a:r>
            <a:r>
              <a:rPr lang="en-US" altLang="zh-CN" b="1" dirty="0" smtClean="0">
                <a:solidFill>
                  <a:srgbClr val="FF0000"/>
                </a:solidFill>
                <a:latin typeface="宋体" panose="02010600030101010101" pitchFamily="2" charset="-122"/>
              </a:rPr>
              <a:t>②</a:t>
            </a:r>
            <a:r>
              <a:rPr lang="zh-CN" altLang="en-US" b="1" dirty="0" smtClean="0">
                <a:solidFill>
                  <a:srgbClr val="FF0000"/>
                </a:solidFill>
                <a:latin typeface="宋体" panose="02010600030101010101" pitchFamily="2" charset="-122"/>
              </a:rPr>
              <a:t>用药错误发生率；</a:t>
            </a:r>
            <a:r>
              <a:rPr lang="en-US" altLang="zh-CN" b="1" dirty="0" smtClean="0">
                <a:solidFill>
                  <a:srgbClr val="FF0000"/>
                </a:solidFill>
                <a:latin typeface="宋体" panose="02010600030101010101" pitchFamily="2" charset="-122"/>
              </a:rPr>
              <a:t>③</a:t>
            </a:r>
            <a:r>
              <a:rPr lang="zh-CN" altLang="en-US" b="1" dirty="0" smtClean="0">
                <a:solidFill>
                  <a:srgbClr val="FF0000"/>
                </a:solidFill>
                <a:latin typeface="宋体" panose="02010600030101010101" pitchFamily="2" charset="-122"/>
              </a:rPr>
              <a:t>次例均药费；</a:t>
            </a:r>
          </a:p>
          <a:p>
            <a:r>
              <a:rPr lang="en-US" altLang="zh-CN" b="1" dirty="0" smtClean="0">
                <a:solidFill>
                  <a:srgbClr val="FF0000"/>
                </a:solidFill>
                <a:latin typeface="宋体" panose="02010600030101010101" pitchFamily="2" charset="-122"/>
              </a:rPr>
              <a:t>④</a:t>
            </a:r>
            <a:r>
              <a:rPr lang="zh-CN" altLang="en-US" b="1" dirty="0" smtClean="0">
                <a:solidFill>
                  <a:srgbClr val="FF0000"/>
                </a:solidFill>
                <a:latin typeface="宋体" panose="02010600030101010101" pitchFamily="2" charset="-122"/>
              </a:rPr>
              <a:t>门诊次均药品费用；⑤患者满意度。</a:t>
            </a:r>
            <a:endParaRPr lang="zh-CN" altLang="en-US" b="1" dirty="0">
              <a:solidFill>
                <a:srgbClr val="FF0000"/>
              </a:solidFill>
              <a:latin typeface="宋体" panose="02010600030101010101" pitchFamily="2" charset="-122"/>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5735639" y="1662113"/>
            <a:ext cx="3000375" cy="330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391" tIns="45695" rIns="91391" bIns="45695" anchor="ctr"/>
          <a:lstStyle/>
          <a:p>
            <a:pPr algn="ctr" defTabSz="684530">
              <a:defRPr/>
            </a:pPr>
            <a:endParaRPr lang="zh-CN" altLang="en-US" sz="1100" noProof="1">
              <a:solidFill>
                <a:prstClr val="white"/>
              </a:solidFill>
            </a:endParaRPr>
          </a:p>
        </p:txBody>
      </p:sp>
      <p:sp>
        <p:nvSpPr>
          <p:cNvPr id="2" name="标题 1"/>
          <p:cNvSpPr>
            <a:spLocks noGrp="1"/>
          </p:cNvSpPr>
          <p:nvPr>
            <p:ph type="title"/>
          </p:nvPr>
        </p:nvSpPr>
        <p:spPr>
          <a:xfrm>
            <a:off x="710728" y="204893"/>
            <a:ext cx="7861799" cy="597861"/>
          </a:xfrm>
        </p:spPr>
        <p:txBody>
          <a:bodyPr>
            <a:normAutofit fontScale="90000"/>
          </a:bodyPr>
          <a:lstStyle/>
          <a:p>
            <a:r>
              <a:rPr lang="zh-CN" altLang="en-US" sz="2800" b="1" dirty="0" smtClean="0">
                <a:solidFill>
                  <a:srgbClr val="0060A8"/>
                </a:solidFill>
                <a:latin typeface="微软雅黑" panose="020B0503020204020204" pitchFamily="34" charset="-122"/>
                <a:ea typeface="微软雅黑" panose="020B0503020204020204" pitchFamily="34" charset="-122"/>
                <a:sym typeface="微软雅黑" panose="020B0503020204020204" pitchFamily="34" charset="-122"/>
              </a:rPr>
              <a:t>搭建妇产专科医院的</a:t>
            </a:r>
            <a:r>
              <a:rPr lang="zh-CN" altLang="en-US" sz="2800" b="1" u="sng" dirty="0" smtClean="0">
                <a:solidFill>
                  <a:srgbClr val="FF0000"/>
                </a:solidFill>
                <a:latin typeface="微软雅黑" panose="020B0503020204020204" pitchFamily="34" charset="-122"/>
                <a:ea typeface="微软雅黑" panose="020B0503020204020204" pitchFamily="34" charset="-122"/>
              </a:rPr>
              <a:t>围孕期药物治疗路径管理预警系统</a:t>
            </a:r>
            <a:endParaRPr lang="zh-CN" altLang="en-US" sz="2800" dirty="0">
              <a:latin typeface="微软雅黑" panose="020B0503020204020204" pitchFamily="34" charset="-122"/>
              <a:ea typeface="微软雅黑" panose="020B0503020204020204" pitchFamily="34" charset="-122"/>
            </a:endParaRPr>
          </a:p>
        </p:txBody>
      </p:sp>
      <p:sp>
        <p:nvSpPr>
          <p:cNvPr id="5" name="文本框 89"/>
          <p:cNvSpPr txBox="1">
            <a:spLocks noChangeArrowheads="1"/>
          </p:cNvSpPr>
          <p:nvPr/>
        </p:nvSpPr>
        <p:spPr bwMode="auto">
          <a:xfrm>
            <a:off x="428596" y="1428736"/>
            <a:ext cx="1154384" cy="338504"/>
          </a:xfrm>
          <a:prstGeom prst="rect">
            <a:avLst/>
          </a:prstGeom>
          <a:noFill/>
          <a:ln w="9525">
            <a:noFill/>
            <a:miter lim="800000"/>
          </a:ln>
        </p:spPr>
        <p:txBody>
          <a:bodyPr wrap="none" lIns="91391" tIns="45695" rIns="91391" bIns="45695">
            <a:spAutoFit/>
          </a:bodyPr>
          <a:lstStyle/>
          <a:p>
            <a:pPr defTabSz="684530"/>
            <a:r>
              <a:rPr lang="zh-CN" altLang="en-US" sz="1600" b="1" dirty="0">
                <a:solidFill>
                  <a:srgbClr val="C00000"/>
                </a:solidFill>
                <a:latin typeface="华文隶书" panose="02010800040101010101" pitchFamily="2" charset="-122"/>
                <a:ea typeface="华文隶书" panose="02010800040101010101" pitchFamily="2" charset="-122"/>
              </a:rPr>
              <a:t>临 床 管 理</a:t>
            </a:r>
          </a:p>
        </p:txBody>
      </p:sp>
      <p:sp>
        <p:nvSpPr>
          <p:cNvPr id="7" name="文本框 90"/>
          <p:cNvSpPr txBox="1">
            <a:spLocks noChangeArrowheads="1"/>
          </p:cNvSpPr>
          <p:nvPr/>
        </p:nvSpPr>
        <p:spPr bwMode="auto">
          <a:xfrm>
            <a:off x="357158" y="1857364"/>
            <a:ext cx="1714512" cy="1246445"/>
          </a:xfrm>
          <a:prstGeom prst="rect">
            <a:avLst/>
          </a:prstGeom>
          <a:noFill/>
          <a:ln w="9525">
            <a:noFill/>
            <a:miter lim="800000"/>
          </a:ln>
        </p:spPr>
        <p:txBody>
          <a:bodyPr wrap="square" lIns="91391" tIns="45695" rIns="91391" bIns="45695">
            <a:spAutoFit/>
          </a:bodyPr>
          <a:lstStyle/>
          <a:p>
            <a:pPr marL="171450" indent="-171450" defTabSz="684530">
              <a:lnSpc>
                <a:spcPts val="1800"/>
              </a:lnSpc>
              <a:buFont typeface="Wingdings" panose="05000000000000000000" pitchFamily="2" charset="2"/>
              <a:buChar char=""/>
            </a:pPr>
            <a:r>
              <a:rPr lang="zh-CN" altLang="en-US" sz="1200" dirty="0">
                <a:solidFill>
                  <a:srgbClr val="44546A"/>
                </a:solidFill>
                <a:latin typeface="华文楷体" panose="02010600040101010101" pitchFamily="2" charset="-122"/>
                <a:ea typeface="华文楷体" panose="02010600040101010101" pitchFamily="2" charset="-122"/>
              </a:rPr>
              <a:t>不合理医嘱管控</a:t>
            </a:r>
          </a:p>
          <a:p>
            <a:pPr marL="171450" indent="-171450" defTabSz="684530">
              <a:lnSpc>
                <a:spcPts val="1800"/>
              </a:lnSpc>
              <a:buFont typeface="Wingdings" panose="05000000000000000000" pitchFamily="2" charset="2"/>
              <a:buChar char=""/>
            </a:pPr>
            <a:r>
              <a:rPr lang="zh-CN" altLang="en-US" sz="1200" dirty="0">
                <a:solidFill>
                  <a:srgbClr val="44546A"/>
                </a:solidFill>
                <a:latin typeface="华文楷体" panose="02010600040101010101" pitchFamily="2" charset="-122"/>
                <a:ea typeface="华文楷体" panose="02010600040101010101" pitchFamily="2" charset="-122"/>
              </a:rPr>
              <a:t>药物临床使用评价</a:t>
            </a:r>
            <a:endParaRPr lang="en-US" altLang="zh-CN" sz="1200" dirty="0">
              <a:solidFill>
                <a:srgbClr val="44546A"/>
              </a:solidFill>
              <a:latin typeface="华文楷体" panose="02010600040101010101" pitchFamily="2" charset="-122"/>
              <a:ea typeface="华文楷体" panose="02010600040101010101" pitchFamily="2" charset="-122"/>
            </a:endParaRPr>
          </a:p>
          <a:p>
            <a:pPr marL="171450" indent="-171450" defTabSz="684530">
              <a:lnSpc>
                <a:spcPts val="1800"/>
              </a:lnSpc>
              <a:buFont typeface="Wingdings" panose="05000000000000000000" pitchFamily="2" charset="2"/>
              <a:buChar char=""/>
            </a:pPr>
            <a:r>
              <a:rPr lang="zh-CN" altLang="en-US" sz="1200" dirty="0">
                <a:solidFill>
                  <a:srgbClr val="44546A"/>
                </a:solidFill>
                <a:latin typeface="华文楷体" panose="02010600040101010101" pitchFamily="2" charset="-122"/>
                <a:ea typeface="华文楷体" panose="02010600040101010101" pitchFamily="2" charset="-122"/>
              </a:rPr>
              <a:t>临床决策支持</a:t>
            </a:r>
            <a:endParaRPr lang="en-US" altLang="zh-CN" sz="1200" dirty="0">
              <a:solidFill>
                <a:srgbClr val="44546A"/>
              </a:solidFill>
              <a:latin typeface="华文楷体" panose="02010600040101010101" pitchFamily="2" charset="-122"/>
              <a:ea typeface="华文楷体" panose="02010600040101010101" pitchFamily="2" charset="-122"/>
            </a:endParaRPr>
          </a:p>
          <a:p>
            <a:pPr marL="171450" indent="-171450" defTabSz="684530">
              <a:lnSpc>
                <a:spcPts val="1800"/>
              </a:lnSpc>
              <a:buFont typeface="Wingdings" panose="05000000000000000000" pitchFamily="2" charset="2"/>
              <a:buChar char=""/>
            </a:pPr>
            <a:r>
              <a:rPr lang="zh-CN" altLang="en-US" sz="1200" dirty="0">
                <a:solidFill>
                  <a:srgbClr val="44546A"/>
                </a:solidFill>
                <a:latin typeface="华文楷体" panose="02010600040101010101" pitchFamily="2" charset="-122"/>
                <a:ea typeface="华文楷体" panose="02010600040101010101" pitchFamily="2" charset="-122"/>
              </a:rPr>
              <a:t>临床路径与合理用药</a:t>
            </a:r>
          </a:p>
        </p:txBody>
      </p:sp>
      <p:sp>
        <p:nvSpPr>
          <p:cNvPr id="8" name="文本框 88"/>
          <p:cNvSpPr txBox="1">
            <a:spLocks noChangeArrowheads="1"/>
          </p:cNvSpPr>
          <p:nvPr/>
        </p:nvSpPr>
        <p:spPr bwMode="auto">
          <a:xfrm>
            <a:off x="2000232" y="1500174"/>
            <a:ext cx="1154384" cy="338504"/>
          </a:xfrm>
          <a:prstGeom prst="rect">
            <a:avLst/>
          </a:prstGeom>
          <a:noFill/>
          <a:ln w="9525">
            <a:noFill/>
            <a:miter lim="800000"/>
          </a:ln>
        </p:spPr>
        <p:txBody>
          <a:bodyPr wrap="none" lIns="91391" tIns="45695" rIns="91391" bIns="45695">
            <a:spAutoFit/>
          </a:bodyPr>
          <a:lstStyle/>
          <a:p>
            <a:pPr defTabSz="684530"/>
            <a:r>
              <a:rPr lang="zh-CN" altLang="en-US" sz="1600" b="1" dirty="0">
                <a:solidFill>
                  <a:srgbClr val="C00000"/>
                </a:solidFill>
                <a:latin typeface="华文隶书" panose="02010800040101010101" pitchFamily="2" charset="-122"/>
                <a:ea typeface="华文隶书" panose="02010800040101010101" pitchFamily="2" charset="-122"/>
              </a:rPr>
              <a:t>药 品 管 理</a:t>
            </a:r>
          </a:p>
        </p:txBody>
      </p:sp>
      <p:sp>
        <p:nvSpPr>
          <p:cNvPr id="9" name="文本框 91"/>
          <p:cNvSpPr txBox="1">
            <a:spLocks noChangeArrowheads="1"/>
          </p:cNvSpPr>
          <p:nvPr/>
        </p:nvSpPr>
        <p:spPr bwMode="auto">
          <a:xfrm>
            <a:off x="1928794" y="2000240"/>
            <a:ext cx="1714512" cy="784780"/>
          </a:xfrm>
          <a:prstGeom prst="rect">
            <a:avLst/>
          </a:prstGeom>
          <a:noFill/>
          <a:ln w="9525">
            <a:noFill/>
            <a:miter lim="800000"/>
          </a:ln>
        </p:spPr>
        <p:txBody>
          <a:bodyPr wrap="square" lIns="91391" tIns="45695" rIns="91391" bIns="45695">
            <a:spAutoFit/>
          </a:bodyPr>
          <a:lstStyle/>
          <a:p>
            <a:pPr marL="171450" indent="-171450" defTabSz="684530">
              <a:lnSpc>
                <a:spcPts val="1800"/>
              </a:lnSpc>
              <a:buFont typeface="Wingdings" panose="05000000000000000000" pitchFamily="2" charset="2"/>
              <a:buChar char=""/>
            </a:pPr>
            <a:r>
              <a:rPr lang="zh-CN" altLang="en-US" sz="1200" dirty="0">
                <a:solidFill>
                  <a:srgbClr val="44546A"/>
                </a:solidFill>
                <a:latin typeface="华文楷体" panose="02010600040101010101" pitchFamily="2" charset="-122"/>
                <a:ea typeface="华文楷体" panose="02010600040101010101" pitchFamily="2" charset="-122"/>
              </a:rPr>
              <a:t>临床药物数据服务</a:t>
            </a:r>
            <a:endParaRPr lang="en-US" altLang="zh-CN" sz="1200" dirty="0">
              <a:solidFill>
                <a:srgbClr val="44546A"/>
              </a:solidFill>
              <a:latin typeface="华文楷体" panose="02010600040101010101" pitchFamily="2" charset="-122"/>
              <a:ea typeface="华文楷体" panose="02010600040101010101" pitchFamily="2" charset="-122"/>
            </a:endParaRPr>
          </a:p>
          <a:p>
            <a:pPr marL="171450" indent="-171450" defTabSz="684530">
              <a:lnSpc>
                <a:spcPts val="1800"/>
              </a:lnSpc>
              <a:buFont typeface="Wingdings" panose="05000000000000000000" pitchFamily="2" charset="2"/>
              <a:buChar char=""/>
            </a:pPr>
            <a:r>
              <a:rPr lang="zh-CN" altLang="en-US" sz="1200" dirty="0">
                <a:solidFill>
                  <a:srgbClr val="44546A"/>
                </a:solidFill>
                <a:latin typeface="华文楷体" panose="02010600040101010101" pitchFamily="2" charset="-122"/>
                <a:ea typeface="华文楷体" panose="02010600040101010101" pitchFamily="2" charset="-122"/>
              </a:rPr>
              <a:t>药物临床研究数据</a:t>
            </a:r>
            <a:endParaRPr lang="en-US" altLang="zh-CN" sz="1200" dirty="0">
              <a:solidFill>
                <a:srgbClr val="44546A"/>
              </a:solidFill>
              <a:latin typeface="华文楷体" panose="02010600040101010101" pitchFamily="2" charset="-122"/>
              <a:ea typeface="华文楷体" panose="02010600040101010101" pitchFamily="2" charset="-122"/>
            </a:endParaRPr>
          </a:p>
          <a:p>
            <a:pPr marL="171450" indent="-171450" defTabSz="684530">
              <a:lnSpc>
                <a:spcPts val="1800"/>
              </a:lnSpc>
              <a:buFont typeface="Wingdings" panose="05000000000000000000" pitchFamily="2" charset="2"/>
              <a:buChar char=""/>
            </a:pPr>
            <a:r>
              <a:rPr lang="zh-CN" altLang="en-US" sz="1200" dirty="0">
                <a:solidFill>
                  <a:srgbClr val="44546A"/>
                </a:solidFill>
                <a:latin typeface="华文楷体" panose="02010600040101010101" pitchFamily="2" charset="-122"/>
                <a:ea typeface="华文楷体" panose="02010600040101010101" pitchFamily="2" charset="-122"/>
              </a:rPr>
              <a:t>专科药品数据库</a:t>
            </a:r>
            <a:endParaRPr lang="en-US" altLang="zh-CN" sz="1200" dirty="0">
              <a:solidFill>
                <a:srgbClr val="44546A"/>
              </a:solidFill>
              <a:latin typeface="华文楷体" panose="02010600040101010101" pitchFamily="2" charset="-122"/>
              <a:ea typeface="华文楷体" panose="02010600040101010101" pitchFamily="2" charset="-122"/>
            </a:endParaRPr>
          </a:p>
        </p:txBody>
      </p:sp>
      <p:sp>
        <p:nvSpPr>
          <p:cNvPr id="10" name="文本框 94"/>
          <p:cNvSpPr txBox="1">
            <a:spLocks noChangeArrowheads="1"/>
          </p:cNvSpPr>
          <p:nvPr/>
        </p:nvSpPr>
        <p:spPr bwMode="auto">
          <a:xfrm>
            <a:off x="3571868" y="1928802"/>
            <a:ext cx="1785950" cy="784780"/>
          </a:xfrm>
          <a:prstGeom prst="rect">
            <a:avLst/>
          </a:prstGeom>
          <a:noFill/>
          <a:ln w="9525">
            <a:noFill/>
            <a:miter lim="800000"/>
          </a:ln>
        </p:spPr>
        <p:txBody>
          <a:bodyPr wrap="square" lIns="91391" tIns="45695" rIns="91391" bIns="45695">
            <a:spAutoFit/>
          </a:bodyPr>
          <a:lstStyle/>
          <a:p>
            <a:pPr marL="171450" indent="-171450" algn="ctr" defTabSz="684530">
              <a:lnSpc>
                <a:spcPts val="1800"/>
              </a:lnSpc>
              <a:buFont typeface="Wingdings" panose="05000000000000000000" pitchFamily="2" charset="2"/>
              <a:buChar char=""/>
            </a:pPr>
            <a:r>
              <a:rPr lang="zh-CN" altLang="en-US" sz="1200" dirty="0" smtClean="0">
                <a:solidFill>
                  <a:srgbClr val="44546A"/>
                </a:solidFill>
                <a:latin typeface="华文楷体" panose="02010600040101010101" pitchFamily="2" charset="-122"/>
                <a:ea typeface="华文楷体" panose="02010600040101010101" pitchFamily="2" charset="-122"/>
              </a:rPr>
              <a:t>患者</a:t>
            </a:r>
            <a:r>
              <a:rPr lang="zh-CN" altLang="en-US" sz="1200" dirty="0">
                <a:solidFill>
                  <a:srgbClr val="44546A"/>
                </a:solidFill>
                <a:latin typeface="华文楷体" panose="02010600040101010101" pitchFamily="2" charset="-122"/>
                <a:ea typeface="华文楷体" panose="02010600040101010101" pitchFamily="2" charset="-122"/>
              </a:rPr>
              <a:t>用药教育及指导</a:t>
            </a:r>
          </a:p>
          <a:p>
            <a:pPr marL="171450" indent="-171450" algn="ctr" defTabSz="684530">
              <a:lnSpc>
                <a:spcPts val="1800"/>
              </a:lnSpc>
              <a:buFont typeface="Wingdings" panose="05000000000000000000" pitchFamily="2" charset="2"/>
              <a:buChar char=""/>
            </a:pPr>
            <a:r>
              <a:rPr lang="zh-CN" altLang="en-US" sz="1200" dirty="0">
                <a:solidFill>
                  <a:srgbClr val="44546A"/>
                </a:solidFill>
                <a:latin typeface="华文楷体" panose="02010600040101010101" pitchFamily="2" charset="-122"/>
                <a:ea typeface="华文楷体" panose="02010600040101010101" pitchFamily="2" charset="-122"/>
              </a:rPr>
              <a:t>患者药品信息查询</a:t>
            </a:r>
          </a:p>
          <a:p>
            <a:pPr marL="171450" indent="-171450" algn="ctr" defTabSz="684530">
              <a:lnSpc>
                <a:spcPts val="1800"/>
              </a:lnSpc>
              <a:buFont typeface="Wingdings" panose="05000000000000000000" pitchFamily="2" charset="2"/>
              <a:buChar char=""/>
            </a:pPr>
            <a:r>
              <a:rPr lang="zh-CN" altLang="en-US" sz="1200" dirty="0">
                <a:solidFill>
                  <a:srgbClr val="44546A"/>
                </a:solidFill>
                <a:latin typeface="华文楷体" panose="02010600040101010101" pitchFamily="2" charset="-122"/>
                <a:ea typeface="华文楷体" panose="02010600040101010101" pitchFamily="2" charset="-122"/>
              </a:rPr>
              <a:t>患者院外用药追踪</a:t>
            </a:r>
          </a:p>
        </p:txBody>
      </p:sp>
      <p:sp>
        <p:nvSpPr>
          <p:cNvPr id="11" name="文本框 92"/>
          <p:cNvSpPr txBox="1">
            <a:spLocks noChangeArrowheads="1"/>
          </p:cNvSpPr>
          <p:nvPr/>
        </p:nvSpPr>
        <p:spPr bwMode="auto">
          <a:xfrm>
            <a:off x="3571868" y="1500174"/>
            <a:ext cx="1154384" cy="338504"/>
          </a:xfrm>
          <a:prstGeom prst="rect">
            <a:avLst/>
          </a:prstGeom>
          <a:noFill/>
          <a:ln w="9525">
            <a:noFill/>
            <a:miter lim="800000"/>
          </a:ln>
        </p:spPr>
        <p:txBody>
          <a:bodyPr wrap="none" lIns="91391" tIns="45695" rIns="91391" bIns="45695">
            <a:spAutoFit/>
          </a:bodyPr>
          <a:lstStyle/>
          <a:p>
            <a:pPr defTabSz="684530"/>
            <a:r>
              <a:rPr lang="zh-CN" altLang="en-US" sz="1600" b="1" dirty="0">
                <a:solidFill>
                  <a:srgbClr val="C00000"/>
                </a:solidFill>
                <a:latin typeface="华文隶书" panose="02010800040101010101" pitchFamily="2" charset="-122"/>
                <a:ea typeface="华文隶书" panose="02010800040101010101" pitchFamily="2" charset="-122"/>
              </a:rPr>
              <a:t>患 者 管 理</a:t>
            </a:r>
          </a:p>
        </p:txBody>
      </p:sp>
      <p:sp>
        <p:nvSpPr>
          <p:cNvPr id="12" name="圆角矩形 86"/>
          <p:cNvSpPr>
            <a:spLocks noChangeArrowheads="1"/>
          </p:cNvSpPr>
          <p:nvPr/>
        </p:nvSpPr>
        <p:spPr bwMode="auto">
          <a:xfrm>
            <a:off x="285720" y="3429000"/>
            <a:ext cx="4933950" cy="2673350"/>
          </a:xfrm>
          <a:prstGeom prst="roundRect">
            <a:avLst>
              <a:gd name="adj" fmla="val 4509"/>
            </a:avLst>
          </a:prstGeom>
          <a:noFill/>
          <a:ln w="9525">
            <a:solidFill>
              <a:srgbClr val="7F7F7F"/>
            </a:solidFill>
            <a:round/>
          </a:ln>
        </p:spPr>
        <p:txBody>
          <a:bodyPr lIns="68543" tIns="34288" rIns="68543" bIns="34288" anchor="ctr"/>
          <a:lstStyle/>
          <a:p>
            <a:pPr algn="ctr" defTabSz="684530"/>
            <a:endParaRPr lang="en-US" altLang="zh-CN" sz="1200" b="1">
              <a:solidFill>
                <a:srgbClr val="000000"/>
              </a:solidFill>
            </a:endParaRPr>
          </a:p>
        </p:txBody>
      </p:sp>
      <p:sp>
        <p:nvSpPr>
          <p:cNvPr id="13" name="流程图: 文档 12"/>
          <p:cNvSpPr/>
          <p:nvPr/>
        </p:nvSpPr>
        <p:spPr>
          <a:xfrm>
            <a:off x="392877" y="3571876"/>
            <a:ext cx="1401762" cy="2058988"/>
          </a:xfrm>
          <a:prstGeom prst="flowChartDocument">
            <a:avLst/>
          </a:prstGeom>
          <a:gradFill>
            <a:gsLst>
              <a:gs pos="0">
                <a:srgbClr val="14CD68"/>
              </a:gs>
              <a:gs pos="100000">
                <a:srgbClr val="0B6E38"/>
              </a:gs>
            </a:gsLst>
            <a:lin ang="5400000" scaled="0"/>
          </a:gradFill>
          <a:ln>
            <a:noFill/>
          </a:ln>
        </p:spPr>
        <p:style>
          <a:lnRef idx="1">
            <a:schemeClr val="accent1"/>
          </a:lnRef>
          <a:fillRef idx="2">
            <a:schemeClr val="accent1"/>
          </a:fillRef>
          <a:effectRef idx="1">
            <a:schemeClr val="accent1"/>
          </a:effectRef>
          <a:fontRef idx="minor">
            <a:schemeClr val="dk1"/>
          </a:fontRef>
        </p:style>
        <p:txBody>
          <a:bodyPr lIns="91391" tIns="45695" rIns="91391" bIns="45695" anchor="ctr"/>
          <a:lstStyle/>
          <a:p>
            <a:pPr algn="ctr" defTabSz="684530">
              <a:defRPr/>
            </a:pPr>
            <a:endParaRPr lang="zh-CN" altLang="en-US" noProof="1">
              <a:solidFill>
                <a:srgbClr val="44546A"/>
              </a:solidFill>
            </a:endParaRPr>
          </a:p>
        </p:txBody>
      </p:sp>
      <p:sp>
        <p:nvSpPr>
          <p:cNvPr id="14" name="流程图: 文档 13"/>
          <p:cNvSpPr/>
          <p:nvPr/>
        </p:nvSpPr>
        <p:spPr>
          <a:xfrm>
            <a:off x="2000232" y="3571877"/>
            <a:ext cx="1468438" cy="2060575"/>
          </a:xfrm>
          <a:prstGeom prst="flowChartDocument">
            <a:avLst/>
          </a:prstGeom>
          <a:gradFill>
            <a:gsLst>
              <a:gs pos="0">
                <a:srgbClr val="FE4444"/>
              </a:gs>
              <a:gs pos="100000">
                <a:srgbClr val="832B2B"/>
              </a:gs>
            </a:gsLst>
            <a:lin ang="5400000" scaled="0"/>
          </a:gradFill>
          <a:ln>
            <a:noFill/>
          </a:ln>
        </p:spPr>
        <p:style>
          <a:lnRef idx="1">
            <a:schemeClr val="accent5"/>
          </a:lnRef>
          <a:fillRef idx="2">
            <a:schemeClr val="accent5"/>
          </a:fillRef>
          <a:effectRef idx="1">
            <a:schemeClr val="accent5"/>
          </a:effectRef>
          <a:fontRef idx="minor">
            <a:schemeClr val="dk1"/>
          </a:fontRef>
        </p:style>
        <p:txBody>
          <a:bodyPr lIns="91391" tIns="45695" rIns="91391" bIns="45695" anchor="ctr"/>
          <a:lstStyle/>
          <a:p>
            <a:pPr algn="ctr" defTabSz="684530">
              <a:defRPr/>
            </a:pPr>
            <a:endParaRPr lang="zh-CN" altLang="en-US" sz="800" noProof="1">
              <a:solidFill>
                <a:prstClr val="white"/>
              </a:solidFill>
            </a:endParaRPr>
          </a:p>
        </p:txBody>
      </p:sp>
      <p:sp>
        <p:nvSpPr>
          <p:cNvPr id="15" name="流程图: 文档 14"/>
          <p:cNvSpPr/>
          <p:nvPr/>
        </p:nvSpPr>
        <p:spPr>
          <a:xfrm>
            <a:off x="3661166" y="3571876"/>
            <a:ext cx="1547812" cy="2065338"/>
          </a:xfrm>
          <a:prstGeom prst="flowChartDocument">
            <a:avLst/>
          </a:prstGeom>
          <a:gradFill>
            <a:gsLst>
              <a:gs pos="0">
                <a:srgbClr val="007BD3"/>
              </a:gs>
              <a:gs pos="100000">
                <a:srgbClr val="034373"/>
              </a:gs>
            </a:gsLst>
            <a:lin ang="5400000" scaled="0"/>
          </a:gradFill>
          <a:ln>
            <a:noFill/>
          </a:ln>
        </p:spPr>
        <p:style>
          <a:lnRef idx="1">
            <a:schemeClr val="accent6"/>
          </a:lnRef>
          <a:fillRef idx="2">
            <a:schemeClr val="accent6"/>
          </a:fillRef>
          <a:effectRef idx="1">
            <a:schemeClr val="accent6"/>
          </a:effectRef>
          <a:fontRef idx="minor">
            <a:schemeClr val="dk1"/>
          </a:fontRef>
        </p:style>
        <p:txBody>
          <a:bodyPr lIns="91391" tIns="45695" rIns="91391" bIns="45695" anchor="ctr"/>
          <a:lstStyle/>
          <a:p>
            <a:pPr algn="ctr" defTabSz="684530">
              <a:defRPr/>
            </a:pPr>
            <a:endParaRPr lang="zh-CN" altLang="en-US" noProof="1">
              <a:solidFill>
                <a:prstClr val="white"/>
              </a:solidFill>
            </a:endParaRPr>
          </a:p>
        </p:txBody>
      </p:sp>
      <p:sp>
        <p:nvSpPr>
          <p:cNvPr id="16" name="矩形 118"/>
          <p:cNvSpPr>
            <a:spLocks noChangeArrowheads="1"/>
          </p:cNvSpPr>
          <p:nvPr/>
        </p:nvSpPr>
        <p:spPr bwMode="auto">
          <a:xfrm>
            <a:off x="660770" y="3643314"/>
            <a:ext cx="800121" cy="276948"/>
          </a:xfrm>
          <a:prstGeom prst="rect">
            <a:avLst/>
          </a:prstGeom>
          <a:noFill/>
          <a:ln w="9525">
            <a:noFill/>
            <a:miter lim="800000"/>
          </a:ln>
        </p:spPr>
        <p:txBody>
          <a:bodyPr wrap="none" lIns="91391" tIns="45695" rIns="91391" bIns="45695">
            <a:spAutoFit/>
          </a:bodyPr>
          <a:lstStyle/>
          <a:p>
            <a:pPr algn="ctr" defTabSz="684530"/>
            <a:r>
              <a:rPr lang="zh-CN" altLang="en-US" sz="1200" b="1">
                <a:solidFill>
                  <a:srgbClr val="FFFFFF"/>
                </a:solidFill>
              </a:rPr>
              <a:t>统一管理</a:t>
            </a:r>
          </a:p>
        </p:txBody>
      </p:sp>
      <p:sp>
        <p:nvSpPr>
          <p:cNvPr id="17" name="矩形 119"/>
          <p:cNvSpPr>
            <a:spLocks noChangeArrowheads="1"/>
          </p:cNvSpPr>
          <p:nvPr/>
        </p:nvSpPr>
        <p:spPr bwMode="auto">
          <a:xfrm>
            <a:off x="2321703" y="3643314"/>
            <a:ext cx="954008" cy="276948"/>
          </a:xfrm>
          <a:prstGeom prst="rect">
            <a:avLst/>
          </a:prstGeom>
          <a:noFill/>
          <a:ln w="9525">
            <a:noFill/>
            <a:miter lim="800000"/>
          </a:ln>
        </p:spPr>
        <p:txBody>
          <a:bodyPr wrap="none" lIns="91391" tIns="45695" rIns="91391" bIns="45695">
            <a:spAutoFit/>
          </a:bodyPr>
          <a:lstStyle/>
          <a:p>
            <a:pPr algn="ctr" defTabSz="684530"/>
            <a:r>
              <a:rPr lang="zh-CN" altLang="en-US" sz="1200" b="1" dirty="0">
                <a:solidFill>
                  <a:srgbClr val="FFFFFF"/>
                </a:solidFill>
              </a:rPr>
              <a:t>全方位数据</a:t>
            </a:r>
          </a:p>
        </p:txBody>
      </p:sp>
      <p:sp>
        <p:nvSpPr>
          <p:cNvPr id="18" name="矩形 120"/>
          <p:cNvSpPr>
            <a:spLocks noChangeArrowheads="1"/>
          </p:cNvSpPr>
          <p:nvPr/>
        </p:nvSpPr>
        <p:spPr bwMode="auto">
          <a:xfrm>
            <a:off x="4089794" y="3643314"/>
            <a:ext cx="954008" cy="276948"/>
          </a:xfrm>
          <a:prstGeom prst="rect">
            <a:avLst/>
          </a:prstGeom>
          <a:noFill/>
          <a:ln w="9525">
            <a:noFill/>
            <a:miter lim="800000"/>
          </a:ln>
        </p:spPr>
        <p:txBody>
          <a:bodyPr wrap="none" lIns="91391" tIns="45695" rIns="91391" bIns="45695">
            <a:spAutoFit/>
          </a:bodyPr>
          <a:lstStyle/>
          <a:p>
            <a:pPr algn="ctr" defTabSz="684530"/>
            <a:r>
              <a:rPr lang="zh-CN" altLang="en-US" sz="1200" b="1" dirty="0">
                <a:solidFill>
                  <a:srgbClr val="FFFFFF"/>
                </a:solidFill>
              </a:rPr>
              <a:t>标准化管理</a:t>
            </a:r>
          </a:p>
        </p:txBody>
      </p:sp>
      <p:sp>
        <p:nvSpPr>
          <p:cNvPr id="19" name="圆角矩形 117"/>
          <p:cNvSpPr>
            <a:spLocks noChangeArrowheads="1"/>
          </p:cNvSpPr>
          <p:nvPr/>
        </p:nvSpPr>
        <p:spPr bwMode="auto">
          <a:xfrm>
            <a:off x="285720" y="3929066"/>
            <a:ext cx="1495425" cy="781050"/>
          </a:xfrm>
          <a:prstGeom prst="roundRect">
            <a:avLst>
              <a:gd name="adj" fmla="val 16667"/>
            </a:avLst>
          </a:prstGeom>
          <a:noFill/>
          <a:ln w="9525">
            <a:noFill/>
            <a:round/>
          </a:ln>
        </p:spPr>
        <p:txBody>
          <a:bodyPr lIns="68543" tIns="34288" rIns="68543" bIns="34288"/>
          <a:lstStyle/>
          <a:p>
            <a:pPr algn="ctr" defTabSz="684530">
              <a:lnSpc>
                <a:spcPts val="1350"/>
              </a:lnSpc>
            </a:pPr>
            <a:r>
              <a:rPr lang="zh-CN" altLang="en-US" sz="1100" dirty="0">
                <a:solidFill>
                  <a:srgbClr val="FFFFFF"/>
                </a:solidFill>
              </a:rPr>
              <a:t>集合各个系统中数据</a:t>
            </a:r>
          </a:p>
        </p:txBody>
      </p:sp>
      <p:sp>
        <p:nvSpPr>
          <p:cNvPr id="20" name="圆角矩形 115"/>
          <p:cNvSpPr>
            <a:spLocks noChangeArrowheads="1"/>
          </p:cNvSpPr>
          <p:nvPr/>
        </p:nvSpPr>
        <p:spPr bwMode="auto">
          <a:xfrm>
            <a:off x="2000232" y="3929067"/>
            <a:ext cx="1444625" cy="804863"/>
          </a:xfrm>
          <a:prstGeom prst="roundRect">
            <a:avLst>
              <a:gd name="adj" fmla="val 16667"/>
            </a:avLst>
          </a:prstGeom>
          <a:noFill/>
          <a:ln w="9525">
            <a:noFill/>
            <a:round/>
          </a:ln>
        </p:spPr>
        <p:txBody>
          <a:bodyPr lIns="68543" tIns="34288" rIns="68543" bIns="34288"/>
          <a:lstStyle/>
          <a:p>
            <a:pPr defTabSz="684530">
              <a:lnSpc>
                <a:spcPts val="1350"/>
              </a:lnSpc>
            </a:pPr>
            <a:r>
              <a:rPr lang="zh-CN" altLang="en-US" sz="900" dirty="0">
                <a:solidFill>
                  <a:srgbClr val="FFFFFF"/>
                </a:solidFill>
              </a:rPr>
              <a:t>将所有药品信息全部纳入药品信息智库</a:t>
            </a:r>
          </a:p>
        </p:txBody>
      </p:sp>
      <p:sp>
        <p:nvSpPr>
          <p:cNvPr id="21" name="圆角矩形 116"/>
          <p:cNvSpPr>
            <a:spLocks noChangeArrowheads="1"/>
          </p:cNvSpPr>
          <p:nvPr/>
        </p:nvSpPr>
        <p:spPr bwMode="auto">
          <a:xfrm>
            <a:off x="3714744" y="3929066"/>
            <a:ext cx="1433512" cy="806450"/>
          </a:xfrm>
          <a:prstGeom prst="roundRect">
            <a:avLst>
              <a:gd name="adj" fmla="val 16667"/>
            </a:avLst>
          </a:prstGeom>
          <a:noFill/>
          <a:ln w="9525">
            <a:noFill/>
            <a:round/>
          </a:ln>
        </p:spPr>
        <p:txBody>
          <a:bodyPr lIns="68543" tIns="34288" rIns="68543" bIns="34288"/>
          <a:lstStyle/>
          <a:p>
            <a:pPr defTabSz="684530">
              <a:lnSpc>
                <a:spcPts val="1350"/>
              </a:lnSpc>
            </a:pPr>
            <a:r>
              <a:rPr lang="zh-CN" altLang="en-US" sz="1100" dirty="0">
                <a:solidFill>
                  <a:srgbClr val="FFFFFF"/>
                </a:solidFill>
              </a:rPr>
              <a:t>对不同的描述语言进行统一，比如对同一个咨询问题，不同药师的解答指导语言不一致</a:t>
            </a:r>
          </a:p>
        </p:txBody>
      </p:sp>
      <p:sp>
        <p:nvSpPr>
          <p:cNvPr id="22" name="矩形 7"/>
          <p:cNvSpPr>
            <a:spLocks noChangeArrowheads="1"/>
          </p:cNvSpPr>
          <p:nvPr/>
        </p:nvSpPr>
        <p:spPr bwMode="auto">
          <a:xfrm>
            <a:off x="5740401" y="1662113"/>
            <a:ext cx="2995613" cy="4514850"/>
          </a:xfrm>
          <a:prstGeom prst="rect">
            <a:avLst/>
          </a:prstGeom>
          <a:noFill/>
          <a:ln w="9525">
            <a:solidFill>
              <a:srgbClr val="A6A6A6"/>
            </a:solidFill>
            <a:round/>
          </a:ln>
        </p:spPr>
        <p:txBody>
          <a:bodyPr lIns="91391" tIns="45695" rIns="91391" bIns="45695"/>
          <a:lstStyle/>
          <a:p>
            <a:pPr algn="ctr" defTabSz="684530"/>
            <a:endParaRPr lang="zh-CN" altLang="en-US" sz="1200" b="1">
              <a:solidFill>
                <a:srgbClr val="FFFFFF"/>
              </a:solidFill>
            </a:endParaRPr>
          </a:p>
        </p:txBody>
      </p:sp>
      <p:sp>
        <p:nvSpPr>
          <p:cNvPr id="23" name="矩形 100"/>
          <p:cNvSpPr>
            <a:spLocks noChangeArrowheads="1"/>
          </p:cNvSpPr>
          <p:nvPr/>
        </p:nvSpPr>
        <p:spPr bwMode="auto">
          <a:xfrm>
            <a:off x="6340091" y="2143117"/>
            <a:ext cx="2279650" cy="1823526"/>
          </a:xfrm>
          <a:prstGeom prst="rect">
            <a:avLst/>
          </a:prstGeom>
          <a:noFill/>
          <a:ln w="9525">
            <a:noFill/>
            <a:miter lim="800000"/>
          </a:ln>
        </p:spPr>
        <p:txBody>
          <a:bodyPr lIns="91391" tIns="45695" rIns="91391" bIns="45695">
            <a:spAutoFit/>
          </a:bodyPr>
          <a:lstStyle/>
          <a:p>
            <a:pPr defTabSz="684530">
              <a:spcAft>
                <a:spcPts val="600"/>
              </a:spcAft>
            </a:pPr>
            <a:r>
              <a:rPr lang="zh-CN" altLang="en-US" sz="1000" dirty="0">
                <a:latin typeface="华文楷体" panose="02010600040101010101" pitchFamily="2" charset="-122"/>
                <a:ea typeface="华文楷体" panose="02010600040101010101" pitchFamily="2" charset="-122"/>
              </a:rPr>
              <a:t>多角度全方位审核，确保孕产妇用药安全，</a:t>
            </a:r>
            <a:r>
              <a:rPr lang="zh-CN" altLang="en-US" sz="1000" dirty="0">
                <a:solidFill>
                  <a:srgbClr val="2D2D2D"/>
                </a:solidFill>
                <a:latin typeface="华文楷体" panose="02010600040101010101" pitchFamily="2" charset="-122"/>
                <a:ea typeface="华文楷体" panose="02010600040101010101" pitchFamily="2" charset="-122"/>
              </a:rPr>
              <a:t>提升临床质量安全</a:t>
            </a:r>
            <a:endParaRPr lang="en-US" altLang="zh-CN" sz="1000" dirty="0">
              <a:solidFill>
                <a:srgbClr val="2D2D2D"/>
              </a:solidFill>
              <a:latin typeface="华文楷体" panose="02010600040101010101" pitchFamily="2" charset="-122"/>
              <a:ea typeface="华文楷体" panose="02010600040101010101" pitchFamily="2" charset="-122"/>
            </a:endParaRPr>
          </a:p>
          <a:p>
            <a:pPr defTabSz="684530">
              <a:spcBef>
                <a:spcPts val="300"/>
              </a:spcBef>
              <a:spcAft>
                <a:spcPts val="600"/>
              </a:spcAft>
            </a:pPr>
            <a:r>
              <a:rPr lang="zh-CN" altLang="en-US" sz="1000" dirty="0">
                <a:latin typeface="华文楷体" panose="02010600040101010101" pitchFamily="2" charset="-122"/>
                <a:ea typeface="华文楷体" panose="02010600040101010101" pitchFamily="2" charset="-122"/>
              </a:rPr>
              <a:t>解决跨科用药中容易存在的重复用药、相互作用</a:t>
            </a:r>
          </a:p>
          <a:p>
            <a:pPr defTabSz="684530">
              <a:spcBef>
                <a:spcPts val="300"/>
              </a:spcBef>
              <a:spcAft>
                <a:spcPts val="600"/>
              </a:spcAft>
            </a:pPr>
            <a:r>
              <a:rPr lang="zh-CN" altLang="en-US" sz="1000" dirty="0">
                <a:solidFill>
                  <a:srgbClr val="2D2D2D"/>
                </a:solidFill>
                <a:latin typeface="华文楷体" panose="02010600040101010101" pitchFamily="2" charset="-122"/>
                <a:ea typeface="华文楷体" panose="02010600040101010101" pitchFamily="2" charset="-122"/>
              </a:rPr>
              <a:t>为临床提供药物治疗方案，辅助临床决策，促进合理用药应用，提升治疗水平与效率</a:t>
            </a:r>
          </a:p>
          <a:p>
            <a:pPr defTabSz="684530">
              <a:spcBef>
                <a:spcPts val="300"/>
              </a:spcBef>
              <a:spcAft>
                <a:spcPts val="600"/>
              </a:spcAft>
            </a:pPr>
            <a:r>
              <a:rPr lang="en-US" altLang="zh-CN" sz="1000" dirty="0" err="1">
                <a:solidFill>
                  <a:srgbClr val="2D2D2D"/>
                </a:solidFill>
                <a:latin typeface="华文楷体" panose="02010600040101010101" pitchFamily="2" charset="-122"/>
                <a:ea typeface="华文楷体" panose="02010600040101010101" pitchFamily="2" charset="-122"/>
              </a:rPr>
              <a:t>实时收集临床诊疗新进展，建立系统质控</a:t>
            </a:r>
            <a:endParaRPr lang="en-US" altLang="zh-CN" sz="1000" dirty="0">
              <a:solidFill>
                <a:srgbClr val="2D2D2D"/>
              </a:solidFill>
              <a:latin typeface="华文楷体" panose="02010600040101010101" pitchFamily="2" charset="-122"/>
              <a:ea typeface="华文楷体" panose="02010600040101010101" pitchFamily="2" charset="-122"/>
            </a:endParaRPr>
          </a:p>
        </p:txBody>
      </p:sp>
      <p:sp>
        <p:nvSpPr>
          <p:cNvPr id="24" name="矩形 121"/>
          <p:cNvSpPr>
            <a:spLocks noChangeArrowheads="1"/>
          </p:cNvSpPr>
          <p:nvPr/>
        </p:nvSpPr>
        <p:spPr bwMode="auto">
          <a:xfrm>
            <a:off x="6427788" y="1687515"/>
            <a:ext cx="2005012" cy="369281"/>
          </a:xfrm>
          <a:prstGeom prst="rect">
            <a:avLst/>
          </a:prstGeom>
          <a:noFill/>
          <a:ln w="9525">
            <a:noFill/>
            <a:miter lim="800000"/>
          </a:ln>
        </p:spPr>
        <p:txBody>
          <a:bodyPr lIns="91391" tIns="45695" rIns="91391" bIns="45695">
            <a:spAutoFit/>
          </a:bodyPr>
          <a:lstStyle/>
          <a:p>
            <a:pPr defTabSz="684530"/>
            <a:r>
              <a:rPr lang="zh-CN" altLang="en-US" b="1" dirty="0">
                <a:solidFill>
                  <a:schemeClr val="bg1"/>
                </a:solidFill>
                <a:latin typeface="华文隶书" panose="02010800040101010101" pitchFamily="2" charset="-122"/>
                <a:ea typeface="华文隶书" panose="02010800040101010101" pitchFamily="2" charset="-122"/>
              </a:rPr>
              <a:t>应  用  价  值  值</a:t>
            </a:r>
          </a:p>
        </p:txBody>
      </p:sp>
      <p:sp>
        <p:nvSpPr>
          <p:cNvPr id="25" name="文本框 99"/>
          <p:cNvSpPr txBox="1">
            <a:spLocks noChangeArrowheads="1"/>
          </p:cNvSpPr>
          <p:nvPr/>
        </p:nvSpPr>
        <p:spPr bwMode="auto">
          <a:xfrm>
            <a:off x="6340091" y="3786190"/>
            <a:ext cx="2449512" cy="1320800"/>
          </a:xfrm>
          <a:prstGeom prst="rect">
            <a:avLst/>
          </a:prstGeom>
          <a:noFill/>
          <a:ln w="9525">
            <a:noFill/>
            <a:miter lim="800000"/>
          </a:ln>
        </p:spPr>
        <p:txBody>
          <a:bodyPr lIns="91391" tIns="45695" rIns="91391" bIns="45695">
            <a:spAutoFit/>
          </a:bodyPr>
          <a:lstStyle/>
          <a:p>
            <a:pPr defTabSz="684530">
              <a:spcAft>
                <a:spcPts val="600"/>
              </a:spcAft>
            </a:pPr>
            <a:r>
              <a:rPr lang="zh-CN" altLang="en-US" sz="1000" dirty="0">
                <a:latin typeface="华文楷体" panose="02010600040101010101" pitchFamily="2" charset="-122"/>
                <a:ea typeface="华文楷体" panose="02010600040101010101" pitchFamily="2" charset="-122"/>
              </a:rPr>
              <a:t>①. 创建处方合理用药审核智库，为实施合理用药预警提供技术支持与保障。</a:t>
            </a:r>
          </a:p>
          <a:p>
            <a:pPr defTabSz="684530">
              <a:spcAft>
                <a:spcPts val="600"/>
              </a:spcAft>
            </a:pPr>
            <a:r>
              <a:rPr lang="zh-CN" altLang="en-US" sz="1000" dirty="0">
                <a:latin typeface="华文楷体" panose="02010600040101010101" pitchFamily="2" charset="-122"/>
                <a:ea typeface="华文楷体" panose="02010600040101010101" pitchFamily="2" charset="-122"/>
              </a:rPr>
              <a:t>②. 引入妊娠用药分级管理原则。</a:t>
            </a:r>
          </a:p>
          <a:p>
            <a:pPr defTabSz="684530">
              <a:spcAft>
                <a:spcPts val="600"/>
              </a:spcAft>
            </a:pPr>
            <a:r>
              <a:rPr lang="zh-CN" altLang="en-US" sz="1000" dirty="0">
                <a:latin typeface="华文楷体" panose="02010600040101010101" pitchFamily="2" charset="-122"/>
                <a:ea typeface="华文楷体" panose="02010600040101010101" pitchFamily="2" charset="-122"/>
              </a:rPr>
              <a:t>③. 收集临床用药规范及指南</a:t>
            </a:r>
          </a:p>
          <a:p>
            <a:pPr defTabSz="684530">
              <a:spcAft>
                <a:spcPts val="600"/>
              </a:spcAft>
            </a:pPr>
            <a:r>
              <a:rPr lang="zh-CN" altLang="en-US" sz="1000" dirty="0">
                <a:latin typeface="华文楷体" panose="02010600040101010101" pitchFamily="2" charset="-122"/>
                <a:ea typeface="华文楷体" panose="02010600040101010101" pitchFamily="2" charset="-122"/>
              </a:rPr>
              <a:t>④. 定义妊娠用药药品管理原则</a:t>
            </a:r>
          </a:p>
          <a:p>
            <a:pPr defTabSz="684530">
              <a:spcAft>
                <a:spcPts val="600"/>
              </a:spcAft>
            </a:pPr>
            <a:r>
              <a:rPr lang="zh-CN" altLang="en-US" sz="1000" dirty="0">
                <a:latin typeface="华文楷体" panose="02010600040101010101" pitchFamily="2" charset="-122"/>
                <a:ea typeface="华文楷体" panose="02010600040101010101" pitchFamily="2" charset="-122"/>
              </a:rPr>
              <a:t>⑤．孕龄风险药品管理</a:t>
            </a:r>
          </a:p>
        </p:txBody>
      </p:sp>
      <p:sp>
        <p:nvSpPr>
          <p:cNvPr id="26" name="矩形 101"/>
          <p:cNvSpPr>
            <a:spLocks noChangeArrowheads="1"/>
          </p:cNvSpPr>
          <p:nvPr/>
        </p:nvSpPr>
        <p:spPr bwMode="auto">
          <a:xfrm>
            <a:off x="6393669" y="5429264"/>
            <a:ext cx="2286000" cy="704850"/>
          </a:xfrm>
          <a:prstGeom prst="rect">
            <a:avLst/>
          </a:prstGeom>
          <a:noFill/>
          <a:ln w="9525">
            <a:noFill/>
            <a:miter lim="800000"/>
          </a:ln>
        </p:spPr>
        <p:txBody>
          <a:bodyPr lIns="91391" tIns="45695" rIns="91391" bIns="45695">
            <a:spAutoFit/>
          </a:bodyPr>
          <a:lstStyle/>
          <a:p>
            <a:pPr defTabSz="684530">
              <a:spcAft>
                <a:spcPts val="600"/>
              </a:spcAft>
            </a:pPr>
            <a:r>
              <a:rPr lang="zh-CN" altLang="en-US" sz="1000" dirty="0">
                <a:latin typeface="华文楷体" panose="02010600040101010101" pitchFamily="2" charset="-122"/>
                <a:ea typeface="华文楷体" panose="02010600040101010101" pitchFamily="2" charset="-122"/>
              </a:rPr>
              <a:t>患者用药教育及指导</a:t>
            </a:r>
          </a:p>
          <a:p>
            <a:pPr defTabSz="684530">
              <a:spcAft>
                <a:spcPts val="600"/>
              </a:spcAft>
            </a:pPr>
            <a:r>
              <a:rPr lang="zh-CN" altLang="en-US" sz="1000" dirty="0">
                <a:latin typeface="华文楷体" panose="02010600040101010101" pitchFamily="2" charset="-122"/>
                <a:ea typeface="华文楷体" panose="02010600040101010101" pitchFamily="2" charset="-122"/>
              </a:rPr>
              <a:t>患者用药随访等用药监管</a:t>
            </a:r>
          </a:p>
          <a:p>
            <a:pPr defTabSz="684530">
              <a:spcAft>
                <a:spcPts val="600"/>
              </a:spcAft>
            </a:pPr>
            <a:r>
              <a:rPr lang="zh-CN" altLang="en-US" sz="1000" dirty="0">
                <a:latin typeface="华文楷体" panose="02010600040101010101" pitchFamily="2" charset="-122"/>
                <a:ea typeface="华文楷体" panose="02010600040101010101" pitchFamily="2" charset="-122"/>
              </a:rPr>
              <a:t>改善患者就医体验</a:t>
            </a:r>
          </a:p>
        </p:txBody>
      </p:sp>
      <p:sp>
        <p:nvSpPr>
          <p:cNvPr id="27" name="文本框 96"/>
          <p:cNvSpPr txBox="1">
            <a:spLocks noChangeArrowheads="1"/>
          </p:cNvSpPr>
          <p:nvPr/>
        </p:nvSpPr>
        <p:spPr bwMode="auto">
          <a:xfrm>
            <a:off x="5795963" y="2600327"/>
            <a:ext cx="668337" cy="582613"/>
          </a:xfrm>
          <a:prstGeom prst="rect">
            <a:avLst/>
          </a:prstGeom>
          <a:noFill/>
          <a:ln w="9525">
            <a:noFill/>
            <a:miter lim="800000"/>
          </a:ln>
        </p:spPr>
        <p:txBody>
          <a:bodyPr lIns="91391" tIns="45695" rIns="91391" bIns="45695">
            <a:spAutoFit/>
          </a:bodyPr>
          <a:lstStyle/>
          <a:p>
            <a:pPr defTabSz="684530"/>
            <a:r>
              <a:rPr lang="zh-CN" altLang="en-US" sz="1600" b="1" dirty="0">
                <a:latin typeface="华文隶书" panose="02010800040101010101" pitchFamily="2" charset="-122"/>
                <a:ea typeface="华文隶书" panose="02010800040101010101" pitchFamily="2" charset="-122"/>
              </a:rPr>
              <a:t>面向</a:t>
            </a:r>
          </a:p>
          <a:p>
            <a:pPr defTabSz="684530"/>
            <a:r>
              <a:rPr lang="zh-CN" altLang="en-US" sz="1600" b="1" dirty="0">
                <a:latin typeface="华文隶书" panose="02010800040101010101" pitchFamily="2" charset="-122"/>
                <a:ea typeface="华文隶书" panose="02010800040101010101" pitchFamily="2" charset="-122"/>
              </a:rPr>
              <a:t>临床</a:t>
            </a:r>
          </a:p>
        </p:txBody>
      </p:sp>
      <p:sp>
        <p:nvSpPr>
          <p:cNvPr id="28" name="文本框 97"/>
          <p:cNvSpPr txBox="1">
            <a:spLocks noChangeArrowheads="1"/>
          </p:cNvSpPr>
          <p:nvPr/>
        </p:nvSpPr>
        <p:spPr bwMode="auto">
          <a:xfrm>
            <a:off x="5795963" y="4078288"/>
            <a:ext cx="619125" cy="582612"/>
          </a:xfrm>
          <a:prstGeom prst="rect">
            <a:avLst/>
          </a:prstGeom>
          <a:noFill/>
          <a:ln w="9525">
            <a:noFill/>
            <a:miter lim="800000"/>
          </a:ln>
        </p:spPr>
        <p:txBody>
          <a:bodyPr lIns="91391" tIns="45695" rIns="91391" bIns="45695">
            <a:spAutoFit/>
          </a:bodyPr>
          <a:lstStyle/>
          <a:p>
            <a:pPr defTabSz="684530"/>
            <a:r>
              <a:rPr lang="zh-CN" altLang="en-US" sz="1600" b="1" dirty="0">
                <a:latin typeface="华文隶书" panose="02010800040101010101" pitchFamily="2" charset="-122"/>
                <a:ea typeface="华文隶书" panose="02010800040101010101" pitchFamily="2" charset="-122"/>
              </a:rPr>
              <a:t>面向</a:t>
            </a:r>
          </a:p>
          <a:p>
            <a:pPr defTabSz="684530"/>
            <a:r>
              <a:rPr lang="zh-CN" altLang="en-US" sz="1600" b="1" dirty="0">
                <a:latin typeface="华文隶书" panose="02010800040101010101" pitchFamily="2" charset="-122"/>
                <a:ea typeface="华文隶书" panose="02010800040101010101" pitchFamily="2" charset="-122"/>
              </a:rPr>
              <a:t>药品</a:t>
            </a:r>
          </a:p>
        </p:txBody>
      </p:sp>
      <p:sp>
        <p:nvSpPr>
          <p:cNvPr id="29" name="文本框 98"/>
          <p:cNvSpPr txBox="1">
            <a:spLocks noChangeArrowheads="1"/>
          </p:cNvSpPr>
          <p:nvPr/>
        </p:nvSpPr>
        <p:spPr bwMode="auto">
          <a:xfrm>
            <a:off x="5857884" y="5500702"/>
            <a:ext cx="698500" cy="582612"/>
          </a:xfrm>
          <a:prstGeom prst="rect">
            <a:avLst/>
          </a:prstGeom>
          <a:noFill/>
          <a:ln w="9525">
            <a:noFill/>
            <a:miter lim="800000"/>
          </a:ln>
        </p:spPr>
        <p:txBody>
          <a:bodyPr lIns="91391" tIns="45695" rIns="91391" bIns="45695">
            <a:spAutoFit/>
          </a:bodyPr>
          <a:lstStyle/>
          <a:p>
            <a:pPr defTabSz="684530"/>
            <a:r>
              <a:rPr lang="zh-CN" altLang="en-US" sz="1600" b="1" dirty="0">
                <a:latin typeface="华文隶书" panose="02010800040101010101" pitchFamily="2" charset="-122"/>
                <a:ea typeface="华文隶书" panose="02010800040101010101" pitchFamily="2" charset="-122"/>
              </a:rPr>
              <a:t>面向</a:t>
            </a:r>
          </a:p>
          <a:p>
            <a:pPr defTabSz="684530"/>
            <a:r>
              <a:rPr lang="zh-CN" altLang="en-US" sz="1600" b="1" dirty="0">
                <a:latin typeface="华文隶书" panose="02010800040101010101" pitchFamily="2" charset="-122"/>
                <a:ea typeface="华文隶书" panose="02010800040101010101" pitchFamily="2" charset="-122"/>
              </a:rPr>
              <a:t>患者</a:t>
            </a:r>
          </a:p>
        </p:txBody>
      </p:sp>
      <p:cxnSp>
        <p:nvCxnSpPr>
          <p:cNvPr id="30" name="直接连接符 29"/>
          <p:cNvCxnSpPr/>
          <p:nvPr/>
        </p:nvCxnSpPr>
        <p:spPr>
          <a:xfrm>
            <a:off x="5965041" y="3714752"/>
            <a:ext cx="2555875"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5911463" y="5286388"/>
            <a:ext cx="2555875"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1295416382649"/>
          <p:cNvPicPr>
            <a:picLocks noChangeAspect="1" noChangeArrowheads="1"/>
          </p:cNvPicPr>
          <p:nvPr/>
        </p:nvPicPr>
        <p:blipFill rotWithShape="1">
          <a:blip r:embed="rId2" cstate="print">
            <a:clrChange>
              <a:clrFrom>
                <a:srgbClr val="FFFFFF"/>
              </a:clrFrom>
              <a:clrTo>
                <a:srgbClr val="FFFFFF">
                  <a:alpha val="0"/>
                </a:srgbClr>
              </a:clrTo>
            </a:clrChange>
            <a:lum bright="40000" contrast="-44000"/>
            <a:extLst>
              <a:ext uri="{28A0092B-C50C-407E-A947-70E740481C1C}">
                <a14:useLocalDpi xmlns:a14="http://schemas.microsoft.com/office/drawing/2010/main" xmlns="" val="0"/>
              </a:ext>
            </a:extLst>
          </a:blip>
          <a:srcRect r="50049" b="26052"/>
          <a:stretch>
            <a:fillRect/>
          </a:stretch>
        </p:blipFill>
        <p:spPr bwMode="auto">
          <a:xfrm>
            <a:off x="7990024" y="5229200"/>
            <a:ext cx="1153976" cy="1628800"/>
          </a:xfrm>
          <a:prstGeom prst="rect">
            <a:avLst/>
          </a:prstGeom>
          <a:noFill/>
        </p:spPr>
      </p:pic>
      <p:sp>
        <p:nvSpPr>
          <p:cNvPr id="2" name="标题 1"/>
          <p:cNvSpPr>
            <a:spLocks noGrp="1"/>
          </p:cNvSpPr>
          <p:nvPr>
            <p:ph type="title"/>
          </p:nvPr>
        </p:nvSpPr>
        <p:spPr>
          <a:xfrm>
            <a:off x="710728" y="204893"/>
            <a:ext cx="7933237" cy="597861"/>
          </a:xfrm>
        </p:spPr>
        <p:txBody>
          <a:bodyPr>
            <a:normAutofit fontScale="90000"/>
          </a:bodyPr>
          <a:lstStyle/>
          <a:p>
            <a:r>
              <a:rPr lang="zh-CN" altLang="en-US" sz="2800" b="1" dirty="0" smtClean="0">
                <a:solidFill>
                  <a:srgbClr val="0060A8"/>
                </a:solidFill>
                <a:latin typeface="微软雅黑" panose="020B0503020204020204" pitchFamily="34" charset="-122"/>
                <a:ea typeface="微软雅黑" panose="020B0503020204020204" pitchFamily="34" charset="-122"/>
                <a:sym typeface="微软雅黑" panose="020B0503020204020204" pitchFamily="34" charset="-122"/>
              </a:rPr>
              <a:t>搭建妇产专科医院的</a:t>
            </a:r>
            <a:r>
              <a:rPr lang="zh-CN" altLang="en-US" sz="2800" b="1" u="sng" dirty="0" smtClean="0">
                <a:solidFill>
                  <a:srgbClr val="FF0000"/>
                </a:solidFill>
                <a:latin typeface="微软雅黑" panose="020B0503020204020204" pitchFamily="34" charset="-122"/>
                <a:ea typeface="微软雅黑" panose="020B0503020204020204" pitchFamily="34" charset="-122"/>
              </a:rPr>
              <a:t>围孕期药物治疗路径管理预警系统</a:t>
            </a:r>
            <a:endParaRPr lang="zh-CN" altLang="en-US" sz="2800" dirty="0"/>
          </a:p>
        </p:txBody>
      </p:sp>
      <p:sp>
        <p:nvSpPr>
          <p:cNvPr id="5" name="TextBox 4"/>
          <p:cNvSpPr txBox="1"/>
          <p:nvPr/>
        </p:nvSpPr>
        <p:spPr>
          <a:xfrm>
            <a:off x="785786" y="1357298"/>
            <a:ext cx="8143932" cy="707886"/>
          </a:xfrm>
          <a:prstGeom prst="rect">
            <a:avLst/>
          </a:prstGeom>
          <a:noFill/>
        </p:spPr>
        <p:txBody>
          <a:bodyPr wrap="square" rtlCol="0">
            <a:spAutoFit/>
          </a:bodyPr>
          <a:lstStyle/>
          <a:p>
            <a:r>
              <a:rPr lang="zh-CN" altLang="en-US" sz="2000" b="1" dirty="0" smtClean="0">
                <a:latin typeface="华文楷体" panose="02010600040101010101" pitchFamily="2" charset="-122"/>
                <a:ea typeface="华文楷体" panose="02010600040101010101" pitchFamily="2" charset="-122"/>
              </a:rPr>
              <a:t>建立妊娠期、哺乳期处方预警：为围产医学科特别设置，提示医生开具处方时妊娠期、哺乳期禁用的药物</a:t>
            </a:r>
            <a:endParaRPr lang="zh-CN" altLang="en-US" sz="2000" b="1" dirty="0">
              <a:latin typeface="华文楷体" panose="02010600040101010101" pitchFamily="2" charset="-122"/>
              <a:ea typeface="华文楷体" panose="02010600040101010101" pitchFamily="2" charset="-122"/>
            </a:endParaRPr>
          </a:p>
        </p:txBody>
      </p:sp>
      <p:pic>
        <p:nvPicPr>
          <p:cNvPr id="39939" name="Picture 3"/>
          <p:cNvPicPr>
            <a:picLocks noChangeAspect="1" noChangeArrowheads="1"/>
          </p:cNvPicPr>
          <p:nvPr/>
        </p:nvPicPr>
        <p:blipFill>
          <a:blip r:embed="rId3"/>
          <a:srcRect/>
          <a:stretch>
            <a:fillRect/>
          </a:stretch>
        </p:blipFill>
        <p:spPr bwMode="auto">
          <a:xfrm>
            <a:off x="714348" y="2928934"/>
            <a:ext cx="1720763" cy="2928958"/>
          </a:xfrm>
          <a:prstGeom prst="rect">
            <a:avLst/>
          </a:prstGeom>
          <a:noFill/>
          <a:ln w="9525">
            <a:noFill/>
            <a:miter lim="800000"/>
            <a:headEnd/>
            <a:tailEnd/>
          </a:ln>
          <a:effectLst/>
        </p:spPr>
      </p:pic>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428860" y="2357431"/>
            <a:ext cx="5197115" cy="41380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矩形 7"/>
          <p:cNvSpPr/>
          <p:nvPr/>
        </p:nvSpPr>
        <p:spPr>
          <a:xfrm rot="-1500000">
            <a:off x="81438" y="2003213"/>
            <a:ext cx="1385249" cy="175432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zh-CN" altLang="en-US"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预警</a:t>
            </a:r>
            <a:endParaRPr lang="zh-CN" alt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11" name="Picture 2"/>
          <p:cNvPicPr>
            <a:picLocks noGrp="1" noChangeAspect="1" noChangeArrowheads="1"/>
          </p:cNvPicPr>
          <p:nvPr>
            <p:ph idx="1"/>
          </p:nvPr>
        </p:nvPicPr>
        <p:blipFill>
          <a:blip r:embed="rId5"/>
          <a:srcRect/>
          <a:stretch>
            <a:fillRect/>
          </a:stretch>
        </p:blipFill>
        <p:spPr bwMode="auto">
          <a:xfrm>
            <a:off x="5107785" y="3857628"/>
            <a:ext cx="4036215" cy="30003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85786" y="0"/>
            <a:ext cx="7918874" cy="1143000"/>
          </a:xfrm>
        </p:spPr>
        <p:txBody>
          <a:bodyPr>
            <a:normAutofit/>
          </a:bodyPr>
          <a:lstStyle/>
          <a:p>
            <a:pPr algn="l"/>
            <a:r>
              <a:rPr lang="zh-CN" altLang="en-US" sz="2500" b="1" dirty="0" smtClean="0">
                <a:solidFill>
                  <a:srgbClr val="0060A8"/>
                </a:solidFill>
                <a:latin typeface="微软雅黑" panose="020B0503020204020204" pitchFamily="34" charset="-122"/>
                <a:ea typeface="微软雅黑" panose="020B0503020204020204" pitchFamily="34" charset="-122"/>
                <a:sym typeface="微软雅黑" panose="020B0503020204020204" pitchFamily="34" charset="-122"/>
              </a:rPr>
              <a:t>搭建妇产专科医院的</a:t>
            </a:r>
            <a:r>
              <a:rPr lang="zh-CN" altLang="en-US" sz="2500" b="1" u="sng" dirty="0" smtClean="0">
                <a:solidFill>
                  <a:srgbClr val="FF0000"/>
                </a:solidFill>
                <a:latin typeface="微软雅黑" panose="020B0503020204020204" pitchFamily="34" charset="-122"/>
                <a:ea typeface="微软雅黑" panose="020B0503020204020204" pitchFamily="34" charset="-122"/>
              </a:rPr>
              <a:t>围孕期药物治疗路径管理预警系统</a:t>
            </a:r>
            <a:endParaRPr lang="zh-CN" altLang="en-US" sz="2500" b="1" dirty="0">
              <a:latin typeface="微软雅黑" panose="020B0503020204020204" pitchFamily="34" charset="-122"/>
              <a:ea typeface="微软雅黑" panose="020B0503020204020204" pitchFamily="34" charset="-122"/>
            </a:endParaRPr>
          </a:p>
        </p:txBody>
      </p:sp>
      <p:pic>
        <p:nvPicPr>
          <p:cNvPr id="33794" name="Picture 2"/>
          <p:cNvPicPr>
            <a:picLocks noGrp="1" noChangeAspect="1" noChangeArrowheads="1"/>
          </p:cNvPicPr>
          <p:nvPr>
            <p:ph idx="1"/>
          </p:nvPr>
        </p:nvPicPr>
        <p:blipFill>
          <a:blip r:embed="rId2"/>
          <a:srcRect/>
          <a:stretch>
            <a:fillRect/>
          </a:stretch>
        </p:blipFill>
        <p:spPr bwMode="auto">
          <a:xfrm>
            <a:off x="4036215" y="2714620"/>
            <a:ext cx="3959355" cy="3143272"/>
          </a:xfrm>
          <a:prstGeom prst="rect">
            <a:avLst/>
          </a:prstGeom>
          <a:noFill/>
          <a:ln w="9525">
            <a:noFill/>
            <a:miter lim="800000"/>
            <a:headEnd/>
            <a:tailEnd/>
          </a:ln>
          <a:effectLst/>
        </p:spPr>
      </p:pic>
      <p:pic>
        <p:nvPicPr>
          <p:cNvPr id="33795" name="Picture 3"/>
          <p:cNvPicPr>
            <a:picLocks noChangeAspect="1" noChangeArrowheads="1"/>
          </p:cNvPicPr>
          <p:nvPr/>
        </p:nvPicPr>
        <p:blipFill>
          <a:blip r:embed="rId3"/>
          <a:srcRect/>
          <a:stretch>
            <a:fillRect/>
          </a:stretch>
        </p:blipFill>
        <p:spPr bwMode="auto">
          <a:xfrm>
            <a:off x="392877" y="2071678"/>
            <a:ext cx="3643338" cy="3000396"/>
          </a:xfrm>
          <a:prstGeom prst="rect">
            <a:avLst/>
          </a:prstGeom>
          <a:noFill/>
          <a:ln w="9525">
            <a:noFill/>
            <a:miter lim="800000"/>
            <a:headEnd/>
            <a:tailEnd/>
          </a:ln>
          <a:effectLst/>
        </p:spPr>
      </p:pic>
      <p:sp>
        <p:nvSpPr>
          <p:cNvPr id="10" name="矩形 9"/>
          <p:cNvSpPr/>
          <p:nvPr/>
        </p:nvSpPr>
        <p:spPr>
          <a:xfrm>
            <a:off x="785786" y="1285860"/>
            <a:ext cx="4286280" cy="400110"/>
          </a:xfrm>
          <a:prstGeom prst="rect">
            <a:avLst/>
          </a:prstGeom>
        </p:spPr>
        <p:txBody>
          <a:bodyPr wrap="square">
            <a:spAutoFit/>
          </a:bodyPr>
          <a:lstStyle/>
          <a:p>
            <a:r>
              <a:rPr lang="zh-CN" altLang="en-US" sz="2000" b="1" dirty="0" smtClean="0">
                <a:latin typeface="微软雅黑" panose="020B0503020204020204" pitchFamily="34" charset="-122"/>
                <a:ea typeface="微软雅黑" panose="020B0503020204020204" pitchFamily="34" charset="-122"/>
              </a:rPr>
              <a:t>处方审核</a:t>
            </a:r>
            <a:r>
              <a:rPr lang="en-US" altLang="zh-CN" sz="2000" b="1" dirty="0" smtClean="0">
                <a:latin typeface="微软雅黑" panose="020B0503020204020204" pitchFamily="34" charset="-122"/>
                <a:ea typeface="微软雅黑" panose="020B0503020204020204" pitchFamily="34" charset="-122"/>
              </a:rPr>
              <a:t>---</a:t>
            </a:r>
            <a:r>
              <a:rPr lang="zh-CN" altLang="en-US" sz="2000" b="1" dirty="0" smtClean="0">
                <a:latin typeface="微软雅黑" panose="020B0503020204020204" pitchFamily="34" charset="-122"/>
                <a:ea typeface="微软雅黑" panose="020B0503020204020204" pitchFamily="34" charset="-122"/>
              </a:rPr>
              <a:t>妊娠期、哺乳期</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normAutofit/>
          </a:bodyPr>
          <a:lstStyle/>
          <a:p>
            <a:r>
              <a:rPr lang="zh-CN" altLang="en-US" sz="2800" b="1" dirty="0" smtClean="0">
                <a:latin typeface="微软雅黑" panose="020B0503020204020204" pitchFamily="34" charset="-122"/>
                <a:ea typeface="微软雅黑" panose="020B0503020204020204" pitchFamily="34" charset="-122"/>
              </a:rPr>
              <a:t>处方点评与临床</a:t>
            </a:r>
            <a:r>
              <a:rPr lang="en-US" altLang="zh-CN" sz="2800" b="1" dirty="0" smtClean="0">
                <a:latin typeface="微软雅黑" panose="020B0503020204020204" pitchFamily="34" charset="-122"/>
                <a:ea typeface="微软雅黑" panose="020B0503020204020204" pitchFamily="34" charset="-122"/>
              </a:rPr>
              <a:t>——</a:t>
            </a:r>
            <a:r>
              <a:rPr lang="zh-CN" altLang="en-US" sz="2800" b="1" dirty="0" smtClean="0">
                <a:latin typeface="微软雅黑" panose="020B0503020204020204" pitchFamily="34" charset="-122"/>
                <a:ea typeface="微软雅黑" panose="020B0503020204020204" pitchFamily="34" charset="-122"/>
              </a:rPr>
              <a:t>反馈</a:t>
            </a:r>
            <a:endParaRPr lang="zh-CN" altLang="en-US" sz="2800" b="1" dirty="0">
              <a:latin typeface="微软雅黑" panose="020B0503020204020204" pitchFamily="34" charset="-122"/>
              <a:ea typeface="微软雅黑" panose="020B0503020204020204" pitchFamily="34" charset="-122"/>
            </a:endParaRPr>
          </a:p>
        </p:txBody>
      </p:sp>
      <p:pic>
        <p:nvPicPr>
          <p:cNvPr id="9" name="Picture 4" descr="G:\处方点评月明细\2017\FullSizeRender.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85786" y="1357298"/>
            <a:ext cx="2678906" cy="28432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00364" y="2500306"/>
            <a:ext cx="2732485" cy="281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286380" y="3929066"/>
            <a:ext cx="3000375" cy="2576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右箭头 11"/>
          <p:cNvSpPr/>
          <p:nvPr/>
        </p:nvSpPr>
        <p:spPr>
          <a:xfrm flipH="1">
            <a:off x="3428992" y="1714488"/>
            <a:ext cx="750094" cy="5715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TextBox 12"/>
          <p:cNvSpPr txBox="1">
            <a:spLocks noChangeArrowheads="1"/>
          </p:cNvSpPr>
          <p:nvPr/>
        </p:nvSpPr>
        <p:spPr bwMode="auto">
          <a:xfrm>
            <a:off x="4143372" y="1571612"/>
            <a:ext cx="1928813"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spcBef>
                <a:spcPct val="0"/>
              </a:spcBef>
              <a:buFontTx/>
              <a:buNone/>
            </a:pPr>
            <a:r>
              <a:rPr lang="zh-CN" altLang="en-US" sz="2000" b="1" dirty="0">
                <a:latin typeface="Arial" panose="020B0604020202020204" pitchFamily="34" charset="0"/>
              </a:rPr>
              <a:t>院交办会点名公示</a:t>
            </a:r>
          </a:p>
        </p:txBody>
      </p:sp>
      <p:sp>
        <p:nvSpPr>
          <p:cNvPr id="14" name="TextBox 13"/>
          <p:cNvSpPr txBox="1">
            <a:spLocks noChangeArrowheads="1"/>
          </p:cNvSpPr>
          <p:nvPr/>
        </p:nvSpPr>
        <p:spPr bwMode="auto">
          <a:xfrm>
            <a:off x="6072198" y="3143248"/>
            <a:ext cx="18573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spcBef>
                <a:spcPct val="0"/>
              </a:spcBef>
              <a:buFontTx/>
              <a:buNone/>
            </a:pPr>
            <a:r>
              <a:rPr lang="zh-CN" altLang="en-US" sz="1800" b="1" dirty="0">
                <a:latin typeface="Arial" panose="020B0604020202020204" pitchFamily="34" charset="0"/>
              </a:rPr>
              <a:t>临床交流、反馈</a:t>
            </a:r>
          </a:p>
        </p:txBody>
      </p:sp>
      <p:sp>
        <p:nvSpPr>
          <p:cNvPr id="15" name="下箭头 14"/>
          <p:cNvSpPr/>
          <p:nvPr/>
        </p:nvSpPr>
        <p:spPr>
          <a:xfrm>
            <a:off x="6786578" y="3500438"/>
            <a:ext cx="428625" cy="4286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右箭头 15"/>
          <p:cNvSpPr/>
          <p:nvPr/>
        </p:nvSpPr>
        <p:spPr>
          <a:xfrm>
            <a:off x="2357422" y="4857760"/>
            <a:ext cx="589359" cy="5000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TextBox 16"/>
          <p:cNvSpPr txBox="1">
            <a:spLocks noChangeArrowheads="1"/>
          </p:cNvSpPr>
          <p:nvPr/>
        </p:nvSpPr>
        <p:spPr bwMode="auto">
          <a:xfrm>
            <a:off x="928662" y="4857760"/>
            <a:ext cx="144661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Franklin Gothic Book" panose="020B0503020102020204" pitchFamily="34" charset="0"/>
                <a:ea typeface="黑体" panose="02010609060101010101" charset="-122"/>
              </a:defRPr>
            </a:lvl1pPr>
            <a:lvl2pPr marL="742950" indent="-285750">
              <a:spcBef>
                <a:spcPct val="20000"/>
              </a:spcBef>
              <a:buFont typeface="Arial" panose="020B0604020202020204" pitchFamily="34" charset="0"/>
              <a:buChar char="–"/>
              <a:defRPr sz="2800">
                <a:solidFill>
                  <a:schemeClr val="tx1"/>
                </a:solidFill>
                <a:latin typeface="Franklin Gothic Book" panose="020B0503020102020204" pitchFamily="34" charset="0"/>
                <a:ea typeface="黑体" panose="02010609060101010101" charset="-122"/>
              </a:defRPr>
            </a:lvl2pPr>
            <a:lvl3pPr marL="1143000" indent="-228600">
              <a:spcBef>
                <a:spcPct val="20000"/>
              </a:spcBef>
              <a:buFont typeface="Arial" panose="020B0604020202020204" pitchFamily="34" charset="0"/>
              <a:buChar char="•"/>
              <a:defRPr sz="2400">
                <a:solidFill>
                  <a:schemeClr val="tx1"/>
                </a:solidFill>
                <a:latin typeface="Franklin Gothic Book" panose="020B0503020102020204" pitchFamily="34" charset="0"/>
                <a:ea typeface="黑体" panose="02010609060101010101" charset="-122"/>
              </a:defRPr>
            </a:lvl3pPr>
            <a:lvl4pPr marL="16002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4pPr>
            <a:lvl5pPr marL="2057400" indent="-228600">
              <a:spcBef>
                <a:spcPct val="20000"/>
              </a:spcBef>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Franklin Gothic Book" panose="020B0503020102020204" pitchFamily="34" charset="0"/>
                <a:ea typeface="黑体" panose="02010609060101010101" charset="-122"/>
              </a:defRPr>
            </a:lvl9pPr>
          </a:lstStyle>
          <a:p>
            <a:pPr>
              <a:spcBef>
                <a:spcPct val="0"/>
              </a:spcBef>
              <a:buFontTx/>
              <a:buNone/>
            </a:pPr>
            <a:r>
              <a:rPr lang="zh-CN" altLang="en-US" sz="2000" b="1" dirty="0">
                <a:latin typeface="Arial" panose="020B0604020202020204" pitchFamily="34" charset="0"/>
              </a:rPr>
              <a:t>药师点评</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normAutofit/>
          </a:bodyPr>
          <a:lstStyle/>
          <a:p>
            <a:r>
              <a:rPr lang="zh-CN" altLang="en-US" sz="2800" b="1" dirty="0" smtClean="0">
                <a:latin typeface="微软雅黑" panose="020B0503020204020204" pitchFamily="34" charset="-122"/>
                <a:ea typeface="微软雅黑" panose="020B0503020204020204" pitchFamily="34" charset="-122"/>
              </a:rPr>
              <a:t>处方点评与临床</a:t>
            </a:r>
            <a:r>
              <a:rPr lang="en-US" altLang="zh-CN" sz="2800" b="1" dirty="0" smtClean="0">
                <a:latin typeface="微软雅黑" panose="020B0503020204020204" pitchFamily="34" charset="-122"/>
                <a:ea typeface="微软雅黑" panose="020B0503020204020204" pitchFamily="34" charset="-122"/>
              </a:rPr>
              <a:t>——</a:t>
            </a:r>
            <a:r>
              <a:rPr lang="zh-CN" altLang="en-US" sz="2800" b="1" dirty="0" smtClean="0">
                <a:latin typeface="微软雅黑" panose="020B0503020204020204" pitchFamily="34" charset="-122"/>
                <a:ea typeface="微软雅黑" panose="020B0503020204020204" pitchFamily="34" charset="-122"/>
              </a:rPr>
              <a:t>反馈</a:t>
            </a:r>
            <a:endParaRPr lang="zh-CN" altLang="en-US" sz="2800" b="1" dirty="0">
              <a:latin typeface="微软雅黑" panose="020B0503020204020204" pitchFamily="34" charset="-122"/>
              <a:ea typeface="微软雅黑" panose="020B0503020204020204" pitchFamily="34" charset="-122"/>
            </a:endParaRPr>
          </a:p>
        </p:txBody>
      </p:sp>
      <p:pic>
        <p:nvPicPr>
          <p:cNvPr id="18" name="Picture 2"/>
          <p:cNvPicPr>
            <a:picLocks noChangeAspect="1" noChangeArrowheads="1"/>
          </p:cNvPicPr>
          <p:nvPr/>
        </p:nvPicPr>
        <p:blipFill>
          <a:blip r:embed="rId2"/>
          <a:srcRect/>
          <a:stretch>
            <a:fillRect/>
          </a:stretch>
        </p:blipFill>
        <p:spPr bwMode="auto">
          <a:xfrm>
            <a:off x="0" y="1071546"/>
            <a:ext cx="3862397" cy="2766414"/>
          </a:xfrm>
          <a:prstGeom prst="rect">
            <a:avLst/>
          </a:prstGeom>
          <a:noFill/>
          <a:ln w="9525">
            <a:noFill/>
            <a:miter lim="800000"/>
            <a:headEnd/>
            <a:tailEnd/>
          </a:ln>
          <a:effectLst/>
        </p:spPr>
      </p:pic>
      <p:pic>
        <p:nvPicPr>
          <p:cNvPr id="19" name="Picture 3"/>
          <p:cNvPicPr>
            <a:picLocks noChangeAspect="1" noChangeArrowheads="1"/>
          </p:cNvPicPr>
          <p:nvPr/>
        </p:nvPicPr>
        <p:blipFill>
          <a:blip r:embed="rId3"/>
          <a:srcRect/>
          <a:stretch>
            <a:fillRect/>
          </a:stretch>
        </p:blipFill>
        <p:spPr bwMode="auto">
          <a:xfrm>
            <a:off x="3000364" y="2214554"/>
            <a:ext cx="3600450" cy="3267075"/>
          </a:xfrm>
          <a:prstGeom prst="rect">
            <a:avLst/>
          </a:prstGeom>
          <a:noFill/>
          <a:ln w="9525">
            <a:noFill/>
            <a:miter lim="800000"/>
            <a:headEnd/>
            <a:tailEnd/>
          </a:ln>
          <a:effectLst/>
        </p:spPr>
      </p:pic>
      <p:pic>
        <p:nvPicPr>
          <p:cNvPr id="20" name="Picture 4"/>
          <p:cNvPicPr>
            <a:picLocks noChangeAspect="1" noChangeArrowheads="1"/>
          </p:cNvPicPr>
          <p:nvPr/>
        </p:nvPicPr>
        <p:blipFill>
          <a:blip r:embed="rId4"/>
          <a:srcRect/>
          <a:stretch>
            <a:fillRect/>
          </a:stretch>
        </p:blipFill>
        <p:spPr bwMode="auto">
          <a:xfrm>
            <a:off x="4257675" y="4143380"/>
            <a:ext cx="4886325" cy="1857388"/>
          </a:xfrm>
          <a:prstGeom prst="rect">
            <a:avLst/>
          </a:prstGeom>
          <a:noFill/>
          <a:ln w="9525">
            <a:noFill/>
            <a:miter lim="800000"/>
            <a:headEnd/>
            <a:tailEnd/>
          </a:ln>
          <a:effectLst/>
        </p:spPr>
      </p:pic>
      <p:sp>
        <p:nvSpPr>
          <p:cNvPr id="21" name="TextBox 20"/>
          <p:cNvSpPr txBox="1"/>
          <p:nvPr/>
        </p:nvSpPr>
        <p:spPr>
          <a:xfrm>
            <a:off x="4643438" y="1142984"/>
            <a:ext cx="4000528" cy="707886"/>
          </a:xfrm>
          <a:prstGeom prst="rect">
            <a:avLst/>
          </a:prstGeom>
          <a:noFill/>
        </p:spPr>
        <p:txBody>
          <a:bodyPr wrap="square" rtlCol="0">
            <a:spAutoFit/>
          </a:bodyPr>
          <a:lstStyle/>
          <a:p>
            <a:r>
              <a:rPr lang="zh-CN" altLang="en-US" sz="2000" dirty="0" smtClean="0">
                <a:latin typeface="微软雅黑" panose="020B0503020204020204" pitchFamily="34" charset="-122"/>
                <a:ea typeface="微软雅黑" panose="020B0503020204020204" pitchFamily="34" charset="-122"/>
              </a:rPr>
              <a:t>线上反馈可方便与临床及时沟通，减少人员聚集</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normAutofit/>
          </a:bodyPr>
          <a:lstStyle/>
          <a:p>
            <a:r>
              <a:rPr lang="zh-CN" altLang="en-US" sz="2800" b="1" dirty="0" smtClean="0">
                <a:latin typeface="微软雅黑" panose="020B0503020204020204" pitchFamily="34" charset="-122"/>
                <a:ea typeface="微软雅黑" panose="020B0503020204020204" pitchFamily="34" charset="-122"/>
              </a:rPr>
              <a:t>小结</a:t>
            </a:r>
            <a:endParaRPr lang="zh-CN" altLang="en-US" sz="2800" b="1" dirty="0">
              <a:latin typeface="微软雅黑" panose="020B0503020204020204" pitchFamily="34" charset="-122"/>
              <a:ea typeface="微软雅黑" panose="020B0503020204020204" pitchFamily="34" charset="-122"/>
            </a:endParaRPr>
          </a:p>
        </p:txBody>
      </p:sp>
      <p:sp>
        <p:nvSpPr>
          <p:cNvPr id="7" name="TextBox 6"/>
          <p:cNvSpPr txBox="1"/>
          <p:nvPr/>
        </p:nvSpPr>
        <p:spPr>
          <a:xfrm>
            <a:off x="428596" y="1357298"/>
            <a:ext cx="8143904" cy="3415030"/>
          </a:xfrm>
          <a:prstGeom prst="rect">
            <a:avLst/>
          </a:prstGeom>
          <a:noFill/>
        </p:spPr>
        <p:txBody>
          <a:bodyPr wrap="square" rtlCol="0">
            <a:spAutoFit/>
          </a:bodyPr>
          <a:lstStyle/>
          <a:p>
            <a:pPr>
              <a:lnSpc>
                <a:spcPct val="150000"/>
              </a:lnSpc>
            </a:pPr>
            <a:r>
              <a:rPr lang="en-US" altLang="zh-CN" sz="2400" dirty="0" smtClean="0">
                <a:latin typeface="微软雅黑" panose="020B0503020204020204" pitchFamily="34" charset="-122"/>
                <a:ea typeface="微软雅黑" panose="020B0503020204020204" pitchFamily="34" charset="-122"/>
              </a:rPr>
              <a:t>1</a:t>
            </a:r>
            <a:r>
              <a:rPr lang="zh-CN" altLang="en-US" sz="2400" dirty="0" smtClean="0">
                <a:latin typeface="微软雅黑" panose="020B0503020204020204" pitchFamily="34" charset="-122"/>
                <a:ea typeface="微软雅黑" panose="020B0503020204020204" pitchFamily="34" charset="-122"/>
              </a:rPr>
              <a:t>、</a:t>
            </a:r>
            <a:r>
              <a:rPr lang="zh-CN" altLang="en-US" sz="2400" dirty="0" smtClean="0">
                <a:latin typeface="微软雅黑" panose="020B0503020204020204" pitchFamily="34" charset="-122"/>
                <a:ea typeface="微软雅黑" panose="020B0503020204020204" pitchFamily="34" charset="-122"/>
                <a:sym typeface="+mn-ea"/>
              </a:rPr>
              <a:t>处方审核及点评</a:t>
            </a:r>
            <a:r>
              <a:rPr lang="zh-CN" altLang="en-US" sz="2400" dirty="0" smtClean="0">
                <a:latin typeface="微软雅黑" panose="020B0503020204020204" pitchFamily="34" charset="-122"/>
                <a:ea typeface="微软雅黑" panose="020B0503020204020204" pitchFamily="34" charset="-122"/>
              </a:rPr>
              <a:t>的目的：促进临床合理用药，提高药物疗效，降低药物不良反应</a:t>
            </a:r>
            <a:endParaRPr lang="en-US" altLang="zh-CN" sz="2400" dirty="0" smtClean="0">
              <a:latin typeface="微软雅黑" panose="020B0503020204020204" pitchFamily="34" charset="-122"/>
              <a:ea typeface="微软雅黑" panose="020B0503020204020204" pitchFamily="34" charset="-122"/>
            </a:endParaRPr>
          </a:p>
          <a:p>
            <a:pPr>
              <a:lnSpc>
                <a:spcPct val="150000"/>
              </a:lnSpc>
            </a:pPr>
            <a:r>
              <a:rPr lang="en-US" altLang="zh-CN" sz="2400" dirty="0" smtClean="0">
                <a:latin typeface="微软雅黑" panose="020B0503020204020204" pitchFamily="34" charset="-122"/>
                <a:ea typeface="微软雅黑" panose="020B0503020204020204" pitchFamily="34" charset="-122"/>
              </a:rPr>
              <a:t>2</a:t>
            </a:r>
            <a:r>
              <a:rPr lang="zh-CN" altLang="en-US" sz="2400" dirty="0" smtClean="0">
                <a:latin typeface="微软雅黑" panose="020B0503020204020204" pitchFamily="34" charset="-122"/>
                <a:ea typeface="微软雅黑" panose="020B0503020204020204" pitchFamily="34" charset="-122"/>
              </a:rPr>
              <a:t>、处方审核是减少用药错误的重要方法，处方审核及点评不能成为制约医疗发展的羁绊</a:t>
            </a:r>
            <a:endParaRPr lang="en-US" altLang="zh-CN" sz="2400" dirty="0" smtClean="0">
              <a:latin typeface="微软雅黑" panose="020B0503020204020204" pitchFamily="34" charset="-122"/>
              <a:ea typeface="微软雅黑" panose="020B0503020204020204" pitchFamily="34" charset="-122"/>
            </a:endParaRPr>
          </a:p>
          <a:p>
            <a:pPr>
              <a:lnSpc>
                <a:spcPct val="150000"/>
              </a:lnSpc>
            </a:pPr>
            <a:r>
              <a:rPr lang="en-US" altLang="zh-CN" sz="2400" dirty="0" smtClean="0">
                <a:latin typeface="微软雅黑" panose="020B0503020204020204" pitchFamily="34" charset="-122"/>
                <a:ea typeface="微软雅黑" panose="020B0503020204020204" pitchFamily="34" charset="-122"/>
              </a:rPr>
              <a:t>3</a:t>
            </a:r>
            <a:r>
              <a:rPr lang="zh-CN" altLang="en-US" sz="2400" dirty="0" smtClean="0">
                <a:latin typeface="微软雅黑" panose="020B0503020204020204" pitchFamily="34" charset="-122"/>
                <a:ea typeface="微软雅黑" panose="020B0503020204020204" pitchFamily="34" charset="-122"/>
              </a:rPr>
              <a:t>、药师需要不断学习提高充实</a:t>
            </a:r>
            <a:endParaRPr lang="en-US" altLang="zh-CN" sz="2400" dirty="0" smtClean="0">
              <a:latin typeface="微软雅黑" panose="020B0503020204020204" pitchFamily="34" charset="-122"/>
              <a:ea typeface="微软雅黑" panose="020B0503020204020204" pitchFamily="34" charset="-122"/>
            </a:endParaRPr>
          </a:p>
          <a:p>
            <a:pPr>
              <a:lnSpc>
                <a:spcPct val="150000"/>
              </a:lnSpc>
            </a:pPr>
            <a:r>
              <a:rPr lang="en-US" altLang="zh-CN" sz="2400" dirty="0" smtClean="0">
                <a:latin typeface="微软雅黑" panose="020B0503020204020204" pitchFamily="34" charset="-122"/>
                <a:ea typeface="微软雅黑" panose="020B0503020204020204" pitchFamily="34" charset="-122"/>
              </a:rPr>
              <a:t>4</a:t>
            </a:r>
            <a:r>
              <a:rPr lang="zh-CN" altLang="en-US" sz="2400" dirty="0" smtClean="0">
                <a:latin typeface="微软雅黑" panose="020B0503020204020204" pitchFamily="34" charset="-122"/>
                <a:ea typeface="微软雅黑" panose="020B0503020204020204" pitchFamily="34" charset="-122"/>
              </a:rPr>
              <a:t>、</a:t>
            </a:r>
            <a:r>
              <a:rPr lang="zh-CN" altLang="en-US" sz="2400" dirty="0" smtClean="0">
                <a:latin typeface="微软雅黑" panose="020B0503020204020204" pitchFamily="34" charset="-122"/>
                <a:ea typeface="微软雅黑" panose="020B0503020204020204" pitchFamily="34" charset="-122"/>
                <a:sym typeface="+mn-ea"/>
              </a:rPr>
              <a:t>处方审核及点评</a:t>
            </a:r>
            <a:r>
              <a:rPr lang="zh-CN" altLang="en-US" sz="2400" dirty="0" smtClean="0">
                <a:latin typeface="微软雅黑" panose="020B0503020204020204" pitchFamily="34" charset="-122"/>
                <a:ea typeface="微软雅黑" panose="020B0503020204020204" pitchFamily="34" charset="-122"/>
              </a:rPr>
              <a:t>原则与标准需要不断更新</a:t>
            </a:r>
            <a:endParaRPr lang="zh-CN" altLang="en-US" sz="2400" dirty="0">
              <a:latin typeface="微软雅黑" panose="020B0503020204020204" pitchFamily="34" charset="-122"/>
              <a:ea typeface="微软雅黑" panose="020B0503020204020204" pitchFamily="34" charset="-122"/>
            </a:endParaRPr>
          </a:p>
        </p:txBody>
      </p:sp>
      <p:pic>
        <p:nvPicPr>
          <p:cNvPr id="9" name="Picture 2" descr="D:\桌面\2018年工作\课件\二孩\52d04d7e5ad133d58268b29da79072c0.jpg"/>
          <p:cNvPicPr>
            <a:picLocks noChangeAspect="1" noChangeArrowheads="1"/>
          </p:cNvPicPr>
          <p:nvPr/>
        </p:nvPicPr>
        <p:blipFill>
          <a:blip r:embed="rId2" cstate="print"/>
          <a:srcRect/>
          <a:stretch>
            <a:fillRect/>
          </a:stretch>
        </p:blipFill>
        <p:spPr bwMode="auto">
          <a:xfrm>
            <a:off x="5652135" y="4364995"/>
            <a:ext cx="3571875" cy="2381250"/>
          </a:xfrm>
          <a:prstGeom prst="rect">
            <a:avLst/>
          </a:prstGeom>
          <a:noFill/>
          <a:effectLst>
            <a:softEdge rad="317500"/>
          </a:effectLst>
        </p:spPr>
      </p:pic>
      <p:sp>
        <p:nvSpPr>
          <p:cNvPr id="10" name="TextBox 9"/>
          <p:cNvSpPr txBox="1"/>
          <p:nvPr/>
        </p:nvSpPr>
        <p:spPr>
          <a:xfrm>
            <a:off x="714348" y="5072074"/>
            <a:ext cx="5258171" cy="707886"/>
          </a:xfrm>
          <a:prstGeom prst="rect">
            <a:avLst/>
          </a:prstGeom>
          <a:noFill/>
          <a:effectLst>
            <a:innerShdw blurRad="63500" dist="50800" dir="13500000">
              <a:prstClr val="black">
                <a:alpha val="50000"/>
              </a:prstClr>
            </a:innerShdw>
          </a:effectLst>
        </p:spPr>
        <p:txBody>
          <a:bodyPr wrap="none" rtlCol="0">
            <a:spAutoFit/>
          </a:bodyPr>
          <a:lstStyle/>
          <a:p>
            <a:r>
              <a:rPr lang="zh-CN" altLang="en-US" sz="4000" dirty="0" smtClean="0"/>
              <a:t>合理用药   永远在路上</a:t>
            </a:r>
            <a:endParaRPr lang="zh-CN" altLang="en-US" sz="40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177.700787401575,&quot;width&quot;:8897.459842519685}"/>
</p:tagLst>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Impact"/>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336</TotalTime>
  <Words>6472</Words>
  <Application>WPS 演示</Application>
  <PresentationFormat>全屏显示(4:3)</PresentationFormat>
  <Paragraphs>588</Paragraphs>
  <Slides>55</Slides>
  <Notes>25</Notes>
  <HiddenSlides>0</HiddenSlides>
  <MMClips>0</MMClips>
  <ScaleCrop>false</ScaleCrop>
  <HeadingPairs>
    <vt:vector size="6" baseType="variant">
      <vt:variant>
        <vt:lpstr>主题</vt:lpstr>
      </vt:variant>
      <vt:variant>
        <vt:i4>1</vt:i4>
      </vt:variant>
      <vt:variant>
        <vt:lpstr>嵌入 OLE 服务器</vt:lpstr>
      </vt:variant>
      <vt:variant>
        <vt:i4>0</vt:i4>
      </vt:variant>
      <vt:variant>
        <vt:lpstr>幻灯片标题</vt:lpstr>
      </vt:variant>
      <vt:variant>
        <vt:i4>55</vt:i4>
      </vt:variant>
    </vt:vector>
  </HeadingPairs>
  <TitlesOfParts>
    <vt:vector size="56" baseType="lpstr">
      <vt:lpstr>自定义设计方案</vt:lpstr>
      <vt:lpstr>个人简介</vt:lpstr>
      <vt:lpstr>妊娠期、哺乳期用药处方审核 </vt:lpstr>
      <vt:lpstr>幻灯片 3</vt:lpstr>
      <vt:lpstr>幻灯片 4</vt:lpstr>
      <vt:lpstr>妊娠期安全用药原则</vt:lpstr>
      <vt:lpstr>妊娠期安全用药</vt:lpstr>
      <vt:lpstr>美国FDA新孕妇用药规则</vt:lpstr>
      <vt:lpstr>FDA药物妊娠分级的不足</vt:lpstr>
      <vt:lpstr>FDA用药分级的弊端</vt:lpstr>
      <vt:lpstr>美国FDA新孕妇用药规则</vt:lpstr>
      <vt:lpstr>我国说明书与FDA用药妊娠分级比较存在矛盾</vt:lpstr>
      <vt:lpstr>如何把握我国说明书妊娠期“禁用” 的度</vt:lpstr>
      <vt:lpstr>FDA药物说明书的变化</vt:lpstr>
      <vt:lpstr>美国FDA新孕妇用药规则</vt:lpstr>
      <vt:lpstr>哺乳期安全用药原则</vt:lpstr>
      <vt:lpstr>妇产科处方审核要点</vt:lpstr>
      <vt:lpstr>处方常见问题处理难点——孕期特殊生理特点</vt:lpstr>
      <vt:lpstr>处方常见问题难点及处理</vt:lpstr>
      <vt:lpstr>处方常见问题处理难点——妊娠期药物使用情况</vt:lpstr>
      <vt:lpstr>处方常见问题处理难点</vt:lpstr>
      <vt:lpstr>处方常见问题处理难点</vt:lpstr>
      <vt:lpstr>处方常见问题处理难点</vt:lpstr>
      <vt:lpstr>处方常见问题处理难点</vt:lpstr>
      <vt:lpstr>处方常见问题处理难点</vt:lpstr>
      <vt:lpstr>处方常见问题处理难点</vt:lpstr>
      <vt:lpstr>GBS感染分娩期抗生素预防方案</vt:lpstr>
      <vt:lpstr>GBS感染分娩期抗生素预防方案</vt:lpstr>
      <vt:lpstr>处方常见问题处理</vt:lpstr>
      <vt:lpstr>处方常见问题处理难点</vt:lpstr>
      <vt:lpstr>处方常见问题处理难点</vt:lpstr>
      <vt:lpstr>处方常见问题处理难点</vt:lpstr>
      <vt:lpstr>处方常见问题处理难点</vt:lpstr>
      <vt:lpstr>对中成药管控措施</vt:lpstr>
      <vt:lpstr>孕期用药对胎儿的影响是患者患者最关心的用药问题</vt:lpstr>
      <vt:lpstr>处方常见问题处理难点</vt:lpstr>
      <vt:lpstr>处方常见问题处理难点</vt:lpstr>
      <vt:lpstr>处方常见问题处理难点</vt:lpstr>
      <vt:lpstr>处方常见问题处理难点</vt:lpstr>
      <vt:lpstr>处方常见问题处理难点</vt:lpstr>
      <vt:lpstr>处方常见问题处理难点</vt:lpstr>
      <vt:lpstr>处方常见问题处理难点</vt:lpstr>
      <vt:lpstr>处方常见问题处理难点</vt:lpstr>
      <vt:lpstr>处方常见问题处理难点</vt:lpstr>
      <vt:lpstr>妊娠期患者用药面临的问题与挑战</vt:lpstr>
      <vt:lpstr>妊娠期患者用药面临的问题与挑战</vt:lpstr>
      <vt:lpstr>妊娠期患者用药面临的问题与挑战</vt:lpstr>
      <vt:lpstr>围孕期药物治疗路径管理预警系统</vt:lpstr>
      <vt:lpstr>围孕期药物治疗路径管理预警系统</vt:lpstr>
      <vt:lpstr>围孕期药物治疗路径管理预警系统</vt:lpstr>
      <vt:lpstr>搭建妇产专科医院的围孕期药物治疗路径管理预警系统</vt:lpstr>
      <vt:lpstr>搭建妇产专科医院的围孕期药物治疗路径管理预警系统</vt:lpstr>
      <vt:lpstr>搭建妇产专科医院的围孕期药物治疗路径管理预警系统</vt:lpstr>
      <vt:lpstr>处方点评与临床——反馈</vt:lpstr>
      <vt:lpstr>处方点评与临床——反馈</vt:lpstr>
      <vt:lpstr>小结</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Windows User</cp:lastModifiedBy>
  <cp:revision>267</cp:revision>
  <dcterms:created xsi:type="dcterms:W3CDTF">2021-06-19T06:10:00Z</dcterms:created>
  <dcterms:modified xsi:type="dcterms:W3CDTF">2021-06-21T07:34:09Z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6911929CC0F9459FB357B4026DFF95D4</vt:lpwstr>
  </property>
  <property fmtid="{D5CDD505-2E9C-101B-9397-08002B2CF9AE}" pid="3" name="KSOProductBuildVer">
    <vt:lpwstr>2052-11.1.0.10495</vt:lpwstr>
  </property>
</Properties>
</file>