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64" r:id="rId2"/>
    <p:sldId id="265" r:id="rId3"/>
    <p:sldId id="278" r:id="rId4"/>
    <p:sldId id="298" r:id="rId5"/>
    <p:sldId id="297" r:id="rId6"/>
    <p:sldId id="268" r:id="rId7"/>
    <p:sldId id="299" r:id="rId8"/>
    <p:sldId id="294" r:id="rId9"/>
    <p:sldId id="279" r:id="rId10"/>
    <p:sldId id="280" r:id="rId11"/>
    <p:sldId id="316" r:id="rId12"/>
    <p:sldId id="284" r:id="rId13"/>
    <p:sldId id="306" r:id="rId14"/>
    <p:sldId id="307" r:id="rId15"/>
    <p:sldId id="309" r:id="rId16"/>
    <p:sldId id="310" r:id="rId17"/>
    <p:sldId id="311" r:id="rId18"/>
    <p:sldId id="283" r:id="rId19"/>
    <p:sldId id="313" r:id="rId20"/>
    <p:sldId id="314" r:id="rId21"/>
    <p:sldId id="315" r:id="rId22"/>
    <p:sldId id="293" r:id="rId23"/>
    <p:sldId id="277" r:id="rId24"/>
    <p:sldId id="301" r:id="rId25"/>
    <p:sldId id="287" r:id="rId26"/>
    <p:sldId id="288" r:id="rId27"/>
    <p:sldId id="291" r:id="rId28"/>
    <p:sldId id="302" r:id="rId29"/>
    <p:sldId id="289" r:id="rId30"/>
    <p:sldId id="303" r:id="rId31"/>
    <p:sldId id="290" r:id="rId32"/>
    <p:sldId id="304" r:id="rId33"/>
    <p:sldId id="274" r:id="rId34"/>
    <p:sldId id="295"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973"/>
    <p:restoredTop sz="86310"/>
  </p:normalViewPr>
  <p:slideViewPr>
    <p:cSldViewPr>
      <p:cViewPr varScale="1">
        <p:scale>
          <a:sx n="58" d="100"/>
          <a:sy n="58" d="100"/>
        </p:scale>
        <p:origin x="416" y="40"/>
      </p:cViewPr>
      <p:guideLst>
        <p:guide orient="horz" pos="2160"/>
        <p:guide pos="3840"/>
      </p:guideLst>
    </p:cSldViewPr>
  </p:slideViewPr>
  <p:notesTextViewPr>
    <p:cViewPr>
      <p:scale>
        <a:sx n="100" d="100"/>
        <a:sy n="100" d="100"/>
      </p:scale>
      <p:origin x="0" y="0"/>
    </p:cViewPr>
  </p:notesTextViewPr>
  <p:sorterViewPr>
    <p:cViewPr>
      <p:scale>
        <a:sx n="130" d="100"/>
        <a:sy n="130" d="100"/>
      </p:scale>
      <p:origin x="0" y="0"/>
    </p:cViewPr>
  </p:sorter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408A5F-0CB6-F048-87AA-9B623CEED306}"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zh-CN" altLang="en-US"/>
        </a:p>
      </dgm:t>
    </dgm:pt>
    <dgm:pt modelId="{B397C66A-711D-274B-9A60-DAF823AB3DA5}">
      <dgm:prSet phldrT="[文本]" custT="1"/>
      <dgm:spPr/>
      <dgm:t>
        <a:bodyPr/>
        <a:lstStyle/>
        <a:p>
          <a:r>
            <a:rPr lang="zh-CN" altLang="en-US" sz="1600" dirty="0">
              <a:latin typeface="Microsoft YaHei" panose="020B0503020204020204" pitchFamily="34" charset="-122"/>
              <a:ea typeface="Microsoft YaHei" panose="020B0503020204020204" pitchFamily="34" charset="-122"/>
            </a:rPr>
            <a:t>适应证：利血宝仅用于施行透析时的肾性贫血；益比奥及环尔博可用于透析或非透析患者</a:t>
          </a:r>
        </a:p>
      </dgm:t>
    </dgm:pt>
    <dgm:pt modelId="{570708AE-7A56-4442-9F38-D36C983FBBB6}" type="par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48CFDC88-7352-3D47-9DB5-E055A3462377}" type="sib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DDB63493-93CE-AC41-AA84-8EF155D1085D}">
      <dgm:prSet phldrT="[文本]" custT="1"/>
      <dgm:spPr/>
      <dgm:t>
        <a:bodyPr/>
        <a:lstStyle/>
        <a:p>
          <a:r>
            <a:rPr lang="zh-CN" altLang="en-US" sz="1600" dirty="0">
              <a:latin typeface="Microsoft YaHei" panose="020B0503020204020204" pitchFamily="34" charset="-122"/>
              <a:ea typeface="Microsoft YaHei" panose="020B0503020204020204" pitchFamily="34" charset="-122"/>
            </a:rPr>
            <a:t>给药途径：静脉注射 </a:t>
          </a:r>
          <a:r>
            <a:rPr lang="en-US" altLang="zh-CN" sz="1600" dirty="0">
              <a:latin typeface="Microsoft YaHei" panose="020B0503020204020204" pitchFamily="34" charset="-122"/>
              <a:ea typeface="Microsoft YaHei" panose="020B0503020204020204" pitchFamily="34" charset="-122"/>
            </a:rPr>
            <a:t>vs</a:t>
          </a:r>
          <a:r>
            <a:rPr lang="zh-CN" altLang="en-US" sz="1600" dirty="0">
              <a:latin typeface="Microsoft YaHei" panose="020B0503020204020204" pitchFamily="34" charset="-122"/>
              <a:ea typeface="Microsoft YaHei" panose="020B0503020204020204" pitchFamily="34" charset="-122"/>
            </a:rPr>
            <a:t> 皮下注射</a:t>
          </a:r>
        </a:p>
      </dgm:t>
    </dgm:pt>
    <dgm:pt modelId="{4D745045-773D-8341-BB1A-948588A91FA9}" type="par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CC450D64-98F0-A948-A703-F9AEACD36DD7}" type="sib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0281CF4D-629E-8145-AD28-DEE52FDA632B}">
      <dgm:prSet phldrT="[文本]" custT="1"/>
      <dgm:spPr/>
      <dgm:t>
        <a:bodyPr/>
        <a:lstStyle/>
        <a:p>
          <a:r>
            <a:rPr lang="zh-CN" altLang="en-US" sz="1600" dirty="0">
              <a:latin typeface="Microsoft YaHei" panose="020B0503020204020204" pitchFamily="34" charset="-122"/>
              <a:ea typeface="Microsoft YaHei" panose="020B0503020204020204" pitchFamily="34" charset="-122"/>
            </a:rPr>
            <a:t>配伍禁忌：静脉使用时勿与其他药物混合使用</a:t>
          </a:r>
        </a:p>
      </dgm:t>
    </dgm:pt>
    <dgm:pt modelId="{76EEED56-634E-0647-8837-2686F34A6D9A}" type="parTrans" cxnId="{ED0415EF-D93B-A94A-85DB-4307A9EF999A}">
      <dgm:prSet/>
      <dgm:spPr/>
      <dgm:t>
        <a:bodyPr/>
        <a:lstStyle/>
        <a:p>
          <a:endParaRPr lang="zh-CN" altLang="en-US" sz="1600"/>
        </a:p>
      </dgm:t>
    </dgm:pt>
    <dgm:pt modelId="{820018C6-A14C-F047-AC42-A8A4FA78AA02}" type="sibTrans" cxnId="{ED0415EF-D93B-A94A-85DB-4307A9EF999A}">
      <dgm:prSet/>
      <dgm:spPr/>
      <dgm:t>
        <a:bodyPr/>
        <a:lstStyle/>
        <a:p>
          <a:endParaRPr lang="zh-CN" altLang="en-US" sz="1600"/>
        </a:p>
      </dgm:t>
    </dgm:pt>
    <dgm:pt modelId="{6FB82868-C888-224A-83C5-C298901CA0B1}">
      <dgm:prSet phldrT="[文本]" custT="1"/>
      <dgm:spPr/>
      <dgm:t>
        <a:bodyPr/>
        <a:lstStyle/>
        <a:p>
          <a:r>
            <a:rPr lang="zh-CN" altLang="en-US" sz="1600" dirty="0">
              <a:latin typeface="Microsoft YaHei" panose="020B0503020204020204" pitchFamily="34" charset="-122"/>
              <a:ea typeface="Microsoft YaHei" panose="020B0503020204020204" pitchFamily="34" charset="-122"/>
            </a:rPr>
            <a:t>监测：</a:t>
          </a:r>
          <a:r>
            <a:rPr lang="en-US" altLang="zh-CN" sz="1600" dirty="0" err="1">
              <a:latin typeface="Microsoft YaHei" panose="020B0503020204020204" pitchFamily="34" charset="-122"/>
              <a:ea typeface="Microsoft YaHei" panose="020B0503020204020204" pitchFamily="34" charset="-122"/>
            </a:rPr>
            <a:t>HgB</a:t>
          </a:r>
          <a:r>
            <a:rPr lang="zh-CN" altLang="en-US" sz="1600" dirty="0">
              <a:latin typeface="Microsoft YaHei" panose="020B0503020204020204" pitchFamily="34" charset="-122"/>
              <a:ea typeface="Microsoft YaHei" panose="020B0503020204020204" pitchFamily="34" charset="-122"/>
            </a:rPr>
            <a:t>、血压、血钾</a:t>
          </a:r>
        </a:p>
      </dgm:t>
    </dgm:pt>
    <dgm:pt modelId="{912501D6-8AAB-A843-8CBA-F00C2CA02301}" type="parTrans" cxnId="{811F85A4-F87F-F448-B78D-64EDC7DB4326}">
      <dgm:prSet/>
      <dgm:spPr/>
      <dgm:t>
        <a:bodyPr/>
        <a:lstStyle/>
        <a:p>
          <a:endParaRPr lang="zh-CN" altLang="en-US" sz="1600"/>
        </a:p>
      </dgm:t>
    </dgm:pt>
    <dgm:pt modelId="{E28F7C63-1BDB-6D4D-A65E-EC9C7D82611A}" type="sibTrans" cxnId="{811F85A4-F87F-F448-B78D-64EDC7DB4326}">
      <dgm:prSet/>
      <dgm:spPr/>
      <dgm:t>
        <a:bodyPr/>
        <a:lstStyle/>
        <a:p>
          <a:endParaRPr lang="zh-CN" altLang="en-US" sz="1600"/>
        </a:p>
      </dgm:t>
    </dgm:pt>
    <dgm:pt modelId="{525D3A65-25A1-CE43-9B03-BC21FF85CE0B}">
      <dgm:prSet phldrT="[文本]" custT="1"/>
      <dgm:spPr/>
      <dgm:t>
        <a:bodyPr/>
        <a:lstStyle/>
        <a:p>
          <a:r>
            <a:rPr lang="zh-CN" altLang="en-US" sz="1600" dirty="0">
              <a:latin typeface="Microsoft YaHei" panose="020B0503020204020204" pitchFamily="34" charset="-122"/>
              <a:ea typeface="Microsoft YaHei" panose="020B0503020204020204" pitchFamily="34" charset="-122"/>
            </a:rPr>
            <a:t>用法用量：掌握最大剂量；根据治疗效果调整；老年患者需适当调整给药剂量与次数；骨髓衰竭性疾病；</a:t>
          </a:r>
        </a:p>
      </dgm:t>
    </dgm:pt>
    <dgm:pt modelId="{5E0AB694-4338-4245-9F89-F5CFEE591A88}" type="parTrans" cxnId="{7C30A020-E82B-CA45-A8FD-111538802063}">
      <dgm:prSet/>
      <dgm:spPr/>
      <dgm:t>
        <a:bodyPr/>
        <a:lstStyle/>
        <a:p>
          <a:endParaRPr lang="zh-CN" altLang="en-US" sz="1600"/>
        </a:p>
      </dgm:t>
    </dgm:pt>
    <dgm:pt modelId="{355A6DD9-57EC-EF43-A5E7-D295E4F3B94F}" type="sibTrans" cxnId="{7C30A020-E82B-CA45-A8FD-111538802063}">
      <dgm:prSet/>
      <dgm:spPr/>
      <dgm:t>
        <a:bodyPr/>
        <a:lstStyle/>
        <a:p>
          <a:endParaRPr lang="zh-CN" altLang="en-US" sz="1600"/>
        </a:p>
      </dgm:t>
    </dgm:pt>
    <dgm:pt modelId="{CD01A405-0C0F-4D4E-8B0A-11DFD20A9675}" type="pres">
      <dgm:prSet presAssocID="{0A408A5F-0CB6-F048-87AA-9B623CEED306}" presName="Name0" presStyleCnt="0">
        <dgm:presLayoutVars>
          <dgm:chMax val="7"/>
          <dgm:chPref val="7"/>
          <dgm:dir/>
        </dgm:presLayoutVars>
      </dgm:prSet>
      <dgm:spPr/>
    </dgm:pt>
    <dgm:pt modelId="{D1E9E757-C37E-5542-83A8-BB6750935C2D}" type="pres">
      <dgm:prSet presAssocID="{0A408A5F-0CB6-F048-87AA-9B623CEED306}" presName="Name1" presStyleCnt="0"/>
      <dgm:spPr/>
    </dgm:pt>
    <dgm:pt modelId="{ED1D679A-811D-0849-9927-0B3D7D7C828B}" type="pres">
      <dgm:prSet presAssocID="{0A408A5F-0CB6-F048-87AA-9B623CEED306}" presName="cycle" presStyleCnt="0"/>
      <dgm:spPr/>
    </dgm:pt>
    <dgm:pt modelId="{B9DB81C8-B4DA-CA41-83A6-8FD5BEC90EC5}" type="pres">
      <dgm:prSet presAssocID="{0A408A5F-0CB6-F048-87AA-9B623CEED306}" presName="srcNode" presStyleLbl="node1" presStyleIdx="0" presStyleCnt="5"/>
      <dgm:spPr/>
    </dgm:pt>
    <dgm:pt modelId="{81F964C8-CBFA-CA44-91F8-393FB87327AB}" type="pres">
      <dgm:prSet presAssocID="{0A408A5F-0CB6-F048-87AA-9B623CEED306}" presName="conn" presStyleLbl="parChTrans1D2" presStyleIdx="0" presStyleCnt="1"/>
      <dgm:spPr/>
    </dgm:pt>
    <dgm:pt modelId="{3426F0AB-3F59-7244-9268-76317C6E2322}" type="pres">
      <dgm:prSet presAssocID="{0A408A5F-0CB6-F048-87AA-9B623CEED306}" presName="extraNode" presStyleLbl="node1" presStyleIdx="0" presStyleCnt="5"/>
      <dgm:spPr/>
    </dgm:pt>
    <dgm:pt modelId="{BC025EE1-2AB8-DD48-B7F8-2F12DB37E3DC}" type="pres">
      <dgm:prSet presAssocID="{0A408A5F-0CB6-F048-87AA-9B623CEED306}" presName="dstNode" presStyleLbl="node1" presStyleIdx="0" presStyleCnt="5"/>
      <dgm:spPr/>
    </dgm:pt>
    <dgm:pt modelId="{CFCF81F2-B346-C44F-8A46-89D88BC90035}" type="pres">
      <dgm:prSet presAssocID="{B397C66A-711D-274B-9A60-DAF823AB3DA5}" presName="text_1" presStyleLbl="node1" presStyleIdx="0" presStyleCnt="5" custScaleY="132030">
        <dgm:presLayoutVars>
          <dgm:bulletEnabled val="1"/>
        </dgm:presLayoutVars>
      </dgm:prSet>
      <dgm:spPr/>
    </dgm:pt>
    <dgm:pt modelId="{0F4F0162-FBAB-8045-99D5-9EF8AE66AA18}" type="pres">
      <dgm:prSet presAssocID="{B397C66A-711D-274B-9A60-DAF823AB3DA5}" presName="accent_1" presStyleCnt="0"/>
      <dgm:spPr/>
    </dgm:pt>
    <dgm:pt modelId="{1929137E-BD47-0346-92C3-4406E585A53C}" type="pres">
      <dgm:prSet presAssocID="{B397C66A-711D-274B-9A60-DAF823AB3DA5}" presName="accentRepeatNode" presStyleLbl="solidFgAcc1" presStyleIdx="0" presStyleCnt="5"/>
      <dgm:spPr/>
    </dgm:pt>
    <dgm:pt modelId="{67255787-8200-4647-9B77-D32637488EEA}" type="pres">
      <dgm:prSet presAssocID="{DDB63493-93CE-AC41-AA84-8EF155D1085D}" presName="text_2" presStyleLbl="node1" presStyleIdx="1" presStyleCnt="5">
        <dgm:presLayoutVars>
          <dgm:bulletEnabled val="1"/>
        </dgm:presLayoutVars>
      </dgm:prSet>
      <dgm:spPr/>
    </dgm:pt>
    <dgm:pt modelId="{370728C8-818F-C84B-AD20-C1D3F154D27E}" type="pres">
      <dgm:prSet presAssocID="{DDB63493-93CE-AC41-AA84-8EF155D1085D}" presName="accent_2" presStyleCnt="0"/>
      <dgm:spPr/>
    </dgm:pt>
    <dgm:pt modelId="{E0AB2682-7212-4C4C-97F6-52B8A94B437E}" type="pres">
      <dgm:prSet presAssocID="{DDB63493-93CE-AC41-AA84-8EF155D1085D}" presName="accentRepeatNode" presStyleLbl="solidFgAcc1" presStyleIdx="1" presStyleCnt="5"/>
      <dgm:spPr/>
    </dgm:pt>
    <dgm:pt modelId="{B299F499-1876-974F-AD5E-D3D6D8AA8878}" type="pres">
      <dgm:prSet presAssocID="{525D3A65-25A1-CE43-9B03-BC21FF85CE0B}" presName="text_3" presStyleLbl="node1" presStyleIdx="2" presStyleCnt="5">
        <dgm:presLayoutVars>
          <dgm:bulletEnabled val="1"/>
        </dgm:presLayoutVars>
      </dgm:prSet>
      <dgm:spPr/>
    </dgm:pt>
    <dgm:pt modelId="{6E9E5295-C8BF-CC44-85C9-B230F8B50709}" type="pres">
      <dgm:prSet presAssocID="{525D3A65-25A1-CE43-9B03-BC21FF85CE0B}" presName="accent_3" presStyleCnt="0"/>
      <dgm:spPr/>
    </dgm:pt>
    <dgm:pt modelId="{90392BB4-79C5-9845-BBA3-A19F8A747926}" type="pres">
      <dgm:prSet presAssocID="{525D3A65-25A1-CE43-9B03-BC21FF85CE0B}" presName="accentRepeatNode" presStyleLbl="solidFgAcc1" presStyleIdx="2" presStyleCnt="5"/>
      <dgm:spPr/>
    </dgm:pt>
    <dgm:pt modelId="{BBEA4685-1F00-2345-8FA0-78BA305335F9}" type="pres">
      <dgm:prSet presAssocID="{0281CF4D-629E-8145-AD28-DEE52FDA632B}" presName="text_4" presStyleLbl="node1" presStyleIdx="3" presStyleCnt="5">
        <dgm:presLayoutVars>
          <dgm:bulletEnabled val="1"/>
        </dgm:presLayoutVars>
      </dgm:prSet>
      <dgm:spPr/>
    </dgm:pt>
    <dgm:pt modelId="{E6DCD5C5-38CD-0D46-BE81-24011F9E0325}" type="pres">
      <dgm:prSet presAssocID="{0281CF4D-629E-8145-AD28-DEE52FDA632B}" presName="accent_4" presStyleCnt="0"/>
      <dgm:spPr/>
    </dgm:pt>
    <dgm:pt modelId="{CD714654-11EB-884A-AB9E-951C52EAF24C}" type="pres">
      <dgm:prSet presAssocID="{0281CF4D-629E-8145-AD28-DEE52FDA632B}" presName="accentRepeatNode" presStyleLbl="solidFgAcc1" presStyleIdx="3" presStyleCnt="5"/>
      <dgm:spPr/>
    </dgm:pt>
    <dgm:pt modelId="{5FB7BD0A-4D1D-9F44-81AB-8084CE94227A}" type="pres">
      <dgm:prSet presAssocID="{6FB82868-C888-224A-83C5-C298901CA0B1}" presName="text_5" presStyleLbl="node1" presStyleIdx="4" presStyleCnt="5">
        <dgm:presLayoutVars>
          <dgm:bulletEnabled val="1"/>
        </dgm:presLayoutVars>
      </dgm:prSet>
      <dgm:spPr/>
    </dgm:pt>
    <dgm:pt modelId="{56EDAD03-514D-AE41-92B4-59F4ADB9C777}" type="pres">
      <dgm:prSet presAssocID="{6FB82868-C888-224A-83C5-C298901CA0B1}" presName="accent_5" presStyleCnt="0"/>
      <dgm:spPr/>
    </dgm:pt>
    <dgm:pt modelId="{9EC25629-1C1B-8D49-9666-F939D156CD1A}" type="pres">
      <dgm:prSet presAssocID="{6FB82868-C888-224A-83C5-C298901CA0B1}" presName="accentRepeatNode" presStyleLbl="solidFgAcc1" presStyleIdx="4" presStyleCnt="5"/>
      <dgm:spPr/>
    </dgm:pt>
  </dgm:ptLst>
  <dgm:cxnLst>
    <dgm:cxn modelId="{7C30A020-E82B-CA45-A8FD-111538802063}" srcId="{0A408A5F-0CB6-F048-87AA-9B623CEED306}" destId="{525D3A65-25A1-CE43-9B03-BC21FF85CE0B}" srcOrd="2" destOrd="0" parTransId="{5E0AB694-4338-4245-9F89-F5CFEE591A88}" sibTransId="{355A6DD9-57EC-EF43-A5E7-D295E4F3B94F}"/>
    <dgm:cxn modelId="{B8A4F728-2225-E04A-AD27-9432693A805A}" type="presOf" srcId="{525D3A65-25A1-CE43-9B03-BC21FF85CE0B}" destId="{B299F499-1876-974F-AD5E-D3D6D8AA8878}" srcOrd="0" destOrd="0" presId="urn:microsoft.com/office/officeart/2008/layout/VerticalCurvedList"/>
    <dgm:cxn modelId="{DD49A12C-6292-264D-84FF-CF20AA1D527C}" srcId="{0A408A5F-0CB6-F048-87AA-9B623CEED306}" destId="{DDB63493-93CE-AC41-AA84-8EF155D1085D}" srcOrd="1" destOrd="0" parTransId="{4D745045-773D-8341-BB1A-948588A91FA9}" sibTransId="{CC450D64-98F0-A948-A703-F9AEACD36DD7}"/>
    <dgm:cxn modelId="{B446255E-DE61-A64D-9778-BDE7B2A1CCE3}" type="presOf" srcId="{B397C66A-711D-274B-9A60-DAF823AB3DA5}" destId="{CFCF81F2-B346-C44F-8A46-89D88BC90035}" srcOrd="0" destOrd="0" presId="urn:microsoft.com/office/officeart/2008/layout/VerticalCurvedList"/>
    <dgm:cxn modelId="{E9613664-B2EB-CB46-B011-9644B1CA0728}" type="presOf" srcId="{0A408A5F-0CB6-F048-87AA-9B623CEED306}" destId="{CD01A405-0C0F-4D4E-8B0A-11DFD20A9675}" srcOrd="0" destOrd="0" presId="urn:microsoft.com/office/officeart/2008/layout/VerticalCurvedList"/>
    <dgm:cxn modelId="{DB18196B-7135-774A-A6A4-4B40DE0229E7}" type="presOf" srcId="{DDB63493-93CE-AC41-AA84-8EF155D1085D}" destId="{67255787-8200-4647-9B77-D32637488EEA}" srcOrd="0" destOrd="0" presId="urn:microsoft.com/office/officeart/2008/layout/VerticalCurvedList"/>
    <dgm:cxn modelId="{811F85A4-F87F-F448-B78D-64EDC7DB4326}" srcId="{0A408A5F-0CB6-F048-87AA-9B623CEED306}" destId="{6FB82868-C888-224A-83C5-C298901CA0B1}" srcOrd="4" destOrd="0" parTransId="{912501D6-8AAB-A843-8CBA-F00C2CA02301}" sibTransId="{E28F7C63-1BDB-6D4D-A65E-EC9C7D82611A}"/>
    <dgm:cxn modelId="{94F10BDE-0B90-FB4D-812D-C4CD12302B07}" type="presOf" srcId="{0281CF4D-629E-8145-AD28-DEE52FDA632B}" destId="{BBEA4685-1F00-2345-8FA0-78BA305335F9}" srcOrd="0" destOrd="0" presId="urn:microsoft.com/office/officeart/2008/layout/VerticalCurvedList"/>
    <dgm:cxn modelId="{8762F5E2-800E-284D-A833-F45A5B9C05E9}" type="presOf" srcId="{6FB82868-C888-224A-83C5-C298901CA0B1}" destId="{5FB7BD0A-4D1D-9F44-81AB-8084CE94227A}" srcOrd="0" destOrd="0" presId="urn:microsoft.com/office/officeart/2008/layout/VerticalCurvedList"/>
    <dgm:cxn modelId="{F01B13EB-3D6A-9943-A968-8C8753985284}" type="presOf" srcId="{48CFDC88-7352-3D47-9DB5-E055A3462377}" destId="{81F964C8-CBFA-CA44-91F8-393FB87327AB}" srcOrd="0" destOrd="0" presId="urn:microsoft.com/office/officeart/2008/layout/VerticalCurvedList"/>
    <dgm:cxn modelId="{ED0415EF-D93B-A94A-85DB-4307A9EF999A}" srcId="{0A408A5F-0CB6-F048-87AA-9B623CEED306}" destId="{0281CF4D-629E-8145-AD28-DEE52FDA632B}" srcOrd="3" destOrd="0" parTransId="{76EEED56-634E-0647-8837-2686F34A6D9A}" sibTransId="{820018C6-A14C-F047-AC42-A8A4FA78AA02}"/>
    <dgm:cxn modelId="{DB60BBFD-01CA-FA4D-A784-5CEEC4780344}" srcId="{0A408A5F-0CB6-F048-87AA-9B623CEED306}" destId="{B397C66A-711D-274B-9A60-DAF823AB3DA5}" srcOrd="0" destOrd="0" parTransId="{570708AE-7A56-4442-9F38-D36C983FBBB6}" sibTransId="{48CFDC88-7352-3D47-9DB5-E055A3462377}"/>
    <dgm:cxn modelId="{B8F4E06D-5DAF-C94B-89DE-640CA7EBC53A}" type="presParOf" srcId="{CD01A405-0C0F-4D4E-8B0A-11DFD20A9675}" destId="{D1E9E757-C37E-5542-83A8-BB6750935C2D}" srcOrd="0" destOrd="0" presId="urn:microsoft.com/office/officeart/2008/layout/VerticalCurvedList"/>
    <dgm:cxn modelId="{E6AEEAF0-FAF4-9B43-B410-CB543A991437}" type="presParOf" srcId="{D1E9E757-C37E-5542-83A8-BB6750935C2D}" destId="{ED1D679A-811D-0849-9927-0B3D7D7C828B}" srcOrd="0" destOrd="0" presId="urn:microsoft.com/office/officeart/2008/layout/VerticalCurvedList"/>
    <dgm:cxn modelId="{301D1E74-22DE-D344-B790-C9543E94F745}" type="presParOf" srcId="{ED1D679A-811D-0849-9927-0B3D7D7C828B}" destId="{B9DB81C8-B4DA-CA41-83A6-8FD5BEC90EC5}" srcOrd="0" destOrd="0" presId="urn:microsoft.com/office/officeart/2008/layout/VerticalCurvedList"/>
    <dgm:cxn modelId="{67F7EF4E-41AC-8C48-9772-0C645A5EAF26}" type="presParOf" srcId="{ED1D679A-811D-0849-9927-0B3D7D7C828B}" destId="{81F964C8-CBFA-CA44-91F8-393FB87327AB}" srcOrd="1" destOrd="0" presId="urn:microsoft.com/office/officeart/2008/layout/VerticalCurvedList"/>
    <dgm:cxn modelId="{60268B28-8299-7B4E-BE16-D20F22DFA465}" type="presParOf" srcId="{ED1D679A-811D-0849-9927-0B3D7D7C828B}" destId="{3426F0AB-3F59-7244-9268-76317C6E2322}" srcOrd="2" destOrd="0" presId="urn:microsoft.com/office/officeart/2008/layout/VerticalCurvedList"/>
    <dgm:cxn modelId="{820DB780-084F-3147-A856-C30AD248D827}" type="presParOf" srcId="{ED1D679A-811D-0849-9927-0B3D7D7C828B}" destId="{BC025EE1-2AB8-DD48-B7F8-2F12DB37E3DC}" srcOrd="3" destOrd="0" presId="urn:microsoft.com/office/officeart/2008/layout/VerticalCurvedList"/>
    <dgm:cxn modelId="{C6DD6CB7-4EC9-1144-80B9-96B8ADB3A858}" type="presParOf" srcId="{D1E9E757-C37E-5542-83A8-BB6750935C2D}" destId="{CFCF81F2-B346-C44F-8A46-89D88BC90035}" srcOrd="1" destOrd="0" presId="urn:microsoft.com/office/officeart/2008/layout/VerticalCurvedList"/>
    <dgm:cxn modelId="{23D06ED5-9A0D-9D44-9225-63BCEFF33D8D}" type="presParOf" srcId="{D1E9E757-C37E-5542-83A8-BB6750935C2D}" destId="{0F4F0162-FBAB-8045-99D5-9EF8AE66AA18}" srcOrd="2" destOrd="0" presId="urn:microsoft.com/office/officeart/2008/layout/VerticalCurvedList"/>
    <dgm:cxn modelId="{1C7DC61F-49FF-E043-B9C0-B054CE11DF24}" type="presParOf" srcId="{0F4F0162-FBAB-8045-99D5-9EF8AE66AA18}" destId="{1929137E-BD47-0346-92C3-4406E585A53C}" srcOrd="0" destOrd="0" presId="urn:microsoft.com/office/officeart/2008/layout/VerticalCurvedList"/>
    <dgm:cxn modelId="{A6F73337-F328-9844-BD28-E4445E6ED67D}" type="presParOf" srcId="{D1E9E757-C37E-5542-83A8-BB6750935C2D}" destId="{67255787-8200-4647-9B77-D32637488EEA}" srcOrd="3" destOrd="0" presId="urn:microsoft.com/office/officeart/2008/layout/VerticalCurvedList"/>
    <dgm:cxn modelId="{F247E825-C844-7C42-8840-D7251F6EB1DD}" type="presParOf" srcId="{D1E9E757-C37E-5542-83A8-BB6750935C2D}" destId="{370728C8-818F-C84B-AD20-C1D3F154D27E}" srcOrd="4" destOrd="0" presId="urn:microsoft.com/office/officeart/2008/layout/VerticalCurvedList"/>
    <dgm:cxn modelId="{BE88C1F1-597A-E841-A895-F68A93A4A5DC}" type="presParOf" srcId="{370728C8-818F-C84B-AD20-C1D3F154D27E}" destId="{E0AB2682-7212-4C4C-97F6-52B8A94B437E}" srcOrd="0" destOrd="0" presId="urn:microsoft.com/office/officeart/2008/layout/VerticalCurvedList"/>
    <dgm:cxn modelId="{BDA89491-07D3-B846-B1B5-8DCF5FED684A}" type="presParOf" srcId="{D1E9E757-C37E-5542-83A8-BB6750935C2D}" destId="{B299F499-1876-974F-AD5E-D3D6D8AA8878}" srcOrd="5" destOrd="0" presId="urn:microsoft.com/office/officeart/2008/layout/VerticalCurvedList"/>
    <dgm:cxn modelId="{714A8287-FF56-CB4A-8F77-E24A2F9E2AFE}" type="presParOf" srcId="{D1E9E757-C37E-5542-83A8-BB6750935C2D}" destId="{6E9E5295-C8BF-CC44-85C9-B230F8B50709}" srcOrd="6" destOrd="0" presId="urn:microsoft.com/office/officeart/2008/layout/VerticalCurvedList"/>
    <dgm:cxn modelId="{1FBA68D3-AECD-614E-AD1E-91E095DBEF9A}" type="presParOf" srcId="{6E9E5295-C8BF-CC44-85C9-B230F8B50709}" destId="{90392BB4-79C5-9845-BBA3-A19F8A747926}" srcOrd="0" destOrd="0" presId="urn:microsoft.com/office/officeart/2008/layout/VerticalCurvedList"/>
    <dgm:cxn modelId="{5302676F-DACB-E64F-AAAF-08F2C31BD933}" type="presParOf" srcId="{D1E9E757-C37E-5542-83A8-BB6750935C2D}" destId="{BBEA4685-1F00-2345-8FA0-78BA305335F9}" srcOrd="7" destOrd="0" presId="urn:microsoft.com/office/officeart/2008/layout/VerticalCurvedList"/>
    <dgm:cxn modelId="{3D50ACCE-29F7-AD42-A38A-E59884595117}" type="presParOf" srcId="{D1E9E757-C37E-5542-83A8-BB6750935C2D}" destId="{E6DCD5C5-38CD-0D46-BE81-24011F9E0325}" srcOrd="8" destOrd="0" presId="urn:microsoft.com/office/officeart/2008/layout/VerticalCurvedList"/>
    <dgm:cxn modelId="{1111F8B7-D54E-9E4E-AEF3-5D929FFCDCBB}" type="presParOf" srcId="{E6DCD5C5-38CD-0D46-BE81-24011F9E0325}" destId="{CD714654-11EB-884A-AB9E-951C52EAF24C}" srcOrd="0" destOrd="0" presId="urn:microsoft.com/office/officeart/2008/layout/VerticalCurvedList"/>
    <dgm:cxn modelId="{E81CB0A5-1D34-C646-8026-3F54BE9B84F9}" type="presParOf" srcId="{D1E9E757-C37E-5542-83A8-BB6750935C2D}" destId="{5FB7BD0A-4D1D-9F44-81AB-8084CE94227A}" srcOrd="9" destOrd="0" presId="urn:microsoft.com/office/officeart/2008/layout/VerticalCurvedList"/>
    <dgm:cxn modelId="{A104A6D0-68B0-F644-A69E-C435175ECB10}" type="presParOf" srcId="{D1E9E757-C37E-5542-83A8-BB6750935C2D}" destId="{56EDAD03-514D-AE41-92B4-59F4ADB9C777}" srcOrd="10" destOrd="0" presId="urn:microsoft.com/office/officeart/2008/layout/VerticalCurvedList"/>
    <dgm:cxn modelId="{2283554B-8A3D-D947-A4F7-4820272E66C9}" type="presParOf" srcId="{56EDAD03-514D-AE41-92B4-59F4ADB9C777}" destId="{9EC25629-1C1B-8D49-9666-F939D156CD1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408A5F-0CB6-F048-87AA-9B623CEED306}"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zh-CN" altLang="en-US"/>
        </a:p>
      </dgm:t>
    </dgm:pt>
    <dgm:pt modelId="{0281CF4D-629E-8145-AD28-DEE52FDA632B}">
      <dgm:prSet phldrT="[文本]" custT="1"/>
      <dgm:spPr/>
      <dgm:t>
        <a:bodyPr/>
        <a:lstStyle/>
        <a:p>
          <a:r>
            <a:rPr lang="zh-CN" altLang="en-US" sz="1600" dirty="0">
              <a:latin typeface="Microsoft YaHei" panose="020B0503020204020204" pitchFamily="34" charset="-122"/>
              <a:ea typeface="Microsoft YaHei" panose="020B0503020204020204" pitchFamily="34" charset="-122"/>
            </a:rPr>
            <a:t>配伍禁忌及不良相互作用：静脉使用时勿与其他药物混合使用；静脉与口服铁剂不同时使用；口服铁剂与抑酸药及含金属离子药物</a:t>
          </a:r>
        </a:p>
      </dgm:t>
    </dgm:pt>
    <dgm:pt modelId="{76EEED56-634E-0647-8837-2686F34A6D9A}" type="parTrans" cxnId="{ED0415EF-D93B-A94A-85DB-4307A9EF999A}">
      <dgm:prSet/>
      <dgm:spPr/>
      <dgm:t>
        <a:bodyPr/>
        <a:lstStyle/>
        <a:p>
          <a:endParaRPr lang="zh-CN" altLang="en-US" sz="1600"/>
        </a:p>
      </dgm:t>
    </dgm:pt>
    <dgm:pt modelId="{820018C6-A14C-F047-AC42-A8A4FA78AA02}" type="sibTrans" cxnId="{ED0415EF-D93B-A94A-85DB-4307A9EF999A}">
      <dgm:prSet/>
      <dgm:spPr/>
      <dgm:t>
        <a:bodyPr/>
        <a:lstStyle/>
        <a:p>
          <a:endParaRPr lang="zh-CN" altLang="en-US" sz="1600"/>
        </a:p>
      </dgm:t>
    </dgm:pt>
    <dgm:pt modelId="{6FB82868-C888-224A-83C5-C298901CA0B1}">
      <dgm:prSet phldrT="[文本]" custT="1"/>
      <dgm:spPr/>
      <dgm:t>
        <a:bodyPr/>
        <a:lstStyle/>
        <a:p>
          <a:r>
            <a:rPr lang="zh-CN" altLang="en-US" sz="1600" dirty="0">
              <a:latin typeface="Microsoft YaHei" panose="020B0503020204020204" pitchFamily="34" charset="-122"/>
              <a:ea typeface="Microsoft YaHei" panose="020B0503020204020204" pitchFamily="34" charset="-122"/>
            </a:rPr>
            <a:t>监测：超敏反应；</a:t>
          </a:r>
        </a:p>
      </dgm:t>
    </dgm:pt>
    <dgm:pt modelId="{912501D6-8AAB-A843-8CBA-F00C2CA02301}" type="parTrans" cxnId="{811F85A4-F87F-F448-B78D-64EDC7DB4326}">
      <dgm:prSet/>
      <dgm:spPr/>
      <dgm:t>
        <a:bodyPr/>
        <a:lstStyle/>
        <a:p>
          <a:endParaRPr lang="zh-CN" altLang="en-US" sz="1600"/>
        </a:p>
      </dgm:t>
    </dgm:pt>
    <dgm:pt modelId="{E28F7C63-1BDB-6D4D-A65E-EC9C7D82611A}" type="sibTrans" cxnId="{811F85A4-F87F-F448-B78D-64EDC7DB4326}">
      <dgm:prSet/>
      <dgm:spPr/>
      <dgm:t>
        <a:bodyPr/>
        <a:lstStyle/>
        <a:p>
          <a:endParaRPr lang="zh-CN" altLang="en-US" sz="1600"/>
        </a:p>
      </dgm:t>
    </dgm:pt>
    <dgm:pt modelId="{525D3A65-25A1-CE43-9B03-BC21FF85CE0B}">
      <dgm:prSet phldrT="[文本]" custT="1"/>
      <dgm:spPr/>
      <dgm:t>
        <a:bodyPr/>
        <a:lstStyle/>
        <a:p>
          <a:r>
            <a:rPr lang="zh-CN" altLang="en-US" sz="1600" dirty="0">
              <a:latin typeface="Microsoft YaHei" panose="020B0503020204020204" pitchFamily="34" charset="-122"/>
              <a:ea typeface="Microsoft YaHei" panose="020B0503020204020204" pitchFamily="34" charset="-122"/>
            </a:rPr>
            <a:t>用法用量：负荷量；小剂量试验；</a:t>
          </a:r>
        </a:p>
      </dgm:t>
    </dgm:pt>
    <dgm:pt modelId="{5E0AB694-4338-4245-9F89-F5CFEE591A88}" type="parTrans" cxnId="{7C30A020-E82B-CA45-A8FD-111538802063}">
      <dgm:prSet/>
      <dgm:spPr/>
      <dgm:t>
        <a:bodyPr/>
        <a:lstStyle/>
        <a:p>
          <a:endParaRPr lang="zh-CN" altLang="en-US" sz="1600"/>
        </a:p>
      </dgm:t>
    </dgm:pt>
    <dgm:pt modelId="{355A6DD9-57EC-EF43-A5E7-D295E4F3B94F}" type="sibTrans" cxnId="{7C30A020-E82B-CA45-A8FD-111538802063}">
      <dgm:prSet/>
      <dgm:spPr/>
      <dgm:t>
        <a:bodyPr/>
        <a:lstStyle/>
        <a:p>
          <a:endParaRPr lang="zh-CN" altLang="en-US" sz="1600"/>
        </a:p>
      </dgm:t>
    </dgm:pt>
    <dgm:pt modelId="{3BD9A594-531B-B94E-AC9F-890B0F009236}">
      <dgm:prSet phldrT="[文本]" custT="1"/>
      <dgm:spPr/>
      <dgm:t>
        <a:bodyPr/>
        <a:lstStyle/>
        <a:p>
          <a:r>
            <a:rPr lang="zh-CN" altLang="en-US" sz="1600" dirty="0">
              <a:latin typeface="Microsoft YaHei" panose="020B0503020204020204" pitchFamily="34" charset="-122"/>
              <a:ea typeface="Microsoft YaHei" panose="020B0503020204020204" pitchFamily="34" charset="-122"/>
            </a:rPr>
            <a:t>给药途径：静脉滴注 </a:t>
          </a:r>
          <a:r>
            <a:rPr lang="en-US" altLang="zh-CN" sz="1600" dirty="0">
              <a:latin typeface="Microsoft YaHei" panose="020B0503020204020204" pitchFamily="34" charset="-122"/>
              <a:ea typeface="Microsoft YaHei" panose="020B0503020204020204" pitchFamily="34" charset="-122"/>
            </a:rPr>
            <a:t>vs</a:t>
          </a:r>
          <a:r>
            <a:rPr lang="zh-CN" altLang="en-US" sz="1600" dirty="0">
              <a:latin typeface="Microsoft YaHei" panose="020B0503020204020204" pitchFamily="34" charset="-122"/>
              <a:ea typeface="Microsoft YaHei" panose="020B0503020204020204" pitchFamily="34" charset="-122"/>
            </a:rPr>
            <a:t> 缓慢静脉注射 </a:t>
          </a:r>
          <a:r>
            <a:rPr lang="en-US" altLang="zh-CN" sz="1600" dirty="0">
              <a:latin typeface="Microsoft YaHei" panose="020B0503020204020204" pitchFamily="34" charset="-122"/>
              <a:ea typeface="Microsoft YaHei" panose="020B0503020204020204" pitchFamily="34" charset="-122"/>
            </a:rPr>
            <a:t>vs</a:t>
          </a:r>
          <a:r>
            <a:rPr lang="zh-CN" altLang="en-US" sz="1600" dirty="0">
              <a:latin typeface="Microsoft YaHei" panose="020B0503020204020204" pitchFamily="34" charset="-122"/>
              <a:ea typeface="Microsoft YaHei" panose="020B0503020204020204" pitchFamily="34" charset="-122"/>
            </a:rPr>
            <a:t> 肌肉注射</a:t>
          </a:r>
        </a:p>
      </dgm:t>
    </dgm:pt>
    <dgm:pt modelId="{21B800C0-CFC3-8E49-A01B-FAE0BD96148B}" type="parTrans" cxnId="{E1788671-F047-7D42-BCB1-47B8FF349D37}">
      <dgm:prSet/>
      <dgm:spPr/>
      <dgm:t>
        <a:bodyPr/>
        <a:lstStyle/>
        <a:p>
          <a:endParaRPr lang="zh-CN" altLang="en-US"/>
        </a:p>
      </dgm:t>
    </dgm:pt>
    <dgm:pt modelId="{3FD2A228-D967-5A48-8EA8-1F9F8FCE9ACC}" type="sibTrans" cxnId="{E1788671-F047-7D42-BCB1-47B8FF349D37}">
      <dgm:prSet/>
      <dgm:spPr/>
      <dgm:t>
        <a:bodyPr/>
        <a:lstStyle/>
        <a:p>
          <a:endParaRPr lang="zh-CN" altLang="en-US"/>
        </a:p>
      </dgm:t>
    </dgm:pt>
    <dgm:pt modelId="{16101EFD-F14B-154D-98E2-6F5D9979F1D8}">
      <dgm:prSet phldrT="[文本]" custT="1"/>
      <dgm:spPr/>
      <dgm:t>
        <a:bodyPr/>
        <a:lstStyle/>
        <a:p>
          <a:r>
            <a:rPr lang="zh-CN" altLang="en-US" sz="1600" dirty="0">
              <a:latin typeface="Microsoft YaHei" panose="020B0503020204020204" pitchFamily="34" charset="-122"/>
              <a:ea typeface="Microsoft YaHei" panose="020B0503020204020204" pitchFamily="34" charset="-122"/>
            </a:rPr>
            <a:t>药物遴选：溶媒选择与浓度（最大稀释量</a:t>
          </a:r>
          <a:r>
            <a:rPr lang="en-US" altLang="zh-CN" sz="1600" dirty="0">
              <a:latin typeface="Microsoft YaHei" panose="020B0503020204020204" pitchFamily="34" charset="-122"/>
              <a:ea typeface="Microsoft YaHei" panose="020B0503020204020204" pitchFamily="34" charset="-122"/>
            </a:rPr>
            <a:t>1</a:t>
          </a:r>
          <a:r>
            <a:rPr lang="zh-CN" altLang="en-US" sz="1600" dirty="0">
              <a:latin typeface="Microsoft YaHei" panose="020B0503020204020204" pitchFamily="34" charset="-122"/>
              <a:ea typeface="Microsoft YaHei" panose="020B0503020204020204" pitchFamily="34" charset="-122"/>
            </a:rPr>
            <a:t>：</a:t>
          </a:r>
          <a:r>
            <a:rPr lang="en-US" altLang="zh-CN" sz="1600" dirty="0">
              <a:latin typeface="Microsoft YaHei" panose="020B0503020204020204" pitchFamily="34" charset="-122"/>
              <a:ea typeface="Microsoft YaHei" panose="020B0503020204020204" pitchFamily="34" charset="-122"/>
            </a:rPr>
            <a:t>20</a:t>
          </a:r>
          <a:r>
            <a:rPr lang="zh-CN" altLang="en-US" sz="1600" dirty="0">
              <a:latin typeface="Microsoft YaHei" panose="020B0503020204020204" pitchFamily="34" charset="-122"/>
              <a:ea typeface="Microsoft YaHei" panose="020B0503020204020204" pitchFamily="34" charset="-122"/>
            </a:rPr>
            <a:t>）</a:t>
          </a:r>
        </a:p>
      </dgm:t>
    </dgm:pt>
    <dgm:pt modelId="{FCF7E060-37DA-2648-A32B-A67AB234F9CD}" type="parTrans" cxnId="{08149A4C-15B3-DA4E-B9FB-F77602C85040}">
      <dgm:prSet/>
      <dgm:spPr/>
      <dgm:t>
        <a:bodyPr/>
        <a:lstStyle/>
        <a:p>
          <a:endParaRPr lang="zh-CN" altLang="en-US"/>
        </a:p>
      </dgm:t>
    </dgm:pt>
    <dgm:pt modelId="{95E39289-10A8-8744-9280-FF216BE63F90}" type="sibTrans" cxnId="{08149A4C-15B3-DA4E-B9FB-F77602C85040}">
      <dgm:prSet/>
      <dgm:spPr/>
      <dgm:t>
        <a:bodyPr/>
        <a:lstStyle/>
        <a:p>
          <a:endParaRPr lang="zh-CN" altLang="en-US"/>
        </a:p>
      </dgm:t>
    </dgm:pt>
    <dgm:pt modelId="{5AEA1813-CCCA-B642-A874-BD56F6AC76C3}">
      <dgm:prSet phldrT="[文本]" custT="1"/>
      <dgm:spPr/>
      <dgm:t>
        <a:bodyPr/>
        <a:lstStyle/>
        <a:p>
          <a:r>
            <a:rPr lang="zh-CN" altLang="en-US" sz="1600" dirty="0">
              <a:latin typeface="Microsoft YaHei" panose="020B0503020204020204" pitchFamily="34" charset="-122"/>
              <a:ea typeface="Microsoft YaHei" panose="020B0503020204020204" pitchFamily="34" charset="-122"/>
            </a:rPr>
            <a:t>其他不适宜情况：维生素</a:t>
          </a:r>
          <a:r>
            <a:rPr lang="en-US" altLang="zh-CN" sz="1600" dirty="0">
              <a:latin typeface="Microsoft YaHei" panose="020B0503020204020204" pitchFamily="34" charset="-122"/>
              <a:ea typeface="Microsoft YaHei" panose="020B0503020204020204" pitchFamily="34" charset="-122"/>
            </a:rPr>
            <a:t>C</a:t>
          </a:r>
          <a:endParaRPr lang="zh-CN" altLang="en-US" sz="1600" dirty="0">
            <a:latin typeface="Microsoft YaHei" panose="020B0503020204020204" pitchFamily="34" charset="-122"/>
            <a:ea typeface="Microsoft YaHei" panose="020B0503020204020204" pitchFamily="34" charset="-122"/>
          </a:endParaRPr>
        </a:p>
      </dgm:t>
    </dgm:pt>
    <dgm:pt modelId="{46E82E4F-372B-B447-8913-94FBF891B356}" type="parTrans" cxnId="{6EDB19CA-9218-9645-BE33-A09091B23500}">
      <dgm:prSet/>
      <dgm:spPr/>
      <dgm:t>
        <a:bodyPr/>
        <a:lstStyle/>
        <a:p>
          <a:endParaRPr lang="zh-CN" altLang="en-US"/>
        </a:p>
      </dgm:t>
    </dgm:pt>
    <dgm:pt modelId="{83D33A8B-9DA4-8C47-AAD1-D6F9C18005CD}" type="sibTrans" cxnId="{6EDB19CA-9218-9645-BE33-A09091B23500}">
      <dgm:prSet/>
      <dgm:spPr/>
      <dgm:t>
        <a:bodyPr/>
        <a:lstStyle/>
        <a:p>
          <a:endParaRPr lang="zh-CN" altLang="en-US"/>
        </a:p>
      </dgm:t>
    </dgm:pt>
    <dgm:pt modelId="{CD01A405-0C0F-4D4E-8B0A-11DFD20A9675}" type="pres">
      <dgm:prSet presAssocID="{0A408A5F-0CB6-F048-87AA-9B623CEED306}" presName="Name0" presStyleCnt="0">
        <dgm:presLayoutVars>
          <dgm:chMax val="7"/>
          <dgm:chPref val="7"/>
          <dgm:dir/>
        </dgm:presLayoutVars>
      </dgm:prSet>
      <dgm:spPr/>
    </dgm:pt>
    <dgm:pt modelId="{D1E9E757-C37E-5542-83A8-BB6750935C2D}" type="pres">
      <dgm:prSet presAssocID="{0A408A5F-0CB6-F048-87AA-9B623CEED306}" presName="Name1" presStyleCnt="0"/>
      <dgm:spPr/>
    </dgm:pt>
    <dgm:pt modelId="{ED1D679A-811D-0849-9927-0B3D7D7C828B}" type="pres">
      <dgm:prSet presAssocID="{0A408A5F-0CB6-F048-87AA-9B623CEED306}" presName="cycle" presStyleCnt="0"/>
      <dgm:spPr/>
    </dgm:pt>
    <dgm:pt modelId="{B9DB81C8-B4DA-CA41-83A6-8FD5BEC90EC5}" type="pres">
      <dgm:prSet presAssocID="{0A408A5F-0CB6-F048-87AA-9B623CEED306}" presName="srcNode" presStyleLbl="node1" presStyleIdx="0" presStyleCnt="6"/>
      <dgm:spPr/>
    </dgm:pt>
    <dgm:pt modelId="{81F964C8-CBFA-CA44-91F8-393FB87327AB}" type="pres">
      <dgm:prSet presAssocID="{0A408A5F-0CB6-F048-87AA-9B623CEED306}" presName="conn" presStyleLbl="parChTrans1D2" presStyleIdx="0" presStyleCnt="1"/>
      <dgm:spPr/>
    </dgm:pt>
    <dgm:pt modelId="{3426F0AB-3F59-7244-9268-76317C6E2322}" type="pres">
      <dgm:prSet presAssocID="{0A408A5F-0CB6-F048-87AA-9B623CEED306}" presName="extraNode" presStyleLbl="node1" presStyleIdx="0" presStyleCnt="6"/>
      <dgm:spPr/>
    </dgm:pt>
    <dgm:pt modelId="{BC025EE1-2AB8-DD48-B7F8-2F12DB37E3DC}" type="pres">
      <dgm:prSet presAssocID="{0A408A5F-0CB6-F048-87AA-9B623CEED306}" presName="dstNode" presStyleLbl="node1" presStyleIdx="0" presStyleCnt="6"/>
      <dgm:spPr/>
    </dgm:pt>
    <dgm:pt modelId="{D035C684-BF9A-EF45-A1BE-A3587B6705C3}" type="pres">
      <dgm:prSet presAssocID="{16101EFD-F14B-154D-98E2-6F5D9979F1D8}" presName="text_1" presStyleLbl="node1" presStyleIdx="0" presStyleCnt="6">
        <dgm:presLayoutVars>
          <dgm:bulletEnabled val="1"/>
        </dgm:presLayoutVars>
      </dgm:prSet>
      <dgm:spPr/>
    </dgm:pt>
    <dgm:pt modelId="{B9389A36-B647-7947-99CF-7230EB63322D}" type="pres">
      <dgm:prSet presAssocID="{16101EFD-F14B-154D-98E2-6F5D9979F1D8}" presName="accent_1" presStyleCnt="0"/>
      <dgm:spPr/>
    </dgm:pt>
    <dgm:pt modelId="{F5473B97-9022-3D4E-8CD3-830701EC847C}" type="pres">
      <dgm:prSet presAssocID="{16101EFD-F14B-154D-98E2-6F5D9979F1D8}" presName="accentRepeatNode" presStyleLbl="solidFgAcc1" presStyleIdx="0" presStyleCnt="6"/>
      <dgm:spPr/>
    </dgm:pt>
    <dgm:pt modelId="{C3F78F94-592F-B84E-AD97-0B9EA88C0293}" type="pres">
      <dgm:prSet presAssocID="{525D3A65-25A1-CE43-9B03-BC21FF85CE0B}" presName="text_2" presStyleLbl="node1" presStyleIdx="1" presStyleCnt="6">
        <dgm:presLayoutVars>
          <dgm:bulletEnabled val="1"/>
        </dgm:presLayoutVars>
      </dgm:prSet>
      <dgm:spPr/>
    </dgm:pt>
    <dgm:pt modelId="{1F84F8B5-AE1B-F641-83A9-3ED47315E92E}" type="pres">
      <dgm:prSet presAssocID="{525D3A65-25A1-CE43-9B03-BC21FF85CE0B}" presName="accent_2" presStyleCnt="0"/>
      <dgm:spPr/>
    </dgm:pt>
    <dgm:pt modelId="{90392BB4-79C5-9845-BBA3-A19F8A747926}" type="pres">
      <dgm:prSet presAssocID="{525D3A65-25A1-CE43-9B03-BC21FF85CE0B}" presName="accentRepeatNode" presStyleLbl="solidFgAcc1" presStyleIdx="1" presStyleCnt="6"/>
      <dgm:spPr/>
    </dgm:pt>
    <dgm:pt modelId="{1BB0FEAB-1C16-584A-A5A9-1AD4C20F83F4}" type="pres">
      <dgm:prSet presAssocID="{3BD9A594-531B-B94E-AC9F-890B0F009236}" presName="text_3" presStyleLbl="node1" presStyleIdx="2" presStyleCnt="6">
        <dgm:presLayoutVars>
          <dgm:bulletEnabled val="1"/>
        </dgm:presLayoutVars>
      </dgm:prSet>
      <dgm:spPr/>
    </dgm:pt>
    <dgm:pt modelId="{5EE66B32-90A5-A242-B80C-67964D457CF6}" type="pres">
      <dgm:prSet presAssocID="{3BD9A594-531B-B94E-AC9F-890B0F009236}" presName="accent_3" presStyleCnt="0"/>
      <dgm:spPr/>
    </dgm:pt>
    <dgm:pt modelId="{0F158BE0-32CF-844C-BDC0-7F88BD169E4F}" type="pres">
      <dgm:prSet presAssocID="{3BD9A594-531B-B94E-AC9F-890B0F009236}" presName="accentRepeatNode" presStyleLbl="solidFgAcc1" presStyleIdx="2" presStyleCnt="6"/>
      <dgm:spPr/>
    </dgm:pt>
    <dgm:pt modelId="{C03CEAE1-7766-9246-BDD8-A430A5ADE8F1}" type="pres">
      <dgm:prSet presAssocID="{0281CF4D-629E-8145-AD28-DEE52FDA632B}" presName="text_4" presStyleLbl="node1" presStyleIdx="3" presStyleCnt="6" custScaleY="121499">
        <dgm:presLayoutVars>
          <dgm:bulletEnabled val="1"/>
        </dgm:presLayoutVars>
      </dgm:prSet>
      <dgm:spPr/>
    </dgm:pt>
    <dgm:pt modelId="{1AB933AE-11CA-2F46-A406-735802361E1A}" type="pres">
      <dgm:prSet presAssocID="{0281CF4D-629E-8145-AD28-DEE52FDA632B}" presName="accent_4" presStyleCnt="0"/>
      <dgm:spPr/>
    </dgm:pt>
    <dgm:pt modelId="{CD714654-11EB-884A-AB9E-951C52EAF24C}" type="pres">
      <dgm:prSet presAssocID="{0281CF4D-629E-8145-AD28-DEE52FDA632B}" presName="accentRepeatNode" presStyleLbl="solidFgAcc1" presStyleIdx="3" presStyleCnt="6"/>
      <dgm:spPr/>
    </dgm:pt>
    <dgm:pt modelId="{47F0E4D6-A71C-3746-94D1-5BA8892AE65A}" type="pres">
      <dgm:prSet presAssocID="{5AEA1813-CCCA-B642-A874-BD56F6AC76C3}" presName="text_5" presStyleLbl="node1" presStyleIdx="4" presStyleCnt="6">
        <dgm:presLayoutVars>
          <dgm:bulletEnabled val="1"/>
        </dgm:presLayoutVars>
      </dgm:prSet>
      <dgm:spPr/>
    </dgm:pt>
    <dgm:pt modelId="{9DF2C83D-A06E-8542-B82A-B335421A9BEB}" type="pres">
      <dgm:prSet presAssocID="{5AEA1813-CCCA-B642-A874-BD56F6AC76C3}" presName="accent_5" presStyleCnt="0"/>
      <dgm:spPr/>
    </dgm:pt>
    <dgm:pt modelId="{4EC78503-6D55-4444-A0DD-DB7AB8AED7A1}" type="pres">
      <dgm:prSet presAssocID="{5AEA1813-CCCA-B642-A874-BD56F6AC76C3}" presName="accentRepeatNode" presStyleLbl="solidFgAcc1" presStyleIdx="4" presStyleCnt="6"/>
      <dgm:spPr/>
    </dgm:pt>
    <dgm:pt modelId="{E67F2EA2-2EF5-4943-9076-C4C419F0D06A}" type="pres">
      <dgm:prSet presAssocID="{6FB82868-C888-224A-83C5-C298901CA0B1}" presName="text_6" presStyleLbl="node1" presStyleIdx="5" presStyleCnt="6">
        <dgm:presLayoutVars>
          <dgm:bulletEnabled val="1"/>
        </dgm:presLayoutVars>
      </dgm:prSet>
      <dgm:spPr/>
    </dgm:pt>
    <dgm:pt modelId="{ED18B7F1-CE9F-D94F-A3B6-642310121F19}" type="pres">
      <dgm:prSet presAssocID="{6FB82868-C888-224A-83C5-C298901CA0B1}" presName="accent_6" presStyleCnt="0"/>
      <dgm:spPr/>
    </dgm:pt>
    <dgm:pt modelId="{9EC25629-1C1B-8D49-9666-F939D156CD1A}" type="pres">
      <dgm:prSet presAssocID="{6FB82868-C888-224A-83C5-C298901CA0B1}" presName="accentRepeatNode" presStyleLbl="solidFgAcc1" presStyleIdx="5" presStyleCnt="6"/>
      <dgm:spPr/>
    </dgm:pt>
  </dgm:ptLst>
  <dgm:cxnLst>
    <dgm:cxn modelId="{BB412508-951B-9F46-84E5-6E9B7C799A8F}" type="presOf" srcId="{5AEA1813-CCCA-B642-A874-BD56F6AC76C3}" destId="{47F0E4D6-A71C-3746-94D1-5BA8892AE65A}" srcOrd="0" destOrd="0" presId="urn:microsoft.com/office/officeart/2008/layout/VerticalCurvedList"/>
    <dgm:cxn modelId="{7C30A020-E82B-CA45-A8FD-111538802063}" srcId="{0A408A5F-0CB6-F048-87AA-9B623CEED306}" destId="{525D3A65-25A1-CE43-9B03-BC21FF85CE0B}" srcOrd="1" destOrd="0" parTransId="{5E0AB694-4338-4245-9F89-F5CFEE591A88}" sibTransId="{355A6DD9-57EC-EF43-A5E7-D295E4F3B94F}"/>
    <dgm:cxn modelId="{E4BA3D25-A0BE-A84E-8430-D88F2FE34ED3}" type="presOf" srcId="{6FB82868-C888-224A-83C5-C298901CA0B1}" destId="{E67F2EA2-2EF5-4943-9076-C4C419F0D06A}" srcOrd="0" destOrd="0" presId="urn:microsoft.com/office/officeart/2008/layout/VerticalCurvedList"/>
    <dgm:cxn modelId="{F1BFCF5C-6E34-8647-ACA1-775A6C5AD9FB}" type="presOf" srcId="{525D3A65-25A1-CE43-9B03-BC21FF85CE0B}" destId="{C3F78F94-592F-B84E-AD97-0B9EA88C0293}" srcOrd="0" destOrd="0" presId="urn:microsoft.com/office/officeart/2008/layout/VerticalCurvedList"/>
    <dgm:cxn modelId="{E9613664-B2EB-CB46-B011-9644B1CA0728}" type="presOf" srcId="{0A408A5F-0CB6-F048-87AA-9B623CEED306}" destId="{CD01A405-0C0F-4D4E-8B0A-11DFD20A9675}" srcOrd="0" destOrd="0" presId="urn:microsoft.com/office/officeart/2008/layout/VerticalCurvedList"/>
    <dgm:cxn modelId="{08149A4C-15B3-DA4E-B9FB-F77602C85040}" srcId="{0A408A5F-0CB6-F048-87AA-9B623CEED306}" destId="{16101EFD-F14B-154D-98E2-6F5D9979F1D8}" srcOrd="0" destOrd="0" parTransId="{FCF7E060-37DA-2648-A32B-A67AB234F9CD}" sibTransId="{95E39289-10A8-8744-9280-FF216BE63F90}"/>
    <dgm:cxn modelId="{E1788671-F047-7D42-BCB1-47B8FF349D37}" srcId="{0A408A5F-0CB6-F048-87AA-9B623CEED306}" destId="{3BD9A594-531B-B94E-AC9F-890B0F009236}" srcOrd="2" destOrd="0" parTransId="{21B800C0-CFC3-8E49-A01B-FAE0BD96148B}" sibTransId="{3FD2A228-D967-5A48-8EA8-1F9F8FCE9ACC}"/>
    <dgm:cxn modelId="{7263A571-9C72-264D-B23A-E20ABE6DFA8C}" type="presOf" srcId="{95E39289-10A8-8744-9280-FF216BE63F90}" destId="{81F964C8-CBFA-CA44-91F8-393FB87327AB}" srcOrd="0" destOrd="0" presId="urn:microsoft.com/office/officeart/2008/layout/VerticalCurvedList"/>
    <dgm:cxn modelId="{F2CD2287-48F0-1240-8262-09EF90289C12}" type="presOf" srcId="{16101EFD-F14B-154D-98E2-6F5D9979F1D8}" destId="{D035C684-BF9A-EF45-A1BE-A3587B6705C3}" srcOrd="0" destOrd="0" presId="urn:microsoft.com/office/officeart/2008/layout/VerticalCurvedList"/>
    <dgm:cxn modelId="{811F85A4-F87F-F448-B78D-64EDC7DB4326}" srcId="{0A408A5F-0CB6-F048-87AA-9B623CEED306}" destId="{6FB82868-C888-224A-83C5-C298901CA0B1}" srcOrd="5" destOrd="0" parTransId="{912501D6-8AAB-A843-8CBA-F00C2CA02301}" sibTransId="{E28F7C63-1BDB-6D4D-A65E-EC9C7D82611A}"/>
    <dgm:cxn modelId="{6EDB19CA-9218-9645-BE33-A09091B23500}" srcId="{0A408A5F-0CB6-F048-87AA-9B623CEED306}" destId="{5AEA1813-CCCA-B642-A874-BD56F6AC76C3}" srcOrd="4" destOrd="0" parTransId="{46E82E4F-372B-B447-8913-94FBF891B356}" sibTransId="{83D33A8B-9DA4-8C47-AAD1-D6F9C18005CD}"/>
    <dgm:cxn modelId="{A52D53E3-B1C4-7943-9802-6EB01E01B1CF}" type="presOf" srcId="{0281CF4D-629E-8145-AD28-DEE52FDA632B}" destId="{C03CEAE1-7766-9246-BDD8-A430A5ADE8F1}" srcOrd="0" destOrd="0" presId="urn:microsoft.com/office/officeart/2008/layout/VerticalCurvedList"/>
    <dgm:cxn modelId="{349629EB-A00E-A24D-A98B-3EB59B1FAC9D}" type="presOf" srcId="{3BD9A594-531B-B94E-AC9F-890B0F009236}" destId="{1BB0FEAB-1C16-584A-A5A9-1AD4C20F83F4}" srcOrd="0" destOrd="0" presId="urn:microsoft.com/office/officeart/2008/layout/VerticalCurvedList"/>
    <dgm:cxn modelId="{ED0415EF-D93B-A94A-85DB-4307A9EF999A}" srcId="{0A408A5F-0CB6-F048-87AA-9B623CEED306}" destId="{0281CF4D-629E-8145-AD28-DEE52FDA632B}" srcOrd="3" destOrd="0" parTransId="{76EEED56-634E-0647-8837-2686F34A6D9A}" sibTransId="{820018C6-A14C-F047-AC42-A8A4FA78AA02}"/>
    <dgm:cxn modelId="{B8F4E06D-5DAF-C94B-89DE-640CA7EBC53A}" type="presParOf" srcId="{CD01A405-0C0F-4D4E-8B0A-11DFD20A9675}" destId="{D1E9E757-C37E-5542-83A8-BB6750935C2D}" srcOrd="0" destOrd="0" presId="urn:microsoft.com/office/officeart/2008/layout/VerticalCurvedList"/>
    <dgm:cxn modelId="{E6AEEAF0-FAF4-9B43-B410-CB543A991437}" type="presParOf" srcId="{D1E9E757-C37E-5542-83A8-BB6750935C2D}" destId="{ED1D679A-811D-0849-9927-0B3D7D7C828B}" srcOrd="0" destOrd="0" presId="urn:microsoft.com/office/officeart/2008/layout/VerticalCurvedList"/>
    <dgm:cxn modelId="{301D1E74-22DE-D344-B790-C9543E94F745}" type="presParOf" srcId="{ED1D679A-811D-0849-9927-0B3D7D7C828B}" destId="{B9DB81C8-B4DA-CA41-83A6-8FD5BEC90EC5}" srcOrd="0" destOrd="0" presId="urn:microsoft.com/office/officeart/2008/layout/VerticalCurvedList"/>
    <dgm:cxn modelId="{67F7EF4E-41AC-8C48-9772-0C645A5EAF26}" type="presParOf" srcId="{ED1D679A-811D-0849-9927-0B3D7D7C828B}" destId="{81F964C8-CBFA-CA44-91F8-393FB87327AB}" srcOrd="1" destOrd="0" presId="urn:microsoft.com/office/officeart/2008/layout/VerticalCurvedList"/>
    <dgm:cxn modelId="{60268B28-8299-7B4E-BE16-D20F22DFA465}" type="presParOf" srcId="{ED1D679A-811D-0849-9927-0B3D7D7C828B}" destId="{3426F0AB-3F59-7244-9268-76317C6E2322}" srcOrd="2" destOrd="0" presId="urn:microsoft.com/office/officeart/2008/layout/VerticalCurvedList"/>
    <dgm:cxn modelId="{820DB780-084F-3147-A856-C30AD248D827}" type="presParOf" srcId="{ED1D679A-811D-0849-9927-0B3D7D7C828B}" destId="{BC025EE1-2AB8-DD48-B7F8-2F12DB37E3DC}" srcOrd="3" destOrd="0" presId="urn:microsoft.com/office/officeart/2008/layout/VerticalCurvedList"/>
    <dgm:cxn modelId="{99F34A07-60E2-4D4D-9A4C-EE5629B84CE4}" type="presParOf" srcId="{D1E9E757-C37E-5542-83A8-BB6750935C2D}" destId="{D035C684-BF9A-EF45-A1BE-A3587B6705C3}" srcOrd="1" destOrd="0" presId="urn:microsoft.com/office/officeart/2008/layout/VerticalCurvedList"/>
    <dgm:cxn modelId="{E0136266-3AFA-0F42-9C98-16EC9D799BB2}" type="presParOf" srcId="{D1E9E757-C37E-5542-83A8-BB6750935C2D}" destId="{B9389A36-B647-7947-99CF-7230EB63322D}" srcOrd="2" destOrd="0" presId="urn:microsoft.com/office/officeart/2008/layout/VerticalCurvedList"/>
    <dgm:cxn modelId="{46008E4C-D994-5640-8AAA-296A1262E529}" type="presParOf" srcId="{B9389A36-B647-7947-99CF-7230EB63322D}" destId="{F5473B97-9022-3D4E-8CD3-830701EC847C}" srcOrd="0" destOrd="0" presId="urn:microsoft.com/office/officeart/2008/layout/VerticalCurvedList"/>
    <dgm:cxn modelId="{80FAC7F9-7005-D645-B765-33AB393FF96D}" type="presParOf" srcId="{D1E9E757-C37E-5542-83A8-BB6750935C2D}" destId="{C3F78F94-592F-B84E-AD97-0B9EA88C0293}" srcOrd="3" destOrd="0" presId="urn:microsoft.com/office/officeart/2008/layout/VerticalCurvedList"/>
    <dgm:cxn modelId="{3AD04855-014E-8C49-BD4D-EE8BFBF0A123}" type="presParOf" srcId="{D1E9E757-C37E-5542-83A8-BB6750935C2D}" destId="{1F84F8B5-AE1B-F641-83A9-3ED47315E92E}" srcOrd="4" destOrd="0" presId="urn:microsoft.com/office/officeart/2008/layout/VerticalCurvedList"/>
    <dgm:cxn modelId="{78006581-18A5-604C-BE5E-B90A44997F1F}" type="presParOf" srcId="{1F84F8B5-AE1B-F641-83A9-3ED47315E92E}" destId="{90392BB4-79C5-9845-BBA3-A19F8A747926}" srcOrd="0" destOrd="0" presId="urn:microsoft.com/office/officeart/2008/layout/VerticalCurvedList"/>
    <dgm:cxn modelId="{9F991FCB-867A-E344-994B-0BAF2A779D46}" type="presParOf" srcId="{D1E9E757-C37E-5542-83A8-BB6750935C2D}" destId="{1BB0FEAB-1C16-584A-A5A9-1AD4C20F83F4}" srcOrd="5" destOrd="0" presId="urn:microsoft.com/office/officeart/2008/layout/VerticalCurvedList"/>
    <dgm:cxn modelId="{DAC98446-EF96-0647-BCCF-CC9B94745AF1}" type="presParOf" srcId="{D1E9E757-C37E-5542-83A8-BB6750935C2D}" destId="{5EE66B32-90A5-A242-B80C-67964D457CF6}" srcOrd="6" destOrd="0" presId="urn:microsoft.com/office/officeart/2008/layout/VerticalCurvedList"/>
    <dgm:cxn modelId="{864A6A4C-BF7A-F44B-AC7D-D80D33A2C898}" type="presParOf" srcId="{5EE66B32-90A5-A242-B80C-67964D457CF6}" destId="{0F158BE0-32CF-844C-BDC0-7F88BD169E4F}" srcOrd="0" destOrd="0" presId="urn:microsoft.com/office/officeart/2008/layout/VerticalCurvedList"/>
    <dgm:cxn modelId="{317E9D2A-AD76-F545-B2E9-709EC94F7433}" type="presParOf" srcId="{D1E9E757-C37E-5542-83A8-BB6750935C2D}" destId="{C03CEAE1-7766-9246-BDD8-A430A5ADE8F1}" srcOrd="7" destOrd="0" presId="urn:microsoft.com/office/officeart/2008/layout/VerticalCurvedList"/>
    <dgm:cxn modelId="{E7985DFB-13B7-E24A-89A5-92C1CBF63816}" type="presParOf" srcId="{D1E9E757-C37E-5542-83A8-BB6750935C2D}" destId="{1AB933AE-11CA-2F46-A406-735802361E1A}" srcOrd="8" destOrd="0" presId="urn:microsoft.com/office/officeart/2008/layout/VerticalCurvedList"/>
    <dgm:cxn modelId="{34C51A12-9713-5343-9F94-95BDAE8BECCA}" type="presParOf" srcId="{1AB933AE-11CA-2F46-A406-735802361E1A}" destId="{CD714654-11EB-884A-AB9E-951C52EAF24C}" srcOrd="0" destOrd="0" presId="urn:microsoft.com/office/officeart/2008/layout/VerticalCurvedList"/>
    <dgm:cxn modelId="{A5DC8B30-D4F8-3442-A885-A6CAFAA9C1C2}" type="presParOf" srcId="{D1E9E757-C37E-5542-83A8-BB6750935C2D}" destId="{47F0E4D6-A71C-3746-94D1-5BA8892AE65A}" srcOrd="9" destOrd="0" presId="urn:microsoft.com/office/officeart/2008/layout/VerticalCurvedList"/>
    <dgm:cxn modelId="{F870E64C-564B-0E45-9AC9-8717AB711AFC}" type="presParOf" srcId="{D1E9E757-C37E-5542-83A8-BB6750935C2D}" destId="{9DF2C83D-A06E-8542-B82A-B335421A9BEB}" srcOrd="10" destOrd="0" presId="urn:microsoft.com/office/officeart/2008/layout/VerticalCurvedList"/>
    <dgm:cxn modelId="{7CF361A5-1E99-EA4F-9AA0-3BB7A2DEF283}" type="presParOf" srcId="{9DF2C83D-A06E-8542-B82A-B335421A9BEB}" destId="{4EC78503-6D55-4444-A0DD-DB7AB8AED7A1}" srcOrd="0" destOrd="0" presId="urn:microsoft.com/office/officeart/2008/layout/VerticalCurvedList"/>
    <dgm:cxn modelId="{B5A84473-6AB5-7747-849D-EB394E7927E3}" type="presParOf" srcId="{D1E9E757-C37E-5542-83A8-BB6750935C2D}" destId="{E67F2EA2-2EF5-4943-9076-C4C419F0D06A}" srcOrd="11" destOrd="0" presId="urn:microsoft.com/office/officeart/2008/layout/VerticalCurvedList"/>
    <dgm:cxn modelId="{FFCE359E-9412-DB47-90C0-BDB15BA5ECC1}" type="presParOf" srcId="{D1E9E757-C37E-5542-83A8-BB6750935C2D}" destId="{ED18B7F1-CE9F-D94F-A3B6-642310121F19}" srcOrd="12" destOrd="0" presId="urn:microsoft.com/office/officeart/2008/layout/VerticalCurvedList"/>
    <dgm:cxn modelId="{52C0B099-1688-AE45-8B28-64F7063B13A5}" type="presParOf" srcId="{ED18B7F1-CE9F-D94F-A3B6-642310121F19}" destId="{9EC25629-1C1B-8D49-9666-F939D156CD1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408A5F-0CB6-F048-87AA-9B623CEED306}"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zh-CN" altLang="en-US"/>
        </a:p>
      </dgm:t>
    </dgm:pt>
    <dgm:pt modelId="{B397C66A-711D-274B-9A60-DAF823AB3DA5}">
      <dgm:prSet phldrT="[文本]" custT="1"/>
      <dgm:spPr/>
      <dgm:t>
        <a:bodyPr/>
        <a:lstStyle/>
        <a:p>
          <a:r>
            <a:rPr lang="zh-CN" altLang="en-US" sz="1600" dirty="0">
              <a:latin typeface="Microsoft YaHei" panose="020B0503020204020204" pitchFamily="34" charset="-122"/>
              <a:ea typeface="Microsoft YaHei" panose="020B0503020204020204" pitchFamily="34" charset="-122"/>
            </a:rPr>
            <a:t>适应证：适用于慢性肾脏病（</a:t>
          </a:r>
          <a:r>
            <a:rPr lang="en-US" altLang="zh-CN" sz="1600" dirty="0">
              <a:latin typeface="Microsoft YaHei" panose="020B0503020204020204" pitchFamily="34" charset="-122"/>
              <a:ea typeface="Microsoft YaHei" panose="020B0503020204020204" pitchFamily="34" charset="-122"/>
            </a:rPr>
            <a:t>CKD</a:t>
          </a:r>
          <a:r>
            <a:rPr lang="zh-CN" altLang="en-US" sz="1600" dirty="0">
              <a:latin typeface="Microsoft YaHei" panose="020B0503020204020204" pitchFamily="34" charset="-122"/>
              <a:ea typeface="Microsoft YaHei" panose="020B0503020204020204" pitchFamily="34" charset="-122"/>
            </a:rPr>
            <a:t>）引起的贫血，包括透析及非透析患者；</a:t>
          </a:r>
        </a:p>
      </dgm:t>
    </dgm:pt>
    <dgm:pt modelId="{570708AE-7A56-4442-9F38-D36C983FBBB6}" type="par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48CFDC88-7352-3D47-9DB5-E055A3462377}" type="sib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DDB63493-93CE-AC41-AA84-8EF155D1085D}">
      <dgm:prSet phldrT="[文本]" custT="1"/>
      <dgm:spPr/>
      <dgm:t>
        <a:bodyPr/>
        <a:lstStyle/>
        <a:p>
          <a:r>
            <a:rPr lang="zh-CN" altLang="en-US" sz="1600" dirty="0">
              <a:latin typeface="Microsoft YaHei" panose="020B0503020204020204" pitchFamily="34" charset="-122"/>
              <a:ea typeface="Microsoft YaHei" panose="020B0503020204020204" pitchFamily="34" charset="-122"/>
            </a:rPr>
            <a:t>用法用量：口服给药，每周</a:t>
          </a:r>
          <a:r>
            <a:rPr lang="zh-CN" altLang="en-US" sz="1600" dirty="0">
              <a:solidFill>
                <a:srgbClr val="FFC000"/>
              </a:solidFill>
              <a:latin typeface="Microsoft YaHei" panose="020B0503020204020204" pitchFamily="34" charset="-122"/>
              <a:ea typeface="Microsoft YaHei" panose="020B0503020204020204" pitchFamily="34" charset="-122"/>
            </a:rPr>
            <a:t>三次</a:t>
          </a:r>
          <a:r>
            <a:rPr lang="zh-CN" altLang="en-US" sz="1600" dirty="0">
              <a:latin typeface="Microsoft YaHei" panose="020B0503020204020204" pitchFamily="34" charset="-122"/>
              <a:ea typeface="Microsoft YaHei" panose="020B0503020204020204" pitchFamily="34" charset="-122"/>
            </a:rPr>
            <a:t>，可空腹或与食物同服；透析前后均可服用；如漏服无需补服；</a:t>
          </a:r>
        </a:p>
      </dgm:t>
    </dgm:pt>
    <dgm:pt modelId="{4D745045-773D-8341-BB1A-948588A91FA9}" type="par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CC450D64-98F0-A948-A703-F9AEACD36DD7}" type="sib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ED412377-6AE8-7C42-AE0D-87754066ADC3}">
      <dgm:prSet phldrT="[文本]" custT="1"/>
      <dgm:spPr/>
      <dgm:t>
        <a:bodyPr/>
        <a:lstStyle/>
        <a:p>
          <a:r>
            <a:rPr lang="zh-CN" altLang="en-US" sz="1600" dirty="0">
              <a:latin typeface="Microsoft YaHei" panose="020B0503020204020204" pitchFamily="34" charset="-122"/>
              <a:ea typeface="Microsoft YaHei" panose="020B0503020204020204" pitchFamily="34" charset="-122"/>
            </a:rPr>
            <a:t>药物遴选：妊娠和哺乳期女性；</a:t>
          </a:r>
          <a:r>
            <a:rPr lang="en-US" altLang="zh-CN" sz="1600" dirty="0">
              <a:latin typeface="Microsoft YaHei" panose="020B0503020204020204" pitchFamily="34" charset="-122"/>
              <a:ea typeface="Microsoft YaHei" panose="020B0503020204020204" pitchFamily="34" charset="-122"/>
            </a:rPr>
            <a:t>18</a:t>
          </a:r>
          <a:r>
            <a:rPr lang="zh-CN" altLang="en-US" sz="1600" dirty="0">
              <a:latin typeface="Microsoft YaHei" panose="020B0503020204020204" pitchFamily="34" charset="-122"/>
              <a:ea typeface="Microsoft YaHei" panose="020B0503020204020204" pitchFamily="34" charset="-122"/>
            </a:rPr>
            <a:t>岁以下安全性未建立；轻中度肝功能损伤患者无需调整起始剂量；运动员慎用；</a:t>
          </a:r>
        </a:p>
      </dgm:t>
    </dgm:pt>
    <dgm:pt modelId="{8B309C79-E1C0-084D-91EE-C00D8960BD65}" type="parTrans" cxnId="{AB969BE3-CAFF-5944-B85B-7378B0DED887}">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AA008918-BF44-854F-BBAA-B0B8E9733969}" type="sibTrans" cxnId="{AB969BE3-CAFF-5944-B85B-7378B0DED887}">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0281CF4D-629E-8145-AD28-DEE52FDA632B}">
      <dgm:prSet phldrT="[文本]" custT="1"/>
      <dgm:spPr/>
      <dgm:t>
        <a:bodyPr/>
        <a:lstStyle/>
        <a:p>
          <a:r>
            <a:rPr lang="zh-CN" altLang="en-US" sz="1600" dirty="0">
              <a:latin typeface="Microsoft YaHei" panose="020B0503020204020204" pitchFamily="34" charset="-122"/>
              <a:ea typeface="Microsoft YaHei" panose="020B0503020204020204" pitchFamily="34" charset="-122"/>
            </a:rPr>
            <a:t>不良相互作用：</a:t>
          </a:r>
          <a:r>
            <a:rPr lang="en-US" altLang="zh-CN" sz="1600" dirty="0">
              <a:latin typeface="Microsoft YaHei" panose="020B0503020204020204" pitchFamily="34" charset="-122"/>
              <a:ea typeface="Microsoft YaHei" panose="020B0503020204020204" pitchFamily="34" charset="-122"/>
            </a:rPr>
            <a:t>1</a:t>
          </a:r>
          <a:r>
            <a:rPr lang="zh-CN" altLang="en-US" sz="1600" dirty="0">
              <a:latin typeface="Microsoft YaHei" panose="020B0503020204020204" pitchFamily="34" charset="-122"/>
              <a:ea typeface="Microsoft YaHei" panose="020B0503020204020204" pitchFamily="34" charset="-122"/>
            </a:rPr>
            <a:t>）司维拉姆或醋酸钙、磷结合剂、口服铁、含镁</a:t>
          </a:r>
          <a:r>
            <a:rPr lang="en-US" altLang="zh-CN" sz="1600" dirty="0">
              <a:latin typeface="Microsoft YaHei" panose="020B0503020204020204" pitchFamily="34" charset="-122"/>
              <a:ea typeface="Microsoft YaHei" panose="020B0503020204020204" pitchFamily="34" charset="-122"/>
            </a:rPr>
            <a:t>/</a:t>
          </a:r>
          <a:r>
            <a:rPr lang="zh-CN" altLang="en-US" sz="1600" dirty="0">
              <a:latin typeface="Microsoft YaHei" panose="020B0503020204020204" pitchFamily="34" charset="-122"/>
              <a:ea typeface="Microsoft YaHei" panose="020B0503020204020204" pitchFamily="34" charset="-122"/>
            </a:rPr>
            <a:t>铝抗酸剂或其他含多价阳离子药物和矿物质补充剂使用前后至少间隔</a:t>
          </a:r>
          <a:r>
            <a:rPr lang="en-US" altLang="zh-CN" sz="1600" dirty="0">
              <a:latin typeface="Microsoft YaHei" panose="020B0503020204020204" pitchFamily="34" charset="-122"/>
              <a:ea typeface="Microsoft YaHei" panose="020B0503020204020204" pitchFamily="34" charset="-122"/>
            </a:rPr>
            <a:t>1</a:t>
          </a:r>
          <a:r>
            <a:rPr lang="zh-CN" altLang="en-US" sz="1600" dirty="0">
              <a:latin typeface="Microsoft YaHei" panose="020B0503020204020204" pitchFamily="34" charset="-122"/>
              <a:ea typeface="Microsoft YaHei" panose="020B0503020204020204" pitchFamily="34" charset="-122"/>
            </a:rPr>
            <a:t>小时（碳酸镧无影响）；</a:t>
          </a:r>
          <a:r>
            <a:rPr lang="en-US" altLang="zh-CN" sz="1600" dirty="0">
              <a:latin typeface="Microsoft YaHei" panose="020B0503020204020204" pitchFamily="34" charset="-122"/>
              <a:ea typeface="Microsoft YaHei" panose="020B0503020204020204" pitchFamily="34" charset="-122"/>
            </a:rPr>
            <a:t>2</a:t>
          </a:r>
          <a:r>
            <a:rPr lang="zh-CN" altLang="en-US" sz="1600" dirty="0">
              <a:latin typeface="Microsoft YaHei" panose="020B0503020204020204" pitchFamily="34" charset="-122"/>
              <a:ea typeface="Microsoft YaHei" panose="020B0503020204020204" pitchFamily="34" charset="-122"/>
            </a:rPr>
            <a:t>）增加他汀类药物血药浓度，建议减少他汀剂量；</a:t>
          </a:r>
        </a:p>
      </dgm:t>
    </dgm:pt>
    <dgm:pt modelId="{76EEED56-634E-0647-8837-2686F34A6D9A}" type="parTrans" cxnId="{ED0415EF-D93B-A94A-85DB-4307A9EF999A}">
      <dgm:prSet/>
      <dgm:spPr/>
      <dgm:t>
        <a:bodyPr/>
        <a:lstStyle/>
        <a:p>
          <a:endParaRPr lang="zh-CN" altLang="en-US" sz="1600"/>
        </a:p>
      </dgm:t>
    </dgm:pt>
    <dgm:pt modelId="{820018C6-A14C-F047-AC42-A8A4FA78AA02}" type="sibTrans" cxnId="{ED0415EF-D93B-A94A-85DB-4307A9EF999A}">
      <dgm:prSet/>
      <dgm:spPr/>
      <dgm:t>
        <a:bodyPr/>
        <a:lstStyle/>
        <a:p>
          <a:endParaRPr lang="zh-CN" altLang="en-US" sz="1600"/>
        </a:p>
      </dgm:t>
    </dgm:pt>
    <dgm:pt modelId="{4504182A-636E-0A4B-93C9-E841A383BA46}">
      <dgm:prSet phldrT="[文本]" custT="1"/>
      <dgm:spPr/>
      <dgm:t>
        <a:bodyPr/>
        <a:lstStyle/>
        <a:p>
          <a:r>
            <a:rPr lang="zh-CN" altLang="en-US" sz="1600" dirty="0">
              <a:latin typeface="Microsoft YaHei" panose="020B0503020204020204" pitchFamily="34" charset="-122"/>
              <a:ea typeface="Microsoft YaHei" panose="020B0503020204020204" pitchFamily="34" charset="-122"/>
            </a:rPr>
            <a:t>联合用药不适宜：不应与其他</a:t>
          </a:r>
          <a:r>
            <a:rPr lang="en-US" altLang="zh-CN" sz="1600" dirty="0">
              <a:latin typeface="Microsoft YaHei" panose="020B0503020204020204" pitchFamily="34" charset="-122"/>
              <a:ea typeface="Microsoft YaHei" panose="020B0503020204020204" pitchFamily="34" charset="-122"/>
            </a:rPr>
            <a:t>ESAs</a:t>
          </a:r>
          <a:r>
            <a:rPr lang="zh-CN" altLang="en-US" sz="1600" dirty="0">
              <a:latin typeface="Microsoft YaHei" panose="020B0503020204020204" pitchFamily="34" charset="-122"/>
              <a:ea typeface="Microsoft YaHei" panose="020B0503020204020204" pitchFamily="34" charset="-122"/>
            </a:rPr>
            <a:t>同时使用</a:t>
          </a:r>
        </a:p>
      </dgm:t>
    </dgm:pt>
    <dgm:pt modelId="{F7A27D5D-FD86-5D41-A6B1-4E6CE94EF649}" type="parTrans" cxnId="{6D3B2145-528E-CB4C-96E5-A24095693498}">
      <dgm:prSet/>
      <dgm:spPr/>
      <dgm:t>
        <a:bodyPr/>
        <a:lstStyle/>
        <a:p>
          <a:endParaRPr lang="zh-CN" altLang="en-US" sz="1600"/>
        </a:p>
      </dgm:t>
    </dgm:pt>
    <dgm:pt modelId="{EB85A9DA-0E32-2941-BBD9-281EDD08E5F2}" type="sibTrans" cxnId="{6D3B2145-528E-CB4C-96E5-A24095693498}">
      <dgm:prSet/>
      <dgm:spPr/>
      <dgm:t>
        <a:bodyPr/>
        <a:lstStyle/>
        <a:p>
          <a:endParaRPr lang="zh-CN" altLang="en-US" sz="1600"/>
        </a:p>
      </dgm:t>
    </dgm:pt>
    <dgm:pt modelId="{CD01A405-0C0F-4D4E-8B0A-11DFD20A9675}" type="pres">
      <dgm:prSet presAssocID="{0A408A5F-0CB6-F048-87AA-9B623CEED306}" presName="Name0" presStyleCnt="0">
        <dgm:presLayoutVars>
          <dgm:chMax val="7"/>
          <dgm:chPref val="7"/>
          <dgm:dir/>
        </dgm:presLayoutVars>
      </dgm:prSet>
      <dgm:spPr/>
    </dgm:pt>
    <dgm:pt modelId="{D1E9E757-C37E-5542-83A8-BB6750935C2D}" type="pres">
      <dgm:prSet presAssocID="{0A408A5F-0CB6-F048-87AA-9B623CEED306}" presName="Name1" presStyleCnt="0"/>
      <dgm:spPr/>
    </dgm:pt>
    <dgm:pt modelId="{ED1D679A-811D-0849-9927-0B3D7D7C828B}" type="pres">
      <dgm:prSet presAssocID="{0A408A5F-0CB6-F048-87AA-9B623CEED306}" presName="cycle" presStyleCnt="0"/>
      <dgm:spPr/>
    </dgm:pt>
    <dgm:pt modelId="{B9DB81C8-B4DA-CA41-83A6-8FD5BEC90EC5}" type="pres">
      <dgm:prSet presAssocID="{0A408A5F-0CB6-F048-87AA-9B623CEED306}" presName="srcNode" presStyleLbl="node1" presStyleIdx="0" presStyleCnt="5"/>
      <dgm:spPr/>
    </dgm:pt>
    <dgm:pt modelId="{81F964C8-CBFA-CA44-91F8-393FB87327AB}" type="pres">
      <dgm:prSet presAssocID="{0A408A5F-0CB6-F048-87AA-9B623CEED306}" presName="conn" presStyleLbl="parChTrans1D2" presStyleIdx="0" presStyleCnt="1"/>
      <dgm:spPr/>
    </dgm:pt>
    <dgm:pt modelId="{3426F0AB-3F59-7244-9268-76317C6E2322}" type="pres">
      <dgm:prSet presAssocID="{0A408A5F-0CB6-F048-87AA-9B623CEED306}" presName="extraNode" presStyleLbl="node1" presStyleIdx="0" presStyleCnt="5"/>
      <dgm:spPr/>
    </dgm:pt>
    <dgm:pt modelId="{BC025EE1-2AB8-DD48-B7F8-2F12DB37E3DC}" type="pres">
      <dgm:prSet presAssocID="{0A408A5F-0CB6-F048-87AA-9B623CEED306}" presName="dstNode" presStyleLbl="node1" presStyleIdx="0" presStyleCnt="5"/>
      <dgm:spPr/>
    </dgm:pt>
    <dgm:pt modelId="{CFCF81F2-B346-C44F-8A46-89D88BC90035}" type="pres">
      <dgm:prSet presAssocID="{B397C66A-711D-274B-9A60-DAF823AB3DA5}" presName="text_1" presStyleLbl="node1" presStyleIdx="0" presStyleCnt="5">
        <dgm:presLayoutVars>
          <dgm:bulletEnabled val="1"/>
        </dgm:presLayoutVars>
      </dgm:prSet>
      <dgm:spPr/>
    </dgm:pt>
    <dgm:pt modelId="{0F4F0162-FBAB-8045-99D5-9EF8AE66AA18}" type="pres">
      <dgm:prSet presAssocID="{B397C66A-711D-274B-9A60-DAF823AB3DA5}" presName="accent_1" presStyleCnt="0"/>
      <dgm:spPr/>
    </dgm:pt>
    <dgm:pt modelId="{1929137E-BD47-0346-92C3-4406E585A53C}" type="pres">
      <dgm:prSet presAssocID="{B397C66A-711D-274B-9A60-DAF823AB3DA5}" presName="accentRepeatNode" presStyleLbl="solidFgAcc1" presStyleIdx="0" presStyleCnt="5"/>
      <dgm:spPr/>
    </dgm:pt>
    <dgm:pt modelId="{67255787-8200-4647-9B77-D32637488EEA}" type="pres">
      <dgm:prSet presAssocID="{DDB63493-93CE-AC41-AA84-8EF155D1085D}" presName="text_2" presStyleLbl="node1" presStyleIdx="1" presStyleCnt="5">
        <dgm:presLayoutVars>
          <dgm:bulletEnabled val="1"/>
        </dgm:presLayoutVars>
      </dgm:prSet>
      <dgm:spPr/>
    </dgm:pt>
    <dgm:pt modelId="{370728C8-818F-C84B-AD20-C1D3F154D27E}" type="pres">
      <dgm:prSet presAssocID="{DDB63493-93CE-AC41-AA84-8EF155D1085D}" presName="accent_2" presStyleCnt="0"/>
      <dgm:spPr/>
    </dgm:pt>
    <dgm:pt modelId="{E0AB2682-7212-4C4C-97F6-52B8A94B437E}" type="pres">
      <dgm:prSet presAssocID="{DDB63493-93CE-AC41-AA84-8EF155D1085D}" presName="accentRepeatNode" presStyleLbl="solidFgAcc1" presStyleIdx="1" presStyleCnt="5"/>
      <dgm:spPr/>
    </dgm:pt>
    <dgm:pt modelId="{2FC72D75-7913-764F-8857-9770E11A18FC}" type="pres">
      <dgm:prSet presAssocID="{ED412377-6AE8-7C42-AE0D-87754066ADC3}" presName="text_3" presStyleLbl="node1" presStyleIdx="2" presStyleCnt="5">
        <dgm:presLayoutVars>
          <dgm:bulletEnabled val="1"/>
        </dgm:presLayoutVars>
      </dgm:prSet>
      <dgm:spPr/>
    </dgm:pt>
    <dgm:pt modelId="{5E321E26-1102-D14E-A219-59AEA87B902E}" type="pres">
      <dgm:prSet presAssocID="{ED412377-6AE8-7C42-AE0D-87754066ADC3}" presName="accent_3" presStyleCnt="0"/>
      <dgm:spPr/>
    </dgm:pt>
    <dgm:pt modelId="{55DC5824-EBC4-D04A-A6C4-00E2277E2CF6}" type="pres">
      <dgm:prSet presAssocID="{ED412377-6AE8-7C42-AE0D-87754066ADC3}" presName="accentRepeatNode" presStyleLbl="solidFgAcc1" presStyleIdx="2" presStyleCnt="5"/>
      <dgm:spPr/>
    </dgm:pt>
    <dgm:pt modelId="{D508ECD1-9FEF-C44A-8AE8-7FE95C0EEF10}" type="pres">
      <dgm:prSet presAssocID="{4504182A-636E-0A4B-93C9-E841A383BA46}" presName="text_4" presStyleLbl="node1" presStyleIdx="3" presStyleCnt="5">
        <dgm:presLayoutVars>
          <dgm:bulletEnabled val="1"/>
        </dgm:presLayoutVars>
      </dgm:prSet>
      <dgm:spPr/>
    </dgm:pt>
    <dgm:pt modelId="{D1990C70-F77A-BF41-AF03-BCBE56D26039}" type="pres">
      <dgm:prSet presAssocID="{4504182A-636E-0A4B-93C9-E841A383BA46}" presName="accent_4" presStyleCnt="0"/>
      <dgm:spPr/>
    </dgm:pt>
    <dgm:pt modelId="{9882A9B7-7BFF-F543-9E6A-1A322DC39539}" type="pres">
      <dgm:prSet presAssocID="{4504182A-636E-0A4B-93C9-E841A383BA46}" presName="accentRepeatNode" presStyleLbl="solidFgAcc1" presStyleIdx="3" presStyleCnt="5"/>
      <dgm:spPr/>
    </dgm:pt>
    <dgm:pt modelId="{B28C050B-0DA2-0942-B861-29414549974C}" type="pres">
      <dgm:prSet presAssocID="{0281CF4D-629E-8145-AD28-DEE52FDA632B}" presName="text_5" presStyleLbl="node1" presStyleIdx="4" presStyleCnt="5" custScaleY="162277">
        <dgm:presLayoutVars>
          <dgm:bulletEnabled val="1"/>
        </dgm:presLayoutVars>
      </dgm:prSet>
      <dgm:spPr/>
    </dgm:pt>
    <dgm:pt modelId="{BF0CBE59-D84A-FE47-B700-253F9571584F}" type="pres">
      <dgm:prSet presAssocID="{0281CF4D-629E-8145-AD28-DEE52FDA632B}" presName="accent_5" presStyleCnt="0"/>
      <dgm:spPr/>
    </dgm:pt>
    <dgm:pt modelId="{CD714654-11EB-884A-AB9E-951C52EAF24C}" type="pres">
      <dgm:prSet presAssocID="{0281CF4D-629E-8145-AD28-DEE52FDA632B}" presName="accentRepeatNode" presStyleLbl="solidFgAcc1" presStyleIdx="4" presStyleCnt="5"/>
      <dgm:spPr/>
    </dgm:pt>
  </dgm:ptLst>
  <dgm:cxnLst>
    <dgm:cxn modelId="{6F5B4D16-0E30-DE4B-9AFD-2017872530CE}" type="presOf" srcId="{0281CF4D-629E-8145-AD28-DEE52FDA632B}" destId="{B28C050B-0DA2-0942-B861-29414549974C}" srcOrd="0" destOrd="0" presId="urn:microsoft.com/office/officeart/2008/layout/VerticalCurvedList"/>
    <dgm:cxn modelId="{DD49A12C-6292-264D-84FF-CF20AA1D527C}" srcId="{0A408A5F-0CB6-F048-87AA-9B623CEED306}" destId="{DDB63493-93CE-AC41-AA84-8EF155D1085D}" srcOrd="1" destOrd="0" parTransId="{4D745045-773D-8341-BB1A-948588A91FA9}" sibTransId="{CC450D64-98F0-A948-A703-F9AEACD36DD7}"/>
    <dgm:cxn modelId="{B446255E-DE61-A64D-9778-BDE7B2A1CCE3}" type="presOf" srcId="{B397C66A-711D-274B-9A60-DAF823AB3DA5}" destId="{CFCF81F2-B346-C44F-8A46-89D88BC90035}" srcOrd="0" destOrd="0" presId="urn:microsoft.com/office/officeart/2008/layout/VerticalCurvedList"/>
    <dgm:cxn modelId="{E9613664-B2EB-CB46-B011-9644B1CA0728}" type="presOf" srcId="{0A408A5F-0CB6-F048-87AA-9B623CEED306}" destId="{CD01A405-0C0F-4D4E-8B0A-11DFD20A9675}" srcOrd="0" destOrd="0" presId="urn:microsoft.com/office/officeart/2008/layout/VerticalCurvedList"/>
    <dgm:cxn modelId="{6D3B2145-528E-CB4C-96E5-A24095693498}" srcId="{0A408A5F-0CB6-F048-87AA-9B623CEED306}" destId="{4504182A-636E-0A4B-93C9-E841A383BA46}" srcOrd="3" destOrd="0" parTransId="{F7A27D5D-FD86-5D41-A6B1-4E6CE94EF649}" sibTransId="{EB85A9DA-0E32-2941-BBD9-281EDD08E5F2}"/>
    <dgm:cxn modelId="{DB18196B-7135-774A-A6A4-4B40DE0229E7}" type="presOf" srcId="{DDB63493-93CE-AC41-AA84-8EF155D1085D}" destId="{67255787-8200-4647-9B77-D32637488EEA}" srcOrd="0" destOrd="0" presId="urn:microsoft.com/office/officeart/2008/layout/VerticalCurvedList"/>
    <dgm:cxn modelId="{215E9158-1311-4041-A9FE-47E726867E06}" type="presOf" srcId="{ED412377-6AE8-7C42-AE0D-87754066ADC3}" destId="{2FC72D75-7913-764F-8857-9770E11A18FC}" srcOrd="0" destOrd="0" presId="urn:microsoft.com/office/officeart/2008/layout/VerticalCurvedList"/>
    <dgm:cxn modelId="{5E5620AA-8BF3-F84B-982E-69AE35E59B6B}" type="presOf" srcId="{4504182A-636E-0A4B-93C9-E841A383BA46}" destId="{D508ECD1-9FEF-C44A-8AE8-7FE95C0EEF10}" srcOrd="0" destOrd="0" presId="urn:microsoft.com/office/officeart/2008/layout/VerticalCurvedList"/>
    <dgm:cxn modelId="{AB969BE3-CAFF-5944-B85B-7378B0DED887}" srcId="{0A408A5F-0CB6-F048-87AA-9B623CEED306}" destId="{ED412377-6AE8-7C42-AE0D-87754066ADC3}" srcOrd="2" destOrd="0" parTransId="{8B309C79-E1C0-084D-91EE-C00D8960BD65}" sibTransId="{AA008918-BF44-854F-BBAA-B0B8E9733969}"/>
    <dgm:cxn modelId="{F01B13EB-3D6A-9943-A968-8C8753985284}" type="presOf" srcId="{48CFDC88-7352-3D47-9DB5-E055A3462377}" destId="{81F964C8-CBFA-CA44-91F8-393FB87327AB}" srcOrd="0" destOrd="0" presId="urn:microsoft.com/office/officeart/2008/layout/VerticalCurvedList"/>
    <dgm:cxn modelId="{ED0415EF-D93B-A94A-85DB-4307A9EF999A}" srcId="{0A408A5F-0CB6-F048-87AA-9B623CEED306}" destId="{0281CF4D-629E-8145-AD28-DEE52FDA632B}" srcOrd="4" destOrd="0" parTransId="{76EEED56-634E-0647-8837-2686F34A6D9A}" sibTransId="{820018C6-A14C-F047-AC42-A8A4FA78AA02}"/>
    <dgm:cxn modelId="{DB60BBFD-01CA-FA4D-A784-5CEEC4780344}" srcId="{0A408A5F-0CB6-F048-87AA-9B623CEED306}" destId="{B397C66A-711D-274B-9A60-DAF823AB3DA5}" srcOrd="0" destOrd="0" parTransId="{570708AE-7A56-4442-9F38-D36C983FBBB6}" sibTransId="{48CFDC88-7352-3D47-9DB5-E055A3462377}"/>
    <dgm:cxn modelId="{B8F4E06D-5DAF-C94B-89DE-640CA7EBC53A}" type="presParOf" srcId="{CD01A405-0C0F-4D4E-8B0A-11DFD20A9675}" destId="{D1E9E757-C37E-5542-83A8-BB6750935C2D}" srcOrd="0" destOrd="0" presId="urn:microsoft.com/office/officeart/2008/layout/VerticalCurvedList"/>
    <dgm:cxn modelId="{E6AEEAF0-FAF4-9B43-B410-CB543A991437}" type="presParOf" srcId="{D1E9E757-C37E-5542-83A8-BB6750935C2D}" destId="{ED1D679A-811D-0849-9927-0B3D7D7C828B}" srcOrd="0" destOrd="0" presId="urn:microsoft.com/office/officeart/2008/layout/VerticalCurvedList"/>
    <dgm:cxn modelId="{301D1E74-22DE-D344-B790-C9543E94F745}" type="presParOf" srcId="{ED1D679A-811D-0849-9927-0B3D7D7C828B}" destId="{B9DB81C8-B4DA-CA41-83A6-8FD5BEC90EC5}" srcOrd="0" destOrd="0" presId="urn:microsoft.com/office/officeart/2008/layout/VerticalCurvedList"/>
    <dgm:cxn modelId="{67F7EF4E-41AC-8C48-9772-0C645A5EAF26}" type="presParOf" srcId="{ED1D679A-811D-0849-9927-0B3D7D7C828B}" destId="{81F964C8-CBFA-CA44-91F8-393FB87327AB}" srcOrd="1" destOrd="0" presId="urn:microsoft.com/office/officeart/2008/layout/VerticalCurvedList"/>
    <dgm:cxn modelId="{60268B28-8299-7B4E-BE16-D20F22DFA465}" type="presParOf" srcId="{ED1D679A-811D-0849-9927-0B3D7D7C828B}" destId="{3426F0AB-3F59-7244-9268-76317C6E2322}" srcOrd="2" destOrd="0" presId="urn:microsoft.com/office/officeart/2008/layout/VerticalCurvedList"/>
    <dgm:cxn modelId="{820DB780-084F-3147-A856-C30AD248D827}" type="presParOf" srcId="{ED1D679A-811D-0849-9927-0B3D7D7C828B}" destId="{BC025EE1-2AB8-DD48-B7F8-2F12DB37E3DC}" srcOrd="3" destOrd="0" presId="urn:microsoft.com/office/officeart/2008/layout/VerticalCurvedList"/>
    <dgm:cxn modelId="{C6DD6CB7-4EC9-1144-80B9-96B8ADB3A858}" type="presParOf" srcId="{D1E9E757-C37E-5542-83A8-BB6750935C2D}" destId="{CFCF81F2-B346-C44F-8A46-89D88BC90035}" srcOrd="1" destOrd="0" presId="urn:microsoft.com/office/officeart/2008/layout/VerticalCurvedList"/>
    <dgm:cxn modelId="{23D06ED5-9A0D-9D44-9225-63BCEFF33D8D}" type="presParOf" srcId="{D1E9E757-C37E-5542-83A8-BB6750935C2D}" destId="{0F4F0162-FBAB-8045-99D5-9EF8AE66AA18}" srcOrd="2" destOrd="0" presId="urn:microsoft.com/office/officeart/2008/layout/VerticalCurvedList"/>
    <dgm:cxn modelId="{1C7DC61F-49FF-E043-B9C0-B054CE11DF24}" type="presParOf" srcId="{0F4F0162-FBAB-8045-99D5-9EF8AE66AA18}" destId="{1929137E-BD47-0346-92C3-4406E585A53C}" srcOrd="0" destOrd="0" presId="urn:microsoft.com/office/officeart/2008/layout/VerticalCurvedList"/>
    <dgm:cxn modelId="{A6F73337-F328-9844-BD28-E4445E6ED67D}" type="presParOf" srcId="{D1E9E757-C37E-5542-83A8-BB6750935C2D}" destId="{67255787-8200-4647-9B77-D32637488EEA}" srcOrd="3" destOrd="0" presId="urn:microsoft.com/office/officeart/2008/layout/VerticalCurvedList"/>
    <dgm:cxn modelId="{F247E825-C844-7C42-8840-D7251F6EB1DD}" type="presParOf" srcId="{D1E9E757-C37E-5542-83A8-BB6750935C2D}" destId="{370728C8-818F-C84B-AD20-C1D3F154D27E}" srcOrd="4" destOrd="0" presId="urn:microsoft.com/office/officeart/2008/layout/VerticalCurvedList"/>
    <dgm:cxn modelId="{BE88C1F1-597A-E841-A895-F68A93A4A5DC}" type="presParOf" srcId="{370728C8-818F-C84B-AD20-C1D3F154D27E}" destId="{E0AB2682-7212-4C4C-97F6-52B8A94B437E}" srcOrd="0" destOrd="0" presId="urn:microsoft.com/office/officeart/2008/layout/VerticalCurvedList"/>
    <dgm:cxn modelId="{788506F7-9751-3244-A788-50AB5992D787}" type="presParOf" srcId="{D1E9E757-C37E-5542-83A8-BB6750935C2D}" destId="{2FC72D75-7913-764F-8857-9770E11A18FC}" srcOrd="5" destOrd="0" presId="urn:microsoft.com/office/officeart/2008/layout/VerticalCurvedList"/>
    <dgm:cxn modelId="{79215781-D047-6948-AC92-FADEA3D20704}" type="presParOf" srcId="{D1E9E757-C37E-5542-83A8-BB6750935C2D}" destId="{5E321E26-1102-D14E-A219-59AEA87B902E}" srcOrd="6" destOrd="0" presId="urn:microsoft.com/office/officeart/2008/layout/VerticalCurvedList"/>
    <dgm:cxn modelId="{47727B85-7941-B349-8015-64DB76278F3A}" type="presParOf" srcId="{5E321E26-1102-D14E-A219-59AEA87B902E}" destId="{55DC5824-EBC4-D04A-A6C4-00E2277E2CF6}" srcOrd="0" destOrd="0" presId="urn:microsoft.com/office/officeart/2008/layout/VerticalCurvedList"/>
    <dgm:cxn modelId="{F9E8025D-06A2-B640-A5DD-161402D56639}" type="presParOf" srcId="{D1E9E757-C37E-5542-83A8-BB6750935C2D}" destId="{D508ECD1-9FEF-C44A-8AE8-7FE95C0EEF10}" srcOrd="7" destOrd="0" presId="urn:microsoft.com/office/officeart/2008/layout/VerticalCurvedList"/>
    <dgm:cxn modelId="{A0A43233-01E2-284E-A2AB-8F53DD73A7E4}" type="presParOf" srcId="{D1E9E757-C37E-5542-83A8-BB6750935C2D}" destId="{D1990C70-F77A-BF41-AF03-BCBE56D26039}" srcOrd="8" destOrd="0" presId="urn:microsoft.com/office/officeart/2008/layout/VerticalCurvedList"/>
    <dgm:cxn modelId="{A855078D-E465-5B4C-BEC7-D00CEC6C6294}" type="presParOf" srcId="{D1990C70-F77A-BF41-AF03-BCBE56D26039}" destId="{9882A9B7-7BFF-F543-9E6A-1A322DC39539}" srcOrd="0" destOrd="0" presId="urn:microsoft.com/office/officeart/2008/layout/VerticalCurvedList"/>
    <dgm:cxn modelId="{AB09544E-891E-FC47-957B-16EBFCDE54B6}" type="presParOf" srcId="{D1E9E757-C37E-5542-83A8-BB6750935C2D}" destId="{B28C050B-0DA2-0942-B861-29414549974C}" srcOrd="9" destOrd="0" presId="urn:microsoft.com/office/officeart/2008/layout/VerticalCurvedList"/>
    <dgm:cxn modelId="{76079CE7-98A9-3B4E-81E3-AC4B270CE168}" type="presParOf" srcId="{D1E9E757-C37E-5542-83A8-BB6750935C2D}" destId="{BF0CBE59-D84A-FE47-B700-253F9571584F}" srcOrd="10" destOrd="0" presId="urn:microsoft.com/office/officeart/2008/layout/VerticalCurvedList"/>
    <dgm:cxn modelId="{7D4BEB58-43CF-5B4D-9A82-14431F6CA1A5}" type="presParOf" srcId="{BF0CBE59-D84A-FE47-B700-253F9571584F}" destId="{CD714654-11EB-884A-AB9E-951C52EAF24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408A5F-0CB6-F048-87AA-9B623CEED306}" type="doc">
      <dgm:prSet loTypeId="urn:microsoft.com/office/officeart/2008/layout/VerticalCurvedList" loCatId="" qsTypeId="urn:microsoft.com/office/officeart/2005/8/quickstyle/simple1" qsCatId="simple" csTypeId="urn:microsoft.com/office/officeart/2005/8/colors/accent1_2" csCatId="accent1" phldr="1"/>
      <dgm:spPr/>
      <dgm:t>
        <a:bodyPr/>
        <a:lstStyle/>
        <a:p>
          <a:endParaRPr lang="zh-CN" altLang="en-US"/>
        </a:p>
      </dgm:t>
    </dgm:pt>
    <dgm:pt modelId="{B397C66A-711D-274B-9A60-DAF823AB3DA5}">
      <dgm:prSet phldrT="[文本]" custT="1"/>
      <dgm:spPr/>
      <dgm:t>
        <a:bodyPr/>
        <a:lstStyle/>
        <a:p>
          <a:r>
            <a:rPr lang="zh-CN" altLang="en-US" sz="1600" dirty="0">
              <a:latin typeface="Microsoft YaHei" panose="020B0503020204020204" pitchFamily="34" charset="-122"/>
              <a:ea typeface="Microsoft YaHei" panose="020B0503020204020204" pitchFamily="34" charset="-122"/>
            </a:rPr>
            <a:t>适应证：用于治疗慢性肾脏病（</a:t>
          </a:r>
          <a:r>
            <a:rPr lang="en-US" altLang="zh-CN" sz="1600" dirty="0">
              <a:latin typeface="Microsoft YaHei" panose="020B0503020204020204" pitchFamily="34" charset="-122"/>
              <a:ea typeface="Microsoft YaHei" panose="020B0503020204020204" pitchFamily="34" charset="-122"/>
            </a:rPr>
            <a:t>CKD</a:t>
          </a:r>
          <a:r>
            <a:rPr lang="zh-CN" altLang="en-US" sz="1600" dirty="0">
              <a:latin typeface="Microsoft YaHei" panose="020B0503020204020204" pitchFamily="34" charset="-122"/>
              <a:ea typeface="Microsoft YaHei" panose="020B0503020204020204" pitchFamily="34" charset="-122"/>
            </a:rPr>
            <a:t>）维持性透析患者的继发性甲状旁腺功能亢进症；</a:t>
          </a:r>
        </a:p>
      </dgm:t>
    </dgm:pt>
    <dgm:pt modelId="{570708AE-7A56-4442-9F38-D36C983FBBB6}" type="par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48CFDC88-7352-3D47-9DB5-E055A3462377}" type="sibTrans" cxnId="{DB60BBFD-01CA-FA4D-A784-5CEEC4780344}">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DDB63493-93CE-AC41-AA84-8EF155D1085D}">
      <dgm:prSet phldrT="[文本]" custT="1"/>
      <dgm:spPr/>
      <dgm:t>
        <a:bodyPr/>
        <a:lstStyle/>
        <a:p>
          <a:r>
            <a:rPr lang="zh-CN" altLang="en-US" sz="1600" dirty="0">
              <a:latin typeface="Microsoft YaHei" panose="020B0503020204020204" pitchFamily="34" charset="-122"/>
              <a:ea typeface="Microsoft YaHei" panose="020B0503020204020204" pitchFamily="34" charset="-122"/>
            </a:rPr>
            <a:t>用法用量：口服给药，初始</a:t>
          </a:r>
          <a:r>
            <a:rPr lang="en-US" altLang="zh-CN" sz="1600" dirty="0">
              <a:latin typeface="Microsoft YaHei" panose="020B0503020204020204" pitchFamily="34" charset="-122"/>
              <a:ea typeface="Microsoft YaHei" panose="020B0503020204020204" pitchFamily="34" charset="-122"/>
            </a:rPr>
            <a:t>25</a:t>
          </a:r>
          <a:r>
            <a:rPr lang="zh-CN" altLang="en-US" sz="1600" dirty="0">
              <a:latin typeface="Microsoft YaHei" panose="020B0503020204020204" pitchFamily="34" charset="-122"/>
              <a:ea typeface="Microsoft YaHei" panose="020B0503020204020204" pitchFamily="34" charset="-122"/>
            </a:rPr>
            <a:t> </a:t>
          </a:r>
          <a:r>
            <a:rPr lang="en-US" altLang="zh-CN" sz="1600" dirty="0">
              <a:latin typeface="Microsoft YaHei" panose="020B0503020204020204" pitchFamily="34" charset="-122"/>
              <a:ea typeface="Microsoft YaHei" panose="020B0503020204020204" pitchFamily="34" charset="-122"/>
            </a:rPr>
            <a:t>mg</a:t>
          </a:r>
          <a:r>
            <a:rPr lang="zh-CN" altLang="en-US" sz="1600" dirty="0">
              <a:latin typeface="Microsoft YaHei" panose="020B0503020204020204" pitchFamily="34" charset="-122"/>
              <a:ea typeface="Microsoft YaHei" panose="020B0503020204020204" pitchFamily="34" charset="-122"/>
            </a:rPr>
            <a:t> 每日</a:t>
          </a:r>
          <a:r>
            <a:rPr lang="en-US" altLang="zh-CN" sz="1600" dirty="0">
              <a:latin typeface="Microsoft YaHei" panose="020B0503020204020204" pitchFamily="34" charset="-122"/>
              <a:ea typeface="Microsoft YaHei" panose="020B0503020204020204" pitchFamily="34" charset="-122"/>
            </a:rPr>
            <a:t>1</a:t>
          </a:r>
          <a:r>
            <a:rPr lang="zh-CN" altLang="en-US" sz="1600" dirty="0">
              <a:latin typeface="Microsoft YaHei" panose="020B0503020204020204" pitchFamily="34" charset="-122"/>
              <a:ea typeface="Microsoft YaHei" panose="020B0503020204020204" pitchFamily="34" charset="-122"/>
            </a:rPr>
            <a:t>次，随餐服用或餐后立即服用，最大剂量每日</a:t>
          </a:r>
          <a:r>
            <a:rPr lang="en-US" altLang="zh-CN" sz="1600" dirty="0">
              <a:latin typeface="Microsoft YaHei" panose="020B0503020204020204" pitchFamily="34" charset="-122"/>
              <a:ea typeface="Microsoft YaHei" panose="020B0503020204020204" pitchFamily="34" charset="-122"/>
            </a:rPr>
            <a:t>100</a:t>
          </a:r>
          <a:r>
            <a:rPr lang="zh-CN" altLang="en-US" sz="1600" dirty="0">
              <a:latin typeface="Microsoft YaHei" panose="020B0503020204020204" pitchFamily="34" charset="-122"/>
              <a:ea typeface="Microsoft YaHei" panose="020B0503020204020204" pitchFamily="34" charset="-122"/>
            </a:rPr>
            <a:t> </a:t>
          </a:r>
          <a:r>
            <a:rPr lang="en-US" altLang="zh-CN" sz="1600" dirty="0">
              <a:latin typeface="Microsoft YaHei" panose="020B0503020204020204" pitchFamily="34" charset="-122"/>
              <a:ea typeface="Microsoft YaHei" panose="020B0503020204020204" pitchFamily="34" charset="-122"/>
            </a:rPr>
            <a:t>mg</a:t>
          </a:r>
          <a:r>
            <a:rPr lang="zh-CN" altLang="en-US" sz="1600" dirty="0">
              <a:latin typeface="Microsoft YaHei" panose="020B0503020204020204" pitchFamily="34" charset="-122"/>
              <a:ea typeface="Microsoft YaHei" panose="020B0503020204020204" pitchFamily="34" charset="-122"/>
            </a:rPr>
            <a:t>；需整片吞服，不建议切分；</a:t>
          </a:r>
        </a:p>
      </dgm:t>
    </dgm:pt>
    <dgm:pt modelId="{4D745045-773D-8341-BB1A-948588A91FA9}" type="par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CC450D64-98F0-A948-A703-F9AEACD36DD7}" type="sibTrans" cxnId="{DD49A12C-6292-264D-84FF-CF20AA1D527C}">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ED412377-6AE8-7C42-AE0D-87754066ADC3}">
      <dgm:prSet phldrT="[文本]" custT="1"/>
      <dgm:spPr/>
      <dgm:t>
        <a:bodyPr/>
        <a:lstStyle/>
        <a:p>
          <a:r>
            <a:rPr lang="zh-CN" altLang="en-US" sz="1600" dirty="0">
              <a:latin typeface="Microsoft YaHei" panose="020B0503020204020204" pitchFamily="34" charset="-122"/>
              <a:ea typeface="Microsoft YaHei" panose="020B0503020204020204" pitchFamily="34" charset="-122"/>
            </a:rPr>
            <a:t>药物遴选：妊娠和哺乳期女性；儿童用药安全性未建立；</a:t>
          </a:r>
        </a:p>
      </dgm:t>
    </dgm:pt>
    <dgm:pt modelId="{8B309C79-E1C0-084D-91EE-C00D8960BD65}" type="parTrans" cxnId="{AB969BE3-CAFF-5944-B85B-7378B0DED887}">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AA008918-BF44-854F-BBAA-B0B8E9733969}" type="sibTrans" cxnId="{AB969BE3-CAFF-5944-B85B-7378B0DED887}">
      <dgm:prSet/>
      <dgm:spPr/>
      <dgm:t>
        <a:bodyPr/>
        <a:lstStyle/>
        <a:p>
          <a:endParaRPr lang="zh-CN" altLang="en-US" sz="1600">
            <a:latin typeface="Microsoft YaHei" panose="020B0503020204020204" pitchFamily="34" charset="-122"/>
            <a:ea typeface="Microsoft YaHei" panose="020B0503020204020204" pitchFamily="34" charset="-122"/>
          </a:endParaRPr>
        </a:p>
      </dgm:t>
    </dgm:pt>
    <dgm:pt modelId="{0281CF4D-629E-8145-AD28-DEE52FDA632B}">
      <dgm:prSet phldrT="[文本]" custT="1"/>
      <dgm:spPr/>
      <dgm:t>
        <a:bodyPr/>
        <a:lstStyle/>
        <a:p>
          <a:r>
            <a:rPr lang="zh-CN" altLang="en-US" sz="1600" dirty="0">
              <a:latin typeface="Microsoft YaHei" panose="020B0503020204020204" pitchFamily="34" charset="-122"/>
              <a:ea typeface="Microsoft YaHei" panose="020B0503020204020204" pitchFamily="34" charset="-122"/>
            </a:rPr>
            <a:t>不良相互作用：</a:t>
          </a:r>
          <a:r>
            <a:rPr lang="en-US" altLang="zh-CN" sz="1600" dirty="0">
              <a:latin typeface="Microsoft YaHei" panose="020B0503020204020204" pitchFamily="34" charset="-122"/>
              <a:ea typeface="Microsoft YaHei" panose="020B0503020204020204" pitchFamily="34" charset="-122"/>
            </a:rPr>
            <a:t>1</a:t>
          </a:r>
          <a:r>
            <a:rPr lang="zh-CN" altLang="en-US" sz="1600" dirty="0">
              <a:latin typeface="Microsoft YaHei" panose="020B0503020204020204" pitchFamily="34" charset="-122"/>
              <a:ea typeface="Microsoft YaHei" panose="020B0503020204020204" pitchFamily="34" charset="-122"/>
            </a:rPr>
            <a:t>）代谢性相互作用：</a:t>
          </a:r>
          <a:r>
            <a:rPr lang="en-US" altLang="zh-CN" sz="1600" dirty="0">
              <a:latin typeface="Microsoft YaHei" panose="020B0503020204020204" pitchFamily="34" charset="-122"/>
              <a:ea typeface="Microsoft YaHei" panose="020B0503020204020204" pitchFamily="34" charset="-122"/>
            </a:rPr>
            <a:t>CYP3A4</a:t>
          </a:r>
          <a:r>
            <a:rPr lang="zh-CN" altLang="en-US" sz="1600" dirty="0">
              <a:latin typeface="Microsoft YaHei" panose="020B0503020204020204" pitchFamily="34" charset="-122"/>
              <a:ea typeface="Microsoft YaHei" panose="020B0503020204020204" pitchFamily="34" charset="-122"/>
            </a:rPr>
            <a:t>底物，三唑类抗真菌药；</a:t>
          </a:r>
          <a:r>
            <a:rPr lang="en-US" altLang="zh-CN" sz="1600" dirty="0">
              <a:latin typeface="Microsoft YaHei" panose="020B0503020204020204" pitchFamily="34" charset="-122"/>
              <a:ea typeface="Microsoft YaHei" panose="020B0503020204020204" pitchFamily="34" charset="-122"/>
            </a:rPr>
            <a:t>CYP2D6</a:t>
          </a:r>
          <a:r>
            <a:rPr lang="zh-CN" altLang="en-US" sz="1600" dirty="0">
              <a:latin typeface="Microsoft YaHei" panose="020B0503020204020204" pitchFamily="34" charset="-122"/>
              <a:ea typeface="Microsoft YaHei" panose="020B0503020204020204" pitchFamily="34" charset="-122"/>
            </a:rPr>
            <a:t>抑制剂，影响部分抗抑郁药血药浓度；</a:t>
          </a:r>
          <a:r>
            <a:rPr lang="en-US" altLang="zh-CN" sz="1600" dirty="0">
              <a:latin typeface="Microsoft YaHei" panose="020B0503020204020204" pitchFamily="34" charset="-122"/>
              <a:ea typeface="Microsoft YaHei" panose="020B0503020204020204" pitchFamily="34" charset="-122"/>
            </a:rPr>
            <a:t>2</a:t>
          </a:r>
          <a:r>
            <a:rPr lang="zh-CN" altLang="en-US" sz="1600" dirty="0">
              <a:latin typeface="Microsoft YaHei" panose="020B0503020204020204" pitchFamily="34" charset="-122"/>
              <a:ea typeface="Microsoft YaHei" panose="020B0503020204020204" pitchFamily="34" charset="-122"/>
            </a:rPr>
            <a:t>）药效相互作用：降低血钙药物</a:t>
          </a:r>
        </a:p>
      </dgm:t>
    </dgm:pt>
    <dgm:pt modelId="{76EEED56-634E-0647-8837-2686F34A6D9A}" type="parTrans" cxnId="{ED0415EF-D93B-A94A-85DB-4307A9EF999A}">
      <dgm:prSet/>
      <dgm:spPr/>
      <dgm:t>
        <a:bodyPr/>
        <a:lstStyle/>
        <a:p>
          <a:endParaRPr lang="zh-CN" altLang="en-US" sz="1600"/>
        </a:p>
      </dgm:t>
    </dgm:pt>
    <dgm:pt modelId="{820018C6-A14C-F047-AC42-A8A4FA78AA02}" type="sibTrans" cxnId="{ED0415EF-D93B-A94A-85DB-4307A9EF999A}">
      <dgm:prSet/>
      <dgm:spPr/>
      <dgm:t>
        <a:bodyPr/>
        <a:lstStyle/>
        <a:p>
          <a:endParaRPr lang="zh-CN" altLang="en-US" sz="1600"/>
        </a:p>
      </dgm:t>
    </dgm:pt>
    <dgm:pt modelId="{CD01A405-0C0F-4D4E-8B0A-11DFD20A9675}" type="pres">
      <dgm:prSet presAssocID="{0A408A5F-0CB6-F048-87AA-9B623CEED306}" presName="Name0" presStyleCnt="0">
        <dgm:presLayoutVars>
          <dgm:chMax val="7"/>
          <dgm:chPref val="7"/>
          <dgm:dir/>
        </dgm:presLayoutVars>
      </dgm:prSet>
      <dgm:spPr/>
    </dgm:pt>
    <dgm:pt modelId="{D1E9E757-C37E-5542-83A8-BB6750935C2D}" type="pres">
      <dgm:prSet presAssocID="{0A408A5F-0CB6-F048-87AA-9B623CEED306}" presName="Name1" presStyleCnt="0"/>
      <dgm:spPr/>
    </dgm:pt>
    <dgm:pt modelId="{ED1D679A-811D-0849-9927-0B3D7D7C828B}" type="pres">
      <dgm:prSet presAssocID="{0A408A5F-0CB6-F048-87AA-9B623CEED306}" presName="cycle" presStyleCnt="0"/>
      <dgm:spPr/>
    </dgm:pt>
    <dgm:pt modelId="{B9DB81C8-B4DA-CA41-83A6-8FD5BEC90EC5}" type="pres">
      <dgm:prSet presAssocID="{0A408A5F-0CB6-F048-87AA-9B623CEED306}" presName="srcNode" presStyleLbl="node1" presStyleIdx="0" presStyleCnt="4"/>
      <dgm:spPr/>
    </dgm:pt>
    <dgm:pt modelId="{81F964C8-CBFA-CA44-91F8-393FB87327AB}" type="pres">
      <dgm:prSet presAssocID="{0A408A5F-0CB6-F048-87AA-9B623CEED306}" presName="conn" presStyleLbl="parChTrans1D2" presStyleIdx="0" presStyleCnt="1"/>
      <dgm:spPr/>
    </dgm:pt>
    <dgm:pt modelId="{3426F0AB-3F59-7244-9268-76317C6E2322}" type="pres">
      <dgm:prSet presAssocID="{0A408A5F-0CB6-F048-87AA-9B623CEED306}" presName="extraNode" presStyleLbl="node1" presStyleIdx="0" presStyleCnt="4"/>
      <dgm:spPr/>
    </dgm:pt>
    <dgm:pt modelId="{BC025EE1-2AB8-DD48-B7F8-2F12DB37E3DC}" type="pres">
      <dgm:prSet presAssocID="{0A408A5F-0CB6-F048-87AA-9B623CEED306}" presName="dstNode" presStyleLbl="node1" presStyleIdx="0" presStyleCnt="4"/>
      <dgm:spPr/>
    </dgm:pt>
    <dgm:pt modelId="{CFCF81F2-B346-C44F-8A46-89D88BC90035}" type="pres">
      <dgm:prSet presAssocID="{B397C66A-711D-274B-9A60-DAF823AB3DA5}" presName="text_1" presStyleLbl="node1" presStyleIdx="0" presStyleCnt="4">
        <dgm:presLayoutVars>
          <dgm:bulletEnabled val="1"/>
        </dgm:presLayoutVars>
      </dgm:prSet>
      <dgm:spPr/>
    </dgm:pt>
    <dgm:pt modelId="{0F4F0162-FBAB-8045-99D5-9EF8AE66AA18}" type="pres">
      <dgm:prSet presAssocID="{B397C66A-711D-274B-9A60-DAF823AB3DA5}" presName="accent_1" presStyleCnt="0"/>
      <dgm:spPr/>
    </dgm:pt>
    <dgm:pt modelId="{1929137E-BD47-0346-92C3-4406E585A53C}" type="pres">
      <dgm:prSet presAssocID="{B397C66A-711D-274B-9A60-DAF823AB3DA5}" presName="accentRepeatNode" presStyleLbl="solidFgAcc1" presStyleIdx="0" presStyleCnt="4"/>
      <dgm:spPr/>
    </dgm:pt>
    <dgm:pt modelId="{67255787-8200-4647-9B77-D32637488EEA}" type="pres">
      <dgm:prSet presAssocID="{DDB63493-93CE-AC41-AA84-8EF155D1085D}" presName="text_2" presStyleLbl="node1" presStyleIdx="1" presStyleCnt="4">
        <dgm:presLayoutVars>
          <dgm:bulletEnabled val="1"/>
        </dgm:presLayoutVars>
      </dgm:prSet>
      <dgm:spPr/>
    </dgm:pt>
    <dgm:pt modelId="{370728C8-818F-C84B-AD20-C1D3F154D27E}" type="pres">
      <dgm:prSet presAssocID="{DDB63493-93CE-AC41-AA84-8EF155D1085D}" presName="accent_2" presStyleCnt="0"/>
      <dgm:spPr/>
    </dgm:pt>
    <dgm:pt modelId="{E0AB2682-7212-4C4C-97F6-52B8A94B437E}" type="pres">
      <dgm:prSet presAssocID="{DDB63493-93CE-AC41-AA84-8EF155D1085D}" presName="accentRepeatNode" presStyleLbl="solidFgAcc1" presStyleIdx="1" presStyleCnt="4"/>
      <dgm:spPr/>
    </dgm:pt>
    <dgm:pt modelId="{2FC72D75-7913-764F-8857-9770E11A18FC}" type="pres">
      <dgm:prSet presAssocID="{ED412377-6AE8-7C42-AE0D-87754066ADC3}" presName="text_3" presStyleLbl="node1" presStyleIdx="2" presStyleCnt="4">
        <dgm:presLayoutVars>
          <dgm:bulletEnabled val="1"/>
        </dgm:presLayoutVars>
      </dgm:prSet>
      <dgm:spPr/>
    </dgm:pt>
    <dgm:pt modelId="{5E321E26-1102-D14E-A219-59AEA87B902E}" type="pres">
      <dgm:prSet presAssocID="{ED412377-6AE8-7C42-AE0D-87754066ADC3}" presName="accent_3" presStyleCnt="0"/>
      <dgm:spPr/>
    </dgm:pt>
    <dgm:pt modelId="{55DC5824-EBC4-D04A-A6C4-00E2277E2CF6}" type="pres">
      <dgm:prSet presAssocID="{ED412377-6AE8-7C42-AE0D-87754066ADC3}" presName="accentRepeatNode" presStyleLbl="solidFgAcc1" presStyleIdx="2" presStyleCnt="4"/>
      <dgm:spPr/>
    </dgm:pt>
    <dgm:pt modelId="{E3CE2E3F-A295-5A4B-A373-F88DC867861D}" type="pres">
      <dgm:prSet presAssocID="{0281CF4D-629E-8145-AD28-DEE52FDA632B}" presName="text_4" presStyleLbl="node1" presStyleIdx="3" presStyleCnt="4">
        <dgm:presLayoutVars>
          <dgm:bulletEnabled val="1"/>
        </dgm:presLayoutVars>
      </dgm:prSet>
      <dgm:spPr/>
    </dgm:pt>
    <dgm:pt modelId="{DA6B30E6-C41C-C14A-A11E-DC462AED2C4C}" type="pres">
      <dgm:prSet presAssocID="{0281CF4D-629E-8145-AD28-DEE52FDA632B}" presName="accent_4" presStyleCnt="0"/>
      <dgm:spPr/>
    </dgm:pt>
    <dgm:pt modelId="{CD714654-11EB-884A-AB9E-951C52EAF24C}" type="pres">
      <dgm:prSet presAssocID="{0281CF4D-629E-8145-AD28-DEE52FDA632B}" presName="accentRepeatNode" presStyleLbl="solidFgAcc1" presStyleIdx="3" presStyleCnt="4"/>
      <dgm:spPr/>
    </dgm:pt>
  </dgm:ptLst>
  <dgm:cxnLst>
    <dgm:cxn modelId="{DD49A12C-6292-264D-84FF-CF20AA1D527C}" srcId="{0A408A5F-0CB6-F048-87AA-9B623CEED306}" destId="{DDB63493-93CE-AC41-AA84-8EF155D1085D}" srcOrd="1" destOrd="0" parTransId="{4D745045-773D-8341-BB1A-948588A91FA9}" sibTransId="{CC450D64-98F0-A948-A703-F9AEACD36DD7}"/>
    <dgm:cxn modelId="{B446255E-DE61-A64D-9778-BDE7B2A1CCE3}" type="presOf" srcId="{B397C66A-711D-274B-9A60-DAF823AB3DA5}" destId="{CFCF81F2-B346-C44F-8A46-89D88BC90035}" srcOrd="0" destOrd="0" presId="urn:microsoft.com/office/officeart/2008/layout/VerticalCurvedList"/>
    <dgm:cxn modelId="{E9613664-B2EB-CB46-B011-9644B1CA0728}" type="presOf" srcId="{0A408A5F-0CB6-F048-87AA-9B623CEED306}" destId="{CD01A405-0C0F-4D4E-8B0A-11DFD20A9675}" srcOrd="0" destOrd="0" presId="urn:microsoft.com/office/officeart/2008/layout/VerticalCurvedList"/>
    <dgm:cxn modelId="{DB18196B-7135-774A-A6A4-4B40DE0229E7}" type="presOf" srcId="{DDB63493-93CE-AC41-AA84-8EF155D1085D}" destId="{67255787-8200-4647-9B77-D32637488EEA}" srcOrd="0" destOrd="0" presId="urn:microsoft.com/office/officeart/2008/layout/VerticalCurvedList"/>
    <dgm:cxn modelId="{215E9158-1311-4041-A9FE-47E726867E06}" type="presOf" srcId="{ED412377-6AE8-7C42-AE0D-87754066ADC3}" destId="{2FC72D75-7913-764F-8857-9770E11A18FC}" srcOrd="0" destOrd="0" presId="urn:microsoft.com/office/officeart/2008/layout/VerticalCurvedList"/>
    <dgm:cxn modelId="{27039D92-68EF-9C40-8EEB-7BDBCF6822BB}" type="presOf" srcId="{0281CF4D-629E-8145-AD28-DEE52FDA632B}" destId="{E3CE2E3F-A295-5A4B-A373-F88DC867861D}" srcOrd="0" destOrd="0" presId="urn:microsoft.com/office/officeart/2008/layout/VerticalCurvedList"/>
    <dgm:cxn modelId="{AB969BE3-CAFF-5944-B85B-7378B0DED887}" srcId="{0A408A5F-0CB6-F048-87AA-9B623CEED306}" destId="{ED412377-6AE8-7C42-AE0D-87754066ADC3}" srcOrd="2" destOrd="0" parTransId="{8B309C79-E1C0-084D-91EE-C00D8960BD65}" sibTransId="{AA008918-BF44-854F-BBAA-B0B8E9733969}"/>
    <dgm:cxn modelId="{F01B13EB-3D6A-9943-A968-8C8753985284}" type="presOf" srcId="{48CFDC88-7352-3D47-9DB5-E055A3462377}" destId="{81F964C8-CBFA-CA44-91F8-393FB87327AB}" srcOrd="0" destOrd="0" presId="urn:microsoft.com/office/officeart/2008/layout/VerticalCurvedList"/>
    <dgm:cxn modelId="{ED0415EF-D93B-A94A-85DB-4307A9EF999A}" srcId="{0A408A5F-0CB6-F048-87AA-9B623CEED306}" destId="{0281CF4D-629E-8145-AD28-DEE52FDA632B}" srcOrd="3" destOrd="0" parTransId="{76EEED56-634E-0647-8837-2686F34A6D9A}" sibTransId="{820018C6-A14C-F047-AC42-A8A4FA78AA02}"/>
    <dgm:cxn modelId="{DB60BBFD-01CA-FA4D-A784-5CEEC4780344}" srcId="{0A408A5F-0CB6-F048-87AA-9B623CEED306}" destId="{B397C66A-711D-274B-9A60-DAF823AB3DA5}" srcOrd="0" destOrd="0" parTransId="{570708AE-7A56-4442-9F38-D36C983FBBB6}" sibTransId="{48CFDC88-7352-3D47-9DB5-E055A3462377}"/>
    <dgm:cxn modelId="{B8F4E06D-5DAF-C94B-89DE-640CA7EBC53A}" type="presParOf" srcId="{CD01A405-0C0F-4D4E-8B0A-11DFD20A9675}" destId="{D1E9E757-C37E-5542-83A8-BB6750935C2D}" srcOrd="0" destOrd="0" presId="urn:microsoft.com/office/officeart/2008/layout/VerticalCurvedList"/>
    <dgm:cxn modelId="{E6AEEAF0-FAF4-9B43-B410-CB543A991437}" type="presParOf" srcId="{D1E9E757-C37E-5542-83A8-BB6750935C2D}" destId="{ED1D679A-811D-0849-9927-0B3D7D7C828B}" srcOrd="0" destOrd="0" presId="urn:microsoft.com/office/officeart/2008/layout/VerticalCurvedList"/>
    <dgm:cxn modelId="{301D1E74-22DE-D344-B790-C9543E94F745}" type="presParOf" srcId="{ED1D679A-811D-0849-9927-0B3D7D7C828B}" destId="{B9DB81C8-B4DA-CA41-83A6-8FD5BEC90EC5}" srcOrd="0" destOrd="0" presId="urn:microsoft.com/office/officeart/2008/layout/VerticalCurvedList"/>
    <dgm:cxn modelId="{67F7EF4E-41AC-8C48-9772-0C645A5EAF26}" type="presParOf" srcId="{ED1D679A-811D-0849-9927-0B3D7D7C828B}" destId="{81F964C8-CBFA-CA44-91F8-393FB87327AB}" srcOrd="1" destOrd="0" presId="urn:microsoft.com/office/officeart/2008/layout/VerticalCurvedList"/>
    <dgm:cxn modelId="{60268B28-8299-7B4E-BE16-D20F22DFA465}" type="presParOf" srcId="{ED1D679A-811D-0849-9927-0B3D7D7C828B}" destId="{3426F0AB-3F59-7244-9268-76317C6E2322}" srcOrd="2" destOrd="0" presId="urn:microsoft.com/office/officeart/2008/layout/VerticalCurvedList"/>
    <dgm:cxn modelId="{820DB780-084F-3147-A856-C30AD248D827}" type="presParOf" srcId="{ED1D679A-811D-0849-9927-0B3D7D7C828B}" destId="{BC025EE1-2AB8-DD48-B7F8-2F12DB37E3DC}" srcOrd="3" destOrd="0" presId="urn:microsoft.com/office/officeart/2008/layout/VerticalCurvedList"/>
    <dgm:cxn modelId="{C6DD6CB7-4EC9-1144-80B9-96B8ADB3A858}" type="presParOf" srcId="{D1E9E757-C37E-5542-83A8-BB6750935C2D}" destId="{CFCF81F2-B346-C44F-8A46-89D88BC90035}" srcOrd="1" destOrd="0" presId="urn:microsoft.com/office/officeart/2008/layout/VerticalCurvedList"/>
    <dgm:cxn modelId="{23D06ED5-9A0D-9D44-9225-63BCEFF33D8D}" type="presParOf" srcId="{D1E9E757-C37E-5542-83A8-BB6750935C2D}" destId="{0F4F0162-FBAB-8045-99D5-9EF8AE66AA18}" srcOrd="2" destOrd="0" presId="urn:microsoft.com/office/officeart/2008/layout/VerticalCurvedList"/>
    <dgm:cxn modelId="{1C7DC61F-49FF-E043-B9C0-B054CE11DF24}" type="presParOf" srcId="{0F4F0162-FBAB-8045-99D5-9EF8AE66AA18}" destId="{1929137E-BD47-0346-92C3-4406E585A53C}" srcOrd="0" destOrd="0" presId="urn:microsoft.com/office/officeart/2008/layout/VerticalCurvedList"/>
    <dgm:cxn modelId="{A6F73337-F328-9844-BD28-E4445E6ED67D}" type="presParOf" srcId="{D1E9E757-C37E-5542-83A8-BB6750935C2D}" destId="{67255787-8200-4647-9B77-D32637488EEA}" srcOrd="3" destOrd="0" presId="urn:microsoft.com/office/officeart/2008/layout/VerticalCurvedList"/>
    <dgm:cxn modelId="{F247E825-C844-7C42-8840-D7251F6EB1DD}" type="presParOf" srcId="{D1E9E757-C37E-5542-83A8-BB6750935C2D}" destId="{370728C8-818F-C84B-AD20-C1D3F154D27E}" srcOrd="4" destOrd="0" presId="urn:microsoft.com/office/officeart/2008/layout/VerticalCurvedList"/>
    <dgm:cxn modelId="{BE88C1F1-597A-E841-A895-F68A93A4A5DC}" type="presParOf" srcId="{370728C8-818F-C84B-AD20-C1D3F154D27E}" destId="{E0AB2682-7212-4C4C-97F6-52B8A94B437E}" srcOrd="0" destOrd="0" presId="urn:microsoft.com/office/officeart/2008/layout/VerticalCurvedList"/>
    <dgm:cxn modelId="{788506F7-9751-3244-A788-50AB5992D787}" type="presParOf" srcId="{D1E9E757-C37E-5542-83A8-BB6750935C2D}" destId="{2FC72D75-7913-764F-8857-9770E11A18FC}" srcOrd="5" destOrd="0" presId="urn:microsoft.com/office/officeart/2008/layout/VerticalCurvedList"/>
    <dgm:cxn modelId="{79215781-D047-6948-AC92-FADEA3D20704}" type="presParOf" srcId="{D1E9E757-C37E-5542-83A8-BB6750935C2D}" destId="{5E321E26-1102-D14E-A219-59AEA87B902E}" srcOrd="6" destOrd="0" presId="urn:microsoft.com/office/officeart/2008/layout/VerticalCurvedList"/>
    <dgm:cxn modelId="{47727B85-7941-B349-8015-64DB76278F3A}" type="presParOf" srcId="{5E321E26-1102-D14E-A219-59AEA87B902E}" destId="{55DC5824-EBC4-D04A-A6C4-00E2277E2CF6}" srcOrd="0" destOrd="0" presId="urn:microsoft.com/office/officeart/2008/layout/VerticalCurvedList"/>
    <dgm:cxn modelId="{CA895D1B-20F6-DA41-B553-DC79938059C8}" type="presParOf" srcId="{D1E9E757-C37E-5542-83A8-BB6750935C2D}" destId="{E3CE2E3F-A295-5A4B-A373-F88DC867861D}" srcOrd="7" destOrd="0" presId="urn:microsoft.com/office/officeart/2008/layout/VerticalCurvedList"/>
    <dgm:cxn modelId="{59A2C89E-A211-414D-A06D-8429B94A9BE2}" type="presParOf" srcId="{D1E9E757-C37E-5542-83A8-BB6750935C2D}" destId="{DA6B30E6-C41C-C14A-A11E-DC462AED2C4C}" srcOrd="8" destOrd="0" presId="urn:microsoft.com/office/officeart/2008/layout/VerticalCurvedList"/>
    <dgm:cxn modelId="{7A7FC7C6-6ED2-B241-90D0-86D0E62356C8}" type="presParOf" srcId="{DA6B30E6-C41C-C14A-A11E-DC462AED2C4C}" destId="{CD714654-11EB-884A-AB9E-951C52EAF24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F964C8-CBFA-CA44-91F8-393FB87327AB}">
      <dsp:nvSpPr>
        <dsp:cNvPr id="0" name=""/>
        <dsp:cNvSpPr/>
      </dsp:nvSpPr>
      <dsp:spPr>
        <a:xfrm>
          <a:off x="-5589191" y="-855652"/>
          <a:ext cx="6654632" cy="6654632"/>
        </a:xfrm>
        <a:prstGeom prst="blockArc">
          <a:avLst>
            <a:gd name="adj1" fmla="val 18900000"/>
            <a:gd name="adj2" fmla="val 2700000"/>
            <a:gd name="adj3" fmla="val 32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CF81F2-B346-C44F-8A46-89D88BC90035}">
      <dsp:nvSpPr>
        <dsp:cNvPr id="0" name=""/>
        <dsp:cNvSpPr/>
      </dsp:nvSpPr>
      <dsp:spPr>
        <a:xfrm>
          <a:off x="465793" y="209868"/>
          <a:ext cx="7761784" cy="81609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0628"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适应证：利血宝仅用于施行透析时的肾性贫血；益比奥及环尔博可用于透析或非透析患者</a:t>
          </a:r>
        </a:p>
      </dsp:txBody>
      <dsp:txXfrm>
        <a:off x="465793" y="209868"/>
        <a:ext cx="7761784" cy="816095"/>
      </dsp:txXfrm>
    </dsp:sp>
    <dsp:sp modelId="{1929137E-BD47-0346-92C3-4406E585A53C}">
      <dsp:nvSpPr>
        <dsp:cNvPr id="0" name=""/>
        <dsp:cNvSpPr/>
      </dsp:nvSpPr>
      <dsp:spPr>
        <a:xfrm>
          <a:off x="79472" y="231594"/>
          <a:ext cx="772642" cy="77264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255787-8200-4647-9B77-D32637488EEA}">
      <dsp:nvSpPr>
        <dsp:cNvPr id="0" name=""/>
        <dsp:cNvSpPr/>
      </dsp:nvSpPr>
      <dsp:spPr>
        <a:xfrm>
          <a:off x="908715" y="1235733"/>
          <a:ext cx="7318862" cy="6181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0628"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给药途径：静脉注射 </a:t>
          </a:r>
          <a:r>
            <a:rPr lang="en-US" altLang="zh-CN" sz="1600" kern="1200" dirty="0">
              <a:latin typeface="Microsoft YaHei" panose="020B0503020204020204" pitchFamily="34" charset="-122"/>
              <a:ea typeface="Microsoft YaHei" panose="020B0503020204020204" pitchFamily="34" charset="-122"/>
            </a:rPr>
            <a:t>vs</a:t>
          </a:r>
          <a:r>
            <a:rPr lang="zh-CN" altLang="en-US" sz="1600" kern="1200" dirty="0">
              <a:latin typeface="Microsoft YaHei" panose="020B0503020204020204" pitchFamily="34" charset="-122"/>
              <a:ea typeface="Microsoft YaHei" panose="020B0503020204020204" pitchFamily="34" charset="-122"/>
            </a:rPr>
            <a:t> 皮下注射</a:t>
          </a:r>
        </a:p>
      </dsp:txBody>
      <dsp:txXfrm>
        <a:off x="908715" y="1235733"/>
        <a:ext cx="7318862" cy="618113"/>
      </dsp:txXfrm>
    </dsp:sp>
    <dsp:sp modelId="{E0AB2682-7212-4C4C-97F6-52B8A94B437E}">
      <dsp:nvSpPr>
        <dsp:cNvPr id="0" name=""/>
        <dsp:cNvSpPr/>
      </dsp:nvSpPr>
      <dsp:spPr>
        <a:xfrm>
          <a:off x="522394" y="1158468"/>
          <a:ext cx="772642" cy="77264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99F499-1876-974F-AD5E-D3D6D8AA8878}">
      <dsp:nvSpPr>
        <dsp:cNvPr id="0" name=""/>
        <dsp:cNvSpPr/>
      </dsp:nvSpPr>
      <dsp:spPr>
        <a:xfrm>
          <a:off x="1044657" y="2162607"/>
          <a:ext cx="7182921" cy="6181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0628"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用法用量：掌握最大剂量；根据治疗效果调整；老年患者需适当调整给药剂量与次数；骨髓衰竭性疾病；</a:t>
          </a:r>
        </a:p>
      </dsp:txBody>
      <dsp:txXfrm>
        <a:off x="1044657" y="2162607"/>
        <a:ext cx="7182921" cy="618113"/>
      </dsp:txXfrm>
    </dsp:sp>
    <dsp:sp modelId="{90392BB4-79C5-9845-BBA3-A19F8A747926}">
      <dsp:nvSpPr>
        <dsp:cNvPr id="0" name=""/>
        <dsp:cNvSpPr/>
      </dsp:nvSpPr>
      <dsp:spPr>
        <a:xfrm>
          <a:off x="658336" y="2085342"/>
          <a:ext cx="772642" cy="77264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EA4685-1F00-2345-8FA0-78BA305335F9}">
      <dsp:nvSpPr>
        <dsp:cNvPr id="0" name=""/>
        <dsp:cNvSpPr/>
      </dsp:nvSpPr>
      <dsp:spPr>
        <a:xfrm>
          <a:off x="908715" y="3089481"/>
          <a:ext cx="7318862" cy="6181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0628"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配伍禁忌：静脉使用时勿与其他药物混合使用</a:t>
          </a:r>
        </a:p>
      </dsp:txBody>
      <dsp:txXfrm>
        <a:off x="908715" y="3089481"/>
        <a:ext cx="7318862" cy="618113"/>
      </dsp:txXfrm>
    </dsp:sp>
    <dsp:sp modelId="{CD714654-11EB-884A-AB9E-951C52EAF24C}">
      <dsp:nvSpPr>
        <dsp:cNvPr id="0" name=""/>
        <dsp:cNvSpPr/>
      </dsp:nvSpPr>
      <dsp:spPr>
        <a:xfrm>
          <a:off x="522394" y="3012216"/>
          <a:ext cx="772642" cy="77264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FB7BD0A-4D1D-9F44-81AB-8084CE94227A}">
      <dsp:nvSpPr>
        <dsp:cNvPr id="0" name=""/>
        <dsp:cNvSpPr/>
      </dsp:nvSpPr>
      <dsp:spPr>
        <a:xfrm>
          <a:off x="465793" y="4016355"/>
          <a:ext cx="7761784" cy="61811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0628"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监测：</a:t>
          </a:r>
          <a:r>
            <a:rPr lang="en-US" altLang="zh-CN" sz="1600" kern="1200" dirty="0" err="1">
              <a:latin typeface="Microsoft YaHei" panose="020B0503020204020204" pitchFamily="34" charset="-122"/>
              <a:ea typeface="Microsoft YaHei" panose="020B0503020204020204" pitchFamily="34" charset="-122"/>
            </a:rPr>
            <a:t>HgB</a:t>
          </a:r>
          <a:r>
            <a:rPr lang="zh-CN" altLang="en-US" sz="1600" kern="1200" dirty="0">
              <a:latin typeface="Microsoft YaHei" panose="020B0503020204020204" pitchFamily="34" charset="-122"/>
              <a:ea typeface="Microsoft YaHei" panose="020B0503020204020204" pitchFamily="34" charset="-122"/>
            </a:rPr>
            <a:t>、血压、血钾</a:t>
          </a:r>
        </a:p>
      </dsp:txBody>
      <dsp:txXfrm>
        <a:off x="465793" y="4016355"/>
        <a:ext cx="7761784" cy="618113"/>
      </dsp:txXfrm>
    </dsp:sp>
    <dsp:sp modelId="{9EC25629-1C1B-8D49-9666-F939D156CD1A}">
      <dsp:nvSpPr>
        <dsp:cNvPr id="0" name=""/>
        <dsp:cNvSpPr/>
      </dsp:nvSpPr>
      <dsp:spPr>
        <a:xfrm>
          <a:off x="79472" y="3939090"/>
          <a:ext cx="772642" cy="772642"/>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F964C8-CBFA-CA44-91F8-393FB87327AB}">
      <dsp:nvSpPr>
        <dsp:cNvPr id="0" name=""/>
        <dsp:cNvSpPr/>
      </dsp:nvSpPr>
      <dsp:spPr>
        <a:xfrm>
          <a:off x="-5699197" y="-872376"/>
          <a:ext cx="6785312" cy="6785312"/>
        </a:xfrm>
        <a:prstGeom prst="blockArc">
          <a:avLst>
            <a:gd name="adj1" fmla="val 18900000"/>
            <a:gd name="adj2" fmla="val 2700000"/>
            <a:gd name="adj3" fmla="val 31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035C684-BF9A-EF45-A1BE-A3587B6705C3}">
      <dsp:nvSpPr>
        <dsp:cNvPr id="0" name=""/>
        <dsp:cNvSpPr/>
      </dsp:nvSpPr>
      <dsp:spPr>
        <a:xfrm>
          <a:off x="404714" y="265435"/>
          <a:ext cx="7821328" cy="5306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药物遴选：溶媒选择与浓度（最大稀释量</a:t>
          </a:r>
          <a:r>
            <a:rPr lang="en-US" altLang="zh-CN" sz="1600" kern="1200" dirty="0">
              <a:latin typeface="Microsoft YaHei" panose="020B0503020204020204" pitchFamily="34" charset="-122"/>
              <a:ea typeface="Microsoft YaHei" panose="020B0503020204020204" pitchFamily="34" charset="-122"/>
            </a:rPr>
            <a:t>1</a:t>
          </a:r>
          <a:r>
            <a:rPr lang="zh-CN" altLang="en-US" sz="1600" kern="1200" dirty="0">
              <a:latin typeface="Microsoft YaHei" panose="020B0503020204020204" pitchFamily="34" charset="-122"/>
              <a:ea typeface="Microsoft YaHei" panose="020B0503020204020204" pitchFamily="34" charset="-122"/>
            </a:rPr>
            <a:t>：</a:t>
          </a:r>
          <a:r>
            <a:rPr lang="en-US" altLang="zh-CN" sz="1600" kern="1200" dirty="0">
              <a:latin typeface="Microsoft YaHei" panose="020B0503020204020204" pitchFamily="34" charset="-122"/>
              <a:ea typeface="Microsoft YaHei" panose="020B0503020204020204" pitchFamily="34" charset="-122"/>
            </a:rPr>
            <a:t>20</a:t>
          </a:r>
          <a:r>
            <a:rPr lang="zh-CN" altLang="en-US" sz="1600" kern="1200" dirty="0">
              <a:latin typeface="Microsoft YaHei" panose="020B0503020204020204" pitchFamily="34" charset="-122"/>
              <a:ea typeface="Microsoft YaHei" panose="020B0503020204020204" pitchFamily="34" charset="-122"/>
            </a:rPr>
            <a:t>）</a:t>
          </a:r>
        </a:p>
      </dsp:txBody>
      <dsp:txXfrm>
        <a:off x="404714" y="265435"/>
        <a:ext cx="7821328" cy="530670"/>
      </dsp:txXfrm>
    </dsp:sp>
    <dsp:sp modelId="{F5473B97-9022-3D4E-8CD3-830701EC847C}">
      <dsp:nvSpPr>
        <dsp:cNvPr id="0" name=""/>
        <dsp:cNvSpPr/>
      </dsp:nvSpPr>
      <dsp:spPr>
        <a:xfrm>
          <a:off x="73045" y="199102"/>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3F78F94-592F-B84E-AD97-0B9EA88C0293}">
      <dsp:nvSpPr>
        <dsp:cNvPr id="0" name=""/>
        <dsp:cNvSpPr/>
      </dsp:nvSpPr>
      <dsp:spPr>
        <a:xfrm>
          <a:off x="841227" y="1061340"/>
          <a:ext cx="7384815" cy="5306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用法用量：负荷量；小剂量试验；</a:t>
          </a:r>
        </a:p>
      </dsp:txBody>
      <dsp:txXfrm>
        <a:off x="841227" y="1061340"/>
        <a:ext cx="7384815" cy="530670"/>
      </dsp:txXfrm>
    </dsp:sp>
    <dsp:sp modelId="{90392BB4-79C5-9845-BBA3-A19F8A747926}">
      <dsp:nvSpPr>
        <dsp:cNvPr id="0" name=""/>
        <dsp:cNvSpPr/>
      </dsp:nvSpPr>
      <dsp:spPr>
        <a:xfrm>
          <a:off x="509558" y="995006"/>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BB0FEAB-1C16-584A-A5A9-1AD4C20F83F4}">
      <dsp:nvSpPr>
        <dsp:cNvPr id="0" name=""/>
        <dsp:cNvSpPr/>
      </dsp:nvSpPr>
      <dsp:spPr>
        <a:xfrm>
          <a:off x="1040833" y="1857244"/>
          <a:ext cx="7185209" cy="5306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给药途径：静脉滴注 </a:t>
          </a:r>
          <a:r>
            <a:rPr lang="en-US" altLang="zh-CN" sz="1600" kern="1200" dirty="0">
              <a:latin typeface="Microsoft YaHei" panose="020B0503020204020204" pitchFamily="34" charset="-122"/>
              <a:ea typeface="Microsoft YaHei" panose="020B0503020204020204" pitchFamily="34" charset="-122"/>
            </a:rPr>
            <a:t>vs</a:t>
          </a:r>
          <a:r>
            <a:rPr lang="zh-CN" altLang="en-US" sz="1600" kern="1200" dirty="0">
              <a:latin typeface="Microsoft YaHei" panose="020B0503020204020204" pitchFamily="34" charset="-122"/>
              <a:ea typeface="Microsoft YaHei" panose="020B0503020204020204" pitchFamily="34" charset="-122"/>
            </a:rPr>
            <a:t> 缓慢静脉注射 </a:t>
          </a:r>
          <a:r>
            <a:rPr lang="en-US" altLang="zh-CN" sz="1600" kern="1200" dirty="0">
              <a:latin typeface="Microsoft YaHei" panose="020B0503020204020204" pitchFamily="34" charset="-122"/>
              <a:ea typeface="Microsoft YaHei" panose="020B0503020204020204" pitchFamily="34" charset="-122"/>
            </a:rPr>
            <a:t>vs</a:t>
          </a:r>
          <a:r>
            <a:rPr lang="zh-CN" altLang="en-US" sz="1600" kern="1200" dirty="0">
              <a:latin typeface="Microsoft YaHei" panose="020B0503020204020204" pitchFamily="34" charset="-122"/>
              <a:ea typeface="Microsoft YaHei" panose="020B0503020204020204" pitchFamily="34" charset="-122"/>
            </a:rPr>
            <a:t> 肌肉注射</a:t>
          </a:r>
        </a:p>
      </dsp:txBody>
      <dsp:txXfrm>
        <a:off x="1040833" y="1857244"/>
        <a:ext cx="7185209" cy="530670"/>
      </dsp:txXfrm>
    </dsp:sp>
    <dsp:sp modelId="{0F158BE0-32CF-844C-BDC0-7F88BD169E4F}">
      <dsp:nvSpPr>
        <dsp:cNvPr id="0" name=""/>
        <dsp:cNvSpPr/>
      </dsp:nvSpPr>
      <dsp:spPr>
        <a:xfrm>
          <a:off x="709164" y="1790910"/>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3CEAE1-7766-9246-BDD8-A430A5ADE8F1}">
      <dsp:nvSpPr>
        <dsp:cNvPr id="0" name=""/>
        <dsp:cNvSpPr/>
      </dsp:nvSpPr>
      <dsp:spPr>
        <a:xfrm>
          <a:off x="1040833" y="2595600"/>
          <a:ext cx="7185209" cy="64475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配伍禁忌及不良相互作用：静脉使用时勿与其他药物混合使用；静脉与口服铁剂不同时使用；口服铁剂与抑酸药及含金属离子药物</a:t>
          </a:r>
        </a:p>
      </dsp:txBody>
      <dsp:txXfrm>
        <a:off x="1040833" y="2595600"/>
        <a:ext cx="7185209" cy="644758"/>
      </dsp:txXfrm>
    </dsp:sp>
    <dsp:sp modelId="{CD714654-11EB-884A-AB9E-951C52EAF24C}">
      <dsp:nvSpPr>
        <dsp:cNvPr id="0" name=""/>
        <dsp:cNvSpPr/>
      </dsp:nvSpPr>
      <dsp:spPr>
        <a:xfrm>
          <a:off x="709164" y="2586311"/>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F0E4D6-A71C-3746-94D1-5BA8892AE65A}">
      <dsp:nvSpPr>
        <dsp:cNvPr id="0" name=""/>
        <dsp:cNvSpPr/>
      </dsp:nvSpPr>
      <dsp:spPr>
        <a:xfrm>
          <a:off x="841227" y="3448549"/>
          <a:ext cx="7384815" cy="5306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其他不适宜情况：维生素</a:t>
          </a:r>
          <a:r>
            <a:rPr lang="en-US" altLang="zh-CN" sz="1600" kern="1200" dirty="0">
              <a:latin typeface="Microsoft YaHei" panose="020B0503020204020204" pitchFamily="34" charset="-122"/>
              <a:ea typeface="Microsoft YaHei" panose="020B0503020204020204" pitchFamily="34" charset="-122"/>
            </a:rPr>
            <a:t>C</a:t>
          </a:r>
          <a:endParaRPr lang="zh-CN" altLang="en-US" sz="1600" kern="1200" dirty="0">
            <a:latin typeface="Microsoft YaHei" panose="020B0503020204020204" pitchFamily="34" charset="-122"/>
            <a:ea typeface="Microsoft YaHei" panose="020B0503020204020204" pitchFamily="34" charset="-122"/>
          </a:endParaRPr>
        </a:p>
      </dsp:txBody>
      <dsp:txXfrm>
        <a:off x="841227" y="3448549"/>
        <a:ext cx="7384815" cy="530670"/>
      </dsp:txXfrm>
    </dsp:sp>
    <dsp:sp modelId="{4EC78503-6D55-4444-A0DD-DB7AB8AED7A1}">
      <dsp:nvSpPr>
        <dsp:cNvPr id="0" name=""/>
        <dsp:cNvSpPr/>
      </dsp:nvSpPr>
      <dsp:spPr>
        <a:xfrm>
          <a:off x="509558" y="3382215"/>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7F2EA2-2EF5-4943-9076-C4C419F0D06A}">
      <dsp:nvSpPr>
        <dsp:cNvPr id="0" name=""/>
        <dsp:cNvSpPr/>
      </dsp:nvSpPr>
      <dsp:spPr>
        <a:xfrm>
          <a:off x="404714" y="4244453"/>
          <a:ext cx="7821328" cy="53067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21219"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监测：超敏反应；</a:t>
          </a:r>
        </a:p>
      </dsp:txBody>
      <dsp:txXfrm>
        <a:off x="404714" y="4244453"/>
        <a:ext cx="7821328" cy="530670"/>
      </dsp:txXfrm>
    </dsp:sp>
    <dsp:sp modelId="{9EC25629-1C1B-8D49-9666-F939D156CD1A}">
      <dsp:nvSpPr>
        <dsp:cNvPr id="0" name=""/>
        <dsp:cNvSpPr/>
      </dsp:nvSpPr>
      <dsp:spPr>
        <a:xfrm>
          <a:off x="73045" y="4178120"/>
          <a:ext cx="663337" cy="6633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F964C8-CBFA-CA44-91F8-393FB87327AB}">
      <dsp:nvSpPr>
        <dsp:cNvPr id="0" name=""/>
        <dsp:cNvSpPr/>
      </dsp:nvSpPr>
      <dsp:spPr>
        <a:xfrm>
          <a:off x="-5417480" y="-829547"/>
          <a:ext cx="6450652" cy="6450652"/>
        </a:xfrm>
        <a:prstGeom prst="blockArc">
          <a:avLst>
            <a:gd name="adj1" fmla="val 18900000"/>
            <a:gd name="adj2" fmla="val 2700000"/>
            <a:gd name="adj3" fmla="val 335"/>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CF81F2-B346-C44F-8A46-89D88BC90035}">
      <dsp:nvSpPr>
        <dsp:cNvPr id="0" name=""/>
        <dsp:cNvSpPr/>
      </dsp:nvSpPr>
      <dsp:spPr>
        <a:xfrm>
          <a:off x="451768" y="299376"/>
          <a:ext cx="7778206" cy="5991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564"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适应证：适用于慢性肾脏病（</a:t>
          </a:r>
          <a:r>
            <a:rPr lang="en-US" altLang="zh-CN" sz="1600" kern="1200" dirty="0">
              <a:latin typeface="Microsoft YaHei" panose="020B0503020204020204" pitchFamily="34" charset="-122"/>
              <a:ea typeface="Microsoft YaHei" panose="020B0503020204020204" pitchFamily="34" charset="-122"/>
            </a:rPr>
            <a:t>CKD</a:t>
          </a:r>
          <a:r>
            <a:rPr lang="zh-CN" altLang="en-US" sz="1600" kern="1200" dirty="0">
              <a:latin typeface="Microsoft YaHei" panose="020B0503020204020204" pitchFamily="34" charset="-122"/>
              <a:ea typeface="Microsoft YaHei" panose="020B0503020204020204" pitchFamily="34" charset="-122"/>
            </a:rPr>
            <a:t>）引起的贫血，包括透析及非透析患者；</a:t>
          </a:r>
        </a:p>
      </dsp:txBody>
      <dsp:txXfrm>
        <a:off x="451768" y="299376"/>
        <a:ext cx="7778206" cy="599136"/>
      </dsp:txXfrm>
    </dsp:sp>
    <dsp:sp modelId="{1929137E-BD47-0346-92C3-4406E585A53C}">
      <dsp:nvSpPr>
        <dsp:cNvPr id="0" name=""/>
        <dsp:cNvSpPr/>
      </dsp:nvSpPr>
      <dsp:spPr>
        <a:xfrm>
          <a:off x="77308" y="224484"/>
          <a:ext cx="748920" cy="7489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255787-8200-4647-9B77-D32637488EEA}">
      <dsp:nvSpPr>
        <dsp:cNvPr id="0" name=""/>
        <dsp:cNvSpPr/>
      </dsp:nvSpPr>
      <dsp:spPr>
        <a:xfrm>
          <a:off x="881092" y="1197793"/>
          <a:ext cx="7348883" cy="5991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564"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用法用量：口服给药，每周</a:t>
          </a:r>
          <a:r>
            <a:rPr lang="zh-CN" altLang="en-US" sz="1600" kern="1200" dirty="0">
              <a:solidFill>
                <a:srgbClr val="FFC000"/>
              </a:solidFill>
              <a:latin typeface="Microsoft YaHei" panose="020B0503020204020204" pitchFamily="34" charset="-122"/>
              <a:ea typeface="Microsoft YaHei" panose="020B0503020204020204" pitchFamily="34" charset="-122"/>
            </a:rPr>
            <a:t>三次</a:t>
          </a:r>
          <a:r>
            <a:rPr lang="zh-CN" altLang="en-US" sz="1600" kern="1200" dirty="0">
              <a:latin typeface="Microsoft YaHei" panose="020B0503020204020204" pitchFamily="34" charset="-122"/>
              <a:ea typeface="Microsoft YaHei" panose="020B0503020204020204" pitchFamily="34" charset="-122"/>
            </a:rPr>
            <a:t>，可空腹或与食物同服；透析前后均可服用；如漏服无需补服；</a:t>
          </a:r>
        </a:p>
      </dsp:txBody>
      <dsp:txXfrm>
        <a:off x="881092" y="1197793"/>
        <a:ext cx="7348883" cy="599136"/>
      </dsp:txXfrm>
    </dsp:sp>
    <dsp:sp modelId="{E0AB2682-7212-4C4C-97F6-52B8A94B437E}">
      <dsp:nvSpPr>
        <dsp:cNvPr id="0" name=""/>
        <dsp:cNvSpPr/>
      </dsp:nvSpPr>
      <dsp:spPr>
        <a:xfrm>
          <a:off x="506632" y="1122901"/>
          <a:ext cx="748920" cy="7489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C72D75-7913-764F-8857-9770E11A18FC}">
      <dsp:nvSpPr>
        <dsp:cNvPr id="0" name=""/>
        <dsp:cNvSpPr/>
      </dsp:nvSpPr>
      <dsp:spPr>
        <a:xfrm>
          <a:off x="1012860" y="2096210"/>
          <a:ext cx="7217115" cy="5991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564"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药物遴选：妊娠和哺乳期女性；</a:t>
          </a:r>
          <a:r>
            <a:rPr lang="en-US" altLang="zh-CN" sz="1600" kern="1200" dirty="0">
              <a:latin typeface="Microsoft YaHei" panose="020B0503020204020204" pitchFamily="34" charset="-122"/>
              <a:ea typeface="Microsoft YaHei" panose="020B0503020204020204" pitchFamily="34" charset="-122"/>
            </a:rPr>
            <a:t>18</a:t>
          </a:r>
          <a:r>
            <a:rPr lang="zh-CN" altLang="en-US" sz="1600" kern="1200" dirty="0">
              <a:latin typeface="Microsoft YaHei" panose="020B0503020204020204" pitchFamily="34" charset="-122"/>
              <a:ea typeface="Microsoft YaHei" panose="020B0503020204020204" pitchFamily="34" charset="-122"/>
            </a:rPr>
            <a:t>岁以下安全性未建立；轻中度肝功能损伤患者无需调整起始剂量；运动员慎用；</a:t>
          </a:r>
        </a:p>
      </dsp:txBody>
      <dsp:txXfrm>
        <a:off x="1012860" y="2096210"/>
        <a:ext cx="7217115" cy="599136"/>
      </dsp:txXfrm>
    </dsp:sp>
    <dsp:sp modelId="{55DC5824-EBC4-D04A-A6C4-00E2277E2CF6}">
      <dsp:nvSpPr>
        <dsp:cNvPr id="0" name=""/>
        <dsp:cNvSpPr/>
      </dsp:nvSpPr>
      <dsp:spPr>
        <a:xfrm>
          <a:off x="638400" y="2021318"/>
          <a:ext cx="748920" cy="7489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508ECD1-9FEF-C44A-8AE8-7FE95C0EEF10}">
      <dsp:nvSpPr>
        <dsp:cNvPr id="0" name=""/>
        <dsp:cNvSpPr/>
      </dsp:nvSpPr>
      <dsp:spPr>
        <a:xfrm>
          <a:off x="881092" y="2994627"/>
          <a:ext cx="7348883" cy="5991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564"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联合用药不适宜：不应与其他</a:t>
          </a:r>
          <a:r>
            <a:rPr lang="en-US" altLang="zh-CN" sz="1600" kern="1200" dirty="0">
              <a:latin typeface="Microsoft YaHei" panose="020B0503020204020204" pitchFamily="34" charset="-122"/>
              <a:ea typeface="Microsoft YaHei" panose="020B0503020204020204" pitchFamily="34" charset="-122"/>
            </a:rPr>
            <a:t>ESAs</a:t>
          </a:r>
          <a:r>
            <a:rPr lang="zh-CN" altLang="en-US" sz="1600" kern="1200" dirty="0">
              <a:latin typeface="Microsoft YaHei" panose="020B0503020204020204" pitchFamily="34" charset="-122"/>
              <a:ea typeface="Microsoft YaHei" panose="020B0503020204020204" pitchFamily="34" charset="-122"/>
            </a:rPr>
            <a:t>同时使用</a:t>
          </a:r>
        </a:p>
      </dsp:txBody>
      <dsp:txXfrm>
        <a:off x="881092" y="2994627"/>
        <a:ext cx="7348883" cy="599136"/>
      </dsp:txXfrm>
    </dsp:sp>
    <dsp:sp modelId="{9882A9B7-7BFF-F543-9E6A-1A322DC39539}">
      <dsp:nvSpPr>
        <dsp:cNvPr id="0" name=""/>
        <dsp:cNvSpPr/>
      </dsp:nvSpPr>
      <dsp:spPr>
        <a:xfrm>
          <a:off x="506632" y="2919735"/>
          <a:ext cx="748920" cy="7489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8C050B-0DA2-0942-B861-29414549974C}">
      <dsp:nvSpPr>
        <dsp:cNvPr id="0" name=""/>
        <dsp:cNvSpPr/>
      </dsp:nvSpPr>
      <dsp:spPr>
        <a:xfrm>
          <a:off x="451768" y="3706482"/>
          <a:ext cx="7778206" cy="97226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75564"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不良相互作用：</a:t>
          </a:r>
          <a:r>
            <a:rPr lang="en-US" altLang="zh-CN" sz="1600" kern="1200" dirty="0">
              <a:latin typeface="Microsoft YaHei" panose="020B0503020204020204" pitchFamily="34" charset="-122"/>
              <a:ea typeface="Microsoft YaHei" panose="020B0503020204020204" pitchFamily="34" charset="-122"/>
            </a:rPr>
            <a:t>1</a:t>
          </a:r>
          <a:r>
            <a:rPr lang="zh-CN" altLang="en-US" sz="1600" kern="1200" dirty="0">
              <a:latin typeface="Microsoft YaHei" panose="020B0503020204020204" pitchFamily="34" charset="-122"/>
              <a:ea typeface="Microsoft YaHei" panose="020B0503020204020204" pitchFamily="34" charset="-122"/>
            </a:rPr>
            <a:t>）司维拉姆或醋酸钙、磷结合剂、口服铁、含镁</a:t>
          </a:r>
          <a:r>
            <a:rPr lang="en-US" altLang="zh-CN" sz="1600" kern="1200" dirty="0">
              <a:latin typeface="Microsoft YaHei" panose="020B0503020204020204" pitchFamily="34" charset="-122"/>
              <a:ea typeface="Microsoft YaHei" panose="020B0503020204020204" pitchFamily="34" charset="-122"/>
            </a:rPr>
            <a:t>/</a:t>
          </a:r>
          <a:r>
            <a:rPr lang="zh-CN" altLang="en-US" sz="1600" kern="1200" dirty="0">
              <a:latin typeface="Microsoft YaHei" panose="020B0503020204020204" pitchFamily="34" charset="-122"/>
              <a:ea typeface="Microsoft YaHei" panose="020B0503020204020204" pitchFamily="34" charset="-122"/>
            </a:rPr>
            <a:t>铝抗酸剂或其他含多价阳离子药物和矿物质补充剂使用前后至少间隔</a:t>
          </a:r>
          <a:r>
            <a:rPr lang="en-US" altLang="zh-CN" sz="1600" kern="1200" dirty="0">
              <a:latin typeface="Microsoft YaHei" panose="020B0503020204020204" pitchFamily="34" charset="-122"/>
              <a:ea typeface="Microsoft YaHei" panose="020B0503020204020204" pitchFamily="34" charset="-122"/>
            </a:rPr>
            <a:t>1</a:t>
          </a:r>
          <a:r>
            <a:rPr lang="zh-CN" altLang="en-US" sz="1600" kern="1200" dirty="0">
              <a:latin typeface="Microsoft YaHei" panose="020B0503020204020204" pitchFamily="34" charset="-122"/>
              <a:ea typeface="Microsoft YaHei" panose="020B0503020204020204" pitchFamily="34" charset="-122"/>
            </a:rPr>
            <a:t>小时（碳酸镧无影响）；</a:t>
          </a:r>
          <a:r>
            <a:rPr lang="en-US" altLang="zh-CN" sz="1600" kern="1200" dirty="0">
              <a:latin typeface="Microsoft YaHei" panose="020B0503020204020204" pitchFamily="34" charset="-122"/>
              <a:ea typeface="Microsoft YaHei" panose="020B0503020204020204" pitchFamily="34" charset="-122"/>
            </a:rPr>
            <a:t>2</a:t>
          </a:r>
          <a:r>
            <a:rPr lang="zh-CN" altLang="en-US" sz="1600" kern="1200" dirty="0">
              <a:latin typeface="Microsoft YaHei" panose="020B0503020204020204" pitchFamily="34" charset="-122"/>
              <a:ea typeface="Microsoft YaHei" panose="020B0503020204020204" pitchFamily="34" charset="-122"/>
            </a:rPr>
            <a:t>）增加他汀类药物血药浓度，建议减少他汀剂量；</a:t>
          </a:r>
        </a:p>
      </dsp:txBody>
      <dsp:txXfrm>
        <a:off x="451768" y="3706482"/>
        <a:ext cx="7778206" cy="972260"/>
      </dsp:txXfrm>
    </dsp:sp>
    <dsp:sp modelId="{CD714654-11EB-884A-AB9E-951C52EAF24C}">
      <dsp:nvSpPr>
        <dsp:cNvPr id="0" name=""/>
        <dsp:cNvSpPr/>
      </dsp:nvSpPr>
      <dsp:spPr>
        <a:xfrm>
          <a:off x="77308" y="3818152"/>
          <a:ext cx="748920" cy="74892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F964C8-CBFA-CA44-91F8-393FB87327AB}">
      <dsp:nvSpPr>
        <dsp:cNvPr id="0" name=""/>
        <dsp:cNvSpPr/>
      </dsp:nvSpPr>
      <dsp:spPr>
        <a:xfrm>
          <a:off x="-4931770" y="-755706"/>
          <a:ext cx="5873664" cy="5873664"/>
        </a:xfrm>
        <a:prstGeom prst="blockArc">
          <a:avLst>
            <a:gd name="adj1" fmla="val 18900000"/>
            <a:gd name="adj2" fmla="val 2700000"/>
            <a:gd name="adj3" fmla="val 368"/>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CF81F2-B346-C44F-8A46-89D88BC90035}">
      <dsp:nvSpPr>
        <dsp:cNvPr id="0" name=""/>
        <dsp:cNvSpPr/>
      </dsp:nvSpPr>
      <dsp:spPr>
        <a:xfrm>
          <a:off x="493236" y="335369"/>
          <a:ext cx="7743519" cy="6710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677"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适应证：用于治疗慢性肾脏病（</a:t>
          </a:r>
          <a:r>
            <a:rPr lang="en-US" altLang="zh-CN" sz="1600" kern="1200" dirty="0">
              <a:latin typeface="Microsoft YaHei" panose="020B0503020204020204" pitchFamily="34" charset="-122"/>
              <a:ea typeface="Microsoft YaHei" panose="020B0503020204020204" pitchFamily="34" charset="-122"/>
            </a:rPr>
            <a:t>CKD</a:t>
          </a:r>
          <a:r>
            <a:rPr lang="zh-CN" altLang="en-US" sz="1600" kern="1200" dirty="0">
              <a:latin typeface="Microsoft YaHei" panose="020B0503020204020204" pitchFamily="34" charset="-122"/>
              <a:ea typeface="Microsoft YaHei" panose="020B0503020204020204" pitchFamily="34" charset="-122"/>
            </a:rPr>
            <a:t>）维持性透析患者的继发性甲状旁腺功能亢进症；</a:t>
          </a:r>
        </a:p>
      </dsp:txBody>
      <dsp:txXfrm>
        <a:off x="493236" y="335369"/>
        <a:ext cx="7743519" cy="671088"/>
      </dsp:txXfrm>
    </dsp:sp>
    <dsp:sp modelId="{1929137E-BD47-0346-92C3-4406E585A53C}">
      <dsp:nvSpPr>
        <dsp:cNvPr id="0" name=""/>
        <dsp:cNvSpPr/>
      </dsp:nvSpPr>
      <dsp:spPr>
        <a:xfrm>
          <a:off x="73805" y="251483"/>
          <a:ext cx="838860" cy="83886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255787-8200-4647-9B77-D32637488EEA}">
      <dsp:nvSpPr>
        <dsp:cNvPr id="0" name=""/>
        <dsp:cNvSpPr/>
      </dsp:nvSpPr>
      <dsp:spPr>
        <a:xfrm>
          <a:off x="877986" y="1342177"/>
          <a:ext cx="7358769" cy="6710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677"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用法用量：口服给药，初始</a:t>
          </a:r>
          <a:r>
            <a:rPr lang="en-US" altLang="zh-CN" sz="1600" kern="1200" dirty="0">
              <a:latin typeface="Microsoft YaHei" panose="020B0503020204020204" pitchFamily="34" charset="-122"/>
              <a:ea typeface="Microsoft YaHei" panose="020B0503020204020204" pitchFamily="34" charset="-122"/>
            </a:rPr>
            <a:t>25</a:t>
          </a:r>
          <a:r>
            <a:rPr lang="zh-CN" altLang="en-US" sz="1600" kern="1200" dirty="0">
              <a:latin typeface="Microsoft YaHei" panose="020B0503020204020204" pitchFamily="34" charset="-122"/>
              <a:ea typeface="Microsoft YaHei" panose="020B0503020204020204" pitchFamily="34" charset="-122"/>
            </a:rPr>
            <a:t> </a:t>
          </a:r>
          <a:r>
            <a:rPr lang="en-US" altLang="zh-CN" sz="1600" kern="1200" dirty="0">
              <a:latin typeface="Microsoft YaHei" panose="020B0503020204020204" pitchFamily="34" charset="-122"/>
              <a:ea typeface="Microsoft YaHei" panose="020B0503020204020204" pitchFamily="34" charset="-122"/>
            </a:rPr>
            <a:t>mg</a:t>
          </a:r>
          <a:r>
            <a:rPr lang="zh-CN" altLang="en-US" sz="1600" kern="1200" dirty="0">
              <a:latin typeface="Microsoft YaHei" panose="020B0503020204020204" pitchFamily="34" charset="-122"/>
              <a:ea typeface="Microsoft YaHei" panose="020B0503020204020204" pitchFamily="34" charset="-122"/>
            </a:rPr>
            <a:t> 每日</a:t>
          </a:r>
          <a:r>
            <a:rPr lang="en-US" altLang="zh-CN" sz="1600" kern="1200" dirty="0">
              <a:latin typeface="Microsoft YaHei" panose="020B0503020204020204" pitchFamily="34" charset="-122"/>
              <a:ea typeface="Microsoft YaHei" panose="020B0503020204020204" pitchFamily="34" charset="-122"/>
            </a:rPr>
            <a:t>1</a:t>
          </a:r>
          <a:r>
            <a:rPr lang="zh-CN" altLang="en-US" sz="1600" kern="1200" dirty="0">
              <a:latin typeface="Microsoft YaHei" panose="020B0503020204020204" pitchFamily="34" charset="-122"/>
              <a:ea typeface="Microsoft YaHei" panose="020B0503020204020204" pitchFamily="34" charset="-122"/>
            </a:rPr>
            <a:t>次，随餐服用或餐后立即服用，最大剂量每日</a:t>
          </a:r>
          <a:r>
            <a:rPr lang="en-US" altLang="zh-CN" sz="1600" kern="1200" dirty="0">
              <a:latin typeface="Microsoft YaHei" panose="020B0503020204020204" pitchFamily="34" charset="-122"/>
              <a:ea typeface="Microsoft YaHei" panose="020B0503020204020204" pitchFamily="34" charset="-122"/>
            </a:rPr>
            <a:t>100</a:t>
          </a:r>
          <a:r>
            <a:rPr lang="zh-CN" altLang="en-US" sz="1600" kern="1200" dirty="0">
              <a:latin typeface="Microsoft YaHei" panose="020B0503020204020204" pitchFamily="34" charset="-122"/>
              <a:ea typeface="Microsoft YaHei" panose="020B0503020204020204" pitchFamily="34" charset="-122"/>
            </a:rPr>
            <a:t> </a:t>
          </a:r>
          <a:r>
            <a:rPr lang="en-US" altLang="zh-CN" sz="1600" kern="1200" dirty="0">
              <a:latin typeface="Microsoft YaHei" panose="020B0503020204020204" pitchFamily="34" charset="-122"/>
              <a:ea typeface="Microsoft YaHei" panose="020B0503020204020204" pitchFamily="34" charset="-122"/>
            </a:rPr>
            <a:t>mg</a:t>
          </a:r>
          <a:r>
            <a:rPr lang="zh-CN" altLang="en-US" sz="1600" kern="1200" dirty="0">
              <a:latin typeface="Microsoft YaHei" panose="020B0503020204020204" pitchFamily="34" charset="-122"/>
              <a:ea typeface="Microsoft YaHei" panose="020B0503020204020204" pitchFamily="34" charset="-122"/>
            </a:rPr>
            <a:t>；需整片吞服，不建议切分；</a:t>
          </a:r>
        </a:p>
      </dsp:txBody>
      <dsp:txXfrm>
        <a:off x="877986" y="1342177"/>
        <a:ext cx="7358769" cy="671088"/>
      </dsp:txXfrm>
    </dsp:sp>
    <dsp:sp modelId="{E0AB2682-7212-4C4C-97F6-52B8A94B437E}">
      <dsp:nvSpPr>
        <dsp:cNvPr id="0" name=""/>
        <dsp:cNvSpPr/>
      </dsp:nvSpPr>
      <dsp:spPr>
        <a:xfrm>
          <a:off x="458556" y="1258291"/>
          <a:ext cx="838860" cy="83886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C72D75-7913-764F-8857-9770E11A18FC}">
      <dsp:nvSpPr>
        <dsp:cNvPr id="0" name=""/>
        <dsp:cNvSpPr/>
      </dsp:nvSpPr>
      <dsp:spPr>
        <a:xfrm>
          <a:off x="877986" y="2348984"/>
          <a:ext cx="7358769" cy="6710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677"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药物遴选：妊娠和哺乳期女性；儿童用药安全性未建立；</a:t>
          </a:r>
        </a:p>
      </dsp:txBody>
      <dsp:txXfrm>
        <a:off x="877986" y="2348984"/>
        <a:ext cx="7358769" cy="671088"/>
      </dsp:txXfrm>
    </dsp:sp>
    <dsp:sp modelId="{55DC5824-EBC4-D04A-A6C4-00E2277E2CF6}">
      <dsp:nvSpPr>
        <dsp:cNvPr id="0" name=""/>
        <dsp:cNvSpPr/>
      </dsp:nvSpPr>
      <dsp:spPr>
        <a:xfrm>
          <a:off x="458556" y="2265098"/>
          <a:ext cx="838860" cy="83886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CE2E3F-A295-5A4B-A373-F88DC867861D}">
      <dsp:nvSpPr>
        <dsp:cNvPr id="0" name=""/>
        <dsp:cNvSpPr/>
      </dsp:nvSpPr>
      <dsp:spPr>
        <a:xfrm>
          <a:off x="493236" y="3355791"/>
          <a:ext cx="7743519" cy="6710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2677" tIns="40640" rIns="40640" bIns="40640"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Microsoft YaHei" panose="020B0503020204020204" pitchFamily="34" charset="-122"/>
              <a:ea typeface="Microsoft YaHei" panose="020B0503020204020204" pitchFamily="34" charset="-122"/>
            </a:rPr>
            <a:t>不良相互作用：</a:t>
          </a:r>
          <a:r>
            <a:rPr lang="en-US" altLang="zh-CN" sz="1600" kern="1200" dirty="0">
              <a:latin typeface="Microsoft YaHei" panose="020B0503020204020204" pitchFamily="34" charset="-122"/>
              <a:ea typeface="Microsoft YaHei" panose="020B0503020204020204" pitchFamily="34" charset="-122"/>
            </a:rPr>
            <a:t>1</a:t>
          </a:r>
          <a:r>
            <a:rPr lang="zh-CN" altLang="en-US" sz="1600" kern="1200" dirty="0">
              <a:latin typeface="Microsoft YaHei" panose="020B0503020204020204" pitchFamily="34" charset="-122"/>
              <a:ea typeface="Microsoft YaHei" panose="020B0503020204020204" pitchFamily="34" charset="-122"/>
            </a:rPr>
            <a:t>）代谢性相互作用：</a:t>
          </a:r>
          <a:r>
            <a:rPr lang="en-US" altLang="zh-CN" sz="1600" kern="1200" dirty="0">
              <a:latin typeface="Microsoft YaHei" panose="020B0503020204020204" pitchFamily="34" charset="-122"/>
              <a:ea typeface="Microsoft YaHei" panose="020B0503020204020204" pitchFamily="34" charset="-122"/>
            </a:rPr>
            <a:t>CYP3A4</a:t>
          </a:r>
          <a:r>
            <a:rPr lang="zh-CN" altLang="en-US" sz="1600" kern="1200" dirty="0">
              <a:latin typeface="Microsoft YaHei" panose="020B0503020204020204" pitchFamily="34" charset="-122"/>
              <a:ea typeface="Microsoft YaHei" panose="020B0503020204020204" pitchFamily="34" charset="-122"/>
            </a:rPr>
            <a:t>底物，三唑类抗真菌药；</a:t>
          </a:r>
          <a:r>
            <a:rPr lang="en-US" altLang="zh-CN" sz="1600" kern="1200" dirty="0">
              <a:latin typeface="Microsoft YaHei" panose="020B0503020204020204" pitchFamily="34" charset="-122"/>
              <a:ea typeface="Microsoft YaHei" panose="020B0503020204020204" pitchFamily="34" charset="-122"/>
            </a:rPr>
            <a:t>CYP2D6</a:t>
          </a:r>
          <a:r>
            <a:rPr lang="zh-CN" altLang="en-US" sz="1600" kern="1200" dirty="0">
              <a:latin typeface="Microsoft YaHei" panose="020B0503020204020204" pitchFamily="34" charset="-122"/>
              <a:ea typeface="Microsoft YaHei" panose="020B0503020204020204" pitchFamily="34" charset="-122"/>
            </a:rPr>
            <a:t>抑制剂，影响部分抗抑郁药血药浓度；</a:t>
          </a:r>
          <a:r>
            <a:rPr lang="en-US" altLang="zh-CN" sz="1600" kern="1200" dirty="0">
              <a:latin typeface="Microsoft YaHei" panose="020B0503020204020204" pitchFamily="34" charset="-122"/>
              <a:ea typeface="Microsoft YaHei" panose="020B0503020204020204" pitchFamily="34" charset="-122"/>
            </a:rPr>
            <a:t>2</a:t>
          </a:r>
          <a:r>
            <a:rPr lang="zh-CN" altLang="en-US" sz="1600" kern="1200" dirty="0">
              <a:latin typeface="Microsoft YaHei" panose="020B0503020204020204" pitchFamily="34" charset="-122"/>
              <a:ea typeface="Microsoft YaHei" panose="020B0503020204020204" pitchFamily="34" charset="-122"/>
            </a:rPr>
            <a:t>）药效相互作用：降低血钙药物</a:t>
          </a:r>
        </a:p>
      </dsp:txBody>
      <dsp:txXfrm>
        <a:off x="493236" y="3355791"/>
        <a:ext cx="7743519" cy="671088"/>
      </dsp:txXfrm>
    </dsp:sp>
    <dsp:sp modelId="{CD714654-11EB-884A-AB9E-951C52EAF24C}">
      <dsp:nvSpPr>
        <dsp:cNvPr id="0" name=""/>
        <dsp:cNvSpPr/>
      </dsp:nvSpPr>
      <dsp:spPr>
        <a:xfrm>
          <a:off x="73805" y="3271905"/>
          <a:ext cx="838860" cy="838860"/>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75"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1048676"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2021/6/30</a:t>
            </a:fld>
            <a:endParaRPr lang="zh-CN" altLang="en-US"/>
          </a:p>
        </p:txBody>
      </p:sp>
      <p:sp>
        <p:nvSpPr>
          <p:cNvPr id="1048677"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1048678"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69"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670"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2021/6/30</a:t>
            </a:fld>
            <a:endParaRPr lang="zh-CN" altLang="en-US"/>
          </a:p>
        </p:txBody>
      </p:sp>
      <p:sp>
        <p:nvSpPr>
          <p:cNvPr id="1048671"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672"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73"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674"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a:t>
            </a:fld>
            <a:endParaRPr lang="zh-CN" altLang="en-US"/>
          </a:p>
        </p:txBody>
      </p:sp>
    </p:spTree>
    <p:extLst>
      <p:ext uri="{BB962C8B-B14F-4D97-AF65-F5344CB8AC3E}">
        <p14:creationId xmlns:p14="http://schemas.microsoft.com/office/powerpoint/2010/main" val="2140978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4</a:t>
            </a:fld>
            <a:endParaRPr lang="zh-CN" altLang="en-US"/>
          </a:p>
        </p:txBody>
      </p:sp>
    </p:spTree>
    <p:extLst>
      <p:ext uri="{BB962C8B-B14F-4D97-AF65-F5344CB8AC3E}">
        <p14:creationId xmlns:p14="http://schemas.microsoft.com/office/powerpoint/2010/main" val="2093625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5</a:t>
            </a:fld>
            <a:endParaRPr lang="zh-CN" altLang="en-US"/>
          </a:p>
        </p:txBody>
      </p:sp>
    </p:spTree>
    <p:extLst>
      <p:ext uri="{BB962C8B-B14F-4D97-AF65-F5344CB8AC3E}">
        <p14:creationId xmlns:p14="http://schemas.microsoft.com/office/powerpoint/2010/main" val="1249690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6</a:t>
            </a:fld>
            <a:endParaRPr lang="zh-CN" altLang="en-US"/>
          </a:p>
        </p:txBody>
      </p:sp>
    </p:spTree>
    <p:extLst>
      <p:ext uri="{BB962C8B-B14F-4D97-AF65-F5344CB8AC3E}">
        <p14:creationId xmlns:p14="http://schemas.microsoft.com/office/powerpoint/2010/main" val="4175784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7</a:t>
            </a:fld>
            <a:endParaRPr lang="zh-CN" altLang="en-US"/>
          </a:p>
        </p:txBody>
      </p:sp>
    </p:spTree>
    <p:extLst>
      <p:ext uri="{BB962C8B-B14F-4D97-AF65-F5344CB8AC3E}">
        <p14:creationId xmlns:p14="http://schemas.microsoft.com/office/powerpoint/2010/main" val="4066054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9</a:t>
            </a:fld>
            <a:endParaRPr lang="zh-CN" altLang="en-US"/>
          </a:p>
        </p:txBody>
      </p:sp>
    </p:spTree>
    <p:extLst>
      <p:ext uri="{BB962C8B-B14F-4D97-AF65-F5344CB8AC3E}">
        <p14:creationId xmlns:p14="http://schemas.microsoft.com/office/powerpoint/2010/main" val="2297631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Arial" panose="020B0604020202020204" pitchFamily="34" charset="0"/>
                <a:ea typeface="+mn-ea"/>
                <a:cs typeface="+mn-cs"/>
              </a:rPr>
              <a:t>全院会诊：膀胱癌患合并尿毒症的患者，他每周需要进行三次血液透析，那么对血液透析的患者，化疗药物吉西他滨与奈达铂应怎么给药？我们为这位患者设计了个体化的给药方案。通过查阅文献等相关资料，我们发现血液透析患者和肾功能正常的患者之间没有观察到吉西他滨的药代动力学参数的明显差异，静脉给药的吉西他滨在体内</a:t>
            </a:r>
            <a:r>
              <a:rPr lang="en-US" altLang="zh-CN" sz="1200" kern="1200" dirty="0">
                <a:solidFill>
                  <a:schemeClr val="tx1"/>
                </a:solidFill>
                <a:effectLst/>
                <a:latin typeface="Arial" panose="020B0604020202020204" pitchFamily="34" charset="0"/>
                <a:ea typeface="+mn-ea"/>
                <a:cs typeface="+mn-cs"/>
              </a:rPr>
              <a:t>90%</a:t>
            </a:r>
            <a:r>
              <a:rPr lang="zh-CN" altLang="en-US" sz="1200" kern="1200" dirty="0">
                <a:solidFill>
                  <a:schemeClr val="tx1"/>
                </a:solidFill>
                <a:effectLst/>
                <a:latin typeface="Arial" panose="020B0604020202020204" pitchFamily="34" charset="0"/>
                <a:ea typeface="+mn-ea"/>
                <a:cs typeface="+mn-cs"/>
              </a:rPr>
              <a:t>以上代谢为无细胞毒性的代谢产物二氟尿苷。而二氟尿苷通过尿液排泄，可以被血透清除。结合吉西他滨半衰期</a:t>
            </a:r>
            <a:r>
              <a:rPr lang="en-US" altLang="zh-CN" sz="1200" kern="1200" dirty="0">
                <a:solidFill>
                  <a:schemeClr val="tx1"/>
                </a:solidFill>
                <a:effectLst/>
                <a:latin typeface="Arial" panose="020B0604020202020204" pitchFamily="34" charset="0"/>
                <a:ea typeface="+mn-ea"/>
                <a:cs typeface="+mn-cs"/>
              </a:rPr>
              <a:t>42-94min</a:t>
            </a:r>
            <a:r>
              <a:rPr lang="zh-CN" altLang="en-US" sz="1200" kern="1200" dirty="0">
                <a:solidFill>
                  <a:schemeClr val="tx1"/>
                </a:solidFill>
                <a:effectLst/>
                <a:latin typeface="Arial" panose="020B0604020202020204" pitchFamily="34" charset="0"/>
                <a:ea typeface="+mn-ea"/>
                <a:cs typeface="+mn-cs"/>
              </a:rPr>
              <a:t>，给药后</a:t>
            </a:r>
            <a:r>
              <a:rPr lang="en-US" altLang="zh-CN" sz="1200" kern="1200" dirty="0">
                <a:solidFill>
                  <a:schemeClr val="tx1"/>
                </a:solidFill>
                <a:effectLst/>
                <a:latin typeface="Arial" panose="020B0604020202020204" pitchFamily="34" charset="0"/>
                <a:ea typeface="+mn-ea"/>
                <a:cs typeface="+mn-cs"/>
              </a:rPr>
              <a:t>6-11</a:t>
            </a:r>
            <a:r>
              <a:rPr lang="zh-CN" altLang="en-US" sz="1200" kern="1200" dirty="0">
                <a:solidFill>
                  <a:schemeClr val="tx1"/>
                </a:solidFill>
                <a:effectLst/>
                <a:latin typeface="Arial" panose="020B0604020202020204" pitchFamily="34" charset="0"/>
                <a:ea typeface="+mn-ea"/>
                <a:cs typeface="+mn-cs"/>
              </a:rPr>
              <a:t>小时内被完全清除，因此，吉西他滨无需调整剂量，一般在透析前</a:t>
            </a:r>
            <a:r>
              <a:rPr lang="en-US" altLang="zh-CN" sz="1200" kern="1200" dirty="0">
                <a:solidFill>
                  <a:schemeClr val="tx1"/>
                </a:solidFill>
                <a:effectLst/>
                <a:latin typeface="Arial" panose="020B0604020202020204" pitchFamily="34" charset="0"/>
                <a:ea typeface="+mn-ea"/>
                <a:cs typeface="+mn-cs"/>
              </a:rPr>
              <a:t>6-12</a:t>
            </a:r>
            <a:r>
              <a:rPr lang="zh-CN" altLang="en-US" sz="1200" kern="1200" dirty="0">
                <a:solidFill>
                  <a:schemeClr val="tx1"/>
                </a:solidFill>
                <a:effectLst/>
                <a:latin typeface="Arial" panose="020B0604020202020204" pitchFamily="34" charset="0"/>
                <a:ea typeface="+mn-ea"/>
                <a:cs typeface="+mn-cs"/>
              </a:rPr>
              <a:t>小时给药。而奈达铂在血透患者中给药的相关文献较少，报道的给药剂量不一。使用剂量有</a:t>
            </a:r>
            <a:r>
              <a:rPr lang="en-US" altLang="zh-CN" sz="1200" kern="1200" dirty="0">
                <a:solidFill>
                  <a:schemeClr val="tx1"/>
                </a:solidFill>
                <a:effectLst/>
                <a:latin typeface="Arial" panose="020B0604020202020204" pitchFamily="34" charset="0"/>
                <a:ea typeface="+mn-ea"/>
                <a:cs typeface="+mn-cs"/>
              </a:rPr>
              <a:t>16mg/m</a:t>
            </a:r>
            <a:r>
              <a:rPr lang="en-US" altLang="zh-CN" sz="1200" kern="1200" baseline="30000" dirty="0">
                <a:solidFill>
                  <a:schemeClr val="tx1"/>
                </a:solidFill>
                <a:effectLst/>
                <a:latin typeface="Arial" panose="020B0604020202020204" pitchFamily="34" charset="0"/>
                <a:ea typeface="+mn-ea"/>
                <a:cs typeface="+mn-cs"/>
              </a:rPr>
              <a:t>2</a:t>
            </a:r>
            <a:r>
              <a:rPr lang="zh-CN" altLang="en-US" sz="1200" kern="1200" dirty="0">
                <a:solidFill>
                  <a:schemeClr val="tx1"/>
                </a:solidFill>
                <a:effectLst/>
                <a:latin typeface="Arial" panose="020B0604020202020204" pitchFamily="34" charset="0"/>
                <a:ea typeface="+mn-ea"/>
                <a:cs typeface="+mn-cs"/>
              </a:rPr>
              <a:t>、</a:t>
            </a:r>
            <a:r>
              <a:rPr lang="en-US" altLang="zh-CN" sz="1200" kern="1200" dirty="0">
                <a:solidFill>
                  <a:schemeClr val="tx1"/>
                </a:solidFill>
                <a:effectLst/>
                <a:latin typeface="Arial" panose="020B0604020202020204" pitchFamily="34" charset="0"/>
                <a:ea typeface="+mn-ea"/>
                <a:cs typeface="+mn-cs"/>
              </a:rPr>
              <a:t>50mg</a:t>
            </a:r>
            <a:r>
              <a:rPr lang="zh-CN" altLang="en-US" sz="1200" kern="1200" dirty="0">
                <a:solidFill>
                  <a:schemeClr val="tx1"/>
                </a:solidFill>
                <a:effectLst/>
                <a:latin typeface="Arial" panose="020B0604020202020204" pitchFamily="34" charset="0"/>
                <a:ea typeface="+mn-ea"/>
                <a:cs typeface="+mn-cs"/>
              </a:rPr>
              <a:t>，这两例均为</a:t>
            </a:r>
            <a:r>
              <a:rPr lang="en-US" altLang="zh-CN" sz="1200" kern="1200" dirty="0">
                <a:solidFill>
                  <a:schemeClr val="tx1"/>
                </a:solidFill>
                <a:effectLst/>
                <a:latin typeface="Arial" panose="020B0604020202020204" pitchFamily="34" charset="0"/>
                <a:ea typeface="+mn-ea"/>
                <a:cs typeface="+mn-cs"/>
              </a:rPr>
              <a:t>70</a:t>
            </a:r>
            <a:r>
              <a:rPr lang="zh-CN" altLang="en-US" sz="1200" kern="1200" dirty="0">
                <a:solidFill>
                  <a:schemeClr val="tx1"/>
                </a:solidFill>
                <a:effectLst/>
                <a:latin typeface="Arial" panose="020B0604020202020204" pitchFamily="34" charset="0"/>
                <a:ea typeface="+mn-ea"/>
                <a:cs typeface="+mn-cs"/>
              </a:rPr>
              <a:t>岁以上老年患者。还有一项研究将剂量减半，同时检测了浓度，虽然峰浓度也减半，但总体暴露水平与肾功能正常的患者一样。关于给药后的透析时间，有报道给药后</a:t>
            </a:r>
            <a:r>
              <a:rPr lang="en-US" altLang="zh-CN" sz="1200" kern="1200" dirty="0">
                <a:solidFill>
                  <a:schemeClr val="tx1"/>
                </a:solidFill>
                <a:effectLst/>
                <a:latin typeface="Arial" panose="020B0604020202020204" pitchFamily="34" charset="0"/>
                <a:ea typeface="+mn-ea"/>
                <a:cs typeface="+mn-cs"/>
              </a:rPr>
              <a:t>1</a:t>
            </a:r>
            <a:r>
              <a:rPr lang="zh-CN" altLang="en-US" sz="1200" kern="1200" dirty="0">
                <a:solidFill>
                  <a:schemeClr val="tx1"/>
                </a:solidFill>
                <a:effectLst/>
                <a:latin typeface="Arial" panose="020B0604020202020204" pitchFamily="34" charset="0"/>
                <a:ea typeface="+mn-ea"/>
                <a:cs typeface="+mn-cs"/>
              </a:rPr>
              <a:t>小时透析也有报道给药后</a:t>
            </a:r>
            <a:r>
              <a:rPr lang="en-US" altLang="zh-CN" sz="1200" kern="1200" dirty="0">
                <a:solidFill>
                  <a:schemeClr val="tx1"/>
                </a:solidFill>
                <a:effectLst/>
                <a:latin typeface="Arial" panose="020B0604020202020204" pitchFamily="34" charset="0"/>
                <a:ea typeface="+mn-ea"/>
                <a:cs typeface="+mn-cs"/>
              </a:rPr>
              <a:t>3</a:t>
            </a:r>
            <a:r>
              <a:rPr lang="zh-CN" altLang="en-US" sz="1200" kern="1200" dirty="0">
                <a:solidFill>
                  <a:schemeClr val="tx1"/>
                </a:solidFill>
                <a:effectLst/>
                <a:latin typeface="Arial" panose="020B0604020202020204" pitchFamily="34" charset="0"/>
                <a:ea typeface="+mn-ea"/>
                <a:cs typeface="+mn-cs"/>
              </a:rPr>
              <a:t>小时透析。</a:t>
            </a: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12</a:t>
            </a:fld>
            <a:endParaRPr lang="zh-CN" altLang="en-US"/>
          </a:p>
        </p:txBody>
      </p:sp>
    </p:spTree>
    <p:extLst>
      <p:ext uri="{BB962C8B-B14F-4D97-AF65-F5344CB8AC3E}">
        <p14:creationId xmlns:p14="http://schemas.microsoft.com/office/powerpoint/2010/main" val="9196187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kumimoji="1" lang="zh-CN" altLang="en-US" dirty="0"/>
              <a:t>奈达铂，主要以游离形式存在；吉西他滨：血浆蛋白结合可以忽略不计</a:t>
            </a:r>
          </a:p>
        </p:txBody>
      </p:sp>
      <p:sp>
        <p:nvSpPr>
          <p:cNvPr id="4" name="灯片编号占位符 3"/>
          <p:cNvSpPr>
            <a:spLocks noGrp="1"/>
          </p:cNvSpPr>
          <p:nvPr>
            <p:ph type="sldNum" sz="quarter" idx="5"/>
          </p:nvPr>
        </p:nvSpPr>
        <p:spPr/>
        <p:txBody>
          <a:bodyPr/>
          <a:lstStyle/>
          <a:p>
            <a:fld id="{E4D1282D-5F9D-49E4-8640-95869B09F949}" type="slidenum">
              <a:rPr lang="zh-CN" altLang="en-US" smtClean="0"/>
              <a:t>13</a:t>
            </a:fld>
            <a:endParaRPr lang="zh-CN" altLang="en-US"/>
          </a:p>
        </p:txBody>
      </p:sp>
    </p:spTree>
    <p:extLst>
      <p:ext uri="{BB962C8B-B14F-4D97-AF65-F5344CB8AC3E}">
        <p14:creationId xmlns:p14="http://schemas.microsoft.com/office/powerpoint/2010/main" val="3337966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14</a:t>
            </a:fld>
            <a:endParaRPr lang="zh-CN" altLang="en-US"/>
          </a:p>
        </p:txBody>
      </p:sp>
    </p:spTree>
    <p:extLst>
      <p:ext uri="{BB962C8B-B14F-4D97-AF65-F5344CB8AC3E}">
        <p14:creationId xmlns:p14="http://schemas.microsoft.com/office/powerpoint/2010/main" val="1398930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19</a:t>
            </a:fld>
            <a:endParaRPr lang="zh-CN" altLang="en-US"/>
          </a:p>
        </p:txBody>
      </p:sp>
    </p:spTree>
    <p:extLst>
      <p:ext uri="{BB962C8B-B14F-4D97-AF65-F5344CB8AC3E}">
        <p14:creationId xmlns:p14="http://schemas.microsoft.com/office/powerpoint/2010/main" val="8957243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20</a:t>
            </a:fld>
            <a:endParaRPr lang="zh-CN" altLang="en-US"/>
          </a:p>
        </p:txBody>
      </p:sp>
    </p:spTree>
    <p:extLst>
      <p:ext uri="{BB962C8B-B14F-4D97-AF65-F5344CB8AC3E}">
        <p14:creationId xmlns:p14="http://schemas.microsoft.com/office/powerpoint/2010/main" val="476310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21</a:t>
            </a:fld>
            <a:endParaRPr lang="zh-CN" altLang="en-US"/>
          </a:p>
        </p:txBody>
      </p:sp>
    </p:spTree>
    <p:extLst>
      <p:ext uri="{BB962C8B-B14F-4D97-AF65-F5344CB8AC3E}">
        <p14:creationId xmlns:p14="http://schemas.microsoft.com/office/powerpoint/2010/main" val="2682461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12700">
              <a:lnSpc>
                <a:spcPct val="100000"/>
              </a:lnSpc>
              <a:spcBef>
                <a:spcPts val="95"/>
              </a:spcBef>
            </a:pPr>
            <a:r>
              <a:rPr lang="en-US" altLang="zh-CN" sz="1200" b="1" spc="-10" dirty="0">
                <a:solidFill>
                  <a:srgbClr val="983491"/>
                </a:solidFill>
                <a:latin typeface="微软雅黑" panose="020B0503020204020204" pitchFamily="34" charset="-122"/>
                <a:ea typeface="微软雅黑" panose="020B0503020204020204" pitchFamily="34" charset="-122"/>
                <a:cs typeface="Arial"/>
              </a:rPr>
              <a:t>EPO</a:t>
            </a:r>
            <a:r>
              <a:rPr lang="zh-CN" altLang="en-US" sz="1200" b="1" spc="-5" dirty="0">
                <a:solidFill>
                  <a:srgbClr val="983491"/>
                </a:solidFill>
                <a:latin typeface="微软雅黑" panose="020B0503020204020204" pitchFamily="34" charset="-122"/>
                <a:ea typeface="微软雅黑" panose="020B0503020204020204" pitchFamily="34" charset="-122"/>
              </a:rPr>
              <a:t>和铁在红细胞生成过程中至关</a:t>
            </a:r>
            <a:r>
              <a:rPr lang="zh-CN" altLang="en-US" sz="1200" b="1" dirty="0">
                <a:solidFill>
                  <a:srgbClr val="983491"/>
                </a:solidFill>
                <a:latin typeface="微软雅黑" panose="020B0503020204020204" pitchFamily="34" charset="-122"/>
                <a:ea typeface="微软雅黑" panose="020B0503020204020204" pitchFamily="34" charset="-122"/>
              </a:rPr>
              <a:t>重</a:t>
            </a:r>
            <a:r>
              <a:rPr lang="zh-CN" altLang="en-US" sz="1200" b="1" spc="-5" dirty="0">
                <a:solidFill>
                  <a:srgbClr val="983491"/>
                </a:solidFill>
                <a:latin typeface="微软雅黑" panose="020B0503020204020204" pitchFamily="34" charset="-122"/>
                <a:ea typeface="微软雅黑" panose="020B0503020204020204" pitchFamily="34" charset="-122"/>
              </a:rPr>
              <a:t>要；肾性贫血与多因素相</a:t>
            </a:r>
            <a:r>
              <a:rPr lang="zh-CN" altLang="en-US" sz="1200" b="1" spc="-25" dirty="0">
                <a:solidFill>
                  <a:srgbClr val="983491"/>
                </a:solidFill>
                <a:latin typeface="微软雅黑" panose="020B0503020204020204" pitchFamily="34" charset="-122"/>
                <a:ea typeface="微软雅黑" panose="020B0503020204020204" pitchFamily="34" charset="-122"/>
              </a:rPr>
              <a:t>关</a:t>
            </a:r>
            <a:r>
              <a:rPr lang="en-US" altLang="zh-CN" sz="1200" b="1" spc="-5" dirty="0">
                <a:solidFill>
                  <a:srgbClr val="983491"/>
                </a:solidFill>
                <a:latin typeface="微软雅黑" panose="020B0503020204020204" pitchFamily="34" charset="-122"/>
                <a:ea typeface="微软雅黑" panose="020B0503020204020204" pitchFamily="34" charset="-122"/>
                <a:cs typeface="Arial"/>
              </a:rPr>
              <a:t>-</a:t>
            </a:r>
            <a:r>
              <a:rPr lang="en-US" altLang="zh-CN" sz="1200" b="1" spc="-10" dirty="0">
                <a:solidFill>
                  <a:srgbClr val="FF0000"/>
                </a:solidFill>
                <a:latin typeface="微软雅黑" panose="020B0503020204020204" pitchFamily="34" charset="-122"/>
                <a:ea typeface="微软雅黑" panose="020B0503020204020204" pitchFamily="34" charset="-122"/>
                <a:cs typeface="Arial"/>
              </a:rPr>
              <a:t>EP</a:t>
            </a:r>
            <a:r>
              <a:rPr lang="en-US" altLang="zh-CN" sz="1200" b="1" spc="-15" dirty="0">
                <a:solidFill>
                  <a:srgbClr val="FF0000"/>
                </a:solidFill>
                <a:latin typeface="微软雅黑" panose="020B0503020204020204" pitchFamily="34" charset="-122"/>
                <a:ea typeface="微软雅黑" panose="020B0503020204020204" pitchFamily="34" charset="-122"/>
                <a:cs typeface="Arial"/>
              </a:rPr>
              <a:t>O</a:t>
            </a:r>
            <a:r>
              <a:rPr lang="zh-CN" altLang="en-US" sz="1200" b="1" spc="-5" dirty="0">
                <a:solidFill>
                  <a:srgbClr val="983491"/>
                </a:solidFill>
                <a:latin typeface="微软雅黑" panose="020B0503020204020204" pitchFamily="34" charset="-122"/>
                <a:ea typeface="微软雅黑" panose="020B0503020204020204" pitchFamily="34" charset="-122"/>
              </a:rPr>
              <a:t>不足和</a:t>
            </a:r>
            <a:r>
              <a:rPr lang="zh-CN" altLang="en-US" sz="1200" b="1" spc="-5" dirty="0">
                <a:solidFill>
                  <a:srgbClr val="FF0000"/>
                </a:solidFill>
                <a:latin typeface="微软雅黑" panose="020B0503020204020204" pitchFamily="34" charset="-122"/>
                <a:ea typeface="微软雅黑" panose="020B0503020204020204" pitchFamily="34" charset="-122"/>
              </a:rPr>
              <a:t>铁</a:t>
            </a:r>
            <a:r>
              <a:rPr lang="zh-CN" altLang="en-US" sz="1200" b="1" spc="-5" dirty="0">
                <a:solidFill>
                  <a:srgbClr val="983491"/>
                </a:solidFill>
                <a:latin typeface="微软雅黑" panose="020B0503020204020204" pitchFamily="34" charset="-122"/>
                <a:ea typeface="微软雅黑" panose="020B0503020204020204" pitchFamily="34" charset="-122"/>
              </a:rPr>
              <a:t>缺乏是主要发病机制。</a:t>
            </a:r>
            <a:endParaRPr lang="en-US" altLang="zh-CN" sz="1200" b="1" spc="-5" dirty="0">
              <a:solidFill>
                <a:srgbClr val="983491"/>
              </a:solidFill>
              <a:latin typeface="微软雅黑" panose="020B0503020204020204" pitchFamily="34" charset="-122"/>
              <a:ea typeface="微软雅黑" panose="020B0503020204020204" pitchFamily="34" charset="-122"/>
            </a:endParaRPr>
          </a:p>
          <a:p>
            <a:pPr>
              <a:lnSpc>
                <a:spcPct val="150000"/>
              </a:lnSpc>
            </a:pPr>
            <a:r>
              <a:rPr lang="en-US" altLang="zh-CN" dirty="0">
                <a:solidFill>
                  <a:srgbClr val="002060"/>
                </a:solidFill>
                <a:latin typeface="微软雅黑" panose="020B0503020204020204" pitchFamily="34" charset="-122"/>
                <a:ea typeface="微软雅黑" panose="020B0503020204020204" pitchFamily="34" charset="-122"/>
              </a:rPr>
              <a:t> HIF</a:t>
            </a:r>
            <a:r>
              <a:rPr lang="zh-CN" altLang="en-US" dirty="0">
                <a:solidFill>
                  <a:srgbClr val="002060"/>
                </a:solidFill>
                <a:latin typeface="微软雅黑" panose="020B0503020204020204" pitchFamily="34" charset="-122"/>
                <a:ea typeface="微软雅黑" panose="020B0503020204020204" pitchFamily="34" charset="-122"/>
              </a:rPr>
              <a:t>：低氧诱导因子</a:t>
            </a:r>
            <a:endParaRPr lang="en-US" altLang="zh-CN" dirty="0">
              <a:solidFill>
                <a:srgbClr val="002060"/>
              </a:solidFill>
              <a:latin typeface="微软雅黑" panose="020B0503020204020204" pitchFamily="34" charset="-122"/>
              <a:ea typeface="微软雅黑" panose="020B0503020204020204" pitchFamily="34" charset="-122"/>
            </a:endParaRPr>
          </a:p>
          <a:p>
            <a:pPr>
              <a:lnSpc>
                <a:spcPct val="120000"/>
              </a:lnSpc>
            </a:pPr>
            <a:r>
              <a:rPr lang="zh-CN" altLang="en-US" b="1" dirty="0">
                <a:solidFill>
                  <a:srgbClr val="002060"/>
                </a:solidFill>
                <a:latin typeface="微软雅黑" panose="020B0503020204020204" pitchFamily="34" charset="-122"/>
                <a:ea typeface="微软雅黑" panose="020B0503020204020204" pitchFamily="34" charset="-122"/>
              </a:rPr>
              <a:t>贫血状态下</a:t>
            </a:r>
            <a:r>
              <a:rPr lang="zh-CN" altLang="en-US" dirty="0">
                <a:solidFill>
                  <a:srgbClr val="002060"/>
                </a:solidFill>
                <a:latin typeface="微软雅黑" panose="020B0503020204020204" pitchFamily="34" charset="-122"/>
                <a:ea typeface="微软雅黑" panose="020B0503020204020204" pitchFamily="34" charset="-122"/>
              </a:rPr>
              <a:t>，肾脏氧供减少，需氧量超过供氧量时，肾脏能及时感应，促进</a:t>
            </a:r>
            <a:r>
              <a:rPr lang="en-US" altLang="zh-CN" dirty="0">
                <a:solidFill>
                  <a:srgbClr val="002060"/>
                </a:solidFill>
                <a:latin typeface="微软雅黑" panose="020B0503020204020204" pitchFamily="34" charset="-122"/>
                <a:ea typeface="微软雅黑" panose="020B0503020204020204" pitchFamily="34" charset="-122"/>
              </a:rPr>
              <a:t>EPO</a:t>
            </a:r>
            <a:r>
              <a:rPr lang="zh-CN" altLang="en-US" dirty="0">
                <a:solidFill>
                  <a:srgbClr val="002060"/>
                </a:solidFill>
                <a:latin typeface="微软雅黑" panose="020B0503020204020204" pitchFamily="34" charset="-122"/>
                <a:ea typeface="微软雅黑" panose="020B0503020204020204" pitchFamily="34" charset="-122"/>
              </a:rPr>
              <a:t>产生；</a:t>
            </a:r>
            <a:r>
              <a:rPr lang="en-US" altLang="zh-CN" sz="1200" dirty="0">
                <a:latin typeface="微软雅黑" panose="020B0503020204020204" pitchFamily="34" charset="-122"/>
                <a:ea typeface="微软雅黑" panose="020B0503020204020204" pitchFamily="34" charset="-122"/>
                <a:cs typeface="+mn-ea"/>
                <a:sym typeface="+mn-lt"/>
              </a:rPr>
              <a:t>CKD</a:t>
            </a:r>
            <a:r>
              <a:rPr lang="zh-CN" altLang="en-US" sz="1200" dirty="0">
                <a:latin typeface="微软雅黑" panose="020B0503020204020204" pitchFamily="34" charset="-122"/>
                <a:ea typeface="微软雅黑" panose="020B0503020204020204" pitchFamily="34" charset="-122"/>
                <a:cs typeface="+mn-ea"/>
                <a:sym typeface="+mn-lt"/>
              </a:rPr>
              <a:t>患者发生贫血，</a:t>
            </a:r>
            <a:r>
              <a:rPr lang="zh-CN" altLang="en-US" sz="1200" dirty="0">
                <a:latin typeface="微软雅黑" panose="020B0503020204020204" pitchFamily="34" charset="-122"/>
                <a:ea typeface="微软雅黑" panose="020B0503020204020204" pitchFamily="34" charset="-122"/>
              </a:rPr>
              <a:t>尽管存在系统性缺氧，但肾脏却无法感知：</a:t>
            </a:r>
            <a:r>
              <a:rPr lang="en-US" altLang="zh-CN" sz="1200" dirty="0">
                <a:latin typeface="微软雅黑" panose="020B0503020204020204" pitchFamily="34" charset="-122"/>
                <a:ea typeface="微软雅黑" panose="020B0503020204020204" pitchFamily="34" charset="-122"/>
                <a:cs typeface="+mn-ea"/>
                <a:sym typeface="+mn-lt"/>
              </a:rPr>
              <a:t>GFR</a:t>
            </a:r>
            <a:r>
              <a:rPr lang="zh-CN" altLang="en-US" sz="1200" dirty="0">
                <a:latin typeface="微软雅黑" panose="020B0503020204020204" pitchFamily="34" charset="-122"/>
                <a:ea typeface="微软雅黑" panose="020B0503020204020204" pitchFamily="34" charset="-122"/>
                <a:cs typeface="+mn-ea"/>
                <a:sym typeface="+mn-lt"/>
              </a:rPr>
              <a:t>下降，钠重吸收减少，肾脏的氧需求下降；贫血时机体优先确保肾灌注，导致肾脏相对氧充足</a:t>
            </a:r>
          </a:p>
          <a:p>
            <a:pPr>
              <a:lnSpc>
                <a:spcPct val="120000"/>
              </a:lnSpc>
            </a:pPr>
            <a:endParaRPr lang="zh-CN" altLang="en-US" sz="1200" dirty="0">
              <a:solidFill>
                <a:srgbClr val="313131"/>
              </a:solidFill>
              <a:latin typeface="微软雅黑" panose="020B0503020204020204" pitchFamily="34" charset="-122"/>
              <a:ea typeface="微软雅黑" panose="020B0503020204020204" pitchFamily="34" charset="-122"/>
              <a:cs typeface="+mn-ea"/>
              <a:sym typeface="+mn-lt"/>
            </a:endParaRPr>
          </a:p>
          <a:p>
            <a:pPr>
              <a:lnSpc>
                <a:spcPct val="120000"/>
              </a:lnSpc>
            </a:pPr>
            <a:endParaRPr lang="zh-CN" altLang="en-US" sz="1200" dirty="0">
              <a:solidFill>
                <a:srgbClr val="313131"/>
              </a:solidFill>
              <a:latin typeface="微软雅黑" panose="020B0503020204020204" pitchFamily="34" charset="-122"/>
              <a:ea typeface="微软雅黑" panose="020B0503020204020204" pitchFamily="34" charset="-122"/>
              <a:cs typeface="+mn-ea"/>
              <a:sym typeface="+mn-lt"/>
            </a:endParaRPr>
          </a:p>
          <a:p>
            <a:pPr>
              <a:lnSpc>
                <a:spcPct val="150000"/>
              </a:lnSpc>
            </a:pPr>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23</a:t>
            </a:fld>
            <a:endParaRPr lang="zh-CN" altLang="en-US"/>
          </a:p>
        </p:txBody>
      </p:sp>
    </p:spTree>
    <p:extLst>
      <p:ext uri="{BB962C8B-B14F-4D97-AF65-F5344CB8AC3E}">
        <p14:creationId xmlns:p14="http://schemas.microsoft.com/office/powerpoint/2010/main" val="2107370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itchFamily="34" charset="-122"/>
                <a:ea typeface="微软雅黑" pitchFamily="34" charset="-122"/>
              </a:rPr>
              <a:t>本品为重组人红细胞生成素</a:t>
            </a:r>
            <a:r>
              <a:rPr lang="en-US" altLang="zh-CN" dirty="0">
                <a:latin typeface="微软雅黑" pitchFamily="34" charset="-122"/>
                <a:ea typeface="微软雅黑" pitchFamily="34" charset="-122"/>
              </a:rPr>
              <a:t>(</a:t>
            </a:r>
            <a:r>
              <a:rPr lang="en-US" altLang="zh-CN" dirty="0" err="1">
                <a:latin typeface="微软雅黑" pitchFamily="34" charset="-122"/>
                <a:ea typeface="微软雅黑" pitchFamily="34" charset="-122"/>
              </a:rPr>
              <a:t>rhEPO</a:t>
            </a:r>
            <a:r>
              <a:rPr lang="en-US" altLang="zh-CN" dirty="0">
                <a:latin typeface="微软雅黑" pitchFamily="34" charset="-122"/>
                <a:ea typeface="微软雅黑" pitchFamily="34" charset="-122"/>
              </a:rPr>
              <a:t>)</a:t>
            </a:r>
            <a:r>
              <a:rPr lang="zh-CN" altLang="en-US" dirty="0">
                <a:latin typeface="微软雅黑" pitchFamily="34" charset="-122"/>
                <a:ea typeface="微软雅黑" pitchFamily="34" charset="-122"/>
              </a:rPr>
              <a:t>，与天然产品相比，生物学作用在体内、外基本一致。药效学试验表明，本品可增加红系造血祖细胞</a:t>
            </a:r>
            <a:r>
              <a:rPr lang="en-US" altLang="zh-CN" dirty="0">
                <a:latin typeface="微软雅黑" pitchFamily="34" charset="-122"/>
                <a:ea typeface="微软雅黑" pitchFamily="34" charset="-122"/>
              </a:rPr>
              <a:t>(CFU-E)</a:t>
            </a:r>
            <a:r>
              <a:rPr lang="zh-CN" altLang="en-US" dirty="0">
                <a:latin typeface="微软雅黑" pitchFamily="34" charset="-122"/>
                <a:ea typeface="微软雅黑" pitchFamily="34" charset="-122"/>
              </a:rPr>
              <a:t>的集落生成率，并对慢性肾功能衰竭性贫血有明显的治疗作用。</a:t>
            </a:r>
            <a:endParaRPr lang="en-US" altLang="zh-CN" dirty="0">
              <a:latin typeface="微软雅黑" pitchFamily="34" charset="-122"/>
              <a:ea typeface="微软雅黑" pitchFamily="34" charset="-122"/>
            </a:endParaRP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24</a:t>
            </a:fld>
            <a:endParaRPr lang="zh-CN" altLang="en-US"/>
          </a:p>
        </p:txBody>
      </p:sp>
    </p:spTree>
    <p:extLst>
      <p:ext uri="{BB962C8B-B14F-4D97-AF65-F5344CB8AC3E}">
        <p14:creationId xmlns:p14="http://schemas.microsoft.com/office/powerpoint/2010/main" val="3613058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25</a:t>
            </a:fld>
            <a:endParaRPr lang="zh-CN" altLang="en-US"/>
          </a:p>
        </p:txBody>
      </p:sp>
    </p:spTree>
    <p:extLst>
      <p:ext uri="{BB962C8B-B14F-4D97-AF65-F5344CB8AC3E}">
        <p14:creationId xmlns:p14="http://schemas.microsoft.com/office/powerpoint/2010/main" val="3264307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26</a:t>
            </a:fld>
            <a:endParaRPr lang="zh-CN" altLang="en-US"/>
          </a:p>
        </p:txBody>
      </p:sp>
    </p:spTree>
    <p:extLst>
      <p:ext uri="{BB962C8B-B14F-4D97-AF65-F5344CB8AC3E}">
        <p14:creationId xmlns:p14="http://schemas.microsoft.com/office/powerpoint/2010/main" val="1089550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27</a:t>
            </a:fld>
            <a:endParaRPr lang="zh-CN" altLang="en-US"/>
          </a:p>
        </p:txBody>
      </p:sp>
    </p:spTree>
    <p:extLst>
      <p:ext uri="{BB962C8B-B14F-4D97-AF65-F5344CB8AC3E}">
        <p14:creationId xmlns:p14="http://schemas.microsoft.com/office/powerpoint/2010/main" val="1090756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28</a:t>
            </a:fld>
            <a:endParaRPr lang="zh-CN" altLang="en-US"/>
          </a:p>
        </p:txBody>
      </p:sp>
    </p:spTree>
    <p:extLst>
      <p:ext uri="{BB962C8B-B14F-4D97-AF65-F5344CB8AC3E}">
        <p14:creationId xmlns:p14="http://schemas.microsoft.com/office/powerpoint/2010/main" val="42538967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29</a:t>
            </a:fld>
            <a:endParaRPr lang="zh-CN" altLang="en-US"/>
          </a:p>
        </p:txBody>
      </p:sp>
    </p:spTree>
    <p:extLst>
      <p:ext uri="{BB962C8B-B14F-4D97-AF65-F5344CB8AC3E}">
        <p14:creationId xmlns:p14="http://schemas.microsoft.com/office/powerpoint/2010/main" val="1143347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30</a:t>
            </a:fld>
            <a:endParaRPr lang="zh-CN" altLang="en-US"/>
          </a:p>
        </p:txBody>
      </p:sp>
    </p:spTree>
    <p:extLst>
      <p:ext uri="{BB962C8B-B14F-4D97-AF65-F5344CB8AC3E}">
        <p14:creationId xmlns:p14="http://schemas.microsoft.com/office/powerpoint/2010/main" val="14462944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31</a:t>
            </a:fld>
            <a:endParaRPr lang="zh-CN" altLang="en-US"/>
          </a:p>
        </p:txBody>
      </p:sp>
    </p:spTree>
    <p:extLst>
      <p:ext uri="{BB962C8B-B14F-4D97-AF65-F5344CB8AC3E}">
        <p14:creationId xmlns:p14="http://schemas.microsoft.com/office/powerpoint/2010/main" val="3961000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32</a:t>
            </a:fld>
            <a:endParaRPr lang="zh-CN" altLang="en-US"/>
          </a:p>
        </p:txBody>
      </p:sp>
    </p:spTree>
    <p:extLst>
      <p:ext uri="{BB962C8B-B14F-4D97-AF65-F5344CB8AC3E}">
        <p14:creationId xmlns:p14="http://schemas.microsoft.com/office/powerpoint/2010/main" val="7883638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lvl="1"/>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33</a:t>
            </a:fld>
            <a:endParaRPr lang="zh-CN" altLang="en-US"/>
          </a:p>
        </p:txBody>
      </p:sp>
    </p:spTree>
    <p:extLst>
      <p:ext uri="{BB962C8B-B14F-4D97-AF65-F5344CB8AC3E}">
        <p14:creationId xmlns:p14="http://schemas.microsoft.com/office/powerpoint/2010/main" val="17639444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048580"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1048581"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048582" name="页脚占位符 4"/>
          <p:cNvSpPr>
            <a:spLocks noGrp="1"/>
          </p:cNvSpPr>
          <p:nvPr>
            <p:ph type="ftr" sz="quarter" idx="11"/>
          </p:nvPr>
        </p:nvSpPr>
        <p:spPr/>
        <p:txBody>
          <a:bodyPr/>
          <a:lstStyle/>
          <a:p>
            <a:endParaRPr lang="zh-CN" altLang="en-US"/>
          </a:p>
        </p:txBody>
      </p:sp>
      <p:sp>
        <p:nvSpPr>
          <p:cNvPr id="104858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8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2097152" name="图片 7"/>
          <p:cNvPicPr>
            <a:picLocks noChangeAspect="1"/>
          </p:cNvPicPr>
          <p:nvPr userDrawn="1"/>
        </p:nvPicPr>
        <p:blipFill>
          <a:blip r:embed="rId2"/>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1048585"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4858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sz="1800" dirty="0">
              <a:solidFill>
                <a:prstClr val="black"/>
              </a:solidFill>
              <a:latin typeface="Arial" charset="0"/>
              <a:ea typeface="宋体"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3145728" name="直接连接符 9"/>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048589" name="标题 1"/>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1048590" name="内容占位符 2"/>
          <p:cNvSpPr>
            <a:spLocks noGrp="1"/>
          </p:cNvSpPr>
          <p:nvPr>
            <p:ph idx="1"/>
          </p:nvPr>
        </p:nvSpPr>
        <p:spPr>
          <a:xfrm>
            <a:off x="838200" y="1247876"/>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1048591"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1048592" name="页脚占位符 4"/>
          <p:cNvSpPr>
            <a:spLocks noGrp="1"/>
          </p:cNvSpPr>
          <p:nvPr>
            <p:ph type="ftr" sz="quarter" idx="11"/>
          </p:nvPr>
        </p:nvSpPr>
        <p:spPr/>
        <p:txBody>
          <a:bodyPr/>
          <a:lstStyle/>
          <a:p>
            <a:endParaRPr lang="zh-CN" altLang="en-US"/>
          </a:p>
        </p:txBody>
      </p:sp>
      <p:sp>
        <p:nvSpPr>
          <p:cNvPr id="1048593"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1048594"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2097153" name="图片 7"/>
          <p:cNvPicPr>
            <a:picLocks noChangeAspect="1"/>
          </p:cNvPicPr>
          <p:nvPr userDrawn="1"/>
        </p:nvPicPr>
        <p:blipFill>
          <a:blip r:embed="rId2" cstate="print"/>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48595"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48596"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pPr>
            <a:endParaRPr lang="en-US" sz="1800" dirty="0">
              <a:solidFill>
                <a:prstClr val="black"/>
              </a:solidFill>
              <a:latin typeface="Arial" charset="0"/>
              <a:ea typeface="宋体" pitchFamily="2" charset="-122"/>
            </a:endParaRPr>
          </a:p>
        </p:txBody>
      </p:sp>
      <p:grpSp>
        <p:nvGrpSpPr>
          <p:cNvPr id="28" name="组合 1"/>
          <p:cNvGrpSpPr/>
          <p:nvPr userDrawn="1"/>
        </p:nvGrpSpPr>
        <p:grpSpPr bwMode="auto">
          <a:xfrm>
            <a:off x="345016" y="344316"/>
            <a:ext cx="493184" cy="348380"/>
            <a:chOff x="3453800" y="3717032"/>
            <a:chExt cx="369296" cy="228600"/>
          </a:xfrm>
          <a:solidFill>
            <a:srgbClr val="44AED0"/>
          </a:solidFill>
        </p:grpSpPr>
        <p:sp>
          <p:nvSpPr>
            <p:cNvPr id="1048597"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sz="1800">
                <a:solidFill>
                  <a:prstClr val="white"/>
                </a:solidFill>
              </a:endParaRPr>
            </a:p>
          </p:txBody>
        </p:sp>
        <p:sp>
          <p:nvSpPr>
            <p:cNvPr id="1048598"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pPr>
              <a:endParaRPr lang="en-US" sz="1800">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48641"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1048642"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1048643"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1048644" name="页脚占位符 4"/>
          <p:cNvSpPr>
            <a:spLocks noGrp="1"/>
          </p:cNvSpPr>
          <p:nvPr>
            <p:ph type="ftr" sz="quarter" idx="11"/>
          </p:nvPr>
        </p:nvSpPr>
        <p:spPr/>
        <p:txBody>
          <a:bodyPr/>
          <a:lstStyle/>
          <a:p>
            <a:endParaRPr lang="zh-CN" altLang="en-US"/>
          </a:p>
        </p:txBody>
      </p:sp>
      <p:sp>
        <p:nvSpPr>
          <p:cNvPr id="1048645"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048646" name="标题 1"/>
          <p:cNvSpPr>
            <a:spLocks noGrp="1"/>
          </p:cNvSpPr>
          <p:nvPr>
            <p:ph type="title"/>
          </p:nvPr>
        </p:nvSpPr>
        <p:spPr/>
        <p:txBody>
          <a:bodyPr/>
          <a:lstStyle/>
          <a:p>
            <a:r>
              <a:rPr lang="zh-CN" altLang="en-US"/>
              <a:t>单击此处编辑母版标题样式</a:t>
            </a:r>
          </a:p>
        </p:txBody>
      </p:sp>
      <p:sp>
        <p:nvSpPr>
          <p:cNvPr id="1048647"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8"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49"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1048650" name="页脚占位符 5"/>
          <p:cNvSpPr>
            <a:spLocks noGrp="1"/>
          </p:cNvSpPr>
          <p:nvPr>
            <p:ph type="ftr" sz="quarter" idx="11"/>
          </p:nvPr>
        </p:nvSpPr>
        <p:spPr/>
        <p:txBody>
          <a:bodyPr/>
          <a:lstStyle/>
          <a:p>
            <a:endParaRPr lang="zh-CN" altLang="en-US"/>
          </a:p>
        </p:txBody>
      </p:sp>
      <p:sp>
        <p:nvSpPr>
          <p:cNvPr id="1048651"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4865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104865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4865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5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1048658" name="页脚占位符 7"/>
          <p:cNvSpPr>
            <a:spLocks noGrp="1"/>
          </p:cNvSpPr>
          <p:nvPr>
            <p:ph type="ftr" sz="quarter" idx="11"/>
          </p:nvPr>
        </p:nvSpPr>
        <p:spPr/>
        <p:txBody>
          <a:bodyPr/>
          <a:lstStyle/>
          <a:p>
            <a:endParaRPr lang="zh-CN" altLang="en-US"/>
          </a:p>
        </p:txBody>
      </p:sp>
      <p:sp>
        <p:nvSpPr>
          <p:cNvPr id="104865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048621" name="标题 1"/>
          <p:cNvSpPr>
            <a:spLocks noGrp="1"/>
          </p:cNvSpPr>
          <p:nvPr>
            <p:ph type="title"/>
          </p:nvPr>
        </p:nvSpPr>
        <p:spPr/>
        <p:txBody>
          <a:bodyPr/>
          <a:lstStyle/>
          <a:p>
            <a:r>
              <a:rPr lang="zh-CN" altLang="en-US"/>
              <a:t>单击此处编辑母版标题样式</a:t>
            </a:r>
          </a:p>
        </p:txBody>
      </p:sp>
      <p:sp>
        <p:nvSpPr>
          <p:cNvPr id="1048622"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1048623" name="页脚占位符 3"/>
          <p:cNvSpPr>
            <a:spLocks noGrp="1"/>
          </p:cNvSpPr>
          <p:nvPr>
            <p:ph type="ftr" sz="quarter" idx="11"/>
          </p:nvPr>
        </p:nvSpPr>
        <p:spPr/>
        <p:txBody>
          <a:bodyPr/>
          <a:lstStyle/>
          <a:p>
            <a:endParaRPr lang="zh-CN" altLang="en-US"/>
          </a:p>
        </p:txBody>
      </p:sp>
      <p:sp>
        <p:nvSpPr>
          <p:cNvPr id="1048624"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48660"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1048661" name="页脚占位符 2"/>
          <p:cNvSpPr>
            <a:spLocks noGrp="1"/>
          </p:cNvSpPr>
          <p:nvPr>
            <p:ph type="ftr" sz="quarter" idx="11"/>
          </p:nvPr>
        </p:nvSpPr>
        <p:spPr/>
        <p:txBody>
          <a:bodyPr/>
          <a:lstStyle/>
          <a:p>
            <a:endParaRPr lang="zh-CN" altLang="en-US"/>
          </a:p>
        </p:txBody>
      </p:sp>
      <p:sp>
        <p:nvSpPr>
          <p:cNvPr id="1048662"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048663"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1048664"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65"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66"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1048667" name="页脚占位符 5"/>
          <p:cNvSpPr>
            <a:spLocks noGrp="1"/>
          </p:cNvSpPr>
          <p:nvPr>
            <p:ph type="ftr" sz="quarter" idx="11"/>
          </p:nvPr>
        </p:nvSpPr>
        <p:spPr/>
        <p:txBody>
          <a:bodyPr/>
          <a:lstStyle/>
          <a:p>
            <a:endParaRPr lang="zh-CN" altLang="en-US"/>
          </a:p>
        </p:txBody>
      </p:sp>
      <p:sp>
        <p:nvSpPr>
          <p:cNvPr id="1048668"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048630"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1048631"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1048632"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1048633"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1048634" name="页脚占位符 5"/>
          <p:cNvSpPr>
            <a:spLocks noGrp="1"/>
          </p:cNvSpPr>
          <p:nvPr>
            <p:ph type="ftr" sz="quarter" idx="11"/>
          </p:nvPr>
        </p:nvSpPr>
        <p:spPr/>
        <p:txBody>
          <a:bodyPr/>
          <a:lstStyle/>
          <a:p>
            <a:endParaRPr lang="zh-CN" altLang="en-US"/>
          </a:p>
        </p:txBody>
      </p:sp>
      <p:sp>
        <p:nvSpPr>
          <p:cNvPr id="1048635"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1048636" name="标题 1"/>
          <p:cNvSpPr>
            <a:spLocks noGrp="1"/>
          </p:cNvSpPr>
          <p:nvPr>
            <p:ph type="title"/>
          </p:nvPr>
        </p:nvSpPr>
        <p:spPr/>
        <p:txBody>
          <a:bodyPr/>
          <a:lstStyle/>
          <a:p>
            <a:r>
              <a:rPr lang="zh-CN" altLang="en-US"/>
              <a:t>单击此处编辑母版标题样式</a:t>
            </a:r>
          </a:p>
        </p:txBody>
      </p:sp>
      <p:sp>
        <p:nvSpPr>
          <p:cNvPr id="1048637"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38"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1048639" name="页脚占位符 4"/>
          <p:cNvSpPr>
            <a:spLocks noGrp="1"/>
          </p:cNvSpPr>
          <p:nvPr>
            <p:ph type="ftr" sz="quarter" idx="11"/>
          </p:nvPr>
        </p:nvSpPr>
        <p:spPr/>
        <p:txBody>
          <a:bodyPr/>
          <a:lstStyle/>
          <a:p>
            <a:endParaRPr lang="zh-CN" altLang="en-US"/>
          </a:p>
        </p:txBody>
      </p:sp>
      <p:sp>
        <p:nvSpPr>
          <p:cNvPr id="1048640"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048625"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1048626"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627"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1048628" name="页脚占位符 4"/>
          <p:cNvSpPr>
            <a:spLocks noGrp="1"/>
          </p:cNvSpPr>
          <p:nvPr>
            <p:ph type="ftr" sz="quarter" idx="11"/>
          </p:nvPr>
        </p:nvSpPr>
        <p:spPr/>
        <p:txBody>
          <a:bodyPr/>
          <a:lstStyle/>
          <a:p>
            <a:endParaRPr lang="zh-CN" altLang="en-US"/>
          </a:p>
        </p:txBody>
      </p:sp>
      <p:sp>
        <p:nvSpPr>
          <p:cNvPr id="1048629"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1048578"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79"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notesSlide" Target="../notesSlides/notesSlide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14.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2.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5" name="标题 1"/>
          <p:cNvSpPr>
            <a:spLocks noGrp="1"/>
          </p:cNvSpPr>
          <p:nvPr>
            <p:ph type="ctrTitle"/>
          </p:nvPr>
        </p:nvSpPr>
        <p:spPr>
          <a:xfrm>
            <a:off x="2895600" y="2001950"/>
            <a:ext cx="6400800" cy="1427050"/>
          </a:xfrm>
        </p:spPr>
        <p:txBody>
          <a:bodyPr>
            <a:normAutofit/>
          </a:bodyPr>
          <a:lstStyle/>
          <a:p>
            <a:r>
              <a:rPr lang="zh-CN" altLang="en-US" sz="4800" b="1" dirty="0">
                <a:solidFill>
                  <a:schemeClr val="accent1">
                    <a:lumMod val="50000"/>
                  </a:schemeClr>
                </a:solidFill>
                <a:latin typeface="微软雅黑" panose="020B0503020204020204" pitchFamily="34" charset="-122"/>
                <a:ea typeface="微软雅黑" panose="020B0503020204020204" pitchFamily="34" charset="-122"/>
              </a:rPr>
              <a:t>肾脏替代治疗合并用药的处方审核要点</a:t>
            </a:r>
          </a:p>
        </p:txBody>
      </p:sp>
      <p:sp>
        <p:nvSpPr>
          <p:cNvPr id="1048616" name="副标题 2"/>
          <p:cNvSpPr>
            <a:spLocks noGrp="1"/>
          </p:cNvSpPr>
          <p:nvPr>
            <p:ph type="subTitle" idx="1"/>
          </p:nvPr>
        </p:nvSpPr>
        <p:spPr>
          <a:xfrm>
            <a:off x="3952860" y="4572008"/>
            <a:ext cx="6400800" cy="1357322"/>
          </a:xfrm>
        </p:spPr>
        <p:txBody>
          <a:bodyPr>
            <a:normAutofit/>
          </a:bodyPr>
          <a:lstStyle/>
          <a:p>
            <a:pPr eaLnBrk="0" fontAlgn="base" hangingPunct="0">
              <a:lnSpc>
                <a:spcPct val="120000"/>
              </a:lnSpc>
              <a:spcBef>
                <a:spcPct val="0"/>
              </a:spcBef>
              <a:spcAft>
                <a:spcPct val="0"/>
              </a:spcAft>
              <a:buClr>
                <a:schemeClr val="tx1"/>
              </a:buClr>
              <a:buSzPct val="100000"/>
            </a:pPr>
            <a:r>
              <a:rPr lang="zh-CN" altLang="en-US" sz="3200" dirty="0">
                <a:latin typeface="黑体"/>
                <a:ea typeface="黑体"/>
                <a:cs typeface="黑体"/>
              </a:rPr>
              <a:t>北京大学第三医院 刘维 </a:t>
            </a:r>
            <a:endParaRPr lang="en-US" altLang="zh-CN" sz="3200" dirty="0">
              <a:latin typeface="黑体"/>
              <a:ea typeface="黑体"/>
              <a:cs typeface="黑体"/>
            </a:endParaRPr>
          </a:p>
          <a:p>
            <a:pPr lvl="0" eaLnBrk="0" fontAlgn="base" hangingPunct="0">
              <a:lnSpc>
                <a:spcPct val="120000"/>
              </a:lnSpc>
              <a:spcBef>
                <a:spcPct val="0"/>
              </a:spcBef>
              <a:spcAft>
                <a:spcPct val="0"/>
              </a:spcAft>
              <a:buClr>
                <a:schemeClr val="tx1"/>
              </a:buClr>
              <a:buSzPct val="100000"/>
            </a:pPr>
            <a:r>
              <a:rPr lang="en-US" altLang="zh-CN" sz="3200" dirty="0">
                <a:latin typeface="黑体"/>
                <a:ea typeface="黑体"/>
                <a:cs typeface="黑体"/>
              </a:rPr>
              <a:t>2021.07.03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7" name="标题 1"/>
          <p:cNvSpPr>
            <a:spLocks noGrp="1"/>
          </p:cNvSpPr>
          <p:nvPr>
            <p:ph type="title"/>
          </p:nvPr>
        </p:nvSpPr>
        <p:spPr/>
        <p:txBody>
          <a:bodyPr>
            <a:normAutofit/>
          </a:bodyPr>
          <a:lstStyle/>
          <a:p>
            <a:r>
              <a:rPr lang="zh-CN" altLang="en-US" sz="2800" b="1" dirty="0">
                <a:latin typeface="微软雅黑" pitchFamily="34" charset="-122"/>
                <a:ea typeface="微软雅黑" pitchFamily="34" charset="-122"/>
              </a:rPr>
              <a:t>概要</a:t>
            </a:r>
          </a:p>
        </p:txBody>
      </p:sp>
      <p:sp>
        <p:nvSpPr>
          <p:cNvPr id="1048618" name="内容占位符 2"/>
          <p:cNvSpPr>
            <a:spLocks noGrp="1"/>
          </p:cNvSpPr>
          <p:nvPr>
            <p:ph idx="1"/>
          </p:nvPr>
        </p:nvSpPr>
        <p:spPr/>
        <p:txBody>
          <a:bodyPr/>
          <a:lstStyle/>
          <a:p>
            <a:pPr marL="228600" lvl="1">
              <a:spcBef>
                <a:spcPts val="1000"/>
              </a:spcBef>
            </a:pPr>
            <a:r>
              <a:rPr lang="en-US" altLang="zh-CN" dirty="0">
                <a:latin typeface="微软雅黑" panose="020B0503020204020204" pitchFamily="34" charset="-122"/>
                <a:ea typeface="微软雅黑" panose="020B0503020204020204" pitchFamily="34" charset="-122"/>
              </a:rPr>
              <a:t>Overview</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of</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RRT</a:t>
            </a:r>
            <a:r>
              <a:rPr lang="en-US" altLang="zh-CN" dirty="0">
                <a:solidFill>
                  <a:schemeClr val="bg1">
                    <a:lumMod val="50000"/>
                  </a:schemeClr>
                </a:solidFill>
                <a:latin typeface="微软雅黑" panose="020B0503020204020204" pitchFamily="34" charset="-122"/>
                <a:ea typeface="微软雅黑" panose="020B0503020204020204" pitchFamily="34" charset="-122"/>
              </a:rPr>
              <a:t>——</a:t>
            </a:r>
            <a:r>
              <a:rPr lang="zh-CN" altLang="en-US" dirty="0">
                <a:solidFill>
                  <a:schemeClr val="bg1">
                    <a:lumMod val="50000"/>
                  </a:schemeClr>
                </a:solidFill>
                <a:latin typeface="微软雅黑" panose="020B0503020204020204" pitchFamily="34" charset="-122"/>
                <a:ea typeface="微软雅黑" panose="020B0503020204020204" pitchFamily="34" charset="-122"/>
              </a:rPr>
              <a:t>关于肾脏替代治疗</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药师的困惑</a:t>
            </a:r>
            <a:r>
              <a:rPr lang="en-US" altLang="zh-CN" dirty="0">
                <a:solidFill>
                  <a:schemeClr val="bg1">
                    <a:lumMod val="50000"/>
                  </a:schemeClr>
                </a:solidFill>
                <a:latin typeface="微软雅黑" panose="020B0503020204020204" pitchFamily="34" charset="-122"/>
                <a:ea typeface="微软雅黑" panose="020B0503020204020204" pitchFamily="34" charset="-122"/>
              </a:rPr>
              <a:t>——</a:t>
            </a:r>
            <a:r>
              <a:rPr lang="zh-CN" altLang="en-US" dirty="0">
                <a:solidFill>
                  <a:schemeClr val="bg1">
                    <a:lumMod val="50000"/>
                  </a:schemeClr>
                </a:solidFill>
                <a:latin typeface="微软雅黑" panose="020B0503020204020204" pitchFamily="34" charset="-122"/>
                <a:ea typeface="微软雅黑" panose="020B0503020204020204" pitchFamily="34" charset="-122"/>
              </a:rPr>
              <a:t>处方怎么审？</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marL="228600" lvl="1">
              <a:spcBef>
                <a:spcPts val="1000"/>
              </a:spcBef>
            </a:pPr>
            <a:r>
              <a:rPr lang="en-US" altLang="zh-CN" dirty="0">
                <a:latin typeface="微软雅黑" panose="020B0503020204020204" pitchFamily="34" charset="-122"/>
                <a:ea typeface="微软雅黑" panose="020B0503020204020204" pitchFamily="34" charset="-122"/>
              </a:rPr>
              <a:t>RRT</a:t>
            </a:r>
            <a:r>
              <a:rPr lang="zh-CN" altLang="en-US" dirty="0">
                <a:latin typeface="微软雅黑" panose="020B0503020204020204" pitchFamily="34" charset="-122"/>
                <a:ea typeface="微软雅黑" panose="020B0503020204020204" pitchFamily="34" charset="-122"/>
              </a:rPr>
              <a:t>患者药物治疗特点及其影响因素</a:t>
            </a:r>
            <a:endParaRPr lang="en-US" altLang="zh-CN" dirty="0">
              <a:latin typeface="微软雅黑" panose="020B0503020204020204" pitchFamily="34" charset="-122"/>
              <a:ea typeface="微软雅黑" panose="020B0503020204020204" pitchFamily="34" charset="-122"/>
            </a:endParaRPr>
          </a:p>
          <a:p>
            <a:pPr marL="685800" lvl="2">
              <a:spcBef>
                <a:spcPts val="1000"/>
              </a:spcBef>
            </a:pPr>
            <a:r>
              <a:rPr lang="zh-CN" altLang="en-US" dirty="0">
                <a:latin typeface="微软雅黑" panose="020B0503020204020204" pitchFamily="34" charset="-122"/>
                <a:ea typeface="微软雅黑" panose="020B0503020204020204" pitchFamily="34" charset="-122"/>
              </a:rPr>
              <a:t>血液滤过的影响因素及浓度</a:t>
            </a:r>
            <a:r>
              <a:rPr lang="en-US" altLang="zh-CN" dirty="0">
                <a:latin typeface="微软雅黑" panose="020B0503020204020204" pitchFamily="34" charset="-122"/>
                <a:ea typeface="微软雅黑" panose="020B0503020204020204" pitchFamily="34" charset="-122"/>
              </a:rPr>
              <a:t>vs</a:t>
            </a:r>
            <a:r>
              <a:rPr lang="zh-CN" altLang="en-US" dirty="0">
                <a:latin typeface="微软雅黑" panose="020B0503020204020204" pitchFamily="34" charset="-122"/>
                <a:ea typeface="微软雅黑" panose="020B0503020204020204" pitchFamily="34" charset="-122"/>
              </a:rPr>
              <a:t>疗效的关系</a:t>
            </a:r>
            <a:endParaRPr lang="en-US" altLang="zh-CN" dirty="0">
              <a:latin typeface="微软雅黑" panose="020B0503020204020204" pitchFamily="34" charset="-122"/>
              <a:ea typeface="微软雅黑" panose="020B0503020204020204" pitchFamily="34" charset="-122"/>
            </a:endParaRPr>
          </a:p>
          <a:p>
            <a:pPr marL="685800" lvl="2">
              <a:spcBef>
                <a:spcPts val="1000"/>
              </a:spcBef>
            </a:pPr>
            <a:r>
              <a:rPr lang="zh-CN" altLang="en-US" dirty="0">
                <a:latin typeface="微软雅黑" panose="020B0503020204020204" pitchFamily="34" charset="-122"/>
                <a:ea typeface="微软雅黑" panose="020B0503020204020204" pitchFamily="34" charset="-122"/>
              </a:rPr>
              <a:t>血液透析</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腹膜透析患者药物治疗特点</a:t>
            </a:r>
            <a:endParaRPr lang="en-US" altLang="zh-CN" dirty="0">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用药优化原则与临床沟通要点</a:t>
            </a:r>
            <a:endParaRPr lang="en-US" altLang="zh-CN" dirty="0">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总结与展望</a:t>
            </a:r>
            <a:endParaRPr lang="en-US" altLang="zh-CN" dirty="0">
              <a:latin typeface="微软雅黑" panose="020B0503020204020204" pitchFamily="34" charset="-122"/>
              <a:ea typeface="微软雅黑" panose="020B0503020204020204" pitchFamily="34" charset="-122"/>
            </a:endParaRPr>
          </a:p>
          <a:p>
            <a:pPr marL="0" indent="0">
              <a:buNone/>
            </a:pPr>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E786A6-1273-F04F-97A6-4745C7645647}"/>
              </a:ext>
            </a:extLst>
          </p:cNvPr>
          <p:cNvSpPr>
            <a:spLocks noGrp="1"/>
          </p:cNvSpPr>
          <p:nvPr>
            <p:ph type="title"/>
          </p:nvPr>
        </p:nvSpPr>
        <p:spPr/>
        <p:txBody>
          <a:bodyPr>
            <a:normAutofit/>
          </a:bodyPr>
          <a:lstStyle/>
          <a:p>
            <a:r>
              <a:rPr kumimoji="1" lang="en-US" altLang="zh-CN" sz="2800" dirty="0">
                <a:latin typeface="Microsoft YaHei" panose="020B0503020204020204" pitchFamily="34" charset="-122"/>
                <a:ea typeface="Microsoft YaHei" panose="020B0503020204020204" pitchFamily="34" charset="-122"/>
              </a:rPr>
              <a:t>Overview</a:t>
            </a:r>
            <a:r>
              <a:rPr kumimoji="1" lang="zh-CN" altLang="en-US" sz="2800" dirty="0">
                <a:latin typeface="Microsoft YaHei" panose="020B0503020204020204" pitchFamily="34" charset="-122"/>
                <a:ea typeface="Microsoft YaHei" panose="020B0503020204020204" pitchFamily="34" charset="-122"/>
              </a:rPr>
              <a:t> </a:t>
            </a:r>
            <a:r>
              <a:rPr kumimoji="1" lang="en-US" altLang="zh-CN" sz="2800" dirty="0">
                <a:latin typeface="Microsoft YaHei" panose="020B0503020204020204" pitchFamily="34" charset="-122"/>
                <a:ea typeface="Microsoft YaHei" panose="020B0503020204020204" pitchFamily="34" charset="-122"/>
              </a:rPr>
              <a:t>of</a:t>
            </a:r>
            <a:r>
              <a:rPr kumimoji="1" lang="zh-CN" altLang="en-US" sz="2800" dirty="0">
                <a:latin typeface="Microsoft YaHei" panose="020B0503020204020204" pitchFamily="34" charset="-122"/>
                <a:ea typeface="Microsoft YaHei" panose="020B0503020204020204" pitchFamily="34" charset="-122"/>
              </a:rPr>
              <a:t> </a:t>
            </a:r>
            <a:r>
              <a:rPr kumimoji="1" lang="en-US" altLang="zh-CN" sz="2800" dirty="0">
                <a:latin typeface="Microsoft YaHei" panose="020B0503020204020204" pitchFamily="34" charset="-122"/>
                <a:ea typeface="Microsoft YaHei" panose="020B0503020204020204" pitchFamily="34" charset="-122"/>
              </a:rPr>
              <a:t>RRT</a:t>
            </a:r>
            <a:endParaRPr kumimoji="1" lang="zh-CN" altLang="en-US" sz="2800" dirty="0">
              <a:latin typeface="Microsoft YaHei" panose="020B0503020204020204" pitchFamily="34" charset="-122"/>
              <a:ea typeface="Microsoft YaHei" panose="020B0503020204020204" pitchFamily="34" charset="-122"/>
            </a:endParaRPr>
          </a:p>
        </p:txBody>
      </p:sp>
      <p:sp>
        <p:nvSpPr>
          <p:cNvPr id="3" name="内容占位符 2">
            <a:extLst>
              <a:ext uri="{FF2B5EF4-FFF2-40B4-BE49-F238E27FC236}">
                <a16:creationId xmlns:a16="http://schemas.microsoft.com/office/drawing/2014/main" id="{89B7080C-2C2C-BA4D-A083-6F58261D78BF}"/>
              </a:ext>
            </a:extLst>
          </p:cNvPr>
          <p:cNvSpPr>
            <a:spLocks noGrp="1"/>
          </p:cNvSpPr>
          <p:nvPr>
            <p:ph idx="1"/>
          </p:nvPr>
        </p:nvSpPr>
        <p:spPr>
          <a:xfrm>
            <a:off x="2152650" y="1247876"/>
            <a:ext cx="7886700" cy="4917429"/>
          </a:xfrm>
        </p:spPr>
        <p:txBody>
          <a:bodyPr>
            <a:normAutofit/>
          </a:bodyPr>
          <a:lstStyle/>
          <a:p>
            <a:pPr marL="457200" lvl="1" indent="0">
              <a:lnSpc>
                <a:spcPct val="114000"/>
              </a:lnSpc>
              <a:buNone/>
            </a:pPr>
            <a:r>
              <a:rPr lang="zh-CN" altLang="en-US" b="1" dirty="0">
                <a:latin typeface="微软雅黑" panose="020B0503020204020204" pitchFamily="34" charset="-122"/>
                <a:ea typeface="微软雅黑" panose="020B0503020204020204" pitchFamily="34" charset="-122"/>
              </a:rPr>
              <a:t>血液净化（</a:t>
            </a:r>
            <a:r>
              <a:rPr lang="en-US" altLang="zh-CN" b="1" dirty="0">
                <a:latin typeface="微软雅黑" panose="020B0503020204020204" pitchFamily="34" charset="-122"/>
                <a:ea typeface="微软雅黑" panose="020B0503020204020204" pitchFamily="34" charset="-122"/>
              </a:rPr>
              <a:t>blood</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purification</a:t>
            </a:r>
            <a:r>
              <a:rPr lang="zh-CN" altLang="en-US" b="1" dirty="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a:p>
            <a:pPr marL="457200" lvl="1" indent="0">
              <a:lnSpc>
                <a:spcPct val="114000"/>
              </a:lnSpc>
              <a:buNone/>
            </a:pPr>
            <a:r>
              <a:rPr lang="zh-CN" altLang="en-US" dirty="0">
                <a:latin typeface="微软雅黑" panose="020B0503020204020204" pitchFamily="34" charset="-122"/>
                <a:ea typeface="微软雅黑" panose="020B0503020204020204" pitchFamily="34" charset="-122"/>
              </a:rPr>
              <a:t>技术指各种连续或间断清除体内过多水分、溶质方法的总称，该技术是在肾脏替代治疗技术的基础上逐步发展而来，主要包括</a:t>
            </a:r>
            <a:r>
              <a:rPr lang="zh-CN" altLang="en-US" dirty="0">
                <a:solidFill>
                  <a:srgbClr val="FF0000"/>
                </a:solidFill>
                <a:latin typeface="微软雅黑" panose="020B0503020204020204" pitchFamily="34" charset="-122"/>
                <a:ea typeface="微软雅黑" panose="020B0503020204020204" pitchFamily="34" charset="-122"/>
              </a:rPr>
              <a:t>肾脏替代治疗</a:t>
            </a:r>
            <a:r>
              <a:rPr lang="zh-CN" altLang="en-US" dirty="0">
                <a:latin typeface="微软雅黑" panose="020B0503020204020204" pitchFamily="34" charset="-122"/>
                <a:ea typeface="微软雅黑" panose="020B0503020204020204" pitchFamily="34" charset="-122"/>
              </a:rPr>
              <a:t>、血液灌流、血浆置换等。</a:t>
            </a:r>
            <a:endParaRPr lang="en-US" altLang="zh-CN" dirty="0">
              <a:latin typeface="微软雅黑" panose="020B0503020204020204" pitchFamily="34" charset="-122"/>
              <a:ea typeface="微软雅黑" panose="020B0503020204020204" pitchFamily="34" charset="-122"/>
            </a:endParaRPr>
          </a:p>
          <a:p>
            <a:pPr>
              <a:lnSpc>
                <a:spcPct val="114000"/>
              </a:lnSpc>
            </a:pPr>
            <a:endParaRPr kumimoji="1" lang="zh-CN" altLang="en-US" dirty="0"/>
          </a:p>
        </p:txBody>
      </p:sp>
      <p:sp>
        <p:nvSpPr>
          <p:cNvPr id="7" name="文本框 6">
            <a:extLst>
              <a:ext uri="{FF2B5EF4-FFF2-40B4-BE49-F238E27FC236}">
                <a16:creationId xmlns:a16="http://schemas.microsoft.com/office/drawing/2014/main" id="{C3CEF256-FF7D-CC41-BCFB-54FC331E1EA5}"/>
              </a:ext>
            </a:extLst>
          </p:cNvPr>
          <p:cNvSpPr txBox="1"/>
          <p:nvPr/>
        </p:nvSpPr>
        <p:spPr>
          <a:xfrm>
            <a:off x="6456040" y="6326991"/>
            <a:ext cx="4536504" cy="369332"/>
          </a:xfrm>
          <a:prstGeom prst="rect">
            <a:avLst/>
          </a:prstGeom>
          <a:noFill/>
        </p:spPr>
        <p:txBody>
          <a:bodyPr wrap="square" rtlCol="0">
            <a:spAutoFit/>
          </a:bodyPr>
          <a:lstStyle/>
          <a:p>
            <a:r>
              <a:rPr kumimoji="1" lang="zh-CN" altLang="en-US" dirty="0"/>
              <a:t>血液净化急诊临床应用专家共识，</a:t>
            </a:r>
            <a:r>
              <a:rPr kumimoji="1" lang="en-US" altLang="zh-CN" dirty="0"/>
              <a:t>2017</a:t>
            </a:r>
            <a:endParaRPr kumimoji="1" lang="zh-CN" altLang="en-US" dirty="0"/>
          </a:p>
        </p:txBody>
      </p:sp>
    </p:spTree>
    <p:extLst>
      <p:ext uri="{BB962C8B-B14F-4D97-AF65-F5344CB8AC3E}">
        <p14:creationId xmlns:p14="http://schemas.microsoft.com/office/powerpoint/2010/main" val="4231853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E786A6-1273-F04F-97A6-4745C7645647}"/>
              </a:ext>
            </a:extLst>
          </p:cNvPr>
          <p:cNvSpPr>
            <a:spLocks noGrp="1"/>
          </p:cNvSpPr>
          <p:nvPr>
            <p:ph type="title"/>
          </p:nvPr>
        </p:nvSpPr>
        <p:spPr/>
        <p:txBody>
          <a:bodyPr>
            <a:normAutofit/>
          </a:bodyPr>
          <a:lstStyle/>
          <a:p>
            <a:r>
              <a:rPr kumimoji="1" lang="en-US" altLang="zh-CN" sz="2800" dirty="0">
                <a:latin typeface="Microsoft YaHei" panose="020B0503020204020204" pitchFamily="34" charset="-122"/>
                <a:ea typeface="Microsoft YaHei" panose="020B0503020204020204" pitchFamily="34" charset="-122"/>
              </a:rPr>
              <a:t>Overview</a:t>
            </a:r>
            <a:r>
              <a:rPr kumimoji="1" lang="zh-CN" altLang="en-US" sz="2800" dirty="0">
                <a:latin typeface="Microsoft YaHei" panose="020B0503020204020204" pitchFamily="34" charset="-122"/>
                <a:ea typeface="Microsoft YaHei" panose="020B0503020204020204" pitchFamily="34" charset="-122"/>
              </a:rPr>
              <a:t> </a:t>
            </a:r>
            <a:r>
              <a:rPr kumimoji="1" lang="en-US" altLang="zh-CN" sz="2800" dirty="0">
                <a:latin typeface="Microsoft YaHei" panose="020B0503020204020204" pitchFamily="34" charset="-122"/>
                <a:ea typeface="Microsoft YaHei" panose="020B0503020204020204" pitchFamily="34" charset="-122"/>
              </a:rPr>
              <a:t>of</a:t>
            </a:r>
            <a:r>
              <a:rPr kumimoji="1" lang="zh-CN" altLang="en-US" sz="2800" dirty="0">
                <a:latin typeface="Microsoft YaHei" panose="020B0503020204020204" pitchFamily="34" charset="-122"/>
                <a:ea typeface="Microsoft YaHei" panose="020B0503020204020204" pitchFamily="34" charset="-122"/>
              </a:rPr>
              <a:t> </a:t>
            </a:r>
            <a:r>
              <a:rPr kumimoji="1" lang="en-US" altLang="zh-CN" sz="2800" dirty="0">
                <a:latin typeface="Microsoft YaHei" panose="020B0503020204020204" pitchFamily="34" charset="-122"/>
                <a:ea typeface="Microsoft YaHei" panose="020B0503020204020204" pitchFamily="34" charset="-122"/>
              </a:rPr>
              <a:t>RRT</a:t>
            </a:r>
            <a:endParaRPr kumimoji="1" lang="zh-CN" altLang="en-US" sz="2800" dirty="0">
              <a:latin typeface="Microsoft YaHei" panose="020B0503020204020204" pitchFamily="34" charset="-122"/>
              <a:ea typeface="Microsoft YaHei" panose="020B0503020204020204" pitchFamily="34" charset="-122"/>
            </a:endParaRPr>
          </a:p>
        </p:txBody>
      </p:sp>
      <p:sp>
        <p:nvSpPr>
          <p:cNvPr id="3" name="内容占位符 2">
            <a:extLst>
              <a:ext uri="{FF2B5EF4-FFF2-40B4-BE49-F238E27FC236}">
                <a16:creationId xmlns:a16="http://schemas.microsoft.com/office/drawing/2014/main" id="{89B7080C-2C2C-BA4D-A083-6F58261D78BF}"/>
              </a:ext>
            </a:extLst>
          </p:cNvPr>
          <p:cNvSpPr>
            <a:spLocks noGrp="1"/>
          </p:cNvSpPr>
          <p:nvPr>
            <p:ph idx="1"/>
          </p:nvPr>
        </p:nvSpPr>
        <p:spPr>
          <a:xfrm>
            <a:off x="2152650" y="1247876"/>
            <a:ext cx="7886700" cy="4917429"/>
          </a:xfrm>
        </p:spPr>
        <p:txBody>
          <a:bodyPr>
            <a:normAutofit fontScale="92500"/>
          </a:bodyPr>
          <a:lstStyle/>
          <a:p>
            <a:pPr marL="457200" lvl="1" indent="0">
              <a:lnSpc>
                <a:spcPct val="114000"/>
              </a:lnSpc>
              <a:buNone/>
            </a:pPr>
            <a:r>
              <a:rPr lang="zh-CN" altLang="en-US" b="1" dirty="0">
                <a:latin typeface="微软雅黑" panose="020B0503020204020204" pitchFamily="34" charset="-122"/>
                <a:ea typeface="微软雅黑" panose="020B0503020204020204" pitchFamily="34" charset="-122"/>
              </a:rPr>
              <a:t>血液净化（</a:t>
            </a:r>
            <a:r>
              <a:rPr lang="en-US" altLang="zh-CN" b="1" dirty="0">
                <a:latin typeface="微软雅黑" panose="020B0503020204020204" pitchFamily="34" charset="-122"/>
                <a:ea typeface="微软雅黑" panose="020B0503020204020204" pitchFamily="34" charset="-122"/>
              </a:rPr>
              <a:t>blood</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purification</a:t>
            </a:r>
            <a:r>
              <a:rPr lang="zh-CN" altLang="en-US" b="1" dirty="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a:p>
            <a:pPr marL="457200" lvl="1" indent="0">
              <a:lnSpc>
                <a:spcPct val="114000"/>
              </a:lnSpc>
              <a:buNone/>
            </a:pPr>
            <a:r>
              <a:rPr lang="zh-CN" altLang="en-US" dirty="0">
                <a:latin typeface="微软雅黑" panose="020B0503020204020204" pitchFamily="34" charset="-122"/>
                <a:ea typeface="微软雅黑" panose="020B0503020204020204" pitchFamily="34" charset="-122"/>
              </a:rPr>
              <a:t>技术指各种连续或间断清除体内过多水分、溶质方法的总称，该技术是在肾脏替代治疗技术的基础上逐步发展而来，主要包括</a:t>
            </a:r>
            <a:r>
              <a:rPr lang="zh-CN" altLang="en-US" dirty="0">
                <a:solidFill>
                  <a:srgbClr val="FF0000"/>
                </a:solidFill>
                <a:latin typeface="微软雅黑" panose="020B0503020204020204" pitchFamily="34" charset="-122"/>
                <a:ea typeface="微软雅黑" panose="020B0503020204020204" pitchFamily="34" charset="-122"/>
              </a:rPr>
              <a:t>肾脏替代治疗</a:t>
            </a:r>
            <a:r>
              <a:rPr lang="zh-CN" altLang="en-US" dirty="0">
                <a:latin typeface="微软雅黑" panose="020B0503020204020204" pitchFamily="34" charset="-122"/>
                <a:ea typeface="微软雅黑" panose="020B0503020204020204" pitchFamily="34" charset="-122"/>
              </a:rPr>
              <a:t>、血液灌流、血浆置换等。</a:t>
            </a:r>
            <a:endParaRPr lang="en-US" altLang="zh-CN" dirty="0">
              <a:latin typeface="微软雅黑" panose="020B0503020204020204" pitchFamily="34" charset="-122"/>
              <a:ea typeface="微软雅黑" panose="020B0503020204020204" pitchFamily="34" charset="-122"/>
            </a:endParaRPr>
          </a:p>
          <a:p>
            <a:pPr marL="457200" lvl="1" indent="0">
              <a:lnSpc>
                <a:spcPct val="114000"/>
              </a:lnSpc>
              <a:buNone/>
            </a:pPr>
            <a:endParaRPr lang="en-US" altLang="zh-CN" dirty="0">
              <a:latin typeface="微软雅黑" panose="020B0503020204020204" pitchFamily="34" charset="-122"/>
              <a:ea typeface="微软雅黑" panose="020B0503020204020204" pitchFamily="34" charset="-122"/>
            </a:endParaRPr>
          </a:p>
          <a:p>
            <a:pPr marL="457200" lvl="1" indent="0">
              <a:lnSpc>
                <a:spcPct val="114000"/>
              </a:lnSpc>
              <a:buNone/>
            </a:pPr>
            <a:r>
              <a:rPr lang="zh-CN" altLang="en-US" b="1" dirty="0">
                <a:latin typeface="微软雅黑" panose="020B0503020204020204" pitchFamily="34" charset="-122"/>
                <a:ea typeface="微软雅黑" panose="020B0503020204020204" pitchFamily="34" charset="-122"/>
              </a:rPr>
              <a:t>肾脏替代治疗 </a:t>
            </a:r>
            <a:r>
              <a:rPr lang="en-US" altLang="zh-CN" b="1" dirty="0">
                <a:latin typeface="微软雅黑" panose="020B0503020204020204" pitchFamily="34" charset="-122"/>
                <a:ea typeface="微软雅黑" panose="020B0503020204020204" pitchFamily="34" charset="-122"/>
              </a:rPr>
              <a:t>Renal</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Replacement</a:t>
            </a:r>
            <a:r>
              <a:rPr lang="zh-CN" altLang="en-US" b="1" dirty="0">
                <a:latin typeface="微软雅黑" panose="020B0503020204020204" pitchFamily="34" charset="-122"/>
                <a:ea typeface="微软雅黑" panose="020B0503020204020204" pitchFamily="34" charset="-122"/>
              </a:rPr>
              <a:t> </a:t>
            </a:r>
            <a:r>
              <a:rPr lang="en-US" altLang="zh-CN" b="1" dirty="0">
                <a:latin typeface="微软雅黑" panose="020B0503020204020204" pitchFamily="34" charset="-122"/>
                <a:ea typeface="微软雅黑" panose="020B0503020204020204" pitchFamily="34" charset="-122"/>
              </a:rPr>
              <a:t>Therapy</a:t>
            </a:r>
          </a:p>
          <a:p>
            <a:pPr marL="457200" lvl="1" indent="0">
              <a:lnSpc>
                <a:spcPct val="114000"/>
              </a:lnSpc>
              <a:buNone/>
            </a:pPr>
            <a:r>
              <a:rPr lang="zh-CN" altLang="en-US" dirty="0">
                <a:latin typeface="微软雅黑" panose="020B0503020204020204" pitchFamily="34" charset="-122"/>
                <a:ea typeface="微软雅黑" panose="020B0503020204020204" pitchFamily="34" charset="-122"/>
              </a:rPr>
              <a:t>三种主要模式：</a:t>
            </a:r>
            <a:endParaRPr lang="en-US" altLang="zh-CN" dirty="0">
              <a:latin typeface="微软雅黑" panose="020B0503020204020204" pitchFamily="34" charset="-122"/>
              <a:ea typeface="微软雅黑" panose="020B0503020204020204" pitchFamily="34" charset="-122"/>
            </a:endParaRPr>
          </a:p>
          <a:p>
            <a:pPr lvl="1">
              <a:lnSpc>
                <a:spcPct val="114000"/>
              </a:lnSpc>
              <a:buFont typeface="Wingdings" pitchFamily="2" charset="2"/>
              <a:buChar char="Ø"/>
            </a:pPr>
            <a:r>
              <a:rPr lang="zh-CN" altLang="en-US" dirty="0">
                <a:latin typeface="微软雅黑" panose="020B0503020204020204" pitchFamily="34" charset="-122"/>
                <a:ea typeface="微软雅黑" panose="020B0503020204020204" pitchFamily="34" charset="-122"/>
              </a:rPr>
              <a:t>血液透析</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腹膜透析 </a:t>
            </a:r>
            <a:r>
              <a:rPr lang="en-US" altLang="zh-CN" dirty="0">
                <a:latin typeface="微软雅黑" panose="020B0503020204020204" pitchFamily="34" charset="-122"/>
                <a:ea typeface="微软雅黑" panose="020B0503020204020204" pitchFamily="34" charset="-122"/>
              </a:rPr>
              <a:t>Hemodialysis, HD</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Peritoneal</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dialysis</a:t>
            </a:r>
          </a:p>
          <a:p>
            <a:pPr lvl="1">
              <a:lnSpc>
                <a:spcPct val="114000"/>
              </a:lnSpc>
              <a:buFont typeface="Wingdings" pitchFamily="2" charset="2"/>
              <a:buChar char="Ø"/>
            </a:pPr>
            <a:r>
              <a:rPr lang="zh-CN" altLang="en-US" dirty="0">
                <a:latin typeface="微软雅黑" panose="020B0503020204020204" pitchFamily="34" charset="-122"/>
                <a:ea typeface="微软雅黑" panose="020B0503020204020204" pitchFamily="34" charset="-122"/>
              </a:rPr>
              <a:t>血液滤过 </a:t>
            </a:r>
            <a:r>
              <a:rPr lang="en-US" altLang="zh-CN" dirty="0">
                <a:latin typeface="微软雅黑" panose="020B0503020204020204" pitchFamily="34" charset="-122"/>
                <a:ea typeface="微软雅黑" panose="020B0503020204020204" pitchFamily="34" charset="-122"/>
              </a:rPr>
              <a:t>Hemofiltration, HF</a:t>
            </a:r>
          </a:p>
          <a:p>
            <a:pPr lvl="1">
              <a:lnSpc>
                <a:spcPct val="114000"/>
              </a:lnSpc>
              <a:buFont typeface="Wingdings" pitchFamily="2" charset="2"/>
              <a:buChar char="Ø"/>
            </a:pPr>
            <a:r>
              <a:rPr lang="zh-CN" altLang="en-US" dirty="0">
                <a:latin typeface="微软雅黑" panose="020B0503020204020204" pitchFamily="34" charset="-122"/>
                <a:ea typeface="微软雅黑" panose="020B0503020204020204" pitchFamily="34" charset="-122"/>
              </a:rPr>
              <a:t>血液透析滤过 </a:t>
            </a:r>
            <a:r>
              <a:rPr lang="en-US" altLang="zh-CN" dirty="0">
                <a:latin typeface="微软雅黑" panose="020B0503020204020204" pitchFamily="34" charset="-122"/>
                <a:ea typeface="微软雅黑" panose="020B0503020204020204" pitchFamily="34" charset="-122"/>
              </a:rPr>
              <a:t>Hemodiafiltration, HDF</a:t>
            </a:r>
          </a:p>
          <a:p>
            <a:pPr>
              <a:lnSpc>
                <a:spcPct val="114000"/>
              </a:lnSpc>
            </a:pPr>
            <a:endParaRPr kumimoji="1" lang="zh-CN" altLang="en-US" dirty="0"/>
          </a:p>
        </p:txBody>
      </p:sp>
      <p:sp>
        <p:nvSpPr>
          <p:cNvPr id="5" name="文本框 4">
            <a:extLst>
              <a:ext uri="{FF2B5EF4-FFF2-40B4-BE49-F238E27FC236}">
                <a16:creationId xmlns:a16="http://schemas.microsoft.com/office/drawing/2014/main" id="{94F6D3C4-4F0E-DD4B-B538-E4F2E3934ADC}"/>
              </a:ext>
            </a:extLst>
          </p:cNvPr>
          <p:cNvSpPr txBox="1"/>
          <p:nvPr/>
        </p:nvSpPr>
        <p:spPr>
          <a:xfrm>
            <a:off x="7145518" y="6525345"/>
            <a:ext cx="3456384" cy="307777"/>
          </a:xfrm>
          <a:prstGeom prst="rect">
            <a:avLst/>
          </a:prstGeom>
          <a:noFill/>
        </p:spPr>
        <p:txBody>
          <a:bodyPr wrap="square" rtlCol="0">
            <a:spAutoFit/>
          </a:bodyPr>
          <a:lstStyle/>
          <a:p>
            <a:r>
              <a:rPr kumimoji="1" lang="zh-CN" altLang="en-US" sz="1400" dirty="0">
                <a:latin typeface="Microsoft YaHei" panose="020B0503020204020204" pitchFamily="34" charset="-122"/>
                <a:ea typeface="Microsoft YaHei" panose="020B0503020204020204" pitchFamily="34" charset="-122"/>
              </a:rPr>
              <a:t>血液净化急诊临床应用专家共识，</a:t>
            </a:r>
            <a:r>
              <a:rPr kumimoji="1" lang="en-US" altLang="zh-CN" sz="1400" dirty="0">
                <a:latin typeface="Microsoft YaHei" panose="020B0503020204020204" pitchFamily="34" charset="-122"/>
                <a:ea typeface="Microsoft YaHei" panose="020B0503020204020204" pitchFamily="34" charset="-122"/>
              </a:rPr>
              <a:t>2017</a:t>
            </a:r>
            <a:endParaRPr kumimoji="1" lang="zh-CN" altLang="en-US" sz="14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3114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E786A6-1273-F04F-97A6-4745C7645647}"/>
              </a:ext>
            </a:extLst>
          </p:cNvPr>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关于</a:t>
            </a:r>
            <a:r>
              <a:rPr lang="en-US" altLang="zh-CN" sz="2800" b="1" dirty="0">
                <a:latin typeface="微软雅黑" panose="020B0503020204020204" pitchFamily="34" charset="-122"/>
                <a:ea typeface="微软雅黑" panose="020B0503020204020204" pitchFamily="34" charset="-122"/>
              </a:rPr>
              <a:t>RRT——</a:t>
            </a:r>
            <a:r>
              <a:rPr lang="zh-CN" altLang="en-US" sz="2800" b="1" dirty="0">
                <a:latin typeface="微软雅黑" panose="020B0503020204020204" pitchFamily="34" charset="-122"/>
                <a:ea typeface="微软雅黑" panose="020B0503020204020204" pitchFamily="34" charset="-122"/>
              </a:rPr>
              <a:t>药师的困惑</a:t>
            </a:r>
            <a:endParaRPr kumimoji="1" lang="zh-CN" altLang="en-US" sz="2800" dirty="0">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C3CEF256-FF7D-CC41-BCFB-54FC331E1EA5}"/>
              </a:ext>
            </a:extLst>
          </p:cNvPr>
          <p:cNvSpPr txBox="1"/>
          <p:nvPr/>
        </p:nvSpPr>
        <p:spPr>
          <a:xfrm>
            <a:off x="7145518" y="6525345"/>
            <a:ext cx="3456384" cy="307777"/>
          </a:xfrm>
          <a:prstGeom prst="rect">
            <a:avLst/>
          </a:prstGeom>
          <a:noFill/>
        </p:spPr>
        <p:txBody>
          <a:bodyPr wrap="square" rtlCol="0">
            <a:spAutoFit/>
          </a:bodyPr>
          <a:lstStyle/>
          <a:p>
            <a:r>
              <a:rPr kumimoji="1" lang="zh-CN" altLang="en-US" sz="1400" dirty="0">
                <a:latin typeface="Microsoft YaHei" panose="020B0503020204020204" pitchFamily="34" charset="-122"/>
                <a:ea typeface="Microsoft YaHei" panose="020B0503020204020204" pitchFamily="34" charset="-122"/>
              </a:rPr>
              <a:t>血液净化急诊临床应用专家共识，</a:t>
            </a:r>
            <a:r>
              <a:rPr kumimoji="1" lang="en-US" altLang="zh-CN" sz="1400" dirty="0">
                <a:latin typeface="Microsoft YaHei" panose="020B0503020204020204" pitchFamily="34" charset="-122"/>
                <a:ea typeface="Microsoft YaHei" panose="020B0503020204020204" pitchFamily="34" charset="-122"/>
              </a:rPr>
              <a:t>2017</a:t>
            </a:r>
            <a:endParaRPr kumimoji="1" lang="zh-CN" altLang="en-US" sz="1400" dirty="0">
              <a:latin typeface="Microsoft YaHei" panose="020B0503020204020204" pitchFamily="34" charset="-122"/>
              <a:ea typeface="Microsoft YaHei" panose="020B0503020204020204" pitchFamily="34" charset="-122"/>
            </a:endParaRPr>
          </a:p>
        </p:txBody>
      </p:sp>
      <p:sp>
        <p:nvSpPr>
          <p:cNvPr id="8" name="内容占位符 2">
            <a:extLst>
              <a:ext uri="{FF2B5EF4-FFF2-40B4-BE49-F238E27FC236}">
                <a16:creationId xmlns:a16="http://schemas.microsoft.com/office/drawing/2014/main" id="{62C2B7A2-E48F-FD41-B52A-22DCFAFD5DB5}"/>
              </a:ext>
            </a:extLst>
          </p:cNvPr>
          <p:cNvSpPr txBox="1">
            <a:spLocks/>
          </p:cNvSpPr>
          <p:nvPr/>
        </p:nvSpPr>
        <p:spPr>
          <a:xfrm>
            <a:off x="6290742" y="2193206"/>
            <a:ext cx="3867150" cy="38280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zh-CN" altLang="en-US" dirty="0">
                <a:latin typeface="微软雅黑" panose="020B0503020204020204" pitchFamily="34" charset="-122"/>
                <a:ea typeface="微软雅黑" panose="020B0503020204020204" pitchFamily="34" charset="-122"/>
              </a:rPr>
              <a:t>肾内科</a:t>
            </a:r>
            <a:endParaRPr lang="en-US" altLang="zh-CN" dirty="0">
              <a:latin typeface="微软雅黑" panose="020B0503020204020204" pitchFamily="34" charset="-122"/>
              <a:ea typeface="微软雅黑" panose="020B0503020204020204" pitchFamily="34" charset="-122"/>
            </a:endParaRPr>
          </a:p>
          <a:p>
            <a:pPr lvl="1">
              <a:buFontTx/>
              <a:buChar char="-"/>
            </a:pPr>
            <a:r>
              <a:rPr lang="zh-CN" altLang="en-US" dirty="0">
                <a:latin typeface="微软雅黑" panose="020B0503020204020204" pitchFamily="34" charset="-122"/>
                <a:ea typeface="微软雅黑" panose="020B0503020204020204" pitchFamily="34" charset="-122"/>
              </a:rPr>
              <a:t>血液透析</a:t>
            </a:r>
            <a:endParaRPr lang="en-US" altLang="zh-CN" dirty="0">
              <a:latin typeface="微软雅黑" panose="020B0503020204020204" pitchFamily="34" charset="-122"/>
              <a:ea typeface="微软雅黑" panose="020B0503020204020204" pitchFamily="34" charset="-122"/>
            </a:endParaRPr>
          </a:p>
          <a:p>
            <a:pPr lvl="1">
              <a:buFontTx/>
              <a:buChar char="-"/>
            </a:pPr>
            <a:r>
              <a:rPr lang="zh-CN" altLang="en-US" dirty="0">
                <a:latin typeface="微软雅黑" panose="020B0503020204020204" pitchFamily="34" charset="-122"/>
                <a:ea typeface="微软雅黑" panose="020B0503020204020204" pitchFamily="34" charset="-122"/>
              </a:rPr>
              <a:t>腹膜透析</a:t>
            </a:r>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9" name="内容占位符 2">
            <a:extLst>
              <a:ext uri="{FF2B5EF4-FFF2-40B4-BE49-F238E27FC236}">
                <a16:creationId xmlns:a16="http://schemas.microsoft.com/office/drawing/2014/main" id="{DE1F158C-42B2-8642-AFBC-FAA80AB967C9}"/>
              </a:ext>
            </a:extLst>
          </p:cNvPr>
          <p:cNvSpPr txBox="1">
            <a:spLocks/>
          </p:cNvSpPr>
          <p:nvPr/>
        </p:nvSpPr>
        <p:spPr>
          <a:xfrm>
            <a:off x="2279818" y="2193206"/>
            <a:ext cx="3867150" cy="38280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r>
              <a:rPr lang="zh-CN" altLang="en-US" dirty="0">
                <a:latin typeface="微软雅黑" panose="020B0503020204020204" pitchFamily="34" charset="-122"/>
                <a:ea typeface="微软雅黑" panose="020B0503020204020204" pitchFamily="34" charset="-122"/>
              </a:rPr>
              <a:t>急诊、</a:t>
            </a:r>
            <a:r>
              <a:rPr lang="en-US" altLang="zh-CN" dirty="0">
                <a:latin typeface="微软雅黑" panose="020B0503020204020204" pitchFamily="34" charset="-122"/>
                <a:ea typeface="微软雅黑" panose="020B0503020204020204" pitchFamily="34" charset="-122"/>
              </a:rPr>
              <a:t>ICU</a:t>
            </a:r>
          </a:p>
          <a:p>
            <a:pPr lvl="1">
              <a:buFontTx/>
              <a:buChar char="-"/>
            </a:pPr>
            <a:r>
              <a:rPr lang="zh-CN" altLang="en-US" dirty="0">
                <a:latin typeface="微软雅黑" panose="020B0503020204020204" pitchFamily="34" charset="-122"/>
                <a:ea typeface="微软雅黑" panose="020B0503020204020204" pitchFamily="34" charset="-122"/>
              </a:rPr>
              <a:t>血液滤过</a:t>
            </a:r>
            <a:endParaRPr lang="en-US" altLang="zh-CN" dirty="0">
              <a:latin typeface="微软雅黑" panose="020B0503020204020204" pitchFamily="34" charset="-122"/>
              <a:ea typeface="微软雅黑" panose="020B0503020204020204" pitchFamily="34" charset="-122"/>
            </a:endParaRPr>
          </a:p>
          <a:p>
            <a:pPr lvl="1">
              <a:buFontTx/>
              <a:buChar char="-"/>
            </a:pPr>
            <a:r>
              <a:rPr lang="zh-CN" altLang="en-US" dirty="0">
                <a:latin typeface="微软雅黑" panose="020B0503020204020204" pitchFamily="34" charset="-122"/>
                <a:ea typeface="微软雅黑" panose="020B0503020204020204" pitchFamily="34" charset="-122"/>
              </a:rPr>
              <a:t>血液灌流</a:t>
            </a:r>
            <a:endParaRPr lang="en-US" altLang="zh-CN" dirty="0">
              <a:latin typeface="微软雅黑" panose="020B0503020204020204" pitchFamily="34" charset="-122"/>
              <a:ea typeface="微软雅黑" panose="020B0503020204020204" pitchFamily="34" charset="-122"/>
            </a:endParaRPr>
          </a:p>
          <a:p>
            <a:pPr lvl="1">
              <a:buFontTx/>
              <a:buChar char="-"/>
            </a:pPr>
            <a:r>
              <a:rPr lang="en-US" altLang="zh-CN" dirty="0">
                <a:latin typeface="微软雅黑" panose="020B0503020204020204" pitchFamily="34" charset="-122"/>
                <a:ea typeface="微软雅黑" panose="020B0503020204020204" pitchFamily="34" charset="-122"/>
              </a:rPr>
              <a:t>CRRT</a:t>
            </a:r>
          </a:p>
          <a:p>
            <a:pPr lvl="1">
              <a:buFontTx/>
              <a:buChar char="-"/>
            </a:pPr>
            <a:r>
              <a:rPr lang="en-US" altLang="zh-CN" dirty="0">
                <a:latin typeface="微软雅黑" panose="020B0503020204020204" pitchFamily="34" charset="-122"/>
                <a:ea typeface="微软雅黑" panose="020B0503020204020204" pitchFamily="34" charset="-122"/>
              </a:rPr>
              <a:t>etc.</a:t>
            </a: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lvl="1"/>
            <a:endParaRPr lang="zh-CN" altLang="zh-CN" dirty="0">
              <a:latin typeface="微软雅黑" panose="020B0503020204020204" pitchFamily="34" charset="-122"/>
              <a:ea typeface="微软雅黑" panose="020B0503020204020204" pitchFamily="34" charset="-122"/>
            </a:endParaRPr>
          </a:p>
          <a:p>
            <a:endParaRPr lang="zh-CN" altLang="en-US" dirty="0">
              <a:latin typeface="微软雅黑" pitchFamily="34" charset="-122"/>
              <a:ea typeface="微软雅黑" pitchFamily="34" charset="-122"/>
            </a:endParaRPr>
          </a:p>
        </p:txBody>
      </p:sp>
      <p:sp>
        <p:nvSpPr>
          <p:cNvPr id="10" name="矩形 9">
            <a:extLst>
              <a:ext uri="{FF2B5EF4-FFF2-40B4-BE49-F238E27FC236}">
                <a16:creationId xmlns:a16="http://schemas.microsoft.com/office/drawing/2014/main" id="{6DE38FE5-2711-2B41-862F-64A8373C3FBC}"/>
              </a:ext>
            </a:extLst>
          </p:cNvPr>
          <p:cNvSpPr/>
          <p:nvPr/>
        </p:nvSpPr>
        <p:spPr>
          <a:xfrm>
            <a:off x="3150337" y="1352699"/>
            <a:ext cx="6280810" cy="584775"/>
          </a:xfrm>
          <a:prstGeom prst="rect">
            <a:avLst/>
          </a:prstGeom>
          <a:noFill/>
        </p:spPr>
        <p:txBody>
          <a:bodyPr wrap="square" lIns="91440" tIns="45720" rIns="91440" bIns="45720">
            <a:spAutoFit/>
          </a:bodyPr>
          <a:lstStyle/>
          <a:p>
            <a:pPr algn="ctr"/>
            <a:r>
              <a:rPr lang="zh-CN" altLang="en-US" sz="3200" b="1" dirty="0">
                <a:ln w="22225">
                  <a:solidFill>
                    <a:schemeClr val="accent2"/>
                  </a:solidFill>
                  <a:prstDash val="solid"/>
                </a:ln>
                <a:solidFill>
                  <a:schemeClr val="accent2">
                    <a:lumMod val="40000"/>
                    <a:lumOff val="60000"/>
                  </a:schemeClr>
                </a:solidFill>
              </a:rPr>
              <a:t>血透</a:t>
            </a:r>
            <a:r>
              <a:rPr lang="en-US" altLang="zh-CN" sz="3200" b="1" dirty="0">
                <a:ln w="22225">
                  <a:solidFill>
                    <a:schemeClr val="accent2"/>
                  </a:solidFill>
                  <a:prstDash val="solid"/>
                </a:ln>
                <a:solidFill>
                  <a:schemeClr val="accent2">
                    <a:lumMod val="40000"/>
                    <a:lumOff val="60000"/>
                  </a:schemeClr>
                </a:solidFill>
              </a:rPr>
              <a:t>≠</a:t>
            </a:r>
            <a:r>
              <a:rPr lang="zh-CN" altLang="en-US" sz="3200" b="1" dirty="0">
                <a:ln w="22225">
                  <a:solidFill>
                    <a:schemeClr val="accent2"/>
                  </a:solidFill>
                  <a:prstDash val="solid"/>
                </a:ln>
                <a:solidFill>
                  <a:schemeClr val="accent2">
                    <a:lumMod val="40000"/>
                    <a:lumOff val="60000"/>
                  </a:schemeClr>
                </a:solidFill>
              </a:rPr>
              <a:t>血滤</a:t>
            </a:r>
            <a:r>
              <a:rPr lang="en-US" altLang="zh-CN" sz="3200" b="1" dirty="0">
                <a:ln w="22225">
                  <a:solidFill>
                    <a:schemeClr val="accent2"/>
                  </a:solidFill>
                  <a:prstDash val="solid"/>
                </a:ln>
                <a:solidFill>
                  <a:schemeClr val="accent2">
                    <a:lumMod val="40000"/>
                    <a:lumOff val="60000"/>
                  </a:schemeClr>
                </a:solidFill>
              </a:rPr>
              <a:t>≠</a:t>
            </a:r>
            <a:r>
              <a:rPr lang="zh-CN" altLang="en-US" sz="3200" b="1" dirty="0">
                <a:ln w="22225">
                  <a:solidFill>
                    <a:schemeClr val="accent2"/>
                  </a:solidFill>
                  <a:prstDash val="solid"/>
                </a:ln>
                <a:solidFill>
                  <a:schemeClr val="accent2">
                    <a:lumMod val="40000"/>
                    <a:lumOff val="60000"/>
                  </a:schemeClr>
                </a:solidFill>
              </a:rPr>
              <a:t>血液灌流</a:t>
            </a:r>
            <a:r>
              <a:rPr lang="en-US" altLang="zh-CN" sz="3200" b="1" dirty="0">
                <a:ln w="22225">
                  <a:solidFill>
                    <a:schemeClr val="accent2"/>
                  </a:solidFill>
                  <a:prstDash val="solid"/>
                </a:ln>
                <a:solidFill>
                  <a:schemeClr val="accent2">
                    <a:lumMod val="40000"/>
                    <a:lumOff val="60000"/>
                  </a:schemeClr>
                </a:solidFill>
              </a:rPr>
              <a:t>≠CRRT</a:t>
            </a:r>
            <a:endParaRPr lang="zh-CN" altLang="en-US" sz="3200" b="1" dirty="0">
              <a:ln w="22225">
                <a:solidFill>
                  <a:schemeClr val="accent2"/>
                </a:solidFill>
                <a:prstDash val="solid"/>
              </a:ln>
              <a:solidFill>
                <a:schemeClr val="accent2">
                  <a:lumMod val="40000"/>
                  <a:lumOff val="60000"/>
                </a:schemeClr>
              </a:solidFill>
            </a:endParaRPr>
          </a:p>
        </p:txBody>
      </p:sp>
      <p:pic>
        <p:nvPicPr>
          <p:cNvPr id="11" name="图片 10">
            <a:extLst>
              <a:ext uri="{FF2B5EF4-FFF2-40B4-BE49-F238E27FC236}">
                <a16:creationId xmlns:a16="http://schemas.microsoft.com/office/drawing/2014/main" id="{AD6232AA-3966-7647-B619-EA492D2EDE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2482" y="3771528"/>
            <a:ext cx="3603906" cy="2683524"/>
          </a:xfrm>
          <a:prstGeom prst="rect">
            <a:avLst/>
          </a:prstGeom>
        </p:spPr>
      </p:pic>
      <p:sp>
        <p:nvSpPr>
          <p:cNvPr id="12" name="矩形 11">
            <a:extLst>
              <a:ext uri="{FF2B5EF4-FFF2-40B4-BE49-F238E27FC236}">
                <a16:creationId xmlns:a16="http://schemas.microsoft.com/office/drawing/2014/main" id="{041CACAD-4FC4-F641-A5AA-1BC9A17729E7}"/>
              </a:ext>
            </a:extLst>
          </p:cNvPr>
          <p:cNvSpPr/>
          <p:nvPr/>
        </p:nvSpPr>
        <p:spPr>
          <a:xfrm>
            <a:off x="1854304" y="5153300"/>
            <a:ext cx="4241696" cy="923330"/>
          </a:xfrm>
          <a:prstGeom prst="rect">
            <a:avLst/>
          </a:prstGeom>
        </p:spPr>
        <p:txBody>
          <a:bodyPr wrap="square">
            <a:spAutoFit/>
          </a:bodyPr>
          <a:lstStyle/>
          <a:p>
            <a:pPr lvl="1"/>
            <a:r>
              <a:rPr lang="en-US" altLang="zh-CN" dirty="0">
                <a:solidFill>
                  <a:schemeClr val="bg1">
                    <a:lumMod val="50000"/>
                  </a:schemeClr>
                </a:solidFill>
                <a:latin typeface="微软雅黑" panose="020B0503020204020204" pitchFamily="34" charset="-122"/>
                <a:ea typeface="微软雅黑" panose="020B0503020204020204" pitchFamily="34" charset="-122"/>
              </a:rPr>
              <a:t>CRRT</a:t>
            </a:r>
            <a:r>
              <a:rPr lang="zh-CN" altLang="en-US" dirty="0">
                <a:solidFill>
                  <a:schemeClr val="bg1">
                    <a:lumMod val="50000"/>
                  </a:schemeClr>
                </a:solidFill>
                <a:latin typeface="微软雅黑" panose="020B0503020204020204" pitchFamily="34" charset="-122"/>
                <a:ea typeface="微软雅黑" panose="020B0503020204020204" pitchFamily="34" charset="-122"/>
              </a:rPr>
              <a:t>：每天连续</a:t>
            </a:r>
            <a:r>
              <a:rPr lang="en-US" altLang="zh-CN" dirty="0">
                <a:solidFill>
                  <a:schemeClr val="bg1">
                    <a:lumMod val="50000"/>
                  </a:schemeClr>
                </a:solidFill>
                <a:latin typeface="微软雅黑" panose="020B0503020204020204" pitchFamily="34" charset="-122"/>
                <a:ea typeface="微软雅黑" panose="020B0503020204020204" pitchFamily="34" charset="-122"/>
              </a:rPr>
              <a:t>24</a:t>
            </a:r>
            <a:r>
              <a:rPr lang="zh-CN" altLang="en-US" dirty="0">
                <a:solidFill>
                  <a:schemeClr val="bg1">
                    <a:lumMod val="50000"/>
                  </a:schemeClr>
                </a:solidFill>
                <a:latin typeface="微软雅黑" panose="020B0503020204020204" pitchFamily="34" charset="-122"/>
                <a:ea typeface="微软雅黑" panose="020B0503020204020204" pitchFamily="34" charset="-122"/>
              </a:rPr>
              <a:t>小时或接近</a:t>
            </a:r>
            <a:r>
              <a:rPr lang="en-US" altLang="zh-CN" dirty="0">
                <a:solidFill>
                  <a:schemeClr val="bg1">
                    <a:lumMod val="50000"/>
                  </a:schemeClr>
                </a:solidFill>
                <a:latin typeface="微软雅黑" panose="020B0503020204020204" pitchFamily="34" charset="-122"/>
                <a:ea typeface="微软雅黑" panose="020B0503020204020204" pitchFamily="34" charset="-122"/>
              </a:rPr>
              <a:t>24</a:t>
            </a:r>
            <a:r>
              <a:rPr lang="zh-CN" altLang="en-US" dirty="0">
                <a:solidFill>
                  <a:schemeClr val="bg1">
                    <a:lumMod val="50000"/>
                  </a:schemeClr>
                </a:solidFill>
                <a:latin typeface="微软雅黑" panose="020B0503020204020204" pitchFamily="34" charset="-122"/>
                <a:ea typeface="微软雅黑" panose="020B0503020204020204" pitchFamily="34" charset="-122"/>
              </a:rPr>
              <a:t>小时的一种长时间、连续的体外血液净化疗法以替代受损的肾功能。</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96042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2279576" y="188641"/>
            <a:ext cx="7886700" cy="597861"/>
          </a:xfrm>
        </p:spPr>
        <p:txBody>
          <a:bodyPr>
            <a:normAutofit/>
          </a:bodyPr>
          <a:lstStyle/>
          <a:p>
            <a:r>
              <a:rPr lang="zh-CN" altLang="en-US" sz="2800" b="1" dirty="0">
                <a:latin typeface="微软雅黑" panose="020B0503020204020204" pitchFamily="34" charset="-122"/>
                <a:ea typeface="微软雅黑" panose="020B0503020204020204" pitchFamily="34" charset="-122"/>
              </a:rPr>
              <a:t>关于</a:t>
            </a:r>
            <a:r>
              <a:rPr lang="en-US" altLang="zh-CN" sz="2800" b="1" dirty="0">
                <a:latin typeface="微软雅黑" panose="020B0503020204020204" pitchFamily="34" charset="-122"/>
                <a:ea typeface="微软雅黑" panose="020B0503020204020204" pitchFamily="34" charset="-122"/>
              </a:rPr>
              <a:t>RRT——</a:t>
            </a:r>
            <a:r>
              <a:rPr lang="zh-CN" altLang="en-US" sz="2800" b="1" dirty="0">
                <a:latin typeface="微软雅黑" panose="020B0503020204020204" pitchFamily="34" charset="-122"/>
                <a:ea typeface="微软雅黑" panose="020B0503020204020204" pitchFamily="34" charset="-122"/>
              </a:rPr>
              <a:t>药师的困惑</a:t>
            </a:r>
            <a:endParaRPr lang="zh-CN" altLang="en-US" sz="2800" dirty="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ndParaRPr>
          </a:p>
        </p:txBody>
      </p:sp>
      <p:sp>
        <p:nvSpPr>
          <p:cNvPr id="1048620" name="内容占位符 2"/>
          <p:cNvSpPr>
            <a:spLocks noGrp="1"/>
          </p:cNvSpPr>
          <p:nvPr>
            <p:ph idx="1"/>
          </p:nvPr>
        </p:nvSpPr>
        <p:spPr>
          <a:xfrm>
            <a:off x="2152650" y="1247876"/>
            <a:ext cx="6175598" cy="766526"/>
          </a:xfrm>
        </p:spPr>
        <p:txBody>
          <a:bodyPr>
            <a:normAutofit/>
          </a:bodyPr>
          <a:lstStyle/>
          <a:p>
            <a:pPr marL="457200" lvl="1" indent="0">
              <a:buNone/>
            </a:pPr>
            <a:r>
              <a:rPr lang="en-US" altLang="zh-CN" dirty="0">
                <a:latin typeface="微软雅黑" panose="020B0503020204020204" pitchFamily="34" charset="-122"/>
                <a:ea typeface="微软雅黑" panose="020B0503020204020204" pitchFamily="34" charset="-122"/>
              </a:rPr>
              <a:t>RRT</a:t>
            </a:r>
            <a:r>
              <a:rPr lang="zh-CN" altLang="en-US" dirty="0">
                <a:latin typeface="微软雅黑" panose="020B0503020204020204" pitchFamily="34" charset="-122"/>
                <a:ea typeface="微软雅黑" panose="020B0503020204020204" pitchFamily="34" charset="-122"/>
              </a:rPr>
              <a:t>患者用药</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处方怎么审？</a:t>
            </a: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p:txBody>
      </p:sp>
      <p:sp>
        <p:nvSpPr>
          <p:cNvPr id="2" name="圆角矩形 1">
            <a:extLst>
              <a:ext uri="{FF2B5EF4-FFF2-40B4-BE49-F238E27FC236}">
                <a16:creationId xmlns:a16="http://schemas.microsoft.com/office/drawing/2014/main" id="{0D81039C-37E7-254A-B9EE-2FC8FB72045C}"/>
              </a:ext>
            </a:extLst>
          </p:cNvPr>
          <p:cNvSpPr/>
          <p:nvPr/>
        </p:nvSpPr>
        <p:spPr>
          <a:xfrm>
            <a:off x="2438464" y="2516903"/>
            <a:ext cx="3528392" cy="3875849"/>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3" name="矩形 2">
            <a:extLst>
              <a:ext uri="{FF2B5EF4-FFF2-40B4-BE49-F238E27FC236}">
                <a16:creationId xmlns:a16="http://schemas.microsoft.com/office/drawing/2014/main" id="{E7399231-683B-B246-ACF0-22B71388EF3E}"/>
              </a:ext>
            </a:extLst>
          </p:cNvPr>
          <p:cNvSpPr/>
          <p:nvPr/>
        </p:nvSpPr>
        <p:spPr>
          <a:xfrm>
            <a:off x="2152650" y="2714714"/>
            <a:ext cx="3655318" cy="3416320"/>
          </a:xfrm>
          <a:prstGeom prst="rect">
            <a:avLst/>
          </a:prstGeom>
        </p:spPr>
        <p:txBody>
          <a:bodyPr wrap="square">
            <a:spAutoFit/>
          </a:bodyPr>
          <a:lstStyle/>
          <a:p>
            <a:pPr lvl="1"/>
            <a:r>
              <a:rPr lang="en-US" altLang="zh-CN" dirty="0">
                <a:latin typeface="微软雅黑" panose="020B0503020204020204" pitchFamily="34" charset="-122"/>
                <a:ea typeface="微软雅黑" panose="020B0503020204020204" pitchFamily="34" charset="-122"/>
              </a:rPr>
              <a:t>Rx</a:t>
            </a:r>
            <a:r>
              <a:rPr lang="zh-CN" altLang="en-US" dirty="0">
                <a:latin typeface="微软雅黑" panose="020B0503020204020204" pitchFamily="34" charset="-122"/>
                <a:ea typeface="微软雅黑" panose="020B0503020204020204" pitchFamily="34" charset="-122"/>
              </a:rPr>
              <a:t> 高血压，肾性贫血，血液透析，继发性甲状旁腺功能亢进</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碳酸钙 </a:t>
            </a:r>
            <a:r>
              <a:rPr lang="en-US" altLang="zh-CN" dirty="0">
                <a:latin typeface="微软雅黑" panose="020B0503020204020204" pitchFamily="34" charset="-122"/>
                <a:ea typeface="微软雅黑" panose="020B0503020204020204" pitchFamily="34" charset="-122"/>
              </a:rPr>
              <a:t>2g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tid</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po</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硝苯地平 </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mg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qd</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罗沙司他 </a:t>
            </a:r>
            <a:r>
              <a:rPr lang="en-US" altLang="zh-CN" dirty="0">
                <a:latin typeface="微软雅黑" panose="020B0503020204020204" pitchFamily="34" charset="-122"/>
                <a:ea typeface="微软雅黑" panose="020B0503020204020204" pitchFamily="34" charset="-122"/>
              </a:rPr>
              <a:t>100mg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qd</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西那卡塞 </a:t>
            </a:r>
            <a:r>
              <a:rPr lang="en-US" altLang="zh-CN" dirty="0">
                <a:latin typeface="微软雅黑" panose="020B0503020204020204" pitchFamily="34" charset="-122"/>
                <a:ea typeface="微软雅黑" panose="020B0503020204020204" pitchFamily="34" charset="-122"/>
              </a:rPr>
              <a:t>25</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mg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qd</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F268D598-9F77-4347-86D1-073B25CBE908}"/>
              </a:ext>
            </a:extLst>
          </p:cNvPr>
          <p:cNvSpPr/>
          <p:nvPr/>
        </p:nvSpPr>
        <p:spPr>
          <a:xfrm>
            <a:off x="3143673" y="1916832"/>
            <a:ext cx="1672253" cy="400110"/>
          </a:xfrm>
          <a:prstGeom prst="rect">
            <a:avLst/>
          </a:prstGeom>
        </p:spPr>
        <p:txBody>
          <a:bodyPr wrap="none">
            <a:spAutoFit/>
          </a:bodyPr>
          <a:lstStyle/>
          <a:p>
            <a:pPr lvl="1"/>
            <a:r>
              <a:rPr lang="zh-CN" altLang="en-US" sz="2000" dirty="0">
                <a:latin typeface="微软雅黑" panose="020B0503020204020204" pitchFamily="34" charset="-122"/>
                <a:ea typeface="微软雅黑" panose="020B0503020204020204" pitchFamily="34" charset="-122"/>
              </a:rPr>
              <a:t>门诊处方</a:t>
            </a:r>
            <a:endParaRPr lang="en-US" altLang="zh-CN" sz="2000" dirty="0">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id="{89107AB7-E57C-F54B-8B90-79021A7559A2}"/>
              </a:ext>
            </a:extLst>
          </p:cNvPr>
          <p:cNvSpPr/>
          <p:nvPr/>
        </p:nvSpPr>
        <p:spPr>
          <a:xfrm>
            <a:off x="7320137" y="1916832"/>
            <a:ext cx="1672253" cy="400110"/>
          </a:xfrm>
          <a:prstGeom prst="rect">
            <a:avLst/>
          </a:prstGeom>
        </p:spPr>
        <p:txBody>
          <a:bodyPr wrap="none">
            <a:spAutoFit/>
          </a:bodyPr>
          <a:lstStyle/>
          <a:p>
            <a:pPr lvl="1"/>
            <a:r>
              <a:rPr lang="zh-CN" altLang="en-US" sz="2000" dirty="0">
                <a:latin typeface="微软雅黑" panose="020B0503020204020204" pitchFamily="34" charset="-122"/>
                <a:ea typeface="微软雅黑" panose="020B0503020204020204" pitchFamily="34" charset="-122"/>
              </a:rPr>
              <a:t>住院医嘱</a:t>
            </a:r>
            <a:endParaRPr lang="en-US" altLang="zh-CN" sz="2000" dirty="0">
              <a:latin typeface="微软雅黑" panose="020B0503020204020204" pitchFamily="34" charset="-122"/>
              <a:ea typeface="微软雅黑" panose="020B0503020204020204" pitchFamily="34" charset="-122"/>
            </a:endParaRPr>
          </a:p>
        </p:txBody>
      </p:sp>
      <p:sp>
        <p:nvSpPr>
          <p:cNvPr id="11" name="圆角矩形 10">
            <a:extLst>
              <a:ext uri="{FF2B5EF4-FFF2-40B4-BE49-F238E27FC236}">
                <a16:creationId xmlns:a16="http://schemas.microsoft.com/office/drawing/2014/main" id="{FC94BFBB-33B1-E744-86FD-D9E32984F937}"/>
              </a:ext>
            </a:extLst>
          </p:cNvPr>
          <p:cNvSpPr/>
          <p:nvPr/>
        </p:nvSpPr>
        <p:spPr>
          <a:xfrm>
            <a:off x="6497674" y="2516903"/>
            <a:ext cx="3764256" cy="3875849"/>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12" name="矩形 11">
            <a:extLst>
              <a:ext uri="{FF2B5EF4-FFF2-40B4-BE49-F238E27FC236}">
                <a16:creationId xmlns:a16="http://schemas.microsoft.com/office/drawing/2014/main" id="{F72E1463-E780-AF48-B66A-31663BEAEFDB}"/>
              </a:ext>
            </a:extLst>
          </p:cNvPr>
          <p:cNvSpPr/>
          <p:nvPr/>
        </p:nvSpPr>
        <p:spPr>
          <a:xfrm>
            <a:off x="6176698" y="2714715"/>
            <a:ext cx="4087450" cy="3693319"/>
          </a:xfrm>
          <a:prstGeom prst="rect">
            <a:avLst/>
          </a:prstGeom>
        </p:spPr>
        <p:txBody>
          <a:bodyPr wrap="square">
            <a:spAutoFit/>
          </a:bodyPr>
          <a:lstStyle/>
          <a:p>
            <a:pPr lvl="1"/>
            <a:r>
              <a:rPr lang="zh-CN" altLang="en-US" dirty="0">
                <a:latin typeface="微软雅黑" panose="020B0503020204020204" pitchFamily="34" charset="-122"/>
                <a:ea typeface="微软雅黑" panose="020B0503020204020204" pitchFamily="34" charset="-122"/>
              </a:rPr>
              <a:t>高**，男性，</a:t>
            </a:r>
            <a:r>
              <a:rPr lang="en-US" altLang="zh-CN" dirty="0">
                <a:latin typeface="微软雅黑" panose="020B0503020204020204" pitchFamily="34" charset="-122"/>
                <a:ea typeface="微软雅黑" panose="020B0503020204020204" pitchFamily="34" charset="-122"/>
              </a:rPr>
              <a:t>38</a:t>
            </a:r>
            <a:r>
              <a:rPr lang="zh-CN" altLang="en-US" dirty="0">
                <a:latin typeface="微软雅黑" panose="020B0503020204020204" pitchFamily="34" charset="-122"/>
                <a:ea typeface="微软雅黑" panose="020B0503020204020204" pitchFamily="34" charset="-122"/>
              </a:rPr>
              <a:t>岁，体重</a:t>
            </a:r>
            <a:r>
              <a:rPr lang="en-US" altLang="zh-CN" dirty="0">
                <a:latin typeface="微软雅黑" panose="020B0503020204020204" pitchFamily="34" charset="-122"/>
                <a:ea typeface="微软雅黑" panose="020B0503020204020204" pitchFamily="34" charset="-122"/>
              </a:rPr>
              <a:t>~70kg</a:t>
            </a:r>
          </a:p>
          <a:p>
            <a:pPr lvl="1"/>
            <a:r>
              <a:rPr lang="zh-CN" altLang="en-US" dirty="0">
                <a:latin typeface="微软雅黑" panose="020B0503020204020204" pitchFamily="34" charset="-122"/>
                <a:ea typeface="微软雅黑" panose="020B0503020204020204" pitchFamily="34" charset="-122"/>
              </a:rPr>
              <a:t>主诉：腹痛，腹泻，尿量减少</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天，呼吸困难</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天</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主要诊断：呼吸困难原因待查，弥漫性腹膜炎可能，肾病综合征，急性肾衰竭</a:t>
            </a:r>
            <a:endParaRPr lang="en-US" altLang="zh-CN" dirty="0">
              <a:latin typeface="微软雅黑" panose="020B0503020204020204" pitchFamily="34" charset="-122"/>
              <a:ea typeface="微软雅黑" panose="020B0503020204020204" pitchFamily="34" charset="-122"/>
            </a:endParaRPr>
          </a:p>
          <a:p>
            <a:pPr lvl="1"/>
            <a:r>
              <a:rPr lang="en-US" altLang="zh-CN" dirty="0" err="1">
                <a:latin typeface="微软雅黑" panose="020B0503020204020204" pitchFamily="34" charset="-122"/>
                <a:ea typeface="微软雅黑" panose="020B0503020204020204" pitchFamily="34" charset="-122"/>
              </a:rPr>
              <a:t>SCr</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412</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μmol</a:t>
            </a:r>
            <a:r>
              <a:rPr lang="en-US" altLang="zh-CN" dirty="0">
                <a:latin typeface="微软雅黑" panose="020B0503020204020204" pitchFamily="34" charset="-122"/>
                <a:ea typeface="微软雅黑" panose="020B0503020204020204" pitchFamily="34" charset="-122"/>
              </a:rPr>
              <a:t>/L</a:t>
            </a:r>
          </a:p>
          <a:p>
            <a:pPr lvl="1"/>
            <a:endParaRPr lang="en-US" altLang="zh-CN" dirty="0">
              <a:latin typeface="微软雅黑" panose="020B0503020204020204" pitchFamily="34" charset="-122"/>
              <a:ea typeface="微软雅黑" panose="020B0503020204020204" pitchFamily="34" charset="-122"/>
            </a:endParaRPr>
          </a:p>
          <a:p>
            <a:pPr lvl="1"/>
            <a:r>
              <a:rPr lang="en-US" altLang="zh-CN" dirty="0">
                <a:latin typeface="微软雅黑" panose="020B0503020204020204" pitchFamily="34" charset="-122"/>
                <a:ea typeface="微软雅黑" panose="020B0503020204020204" pitchFamily="34" charset="-122"/>
              </a:rPr>
              <a:t>5.4</a:t>
            </a:r>
            <a:r>
              <a:rPr lang="zh-CN" altLang="en-US" dirty="0">
                <a:latin typeface="微软雅黑" panose="020B0503020204020204" pitchFamily="34" charset="-122"/>
                <a:ea typeface="微软雅黑" panose="020B0503020204020204" pitchFamily="34" charset="-122"/>
              </a:rPr>
              <a:t>起先后行</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次血液滤过</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美罗培南 </a:t>
            </a:r>
            <a:r>
              <a:rPr lang="en-US" altLang="zh-CN" dirty="0">
                <a:latin typeface="微软雅黑" panose="020B0503020204020204" pitchFamily="34" charset="-122"/>
                <a:ea typeface="微软雅黑" panose="020B0503020204020204" pitchFamily="34" charset="-122"/>
              </a:rPr>
              <a:t>1g</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q12h</a:t>
            </a:r>
          </a:p>
          <a:p>
            <a:pPr lvl="1"/>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0347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19" name="标题 1"/>
          <p:cNvSpPr>
            <a:spLocks noGrp="1"/>
          </p:cNvSpPr>
          <p:nvPr>
            <p:ph type="title"/>
          </p:nvPr>
        </p:nvSpPr>
        <p:spPr>
          <a:xfrm>
            <a:off x="2279576" y="188641"/>
            <a:ext cx="7886700" cy="597861"/>
          </a:xfrm>
        </p:spPr>
        <p:txBody>
          <a:bodyPr>
            <a:normAutofit/>
          </a:bodyPr>
          <a:lstStyle/>
          <a:p>
            <a:r>
              <a:rPr lang="zh-CN" altLang="en-US" sz="2800" b="1" dirty="0">
                <a:latin typeface="微软雅黑" panose="020B0503020204020204" pitchFamily="34" charset="-122"/>
                <a:ea typeface="微软雅黑" panose="020B0503020204020204" pitchFamily="34" charset="-122"/>
              </a:rPr>
              <a:t>关于</a:t>
            </a:r>
            <a:r>
              <a:rPr lang="en-US" altLang="zh-CN" sz="2800" b="1" dirty="0">
                <a:latin typeface="微软雅黑" panose="020B0503020204020204" pitchFamily="34" charset="-122"/>
                <a:ea typeface="微软雅黑" panose="020B0503020204020204" pitchFamily="34" charset="-122"/>
              </a:rPr>
              <a:t>RRT——</a:t>
            </a:r>
            <a:r>
              <a:rPr lang="zh-CN" altLang="en-US" sz="2800" b="1" dirty="0">
                <a:latin typeface="微软雅黑" panose="020B0503020204020204" pitchFamily="34" charset="-122"/>
                <a:ea typeface="微软雅黑" panose="020B0503020204020204" pitchFamily="34" charset="-122"/>
              </a:rPr>
              <a:t>药师的困惑</a:t>
            </a:r>
            <a:endParaRPr lang="zh-CN" altLang="en-US" sz="2800" dirty="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ndParaRPr>
          </a:p>
        </p:txBody>
      </p:sp>
      <p:sp>
        <p:nvSpPr>
          <p:cNvPr id="1048620" name="内容占位符 2"/>
          <p:cNvSpPr>
            <a:spLocks noGrp="1"/>
          </p:cNvSpPr>
          <p:nvPr>
            <p:ph idx="1"/>
          </p:nvPr>
        </p:nvSpPr>
        <p:spPr>
          <a:xfrm>
            <a:off x="2152650" y="1247876"/>
            <a:ext cx="7886700" cy="812973"/>
          </a:xfrm>
        </p:spPr>
        <p:txBody>
          <a:bodyPr/>
          <a:lstStyle/>
          <a:p>
            <a:pPr marL="457200" lvl="1" indent="0">
              <a:buNone/>
            </a:pPr>
            <a:r>
              <a:rPr lang="en-US" altLang="zh-CN" dirty="0">
                <a:latin typeface="微软雅黑" panose="020B0503020204020204" pitchFamily="34" charset="-122"/>
                <a:ea typeface="微软雅黑" panose="020B0503020204020204" pitchFamily="34" charset="-122"/>
              </a:rPr>
              <a:t>RRT</a:t>
            </a:r>
            <a:r>
              <a:rPr lang="zh-CN" altLang="en-US" dirty="0">
                <a:latin typeface="微软雅黑" panose="020B0503020204020204" pitchFamily="34" charset="-122"/>
                <a:ea typeface="微软雅黑" panose="020B0503020204020204" pitchFamily="34" charset="-122"/>
              </a:rPr>
              <a:t>患者用药</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处方怎么审？</a:t>
            </a: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F7D1996F-39BF-6F41-9622-76B41078D1BC}"/>
              </a:ext>
            </a:extLst>
          </p:cNvPr>
          <p:cNvSpPr txBox="1"/>
          <p:nvPr/>
        </p:nvSpPr>
        <p:spPr>
          <a:xfrm>
            <a:off x="2351584" y="1878911"/>
            <a:ext cx="2899742" cy="37312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诊断不全</a:t>
            </a:r>
            <a:r>
              <a:rPr kumimoji="1" lang="en-US" altLang="zh-CN" sz="2000" dirty="0">
                <a:latin typeface="Microsoft YaHei" panose="020B0503020204020204" pitchFamily="34" charset="-122"/>
                <a:ea typeface="Microsoft YaHei" panose="020B0503020204020204" pitchFamily="34" charset="-122"/>
              </a:rPr>
              <a:t>/</a:t>
            </a:r>
            <a:r>
              <a:rPr kumimoji="1" lang="zh-CN" altLang="en-US" sz="2000" dirty="0">
                <a:latin typeface="Microsoft YaHei" panose="020B0503020204020204" pitchFamily="34" charset="-122"/>
                <a:ea typeface="Microsoft YaHei" panose="020B0503020204020204" pitchFamily="34" charset="-122"/>
              </a:rPr>
              <a:t>不适宜</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遴选药品</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给药途径</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用法用量不适宜</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联合用药不适宜</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重复给药</a:t>
            </a:r>
            <a:endParaRPr kumimoji="1" lang="en-US" altLang="zh-CN" sz="2000" dirty="0">
              <a:latin typeface="Microsoft YaHei" panose="020B0503020204020204" pitchFamily="34" charset="-122"/>
              <a:ea typeface="Microsoft YaHei" panose="020B0503020204020204" pitchFamily="34" charset="-122"/>
            </a:endParaRPr>
          </a:p>
          <a:p>
            <a:pPr marL="285750" indent="-285750">
              <a:lnSpc>
                <a:spcPct val="150000"/>
              </a:lnSpc>
              <a:buFont typeface="Wingdings" pitchFamily="2" charset="2"/>
              <a:buChar char="ü"/>
            </a:pPr>
            <a:r>
              <a:rPr kumimoji="1" lang="zh-CN" altLang="en-US" sz="2000" dirty="0">
                <a:latin typeface="Microsoft YaHei" panose="020B0503020204020204" pitchFamily="34" charset="-122"/>
                <a:ea typeface="Microsoft YaHei" panose="020B0503020204020204" pitchFamily="34" charset="-122"/>
              </a:rPr>
              <a:t>配伍禁忌或不良相互作用等</a:t>
            </a:r>
          </a:p>
        </p:txBody>
      </p:sp>
      <p:sp>
        <p:nvSpPr>
          <p:cNvPr id="2" name="矩形 1">
            <a:extLst>
              <a:ext uri="{FF2B5EF4-FFF2-40B4-BE49-F238E27FC236}">
                <a16:creationId xmlns:a16="http://schemas.microsoft.com/office/drawing/2014/main" id="{237BFAD9-4E70-3449-B093-8DF4A84DD7D0}"/>
              </a:ext>
            </a:extLst>
          </p:cNvPr>
          <p:cNvSpPr/>
          <p:nvPr/>
        </p:nvSpPr>
        <p:spPr>
          <a:xfrm>
            <a:off x="5519936" y="1878911"/>
            <a:ext cx="4824536" cy="373121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1">
              <a:lnSpc>
                <a:spcPct val="150000"/>
              </a:lnSpc>
            </a:pPr>
            <a:r>
              <a:rPr lang="zh-CN" altLang="en-US" sz="2000" dirty="0">
                <a:latin typeface="微软雅黑" panose="020B0503020204020204" pitchFamily="34" charset="-122"/>
                <a:ea typeface="微软雅黑" panose="020B0503020204020204" pitchFamily="34" charset="-122"/>
              </a:rPr>
              <a:t>与传统处方审核不同之处：</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rPr>
              <a:t>药物使用与</a:t>
            </a:r>
            <a:r>
              <a:rPr lang="en-US" altLang="zh-CN" sz="2000" dirty="0">
                <a:latin typeface="微软雅黑" panose="020B0503020204020204" pitchFamily="34" charset="-122"/>
                <a:ea typeface="微软雅黑" panose="020B0503020204020204" pitchFamily="34" charset="-122"/>
              </a:rPr>
              <a:t>RRT</a:t>
            </a:r>
            <a:r>
              <a:rPr lang="zh-CN" altLang="en-US" sz="2000" dirty="0">
                <a:latin typeface="微软雅黑" panose="020B0503020204020204" pitchFamily="34" charset="-122"/>
                <a:ea typeface="微软雅黑" panose="020B0503020204020204" pitchFamily="34" charset="-122"/>
              </a:rPr>
              <a:t>模式有很大关系</a:t>
            </a:r>
          </a:p>
          <a:p>
            <a:pPr lvl="1">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rPr>
              <a:t>从处方及医嘱难以判断</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rPr>
              <a:t>血清肌酐和肌酐清除率不再作为判断依据</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rPr>
              <a:t>药师无从下手？我们能做什么？</a:t>
            </a:r>
          </a:p>
          <a:p>
            <a:pPr lvl="1">
              <a:lnSpc>
                <a:spcPct val="150000"/>
              </a:lnSpc>
              <a:buFont typeface="Wingdings" pitchFamily="2" charset="2"/>
              <a:buChar char="Ø"/>
            </a:pPr>
            <a:r>
              <a:rPr lang="zh-CN" altLang="en-US" sz="2000" dirty="0">
                <a:latin typeface="微软雅黑" panose="020B0503020204020204" pitchFamily="34" charset="-122"/>
                <a:ea typeface="微软雅黑" panose="020B0503020204020204" pitchFamily="34" charset="-122"/>
              </a:rPr>
              <a:t>说明书？热病？</a:t>
            </a:r>
            <a:endParaRPr lang="en-US" altLang="zh-CN" sz="2000" dirty="0">
              <a:latin typeface="微软雅黑" panose="020B0503020204020204" pitchFamily="34" charset="-122"/>
              <a:ea typeface="微软雅黑" panose="020B0503020204020204" pitchFamily="34" charset="-122"/>
            </a:endParaRPr>
          </a:p>
          <a:p>
            <a:pPr lvl="1">
              <a:lnSpc>
                <a:spcPct val="150000"/>
              </a:lnSpc>
              <a:buFont typeface="Wingdings" pitchFamily="2" charset="2"/>
              <a:buChar char="Ø"/>
            </a:pPr>
            <a:endParaRPr lang="en-US" altLang="zh-CN"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92879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91BE7D17-3FD1-EE4C-B97A-91142A2FC990}"/>
              </a:ext>
            </a:extLst>
          </p:cNvPr>
          <p:cNvSpPr>
            <a:spLocks noGrp="1"/>
          </p:cNvSpPr>
          <p:nvPr>
            <p:ph type="title"/>
          </p:nvPr>
        </p:nvSpPr>
        <p:spPr/>
        <p:txBody>
          <a:bodyPr>
            <a:normAutofit/>
          </a:bodyPr>
          <a:lstStyle/>
          <a:p>
            <a:r>
              <a:rPr lang="zh-CN" altLang="en-US" sz="4800" dirty="0">
                <a:latin typeface="Microsoft YaHei" panose="020B0503020204020204" pitchFamily="34" charset="-122"/>
                <a:ea typeface="Microsoft YaHei" panose="020B0503020204020204" pitchFamily="34" charset="-122"/>
              </a:rPr>
              <a:t>血液滤过合并用药</a:t>
            </a:r>
          </a:p>
        </p:txBody>
      </p:sp>
      <p:sp>
        <p:nvSpPr>
          <p:cNvPr id="5" name="文本占位符 4">
            <a:extLst>
              <a:ext uri="{FF2B5EF4-FFF2-40B4-BE49-F238E27FC236}">
                <a16:creationId xmlns:a16="http://schemas.microsoft.com/office/drawing/2014/main" id="{7EF7CA1E-45E5-A14A-A89C-F5047778EA1F}"/>
              </a:ext>
            </a:extLst>
          </p:cNvPr>
          <p:cNvSpPr>
            <a:spLocks noGrp="1"/>
          </p:cNvSpPr>
          <p:nvPr>
            <p:ph type="body" idx="1"/>
          </p:nvPr>
        </p:nvSpPr>
        <p:spPr/>
        <p:txBody>
          <a:bodyPr/>
          <a:lstStyle/>
          <a:p>
            <a:r>
              <a:rPr lang="en-US" altLang="zh-CN" dirty="0"/>
              <a:t>Hemofiltration,</a:t>
            </a:r>
            <a:r>
              <a:rPr lang="zh-CN" altLang="en-US" dirty="0"/>
              <a:t> </a:t>
            </a:r>
            <a:r>
              <a:rPr lang="en-US" altLang="zh-CN" dirty="0"/>
              <a:t>HD</a:t>
            </a:r>
            <a:endParaRPr lang="zh-CN" altLang="en-US" dirty="0"/>
          </a:p>
        </p:txBody>
      </p:sp>
    </p:spTree>
    <p:extLst>
      <p:ext uri="{BB962C8B-B14F-4D97-AF65-F5344CB8AC3E}">
        <p14:creationId xmlns:p14="http://schemas.microsoft.com/office/powerpoint/2010/main" val="984941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5943F3-1197-E44C-838E-01E6FE948E75}"/>
              </a:ext>
            </a:extLst>
          </p:cNvPr>
          <p:cNvSpPr>
            <a:spLocks noGrp="1"/>
          </p:cNvSpPr>
          <p:nvPr>
            <p:ph type="title"/>
          </p:nvPr>
        </p:nvSpPr>
        <p:spPr/>
        <p:txBody>
          <a:bodyPr>
            <a:noAutofit/>
          </a:bodyPr>
          <a:lstStyle/>
          <a:p>
            <a:r>
              <a:rPr lang="zh-CN" altLang="en-US" sz="2800" b="1" dirty="0">
                <a:latin typeface="Microsoft YaHei" panose="020B0503020204020204" pitchFamily="34" charset="-122"/>
                <a:ea typeface="Microsoft YaHei" panose="020B0503020204020204" pitchFamily="34" charset="-122"/>
              </a:rPr>
              <a:t>关于血液滤过</a:t>
            </a:r>
          </a:p>
        </p:txBody>
      </p:sp>
      <p:sp>
        <p:nvSpPr>
          <p:cNvPr id="3" name="内容占位符 2">
            <a:extLst>
              <a:ext uri="{FF2B5EF4-FFF2-40B4-BE49-F238E27FC236}">
                <a16:creationId xmlns:a16="http://schemas.microsoft.com/office/drawing/2014/main" id="{426C9A74-C2A8-944F-AF9A-23A717B232CD}"/>
              </a:ext>
            </a:extLst>
          </p:cNvPr>
          <p:cNvSpPr>
            <a:spLocks noGrp="1"/>
          </p:cNvSpPr>
          <p:nvPr>
            <p:ph idx="1"/>
          </p:nvPr>
        </p:nvSpPr>
        <p:spPr>
          <a:xfrm>
            <a:off x="2152650" y="1247876"/>
            <a:ext cx="7886700" cy="5205461"/>
          </a:xfrm>
        </p:spPr>
        <p:txBody>
          <a:bodyPr>
            <a:normAutofit fontScale="92500" lnSpcReduction="10000"/>
          </a:bodyPr>
          <a:lstStyle/>
          <a:p>
            <a:r>
              <a:rPr kumimoji="1" lang="zh-CN" altLang="en-US" dirty="0">
                <a:latin typeface="Microsoft YaHei" panose="020B0503020204020204" pitchFamily="34" charset="-122"/>
                <a:ea typeface="Microsoft YaHei" panose="020B0503020204020204" pitchFamily="34" charset="-122"/>
              </a:rPr>
              <a:t>急诊、</a:t>
            </a:r>
            <a:r>
              <a:rPr kumimoji="1" lang="en-US" altLang="zh-CN" dirty="0">
                <a:latin typeface="Microsoft YaHei" panose="020B0503020204020204" pitchFamily="34" charset="-122"/>
                <a:ea typeface="Microsoft YaHei" panose="020B0503020204020204" pitchFamily="34" charset="-122"/>
              </a:rPr>
              <a:t>ICU</a:t>
            </a:r>
            <a:r>
              <a:rPr kumimoji="1" lang="zh-CN" altLang="en-US" dirty="0">
                <a:latin typeface="Microsoft YaHei" panose="020B0503020204020204" pitchFamily="34" charset="-122"/>
                <a:ea typeface="Microsoft YaHei" panose="020B0503020204020204" pitchFamily="34" charset="-122"/>
              </a:rPr>
              <a:t>等</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替代治疗、支持治疗</a:t>
            </a:r>
            <a:endParaRPr kumimoji="1" lang="en-US" altLang="zh-CN" dirty="0">
              <a:latin typeface="Microsoft YaHei" panose="020B0503020204020204" pitchFamily="34" charset="-122"/>
              <a:ea typeface="Microsoft YaHei" panose="020B0503020204020204" pitchFamily="34" charset="-122"/>
            </a:endParaRPr>
          </a:p>
          <a:p>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说明书通常没有肾脏替代治疗的剂量调整信息</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完全没用吗？热病的</a:t>
            </a:r>
            <a:r>
              <a:rPr kumimoji="1" lang="en-US" altLang="zh-CN" dirty="0">
                <a:latin typeface="Microsoft YaHei" panose="020B0503020204020204" pitchFamily="34" charset="-122"/>
                <a:ea typeface="Microsoft YaHei" panose="020B0503020204020204" pitchFamily="34" charset="-122"/>
              </a:rPr>
              <a:t>CRRT</a:t>
            </a:r>
            <a:r>
              <a:rPr kumimoji="1" lang="zh-CN" altLang="en-US" dirty="0">
                <a:latin typeface="Microsoft YaHei" panose="020B0503020204020204" pitchFamily="34" charset="-122"/>
                <a:ea typeface="Microsoft YaHei" panose="020B0503020204020204" pitchFamily="34" charset="-122"/>
              </a:rPr>
              <a:t>剂量可以直接用吗？</a:t>
            </a:r>
            <a:endParaRPr kumimoji="1" lang="en-US" altLang="zh-CN" dirty="0">
              <a:latin typeface="Microsoft YaHei" panose="020B0503020204020204" pitchFamily="34" charset="-122"/>
              <a:ea typeface="Microsoft YaHei" panose="020B0503020204020204" pitchFamily="34" charset="-122"/>
            </a:endParaRPr>
          </a:p>
          <a:p>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影响药物治疗剂量调整的三个因素</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药物因素</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是否经肾排泄、</a:t>
            </a:r>
            <a:r>
              <a:rPr kumimoji="1" lang="en-US" altLang="zh-CN" dirty="0">
                <a:latin typeface="Microsoft YaHei" panose="020B0503020204020204" pitchFamily="34" charset="-122"/>
                <a:ea typeface="Microsoft YaHei" panose="020B0503020204020204" pitchFamily="34" charset="-122"/>
              </a:rPr>
              <a:t>V</a:t>
            </a:r>
            <a:r>
              <a:rPr kumimoji="1" lang="zh-CN" altLang="en-US" dirty="0">
                <a:latin typeface="Microsoft YaHei" panose="020B0503020204020204" pitchFamily="34" charset="-122"/>
                <a:ea typeface="Microsoft YaHei" panose="020B0503020204020204" pitchFamily="34" charset="-122"/>
              </a:rPr>
              <a:t>、蛋白结合率等</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机体因素</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替代治疗模式</a:t>
            </a:r>
            <a:endParaRPr kumimoji="1" lang="en-US" altLang="zh-CN" dirty="0">
              <a:latin typeface="Microsoft YaHei" panose="020B0503020204020204" pitchFamily="34" charset="-122"/>
              <a:ea typeface="Microsoft YaHei" panose="020B0503020204020204" pitchFamily="34" charset="-122"/>
            </a:endParaRPr>
          </a:p>
          <a:p>
            <a:pPr lvl="2"/>
            <a:r>
              <a:rPr kumimoji="1" lang="zh-CN" altLang="en-US" dirty="0">
                <a:latin typeface="Microsoft YaHei" panose="020B0503020204020204" pitchFamily="34" charset="-122"/>
                <a:ea typeface="Microsoft YaHei" panose="020B0503020204020204" pitchFamily="34" charset="-122"/>
              </a:rPr>
              <a:t>替代治疗类型、模式、频次、间隔、时间</a:t>
            </a:r>
          </a:p>
          <a:p>
            <a:pPr lvl="2"/>
            <a:r>
              <a:rPr kumimoji="1" lang="zh-CN" altLang="en-US" dirty="0">
                <a:latin typeface="Microsoft YaHei" panose="020B0503020204020204" pitchFamily="34" charset="-122"/>
                <a:ea typeface="Microsoft YaHei" panose="020B0503020204020204" pitchFamily="34" charset="-122"/>
              </a:rPr>
              <a:t>尿量、引流液等情况，残余肾功能</a:t>
            </a:r>
          </a:p>
          <a:p>
            <a:pPr lvl="2"/>
            <a:r>
              <a:rPr kumimoji="1" lang="zh-CN" altLang="en-US" dirty="0">
                <a:latin typeface="Microsoft YaHei" panose="020B0503020204020204" pitchFamily="34" charset="-122"/>
                <a:ea typeface="Microsoft YaHei" panose="020B0503020204020204" pitchFamily="34" charset="-122"/>
              </a:rPr>
              <a:t>医嘱随时调整</a:t>
            </a:r>
          </a:p>
          <a:p>
            <a:pPr lvl="2"/>
            <a:r>
              <a:rPr kumimoji="1" lang="zh-CN" altLang="en-US" dirty="0">
                <a:latin typeface="Microsoft YaHei" panose="020B0503020204020204" pitchFamily="34" charset="-122"/>
                <a:ea typeface="Microsoft YaHei" panose="020B0503020204020204" pitchFamily="34" charset="-122"/>
              </a:rPr>
              <a:t>药物给药时间与时长</a:t>
            </a:r>
          </a:p>
        </p:txBody>
      </p:sp>
    </p:spTree>
    <p:extLst>
      <p:ext uri="{BB962C8B-B14F-4D97-AF65-F5344CB8AC3E}">
        <p14:creationId xmlns:p14="http://schemas.microsoft.com/office/powerpoint/2010/main" val="1031373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4C4666-A25E-D340-8626-DF44F621BFD0}"/>
              </a:ext>
            </a:extLst>
          </p:cNvPr>
          <p:cNvSpPr>
            <a:spLocks noGrp="1"/>
          </p:cNvSpPr>
          <p:nvPr>
            <p:ph type="title"/>
          </p:nvPr>
        </p:nvSpPr>
        <p:spPr>
          <a:xfrm>
            <a:off x="2207568" y="188641"/>
            <a:ext cx="6984776" cy="597861"/>
          </a:xfrm>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用药优化与临床沟通原则</a:t>
            </a:r>
          </a:p>
        </p:txBody>
      </p:sp>
      <p:sp>
        <p:nvSpPr>
          <p:cNvPr id="3" name="内容占位符 2">
            <a:extLst>
              <a:ext uri="{FF2B5EF4-FFF2-40B4-BE49-F238E27FC236}">
                <a16:creationId xmlns:a16="http://schemas.microsoft.com/office/drawing/2014/main" id="{18C809D7-8776-7644-9E66-A236E7350F5E}"/>
              </a:ext>
            </a:extLst>
          </p:cNvPr>
          <p:cNvSpPr>
            <a:spLocks noGrp="1"/>
          </p:cNvSpPr>
          <p:nvPr>
            <p:ph idx="1"/>
          </p:nvPr>
        </p:nvSpPr>
        <p:spPr>
          <a:xfrm>
            <a:off x="1864619" y="1709249"/>
            <a:ext cx="4087366" cy="3807984"/>
          </a:xfrm>
        </p:spPr>
        <p:style>
          <a:lnRef idx="2">
            <a:schemeClr val="accent1"/>
          </a:lnRef>
          <a:fillRef idx="1">
            <a:schemeClr val="lt1"/>
          </a:fillRef>
          <a:effectRef idx="0">
            <a:schemeClr val="accent1"/>
          </a:effectRef>
          <a:fontRef idx="minor">
            <a:schemeClr val="dk1"/>
          </a:fontRef>
        </p:style>
        <p:txBody>
          <a:bodyPr>
            <a:normAutofit/>
          </a:bodyPr>
          <a:lstStyle/>
          <a:p>
            <a:r>
              <a:rPr kumimoji="1" lang="zh-CN" altLang="en-US" sz="2000" b="1" dirty="0">
                <a:latin typeface="Microsoft YaHei" panose="020B0503020204020204" pitchFamily="34" charset="-122"/>
                <a:ea typeface="Microsoft YaHei" panose="020B0503020204020204" pitchFamily="34" charset="-122"/>
              </a:rPr>
              <a:t>原则一：从说明书寻找药物特点信息</a:t>
            </a:r>
            <a:endParaRPr kumimoji="1" lang="en-US" altLang="zh-CN" sz="2000" b="1" dirty="0">
              <a:latin typeface="Microsoft YaHei" panose="020B0503020204020204" pitchFamily="34" charset="-122"/>
              <a:ea typeface="Microsoft YaHei" panose="020B0503020204020204" pitchFamily="34" charset="-122"/>
            </a:endParaRPr>
          </a:p>
          <a:p>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原则二：证据大于经验</a:t>
            </a:r>
            <a:r>
              <a:rPr kumimoji="1" lang="en-US" altLang="zh-CN" sz="2000" b="1" dirty="0">
                <a:latin typeface="Microsoft YaHei" panose="020B0503020204020204" pitchFamily="34" charset="-122"/>
                <a:ea typeface="Microsoft YaHei" panose="020B0503020204020204" pitchFamily="34" charset="-122"/>
              </a:rPr>
              <a:t>——</a:t>
            </a:r>
            <a:r>
              <a:rPr kumimoji="1" lang="zh-CN" altLang="en-US" sz="2000" b="1" dirty="0">
                <a:latin typeface="Microsoft YaHei" panose="020B0503020204020204" pitchFamily="34" charset="-122"/>
                <a:ea typeface="Microsoft YaHei" panose="020B0503020204020204" pitchFamily="34" charset="-122"/>
              </a:rPr>
              <a:t>循证</a:t>
            </a:r>
            <a:endParaRPr kumimoji="1" lang="en-US" altLang="zh-CN" sz="2000" b="1" dirty="0">
              <a:latin typeface="Microsoft YaHei" panose="020B0503020204020204" pitchFamily="34" charset="-122"/>
              <a:ea typeface="Microsoft YaHei" panose="020B0503020204020204" pitchFamily="34" charset="-122"/>
            </a:endParaRPr>
          </a:p>
          <a:p>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原则三：用浓度说话</a:t>
            </a:r>
            <a:r>
              <a:rPr kumimoji="1" lang="en-US" altLang="zh-CN" sz="2000" b="1" dirty="0">
                <a:latin typeface="Microsoft YaHei" panose="020B0503020204020204" pitchFamily="34" charset="-122"/>
                <a:ea typeface="Microsoft YaHei" panose="020B0503020204020204" pitchFamily="34" charset="-122"/>
              </a:rPr>
              <a:t>——</a:t>
            </a:r>
            <a:r>
              <a:rPr kumimoji="1" lang="zh-CN" altLang="en-US" sz="2000" b="1" dirty="0">
                <a:latin typeface="Microsoft YaHei" panose="020B0503020204020204" pitchFamily="34" charset="-122"/>
                <a:ea typeface="Microsoft YaHei" panose="020B0503020204020204" pitchFamily="34" charset="-122"/>
              </a:rPr>
              <a:t>治疗药物监测</a:t>
            </a:r>
            <a:endParaRPr kumimoji="1" lang="en-US" altLang="zh-CN" sz="2000" b="1" dirty="0">
              <a:latin typeface="Microsoft YaHei" panose="020B0503020204020204" pitchFamily="34" charset="-122"/>
              <a:ea typeface="Microsoft YaHei" panose="020B0503020204020204" pitchFamily="34" charset="-122"/>
            </a:endParaRPr>
          </a:p>
          <a:p>
            <a:pPr lvl="1"/>
            <a:r>
              <a:rPr kumimoji="1" lang="zh-CN" altLang="en-US" sz="1800" dirty="0">
                <a:latin typeface="Microsoft YaHei" panose="020B0503020204020204" pitchFamily="34" charset="-122"/>
                <a:ea typeface="Microsoft YaHei" panose="020B0503020204020204" pitchFamily="34" charset="-122"/>
              </a:rPr>
              <a:t>积极进行治疗药物监测，随时协调采血时间和方案</a:t>
            </a:r>
            <a:endParaRPr kumimoji="1" lang="en-US" altLang="zh-CN" sz="1800" b="1" dirty="0">
              <a:latin typeface="Microsoft YaHei" panose="020B0503020204020204" pitchFamily="34" charset="-122"/>
              <a:ea typeface="Microsoft YaHei" panose="020B0503020204020204" pitchFamily="34" charset="-122"/>
            </a:endParaRPr>
          </a:p>
        </p:txBody>
      </p:sp>
      <p:sp>
        <p:nvSpPr>
          <p:cNvPr id="5" name="矩形 4">
            <a:extLst>
              <a:ext uri="{FF2B5EF4-FFF2-40B4-BE49-F238E27FC236}">
                <a16:creationId xmlns:a16="http://schemas.microsoft.com/office/drawing/2014/main" id="{F7FCC6A0-FF6C-C447-AE68-4D05E212AC13}"/>
              </a:ext>
            </a:extLst>
          </p:cNvPr>
          <p:cNvSpPr/>
          <p:nvPr/>
        </p:nvSpPr>
        <p:spPr>
          <a:xfrm>
            <a:off x="2855641" y="1077928"/>
            <a:ext cx="1723549" cy="400110"/>
          </a:xfrm>
          <a:prstGeom prst="rect">
            <a:avLst/>
          </a:prstGeom>
        </p:spPr>
        <p:txBody>
          <a:bodyPr wrap="none">
            <a:spAutoFit/>
          </a:bodyPr>
          <a:lstStyle/>
          <a:p>
            <a:r>
              <a:rPr kumimoji="1" lang="zh-CN" altLang="en-US" sz="2000" b="1" dirty="0">
                <a:latin typeface="Microsoft YaHei" panose="020B0503020204020204" pitchFamily="34" charset="-122"/>
                <a:ea typeface="Microsoft YaHei" panose="020B0503020204020204" pitchFamily="34" charset="-122"/>
              </a:rPr>
              <a:t>用药优化原则</a:t>
            </a:r>
            <a:endParaRPr lang="zh-CN" altLang="en-US" sz="2000" dirty="0"/>
          </a:p>
        </p:txBody>
      </p:sp>
    </p:spTree>
    <p:extLst>
      <p:ext uri="{BB962C8B-B14F-4D97-AF65-F5344CB8AC3E}">
        <p14:creationId xmlns:p14="http://schemas.microsoft.com/office/powerpoint/2010/main" val="4129391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4C4666-A25E-D340-8626-DF44F621BFD0}"/>
              </a:ext>
            </a:extLst>
          </p:cNvPr>
          <p:cNvSpPr>
            <a:spLocks noGrp="1"/>
          </p:cNvSpPr>
          <p:nvPr>
            <p:ph type="title"/>
          </p:nvPr>
        </p:nvSpPr>
        <p:spPr>
          <a:xfrm>
            <a:off x="2207568" y="188641"/>
            <a:ext cx="6984776" cy="597861"/>
          </a:xfrm>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用药优化与临床沟通原则</a:t>
            </a:r>
          </a:p>
        </p:txBody>
      </p:sp>
      <p:sp>
        <p:nvSpPr>
          <p:cNvPr id="3" name="内容占位符 2">
            <a:extLst>
              <a:ext uri="{FF2B5EF4-FFF2-40B4-BE49-F238E27FC236}">
                <a16:creationId xmlns:a16="http://schemas.microsoft.com/office/drawing/2014/main" id="{18C809D7-8776-7644-9E66-A236E7350F5E}"/>
              </a:ext>
            </a:extLst>
          </p:cNvPr>
          <p:cNvSpPr>
            <a:spLocks noGrp="1"/>
          </p:cNvSpPr>
          <p:nvPr>
            <p:ph idx="1"/>
          </p:nvPr>
        </p:nvSpPr>
        <p:spPr>
          <a:xfrm>
            <a:off x="1864619" y="1709249"/>
            <a:ext cx="4087366" cy="3807984"/>
          </a:xfrm>
        </p:spPr>
        <p:style>
          <a:lnRef idx="2">
            <a:schemeClr val="accent1"/>
          </a:lnRef>
          <a:fillRef idx="1">
            <a:schemeClr val="lt1"/>
          </a:fillRef>
          <a:effectRef idx="0">
            <a:schemeClr val="accent1"/>
          </a:effectRef>
          <a:fontRef idx="minor">
            <a:schemeClr val="dk1"/>
          </a:fontRef>
        </p:style>
        <p:txBody>
          <a:bodyPr>
            <a:normAutofit/>
          </a:bodyPr>
          <a:lstStyle/>
          <a:p>
            <a:r>
              <a:rPr kumimoji="1" lang="zh-CN" altLang="en-US" sz="2000" b="1" dirty="0">
                <a:latin typeface="Microsoft YaHei" panose="020B0503020204020204" pitchFamily="34" charset="-122"/>
                <a:ea typeface="Microsoft YaHei" panose="020B0503020204020204" pitchFamily="34" charset="-122"/>
              </a:rPr>
              <a:t>原则一：从说明书寻找药物特点信息</a:t>
            </a:r>
            <a:endParaRPr kumimoji="1" lang="en-US" altLang="zh-CN" sz="2000" b="1" dirty="0">
              <a:latin typeface="Microsoft YaHei" panose="020B0503020204020204" pitchFamily="34" charset="-122"/>
              <a:ea typeface="Microsoft YaHei" panose="020B0503020204020204" pitchFamily="34" charset="-122"/>
            </a:endParaRPr>
          </a:p>
          <a:p>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原则二：证据大于经验</a:t>
            </a:r>
            <a:r>
              <a:rPr kumimoji="1" lang="en-US" altLang="zh-CN" sz="2000" b="1" dirty="0">
                <a:latin typeface="Microsoft YaHei" panose="020B0503020204020204" pitchFamily="34" charset="-122"/>
                <a:ea typeface="Microsoft YaHei" panose="020B0503020204020204" pitchFamily="34" charset="-122"/>
              </a:rPr>
              <a:t>——</a:t>
            </a:r>
            <a:r>
              <a:rPr kumimoji="1" lang="zh-CN" altLang="en-US" sz="2000" b="1" dirty="0">
                <a:latin typeface="Microsoft YaHei" panose="020B0503020204020204" pitchFamily="34" charset="-122"/>
                <a:ea typeface="Microsoft YaHei" panose="020B0503020204020204" pitchFamily="34" charset="-122"/>
              </a:rPr>
              <a:t>循证</a:t>
            </a:r>
            <a:endParaRPr kumimoji="1" lang="en-US" altLang="zh-CN" sz="2000" b="1" dirty="0">
              <a:latin typeface="Microsoft YaHei" panose="020B0503020204020204" pitchFamily="34" charset="-122"/>
              <a:ea typeface="Microsoft YaHei" panose="020B0503020204020204" pitchFamily="34" charset="-122"/>
            </a:endParaRPr>
          </a:p>
          <a:p>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原则三：用浓度说话</a:t>
            </a:r>
            <a:r>
              <a:rPr kumimoji="1" lang="en-US" altLang="zh-CN" sz="2000" b="1" dirty="0">
                <a:latin typeface="Microsoft YaHei" panose="020B0503020204020204" pitchFamily="34" charset="-122"/>
                <a:ea typeface="Microsoft YaHei" panose="020B0503020204020204" pitchFamily="34" charset="-122"/>
              </a:rPr>
              <a:t>——</a:t>
            </a:r>
            <a:r>
              <a:rPr kumimoji="1" lang="zh-CN" altLang="en-US" sz="2000" b="1" dirty="0">
                <a:latin typeface="Microsoft YaHei" panose="020B0503020204020204" pitchFamily="34" charset="-122"/>
                <a:ea typeface="Microsoft YaHei" panose="020B0503020204020204" pitchFamily="34" charset="-122"/>
              </a:rPr>
              <a:t>治疗药物监测</a:t>
            </a:r>
            <a:endParaRPr kumimoji="1" lang="en-US" altLang="zh-CN" sz="2000" b="1" dirty="0">
              <a:latin typeface="Microsoft YaHei" panose="020B0503020204020204" pitchFamily="34" charset="-122"/>
              <a:ea typeface="Microsoft YaHei" panose="020B0503020204020204" pitchFamily="34" charset="-122"/>
            </a:endParaRPr>
          </a:p>
          <a:p>
            <a:pPr lvl="1"/>
            <a:r>
              <a:rPr kumimoji="1" lang="zh-CN" altLang="en-US" sz="1800" dirty="0">
                <a:latin typeface="Microsoft YaHei" panose="020B0503020204020204" pitchFamily="34" charset="-122"/>
                <a:ea typeface="Microsoft YaHei" panose="020B0503020204020204" pitchFamily="34" charset="-122"/>
              </a:rPr>
              <a:t>积极进行治疗药物监测，随时协调采血时间和方案</a:t>
            </a:r>
            <a:endParaRPr kumimoji="1" lang="en-US" altLang="zh-CN" sz="1800" b="1" dirty="0">
              <a:latin typeface="Microsoft YaHei" panose="020B0503020204020204" pitchFamily="34" charset="-122"/>
              <a:ea typeface="Microsoft YaHei" panose="020B0503020204020204" pitchFamily="34" charset="-122"/>
            </a:endParaRPr>
          </a:p>
        </p:txBody>
      </p:sp>
      <p:sp>
        <p:nvSpPr>
          <p:cNvPr id="4" name="内容占位符 2">
            <a:extLst>
              <a:ext uri="{FF2B5EF4-FFF2-40B4-BE49-F238E27FC236}">
                <a16:creationId xmlns:a16="http://schemas.microsoft.com/office/drawing/2014/main" id="{58C9D24A-D47E-FC42-A99C-4ABF51EA06DD}"/>
              </a:ext>
            </a:extLst>
          </p:cNvPr>
          <p:cNvSpPr txBox="1">
            <a:spLocks/>
          </p:cNvSpPr>
          <p:nvPr/>
        </p:nvSpPr>
        <p:spPr>
          <a:xfrm>
            <a:off x="6168008" y="1709250"/>
            <a:ext cx="4303390" cy="3807984"/>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kumimoji="1" lang="zh-CN" altLang="en-US" sz="2000" b="1" dirty="0">
                <a:latin typeface="Microsoft YaHei" panose="020B0503020204020204" pitchFamily="34" charset="-122"/>
                <a:ea typeface="Microsoft YaHei" panose="020B0503020204020204" pitchFamily="34" charset="-122"/>
              </a:rPr>
              <a:t>原则一：</a:t>
            </a:r>
            <a:r>
              <a:rPr kumimoji="1" lang="en-US" altLang="zh-CN" sz="2000" b="1" dirty="0">
                <a:latin typeface="Microsoft YaHei" panose="020B0503020204020204" pitchFamily="34" charset="-122"/>
                <a:ea typeface="Microsoft YaHei" panose="020B0503020204020204" pitchFamily="34" charset="-122"/>
              </a:rPr>
              <a:t>less</a:t>
            </a:r>
            <a:r>
              <a:rPr kumimoji="1" lang="zh-CN" altLang="en-US" sz="2000" b="1" dirty="0">
                <a:latin typeface="Microsoft YaHei" panose="020B0503020204020204" pitchFamily="34" charset="-122"/>
                <a:ea typeface="Microsoft YaHei" panose="020B0503020204020204" pitchFamily="34" charset="-122"/>
              </a:rPr>
              <a:t> </a:t>
            </a:r>
            <a:r>
              <a:rPr kumimoji="1" lang="en-US" altLang="zh-CN" sz="2000" b="1" dirty="0">
                <a:latin typeface="Microsoft YaHei" panose="020B0503020204020204" pitchFamily="34" charset="-122"/>
                <a:ea typeface="Microsoft YaHei" panose="020B0503020204020204" pitchFamily="34" charset="-122"/>
              </a:rPr>
              <a:t>is</a:t>
            </a:r>
            <a:r>
              <a:rPr kumimoji="1" lang="zh-CN" altLang="en-US" sz="2000" b="1" dirty="0">
                <a:latin typeface="Microsoft YaHei" panose="020B0503020204020204" pitchFamily="34" charset="-122"/>
                <a:ea typeface="Microsoft YaHei" panose="020B0503020204020204" pitchFamily="34" charset="-122"/>
              </a:rPr>
              <a:t> </a:t>
            </a:r>
            <a:r>
              <a:rPr kumimoji="1" lang="en-US" altLang="zh-CN" sz="2000" b="1" dirty="0">
                <a:latin typeface="Microsoft YaHei" panose="020B0503020204020204" pitchFamily="34" charset="-122"/>
                <a:ea typeface="Microsoft YaHei" panose="020B0503020204020204" pitchFamily="34" charset="-122"/>
              </a:rPr>
              <a:t>enough</a:t>
            </a:r>
          </a:p>
          <a:p>
            <a:pPr lvl="1"/>
            <a:r>
              <a:rPr kumimoji="1" lang="zh-CN" altLang="en-US" sz="1800" dirty="0">
                <a:latin typeface="Microsoft YaHei" panose="020B0503020204020204" pitchFamily="34" charset="-122"/>
                <a:ea typeface="Microsoft YaHei" panose="020B0503020204020204" pitchFamily="34" charset="-122"/>
              </a:rPr>
              <a:t>减量不是降低治疗强度</a:t>
            </a:r>
            <a:endParaRPr kumimoji="1" lang="en-US" altLang="zh-CN" sz="1800" dirty="0">
              <a:latin typeface="Microsoft YaHei" panose="020B0503020204020204" pitchFamily="34" charset="-122"/>
              <a:ea typeface="Microsoft YaHei" panose="020B0503020204020204" pitchFamily="34" charset="-122"/>
            </a:endParaRPr>
          </a:p>
          <a:p>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原则二：滤后给，不滤不给</a:t>
            </a:r>
            <a:endParaRPr kumimoji="1" lang="en-US" altLang="zh-CN" sz="2000" b="1" dirty="0">
              <a:latin typeface="Microsoft YaHei" panose="020B0503020204020204" pitchFamily="34" charset="-122"/>
              <a:ea typeface="Microsoft YaHei" panose="020B0503020204020204" pitchFamily="34" charset="-122"/>
            </a:endParaRPr>
          </a:p>
          <a:p>
            <a:pPr lvl="1"/>
            <a:r>
              <a:rPr kumimoji="1" lang="zh-CN" altLang="en-US" sz="1800" dirty="0">
                <a:latin typeface="Microsoft YaHei" panose="020B0503020204020204" pitchFamily="34" charset="-122"/>
                <a:ea typeface="Microsoft YaHei" panose="020B0503020204020204" pitchFamily="34" charset="-122"/>
              </a:rPr>
              <a:t>需要血滤后使用的药物，不滤不给</a:t>
            </a:r>
            <a:endParaRPr kumimoji="1" lang="en-US" altLang="zh-CN" sz="1800" dirty="0">
              <a:latin typeface="Microsoft YaHei" panose="020B0503020204020204" pitchFamily="34" charset="-122"/>
              <a:ea typeface="Microsoft YaHei" panose="020B0503020204020204" pitchFamily="34" charset="-122"/>
            </a:endParaRPr>
          </a:p>
          <a:p>
            <a:pPr lvl="1"/>
            <a:r>
              <a:rPr kumimoji="1" lang="zh-CN" altLang="en-US" sz="1800" dirty="0">
                <a:latin typeface="Microsoft YaHei" panose="020B0503020204020204" pitchFamily="34" charset="-122"/>
                <a:ea typeface="Microsoft YaHei" panose="020B0503020204020204" pitchFamily="34" charset="-122"/>
              </a:rPr>
              <a:t>透析同样适用</a:t>
            </a:r>
            <a:endParaRPr kumimoji="1" lang="en-US" altLang="zh-CN" sz="1800" dirty="0">
              <a:latin typeface="Microsoft YaHei" panose="020B0503020204020204" pitchFamily="34" charset="-122"/>
              <a:ea typeface="Microsoft YaHei" panose="020B0503020204020204" pitchFamily="34" charset="-122"/>
            </a:endParaRPr>
          </a:p>
          <a:p>
            <a:pPr marL="0" indent="0">
              <a:buNone/>
            </a:pPr>
            <a:endParaRPr kumimoji="1" lang="en-US" altLang="zh-CN" sz="2000" b="1" dirty="0">
              <a:latin typeface="Microsoft YaHei" panose="020B0503020204020204" pitchFamily="34" charset="-122"/>
              <a:ea typeface="Microsoft YaHei" panose="020B0503020204020204" pitchFamily="34" charset="-122"/>
            </a:endParaRPr>
          </a:p>
          <a:p>
            <a:r>
              <a:rPr kumimoji="1" lang="zh-CN" altLang="en-US" sz="2000" b="1" dirty="0">
                <a:latin typeface="Microsoft YaHei" panose="020B0503020204020204" pitchFamily="34" charset="-122"/>
                <a:ea typeface="Microsoft YaHei" panose="020B0503020204020204" pitchFamily="34" charset="-122"/>
              </a:rPr>
              <a:t>原则三：及时跟踪并调整药物治疗方案</a:t>
            </a:r>
          </a:p>
        </p:txBody>
      </p:sp>
      <p:sp>
        <p:nvSpPr>
          <p:cNvPr id="5" name="矩形 4">
            <a:extLst>
              <a:ext uri="{FF2B5EF4-FFF2-40B4-BE49-F238E27FC236}">
                <a16:creationId xmlns:a16="http://schemas.microsoft.com/office/drawing/2014/main" id="{F7FCC6A0-FF6C-C447-AE68-4D05E212AC13}"/>
              </a:ext>
            </a:extLst>
          </p:cNvPr>
          <p:cNvSpPr/>
          <p:nvPr/>
        </p:nvSpPr>
        <p:spPr>
          <a:xfrm>
            <a:off x="2855641" y="1077928"/>
            <a:ext cx="1723549" cy="400110"/>
          </a:xfrm>
          <a:prstGeom prst="rect">
            <a:avLst/>
          </a:prstGeom>
        </p:spPr>
        <p:txBody>
          <a:bodyPr wrap="none">
            <a:spAutoFit/>
          </a:bodyPr>
          <a:lstStyle/>
          <a:p>
            <a:r>
              <a:rPr kumimoji="1" lang="zh-CN" altLang="en-US" sz="2000" b="1" dirty="0">
                <a:latin typeface="Microsoft YaHei" panose="020B0503020204020204" pitchFamily="34" charset="-122"/>
                <a:ea typeface="Microsoft YaHei" panose="020B0503020204020204" pitchFamily="34" charset="-122"/>
              </a:rPr>
              <a:t>用药优化原则</a:t>
            </a:r>
            <a:endParaRPr lang="zh-CN" altLang="en-US" sz="2000" dirty="0"/>
          </a:p>
        </p:txBody>
      </p:sp>
      <p:sp>
        <p:nvSpPr>
          <p:cNvPr id="6" name="矩形 5">
            <a:extLst>
              <a:ext uri="{FF2B5EF4-FFF2-40B4-BE49-F238E27FC236}">
                <a16:creationId xmlns:a16="http://schemas.microsoft.com/office/drawing/2014/main" id="{4840E82F-1774-FC42-A3AD-B59E9B5E52B6}"/>
              </a:ext>
            </a:extLst>
          </p:cNvPr>
          <p:cNvSpPr/>
          <p:nvPr/>
        </p:nvSpPr>
        <p:spPr>
          <a:xfrm>
            <a:off x="7593049" y="1077928"/>
            <a:ext cx="1723549" cy="400110"/>
          </a:xfrm>
          <a:prstGeom prst="rect">
            <a:avLst/>
          </a:prstGeom>
        </p:spPr>
        <p:txBody>
          <a:bodyPr wrap="none">
            <a:spAutoFit/>
          </a:bodyPr>
          <a:lstStyle/>
          <a:p>
            <a:r>
              <a:rPr kumimoji="1" lang="zh-CN" altLang="en-US" sz="2000" b="1" dirty="0">
                <a:latin typeface="Microsoft YaHei" panose="020B0503020204020204" pitchFamily="34" charset="-122"/>
                <a:ea typeface="Microsoft YaHei" panose="020B0503020204020204" pitchFamily="34" charset="-122"/>
              </a:rPr>
              <a:t>临床沟通原则</a:t>
            </a:r>
            <a:endParaRPr lang="zh-CN" altLang="en-US" sz="2000" dirty="0"/>
          </a:p>
        </p:txBody>
      </p:sp>
    </p:spTree>
    <p:extLst>
      <p:ext uri="{BB962C8B-B14F-4D97-AF65-F5344CB8AC3E}">
        <p14:creationId xmlns:p14="http://schemas.microsoft.com/office/powerpoint/2010/main" val="33376146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病例一</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lstStyle/>
          <a:p>
            <a:pPr>
              <a:lnSpc>
                <a:spcPct val="100000"/>
              </a:lnSpc>
            </a:pPr>
            <a:r>
              <a:rPr kumimoji="1" lang="zh-CN" altLang="en-US" sz="2000" dirty="0">
                <a:latin typeface="Microsoft YaHei" panose="020B0503020204020204" pitchFamily="34" charset="-122"/>
                <a:ea typeface="Microsoft YaHei" panose="020B0503020204020204" pitchFamily="34" charset="-122"/>
              </a:rPr>
              <a:t>关键词：血液透析、血液滤过、化疗、感染</a:t>
            </a:r>
            <a:endParaRPr kumimoji="1" lang="en-US" altLang="zh-CN" sz="2000" dirty="0">
              <a:latin typeface="Microsoft YaHei" panose="020B0503020204020204" pitchFamily="34" charset="-122"/>
              <a:ea typeface="Microsoft YaHei"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赵某，男，</a:t>
            </a:r>
            <a:r>
              <a:rPr lang="en-US" altLang="zh-CN" sz="2000" dirty="0">
                <a:latin typeface="微软雅黑" panose="020B0503020204020204" pitchFamily="34" charset="-122"/>
                <a:ea typeface="微软雅黑" panose="020B0503020204020204" pitchFamily="34" charset="-122"/>
              </a:rPr>
              <a:t>56</a:t>
            </a:r>
            <a:r>
              <a:rPr lang="zh-CN" altLang="en-US" sz="2000" dirty="0">
                <a:latin typeface="微软雅黑" panose="020B0503020204020204" pitchFamily="34" charset="-122"/>
                <a:ea typeface="微软雅黑" panose="020B0503020204020204" pitchFamily="34" charset="-122"/>
              </a:rPr>
              <a:t>岁</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膀胱癌术后</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pT2N0M0</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II</a:t>
            </a:r>
            <a:r>
              <a:rPr lang="zh-CN" altLang="en-US" sz="2000" dirty="0">
                <a:latin typeface="微软雅黑" panose="020B0503020204020204" pitchFamily="34" charset="-122"/>
                <a:ea typeface="微软雅黑" panose="020B0503020204020204" pitchFamily="34" charset="-122"/>
              </a:rPr>
              <a:t>期</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糖尿病</a:t>
            </a:r>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年，肾功能不全</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年余，规律透析</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年</a:t>
            </a:r>
            <a:endParaRPr lang="en-US" altLang="zh-CN" sz="2000" dirty="0">
              <a:latin typeface="微软雅黑" panose="020B0503020204020204" pitchFamily="34" charset="-122"/>
              <a:ea typeface="微软雅黑" panose="020B0503020204020204" pitchFamily="34" charset="-122"/>
            </a:endParaRPr>
          </a:p>
          <a:p>
            <a:pPr>
              <a:lnSpc>
                <a:spcPct val="100000"/>
              </a:lnSpc>
            </a:pP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吉西他滨和奈达铂，如何给药？</a:t>
            </a:r>
            <a:endParaRPr lang="en-US" altLang="zh-CN" sz="2000" dirty="0">
              <a:latin typeface="微软雅黑" panose="020B0503020204020204" pitchFamily="34" charset="-122"/>
              <a:ea typeface="微软雅黑" panose="020B0503020204020204" pitchFamily="34" charset="-122"/>
            </a:endParaRPr>
          </a:p>
          <a:p>
            <a:pPr>
              <a:lnSpc>
                <a:spcPct val="100000"/>
              </a:lnSpc>
            </a:pPr>
            <a:endParaRPr lang="zh-CN" altLang="en-US" sz="2000" dirty="0">
              <a:latin typeface="微软雅黑" panose="020B0503020204020204" pitchFamily="34" charset="-122"/>
              <a:ea typeface="微软雅黑" panose="020B0503020204020204" pitchFamily="34" charset="-122"/>
            </a:endParaRPr>
          </a:p>
          <a:p>
            <a:endParaRPr kumimoji="1" lang="zh-CN" altLang="en-US"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268321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病例一</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lstStyle/>
          <a:p>
            <a:pPr>
              <a:lnSpc>
                <a:spcPct val="100000"/>
              </a:lnSpc>
            </a:pPr>
            <a:endParaRPr lang="zh-CN" altLang="en-US" sz="2000" dirty="0">
              <a:latin typeface="微软雅黑" panose="020B0503020204020204" pitchFamily="34" charset="-122"/>
              <a:ea typeface="微软雅黑" panose="020B0503020204020204" pitchFamily="34" charset="-122"/>
            </a:endParaRPr>
          </a:p>
          <a:p>
            <a:endParaRPr kumimoji="1" lang="zh-CN" altLang="en-US" dirty="0">
              <a:latin typeface="Microsoft YaHei" panose="020B0503020204020204" pitchFamily="34" charset="-122"/>
              <a:ea typeface="Microsoft YaHei" panose="020B0503020204020204" pitchFamily="34" charset="-122"/>
            </a:endParaRPr>
          </a:p>
        </p:txBody>
      </p:sp>
      <p:sp>
        <p:nvSpPr>
          <p:cNvPr id="4" name="灯片编号占位符 2">
            <a:extLst>
              <a:ext uri="{FF2B5EF4-FFF2-40B4-BE49-F238E27FC236}">
                <a16:creationId xmlns:a16="http://schemas.microsoft.com/office/drawing/2014/main" id="{365C4E96-F26F-4043-844E-5C8EDE2C7DA1}"/>
              </a:ext>
            </a:extLst>
          </p:cNvPr>
          <p:cNvSpPr>
            <a:spLocks noGrp="1"/>
          </p:cNvSpPr>
          <p:nvPr>
            <p:ph type="sldNum" sz="quarter" idx="12"/>
          </p:nvPr>
        </p:nvSpPr>
        <p:spPr>
          <a:xfrm>
            <a:off x="10144760" y="6492876"/>
            <a:ext cx="2743200" cy="365125"/>
          </a:xfrm>
        </p:spPr>
        <p:txBody>
          <a:bodyPr/>
          <a:lstStyle/>
          <a:p>
            <a:fld id="{AFA182AA-6955-4647-B134-B8C44E715F85}" type="slidenum">
              <a:rPr lang="zh-CN" altLang="en-US" sz="1050"/>
              <a:t>13</a:t>
            </a:fld>
            <a:endParaRPr lang="zh-CN" altLang="en-US" sz="1400">
              <a:solidFill>
                <a:schemeClr val="tx1"/>
              </a:solidFill>
            </a:endParaRPr>
          </a:p>
        </p:txBody>
      </p:sp>
      <p:sp>
        <p:nvSpPr>
          <p:cNvPr id="6" name="燕尾形箭头 5">
            <a:extLst>
              <a:ext uri="{FF2B5EF4-FFF2-40B4-BE49-F238E27FC236}">
                <a16:creationId xmlns:a16="http://schemas.microsoft.com/office/drawing/2014/main" id="{F6ACB898-0087-BC4F-960D-5DE74318CC5C}"/>
              </a:ext>
            </a:extLst>
          </p:cNvPr>
          <p:cNvSpPr/>
          <p:nvPr>
            <p:custDataLst>
              <p:tags r:id="rId1"/>
            </p:custDataLst>
          </p:nvPr>
        </p:nvSpPr>
        <p:spPr bwMode="auto">
          <a:xfrm>
            <a:off x="2012640" y="1453261"/>
            <a:ext cx="2525560" cy="530204"/>
          </a:xfrm>
          <a:prstGeom prst="notchedRightArrow">
            <a:avLst>
              <a:gd name="adj1" fmla="val 100000"/>
              <a:gd name="adj2" fmla="val 31781"/>
            </a:avLst>
          </a:prstGeom>
          <a:solidFill>
            <a:schemeClr val="accent1"/>
          </a:solidFill>
          <a:ln w="19050">
            <a:noFill/>
            <a:round/>
          </a:ln>
        </p:spPr>
        <p:txBody>
          <a:bodyPr wrap="square" lIns="91440" tIns="45720" rIns="91440" bIns="45720" anchor="ctr">
            <a:noAutofit/>
          </a:bodyPr>
          <a:lstStyle/>
          <a:p>
            <a:pPr algn="ct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药品说明书</a:t>
            </a:r>
            <a:endPar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燕尾形箭头 6">
            <a:extLst>
              <a:ext uri="{FF2B5EF4-FFF2-40B4-BE49-F238E27FC236}">
                <a16:creationId xmlns:a16="http://schemas.microsoft.com/office/drawing/2014/main" id="{CAEAC2D3-69B9-2049-9FC9-29BD84625E49}"/>
              </a:ext>
            </a:extLst>
          </p:cNvPr>
          <p:cNvSpPr/>
          <p:nvPr>
            <p:custDataLst>
              <p:tags r:id="rId2"/>
            </p:custDataLst>
          </p:nvPr>
        </p:nvSpPr>
        <p:spPr bwMode="auto">
          <a:xfrm>
            <a:off x="4886032" y="1458398"/>
            <a:ext cx="2345537" cy="530204"/>
          </a:xfrm>
          <a:prstGeom prst="notchedRightArrow">
            <a:avLst>
              <a:gd name="adj1" fmla="val 100000"/>
              <a:gd name="adj2" fmla="val 31781"/>
            </a:avLst>
          </a:prstGeom>
          <a:solidFill>
            <a:srgbClr val="0070C0"/>
          </a:solidFill>
          <a:ln w="19050">
            <a:noFill/>
            <a:round/>
          </a:ln>
        </p:spPr>
        <p:txBody>
          <a:bodyPr wrap="square" lIns="91440" tIns="45720" rIns="91440" bIns="45720" anchor="ctr"/>
          <a:lstStyle/>
          <a:p>
            <a:pPr algn="ctr">
              <a:buClrTx/>
              <a:buSzTx/>
            </a:pP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指南、专家共识</a:t>
            </a:r>
          </a:p>
        </p:txBody>
      </p:sp>
      <p:sp>
        <p:nvSpPr>
          <p:cNvPr id="8" name="燕尾形箭头 7">
            <a:extLst>
              <a:ext uri="{FF2B5EF4-FFF2-40B4-BE49-F238E27FC236}">
                <a16:creationId xmlns:a16="http://schemas.microsoft.com/office/drawing/2014/main" id="{ABFCA530-B0E6-D742-A41E-955377C3AF80}"/>
              </a:ext>
            </a:extLst>
          </p:cNvPr>
          <p:cNvSpPr/>
          <p:nvPr>
            <p:custDataLst>
              <p:tags r:id="rId3"/>
            </p:custDataLst>
          </p:nvPr>
        </p:nvSpPr>
        <p:spPr bwMode="auto">
          <a:xfrm>
            <a:off x="7579400" y="1453261"/>
            <a:ext cx="2345537" cy="530204"/>
          </a:xfrm>
          <a:prstGeom prst="notchedRightArrow">
            <a:avLst>
              <a:gd name="adj1" fmla="val 100000"/>
              <a:gd name="adj2" fmla="val 31781"/>
            </a:avLst>
          </a:prstGeom>
          <a:solidFill>
            <a:srgbClr val="0070C0"/>
          </a:solidFill>
          <a:ln w="19050">
            <a:noFill/>
            <a:round/>
          </a:ln>
        </p:spPr>
        <p:txBody>
          <a:bodyPr wrap="square" lIns="91440" tIns="45720" rIns="91440" bIns="45720" anchor="ctr"/>
          <a:lstStyle/>
          <a:p>
            <a:pPr algn="ctr">
              <a:buClrTx/>
              <a:buSzTx/>
            </a:pP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文献</a:t>
            </a:r>
          </a:p>
        </p:txBody>
      </p:sp>
      <p:grpSp>
        <p:nvGrpSpPr>
          <p:cNvPr id="9" name="组合 8">
            <a:extLst>
              <a:ext uri="{FF2B5EF4-FFF2-40B4-BE49-F238E27FC236}">
                <a16:creationId xmlns:a16="http://schemas.microsoft.com/office/drawing/2014/main" id="{B68CBBAF-6CE1-924B-B441-2898DC4073B4}"/>
              </a:ext>
            </a:extLst>
          </p:cNvPr>
          <p:cNvGrpSpPr/>
          <p:nvPr>
            <p:custDataLst>
              <p:tags r:id="rId4"/>
            </p:custDataLst>
          </p:nvPr>
        </p:nvGrpSpPr>
        <p:grpSpPr>
          <a:xfrm>
            <a:off x="2012641" y="2199126"/>
            <a:ext cx="4521353" cy="1781453"/>
            <a:chOff x="1802930" y="1764081"/>
            <a:chExt cx="4455012" cy="1755314"/>
          </a:xfrm>
        </p:grpSpPr>
        <p:sp>
          <p:nvSpPr>
            <p:cNvPr id="10" name="矩形 9">
              <a:extLst>
                <a:ext uri="{FF2B5EF4-FFF2-40B4-BE49-F238E27FC236}">
                  <a16:creationId xmlns:a16="http://schemas.microsoft.com/office/drawing/2014/main" id="{A9792157-B0B8-844D-9F07-BC9FB06A7017}"/>
                </a:ext>
              </a:extLst>
            </p:cNvPr>
            <p:cNvSpPr/>
            <p:nvPr>
              <p:custDataLst>
                <p:tags r:id="rId9"/>
              </p:custDataLst>
            </p:nvPr>
          </p:nvSpPr>
          <p:spPr>
            <a:xfrm>
              <a:off x="3276414" y="1871073"/>
              <a:ext cx="2981528" cy="1648048"/>
            </a:xfrm>
            <a:prstGeom prst="rect">
              <a:avLst/>
            </a:prstGeom>
          </p:spPr>
          <p:txBody>
            <a:bodyPr wrap="square">
              <a:normAutofit/>
            </a:bodyPr>
            <a:lstStyle/>
            <a:p>
              <a:pPr marL="342900" indent="-342900">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99%以dFdU通过尿液排泄</a:t>
              </a:r>
            </a:p>
            <a:p>
              <a:pPr marL="342900" indent="-342900" algn="just">
                <a:buFont typeface="Wingdings" panose="05000000000000000000" charset="0"/>
                <a:buChar char="ü"/>
              </a:pP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1" name="矩形 10">
              <a:extLst>
                <a:ext uri="{FF2B5EF4-FFF2-40B4-BE49-F238E27FC236}">
                  <a16:creationId xmlns:a16="http://schemas.microsoft.com/office/drawing/2014/main" id="{211F40A8-D411-6342-A02B-9BBF114C5003}"/>
                </a:ext>
              </a:extLst>
            </p:cNvPr>
            <p:cNvSpPr/>
            <p:nvPr>
              <p:custDataLst>
                <p:tags r:id="rId10"/>
              </p:custDataLst>
            </p:nvPr>
          </p:nvSpPr>
          <p:spPr>
            <a:xfrm>
              <a:off x="3185061" y="1764081"/>
              <a:ext cx="90849" cy="1755314"/>
            </a:xfrm>
            <a:prstGeom prst="rect">
              <a:avLst/>
            </a:prstGeom>
            <a:solidFill>
              <a:srgbClr val="5F5F5F">
                <a:lumMod val="40000"/>
                <a:lumOff val="60000"/>
              </a:srgbClr>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sz="1400">
                <a:sym typeface="Arial" panose="020B0604020202020204" pitchFamily="34" charset="0"/>
              </a:endParaRPr>
            </a:p>
          </p:txBody>
        </p:sp>
        <p:sp>
          <p:nvSpPr>
            <p:cNvPr id="12" name="文本框 11">
              <a:extLst>
                <a:ext uri="{FF2B5EF4-FFF2-40B4-BE49-F238E27FC236}">
                  <a16:creationId xmlns:a16="http://schemas.microsoft.com/office/drawing/2014/main" id="{BFE30EA5-EDD7-4D42-823B-22F1944B4380}"/>
                </a:ext>
              </a:extLst>
            </p:cNvPr>
            <p:cNvSpPr txBox="1"/>
            <p:nvPr>
              <p:custDataLst>
                <p:tags r:id="rId11"/>
              </p:custDataLst>
            </p:nvPr>
          </p:nvSpPr>
          <p:spPr>
            <a:xfrm rot="16200000">
              <a:off x="2003908" y="1884096"/>
              <a:ext cx="934720" cy="1336675"/>
            </a:xfrm>
            <a:prstGeom prst="rect">
              <a:avLst/>
            </a:prstGeom>
            <a:noFill/>
          </p:spPr>
          <p:txBody>
            <a:bodyPr vert="eaVert" wrap="square" lIns="0" tIns="0" rIns="0" bIns="0" rtlCol="0"/>
            <a:lstStyle/>
            <a:p>
              <a:pPr algn="ctr"/>
              <a:r>
                <a:rPr lang="zh-CN" altLang="en-US"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吉西他滨</a:t>
              </a:r>
            </a:p>
          </p:txBody>
        </p:sp>
      </p:grpSp>
      <p:grpSp>
        <p:nvGrpSpPr>
          <p:cNvPr id="13" name="组合 12">
            <a:extLst>
              <a:ext uri="{FF2B5EF4-FFF2-40B4-BE49-F238E27FC236}">
                <a16:creationId xmlns:a16="http://schemas.microsoft.com/office/drawing/2014/main" id="{6120F5B5-9556-1F4E-81CD-094D5EFBE7B8}"/>
              </a:ext>
            </a:extLst>
          </p:cNvPr>
          <p:cNvGrpSpPr/>
          <p:nvPr>
            <p:custDataLst>
              <p:tags r:id="rId5"/>
            </p:custDataLst>
          </p:nvPr>
        </p:nvGrpSpPr>
        <p:grpSpPr>
          <a:xfrm>
            <a:off x="1977716" y="4199428"/>
            <a:ext cx="4556276" cy="1781453"/>
            <a:chOff x="2920179" y="4003242"/>
            <a:chExt cx="4489423" cy="1755314"/>
          </a:xfrm>
        </p:grpSpPr>
        <p:sp>
          <p:nvSpPr>
            <p:cNvPr id="14" name="矩形 13">
              <a:extLst>
                <a:ext uri="{FF2B5EF4-FFF2-40B4-BE49-F238E27FC236}">
                  <a16:creationId xmlns:a16="http://schemas.microsoft.com/office/drawing/2014/main" id="{3698E229-2F50-CC4A-A0D0-2C2BCD8D4103}"/>
                </a:ext>
              </a:extLst>
            </p:cNvPr>
            <p:cNvSpPr/>
            <p:nvPr>
              <p:custDataLst>
                <p:tags r:id="rId6"/>
              </p:custDataLst>
            </p:nvPr>
          </p:nvSpPr>
          <p:spPr>
            <a:xfrm>
              <a:off x="4613903" y="4243504"/>
              <a:ext cx="2795699" cy="815264"/>
            </a:xfrm>
            <a:prstGeom prst="rect">
              <a:avLst/>
            </a:prstGeom>
          </p:spPr>
          <p:txBody>
            <a:bodyPr wrap="square"/>
            <a:lstStyle/>
            <a:p>
              <a:pPr marL="342900" indent="-342900">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以尿排泄为主，可经血液透析清除</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buFont typeface="Wingdings" panose="05000000000000000000" charset="0"/>
                <a:buChar char="ü"/>
              </a:pP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24</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小时尿排泄量</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40-69%</a:t>
              </a: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5" name="矩形 14">
              <a:extLst>
                <a:ext uri="{FF2B5EF4-FFF2-40B4-BE49-F238E27FC236}">
                  <a16:creationId xmlns:a16="http://schemas.microsoft.com/office/drawing/2014/main" id="{1FC26548-FE6A-884A-B70A-2B924605FC05}"/>
                </a:ext>
              </a:extLst>
            </p:cNvPr>
            <p:cNvSpPr/>
            <p:nvPr>
              <p:custDataLst>
                <p:tags r:id="rId7"/>
              </p:custDataLst>
            </p:nvPr>
          </p:nvSpPr>
          <p:spPr>
            <a:xfrm>
              <a:off x="4337047" y="4003242"/>
              <a:ext cx="90849" cy="1755314"/>
            </a:xfrm>
            <a:prstGeom prst="rect">
              <a:avLst/>
            </a:prstGeom>
            <a:solidFill>
              <a:srgbClr val="5F5F5F">
                <a:lumMod val="40000"/>
                <a:lumOff val="60000"/>
              </a:srgbClr>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sz="1400">
                <a:sym typeface="Arial" panose="020B0604020202020204" pitchFamily="34" charset="0"/>
              </a:endParaRPr>
            </a:p>
          </p:txBody>
        </p:sp>
        <p:sp>
          <p:nvSpPr>
            <p:cNvPr id="16" name="文本框 15">
              <a:extLst>
                <a:ext uri="{FF2B5EF4-FFF2-40B4-BE49-F238E27FC236}">
                  <a16:creationId xmlns:a16="http://schemas.microsoft.com/office/drawing/2014/main" id="{B106FE94-5535-794C-B85D-6A4C406ACA3A}"/>
                </a:ext>
              </a:extLst>
            </p:cNvPr>
            <p:cNvSpPr txBox="1"/>
            <p:nvPr>
              <p:custDataLst>
                <p:tags r:id="rId8"/>
              </p:custDataLst>
            </p:nvPr>
          </p:nvSpPr>
          <p:spPr>
            <a:xfrm rot="16200000">
              <a:off x="3110362" y="4199457"/>
              <a:ext cx="981710" cy="1362075"/>
            </a:xfrm>
            <a:prstGeom prst="rect">
              <a:avLst/>
            </a:prstGeom>
            <a:noFill/>
          </p:spPr>
          <p:txBody>
            <a:bodyPr vert="eaVert" wrap="square" lIns="0" tIns="0" rIns="0" bIns="0" rtlCol="0"/>
            <a:lstStyle/>
            <a:p>
              <a:pPr algn="ctr"/>
              <a:r>
                <a:rPr lang="zh-CN" altLang="en-US"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奈达铂</a:t>
              </a:r>
            </a:p>
          </p:txBody>
        </p:sp>
      </p:grpSp>
      <p:sp>
        <p:nvSpPr>
          <p:cNvPr id="17" name="文本框 16">
            <a:extLst>
              <a:ext uri="{FF2B5EF4-FFF2-40B4-BE49-F238E27FC236}">
                <a16:creationId xmlns:a16="http://schemas.microsoft.com/office/drawing/2014/main" id="{3DA885E5-9F28-4445-91B3-C8EBE8FB7400}"/>
              </a:ext>
            </a:extLst>
          </p:cNvPr>
          <p:cNvSpPr txBox="1"/>
          <p:nvPr/>
        </p:nvSpPr>
        <p:spPr>
          <a:xfrm>
            <a:off x="8314171" y="6522302"/>
            <a:ext cx="2217274" cy="261610"/>
          </a:xfrm>
          <a:prstGeom prst="rect">
            <a:avLst/>
          </a:prstGeom>
          <a:noFill/>
        </p:spPr>
        <p:txBody>
          <a:bodyPr wrap="none" rtlCol="0" anchor="t">
            <a:spAutoFit/>
          </a:bodyPr>
          <a:lstStyle/>
          <a:p>
            <a:pPr algn="l"/>
            <a:r>
              <a:rPr lang="zh-CN" altLang="en-US" sz="11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dFdU：2'-脱氧-2'，2'-二氟尿苷</a:t>
            </a:r>
          </a:p>
        </p:txBody>
      </p:sp>
      <p:sp>
        <p:nvSpPr>
          <p:cNvPr id="18" name="矩形 17">
            <a:extLst>
              <a:ext uri="{FF2B5EF4-FFF2-40B4-BE49-F238E27FC236}">
                <a16:creationId xmlns:a16="http://schemas.microsoft.com/office/drawing/2014/main" id="{34437223-92C6-DA4E-B7E2-7DB4C2CAFBF7}"/>
              </a:ext>
            </a:extLst>
          </p:cNvPr>
          <p:cNvSpPr/>
          <p:nvPr/>
        </p:nvSpPr>
        <p:spPr>
          <a:xfrm>
            <a:off x="7160496" y="2307710"/>
            <a:ext cx="3256083" cy="1569660"/>
          </a:xfrm>
          <a:prstGeom prst="rect">
            <a:avLst/>
          </a:prstGeom>
        </p:spPr>
        <p:txBody>
          <a:bodyPr wrap="square">
            <a:spAutoFit/>
          </a:bodyPr>
          <a:lstStyle/>
          <a:p>
            <a:pPr marL="342900" indent="-342900" algn="just">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血液透析患者和肾功能正常的患者之间没有观察到吉西他滨的药代动力学参数的明显差异</a:t>
            </a:r>
          </a:p>
          <a:p>
            <a:pPr marL="342900" indent="-342900" algn="just">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给药后6</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-12h</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透析</a:t>
            </a:r>
            <a:endPar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a:p>
            <a:pPr marL="342900" indent="-342900" algn="just">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无需调整剂量</a:t>
            </a:r>
          </a:p>
          <a:p>
            <a:pPr marL="342900" indent="-342900" algn="just">
              <a:buFont typeface="Wingdings" panose="05000000000000000000" charset="0"/>
              <a:buChar char="ü"/>
            </a:pPr>
            <a:endPar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9" name="矩形 18">
            <a:extLst>
              <a:ext uri="{FF2B5EF4-FFF2-40B4-BE49-F238E27FC236}">
                <a16:creationId xmlns:a16="http://schemas.microsoft.com/office/drawing/2014/main" id="{2AC32624-BAEF-D24C-904A-87DC03E8AF54}"/>
              </a:ext>
            </a:extLst>
          </p:cNvPr>
          <p:cNvSpPr/>
          <p:nvPr/>
        </p:nvSpPr>
        <p:spPr>
          <a:xfrm>
            <a:off x="7160496" y="4443267"/>
            <a:ext cx="3256083" cy="1077218"/>
          </a:xfrm>
          <a:prstGeom prst="rect">
            <a:avLst/>
          </a:prstGeom>
        </p:spPr>
        <p:txBody>
          <a:bodyPr wrap="square">
            <a:spAutoFit/>
          </a:bodyPr>
          <a:lstStyle/>
          <a:p>
            <a:pPr marL="342900" indent="-342900">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相关文献较少，血透患者给予半量的奈达铂，总体暴露水平与肾功能正常的患者一致</a:t>
            </a:r>
          </a:p>
          <a:p>
            <a:pPr marL="342900" indent="-342900">
              <a:buFont typeface="Wingdings" panose="05000000000000000000" charset="0"/>
              <a:buChar char="ü"/>
            </a:pP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给药后</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1h</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lang="en-US" altLang="zh-CN"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3h</a:t>
            </a:r>
            <a:r>
              <a:rPr lang="zh-CN" altLang="en-US" sz="160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透析</a:t>
            </a:r>
          </a:p>
        </p:txBody>
      </p:sp>
    </p:spTree>
    <p:extLst>
      <p:ext uri="{BB962C8B-B14F-4D97-AF65-F5344CB8AC3E}">
        <p14:creationId xmlns:p14="http://schemas.microsoft.com/office/powerpoint/2010/main" val="359600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病例一</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lstStyle/>
          <a:p>
            <a:pPr>
              <a:lnSpc>
                <a:spcPct val="100000"/>
              </a:lnSpc>
            </a:pPr>
            <a:endParaRPr lang="zh-CN" altLang="en-US" sz="2000" dirty="0">
              <a:latin typeface="微软雅黑" panose="020B0503020204020204" pitchFamily="34" charset="-122"/>
              <a:ea typeface="微软雅黑" panose="020B0503020204020204" pitchFamily="34" charset="-122"/>
            </a:endParaRPr>
          </a:p>
          <a:p>
            <a:endParaRPr kumimoji="1" lang="zh-CN" altLang="en-US" dirty="0">
              <a:latin typeface="Microsoft YaHei" panose="020B0503020204020204" pitchFamily="34" charset="-122"/>
              <a:ea typeface="Microsoft YaHei" panose="020B0503020204020204" pitchFamily="34" charset="-122"/>
            </a:endParaRPr>
          </a:p>
        </p:txBody>
      </p:sp>
      <p:sp>
        <p:nvSpPr>
          <p:cNvPr id="4" name="灯片编号占位符 2">
            <a:extLst>
              <a:ext uri="{FF2B5EF4-FFF2-40B4-BE49-F238E27FC236}">
                <a16:creationId xmlns:a16="http://schemas.microsoft.com/office/drawing/2014/main" id="{365C4E96-F26F-4043-844E-5C8EDE2C7DA1}"/>
              </a:ext>
            </a:extLst>
          </p:cNvPr>
          <p:cNvSpPr>
            <a:spLocks noGrp="1"/>
          </p:cNvSpPr>
          <p:nvPr>
            <p:ph type="sldNum" sz="quarter" idx="12"/>
          </p:nvPr>
        </p:nvSpPr>
        <p:spPr>
          <a:xfrm>
            <a:off x="10144760" y="6492876"/>
            <a:ext cx="2743200" cy="365125"/>
          </a:xfrm>
        </p:spPr>
        <p:txBody>
          <a:bodyPr/>
          <a:lstStyle/>
          <a:p>
            <a:fld id="{AFA182AA-6955-4647-B134-B8C44E715F85}" type="slidenum">
              <a:rPr lang="zh-CN" altLang="en-US" sz="1050"/>
              <a:t>14</a:t>
            </a:fld>
            <a:endParaRPr lang="zh-CN" altLang="en-US" sz="1400">
              <a:solidFill>
                <a:schemeClr val="tx1"/>
              </a:solidFill>
            </a:endParaRPr>
          </a:p>
        </p:txBody>
      </p:sp>
      <p:sp>
        <p:nvSpPr>
          <p:cNvPr id="6" name="燕尾形箭头 5">
            <a:extLst>
              <a:ext uri="{FF2B5EF4-FFF2-40B4-BE49-F238E27FC236}">
                <a16:creationId xmlns:a16="http://schemas.microsoft.com/office/drawing/2014/main" id="{F6ACB898-0087-BC4F-960D-5DE74318CC5C}"/>
              </a:ext>
            </a:extLst>
          </p:cNvPr>
          <p:cNvSpPr/>
          <p:nvPr>
            <p:custDataLst>
              <p:tags r:id="rId1"/>
            </p:custDataLst>
          </p:nvPr>
        </p:nvSpPr>
        <p:spPr bwMode="auto">
          <a:xfrm>
            <a:off x="2012640" y="1453261"/>
            <a:ext cx="2525560" cy="530204"/>
          </a:xfrm>
          <a:prstGeom prst="notchedRightArrow">
            <a:avLst>
              <a:gd name="adj1" fmla="val 100000"/>
              <a:gd name="adj2" fmla="val 31781"/>
            </a:avLst>
          </a:prstGeom>
          <a:solidFill>
            <a:schemeClr val="accent1"/>
          </a:solidFill>
          <a:ln w="19050">
            <a:noFill/>
            <a:round/>
          </a:ln>
        </p:spPr>
        <p:txBody>
          <a:bodyPr wrap="square" lIns="91440" tIns="45720" rIns="91440" bIns="45720" anchor="ctr">
            <a:noAutofit/>
          </a:bodyPr>
          <a:lstStyle/>
          <a:p>
            <a:pPr algn="ct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药品说明书</a:t>
            </a:r>
            <a:endParaRPr lang="en-US" altLang="zh-CN"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燕尾形箭头 6">
            <a:extLst>
              <a:ext uri="{FF2B5EF4-FFF2-40B4-BE49-F238E27FC236}">
                <a16:creationId xmlns:a16="http://schemas.microsoft.com/office/drawing/2014/main" id="{CAEAC2D3-69B9-2049-9FC9-29BD84625E49}"/>
              </a:ext>
            </a:extLst>
          </p:cNvPr>
          <p:cNvSpPr/>
          <p:nvPr>
            <p:custDataLst>
              <p:tags r:id="rId2"/>
            </p:custDataLst>
          </p:nvPr>
        </p:nvSpPr>
        <p:spPr bwMode="auto">
          <a:xfrm>
            <a:off x="4886032" y="1458398"/>
            <a:ext cx="2345537" cy="530204"/>
          </a:xfrm>
          <a:prstGeom prst="notchedRightArrow">
            <a:avLst>
              <a:gd name="adj1" fmla="val 100000"/>
              <a:gd name="adj2" fmla="val 31781"/>
            </a:avLst>
          </a:prstGeom>
          <a:solidFill>
            <a:srgbClr val="0070C0"/>
          </a:solidFill>
          <a:ln w="19050">
            <a:noFill/>
            <a:round/>
          </a:ln>
        </p:spPr>
        <p:txBody>
          <a:bodyPr wrap="square" lIns="91440" tIns="45720" rIns="91440" bIns="45720" anchor="ctr"/>
          <a:lstStyle/>
          <a:p>
            <a:pPr algn="ctr">
              <a:buClrTx/>
              <a:buSzTx/>
            </a:pP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指南、专家共识</a:t>
            </a:r>
          </a:p>
        </p:txBody>
      </p:sp>
      <p:sp>
        <p:nvSpPr>
          <p:cNvPr id="8" name="燕尾形箭头 7">
            <a:extLst>
              <a:ext uri="{FF2B5EF4-FFF2-40B4-BE49-F238E27FC236}">
                <a16:creationId xmlns:a16="http://schemas.microsoft.com/office/drawing/2014/main" id="{ABFCA530-B0E6-D742-A41E-955377C3AF80}"/>
              </a:ext>
            </a:extLst>
          </p:cNvPr>
          <p:cNvSpPr/>
          <p:nvPr>
            <p:custDataLst>
              <p:tags r:id="rId3"/>
            </p:custDataLst>
          </p:nvPr>
        </p:nvSpPr>
        <p:spPr bwMode="auto">
          <a:xfrm>
            <a:off x="7579400" y="1453261"/>
            <a:ext cx="2345537" cy="530204"/>
          </a:xfrm>
          <a:prstGeom prst="notchedRightArrow">
            <a:avLst>
              <a:gd name="adj1" fmla="val 100000"/>
              <a:gd name="adj2" fmla="val 31781"/>
            </a:avLst>
          </a:prstGeom>
          <a:solidFill>
            <a:srgbClr val="0070C0"/>
          </a:solidFill>
          <a:ln w="19050">
            <a:noFill/>
            <a:round/>
          </a:ln>
        </p:spPr>
        <p:txBody>
          <a:bodyPr wrap="square" lIns="91440" tIns="45720" rIns="91440" bIns="45720" anchor="ctr"/>
          <a:lstStyle/>
          <a:p>
            <a:pPr algn="ctr">
              <a:buClrTx/>
              <a:buSzTx/>
            </a:pP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文献</a:t>
            </a:r>
          </a:p>
        </p:txBody>
      </p:sp>
      <p:grpSp>
        <p:nvGrpSpPr>
          <p:cNvPr id="9" name="组合 8">
            <a:extLst>
              <a:ext uri="{FF2B5EF4-FFF2-40B4-BE49-F238E27FC236}">
                <a16:creationId xmlns:a16="http://schemas.microsoft.com/office/drawing/2014/main" id="{B68CBBAF-6CE1-924B-B441-2898DC4073B4}"/>
              </a:ext>
            </a:extLst>
          </p:cNvPr>
          <p:cNvGrpSpPr/>
          <p:nvPr>
            <p:custDataLst>
              <p:tags r:id="rId4"/>
            </p:custDataLst>
          </p:nvPr>
        </p:nvGrpSpPr>
        <p:grpSpPr>
          <a:xfrm>
            <a:off x="2012641" y="2199126"/>
            <a:ext cx="1494915" cy="1781453"/>
            <a:chOff x="1802930" y="1764081"/>
            <a:chExt cx="1472980" cy="1755314"/>
          </a:xfrm>
        </p:grpSpPr>
        <p:sp>
          <p:nvSpPr>
            <p:cNvPr id="11" name="矩形 10">
              <a:extLst>
                <a:ext uri="{FF2B5EF4-FFF2-40B4-BE49-F238E27FC236}">
                  <a16:creationId xmlns:a16="http://schemas.microsoft.com/office/drawing/2014/main" id="{211F40A8-D411-6342-A02B-9BBF114C5003}"/>
                </a:ext>
              </a:extLst>
            </p:cNvPr>
            <p:cNvSpPr/>
            <p:nvPr>
              <p:custDataLst>
                <p:tags r:id="rId11"/>
              </p:custDataLst>
            </p:nvPr>
          </p:nvSpPr>
          <p:spPr>
            <a:xfrm>
              <a:off x="3185061" y="1764081"/>
              <a:ext cx="90849" cy="1755314"/>
            </a:xfrm>
            <a:prstGeom prst="rect">
              <a:avLst/>
            </a:prstGeom>
            <a:solidFill>
              <a:srgbClr val="5F5F5F">
                <a:lumMod val="40000"/>
                <a:lumOff val="60000"/>
              </a:srgbClr>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sz="1400">
                <a:sym typeface="Arial" panose="020B0604020202020204" pitchFamily="34" charset="0"/>
              </a:endParaRPr>
            </a:p>
          </p:txBody>
        </p:sp>
        <p:sp>
          <p:nvSpPr>
            <p:cNvPr id="12" name="文本框 11">
              <a:extLst>
                <a:ext uri="{FF2B5EF4-FFF2-40B4-BE49-F238E27FC236}">
                  <a16:creationId xmlns:a16="http://schemas.microsoft.com/office/drawing/2014/main" id="{BFE30EA5-EDD7-4D42-823B-22F1944B4380}"/>
                </a:ext>
              </a:extLst>
            </p:cNvPr>
            <p:cNvSpPr txBox="1"/>
            <p:nvPr>
              <p:custDataLst>
                <p:tags r:id="rId12"/>
              </p:custDataLst>
            </p:nvPr>
          </p:nvSpPr>
          <p:spPr>
            <a:xfrm rot="16200000">
              <a:off x="2003908" y="1884096"/>
              <a:ext cx="934720" cy="1336675"/>
            </a:xfrm>
            <a:prstGeom prst="rect">
              <a:avLst/>
            </a:prstGeom>
            <a:noFill/>
          </p:spPr>
          <p:txBody>
            <a:bodyPr vert="eaVert" wrap="square" lIns="0" tIns="0" rIns="0" bIns="0" rtlCol="0"/>
            <a:lstStyle/>
            <a:p>
              <a:pPr algn="ctr"/>
              <a:r>
                <a:rPr lang="zh-CN" altLang="en-US"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吉西他滨</a:t>
              </a:r>
            </a:p>
          </p:txBody>
        </p:sp>
      </p:grpSp>
      <p:grpSp>
        <p:nvGrpSpPr>
          <p:cNvPr id="13" name="组合 12">
            <a:extLst>
              <a:ext uri="{FF2B5EF4-FFF2-40B4-BE49-F238E27FC236}">
                <a16:creationId xmlns:a16="http://schemas.microsoft.com/office/drawing/2014/main" id="{6120F5B5-9556-1F4E-81CD-094D5EFBE7B8}"/>
              </a:ext>
            </a:extLst>
          </p:cNvPr>
          <p:cNvGrpSpPr/>
          <p:nvPr>
            <p:custDataLst>
              <p:tags r:id="rId5"/>
            </p:custDataLst>
          </p:nvPr>
        </p:nvGrpSpPr>
        <p:grpSpPr>
          <a:xfrm>
            <a:off x="1977717" y="4199428"/>
            <a:ext cx="1530169" cy="1781453"/>
            <a:chOff x="2920179" y="4003242"/>
            <a:chExt cx="1507717" cy="1755314"/>
          </a:xfrm>
        </p:grpSpPr>
        <p:sp>
          <p:nvSpPr>
            <p:cNvPr id="15" name="矩形 14">
              <a:extLst>
                <a:ext uri="{FF2B5EF4-FFF2-40B4-BE49-F238E27FC236}">
                  <a16:creationId xmlns:a16="http://schemas.microsoft.com/office/drawing/2014/main" id="{1FC26548-FE6A-884A-B70A-2B924605FC05}"/>
                </a:ext>
              </a:extLst>
            </p:cNvPr>
            <p:cNvSpPr/>
            <p:nvPr>
              <p:custDataLst>
                <p:tags r:id="rId9"/>
              </p:custDataLst>
            </p:nvPr>
          </p:nvSpPr>
          <p:spPr>
            <a:xfrm>
              <a:off x="4337047" y="4003242"/>
              <a:ext cx="90849" cy="1755314"/>
            </a:xfrm>
            <a:prstGeom prst="rect">
              <a:avLst/>
            </a:prstGeom>
            <a:solidFill>
              <a:srgbClr val="5F5F5F">
                <a:lumMod val="40000"/>
                <a:lumOff val="60000"/>
              </a:srgbClr>
            </a:solidFill>
            <a:ln>
              <a:noFill/>
            </a:ln>
          </p:spPr>
          <p:style>
            <a:lnRef idx="2">
              <a:srgbClr val="2CBEBB">
                <a:shade val="50000"/>
              </a:srgbClr>
            </a:lnRef>
            <a:fillRef idx="1">
              <a:srgbClr val="2CBEBB"/>
            </a:fillRef>
            <a:effectRef idx="0">
              <a:srgbClr val="2CBEBB"/>
            </a:effectRef>
            <a:fontRef idx="minor">
              <a:srgbClr val="FFFFFF"/>
            </a:fontRef>
          </p:style>
          <p:txBody>
            <a:bodyPr rtlCol="0" anchor="ctr">
              <a:normAutofit/>
            </a:bodyPr>
            <a:lstStyle/>
            <a:p>
              <a:pPr algn="ctr"/>
              <a:endParaRPr lang="zh-CN" altLang="en-US" sz="1400">
                <a:sym typeface="Arial" panose="020B0604020202020204" pitchFamily="34" charset="0"/>
              </a:endParaRPr>
            </a:p>
          </p:txBody>
        </p:sp>
        <p:sp>
          <p:nvSpPr>
            <p:cNvPr id="16" name="文本框 15">
              <a:extLst>
                <a:ext uri="{FF2B5EF4-FFF2-40B4-BE49-F238E27FC236}">
                  <a16:creationId xmlns:a16="http://schemas.microsoft.com/office/drawing/2014/main" id="{B106FE94-5535-794C-B85D-6A4C406ACA3A}"/>
                </a:ext>
              </a:extLst>
            </p:cNvPr>
            <p:cNvSpPr txBox="1"/>
            <p:nvPr>
              <p:custDataLst>
                <p:tags r:id="rId10"/>
              </p:custDataLst>
            </p:nvPr>
          </p:nvSpPr>
          <p:spPr>
            <a:xfrm rot="16200000">
              <a:off x="3110362" y="4199457"/>
              <a:ext cx="981710" cy="1362075"/>
            </a:xfrm>
            <a:prstGeom prst="rect">
              <a:avLst/>
            </a:prstGeom>
            <a:noFill/>
          </p:spPr>
          <p:txBody>
            <a:bodyPr vert="eaVert" wrap="square" lIns="0" tIns="0" rIns="0" bIns="0" rtlCol="0"/>
            <a:lstStyle/>
            <a:p>
              <a:pPr algn="ctr"/>
              <a:r>
                <a:rPr lang="zh-CN" altLang="en-US"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奈达铂</a:t>
              </a:r>
            </a:p>
          </p:txBody>
        </p:sp>
      </p:grpSp>
      <p:sp>
        <p:nvSpPr>
          <p:cNvPr id="20" name="下箭头 19">
            <a:extLst>
              <a:ext uri="{FF2B5EF4-FFF2-40B4-BE49-F238E27FC236}">
                <a16:creationId xmlns:a16="http://schemas.microsoft.com/office/drawing/2014/main" id="{780461C3-9BAA-294F-90A7-62E20FBDB9E0}"/>
              </a:ext>
            </a:extLst>
          </p:cNvPr>
          <p:cNvSpPr/>
          <p:nvPr>
            <p:custDataLst>
              <p:tags r:id="rId6"/>
            </p:custDataLst>
          </p:nvPr>
        </p:nvSpPr>
        <p:spPr>
          <a:xfrm>
            <a:off x="8587856" y="2186427"/>
            <a:ext cx="578201" cy="754172"/>
          </a:xfrm>
          <a:prstGeom prst="downArrow">
            <a:avLst/>
          </a:prstGeom>
          <a:solidFill>
            <a:srgbClr val="0F6FC6"/>
          </a:solidFill>
          <a:ln>
            <a:noFill/>
          </a:ln>
        </p:spPr>
        <p:txBody>
          <a:bodyPr anchor="ctr"/>
          <a:lstStyle/>
          <a:p>
            <a:pPr algn="ctr"/>
            <a:endParaRPr lang="zh-CN" altLang="en-US" sz="1400">
              <a:solidFill>
                <a:srgbClr val="FFFFFF"/>
              </a:solidFill>
              <a:latin typeface="宋体" panose="02010600030101010101" pitchFamily="2" charset="-122"/>
              <a:sym typeface="宋体" panose="02010600030101010101" pitchFamily="2" charset="-122"/>
            </a:endParaRPr>
          </a:p>
        </p:txBody>
      </p:sp>
      <p:sp>
        <p:nvSpPr>
          <p:cNvPr id="22" name="燕尾形箭头 21">
            <a:extLst>
              <a:ext uri="{FF2B5EF4-FFF2-40B4-BE49-F238E27FC236}">
                <a16:creationId xmlns:a16="http://schemas.microsoft.com/office/drawing/2014/main" id="{F3A6B1B7-1359-5448-A7AE-ECC68717590F}"/>
              </a:ext>
            </a:extLst>
          </p:cNvPr>
          <p:cNvSpPr/>
          <p:nvPr>
            <p:custDataLst>
              <p:tags r:id="rId7"/>
            </p:custDataLst>
          </p:nvPr>
        </p:nvSpPr>
        <p:spPr bwMode="auto">
          <a:xfrm flipH="1">
            <a:off x="7476114" y="3203337"/>
            <a:ext cx="2563237" cy="594571"/>
          </a:xfrm>
          <a:prstGeom prst="notchedRightArrow">
            <a:avLst>
              <a:gd name="adj1" fmla="val 100000"/>
              <a:gd name="adj2" fmla="val 31781"/>
            </a:avLst>
          </a:prstGeom>
          <a:solidFill>
            <a:srgbClr val="0070C0"/>
          </a:solidFill>
          <a:ln w="19050">
            <a:noFill/>
            <a:round/>
          </a:ln>
        </p:spPr>
        <p:txBody>
          <a:bodyPr wrap="square" lIns="91440" tIns="45720" rIns="91440" bIns="45720" anchor="ctr"/>
          <a:lstStyle/>
          <a:p>
            <a:pPr algn="ctr">
              <a:buClrTx/>
              <a:buSzTx/>
            </a:pPr>
            <a:r>
              <a:rPr lang="zh-CN" altLang="en-US" sz="20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提出用药建议</a:t>
            </a:r>
          </a:p>
        </p:txBody>
      </p:sp>
      <p:sp>
        <p:nvSpPr>
          <p:cNvPr id="23" name="文本框 22">
            <a:extLst>
              <a:ext uri="{FF2B5EF4-FFF2-40B4-BE49-F238E27FC236}">
                <a16:creationId xmlns:a16="http://schemas.microsoft.com/office/drawing/2014/main" id="{ED77F5AB-EAC4-FA44-9D10-89C7AB93418C}"/>
              </a:ext>
            </a:extLst>
          </p:cNvPr>
          <p:cNvSpPr txBox="1"/>
          <p:nvPr/>
        </p:nvSpPr>
        <p:spPr>
          <a:xfrm>
            <a:off x="4750775" y="4987744"/>
            <a:ext cx="5590694" cy="1200329"/>
          </a:xfrm>
          <a:prstGeom prst="rect">
            <a:avLst/>
          </a:prstGeom>
          <a:noFill/>
          <a:ln w="38100">
            <a:solidFill>
              <a:srgbClr val="0F6FC6"/>
            </a:solidFill>
          </a:ln>
        </p:spPr>
        <p:txBody>
          <a:bodyPr wrap="square" rtlCol="0">
            <a:spAutoFit/>
          </a:bodyPr>
          <a:lstStyle/>
          <a:p>
            <a:pPr algn="ctr"/>
            <a:r>
              <a:rPr lang="en-US" altLang="zh-CN" dirty="0">
                <a:latin typeface="微软雅黑" panose="020B0503020204020204" pitchFamily="34" charset="-122"/>
                <a:ea typeface="微软雅黑" panose="020B0503020204020204" pitchFamily="34" charset="-122"/>
                <a:cs typeface="微软雅黑" panose="020B0503020204020204" pitchFamily="34" charset="-122"/>
              </a:rPr>
              <a:t>吉西他滨和奈达铂均可以作为接受血液透析患者的治疗方案，吉西他滨无需减量，奈达铂可予半量。给药顺序，先给吉西他滨，后给奈达铂，在奈达铂给药结束后3h透析</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 name="下箭头 24">
            <a:extLst>
              <a:ext uri="{FF2B5EF4-FFF2-40B4-BE49-F238E27FC236}">
                <a16:creationId xmlns:a16="http://schemas.microsoft.com/office/drawing/2014/main" id="{0B2F3ACB-7DA4-1142-A808-E5D46BD93257}"/>
              </a:ext>
            </a:extLst>
          </p:cNvPr>
          <p:cNvSpPr/>
          <p:nvPr>
            <p:custDataLst>
              <p:tags r:id="rId8"/>
            </p:custDataLst>
          </p:nvPr>
        </p:nvSpPr>
        <p:spPr>
          <a:xfrm>
            <a:off x="8587855" y="4059866"/>
            <a:ext cx="578201" cy="754172"/>
          </a:xfrm>
          <a:prstGeom prst="downArrow">
            <a:avLst/>
          </a:prstGeom>
          <a:solidFill>
            <a:srgbClr val="0F6FC6"/>
          </a:solidFill>
          <a:ln>
            <a:noFill/>
          </a:ln>
        </p:spPr>
        <p:txBody>
          <a:bodyPr anchor="ctr"/>
          <a:lstStyle/>
          <a:p>
            <a:pPr algn="ctr"/>
            <a:endParaRPr lang="zh-CN" altLang="en-US" sz="1400">
              <a:solidFill>
                <a:srgbClr val="FFFFFF"/>
              </a:solidFill>
              <a:latin typeface="宋体" panose="02010600030101010101" pitchFamily="2" charset="-122"/>
              <a:sym typeface="宋体" panose="02010600030101010101" pitchFamily="2" charset="-122"/>
            </a:endParaRPr>
          </a:p>
        </p:txBody>
      </p:sp>
    </p:spTree>
    <p:extLst>
      <p:ext uri="{BB962C8B-B14F-4D97-AF65-F5344CB8AC3E}">
        <p14:creationId xmlns:p14="http://schemas.microsoft.com/office/powerpoint/2010/main" val="127565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0" grpId="0" animBg="1"/>
      <p:bldP spid="22" grpId="0" animBg="1"/>
      <p:bldP spid="23" grpId="0" bldLvl="0" animBg="1"/>
      <p:bldP spid="2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病例一</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lstStyle/>
          <a:p>
            <a:pPr>
              <a:lnSpc>
                <a:spcPct val="100000"/>
              </a:lnSpc>
            </a:pPr>
            <a:r>
              <a:rPr lang="zh-CN" altLang="en-US" sz="2000" dirty="0">
                <a:latin typeface="微软雅黑" panose="020B0503020204020204" pitchFamily="34" charset="-122"/>
                <a:ea typeface="微软雅黑" panose="020B0503020204020204" pitchFamily="34" charset="-122"/>
              </a:rPr>
              <a:t>赵某，男，</a:t>
            </a:r>
            <a:r>
              <a:rPr lang="en-US" altLang="zh-CN" sz="2000" dirty="0">
                <a:latin typeface="微软雅黑" panose="020B0503020204020204" pitchFamily="34" charset="-122"/>
                <a:ea typeface="微软雅黑" panose="020B0503020204020204" pitchFamily="34" charset="-122"/>
              </a:rPr>
              <a:t>56</a:t>
            </a:r>
            <a:r>
              <a:rPr lang="zh-CN" altLang="en-US" sz="2000" dirty="0">
                <a:latin typeface="微软雅黑" panose="020B0503020204020204" pitchFamily="34" charset="-122"/>
                <a:ea typeface="微软雅黑" panose="020B0503020204020204" pitchFamily="34" charset="-122"/>
              </a:rPr>
              <a:t>岁</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膀胱癌术后</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pT2N0M0</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II</a:t>
            </a:r>
            <a:r>
              <a:rPr lang="zh-CN" altLang="en-US" sz="2000" dirty="0">
                <a:latin typeface="微软雅黑" panose="020B0503020204020204" pitchFamily="34" charset="-122"/>
                <a:ea typeface="微软雅黑" panose="020B0503020204020204" pitchFamily="34" charset="-122"/>
              </a:rPr>
              <a:t>期</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糖尿病</a:t>
            </a:r>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年，肾功能不全</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年余</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规律血液透析</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年</a:t>
            </a:r>
            <a:endParaRPr lang="en-US" altLang="zh-CN" sz="2000" dirty="0">
              <a:latin typeface="微软雅黑" panose="020B0503020204020204" pitchFamily="34" charset="-122"/>
              <a:ea typeface="微软雅黑" panose="020B0503020204020204" pitchFamily="34" charset="-122"/>
            </a:endParaRPr>
          </a:p>
          <a:p>
            <a:pPr>
              <a:lnSpc>
                <a:spcPct val="100000"/>
              </a:lnSpc>
            </a:pP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化疗后腹泻，粒细胞缺乏合并发热，血小板低，暂停透析</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体温</a:t>
            </a:r>
            <a:r>
              <a:rPr lang="en-US" altLang="zh-CN" sz="2000" dirty="0">
                <a:latin typeface="微软雅黑" panose="020B0503020204020204" pitchFamily="34" charset="-122"/>
                <a:ea typeface="微软雅黑" panose="020B0503020204020204" pitchFamily="34" charset="-122"/>
              </a:rPr>
              <a:t>38.9℃</a:t>
            </a:r>
            <a:r>
              <a:rPr lang="zh-CN" altLang="en-US" sz="2000" dirty="0">
                <a:latin typeface="微软雅黑" panose="020B0503020204020204" pitchFamily="34" charset="-122"/>
                <a:ea typeface="微软雅黑" panose="020B0503020204020204" pitchFamily="34" charset="-122"/>
              </a:rPr>
              <a:t>，血培养电话回报球菌，</a:t>
            </a:r>
            <a:r>
              <a:rPr lang="en-US" altLang="zh-CN" sz="2000" dirty="0">
                <a:latin typeface="微软雅黑" panose="020B0503020204020204" pitchFamily="34" charset="-122"/>
                <a:ea typeface="微软雅黑" panose="020B0503020204020204" pitchFamily="34" charset="-122"/>
              </a:rPr>
              <a:t>4.8</a:t>
            </a:r>
            <a:r>
              <a:rPr lang="zh-CN" altLang="en-US" sz="2000" dirty="0">
                <a:latin typeface="微软雅黑" panose="020B0503020204020204" pitchFamily="34" charset="-122"/>
                <a:ea typeface="微软雅黑" panose="020B0503020204020204" pitchFamily="34" charset="-122"/>
              </a:rPr>
              <a:t>起加用万古霉素</a:t>
            </a:r>
            <a:r>
              <a:rPr lang="en-US" altLang="zh-CN" sz="2000" dirty="0">
                <a:latin typeface="微软雅黑" panose="020B0503020204020204" pitchFamily="34" charset="-122"/>
                <a:ea typeface="微软雅黑" panose="020B0503020204020204" pitchFamily="34" charset="-122"/>
              </a:rPr>
              <a:t>0.5g</a:t>
            </a:r>
            <a:r>
              <a:rPr lang="zh-CN" altLang="en-US" sz="2000" dirty="0">
                <a:latin typeface="微软雅黑" panose="020B0503020204020204" pitchFamily="34" charset="-122"/>
                <a:ea typeface="微软雅黑" panose="020B0503020204020204" pitchFamily="34" charset="-122"/>
              </a:rPr>
              <a:t> </a:t>
            </a:r>
            <a:r>
              <a:rPr lang="en-US" altLang="zh-CN" sz="2000" dirty="0" err="1">
                <a:latin typeface="微软雅黑" panose="020B0503020204020204" pitchFamily="34" charset="-122"/>
                <a:ea typeface="微软雅黑" panose="020B0503020204020204" pitchFamily="34" charset="-122"/>
              </a:rPr>
              <a:t>qod</a:t>
            </a:r>
            <a:endParaRPr lang="en-US" altLang="zh-CN" sz="2000" dirty="0">
              <a:latin typeface="微软雅黑" panose="020B0503020204020204" pitchFamily="34" charset="-122"/>
              <a:ea typeface="微软雅黑" panose="020B0503020204020204" pitchFamily="34" charset="-122"/>
            </a:endParaRPr>
          </a:p>
          <a:p>
            <a:pPr>
              <a:lnSpc>
                <a:spcPct val="100000"/>
              </a:lnSpc>
            </a:pPr>
            <a:r>
              <a:rPr lang="zh-CN" altLang="en-US" sz="2000" dirty="0">
                <a:latin typeface="微软雅黑" panose="020B0503020204020204" pitchFamily="34" charset="-122"/>
                <a:ea typeface="微软雅黑" panose="020B0503020204020204" pitchFamily="34" charset="-122"/>
              </a:rPr>
              <a:t>热病：万古霉素 </a:t>
            </a:r>
            <a:r>
              <a:rPr lang="en-US" altLang="zh-CN" sz="2000" dirty="0">
                <a:latin typeface="微软雅黑" panose="020B0503020204020204" pitchFamily="34" charset="-122"/>
                <a:ea typeface="微软雅黑" panose="020B0503020204020204" pitchFamily="34" charset="-122"/>
              </a:rPr>
              <a:t>CRRT</a:t>
            </a:r>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500</a:t>
            </a:r>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mg</a:t>
            </a:r>
            <a:r>
              <a:rPr lang="zh-CN" altLang="en-US" sz="2000" dirty="0">
                <a:latin typeface="微软雅黑" panose="020B0503020204020204" pitchFamily="34" charset="-122"/>
                <a:ea typeface="微软雅黑" panose="020B0503020204020204" pitchFamily="34" charset="-122"/>
              </a:rPr>
              <a:t> </a:t>
            </a:r>
            <a:r>
              <a:rPr lang="en-US" altLang="zh-CN" sz="2000" dirty="0">
                <a:latin typeface="微软雅黑" panose="020B0503020204020204" pitchFamily="34" charset="-122"/>
                <a:ea typeface="微软雅黑" panose="020B0503020204020204" pitchFamily="34" charset="-122"/>
              </a:rPr>
              <a:t>q24-48h</a:t>
            </a:r>
            <a:endParaRPr lang="zh-CN" altLang="en-US" sz="2000" dirty="0">
              <a:latin typeface="微软雅黑" panose="020B0503020204020204" pitchFamily="34" charset="-122"/>
              <a:ea typeface="微软雅黑" panose="020B0503020204020204" pitchFamily="34" charset="-122"/>
            </a:endParaRPr>
          </a:p>
          <a:p>
            <a:endParaRPr kumimoji="1" lang="zh-CN" altLang="en-US" dirty="0">
              <a:latin typeface="Microsoft YaHei" panose="020B0503020204020204" pitchFamily="34" charset="-122"/>
              <a:ea typeface="Microsoft YaHei" panose="020B0503020204020204" pitchFamily="34" charset="-122"/>
            </a:endParaRPr>
          </a:p>
        </p:txBody>
      </p:sp>
      <p:graphicFrame>
        <p:nvGraphicFramePr>
          <p:cNvPr id="4" name="表格 3">
            <a:extLst>
              <a:ext uri="{FF2B5EF4-FFF2-40B4-BE49-F238E27FC236}">
                <a16:creationId xmlns:a16="http://schemas.microsoft.com/office/drawing/2014/main" id="{DEE9C483-3830-BE48-A8C1-2FB3B6228BFC}"/>
              </a:ext>
            </a:extLst>
          </p:cNvPr>
          <p:cNvGraphicFramePr>
            <a:graphicFrameLocks noGrp="1"/>
          </p:cNvGraphicFramePr>
          <p:nvPr>
            <p:extLst>
              <p:ext uri="{D42A27DB-BD31-4B8C-83A1-F6EECF244321}">
                <p14:modId xmlns:p14="http://schemas.microsoft.com/office/powerpoint/2010/main" val="3592142692"/>
              </p:ext>
            </p:extLst>
          </p:nvPr>
        </p:nvGraphicFramePr>
        <p:xfrm>
          <a:off x="2084284" y="4644925"/>
          <a:ext cx="8023433" cy="1930400"/>
        </p:xfrm>
        <a:graphic>
          <a:graphicData uri="http://schemas.openxmlformats.org/drawingml/2006/table">
            <a:tbl>
              <a:tblPr firstRow="1" bandRow="1">
                <a:tableStyleId>{5C22544A-7EE6-4342-B048-85BDC9FD1C3A}</a:tableStyleId>
              </a:tblPr>
              <a:tblGrid>
                <a:gridCol w="1182673">
                  <a:extLst>
                    <a:ext uri="{9D8B030D-6E8A-4147-A177-3AD203B41FA5}">
                      <a16:colId xmlns:a16="http://schemas.microsoft.com/office/drawing/2014/main" val="1680198319"/>
                    </a:ext>
                  </a:extLst>
                </a:gridCol>
                <a:gridCol w="864096">
                  <a:extLst>
                    <a:ext uri="{9D8B030D-6E8A-4147-A177-3AD203B41FA5}">
                      <a16:colId xmlns:a16="http://schemas.microsoft.com/office/drawing/2014/main" val="3922687180"/>
                    </a:ext>
                  </a:extLst>
                </a:gridCol>
                <a:gridCol w="1008112">
                  <a:extLst>
                    <a:ext uri="{9D8B030D-6E8A-4147-A177-3AD203B41FA5}">
                      <a16:colId xmlns:a16="http://schemas.microsoft.com/office/drawing/2014/main" val="1755693349"/>
                    </a:ext>
                  </a:extLst>
                </a:gridCol>
                <a:gridCol w="792088">
                  <a:extLst>
                    <a:ext uri="{9D8B030D-6E8A-4147-A177-3AD203B41FA5}">
                      <a16:colId xmlns:a16="http://schemas.microsoft.com/office/drawing/2014/main" val="186956790"/>
                    </a:ext>
                  </a:extLst>
                </a:gridCol>
                <a:gridCol w="1008112">
                  <a:extLst>
                    <a:ext uri="{9D8B030D-6E8A-4147-A177-3AD203B41FA5}">
                      <a16:colId xmlns:a16="http://schemas.microsoft.com/office/drawing/2014/main" val="2780510251"/>
                    </a:ext>
                  </a:extLst>
                </a:gridCol>
                <a:gridCol w="1008112">
                  <a:extLst>
                    <a:ext uri="{9D8B030D-6E8A-4147-A177-3AD203B41FA5}">
                      <a16:colId xmlns:a16="http://schemas.microsoft.com/office/drawing/2014/main" val="1300478423"/>
                    </a:ext>
                  </a:extLst>
                </a:gridCol>
                <a:gridCol w="1368152">
                  <a:extLst>
                    <a:ext uri="{9D8B030D-6E8A-4147-A177-3AD203B41FA5}">
                      <a16:colId xmlns:a16="http://schemas.microsoft.com/office/drawing/2014/main" val="845960426"/>
                    </a:ext>
                  </a:extLst>
                </a:gridCol>
                <a:gridCol w="792088">
                  <a:extLst>
                    <a:ext uri="{9D8B030D-6E8A-4147-A177-3AD203B41FA5}">
                      <a16:colId xmlns:a16="http://schemas.microsoft.com/office/drawing/2014/main" val="3792145765"/>
                    </a:ext>
                  </a:extLst>
                </a:gridCol>
              </a:tblGrid>
              <a:tr h="370840">
                <a:tc>
                  <a:txBody>
                    <a:bodyPr/>
                    <a:lstStyle/>
                    <a:p>
                      <a:pPr algn="ctr"/>
                      <a:endParaRPr lang="zh-CN" altLang="en-US" dirty="0"/>
                    </a:p>
                  </a:txBody>
                  <a:tcPr/>
                </a:tc>
                <a:tc>
                  <a:txBody>
                    <a:bodyPr/>
                    <a:lstStyle/>
                    <a:p>
                      <a:pPr algn="ctr"/>
                      <a:r>
                        <a:rPr lang="en-US" altLang="zh-CN" dirty="0"/>
                        <a:t>4.8</a:t>
                      </a:r>
                      <a:endParaRPr lang="zh-CN" altLang="en-US" dirty="0"/>
                    </a:p>
                  </a:txBody>
                  <a:tcPr/>
                </a:tc>
                <a:tc>
                  <a:txBody>
                    <a:bodyPr/>
                    <a:lstStyle/>
                    <a:p>
                      <a:pPr algn="ctr"/>
                      <a:r>
                        <a:rPr lang="en-US" altLang="zh-CN" dirty="0"/>
                        <a:t>4.10</a:t>
                      </a:r>
                      <a:endParaRPr lang="zh-CN" altLang="en-US" dirty="0"/>
                    </a:p>
                  </a:txBody>
                  <a:tcPr/>
                </a:tc>
                <a:tc>
                  <a:txBody>
                    <a:bodyPr/>
                    <a:lstStyle/>
                    <a:p>
                      <a:pPr algn="ctr"/>
                      <a:r>
                        <a:rPr lang="en-US" altLang="zh-CN" dirty="0"/>
                        <a:t>4.11</a:t>
                      </a: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4.14</a:t>
                      </a:r>
                      <a:endParaRPr lang="zh-CN" altLang="en-US" dirty="0"/>
                    </a:p>
                    <a:p>
                      <a:pPr algn="ctr"/>
                      <a:endParaRPr lang="zh-CN" altLang="en-US" dirty="0"/>
                    </a:p>
                  </a:txBody>
                  <a:tcPr/>
                </a:tc>
                <a:tc>
                  <a:txBody>
                    <a:bodyPr/>
                    <a:lstStyle/>
                    <a:p>
                      <a:pPr algn="ctr"/>
                      <a:r>
                        <a:rPr lang="en-US" altLang="zh-CN" dirty="0"/>
                        <a:t>4.18</a:t>
                      </a:r>
                      <a:endParaRPr lang="zh-CN" altLang="en-US" dirty="0"/>
                    </a:p>
                  </a:txBody>
                  <a:tcPr/>
                </a:tc>
                <a:tc>
                  <a:txBody>
                    <a:bodyPr/>
                    <a:lstStyle/>
                    <a:p>
                      <a:pPr algn="ctr"/>
                      <a:r>
                        <a:rPr lang="en-US" altLang="zh-CN" dirty="0"/>
                        <a:t>4.20</a:t>
                      </a:r>
                      <a:endParaRPr lang="zh-CN" altLang="en-US" dirty="0"/>
                    </a:p>
                  </a:txBody>
                  <a:tcPr/>
                </a:tc>
                <a:tc>
                  <a:txBody>
                    <a:bodyPr/>
                    <a:lstStyle/>
                    <a:p>
                      <a:pPr algn="ctr"/>
                      <a:r>
                        <a:rPr lang="en-US" altLang="zh-CN" dirty="0"/>
                        <a:t>4.21</a:t>
                      </a:r>
                      <a:endParaRPr lang="zh-CN" altLang="en-US" dirty="0"/>
                    </a:p>
                  </a:txBody>
                  <a:tcPr/>
                </a:tc>
                <a:extLst>
                  <a:ext uri="{0D108BD9-81ED-4DB2-BD59-A6C34878D82A}">
                    <a16:rowId xmlns:a16="http://schemas.microsoft.com/office/drawing/2014/main" val="3685771349"/>
                  </a:ext>
                </a:extLst>
              </a:tr>
              <a:tr h="370840">
                <a:tc>
                  <a:txBody>
                    <a:bodyPr/>
                    <a:lstStyle/>
                    <a:p>
                      <a:pPr algn="ctr"/>
                      <a:r>
                        <a:rPr lang="zh-CN" altLang="en-US" dirty="0"/>
                        <a:t>万古霉素</a:t>
                      </a:r>
                    </a:p>
                  </a:txBody>
                  <a:tcPr/>
                </a:tc>
                <a:tc>
                  <a:txBody>
                    <a:bodyPr/>
                    <a:lstStyle/>
                    <a:p>
                      <a:pPr algn="ctr"/>
                      <a:r>
                        <a:rPr lang="en-US" altLang="zh-CN" dirty="0"/>
                        <a:t>0.5g</a:t>
                      </a:r>
                      <a:r>
                        <a:rPr lang="zh-CN" altLang="en-US" dirty="0"/>
                        <a:t> </a:t>
                      </a:r>
                    </a:p>
                  </a:txBody>
                  <a:tcPr/>
                </a:tc>
                <a:tc>
                  <a:txBody>
                    <a:bodyPr/>
                    <a:lstStyle/>
                    <a:p>
                      <a:pPr algn="ctr"/>
                      <a:r>
                        <a:rPr lang="en-US" altLang="zh-CN" dirty="0"/>
                        <a:t>0.5g</a:t>
                      </a:r>
                      <a:endParaRPr lang="zh-CN" altLang="en-US" dirty="0"/>
                    </a:p>
                  </a:txBody>
                  <a:tcPr/>
                </a:tc>
                <a:tc>
                  <a:txBody>
                    <a:bodyPr/>
                    <a:lstStyle/>
                    <a:p>
                      <a:pPr algn="ctr"/>
                      <a:endParaRPr lang="zh-CN" altLang="en-US" dirty="0"/>
                    </a:p>
                  </a:txBody>
                  <a:tcPr/>
                </a:tc>
                <a:tc>
                  <a:txBody>
                    <a:bodyPr/>
                    <a:lstStyle/>
                    <a:p>
                      <a:pPr algn="ctr"/>
                      <a:r>
                        <a:rPr lang="en-US" altLang="zh-CN" dirty="0"/>
                        <a:t>0.5g</a:t>
                      </a:r>
                      <a:endParaRPr lang="zh-CN" altLang="en-US" dirty="0"/>
                    </a:p>
                  </a:txBody>
                  <a:tcPr/>
                </a:tc>
                <a:tc>
                  <a:txBody>
                    <a:bodyPr/>
                    <a:lstStyle/>
                    <a:p>
                      <a:pPr algn="ctr"/>
                      <a:r>
                        <a:rPr lang="en-US" altLang="zh-CN" dirty="0"/>
                        <a:t>0.5g</a:t>
                      </a:r>
                      <a:endParaRPr lang="zh-CN" altLang="en-US" dirty="0"/>
                    </a:p>
                  </a:txBody>
                  <a:tcPr/>
                </a:tc>
                <a:tc>
                  <a:txBody>
                    <a:bodyPr/>
                    <a:lstStyle/>
                    <a:p>
                      <a:pPr algn="ctr"/>
                      <a:r>
                        <a:rPr lang="en-US" altLang="zh-CN" dirty="0"/>
                        <a:t>0.5g</a:t>
                      </a:r>
                      <a:endParaRPr lang="zh-CN" altLang="en-US" dirty="0"/>
                    </a:p>
                  </a:txBody>
                  <a:tcPr/>
                </a:tc>
                <a:tc>
                  <a:txBody>
                    <a:bodyPr/>
                    <a:lstStyle/>
                    <a:p>
                      <a:pPr algn="ctr"/>
                      <a:r>
                        <a:rPr lang="zh-CN" altLang="en-US" dirty="0"/>
                        <a:t>停用</a:t>
                      </a:r>
                    </a:p>
                  </a:txBody>
                  <a:tcPr/>
                </a:tc>
                <a:extLst>
                  <a:ext uri="{0D108BD9-81ED-4DB2-BD59-A6C34878D82A}">
                    <a16:rowId xmlns:a16="http://schemas.microsoft.com/office/drawing/2014/main" val="3668701267"/>
                  </a:ext>
                </a:extLst>
              </a:tr>
              <a:tr h="211138">
                <a:tc>
                  <a:txBody>
                    <a:bodyPr/>
                    <a:lstStyle/>
                    <a:p>
                      <a:pPr algn="ctr"/>
                      <a:r>
                        <a:rPr lang="zh-CN" altLang="en-US" dirty="0"/>
                        <a:t>浓度</a:t>
                      </a:r>
                    </a:p>
                  </a:txBody>
                  <a:tcPr/>
                </a:tc>
                <a:tc>
                  <a:txBody>
                    <a:bodyPr/>
                    <a:lstStyle/>
                    <a:p>
                      <a:pPr algn="ctr"/>
                      <a:endParaRPr lang="zh-CN" altLang="en-US" dirty="0"/>
                    </a:p>
                  </a:txBody>
                  <a:tcPr/>
                </a:tc>
                <a:tc>
                  <a:txBody>
                    <a:bodyPr/>
                    <a:lstStyle/>
                    <a:p>
                      <a:pPr algn="ctr"/>
                      <a:r>
                        <a:rPr lang="en-US" altLang="zh-CN" dirty="0"/>
                        <a:t>4.6</a:t>
                      </a:r>
                    </a:p>
                    <a:p>
                      <a:pPr algn="ctr"/>
                      <a:r>
                        <a:rPr lang="zh-CN" altLang="en-US" sz="1200" dirty="0"/>
                        <a:t>（第一剂后）</a:t>
                      </a:r>
                      <a:endParaRPr lang="en-US" altLang="zh-CN" dirty="0"/>
                    </a:p>
                  </a:txBody>
                  <a:tcPr/>
                </a:tc>
                <a:tc>
                  <a:txBody>
                    <a:bodyPr/>
                    <a:lstStyle/>
                    <a:p>
                      <a:pPr algn="ctr"/>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18.0</a:t>
                      </a:r>
                    </a:p>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200" dirty="0"/>
                        <a:t>（第三剂后）</a:t>
                      </a:r>
                    </a:p>
                  </a:txBody>
                  <a:tcPr/>
                </a:tc>
                <a:tc>
                  <a:txBody>
                    <a:bodyPr/>
                    <a:lstStyle/>
                    <a:p>
                      <a:pPr algn="ctr"/>
                      <a:r>
                        <a:rPr lang="en-US" altLang="zh-CN" dirty="0">
                          <a:solidFill>
                            <a:srgbClr val="FF0000"/>
                          </a:solidFill>
                        </a:rPr>
                        <a:t>24.7</a:t>
                      </a:r>
                    </a:p>
                    <a:p>
                      <a:pPr algn="ctr"/>
                      <a:r>
                        <a:rPr lang="zh-CN" altLang="en-US" sz="1200" dirty="0"/>
                        <a:t>（第五剂后）</a:t>
                      </a:r>
                      <a:endParaRPr lang="zh-CN" altLang="en-US" sz="1200" dirty="0">
                        <a:solidFill>
                          <a:srgbClr val="FF0000"/>
                        </a:solidFill>
                      </a:endParaRPr>
                    </a:p>
                  </a:txBody>
                  <a:tcPr/>
                </a:tc>
                <a:tc>
                  <a:txBody>
                    <a:bodyPr/>
                    <a:lstStyle/>
                    <a:p>
                      <a:pPr algn="ctr"/>
                      <a:r>
                        <a:rPr lang="en-US" altLang="zh-CN" dirty="0"/>
                        <a:t>23.2</a:t>
                      </a:r>
                    </a:p>
                    <a:p>
                      <a:pPr algn="ctr"/>
                      <a:r>
                        <a:rPr lang="zh-CN" altLang="en-US" sz="1200" dirty="0"/>
                        <a:t>（第六剂半量后）</a:t>
                      </a:r>
                    </a:p>
                  </a:txBody>
                  <a:tcPr/>
                </a:tc>
                <a:tc>
                  <a:txBody>
                    <a:bodyPr/>
                    <a:lstStyle/>
                    <a:p>
                      <a:pPr algn="ctr"/>
                      <a:endParaRPr lang="zh-CN" altLang="en-US" dirty="0"/>
                    </a:p>
                  </a:txBody>
                  <a:tcPr/>
                </a:tc>
                <a:extLst>
                  <a:ext uri="{0D108BD9-81ED-4DB2-BD59-A6C34878D82A}">
                    <a16:rowId xmlns:a16="http://schemas.microsoft.com/office/drawing/2014/main" val="1520996747"/>
                  </a:ext>
                </a:extLst>
              </a:tr>
              <a:tr h="370840">
                <a:tc>
                  <a:txBody>
                    <a:bodyPr/>
                    <a:lstStyle/>
                    <a:p>
                      <a:pPr algn="ctr"/>
                      <a:r>
                        <a:rPr lang="en-US" altLang="zh-CN" dirty="0"/>
                        <a:t>RRT</a:t>
                      </a:r>
                      <a:endParaRPr lang="zh-CN" altLang="en-US" dirty="0"/>
                    </a:p>
                  </a:txBody>
                  <a:tcPr/>
                </a:tc>
                <a:tc>
                  <a:txBody>
                    <a:bodyPr/>
                    <a:lstStyle/>
                    <a:p>
                      <a:pPr algn="ctr"/>
                      <a:r>
                        <a:rPr lang="en-US" altLang="zh-CN" dirty="0"/>
                        <a:t>HF</a:t>
                      </a:r>
                      <a:endParaRPr lang="zh-CN" altLang="en-US" dirty="0"/>
                    </a:p>
                  </a:txBody>
                  <a:tcPr/>
                </a:tc>
                <a:tc>
                  <a:txBody>
                    <a:bodyPr/>
                    <a:lstStyle/>
                    <a:p>
                      <a:pPr algn="ctr"/>
                      <a:endParaRPr lang="zh-CN" altLang="en-US" dirty="0"/>
                    </a:p>
                  </a:txBody>
                  <a:tcPr/>
                </a:tc>
                <a:tc>
                  <a:txBody>
                    <a:bodyPr/>
                    <a:lstStyle/>
                    <a:p>
                      <a:pPr algn="ctr"/>
                      <a:r>
                        <a:rPr lang="en-US" altLang="zh-CN" dirty="0"/>
                        <a:t>HF</a:t>
                      </a:r>
                      <a:endParaRPr lang="zh-CN" altLang="en-US" dirty="0"/>
                    </a:p>
                  </a:txBody>
                  <a:tcPr/>
                </a:tc>
                <a:tc>
                  <a:txBody>
                    <a:bodyPr/>
                    <a:lstStyle/>
                    <a:p>
                      <a:pPr algn="ctr"/>
                      <a:r>
                        <a:rPr lang="en-US" altLang="zh-CN" dirty="0"/>
                        <a:t>HF</a:t>
                      </a:r>
                      <a:endParaRPr lang="zh-CN" altLang="en-US" dirty="0"/>
                    </a:p>
                  </a:txBody>
                  <a:tcPr/>
                </a:tc>
                <a:tc>
                  <a:txBody>
                    <a:bodyPr/>
                    <a:lstStyle/>
                    <a:p>
                      <a:pPr algn="ctr"/>
                      <a:r>
                        <a:rPr lang="en-US" altLang="zh-CN" dirty="0"/>
                        <a:t>HF</a:t>
                      </a:r>
                      <a:endParaRPr lang="zh-CN" altLang="en-US" dirty="0"/>
                    </a:p>
                  </a:txBody>
                  <a:tcPr/>
                </a:tc>
                <a:tc>
                  <a:txBody>
                    <a:bodyPr/>
                    <a:lstStyle/>
                    <a:p>
                      <a:pPr algn="ctr"/>
                      <a:endParaRPr lang="zh-CN" altLang="en-US" dirty="0"/>
                    </a:p>
                  </a:txBody>
                  <a:tcPr/>
                </a:tc>
                <a:tc>
                  <a:txBody>
                    <a:bodyPr/>
                    <a:lstStyle/>
                    <a:p>
                      <a:pPr algn="ctr"/>
                      <a:endParaRPr lang="zh-CN" altLang="en-US" dirty="0"/>
                    </a:p>
                  </a:txBody>
                  <a:tcPr/>
                </a:tc>
                <a:extLst>
                  <a:ext uri="{0D108BD9-81ED-4DB2-BD59-A6C34878D82A}">
                    <a16:rowId xmlns:a16="http://schemas.microsoft.com/office/drawing/2014/main" val="2050345909"/>
                  </a:ext>
                </a:extLst>
              </a:tr>
            </a:tbl>
          </a:graphicData>
        </a:graphic>
      </p:graphicFrame>
      <p:sp>
        <p:nvSpPr>
          <p:cNvPr id="5" name="文本框 4">
            <a:extLst>
              <a:ext uri="{FF2B5EF4-FFF2-40B4-BE49-F238E27FC236}">
                <a16:creationId xmlns:a16="http://schemas.microsoft.com/office/drawing/2014/main" id="{C871FBE8-8B0B-8F43-B4E4-52530353C7C3}"/>
              </a:ext>
            </a:extLst>
          </p:cNvPr>
          <p:cNvSpPr txBox="1"/>
          <p:nvPr/>
        </p:nvSpPr>
        <p:spPr>
          <a:xfrm>
            <a:off x="7155437" y="1412776"/>
            <a:ext cx="2880320" cy="1477328"/>
          </a:xfrm>
          <a:prstGeom prst="rect">
            <a:avLst/>
          </a:prstGeom>
          <a:noFill/>
          <a:ln w="38100">
            <a:solidFill>
              <a:srgbClr val="0F6FC6"/>
            </a:solidFill>
          </a:ln>
        </p:spPr>
        <p:txBody>
          <a:bodyPr wrap="square" rtlCol="0">
            <a:spAutoFit/>
          </a:bodyPr>
          <a:lstStyle/>
          <a:p>
            <a:r>
              <a:rPr lang="en-US" altLang="zh-CN" dirty="0">
                <a:latin typeface="微软雅黑" panose="020B0503020204020204" pitchFamily="34" charset="-122"/>
                <a:ea typeface="微软雅黑" panose="020B0503020204020204" pitchFamily="34" charset="-122"/>
                <a:cs typeface="微软雅黑" panose="020B0503020204020204" pitchFamily="34" charset="-122"/>
              </a:rPr>
              <a:t>2020.3.16</a:t>
            </a:r>
          </a:p>
          <a:p>
            <a:r>
              <a:rPr lang="en-US" altLang="zh-CN" dirty="0">
                <a:latin typeface="微软雅黑" panose="020B0503020204020204" pitchFamily="34" charset="-122"/>
                <a:ea typeface="微软雅黑" panose="020B0503020204020204" pitchFamily="34" charset="-122"/>
                <a:cs typeface="微软雅黑" panose="020B0503020204020204" pitchFamily="34" charset="-122"/>
              </a:rPr>
              <a:t>吉西他滨1g</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d1,8</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奈达铂</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40</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mg</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d1</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cs typeface="微软雅黑" panose="020B0503020204020204" pitchFamily="34" charset="-122"/>
              </a:rPr>
              <a:t>恶心、呕吐、腹泻</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度；骨髓抑制</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IV</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度；</a:t>
            </a:r>
            <a:endParaRPr lang="en-US" altLang="zh-CN" dirty="0">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414283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病例一</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normAutofit/>
          </a:bodyPr>
          <a:lstStyle/>
          <a:p>
            <a:r>
              <a:rPr kumimoji="1" lang="zh-CN" altLang="en-US" sz="2400" dirty="0">
                <a:latin typeface="Microsoft YaHei" panose="020B0503020204020204" pitchFamily="34" charset="-122"/>
                <a:ea typeface="Microsoft YaHei" panose="020B0503020204020204" pitchFamily="34" charset="-122"/>
              </a:rPr>
              <a:t>万古霉素治疗药物监测</a:t>
            </a:r>
            <a:endParaRPr kumimoji="1" lang="en-US" altLang="zh-CN" sz="24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监测时机</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血滤 </a:t>
            </a:r>
            <a:r>
              <a:rPr kumimoji="1" lang="en-US" altLang="zh-CN" sz="2000" dirty="0">
                <a:latin typeface="Microsoft YaHei" panose="020B0503020204020204" pitchFamily="34" charset="-122"/>
                <a:ea typeface="Microsoft YaHei" panose="020B0503020204020204" pitchFamily="34" charset="-122"/>
              </a:rPr>
              <a:t>vs</a:t>
            </a:r>
            <a:r>
              <a:rPr kumimoji="1" lang="zh-CN" altLang="en-US" sz="2000" dirty="0">
                <a:latin typeface="Microsoft YaHei" panose="020B0503020204020204" pitchFamily="34" charset="-122"/>
                <a:ea typeface="Microsoft YaHei" panose="020B0503020204020204" pitchFamily="34" charset="-122"/>
              </a:rPr>
              <a:t> 血透</a:t>
            </a:r>
            <a:endParaRPr kumimoji="1" lang="en-US" altLang="zh-CN" sz="2000" dirty="0">
              <a:latin typeface="Microsoft YaHei" panose="020B0503020204020204" pitchFamily="34" charset="-122"/>
              <a:ea typeface="Microsoft YaHei" panose="020B0503020204020204" pitchFamily="34" charset="-122"/>
            </a:endParaRPr>
          </a:p>
          <a:p>
            <a:pPr lvl="1"/>
            <a:r>
              <a:rPr kumimoji="1" lang="en-US" altLang="zh-CN" sz="2000" dirty="0">
                <a:latin typeface="Microsoft YaHei" panose="020B0503020204020204" pitchFamily="34" charset="-122"/>
                <a:ea typeface="Microsoft YaHei" panose="020B0503020204020204" pitchFamily="34" charset="-122"/>
              </a:rPr>
              <a:t>High-flux</a:t>
            </a:r>
          </a:p>
          <a:p>
            <a:pPr marL="0" indent="0">
              <a:buNone/>
            </a:pPr>
            <a:endParaRPr kumimoji="1" lang="zh-CN" altLang="en-US" sz="2400" dirty="0">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1DEAF8B8-099A-0044-AF38-B06EBEE315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1862" y="2852937"/>
            <a:ext cx="8608276" cy="2917895"/>
          </a:xfrm>
          <a:prstGeom prst="rect">
            <a:avLst/>
          </a:prstGeom>
        </p:spPr>
      </p:pic>
      <p:sp>
        <p:nvSpPr>
          <p:cNvPr id="5" name="文本框 4">
            <a:extLst>
              <a:ext uri="{FF2B5EF4-FFF2-40B4-BE49-F238E27FC236}">
                <a16:creationId xmlns:a16="http://schemas.microsoft.com/office/drawing/2014/main" id="{3E9B6234-E0E6-D84E-8B24-3445FA1C26BE}"/>
              </a:ext>
            </a:extLst>
          </p:cNvPr>
          <p:cNvSpPr txBox="1"/>
          <p:nvPr/>
        </p:nvSpPr>
        <p:spPr>
          <a:xfrm>
            <a:off x="8901754" y="3557336"/>
            <a:ext cx="1317990" cy="338554"/>
          </a:xfrm>
          <a:prstGeom prst="rect">
            <a:avLst/>
          </a:prstGeom>
          <a:noFill/>
        </p:spPr>
        <p:txBody>
          <a:bodyPr wrap="none" rtlCol="0">
            <a:spAutoFit/>
          </a:bodyPr>
          <a:lstStyle/>
          <a:p>
            <a:r>
              <a:rPr kumimoji="1" lang="zh-CN" altLang="en-US" sz="1600" dirty="0"/>
              <a:t>第</a:t>
            </a:r>
            <a:r>
              <a:rPr kumimoji="1" lang="en-US" altLang="zh-CN" sz="1600" dirty="0"/>
              <a:t>3</a:t>
            </a:r>
            <a:r>
              <a:rPr kumimoji="1" lang="zh-CN" altLang="en-US" sz="1600" dirty="0"/>
              <a:t>次透析前</a:t>
            </a:r>
          </a:p>
        </p:txBody>
      </p:sp>
      <p:sp>
        <p:nvSpPr>
          <p:cNvPr id="8" name="文本框 7">
            <a:extLst>
              <a:ext uri="{FF2B5EF4-FFF2-40B4-BE49-F238E27FC236}">
                <a16:creationId xmlns:a16="http://schemas.microsoft.com/office/drawing/2014/main" id="{C6FFBBD4-7A58-C04E-8859-048C77262272}"/>
              </a:ext>
            </a:extLst>
          </p:cNvPr>
          <p:cNvSpPr txBox="1"/>
          <p:nvPr/>
        </p:nvSpPr>
        <p:spPr>
          <a:xfrm>
            <a:off x="8901754" y="3289556"/>
            <a:ext cx="1210588" cy="338554"/>
          </a:xfrm>
          <a:prstGeom prst="rect">
            <a:avLst/>
          </a:prstGeom>
          <a:noFill/>
        </p:spPr>
        <p:txBody>
          <a:bodyPr wrap="none" rtlCol="0">
            <a:spAutoFit/>
          </a:bodyPr>
          <a:lstStyle/>
          <a:p>
            <a:r>
              <a:rPr kumimoji="1" lang="zh-CN" altLang="en-US" sz="1600" dirty="0"/>
              <a:t>透析结束前</a:t>
            </a:r>
          </a:p>
        </p:txBody>
      </p:sp>
    </p:spTree>
    <p:extLst>
      <p:ext uri="{BB962C8B-B14F-4D97-AF65-F5344CB8AC3E}">
        <p14:creationId xmlns:p14="http://schemas.microsoft.com/office/powerpoint/2010/main" val="244618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4C4666-A25E-D340-8626-DF44F621BFD0}"/>
              </a:ext>
            </a:extLst>
          </p:cNvPr>
          <p:cNvSpPr>
            <a:spLocks noGrp="1"/>
          </p:cNvSpPr>
          <p:nvPr>
            <p:ph type="title"/>
          </p:nvPr>
        </p:nvSpPr>
        <p:spPr>
          <a:xfrm>
            <a:off x="2207568" y="188641"/>
            <a:ext cx="6984776" cy="597861"/>
          </a:xfrm>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用药优化原则</a:t>
            </a:r>
          </a:p>
        </p:txBody>
      </p:sp>
      <p:sp>
        <p:nvSpPr>
          <p:cNvPr id="3" name="内容占位符 2">
            <a:extLst>
              <a:ext uri="{FF2B5EF4-FFF2-40B4-BE49-F238E27FC236}">
                <a16:creationId xmlns:a16="http://schemas.microsoft.com/office/drawing/2014/main" id="{18C809D7-8776-7644-9E66-A236E7350F5E}"/>
              </a:ext>
            </a:extLst>
          </p:cNvPr>
          <p:cNvSpPr>
            <a:spLocks noGrp="1"/>
          </p:cNvSpPr>
          <p:nvPr>
            <p:ph idx="1"/>
          </p:nvPr>
        </p:nvSpPr>
        <p:spPr/>
        <p:txBody>
          <a:bodyPr/>
          <a:lstStyle/>
          <a:p>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原则一：从说明书寻找药物特点信息</a:t>
            </a:r>
            <a:endParaRPr kumimoji="1" lang="en-US" altLang="zh-CN" b="1" dirty="0">
              <a:latin typeface="Microsoft YaHei" panose="020B0503020204020204" pitchFamily="34" charset="-122"/>
              <a:ea typeface="Microsoft YaHei" panose="020B0503020204020204" pitchFamily="34" charset="-122"/>
            </a:endParaRPr>
          </a:p>
          <a:p>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原则二：证据大于经验</a:t>
            </a:r>
            <a:r>
              <a:rPr kumimoji="1" lang="en-US" altLang="zh-CN" b="1" dirty="0">
                <a:latin typeface="Microsoft YaHei" panose="020B0503020204020204" pitchFamily="34" charset="-122"/>
                <a:ea typeface="Microsoft YaHei" panose="020B0503020204020204" pitchFamily="34" charset="-122"/>
              </a:rPr>
              <a:t>——</a:t>
            </a:r>
            <a:r>
              <a:rPr kumimoji="1" lang="zh-CN" altLang="en-US" b="1" dirty="0">
                <a:latin typeface="Microsoft YaHei" panose="020B0503020204020204" pitchFamily="34" charset="-122"/>
                <a:ea typeface="Microsoft YaHei" panose="020B0503020204020204" pitchFamily="34" charset="-122"/>
              </a:rPr>
              <a:t>循证</a:t>
            </a:r>
            <a:endParaRPr kumimoji="1" lang="en-US" altLang="zh-CN" b="1" dirty="0">
              <a:latin typeface="Microsoft YaHei" panose="020B0503020204020204" pitchFamily="34" charset="-122"/>
              <a:ea typeface="Microsoft YaHei" panose="020B0503020204020204" pitchFamily="34" charset="-122"/>
            </a:endParaRPr>
          </a:p>
          <a:p>
            <a:pPr lvl="1"/>
            <a:r>
              <a:rPr kumimoji="1" lang="en-US" altLang="zh-CN" dirty="0">
                <a:latin typeface="Microsoft YaHei" panose="020B0503020204020204" pitchFamily="34" charset="-122"/>
                <a:ea typeface="Microsoft YaHei" panose="020B0503020204020204" pitchFamily="34" charset="-122"/>
              </a:rPr>
              <a:t>CRRT</a:t>
            </a:r>
            <a:r>
              <a:rPr kumimoji="1" lang="zh-CN" altLang="en-US" dirty="0">
                <a:latin typeface="Microsoft YaHei" panose="020B0503020204020204" pitchFamily="34" charset="-122"/>
                <a:ea typeface="Microsoft YaHei" panose="020B0503020204020204" pitchFamily="34" charset="-122"/>
              </a:rPr>
              <a:t>剂量不能拿来就用</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需结合</a:t>
            </a:r>
            <a:r>
              <a:rPr kumimoji="1" lang="en-US" altLang="zh-CN" dirty="0">
                <a:latin typeface="Microsoft YaHei" panose="020B0503020204020204" pitchFamily="34" charset="-122"/>
                <a:ea typeface="Microsoft YaHei" panose="020B0503020204020204" pitchFamily="34" charset="-122"/>
              </a:rPr>
              <a:t>RRT</a:t>
            </a:r>
            <a:r>
              <a:rPr kumimoji="1" lang="zh-CN" altLang="en-US" dirty="0">
                <a:latin typeface="Microsoft YaHei" panose="020B0503020204020204" pitchFamily="34" charset="-122"/>
                <a:ea typeface="Microsoft YaHei" panose="020B0503020204020204" pitchFamily="34" charset="-122"/>
              </a:rPr>
              <a:t>情况及残余肾功能</a:t>
            </a:r>
            <a:endParaRPr kumimoji="1" lang="en-US" altLang="zh-CN" dirty="0">
              <a:latin typeface="Microsoft YaHei" panose="020B0503020204020204" pitchFamily="34" charset="-122"/>
              <a:ea typeface="Microsoft YaHei" panose="020B0503020204020204" pitchFamily="34" charset="-122"/>
            </a:endParaRPr>
          </a:p>
          <a:p>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原则三：用浓度说话</a:t>
            </a:r>
            <a:r>
              <a:rPr kumimoji="1" lang="en-US" altLang="zh-CN" b="1" dirty="0">
                <a:latin typeface="Microsoft YaHei" panose="020B0503020204020204" pitchFamily="34" charset="-122"/>
                <a:ea typeface="Microsoft YaHei" panose="020B0503020204020204" pitchFamily="34" charset="-122"/>
              </a:rPr>
              <a:t>——</a:t>
            </a:r>
            <a:r>
              <a:rPr kumimoji="1" lang="zh-CN" altLang="en-US" b="1" dirty="0">
                <a:latin typeface="Microsoft YaHei" panose="020B0503020204020204" pitchFamily="34" charset="-122"/>
                <a:ea typeface="Microsoft YaHei" panose="020B0503020204020204" pitchFamily="34" charset="-122"/>
              </a:rPr>
              <a:t>治疗药物监测</a:t>
            </a:r>
            <a:endParaRPr kumimoji="1" lang="en-US" altLang="zh-CN" b="1"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积极进行治疗药物监测，随时协调采血时间和方案</a:t>
            </a:r>
            <a:endParaRPr kumimoji="1" lang="en-US" altLang="zh-CN"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308172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0E7875-1916-CB49-AF65-9D078C989616}"/>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临床沟通原则</a:t>
            </a:r>
            <a:endParaRPr kumimoji="1" lang="zh-CN" altLang="en-US" sz="2800" dirty="0"/>
          </a:p>
        </p:txBody>
      </p:sp>
      <p:sp>
        <p:nvSpPr>
          <p:cNvPr id="3" name="内容占位符 2">
            <a:extLst>
              <a:ext uri="{FF2B5EF4-FFF2-40B4-BE49-F238E27FC236}">
                <a16:creationId xmlns:a16="http://schemas.microsoft.com/office/drawing/2014/main" id="{7E729513-A17B-C247-BCB7-462889FAB700}"/>
              </a:ext>
            </a:extLst>
          </p:cNvPr>
          <p:cNvSpPr>
            <a:spLocks noGrp="1"/>
          </p:cNvSpPr>
          <p:nvPr>
            <p:ph idx="1"/>
          </p:nvPr>
        </p:nvSpPr>
        <p:spPr/>
        <p:txBody>
          <a:bodyPr>
            <a:normAutofit/>
          </a:bodyPr>
          <a:lstStyle/>
          <a:p>
            <a:r>
              <a:rPr kumimoji="1" lang="zh-CN" altLang="en-US" b="1" dirty="0">
                <a:latin typeface="Microsoft YaHei" panose="020B0503020204020204" pitchFamily="34" charset="-122"/>
                <a:ea typeface="Microsoft YaHei" panose="020B0503020204020204" pitchFamily="34" charset="-122"/>
              </a:rPr>
              <a:t>原则一：</a:t>
            </a:r>
            <a:r>
              <a:rPr kumimoji="1" lang="en-US" altLang="zh-CN" b="1" dirty="0">
                <a:latin typeface="Microsoft YaHei" panose="020B0503020204020204" pitchFamily="34" charset="-122"/>
                <a:ea typeface="Microsoft YaHei" panose="020B0503020204020204" pitchFamily="34" charset="-122"/>
              </a:rPr>
              <a:t>less</a:t>
            </a:r>
            <a:r>
              <a:rPr kumimoji="1" lang="zh-CN" altLang="en-US" b="1" dirty="0">
                <a:latin typeface="Microsoft YaHei" panose="020B0503020204020204" pitchFamily="34" charset="-122"/>
                <a:ea typeface="Microsoft YaHei" panose="020B0503020204020204" pitchFamily="34" charset="-122"/>
              </a:rPr>
              <a:t> </a:t>
            </a:r>
            <a:r>
              <a:rPr kumimoji="1" lang="en-US" altLang="zh-CN" b="1" dirty="0">
                <a:latin typeface="Microsoft YaHei" panose="020B0503020204020204" pitchFamily="34" charset="-122"/>
                <a:ea typeface="Microsoft YaHei" panose="020B0503020204020204" pitchFamily="34" charset="-122"/>
              </a:rPr>
              <a:t>is</a:t>
            </a:r>
            <a:r>
              <a:rPr kumimoji="1" lang="zh-CN" altLang="en-US" b="1" dirty="0">
                <a:latin typeface="Microsoft YaHei" panose="020B0503020204020204" pitchFamily="34" charset="-122"/>
                <a:ea typeface="Microsoft YaHei" panose="020B0503020204020204" pitchFamily="34" charset="-122"/>
              </a:rPr>
              <a:t> </a:t>
            </a:r>
            <a:r>
              <a:rPr kumimoji="1" lang="en-US" altLang="zh-CN" b="1" dirty="0">
                <a:latin typeface="Microsoft YaHei" panose="020B0503020204020204" pitchFamily="34" charset="-122"/>
                <a:ea typeface="Microsoft YaHei" panose="020B0503020204020204" pitchFamily="34" charset="-122"/>
              </a:rPr>
              <a:t>enough</a:t>
            </a:r>
          </a:p>
          <a:p>
            <a:pPr lvl="1"/>
            <a:r>
              <a:rPr kumimoji="1" lang="zh-CN" altLang="en-US" dirty="0">
                <a:latin typeface="Microsoft YaHei" panose="020B0503020204020204" pitchFamily="34" charset="-122"/>
                <a:ea typeface="Microsoft YaHei" panose="020B0503020204020204" pitchFamily="34" charset="-122"/>
              </a:rPr>
              <a:t>减量不是降低治疗强度</a:t>
            </a:r>
            <a:endParaRPr kumimoji="1" lang="en-US" altLang="zh-CN" dirty="0">
              <a:latin typeface="Microsoft YaHei" panose="020B0503020204020204" pitchFamily="34" charset="-122"/>
              <a:ea typeface="Microsoft YaHei" panose="020B0503020204020204" pitchFamily="34" charset="-122"/>
            </a:endParaRPr>
          </a:p>
          <a:p>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原则二：滤后给，不滤不给</a:t>
            </a:r>
            <a:endParaRPr kumimoji="1" lang="en-US" altLang="zh-CN" b="1"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需要血滤后使用的药物，不滤不给</a:t>
            </a:r>
            <a:endParaRPr kumimoji="1" lang="en-US" altLang="zh-CN" dirty="0">
              <a:latin typeface="Microsoft YaHei" panose="020B0503020204020204" pitchFamily="34" charset="-122"/>
              <a:ea typeface="Microsoft YaHei" panose="020B0503020204020204" pitchFamily="34" charset="-122"/>
            </a:endParaRPr>
          </a:p>
          <a:p>
            <a:pPr lvl="1"/>
            <a:r>
              <a:rPr kumimoji="1" lang="zh-CN" altLang="en-US" dirty="0">
                <a:latin typeface="Microsoft YaHei" panose="020B0503020204020204" pitchFamily="34" charset="-122"/>
                <a:ea typeface="Microsoft YaHei" panose="020B0503020204020204" pitchFamily="34" charset="-122"/>
              </a:rPr>
              <a:t>透析同样适用</a:t>
            </a:r>
            <a:endParaRPr kumimoji="1" lang="en-US" altLang="zh-CN" dirty="0">
              <a:latin typeface="Microsoft YaHei" panose="020B0503020204020204" pitchFamily="34" charset="-122"/>
              <a:ea typeface="Microsoft YaHei" panose="020B0503020204020204" pitchFamily="34" charset="-122"/>
            </a:endParaRPr>
          </a:p>
          <a:p>
            <a:pPr marL="0" indent="0">
              <a:buNone/>
            </a:pP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原则三：及时跟踪并调整药物治疗方案</a:t>
            </a:r>
          </a:p>
        </p:txBody>
      </p:sp>
    </p:spTree>
    <p:extLst>
      <p:ext uri="{BB962C8B-B14F-4D97-AF65-F5344CB8AC3E}">
        <p14:creationId xmlns:p14="http://schemas.microsoft.com/office/powerpoint/2010/main" val="4049683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病例二</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p:txBody>
          <a:bodyPr>
            <a:normAutofit lnSpcReduction="10000"/>
          </a:bodyPr>
          <a:lstStyle/>
          <a:p>
            <a:pPr lvl="1"/>
            <a:r>
              <a:rPr lang="zh-CN" altLang="en-US" dirty="0">
                <a:latin typeface="微软雅黑" panose="020B0503020204020204" pitchFamily="34" charset="-122"/>
                <a:ea typeface="微软雅黑" panose="020B0503020204020204" pitchFamily="34" charset="-122"/>
              </a:rPr>
              <a:t>高**，男性，</a:t>
            </a:r>
            <a:r>
              <a:rPr lang="en-US" altLang="zh-CN" dirty="0">
                <a:latin typeface="微软雅黑" panose="020B0503020204020204" pitchFamily="34" charset="-122"/>
                <a:ea typeface="微软雅黑" panose="020B0503020204020204" pitchFamily="34" charset="-122"/>
              </a:rPr>
              <a:t>38</a:t>
            </a:r>
            <a:r>
              <a:rPr lang="zh-CN" altLang="en-US" dirty="0">
                <a:latin typeface="微软雅黑" panose="020B0503020204020204" pitchFamily="34" charset="-122"/>
                <a:ea typeface="微软雅黑" panose="020B0503020204020204" pitchFamily="34" charset="-122"/>
              </a:rPr>
              <a:t>岁，体重</a:t>
            </a:r>
            <a:r>
              <a:rPr lang="en-US" altLang="zh-CN" dirty="0">
                <a:latin typeface="微软雅黑" panose="020B0503020204020204" pitchFamily="34" charset="-122"/>
                <a:ea typeface="微软雅黑" panose="020B0503020204020204" pitchFamily="34" charset="-122"/>
              </a:rPr>
              <a:t>~70kg</a:t>
            </a:r>
          </a:p>
          <a:p>
            <a:pPr lvl="1"/>
            <a:r>
              <a:rPr lang="zh-CN" altLang="en-US" dirty="0">
                <a:latin typeface="微软雅黑" panose="020B0503020204020204" pitchFamily="34" charset="-122"/>
                <a:ea typeface="微软雅黑" panose="020B0503020204020204" pitchFamily="34" charset="-122"/>
              </a:rPr>
              <a:t>主诉：腹痛，腹泻，尿量减少</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天，呼吸困难</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天</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主要诊断：呼吸困难原因待查，弥漫性腹膜炎可能，肾病综合征，急性肾衰竭</a:t>
            </a:r>
            <a:endParaRPr lang="en-US" altLang="zh-CN" dirty="0">
              <a:latin typeface="微软雅黑" panose="020B0503020204020204" pitchFamily="34" charset="-122"/>
              <a:ea typeface="微软雅黑" panose="020B0503020204020204" pitchFamily="34" charset="-122"/>
            </a:endParaRPr>
          </a:p>
          <a:p>
            <a:pPr lvl="1"/>
            <a:r>
              <a:rPr lang="en-US" altLang="zh-CN" dirty="0" err="1">
                <a:latin typeface="微软雅黑" panose="020B0503020204020204" pitchFamily="34" charset="-122"/>
                <a:ea typeface="微软雅黑" panose="020B0503020204020204" pitchFamily="34" charset="-122"/>
              </a:rPr>
              <a:t>SCr</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412</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μmol</a:t>
            </a:r>
            <a:r>
              <a:rPr lang="en-US" altLang="zh-CN" dirty="0">
                <a:latin typeface="微软雅黑" panose="020B0503020204020204" pitchFamily="34" charset="-122"/>
                <a:ea typeface="微软雅黑" panose="020B0503020204020204" pitchFamily="34" charset="-122"/>
              </a:rPr>
              <a:t>/L</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en-US" altLang="zh-CN" dirty="0">
                <a:latin typeface="微软雅黑" panose="020B0503020204020204" pitchFamily="34" charset="-122"/>
                <a:ea typeface="微软雅黑" panose="020B0503020204020204" pitchFamily="34" charset="-122"/>
              </a:rPr>
              <a:t>5.4</a:t>
            </a:r>
            <a:r>
              <a:rPr lang="zh-CN" altLang="en-US" dirty="0">
                <a:latin typeface="微软雅黑" panose="020B0503020204020204" pitchFamily="34" charset="-122"/>
                <a:ea typeface="微软雅黑" panose="020B0503020204020204" pitchFamily="34" charset="-122"/>
              </a:rPr>
              <a:t>起先后行</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次血液滤过</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美罗培南 </a:t>
            </a:r>
            <a:r>
              <a:rPr lang="en-US" altLang="zh-CN" dirty="0">
                <a:solidFill>
                  <a:srgbClr val="FF0000"/>
                </a:solidFill>
                <a:latin typeface="微软雅黑" panose="020B0503020204020204" pitchFamily="34" charset="-122"/>
                <a:ea typeface="微软雅黑" panose="020B0503020204020204" pitchFamily="34" charset="-122"/>
              </a:rPr>
              <a:t>1g</a:t>
            </a:r>
            <a:r>
              <a:rPr lang="zh-CN" altLang="en-US" dirty="0">
                <a:solidFill>
                  <a:srgbClr val="FF0000"/>
                </a:solidFill>
                <a:latin typeface="微软雅黑" panose="020B0503020204020204" pitchFamily="34" charset="-122"/>
                <a:ea typeface="微软雅黑" panose="020B0503020204020204" pitchFamily="34" charset="-122"/>
              </a:rPr>
              <a:t> </a:t>
            </a:r>
            <a:r>
              <a:rPr lang="en-US" altLang="zh-CN" dirty="0">
                <a:solidFill>
                  <a:srgbClr val="FF0000"/>
                </a:solidFill>
                <a:latin typeface="微软雅黑" panose="020B0503020204020204" pitchFamily="34" charset="-122"/>
                <a:ea typeface="微软雅黑" panose="020B0503020204020204" pitchFamily="34" charset="-122"/>
              </a:rPr>
              <a:t>q12h</a:t>
            </a:r>
          </a:p>
          <a:p>
            <a:pPr lvl="1"/>
            <a:endParaRPr lang="en-US" altLang="zh-CN" dirty="0">
              <a:solidFill>
                <a:srgbClr val="FF0000"/>
              </a:solidFill>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计算肌酐清除率 </a:t>
            </a:r>
            <a:r>
              <a:rPr lang="en-US" altLang="zh-CN" dirty="0">
                <a:latin typeface="微软雅黑" panose="020B0503020204020204" pitchFamily="34" charset="-122"/>
                <a:ea typeface="微软雅黑" panose="020B0503020204020204" pitchFamily="34" charset="-122"/>
              </a:rPr>
              <a:t>21L/</a:t>
            </a:r>
            <a:r>
              <a:rPr lang="en-US" altLang="zh-CN" dirty="0" err="1">
                <a:latin typeface="微软雅黑" panose="020B0503020204020204" pitchFamily="34" charset="-122"/>
                <a:ea typeface="微软雅黑" panose="020B0503020204020204" pitchFamily="34" charset="-122"/>
              </a:rPr>
              <a:t>hr</a:t>
            </a:r>
            <a:r>
              <a:rPr lang="zh-CN" altLang="en-US" dirty="0">
                <a:latin typeface="微软雅黑" panose="020B0503020204020204" pitchFamily="34" charset="-122"/>
                <a:ea typeface="微软雅黑" panose="020B0503020204020204" pitchFamily="34" charset="-122"/>
              </a:rPr>
              <a:t>，说明书及</a:t>
            </a:r>
            <a:r>
              <a:rPr lang="en-US" altLang="zh-CN" dirty="0" err="1">
                <a:latin typeface="微软雅黑" panose="020B0503020204020204" pitchFamily="34" charset="-122"/>
                <a:ea typeface="微软雅黑" panose="020B0503020204020204" pitchFamily="34" charset="-122"/>
              </a:rPr>
              <a:t>uptodate</a:t>
            </a:r>
            <a:r>
              <a:rPr lang="zh-CN" altLang="en-US" dirty="0">
                <a:latin typeface="微软雅黑" panose="020B0503020204020204" pitchFamily="34" charset="-122"/>
                <a:ea typeface="微软雅黑" panose="020B0503020204020204" pitchFamily="34" charset="-122"/>
              </a:rPr>
              <a:t>推荐剂量为</a:t>
            </a:r>
            <a:r>
              <a:rPr lang="en-US" altLang="zh-CN" dirty="0">
                <a:latin typeface="微软雅黑" panose="020B0503020204020204" pitchFamily="34" charset="-122"/>
                <a:ea typeface="微软雅黑" panose="020B0503020204020204" pitchFamily="34" charset="-122"/>
              </a:rPr>
              <a:t>0.5g</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q12h</a:t>
            </a:r>
            <a:r>
              <a:rPr lang="zh-CN" altLang="en-US" dirty="0">
                <a:latin typeface="微软雅黑" panose="020B0503020204020204" pitchFamily="34" charset="-122"/>
                <a:ea typeface="微软雅黑" panose="020B0503020204020204" pitchFamily="34" charset="-122"/>
              </a:rPr>
              <a:t>，血滤剂量</a:t>
            </a:r>
            <a:r>
              <a:rPr lang="en-US" altLang="zh-CN" dirty="0">
                <a:latin typeface="微软雅黑" panose="020B0503020204020204" pitchFamily="34" charset="-122"/>
                <a:ea typeface="微软雅黑" panose="020B0503020204020204" pitchFamily="34" charset="-122"/>
              </a:rPr>
              <a:t>1g</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q12h</a:t>
            </a:r>
          </a:p>
          <a:p>
            <a:pPr lvl="1"/>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14692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病例二</a:t>
            </a:r>
          </a:p>
        </p:txBody>
      </p:sp>
      <p:sp>
        <p:nvSpPr>
          <p:cNvPr id="3" name="内容占位符 2">
            <a:extLst>
              <a:ext uri="{FF2B5EF4-FFF2-40B4-BE49-F238E27FC236}">
                <a16:creationId xmlns:a16="http://schemas.microsoft.com/office/drawing/2014/main" id="{05AD6C61-CE87-BB42-8C0D-BD3FB4249338}"/>
              </a:ext>
            </a:extLst>
          </p:cNvPr>
          <p:cNvSpPr>
            <a:spLocks noGrp="1"/>
          </p:cNvSpPr>
          <p:nvPr>
            <p:ph idx="1"/>
          </p:nvPr>
        </p:nvSpPr>
        <p:spPr>
          <a:xfrm>
            <a:off x="2152650" y="1247876"/>
            <a:ext cx="7886700" cy="1245021"/>
          </a:xfrm>
        </p:spPr>
        <p:txBody>
          <a:bodyPr>
            <a:normAutofit/>
          </a:bodyPr>
          <a:lstStyle/>
          <a:p>
            <a:pPr marL="457200" lvl="1" indent="0">
              <a:buNone/>
            </a:pPr>
            <a:r>
              <a:rPr lang="zh-CN" altLang="en-US" dirty="0">
                <a:latin typeface="微软雅黑" panose="020B0503020204020204" pitchFamily="34" charset="-122"/>
                <a:ea typeface="微软雅黑" panose="020B0503020204020204" pitchFamily="34" charset="-122"/>
              </a:rPr>
              <a:t>高**，男性，</a:t>
            </a:r>
            <a:r>
              <a:rPr lang="en-US" altLang="zh-CN" dirty="0">
                <a:latin typeface="微软雅黑" panose="020B0503020204020204" pitchFamily="34" charset="-122"/>
                <a:ea typeface="微软雅黑" panose="020B0503020204020204" pitchFamily="34" charset="-122"/>
              </a:rPr>
              <a:t>38</a:t>
            </a:r>
            <a:r>
              <a:rPr lang="zh-CN" altLang="en-US" dirty="0">
                <a:latin typeface="微软雅黑" panose="020B0503020204020204" pitchFamily="34" charset="-122"/>
                <a:ea typeface="微软雅黑" panose="020B0503020204020204" pitchFamily="34" charset="-122"/>
              </a:rPr>
              <a:t>岁，体重</a:t>
            </a:r>
            <a:r>
              <a:rPr lang="en-US" altLang="zh-CN" dirty="0">
                <a:latin typeface="微软雅黑" panose="020B0503020204020204" pitchFamily="34" charset="-122"/>
                <a:ea typeface="微软雅黑" panose="020B0503020204020204" pitchFamily="34" charset="-122"/>
              </a:rPr>
              <a:t>~70kg</a:t>
            </a:r>
          </a:p>
          <a:p>
            <a:pPr marL="457200" lvl="1" indent="0">
              <a:buNone/>
            </a:pPr>
            <a:r>
              <a:rPr lang="zh-CN" altLang="en-US" dirty="0">
                <a:latin typeface="微软雅黑" panose="020B0503020204020204" pitchFamily="34" charset="-122"/>
                <a:ea typeface="微软雅黑" panose="020B0503020204020204" pitchFamily="34" charset="-122"/>
              </a:rPr>
              <a:t>主诉：腹痛，腹泻，尿量减少</a:t>
            </a: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天，呼吸困难</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天</a:t>
            </a:r>
            <a:endParaRPr lang="en-US" altLang="zh-CN" dirty="0">
              <a:latin typeface="微软雅黑" panose="020B0503020204020204" pitchFamily="34" charset="-122"/>
              <a:ea typeface="微软雅黑" panose="020B0503020204020204" pitchFamily="34" charset="-122"/>
            </a:endParaRPr>
          </a:p>
          <a:p>
            <a:pPr marL="457200" lvl="1" indent="0">
              <a:buNone/>
            </a:pPr>
            <a:r>
              <a:rPr lang="en-US" altLang="zh-CN" dirty="0">
                <a:latin typeface="微软雅黑" panose="020B0503020204020204" pitchFamily="34" charset="-122"/>
                <a:ea typeface="微软雅黑" panose="020B0503020204020204" pitchFamily="34" charset="-122"/>
              </a:rPr>
              <a:t>5.4</a:t>
            </a:r>
            <a:r>
              <a:rPr lang="zh-CN" altLang="en-US" dirty="0">
                <a:latin typeface="微软雅黑" panose="020B0503020204020204" pitchFamily="34" charset="-122"/>
                <a:ea typeface="微软雅黑" panose="020B0503020204020204" pitchFamily="34" charset="-122"/>
              </a:rPr>
              <a:t>起先后行</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次血液滤过</a:t>
            </a:r>
            <a:endParaRPr lang="en-US" altLang="zh-CN"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p:txBody>
      </p:sp>
      <p:graphicFrame>
        <p:nvGraphicFramePr>
          <p:cNvPr id="4" name="表格 3">
            <a:extLst>
              <a:ext uri="{FF2B5EF4-FFF2-40B4-BE49-F238E27FC236}">
                <a16:creationId xmlns:a16="http://schemas.microsoft.com/office/drawing/2014/main" id="{18B48D2F-371E-8848-AA0C-F18027612FBD}"/>
              </a:ext>
            </a:extLst>
          </p:cNvPr>
          <p:cNvGraphicFramePr>
            <a:graphicFrameLocks noGrp="1"/>
          </p:cNvGraphicFramePr>
          <p:nvPr>
            <p:extLst>
              <p:ext uri="{D42A27DB-BD31-4B8C-83A1-F6EECF244321}">
                <p14:modId xmlns:p14="http://schemas.microsoft.com/office/powerpoint/2010/main" val="3085290887"/>
              </p:ext>
            </p:extLst>
          </p:nvPr>
        </p:nvGraphicFramePr>
        <p:xfrm>
          <a:off x="1991545" y="2850232"/>
          <a:ext cx="7886429" cy="2667000"/>
        </p:xfrm>
        <a:graphic>
          <a:graphicData uri="http://schemas.openxmlformats.org/drawingml/2006/table">
            <a:tbl>
              <a:tblPr firstRow="1" bandRow="1">
                <a:tableStyleId>{5C22544A-7EE6-4342-B048-85BDC9FD1C3A}</a:tableStyleId>
              </a:tblPr>
              <a:tblGrid>
                <a:gridCol w="1108910">
                  <a:extLst>
                    <a:ext uri="{9D8B030D-6E8A-4147-A177-3AD203B41FA5}">
                      <a16:colId xmlns:a16="http://schemas.microsoft.com/office/drawing/2014/main" val="1680198319"/>
                    </a:ext>
                  </a:extLst>
                </a:gridCol>
                <a:gridCol w="699847">
                  <a:extLst>
                    <a:ext uri="{9D8B030D-6E8A-4147-A177-3AD203B41FA5}">
                      <a16:colId xmlns:a16="http://schemas.microsoft.com/office/drawing/2014/main" val="186956790"/>
                    </a:ext>
                  </a:extLst>
                </a:gridCol>
                <a:gridCol w="699847">
                  <a:extLst>
                    <a:ext uri="{9D8B030D-6E8A-4147-A177-3AD203B41FA5}">
                      <a16:colId xmlns:a16="http://schemas.microsoft.com/office/drawing/2014/main" val="2780510251"/>
                    </a:ext>
                  </a:extLst>
                </a:gridCol>
                <a:gridCol w="699847">
                  <a:extLst>
                    <a:ext uri="{9D8B030D-6E8A-4147-A177-3AD203B41FA5}">
                      <a16:colId xmlns:a16="http://schemas.microsoft.com/office/drawing/2014/main" val="1300478423"/>
                    </a:ext>
                  </a:extLst>
                </a:gridCol>
                <a:gridCol w="1184037">
                  <a:extLst>
                    <a:ext uri="{9D8B030D-6E8A-4147-A177-3AD203B41FA5}">
                      <a16:colId xmlns:a16="http://schemas.microsoft.com/office/drawing/2014/main" val="845960426"/>
                    </a:ext>
                  </a:extLst>
                </a:gridCol>
                <a:gridCol w="648072">
                  <a:extLst>
                    <a:ext uri="{9D8B030D-6E8A-4147-A177-3AD203B41FA5}">
                      <a16:colId xmlns:a16="http://schemas.microsoft.com/office/drawing/2014/main" val="3792145765"/>
                    </a:ext>
                  </a:extLst>
                </a:gridCol>
                <a:gridCol w="1224136">
                  <a:extLst>
                    <a:ext uri="{9D8B030D-6E8A-4147-A177-3AD203B41FA5}">
                      <a16:colId xmlns:a16="http://schemas.microsoft.com/office/drawing/2014/main" val="3860171953"/>
                    </a:ext>
                  </a:extLst>
                </a:gridCol>
                <a:gridCol w="748880">
                  <a:extLst>
                    <a:ext uri="{9D8B030D-6E8A-4147-A177-3AD203B41FA5}">
                      <a16:colId xmlns:a16="http://schemas.microsoft.com/office/drawing/2014/main" val="551025246"/>
                    </a:ext>
                  </a:extLst>
                </a:gridCol>
                <a:gridCol w="872853">
                  <a:extLst>
                    <a:ext uri="{9D8B030D-6E8A-4147-A177-3AD203B41FA5}">
                      <a16:colId xmlns:a16="http://schemas.microsoft.com/office/drawing/2014/main" val="3158820677"/>
                    </a:ext>
                  </a:extLst>
                </a:gridCol>
              </a:tblGrid>
              <a:tr h="370840">
                <a:tc>
                  <a:txBody>
                    <a:bodyPr/>
                    <a:lstStyle/>
                    <a:p>
                      <a:pPr algn="ctr"/>
                      <a:endParaRPr lang="zh-CN" altLang="en-US" sz="1400" dirty="0"/>
                    </a:p>
                  </a:txBody>
                  <a:tcPr anchor="ctr"/>
                </a:tc>
                <a:tc>
                  <a:txBody>
                    <a:bodyPr/>
                    <a:lstStyle/>
                    <a:p>
                      <a:pPr algn="ctr"/>
                      <a:r>
                        <a:rPr lang="en-US" altLang="zh-CN" sz="1400" dirty="0"/>
                        <a:t>5.4</a:t>
                      </a: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5.5</a:t>
                      </a:r>
                      <a:endParaRPr lang="zh-CN" altLang="en-US" sz="1400" dirty="0"/>
                    </a:p>
                  </a:txBody>
                  <a:tcPr anchor="ctr"/>
                </a:tc>
                <a:tc>
                  <a:txBody>
                    <a:bodyPr/>
                    <a:lstStyle/>
                    <a:p>
                      <a:pPr algn="ctr"/>
                      <a:r>
                        <a:rPr lang="en-US" altLang="zh-CN" sz="1400" dirty="0"/>
                        <a:t>5.6</a:t>
                      </a:r>
                      <a:endParaRPr lang="zh-CN" altLang="en-US" sz="1400" dirty="0"/>
                    </a:p>
                  </a:txBody>
                  <a:tcPr anchor="ctr"/>
                </a:tc>
                <a:tc>
                  <a:txBody>
                    <a:bodyPr/>
                    <a:lstStyle/>
                    <a:p>
                      <a:pPr algn="ctr"/>
                      <a:r>
                        <a:rPr lang="en-US" altLang="zh-CN" sz="1400" dirty="0"/>
                        <a:t>5.7</a:t>
                      </a:r>
                      <a:endParaRPr lang="zh-CN" altLang="en-US" sz="1400" dirty="0"/>
                    </a:p>
                  </a:txBody>
                  <a:tcPr anchor="ctr"/>
                </a:tc>
                <a:tc>
                  <a:txBody>
                    <a:bodyPr/>
                    <a:lstStyle/>
                    <a:p>
                      <a:pPr algn="ctr"/>
                      <a:r>
                        <a:rPr lang="en-US" altLang="zh-CN" sz="1400" dirty="0"/>
                        <a:t>5.8</a:t>
                      </a:r>
                      <a:endParaRPr lang="zh-CN" altLang="en-US" sz="1400" dirty="0"/>
                    </a:p>
                  </a:txBody>
                  <a:tcPr anchor="ctr"/>
                </a:tc>
                <a:tc>
                  <a:txBody>
                    <a:bodyPr/>
                    <a:lstStyle/>
                    <a:p>
                      <a:pPr algn="ctr"/>
                      <a:r>
                        <a:rPr lang="en-US" altLang="zh-CN" sz="1400" dirty="0"/>
                        <a:t>5.9</a:t>
                      </a:r>
                      <a:endParaRPr lang="zh-CN" altLang="en-US" sz="1400" dirty="0"/>
                    </a:p>
                  </a:txBody>
                  <a:tcPr anchor="ctr"/>
                </a:tc>
                <a:tc>
                  <a:txBody>
                    <a:bodyPr/>
                    <a:lstStyle/>
                    <a:p>
                      <a:pPr algn="ctr"/>
                      <a:r>
                        <a:rPr lang="en-US" altLang="zh-CN" sz="1400" dirty="0"/>
                        <a:t>5.10</a:t>
                      </a:r>
                      <a:endParaRPr lang="zh-CN" altLang="en-US" sz="1400" dirty="0"/>
                    </a:p>
                  </a:txBody>
                  <a:tcPr anchor="ctr"/>
                </a:tc>
                <a:tc>
                  <a:txBody>
                    <a:bodyPr/>
                    <a:lstStyle/>
                    <a:p>
                      <a:pPr algn="ctr"/>
                      <a:r>
                        <a:rPr lang="en-US" altLang="zh-CN" sz="1400" dirty="0"/>
                        <a:t>5.11</a:t>
                      </a:r>
                      <a:endParaRPr lang="zh-CN" altLang="en-US" sz="1400" dirty="0"/>
                    </a:p>
                  </a:txBody>
                  <a:tcPr anchor="ctr"/>
                </a:tc>
                <a:extLst>
                  <a:ext uri="{0D108BD9-81ED-4DB2-BD59-A6C34878D82A}">
                    <a16:rowId xmlns:a16="http://schemas.microsoft.com/office/drawing/2014/main" val="3685771349"/>
                  </a:ext>
                </a:extLst>
              </a:tr>
              <a:tr h="370840">
                <a:tc>
                  <a:txBody>
                    <a:bodyPr/>
                    <a:lstStyle/>
                    <a:p>
                      <a:pPr algn="ctr"/>
                      <a:r>
                        <a:rPr lang="zh-CN" altLang="en-US" sz="1400" dirty="0"/>
                        <a:t>美罗培南</a:t>
                      </a:r>
                    </a:p>
                  </a:txBody>
                  <a:tcPr anchor="ctr"/>
                </a:tc>
                <a:tc gridSpan="4">
                  <a:txBody>
                    <a:bodyPr/>
                    <a:lstStyle/>
                    <a:p>
                      <a:pPr algn="ctr"/>
                      <a:r>
                        <a:rPr lang="en-US" altLang="zh-CN" sz="1400" dirty="0"/>
                        <a:t>1</a:t>
                      </a:r>
                      <a:r>
                        <a:rPr lang="zh-CN" altLang="en-US" sz="1400" dirty="0"/>
                        <a:t> </a:t>
                      </a:r>
                      <a:r>
                        <a:rPr lang="en-US" altLang="zh-CN" sz="1400" dirty="0"/>
                        <a:t>g q12h</a:t>
                      </a:r>
                    </a:p>
                  </a:txBody>
                  <a:tcPr anchor="ctr"/>
                </a:tc>
                <a:tc hMerge="1">
                  <a:txBody>
                    <a:bodyPr/>
                    <a:lstStyle/>
                    <a:p>
                      <a:pPr algn="ctr"/>
                      <a:endParaRPr lang="zh-CN" altLang="en-US" dirty="0"/>
                    </a:p>
                  </a:txBody>
                  <a:tcPr/>
                </a:tc>
                <a:tc hMerge="1">
                  <a:txBody>
                    <a:bodyPr/>
                    <a:lstStyle/>
                    <a:p>
                      <a:pPr algn="ctr"/>
                      <a:endParaRPr lang="zh-CN" altLang="en-US" dirty="0"/>
                    </a:p>
                  </a:txBody>
                  <a:tcPr/>
                </a:tc>
                <a:tc hMerge="1">
                  <a:txBody>
                    <a:bodyPr/>
                    <a:lstStyle/>
                    <a:p>
                      <a:pPr algn="ctr"/>
                      <a:endParaRPr lang="zh-CN" altLang="en-US" dirty="0"/>
                    </a:p>
                  </a:txBody>
                  <a:tcPr/>
                </a:tc>
                <a:tc gridSpan="4">
                  <a:txBody>
                    <a:bodyPr/>
                    <a:lstStyle/>
                    <a:p>
                      <a:pPr algn="ctr"/>
                      <a:r>
                        <a:rPr lang="en-US" altLang="zh-CN" sz="1400" dirty="0"/>
                        <a:t>0.5g</a:t>
                      </a:r>
                      <a:r>
                        <a:rPr lang="zh-CN" altLang="en-US" sz="1400" dirty="0"/>
                        <a:t> </a:t>
                      </a:r>
                      <a:r>
                        <a:rPr lang="en-US" altLang="zh-CN" sz="1400" dirty="0"/>
                        <a:t>q12h</a:t>
                      </a:r>
                      <a:endParaRPr lang="zh-CN" altLang="en-US" sz="1400" dirty="0"/>
                    </a:p>
                  </a:txBody>
                  <a:tcPr anchor="ctr"/>
                </a:tc>
                <a:tc hMerge="1">
                  <a:txBody>
                    <a:bodyPr/>
                    <a:lstStyle/>
                    <a:p>
                      <a:endParaRPr lang="zh-CN" altLang="en-US"/>
                    </a:p>
                  </a:txBody>
                  <a:tcPr/>
                </a:tc>
                <a:tc hMerge="1">
                  <a:txBody>
                    <a:bodyPr/>
                    <a:lstStyle/>
                    <a:p>
                      <a:endParaRPr lang="zh-CN" altLang="en-US"/>
                    </a:p>
                  </a:txBody>
                  <a:tcPr/>
                </a:tc>
                <a:tc hMerge="1">
                  <a:txBody>
                    <a:bodyPr/>
                    <a:lstStyle/>
                    <a:p>
                      <a:pPr algn="ctr"/>
                      <a:endParaRPr lang="zh-CN" altLang="en-US" sz="1400" dirty="0"/>
                    </a:p>
                  </a:txBody>
                  <a:tcPr/>
                </a:tc>
                <a:extLst>
                  <a:ext uri="{0D108BD9-81ED-4DB2-BD59-A6C34878D82A}">
                    <a16:rowId xmlns:a16="http://schemas.microsoft.com/office/drawing/2014/main" val="3668701267"/>
                  </a:ext>
                </a:extLst>
              </a:tr>
              <a:tr h="211138">
                <a:tc>
                  <a:txBody>
                    <a:bodyPr/>
                    <a:lstStyle/>
                    <a:p>
                      <a:pPr algn="ctr"/>
                      <a:r>
                        <a:rPr lang="zh-CN" altLang="en-US" sz="1400" dirty="0"/>
                        <a:t>浓度</a:t>
                      </a:r>
                      <a:endParaRPr lang="en-US" altLang="zh-CN" sz="1400" dirty="0"/>
                    </a:p>
                    <a:p>
                      <a:pPr algn="ctr"/>
                      <a:r>
                        <a:rPr lang="en-US" altLang="zh-CN" sz="1400" dirty="0" err="1"/>
                        <a:t>μg</a:t>
                      </a:r>
                      <a:r>
                        <a:rPr lang="en-US" altLang="zh-CN" sz="1400" dirty="0"/>
                        <a:t>/ml</a:t>
                      </a:r>
                      <a:endParaRPr lang="zh-CN" altLang="en-US" sz="1400" dirty="0"/>
                    </a:p>
                  </a:txBody>
                  <a:tcPr anchor="ctr"/>
                </a:tc>
                <a:tc>
                  <a:txBody>
                    <a:bodyPr/>
                    <a:lstStyle/>
                    <a:p>
                      <a:pPr algn="ct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400" dirty="0"/>
                    </a:p>
                  </a:txBody>
                  <a:tcPr anchor="ctr"/>
                </a:tc>
                <a:tc>
                  <a:txBody>
                    <a:bodyPr/>
                    <a:lstStyle/>
                    <a:p>
                      <a:pPr algn="ctr"/>
                      <a:endParaRPr lang="zh-CN" altLang="en-US" sz="1400" dirty="0"/>
                    </a:p>
                  </a:txBody>
                  <a:tcPr anchor="ctr"/>
                </a:tc>
                <a:tc>
                  <a:txBody>
                    <a:bodyPr/>
                    <a:lstStyle/>
                    <a:p>
                      <a:pPr algn="ctr"/>
                      <a:r>
                        <a:rPr lang="zh-CN" altLang="en-US" sz="1400" dirty="0"/>
                        <a:t>血</a:t>
                      </a:r>
                      <a:r>
                        <a:rPr lang="en-US" altLang="zh-CN" sz="1400" dirty="0"/>
                        <a:t>24.7;</a:t>
                      </a:r>
                      <a:r>
                        <a:rPr lang="zh-CN" altLang="en-US" sz="1400" dirty="0"/>
                        <a:t> </a:t>
                      </a:r>
                      <a:r>
                        <a:rPr lang="en-US" altLang="zh-CN" sz="1400" dirty="0"/>
                        <a:t>20.0</a:t>
                      </a:r>
                    </a:p>
                    <a:p>
                      <a:pPr algn="ctr"/>
                      <a:r>
                        <a:rPr lang="zh-CN" altLang="en-US" sz="1400" dirty="0"/>
                        <a:t>引</a:t>
                      </a:r>
                      <a:r>
                        <a:rPr lang="en-US" altLang="zh-CN" sz="1400" dirty="0"/>
                        <a:t>25.0;</a:t>
                      </a:r>
                      <a:r>
                        <a:rPr lang="zh-CN" altLang="en-US" sz="1400" dirty="0"/>
                        <a:t> </a:t>
                      </a:r>
                      <a:r>
                        <a:rPr lang="en-US" altLang="zh-CN" sz="1400" dirty="0"/>
                        <a:t>7.05</a:t>
                      </a:r>
                      <a:endParaRPr lang="zh-CN" altLang="en-US" sz="1400" dirty="0"/>
                    </a:p>
                  </a:txBody>
                  <a:tcPr anchor="ctr"/>
                </a:tc>
                <a:tc>
                  <a:txBody>
                    <a:bodyPr/>
                    <a:lstStyle/>
                    <a:p>
                      <a:pPr algn="ctr"/>
                      <a:endParaRPr lang="zh-CN" altLang="en-US" sz="1400" dirty="0"/>
                    </a:p>
                  </a:txBody>
                  <a:tcPr anchor="ctr"/>
                </a:tc>
                <a:tc>
                  <a:txBody>
                    <a:bodyPr/>
                    <a:lstStyle/>
                    <a:p>
                      <a:pPr algn="ctr"/>
                      <a:r>
                        <a:rPr lang="zh-CN" altLang="en-US" sz="1400" dirty="0"/>
                        <a:t>血</a:t>
                      </a:r>
                      <a:r>
                        <a:rPr lang="en-US" altLang="zh-CN" sz="1400" dirty="0"/>
                        <a:t>21.7;</a:t>
                      </a:r>
                      <a:r>
                        <a:rPr lang="zh-CN" altLang="en-US" sz="1400" dirty="0"/>
                        <a:t> </a:t>
                      </a:r>
                      <a:r>
                        <a:rPr lang="en-US" altLang="zh-CN" sz="1400" dirty="0"/>
                        <a:t>9.88</a:t>
                      </a:r>
                    </a:p>
                    <a:p>
                      <a:pPr algn="ctr"/>
                      <a:r>
                        <a:rPr lang="zh-CN" altLang="en-US" sz="1400" dirty="0"/>
                        <a:t>引</a:t>
                      </a:r>
                      <a:r>
                        <a:rPr lang="en-US" altLang="zh-CN" sz="1400" dirty="0"/>
                        <a:t>11.3;</a:t>
                      </a:r>
                      <a:r>
                        <a:rPr lang="zh-CN" altLang="en-US" sz="1400" dirty="0"/>
                        <a:t> </a:t>
                      </a:r>
                      <a:r>
                        <a:rPr lang="en-US" altLang="zh-CN" sz="1400" dirty="0"/>
                        <a:t>12.8</a:t>
                      </a:r>
                      <a:endParaRPr lang="zh-CN" altLang="en-US" sz="1400" dirty="0"/>
                    </a:p>
                  </a:txBody>
                  <a:tcPr anchor="ctr"/>
                </a:tc>
                <a:tc>
                  <a:txBody>
                    <a:bodyPr/>
                    <a:lstStyle/>
                    <a:p>
                      <a:pPr algn="ctr"/>
                      <a:endParaRPr lang="zh-CN" altLang="en-US" sz="1200" dirty="0"/>
                    </a:p>
                  </a:txBody>
                  <a:tcPr anchor="ctr"/>
                </a:tc>
                <a:tc>
                  <a:txBody>
                    <a:bodyPr/>
                    <a:lstStyle/>
                    <a:p>
                      <a:pPr algn="ctr"/>
                      <a:endParaRPr lang="zh-CN" altLang="en-US" sz="1400" dirty="0"/>
                    </a:p>
                  </a:txBody>
                  <a:tcPr anchor="ctr"/>
                </a:tc>
                <a:extLst>
                  <a:ext uri="{0D108BD9-81ED-4DB2-BD59-A6C34878D82A}">
                    <a16:rowId xmlns:a16="http://schemas.microsoft.com/office/drawing/2014/main" val="1520996747"/>
                  </a:ext>
                </a:extLst>
              </a:tr>
              <a:tr h="370840">
                <a:tc>
                  <a:txBody>
                    <a:bodyPr/>
                    <a:lstStyle/>
                    <a:p>
                      <a:pPr algn="ctr"/>
                      <a:r>
                        <a:rPr lang="en-US" altLang="zh-CN" sz="1400" dirty="0"/>
                        <a:t>HF</a:t>
                      </a:r>
                    </a:p>
                    <a:p>
                      <a:pPr algn="ctr"/>
                      <a:r>
                        <a:rPr lang="en-US" altLang="zh-CN" sz="1400" dirty="0"/>
                        <a:t>(ml)</a:t>
                      </a: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dirty="0"/>
                        <a:t>起始</a:t>
                      </a:r>
                      <a:r>
                        <a:rPr lang="en-US" altLang="zh-CN" sz="1400" dirty="0"/>
                        <a:t>2825</a:t>
                      </a:r>
                      <a:endParaRPr lang="zh-CN" altLang="en-US" sz="1400" dirty="0"/>
                    </a:p>
                  </a:txBody>
                  <a:tcPr anchor="ctr"/>
                </a:tc>
                <a:tc>
                  <a:txBody>
                    <a:bodyPr/>
                    <a:lstStyle/>
                    <a:p>
                      <a:pPr algn="ctr"/>
                      <a:r>
                        <a:rPr lang="en-US" altLang="zh-CN" sz="1400" dirty="0"/>
                        <a:t>2250</a:t>
                      </a:r>
                      <a:endParaRPr lang="zh-CN" altLang="en-US" sz="1400" dirty="0"/>
                    </a:p>
                  </a:txBody>
                  <a:tcPr anchor="ctr"/>
                </a:tc>
                <a:tc>
                  <a:txBody>
                    <a:bodyPr/>
                    <a:lstStyle/>
                    <a:p>
                      <a:pPr algn="ctr"/>
                      <a:r>
                        <a:rPr lang="en-US" altLang="zh-CN" sz="1400" dirty="0"/>
                        <a:t>2330</a:t>
                      </a:r>
                      <a:endParaRPr lang="zh-CN" altLang="en-US" sz="14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2030</a:t>
                      </a:r>
                      <a:endParaRPr lang="zh-CN" altLang="en-US" sz="16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a:t>
                      </a:r>
                      <a:endParaRPr lang="zh-CN" altLang="en-US" sz="1400" dirty="0"/>
                    </a:p>
                  </a:txBody>
                  <a:tcPr anchor="ctr"/>
                </a:tc>
                <a:extLst>
                  <a:ext uri="{0D108BD9-81ED-4DB2-BD59-A6C34878D82A}">
                    <a16:rowId xmlns:a16="http://schemas.microsoft.com/office/drawing/2014/main" val="2050345909"/>
                  </a:ext>
                </a:extLst>
              </a:tr>
              <a:tr h="370840">
                <a:tc>
                  <a:txBody>
                    <a:bodyPr/>
                    <a:lstStyle/>
                    <a:p>
                      <a:pPr algn="ctr"/>
                      <a:r>
                        <a:rPr lang="zh-CN" altLang="en-US" sz="1400" dirty="0"/>
                        <a:t>引流液</a:t>
                      </a:r>
                      <a:endParaRPr lang="en-US" altLang="zh-CN" sz="1400" dirty="0"/>
                    </a:p>
                    <a:p>
                      <a:pPr algn="ctr"/>
                      <a:r>
                        <a:rPr lang="en-US" altLang="zh-CN" sz="1400" dirty="0"/>
                        <a:t>(ml)</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900</a:t>
                      </a:r>
                      <a:endParaRPr lang="zh-CN" altLang="en-US" sz="1400" dirty="0"/>
                    </a:p>
                  </a:txBody>
                  <a:tcPr anchor="ctr"/>
                </a:tc>
                <a:tc>
                  <a:txBody>
                    <a:bodyPr/>
                    <a:lstStyle/>
                    <a:p>
                      <a:pPr algn="ctr"/>
                      <a:r>
                        <a:rPr lang="en-US" altLang="zh-CN" sz="1400" dirty="0"/>
                        <a:t>1830</a:t>
                      </a:r>
                      <a:endParaRPr lang="zh-CN" altLang="en-US" sz="1600" dirty="0"/>
                    </a:p>
                  </a:txBody>
                  <a:tcPr anchor="ctr"/>
                </a:tc>
                <a:tc>
                  <a:txBody>
                    <a:bodyPr/>
                    <a:lstStyle/>
                    <a:p>
                      <a:pPr algn="ctr"/>
                      <a:r>
                        <a:rPr lang="en-US" altLang="zh-CN" sz="1400" dirty="0"/>
                        <a:t>1480</a:t>
                      </a:r>
                      <a:endParaRPr lang="zh-CN" altLang="en-US" sz="1400" dirty="0"/>
                    </a:p>
                  </a:txBody>
                  <a:tcPr anchor="ctr"/>
                </a:tc>
                <a:tc>
                  <a:txBody>
                    <a:bodyPr/>
                    <a:lstStyle/>
                    <a:p>
                      <a:pPr algn="ctr"/>
                      <a:r>
                        <a:rPr lang="en-US" altLang="zh-CN" sz="1400" dirty="0"/>
                        <a:t>600</a:t>
                      </a:r>
                      <a:endParaRPr lang="zh-CN" altLang="en-US" sz="1400" dirty="0"/>
                    </a:p>
                  </a:txBody>
                  <a:tcPr anchor="ctr"/>
                </a:tc>
                <a:extLst>
                  <a:ext uri="{0D108BD9-81ED-4DB2-BD59-A6C34878D82A}">
                    <a16:rowId xmlns:a16="http://schemas.microsoft.com/office/drawing/2014/main" val="282654763"/>
                  </a:ext>
                </a:extLst>
              </a:tr>
              <a:tr h="370840">
                <a:tc>
                  <a:txBody>
                    <a:bodyPr/>
                    <a:lstStyle/>
                    <a:p>
                      <a:pPr algn="ctr"/>
                      <a:r>
                        <a:rPr lang="en-US" altLang="zh-CN" sz="1400" dirty="0"/>
                        <a:t>PCT</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34.39</a:t>
                      </a:r>
                      <a:endParaRPr lang="zh-CN" altLang="en-US" dirty="0"/>
                    </a:p>
                  </a:txBody>
                  <a:tcPr anchor="ctr"/>
                </a:tc>
                <a:tc>
                  <a:txBody>
                    <a:bodyPr/>
                    <a:lstStyle/>
                    <a:p>
                      <a:endParaRPr lang="zh-CN" altLang="en-US" dirty="0"/>
                    </a:p>
                  </a:txBody>
                  <a:tcPr anchor="ctr"/>
                </a:tc>
                <a:tc>
                  <a:txBody>
                    <a:bodyPr/>
                    <a:lstStyle/>
                    <a:p>
                      <a:pPr algn="ctr"/>
                      <a:r>
                        <a:rPr lang="en-US" altLang="zh-CN" sz="1400" dirty="0"/>
                        <a:t>13.52</a:t>
                      </a:r>
                      <a:endParaRPr lang="zh-CN" altLang="en-US" sz="1400" dirty="0"/>
                    </a:p>
                  </a:txBody>
                  <a:tcPr anchor="ctr"/>
                </a:tc>
                <a:extLst>
                  <a:ext uri="{0D108BD9-81ED-4DB2-BD59-A6C34878D82A}">
                    <a16:rowId xmlns:a16="http://schemas.microsoft.com/office/drawing/2014/main" val="3569251141"/>
                  </a:ext>
                </a:extLst>
              </a:tr>
            </a:tbl>
          </a:graphicData>
        </a:graphic>
      </p:graphicFrame>
    </p:spTree>
    <p:extLst>
      <p:ext uri="{BB962C8B-B14F-4D97-AF65-F5344CB8AC3E}">
        <p14:creationId xmlns:p14="http://schemas.microsoft.com/office/powerpoint/2010/main" val="2635193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302734-4DDC-3947-9C88-3D4E05011A8E}"/>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病例二</a:t>
            </a:r>
          </a:p>
        </p:txBody>
      </p:sp>
      <p:sp>
        <p:nvSpPr>
          <p:cNvPr id="5" name="矩形 4">
            <a:extLst>
              <a:ext uri="{FF2B5EF4-FFF2-40B4-BE49-F238E27FC236}">
                <a16:creationId xmlns:a16="http://schemas.microsoft.com/office/drawing/2014/main" id="{FB5BDAA6-F345-D94F-9111-668507D43415}"/>
              </a:ext>
            </a:extLst>
          </p:cNvPr>
          <p:cNvSpPr/>
          <p:nvPr/>
        </p:nvSpPr>
        <p:spPr>
          <a:xfrm>
            <a:off x="6435532" y="4509120"/>
            <a:ext cx="4572000" cy="1674176"/>
          </a:xfrm>
          <a:prstGeom prst="rect">
            <a:avLst/>
          </a:prstGeom>
        </p:spPr>
        <p:txBody>
          <a:bodyPr>
            <a:spAutoFit/>
          </a:bodyPr>
          <a:lstStyle/>
          <a:p>
            <a:pPr>
              <a:lnSpc>
                <a:spcPct val="150000"/>
              </a:lnSpc>
            </a:pPr>
            <a:r>
              <a:rPr kumimoji="1" lang="zh-CN" altLang="en-US" sz="1400" b="1" dirty="0">
                <a:latin typeface="Microsoft YaHei" panose="020B0503020204020204" pitchFamily="34" charset="-122"/>
                <a:ea typeface="Microsoft YaHei" panose="020B0503020204020204" pitchFamily="34" charset="-122"/>
              </a:rPr>
              <a:t>原则一：</a:t>
            </a:r>
            <a:r>
              <a:rPr kumimoji="1" lang="en-US" altLang="zh-CN" sz="1400" b="1" dirty="0">
                <a:latin typeface="Microsoft YaHei" panose="020B0503020204020204" pitchFamily="34" charset="-122"/>
                <a:ea typeface="Microsoft YaHei" panose="020B0503020204020204" pitchFamily="34" charset="-122"/>
              </a:rPr>
              <a:t>less</a:t>
            </a:r>
            <a:r>
              <a:rPr kumimoji="1" lang="zh-CN" altLang="en-US" sz="1400" b="1" dirty="0">
                <a:latin typeface="Microsoft YaHei" panose="020B0503020204020204" pitchFamily="34" charset="-122"/>
                <a:ea typeface="Microsoft YaHei" panose="020B0503020204020204" pitchFamily="34" charset="-122"/>
              </a:rPr>
              <a:t> </a:t>
            </a:r>
            <a:r>
              <a:rPr kumimoji="1" lang="en-US" altLang="zh-CN" sz="1400" b="1" dirty="0">
                <a:latin typeface="Microsoft YaHei" panose="020B0503020204020204" pitchFamily="34" charset="-122"/>
                <a:ea typeface="Microsoft YaHei" panose="020B0503020204020204" pitchFamily="34" charset="-122"/>
              </a:rPr>
              <a:t>is</a:t>
            </a:r>
            <a:r>
              <a:rPr kumimoji="1" lang="zh-CN" altLang="en-US" sz="1400" b="1" dirty="0">
                <a:latin typeface="Microsoft YaHei" panose="020B0503020204020204" pitchFamily="34" charset="-122"/>
                <a:ea typeface="Microsoft YaHei" panose="020B0503020204020204" pitchFamily="34" charset="-122"/>
              </a:rPr>
              <a:t> </a:t>
            </a:r>
            <a:r>
              <a:rPr kumimoji="1" lang="en-US" altLang="zh-CN" sz="1400" b="1" dirty="0">
                <a:latin typeface="Microsoft YaHei" panose="020B0503020204020204" pitchFamily="34" charset="-122"/>
                <a:ea typeface="Microsoft YaHei" panose="020B0503020204020204" pitchFamily="34" charset="-122"/>
              </a:rPr>
              <a:t>enough</a:t>
            </a:r>
          </a:p>
          <a:p>
            <a:pPr lvl="1">
              <a:lnSpc>
                <a:spcPct val="150000"/>
              </a:lnSpc>
            </a:pPr>
            <a:r>
              <a:rPr kumimoji="1" lang="zh-CN" altLang="en-US" sz="1200" dirty="0">
                <a:latin typeface="Microsoft YaHei" panose="020B0503020204020204" pitchFamily="34" charset="-122"/>
                <a:ea typeface="Microsoft YaHei" panose="020B0503020204020204" pitchFamily="34" charset="-122"/>
              </a:rPr>
              <a:t>减量不是降低治疗强度</a:t>
            </a:r>
            <a:endParaRPr kumimoji="1" lang="en-US" altLang="zh-CN" sz="1200" b="1" dirty="0">
              <a:latin typeface="Microsoft YaHei" panose="020B0503020204020204" pitchFamily="34" charset="-122"/>
              <a:ea typeface="Microsoft YaHei" panose="020B0503020204020204" pitchFamily="34" charset="-122"/>
            </a:endParaRPr>
          </a:p>
          <a:p>
            <a:pPr>
              <a:lnSpc>
                <a:spcPct val="150000"/>
              </a:lnSpc>
            </a:pPr>
            <a:r>
              <a:rPr kumimoji="1" lang="zh-CN" altLang="en-US" sz="1400" b="1" dirty="0">
                <a:latin typeface="Microsoft YaHei" panose="020B0503020204020204" pitchFamily="34" charset="-122"/>
                <a:ea typeface="Microsoft YaHei" panose="020B0503020204020204" pitchFamily="34" charset="-122"/>
              </a:rPr>
              <a:t>原则二：滤后给，不滤不给</a:t>
            </a:r>
            <a:endParaRPr kumimoji="1" lang="en-US" altLang="zh-CN" sz="1400" b="1" dirty="0">
              <a:latin typeface="Microsoft YaHei" panose="020B0503020204020204" pitchFamily="34" charset="-122"/>
              <a:ea typeface="Microsoft YaHei" panose="020B0503020204020204" pitchFamily="34" charset="-122"/>
            </a:endParaRPr>
          </a:p>
          <a:p>
            <a:pPr lvl="1"/>
            <a:r>
              <a:rPr kumimoji="1" lang="zh-CN" altLang="en-US" sz="1200" dirty="0">
                <a:latin typeface="Microsoft YaHei" panose="020B0503020204020204" pitchFamily="34" charset="-122"/>
                <a:ea typeface="Microsoft YaHei" panose="020B0503020204020204" pitchFamily="34" charset="-122"/>
              </a:rPr>
              <a:t>需要血滤后使用的药物，不滤不给</a:t>
            </a:r>
            <a:endParaRPr kumimoji="1" lang="en-US" altLang="zh-CN" sz="1200" dirty="0">
              <a:latin typeface="Microsoft YaHei" panose="020B0503020204020204" pitchFamily="34" charset="-122"/>
              <a:ea typeface="Microsoft YaHei" panose="020B0503020204020204" pitchFamily="34" charset="-122"/>
            </a:endParaRPr>
          </a:p>
          <a:p>
            <a:pPr lvl="1"/>
            <a:r>
              <a:rPr kumimoji="1" lang="zh-CN" altLang="en-US" sz="1200" dirty="0">
                <a:latin typeface="Microsoft YaHei" panose="020B0503020204020204" pitchFamily="34" charset="-122"/>
                <a:ea typeface="Microsoft YaHei" panose="020B0503020204020204" pitchFamily="34" charset="-122"/>
              </a:rPr>
              <a:t>透析同样适用</a:t>
            </a:r>
            <a:endParaRPr kumimoji="1" lang="en-US" altLang="zh-CN" sz="1200" b="1" dirty="0">
              <a:latin typeface="Microsoft YaHei" panose="020B0503020204020204" pitchFamily="34" charset="-122"/>
              <a:ea typeface="Microsoft YaHei" panose="020B0503020204020204" pitchFamily="34" charset="-122"/>
            </a:endParaRPr>
          </a:p>
          <a:p>
            <a:pPr>
              <a:lnSpc>
                <a:spcPct val="150000"/>
              </a:lnSpc>
            </a:pPr>
            <a:r>
              <a:rPr kumimoji="1" lang="zh-CN" altLang="en-US" sz="1400" b="1" dirty="0">
                <a:latin typeface="Microsoft YaHei" panose="020B0503020204020204" pitchFamily="34" charset="-122"/>
                <a:ea typeface="Microsoft YaHei" panose="020B0503020204020204" pitchFamily="34" charset="-122"/>
              </a:rPr>
              <a:t>原则三：及时跟踪并调整药物治疗方案</a:t>
            </a:r>
            <a:endParaRPr lang="zh-CN" altLang="en-US" sz="1400" dirty="0"/>
          </a:p>
        </p:txBody>
      </p:sp>
      <p:sp>
        <p:nvSpPr>
          <p:cNvPr id="6" name="内容占位符 2">
            <a:extLst>
              <a:ext uri="{FF2B5EF4-FFF2-40B4-BE49-F238E27FC236}">
                <a16:creationId xmlns:a16="http://schemas.microsoft.com/office/drawing/2014/main" id="{6E9D9486-6AD9-B24A-80D0-10E1C1157D23}"/>
              </a:ext>
            </a:extLst>
          </p:cNvPr>
          <p:cNvSpPr txBox="1">
            <a:spLocks/>
          </p:cNvSpPr>
          <p:nvPr/>
        </p:nvSpPr>
        <p:spPr>
          <a:xfrm>
            <a:off x="2783633" y="4581128"/>
            <a:ext cx="3806455" cy="187220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kumimoji="1" lang="zh-CN" altLang="en-US" sz="1400" b="1" dirty="0">
                <a:latin typeface="Microsoft YaHei" panose="020B0503020204020204" pitchFamily="34" charset="-122"/>
                <a:ea typeface="Microsoft YaHei" panose="020B0503020204020204" pitchFamily="34" charset="-122"/>
              </a:rPr>
              <a:t>原则一：从说明书寻找药物特点信息</a:t>
            </a:r>
            <a:endParaRPr kumimoji="1" lang="en-US" altLang="zh-CN" sz="1400" b="1" dirty="0">
              <a:latin typeface="Microsoft YaHei" panose="020B0503020204020204" pitchFamily="34" charset="-122"/>
              <a:ea typeface="Microsoft YaHei" panose="020B0503020204020204" pitchFamily="34" charset="-122"/>
            </a:endParaRPr>
          </a:p>
          <a:p>
            <a:pPr marL="0" indent="0">
              <a:lnSpc>
                <a:spcPct val="100000"/>
              </a:lnSpc>
              <a:buNone/>
            </a:pPr>
            <a:r>
              <a:rPr kumimoji="1" lang="zh-CN" altLang="en-US" sz="1400" b="1" dirty="0">
                <a:latin typeface="Microsoft YaHei" panose="020B0503020204020204" pitchFamily="34" charset="-122"/>
                <a:ea typeface="Microsoft YaHei" panose="020B0503020204020204" pitchFamily="34" charset="-122"/>
              </a:rPr>
              <a:t>原则二：证据大于经验</a:t>
            </a:r>
            <a:r>
              <a:rPr kumimoji="1" lang="en-US" altLang="zh-CN" sz="1400" b="1" dirty="0">
                <a:latin typeface="Microsoft YaHei" panose="020B0503020204020204" pitchFamily="34" charset="-122"/>
                <a:ea typeface="Microsoft YaHei" panose="020B0503020204020204" pitchFamily="34" charset="-122"/>
              </a:rPr>
              <a:t>——</a:t>
            </a:r>
            <a:r>
              <a:rPr kumimoji="1" lang="zh-CN" altLang="en-US" sz="1400" b="1" dirty="0">
                <a:latin typeface="Microsoft YaHei" panose="020B0503020204020204" pitchFamily="34" charset="-122"/>
                <a:ea typeface="Microsoft YaHei" panose="020B0503020204020204" pitchFamily="34" charset="-122"/>
              </a:rPr>
              <a:t>循证</a:t>
            </a:r>
            <a:endParaRPr kumimoji="1" lang="en-US" altLang="zh-CN" sz="1400" b="1" dirty="0">
              <a:latin typeface="Microsoft YaHei" panose="020B0503020204020204" pitchFamily="34" charset="-122"/>
              <a:ea typeface="Microsoft YaHei" panose="020B0503020204020204" pitchFamily="34" charset="-122"/>
            </a:endParaRPr>
          </a:p>
          <a:p>
            <a:pPr marL="457200" lvl="1" indent="0">
              <a:lnSpc>
                <a:spcPct val="100000"/>
              </a:lnSpc>
              <a:buNone/>
            </a:pPr>
            <a:r>
              <a:rPr kumimoji="1" lang="en-US" altLang="zh-CN" sz="1200" dirty="0">
                <a:latin typeface="Microsoft YaHei" panose="020B0503020204020204" pitchFamily="34" charset="-122"/>
                <a:ea typeface="Microsoft YaHei" panose="020B0503020204020204" pitchFamily="34" charset="-122"/>
              </a:rPr>
              <a:t>CRRT</a:t>
            </a:r>
            <a:r>
              <a:rPr kumimoji="1" lang="zh-CN" altLang="en-US" sz="1200" dirty="0">
                <a:latin typeface="Microsoft YaHei" panose="020B0503020204020204" pitchFamily="34" charset="-122"/>
                <a:ea typeface="Microsoft YaHei" panose="020B0503020204020204" pitchFamily="34" charset="-122"/>
              </a:rPr>
              <a:t>剂量不能拿来就用</a:t>
            </a:r>
          </a:p>
          <a:p>
            <a:pPr marL="457200" lvl="1" indent="0">
              <a:lnSpc>
                <a:spcPct val="100000"/>
              </a:lnSpc>
              <a:buNone/>
            </a:pPr>
            <a:r>
              <a:rPr kumimoji="1" lang="zh-CN" altLang="en-US" sz="1200" dirty="0">
                <a:latin typeface="Microsoft YaHei" panose="020B0503020204020204" pitchFamily="34" charset="-122"/>
                <a:ea typeface="Microsoft YaHei" panose="020B0503020204020204" pitchFamily="34" charset="-122"/>
              </a:rPr>
              <a:t>需结合</a:t>
            </a:r>
            <a:r>
              <a:rPr kumimoji="1" lang="en-US" altLang="zh-CN" sz="1200" dirty="0">
                <a:latin typeface="Microsoft YaHei" panose="020B0503020204020204" pitchFamily="34" charset="-122"/>
                <a:ea typeface="Microsoft YaHei" panose="020B0503020204020204" pitchFamily="34" charset="-122"/>
              </a:rPr>
              <a:t>RRT</a:t>
            </a:r>
            <a:r>
              <a:rPr kumimoji="1" lang="zh-CN" altLang="en-US" sz="1200" dirty="0">
                <a:latin typeface="Microsoft YaHei" panose="020B0503020204020204" pitchFamily="34" charset="-122"/>
                <a:ea typeface="Microsoft YaHei" panose="020B0503020204020204" pitchFamily="34" charset="-122"/>
              </a:rPr>
              <a:t>情况及残余肾功能</a:t>
            </a:r>
            <a:endParaRPr kumimoji="1" lang="en-US" altLang="zh-CN" sz="1200" dirty="0">
              <a:latin typeface="Microsoft YaHei" panose="020B0503020204020204" pitchFamily="34" charset="-122"/>
              <a:ea typeface="Microsoft YaHei" panose="020B0503020204020204" pitchFamily="34" charset="-122"/>
            </a:endParaRPr>
          </a:p>
          <a:p>
            <a:pPr marL="0" indent="0">
              <a:lnSpc>
                <a:spcPct val="100000"/>
              </a:lnSpc>
              <a:buNone/>
            </a:pPr>
            <a:r>
              <a:rPr kumimoji="1" lang="zh-CN" altLang="en-US" sz="1400" b="1" dirty="0">
                <a:latin typeface="Microsoft YaHei" panose="020B0503020204020204" pitchFamily="34" charset="-122"/>
                <a:ea typeface="Microsoft YaHei" panose="020B0503020204020204" pitchFamily="34" charset="-122"/>
              </a:rPr>
              <a:t>原则三：用浓度说话</a:t>
            </a:r>
            <a:r>
              <a:rPr kumimoji="1" lang="en-US" altLang="zh-CN" sz="1400" b="1" dirty="0">
                <a:latin typeface="Microsoft YaHei" panose="020B0503020204020204" pitchFamily="34" charset="-122"/>
                <a:ea typeface="Microsoft YaHei" panose="020B0503020204020204" pitchFamily="34" charset="-122"/>
              </a:rPr>
              <a:t>——</a:t>
            </a:r>
            <a:r>
              <a:rPr kumimoji="1" lang="zh-CN" altLang="en-US" sz="1400" b="1" dirty="0">
                <a:latin typeface="Microsoft YaHei" panose="020B0503020204020204" pitchFamily="34" charset="-122"/>
                <a:ea typeface="Microsoft YaHei" panose="020B0503020204020204" pitchFamily="34" charset="-122"/>
              </a:rPr>
              <a:t>治疗药物监测</a:t>
            </a:r>
            <a:endParaRPr kumimoji="1" lang="en-US" altLang="zh-CN" sz="1400" b="1" dirty="0">
              <a:latin typeface="Microsoft YaHei" panose="020B0503020204020204" pitchFamily="34" charset="-122"/>
              <a:ea typeface="Microsoft YaHei" panose="020B0503020204020204" pitchFamily="34" charset="-122"/>
            </a:endParaRPr>
          </a:p>
          <a:p>
            <a:pPr marL="457200" lvl="1" indent="0">
              <a:lnSpc>
                <a:spcPct val="100000"/>
              </a:lnSpc>
              <a:buNone/>
            </a:pPr>
            <a:r>
              <a:rPr kumimoji="1" lang="zh-CN" altLang="en-US" sz="1200" dirty="0">
                <a:latin typeface="Microsoft YaHei" panose="020B0503020204020204" pitchFamily="34" charset="-122"/>
                <a:ea typeface="Microsoft YaHei" panose="020B0503020204020204" pitchFamily="34" charset="-122"/>
              </a:rPr>
              <a:t>积极进行治疗药物监测</a:t>
            </a:r>
            <a:endParaRPr kumimoji="1" lang="en-US" altLang="zh-CN" sz="1200" dirty="0">
              <a:latin typeface="Microsoft YaHei" panose="020B0503020204020204" pitchFamily="34" charset="-122"/>
              <a:ea typeface="Microsoft YaHei" panose="020B0503020204020204" pitchFamily="34" charset="-122"/>
            </a:endParaRPr>
          </a:p>
          <a:p>
            <a:pPr marL="457200" lvl="1" indent="0">
              <a:lnSpc>
                <a:spcPct val="100000"/>
              </a:lnSpc>
              <a:buNone/>
            </a:pPr>
            <a:r>
              <a:rPr kumimoji="1" lang="zh-CN" altLang="en-US" sz="1200" dirty="0">
                <a:latin typeface="Microsoft YaHei" panose="020B0503020204020204" pitchFamily="34" charset="-122"/>
                <a:ea typeface="Microsoft YaHei" panose="020B0503020204020204" pitchFamily="34" charset="-122"/>
              </a:rPr>
              <a:t>随时协调采血时间和方案</a:t>
            </a:r>
            <a:endParaRPr kumimoji="1" lang="en-US" altLang="zh-CN" sz="1200" b="1" dirty="0">
              <a:latin typeface="Microsoft YaHei" panose="020B0503020204020204" pitchFamily="34" charset="-122"/>
              <a:ea typeface="Microsoft YaHei" panose="020B0503020204020204" pitchFamily="34" charset="-122"/>
            </a:endParaRPr>
          </a:p>
        </p:txBody>
      </p:sp>
      <p:graphicFrame>
        <p:nvGraphicFramePr>
          <p:cNvPr id="7" name="表格 6">
            <a:extLst>
              <a:ext uri="{FF2B5EF4-FFF2-40B4-BE49-F238E27FC236}">
                <a16:creationId xmlns:a16="http://schemas.microsoft.com/office/drawing/2014/main" id="{F3B3F325-B894-FD44-A3E7-AECA424B2580}"/>
              </a:ext>
            </a:extLst>
          </p:cNvPr>
          <p:cNvGraphicFramePr>
            <a:graphicFrameLocks noGrp="1"/>
          </p:cNvGraphicFramePr>
          <p:nvPr>
            <p:extLst>
              <p:ext uri="{D42A27DB-BD31-4B8C-83A1-F6EECF244321}">
                <p14:modId xmlns:p14="http://schemas.microsoft.com/office/powerpoint/2010/main" val="1261130190"/>
              </p:ext>
            </p:extLst>
          </p:nvPr>
        </p:nvGraphicFramePr>
        <p:xfrm>
          <a:off x="2234730" y="1492194"/>
          <a:ext cx="7886429" cy="2764771"/>
        </p:xfrm>
        <a:graphic>
          <a:graphicData uri="http://schemas.openxmlformats.org/drawingml/2006/table">
            <a:tbl>
              <a:tblPr firstRow="1" bandRow="1">
                <a:tableStyleId>{5C22544A-7EE6-4342-B048-85BDC9FD1C3A}</a:tableStyleId>
              </a:tblPr>
              <a:tblGrid>
                <a:gridCol w="1108910">
                  <a:extLst>
                    <a:ext uri="{9D8B030D-6E8A-4147-A177-3AD203B41FA5}">
                      <a16:colId xmlns:a16="http://schemas.microsoft.com/office/drawing/2014/main" val="1680198319"/>
                    </a:ext>
                  </a:extLst>
                </a:gridCol>
                <a:gridCol w="699847">
                  <a:extLst>
                    <a:ext uri="{9D8B030D-6E8A-4147-A177-3AD203B41FA5}">
                      <a16:colId xmlns:a16="http://schemas.microsoft.com/office/drawing/2014/main" val="186956790"/>
                    </a:ext>
                  </a:extLst>
                </a:gridCol>
                <a:gridCol w="699847">
                  <a:extLst>
                    <a:ext uri="{9D8B030D-6E8A-4147-A177-3AD203B41FA5}">
                      <a16:colId xmlns:a16="http://schemas.microsoft.com/office/drawing/2014/main" val="2780510251"/>
                    </a:ext>
                  </a:extLst>
                </a:gridCol>
                <a:gridCol w="699847">
                  <a:extLst>
                    <a:ext uri="{9D8B030D-6E8A-4147-A177-3AD203B41FA5}">
                      <a16:colId xmlns:a16="http://schemas.microsoft.com/office/drawing/2014/main" val="1300478423"/>
                    </a:ext>
                  </a:extLst>
                </a:gridCol>
                <a:gridCol w="1184037">
                  <a:extLst>
                    <a:ext uri="{9D8B030D-6E8A-4147-A177-3AD203B41FA5}">
                      <a16:colId xmlns:a16="http://schemas.microsoft.com/office/drawing/2014/main" val="845960426"/>
                    </a:ext>
                  </a:extLst>
                </a:gridCol>
                <a:gridCol w="648072">
                  <a:extLst>
                    <a:ext uri="{9D8B030D-6E8A-4147-A177-3AD203B41FA5}">
                      <a16:colId xmlns:a16="http://schemas.microsoft.com/office/drawing/2014/main" val="3792145765"/>
                    </a:ext>
                  </a:extLst>
                </a:gridCol>
                <a:gridCol w="1224136">
                  <a:extLst>
                    <a:ext uri="{9D8B030D-6E8A-4147-A177-3AD203B41FA5}">
                      <a16:colId xmlns:a16="http://schemas.microsoft.com/office/drawing/2014/main" val="3860171953"/>
                    </a:ext>
                  </a:extLst>
                </a:gridCol>
                <a:gridCol w="748880">
                  <a:extLst>
                    <a:ext uri="{9D8B030D-6E8A-4147-A177-3AD203B41FA5}">
                      <a16:colId xmlns:a16="http://schemas.microsoft.com/office/drawing/2014/main" val="551025246"/>
                    </a:ext>
                  </a:extLst>
                </a:gridCol>
                <a:gridCol w="872853">
                  <a:extLst>
                    <a:ext uri="{9D8B030D-6E8A-4147-A177-3AD203B41FA5}">
                      <a16:colId xmlns:a16="http://schemas.microsoft.com/office/drawing/2014/main" val="3158820677"/>
                    </a:ext>
                  </a:extLst>
                </a:gridCol>
              </a:tblGrid>
              <a:tr h="343022">
                <a:tc>
                  <a:txBody>
                    <a:bodyPr/>
                    <a:lstStyle/>
                    <a:p>
                      <a:pPr algn="ctr"/>
                      <a:endParaRPr lang="zh-CN" altLang="en-US" sz="1400" dirty="0"/>
                    </a:p>
                  </a:txBody>
                  <a:tcPr anchor="ctr"/>
                </a:tc>
                <a:tc>
                  <a:txBody>
                    <a:bodyPr/>
                    <a:lstStyle/>
                    <a:p>
                      <a:pPr algn="ctr"/>
                      <a:r>
                        <a:rPr lang="en-US" altLang="zh-CN" sz="1400" dirty="0"/>
                        <a:t>5.4</a:t>
                      </a: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400" dirty="0"/>
                        <a:t>5.5</a:t>
                      </a:r>
                      <a:endParaRPr lang="zh-CN" altLang="en-US" sz="1400" dirty="0"/>
                    </a:p>
                  </a:txBody>
                  <a:tcPr anchor="ctr"/>
                </a:tc>
                <a:tc>
                  <a:txBody>
                    <a:bodyPr/>
                    <a:lstStyle/>
                    <a:p>
                      <a:pPr algn="ctr"/>
                      <a:r>
                        <a:rPr lang="en-US" altLang="zh-CN" sz="1400" dirty="0"/>
                        <a:t>5.6</a:t>
                      </a:r>
                      <a:endParaRPr lang="zh-CN" altLang="en-US" sz="1400" dirty="0"/>
                    </a:p>
                  </a:txBody>
                  <a:tcPr anchor="ctr"/>
                </a:tc>
                <a:tc>
                  <a:txBody>
                    <a:bodyPr/>
                    <a:lstStyle/>
                    <a:p>
                      <a:pPr algn="ctr"/>
                      <a:r>
                        <a:rPr lang="en-US" altLang="zh-CN" sz="1400" dirty="0"/>
                        <a:t>5.7</a:t>
                      </a:r>
                      <a:endParaRPr lang="zh-CN" altLang="en-US" sz="1400" dirty="0"/>
                    </a:p>
                  </a:txBody>
                  <a:tcPr anchor="ctr"/>
                </a:tc>
                <a:tc>
                  <a:txBody>
                    <a:bodyPr/>
                    <a:lstStyle/>
                    <a:p>
                      <a:pPr algn="ctr"/>
                      <a:r>
                        <a:rPr lang="en-US" altLang="zh-CN" sz="1400" dirty="0"/>
                        <a:t>5.8</a:t>
                      </a:r>
                      <a:endParaRPr lang="zh-CN" altLang="en-US" sz="1400" dirty="0"/>
                    </a:p>
                  </a:txBody>
                  <a:tcPr anchor="ctr"/>
                </a:tc>
                <a:tc>
                  <a:txBody>
                    <a:bodyPr/>
                    <a:lstStyle/>
                    <a:p>
                      <a:pPr algn="ctr"/>
                      <a:r>
                        <a:rPr lang="en-US" altLang="zh-CN" sz="1400" dirty="0"/>
                        <a:t>5.9</a:t>
                      </a:r>
                      <a:endParaRPr lang="zh-CN" altLang="en-US" sz="1400" dirty="0"/>
                    </a:p>
                  </a:txBody>
                  <a:tcPr anchor="ctr"/>
                </a:tc>
                <a:tc>
                  <a:txBody>
                    <a:bodyPr/>
                    <a:lstStyle/>
                    <a:p>
                      <a:pPr algn="ctr"/>
                      <a:r>
                        <a:rPr lang="en-US" altLang="zh-CN" sz="1400" dirty="0"/>
                        <a:t>5.10</a:t>
                      </a:r>
                      <a:endParaRPr lang="zh-CN" altLang="en-US" sz="1400" dirty="0"/>
                    </a:p>
                  </a:txBody>
                  <a:tcPr anchor="ctr"/>
                </a:tc>
                <a:tc>
                  <a:txBody>
                    <a:bodyPr/>
                    <a:lstStyle/>
                    <a:p>
                      <a:pPr algn="ctr"/>
                      <a:r>
                        <a:rPr lang="en-US" altLang="zh-CN" sz="1400" dirty="0"/>
                        <a:t>5.11</a:t>
                      </a:r>
                      <a:endParaRPr lang="zh-CN" altLang="en-US" sz="1400" dirty="0"/>
                    </a:p>
                  </a:txBody>
                  <a:tcPr anchor="ctr"/>
                </a:tc>
                <a:extLst>
                  <a:ext uri="{0D108BD9-81ED-4DB2-BD59-A6C34878D82A}">
                    <a16:rowId xmlns:a16="http://schemas.microsoft.com/office/drawing/2014/main" val="3685771349"/>
                  </a:ext>
                </a:extLst>
              </a:tr>
              <a:tr h="343022">
                <a:tc>
                  <a:txBody>
                    <a:bodyPr/>
                    <a:lstStyle/>
                    <a:p>
                      <a:pPr algn="ctr"/>
                      <a:r>
                        <a:rPr lang="zh-CN" altLang="en-US" sz="1400" dirty="0"/>
                        <a:t>美罗培南</a:t>
                      </a:r>
                    </a:p>
                  </a:txBody>
                  <a:tcPr anchor="ctr"/>
                </a:tc>
                <a:tc gridSpan="4">
                  <a:txBody>
                    <a:bodyPr/>
                    <a:lstStyle/>
                    <a:p>
                      <a:pPr algn="ctr"/>
                      <a:r>
                        <a:rPr lang="en-US" altLang="zh-CN" sz="1400" dirty="0"/>
                        <a:t>1</a:t>
                      </a:r>
                      <a:r>
                        <a:rPr lang="zh-CN" altLang="en-US" sz="1400" dirty="0"/>
                        <a:t> </a:t>
                      </a:r>
                      <a:r>
                        <a:rPr lang="en-US" altLang="zh-CN" sz="1400" dirty="0"/>
                        <a:t>g q12h</a:t>
                      </a:r>
                    </a:p>
                  </a:txBody>
                  <a:tcPr anchor="ctr"/>
                </a:tc>
                <a:tc hMerge="1">
                  <a:txBody>
                    <a:bodyPr/>
                    <a:lstStyle/>
                    <a:p>
                      <a:pPr algn="ctr"/>
                      <a:endParaRPr lang="zh-CN" altLang="en-US" dirty="0"/>
                    </a:p>
                  </a:txBody>
                  <a:tcPr/>
                </a:tc>
                <a:tc hMerge="1">
                  <a:txBody>
                    <a:bodyPr/>
                    <a:lstStyle/>
                    <a:p>
                      <a:pPr algn="ctr"/>
                      <a:endParaRPr lang="zh-CN" altLang="en-US" dirty="0"/>
                    </a:p>
                  </a:txBody>
                  <a:tcPr/>
                </a:tc>
                <a:tc hMerge="1">
                  <a:txBody>
                    <a:bodyPr/>
                    <a:lstStyle/>
                    <a:p>
                      <a:pPr algn="ctr"/>
                      <a:endParaRPr lang="zh-CN" altLang="en-US" dirty="0"/>
                    </a:p>
                  </a:txBody>
                  <a:tcPr/>
                </a:tc>
                <a:tc gridSpan="4">
                  <a:txBody>
                    <a:bodyPr/>
                    <a:lstStyle/>
                    <a:p>
                      <a:pPr algn="ctr"/>
                      <a:r>
                        <a:rPr lang="en-US" altLang="zh-CN" sz="1400" dirty="0"/>
                        <a:t>0.5g</a:t>
                      </a:r>
                      <a:r>
                        <a:rPr lang="zh-CN" altLang="en-US" sz="1400" dirty="0"/>
                        <a:t> </a:t>
                      </a:r>
                      <a:r>
                        <a:rPr lang="en-US" altLang="zh-CN" sz="1400" dirty="0"/>
                        <a:t>q12h</a:t>
                      </a:r>
                      <a:endParaRPr lang="zh-CN" altLang="en-US" sz="1400" dirty="0"/>
                    </a:p>
                  </a:txBody>
                  <a:tcPr anchor="ctr"/>
                </a:tc>
                <a:tc hMerge="1">
                  <a:txBody>
                    <a:bodyPr/>
                    <a:lstStyle/>
                    <a:p>
                      <a:endParaRPr lang="zh-CN" altLang="en-US"/>
                    </a:p>
                  </a:txBody>
                  <a:tcPr/>
                </a:tc>
                <a:tc hMerge="1">
                  <a:txBody>
                    <a:bodyPr/>
                    <a:lstStyle/>
                    <a:p>
                      <a:endParaRPr lang="zh-CN" altLang="en-US"/>
                    </a:p>
                  </a:txBody>
                  <a:tcPr/>
                </a:tc>
                <a:tc hMerge="1">
                  <a:txBody>
                    <a:bodyPr/>
                    <a:lstStyle/>
                    <a:p>
                      <a:pPr algn="ctr"/>
                      <a:endParaRPr lang="zh-CN" altLang="en-US" sz="1400" dirty="0"/>
                    </a:p>
                  </a:txBody>
                  <a:tcPr/>
                </a:tc>
                <a:extLst>
                  <a:ext uri="{0D108BD9-81ED-4DB2-BD59-A6C34878D82A}">
                    <a16:rowId xmlns:a16="http://schemas.microsoft.com/office/drawing/2014/main" val="3668701267"/>
                  </a:ext>
                </a:extLst>
              </a:tr>
              <a:tr h="676647">
                <a:tc>
                  <a:txBody>
                    <a:bodyPr/>
                    <a:lstStyle/>
                    <a:p>
                      <a:pPr algn="ctr"/>
                      <a:r>
                        <a:rPr lang="zh-CN" altLang="en-US" sz="1400" dirty="0"/>
                        <a:t>浓度</a:t>
                      </a:r>
                      <a:endParaRPr lang="en-US" altLang="zh-CN" sz="1400" dirty="0"/>
                    </a:p>
                    <a:p>
                      <a:pPr algn="ctr"/>
                      <a:r>
                        <a:rPr lang="en-US" altLang="zh-CN" sz="1400" dirty="0" err="1"/>
                        <a:t>μg</a:t>
                      </a:r>
                      <a:r>
                        <a:rPr lang="en-US" altLang="zh-CN" sz="1400" dirty="0"/>
                        <a:t>/ml</a:t>
                      </a:r>
                      <a:endParaRPr lang="zh-CN" altLang="en-US" sz="1400" dirty="0"/>
                    </a:p>
                  </a:txBody>
                  <a:tcPr anchor="ctr"/>
                </a:tc>
                <a:tc>
                  <a:txBody>
                    <a:bodyPr/>
                    <a:lstStyle/>
                    <a:p>
                      <a:pPr algn="ct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zh-CN" altLang="en-US" sz="1400" dirty="0"/>
                    </a:p>
                  </a:txBody>
                  <a:tcPr anchor="ctr"/>
                </a:tc>
                <a:tc>
                  <a:txBody>
                    <a:bodyPr/>
                    <a:lstStyle/>
                    <a:p>
                      <a:pPr algn="ctr"/>
                      <a:endParaRPr lang="zh-CN" altLang="en-US" sz="1400" dirty="0"/>
                    </a:p>
                  </a:txBody>
                  <a:tcPr anchor="ctr"/>
                </a:tc>
                <a:tc>
                  <a:txBody>
                    <a:bodyPr/>
                    <a:lstStyle/>
                    <a:p>
                      <a:pPr algn="ctr"/>
                      <a:r>
                        <a:rPr lang="zh-CN" altLang="en-US" sz="1400" dirty="0"/>
                        <a:t>血</a:t>
                      </a:r>
                      <a:r>
                        <a:rPr lang="en-US" altLang="zh-CN" sz="1400" dirty="0"/>
                        <a:t>24.7;</a:t>
                      </a:r>
                      <a:r>
                        <a:rPr lang="zh-CN" altLang="en-US" sz="1400" dirty="0"/>
                        <a:t> </a:t>
                      </a:r>
                      <a:r>
                        <a:rPr lang="en-US" altLang="zh-CN" sz="1400" dirty="0"/>
                        <a:t>20.0</a:t>
                      </a:r>
                    </a:p>
                    <a:p>
                      <a:pPr algn="ctr"/>
                      <a:r>
                        <a:rPr lang="zh-CN" altLang="en-US" sz="1400" dirty="0"/>
                        <a:t>引</a:t>
                      </a:r>
                      <a:r>
                        <a:rPr lang="en-US" altLang="zh-CN" sz="1400" dirty="0"/>
                        <a:t>25.0;</a:t>
                      </a:r>
                      <a:r>
                        <a:rPr lang="zh-CN" altLang="en-US" sz="1400" dirty="0"/>
                        <a:t> </a:t>
                      </a:r>
                      <a:r>
                        <a:rPr lang="en-US" altLang="zh-CN" sz="1400"/>
                        <a:t>7.05</a:t>
                      </a:r>
                      <a:endParaRPr lang="zh-CN" altLang="en-US" sz="1400" dirty="0"/>
                    </a:p>
                  </a:txBody>
                  <a:tcPr anchor="ctr"/>
                </a:tc>
                <a:tc>
                  <a:txBody>
                    <a:bodyPr/>
                    <a:lstStyle/>
                    <a:p>
                      <a:pPr algn="ctr"/>
                      <a:endParaRPr lang="zh-CN" altLang="en-US" sz="1400" dirty="0"/>
                    </a:p>
                  </a:txBody>
                  <a:tcPr anchor="ctr"/>
                </a:tc>
                <a:tc>
                  <a:txBody>
                    <a:bodyPr/>
                    <a:lstStyle/>
                    <a:p>
                      <a:pPr algn="ctr"/>
                      <a:r>
                        <a:rPr lang="zh-CN" altLang="en-US" sz="1400" dirty="0"/>
                        <a:t>血</a:t>
                      </a:r>
                      <a:r>
                        <a:rPr lang="en-US" altLang="zh-CN" sz="1400" dirty="0"/>
                        <a:t>21.7;</a:t>
                      </a:r>
                      <a:r>
                        <a:rPr lang="zh-CN" altLang="en-US" sz="1400" dirty="0"/>
                        <a:t> </a:t>
                      </a:r>
                      <a:r>
                        <a:rPr lang="en-US" altLang="zh-CN" sz="1400" dirty="0"/>
                        <a:t>9.88</a:t>
                      </a:r>
                    </a:p>
                    <a:p>
                      <a:pPr algn="ctr"/>
                      <a:r>
                        <a:rPr lang="zh-CN" altLang="en-US" sz="1400" dirty="0"/>
                        <a:t>引</a:t>
                      </a:r>
                      <a:r>
                        <a:rPr lang="en-US" altLang="zh-CN" sz="1400" dirty="0"/>
                        <a:t>11.3;</a:t>
                      </a:r>
                      <a:r>
                        <a:rPr lang="zh-CN" altLang="en-US" sz="1400" dirty="0"/>
                        <a:t> </a:t>
                      </a:r>
                      <a:r>
                        <a:rPr lang="en-US" altLang="zh-CN" sz="1400" dirty="0"/>
                        <a:t>12.8</a:t>
                      </a:r>
                      <a:endParaRPr lang="zh-CN" altLang="en-US" sz="1400" dirty="0"/>
                    </a:p>
                  </a:txBody>
                  <a:tcPr anchor="ctr"/>
                </a:tc>
                <a:tc>
                  <a:txBody>
                    <a:bodyPr/>
                    <a:lstStyle/>
                    <a:p>
                      <a:pPr algn="ctr"/>
                      <a:endParaRPr lang="zh-CN" altLang="en-US" sz="1200" dirty="0"/>
                    </a:p>
                  </a:txBody>
                  <a:tcPr anchor="ctr"/>
                </a:tc>
                <a:tc>
                  <a:txBody>
                    <a:bodyPr/>
                    <a:lstStyle/>
                    <a:p>
                      <a:pPr algn="ctr"/>
                      <a:endParaRPr lang="zh-CN" altLang="en-US" sz="1400" dirty="0"/>
                    </a:p>
                  </a:txBody>
                  <a:tcPr anchor="ctr"/>
                </a:tc>
                <a:extLst>
                  <a:ext uri="{0D108BD9-81ED-4DB2-BD59-A6C34878D82A}">
                    <a16:rowId xmlns:a16="http://schemas.microsoft.com/office/drawing/2014/main" val="1520996747"/>
                  </a:ext>
                </a:extLst>
              </a:tr>
              <a:tr h="479291">
                <a:tc>
                  <a:txBody>
                    <a:bodyPr/>
                    <a:lstStyle/>
                    <a:p>
                      <a:pPr algn="ctr"/>
                      <a:r>
                        <a:rPr lang="en-US" altLang="zh-CN" sz="1400" dirty="0"/>
                        <a:t>HF</a:t>
                      </a:r>
                    </a:p>
                    <a:p>
                      <a:pPr algn="ctr"/>
                      <a:r>
                        <a:rPr lang="en-US" altLang="zh-CN" sz="1400" dirty="0"/>
                        <a:t>(ml)</a:t>
                      </a:r>
                      <a:endParaRPr lang="zh-CN" alt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400" dirty="0"/>
                        <a:t>起始</a:t>
                      </a:r>
                      <a:r>
                        <a:rPr lang="en-US" altLang="zh-CN" sz="1400" dirty="0"/>
                        <a:t>2825</a:t>
                      </a:r>
                      <a:endParaRPr lang="zh-CN" altLang="en-US" sz="1400" dirty="0"/>
                    </a:p>
                  </a:txBody>
                  <a:tcPr anchor="ctr"/>
                </a:tc>
                <a:tc>
                  <a:txBody>
                    <a:bodyPr/>
                    <a:lstStyle/>
                    <a:p>
                      <a:pPr algn="ctr"/>
                      <a:r>
                        <a:rPr lang="en-US" altLang="zh-CN" sz="1400" dirty="0"/>
                        <a:t>2250</a:t>
                      </a:r>
                      <a:endParaRPr lang="zh-CN" altLang="en-US" sz="1400" dirty="0"/>
                    </a:p>
                  </a:txBody>
                  <a:tcPr anchor="ctr"/>
                </a:tc>
                <a:tc>
                  <a:txBody>
                    <a:bodyPr/>
                    <a:lstStyle/>
                    <a:p>
                      <a:pPr algn="ctr"/>
                      <a:r>
                        <a:rPr lang="en-US" altLang="zh-CN" sz="1400" dirty="0"/>
                        <a:t>2330</a:t>
                      </a:r>
                      <a:endParaRPr lang="zh-CN" altLang="en-US" sz="14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2030</a:t>
                      </a:r>
                      <a:endParaRPr lang="zh-CN" altLang="en-US" sz="1600" dirty="0"/>
                    </a:p>
                  </a:txBody>
                  <a:tcPr anchor="ctr"/>
                </a:tc>
                <a:tc>
                  <a:txBody>
                    <a:bodyPr/>
                    <a:lstStyle/>
                    <a:p>
                      <a:pPr algn="ctr"/>
                      <a:r>
                        <a:rPr lang="en-US" altLang="zh-CN" sz="1400" dirty="0"/>
                        <a:t>/</a:t>
                      </a:r>
                      <a:endParaRPr lang="zh-CN" altLang="en-US" sz="1400" dirty="0"/>
                    </a:p>
                  </a:txBody>
                  <a:tcPr anchor="ctr"/>
                </a:tc>
                <a:tc>
                  <a:txBody>
                    <a:bodyPr/>
                    <a:lstStyle/>
                    <a:p>
                      <a:pPr algn="ctr"/>
                      <a:r>
                        <a:rPr lang="en-US" altLang="zh-CN" sz="1400" dirty="0"/>
                        <a:t>/</a:t>
                      </a:r>
                      <a:endParaRPr lang="zh-CN" altLang="en-US" sz="1400" dirty="0"/>
                    </a:p>
                  </a:txBody>
                  <a:tcPr anchor="ctr"/>
                </a:tc>
                <a:extLst>
                  <a:ext uri="{0D108BD9-81ED-4DB2-BD59-A6C34878D82A}">
                    <a16:rowId xmlns:a16="http://schemas.microsoft.com/office/drawing/2014/main" val="2050345909"/>
                  </a:ext>
                </a:extLst>
              </a:tr>
              <a:tr h="479291">
                <a:tc>
                  <a:txBody>
                    <a:bodyPr/>
                    <a:lstStyle/>
                    <a:p>
                      <a:pPr algn="ctr"/>
                      <a:r>
                        <a:rPr lang="zh-CN" altLang="en-US" sz="1400" dirty="0"/>
                        <a:t>引流液</a:t>
                      </a:r>
                      <a:endParaRPr lang="en-US" altLang="zh-CN" sz="1400" dirty="0"/>
                    </a:p>
                    <a:p>
                      <a:pPr algn="ctr"/>
                      <a:r>
                        <a:rPr lang="en-US" altLang="zh-CN" sz="1400" dirty="0"/>
                        <a:t>(ml)</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900</a:t>
                      </a:r>
                      <a:endParaRPr lang="zh-CN" altLang="en-US" sz="1400" dirty="0"/>
                    </a:p>
                  </a:txBody>
                  <a:tcPr anchor="ctr"/>
                </a:tc>
                <a:tc>
                  <a:txBody>
                    <a:bodyPr/>
                    <a:lstStyle/>
                    <a:p>
                      <a:pPr algn="ctr"/>
                      <a:r>
                        <a:rPr lang="en-US" altLang="zh-CN" sz="1400" dirty="0"/>
                        <a:t>1830</a:t>
                      </a:r>
                      <a:endParaRPr lang="zh-CN" altLang="en-US" sz="1600" dirty="0"/>
                    </a:p>
                  </a:txBody>
                  <a:tcPr anchor="ctr"/>
                </a:tc>
                <a:tc>
                  <a:txBody>
                    <a:bodyPr/>
                    <a:lstStyle/>
                    <a:p>
                      <a:pPr algn="ctr"/>
                      <a:r>
                        <a:rPr lang="en-US" altLang="zh-CN" sz="1400" dirty="0"/>
                        <a:t>1480</a:t>
                      </a:r>
                      <a:endParaRPr lang="zh-CN" altLang="en-US" sz="1400" dirty="0"/>
                    </a:p>
                  </a:txBody>
                  <a:tcPr anchor="ctr"/>
                </a:tc>
                <a:tc>
                  <a:txBody>
                    <a:bodyPr/>
                    <a:lstStyle/>
                    <a:p>
                      <a:pPr algn="ctr"/>
                      <a:r>
                        <a:rPr lang="en-US" altLang="zh-CN" sz="1400" dirty="0"/>
                        <a:t>600</a:t>
                      </a:r>
                      <a:endParaRPr lang="zh-CN" altLang="en-US" sz="1400" dirty="0"/>
                    </a:p>
                  </a:txBody>
                  <a:tcPr anchor="ctr"/>
                </a:tc>
                <a:extLst>
                  <a:ext uri="{0D108BD9-81ED-4DB2-BD59-A6C34878D82A}">
                    <a16:rowId xmlns:a16="http://schemas.microsoft.com/office/drawing/2014/main" val="282654763"/>
                  </a:ext>
                </a:extLst>
              </a:tr>
              <a:tr h="343022">
                <a:tc>
                  <a:txBody>
                    <a:bodyPr/>
                    <a:lstStyle/>
                    <a:p>
                      <a:pPr algn="ctr"/>
                      <a:r>
                        <a:rPr lang="en-US" altLang="zh-CN" sz="1400" dirty="0"/>
                        <a:t>PCT</a:t>
                      </a: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endParaRPr lang="zh-CN" altLang="en-US" sz="1400" dirty="0"/>
                    </a:p>
                  </a:txBody>
                  <a:tcPr anchor="ctr"/>
                </a:tc>
                <a:tc>
                  <a:txBody>
                    <a:bodyPr/>
                    <a:lstStyle/>
                    <a:p>
                      <a:pPr algn="ctr"/>
                      <a:r>
                        <a:rPr lang="en-US" altLang="zh-CN" sz="1400" dirty="0"/>
                        <a:t>34.39</a:t>
                      </a:r>
                      <a:endParaRPr lang="zh-CN" altLang="en-US" dirty="0"/>
                    </a:p>
                  </a:txBody>
                  <a:tcPr anchor="ctr"/>
                </a:tc>
                <a:tc>
                  <a:txBody>
                    <a:bodyPr/>
                    <a:lstStyle/>
                    <a:p>
                      <a:endParaRPr lang="zh-CN" altLang="en-US" dirty="0"/>
                    </a:p>
                  </a:txBody>
                  <a:tcPr anchor="ctr"/>
                </a:tc>
                <a:tc>
                  <a:txBody>
                    <a:bodyPr/>
                    <a:lstStyle/>
                    <a:p>
                      <a:pPr algn="ctr"/>
                      <a:r>
                        <a:rPr lang="en-US" altLang="zh-CN" sz="1400" dirty="0"/>
                        <a:t>13.52</a:t>
                      </a:r>
                      <a:endParaRPr lang="zh-CN" altLang="en-US" sz="1400" dirty="0"/>
                    </a:p>
                  </a:txBody>
                  <a:tcPr anchor="ctr"/>
                </a:tc>
                <a:extLst>
                  <a:ext uri="{0D108BD9-81ED-4DB2-BD59-A6C34878D82A}">
                    <a16:rowId xmlns:a16="http://schemas.microsoft.com/office/drawing/2014/main" val="3569251141"/>
                  </a:ext>
                </a:extLst>
              </a:tr>
            </a:tbl>
          </a:graphicData>
        </a:graphic>
      </p:graphicFrame>
    </p:spTree>
    <p:extLst>
      <p:ext uri="{BB962C8B-B14F-4D97-AF65-F5344CB8AC3E}">
        <p14:creationId xmlns:p14="http://schemas.microsoft.com/office/powerpoint/2010/main" val="5822286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00B92E99-5A66-BE4D-B597-E5501898D2D2}"/>
              </a:ext>
            </a:extLst>
          </p:cNvPr>
          <p:cNvSpPr>
            <a:spLocks noGrp="1"/>
          </p:cNvSpPr>
          <p:nvPr>
            <p:ph type="title"/>
          </p:nvPr>
        </p:nvSpPr>
        <p:spPr/>
        <p:txBody>
          <a:bodyPr>
            <a:normAutofit/>
          </a:bodyPr>
          <a:lstStyle/>
          <a:p>
            <a:r>
              <a:rPr lang="zh-CN" altLang="en-US" sz="4800" dirty="0">
                <a:latin typeface="Microsoft YaHei" panose="020B0503020204020204" pitchFamily="34" charset="-122"/>
                <a:ea typeface="Microsoft YaHei" panose="020B0503020204020204" pitchFamily="34" charset="-122"/>
              </a:rPr>
              <a:t>慢性肾脏病及</a:t>
            </a:r>
            <a:br>
              <a:rPr lang="en-US" altLang="zh-CN" sz="4800" dirty="0">
                <a:latin typeface="Microsoft YaHei" panose="020B0503020204020204" pitchFamily="34" charset="-122"/>
                <a:ea typeface="Microsoft YaHei" panose="020B0503020204020204" pitchFamily="34" charset="-122"/>
              </a:rPr>
            </a:br>
            <a:r>
              <a:rPr lang="zh-CN" altLang="en-US" sz="4800" dirty="0">
                <a:latin typeface="Microsoft YaHei" panose="020B0503020204020204" pitchFamily="34" charset="-122"/>
                <a:ea typeface="Microsoft YaHei" panose="020B0503020204020204" pitchFamily="34" charset="-122"/>
              </a:rPr>
              <a:t>血液透析</a:t>
            </a:r>
            <a:r>
              <a:rPr lang="en-US" altLang="zh-CN" sz="4800" dirty="0">
                <a:latin typeface="Microsoft YaHei" panose="020B0503020204020204" pitchFamily="34" charset="-122"/>
                <a:ea typeface="Microsoft YaHei" panose="020B0503020204020204" pitchFamily="34" charset="-122"/>
              </a:rPr>
              <a:t>/</a:t>
            </a:r>
            <a:r>
              <a:rPr lang="zh-CN" altLang="en-US" sz="4800" dirty="0">
                <a:latin typeface="Microsoft YaHei" panose="020B0503020204020204" pitchFamily="34" charset="-122"/>
                <a:ea typeface="Microsoft YaHei" panose="020B0503020204020204" pitchFamily="34" charset="-122"/>
              </a:rPr>
              <a:t>腹膜透析合并用药</a:t>
            </a:r>
          </a:p>
        </p:txBody>
      </p:sp>
      <p:sp>
        <p:nvSpPr>
          <p:cNvPr id="5" name="文本占位符 4">
            <a:extLst>
              <a:ext uri="{FF2B5EF4-FFF2-40B4-BE49-F238E27FC236}">
                <a16:creationId xmlns:a16="http://schemas.microsoft.com/office/drawing/2014/main" id="{1B705698-9AB6-AE49-95DD-E44EDA9B8140}"/>
              </a:ext>
            </a:extLst>
          </p:cNvPr>
          <p:cNvSpPr>
            <a:spLocks noGrp="1"/>
          </p:cNvSpPr>
          <p:nvPr>
            <p:ph type="body" idx="1"/>
          </p:nvPr>
        </p:nvSpPr>
        <p:spPr/>
        <p:txBody>
          <a:bodyPr/>
          <a:lstStyle/>
          <a:p>
            <a:r>
              <a:rPr lang="en-US" altLang="zh-CN" dirty="0"/>
              <a:t>Hemodialysis,</a:t>
            </a:r>
            <a:r>
              <a:rPr lang="zh-CN" altLang="en-US" dirty="0"/>
              <a:t> </a:t>
            </a:r>
            <a:r>
              <a:rPr lang="en-US" altLang="zh-CN" dirty="0"/>
              <a:t>HD</a:t>
            </a:r>
            <a:r>
              <a:rPr lang="zh-CN" altLang="en-US" dirty="0"/>
              <a:t> </a:t>
            </a:r>
            <a:r>
              <a:rPr lang="en-US" altLang="zh-CN" dirty="0"/>
              <a:t>/</a:t>
            </a:r>
            <a:r>
              <a:rPr lang="zh-CN" altLang="en-US" dirty="0"/>
              <a:t> </a:t>
            </a:r>
            <a:r>
              <a:rPr lang="en-US" altLang="zh-CN" dirty="0"/>
              <a:t>Peritoneal dialysis,</a:t>
            </a:r>
            <a:r>
              <a:rPr lang="zh-CN" altLang="en-US" dirty="0"/>
              <a:t> </a:t>
            </a:r>
            <a:r>
              <a:rPr lang="en-US" altLang="zh-CN" dirty="0"/>
              <a:t>PD</a:t>
            </a:r>
          </a:p>
          <a:p>
            <a:endParaRPr lang="zh-CN" altLang="en-US" dirty="0"/>
          </a:p>
        </p:txBody>
      </p:sp>
    </p:spTree>
    <p:extLst>
      <p:ext uri="{BB962C8B-B14F-4D97-AF65-F5344CB8AC3E}">
        <p14:creationId xmlns:p14="http://schemas.microsoft.com/office/powerpoint/2010/main" val="976271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10865D-098F-B844-A2E8-21DD77A14582}"/>
              </a:ext>
            </a:extLst>
          </p:cNvPr>
          <p:cNvSpPr>
            <a:spLocks noGrp="1"/>
          </p:cNvSpPr>
          <p:nvPr>
            <p:ph type="title"/>
          </p:nvPr>
        </p:nvSpPr>
        <p:spPr/>
        <p:txBody>
          <a:bodyPr>
            <a:normAutofit/>
          </a:bodyPr>
          <a:lstStyle/>
          <a:p>
            <a:r>
              <a:rPr kumimoji="1" lang="en-US" altLang="zh-CN" sz="2800" b="1" dirty="0">
                <a:latin typeface="Microsoft YaHei" panose="020B0503020204020204" pitchFamily="34" charset="-122"/>
                <a:ea typeface="Microsoft YaHei" panose="020B0503020204020204" pitchFamily="34" charset="-122"/>
              </a:rPr>
              <a:t>HD/PD</a:t>
            </a:r>
            <a:r>
              <a:rPr kumimoji="1" lang="zh-CN" altLang="en-US" sz="2800" b="1" dirty="0">
                <a:latin typeface="Microsoft YaHei" panose="020B0503020204020204" pitchFamily="34" charset="-122"/>
                <a:ea typeface="Microsoft YaHei" panose="020B0503020204020204" pitchFamily="34" charset="-122"/>
              </a:rPr>
              <a:t>患者常见临床问题和治疗药物</a:t>
            </a:r>
            <a:endParaRPr kumimoji="1" lang="zh-CN" altLang="en-US" sz="2800" dirty="0"/>
          </a:p>
        </p:txBody>
      </p:sp>
      <p:sp>
        <p:nvSpPr>
          <p:cNvPr id="6" name="文本框 5">
            <a:extLst>
              <a:ext uri="{FF2B5EF4-FFF2-40B4-BE49-F238E27FC236}">
                <a16:creationId xmlns:a16="http://schemas.microsoft.com/office/drawing/2014/main" id="{45D224FE-A1EA-7647-9368-68F472DCB3AD}"/>
              </a:ext>
            </a:extLst>
          </p:cNvPr>
          <p:cNvSpPr txBox="1"/>
          <p:nvPr/>
        </p:nvSpPr>
        <p:spPr>
          <a:xfrm>
            <a:off x="2225209" y="1184283"/>
            <a:ext cx="7775078" cy="5533502"/>
          </a:xfrm>
          <a:prstGeom prst="rect">
            <a:avLst/>
          </a:prstGeom>
          <a:noFill/>
        </p:spPr>
        <p:txBody>
          <a:bodyPr wrap="square" rtlCol="0">
            <a:spAutoFit/>
          </a:bodyPr>
          <a:lstStyle/>
          <a:p>
            <a:pPr>
              <a:lnSpc>
                <a:spcPct val="114000"/>
              </a:lnSpc>
            </a:pPr>
            <a:r>
              <a:rPr kumimoji="1" lang="zh-CN" altLang="en-US" sz="2400" dirty="0">
                <a:latin typeface="Microsoft YaHei" panose="020B0503020204020204" pitchFamily="34" charset="-122"/>
                <a:ea typeface="Microsoft YaHei" panose="020B0503020204020204" pitchFamily="34" charset="-122"/>
              </a:rPr>
              <a:t>慢性肾脏疾病相关用药</a:t>
            </a:r>
            <a:endParaRPr kumimoji="1" lang="en-US" altLang="zh-CN" sz="2400" dirty="0">
              <a:latin typeface="Microsoft YaHei" panose="020B0503020204020204" pitchFamily="34" charset="-122"/>
              <a:ea typeface="Microsoft YaHei" panose="020B0503020204020204" pitchFamily="34" charset="-122"/>
            </a:endParaRPr>
          </a:p>
          <a:p>
            <a:pPr>
              <a:lnSpc>
                <a:spcPct val="114000"/>
              </a:lnSpc>
            </a:pPr>
            <a:r>
              <a:rPr kumimoji="1" lang="en-US" altLang="zh-CN" sz="2400" dirty="0">
                <a:latin typeface="Microsoft YaHei" panose="020B0503020204020204" pitchFamily="34" charset="-122"/>
                <a:ea typeface="Microsoft YaHei" panose="020B0503020204020204" pitchFamily="34" charset="-122"/>
              </a:rPr>
              <a:t>1</a:t>
            </a:r>
            <a:r>
              <a:rPr kumimoji="1" lang="zh-CN" altLang="en-US" sz="2400" dirty="0">
                <a:latin typeface="Microsoft YaHei" panose="020B0503020204020204" pitchFamily="34" charset="-122"/>
                <a:ea typeface="Microsoft YaHei" panose="020B0503020204020204" pitchFamily="34" charset="-122"/>
              </a:rPr>
              <a:t>）肾性贫血：</a:t>
            </a:r>
            <a:endParaRPr kumimoji="1" lang="en-US" altLang="zh-CN" sz="2400" dirty="0">
              <a:latin typeface="Microsoft YaHei" panose="020B0503020204020204" pitchFamily="34" charset="-122"/>
              <a:ea typeface="Microsoft YaHei" panose="020B0503020204020204" pitchFamily="34" charset="-122"/>
            </a:endParaRPr>
          </a:p>
          <a:p>
            <a:pPr marL="800100" lvl="1" indent="-342900">
              <a:lnSpc>
                <a:spcPct val="114000"/>
              </a:lnSpc>
              <a:buFont typeface="Wingdings" pitchFamily="2" charset="2"/>
              <a:buChar char="Ø"/>
            </a:pPr>
            <a:r>
              <a:rPr kumimoji="1" lang="en-US" altLang="zh-CN" sz="2400" dirty="0">
                <a:latin typeface="Microsoft YaHei" panose="020B0503020204020204" pitchFamily="34" charset="-122"/>
                <a:ea typeface="Microsoft YaHei" panose="020B0503020204020204" pitchFamily="34" charset="-122"/>
              </a:rPr>
              <a:t>EPO</a:t>
            </a:r>
            <a:r>
              <a:rPr kumimoji="1" lang="zh-CN" altLang="en-US" sz="2400" dirty="0">
                <a:latin typeface="Microsoft YaHei" panose="020B0503020204020204" pitchFamily="34" charset="-122"/>
                <a:ea typeface="Microsoft YaHei" panose="020B0503020204020204" pitchFamily="34" charset="-122"/>
              </a:rPr>
              <a:t>、铁剂、罗沙司他</a:t>
            </a:r>
            <a:endParaRPr kumimoji="1" lang="en-US" altLang="zh-CN" sz="2400" dirty="0">
              <a:latin typeface="Microsoft YaHei" panose="020B0503020204020204" pitchFamily="34" charset="-122"/>
              <a:ea typeface="Microsoft YaHei" panose="020B0503020204020204" pitchFamily="34" charset="-122"/>
            </a:endParaRPr>
          </a:p>
          <a:p>
            <a:pPr>
              <a:lnSpc>
                <a:spcPct val="114000"/>
              </a:lnSpc>
            </a:pPr>
            <a:r>
              <a:rPr kumimoji="1" lang="en-US" altLang="zh-CN" sz="2400" dirty="0">
                <a:latin typeface="Microsoft YaHei" panose="020B0503020204020204" pitchFamily="34" charset="-122"/>
                <a:ea typeface="Microsoft YaHei" panose="020B0503020204020204" pitchFamily="34" charset="-122"/>
              </a:rPr>
              <a:t>2</a:t>
            </a:r>
            <a:r>
              <a:rPr kumimoji="1" lang="zh-CN" altLang="en-US" sz="2400" dirty="0">
                <a:latin typeface="Microsoft YaHei" panose="020B0503020204020204" pitchFamily="34" charset="-122"/>
                <a:ea typeface="Microsoft YaHei" panose="020B0503020204020204" pitchFamily="34" charset="-122"/>
              </a:rPr>
              <a:t>）肾性骨病（</a:t>
            </a:r>
            <a:r>
              <a:rPr kumimoji="1" lang="en-US" altLang="zh-CN" sz="2400" dirty="0">
                <a:latin typeface="Microsoft YaHei" panose="020B0503020204020204" pitchFamily="34" charset="-122"/>
                <a:ea typeface="Microsoft YaHei" panose="020B0503020204020204" pitchFamily="34" charset="-122"/>
              </a:rPr>
              <a:t>CKD-MBD</a:t>
            </a:r>
            <a:r>
              <a:rPr kumimoji="1" lang="zh-CN" altLang="en-US" sz="2400" dirty="0">
                <a:latin typeface="Microsoft YaHei" panose="020B0503020204020204" pitchFamily="34" charset="-122"/>
                <a:ea typeface="Microsoft YaHei" panose="020B0503020204020204" pitchFamily="34" charset="-122"/>
              </a:rPr>
              <a:t>）：</a:t>
            </a:r>
            <a:endParaRPr kumimoji="1" lang="en-US" altLang="zh-CN" sz="2400" dirty="0">
              <a:latin typeface="Microsoft YaHei" panose="020B0503020204020204" pitchFamily="34" charset="-122"/>
              <a:ea typeface="Microsoft YaHei" panose="020B0503020204020204" pitchFamily="34" charset="-122"/>
            </a:endParaRPr>
          </a:p>
          <a:p>
            <a:pPr marL="800100" lvl="1" indent="-342900">
              <a:lnSpc>
                <a:spcPct val="114000"/>
              </a:lnSpc>
              <a:buFont typeface="Wingdings" pitchFamily="2" charset="2"/>
              <a:buChar char="Ø"/>
            </a:pPr>
            <a:r>
              <a:rPr kumimoji="1" lang="zh-CN" altLang="en-US" sz="2400" dirty="0">
                <a:latin typeface="Microsoft YaHei" panose="020B0503020204020204" pitchFamily="34" charset="-122"/>
                <a:ea typeface="Microsoft YaHei" panose="020B0503020204020204" pitchFamily="34" charset="-122"/>
              </a:rPr>
              <a:t>司维拉姆、碳酸镧、碳酸钙</a:t>
            </a:r>
            <a:endParaRPr kumimoji="1" lang="en-US" altLang="zh-CN" sz="2400" dirty="0">
              <a:latin typeface="Microsoft YaHei" panose="020B0503020204020204" pitchFamily="34" charset="-122"/>
              <a:ea typeface="Microsoft YaHei" panose="020B0503020204020204" pitchFamily="34" charset="-122"/>
            </a:endParaRPr>
          </a:p>
          <a:p>
            <a:pPr marL="800100" lvl="1" indent="-342900">
              <a:lnSpc>
                <a:spcPct val="114000"/>
              </a:lnSpc>
              <a:buFont typeface="Wingdings" pitchFamily="2" charset="2"/>
              <a:buChar char="Ø"/>
            </a:pPr>
            <a:r>
              <a:rPr kumimoji="1" lang="zh-CN" altLang="en-US" sz="2400" dirty="0">
                <a:latin typeface="Microsoft YaHei" panose="020B0503020204020204" pitchFamily="34" charset="-122"/>
                <a:ea typeface="Microsoft YaHei" panose="020B0503020204020204" pitchFamily="34" charset="-122"/>
              </a:rPr>
              <a:t>西那卡塞、骨化三醇、帕立骨化醇</a:t>
            </a:r>
            <a:endParaRPr kumimoji="1" lang="en-US" altLang="zh-CN" sz="2400" dirty="0">
              <a:latin typeface="Microsoft YaHei" panose="020B0503020204020204" pitchFamily="34" charset="-122"/>
              <a:ea typeface="Microsoft YaHei" panose="020B0503020204020204" pitchFamily="34" charset="-122"/>
            </a:endParaRPr>
          </a:p>
          <a:p>
            <a:pPr lvl="0">
              <a:lnSpc>
                <a:spcPct val="114000"/>
              </a:lnSpc>
            </a:pPr>
            <a:r>
              <a:rPr kumimoji="1" lang="en-US" altLang="zh-CN" sz="2400" dirty="0">
                <a:latin typeface="Microsoft YaHei" panose="020B0503020204020204" pitchFamily="34" charset="-122"/>
                <a:ea typeface="Microsoft YaHei" panose="020B0503020204020204" pitchFamily="34" charset="-122"/>
              </a:rPr>
              <a:t>3</a:t>
            </a:r>
            <a:r>
              <a:rPr kumimoji="1" lang="zh-CN" altLang="en-US" sz="2400" dirty="0">
                <a:latin typeface="Microsoft YaHei" panose="020B0503020204020204" pitchFamily="34" charset="-122"/>
                <a:ea typeface="Microsoft YaHei" panose="020B0503020204020204" pitchFamily="34" charset="-122"/>
              </a:rPr>
              <a:t>）其他常用药物：</a:t>
            </a:r>
            <a:endParaRPr kumimoji="1" lang="en-US" altLang="zh-CN" sz="2400" dirty="0">
              <a:latin typeface="Microsoft YaHei" panose="020B0503020204020204" pitchFamily="34" charset="-122"/>
              <a:ea typeface="Microsoft YaHei" panose="020B0503020204020204" pitchFamily="34" charset="-122"/>
            </a:endParaRPr>
          </a:p>
          <a:p>
            <a:pPr marL="800100" lvl="1" indent="-342900">
              <a:lnSpc>
                <a:spcPct val="114000"/>
              </a:lnSpc>
              <a:buFont typeface="Wingdings" pitchFamily="2" charset="2"/>
              <a:buChar char="Ø"/>
            </a:pPr>
            <a:r>
              <a:rPr kumimoji="1" lang="zh-CN" altLang="en-US" sz="2400" dirty="0">
                <a:latin typeface="Microsoft YaHei" panose="020B0503020204020204" pitchFamily="34" charset="-122"/>
                <a:ea typeface="Microsoft YaHei" panose="020B0503020204020204" pitchFamily="34" charset="-122"/>
              </a:rPr>
              <a:t>复方</a:t>
            </a:r>
            <a:r>
              <a:rPr kumimoji="1" lang="en-US" altLang="zh-CN" sz="2400" dirty="0">
                <a:latin typeface="Microsoft YaHei" panose="020B0503020204020204" pitchFamily="34" charset="-122"/>
                <a:ea typeface="Microsoft YaHei" panose="020B0503020204020204" pitchFamily="34" charset="-122"/>
              </a:rPr>
              <a:t>-</a:t>
            </a:r>
            <a:r>
              <a:rPr kumimoji="1" lang="el-GR" altLang="zh-CN" sz="2400" dirty="0">
                <a:latin typeface="Microsoft YaHei" panose="020B0503020204020204" pitchFamily="34" charset="-122"/>
                <a:ea typeface="Microsoft YaHei" panose="020B0503020204020204" pitchFamily="34" charset="-122"/>
              </a:rPr>
              <a:t>α</a:t>
            </a:r>
            <a:r>
              <a:rPr kumimoji="1" lang="zh-CN" altLang="en-US" sz="2400" dirty="0">
                <a:latin typeface="Microsoft YaHei" panose="020B0503020204020204" pitchFamily="34" charset="-122"/>
                <a:ea typeface="Microsoft YaHei" panose="020B0503020204020204" pitchFamily="34" charset="-122"/>
              </a:rPr>
              <a:t>酮酸、碳酸氢钠、聚苯乙烯磺酸钙</a:t>
            </a:r>
          </a:p>
          <a:p>
            <a:pPr>
              <a:lnSpc>
                <a:spcPct val="114000"/>
              </a:lnSpc>
            </a:pPr>
            <a:r>
              <a:rPr kumimoji="1" lang="en-US" altLang="zh-CN" sz="2400" dirty="0">
                <a:latin typeface="Microsoft YaHei" panose="020B0503020204020204" pitchFamily="34" charset="-122"/>
                <a:ea typeface="Microsoft YaHei" panose="020B0503020204020204" pitchFamily="34" charset="-122"/>
              </a:rPr>
              <a:t>4</a:t>
            </a:r>
            <a:r>
              <a:rPr kumimoji="1" lang="zh-CN" altLang="en-US" sz="2400" dirty="0">
                <a:latin typeface="Microsoft YaHei" panose="020B0503020204020204" pitchFamily="34" charset="-122"/>
                <a:ea typeface="Microsoft YaHei" panose="020B0503020204020204" pitchFamily="34" charset="-122"/>
              </a:rPr>
              <a:t>）合并症相关用药：</a:t>
            </a:r>
            <a:endParaRPr kumimoji="1" lang="en-US" altLang="zh-CN" sz="2400" dirty="0">
              <a:latin typeface="Microsoft YaHei" panose="020B0503020204020204" pitchFamily="34" charset="-122"/>
              <a:ea typeface="Microsoft YaHei" panose="020B0503020204020204" pitchFamily="34" charset="-122"/>
            </a:endParaRPr>
          </a:p>
          <a:p>
            <a:pPr marL="800100" lvl="1" indent="-342900">
              <a:lnSpc>
                <a:spcPct val="114000"/>
              </a:lnSpc>
              <a:buFont typeface="Wingdings" pitchFamily="2" charset="2"/>
              <a:buChar char="Ø"/>
            </a:pPr>
            <a:r>
              <a:rPr kumimoji="1" lang="zh-CN" altLang="en-US" sz="2400" dirty="0">
                <a:latin typeface="Microsoft YaHei" panose="020B0503020204020204" pitchFamily="34" charset="-122"/>
                <a:ea typeface="Microsoft YaHei" panose="020B0503020204020204" pitchFamily="34" charset="-122"/>
              </a:rPr>
              <a:t>高血压、糖尿病、冠心病等等</a:t>
            </a:r>
          </a:p>
          <a:p>
            <a:pPr marL="800100" lvl="1" indent="-342900">
              <a:lnSpc>
                <a:spcPct val="114000"/>
              </a:lnSpc>
              <a:buFont typeface="Wingdings" pitchFamily="2" charset="2"/>
              <a:buChar char="Ø"/>
            </a:pPr>
            <a:endParaRPr kumimoji="1" lang="zh-CN" altLang="en-US" sz="2400" dirty="0">
              <a:latin typeface="Microsoft YaHei" panose="020B0503020204020204" pitchFamily="34" charset="-122"/>
              <a:ea typeface="Microsoft YaHei" panose="020B0503020204020204" pitchFamily="34" charset="-122"/>
            </a:endParaRPr>
          </a:p>
          <a:p>
            <a:pPr>
              <a:lnSpc>
                <a:spcPct val="114000"/>
              </a:lnSpc>
            </a:pPr>
            <a:endParaRPr kumimoji="1" lang="zh-CN" altLang="en-US" sz="2400" dirty="0">
              <a:latin typeface="Microsoft YaHei" panose="020B0503020204020204" pitchFamily="34" charset="-122"/>
              <a:ea typeface="Microsoft YaHei" panose="020B0503020204020204" pitchFamily="34" charset="-122"/>
            </a:endParaRPr>
          </a:p>
          <a:p>
            <a:pPr>
              <a:lnSpc>
                <a:spcPct val="114000"/>
              </a:lnSpc>
            </a:pPr>
            <a:endParaRPr kumimoji="1" lang="zh-CN" altLang="en-US" sz="24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72293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48B235-17A7-7745-8635-EA3545F600BB}"/>
              </a:ext>
            </a:extLst>
          </p:cNvPr>
          <p:cNvSpPr>
            <a:spLocks noGrp="1"/>
          </p:cNvSpPr>
          <p:nvPr>
            <p:ph type="title"/>
          </p:nvPr>
        </p:nvSpPr>
        <p:spPr/>
        <p:txBody>
          <a:bodyPr>
            <a:noAutofit/>
          </a:bodyPr>
          <a:lstStyle/>
          <a:p>
            <a:r>
              <a:rPr kumimoji="1" lang="en-US" altLang="zh-CN" sz="2800" b="1" dirty="0">
                <a:latin typeface="Microsoft YaHei" panose="020B0503020204020204" pitchFamily="34" charset="-122"/>
                <a:ea typeface="Microsoft YaHei" panose="020B0503020204020204" pitchFamily="34" charset="-122"/>
              </a:rPr>
              <a:t>EPO—</a:t>
            </a:r>
            <a:r>
              <a:rPr kumimoji="1" lang="zh-CN" altLang="en-US" sz="2800" b="1" dirty="0">
                <a:latin typeface="Microsoft YaHei" panose="020B0503020204020204" pitchFamily="34" charset="-122"/>
                <a:ea typeface="Microsoft YaHei" panose="020B0503020204020204" pitchFamily="34" charset="-122"/>
              </a:rPr>
              <a:t>促红细胞生成素</a:t>
            </a:r>
            <a:endParaRPr kumimoji="1" lang="zh-CN" altLang="en-US" sz="2800" dirty="0"/>
          </a:p>
        </p:txBody>
      </p:sp>
      <p:sp>
        <p:nvSpPr>
          <p:cNvPr id="3" name="内容占位符 2">
            <a:extLst>
              <a:ext uri="{FF2B5EF4-FFF2-40B4-BE49-F238E27FC236}">
                <a16:creationId xmlns:a16="http://schemas.microsoft.com/office/drawing/2014/main" id="{F5CA875B-A45C-E74B-AE6E-8905B04175AF}"/>
              </a:ext>
            </a:extLst>
          </p:cNvPr>
          <p:cNvSpPr>
            <a:spLocks noGrp="1"/>
          </p:cNvSpPr>
          <p:nvPr>
            <p:ph idx="1"/>
          </p:nvPr>
        </p:nvSpPr>
        <p:spPr>
          <a:xfrm>
            <a:off x="2002876" y="1064529"/>
            <a:ext cx="8191822" cy="4621459"/>
          </a:xfrm>
        </p:spPr>
        <p:txBody>
          <a:bodyPr>
            <a:normAutofit/>
          </a:bodyPr>
          <a:lstStyle/>
          <a:p>
            <a:pPr>
              <a:lnSpc>
                <a:spcPct val="150000"/>
              </a:lnSpc>
            </a:pPr>
            <a:r>
              <a:rPr lang="zh-CN" altLang="en-US" sz="1800" dirty="0">
                <a:latin typeface="微软雅黑" pitchFamily="34" charset="-122"/>
                <a:ea typeface="微软雅黑" pitchFamily="34" charset="-122"/>
              </a:rPr>
              <a:t>促红细胞生成素</a:t>
            </a:r>
            <a:r>
              <a:rPr lang="en-US" altLang="zh-CN" sz="1800" dirty="0">
                <a:latin typeface="微软雅黑" pitchFamily="34" charset="-122"/>
                <a:ea typeface="微软雅黑" pitchFamily="34" charset="-122"/>
              </a:rPr>
              <a:t>(EPO)</a:t>
            </a:r>
            <a:r>
              <a:rPr lang="zh-CN" altLang="en-US" sz="1800" dirty="0">
                <a:latin typeface="微软雅黑" pitchFamily="34" charset="-122"/>
                <a:ea typeface="微软雅黑" pitchFamily="34" charset="-122"/>
              </a:rPr>
              <a:t>是由肾脏分泌的一种活性糖蛋白，作用于骨髓中红系造血祖细胞，能促进其增殖、分化。</a:t>
            </a:r>
            <a:endParaRPr lang="en-US" altLang="zh-CN" sz="1800" dirty="0">
              <a:latin typeface="微软雅黑" pitchFamily="34" charset="-122"/>
              <a:ea typeface="微软雅黑" pitchFamily="34" charset="-122"/>
            </a:endParaRPr>
          </a:p>
          <a:p>
            <a:pPr marL="0" indent="0">
              <a:buNone/>
            </a:pPr>
            <a:endParaRPr lang="en-US" altLang="zh-CN" sz="1800" dirty="0">
              <a:latin typeface="微软雅黑" pitchFamily="34" charset="-122"/>
              <a:ea typeface="微软雅黑" pitchFamily="34" charset="-122"/>
            </a:endParaRPr>
          </a:p>
        </p:txBody>
      </p:sp>
      <p:graphicFrame>
        <p:nvGraphicFramePr>
          <p:cNvPr id="4" name="表格 3">
            <a:extLst>
              <a:ext uri="{FF2B5EF4-FFF2-40B4-BE49-F238E27FC236}">
                <a16:creationId xmlns:a16="http://schemas.microsoft.com/office/drawing/2014/main" id="{A1C4CE87-FA38-0F44-8128-81F78260B351}"/>
              </a:ext>
            </a:extLst>
          </p:cNvPr>
          <p:cNvGraphicFramePr>
            <a:graphicFrameLocks noGrp="1"/>
          </p:cNvGraphicFramePr>
          <p:nvPr/>
        </p:nvGraphicFramePr>
        <p:xfrm>
          <a:off x="2019026" y="2060849"/>
          <a:ext cx="8347170" cy="4416735"/>
        </p:xfrm>
        <a:graphic>
          <a:graphicData uri="http://schemas.openxmlformats.org/drawingml/2006/table">
            <a:tbl>
              <a:tblPr>
                <a:tableStyleId>{5C22544A-7EE6-4342-B048-85BDC9FD1C3A}</a:tableStyleId>
              </a:tblPr>
              <a:tblGrid>
                <a:gridCol w="714322">
                  <a:extLst>
                    <a:ext uri="{9D8B030D-6E8A-4147-A177-3AD203B41FA5}">
                      <a16:colId xmlns:a16="http://schemas.microsoft.com/office/drawing/2014/main" val="1023124255"/>
                    </a:ext>
                  </a:extLst>
                </a:gridCol>
                <a:gridCol w="1800200">
                  <a:extLst>
                    <a:ext uri="{9D8B030D-6E8A-4147-A177-3AD203B41FA5}">
                      <a16:colId xmlns:a16="http://schemas.microsoft.com/office/drawing/2014/main" val="3458519674"/>
                    </a:ext>
                  </a:extLst>
                </a:gridCol>
                <a:gridCol w="2484476">
                  <a:extLst>
                    <a:ext uri="{9D8B030D-6E8A-4147-A177-3AD203B41FA5}">
                      <a16:colId xmlns:a16="http://schemas.microsoft.com/office/drawing/2014/main" val="1377326104"/>
                    </a:ext>
                  </a:extLst>
                </a:gridCol>
                <a:gridCol w="1824360">
                  <a:extLst>
                    <a:ext uri="{9D8B030D-6E8A-4147-A177-3AD203B41FA5}">
                      <a16:colId xmlns:a16="http://schemas.microsoft.com/office/drawing/2014/main" val="2084360915"/>
                    </a:ext>
                  </a:extLst>
                </a:gridCol>
                <a:gridCol w="1523812">
                  <a:extLst>
                    <a:ext uri="{9D8B030D-6E8A-4147-A177-3AD203B41FA5}">
                      <a16:colId xmlns:a16="http://schemas.microsoft.com/office/drawing/2014/main" val="2173875733"/>
                    </a:ext>
                  </a:extLst>
                </a:gridCol>
              </a:tblGrid>
              <a:tr h="294502">
                <a:tc>
                  <a:txBody>
                    <a:bodyPr/>
                    <a:lstStyle/>
                    <a:p>
                      <a:pPr algn="ctr" fontAlgn="ct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利血宝</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益比奥</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环尔博</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41206113"/>
                  </a:ext>
                </a:extLst>
              </a:tr>
              <a:tr h="398203">
                <a:tc>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规格</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dirty="0">
                          <a:effectLst/>
                          <a:latin typeface="Microsoft YaHei" panose="020B0503020204020204" pitchFamily="34" charset="-122"/>
                          <a:ea typeface="Microsoft YaHei" panose="020B0503020204020204" pitchFamily="34" charset="-122"/>
                        </a:rPr>
                        <a:t>3000IU/2ml</a:t>
                      </a:r>
                      <a:endParaRPr 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dirty="0">
                          <a:effectLst/>
                          <a:latin typeface="Microsoft YaHei" panose="020B0503020204020204" pitchFamily="34" charset="-122"/>
                          <a:ea typeface="Microsoft YaHei" panose="020B0503020204020204" pitchFamily="34" charset="-122"/>
                        </a:rPr>
                        <a:t>4000IU/1ml</a:t>
                      </a:r>
                      <a:endParaRPr 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dirty="0">
                          <a:effectLst/>
                          <a:latin typeface="Microsoft YaHei" panose="020B0503020204020204" pitchFamily="34" charset="-122"/>
                          <a:ea typeface="Microsoft YaHei" panose="020B0503020204020204" pitchFamily="34" charset="-122"/>
                        </a:rPr>
                        <a:t>10000IU/1ml</a:t>
                      </a:r>
                      <a:endParaRPr 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sz="1100" u="none" strike="noStrike" dirty="0">
                          <a:effectLst/>
                          <a:latin typeface="Microsoft YaHei" panose="020B0503020204020204" pitchFamily="34" charset="-122"/>
                          <a:ea typeface="Microsoft YaHei" panose="020B0503020204020204" pitchFamily="34" charset="-122"/>
                        </a:rPr>
                        <a:t>3000IU/1ml</a:t>
                      </a:r>
                      <a:r>
                        <a:rPr lang="zh-CN" altLang="en-US" sz="1100" u="none" strike="noStrike" dirty="0">
                          <a:effectLst/>
                          <a:latin typeface="Microsoft YaHei" panose="020B0503020204020204" pitchFamily="34" charset="-122"/>
                          <a:ea typeface="Microsoft YaHei" panose="020B0503020204020204" pitchFamily="34" charset="-122"/>
                        </a:rPr>
                        <a:t> 或</a:t>
                      </a:r>
                      <a:r>
                        <a:rPr lang="en-US" sz="1100" u="none" strike="noStrike" dirty="0">
                          <a:effectLst/>
                          <a:latin typeface="Microsoft YaHei" panose="020B0503020204020204" pitchFamily="34" charset="-122"/>
                          <a:ea typeface="Microsoft YaHei" panose="020B0503020204020204" pitchFamily="34" charset="-122"/>
                        </a:rPr>
                        <a:t>0.6mL</a:t>
                      </a:r>
                      <a:endParaRPr lang="en-US" sz="1100" b="0" i="0" u="none" strike="noStrike" dirty="0">
                        <a:solidFill>
                          <a:srgbClr val="FF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33485643"/>
                  </a:ext>
                </a:extLst>
              </a:tr>
              <a:tr h="1042065">
                <a:tc>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适应证</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施行透析时的肾性贫血</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fontAlgn="ctr"/>
                      <a:r>
                        <a:rPr lang="en-US" altLang="zh-CN" sz="1100" u="none" strike="noStrike" dirty="0">
                          <a:effectLst/>
                          <a:latin typeface="Microsoft YaHei" panose="020B0503020204020204" pitchFamily="34" charset="-122"/>
                          <a:ea typeface="Microsoft YaHei" panose="020B0503020204020204" pitchFamily="34" charset="-122"/>
                        </a:rPr>
                        <a:t>1</a:t>
                      </a:r>
                      <a:r>
                        <a:rPr lang="zh-CN" altLang="en-US" sz="1100" u="none" strike="noStrike" dirty="0">
                          <a:effectLst/>
                          <a:latin typeface="Microsoft YaHei" panose="020B0503020204020204" pitchFamily="34" charset="-122"/>
                          <a:ea typeface="Microsoft YaHei" panose="020B0503020204020204" pitchFamily="34" charset="-122"/>
                        </a:rPr>
                        <a:t>、肾功能不全所致贫血，包括透析及非透析病人。</a:t>
                      </a:r>
                      <a:br>
                        <a:rPr lang="zh-CN" altLang="en-US" sz="1100" u="none" strike="noStrike" dirty="0">
                          <a:effectLst/>
                          <a:latin typeface="Microsoft YaHei" panose="020B0503020204020204" pitchFamily="34" charset="-122"/>
                          <a:ea typeface="Microsoft YaHei" panose="020B0503020204020204" pitchFamily="34" charset="-122"/>
                        </a:rPr>
                      </a:br>
                      <a:r>
                        <a:rPr lang="en-US" altLang="zh-CN" sz="1100" u="none" strike="noStrike" dirty="0">
                          <a:effectLst/>
                          <a:latin typeface="Microsoft YaHei" panose="020B0503020204020204" pitchFamily="34" charset="-122"/>
                          <a:ea typeface="Microsoft YaHei" panose="020B0503020204020204" pitchFamily="34" charset="-122"/>
                        </a:rPr>
                        <a:t>2</a:t>
                      </a:r>
                      <a:r>
                        <a:rPr lang="zh-CN" altLang="en-US" sz="1100" u="none" strike="noStrike" dirty="0">
                          <a:effectLst/>
                          <a:latin typeface="Microsoft YaHei" panose="020B0503020204020204" pitchFamily="34" charset="-122"/>
                          <a:ea typeface="Microsoft YaHei" panose="020B0503020204020204" pitchFamily="34" charset="-122"/>
                        </a:rPr>
                        <a:t>、外科围手术期的红细胞动员。</a:t>
                      </a:r>
                      <a:br>
                        <a:rPr lang="zh-CN" altLang="en-US" sz="1100" u="none" strike="noStrike" dirty="0">
                          <a:effectLst/>
                          <a:latin typeface="Microsoft YaHei" panose="020B0503020204020204" pitchFamily="34" charset="-122"/>
                          <a:ea typeface="Microsoft YaHei" panose="020B0503020204020204" pitchFamily="34" charset="-122"/>
                        </a:rPr>
                      </a:br>
                      <a:r>
                        <a:rPr lang="en-US" altLang="zh-CN" sz="1100" u="none" strike="noStrike" dirty="0">
                          <a:effectLst/>
                          <a:latin typeface="Microsoft YaHei" panose="020B0503020204020204" pitchFamily="34" charset="-122"/>
                          <a:ea typeface="Microsoft YaHei" panose="020B0503020204020204" pitchFamily="34" charset="-122"/>
                        </a:rPr>
                        <a:t>3</a:t>
                      </a:r>
                      <a:r>
                        <a:rPr lang="zh-CN" altLang="en-US" sz="1100" u="none" strike="noStrike" dirty="0">
                          <a:effectLst/>
                          <a:latin typeface="Microsoft YaHei" panose="020B0503020204020204" pitchFamily="34" charset="-122"/>
                          <a:ea typeface="Microsoft YaHei" panose="020B0503020204020204" pitchFamily="34" charset="-122"/>
                        </a:rPr>
                        <a:t>、治疗非骨髓恶性肿瘤应用化疗引起的贫血。不用于治疗肿瘤病人由其它因素</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如：铁或叶酸盐缺乏、溶血或胃肠道出血</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引起的贫血。</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肾功能不全所致贫血，包括慢性肾功能衰竭进行透析及非透析治疗者</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77361564"/>
                  </a:ext>
                </a:extLst>
              </a:tr>
              <a:tr h="705067">
                <a:tc>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用法</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静脉注射</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皮下（三种适应症均可）或静脉（仅肾性贫血）注射</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皮下（腹膜透析或非透析病人更适用）或静脉（血液透析病人多采用）注射</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28089138"/>
                  </a:ext>
                </a:extLst>
              </a:tr>
              <a:tr h="1271831">
                <a:tc rowSpan="2">
                  <a:txBody>
                    <a:bodyPr/>
                    <a:lstStyle/>
                    <a:p>
                      <a:pPr algn="ctr" fontAlgn="ctr"/>
                      <a:r>
                        <a:rPr lang="zh-CN" altLang="en-US" sz="1400" b="1" u="none" strike="noStrike" dirty="0">
                          <a:effectLst/>
                          <a:latin typeface="Microsoft YaHei" panose="020B0503020204020204" pitchFamily="34" charset="-122"/>
                          <a:ea typeface="Microsoft YaHei" panose="020B0503020204020204" pitchFamily="34" charset="-122"/>
                        </a:rPr>
                        <a:t>用量</a:t>
                      </a:r>
                      <a:endParaRPr lang="zh-CN" altLang="en-US" sz="1400" b="1"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治疗期：</a:t>
                      </a:r>
                      <a:r>
                        <a:rPr lang="en-US" altLang="zh-CN" sz="1100" u="none" strike="noStrike" dirty="0">
                          <a:effectLst/>
                          <a:latin typeface="Microsoft YaHei" panose="020B0503020204020204" pitchFamily="34" charset="-122"/>
                          <a:ea typeface="Microsoft YaHei" panose="020B0503020204020204" pitchFamily="34" charset="-122"/>
                        </a:rPr>
                        <a:t>3000</a:t>
                      </a:r>
                      <a:r>
                        <a:rPr lang="en-US" sz="1100" u="none" strike="noStrike" dirty="0">
                          <a:effectLst/>
                          <a:latin typeface="Microsoft YaHei" panose="020B0503020204020204" pitchFamily="34" charset="-122"/>
                          <a:ea typeface="Microsoft YaHei" panose="020B0503020204020204" pitchFamily="34" charset="-122"/>
                        </a:rPr>
                        <a:t>IU，</a:t>
                      </a:r>
                      <a:r>
                        <a:rPr lang="en-US" altLang="zh-CN" sz="1100" u="none" strike="noStrike" dirty="0">
                          <a:effectLst/>
                          <a:latin typeface="Microsoft YaHei" panose="020B0503020204020204" pitchFamily="34" charset="-122"/>
                          <a:ea typeface="Microsoft YaHei" panose="020B0503020204020204" pitchFamily="34" charset="-122"/>
                        </a:rPr>
                        <a:t>tiw</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fontAlgn="ctr"/>
                      <a:r>
                        <a:rPr lang="zh-CN" altLang="en-US" sz="1100" b="1" u="none" strike="noStrike" dirty="0">
                          <a:effectLst/>
                          <a:latin typeface="Microsoft YaHei" panose="020B0503020204020204" pitchFamily="34" charset="-122"/>
                          <a:ea typeface="Microsoft YaHei" panose="020B0503020204020204" pitchFamily="34" charset="-122"/>
                        </a:rPr>
                        <a:t>治疗期</a:t>
                      </a:r>
                      <a:r>
                        <a:rPr lang="zh-CN" altLang="en-US" sz="1100" u="none" strike="noStrike" dirty="0">
                          <a:effectLst/>
                          <a:latin typeface="Microsoft YaHei" panose="020B0503020204020204" pitchFamily="34" charset="-122"/>
                          <a:ea typeface="Microsoft YaHei" panose="020B0503020204020204" pitchFamily="34" charset="-122"/>
                        </a:rPr>
                        <a:t>：肾性贫血：多次给药：血透</a:t>
                      </a:r>
                      <a:r>
                        <a:rPr lang="en-US" altLang="zh-CN" sz="1100" u="none" strike="noStrike" dirty="0">
                          <a:effectLst/>
                          <a:latin typeface="Microsoft YaHei" panose="020B0503020204020204" pitchFamily="34" charset="-122"/>
                          <a:ea typeface="Microsoft YaHei" panose="020B0503020204020204" pitchFamily="34" charset="-122"/>
                        </a:rPr>
                        <a:t>-100~150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周，非透析为</a:t>
                      </a:r>
                      <a:r>
                        <a:rPr lang="en-US" altLang="zh-CN" sz="1100" u="none" strike="noStrike" dirty="0">
                          <a:effectLst/>
                          <a:latin typeface="Microsoft YaHei" panose="020B0503020204020204" pitchFamily="34" charset="-122"/>
                          <a:ea typeface="Microsoft YaHei" panose="020B0503020204020204" pitchFamily="34" charset="-122"/>
                        </a:rPr>
                        <a:t>75-100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周；单次给药：</a:t>
                      </a:r>
                      <a:r>
                        <a:rPr lang="en-US" altLang="zh-CN" sz="1100" u="none" strike="noStrike" dirty="0">
                          <a:effectLst/>
                          <a:latin typeface="Microsoft YaHei" panose="020B0503020204020204" pitchFamily="34" charset="-122"/>
                          <a:ea typeface="Microsoft YaHei" panose="020B0503020204020204" pitchFamily="34" charset="-122"/>
                        </a:rPr>
                        <a:t>10000</a:t>
                      </a:r>
                      <a:r>
                        <a:rPr lang="en-US" sz="1100" u="none" strike="noStrike" dirty="0">
                          <a:effectLst/>
                          <a:latin typeface="Microsoft YaHei" panose="020B0503020204020204" pitchFamily="34" charset="-122"/>
                          <a:ea typeface="Microsoft YaHei" panose="020B0503020204020204" pitchFamily="34" charset="-122"/>
                        </a:rPr>
                        <a:t>IU/</a:t>
                      </a:r>
                      <a:r>
                        <a:rPr lang="zh-CN" altLang="en-US" sz="1100" u="none" strike="noStrike" dirty="0">
                          <a:effectLst/>
                          <a:latin typeface="Microsoft YaHei" panose="020B0503020204020204" pitchFamily="34" charset="-122"/>
                          <a:ea typeface="Microsoft YaHei" panose="020B0503020204020204" pitchFamily="34" charset="-122"/>
                        </a:rPr>
                        <a:t>周；</a:t>
                      </a:r>
                      <a:endParaRPr lang="en-US" altLang="zh-CN" sz="1100" u="none" strike="noStrike" dirty="0">
                        <a:effectLst/>
                        <a:latin typeface="Microsoft YaHei" panose="020B0503020204020204" pitchFamily="34" charset="-122"/>
                        <a:ea typeface="Microsoft YaHei" panose="020B0503020204020204" pitchFamily="34" charset="-122"/>
                      </a:endParaRPr>
                    </a:p>
                    <a:p>
                      <a:pPr algn="l" fontAlgn="ctr"/>
                      <a:r>
                        <a:rPr lang="zh-CN" altLang="en-US" sz="1100" u="none" strike="noStrike" dirty="0">
                          <a:effectLst/>
                          <a:latin typeface="Microsoft YaHei" panose="020B0503020204020204" pitchFamily="34" charset="-122"/>
                          <a:ea typeface="Microsoft YaHei" panose="020B0503020204020204" pitchFamily="34" charset="-122"/>
                        </a:rPr>
                        <a:t>外科围手术期的红细胞动员：</a:t>
                      </a:r>
                      <a:r>
                        <a:rPr lang="en-US" altLang="zh-CN" sz="1100" u="none" strike="noStrike" dirty="0">
                          <a:effectLst/>
                          <a:latin typeface="Microsoft YaHei" panose="020B0503020204020204" pitchFamily="34" charset="-122"/>
                          <a:ea typeface="Microsoft YaHei" panose="020B0503020204020204" pitchFamily="34" charset="-122"/>
                        </a:rPr>
                        <a:t>150</a:t>
                      </a:r>
                      <a:r>
                        <a:rPr lang="en-US" sz="1100" u="none" strike="noStrike" dirty="0">
                          <a:effectLst/>
                          <a:latin typeface="Microsoft YaHei" panose="020B0503020204020204" pitchFamily="34" charset="-122"/>
                          <a:ea typeface="Microsoft YaHei" panose="020B0503020204020204" pitchFamily="34" charset="-122"/>
                        </a:rPr>
                        <a:t>IU/</a:t>
                      </a:r>
                      <a:r>
                        <a:rPr lang="en-US" sz="1100" u="none" strike="noStrike" dirty="0" err="1">
                          <a:effectLst/>
                          <a:latin typeface="Microsoft YaHei" panose="020B0503020204020204" pitchFamily="34" charset="-122"/>
                          <a:ea typeface="Microsoft YaHei" panose="020B0503020204020204" pitchFamily="34" charset="-122"/>
                        </a:rPr>
                        <a:t>kg，tiw</a:t>
                      </a:r>
                      <a:r>
                        <a:rPr lang="zh-CN" altLang="en-US" sz="1100" u="none" strike="noStrike" dirty="0">
                          <a:effectLst/>
                          <a:latin typeface="Microsoft YaHei" panose="020B0503020204020204" pitchFamily="34" charset="-122"/>
                          <a:ea typeface="Microsoft YaHei" panose="020B0503020204020204" pitchFamily="34" charset="-122"/>
                        </a:rPr>
                        <a:t>；</a:t>
                      </a:r>
                      <a:endParaRPr lang="en-US" altLang="zh-CN" sz="1100" u="none" strike="noStrike" dirty="0">
                        <a:effectLst/>
                        <a:latin typeface="Microsoft YaHei" panose="020B0503020204020204" pitchFamily="34" charset="-122"/>
                        <a:ea typeface="Microsoft YaHei" panose="020B0503020204020204" pitchFamily="34" charset="-122"/>
                      </a:endParaRPr>
                    </a:p>
                    <a:p>
                      <a:pPr algn="l" fontAlgn="ctr"/>
                      <a:r>
                        <a:rPr lang="zh-CN" altLang="en-US" sz="1100" u="none" strike="noStrike" dirty="0">
                          <a:effectLst/>
                          <a:latin typeface="Microsoft YaHei" panose="020B0503020204020204" pitchFamily="34" charset="-122"/>
                          <a:ea typeface="Microsoft YaHei" panose="020B0503020204020204" pitchFamily="34" charset="-122"/>
                        </a:rPr>
                        <a:t>化疗所致贫血：起始剂量</a:t>
                      </a:r>
                      <a:r>
                        <a:rPr lang="en-US" altLang="zh-CN" sz="1100" u="none" strike="noStrike" dirty="0">
                          <a:effectLst/>
                          <a:latin typeface="Microsoft YaHei" panose="020B0503020204020204" pitchFamily="34" charset="-122"/>
                          <a:ea typeface="Microsoft YaHei" panose="020B0503020204020204" pitchFamily="34" charset="-122"/>
                        </a:rPr>
                        <a:t>150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err="1">
                          <a:effectLst/>
                          <a:latin typeface="Microsoft YaHei" panose="020B0503020204020204" pitchFamily="34" charset="-122"/>
                          <a:ea typeface="Microsoft YaHei" panose="020B0503020204020204" pitchFamily="34" charset="-122"/>
                        </a:rPr>
                        <a:t>tiw</a:t>
                      </a:r>
                      <a:r>
                        <a:rPr lang="zh-CN" altLang="en-US" sz="1100" u="none" strike="noStrike" dirty="0">
                          <a:effectLst/>
                          <a:latin typeface="Microsoft YaHei" panose="020B0503020204020204" pitchFamily="34" charset="-122"/>
                          <a:ea typeface="Microsoft YaHei" panose="020B0503020204020204" pitchFamily="34" charset="-122"/>
                        </a:rPr>
                        <a:t>；</a:t>
                      </a:r>
                      <a:r>
                        <a:rPr lang="en-US" altLang="zh-CN" sz="1100" u="none" strike="noStrike" dirty="0">
                          <a:effectLst/>
                          <a:latin typeface="Microsoft YaHei" panose="020B0503020204020204" pitchFamily="34" charset="-122"/>
                          <a:ea typeface="Microsoft YaHei" panose="020B0503020204020204" pitchFamily="34" charset="-122"/>
                        </a:rPr>
                        <a:t>8</a:t>
                      </a:r>
                      <a:r>
                        <a:rPr lang="zh-CN" altLang="en-US" sz="1100" u="none" strike="noStrike" dirty="0">
                          <a:effectLst/>
                          <a:latin typeface="Microsoft YaHei" panose="020B0503020204020204" pitchFamily="34" charset="-122"/>
                          <a:ea typeface="Microsoft YaHei" panose="020B0503020204020204" pitchFamily="34" charset="-122"/>
                        </a:rPr>
                        <a:t>周后效果不佳，可增加至</a:t>
                      </a:r>
                      <a:r>
                        <a:rPr lang="en-US" altLang="zh-CN" sz="1100" u="none" strike="noStrike" dirty="0">
                          <a:effectLst/>
                          <a:latin typeface="Microsoft YaHei" panose="020B0503020204020204" pitchFamily="34" charset="-122"/>
                          <a:ea typeface="Microsoft YaHei" panose="020B0503020204020204" pitchFamily="34" charset="-122"/>
                        </a:rPr>
                        <a:t>200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err="1">
                          <a:effectLst/>
                          <a:latin typeface="Microsoft YaHei" panose="020B0503020204020204" pitchFamily="34" charset="-122"/>
                          <a:ea typeface="Microsoft YaHei" panose="020B0503020204020204" pitchFamily="34" charset="-122"/>
                        </a:rPr>
                        <a:t>tiw</a:t>
                      </a:r>
                      <a:r>
                        <a:rPr lang="zh-CN" altLang="en-US" sz="1100" u="none" strike="noStrike" dirty="0">
                          <a:effectLst/>
                          <a:latin typeface="Microsoft YaHei" panose="020B0503020204020204" pitchFamily="34" charset="-122"/>
                          <a:ea typeface="Microsoft YaHei" panose="020B0503020204020204" pitchFamily="34" charset="-122"/>
                        </a:rPr>
                        <a:t>；单次给药：</a:t>
                      </a:r>
                      <a:r>
                        <a:rPr lang="en-US" altLang="zh-CN" sz="1100" u="none" strike="noStrike" dirty="0">
                          <a:effectLst/>
                          <a:latin typeface="Microsoft YaHei" panose="020B0503020204020204" pitchFamily="34" charset="-122"/>
                          <a:ea typeface="Microsoft YaHei" panose="020B0503020204020204" pitchFamily="34" charset="-122"/>
                        </a:rPr>
                        <a:t>36000</a:t>
                      </a:r>
                      <a:r>
                        <a:rPr lang="en-US" sz="1100" u="none" strike="noStrike" dirty="0">
                          <a:effectLst/>
                          <a:latin typeface="Microsoft YaHei" panose="020B0503020204020204" pitchFamily="34" charset="-122"/>
                          <a:ea typeface="Microsoft YaHei" panose="020B0503020204020204" pitchFamily="34" charset="-122"/>
                        </a:rPr>
                        <a:t>IU（</a:t>
                      </a:r>
                      <a:r>
                        <a:rPr lang="zh-CN" altLang="en-US" sz="1100" u="none" strike="noStrike" dirty="0">
                          <a:effectLst/>
                          <a:latin typeface="Microsoft YaHei" panose="020B0503020204020204" pitchFamily="34" charset="-122"/>
                          <a:ea typeface="Microsoft YaHei" panose="020B0503020204020204" pitchFamily="34" charset="-122"/>
                        </a:rPr>
                        <a:t>男性</a:t>
                      </a:r>
                      <a:r>
                        <a:rPr lang="en-US" sz="1100" u="none" strike="noStrike" dirty="0">
                          <a:effectLst/>
                          <a:latin typeface="Microsoft YaHei" panose="020B0503020204020204" pitchFamily="34" charset="-122"/>
                          <a:ea typeface="Microsoft YaHei" panose="020B0503020204020204" pitchFamily="34" charset="-122"/>
                        </a:rPr>
                        <a:t>Hb&lt;110，</a:t>
                      </a:r>
                      <a:r>
                        <a:rPr lang="zh-CN" altLang="en-US" sz="1100" u="none" strike="noStrike" dirty="0">
                          <a:effectLst/>
                          <a:latin typeface="Microsoft YaHei" panose="020B0503020204020204" pitchFamily="34" charset="-122"/>
                          <a:ea typeface="Microsoft YaHei" panose="020B0503020204020204" pitchFamily="34" charset="-122"/>
                        </a:rPr>
                        <a:t>女性</a:t>
                      </a:r>
                      <a:r>
                        <a:rPr lang="en-US" altLang="zh-CN" sz="1100" u="none" strike="noStrike" dirty="0">
                          <a:effectLst/>
                          <a:latin typeface="Microsoft YaHei" panose="020B0503020204020204" pitchFamily="34" charset="-122"/>
                          <a:ea typeface="Microsoft YaHei" panose="020B0503020204020204" pitchFamily="34" charset="-122"/>
                        </a:rPr>
                        <a:t>&lt;100</a:t>
                      </a:r>
                      <a:r>
                        <a:rPr lang="zh-CN" altLang="en-US" sz="1100" u="none" strike="noStrike" dirty="0">
                          <a:effectLst/>
                          <a:latin typeface="Microsoft YaHei" panose="020B0503020204020204" pitchFamily="34" charset="-122"/>
                          <a:ea typeface="Microsoft YaHei" panose="020B0503020204020204" pitchFamily="34" charset="-122"/>
                        </a:rPr>
                        <a:t>），</a:t>
                      </a:r>
                      <a:r>
                        <a:rPr lang="en-US" altLang="zh-CN" sz="1100" u="none" strike="noStrike" dirty="0">
                          <a:effectLst/>
                          <a:latin typeface="Microsoft YaHei" panose="020B0503020204020204" pitchFamily="34" charset="-122"/>
                          <a:ea typeface="Microsoft YaHei" panose="020B0503020204020204" pitchFamily="34" charset="-122"/>
                        </a:rPr>
                        <a:t>1</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周，</a:t>
                      </a:r>
                      <a:r>
                        <a:rPr lang="en-US" altLang="zh-CN" sz="1100" u="none" strike="noStrike" dirty="0">
                          <a:effectLst/>
                          <a:latin typeface="Microsoft YaHei" panose="020B0503020204020204" pitchFamily="34" charset="-122"/>
                          <a:ea typeface="Microsoft YaHei" panose="020B0503020204020204" pitchFamily="34" charset="-122"/>
                        </a:rPr>
                        <a:t>8</a:t>
                      </a:r>
                      <a:r>
                        <a:rPr lang="zh-CN" altLang="en-US" sz="1100" u="none" strike="noStrike" dirty="0">
                          <a:effectLst/>
                          <a:latin typeface="Microsoft YaHei" panose="020B0503020204020204" pitchFamily="34" charset="-122"/>
                          <a:ea typeface="Microsoft YaHei" panose="020B0503020204020204" pitchFamily="34" charset="-122"/>
                        </a:rPr>
                        <a:t>周；</a:t>
                      </a:r>
                      <a:r>
                        <a:rPr lang="en-US" altLang="zh-CN" sz="1100" u="none" strike="noStrike" dirty="0">
                          <a:effectLst/>
                          <a:latin typeface="Microsoft YaHei" panose="020B0503020204020204" pitchFamily="34" charset="-122"/>
                          <a:ea typeface="Microsoft YaHei" panose="020B0503020204020204" pitchFamily="34" charset="-122"/>
                        </a:rPr>
                        <a:t>8</a:t>
                      </a:r>
                      <a:r>
                        <a:rPr lang="zh-CN" altLang="en-US" sz="1100" u="none" strike="noStrike" dirty="0">
                          <a:effectLst/>
                          <a:latin typeface="Microsoft YaHei" panose="020B0503020204020204" pitchFamily="34" charset="-122"/>
                          <a:ea typeface="Microsoft YaHei" panose="020B0503020204020204" pitchFamily="34" charset="-122"/>
                        </a:rPr>
                        <a:t>周内，</a:t>
                      </a:r>
                      <a:r>
                        <a:rPr lang="en-US" sz="1100" u="none" strike="noStrike" dirty="0">
                          <a:effectLst/>
                          <a:latin typeface="Microsoft YaHei" panose="020B0503020204020204" pitchFamily="34" charset="-122"/>
                          <a:ea typeface="Microsoft YaHei" panose="020B0503020204020204" pitchFamily="34" charset="-122"/>
                        </a:rPr>
                        <a:t>Hb</a:t>
                      </a:r>
                      <a:r>
                        <a:rPr lang="zh-CN" altLang="en-US" sz="1100" u="none" strike="noStrike" dirty="0">
                          <a:effectLst/>
                          <a:latin typeface="Microsoft YaHei" panose="020B0503020204020204" pitchFamily="34" charset="-122"/>
                          <a:ea typeface="Microsoft YaHei" panose="020B0503020204020204" pitchFamily="34" charset="-122"/>
                        </a:rPr>
                        <a:t>达</a:t>
                      </a:r>
                      <a:r>
                        <a:rPr lang="en-US" altLang="zh-CN" sz="1100" u="none" strike="noStrike" dirty="0">
                          <a:effectLst/>
                          <a:latin typeface="Microsoft YaHei" panose="020B0503020204020204" pitchFamily="34" charset="-122"/>
                          <a:ea typeface="Microsoft YaHei" panose="020B0503020204020204" pitchFamily="34" charset="-122"/>
                        </a:rPr>
                        <a:t>120</a:t>
                      </a:r>
                      <a:r>
                        <a:rPr lang="zh-CN" altLang="en-US" sz="1100" u="none" strike="noStrike" dirty="0">
                          <a:effectLst/>
                          <a:latin typeface="Microsoft YaHei" panose="020B0503020204020204" pitchFamily="34" charset="-122"/>
                          <a:ea typeface="Microsoft YaHei" panose="020B0503020204020204" pitchFamily="34" charset="-122"/>
                        </a:rPr>
                        <a:t>，停止给药；</a:t>
                      </a:r>
                      <a:r>
                        <a:rPr lang="en-US" altLang="zh-CN" sz="1100" u="none" strike="noStrike" dirty="0">
                          <a:effectLst/>
                          <a:latin typeface="Microsoft YaHei" panose="020B0503020204020204" pitchFamily="34" charset="-122"/>
                          <a:ea typeface="Microsoft YaHei" panose="020B0503020204020204" pitchFamily="34" charset="-122"/>
                        </a:rPr>
                        <a:t>2</a:t>
                      </a:r>
                      <a:r>
                        <a:rPr lang="zh-CN" altLang="en-US" sz="1100" u="none" strike="noStrike" dirty="0">
                          <a:effectLst/>
                          <a:latin typeface="Microsoft YaHei" panose="020B0503020204020204" pitchFamily="34" charset="-122"/>
                          <a:ea typeface="Microsoft YaHei" panose="020B0503020204020204" pitchFamily="34" charset="-122"/>
                        </a:rPr>
                        <a:t>周内</a:t>
                      </a:r>
                      <a:r>
                        <a:rPr lang="en-US" sz="1100" u="none" strike="noStrike" dirty="0">
                          <a:effectLst/>
                          <a:latin typeface="Microsoft YaHei" panose="020B0503020204020204" pitchFamily="34" charset="-122"/>
                          <a:ea typeface="Microsoft YaHei" panose="020B0503020204020204" pitchFamily="34" charset="-122"/>
                        </a:rPr>
                        <a:t>Hb</a:t>
                      </a:r>
                      <a:r>
                        <a:rPr lang="zh-CN" altLang="en-US" sz="1100" u="none" strike="noStrike" dirty="0">
                          <a:effectLst/>
                          <a:latin typeface="Microsoft YaHei" panose="020B0503020204020204" pitchFamily="34" charset="-122"/>
                          <a:ea typeface="Microsoft YaHei" panose="020B0503020204020204" pitchFamily="34" charset="-122"/>
                        </a:rPr>
                        <a:t>上升</a:t>
                      </a:r>
                      <a:r>
                        <a:rPr lang="en-US" altLang="zh-CN" sz="1100" u="none" strike="noStrike" dirty="0">
                          <a:effectLst/>
                          <a:latin typeface="Microsoft YaHei" panose="020B0503020204020204" pitchFamily="34" charset="-122"/>
                          <a:ea typeface="Microsoft YaHei" panose="020B0503020204020204" pitchFamily="34" charset="-122"/>
                        </a:rPr>
                        <a:t>&gt;13</a:t>
                      </a:r>
                      <a:r>
                        <a:rPr lang="en-US" sz="1100" u="none" strike="noStrike" dirty="0">
                          <a:effectLst/>
                          <a:latin typeface="Microsoft YaHei" panose="020B0503020204020204" pitchFamily="34" charset="-122"/>
                          <a:ea typeface="Microsoft YaHei" panose="020B0503020204020204" pitchFamily="34" charset="-122"/>
                        </a:rPr>
                        <a:t>g/L，</a:t>
                      </a:r>
                      <a:r>
                        <a:rPr lang="zh-CN" altLang="en-US" sz="1100" u="none" strike="noStrike" dirty="0">
                          <a:effectLst/>
                          <a:latin typeface="Microsoft YaHei" panose="020B0503020204020204" pitchFamily="34" charset="-122"/>
                          <a:ea typeface="Microsoft YaHei" panose="020B0503020204020204" pitchFamily="34" charset="-122"/>
                        </a:rPr>
                        <a:t>减量。</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治疗期：血透</a:t>
                      </a:r>
                      <a:r>
                        <a:rPr lang="en-US" altLang="zh-CN" sz="1100" u="none" strike="noStrike" dirty="0">
                          <a:effectLst/>
                          <a:latin typeface="Microsoft YaHei" panose="020B0503020204020204" pitchFamily="34" charset="-122"/>
                          <a:ea typeface="Microsoft YaHei" panose="020B0503020204020204" pitchFamily="34" charset="-122"/>
                        </a:rPr>
                        <a:t>-100~150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周，非透析为</a:t>
                      </a:r>
                      <a:r>
                        <a:rPr lang="en-US" altLang="zh-CN" sz="1100" u="none" strike="noStrike" dirty="0">
                          <a:effectLst/>
                          <a:latin typeface="Microsoft YaHei" panose="020B0503020204020204" pitchFamily="34" charset="-122"/>
                          <a:ea typeface="Microsoft YaHei" panose="020B0503020204020204" pitchFamily="34" charset="-122"/>
                        </a:rPr>
                        <a:t>75-100</a:t>
                      </a:r>
                      <a:r>
                        <a:rPr lang="en-US" sz="1100" u="none" strike="noStrike" dirty="0">
                          <a:effectLst/>
                          <a:latin typeface="Microsoft YaHei" panose="020B0503020204020204" pitchFamily="34" charset="-122"/>
                          <a:ea typeface="Microsoft YaHei" panose="020B0503020204020204" pitchFamily="34" charset="-122"/>
                        </a:rPr>
                        <a:t>IU/kg/</a:t>
                      </a:r>
                      <a:r>
                        <a:rPr lang="zh-CN" altLang="en-US" sz="1100" u="none" strike="noStrike" dirty="0">
                          <a:effectLst/>
                          <a:latin typeface="Microsoft YaHei" panose="020B0503020204020204" pitchFamily="34" charset="-122"/>
                          <a:ea typeface="Microsoft YaHei" panose="020B0503020204020204" pitchFamily="34" charset="-122"/>
                        </a:rPr>
                        <a:t>周</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17561998"/>
                  </a:ext>
                </a:extLst>
              </a:tr>
              <a:tr h="705067">
                <a:tc vMerge="1">
                  <a:txBody>
                    <a:bodyPr/>
                    <a:lstStyle/>
                    <a:p>
                      <a:endParaRPr lang="zh-CN" altLang="en-US"/>
                    </a:p>
                  </a:txBody>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维持期：</a:t>
                      </a:r>
                      <a:r>
                        <a:rPr lang="en-US" altLang="zh-CN" sz="1100" u="none" strike="noStrike" dirty="0">
                          <a:effectLst/>
                          <a:latin typeface="Microsoft YaHei" panose="020B0503020204020204" pitchFamily="34" charset="-122"/>
                          <a:ea typeface="Microsoft YaHei" panose="020B0503020204020204" pitchFamily="34" charset="-122"/>
                        </a:rPr>
                        <a:t>1500</a:t>
                      </a:r>
                      <a:r>
                        <a:rPr lang="en-US" sz="1100" u="none" strike="noStrike" dirty="0">
                          <a:effectLst/>
                          <a:latin typeface="Microsoft YaHei" panose="020B0503020204020204" pitchFamily="34" charset="-122"/>
                          <a:ea typeface="Microsoft YaHei" panose="020B0503020204020204" pitchFamily="34" charset="-122"/>
                        </a:rPr>
                        <a:t>IU，2-3</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周 </a:t>
                      </a:r>
                      <a:r>
                        <a:rPr lang="en-US" sz="1100" u="none" strike="noStrike" dirty="0">
                          <a:effectLst/>
                          <a:latin typeface="Microsoft YaHei" panose="020B0503020204020204" pitchFamily="34" charset="-122"/>
                          <a:ea typeface="Microsoft YaHei" panose="020B0503020204020204" pitchFamily="34" charset="-122"/>
                        </a:rPr>
                        <a:t>or 3000IU，2</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周；最高不超过</a:t>
                      </a:r>
                      <a:r>
                        <a:rPr lang="en-US" altLang="zh-CN" sz="1100" u="none" strike="noStrike" dirty="0">
                          <a:effectLst/>
                          <a:latin typeface="Microsoft YaHei" panose="020B0503020204020204" pitchFamily="34" charset="-122"/>
                          <a:ea typeface="Microsoft YaHei" panose="020B0503020204020204" pitchFamily="34" charset="-122"/>
                        </a:rPr>
                        <a:t>3000</a:t>
                      </a:r>
                      <a:r>
                        <a:rPr lang="en-US" sz="1100" u="none" strike="noStrike" dirty="0">
                          <a:effectLst/>
                          <a:latin typeface="Microsoft YaHei" panose="020B0503020204020204" pitchFamily="34" charset="-122"/>
                          <a:ea typeface="Microsoft YaHei" panose="020B0503020204020204" pitchFamily="34" charset="-122"/>
                        </a:rPr>
                        <a:t>IU，3</a:t>
                      </a:r>
                      <a:r>
                        <a:rPr lang="zh-CN" altLang="en-US" sz="1100" u="none" strike="noStrike" dirty="0">
                          <a:effectLst/>
                          <a:latin typeface="Microsoft YaHei" panose="020B0503020204020204" pitchFamily="34" charset="-122"/>
                          <a:ea typeface="Microsoft YaHei" panose="020B0503020204020204" pitchFamily="34" charset="-122"/>
                        </a:rPr>
                        <a:t>次</a:t>
                      </a:r>
                      <a:r>
                        <a:rPr lang="en-US" altLang="zh-CN" sz="1100" u="none" strike="noStrike" dirty="0">
                          <a:effectLst/>
                          <a:latin typeface="Microsoft YaHei" panose="020B0503020204020204" pitchFamily="34" charset="-122"/>
                          <a:ea typeface="Microsoft YaHei" panose="020B0503020204020204" pitchFamily="34" charset="-122"/>
                        </a:rPr>
                        <a:t>/</a:t>
                      </a:r>
                      <a:r>
                        <a:rPr lang="zh-CN" altLang="en-US" sz="1100" u="none" strike="noStrike" dirty="0">
                          <a:effectLst/>
                          <a:latin typeface="Microsoft YaHei" panose="020B0503020204020204" pitchFamily="34" charset="-122"/>
                          <a:ea typeface="Microsoft YaHei" panose="020B0503020204020204" pitchFamily="34" charset="-122"/>
                        </a:rPr>
                        <a:t>周</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维持期：肾性贫血：治疗期剂量的</a:t>
                      </a:r>
                      <a:r>
                        <a:rPr lang="en-US" altLang="zh-CN" sz="1100" u="none" strike="noStrike" dirty="0">
                          <a:effectLst/>
                          <a:latin typeface="Microsoft YaHei" panose="020B0503020204020204" pitchFamily="34" charset="-122"/>
                          <a:ea typeface="Microsoft YaHei" panose="020B0503020204020204" pitchFamily="34" charset="-122"/>
                        </a:rPr>
                        <a:t>2/3</a:t>
                      </a:r>
                      <a:r>
                        <a:rPr lang="zh-CN" altLang="en-US" sz="1100" u="none" strike="noStrike" dirty="0">
                          <a:effectLst/>
                          <a:latin typeface="Microsoft YaHei" panose="020B0503020204020204" pitchFamily="34" charset="-122"/>
                          <a:ea typeface="Microsoft YaHei" panose="020B0503020204020204" pitchFamily="34" charset="-122"/>
                        </a:rPr>
                        <a:t>，检查红细胞压积调整剂量；化疗所致贫血：以</a:t>
                      </a:r>
                      <a:r>
                        <a:rPr lang="en-US" altLang="zh-CN" sz="1100" u="none" strike="noStrike" dirty="0">
                          <a:effectLst/>
                          <a:latin typeface="Microsoft YaHei" panose="020B0503020204020204" pitchFamily="34" charset="-122"/>
                          <a:ea typeface="Microsoft YaHei" panose="020B0503020204020204" pitchFamily="34" charset="-122"/>
                        </a:rPr>
                        <a:t>25%</a:t>
                      </a:r>
                      <a:r>
                        <a:rPr lang="zh-CN" altLang="en-US" sz="1100" u="none" strike="noStrike" dirty="0">
                          <a:effectLst/>
                          <a:latin typeface="Microsoft YaHei" panose="020B0503020204020204" pitchFamily="34" charset="-122"/>
                          <a:ea typeface="Microsoft YaHei" panose="020B0503020204020204" pitchFamily="34" charset="-122"/>
                        </a:rPr>
                        <a:t>减量，若初始治疗量红细胞比容快速增长，如</a:t>
                      </a:r>
                      <a:r>
                        <a:rPr lang="en-US" altLang="zh-CN" sz="1100" u="none" strike="noStrike" dirty="0">
                          <a:effectLst/>
                          <a:latin typeface="Microsoft YaHei" panose="020B0503020204020204" pitchFamily="34" charset="-122"/>
                          <a:ea typeface="Microsoft YaHei" panose="020B0503020204020204" pitchFamily="34" charset="-122"/>
                        </a:rPr>
                        <a:t>2</a:t>
                      </a:r>
                      <a:r>
                        <a:rPr lang="zh-CN" altLang="en-US" sz="1100" u="none" strike="noStrike" dirty="0">
                          <a:effectLst/>
                          <a:latin typeface="Microsoft YaHei" panose="020B0503020204020204" pitchFamily="34" charset="-122"/>
                          <a:ea typeface="Microsoft YaHei" panose="020B0503020204020204" pitchFamily="34" charset="-122"/>
                        </a:rPr>
                        <a:t>周内增加</a:t>
                      </a:r>
                      <a:r>
                        <a:rPr lang="en-US" altLang="zh-CN" sz="1100" u="none" strike="noStrike" dirty="0">
                          <a:effectLst/>
                          <a:latin typeface="Microsoft YaHei" panose="020B0503020204020204" pitchFamily="34" charset="-122"/>
                          <a:ea typeface="Microsoft YaHei" panose="020B0503020204020204" pitchFamily="34" charset="-122"/>
                        </a:rPr>
                        <a:t>4%</a:t>
                      </a:r>
                      <a:r>
                        <a:rPr lang="zh-CN" altLang="en-US" sz="1100" u="none" strike="noStrike" dirty="0">
                          <a:effectLst/>
                          <a:latin typeface="Microsoft YaHei" panose="020B0503020204020204" pitchFamily="34" charset="-122"/>
                          <a:ea typeface="Microsoft YaHei" panose="020B0503020204020204" pitchFamily="34" charset="-122"/>
                        </a:rPr>
                        <a:t>，也需减量。</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zh-CN" altLang="en-US"/>
                    </a:p>
                  </a:txBody>
                  <a:tcPr/>
                </a:tc>
                <a:tc>
                  <a:txBody>
                    <a:bodyPr/>
                    <a:lstStyle/>
                    <a:p>
                      <a:pPr algn="l" fontAlgn="ctr"/>
                      <a:r>
                        <a:rPr lang="zh-CN" altLang="en-US" sz="1100" u="none" strike="noStrike" dirty="0">
                          <a:effectLst/>
                          <a:latin typeface="Microsoft YaHei" panose="020B0503020204020204" pitchFamily="34" charset="-122"/>
                          <a:ea typeface="Microsoft YaHei" panose="020B0503020204020204" pitchFamily="34" charset="-122"/>
                        </a:rPr>
                        <a:t>维持期：治疗期剂量的</a:t>
                      </a:r>
                      <a:r>
                        <a:rPr lang="en-US" altLang="zh-CN" sz="1100" u="none" strike="noStrike" dirty="0">
                          <a:effectLst/>
                          <a:latin typeface="Microsoft YaHei" panose="020B0503020204020204" pitchFamily="34" charset="-122"/>
                          <a:ea typeface="Microsoft YaHei" panose="020B0503020204020204" pitchFamily="34" charset="-122"/>
                        </a:rPr>
                        <a:t>2/3</a:t>
                      </a:r>
                      <a:r>
                        <a:rPr lang="zh-CN" altLang="en-US" sz="1100" u="none" strike="noStrike" dirty="0">
                          <a:effectLst/>
                          <a:latin typeface="Microsoft YaHei" panose="020B0503020204020204" pitchFamily="34" charset="-122"/>
                          <a:ea typeface="Microsoft YaHei" panose="020B0503020204020204" pitchFamily="34" charset="-122"/>
                        </a:rPr>
                        <a:t>，检查红细胞压积调整剂量</a:t>
                      </a:r>
                      <a:endParaRPr lang="zh-CN" altLang="en-US" sz="1100" b="0" i="0" u="none" strike="noStrike" dirty="0">
                        <a:solidFill>
                          <a:srgbClr val="000000"/>
                        </a:solidFill>
                        <a:effectLst/>
                        <a:latin typeface="Microsoft YaHei" panose="020B0503020204020204" pitchFamily="34" charset="-122"/>
                        <a:ea typeface="Microsoft YaHei" panose="020B0503020204020204" pitchFamily="34" charset="-122"/>
                      </a:endParaRPr>
                    </a:p>
                  </a:txBody>
                  <a:tcPr marL="7170" marR="7170" marT="717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98811974"/>
                  </a:ext>
                </a:extLst>
              </a:tr>
            </a:tbl>
          </a:graphicData>
        </a:graphic>
      </p:graphicFrame>
    </p:spTree>
    <p:extLst>
      <p:ext uri="{BB962C8B-B14F-4D97-AF65-F5344CB8AC3E}">
        <p14:creationId xmlns:p14="http://schemas.microsoft.com/office/powerpoint/2010/main" val="20780498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C8A3DA-F7CF-8043-8362-27EAEA62F3F1}"/>
              </a:ext>
            </a:extLst>
          </p:cNvPr>
          <p:cNvSpPr>
            <a:spLocks noGrp="1"/>
          </p:cNvSpPr>
          <p:nvPr>
            <p:ph type="title"/>
          </p:nvPr>
        </p:nvSpPr>
        <p:spPr/>
        <p:txBody>
          <a:bodyPr>
            <a:noAutofit/>
          </a:bodyPr>
          <a:lstStyle/>
          <a:p>
            <a:r>
              <a:rPr kumimoji="1" lang="en-US" altLang="zh-CN" sz="2800" b="1" dirty="0">
                <a:latin typeface="Microsoft YaHei" panose="020B0503020204020204" pitchFamily="34" charset="-122"/>
                <a:ea typeface="Microsoft YaHei" panose="020B0503020204020204" pitchFamily="34" charset="-122"/>
              </a:rPr>
              <a:t>EPO—</a:t>
            </a:r>
            <a:r>
              <a:rPr kumimoji="1" lang="zh-CN" altLang="en-US" sz="2800" b="1" dirty="0">
                <a:latin typeface="Microsoft YaHei" panose="020B0503020204020204" pitchFamily="34" charset="-122"/>
                <a:ea typeface="Microsoft YaHei" panose="020B0503020204020204" pitchFamily="34" charset="-122"/>
              </a:rPr>
              <a:t>促红细胞生成素</a:t>
            </a:r>
          </a:p>
        </p:txBody>
      </p:sp>
      <p:graphicFrame>
        <p:nvGraphicFramePr>
          <p:cNvPr id="4" name="图示 3">
            <a:extLst>
              <a:ext uri="{FF2B5EF4-FFF2-40B4-BE49-F238E27FC236}">
                <a16:creationId xmlns:a16="http://schemas.microsoft.com/office/drawing/2014/main" id="{70ADC52E-241F-1342-9C7A-60387A6BE037}"/>
              </a:ext>
            </a:extLst>
          </p:cNvPr>
          <p:cNvGraphicFramePr/>
          <p:nvPr/>
        </p:nvGraphicFramePr>
        <p:xfrm>
          <a:off x="2063553" y="1340768"/>
          <a:ext cx="8296653" cy="49433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394070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59EC6A3-6CD7-7F45-804B-544D051873E2}"/>
              </a:ext>
            </a:extLst>
          </p:cNvPr>
          <p:cNvSpPr>
            <a:spLocks noGrp="1"/>
          </p:cNvSpPr>
          <p:nvPr>
            <p:ph type="title"/>
          </p:nvPr>
        </p:nvSpPr>
        <p:spPr/>
        <p:txBody>
          <a:bodyPr>
            <a:noAutofit/>
          </a:bodyPr>
          <a:lstStyle/>
          <a:p>
            <a:r>
              <a:rPr kumimoji="1" lang="zh-CN" altLang="en-US" sz="2400" b="1" dirty="0">
                <a:latin typeface="Microsoft YaHei" panose="020B0503020204020204" pitchFamily="34" charset="-122"/>
                <a:ea typeface="Microsoft YaHei" panose="020B0503020204020204" pitchFamily="34" charset="-122"/>
              </a:rPr>
              <a:t>铁剂</a:t>
            </a:r>
          </a:p>
        </p:txBody>
      </p:sp>
      <p:graphicFrame>
        <p:nvGraphicFramePr>
          <p:cNvPr id="4" name="表格 3">
            <a:extLst>
              <a:ext uri="{FF2B5EF4-FFF2-40B4-BE49-F238E27FC236}">
                <a16:creationId xmlns:a16="http://schemas.microsoft.com/office/drawing/2014/main" id="{DF118073-5C66-5148-862F-79347B190ABC}"/>
              </a:ext>
            </a:extLst>
          </p:cNvPr>
          <p:cNvGraphicFramePr>
            <a:graphicFrameLocks noGrp="1"/>
          </p:cNvGraphicFramePr>
          <p:nvPr/>
        </p:nvGraphicFramePr>
        <p:xfrm>
          <a:off x="1775520" y="1052737"/>
          <a:ext cx="8640960" cy="5184579"/>
        </p:xfrm>
        <a:graphic>
          <a:graphicData uri="http://schemas.openxmlformats.org/drawingml/2006/table">
            <a:tbl>
              <a:tblPr firstRow="1" firstCol="1" bandRow="1">
                <a:tableStyleId>{5C22544A-7EE6-4342-B048-85BDC9FD1C3A}</a:tableStyleId>
              </a:tblPr>
              <a:tblGrid>
                <a:gridCol w="933287">
                  <a:extLst>
                    <a:ext uri="{9D8B030D-6E8A-4147-A177-3AD203B41FA5}">
                      <a16:colId xmlns:a16="http://schemas.microsoft.com/office/drawing/2014/main" val="3114571589"/>
                    </a:ext>
                  </a:extLst>
                </a:gridCol>
                <a:gridCol w="2695702">
                  <a:extLst>
                    <a:ext uri="{9D8B030D-6E8A-4147-A177-3AD203B41FA5}">
                      <a16:colId xmlns:a16="http://schemas.microsoft.com/office/drawing/2014/main" val="2258357329"/>
                    </a:ext>
                  </a:extLst>
                </a:gridCol>
                <a:gridCol w="1872359">
                  <a:extLst>
                    <a:ext uri="{9D8B030D-6E8A-4147-A177-3AD203B41FA5}">
                      <a16:colId xmlns:a16="http://schemas.microsoft.com/office/drawing/2014/main" val="2761041582"/>
                    </a:ext>
                  </a:extLst>
                </a:gridCol>
                <a:gridCol w="3139612">
                  <a:extLst>
                    <a:ext uri="{9D8B030D-6E8A-4147-A177-3AD203B41FA5}">
                      <a16:colId xmlns:a16="http://schemas.microsoft.com/office/drawing/2014/main" val="2313973112"/>
                    </a:ext>
                  </a:extLst>
                </a:gridCol>
              </a:tblGrid>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通用名</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琥珀酸亚铁片</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多糖铁复合物胶囊</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蛋白琥珀酸铁口服溶液</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161332566"/>
                  </a:ext>
                </a:extLst>
              </a:tr>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商品名</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速力菲</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力蜚能</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菲普利</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4117238459"/>
                  </a:ext>
                </a:extLst>
              </a:tr>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规格</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0.1g*20</a:t>
                      </a:r>
                      <a:r>
                        <a:rPr lang="zh-CN" sz="1400" kern="100">
                          <a:effectLst/>
                          <a:latin typeface="Microsoft YaHei" panose="020B0503020204020204" pitchFamily="34" charset="-122"/>
                          <a:ea typeface="Microsoft YaHei" panose="020B0503020204020204" pitchFamily="34" charset="-122"/>
                        </a:rPr>
                        <a:t>片</a:t>
                      </a:r>
                      <a:r>
                        <a:rPr lang="en-US" sz="1400" kern="100">
                          <a:effectLst/>
                          <a:latin typeface="Microsoft YaHei" panose="020B0503020204020204" pitchFamily="34" charset="-122"/>
                          <a:ea typeface="Microsoft YaHei" panose="020B0503020204020204" pitchFamily="34" charset="-122"/>
                        </a:rPr>
                        <a:t>/</a:t>
                      </a:r>
                      <a:r>
                        <a:rPr lang="zh-CN" sz="1400" kern="100">
                          <a:effectLst/>
                          <a:latin typeface="Microsoft YaHei" panose="020B0503020204020204" pitchFamily="34" charset="-122"/>
                          <a:ea typeface="Microsoft YaHei" panose="020B0503020204020204" pitchFamily="34" charset="-122"/>
                        </a:rPr>
                        <a:t>盒</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150mg*10</a:t>
                      </a:r>
                      <a:r>
                        <a:rPr lang="zh-CN" sz="1400" kern="100">
                          <a:effectLst/>
                          <a:latin typeface="Microsoft YaHei" panose="020B0503020204020204" pitchFamily="34" charset="-122"/>
                          <a:ea typeface="Microsoft YaHei" panose="020B0503020204020204" pitchFamily="34" charset="-122"/>
                        </a:rPr>
                        <a:t>粒</a:t>
                      </a:r>
                      <a:r>
                        <a:rPr lang="en-US" sz="1400" kern="100">
                          <a:effectLst/>
                          <a:latin typeface="Microsoft YaHei" panose="020B0503020204020204" pitchFamily="34" charset="-122"/>
                          <a:ea typeface="Microsoft YaHei" panose="020B0503020204020204" pitchFamily="34" charset="-122"/>
                        </a:rPr>
                        <a:t>/</a:t>
                      </a:r>
                      <a:r>
                        <a:rPr lang="zh-CN" sz="1400" kern="100">
                          <a:effectLst/>
                          <a:latin typeface="Microsoft YaHei" panose="020B0503020204020204" pitchFamily="34" charset="-122"/>
                          <a:ea typeface="Microsoft YaHei" panose="020B0503020204020204" pitchFamily="34" charset="-122"/>
                        </a:rPr>
                        <a:t>盒</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15ml: 40mg*10</a:t>
                      </a:r>
                      <a:r>
                        <a:rPr lang="zh-CN" sz="1400" kern="100">
                          <a:effectLst/>
                          <a:latin typeface="Microsoft YaHei" panose="020B0503020204020204" pitchFamily="34" charset="-122"/>
                          <a:ea typeface="Microsoft YaHei" panose="020B0503020204020204" pitchFamily="34" charset="-122"/>
                        </a:rPr>
                        <a:t>支</a:t>
                      </a:r>
                      <a:r>
                        <a:rPr lang="en-US" sz="1400" kern="100">
                          <a:effectLst/>
                          <a:latin typeface="Microsoft YaHei" panose="020B0503020204020204" pitchFamily="34" charset="-122"/>
                          <a:ea typeface="Microsoft YaHei" panose="020B0503020204020204" pitchFamily="34" charset="-122"/>
                        </a:rPr>
                        <a:t>/</a:t>
                      </a:r>
                      <a:r>
                        <a:rPr lang="zh-CN" sz="1400" kern="100">
                          <a:effectLst/>
                          <a:latin typeface="Microsoft YaHei" panose="020B0503020204020204" pitchFamily="34" charset="-122"/>
                          <a:ea typeface="Microsoft YaHei" panose="020B0503020204020204" pitchFamily="34" charset="-122"/>
                        </a:rPr>
                        <a:t>盒</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1645503012"/>
                  </a:ext>
                </a:extLst>
              </a:tr>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给药剂量</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0.1-0.2g tid</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0.15-0.3g qd</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spcAft>
                          <a:spcPts val="0"/>
                        </a:spcAft>
                      </a:pPr>
                      <a:r>
                        <a:rPr lang="en-US" sz="1400" kern="100" dirty="0">
                          <a:effectLst/>
                          <a:latin typeface="Microsoft YaHei" panose="020B0503020204020204" pitchFamily="34" charset="-122"/>
                          <a:ea typeface="Microsoft YaHei" panose="020B0503020204020204" pitchFamily="34" charset="-122"/>
                        </a:rPr>
                        <a:t>A</a:t>
                      </a:r>
                      <a:r>
                        <a:rPr lang="zh-CN" sz="1400" kern="100" dirty="0">
                          <a:effectLst/>
                          <a:latin typeface="Microsoft YaHei" panose="020B0503020204020204" pitchFamily="34" charset="-122"/>
                          <a:ea typeface="Microsoft YaHei" panose="020B0503020204020204" pitchFamily="34" charset="-122"/>
                        </a:rPr>
                        <a:t>：</a:t>
                      </a:r>
                      <a:r>
                        <a:rPr lang="en-US" sz="1400" kern="100" dirty="0">
                          <a:effectLst/>
                          <a:latin typeface="Microsoft YaHei" panose="020B0503020204020204" pitchFamily="34" charset="-122"/>
                          <a:ea typeface="Microsoft YaHei" panose="020B0503020204020204" pitchFamily="34" charset="-122"/>
                        </a:rPr>
                        <a:t>20-40mg bid P</a:t>
                      </a:r>
                      <a:r>
                        <a:rPr lang="zh-CN" sz="1400" kern="100" dirty="0">
                          <a:effectLst/>
                          <a:latin typeface="Microsoft YaHei" panose="020B0503020204020204" pitchFamily="34" charset="-122"/>
                          <a:ea typeface="Microsoft YaHei" panose="020B0503020204020204" pitchFamily="34" charset="-122"/>
                        </a:rPr>
                        <a:t>：</a:t>
                      </a:r>
                      <a:r>
                        <a:rPr lang="en-US" sz="1400" kern="100" dirty="0">
                          <a:effectLst/>
                          <a:latin typeface="Microsoft YaHei" panose="020B0503020204020204" pitchFamily="34" charset="-122"/>
                          <a:ea typeface="Microsoft YaHei" panose="020B0503020204020204" pitchFamily="34" charset="-122"/>
                        </a:rPr>
                        <a:t>0.75ml/kg bid</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682255560"/>
                  </a:ext>
                </a:extLst>
              </a:tr>
              <a:tr h="1347271">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吸收特点</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en-US" sz="1400" kern="100" dirty="0">
                          <a:effectLst/>
                          <a:latin typeface="Microsoft YaHei" panose="020B0503020204020204" pitchFamily="34" charset="-122"/>
                          <a:ea typeface="Microsoft YaHei" panose="020B0503020204020204" pitchFamily="34" charset="-122"/>
                        </a:rPr>
                        <a:t>Fe</a:t>
                      </a:r>
                      <a:r>
                        <a:rPr lang="en-US" sz="1400" kern="100" baseline="30000" dirty="0">
                          <a:effectLst/>
                          <a:latin typeface="Microsoft YaHei" panose="020B0503020204020204" pitchFamily="34" charset="-122"/>
                          <a:ea typeface="Microsoft YaHei" panose="020B0503020204020204" pitchFamily="34" charset="-122"/>
                        </a:rPr>
                        <a:t>2+</a:t>
                      </a:r>
                      <a:r>
                        <a:rPr lang="zh-CN" sz="1400" kern="100" dirty="0">
                          <a:effectLst/>
                          <a:latin typeface="Microsoft YaHei" panose="020B0503020204020204" pitchFamily="34" charset="-122"/>
                          <a:ea typeface="Microsoft YaHei" panose="020B0503020204020204" pitchFamily="34" charset="-122"/>
                        </a:rPr>
                        <a:t>形式吸收，胃黏膜损伤。需合用</a:t>
                      </a:r>
                      <a:r>
                        <a:rPr lang="en-US" sz="1400" kern="100" dirty="0" err="1">
                          <a:effectLst/>
                          <a:latin typeface="Microsoft YaHei" panose="020B0503020204020204" pitchFamily="34" charset="-122"/>
                          <a:ea typeface="Microsoft YaHei" panose="020B0503020204020204" pitchFamily="34" charset="-122"/>
                        </a:rPr>
                        <a:t>Vc</a:t>
                      </a:r>
                      <a:r>
                        <a:rPr lang="zh-CN" sz="1400" kern="100" dirty="0">
                          <a:effectLst/>
                          <a:latin typeface="Microsoft YaHei" panose="020B0503020204020204" pitchFamily="34" charset="-122"/>
                          <a:ea typeface="Microsoft YaHei" panose="020B0503020204020204" pitchFamily="34" charset="-122"/>
                        </a:rPr>
                        <a:t>等还原性物质</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有机物分子形式吸收，无胃黏膜损伤。不需合用</a:t>
                      </a:r>
                      <a:r>
                        <a:rPr lang="en-US" sz="1400" kern="100">
                          <a:effectLst/>
                          <a:latin typeface="Microsoft YaHei" panose="020B0503020204020204" pitchFamily="34" charset="-122"/>
                          <a:ea typeface="Microsoft YaHei" panose="020B0503020204020204" pitchFamily="34" charset="-122"/>
                        </a:rPr>
                        <a:t>Vc</a:t>
                      </a:r>
                      <a:r>
                        <a:rPr lang="zh-CN" sz="1400" kern="100">
                          <a:effectLst/>
                          <a:latin typeface="Microsoft YaHei" panose="020B0503020204020204" pitchFamily="34" charset="-122"/>
                          <a:ea typeface="Microsoft YaHei" panose="020B0503020204020204" pitchFamily="34" charset="-122"/>
                        </a:rPr>
                        <a:t>等还原性物质</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包裹</a:t>
                      </a:r>
                      <a:r>
                        <a:rPr lang="en-US" sz="1400" kern="100" dirty="0">
                          <a:effectLst/>
                          <a:latin typeface="Microsoft YaHei" panose="020B0503020204020204" pitchFamily="34" charset="-122"/>
                          <a:ea typeface="Microsoft YaHei" panose="020B0503020204020204" pitchFamily="34" charset="-122"/>
                        </a:rPr>
                        <a:t>Fe</a:t>
                      </a:r>
                      <a:r>
                        <a:rPr lang="en-US" sz="1400" kern="100" baseline="30000" dirty="0">
                          <a:effectLst/>
                          <a:latin typeface="Microsoft YaHei" panose="020B0503020204020204" pitchFamily="34" charset="-122"/>
                          <a:ea typeface="Microsoft YaHei" panose="020B0503020204020204" pitchFamily="34" charset="-122"/>
                        </a:rPr>
                        <a:t>3+</a:t>
                      </a:r>
                      <a:r>
                        <a:rPr lang="zh-CN" sz="1400" kern="100" dirty="0">
                          <a:effectLst/>
                          <a:latin typeface="Microsoft YaHei" panose="020B0503020204020204" pitchFamily="34" charset="-122"/>
                          <a:ea typeface="Microsoft YaHei" panose="020B0503020204020204" pitchFamily="34" charset="-122"/>
                        </a:rPr>
                        <a:t>的蛋白在空肠被胰蛋白酶水解，释放</a:t>
                      </a:r>
                      <a:r>
                        <a:rPr lang="en-US" sz="1400" kern="100" dirty="0">
                          <a:effectLst/>
                          <a:latin typeface="Microsoft YaHei" panose="020B0503020204020204" pitchFamily="34" charset="-122"/>
                          <a:ea typeface="Microsoft YaHei" panose="020B0503020204020204" pitchFamily="34" charset="-122"/>
                        </a:rPr>
                        <a:t>Fe</a:t>
                      </a:r>
                      <a:r>
                        <a:rPr lang="en-US" sz="1400" kern="100" baseline="30000" dirty="0">
                          <a:effectLst/>
                          <a:latin typeface="Microsoft YaHei" panose="020B0503020204020204" pitchFamily="34" charset="-122"/>
                          <a:ea typeface="Microsoft YaHei" panose="020B0503020204020204" pitchFamily="34" charset="-122"/>
                        </a:rPr>
                        <a:t>3+</a:t>
                      </a:r>
                      <a:r>
                        <a:rPr lang="zh-CN" sz="1400" kern="100" dirty="0">
                          <a:effectLst/>
                          <a:latin typeface="Microsoft YaHei" panose="020B0503020204020204" pitchFamily="34" charset="-122"/>
                          <a:ea typeface="Microsoft YaHei" panose="020B0503020204020204" pitchFamily="34" charset="-122"/>
                        </a:rPr>
                        <a:t>离子。吸收速率稳定，无胃黏膜损伤。需合用</a:t>
                      </a:r>
                      <a:r>
                        <a:rPr lang="en-US" sz="1400" kern="100" dirty="0" err="1">
                          <a:effectLst/>
                          <a:latin typeface="Microsoft YaHei" panose="020B0503020204020204" pitchFamily="34" charset="-122"/>
                          <a:ea typeface="Microsoft YaHei" panose="020B0503020204020204" pitchFamily="34" charset="-122"/>
                        </a:rPr>
                        <a:t>Vc</a:t>
                      </a:r>
                      <a:r>
                        <a:rPr lang="zh-CN" sz="1400" kern="100" dirty="0">
                          <a:effectLst/>
                          <a:latin typeface="Microsoft YaHei" panose="020B0503020204020204" pitchFamily="34" charset="-122"/>
                          <a:ea typeface="Microsoft YaHei" panose="020B0503020204020204" pitchFamily="34" charset="-122"/>
                        </a:rPr>
                        <a:t>等还原性物质</a:t>
                      </a:r>
                      <a:r>
                        <a:rPr lang="zh-CN" altLang="en-US" sz="1400" kern="100" dirty="0">
                          <a:effectLst/>
                          <a:latin typeface="Microsoft YaHei" panose="020B0503020204020204" pitchFamily="34" charset="-122"/>
                          <a:ea typeface="Microsoft YaHei" panose="020B0503020204020204" pitchFamily="34" charset="-122"/>
                        </a:rPr>
                        <a:t>，</a:t>
                      </a:r>
                      <a:r>
                        <a:rPr lang="en-US" altLang="zh-CN" sz="1400" kern="100" dirty="0">
                          <a:effectLst/>
                          <a:latin typeface="Microsoft YaHei" panose="020B0503020204020204" pitchFamily="34" charset="-122"/>
                          <a:ea typeface="Microsoft YaHei" panose="020B0503020204020204" pitchFamily="34" charset="-122"/>
                        </a:rPr>
                        <a:t>200mg</a:t>
                      </a:r>
                      <a:r>
                        <a:rPr lang="zh-CN" altLang="en-US" sz="1400" kern="100" dirty="0">
                          <a:effectLst/>
                          <a:latin typeface="Microsoft YaHei" panose="020B0503020204020204" pitchFamily="34" charset="-122"/>
                          <a:ea typeface="Microsoft YaHei" panose="020B0503020204020204" pitchFamily="34" charset="-122"/>
                        </a:rPr>
                        <a:t>以上促进吸收</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1080236402"/>
                  </a:ext>
                </a:extLst>
              </a:tr>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禁止同服</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抑酸药</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gridSpan="2">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无</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hMerge="1">
                  <a:txBody>
                    <a:bodyPr/>
                    <a:lstStyle/>
                    <a:p>
                      <a:endParaRPr lang="zh-CN" altLang="en-US"/>
                    </a:p>
                  </a:txBody>
                  <a:tcPr/>
                </a:tc>
                <a:extLst>
                  <a:ext uri="{0D108BD9-81ED-4DB2-BD59-A6C34878D82A}">
                    <a16:rowId xmlns:a16="http://schemas.microsoft.com/office/drawing/2014/main" val="2576898617"/>
                  </a:ext>
                </a:extLst>
              </a:tr>
              <a:tr h="1347271">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间隔</a:t>
                      </a:r>
                      <a:r>
                        <a:rPr lang="en-US" sz="1400" kern="100">
                          <a:effectLst/>
                          <a:latin typeface="Microsoft YaHei" panose="020B0503020204020204" pitchFamily="34" charset="-122"/>
                          <a:ea typeface="Microsoft YaHei" panose="020B0503020204020204" pitchFamily="34" charset="-122"/>
                        </a:rPr>
                        <a:t>2h</a:t>
                      </a:r>
                      <a:r>
                        <a:rPr lang="zh-CN" sz="1400" kern="100">
                          <a:effectLst/>
                          <a:latin typeface="Microsoft YaHei" panose="020B0503020204020204" pitchFamily="34" charset="-122"/>
                          <a:ea typeface="Microsoft YaHei" panose="020B0503020204020204" pitchFamily="34" charset="-122"/>
                        </a:rPr>
                        <a:t>以上服用</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磷酸盐类、四环素类、鞣酸、左旋多巴、卡比多巴、甲基多巴、喹诺酮类、甲状腺素、吗替麦考酚酯、含金属离子制酸剂</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含金属离子制酸剂、四环素类</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hMerge="1">
                  <a:txBody>
                    <a:bodyPr/>
                    <a:lstStyle/>
                    <a:p>
                      <a:endParaRPr lang="zh-CN" altLang="en-US"/>
                    </a:p>
                  </a:txBody>
                  <a:tcPr/>
                </a:tc>
                <a:extLst>
                  <a:ext uri="{0D108BD9-81ED-4DB2-BD59-A6C34878D82A}">
                    <a16:rowId xmlns:a16="http://schemas.microsoft.com/office/drawing/2014/main" val="1070620427"/>
                  </a:ext>
                </a:extLst>
              </a:tr>
              <a:tr h="653185">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服用时间</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餐前</a:t>
                      </a:r>
                      <a:r>
                        <a:rPr lang="en-US" sz="1400" kern="100">
                          <a:effectLst/>
                          <a:latin typeface="Microsoft YaHei" panose="020B0503020204020204" pitchFamily="34" charset="-122"/>
                          <a:ea typeface="Microsoft YaHei" panose="020B0503020204020204" pitchFamily="34" charset="-122"/>
                        </a:rPr>
                        <a:t>1h</a:t>
                      </a:r>
                      <a:r>
                        <a:rPr lang="zh-CN" sz="1400" kern="100">
                          <a:effectLst/>
                          <a:latin typeface="Microsoft YaHei" panose="020B0503020204020204" pitchFamily="34" charset="-122"/>
                          <a:ea typeface="Microsoft YaHei" panose="020B0503020204020204" pitchFamily="34" charset="-122"/>
                        </a:rPr>
                        <a:t>服用，如不能耐受，随餐或餐后服用</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随时服用</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餐前服用</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236037973"/>
                  </a:ext>
                </a:extLst>
              </a:tr>
              <a:tr h="306142">
                <a:tc>
                  <a:txBody>
                    <a:bodyPr/>
                    <a:lstStyle/>
                    <a:p>
                      <a:pPr algn="ctr">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其他</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gridSpan="3">
                  <a:txBody>
                    <a:bodyPr/>
                    <a:lstStyle/>
                    <a:p>
                      <a:pPr algn="ctr">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用药前</a:t>
                      </a:r>
                      <a:r>
                        <a:rPr lang="en-US" sz="1400" kern="100" dirty="0">
                          <a:effectLst/>
                          <a:latin typeface="Microsoft YaHei" panose="020B0503020204020204" pitchFamily="34" charset="-122"/>
                          <a:ea typeface="Microsoft YaHei" panose="020B0503020204020204" pitchFamily="34" charset="-122"/>
                        </a:rPr>
                        <a:t>1h</a:t>
                      </a:r>
                      <a:r>
                        <a:rPr lang="zh-CN" sz="1400" kern="100" dirty="0">
                          <a:effectLst/>
                          <a:latin typeface="Microsoft YaHei" panose="020B0503020204020204" pitchFamily="34" charset="-122"/>
                          <a:ea typeface="Microsoft YaHei" panose="020B0503020204020204" pitchFamily="34" charset="-122"/>
                        </a:rPr>
                        <a:t>或后</a:t>
                      </a:r>
                      <a:r>
                        <a:rPr lang="en-US" sz="1400" kern="100" dirty="0">
                          <a:effectLst/>
                          <a:latin typeface="Microsoft YaHei" panose="020B0503020204020204" pitchFamily="34" charset="-122"/>
                          <a:ea typeface="Microsoft YaHei" panose="020B0503020204020204" pitchFamily="34" charset="-122"/>
                        </a:rPr>
                        <a:t>2h</a:t>
                      </a:r>
                      <a:r>
                        <a:rPr lang="zh-CN" sz="1400" kern="100" dirty="0">
                          <a:effectLst/>
                          <a:latin typeface="Microsoft YaHei" panose="020B0503020204020204" pitchFamily="34" charset="-122"/>
                          <a:ea typeface="Microsoft YaHei" panose="020B0503020204020204" pitchFamily="34" charset="-122"/>
                        </a:rPr>
                        <a:t>避免服用咖啡、茶或蛋白制品</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nchor="ct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46914411"/>
                  </a:ext>
                </a:extLst>
              </a:tr>
            </a:tbl>
          </a:graphicData>
        </a:graphic>
      </p:graphicFrame>
    </p:spTree>
    <p:extLst>
      <p:ext uri="{BB962C8B-B14F-4D97-AF65-F5344CB8AC3E}">
        <p14:creationId xmlns:p14="http://schemas.microsoft.com/office/powerpoint/2010/main" val="42002758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96FC62-6609-B246-B20C-0F38A58C5966}"/>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铁剂</a:t>
            </a:r>
            <a:endParaRPr kumimoji="1" lang="zh-CN" altLang="en-US" sz="2800" dirty="0"/>
          </a:p>
        </p:txBody>
      </p:sp>
      <p:graphicFrame>
        <p:nvGraphicFramePr>
          <p:cNvPr id="4" name="内容占位符 3">
            <a:extLst>
              <a:ext uri="{FF2B5EF4-FFF2-40B4-BE49-F238E27FC236}">
                <a16:creationId xmlns:a16="http://schemas.microsoft.com/office/drawing/2014/main" id="{09463301-2A20-7B4A-A33C-08223E1D8245}"/>
              </a:ext>
            </a:extLst>
          </p:cNvPr>
          <p:cNvGraphicFramePr>
            <a:graphicFrameLocks noGrp="1"/>
          </p:cNvGraphicFramePr>
          <p:nvPr>
            <p:ph idx="1"/>
          </p:nvPr>
        </p:nvGraphicFramePr>
        <p:xfrm>
          <a:off x="1882161" y="1268760"/>
          <a:ext cx="8427679" cy="3389156"/>
        </p:xfrm>
        <a:graphic>
          <a:graphicData uri="http://schemas.openxmlformats.org/drawingml/2006/table">
            <a:tbl>
              <a:tblPr firstRow="1" firstCol="1" bandRow="1">
                <a:tableStyleId>{5C22544A-7EE6-4342-B048-85BDC9FD1C3A}</a:tableStyleId>
              </a:tblPr>
              <a:tblGrid>
                <a:gridCol w="2106920">
                  <a:extLst>
                    <a:ext uri="{9D8B030D-6E8A-4147-A177-3AD203B41FA5}">
                      <a16:colId xmlns:a16="http://schemas.microsoft.com/office/drawing/2014/main" val="1725170430"/>
                    </a:ext>
                  </a:extLst>
                </a:gridCol>
                <a:gridCol w="3259519">
                  <a:extLst>
                    <a:ext uri="{9D8B030D-6E8A-4147-A177-3AD203B41FA5}">
                      <a16:colId xmlns:a16="http://schemas.microsoft.com/office/drawing/2014/main" val="1932427191"/>
                    </a:ext>
                  </a:extLst>
                </a:gridCol>
                <a:gridCol w="1599131">
                  <a:extLst>
                    <a:ext uri="{9D8B030D-6E8A-4147-A177-3AD203B41FA5}">
                      <a16:colId xmlns:a16="http://schemas.microsoft.com/office/drawing/2014/main" val="355927095"/>
                    </a:ext>
                  </a:extLst>
                </a:gridCol>
                <a:gridCol w="1462109">
                  <a:extLst>
                    <a:ext uri="{9D8B030D-6E8A-4147-A177-3AD203B41FA5}">
                      <a16:colId xmlns:a16="http://schemas.microsoft.com/office/drawing/2014/main" val="2893875555"/>
                    </a:ext>
                  </a:extLst>
                </a:gridCol>
              </a:tblGrid>
              <a:tr h="291670">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通用名</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右旋糖酐铁注射液</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蔗糖铁注射液</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3150042264"/>
                  </a:ext>
                </a:extLst>
              </a:tr>
              <a:tr h="291670">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商品名</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科莫非</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维乐福</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森铁能</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1419753719"/>
                  </a:ext>
                </a:extLst>
              </a:tr>
              <a:tr h="291670">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规格</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100mg 2ml/</a:t>
                      </a:r>
                      <a:r>
                        <a:rPr lang="zh-CN" sz="1400" kern="100">
                          <a:effectLst/>
                          <a:latin typeface="Microsoft YaHei" panose="020B0503020204020204" pitchFamily="34" charset="-122"/>
                          <a:ea typeface="Microsoft YaHei" panose="020B0503020204020204" pitchFamily="34" charset="-122"/>
                        </a:rPr>
                        <a:t>支</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100mg 5ml/</a:t>
                      </a:r>
                      <a:r>
                        <a:rPr lang="zh-CN" sz="1400" kern="100">
                          <a:effectLst/>
                          <a:latin typeface="Microsoft YaHei" panose="020B0503020204020204" pitchFamily="34" charset="-122"/>
                          <a:ea typeface="Microsoft YaHei" panose="020B0503020204020204" pitchFamily="34" charset="-122"/>
                        </a:rPr>
                        <a:t>支</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3868397092"/>
                  </a:ext>
                </a:extLst>
              </a:tr>
              <a:tr h="291670">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给药剂量</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3">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计算总补铁量，个体化</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696736323"/>
                  </a:ext>
                </a:extLst>
              </a:tr>
              <a:tr h="291670">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给药方式</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en-US" sz="1400" kern="100">
                          <a:effectLst/>
                          <a:latin typeface="Microsoft YaHei" panose="020B0503020204020204" pitchFamily="34" charset="-122"/>
                          <a:ea typeface="Microsoft YaHei" panose="020B0503020204020204" pitchFamily="34" charset="-122"/>
                        </a:rPr>
                        <a:t>Ivgtt. Iv. Im.</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en-US" sz="1400" kern="100" dirty="0" err="1">
                          <a:effectLst/>
                          <a:latin typeface="Microsoft YaHei" panose="020B0503020204020204" pitchFamily="34" charset="-122"/>
                          <a:ea typeface="Microsoft YaHei" panose="020B0503020204020204" pitchFamily="34" charset="-122"/>
                        </a:rPr>
                        <a:t>Ivgtt</a:t>
                      </a:r>
                      <a:r>
                        <a:rPr lang="en-US" sz="1400" kern="100" dirty="0">
                          <a:effectLst/>
                          <a:latin typeface="Microsoft YaHei" panose="020B0503020204020204" pitchFamily="34" charset="-122"/>
                          <a:ea typeface="Microsoft YaHei" panose="020B0503020204020204" pitchFamily="34" charset="-122"/>
                        </a:rPr>
                        <a:t>. Iv.</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2436203645"/>
                  </a:ext>
                </a:extLst>
              </a:tr>
              <a:tr h="622309">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用法</a:t>
                      </a:r>
                      <a:r>
                        <a:rPr lang="en-US" sz="1400" kern="100">
                          <a:effectLst/>
                          <a:latin typeface="Microsoft YaHei" panose="020B0503020204020204" pitchFamily="34" charset="-122"/>
                          <a:ea typeface="Microsoft YaHei" panose="020B0503020204020204" pitchFamily="34" charset="-122"/>
                        </a:rPr>
                        <a:t>(ivgtt.)</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altLang="en-US" sz="1400" kern="100" dirty="0">
                          <a:effectLst/>
                          <a:latin typeface="Microsoft YaHei" panose="020B0503020204020204" pitchFamily="34" charset="-122"/>
                          <a:ea typeface="Microsoft YaHei" panose="020B0503020204020204" pitchFamily="34" charset="-122"/>
                        </a:rPr>
                        <a:t>小剂量试验，</a:t>
                      </a:r>
                      <a:r>
                        <a:rPr lang="en-US" altLang="zh-CN" sz="1400" kern="100" dirty="0">
                          <a:effectLst/>
                          <a:latin typeface="Microsoft YaHei" panose="020B0503020204020204" pitchFamily="34" charset="-122"/>
                          <a:ea typeface="Microsoft YaHei" panose="020B0503020204020204" pitchFamily="34" charset="-122"/>
                        </a:rPr>
                        <a:t>0</a:t>
                      </a:r>
                      <a:r>
                        <a:rPr lang="en-US" sz="1400" kern="100" dirty="0">
                          <a:effectLst/>
                          <a:latin typeface="Microsoft YaHei" panose="020B0503020204020204" pitchFamily="34" charset="-122"/>
                          <a:ea typeface="Microsoft YaHei" panose="020B0503020204020204" pitchFamily="34" charset="-122"/>
                        </a:rPr>
                        <a:t>.1-0.2g+100ml NS or 5%GS</a:t>
                      </a:r>
                      <a:r>
                        <a:rPr lang="zh-CN" sz="1400" kern="100" dirty="0">
                          <a:effectLst/>
                          <a:latin typeface="Microsoft YaHei" panose="020B0503020204020204" pitchFamily="34" charset="-122"/>
                          <a:ea typeface="Microsoft YaHei" panose="020B0503020204020204" pitchFamily="34" charset="-122"/>
                        </a:rPr>
                        <a:t>，</a:t>
                      </a:r>
                      <a:r>
                        <a:rPr lang="en-US" altLang="zh-CN" sz="1400" kern="100" dirty="0">
                          <a:effectLst/>
                          <a:latin typeface="Microsoft YaHei" panose="020B0503020204020204" pitchFamily="34" charset="-122"/>
                          <a:ea typeface="Microsoft YaHei" panose="020B0503020204020204" pitchFamily="34" charset="-122"/>
                        </a:rPr>
                        <a:t>15min</a:t>
                      </a:r>
                      <a:r>
                        <a:rPr lang="zh-CN" altLang="en-US" sz="1400" kern="100" dirty="0">
                          <a:effectLst/>
                          <a:latin typeface="Microsoft YaHei" panose="020B0503020204020204" pitchFamily="34" charset="-122"/>
                          <a:ea typeface="Microsoft YaHei" panose="020B0503020204020204" pitchFamily="34" charset="-122"/>
                        </a:rPr>
                        <a:t>给予</a:t>
                      </a:r>
                      <a:r>
                        <a:rPr lang="en-US" altLang="zh-CN" sz="1400" kern="100" dirty="0">
                          <a:effectLst/>
                          <a:latin typeface="Microsoft YaHei" panose="020B0503020204020204" pitchFamily="34" charset="-122"/>
                          <a:ea typeface="Microsoft YaHei" panose="020B0503020204020204" pitchFamily="34" charset="-122"/>
                        </a:rPr>
                        <a:t>25mg</a:t>
                      </a:r>
                      <a:r>
                        <a:rPr lang="zh-CN" altLang="en-US" sz="1400" kern="100" dirty="0">
                          <a:effectLst/>
                          <a:latin typeface="Microsoft YaHei" panose="020B0503020204020204" pitchFamily="34" charset="-122"/>
                          <a:ea typeface="Microsoft YaHei" panose="020B0503020204020204" pitchFamily="34" charset="-122"/>
                        </a:rPr>
                        <a:t>；剩余</a:t>
                      </a:r>
                      <a:r>
                        <a:rPr lang="en-US" sz="1400" kern="100" dirty="0">
                          <a:effectLst/>
                          <a:latin typeface="Microsoft YaHei" panose="020B0503020204020204" pitchFamily="34" charset="-122"/>
                          <a:ea typeface="Microsoft YaHei" panose="020B0503020204020204" pitchFamily="34" charset="-122"/>
                        </a:rPr>
                        <a:t>30min</a:t>
                      </a:r>
                      <a:r>
                        <a:rPr lang="zh-CN" sz="1400" kern="100" dirty="0">
                          <a:effectLst/>
                          <a:latin typeface="Microsoft YaHei" panose="020B0503020204020204" pitchFamily="34" charset="-122"/>
                          <a:ea typeface="Microsoft YaHei" panose="020B0503020204020204" pitchFamily="34" charset="-122"/>
                        </a:rPr>
                        <a:t>滴完</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en-US" sz="1400" kern="100" dirty="0">
                          <a:effectLst/>
                          <a:latin typeface="Microsoft YaHei" panose="020B0503020204020204" pitchFamily="34" charset="-122"/>
                          <a:ea typeface="Microsoft YaHei" panose="020B0503020204020204" pitchFamily="34" charset="-122"/>
                        </a:rPr>
                        <a:t>0.1g+</a:t>
                      </a:r>
                      <a:r>
                        <a:rPr lang="zh-CN" sz="1400" kern="100" dirty="0">
                          <a:effectLst/>
                          <a:latin typeface="Microsoft YaHei" panose="020B0503020204020204" pitchFamily="34" charset="-122"/>
                          <a:ea typeface="Microsoft YaHei" panose="020B0503020204020204" pitchFamily="34" charset="-122"/>
                        </a:rPr>
                        <a:t>不超过</a:t>
                      </a:r>
                      <a:r>
                        <a:rPr lang="en-US" sz="1400" kern="100" dirty="0">
                          <a:effectLst/>
                          <a:latin typeface="Microsoft YaHei" panose="020B0503020204020204" pitchFamily="34" charset="-122"/>
                          <a:ea typeface="Microsoft YaHei" panose="020B0503020204020204" pitchFamily="34" charset="-122"/>
                        </a:rPr>
                        <a:t>100ml NS*</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3598540940"/>
                  </a:ext>
                </a:extLst>
              </a:tr>
              <a:tr h="386096">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过敏反应</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过敏反应较多</a:t>
                      </a:r>
                      <a:r>
                        <a:rPr lang="en-US" sz="1400" kern="100" dirty="0">
                          <a:effectLst/>
                          <a:latin typeface="Microsoft YaHei" panose="020B0503020204020204" pitchFamily="34" charset="-122"/>
                          <a:ea typeface="Microsoft YaHei" panose="020B0503020204020204" pitchFamily="34" charset="-122"/>
                        </a:rPr>
                        <a:t>(</a:t>
                      </a:r>
                      <a:r>
                        <a:rPr lang="zh-CN" sz="1400" kern="100" dirty="0">
                          <a:effectLst/>
                          <a:latin typeface="Microsoft YaHei" panose="020B0503020204020204" pitchFamily="34" charset="-122"/>
                          <a:ea typeface="Microsoft YaHei" panose="020B0503020204020204" pitchFamily="34" charset="-122"/>
                        </a:rPr>
                        <a:t>黑框警告！</a:t>
                      </a:r>
                      <a:r>
                        <a:rPr lang="en-US" sz="1400" kern="100" dirty="0">
                          <a:effectLst/>
                          <a:latin typeface="Microsoft YaHei" panose="020B0503020204020204" pitchFamily="34" charset="-122"/>
                          <a:ea typeface="Microsoft YaHei" panose="020B0503020204020204" pitchFamily="34" charset="-122"/>
                        </a:rPr>
                        <a:t>)</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过敏反应较少，仍需监测；蔗糖过敏</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3708137371"/>
                  </a:ext>
                </a:extLst>
              </a:tr>
              <a:tr h="622309">
                <a:tc>
                  <a:txBody>
                    <a:bodyPr/>
                    <a:lstStyle/>
                    <a:p>
                      <a:pPr algn="just">
                        <a:lnSpc>
                          <a:spcPct val="150000"/>
                        </a:lnSpc>
                        <a:spcAft>
                          <a:spcPts val="0"/>
                        </a:spcAft>
                      </a:pPr>
                      <a:r>
                        <a:rPr lang="zh-CN" sz="1400" kern="100">
                          <a:effectLst/>
                          <a:latin typeface="Microsoft YaHei" panose="020B0503020204020204" pitchFamily="34" charset="-122"/>
                          <a:ea typeface="Microsoft YaHei" panose="020B0503020204020204" pitchFamily="34" charset="-122"/>
                        </a:rPr>
                        <a:t>注意事项</a:t>
                      </a:r>
                      <a:endParaRPr lang="zh-CN" sz="1400" kern="10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其他药物过敏史、免疫系统疾病或联用</a:t>
                      </a:r>
                      <a:r>
                        <a:rPr lang="en-US" sz="1400" kern="100" dirty="0">
                          <a:effectLst/>
                          <a:latin typeface="Microsoft YaHei" panose="020B0503020204020204" pitchFamily="34" charset="-122"/>
                          <a:ea typeface="Microsoft YaHei" panose="020B0503020204020204" pitchFamily="34" charset="-122"/>
                        </a:rPr>
                        <a:t>ACEI</a:t>
                      </a:r>
                      <a:r>
                        <a:rPr lang="zh-CN" sz="1400" kern="100" dirty="0">
                          <a:effectLst/>
                          <a:latin typeface="Microsoft YaHei" panose="020B0503020204020204" pitchFamily="34" charset="-122"/>
                          <a:ea typeface="Microsoft YaHei" panose="020B0503020204020204" pitchFamily="34" charset="-122"/>
                        </a:rPr>
                        <a:t>时过敏发生率高</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gridSpan="2">
                  <a:txBody>
                    <a:bodyPr/>
                    <a:lstStyle/>
                    <a:p>
                      <a:pPr algn="just">
                        <a:lnSpc>
                          <a:spcPct val="150000"/>
                        </a:lnSpc>
                        <a:spcAft>
                          <a:spcPts val="0"/>
                        </a:spcAft>
                      </a:pPr>
                      <a:r>
                        <a:rPr lang="zh-CN" sz="1400" kern="100" dirty="0">
                          <a:effectLst/>
                          <a:latin typeface="Microsoft YaHei" panose="020B0503020204020204" pitchFamily="34" charset="-122"/>
                          <a:ea typeface="Microsoft YaHei" panose="020B0503020204020204" pitchFamily="34" charset="-122"/>
                        </a:rPr>
                        <a:t>不应与口服铁剂联用，会降低口服铁剂吸收</a:t>
                      </a:r>
                      <a:endParaRPr lang="zh-CN" sz="1400" kern="100" dirty="0">
                        <a:effectLst/>
                        <a:latin typeface="Microsoft YaHei" panose="020B0503020204020204" pitchFamily="34" charset="-122"/>
                        <a:ea typeface="Microsoft YaHei" panose="020B0503020204020204" pitchFamily="34" charset="-122"/>
                        <a:cs typeface="Times New Roman" panose="02020603050405020304" pitchFamily="18" charset="0"/>
                      </a:endParaRPr>
                    </a:p>
                  </a:txBody>
                  <a:tcPr marL="68580" marR="68580" marT="0" marB="0"/>
                </a:tc>
                <a:tc hMerge="1">
                  <a:txBody>
                    <a:bodyPr/>
                    <a:lstStyle/>
                    <a:p>
                      <a:endParaRPr lang="zh-CN" altLang="en-US"/>
                    </a:p>
                  </a:txBody>
                  <a:tcPr/>
                </a:tc>
                <a:extLst>
                  <a:ext uri="{0D108BD9-81ED-4DB2-BD59-A6C34878D82A}">
                    <a16:rowId xmlns:a16="http://schemas.microsoft.com/office/drawing/2014/main" val="1002138121"/>
                  </a:ext>
                </a:extLst>
              </a:tr>
            </a:tbl>
          </a:graphicData>
        </a:graphic>
      </p:graphicFrame>
      <p:sp>
        <p:nvSpPr>
          <p:cNvPr id="5" name="矩形 4">
            <a:extLst>
              <a:ext uri="{FF2B5EF4-FFF2-40B4-BE49-F238E27FC236}">
                <a16:creationId xmlns:a16="http://schemas.microsoft.com/office/drawing/2014/main" id="{44180827-36FC-EF4A-9AE5-03D8A177B3CF}"/>
              </a:ext>
            </a:extLst>
          </p:cNvPr>
          <p:cNvSpPr/>
          <p:nvPr/>
        </p:nvSpPr>
        <p:spPr>
          <a:xfrm>
            <a:off x="1852744" y="4869161"/>
            <a:ext cx="8427679" cy="1169551"/>
          </a:xfrm>
          <a:prstGeom prst="rect">
            <a:avLst/>
          </a:prstGeom>
        </p:spPr>
        <p:txBody>
          <a:bodyPr wrap="square">
            <a:spAutoFit/>
          </a:bodyPr>
          <a:lstStyle/>
          <a:p>
            <a:pPr algn="just"/>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输注时间：</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100mg/15min</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200mg/30min</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300mg/1.5h</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400mg/2.5h</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500mg/3.5h</a:t>
            </a:r>
            <a:endPar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endParaRPr>
          </a:p>
          <a:p>
            <a:pPr marL="342900" indent="-342900" algn="just">
              <a:buFont typeface="Wingdings" pitchFamily="2" charset="2"/>
              <a:buChar char=""/>
            </a:pP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科莫非可一次给药补足铁总量，适用于给药依从性差的患者。总量最高为</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20mg/kg</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，溶入</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500ml NS or 5%GS</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静脉滴注</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4-6h</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。不良反应发生率高，应在滴注期间及滴注完成后至少</a:t>
            </a:r>
            <a:r>
              <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1h</a:t>
            </a:r>
            <a:r>
              <a:rPr lang="zh-CN" altLang="zh-CN" sz="1400" kern="100" dirty="0">
                <a:latin typeface="Microsoft YaHei" panose="020B0503020204020204" pitchFamily="34" charset="-122"/>
                <a:ea typeface="Microsoft YaHei" panose="020B0503020204020204" pitchFamily="34" charset="-122"/>
                <a:cs typeface="Times New Roman" panose="02020603050405020304" pitchFamily="18" charset="0"/>
              </a:rPr>
              <a:t>内对病人进行密切观察。</a:t>
            </a:r>
            <a:r>
              <a:rPr lang="zh-CN" altLang="en-US" sz="1400" kern="100" dirty="0">
                <a:latin typeface="Microsoft YaHei" panose="020B0503020204020204" pitchFamily="34" charset="-122"/>
                <a:ea typeface="Microsoft YaHei" panose="020B0503020204020204" pitchFamily="34" charset="-122"/>
                <a:cs typeface="Times New Roman" panose="02020603050405020304" pitchFamily="18" charset="0"/>
              </a:rPr>
              <a:t>大分子，过敏反应发生率高。</a:t>
            </a:r>
            <a:endParaRPr lang="en-US" altLang="zh-CN" sz="1400" kern="100" dirty="0">
              <a:latin typeface="Microsoft YaHei" panose="020B0503020204020204" pitchFamily="34" charset="-122"/>
              <a:ea typeface="Microsoft YaHei" panose="020B0503020204020204" pitchFamily="34" charset="-122"/>
              <a:cs typeface="Times New Roman" panose="02020603050405020304" pitchFamily="18" charset="0"/>
            </a:endParaRPr>
          </a:p>
          <a:p>
            <a:pPr marL="342900" indent="-342900" algn="just">
              <a:buFont typeface="Wingdings" pitchFamily="2" charset="2"/>
              <a:buChar char=""/>
            </a:pPr>
            <a:r>
              <a:rPr lang="en-US" altLang="zh-CN" sz="1400" dirty="0">
                <a:latin typeface="Microsoft YaHei" panose="020B0503020204020204" pitchFamily="34" charset="-122"/>
                <a:ea typeface="Microsoft YaHei" panose="020B0503020204020204" pitchFamily="34" charset="-122"/>
              </a:rPr>
              <a:t>*1</a:t>
            </a:r>
            <a:r>
              <a:rPr lang="zh-CN" altLang="zh-CN" sz="1400" dirty="0">
                <a:latin typeface="Microsoft YaHei" panose="020B0503020204020204" pitchFamily="34" charset="-122"/>
                <a:ea typeface="Microsoft YaHei" panose="020B0503020204020204" pitchFamily="34" charset="-122"/>
              </a:rPr>
              <a:t>支蔗糖铁注射液用不超过</a:t>
            </a:r>
            <a:r>
              <a:rPr lang="en-US" altLang="zh-CN" sz="1400" dirty="0">
                <a:latin typeface="Microsoft YaHei" panose="020B0503020204020204" pitchFamily="34" charset="-122"/>
                <a:ea typeface="Microsoft YaHei" panose="020B0503020204020204" pitchFamily="34" charset="-122"/>
              </a:rPr>
              <a:t>100ml NS</a:t>
            </a:r>
            <a:r>
              <a:rPr lang="zh-CN" altLang="zh-CN" sz="1400" dirty="0">
                <a:latin typeface="Microsoft YaHei" panose="020B0503020204020204" pitchFamily="34" charset="-122"/>
                <a:ea typeface="Microsoft YaHei" panose="020B0503020204020204" pitchFamily="34" charset="-122"/>
              </a:rPr>
              <a:t>溶解，</a:t>
            </a:r>
            <a:r>
              <a:rPr lang="en-US" altLang="zh-CN" sz="1400" dirty="0">
                <a:latin typeface="Microsoft YaHei" panose="020B0503020204020204" pitchFamily="34" charset="-122"/>
                <a:ea typeface="Microsoft YaHei" panose="020B0503020204020204" pitchFamily="34" charset="-122"/>
              </a:rPr>
              <a:t>1-2</a:t>
            </a:r>
            <a:r>
              <a:rPr lang="zh-CN" altLang="zh-CN" sz="1400" dirty="0">
                <a:latin typeface="Microsoft YaHei" panose="020B0503020204020204" pitchFamily="34" charset="-122"/>
                <a:ea typeface="Microsoft YaHei" panose="020B0503020204020204" pitchFamily="34" charset="-122"/>
              </a:rPr>
              <a:t>支右旋糖酐铁注射液用</a:t>
            </a:r>
            <a:r>
              <a:rPr lang="en-US" altLang="zh-CN" sz="1400" dirty="0">
                <a:latin typeface="Microsoft YaHei" panose="020B0503020204020204" pitchFamily="34" charset="-122"/>
                <a:ea typeface="Microsoft YaHei" panose="020B0503020204020204" pitchFamily="34" charset="-122"/>
              </a:rPr>
              <a:t>100ml NS</a:t>
            </a:r>
            <a:r>
              <a:rPr lang="zh-CN" altLang="zh-CN" sz="1400" dirty="0">
                <a:latin typeface="Microsoft YaHei" panose="020B0503020204020204" pitchFamily="34" charset="-122"/>
                <a:ea typeface="Microsoft YaHei" panose="020B0503020204020204" pitchFamily="34" charset="-122"/>
              </a:rPr>
              <a:t>或</a:t>
            </a:r>
            <a:r>
              <a:rPr lang="en-US" altLang="zh-CN" sz="1400" dirty="0">
                <a:latin typeface="Microsoft YaHei" panose="020B0503020204020204" pitchFamily="34" charset="-122"/>
                <a:ea typeface="Microsoft YaHei" panose="020B0503020204020204" pitchFamily="34" charset="-122"/>
              </a:rPr>
              <a:t>5%GS</a:t>
            </a:r>
            <a:r>
              <a:rPr lang="zh-CN" altLang="zh-CN" sz="1400" dirty="0">
                <a:latin typeface="Microsoft YaHei" panose="020B0503020204020204" pitchFamily="34" charset="-122"/>
                <a:ea typeface="Microsoft YaHei" panose="020B0503020204020204" pitchFamily="34" charset="-122"/>
              </a:rPr>
              <a:t>溶解；</a:t>
            </a:r>
            <a:r>
              <a:rPr lang="zh-CN" altLang="zh-CN" sz="1100" dirty="0">
                <a:latin typeface="Microsoft YaHei" panose="020B0503020204020204" pitchFamily="34" charset="-122"/>
                <a:ea typeface="Microsoft YaHei" panose="020B0503020204020204" pitchFamily="34" charset="-122"/>
              </a:rPr>
              <a:t> </a:t>
            </a:r>
            <a:endParaRPr lang="zh-CN" altLang="zh-CN" sz="1100" kern="10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752292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C8A3DA-F7CF-8043-8362-27EAEA62F3F1}"/>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铁剂</a:t>
            </a:r>
          </a:p>
        </p:txBody>
      </p:sp>
      <p:graphicFrame>
        <p:nvGraphicFramePr>
          <p:cNvPr id="4" name="图示 3">
            <a:extLst>
              <a:ext uri="{FF2B5EF4-FFF2-40B4-BE49-F238E27FC236}">
                <a16:creationId xmlns:a16="http://schemas.microsoft.com/office/drawing/2014/main" id="{70ADC52E-241F-1342-9C7A-60387A6BE037}"/>
              </a:ext>
            </a:extLst>
          </p:cNvPr>
          <p:cNvGraphicFramePr/>
          <p:nvPr/>
        </p:nvGraphicFramePr>
        <p:xfrm>
          <a:off x="2063553" y="1340768"/>
          <a:ext cx="8296653"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7146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9B8659-4FD4-484C-97D0-9C8A2BCDE95A}"/>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罗沙司他</a:t>
            </a:r>
          </a:p>
        </p:txBody>
      </p:sp>
      <p:sp>
        <p:nvSpPr>
          <p:cNvPr id="3" name="内容占位符 2">
            <a:extLst>
              <a:ext uri="{FF2B5EF4-FFF2-40B4-BE49-F238E27FC236}">
                <a16:creationId xmlns:a16="http://schemas.microsoft.com/office/drawing/2014/main" id="{654E295F-E22F-0546-BA4F-64FEDD472404}"/>
              </a:ext>
            </a:extLst>
          </p:cNvPr>
          <p:cNvSpPr>
            <a:spLocks noGrp="1"/>
          </p:cNvSpPr>
          <p:nvPr>
            <p:ph idx="1"/>
          </p:nvPr>
        </p:nvSpPr>
        <p:spPr>
          <a:xfrm>
            <a:off x="4447747" y="415816"/>
            <a:ext cx="3296505" cy="288032"/>
          </a:xfrm>
        </p:spPr>
        <p:txBody>
          <a:bodyPr>
            <a:normAutofit fontScale="62500" lnSpcReduction="20000"/>
          </a:bodyPr>
          <a:lstStyle/>
          <a:p>
            <a:pPr marL="0" indent="0">
              <a:buNone/>
            </a:pPr>
            <a:r>
              <a:rPr kumimoji="1" lang="zh-CN" altLang="en-US" dirty="0"/>
              <a:t>规格：</a:t>
            </a:r>
            <a:r>
              <a:rPr kumimoji="1" lang="en-US" altLang="zh-CN" dirty="0"/>
              <a:t>20</a:t>
            </a:r>
            <a:r>
              <a:rPr kumimoji="1" lang="zh-CN" altLang="en-US" dirty="0"/>
              <a:t> </a:t>
            </a:r>
            <a:r>
              <a:rPr kumimoji="1" lang="en-US" altLang="zh-CN" dirty="0"/>
              <a:t>mg</a:t>
            </a:r>
            <a:r>
              <a:rPr kumimoji="1" lang="zh-CN" altLang="en-US" dirty="0"/>
              <a:t>； </a:t>
            </a:r>
            <a:r>
              <a:rPr kumimoji="1" lang="en-US" altLang="zh-CN" dirty="0"/>
              <a:t>50</a:t>
            </a:r>
            <a:r>
              <a:rPr kumimoji="1" lang="zh-CN" altLang="en-US" dirty="0"/>
              <a:t> </a:t>
            </a:r>
            <a:r>
              <a:rPr kumimoji="1" lang="en-US" altLang="zh-CN" dirty="0"/>
              <a:t>mg</a:t>
            </a:r>
          </a:p>
          <a:p>
            <a:endParaRPr kumimoji="1" lang="zh-CN" altLang="en-US" dirty="0"/>
          </a:p>
        </p:txBody>
      </p:sp>
      <p:graphicFrame>
        <p:nvGraphicFramePr>
          <p:cNvPr id="5" name="图示 4">
            <a:extLst>
              <a:ext uri="{FF2B5EF4-FFF2-40B4-BE49-F238E27FC236}">
                <a16:creationId xmlns:a16="http://schemas.microsoft.com/office/drawing/2014/main" id="{592CAC4A-FC02-B642-A7DE-575C26CE7EA1}"/>
              </a:ext>
            </a:extLst>
          </p:cNvPr>
          <p:cNvGraphicFramePr/>
          <p:nvPr/>
        </p:nvGraphicFramePr>
        <p:xfrm>
          <a:off x="1947672" y="1700809"/>
          <a:ext cx="8296653" cy="4791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内容占位符 2">
            <a:extLst>
              <a:ext uri="{FF2B5EF4-FFF2-40B4-BE49-F238E27FC236}">
                <a16:creationId xmlns:a16="http://schemas.microsoft.com/office/drawing/2014/main" id="{FA54AF2F-7ED1-AA46-8057-E1C279DE3EC1}"/>
              </a:ext>
            </a:extLst>
          </p:cNvPr>
          <p:cNvSpPr txBox="1">
            <a:spLocks/>
          </p:cNvSpPr>
          <p:nvPr/>
        </p:nvSpPr>
        <p:spPr>
          <a:xfrm>
            <a:off x="2152650" y="1247876"/>
            <a:ext cx="7886700" cy="46214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kumimoji="1" lang="zh-CN" altLang="en-US" dirty="0"/>
          </a:p>
        </p:txBody>
      </p:sp>
      <p:sp>
        <p:nvSpPr>
          <p:cNvPr id="4" name="文本框 3">
            <a:extLst>
              <a:ext uri="{FF2B5EF4-FFF2-40B4-BE49-F238E27FC236}">
                <a16:creationId xmlns:a16="http://schemas.microsoft.com/office/drawing/2014/main" id="{F637FAB5-1AA3-EA48-9A5E-7841F704B8E3}"/>
              </a:ext>
            </a:extLst>
          </p:cNvPr>
          <p:cNvSpPr txBox="1"/>
          <p:nvPr/>
        </p:nvSpPr>
        <p:spPr>
          <a:xfrm>
            <a:off x="2345405" y="1013677"/>
            <a:ext cx="7886700" cy="1107996"/>
          </a:xfrm>
          <a:prstGeom prst="rect">
            <a:avLst/>
          </a:prstGeom>
          <a:noFill/>
        </p:spPr>
        <p:txBody>
          <a:bodyPr wrap="square" rtlCol="0">
            <a:spAutoFit/>
          </a:bodyPr>
          <a:lstStyle/>
          <a:p>
            <a:r>
              <a:rPr kumimoji="1" lang="en-US" altLang="zh-CN" sz="1600" dirty="0">
                <a:latin typeface="Microsoft YaHei" panose="020B0503020204020204" pitchFamily="34" charset="-122"/>
                <a:ea typeface="Microsoft YaHei" panose="020B0503020204020204" pitchFamily="34" charset="-122"/>
              </a:rPr>
              <a:t>HIF</a:t>
            </a:r>
            <a:r>
              <a:rPr kumimoji="1" lang="zh-CN" altLang="en-US" sz="1600" dirty="0">
                <a:latin typeface="Microsoft YaHei" panose="020B0503020204020204" pitchFamily="34" charset="-122"/>
                <a:ea typeface="Microsoft YaHei" panose="020B0503020204020204" pitchFamily="34" charset="-122"/>
              </a:rPr>
              <a:t>：低氧诱导因子</a:t>
            </a:r>
            <a:r>
              <a:rPr kumimoji="1" lang="en-US" altLang="zh-CN" sz="1600" dirty="0">
                <a:latin typeface="Microsoft YaHei" panose="020B0503020204020204" pitchFamily="34" charset="-122"/>
                <a:ea typeface="Microsoft YaHei" panose="020B0503020204020204" pitchFamily="34" charset="-122"/>
              </a:rPr>
              <a:t>;</a:t>
            </a:r>
          </a:p>
          <a:p>
            <a:r>
              <a:rPr lang="zh-CN" altLang="en-US" sz="1600" dirty="0">
                <a:latin typeface="Microsoft YaHei" panose="020B0503020204020204" pitchFamily="34" charset="-122"/>
                <a:ea typeface="Microsoft YaHei" panose="020B0503020204020204" pitchFamily="34" charset="-122"/>
              </a:rPr>
              <a:t>贫血状态下，肾脏氧供减少，需氧量超过供氧量时，肾脏能及时感应，促进</a:t>
            </a:r>
            <a:r>
              <a:rPr lang="en-US" altLang="zh-CN" sz="1600" dirty="0">
                <a:latin typeface="Microsoft YaHei" panose="020B0503020204020204" pitchFamily="34" charset="-122"/>
                <a:ea typeface="Microsoft YaHei" panose="020B0503020204020204" pitchFamily="34" charset="-122"/>
              </a:rPr>
              <a:t>EPO</a:t>
            </a:r>
            <a:r>
              <a:rPr lang="zh-CN" altLang="en-US" sz="1600" dirty="0">
                <a:latin typeface="Microsoft YaHei" panose="020B0503020204020204" pitchFamily="34" charset="-122"/>
                <a:ea typeface="Microsoft YaHei" panose="020B0503020204020204" pitchFamily="34" charset="-122"/>
              </a:rPr>
              <a:t>产生</a:t>
            </a:r>
            <a:r>
              <a:rPr lang="en-US" altLang="zh-CN" sz="1600" dirty="0">
                <a:latin typeface="Microsoft YaHei" panose="020B0503020204020204" pitchFamily="34" charset="-122"/>
                <a:ea typeface="Microsoft YaHei" panose="020B0503020204020204" pitchFamily="34" charset="-122"/>
              </a:rPr>
              <a:t>;</a:t>
            </a:r>
            <a:r>
              <a:rPr lang="zh-CN" altLang="en-US" sz="1600" dirty="0">
                <a:latin typeface="Microsoft YaHei" panose="020B0503020204020204" pitchFamily="34" charset="-122"/>
                <a:ea typeface="Microsoft YaHei" panose="020B0503020204020204" pitchFamily="34" charset="-122"/>
              </a:rPr>
              <a:t> </a:t>
            </a:r>
            <a:r>
              <a:rPr lang="en-US" altLang="zh-CN" sz="1600" dirty="0">
                <a:latin typeface="Microsoft YaHei" panose="020B0503020204020204" pitchFamily="34" charset="-122"/>
                <a:ea typeface="Microsoft YaHei" panose="020B0503020204020204" pitchFamily="34" charset="-122"/>
              </a:rPr>
              <a:t>CKD</a:t>
            </a:r>
            <a:r>
              <a:rPr lang="zh-CN" altLang="en-US" sz="1600" dirty="0">
                <a:latin typeface="Microsoft YaHei" panose="020B0503020204020204" pitchFamily="34" charset="-122"/>
                <a:ea typeface="Microsoft YaHei" panose="020B0503020204020204" pitchFamily="34" charset="-122"/>
              </a:rPr>
              <a:t>患者该反馈回路受损。</a:t>
            </a:r>
          </a:p>
          <a:p>
            <a:endParaRPr kumimoji="1" lang="zh-CN" altLang="en-US" sz="16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502721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9B8659-4FD4-484C-97D0-9C8A2BCDE95A}"/>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西那卡塞</a:t>
            </a:r>
          </a:p>
        </p:txBody>
      </p:sp>
      <p:graphicFrame>
        <p:nvGraphicFramePr>
          <p:cNvPr id="5" name="图示 4">
            <a:extLst>
              <a:ext uri="{FF2B5EF4-FFF2-40B4-BE49-F238E27FC236}">
                <a16:creationId xmlns:a16="http://schemas.microsoft.com/office/drawing/2014/main" id="{592CAC4A-FC02-B642-A7DE-575C26CE7EA1}"/>
              </a:ext>
            </a:extLst>
          </p:cNvPr>
          <p:cNvGraphicFramePr/>
          <p:nvPr/>
        </p:nvGraphicFramePr>
        <p:xfrm>
          <a:off x="1942869" y="1988840"/>
          <a:ext cx="8296653" cy="43622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内容占位符 2">
            <a:extLst>
              <a:ext uri="{FF2B5EF4-FFF2-40B4-BE49-F238E27FC236}">
                <a16:creationId xmlns:a16="http://schemas.microsoft.com/office/drawing/2014/main" id="{FA54AF2F-7ED1-AA46-8057-E1C279DE3EC1}"/>
              </a:ext>
            </a:extLst>
          </p:cNvPr>
          <p:cNvSpPr txBox="1">
            <a:spLocks/>
          </p:cNvSpPr>
          <p:nvPr/>
        </p:nvSpPr>
        <p:spPr>
          <a:xfrm>
            <a:off x="2152650" y="1247876"/>
            <a:ext cx="7886700" cy="46214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kumimoji="1" lang="zh-CN" altLang="en-US" dirty="0"/>
          </a:p>
        </p:txBody>
      </p:sp>
      <p:sp>
        <p:nvSpPr>
          <p:cNvPr id="7" name="文本框 6">
            <a:extLst>
              <a:ext uri="{FF2B5EF4-FFF2-40B4-BE49-F238E27FC236}">
                <a16:creationId xmlns:a16="http://schemas.microsoft.com/office/drawing/2014/main" id="{F579FEDA-7F06-0B47-B638-664282EF1947}"/>
              </a:ext>
            </a:extLst>
          </p:cNvPr>
          <p:cNvSpPr txBox="1"/>
          <p:nvPr/>
        </p:nvSpPr>
        <p:spPr>
          <a:xfrm>
            <a:off x="6018326" y="1212959"/>
            <a:ext cx="4010752" cy="1077218"/>
          </a:xfrm>
          <a:prstGeom prst="rect">
            <a:avLst/>
          </a:prstGeom>
          <a:noFill/>
        </p:spPr>
        <p:txBody>
          <a:bodyPr wrap="square" rtlCol="0">
            <a:spAutoFit/>
          </a:bodyPr>
          <a:lstStyle/>
          <a:p>
            <a:r>
              <a:rPr kumimoji="1" lang="zh-CN" altLang="en-US" sz="1600" dirty="0">
                <a:latin typeface="Microsoft YaHei" panose="020B0503020204020204" pitchFamily="34" charset="-122"/>
                <a:ea typeface="Microsoft YaHei" panose="020B0503020204020204" pitchFamily="34" charset="-122"/>
              </a:rPr>
              <a:t>作用于甲状旁腺细胞表面存在的钙受体，进而抑制甲状旁腺激素（</a:t>
            </a:r>
            <a:r>
              <a:rPr kumimoji="1" lang="en-US" altLang="zh-CN" sz="1600" dirty="0">
                <a:latin typeface="Microsoft YaHei" panose="020B0503020204020204" pitchFamily="34" charset="-122"/>
                <a:ea typeface="Microsoft YaHei" panose="020B0503020204020204" pitchFamily="34" charset="-122"/>
              </a:rPr>
              <a:t>PTH</a:t>
            </a:r>
            <a:r>
              <a:rPr kumimoji="1" lang="zh-CN" altLang="en-US" sz="1600" dirty="0">
                <a:latin typeface="Microsoft YaHei" panose="020B0503020204020204" pitchFamily="34" charset="-122"/>
                <a:ea typeface="Microsoft YaHei" panose="020B0503020204020204" pitchFamily="34" charset="-122"/>
              </a:rPr>
              <a:t>）的分泌而降低血清</a:t>
            </a:r>
            <a:r>
              <a:rPr kumimoji="1" lang="en-US" altLang="zh-CN" sz="1600" dirty="0">
                <a:latin typeface="Microsoft YaHei" panose="020B0503020204020204" pitchFamily="34" charset="-122"/>
                <a:ea typeface="Microsoft YaHei" panose="020B0503020204020204" pitchFamily="34" charset="-122"/>
              </a:rPr>
              <a:t>PTH</a:t>
            </a:r>
            <a:r>
              <a:rPr kumimoji="1" lang="zh-CN" altLang="en-US" sz="1600" dirty="0">
                <a:latin typeface="Microsoft YaHei" panose="020B0503020204020204" pitchFamily="34" charset="-122"/>
                <a:ea typeface="Microsoft YaHei" panose="020B0503020204020204" pitchFamily="34" charset="-122"/>
              </a:rPr>
              <a:t>浓度。</a:t>
            </a:r>
            <a:endParaRPr kumimoji="1" lang="en-US" altLang="zh-CN" sz="1600" dirty="0">
              <a:latin typeface="Microsoft YaHei" panose="020B0503020204020204" pitchFamily="34" charset="-122"/>
              <a:ea typeface="Microsoft YaHei" panose="020B0503020204020204" pitchFamily="34" charset="-122"/>
            </a:endParaRPr>
          </a:p>
          <a:p>
            <a:endParaRPr kumimoji="1" lang="zh-CN" altLang="en-US" sz="1600" dirty="0">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929959E1-7BBA-9A49-98D1-BC3FB8DA2D16}"/>
              </a:ext>
            </a:extLst>
          </p:cNvPr>
          <p:cNvSpPr txBox="1"/>
          <p:nvPr/>
        </p:nvSpPr>
        <p:spPr>
          <a:xfrm>
            <a:off x="2334934" y="1065510"/>
            <a:ext cx="4348497" cy="923330"/>
          </a:xfrm>
          <a:prstGeom prst="rect">
            <a:avLst/>
          </a:prstGeom>
          <a:noFill/>
        </p:spPr>
        <p:txBody>
          <a:bodyPr wrap="square" rtlCol="0">
            <a:spAutoFit/>
          </a:bodyPr>
          <a:lstStyle/>
          <a:p>
            <a:r>
              <a:rPr kumimoji="1" lang="en-US" altLang="zh-CN" dirty="0">
                <a:latin typeface="Microsoft YaHei" panose="020B0503020204020204" pitchFamily="34" charset="-122"/>
                <a:ea typeface="Microsoft YaHei" panose="020B0503020204020204" pitchFamily="34" charset="-122"/>
              </a:rPr>
              <a:t>CKD-MBD</a:t>
            </a:r>
            <a:r>
              <a:rPr kumimoji="1" lang="zh-CN" altLang="en-US" dirty="0">
                <a:latin typeface="Microsoft YaHei" panose="020B0503020204020204" pitchFamily="34" charset="-122"/>
                <a:ea typeface="Microsoft YaHei" panose="020B0503020204020204" pitchFamily="34" charset="-122"/>
              </a:rPr>
              <a:t>：钙磷比例失调</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排泄减少</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高磷血症</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合成受损</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低钙血症</a:t>
            </a:r>
          </a:p>
        </p:txBody>
      </p:sp>
    </p:spTree>
    <p:extLst>
      <p:ext uri="{BB962C8B-B14F-4D97-AF65-F5344CB8AC3E}">
        <p14:creationId xmlns:p14="http://schemas.microsoft.com/office/powerpoint/2010/main" val="34081312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FDFE89-7359-BA46-9E99-E70E5E6F0FD7}"/>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其他药物</a:t>
            </a:r>
          </a:p>
        </p:txBody>
      </p:sp>
      <p:sp>
        <p:nvSpPr>
          <p:cNvPr id="5" name="内容占位符 2">
            <a:extLst>
              <a:ext uri="{FF2B5EF4-FFF2-40B4-BE49-F238E27FC236}">
                <a16:creationId xmlns:a16="http://schemas.microsoft.com/office/drawing/2014/main" id="{3867903F-3C84-EE41-B983-572F6B0CE59D}"/>
              </a:ext>
            </a:extLst>
          </p:cNvPr>
          <p:cNvSpPr>
            <a:spLocks noGrp="1"/>
          </p:cNvSpPr>
          <p:nvPr>
            <p:ph idx="1"/>
          </p:nvPr>
        </p:nvSpPr>
        <p:spPr>
          <a:xfrm>
            <a:off x="2152650" y="1247876"/>
            <a:ext cx="7886700" cy="4621459"/>
          </a:xfrm>
        </p:spPr>
        <p:txBody>
          <a:bodyPr>
            <a:normAutofit/>
          </a:bodyPr>
          <a:lstStyle/>
          <a:p>
            <a:r>
              <a:rPr kumimoji="1" lang="zh-CN" altLang="en-US" sz="2400" dirty="0">
                <a:latin typeface="Microsoft YaHei" panose="020B0503020204020204" pitchFamily="34" charset="-122"/>
                <a:ea typeface="Microsoft YaHei" panose="020B0503020204020204" pitchFamily="34" charset="-122"/>
              </a:rPr>
              <a:t>其他肾性骨病药物</a:t>
            </a:r>
            <a:endParaRPr kumimoji="1" lang="en-US" altLang="zh-CN" sz="24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碳酸钙</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碳酸镧</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骨化三醇</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帕立骨化醇</a:t>
            </a:r>
            <a:endParaRPr kumimoji="1" lang="en-US" altLang="zh-CN" sz="2000" dirty="0">
              <a:latin typeface="Microsoft YaHei" panose="020B0503020204020204" pitchFamily="34" charset="-122"/>
              <a:ea typeface="Microsoft YaHei" panose="020B0503020204020204" pitchFamily="34" charset="-122"/>
            </a:endParaRPr>
          </a:p>
          <a:p>
            <a:endParaRPr kumimoji="1" lang="en-US" altLang="zh-CN" sz="2400" dirty="0">
              <a:latin typeface="Microsoft YaHei" panose="020B0503020204020204" pitchFamily="34" charset="-122"/>
              <a:ea typeface="Microsoft YaHei" panose="020B0503020204020204" pitchFamily="34" charset="-122"/>
            </a:endParaRPr>
          </a:p>
          <a:p>
            <a:r>
              <a:rPr kumimoji="1" lang="zh-CN" altLang="en-US" sz="2400" dirty="0">
                <a:latin typeface="Microsoft YaHei" panose="020B0503020204020204" pitchFamily="34" charset="-122"/>
                <a:ea typeface="Microsoft YaHei" panose="020B0503020204020204" pitchFamily="34" charset="-122"/>
              </a:rPr>
              <a:t>其他慢性病用药</a:t>
            </a:r>
            <a:endParaRPr kumimoji="1" lang="en-US" altLang="zh-CN" sz="24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高血压</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高血脂</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糖尿病</a:t>
            </a:r>
            <a:endParaRPr kumimoji="1" lang="en-US" altLang="zh-CN" sz="2000" dirty="0">
              <a:latin typeface="Microsoft YaHei" panose="020B0503020204020204" pitchFamily="34" charset="-122"/>
              <a:ea typeface="Microsoft YaHei" panose="020B0503020204020204" pitchFamily="34" charset="-122"/>
            </a:endParaRPr>
          </a:p>
          <a:p>
            <a:endParaRPr kumimoji="1" lang="en-US" altLang="zh-CN" sz="2400" dirty="0">
              <a:latin typeface="Microsoft YaHei" panose="020B0503020204020204" pitchFamily="34" charset="-122"/>
              <a:ea typeface="Microsoft YaHei" panose="020B0503020204020204" pitchFamily="34" charset="-122"/>
            </a:endParaRPr>
          </a:p>
          <a:p>
            <a:pPr lvl="1"/>
            <a:endParaRPr kumimoji="1" lang="zh-CN" altLang="en-US" sz="2000" dirty="0">
              <a:latin typeface="Microsoft YaHei" panose="020B0503020204020204" pitchFamily="34" charset="-122"/>
              <a:ea typeface="Microsoft YaHei" panose="020B0503020204020204" pitchFamily="34" charset="-122"/>
            </a:endParaRPr>
          </a:p>
          <a:p>
            <a:endParaRPr kumimoji="1" lang="zh-CN" altLang="en-US" sz="2400"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C36A2334-428B-C340-AAE9-02097910AE65}"/>
              </a:ext>
            </a:extLst>
          </p:cNvPr>
          <p:cNvSpPr txBox="1"/>
          <p:nvPr/>
        </p:nvSpPr>
        <p:spPr>
          <a:xfrm>
            <a:off x="6528048" y="1628800"/>
            <a:ext cx="3384376" cy="923330"/>
          </a:xfrm>
          <a:prstGeom prst="rect">
            <a:avLst/>
          </a:prstGeom>
          <a:noFill/>
        </p:spPr>
        <p:txBody>
          <a:bodyPr wrap="square" rtlCol="0">
            <a:spAutoFit/>
          </a:bodyPr>
          <a:lstStyle/>
          <a:p>
            <a:r>
              <a:rPr kumimoji="1" lang="en-US" altLang="zh-CN" dirty="0">
                <a:latin typeface="Microsoft YaHei" panose="020B0503020204020204" pitchFamily="34" charset="-122"/>
                <a:ea typeface="Microsoft YaHei" panose="020B0503020204020204" pitchFamily="34" charset="-122"/>
              </a:rPr>
              <a:t>CKD-MBD</a:t>
            </a:r>
            <a:r>
              <a:rPr kumimoji="1" lang="zh-CN" altLang="en-US" dirty="0">
                <a:latin typeface="Microsoft YaHei" panose="020B0503020204020204" pitchFamily="34" charset="-122"/>
                <a:ea typeface="Microsoft YaHei" panose="020B0503020204020204" pitchFamily="34" charset="-122"/>
              </a:rPr>
              <a:t>：钙磷比例失调</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排泄减少</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高磷血症</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合成受损</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低钙血症</a:t>
            </a:r>
          </a:p>
        </p:txBody>
      </p:sp>
    </p:spTree>
    <p:extLst>
      <p:ext uri="{BB962C8B-B14F-4D97-AF65-F5344CB8AC3E}">
        <p14:creationId xmlns:p14="http://schemas.microsoft.com/office/powerpoint/2010/main" val="4087320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FDFE89-7359-BA46-9E99-E70E5E6F0FD7}"/>
              </a:ext>
            </a:extLst>
          </p:cNvPr>
          <p:cNvSpPr>
            <a:spLocks noGrp="1"/>
          </p:cNvSpPr>
          <p:nvPr>
            <p:ph type="title"/>
          </p:nvPr>
        </p:nvSpPr>
        <p:spPr/>
        <p:txBody>
          <a:bodyPr>
            <a:noAutofit/>
          </a:bodyPr>
          <a:lstStyle/>
          <a:p>
            <a:r>
              <a:rPr kumimoji="1" lang="zh-CN" altLang="en-US" sz="2800" b="1" dirty="0">
                <a:latin typeface="Microsoft YaHei" panose="020B0503020204020204" pitchFamily="34" charset="-122"/>
                <a:ea typeface="Microsoft YaHei" panose="020B0503020204020204" pitchFamily="34" charset="-122"/>
              </a:rPr>
              <a:t>其他药物</a:t>
            </a:r>
          </a:p>
        </p:txBody>
      </p:sp>
      <p:sp>
        <p:nvSpPr>
          <p:cNvPr id="5" name="内容占位符 2">
            <a:extLst>
              <a:ext uri="{FF2B5EF4-FFF2-40B4-BE49-F238E27FC236}">
                <a16:creationId xmlns:a16="http://schemas.microsoft.com/office/drawing/2014/main" id="{3867903F-3C84-EE41-B983-572F6B0CE59D}"/>
              </a:ext>
            </a:extLst>
          </p:cNvPr>
          <p:cNvSpPr>
            <a:spLocks noGrp="1"/>
          </p:cNvSpPr>
          <p:nvPr>
            <p:ph idx="1"/>
          </p:nvPr>
        </p:nvSpPr>
        <p:spPr>
          <a:xfrm>
            <a:off x="2152650" y="1247876"/>
            <a:ext cx="7886700" cy="4621459"/>
          </a:xfrm>
        </p:spPr>
        <p:txBody>
          <a:bodyPr>
            <a:normAutofit/>
          </a:bodyPr>
          <a:lstStyle/>
          <a:p>
            <a:r>
              <a:rPr kumimoji="1" lang="zh-CN" altLang="en-US" sz="2400" dirty="0">
                <a:latin typeface="Microsoft YaHei" panose="020B0503020204020204" pitchFamily="34" charset="-122"/>
                <a:ea typeface="Microsoft YaHei" panose="020B0503020204020204" pitchFamily="34" charset="-122"/>
              </a:rPr>
              <a:t>其他肾性骨病药物</a:t>
            </a:r>
            <a:endParaRPr kumimoji="1" lang="en-US" altLang="zh-CN" sz="24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碳酸钙</a:t>
            </a:r>
            <a:r>
              <a:rPr kumimoji="1" lang="en-US" altLang="zh-CN" sz="2000" dirty="0">
                <a:latin typeface="Microsoft YaHei" panose="020B0503020204020204" pitchFamily="34" charset="-122"/>
                <a:ea typeface="Microsoft YaHei" panose="020B0503020204020204" pitchFamily="34" charset="-122"/>
              </a:rPr>
              <a:t>——</a:t>
            </a:r>
            <a:r>
              <a:rPr kumimoji="1" lang="zh-CN" altLang="en-US" sz="2000" dirty="0">
                <a:latin typeface="Microsoft YaHei" panose="020B0503020204020204" pitchFamily="34" charset="-122"/>
                <a:ea typeface="Microsoft YaHei" panose="020B0503020204020204" pitchFamily="34" charset="-122"/>
              </a:rPr>
              <a:t>嚼服</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碳酸镧</a:t>
            </a:r>
            <a:r>
              <a:rPr kumimoji="1" lang="en-US" altLang="zh-CN" sz="2000" dirty="0">
                <a:latin typeface="Microsoft YaHei" panose="020B0503020204020204" pitchFamily="34" charset="-122"/>
                <a:ea typeface="Microsoft YaHei" panose="020B0503020204020204" pitchFamily="34" charset="-122"/>
              </a:rPr>
              <a:t>——</a:t>
            </a:r>
            <a:r>
              <a:rPr kumimoji="1" lang="zh-CN" altLang="en-US" sz="2000" dirty="0">
                <a:latin typeface="Microsoft YaHei" panose="020B0503020204020204" pitchFamily="34" charset="-122"/>
                <a:ea typeface="Microsoft YaHei" panose="020B0503020204020204" pitchFamily="34" charset="-122"/>
              </a:rPr>
              <a:t>嚼服</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骨化三醇</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帕立骨化醇</a:t>
            </a:r>
            <a:endParaRPr kumimoji="1" lang="en-US" altLang="zh-CN" sz="2000" dirty="0">
              <a:latin typeface="Microsoft YaHei" panose="020B0503020204020204" pitchFamily="34" charset="-122"/>
              <a:ea typeface="Microsoft YaHei" panose="020B0503020204020204" pitchFamily="34" charset="-122"/>
            </a:endParaRPr>
          </a:p>
          <a:p>
            <a:endParaRPr kumimoji="1" lang="en-US" altLang="zh-CN" sz="2400" dirty="0">
              <a:latin typeface="Microsoft YaHei" panose="020B0503020204020204" pitchFamily="34" charset="-122"/>
              <a:ea typeface="Microsoft YaHei" panose="020B0503020204020204" pitchFamily="34" charset="-122"/>
            </a:endParaRPr>
          </a:p>
          <a:p>
            <a:r>
              <a:rPr kumimoji="1" lang="zh-CN" altLang="en-US" sz="2400" dirty="0">
                <a:latin typeface="Microsoft YaHei" panose="020B0503020204020204" pitchFamily="34" charset="-122"/>
                <a:ea typeface="Microsoft YaHei" panose="020B0503020204020204" pitchFamily="34" charset="-122"/>
              </a:rPr>
              <a:t>其他慢性病用药</a:t>
            </a:r>
            <a:endParaRPr kumimoji="1" lang="en-US" altLang="zh-CN" sz="24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高血压</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高血脂</a:t>
            </a:r>
            <a:endParaRPr kumimoji="1" lang="en-US" altLang="zh-CN" sz="2000" dirty="0">
              <a:latin typeface="Microsoft YaHei" panose="020B0503020204020204" pitchFamily="34" charset="-122"/>
              <a:ea typeface="Microsoft YaHei" panose="020B0503020204020204" pitchFamily="34" charset="-122"/>
            </a:endParaRPr>
          </a:p>
          <a:p>
            <a:pPr lvl="1"/>
            <a:r>
              <a:rPr kumimoji="1" lang="zh-CN" altLang="en-US" sz="2000" dirty="0">
                <a:latin typeface="Microsoft YaHei" panose="020B0503020204020204" pitchFamily="34" charset="-122"/>
                <a:ea typeface="Microsoft YaHei" panose="020B0503020204020204" pitchFamily="34" charset="-122"/>
              </a:rPr>
              <a:t>糖尿病</a:t>
            </a:r>
            <a:endParaRPr kumimoji="1" lang="en-US" altLang="zh-CN" sz="2000" dirty="0">
              <a:latin typeface="Microsoft YaHei" panose="020B0503020204020204" pitchFamily="34" charset="-122"/>
              <a:ea typeface="Microsoft YaHei" panose="020B0503020204020204" pitchFamily="34" charset="-122"/>
            </a:endParaRPr>
          </a:p>
          <a:p>
            <a:pPr lvl="1"/>
            <a:endParaRPr kumimoji="1" lang="zh-CN" altLang="en-US" sz="2000" dirty="0">
              <a:latin typeface="Microsoft YaHei" panose="020B0503020204020204" pitchFamily="34" charset="-122"/>
              <a:ea typeface="Microsoft YaHei" panose="020B0503020204020204" pitchFamily="34" charset="-122"/>
            </a:endParaRPr>
          </a:p>
          <a:p>
            <a:endParaRPr kumimoji="1" lang="zh-CN" altLang="en-US" sz="2400"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C36A2334-428B-C340-AAE9-02097910AE65}"/>
              </a:ext>
            </a:extLst>
          </p:cNvPr>
          <p:cNvSpPr txBox="1"/>
          <p:nvPr/>
        </p:nvSpPr>
        <p:spPr>
          <a:xfrm>
            <a:off x="6528048" y="1628800"/>
            <a:ext cx="3384376" cy="923330"/>
          </a:xfrm>
          <a:prstGeom prst="rect">
            <a:avLst/>
          </a:prstGeom>
          <a:noFill/>
        </p:spPr>
        <p:txBody>
          <a:bodyPr wrap="square" rtlCol="0">
            <a:spAutoFit/>
          </a:bodyPr>
          <a:lstStyle/>
          <a:p>
            <a:r>
              <a:rPr kumimoji="1" lang="en-US" altLang="zh-CN" dirty="0">
                <a:latin typeface="Microsoft YaHei" panose="020B0503020204020204" pitchFamily="34" charset="-122"/>
                <a:ea typeface="Microsoft YaHei" panose="020B0503020204020204" pitchFamily="34" charset="-122"/>
              </a:rPr>
              <a:t>CKD-MBD</a:t>
            </a:r>
            <a:r>
              <a:rPr kumimoji="1" lang="zh-CN" altLang="en-US" dirty="0">
                <a:latin typeface="Microsoft YaHei" panose="020B0503020204020204" pitchFamily="34" charset="-122"/>
                <a:ea typeface="Microsoft YaHei" panose="020B0503020204020204" pitchFamily="34" charset="-122"/>
              </a:rPr>
              <a:t>：钙磷比例失调</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排泄减少</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高磷血症</a:t>
            </a:r>
            <a:endParaRPr kumimoji="1" lang="en-US" altLang="zh-CN" dirty="0">
              <a:latin typeface="Microsoft YaHei" panose="020B0503020204020204" pitchFamily="34" charset="-122"/>
              <a:ea typeface="Microsoft YaHei" panose="020B0503020204020204" pitchFamily="34" charset="-122"/>
            </a:endParaRPr>
          </a:p>
          <a:p>
            <a:pPr marL="285750" indent="-285750">
              <a:buFont typeface="Wingdings" pitchFamily="2" charset="2"/>
              <a:buChar char="ü"/>
            </a:pPr>
            <a:r>
              <a:rPr kumimoji="1" lang="zh-CN" altLang="en-US" dirty="0">
                <a:latin typeface="Microsoft YaHei" panose="020B0503020204020204" pitchFamily="34" charset="-122"/>
                <a:ea typeface="Microsoft YaHei" panose="020B0503020204020204" pitchFamily="34" charset="-122"/>
              </a:rPr>
              <a:t>合成受损</a:t>
            </a:r>
            <a:r>
              <a:rPr kumimoji="1" lang="en-US" altLang="zh-CN" dirty="0">
                <a:latin typeface="Microsoft YaHei" panose="020B0503020204020204" pitchFamily="34" charset="-122"/>
                <a:ea typeface="Microsoft YaHei" panose="020B0503020204020204" pitchFamily="34" charset="-122"/>
              </a:rPr>
              <a:t>——</a:t>
            </a:r>
            <a:r>
              <a:rPr kumimoji="1" lang="zh-CN" altLang="en-US" dirty="0">
                <a:latin typeface="Microsoft YaHei" panose="020B0503020204020204" pitchFamily="34" charset="-122"/>
                <a:ea typeface="Microsoft YaHei" panose="020B0503020204020204" pitchFamily="34" charset="-122"/>
              </a:rPr>
              <a:t>低钙血症</a:t>
            </a:r>
          </a:p>
        </p:txBody>
      </p:sp>
      <p:sp>
        <p:nvSpPr>
          <p:cNvPr id="6" name="圆角矩形 5">
            <a:extLst>
              <a:ext uri="{FF2B5EF4-FFF2-40B4-BE49-F238E27FC236}">
                <a16:creationId xmlns:a16="http://schemas.microsoft.com/office/drawing/2014/main" id="{4496A430-5F34-594B-977A-158CEFF43D90}"/>
              </a:ext>
            </a:extLst>
          </p:cNvPr>
          <p:cNvSpPr/>
          <p:nvPr/>
        </p:nvSpPr>
        <p:spPr>
          <a:xfrm>
            <a:off x="6186474" y="3053055"/>
            <a:ext cx="3600400" cy="2523926"/>
          </a:xfrm>
          <a:prstGeom prst="round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dirty="0"/>
          </a:p>
        </p:txBody>
      </p:sp>
      <p:sp>
        <p:nvSpPr>
          <p:cNvPr id="7" name="矩形 6">
            <a:extLst>
              <a:ext uri="{FF2B5EF4-FFF2-40B4-BE49-F238E27FC236}">
                <a16:creationId xmlns:a16="http://schemas.microsoft.com/office/drawing/2014/main" id="{8F65F4BB-2EBD-5449-A58F-C6E99D9191B6}"/>
              </a:ext>
            </a:extLst>
          </p:cNvPr>
          <p:cNvSpPr/>
          <p:nvPr/>
        </p:nvSpPr>
        <p:spPr>
          <a:xfrm>
            <a:off x="5900660" y="3250866"/>
            <a:ext cx="3886214" cy="2308324"/>
          </a:xfrm>
          <a:prstGeom prst="rect">
            <a:avLst/>
          </a:prstGeom>
        </p:spPr>
        <p:txBody>
          <a:bodyPr wrap="square">
            <a:spAutoFit/>
          </a:bodyPr>
          <a:lstStyle/>
          <a:p>
            <a:pPr lvl="1"/>
            <a:r>
              <a:rPr lang="en-US" altLang="zh-CN" dirty="0">
                <a:latin typeface="微软雅黑" panose="020B0503020204020204" pitchFamily="34" charset="-122"/>
                <a:ea typeface="微软雅黑" panose="020B0503020204020204" pitchFamily="34" charset="-122"/>
              </a:rPr>
              <a:t>Rx</a:t>
            </a:r>
            <a:r>
              <a:rPr lang="zh-CN" altLang="en-US" dirty="0">
                <a:latin typeface="微软雅黑" panose="020B0503020204020204" pitchFamily="34" charset="-122"/>
                <a:ea typeface="微软雅黑" panose="020B0503020204020204" pitchFamily="34" charset="-122"/>
              </a:rPr>
              <a:t> 高血压，肾性贫血，血液透析，继发性甲状旁腺功能亢进</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碳酸钙 </a:t>
            </a:r>
            <a:r>
              <a:rPr lang="en-US" altLang="zh-CN" dirty="0">
                <a:latin typeface="微软雅黑" panose="020B0503020204020204" pitchFamily="34" charset="-122"/>
                <a:ea typeface="微软雅黑" panose="020B0503020204020204" pitchFamily="34" charset="-122"/>
              </a:rPr>
              <a:t>2g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tid</a:t>
            </a:r>
            <a:r>
              <a:rPr lang="zh-CN" altLang="en-US" dirty="0">
                <a:latin typeface="微软雅黑" panose="020B0503020204020204" pitchFamily="34" charset="-122"/>
                <a:ea typeface="微软雅黑" panose="020B0503020204020204" pitchFamily="34" charset="-122"/>
              </a:rPr>
              <a:t> </a:t>
            </a:r>
            <a:r>
              <a:rPr lang="en-US" altLang="zh-CN" dirty="0">
                <a:solidFill>
                  <a:srgbClr val="FF0000"/>
                </a:solidFill>
                <a:latin typeface="微软雅黑" panose="020B0503020204020204" pitchFamily="34" charset="-122"/>
                <a:ea typeface="微软雅黑" panose="020B0503020204020204" pitchFamily="34" charset="-122"/>
              </a:rPr>
              <a:t>po</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硝苯地平 </a:t>
            </a:r>
            <a:r>
              <a:rPr lang="en-US" altLang="zh-CN" dirty="0">
                <a:latin typeface="微软雅黑" panose="020B0503020204020204" pitchFamily="34" charset="-122"/>
                <a:ea typeface="微软雅黑" panose="020B0503020204020204" pitchFamily="34" charset="-122"/>
              </a:rPr>
              <a:t>30</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mg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qd</a:t>
            </a:r>
            <a:r>
              <a:rPr lang="zh-CN" altLang="en-US" dirty="0">
                <a:latin typeface="微软雅黑" panose="020B0503020204020204" pitchFamily="34" charset="-122"/>
                <a:ea typeface="微软雅黑" panose="020B0503020204020204" pitchFamily="34" charset="-122"/>
              </a:rPr>
              <a:t> </a:t>
            </a:r>
            <a:endParaRPr lang="en-US" altLang="zh-CN" dirty="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罗沙司他 </a:t>
            </a:r>
            <a:r>
              <a:rPr lang="en-US" altLang="zh-CN" dirty="0">
                <a:latin typeface="微软雅黑" panose="020B0503020204020204" pitchFamily="34" charset="-122"/>
                <a:ea typeface="微软雅黑" panose="020B0503020204020204" pitchFamily="34" charset="-122"/>
              </a:rPr>
              <a:t>100mg</a:t>
            </a:r>
            <a:r>
              <a:rPr lang="zh-CN" altLang="en-US" dirty="0">
                <a:latin typeface="微软雅黑" panose="020B0503020204020204" pitchFamily="34" charset="-122"/>
                <a:ea typeface="微软雅黑" panose="020B0503020204020204" pitchFamily="34" charset="-122"/>
              </a:rPr>
              <a:t> </a:t>
            </a:r>
            <a:r>
              <a:rPr lang="en-US" altLang="zh-CN" dirty="0" err="1">
                <a:solidFill>
                  <a:srgbClr val="FF0000"/>
                </a:solidFill>
                <a:latin typeface="微软雅黑" panose="020B0503020204020204" pitchFamily="34" charset="-122"/>
                <a:ea typeface="微软雅黑" panose="020B0503020204020204" pitchFamily="34" charset="-122"/>
              </a:rPr>
              <a:t>qd</a:t>
            </a:r>
            <a:endParaRPr lang="en-US" altLang="zh-CN" dirty="0">
              <a:solidFill>
                <a:srgbClr val="FF0000"/>
              </a:solidFill>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西那卡塞 </a:t>
            </a:r>
            <a:r>
              <a:rPr lang="en-US" altLang="zh-CN" dirty="0">
                <a:latin typeface="微软雅黑" panose="020B0503020204020204" pitchFamily="34" charset="-122"/>
                <a:ea typeface="微软雅黑" panose="020B0503020204020204" pitchFamily="34" charset="-122"/>
              </a:rPr>
              <a:t>25</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mg</a:t>
            </a:r>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qd</a:t>
            </a:r>
            <a:endParaRPr lang="en-US" altLang="zh-CN" dirty="0">
              <a:latin typeface="微软雅黑" panose="020B0503020204020204" pitchFamily="34" charset="-122"/>
              <a:ea typeface="微软雅黑" panose="020B0503020204020204" pitchFamily="34" charset="-122"/>
            </a:endParaRPr>
          </a:p>
          <a:p>
            <a:pPr lvl="1"/>
            <a:endParaRPr lang="en-US" altLang="zh-CN" dirty="0">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9F20F1F8-D207-1643-9434-98A791F4A599}"/>
              </a:ext>
            </a:extLst>
          </p:cNvPr>
          <p:cNvSpPr txBox="1"/>
          <p:nvPr/>
        </p:nvSpPr>
        <p:spPr>
          <a:xfrm>
            <a:off x="7843768" y="5742054"/>
            <a:ext cx="2751475" cy="923330"/>
          </a:xfrm>
          <a:prstGeom prst="rect">
            <a:avLst/>
          </a:prstGeom>
          <a:noFill/>
        </p:spPr>
        <p:txBody>
          <a:bodyPr wrap="square" rtlCol="0">
            <a:spAutoFit/>
          </a:bodyPr>
          <a:lstStyle/>
          <a:p>
            <a:r>
              <a:rPr kumimoji="1" lang="zh-CN" altLang="en-US" dirty="0">
                <a:latin typeface="Microsoft YaHei" panose="020B0503020204020204" pitchFamily="34" charset="-122"/>
                <a:ea typeface="Microsoft YaHei" panose="020B0503020204020204" pitchFamily="34" charset="-122"/>
              </a:rPr>
              <a:t>给药途径？</a:t>
            </a:r>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相互作用？</a:t>
            </a:r>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用法用量？</a:t>
            </a:r>
          </a:p>
        </p:txBody>
      </p:sp>
    </p:spTree>
    <p:extLst>
      <p:ext uri="{BB962C8B-B14F-4D97-AF65-F5344CB8AC3E}">
        <p14:creationId xmlns:p14="http://schemas.microsoft.com/office/powerpoint/2010/main" val="19103611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469316-79C7-AD45-8932-9308F69AF803}"/>
              </a:ext>
            </a:extLst>
          </p:cNvPr>
          <p:cNvSpPr>
            <a:spLocks noGrp="1"/>
          </p:cNvSpPr>
          <p:nvPr>
            <p:ph type="title"/>
          </p:nvPr>
        </p:nvSpPr>
        <p:spPr/>
        <p:txBody>
          <a:bodyPr>
            <a:noAutofit/>
          </a:bodyPr>
          <a:lstStyle/>
          <a:p>
            <a:r>
              <a:rPr kumimoji="1" lang="zh-CN" altLang="en-US" sz="2800" dirty="0">
                <a:latin typeface="Microsoft YaHei" panose="020B0503020204020204" pitchFamily="34" charset="-122"/>
                <a:ea typeface="Microsoft YaHei" panose="020B0503020204020204" pitchFamily="34" charset="-122"/>
              </a:rPr>
              <a:t>总结</a:t>
            </a:r>
          </a:p>
        </p:txBody>
      </p:sp>
      <p:sp>
        <p:nvSpPr>
          <p:cNvPr id="3" name="内容占位符 2">
            <a:extLst>
              <a:ext uri="{FF2B5EF4-FFF2-40B4-BE49-F238E27FC236}">
                <a16:creationId xmlns:a16="http://schemas.microsoft.com/office/drawing/2014/main" id="{1F348E22-5128-8542-A309-D98E085AEE5C}"/>
              </a:ext>
            </a:extLst>
          </p:cNvPr>
          <p:cNvSpPr>
            <a:spLocks noGrp="1"/>
          </p:cNvSpPr>
          <p:nvPr>
            <p:ph idx="1"/>
          </p:nvPr>
        </p:nvSpPr>
        <p:spPr/>
        <p:txBody>
          <a:bodyPr>
            <a:normAutofit/>
          </a:bodyPr>
          <a:lstStyle/>
          <a:p>
            <a:pPr>
              <a:lnSpc>
                <a:spcPct val="150000"/>
              </a:lnSpc>
            </a:pPr>
            <a:r>
              <a:rPr kumimoji="1" lang="zh-CN" altLang="en-US" sz="2400" b="1" dirty="0">
                <a:latin typeface="Microsoft YaHei" panose="020B0503020204020204" pitchFamily="34" charset="-122"/>
                <a:ea typeface="Microsoft YaHei" panose="020B0503020204020204" pitchFamily="34" charset="-122"/>
              </a:rPr>
              <a:t>掌握用药优化原则和临床沟通原则</a:t>
            </a:r>
            <a:endParaRPr kumimoji="1" lang="en-US" altLang="zh-CN" sz="2400" b="1" dirty="0">
              <a:latin typeface="Microsoft YaHei" panose="020B0503020204020204" pitchFamily="34" charset="-122"/>
              <a:ea typeface="Microsoft YaHei" panose="020B0503020204020204" pitchFamily="34" charset="-122"/>
            </a:endParaRPr>
          </a:p>
          <a:p>
            <a:pPr>
              <a:lnSpc>
                <a:spcPct val="150000"/>
              </a:lnSpc>
            </a:pPr>
            <a:r>
              <a:rPr kumimoji="1" lang="zh-CN" altLang="en-US" sz="2400" b="1" dirty="0">
                <a:latin typeface="Microsoft YaHei" panose="020B0503020204020204" pitchFamily="34" charset="-122"/>
                <a:ea typeface="Microsoft YaHei" panose="020B0503020204020204" pitchFamily="34" charset="-122"/>
              </a:rPr>
              <a:t>药动学知识理论</a:t>
            </a:r>
            <a:r>
              <a:rPr kumimoji="1" lang="zh-CN" altLang="en-US" sz="2400" dirty="0">
                <a:latin typeface="Microsoft YaHei" panose="020B0503020204020204" pitchFamily="34" charset="-122"/>
                <a:ea typeface="Microsoft YaHei" panose="020B0503020204020204" pitchFamily="34" charset="-122"/>
              </a:rPr>
              <a:t>是合理用药分析的必要工具</a:t>
            </a:r>
            <a:endParaRPr kumimoji="1" lang="en-US" altLang="zh-CN" sz="2400" dirty="0">
              <a:latin typeface="Microsoft YaHei" panose="020B0503020204020204" pitchFamily="34" charset="-122"/>
              <a:ea typeface="Microsoft YaHei" panose="020B0503020204020204" pitchFamily="34" charset="-122"/>
            </a:endParaRPr>
          </a:p>
          <a:p>
            <a:pPr>
              <a:lnSpc>
                <a:spcPct val="150000"/>
              </a:lnSpc>
            </a:pPr>
            <a:r>
              <a:rPr kumimoji="1" lang="zh-CN" altLang="en-US" sz="2400" b="1" dirty="0">
                <a:latin typeface="Microsoft YaHei" panose="020B0503020204020204" pitchFamily="34" charset="-122"/>
                <a:ea typeface="Microsoft YaHei" panose="020B0503020204020204" pitchFamily="34" charset="-122"/>
              </a:rPr>
              <a:t>治疗药物监测</a:t>
            </a:r>
            <a:r>
              <a:rPr kumimoji="1" lang="zh-CN" altLang="en-US" sz="2400" dirty="0">
                <a:latin typeface="Microsoft YaHei" panose="020B0503020204020204" pitchFamily="34" charset="-122"/>
                <a:ea typeface="Microsoft YaHei" panose="020B0503020204020204" pitchFamily="34" charset="-122"/>
              </a:rPr>
              <a:t>是强有力的支持手段</a:t>
            </a:r>
          </a:p>
        </p:txBody>
      </p:sp>
    </p:spTree>
    <p:extLst>
      <p:ext uri="{BB962C8B-B14F-4D97-AF65-F5344CB8AC3E}">
        <p14:creationId xmlns:p14="http://schemas.microsoft.com/office/powerpoint/2010/main" val="29417279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0713622-6E15-044A-884B-F8F8082E3086}"/>
              </a:ext>
            </a:extLst>
          </p:cNvPr>
          <p:cNvSpPr>
            <a:spLocks noGrp="1"/>
          </p:cNvSpPr>
          <p:nvPr>
            <p:ph idx="1"/>
          </p:nvPr>
        </p:nvSpPr>
        <p:spPr>
          <a:xfrm>
            <a:off x="3647729" y="3802128"/>
            <a:ext cx="5373439" cy="2435185"/>
          </a:xfrm>
        </p:spPr>
        <p:txBody>
          <a:bodyPr/>
          <a:lstStyle/>
          <a:p>
            <a:pPr marL="0" indent="0">
              <a:buNone/>
            </a:pPr>
            <a:r>
              <a:rPr kumimoji="1" lang="zh-CN" altLang="en-US" dirty="0">
                <a:latin typeface="Microsoft YaHei" panose="020B0503020204020204" pitchFamily="34" charset="-122"/>
                <a:ea typeface="Microsoft YaHei" panose="020B0503020204020204" pitchFamily="34" charset="-122"/>
              </a:rPr>
              <a:t>感谢</a:t>
            </a:r>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北医三院 </a:t>
            </a:r>
            <a:r>
              <a:rPr kumimoji="1" lang="en-US" altLang="zh-CN" dirty="0">
                <a:latin typeface="Microsoft YaHei" panose="020B0503020204020204" pitchFamily="34" charset="-122"/>
                <a:ea typeface="Microsoft YaHei" panose="020B0503020204020204" pitchFamily="34" charset="-122"/>
              </a:rPr>
              <a:t>ICU</a:t>
            </a:r>
            <a:r>
              <a:rPr kumimoji="1" lang="zh-CN" altLang="en-US" dirty="0">
                <a:latin typeface="Microsoft YaHei" panose="020B0503020204020204" pitchFamily="34" charset="-122"/>
                <a:ea typeface="Microsoft YaHei" panose="020B0503020204020204" pitchFamily="34" charset="-122"/>
              </a:rPr>
              <a:t> 薄世宁老师</a:t>
            </a:r>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北医三院 肾内科 王松老师</a:t>
            </a:r>
            <a:endParaRPr kumimoji="1" lang="en-US" altLang="zh-CN" dirty="0">
              <a:latin typeface="Microsoft YaHei" panose="020B0503020204020204" pitchFamily="34" charset="-122"/>
              <a:ea typeface="Microsoft YaHei" panose="020B0503020204020204" pitchFamily="34" charset="-122"/>
            </a:endParaRPr>
          </a:p>
          <a:p>
            <a:r>
              <a:rPr kumimoji="1" lang="zh-CN" altLang="en-US" dirty="0">
                <a:latin typeface="Microsoft YaHei" panose="020B0503020204020204" pitchFamily="34" charset="-122"/>
                <a:ea typeface="Microsoft YaHei" panose="020B0503020204020204" pitchFamily="34" charset="-122"/>
              </a:rPr>
              <a:t>北医三院 药剂科 应颖秋老师</a:t>
            </a:r>
          </a:p>
        </p:txBody>
      </p:sp>
      <p:pic>
        <p:nvPicPr>
          <p:cNvPr id="4" name="内容占位符 3">
            <a:extLst>
              <a:ext uri="{FF2B5EF4-FFF2-40B4-BE49-F238E27FC236}">
                <a16:creationId xmlns:a16="http://schemas.microsoft.com/office/drawing/2014/main" id="{43F0663C-E6B4-6F4D-A418-721BF65CED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3117" y="620688"/>
            <a:ext cx="6453559" cy="3393446"/>
          </a:xfrm>
          <a:prstGeom prst="rect">
            <a:avLst/>
          </a:prstGeom>
        </p:spPr>
      </p:pic>
    </p:spTree>
    <p:extLst>
      <p:ext uri="{BB962C8B-B14F-4D97-AF65-F5344CB8AC3E}">
        <p14:creationId xmlns:p14="http://schemas.microsoft.com/office/powerpoint/2010/main" val="2609039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3" presetClass="entr" presetSubtype="10" fill="hold" grpId="0" nodeType="with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animEffect transition="in" filter="blinds(horizontal)">
                                      <p:cBhvr>
                                        <p:cTn id="23" dur="500"/>
                                        <p:tgtEl>
                                          <p:spTgt spid="3">
                                            <p:txEl>
                                              <p:pRg st="0" end="0"/>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blinds(horizontal)">
                                      <p:cBhvr>
                                        <p:cTn id="26" dur="500"/>
                                        <p:tgtEl>
                                          <p:spTgt spid="3">
                                            <p:txEl>
                                              <p:pRg st="1" end="1"/>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Effect transition="in" filter="blinds(horizontal)">
                                      <p:cBhvr>
                                        <p:cTn id="29" dur="500"/>
                                        <p:tgtEl>
                                          <p:spTgt spid="3">
                                            <p:txEl>
                                              <p:pRg st="2" end="2"/>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blinds(horizontal)">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COLOR_SCHEME_SHAPE_ID" val="2"/>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1985_2*m_h_i*1_1_2"/>
  <p:tag name="KSO_WM_TEMPLATE_CATEGORY" val="diagram"/>
  <p:tag name="KSO_WM_TEMPLATE_INDEX" val="20191985"/>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 name="REFSHAPE" val="1838874508"/>
  <p:tag name="KSO_WM_UNIT_DIAGRAM_SCHEMECOLOR_ID" val="2"/>
  <p:tag name="KSO_WM_UNIT_USESOURCEFORMAT_APPLY" val="1"/>
</p:tagLst>
</file>

<file path=ppt/tags/tag2.xml><?xml version="1.0" encoding="utf-8"?>
<p:tagLst xmlns:a="http://schemas.openxmlformats.org/drawingml/2006/main" xmlns:r="http://schemas.openxmlformats.org/officeDocument/2006/relationships" xmlns:p="http://schemas.openxmlformats.org/presentationml/2006/main">
  <p:tag name="KSO_WM_UNIT_COLOR_SCHEME_SHAPE_ID" val="6"/>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2*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REFSHAPE" val="1838878860"/>
  <p:tag name="KSO_WM_UNIT_DIAGRAM_SCHEMECOLOR_ID" val="2"/>
  <p:tag name="KSO_WM_UNIT_USESOURCEFORMAT_APPLY" val="1"/>
</p:tagLst>
</file>

<file path=ppt/tags/tag3.xml><?xml version="1.0" encoding="utf-8"?>
<p:tagLst xmlns:a="http://schemas.openxmlformats.org/drawingml/2006/main" xmlns:r="http://schemas.openxmlformats.org/officeDocument/2006/relationships" xmlns:p="http://schemas.openxmlformats.org/presentationml/2006/main">
  <p:tag name="KSO_WM_UNIT_COLOR_SCHEME_SHAPE_ID" val="6"/>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2*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REFSHAPE" val="1838878860"/>
  <p:tag name="KSO_WM_UNIT_DIAGRAM_SCHEMECOLOR_ID" val="2"/>
  <p:tag name="KSO_WM_UNIT_USESOURCEFORMAT_APPLY" val="1"/>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99_5*i*0"/>
  <p:tag name="KSO_WM_TEMPLATE_CATEGORY" val="diagram"/>
  <p:tag name="KSO_WM_TEMPLATE_INDEX" val="160099"/>
  <p:tag name="KSO_WM_UNIT_INDEX" val="0"/>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99_5*i*11"/>
  <p:tag name="KSO_WM_TEMPLATE_CATEGORY" val="diagram"/>
  <p:tag name="KSO_WM_TEMPLATE_INDEX" val="160099"/>
  <p:tag name="KSO_WM_UNIT_INDEX" val="11"/>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h_a"/>
  <p:tag name="KSO_WM_UNIT_INDEX" val="1_2_1"/>
  <p:tag name="KSO_WM_UNIT_ID" val="diagram160099_5*l_h_a*1_2_1"/>
  <p:tag name="KSO_WM_UNIT_CLEAR" val="1"/>
  <p:tag name="KSO_WM_UNIT_LAYERLEVEL" val="1_1_1"/>
  <p:tag name="KSO_WM_UNIT_VALUE" val="25"/>
  <p:tag name="KSO_WM_UNIT_HIGHLIGHT" val="0"/>
  <p:tag name="KSO_WM_UNIT_COMPATIBLE" val="0"/>
  <p:tag name="KSO_WM_BEAUTIFY_FLAG" val="#wm#"/>
  <p:tag name="KSO_WM_TAG_VERSION" val="1.0"/>
  <p:tag name="KSO_WM_DIAGRAM_GROUP_CODE" val="l1-1"/>
  <p:tag name="KSO_WM_UNIT_PRESET_TEXT" val="LOREM IPSUM"/>
  <p:tag name="KSO_WM_UNIT_TEXT_FILL_FORE_SCHEMECOLOR_INDEX" val="6"/>
  <p:tag name="KSO_WM_UNIT_TEXT_FILL_TYPE" val="1"/>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4"/>
  <p:tag name="KSO_WM_UNIT_ID" val="diagram160099_5*l_i*1_4"/>
  <p:tag name="KSO_WM_UNIT_CLEAR" val="1"/>
  <p:tag name="KSO_WM_UNIT_LAYERLEVEL" val="1_1"/>
  <p:tag name="KSO_WM_BEAUTIFY_FLAG" val="#wm#"/>
  <p:tag name="KSO_WM_TAG_VERSION" val="1.0"/>
  <p:tag name="KSO_WM_DIAGRAM_GROUP_CODE" val="l1-1"/>
  <p:tag name="KSO_WM_UNIT_FILL_FORE_SCHEMECOLOR_INDEX" val="13"/>
  <p:tag name="KSO_WM_UNIT_FILL_TYPE" val="1"/>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6"/>
  <p:tag name="KSO_WM_UNIT_ID" val="diagram160099_5*l_i*1_6"/>
  <p:tag name="KSO_WM_UNIT_CLEAR" val="1"/>
  <p:tag name="KSO_WM_UNIT_LAYERLEVEL" val="1_1"/>
  <p:tag name="KSO_WM_BEAUTIFY_FLAG" val="#wm#"/>
  <p:tag name="KSO_WM_TAG_VERSION" val="1.0"/>
  <p:tag name="KSO_WM_DIAGRAM_GROUP_CODE" val="l1-1"/>
  <p:tag name="KSO_WM_UNIT_TEXT_FILL_FORE_SCHEMECOLOR_INDEX" val="6"/>
  <p:tag name="KSO_WM_UNIT_TEXT_FILL_TYPE" val="1"/>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h_a"/>
  <p:tag name="KSO_WM_UNIT_INDEX" val="1_1_1"/>
  <p:tag name="KSO_WM_UNIT_ID" val="diagram160099_5*l_h_a*1_1_1"/>
  <p:tag name="KSO_WM_UNIT_CLEAR" val="1"/>
  <p:tag name="KSO_WM_UNIT_LAYERLEVEL" val="1_1_1"/>
  <p:tag name="KSO_WM_UNIT_VALUE" val="25"/>
  <p:tag name="KSO_WM_UNIT_HIGHLIGHT" val="0"/>
  <p:tag name="KSO_WM_UNIT_COMPATIBLE" val="0"/>
  <p:tag name="KSO_WM_BEAUTIFY_FLAG" val="#wm#"/>
  <p:tag name="KSO_WM_UNIT_PRESET_TEXT_INDEX" val="4"/>
  <p:tag name="KSO_WM_UNIT_PRESET_TEXT_LEN" val="12"/>
  <p:tag name="KSO_WM_TAG_VERSION" val="1.0"/>
  <p:tag name="KSO_WM_DIAGRAM_GROUP_CODE" val="l1-1"/>
  <p:tag name="KSO_WM_UNIT_TEXT_FILL_FORE_SCHEMECOLOR_INDEX" val="5"/>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1"/>
  <p:tag name="KSO_WM_UNIT_ID" val="diagram160099_5*l_i*1_1"/>
  <p:tag name="KSO_WM_UNIT_CLEAR" val="1"/>
  <p:tag name="KSO_WM_UNIT_LAYERLEVEL" val="1_1"/>
  <p:tag name="KSO_WM_BEAUTIFY_FLAG" val="#wm#"/>
  <p:tag name="KSO_WM_TAG_VERSION" val="1.0"/>
  <p:tag name="KSO_WM_DIAGRAM_GROUP_CODE" val="l1-1"/>
  <p:tag name="KSO_WM_UNIT_FILL_FORE_SCHEMECOLOR_INDEX" val="13"/>
  <p:tag name="KSO_WM_UNIT_FILL_TYPE" val="1"/>
</p:tagLst>
</file>

<file path=ppt/tags/tag1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3"/>
  <p:tag name="KSO_WM_UNIT_ID" val="diagram160099_5*l_i*1_3"/>
  <p:tag name="KSO_WM_UNIT_CLEAR" val="1"/>
  <p:tag name="KSO_WM_UNIT_LAYERLEVEL" val="1_1"/>
  <p:tag name="KSO_WM_BEAUTIFY_FLAG" val="#wm#"/>
  <p:tag name="KSO_WM_TAG_VERSION" val="1.0"/>
  <p:tag name="KSO_WM_DIAGRAM_GROUP_CODE" val="l1-1"/>
  <p:tag name="KSO_WM_UNIT_TEXT_FILL_FORE_SCHEMECOLOR_INDEX" val="5"/>
  <p:tag name="KSO_WM_UNIT_TEXT_FILL_TYPE" val="1"/>
</p:tagLst>
</file>

<file path=ppt/tags/tag12.xml><?xml version="1.0" encoding="utf-8"?>
<p:tagLst xmlns:a="http://schemas.openxmlformats.org/drawingml/2006/main" xmlns:r="http://schemas.openxmlformats.org/officeDocument/2006/relationships" xmlns:p="http://schemas.openxmlformats.org/presentationml/2006/main">
  <p:tag name="KSO_WM_UNIT_COLOR_SCHEME_SHAPE_ID" val="2"/>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91985_2*m_h_i*1_1_2"/>
  <p:tag name="KSO_WM_TEMPLATE_CATEGORY" val="diagram"/>
  <p:tag name="KSO_WM_TEMPLATE_INDEX" val="20191985"/>
  <p:tag name="KSO_WM_UNIT_LAYERLEVEL" val="1_1_1"/>
  <p:tag name="KSO_WM_TAG_VERSION" val="1.0"/>
  <p:tag name="KSO_WM_BEAUTIFY_FLAG" val="#wm#"/>
  <p:tag name="KSO_WM_UNIT_FILL_FORE_SCHEMECOLOR_INDEX" val="5"/>
  <p:tag name="KSO_WM_UNIT_FILL_TYPE" val="1"/>
  <p:tag name="KSO_WM_UNIT_TEXT_FILL_FORE_SCHEMECOLOR_INDEX" val="13"/>
  <p:tag name="KSO_WM_UNIT_TEXT_FILL_TYPE" val="1"/>
  <p:tag name="REFSHAPE" val="1838874508"/>
  <p:tag name="KSO_WM_UNIT_DIAGRAM_SCHEMECOLOR_ID" val="2"/>
  <p:tag name="KSO_WM_UNIT_USESOURCEFORMAT_APPLY" val="1"/>
</p:tagLst>
</file>

<file path=ppt/tags/tag13.xml><?xml version="1.0" encoding="utf-8"?>
<p:tagLst xmlns:a="http://schemas.openxmlformats.org/drawingml/2006/main" xmlns:r="http://schemas.openxmlformats.org/officeDocument/2006/relationships" xmlns:p="http://schemas.openxmlformats.org/presentationml/2006/main">
  <p:tag name="KSO_WM_UNIT_COLOR_SCHEME_SHAPE_ID" val="6"/>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2*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REFSHAPE" val="1838878860"/>
  <p:tag name="KSO_WM_UNIT_DIAGRAM_SCHEMECOLOR_ID" val="2"/>
  <p:tag name="KSO_WM_UNIT_USESOURCEFORMAT_APPLY" val="1"/>
</p:tagLst>
</file>

<file path=ppt/tags/tag14.xml><?xml version="1.0" encoding="utf-8"?>
<p:tagLst xmlns:a="http://schemas.openxmlformats.org/drawingml/2006/main" xmlns:r="http://schemas.openxmlformats.org/officeDocument/2006/relationships" xmlns:p="http://schemas.openxmlformats.org/presentationml/2006/main">
  <p:tag name="KSO_WM_UNIT_COLOR_SCHEME_SHAPE_ID" val="6"/>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2*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REFSHAPE" val="1838878860"/>
  <p:tag name="KSO_WM_UNIT_DIAGRAM_SCHEMECOLOR_ID" val="2"/>
  <p:tag name="KSO_WM_UNIT_USESOURCEFORMAT_APPLY" val="1"/>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99_5*i*0"/>
  <p:tag name="KSO_WM_TEMPLATE_CATEGORY" val="diagram"/>
  <p:tag name="KSO_WM_TEMPLATE_INDEX" val="160099"/>
  <p:tag name="KSO_WM_UNIT_INDEX" val="0"/>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UNIT_TYPE" val="i"/>
  <p:tag name="KSO_WM_UNIT_ID" val="diagram160099_5*i*11"/>
  <p:tag name="KSO_WM_TEMPLATE_CATEGORY" val="diagram"/>
  <p:tag name="KSO_WM_TEMPLATE_INDEX" val="160099"/>
  <p:tag name="KSO_WM_UNIT_INDEX" val="11"/>
</p:tagLst>
</file>

<file path=ppt/tags/tag17.xml><?xml version="1.0" encoding="utf-8"?>
<p:tagLst xmlns:a="http://schemas.openxmlformats.org/drawingml/2006/main" xmlns:r="http://schemas.openxmlformats.org/officeDocument/2006/relationships" xmlns:p="http://schemas.openxmlformats.org/presentationml/2006/main">
  <p:tag name="REFSHAPE" val="470019636"/>
</p:tagLst>
</file>

<file path=ppt/tags/tag18.xml><?xml version="1.0" encoding="utf-8"?>
<p:tagLst xmlns:a="http://schemas.openxmlformats.org/drawingml/2006/main" xmlns:r="http://schemas.openxmlformats.org/officeDocument/2006/relationships" xmlns:p="http://schemas.openxmlformats.org/presentationml/2006/main">
  <p:tag name="KSO_WM_UNIT_COLOR_SCHEME_SHAPE_ID" val="6"/>
  <p:tag name="KSO_WM_UNIT_COLOR_SCHEME_PARENT_PAGE" val="0_2"/>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191985_2*m_h_i*1_2_2"/>
  <p:tag name="KSO_WM_TEMPLATE_CATEGORY" val="diagram"/>
  <p:tag name="KSO_WM_TEMPLATE_INDEX" val="20191985"/>
  <p:tag name="KSO_WM_UNIT_LAYERLEVEL" val="1_1_1"/>
  <p:tag name="KSO_WM_TAG_VERSION" val="1.0"/>
  <p:tag name="KSO_WM_BEAUTIFY_FLAG" val="#wm#"/>
  <p:tag name="KSO_WM_UNIT_FILL_FORE_SCHEMECOLOR_INDEX" val="6"/>
  <p:tag name="KSO_WM_UNIT_FILL_TYPE" val="1"/>
  <p:tag name="KSO_WM_UNIT_TEXT_FILL_FORE_SCHEMECOLOR_INDEX" val="13"/>
  <p:tag name="KSO_WM_UNIT_TEXT_FILL_TYPE" val="1"/>
  <p:tag name="REFSHAPE" val="1838878860"/>
  <p:tag name="KSO_WM_UNIT_DIAGRAM_SCHEMECOLOR_ID" val="2"/>
  <p:tag name="KSO_WM_UNIT_USESOURCEFORMAT_APPLY" val="1"/>
</p:tagLst>
</file>

<file path=ppt/tags/tag19.xml><?xml version="1.0" encoding="utf-8"?>
<p:tagLst xmlns:a="http://schemas.openxmlformats.org/drawingml/2006/main" xmlns:r="http://schemas.openxmlformats.org/officeDocument/2006/relationships" xmlns:p="http://schemas.openxmlformats.org/presentationml/2006/main">
  <p:tag name="REFSHAPE" val="470019636"/>
</p:tagLst>
</file>

<file path=ppt/tags/tag20.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4"/>
  <p:tag name="KSO_WM_UNIT_ID" val="diagram160099_5*l_i*1_4"/>
  <p:tag name="KSO_WM_UNIT_CLEAR" val="1"/>
  <p:tag name="KSO_WM_UNIT_LAYERLEVEL" val="1_1"/>
  <p:tag name="KSO_WM_BEAUTIFY_FLAG" val="#wm#"/>
  <p:tag name="KSO_WM_TAG_VERSION" val="1.0"/>
  <p:tag name="KSO_WM_DIAGRAM_GROUP_CODE" val="l1-1"/>
  <p:tag name="KSO_WM_UNIT_FILL_FORE_SCHEMECOLOR_INDEX" val="13"/>
  <p:tag name="KSO_WM_UNI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6"/>
  <p:tag name="KSO_WM_UNIT_ID" val="diagram160099_5*l_i*1_6"/>
  <p:tag name="KSO_WM_UNIT_CLEAR" val="1"/>
  <p:tag name="KSO_WM_UNIT_LAYERLEVEL" val="1_1"/>
  <p:tag name="KSO_WM_BEAUTIFY_FLAG" val="#wm#"/>
  <p:tag name="KSO_WM_TAG_VERSION" val="1.0"/>
  <p:tag name="KSO_WM_DIAGRAM_GROUP_CODE" val="l1-1"/>
  <p:tag name="KSO_WM_UNIT_TEXT_FILL_FORE_SCHEMECOLOR_INDEX" val="6"/>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1"/>
  <p:tag name="KSO_WM_UNIT_ID" val="diagram160099_5*l_i*1_1"/>
  <p:tag name="KSO_WM_UNIT_CLEAR" val="1"/>
  <p:tag name="KSO_WM_UNIT_LAYERLEVEL" val="1_1"/>
  <p:tag name="KSO_WM_BEAUTIFY_FLAG" val="#wm#"/>
  <p:tag name="KSO_WM_TAG_VERSION" val="1.0"/>
  <p:tag name="KSO_WM_DIAGRAM_GROUP_CODE" val="l1-1"/>
  <p:tag name="KSO_WM_UNIT_FILL_FORE_SCHEMECOLOR_INDEX" val="13"/>
  <p:tag name="KSO_WM_UNI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TEMPLATE_CATEGORY" val="diagram"/>
  <p:tag name="KSO_WM_TEMPLATE_INDEX" val="160099"/>
  <p:tag name="KSO_WM_UNIT_TYPE" val="l_i"/>
  <p:tag name="KSO_WM_UNIT_INDEX" val="1_3"/>
  <p:tag name="KSO_WM_UNIT_ID" val="diagram160099_5*l_i*1_3"/>
  <p:tag name="KSO_WM_UNIT_CLEAR" val="1"/>
  <p:tag name="KSO_WM_UNIT_LAYERLEVEL" val="1_1"/>
  <p:tag name="KSO_WM_BEAUTIFY_FLAG" val="#wm#"/>
  <p:tag name="KSO_WM_TAG_VERSION" val="1.0"/>
  <p:tag name="KSO_WM_DIAGRAM_GROUP_CODE" val="l1-1"/>
  <p:tag name="KSO_WM_UNIT_TEXT_FILL_FORE_SCHEMECOLOR_INDEX" val="5"/>
  <p:tag name="KSO_WM_UNIT_TEXT_FILL_TYPE" val="1"/>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3629</Words>
  <Application>Microsoft Office PowerPoint</Application>
  <PresentationFormat>宽屏</PresentationFormat>
  <Paragraphs>532</Paragraphs>
  <Slides>34</Slides>
  <Notes>23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等线</vt:lpstr>
      <vt:lpstr>等线 Light</vt:lpstr>
      <vt:lpstr>黑体</vt:lpstr>
      <vt:lpstr>宋体</vt:lpstr>
      <vt:lpstr>微软雅黑</vt:lpstr>
      <vt:lpstr>微软雅黑</vt:lpstr>
      <vt:lpstr>Arial</vt:lpstr>
      <vt:lpstr>Calibri</vt:lpstr>
      <vt:lpstr>Wingdings</vt:lpstr>
      <vt:lpstr>自定义设计方案</vt:lpstr>
      <vt:lpstr>肾脏替代治疗合并用药的处方审核要点</vt:lpstr>
      <vt:lpstr>概要</vt:lpstr>
      <vt:lpstr>Overview of RRT</vt:lpstr>
      <vt:lpstr>Overview of RRT</vt:lpstr>
      <vt:lpstr>关于RRT——药师的困惑</vt:lpstr>
      <vt:lpstr>关于RRT——药师的困惑</vt:lpstr>
      <vt:lpstr>关于RRT——药师的困惑</vt:lpstr>
      <vt:lpstr>血液滤过合并用药</vt:lpstr>
      <vt:lpstr>关于血液滤过</vt:lpstr>
      <vt:lpstr>用药优化与临床沟通原则</vt:lpstr>
      <vt:lpstr>用药优化与临床沟通原则</vt:lpstr>
      <vt:lpstr>病例一</vt:lpstr>
      <vt:lpstr>病例一</vt:lpstr>
      <vt:lpstr>病例一</vt:lpstr>
      <vt:lpstr>病例一</vt:lpstr>
      <vt:lpstr>病例一</vt:lpstr>
      <vt:lpstr>用药优化原则</vt:lpstr>
      <vt:lpstr>临床沟通原则</vt:lpstr>
      <vt:lpstr>病例二</vt:lpstr>
      <vt:lpstr>病例二</vt:lpstr>
      <vt:lpstr>病例二</vt:lpstr>
      <vt:lpstr>慢性肾脏病及 血液透析/腹膜透析合并用药</vt:lpstr>
      <vt:lpstr>HD/PD患者常见临床问题和治疗药物</vt:lpstr>
      <vt:lpstr>EPO—促红细胞生成素</vt:lpstr>
      <vt:lpstr>EPO—促红细胞生成素</vt:lpstr>
      <vt:lpstr>铁剂</vt:lpstr>
      <vt:lpstr>铁剂</vt:lpstr>
      <vt:lpstr>铁剂</vt:lpstr>
      <vt:lpstr>罗沙司他</vt:lpstr>
      <vt:lpstr>西那卡塞</vt:lpstr>
      <vt:lpstr>其他药物</vt:lpstr>
      <vt:lpstr>其他药物</vt:lpstr>
      <vt:lpstr>总结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1418089479@qq.com</cp:lastModifiedBy>
  <cp:revision>440</cp:revision>
  <cp:lastPrinted>2020-07-04T03:37:14Z</cp:lastPrinted>
  <dcterms:created xsi:type="dcterms:W3CDTF">2020-05-07T07:54:21Z</dcterms:created>
  <dcterms:modified xsi:type="dcterms:W3CDTF">2021-06-30T07:14:33Z</dcterms:modified>
</cp:coreProperties>
</file>